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60" r:id="rId2"/>
  </p:sldMasterIdLst>
  <p:notesMasterIdLst>
    <p:notesMasterId r:id="rId91"/>
  </p:notesMasterIdLst>
  <p:sldIdLst>
    <p:sldId id="590" r:id="rId3"/>
    <p:sldId id="811" r:id="rId4"/>
    <p:sldId id="874" r:id="rId5"/>
    <p:sldId id="849" r:id="rId6"/>
    <p:sldId id="875" r:id="rId7"/>
    <p:sldId id="878" r:id="rId8"/>
    <p:sldId id="876" r:id="rId9"/>
    <p:sldId id="877" r:id="rId10"/>
    <p:sldId id="840" r:id="rId11"/>
    <p:sldId id="850" r:id="rId12"/>
    <p:sldId id="852" r:id="rId13"/>
    <p:sldId id="853" r:id="rId14"/>
    <p:sldId id="854" r:id="rId15"/>
    <p:sldId id="855" r:id="rId16"/>
    <p:sldId id="856" r:id="rId17"/>
    <p:sldId id="857" r:id="rId18"/>
    <p:sldId id="859" r:id="rId19"/>
    <p:sldId id="858" r:id="rId20"/>
    <p:sldId id="862" r:id="rId21"/>
    <p:sldId id="863" r:id="rId22"/>
    <p:sldId id="861" r:id="rId23"/>
    <p:sldId id="864" r:id="rId24"/>
    <p:sldId id="865" r:id="rId25"/>
    <p:sldId id="873" r:id="rId26"/>
    <p:sldId id="841" r:id="rId27"/>
    <p:sldId id="842" r:id="rId28"/>
    <p:sldId id="866" r:id="rId29"/>
    <p:sldId id="867" r:id="rId30"/>
    <p:sldId id="843" r:id="rId31"/>
    <p:sldId id="928" r:id="rId32"/>
    <p:sldId id="844" r:id="rId33"/>
    <p:sldId id="868" r:id="rId34"/>
    <p:sldId id="869" r:id="rId35"/>
    <p:sldId id="845" r:id="rId36"/>
    <p:sldId id="905" r:id="rId37"/>
    <p:sldId id="924" r:id="rId38"/>
    <p:sldId id="925" r:id="rId39"/>
    <p:sldId id="871" r:id="rId40"/>
    <p:sldId id="872" r:id="rId41"/>
    <p:sldId id="277" r:id="rId42"/>
    <p:sldId id="848" r:id="rId43"/>
    <p:sldId id="879" r:id="rId44"/>
    <p:sldId id="880" r:id="rId45"/>
    <p:sldId id="881" r:id="rId46"/>
    <p:sldId id="882" r:id="rId47"/>
    <p:sldId id="883" r:id="rId48"/>
    <p:sldId id="884" r:id="rId49"/>
    <p:sldId id="885" r:id="rId50"/>
    <p:sldId id="886" r:id="rId51"/>
    <p:sldId id="887" r:id="rId52"/>
    <p:sldId id="888" r:id="rId53"/>
    <p:sldId id="889" r:id="rId54"/>
    <p:sldId id="890" r:id="rId55"/>
    <p:sldId id="891" r:id="rId56"/>
    <p:sldId id="892" r:id="rId57"/>
    <p:sldId id="893" r:id="rId58"/>
    <p:sldId id="894" r:id="rId59"/>
    <p:sldId id="895" r:id="rId60"/>
    <p:sldId id="896" r:id="rId61"/>
    <p:sldId id="897" r:id="rId62"/>
    <p:sldId id="898" r:id="rId63"/>
    <p:sldId id="899" r:id="rId64"/>
    <p:sldId id="900" r:id="rId65"/>
    <p:sldId id="901" r:id="rId66"/>
    <p:sldId id="902" r:id="rId67"/>
    <p:sldId id="903" r:id="rId68"/>
    <p:sldId id="904" r:id="rId69"/>
    <p:sldId id="906" r:id="rId70"/>
    <p:sldId id="907" r:id="rId71"/>
    <p:sldId id="908" r:id="rId72"/>
    <p:sldId id="909" r:id="rId73"/>
    <p:sldId id="910" r:id="rId74"/>
    <p:sldId id="911" r:id="rId75"/>
    <p:sldId id="912" r:id="rId76"/>
    <p:sldId id="913" r:id="rId77"/>
    <p:sldId id="914" r:id="rId78"/>
    <p:sldId id="915" r:id="rId79"/>
    <p:sldId id="916" r:id="rId80"/>
    <p:sldId id="917" r:id="rId81"/>
    <p:sldId id="918" r:id="rId82"/>
    <p:sldId id="919" r:id="rId83"/>
    <p:sldId id="920" r:id="rId84"/>
    <p:sldId id="921" r:id="rId85"/>
    <p:sldId id="922" r:id="rId86"/>
    <p:sldId id="923" r:id="rId87"/>
    <p:sldId id="926" r:id="rId88"/>
    <p:sldId id="927" r:id="rId89"/>
    <p:sldId id="929" r:id="rId9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grv" initials="m" lastIdx="1" clrIdx="0">
    <p:extLst>
      <p:ext uri="{19B8F6BF-5375-455C-9EA6-DF929625EA0E}">
        <p15:presenceInfo xmlns:p15="http://schemas.microsoft.com/office/powerpoint/2012/main" userId="mgrv" providerId="None"/>
      </p:ext>
    </p:extLst>
  </p:cmAuthor>
  <p:cmAuthor id="2" name="Windows User" initials="WU" lastIdx="1" clrIdx="1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49" autoAdjust="0"/>
    <p:restoredTop sz="87552" autoAdjust="0"/>
  </p:normalViewPr>
  <p:slideViewPr>
    <p:cSldViewPr>
      <p:cViewPr varScale="1">
        <p:scale>
          <a:sx n="108" d="100"/>
          <a:sy n="108" d="100"/>
        </p:scale>
        <p:origin x="185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5B217-F20C-4A10-A888-AF9EDBED4B5D}" type="datetimeFigureOut">
              <a:rPr lang="el-GR" smtClean="0"/>
              <a:t>24/10/25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254B3-AE9B-4D1F-B292-64560899B6F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79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6463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1895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848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solidFill>
                  <a:srgbClr val="FF0000"/>
                </a:solidFill>
              </a:rPr>
              <a:t>Διαπνοή είναι η απώλεια νερού από τα φυτά στα φύλλα και στον κορμό τους.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5710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9286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6254B3-AE9B-4D1F-B292-64560899B6F3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4236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527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F4F0-AE52-41F5-85D6-75A12214728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023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F04-2BED-40AC-9473-6DC88C2DF00D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265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EF498-3D7A-450C-8027-B29243A10D37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555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58FA2-2122-4C6B-A832-754D3498E869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024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A06E-10BB-4695-A3B6-EFF3AE03D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3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14F7C-6AF6-41EF-8351-618DC0AD0890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16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5483510-B06C-410C-ABD3-C4D8403C6B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3835" y="6355683"/>
            <a:ext cx="3749365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90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CEA19-2F07-4EBB-9533-026C8B8476BA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62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6CD83-1F99-4CC0-B83D-31261909E75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74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FEF07-D15C-4B50-AE0F-C2167779B508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01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E1333-1DFF-4B3C-A919-4EBB9115DC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45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Τίτλος, Γράφημ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25415" y="457200"/>
            <a:ext cx="7795846" cy="5334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sz="half" idx="1"/>
          </p:nvPr>
        </p:nvSpPr>
        <p:spPr>
          <a:xfrm>
            <a:off x="457201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2338" y="1600202"/>
            <a:ext cx="4044461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914253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3E61B4-8C64-49F3-B24C-3F139E5977DA}" type="datetime1">
              <a:rPr lang="el-GR"/>
              <a:pPr>
                <a:defRPr/>
              </a:pPr>
              <a:t>24/10/25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352262" y="6324600"/>
            <a:ext cx="289660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782178" y="6324600"/>
            <a:ext cx="1904695" cy="457200"/>
          </a:xfrm>
        </p:spPr>
        <p:txBody>
          <a:bodyPr/>
          <a:lstStyle>
            <a:lvl1pPr>
              <a:defRPr/>
            </a:lvl1pPr>
          </a:lstStyle>
          <a:p>
            <a:fld id="{278BB391-E572-48A2-B218-DFC426BF5F6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508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24/10/25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C22E4-B6EF-42D1-93B5-EA78C1CB024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dirty="0">
                <a:solidFill>
                  <a:prstClr val="black">
                    <a:tint val="75000"/>
                  </a:prstClr>
                </a:solidFill>
              </a:rPr>
              <a:t>ΤΕΙ ΧΑΛΚΙΔΑΣ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3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jpeg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9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30.wmf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2.w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3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F395BDF-C525-485C-AD0E-904E5D3E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50C7707-87B6-4D2F-BA93-F8B4BFE1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6C0BC2C-EC17-4533-8B43-8DC3DC9A2A2C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2348880"/>
            <a:ext cx="7667947" cy="10080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l-GR" altLang="el-GR" sz="2800" dirty="0">
                <a:solidFill>
                  <a:schemeClr val="hlink"/>
                </a:solidFill>
                <a:latin typeface="Comic Sans MS" panose="030F0702030302020204" pitchFamily="66" charset="0"/>
              </a:rPr>
              <a:t>Φυσική Περιβάλλοντος :          </a:t>
            </a:r>
          </a:p>
          <a:p>
            <a:pPr marL="0" indent="0" algn="r">
              <a:buNone/>
            </a:pPr>
            <a:r>
              <a:rPr lang="en-US" sz="26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  <a:r>
              <a:rPr lang="el-GR" altLang="el-GR" sz="2800" i="1" dirty="0">
                <a:solidFill>
                  <a:srgbClr val="FF0000"/>
                </a:solidFill>
                <a:latin typeface="Arial" panose="020B0604020202020204" pitchFamily="34" charset="0"/>
              </a:rPr>
              <a:t>Νερό στην Ατμόσφαιρα</a:t>
            </a:r>
            <a:r>
              <a:rPr lang="en-US" sz="2800" i="1" dirty="0">
                <a:solidFill>
                  <a:srgbClr val="FF0000"/>
                </a:solidFill>
                <a:latin typeface="Arial" panose="020B0604020202020204" pitchFamily="34" charset="0"/>
              </a:rPr>
              <a:t>“</a:t>
            </a:r>
          </a:p>
          <a:p>
            <a:pPr marL="0" indent="0" algn="ctr">
              <a:buNone/>
            </a:pPr>
            <a:r>
              <a:rPr lang="el-GR" altLang="el-GR" sz="2000" b="1" dirty="0">
                <a:latin typeface="Comic Sans MS" panose="030F0702030302020204" pitchFamily="66" charset="0"/>
              </a:rPr>
              <a:t> </a:t>
            </a:r>
            <a:endParaRPr lang="en-US" altLang="el-GR" sz="2000" b="1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altLang="el-GR" sz="2000" b="1" dirty="0">
              <a:solidFill>
                <a:srgbClr val="00279F"/>
              </a:solidFill>
            </a:endParaRPr>
          </a:p>
          <a:p>
            <a:pPr marL="0" indent="0" algn="ctr">
              <a:buNone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 algn="ctr">
              <a:buNone/>
            </a:pPr>
            <a:endParaRPr lang="el-GR" altLang="el-GR" sz="2800" b="1" dirty="0"/>
          </a:p>
          <a:p>
            <a:pPr marL="0" indent="0" algn="ctr">
              <a:buNone/>
            </a:pPr>
            <a:endParaRPr lang="el-GR" altLang="el-GR" sz="2600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el-GR" altLang="el-GR" sz="2800" dirty="0">
              <a:solidFill>
                <a:schemeClr val="accent2"/>
              </a:solidFill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621D6907-1D73-4298-9B31-4142D2657EAB}"/>
              </a:ext>
            </a:extLst>
          </p:cNvPr>
          <p:cNvGrpSpPr>
            <a:grpSpLocks/>
          </p:cNvGrpSpPr>
          <p:nvPr/>
        </p:nvGrpSpPr>
        <p:grpSpPr bwMode="auto">
          <a:xfrm>
            <a:off x="2771800" y="5106029"/>
            <a:ext cx="6022366" cy="1162751"/>
            <a:chOff x="1768" y="214"/>
            <a:chExt cx="3001" cy="905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04F8513-F1E2-45BE-B6AE-1647D21C7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8" y="214"/>
              <a:ext cx="2439" cy="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defRPr/>
              </a:pPr>
              <a:r>
                <a:rPr lang="el-GR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 </a:t>
              </a:r>
            </a:p>
            <a:p>
              <a:pPr>
                <a:defRPr/>
              </a:pPr>
              <a:endPara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endParaRPr>
            </a:p>
            <a:p>
              <a:pPr>
                <a:defRPr/>
              </a:pPr>
              <a:r>
                <a:rPr lang="en-US" sz="1100" b="1" u="sng" dirty="0">
                  <a:solidFill>
                    <a:schemeClr val="hlink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mic Sans MS" pitchFamily="66" charset="0"/>
                  <a:cs typeface="Arial" pitchFamily="34" charset="0"/>
                </a:rPr>
                <a:t>Energy and Environmental Research Laboratory</a:t>
              </a:r>
              <a:r>
                <a:rPr lang="el-GR" sz="1100" b="1" u="sng" dirty="0">
                  <a:solidFill>
                    <a:schemeClr val="hlink"/>
                  </a:solidFill>
                  <a:latin typeface="Comic Sans MS" pitchFamily="66" charset="0"/>
                  <a:cs typeface="Arial" pitchFamily="34" charset="0"/>
                </a:rPr>
                <a:t> 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F27E3F-3F21-490B-97F9-FC685CC1D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" y="569"/>
              <a:ext cx="598" cy="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0BFE9FCD-2F27-4624-80CC-8E9ACF931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355714"/>
            <a:ext cx="27364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N.K.U.A. –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Department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of</a:t>
            </a:r>
            <a:r>
              <a:rPr lang="el-GR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Science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r>
              <a:rPr lang="el-GR" sz="1100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en-US" sz="11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Psachna</a:t>
            </a:r>
            <a:r>
              <a:rPr lang="en-US" sz="1100" b="1" u="sng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, Euboea - Euripus Campus</a:t>
            </a: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pPr>
              <a:defRPr/>
            </a:pPr>
            <a:endParaRPr lang="el-GR" sz="1100" b="1" u="sng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3920E234-C6AE-4964-A0A8-857F75A18A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20" y="456137"/>
            <a:ext cx="386609" cy="60016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7A18B57B-0B3A-4026-89B3-94C9B55C3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557338"/>
            <a:ext cx="6372225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endParaRPr lang="el-GR" sz="2800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C5881A5-5459-4C6C-AFF3-2C153A9AACE0}"/>
              </a:ext>
            </a:extLst>
          </p:cNvPr>
          <p:cNvSpPr/>
          <p:nvPr/>
        </p:nvSpPr>
        <p:spPr>
          <a:xfrm>
            <a:off x="4114800" y="3958887"/>
            <a:ext cx="45720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Μιχάλης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Γρ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Βραχόπουλος</a:t>
            </a:r>
            <a:endParaRPr lang="el-GR" b="1" i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  <a:defRPr/>
            </a:pP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Επ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Καθ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Δημήτριος </a:t>
            </a:r>
            <a:r>
              <a:rPr lang="el-GR" b="1" i="1" kern="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Λαδάκης</a:t>
            </a:r>
            <a:r>
              <a:rPr lang="el-GR" b="1" i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292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72EC8AA-3B21-4D69-AC70-D1C3A0D47CA4}"/>
              </a:ext>
            </a:extLst>
          </p:cNvPr>
          <p:cNvSpPr txBox="1"/>
          <p:nvPr/>
        </p:nvSpPr>
        <p:spPr>
          <a:xfrm>
            <a:off x="468496" y="404665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Νερό στην Ατμόσφαιρα</a:t>
            </a:r>
            <a:endParaRPr lang="el-GR" sz="24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0DE4D8F-0233-4143-9D15-2135748D4BA4}"/>
              </a:ext>
            </a:extLst>
          </p:cNvPr>
          <p:cNvSpPr/>
          <p:nvPr/>
        </p:nvSpPr>
        <p:spPr>
          <a:xfrm>
            <a:off x="171359" y="1074082"/>
            <a:ext cx="870927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Μια από τις σημαντικότερες ιδιότητες της ατμόσφαιρας που μελετάται ξεχωριστά λόγω της σπουδαιότητάς της,  είναι η ατμοσφαιρική υγρασία.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21B9CEDA-CCEB-47C6-961F-F3A9E0BEF4C2}"/>
              </a:ext>
            </a:extLst>
          </p:cNvPr>
          <p:cNvSpPr/>
          <p:nvPr/>
        </p:nvSpPr>
        <p:spPr>
          <a:xfrm>
            <a:off x="126731" y="2537387"/>
            <a:ext cx="858768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Το ατμοσφαιρικό νερό υπάρχει στην ατμόσφαιρα και στις τρείς φάσεις. Αέρια κατάσταση  (υδρατμοί), υγρή κατάσταση (βροχή, δρόσος) και στερεή κατάσταση (χιόνι, χαλάζι, πάχνη).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BE6BE9A1-C039-44BF-AB22-A7B13CB6F337}"/>
              </a:ext>
            </a:extLst>
          </p:cNvPr>
          <p:cNvSpPr/>
          <p:nvPr/>
        </p:nvSpPr>
        <p:spPr>
          <a:xfrm>
            <a:off x="183203" y="4000692"/>
            <a:ext cx="8587680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ατμοσφαιρικοί υδρατμοί αποτελούν από το </a:t>
            </a:r>
            <a:r>
              <a:rPr lang="el-GR" sz="2400" u="sng" dirty="0">
                <a:solidFill>
                  <a:srgbClr val="0000FF"/>
                </a:solidFill>
              </a:rPr>
              <a:t>1 ~3 ή και ~5%</a:t>
            </a:r>
            <a:r>
              <a:rPr lang="el-GR" sz="2400" dirty="0">
                <a:solidFill>
                  <a:srgbClr val="0000FF"/>
                </a:solidFill>
              </a:rPr>
              <a:t> του ατμοσφαιρικού ρευστού αλλά οι ποσότητές τους μεταβάλλονται σε μεγάλο εύρος.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Με τον όρο υγρασία χαρακτηρίζεται η ποσότητα των υδρατμών στον ατμοσφαιρικό αέρα.</a:t>
            </a:r>
          </a:p>
        </p:txBody>
      </p:sp>
    </p:spTree>
    <p:extLst>
      <p:ext uri="{BB962C8B-B14F-4D97-AF65-F5344CB8AC3E}">
        <p14:creationId xmlns:p14="http://schemas.microsoft.com/office/powerpoint/2010/main" val="236452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16CA3C0-BF28-4F96-984D-BE4BDEC7E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A99E00FA-D1AC-4C6B-AA4F-57B4C3395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72">
            <a:extLst>
              <a:ext uri="{FF2B5EF4-FFF2-40B4-BE49-F238E27FC236}">
                <a16:creationId xmlns:a16="http://schemas.microsoft.com/office/drawing/2014/main" id="{3DD619BA-8EB4-45C7-A325-BCD47BA5EFB1}"/>
              </a:ext>
            </a:extLst>
          </p:cNvPr>
          <p:cNvSpPr/>
          <p:nvPr/>
        </p:nvSpPr>
        <p:spPr>
          <a:xfrm>
            <a:off x="1636014" y="0"/>
            <a:ext cx="5871972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B8C96-5B60-4683-956D-64544C41A65D}"/>
              </a:ext>
            </a:extLst>
          </p:cNvPr>
          <p:cNvSpPr txBox="1"/>
          <p:nvPr/>
        </p:nvSpPr>
        <p:spPr>
          <a:xfrm>
            <a:off x="827584" y="1052736"/>
            <a:ext cx="7560840" cy="2140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</a:t>
            </a:r>
            <a:r>
              <a:rPr lang="el-G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κύκλος του νερού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γνωστός και ως </a:t>
            </a:r>
            <a:r>
              <a:rPr lang="el-GR" sz="24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υδρολογικός κύκλος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είναι η συνεχής ανακύκλωση του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νερού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της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Γης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μέσα στην 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υδρόσφαιρα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στην 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ατμόσφαιρα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συνεχές της κυκλικής διαδικασίας (του κύκλου του νερού) επιτυγχάνεται εξαιτίας της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ηλιακής ακτινοβολίας.</a:t>
            </a:r>
            <a:endParaRPr lang="el-GR" sz="2400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6967A7-4DCD-49AA-AF0B-79B8C9C1E400}"/>
              </a:ext>
            </a:extLst>
          </p:cNvPr>
          <p:cNvSpPr txBox="1"/>
          <p:nvPr/>
        </p:nvSpPr>
        <p:spPr>
          <a:xfrm>
            <a:off x="843872" y="3614846"/>
            <a:ext cx="7544551" cy="1642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νερό στον πλανήτη αλλάζει συνεχώς φυσική κατάσταση, από τη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στερεά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μορφή των πάγων, στην 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υγρή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μορφή των 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ποταμών, λιμνών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της θάλασσας και την 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αέρια κατάσταση των υδρατμών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4184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32CB3F2-CF00-43F9-82C9-FED5BCF96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B8CF993-2F05-43CF-8E79-446966642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72EC8AA-3B21-4D69-AC70-D1C3A0D47CA4}"/>
              </a:ext>
            </a:extLst>
          </p:cNvPr>
          <p:cNvSpPr txBox="1"/>
          <p:nvPr/>
        </p:nvSpPr>
        <p:spPr>
          <a:xfrm>
            <a:off x="457200" y="97060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Νερό στην Ατμόσφαιρα</a:t>
            </a:r>
            <a:endParaRPr lang="el-GR" sz="24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0DE4D8F-0233-4143-9D15-2135748D4BA4}"/>
              </a:ext>
            </a:extLst>
          </p:cNvPr>
          <p:cNvSpPr/>
          <p:nvPr/>
        </p:nvSpPr>
        <p:spPr>
          <a:xfrm>
            <a:off x="395536" y="457748"/>
            <a:ext cx="8485647" cy="2131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Η ατμόσφαιρα μπορεί να χαρακτηριστεί: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</a:rPr>
              <a:t>Ξηρή</a:t>
            </a:r>
            <a:r>
              <a:rPr lang="el-GR" sz="2400" dirty="0">
                <a:solidFill>
                  <a:srgbClr val="0000FF"/>
                </a:solidFill>
              </a:rPr>
              <a:t> η ατμόσφαιρα με μικρές ποσότητες υγρασίας (πάνω από ερήμους) ή </a:t>
            </a:r>
            <a:endParaRPr lang="en-US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</a:rPr>
              <a:t>υγρή</a:t>
            </a:r>
            <a:r>
              <a:rPr lang="el-GR" sz="2400" dirty="0">
                <a:solidFill>
                  <a:srgbClr val="0000FF"/>
                </a:solidFill>
              </a:rPr>
              <a:t> η ατμόσφαιρα με μεγάλες ποσότητες υγρασίας (πάνω από ωκεανούς, ή μεγάλες μάζες νερού … θάλασσες, λίμνες </a:t>
            </a:r>
            <a:r>
              <a:rPr lang="el-GR" sz="2400" dirty="0" err="1">
                <a:solidFill>
                  <a:srgbClr val="0000FF"/>
                </a:solidFill>
              </a:rPr>
              <a:t>κ.λπ</a:t>
            </a:r>
            <a:r>
              <a:rPr lang="en-US" sz="2400" dirty="0">
                <a:solidFill>
                  <a:srgbClr val="0000FF"/>
                </a:solidFill>
              </a:rPr>
              <a:t>.</a:t>
            </a:r>
            <a:r>
              <a:rPr lang="el-GR" sz="2400" dirty="0">
                <a:solidFill>
                  <a:srgbClr val="0000FF"/>
                </a:solidFill>
              </a:rPr>
              <a:t>) 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21B9CEDA-CCEB-47C6-961F-F3A9E0BEF4C2}"/>
              </a:ext>
            </a:extLst>
          </p:cNvPr>
          <p:cNvSpPr/>
          <p:nvPr/>
        </p:nvSpPr>
        <p:spPr>
          <a:xfrm>
            <a:off x="217723" y="3013459"/>
            <a:ext cx="8587680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C00000"/>
                </a:solidFill>
              </a:rPr>
              <a:t>Εισέρχονται στην ατμόσφαιρα μέσω της </a:t>
            </a:r>
            <a:r>
              <a:rPr lang="el-GR" sz="2400" u="sng" dirty="0">
                <a:solidFill>
                  <a:srgbClr val="C00000"/>
                </a:solidFill>
              </a:rPr>
              <a:t>εξάτμισης από μεγάλες μάζες νερού</a:t>
            </a:r>
            <a:r>
              <a:rPr lang="el-GR" sz="2400" dirty="0">
                <a:solidFill>
                  <a:srgbClr val="C00000"/>
                </a:solidFill>
              </a:rPr>
              <a:t> και της </a:t>
            </a:r>
            <a:r>
              <a:rPr lang="el-GR" sz="2400" u="sng" dirty="0">
                <a:solidFill>
                  <a:srgbClr val="C00000"/>
                </a:solidFill>
              </a:rPr>
              <a:t>εξάτμισης - διαπνοής</a:t>
            </a:r>
            <a:r>
              <a:rPr lang="el-GR" sz="2400" dirty="0">
                <a:solidFill>
                  <a:srgbClr val="C00000"/>
                </a:solidFill>
              </a:rPr>
              <a:t> από τα φυτά.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BE6BE9A1-C039-44BF-AB22-A7B13CB6F337}"/>
              </a:ext>
            </a:extLst>
          </p:cNvPr>
          <p:cNvSpPr/>
          <p:nvPr/>
        </p:nvSpPr>
        <p:spPr>
          <a:xfrm>
            <a:off x="323528" y="4149080"/>
            <a:ext cx="848187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</a:rPr>
              <a:t>Οι αλλαγές φάσης του νερού παίζουν κεφαλαιώδη σημασία στην ατμόσφαιρα επειδή συνοδεύονται από απορροφήσεις ή απελευθερώσεις θερμότητας.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b="1" dirty="0">
                <a:solidFill>
                  <a:srgbClr val="0000FF"/>
                </a:solidFill>
              </a:rPr>
              <a:t>Η θερμότητα αυτή ονομάζεται λανθάνουσα θερμότητα</a:t>
            </a:r>
            <a:r>
              <a:rPr lang="el-GR" sz="2400" dirty="0">
                <a:solidFill>
                  <a:srgbClr val="0000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07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42F9106-B110-4C2B-A4B8-D4AC2E52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BFFDDDA-A27E-4C5F-B3D0-CFDDF9F54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779EA865-DD43-4632-9A79-6460F1D7C1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088218"/>
              </p:ext>
            </p:extLst>
          </p:nvPr>
        </p:nvGraphicFramePr>
        <p:xfrm>
          <a:off x="887310" y="2916327"/>
          <a:ext cx="6696744" cy="3429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6561">
                  <a:extLst>
                    <a:ext uri="{9D8B030D-6E8A-4147-A177-3AD203B41FA5}">
                      <a16:colId xmlns:a16="http://schemas.microsoft.com/office/drawing/2014/main" val="3930019791"/>
                    </a:ext>
                  </a:extLst>
                </a:gridCol>
                <a:gridCol w="1983267">
                  <a:extLst>
                    <a:ext uri="{9D8B030D-6E8A-4147-A177-3AD203B41FA5}">
                      <a16:colId xmlns:a16="http://schemas.microsoft.com/office/drawing/2014/main" val="3280508000"/>
                    </a:ext>
                  </a:extLst>
                </a:gridCol>
                <a:gridCol w="1596916">
                  <a:extLst>
                    <a:ext uri="{9D8B030D-6E8A-4147-A177-3AD203B41FA5}">
                      <a16:colId xmlns:a16="http://schemas.microsoft.com/office/drawing/2014/main" val="3112294720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Μορφή</a:t>
                      </a:r>
                      <a:endParaRPr lang="el-GR" sz="20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Όγκος (</a:t>
                      </a:r>
                      <a:r>
                        <a:rPr lang="en-US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x10</a:t>
                      </a:r>
                      <a:r>
                        <a:rPr lang="en-US" sz="20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km</a:t>
                      </a:r>
                      <a:r>
                        <a:rPr lang="en-US" sz="20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Ποσοστό (%)</a:t>
                      </a:r>
                      <a:endParaRPr lang="el-GR" sz="20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158732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Θάλασσες (αλμυρό νερό) 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1.320.000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97,22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175243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Παγετοί - Χιόνια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29.200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2,15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944605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Υπόγεια Νερα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8.250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0,608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313135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Λίμνες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125</a:t>
                      </a:r>
                      <a:endParaRPr lang="el-GR" sz="20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l-GR" sz="2000" u="none" strike="noStrike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0,014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58946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 dirty="0">
                          <a:effectLst/>
                          <a:latin typeface="Arial Narrow" panose="020B0606020202030204" pitchFamily="34" charset="0"/>
                        </a:rPr>
                        <a:t>Εδαφική υγρασία</a:t>
                      </a:r>
                      <a:endParaRPr lang="el-GR" sz="2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65</a:t>
                      </a:r>
                      <a:endParaRPr lang="el-GR" sz="20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76405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Ποταμοί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 dirty="0"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1,25</a:t>
                      </a:r>
                      <a:endParaRPr lang="el-GR" sz="20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74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Λίμνες αλμυρού νερού - υφάλμυρα νερά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105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0,008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293821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Νερό ατμόσφαιρας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>
                          <a:effectLst/>
                          <a:latin typeface="Arial Narrow" panose="020B0606020202030204" pitchFamily="34" charset="0"/>
                        </a:rPr>
                        <a:t>0,001</a:t>
                      </a:r>
                      <a:endParaRPr lang="el-GR" sz="2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324108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l-GR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Σύνολο</a:t>
                      </a:r>
                      <a:endParaRPr lang="el-GR" sz="20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1.357.759</a:t>
                      </a:r>
                      <a:endParaRPr lang="el-GR" sz="20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0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100</a:t>
                      </a:r>
                      <a:endParaRPr lang="el-GR" sz="20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3490586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BCD0FC7-80F3-4D1A-A3E1-037A47E50EF7}"/>
              </a:ext>
            </a:extLst>
          </p:cNvPr>
          <p:cNvSpPr txBox="1"/>
          <p:nvPr/>
        </p:nvSpPr>
        <p:spPr>
          <a:xfrm>
            <a:off x="179512" y="23980"/>
            <a:ext cx="8784976" cy="2930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Συγκεκριμένα, </a:t>
            </a:r>
            <a:r>
              <a:rPr lang="el-GR" sz="2400" u="sng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λόγω της θέρμανσης και των ανέμων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στην επιφάνεια της Γης, τα νερά της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εξατμίζονται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μαζεύονται ως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υδρατμοί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δημιουργώντας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σύννεφα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Οι υδρατμοί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συμπυκνώνονται, υγροποιούνται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στη συνέχεια πέφτουν ως βροχή (ή άλλες μορφές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υετού)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εμπλουτίζοντας έτσι τις αποθήκες νερού της Γης, είτε αυτές είναι επιφανειακές, όπως οι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θάλασσες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και οι </a:t>
            </a:r>
            <a:r>
              <a:rPr lang="el-GR" sz="2400" dirty="0">
                <a:solidFill>
                  <a:srgbClr val="0099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λίμνες</a:t>
            </a:r>
            <a:r>
              <a:rPr lang="el-GR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είτε είναι υπόγειες.</a:t>
            </a:r>
          </a:p>
        </p:txBody>
      </p:sp>
    </p:spTree>
    <p:extLst>
      <p:ext uri="{BB962C8B-B14F-4D97-AF65-F5344CB8AC3E}">
        <p14:creationId xmlns:p14="http://schemas.microsoft.com/office/powerpoint/2010/main" val="229875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2632BDB-D926-4594-A278-0FE02EF8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FBF1417E-355F-47E8-8843-F629285F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Εικόνα 3" descr="Εικόνα">
            <a:extLst>
              <a:ext uri="{FF2B5EF4-FFF2-40B4-BE49-F238E27FC236}">
                <a16:creationId xmlns:a16="http://schemas.microsoft.com/office/drawing/2014/main" id="{F40A400D-9BA8-4896-8879-3082E0D7E0F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2584"/>
            <a:ext cx="4680520" cy="238031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6A38C21B-1C4B-4C5D-BC11-C16383A41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224119"/>
              </p:ext>
            </p:extLst>
          </p:nvPr>
        </p:nvGraphicFramePr>
        <p:xfrm>
          <a:off x="143508" y="2623290"/>
          <a:ext cx="8856984" cy="3731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8492">
                  <a:extLst>
                    <a:ext uri="{9D8B030D-6E8A-4147-A177-3AD203B41FA5}">
                      <a16:colId xmlns:a16="http://schemas.microsoft.com/office/drawing/2014/main" val="3661621185"/>
                    </a:ext>
                  </a:extLst>
                </a:gridCol>
                <a:gridCol w="4428492">
                  <a:extLst>
                    <a:ext uri="{9D8B030D-6E8A-4147-A177-3AD203B41FA5}">
                      <a16:colId xmlns:a16="http://schemas.microsoft.com/office/drawing/2014/main" val="30684551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dirty="0">
                          <a:solidFill>
                            <a:srgbClr val="0000FF"/>
                          </a:solidFill>
                          <a:effectLst/>
                        </a:rPr>
                        <a:t>Υδρολογικός κύκλος: </a:t>
                      </a:r>
                      <a:r>
                        <a:rPr lang="el-GR" sz="1800" b="0" dirty="0">
                          <a:solidFill>
                            <a:srgbClr val="0000FF"/>
                          </a:solidFill>
                          <a:effectLst/>
                        </a:rPr>
                        <a:t>Η σταθερή και αδιάκοπη κίνηση του νερού από την ατμόσφαιρα στην επιφάνεια της Γης, στο υπέδαφος και πάλι στην ατμόσφαιρα.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dirty="0">
                          <a:solidFill>
                            <a:srgbClr val="C00000"/>
                          </a:solidFill>
                          <a:effectLst/>
                        </a:rPr>
                        <a:t>Εξάτμιση: </a:t>
                      </a:r>
                      <a:r>
                        <a:rPr lang="el-GR" sz="1800" b="0" dirty="0">
                          <a:solidFill>
                            <a:srgbClr val="C00000"/>
                          </a:solidFill>
                          <a:effectLst/>
                        </a:rPr>
                        <a:t>Η μεταβολή του νερού της επιφάνειας της Γης (ωκεανών, λιμνών, ποταμών) σε ατμό με την επίδραση της θερμότητας.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dirty="0">
                          <a:solidFill>
                            <a:srgbClr val="0000FF"/>
                          </a:solidFill>
                          <a:effectLst/>
                        </a:rPr>
                        <a:t>Εξάτμιση-διαπνοή: </a:t>
                      </a:r>
                      <a:r>
                        <a:rPr lang="el-GR" sz="1800" b="0" dirty="0">
                          <a:solidFill>
                            <a:srgbClr val="0000FF"/>
                          </a:solidFill>
                          <a:effectLst/>
                        </a:rPr>
                        <a:t>Κάθε φυτό </a:t>
                      </a:r>
                      <a:r>
                        <a:rPr lang="el-GR" sz="1800" b="0" u="sng" dirty="0">
                          <a:solidFill>
                            <a:srgbClr val="0000FF"/>
                          </a:solidFill>
                          <a:effectLst/>
                        </a:rPr>
                        <a:t>μοιάζει</a:t>
                      </a:r>
                      <a:r>
                        <a:rPr lang="el-GR" sz="1800" b="0" dirty="0">
                          <a:solidFill>
                            <a:srgbClr val="0000FF"/>
                          </a:solidFill>
                          <a:effectLst/>
                        </a:rPr>
                        <a:t> με μια αντλία που παίρνει νερό από το έδαφος και το στέλνει στην ατμόσφαιρα, μέσα από τα στόματα του φυλλώματός του.</a:t>
                      </a:r>
                      <a:endParaRPr lang="el-GR" sz="1800" b="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dirty="0">
                          <a:solidFill>
                            <a:srgbClr val="C00000"/>
                          </a:solidFill>
                          <a:effectLst/>
                        </a:rPr>
                        <a:t>Ατμοσφαιρικά κατακρημνίσματα: </a:t>
                      </a:r>
                      <a:r>
                        <a:rPr lang="el-GR" sz="1800" b="0" dirty="0">
                          <a:solidFill>
                            <a:srgbClr val="C00000"/>
                          </a:solidFill>
                          <a:effectLst/>
                        </a:rPr>
                        <a:t>Οι μορφές με τις οποίες το νερό πέφτει στη γη (χιόνι, χαλάζι, βροχή, δροσιά κτλ.).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dirty="0">
                          <a:solidFill>
                            <a:srgbClr val="0000FF"/>
                          </a:solidFill>
                          <a:effectLst/>
                        </a:rPr>
                        <a:t>Απορροή: </a:t>
                      </a:r>
                      <a:r>
                        <a:rPr lang="el-GR" sz="1800" b="0" dirty="0">
                          <a:solidFill>
                            <a:srgbClr val="0000FF"/>
                          </a:solidFill>
                          <a:effectLst/>
                        </a:rPr>
                        <a:t>Η κίνηση του νερού στην επιφάνεια του εδάφους </a:t>
                      </a:r>
                      <a:r>
                        <a:rPr lang="el-GR" sz="1800" b="0" u="sng" dirty="0">
                          <a:solidFill>
                            <a:srgbClr val="0000FF"/>
                          </a:solidFill>
                          <a:effectLst/>
                        </a:rPr>
                        <a:t>με τη μορφή ρυακιών, ποταμών, χειμάρρων</a:t>
                      </a:r>
                      <a:r>
                        <a:rPr lang="el-GR" sz="1800" b="0" dirty="0">
                          <a:solidFill>
                            <a:srgbClr val="0000FF"/>
                          </a:solidFill>
                          <a:effectLst/>
                        </a:rPr>
                        <a:t>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l-GR" sz="1800" dirty="0" err="1">
                          <a:solidFill>
                            <a:srgbClr val="C00000"/>
                          </a:solidFill>
                          <a:effectLst/>
                        </a:rPr>
                        <a:t>Κατείσδυση</a:t>
                      </a:r>
                      <a:r>
                        <a:rPr lang="el-GR" sz="1800" dirty="0">
                          <a:solidFill>
                            <a:srgbClr val="C00000"/>
                          </a:solidFill>
                          <a:effectLst/>
                        </a:rPr>
                        <a:t>: </a:t>
                      </a:r>
                      <a:r>
                        <a:rPr lang="el-GR" sz="1800" b="0" dirty="0">
                          <a:solidFill>
                            <a:srgbClr val="C00000"/>
                          </a:solidFill>
                          <a:effectLst/>
                        </a:rPr>
                        <a:t>Ένα μέρος του νερού </a:t>
                      </a:r>
                      <a:r>
                        <a:rPr lang="el-GR" sz="1800" b="0" dirty="0" err="1">
                          <a:solidFill>
                            <a:srgbClr val="C00000"/>
                          </a:solidFill>
                          <a:effectLst/>
                        </a:rPr>
                        <a:t>κατεισδύει</a:t>
                      </a:r>
                      <a:r>
                        <a:rPr lang="el-GR" sz="1800" b="0" dirty="0">
                          <a:solidFill>
                            <a:srgbClr val="C00000"/>
                          </a:solidFill>
                          <a:effectLst/>
                        </a:rPr>
                        <a:t> (δηλαδή εισέρχεται) στη γη από τους πόρους ή τις ρωγμές των διάφορων πετρωμάτων και από τα ρήγματα της Γης. </a:t>
                      </a:r>
                      <a:r>
                        <a:rPr lang="el-GR" sz="1800" b="0" u="sng" dirty="0">
                          <a:solidFill>
                            <a:srgbClr val="C00000"/>
                          </a:solidFill>
                          <a:effectLst/>
                        </a:rPr>
                        <a:t>Αυτά είναι τα λεγόμενα υπόγεια νερά</a:t>
                      </a:r>
                      <a:r>
                        <a:rPr lang="el-GR" sz="1800" b="0" dirty="0">
                          <a:solidFill>
                            <a:srgbClr val="C00000"/>
                          </a:solidFill>
                          <a:effectLst/>
                        </a:rPr>
                        <a:t>.</a:t>
                      </a:r>
                      <a:endParaRPr lang="el-GR" sz="18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80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74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A3DB07A-1763-49B5-8D01-EABCA0A67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20193D0-C58C-4954-8AB8-A7863DB86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D199ACC8-9CEC-405C-A4CF-A09E7BC8543C}"/>
              </a:ext>
            </a:extLst>
          </p:cNvPr>
          <p:cNvSpPr txBox="1"/>
          <p:nvPr/>
        </p:nvSpPr>
        <p:spPr>
          <a:xfrm>
            <a:off x="457200" y="980728"/>
            <a:ext cx="8208910" cy="180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 algn="just">
              <a:lnSpc>
                <a:spcPts val="2150"/>
              </a:lnSpc>
              <a:spcBef>
                <a:spcPts val="107"/>
              </a:spcBef>
            </a:pPr>
            <a:r>
              <a:rPr sz="2000" b="1" i="1" spc="-4" dirty="0">
                <a:latin typeface="Arial"/>
                <a:cs typeface="Arial"/>
              </a:rPr>
              <a:t>Ε</a:t>
            </a:r>
            <a:r>
              <a:rPr sz="2000" b="1" i="1" spc="0" dirty="0">
                <a:latin typeface="Arial"/>
                <a:cs typeface="Arial"/>
              </a:rPr>
              <a:t>ξάτμ</a:t>
            </a:r>
            <a:r>
              <a:rPr sz="2000" b="1" i="1" spc="-9" dirty="0">
                <a:latin typeface="Arial"/>
                <a:cs typeface="Arial"/>
              </a:rPr>
              <a:t>ι</a:t>
            </a:r>
            <a:r>
              <a:rPr sz="2000" b="1" i="1" spc="0" dirty="0">
                <a:latin typeface="Arial"/>
                <a:cs typeface="Arial"/>
              </a:rPr>
              <a:t>ση:</a:t>
            </a:r>
            <a:r>
              <a:rPr sz="2000" b="1" i="1" spc="-34" dirty="0">
                <a:latin typeface="Arial"/>
                <a:cs typeface="Arial"/>
              </a:rPr>
              <a:t> </a:t>
            </a:r>
            <a:endParaRPr lang="el-GR" sz="2000" b="1" i="1" spc="-34" dirty="0">
              <a:latin typeface="Arial"/>
              <a:cs typeface="Arial"/>
            </a:endParaRPr>
          </a:p>
          <a:p>
            <a:pPr marL="12700" marR="31111" algn="just">
              <a:lnSpc>
                <a:spcPts val="2150"/>
              </a:lnSpc>
              <a:spcBef>
                <a:spcPts val="107"/>
              </a:spcBef>
            </a:pPr>
            <a:r>
              <a:rPr sz="2000" spc="-4" dirty="0" err="1">
                <a:latin typeface="Arial"/>
                <a:cs typeface="Arial"/>
              </a:rPr>
              <a:t>Ε</a:t>
            </a:r>
            <a:r>
              <a:rPr sz="2000" spc="9" dirty="0" err="1">
                <a:latin typeface="Arial"/>
                <a:cs typeface="Arial"/>
              </a:rPr>
              <a:t>ί</a:t>
            </a:r>
            <a:r>
              <a:rPr sz="2000" spc="-9" dirty="0" err="1">
                <a:latin typeface="Arial"/>
                <a:cs typeface="Arial"/>
              </a:rPr>
              <a:t>ν</a:t>
            </a:r>
            <a:r>
              <a:rPr sz="2000" spc="0" dirty="0">
                <a:latin typeface="Arial"/>
                <a:cs typeface="Arial"/>
              </a:rPr>
              <a:t>αι το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φα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-9" dirty="0">
                <a:latin typeface="Arial"/>
                <a:cs typeface="Arial"/>
              </a:rPr>
              <a:t>ν</a:t>
            </a:r>
            <a:r>
              <a:rPr sz="2000" spc="0" dirty="0">
                <a:latin typeface="Arial"/>
                <a:cs typeface="Arial"/>
              </a:rPr>
              <a:t>όμ</a:t>
            </a:r>
            <a:r>
              <a:rPr sz="2000" spc="-9" dirty="0">
                <a:latin typeface="Arial"/>
                <a:cs typeface="Arial"/>
              </a:rPr>
              <a:t>εν</a:t>
            </a:r>
            <a:r>
              <a:rPr sz="2000" spc="0" dirty="0">
                <a:latin typeface="Arial"/>
                <a:cs typeface="Arial"/>
              </a:rPr>
              <a:t>ο </a:t>
            </a:r>
            <a:r>
              <a:rPr sz="2000" spc="-9" dirty="0">
                <a:latin typeface="Arial"/>
                <a:cs typeface="Arial"/>
              </a:rPr>
              <a:t>μ</a:t>
            </a:r>
            <a:r>
              <a:rPr sz="2000" spc="-4" dirty="0">
                <a:latin typeface="Arial"/>
                <a:cs typeface="Arial"/>
              </a:rPr>
              <a:t>έ</a:t>
            </a:r>
            <a:r>
              <a:rPr sz="2000" spc="0" dirty="0">
                <a:latin typeface="Arial"/>
                <a:cs typeface="Arial"/>
              </a:rPr>
              <a:t>σω </a:t>
            </a:r>
            <a:r>
              <a:rPr sz="2000" spc="-4" dirty="0">
                <a:latin typeface="Arial"/>
                <a:cs typeface="Arial"/>
              </a:rPr>
              <a:t>τ</a:t>
            </a:r>
            <a:r>
              <a:rPr sz="2000" spc="0" dirty="0">
                <a:latin typeface="Arial"/>
                <a:cs typeface="Arial"/>
              </a:rPr>
              <a:t>ου</a:t>
            </a:r>
            <a:r>
              <a:rPr sz="2000" spc="-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οπο</a:t>
            </a:r>
            <a:r>
              <a:rPr sz="2000" spc="4" dirty="0">
                <a:latin typeface="Arial"/>
                <a:cs typeface="Arial"/>
              </a:rPr>
              <a:t>ί</a:t>
            </a:r>
            <a:r>
              <a:rPr sz="2000" spc="0" dirty="0">
                <a:latin typeface="Arial"/>
                <a:cs typeface="Arial"/>
              </a:rPr>
              <a:t>ου</a:t>
            </a:r>
            <a:r>
              <a:rPr sz="2000" spc="-2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τα μό</a:t>
            </a:r>
            <a:r>
              <a:rPr sz="2000" spc="-4" dirty="0">
                <a:latin typeface="Arial"/>
                <a:cs typeface="Arial"/>
              </a:rPr>
              <a:t>ρ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α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-4" dirty="0">
                <a:latin typeface="Arial"/>
                <a:cs typeface="Arial"/>
              </a:rPr>
              <a:t>ε</a:t>
            </a:r>
            <a:r>
              <a:rPr sz="2000" spc="-9" dirty="0">
                <a:latin typeface="Arial"/>
                <a:cs typeface="Arial"/>
              </a:rPr>
              <a:t>ν</a:t>
            </a:r>
            <a:r>
              <a:rPr sz="2000" spc="0" dirty="0">
                <a:latin typeface="Arial"/>
                <a:cs typeface="Arial"/>
              </a:rPr>
              <a:t>ός</a:t>
            </a:r>
            <a:r>
              <a:rPr lang="el-GR" sz="2000" spc="0" dirty="0">
                <a:latin typeface="Arial"/>
                <a:cs typeface="Arial"/>
              </a:rPr>
              <a:t> </a:t>
            </a:r>
            <a:r>
              <a:rPr sz="2000" spc="0" dirty="0" err="1">
                <a:latin typeface="Arial"/>
                <a:cs typeface="Arial"/>
              </a:rPr>
              <a:t>σώ</a:t>
            </a:r>
            <a:r>
              <a:rPr sz="2000" spc="-9" dirty="0" err="1">
                <a:latin typeface="Arial"/>
                <a:cs typeface="Arial"/>
              </a:rPr>
              <a:t>μ</a:t>
            </a:r>
            <a:r>
              <a:rPr sz="2000" spc="0" dirty="0">
                <a:latin typeface="Arial"/>
                <a:cs typeface="Arial"/>
              </a:rPr>
              <a:t>α</a:t>
            </a:r>
            <a:r>
              <a:rPr sz="2000" spc="4" dirty="0">
                <a:latin typeface="Arial"/>
                <a:cs typeface="Arial"/>
              </a:rPr>
              <a:t>τ</a:t>
            </a:r>
            <a:r>
              <a:rPr sz="2000" spc="0" dirty="0">
                <a:latin typeface="Arial"/>
                <a:cs typeface="Arial"/>
              </a:rPr>
              <a:t>ος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μ</a:t>
            </a:r>
            <a:r>
              <a:rPr sz="2000" spc="-9" dirty="0">
                <a:latin typeface="Arial"/>
                <a:cs typeface="Arial"/>
              </a:rPr>
              <a:t>ε</a:t>
            </a:r>
            <a:r>
              <a:rPr sz="2000" spc="0" dirty="0">
                <a:latin typeface="Arial"/>
                <a:cs typeface="Arial"/>
              </a:rPr>
              <a:t>τ</a:t>
            </a:r>
            <a:r>
              <a:rPr sz="2000" spc="4" dirty="0">
                <a:latin typeface="Arial"/>
                <a:cs typeface="Arial"/>
              </a:rPr>
              <a:t>α</a:t>
            </a:r>
            <a:r>
              <a:rPr sz="2000" spc="0" dirty="0">
                <a:latin typeface="Arial"/>
                <a:cs typeface="Arial"/>
              </a:rPr>
              <a:t>π</a:t>
            </a:r>
            <a:r>
              <a:rPr sz="2000" spc="4" dirty="0">
                <a:latin typeface="Arial"/>
                <a:cs typeface="Arial"/>
              </a:rPr>
              <a:t>ί</a:t>
            </a:r>
            <a:r>
              <a:rPr sz="2000" spc="0" dirty="0">
                <a:latin typeface="Arial"/>
                <a:cs typeface="Arial"/>
              </a:rPr>
              <a:t>πτουν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από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την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υγρή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lang="el-GR" sz="2000" spc="-9" dirty="0">
                <a:latin typeface="Arial"/>
                <a:cs typeface="Arial"/>
              </a:rPr>
              <a:t>(</a:t>
            </a:r>
            <a:r>
              <a:rPr sz="2000" spc="0" dirty="0">
                <a:latin typeface="Arial"/>
                <a:cs typeface="Arial"/>
              </a:rPr>
              <a:t>ή τη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 err="1">
                <a:latin typeface="Arial"/>
                <a:cs typeface="Arial"/>
              </a:rPr>
              <a:t>στε</a:t>
            </a:r>
            <a:r>
              <a:rPr sz="2000" spc="-4" dirty="0" err="1">
                <a:latin typeface="Arial"/>
                <a:cs typeface="Arial"/>
              </a:rPr>
              <a:t>ρ</a:t>
            </a:r>
            <a:r>
              <a:rPr sz="2000" spc="0" dirty="0" err="1">
                <a:latin typeface="Arial"/>
                <a:cs typeface="Arial"/>
              </a:rPr>
              <a:t>εά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 err="1">
                <a:latin typeface="Arial"/>
                <a:cs typeface="Arial"/>
              </a:rPr>
              <a:t>φάση</a:t>
            </a:r>
            <a:r>
              <a:rPr lang="el-GR" sz="2000" spc="0" dirty="0">
                <a:latin typeface="Arial"/>
                <a:cs typeface="Arial"/>
              </a:rPr>
              <a:t>)</a:t>
            </a:r>
            <a:r>
              <a:rPr sz="2000" spc="0" dirty="0">
                <a:latin typeface="Arial"/>
                <a:cs typeface="Arial"/>
              </a:rPr>
              <a:t>, </a:t>
            </a:r>
            <a:r>
              <a:rPr sz="2000" spc="-4" dirty="0">
                <a:latin typeface="Arial"/>
                <a:cs typeface="Arial"/>
              </a:rPr>
              <a:t>σ</a:t>
            </a:r>
            <a:r>
              <a:rPr sz="2000" spc="0" dirty="0">
                <a:latin typeface="Arial"/>
                <a:cs typeface="Arial"/>
              </a:rPr>
              <a:t>την αέρ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α.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Η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εξάτμ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ση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του ν</a:t>
            </a:r>
            <a:r>
              <a:rPr sz="2000" spc="-9" dirty="0">
                <a:latin typeface="Arial"/>
                <a:cs typeface="Arial"/>
              </a:rPr>
              <a:t>ε</a:t>
            </a:r>
            <a:r>
              <a:rPr sz="2000" spc="0" dirty="0">
                <a:latin typeface="Arial"/>
                <a:cs typeface="Arial"/>
              </a:rPr>
              <a:t>ρού στην</a:t>
            </a:r>
            <a:r>
              <a:rPr sz="2000" spc="-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α</a:t>
            </a:r>
            <a:r>
              <a:rPr sz="2000" spc="4" dirty="0">
                <a:latin typeface="Arial"/>
                <a:cs typeface="Arial"/>
              </a:rPr>
              <a:t>τ</a:t>
            </a:r>
            <a:r>
              <a:rPr sz="2000" spc="0" dirty="0">
                <a:latin typeface="Arial"/>
                <a:cs typeface="Arial"/>
              </a:rPr>
              <a:t>μόσφα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ρα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γ</a:t>
            </a:r>
            <a:r>
              <a:rPr sz="2000" spc="14" dirty="0">
                <a:latin typeface="Arial"/>
                <a:cs typeface="Arial"/>
              </a:rPr>
              <a:t>ί</a:t>
            </a:r>
            <a:r>
              <a:rPr sz="2000" spc="0" dirty="0">
                <a:latin typeface="Arial"/>
                <a:cs typeface="Arial"/>
              </a:rPr>
              <a:t>ν</a:t>
            </a:r>
            <a:r>
              <a:rPr sz="2000" spc="-9" dirty="0">
                <a:latin typeface="Arial"/>
                <a:cs typeface="Arial"/>
              </a:rPr>
              <a:t>ε</a:t>
            </a:r>
            <a:r>
              <a:rPr sz="2000" spc="0" dirty="0">
                <a:latin typeface="Arial"/>
                <a:cs typeface="Arial"/>
              </a:rPr>
              <a:t>τ</a:t>
            </a:r>
            <a:r>
              <a:rPr sz="2000" spc="4" dirty="0">
                <a:latin typeface="Arial"/>
                <a:cs typeface="Arial"/>
              </a:rPr>
              <a:t>α</a:t>
            </a:r>
            <a:r>
              <a:rPr sz="2000" spc="0" dirty="0">
                <a:latin typeface="Arial"/>
                <a:cs typeface="Arial"/>
              </a:rPr>
              <a:t>ι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από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τ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ς υδάτ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ν</a:t>
            </a:r>
            <a:r>
              <a:rPr sz="2000" spc="-9" dirty="0">
                <a:latin typeface="Arial"/>
                <a:cs typeface="Arial"/>
              </a:rPr>
              <a:t>ε</a:t>
            </a:r>
            <a:r>
              <a:rPr sz="2000" spc="0" dirty="0">
                <a:latin typeface="Arial"/>
                <a:cs typeface="Arial"/>
              </a:rPr>
              <a:t>ς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μά</a:t>
            </a:r>
            <a:r>
              <a:rPr sz="2000" spc="4" dirty="0">
                <a:latin typeface="Arial"/>
                <a:cs typeface="Arial"/>
              </a:rPr>
              <a:t>ζ</a:t>
            </a:r>
            <a:r>
              <a:rPr sz="2000" spc="0" dirty="0">
                <a:latin typeface="Arial"/>
                <a:cs typeface="Arial"/>
              </a:rPr>
              <a:t>ε</a:t>
            </a:r>
            <a:r>
              <a:rPr sz="2000" spc="-9" dirty="0">
                <a:latin typeface="Arial"/>
                <a:cs typeface="Arial"/>
              </a:rPr>
              <a:t>ς</a:t>
            </a:r>
            <a:r>
              <a:rPr sz="2000" spc="0" dirty="0">
                <a:latin typeface="Arial"/>
                <a:cs typeface="Arial"/>
              </a:rPr>
              <a:t>,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όπ</a:t>
            </a:r>
            <a:r>
              <a:rPr sz="2000" spc="-4" dirty="0">
                <a:latin typeface="Arial"/>
                <a:cs typeface="Arial"/>
              </a:rPr>
              <a:t>ω</a:t>
            </a:r>
            <a:r>
              <a:rPr sz="2000" spc="0" dirty="0">
                <a:latin typeface="Arial"/>
                <a:cs typeface="Arial"/>
              </a:rPr>
              <a:t>ς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είναι οι ωκεανο</a:t>
            </a:r>
            <a:r>
              <a:rPr sz="2000" spc="4" dirty="0">
                <a:latin typeface="Arial"/>
                <a:cs typeface="Arial"/>
              </a:rPr>
              <a:t>ί</a:t>
            </a:r>
            <a:r>
              <a:rPr sz="2000" spc="0" dirty="0">
                <a:latin typeface="Arial"/>
                <a:cs typeface="Arial"/>
              </a:rPr>
              <a:t>,</a:t>
            </a:r>
            <a:r>
              <a:rPr sz="2000" spc="-2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οι λ</a:t>
            </a:r>
            <a:r>
              <a:rPr sz="2000" spc="14" dirty="0">
                <a:latin typeface="Arial"/>
                <a:cs typeface="Arial"/>
              </a:rPr>
              <a:t>ί</a:t>
            </a:r>
            <a:r>
              <a:rPr sz="2000" spc="0" dirty="0">
                <a:latin typeface="Arial"/>
                <a:cs typeface="Arial"/>
              </a:rPr>
              <a:t>μ</a:t>
            </a:r>
            <a:r>
              <a:rPr sz="2000" spc="-9" dirty="0">
                <a:latin typeface="Arial"/>
                <a:cs typeface="Arial"/>
              </a:rPr>
              <a:t>ν</a:t>
            </a:r>
            <a:r>
              <a:rPr sz="2000" spc="0" dirty="0">
                <a:latin typeface="Arial"/>
                <a:cs typeface="Arial"/>
              </a:rPr>
              <a:t>ες</a:t>
            </a:r>
            <a:r>
              <a:rPr sz="2000" spc="-2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κ</a:t>
            </a:r>
            <a:r>
              <a:rPr sz="2000" spc="9" dirty="0">
                <a:latin typeface="Arial"/>
                <a:cs typeface="Arial"/>
              </a:rPr>
              <a:t>α</a:t>
            </a:r>
            <a:r>
              <a:rPr sz="2000" spc="0" dirty="0">
                <a:latin typeface="Arial"/>
                <a:cs typeface="Arial"/>
              </a:rPr>
              <a:t>ι τα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ποτάμ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α κ</a:t>
            </a:r>
            <a:r>
              <a:rPr sz="2000" spc="9" dirty="0">
                <a:latin typeface="Arial"/>
                <a:cs typeface="Arial"/>
              </a:rPr>
              <a:t>α</a:t>
            </a:r>
            <a:r>
              <a:rPr sz="2000" spc="0" dirty="0">
                <a:latin typeface="Arial"/>
                <a:cs typeface="Arial"/>
              </a:rPr>
              <a:t>ι ε</a:t>
            </a:r>
            <a:r>
              <a:rPr sz="2000" spc="-9" dirty="0">
                <a:latin typeface="Arial"/>
                <a:cs typeface="Arial"/>
              </a:rPr>
              <a:t>π</a:t>
            </a:r>
            <a:r>
              <a:rPr sz="2000" spc="9" dirty="0">
                <a:latin typeface="Arial"/>
                <a:cs typeface="Arial"/>
              </a:rPr>
              <a:t>ί</a:t>
            </a:r>
            <a:r>
              <a:rPr sz="2000" spc="0" dirty="0">
                <a:latin typeface="Arial"/>
                <a:cs typeface="Arial"/>
              </a:rPr>
              <a:t>σης</a:t>
            </a:r>
            <a:r>
              <a:rPr sz="2000" spc="-2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από</a:t>
            </a:r>
            <a:r>
              <a:rPr sz="2000" spc="-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τα</a:t>
            </a:r>
            <a:r>
              <a:rPr sz="2000" spc="4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έ</a:t>
            </a:r>
            <a:r>
              <a:rPr sz="2000" spc="0" dirty="0">
                <a:latin typeface="Arial"/>
                <a:cs typeface="Arial"/>
              </a:rPr>
              <a:t>λ</a:t>
            </a:r>
            <a:r>
              <a:rPr sz="2000" spc="4" dirty="0">
                <a:latin typeface="Arial"/>
                <a:cs typeface="Arial"/>
              </a:rPr>
              <a:t>η</a:t>
            </a:r>
            <a:r>
              <a:rPr sz="2000" spc="0" dirty="0">
                <a:latin typeface="Arial"/>
                <a:cs typeface="Arial"/>
              </a:rPr>
              <a:t>,</a:t>
            </a:r>
            <a:r>
              <a:rPr sz="2000" spc="-2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το </a:t>
            </a:r>
            <a:r>
              <a:rPr sz="2000" spc="-9" dirty="0">
                <a:latin typeface="Arial"/>
                <a:cs typeface="Arial"/>
              </a:rPr>
              <a:t>έ</a:t>
            </a:r>
            <a:r>
              <a:rPr sz="2000" spc="0" dirty="0">
                <a:latin typeface="Arial"/>
                <a:cs typeface="Arial"/>
              </a:rPr>
              <a:t>δαφος</a:t>
            </a:r>
            <a:r>
              <a:rPr sz="2000" spc="-1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κ</a:t>
            </a:r>
            <a:r>
              <a:rPr sz="2000" spc="9" dirty="0">
                <a:latin typeface="Arial"/>
                <a:cs typeface="Arial"/>
              </a:rPr>
              <a:t>α</a:t>
            </a:r>
            <a:r>
              <a:rPr sz="2000" spc="0" dirty="0">
                <a:latin typeface="Arial"/>
                <a:cs typeface="Arial"/>
              </a:rPr>
              <a:t>ι τ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ς</a:t>
            </a:r>
            <a:r>
              <a:rPr sz="2000" spc="-19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υγρές</a:t>
            </a:r>
            <a:r>
              <a:rPr sz="2000" spc="-4" dirty="0">
                <a:latin typeface="Arial"/>
                <a:cs typeface="Arial"/>
              </a:rPr>
              <a:t> </a:t>
            </a:r>
            <a:r>
              <a:rPr sz="2000" spc="0" dirty="0">
                <a:latin typeface="Arial"/>
                <a:cs typeface="Arial"/>
              </a:rPr>
              <a:t>κ</a:t>
            </a:r>
            <a:r>
              <a:rPr sz="2000" spc="4" dirty="0">
                <a:latin typeface="Arial"/>
                <a:cs typeface="Arial"/>
              </a:rPr>
              <a:t>α</a:t>
            </a:r>
            <a:r>
              <a:rPr sz="2000" spc="0" dirty="0">
                <a:latin typeface="Arial"/>
                <a:cs typeface="Arial"/>
              </a:rPr>
              <a:t>λ</a:t>
            </a:r>
            <a:r>
              <a:rPr sz="2000" spc="9" dirty="0">
                <a:latin typeface="Arial"/>
                <a:cs typeface="Arial"/>
              </a:rPr>
              <a:t>λι</a:t>
            </a:r>
            <a:r>
              <a:rPr sz="2000" spc="0" dirty="0">
                <a:latin typeface="Arial"/>
                <a:cs typeface="Arial"/>
              </a:rPr>
              <a:t>έ</a:t>
            </a:r>
            <a:r>
              <a:rPr sz="2000" spc="-4" dirty="0">
                <a:latin typeface="Arial"/>
                <a:cs typeface="Arial"/>
              </a:rPr>
              <a:t>ρ</a:t>
            </a:r>
            <a:r>
              <a:rPr sz="2000" spc="0" dirty="0">
                <a:latin typeface="Arial"/>
                <a:cs typeface="Arial"/>
              </a:rPr>
              <a:t>γ</a:t>
            </a:r>
            <a:r>
              <a:rPr sz="2000" spc="-9" dirty="0">
                <a:latin typeface="Arial"/>
                <a:cs typeface="Arial"/>
              </a:rPr>
              <a:t>ε</a:t>
            </a:r>
            <a:r>
              <a:rPr sz="2000" spc="9" dirty="0">
                <a:latin typeface="Arial"/>
                <a:cs typeface="Arial"/>
              </a:rPr>
              <a:t>ι</a:t>
            </a:r>
            <a:r>
              <a:rPr sz="2000" spc="0" dirty="0">
                <a:latin typeface="Arial"/>
                <a:cs typeface="Arial"/>
              </a:rPr>
              <a:t>ε</a:t>
            </a:r>
            <a:r>
              <a:rPr sz="2000" spc="-9" dirty="0">
                <a:latin typeface="Arial"/>
                <a:cs typeface="Arial"/>
              </a:rPr>
              <a:t>ς</a:t>
            </a:r>
            <a:r>
              <a:rPr sz="2000" spc="0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D6B2E99-D242-4C3E-AE14-5A867356C632}"/>
              </a:ext>
            </a:extLst>
          </p:cNvPr>
          <p:cNvSpPr txBox="1"/>
          <p:nvPr/>
        </p:nvSpPr>
        <p:spPr>
          <a:xfrm>
            <a:off x="477889" y="2996952"/>
            <a:ext cx="8208911" cy="24747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 algn="just">
              <a:lnSpc>
                <a:spcPts val="2150"/>
              </a:lnSpc>
              <a:spcBef>
                <a:spcPts val="107"/>
              </a:spcBef>
            </a:pPr>
            <a:r>
              <a:rPr sz="2000" b="1" i="1" spc="0" dirty="0">
                <a:solidFill>
                  <a:srgbClr val="0000FF"/>
                </a:solidFill>
                <a:latin typeface="Arial"/>
                <a:cs typeface="Arial"/>
              </a:rPr>
              <a:t>Διαπνοή:</a:t>
            </a:r>
            <a:r>
              <a:rPr sz="2000" b="1" i="1" spc="-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endParaRPr lang="el-GR" sz="2000" b="1" i="1" spc="-29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31111" algn="just">
              <a:lnSpc>
                <a:spcPts val="2150"/>
              </a:lnSpc>
              <a:spcBef>
                <a:spcPts val="107"/>
              </a:spcBef>
            </a:pPr>
            <a:r>
              <a:rPr sz="2000" spc="0" dirty="0" err="1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4" dirty="0" err="1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000" spc="0" dirty="0" err="1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αι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αδ</a:t>
            </a:r>
            <a:r>
              <a:rPr sz="2000" spc="1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-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με την</a:t>
            </a:r>
            <a:r>
              <a:rPr sz="2000" spc="-2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οπο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τα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φ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υτά</a:t>
            </a:r>
            <a:r>
              <a:rPr lang="el-GR" sz="2000" spc="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 err="1">
                <a:solidFill>
                  <a:srgbClr val="0000FF"/>
                </a:solidFill>
                <a:latin typeface="Arial"/>
                <a:cs typeface="Arial"/>
              </a:rPr>
              <a:t>χρησ</a:t>
            </a:r>
            <a:r>
              <a:rPr sz="2000" spc="14" dirty="0" err="1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 err="1">
                <a:solidFill>
                  <a:srgbClr val="0000FF"/>
                </a:solidFill>
                <a:latin typeface="Arial"/>
                <a:cs typeface="Arial"/>
              </a:rPr>
              <a:t>μο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πο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ούν</a:t>
            </a:r>
            <a:r>
              <a:rPr sz="2000" spc="-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το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ρό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γ</a:t>
            </a:r>
            <a:r>
              <a:rPr sz="2000" spc="1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το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μ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βο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σμό</a:t>
            </a:r>
            <a:r>
              <a:rPr sz="2000" spc="-3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ι την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ανάπτυξη του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ς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Τα φ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τά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απορροφούν</a:t>
            </a:r>
            <a:r>
              <a:rPr sz="2000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το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δαφ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κό</a:t>
            </a:r>
            <a:r>
              <a:rPr sz="20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ρό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με το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ρ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ζ</a:t>
            </a:r>
            <a:r>
              <a:rPr sz="2000" spc="1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κό</a:t>
            </a:r>
            <a:r>
              <a:rPr sz="20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τους σύστημα κ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το μ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β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βά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ζ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ουν</a:t>
            </a:r>
            <a:r>
              <a:rPr sz="2000" spc="-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στην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μόσφα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ρα</a:t>
            </a:r>
            <a:r>
              <a:rPr sz="20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ό μορ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φ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ή υ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ρατμ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ών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2000" spc="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ω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ν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π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όρ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ω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000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που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πάρχουν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σ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το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φ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ύ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spc="9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spc="-4" dirty="0">
                <a:solidFill>
                  <a:srgbClr val="0000FF"/>
                </a:solidFill>
                <a:latin typeface="Arial"/>
                <a:cs typeface="Arial"/>
              </a:rPr>
              <a:t>ω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μα το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υς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lang="el-GR" sz="2000" spc="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0" dirty="0" err="1">
                <a:solidFill>
                  <a:srgbClr val="C00000"/>
                </a:solidFill>
                <a:latin typeface="Arial"/>
                <a:cs typeface="Arial"/>
              </a:rPr>
              <a:t>είν</a:t>
            </a:r>
            <a:r>
              <a:rPr sz="2000" spc="0" dirty="0">
                <a:solidFill>
                  <a:srgbClr val="C00000"/>
                </a:solidFill>
                <a:latin typeface="Arial"/>
                <a:cs typeface="Arial"/>
              </a:rPr>
              <a:t>αι γνωστοί</a:t>
            </a:r>
            <a:r>
              <a:rPr sz="2000" spc="-1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0" dirty="0">
                <a:solidFill>
                  <a:srgbClr val="C00000"/>
                </a:solidFill>
                <a:latin typeface="Arial"/>
                <a:cs typeface="Arial"/>
              </a:rPr>
              <a:t>ως </a:t>
            </a:r>
            <a:r>
              <a:rPr lang="el-GR" sz="2000" spc="0" dirty="0">
                <a:solidFill>
                  <a:srgbClr val="C00000"/>
                </a:solidFill>
                <a:latin typeface="Arial"/>
                <a:cs typeface="Arial"/>
              </a:rPr>
              <a:t>"</a:t>
            </a:r>
            <a:r>
              <a:rPr sz="2000" spc="0" dirty="0" err="1">
                <a:solidFill>
                  <a:srgbClr val="C00000"/>
                </a:solidFill>
                <a:latin typeface="Arial"/>
                <a:cs typeface="Arial"/>
              </a:rPr>
              <a:t>στόμ</a:t>
            </a:r>
            <a:r>
              <a:rPr sz="2000" spc="0" dirty="0">
                <a:solidFill>
                  <a:srgbClr val="C00000"/>
                </a:solidFill>
                <a:latin typeface="Arial"/>
                <a:cs typeface="Arial"/>
              </a:rPr>
              <a:t>ατ</a:t>
            </a:r>
            <a:r>
              <a:rPr sz="2000" spc="9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lang="el-GR" sz="2000" spc="9" dirty="0">
                <a:solidFill>
                  <a:srgbClr val="C00000"/>
                </a:solidFill>
                <a:latin typeface="Arial"/>
                <a:cs typeface="Arial"/>
              </a:rPr>
              <a:t>"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Η δ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απνοή</a:t>
            </a:r>
            <a:r>
              <a:rPr sz="2000" b="1" spc="-2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μπορ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000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να θ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ωρηθ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ί ανά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000" b="1" spc="4" dirty="0">
                <a:solidFill>
                  <a:srgbClr val="0000FF"/>
                </a:solidFill>
                <a:latin typeface="Arial"/>
                <a:cs typeface="Arial"/>
              </a:rPr>
              <a:t>γ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η</a:t>
            </a:r>
            <a:r>
              <a:rPr sz="2000" b="1" spc="-2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αδ</a:t>
            </a:r>
            <a:r>
              <a:rPr sz="2000" b="1" spc="14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σ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b="1" spc="-3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με</a:t>
            </a:r>
            <a:r>
              <a:rPr sz="200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την εξάτμ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ση,</a:t>
            </a:r>
            <a:r>
              <a:rPr sz="2000" b="1" spc="-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με τη</a:t>
            </a:r>
            <a:r>
              <a:rPr sz="2000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αφορά</a:t>
            </a:r>
            <a:r>
              <a:rPr sz="2000" b="1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ότι</a:t>
            </a:r>
            <a:r>
              <a:rPr sz="2000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τα</a:t>
            </a:r>
            <a:r>
              <a:rPr sz="2000" b="1" spc="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φ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υτ</a:t>
            </a:r>
            <a:r>
              <a:rPr lang="el-GR" sz="2000" b="1" dirty="0">
                <a:solidFill>
                  <a:srgbClr val="0000FF"/>
                </a:solidFill>
                <a:latin typeface="Arial"/>
                <a:cs typeface="Arial"/>
              </a:rPr>
              <a:t>ά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 ελέγχ</a:t>
            </a:r>
            <a:r>
              <a:rPr sz="2000" b="1" spc="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υν</a:t>
            </a:r>
            <a:r>
              <a:rPr sz="2000" b="1" spc="-2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την</a:t>
            </a:r>
            <a:r>
              <a:rPr sz="2000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ποσότητα</a:t>
            </a:r>
            <a:r>
              <a:rPr sz="2000" b="1" spc="-1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ν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ε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ρού που</a:t>
            </a:r>
            <a:r>
              <a:rPr sz="2000" b="1" spc="-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δ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ι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απν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έ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εται</a:t>
            </a:r>
            <a:r>
              <a:rPr sz="2000" b="1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ανο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ί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γ</a:t>
            </a:r>
            <a:r>
              <a:rPr sz="2000" b="1" spc="4" dirty="0">
                <a:solidFill>
                  <a:srgbClr val="0000FF"/>
                </a:solidFill>
                <a:latin typeface="Arial"/>
                <a:cs typeface="Arial"/>
              </a:rPr>
              <a:t>ο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ντας</a:t>
            </a:r>
            <a:r>
              <a:rPr sz="2000" b="1" spc="-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κ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ι κ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είνοντας</a:t>
            </a:r>
            <a:r>
              <a:rPr sz="2000" b="1" spc="-2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τα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l-GR" sz="2000" b="1" spc="-9" dirty="0">
                <a:solidFill>
                  <a:srgbClr val="0000FF"/>
                </a:solidFill>
                <a:latin typeface="Arial"/>
                <a:cs typeface="Arial"/>
              </a:rPr>
              <a:t>"</a:t>
            </a:r>
            <a:r>
              <a:rPr sz="2000" b="1" spc="0" dirty="0" err="1">
                <a:solidFill>
                  <a:srgbClr val="0000FF"/>
                </a:solidFill>
                <a:latin typeface="Arial"/>
                <a:cs typeface="Arial"/>
              </a:rPr>
              <a:t>στόμ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ατα</a:t>
            </a:r>
            <a:r>
              <a:rPr lang="el-GR" sz="2000" b="1" spc="0" dirty="0">
                <a:solidFill>
                  <a:srgbClr val="0000FF"/>
                </a:solidFill>
                <a:latin typeface="Arial"/>
                <a:cs typeface="Arial"/>
              </a:rPr>
              <a:t>"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 του φ</a:t>
            </a:r>
            <a:r>
              <a:rPr sz="2000" b="1" spc="-4" dirty="0">
                <a:solidFill>
                  <a:srgbClr val="0000FF"/>
                </a:solidFill>
                <a:latin typeface="Arial"/>
                <a:cs typeface="Arial"/>
              </a:rPr>
              <a:t>υ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b="1" spc="9" dirty="0">
                <a:solidFill>
                  <a:srgbClr val="0000FF"/>
                </a:solidFill>
                <a:latin typeface="Arial"/>
                <a:cs typeface="Arial"/>
              </a:rPr>
              <a:t>λ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ώ</a:t>
            </a:r>
            <a:r>
              <a:rPr sz="2000" b="1" spc="-9" dirty="0">
                <a:solidFill>
                  <a:srgbClr val="0000FF"/>
                </a:solidFill>
                <a:latin typeface="Arial"/>
                <a:cs typeface="Arial"/>
              </a:rPr>
              <a:t>μ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α</a:t>
            </a:r>
            <a:r>
              <a:rPr sz="2000" b="1" spc="4" dirty="0">
                <a:solidFill>
                  <a:srgbClr val="0000FF"/>
                </a:solidFill>
                <a:latin typeface="Arial"/>
                <a:cs typeface="Arial"/>
              </a:rPr>
              <a:t>τ</a:t>
            </a:r>
            <a:r>
              <a:rPr sz="2000" b="1" spc="0" dirty="0">
                <a:solidFill>
                  <a:srgbClr val="0000FF"/>
                </a:solidFill>
                <a:latin typeface="Arial"/>
                <a:cs typeface="Arial"/>
              </a:rPr>
              <a:t>ος</a:t>
            </a:r>
            <a:r>
              <a:rPr sz="2000" spc="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494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A403F95-1DC0-45EC-9C7C-CB0827B0D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646BC62-1A10-4784-9A43-E0062013D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496C0D3B-684C-4C60-BC39-72E8B137B11D}"/>
              </a:ext>
            </a:extLst>
          </p:cNvPr>
          <p:cNvSpPr txBox="1"/>
          <p:nvPr/>
        </p:nvSpPr>
        <p:spPr>
          <a:xfrm>
            <a:off x="323528" y="476672"/>
            <a:ext cx="8568952" cy="17281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136"/>
              </a:lnSpc>
              <a:spcBef>
                <a:spcPts val="145"/>
              </a:spcBef>
            </a:pP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Π</a:t>
            </a:r>
            <a:r>
              <a:rPr sz="1800" b="1" i="1" spc="4" dirty="0">
                <a:solidFill>
                  <a:srgbClr val="C00000"/>
                </a:solidFill>
                <a:latin typeface="Arial"/>
                <a:cs typeface="Arial"/>
              </a:rPr>
              <a:t>ρ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αγ</a:t>
            </a:r>
            <a:r>
              <a:rPr sz="1800" b="1" i="1" spc="-9" dirty="0">
                <a:solidFill>
                  <a:srgbClr val="C00000"/>
                </a:solidFill>
                <a:latin typeface="Arial"/>
                <a:cs typeface="Arial"/>
              </a:rPr>
              <a:t>μ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ατική</a:t>
            </a:r>
            <a:r>
              <a:rPr sz="1800" b="1" i="1" spc="-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Ε</a:t>
            </a:r>
            <a:r>
              <a:rPr sz="1800" b="1" i="1" spc="-4" dirty="0">
                <a:solidFill>
                  <a:srgbClr val="C00000"/>
                </a:solidFill>
                <a:latin typeface="Arial"/>
                <a:cs typeface="Arial"/>
              </a:rPr>
              <a:t>ξ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ατ</a:t>
            </a:r>
            <a:r>
              <a:rPr sz="1800" b="1" i="1" spc="-9" dirty="0">
                <a:solidFill>
                  <a:srgbClr val="C00000"/>
                </a:solidFill>
                <a:latin typeface="Arial"/>
                <a:cs typeface="Arial"/>
              </a:rPr>
              <a:t>μ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ι</a:t>
            </a:r>
            <a:r>
              <a:rPr sz="1800" b="1" i="1" spc="4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b="1" i="1" spc="9" dirty="0">
                <a:solidFill>
                  <a:srgbClr val="C00000"/>
                </a:solidFill>
                <a:latin typeface="Arial"/>
                <a:cs typeface="Arial"/>
              </a:rPr>
              <a:t>δ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ια</a:t>
            </a:r>
            <a:r>
              <a:rPr sz="1800" b="1" i="1" spc="4" dirty="0">
                <a:solidFill>
                  <a:srgbClr val="C00000"/>
                </a:solidFill>
                <a:latin typeface="Arial"/>
                <a:cs typeface="Arial"/>
              </a:rPr>
              <a:t>π</a:t>
            </a:r>
            <a:r>
              <a:rPr sz="1800" b="1" i="1" spc="0" dirty="0">
                <a:solidFill>
                  <a:srgbClr val="C00000"/>
                </a:solidFill>
                <a:latin typeface="Arial"/>
                <a:cs typeface="Arial"/>
              </a:rPr>
              <a:t>νοή:</a:t>
            </a:r>
            <a:r>
              <a:rPr sz="1800" b="1" i="1" spc="1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Η απε</a:t>
            </a:r>
            <a:r>
              <a:rPr sz="1800" spc="-9" dirty="0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θείας</a:t>
            </a:r>
            <a:r>
              <a:rPr sz="1800" spc="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εξάτμι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η</a:t>
            </a:r>
            <a:r>
              <a:rPr sz="1800" spc="-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από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το </a:t>
            </a:r>
            <a:r>
              <a:rPr sz="1800" spc="34" dirty="0">
                <a:solidFill>
                  <a:srgbClr val="C00000"/>
                </a:solidFill>
                <a:latin typeface="Arial"/>
                <a:cs typeface="Arial"/>
              </a:rPr>
              <a:t>έ</a:t>
            </a:r>
            <a:r>
              <a:rPr sz="1800" spc="-9" dirty="0">
                <a:solidFill>
                  <a:srgbClr val="C00000"/>
                </a:solidFill>
                <a:latin typeface="Arial"/>
                <a:cs typeface="Arial"/>
              </a:rPr>
              <a:t>δ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φ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ος</a:t>
            </a:r>
            <a:r>
              <a:rPr sz="1800" spc="-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και η διαπ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οή</a:t>
            </a:r>
            <a:r>
              <a:rPr sz="1800" spc="3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γί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14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-2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ται</a:t>
            </a:r>
            <a:r>
              <a:rPr sz="1800" spc="5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τα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τόχρ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sz="1800" spc="4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τ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η 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φ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ύση</a:t>
            </a:r>
            <a:r>
              <a:rPr sz="1800" spc="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και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εί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αι</a:t>
            </a:r>
            <a:r>
              <a:rPr sz="1800" spc="3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δύσ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κ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ολο </a:t>
            </a:r>
            <a:r>
              <a:rPr sz="1800" spc="-44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 διαχ</a:t>
            </a:r>
            <a:r>
              <a:rPr sz="1800" spc="-14" dirty="0">
                <a:solidFill>
                  <a:srgbClr val="C00000"/>
                </a:solidFill>
                <a:latin typeface="Arial"/>
                <a:cs typeface="Arial"/>
              </a:rPr>
              <a:t>ω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ρι</a:t>
            </a:r>
            <a:r>
              <a:rPr sz="1800" spc="9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τούν</a:t>
            </a:r>
            <a:r>
              <a:rPr sz="1800" spc="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οι υδρατμοί π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-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παρά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γ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-34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ται</a:t>
            </a:r>
            <a:r>
              <a:rPr sz="1800" spc="5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με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τις δ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διεργασίες. 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Ω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ς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 err="1">
                <a:solidFill>
                  <a:srgbClr val="C00000"/>
                </a:solidFill>
                <a:latin typeface="Arial"/>
                <a:cs typeface="Arial"/>
              </a:rPr>
              <a:t>εκ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 err="1">
                <a:solidFill>
                  <a:srgbClr val="C00000"/>
                </a:solidFill>
                <a:latin typeface="Arial"/>
                <a:cs typeface="Arial"/>
              </a:rPr>
              <a:t>τούτ</a:t>
            </a:r>
            <a:r>
              <a:rPr sz="1800" spc="4" dirty="0" err="1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0" dirty="0" err="1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 όρ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ς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εξατμι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δ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ιαπ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οή</a:t>
            </a:r>
            <a:r>
              <a:rPr sz="1800" spc="2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19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44" dirty="0">
                <a:solidFill>
                  <a:srgbClr val="C00000"/>
                </a:solidFill>
                <a:latin typeface="Arial"/>
                <a:cs typeface="Arial"/>
              </a:rPr>
              <a:t>v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apotra</a:t>
            </a:r>
            <a:r>
              <a:rPr sz="1800" spc="-9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spc="-9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ti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spc="9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-ET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r>
              <a:rPr lang="el-GR" sz="1800" spc="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 err="1">
                <a:solidFill>
                  <a:srgbClr val="C00000"/>
                </a:solidFill>
                <a:latin typeface="Arial"/>
                <a:cs typeface="Arial"/>
              </a:rPr>
              <a:t>χρη</a:t>
            </a:r>
            <a:r>
              <a:rPr sz="1800" spc="4" dirty="0" err="1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0" dirty="0" err="1">
                <a:solidFill>
                  <a:srgbClr val="C00000"/>
                </a:solidFill>
                <a:latin typeface="Arial"/>
                <a:cs typeface="Arial"/>
              </a:rPr>
              <a:t>ι</a:t>
            </a:r>
            <a:r>
              <a:rPr sz="1800" spc="4" dirty="0" err="1">
                <a:solidFill>
                  <a:srgbClr val="C00000"/>
                </a:solidFill>
                <a:latin typeface="Arial"/>
                <a:cs typeface="Arial"/>
              </a:rPr>
              <a:t>μ</a:t>
            </a:r>
            <a:r>
              <a:rPr sz="1800" spc="0" dirty="0" err="1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π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ι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είται για 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sz="1800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περιγρά</a:t>
            </a:r>
            <a:r>
              <a:rPr sz="1800" spc="19" dirty="0">
                <a:solidFill>
                  <a:srgbClr val="C00000"/>
                </a:solidFill>
                <a:latin typeface="Arial"/>
                <a:cs typeface="Arial"/>
              </a:rPr>
              <a:t>ψ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ει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τη συ</a:t>
            </a:r>
            <a:r>
              <a:rPr sz="1800" spc="-44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ολι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κ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ή</a:t>
            </a:r>
            <a:r>
              <a:rPr sz="1800" spc="4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διεργασία 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μ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ετα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φ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ο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ρ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άς 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ερού</a:t>
            </a:r>
            <a:r>
              <a:rPr sz="1800" spc="2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τ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ην ατμό</a:t>
            </a:r>
            <a:r>
              <a:rPr sz="1800" spc="4" dirty="0">
                <a:solidFill>
                  <a:srgbClr val="C00000"/>
                </a:solidFill>
                <a:latin typeface="Arial"/>
                <a:cs typeface="Arial"/>
              </a:rPr>
              <a:t>σ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φ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α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ιρα</a:t>
            </a:r>
            <a:r>
              <a:rPr sz="1800" spc="1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από φ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τό</a:t>
            </a:r>
            <a:r>
              <a:rPr sz="1800" spc="9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καλ</a:t>
            </a:r>
            <a:r>
              <a:rPr sz="1800" spc="-4" dirty="0">
                <a:solidFill>
                  <a:srgbClr val="C00000"/>
                </a:solidFill>
                <a:latin typeface="Arial"/>
                <a:cs typeface="Arial"/>
              </a:rPr>
              <a:t>υ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μμ</a:t>
            </a:r>
            <a:r>
              <a:rPr sz="1800" spc="44" dirty="0">
                <a:solidFill>
                  <a:srgbClr val="C00000"/>
                </a:solidFill>
                <a:latin typeface="Arial"/>
                <a:cs typeface="Arial"/>
              </a:rPr>
              <a:t>έ</a:t>
            </a:r>
            <a:r>
              <a:rPr sz="1800" spc="-39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ες επιφά</a:t>
            </a:r>
            <a:r>
              <a:rPr sz="1800" spc="-44" dirty="0">
                <a:solidFill>
                  <a:srgbClr val="C00000"/>
                </a:solidFill>
                <a:latin typeface="Arial"/>
                <a:cs typeface="Arial"/>
              </a:rPr>
              <a:t>ν</a:t>
            </a:r>
            <a:r>
              <a:rPr sz="1800" spc="0" dirty="0">
                <a:solidFill>
                  <a:srgbClr val="C00000"/>
                </a:solidFill>
                <a:latin typeface="Arial"/>
                <a:cs typeface="Arial"/>
              </a:rPr>
              <a:t>ειες.</a:t>
            </a:r>
            <a:endParaRPr sz="18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885A538-9F01-447D-9034-4FB13B8A47DD}"/>
              </a:ext>
            </a:extLst>
          </p:cNvPr>
          <p:cNvSpPr txBox="1"/>
          <p:nvPr/>
        </p:nvSpPr>
        <p:spPr>
          <a:xfrm>
            <a:off x="287524" y="2504547"/>
            <a:ext cx="8568952" cy="20162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2084"/>
              </a:lnSpc>
              <a:spcBef>
                <a:spcPts val="150"/>
              </a:spcBef>
            </a:pPr>
            <a:r>
              <a:rPr sz="1800" b="1" i="1" u="sng" spc="0" dirty="0">
                <a:latin typeface="Arial"/>
                <a:cs typeface="Arial"/>
              </a:rPr>
              <a:t>Δυνητική</a:t>
            </a:r>
            <a:r>
              <a:rPr sz="1800" b="1" i="1" u="sng" spc="-14" dirty="0">
                <a:latin typeface="Arial"/>
                <a:cs typeface="Arial"/>
              </a:rPr>
              <a:t> </a:t>
            </a:r>
            <a:r>
              <a:rPr sz="1800" b="1" i="1" u="sng" spc="0" dirty="0">
                <a:latin typeface="Arial"/>
                <a:cs typeface="Arial"/>
              </a:rPr>
              <a:t>Ε</a:t>
            </a:r>
            <a:r>
              <a:rPr sz="1800" b="1" i="1" u="sng" spc="-9" dirty="0">
                <a:latin typeface="Arial"/>
                <a:cs typeface="Arial"/>
              </a:rPr>
              <a:t>ξ</a:t>
            </a:r>
            <a:r>
              <a:rPr sz="1800" b="1" i="1" u="sng" spc="0" dirty="0">
                <a:latin typeface="Arial"/>
                <a:cs typeface="Arial"/>
              </a:rPr>
              <a:t>α</a:t>
            </a:r>
            <a:r>
              <a:rPr sz="1800" b="1" i="1" u="sng" spc="-4" dirty="0">
                <a:latin typeface="Arial"/>
                <a:cs typeface="Arial"/>
              </a:rPr>
              <a:t>τμ</a:t>
            </a:r>
            <a:r>
              <a:rPr sz="1800" b="1" i="1" u="sng" spc="0" dirty="0">
                <a:latin typeface="Arial"/>
                <a:cs typeface="Arial"/>
              </a:rPr>
              <a:t>ι</a:t>
            </a:r>
            <a:r>
              <a:rPr sz="1800" b="1" i="1" u="sng" spc="4" dirty="0">
                <a:latin typeface="Arial"/>
                <a:cs typeface="Arial"/>
              </a:rPr>
              <a:t>σ</a:t>
            </a:r>
            <a:r>
              <a:rPr sz="1800" b="1" i="1" u="sng" spc="0" dirty="0">
                <a:latin typeface="Arial"/>
                <a:cs typeface="Arial"/>
              </a:rPr>
              <a:t>ο</a:t>
            </a:r>
            <a:r>
              <a:rPr sz="1800" b="1" i="1" u="sng" spc="4" dirty="0">
                <a:latin typeface="Arial"/>
                <a:cs typeface="Arial"/>
              </a:rPr>
              <a:t>δ</a:t>
            </a:r>
            <a:r>
              <a:rPr sz="1800" b="1" i="1" u="sng" spc="0" dirty="0">
                <a:latin typeface="Arial"/>
                <a:cs typeface="Arial"/>
              </a:rPr>
              <a:t>ιαπνοή:</a:t>
            </a:r>
            <a:r>
              <a:rPr sz="1800" b="1" i="1" u="sng" spc="1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Η </a:t>
            </a:r>
            <a:r>
              <a:rPr sz="1800" spc="34" dirty="0">
                <a:latin typeface="Arial"/>
                <a:cs typeface="Arial"/>
              </a:rPr>
              <a:t>έ</a:t>
            </a:r>
            <a:r>
              <a:rPr sz="1800" spc="-39" dirty="0">
                <a:latin typeface="Arial"/>
                <a:cs typeface="Arial"/>
              </a:rPr>
              <a:t>νν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α</a:t>
            </a:r>
            <a:r>
              <a:rPr sz="1800" spc="3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της δυ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ητ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κής</a:t>
            </a:r>
            <a:r>
              <a:rPr sz="1800" spc="1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εξ</a:t>
            </a:r>
            <a:r>
              <a:rPr sz="1800" spc="-4" dirty="0">
                <a:latin typeface="Arial"/>
                <a:cs typeface="Arial"/>
              </a:rPr>
              <a:t>α</a:t>
            </a:r>
            <a:r>
              <a:rPr sz="1800" spc="0" dirty="0">
                <a:latin typeface="Arial"/>
                <a:cs typeface="Arial"/>
              </a:rPr>
              <a:t>τμι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οδ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απ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ή</a:t>
            </a:r>
            <a:r>
              <a:rPr sz="1800" spc="0" dirty="0">
                <a:latin typeface="Arial"/>
                <a:cs typeface="Arial"/>
              </a:rPr>
              <a:t>ς</a:t>
            </a:r>
            <a:r>
              <a:rPr lang="el-GR" sz="1800" spc="0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(p</a:t>
            </a:r>
            <a:r>
              <a:rPr sz="1800" spc="4" dirty="0">
                <a:latin typeface="Arial"/>
                <a:cs typeface="Arial"/>
              </a:rPr>
              <a:t>o</a:t>
            </a:r>
            <a:r>
              <a:rPr sz="1800" spc="0" dirty="0">
                <a:latin typeface="Arial"/>
                <a:cs typeface="Arial"/>
              </a:rPr>
              <a:t>tential e</a:t>
            </a:r>
            <a:r>
              <a:rPr sz="1800" spc="-44" dirty="0">
                <a:latin typeface="Arial"/>
                <a:cs typeface="Arial"/>
              </a:rPr>
              <a:t>v</a:t>
            </a:r>
            <a:r>
              <a:rPr sz="1800" spc="0" dirty="0">
                <a:latin typeface="Arial"/>
                <a:cs typeface="Arial"/>
              </a:rPr>
              <a:t>apotra</a:t>
            </a:r>
            <a:r>
              <a:rPr sz="1800" spc="-9" dirty="0">
                <a:latin typeface="Arial"/>
                <a:cs typeface="Arial"/>
              </a:rPr>
              <a:t>s</a:t>
            </a:r>
            <a:r>
              <a:rPr sz="1800" spc="0" dirty="0">
                <a:latin typeface="Arial"/>
                <a:cs typeface="Arial"/>
              </a:rPr>
              <a:t>p</a:t>
            </a:r>
            <a:r>
              <a:rPr sz="1800" spc="4" dirty="0">
                <a:latin typeface="Arial"/>
                <a:cs typeface="Arial"/>
              </a:rPr>
              <a:t>i</a:t>
            </a:r>
            <a:r>
              <a:rPr sz="1800" spc="0" dirty="0">
                <a:latin typeface="Arial"/>
                <a:cs typeface="Arial"/>
              </a:rPr>
              <a:t>r</a:t>
            </a:r>
            <a:r>
              <a:rPr sz="1800" spc="-9" dirty="0">
                <a:latin typeface="Arial"/>
                <a:cs typeface="Arial"/>
              </a:rPr>
              <a:t>a</a:t>
            </a:r>
            <a:r>
              <a:rPr sz="1800" spc="0" dirty="0">
                <a:latin typeface="Arial"/>
                <a:cs typeface="Arial"/>
              </a:rPr>
              <a:t>ti</a:t>
            </a:r>
            <a:r>
              <a:rPr sz="1800" spc="4" dirty="0">
                <a:latin typeface="Arial"/>
                <a:cs typeface="Arial"/>
              </a:rPr>
              <a:t>o</a:t>
            </a:r>
            <a:r>
              <a:rPr sz="1800" spc="14" dirty="0">
                <a:latin typeface="Arial"/>
                <a:cs typeface="Arial"/>
              </a:rPr>
              <a:t>n</a:t>
            </a:r>
            <a:r>
              <a:rPr sz="1800" spc="0" dirty="0">
                <a:latin typeface="Arial"/>
                <a:cs typeface="Arial"/>
              </a:rPr>
              <a:t>-</a:t>
            </a:r>
            <a:r>
              <a:rPr sz="1800" spc="39" dirty="0">
                <a:latin typeface="Arial"/>
                <a:cs typeface="Arial"/>
              </a:rPr>
              <a:t> </a:t>
            </a:r>
            <a:r>
              <a:rPr sz="1800" i="1" spc="0" dirty="0">
                <a:latin typeface="Arial"/>
                <a:cs typeface="Arial"/>
              </a:rPr>
              <a:t>ΕΡΤ </a:t>
            </a:r>
            <a:r>
              <a:rPr sz="1800" spc="0" dirty="0">
                <a:latin typeface="Arial"/>
                <a:cs typeface="Arial"/>
              </a:rPr>
              <a:t>ή </a:t>
            </a:r>
            <a:r>
              <a:rPr sz="1800" i="1" spc="0" dirty="0">
                <a:latin typeface="Arial"/>
                <a:cs typeface="Arial"/>
              </a:rPr>
              <a:t>ΡΕΤ)</a:t>
            </a:r>
            <a:r>
              <a:rPr sz="1800" i="1" spc="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χρη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ι</a:t>
            </a:r>
            <a:r>
              <a:rPr sz="1800" spc="4" dirty="0">
                <a:latin typeface="Arial"/>
                <a:cs typeface="Arial"/>
              </a:rPr>
              <a:t>μ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π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είται</a:t>
            </a:r>
            <a:r>
              <a:rPr sz="1800" spc="-2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ε</a:t>
            </a:r>
            <a:r>
              <a:rPr sz="1800" spc="-4" dirty="0">
                <a:latin typeface="Arial"/>
                <a:cs typeface="Arial"/>
              </a:rPr>
              <a:t>υ</a:t>
            </a:r>
            <a:r>
              <a:rPr sz="1800" spc="0" dirty="0">
                <a:latin typeface="Arial"/>
                <a:cs typeface="Arial"/>
              </a:rPr>
              <a:t>ρύτατα</a:t>
            </a:r>
            <a:r>
              <a:rPr sz="1800" spc="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σ</a:t>
            </a:r>
            <a:r>
              <a:rPr sz="1800" spc="4" dirty="0">
                <a:latin typeface="Arial"/>
                <a:cs typeface="Arial"/>
              </a:rPr>
              <a:t>τ</a:t>
            </a:r>
            <a:r>
              <a:rPr sz="1800" spc="0" dirty="0">
                <a:latin typeface="Arial"/>
                <a:cs typeface="Arial"/>
              </a:rPr>
              <a:t>η με</a:t>
            </a:r>
            <a:r>
              <a:rPr sz="1800" spc="-4" dirty="0">
                <a:latin typeface="Arial"/>
                <a:cs typeface="Arial"/>
              </a:rPr>
              <a:t>λ</a:t>
            </a:r>
            <a:r>
              <a:rPr sz="1800" spc="39" dirty="0">
                <a:latin typeface="Arial"/>
                <a:cs typeface="Arial"/>
              </a:rPr>
              <a:t>έ</a:t>
            </a:r>
            <a:r>
              <a:rPr sz="1800" spc="-9" dirty="0">
                <a:latin typeface="Arial"/>
                <a:cs typeface="Arial"/>
              </a:rPr>
              <a:t>τ</a:t>
            </a:r>
            <a:r>
              <a:rPr sz="1800" spc="0" dirty="0">
                <a:latin typeface="Arial"/>
                <a:cs typeface="Arial"/>
              </a:rPr>
              <a:t>η</a:t>
            </a:r>
            <a:r>
              <a:rPr sz="1800" spc="-2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της </a:t>
            </a:r>
            <a:r>
              <a:rPr sz="1800" spc="-4" dirty="0">
                <a:latin typeface="Arial"/>
                <a:cs typeface="Arial"/>
              </a:rPr>
              <a:t>ε</a:t>
            </a:r>
            <a:r>
              <a:rPr sz="1800" spc="0" dirty="0">
                <a:latin typeface="Arial"/>
                <a:cs typeface="Arial"/>
              </a:rPr>
              <a:t>ξάτμ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σ</a:t>
            </a:r>
            <a:r>
              <a:rPr sz="1800" spc="4" dirty="0">
                <a:latin typeface="Arial"/>
                <a:cs typeface="Arial"/>
              </a:rPr>
              <a:t>η</a:t>
            </a:r>
            <a:r>
              <a:rPr sz="1800" spc="0" dirty="0">
                <a:latin typeface="Arial"/>
                <a:cs typeface="Arial"/>
              </a:rPr>
              <a:t>ς</a:t>
            </a:r>
            <a:r>
              <a:rPr sz="1800" spc="-1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και</a:t>
            </a:r>
            <a:r>
              <a:rPr sz="1800" spc="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της </a:t>
            </a:r>
            <a:r>
              <a:rPr sz="1800" spc="-4" dirty="0">
                <a:latin typeface="Arial"/>
                <a:cs typeface="Arial"/>
              </a:rPr>
              <a:t>ε</a:t>
            </a:r>
            <a:r>
              <a:rPr sz="1800" spc="0" dirty="0">
                <a:latin typeface="Arial"/>
                <a:cs typeface="Arial"/>
              </a:rPr>
              <a:t>ξατμ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σ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διαπ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ή</a:t>
            </a:r>
            <a:r>
              <a:rPr sz="1800" spc="0" dirty="0">
                <a:latin typeface="Arial"/>
                <a:cs typeface="Arial"/>
              </a:rPr>
              <a:t>ς.</a:t>
            </a:r>
            <a:r>
              <a:rPr sz="1800" spc="1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Με</a:t>
            </a:r>
            <a:r>
              <a:rPr sz="1800" spc="-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τον </a:t>
            </a:r>
            <a:r>
              <a:rPr sz="1800" spc="0" dirty="0" err="1">
                <a:latin typeface="Arial"/>
                <a:cs typeface="Arial"/>
              </a:rPr>
              <a:t>ό</a:t>
            </a:r>
            <a:r>
              <a:rPr sz="1800" spc="4" dirty="0" err="1">
                <a:latin typeface="Arial"/>
                <a:cs typeface="Arial"/>
              </a:rPr>
              <a:t>ρ</a:t>
            </a:r>
            <a:r>
              <a:rPr sz="1800" spc="0" dirty="0" err="1">
                <a:latin typeface="Arial"/>
                <a:cs typeface="Arial"/>
              </a:rPr>
              <a:t>ο</a:t>
            </a:r>
            <a:r>
              <a:rPr sz="1800" spc="-14" dirty="0">
                <a:latin typeface="Arial"/>
                <a:cs typeface="Arial"/>
              </a:rPr>
              <a:t> </a:t>
            </a:r>
            <a:r>
              <a:rPr lang="el-GR" sz="1800" spc="0" dirty="0">
                <a:latin typeface="Arial"/>
                <a:cs typeface="Arial"/>
              </a:rPr>
              <a:t>α</a:t>
            </a:r>
            <a:r>
              <a:rPr sz="1800" spc="-4" dirty="0" err="1">
                <a:latin typeface="Arial"/>
                <a:cs typeface="Arial"/>
              </a:rPr>
              <a:t>υ</a:t>
            </a:r>
            <a:r>
              <a:rPr sz="1800" spc="0" dirty="0" err="1">
                <a:latin typeface="Arial"/>
                <a:cs typeface="Arial"/>
              </a:rPr>
              <a:t>τό</a:t>
            </a:r>
            <a:r>
              <a:rPr sz="1800" spc="0" dirty="0">
                <a:latin typeface="Arial"/>
                <a:cs typeface="Arial"/>
              </a:rPr>
              <a:t> </a:t>
            </a:r>
            <a:r>
              <a:rPr lang="el-GR" sz="1800" spc="0" dirty="0">
                <a:latin typeface="Arial"/>
                <a:cs typeface="Arial"/>
              </a:rPr>
              <a:t>π</a:t>
            </a:r>
            <a:r>
              <a:rPr sz="1800" spc="0" dirty="0" err="1">
                <a:latin typeface="Arial"/>
                <a:cs typeface="Arial"/>
              </a:rPr>
              <a:t>εριγρά</a:t>
            </a:r>
            <a:r>
              <a:rPr sz="1800" spc="-4" dirty="0" err="1">
                <a:latin typeface="Arial"/>
                <a:cs typeface="Arial"/>
              </a:rPr>
              <a:t>φ</a:t>
            </a:r>
            <a:r>
              <a:rPr sz="1800" spc="0" dirty="0" err="1">
                <a:latin typeface="Arial"/>
                <a:cs typeface="Arial"/>
              </a:rPr>
              <a:t>ετ</a:t>
            </a:r>
            <a:r>
              <a:rPr sz="1800" spc="0" dirty="0">
                <a:latin typeface="Arial"/>
                <a:cs typeface="Arial"/>
              </a:rPr>
              <a:t>αι</a:t>
            </a:r>
            <a:r>
              <a:rPr sz="1800" spc="-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η</a:t>
            </a:r>
            <a:r>
              <a:rPr sz="1800" spc="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π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σ</a:t>
            </a:r>
            <a:r>
              <a:rPr sz="1800" spc="4" dirty="0">
                <a:latin typeface="Arial"/>
                <a:cs typeface="Arial"/>
              </a:rPr>
              <a:t>ό</a:t>
            </a:r>
            <a:r>
              <a:rPr sz="1800" spc="0" dirty="0">
                <a:latin typeface="Arial"/>
                <a:cs typeface="Arial"/>
              </a:rPr>
              <a:t>τη</a:t>
            </a:r>
            <a:r>
              <a:rPr sz="1800" spc="4" dirty="0">
                <a:latin typeface="Arial"/>
                <a:cs typeface="Arial"/>
              </a:rPr>
              <a:t>τ</a:t>
            </a:r>
            <a:r>
              <a:rPr sz="1800" spc="0" dirty="0">
                <a:latin typeface="Arial"/>
                <a:cs typeface="Arial"/>
              </a:rPr>
              <a:t>α</a:t>
            </a:r>
            <a:r>
              <a:rPr sz="1800" spc="-1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εξατμι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δ</a:t>
            </a:r>
            <a:r>
              <a:rPr sz="1800" spc="0" dirty="0">
                <a:latin typeface="Arial"/>
                <a:cs typeface="Arial"/>
              </a:rPr>
              <a:t>ιαπ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ή</a:t>
            </a:r>
            <a:r>
              <a:rPr sz="1800" spc="0" dirty="0">
                <a:latin typeface="Arial"/>
                <a:cs typeface="Arial"/>
              </a:rPr>
              <a:t>ς</a:t>
            </a:r>
            <a:r>
              <a:rPr sz="1800" spc="1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π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υ πραγματοπο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είται</a:t>
            </a:r>
            <a:r>
              <a:rPr sz="1800" spc="-1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σε πλήρ</a:t>
            </a:r>
            <a:r>
              <a:rPr sz="1800" spc="-4" dirty="0">
                <a:latin typeface="Arial"/>
                <a:cs typeface="Arial"/>
              </a:rPr>
              <a:t>ω</a:t>
            </a:r>
            <a:r>
              <a:rPr sz="1800" spc="0" dirty="0">
                <a:latin typeface="Arial"/>
                <a:cs typeface="Arial"/>
              </a:rPr>
              <a:t>ς </a:t>
            </a:r>
            <a:r>
              <a:rPr sz="1800" spc="4" dirty="0">
                <a:latin typeface="Arial"/>
                <a:cs typeface="Arial"/>
              </a:rPr>
              <a:t>κ</a:t>
            </a:r>
            <a:r>
              <a:rPr sz="1800" spc="0" dirty="0">
                <a:latin typeface="Arial"/>
                <a:cs typeface="Arial"/>
              </a:rPr>
              <a:t>αι 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μ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ι</a:t>
            </a:r>
            <a:r>
              <a:rPr sz="1800" spc="4" dirty="0">
                <a:latin typeface="Arial"/>
                <a:cs typeface="Arial"/>
              </a:rPr>
              <a:t>ό</a:t>
            </a:r>
            <a:r>
              <a:rPr sz="1800" spc="0" dirty="0">
                <a:latin typeface="Arial"/>
                <a:cs typeface="Arial"/>
              </a:rPr>
              <a:t>μ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ρφα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καλ</a:t>
            </a:r>
            <a:r>
              <a:rPr sz="1800" spc="-4" dirty="0">
                <a:latin typeface="Arial"/>
                <a:cs typeface="Arial"/>
              </a:rPr>
              <a:t>υ</a:t>
            </a:r>
            <a:r>
              <a:rPr sz="1800" spc="0" dirty="0">
                <a:latin typeface="Arial"/>
                <a:cs typeface="Arial"/>
              </a:rPr>
              <a:t>μμ</a:t>
            </a:r>
            <a:r>
              <a:rPr sz="1800" spc="44" dirty="0">
                <a:latin typeface="Arial"/>
                <a:cs typeface="Arial"/>
              </a:rPr>
              <a:t>έ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ες</a:t>
            </a:r>
            <a:r>
              <a:rPr sz="1800" spc="-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με χ</a:t>
            </a:r>
            <a:r>
              <a:rPr sz="1800" spc="-4" dirty="0">
                <a:latin typeface="Arial"/>
                <a:cs typeface="Arial"/>
              </a:rPr>
              <a:t>λ</a:t>
            </a:r>
            <a:r>
              <a:rPr sz="1800" spc="-9" dirty="0">
                <a:latin typeface="Arial"/>
                <a:cs typeface="Arial"/>
              </a:rPr>
              <a:t>ω</a:t>
            </a:r>
            <a:r>
              <a:rPr sz="1800" spc="0" dirty="0">
                <a:latin typeface="Arial"/>
                <a:cs typeface="Arial"/>
              </a:rPr>
              <a:t>ρί</a:t>
            </a:r>
            <a:r>
              <a:rPr sz="1800" spc="4" dirty="0">
                <a:latin typeface="Arial"/>
                <a:cs typeface="Arial"/>
              </a:rPr>
              <a:t>δ</a:t>
            </a:r>
            <a:r>
              <a:rPr sz="1800" spc="0" dirty="0">
                <a:latin typeface="Arial"/>
                <a:cs typeface="Arial"/>
              </a:rPr>
              <a:t>α</a:t>
            </a:r>
            <a:r>
              <a:rPr sz="1800" spc="1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επιφά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ειες,</a:t>
            </a:r>
            <a:r>
              <a:rPr sz="1800" spc="2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κάτω</a:t>
            </a:r>
            <a:r>
              <a:rPr sz="1800" spc="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από συ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θή</a:t>
            </a:r>
            <a:r>
              <a:rPr sz="1800" spc="4" dirty="0">
                <a:latin typeface="Arial"/>
                <a:cs typeface="Arial"/>
              </a:rPr>
              <a:t>κ</a:t>
            </a:r>
            <a:r>
              <a:rPr sz="1800" spc="0" dirty="0">
                <a:latin typeface="Arial"/>
                <a:cs typeface="Arial"/>
              </a:rPr>
              <a:t>ες</a:t>
            </a:r>
            <a:r>
              <a:rPr sz="1800" spc="3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απεριό</a:t>
            </a:r>
            <a:r>
              <a:rPr sz="1800" spc="4" dirty="0">
                <a:latin typeface="Arial"/>
                <a:cs typeface="Arial"/>
              </a:rPr>
              <a:t>ρ</a:t>
            </a:r>
            <a:r>
              <a:rPr sz="1800" spc="0" dirty="0">
                <a:latin typeface="Arial"/>
                <a:cs typeface="Arial"/>
              </a:rPr>
              <a:t>ι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της</a:t>
            </a:r>
            <a:r>
              <a:rPr sz="1800" spc="-1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διαθεσ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μ</a:t>
            </a:r>
            <a:r>
              <a:rPr sz="1800" spc="4" dirty="0">
                <a:latin typeface="Arial"/>
                <a:cs typeface="Arial"/>
              </a:rPr>
              <a:t>ό</a:t>
            </a:r>
            <a:r>
              <a:rPr sz="1800" spc="0" dirty="0">
                <a:latin typeface="Arial"/>
                <a:cs typeface="Arial"/>
              </a:rPr>
              <a:t>τη</a:t>
            </a:r>
            <a:r>
              <a:rPr sz="1800" spc="4" dirty="0">
                <a:latin typeface="Arial"/>
                <a:cs typeface="Arial"/>
              </a:rPr>
              <a:t>τ</a:t>
            </a:r>
            <a:r>
              <a:rPr sz="1800" spc="0" dirty="0">
                <a:latin typeface="Arial"/>
                <a:cs typeface="Arial"/>
              </a:rPr>
              <a:t>ας</a:t>
            </a:r>
            <a:r>
              <a:rPr sz="1800" spc="-19" dirty="0">
                <a:latin typeface="Arial"/>
                <a:cs typeface="Arial"/>
              </a:rPr>
              <a:t> 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ερού.</a:t>
            </a:r>
            <a:r>
              <a:rPr sz="1800" spc="44" dirty="0">
                <a:latin typeface="Arial"/>
                <a:cs typeface="Arial"/>
              </a:rPr>
              <a:t> </a:t>
            </a:r>
            <a:endParaRPr lang="el-GR" sz="1800" spc="44" dirty="0">
              <a:latin typeface="Arial"/>
              <a:cs typeface="Arial"/>
            </a:endParaRPr>
          </a:p>
          <a:p>
            <a:pPr marL="12700" algn="just">
              <a:lnSpc>
                <a:spcPts val="2084"/>
              </a:lnSpc>
              <a:spcBef>
                <a:spcPts val="150"/>
              </a:spcBef>
            </a:pPr>
            <a:r>
              <a:rPr sz="1800" spc="0" dirty="0">
                <a:latin typeface="Arial"/>
                <a:cs typeface="Arial"/>
              </a:rPr>
              <a:t>Η πρα</a:t>
            </a:r>
            <a:r>
              <a:rPr sz="1800" spc="0" dirty="0" err="1">
                <a:latin typeface="Arial"/>
                <a:cs typeface="Arial"/>
              </a:rPr>
              <a:t>γμ</a:t>
            </a:r>
            <a:r>
              <a:rPr sz="1800" spc="-4" dirty="0">
                <a:latin typeface="Arial"/>
                <a:cs typeface="Arial"/>
              </a:rPr>
              <a:t>α</a:t>
            </a:r>
            <a:r>
              <a:rPr sz="1800" spc="0" dirty="0">
                <a:latin typeface="Arial"/>
                <a:cs typeface="Arial"/>
              </a:rPr>
              <a:t>τι</a:t>
            </a:r>
            <a:r>
              <a:rPr sz="1800" spc="4" dirty="0">
                <a:latin typeface="Arial"/>
                <a:cs typeface="Arial"/>
              </a:rPr>
              <a:t>κ</a:t>
            </a:r>
            <a:r>
              <a:rPr sz="1800" spc="0" dirty="0">
                <a:latin typeface="Arial"/>
                <a:cs typeface="Arial"/>
              </a:rPr>
              <a:t>ή εξατμι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δ</a:t>
            </a:r>
            <a:r>
              <a:rPr sz="1800" spc="0" dirty="0">
                <a:latin typeface="Arial"/>
                <a:cs typeface="Arial"/>
              </a:rPr>
              <a:t>ιαπ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οή</a:t>
            </a:r>
            <a:r>
              <a:rPr sz="1800" spc="2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εί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αι</a:t>
            </a:r>
            <a:r>
              <a:rPr sz="1800" spc="3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πά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τα</a:t>
            </a:r>
            <a:r>
              <a:rPr sz="1800" spc="3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μ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κ</a:t>
            </a:r>
            <a:r>
              <a:rPr sz="1800" spc="4" dirty="0">
                <a:latin typeface="Arial"/>
                <a:cs typeface="Arial"/>
              </a:rPr>
              <a:t>ρ</a:t>
            </a:r>
            <a:r>
              <a:rPr sz="1800" spc="0" dirty="0">
                <a:latin typeface="Arial"/>
                <a:cs typeface="Arial"/>
              </a:rPr>
              <a:t>ότερη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(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υ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ήθ</a:t>
            </a:r>
            <a:r>
              <a:rPr sz="1800" spc="-4" dirty="0">
                <a:latin typeface="Arial"/>
                <a:cs typeface="Arial"/>
              </a:rPr>
              <a:t>ω</a:t>
            </a:r>
            <a:r>
              <a:rPr sz="1800" spc="0" dirty="0">
                <a:latin typeface="Arial"/>
                <a:cs typeface="Arial"/>
              </a:rPr>
              <a:t>ς</a:t>
            </a:r>
            <a:r>
              <a:rPr sz="1800" spc="6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π</a:t>
            </a:r>
            <a:r>
              <a:rPr sz="1800" spc="4" dirty="0">
                <a:latin typeface="Arial"/>
                <a:cs typeface="Arial"/>
              </a:rPr>
              <a:t>ο</a:t>
            </a:r>
            <a:r>
              <a:rPr sz="1800" spc="0" dirty="0">
                <a:latin typeface="Arial"/>
                <a:cs typeface="Arial"/>
              </a:rPr>
              <a:t>λύ</a:t>
            </a:r>
            <a:r>
              <a:rPr sz="1800" spc="-4" dirty="0">
                <a:latin typeface="Arial"/>
                <a:cs typeface="Arial"/>
              </a:rPr>
              <a:t> </a:t>
            </a:r>
            <a:r>
              <a:rPr sz="1800" spc="4" dirty="0">
                <a:latin typeface="Arial"/>
                <a:cs typeface="Arial"/>
              </a:rPr>
              <a:t>μ</a:t>
            </a:r>
            <a:r>
              <a:rPr sz="1800" spc="0" dirty="0">
                <a:latin typeface="Arial"/>
                <a:cs typeface="Arial"/>
              </a:rPr>
              <a:t>ι</a:t>
            </a:r>
            <a:r>
              <a:rPr sz="1800" spc="4" dirty="0">
                <a:latin typeface="Arial"/>
                <a:cs typeface="Arial"/>
              </a:rPr>
              <a:t>κ</a:t>
            </a:r>
            <a:r>
              <a:rPr sz="1800" spc="0" dirty="0">
                <a:latin typeface="Arial"/>
                <a:cs typeface="Arial"/>
              </a:rPr>
              <a:t>ρ</a:t>
            </a:r>
            <a:r>
              <a:rPr sz="1800" spc="4" dirty="0">
                <a:latin typeface="Arial"/>
                <a:cs typeface="Arial"/>
              </a:rPr>
              <a:t>ό</a:t>
            </a:r>
            <a:r>
              <a:rPr sz="1800" spc="0" dirty="0">
                <a:latin typeface="Arial"/>
                <a:cs typeface="Arial"/>
              </a:rPr>
              <a:t>τερη</a:t>
            </a:r>
            <a:r>
              <a:rPr sz="1800" spc="-3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τους</a:t>
            </a:r>
            <a:r>
              <a:rPr lang="el-GR" sz="1800" spc="0" dirty="0">
                <a:latin typeface="Arial"/>
                <a:cs typeface="Arial"/>
              </a:rPr>
              <a:t> </a:t>
            </a:r>
            <a:r>
              <a:rPr sz="1800" spc="0" dirty="0" err="1">
                <a:latin typeface="Arial"/>
                <a:cs typeface="Arial"/>
              </a:rPr>
              <a:t>θ</a:t>
            </a:r>
            <a:r>
              <a:rPr sz="1800" spc="-4" dirty="0" err="1">
                <a:latin typeface="Arial"/>
                <a:cs typeface="Arial"/>
              </a:rPr>
              <a:t>ε</a:t>
            </a:r>
            <a:r>
              <a:rPr sz="1800" spc="0" dirty="0" err="1">
                <a:latin typeface="Arial"/>
                <a:cs typeface="Arial"/>
              </a:rPr>
              <a:t>ρι</a:t>
            </a:r>
            <a:r>
              <a:rPr sz="1800" spc="-39" dirty="0" err="1">
                <a:latin typeface="Arial"/>
                <a:cs typeface="Arial"/>
              </a:rPr>
              <a:t>ν</a:t>
            </a:r>
            <a:r>
              <a:rPr sz="1800" spc="0" dirty="0" err="1">
                <a:latin typeface="Arial"/>
                <a:cs typeface="Arial"/>
              </a:rPr>
              <a:t>ούς</a:t>
            </a:r>
            <a:r>
              <a:rPr sz="1800" spc="3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μή</a:t>
            </a:r>
            <a:r>
              <a:rPr sz="1800" spc="-39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ες)</a:t>
            </a:r>
            <a:r>
              <a:rPr sz="1800" spc="1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ή το πολύ</a:t>
            </a:r>
            <a:r>
              <a:rPr sz="1800" spc="-4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Ίση με την</a:t>
            </a:r>
            <a:r>
              <a:rPr sz="1800" spc="-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δυ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ητ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κή</a:t>
            </a:r>
            <a:r>
              <a:rPr sz="1800" spc="19" dirty="0">
                <a:latin typeface="Arial"/>
                <a:cs typeface="Arial"/>
              </a:rPr>
              <a:t> </a:t>
            </a:r>
            <a:r>
              <a:rPr sz="1800" spc="0" dirty="0">
                <a:latin typeface="Arial"/>
                <a:cs typeface="Arial"/>
              </a:rPr>
              <a:t>εξ</a:t>
            </a:r>
            <a:r>
              <a:rPr sz="1800" spc="-4" dirty="0">
                <a:latin typeface="Arial"/>
                <a:cs typeface="Arial"/>
              </a:rPr>
              <a:t>α</a:t>
            </a:r>
            <a:r>
              <a:rPr sz="1800" spc="0" dirty="0">
                <a:latin typeface="Arial"/>
                <a:cs typeface="Arial"/>
              </a:rPr>
              <a:t>τμι</a:t>
            </a:r>
            <a:r>
              <a:rPr sz="1800" spc="4" dirty="0">
                <a:latin typeface="Arial"/>
                <a:cs typeface="Arial"/>
              </a:rPr>
              <a:t>σ</a:t>
            </a:r>
            <a:r>
              <a:rPr sz="1800" spc="0" dirty="0">
                <a:latin typeface="Arial"/>
                <a:cs typeface="Arial"/>
              </a:rPr>
              <a:t>οδ</a:t>
            </a:r>
            <a:r>
              <a:rPr sz="1800" spc="4" dirty="0">
                <a:latin typeface="Arial"/>
                <a:cs typeface="Arial"/>
              </a:rPr>
              <a:t>ι</a:t>
            </a:r>
            <a:r>
              <a:rPr sz="1800" spc="0" dirty="0">
                <a:latin typeface="Arial"/>
                <a:cs typeface="Arial"/>
              </a:rPr>
              <a:t>απ</a:t>
            </a:r>
            <a:r>
              <a:rPr sz="1800" spc="-44" dirty="0">
                <a:latin typeface="Arial"/>
                <a:cs typeface="Arial"/>
              </a:rPr>
              <a:t>ν</a:t>
            </a:r>
            <a:r>
              <a:rPr sz="1800" spc="0" dirty="0">
                <a:latin typeface="Arial"/>
                <a:cs typeface="Arial"/>
              </a:rPr>
              <a:t>ο</a:t>
            </a:r>
            <a:r>
              <a:rPr sz="1800" spc="4" dirty="0">
                <a:latin typeface="Arial"/>
                <a:cs typeface="Arial"/>
              </a:rPr>
              <a:t>ή</a:t>
            </a:r>
            <a:r>
              <a:rPr sz="1800" spc="0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E009A28E-FBC7-4E5F-B1DF-5A84082C0C50}"/>
              </a:ext>
            </a:extLst>
          </p:cNvPr>
          <p:cNvSpPr txBox="1"/>
          <p:nvPr/>
        </p:nvSpPr>
        <p:spPr>
          <a:xfrm>
            <a:off x="322048" y="4820454"/>
            <a:ext cx="8851547" cy="15709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4456" algn="just">
              <a:lnSpc>
                <a:spcPts val="2121"/>
              </a:lnSpc>
              <a:spcBef>
                <a:spcPts val="145"/>
              </a:spcBef>
            </a:pP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Ο 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ό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ς</a:t>
            </a:r>
            <a:r>
              <a:rPr sz="1400" spc="1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εισήχθη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για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π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ώ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τη</a:t>
            </a:r>
            <a:r>
              <a:rPr sz="1400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φ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ρά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από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τον</a:t>
            </a:r>
            <a:r>
              <a:rPr sz="1400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h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o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rnt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h</a:t>
            </a:r>
            <a:r>
              <a:rPr sz="1400" b="1" spc="39" dirty="0">
                <a:solidFill>
                  <a:srgbClr val="3399FF"/>
                </a:solidFill>
                <a:latin typeface="Arial"/>
                <a:cs typeface="Arial"/>
              </a:rPr>
              <a:t>w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aite</a:t>
            </a:r>
            <a:r>
              <a:rPr sz="1400" b="1" spc="-2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(1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9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4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8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)</a:t>
            </a:r>
            <a:r>
              <a:rPr sz="1400" b="1" spc="1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για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να εκφ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ά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ει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ς</a:t>
            </a:r>
            <a:r>
              <a:rPr lang="el-GR" sz="1400" spc="0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απ</a:t>
            </a:r>
            <a:r>
              <a:rPr sz="1400" spc="0" dirty="0" err="1">
                <a:solidFill>
                  <a:srgbClr val="3399FF"/>
                </a:solidFill>
                <a:latin typeface="Arial"/>
                <a:cs typeface="Arial"/>
              </a:rPr>
              <a:t>ώλε</a:t>
            </a:r>
            <a:r>
              <a:rPr sz="1400" spc="-4" dirty="0" err="1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spc="0" dirty="0" err="1">
                <a:solidFill>
                  <a:srgbClr val="3399FF"/>
                </a:solidFill>
                <a:latin typeface="Arial"/>
                <a:cs typeface="Arial"/>
              </a:rPr>
              <a:t>ες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νερ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ύ 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π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ό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έ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δ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αφος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με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βλά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η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η, όταν υπά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χει επά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κεια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νερ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ύ.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14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ην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Ίδ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 ε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π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οχή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Ρenm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a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n</a:t>
            </a:r>
            <a:r>
              <a:rPr sz="1400" b="1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(1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9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4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8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)</a:t>
            </a:r>
            <a:r>
              <a:rPr sz="1400" b="1" spc="1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ανέπτυ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ξ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ε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η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ν π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ώτη εξίσωση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π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ου βασίζεται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4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ε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κλι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μ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ατικά δε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δ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μ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ένα</a:t>
            </a:r>
            <a:r>
              <a:rPr sz="1400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και πε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ιέγ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ρ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αψε τη</a:t>
            </a:r>
            <a:r>
              <a:rPr sz="1400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δ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υν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η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κή εξατ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μ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ισ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οδ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ια</a:t>
            </a:r>
            <a:r>
              <a:rPr sz="1400" spc="-9" dirty="0">
                <a:solidFill>
                  <a:srgbClr val="3399FF"/>
                </a:solidFill>
                <a:latin typeface="Arial"/>
                <a:cs typeface="Arial"/>
              </a:rPr>
              <a:t>π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ν</a:t>
            </a:r>
            <a:r>
              <a:rPr sz="1400" spc="-4" dirty="0">
                <a:solidFill>
                  <a:srgbClr val="3399FF"/>
                </a:solidFill>
                <a:latin typeface="Arial"/>
                <a:cs typeface="Arial"/>
              </a:rPr>
              <a:t>οή</a:t>
            </a:r>
            <a:r>
              <a:rPr sz="1400" spc="0" dirty="0">
                <a:solidFill>
                  <a:srgbClr val="3399FF"/>
                </a:solidFill>
                <a:latin typeface="Arial"/>
                <a:cs typeface="Arial"/>
              </a:rPr>
              <a:t>.</a:t>
            </a:r>
            <a:r>
              <a:rPr sz="1400" spc="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Στην</a:t>
            </a:r>
            <a:r>
              <a:rPr sz="1400" b="1" spc="-1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πρα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γ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ματικότ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η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τα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η εξ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τμι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οδ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απ</a:t>
            </a:r>
            <a:r>
              <a:rPr sz="1400" b="1" spc="-44" dirty="0">
                <a:solidFill>
                  <a:srgbClr val="3399FF"/>
                </a:solidFill>
                <a:latin typeface="Arial"/>
                <a:cs typeface="Arial"/>
              </a:rPr>
              <a:t>ν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οή</a:t>
            </a:r>
            <a:r>
              <a:rPr sz="1400" b="1" spc="1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εξ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ρτάτ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lang="el-GR" sz="1400" b="1" spc="0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από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το </a:t>
            </a:r>
            <a:r>
              <a:rPr sz="1400" b="1" spc="25" dirty="0">
                <a:solidFill>
                  <a:srgbClr val="3399FF"/>
                </a:solidFill>
                <a:latin typeface="Arial"/>
                <a:cs typeface="Arial"/>
              </a:rPr>
              <a:t>έ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δαφος,</a:t>
            </a:r>
            <a:r>
              <a:rPr sz="1400" b="1" spc="-25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την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καλ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λ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b="1" spc="39" dirty="0">
                <a:solidFill>
                  <a:srgbClr val="3399FF"/>
                </a:solidFill>
                <a:latin typeface="Arial"/>
                <a:cs typeface="Arial"/>
              </a:rPr>
              <a:t>έ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ργ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ε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ια</a:t>
            </a:r>
            <a:r>
              <a:rPr sz="1400" b="1" spc="-2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και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τους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κλιματ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κ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ύς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παρά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γ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b="1" spc="-34" dirty="0">
                <a:solidFill>
                  <a:srgbClr val="3399FF"/>
                </a:solidFill>
                <a:latin typeface="Arial"/>
                <a:cs typeface="Arial"/>
              </a:rPr>
              <a:t>ν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τες,</a:t>
            </a:r>
            <a:r>
              <a:rPr sz="1400" b="1" spc="3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χ</a:t>
            </a:r>
            <a:r>
              <a:rPr sz="1400" b="1" spc="-14" dirty="0">
                <a:solidFill>
                  <a:srgbClr val="3399FF"/>
                </a:solidFill>
                <a:latin typeface="Arial"/>
                <a:cs typeface="Arial"/>
              </a:rPr>
              <a:t>ω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ρίς </a:t>
            </a:r>
            <a:r>
              <a:rPr sz="1400" b="1" spc="-39" dirty="0">
                <a:solidFill>
                  <a:srgbClr val="3399FF"/>
                </a:solidFill>
                <a:latin typeface="Arial"/>
                <a:cs typeface="Arial"/>
              </a:rPr>
              <a:t>ν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b="1" spc="50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εί</a:t>
            </a:r>
            <a:r>
              <a:rPr sz="1400" b="1" spc="-39" dirty="0">
                <a:solidFill>
                  <a:srgbClr val="3399FF"/>
                </a:solidFill>
                <a:latin typeface="Arial"/>
                <a:cs typeface="Arial"/>
              </a:rPr>
              <a:t>ν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αι</a:t>
            </a:r>
            <a:r>
              <a:rPr sz="1400" b="1" spc="3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ε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ύ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κ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λο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-39" dirty="0">
                <a:solidFill>
                  <a:srgbClr val="3399FF"/>
                </a:solidFill>
                <a:latin typeface="Arial"/>
                <a:cs typeface="Arial"/>
              </a:rPr>
              <a:t>ν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b="1" spc="3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πρ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δ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ι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ο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ρι</a:t>
            </a:r>
            <a:r>
              <a:rPr sz="1400" b="1" spc="9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τούν</a:t>
            </a:r>
            <a:r>
              <a:rPr sz="1400" b="1" spc="-25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επακρι</a:t>
            </a:r>
            <a:r>
              <a:rPr sz="1400" b="1" spc="9" dirty="0">
                <a:solidFill>
                  <a:srgbClr val="3399FF"/>
                </a:solidFill>
                <a:latin typeface="Arial"/>
                <a:cs typeface="Arial"/>
              </a:rPr>
              <a:t>β</a:t>
            </a:r>
            <a:r>
              <a:rPr sz="1400" b="1" spc="-9" dirty="0">
                <a:solidFill>
                  <a:srgbClr val="3399FF"/>
                </a:solidFill>
                <a:latin typeface="Arial"/>
                <a:cs typeface="Arial"/>
              </a:rPr>
              <a:t>ώ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ς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α</a:t>
            </a:r>
            <a:r>
              <a:rPr sz="1400" b="1" spc="-4" dirty="0">
                <a:solidFill>
                  <a:srgbClr val="3399FF"/>
                </a:solidFill>
                <a:latin typeface="Arial"/>
                <a:cs typeface="Arial"/>
              </a:rPr>
              <a:t>υ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τ</a:t>
            </a:r>
            <a:r>
              <a:rPr sz="1400" b="1" spc="39" dirty="0">
                <a:solidFill>
                  <a:srgbClr val="3399FF"/>
                </a:solidFill>
                <a:latin typeface="Arial"/>
                <a:cs typeface="Arial"/>
              </a:rPr>
              <a:t>έ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ς</a:t>
            </a:r>
            <a:r>
              <a:rPr sz="1400" b="1" spc="-29" dirty="0">
                <a:solidFill>
                  <a:srgbClr val="3399FF"/>
                </a:solidFill>
                <a:latin typeface="Arial"/>
                <a:cs typeface="Arial"/>
              </a:rPr>
              <a:t> 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οι επιδρά</a:t>
            </a:r>
            <a:r>
              <a:rPr sz="1400" b="1" spc="4" dirty="0">
                <a:solidFill>
                  <a:srgbClr val="3399FF"/>
                </a:solidFill>
                <a:latin typeface="Arial"/>
                <a:cs typeface="Arial"/>
              </a:rPr>
              <a:t>σ</a:t>
            </a:r>
            <a:r>
              <a:rPr sz="1400" b="1" spc="0" dirty="0">
                <a:solidFill>
                  <a:srgbClr val="3399FF"/>
                </a:solidFill>
                <a:latin typeface="Arial"/>
                <a:cs typeface="Arial"/>
              </a:rPr>
              <a:t>εις.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3378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347F7FB-7591-430F-B314-EF7640941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8F686724-B037-4098-AA7A-F4FF99E22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B4C8AFA-FE0A-4B65-9EC8-FAB3C9E98F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79" t="1478" r="18522" b="67761"/>
          <a:stretch/>
        </p:blipFill>
        <p:spPr>
          <a:xfrm>
            <a:off x="5455352" y="313986"/>
            <a:ext cx="3600401" cy="2395799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CE662722-3DE9-41C4-AEF2-63038E2E3E93}"/>
              </a:ext>
            </a:extLst>
          </p:cNvPr>
          <p:cNvSpPr txBox="1"/>
          <p:nvPr/>
        </p:nvSpPr>
        <p:spPr>
          <a:xfrm>
            <a:off x="179512" y="26818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Φάσεις του Νερού στην Ατμόσφαιρα και μετατροπές</a:t>
            </a:r>
            <a:endParaRPr lang="el-GR" sz="2400" dirty="0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787FC747-8719-44B5-982E-468265D603F0}"/>
              </a:ext>
            </a:extLst>
          </p:cNvPr>
          <p:cNvSpPr/>
          <p:nvPr/>
        </p:nvSpPr>
        <p:spPr>
          <a:xfrm>
            <a:off x="101734" y="746034"/>
            <a:ext cx="5472608" cy="346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u="sng" dirty="0">
                <a:solidFill>
                  <a:srgbClr val="0000FF"/>
                </a:solidFill>
              </a:rPr>
              <a:t>Εξάτμιση</a:t>
            </a:r>
            <a:r>
              <a:rPr lang="el-GR" dirty="0">
                <a:solidFill>
                  <a:srgbClr val="0000FF"/>
                </a:solidFill>
              </a:rPr>
              <a:t>, αν πρόκειται για μετάβαση από την υγρή στην αέρια φάση.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u="sng" dirty="0">
                <a:solidFill>
                  <a:srgbClr val="0000FF"/>
                </a:solidFill>
              </a:rPr>
              <a:t>Συμπύκνωση</a:t>
            </a:r>
            <a:r>
              <a:rPr lang="el-GR" dirty="0">
                <a:solidFill>
                  <a:srgbClr val="0000FF"/>
                </a:solidFill>
              </a:rPr>
              <a:t>, μετατροπή από την αέρια στην υγρή φάση.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u="sng" dirty="0" err="1">
                <a:solidFill>
                  <a:srgbClr val="0000FF"/>
                </a:solidFill>
              </a:rPr>
              <a:t>Παγοποίηση</a:t>
            </a:r>
            <a:r>
              <a:rPr lang="el-GR" dirty="0">
                <a:solidFill>
                  <a:srgbClr val="0000FF"/>
                </a:solidFill>
              </a:rPr>
              <a:t>, μετάβαση από την υγρή στη στερεά φάση.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u="sng" dirty="0">
                <a:solidFill>
                  <a:srgbClr val="0000FF"/>
                </a:solidFill>
              </a:rPr>
              <a:t>Τήξη</a:t>
            </a:r>
            <a:r>
              <a:rPr lang="el-GR" dirty="0">
                <a:solidFill>
                  <a:srgbClr val="0000FF"/>
                </a:solidFill>
              </a:rPr>
              <a:t>, μετάβαση από την στερεή στην υγρή φάση.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u="sng" dirty="0">
                <a:solidFill>
                  <a:srgbClr val="0000FF"/>
                </a:solidFill>
              </a:rPr>
              <a:t>Εξάχνωση,</a:t>
            </a:r>
            <a:r>
              <a:rPr lang="el-GR" dirty="0">
                <a:solidFill>
                  <a:srgbClr val="0000FF"/>
                </a:solidFill>
              </a:rPr>
              <a:t> μετάβαση από την στέρεή στην αέρια φάση και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u="sng" dirty="0">
                <a:solidFill>
                  <a:srgbClr val="0000FF"/>
                </a:solidFill>
              </a:rPr>
              <a:t>Στερεοποίηση</a:t>
            </a:r>
            <a:r>
              <a:rPr lang="el-GR" dirty="0">
                <a:solidFill>
                  <a:srgbClr val="0000FF"/>
                </a:solidFill>
              </a:rPr>
              <a:t>, μετάβαση από την αέρια στην στερεή φάση.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06C3E86D-FF41-48F6-899C-3668BF034D22}"/>
              </a:ext>
            </a:extLst>
          </p:cNvPr>
          <p:cNvSpPr/>
          <p:nvPr/>
        </p:nvSpPr>
        <p:spPr>
          <a:xfrm>
            <a:off x="188289" y="4105431"/>
            <a:ext cx="8784976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/>
            <a:endParaRPr lang="el-GR" sz="1600" dirty="0">
              <a:solidFill>
                <a:srgbClr val="FF0000"/>
              </a:solidFill>
            </a:endParaRPr>
          </a:p>
          <a:p>
            <a:pPr marL="12700" algn="just"/>
            <a:r>
              <a:rPr lang="el-G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Ο συνδυασμός απωλειών νερού από εξάτμιση και διαπνοή σε μια περιοχή ονομάζεται </a:t>
            </a:r>
            <a:r>
              <a:rPr lang="el-GR" sz="2000" dirty="0" err="1">
                <a:solidFill>
                  <a:srgbClr val="FF0000"/>
                </a:solidFill>
                <a:latin typeface="Arial Narrow" panose="020B0606020202030204" pitchFamily="34" charset="0"/>
              </a:rPr>
              <a:t>εξατμισοδιαπνοή</a:t>
            </a:r>
            <a:r>
              <a:rPr lang="el-G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.</a:t>
            </a:r>
          </a:p>
          <a:p>
            <a:pPr marL="12700" algn="just"/>
            <a:r>
              <a:rPr lang="el-G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Επομένως, η ατμόσφαιρα πάνω από πυκνή βλάστηση έχει μεγαλύτερη υγρασία από ότι επάνω από περιοχές με λίγη ή καθόλου βλάστηση.</a:t>
            </a:r>
          </a:p>
          <a:p>
            <a:pPr marL="12700" algn="just"/>
            <a:r>
              <a:rPr lang="el-GR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Το μέγεθος αυτό εξαρτάται από την ηλιακή ενέργεια που φτάνει σε ένα τόπο και είναι μεγαλύτερο στα </a:t>
            </a:r>
            <a:r>
              <a:rPr lang="el-GR" sz="2000" u="sng" dirty="0">
                <a:solidFill>
                  <a:srgbClr val="FF0000"/>
                </a:solidFill>
                <a:latin typeface="Arial Narrow" panose="020B0606020202030204" pitchFamily="34" charset="0"/>
              </a:rPr>
              <a:t>γεωγραφικά πλάτη 20</a:t>
            </a:r>
            <a:r>
              <a:rPr lang="el-GR" sz="2000" u="sng" baseline="30000" dirty="0">
                <a:solidFill>
                  <a:srgbClr val="FF0000"/>
                </a:solidFill>
                <a:latin typeface="Arial Narrow" panose="020B0606020202030204" pitchFamily="34" charset="0"/>
              </a:rPr>
              <a:t>ο</a:t>
            </a:r>
            <a:r>
              <a:rPr lang="el-GR" sz="2000" u="sng" dirty="0">
                <a:solidFill>
                  <a:srgbClr val="FF0000"/>
                </a:solidFill>
                <a:latin typeface="Arial Narrow" panose="020B0606020202030204" pitchFamily="34" charset="0"/>
              </a:rPr>
              <a:t> Ν – 20</a:t>
            </a:r>
            <a:r>
              <a:rPr lang="el-GR" sz="2000" u="sng" baseline="30000" dirty="0">
                <a:solidFill>
                  <a:srgbClr val="FF0000"/>
                </a:solidFill>
                <a:latin typeface="Arial Narrow" panose="020B0606020202030204" pitchFamily="34" charset="0"/>
              </a:rPr>
              <a:t>ο</a:t>
            </a:r>
            <a:r>
              <a:rPr lang="el-GR" sz="2000" u="sng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sz="2000" u="sng" dirty="0">
                <a:solidFill>
                  <a:srgbClr val="FF0000"/>
                </a:solidFill>
                <a:latin typeface="Arial Narrow" panose="020B0606020202030204" pitchFamily="34" charset="0"/>
              </a:rPr>
              <a:t>S</a:t>
            </a:r>
            <a:r>
              <a:rPr lang="en-US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.</a:t>
            </a:r>
            <a:endParaRPr lang="el-GR" sz="20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214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A427BC6-0918-45A9-9933-996EA423B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EFF3457-82A6-492E-9292-4A262EE6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0886BA7-D167-4E9B-89BC-33A4093B03E9}"/>
              </a:ext>
            </a:extLst>
          </p:cNvPr>
          <p:cNvSpPr txBox="1">
            <a:spLocks noChangeArrowheads="1"/>
          </p:cNvSpPr>
          <p:nvPr/>
        </p:nvSpPr>
        <p:spPr>
          <a:xfrm>
            <a:off x="1331913" y="2708275"/>
            <a:ext cx="7199312" cy="1657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b="1">
                <a:latin typeface="Comic Sans MS" panose="030F0702030302020204" pitchFamily="66" charset="0"/>
              </a:rPr>
              <a:t>Θερμοδυναμικά χαρακτηριστικά του αέρα</a:t>
            </a:r>
            <a:r>
              <a:rPr lang="el-GR" altLang="el-GR"/>
              <a:t> </a:t>
            </a:r>
            <a:endParaRPr lang="el-GR" altLang="el-GR" dirty="0"/>
          </a:p>
        </p:txBody>
      </p:sp>
    </p:spTree>
    <p:extLst>
      <p:ext uri="{BB962C8B-B14F-4D97-AF65-F5344CB8AC3E}">
        <p14:creationId xmlns:p14="http://schemas.microsoft.com/office/powerpoint/2010/main" val="952481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B56B0DF-B588-4856-8E89-F3ECE9A8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697946E-0A5F-463C-BD47-C3169169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2" descr="04">
            <a:extLst>
              <a:ext uri="{FF2B5EF4-FFF2-40B4-BE49-F238E27FC236}">
                <a16:creationId xmlns:a16="http://schemas.microsoft.com/office/drawing/2014/main" id="{54A51688-45F4-4800-A7F3-6E66C6218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205038"/>
            <a:ext cx="3298825" cy="425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25881BD-02BD-4878-8379-6A8DB7C8ED0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>
                <a:latin typeface="Comic Sans MS" panose="030F0702030302020204" pitchFamily="66" charset="0"/>
              </a:rPr>
              <a:t>Ιδιότητες Αέρα</a:t>
            </a:r>
            <a:endParaRPr lang="el-GR" altLang="el-GR" dirty="0"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82E174E-0284-4A7B-AD21-0AAF303F608D}"/>
              </a:ext>
            </a:extLst>
          </p:cNvPr>
          <p:cNvSpPr txBox="1">
            <a:spLocks noChangeArrowheads="1"/>
          </p:cNvSpPr>
          <p:nvPr/>
        </p:nvSpPr>
        <p:spPr>
          <a:xfrm>
            <a:off x="1258888" y="1989138"/>
            <a:ext cx="4813300" cy="2403475"/>
          </a:xfrm>
          <a:prstGeom prst="rect">
            <a:avLst/>
          </a:prstGeom>
          <a:noFill/>
        </p:spPr>
        <p:txBody>
          <a:bodyPr vert="horz" lIns="0" tIns="0" rIns="0" bIns="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800" dirty="0">
                <a:latin typeface="Comic Sans MS" panose="030F0702030302020204" pitchFamily="66" charset="0"/>
              </a:rPr>
              <a:t>Θερμοκρασία Ξηρού Βολβού</a:t>
            </a:r>
            <a:endParaRPr lang="en-US" altLang="el-GR" sz="2800" dirty="0">
              <a:latin typeface="Comic Sans MS" panose="030F0702030302020204" pitchFamily="66" charset="0"/>
            </a:endParaRPr>
          </a:p>
          <a:p>
            <a:r>
              <a:rPr lang="el-GR" altLang="el-GR" sz="2800" dirty="0">
                <a:latin typeface="Comic Sans MS" panose="030F0702030302020204" pitchFamily="66" charset="0"/>
              </a:rPr>
              <a:t>Θερμοκρασία υγρού Βολβού</a:t>
            </a:r>
            <a:endParaRPr lang="en-US" altLang="el-GR" sz="2800" dirty="0">
              <a:latin typeface="Comic Sans MS" panose="030F0702030302020204" pitchFamily="66" charset="0"/>
            </a:endParaRPr>
          </a:p>
          <a:p>
            <a:r>
              <a:rPr lang="el-GR" altLang="el-GR" sz="2800" dirty="0">
                <a:latin typeface="Comic Sans MS" panose="030F0702030302020204" pitchFamily="66" charset="0"/>
              </a:rPr>
              <a:t>Θερμοκρασία δρόσου</a:t>
            </a:r>
            <a:endParaRPr lang="en-US" altLang="el-GR" sz="2800" dirty="0">
              <a:latin typeface="Comic Sans MS" panose="030F0702030302020204" pitchFamily="66" charset="0"/>
            </a:endParaRPr>
          </a:p>
          <a:p>
            <a:r>
              <a:rPr lang="el-GR" altLang="el-GR" sz="2800" dirty="0">
                <a:latin typeface="Comic Sans MS" panose="030F0702030302020204" pitchFamily="66" charset="0"/>
              </a:rPr>
              <a:t>Σχετική υγρασία</a:t>
            </a:r>
            <a:endParaRPr lang="en-US" altLang="el-GR" sz="2800" dirty="0">
              <a:latin typeface="Comic Sans MS" panose="030F0702030302020204" pitchFamily="66" charset="0"/>
            </a:endParaRPr>
          </a:p>
          <a:p>
            <a:r>
              <a:rPr lang="el-GR" altLang="el-GR" sz="2800" dirty="0">
                <a:latin typeface="Comic Sans MS" panose="030F0702030302020204" pitchFamily="66" charset="0"/>
              </a:rPr>
              <a:t>Λόγος υγρασίας</a:t>
            </a:r>
            <a:endParaRPr lang="en-US" altLang="el-G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53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309786F-4707-4BB4-80B8-18564E5DE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72DED57-F592-4896-93B6-EFBED3F22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93C93F6-75CD-4A13-904F-663892A9839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200" dirty="0">
                <a:latin typeface="Comic Sans MS" panose="030F0702030302020204" pitchFamily="66" charset="0"/>
              </a:rPr>
              <a:t>Θερμοκρασία ξηρού θερμομέτρου ή βολβού (Τ</a:t>
            </a:r>
            <a:r>
              <a:rPr lang="en-US" altLang="el-GR" sz="3200" baseline="-25000" dirty="0" err="1">
                <a:latin typeface="Comic Sans MS" panose="030F0702030302020204" pitchFamily="66" charset="0"/>
              </a:rPr>
              <a:t>db</a:t>
            </a:r>
            <a:r>
              <a:rPr lang="el-GR" altLang="el-GR" sz="3200" dirty="0">
                <a:latin typeface="Comic Sans MS" panose="030F0702030302020204" pitchFamily="66" charset="0"/>
              </a:rPr>
              <a:t>)</a:t>
            </a:r>
            <a:r>
              <a:rPr lang="el-GR" altLang="el-GR" sz="3200" dirty="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2BEB31C-0D0E-446E-9C2A-63485670EC65}"/>
              </a:ext>
            </a:extLst>
          </p:cNvPr>
          <p:cNvSpPr txBox="1">
            <a:spLocks noChangeArrowheads="1"/>
          </p:cNvSpPr>
          <p:nvPr/>
        </p:nvSpPr>
        <p:spPr>
          <a:xfrm>
            <a:off x="306388" y="1654215"/>
            <a:ext cx="8730108" cy="1025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 dirty="0">
                <a:latin typeface="Comic Sans MS" panose="030F0702030302020204" pitchFamily="66" charset="0"/>
              </a:rPr>
              <a:t>Συχνά αναφέρεται απλώς ως θερμοκρασία και είναι η θερμοκρασία του αέρα που </a:t>
            </a:r>
            <a:r>
              <a:rPr lang="el-GR" altLang="el-GR" sz="2000" dirty="0" err="1">
                <a:latin typeface="Comic Sans MS" panose="030F0702030302020204" pitchFamily="66" charset="0"/>
              </a:rPr>
              <a:t>μετράται</a:t>
            </a:r>
            <a:r>
              <a:rPr lang="el-GR" altLang="el-GR" sz="2000" dirty="0">
                <a:latin typeface="Comic Sans MS" panose="030F0702030302020204" pitchFamily="66" charset="0"/>
              </a:rPr>
              <a:t> με απλό θερμόμετρο.</a:t>
            </a:r>
          </a:p>
          <a:p>
            <a:endParaRPr lang="el-GR" altLang="el-GR" sz="2000" dirty="0">
              <a:latin typeface="Comic Sans MS" panose="030F0702030302020204" pitchFamily="66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C6CC42B-B7AE-4A83-8CCB-872D3B871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945" y="2578061"/>
            <a:ext cx="13525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68454F20-98CB-465C-9015-7089F9ACD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926" y="2679740"/>
            <a:ext cx="29337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A69F77CD-7868-456D-8EC7-A8AA0B276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0288" y="5119946"/>
            <a:ext cx="2576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l-GR" altLang="el-GR" sz="1600" dirty="0">
                <a:latin typeface="Comic Sans MS" panose="030F0702030302020204" pitchFamily="66" charset="0"/>
              </a:rPr>
              <a:t>Απλό γυάλινο θερμόμετρο </a:t>
            </a:r>
          </a:p>
        </p:txBody>
      </p:sp>
    </p:spTree>
    <p:extLst>
      <p:ext uri="{BB962C8B-B14F-4D97-AF65-F5344CB8AC3E}">
        <p14:creationId xmlns:p14="http://schemas.microsoft.com/office/powerpoint/2010/main" val="371073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FA114EE-EFB0-440B-BB3B-1EDF4470E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85852DC-C163-40A7-B6E5-4CD977E0C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93C4584-479C-4630-9ECB-D4E4FB30990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44030"/>
            <a:ext cx="9149498" cy="2764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altLang="el-GR" sz="2000" dirty="0">
                <a:latin typeface="Comic Sans MS" panose="030F0702030302020204" pitchFamily="66" charset="0"/>
              </a:rPr>
              <a:t>Είναι η ελάχιστη θερμοκρασία που δίνει ένα κοινό θερμόμετρο, του οποίου ο βολβός είναι τυλιγμένος με βρεγμένο ύφασμα και εκτεθεί σε ρεύμα αέρα, έτσι ώστε να διευκολυνθεί η εξάτμιση του νερού.</a:t>
            </a:r>
          </a:p>
          <a:p>
            <a:pPr algn="just"/>
            <a:r>
              <a:rPr lang="el-GR" altLang="el-GR" sz="2000" dirty="0">
                <a:latin typeface="Comic Sans MS" panose="030F0702030302020204" pitchFamily="66" charset="0"/>
              </a:rPr>
              <a:t>Η θερμοκρασία του υγρού βολβού μπορεί να είναι μικρότερη ή ίση από τη θερμοκρασία ξηρού βολβού (απλού θερμομέτρου). Και αυτό συμβαίνει γιατί για την εξάτμιση του νερού από το βρεγμένο ύφασμα, πρέπει να </a:t>
            </a:r>
            <a:r>
              <a:rPr lang="el-GR" altLang="el-GR" sz="2000" dirty="0" err="1">
                <a:latin typeface="Comic Sans MS" panose="030F0702030302020204" pitchFamily="66" charset="0"/>
              </a:rPr>
              <a:t>απορροφηθεί</a:t>
            </a:r>
            <a:r>
              <a:rPr lang="el-GR" altLang="el-GR" sz="2000" dirty="0">
                <a:latin typeface="Comic Sans MS" panose="030F0702030302020204" pitchFamily="66" charset="0"/>
              </a:rPr>
              <a:t> ένα ποσό θερμότητας (λανθάνουσα θερμότητα ατμοποίησης ).</a:t>
            </a:r>
          </a:p>
          <a:p>
            <a:pPr marL="0" indent="0" algn="just">
              <a:buNone/>
            </a:pPr>
            <a:endParaRPr lang="el-GR" altLang="el-GR" sz="2400" dirty="0"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00A68A7-A0A4-42FF-9490-BD2C833FC1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498" y="136525"/>
            <a:ext cx="9144000" cy="55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l-GR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H </a:t>
            </a:r>
            <a:r>
              <a:rPr lang="el-GR" altLang="el-GR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θερμοκρασία υγρού θερμομέτρου ή βολβού </a:t>
            </a:r>
            <a:r>
              <a:rPr lang="el-GR" altLang="el-GR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el-GR" altLang="el-GR" sz="32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Τ</a:t>
            </a:r>
            <a:r>
              <a:rPr lang="el-GR" altLang="el-GR" sz="3200" b="1" baseline="-25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wb</a:t>
            </a:r>
            <a:r>
              <a:rPr lang="el-GR" altLang="el-GR" sz="3200" b="1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6B20761F-9555-488B-B9EA-53A17344E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6" r="6311"/>
          <a:stretch>
            <a:fillRect/>
          </a:stretch>
        </p:blipFill>
        <p:spPr bwMode="auto">
          <a:xfrm rot="20720424">
            <a:off x="537637" y="4094840"/>
            <a:ext cx="232727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62D1791D-BB11-4A09-A3F7-26B9FFBD7A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419678"/>
              </p:ext>
            </p:extLst>
          </p:nvPr>
        </p:nvGraphicFramePr>
        <p:xfrm>
          <a:off x="3822164" y="3422911"/>
          <a:ext cx="4752975" cy="242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ικόνα" r:id="rId3" imgW="3009960" imgH="1533600" progId="Word.Picture.8">
                  <p:embed/>
                </p:oleObj>
              </mc:Choice>
              <mc:Fallback>
                <p:oleObj name="Εικόνα" r:id="rId3" imgW="3009960" imgH="1533600" progId="Word.Picture.8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65133713-EF2F-4F12-AEA4-4701B051F9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2164" y="3422911"/>
                        <a:ext cx="4752975" cy="242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>
            <a:extLst>
              <a:ext uri="{FF2B5EF4-FFF2-40B4-BE49-F238E27FC236}">
                <a16:creationId xmlns:a16="http://schemas.microsoft.com/office/drawing/2014/main" id="{2E5E715E-CE6D-4B67-A4FD-58EE6E4FD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1880" y="5903824"/>
            <a:ext cx="1504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el-GR" altLang="el-GR" dirty="0">
                <a:latin typeface="Comic Sans MS" panose="030F0702030302020204" pitchFamily="66" charset="0"/>
              </a:rPr>
              <a:t>Ψυχρόμετρο</a:t>
            </a:r>
          </a:p>
        </p:txBody>
      </p:sp>
    </p:spTree>
    <p:extLst>
      <p:ext uri="{BB962C8B-B14F-4D97-AF65-F5344CB8AC3E}">
        <p14:creationId xmlns:p14="http://schemas.microsoft.com/office/powerpoint/2010/main" val="301734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20B838D-9F78-4628-82A2-03AC170D8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0CB1782-AAB7-4426-9BD7-DE9254A8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C97CFE7-CCE8-47AC-B11C-6920FE97AB7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>
                <a:latin typeface="Comic Sans MS" panose="030F0702030302020204" pitchFamily="66" charset="0"/>
              </a:rPr>
              <a:t>Πυκνότητα υγρού αέρα </a:t>
            </a:r>
            <a:r>
              <a:rPr lang="el-GR" altLang="el-GR" b="1">
                <a:latin typeface="Comic Sans MS" panose="030F0702030302020204" pitchFamily="66" charset="0"/>
              </a:rPr>
              <a:t>(ρ)</a:t>
            </a:r>
            <a:r>
              <a:rPr lang="el-GR" altLang="el-GR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8E6A511-6EC2-4FDF-AF48-563DF9A0CB2E}"/>
              </a:ext>
            </a:extLst>
          </p:cNvPr>
          <p:cNvSpPr txBox="1">
            <a:spLocks noChangeArrowheads="1"/>
          </p:cNvSpPr>
          <p:nvPr/>
        </p:nvSpPr>
        <p:spPr>
          <a:xfrm>
            <a:off x="1370013" y="1827213"/>
            <a:ext cx="7313612" cy="1025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>
                <a:latin typeface="Comic Sans MS" panose="030F0702030302020204" pitchFamily="66" charset="0"/>
              </a:rPr>
              <a:t>Είναι ο λόγος της ολικής μάζας (</a:t>
            </a:r>
            <a:r>
              <a:rPr lang="en-US" altLang="el-GR" sz="2000">
                <a:latin typeface="Comic Sans MS" panose="030F0702030302020204" pitchFamily="66" charset="0"/>
              </a:rPr>
              <a:t>m</a:t>
            </a:r>
            <a:r>
              <a:rPr lang="el-GR" altLang="el-GR" sz="2000" baseline="-25000">
                <a:latin typeface="Comic Sans MS" panose="030F0702030302020204" pitchFamily="66" charset="0"/>
              </a:rPr>
              <a:t>υ.α</a:t>
            </a:r>
            <a:r>
              <a:rPr lang="el-GR" altLang="el-GR" sz="2000">
                <a:latin typeface="Comic Sans MS" panose="030F0702030302020204" pitchFamily="66" charset="0"/>
              </a:rPr>
              <a:t>) προς τον ολικό όγκο (ν) του υγρού αέρα, σε καθορισμένες συνθήκες πίεσης και θερμοκρασίας, δηλαδή:</a:t>
            </a:r>
          </a:p>
          <a:p>
            <a:endParaRPr lang="el-GR" altLang="el-GR" sz="2000">
              <a:latin typeface="Comic Sans MS" panose="030F0702030302020204" pitchFamily="66" charset="0"/>
            </a:endParaRPr>
          </a:p>
          <a:p>
            <a:endParaRPr lang="el-GR" altLang="el-GR" sz="2000">
              <a:latin typeface="Comic Sans MS" panose="030F0702030302020204" pitchFamily="66" charset="0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244EFB56-4528-412F-A489-D54F083423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548917"/>
              </p:ext>
            </p:extLst>
          </p:nvPr>
        </p:nvGraphicFramePr>
        <p:xfrm>
          <a:off x="1370013" y="3059505"/>
          <a:ext cx="1512094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2" imgW="622030" imgH="406224" progId="Equation.3">
                  <p:embed/>
                </p:oleObj>
              </mc:Choice>
              <mc:Fallback>
                <p:oleObj name="Εξίσωση" r:id="rId2" imgW="622030" imgH="406224" progId="Equation.3">
                  <p:embed/>
                  <p:pic>
                    <p:nvPicPr>
                      <p:cNvPr id="41989" name="Object 5">
                        <a:extLst>
                          <a:ext uri="{FF2B5EF4-FFF2-40B4-BE49-F238E27FC236}">
                            <a16:creationId xmlns:a16="http://schemas.microsoft.com/office/drawing/2014/main" id="{541C5D1B-6018-450B-952F-79477D5535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0013" y="3059505"/>
                        <a:ext cx="1512094" cy="1000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7">
            <a:extLst>
              <a:ext uri="{FF2B5EF4-FFF2-40B4-BE49-F238E27FC236}">
                <a16:creationId xmlns:a16="http://schemas.microsoft.com/office/drawing/2014/main" id="{0DA4DE5C-EFBC-464C-A283-C781C6604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5084763"/>
            <a:ext cx="53292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el-GR" altLang="el-GR" sz="2000">
                <a:latin typeface="Comic Sans MS" panose="030F0702030302020204" pitchFamily="66" charset="0"/>
              </a:rPr>
              <a:t>εκφράζεται επίσης και σε (</a:t>
            </a:r>
            <a:r>
              <a:rPr lang="en-US" altLang="el-GR" sz="2000">
                <a:latin typeface="Comic Sans MS" panose="030F0702030302020204" pitchFamily="66" charset="0"/>
              </a:rPr>
              <a:t>L</a:t>
            </a:r>
            <a:r>
              <a:rPr lang="el-GR" altLang="el-GR" sz="2000">
                <a:latin typeface="Comic Sans MS" panose="030F0702030302020204" pitchFamily="66" charset="0"/>
              </a:rPr>
              <a:t>b</a:t>
            </a:r>
            <a:r>
              <a:rPr lang="el-GR" altLang="el-GR" sz="2000" baseline="-25000">
                <a:latin typeface="Comic Sans MS" panose="030F0702030302020204" pitchFamily="66" charset="0"/>
              </a:rPr>
              <a:t>υ.α</a:t>
            </a:r>
            <a:r>
              <a:rPr lang="el-GR" altLang="el-GR" sz="2000">
                <a:latin typeface="Comic Sans MS" panose="030F0702030302020204" pitchFamily="66" charset="0"/>
              </a:rPr>
              <a:t>/Ft</a:t>
            </a:r>
            <a:r>
              <a:rPr lang="el-GR" altLang="el-GR" sz="2000" baseline="30000">
                <a:latin typeface="Comic Sans MS" panose="030F0702030302020204" pitchFamily="66" charset="0"/>
              </a:rPr>
              <a:t>3</a:t>
            </a:r>
            <a:r>
              <a:rPr lang="el-GR" altLang="el-GR" sz="2000" baseline="-25000">
                <a:latin typeface="Comic Sans MS" panose="030F0702030302020204" pitchFamily="66" charset="0"/>
              </a:rPr>
              <a:t>υ.α</a:t>
            </a:r>
            <a:r>
              <a:rPr lang="el-GR" altLang="el-GR" sz="200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CC4B7006-5329-47A2-80AF-15F67E80E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3551" y="3376210"/>
            <a:ext cx="4524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None/>
            </a:pPr>
            <a:r>
              <a:rPr lang="el-GR" altLang="el-GR" dirty="0"/>
              <a:t>= </a:t>
            </a:r>
          </a:p>
        </p:txBody>
      </p:sp>
      <p:graphicFrame>
        <p:nvGraphicFramePr>
          <p:cNvPr id="9" name="Object 10">
            <a:extLst>
              <a:ext uri="{FF2B5EF4-FFF2-40B4-BE49-F238E27FC236}">
                <a16:creationId xmlns:a16="http://schemas.microsoft.com/office/drawing/2014/main" id="{73DD43F6-52B7-4028-B5A5-FCA7CAD2DD0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891901"/>
              </p:ext>
            </p:extLst>
          </p:nvPr>
        </p:nvGraphicFramePr>
        <p:xfrm>
          <a:off x="3460084" y="3114871"/>
          <a:ext cx="4293923" cy="844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20760" imgH="419040" progId="Equation.DSMT4">
                  <p:embed/>
                </p:oleObj>
              </mc:Choice>
              <mc:Fallback>
                <p:oleObj name="Equation" r:id="rId4" imgW="2120760" imgH="419040" progId="Equation.DSMT4">
                  <p:embed/>
                  <p:pic>
                    <p:nvPicPr>
                      <p:cNvPr id="41994" name="Object 10">
                        <a:extLst>
                          <a:ext uri="{FF2B5EF4-FFF2-40B4-BE49-F238E27FC236}">
                            <a16:creationId xmlns:a16="http://schemas.microsoft.com/office/drawing/2014/main" id="{962B4233-E4AC-405C-A9FA-4C3A904DE2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084" y="3114871"/>
                        <a:ext cx="4293923" cy="8441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2">
            <a:extLst>
              <a:ext uri="{FF2B5EF4-FFF2-40B4-BE49-F238E27FC236}">
                <a16:creationId xmlns:a16="http://schemas.microsoft.com/office/drawing/2014/main" id="{A3F0B3FF-BCA0-4057-8DBA-86BF9338C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6296" y="4054474"/>
            <a:ext cx="2089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l-GR" altLang="el-GR" dirty="0">
                <a:latin typeface="Comic Sans MS" panose="030F0702030302020204" pitchFamily="66" charset="0"/>
              </a:rPr>
              <a:t>(</a:t>
            </a:r>
            <a:r>
              <a:rPr lang="el-GR" altLang="el-GR" dirty="0" err="1">
                <a:latin typeface="Comic Sans MS" panose="030F0702030302020204" pitchFamily="66" charset="0"/>
              </a:rPr>
              <a:t>kg</a:t>
            </a:r>
            <a:r>
              <a:rPr lang="el-GR" altLang="el-GR" sz="2000" baseline="-25000" dirty="0" err="1">
                <a:latin typeface="Comic Sans MS" panose="030F0702030302020204" pitchFamily="66" charset="0"/>
              </a:rPr>
              <a:t>υ.α</a:t>
            </a:r>
            <a:r>
              <a:rPr lang="el-GR" altLang="el-GR" dirty="0">
                <a:latin typeface="Comic Sans MS" panose="030F0702030302020204" pitchFamily="66" charset="0"/>
              </a:rPr>
              <a:t>/m</a:t>
            </a:r>
            <a:r>
              <a:rPr lang="el-GR" altLang="el-GR" baseline="30000" dirty="0">
                <a:latin typeface="Comic Sans MS" panose="030F0702030302020204" pitchFamily="66" charset="0"/>
              </a:rPr>
              <a:t>3</a:t>
            </a:r>
            <a:r>
              <a:rPr lang="el-GR" altLang="el-GR" sz="2000" baseline="-25000" dirty="0">
                <a:latin typeface="Comic Sans MS" panose="030F0702030302020204" pitchFamily="66" charset="0"/>
              </a:rPr>
              <a:t>υ.α</a:t>
            </a:r>
            <a:r>
              <a:rPr lang="el-GR" altLang="el-GR" dirty="0">
                <a:latin typeface="Comic Sans MS" panose="030F0702030302020204" pitchFamily="66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8891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A4F4158-324F-469B-825A-467F334D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2114A66-4F99-4BF7-968F-7F9204209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36A726E-7D69-47DB-ADCF-CDA3A9E77A7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>
                <a:latin typeface="Comic Sans MS" panose="030F0702030302020204" pitchFamily="66" charset="0"/>
              </a:rPr>
              <a:t>Ειδικός όγκος υγρού αέρα </a:t>
            </a:r>
            <a:r>
              <a:rPr lang="el-GR" altLang="el-GR" b="1">
                <a:latin typeface="Comic Sans MS" panose="030F0702030302020204" pitchFamily="66" charset="0"/>
              </a:rPr>
              <a:t>(υ)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CB804D-C4C9-4C52-9AED-7D955ED6DF3D}"/>
              </a:ext>
            </a:extLst>
          </p:cNvPr>
          <p:cNvSpPr txBox="1">
            <a:spLocks noChangeArrowheads="1"/>
          </p:cNvSpPr>
          <p:nvPr/>
        </p:nvSpPr>
        <p:spPr>
          <a:xfrm>
            <a:off x="1370013" y="1827213"/>
            <a:ext cx="7313612" cy="1169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>
                <a:latin typeface="Comic Sans MS" panose="030F0702030302020204" pitchFamily="66" charset="0"/>
              </a:rPr>
              <a:t>Είναι ο λόγος του όγκου που καταλαμβάνει ο υγρός αέρας (ν) προς τη μάζα του ξηρού αέρα (</a:t>
            </a:r>
            <a:r>
              <a:rPr lang="en-US" altLang="el-GR" sz="2000">
                <a:latin typeface="Comic Sans MS" panose="030F0702030302020204" pitchFamily="66" charset="0"/>
              </a:rPr>
              <a:t>m</a:t>
            </a:r>
            <a:r>
              <a:rPr lang="el-GR" altLang="el-GR" sz="2000" baseline="-25000">
                <a:latin typeface="Comic Sans MS" panose="030F0702030302020204" pitchFamily="66" charset="0"/>
              </a:rPr>
              <a:t>ξ.α</a:t>
            </a:r>
            <a:r>
              <a:rPr lang="el-GR" altLang="el-GR" sz="2000">
                <a:latin typeface="Comic Sans MS" panose="030F0702030302020204" pitchFamily="66" charset="0"/>
              </a:rPr>
              <a:t>), σε καθορισμένες συνθήκες πίεσης και θερμοκρασίας, δηλαδή: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79B9F694-46B8-4363-B52D-4AB6BFDC69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345443"/>
              </p:ext>
            </p:extLst>
          </p:nvPr>
        </p:nvGraphicFramePr>
        <p:xfrm>
          <a:off x="2590800" y="3381325"/>
          <a:ext cx="4327776" cy="1295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444240" progId="Equation.DSMT4">
                  <p:embed/>
                </p:oleObj>
              </mc:Choice>
              <mc:Fallback>
                <p:oleObj name="Equation" r:id="rId2" imgW="1371600" imgH="444240" progId="Equation.DSMT4">
                  <p:embed/>
                  <p:pic>
                    <p:nvPicPr>
                      <p:cNvPr id="43013" name="Object 5">
                        <a:extLst>
                          <a:ext uri="{FF2B5EF4-FFF2-40B4-BE49-F238E27FC236}">
                            <a16:creationId xmlns:a16="http://schemas.microsoft.com/office/drawing/2014/main" id="{4C69F8F8-3CFF-4BED-877D-27E4D76F7D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381325"/>
                        <a:ext cx="4327776" cy="12954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047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8190171-E5D5-4A60-A892-E4E719E7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D05B41E-114F-488C-AD05-047C6599E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42A536D-042E-43F3-B0DC-85C3D241124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7507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dirty="0">
                <a:latin typeface="Comic Sans MS" panose="030F0702030302020204" pitchFamily="66" charset="0"/>
              </a:rPr>
              <a:t>Ειδική υγρασία </a:t>
            </a:r>
            <a:r>
              <a:rPr lang="el-GR" altLang="el-GR" b="1" dirty="0">
                <a:latin typeface="Comic Sans MS" panose="030F0702030302020204" pitchFamily="66" charset="0"/>
              </a:rPr>
              <a:t>(w)</a:t>
            </a:r>
          </a:p>
        </p:txBody>
      </p:sp>
      <p:pic>
        <p:nvPicPr>
          <p:cNvPr id="5" name="Picture 3" descr="11">
            <a:extLst>
              <a:ext uri="{FF2B5EF4-FFF2-40B4-BE49-F238E27FC236}">
                <a16:creationId xmlns:a16="http://schemas.microsoft.com/office/drawing/2014/main" id="{12FE7796-8BCF-4BB6-AAF7-2D06AA5C4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1" y="1451477"/>
            <a:ext cx="2822588" cy="2511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C3C4991-C92E-4262-B36B-147F1E7B142B}"/>
              </a:ext>
            </a:extLst>
          </p:cNvPr>
          <p:cNvSpPr txBox="1">
            <a:spLocks noChangeArrowheads="1"/>
          </p:cNvSpPr>
          <p:nvPr/>
        </p:nvSpPr>
        <p:spPr>
          <a:xfrm>
            <a:off x="3033013" y="1393185"/>
            <a:ext cx="5722319" cy="1025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 dirty="0">
                <a:latin typeface="Comic Sans MS" panose="030F0702030302020204" pitchFamily="66" charset="0"/>
              </a:rPr>
              <a:t>Είναι ο λόγος της μάζας των υδρατμών (</a:t>
            </a:r>
            <a:r>
              <a:rPr lang="el-GR" altLang="el-GR" sz="2000" dirty="0" err="1">
                <a:latin typeface="Comic Sans MS" panose="030F0702030302020204" pitchFamily="66" charset="0"/>
              </a:rPr>
              <a:t>m</a:t>
            </a:r>
            <a:r>
              <a:rPr lang="el-GR" altLang="el-GR" sz="2000" baseline="-25000" dirty="0" err="1">
                <a:latin typeface="Comic Sans MS" panose="030F0702030302020204" pitchFamily="66" charset="0"/>
              </a:rPr>
              <a:t>w</a:t>
            </a:r>
            <a:r>
              <a:rPr lang="el-GR" altLang="el-GR" sz="2000" dirty="0">
                <a:latin typeface="Comic Sans MS" panose="030F0702030302020204" pitchFamily="66" charset="0"/>
              </a:rPr>
              <a:t>) που υπάρχουν στο μίγμα, προς τη μάζα του ξηρού αέρα (</a:t>
            </a:r>
            <a:r>
              <a:rPr lang="el-GR" altLang="el-GR" sz="2000" dirty="0" err="1">
                <a:latin typeface="Comic Sans MS" panose="030F0702030302020204" pitchFamily="66" charset="0"/>
              </a:rPr>
              <a:t>m</a:t>
            </a:r>
            <a:r>
              <a:rPr lang="el-GR" altLang="el-GR" sz="2000" baseline="-25000" dirty="0" err="1">
                <a:latin typeface="Comic Sans MS" panose="030F0702030302020204" pitchFamily="66" charset="0"/>
              </a:rPr>
              <a:t>ξ.a</a:t>
            </a:r>
            <a:r>
              <a:rPr lang="el-GR" altLang="el-GR" sz="2000" dirty="0">
                <a:latin typeface="Comic Sans MS" panose="030F0702030302020204" pitchFamily="66" charset="0"/>
              </a:rPr>
              <a:t>) του μίγματος, δηλαδή:</a:t>
            </a:r>
          </a:p>
          <a:p>
            <a:endParaRPr lang="el-GR" altLang="el-GR" sz="2000" dirty="0">
              <a:latin typeface="Comic Sans MS" panose="030F0702030302020204" pitchFamily="66" charset="0"/>
            </a:endParaRPr>
          </a:p>
          <a:p>
            <a:endParaRPr lang="el-GR" altLang="el-GR" sz="2000" dirty="0">
              <a:latin typeface="Comic Sans MS" panose="030F0702030302020204" pitchFamily="66" charset="0"/>
            </a:endParaRPr>
          </a:p>
          <a:p>
            <a:endParaRPr lang="el-GR" altLang="el-GR" sz="2000" dirty="0">
              <a:latin typeface="Comic Sans MS" panose="030F0702030302020204" pitchFamily="66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FC4DAD-C8BA-48A0-9CEB-5E74289F48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47" y="4718566"/>
            <a:ext cx="822960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l-GR" altLang="el-GR" dirty="0">
                <a:latin typeface="Comic Sans MS" panose="030F0702030302020204" pitchFamily="66" charset="0"/>
              </a:rPr>
              <a:t>Η υγρασία κορεσμού (</a:t>
            </a:r>
            <a:r>
              <a:rPr lang="el-GR" altLang="el-GR" dirty="0" err="1">
                <a:latin typeface="Comic Sans MS" panose="030F0702030302020204" pitchFamily="66" charset="0"/>
              </a:rPr>
              <a:t>w</a:t>
            </a:r>
            <a:r>
              <a:rPr lang="el-GR" altLang="el-GR" baseline="-25000" dirty="0" err="1">
                <a:latin typeface="Comic Sans MS" panose="030F0702030302020204" pitchFamily="66" charset="0"/>
              </a:rPr>
              <a:t>s</a:t>
            </a:r>
            <a:r>
              <a:rPr lang="el-GR" altLang="el-GR" dirty="0">
                <a:latin typeface="Comic Sans MS" panose="030F0702030302020204" pitchFamily="66" charset="0"/>
              </a:rPr>
              <a:t>), είναι η ειδική υγρασία σε κατάσταση κορεσμού (</a:t>
            </a:r>
            <a:r>
              <a:rPr lang="el-GR" altLang="el-GR" dirty="0" err="1">
                <a:latin typeface="Comic Sans MS" panose="030F0702030302020204" pitchFamily="66" charset="0"/>
              </a:rPr>
              <a:t>kg</a:t>
            </a:r>
            <a:r>
              <a:rPr lang="el-GR" altLang="el-GR" sz="2000" baseline="-25000" dirty="0" err="1">
                <a:latin typeface="Comic Sans MS" panose="030F0702030302020204" pitchFamily="66" charset="0"/>
              </a:rPr>
              <a:t>w</a:t>
            </a:r>
            <a:r>
              <a:rPr lang="el-GR" altLang="el-GR" dirty="0">
                <a:latin typeface="Comic Sans MS" panose="030F0702030302020204" pitchFamily="66" charset="0"/>
              </a:rPr>
              <a:t>/</a:t>
            </a:r>
            <a:r>
              <a:rPr lang="el-GR" altLang="el-GR" dirty="0" err="1">
                <a:latin typeface="Comic Sans MS" panose="030F0702030302020204" pitchFamily="66" charset="0"/>
              </a:rPr>
              <a:t>kg</a:t>
            </a:r>
            <a:r>
              <a:rPr lang="el-GR" altLang="el-GR" sz="2000" baseline="-25000" dirty="0" err="1">
                <a:latin typeface="Comic Sans MS" panose="030F0702030302020204" pitchFamily="66" charset="0"/>
              </a:rPr>
              <a:t>ξ.α</a:t>
            </a:r>
            <a:r>
              <a:rPr lang="el-GR" altLang="el-GR" dirty="0">
                <a:latin typeface="Comic Sans MS" panose="030F0702030302020204" pitchFamily="66" charset="0"/>
              </a:rPr>
              <a:t>). Είναι δηλαδή, ο λόγος της μάζας των υδρατμών που υπάρχουν στο μίγμα σε κατάσταση κορεσμού (η μέγιστη ποσότητα των υδρατμών που μπορεί να περιέχει ο αέρας), προς τη μάζα του ξηρού αέρα του μίγματος. 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833E159-044C-4675-BAD3-570DEE235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407" y="-434028"/>
            <a:ext cx="7154451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graphicFrame>
        <p:nvGraphicFramePr>
          <p:cNvPr id="9" name="Object 6">
            <a:extLst>
              <a:ext uri="{FF2B5EF4-FFF2-40B4-BE49-F238E27FC236}">
                <a16:creationId xmlns:a16="http://schemas.microsoft.com/office/drawing/2014/main" id="{9E49765A-3D11-4AAE-833E-F761879BDB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3949166"/>
              </p:ext>
            </p:extLst>
          </p:nvPr>
        </p:nvGraphicFramePr>
        <p:xfrm>
          <a:off x="3779913" y="2634610"/>
          <a:ext cx="1454432" cy="1371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22300" imgH="457200" progId="Equation.DSMT4">
                  <p:embed/>
                </p:oleObj>
              </mc:Choice>
              <mc:Fallback>
                <p:oleObj name="Equation" r:id="rId3" imgW="622300" imgH="457200" progId="Equation.DSMT4">
                  <p:embed/>
                  <p:pic>
                    <p:nvPicPr>
                      <p:cNvPr id="45062" name="Object 6">
                        <a:extLst>
                          <a:ext uri="{FF2B5EF4-FFF2-40B4-BE49-F238E27FC236}">
                            <a16:creationId xmlns:a16="http://schemas.microsoft.com/office/drawing/2014/main" id="{F04BEEB8-F819-47C0-94BF-49797373E7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3" y="2634610"/>
                        <a:ext cx="1454432" cy="13718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8">
            <a:extLst>
              <a:ext uri="{FF2B5EF4-FFF2-40B4-BE49-F238E27FC236}">
                <a16:creationId xmlns:a16="http://schemas.microsoft.com/office/drawing/2014/main" id="{E7B895CC-95D1-439B-87CE-8C580196C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152" y="2955923"/>
            <a:ext cx="180570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/>
            <a:r>
              <a:rPr lang="el-GR" altLang="el-GR" dirty="0"/>
              <a:t>(</a:t>
            </a:r>
            <a:r>
              <a:rPr lang="en-US" altLang="el-GR" dirty="0"/>
              <a:t>kg </a:t>
            </a:r>
            <a:r>
              <a:rPr lang="en-US" altLang="el-GR" sz="2000" baseline="-25000" dirty="0">
                <a:latin typeface="Comic Sans MS" panose="030F0702030302020204" pitchFamily="66" charset="0"/>
              </a:rPr>
              <a:t>w</a:t>
            </a:r>
            <a:r>
              <a:rPr lang="el-GR" altLang="el-GR" dirty="0"/>
              <a:t>/</a:t>
            </a:r>
            <a:r>
              <a:rPr lang="en-US" altLang="el-GR" dirty="0"/>
              <a:t>kg</a:t>
            </a:r>
            <a:r>
              <a:rPr lang="el-GR" altLang="el-GR" sz="2000" baseline="-25000" dirty="0" err="1">
                <a:latin typeface="Comic Sans MS" panose="030F0702030302020204" pitchFamily="66" charset="0"/>
              </a:rPr>
              <a:t>ξ.α</a:t>
            </a:r>
            <a:r>
              <a:rPr lang="el-GR" alt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7495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24393FB-1E76-4510-AF00-1A2A60BC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A108748-05AE-4F55-A943-A5200A2F7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2" descr="07">
            <a:extLst>
              <a:ext uri="{FF2B5EF4-FFF2-40B4-BE49-F238E27FC236}">
                <a16:creationId xmlns:a16="http://schemas.microsoft.com/office/drawing/2014/main" id="{C25867D3-236A-414F-9CE5-8D9D88ED1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73238"/>
            <a:ext cx="33115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87B3017B-741E-4F12-83B7-FCEB13A0A5B5}"/>
              </a:ext>
            </a:extLst>
          </p:cNvPr>
          <p:cNvSpPr txBox="1">
            <a:spLocks noChangeArrowheads="1"/>
          </p:cNvSpPr>
          <p:nvPr/>
        </p:nvSpPr>
        <p:spPr>
          <a:xfrm>
            <a:off x="369888" y="274638"/>
            <a:ext cx="8316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200" dirty="0">
                <a:latin typeface="Comic Sans MS" panose="030F0702030302020204" pitchFamily="66" charset="0"/>
              </a:rPr>
              <a:t>Θερμοκρασία κορεσμού ή σημείου δρόσου </a:t>
            </a:r>
          </a:p>
          <a:p>
            <a:r>
              <a:rPr lang="el-GR" altLang="el-GR" sz="3200" b="1" dirty="0">
                <a:latin typeface="Comic Sans MS" panose="030F0702030302020204" pitchFamily="66" charset="0"/>
              </a:rPr>
              <a:t>(Τ</a:t>
            </a:r>
            <a:r>
              <a:rPr lang="en-US" altLang="el-GR" sz="3200" b="1" baseline="-25000" dirty="0" err="1">
                <a:latin typeface="Comic Sans MS" panose="030F0702030302020204" pitchFamily="66" charset="0"/>
              </a:rPr>
              <a:t>dp</a:t>
            </a:r>
            <a:r>
              <a:rPr lang="el-GR" altLang="el-GR" sz="3200" b="1" dirty="0">
                <a:latin typeface="Comic Sans MS" panose="030F0702030302020204" pitchFamily="66" charset="0"/>
              </a:rPr>
              <a:t>)</a:t>
            </a:r>
            <a:r>
              <a:rPr lang="el-GR" altLang="el-GR" sz="3200" dirty="0"/>
              <a:t>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DFFE7A6-2381-46AB-AE3A-5AB206469B4C}"/>
              </a:ext>
            </a:extLst>
          </p:cNvPr>
          <p:cNvSpPr txBox="1">
            <a:spLocks noChangeArrowheads="1"/>
          </p:cNvSpPr>
          <p:nvPr/>
        </p:nvSpPr>
        <p:spPr>
          <a:xfrm>
            <a:off x="252413" y="2071141"/>
            <a:ext cx="3095451" cy="239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</a:pPr>
            <a:r>
              <a:rPr lang="el-GR" altLang="el-GR" sz="2000" dirty="0">
                <a:latin typeface="Comic Sans MS" panose="030F0702030302020204" pitchFamily="66" charset="0"/>
              </a:rPr>
              <a:t>Είναι η θερμοκρασία του κορεσμένου σε υδρατμούς αέρα, δηλαδή η θερμοκρασία στην οποία αρχίζει η συμπύκνωση των υδρατμών.</a:t>
            </a:r>
          </a:p>
          <a:p>
            <a:pPr algn="just">
              <a:lnSpc>
                <a:spcPct val="8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8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8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8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8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 algn="just">
              <a:lnSpc>
                <a:spcPct val="8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6801748-ADE4-4804-97FF-480FC1E6E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4797425"/>
            <a:ext cx="8316912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</a:pPr>
            <a:r>
              <a:rPr lang="el-GR" altLang="el-GR" dirty="0">
                <a:latin typeface="Comic Sans MS" panose="030F0702030302020204" pitchFamily="66" charset="0"/>
              </a:rPr>
              <a:t>Αν ψυχθεί το μίγμα υγρού αέρα υπό σταθερή πίεση και με σταθερή (ειδική) υγρασία (w), τότε πλησιάζει την κατάσταση κορεσμού και εμφανίζει τα πρώτα σταγονίδια σε θερμοκρασία (</a:t>
            </a:r>
            <a:r>
              <a:rPr lang="en-US" altLang="el-GR" dirty="0" err="1">
                <a:latin typeface="Comic Sans MS" panose="030F0702030302020204" pitchFamily="66" charset="0"/>
              </a:rPr>
              <a:t>T</a:t>
            </a:r>
            <a:r>
              <a:rPr lang="en-US" altLang="el-GR" baseline="-25000" dirty="0" err="1">
                <a:latin typeface="Comic Sans MS" panose="030F0702030302020204" pitchFamily="66" charset="0"/>
              </a:rPr>
              <a:t>dp</a:t>
            </a:r>
            <a:r>
              <a:rPr lang="el-GR" altLang="el-GR" dirty="0">
                <a:latin typeface="Comic Sans MS" panose="030F0702030302020204" pitchFamily="66" charset="0"/>
              </a:rPr>
              <a:t>). Είναι κατανοητό ότι, όσο μικρότερη είναι η (ειδική) υγρασία </a:t>
            </a:r>
            <a:r>
              <a:rPr lang="en-US" altLang="el-GR" dirty="0">
                <a:latin typeface="Comic Sans MS" panose="030F0702030302020204" pitchFamily="66" charset="0"/>
              </a:rPr>
              <a:t>w</a:t>
            </a:r>
            <a:r>
              <a:rPr lang="el-GR" altLang="el-GR" dirty="0">
                <a:latin typeface="Comic Sans MS" panose="030F0702030302020204" pitchFamily="66" charset="0"/>
              </a:rPr>
              <a:t> του αέρα (για δεδομένη θερμοκρασία αέρα), τόσο μικρότερη είναι και η θερμοκρασία κορεσμού του αέρα και αντίστροφα.</a:t>
            </a:r>
          </a:p>
        </p:txBody>
      </p:sp>
    </p:spTree>
    <p:extLst>
      <p:ext uri="{BB962C8B-B14F-4D97-AF65-F5344CB8AC3E}">
        <p14:creationId xmlns:p14="http://schemas.microsoft.com/office/powerpoint/2010/main" val="141207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38978FB-BB05-439B-BFA9-851B36280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553C2E45-B728-40C7-89EB-305778602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060CD4F-0738-4D09-9B3E-6E5B0404EE0B}"/>
              </a:ext>
            </a:extLst>
          </p:cNvPr>
          <p:cNvSpPr txBox="1">
            <a:spLocks noChangeArrowheads="1"/>
          </p:cNvSpPr>
          <p:nvPr/>
        </p:nvSpPr>
        <p:spPr>
          <a:xfrm>
            <a:off x="465089" y="-1879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dirty="0">
                <a:latin typeface="Comic Sans MS" panose="030F0702030302020204" pitchFamily="66" charset="0"/>
              </a:rPr>
              <a:t>Σχετική υγρασία </a:t>
            </a:r>
            <a:r>
              <a:rPr lang="el-GR" altLang="el-GR" b="1" dirty="0">
                <a:latin typeface="Comic Sans MS" panose="030F0702030302020204" pitchFamily="66" charset="0"/>
              </a:rPr>
              <a:t>(φ, </a:t>
            </a:r>
            <a:r>
              <a:rPr lang="en-US" altLang="el-GR" b="1" dirty="0">
                <a:latin typeface="Comic Sans MS" panose="030F0702030302020204" pitchFamily="66" charset="0"/>
              </a:rPr>
              <a:t>RH</a:t>
            </a:r>
            <a:r>
              <a:rPr lang="el-GR" altLang="el-GR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0D6EF5A-5444-4D71-82CA-A7B3751DD730}"/>
              </a:ext>
            </a:extLst>
          </p:cNvPr>
          <p:cNvSpPr txBox="1">
            <a:spLocks noChangeArrowheads="1"/>
          </p:cNvSpPr>
          <p:nvPr/>
        </p:nvSpPr>
        <p:spPr>
          <a:xfrm>
            <a:off x="251519" y="1129149"/>
            <a:ext cx="8432105" cy="1601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 dirty="0">
                <a:latin typeface="Comic Sans MS" panose="030F0702030302020204" pitchFamily="66" charset="0"/>
              </a:rPr>
              <a:t>Η σχετική υγρασία, εκφράζει το ποσοστό που ο αέρας είναι κορεσμένος σε υδρατμούς και είναι ο λόγος της ειδικής υγρασίας (</a:t>
            </a:r>
            <a:r>
              <a:rPr lang="en-US" altLang="el-GR" sz="2000" dirty="0">
                <a:latin typeface="Comic Sans MS" panose="030F0702030302020204" pitchFamily="66" charset="0"/>
              </a:rPr>
              <a:t>w</a:t>
            </a:r>
            <a:r>
              <a:rPr lang="el-GR" altLang="el-GR" sz="2000" dirty="0">
                <a:latin typeface="Comic Sans MS" panose="030F0702030302020204" pitchFamily="66" charset="0"/>
              </a:rPr>
              <a:t>) που περιέχεται στον αέρα, προς την υγρασία κορεσμού (</a:t>
            </a:r>
            <a:r>
              <a:rPr lang="en-US" altLang="el-GR" sz="2000" dirty="0" err="1">
                <a:latin typeface="Comic Sans MS" panose="030F0702030302020204" pitchFamily="66" charset="0"/>
              </a:rPr>
              <a:t>w</a:t>
            </a:r>
            <a:r>
              <a:rPr lang="en-US" altLang="el-GR" sz="2000" baseline="-25000" dirty="0" err="1">
                <a:latin typeface="Comic Sans MS" panose="030F0702030302020204" pitchFamily="66" charset="0"/>
              </a:rPr>
              <a:t>s</a:t>
            </a:r>
            <a:r>
              <a:rPr lang="el-GR" altLang="el-GR" sz="2000" dirty="0">
                <a:latin typeface="Comic Sans MS" panose="030F0702030302020204" pitchFamily="66" charset="0"/>
              </a:rPr>
              <a:t>) κάτω από ίδιες συνθήκες θερμοκρασίας και πίεσης, δηλαδή:</a:t>
            </a:r>
          </a:p>
          <a:p>
            <a:endParaRPr lang="el-GR" altLang="el-GR" sz="2000" dirty="0">
              <a:latin typeface="Comic Sans MS" panose="030F0702030302020204" pitchFamily="66" charset="0"/>
            </a:endParaRPr>
          </a:p>
          <a:p>
            <a:endParaRPr lang="el-GR" altLang="el-GR" sz="2000" dirty="0">
              <a:latin typeface="Comic Sans MS" panose="030F0702030302020204" pitchFamily="66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FFF36DD-4ADA-46CD-8C6C-0D1443D5A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55" y="3230562"/>
            <a:ext cx="74831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</a:pPr>
            <a:r>
              <a:rPr lang="en-US" altLang="el-GR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el-GR" altLang="el-GR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Η σχετική υγρασία δίνεται σε ποσοστό επί τοις εκατό, δηλαδή: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5ABED18-925B-4E3E-AAA2-244E3ACDD1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2774570"/>
              </p:ext>
            </p:extLst>
          </p:nvPr>
        </p:nvGraphicFramePr>
        <p:xfrm>
          <a:off x="6553200" y="2366167"/>
          <a:ext cx="1944688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2" imgW="888614" imgH="431613" progId="Equation.3">
                  <p:embed/>
                </p:oleObj>
              </mc:Choice>
              <mc:Fallback>
                <p:oleObj name="Εξίσωση" r:id="rId2" imgW="888614" imgH="431613" progId="Equation.3">
                  <p:embed/>
                  <p:pic>
                    <p:nvPicPr>
                      <p:cNvPr id="48134" name="Object 6">
                        <a:extLst>
                          <a:ext uri="{FF2B5EF4-FFF2-40B4-BE49-F238E27FC236}">
                            <a16:creationId xmlns:a16="http://schemas.microsoft.com/office/drawing/2014/main" id="{7AECA602-ABAE-4FB4-8CF3-41BE5E3394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366167"/>
                        <a:ext cx="1944688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9">
            <a:extLst>
              <a:ext uri="{FF2B5EF4-FFF2-40B4-BE49-F238E27FC236}">
                <a16:creationId xmlns:a16="http://schemas.microsoft.com/office/drawing/2014/main" id="{5559CAFC-9286-4A64-8990-DAD93C31AC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239595"/>
              </p:ext>
            </p:extLst>
          </p:nvPr>
        </p:nvGraphicFramePr>
        <p:xfrm>
          <a:off x="3275856" y="3684150"/>
          <a:ext cx="27368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Εξίσωση" r:id="rId4" imgW="1320227" imgH="431613" progId="Equation.3">
                  <p:embed/>
                </p:oleObj>
              </mc:Choice>
              <mc:Fallback>
                <p:oleObj name="Εξίσωση" r:id="rId4" imgW="1320227" imgH="431613" progId="Equation.3">
                  <p:embed/>
                  <p:pic>
                    <p:nvPicPr>
                      <p:cNvPr id="48137" name="Object 9">
                        <a:extLst>
                          <a:ext uri="{FF2B5EF4-FFF2-40B4-BE49-F238E27FC236}">
                            <a16:creationId xmlns:a16="http://schemas.microsoft.com/office/drawing/2014/main" id="{8E681884-4AC1-491D-AB97-8196E3560B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684150"/>
                        <a:ext cx="2736850" cy="885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5" descr="10">
            <a:extLst>
              <a:ext uri="{FF2B5EF4-FFF2-40B4-BE49-F238E27FC236}">
                <a16:creationId xmlns:a16="http://schemas.microsoft.com/office/drawing/2014/main" id="{5468D4E6-43FC-4279-97B8-DC8592C3E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426" y="4651555"/>
            <a:ext cx="2952328" cy="135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DDB44012-01CA-4EC2-9FB2-0EB417D67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27" y="5722125"/>
            <a:ext cx="773791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l-GR" dirty="0">
                <a:latin typeface="Arial" panose="020B0604020202020204" pitchFamily="34" charset="0"/>
              </a:rPr>
              <a:t>50%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0E430927-200F-4EDE-BE60-AD047DA3D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026" y="5452585"/>
            <a:ext cx="2029285" cy="5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l-GR" dirty="0">
                <a:latin typeface="Arial" panose="020B0604020202020204" pitchFamily="34" charset="0"/>
              </a:rPr>
              <a:t>100%</a:t>
            </a:r>
            <a:br>
              <a:rPr lang="en-US" altLang="el-GR" dirty="0">
                <a:latin typeface="Arial" panose="020B0604020202020204" pitchFamily="34" charset="0"/>
              </a:rPr>
            </a:br>
            <a:r>
              <a:rPr lang="en-US" altLang="el-GR" dirty="0">
                <a:latin typeface="Arial" panose="020B0604020202020204" pitchFamily="34" charset="0"/>
              </a:rPr>
              <a:t>(</a:t>
            </a:r>
            <a:r>
              <a:rPr lang="el-GR" altLang="el-GR" dirty="0">
                <a:latin typeface="Arial" panose="020B0604020202020204" pitchFamily="34" charset="0"/>
              </a:rPr>
              <a:t>κορεσμένο</a:t>
            </a:r>
            <a:r>
              <a:rPr lang="en-US" altLang="el-GR" dirty="0">
                <a:latin typeface="Arial" panose="020B0604020202020204" pitchFamily="34" charset="0"/>
              </a:rPr>
              <a:t>)</a:t>
            </a:r>
            <a:endParaRPr lang="en-US" altLang="el-GR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6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F2A7D72-D816-464E-B978-ED58A69A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7515DFF7-439C-4B64-B1AB-544226CFF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B424127-E6CE-4B81-B90F-CF8516E5828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200">
                <a:latin typeface="Comic Sans MS" panose="030F0702030302020204" pitchFamily="66" charset="0"/>
              </a:rPr>
              <a:t>Όργανα μέτρησης της σχετικής υγρασίας</a:t>
            </a:r>
            <a:r>
              <a:rPr lang="el-GR" altLang="el-GR" sz="3200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2206243-A0AD-4099-8E7B-DD4AC96366F8}"/>
              </a:ext>
            </a:extLst>
          </p:cNvPr>
          <p:cNvSpPr txBox="1">
            <a:spLocks noChangeArrowheads="1"/>
          </p:cNvSpPr>
          <p:nvPr/>
        </p:nvSpPr>
        <p:spPr>
          <a:xfrm>
            <a:off x="179512" y="1617663"/>
            <a:ext cx="8640960" cy="738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 dirty="0">
                <a:latin typeface="Comic Sans MS" panose="030F0702030302020204" pitchFamily="66" charset="0"/>
              </a:rPr>
              <a:t>Τα όργανα μέτρησης της σχετικής υγρασίας, ονομάζονται υγρόμετρα και υπάρχουν σε αναλογική και ψηφιακή μορφή.</a:t>
            </a:r>
          </a:p>
          <a:p>
            <a:endParaRPr lang="el-GR" altLang="el-GR" sz="2000" dirty="0">
              <a:latin typeface="Comic Sans MS" panose="030F0702030302020204" pitchFamily="66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665E832C-D4B8-4022-9CA3-A1857DD20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7813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48373C8-7475-42FD-B5CF-17950B280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r="4396" b="20547"/>
          <a:stretch>
            <a:fillRect/>
          </a:stretch>
        </p:blipFill>
        <p:spPr bwMode="auto">
          <a:xfrm>
            <a:off x="5219700" y="3213100"/>
            <a:ext cx="2571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06318B5-8FD8-4A35-AD9B-E8608DA8A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261044"/>
            <a:ext cx="83632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el-GR" altLang="el-GR" sz="2000" dirty="0">
                <a:latin typeface="Comic Sans MS" panose="030F0702030302020204" pitchFamily="66" charset="0"/>
              </a:rPr>
              <a:t>Τα ψηφιακά υγρόμετρα που διατίθενται, συνήθως προσφέρουν τη δυνατότητα μέτρησης και της θερμοκρασίας </a:t>
            </a:r>
          </a:p>
        </p:txBody>
      </p:sp>
    </p:spTree>
    <p:extLst>
      <p:ext uri="{BB962C8B-B14F-4D97-AF65-F5344CB8AC3E}">
        <p14:creationId xmlns:p14="http://schemas.microsoft.com/office/powerpoint/2010/main" val="396287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FC88784-5351-4F7B-AA40-B7D173E79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6B5A103-FF3F-48B5-8EE5-FCB44EFF5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1CA7EDA-1E31-4A9A-A9E5-C6434F2A36A7}"/>
              </a:ext>
            </a:extLst>
          </p:cNvPr>
          <p:cNvSpPr txBox="1">
            <a:spLocks noChangeArrowheads="1"/>
          </p:cNvSpPr>
          <p:nvPr/>
        </p:nvSpPr>
        <p:spPr>
          <a:xfrm>
            <a:off x="244155" y="301625"/>
            <a:ext cx="83600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3200" dirty="0">
                <a:latin typeface="Comic Sans MS" panose="030F0702030302020204" pitchFamily="66" charset="0"/>
              </a:rPr>
              <a:t>Ειδική ενθαλπία μίγματος υγρού αέρα </a:t>
            </a:r>
            <a:r>
              <a:rPr lang="el-GR" altLang="el-GR" sz="3200" b="1" dirty="0">
                <a:latin typeface="Comic Sans MS" panose="030F0702030302020204" pitchFamily="66" charset="0"/>
              </a:rPr>
              <a:t>(</a:t>
            </a:r>
            <a:r>
              <a:rPr lang="el-GR" altLang="el-GR" sz="3200" b="1" dirty="0" err="1">
                <a:latin typeface="Comic Sans MS" panose="030F0702030302020204" pitchFamily="66" charset="0"/>
              </a:rPr>
              <a:t>h</a:t>
            </a:r>
            <a:r>
              <a:rPr lang="el-GR" altLang="el-GR" sz="3200" b="1" baseline="-25000" dirty="0" err="1">
                <a:latin typeface="Comic Sans MS" panose="030F0702030302020204" pitchFamily="66" charset="0"/>
              </a:rPr>
              <a:t>t</a:t>
            </a:r>
            <a:r>
              <a:rPr lang="el-GR" altLang="el-GR" sz="3200" b="1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AEC5DA7-2C1B-45D6-A2E7-5EF6F36752A9}"/>
              </a:ext>
            </a:extLst>
          </p:cNvPr>
          <p:cNvSpPr txBox="1">
            <a:spLocks noChangeArrowheads="1"/>
          </p:cNvSpPr>
          <p:nvPr/>
        </p:nvSpPr>
        <p:spPr>
          <a:xfrm>
            <a:off x="323529" y="1827213"/>
            <a:ext cx="8280722" cy="36900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altLang="el-GR" sz="2000" dirty="0">
                <a:latin typeface="Comic Sans MS" panose="030F0702030302020204" pitchFamily="66" charset="0"/>
              </a:rPr>
              <a:t>Ονομάζεται το ποσό θερμότητας που περιέχεται σε 1 </a:t>
            </a:r>
            <a:r>
              <a:rPr lang="en-US" altLang="el-GR" sz="2000" dirty="0">
                <a:latin typeface="Comic Sans MS" panose="030F0702030302020204" pitchFamily="66" charset="0"/>
              </a:rPr>
              <a:t>kg</a:t>
            </a:r>
            <a:r>
              <a:rPr lang="el-GR" altLang="el-GR" sz="2000" dirty="0">
                <a:latin typeface="Comic Sans MS" panose="030F0702030302020204" pitchFamily="66" charset="0"/>
              </a:rPr>
              <a:t> μίγματος ξηρού αέρα</a:t>
            </a:r>
            <a:r>
              <a:rPr lang="en-US" altLang="el-GR" sz="2000" dirty="0">
                <a:latin typeface="Comic Sans MS" panose="030F0702030302020204" pitchFamily="66" charset="0"/>
              </a:rPr>
              <a:t> </a:t>
            </a:r>
            <a:r>
              <a:rPr lang="el-GR" altLang="el-GR" sz="2000" dirty="0">
                <a:latin typeface="Comic Sans MS" panose="030F0702030302020204" pitchFamily="66" charset="0"/>
              </a:rPr>
              <a:t>και νερού, και είναι το σύνολο </a:t>
            </a:r>
            <a:r>
              <a:rPr lang="el-GR" altLang="el-GR" sz="2000" u="sng" dirty="0">
                <a:latin typeface="Comic Sans MS" panose="030F0702030302020204" pitchFamily="66" charset="0"/>
              </a:rPr>
              <a:t>της αισθητής (</a:t>
            </a:r>
            <a:r>
              <a:rPr lang="en-US" altLang="el-GR" sz="2000" u="sng" dirty="0" err="1">
                <a:latin typeface="Comic Sans MS" panose="030F0702030302020204" pitchFamily="66" charset="0"/>
              </a:rPr>
              <a:t>h</a:t>
            </a:r>
            <a:r>
              <a:rPr lang="en-US" altLang="el-GR" sz="2000" u="sng" baseline="-25000" dirty="0" err="1">
                <a:latin typeface="Comic Sans MS" panose="030F0702030302020204" pitchFamily="66" charset="0"/>
              </a:rPr>
              <a:t>S</a:t>
            </a:r>
            <a:r>
              <a:rPr lang="el-GR" altLang="el-GR" sz="2000" u="sng" dirty="0">
                <a:latin typeface="Comic Sans MS" panose="030F0702030302020204" pitchFamily="66" charset="0"/>
              </a:rPr>
              <a:t>)</a:t>
            </a:r>
            <a:r>
              <a:rPr lang="el-GR" altLang="el-GR" sz="2000" dirty="0">
                <a:latin typeface="Comic Sans MS" panose="030F0702030302020204" pitchFamily="66" charset="0"/>
              </a:rPr>
              <a:t> και της </a:t>
            </a:r>
            <a:r>
              <a:rPr lang="el-GR" altLang="el-GR" sz="2000" u="sng" dirty="0">
                <a:latin typeface="Comic Sans MS" panose="030F0702030302020204" pitchFamily="66" charset="0"/>
              </a:rPr>
              <a:t>λανθάνουσας (</a:t>
            </a:r>
            <a:r>
              <a:rPr lang="en-US" altLang="el-GR" sz="2000" u="sng" dirty="0" err="1">
                <a:latin typeface="Comic Sans MS" panose="030F0702030302020204" pitchFamily="66" charset="0"/>
              </a:rPr>
              <a:t>h</a:t>
            </a:r>
            <a:r>
              <a:rPr lang="en-US" altLang="el-GR" sz="2000" u="sng" baseline="-25000" dirty="0" err="1">
                <a:latin typeface="Comic Sans MS" panose="030F0702030302020204" pitchFamily="66" charset="0"/>
              </a:rPr>
              <a:t>L</a:t>
            </a:r>
            <a:r>
              <a:rPr lang="el-GR" altLang="el-GR" sz="2000" u="sng" dirty="0">
                <a:latin typeface="Comic Sans MS" panose="030F0702030302020204" pitchFamily="66" charset="0"/>
              </a:rPr>
              <a:t>)</a:t>
            </a:r>
            <a:r>
              <a:rPr lang="el-GR" altLang="el-GR" sz="2000" dirty="0">
                <a:latin typeface="Comic Sans MS" panose="030F0702030302020204" pitchFamily="66" charset="0"/>
              </a:rPr>
              <a:t> θερμότητας που περιέχεται στη μονάδα της μάζας του ξηρού αέρα.                             </a:t>
            </a:r>
          </a:p>
          <a:p>
            <a:pPr marL="0" indent="0" algn="just">
              <a:buNone/>
            </a:pPr>
            <a:r>
              <a:rPr lang="el-GR" altLang="el-GR" sz="2000" dirty="0">
                <a:latin typeface="Comic Sans MS" panose="030F0702030302020204" pitchFamily="66" charset="0"/>
              </a:rPr>
              <a:t>    Μονάδες μέτρησης της ειδικής ενθαλπίας: </a:t>
            </a:r>
            <a:r>
              <a:rPr lang="en-US" altLang="el-GR" sz="2000" dirty="0">
                <a:latin typeface="Comic Sans MS" panose="030F0702030302020204" pitchFamily="66" charset="0"/>
              </a:rPr>
              <a:t>J</a:t>
            </a:r>
            <a:r>
              <a:rPr lang="el-GR" altLang="el-GR" sz="2000" dirty="0">
                <a:latin typeface="Comic Sans MS" panose="030F0702030302020204" pitchFamily="66" charset="0"/>
              </a:rPr>
              <a:t>/</a:t>
            </a:r>
            <a:r>
              <a:rPr lang="en-US" altLang="el-GR" sz="2000" dirty="0">
                <a:latin typeface="Comic Sans MS" panose="030F0702030302020204" pitchFamily="66" charset="0"/>
              </a:rPr>
              <a:t>kg </a:t>
            </a:r>
            <a:r>
              <a:rPr lang="el-GR" altLang="el-GR" sz="2000" dirty="0">
                <a:latin typeface="Comic Sans MS" panose="030F0702030302020204" pitchFamily="66" charset="0"/>
              </a:rPr>
              <a:t>ή συνήθως </a:t>
            </a:r>
            <a:r>
              <a:rPr lang="en-US" altLang="el-GR" sz="2000" dirty="0">
                <a:latin typeface="Comic Sans MS" panose="030F0702030302020204" pitchFamily="66" charset="0"/>
              </a:rPr>
              <a:t>kJ</a:t>
            </a:r>
            <a:r>
              <a:rPr lang="el-GR" altLang="el-GR" sz="2000" dirty="0">
                <a:latin typeface="Comic Sans MS" panose="030F0702030302020204" pitchFamily="66" charset="0"/>
              </a:rPr>
              <a:t>/</a:t>
            </a:r>
            <a:r>
              <a:rPr lang="en-US" altLang="el-GR" sz="2000" dirty="0">
                <a:latin typeface="Comic Sans MS" panose="030F0702030302020204" pitchFamily="66" charset="0"/>
              </a:rPr>
              <a:t>kg</a:t>
            </a:r>
            <a:endParaRPr lang="el-GR" altLang="el-GR" sz="2000" dirty="0"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 algn="just"/>
            <a:r>
              <a:rPr lang="el-GR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Κατ’ αντιστοιχία, ενθαλπία (</a:t>
            </a:r>
            <a:r>
              <a:rPr lang="en-US" altLang="el-GR" sz="20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H</a:t>
            </a:r>
            <a:r>
              <a:rPr lang="en-US" altLang="el-GR" sz="2000" baseline="-25000" dirty="0" err="1">
                <a:solidFill>
                  <a:srgbClr val="0000FF"/>
                </a:solidFill>
                <a:latin typeface="Comic Sans MS" panose="030F0702030302020204" pitchFamily="66" charset="0"/>
              </a:rPr>
              <a:t>t</a:t>
            </a:r>
            <a:r>
              <a:rPr lang="el-GR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) του αέρα ονομάζεται </a:t>
            </a:r>
            <a:r>
              <a:rPr lang="el-GR" altLang="el-GR" sz="2000" u="sng" dirty="0">
                <a:solidFill>
                  <a:srgbClr val="0000FF"/>
                </a:solidFill>
                <a:latin typeface="Comic Sans MS" panose="030F0702030302020204" pitchFamily="66" charset="0"/>
              </a:rPr>
              <a:t>το σύνολο της αισθητής και της λανθάνουσας θερμότητας</a:t>
            </a:r>
            <a:r>
              <a:rPr lang="el-GR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, που περιέχεται σε όλη την ποσότητα του εξεταζόμενου υγρού αέρα.</a:t>
            </a:r>
          </a:p>
          <a:p>
            <a:pPr marL="0" indent="0" algn="just">
              <a:buNone/>
            </a:pPr>
            <a:r>
              <a:rPr lang="el-GR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    </a:t>
            </a:r>
          </a:p>
          <a:p>
            <a:pPr marL="0" indent="0" algn="just">
              <a:buNone/>
            </a:pPr>
            <a:r>
              <a:rPr lang="el-GR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     Μονάδες μέτρησης της ενθαλπίας: </a:t>
            </a:r>
            <a:r>
              <a:rPr lang="en-US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J </a:t>
            </a:r>
            <a:r>
              <a:rPr lang="el-GR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ή συνήθως </a:t>
            </a:r>
            <a:r>
              <a:rPr lang="en-US" altLang="el-GR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kJ</a:t>
            </a:r>
            <a:endParaRPr lang="el-GR" altLang="el-GR" sz="2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137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537F92B5-1BAB-437D-9127-2F30F469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39104F6-B152-45EB-B660-C9793E615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75347D8-98D1-4EBC-86A8-4887A8D0C3F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>
                <a:latin typeface="Comic Sans MS" panose="030F0702030302020204" pitchFamily="66" charset="0"/>
              </a:rPr>
              <a:t>Ψυχρομετρίκος χάρτης</a:t>
            </a:r>
            <a:r>
              <a:rPr lang="el-GR" altLang="el-GR"/>
              <a:t>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968C23A-6796-4DF5-A781-7CBB7ACED20E}"/>
              </a:ext>
            </a:extLst>
          </p:cNvPr>
          <p:cNvSpPr txBox="1">
            <a:spLocks noChangeArrowheads="1"/>
          </p:cNvSpPr>
          <p:nvPr/>
        </p:nvSpPr>
        <p:spPr>
          <a:xfrm>
            <a:off x="454025" y="1827213"/>
            <a:ext cx="8229600" cy="224985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l-GR" altLang="el-GR" sz="2000" dirty="0">
                <a:latin typeface="Comic Sans MS" panose="030F0702030302020204" pitchFamily="66" charset="0"/>
              </a:rPr>
              <a:t>Ο ψυχρομετρικός χάρτης είναι η γραφική απεικόνιση, όπου εμφανίζεται η σχέση μεταξύ των θερμοδυναμικών χαρακτηριστικών του υγρού αέρα. </a:t>
            </a:r>
          </a:p>
          <a:p>
            <a:pPr>
              <a:lnSpc>
                <a:spcPct val="90000"/>
              </a:lnSpc>
            </a:pPr>
            <a:endParaRPr lang="el-GR" altLang="el-GR" sz="2000" dirty="0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l-GR" altLang="el-GR" sz="2000" dirty="0">
                <a:latin typeface="Comic Sans MS" panose="030F0702030302020204" pitchFamily="66" charset="0"/>
              </a:rPr>
              <a:t>Η μεγάλη σπουδαιότητα του ψυχρομετρικού χάρτη, οφείλεται στο γεγονός, ότι με γνώση δύο μόνο ψυχρομετρικών χαρακτηριστικών του ατμοσφαιρικού αέρα, μπορούν να βρεθούν όλα τα υπόλοιπα.</a:t>
            </a:r>
          </a:p>
        </p:txBody>
      </p:sp>
    </p:spTree>
    <p:extLst>
      <p:ext uri="{BB962C8B-B14F-4D97-AF65-F5344CB8AC3E}">
        <p14:creationId xmlns:p14="http://schemas.microsoft.com/office/powerpoint/2010/main" val="1618109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1B3D984-77E8-4243-8B06-DC0229CF6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AC4FAADF-AA36-4374-A7D1-8D036B64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2" descr="Psych1SINormalPhoto">
            <a:extLst>
              <a:ext uri="{FF2B5EF4-FFF2-40B4-BE49-F238E27FC236}">
                <a16:creationId xmlns:a16="http://schemas.microsoft.com/office/drawing/2014/main" id="{E8B7B472-B327-4490-96BC-644123A9C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21" y="571214"/>
            <a:ext cx="7812324" cy="578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720B6F56-8E27-44FA-92A7-9E02E74F4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49213"/>
            <a:ext cx="39932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l-GR" altLang="el-GR" sz="2400" b="1" dirty="0">
                <a:solidFill>
                  <a:schemeClr val="hlink"/>
                </a:solidFill>
                <a:latin typeface="Comic Sans MS" panose="030F0702030302020204" pitchFamily="66" charset="0"/>
              </a:rPr>
              <a:t>Ψυχρομετρικός χάρτης</a:t>
            </a:r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778028DD-F86D-4611-95C2-2D18A7BD61E8}"/>
              </a:ext>
            </a:extLst>
          </p:cNvPr>
          <p:cNvSpPr/>
          <p:nvPr/>
        </p:nvSpPr>
        <p:spPr>
          <a:xfrm>
            <a:off x="1763688" y="2924944"/>
            <a:ext cx="93610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9D7CC304-0D77-4920-9CF1-E565E45A2967}"/>
              </a:ext>
            </a:extLst>
          </p:cNvPr>
          <p:cNvSpPr/>
          <p:nvPr/>
        </p:nvSpPr>
        <p:spPr>
          <a:xfrm>
            <a:off x="3544279" y="5864871"/>
            <a:ext cx="93610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AC5413A8-1C6A-47D1-9544-54664DFCEBBC}"/>
              </a:ext>
            </a:extLst>
          </p:cNvPr>
          <p:cNvSpPr/>
          <p:nvPr/>
        </p:nvSpPr>
        <p:spPr>
          <a:xfrm>
            <a:off x="4788024" y="2780928"/>
            <a:ext cx="93610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8F805806-943A-4E50-8CF5-7C8120731921}"/>
              </a:ext>
            </a:extLst>
          </p:cNvPr>
          <p:cNvSpPr/>
          <p:nvPr/>
        </p:nvSpPr>
        <p:spPr>
          <a:xfrm>
            <a:off x="7380312" y="2780928"/>
            <a:ext cx="720080" cy="165618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73985F55-B700-4862-954A-71B0C430F7C3}"/>
              </a:ext>
            </a:extLst>
          </p:cNvPr>
          <p:cNvSpPr/>
          <p:nvPr/>
        </p:nvSpPr>
        <p:spPr>
          <a:xfrm>
            <a:off x="6085148" y="2060848"/>
            <a:ext cx="93610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D0BEDCB8-75C7-4B65-8969-33EEF0383814}"/>
              </a:ext>
            </a:extLst>
          </p:cNvPr>
          <p:cNvSpPr/>
          <p:nvPr/>
        </p:nvSpPr>
        <p:spPr>
          <a:xfrm>
            <a:off x="4804300" y="5039716"/>
            <a:ext cx="936104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194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127F665-BB2F-4A58-9FB3-B3CD39295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E2B83EB-FAC2-4F1E-9028-BD7801B7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34B3B32-7363-44EB-9CFC-C0C4A55A87F5}"/>
              </a:ext>
            </a:extLst>
          </p:cNvPr>
          <p:cNvSpPr txBox="1">
            <a:spLocks noChangeArrowheads="1"/>
          </p:cNvSpPr>
          <p:nvPr/>
        </p:nvSpPr>
        <p:spPr>
          <a:xfrm>
            <a:off x="611560" y="333375"/>
            <a:ext cx="803396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altLang="el-GR" sz="2800">
                <a:latin typeface="Comic Sans MS" panose="030F0702030302020204" pitchFamily="66" charset="0"/>
              </a:rPr>
              <a:t>Εύρεση θερμοδυναμικών χαρακτηριστικών του αέρα με χρήση ψυχρομετρικού χάρτη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7214D8-B4A1-46C2-A1A1-7C73AFAEF354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1916113"/>
            <a:ext cx="8393435" cy="31690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altLang="el-GR" sz="2000" dirty="0">
                <a:latin typeface="Comic Sans MS" panose="030F0702030302020204" pitchFamily="66" charset="0"/>
              </a:rPr>
              <a:t>Τα συνήθη χαρακτηριστικά του αέρα που μπορούν να μετρηθούν εύκολα είναι: </a:t>
            </a:r>
            <a:r>
              <a:rPr lang="el-GR" altLang="el-GR" sz="2000" u="sng" dirty="0">
                <a:latin typeface="Comic Sans MS" panose="030F0702030302020204" pitchFamily="66" charset="0"/>
              </a:rPr>
              <a:t>η θερμοκρασία ξηρού βολβού</a:t>
            </a:r>
            <a:r>
              <a:rPr lang="el-GR" altLang="el-GR" sz="2000" dirty="0">
                <a:latin typeface="Comic Sans MS" panose="030F0702030302020204" pitchFamily="66" charset="0"/>
              </a:rPr>
              <a:t> με ένα απλό θερμόμετρο, </a:t>
            </a:r>
            <a:r>
              <a:rPr lang="el-GR" altLang="el-GR" sz="2000" u="sng" dirty="0">
                <a:latin typeface="Comic Sans MS" panose="030F0702030302020204" pitchFamily="66" charset="0"/>
              </a:rPr>
              <a:t>η θερμοκρασία υγρού βολβού</a:t>
            </a:r>
            <a:r>
              <a:rPr lang="el-GR" altLang="el-GR" sz="2000" dirty="0">
                <a:latin typeface="Comic Sans MS" panose="030F0702030302020204" pitchFamily="66" charset="0"/>
              </a:rPr>
              <a:t> με θερμόμετρο υγρού βολβού και </a:t>
            </a:r>
            <a:r>
              <a:rPr lang="el-GR" altLang="el-GR" sz="2000" u="sng" dirty="0">
                <a:latin typeface="Comic Sans MS" panose="030F0702030302020204" pitchFamily="66" charset="0"/>
              </a:rPr>
              <a:t>η</a:t>
            </a:r>
            <a:r>
              <a:rPr lang="el-GR" altLang="el-GR" sz="2000" dirty="0">
                <a:latin typeface="Comic Sans MS" panose="030F0702030302020204" pitchFamily="66" charset="0"/>
              </a:rPr>
              <a:t> </a:t>
            </a:r>
            <a:r>
              <a:rPr lang="el-GR" altLang="el-GR" sz="2000" u="sng" dirty="0">
                <a:latin typeface="Comic Sans MS" panose="030F0702030302020204" pitchFamily="66" charset="0"/>
              </a:rPr>
              <a:t>σχετική υγρασία με υγρόμετρο</a:t>
            </a:r>
            <a:r>
              <a:rPr lang="el-GR" altLang="el-GR" sz="2000" dirty="0">
                <a:latin typeface="Comic Sans MS" panose="030F0702030302020204" pitchFamily="66" charset="0"/>
              </a:rPr>
              <a:t>.</a:t>
            </a:r>
          </a:p>
          <a:p>
            <a:endParaRPr lang="el-GR" altLang="el-GR" sz="2000" dirty="0">
              <a:latin typeface="Comic Sans MS" panose="030F0702030302020204" pitchFamily="66" charset="0"/>
            </a:endParaRPr>
          </a:p>
          <a:p>
            <a:endParaRPr lang="el-GR" altLang="el-GR" sz="2000" dirty="0">
              <a:latin typeface="Comic Sans MS" panose="030F0702030302020204" pitchFamily="66" charset="0"/>
            </a:endParaRPr>
          </a:p>
          <a:p>
            <a:r>
              <a:rPr lang="el-GR" altLang="el-GR" sz="2000" dirty="0">
                <a:latin typeface="Comic Sans MS" panose="030F0702030302020204" pitchFamily="66" charset="0"/>
              </a:rPr>
              <a:t>Με μετρημένα τα δύο χαρακτηριστικά του αέρα, π.χ. τη θερμοκρασία ξηρού βολβού και τη θερμοκρασία υγρού βολβού, η διαδικασία εύρεσης των υπόλοιπων έχει ως εξής:</a:t>
            </a:r>
          </a:p>
          <a:p>
            <a:pPr>
              <a:buFont typeface="Wingdings" panose="05000000000000000000" pitchFamily="2" charset="2"/>
              <a:buNone/>
            </a:pPr>
            <a:endParaRPr lang="el-GR" altLang="el-GR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44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BAD411A-CF21-431B-8804-FD2FBD55D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862C88D4-D133-480C-B6CB-C860B9867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3122A91-A9BF-4405-9DFB-87C73F3D5013}"/>
              </a:ext>
            </a:extLst>
          </p:cNvPr>
          <p:cNvSpPr/>
          <p:nvPr/>
        </p:nvSpPr>
        <p:spPr>
          <a:xfrm>
            <a:off x="301585" y="693790"/>
            <a:ext cx="8734911" cy="5542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Για τον προσδιορισμό της περιεκτικότητας της ατμόσφαιρας σε υδρατμούς ανάλογα με το πρόβλημα που πρέπει να επιλυθεί, χρησιμοποιούνται οι παρακάτω εκφράσεις και ορισμοί: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AutoNum type="arabicPeriod"/>
            </a:pPr>
            <a:r>
              <a:rPr lang="el-GR" sz="2300" b="1" dirty="0">
                <a:solidFill>
                  <a:srgbClr val="0000FF"/>
                </a:solidFill>
                <a:latin typeface="Arial Narrow" panose="020B0606020202030204" pitchFamily="34" charset="0"/>
              </a:rPr>
              <a:t>Τάση υδρατμών: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Η μερική πίεση των ακόρεστων υδρατμών στον αέρα (</a:t>
            </a:r>
            <a:r>
              <a:rPr lang="en-US" sz="23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hPa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Η καταστατική εξίσωση  για τους ακόρεστους υδρατμούς (ως ιδανικό αέριο) δίδεται:</a:t>
            </a: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e=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ρ</a:t>
            </a:r>
            <a:r>
              <a:rPr lang="en-US" sz="23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n-US" sz="23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* </a:t>
            </a:r>
            <a:r>
              <a:rPr lang="en-US" sz="23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3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n-US" sz="23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* T</a:t>
            </a:r>
            <a:endParaRPr lang="el-GR" sz="23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Όπου: 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e,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η τάση των ακόρεστων ατμών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ρ</a:t>
            </a:r>
            <a:r>
              <a:rPr lang="en-US" sz="23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,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η πυκνότητα των ακόρεστων υδρατμών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(</a:t>
            </a:r>
            <a:r>
              <a:rPr lang="en-US" sz="23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kg</a:t>
            </a:r>
            <a:r>
              <a:rPr lang="en-US" sz="23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/</a:t>
            </a:r>
            <a:r>
              <a:rPr lang="en-US" sz="23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kg</a:t>
            </a:r>
            <a:r>
              <a:rPr lang="en-US" sz="23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da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  <a:endParaRPr lang="el-GR" sz="23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3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3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,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η σταθερά των αερίων για τους υδρατμούς (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Jkg</a:t>
            </a:r>
            <a:r>
              <a:rPr lang="en-US" sz="2300" baseline="30000" dirty="0">
                <a:solidFill>
                  <a:srgbClr val="0000FF"/>
                </a:solidFill>
              </a:rPr>
              <a:t>-1</a:t>
            </a:r>
            <a:r>
              <a:rPr lang="en-US" sz="2300" dirty="0">
                <a:solidFill>
                  <a:srgbClr val="0000FF"/>
                </a:solidFill>
              </a:rPr>
              <a:t>grad</a:t>
            </a:r>
            <a:r>
              <a:rPr lang="en-US" sz="2300" baseline="30000" dirty="0">
                <a:solidFill>
                  <a:srgbClr val="0000FF"/>
                </a:solidFill>
              </a:rPr>
              <a:t>-1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ή </a:t>
            </a:r>
            <a:r>
              <a:rPr lang="en-US" sz="2300" dirty="0">
                <a:solidFill>
                  <a:srgbClr val="0000FF"/>
                </a:solidFill>
              </a:rPr>
              <a:t>Jmol</a:t>
            </a:r>
            <a:r>
              <a:rPr lang="en-US" sz="2300" baseline="30000" dirty="0">
                <a:solidFill>
                  <a:srgbClr val="0000FF"/>
                </a:solidFill>
              </a:rPr>
              <a:t>-1</a:t>
            </a:r>
            <a:r>
              <a:rPr lang="en-US" sz="2300" dirty="0">
                <a:solidFill>
                  <a:srgbClr val="0000FF"/>
                </a:solidFill>
              </a:rPr>
              <a:t>grad</a:t>
            </a:r>
            <a:r>
              <a:rPr lang="en-US" sz="2300" baseline="30000" dirty="0">
                <a:solidFill>
                  <a:srgbClr val="0000FF"/>
                </a:solidFill>
              </a:rPr>
              <a:t>-1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  <a:r>
              <a:rPr lang="el-GR" sz="2300" baseline="30000" dirty="0"/>
              <a:t>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και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Τ, η θερμοκρασία του αέρα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(Κ, </a:t>
            </a:r>
            <a:r>
              <a:rPr lang="en-US" sz="2300" dirty="0">
                <a:solidFill>
                  <a:srgbClr val="0000FF"/>
                </a:solidFill>
              </a:rPr>
              <a:t>grad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2"/>
            </a:pPr>
            <a:r>
              <a:rPr lang="el-GR" sz="2300" b="1" dirty="0">
                <a:solidFill>
                  <a:srgbClr val="0000FF"/>
                </a:solidFill>
                <a:latin typeface="Arial Narrow" panose="020B0606020202030204" pitchFamily="34" charset="0"/>
              </a:rPr>
              <a:t>Απόλυτη υγρασία (</a:t>
            </a:r>
            <a:r>
              <a:rPr lang="en-US" sz="2300" b="1" dirty="0">
                <a:solidFill>
                  <a:srgbClr val="0000FF"/>
                </a:solidFill>
                <a:latin typeface="Arial Narrow" panose="020B0606020202030204" pitchFamily="34" charset="0"/>
              </a:rPr>
              <a:t>e), 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ο λόγος της μάζας των υδρατμών που περιέχονται σε ένα όγκο υγρού αέρα διά του όγκου αυτού. Η απόλυτη υγρασία </a:t>
            </a:r>
            <a:r>
              <a:rPr lang="el-GR" sz="23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μετράται</a:t>
            </a:r>
            <a:r>
              <a:rPr lang="el-GR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 σε 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gr/m</a:t>
            </a:r>
            <a:r>
              <a:rPr lang="en-US" sz="2300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3</a:t>
            </a:r>
            <a:r>
              <a:rPr lang="en-US" sz="23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  <a:endParaRPr lang="el-GR" sz="23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015D0F8B-519B-485A-8BF5-EB13DA8CD09D}"/>
              </a:ext>
            </a:extLst>
          </p:cNvPr>
          <p:cNvSpPr txBox="1"/>
          <p:nvPr/>
        </p:nvSpPr>
        <p:spPr>
          <a:xfrm>
            <a:off x="179512" y="211040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Εκφράσεις της υγρασίας στην Ατμόσφαιρα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921420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D388243-3F0F-469B-8663-2FE2A2C28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9C2AFA11-248C-4C78-8D6E-9456D9088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36B4495C-EA75-4AD5-8A87-31C35759B533}"/>
              </a:ext>
            </a:extLst>
          </p:cNvPr>
          <p:cNvSpPr/>
          <p:nvPr/>
        </p:nvSpPr>
        <p:spPr>
          <a:xfrm>
            <a:off x="354360" y="620688"/>
            <a:ext cx="8435280" cy="2105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3"/>
            </a:pP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Αναλογία μείγματος (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w)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: Είναι ο λόγος της μάζας των υδρατμών σε μια μονάδα μάζας ξηρού αέρα (που δεν περιέχει υδρατμούς) 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                                                                                                 (gr w/</a:t>
            </a:r>
            <a:r>
              <a:rPr lang="en-US" sz="2400" b="1" dirty="0" err="1">
                <a:solidFill>
                  <a:srgbClr val="0000FF"/>
                </a:solidFill>
                <a:latin typeface="Arial Narrow" panose="020B0606020202030204" pitchFamily="34" charset="0"/>
              </a:rPr>
              <a:t>kgda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λ.χ. εάν 10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gr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υδρατμών βρίσκονται σε ένα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kg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ξηρού αέρα, η αναλογία μείγματος είναι 10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grw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/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kgda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Συνεπώς η ολική ποσότητα του αέρα με τους υδρατμούς είναι 1,01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kg.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C7408E01-B8EF-4E45-9155-F83A29A783A8}"/>
              </a:ext>
            </a:extLst>
          </p:cNvPr>
          <p:cNvSpPr txBox="1"/>
          <p:nvPr/>
        </p:nvSpPr>
        <p:spPr>
          <a:xfrm>
            <a:off x="179512" y="188640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Εκφράσεις της υγρασίας στην Ατμόσφαιρα</a:t>
            </a:r>
            <a:endParaRPr lang="el-GR" sz="2400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158C0E5E-5219-441C-8BD0-8E7106922D06}"/>
              </a:ext>
            </a:extLst>
          </p:cNvPr>
          <p:cNvSpPr/>
          <p:nvPr/>
        </p:nvSpPr>
        <p:spPr>
          <a:xfrm>
            <a:off x="352383" y="3732781"/>
            <a:ext cx="8334417" cy="1464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Από την καταστατική εξίσωση για τους υδρατμούς: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e=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ρ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T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Επιλύοντας ως προς  ρ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</a:t>
            </a:r>
            <a:r>
              <a:rPr lang="el-GR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, προκύπτει:                </a:t>
            </a:r>
            <a:r>
              <a:rPr lang="en-US" sz="2400" dirty="0">
                <a:latin typeface="Arial Narrow" panose="020B0606020202030204" pitchFamily="34" charset="0"/>
              </a:rPr>
              <a:t> </a:t>
            </a:r>
            <a:endParaRPr lang="el-GR" sz="2400" dirty="0"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Αντικείμενο 3">
            <a:extLst>
              <a:ext uri="{FF2B5EF4-FFF2-40B4-BE49-F238E27FC236}">
                <a16:creationId xmlns:a16="http://schemas.microsoft.com/office/drawing/2014/main" id="{A87FCCDF-7CD7-4D99-B6A2-8F42266137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177130"/>
              </p:ext>
            </p:extLst>
          </p:nvPr>
        </p:nvGraphicFramePr>
        <p:xfrm>
          <a:off x="3059355" y="2430697"/>
          <a:ext cx="2664296" cy="1480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761760" progId="Equation.DSMT4">
                  <p:embed/>
                </p:oleObj>
              </mc:Choice>
              <mc:Fallback>
                <p:oleObj name="Equation" r:id="rId2" imgW="137160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59355" y="2430697"/>
                        <a:ext cx="2664296" cy="14801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1FB75C93-6D87-4675-B0E7-9618E2D5EA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682448"/>
              </p:ext>
            </p:extLst>
          </p:nvPr>
        </p:nvGraphicFramePr>
        <p:xfrm>
          <a:off x="4932040" y="4973716"/>
          <a:ext cx="1440160" cy="844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431640" progId="Equation.DSMT4">
                  <p:embed/>
                </p:oleObj>
              </mc:Choice>
              <mc:Fallback>
                <p:oleObj name="Equation" r:id="rId4" imgW="7365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32040" y="4973716"/>
                        <a:ext cx="1440160" cy="8442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4296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08F488F-A256-4549-92CE-5B2748E0C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5910852-6010-41CC-9469-6684279A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CF45AA7-405B-4F1D-B93C-58C5CC188962}"/>
              </a:ext>
            </a:extLst>
          </p:cNvPr>
          <p:cNvSpPr txBox="1"/>
          <p:nvPr/>
        </p:nvSpPr>
        <p:spPr>
          <a:xfrm>
            <a:off x="179512" y="188640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Εκφράσεις της υγρασίας στην Ατμόσφαιρα</a:t>
            </a:r>
            <a:endParaRPr lang="el-GR" sz="24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F1A601B5-9BBE-48E4-8246-1E846415C309}"/>
              </a:ext>
            </a:extLst>
          </p:cNvPr>
          <p:cNvSpPr/>
          <p:nvPr/>
        </p:nvSpPr>
        <p:spPr>
          <a:xfrm>
            <a:off x="269078" y="559456"/>
            <a:ext cx="833441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Από την καταστατική εξίσωση του αέρα που περιέχει υδρατμούς,  με   Ρ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=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ρ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da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da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T,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τότε η πίεση του ξηρού αέρα είναι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p-e =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ρ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da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da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T,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επιλύοντας ως προς ρ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da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, προκύπτει: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597CBB2F-A79E-4334-8903-5B2471B20F64}"/>
              </a:ext>
            </a:extLst>
          </p:cNvPr>
          <p:cNvSpPr/>
          <p:nvPr/>
        </p:nvSpPr>
        <p:spPr>
          <a:xfrm>
            <a:off x="179512" y="2360541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Με αντικατάσταση υπολογίζεται …..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C2F9D3B-9D5B-4A17-8E36-02CBEAA61D72}"/>
              </a:ext>
            </a:extLst>
          </p:cNvPr>
          <p:cNvSpPr/>
          <p:nvPr/>
        </p:nvSpPr>
        <p:spPr>
          <a:xfrm>
            <a:off x="457200" y="3556269"/>
            <a:ext cx="7947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Αλλά, …..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     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           </a:t>
            </a:r>
            <a:r>
              <a:rPr lang="en-US" sz="2400" baseline="-25000" dirty="0">
                <a:latin typeface="Arial Narrow" panose="020B0606020202030204" pitchFamily="34" charset="0"/>
              </a:rPr>
              <a:t> </a:t>
            </a:r>
            <a:r>
              <a:rPr lang="el-GR" sz="2400" baseline="-25000" dirty="0">
                <a:latin typeface="Arial Narrow" panose="020B0606020202030204" pitchFamily="34" charset="0"/>
              </a:rPr>
              <a:t>  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…και    </a:t>
            </a:r>
            <a:r>
              <a:rPr lang="en-US" sz="2400" dirty="0">
                <a:latin typeface="Arial Narrow" panose="020B0606020202030204" pitchFamily="34" charset="0"/>
              </a:rPr>
              <a:t>                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…και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επομένως </a:t>
            </a:r>
            <a:r>
              <a:rPr lang="en-US" sz="2400" baseline="-25000" dirty="0">
                <a:latin typeface="Arial Narrow" panose="020B0606020202030204" pitchFamily="34" charset="0"/>
              </a:rPr>
              <a:t> 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4883C13C-BF9E-49A9-9B40-E1DD97CA7889}"/>
              </a:ext>
            </a:extLst>
          </p:cNvPr>
          <p:cNvSpPr/>
          <p:nvPr/>
        </p:nvSpPr>
        <p:spPr>
          <a:xfrm>
            <a:off x="176439" y="4421538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 λόγος της εξίσωσης είναι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ε=0,622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και η αναλογία μείγματος γίνεται: </a:t>
            </a:r>
          </a:p>
          <a:p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Εάν θεωρηθεί ότι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p-e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~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p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, τότε ………. </a:t>
            </a:r>
            <a:r>
              <a:rPr lang="el-GR" sz="2400" dirty="0">
                <a:latin typeface="Arial Narrow" panose="020B0606020202030204" pitchFamily="34" charset="0"/>
              </a:rPr>
              <a:t> </a:t>
            </a:r>
            <a:endParaRPr lang="en-US" sz="2400" dirty="0">
              <a:latin typeface="Arial Narrow" panose="020B0606020202030204" pitchFamily="34" charset="0"/>
            </a:endParaRPr>
          </a:p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</a:p>
        </p:txBody>
      </p:sp>
      <p:graphicFrame>
        <p:nvGraphicFramePr>
          <p:cNvPr id="4" name="Αντικείμενο 3">
            <a:extLst>
              <a:ext uri="{FF2B5EF4-FFF2-40B4-BE49-F238E27FC236}">
                <a16:creationId xmlns:a16="http://schemas.microsoft.com/office/drawing/2014/main" id="{E23AD3C4-565B-46A7-AD1A-C5F8D8AE4A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960949"/>
              </p:ext>
            </p:extLst>
          </p:nvPr>
        </p:nvGraphicFramePr>
        <p:xfrm>
          <a:off x="4898576" y="1286490"/>
          <a:ext cx="1203924" cy="718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3600" imgH="431640" progId="Equation.DSMT4">
                  <p:embed/>
                </p:oleObj>
              </mc:Choice>
              <mc:Fallback>
                <p:oleObj name="Equation" r:id="rId3" imgW="7236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98576" y="1286490"/>
                        <a:ext cx="1203924" cy="7181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A14B8E14-A979-45FB-B5F5-93AE45E81E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210952"/>
              </p:ext>
            </p:extLst>
          </p:nvPr>
        </p:nvGraphicFramePr>
        <p:xfrm>
          <a:off x="4698302" y="1986656"/>
          <a:ext cx="3399591" cy="12465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0" imgH="838080" progId="Equation.DSMT4">
                  <p:embed/>
                </p:oleObj>
              </mc:Choice>
              <mc:Fallback>
                <p:oleObj name="Equation" r:id="rId5" imgW="228600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98302" y="1986656"/>
                        <a:ext cx="3399591" cy="12465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Αντικείμενο 17">
            <a:extLst>
              <a:ext uri="{FF2B5EF4-FFF2-40B4-BE49-F238E27FC236}">
                <a16:creationId xmlns:a16="http://schemas.microsoft.com/office/drawing/2014/main" id="{96FFE423-F118-4C9B-8A63-FABE5DA142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485887"/>
              </p:ext>
            </p:extLst>
          </p:nvPr>
        </p:nvGraphicFramePr>
        <p:xfrm>
          <a:off x="7634259" y="4669346"/>
          <a:ext cx="1333302" cy="771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23600" imgH="419040" progId="Equation.DSMT4">
                  <p:embed/>
                </p:oleObj>
              </mc:Choice>
              <mc:Fallback>
                <p:oleObj name="Equation" r:id="rId7" imgW="723600" imgH="41904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FD339672-91EE-42E3-9C12-4D34623B42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34259" y="4669346"/>
                        <a:ext cx="1333302" cy="771911"/>
                      </a:xfrm>
                      <a:prstGeom prst="rect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Αντικείμενο 19">
            <a:extLst>
              <a:ext uri="{FF2B5EF4-FFF2-40B4-BE49-F238E27FC236}">
                <a16:creationId xmlns:a16="http://schemas.microsoft.com/office/drawing/2014/main" id="{BB05637C-F342-433F-9E84-A81DE882B2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5587445"/>
              </p:ext>
            </p:extLst>
          </p:nvPr>
        </p:nvGraphicFramePr>
        <p:xfrm>
          <a:off x="4679587" y="5373272"/>
          <a:ext cx="928538" cy="729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533160" imgH="419040" progId="Equation.DSMT4">
                  <p:embed/>
                </p:oleObj>
              </mc:Choice>
              <mc:Fallback>
                <p:oleObj name="Equation" r:id="rId9" imgW="533160" imgH="419040" progId="Equation.DSMT4">
                  <p:embed/>
                  <p:pic>
                    <p:nvPicPr>
                      <p:cNvPr id="17" name="Αντικείμενο 16">
                        <a:extLst>
                          <a:ext uri="{FF2B5EF4-FFF2-40B4-BE49-F238E27FC236}">
                            <a16:creationId xmlns:a16="http://schemas.microsoft.com/office/drawing/2014/main" id="{83FCEF07-D4BF-44C7-B4D8-C7DE09C141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79587" y="5373272"/>
                        <a:ext cx="928538" cy="729566"/>
                      </a:xfrm>
                      <a:prstGeom prst="rect">
                        <a:avLst/>
                      </a:prstGeom>
                      <a:ln w="31750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Αντικείμενο 20">
            <a:extLst>
              <a:ext uri="{FF2B5EF4-FFF2-40B4-BE49-F238E27FC236}">
                <a16:creationId xmlns:a16="http://schemas.microsoft.com/office/drawing/2014/main" id="{5115315F-B240-4AE4-9E9B-06CEF88B03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830558"/>
              </p:ext>
            </p:extLst>
          </p:nvPr>
        </p:nvGraphicFramePr>
        <p:xfrm>
          <a:off x="1907704" y="3489908"/>
          <a:ext cx="1108442" cy="697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685800" imgH="431640" progId="Equation.DSMT4">
                  <p:embed/>
                </p:oleObj>
              </mc:Choice>
              <mc:Fallback>
                <p:oleObj name="Equation" r:id="rId11" imgW="6858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07704" y="3489908"/>
                        <a:ext cx="1108442" cy="6979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Αντικείμενο 21">
            <a:extLst>
              <a:ext uri="{FF2B5EF4-FFF2-40B4-BE49-F238E27FC236}">
                <a16:creationId xmlns:a16="http://schemas.microsoft.com/office/drawing/2014/main" id="{B1D29B18-1710-4DDD-8ACF-CAD2FA1DD7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3258482"/>
              </p:ext>
            </p:extLst>
          </p:nvPr>
        </p:nvGraphicFramePr>
        <p:xfrm>
          <a:off x="4153587" y="3488396"/>
          <a:ext cx="1052000" cy="650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698400" imgH="431640" progId="Equation.DSMT4">
                  <p:embed/>
                </p:oleObj>
              </mc:Choice>
              <mc:Fallback>
                <p:oleObj name="Equation" r:id="rId13" imgW="6984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53587" y="3488396"/>
                        <a:ext cx="1052000" cy="6503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Αντικείμενο 22">
            <a:extLst>
              <a:ext uri="{FF2B5EF4-FFF2-40B4-BE49-F238E27FC236}">
                <a16:creationId xmlns:a16="http://schemas.microsoft.com/office/drawing/2014/main" id="{7D33058C-4FC4-483C-9B8D-89CE4F1063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004050"/>
              </p:ext>
            </p:extLst>
          </p:nvPr>
        </p:nvGraphicFramePr>
        <p:xfrm>
          <a:off x="7236296" y="3398782"/>
          <a:ext cx="1168706" cy="697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723600" imgH="431640" progId="Equation.DSMT4">
                  <p:embed/>
                </p:oleObj>
              </mc:Choice>
              <mc:Fallback>
                <p:oleObj name="Equation" r:id="rId15" imgW="7236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7236296" y="3398782"/>
                        <a:ext cx="1168706" cy="697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6458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908F488F-A256-4549-92CE-5B2748E0C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5910852-6010-41CC-9469-6684279A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E80AF2BC-2E71-4F4D-855E-D78F40121D3C}"/>
              </a:ext>
            </a:extLst>
          </p:cNvPr>
          <p:cNvSpPr/>
          <p:nvPr/>
        </p:nvSpPr>
        <p:spPr>
          <a:xfrm>
            <a:off x="23667" y="35369"/>
            <a:ext cx="83407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Ομοίως σε κατάσταση κόρου,  ο τύπος μετασχηματίζεται σε:    </a:t>
            </a:r>
            <a:r>
              <a:rPr lang="en-US" sz="2400" dirty="0" err="1">
                <a:latin typeface="Arial Narrow" panose="020B0606020202030204" pitchFamily="34" charset="0"/>
              </a:rPr>
              <a:t>w</a:t>
            </a:r>
            <a:r>
              <a:rPr lang="en-US" sz="2400" baseline="-25000" dirty="0" err="1">
                <a:latin typeface="Arial Narrow" panose="020B0606020202030204" pitchFamily="34" charset="0"/>
              </a:rPr>
              <a:t>s</a:t>
            </a:r>
            <a:r>
              <a:rPr lang="en-US" sz="2400" dirty="0">
                <a:latin typeface="Arial Narrow" panose="020B0606020202030204" pitchFamily="34" charset="0"/>
              </a:rPr>
              <a:t>=</a:t>
            </a:r>
            <a:r>
              <a:rPr lang="el-GR" sz="2400" dirty="0">
                <a:latin typeface="Arial Narrow" panose="020B0606020202030204" pitchFamily="34" charset="0"/>
              </a:rPr>
              <a:t>ε*</a:t>
            </a:r>
            <a:r>
              <a:rPr lang="en-US" sz="2400" dirty="0">
                <a:latin typeface="Arial Narrow" panose="020B0606020202030204" pitchFamily="34" charset="0"/>
              </a:rPr>
              <a:t>e</a:t>
            </a:r>
            <a:r>
              <a:rPr lang="en-US" sz="2400" baseline="-25000" dirty="0">
                <a:latin typeface="Arial Narrow" panose="020B0606020202030204" pitchFamily="34" charset="0"/>
              </a:rPr>
              <a:t>s</a:t>
            </a:r>
            <a:r>
              <a:rPr lang="en-US" sz="2400" dirty="0">
                <a:latin typeface="Arial Narrow" panose="020B0606020202030204" pitchFamily="34" charset="0"/>
              </a:rPr>
              <a:t>/p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2B693CF4-1749-42F0-8BA4-8DA26CC7EEA7}"/>
              </a:ext>
            </a:extLst>
          </p:cNvPr>
          <p:cNvSpPr/>
          <p:nvPr/>
        </p:nvSpPr>
        <p:spPr>
          <a:xfrm>
            <a:off x="23667" y="4550138"/>
            <a:ext cx="29641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0000FF"/>
                </a:solidFill>
              </a:rPr>
              <a:t>Πίνακας: τιμές διαφόρων σταθερών που εμπλέκονται σε θερμοδυναμικές διεργασίες σε σχέση με το νερό  </a:t>
            </a:r>
            <a:endParaRPr lang="en-US" dirty="0"/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E0648309-D715-4D9C-AA0B-E9CDEE26A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67239"/>
              </p:ext>
            </p:extLst>
          </p:nvPr>
        </p:nvGraphicFramePr>
        <p:xfrm>
          <a:off x="3059832" y="592081"/>
          <a:ext cx="6084167" cy="5478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1927929834"/>
                    </a:ext>
                  </a:extLst>
                </a:gridCol>
                <a:gridCol w="301013">
                  <a:extLst>
                    <a:ext uri="{9D8B030D-6E8A-4147-A177-3AD203B41FA5}">
                      <a16:colId xmlns:a16="http://schemas.microsoft.com/office/drawing/2014/main" val="3457471410"/>
                    </a:ext>
                  </a:extLst>
                </a:gridCol>
                <a:gridCol w="695333">
                  <a:extLst>
                    <a:ext uri="{9D8B030D-6E8A-4147-A177-3AD203B41FA5}">
                      <a16:colId xmlns:a16="http://schemas.microsoft.com/office/drawing/2014/main" val="954256573"/>
                    </a:ext>
                  </a:extLst>
                </a:gridCol>
                <a:gridCol w="695333">
                  <a:extLst>
                    <a:ext uri="{9D8B030D-6E8A-4147-A177-3AD203B41FA5}">
                      <a16:colId xmlns:a16="http://schemas.microsoft.com/office/drawing/2014/main" val="1970610613"/>
                    </a:ext>
                  </a:extLst>
                </a:gridCol>
              </a:tblGrid>
              <a:tr h="2495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Ειδική θερμότητα του ξηρού Αέρα υπό σταθερή πίεση 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highlight>
                            <a:srgbClr val="FFFF00"/>
                          </a:highlight>
                        </a:rPr>
                        <a:t>c</a:t>
                      </a:r>
                      <a:r>
                        <a:rPr lang="en-US" sz="1400" u="none" strike="noStrike" baseline="-25000">
                          <a:effectLst/>
                          <a:highlight>
                            <a:srgbClr val="FFFF00"/>
                          </a:highlight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1004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highlight>
                            <a:srgbClr val="FFFF00"/>
                          </a:highlight>
                        </a:rPr>
                        <a:t>J/kgK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53275342"/>
                  </a:ext>
                </a:extLst>
              </a:tr>
              <a:tr h="2495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Ειδική θερμότητα του ξηρού Αέρα υπό σταθερό όγκο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c</a:t>
                      </a:r>
                      <a:r>
                        <a:rPr lang="en-US" sz="1400" u="none" strike="noStrike" baseline="-25000" dirty="0">
                          <a:effectLst/>
                          <a:highlight>
                            <a:srgbClr val="FFFF00"/>
                          </a:highlight>
                        </a:rPr>
                        <a:t>v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highlight>
                            <a:srgbClr val="FFFF00"/>
                          </a:highlight>
                          <a:latin typeface="Arial Narrow" panose="020B0606020202030204" pitchFamily="34" charset="0"/>
                        </a:rPr>
                        <a:t>717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highlight>
                          <a:srgbClr val="FFFF00"/>
                        </a:highlight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J/</a:t>
                      </a:r>
                      <a:r>
                        <a:rPr lang="en-US" sz="1400" u="none" strike="noStrike" dirty="0" err="1">
                          <a:effectLst/>
                          <a:highlight>
                            <a:srgbClr val="FFFF00"/>
                          </a:highlight>
                        </a:rPr>
                        <a:t>kgK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436394"/>
                  </a:ext>
                </a:extLst>
              </a:tr>
              <a:tr h="2495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Ειδική θερμότητα των υδρατμών υπό σταθερή πίεση 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</a:t>
                      </a:r>
                      <a:r>
                        <a:rPr lang="en-US" sz="1400" u="none" strike="noStrike" baseline="-25000">
                          <a:effectLst/>
                        </a:rPr>
                        <a:t>pw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1864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J/kgK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51502308"/>
                  </a:ext>
                </a:extLst>
              </a:tr>
              <a:tr h="167241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Ειδική θερμότητα των υδρατμών υπό σταθερό όγκο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</a:t>
                      </a:r>
                      <a:r>
                        <a:rPr lang="en-US" sz="1400" u="none" strike="noStrike" baseline="-25000">
                          <a:effectLst/>
                        </a:rPr>
                        <a:t>vw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1403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J/kgK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4503316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Ειδική θερμότητα του νερού στους 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</a:t>
                      </a:r>
                      <a:r>
                        <a:rPr lang="en-US" sz="1400" u="none" strike="noStrike" baseline="-25000">
                          <a:effectLst/>
                        </a:rPr>
                        <a:t>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4218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J/kgK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26423981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Ειδική θερμότητα του πάγου στους 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</a:t>
                      </a:r>
                      <a:r>
                        <a:rPr lang="en-US" sz="1400" u="none" strike="noStrike" baseline="-25000">
                          <a:effectLst/>
                        </a:rPr>
                        <a:t>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2106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J/kgK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21416370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Πυκνότητα του νερού στους 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>
                          <a:effectLst/>
                        </a:rPr>
                        <a:t>ρ</a:t>
                      </a:r>
                      <a:r>
                        <a:rPr lang="en-US" sz="1400" u="none" strike="noStrike" baseline="-25000">
                          <a:effectLst/>
                        </a:rPr>
                        <a:t>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1000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kg/m</a:t>
                      </a:r>
                      <a:r>
                        <a:rPr lang="en-US" sz="1400" u="none" strike="noStrike" baseline="30000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07281634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Πυκνότητα του πάγου στους 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>
                          <a:effectLst/>
                        </a:rPr>
                        <a:t>ρ</a:t>
                      </a:r>
                      <a:r>
                        <a:rPr lang="en-US" sz="1400" u="none" strike="noStrike" baseline="-25000">
                          <a:effectLst/>
                        </a:rPr>
                        <a:t>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917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kg/m</a:t>
                      </a:r>
                      <a:r>
                        <a:rPr lang="en-US" sz="1400" u="none" strike="noStrike" baseline="30000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2917848"/>
                  </a:ext>
                </a:extLst>
              </a:tr>
              <a:tr h="2495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Μοριακό βάρος νερού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>
                          <a:effectLst/>
                        </a:rPr>
                        <a:t>Μ</a:t>
                      </a:r>
                      <a:r>
                        <a:rPr lang="en-US" sz="1400" u="none" strike="noStrike" baseline="-25000">
                          <a:effectLst/>
                        </a:rPr>
                        <a:t>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18,016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kg/molK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10338721"/>
                  </a:ext>
                </a:extLst>
              </a:tr>
              <a:tr h="2495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Μοριακό βάρος ξηρού αέρα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>
                          <a:effectLst/>
                        </a:rPr>
                        <a:t>Μ</a:t>
                      </a:r>
                      <a:r>
                        <a:rPr lang="en-US" sz="1400" u="none" strike="noStrike" baseline="-25000">
                          <a:effectLst/>
                        </a:rPr>
                        <a:t>da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28,0966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kg/molK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61017391"/>
                  </a:ext>
                </a:extLst>
              </a:tr>
              <a:tr h="230388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Λόγος μοριακού βάρος νερού προς το ξηρού αέρα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ε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0,622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 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747810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εξάτμισης  στους 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 (-)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</a:t>
                      </a:r>
                      <a:r>
                        <a:rPr lang="en-US" sz="1400" u="none" strike="noStrike" baseline="-25000">
                          <a:effectLst/>
                        </a:rPr>
                        <a:t>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2,5x10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48547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εξάτμισης  στους 100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 (-)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</a:t>
                      </a:r>
                      <a:r>
                        <a:rPr lang="en-US" sz="1400" u="none" strike="noStrike" baseline="-25000">
                          <a:effectLst/>
                        </a:rPr>
                        <a:t>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2,25x10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6929894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εξάχνωσης  (-)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L</a:t>
                      </a:r>
                      <a:r>
                        <a:rPr lang="en-US" sz="1400" u="none" strike="noStrike" baseline="-25000" dirty="0">
                          <a:effectLst/>
                        </a:rPr>
                        <a:t>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2,85x10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609747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τήξης (-)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L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3,35x10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311599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πήξης (</a:t>
                      </a:r>
                      <a:r>
                        <a:rPr lang="el-GR" sz="1400" u="none" strike="noStrike" dirty="0" err="1">
                          <a:effectLst/>
                        </a:rPr>
                        <a:t>παγοποίησης</a:t>
                      </a:r>
                      <a:r>
                        <a:rPr lang="el-GR" sz="1400" u="none" strike="noStrike" dirty="0">
                          <a:effectLst/>
                        </a:rPr>
                        <a:t>)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L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3,35x10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985782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συμπύκνωσης  στους 0</a:t>
                      </a:r>
                      <a:r>
                        <a:rPr lang="el-GR" sz="1400" u="none" strike="noStrike" baseline="30000" dirty="0">
                          <a:effectLst/>
                        </a:rPr>
                        <a:t>o</a:t>
                      </a:r>
                      <a:r>
                        <a:rPr lang="el-GR" sz="1400" u="none" strike="noStrike" dirty="0">
                          <a:effectLst/>
                        </a:rPr>
                        <a:t>C 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</a:t>
                      </a:r>
                      <a:r>
                        <a:rPr lang="en-US" sz="1400" u="none" strike="noStrike" baseline="-25000">
                          <a:effectLst/>
                        </a:rPr>
                        <a:t>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2,5x10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51208"/>
                  </a:ext>
                </a:extLst>
              </a:tr>
              <a:tr h="2687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Λανθάνουσα θερμότητα στερεοποίησης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</a:t>
                      </a:r>
                      <a:r>
                        <a:rPr lang="en-US" sz="1400" u="none" strike="noStrike" baseline="-25000">
                          <a:effectLst/>
                        </a:rPr>
                        <a:t>sol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2,85x10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J/kg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423052"/>
                  </a:ext>
                </a:extLst>
              </a:tr>
              <a:tr h="259186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>
                          <a:effectLst/>
                        </a:rPr>
                        <a:t>Θερμική αγωγμότητα στους 0</a:t>
                      </a:r>
                      <a:r>
                        <a:rPr lang="el-GR" sz="1400" u="none" strike="noStrike" baseline="30000">
                          <a:effectLst/>
                        </a:rPr>
                        <a:t>o</a:t>
                      </a:r>
                      <a:r>
                        <a:rPr lang="el-GR" sz="1400" u="none" strike="noStrike">
                          <a:effectLst/>
                        </a:rPr>
                        <a:t>C, ανεξάρτητη από την πίεση</a:t>
                      </a:r>
                      <a:endParaRPr lang="el-G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k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2,4x10</a:t>
                      </a:r>
                      <a:r>
                        <a:rPr lang="en-US" sz="1600" u="none" strike="noStrike" baseline="30000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-2</a:t>
                      </a:r>
                      <a:endParaRPr lang="en-US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W/</a:t>
                      </a:r>
                      <a:r>
                        <a:rPr lang="en-US" sz="1400" u="none" strike="noStrike" dirty="0" err="1">
                          <a:effectLst/>
                        </a:rPr>
                        <a:t>mK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588387"/>
                  </a:ext>
                </a:extLst>
              </a:tr>
              <a:tr h="2495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Σταθερά αερίων για τους υδρατμούς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</a:t>
                      </a:r>
                      <a:r>
                        <a:rPr lang="en-US" sz="1400" u="none" strike="noStrike" baseline="-25000">
                          <a:effectLst/>
                        </a:rPr>
                        <a:t>wv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461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</a:t>
                      </a:r>
                      <a:r>
                        <a:rPr lang="en-US" sz="1400" u="none" strike="noStrike" dirty="0" err="1">
                          <a:effectLst/>
                        </a:rPr>
                        <a:t>kgK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9621797"/>
                  </a:ext>
                </a:extLst>
              </a:tr>
              <a:tr h="129687">
                <a:tc>
                  <a:txBody>
                    <a:bodyPr/>
                    <a:lstStyle/>
                    <a:p>
                      <a:pPr algn="l" fontAlgn="b"/>
                      <a:r>
                        <a:rPr lang="el-GR" sz="1400" u="none" strike="noStrike" dirty="0">
                          <a:effectLst/>
                        </a:rPr>
                        <a:t>Σταθερά αερίων για τον ξηρό αέρα</a:t>
                      </a:r>
                      <a:endParaRPr lang="el-G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</a:t>
                      </a:r>
                      <a:r>
                        <a:rPr lang="en-US" sz="1400" u="none" strike="noStrike" baseline="-25000">
                          <a:effectLst/>
                        </a:rPr>
                        <a:t>da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600" u="none" strike="noStrike" dirty="0">
                          <a:solidFill>
                            <a:srgbClr val="0000FF"/>
                          </a:solidFill>
                          <a:effectLst/>
                          <a:latin typeface="Arial Narrow" panose="020B0606020202030204" pitchFamily="34" charset="0"/>
                        </a:rPr>
                        <a:t>287</a:t>
                      </a:r>
                      <a:endParaRPr lang="el-GR" sz="1600" b="0" i="0" u="none" strike="noStrike" dirty="0">
                        <a:solidFill>
                          <a:srgbClr val="0000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J/</a:t>
                      </a:r>
                      <a:r>
                        <a:rPr lang="en-US" sz="1400" u="none" strike="noStrike" dirty="0" err="1">
                          <a:effectLst/>
                        </a:rPr>
                        <a:t>kgK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972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046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33CD814-0B01-4C0F-B92A-63DB6E18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57E9DD0-ADE0-4174-8A56-BDEFFA7A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5F093F0-C64A-4FF7-BEE1-10E5068C5329}"/>
              </a:ext>
            </a:extLst>
          </p:cNvPr>
          <p:cNvSpPr/>
          <p:nvPr/>
        </p:nvSpPr>
        <p:spPr>
          <a:xfrm>
            <a:off x="251520" y="21349"/>
            <a:ext cx="8435280" cy="1772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4"/>
            </a:pP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Ειδική υγρασία (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q)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: Είναι ο λόγος της μάζας των υδρατμών που υπάρχουν στον αέρα. Στη μονάδα μάζας αέρα που περιέχει υδρατμούς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(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gr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/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kg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wa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).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λ.χ. εάν 10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gr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υδρατμών βρίσκονται σε ένα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kg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αέρα, η αναλογία μείγματος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είναι 10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gr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/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kg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wa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D73AEF2-9576-4EA4-B78D-1075CE737A75}"/>
              </a:ext>
            </a:extLst>
          </p:cNvPr>
          <p:cNvSpPr/>
          <p:nvPr/>
        </p:nvSpPr>
        <p:spPr>
          <a:xfrm>
            <a:off x="265833" y="2483561"/>
            <a:ext cx="858768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εξίσωση αυτή συνδέει την ειδική υγρασία με την αναλογία μείγματος.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Με αντικατάσταση …. Προκύπτει: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6996B1C2-B2B8-4869-9D56-EBBF6FDE3876}"/>
              </a:ext>
            </a:extLst>
          </p:cNvPr>
          <p:cNvSpPr/>
          <p:nvPr/>
        </p:nvSpPr>
        <p:spPr>
          <a:xfrm>
            <a:off x="303618" y="4202116"/>
            <a:ext cx="7718780" cy="425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Επειδή όμως (1-ε)</a:t>
            </a:r>
            <a:r>
              <a:rPr lang="en-US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e&lt;&lt;p, 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θεωρείται ότι </a:t>
            </a:r>
            <a:r>
              <a:rPr lang="en-US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q~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ε*</a:t>
            </a:r>
            <a:r>
              <a:rPr lang="en-US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e/p 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και συνεπώς …. </a:t>
            </a:r>
            <a:r>
              <a:rPr lang="en-US" sz="2400" u="sng" dirty="0" err="1">
                <a:solidFill>
                  <a:srgbClr val="0000FF"/>
                </a:solidFill>
                <a:latin typeface="Arial Narrow" panose="020B0606020202030204" pitchFamily="34" charset="0"/>
              </a:rPr>
              <a:t>q~w</a:t>
            </a:r>
            <a:endParaRPr lang="el-GR" sz="2400" u="sng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A444B8E4-A269-487E-8DED-AEC29AFB043A}"/>
              </a:ext>
            </a:extLst>
          </p:cNvPr>
          <p:cNvSpPr/>
          <p:nvPr/>
        </p:nvSpPr>
        <p:spPr>
          <a:xfrm>
            <a:off x="179512" y="4802865"/>
            <a:ext cx="878497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Τόσο η ειδική υγρασία, όσο και η αναλογία μείγματος μεταβάλλονται με την πίεση και τη θερμοκρασία και θεωρούνται διατηρούμενες ιδιότητες του υγρού αέρα όταν δεν λαμβάνει χώρα συμπύκνωση υδρατμών.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Αντικείμενο 3">
            <a:extLst>
              <a:ext uri="{FF2B5EF4-FFF2-40B4-BE49-F238E27FC236}">
                <a16:creationId xmlns:a16="http://schemas.microsoft.com/office/drawing/2014/main" id="{036BF299-66BC-4907-A37C-0552C2BB68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400925"/>
              </p:ext>
            </p:extLst>
          </p:nvPr>
        </p:nvGraphicFramePr>
        <p:xfrm>
          <a:off x="3851920" y="1286275"/>
          <a:ext cx="4003106" cy="1252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79480" imgH="838080" progId="Equation.DSMT4">
                  <p:embed/>
                </p:oleObj>
              </mc:Choice>
              <mc:Fallback>
                <p:oleObj name="Equation" r:id="rId2" imgW="267948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51920" y="1286275"/>
                        <a:ext cx="4003106" cy="12521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>
            <a:extLst>
              <a:ext uri="{FF2B5EF4-FFF2-40B4-BE49-F238E27FC236}">
                <a16:creationId xmlns:a16="http://schemas.microsoft.com/office/drawing/2014/main" id="{54C284DF-064A-4C89-9791-E0D24C9FE7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132200"/>
              </p:ext>
            </p:extLst>
          </p:nvPr>
        </p:nvGraphicFramePr>
        <p:xfrm>
          <a:off x="4559673" y="2845124"/>
          <a:ext cx="3804906" cy="1217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39800" imgH="812520" progId="Equation.DSMT4">
                  <p:embed/>
                </p:oleObj>
              </mc:Choice>
              <mc:Fallback>
                <p:oleObj name="Equation" r:id="rId4" imgW="253980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59673" y="2845124"/>
                        <a:ext cx="3804906" cy="12175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6717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33CD814-0B01-4C0F-B92A-63DB6E18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57E9DD0-ADE0-4174-8A56-BDEFFA7A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01E18E41-E3CC-40DE-9684-5F380590E792}"/>
              </a:ext>
            </a:extLst>
          </p:cNvPr>
          <p:cNvSpPr/>
          <p:nvPr/>
        </p:nvSpPr>
        <p:spPr>
          <a:xfrm>
            <a:off x="143508" y="1196752"/>
            <a:ext cx="88569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5"/>
            </a:pP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Τάση κορεσμένων υδρατμών: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όταν ο όγκος αέρα </a:t>
            </a:r>
            <a:r>
              <a:rPr lang="el-GR" sz="24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περιέχει το μέγιστο ποσό υδρατμών σε δεδομένη θερμοκρασία και πίεση αποκαλείται κορεσμένος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 Τότε η μερική πίεση των υδρατμών (υπό αυτές τις συνθήκες) ονομάζεται τάση κορεσμένων ατμών (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hPa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, ισχύει η :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e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s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=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ρ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wvs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R</a:t>
            </a:r>
            <a:r>
              <a:rPr lang="en-US" sz="2400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wvs</a:t>
            </a:r>
            <a:r>
              <a:rPr lang="en-US" sz="2400" baseline="-25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 T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θερμοκρασία του αέρα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στην οποία είναι κορεσμένος σε υδρατμούς ο αέρα καλείται 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σημείο δρόσου (</a:t>
            </a:r>
            <a:r>
              <a:rPr lang="en-US" sz="2400" b="1" baseline="30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 err="1">
                <a:solidFill>
                  <a:srgbClr val="0000FF"/>
                </a:solidFill>
                <a:latin typeface="Arial Narrow" panose="020B0606020202030204" pitchFamily="34" charset="0"/>
              </a:rPr>
              <a:t>C</a:t>
            </a:r>
            <a:r>
              <a:rPr lang="en-US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Κάτω από αυτή τη θερμοκρασία αρχίζει η συμπύκνωση των υδρατμών.</a:t>
            </a:r>
          </a:p>
        </p:txBody>
      </p:sp>
    </p:spTree>
    <p:extLst>
      <p:ext uri="{BB962C8B-B14F-4D97-AF65-F5344CB8AC3E}">
        <p14:creationId xmlns:p14="http://schemas.microsoft.com/office/powerpoint/2010/main" val="26291227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33CD814-0B01-4C0F-B92A-63DB6E18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57E9DD0-ADE0-4174-8A56-BDEFFA7A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8336CF47-3145-4153-B015-1B2B1DB94638}"/>
              </a:ext>
            </a:extLst>
          </p:cNvPr>
          <p:cNvSpPr/>
          <p:nvPr/>
        </p:nvSpPr>
        <p:spPr>
          <a:xfrm>
            <a:off x="323528" y="136525"/>
            <a:ext cx="8363272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6"/>
            </a:pP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Σχετική υγρασία: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είναι ο λόγος της ποσότητας υδρατμών σε ένα όγκο αέρα προς τη μέγιστη ποσότητα των υδρατμών που μπορεί να συγκρατήσει αυτός ο όγκος αέρα στην ίδια θερμοκρασία.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    Έτσι, εάν ένας όγκος αέρα περιέχει 6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gr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υδρατμών και η μέγιστη ποσότητα που μπορεί να συγκρατήσει στην ίδια θερμοκρασία υπό σταθερή πίεση είναι 8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gr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τότε η σχετική υγρασία είναι 75% (καλείται και βαθμός κορεσμού). Όταν η θερμοκρασία αυξάνεται, αυξάνεται και η μέγιστη ποσότητα των υδρατμών που μπορεί να συγκρατήσει ο αέρα με αντίστοιχη μείωση του βαθμού κορεσμού.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u="sng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Η σχετική υγρασία και ο βαθμός κορεσμού  παρουσιάζει σε γενικές γραμμές πάνω από την ξηρά, </a:t>
            </a:r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μέγιστα το πρωί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 και τον χειμώνα και </a:t>
            </a:r>
            <a:r>
              <a:rPr lang="el-GR" sz="2400" b="1" u="sng" dirty="0">
                <a:solidFill>
                  <a:srgbClr val="C00000"/>
                </a:solidFill>
                <a:latin typeface="Arial Narrow" panose="020B0606020202030204" pitchFamily="34" charset="0"/>
              </a:rPr>
              <a:t>ελάχιστα το απόγευμα</a:t>
            </a:r>
            <a:r>
              <a:rPr lang="el-GR" sz="2400" u="sng" dirty="0">
                <a:solidFill>
                  <a:srgbClr val="C00000"/>
                </a:solidFill>
                <a:latin typeface="Arial Narrow" panose="020B0606020202030204" pitchFamily="34" charset="0"/>
              </a:rPr>
              <a:t> και το θέρος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DD59D8C-72CB-4768-9394-44919E58FB02}"/>
              </a:ext>
            </a:extLst>
          </p:cNvPr>
          <p:cNvSpPr/>
          <p:nvPr/>
        </p:nvSpPr>
        <p:spPr>
          <a:xfrm>
            <a:off x="323528" y="4767327"/>
            <a:ext cx="2177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Σχετική υγρασία: 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DF0657F0-111F-487E-8BD7-59AD980BA57B}"/>
              </a:ext>
            </a:extLst>
          </p:cNvPr>
          <p:cNvSpPr/>
          <p:nvPr/>
        </p:nvSpPr>
        <p:spPr>
          <a:xfrm>
            <a:off x="303812" y="5297001"/>
            <a:ext cx="3975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Με αντικατάσταση προκύπτει …  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85EA7FD-4525-4C2F-B5BD-D29A241A0853}"/>
              </a:ext>
            </a:extLst>
          </p:cNvPr>
          <p:cNvSpPr/>
          <p:nvPr/>
        </p:nvSpPr>
        <p:spPr>
          <a:xfrm>
            <a:off x="5714756" y="5294281"/>
            <a:ext cx="2454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…βαθμός κορεσμού</a:t>
            </a:r>
            <a:endParaRPr lang="el-GR" sz="2400" dirty="0">
              <a:latin typeface="Arial Narrow" panose="020B0606020202030204" pitchFamily="34" charset="0"/>
            </a:endParaRPr>
          </a:p>
        </p:txBody>
      </p:sp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C3C4B6B4-96BD-4EA9-93BF-5E363BA971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587599"/>
              </p:ext>
            </p:extLst>
          </p:nvPr>
        </p:nvGraphicFramePr>
        <p:xfrm>
          <a:off x="4279580" y="5157192"/>
          <a:ext cx="919839" cy="78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7960" imgH="431640" progId="Equation.DSMT4">
                  <p:embed/>
                </p:oleObj>
              </mc:Choice>
              <mc:Fallback>
                <p:oleObj name="Equation" r:id="rId2" imgW="507960" imgH="431640" progId="Equation.DSMT4">
                  <p:embed/>
                  <p:pic>
                    <p:nvPicPr>
                      <p:cNvPr id="5" name="Αντικείμενο 4">
                        <a:extLst>
                          <a:ext uri="{FF2B5EF4-FFF2-40B4-BE49-F238E27FC236}">
                            <a16:creationId xmlns:a16="http://schemas.microsoft.com/office/drawing/2014/main" id="{925F502E-51EC-4F5C-A53E-8F64E83E51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279580" y="5157192"/>
                        <a:ext cx="919839" cy="78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9682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F19041F-6F5D-4D66-9EC5-D5733557F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5FE4415-B677-4E7D-AB4B-70CDCC69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8686996D-C7F8-450F-B5CA-59EC5CC48360}"/>
              </a:ext>
            </a:extLst>
          </p:cNvPr>
          <p:cNvSpPr/>
          <p:nvPr/>
        </p:nvSpPr>
        <p:spPr>
          <a:xfrm>
            <a:off x="323528" y="476672"/>
            <a:ext cx="8363272" cy="2426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7"/>
            </a:pP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Σημείο δρόσου: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είναι η θερμοκρασία στην οποία ο υγρός αέρας πρέπει να ψυχθεί υπό σταθερή πίεση και αναλογία μείγματος, ώστε να φτάσει στον κορεσμό, συμβολίζεται με 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Τ</a:t>
            </a:r>
            <a:r>
              <a:rPr lang="en-US" sz="2400" b="1" baseline="-25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dp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. 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μέγεθος αυτό δίνει την καλύτερη εκτίμηση των υδρατμών που περιέχει ο ατμοσφαιρικός αέρας. Όσο πιο ξηρός είναι ο αέρας, τόσο χαμηλότερη η θερμοκρασία του σημείου δρόσου συγκριτικά με την θερμοκρασία του αέρα.</a:t>
            </a:r>
            <a:endParaRPr lang="el-GR" sz="2400" baseline="-250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Αντικείμενο 3">
            <a:extLst>
              <a:ext uri="{FF2B5EF4-FFF2-40B4-BE49-F238E27FC236}">
                <a16:creationId xmlns:a16="http://schemas.microsoft.com/office/drawing/2014/main" id="{65ED84C5-87FD-4E7F-8177-952E7E75FB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5270279"/>
              </p:ext>
            </p:extLst>
          </p:nvPr>
        </p:nvGraphicFramePr>
        <p:xfrm>
          <a:off x="2483768" y="3394226"/>
          <a:ext cx="3691796" cy="2050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761760" progId="Equation.DSMT4">
                  <p:embed/>
                </p:oleObj>
              </mc:Choice>
              <mc:Fallback>
                <p:oleObj name="Equation" r:id="rId2" imgW="137160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83768" y="3394226"/>
                        <a:ext cx="3691796" cy="20509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5151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F19041F-6F5D-4D66-9EC5-D5733557F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5FE4415-B677-4E7D-AB4B-70CDCC69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62A92B3B-FBC4-4CE5-8761-849BD223E4DE}"/>
              </a:ext>
            </a:extLst>
          </p:cNvPr>
          <p:cNvSpPr/>
          <p:nvPr/>
        </p:nvSpPr>
        <p:spPr>
          <a:xfrm>
            <a:off x="208982" y="643529"/>
            <a:ext cx="8755506" cy="4490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Το νερό βρίσκεται στην ατμόσφαιρα και στις τρεις φάσεις του (στερεά, υγρή και αέρια) και μετέχει στον υδρολογικό κύκλο. 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Έχει μέγιστη πυκνότητα στους 4</a:t>
            </a:r>
            <a:r>
              <a:rPr lang="en-US" sz="2400" b="1" baseline="30000" dirty="0">
                <a:solidFill>
                  <a:srgbClr val="0000FF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baseline="300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 err="1">
                <a:solidFill>
                  <a:srgbClr val="0000FF"/>
                </a:solidFill>
                <a:latin typeface="Arial Narrow" panose="020B0606020202030204" pitchFamily="34" charset="0"/>
              </a:rPr>
              <a:t>C</a:t>
            </a:r>
            <a:r>
              <a:rPr lang="el-GR" sz="2400" b="1" dirty="0">
                <a:solidFill>
                  <a:srgbClr val="0000FF"/>
                </a:solidFill>
                <a:latin typeface="Arial Narrow" panose="020B0606020202030204" pitchFamily="34" charset="0"/>
              </a:rPr>
              <a:t> και ως αέριο είναι άχρωμο και άοσμο.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Σε μεγάλες μάζες υδρατμών παίρνει γαλάζιο χρώμα. Είναι τριατομικό μόριο και μπορεί να μεταβάλει τη φάση του απελευθερώνοντας ή προσλαμβάνοντας λανθάνουσα θερμότητα.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διαδικασία της εξάτμισης απαιτεί συνήθως μεγάλα ποσά ενέργειας που μεταφέρονται από την επιφάνεια της Γης στην ατμόσφαιρα.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Η μαθηματική περιγραφή των ενεργειακών μεταβολών δίδεται από τη βασική εξίσωση της θερμιδομετρίας …. </a:t>
            </a: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n-US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Q=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Lw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 …. </a:t>
            </a:r>
            <a:r>
              <a:rPr lang="en-US" sz="2400" dirty="0" err="1">
                <a:solidFill>
                  <a:srgbClr val="0000FF"/>
                </a:solidFill>
                <a:latin typeface="Arial Narrow" panose="020B0606020202030204" pitchFamily="34" charset="0"/>
              </a:rPr>
              <a:t>dQ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=m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c</a:t>
            </a:r>
            <a:r>
              <a:rPr lang="el-GR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*</a:t>
            </a:r>
            <a:r>
              <a:rPr lang="en-US" sz="2400" dirty="0">
                <a:solidFill>
                  <a:srgbClr val="0000FF"/>
                </a:solidFill>
                <a:latin typeface="Arial Narrow" panose="020B0606020202030204" pitchFamily="34" charset="0"/>
              </a:rPr>
              <a:t>dT</a:t>
            </a: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400" dirty="0">
              <a:solidFill>
                <a:srgbClr val="0000FF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38598F86-5C7E-4F77-9D52-74682D937C28}"/>
              </a:ext>
            </a:extLst>
          </p:cNvPr>
          <p:cNvSpPr txBox="1"/>
          <p:nvPr/>
        </p:nvSpPr>
        <p:spPr>
          <a:xfrm>
            <a:off x="179511" y="177426"/>
            <a:ext cx="8423983" cy="432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555"/>
              </a:lnSpc>
              <a:spcBef>
                <a:spcPts val="127"/>
              </a:spcBef>
            </a:pPr>
            <a:r>
              <a:rPr lang="el-GR" altLang="el-GR" sz="2400" i="1" dirty="0">
                <a:solidFill>
                  <a:srgbClr val="FF0000"/>
                </a:solidFill>
                <a:latin typeface="Arial" panose="020B0604020202020204" pitchFamily="34" charset="0"/>
              </a:rPr>
              <a:t>Φάσεις του νερού στην ατμόσφαιρα</a:t>
            </a:r>
            <a:endParaRPr lang="el-GR" sz="24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2810369-2094-47E6-89AE-27AEAA09FA1D}"/>
              </a:ext>
            </a:extLst>
          </p:cNvPr>
          <p:cNvSpPr/>
          <p:nvPr/>
        </p:nvSpPr>
        <p:spPr>
          <a:xfrm>
            <a:off x="521833" y="4869817"/>
            <a:ext cx="5835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 Narrow" panose="020B0606020202030204" pitchFamily="34" charset="0"/>
              </a:rPr>
              <a:t>L , </a:t>
            </a:r>
            <a:r>
              <a:rPr lang="el-GR" sz="2400" dirty="0">
                <a:latin typeface="Arial Narrow" panose="020B0606020202030204" pitchFamily="34" charset="0"/>
              </a:rPr>
              <a:t>λανθάνουσα θερμότητα και </a:t>
            </a:r>
            <a:r>
              <a:rPr lang="en-US" sz="2400" dirty="0">
                <a:latin typeface="Arial Narrow" panose="020B0606020202030204" pitchFamily="34" charset="0"/>
              </a:rPr>
              <a:t>c, </a:t>
            </a:r>
            <a:r>
              <a:rPr lang="el-GR" sz="2400" dirty="0">
                <a:latin typeface="Arial Narrow" panose="020B0606020202030204" pitchFamily="34" charset="0"/>
              </a:rPr>
              <a:t>ειδική θερμότητα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45E81-D531-5C0F-F2AA-270AF25A5580}"/>
              </a:ext>
            </a:extLst>
          </p:cNvPr>
          <p:cNvSpPr txBox="1"/>
          <p:nvPr/>
        </p:nvSpPr>
        <p:spPr>
          <a:xfrm>
            <a:off x="457200" y="5568140"/>
            <a:ext cx="8507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rgbClr val="FF0000"/>
                </a:solidFill>
                <a:latin typeface="Arial Narrow" panose="020B0606020202030204" pitchFamily="34" charset="0"/>
              </a:rPr>
              <a:t>*Υδρογεωλογικός κύκλος είναι ο κύκλος του νερού σε οποιαδήποτε μορφή, που περιγράφει την κυκλοφορία του πάνω στην επιφάνεια και στην ατμόσφαιρα σε όλο τον πλανήτη</a:t>
            </a:r>
          </a:p>
        </p:txBody>
      </p:sp>
    </p:spTree>
    <p:extLst>
      <p:ext uri="{BB962C8B-B14F-4D97-AF65-F5344CB8AC3E}">
        <p14:creationId xmlns:p14="http://schemas.microsoft.com/office/powerpoint/2010/main" val="319710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74BD021-1227-4B70-A147-CCFF1572E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6E2C9D7-DF97-46F5-B942-94F8D3B5A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33A5DE7-07AB-4293-B4C7-71E430B5FF72}"/>
              </a:ext>
            </a:extLst>
          </p:cNvPr>
          <p:cNvSpPr/>
          <p:nvPr/>
        </p:nvSpPr>
        <p:spPr>
          <a:xfrm>
            <a:off x="179512" y="197746"/>
            <a:ext cx="8784976" cy="6158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Ανάλογα με τις μεταβολές φάσης που λαμβάνουν χώρα στην ατμόσφαιρα χρησιμοποιούνται και οι αντίστοιχες τιμές των μεγεθών, </a:t>
            </a:r>
            <a:r>
              <a:rPr lang="en-US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c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: ειδική θερμότητα και </a:t>
            </a:r>
            <a:r>
              <a:rPr lang="en-US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L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: λανθάνουσα θερμότητα.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Η εξάτμιση καθορίζεται από τη τάση ατμών, τη θερμοκρασία και την κίνηση του αέρα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. Αυξάνεται όσο η τάση κεκορεσμένων ατμών στην επιφάνεια του νερού γίνεται μεγαλύτερη από την τάση ατμών του παρακείμενου αέρα. </a:t>
            </a:r>
            <a:r>
              <a:rPr lang="el-GR" sz="2200" u="sng" dirty="0">
                <a:solidFill>
                  <a:srgbClr val="0000FF"/>
                </a:solidFill>
                <a:latin typeface="Arial Narrow" panose="020B0606020202030204" pitchFamily="34" charset="0"/>
              </a:rPr>
              <a:t>Συνεπώς, η εξάτμιση είναι μεγαλύτερη στον ξηρό αέρα από ότι σε αέρα με μεγάλη σχετική υγρασία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. Η εξάτμιση αυξάνεται με την αύξηση της θερμοκρασίας του νερού. Επίσης αυξάνεται με την κίνηση του αέρα γιατί αντικαθίσταται ο υγρός αέρας με άλλο σχετικά ξηρότερο, πάνω από την υδάτινη επιφάνεια.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endParaRPr lang="el-GR" sz="2200" dirty="0">
              <a:solidFill>
                <a:srgbClr val="0000FF"/>
              </a:solidFill>
              <a:latin typeface="Arial Narrow" panose="020B0606020202030204" pitchFamily="34" charset="0"/>
            </a:endParaRP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b="1" dirty="0">
                <a:solidFill>
                  <a:srgbClr val="0000FF"/>
                </a:solidFill>
                <a:latin typeface="Arial Narrow" panose="020B0606020202030204" pitchFamily="34" charset="0"/>
              </a:rPr>
              <a:t>Λανθάνουσα θερμότητα εξάτμισης 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είναι η θερμική ενέργεια που χρησιμοποιείται για την μετατροπή του υγρού σε αέριο και αντίστοιχα </a:t>
            </a:r>
            <a:r>
              <a:rPr lang="el-GR" sz="2200" b="1" dirty="0">
                <a:solidFill>
                  <a:srgbClr val="0000FF"/>
                </a:solidFill>
                <a:latin typeface="Arial Narrow" panose="020B0606020202030204" pitchFamily="34" charset="0"/>
              </a:rPr>
              <a:t>συμπύκνωσης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 η βαθμιαία μετατροπή του αερίου σε υγρό χωρίς μεταβολή της θερμοκρασίας.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Όταν ο υγρός αέρας μεταφέρεται πάνω από ψυχρές επιφάνειες ψύχεται παραπάνω από το σημείο δρόσου και ένα μέρος υδρατμών συμπυκνώνεται πάνω από τη ψυχρή επιφάνεια. 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Το συμπυκνωμένο νερό καλείται </a:t>
            </a:r>
            <a:r>
              <a:rPr lang="el-GR" sz="2200" b="1" dirty="0">
                <a:solidFill>
                  <a:srgbClr val="0000FF"/>
                </a:solidFill>
                <a:latin typeface="Arial Narrow" panose="020B0606020202030204" pitchFamily="34" charset="0"/>
              </a:rPr>
              <a:t>δρόσος</a:t>
            </a:r>
            <a:r>
              <a:rPr lang="el-GR" sz="2200" dirty="0">
                <a:solidFill>
                  <a:srgbClr val="0000FF"/>
                </a:solidFill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539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A53E764-205F-4F3C-85E6-BEA1D8CAB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8B786D7-1573-4495-B100-B95D5C8D1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39CDB75-64B5-4AF7-97F5-1FE6DCF845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9" r="18347" b="67450"/>
          <a:stretch/>
        </p:blipFill>
        <p:spPr>
          <a:xfrm>
            <a:off x="1259632" y="548680"/>
            <a:ext cx="6722159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57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1E1CF434-960C-4859-8404-A864BF1C5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98"/>
          <a:stretch/>
        </p:blipFill>
        <p:spPr>
          <a:xfrm>
            <a:off x="539551" y="188640"/>
            <a:ext cx="7963157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820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94925B7-9943-4353-9816-63A8DF012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45" b="1411"/>
          <a:stretch/>
        </p:blipFill>
        <p:spPr>
          <a:xfrm>
            <a:off x="275191" y="404664"/>
            <a:ext cx="8401265" cy="593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61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1D2911F-4F65-410B-AE59-73A975E3E7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0"/>
          <a:stretch/>
        </p:blipFill>
        <p:spPr>
          <a:xfrm>
            <a:off x="178588" y="548680"/>
            <a:ext cx="8425859" cy="557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63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C317FA0-02DE-4F78-B1A4-A192CC41C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3D97646E-F1CC-4976-A79E-8C377788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C69DF-E516-4DEF-98E6-ACAE2BF9727D}"/>
              </a:ext>
            </a:extLst>
          </p:cNvPr>
          <p:cNvSpPr txBox="1"/>
          <p:nvPr/>
        </p:nvSpPr>
        <p:spPr>
          <a:xfrm>
            <a:off x="318356" y="1412776"/>
            <a:ext cx="8507288" cy="377603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dirty="0">
                <a:solidFill>
                  <a:srgbClr val="0000FF"/>
                </a:solidFill>
              </a:rPr>
              <a:t>Στην </a:t>
            </a:r>
            <a:r>
              <a:rPr lang="el-GR" dirty="0" err="1">
                <a:solidFill>
                  <a:srgbClr val="0000FF"/>
                </a:solidFill>
              </a:rPr>
              <a:t>ισοβαρική</a:t>
            </a:r>
            <a:r>
              <a:rPr lang="el-GR" dirty="0">
                <a:solidFill>
                  <a:srgbClr val="0000FF"/>
                </a:solidFill>
              </a:rPr>
              <a:t> στάθμη των 950</a:t>
            </a:r>
            <a:r>
              <a:rPr lang="en-US" dirty="0" err="1">
                <a:solidFill>
                  <a:srgbClr val="0000FF"/>
                </a:solidFill>
              </a:rPr>
              <a:t>hPa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l-GR" dirty="0">
                <a:solidFill>
                  <a:srgbClr val="0000FF"/>
                </a:solidFill>
              </a:rPr>
              <a:t>η αναλογία μείγματος είναι 4</a:t>
            </a:r>
            <a:r>
              <a:rPr lang="en-US" dirty="0">
                <a:solidFill>
                  <a:srgbClr val="0000FF"/>
                </a:solidFill>
              </a:rPr>
              <a:t>gr/kg </a:t>
            </a:r>
            <a:r>
              <a:rPr lang="el-GR" dirty="0">
                <a:solidFill>
                  <a:srgbClr val="0000FF"/>
                </a:solidFill>
              </a:rPr>
              <a:t>και η θερμοκρασία 10</a:t>
            </a:r>
            <a:r>
              <a:rPr lang="el-GR" baseline="30000" dirty="0">
                <a:solidFill>
                  <a:srgbClr val="0000FF"/>
                </a:solidFill>
              </a:rPr>
              <a:t>ο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C. </a:t>
            </a:r>
            <a:r>
              <a:rPr lang="el-GR" dirty="0">
                <a:solidFill>
                  <a:srgbClr val="0000FF"/>
                </a:solidFill>
              </a:rPr>
              <a:t>Υπολογίστε την ειδική, τη σχετική και την απόλυτη υγρασία. Δίνεται η τάση κορεσμένων ατμών ίση με 12</a:t>
            </a:r>
            <a:r>
              <a:rPr lang="en-US" dirty="0" err="1">
                <a:solidFill>
                  <a:srgbClr val="0000FF"/>
                </a:solidFill>
              </a:rPr>
              <a:t>hPa</a:t>
            </a:r>
            <a:r>
              <a:rPr lang="en-US" dirty="0">
                <a:solidFill>
                  <a:srgbClr val="0000FF"/>
                </a:solidFill>
              </a:rPr>
              <a:t>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dirty="0">
                <a:solidFill>
                  <a:srgbClr val="0000FF"/>
                </a:solidFill>
              </a:rPr>
              <a:t>Βρείτε τη σχέση που συνδέει τη θερμοκρασία δρόσου με τη σχετική υγρασία.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dirty="0">
                <a:solidFill>
                  <a:srgbClr val="0000FF"/>
                </a:solidFill>
              </a:rPr>
              <a:t>Σε ένα τόπο η περιεκτικότητα της ατμόσφαιρας σε υδρατμούς είναι  5%. Αν η σχετική υγρασία είναι 65%, υπολογίστε την αναλογία μείγματος, την τάση και τη μέγιστη τάση υδρατμών αν η πίεση είναι 1010</a:t>
            </a:r>
            <a:r>
              <a:rPr lang="en-US" dirty="0" err="1">
                <a:solidFill>
                  <a:srgbClr val="0000FF"/>
                </a:solidFill>
              </a:rPr>
              <a:t>hPa</a:t>
            </a:r>
            <a:r>
              <a:rPr lang="en-US" dirty="0">
                <a:solidFill>
                  <a:srgbClr val="0000FF"/>
                </a:solidFill>
              </a:rPr>
              <a:t>.</a:t>
            </a:r>
          </a:p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/>
            </a:pPr>
            <a:r>
              <a:rPr lang="el-GR" dirty="0">
                <a:solidFill>
                  <a:srgbClr val="0000FF"/>
                </a:solidFill>
              </a:rPr>
              <a:t>Αν η θερμοκρασία είναι 30</a:t>
            </a:r>
            <a:r>
              <a:rPr lang="el-GR" baseline="30000" dirty="0">
                <a:solidFill>
                  <a:srgbClr val="0000FF"/>
                </a:solidFill>
              </a:rPr>
              <a:t>ο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C, </a:t>
            </a:r>
            <a:r>
              <a:rPr lang="el-GR" dirty="0">
                <a:solidFill>
                  <a:srgbClr val="0000FF"/>
                </a:solidFill>
              </a:rPr>
              <a:t>πόση πρέπει να είναι η θερμοκρασία δρόσου ώστε η σχετική υγρασία να είναι 90%. Αν η θερμοκρασία δρόσου μειωθεί στους 20</a:t>
            </a:r>
            <a:r>
              <a:rPr lang="el-GR" baseline="30000" dirty="0">
                <a:solidFill>
                  <a:srgbClr val="0000FF"/>
                </a:solidFill>
              </a:rPr>
              <a:t>ο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el-GR" dirty="0">
                <a:solidFill>
                  <a:srgbClr val="0000FF"/>
                </a:solidFill>
              </a:rPr>
              <a:t>, πόση θα είναι τότε η σχετική υγρασία; Σε ποια θερμοκρασία έχει μια θερμοκρασία δρόσου 20</a:t>
            </a:r>
            <a:r>
              <a:rPr lang="el-GR" baseline="30000" dirty="0">
                <a:solidFill>
                  <a:srgbClr val="0000FF"/>
                </a:solidFill>
              </a:rPr>
              <a:t>ο</a:t>
            </a:r>
            <a:r>
              <a:rPr lang="el-GR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C</a:t>
            </a:r>
            <a:r>
              <a:rPr lang="el-GR" dirty="0">
                <a:solidFill>
                  <a:srgbClr val="0000FF"/>
                </a:solidFill>
              </a:rPr>
              <a:t> ως αποτέλεσμα 90% σχετική υγρασία.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7F9C58-88AB-4B9E-AE1C-F2C88874CAFB}"/>
              </a:ext>
            </a:extLst>
          </p:cNvPr>
          <p:cNvSpPr txBox="1"/>
          <p:nvPr/>
        </p:nvSpPr>
        <p:spPr>
          <a:xfrm>
            <a:off x="611560" y="31535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Ασκήσεις</a:t>
            </a:r>
          </a:p>
        </p:txBody>
      </p:sp>
    </p:spTree>
    <p:extLst>
      <p:ext uri="{BB962C8B-B14F-4D97-AF65-F5344CB8AC3E}">
        <p14:creationId xmlns:p14="http://schemas.microsoft.com/office/powerpoint/2010/main" val="39059250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1F08845-7827-430A-86A4-4030BF3E0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74C9474-CC0A-4C6A-8BAE-0A8F6588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AF11B0F-5A9E-49D8-AF7A-0789085EC3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63" r="20463" b="69756"/>
          <a:stretch/>
        </p:blipFill>
        <p:spPr>
          <a:xfrm>
            <a:off x="6444409" y="3429000"/>
            <a:ext cx="2699591" cy="19243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81F922-D136-4FED-9EC2-750F1C8B6252}"/>
              </a:ext>
            </a:extLst>
          </p:cNvPr>
          <p:cNvSpPr txBox="1"/>
          <p:nvPr/>
        </p:nvSpPr>
        <p:spPr>
          <a:xfrm>
            <a:off x="0" y="0"/>
            <a:ext cx="9144000" cy="20569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55600" indent="-342900" algn="just">
              <a:lnSpc>
                <a:spcPts val="2555"/>
              </a:lnSpc>
              <a:spcBef>
                <a:spcPts val="127"/>
              </a:spcBef>
              <a:buFont typeface="+mj-lt"/>
              <a:buAutoNum type="arabicPeriod" startAt="5"/>
            </a:pPr>
            <a:r>
              <a:rPr lang="el-GR" sz="1400" dirty="0">
                <a:solidFill>
                  <a:srgbClr val="0000FF"/>
                </a:solidFill>
              </a:rPr>
              <a:t>Υγρός αέρα ρέει </a:t>
            </a:r>
            <a:r>
              <a:rPr lang="el-GR" sz="1400" dirty="0" err="1">
                <a:solidFill>
                  <a:srgbClr val="0000FF"/>
                </a:solidFill>
              </a:rPr>
              <a:t>αδιαβατικά</a:t>
            </a:r>
            <a:r>
              <a:rPr lang="el-GR" sz="1400" dirty="0">
                <a:solidFill>
                  <a:srgbClr val="0000FF"/>
                </a:solidFill>
              </a:rPr>
              <a:t> κατά μήκος οροσειράς, όπως φαίνεται στο σχήμα. Οι μετεωρολογικού σταθμοί  </a:t>
            </a:r>
            <a:r>
              <a:rPr lang="el-GR" sz="1400" dirty="0" err="1">
                <a:solidFill>
                  <a:srgbClr val="0000FF"/>
                </a:solidFill>
              </a:rPr>
              <a:t>Μ</a:t>
            </a:r>
            <a:r>
              <a:rPr lang="el-GR" sz="1400" baseline="-25000" dirty="0" err="1">
                <a:solidFill>
                  <a:srgbClr val="0000FF"/>
                </a:solidFill>
              </a:rPr>
              <a:t>ο</a:t>
            </a:r>
            <a:r>
              <a:rPr lang="el-GR" sz="1400" dirty="0">
                <a:solidFill>
                  <a:srgbClr val="0000FF"/>
                </a:solidFill>
              </a:rPr>
              <a:t> και Μ</a:t>
            </a:r>
            <a:r>
              <a:rPr lang="el-GR" sz="1400" baseline="-25000" dirty="0">
                <a:solidFill>
                  <a:srgbClr val="0000FF"/>
                </a:solidFill>
              </a:rPr>
              <a:t>3</a:t>
            </a:r>
            <a:r>
              <a:rPr lang="el-GR" sz="1400" dirty="0">
                <a:solidFill>
                  <a:srgbClr val="0000FF"/>
                </a:solidFill>
              </a:rPr>
              <a:t> μετρούν ίσες ατμοσφαιρικές πιέσεις 100</a:t>
            </a:r>
            <a:r>
              <a:rPr lang="en-US" sz="1400" dirty="0">
                <a:solidFill>
                  <a:srgbClr val="0000FF"/>
                </a:solidFill>
              </a:rPr>
              <a:t>kPa, </a:t>
            </a:r>
            <a:r>
              <a:rPr lang="el-GR" sz="1400" dirty="0">
                <a:solidFill>
                  <a:srgbClr val="0000FF"/>
                </a:solidFill>
              </a:rPr>
              <a:t>ενώ ο μετεωρολογικός σταθμός Μ</a:t>
            </a:r>
            <a:r>
              <a:rPr lang="el-GR" sz="1400" baseline="-25000" dirty="0">
                <a:solidFill>
                  <a:srgbClr val="0000FF"/>
                </a:solidFill>
              </a:rPr>
              <a:t>2</a:t>
            </a:r>
            <a:r>
              <a:rPr lang="el-GR" sz="1400" dirty="0">
                <a:solidFill>
                  <a:srgbClr val="0000FF"/>
                </a:solidFill>
              </a:rPr>
              <a:t> μετρά 70</a:t>
            </a:r>
            <a:r>
              <a:rPr lang="en-US" sz="1400" dirty="0">
                <a:solidFill>
                  <a:srgbClr val="0000FF"/>
                </a:solidFill>
              </a:rPr>
              <a:t> kPa,</a:t>
            </a:r>
            <a:r>
              <a:rPr lang="el-GR" sz="1400" dirty="0">
                <a:solidFill>
                  <a:srgbClr val="0000FF"/>
                </a:solidFill>
              </a:rPr>
              <a:t>. Η θερμοκρασία του αέρα στο σταθμό </a:t>
            </a:r>
            <a:r>
              <a:rPr lang="el-GR" sz="1400" dirty="0" err="1">
                <a:solidFill>
                  <a:srgbClr val="0000FF"/>
                </a:solidFill>
              </a:rPr>
              <a:t>Μ</a:t>
            </a:r>
            <a:r>
              <a:rPr lang="el-GR" sz="1400" baseline="-25000" dirty="0" err="1">
                <a:solidFill>
                  <a:srgbClr val="0000FF"/>
                </a:solidFill>
              </a:rPr>
              <a:t>ο</a:t>
            </a:r>
            <a:r>
              <a:rPr lang="el-GR" sz="1400" dirty="0">
                <a:solidFill>
                  <a:srgbClr val="0000FF"/>
                </a:solidFill>
              </a:rPr>
              <a:t> είναι 20</a:t>
            </a:r>
            <a:r>
              <a:rPr lang="el-GR" sz="1400" baseline="30000" dirty="0">
                <a:solidFill>
                  <a:srgbClr val="0000FF"/>
                </a:solidFill>
              </a:rPr>
              <a:t>ο</a:t>
            </a:r>
            <a:r>
              <a:rPr lang="el-GR" sz="1400" dirty="0">
                <a:solidFill>
                  <a:srgbClr val="0000FF"/>
                </a:solidFill>
              </a:rPr>
              <a:t> </a:t>
            </a:r>
            <a:r>
              <a:rPr lang="en-US" sz="1400" dirty="0">
                <a:solidFill>
                  <a:srgbClr val="0000FF"/>
                </a:solidFill>
              </a:rPr>
              <a:t>C. </a:t>
            </a:r>
            <a:r>
              <a:rPr lang="el-GR" sz="1400" dirty="0">
                <a:solidFill>
                  <a:srgbClr val="0000FF"/>
                </a:solidFill>
              </a:rPr>
              <a:t>Καθώς ο αέρας ανεβαίνει αρχίζει να σχηματίζεται ένα σύννεφο σε ύψος πίεσης 84,5</a:t>
            </a:r>
            <a:r>
              <a:rPr lang="en-US" sz="1400" dirty="0">
                <a:solidFill>
                  <a:srgbClr val="0000FF"/>
                </a:solidFill>
              </a:rPr>
              <a:t>kPa. </a:t>
            </a:r>
            <a:r>
              <a:rPr lang="el-GR" sz="1400" dirty="0">
                <a:solidFill>
                  <a:srgbClr val="0000FF"/>
                </a:solidFill>
              </a:rPr>
              <a:t>Υποθέστε  ότι η ποσότητα του υγρού αέρα που ανεβαίνει το βουνό μάζας 2000</a:t>
            </a:r>
            <a:r>
              <a:rPr lang="en-US" sz="1400" dirty="0">
                <a:solidFill>
                  <a:srgbClr val="0000FF"/>
                </a:solidFill>
              </a:rPr>
              <a:t>kg </a:t>
            </a:r>
            <a:r>
              <a:rPr lang="el-GR" sz="1400" dirty="0">
                <a:solidFill>
                  <a:srgbClr val="0000FF"/>
                </a:solidFill>
              </a:rPr>
              <a:t>για κάθε  </a:t>
            </a:r>
            <a:r>
              <a:rPr lang="en-US" sz="1400" dirty="0">
                <a:solidFill>
                  <a:srgbClr val="0000FF"/>
                </a:solidFill>
              </a:rPr>
              <a:t>m</a:t>
            </a:r>
            <a:r>
              <a:rPr lang="en-US" sz="1400" baseline="30000" dirty="0">
                <a:solidFill>
                  <a:srgbClr val="0000FF"/>
                </a:solidFill>
              </a:rPr>
              <a:t>2</a:t>
            </a:r>
            <a:r>
              <a:rPr lang="en-US" sz="1400" dirty="0">
                <a:solidFill>
                  <a:srgbClr val="0000FF"/>
                </a:solidFill>
              </a:rPr>
              <a:t>. </a:t>
            </a:r>
            <a:r>
              <a:rPr lang="el-GR" sz="1400" dirty="0">
                <a:solidFill>
                  <a:srgbClr val="0000FF"/>
                </a:solidFill>
              </a:rPr>
              <a:t>Αυτός ο υγρός αέρας φτάνει στην κορυφή του βουνού (σταθμός Μ</a:t>
            </a:r>
            <a:r>
              <a:rPr lang="el-GR" sz="1400" baseline="-25000" dirty="0">
                <a:solidFill>
                  <a:srgbClr val="0000FF"/>
                </a:solidFill>
              </a:rPr>
              <a:t>2</a:t>
            </a:r>
            <a:r>
              <a:rPr lang="el-GR" sz="1400" dirty="0">
                <a:solidFill>
                  <a:srgbClr val="0000FF"/>
                </a:solidFill>
              </a:rPr>
              <a:t>) μετά από βροχή 1500</a:t>
            </a:r>
            <a:r>
              <a:rPr lang="en-US" sz="1400" dirty="0">
                <a:solidFill>
                  <a:srgbClr val="0000FF"/>
                </a:solidFill>
              </a:rPr>
              <a:t>s. </a:t>
            </a:r>
            <a:r>
              <a:rPr lang="el-GR" sz="1400" dirty="0">
                <a:solidFill>
                  <a:srgbClr val="0000FF"/>
                </a:solidFill>
              </a:rPr>
              <a:t>Κατά τη διάρκεια της ανάβασης, ένα ποσό 2μ45</a:t>
            </a:r>
            <a:r>
              <a:rPr lang="en-US" sz="1400" dirty="0">
                <a:solidFill>
                  <a:srgbClr val="0000FF"/>
                </a:solidFill>
              </a:rPr>
              <a:t>g </a:t>
            </a:r>
            <a:r>
              <a:rPr lang="el-GR" sz="1400" dirty="0">
                <a:solidFill>
                  <a:srgbClr val="0000FF"/>
                </a:solidFill>
              </a:rPr>
              <a:t>νερού ανά </a:t>
            </a:r>
            <a:r>
              <a:rPr lang="en-US" sz="1400" dirty="0">
                <a:solidFill>
                  <a:srgbClr val="0000FF"/>
                </a:solidFill>
              </a:rPr>
              <a:t>kg</a:t>
            </a:r>
            <a:r>
              <a:rPr lang="el-GR" sz="1400" dirty="0">
                <a:solidFill>
                  <a:srgbClr val="0000FF"/>
                </a:solidFill>
              </a:rPr>
              <a:t> αέρα πέφτει σε μορφή βροχής.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BC14C6-38A2-4DAD-9BAB-106803A9D2B2}"/>
              </a:ext>
            </a:extLst>
          </p:cNvPr>
          <p:cNvSpPr txBox="1"/>
          <p:nvPr/>
        </p:nvSpPr>
        <p:spPr>
          <a:xfrm>
            <a:off x="0" y="2071956"/>
            <a:ext cx="6104644" cy="3788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400" dirty="0">
                <a:solidFill>
                  <a:srgbClr val="0000FF"/>
                </a:solidFill>
              </a:rPr>
              <a:t>α) Προσδιορίστε τη θερμοκρασία Τ</a:t>
            </a:r>
            <a:r>
              <a:rPr lang="el-GR" sz="1400" baseline="-25000" dirty="0">
                <a:solidFill>
                  <a:srgbClr val="0000FF"/>
                </a:solidFill>
              </a:rPr>
              <a:t>1</a:t>
            </a:r>
            <a:r>
              <a:rPr lang="el-GR" sz="1400" dirty="0">
                <a:solidFill>
                  <a:srgbClr val="0000FF"/>
                </a:solidFill>
              </a:rPr>
              <a:t> στο Μ</a:t>
            </a:r>
            <a:r>
              <a:rPr lang="el-GR" sz="1400" baseline="-25000" dirty="0">
                <a:solidFill>
                  <a:srgbClr val="0000FF"/>
                </a:solidFill>
              </a:rPr>
              <a:t>1</a:t>
            </a:r>
            <a:r>
              <a:rPr lang="el-GR" sz="1400" dirty="0">
                <a:solidFill>
                  <a:srgbClr val="0000FF"/>
                </a:solidFill>
              </a:rPr>
              <a:t> όπου σχηματίζεται η βάση του σύννεφου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400" dirty="0">
                <a:solidFill>
                  <a:srgbClr val="0000FF"/>
                </a:solidFill>
              </a:rPr>
              <a:t>β) Ποιο το ύψος </a:t>
            </a:r>
            <a:r>
              <a:rPr lang="en-US" sz="1400" dirty="0">
                <a:solidFill>
                  <a:srgbClr val="0000FF"/>
                </a:solidFill>
              </a:rPr>
              <a:t>h</a:t>
            </a:r>
            <a:r>
              <a:rPr lang="en-US" sz="1400" baseline="-25000" dirty="0">
                <a:solidFill>
                  <a:srgbClr val="0000FF"/>
                </a:solidFill>
              </a:rPr>
              <a:t>1</a:t>
            </a:r>
            <a:r>
              <a:rPr lang="en-US" sz="1400" dirty="0">
                <a:solidFill>
                  <a:srgbClr val="0000FF"/>
                </a:solidFill>
              </a:rPr>
              <a:t> </a:t>
            </a:r>
            <a:r>
              <a:rPr lang="el-GR" sz="1400" dirty="0">
                <a:solidFill>
                  <a:srgbClr val="0000FF"/>
                </a:solidFill>
              </a:rPr>
              <a:t>(στο Μ</a:t>
            </a:r>
            <a:r>
              <a:rPr lang="el-GR" sz="1400" baseline="-25000" dirty="0">
                <a:solidFill>
                  <a:srgbClr val="0000FF"/>
                </a:solidFill>
              </a:rPr>
              <a:t>1</a:t>
            </a:r>
            <a:r>
              <a:rPr lang="el-GR" sz="1400" dirty="0">
                <a:solidFill>
                  <a:srgbClr val="0000FF"/>
                </a:solidFill>
              </a:rPr>
              <a:t>) πάνω από τον σταθμό </a:t>
            </a:r>
            <a:r>
              <a:rPr lang="el-GR" sz="1400" dirty="0" err="1">
                <a:solidFill>
                  <a:srgbClr val="0000FF"/>
                </a:solidFill>
              </a:rPr>
              <a:t>Μ</a:t>
            </a:r>
            <a:r>
              <a:rPr lang="el-GR" sz="1400" baseline="-25000" dirty="0" err="1">
                <a:solidFill>
                  <a:srgbClr val="0000FF"/>
                </a:solidFill>
              </a:rPr>
              <a:t>ο</a:t>
            </a:r>
            <a:r>
              <a:rPr lang="el-GR" sz="1400" dirty="0">
                <a:solidFill>
                  <a:srgbClr val="0000FF"/>
                </a:solidFill>
              </a:rPr>
              <a:t> της βάσης του σύννεφου, με γραμμική ελάττωση της ατμοσφαιρικής πυκνότητας;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400" dirty="0">
                <a:solidFill>
                  <a:srgbClr val="0000FF"/>
                </a:solidFill>
              </a:rPr>
              <a:t>γ) Τι θερμοκρασία Τ</a:t>
            </a:r>
            <a:r>
              <a:rPr lang="el-GR" sz="1400" baseline="-25000" dirty="0">
                <a:solidFill>
                  <a:srgbClr val="0000FF"/>
                </a:solidFill>
              </a:rPr>
              <a:t>2</a:t>
            </a:r>
            <a:r>
              <a:rPr lang="el-GR" sz="1400" dirty="0">
                <a:solidFill>
                  <a:srgbClr val="0000FF"/>
                </a:solidFill>
              </a:rPr>
              <a:t> μετράτε στην κορυφή της οροσειράς;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400" dirty="0">
                <a:solidFill>
                  <a:srgbClr val="0000FF"/>
                </a:solidFill>
              </a:rPr>
              <a:t>δ) Προσδιορίστε το ύψος της στήλης του νερού (επίπεδο πτώσης νερού) που πέφτει με μορφή βροχής από το ρεύμα του αέρα μέσα σε 3 ώρες, με ομογενή πτώση βροχής μεταξύ των σημείων Μ</a:t>
            </a:r>
            <a:r>
              <a:rPr lang="el-GR" sz="1400" baseline="-25000" dirty="0">
                <a:solidFill>
                  <a:srgbClr val="0000FF"/>
                </a:solidFill>
              </a:rPr>
              <a:t>1</a:t>
            </a:r>
            <a:r>
              <a:rPr lang="el-GR" sz="1400" dirty="0">
                <a:solidFill>
                  <a:srgbClr val="0000FF"/>
                </a:solidFill>
              </a:rPr>
              <a:t> και Μ</a:t>
            </a:r>
            <a:r>
              <a:rPr lang="el-GR" sz="1400" baseline="-25000" dirty="0">
                <a:solidFill>
                  <a:srgbClr val="0000FF"/>
                </a:solidFill>
              </a:rPr>
              <a:t>2</a:t>
            </a:r>
            <a:r>
              <a:rPr lang="el-GR" sz="1400" dirty="0">
                <a:solidFill>
                  <a:srgbClr val="0000FF"/>
                </a:solidFill>
              </a:rPr>
              <a:t>;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400" dirty="0">
                <a:solidFill>
                  <a:srgbClr val="0000FF"/>
                </a:solidFill>
              </a:rPr>
              <a:t>ε) τι θερμοκρασία Τ</a:t>
            </a:r>
            <a:r>
              <a:rPr lang="el-GR" sz="1400" baseline="-25000" dirty="0">
                <a:solidFill>
                  <a:srgbClr val="0000FF"/>
                </a:solidFill>
              </a:rPr>
              <a:t>1 </a:t>
            </a:r>
            <a:r>
              <a:rPr lang="el-GR" sz="1400" dirty="0">
                <a:solidFill>
                  <a:srgbClr val="0000FF"/>
                </a:solidFill>
              </a:rPr>
              <a:t>μετράτε στο πίσω μέρος της οροσειράς στον σταθμός Μ</a:t>
            </a:r>
            <a:r>
              <a:rPr lang="el-GR" sz="1400" baseline="-25000" dirty="0">
                <a:solidFill>
                  <a:srgbClr val="0000FF"/>
                </a:solidFill>
              </a:rPr>
              <a:t>3</a:t>
            </a:r>
            <a:r>
              <a:rPr lang="el-GR" sz="1400" dirty="0">
                <a:solidFill>
                  <a:srgbClr val="0000FF"/>
                </a:solidFill>
              </a:rPr>
              <a:t>;</a:t>
            </a:r>
          </a:p>
          <a:p>
            <a:pPr marL="12700" algn="just">
              <a:lnSpc>
                <a:spcPts val="2555"/>
              </a:lnSpc>
              <a:spcBef>
                <a:spcPts val="127"/>
              </a:spcBef>
            </a:pPr>
            <a:r>
              <a:rPr lang="el-GR" sz="1400" dirty="0" err="1">
                <a:solidFill>
                  <a:srgbClr val="0000FF"/>
                </a:solidFill>
              </a:rPr>
              <a:t>στ</a:t>
            </a:r>
            <a:r>
              <a:rPr lang="el-GR" sz="1400" dirty="0">
                <a:solidFill>
                  <a:srgbClr val="0000FF"/>
                </a:solidFill>
              </a:rPr>
              <a:t>) Σχολιάστε την κατάσταση της ατμόσφαιρας στον σταθμό Μ</a:t>
            </a:r>
            <a:r>
              <a:rPr lang="el-GR" sz="1400" baseline="-25000" dirty="0">
                <a:solidFill>
                  <a:srgbClr val="0000FF"/>
                </a:solidFill>
              </a:rPr>
              <a:t>3</a:t>
            </a:r>
            <a:r>
              <a:rPr lang="el-GR" sz="1400" dirty="0">
                <a:solidFill>
                  <a:srgbClr val="0000FF"/>
                </a:solidFill>
              </a:rPr>
              <a:t>, σε σχέση  με αυτή στον σταθμό </a:t>
            </a:r>
            <a:r>
              <a:rPr lang="el-GR" sz="1400" dirty="0" err="1">
                <a:solidFill>
                  <a:srgbClr val="0000FF"/>
                </a:solidFill>
              </a:rPr>
              <a:t>Μ</a:t>
            </a:r>
            <a:r>
              <a:rPr lang="el-GR" sz="1400" baseline="-25000" dirty="0" err="1">
                <a:solidFill>
                  <a:srgbClr val="0000FF"/>
                </a:solidFill>
              </a:rPr>
              <a:t>ο</a:t>
            </a:r>
            <a:r>
              <a:rPr lang="el-GR" sz="1400" dirty="0">
                <a:solidFill>
                  <a:srgbClr val="0000FF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47702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WordArt 4"/>
          <p:cNvSpPr>
            <a:spLocks noChangeArrowheads="1" noChangeShapeType="1" noTextEdit="1"/>
          </p:cNvSpPr>
          <p:nvPr/>
        </p:nvSpPr>
        <p:spPr bwMode="auto">
          <a:xfrm>
            <a:off x="2268538" y="3284538"/>
            <a:ext cx="5133975" cy="5794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2800" kern="1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Thanks for your attention</a:t>
            </a:r>
            <a:r>
              <a:rPr lang="el-GR" sz="2800" kern="10">
                <a:solidFill>
                  <a:schemeClr val="accent2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ahoma"/>
                <a:ea typeface="Tahoma"/>
                <a:cs typeface="Tahoma"/>
              </a:rPr>
              <a:t>!</a:t>
            </a:r>
            <a:endParaRPr lang="el-GR" sz="2800" kern="10" dirty="0">
              <a:solidFill>
                <a:schemeClr val="accent2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ahoma"/>
              <a:ea typeface="Tahoma"/>
              <a:cs typeface="Tahoma"/>
            </a:endParaRPr>
          </a:p>
        </p:txBody>
      </p:sp>
      <p:pic>
        <p:nvPicPr>
          <p:cNvPr id="3" name="Γραφικό 2">
            <a:extLst>
              <a:ext uri="{FF2B5EF4-FFF2-40B4-BE49-F238E27FC236}">
                <a16:creationId xmlns:a16="http://schemas.microsoft.com/office/drawing/2014/main" id="{F193C114-915D-4DAF-9DC4-AE7E36141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48375" y="6021288"/>
            <a:ext cx="3095625" cy="752475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D518619-4C28-455F-88D5-83D7FC8D955C}"/>
              </a:ext>
            </a:extLst>
          </p:cNvPr>
          <p:cNvSpPr/>
          <p:nvPr/>
        </p:nvSpPr>
        <p:spPr>
          <a:xfrm>
            <a:off x="5310187" y="5301208"/>
            <a:ext cx="3294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Prof. </a:t>
            </a:r>
            <a:r>
              <a:rPr lang="en-US" b="1" u="sng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Arial" pitchFamily="34" charset="0"/>
              </a:rPr>
              <a:t>Mic.Gr.Vrachopoulos</a:t>
            </a:r>
            <a:endParaRPr lang="el-GR" b="1" u="sng" dirty="0">
              <a:solidFill>
                <a:schemeClr val="hlink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3F0ADE6-8D59-4370-8531-5FF25DE7F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021288"/>
            <a:ext cx="3713162" cy="612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2700" dir="5400000" algn="ctr" rotWithShape="0">
              <a:schemeClr val="folHlink"/>
            </a:outerShdw>
          </a:effectLst>
        </p:spPr>
        <p:txBody>
          <a:bodyPr wrap="none" lIns="0" tIns="25400" rIns="0" bIns="25400">
            <a:spAutoFit/>
          </a:bodyPr>
          <a:lstStyle/>
          <a:p>
            <a:pPr>
              <a:defRPr/>
            </a:pPr>
            <a:r>
              <a:rPr lang="el-GR" sz="3600" b="1" dirty="0">
                <a:solidFill>
                  <a:srgbClr val="00279F"/>
                </a:solidFill>
                <a:latin typeface="Arial" charset="0"/>
              </a:rPr>
              <a:t>Τέλος κεφαλαίου</a:t>
            </a:r>
          </a:p>
        </p:txBody>
      </p:sp>
    </p:spTree>
    <p:extLst>
      <p:ext uri="{BB962C8B-B14F-4D97-AF65-F5344CB8AC3E}">
        <p14:creationId xmlns:p14="http://schemas.microsoft.com/office/powerpoint/2010/main" val="256895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1F08845-7827-430A-86A4-4030BF3E0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74C9474-CC0A-4C6A-8BAE-0A8F6588F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5CF035D-D616-430F-9E25-C4143216D7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459"/>
          <a:stretch/>
        </p:blipFill>
        <p:spPr>
          <a:xfrm>
            <a:off x="539552" y="103229"/>
            <a:ext cx="7072173" cy="2644403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1C3D9FF-6A9F-40F0-9DD5-7F4B04181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67" y="2780927"/>
            <a:ext cx="6607435" cy="342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05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3081E916-D472-40D9-BAAF-A62841B96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1311"/>
            <a:ext cx="9144000" cy="507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3867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B3D371D-0A26-4408-A395-93306C5DA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8" y="260649"/>
            <a:ext cx="8592447" cy="606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71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5B2FF08C-0F24-458D-ABAF-0FBA1B70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68" y="260648"/>
            <a:ext cx="8643432" cy="2736304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0571090C-602B-43E7-A64B-7D5BB6B5B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024" y="2708920"/>
            <a:ext cx="4401234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670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A3D951FC-19C4-444E-B26B-51BF417D6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42" y="548680"/>
            <a:ext cx="8311300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704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82D64B73-707D-474B-8B27-0311EBBF4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90" y="908720"/>
            <a:ext cx="8371528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11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FF3205A-597A-4F8E-8F05-A028B0BB1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29"/>
          <a:stretch/>
        </p:blipFill>
        <p:spPr>
          <a:xfrm>
            <a:off x="319852" y="692696"/>
            <a:ext cx="8431667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56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4E05768D-3C1F-4DFA-8D9D-6DDF758A9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5" y="116632"/>
            <a:ext cx="8660099" cy="360040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B6C67B22-6C36-421A-8CDB-B497A1078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1" y="3933056"/>
            <a:ext cx="8616957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66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8C7E9325-0C32-4EF6-AEC1-2580A9393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96"/>
          <a:stretch/>
        </p:blipFill>
        <p:spPr>
          <a:xfrm>
            <a:off x="179516" y="332656"/>
            <a:ext cx="8568948" cy="608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657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9D0CE38-F797-419D-9562-97D1EC6AC9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7" r="1487"/>
          <a:stretch/>
        </p:blipFill>
        <p:spPr>
          <a:xfrm>
            <a:off x="179474" y="620687"/>
            <a:ext cx="8568990" cy="547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90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25ECC575-BF40-4A59-9EC8-F16F95776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434" y="31808"/>
            <a:ext cx="6838950" cy="339090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83C5F863-4844-4E4C-9004-CB78D0CD8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325" y="3449591"/>
            <a:ext cx="6991350" cy="230505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60DE954F-81F2-4029-9C47-8ACA77785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2759" y="5781524"/>
            <a:ext cx="697230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50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5EFBA45-9F65-423D-8FE8-458BB01EE2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15"/>
          <a:stretch/>
        </p:blipFill>
        <p:spPr>
          <a:xfrm>
            <a:off x="827584" y="3258"/>
            <a:ext cx="7560840" cy="441049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7474BF66-C349-43DD-BA61-1FAFC5D51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55" y="4653136"/>
            <a:ext cx="7890697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353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211C8AA0-7B7D-4B5C-A1B8-4913D23BF1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7" r="1227"/>
          <a:stretch/>
        </p:blipFill>
        <p:spPr>
          <a:xfrm>
            <a:off x="333872" y="0"/>
            <a:ext cx="7694512" cy="1653936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82807FD2-D63F-4760-A8B7-E5B5F3C87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33" y="1980895"/>
            <a:ext cx="7247776" cy="4877106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1DFD7E-5F85-4C08-89DC-9EB2894B2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9975" y="1674540"/>
            <a:ext cx="192405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330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1CEE919-D0C7-40BA-9EDC-E94D3DA9FB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92"/>
          <a:stretch/>
        </p:blipFill>
        <p:spPr>
          <a:xfrm>
            <a:off x="130862" y="404664"/>
            <a:ext cx="8476647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101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053E794-5801-436B-9475-415A94E3A3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51" y="548680"/>
            <a:ext cx="8652635" cy="56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150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8897EEE-7901-4C5F-B7FF-80287D246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12" y="548680"/>
            <a:ext cx="856239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323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3DED830-296E-42F0-BD99-305DB62477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" t="1178"/>
          <a:stretch/>
        </p:blipFill>
        <p:spPr>
          <a:xfrm>
            <a:off x="69847" y="332656"/>
            <a:ext cx="8679881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0455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B1F2488F-7438-4B09-B079-EA33BC253E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92"/>
          <a:stretch/>
        </p:blipFill>
        <p:spPr>
          <a:xfrm>
            <a:off x="103972" y="620688"/>
            <a:ext cx="8730989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890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28F1D36-AB76-4E20-A847-4AC9C4972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63994"/>
            <a:ext cx="8380623" cy="594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7798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2F46AD08-8FC7-461E-A7F7-D2B4EC940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11" y="1556792"/>
            <a:ext cx="8902807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648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92AAA49-7784-4C8A-A241-37E4FBCD6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30464"/>
            <a:ext cx="8568952" cy="613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3429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49C60C4-54C4-43E7-915C-E1C84CC6C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62" y="404663"/>
            <a:ext cx="8297686" cy="588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100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A4BE1CE-337B-407E-8906-C584DAB5E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95"/>
          <a:stretch/>
        </p:blipFill>
        <p:spPr>
          <a:xfrm>
            <a:off x="98771" y="836712"/>
            <a:ext cx="8622704" cy="504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982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6AE6C22-ADBB-422F-A67D-F9483854C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" r="1292" b="1976"/>
          <a:stretch/>
        </p:blipFill>
        <p:spPr>
          <a:xfrm>
            <a:off x="251520" y="535356"/>
            <a:ext cx="8352928" cy="550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6323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C7D2DE34-F68B-476B-A576-E1C013D623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"/>
          <a:stretch/>
        </p:blipFill>
        <p:spPr>
          <a:xfrm>
            <a:off x="179512" y="292931"/>
            <a:ext cx="8568952" cy="597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419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3B80383-4BC0-4535-84E0-EBC223FA2E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24"/>
          <a:stretch/>
        </p:blipFill>
        <p:spPr>
          <a:xfrm>
            <a:off x="827584" y="74340"/>
            <a:ext cx="7364880" cy="2922612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DC80F4A9-3882-490D-9AAA-35713A66FF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63"/>
          <a:stretch/>
        </p:blipFill>
        <p:spPr>
          <a:xfrm>
            <a:off x="663350" y="3140967"/>
            <a:ext cx="7797082" cy="3287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8208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2BB343E-7F7E-4121-8430-120D0C1851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1161"/>
          <a:stretch/>
        </p:blipFill>
        <p:spPr>
          <a:xfrm>
            <a:off x="107503" y="260648"/>
            <a:ext cx="8738789" cy="2808312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7C629F63-3B96-44CE-9737-2E93B88B2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09" y="3501008"/>
            <a:ext cx="8419397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2137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364DBBB7-0207-426C-A592-0F2362E9E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90" y="116632"/>
            <a:ext cx="8142608" cy="3384376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3681218D-47DE-4C0C-B78E-E2D015CE89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9"/>
          <a:stretch/>
        </p:blipFill>
        <p:spPr>
          <a:xfrm>
            <a:off x="698764" y="4437112"/>
            <a:ext cx="8075974" cy="1008112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7EBBAE44-12E2-44D4-9CF8-8BB8D10DD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5733256"/>
            <a:ext cx="1555951" cy="77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650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E53FF5A-0ABD-4453-BE34-817E90C02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95"/>
          <a:stretch/>
        </p:blipFill>
        <p:spPr>
          <a:xfrm>
            <a:off x="1076920" y="20463"/>
            <a:ext cx="6990159" cy="363855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9C2EC3E1-6E7E-4CFA-80AB-D5D8A8097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593632"/>
            <a:ext cx="6559302" cy="324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5265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436F564-C22F-46C4-8CAB-4213EE2BF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5989"/>
            <a:ext cx="6525394" cy="3413011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ED922C46-33E7-4F13-85BE-EEABCE06D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108" y="3545768"/>
            <a:ext cx="5329783" cy="32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256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5195C0C-FA0A-44CC-A451-4D16D8DD01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7"/>
          <a:stretch/>
        </p:blipFill>
        <p:spPr>
          <a:xfrm>
            <a:off x="899592" y="0"/>
            <a:ext cx="6840760" cy="383857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36C5EF18-76AB-4674-8EC1-30F469CB7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" y="3933056"/>
            <a:ext cx="6753225" cy="2790825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68503A3A-02C6-4DA7-B68E-758BECE66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6" y="5445224"/>
            <a:ext cx="2448272" cy="89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170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63BA504-606C-4CAD-9B0D-6B4F9339F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01" y="1052736"/>
            <a:ext cx="872639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569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3E1495DA-4A36-4FD7-988D-D918A3D678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2"/>
          <a:stretch/>
        </p:blipFill>
        <p:spPr>
          <a:xfrm>
            <a:off x="179513" y="188640"/>
            <a:ext cx="6624736" cy="4260587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395BDEB8-AC7D-4AAF-AC76-69DA0F778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563" y="4356989"/>
            <a:ext cx="3496617" cy="250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227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9E764DB5-0981-4E0D-83BD-9B1C2C21EA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0" b="2172"/>
          <a:stretch/>
        </p:blipFill>
        <p:spPr>
          <a:xfrm>
            <a:off x="179512" y="484341"/>
            <a:ext cx="8813555" cy="575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083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4FCC569-09C6-4672-9AC2-889852FD0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0"/>
          <a:stretch/>
        </p:blipFill>
        <p:spPr>
          <a:xfrm>
            <a:off x="53596" y="764705"/>
            <a:ext cx="8838883" cy="525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631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10F6663-42DA-4DE6-815C-62BC826F15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36"/>
          <a:stretch/>
        </p:blipFill>
        <p:spPr>
          <a:xfrm>
            <a:off x="35511" y="1233"/>
            <a:ext cx="6264681" cy="4457886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E1010729-0CAE-4B23-9786-98CB352FE5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68" t="13590"/>
          <a:stretch/>
        </p:blipFill>
        <p:spPr>
          <a:xfrm>
            <a:off x="4902533" y="3888148"/>
            <a:ext cx="4264162" cy="294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1314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CD84621-2861-4323-B33C-DCAF2B1B3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6991350" cy="4638675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A2CBEFBA-978D-4E0B-B5E7-C336A6DFC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3572353"/>
            <a:ext cx="4067944" cy="328564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1A4AD9-2EE3-4DB9-B0AF-21F08CB226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5736" y="4687862"/>
            <a:ext cx="2452662" cy="21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557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8C8EE764-A09D-4A11-963C-42C3670542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88"/>
          <a:stretch/>
        </p:blipFill>
        <p:spPr>
          <a:xfrm>
            <a:off x="0" y="-21462"/>
            <a:ext cx="6948264" cy="496252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E46F83B-40E5-4698-A37F-7503B6443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913" y="1628800"/>
            <a:ext cx="2705100" cy="200025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2C612925-689C-4292-BF2B-BDBCB2666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888" y="4733925"/>
            <a:ext cx="2905125" cy="212407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659A9B24-704B-4106-8196-DB9BFB945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85" y="5035203"/>
            <a:ext cx="2160240" cy="179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490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5D7EEEFF-F015-4852-BAF3-20BAAE970F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3"/>
          <a:stretch/>
        </p:blipFill>
        <p:spPr>
          <a:xfrm>
            <a:off x="282105" y="620688"/>
            <a:ext cx="8425919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502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32C90022-0AA1-4E06-96EB-B658B1FCD2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" t="1388" r="1292"/>
          <a:stretch/>
        </p:blipFill>
        <p:spPr>
          <a:xfrm>
            <a:off x="293065" y="836712"/>
            <a:ext cx="8343014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237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641077F9-FDA2-47EA-872D-1E99A02845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" t="1041" r="1356"/>
          <a:stretch/>
        </p:blipFill>
        <p:spPr>
          <a:xfrm>
            <a:off x="303240" y="404664"/>
            <a:ext cx="8301207" cy="58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4357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3B5C1DE8-0609-4D85-AFC9-F248ED375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9" r="1099"/>
          <a:stretch/>
        </p:blipFill>
        <p:spPr>
          <a:xfrm>
            <a:off x="0" y="71280"/>
            <a:ext cx="6588224" cy="4307242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0F6E1AD3-F676-4448-A5E8-F52B645C5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5937" y="4149080"/>
            <a:ext cx="3408775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9116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3C9BBFF-B970-4DFC-9188-A34488A27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0" y="548680"/>
            <a:ext cx="8407195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1810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F2157E9-C0FD-4EAB-A0C6-4ABED5044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-736"/>
            <a:ext cx="6480720" cy="4420274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EE4DA4C1-FAA1-4A36-AB0E-303B790C6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884902"/>
            <a:ext cx="5112568" cy="387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8261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0DC856D9-291C-4DB3-9373-9771B92150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79"/>
          <a:stretch/>
        </p:blipFill>
        <p:spPr>
          <a:xfrm>
            <a:off x="306278" y="692696"/>
            <a:ext cx="830152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381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7A618E4D-F0B2-4C4B-BA41-7633851F5D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8" r="1037"/>
          <a:stretch/>
        </p:blipFill>
        <p:spPr>
          <a:xfrm>
            <a:off x="-26059" y="0"/>
            <a:ext cx="6768752" cy="3596439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D1537E1-B66E-4182-8BD1-A05B9CCE1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90"/>
          <a:stretch/>
        </p:blipFill>
        <p:spPr>
          <a:xfrm>
            <a:off x="2978647" y="3565673"/>
            <a:ext cx="6057849" cy="329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8475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1313762C-F597-4CBE-8A51-51906FE89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05" y="908720"/>
            <a:ext cx="871296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2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0FEF4DC-6B39-14A2-B2D7-876B344E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29384-9C30-493C-8C0A-6FE86ED1A732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24/10/25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403FDE7-C488-76A1-F0EC-EAB4E761E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01D6A-1F9E-4684-A377-9209A26E902F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88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36EB05-9AA6-5C63-45D8-D21B4D2E8E4D}"/>
              </a:ext>
            </a:extLst>
          </p:cNvPr>
          <p:cNvSpPr txBox="1"/>
          <p:nvPr/>
        </p:nvSpPr>
        <p:spPr>
          <a:xfrm>
            <a:off x="2286000" y="324702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023FF-CE49-99B1-280F-6ED527038D02}"/>
              </a:ext>
            </a:extLst>
          </p:cNvPr>
          <p:cNvSpPr txBox="1"/>
          <p:nvPr/>
        </p:nvSpPr>
        <p:spPr>
          <a:xfrm>
            <a:off x="2286000" y="324702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l-GR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86D12330-993F-1933-BF13-539836CC9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920" y="290030"/>
            <a:ext cx="824888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270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dirty="0">
                <a:latin typeface="Arial Narrow" panose="020B0606020202030204" pitchFamily="34" charset="0"/>
                <a:ea typeface="Times New Roman" panose="02020603050405020304" pitchFamily="18" charset="0"/>
              </a:rPr>
              <a:t>Η τάση υδρατμών (</a:t>
            </a:r>
            <a:r>
              <a:rPr lang="en-US" altLang="el-GR" dirty="0"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lang="el-GR" altLang="el-GR" dirty="0">
                <a:latin typeface="Arial Narrow" panose="020B0606020202030204" pitchFamily="34" charset="0"/>
                <a:ea typeface="Times New Roman" panose="02020603050405020304" pitchFamily="18" charset="0"/>
              </a:rPr>
              <a:t>) μπορεί να υπολογιστεί από την θερμοκρασία (Τ) και την σχετική υγρασία (</a:t>
            </a:r>
            <a:r>
              <a:rPr lang="en-US" altLang="el-GR" dirty="0">
                <a:latin typeface="Arial Narrow" panose="020B0606020202030204" pitchFamily="34" charset="0"/>
                <a:ea typeface="Times New Roman" panose="02020603050405020304" pitchFamily="18" charset="0"/>
              </a:rPr>
              <a:t>RH</a:t>
            </a:r>
            <a:r>
              <a:rPr lang="el-GR" altLang="el-GR" dirty="0">
                <a:latin typeface="Arial Narrow" panose="020B0606020202030204" pitchFamily="34" charset="0"/>
                <a:ea typeface="Times New Roman" panose="02020603050405020304" pitchFamily="18" charset="0"/>
              </a:rPr>
              <a:t>) από την σχέση:</a:t>
            </a:r>
          </a:p>
          <a:p>
            <a:pPr indent="22701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altLang="el-GR" dirty="0">
                <a:latin typeface="Arial Narrow" panose="020B0606020202030204" pitchFamily="34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A4197D6F-DFBD-47D0-1A3D-4D6697A94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303" y="2877691"/>
            <a:ext cx="850728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η τάση υδρατμών του αέρα (</a:t>
            </a:r>
            <a:r>
              <a:rPr kumimoji="0" lang="el-GR" altLang="el-GR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hPa</a:t>
            </a: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). </a:t>
            </a: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l-G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τάση υδρατμών </a:t>
            </a:r>
            <a:r>
              <a:rPr kumimoji="0" lang="en-US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e</a:t>
            </a: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μπορεί να εκτιμηθεί από την σχέση:</a:t>
            </a:r>
            <a:endParaRPr kumimoji="0" lang="el-GR" altLang="el-G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endParaRPr kumimoji="0" lang="el-GR" altLang="el-G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AF6415DA-AB68-2E10-9320-36FFBFEF4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663" y="4693444"/>
            <a:ext cx="835292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σχέση υπολογισμού του δείκτη (Η) είναι η ακόλουθη:</a:t>
            </a: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l-GR" dirty="0">
              <a:latin typeface="Arial Narrow" panose="020B0606020202030204" pitchFamily="34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altLang="el-GR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753C320-CE34-6B90-7B75-55199E14B564}"/>
                  </a:ext>
                </a:extLst>
              </p:cNvPr>
              <p:cNvSpPr txBox="1"/>
              <p:nvPr/>
            </p:nvSpPr>
            <p:spPr>
              <a:xfrm>
                <a:off x="3707904" y="1618172"/>
                <a:ext cx="4792532" cy="791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l-GR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RH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</a:rPr>
                        <m:t>∗6.105∗</m:t>
                      </m:r>
                      <m:r>
                        <m:rPr>
                          <m:sty m:val="p"/>
                        </m:rPr>
                        <a:rPr lang="en-US" sz="1800">
                          <a:effectLst/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l-GR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17.27∗</m:t>
                          </m:r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+237.7</m:t>
                          </m:r>
                        </m:den>
                      </m:f>
                      <m:r>
                        <a:rPr lang="en-US" sz="1800"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753C320-CE34-6B90-7B75-55199E14B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1618172"/>
                <a:ext cx="4792532" cy="7916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C45BDB-6A1B-CB18-031D-51A549540786}"/>
                  </a:ext>
                </a:extLst>
              </p:cNvPr>
              <p:cNvSpPr txBox="1"/>
              <p:nvPr/>
            </p:nvSpPr>
            <p:spPr>
              <a:xfrm>
                <a:off x="5148064" y="3510469"/>
                <a:ext cx="3995936" cy="791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=6.112</m:t>
                      </m:r>
                      <m:d>
                        <m:dPr>
                          <m:ctrlPr>
                            <a:rPr lang="el-GR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RH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d>
                      <m:r>
                        <a:rPr lang="en-US" sz="1800">
                          <a:effectLst/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l-GR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f>
                            <m:fPr>
                              <m:ctrlPr>
                                <a:rPr lang="el-GR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7.5</m:t>
                              </m:r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num>
                            <m:den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237.7+</m:t>
                              </m:r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</a:rPr>
                                <m:t>Τ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l-G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DC45BDB-6A1B-CB18-031D-51A549540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3510469"/>
                <a:ext cx="3995936" cy="7916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88D78E3-D2CE-DD0E-5367-9DFA7B27F335}"/>
                  </a:ext>
                </a:extLst>
              </p:cNvPr>
              <p:cNvSpPr txBox="1"/>
              <p:nvPr/>
            </p:nvSpPr>
            <p:spPr>
              <a:xfrm>
                <a:off x="5482101" y="4587246"/>
                <a:ext cx="2751798" cy="6952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Η</m:t>
                      </m:r>
                      <m: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1800" smtClean="0">
                          <a:effectLst/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l-GR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800">
                          <a:effectLst/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l-GR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</a:rPr>
                            <m:t>−10</m:t>
                          </m:r>
                        </m:e>
                      </m:d>
                    </m:oMath>
                  </m:oMathPara>
                </a14:m>
                <a:endParaRPr lang="el-GR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88D78E3-D2CE-DD0E-5367-9DFA7B27F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101" y="4587246"/>
                <a:ext cx="2751798" cy="6952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26D14A5-13AC-22A1-3771-C0BEB36111D7}"/>
              </a:ext>
            </a:extLst>
          </p:cNvPr>
          <p:cNvSpPr txBox="1"/>
          <p:nvPr/>
        </p:nvSpPr>
        <p:spPr>
          <a:xfrm>
            <a:off x="260303" y="2472741"/>
            <a:ext cx="7579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2270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Όπου, Τ η θερμοκρασία του αέρα (°C) και </a:t>
            </a:r>
            <a:r>
              <a:rPr kumimoji="0" lang="en-US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RH</a:t>
            </a:r>
            <a:r>
              <a:rPr kumimoji="0" lang="el-GR" altLang="el-G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η σχετική υγρασία (%).</a:t>
            </a:r>
            <a:endParaRPr kumimoji="0" lang="el-GR" altLang="el-G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51693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16018</TotalTime>
  <Words>3780</Words>
  <Application>Microsoft Macintosh PowerPoint</Application>
  <PresentationFormat>On-screen Show (4:3)</PresentationFormat>
  <Paragraphs>404</Paragraphs>
  <Slides>88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88</vt:i4>
      </vt:variant>
    </vt:vector>
  </HeadingPairs>
  <TitlesOfParts>
    <vt:vector size="101" baseType="lpstr">
      <vt:lpstr>Arial</vt:lpstr>
      <vt:lpstr>Arial Narrow</vt:lpstr>
      <vt:lpstr>Calibri</vt:lpstr>
      <vt:lpstr>Cambria Math</vt:lpstr>
      <vt:lpstr>Comic Sans MS</vt:lpstr>
      <vt:lpstr>Tahoma</vt:lpstr>
      <vt:lpstr>Times New Roman</vt:lpstr>
      <vt:lpstr>Wingdings</vt:lpstr>
      <vt:lpstr>Θέμα του Office</vt:lpstr>
      <vt:lpstr>1_Θέμα του Office</vt:lpstr>
      <vt:lpstr>Εικόνα</vt:lpstr>
      <vt:lpstr>Εξίσωση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Κανονισμός Ενεργειακής Απόδοσης Κτιρίων μέρος 1ο: Σκοπός-Πεδίο εφαρμογής-Ορισμοί</dc:title>
  <dc:creator>user</dc:creator>
  <cp:lastModifiedBy>Dimitrios Ladakis</cp:lastModifiedBy>
  <cp:revision>424</cp:revision>
  <dcterms:created xsi:type="dcterms:W3CDTF">2016-08-03T21:09:21Z</dcterms:created>
  <dcterms:modified xsi:type="dcterms:W3CDTF">2025-10-29T12:47:23Z</dcterms:modified>
</cp:coreProperties>
</file>