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57.bin" ContentType="image/unknown"/>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78"/>
  </p:notesMasterIdLst>
  <p:sldIdLst>
    <p:sldId id="590" r:id="rId2"/>
    <p:sldId id="934" r:id="rId3"/>
    <p:sldId id="875" r:id="rId4"/>
    <p:sldId id="876" r:id="rId5"/>
    <p:sldId id="877" r:id="rId6"/>
    <p:sldId id="878" r:id="rId7"/>
    <p:sldId id="879" r:id="rId8"/>
    <p:sldId id="935" r:id="rId9"/>
    <p:sldId id="880" r:id="rId10"/>
    <p:sldId id="896" r:id="rId11"/>
    <p:sldId id="897" r:id="rId12"/>
    <p:sldId id="937" r:id="rId13"/>
    <p:sldId id="898" r:id="rId14"/>
    <p:sldId id="899" r:id="rId15"/>
    <p:sldId id="900" r:id="rId16"/>
    <p:sldId id="901" r:id="rId17"/>
    <p:sldId id="902" r:id="rId18"/>
    <p:sldId id="903" r:id="rId19"/>
    <p:sldId id="904" r:id="rId20"/>
    <p:sldId id="905" r:id="rId21"/>
    <p:sldId id="906" r:id="rId22"/>
    <p:sldId id="907" r:id="rId23"/>
    <p:sldId id="909" r:id="rId24"/>
    <p:sldId id="908" r:id="rId25"/>
    <p:sldId id="910" r:id="rId26"/>
    <p:sldId id="911" r:id="rId27"/>
    <p:sldId id="914" r:id="rId28"/>
    <p:sldId id="912" r:id="rId29"/>
    <p:sldId id="913" r:id="rId30"/>
    <p:sldId id="915" r:id="rId31"/>
    <p:sldId id="916" r:id="rId32"/>
    <p:sldId id="811" r:id="rId33"/>
    <p:sldId id="869" r:id="rId34"/>
    <p:sldId id="870" r:id="rId35"/>
    <p:sldId id="871" r:id="rId36"/>
    <p:sldId id="872" r:id="rId37"/>
    <p:sldId id="840" r:id="rId38"/>
    <p:sldId id="842" r:id="rId39"/>
    <p:sldId id="873" r:id="rId40"/>
    <p:sldId id="843" r:id="rId41"/>
    <p:sldId id="844" r:id="rId42"/>
    <p:sldId id="874" r:id="rId43"/>
    <p:sldId id="919" r:id="rId44"/>
    <p:sldId id="920" r:id="rId45"/>
    <p:sldId id="846" r:id="rId46"/>
    <p:sldId id="921" r:id="rId47"/>
    <p:sldId id="847" r:id="rId48"/>
    <p:sldId id="922" r:id="rId49"/>
    <p:sldId id="923" r:id="rId50"/>
    <p:sldId id="848" r:id="rId51"/>
    <p:sldId id="924" r:id="rId52"/>
    <p:sldId id="849" r:id="rId53"/>
    <p:sldId id="925" r:id="rId54"/>
    <p:sldId id="850" r:id="rId55"/>
    <p:sldId id="852" r:id="rId56"/>
    <p:sldId id="853" r:id="rId57"/>
    <p:sldId id="927" r:id="rId58"/>
    <p:sldId id="856" r:id="rId59"/>
    <p:sldId id="857" r:id="rId60"/>
    <p:sldId id="926" r:id="rId61"/>
    <p:sldId id="859" r:id="rId62"/>
    <p:sldId id="860" r:id="rId63"/>
    <p:sldId id="936" r:id="rId64"/>
    <p:sldId id="928" r:id="rId65"/>
    <p:sldId id="861" r:id="rId66"/>
    <p:sldId id="929" r:id="rId67"/>
    <p:sldId id="862" r:id="rId68"/>
    <p:sldId id="863" r:id="rId69"/>
    <p:sldId id="931" r:id="rId70"/>
    <p:sldId id="930" r:id="rId71"/>
    <p:sldId id="866" r:id="rId72"/>
    <p:sldId id="932" r:id="rId73"/>
    <p:sldId id="277" r:id="rId74"/>
    <p:sldId id="867" r:id="rId75"/>
    <p:sldId id="868" r:id="rId76"/>
    <p:sldId id="933" r:id="rId7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grv" initials="m" lastIdx="2" clrIdx="0">
    <p:extLst>
      <p:ext uri="{19B8F6BF-5375-455C-9EA6-DF929625EA0E}">
        <p15:presenceInfo xmlns:p15="http://schemas.microsoft.com/office/powerpoint/2012/main" userId="mgrv" providerId="None"/>
      </p:ext>
    </p:extLst>
  </p:cmAuthor>
  <p:cmAuthor id="2" name="Windows User" initials="WU" lastIdx="1" clrIdx="1">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9" autoAdjust="0"/>
    <p:restoredTop sz="86563" autoAdjust="0"/>
  </p:normalViewPr>
  <p:slideViewPr>
    <p:cSldViewPr>
      <p:cViewPr varScale="1">
        <p:scale>
          <a:sx n="105" d="100"/>
          <a:sy n="105" d="100"/>
        </p:scale>
        <p:origin x="2072"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5B217-F20C-4A10-A888-AF9EDBED4B5D}" type="datetimeFigureOut">
              <a:rPr lang="el-GR" smtClean="0"/>
              <a:t>12/11/25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254B3-AE9B-4D1F-B292-64560899B6F3}" type="slidenum">
              <a:rPr lang="el-GR" smtClean="0"/>
              <a:t>‹#›</a:t>
            </a:fld>
            <a:endParaRPr lang="el-GR"/>
          </a:p>
        </p:txBody>
      </p:sp>
    </p:spTree>
    <p:extLst>
      <p:ext uri="{BB962C8B-B14F-4D97-AF65-F5344CB8AC3E}">
        <p14:creationId xmlns:p14="http://schemas.microsoft.com/office/powerpoint/2010/main" val="29279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1</a:t>
            </a:fld>
            <a:endParaRPr lang="el-GR"/>
          </a:p>
        </p:txBody>
      </p:sp>
    </p:spTree>
    <p:extLst>
      <p:ext uri="{BB962C8B-B14F-4D97-AF65-F5344CB8AC3E}">
        <p14:creationId xmlns:p14="http://schemas.microsoft.com/office/powerpoint/2010/main" val="2626463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32</a:t>
            </a:fld>
            <a:endParaRPr lang="el-GR"/>
          </a:p>
        </p:txBody>
      </p:sp>
    </p:spTree>
    <p:extLst>
      <p:ext uri="{BB962C8B-B14F-4D97-AF65-F5344CB8AC3E}">
        <p14:creationId xmlns:p14="http://schemas.microsoft.com/office/powerpoint/2010/main" val="1601895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33</a:t>
            </a:fld>
            <a:endParaRPr lang="el-GR"/>
          </a:p>
        </p:txBody>
      </p:sp>
    </p:spTree>
    <p:extLst>
      <p:ext uri="{BB962C8B-B14F-4D97-AF65-F5344CB8AC3E}">
        <p14:creationId xmlns:p14="http://schemas.microsoft.com/office/powerpoint/2010/main" val="3413460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34</a:t>
            </a:fld>
            <a:endParaRPr lang="el-GR"/>
          </a:p>
        </p:txBody>
      </p:sp>
    </p:spTree>
    <p:extLst>
      <p:ext uri="{BB962C8B-B14F-4D97-AF65-F5344CB8AC3E}">
        <p14:creationId xmlns:p14="http://schemas.microsoft.com/office/powerpoint/2010/main" val="69953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35</a:t>
            </a:fld>
            <a:endParaRPr lang="el-GR"/>
          </a:p>
        </p:txBody>
      </p:sp>
    </p:spTree>
    <p:extLst>
      <p:ext uri="{BB962C8B-B14F-4D97-AF65-F5344CB8AC3E}">
        <p14:creationId xmlns:p14="http://schemas.microsoft.com/office/powerpoint/2010/main" val="3223738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rgbClr val="0000FF"/>
                </a:solidFill>
              </a:rPr>
              <a:t>δηλαδή θεωρείται «πολλές φορές» ότι </a:t>
            </a:r>
            <a:r>
              <a:rPr lang="en-US" sz="1200" b="1" u="sng" dirty="0">
                <a:solidFill>
                  <a:srgbClr val="0000FF"/>
                </a:solidFill>
              </a:rPr>
              <a:t>C</a:t>
            </a:r>
            <a:r>
              <a:rPr lang="en-US" sz="1200" b="1" u="sng" baseline="-25000" dirty="0">
                <a:solidFill>
                  <a:srgbClr val="0000FF"/>
                </a:solidFill>
              </a:rPr>
              <a:t>p</a:t>
            </a:r>
            <a:r>
              <a:rPr lang="en-US" sz="900" b="1" u="sng" dirty="0">
                <a:solidFill>
                  <a:srgbClr val="0000FF"/>
                </a:solidFill>
              </a:rPr>
              <a:t>*</a:t>
            </a:r>
            <a:r>
              <a:rPr lang="en-US" sz="1200" b="1" u="sng" dirty="0">
                <a:solidFill>
                  <a:srgbClr val="0000FF"/>
                </a:solidFill>
              </a:rPr>
              <a:t>dT=</a:t>
            </a:r>
            <a:r>
              <a:rPr lang="en-US" sz="1200" b="1" u="sng" dirty="0" err="1">
                <a:solidFill>
                  <a:srgbClr val="0000FF"/>
                </a:solidFill>
              </a:rPr>
              <a:t>dQ</a:t>
            </a:r>
            <a:endParaRPr lang="el-GR" sz="1200" b="1" u="sng" dirty="0">
              <a:solidFill>
                <a:srgbClr val="0000FF"/>
              </a:solidFill>
            </a:endParaRPr>
          </a:p>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36</a:t>
            </a:fld>
            <a:endParaRPr lang="el-GR"/>
          </a:p>
        </p:txBody>
      </p:sp>
    </p:spTree>
    <p:extLst>
      <p:ext uri="{BB962C8B-B14F-4D97-AF65-F5344CB8AC3E}">
        <p14:creationId xmlns:p14="http://schemas.microsoft.com/office/powerpoint/2010/main" val="2064321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Σημείωση στο τέλος διαφάνεια 87</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43</a:t>
            </a:fld>
            <a:endParaRPr lang="el-GR"/>
          </a:p>
        </p:txBody>
      </p:sp>
    </p:spTree>
    <p:extLst>
      <p:ext uri="{BB962C8B-B14F-4D97-AF65-F5344CB8AC3E}">
        <p14:creationId xmlns:p14="http://schemas.microsoft.com/office/powerpoint/2010/main" val="4269655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ltLang="el-GR" dirty="0">
                <a:solidFill>
                  <a:srgbClr val="0033CC"/>
                </a:solidFill>
                <a:latin typeface="Arial" panose="020B0604020202020204" pitchFamily="34" charset="0"/>
                <a:cs typeface="Arial" panose="020B0604020202020204" pitchFamily="34" charset="0"/>
              </a:rPr>
              <a:t>Η διατύπωση αυτή δε σημαίνει ότι είναι αδύνατο να κατασκευαστεί μία συσκευή που να εκτελεί κύκλο και που θα έχει σαν αποτέλεσμα τη μεταφορά θερμότητας από ένα σώμα χαμηλής θερμοκρασίας σε ένα σώμα υψηλότερης θερμοκρασίας, π.χ. </a:t>
            </a:r>
            <a:r>
              <a:rPr lang="el-GR" altLang="el-GR" b="1" dirty="0">
                <a:solidFill>
                  <a:srgbClr val="0033CC"/>
                </a:solidFill>
                <a:latin typeface="Arial" panose="020B0604020202020204" pitchFamily="34" charset="0"/>
                <a:cs typeface="Arial" panose="020B0604020202020204" pitchFamily="34" charset="0"/>
              </a:rPr>
              <a:t>ψυγεία, αντλίες θερμότητας</a:t>
            </a:r>
            <a:r>
              <a:rPr lang="el-GR" altLang="el-GR" dirty="0">
                <a:solidFill>
                  <a:srgbClr val="0033CC"/>
                </a:solidFill>
                <a:latin typeface="Arial" panose="020B0604020202020204" pitchFamily="34" charset="0"/>
                <a:cs typeface="Arial" panose="020B0604020202020204" pitchFamily="34" charset="0"/>
              </a:rPr>
              <a:t>.</a:t>
            </a:r>
            <a:endParaRPr lang="el-GR" dirty="0"/>
          </a:p>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44</a:t>
            </a:fld>
            <a:endParaRPr lang="el-GR"/>
          </a:p>
        </p:txBody>
      </p:sp>
    </p:spTree>
    <p:extLst>
      <p:ext uri="{BB962C8B-B14F-4D97-AF65-F5344CB8AC3E}">
        <p14:creationId xmlns:p14="http://schemas.microsoft.com/office/powerpoint/2010/main" val="3964347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200" dirty="0">
                <a:solidFill>
                  <a:srgbClr val="0000FF"/>
                </a:solidFill>
              </a:rPr>
              <a:t>Μερικά μόρια από την επιφάνεια του νερού κατά τη κίνηση τους απομακρύνονται ως μόρια υδρατμών, ενώ άλλα μόρια υδρατμών από το μίγμα αέρα-νερού (υδρατμών) ενσωματώνονται στη μάζα του νερού. </a:t>
            </a:r>
            <a:endParaRPr lang="en-US" sz="1200" dirty="0">
              <a:solidFill>
                <a:srgbClr val="0000FF"/>
              </a:solidFill>
            </a:endParaRPr>
          </a:p>
          <a:p>
            <a:r>
              <a:rPr lang="el-GR" sz="1200" dirty="0">
                <a:solidFill>
                  <a:srgbClr val="0000FF"/>
                </a:solidFill>
              </a:rPr>
              <a:t>Τότε οι δύο διεργασίες έχουν τον ίδιο ρυθμό, δηλαδή ο ρυθμός εξάτμισης είναι ίδιος με το ρυθμό συμπύκνωσης. </a:t>
            </a:r>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45</a:t>
            </a:fld>
            <a:endParaRPr lang="el-GR"/>
          </a:p>
        </p:txBody>
      </p:sp>
    </p:spTree>
    <p:extLst>
      <p:ext uri="{BB962C8B-B14F-4D97-AF65-F5344CB8AC3E}">
        <p14:creationId xmlns:p14="http://schemas.microsoft.com/office/powerpoint/2010/main" val="3896920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Στο τέλος διαφάνεια 87</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47</a:t>
            </a:fld>
            <a:endParaRPr lang="el-GR"/>
          </a:p>
        </p:txBody>
      </p:sp>
    </p:spTree>
    <p:extLst>
      <p:ext uri="{BB962C8B-B14F-4D97-AF65-F5344CB8AC3E}">
        <p14:creationId xmlns:p14="http://schemas.microsoft.com/office/powerpoint/2010/main" val="3237102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Σημείωμα στην διαφάνεια 88</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48</a:t>
            </a:fld>
            <a:endParaRPr lang="el-GR"/>
          </a:p>
        </p:txBody>
      </p:sp>
    </p:spTree>
    <p:extLst>
      <p:ext uri="{BB962C8B-B14F-4D97-AF65-F5344CB8AC3E}">
        <p14:creationId xmlns:p14="http://schemas.microsoft.com/office/powerpoint/2010/main" val="2555358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55</a:t>
            </a:fld>
            <a:endParaRPr lang="el-GR"/>
          </a:p>
        </p:txBody>
      </p:sp>
    </p:spTree>
    <p:extLst>
      <p:ext uri="{BB962C8B-B14F-4D97-AF65-F5344CB8AC3E}">
        <p14:creationId xmlns:p14="http://schemas.microsoft.com/office/powerpoint/2010/main" val="3022020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δυναμική θερμοκρασία αυξάνεται όσο ο θύλακας ανέρχεται στην ατμόσφαιρα σε αντίθεση με την πραγματική που μπορεί να αυξάνεται ή να μειώνεται</a:t>
            </a:r>
          </a:p>
          <a:p>
            <a:r>
              <a:rPr lang="el-GR" dirty="0"/>
              <a:t>Η δυναμική θερμοκρασία είναι μέτρο στης στατικής ευστάθειας μιας ακόρεστης ατμόσφαιρας</a:t>
            </a:r>
          </a:p>
          <a:p>
            <a:r>
              <a:rPr lang="el-GR" dirty="0"/>
              <a:t>Υπό κανονικές συνθήκες   η ΔΘ αυξάνεται με το ύψος και οι κατακόρυφες κινήσεις καταστέλλονται</a:t>
            </a:r>
          </a:p>
          <a:p>
            <a:r>
              <a:rPr lang="el-GR" dirty="0"/>
              <a:t>Αν η ΔΘ ελαττώνεται με το ύψος η ατμόσφαιρα είναι ασταθής σε κατακόρυφες κινήσεις και είναι πιθανή η κατακόρυφη μεταφορά.</a:t>
            </a:r>
          </a:p>
          <a:p>
            <a:r>
              <a:rPr lang="el-GR" dirty="0"/>
              <a:t>Με την κατακόρυφη μεταφορά αναμιγνύεται η ατμόσφαιρα και επιστρέφει σε ευσταθή </a:t>
            </a:r>
            <a:r>
              <a:rPr lang="el-GR" dirty="0" err="1"/>
              <a:t>στρωματοποιημένη</a:t>
            </a:r>
            <a:r>
              <a:rPr lang="el-GR" dirty="0"/>
              <a:t> κατάσταση.</a:t>
            </a:r>
          </a:p>
          <a:p>
            <a:r>
              <a:rPr lang="el-GR" dirty="0"/>
              <a:t>Συνήθως δεν παρατηρούνται περιπτώσεις δυναμικής θερμοκρασίας που ελαττώνεται με το ύψος, εκτός από περιπτώσεις έντονης κατακόρυφης μεταφοράς ή ισχυρής ηλιοφάνειας.</a:t>
            </a:r>
          </a:p>
          <a:p>
            <a:r>
              <a:rPr lang="el-GR" dirty="0"/>
              <a:t>Τα ίδια ισχύουν και στην περίπτωση της ατμόσφαιράς με υγρασία. Λόγω της απελευθέρωσης λανθάνουσας θερμότητας από την εξάτμιση … συμπύκνωση … ένας κορεσμένος θύλακας ψύχεται κατά την ανύψωση του με μικρότερο ρυθμό από ότι ένας ξηρός. Συνεπώς η ατμόσφαιρα με </a:t>
            </a:r>
            <a:r>
              <a:rPr lang="el-GR" dirty="0" err="1"/>
              <a:t>συνεφιά</a:t>
            </a:r>
            <a:r>
              <a:rPr lang="el-GR" dirty="0"/>
              <a:t> είναι λιγότερο ευσταθής από ότι η ξηρή ατμόσφαιρα</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59</a:t>
            </a:fld>
            <a:endParaRPr lang="el-GR"/>
          </a:p>
        </p:txBody>
      </p:sp>
    </p:spTree>
    <p:extLst>
      <p:ext uri="{BB962C8B-B14F-4D97-AF65-F5344CB8AC3E}">
        <p14:creationId xmlns:p14="http://schemas.microsoft.com/office/powerpoint/2010/main" val="1081258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Οι θερμότερες μάζες αέρα, επειδή είναι ελαφρύτερες έχουν τη τάση προς μεγαλύτερα ύψη μέχρι να συναντήσουν αέριες μάζες με περίπου ίδια χαρακτηριστικά θερμοκρασίας και πυκνότητας</a:t>
            </a:r>
          </a:p>
          <a:p>
            <a:r>
              <a:rPr lang="el-GR" dirty="0"/>
              <a:t>όπως ανέρχονται ψύχονται αλλά ταυτόχρονα ψυχρότερες μάζες ως βαρύτερες κατέρχονται με αποτέλεσμα να εξασφαλίζεται η ανάδευση και η φυσική κυκλοφορία.</a:t>
            </a:r>
          </a:p>
          <a:p>
            <a:r>
              <a:rPr lang="el-GR" dirty="0"/>
              <a:t>Η μείωση της θερμοκρασίας με το ύψος επιτρέπει την καλύτερη ανάμειξη του αέρα και επομένως τη διασπορά και την απομάκρυνση  των ρύπων από τα χαμηλά στρώματα όπου απελευθερώνονται</a:t>
            </a:r>
          </a:p>
          <a:p>
            <a:r>
              <a:rPr lang="el-GR" dirty="0"/>
              <a:t>Πάνω από το στρώμα αναστροφής ο αέρας ψύχεται κανονικά όσο αυξάνεται το ύψος </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60</a:t>
            </a:fld>
            <a:endParaRPr lang="el-GR"/>
          </a:p>
        </p:txBody>
      </p:sp>
    </p:spTree>
    <p:extLst>
      <p:ext uri="{BB962C8B-B14F-4D97-AF65-F5344CB8AC3E}">
        <p14:creationId xmlns:p14="http://schemas.microsoft.com/office/powerpoint/2010/main" val="2400510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νυκτερινή αναστροφή που δημιουργήθηκε το βράδυ βαθμιαία εξαλείφεται καθώς η επιφάνεια του εδάφους θερμαίνεται κατά την πάροδο της ημέρας</a:t>
            </a:r>
          </a:p>
          <a:p>
            <a:r>
              <a:rPr lang="el-GR" dirty="0"/>
              <a:t>Μετά τη δύση του ήλιου το έδαφος ψύχεται γρήγορα και σχηματίζεται μια αβαθής επιφανειακή αναστροφή </a:t>
            </a:r>
          </a:p>
          <a:p>
            <a:r>
              <a:rPr lang="el-GR" dirty="0"/>
              <a:t>Αυτή η αναστροφή βαθαίνει με την πρόοδο της νύκτας φτάνοντας στο μέγιστο βάθος της λίγο πριν την ανατολή του ήλιου</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61</a:t>
            </a:fld>
            <a:endParaRPr lang="el-GR"/>
          </a:p>
        </p:txBody>
      </p:sp>
    </p:spTree>
    <p:extLst>
      <p:ext uri="{BB962C8B-B14F-4D97-AF65-F5344CB8AC3E}">
        <p14:creationId xmlns:p14="http://schemas.microsoft.com/office/powerpoint/2010/main" val="2398953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βάση της αναστροφής και σύντομα όλο το στρώμα αναστροφής ταλαντώνεται ενώ θερμές μάζες εισέρχονται μέσα στο στρώμα αναστροφής και το διαλύουν (είσδυση) Η αναστροφή αυτή λέγεται αναστροφή ακτινοβολίας</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62</a:t>
            </a:fld>
            <a:endParaRPr lang="el-GR"/>
          </a:p>
        </p:txBody>
      </p:sp>
    </p:spTree>
    <p:extLst>
      <p:ext uri="{BB962C8B-B14F-4D97-AF65-F5344CB8AC3E}">
        <p14:creationId xmlns:p14="http://schemas.microsoft.com/office/powerpoint/2010/main" val="26610054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βάση της αναστροφής και σύντομα όλο το στρώμα αναστροφής ταλαντώνεται ενώ θερμές μάζες εισέρχονται μέσα στο στρώμα αναστροφής και το διαλύουν (είσδυση) Η αναστροφή αυτή λέγεται αναστροφή ακτινοβολίας</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63</a:t>
            </a:fld>
            <a:endParaRPr lang="el-GR"/>
          </a:p>
        </p:txBody>
      </p:sp>
    </p:spTree>
    <p:extLst>
      <p:ext uri="{BB962C8B-B14F-4D97-AF65-F5344CB8AC3E}">
        <p14:creationId xmlns:p14="http://schemas.microsoft.com/office/powerpoint/2010/main" val="938727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Αυτό το αβαθές στρώμα ανάμειξης έχει στην κορυφή του συνήθως ένα πιο ευσταθές  στρώμα (σχήμα)</a:t>
            </a:r>
          </a:p>
          <a:p>
            <a:r>
              <a:rPr lang="el-GR" dirty="0"/>
              <a:t>Επίσης η οριζόντια κίνηση μιας μάζας αέρα πάνω σε μια θερμή επιφάνεια (ξηρά) που φτάνει έως πάνω από μια ψυχρή επιφάνεια (νερό) προκαλεί μια αναστροφή (τη νύχτα η ξηρά μπορεί να είναι ψυχρότερη από το νερό)</a:t>
            </a:r>
          </a:p>
          <a:p>
            <a:r>
              <a:rPr lang="el-GR" dirty="0"/>
              <a:t>Ένας δεύτερος φυσικός μηχανισμός που συνδυάζεται με τη δημιουργία αναστροφών είναι η κατολίσθηση. Οι αναστροφές αυτές είναι αποτέλεσμα </a:t>
            </a:r>
            <a:r>
              <a:rPr lang="el-GR" dirty="0" err="1"/>
              <a:t>τηςνθερμ</a:t>
            </a:r>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64</a:t>
            </a:fld>
            <a:endParaRPr lang="el-GR"/>
          </a:p>
        </p:txBody>
      </p:sp>
    </p:spTree>
    <p:extLst>
      <p:ext uri="{BB962C8B-B14F-4D97-AF65-F5344CB8AC3E}">
        <p14:creationId xmlns:p14="http://schemas.microsoft.com/office/powerpoint/2010/main" val="894959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Καθώς τα υψηλότερα στρώματα υφίστανται τη μεγαλύτερη μεταβολή καθόδου της μάζας τους υφίστανται και τον μεγαλύτερο βαθμό συμπίεσης και έτσι την μεγαλύτερη αύξηση της θερμοκρασίας.</a:t>
            </a:r>
          </a:p>
          <a:p>
            <a:r>
              <a:rPr lang="el-GR" dirty="0"/>
              <a:t>Αν η αύξηση της θερμοκρασίας είναι επαρκής θα προκύψει αναστροφή. Οι διεργασίες κατολίσθησης και συμπίεσης καλούνται καθίζηση και η αναστροφή </a:t>
            </a:r>
            <a:r>
              <a:rPr lang="el-GR" dirty="0" err="1"/>
              <a:t>λεγεται</a:t>
            </a:r>
            <a:r>
              <a:rPr lang="el-GR" dirty="0"/>
              <a:t> αναστροφή καθίζησης</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65</a:t>
            </a:fld>
            <a:endParaRPr lang="el-GR"/>
          </a:p>
        </p:txBody>
      </p:sp>
    </p:spTree>
    <p:extLst>
      <p:ext uri="{BB962C8B-B14F-4D97-AF65-F5344CB8AC3E}">
        <p14:creationId xmlns:p14="http://schemas.microsoft.com/office/powerpoint/2010/main" val="3358675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Σε κάθε περίπτωση ο θερμός αέρας μετακινείται πάνω από το ψυχρό. Στην περίπτωση ψυχρού μετώπου ο ανερχόμενος θερμός αέρας οδηγεί σε συμπύκνωση των υδρατμών και βροχή. Η πτώση της οποία ακολουθεί τις θέσεις του επιφανειακού μετώπου. Μια τέτοιου είδους αναστροφή αναπτύσσεται σε περιοχές όπου συνυπάρχουν ψυχρό και θερμό μέτωπο </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66</a:t>
            </a:fld>
            <a:endParaRPr lang="el-GR"/>
          </a:p>
        </p:txBody>
      </p:sp>
    </p:spTree>
    <p:extLst>
      <p:ext uri="{BB962C8B-B14F-4D97-AF65-F5344CB8AC3E}">
        <p14:creationId xmlns:p14="http://schemas.microsoft.com/office/powerpoint/2010/main" val="1655566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Οι θερμές αέριες μάζες μεταφέρονται σε ύψη 600~1500μ και σχηματίζουν αναστροφές ύψους, οι οποίες δεν επιτρέπουν την αποτελεσματική διάχυση των ρύπων</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67</a:t>
            </a:fld>
            <a:endParaRPr lang="el-GR"/>
          </a:p>
        </p:txBody>
      </p:sp>
    </p:spTree>
    <p:extLst>
      <p:ext uri="{BB962C8B-B14F-4D97-AF65-F5344CB8AC3E}">
        <p14:creationId xmlns:p14="http://schemas.microsoft.com/office/powerpoint/2010/main" val="1586905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Στη δεύτερη περίπτωση η θ. είναι ασθενής, και έχει ως αποτέλεσμα την δημιουργία κωνοειδούς ροής του </a:t>
            </a:r>
            <a:r>
              <a:rPr lang="el-GR" dirty="0" err="1"/>
              <a:t>καπνοθυσάνου</a:t>
            </a:r>
            <a:r>
              <a:rPr lang="el-GR" dirty="0"/>
              <a:t>. Η κωνοειδής ροή χαρακτηρίζεται από ουδέτερες ή ελαφρώς ευσταθείς συνθήκες και συμβαίνει είτε κατά τη διάρκεια νεφελωδών ημερών είτε ανάμεσα στη διάλυση της αναστροφής και στην επικράτηση ευσταθών συνθηκών κατά τη διάρκεια της ημέρας</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68</a:t>
            </a:fld>
            <a:endParaRPr lang="el-GR"/>
          </a:p>
        </p:txBody>
      </p:sp>
    </p:spTree>
    <p:extLst>
      <p:ext uri="{BB962C8B-B14F-4D97-AF65-F5344CB8AC3E}">
        <p14:creationId xmlns:p14="http://schemas.microsoft.com/office/powerpoint/2010/main" val="522005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Γίνονται τουλάχιστον μια φορά την ημέρα και από επιλεγμένους μετεωρολογικούς σταθμούς</a:t>
            </a:r>
          </a:p>
          <a:p>
            <a:r>
              <a:rPr lang="el-GR" dirty="0"/>
              <a:t>Οι μετρήσεις μεταδίδονται στο έδαφος σε σταθμό δέκτη καθώς η ραδιοβολίδα ανέρχεται </a:t>
            </a:r>
          </a:p>
          <a:p>
            <a:r>
              <a:rPr lang="el-GR" dirty="0"/>
              <a:t>Έτσι λαμβάνεται πλήρης εικόνα της </a:t>
            </a:r>
            <a:r>
              <a:rPr lang="el-GR" dirty="0" err="1"/>
              <a:t>θερμουγρομετρικής</a:t>
            </a:r>
            <a:r>
              <a:rPr lang="el-GR" dirty="0"/>
              <a:t> δομής της ατμόσφαιρας. Βεβαίως η πληροφορία αυτή είναι μόνο για τα επιλεγμένα σημεία!!!</a:t>
            </a:r>
          </a:p>
          <a:p>
            <a:r>
              <a:rPr lang="el-GR" dirty="0"/>
              <a:t>Συνεπώς σε άλλα σημεία παραμένουν οι παρατηρήσεις στο επίπεδο του εδάφους</a:t>
            </a:r>
          </a:p>
          <a:p>
            <a:r>
              <a:rPr lang="el-GR" dirty="0"/>
              <a:t>Με βάση τις μετρήσεις κατατάσσεται η ατμόσφαιρα σε κλάσεις ευστάθειας βασιζόμενοι στις μετρήσεις της ταχύτητας </a:t>
            </a:r>
            <a:r>
              <a:rPr lang="el-GR" dirty="0" err="1"/>
              <a:t>τοιυ</a:t>
            </a:r>
            <a:r>
              <a:rPr lang="el-GR" dirty="0"/>
              <a:t> ανέμου, της ακτινοβολίας και των νεφώσεων κατά την νύκτα</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t>70</a:t>
            </a:fld>
            <a:endParaRPr lang="el-GR"/>
          </a:p>
        </p:txBody>
      </p:sp>
    </p:spTree>
    <p:extLst>
      <p:ext uri="{BB962C8B-B14F-4D97-AF65-F5344CB8AC3E}">
        <p14:creationId xmlns:p14="http://schemas.microsoft.com/office/powerpoint/2010/main" val="42058531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TextEdit="1"/>
          </p:cNvSpPr>
          <p:nvPr>
            <p:ph type="sldImg"/>
          </p:nvPr>
        </p:nvSpPr>
        <p:spPr>
          <a:ln/>
        </p:spPr>
      </p:sp>
      <p:sp>
        <p:nvSpPr>
          <p:cNvPr id="645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cs typeface="Arial" charset="0"/>
            </a:endParaRPr>
          </a:p>
        </p:txBody>
      </p:sp>
    </p:spTree>
    <p:extLst>
      <p:ext uri="{BB962C8B-B14F-4D97-AF65-F5344CB8AC3E}">
        <p14:creationId xmlns:p14="http://schemas.microsoft.com/office/powerpoint/2010/main" val="2105527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F958F4F0-AE52-41F5-85D6-75A12214728B}" type="datetime1">
              <a:rPr lang="el-GR" smtClean="0">
                <a:solidFill>
                  <a:prstClr val="black">
                    <a:tint val="75000"/>
                  </a:prstClr>
                </a:solidFill>
              </a:rPr>
              <a:pPr/>
              <a:t>12/11/25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11702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CEC2F04-2BED-40AC-9473-6DC88C2DF00D}" type="datetime1">
              <a:rPr lang="el-GR" smtClean="0">
                <a:solidFill>
                  <a:prstClr val="black">
                    <a:tint val="75000"/>
                  </a:prstClr>
                </a:solidFill>
              </a:rPr>
              <a:pPr/>
              <a:t>12/11/25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70226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E0EF498-3D7A-450C-8027-B29243A10D37}" type="datetime1">
              <a:rPr lang="el-GR" smtClean="0">
                <a:solidFill>
                  <a:prstClr val="black">
                    <a:tint val="75000"/>
                  </a:prstClr>
                </a:solidFill>
              </a:rPr>
              <a:pPr/>
              <a:t>12/11/25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278555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DC658FA2-2122-4C6B-A832-754D3498E869}" type="datetime1">
              <a:rPr lang="el-GR" smtClean="0">
                <a:solidFill>
                  <a:prstClr val="black">
                    <a:tint val="75000"/>
                  </a:prstClr>
                </a:solidFill>
              </a:rPr>
              <a:pPr/>
              <a:t>12/11/25</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683802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B1BFA06E-10BB-4695-A3B6-EFF3AE03D508}" type="datetime1">
              <a:rPr lang="el-GR" smtClean="0">
                <a:solidFill>
                  <a:prstClr val="black">
                    <a:tint val="75000"/>
                  </a:prstClr>
                </a:solidFill>
              </a:rPr>
              <a:pPr/>
              <a:t>12/11/25</a:t>
            </a:fld>
            <a:endParaRPr lang="el-GR" dirty="0">
              <a:solidFill>
                <a:prstClr val="black">
                  <a:tint val="75000"/>
                </a:prstClr>
              </a:solidFill>
            </a:endParaRPr>
          </a:p>
        </p:txBody>
      </p:sp>
      <p:sp>
        <p:nvSpPr>
          <p:cNvPr id="8" name="Θέση υποσέλιδου 7"/>
          <p:cNvSpPr>
            <a:spLocks noGrp="1"/>
          </p:cNvSpPr>
          <p:nvPr>
            <p:ph type="ftr" sz="quarter" idx="11"/>
          </p:nvPr>
        </p:nvSpPr>
        <p:spPr/>
        <p:txBody>
          <a:bodyPr/>
          <a:lstStyle/>
          <a:p>
            <a:r>
              <a:rPr lang="el-GR" dirty="0">
                <a:solidFill>
                  <a:prstClr val="black">
                    <a:tint val="75000"/>
                  </a:prstClr>
                </a:solidFill>
              </a:rPr>
              <a:t>ΤΕΙ ΧΑΛΚΙΔΑΣ</a:t>
            </a:r>
          </a:p>
        </p:txBody>
      </p:sp>
      <p:sp>
        <p:nvSpPr>
          <p:cNvPr id="9" name="Θέση αριθμού διαφάνειας 8"/>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36593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F014F7C-6AF6-41EF-8351-618DC0AD0890}" type="datetime1">
              <a:rPr lang="el-GR" smtClean="0">
                <a:solidFill>
                  <a:prstClr val="black">
                    <a:tint val="75000"/>
                  </a:prstClr>
                </a:solidFill>
              </a:rPr>
              <a:pPr/>
              <a:t>12/11/25</a:t>
            </a:fld>
            <a:endParaRPr lang="el-GR" dirty="0">
              <a:solidFill>
                <a:prstClr val="black">
                  <a:tint val="75000"/>
                </a:prstClr>
              </a:solidFill>
            </a:endParaRPr>
          </a:p>
        </p:txBody>
      </p:sp>
      <p:sp>
        <p:nvSpPr>
          <p:cNvPr id="4" name="Θέση υποσέλιδου 3"/>
          <p:cNvSpPr>
            <a:spLocks noGrp="1"/>
          </p:cNvSpPr>
          <p:nvPr>
            <p:ph type="ftr" sz="quarter" idx="11"/>
          </p:nvPr>
        </p:nvSpPr>
        <p:spPr/>
        <p:txBody>
          <a:bodyPr/>
          <a:lstStyle/>
          <a:p>
            <a:r>
              <a:rPr lang="el-GR" dirty="0">
                <a:solidFill>
                  <a:prstClr val="black">
                    <a:tint val="75000"/>
                  </a:prstClr>
                </a:solidFill>
              </a:rPr>
              <a:t>ΤΕΙ ΧΑΛΚΙΔΑΣ</a:t>
            </a:r>
          </a:p>
        </p:txBody>
      </p:sp>
      <p:sp>
        <p:nvSpPr>
          <p:cNvPr id="5" name="Θέση αριθμού διαφάνειας 4"/>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70021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65483510-B06C-410C-ABD3-C4D8403C6BBA}"/>
              </a:ext>
            </a:extLst>
          </p:cNvPr>
          <p:cNvPicPr>
            <a:picLocks noChangeAspect="1"/>
          </p:cNvPicPr>
          <p:nvPr userDrawn="1"/>
        </p:nvPicPr>
        <p:blipFill>
          <a:blip r:embed="rId2"/>
          <a:stretch>
            <a:fillRect/>
          </a:stretch>
        </p:blipFill>
        <p:spPr>
          <a:xfrm>
            <a:off x="2803835" y="6355683"/>
            <a:ext cx="3749365" cy="365792"/>
          </a:xfrm>
          <a:prstGeom prst="rect">
            <a:avLst/>
          </a:prstGeom>
        </p:spPr>
      </p:pic>
    </p:spTree>
    <p:extLst>
      <p:ext uri="{BB962C8B-B14F-4D97-AF65-F5344CB8AC3E}">
        <p14:creationId xmlns:p14="http://schemas.microsoft.com/office/powerpoint/2010/main" val="130359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64CEA19-2F07-4EBB-9533-026C8B8476BA}" type="datetime1">
              <a:rPr lang="el-GR" smtClean="0">
                <a:solidFill>
                  <a:prstClr val="black">
                    <a:tint val="75000"/>
                  </a:prstClr>
                </a:solidFill>
              </a:rPr>
              <a:pPr/>
              <a:t>12/11/25</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4736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4F6CD83-1F99-4CC0-B83D-31261909E75B}" type="datetime1">
              <a:rPr lang="el-GR" smtClean="0">
                <a:solidFill>
                  <a:prstClr val="black">
                    <a:tint val="75000"/>
                  </a:prstClr>
                </a:solidFill>
              </a:rPr>
              <a:pPr/>
              <a:t>12/11/25</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01157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DAFEF07-D15C-4B50-AE0F-C2167779B508}" type="datetime1">
              <a:rPr lang="el-GR" smtClean="0">
                <a:solidFill>
                  <a:prstClr val="black">
                    <a:tint val="75000"/>
                  </a:prstClr>
                </a:solidFill>
              </a:rPr>
              <a:pPr/>
              <a:t>12/11/25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09370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D7E1333-1DFF-4B3C-A919-4EBB9115DC4B}" type="datetime1">
              <a:rPr lang="el-GR" smtClean="0">
                <a:solidFill>
                  <a:prstClr val="black">
                    <a:tint val="75000"/>
                  </a:prstClr>
                </a:solidFill>
              </a:rPr>
              <a:pPr/>
              <a:t>12/11/25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831645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Τίτλος, Γράφημα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1125415" y="457200"/>
            <a:ext cx="7795846" cy="533400"/>
          </a:xfrm>
        </p:spPr>
        <p:txBody>
          <a:bodyPr/>
          <a:lstStyle/>
          <a:p>
            <a:r>
              <a:rPr lang="el-GR"/>
              <a:t>Kλικ για επεξεργασία του τίτλου</a:t>
            </a:r>
          </a:p>
        </p:txBody>
      </p:sp>
      <p:sp>
        <p:nvSpPr>
          <p:cNvPr id="3" name="2 - Θέση γραφήματος"/>
          <p:cNvSpPr>
            <a:spLocks noGrp="1"/>
          </p:cNvSpPr>
          <p:nvPr>
            <p:ph type="chart" sz="half" idx="1"/>
          </p:nvPr>
        </p:nvSpPr>
        <p:spPr>
          <a:xfrm>
            <a:off x="457201" y="1600202"/>
            <a:ext cx="4044461" cy="4525963"/>
          </a:xfrm>
          <a:prstGeom prst="rect">
            <a:avLst/>
          </a:prstGeom>
        </p:spPr>
        <p:txBody>
          <a:bodyPr/>
          <a:lstStyle/>
          <a:p>
            <a:pPr lvl="0"/>
            <a:endParaRPr lang="el-GR" noProof="0"/>
          </a:p>
        </p:txBody>
      </p:sp>
      <p:sp>
        <p:nvSpPr>
          <p:cNvPr id="4" name="3 - Θέση κειμένου"/>
          <p:cNvSpPr>
            <a:spLocks noGrp="1"/>
          </p:cNvSpPr>
          <p:nvPr>
            <p:ph type="body" sz="half" idx="2"/>
          </p:nvPr>
        </p:nvSpPr>
        <p:spPr>
          <a:xfrm>
            <a:off x="4642338" y="1600202"/>
            <a:ext cx="4044461" cy="4525963"/>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914253" y="6324600"/>
            <a:ext cx="1904695" cy="457200"/>
          </a:xfrm>
        </p:spPr>
        <p:txBody>
          <a:bodyPr/>
          <a:lstStyle>
            <a:lvl1pPr>
              <a:defRPr/>
            </a:lvl1pPr>
          </a:lstStyle>
          <a:p>
            <a:pPr>
              <a:defRPr/>
            </a:pPr>
            <a:fld id="{CA3E61B4-8C64-49F3-B24C-3F139E5977DA}" type="datetime1">
              <a:rPr lang="el-GR"/>
              <a:pPr>
                <a:defRPr/>
              </a:pPr>
              <a:t>12/11/25</a:t>
            </a:fld>
            <a:endParaRPr lang="el-GR"/>
          </a:p>
        </p:txBody>
      </p:sp>
      <p:sp>
        <p:nvSpPr>
          <p:cNvPr id="6" name="5 - Θέση υποσέλιδου"/>
          <p:cNvSpPr>
            <a:spLocks noGrp="1"/>
          </p:cNvSpPr>
          <p:nvPr>
            <p:ph type="ftr" sz="quarter" idx="11"/>
          </p:nvPr>
        </p:nvSpPr>
        <p:spPr>
          <a:xfrm>
            <a:off x="3352262" y="6324600"/>
            <a:ext cx="2896602" cy="45720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782178" y="6324600"/>
            <a:ext cx="1904695" cy="457200"/>
          </a:xfrm>
        </p:spPr>
        <p:txBody>
          <a:bodyPr/>
          <a:lstStyle>
            <a:lvl1pPr>
              <a:defRPr/>
            </a:lvl1pPr>
          </a:lstStyle>
          <a:p>
            <a:fld id="{278BB391-E572-48A2-B218-DFC426BF5F66}" type="slidenum">
              <a:rPr lang="el-GR" altLang="el-GR"/>
              <a:pPr/>
              <a:t>‹#›</a:t>
            </a:fld>
            <a:endParaRPr lang="el-GR" altLang="el-GR"/>
          </a:p>
        </p:txBody>
      </p:sp>
    </p:spTree>
    <p:extLst>
      <p:ext uri="{BB962C8B-B14F-4D97-AF65-F5344CB8AC3E}">
        <p14:creationId xmlns:p14="http://schemas.microsoft.com/office/powerpoint/2010/main" val="16508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C22E4-B6EF-42D1-93B5-EA78C1CB024B}" type="datetime1">
              <a:rPr lang="el-GR" smtClean="0">
                <a:solidFill>
                  <a:prstClr val="black">
                    <a:tint val="75000"/>
                  </a:prstClr>
                </a:solidFill>
              </a:rPr>
              <a:pPr/>
              <a:t>12/11/25</a:t>
            </a:fld>
            <a:endParaRPr lang="el-GR" dirty="0">
              <a:solidFill>
                <a:prstClr val="black">
                  <a:tint val="75000"/>
                </a:prstClr>
              </a:solidFill>
            </a:endParaRP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68637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4.bin"/><Relationship Id="rId1" Type="http://schemas.openxmlformats.org/officeDocument/2006/relationships/slideLayout" Target="../slideLayouts/slideLayout7.xml"/><Relationship Id="rId5" Type="http://schemas.openxmlformats.org/officeDocument/2006/relationships/image" Target="../media/image8.w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6.bin"/><Relationship Id="rId1" Type="http://schemas.openxmlformats.org/officeDocument/2006/relationships/slideLayout" Target="../slideLayouts/slideLayout7.xml"/><Relationship Id="rId5" Type="http://schemas.openxmlformats.org/officeDocument/2006/relationships/image" Target="../media/image10.w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8.bin"/><Relationship Id="rId1" Type="http://schemas.openxmlformats.org/officeDocument/2006/relationships/slideLayout" Target="../slideLayouts/slideLayout7.xml"/><Relationship Id="rId5" Type="http://schemas.openxmlformats.org/officeDocument/2006/relationships/image" Target="../media/image12.wmf"/><Relationship Id="rId4"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image" Target="../media/image13.wmf"/><Relationship Id="rId7" Type="http://schemas.openxmlformats.org/officeDocument/2006/relationships/image" Target="../media/image15.wmf"/><Relationship Id="rId2" Type="http://schemas.openxmlformats.org/officeDocument/2006/relationships/oleObject" Target="../embeddings/oleObject10.bin"/><Relationship Id="rId1" Type="http://schemas.openxmlformats.org/officeDocument/2006/relationships/slideLayout" Target="../slideLayouts/slideLayout7.xml"/><Relationship Id="rId6" Type="http://schemas.openxmlformats.org/officeDocument/2006/relationships/oleObject" Target="../embeddings/oleObject12.bin"/><Relationship Id="rId5" Type="http://schemas.openxmlformats.org/officeDocument/2006/relationships/image" Target="../media/image14.w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image" Target="../media/image18.wmf"/><Relationship Id="rId2" Type="http://schemas.openxmlformats.org/officeDocument/2006/relationships/oleObject" Target="../embeddings/oleObject13.bin"/><Relationship Id="rId1" Type="http://schemas.openxmlformats.org/officeDocument/2006/relationships/slideLayout" Target="../slideLayouts/slideLayout7.xml"/><Relationship Id="rId6" Type="http://schemas.openxmlformats.org/officeDocument/2006/relationships/oleObject" Target="../embeddings/oleObject15.bin"/><Relationship Id="rId5" Type="http://schemas.openxmlformats.org/officeDocument/2006/relationships/image" Target="../media/image17.wmf"/><Relationship Id="rId4" Type="http://schemas.openxmlformats.org/officeDocument/2006/relationships/oleObject" Target="../embeddings/oleObject14.bin"/></Relationships>
</file>

<file path=ppt/slides/_rels/slide1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oleObject" Target="../embeddings/oleObject16.bin"/><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oleObject" Target="../embeddings/oleObject17.bin"/><Relationship Id="rId1" Type="http://schemas.openxmlformats.org/officeDocument/2006/relationships/slideLayout" Target="../slideLayouts/slideLayout7.xml"/><Relationship Id="rId5" Type="http://schemas.openxmlformats.org/officeDocument/2006/relationships/image" Target="../media/image21.wmf"/><Relationship Id="rId4" Type="http://schemas.openxmlformats.org/officeDocument/2006/relationships/oleObject" Target="../embeddings/oleObject18.bin"/></Relationships>
</file>

<file path=ppt/slides/_rels/slide13.xml.rels><?xml version="1.0" encoding="UTF-8" standalone="yes"?>
<Relationships xmlns="http://schemas.openxmlformats.org/package/2006/relationships"><Relationship Id="rId3" Type="http://schemas.openxmlformats.org/officeDocument/2006/relationships/image" Target="../media/image22.wmf"/><Relationship Id="rId7" Type="http://schemas.openxmlformats.org/officeDocument/2006/relationships/image" Target="../media/image24.wmf"/><Relationship Id="rId2" Type="http://schemas.openxmlformats.org/officeDocument/2006/relationships/oleObject" Target="../embeddings/oleObject19.bin"/><Relationship Id="rId1" Type="http://schemas.openxmlformats.org/officeDocument/2006/relationships/slideLayout" Target="../slideLayouts/slideLayout7.xml"/><Relationship Id="rId6" Type="http://schemas.openxmlformats.org/officeDocument/2006/relationships/oleObject" Target="../embeddings/oleObject21.bin"/><Relationship Id="rId11" Type="http://schemas.openxmlformats.org/officeDocument/2006/relationships/image" Target="../media/image25.wmf"/><Relationship Id="rId5" Type="http://schemas.openxmlformats.org/officeDocument/2006/relationships/image" Target="../media/image23.wmf"/><Relationship Id="rId10" Type="http://schemas.openxmlformats.org/officeDocument/2006/relationships/oleObject" Target="../embeddings/oleObject22.bin"/><Relationship Id="rId4" Type="http://schemas.openxmlformats.org/officeDocument/2006/relationships/oleObject" Target="../embeddings/oleObject20.bin"/><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oleObject" Target="../embeddings/oleObject23.bin"/><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29.wmf"/><Relationship Id="rId2" Type="http://schemas.openxmlformats.org/officeDocument/2006/relationships/oleObject" Target="../embeddings/oleObject24.bin"/><Relationship Id="rId1" Type="http://schemas.openxmlformats.org/officeDocument/2006/relationships/slideLayout" Target="../slideLayouts/slideLayout7.xml"/><Relationship Id="rId6" Type="http://schemas.openxmlformats.org/officeDocument/2006/relationships/oleObject" Target="../embeddings/oleObject26.bin"/><Relationship Id="rId5" Type="http://schemas.openxmlformats.org/officeDocument/2006/relationships/image" Target="../media/image28.wmf"/><Relationship Id="rId4" Type="http://schemas.openxmlformats.org/officeDocument/2006/relationships/oleObject" Target="../embeddings/oleObject25.bin"/></Relationships>
</file>

<file path=ppt/slides/_rels/slide1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oleObject" Target="../embeddings/oleObject27.bin"/><Relationship Id="rId1" Type="http://schemas.openxmlformats.org/officeDocument/2006/relationships/slideLayout" Target="../slideLayouts/slideLayout7.xml"/><Relationship Id="rId5" Type="http://schemas.openxmlformats.org/officeDocument/2006/relationships/image" Target="../media/image30.wmf"/><Relationship Id="rId4" Type="http://schemas.openxmlformats.org/officeDocument/2006/relationships/oleObject" Target="../embeddings/oleObject28.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image" Target="../media/image31.wmf"/><Relationship Id="rId7" Type="http://schemas.openxmlformats.org/officeDocument/2006/relationships/image" Target="../media/image32.wmf"/><Relationship Id="rId2" Type="http://schemas.openxmlformats.org/officeDocument/2006/relationships/oleObject" Target="../embeddings/oleObject29.bin"/><Relationship Id="rId1" Type="http://schemas.openxmlformats.org/officeDocument/2006/relationships/slideLayout" Target="../slideLayouts/slideLayout7.xml"/><Relationship Id="rId6" Type="http://schemas.openxmlformats.org/officeDocument/2006/relationships/oleObject" Target="../embeddings/oleObject31.bin"/><Relationship Id="rId5" Type="http://schemas.openxmlformats.org/officeDocument/2006/relationships/image" Target="../media/image21.wmf"/><Relationship Id="rId4" Type="http://schemas.openxmlformats.org/officeDocument/2006/relationships/oleObject" Target="../embeddings/oleObject30.bin"/><Relationship Id="rId9" Type="http://schemas.openxmlformats.org/officeDocument/2006/relationships/image" Target="../media/image33.wmf"/></Relationships>
</file>

<file path=ppt/slides/_rels/slide18.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oleObject" Target="../embeddings/oleObject33.bin"/><Relationship Id="rId1" Type="http://schemas.openxmlformats.org/officeDocument/2006/relationships/slideLayout" Target="../slideLayouts/slideLayout7.xml"/><Relationship Id="rId5" Type="http://schemas.openxmlformats.org/officeDocument/2006/relationships/image" Target="../media/image60.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40.wmf"/><Relationship Id="rId3" Type="http://schemas.openxmlformats.org/officeDocument/2006/relationships/image" Target="../media/image35.wmf"/><Relationship Id="rId7" Type="http://schemas.openxmlformats.org/officeDocument/2006/relationships/image" Target="../media/image37.wmf"/><Relationship Id="rId12" Type="http://schemas.openxmlformats.org/officeDocument/2006/relationships/oleObject" Target="../embeddings/oleObject39.bin"/><Relationship Id="rId2" Type="http://schemas.openxmlformats.org/officeDocument/2006/relationships/oleObject" Target="../embeddings/oleObject34.bin"/><Relationship Id="rId1" Type="http://schemas.openxmlformats.org/officeDocument/2006/relationships/slideLayout" Target="../slideLayouts/slideLayout7.xml"/><Relationship Id="rId6" Type="http://schemas.openxmlformats.org/officeDocument/2006/relationships/oleObject" Target="../embeddings/oleObject36.bin"/><Relationship Id="rId11" Type="http://schemas.openxmlformats.org/officeDocument/2006/relationships/image" Target="../media/image39.wmf"/><Relationship Id="rId5" Type="http://schemas.openxmlformats.org/officeDocument/2006/relationships/image" Target="../media/image36.wmf"/><Relationship Id="rId10" Type="http://schemas.openxmlformats.org/officeDocument/2006/relationships/oleObject" Target="../embeddings/oleObject38.bin"/><Relationship Id="rId4" Type="http://schemas.openxmlformats.org/officeDocument/2006/relationships/oleObject" Target="../embeddings/oleObject35.bin"/><Relationship Id="rId9" Type="http://schemas.openxmlformats.org/officeDocument/2006/relationships/image" Target="../media/image38.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image" Target="../media/image41.wmf"/><Relationship Id="rId7" Type="http://schemas.openxmlformats.org/officeDocument/2006/relationships/image" Target="../media/image43.wmf"/><Relationship Id="rId2" Type="http://schemas.openxmlformats.org/officeDocument/2006/relationships/oleObject" Target="../embeddings/oleObject40.bin"/><Relationship Id="rId1" Type="http://schemas.openxmlformats.org/officeDocument/2006/relationships/slideLayout" Target="../slideLayouts/slideLayout7.xml"/><Relationship Id="rId6" Type="http://schemas.openxmlformats.org/officeDocument/2006/relationships/oleObject" Target="../embeddings/oleObject42.bin"/><Relationship Id="rId11" Type="http://schemas.openxmlformats.org/officeDocument/2006/relationships/image" Target="../media/image45.wmf"/><Relationship Id="rId5" Type="http://schemas.openxmlformats.org/officeDocument/2006/relationships/image" Target="../media/image42.wmf"/><Relationship Id="rId10" Type="http://schemas.openxmlformats.org/officeDocument/2006/relationships/oleObject" Target="../embeddings/oleObject44.bin"/><Relationship Id="rId4" Type="http://schemas.openxmlformats.org/officeDocument/2006/relationships/oleObject" Target="../embeddings/oleObject41.bin"/><Relationship Id="rId9" Type="http://schemas.openxmlformats.org/officeDocument/2006/relationships/image" Target="../media/image44.wmf"/></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48.bin"/><Relationship Id="rId13" Type="http://schemas.openxmlformats.org/officeDocument/2006/relationships/image" Target="../media/image52.wmf"/><Relationship Id="rId3" Type="http://schemas.openxmlformats.org/officeDocument/2006/relationships/image" Target="../media/image47.wmf"/><Relationship Id="rId7" Type="http://schemas.openxmlformats.org/officeDocument/2006/relationships/image" Target="../media/image49.wmf"/><Relationship Id="rId12" Type="http://schemas.openxmlformats.org/officeDocument/2006/relationships/oleObject" Target="../embeddings/oleObject50.bin"/><Relationship Id="rId2" Type="http://schemas.openxmlformats.org/officeDocument/2006/relationships/oleObject" Target="../embeddings/oleObject45.bin"/><Relationship Id="rId1" Type="http://schemas.openxmlformats.org/officeDocument/2006/relationships/slideLayout" Target="../slideLayouts/slideLayout4.xml"/><Relationship Id="rId6" Type="http://schemas.openxmlformats.org/officeDocument/2006/relationships/oleObject" Target="../embeddings/oleObject47.bin"/><Relationship Id="rId11" Type="http://schemas.openxmlformats.org/officeDocument/2006/relationships/image" Target="../media/image51.wmf"/><Relationship Id="rId5" Type="http://schemas.openxmlformats.org/officeDocument/2006/relationships/image" Target="../media/image48.wmf"/><Relationship Id="rId10" Type="http://schemas.openxmlformats.org/officeDocument/2006/relationships/oleObject" Target="../embeddings/oleObject49.bin"/><Relationship Id="rId4" Type="http://schemas.openxmlformats.org/officeDocument/2006/relationships/oleObject" Target="../embeddings/oleObject46.bin"/><Relationship Id="rId9" Type="http://schemas.openxmlformats.org/officeDocument/2006/relationships/image" Target="../media/image50.wmf"/></Relationships>
</file>

<file path=ppt/slides/_rels/slide24.xml.rels><?xml version="1.0" encoding="UTF-8" standalone="yes"?>
<Relationships xmlns="http://schemas.openxmlformats.org/package/2006/relationships"><Relationship Id="rId3" Type="http://schemas.openxmlformats.org/officeDocument/2006/relationships/image" Target="../media/image53.wmf"/><Relationship Id="rId7" Type="http://schemas.openxmlformats.org/officeDocument/2006/relationships/image" Target="../media/image55.wmf"/><Relationship Id="rId2" Type="http://schemas.openxmlformats.org/officeDocument/2006/relationships/oleObject" Target="../embeddings/oleObject51.bin"/><Relationship Id="rId1" Type="http://schemas.openxmlformats.org/officeDocument/2006/relationships/slideLayout" Target="../slideLayouts/slideLayout4.xml"/><Relationship Id="rId6" Type="http://schemas.openxmlformats.org/officeDocument/2006/relationships/oleObject" Target="../embeddings/oleObject53.bin"/><Relationship Id="rId5" Type="http://schemas.openxmlformats.org/officeDocument/2006/relationships/image" Target="../media/image54.wmf"/><Relationship Id="rId4" Type="http://schemas.openxmlformats.org/officeDocument/2006/relationships/oleObject" Target="../embeddings/oleObject52.bin"/></Relationships>
</file>

<file path=ppt/slides/_rels/slide25.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oleObject" Target="../embeddings/oleObject54.bin"/><Relationship Id="rId1" Type="http://schemas.openxmlformats.org/officeDocument/2006/relationships/slideLayout" Target="../slideLayouts/slideLayout7.xml"/><Relationship Id="rId6" Type="http://schemas.openxmlformats.org/officeDocument/2006/relationships/image" Target="../media/image58.emf"/><Relationship Id="rId5" Type="http://schemas.openxmlformats.org/officeDocument/2006/relationships/oleObject" Target="../embeddings/oleObject55.bin"/><Relationship Id="rId4" Type="http://schemas.openxmlformats.org/officeDocument/2006/relationships/image" Target="../media/image57.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image" Target="../media/image59.wmf"/><Relationship Id="rId7" Type="http://schemas.openxmlformats.org/officeDocument/2006/relationships/image" Target="../media/image61.wmf"/><Relationship Id="rId2" Type="http://schemas.openxmlformats.org/officeDocument/2006/relationships/oleObject" Target="../embeddings/oleObject56.bin"/><Relationship Id="rId1" Type="http://schemas.openxmlformats.org/officeDocument/2006/relationships/slideLayout" Target="../slideLayouts/slideLayout7.xml"/><Relationship Id="rId6" Type="http://schemas.openxmlformats.org/officeDocument/2006/relationships/oleObject" Target="../embeddings/oleObject58.bin"/><Relationship Id="rId11" Type="http://schemas.openxmlformats.org/officeDocument/2006/relationships/image" Target="../media/image63.wmf"/><Relationship Id="rId5" Type="http://schemas.openxmlformats.org/officeDocument/2006/relationships/image" Target="../media/image60.wmf"/><Relationship Id="rId10" Type="http://schemas.openxmlformats.org/officeDocument/2006/relationships/oleObject" Target="../embeddings/oleObject60.bin"/><Relationship Id="rId4" Type="http://schemas.openxmlformats.org/officeDocument/2006/relationships/oleObject" Target="../embeddings/oleObject57.bin"/><Relationship Id="rId9" Type="http://schemas.openxmlformats.org/officeDocument/2006/relationships/image" Target="../media/image62.wmf"/></Relationships>
</file>

<file path=ppt/slides/_rels/slide27.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64.wmf"/><Relationship Id="rId7" Type="http://schemas.openxmlformats.org/officeDocument/2006/relationships/oleObject" Target="../embeddings/oleObject63.bin"/><Relationship Id="rId2" Type="http://schemas.openxmlformats.org/officeDocument/2006/relationships/oleObject" Target="../embeddings/oleObject61.bin"/><Relationship Id="rId1" Type="http://schemas.openxmlformats.org/officeDocument/2006/relationships/slideLayout" Target="../slideLayouts/slideLayout7.xml"/><Relationship Id="rId6" Type="http://schemas.openxmlformats.org/officeDocument/2006/relationships/image" Target="../media/image66.wmf"/><Relationship Id="rId5" Type="http://schemas.openxmlformats.org/officeDocument/2006/relationships/oleObject" Target="../embeddings/oleObject62.bin"/><Relationship Id="rId4" Type="http://schemas.openxmlformats.org/officeDocument/2006/relationships/image" Target="../media/image65.emf"/></Relationships>
</file>

<file path=ppt/slides/_rels/slide28.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oleObject" Target="../embeddings/oleObject64.bin"/><Relationship Id="rId7" Type="http://schemas.openxmlformats.org/officeDocument/2006/relationships/oleObject" Target="../embeddings/oleObject66.bin"/><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0.wmf"/><Relationship Id="rId5" Type="http://schemas.openxmlformats.org/officeDocument/2006/relationships/oleObject" Target="../embeddings/oleObject65.bin"/><Relationship Id="rId4" Type="http://schemas.openxmlformats.org/officeDocument/2006/relationships/image" Target="../media/image69.wmf"/></Relationships>
</file>

<file path=ppt/slides/_rels/slide29.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image" Target="../media/image72.wmf"/><Relationship Id="rId7" Type="http://schemas.openxmlformats.org/officeDocument/2006/relationships/oleObject" Target="../embeddings/oleObject69.bin"/><Relationship Id="rId12" Type="http://schemas.openxmlformats.org/officeDocument/2006/relationships/image" Target="../media/image77.wmf"/><Relationship Id="rId2" Type="http://schemas.openxmlformats.org/officeDocument/2006/relationships/oleObject" Target="../embeddings/oleObject67.bin"/><Relationship Id="rId1" Type="http://schemas.openxmlformats.org/officeDocument/2006/relationships/slideLayout" Target="../slideLayouts/slideLayout7.xml"/><Relationship Id="rId6" Type="http://schemas.openxmlformats.org/officeDocument/2006/relationships/image" Target="../media/image74.wmf"/><Relationship Id="rId11" Type="http://schemas.openxmlformats.org/officeDocument/2006/relationships/oleObject" Target="../embeddings/oleObject71.bin"/><Relationship Id="rId5" Type="http://schemas.openxmlformats.org/officeDocument/2006/relationships/oleObject" Target="../embeddings/oleObject68.bin"/><Relationship Id="rId10" Type="http://schemas.openxmlformats.org/officeDocument/2006/relationships/image" Target="../media/image76.wmf"/><Relationship Id="rId4" Type="http://schemas.openxmlformats.org/officeDocument/2006/relationships/image" Target="../media/image73.png"/><Relationship Id="rId9" Type="http://schemas.openxmlformats.org/officeDocument/2006/relationships/oleObject" Target="../embeddings/oleObject70.bin"/></Relationships>
</file>

<file path=ppt/slides/_rels/slide30.xml.rels><?xml version="1.0" encoding="UTF-8" standalone="yes"?>
<Relationships xmlns="http://schemas.openxmlformats.org/package/2006/relationships"><Relationship Id="rId3" Type="http://schemas.openxmlformats.org/officeDocument/2006/relationships/image" Target="../media/image78.wmf"/><Relationship Id="rId7" Type="http://schemas.openxmlformats.org/officeDocument/2006/relationships/image" Target="../media/image80.wmf"/><Relationship Id="rId2" Type="http://schemas.openxmlformats.org/officeDocument/2006/relationships/oleObject" Target="../embeddings/oleObject72.bin"/><Relationship Id="rId1" Type="http://schemas.openxmlformats.org/officeDocument/2006/relationships/slideLayout" Target="../slideLayouts/slideLayout7.xml"/><Relationship Id="rId6" Type="http://schemas.openxmlformats.org/officeDocument/2006/relationships/oleObject" Target="../embeddings/oleObject74.bin"/><Relationship Id="rId5" Type="http://schemas.openxmlformats.org/officeDocument/2006/relationships/image" Target="../media/image79.wmf"/><Relationship Id="rId4" Type="http://schemas.openxmlformats.org/officeDocument/2006/relationships/oleObject" Target="../embeddings/oleObject73.bin"/></Relationships>
</file>

<file path=ppt/slides/_rels/slide31.xml.rels><?xml version="1.0" encoding="UTF-8" standalone="yes"?>
<Relationships xmlns="http://schemas.openxmlformats.org/package/2006/relationships"><Relationship Id="rId3" Type="http://schemas.openxmlformats.org/officeDocument/2006/relationships/image" Target="../media/image800.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5" Type="http://schemas.openxmlformats.org/officeDocument/2006/relationships/image" Target="../media/image821.png"/><Relationship Id="rId4" Type="http://schemas.openxmlformats.org/officeDocument/2006/relationships/image" Target="../media/image100.png"/></Relationships>
</file>

<file path=ppt/slides/_rels/slide40.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image" Target="../media/image81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104.png"/><Relationship Id="rId7" Type="http://schemas.openxmlformats.org/officeDocument/2006/relationships/image" Target="../media/image147.png"/><Relationship Id="rId2" Type="http://schemas.openxmlformats.org/officeDocument/2006/relationships/image" Target="../media/image83.png"/><Relationship Id="rId1" Type="http://schemas.openxmlformats.org/officeDocument/2006/relationships/slideLayout" Target="../slideLayouts/slideLayout7.xml"/><Relationship Id="rId6" Type="http://schemas.openxmlformats.org/officeDocument/2006/relationships/image" Target="../media/image146.png"/><Relationship Id="rId9" Type="http://schemas.openxmlformats.org/officeDocument/2006/relationships/image" Target="../media/image84.png"/></Relationships>
</file>

<file path=ppt/slides/_rels/slide42.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08.png"/><Relationship Id="rId1" Type="http://schemas.openxmlformats.org/officeDocument/2006/relationships/slideLayout" Target="../slideLayouts/slideLayout7.xml"/><Relationship Id="rId6" Type="http://schemas.openxmlformats.org/officeDocument/2006/relationships/image" Target="../media/image134.png"/><Relationship Id="rId5" Type="http://schemas.openxmlformats.org/officeDocument/2006/relationships/image" Target="../media/image85.png"/><Relationship Id="rId4" Type="http://schemas.openxmlformats.org/officeDocument/2006/relationships/image" Target="../media/image840.png"/></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46.xml.rels><?xml version="1.0" encoding="UTF-8" standalone="yes"?>
<Relationships xmlns="http://schemas.openxmlformats.org/package/2006/relationships"><Relationship Id="rId3" Type="http://schemas.openxmlformats.org/officeDocument/2006/relationships/image" Target="../media/image860.png"/><Relationship Id="rId7" Type="http://schemas.openxmlformats.org/officeDocument/2006/relationships/image" Target="../media/image89.wmf"/><Relationship Id="rId1" Type="http://schemas.openxmlformats.org/officeDocument/2006/relationships/slideLayout" Target="../slideLayouts/slideLayout7.xml"/><Relationship Id="rId6" Type="http://schemas.openxmlformats.org/officeDocument/2006/relationships/oleObject" Target="../embeddings/oleObject76.bin"/><Relationship Id="rId5" Type="http://schemas.openxmlformats.org/officeDocument/2006/relationships/image" Target="../media/image88.wmf"/><Relationship Id="rId4" Type="http://schemas.openxmlformats.org/officeDocument/2006/relationships/oleObject" Target="../embeddings/oleObject75.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77.bin"/><Relationship Id="rId13" Type="http://schemas.openxmlformats.org/officeDocument/2006/relationships/image" Target="../media/image92.wmf"/><Relationship Id="rId7" Type="http://schemas.openxmlformats.org/officeDocument/2006/relationships/image" Target="../media/image90.png"/><Relationship Id="rId12" Type="http://schemas.openxmlformats.org/officeDocument/2006/relationships/oleObject" Target="../embeddings/oleObject79.bin"/><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3.png"/><Relationship Id="rId11" Type="http://schemas.openxmlformats.org/officeDocument/2006/relationships/image" Target="../media/image91.wmf"/><Relationship Id="rId10" Type="http://schemas.openxmlformats.org/officeDocument/2006/relationships/oleObject" Target="../embeddings/oleObject78.bin"/><Relationship Id="rId9" Type="http://schemas.openxmlformats.org/officeDocument/2006/relationships/image" Target="../media/image90.wmf"/></Relationships>
</file>

<file path=ppt/slides/_rels/slide48.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6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162.png"/></Relationships>
</file>

<file path=ppt/slides/_rels/slide54.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6.wmf"/><Relationship Id="rId7" Type="http://schemas.openxmlformats.org/officeDocument/2006/relationships/image" Target="../media/image98.wmf"/><Relationship Id="rId2" Type="http://schemas.openxmlformats.org/officeDocument/2006/relationships/oleObject" Target="../embeddings/oleObject80.bin"/><Relationship Id="rId1" Type="http://schemas.openxmlformats.org/officeDocument/2006/relationships/slideLayout" Target="../slideLayouts/slideLayout7.xml"/><Relationship Id="rId6" Type="http://schemas.openxmlformats.org/officeDocument/2006/relationships/oleObject" Target="../embeddings/oleObject82.bin"/><Relationship Id="rId5" Type="http://schemas.openxmlformats.org/officeDocument/2006/relationships/image" Target="../media/image97.emf"/><Relationship Id="rId4" Type="http://schemas.openxmlformats.org/officeDocument/2006/relationships/oleObject" Target="../embeddings/oleObject81.bin"/></Relationships>
</file>

<file path=ppt/slides/_rels/slide58.x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oleObject" Target="../embeddings/oleObject83.bin"/><Relationship Id="rId1" Type="http://schemas.openxmlformats.org/officeDocument/2006/relationships/slideLayout" Target="../slideLayouts/slideLayout7.xml"/><Relationship Id="rId5" Type="http://schemas.openxmlformats.org/officeDocument/2006/relationships/image" Target="../media/image100.wmf"/><Relationship Id="rId4" Type="http://schemas.openxmlformats.org/officeDocument/2006/relationships/oleObject" Target="../embeddings/oleObject84.bin"/></Relationships>
</file>

<file path=ppt/slides/_rels/slide59.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20.png"/><Relationship Id="rId4" Type="http://schemas.openxmlformats.org/officeDocument/2006/relationships/image" Target="../media/image103.png"/></Relationships>
</file>

<file path=ppt/slides/_rels/slide60.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05.emf"/></Relationships>
</file>

<file path=ppt/slides/_rels/slide68.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14.svg"/></Relationships>
</file>

<file path=ppt/slides/_rels/slide74.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395BDF-C525-485C-AD0E-904E5D3E3D1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4" name="Θέση αριθμού διαφάνειας 3">
            <a:extLst>
              <a:ext uri="{FF2B5EF4-FFF2-40B4-BE49-F238E27FC236}">
                <a16:creationId xmlns:a16="http://schemas.microsoft.com/office/drawing/2014/main" id="{C50C7707-87B6-4D2F-BA93-F8B4BFE10BF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a:t>
            </a:fld>
            <a:endParaRPr lang="el-GR" dirty="0">
              <a:solidFill>
                <a:prstClr val="black">
                  <a:tint val="75000"/>
                </a:prstClr>
              </a:solidFill>
            </a:endParaRPr>
          </a:p>
        </p:txBody>
      </p:sp>
      <p:sp>
        <p:nvSpPr>
          <p:cNvPr id="5" name="Rectangle 3">
            <a:extLst>
              <a:ext uri="{FF2B5EF4-FFF2-40B4-BE49-F238E27FC236}">
                <a16:creationId xmlns:a16="http://schemas.microsoft.com/office/drawing/2014/main" id="{86C0BC2C-EC17-4533-8B43-8DC3DC9A2A2C}"/>
              </a:ext>
            </a:extLst>
          </p:cNvPr>
          <p:cNvSpPr txBox="1">
            <a:spLocks noChangeArrowheads="1"/>
          </p:cNvSpPr>
          <p:nvPr/>
        </p:nvSpPr>
        <p:spPr>
          <a:xfrm>
            <a:off x="323528" y="2348880"/>
            <a:ext cx="7667947" cy="10080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altLang="el-GR" sz="2800" dirty="0">
                <a:solidFill>
                  <a:schemeClr val="hlink"/>
                </a:solidFill>
                <a:latin typeface="Comic Sans MS" panose="030F0702030302020204" pitchFamily="66" charset="0"/>
              </a:rPr>
              <a:t>Φυσική Περιβάλλοντος :          </a:t>
            </a:r>
          </a:p>
          <a:p>
            <a:pPr marL="0" indent="0" algn="r">
              <a:buNone/>
            </a:pPr>
            <a:r>
              <a:rPr lang="en-US" sz="2600" i="1" dirty="0">
                <a:solidFill>
                  <a:srgbClr val="FF0000"/>
                </a:solidFill>
                <a:latin typeface="Arial" panose="020B0604020202020204" pitchFamily="34" charset="0"/>
              </a:rPr>
              <a:t>“</a:t>
            </a:r>
            <a:r>
              <a:rPr lang="el-GR" sz="2500" i="1" dirty="0" err="1">
                <a:solidFill>
                  <a:srgbClr val="FF0000"/>
                </a:solidFill>
                <a:latin typeface="Arial" panose="020B0604020202020204" pitchFamily="34" charset="0"/>
              </a:rPr>
              <a:t>κεφ</a:t>
            </a:r>
            <a:r>
              <a:rPr lang="el-GR" sz="2500" i="1" dirty="0">
                <a:solidFill>
                  <a:srgbClr val="FF0000"/>
                </a:solidFill>
                <a:latin typeface="Arial" panose="020B0604020202020204" pitchFamily="34" charset="0"/>
              </a:rPr>
              <a:t> 4: Θερμοδυναμική και Στατική</a:t>
            </a:r>
            <a:r>
              <a:rPr lang="el-GR" altLang="el-GR" sz="2500" i="1" dirty="0">
                <a:solidFill>
                  <a:srgbClr val="FF0000"/>
                </a:solidFill>
                <a:latin typeface="Arial" panose="020B0604020202020204" pitchFamily="34" charset="0"/>
              </a:rPr>
              <a:t> της Ατμόσφαιρας</a:t>
            </a:r>
            <a:r>
              <a:rPr lang="en-US" sz="2800" i="1" dirty="0">
                <a:solidFill>
                  <a:srgbClr val="FF0000"/>
                </a:solidFill>
                <a:latin typeface="Arial" panose="020B0604020202020204" pitchFamily="34" charset="0"/>
              </a:rPr>
              <a:t>“</a:t>
            </a:r>
          </a:p>
          <a:p>
            <a:pPr marL="0" indent="0" algn="ctr">
              <a:buNone/>
            </a:pPr>
            <a:r>
              <a:rPr lang="el-GR" altLang="el-GR" sz="2000" b="1" dirty="0">
                <a:latin typeface="Comic Sans MS" panose="030F0702030302020204" pitchFamily="66" charset="0"/>
              </a:rPr>
              <a:t> </a:t>
            </a:r>
            <a:endParaRPr lang="en-US" altLang="el-GR" sz="2000" b="1" dirty="0">
              <a:latin typeface="Comic Sans MS" panose="030F0702030302020204" pitchFamily="66" charset="0"/>
            </a:endParaRPr>
          </a:p>
          <a:p>
            <a:pPr marL="0" indent="0" algn="ctr">
              <a:buNone/>
            </a:pPr>
            <a:endParaRPr lang="en-US" altLang="el-GR" sz="2000" b="1" dirty="0">
              <a:solidFill>
                <a:srgbClr val="00279F"/>
              </a:solidFill>
            </a:endParaRPr>
          </a:p>
          <a:p>
            <a:pPr marL="0" indent="0" algn="ctr">
              <a:buNone/>
            </a:pPr>
            <a:endParaRPr lang="el-GR" sz="2800" i="1" dirty="0">
              <a:solidFill>
                <a:srgbClr val="FF0000"/>
              </a:solidFill>
              <a:latin typeface="Arial" panose="020B0604020202020204" pitchFamily="34" charset="0"/>
            </a:endParaRPr>
          </a:p>
          <a:p>
            <a:pPr marL="0" indent="0" algn="ctr">
              <a:buNone/>
            </a:pPr>
            <a:endParaRPr lang="el-GR" altLang="el-GR" sz="2800" b="1" dirty="0"/>
          </a:p>
          <a:p>
            <a:pPr marL="0" indent="0" algn="ctr">
              <a:buNone/>
            </a:pPr>
            <a:endParaRPr lang="el-GR" altLang="el-GR" sz="2600" i="1" dirty="0">
              <a:solidFill>
                <a:srgbClr val="FF0000"/>
              </a:solidFill>
              <a:latin typeface="Arial" panose="020B0604020202020204" pitchFamily="34" charset="0"/>
            </a:endParaRPr>
          </a:p>
          <a:p>
            <a:pPr marL="0" indent="0">
              <a:buFont typeface="Wingdings" pitchFamily="2" charset="2"/>
              <a:buNone/>
            </a:pPr>
            <a:endParaRPr lang="el-GR" altLang="el-GR" sz="2800" dirty="0">
              <a:solidFill>
                <a:schemeClr val="accent2"/>
              </a:solidFill>
            </a:endParaRPr>
          </a:p>
        </p:txBody>
      </p:sp>
      <p:grpSp>
        <p:nvGrpSpPr>
          <p:cNvPr id="6" name="Group 2">
            <a:extLst>
              <a:ext uri="{FF2B5EF4-FFF2-40B4-BE49-F238E27FC236}">
                <a16:creationId xmlns:a16="http://schemas.microsoft.com/office/drawing/2014/main" id="{621D6907-1D73-4298-9B31-4142D2657EAB}"/>
              </a:ext>
            </a:extLst>
          </p:cNvPr>
          <p:cNvGrpSpPr>
            <a:grpSpLocks/>
          </p:cNvGrpSpPr>
          <p:nvPr/>
        </p:nvGrpSpPr>
        <p:grpSpPr bwMode="auto">
          <a:xfrm>
            <a:off x="2771800" y="5106029"/>
            <a:ext cx="6022366" cy="1162751"/>
            <a:chOff x="1768" y="214"/>
            <a:chExt cx="3001" cy="905"/>
          </a:xfrm>
        </p:grpSpPr>
        <p:sp>
          <p:nvSpPr>
            <p:cNvPr id="7" name="Rectangle 4">
              <a:extLst>
                <a:ext uri="{FF2B5EF4-FFF2-40B4-BE49-F238E27FC236}">
                  <a16:creationId xmlns:a16="http://schemas.microsoft.com/office/drawing/2014/main" id="{F04F8513-F1E2-45BE-B6AE-1647D21C708F}"/>
                </a:ext>
              </a:extLst>
            </p:cNvPr>
            <p:cNvSpPr>
              <a:spLocks noChangeArrowheads="1"/>
            </p:cNvSpPr>
            <p:nvPr/>
          </p:nvSpPr>
          <p:spPr bwMode="auto">
            <a:xfrm>
              <a:off x="1768" y="214"/>
              <a:ext cx="2439" cy="467"/>
            </a:xfrm>
            <a:prstGeom prst="rect">
              <a:avLst/>
            </a:prstGeom>
            <a:noFill/>
            <a:ln w="9525">
              <a:noFill/>
              <a:miter lim="800000"/>
              <a:headEnd/>
              <a:tailEnd/>
            </a:ln>
            <a:effectLst/>
          </p:spPr>
          <p:txBody>
            <a:bodyPr anchor="ctr">
              <a:spAutoFit/>
            </a:bodyPr>
            <a:lstStyle/>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endParaRPr lang="el-GR" sz="1100" b="1" u="sng" dirty="0">
                <a:solidFill>
                  <a:schemeClr val="hlink"/>
                </a:solidFill>
                <a:effectLst>
                  <a:outerShdw blurRad="38100" dist="38100" dir="2700000" algn="tl">
                    <a:srgbClr val="C0C0C0"/>
                  </a:outerShdw>
                </a:effectLst>
                <a:latin typeface="Comic Sans MS" pitchFamily="66" charset="0"/>
                <a:cs typeface="Arial" pitchFamily="34" charset="0"/>
              </a:endParaRPr>
            </a:p>
            <a:p>
              <a:pPr>
                <a:defRPr/>
              </a:pPr>
              <a:r>
                <a:rPr lang="en-US" sz="1100" b="1" u="sng" dirty="0">
                  <a:solidFill>
                    <a:schemeClr val="hlink"/>
                  </a:solidFill>
                  <a:effectLst>
                    <a:outerShdw blurRad="38100" dist="38100" dir="2700000" algn="tl">
                      <a:srgbClr val="C0C0C0"/>
                    </a:outerShdw>
                  </a:effectLst>
                  <a:latin typeface="Comic Sans MS" pitchFamily="66" charset="0"/>
                  <a:cs typeface="Arial" pitchFamily="34" charset="0"/>
                </a:rPr>
                <a:t>Energy and Environmental Research Laboratory</a:t>
              </a:r>
              <a:r>
                <a:rPr lang="el-GR" sz="1100" b="1" u="sng" dirty="0">
                  <a:solidFill>
                    <a:schemeClr val="hlink"/>
                  </a:solidFill>
                  <a:latin typeface="Comic Sans MS" pitchFamily="66" charset="0"/>
                  <a:cs typeface="Arial" pitchFamily="34" charset="0"/>
                </a:rPr>
                <a:t> </a:t>
              </a:r>
            </a:p>
          </p:txBody>
        </p:sp>
        <p:pic>
          <p:nvPicPr>
            <p:cNvPr id="8" name="Picture 7">
              <a:extLst>
                <a:ext uri="{FF2B5EF4-FFF2-40B4-BE49-F238E27FC236}">
                  <a16:creationId xmlns:a16="http://schemas.microsoft.com/office/drawing/2014/main" id="{9DF27E3F-3F21-490B-97F9-FC685CC1DF3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1" y="569"/>
              <a:ext cx="598"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ectangle 4">
            <a:extLst>
              <a:ext uri="{FF2B5EF4-FFF2-40B4-BE49-F238E27FC236}">
                <a16:creationId xmlns:a16="http://schemas.microsoft.com/office/drawing/2014/main" id="{0BFE9FCD-2F27-4624-80CC-8E9ACF931F6F}"/>
              </a:ext>
            </a:extLst>
          </p:cNvPr>
          <p:cNvSpPr>
            <a:spLocks noChangeArrowheads="1"/>
          </p:cNvSpPr>
          <p:nvPr/>
        </p:nvSpPr>
        <p:spPr bwMode="auto">
          <a:xfrm>
            <a:off x="1115616" y="355714"/>
            <a:ext cx="2736428" cy="769441"/>
          </a:xfrm>
          <a:prstGeom prst="rect">
            <a:avLst/>
          </a:prstGeom>
          <a:noFill/>
          <a:ln w="9525">
            <a:noFill/>
            <a:miter lim="800000"/>
            <a:headEnd/>
            <a:tailEnd/>
          </a:ln>
          <a:effectLst/>
        </p:spPr>
        <p:txBody>
          <a:bodyPr wrap="square" anchor="ctr">
            <a:spAutoFit/>
          </a:bodyPr>
          <a:lstStyle/>
          <a:p>
            <a:pPr>
              <a:defRPr/>
            </a:pP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N.K.U.A. –</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Department</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of</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Science</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r>
              <a:rPr lang="en-US" sz="1100" b="1" u="sng" dirty="0" err="1">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Psachna</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Euboea - Euripus Campus</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p:txBody>
      </p:sp>
      <p:pic>
        <p:nvPicPr>
          <p:cNvPr id="13" name="Εικόνα 12">
            <a:extLst>
              <a:ext uri="{FF2B5EF4-FFF2-40B4-BE49-F238E27FC236}">
                <a16:creationId xmlns:a16="http://schemas.microsoft.com/office/drawing/2014/main" id="{3920E234-C6AE-4964-A0A8-857F75A18A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620" y="456137"/>
            <a:ext cx="386609" cy="600164"/>
          </a:xfrm>
          <a:prstGeom prst="rect">
            <a:avLst/>
          </a:prstGeom>
        </p:spPr>
      </p:pic>
      <p:sp>
        <p:nvSpPr>
          <p:cNvPr id="10" name="Rectangle 2">
            <a:extLst>
              <a:ext uri="{FF2B5EF4-FFF2-40B4-BE49-F238E27FC236}">
                <a16:creationId xmlns:a16="http://schemas.microsoft.com/office/drawing/2014/main" id="{7A18B57B-0B3A-4026-89B3-94C9B55C3119}"/>
              </a:ext>
            </a:extLst>
          </p:cNvPr>
          <p:cNvSpPr>
            <a:spLocks noChangeArrowheads="1"/>
          </p:cNvSpPr>
          <p:nvPr/>
        </p:nvSpPr>
        <p:spPr bwMode="auto">
          <a:xfrm>
            <a:off x="1619250" y="1557338"/>
            <a:ext cx="6372225" cy="652462"/>
          </a:xfrm>
          <a:prstGeom prst="rect">
            <a:avLst/>
          </a:prstGeom>
          <a:noFill/>
          <a:ln w="9525">
            <a:noFill/>
            <a:miter lim="800000"/>
            <a:headEnd/>
            <a:tailEnd/>
          </a:ln>
        </p:spPr>
        <p:txBody>
          <a:bodyPr anchor="b"/>
          <a:lstStyle/>
          <a:p>
            <a:pPr>
              <a:defRPr/>
            </a:pPr>
            <a:endParaRPr lang="el-GR" sz="2800" i="1" dirty="0">
              <a:solidFill>
                <a:srgbClr val="FF0000"/>
              </a:solidFill>
              <a:latin typeface="Arial" panose="020B0604020202020204" pitchFamily="34" charset="0"/>
            </a:endParaRPr>
          </a:p>
        </p:txBody>
      </p:sp>
      <p:sp>
        <p:nvSpPr>
          <p:cNvPr id="9" name="Ορθογώνιο 2">
            <a:extLst>
              <a:ext uri="{FF2B5EF4-FFF2-40B4-BE49-F238E27FC236}">
                <a16:creationId xmlns:a16="http://schemas.microsoft.com/office/drawing/2014/main" id="{AEA85CAC-A8DB-EDB5-183D-C1B39A9AC902}"/>
              </a:ext>
            </a:extLst>
          </p:cNvPr>
          <p:cNvSpPr/>
          <p:nvPr/>
        </p:nvSpPr>
        <p:spPr>
          <a:xfrm>
            <a:off x="4114800" y="3958887"/>
            <a:ext cx="4572000" cy="701731"/>
          </a:xfrm>
          <a:prstGeom prst="rect">
            <a:avLst/>
          </a:prstGeom>
        </p:spPr>
        <p:txBody>
          <a:bodyPr>
            <a:spAutoFit/>
          </a:bodyPr>
          <a:lstStyle/>
          <a:p>
            <a:pPr algn="r">
              <a:spcBef>
                <a:spcPct val="20000"/>
              </a:spcBef>
              <a:buClr>
                <a:schemeClr val="folHlink"/>
              </a:buClr>
              <a:buSzPct val="60000"/>
              <a:buFont typeface="Wingdings" pitchFamily="2" charset="2"/>
              <a:buNone/>
              <a:defRPr/>
            </a:pPr>
            <a:r>
              <a:rPr lang="el-GR" b="1" i="1" kern="0" dirty="0" err="1">
                <a:solidFill>
                  <a:srgbClr val="0070C0"/>
                </a:solidFill>
                <a:latin typeface="Times New Roman" pitchFamily="18" charset="0"/>
                <a:cs typeface="Times New Roman" pitchFamily="18" charset="0"/>
              </a:rPr>
              <a:t>Καθ</a:t>
            </a:r>
            <a:r>
              <a:rPr lang="el-GR" b="1" i="1" kern="0" dirty="0">
                <a:solidFill>
                  <a:srgbClr val="0070C0"/>
                </a:solidFill>
                <a:latin typeface="Times New Roman" pitchFamily="18" charset="0"/>
                <a:cs typeface="Times New Roman" pitchFamily="18" charset="0"/>
              </a:rPr>
              <a:t>. Μιχάλης </a:t>
            </a:r>
            <a:r>
              <a:rPr lang="el-GR" b="1" i="1" kern="0" dirty="0" err="1">
                <a:solidFill>
                  <a:srgbClr val="0070C0"/>
                </a:solidFill>
                <a:latin typeface="Times New Roman" pitchFamily="18" charset="0"/>
                <a:cs typeface="Times New Roman" pitchFamily="18" charset="0"/>
              </a:rPr>
              <a:t>Γρ</a:t>
            </a:r>
            <a:r>
              <a:rPr lang="el-GR" b="1" i="1" kern="0" dirty="0">
                <a:solidFill>
                  <a:srgbClr val="0070C0"/>
                </a:solidFill>
                <a:latin typeface="Times New Roman" pitchFamily="18" charset="0"/>
                <a:cs typeface="Times New Roman" pitchFamily="18" charset="0"/>
              </a:rPr>
              <a:t> </a:t>
            </a:r>
            <a:r>
              <a:rPr lang="el-GR" b="1" i="1" kern="0" dirty="0" err="1">
                <a:solidFill>
                  <a:srgbClr val="0070C0"/>
                </a:solidFill>
                <a:latin typeface="Times New Roman" pitchFamily="18" charset="0"/>
                <a:cs typeface="Times New Roman" pitchFamily="18" charset="0"/>
              </a:rPr>
              <a:t>Βραχόπουλος</a:t>
            </a:r>
            <a:endParaRPr lang="en-US" b="1" i="1" kern="0" dirty="0">
              <a:solidFill>
                <a:srgbClr val="0070C0"/>
              </a:solidFill>
              <a:latin typeface="Times New Roman" pitchFamily="18" charset="0"/>
              <a:cs typeface="Times New Roman" pitchFamily="18" charset="0"/>
            </a:endParaRPr>
          </a:p>
          <a:p>
            <a:pPr algn="r">
              <a:spcBef>
                <a:spcPct val="20000"/>
              </a:spcBef>
              <a:buClr>
                <a:schemeClr val="folHlink"/>
              </a:buClr>
              <a:buSzPct val="60000"/>
              <a:buFont typeface="Wingdings" pitchFamily="2" charset="2"/>
              <a:buNone/>
              <a:defRPr/>
            </a:pPr>
            <a:r>
              <a:rPr lang="el-GR" b="1" i="1" kern="0" dirty="0" err="1">
                <a:solidFill>
                  <a:srgbClr val="0070C0"/>
                </a:solidFill>
                <a:latin typeface="Times New Roman" pitchFamily="18" charset="0"/>
                <a:cs typeface="Times New Roman" pitchFamily="18" charset="0"/>
              </a:rPr>
              <a:t>Επι</a:t>
            </a:r>
            <a:r>
              <a:rPr lang="el-GR" b="1" i="1" kern="0" dirty="0">
                <a:solidFill>
                  <a:srgbClr val="0070C0"/>
                </a:solidFill>
                <a:latin typeface="Times New Roman" pitchFamily="18" charset="0"/>
                <a:cs typeface="Times New Roman" pitchFamily="18" charset="0"/>
              </a:rPr>
              <a:t>. </a:t>
            </a:r>
            <a:r>
              <a:rPr lang="el-GR" b="1" i="1" kern="0" dirty="0" err="1">
                <a:solidFill>
                  <a:srgbClr val="0070C0"/>
                </a:solidFill>
                <a:latin typeface="Times New Roman" pitchFamily="18" charset="0"/>
                <a:cs typeface="Times New Roman" pitchFamily="18" charset="0"/>
              </a:rPr>
              <a:t>Καθ</a:t>
            </a:r>
            <a:r>
              <a:rPr lang="el-GR" b="1" i="1" kern="0" dirty="0">
                <a:solidFill>
                  <a:srgbClr val="0070C0"/>
                </a:solidFill>
                <a:latin typeface="Times New Roman" pitchFamily="18" charset="0"/>
                <a:cs typeface="Times New Roman" pitchFamily="18" charset="0"/>
              </a:rPr>
              <a:t>. Δημήτριος </a:t>
            </a:r>
            <a:r>
              <a:rPr lang="el-GR" b="1" i="1" kern="0" dirty="0" err="1">
                <a:solidFill>
                  <a:srgbClr val="0070C0"/>
                </a:solidFill>
                <a:latin typeface="Times New Roman" pitchFamily="18" charset="0"/>
                <a:cs typeface="Times New Roman" pitchFamily="18" charset="0"/>
              </a:rPr>
              <a:t>Λαδάκης</a:t>
            </a:r>
            <a:endParaRPr lang="el-GR" b="1" i="1" kern="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5229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4CC09B1-1CE1-4569-8B7F-3401A462631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5E6B1A7-C347-40ED-A40B-C7161D43113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a:t>
            </a:fld>
            <a:endParaRPr lang="el-GR" dirty="0">
              <a:solidFill>
                <a:prstClr val="black">
                  <a:tint val="75000"/>
                </a:prstClr>
              </a:solidFill>
            </a:endParaRPr>
          </a:p>
        </p:txBody>
      </p:sp>
      <p:sp>
        <p:nvSpPr>
          <p:cNvPr id="6" name="TextBox 5">
            <a:extLst>
              <a:ext uri="{FF2B5EF4-FFF2-40B4-BE49-F238E27FC236}">
                <a16:creationId xmlns:a16="http://schemas.microsoft.com/office/drawing/2014/main" id="{E860BE0C-5396-4B03-9065-6B690F1858F8}"/>
              </a:ext>
            </a:extLst>
          </p:cNvPr>
          <p:cNvSpPr txBox="1"/>
          <p:nvPr/>
        </p:nvSpPr>
        <p:spPr>
          <a:xfrm>
            <a:off x="323528" y="620688"/>
            <a:ext cx="8712968" cy="4832092"/>
          </a:xfrm>
          <a:prstGeom prst="rect">
            <a:avLst/>
          </a:prstGeom>
          <a:noFill/>
        </p:spPr>
        <p:txBody>
          <a:bodyPr wrap="square">
            <a:spAutoFit/>
          </a:bodyPr>
          <a:lstStyle/>
          <a:p>
            <a:pPr algn="ctr"/>
            <a:r>
              <a:rPr lang="el-GR" altLang="el-GR" sz="2800" b="1" dirty="0">
                <a:solidFill>
                  <a:srgbClr val="FF0000"/>
                </a:solidFill>
                <a:latin typeface="Arial Narrow" panose="020B0606020202030204" pitchFamily="34" charset="0"/>
                <a:cs typeface="Arial" panose="020B0604020202020204" pitchFamily="34" charset="0"/>
              </a:rPr>
              <a:t>Όπως έχει ήδη αναφερθεί, το ατμοσφαιρικό ρευστό είναι ένα μείγμα αερίων.</a:t>
            </a:r>
            <a:endParaRPr lang="en-US" altLang="el-GR" sz="2800" b="1" dirty="0">
              <a:solidFill>
                <a:srgbClr val="FF0000"/>
              </a:solidFill>
              <a:latin typeface="Arial Narrow" panose="020B0606020202030204" pitchFamily="34" charset="0"/>
              <a:cs typeface="Arial" panose="020B0604020202020204" pitchFamily="34" charset="0"/>
            </a:endParaRPr>
          </a:p>
          <a:p>
            <a:pPr algn="ctr"/>
            <a:endParaRPr lang="el-GR" altLang="el-GR" sz="2800" b="1" dirty="0">
              <a:solidFill>
                <a:srgbClr val="FF0000"/>
              </a:solidFill>
              <a:latin typeface="Arial Narrow" panose="020B0606020202030204" pitchFamily="34" charset="0"/>
              <a:cs typeface="Arial" panose="020B0604020202020204" pitchFamily="34" charset="0"/>
            </a:endParaRPr>
          </a:p>
          <a:p>
            <a:pPr algn="just">
              <a:lnSpc>
                <a:spcPct val="80000"/>
              </a:lnSpc>
            </a:pPr>
            <a:endParaRPr lang="el-GR" altLang="el-GR" sz="2800" dirty="0">
              <a:solidFill>
                <a:srgbClr val="0000FF"/>
              </a:solidFill>
              <a:latin typeface="Arial Narrow" panose="020B0606020202030204" pitchFamily="34" charset="0"/>
              <a:cs typeface="Arial" panose="020B0604020202020204" pitchFamily="34" charset="0"/>
            </a:endParaRPr>
          </a:p>
          <a:p>
            <a:pPr algn="just">
              <a:lnSpc>
                <a:spcPct val="80000"/>
              </a:lnSpc>
            </a:pPr>
            <a:r>
              <a:rPr lang="el-GR" altLang="el-GR" sz="2800" dirty="0">
                <a:solidFill>
                  <a:srgbClr val="0000FF"/>
                </a:solidFill>
                <a:latin typeface="Arial Narrow" panose="020B0606020202030204" pitchFamily="34" charset="0"/>
                <a:cs typeface="Arial" panose="020B0604020202020204" pitchFamily="34" charset="0"/>
              </a:rPr>
              <a:t>Θεωρείται ότι τόσο ο ξηρός αέρας όσο και ο υγρός ακόρεστος αέρας (το μείγμα ξηρού αέρα και μικρής ποσότητας υδρατμών) συμπεριφέρεται σαν ιδανικό αέριο.</a:t>
            </a:r>
          </a:p>
          <a:p>
            <a:pPr algn="just">
              <a:lnSpc>
                <a:spcPct val="80000"/>
              </a:lnSpc>
            </a:pPr>
            <a:endParaRPr lang="el-GR" altLang="el-GR" sz="2800" dirty="0">
              <a:solidFill>
                <a:srgbClr val="0000FF"/>
              </a:solidFill>
              <a:latin typeface="Arial Narrow" panose="020B0606020202030204" pitchFamily="34" charset="0"/>
              <a:cs typeface="Arial" panose="020B0604020202020204" pitchFamily="34" charset="0"/>
            </a:endParaRPr>
          </a:p>
          <a:p>
            <a:pPr algn="just">
              <a:lnSpc>
                <a:spcPct val="80000"/>
              </a:lnSpc>
            </a:pPr>
            <a:endParaRPr lang="el-GR" altLang="el-GR" sz="2800" dirty="0">
              <a:solidFill>
                <a:srgbClr val="0000FF"/>
              </a:solidFill>
              <a:latin typeface="Arial Narrow" panose="020B0606020202030204" pitchFamily="34" charset="0"/>
              <a:cs typeface="Arial" panose="020B0604020202020204" pitchFamily="34" charset="0"/>
            </a:endParaRPr>
          </a:p>
          <a:p>
            <a:pPr algn="just">
              <a:lnSpc>
                <a:spcPct val="80000"/>
              </a:lnSpc>
            </a:pPr>
            <a:r>
              <a:rPr lang="el-GR" altLang="el-GR" sz="2800" dirty="0">
                <a:solidFill>
                  <a:srgbClr val="0000FF"/>
                </a:solidFill>
                <a:latin typeface="Arial Narrow" panose="020B0606020202030204" pitchFamily="34" charset="0"/>
                <a:cs typeface="Arial" panose="020B0604020202020204" pitchFamily="34" charset="0"/>
              </a:rPr>
              <a:t>Η μελέτη ιδιοτήτων του ατμοσφαιρικού ρευστού (αέρα) προϋποθέτει την επισκόπηση των βασικών θερμοδυναμικών νόμων οι οποίοι θα αναλυθούν παρακάτω όπως αυτοί εφαρμόζονται στην μελέτη του ατμοσφαιρικού ρευστού</a:t>
            </a:r>
          </a:p>
        </p:txBody>
      </p:sp>
    </p:spTree>
    <p:extLst>
      <p:ext uri="{BB962C8B-B14F-4D97-AF65-F5344CB8AC3E}">
        <p14:creationId xmlns:p14="http://schemas.microsoft.com/office/powerpoint/2010/main" val="3806506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6444C4A-50E7-4361-A8FC-B0C457A3C15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F42FC05-4861-413F-9DD7-FD1DEDFAAAB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2823EB10-9276-4122-B64C-426BADFB16B6}"/>
              </a:ext>
            </a:extLst>
          </p:cNvPr>
          <p:cNvSpPr txBox="1">
            <a:spLocks noChangeArrowheads="1"/>
          </p:cNvSpPr>
          <p:nvPr/>
        </p:nvSpPr>
        <p:spPr>
          <a:xfrm>
            <a:off x="914400" y="274638"/>
            <a:ext cx="7772400" cy="70643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Εντατικές και </a:t>
            </a:r>
            <a:r>
              <a:rPr lang="el-GR" sz="3200" b="1" dirty="0" err="1">
                <a:solidFill>
                  <a:srgbClr val="0033CC"/>
                </a:solidFill>
                <a:effectLst>
                  <a:outerShdw blurRad="38100" dist="38100" dir="2700000" algn="tl">
                    <a:srgbClr val="000000">
                      <a:alpha val="43137"/>
                    </a:srgbClr>
                  </a:outerShdw>
                </a:effectLst>
                <a:latin typeface="Arial" pitchFamily="34" charset="0"/>
                <a:cs typeface="Arial" pitchFamily="34" charset="0"/>
              </a:rPr>
              <a:t>εκτατικές</a:t>
            </a: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 ιδιότητες</a:t>
            </a:r>
          </a:p>
        </p:txBody>
      </p:sp>
      <p:sp>
        <p:nvSpPr>
          <p:cNvPr id="5" name="Rectangle 3">
            <a:extLst>
              <a:ext uri="{FF2B5EF4-FFF2-40B4-BE49-F238E27FC236}">
                <a16:creationId xmlns:a16="http://schemas.microsoft.com/office/drawing/2014/main" id="{4758C705-F5A8-4F08-B7D5-C70FA325757C}"/>
              </a:ext>
            </a:extLst>
          </p:cNvPr>
          <p:cNvSpPr txBox="1">
            <a:spLocks noChangeArrowheads="1"/>
          </p:cNvSpPr>
          <p:nvPr/>
        </p:nvSpPr>
        <p:spPr>
          <a:xfrm>
            <a:off x="179512" y="1268413"/>
            <a:ext cx="8784976" cy="53292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80000"/>
              </a:lnSpc>
            </a:pPr>
            <a:r>
              <a:rPr lang="el-GR" altLang="el-GR" sz="2000" b="1" dirty="0" err="1">
                <a:solidFill>
                  <a:srgbClr val="0033CC"/>
                </a:solidFill>
                <a:latin typeface="Arial" panose="020B0604020202020204" pitchFamily="34" charset="0"/>
                <a:cs typeface="Arial" panose="020B0604020202020204" pitchFamily="34" charset="0"/>
              </a:rPr>
              <a:t>Εκτατικές</a:t>
            </a:r>
            <a:r>
              <a:rPr lang="el-GR" altLang="el-GR" sz="2000" dirty="0">
                <a:latin typeface="Arial" panose="020B0604020202020204" pitchFamily="34" charset="0"/>
                <a:cs typeface="Arial" panose="020B0604020202020204" pitchFamily="34" charset="0"/>
              </a:rPr>
              <a:t> είναι οι ιδιότητες του συστήματος που εξαρτώνται από το μέγεθος (την έκταση) του συστήματος ή από τη μάζα του. Αν ένα σύστημα διαιρεθεί σε </a:t>
            </a:r>
            <a:r>
              <a:rPr lang="en-US" altLang="el-GR" sz="2000" i="1" dirty="0">
                <a:latin typeface="Arial" panose="020B0604020202020204" pitchFamily="34" charset="0"/>
                <a:cs typeface="Arial" panose="020B0604020202020204" pitchFamily="34" charset="0"/>
              </a:rPr>
              <a:t>n</a:t>
            </a:r>
            <a:r>
              <a:rPr lang="en-US" altLang="el-GR" sz="2000"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μέρη τότε η συνολική τιμή της </a:t>
            </a:r>
            <a:r>
              <a:rPr lang="el-GR" altLang="el-GR" sz="2000" dirty="0" err="1">
                <a:latin typeface="Arial" panose="020B0604020202020204" pitchFamily="34" charset="0"/>
                <a:cs typeface="Arial" panose="020B0604020202020204" pitchFamily="34" charset="0"/>
              </a:rPr>
              <a:t>εκτατικής</a:t>
            </a:r>
            <a:r>
              <a:rPr lang="el-GR" altLang="el-GR" sz="2000" dirty="0">
                <a:latin typeface="Arial" panose="020B0604020202020204" pitchFamily="34" charset="0"/>
                <a:cs typeface="Arial" panose="020B0604020202020204" pitchFamily="34" charset="0"/>
              </a:rPr>
              <a:t> ιδιότητας είναι το άθροισμα των επιμέρους συνεισφορών από τα </a:t>
            </a:r>
            <a:r>
              <a:rPr lang="en-US" altLang="el-GR" sz="2000" i="1" dirty="0">
                <a:latin typeface="Arial" panose="020B0604020202020204" pitchFamily="34" charset="0"/>
                <a:cs typeface="Arial" panose="020B0604020202020204" pitchFamily="34" charset="0"/>
              </a:rPr>
              <a:t>n</a:t>
            </a:r>
            <a:r>
              <a:rPr lang="en-US" altLang="el-GR" sz="2000"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μέρη.</a:t>
            </a:r>
          </a:p>
          <a:p>
            <a:pPr marL="0" indent="0" algn="just">
              <a:lnSpc>
                <a:spcPct val="80000"/>
              </a:lnSpc>
              <a:buNone/>
            </a:pPr>
            <a:endParaRPr lang="el-GR" altLang="el-GR" sz="2000" dirty="0">
              <a:latin typeface="Arial" panose="020B0604020202020204" pitchFamily="34" charset="0"/>
              <a:cs typeface="Arial" panose="020B0604020202020204" pitchFamily="34" charset="0"/>
            </a:endParaRPr>
          </a:p>
          <a:p>
            <a:pPr marL="0" indent="0" algn="just">
              <a:lnSpc>
                <a:spcPct val="80000"/>
              </a:lnSpc>
              <a:buNone/>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marL="0" indent="0" algn="just">
              <a:lnSpc>
                <a:spcPct val="80000"/>
              </a:lnSpc>
              <a:buNone/>
            </a:pPr>
            <a:r>
              <a:rPr lang="el-GR" altLang="el-GR" sz="2000" dirty="0">
                <a:latin typeface="Arial" panose="020B0604020202020204" pitchFamily="34" charset="0"/>
                <a:cs typeface="Arial" panose="020B0604020202020204" pitchFamily="34" charset="0"/>
              </a:rPr>
              <a:t>	Παράδειγμα </a:t>
            </a:r>
            <a:r>
              <a:rPr lang="el-GR" altLang="el-GR" sz="2000" dirty="0" err="1">
                <a:latin typeface="Arial" panose="020B0604020202020204" pitchFamily="34" charset="0"/>
                <a:cs typeface="Arial" panose="020B0604020202020204" pitchFamily="34" charset="0"/>
              </a:rPr>
              <a:t>εκτατικής</a:t>
            </a:r>
            <a:r>
              <a:rPr lang="el-GR" altLang="el-GR" sz="2000" dirty="0">
                <a:latin typeface="Arial" panose="020B0604020202020204" pitchFamily="34" charset="0"/>
                <a:cs typeface="Arial" panose="020B0604020202020204" pitchFamily="34" charset="0"/>
              </a:rPr>
              <a:t> ιδιότητας είναι ο </a:t>
            </a:r>
            <a:r>
              <a:rPr lang="el-GR" altLang="el-GR" sz="2000" u="sng" dirty="0">
                <a:latin typeface="Arial" panose="020B0604020202020204" pitchFamily="34" charset="0"/>
                <a:cs typeface="Arial" panose="020B0604020202020204" pitchFamily="34" charset="0"/>
              </a:rPr>
              <a:t>όγκος</a:t>
            </a:r>
          </a:p>
          <a:p>
            <a:pPr algn="just">
              <a:lnSpc>
                <a:spcPct val="80000"/>
              </a:lnSpc>
              <a:buFont typeface="Wingdings 2" panose="05020102010507070707" pitchFamily="18" charset="2"/>
              <a:buNone/>
            </a:pPr>
            <a:endParaRPr lang="el-GR" altLang="el-GR" sz="2000" dirty="0">
              <a:latin typeface="Arial" panose="020B0604020202020204" pitchFamily="34" charset="0"/>
              <a:cs typeface="Arial" panose="020B0604020202020204" pitchFamily="34" charset="0"/>
            </a:endParaRPr>
          </a:p>
          <a:p>
            <a:pPr algn="just">
              <a:lnSpc>
                <a:spcPct val="80000"/>
              </a:lnSpc>
            </a:pPr>
            <a:r>
              <a:rPr lang="el-GR" altLang="el-GR" sz="2000" b="1" dirty="0">
                <a:solidFill>
                  <a:srgbClr val="0033CC"/>
                </a:solidFill>
                <a:latin typeface="Arial" panose="020B0604020202020204" pitchFamily="34" charset="0"/>
                <a:cs typeface="Arial" panose="020B0604020202020204" pitchFamily="34" charset="0"/>
              </a:rPr>
              <a:t>Εντατικές </a:t>
            </a:r>
            <a:r>
              <a:rPr lang="el-GR" altLang="el-GR" sz="2000" dirty="0">
                <a:latin typeface="Arial" panose="020B0604020202020204" pitchFamily="34" charset="0"/>
                <a:cs typeface="Arial" panose="020B0604020202020204" pitchFamily="34" charset="0"/>
              </a:rPr>
              <a:t>είναι οι ιδιότητες του συστήματος που είναι ανεξάρτητες  από το μέγεθος (την έκταση) του συστήματος ή από τη μάζα του. Αν ένα σύστημα διαιρεθεί σε </a:t>
            </a:r>
            <a:r>
              <a:rPr lang="en-US" altLang="el-GR" sz="2000" i="1" dirty="0">
                <a:latin typeface="Arial" panose="020B0604020202020204" pitchFamily="34" charset="0"/>
                <a:cs typeface="Arial" panose="020B0604020202020204" pitchFamily="34" charset="0"/>
              </a:rPr>
              <a:t>n</a:t>
            </a:r>
            <a:r>
              <a:rPr lang="en-US" altLang="el-GR" sz="2000"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μέρη τότε η τιμή της εντατικής ιδιότητας είναι ίδια για κάθε μια από τις  </a:t>
            </a:r>
            <a:r>
              <a:rPr lang="en-US" altLang="el-GR" sz="2000" i="1" dirty="0">
                <a:latin typeface="Arial" panose="020B0604020202020204" pitchFamily="34" charset="0"/>
                <a:cs typeface="Arial" panose="020B0604020202020204" pitchFamily="34" charset="0"/>
              </a:rPr>
              <a:t>n</a:t>
            </a:r>
            <a:r>
              <a:rPr lang="en-US" altLang="el-GR" sz="2000" dirty="0">
                <a:latin typeface="Arial" panose="020B0604020202020204" pitchFamily="34" charset="0"/>
                <a:cs typeface="Arial" panose="020B0604020202020204" pitchFamily="34" charset="0"/>
              </a:rPr>
              <a:t> </a:t>
            </a:r>
            <a:r>
              <a:rPr lang="el-GR" altLang="el-GR" sz="2000" dirty="0">
                <a:latin typeface="Arial" panose="020B0604020202020204" pitchFamily="34" charset="0"/>
                <a:cs typeface="Arial" panose="020B0604020202020204" pitchFamily="34" charset="0"/>
              </a:rPr>
              <a:t>υποδιαιρέσεις.</a:t>
            </a:r>
          </a:p>
          <a:p>
            <a:pPr algn="just">
              <a:lnSpc>
                <a:spcPct val="80000"/>
              </a:lnSpc>
            </a:pPr>
            <a:endParaRPr lang="el-GR" altLang="el-GR" sz="2000" dirty="0">
              <a:latin typeface="Arial" panose="020B0604020202020204" pitchFamily="34" charset="0"/>
              <a:cs typeface="Arial" panose="020B0604020202020204" pitchFamily="34" charset="0"/>
            </a:endParaRPr>
          </a:p>
          <a:p>
            <a:pPr marL="0" indent="0" algn="just">
              <a:lnSpc>
                <a:spcPct val="80000"/>
              </a:lnSpc>
              <a:buNone/>
            </a:pPr>
            <a:r>
              <a:rPr lang="el-GR" altLang="el-GR" sz="2000" dirty="0">
                <a:latin typeface="Arial" panose="020B0604020202020204" pitchFamily="34" charset="0"/>
                <a:cs typeface="Arial" panose="020B0604020202020204" pitchFamily="34" charset="0"/>
              </a:rPr>
              <a:t>	Παράδειγμα εντατικής ιδιότητας είναι η </a:t>
            </a:r>
            <a:r>
              <a:rPr lang="el-GR" altLang="el-GR" sz="2000" u="sng" dirty="0">
                <a:latin typeface="Arial" panose="020B0604020202020204" pitchFamily="34" charset="0"/>
                <a:cs typeface="Arial" panose="020B0604020202020204" pitchFamily="34" charset="0"/>
              </a:rPr>
              <a:t>θερμοκρασία</a:t>
            </a:r>
            <a:r>
              <a:rPr lang="el-GR" altLang="el-GR" sz="2000" dirty="0">
                <a:latin typeface="Arial" panose="020B060402020202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6" name="Object 4">
                <a:extLst>
                  <a:ext uri="{FF2B5EF4-FFF2-40B4-BE49-F238E27FC236}">
                    <a16:creationId xmlns:a16="http://schemas.microsoft.com/office/drawing/2014/main" id="{18FAB2CF-5CB4-4EA2-89DC-872797C29158}"/>
                  </a:ext>
                </a:extLst>
              </p:cNvPr>
              <p:cNvSpPr txBox="1"/>
              <p:nvPr/>
            </p:nvSpPr>
            <p:spPr bwMode="auto">
              <a:xfrm>
                <a:off x="3875881" y="2420888"/>
                <a:ext cx="1392237" cy="86995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𝑌</m:t>
                          </m:r>
                        </m:e>
                        <m:sub>
                          <m:r>
                            <a:rPr lang="el-GR" i="1">
                              <a:solidFill>
                                <a:srgbClr val="000000"/>
                              </a:solidFill>
                              <a:latin typeface="Cambria Math" panose="02040503050406030204" pitchFamily="18" charset="0"/>
                            </a:rPr>
                            <m:t>𝑠𝑦𝑠</m:t>
                          </m:r>
                        </m:sub>
                      </m:sSub>
                      <m:r>
                        <a:rPr lang="el-GR" i="1">
                          <a:solidFill>
                            <a:srgbClr val="000000"/>
                          </a:solidFill>
                          <a:latin typeface="Cambria Math" panose="02040503050406030204" pitchFamily="18" charset="0"/>
                        </a:rPr>
                        <m:t>=</m:t>
                      </m:r>
                      <m:nary>
                        <m:naryPr>
                          <m:chr m:val="∑"/>
                          <m:ctrlPr>
                            <a:rPr lang="el-GR" i="1">
                              <a:solidFill>
                                <a:srgbClr val="000000"/>
                              </a:solidFill>
                              <a:latin typeface="Cambria Math" panose="02040503050406030204" pitchFamily="18" charset="0"/>
                            </a:rPr>
                          </m:ctrlPr>
                        </m:naryPr>
                        <m:sub>
                          <m:r>
                            <a:rPr lang="el-GR" i="1">
                              <a:solidFill>
                                <a:srgbClr val="000000"/>
                              </a:solidFill>
                              <a:latin typeface="Cambria Math" panose="02040503050406030204" pitchFamily="18" charset="0"/>
                            </a:rPr>
                            <m:t>𝑗</m:t>
                          </m:r>
                          <m:r>
                            <a:rPr lang="el-GR" i="1">
                              <a:solidFill>
                                <a:srgbClr val="000000"/>
                              </a:solidFill>
                              <a:latin typeface="Cambria Math" panose="02040503050406030204" pitchFamily="18" charset="0"/>
                            </a:rPr>
                            <m:t>=1</m:t>
                          </m:r>
                        </m:sub>
                        <m:sup>
                          <m:r>
                            <a:rPr lang="el-GR" i="1">
                              <a:solidFill>
                                <a:srgbClr val="000000"/>
                              </a:solidFill>
                              <a:latin typeface="Cambria Math" panose="02040503050406030204" pitchFamily="18" charset="0"/>
                            </a:rPr>
                            <m:t>𝑛</m:t>
                          </m:r>
                        </m:sup>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𝑌</m:t>
                              </m:r>
                            </m:e>
                            <m:sub>
                              <m:r>
                                <a:rPr lang="el-GR" i="1">
                                  <a:solidFill>
                                    <a:srgbClr val="000000"/>
                                  </a:solidFill>
                                  <a:latin typeface="Cambria Math" panose="02040503050406030204" pitchFamily="18" charset="0"/>
                                </a:rPr>
                                <m:t>𝑗</m:t>
                              </m:r>
                            </m:sub>
                          </m:sSub>
                        </m:e>
                      </m:nary>
                    </m:oMath>
                  </m:oMathPara>
                </a14:m>
                <a:endParaRPr lang="el-GR" dirty="0"/>
              </a:p>
            </p:txBody>
          </p:sp>
        </mc:Choice>
        <mc:Fallback xmlns="">
          <p:sp>
            <p:nvSpPr>
              <p:cNvPr id="6" name="Object 4">
                <a:extLst>
                  <a:ext uri="{FF2B5EF4-FFF2-40B4-BE49-F238E27FC236}">
                    <a16:creationId xmlns:a16="http://schemas.microsoft.com/office/drawing/2014/main" id="{18FAB2CF-5CB4-4EA2-89DC-872797C29158}"/>
                  </a:ext>
                </a:extLst>
              </p:cNvPr>
              <p:cNvSpPr txBox="1">
                <a:spLocks noRot="1" noChangeAspect="1" noMove="1" noResize="1" noEditPoints="1" noAdjustHandles="1" noChangeArrowheads="1" noChangeShapeType="1" noTextEdit="1"/>
              </p:cNvSpPr>
              <p:nvPr/>
            </p:nvSpPr>
            <p:spPr bwMode="auto">
              <a:xfrm>
                <a:off x="3875881" y="2420888"/>
                <a:ext cx="1392237" cy="869950"/>
              </a:xfrm>
              <a:prstGeom prst="rect">
                <a:avLst/>
              </a:prstGeom>
              <a:blipFill>
                <a:blip r:embed="rId2"/>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110ADA9C-E290-D915-20DC-67674E7DA3EB}"/>
                  </a:ext>
                </a:extLst>
              </p:cNvPr>
              <p:cNvSpPr txBox="1"/>
              <p:nvPr/>
            </p:nvSpPr>
            <p:spPr bwMode="auto">
              <a:xfrm>
                <a:off x="7452320" y="5487428"/>
                <a:ext cx="1392237" cy="50405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l-GR" b="1" i="1" smtClean="0">
                              <a:solidFill>
                                <a:srgbClr val="000000"/>
                              </a:solidFill>
                              <a:latin typeface="Cambria Math" panose="02040503050406030204" pitchFamily="18" charset="0"/>
                            </a:rPr>
                          </m:ctrlPr>
                        </m:sSubPr>
                        <m:e>
                          <m:r>
                            <a:rPr lang="en-US" b="1" i="1" smtClean="0">
                              <a:solidFill>
                                <a:srgbClr val="000000"/>
                              </a:solidFill>
                              <a:latin typeface="Cambria Math" panose="02040503050406030204" pitchFamily="18" charset="0"/>
                            </a:rPr>
                            <m:t>𝑻</m:t>
                          </m:r>
                        </m:e>
                        <m:sub>
                          <m:r>
                            <a:rPr lang="el-GR" b="1" i="1">
                              <a:solidFill>
                                <a:srgbClr val="000000"/>
                              </a:solidFill>
                              <a:latin typeface="Cambria Math" panose="02040503050406030204" pitchFamily="18" charset="0"/>
                            </a:rPr>
                            <m:t>𝒔𝒚𝒔</m:t>
                          </m:r>
                        </m:sub>
                      </m:sSub>
                      <m:r>
                        <a:rPr lang="el-GR" b="1" i="1">
                          <a:solidFill>
                            <a:srgbClr val="000000"/>
                          </a:solidFill>
                          <a:latin typeface="Cambria Math" panose="02040503050406030204" pitchFamily="18" charset="0"/>
                        </a:rPr>
                        <m:t>=</m:t>
                      </m:r>
                      <m:sSub>
                        <m:sSubPr>
                          <m:ctrlPr>
                            <a:rPr lang="el-GR" b="1" i="1">
                              <a:solidFill>
                                <a:srgbClr val="000000"/>
                              </a:solidFill>
                              <a:latin typeface="Cambria Math" panose="02040503050406030204" pitchFamily="18" charset="0"/>
                            </a:rPr>
                          </m:ctrlPr>
                        </m:sSubPr>
                        <m:e>
                          <m:r>
                            <a:rPr lang="en-US" b="1" i="1" smtClean="0">
                              <a:solidFill>
                                <a:srgbClr val="000000"/>
                              </a:solidFill>
                              <a:latin typeface="Cambria Math" panose="02040503050406030204" pitchFamily="18" charset="0"/>
                            </a:rPr>
                            <m:t>𝑻</m:t>
                          </m:r>
                        </m:e>
                        <m:sub>
                          <m:r>
                            <a:rPr lang="el-GR" b="1" i="1">
                              <a:solidFill>
                                <a:srgbClr val="000000"/>
                              </a:solidFill>
                              <a:latin typeface="Cambria Math" panose="02040503050406030204" pitchFamily="18" charset="0"/>
                            </a:rPr>
                            <m:t>𝒋</m:t>
                          </m:r>
                        </m:sub>
                      </m:sSub>
                    </m:oMath>
                  </m:oMathPara>
                </a14:m>
                <a:endParaRPr lang="el-GR" b="1" dirty="0"/>
              </a:p>
            </p:txBody>
          </p:sp>
        </mc:Choice>
        <mc:Fallback xmlns="">
          <p:sp>
            <p:nvSpPr>
              <p:cNvPr id="7" name="Object 4">
                <a:extLst>
                  <a:ext uri="{FF2B5EF4-FFF2-40B4-BE49-F238E27FC236}">
                    <a16:creationId xmlns:a16="http://schemas.microsoft.com/office/drawing/2014/main" id="{110ADA9C-E290-D915-20DC-67674E7DA3EB}"/>
                  </a:ext>
                </a:extLst>
              </p:cNvPr>
              <p:cNvSpPr txBox="1">
                <a:spLocks noRot="1" noChangeAspect="1" noMove="1" noResize="1" noEditPoints="1" noAdjustHandles="1" noChangeArrowheads="1" noChangeShapeType="1" noTextEdit="1"/>
              </p:cNvSpPr>
              <p:nvPr/>
            </p:nvSpPr>
            <p:spPr bwMode="auto">
              <a:xfrm>
                <a:off x="7452320" y="5487428"/>
                <a:ext cx="1392237" cy="504057"/>
              </a:xfrm>
              <a:prstGeom prst="rect">
                <a:avLst/>
              </a:prstGeom>
              <a:blipFill>
                <a:blip r:embed="rId3"/>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37867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B1901A9-D8AE-4997-AD89-8CB42602019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05C4358-0C39-4DD1-BCCB-44363F65617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E59E2A10-C186-49E2-BA15-0BF49C93EB17}"/>
              </a:ext>
            </a:extLst>
          </p:cNvPr>
          <p:cNvSpPr txBox="1">
            <a:spLocks noChangeArrowheads="1"/>
          </p:cNvSpPr>
          <p:nvPr/>
        </p:nvSpPr>
        <p:spPr>
          <a:xfrm>
            <a:off x="914400" y="274638"/>
            <a:ext cx="7772400" cy="70643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Εντατικές και εκτατικές ιδιότητες</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3">
            <a:extLst>
              <a:ext uri="{FF2B5EF4-FFF2-40B4-BE49-F238E27FC236}">
                <a16:creationId xmlns:a16="http://schemas.microsoft.com/office/drawing/2014/main" id="{9D354048-C82F-4186-AEB8-5B26A94F30BA}"/>
              </a:ext>
            </a:extLst>
          </p:cNvPr>
          <p:cNvSpPr txBox="1">
            <a:spLocks noChangeArrowheads="1"/>
          </p:cNvSpPr>
          <p:nvPr/>
        </p:nvSpPr>
        <p:spPr>
          <a:xfrm>
            <a:off x="0" y="1268413"/>
            <a:ext cx="9144000" cy="53292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spcBef>
                <a:spcPts val="0"/>
              </a:spcBef>
            </a:pPr>
            <a:r>
              <a:rPr lang="el-GR" altLang="el-GR" sz="2000" dirty="0">
                <a:latin typeface="Arial" panose="020B0604020202020204" pitchFamily="34" charset="0"/>
                <a:cs typeface="Arial" panose="020B0604020202020204" pitchFamily="34" charset="0"/>
              </a:rPr>
              <a:t>Στις περισσότερες περιπτώσεις η τιμή μίας εντατικής ιδιότητας μπορεί να επιτευχθεί από το διαίρεση της αντίστοιχης </a:t>
            </a:r>
            <a:r>
              <a:rPr lang="el-GR" altLang="el-GR" sz="2000" dirty="0" err="1">
                <a:latin typeface="Arial" panose="020B0604020202020204" pitchFamily="34" charset="0"/>
                <a:cs typeface="Arial" panose="020B0604020202020204" pitchFamily="34" charset="0"/>
              </a:rPr>
              <a:t>εκτατικής</a:t>
            </a:r>
            <a:r>
              <a:rPr lang="el-GR" altLang="el-GR" sz="2000" dirty="0">
                <a:latin typeface="Arial" panose="020B0604020202020204" pitchFamily="34" charset="0"/>
                <a:cs typeface="Arial" panose="020B0604020202020204" pitchFamily="34" charset="0"/>
              </a:rPr>
              <a:t> ιδιότητας δια τη μάζα του συστήματος, </a:t>
            </a:r>
            <a:r>
              <a:rPr lang="el-GR" altLang="el-GR" sz="2000" dirty="0" err="1">
                <a:latin typeface="Arial" panose="020B0604020202020204" pitchFamily="34" charset="0"/>
                <a:cs typeface="Arial" panose="020B0604020202020204" pitchFamily="34" charset="0"/>
              </a:rPr>
              <a:t>δηλ</a:t>
            </a:r>
            <a:r>
              <a:rPr lang="el-GR" altLang="el-GR" sz="2000" dirty="0">
                <a:latin typeface="Arial" panose="020B0604020202020204" pitchFamily="34" charset="0"/>
                <a:cs typeface="Arial" panose="020B0604020202020204" pitchFamily="34" charset="0"/>
              </a:rPr>
              <a:t>:</a:t>
            </a:r>
          </a:p>
          <a:p>
            <a:pPr marL="0" indent="0" algn="just">
              <a:lnSpc>
                <a:spcPct val="80000"/>
              </a:lnSpc>
              <a:buNone/>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marL="0" indent="0" algn="just">
              <a:lnSpc>
                <a:spcPct val="80000"/>
              </a:lnSpc>
              <a:buNone/>
            </a:pPr>
            <a:endParaRPr lang="el-GR" altLang="el-GR" sz="2000" dirty="0">
              <a:latin typeface="Arial" panose="020B0604020202020204" pitchFamily="34" charset="0"/>
              <a:cs typeface="Arial" panose="020B0604020202020204" pitchFamily="34" charset="0"/>
            </a:endParaRPr>
          </a:p>
          <a:p>
            <a:pPr marL="0" indent="0" algn="just">
              <a:lnSpc>
                <a:spcPct val="80000"/>
              </a:lnSpc>
              <a:buNone/>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marL="0" indent="0" algn="just">
              <a:spcBef>
                <a:spcPts val="0"/>
              </a:spcBef>
              <a:buNone/>
            </a:pPr>
            <a:r>
              <a:rPr lang="el-GR" altLang="el-GR" sz="2000" dirty="0">
                <a:latin typeface="Arial" panose="020B0604020202020204" pitchFamily="34" charset="0"/>
                <a:cs typeface="Arial" panose="020B0604020202020204" pitchFamily="34" charset="0"/>
              </a:rPr>
              <a:t>	Για παράδειγμα ο </a:t>
            </a:r>
            <a:r>
              <a:rPr lang="el-GR" altLang="el-GR" sz="2000" u="sng" dirty="0">
                <a:latin typeface="Arial" panose="020B0604020202020204" pitchFamily="34" charset="0"/>
                <a:cs typeface="Arial" panose="020B0604020202020204" pitchFamily="34" charset="0"/>
              </a:rPr>
              <a:t>ειδικός όγκος (εντατική ιδιότητα)</a:t>
            </a:r>
            <a:r>
              <a:rPr lang="el-GR" altLang="el-GR" sz="2000" dirty="0">
                <a:latin typeface="Arial" panose="020B0604020202020204" pitchFamily="34" charset="0"/>
                <a:cs typeface="Arial" panose="020B0604020202020204" pitchFamily="34" charset="0"/>
              </a:rPr>
              <a:t> μπορεί να παραχθεί 	από τον </a:t>
            </a:r>
            <a:r>
              <a:rPr lang="el-GR" altLang="el-GR" sz="2000" u="sng" dirty="0">
                <a:latin typeface="Arial" panose="020B0604020202020204" pitchFamily="34" charset="0"/>
                <a:cs typeface="Arial" panose="020B0604020202020204" pitchFamily="34" charset="0"/>
              </a:rPr>
              <a:t>όγκο (</a:t>
            </a:r>
            <a:r>
              <a:rPr lang="el-GR" altLang="el-GR" sz="2000" u="sng" dirty="0" err="1">
                <a:latin typeface="Arial" panose="020B0604020202020204" pitchFamily="34" charset="0"/>
                <a:cs typeface="Arial" panose="020B0604020202020204" pitchFamily="34" charset="0"/>
              </a:rPr>
              <a:t>εκτατική</a:t>
            </a:r>
            <a:r>
              <a:rPr lang="el-GR" altLang="el-GR" sz="2000" u="sng" dirty="0">
                <a:latin typeface="Arial" panose="020B0604020202020204" pitchFamily="34" charset="0"/>
                <a:cs typeface="Arial" panose="020B0604020202020204" pitchFamily="34" charset="0"/>
              </a:rPr>
              <a:t> ιδιότητα)</a:t>
            </a:r>
            <a:r>
              <a:rPr lang="el-GR" altLang="el-GR" sz="2000" dirty="0">
                <a:latin typeface="Arial" panose="020B0604020202020204" pitchFamily="34" charset="0"/>
                <a:cs typeface="Arial" panose="020B0604020202020204" pitchFamily="34" charset="0"/>
              </a:rPr>
              <a:t> διαιρούμενο δια τη μάζα:</a:t>
            </a:r>
          </a:p>
          <a:p>
            <a:pPr algn="just">
              <a:lnSpc>
                <a:spcPct val="80000"/>
              </a:lnSpc>
              <a:buFont typeface="Wingdings 2" panose="05020102010507070707" pitchFamily="18" charset="2"/>
              <a:buNone/>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p:txBody>
      </p:sp>
      <p:graphicFrame>
        <p:nvGraphicFramePr>
          <p:cNvPr id="6" name="Object 4">
            <a:extLst>
              <a:ext uri="{FF2B5EF4-FFF2-40B4-BE49-F238E27FC236}">
                <a16:creationId xmlns:a16="http://schemas.microsoft.com/office/drawing/2014/main" id="{D44F4051-CD6F-466D-81C8-9281E7AFBD34}"/>
              </a:ext>
            </a:extLst>
          </p:cNvPr>
          <p:cNvGraphicFramePr>
            <a:graphicFrameLocks noChangeAspect="1"/>
          </p:cNvGraphicFramePr>
          <p:nvPr>
            <p:extLst>
              <p:ext uri="{D42A27DB-BD31-4B8C-83A1-F6EECF244321}">
                <p14:modId xmlns:p14="http://schemas.microsoft.com/office/powerpoint/2010/main" val="1643544485"/>
              </p:ext>
            </p:extLst>
          </p:nvPr>
        </p:nvGraphicFramePr>
        <p:xfrm>
          <a:off x="4027989" y="2234209"/>
          <a:ext cx="1192083" cy="1189778"/>
        </p:xfrm>
        <a:graphic>
          <a:graphicData uri="http://schemas.openxmlformats.org/presentationml/2006/ole">
            <mc:AlternateContent xmlns:mc="http://schemas.openxmlformats.org/markup-compatibility/2006">
              <mc:Choice xmlns:v="urn:schemas-microsoft-com:vml" Requires="v">
                <p:oleObj name="Equation" r:id="rId2" imgW="419040" imgH="393480" progId="Equation.DSMT4">
                  <p:embed/>
                </p:oleObj>
              </mc:Choice>
              <mc:Fallback>
                <p:oleObj name="Equation" r:id="rId2" imgW="419040" imgH="393480" progId="Equation.DSMT4">
                  <p:embed/>
                  <p:pic>
                    <p:nvPicPr>
                      <p:cNvPr id="2050" name="Object 4">
                        <a:extLst>
                          <a:ext uri="{FF2B5EF4-FFF2-40B4-BE49-F238E27FC236}">
                            <a16:creationId xmlns:a16="http://schemas.microsoft.com/office/drawing/2014/main" id="{4FF65009-ABF7-42C1-A469-9135AF9ED2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7989" y="2234209"/>
                        <a:ext cx="1192083" cy="1189778"/>
                      </a:xfrm>
                      <a:prstGeom prst="rect">
                        <a:avLst/>
                      </a:prstGeom>
                      <a:noFill/>
                      <a:ln>
                        <a:noFill/>
                      </a:ln>
                      <a:effectLst/>
                    </p:spPr>
                  </p:pic>
                </p:oleObj>
              </mc:Fallback>
            </mc:AlternateContent>
          </a:graphicData>
        </a:graphic>
      </p:graphicFrame>
      <p:graphicFrame>
        <p:nvGraphicFramePr>
          <p:cNvPr id="7" name="Object 4">
            <a:extLst>
              <a:ext uri="{FF2B5EF4-FFF2-40B4-BE49-F238E27FC236}">
                <a16:creationId xmlns:a16="http://schemas.microsoft.com/office/drawing/2014/main" id="{327B3C6C-7536-499F-8CE6-42F6A29BED03}"/>
              </a:ext>
            </a:extLst>
          </p:cNvPr>
          <p:cNvGraphicFramePr>
            <a:graphicFrameLocks noChangeAspect="1"/>
          </p:cNvGraphicFramePr>
          <p:nvPr>
            <p:extLst>
              <p:ext uri="{D42A27DB-BD31-4B8C-83A1-F6EECF244321}">
                <p14:modId xmlns:p14="http://schemas.microsoft.com/office/powerpoint/2010/main" val="239359361"/>
              </p:ext>
            </p:extLst>
          </p:nvPr>
        </p:nvGraphicFramePr>
        <p:xfrm>
          <a:off x="4191765" y="4661012"/>
          <a:ext cx="1028307" cy="1059095"/>
        </p:xfrm>
        <a:graphic>
          <a:graphicData uri="http://schemas.openxmlformats.org/presentationml/2006/ole">
            <mc:AlternateContent xmlns:mc="http://schemas.openxmlformats.org/markup-compatibility/2006">
              <mc:Choice xmlns:v="urn:schemas-microsoft-com:vml" Requires="v">
                <p:oleObj name="Equation" r:id="rId4" imgW="406080" imgH="393480" progId="Equation.DSMT4">
                  <p:embed/>
                </p:oleObj>
              </mc:Choice>
              <mc:Fallback>
                <p:oleObj name="Equation" r:id="rId4" imgW="406080" imgH="393480" progId="Equation.DSMT4">
                  <p:embed/>
                  <p:pic>
                    <p:nvPicPr>
                      <p:cNvPr id="2051" name="Object 4">
                        <a:extLst>
                          <a:ext uri="{FF2B5EF4-FFF2-40B4-BE49-F238E27FC236}">
                            <a16:creationId xmlns:a16="http://schemas.microsoft.com/office/drawing/2014/main" id="{B15B2324-B023-422B-8C74-B9DB9EFE34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765" y="4661012"/>
                        <a:ext cx="1028307" cy="105909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40992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3F32B40-A50C-4969-84A8-040ABB5D77B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6F21B27-FF8D-4BD0-8C3A-108C8383A33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DD17717E-D4C1-4205-843C-E442A2152F60}"/>
              </a:ext>
            </a:extLst>
          </p:cNvPr>
          <p:cNvSpPr txBox="1">
            <a:spLocks noChangeArrowheads="1"/>
          </p:cNvSpPr>
          <p:nvPr/>
        </p:nvSpPr>
        <p:spPr>
          <a:xfrm>
            <a:off x="914400" y="274638"/>
            <a:ext cx="7772400" cy="70643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Ομογενείς ουσίες και φάσεις</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3">
            <a:extLst>
              <a:ext uri="{FF2B5EF4-FFF2-40B4-BE49-F238E27FC236}">
                <a16:creationId xmlns:a16="http://schemas.microsoft.com/office/drawing/2014/main" id="{112A304B-69FA-4ED9-9F20-26C6DDD1E07D}"/>
              </a:ext>
            </a:extLst>
          </p:cNvPr>
          <p:cNvSpPr txBox="1">
            <a:spLocks noChangeArrowheads="1"/>
          </p:cNvSpPr>
          <p:nvPr/>
        </p:nvSpPr>
        <p:spPr>
          <a:xfrm>
            <a:off x="164744" y="1047176"/>
            <a:ext cx="8507288" cy="53292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80000"/>
              </a:lnSpc>
            </a:pPr>
            <a:r>
              <a:rPr lang="el-GR" altLang="el-GR" sz="2000" b="1" i="1" dirty="0">
                <a:solidFill>
                  <a:srgbClr val="0033CC"/>
                </a:solidFill>
                <a:latin typeface="Arial" panose="020B0604020202020204" pitchFamily="34" charset="0"/>
                <a:cs typeface="Arial" panose="020B0604020202020204" pitchFamily="34" charset="0"/>
              </a:rPr>
              <a:t>Ομογενής</a:t>
            </a:r>
            <a:r>
              <a:rPr lang="el-GR" altLang="el-GR" sz="2000" dirty="0">
                <a:latin typeface="Arial" panose="020B0604020202020204" pitchFamily="34" charset="0"/>
                <a:cs typeface="Arial" panose="020B0604020202020204" pitchFamily="34" charset="0"/>
              </a:rPr>
              <a:t> ονομάζεται μία ουσία που έχει </a:t>
            </a:r>
            <a:r>
              <a:rPr lang="el-GR" altLang="el-GR" sz="2000" u="sng" dirty="0">
                <a:latin typeface="Arial" panose="020B0604020202020204" pitchFamily="34" charset="0"/>
                <a:cs typeface="Arial" panose="020B0604020202020204" pitchFamily="34" charset="0"/>
              </a:rPr>
              <a:t>ομοιόμορφη φυσική δομή </a:t>
            </a:r>
            <a:r>
              <a:rPr lang="el-GR" altLang="el-GR" sz="2000" dirty="0">
                <a:latin typeface="Arial" panose="020B0604020202020204" pitchFamily="34" charset="0"/>
                <a:cs typeface="Arial" panose="020B0604020202020204" pitchFamily="34" charset="0"/>
              </a:rPr>
              <a:t>και </a:t>
            </a:r>
            <a:r>
              <a:rPr lang="el-GR" altLang="el-GR" sz="2000" u="sng" dirty="0">
                <a:latin typeface="Arial" panose="020B0604020202020204" pitchFamily="34" charset="0"/>
                <a:cs typeface="Arial" panose="020B0604020202020204" pitchFamily="34" charset="0"/>
              </a:rPr>
              <a:t>χημική σύνθεση</a:t>
            </a:r>
          </a:p>
          <a:p>
            <a:pPr algn="just">
              <a:lnSpc>
                <a:spcPct val="80000"/>
              </a:lnSpc>
              <a:buFont typeface="Wingdings 2" panose="05020102010507070707" pitchFamily="18" charset="2"/>
              <a:buNone/>
            </a:pPr>
            <a:endParaRPr lang="el-GR" altLang="el-GR" sz="2000" dirty="0">
              <a:latin typeface="Arial" panose="020B0604020202020204" pitchFamily="34" charset="0"/>
              <a:cs typeface="Arial" panose="020B0604020202020204" pitchFamily="34" charset="0"/>
            </a:endParaRPr>
          </a:p>
          <a:p>
            <a:pPr algn="just">
              <a:lnSpc>
                <a:spcPct val="80000"/>
              </a:lnSpc>
            </a:pPr>
            <a:r>
              <a:rPr lang="el-GR" altLang="el-GR" sz="2000" dirty="0">
                <a:latin typeface="Arial" panose="020B0604020202020204" pitchFamily="34" charset="0"/>
                <a:cs typeface="Arial" panose="020B0604020202020204" pitchFamily="34" charset="0"/>
              </a:rPr>
              <a:t>Η χημική σύνθεση του νερού συμβολίζεται με            αλλά το νερό μπορεί να υπάρξει σε διάφορες μορφές:</a:t>
            </a:r>
          </a:p>
          <a:p>
            <a:pPr lvl="2" algn="just">
              <a:lnSpc>
                <a:spcPct val="80000"/>
              </a:lnSpc>
            </a:pPr>
            <a:r>
              <a:rPr lang="el-GR" altLang="el-GR" dirty="0">
                <a:latin typeface="Arial" panose="020B0604020202020204" pitchFamily="34" charset="0"/>
                <a:cs typeface="Arial" panose="020B0604020202020204" pitchFamily="34" charset="0"/>
              </a:rPr>
              <a:t>Υγρή</a:t>
            </a:r>
          </a:p>
          <a:p>
            <a:pPr lvl="2" algn="just">
              <a:lnSpc>
                <a:spcPct val="80000"/>
              </a:lnSpc>
            </a:pPr>
            <a:r>
              <a:rPr lang="el-GR" altLang="el-GR" dirty="0">
                <a:latin typeface="Arial" panose="020B0604020202020204" pitchFamily="34" charset="0"/>
                <a:cs typeface="Arial" panose="020B0604020202020204" pitchFamily="34" charset="0"/>
              </a:rPr>
              <a:t>Αέρια</a:t>
            </a:r>
          </a:p>
          <a:p>
            <a:pPr lvl="2" algn="just">
              <a:lnSpc>
                <a:spcPct val="80000"/>
              </a:lnSpc>
            </a:pPr>
            <a:r>
              <a:rPr lang="el-GR" altLang="el-GR" dirty="0">
                <a:latin typeface="Arial" panose="020B0604020202020204" pitchFamily="34" charset="0"/>
                <a:cs typeface="Arial" panose="020B0604020202020204" pitchFamily="34" charset="0"/>
              </a:rPr>
              <a:t>Στερεή</a:t>
            </a:r>
          </a:p>
          <a:p>
            <a:pPr lvl="2" algn="just">
              <a:lnSpc>
                <a:spcPct val="80000"/>
              </a:lnSpc>
            </a:pPr>
            <a:endParaRPr lang="el-GR" altLang="el-GR" dirty="0">
              <a:latin typeface="Arial" panose="020B0604020202020204" pitchFamily="34" charset="0"/>
              <a:cs typeface="Arial" panose="020B0604020202020204" pitchFamily="34" charset="0"/>
            </a:endParaRPr>
          </a:p>
          <a:p>
            <a:pPr algn="just">
              <a:lnSpc>
                <a:spcPct val="80000"/>
              </a:lnSpc>
            </a:pPr>
            <a:r>
              <a:rPr lang="el-GR" altLang="el-GR" sz="2000" dirty="0">
                <a:latin typeface="Arial" panose="020B0604020202020204" pitchFamily="34" charset="0"/>
                <a:cs typeface="Arial" panose="020B0604020202020204" pitchFamily="34" charset="0"/>
              </a:rPr>
              <a:t>Το νερό μπορεί επίσης να υπάρξει και σαν μίγμα </a:t>
            </a:r>
            <a:r>
              <a:rPr lang="el-GR" altLang="el-GR" sz="2000" u="sng" dirty="0">
                <a:latin typeface="Arial" panose="020B0604020202020204" pitchFamily="34" charset="0"/>
                <a:cs typeface="Arial" panose="020B0604020202020204" pitchFamily="34" charset="0"/>
              </a:rPr>
              <a:t>υγρού και ατμού</a:t>
            </a:r>
            <a:r>
              <a:rPr lang="el-GR" altLang="el-GR" sz="2000" dirty="0">
                <a:latin typeface="Arial" panose="020B0604020202020204" pitchFamily="34" charset="0"/>
                <a:cs typeface="Arial" panose="020B0604020202020204" pitchFamily="34" charset="0"/>
              </a:rPr>
              <a:t> ή </a:t>
            </a:r>
            <a:r>
              <a:rPr lang="el-GR" altLang="el-GR" sz="2000" u="sng" dirty="0">
                <a:latin typeface="Arial" panose="020B0604020202020204" pitchFamily="34" charset="0"/>
                <a:cs typeface="Arial" panose="020B0604020202020204" pitchFamily="34" charset="0"/>
              </a:rPr>
              <a:t>υγρού και στερεού</a:t>
            </a:r>
            <a:r>
              <a:rPr lang="el-GR" altLang="el-GR" sz="2000" dirty="0">
                <a:latin typeface="Arial" panose="020B0604020202020204" pitchFamily="34" charset="0"/>
                <a:cs typeface="Arial" panose="020B0604020202020204" pitchFamily="34" charset="0"/>
              </a:rPr>
              <a:t>. </a:t>
            </a:r>
            <a:r>
              <a:rPr lang="el-GR" altLang="el-GR" sz="2000" b="1" dirty="0">
                <a:solidFill>
                  <a:srgbClr val="FF0000"/>
                </a:solidFill>
                <a:latin typeface="Arial" panose="020B0604020202020204" pitchFamily="34" charset="0"/>
                <a:cs typeface="Arial" panose="020B0604020202020204" pitchFamily="34" charset="0"/>
              </a:rPr>
              <a:t>Αυτά και άλλα μίγματα του νερού έχουν την ίδια χημική σύνθεση αλλά η φυσική τους δομή δεν είναι ομοιόμορφη.</a:t>
            </a: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r>
              <a:rPr lang="el-GR" altLang="el-GR" sz="2000" dirty="0">
                <a:latin typeface="Arial" panose="020B0604020202020204" pitchFamily="34" charset="0"/>
                <a:cs typeface="Arial" panose="020B0604020202020204" pitchFamily="34" charset="0"/>
              </a:rPr>
              <a:t>Κάθε μια από τις τρεις μορφές του νερού (υγρό, ατμός και στερεό) ονομάζεται </a:t>
            </a:r>
            <a:r>
              <a:rPr lang="el-GR" altLang="el-GR" sz="2000" b="1" i="1" dirty="0">
                <a:solidFill>
                  <a:srgbClr val="0033CC"/>
                </a:solidFill>
                <a:latin typeface="Arial" panose="020B0604020202020204" pitchFamily="34" charset="0"/>
                <a:cs typeface="Arial" panose="020B0604020202020204" pitchFamily="34" charset="0"/>
              </a:rPr>
              <a:t>φάση</a:t>
            </a:r>
            <a:r>
              <a:rPr lang="el-GR" altLang="el-GR" sz="2000" dirty="0">
                <a:latin typeface="Arial" panose="020B0604020202020204" pitchFamily="34" charset="0"/>
                <a:cs typeface="Arial" panose="020B0604020202020204" pitchFamily="34" charset="0"/>
              </a:rPr>
              <a:t>. Πολλές φορές ο ατμός ονομάζεται και αέριο.</a:t>
            </a:r>
          </a:p>
          <a:p>
            <a:pPr algn="just">
              <a:lnSpc>
                <a:spcPct val="80000"/>
              </a:lnSpc>
            </a:pPr>
            <a:r>
              <a:rPr lang="el-GR" altLang="el-GR" sz="2000" dirty="0">
                <a:latin typeface="Arial" panose="020B0604020202020204" pitchFamily="34" charset="0"/>
                <a:cs typeface="Arial" panose="020B0604020202020204" pitchFamily="34" charset="0"/>
              </a:rPr>
              <a:t>Σε ένα διφασικό ή τριφασικό μίγμα οι φάσεις διαχωρίζονται μεταξύ τους από τα </a:t>
            </a:r>
            <a:r>
              <a:rPr lang="el-GR" altLang="el-GR" sz="2000" dirty="0">
                <a:solidFill>
                  <a:srgbClr val="0033CC"/>
                </a:solidFill>
                <a:latin typeface="Arial" panose="020B0604020202020204" pitchFamily="34" charset="0"/>
                <a:cs typeface="Arial" panose="020B0604020202020204" pitchFamily="34" charset="0"/>
              </a:rPr>
              <a:t>όρια των φάσεων</a:t>
            </a:r>
            <a:r>
              <a:rPr lang="el-GR" altLang="el-GR" sz="2000" dirty="0">
                <a:latin typeface="Arial" panose="020B0604020202020204" pitchFamily="34" charset="0"/>
                <a:cs typeface="Arial" panose="020B0604020202020204" pitchFamily="34" charset="0"/>
              </a:rPr>
              <a:t>.</a:t>
            </a:r>
          </a:p>
          <a:p>
            <a:pPr algn="just">
              <a:lnSpc>
                <a:spcPct val="80000"/>
              </a:lnSpc>
              <a:buFont typeface="Wingdings 2" panose="05020102010507070707" pitchFamily="18" charset="2"/>
              <a:buNone/>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p:txBody>
      </p:sp>
      <p:graphicFrame>
        <p:nvGraphicFramePr>
          <p:cNvPr id="6" name="Object 4">
            <a:extLst>
              <a:ext uri="{FF2B5EF4-FFF2-40B4-BE49-F238E27FC236}">
                <a16:creationId xmlns:a16="http://schemas.microsoft.com/office/drawing/2014/main" id="{CD579892-0884-456C-9172-E3FC384401C9}"/>
              </a:ext>
            </a:extLst>
          </p:cNvPr>
          <p:cNvGraphicFramePr>
            <a:graphicFrameLocks noChangeAspect="1"/>
          </p:cNvGraphicFramePr>
          <p:nvPr>
            <p:extLst>
              <p:ext uri="{D42A27DB-BD31-4B8C-83A1-F6EECF244321}">
                <p14:modId xmlns:p14="http://schemas.microsoft.com/office/powerpoint/2010/main" val="3229906510"/>
              </p:ext>
            </p:extLst>
          </p:nvPr>
        </p:nvGraphicFramePr>
        <p:xfrm>
          <a:off x="6084168" y="1844824"/>
          <a:ext cx="684212" cy="474663"/>
        </p:xfrm>
        <a:graphic>
          <a:graphicData uri="http://schemas.openxmlformats.org/presentationml/2006/ole">
            <mc:AlternateContent xmlns:mc="http://schemas.openxmlformats.org/markup-compatibility/2006">
              <mc:Choice xmlns:v="urn:schemas-microsoft-com:vml" Requires="v">
                <p:oleObj name="Equation" r:id="rId2" imgW="330120" imgH="228600" progId="Equation.DSMT4">
                  <p:embed/>
                </p:oleObj>
              </mc:Choice>
              <mc:Fallback>
                <p:oleObj name="Equation" r:id="rId2" imgW="330120" imgH="228600" progId="Equation.DSMT4">
                  <p:embed/>
                  <p:pic>
                    <p:nvPicPr>
                      <p:cNvPr id="3074" name="Object 4">
                        <a:extLst>
                          <a:ext uri="{FF2B5EF4-FFF2-40B4-BE49-F238E27FC236}">
                            <a16:creationId xmlns:a16="http://schemas.microsoft.com/office/drawing/2014/main" id="{4FED15E4-6352-4B8B-804A-47C6E89E59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844824"/>
                        <a:ext cx="684212"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267061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3DC4BE4-DF90-4D12-B205-4E1D79D42F5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C390027-6F14-49C0-9A0D-4AB3A2B07CC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1104219-00C4-4181-ACE8-21295069EECA}"/>
              </a:ext>
            </a:extLst>
          </p:cNvPr>
          <p:cNvSpPr txBox="1">
            <a:spLocks noChangeArrowheads="1"/>
          </p:cNvSpPr>
          <p:nvPr/>
        </p:nvSpPr>
        <p:spPr>
          <a:xfrm>
            <a:off x="914400" y="274638"/>
            <a:ext cx="7772400" cy="70643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Μορφές Ενέργειας</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3">
            <a:extLst>
              <a:ext uri="{FF2B5EF4-FFF2-40B4-BE49-F238E27FC236}">
                <a16:creationId xmlns:a16="http://schemas.microsoft.com/office/drawing/2014/main" id="{173E0016-AC74-42E8-8F9E-2038E265FD65}"/>
              </a:ext>
            </a:extLst>
          </p:cNvPr>
          <p:cNvSpPr txBox="1">
            <a:spLocks noChangeArrowheads="1"/>
          </p:cNvSpPr>
          <p:nvPr/>
        </p:nvSpPr>
        <p:spPr>
          <a:xfrm>
            <a:off x="457200" y="1268413"/>
            <a:ext cx="8229600" cy="53292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80000"/>
              </a:lnSpc>
              <a:buNone/>
            </a:pPr>
            <a:r>
              <a:rPr lang="el-GR" altLang="el-GR" sz="2000" b="1" i="1" dirty="0">
                <a:solidFill>
                  <a:srgbClr val="0033CC"/>
                </a:solidFill>
                <a:latin typeface="Arial" panose="020B0604020202020204" pitchFamily="34" charset="0"/>
                <a:cs typeface="Arial" panose="020B0604020202020204" pitchFamily="34" charset="0"/>
              </a:rPr>
              <a:t>(α) Μακροσκοπικά</a:t>
            </a:r>
          </a:p>
          <a:p>
            <a:pPr algn="just">
              <a:lnSpc>
                <a:spcPct val="80000"/>
              </a:lnSpc>
            </a:pPr>
            <a:endParaRPr lang="el-GR" altLang="el-GR" sz="2000" b="1" i="1" dirty="0">
              <a:solidFill>
                <a:srgbClr val="0033CC"/>
              </a:solidFill>
              <a:latin typeface="Arial" panose="020B0604020202020204" pitchFamily="34" charset="0"/>
              <a:cs typeface="Arial" panose="020B0604020202020204" pitchFamily="34" charset="0"/>
            </a:endParaRPr>
          </a:p>
          <a:p>
            <a:pPr marL="0" indent="0" algn="just">
              <a:lnSpc>
                <a:spcPct val="80000"/>
              </a:lnSpc>
              <a:buNone/>
            </a:pPr>
            <a:r>
              <a:rPr lang="el-GR" altLang="el-GR" sz="2000" b="1" i="1" dirty="0">
                <a:solidFill>
                  <a:srgbClr val="0033CC"/>
                </a:solidFill>
                <a:latin typeface="Arial" panose="020B0604020202020204" pitchFamily="34" charset="0"/>
                <a:cs typeface="Arial" panose="020B0604020202020204" pitchFamily="34" charset="0"/>
              </a:rPr>
              <a:t>(β) Μικροσκοπικά</a:t>
            </a:r>
          </a:p>
          <a:p>
            <a:pPr algn="just">
              <a:lnSpc>
                <a:spcPct val="80000"/>
              </a:lnSpc>
            </a:pPr>
            <a:endParaRPr lang="el-GR" altLang="el-GR" sz="2000" b="1" i="1" dirty="0">
              <a:solidFill>
                <a:srgbClr val="0033CC"/>
              </a:solidFill>
              <a:latin typeface="Arial" panose="020B0604020202020204" pitchFamily="34" charset="0"/>
              <a:cs typeface="Arial" panose="020B0604020202020204" pitchFamily="34" charset="0"/>
            </a:endParaRPr>
          </a:p>
          <a:p>
            <a:pPr algn="just">
              <a:lnSpc>
                <a:spcPct val="80000"/>
              </a:lnSpc>
            </a:pPr>
            <a:endParaRPr lang="el-GR" altLang="el-GR" sz="2000" b="1" i="1" dirty="0">
              <a:solidFill>
                <a:srgbClr val="0033CC"/>
              </a:solidFill>
              <a:latin typeface="Arial" panose="020B0604020202020204" pitchFamily="34" charset="0"/>
              <a:cs typeface="Arial" panose="020B0604020202020204" pitchFamily="34" charset="0"/>
            </a:endParaRPr>
          </a:p>
          <a:p>
            <a:pPr algn="just">
              <a:lnSpc>
                <a:spcPct val="80000"/>
              </a:lnSpc>
            </a:pPr>
            <a:r>
              <a:rPr lang="el-GR" altLang="el-GR" sz="2000" b="1" i="1" dirty="0">
                <a:solidFill>
                  <a:srgbClr val="0033CC"/>
                </a:solidFill>
                <a:latin typeface="Arial" panose="020B0604020202020204" pitchFamily="34" charset="0"/>
                <a:cs typeface="Arial" panose="020B0604020202020204" pitchFamily="34" charset="0"/>
              </a:rPr>
              <a:t>Κινητική Ενέργεια </a:t>
            </a:r>
            <a:r>
              <a:rPr lang="el-GR" altLang="el-GR" sz="2000" dirty="0">
                <a:latin typeface="Arial" panose="020B0604020202020204" pitchFamily="34" charset="0"/>
                <a:cs typeface="Arial" panose="020B0604020202020204" pitchFamily="34" charset="0"/>
              </a:rPr>
              <a:t>(μακροσκοπική μορφή)</a:t>
            </a:r>
          </a:p>
          <a:p>
            <a:pPr algn="just">
              <a:lnSpc>
                <a:spcPct val="80000"/>
              </a:lnSpc>
            </a:pPr>
            <a:endParaRPr lang="el-GR" altLang="el-GR" sz="2000" b="1" i="1" dirty="0">
              <a:solidFill>
                <a:srgbClr val="0033CC"/>
              </a:solidFill>
              <a:latin typeface="Arial" panose="020B0604020202020204" pitchFamily="34" charset="0"/>
              <a:cs typeface="Arial" panose="020B0604020202020204" pitchFamily="34" charset="0"/>
            </a:endParaRPr>
          </a:p>
          <a:p>
            <a:pPr algn="just">
              <a:lnSpc>
                <a:spcPct val="80000"/>
              </a:lnSpc>
            </a:pPr>
            <a:endParaRPr lang="el-GR" altLang="el-GR" sz="2000" b="1" i="1" dirty="0">
              <a:solidFill>
                <a:srgbClr val="0033CC"/>
              </a:solidFill>
              <a:latin typeface="Arial" panose="020B0604020202020204" pitchFamily="34" charset="0"/>
              <a:cs typeface="Arial" panose="020B0604020202020204" pitchFamily="34" charset="0"/>
            </a:endParaRPr>
          </a:p>
          <a:p>
            <a:pPr algn="just">
              <a:lnSpc>
                <a:spcPct val="80000"/>
              </a:lnSpc>
            </a:pPr>
            <a:r>
              <a:rPr lang="el-GR" altLang="el-GR" sz="2000" b="1" i="1" dirty="0">
                <a:solidFill>
                  <a:srgbClr val="0033CC"/>
                </a:solidFill>
                <a:latin typeface="Arial" panose="020B0604020202020204" pitchFamily="34" charset="0"/>
                <a:cs typeface="Arial" panose="020B0604020202020204" pitchFamily="34" charset="0"/>
              </a:rPr>
              <a:t>Δυναμική Ενέργεια </a:t>
            </a:r>
            <a:r>
              <a:rPr lang="el-GR" altLang="el-GR" sz="2000" dirty="0">
                <a:latin typeface="Arial" panose="020B0604020202020204" pitchFamily="34" charset="0"/>
                <a:cs typeface="Arial" panose="020B0604020202020204" pitchFamily="34" charset="0"/>
              </a:rPr>
              <a:t>(μακροσκοπική μορφή)</a:t>
            </a:r>
          </a:p>
          <a:p>
            <a:pPr algn="just">
              <a:lnSpc>
                <a:spcPct val="80000"/>
              </a:lnSpc>
            </a:pPr>
            <a:endParaRPr lang="el-GR" altLang="el-GR" sz="2000" b="1" i="1" dirty="0">
              <a:solidFill>
                <a:srgbClr val="0033CC"/>
              </a:solidFill>
              <a:latin typeface="Arial" panose="020B0604020202020204" pitchFamily="34" charset="0"/>
              <a:cs typeface="Arial" panose="020B0604020202020204" pitchFamily="34" charset="0"/>
            </a:endParaRPr>
          </a:p>
          <a:p>
            <a:pPr algn="just">
              <a:lnSpc>
                <a:spcPct val="80000"/>
              </a:lnSpc>
              <a:buFont typeface="Wingdings 2" panose="05020102010507070707" pitchFamily="18" charset="2"/>
              <a:buNone/>
            </a:pPr>
            <a:endParaRPr lang="el-GR" altLang="el-GR" sz="2000" b="1" i="1" dirty="0">
              <a:solidFill>
                <a:srgbClr val="0033CC"/>
              </a:solidFill>
              <a:latin typeface="Arial" panose="020B0604020202020204" pitchFamily="34" charset="0"/>
              <a:cs typeface="Arial" panose="020B0604020202020204" pitchFamily="34" charset="0"/>
            </a:endParaRPr>
          </a:p>
          <a:p>
            <a:pPr algn="just"/>
            <a:r>
              <a:rPr lang="el-GR" altLang="el-GR" sz="2000" b="1" i="1" dirty="0">
                <a:solidFill>
                  <a:srgbClr val="0033CC"/>
                </a:solidFill>
                <a:latin typeface="Arial" panose="020B0604020202020204" pitchFamily="34" charset="0"/>
                <a:cs typeface="Arial" panose="020B0604020202020204" pitchFamily="34" charset="0"/>
              </a:rPr>
              <a:t>Εσωτερική Ενέργεια </a:t>
            </a:r>
            <a:r>
              <a:rPr lang="el-GR" altLang="el-GR" sz="2000" dirty="0">
                <a:latin typeface="Arial" panose="020B0604020202020204" pitchFamily="34" charset="0"/>
                <a:cs typeface="Arial" panose="020B0604020202020204" pitchFamily="34" charset="0"/>
              </a:rPr>
              <a:t>(μικροσκοπική μορφή). </a:t>
            </a:r>
          </a:p>
          <a:p>
            <a:pPr marL="0" indent="0" algn="just">
              <a:buNone/>
            </a:pPr>
            <a:r>
              <a:rPr lang="el-GR" altLang="el-GR" sz="2000" dirty="0">
                <a:latin typeface="Arial" panose="020B0604020202020204" pitchFamily="34" charset="0"/>
                <a:cs typeface="Arial" panose="020B0604020202020204" pitchFamily="34" charset="0"/>
              </a:rPr>
              <a:t>	Είναι θερμοδυναμική ιδιότητα και η μεταβολή της κατά τη 	διάρκεια μιας διεργασίας εξαρτάται μόνο από την αρχική και 	τελική κατάσταση.</a:t>
            </a:r>
          </a:p>
          <a:p>
            <a:pPr algn="just">
              <a:lnSpc>
                <a:spcPct val="80000"/>
              </a:lnSpc>
            </a:pPr>
            <a:endParaRPr lang="el-GR" altLang="el-GR" sz="2000" dirty="0">
              <a:latin typeface="Arial" panose="020B0604020202020204" pitchFamily="34" charset="0"/>
              <a:cs typeface="Arial" panose="020B0604020202020204" pitchFamily="34" charset="0"/>
            </a:endParaRPr>
          </a:p>
        </p:txBody>
      </p:sp>
      <p:graphicFrame>
        <p:nvGraphicFramePr>
          <p:cNvPr id="6" name="Object 4">
            <a:extLst>
              <a:ext uri="{FF2B5EF4-FFF2-40B4-BE49-F238E27FC236}">
                <a16:creationId xmlns:a16="http://schemas.microsoft.com/office/drawing/2014/main" id="{00DB7A26-9A26-4C58-A747-42CBEE8CB450}"/>
              </a:ext>
            </a:extLst>
          </p:cNvPr>
          <p:cNvGraphicFramePr>
            <a:graphicFrameLocks noChangeAspect="1"/>
          </p:cNvGraphicFramePr>
          <p:nvPr>
            <p:extLst>
              <p:ext uri="{D42A27DB-BD31-4B8C-83A1-F6EECF244321}">
                <p14:modId xmlns:p14="http://schemas.microsoft.com/office/powerpoint/2010/main" val="995926748"/>
              </p:ext>
            </p:extLst>
          </p:nvPr>
        </p:nvGraphicFramePr>
        <p:xfrm>
          <a:off x="6261517" y="2488114"/>
          <a:ext cx="1816100" cy="817562"/>
        </p:xfrm>
        <a:graphic>
          <a:graphicData uri="http://schemas.openxmlformats.org/presentationml/2006/ole">
            <mc:AlternateContent xmlns:mc="http://schemas.openxmlformats.org/markup-compatibility/2006">
              <mc:Choice xmlns:v="urn:schemas-microsoft-com:vml" Requires="v">
                <p:oleObj name="Equation" r:id="rId2" imgW="876240" imgH="393480" progId="Equation.DSMT4">
                  <p:embed/>
                </p:oleObj>
              </mc:Choice>
              <mc:Fallback>
                <p:oleObj name="Equation" r:id="rId2" imgW="876240" imgH="393480" progId="Equation.DSMT4">
                  <p:embed/>
                  <p:pic>
                    <p:nvPicPr>
                      <p:cNvPr id="4098" name="Object 4">
                        <a:extLst>
                          <a:ext uri="{FF2B5EF4-FFF2-40B4-BE49-F238E27FC236}">
                            <a16:creationId xmlns:a16="http://schemas.microsoft.com/office/drawing/2014/main" id="{0B31AC0E-4490-4EBD-9ABD-BDE80CDAFF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517" y="2488114"/>
                        <a:ext cx="1816100" cy="817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4">
            <a:extLst>
              <a:ext uri="{FF2B5EF4-FFF2-40B4-BE49-F238E27FC236}">
                <a16:creationId xmlns:a16="http://schemas.microsoft.com/office/drawing/2014/main" id="{3FE00A14-7DE8-4647-BED4-7931CB0FBDFD}"/>
              </a:ext>
            </a:extLst>
          </p:cNvPr>
          <p:cNvGraphicFramePr>
            <a:graphicFrameLocks noChangeAspect="1"/>
          </p:cNvGraphicFramePr>
          <p:nvPr>
            <p:extLst>
              <p:ext uri="{D42A27DB-BD31-4B8C-83A1-F6EECF244321}">
                <p14:modId xmlns:p14="http://schemas.microsoft.com/office/powerpoint/2010/main" val="1026208732"/>
              </p:ext>
            </p:extLst>
          </p:nvPr>
        </p:nvGraphicFramePr>
        <p:xfrm>
          <a:off x="6261517" y="3612316"/>
          <a:ext cx="1657350" cy="474662"/>
        </p:xfrm>
        <a:graphic>
          <a:graphicData uri="http://schemas.openxmlformats.org/presentationml/2006/ole">
            <mc:AlternateContent xmlns:mc="http://schemas.openxmlformats.org/markup-compatibility/2006">
              <mc:Choice xmlns:v="urn:schemas-microsoft-com:vml" Requires="v">
                <p:oleObj name="Equation" r:id="rId4" imgW="799920" imgH="228600" progId="Equation.DSMT4">
                  <p:embed/>
                </p:oleObj>
              </mc:Choice>
              <mc:Fallback>
                <p:oleObj name="Equation" r:id="rId4" imgW="799920" imgH="228600" progId="Equation.DSMT4">
                  <p:embed/>
                  <p:pic>
                    <p:nvPicPr>
                      <p:cNvPr id="4099" name="Object 4">
                        <a:extLst>
                          <a:ext uri="{FF2B5EF4-FFF2-40B4-BE49-F238E27FC236}">
                            <a16:creationId xmlns:a16="http://schemas.microsoft.com/office/drawing/2014/main" id="{AB02E1AC-ECE8-4787-9CD1-9BBF9475C1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1517" y="3612316"/>
                        <a:ext cx="1657350" cy="474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55843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65BC478-C932-4F77-A4F3-37B6DE78CE5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53F9802-1BC5-43CE-B6C5-B6E83A04CC6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CCF1B0F8-1CEB-40F0-85B8-370C1045BEB1}"/>
              </a:ext>
            </a:extLst>
          </p:cNvPr>
          <p:cNvSpPr txBox="1">
            <a:spLocks noChangeArrowheads="1"/>
          </p:cNvSpPr>
          <p:nvPr/>
        </p:nvSpPr>
        <p:spPr>
          <a:xfrm>
            <a:off x="884131" y="3974"/>
            <a:ext cx="7772400" cy="70643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Μορφές Ενέργειας</a:t>
            </a:r>
          </a:p>
        </p:txBody>
      </p:sp>
      <p:sp>
        <p:nvSpPr>
          <p:cNvPr id="5" name="Rectangle 3">
            <a:extLst>
              <a:ext uri="{FF2B5EF4-FFF2-40B4-BE49-F238E27FC236}">
                <a16:creationId xmlns:a16="http://schemas.microsoft.com/office/drawing/2014/main" id="{5C031E04-6700-44AF-9443-0FD6CEEDA619}"/>
              </a:ext>
            </a:extLst>
          </p:cNvPr>
          <p:cNvSpPr txBox="1">
            <a:spLocks noChangeArrowheads="1"/>
          </p:cNvSpPr>
          <p:nvPr/>
        </p:nvSpPr>
        <p:spPr>
          <a:xfrm>
            <a:off x="370681" y="966467"/>
            <a:ext cx="8229600" cy="53292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altLang="el-GR" sz="2000" dirty="0">
                <a:latin typeface="Arial" panose="020B0604020202020204" pitchFamily="34" charset="0"/>
                <a:cs typeface="Arial" panose="020B0604020202020204" pitchFamily="34" charset="0"/>
              </a:rPr>
              <a:t>Η </a:t>
            </a:r>
            <a:r>
              <a:rPr lang="el-GR" altLang="el-GR" sz="2000" u="sng" dirty="0">
                <a:latin typeface="Arial" panose="020B0604020202020204" pitchFamily="34" charset="0"/>
                <a:cs typeface="Arial" panose="020B0604020202020204" pitchFamily="34" charset="0"/>
              </a:rPr>
              <a:t>εσωτερική ενέργεια δε μπορεί να μετρηθεί</a:t>
            </a:r>
            <a:r>
              <a:rPr lang="el-GR" altLang="el-GR" sz="2000" dirty="0">
                <a:latin typeface="Arial" panose="020B0604020202020204" pitchFamily="34" charset="0"/>
                <a:cs typeface="Arial" panose="020B0604020202020204" pitchFamily="34" charset="0"/>
              </a:rPr>
              <a:t>, αλλά οι μεταβολές της μπορούν να συσχετιστούν με άλλες μετρήσιμες ποσότητες όπως είναι η θερμοκρασία, η πίεση και ο ειδικός όγκος.</a:t>
            </a:r>
          </a:p>
          <a:p>
            <a:pPr algn="just"/>
            <a:endParaRPr lang="el-GR" altLang="el-GR" sz="2000" dirty="0">
              <a:latin typeface="Arial" panose="020B0604020202020204" pitchFamily="34" charset="0"/>
              <a:cs typeface="Arial" panose="020B0604020202020204" pitchFamily="34" charset="0"/>
            </a:endParaRPr>
          </a:p>
          <a:p>
            <a:pPr algn="just"/>
            <a:r>
              <a:rPr lang="el-GR" altLang="el-GR" sz="2000" dirty="0">
                <a:latin typeface="Arial" panose="020B0604020202020204" pitchFamily="34" charset="0"/>
                <a:cs typeface="Arial" panose="020B0604020202020204" pitchFamily="34" charset="0"/>
              </a:rPr>
              <a:t>Η ολική ενέργεια ενός συστήματος αποτελείται από το άθροισμα των μακροσκοπικών και των μικροσκοπικών μορφών, τότε έχουμε ότι:</a:t>
            </a: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marL="0" indent="0" algn="just">
              <a:lnSpc>
                <a:spcPct val="80000"/>
              </a:lnSpc>
              <a:buNone/>
            </a:pPr>
            <a:endParaRPr lang="el-GR" altLang="el-GR" sz="2000" dirty="0">
              <a:latin typeface="Arial" panose="020B0604020202020204" pitchFamily="34" charset="0"/>
              <a:cs typeface="Arial" panose="020B0604020202020204" pitchFamily="34" charset="0"/>
            </a:endParaRPr>
          </a:p>
          <a:p>
            <a:pPr marL="0" indent="0" algn="just">
              <a:lnSpc>
                <a:spcPct val="80000"/>
              </a:lnSpc>
              <a:buNone/>
            </a:pPr>
            <a:endParaRPr lang="el-GR" altLang="el-GR" sz="2000" dirty="0">
              <a:latin typeface="Arial" panose="020B0604020202020204" pitchFamily="34" charset="0"/>
              <a:cs typeface="Arial" panose="020B0604020202020204" pitchFamily="34" charset="0"/>
            </a:endParaRPr>
          </a:p>
          <a:p>
            <a:pPr algn="just">
              <a:lnSpc>
                <a:spcPct val="80000"/>
              </a:lnSpc>
            </a:pPr>
            <a:r>
              <a:rPr lang="el-GR" altLang="el-GR" sz="2000" dirty="0">
                <a:latin typeface="Arial" panose="020B0604020202020204" pitchFamily="34" charset="0"/>
                <a:cs typeface="Arial" panose="020B0604020202020204" pitchFamily="34" charset="0"/>
              </a:rPr>
              <a:t>Η παραπάνω εξίσωση ανά μονάδα μάζας μπορεί να γραφεί σαν:</a:t>
            </a:r>
          </a:p>
        </p:txBody>
      </p:sp>
      <p:graphicFrame>
        <p:nvGraphicFramePr>
          <p:cNvPr id="6" name="Object 4">
            <a:extLst>
              <a:ext uri="{FF2B5EF4-FFF2-40B4-BE49-F238E27FC236}">
                <a16:creationId xmlns:a16="http://schemas.microsoft.com/office/drawing/2014/main" id="{A56469A8-5040-4846-A876-8ECB571205FA}"/>
              </a:ext>
            </a:extLst>
          </p:cNvPr>
          <p:cNvGraphicFramePr>
            <a:graphicFrameLocks noChangeAspect="1"/>
          </p:cNvGraphicFramePr>
          <p:nvPr>
            <p:extLst>
              <p:ext uri="{D42A27DB-BD31-4B8C-83A1-F6EECF244321}">
                <p14:modId xmlns:p14="http://schemas.microsoft.com/office/powerpoint/2010/main" val="4182860913"/>
              </p:ext>
            </p:extLst>
          </p:nvPr>
        </p:nvGraphicFramePr>
        <p:xfrm>
          <a:off x="1708149" y="3222303"/>
          <a:ext cx="5554663" cy="817563"/>
        </p:xfrm>
        <a:graphic>
          <a:graphicData uri="http://schemas.openxmlformats.org/presentationml/2006/ole">
            <mc:AlternateContent xmlns:mc="http://schemas.openxmlformats.org/markup-compatibility/2006">
              <mc:Choice xmlns:v="urn:schemas-microsoft-com:vml" Requires="v">
                <p:oleObj name="Equation" r:id="rId2" imgW="2679480" imgH="393480" progId="Equation.DSMT4">
                  <p:embed/>
                </p:oleObj>
              </mc:Choice>
              <mc:Fallback>
                <p:oleObj name="Equation" r:id="rId2" imgW="2679480" imgH="393480" progId="Equation.DSMT4">
                  <p:embed/>
                  <p:pic>
                    <p:nvPicPr>
                      <p:cNvPr id="5122" name="Object 4">
                        <a:extLst>
                          <a:ext uri="{FF2B5EF4-FFF2-40B4-BE49-F238E27FC236}">
                            <a16:creationId xmlns:a16="http://schemas.microsoft.com/office/drawing/2014/main" id="{33E9C34D-05A1-4586-8EAC-99AE5E817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149" y="3222303"/>
                        <a:ext cx="5554663" cy="817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4">
            <a:extLst>
              <a:ext uri="{FF2B5EF4-FFF2-40B4-BE49-F238E27FC236}">
                <a16:creationId xmlns:a16="http://schemas.microsoft.com/office/drawing/2014/main" id="{1A6690A8-BF9C-4019-981A-3CC9E6C5FBAC}"/>
              </a:ext>
            </a:extLst>
          </p:cNvPr>
          <p:cNvGraphicFramePr>
            <a:graphicFrameLocks noChangeAspect="1"/>
          </p:cNvGraphicFramePr>
          <p:nvPr>
            <p:extLst>
              <p:ext uri="{D42A27DB-BD31-4B8C-83A1-F6EECF244321}">
                <p14:modId xmlns:p14="http://schemas.microsoft.com/office/powerpoint/2010/main" val="2631869717"/>
              </p:ext>
            </p:extLst>
          </p:nvPr>
        </p:nvGraphicFramePr>
        <p:xfrm>
          <a:off x="2051720" y="4797152"/>
          <a:ext cx="4079875" cy="817562"/>
        </p:xfrm>
        <a:graphic>
          <a:graphicData uri="http://schemas.openxmlformats.org/presentationml/2006/ole">
            <mc:AlternateContent xmlns:mc="http://schemas.openxmlformats.org/markup-compatibility/2006">
              <mc:Choice xmlns:v="urn:schemas-microsoft-com:vml" Requires="v">
                <p:oleObj name="Equation" r:id="rId4" imgW="1968480" imgH="393480" progId="Equation.DSMT4">
                  <p:embed/>
                </p:oleObj>
              </mc:Choice>
              <mc:Fallback>
                <p:oleObj name="Equation" r:id="rId4" imgW="1968480" imgH="393480" progId="Equation.DSMT4">
                  <p:embed/>
                  <p:pic>
                    <p:nvPicPr>
                      <p:cNvPr id="5123" name="Object 4">
                        <a:extLst>
                          <a:ext uri="{FF2B5EF4-FFF2-40B4-BE49-F238E27FC236}">
                            <a16:creationId xmlns:a16="http://schemas.microsoft.com/office/drawing/2014/main" id="{57F4F78C-AA13-4ED8-BBCF-61B0FD0D74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4797152"/>
                        <a:ext cx="4079875" cy="817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31441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7173749-2800-4772-8556-B6EB04F2BDD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5D201F4-D938-4F64-8732-377BF77C9FD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a:t>
            </a:fld>
            <a:endParaRPr lang="el-GR" dirty="0">
              <a:solidFill>
                <a:prstClr val="black">
                  <a:tint val="75000"/>
                </a:prstClr>
              </a:solidFill>
            </a:endParaRPr>
          </a:p>
        </p:txBody>
      </p:sp>
      <p:sp>
        <p:nvSpPr>
          <p:cNvPr id="5" name="Rectangle 2">
            <a:extLst>
              <a:ext uri="{FF2B5EF4-FFF2-40B4-BE49-F238E27FC236}">
                <a16:creationId xmlns:a16="http://schemas.microsoft.com/office/drawing/2014/main" id="{178F005E-A7F0-430F-8D12-E9EA315A3743}"/>
              </a:ext>
            </a:extLst>
          </p:cNvPr>
          <p:cNvSpPr txBox="1">
            <a:spLocks noChangeArrowheads="1"/>
          </p:cNvSpPr>
          <p:nvPr/>
        </p:nvSpPr>
        <p:spPr>
          <a:xfrm>
            <a:off x="884131" y="3974"/>
            <a:ext cx="7772400" cy="70643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1</a:t>
            </a:r>
            <a:r>
              <a:rPr lang="el-GR" sz="3200" b="1" baseline="30000" dirty="0">
                <a:solidFill>
                  <a:srgbClr val="0033CC"/>
                </a:solidFill>
                <a:effectLst>
                  <a:outerShdw blurRad="38100" dist="38100" dir="2700000" algn="tl">
                    <a:srgbClr val="000000">
                      <a:alpha val="43137"/>
                    </a:srgbClr>
                  </a:outerShdw>
                </a:effectLst>
                <a:latin typeface="Arial" pitchFamily="34" charset="0"/>
                <a:cs typeface="Arial" pitchFamily="34" charset="0"/>
              </a:rPr>
              <a:t>ος</a:t>
            </a: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 </a:t>
            </a:r>
            <a:r>
              <a:rPr lang="el-GR" sz="3200" b="1" dirty="0" err="1">
                <a:solidFill>
                  <a:srgbClr val="0033CC"/>
                </a:solidFill>
                <a:effectLst>
                  <a:outerShdw blurRad="38100" dist="38100" dir="2700000" algn="tl">
                    <a:srgbClr val="000000">
                      <a:alpha val="43137"/>
                    </a:srgbClr>
                  </a:outerShdw>
                </a:effectLst>
                <a:latin typeface="Arial" pitchFamily="34" charset="0"/>
                <a:cs typeface="Arial" pitchFamily="34" charset="0"/>
              </a:rPr>
              <a:t>θερμοδυναμικός</a:t>
            </a: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 νόμος</a:t>
            </a:r>
          </a:p>
        </p:txBody>
      </p:sp>
      <p:sp>
        <p:nvSpPr>
          <p:cNvPr id="6" name="Rectangle 3">
            <a:extLst>
              <a:ext uri="{FF2B5EF4-FFF2-40B4-BE49-F238E27FC236}">
                <a16:creationId xmlns:a16="http://schemas.microsoft.com/office/drawing/2014/main" id="{6CC64292-C18B-4C14-A71E-3653B95660AB}"/>
              </a:ext>
            </a:extLst>
          </p:cNvPr>
          <p:cNvSpPr txBox="1">
            <a:spLocks noChangeArrowheads="1"/>
          </p:cNvSpPr>
          <p:nvPr/>
        </p:nvSpPr>
        <p:spPr>
          <a:xfrm>
            <a:off x="370681" y="966467"/>
            <a:ext cx="8229600" cy="53292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endParaRPr lang="el-GR" altLang="el-GR" sz="20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CA34A64-C4F7-40B2-BD26-96211EA9A948}"/>
              </a:ext>
            </a:extLst>
          </p:cNvPr>
          <p:cNvSpPr txBox="1"/>
          <p:nvPr/>
        </p:nvSpPr>
        <p:spPr>
          <a:xfrm>
            <a:off x="370681" y="1119552"/>
            <a:ext cx="8402637" cy="646331"/>
          </a:xfrm>
          <a:prstGeom prst="rect">
            <a:avLst/>
          </a:prstGeom>
          <a:noFill/>
        </p:spPr>
        <p:txBody>
          <a:bodyPr wrap="square">
            <a:spAutoFit/>
          </a:bodyPr>
          <a:lstStyle/>
          <a:p>
            <a:pPr algn="just"/>
            <a:r>
              <a:rPr lang="el-GR" altLang="el-GR" sz="1800" dirty="0">
                <a:latin typeface="Arial" panose="020B0604020202020204" pitchFamily="34" charset="0"/>
                <a:cs typeface="Arial" panose="020B0604020202020204" pitchFamily="34" charset="0"/>
              </a:rPr>
              <a:t>Η θερμότητα που προσδίδεται σε ένα σύστημα …. </a:t>
            </a:r>
            <a:r>
              <a:rPr lang="el-GR" altLang="el-GR" sz="1800" u="sng" dirty="0">
                <a:latin typeface="Arial" panose="020B0604020202020204" pitchFamily="34" charset="0"/>
                <a:cs typeface="Arial" panose="020B0604020202020204" pitchFamily="34" charset="0"/>
              </a:rPr>
              <a:t>Αυξάνει την εσωτερική ενέργεια του ή παράγει έργο</a:t>
            </a:r>
            <a:r>
              <a:rPr lang="el-GR" altLang="el-GR" sz="1800" dirty="0">
                <a:latin typeface="Arial" panose="020B0604020202020204" pitchFamily="34" charset="0"/>
                <a:cs typeface="Arial" panose="020B0604020202020204" pitchFamily="34" charset="0"/>
              </a:rPr>
              <a:t>!!!</a:t>
            </a:r>
          </a:p>
        </p:txBody>
      </p:sp>
      <p:graphicFrame>
        <p:nvGraphicFramePr>
          <p:cNvPr id="9" name="Object 5">
            <a:extLst>
              <a:ext uri="{FF2B5EF4-FFF2-40B4-BE49-F238E27FC236}">
                <a16:creationId xmlns:a16="http://schemas.microsoft.com/office/drawing/2014/main" id="{E46925B7-C541-4557-B25E-AE2D648C8D07}"/>
              </a:ext>
            </a:extLst>
          </p:cNvPr>
          <p:cNvGraphicFramePr>
            <a:graphicFrameLocks noChangeAspect="1"/>
          </p:cNvGraphicFramePr>
          <p:nvPr>
            <p:extLst>
              <p:ext uri="{D42A27DB-BD31-4B8C-83A1-F6EECF244321}">
                <p14:modId xmlns:p14="http://schemas.microsoft.com/office/powerpoint/2010/main" val="866596679"/>
              </p:ext>
            </p:extLst>
          </p:nvPr>
        </p:nvGraphicFramePr>
        <p:xfrm>
          <a:off x="3116262" y="2173161"/>
          <a:ext cx="2738438" cy="576263"/>
        </p:xfrm>
        <a:graphic>
          <a:graphicData uri="http://schemas.openxmlformats.org/presentationml/2006/ole">
            <mc:AlternateContent xmlns:mc="http://schemas.openxmlformats.org/markup-compatibility/2006">
              <mc:Choice xmlns:v="urn:schemas-microsoft-com:vml" Requires="v">
                <p:oleObj name="Equation" r:id="rId2" imgW="965160" imgH="203040" progId="Equation.DSMT4">
                  <p:embed/>
                </p:oleObj>
              </mc:Choice>
              <mc:Fallback>
                <p:oleObj name="Equation" r:id="rId2" imgW="965160" imgH="203040" progId="Equation.DSMT4">
                  <p:embed/>
                  <p:pic>
                    <p:nvPicPr>
                      <p:cNvPr id="7" name="Object 5">
                        <a:extLst>
                          <a:ext uri="{FF2B5EF4-FFF2-40B4-BE49-F238E27FC236}">
                            <a16:creationId xmlns:a16="http://schemas.microsoft.com/office/drawing/2014/main" id="{9026FDC8-A397-491E-A798-A981CDCEEC2E}"/>
                          </a:ext>
                        </a:extLst>
                      </p:cNvPr>
                      <p:cNvPicPr>
                        <a:picLocks noChangeAspect="1" noChangeArrowheads="1"/>
                      </p:cNvPicPr>
                      <p:nvPr/>
                    </p:nvPicPr>
                    <p:blipFill>
                      <a:blip r:embed="rId3"/>
                      <a:srcRect/>
                      <a:stretch>
                        <a:fillRect/>
                      </a:stretch>
                    </p:blipFill>
                    <p:spPr bwMode="auto">
                      <a:xfrm>
                        <a:off x="3116262" y="2173161"/>
                        <a:ext cx="2738438" cy="576263"/>
                      </a:xfrm>
                      <a:prstGeom prst="rect">
                        <a:avLst/>
                      </a:prstGeom>
                      <a:noFill/>
                      <a:ln>
                        <a:noFill/>
                      </a:ln>
                      <a:effectLst/>
                    </p:spPr>
                  </p:pic>
                </p:oleObj>
              </mc:Fallback>
            </mc:AlternateContent>
          </a:graphicData>
        </a:graphic>
      </p:graphicFrame>
      <p:graphicFrame>
        <p:nvGraphicFramePr>
          <p:cNvPr id="10" name="Αντικείμενο 9">
            <a:extLst>
              <a:ext uri="{FF2B5EF4-FFF2-40B4-BE49-F238E27FC236}">
                <a16:creationId xmlns:a16="http://schemas.microsoft.com/office/drawing/2014/main" id="{29383A50-1C78-4AD4-B6D3-43E482EA4A6C}"/>
              </a:ext>
            </a:extLst>
          </p:cNvPr>
          <p:cNvGraphicFramePr>
            <a:graphicFrameLocks noChangeAspect="1"/>
          </p:cNvGraphicFramePr>
          <p:nvPr>
            <p:extLst>
              <p:ext uri="{D42A27DB-BD31-4B8C-83A1-F6EECF244321}">
                <p14:modId xmlns:p14="http://schemas.microsoft.com/office/powerpoint/2010/main" val="1560000662"/>
              </p:ext>
            </p:extLst>
          </p:nvPr>
        </p:nvGraphicFramePr>
        <p:xfrm>
          <a:off x="2841296" y="4324311"/>
          <a:ext cx="3133725" cy="647700"/>
        </p:xfrm>
        <a:graphic>
          <a:graphicData uri="http://schemas.openxmlformats.org/presentationml/2006/ole">
            <mc:AlternateContent xmlns:mc="http://schemas.openxmlformats.org/markup-compatibility/2006">
              <mc:Choice xmlns:v="urn:schemas-microsoft-com:vml" Requires="v">
                <p:oleObj name="Equation" r:id="rId4" imgW="1104840" imgH="228600" progId="Equation.DSMT4">
                  <p:embed/>
                </p:oleObj>
              </mc:Choice>
              <mc:Fallback>
                <p:oleObj name="Equation" r:id="rId4" imgW="1104840" imgH="228600" progId="Equation.DSMT4">
                  <p:embed/>
                  <p:pic>
                    <p:nvPicPr>
                      <p:cNvPr id="0" name=""/>
                      <p:cNvPicPr/>
                      <p:nvPr/>
                    </p:nvPicPr>
                    <p:blipFill>
                      <a:blip r:embed="rId5"/>
                      <a:stretch>
                        <a:fillRect/>
                      </a:stretch>
                    </p:blipFill>
                    <p:spPr>
                      <a:xfrm>
                        <a:off x="2841296" y="4324311"/>
                        <a:ext cx="3133725" cy="647700"/>
                      </a:xfrm>
                      <a:prstGeom prst="rect">
                        <a:avLst/>
                      </a:prstGeom>
                    </p:spPr>
                  </p:pic>
                </p:oleObj>
              </mc:Fallback>
            </mc:AlternateContent>
          </a:graphicData>
        </a:graphic>
      </p:graphicFrame>
      <p:sp>
        <p:nvSpPr>
          <p:cNvPr id="12" name="TextBox 11">
            <a:extLst>
              <a:ext uri="{FF2B5EF4-FFF2-40B4-BE49-F238E27FC236}">
                <a16:creationId xmlns:a16="http://schemas.microsoft.com/office/drawing/2014/main" id="{39EB0CF0-C643-4792-89A1-FF84E420A0E2}"/>
              </a:ext>
            </a:extLst>
          </p:cNvPr>
          <p:cNvSpPr txBox="1"/>
          <p:nvPr/>
        </p:nvSpPr>
        <p:spPr>
          <a:xfrm>
            <a:off x="4408159" y="5100039"/>
            <a:ext cx="4572000" cy="369332"/>
          </a:xfrm>
          <a:prstGeom prst="rect">
            <a:avLst/>
          </a:prstGeom>
          <a:noFill/>
        </p:spPr>
        <p:txBody>
          <a:bodyPr wrap="square">
            <a:spAutoFit/>
          </a:bodyPr>
          <a:lstStyle/>
          <a:p>
            <a:r>
              <a:rPr lang="en-US" dirty="0">
                <a:solidFill>
                  <a:srgbClr val="0000FF"/>
                </a:solidFill>
                <a:latin typeface="Arial" panose="020B0604020202020204" pitchFamily="34" charset="0"/>
                <a:cs typeface="Arial" panose="020B0604020202020204" pitchFamily="34" charset="0"/>
              </a:rPr>
              <a:t>c</a:t>
            </a:r>
            <a:r>
              <a:rPr lang="en-US" baseline="-25000" dirty="0">
                <a:solidFill>
                  <a:srgbClr val="0000FF"/>
                </a:solidFill>
                <a:latin typeface="Arial" panose="020B0604020202020204" pitchFamily="34" charset="0"/>
                <a:cs typeface="Arial" panose="020B0604020202020204" pitchFamily="34" charset="0"/>
              </a:rPr>
              <a:t>v</a:t>
            </a:r>
            <a:r>
              <a:rPr lang="en-US" dirty="0">
                <a:solidFill>
                  <a:srgbClr val="0000FF"/>
                </a:solidFill>
                <a:latin typeface="Arial" panose="020B0604020202020204" pitchFamily="34" charset="0"/>
                <a:cs typeface="Arial" panose="020B0604020202020204" pitchFamily="34" charset="0"/>
              </a:rPr>
              <a:t>: </a:t>
            </a:r>
            <a:r>
              <a:rPr lang="el-GR" dirty="0">
                <a:solidFill>
                  <a:srgbClr val="0000FF"/>
                </a:solidFill>
                <a:latin typeface="Arial" panose="020B0604020202020204" pitchFamily="34" charset="0"/>
                <a:cs typeface="Arial" panose="020B0604020202020204" pitchFamily="34" charset="0"/>
              </a:rPr>
              <a:t>Ειδική θερμότητα υπό σταθερό όγκο!!</a:t>
            </a:r>
            <a:endParaRPr lang="el-GR" dirty="0">
              <a:solidFill>
                <a:srgbClr val="0000FF"/>
              </a:solidFill>
            </a:endParaRPr>
          </a:p>
        </p:txBody>
      </p:sp>
    </p:spTree>
    <p:extLst>
      <p:ext uri="{BB962C8B-B14F-4D97-AF65-F5344CB8AC3E}">
        <p14:creationId xmlns:p14="http://schemas.microsoft.com/office/powerpoint/2010/main" val="3265780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14B89BC-8F50-4276-AC8B-7DE87DC2D61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51E1E41-2918-4B9C-A7BC-54BC2936B88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06EBDD53-CB21-43B8-9519-DF39B72D2AAE}"/>
              </a:ext>
            </a:extLst>
          </p:cNvPr>
          <p:cNvSpPr txBox="1">
            <a:spLocks noChangeArrowheads="1"/>
          </p:cNvSpPr>
          <p:nvPr/>
        </p:nvSpPr>
        <p:spPr>
          <a:xfrm>
            <a:off x="914400" y="274638"/>
            <a:ext cx="7772400" cy="70643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Ενθαλπία</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3">
            <a:extLst>
              <a:ext uri="{FF2B5EF4-FFF2-40B4-BE49-F238E27FC236}">
                <a16:creationId xmlns:a16="http://schemas.microsoft.com/office/drawing/2014/main" id="{2D484C29-C03E-4F3E-A39F-E14EDCA4E99B}"/>
              </a:ext>
            </a:extLst>
          </p:cNvPr>
          <p:cNvSpPr txBox="1">
            <a:spLocks noChangeArrowheads="1"/>
          </p:cNvSpPr>
          <p:nvPr/>
        </p:nvSpPr>
        <p:spPr>
          <a:xfrm>
            <a:off x="107504" y="980281"/>
            <a:ext cx="8856984" cy="53292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l-GR" altLang="el-GR" sz="2000" dirty="0">
                <a:latin typeface="Arial" panose="020B0604020202020204" pitchFamily="34" charset="0"/>
                <a:cs typeface="Arial" panose="020B0604020202020204" pitchFamily="34" charset="0"/>
              </a:rPr>
              <a:t>Στην ανάλυση θερμοδυναμικών συστημάτων συχνά συναντάται ο συνδυασμός των ιδιοτήτων                    Για λόγους ευκολίας αυτός ο συνδυασμός ονομάζεται </a:t>
            </a:r>
            <a:r>
              <a:rPr lang="el-GR" altLang="el-GR" sz="2000" b="1" dirty="0">
                <a:solidFill>
                  <a:srgbClr val="0033CC"/>
                </a:solidFill>
                <a:latin typeface="Arial" panose="020B0604020202020204" pitchFamily="34" charset="0"/>
                <a:cs typeface="Arial" panose="020B0604020202020204" pitchFamily="34" charset="0"/>
              </a:rPr>
              <a:t>ενθαλπία</a:t>
            </a:r>
            <a:r>
              <a:rPr lang="el-GR" altLang="el-GR" sz="2000" dirty="0">
                <a:latin typeface="Arial" panose="020B0604020202020204" pitchFamily="34" charset="0"/>
                <a:cs typeface="Arial" panose="020B0604020202020204" pitchFamily="34" charset="0"/>
              </a:rPr>
              <a:t> και συμβολίζεται με το Η.</a:t>
            </a: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buFont typeface="Wingdings 2" panose="05020102010507070707" pitchFamily="18" charset="2"/>
              <a:buNone/>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r>
              <a:rPr lang="el-GR" altLang="el-GR" sz="2000" dirty="0">
                <a:latin typeface="Arial" panose="020B0604020202020204" pitchFamily="34" charset="0"/>
                <a:cs typeface="Arial" panose="020B0604020202020204" pitchFamily="34" charset="0"/>
              </a:rPr>
              <a:t>Η </a:t>
            </a:r>
            <a:r>
              <a:rPr lang="el-GR" altLang="el-GR" sz="2000" dirty="0">
                <a:solidFill>
                  <a:srgbClr val="0033CC"/>
                </a:solidFill>
                <a:latin typeface="Arial" panose="020B0604020202020204" pitchFamily="34" charset="0"/>
                <a:cs typeface="Arial" panose="020B0604020202020204" pitchFamily="34" charset="0"/>
              </a:rPr>
              <a:t>ενθαλπία</a:t>
            </a:r>
            <a:r>
              <a:rPr lang="el-GR" altLang="el-GR" sz="2000" dirty="0">
                <a:latin typeface="Arial" panose="020B0604020202020204" pitchFamily="34" charset="0"/>
                <a:cs typeface="Arial" panose="020B0604020202020204" pitchFamily="34" charset="0"/>
              </a:rPr>
              <a:t> ανά μονάδα μάζας ορίζεται από την εξίσωση:</a:t>
            </a: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algn="just">
              <a:lnSpc>
                <a:spcPct val="80000"/>
              </a:lnSpc>
            </a:pPr>
            <a:endParaRPr lang="el-GR" altLang="el-GR" sz="2000" dirty="0">
              <a:latin typeface="Arial" panose="020B0604020202020204" pitchFamily="34" charset="0"/>
              <a:cs typeface="Arial" panose="020B0604020202020204" pitchFamily="34" charset="0"/>
            </a:endParaRPr>
          </a:p>
          <a:p>
            <a:pPr marL="0" indent="0" algn="ctr">
              <a:buNone/>
            </a:pPr>
            <a:r>
              <a:rPr lang="el-GR" altLang="el-GR" sz="2000" dirty="0">
                <a:latin typeface="Arial" panose="020B0604020202020204" pitchFamily="34" charset="0"/>
                <a:cs typeface="Arial" panose="020B0604020202020204" pitchFamily="34" charset="0"/>
              </a:rPr>
              <a:t>Η </a:t>
            </a:r>
            <a:r>
              <a:rPr lang="el-GR" altLang="el-GR" sz="2000" dirty="0">
                <a:solidFill>
                  <a:srgbClr val="0033CC"/>
                </a:solidFill>
                <a:latin typeface="Arial" panose="020B0604020202020204" pitchFamily="34" charset="0"/>
                <a:cs typeface="Arial" panose="020B0604020202020204" pitchFamily="34" charset="0"/>
              </a:rPr>
              <a:t>ενθαλπία</a:t>
            </a:r>
            <a:r>
              <a:rPr lang="el-GR" altLang="el-GR" sz="2000" dirty="0">
                <a:latin typeface="Arial" panose="020B0604020202020204" pitchFamily="34" charset="0"/>
                <a:cs typeface="Arial" panose="020B0604020202020204" pitchFamily="34" charset="0"/>
              </a:rPr>
              <a:t> είναι μία συνάρτηση θερμοδυναμικών ιδιοτήτων και συνεπώς είναι κι αυτή μία </a:t>
            </a:r>
            <a:r>
              <a:rPr lang="el-GR" altLang="el-GR" sz="2000" dirty="0">
                <a:solidFill>
                  <a:srgbClr val="0033CC"/>
                </a:solidFill>
                <a:latin typeface="Arial" panose="020B0604020202020204" pitchFamily="34" charset="0"/>
                <a:cs typeface="Arial" panose="020B0604020202020204" pitchFamily="34" charset="0"/>
              </a:rPr>
              <a:t>ιδιότητα.</a:t>
            </a:r>
          </a:p>
        </p:txBody>
      </p:sp>
      <p:graphicFrame>
        <p:nvGraphicFramePr>
          <p:cNvPr id="6" name="Object 4">
            <a:extLst>
              <a:ext uri="{FF2B5EF4-FFF2-40B4-BE49-F238E27FC236}">
                <a16:creationId xmlns:a16="http://schemas.microsoft.com/office/drawing/2014/main" id="{25A9933A-4AA9-479B-BFE1-D8FE24D5A493}"/>
              </a:ext>
            </a:extLst>
          </p:cNvPr>
          <p:cNvGraphicFramePr>
            <a:graphicFrameLocks noChangeAspect="1"/>
          </p:cNvGraphicFramePr>
          <p:nvPr>
            <p:extLst>
              <p:ext uri="{D42A27DB-BD31-4B8C-83A1-F6EECF244321}">
                <p14:modId xmlns:p14="http://schemas.microsoft.com/office/powerpoint/2010/main" val="892719522"/>
              </p:ext>
            </p:extLst>
          </p:nvPr>
        </p:nvGraphicFramePr>
        <p:xfrm>
          <a:off x="3852833" y="1326356"/>
          <a:ext cx="1184275" cy="360362"/>
        </p:xfrm>
        <a:graphic>
          <a:graphicData uri="http://schemas.openxmlformats.org/presentationml/2006/ole">
            <mc:AlternateContent xmlns:mc="http://schemas.openxmlformats.org/markup-compatibility/2006">
              <mc:Choice xmlns:v="urn:schemas-microsoft-com:vml" Requires="v">
                <p:oleObj name="Equation" r:id="rId2" imgW="583920" imgH="177480" progId="Equation.DSMT4">
                  <p:embed/>
                </p:oleObj>
              </mc:Choice>
              <mc:Fallback>
                <p:oleObj name="Equation" r:id="rId2" imgW="583920" imgH="177480" progId="Equation.DSMT4">
                  <p:embed/>
                  <p:pic>
                    <p:nvPicPr>
                      <p:cNvPr id="6146" name="Object 4">
                        <a:extLst>
                          <a:ext uri="{FF2B5EF4-FFF2-40B4-BE49-F238E27FC236}">
                            <a16:creationId xmlns:a16="http://schemas.microsoft.com/office/drawing/2014/main" id="{D3BFD0BE-6058-4007-B03E-5CD090754A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2833" y="1326356"/>
                        <a:ext cx="1184275"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5">
            <a:extLst>
              <a:ext uri="{FF2B5EF4-FFF2-40B4-BE49-F238E27FC236}">
                <a16:creationId xmlns:a16="http://schemas.microsoft.com/office/drawing/2014/main" id="{9026FDC8-A397-491E-A798-A981CDCEEC2E}"/>
              </a:ext>
            </a:extLst>
          </p:cNvPr>
          <p:cNvGraphicFramePr>
            <a:graphicFrameLocks noChangeAspect="1"/>
          </p:cNvGraphicFramePr>
          <p:nvPr>
            <p:extLst>
              <p:ext uri="{D42A27DB-BD31-4B8C-83A1-F6EECF244321}">
                <p14:modId xmlns:p14="http://schemas.microsoft.com/office/powerpoint/2010/main" val="3979742298"/>
              </p:ext>
            </p:extLst>
          </p:nvPr>
        </p:nvGraphicFramePr>
        <p:xfrm>
          <a:off x="3567905" y="2205038"/>
          <a:ext cx="2448381" cy="503882"/>
        </p:xfrm>
        <a:graphic>
          <a:graphicData uri="http://schemas.openxmlformats.org/presentationml/2006/ole">
            <mc:AlternateContent xmlns:mc="http://schemas.openxmlformats.org/markup-compatibility/2006">
              <mc:Choice xmlns:v="urn:schemas-microsoft-com:vml" Requires="v">
                <p:oleObj name="Equation" r:id="rId4" imgW="863280" imgH="177480" progId="Equation.DSMT4">
                  <p:embed/>
                </p:oleObj>
              </mc:Choice>
              <mc:Fallback>
                <p:oleObj name="Equation" r:id="rId4" imgW="863280" imgH="177480" progId="Equation.DSMT4">
                  <p:embed/>
                  <p:pic>
                    <p:nvPicPr>
                      <p:cNvPr id="6147" name="Object 5">
                        <a:extLst>
                          <a:ext uri="{FF2B5EF4-FFF2-40B4-BE49-F238E27FC236}">
                            <a16:creationId xmlns:a16="http://schemas.microsoft.com/office/drawing/2014/main" id="{0B9936CD-D8BB-4D86-AE9A-4718BCE093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7905" y="2205038"/>
                        <a:ext cx="2448381" cy="503882"/>
                      </a:xfrm>
                      <a:prstGeom prst="rect">
                        <a:avLst/>
                      </a:prstGeom>
                      <a:noFill/>
                      <a:ln>
                        <a:noFill/>
                      </a:ln>
                      <a:effectLst/>
                    </p:spPr>
                  </p:pic>
                </p:oleObj>
              </mc:Fallback>
            </mc:AlternateContent>
          </a:graphicData>
        </a:graphic>
      </p:graphicFrame>
      <p:graphicFrame>
        <p:nvGraphicFramePr>
          <p:cNvPr id="8" name="Object 6">
            <a:extLst>
              <a:ext uri="{FF2B5EF4-FFF2-40B4-BE49-F238E27FC236}">
                <a16:creationId xmlns:a16="http://schemas.microsoft.com/office/drawing/2014/main" id="{B0163B9E-02A3-4DF4-8B3C-DEC06B8C7B04}"/>
              </a:ext>
            </a:extLst>
          </p:cNvPr>
          <p:cNvGraphicFramePr>
            <a:graphicFrameLocks noChangeAspect="1"/>
          </p:cNvGraphicFramePr>
          <p:nvPr>
            <p:extLst>
              <p:ext uri="{D42A27DB-BD31-4B8C-83A1-F6EECF244321}">
                <p14:modId xmlns:p14="http://schemas.microsoft.com/office/powerpoint/2010/main" val="2310588674"/>
              </p:ext>
            </p:extLst>
          </p:nvPr>
        </p:nvGraphicFramePr>
        <p:xfrm>
          <a:off x="3567905" y="3775145"/>
          <a:ext cx="2081155" cy="503881"/>
        </p:xfrm>
        <a:graphic>
          <a:graphicData uri="http://schemas.openxmlformats.org/presentationml/2006/ole">
            <mc:AlternateContent xmlns:mc="http://schemas.openxmlformats.org/markup-compatibility/2006">
              <mc:Choice xmlns:v="urn:schemas-microsoft-com:vml" Requires="v">
                <p:oleObj name="Equation" r:id="rId6" imgW="736560" imgH="177480" progId="Equation.DSMT4">
                  <p:embed/>
                </p:oleObj>
              </mc:Choice>
              <mc:Fallback>
                <p:oleObj name="Equation" r:id="rId6" imgW="736560" imgH="177480" progId="Equation.DSMT4">
                  <p:embed/>
                  <p:pic>
                    <p:nvPicPr>
                      <p:cNvPr id="6148" name="Object 6">
                        <a:extLst>
                          <a:ext uri="{FF2B5EF4-FFF2-40B4-BE49-F238E27FC236}">
                            <a16:creationId xmlns:a16="http://schemas.microsoft.com/office/drawing/2014/main" id="{FAF839EB-FC7D-4EDA-9960-C5A0ABF636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7905" y="3775145"/>
                        <a:ext cx="2081155" cy="503881"/>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26744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0250705-44DF-4AAA-93F5-1D72DC528BA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8695C2D-3C74-41F7-8EE8-8B5109F4BE2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6BAA103C-52F6-4B5C-9C7C-F5EB50A7D8A3}"/>
              </a:ext>
            </a:extLst>
          </p:cNvPr>
          <p:cNvSpPr txBox="1">
            <a:spLocks noChangeArrowheads="1"/>
          </p:cNvSpPr>
          <p:nvPr/>
        </p:nvSpPr>
        <p:spPr>
          <a:xfrm>
            <a:off x="914400" y="27463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Ειδική Θερμότητα</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A8979F76-FBAC-4439-A83B-783F3E44D90D}"/>
              </a:ext>
            </a:extLst>
          </p:cNvPr>
          <p:cNvSpPr txBox="1">
            <a:spLocks/>
          </p:cNvSpPr>
          <p:nvPr/>
        </p:nvSpPr>
        <p:spPr>
          <a:xfrm>
            <a:off x="373695" y="1143000"/>
            <a:ext cx="8136260"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l-GR" sz="2000" dirty="0">
                <a:latin typeface="Arial" pitchFamily="34" charset="0"/>
                <a:cs typeface="Arial" pitchFamily="34" charset="0"/>
              </a:rPr>
              <a:t>Η </a:t>
            </a:r>
            <a:r>
              <a:rPr lang="el-GR" sz="2000" u="sng" dirty="0">
                <a:latin typeface="Arial" pitchFamily="34" charset="0"/>
                <a:cs typeface="Arial" pitchFamily="34" charset="0"/>
              </a:rPr>
              <a:t>εσωτερική ενέργεια</a:t>
            </a:r>
            <a:r>
              <a:rPr lang="el-GR" sz="2000" dirty="0">
                <a:latin typeface="Arial" pitchFamily="34" charset="0"/>
                <a:cs typeface="Arial" pitchFamily="34" charset="0"/>
              </a:rPr>
              <a:t> μιας ομογενούς συμπιεστής ουσίας μπορεί να γραφεί σαν συνάρτηση 2 ανεξάρτητων ιδιοτήτων:</a:t>
            </a:r>
          </a:p>
          <a:p>
            <a:pPr>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Η γενική έκφραση για τη μεταβολή της εσωτερικής ενέργειας μιας οποιασδήποτε  ομογενούς συμπιεστής ουσίας είναι:</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Η πρώτη μερική παράγωγος είναι μία θερμοδυναμική ιδιότητα και ονομάζεται </a:t>
            </a:r>
            <a:r>
              <a:rPr lang="el-GR" sz="2000" i="1" dirty="0">
                <a:solidFill>
                  <a:srgbClr val="0033CC"/>
                </a:solidFill>
                <a:latin typeface="Arial" pitchFamily="34" charset="0"/>
                <a:cs typeface="Arial" pitchFamily="34" charset="0"/>
              </a:rPr>
              <a:t>ειδική θερμότητα υπό σταθερό όγκο</a:t>
            </a: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6" name="Object 4">
            <a:extLst>
              <a:ext uri="{FF2B5EF4-FFF2-40B4-BE49-F238E27FC236}">
                <a16:creationId xmlns:a16="http://schemas.microsoft.com/office/drawing/2014/main" id="{CC954D82-941F-4397-A973-77B03392358E}"/>
              </a:ext>
            </a:extLst>
          </p:cNvPr>
          <p:cNvGraphicFramePr>
            <a:graphicFrameLocks noChangeAspect="1"/>
          </p:cNvGraphicFramePr>
          <p:nvPr>
            <p:extLst>
              <p:ext uri="{D42A27DB-BD31-4B8C-83A1-F6EECF244321}">
                <p14:modId xmlns:p14="http://schemas.microsoft.com/office/powerpoint/2010/main" val="2731657500"/>
              </p:ext>
            </p:extLst>
          </p:nvPr>
        </p:nvGraphicFramePr>
        <p:xfrm>
          <a:off x="2865437" y="3405840"/>
          <a:ext cx="3254375" cy="863600"/>
        </p:xfrm>
        <a:graphic>
          <a:graphicData uri="http://schemas.openxmlformats.org/presentationml/2006/ole">
            <mc:AlternateContent xmlns:mc="http://schemas.openxmlformats.org/markup-compatibility/2006">
              <mc:Choice xmlns:v="urn:schemas-microsoft-com:vml" Requires="v">
                <p:oleObj name="Equation" r:id="rId2" imgW="1676160" imgH="444240" progId="Equation.DSMT4">
                  <p:embed/>
                </p:oleObj>
              </mc:Choice>
              <mc:Fallback>
                <p:oleObj name="Equation" r:id="rId2" imgW="1676160" imgH="444240" progId="Equation.DSMT4">
                  <p:embed/>
                  <p:pic>
                    <p:nvPicPr>
                      <p:cNvPr id="12290" name="Object 4">
                        <a:extLst>
                          <a:ext uri="{FF2B5EF4-FFF2-40B4-BE49-F238E27FC236}">
                            <a16:creationId xmlns:a16="http://schemas.microsoft.com/office/drawing/2014/main" id="{1C6E160E-2A98-4740-9B46-3A2CAA3BBF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5437" y="3405840"/>
                        <a:ext cx="3254375"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8">
            <a:extLst>
              <a:ext uri="{FF2B5EF4-FFF2-40B4-BE49-F238E27FC236}">
                <a16:creationId xmlns:a16="http://schemas.microsoft.com/office/drawing/2014/main" id="{4DD0EACD-9C02-4811-BB0F-AB65CA6D1760}"/>
              </a:ext>
            </a:extLst>
          </p:cNvPr>
          <p:cNvGraphicFramePr>
            <a:graphicFrameLocks noChangeAspect="1"/>
          </p:cNvGraphicFramePr>
          <p:nvPr>
            <p:extLst>
              <p:ext uri="{D42A27DB-BD31-4B8C-83A1-F6EECF244321}">
                <p14:modId xmlns:p14="http://schemas.microsoft.com/office/powerpoint/2010/main" val="1395077969"/>
              </p:ext>
            </p:extLst>
          </p:nvPr>
        </p:nvGraphicFramePr>
        <p:xfrm>
          <a:off x="3835400" y="1975786"/>
          <a:ext cx="1314450" cy="390525"/>
        </p:xfrm>
        <a:graphic>
          <a:graphicData uri="http://schemas.openxmlformats.org/presentationml/2006/ole">
            <mc:AlternateContent xmlns:mc="http://schemas.openxmlformats.org/markup-compatibility/2006">
              <mc:Choice xmlns:v="urn:schemas-microsoft-com:vml" Requires="v">
                <p:oleObj name="Equation" r:id="rId4" imgW="685800" imgH="203040" progId="Equation.DSMT4">
                  <p:embed/>
                </p:oleObj>
              </mc:Choice>
              <mc:Fallback>
                <p:oleObj name="Equation" r:id="rId4" imgW="685800" imgH="203040" progId="Equation.DSMT4">
                  <p:embed/>
                  <p:pic>
                    <p:nvPicPr>
                      <p:cNvPr id="12291" name="Object 8">
                        <a:extLst>
                          <a:ext uri="{FF2B5EF4-FFF2-40B4-BE49-F238E27FC236}">
                            <a16:creationId xmlns:a16="http://schemas.microsoft.com/office/drawing/2014/main" id="{0E582A20-4BC9-47CF-85B2-BB6FD3BD27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5400" y="1975786"/>
                        <a:ext cx="1314450"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9">
            <a:extLst>
              <a:ext uri="{FF2B5EF4-FFF2-40B4-BE49-F238E27FC236}">
                <a16:creationId xmlns:a16="http://schemas.microsoft.com/office/drawing/2014/main" id="{0C2E0EA2-F8C0-4412-88DC-55FE1BFC8915}"/>
              </a:ext>
            </a:extLst>
          </p:cNvPr>
          <p:cNvGraphicFramePr>
            <a:graphicFrameLocks noChangeAspect="1"/>
          </p:cNvGraphicFramePr>
          <p:nvPr>
            <p:extLst>
              <p:ext uri="{D42A27DB-BD31-4B8C-83A1-F6EECF244321}">
                <p14:modId xmlns:p14="http://schemas.microsoft.com/office/powerpoint/2010/main" val="1959059301"/>
              </p:ext>
            </p:extLst>
          </p:nvPr>
        </p:nvGraphicFramePr>
        <p:xfrm>
          <a:off x="3733800" y="5165725"/>
          <a:ext cx="1416050" cy="869950"/>
        </p:xfrm>
        <a:graphic>
          <a:graphicData uri="http://schemas.openxmlformats.org/presentationml/2006/ole">
            <mc:AlternateContent xmlns:mc="http://schemas.openxmlformats.org/markup-compatibility/2006">
              <mc:Choice xmlns:v="urn:schemas-microsoft-com:vml" Requires="v">
                <p:oleObj name="Equation" r:id="rId6" imgW="723600" imgH="444240" progId="Equation.DSMT4">
                  <p:embed/>
                </p:oleObj>
              </mc:Choice>
              <mc:Fallback>
                <p:oleObj name="Equation" r:id="rId6" imgW="723600" imgH="444240" progId="Equation.DSMT4">
                  <p:embed/>
                  <p:pic>
                    <p:nvPicPr>
                      <p:cNvPr id="12292" name="Object 9">
                        <a:extLst>
                          <a:ext uri="{FF2B5EF4-FFF2-40B4-BE49-F238E27FC236}">
                            <a16:creationId xmlns:a16="http://schemas.microsoft.com/office/drawing/2014/main" id="{A1E92FCB-C45F-450F-945B-3EB9658B94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5165725"/>
                        <a:ext cx="1416050"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Οβάλ 8">
            <a:extLst>
              <a:ext uri="{FF2B5EF4-FFF2-40B4-BE49-F238E27FC236}">
                <a16:creationId xmlns:a16="http://schemas.microsoft.com/office/drawing/2014/main" id="{A26D85B0-92E3-0CB9-FA24-106405AD945F}"/>
              </a:ext>
            </a:extLst>
          </p:cNvPr>
          <p:cNvSpPr/>
          <p:nvPr/>
        </p:nvSpPr>
        <p:spPr>
          <a:xfrm>
            <a:off x="3419872" y="3262596"/>
            <a:ext cx="936104" cy="1102508"/>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97205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7A95F8-0B8C-4F38-900C-09811E5CD6C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24A7905-F668-4824-B831-42747E3567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77051C5-FE8F-4B22-8D08-07E7C8260E27}"/>
              </a:ext>
            </a:extLst>
          </p:cNvPr>
          <p:cNvSpPr txBox="1">
            <a:spLocks noChangeArrowheads="1"/>
          </p:cNvSpPr>
          <p:nvPr/>
        </p:nvSpPr>
        <p:spPr>
          <a:xfrm>
            <a:off x="884572" y="3241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Ειδική Θερμότητα</a:t>
            </a:r>
          </a:p>
        </p:txBody>
      </p:sp>
      <p:sp>
        <p:nvSpPr>
          <p:cNvPr id="5" name="Content Placeholder 4">
            <a:extLst>
              <a:ext uri="{FF2B5EF4-FFF2-40B4-BE49-F238E27FC236}">
                <a16:creationId xmlns:a16="http://schemas.microsoft.com/office/drawing/2014/main" id="{D1299836-5EB1-4FA4-BEEF-8F9A189E9AA6}"/>
              </a:ext>
            </a:extLst>
          </p:cNvPr>
          <p:cNvSpPr txBox="1">
            <a:spLocks/>
          </p:cNvSpPr>
          <p:nvPr/>
        </p:nvSpPr>
        <p:spPr>
          <a:xfrm>
            <a:off x="0" y="1982737"/>
            <a:ext cx="9144000" cy="7778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dirty="0">
                <a:latin typeface="Arial" pitchFamily="34" charset="0"/>
                <a:cs typeface="Arial" pitchFamily="34" charset="0"/>
              </a:rPr>
              <a:t>Αντικαθιστώντας  τη θερμότητα υπό σταθερό όγκο στην εξίσωση της εσωτερικής ενέργειας:</a:t>
            </a:r>
          </a:p>
          <a:p>
            <a:pPr>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6" name="Object 4">
            <a:extLst>
              <a:ext uri="{FF2B5EF4-FFF2-40B4-BE49-F238E27FC236}">
                <a16:creationId xmlns:a16="http://schemas.microsoft.com/office/drawing/2014/main" id="{D3DF7391-8A7C-4DB7-92D1-6CEF9AD54DE4}"/>
              </a:ext>
            </a:extLst>
          </p:cNvPr>
          <p:cNvGraphicFramePr>
            <a:graphicFrameLocks noChangeAspect="1"/>
          </p:cNvGraphicFramePr>
          <p:nvPr>
            <p:extLst>
              <p:ext uri="{D42A27DB-BD31-4B8C-83A1-F6EECF244321}">
                <p14:modId xmlns:p14="http://schemas.microsoft.com/office/powerpoint/2010/main" val="638835105"/>
              </p:ext>
            </p:extLst>
          </p:nvPr>
        </p:nvGraphicFramePr>
        <p:xfrm>
          <a:off x="3275856" y="3933056"/>
          <a:ext cx="2809875" cy="865188"/>
        </p:xfrm>
        <a:graphic>
          <a:graphicData uri="http://schemas.openxmlformats.org/presentationml/2006/ole">
            <mc:AlternateContent xmlns:mc="http://schemas.openxmlformats.org/markup-compatibility/2006">
              <mc:Choice xmlns:v="urn:schemas-microsoft-com:vml" Requires="v">
                <p:oleObj name="Equation" r:id="rId2" imgW="1447560" imgH="444240" progId="Equation.DSMT4">
                  <p:embed/>
                </p:oleObj>
              </mc:Choice>
              <mc:Fallback>
                <p:oleObj name="Equation" r:id="rId2" imgW="1447560" imgH="444240" progId="Equation.DSMT4">
                  <p:embed/>
                  <p:pic>
                    <p:nvPicPr>
                      <p:cNvPr id="13314" name="Object 4">
                        <a:extLst>
                          <a:ext uri="{FF2B5EF4-FFF2-40B4-BE49-F238E27FC236}">
                            <a16:creationId xmlns:a16="http://schemas.microsoft.com/office/drawing/2014/main" id="{13B2795D-14F5-4DD3-900F-AB61A63D7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933056"/>
                        <a:ext cx="2809875"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126132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7A95F8-0B8C-4F38-900C-09811E5CD6C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24A7905-F668-4824-B831-42747E3567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77051C5-FE8F-4B22-8D08-07E7C8260E27}"/>
              </a:ext>
            </a:extLst>
          </p:cNvPr>
          <p:cNvSpPr txBox="1">
            <a:spLocks noChangeArrowheads="1"/>
          </p:cNvSpPr>
          <p:nvPr/>
        </p:nvSpPr>
        <p:spPr>
          <a:xfrm>
            <a:off x="884572" y="3241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Ειδική Θερμότητα</a:t>
            </a:r>
          </a:p>
        </p:txBody>
      </p:sp>
      <p:sp>
        <p:nvSpPr>
          <p:cNvPr id="5" name="Content Placeholder 4">
            <a:extLst>
              <a:ext uri="{FF2B5EF4-FFF2-40B4-BE49-F238E27FC236}">
                <a16:creationId xmlns:a16="http://schemas.microsoft.com/office/drawing/2014/main" id="{D1299836-5EB1-4FA4-BEEF-8F9A189E9AA6}"/>
              </a:ext>
            </a:extLst>
          </p:cNvPr>
          <p:cNvSpPr txBox="1">
            <a:spLocks/>
          </p:cNvSpPr>
          <p:nvPr/>
        </p:nvSpPr>
        <p:spPr>
          <a:xfrm>
            <a:off x="0" y="906808"/>
            <a:ext cx="9144000" cy="45720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dirty="0">
                <a:latin typeface="Arial" pitchFamily="34" charset="0"/>
                <a:cs typeface="Arial" pitchFamily="34" charset="0"/>
              </a:rPr>
              <a:t>Η </a:t>
            </a:r>
            <a:r>
              <a:rPr lang="el-GR" sz="2000" u="sng" dirty="0">
                <a:latin typeface="Arial" pitchFamily="34" charset="0"/>
                <a:cs typeface="Arial" pitchFamily="34" charset="0"/>
              </a:rPr>
              <a:t>ενθαλπία</a:t>
            </a:r>
            <a:r>
              <a:rPr lang="el-GR" sz="2000" dirty="0">
                <a:latin typeface="Arial" pitchFamily="34" charset="0"/>
                <a:cs typeface="Arial" pitchFamily="34" charset="0"/>
              </a:rPr>
              <a:t> μιας ομογενούς, συμπιεστής ουσίας μπορεί να γραφεί σαν συνάρτηση 2 ανεξάρτητων ιδιοτήτων:</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lgn="just">
              <a:defRPr/>
            </a:pPr>
            <a:r>
              <a:rPr lang="el-GR" sz="2000" dirty="0">
                <a:latin typeface="Arial" pitchFamily="34" charset="0"/>
                <a:cs typeface="Arial" pitchFamily="34" charset="0"/>
              </a:rPr>
              <a:t>Μία γενική έκφραση για τη μεταβολή της εσωτερικής ενέργειας μιας οποιασδήποτε  ομογενούς συμπιεστής ουσίας είναι:</a:t>
            </a:r>
          </a:p>
          <a:p>
            <a:pPr>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7" name="Object 5">
            <a:extLst>
              <a:ext uri="{FF2B5EF4-FFF2-40B4-BE49-F238E27FC236}">
                <a16:creationId xmlns:a16="http://schemas.microsoft.com/office/drawing/2014/main" id="{99CB9673-26B4-4940-A284-E177CBB83179}"/>
              </a:ext>
            </a:extLst>
          </p:cNvPr>
          <p:cNvGraphicFramePr>
            <a:graphicFrameLocks noChangeAspect="1"/>
          </p:cNvGraphicFramePr>
          <p:nvPr>
            <p:extLst>
              <p:ext uri="{D42A27DB-BD31-4B8C-83A1-F6EECF244321}">
                <p14:modId xmlns:p14="http://schemas.microsoft.com/office/powerpoint/2010/main" val="3015071344"/>
              </p:ext>
            </p:extLst>
          </p:nvPr>
        </p:nvGraphicFramePr>
        <p:xfrm>
          <a:off x="3779912" y="1988840"/>
          <a:ext cx="1363663" cy="390525"/>
        </p:xfrm>
        <a:graphic>
          <a:graphicData uri="http://schemas.openxmlformats.org/presentationml/2006/ole">
            <mc:AlternateContent xmlns:mc="http://schemas.openxmlformats.org/markup-compatibility/2006">
              <mc:Choice xmlns:v="urn:schemas-microsoft-com:vml" Requires="v">
                <p:oleObj name="Equation" r:id="rId2" imgW="711000" imgH="203040" progId="Equation.DSMT4">
                  <p:embed/>
                </p:oleObj>
              </mc:Choice>
              <mc:Fallback>
                <p:oleObj name="Equation" r:id="rId2" imgW="711000" imgH="203040" progId="Equation.DSMT4">
                  <p:embed/>
                  <p:pic>
                    <p:nvPicPr>
                      <p:cNvPr id="7" name="Object 5">
                        <a:extLst>
                          <a:ext uri="{FF2B5EF4-FFF2-40B4-BE49-F238E27FC236}">
                            <a16:creationId xmlns:a16="http://schemas.microsoft.com/office/drawing/2014/main" id="{99CB9673-26B4-4940-A284-E177CBB831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1988840"/>
                        <a:ext cx="1363663" cy="390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4">
            <a:extLst>
              <a:ext uri="{FF2B5EF4-FFF2-40B4-BE49-F238E27FC236}">
                <a16:creationId xmlns:a16="http://schemas.microsoft.com/office/drawing/2014/main" id="{C7B9BABB-0AA9-46A6-8EC7-B439AD3B477C}"/>
              </a:ext>
            </a:extLst>
          </p:cNvPr>
          <p:cNvGraphicFramePr>
            <a:graphicFrameLocks noChangeAspect="1"/>
          </p:cNvGraphicFramePr>
          <p:nvPr>
            <p:extLst>
              <p:ext uri="{D42A27DB-BD31-4B8C-83A1-F6EECF244321}">
                <p14:modId xmlns:p14="http://schemas.microsoft.com/office/powerpoint/2010/main" val="3347715377"/>
              </p:ext>
            </p:extLst>
          </p:nvPr>
        </p:nvGraphicFramePr>
        <p:xfrm>
          <a:off x="3175000" y="4293096"/>
          <a:ext cx="3378200" cy="863600"/>
        </p:xfrm>
        <a:graphic>
          <a:graphicData uri="http://schemas.openxmlformats.org/presentationml/2006/ole">
            <mc:AlternateContent xmlns:mc="http://schemas.openxmlformats.org/markup-compatibility/2006">
              <mc:Choice xmlns:v="urn:schemas-microsoft-com:vml" Requires="v">
                <p:oleObj name="Equation" r:id="rId4" imgW="1739880" imgH="444240" progId="Equation.DSMT4">
                  <p:embed/>
                </p:oleObj>
              </mc:Choice>
              <mc:Fallback>
                <p:oleObj name="Equation" r:id="rId4" imgW="1739880" imgH="444240" progId="Equation.DSMT4">
                  <p:embed/>
                  <p:pic>
                    <p:nvPicPr>
                      <p:cNvPr id="8" name="Object 4">
                        <a:extLst>
                          <a:ext uri="{FF2B5EF4-FFF2-40B4-BE49-F238E27FC236}">
                            <a16:creationId xmlns:a16="http://schemas.microsoft.com/office/drawing/2014/main" id="{C7B9BABB-0AA9-46A6-8EC7-B439AD3B47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000" y="4293096"/>
                        <a:ext cx="33782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Οβάλ 8">
            <a:extLst>
              <a:ext uri="{FF2B5EF4-FFF2-40B4-BE49-F238E27FC236}">
                <a16:creationId xmlns:a16="http://schemas.microsoft.com/office/drawing/2014/main" id="{8E101394-D132-DFEF-209A-6CC6362FA445}"/>
              </a:ext>
            </a:extLst>
          </p:cNvPr>
          <p:cNvSpPr/>
          <p:nvPr/>
        </p:nvSpPr>
        <p:spPr>
          <a:xfrm>
            <a:off x="3707904" y="4159323"/>
            <a:ext cx="1008112" cy="116090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806603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EB3CAC6-E4CF-4328-B48F-0DE6550497C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44D6B71-8542-420A-B12F-67C289BB398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DD4B1FF-BB0C-410D-A71B-E746E21F7CD8}"/>
              </a:ext>
            </a:extLst>
          </p:cNvPr>
          <p:cNvSpPr txBox="1">
            <a:spLocks noChangeArrowheads="1"/>
          </p:cNvSpPr>
          <p:nvPr/>
        </p:nvSpPr>
        <p:spPr>
          <a:xfrm>
            <a:off x="914400" y="27463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Ειδική Θερμότητα</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B400AD1F-2B02-417B-974C-7EE441B32F7F}"/>
              </a:ext>
            </a:extLst>
          </p:cNvPr>
          <p:cNvSpPr txBox="1">
            <a:spLocks/>
          </p:cNvSpPr>
          <p:nvPr/>
        </p:nvSpPr>
        <p:spPr>
          <a:xfrm>
            <a:off x="0" y="1196975"/>
            <a:ext cx="9144000" cy="48593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l-GR" sz="2000" dirty="0">
                <a:latin typeface="Arial" pitchFamily="34" charset="0"/>
                <a:cs typeface="Arial" pitchFamily="34" charset="0"/>
              </a:rPr>
              <a:t>Η πρώτη μερική παράγωγος είναι μία θερμοδυναμική ιδιότητα και ονομάζεται </a:t>
            </a:r>
            <a:r>
              <a:rPr lang="el-GR" sz="2000" i="1" dirty="0">
                <a:solidFill>
                  <a:srgbClr val="0033CC"/>
                </a:solidFill>
                <a:latin typeface="Arial" pitchFamily="34" charset="0"/>
                <a:cs typeface="Arial" pitchFamily="34" charset="0"/>
              </a:rPr>
              <a:t>ειδική θερμότητα υπό σταθερή πίεση</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 Αντικαθιστώντας  τη θερμότητα υπό σταθερή πίεση στην εξίσωση της ενθαλπίας:</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Οι τιμές των                επηρεάζονται περισσότερο από μεταβολές της  θερμοκρασίας παρά της πίεσης.</a:t>
            </a:r>
            <a:endParaRPr lang="en-US"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Στο Διεθνές Σύστημα Μονάδων </a:t>
            </a:r>
            <a:r>
              <a:rPr lang="en-US" sz="2000" dirty="0">
                <a:latin typeface="Arial" pitchFamily="34" charset="0"/>
                <a:cs typeface="Arial" pitchFamily="34" charset="0"/>
              </a:rPr>
              <a:t>(S.I.) </a:t>
            </a:r>
            <a:r>
              <a:rPr lang="el-GR" sz="2000" dirty="0">
                <a:latin typeface="Arial" pitchFamily="34" charset="0"/>
                <a:cs typeface="Arial" pitchFamily="34" charset="0"/>
              </a:rPr>
              <a:t> οι μονάδες μέτρησης τους είναι: </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6" name="Object 4">
            <a:extLst>
              <a:ext uri="{FF2B5EF4-FFF2-40B4-BE49-F238E27FC236}">
                <a16:creationId xmlns:a16="http://schemas.microsoft.com/office/drawing/2014/main" id="{4EAA8D60-3DCF-425B-8C9C-BAFEAC83F9B3}"/>
              </a:ext>
            </a:extLst>
          </p:cNvPr>
          <p:cNvGraphicFramePr>
            <a:graphicFrameLocks noChangeAspect="1"/>
          </p:cNvGraphicFramePr>
          <p:nvPr>
            <p:extLst>
              <p:ext uri="{D42A27DB-BD31-4B8C-83A1-F6EECF244321}">
                <p14:modId xmlns:p14="http://schemas.microsoft.com/office/powerpoint/2010/main" val="3567472140"/>
              </p:ext>
            </p:extLst>
          </p:nvPr>
        </p:nvGraphicFramePr>
        <p:xfrm>
          <a:off x="3059113" y="3213100"/>
          <a:ext cx="2909887" cy="865188"/>
        </p:xfrm>
        <a:graphic>
          <a:graphicData uri="http://schemas.openxmlformats.org/presentationml/2006/ole">
            <mc:AlternateContent xmlns:mc="http://schemas.openxmlformats.org/markup-compatibility/2006">
              <mc:Choice xmlns:v="urn:schemas-microsoft-com:vml" Requires="v">
                <p:oleObj name="Equation" r:id="rId2" imgW="1498320" imgH="444240" progId="Equation.DSMT4">
                  <p:embed/>
                </p:oleObj>
              </mc:Choice>
              <mc:Fallback>
                <p:oleObj name="Equation" r:id="rId2" imgW="1498320" imgH="444240" progId="Equation.DSMT4">
                  <p:embed/>
                  <p:pic>
                    <p:nvPicPr>
                      <p:cNvPr id="14338" name="Object 4">
                        <a:extLst>
                          <a:ext uri="{FF2B5EF4-FFF2-40B4-BE49-F238E27FC236}">
                            <a16:creationId xmlns:a16="http://schemas.microsoft.com/office/drawing/2014/main" id="{EE0900BC-9FB8-4337-B733-2735413D1F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3213100"/>
                        <a:ext cx="2909887" cy="865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5">
            <a:extLst>
              <a:ext uri="{FF2B5EF4-FFF2-40B4-BE49-F238E27FC236}">
                <a16:creationId xmlns:a16="http://schemas.microsoft.com/office/drawing/2014/main" id="{F9E717E4-82C3-4C16-9E3A-BDE623EB8168}"/>
              </a:ext>
            </a:extLst>
          </p:cNvPr>
          <p:cNvGraphicFramePr>
            <a:graphicFrameLocks noChangeAspect="1"/>
          </p:cNvGraphicFramePr>
          <p:nvPr>
            <p:extLst>
              <p:ext uri="{D42A27DB-BD31-4B8C-83A1-F6EECF244321}">
                <p14:modId xmlns:p14="http://schemas.microsoft.com/office/powerpoint/2010/main" val="3047540146"/>
              </p:ext>
            </p:extLst>
          </p:nvPr>
        </p:nvGraphicFramePr>
        <p:xfrm>
          <a:off x="3563938" y="1844675"/>
          <a:ext cx="1492250" cy="869950"/>
        </p:xfrm>
        <a:graphic>
          <a:graphicData uri="http://schemas.openxmlformats.org/presentationml/2006/ole">
            <mc:AlternateContent xmlns:mc="http://schemas.openxmlformats.org/markup-compatibility/2006">
              <mc:Choice xmlns:v="urn:schemas-microsoft-com:vml" Requires="v">
                <p:oleObj name="Equation" r:id="rId4" imgW="761760" imgH="444240" progId="Equation.DSMT4">
                  <p:embed/>
                </p:oleObj>
              </mc:Choice>
              <mc:Fallback>
                <p:oleObj name="Equation" r:id="rId4" imgW="761760" imgH="444240" progId="Equation.DSMT4">
                  <p:embed/>
                  <p:pic>
                    <p:nvPicPr>
                      <p:cNvPr id="14339" name="Object 5">
                        <a:extLst>
                          <a:ext uri="{FF2B5EF4-FFF2-40B4-BE49-F238E27FC236}">
                            <a16:creationId xmlns:a16="http://schemas.microsoft.com/office/drawing/2014/main" id="{40C34726-4CDF-48DE-BF0C-F48203DEA8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1844675"/>
                        <a:ext cx="1492250" cy="86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6">
            <a:extLst>
              <a:ext uri="{FF2B5EF4-FFF2-40B4-BE49-F238E27FC236}">
                <a16:creationId xmlns:a16="http://schemas.microsoft.com/office/drawing/2014/main" id="{01B91C0B-51DA-4DCF-BC3F-2677D9D72018}"/>
              </a:ext>
            </a:extLst>
          </p:cNvPr>
          <p:cNvGraphicFramePr>
            <a:graphicFrameLocks noChangeAspect="1"/>
          </p:cNvGraphicFramePr>
          <p:nvPr>
            <p:extLst>
              <p:ext uri="{D42A27DB-BD31-4B8C-83A1-F6EECF244321}">
                <p14:modId xmlns:p14="http://schemas.microsoft.com/office/powerpoint/2010/main" val="1407040481"/>
              </p:ext>
            </p:extLst>
          </p:nvPr>
        </p:nvGraphicFramePr>
        <p:xfrm>
          <a:off x="1875631" y="3933056"/>
          <a:ext cx="860425" cy="485775"/>
        </p:xfrm>
        <a:graphic>
          <a:graphicData uri="http://schemas.openxmlformats.org/presentationml/2006/ole">
            <mc:AlternateContent xmlns:mc="http://schemas.openxmlformats.org/markup-compatibility/2006">
              <mc:Choice xmlns:v="urn:schemas-microsoft-com:vml" Requires="v">
                <p:oleObj name="Equation" r:id="rId6" imgW="406080" imgH="228600" progId="Equation.DSMT4">
                  <p:embed/>
                </p:oleObj>
              </mc:Choice>
              <mc:Fallback>
                <p:oleObj name="Equation" r:id="rId6" imgW="406080" imgH="228600" progId="Equation.DSMT4">
                  <p:embed/>
                  <p:pic>
                    <p:nvPicPr>
                      <p:cNvPr id="14340" name="Object 6">
                        <a:extLst>
                          <a:ext uri="{FF2B5EF4-FFF2-40B4-BE49-F238E27FC236}">
                            <a16:creationId xmlns:a16="http://schemas.microsoft.com/office/drawing/2014/main" id="{5846B332-12E8-4801-9070-6D873B925F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75631" y="3933056"/>
                        <a:ext cx="86042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9" name="Object 7">
                <a:extLst>
                  <a:ext uri="{FF2B5EF4-FFF2-40B4-BE49-F238E27FC236}">
                    <a16:creationId xmlns:a16="http://schemas.microsoft.com/office/drawing/2014/main" id="{62908EAF-B8C4-4E3D-BB83-59EA77302F17}"/>
                  </a:ext>
                </a:extLst>
              </p:cNvPr>
              <p:cNvSpPr txBox="1"/>
              <p:nvPr/>
            </p:nvSpPr>
            <p:spPr bwMode="auto">
              <a:xfrm>
                <a:off x="7488163" y="5391150"/>
                <a:ext cx="1655837" cy="9652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i="1" smtClean="0">
                              <a:solidFill>
                                <a:srgbClr val="000000"/>
                              </a:solidFill>
                              <a:latin typeface="Cambria Math" panose="02040503050406030204" pitchFamily="18" charset="0"/>
                            </a:rPr>
                          </m:ctrlPr>
                        </m:fPr>
                        <m:num>
                          <m:r>
                            <a:rPr lang="el-GR" i="1">
                              <a:solidFill>
                                <a:srgbClr val="000000"/>
                              </a:solidFill>
                              <a:latin typeface="Cambria Math" panose="02040503050406030204" pitchFamily="18" charset="0"/>
                            </a:rPr>
                            <m:t>𝐽</m:t>
                          </m:r>
                        </m:num>
                        <m:den>
                          <m:r>
                            <a:rPr lang="en-US" b="0" i="1" smtClean="0">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𝑔</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𝐾</m:t>
                          </m:r>
                        </m:den>
                      </m:f>
                    </m:oMath>
                  </m:oMathPara>
                </a14:m>
                <a:endParaRPr lang="el-GR" dirty="0"/>
              </a:p>
            </p:txBody>
          </p:sp>
        </mc:Choice>
        <mc:Fallback xmlns="">
          <p:sp>
            <p:nvSpPr>
              <p:cNvPr id="9" name="Object 7">
                <a:extLst>
                  <a:ext uri="{FF2B5EF4-FFF2-40B4-BE49-F238E27FC236}">
                    <a16:creationId xmlns:a16="http://schemas.microsoft.com/office/drawing/2014/main" id="{62908EAF-B8C4-4E3D-BB83-59EA77302F17}"/>
                  </a:ext>
                </a:extLst>
              </p:cNvPr>
              <p:cNvSpPr txBox="1">
                <a:spLocks noRot="1" noChangeAspect="1" noMove="1" noResize="1" noEditPoints="1" noAdjustHandles="1" noChangeArrowheads="1" noChangeShapeType="1" noTextEdit="1"/>
              </p:cNvSpPr>
              <p:nvPr/>
            </p:nvSpPr>
            <p:spPr bwMode="auto">
              <a:xfrm>
                <a:off x="7488163" y="5391150"/>
                <a:ext cx="1655837" cy="965200"/>
              </a:xfrm>
              <a:prstGeom prst="rect">
                <a:avLst/>
              </a:prstGeom>
              <a:blipFill>
                <a:blip r:embed="rId9"/>
                <a:stretch>
                  <a:fillRect/>
                </a:stretch>
              </a:blipFill>
              <a:ln>
                <a:noFill/>
              </a:ln>
              <a:effectLst/>
            </p:spPr>
            <p:txBody>
              <a:bodyPr/>
              <a:lstStyle/>
              <a:p>
                <a:r>
                  <a:rPr lang="el-GR">
                    <a:noFill/>
                  </a:rPr>
                  <a:t> </a:t>
                </a:r>
              </a:p>
            </p:txBody>
          </p:sp>
        </mc:Fallback>
      </mc:AlternateContent>
      <p:graphicFrame>
        <p:nvGraphicFramePr>
          <p:cNvPr id="10" name="Αντικείμενο 9">
            <a:extLst>
              <a:ext uri="{FF2B5EF4-FFF2-40B4-BE49-F238E27FC236}">
                <a16:creationId xmlns:a16="http://schemas.microsoft.com/office/drawing/2014/main" id="{8923432D-5F19-4733-8B80-DDC24BD4D26D}"/>
              </a:ext>
            </a:extLst>
          </p:cNvPr>
          <p:cNvGraphicFramePr>
            <a:graphicFrameLocks noChangeAspect="1"/>
          </p:cNvGraphicFramePr>
          <p:nvPr>
            <p:extLst>
              <p:ext uri="{D42A27DB-BD31-4B8C-83A1-F6EECF244321}">
                <p14:modId xmlns:p14="http://schemas.microsoft.com/office/powerpoint/2010/main" val="128376641"/>
              </p:ext>
            </p:extLst>
          </p:nvPr>
        </p:nvGraphicFramePr>
        <p:xfrm>
          <a:off x="5499448" y="4418831"/>
          <a:ext cx="1053752" cy="526876"/>
        </p:xfrm>
        <a:graphic>
          <a:graphicData uri="http://schemas.openxmlformats.org/presentationml/2006/ole">
            <mc:AlternateContent xmlns:mc="http://schemas.openxmlformats.org/markup-compatibility/2006">
              <mc:Choice xmlns:v="urn:schemas-microsoft-com:vml" Requires="v">
                <p:oleObj name="Equation" r:id="rId10" imgW="457200" imgH="228600" progId="Equation.DSMT4">
                  <p:embed/>
                </p:oleObj>
              </mc:Choice>
              <mc:Fallback>
                <p:oleObj name="Equation" r:id="rId10" imgW="457200" imgH="228600" progId="Equation.DSMT4">
                  <p:embed/>
                  <p:pic>
                    <p:nvPicPr>
                      <p:cNvPr id="0" name=""/>
                      <p:cNvPicPr/>
                      <p:nvPr/>
                    </p:nvPicPr>
                    <p:blipFill>
                      <a:blip r:embed="rId11"/>
                      <a:stretch>
                        <a:fillRect/>
                      </a:stretch>
                    </p:blipFill>
                    <p:spPr>
                      <a:xfrm>
                        <a:off x="5499448" y="4418831"/>
                        <a:ext cx="1053752" cy="526876"/>
                      </a:xfrm>
                      <a:prstGeom prst="rect">
                        <a:avLst/>
                      </a:prstGeom>
                    </p:spPr>
                  </p:pic>
                </p:oleObj>
              </mc:Fallback>
            </mc:AlternateContent>
          </a:graphicData>
        </a:graphic>
      </p:graphicFrame>
    </p:spTree>
    <p:extLst>
      <p:ext uri="{BB962C8B-B14F-4D97-AF65-F5344CB8AC3E}">
        <p14:creationId xmlns:p14="http://schemas.microsoft.com/office/powerpoint/2010/main" val="2095311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B4257B9-2DA9-4DCB-9511-79A35C2D817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0523F90-D9F8-4C2F-ADA9-0B2D82AE927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14</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A68700DF-A262-4256-BF0A-5F715B67DDC5}"/>
              </a:ext>
            </a:extLst>
          </p:cNvPr>
          <p:cNvSpPr txBox="1">
            <a:spLocks noChangeArrowheads="1"/>
          </p:cNvSpPr>
          <p:nvPr/>
        </p:nvSpPr>
        <p:spPr>
          <a:xfrm>
            <a:off x="914400" y="27463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Λόγος Ειδικών Θερμοτήτων</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C54BCF50-D96C-43FA-81B0-4E8109AF838E}"/>
              </a:ext>
            </a:extLst>
          </p:cNvPr>
          <p:cNvSpPr txBox="1">
            <a:spLocks/>
          </p:cNvSpPr>
          <p:nvPr/>
        </p:nvSpPr>
        <p:spPr>
          <a:xfrm>
            <a:off x="0" y="1412875"/>
            <a:ext cx="9144000" cy="46434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l-GR" sz="2000" dirty="0">
                <a:latin typeface="Arial" pitchFamily="34" charset="0"/>
                <a:cs typeface="Arial" pitchFamily="34" charset="0"/>
              </a:rPr>
              <a:t>Ο </a:t>
            </a:r>
            <a:r>
              <a:rPr lang="el-GR" sz="2000" i="1" dirty="0">
                <a:solidFill>
                  <a:srgbClr val="0033CC"/>
                </a:solidFill>
                <a:latin typeface="Arial" pitchFamily="34" charset="0"/>
                <a:cs typeface="Arial" pitchFamily="34" charset="0"/>
              </a:rPr>
              <a:t>λόγος ειδικών θερμοτήτων </a:t>
            </a:r>
            <a:r>
              <a:rPr lang="el-GR" sz="2000" dirty="0">
                <a:latin typeface="Arial" pitchFamily="34" charset="0"/>
                <a:cs typeface="Arial" pitchFamily="34" charset="0"/>
              </a:rPr>
              <a:t>είναι μία </a:t>
            </a:r>
            <a:r>
              <a:rPr lang="el-GR" sz="2000" dirty="0" err="1">
                <a:latin typeface="Arial" pitchFamily="34" charset="0"/>
                <a:cs typeface="Arial" pitchFamily="34" charset="0"/>
              </a:rPr>
              <a:t>αδιάστατη</a:t>
            </a:r>
            <a:r>
              <a:rPr lang="el-GR" sz="2000" dirty="0">
                <a:latin typeface="Arial" pitchFamily="34" charset="0"/>
                <a:cs typeface="Arial" pitchFamily="34" charset="0"/>
              </a:rPr>
              <a:t> ποσότητα, που ορίζεται σαν:</a:t>
            </a:r>
            <a:endParaRPr lang="el-GR" sz="2000" i="1" dirty="0">
              <a:solidFill>
                <a:srgbClr val="0033CC"/>
              </a:solidFill>
              <a:latin typeface="Arial" pitchFamily="34" charset="0"/>
              <a:cs typeface="Arial" pitchFamily="34" charset="0"/>
            </a:endParaRPr>
          </a:p>
          <a:p>
            <a:pPr>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marL="0" indent="0">
              <a:buNone/>
              <a:defRPr/>
            </a:pPr>
            <a:r>
              <a:rPr lang="el-GR" sz="2000" dirty="0">
                <a:latin typeface="Arial" pitchFamily="34" charset="0"/>
                <a:cs typeface="Arial" pitchFamily="34" charset="0"/>
              </a:rPr>
              <a:t>	</a:t>
            </a:r>
            <a:r>
              <a:rPr lang="el-GR" sz="2000" dirty="0">
                <a:solidFill>
                  <a:srgbClr val="0000FF"/>
                </a:solidFill>
                <a:latin typeface="Arial" pitchFamily="34" charset="0"/>
                <a:cs typeface="Arial" pitchFamily="34" charset="0"/>
              </a:rPr>
              <a:t>Ο </a:t>
            </a:r>
            <a:r>
              <a:rPr lang="el-GR" sz="2000" i="1" dirty="0">
                <a:solidFill>
                  <a:srgbClr val="0000FF"/>
                </a:solidFill>
                <a:latin typeface="Arial" pitchFamily="34" charset="0"/>
                <a:cs typeface="Arial" pitchFamily="34" charset="0"/>
              </a:rPr>
              <a:t>λόγος ειδικών θερμοτήτων</a:t>
            </a:r>
            <a:r>
              <a:rPr lang="el-GR" sz="2000" dirty="0">
                <a:solidFill>
                  <a:srgbClr val="0000FF"/>
                </a:solidFill>
                <a:latin typeface="Arial" pitchFamily="34" charset="0"/>
                <a:cs typeface="Arial" pitchFamily="34" charset="0"/>
              </a:rPr>
              <a:t>, </a:t>
            </a:r>
            <a:endParaRPr lang="en-US" sz="2000" dirty="0">
              <a:solidFill>
                <a:srgbClr val="0000FF"/>
              </a:solidFill>
              <a:latin typeface="Arial" pitchFamily="34" charset="0"/>
              <a:cs typeface="Arial" pitchFamily="34" charset="0"/>
            </a:endParaRPr>
          </a:p>
          <a:p>
            <a:pPr marL="0" indent="0" algn="ctr">
              <a:buNone/>
              <a:defRPr/>
            </a:pPr>
            <a:r>
              <a:rPr lang="el-GR" sz="2000" dirty="0">
                <a:solidFill>
                  <a:srgbClr val="0000FF"/>
                </a:solidFill>
                <a:latin typeface="Arial" pitchFamily="34" charset="0"/>
                <a:cs typeface="Arial" pitchFamily="34" charset="0"/>
              </a:rPr>
              <a:t>δηλ. ο λόγος δύο θερμοδυναμικών ιδιοτήτων είναι επίσης θερμοδυναμική ιδιότητα.</a:t>
            </a:r>
          </a:p>
          <a:p>
            <a:pPr>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6" name="Object 5">
            <a:extLst>
              <a:ext uri="{FF2B5EF4-FFF2-40B4-BE49-F238E27FC236}">
                <a16:creationId xmlns:a16="http://schemas.microsoft.com/office/drawing/2014/main" id="{34F3537A-E7A1-4BF0-AFE0-14A1C825FDC0}"/>
              </a:ext>
            </a:extLst>
          </p:cNvPr>
          <p:cNvGraphicFramePr>
            <a:graphicFrameLocks noChangeAspect="1"/>
          </p:cNvGraphicFramePr>
          <p:nvPr>
            <p:extLst>
              <p:ext uri="{D42A27DB-BD31-4B8C-83A1-F6EECF244321}">
                <p14:modId xmlns:p14="http://schemas.microsoft.com/office/powerpoint/2010/main" val="1871534100"/>
              </p:ext>
            </p:extLst>
          </p:nvPr>
        </p:nvGraphicFramePr>
        <p:xfrm>
          <a:off x="3707904" y="2780928"/>
          <a:ext cx="1292225" cy="844550"/>
        </p:xfrm>
        <a:graphic>
          <a:graphicData uri="http://schemas.openxmlformats.org/presentationml/2006/ole">
            <mc:AlternateContent xmlns:mc="http://schemas.openxmlformats.org/markup-compatibility/2006">
              <mc:Choice xmlns:v="urn:schemas-microsoft-com:vml" Requires="v">
                <p:oleObj name="Equation" r:id="rId2" imgW="660240" imgH="431640" progId="Equation.DSMT4">
                  <p:embed/>
                </p:oleObj>
              </mc:Choice>
              <mc:Fallback>
                <p:oleObj name="Equation" r:id="rId2" imgW="660240" imgH="431640" progId="Equation.DSMT4">
                  <p:embed/>
                  <p:pic>
                    <p:nvPicPr>
                      <p:cNvPr id="15362" name="Object 5">
                        <a:extLst>
                          <a:ext uri="{FF2B5EF4-FFF2-40B4-BE49-F238E27FC236}">
                            <a16:creationId xmlns:a16="http://schemas.microsoft.com/office/drawing/2014/main" id="{51478BA3-39E8-498E-901F-2DD7D6163B6F}"/>
                          </a:ext>
                        </a:extLst>
                      </p:cNvPr>
                      <p:cNvPicPr>
                        <a:picLocks noChangeAspect="1" noChangeArrowheads="1"/>
                      </p:cNvPicPr>
                      <p:nvPr/>
                    </p:nvPicPr>
                    <p:blipFill>
                      <a:blip r:embed="rId3"/>
                      <a:srcRect/>
                      <a:stretch>
                        <a:fillRect/>
                      </a:stretch>
                    </p:blipFill>
                    <p:spPr bwMode="auto">
                      <a:xfrm>
                        <a:off x="3707904" y="2780928"/>
                        <a:ext cx="1292225" cy="84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53926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4A0EF64-E109-440A-AC24-7BC1E4299C7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0A0FCDE-F193-4252-AB7F-A0F0C2695C2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15</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EB87085C-B9C3-4CE1-A044-3D96BA4E8CF3}"/>
              </a:ext>
            </a:extLst>
          </p:cNvPr>
          <p:cNvSpPr txBox="1">
            <a:spLocks noChangeArrowheads="1"/>
          </p:cNvSpPr>
          <p:nvPr/>
        </p:nvSpPr>
        <p:spPr>
          <a:xfrm>
            <a:off x="914400" y="27463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Λανθάνουσες Θερμότητες</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98FC56A6-0D6D-416D-9E47-AC92134769CC}"/>
              </a:ext>
            </a:extLst>
          </p:cNvPr>
          <p:cNvSpPr txBox="1">
            <a:spLocks/>
          </p:cNvSpPr>
          <p:nvPr/>
        </p:nvSpPr>
        <p:spPr>
          <a:xfrm>
            <a:off x="0" y="1412875"/>
            <a:ext cx="9144000" cy="46434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i="1" dirty="0">
                <a:solidFill>
                  <a:srgbClr val="0033CC"/>
                </a:solidFill>
                <a:latin typeface="Arial" pitchFamily="34" charset="0"/>
                <a:cs typeface="Arial" pitchFamily="34" charset="0"/>
              </a:rPr>
              <a:t>Λανθάνουσα θερμότητα </a:t>
            </a:r>
            <a:r>
              <a:rPr lang="el-GR" sz="2000" dirty="0">
                <a:latin typeface="Arial" pitchFamily="34" charset="0"/>
                <a:cs typeface="Arial" pitchFamily="34" charset="0"/>
              </a:rPr>
              <a:t>μίας ουσίας ονομάζεται  η μεταβολή της ενθαλπίας κατά τη διάρκεια αλλαγής φάσης της ουσίας.</a:t>
            </a:r>
          </a:p>
          <a:p>
            <a:pPr marL="0" indent="0" algn="just">
              <a:buNone/>
              <a:defRPr/>
            </a:pPr>
            <a:r>
              <a:rPr lang="el-GR" sz="2000" dirty="0">
                <a:latin typeface="Arial" pitchFamily="34" charset="0"/>
                <a:cs typeface="Arial" pitchFamily="34" charset="0"/>
              </a:rPr>
              <a:t>	Ορίζεται  επίσης σαν το ποσό της ενέργειας  που απαιτείται για την 	αλλαγή φάσης μιας  μονάδας μάζας της ουσίας.</a:t>
            </a:r>
          </a:p>
          <a:p>
            <a:pPr>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Η </a:t>
            </a:r>
            <a:r>
              <a:rPr lang="el-GR" sz="2000" dirty="0">
                <a:solidFill>
                  <a:srgbClr val="0033CC"/>
                </a:solidFill>
                <a:latin typeface="Arial" pitchFamily="34" charset="0"/>
                <a:cs typeface="Arial" pitchFamily="34" charset="0"/>
              </a:rPr>
              <a:t>λανθάνουσα θερμότητα εξάτμισης </a:t>
            </a:r>
            <a:r>
              <a:rPr lang="el-GR" sz="2000" dirty="0">
                <a:latin typeface="Arial" pitchFamily="34" charset="0"/>
                <a:cs typeface="Arial" pitchFamily="34" charset="0"/>
              </a:rPr>
              <a:t>είναι</a:t>
            </a:r>
          </a:p>
          <a:p>
            <a:pPr>
              <a:buFont typeface="Wingdings 2" panose="05020102010507070707" pitchFamily="18" charset="2"/>
              <a:buNone/>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Η </a:t>
            </a:r>
            <a:r>
              <a:rPr lang="el-GR" sz="2000" dirty="0">
                <a:solidFill>
                  <a:srgbClr val="0033CC"/>
                </a:solidFill>
                <a:latin typeface="Arial" pitchFamily="34" charset="0"/>
                <a:cs typeface="Arial" pitchFamily="34" charset="0"/>
              </a:rPr>
              <a:t>λανθάνουσα θερμότητα τήξης</a:t>
            </a:r>
            <a:r>
              <a:rPr lang="el-GR" sz="2000" dirty="0">
                <a:latin typeface="Arial" pitchFamily="34" charset="0"/>
                <a:cs typeface="Arial" pitchFamily="34" charset="0"/>
              </a:rPr>
              <a:t> είναι </a:t>
            </a:r>
          </a:p>
          <a:p>
            <a:pPr>
              <a:defRPr/>
            </a:pPr>
            <a:endParaRPr lang="el-GR" sz="2000" dirty="0">
              <a:latin typeface="Arial" pitchFamily="34" charset="0"/>
              <a:cs typeface="Arial" pitchFamily="34" charset="0"/>
            </a:endParaRPr>
          </a:p>
          <a:p>
            <a:pPr>
              <a:defRPr/>
            </a:pPr>
            <a:r>
              <a:rPr lang="el-GR" sz="2000" dirty="0">
                <a:latin typeface="Arial" pitchFamily="34" charset="0"/>
                <a:cs typeface="Arial" pitchFamily="34" charset="0"/>
              </a:rPr>
              <a:t>Η  </a:t>
            </a:r>
            <a:r>
              <a:rPr lang="el-GR" sz="2000" dirty="0">
                <a:solidFill>
                  <a:srgbClr val="0033CC"/>
                </a:solidFill>
                <a:latin typeface="Arial" pitchFamily="34" charset="0"/>
                <a:cs typeface="Arial" pitchFamily="34" charset="0"/>
              </a:rPr>
              <a:t>λανθάνουσα θερμότητα εξάχνωσης</a:t>
            </a:r>
            <a:r>
              <a:rPr lang="el-GR" sz="2000" dirty="0">
                <a:latin typeface="Arial" pitchFamily="34" charset="0"/>
                <a:cs typeface="Arial" pitchFamily="34" charset="0"/>
              </a:rPr>
              <a:t> είναι </a:t>
            </a:r>
          </a:p>
          <a:p>
            <a:pPr>
              <a:defRPr/>
            </a:pPr>
            <a:endParaRPr lang="el-GR" sz="2000" dirty="0">
              <a:latin typeface="Arial" pitchFamily="34" charset="0"/>
              <a:cs typeface="Arial" pitchFamily="34" charset="0"/>
            </a:endParaRPr>
          </a:p>
          <a:p>
            <a:pPr marL="0" indent="0" algn="just">
              <a:buNone/>
              <a:defRPr/>
            </a:pPr>
            <a:r>
              <a:rPr lang="el-GR" sz="2000" dirty="0">
                <a:latin typeface="Arial" pitchFamily="34" charset="0"/>
                <a:cs typeface="Arial" pitchFamily="34" charset="0"/>
              </a:rPr>
              <a:t>	Οι λανθάνουσες θερμότητες μίας ουσίας είναι επίσης θερμοδυναμικές ιδιότητες  και είναι συναρτήσεις της πίεσης και της θερμοκρασίας.</a:t>
            </a:r>
          </a:p>
          <a:p>
            <a:pPr>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6" name="Object 3">
            <a:extLst>
              <a:ext uri="{FF2B5EF4-FFF2-40B4-BE49-F238E27FC236}">
                <a16:creationId xmlns:a16="http://schemas.microsoft.com/office/drawing/2014/main" id="{8DED5906-3693-433F-8405-BCC7A315BCCD}"/>
              </a:ext>
            </a:extLst>
          </p:cNvPr>
          <p:cNvGraphicFramePr>
            <a:graphicFrameLocks noChangeAspect="1"/>
          </p:cNvGraphicFramePr>
          <p:nvPr>
            <p:extLst>
              <p:ext uri="{D42A27DB-BD31-4B8C-83A1-F6EECF244321}">
                <p14:modId xmlns:p14="http://schemas.microsoft.com/office/powerpoint/2010/main" val="881692364"/>
              </p:ext>
            </p:extLst>
          </p:nvPr>
        </p:nvGraphicFramePr>
        <p:xfrm>
          <a:off x="5956300" y="3070225"/>
          <a:ext cx="1568450" cy="479425"/>
        </p:xfrm>
        <a:graphic>
          <a:graphicData uri="http://schemas.openxmlformats.org/presentationml/2006/ole">
            <mc:AlternateContent xmlns:mc="http://schemas.openxmlformats.org/markup-compatibility/2006">
              <mc:Choice xmlns:v="urn:schemas-microsoft-com:vml" Requires="v">
                <p:oleObj name="Equation" r:id="rId2" imgW="787320" imgH="241200" progId="Equation.DSMT4">
                  <p:embed/>
                </p:oleObj>
              </mc:Choice>
              <mc:Fallback>
                <p:oleObj name="Equation" r:id="rId2" imgW="787320" imgH="241200" progId="Equation.DSMT4">
                  <p:embed/>
                  <p:pic>
                    <p:nvPicPr>
                      <p:cNvPr id="16386" name="Object 3">
                        <a:extLst>
                          <a:ext uri="{FF2B5EF4-FFF2-40B4-BE49-F238E27FC236}">
                            <a16:creationId xmlns:a16="http://schemas.microsoft.com/office/drawing/2014/main" id="{0A33F969-395A-480E-8A30-7C47F7A9D9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300" y="3070225"/>
                        <a:ext cx="1568450" cy="479425"/>
                      </a:xfrm>
                      <a:prstGeom prst="rect">
                        <a:avLst/>
                      </a:prstGeom>
                      <a:noFill/>
                      <a:ln w="28575">
                        <a:solidFill>
                          <a:srgbClr val="FF0000"/>
                        </a:solidFill>
                      </a:ln>
                      <a:effectLst/>
                    </p:spPr>
                  </p:pic>
                </p:oleObj>
              </mc:Fallback>
            </mc:AlternateContent>
          </a:graphicData>
        </a:graphic>
      </p:graphicFrame>
      <p:graphicFrame>
        <p:nvGraphicFramePr>
          <p:cNvPr id="7" name="Object 4">
            <a:extLst>
              <a:ext uri="{FF2B5EF4-FFF2-40B4-BE49-F238E27FC236}">
                <a16:creationId xmlns:a16="http://schemas.microsoft.com/office/drawing/2014/main" id="{4C69801B-AD43-49C0-B7FC-10C8F4E3A6A1}"/>
              </a:ext>
            </a:extLst>
          </p:cNvPr>
          <p:cNvGraphicFramePr>
            <a:graphicFrameLocks noChangeAspect="1"/>
          </p:cNvGraphicFramePr>
          <p:nvPr>
            <p:extLst>
              <p:ext uri="{D42A27DB-BD31-4B8C-83A1-F6EECF244321}">
                <p14:modId xmlns:p14="http://schemas.microsoft.com/office/powerpoint/2010/main" val="2079952913"/>
              </p:ext>
            </p:extLst>
          </p:nvPr>
        </p:nvGraphicFramePr>
        <p:xfrm>
          <a:off x="6007100" y="3849688"/>
          <a:ext cx="1466850" cy="481012"/>
        </p:xfrm>
        <a:graphic>
          <a:graphicData uri="http://schemas.openxmlformats.org/presentationml/2006/ole">
            <mc:AlternateContent xmlns:mc="http://schemas.openxmlformats.org/markup-compatibility/2006">
              <mc:Choice xmlns:v="urn:schemas-microsoft-com:vml" Requires="v">
                <p:oleObj name="Equation" r:id="rId4" imgW="736560" imgH="241200" progId="Equation.DSMT4">
                  <p:embed/>
                </p:oleObj>
              </mc:Choice>
              <mc:Fallback>
                <p:oleObj name="Equation" r:id="rId4" imgW="736560" imgH="241200" progId="Equation.DSMT4">
                  <p:embed/>
                  <p:pic>
                    <p:nvPicPr>
                      <p:cNvPr id="16387" name="Object 4">
                        <a:extLst>
                          <a:ext uri="{FF2B5EF4-FFF2-40B4-BE49-F238E27FC236}">
                            <a16:creationId xmlns:a16="http://schemas.microsoft.com/office/drawing/2014/main" id="{A9CB5B6E-8EC0-412C-90C6-AF9CBFA8B502}"/>
                          </a:ext>
                        </a:extLst>
                      </p:cNvPr>
                      <p:cNvPicPr>
                        <a:picLocks noChangeAspect="1" noChangeArrowheads="1"/>
                      </p:cNvPicPr>
                      <p:nvPr/>
                    </p:nvPicPr>
                    <p:blipFill>
                      <a:blip r:embed="rId5"/>
                      <a:srcRect/>
                      <a:stretch>
                        <a:fillRect/>
                      </a:stretch>
                    </p:blipFill>
                    <p:spPr bwMode="auto">
                      <a:xfrm>
                        <a:off x="6007100" y="3849688"/>
                        <a:ext cx="1466850" cy="481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7">
            <a:extLst>
              <a:ext uri="{FF2B5EF4-FFF2-40B4-BE49-F238E27FC236}">
                <a16:creationId xmlns:a16="http://schemas.microsoft.com/office/drawing/2014/main" id="{E974324F-A70C-4F0F-9E8D-6B96D9867966}"/>
              </a:ext>
            </a:extLst>
          </p:cNvPr>
          <p:cNvGraphicFramePr>
            <a:graphicFrameLocks noChangeAspect="1"/>
          </p:cNvGraphicFramePr>
          <p:nvPr>
            <p:extLst>
              <p:ext uri="{D42A27DB-BD31-4B8C-83A1-F6EECF244321}">
                <p14:modId xmlns:p14="http://schemas.microsoft.com/office/powerpoint/2010/main" val="2872487169"/>
              </p:ext>
            </p:extLst>
          </p:nvPr>
        </p:nvGraphicFramePr>
        <p:xfrm>
          <a:off x="6057900" y="4652963"/>
          <a:ext cx="1466850" cy="504825"/>
        </p:xfrm>
        <a:graphic>
          <a:graphicData uri="http://schemas.openxmlformats.org/presentationml/2006/ole">
            <mc:AlternateContent xmlns:mc="http://schemas.openxmlformats.org/markup-compatibility/2006">
              <mc:Choice xmlns:v="urn:schemas-microsoft-com:vml" Requires="v">
                <p:oleObj name="Equation" r:id="rId6" imgW="736560" imgH="241200" progId="Equation.DSMT4">
                  <p:embed/>
                </p:oleObj>
              </mc:Choice>
              <mc:Fallback>
                <p:oleObj name="Equation" r:id="rId6" imgW="736560" imgH="241200" progId="Equation.DSMT4">
                  <p:embed/>
                  <p:pic>
                    <p:nvPicPr>
                      <p:cNvPr id="16388" name="Object 7">
                        <a:extLst>
                          <a:ext uri="{FF2B5EF4-FFF2-40B4-BE49-F238E27FC236}">
                            <a16:creationId xmlns:a16="http://schemas.microsoft.com/office/drawing/2014/main" id="{4A7D10F3-9D89-491A-99C1-FC809911C6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57900" y="4652963"/>
                        <a:ext cx="1466850"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5277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EAAFBDF-1E93-4E81-B7B0-2DDB490FA9F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824A9A6-0397-42A7-A105-4B7D52590A1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16</a:t>
            </a:fld>
            <a:endParaRPr lang="el-GR" dirty="0">
              <a:solidFill>
                <a:prstClr val="black">
                  <a:tint val="75000"/>
                </a:prstClr>
              </a:solidFill>
            </a:endParaRPr>
          </a:p>
        </p:txBody>
      </p:sp>
      <p:sp>
        <p:nvSpPr>
          <p:cNvPr id="4" name="Content Placeholder 4">
            <a:extLst>
              <a:ext uri="{FF2B5EF4-FFF2-40B4-BE49-F238E27FC236}">
                <a16:creationId xmlns:a16="http://schemas.microsoft.com/office/drawing/2014/main" id="{460BEF8E-6358-4C40-9BFB-C16E37698BDE}"/>
              </a:ext>
            </a:extLst>
          </p:cNvPr>
          <p:cNvSpPr txBox="1">
            <a:spLocks/>
          </p:cNvSpPr>
          <p:nvPr/>
        </p:nvSpPr>
        <p:spPr>
          <a:xfrm>
            <a:off x="457200" y="476250"/>
            <a:ext cx="8229600" cy="55800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2" panose="05020102010507070707" pitchFamily="18" charset="2"/>
              <a:buNone/>
              <a:defRPr/>
            </a:pPr>
            <a:r>
              <a:rPr lang="el-GR" sz="2000" u="sng" dirty="0">
                <a:solidFill>
                  <a:srgbClr val="0033CC"/>
                </a:solidFill>
                <a:latin typeface="Arial" pitchFamily="34" charset="0"/>
                <a:cs typeface="Arial" pitchFamily="34" charset="0"/>
              </a:rPr>
              <a:t>Παράδειγμα</a:t>
            </a:r>
          </a:p>
          <a:p>
            <a:pPr marL="0" indent="0" algn="just">
              <a:buFont typeface="Wingdings 2" panose="05020102010507070707" pitchFamily="18" charset="2"/>
              <a:buNone/>
              <a:defRPr/>
            </a:pPr>
            <a:r>
              <a:rPr lang="el-GR" sz="2000" dirty="0">
                <a:latin typeface="Arial" pitchFamily="34" charset="0"/>
                <a:cs typeface="Arial" pitchFamily="34" charset="0"/>
              </a:rPr>
              <a:t>Υποθέστε ότι η </a:t>
            </a:r>
            <a:r>
              <a:rPr lang="el-GR" sz="2000" u="sng" dirty="0">
                <a:latin typeface="Arial" pitchFamily="34" charset="0"/>
                <a:cs typeface="Arial" pitchFamily="34" charset="0"/>
              </a:rPr>
              <a:t>εσωτερική ενέργεια</a:t>
            </a:r>
            <a:r>
              <a:rPr lang="el-GR" sz="2000" dirty="0">
                <a:latin typeface="Arial" pitchFamily="34" charset="0"/>
                <a:cs typeface="Arial" pitchFamily="34" charset="0"/>
              </a:rPr>
              <a:t> και η </a:t>
            </a:r>
            <a:r>
              <a:rPr lang="el-GR" sz="2000" u="sng" dirty="0">
                <a:latin typeface="Arial" pitchFamily="34" charset="0"/>
                <a:cs typeface="Arial" pitchFamily="34" charset="0"/>
              </a:rPr>
              <a:t>ενθαλπία</a:t>
            </a:r>
            <a:r>
              <a:rPr lang="el-GR" sz="2000" dirty="0">
                <a:latin typeface="Arial" pitchFamily="34" charset="0"/>
                <a:cs typeface="Arial" pitchFamily="34" charset="0"/>
              </a:rPr>
              <a:t> μιας ουσίας  είναι </a:t>
            </a:r>
            <a:r>
              <a:rPr lang="el-GR" sz="2000" u="sng" dirty="0">
                <a:latin typeface="Arial" pitchFamily="34" charset="0"/>
                <a:cs typeface="Arial" pitchFamily="34" charset="0"/>
              </a:rPr>
              <a:t>συναρτήσεις μόνο της  θερμοκρασίας</a:t>
            </a:r>
            <a:r>
              <a:rPr lang="el-GR" sz="2000" dirty="0">
                <a:latin typeface="Arial" pitchFamily="34" charset="0"/>
                <a:cs typeface="Arial" pitchFamily="34" charset="0"/>
              </a:rPr>
              <a:t> και ότι οι ειδικές θερμότητες της ουσίας είναι σταθερές.</a:t>
            </a:r>
          </a:p>
          <a:p>
            <a:pPr marL="0" indent="0" algn="just">
              <a:buFont typeface="Wingdings 2" panose="05020102010507070707" pitchFamily="18" charset="2"/>
              <a:buNone/>
              <a:defRPr/>
            </a:pPr>
            <a:r>
              <a:rPr lang="el-GR" sz="2000" dirty="0">
                <a:latin typeface="Arial" pitchFamily="34" charset="0"/>
                <a:cs typeface="Arial" pitchFamily="34" charset="0"/>
              </a:rPr>
              <a:t>Να βρείτε εξισώσεις για τη μεταβολή της εσωτερικής ενέργειας και της  ενθαλπίας  της ουσίας καθώς αυτή ακολουθεί διεργασία θέρμανσης από Τ</a:t>
            </a:r>
            <a:r>
              <a:rPr lang="el-GR" sz="2000" baseline="-25000" dirty="0">
                <a:latin typeface="Arial" pitchFamily="34" charset="0"/>
                <a:cs typeface="Arial" pitchFamily="34" charset="0"/>
              </a:rPr>
              <a:t>1</a:t>
            </a:r>
            <a:r>
              <a:rPr lang="el-GR" sz="2000" dirty="0">
                <a:latin typeface="Arial" pitchFamily="34" charset="0"/>
                <a:cs typeface="Arial" pitchFamily="34" charset="0"/>
              </a:rPr>
              <a:t> σε Τ</a:t>
            </a:r>
            <a:r>
              <a:rPr lang="el-GR" sz="2000" baseline="-25000" dirty="0">
                <a:latin typeface="Arial" pitchFamily="34" charset="0"/>
                <a:cs typeface="Arial" pitchFamily="34" charset="0"/>
              </a:rPr>
              <a:t>2</a:t>
            </a:r>
            <a:r>
              <a:rPr lang="el-GR" sz="2000" dirty="0">
                <a:latin typeface="Arial" pitchFamily="34" charset="0"/>
                <a:cs typeface="Arial" pitchFamily="34" charset="0"/>
              </a:rPr>
              <a:t>.</a:t>
            </a:r>
          </a:p>
          <a:p>
            <a:pPr algn="just">
              <a:defRPr/>
            </a:pPr>
            <a:r>
              <a:rPr lang="el-GR" sz="2000" dirty="0">
                <a:solidFill>
                  <a:srgbClr val="0000FF"/>
                </a:solidFill>
                <a:latin typeface="Arial" pitchFamily="34" charset="0"/>
                <a:cs typeface="Arial" pitchFamily="34" charset="0"/>
              </a:rPr>
              <a:t>Είδαμε προηγουμένως ότι η εσωτερική ενέργεια σαν συνάρτηση θερμοκρασίας και ειδικού όγκου μπορεί να γραφεί:</a:t>
            </a:r>
          </a:p>
          <a:p>
            <a:pPr>
              <a:defRPr/>
            </a:pPr>
            <a:endParaRPr lang="el-GR" sz="2000" dirty="0">
              <a:latin typeface="Arial" pitchFamily="34" charset="0"/>
              <a:cs typeface="Arial" pitchFamily="34" charset="0"/>
            </a:endParaRPr>
          </a:p>
          <a:p>
            <a:pPr marL="0" indent="0">
              <a:buNone/>
              <a:defRPr/>
            </a:pPr>
            <a:endParaRPr lang="el-GR" sz="2000" dirty="0">
              <a:latin typeface="Arial" pitchFamily="34" charset="0"/>
              <a:cs typeface="Arial" pitchFamily="34" charset="0"/>
            </a:endParaRPr>
          </a:p>
          <a:p>
            <a:pPr marL="0" indent="0">
              <a:buNone/>
              <a:defRPr/>
            </a:pPr>
            <a:endParaRPr lang="el-GR" sz="2000" dirty="0">
              <a:latin typeface="Arial" pitchFamily="34" charset="0"/>
              <a:cs typeface="Arial" pitchFamily="34" charset="0"/>
            </a:endParaRPr>
          </a:p>
          <a:p>
            <a:pPr algn="just">
              <a:defRPr/>
            </a:pPr>
            <a:r>
              <a:rPr lang="el-GR" sz="2000" dirty="0">
                <a:solidFill>
                  <a:srgbClr val="0000FF"/>
                </a:solidFill>
                <a:latin typeface="Arial" pitchFamily="34" charset="0"/>
                <a:cs typeface="Arial" pitchFamily="34" charset="0"/>
              </a:rPr>
              <a:t>Αφού η εκφώνηση αναφέρει ότι είναι συνάρτηση μόνο της θερμοκρασίας, τότε η παραπάνω εξίσωση γίνεται:</a:t>
            </a:r>
          </a:p>
          <a:p>
            <a:pPr>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5" name="Object 4">
            <a:extLst>
              <a:ext uri="{FF2B5EF4-FFF2-40B4-BE49-F238E27FC236}">
                <a16:creationId xmlns:a16="http://schemas.microsoft.com/office/drawing/2014/main" id="{72E07113-644E-48E0-9E2E-CF6E720D7EE9}"/>
              </a:ext>
            </a:extLst>
          </p:cNvPr>
          <p:cNvGraphicFramePr>
            <a:graphicFrameLocks noChangeAspect="1"/>
          </p:cNvGraphicFramePr>
          <p:nvPr>
            <p:extLst>
              <p:ext uri="{D42A27DB-BD31-4B8C-83A1-F6EECF244321}">
                <p14:modId xmlns:p14="http://schemas.microsoft.com/office/powerpoint/2010/main" val="1982360983"/>
              </p:ext>
            </p:extLst>
          </p:nvPr>
        </p:nvGraphicFramePr>
        <p:xfrm>
          <a:off x="4962525" y="3573016"/>
          <a:ext cx="3181350" cy="844550"/>
        </p:xfrm>
        <a:graphic>
          <a:graphicData uri="http://schemas.openxmlformats.org/presentationml/2006/ole">
            <mc:AlternateContent xmlns:mc="http://schemas.openxmlformats.org/markup-compatibility/2006">
              <mc:Choice xmlns:v="urn:schemas-microsoft-com:vml" Requires="v">
                <p:oleObj name="Equation" r:id="rId2" imgW="1676160" imgH="444240" progId="Equation.DSMT4">
                  <p:embed/>
                </p:oleObj>
              </mc:Choice>
              <mc:Fallback>
                <p:oleObj name="Equation" r:id="rId2" imgW="1676160" imgH="444240" progId="Equation.DSMT4">
                  <p:embed/>
                  <p:pic>
                    <p:nvPicPr>
                      <p:cNvPr id="17410" name="Object 4">
                        <a:extLst>
                          <a:ext uri="{FF2B5EF4-FFF2-40B4-BE49-F238E27FC236}">
                            <a16:creationId xmlns:a16="http://schemas.microsoft.com/office/drawing/2014/main" id="{5D8BA6AE-00F7-4679-ABA7-70DB49A508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525" y="3573016"/>
                        <a:ext cx="3181350" cy="844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4">
            <a:extLst>
              <a:ext uri="{FF2B5EF4-FFF2-40B4-BE49-F238E27FC236}">
                <a16:creationId xmlns:a16="http://schemas.microsoft.com/office/drawing/2014/main" id="{B4C8E00C-58B7-4592-8C23-335D5F066E2C}"/>
              </a:ext>
            </a:extLst>
          </p:cNvPr>
          <p:cNvGraphicFramePr>
            <a:graphicFrameLocks noChangeAspect="1"/>
          </p:cNvGraphicFramePr>
          <p:nvPr>
            <p:extLst>
              <p:ext uri="{D42A27DB-BD31-4B8C-83A1-F6EECF244321}">
                <p14:modId xmlns:p14="http://schemas.microsoft.com/office/powerpoint/2010/main" val="4078608683"/>
              </p:ext>
            </p:extLst>
          </p:nvPr>
        </p:nvGraphicFramePr>
        <p:xfrm>
          <a:off x="4939732" y="5187127"/>
          <a:ext cx="2843212" cy="842963"/>
        </p:xfrm>
        <a:graphic>
          <a:graphicData uri="http://schemas.openxmlformats.org/presentationml/2006/ole">
            <mc:AlternateContent xmlns:mc="http://schemas.openxmlformats.org/markup-compatibility/2006">
              <mc:Choice xmlns:v="urn:schemas-microsoft-com:vml" Requires="v">
                <p:oleObj name="Equation" r:id="rId4" imgW="1498320" imgH="444240" progId="Equation.DSMT4">
                  <p:embed/>
                </p:oleObj>
              </mc:Choice>
              <mc:Fallback>
                <p:oleObj name="Equation" r:id="rId4" imgW="1498320" imgH="444240" progId="Equation.DSMT4">
                  <p:embed/>
                  <p:pic>
                    <p:nvPicPr>
                      <p:cNvPr id="17411" name="Object 4">
                        <a:extLst>
                          <a:ext uri="{FF2B5EF4-FFF2-40B4-BE49-F238E27FC236}">
                            <a16:creationId xmlns:a16="http://schemas.microsoft.com/office/drawing/2014/main" id="{15B60014-968F-47AA-B121-1A7BE7B114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9732" y="5187127"/>
                        <a:ext cx="2843212" cy="84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61012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456742C-CBCB-48E3-B48C-FBB1EBEDDD9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0382149-8CE3-42A8-AAEE-188E16751D1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17</a:t>
            </a:fld>
            <a:endParaRPr lang="el-GR" dirty="0">
              <a:solidFill>
                <a:prstClr val="black">
                  <a:tint val="75000"/>
                </a:prstClr>
              </a:solidFill>
            </a:endParaRPr>
          </a:p>
        </p:txBody>
      </p:sp>
      <p:sp>
        <p:nvSpPr>
          <p:cNvPr id="4" name="Content Placeholder 4">
            <a:extLst>
              <a:ext uri="{FF2B5EF4-FFF2-40B4-BE49-F238E27FC236}">
                <a16:creationId xmlns:a16="http://schemas.microsoft.com/office/drawing/2014/main" id="{8B698F6D-C607-41FC-AF92-89AD6939CEDB}"/>
              </a:ext>
            </a:extLst>
          </p:cNvPr>
          <p:cNvSpPr txBox="1">
            <a:spLocks/>
          </p:cNvSpPr>
          <p:nvPr/>
        </p:nvSpPr>
        <p:spPr>
          <a:xfrm>
            <a:off x="611188" y="476250"/>
            <a:ext cx="7848600" cy="55800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dirty="0">
                <a:solidFill>
                  <a:srgbClr val="0000FF"/>
                </a:solidFill>
                <a:latin typeface="Arial" pitchFamily="34" charset="0"/>
                <a:cs typeface="Arial" pitchFamily="34" charset="0"/>
              </a:rPr>
              <a:t>Ολοκληρώνοντας τη παραπάνω εξίσωση από τη κατάσταση 1 στη κατάσταση 2:</a:t>
            </a: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marL="0" indent="0" algn="just">
              <a:buNone/>
              <a:defRPr/>
            </a:pPr>
            <a:r>
              <a:rPr lang="el-GR" sz="2000" dirty="0">
                <a:solidFill>
                  <a:srgbClr val="0000FF"/>
                </a:solidFill>
                <a:latin typeface="Arial" pitchFamily="34" charset="0"/>
                <a:cs typeface="Arial" pitchFamily="34" charset="0"/>
              </a:rPr>
              <a:t>Η ενθαλπία σαν συνάρτηση θερμοκρασίας και πίεσης μπορεί να γραφεί:</a:t>
            </a: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lgn="just">
              <a:defRPr/>
            </a:pPr>
            <a:r>
              <a:rPr lang="el-GR" sz="2000" dirty="0">
                <a:solidFill>
                  <a:srgbClr val="0000FF"/>
                </a:solidFill>
                <a:latin typeface="Arial" pitchFamily="34" charset="0"/>
                <a:cs typeface="Arial" pitchFamily="34" charset="0"/>
              </a:rPr>
              <a:t>Αφού η εκφώνηση περιγράφει ότι είναι συνάρτηση μόνο της θερμοκρασίας, τότε η παραπάνω εξίσωση γίνεται:</a:t>
            </a:r>
          </a:p>
          <a:p>
            <a:pPr algn="just">
              <a:defRPr/>
            </a:pPr>
            <a:endParaRPr lang="el-GR" sz="2000" dirty="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p:txBody>
      </p:sp>
      <p:graphicFrame>
        <p:nvGraphicFramePr>
          <p:cNvPr id="5" name="Object 4">
            <a:extLst>
              <a:ext uri="{FF2B5EF4-FFF2-40B4-BE49-F238E27FC236}">
                <a16:creationId xmlns:a16="http://schemas.microsoft.com/office/drawing/2014/main" id="{6C42EA5D-C180-4AFE-8010-C37FE65BD8E9}"/>
              </a:ext>
            </a:extLst>
          </p:cNvPr>
          <p:cNvGraphicFramePr>
            <a:graphicFrameLocks noChangeAspect="1"/>
          </p:cNvGraphicFramePr>
          <p:nvPr>
            <p:extLst>
              <p:ext uri="{D42A27DB-BD31-4B8C-83A1-F6EECF244321}">
                <p14:modId xmlns:p14="http://schemas.microsoft.com/office/powerpoint/2010/main" val="377159081"/>
              </p:ext>
            </p:extLst>
          </p:nvPr>
        </p:nvGraphicFramePr>
        <p:xfrm>
          <a:off x="1547813" y="1193800"/>
          <a:ext cx="6022975" cy="939800"/>
        </p:xfrm>
        <a:graphic>
          <a:graphicData uri="http://schemas.openxmlformats.org/presentationml/2006/ole">
            <mc:AlternateContent xmlns:mc="http://schemas.openxmlformats.org/markup-compatibility/2006">
              <mc:Choice xmlns:v="urn:schemas-microsoft-com:vml" Requires="v">
                <p:oleObj name="Equation" r:id="rId2" imgW="3174840" imgH="495000" progId="Equation.DSMT4">
                  <p:embed/>
                </p:oleObj>
              </mc:Choice>
              <mc:Fallback>
                <p:oleObj name="Equation" r:id="rId2" imgW="3174840" imgH="495000" progId="Equation.DSMT4">
                  <p:embed/>
                  <p:pic>
                    <p:nvPicPr>
                      <p:cNvPr id="18434" name="Object 4">
                        <a:extLst>
                          <a:ext uri="{FF2B5EF4-FFF2-40B4-BE49-F238E27FC236}">
                            <a16:creationId xmlns:a16="http://schemas.microsoft.com/office/drawing/2014/main" id="{2B495EAA-4F8B-4252-956C-5C8D5F210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193800"/>
                        <a:ext cx="602297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4">
            <a:extLst>
              <a:ext uri="{FF2B5EF4-FFF2-40B4-BE49-F238E27FC236}">
                <a16:creationId xmlns:a16="http://schemas.microsoft.com/office/drawing/2014/main" id="{4FAFA797-3C6B-4B22-AE81-DC2B67A756DF}"/>
              </a:ext>
            </a:extLst>
          </p:cNvPr>
          <p:cNvGraphicFramePr>
            <a:graphicFrameLocks noChangeAspect="1"/>
          </p:cNvGraphicFramePr>
          <p:nvPr>
            <p:extLst>
              <p:ext uri="{D42A27DB-BD31-4B8C-83A1-F6EECF244321}">
                <p14:modId xmlns:p14="http://schemas.microsoft.com/office/powerpoint/2010/main" val="1575889394"/>
              </p:ext>
            </p:extLst>
          </p:nvPr>
        </p:nvGraphicFramePr>
        <p:xfrm>
          <a:off x="5088809" y="2907685"/>
          <a:ext cx="3378200" cy="863600"/>
        </p:xfrm>
        <a:graphic>
          <a:graphicData uri="http://schemas.openxmlformats.org/presentationml/2006/ole">
            <mc:AlternateContent xmlns:mc="http://schemas.openxmlformats.org/markup-compatibility/2006">
              <mc:Choice xmlns:v="urn:schemas-microsoft-com:vml" Requires="v">
                <p:oleObj name="Equation" r:id="rId4" imgW="1739880" imgH="444240" progId="Equation.DSMT4">
                  <p:embed/>
                </p:oleObj>
              </mc:Choice>
              <mc:Fallback>
                <p:oleObj name="Equation" r:id="rId4" imgW="1739880" imgH="444240" progId="Equation.DSMT4">
                  <p:embed/>
                  <p:pic>
                    <p:nvPicPr>
                      <p:cNvPr id="18435" name="Object 4">
                        <a:extLst>
                          <a:ext uri="{FF2B5EF4-FFF2-40B4-BE49-F238E27FC236}">
                            <a16:creationId xmlns:a16="http://schemas.microsoft.com/office/drawing/2014/main" id="{4B80A60C-D7A1-47E5-A666-6858EED3A4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8809" y="2907685"/>
                        <a:ext cx="33782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4">
            <a:extLst>
              <a:ext uri="{FF2B5EF4-FFF2-40B4-BE49-F238E27FC236}">
                <a16:creationId xmlns:a16="http://schemas.microsoft.com/office/drawing/2014/main" id="{FCFE349B-10B5-47A8-BB56-1DA6184A3723}"/>
              </a:ext>
            </a:extLst>
          </p:cNvPr>
          <p:cNvGraphicFramePr>
            <a:graphicFrameLocks noChangeAspect="1"/>
          </p:cNvGraphicFramePr>
          <p:nvPr>
            <p:extLst>
              <p:ext uri="{D42A27DB-BD31-4B8C-83A1-F6EECF244321}">
                <p14:modId xmlns:p14="http://schemas.microsoft.com/office/powerpoint/2010/main" val="834236080"/>
              </p:ext>
            </p:extLst>
          </p:nvPr>
        </p:nvGraphicFramePr>
        <p:xfrm>
          <a:off x="5467811" y="4823592"/>
          <a:ext cx="2984500" cy="863600"/>
        </p:xfrm>
        <a:graphic>
          <a:graphicData uri="http://schemas.openxmlformats.org/presentationml/2006/ole">
            <mc:AlternateContent xmlns:mc="http://schemas.openxmlformats.org/markup-compatibility/2006">
              <mc:Choice xmlns:v="urn:schemas-microsoft-com:vml" Requires="v">
                <p:oleObj name="Equation" r:id="rId6" imgW="1536480" imgH="444240" progId="Equation.DSMT4">
                  <p:embed/>
                </p:oleObj>
              </mc:Choice>
              <mc:Fallback>
                <p:oleObj name="Equation" r:id="rId6" imgW="1536480" imgH="444240" progId="Equation.DSMT4">
                  <p:embed/>
                  <p:pic>
                    <p:nvPicPr>
                      <p:cNvPr id="18436" name="Object 4">
                        <a:extLst>
                          <a:ext uri="{FF2B5EF4-FFF2-40B4-BE49-F238E27FC236}">
                            <a16:creationId xmlns:a16="http://schemas.microsoft.com/office/drawing/2014/main" id="{2023ED89-F784-4B62-A061-86BAE09127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67811" y="4823592"/>
                        <a:ext cx="29845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9" name="Ευθεία γραμμή σύνδεσης 8">
            <a:extLst>
              <a:ext uri="{FF2B5EF4-FFF2-40B4-BE49-F238E27FC236}">
                <a16:creationId xmlns:a16="http://schemas.microsoft.com/office/drawing/2014/main" id="{C9E9D9C9-AA9E-4858-92AD-6E831ED7F911}"/>
              </a:ext>
            </a:extLst>
          </p:cNvPr>
          <p:cNvCxnSpPr/>
          <p:nvPr/>
        </p:nvCxnSpPr>
        <p:spPr>
          <a:xfrm>
            <a:off x="5194673" y="1916832"/>
            <a:ext cx="2376115"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A436B555-1E3A-46BD-849A-5271BB4C3B5D}"/>
              </a:ext>
            </a:extLst>
          </p:cNvPr>
          <p:cNvCxnSpPr>
            <a:cxnSpLocks/>
          </p:cNvCxnSpPr>
          <p:nvPr/>
        </p:nvCxnSpPr>
        <p:spPr>
          <a:xfrm>
            <a:off x="5467811" y="5722216"/>
            <a:ext cx="2861842"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8" name="Αντικείμενο 7">
            <a:extLst>
              <a:ext uri="{FF2B5EF4-FFF2-40B4-BE49-F238E27FC236}">
                <a16:creationId xmlns:a16="http://schemas.microsoft.com/office/drawing/2014/main" id="{BDAA1776-8FB6-C2CF-D61F-AEBFDF4ADFA1}"/>
              </a:ext>
            </a:extLst>
          </p:cNvPr>
          <p:cNvGraphicFramePr>
            <a:graphicFrameLocks noChangeAspect="1"/>
          </p:cNvGraphicFramePr>
          <p:nvPr>
            <p:extLst>
              <p:ext uri="{D42A27DB-BD31-4B8C-83A1-F6EECF244321}">
                <p14:modId xmlns:p14="http://schemas.microsoft.com/office/powerpoint/2010/main" val="1965689174"/>
              </p:ext>
            </p:extLst>
          </p:nvPr>
        </p:nvGraphicFramePr>
        <p:xfrm>
          <a:off x="1043608" y="2907685"/>
          <a:ext cx="3405051" cy="863600"/>
        </p:xfrm>
        <a:graphic>
          <a:graphicData uri="http://schemas.openxmlformats.org/presentationml/2006/ole">
            <mc:AlternateContent xmlns:mc="http://schemas.openxmlformats.org/markup-compatibility/2006">
              <mc:Choice xmlns:v="urn:schemas-microsoft-com:vml" Requires="v">
                <p:oleObj name="Equation" r:id="rId8" imgW="1752480" imgH="444240" progId="Equation.DSMT4">
                  <p:embed/>
                </p:oleObj>
              </mc:Choice>
              <mc:Fallback>
                <p:oleObj name="Equation" r:id="rId8" imgW="1752480" imgH="444240" progId="Equation.DSMT4">
                  <p:embed/>
                  <p:pic>
                    <p:nvPicPr>
                      <p:cNvPr id="0" name=""/>
                      <p:cNvPicPr/>
                      <p:nvPr/>
                    </p:nvPicPr>
                    <p:blipFill>
                      <a:blip r:embed="rId9"/>
                      <a:stretch>
                        <a:fillRect/>
                      </a:stretch>
                    </p:blipFill>
                    <p:spPr>
                      <a:xfrm>
                        <a:off x="1043608" y="2907685"/>
                        <a:ext cx="3405051" cy="863600"/>
                      </a:xfrm>
                      <a:prstGeom prst="rect">
                        <a:avLst/>
                      </a:prstGeom>
                    </p:spPr>
                  </p:pic>
                </p:oleObj>
              </mc:Fallback>
            </mc:AlternateContent>
          </a:graphicData>
        </a:graphic>
      </p:graphicFrame>
    </p:spTree>
    <p:extLst>
      <p:ext uri="{BB962C8B-B14F-4D97-AF65-F5344CB8AC3E}">
        <p14:creationId xmlns:p14="http://schemas.microsoft.com/office/powerpoint/2010/main" val="329606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7A364C-C6B1-444B-95DE-626C6C4DF29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B15C92C-CC65-450A-8CE7-DC5FF7D7BA56}"/>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18</a:t>
            </a:fld>
            <a:endParaRPr lang="el-GR" dirty="0">
              <a:solidFill>
                <a:prstClr val="black">
                  <a:tint val="75000"/>
                </a:prstClr>
              </a:solidFill>
            </a:endParaRPr>
          </a:p>
        </p:txBody>
      </p:sp>
      <p:sp>
        <p:nvSpPr>
          <p:cNvPr id="4" name="Content Placeholder 4">
            <a:extLst>
              <a:ext uri="{FF2B5EF4-FFF2-40B4-BE49-F238E27FC236}">
                <a16:creationId xmlns:a16="http://schemas.microsoft.com/office/drawing/2014/main" id="{809B9CA2-250B-4E38-A870-B4C5F98F0298}"/>
              </a:ext>
            </a:extLst>
          </p:cNvPr>
          <p:cNvSpPr txBox="1">
            <a:spLocks/>
          </p:cNvSpPr>
          <p:nvPr/>
        </p:nvSpPr>
        <p:spPr>
          <a:xfrm>
            <a:off x="611188" y="476251"/>
            <a:ext cx="7848600" cy="93662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l-GR" sz="2000" dirty="0">
                <a:solidFill>
                  <a:srgbClr val="0000FF"/>
                </a:solidFill>
                <a:latin typeface="Arial" pitchFamily="34" charset="0"/>
                <a:cs typeface="Arial" pitchFamily="34" charset="0"/>
              </a:rPr>
              <a:t>Ολοκληρώνοντας τη παραπάνω εξίσωση από τη κατάσταση 1 στη κατάσταση 2:</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5" name="Object 4">
            <a:extLst>
              <a:ext uri="{FF2B5EF4-FFF2-40B4-BE49-F238E27FC236}">
                <a16:creationId xmlns:a16="http://schemas.microsoft.com/office/drawing/2014/main" id="{631EF2B9-F258-4B72-935F-7878C86A22A6}"/>
              </a:ext>
            </a:extLst>
          </p:cNvPr>
          <p:cNvGraphicFramePr>
            <a:graphicFrameLocks noChangeAspect="1"/>
          </p:cNvGraphicFramePr>
          <p:nvPr>
            <p:extLst>
              <p:ext uri="{D42A27DB-BD31-4B8C-83A1-F6EECF244321}">
                <p14:modId xmlns:p14="http://schemas.microsoft.com/office/powerpoint/2010/main" val="1863651980"/>
              </p:ext>
            </p:extLst>
          </p:nvPr>
        </p:nvGraphicFramePr>
        <p:xfrm>
          <a:off x="224831" y="1700808"/>
          <a:ext cx="8461969" cy="1300485"/>
        </p:xfrm>
        <a:graphic>
          <a:graphicData uri="http://schemas.openxmlformats.org/presentationml/2006/ole">
            <mc:AlternateContent xmlns:mc="http://schemas.openxmlformats.org/markup-compatibility/2006">
              <mc:Choice xmlns:v="urn:schemas-microsoft-com:vml" Requires="v">
                <p:oleObj name="Equation" r:id="rId2" imgW="3213000" imgH="495000" progId="Equation.DSMT4">
                  <p:embed/>
                </p:oleObj>
              </mc:Choice>
              <mc:Fallback>
                <p:oleObj name="Equation" r:id="rId2" imgW="3213000" imgH="495000" progId="Equation.DSMT4">
                  <p:embed/>
                  <p:pic>
                    <p:nvPicPr>
                      <p:cNvPr id="19458" name="Object 4">
                        <a:extLst>
                          <a:ext uri="{FF2B5EF4-FFF2-40B4-BE49-F238E27FC236}">
                            <a16:creationId xmlns:a16="http://schemas.microsoft.com/office/drawing/2014/main" id="{45901142-FA05-48A7-839E-E44627E56C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831" y="1700808"/>
                        <a:ext cx="8461969" cy="1300485"/>
                      </a:xfrm>
                      <a:prstGeom prst="rect">
                        <a:avLst/>
                      </a:prstGeom>
                      <a:noFill/>
                      <a:ln>
                        <a:noFill/>
                      </a:ln>
                      <a:effectLst/>
                    </p:spPr>
                  </p:pic>
                </p:oleObj>
              </mc:Fallback>
            </mc:AlternateContent>
          </a:graphicData>
        </a:graphic>
      </p:graphicFrame>
      <p:cxnSp>
        <p:nvCxnSpPr>
          <p:cNvPr id="6" name="Ευθεία γραμμή σύνδεσης 5">
            <a:extLst>
              <a:ext uri="{FF2B5EF4-FFF2-40B4-BE49-F238E27FC236}">
                <a16:creationId xmlns:a16="http://schemas.microsoft.com/office/drawing/2014/main" id="{5E4C9655-7C0B-4FAF-9D08-82621ECE13F0}"/>
              </a:ext>
            </a:extLst>
          </p:cNvPr>
          <p:cNvCxnSpPr>
            <a:cxnSpLocks/>
          </p:cNvCxnSpPr>
          <p:nvPr/>
        </p:nvCxnSpPr>
        <p:spPr>
          <a:xfrm>
            <a:off x="5365142" y="2780928"/>
            <a:ext cx="3321658"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Object 4">
                <a:extLst>
                  <a:ext uri="{FF2B5EF4-FFF2-40B4-BE49-F238E27FC236}">
                    <a16:creationId xmlns:a16="http://schemas.microsoft.com/office/drawing/2014/main" id="{84079F4A-5E35-4E9B-9ADF-B41B3ECFD1D2}"/>
                  </a:ext>
                </a:extLst>
              </p:cNvPr>
              <p:cNvSpPr txBox="1"/>
              <p:nvPr/>
            </p:nvSpPr>
            <p:spPr bwMode="auto">
              <a:xfrm>
                <a:off x="5905128" y="5297489"/>
                <a:ext cx="2664296" cy="9398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l-GR" b="0" i="1" smtClean="0">
                          <a:solidFill>
                            <a:srgbClr val="000000"/>
                          </a:solidFill>
                          <a:latin typeface="Cambria Math" panose="02040503050406030204" pitchFamily="18" charset="0"/>
                        </a:rPr>
                        <m:t> </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𝑢</m:t>
                          </m:r>
                        </m:e>
                        <m:sub>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𝑢</m:t>
                          </m:r>
                        </m:e>
                        <m:sub>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𝑐</m:t>
                          </m:r>
                        </m:e>
                        <m:sub>
                          <m:r>
                            <a:rPr lang="el-GR" i="1">
                              <a:solidFill>
                                <a:srgbClr val="000000"/>
                              </a:solidFill>
                              <a:latin typeface="Cambria Math" panose="02040503050406030204" pitchFamily="18" charset="0"/>
                            </a:rPr>
                            <m:t>𝑣</m:t>
                          </m:r>
                        </m:sub>
                      </m:sSub>
                      <m:r>
                        <a:rPr lang="el-GR" i="1">
                          <a:solidFill>
                            <a:srgbClr val="000000"/>
                          </a:solidFill>
                          <a:latin typeface="Cambria Math" panose="02040503050406030204" pitchFamily="18" charset="0"/>
                        </a:rPr>
                        <m:t>⋅</m:t>
                      </m:r>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𝑇</m:t>
                              </m:r>
                            </m:e>
                            <m:sub>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𝑇</m:t>
                              </m:r>
                            </m:e>
                            <m:sub>
                              <m:r>
                                <a:rPr lang="el-GR" i="1">
                                  <a:solidFill>
                                    <a:srgbClr val="000000"/>
                                  </a:solidFill>
                                  <a:latin typeface="Cambria Math" panose="02040503050406030204" pitchFamily="18" charset="0"/>
                                </a:rPr>
                                <m:t>1</m:t>
                              </m:r>
                            </m:sub>
                          </m:sSub>
                        </m:e>
                      </m:d>
                    </m:oMath>
                  </m:oMathPara>
                </a14:m>
                <a:endParaRPr lang="el-GR" dirty="0"/>
              </a:p>
            </p:txBody>
          </p:sp>
        </mc:Choice>
        <mc:Fallback xmlns="">
          <p:sp>
            <p:nvSpPr>
              <p:cNvPr id="8" name="Object 4">
                <a:extLst>
                  <a:ext uri="{FF2B5EF4-FFF2-40B4-BE49-F238E27FC236}">
                    <a16:creationId xmlns:a16="http://schemas.microsoft.com/office/drawing/2014/main" id="{84079F4A-5E35-4E9B-9ADF-B41B3ECFD1D2}"/>
                  </a:ext>
                </a:extLst>
              </p:cNvPr>
              <p:cNvSpPr txBox="1">
                <a:spLocks noRot="1" noChangeAspect="1" noMove="1" noResize="1" noEditPoints="1" noAdjustHandles="1" noChangeArrowheads="1" noChangeShapeType="1" noTextEdit="1"/>
              </p:cNvSpPr>
              <p:nvPr/>
            </p:nvSpPr>
            <p:spPr bwMode="auto">
              <a:xfrm>
                <a:off x="5905128" y="5297489"/>
                <a:ext cx="2664296" cy="939800"/>
              </a:xfrm>
              <a:prstGeom prst="rect">
                <a:avLst/>
              </a:prstGeom>
              <a:blipFill>
                <a:blip r:embed="rId5"/>
                <a:stretch>
                  <a:fillRect/>
                </a:stretch>
              </a:blipFill>
              <a:ln>
                <a:noFill/>
              </a:ln>
              <a:effectLst/>
            </p:spPr>
            <p:txBody>
              <a:bodyPr/>
              <a:lstStyle/>
              <a:p>
                <a:r>
                  <a:rPr lang="el-GR">
                    <a:noFill/>
                  </a:rPr>
                  <a:t> </a:t>
                </a:r>
              </a:p>
            </p:txBody>
          </p:sp>
        </mc:Fallback>
      </mc:AlternateContent>
      <p:cxnSp>
        <p:nvCxnSpPr>
          <p:cNvPr id="9" name="Ευθεία γραμμή σύνδεσης 8">
            <a:extLst>
              <a:ext uri="{FF2B5EF4-FFF2-40B4-BE49-F238E27FC236}">
                <a16:creationId xmlns:a16="http://schemas.microsoft.com/office/drawing/2014/main" id="{2B531F9B-E155-4807-B72C-BABF1A98566D}"/>
              </a:ext>
            </a:extLst>
          </p:cNvPr>
          <p:cNvCxnSpPr/>
          <p:nvPr/>
        </p:nvCxnSpPr>
        <p:spPr>
          <a:xfrm>
            <a:off x="6049144" y="5708006"/>
            <a:ext cx="2376115"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Ορθογώνιο 11">
            <a:extLst>
              <a:ext uri="{FF2B5EF4-FFF2-40B4-BE49-F238E27FC236}">
                <a16:creationId xmlns:a16="http://schemas.microsoft.com/office/drawing/2014/main" id="{DAF1CA5C-A49A-4FD0-8B49-3B7D3BE83E13}"/>
              </a:ext>
            </a:extLst>
          </p:cNvPr>
          <p:cNvSpPr/>
          <p:nvPr/>
        </p:nvSpPr>
        <p:spPr>
          <a:xfrm>
            <a:off x="5762166" y="4987926"/>
            <a:ext cx="2951274" cy="939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TextBox 6">
            <a:extLst>
              <a:ext uri="{FF2B5EF4-FFF2-40B4-BE49-F238E27FC236}">
                <a16:creationId xmlns:a16="http://schemas.microsoft.com/office/drawing/2014/main" id="{983A5EA1-FB56-44FB-882C-CBC87FF04FDD}"/>
              </a:ext>
            </a:extLst>
          </p:cNvPr>
          <p:cNvSpPr txBox="1"/>
          <p:nvPr/>
        </p:nvSpPr>
        <p:spPr>
          <a:xfrm>
            <a:off x="341015" y="4372362"/>
            <a:ext cx="4114800" cy="1569660"/>
          </a:xfrm>
          <a:prstGeom prst="rect">
            <a:avLst/>
          </a:prstGeom>
          <a:noFill/>
          <a:ln>
            <a:solidFill>
              <a:schemeClr val="accent1"/>
            </a:solidFill>
          </a:ln>
        </p:spPr>
        <p:txBody>
          <a:bodyPr wrap="square" rtlCol="0">
            <a:spAutoFit/>
          </a:bodyPr>
          <a:lstStyle/>
          <a:p>
            <a:pPr algn="ctr"/>
            <a:r>
              <a:rPr lang="el-GR" sz="2400" b="1" dirty="0">
                <a:solidFill>
                  <a:srgbClr val="C00000"/>
                </a:solidFill>
              </a:rPr>
              <a:t>Άρα η ενθαλπία μεταβάλλεται περισσότερο από την εσωτερική ενέργεια, επειδή το </a:t>
            </a:r>
            <a:r>
              <a:rPr lang="en-US" sz="2400" b="1" dirty="0">
                <a:solidFill>
                  <a:srgbClr val="C00000"/>
                </a:solidFill>
              </a:rPr>
              <a:t>c</a:t>
            </a:r>
            <a:r>
              <a:rPr lang="en-US" sz="2400" b="1" baseline="-25000" dirty="0">
                <a:solidFill>
                  <a:srgbClr val="C00000"/>
                </a:solidFill>
              </a:rPr>
              <a:t>p</a:t>
            </a:r>
            <a:r>
              <a:rPr lang="en-US" sz="2400" b="1" dirty="0">
                <a:solidFill>
                  <a:srgbClr val="C00000"/>
                </a:solidFill>
              </a:rPr>
              <a:t>&gt;c</a:t>
            </a:r>
            <a:r>
              <a:rPr lang="en-US" sz="2400" b="1" baseline="-25000" dirty="0">
                <a:solidFill>
                  <a:srgbClr val="C00000"/>
                </a:solidFill>
              </a:rPr>
              <a:t>v</a:t>
            </a:r>
            <a:endParaRPr lang="el-GR" sz="2400" b="1" baseline="-25000" dirty="0">
              <a:solidFill>
                <a:srgbClr val="C00000"/>
              </a:solidFill>
            </a:endParaRPr>
          </a:p>
        </p:txBody>
      </p:sp>
    </p:spTree>
    <p:extLst>
      <p:ext uri="{BB962C8B-B14F-4D97-AF65-F5344CB8AC3E}">
        <p14:creationId xmlns:p14="http://schemas.microsoft.com/office/powerpoint/2010/main" val="3165975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6D66EBB-B5A4-43F1-BE92-F16DDF5F50F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954FF3F-0BEF-4BFA-8795-B61697E22AA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19</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5D34767-0705-498E-9DA4-7BBC79FE5295}"/>
              </a:ext>
            </a:extLst>
          </p:cNvPr>
          <p:cNvSpPr txBox="1">
            <a:spLocks noChangeArrowheads="1"/>
          </p:cNvSpPr>
          <p:nvPr/>
        </p:nvSpPr>
        <p:spPr>
          <a:xfrm>
            <a:off x="914400" y="27463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Ιδανικά Αέρια</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60555C48-0898-407D-9BB1-990E27B9A213}"/>
              </a:ext>
            </a:extLst>
          </p:cNvPr>
          <p:cNvSpPr txBox="1">
            <a:spLocks/>
          </p:cNvSpPr>
          <p:nvPr/>
        </p:nvSpPr>
        <p:spPr>
          <a:xfrm>
            <a:off x="457200" y="1052513"/>
            <a:ext cx="8363272" cy="554513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dirty="0">
                <a:solidFill>
                  <a:srgbClr val="0033CC"/>
                </a:solidFill>
                <a:latin typeface="Arial" pitchFamily="34" charset="0"/>
                <a:cs typeface="Arial" pitchFamily="34" charset="0"/>
              </a:rPr>
              <a:t>Ιδανικά αέρια </a:t>
            </a:r>
            <a:r>
              <a:rPr lang="el-GR" sz="2000" dirty="0">
                <a:latin typeface="Arial" pitchFamily="34" charset="0"/>
                <a:cs typeface="Arial" pitchFamily="34" charset="0"/>
              </a:rPr>
              <a:t>ονομάζονται  τα αέρια των οποίων η απόλυτη πίεση, η απόλυτη θερμοκρασία και ο ειδικός όγκος </a:t>
            </a:r>
            <a:r>
              <a:rPr lang="el-GR" sz="2000" dirty="0" err="1">
                <a:latin typeface="Arial" pitchFamily="34" charset="0"/>
                <a:cs typeface="Arial" pitchFamily="34" charset="0"/>
              </a:rPr>
              <a:t>υπακούουν</a:t>
            </a:r>
            <a:r>
              <a:rPr lang="el-GR" sz="2000" dirty="0">
                <a:latin typeface="Arial" pitchFamily="34" charset="0"/>
                <a:cs typeface="Arial" pitchFamily="34" charset="0"/>
              </a:rPr>
              <a:t> τη καταστατική εξίσωση:</a:t>
            </a:r>
          </a:p>
          <a:p>
            <a:pPr algn="just">
              <a:defRPr/>
            </a:pPr>
            <a:endParaRPr lang="el-GR" sz="2000" dirty="0">
              <a:latin typeface="Arial" pitchFamily="34" charset="0"/>
              <a:cs typeface="Arial" pitchFamily="34" charset="0"/>
            </a:endParaRPr>
          </a:p>
          <a:p>
            <a:pPr algn="just">
              <a:defRPr/>
            </a:pPr>
            <a:endParaRPr lang="el-GR" sz="1000" dirty="0">
              <a:latin typeface="Arial" pitchFamily="34" charset="0"/>
              <a:cs typeface="Arial" pitchFamily="34" charset="0"/>
            </a:endParaRPr>
          </a:p>
          <a:p>
            <a:pPr marL="0" indent="0" algn="just">
              <a:buNone/>
              <a:defRPr/>
            </a:pPr>
            <a:r>
              <a:rPr lang="el-GR" sz="2000" dirty="0">
                <a:latin typeface="Arial" pitchFamily="34" charset="0"/>
                <a:cs typeface="Arial" pitchFamily="34" charset="0"/>
              </a:rPr>
              <a:t>	Το σύμβολο </a:t>
            </a:r>
            <a:r>
              <a:rPr lang="en-US" sz="2000" dirty="0">
                <a:latin typeface="Arial" pitchFamily="34" charset="0"/>
                <a:cs typeface="Arial" pitchFamily="34" charset="0"/>
              </a:rPr>
              <a:t> </a:t>
            </a:r>
            <a:r>
              <a:rPr lang="el-GR" sz="2000" dirty="0">
                <a:latin typeface="Arial" pitchFamily="34" charset="0"/>
                <a:cs typeface="Arial" pitchFamily="34" charset="0"/>
              </a:rPr>
              <a:t>   ονομάζεται σταθερά του αερίου και η τιμή της εξαρτάται από το αέριο που εξετάζεται κάθε φορά. Ορίζεται σαν: </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endParaRPr lang="el-GR" sz="1000" dirty="0">
              <a:latin typeface="Arial" pitchFamily="34" charset="0"/>
              <a:cs typeface="Arial" pitchFamily="34" charset="0"/>
            </a:endParaRPr>
          </a:p>
          <a:p>
            <a:pPr marL="0" indent="0">
              <a:buNone/>
              <a:defRPr/>
            </a:pPr>
            <a:r>
              <a:rPr lang="el-GR" sz="2000" dirty="0">
                <a:latin typeface="Arial" pitchFamily="34" charset="0"/>
                <a:cs typeface="Arial" pitchFamily="34" charset="0"/>
              </a:rPr>
              <a:t>	όπου          ονομάζεται </a:t>
            </a:r>
            <a:r>
              <a:rPr lang="el-GR" sz="2000" dirty="0">
                <a:solidFill>
                  <a:srgbClr val="0033CC"/>
                </a:solidFill>
                <a:latin typeface="Arial" pitchFamily="34" charset="0"/>
                <a:cs typeface="Arial" pitchFamily="34" charset="0"/>
              </a:rPr>
              <a:t>παγκόσμια σταθερά  αερίου</a:t>
            </a:r>
            <a:r>
              <a:rPr lang="el-GR" sz="2000" dirty="0">
                <a:latin typeface="Arial" pitchFamily="34" charset="0"/>
                <a:cs typeface="Arial" pitchFamily="34" charset="0"/>
              </a:rPr>
              <a:t>.</a:t>
            </a:r>
          </a:p>
          <a:p>
            <a:pPr>
              <a:defRPr/>
            </a:pPr>
            <a:r>
              <a:rPr lang="el-GR" sz="2000" dirty="0">
                <a:latin typeface="Arial" pitchFamily="34" charset="0"/>
                <a:cs typeface="Arial" pitchFamily="34" charset="0"/>
              </a:rPr>
              <a:t>Εναλλακτική μορφή της καταστατικής εξίσωσης είναι:</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marL="0" indent="0">
              <a:buNone/>
              <a:defRPr/>
            </a:pPr>
            <a:r>
              <a:rPr lang="el-GR" sz="2000" dirty="0">
                <a:latin typeface="Arial" pitchFamily="34" charset="0"/>
                <a:cs typeface="Arial" pitchFamily="34" charset="0"/>
              </a:rPr>
              <a:t>	όπου:                                        είναι ο όγκος της ουσίας </a:t>
            </a:r>
          </a:p>
          <a:p>
            <a:pPr marL="0" indent="0">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6" name="Object 5">
            <a:extLst>
              <a:ext uri="{FF2B5EF4-FFF2-40B4-BE49-F238E27FC236}">
                <a16:creationId xmlns:a16="http://schemas.microsoft.com/office/drawing/2014/main" id="{BCE830A9-8780-4268-AF12-F17916DFC579}"/>
              </a:ext>
            </a:extLst>
          </p:cNvPr>
          <p:cNvGraphicFramePr>
            <a:graphicFrameLocks noChangeAspect="1"/>
          </p:cNvGraphicFramePr>
          <p:nvPr>
            <p:extLst>
              <p:ext uri="{D42A27DB-BD31-4B8C-83A1-F6EECF244321}">
                <p14:modId xmlns:p14="http://schemas.microsoft.com/office/powerpoint/2010/main" val="3831248924"/>
              </p:ext>
            </p:extLst>
          </p:nvPr>
        </p:nvGraphicFramePr>
        <p:xfrm>
          <a:off x="3708400" y="2060575"/>
          <a:ext cx="1795463" cy="449263"/>
        </p:xfrm>
        <a:graphic>
          <a:graphicData uri="http://schemas.openxmlformats.org/presentationml/2006/ole">
            <mc:AlternateContent xmlns:mc="http://schemas.openxmlformats.org/markup-compatibility/2006">
              <mc:Choice xmlns:v="urn:schemas-microsoft-com:vml" Requires="v">
                <p:oleObj name="Equation" r:id="rId2" imgW="711000" imgH="177480" progId="Equation.DSMT4">
                  <p:embed/>
                </p:oleObj>
              </mc:Choice>
              <mc:Fallback>
                <p:oleObj name="Equation" r:id="rId2" imgW="711000" imgH="177480" progId="Equation.DSMT4">
                  <p:embed/>
                  <p:pic>
                    <p:nvPicPr>
                      <p:cNvPr id="20482" name="Object 5">
                        <a:extLst>
                          <a:ext uri="{FF2B5EF4-FFF2-40B4-BE49-F238E27FC236}">
                            <a16:creationId xmlns:a16="http://schemas.microsoft.com/office/drawing/2014/main" id="{F11A04B6-901B-4DB9-91EE-EEE3B8DAC8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2060575"/>
                        <a:ext cx="1795463" cy="449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6">
            <a:extLst>
              <a:ext uri="{FF2B5EF4-FFF2-40B4-BE49-F238E27FC236}">
                <a16:creationId xmlns:a16="http://schemas.microsoft.com/office/drawing/2014/main" id="{C1D270D4-9DBC-4818-94E3-C62953365183}"/>
              </a:ext>
            </a:extLst>
          </p:cNvPr>
          <p:cNvGraphicFramePr>
            <a:graphicFrameLocks noChangeAspect="1"/>
          </p:cNvGraphicFramePr>
          <p:nvPr>
            <p:extLst>
              <p:ext uri="{D42A27DB-BD31-4B8C-83A1-F6EECF244321}">
                <p14:modId xmlns:p14="http://schemas.microsoft.com/office/powerpoint/2010/main" val="3694898723"/>
              </p:ext>
            </p:extLst>
          </p:nvPr>
        </p:nvGraphicFramePr>
        <p:xfrm>
          <a:off x="2818636" y="3200004"/>
          <a:ext cx="4267200" cy="863600"/>
        </p:xfrm>
        <a:graphic>
          <a:graphicData uri="http://schemas.openxmlformats.org/presentationml/2006/ole">
            <mc:AlternateContent xmlns:mc="http://schemas.openxmlformats.org/markup-compatibility/2006">
              <mc:Choice xmlns:v="urn:schemas-microsoft-com:vml" Requires="v">
                <p:oleObj name="Equation" r:id="rId4" imgW="2006280" imgH="406080" progId="Equation.DSMT4">
                  <p:embed/>
                </p:oleObj>
              </mc:Choice>
              <mc:Fallback>
                <p:oleObj name="Equation" r:id="rId4" imgW="2006280" imgH="406080" progId="Equation.DSMT4">
                  <p:embed/>
                  <p:pic>
                    <p:nvPicPr>
                      <p:cNvPr id="20483" name="Object 6">
                        <a:extLst>
                          <a:ext uri="{FF2B5EF4-FFF2-40B4-BE49-F238E27FC236}">
                            <a16:creationId xmlns:a16="http://schemas.microsoft.com/office/drawing/2014/main" id="{D561BAE2-76C6-4E0A-B359-2AFEAA6EE6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8636" y="3200004"/>
                        <a:ext cx="42672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7">
            <a:extLst>
              <a:ext uri="{FF2B5EF4-FFF2-40B4-BE49-F238E27FC236}">
                <a16:creationId xmlns:a16="http://schemas.microsoft.com/office/drawing/2014/main" id="{E72D84F0-611C-4CFA-9BCD-2C27BB39FAD0}"/>
              </a:ext>
            </a:extLst>
          </p:cNvPr>
          <p:cNvGraphicFramePr>
            <a:graphicFrameLocks noChangeAspect="1"/>
          </p:cNvGraphicFramePr>
          <p:nvPr>
            <p:extLst>
              <p:ext uri="{D42A27DB-BD31-4B8C-83A1-F6EECF244321}">
                <p14:modId xmlns:p14="http://schemas.microsoft.com/office/powerpoint/2010/main" val="2723382490"/>
              </p:ext>
            </p:extLst>
          </p:nvPr>
        </p:nvGraphicFramePr>
        <p:xfrm>
          <a:off x="2199499" y="4055270"/>
          <a:ext cx="363537" cy="455612"/>
        </p:xfrm>
        <a:graphic>
          <a:graphicData uri="http://schemas.openxmlformats.org/presentationml/2006/ole">
            <mc:AlternateContent xmlns:mc="http://schemas.openxmlformats.org/markup-compatibility/2006">
              <mc:Choice xmlns:v="urn:schemas-microsoft-com:vml" Requires="v">
                <p:oleObj name="Equation" r:id="rId6" imgW="152280" imgH="190440" progId="Equation.DSMT4">
                  <p:embed/>
                </p:oleObj>
              </mc:Choice>
              <mc:Fallback>
                <p:oleObj name="Equation" r:id="rId6" imgW="152280" imgH="190440" progId="Equation.DSMT4">
                  <p:embed/>
                  <p:pic>
                    <p:nvPicPr>
                      <p:cNvPr id="20484" name="Object 7">
                        <a:extLst>
                          <a:ext uri="{FF2B5EF4-FFF2-40B4-BE49-F238E27FC236}">
                            <a16:creationId xmlns:a16="http://schemas.microsoft.com/office/drawing/2014/main" id="{8C4E3CB2-1EC7-4D9B-A3A1-70B1E851252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9499" y="4055270"/>
                        <a:ext cx="36353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7">
            <a:extLst>
              <a:ext uri="{FF2B5EF4-FFF2-40B4-BE49-F238E27FC236}">
                <a16:creationId xmlns:a16="http://schemas.microsoft.com/office/drawing/2014/main" id="{08637926-CA17-42C5-B9B5-3629C221DF9D}"/>
              </a:ext>
            </a:extLst>
          </p:cNvPr>
          <p:cNvGraphicFramePr>
            <a:graphicFrameLocks noChangeAspect="1"/>
          </p:cNvGraphicFramePr>
          <p:nvPr>
            <p:extLst>
              <p:ext uri="{D42A27DB-BD31-4B8C-83A1-F6EECF244321}">
                <p14:modId xmlns:p14="http://schemas.microsoft.com/office/powerpoint/2010/main" val="1344950773"/>
              </p:ext>
            </p:extLst>
          </p:nvPr>
        </p:nvGraphicFramePr>
        <p:xfrm>
          <a:off x="2843808" y="2538413"/>
          <a:ext cx="365125" cy="395287"/>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20485" name="Object 7">
                        <a:extLst>
                          <a:ext uri="{FF2B5EF4-FFF2-40B4-BE49-F238E27FC236}">
                            <a16:creationId xmlns:a16="http://schemas.microsoft.com/office/drawing/2014/main" id="{557E943C-376A-4798-967A-6253CB7F102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43808" y="2538413"/>
                        <a:ext cx="365125"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 name="Object 9">
            <a:extLst>
              <a:ext uri="{FF2B5EF4-FFF2-40B4-BE49-F238E27FC236}">
                <a16:creationId xmlns:a16="http://schemas.microsoft.com/office/drawing/2014/main" id="{C354DE3A-A488-4B46-93DC-2E16E6F1E82F}"/>
              </a:ext>
            </a:extLst>
          </p:cNvPr>
          <p:cNvGraphicFramePr>
            <a:graphicFrameLocks noChangeAspect="1"/>
          </p:cNvGraphicFramePr>
          <p:nvPr>
            <p:extLst>
              <p:ext uri="{D42A27DB-BD31-4B8C-83A1-F6EECF244321}">
                <p14:modId xmlns:p14="http://schemas.microsoft.com/office/powerpoint/2010/main" val="626814984"/>
              </p:ext>
            </p:extLst>
          </p:nvPr>
        </p:nvGraphicFramePr>
        <p:xfrm>
          <a:off x="6526848" y="4960144"/>
          <a:ext cx="2374900" cy="449262"/>
        </p:xfrm>
        <a:graphic>
          <a:graphicData uri="http://schemas.openxmlformats.org/presentationml/2006/ole">
            <mc:AlternateContent xmlns:mc="http://schemas.openxmlformats.org/markup-compatibility/2006">
              <mc:Choice xmlns:v="urn:schemas-microsoft-com:vml" Requires="v">
                <p:oleObj name="Equation" r:id="rId10" imgW="939600" imgH="177480" progId="Equation.DSMT4">
                  <p:embed/>
                </p:oleObj>
              </mc:Choice>
              <mc:Fallback>
                <p:oleObj name="Equation" r:id="rId10" imgW="939600" imgH="177480" progId="Equation.DSMT4">
                  <p:embed/>
                  <p:pic>
                    <p:nvPicPr>
                      <p:cNvPr id="20486" name="Object 9">
                        <a:extLst>
                          <a:ext uri="{FF2B5EF4-FFF2-40B4-BE49-F238E27FC236}">
                            <a16:creationId xmlns:a16="http://schemas.microsoft.com/office/drawing/2014/main" id="{E894161E-D9BE-472F-BA2E-85AB59EDED2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26848" y="4960144"/>
                        <a:ext cx="2374900" cy="449262"/>
                      </a:xfrm>
                      <a:prstGeom prst="rect">
                        <a:avLst/>
                      </a:prstGeom>
                      <a:noFill/>
                      <a:ln>
                        <a:solidFill>
                          <a:schemeClr val="accent1"/>
                        </a:solidFill>
                      </a:ln>
                      <a:effectLst/>
                    </p:spPr>
                  </p:pic>
                </p:oleObj>
              </mc:Fallback>
            </mc:AlternateContent>
          </a:graphicData>
        </a:graphic>
      </p:graphicFrame>
      <p:graphicFrame>
        <p:nvGraphicFramePr>
          <p:cNvPr id="11" name="Object 10">
            <a:extLst>
              <a:ext uri="{FF2B5EF4-FFF2-40B4-BE49-F238E27FC236}">
                <a16:creationId xmlns:a16="http://schemas.microsoft.com/office/drawing/2014/main" id="{8416DC1F-DCFD-42DF-A926-F0D496090227}"/>
              </a:ext>
            </a:extLst>
          </p:cNvPr>
          <p:cNvGraphicFramePr>
            <a:graphicFrameLocks noChangeAspect="1"/>
          </p:cNvGraphicFramePr>
          <p:nvPr>
            <p:extLst>
              <p:ext uri="{D42A27DB-BD31-4B8C-83A1-F6EECF244321}">
                <p14:modId xmlns:p14="http://schemas.microsoft.com/office/powerpoint/2010/main" val="696541658"/>
              </p:ext>
            </p:extLst>
          </p:nvPr>
        </p:nvGraphicFramePr>
        <p:xfrm>
          <a:off x="2255120" y="5440362"/>
          <a:ext cx="2274887" cy="792163"/>
        </p:xfrm>
        <a:graphic>
          <a:graphicData uri="http://schemas.openxmlformats.org/presentationml/2006/ole">
            <mc:AlternateContent xmlns:mc="http://schemas.openxmlformats.org/markup-compatibility/2006">
              <mc:Choice xmlns:v="urn:schemas-microsoft-com:vml" Requires="v">
                <p:oleObj name="Equation" r:id="rId12" imgW="1130040" imgH="393480" progId="Equation.DSMT4">
                  <p:embed/>
                </p:oleObj>
              </mc:Choice>
              <mc:Fallback>
                <p:oleObj name="Equation" r:id="rId12" imgW="1130040" imgH="393480" progId="Equation.DSMT4">
                  <p:embed/>
                  <p:pic>
                    <p:nvPicPr>
                      <p:cNvPr id="20487" name="Object 10">
                        <a:extLst>
                          <a:ext uri="{FF2B5EF4-FFF2-40B4-BE49-F238E27FC236}">
                            <a16:creationId xmlns:a16="http://schemas.microsoft.com/office/drawing/2014/main" id="{9FB84786-5281-4000-A1EF-F68BD0218D4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55120" y="5440362"/>
                        <a:ext cx="2274887" cy="792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93048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0D3C65E-2E73-4AC3-8636-F30616D8C33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0F56532-BEDD-415A-8F03-A2BE4112CC6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20</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C1BD331D-F79A-40EE-99A8-972430C1DF37}"/>
              </a:ext>
            </a:extLst>
          </p:cNvPr>
          <p:cNvSpPr txBox="1">
            <a:spLocks noChangeArrowheads="1"/>
          </p:cNvSpPr>
          <p:nvPr/>
        </p:nvSpPr>
        <p:spPr>
          <a:xfrm>
            <a:off x="914400" y="27463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a:solidFill>
                  <a:srgbClr val="0033CC"/>
                </a:solidFill>
                <a:effectLst>
                  <a:outerShdw blurRad="38100" dist="38100" dir="2700000" algn="tl">
                    <a:srgbClr val="000000">
                      <a:alpha val="43137"/>
                    </a:srgbClr>
                  </a:outerShdw>
                </a:effectLst>
                <a:latin typeface="Arial" pitchFamily="34" charset="0"/>
                <a:cs typeface="Arial" pitchFamily="34" charset="0"/>
              </a:rPr>
              <a:t>Ιδανικά Αέρια</a:t>
            </a:r>
            <a:endPar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E24A178D-F4B3-4964-ACEC-CBC57B0F4175}"/>
              </a:ext>
            </a:extLst>
          </p:cNvPr>
          <p:cNvSpPr txBox="1">
            <a:spLocks/>
          </p:cNvSpPr>
          <p:nvPr/>
        </p:nvSpPr>
        <p:spPr>
          <a:xfrm>
            <a:off x="179512" y="1107281"/>
            <a:ext cx="8784976" cy="46434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dirty="0">
                <a:solidFill>
                  <a:srgbClr val="0033CC"/>
                </a:solidFill>
                <a:latin typeface="Arial" pitchFamily="34" charset="0"/>
                <a:cs typeface="Arial" pitchFamily="34" charset="0"/>
              </a:rPr>
              <a:t> </a:t>
            </a:r>
            <a:r>
              <a:rPr lang="el-GR" sz="2000" dirty="0">
                <a:latin typeface="Arial" pitchFamily="34" charset="0"/>
                <a:cs typeface="Arial" pitchFamily="34" charset="0"/>
              </a:rPr>
              <a:t>Η ιδέα του </a:t>
            </a:r>
            <a:r>
              <a:rPr lang="el-GR" sz="2000" dirty="0">
                <a:solidFill>
                  <a:srgbClr val="0033CC"/>
                </a:solidFill>
                <a:latin typeface="Arial" pitchFamily="34" charset="0"/>
                <a:cs typeface="Arial" pitchFamily="34" charset="0"/>
              </a:rPr>
              <a:t>ιδανικού αερίου </a:t>
            </a:r>
            <a:r>
              <a:rPr lang="el-GR" sz="2000" dirty="0">
                <a:latin typeface="Arial" pitchFamily="34" charset="0"/>
                <a:cs typeface="Arial" pitchFamily="34" charset="0"/>
              </a:rPr>
              <a:t>είναι μόνο ένα μοντέλο συμπεριφοράς των </a:t>
            </a:r>
            <a:r>
              <a:rPr lang="el-GR" sz="2000" dirty="0">
                <a:solidFill>
                  <a:srgbClr val="0033CC"/>
                </a:solidFill>
                <a:latin typeface="Arial" pitchFamily="34" charset="0"/>
                <a:cs typeface="Arial" pitchFamily="34" charset="0"/>
              </a:rPr>
              <a:t> πραγματικών αερίων.</a:t>
            </a:r>
          </a:p>
          <a:p>
            <a:pPr algn="just">
              <a:defRPr/>
            </a:pPr>
            <a:endParaRPr lang="el-GR" sz="2000" dirty="0">
              <a:solidFill>
                <a:srgbClr val="0033CC"/>
              </a:solidFill>
              <a:latin typeface="Arial" pitchFamily="34" charset="0"/>
              <a:cs typeface="Arial" pitchFamily="34" charset="0"/>
            </a:endParaRPr>
          </a:p>
          <a:p>
            <a:pPr algn="just">
              <a:defRPr/>
            </a:pPr>
            <a:r>
              <a:rPr lang="el-GR" sz="2000" dirty="0">
                <a:latin typeface="Arial" pitchFamily="34" charset="0"/>
                <a:cs typeface="Arial" pitchFamily="34" charset="0"/>
              </a:rPr>
              <a:t>Η συμπεριφορά ενός </a:t>
            </a:r>
            <a:r>
              <a:rPr lang="el-GR" sz="2000" dirty="0">
                <a:solidFill>
                  <a:srgbClr val="0033CC"/>
                </a:solidFill>
                <a:latin typeface="Arial" pitchFamily="34" charset="0"/>
                <a:cs typeface="Arial" pitchFamily="34" charset="0"/>
              </a:rPr>
              <a:t>πραγματικού αερίου </a:t>
            </a:r>
            <a:r>
              <a:rPr lang="el-GR" sz="2000" dirty="0">
                <a:latin typeface="Arial" pitchFamily="34" charset="0"/>
                <a:cs typeface="Arial" pitchFamily="34" charset="0"/>
              </a:rPr>
              <a:t>είναι πιο κοντά στην ιδανική όταν </a:t>
            </a:r>
            <a:r>
              <a:rPr lang="el-GR" sz="2000" b="1" dirty="0">
                <a:solidFill>
                  <a:srgbClr val="0000FF"/>
                </a:solidFill>
                <a:latin typeface="Arial" pitchFamily="34" charset="0"/>
                <a:cs typeface="Arial" pitchFamily="34" charset="0"/>
              </a:rPr>
              <a:t>η πίεση του αερίου είναι μικρότερη από τη πίεση στη κρίσιμη κατάσταση</a:t>
            </a:r>
            <a:r>
              <a:rPr lang="el-GR" sz="2000" dirty="0">
                <a:latin typeface="Arial" pitchFamily="34" charset="0"/>
                <a:cs typeface="Arial" pitchFamily="34" charset="0"/>
              </a:rPr>
              <a:t> και </a:t>
            </a:r>
            <a:r>
              <a:rPr lang="el-GR" sz="2000" b="1" dirty="0">
                <a:solidFill>
                  <a:srgbClr val="0000FF"/>
                </a:solidFill>
                <a:latin typeface="Arial" pitchFamily="34" charset="0"/>
                <a:cs typeface="Arial" pitchFamily="34" charset="0"/>
              </a:rPr>
              <a:t>η θερμοκρασία του αερίου είναι μεγαλύτερη από τη θερμοκρασία στη κρίσιμη κατάσταση</a:t>
            </a:r>
            <a:r>
              <a:rPr lang="el-GR" sz="2000" dirty="0">
                <a:latin typeface="Arial" pitchFamily="34" charset="0"/>
                <a:cs typeface="Arial" pitchFamily="34" charset="0"/>
              </a:rPr>
              <a:t>.</a:t>
            </a:r>
          </a:p>
          <a:p>
            <a:pPr algn="just">
              <a:buFont typeface="Wingdings 2" panose="05020102010507070707" pitchFamily="18" charset="2"/>
              <a:buNone/>
              <a:defRPr/>
            </a:pPr>
            <a:endParaRPr lang="el-GR" sz="2000" dirty="0">
              <a:latin typeface="Arial" pitchFamily="34" charset="0"/>
              <a:cs typeface="Arial" pitchFamily="34" charset="0"/>
            </a:endParaRPr>
          </a:p>
          <a:p>
            <a:pPr algn="just">
              <a:defRPr/>
            </a:pPr>
            <a:r>
              <a:rPr lang="el-GR" sz="2000" dirty="0">
                <a:latin typeface="Arial" pitchFamily="34" charset="0"/>
                <a:cs typeface="Arial" pitchFamily="34" charset="0"/>
              </a:rPr>
              <a:t>Ο αέρας σε κανονικές συνθήκες δωματίου </a:t>
            </a:r>
            <a:r>
              <a:rPr lang="el-GR" sz="2000" u="sng" dirty="0">
                <a:latin typeface="Arial" pitchFamily="34" charset="0"/>
                <a:cs typeface="Arial" pitchFamily="34" charset="0"/>
              </a:rPr>
              <a:t>300 Κ και 101 </a:t>
            </a:r>
            <a:r>
              <a:rPr lang="en-US" sz="2000" u="sng" dirty="0">
                <a:latin typeface="Arial" pitchFamily="34" charset="0"/>
                <a:cs typeface="Arial" pitchFamily="34" charset="0"/>
              </a:rPr>
              <a:t>k</a:t>
            </a:r>
            <a:r>
              <a:rPr lang="el-GR" sz="2000" u="sng" dirty="0">
                <a:latin typeface="Arial" pitchFamily="34" charset="0"/>
                <a:cs typeface="Arial" pitchFamily="34" charset="0"/>
              </a:rPr>
              <a:t>Ρ</a:t>
            </a:r>
            <a:r>
              <a:rPr lang="en-US" sz="2000" u="sng" dirty="0">
                <a:latin typeface="Arial" pitchFamily="34" charset="0"/>
                <a:cs typeface="Arial" pitchFamily="34" charset="0"/>
              </a:rPr>
              <a:t>a</a:t>
            </a:r>
            <a:r>
              <a:rPr lang="el-GR" sz="2000" u="sng" dirty="0">
                <a:latin typeface="Arial" pitchFamily="34" charset="0"/>
                <a:cs typeface="Arial" pitchFamily="34" charset="0"/>
              </a:rPr>
              <a:t> </a:t>
            </a:r>
            <a:r>
              <a:rPr lang="el-GR" sz="2000" dirty="0">
                <a:latin typeface="Arial" pitchFamily="34" charset="0"/>
                <a:cs typeface="Arial" pitchFamily="34" charset="0"/>
              </a:rPr>
              <a:t> είναι έντονα υπέρθερμος αφού  η πίεση είναι αρκετά μικρότερη από τη κρίσιμη πίεση των </a:t>
            </a:r>
            <a:r>
              <a:rPr lang="el-GR" sz="2000" b="1" dirty="0">
                <a:latin typeface="Arial" pitchFamily="34" charset="0"/>
                <a:cs typeface="Arial" pitchFamily="34" charset="0"/>
              </a:rPr>
              <a:t>3,74 ΜΡ</a:t>
            </a:r>
            <a:r>
              <a:rPr lang="en-US" sz="2000" b="1" dirty="0">
                <a:latin typeface="Arial" pitchFamily="34" charset="0"/>
                <a:cs typeface="Arial" pitchFamily="34" charset="0"/>
              </a:rPr>
              <a:t>a</a:t>
            </a:r>
            <a:r>
              <a:rPr lang="el-GR" sz="2000" b="1" dirty="0">
                <a:latin typeface="Arial" pitchFamily="34" charset="0"/>
                <a:cs typeface="Arial" pitchFamily="34" charset="0"/>
              </a:rPr>
              <a:t>  </a:t>
            </a:r>
            <a:r>
              <a:rPr lang="el-GR" sz="2000" dirty="0">
                <a:latin typeface="Arial" pitchFamily="34" charset="0"/>
                <a:cs typeface="Arial" pitchFamily="34" charset="0"/>
              </a:rPr>
              <a:t>και η θερμοκρασία αρκετά πάνω από τη κρίσιμη θερμοκρασία των </a:t>
            </a:r>
            <a:r>
              <a:rPr lang="el-GR" sz="2000" b="1" dirty="0">
                <a:latin typeface="Arial" pitchFamily="34" charset="0"/>
                <a:cs typeface="Arial" pitchFamily="34" charset="0"/>
              </a:rPr>
              <a:t>133 Κ</a:t>
            </a:r>
            <a:r>
              <a:rPr lang="el-GR" sz="2000" dirty="0">
                <a:latin typeface="Arial" pitchFamily="34" charset="0"/>
                <a:cs typeface="Arial" pitchFamily="34" charset="0"/>
              </a:rPr>
              <a:t>.</a:t>
            </a: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spTree>
    <p:extLst>
      <p:ext uri="{BB962C8B-B14F-4D97-AF65-F5344CB8AC3E}">
        <p14:creationId xmlns:p14="http://schemas.microsoft.com/office/powerpoint/2010/main" val="3842237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AB8BFF2-8329-40DF-B66A-CF411B4CBB3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EE35A20-15FC-44F8-8800-8AF226268D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21</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053F522B-F1A0-47EB-9E1A-AAD8E940A243}"/>
              </a:ext>
            </a:extLst>
          </p:cNvPr>
          <p:cNvSpPr txBox="1">
            <a:spLocks noChangeArrowheads="1"/>
          </p:cNvSpPr>
          <p:nvPr/>
        </p:nvSpPr>
        <p:spPr>
          <a:xfrm>
            <a:off x="914400" y="274638"/>
            <a:ext cx="777240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Ιδανικά Αέρια</a:t>
            </a:r>
          </a:p>
        </p:txBody>
      </p:sp>
      <p:sp>
        <p:nvSpPr>
          <p:cNvPr id="5" name="Content Placeholder 4">
            <a:extLst>
              <a:ext uri="{FF2B5EF4-FFF2-40B4-BE49-F238E27FC236}">
                <a16:creationId xmlns:a16="http://schemas.microsoft.com/office/drawing/2014/main" id="{182BE399-62C4-4FAF-A5F4-D640A92E16F0}"/>
              </a:ext>
            </a:extLst>
          </p:cNvPr>
          <p:cNvSpPr txBox="1">
            <a:spLocks/>
          </p:cNvSpPr>
          <p:nvPr/>
        </p:nvSpPr>
        <p:spPr>
          <a:xfrm>
            <a:off x="0" y="1412875"/>
            <a:ext cx="8459788" cy="46434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dirty="0">
                <a:latin typeface="Arial" pitchFamily="34" charset="0"/>
                <a:cs typeface="Arial" pitchFamily="34" charset="0"/>
              </a:rPr>
              <a:t>Η μεταβολή της ενθαλπίας ενός </a:t>
            </a:r>
            <a:r>
              <a:rPr lang="el-GR" sz="2000" dirty="0">
                <a:solidFill>
                  <a:srgbClr val="0033CC"/>
                </a:solidFill>
                <a:latin typeface="Arial" pitchFamily="34" charset="0"/>
                <a:cs typeface="Arial" pitchFamily="34" charset="0"/>
              </a:rPr>
              <a:t>ιδανικού αερίου  </a:t>
            </a:r>
            <a:r>
              <a:rPr lang="el-GR" sz="2000" dirty="0">
                <a:latin typeface="Arial" pitchFamily="34" charset="0"/>
                <a:cs typeface="Arial" pitchFamily="34" charset="0"/>
              </a:rPr>
              <a:t>δίνεται από:</a:t>
            </a: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lgn="just">
              <a:defRPr/>
            </a:pPr>
            <a:r>
              <a:rPr lang="el-GR" sz="2000" dirty="0">
                <a:latin typeface="Arial" pitchFamily="34" charset="0"/>
                <a:cs typeface="Arial" pitchFamily="34" charset="0"/>
              </a:rPr>
              <a:t>Η ειδική θερμότητα υπό σταθερή πίεση εξαρτάται συνήθως αποκλειστικά  από τη θερμοκρασία, έτσι:</a:t>
            </a:r>
          </a:p>
          <a:p>
            <a:pPr algn="just">
              <a:defRPr/>
            </a:pPr>
            <a:endParaRPr lang="el-GR" sz="2000" dirty="0">
              <a:latin typeface="Arial" pitchFamily="34" charset="0"/>
              <a:cs typeface="Arial" pitchFamily="34" charset="0"/>
            </a:endParaRPr>
          </a:p>
          <a:p>
            <a:pPr algn="just">
              <a:buFont typeface="Wingdings 2" panose="05020102010507070707" pitchFamily="18" charset="2"/>
              <a:buNone/>
              <a:defRPr/>
            </a:pPr>
            <a:endParaRPr lang="el-GR" sz="2800" dirty="0">
              <a:latin typeface="Arial" pitchFamily="34" charset="0"/>
              <a:cs typeface="Arial" pitchFamily="34" charset="0"/>
            </a:endParaRPr>
          </a:p>
          <a:p>
            <a:pPr algn="just">
              <a:defRPr/>
            </a:pPr>
            <a:r>
              <a:rPr lang="el-GR" sz="2000" dirty="0">
                <a:latin typeface="Arial" pitchFamily="34" charset="0"/>
                <a:cs typeface="Arial" pitchFamily="34" charset="0"/>
              </a:rPr>
              <a:t>Μία τυπική συνάρτηση είναι:</a:t>
            </a:r>
          </a:p>
          <a:p>
            <a:pPr algn="just">
              <a:buFont typeface="Wingdings 2" panose="05020102010507070707" pitchFamily="18" charset="2"/>
              <a:buNone/>
              <a:defRPr/>
            </a:pPr>
            <a:endParaRPr lang="el-GR" sz="2800" dirty="0">
              <a:latin typeface="Arial" pitchFamily="34" charset="0"/>
              <a:cs typeface="Arial" pitchFamily="34" charset="0"/>
            </a:endParaRPr>
          </a:p>
          <a:p>
            <a:pPr algn="just">
              <a:defRPr/>
            </a:pPr>
            <a:r>
              <a:rPr lang="el-GR" sz="2000" dirty="0">
                <a:latin typeface="Arial" pitchFamily="34" charset="0"/>
                <a:cs typeface="Arial" pitchFamily="34" charset="0"/>
              </a:rPr>
              <a:t>Για ένα ιδανικό αέριο ισχύει ότι:</a:t>
            </a:r>
          </a:p>
          <a:p>
            <a:pPr algn="just">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6" name="Object 4">
            <a:extLst>
              <a:ext uri="{FF2B5EF4-FFF2-40B4-BE49-F238E27FC236}">
                <a16:creationId xmlns:a16="http://schemas.microsoft.com/office/drawing/2014/main" id="{EB46FC1E-AE03-4927-96FD-9C2AEB031EE1}"/>
              </a:ext>
            </a:extLst>
          </p:cNvPr>
          <p:cNvGraphicFramePr>
            <a:graphicFrameLocks noChangeAspect="1"/>
          </p:cNvGraphicFramePr>
          <p:nvPr>
            <p:extLst>
              <p:ext uri="{D42A27DB-BD31-4B8C-83A1-F6EECF244321}">
                <p14:modId xmlns:p14="http://schemas.microsoft.com/office/powerpoint/2010/main" val="3215220065"/>
              </p:ext>
            </p:extLst>
          </p:nvPr>
        </p:nvGraphicFramePr>
        <p:xfrm>
          <a:off x="6347618" y="1843087"/>
          <a:ext cx="1420813" cy="433388"/>
        </p:xfrm>
        <a:graphic>
          <a:graphicData uri="http://schemas.openxmlformats.org/presentationml/2006/ole">
            <mc:AlternateContent xmlns:mc="http://schemas.openxmlformats.org/markup-compatibility/2006">
              <mc:Choice xmlns:v="urn:schemas-microsoft-com:vml" Requires="v">
                <p:oleObj name="Equation" r:id="rId2" imgW="749160" imgH="228600" progId="Equation.DSMT4">
                  <p:embed/>
                </p:oleObj>
              </mc:Choice>
              <mc:Fallback>
                <p:oleObj name="Equation" r:id="rId2" imgW="749160" imgH="228600" progId="Equation.DSMT4">
                  <p:embed/>
                  <p:pic>
                    <p:nvPicPr>
                      <p:cNvPr id="21506" name="Object 4">
                        <a:extLst>
                          <a:ext uri="{FF2B5EF4-FFF2-40B4-BE49-F238E27FC236}">
                            <a16:creationId xmlns:a16="http://schemas.microsoft.com/office/drawing/2014/main" id="{3939DA54-5063-4C6D-9CDC-6807A560F2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7618" y="1843087"/>
                        <a:ext cx="1420813"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4">
            <a:extLst>
              <a:ext uri="{FF2B5EF4-FFF2-40B4-BE49-F238E27FC236}">
                <a16:creationId xmlns:a16="http://schemas.microsoft.com/office/drawing/2014/main" id="{F422D53F-D717-42FB-8A13-139B4BC91D56}"/>
              </a:ext>
            </a:extLst>
          </p:cNvPr>
          <p:cNvGraphicFramePr>
            <a:graphicFrameLocks noChangeAspect="1"/>
          </p:cNvGraphicFramePr>
          <p:nvPr>
            <p:extLst>
              <p:ext uri="{D42A27DB-BD31-4B8C-83A1-F6EECF244321}">
                <p14:modId xmlns:p14="http://schemas.microsoft.com/office/powerpoint/2010/main" val="1685214665"/>
              </p:ext>
            </p:extLst>
          </p:nvPr>
        </p:nvGraphicFramePr>
        <p:xfrm>
          <a:off x="2585578" y="3068637"/>
          <a:ext cx="5661025" cy="936625"/>
        </p:xfrm>
        <a:graphic>
          <a:graphicData uri="http://schemas.openxmlformats.org/presentationml/2006/ole">
            <mc:AlternateContent xmlns:mc="http://schemas.openxmlformats.org/markup-compatibility/2006">
              <mc:Choice xmlns:v="urn:schemas-microsoft-com:vml" Requires="v">
                <p:oleObj name="Equation" r:id="rId4" imgW="2984400" imgH="495000" progId="Equation.DSMT4">
                  <p:embed/>
                </p:oleObj>
              </mc:Choice>
              <mc:Fallback>
                <p:oleObj name="Equation" r:id="rId4" imgW="2984400" imgH="495000" progId="Equation.DSMT4">
                  <p:embed/>
                  <p:pic>
                    <p:nvPicPr>
                      <p:cNvPr id="21507" name="Object 4">
                        <a:extLst>
                          <a:ext uri="{FF2B5EF4-FFF2-40B4-BE49-F238E27FC236}">
                            <a16:creationId xmlns:a16="http://schemas.microsoft.com/office/drawing/2014/main" id="{4ACC264C-E382-4AC3-A0C0-51B1B7CC45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5578" y="3068637"/>
                        <a:ext cx="5661025" cy="936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4">
            <a:extLst>
              <a:ext uri="{FF2B5EF4-FFF2-40B4-BE49-F238E27FC236}">
                <a16:creationId xmlns:a16="http://schemas.microsoft.com/office/drawing/2014/main" id="{5C89817A-4E5F-47C3-8C88-36E7C36A0A0D}"/>
              </a:ext>
            </a:extLst>
          </p:cNvPr>
          <p:cNvGraphicFramePr>
            <a:graphicFrameLocks noChangeAspect="1"/>
          </p:cNvGraphicFramePr>
          <p:nvPr>
            <p:extLst>
              <p:ext uri="{D42A27DB-BD31-4B8C-83A1-F6EECF244321}">
                <p14:modId xmlns:p14="http://schemas.microsoft.com/office/powerpoint/2010/main" val="1300207080"/>
              </p:ext>
            </p:extLst>
          </p:nvPr>
        </p:nvGraphicFramePr>
        <p:xfrm>
          <a:off x="4358356" y="5189537"/>
          <a:ext cx="4165600" cy="785813"/>
        </p:xfrm>
        <a:graphic>
          <a:graphicData uri="http://schemas.openxmlformats.org/presentationml/2006/ole">
            <mc:AlternateContent xmlns:mc="http://schemas.openxmlformats.org/markup-compatibility/2006">
              <mc:Choice xmlns:v="urn:schemas-microsoft-com:vml" Requires="v">
                <p:oleObj name="Equation" r:id="rId6" imgW="2222280" imgH="419040" progId="Equation.DSMT4">
                  <p:embed/>
                </p:oleObj>
              </mc:Choice>
              <mc:Fallback>
                <p:oleObj name="Equation" r:id="rId6" imgW="2222280" imgH="419040" progId="Equation.DSMT4">
                  <p:embed/>
                  <p:pic>
                    <p:nvPicPr>
                      <p:cNvPr id="21508" name="Object 4">
                        <a:extLst>
                          <a:ext uri="{FF2B5EF4-FFF2-40B4-BE49-F238E27FC236}">
                            <a16:creationId xmlns:a16="http://schemas.microsoft.com/office/drawing/2014/main" id="{CD5D9410-EDAC-46F9-9DB3-FF72506EE3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8356" y="5189537"/>
                        <a:ext cx="4165600" cy="785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5">
            <a:extLst>
              <a:ext uri="{FF2B5EF4-FFF2-40B4-BE49-F238E27FC236}">
                <a16:creationId xmlns:a16="http://schemas.microsoft.com/office/drawing/2014/main" id="{B17D8240-F380-44EF-8652-87D6BC4601D8}"/>
              </a:ext>
            </a:extLst>
          </p:cNvPr>
          <p:cNvGraphicFramePr>
            <a:graphicFrameLocks noChangeAspect="1"/>
          </p:cNvGraphicFramePr>
          <p:nvPr>
            <p:extLst>
              <p:ext uri="{D42A27DB-BD31-4B8C-83A1-F6EECF244321}">
                <p14:modId xmlns:p14="http://schemas.microsoft.com/office/powerpoint/2010/main" val="1205794353"/>
              </p:ext>
            </p:extLst>
          </p:nvPr>
        </p:nvGraphicFramePr>
        <p:xfrm>
          <a:off x="4229894" y="4275930"/>
          <a:ext cx="4430712" cy="503238"/>
        </p:xfrm>
        <a:graphic>
          <a:graphicData uri="http://schemas.openxmlformats.org/presentationml/2006/ole">
            <mc:AlternateContent xmlns:mc="http://schemas.openxmlformats.org/markup-compatibility/2006">
              <mc:Choice xmlns:v="urn:schemas-microsoft-com:vml" Requires="v">
                <p:oleObj name="Equation" r:id="rId8" imgW="2120760" imgH="241200" progId="Equation.DSMT4">
                  <p:embed/>
                </p:oleObj>
              </mc:Choice>
              <mc:Fallback>
                <p:oleObj name="Equation" r:id="rId8" imgW="2120760" imgH="241200" progId="Equation.DSMT4">
                  <p:embed/>
                  <p:pic>
                    <p:nvPicPr>
                      <p:cNvPr id="21509" name="Object 5">
                        <a:extLst>
                          <a:ext uri="{FF2B5EF4-FFF2-40B4-BE49-F238E27FC236}">
                            <a16:creationId xmlns:a16="http://schemas.microsoft.com/office/drawing/2014/main" id="{F483C592-68B9-4D91-AF0C-743029461D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9894" y="4275930"/>
                        <a:ext cx="4430712"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11" name="Ευθεία γραμμή σύνδεσης 10">
            <a:extLst>
              <a:ext uri="{FF2B5EF4-FFF2-40B4-BE49-F238E27FC236}">
                <a16:creationId xmlns:a16="http://schemas.microsoft.com/office/drawing/2014/main" id="{3208FA6E-9703-4245-B935-D3E214FA4992}"/>
              </a:ext>
            </a:extLst>
          </p:cNvPr>
          <p:cNvCxnSpPr>
            <a:cxnSpLocks/>
          </p:cNvCxnSpPr>
          <p:nvPr/>
        </p:nvCxnSpPr>
        <p:spPr>
          <a:xfrm>
            <a:off x="6310685" y="4005262"/>
            <a:ext cx="1935918"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Ευθεία γραμμή σύνδεσης 12">
            <a:extLst>
              <a:ext uri="{FF2B5EF4-FFF2-40B4-BE49-F238E27FC236}">
                <a16:creationId xmlns:a16="http://schemas.microsoft.com/office/drawing/2014/main" id="{17A97682-07CC-4419-B668-FDCE8B88DB18}"/>
              </a:ext>
            </a:extLst>
          </p:cNvPr>
          <p:cNvCxnSpPr>
            <a:cxnSpLocks/>
          </p:cNvCxnSpPr>
          <p:nvPr/>
        </p:nvCxnSpPr>
        <p:spPr>
          <a:xfrm flipV="1">
            <a:off x="4139952" y="4779168"/>
            <a:ext cx="4384004" cy="27622"/>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Ευθεία γραμμή σύνδεσης 14">
            <a:extLst>
              <a:ext uri="{FF2B5EF4-FFF2-40B4-BE49-F238E27FC236}">
                <a16:creationId xmlns:a16="http://schemas.microsoft.com/office/drawing/2014/main" id="{05EF80C6-3F2F-4B57-B1AE-2E0823DE13C7}"/>
              </a:ext>
            </a:extLst>
          </p:cNvPr>
          <p:cNvCxnSpPr>
            <a:cxnSpLocks/>
          </p:cNvCxnSpPr>
          <p:nvPr/>
        </p:nvCxnSpPr>
        <p:spPr>
          <a:xfrm>
            <a:off x="4374767" y="5972492"/>
            <a:ext cx="1349361"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Ευθεία γραμμή σύνδεσης 16">
            <a:extLst>
              <a:ext uri="{FF2B5EF4-FFF2-40B4-BE49-F238E27FC236}">
                <a16:creationId xmlns:a16="http://schemas.microsoft.com/office/drawing/2014/main" id="{6BCC9229-0E49-4B40-8A46-24A56F1785DD}"/>
              </a:ext>
            </a:extLst>
          </p:cNvPr>
          <p:cNvCxnSpPr>
            <a:cxnSpLocks/>
          </p:cNvCxnSpPr>
          <p:nvPr/>
        </p:nvCxnSpPr>
        <p:spPr>
          <a:xfrm>
            <a:off x="5878519" y="6056313"/>
            <a:ext cx="1349361"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a:extLst>
              <a:ext uri="{FF2B5EF4-FFF2-40B4-BE49-F238E27FC236}">
                <a16:creationId xmlns:a16="http://schemas.microsoft.com/office/drawing/2014/main" id="{B084A421-3DD3-46A4-81F7-A223E3016EBF}"/>
              </a:ext>
            </a:extLst>
          </p:cNvPr>
          <p:cNvCxnSpPr>
            <a:cxnSpLocks/>
          </p:cNvCxnSpPr>
          <p:nvPr/>
        </p:nvCxnSpPr>
        <p:spPr>
          <a:xfrm>
            <a:off x="7227880" y="5972492"/>
            <a:ext cx="1349361" cy="0"/>
          </a:xfrm>
          <a:prstGeom prst="line">
            <a:avLst/>
          </a:prstGeom>
          <a:ln w="47625">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9" name="Object 5">
            <a:extLst>
              <a:ext uri="{FF2B5EF4-FFF2-40B4-BE49-F238E27FC236}">
                <a16:creationId xmlns:a16="http://schemas.microsoft.com/office/drawing/2014/main" id="{8C201357-8C93-4866-9683-8C5AE3763F72}"/>
              </a:ext>
            </a:extLst>
          </p:cNvPr>
          <p:cNvGraphicFramePr>
            <a:graphicFrameLocks noChangeAspect="1"/>
          </p:cNvGraphicFramePr>
          <p:nvPr>
            <p:extLst>
              <p:ext uri="{D42A27DB-BD31-4B8C-83A1-F6EECF244321}">
                <p14:modId xmlns:p14="http://schemas.microsoft.com/office/powerpoint/2010/main" val="607928689"/>
              </p:ext>
            </p:extLst>
          </p:nvPr>
        </p:nvGraphicFramePr>
        <p:xfrm>
          <a:off x="479425" y="5416210"/>
          <a:ext cx="869950" cy="844550"/>
        </p:xfrm>
        <a:graphic>
          <a:graphicData uri="http://schemas.openxmlformats.org/presentationml/2006/ole">
            <mc:AlternateContent xmlns:mc="http://schemas.openxmlformats.org/markup-compatibility/2006">
              <mc:Choice xmlns:v="urn:schemas-microsoft-com:vml" Requires="v">
                <p:oleObj name="Equation" r:id="rId10" imgW="444240" imgH="431640" progId="Equation.DSMT4">
                  <p:embed/>
                </p:oleObj>
              </mc:Choice>
              <mc:Fallback>
                <p:oleObj name="Equation" r:id="rId10" imgW="444240" imgH="431640" progId="Equation.DSMT4">
                  <p:embed/>
                  <p:pic>
                    <p:nvPicPr>
                      <p:cNvPr id="6" name="Object 5">
                        <a:extLst>
                          <a:ext uri="{FF2B5EF4-FFF2-40B4-BE49-F238E27FC236}">
                            <a16:creationId xmlns:a16="http://schemas.microsoft.com/office/drawing/2014/main" id="{34F3537A-E7A1-4BF0-AFE0-14A1C825FDC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9425" y="5416210"/>
                        <a:ext cx="869950" cy="844550"/>
                      </a:xfrm>
                      <a:prstGeom prst="rect">
                        <a:avLst/>
                      </a:prstGeom>
                      <a:noFill/>
                      <a:ln>
                        <a:solidFill>
                          <a:schemeClr val="accent1"/>
                        </a:solidFill>
                      </a:ln>
                      <a:effectLst/>
                    </p:spPr>
                  </p:pic>
                </p:oleObj>
              </mc:Fallback>
            </mc:AlternateContent>
          </a:graphicData>
        </a:graphic>
      </p:graphicFrame>
    </p:spTree>
    <p:extLst>
      <p:ext uri="{BB962C8B-B14F-4D97-AF65-F5344CB8AC3E}">
        <p14:creationId xmlns:p14="http://schemas.microsoft.com/office/powerpoint/2010/main" val="645360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4">
            <a:extLst>
              <a:ext uri="{FF2B5EF4-FFF2-40B4-BE49-F238E27FC236}">
                <a16:creationId xmlns:a16="http://schemas.microsoft.com/office/drawing/2014/main" id="{EB288630-85CD-4939-9D37-AC6BA0CCB310}"/>
              </a:ext>
            </a:extLst>
          </p:cNvPr>
          <p:cNvSpPr>
            <a:spLocks noGrp="1"/>
          </p:cNvSpPr>
          <p:nvPr>
            <p:ph type="dt" sz="half" idx="10"/>
          </p:nvPr>
        </p:nvSpPr>
        <p:spPr/>
        <p:txBody>
          <a:bodyPr/>
          <a:lstStyle/>
          <a:p>
            <a:fld id="{DC658FA2-2122-4C6B-A832-754D3498E869}" type="datetime1">
              <a:rPr lang="el-GR" smtClean="0">
                <a:solidFill>
                  <a:prstClr val="black">
                    <a:tint val="75000"/>
                  </a:prstClr>
                </a:solidFill>
              </a:rPr>
              <a:pPr/>
              <a:t>12/11/25</a:t>
            </a:fld>
            <a:endParaRPr lang="el-GR" dirty="0">
              <a:solidFill>
                <a:prstClr val="black">
                  <a:tint val="75000"/>
                </a:prstClr>
              </a:solidFill>
            </a:endParaRPr>
          </a:p>
        </p:txBody>
      </p:sp>
      <p:sp>
        <p:nvSpPr>
          <p:cNvPr id="6" name="Θέση υποσέλιδου 5">
            <a:extLst>
              <a:ext uri="{FF2B5EF4-FFF2-40B4-BE49-F238E27FC236}">
                <a16:creationId xmlns:a16="http://schemas.microsoft.com/office/drawing/2014/main" id="{B99E5453-5D8F-4D19-8448-5F28DCEA3091}"/>
              </a:ext>
            </a:extLst>
          </p:cNvPr>
          <p:cNvSpPr>
            <a:spLocks noGrp="1"/>
          </p:cNvSpPr>
          <p:nvPr>
            <p:ph type="ftr" sz="quarter" idx="11"/>
          </p:nvPr>
        </p:nvSpPr>
        <p:spPr/>
        <p:txBody>
          <a:bodyPr/>
          <a:lstStyle/>
          <a:p>
            <a:r>
              <a:rPr lang="el-GR">
                <a:solidFill>
                  <a:prstClr val="black">
                    <a:tint val="75000"/>
                  </a:prstClr>
                </a:solidFill>
              </a:rPr>
              <a:t>ΤΕΙ ΧΑΛΚΙΔΑΣ</a:t>
            </a:r>
            <a:endParaRPr lang="el-GR" dirty="0">
              <a:solidFill>
                <a:prstClr val="black">
                  <a:tint val="75000"/>
                </a:prstClr>
              </a:solidFill>
            </a:endParaRPr>
          </a:p>
        </p:txBody>
      </p:sp>
      <p:sp>
        <p:nvSpPr>
          <p:cNvPr id="7" name="Θέση αριθμού διαφάνειας 6">
            <a:extLst>
              <a:ext uri="{FF2B5EF4-FFF2-40B4-BE49-F238E27FC236}">
                <a16:creationId xmlns:a16="http://schemas.microsoft.com/office/drawing/2014/main" id="{A9A046B8-3E01-4D07-95B5-605924105A8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22</a:t>
            </a:fld>
            <a:endParaRPr lang="el-GR" dirty="0">
              <a:solidFill>
                <a:prstClr val="black">
                  <a:tint val="75000"/>
                </a:prstClr>
              </a:solidFill>
            </a:endParaRPr>
          </a:p>
        </p:txBody>
      </p:sp>
      <p:sp>
        <p:nvSpPr>
          <p:cNvPr id="8" name="Rectangle 2">
            <a:extLst>
              <a:ext uri="{FF2B5EF4-FFF2-40B4-BE49-F238E27FC236}">
                <a16:creationId xmlns:a16="http://schemas.microsoft.com/office/drawing/2014/main" id="{EE5CCCBD-756D-44BB-A8F1-A6CC440C2FED}"/>
              </a:ext>
            </a:extLst>
          </p:cNvPr>
          <p:cNvSpPr txBox="1">
            <a:spLocks noChangeArrowheads="1"/>
          </p:cNvSpPr>
          <p:nvPr/>
        </p:nvSpPr>
        <p:spPr>
          <a:xfrm>
            <a:off x="457200" y="1"/>
            <a:ext cx="7772400" cy="50165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Ιδανικά Αέρια</a:t>
            </a:r>
          </a:p>
        </p:txBody>
      </p:sp>
      <p:sp>
        <p:nvSpPr>
          <p:cNvPr id="9" name="Content Placeholder 4">
            <a:extLst>
              <a:ext uri="{FF2B5EF4-FFF2-40B4-BE49-F238E27FC236}">
                <a16:creationId xmlns:a16="http://schemas.microsoft.com/office/drawing/2014/main" id="{4805748E-EDD4-4DE0-9024-081553A963B9}"/>
              </a:ext>
            </a:extLst>
          </p:cNvPr>
          <p:cNvSpPr txBox="1">
            <a:spLocks/>
          </p:cNvSpPr>
          <p:nvPr/>
        </p:nvSpPr>
        <p:spPr>
          <a:xfrm>
            <a:off x="611188" y="1412875"/>
            <a:ext cx="7848600" cy="46434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defRPr/>
            </a:pPr>
            <a:endParaRPr lang="el-GR" sz="200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pic>
        <p:nvPicPr>
          <p:cNvPr id="10" name="Picture 6">
            <a:extLst>
              <a:ext uri="{FF2B5EF4-FFF2-40B4-BE49-F238E27FC236}">
                <a16:creationId xmlns:a16="http://schemas.microsoft.com/office/drawing/2014/main" id="{149B6978-E25C-4D72-96D9-D8DF9FA49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5" y="501651"/>
            <a:ext cx="6781666" cy="545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5">
            <a:extLst>
              <a:ext uri="{FF2B5EF4-FFF2-40B4-BE49-F238E27FC236}">
                <a16:creationId xmlns:a16="http://schemas.microsoft.com/office/drawing/2014/main" id="{CEF6D584-A629-4CA0-BE98-5A71F23413AD}"/>
              </a:ext>
            </a:extLst>
          </p:cNvPr>
          <p:cNvSpPr>
            <a:spLocks noChangeArrowheads="1"/>
          </p:cNvSpPr>
          <p:nvPr/>
        </p:nvSpPr>
        <p:spPr bwMode="auto">
          <a:xfrm>
            <a:off x="3524213" y="6021388"/>
            <a:ext cx="5462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dirty="0"/>
              <a:t>Κατανομή του </a:t>
            </a:r>
            <a:r>
              <a:rPr lang="en-US" altLang="el-GR" dirty="0"/>
              <a:t>c</a:t>
            </a:r>
            <a:r>
              <a:rPr lang="en-US" altLang="el-GR" baseline="-25000" dirty="0"/>
              <a:t>p</a:t>
            </a:r>
            <a:r>
              <a:rPr lang="el-GR" altLang="el-GR" dirty="0"/>
              <a:t>  σε συνάρτηση με τη θερμοκρασία</a:t>
            </a:r>
          </a:p>
        </p:txBody>
      </p:sp>
    </p:spTree>
    <p:extLst>
      <p:ext uri="{BB962C8B-B14F-4D97-AF65-F5344CB8AC3E}">
        <p14:creationId xmlns:p14="http://schemas.microsoft.com/office/powerpoint/2010/main" val="3862012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4">
            <a:extLst>
              <a:ext uri="{FF2B5EF4-FFF2-40B4-BE49-F238E27FC236}">
                <a16:creationId xmlns:a16="http://schemas.microsoft.com/office/drawing/2014/main" id="{99055881-F52D-432A-9782-4C6A842A50DD}"/>
              </a:ext>
            </a:extLst>
          </p:cNvPr>
          <p:cNvSpPr>
            <a:spLocks noGrp="1"/>
          </p:cNvSpPr>
          <p:nvPr>
            <p:ph type="dt" sz="half" idx="10"/>
          </p:nvPr>
        </p:nvSpPr>
        <p:spPr/>
        <p:txBody>
          <a:bodyPr/>
          <a:lstStyle/>
          <a:p>
            <a:fld id="{DC658FA2-2122-4C6B-A832-754D3498E869}" type="datetime1">
              <a:rPr lang="el-GR" smtClean="0">
                <a:solidFill>
                  <a:prstClr val="black">
                    <a:tint val="75000"/>
                  </a:prstClr>
                </a:solidFill>
              </a:rPr>
              <a:pPr/>
              <a:t>12/11/25</a:t>
            </a:fld>
            <a:endParaRPr lang="el-GR" dirty="0">
              <a:solidFill>
                <a:prstClr val="black">
                  <a:tint val="75000"/>
                </a:prstClr>
              </a:solidFill>
            </a:endParaRPr>
          </a:p>
        </p:txBody>
      </p:sp>
      <p:sp>
        <p:nvSpPr>
          <p:cNvPr id="6" name="Θέση υποσέλιδου 5">
            <a:extLst>
              <a:ext uri="{FF2B5EF4-FFF2-40B4-BE49-F238E27FC236}">
                <a16:creationId xmlns:a16="http://schemas.microsoft.com/office/drawing/2014/main" id="{9DEDD937-5CE6-4A26-AD84-8E4D7AC5D45B}"/>
              </a:ext>
            </a:extLst>
          </p:cNvPr>
          <p:cNvSpPr>
            <a:spLocks noGrp="1"/>
          </p:cNvSpPr>
          <p:nvPr>
            <p:ph type="ftr" sz="quarter" idx="11"/>
          </p:nvPr>
        </p:nvSpPr>
        <p:spPr/>
        <p:txBody>
          <a:bodyPr/>
          <a:lstStyle/>
          <a:p>
            <a:r>
              <a:rPr lang="el-GR">
                <a:solidFill>
                  <a:prstClr val="black">
                    <a:tint val="75000"/>
                  </a:prstClr>
                </a:solidFill>
              </a:rPr>
              <a:t>ΤΕΙ ΧΑΛΚΙΔΑΣ</a:t>
            </a:r>
            <a:endParaRPr lang="el-GR" dirty="0">
              <a:solidFill>
                <a:prstClr val="black">
                  <a:tint val="75000"/>
                </a:prstClr>
              </a:solidFill>
            </a:endParaRPr>
          </a:p>
        </p:txBody>
      </p:sp>
      <p:sp>
        <p:nvSpPr>
          <p:cNvPr id="7" name="Θέση αριθμού διαφάνειας 6">
            <a:extLst>
              <a:ext uri="{FF2B5EF4-FFF2-40B4-BE49-F238E27FC236}">
                <a16:creationId xmlns:a16="http://schemas.microsoft.com/office/drawing/2014/main" id="{A5B9A94F-03FA-4A6C-B45D-C4BF822FADA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23</a:t>
            </a:fld>
            <a:endParaRPr lang="el-GR" dirty="0">
              <a:solidFill>
                <a:prstClr val="black">
                  <a:tint val="75000"/>
                </a:prstClr>
              </a:solidFill>
            </a:endParaRPr>
          </a:p>
        </p:txBody>
      </p:sp>
      <p:sp>
        <p:nvSpPr>
          <p:cNvPr id="8" name="Rectangle 2">
            <a:extLst>
              <a:ext uri="{FF2B5EF4-FFF2-40B4-BE49-F238E27FC236}">
                <a16:creationId xmlns:a16="http://schemas.microsoft.com/office/drawing/2014/main" id="{C568CD7E-9CB2-4727-8733-6072A2C83B98}"/>
              </a:ext>
            </a:extLst>
          </p:cNvPr>
          <p:cNvSpPr>
            <a:spLocks noGrp="1" noChangeArrowheads="1"/>
          </p:cNvSpPr>
          <p:nvPr>
            <p:ph type="title"/>
          </p:nvPr>
        </p:nvSpPr>
        <p:spPr>
          <a:xfrm>
            <a:off x="841548" y="21994"/>
            <a:ext cx="7772400" cy="777875"/>
          </a:xfrm>
        </p:spPr>
        <p:txBody>
          <a:bodyPr/>
          <a:lstStyle/>
          <a:p>
            <a:pPr eaLnBrk="1" hangingPunct="1">
              <a:defRPr/>
            </a:pPr>
            <a:r>
              <a:rPr lang="el-GR" sz="3200" b="1" dirty="0">
                <a:solidFill>
                  <a:srgbClr val="0033CC"/>
                </a:solidFill>
                <a:effectLst>
                  <a:outerShdw blurRad="38100" dist="38100" dir="2700000" algn="tl">
                    <a:srgbClr val="000000">
                      <a:alpha val="43137"/>
                    </a:srgbClr>
                  </a:outerShdw>
                </a:effectLst>
                <a:latin typeface="Arial" pitchFamily="34" charset="0"/>
                <a:cs typeface="Arial" pitchFamily="34" charset="0"/>
              </a:rPr>
              <a:t>Ιδανικά Αέρια</a:t>
            </a:r>
          </a:p>
        </p:txBody>
      </p:sp>
      <p:sp>
        <p:nvSpPr>
          <p:cNvPr id="9" name="Content Placeholder 4">
            <a:extLst>
              <a:ext uri="{FF2B5EF4-FFF2-40B4-BE49-F238E27FC236}">
                <a16:creationId xmlns:a16="http://schemas.microsoft.com/office/drawing/2014/main" id="{8D21600A-EFBD-41DE-B026-060EEF1D0248}"/>
              </a:ext>
            </a:extLst>
          </p:cNvPr>
          <p:cNvSpPr>
            <a:spLocks noGrp="1"/>
          </p:cNvSpPr>
          <p:nvPr>
            <p:ph sz="quarter" idx="1"/>
          </p:nvPr>
        </p:nvSpPr>
        <p:spPr>
          <a:xfrm>
            <a:off x="179512" y="1373278"/>
            <a:ext cx="8208268" cy="4643438"/>
          </a:xfrm>
        </p:spPr>
        <p:txBody>
          <a:bodyPr/>
          <a:lstStyle/>
          <a:p>
            <a:pPr algn="just">
              <a:defRPr/>
            </a:pPr>
            <a:r>
              <a:rPr lang="el-GR" sz="2000" dirty="0">
                <a:latin typeface="Arial" pitchFamily="34" charset="0"/>
                <a:cs typeface="Arial" pitchFamily="34" charset="0"/>
              </a:rPr>
              <a:t>Για </a:t>
            </a:r>
            <a:r>
              <a:rPr lang="el-GR" sz="2000" dirty="0" err="1">
                <a:latin typeface="Arial" pitchFamily="34" charset="0"/>
                <a:cs typeface="Arial" pitchFamily="34" charset="0"/>
              </a:rPr>
              <a:t>μονοατομικά</a:t>
            </a:r>
            <a:r>
              <a:rPr lang="el-GR" sz="2000" dirty="0">
                <a:latin typeface="Arial" pitchFamily="34" charset="0"/>
                <a:cs typeface="Arial" pitchFamily="34" charset="0"/>
              </a:rPr>
              <a:t>  αέρια (όπως </a:t>
            </a:r>
            <a:r>
              <a:rPr lang="en-US" sz="2000" i="1" dirty="0" err="1">
                <a:latin typeface="Arial" pitchFamily="34" charset="0"/>
                <a:cs typeface="Arial" pitchFamily="34" charset="0"/>
              </a:rPr>
              <a:t>Ar</a:t>
            </a:r>
            <a:r>
              <a:rPr lang="en-US" sz="2000" i="1" dirty="0">
                <a:latin typeface="Arial" pitchFamily="34" charset="0"/>
                <a:cs typeface="Arial" pitchFamily="34" charset="0"/>
              </a:rPr>
              <a:t>, He</a:t>
            </a:r>
            <a:r>
              <a:rPr lang="en-US" sz="2000" dirty="0">
                <a:latin typeface="Arial" pitchFamily="34" charset="0"/>
                <a:cs typeface="Arial" pitchFamily="34" charset="0"/>
              </a:rPr>
              <a:t>) </a:t>
            </a:r>
            <a:r>
              <a:rPr lang="el-GR" sz="2000" dirty="0">
                <a:latin typeface="Arial" pitchFamily="34" charset="0"/>
                <a:cs typeface="Arial" pitchFamily="34" charset="0"/>
              </a:rPr>
              <a:t>και σε χαμηλές πιέσεις, το </a:t>
            </a:r>
          </a:p>
          <a:p>
            <a:pPr algn="just">
              <a:buFont typeface="Wingdings 2" panose="05020102010507070707" pitchFamily="18" charset="2"/>
              <a:buNone/>
              <a:defRPr/>
            </a:pPr>
            <a:r>
              <a:rPr lang="el-GR" sz="2000" dirty="0">
                <a:latin typeface="Arial" pitchFamily="34" charset="0"/>
                <a:cs typeface="Arial" pitchFamily="34" charset="0"/>
              </a:rPr>
              <a:t>            είναι ανεξάρτητο από τη θερμοκρασία, και ορίζεται σαν:</a:t>
            </a: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lgn="just">
              <a:defRPr/>
            </a:pPr>
            <a:r>
              <a:rPr lang="el-GR" sz="2000" dirty="0">
                <a:latin typeface="Arial" pitchFamily="34" charset="0"/>
                <a:cs typeface="Arial" pitchFamily="34" charset="0"/>
              </a:rPr>
              <a:t>Για τη περίπτωση αυτή, το        είναι:</a:t>
            </a:r>
          </a:p>
          <a:p>
            <a:pPr algn="just">
              <a:defRPr/>
            </a:pPr>
            <a:endParaRPr lang="el-GR" sz="2000" dirty="0">
              <a:latin typeface="Arial" pitchFamily="34" charset="0"/>
              <a:cs typeface="Arial" pitchFamily="34" charset="0"/>
            </a:endParaRPr>
          </a:p>
          <a:p>
            <a:pPr algn="just">
              <a:defRPr/>
            </a:pPr>
            <a:r>
              <a:rPr lang="el-GR" sz="2000" dirty="0">
                <a:latin typeface="Arial" pitchFamily="34" charset="0"/>
                <a:cs typeface="Arial" pitchFamily="34" charset="0"/>
              </a:rPr>
              <a:t>Επειδή για τα </a:t>
            </a:r>
            <a:r>
              <a:rPr lang="el-GR" sz="2000" dirty="0" err="1">
                <a:latin typeface="Arial" pitchFamily="34" charset="0"/>
                <a:cs typeface="Arial" pitchFamily="34" charset="0"/>
              </a:rPr>
              <a:t>μονοατομικά</a:t>
            </a:r>
            <a:r>
              <a:rPr lang="el-GR" sz="2000" dirty="0">
                <a:latin typeface="Arial" pitchFamily="34" charset="0"/>
                <a:cs typeface="Arial" pitchFamily="34" charset="0"/>
              </a:rPr>
              <a:t> αέρια οι ειδικές θερμότητες είναι ανεξάρτητες από τη θερμοκρασία, ισχύει για την εσωτερική ενέργεια και την ενθαλπία ότι:</a:t>
            </a:r>
          </a:p>
          <a:p>
            <a:pPr algn="just">
              <a:defRPr/>
            </a:pPr>
            <a:endParaRPr lang="el-GR" sz="2000" dirty="0">
              <a:latin typeface="Arial" pitchFamily="34" charset="0"/>
              <a:cs typeface="Arial" pitchFamily="34" charset="0"/>
            </a:endParaRPr>
          </a:p>
          <a:p>
            <a:pPr algn="just">
              <a:buFont typeface="Wingdings 2" panose="05020102010507070707" pitchFamily="18" charset="2"/>
              <a:buNone/>
              <a:defRPr/>
            </a:pPr>
            <a:endParaRPr lang="el-GR" sz="28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10" name="Object 4">
            <a:extLst>
              <a:ext uri="{FF2B5EF4-FFF2-40B4-BE49-F238E27FC236}">
                <a16:creationId xmlns:a16="http://schemas.microsoft.com/office/drawing/2014/main" id="{A3279439-3916-4B22-A47D-10CBE4E84D35}"/>
              </a:ext>
            </a:extLst>
          </p:cNvPr>
          <p:cNvGraphicFramePr>
            <a:graphicFrameLocks noChangeAspect="1"/>
          </p:cNvGraphicFramePr>
          <p:nvPr>
            <p:extLst>
              <p:ext uri="{D42A27DB-BD31-4B8C-83A1-F6EECF244321}">
                <p14:modId xmlns:p14="http://schemas.microsoft.com/office/powerpoint/2010/main" val="2845754902"/>
              </p:ext>
            </p:extLst>
          </p:nvPr>
        </p:nvGraphicFramePr>
        <p:xfrm>
          <a:off x="3850867" y="2174875"/>
          <a:ext cx="1179513" cy="746125"/>
        </p:xfrm>
        <a:graphic>
          <a:graphicData uri="http://schemas.openxmlformats.org/presentationml/2006/ole">
            <mc:AlternateContent xmlns:mc="http://schemas.openxmlformats.org/markup-compatibility/2006">
              <mc:Choice xmlns:v="urn:schemas-microsoft-com:vml" Requires="v">
                <p:oleObj name="Equation" r:id="rId2" imgW="622080" imgH="393480" progId="Equation.DSMT4">
                  <p:embed/>
                </p:oleObj>
              </mc:Choice>
              <mc:Fallback>
                <p:oleObj name="Equation" r:id="rId2" imgW="622080" imgH="393480" progId="Equation.DSMT4">
                  <p:embed/>
                  <p:pic>
                    <p:nvPicPr>
                      <p:cNvPr id="22530" name="Object 4">
                        <a:extLst>
                          <a:ext uri="{FF2B5EF4-FFF2-40B4-BE49-F238E27FC236}">
                            <a16:creationId xmlns:a16="http://schemas.microsoft.com/office/drawing/2014/main" id="{D57E45A0-6B53-4682-8460-1605D26D3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0867" y="2174875"/>
                        <a:ext cx="1179513" cy="746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6">
            <a:extLst>
              <a:ext uri="{FF2B5EF4-FFF2-40B4-BE49-F238E27FC236}">
                <a16:creationId xmlns:a16="http://schemas.microsoft.com/office/drawing/2014/main" id="{9D4849BD-B9AC-4EA8-95CB-68CFC6ACF230}"/>
              </a:ext>
            </a:extLst>
          </p:cNvPr>
          <p:cNvGraphicFramePr>
            <a:graphicFrameLocks noChangeAspect="1"/>
          </p:cNvGraphicFramePr>
          <p:nvPr>
            <p:extLst>
              <p:ext uri="{D42A27DB-BD31-4B8C-83A1-F6EECF244321}">
                <p14:modId xmlns:p14="http://schemas.microsoft.com/office/powerpoint/2010/main" val="2294782646"/>
              </p:ext>
            </p:extLst>
          </p:nvPr>
        </p:nvGraphicFramePr>
        <p:xfrm>
          <a:off x="652635" y="1683865"/>
          <a:ext cx="377825" cy="484187"/>
        </p:xfrm>
        <a:graphic>
          <a:graphicData uri="http://schemas.openxmlformats.org/presentationml/2006/ole">
            <mc:AlternateContent xmlns:mc="http://schemas.openxmlformats.org/markup-compatibility/2006">
              <mc:Choice xmlns:v="urn:schemas-microsoft-com:vml" Requires="v">
                <p:oleObj name="Equation" r:id="rId4" imgW="177480" imgH="228600" progId="Equation.DSMT4">
                  <p:embed/>
                </p:oleObj>
              </mc:Choice>
              <mc:Fallback>
                <p:oleObj name="Equation" r:id="rId4" imgW="177480" imgH="228600" progId="Equation.DSMT4">
                  <p:embed/>
                  <p:pic>
                    <p:nvPicPr>
                      <p:cNvPr id="22531" name="Object 6">
                        <a:extLst>
                          <a:ext uri="{FF2B5EF4-FFF2-40B4-BE49-F238E27FC236}">
                            <a16:creationId xmlns:a16="http://schemas.microsoft.com/office/drawing/2014/main" id="{C30F168B-7CE2-4DFC-874A-290C55074F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635" y="1683865"/>
                        <a:ext cx="377825" cy="48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 name="Object 6">
            <a:extLst>
              <a:ext uri="{FF2B5EF4-FFF2-40B4-BE49-F238E27FC236}">
                <a16:creationId xmlns:a16="http://schemas.microsoft.com/office/drawing/2014/main" id="{46C3CABC-15FC-4B3A-8C90-EA33840C2904}"/>
              </a:ext>
            </a:extLst>
          </p:cNvPr>
          <p:cNvGraphicFramePr>
            <a:graphicFrameLocks noChangeAspect="1"/>
          </p:cNvGraphicFramePr>
          <p:nvPr>
            <p:extLst>
              <p:ext uri="{D42A27DB-BD31-4B8C-83A1-F6EECF244321}">
                <p14:modId xmlns:p14="http://schemas.microsoft.com/office/powerpoint/2010/main" val="3652936930"/>
              </p:ext>
            </p:extLst>
          </p:nvPr>
        </p:nvGraphicFramePr>
        <p:xfrm>
          <a:off x="3689736" y="2797405"/>
          <a:ext cx="322262" cy="50482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22532" name="Object 6">
                        <a:extLst>
                          <a:ext uri="{FF2B5EF4-FFF2-40B4-BE49-F238E27FC236}">
                            <a16:creationId xmlns:a16="http://schemas.microsoft.com/office/drawing/2014/main" id="{2F02C223-BC75-41AB-B9B8-B72BD31B49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89736" y="2797405"/>
                        <a:ext cx="32226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4">
            <a:extLst>
              <a:ext uri="{FF2B5EF4-FFF2-40B4-BE49-F238E27FC236}">
                <a16:creationId xmlns:a16="http://schemas.microsoft.com/office/drawing/2014/main" id="{672A60B0-749D-449A-9585-5C07AC9DC92D}"/>
              </a:ext>
            </a:extLst>
          </p:cNvPr>
          <p:cNvGraphicFramePr>
            <a:graphicFrameLocks noChangeAspect="1"/>
          </p:cNvGraphicFramePr>
          <p:nvPr>
            <p:extLst>
              <p:ext uri="{D42A27DB-BD31-4B8C-83A1-F6EECF244321}">
                <p14:modId xmlns:p14="http://schemas.microsoft.com/office/powerpoint/2010/main" val="1810174308"/>
              </p:ext>
            </p:extLst>
          </p:nvPr>
        </p:nvGraphicFramePr>
        <p:xfrm>
          <a:off x="5172075" y="2754313"/>
          <a:ext cx="1130300" cy="746125"/>
        </p:xfrm>
        <a:graphic>
          <a:graphicData uri="http://schemas.openxmlformats.org/presentationml/2006/ole">
            <mc:AlternateContent xmlns:mc="http://schemas.openxmlformats.org/markup-compatibility/2006">
              <mc:Choice xmlns:v="urn:schemas-microsoft-com:vml" Requires="v">
                <p:oleObj name="Equation" r:id="rId8" imgW="596880" imgH="393480" progId="Equation.DSMT4">
                  <p:embed/>
                </p:oleObj>
              </mc:Choice>
              <mc:Fallback>
                <p:oleObj name="Equation" r:id="rId8" imgW="596880" imgH="393480" progId="Equation.DSMT4">
                  <p:embed/>
                  <p:pic>
                    <p:nvPicPr>
                      <p:cNvPr id="22533" name="Object 4">
                        <a:extLst>
                          <a:ext uri="{FF2B5EF4-FFF2-40B4-BE49-F238E27FC236}">
                            <a16:creationId xmlns:a16="http://schemas.microsoft.com/office/drawing/2014/main" id="{A4E5C113-85FD-4AAF-AEAB-39347F6F571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72075" y="2754313"/>
                        <a:ext cx="1130300" cy="746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9">
            <a:extLst>
              <a:ext uri="{FF2B5EF4-FFF2-40B4-BE49-F238E27FC236}">
                <a16:creationId xmlns:a16="http://schemas.microsoft.com/office/drawing/2014/main" id="{6AD83CE8-F3A7-48C0-BD95-26550D20F2CF}"/>
              </a:ext>
            </a:extLst>
          </p:cNvPr>
          <p:cNvGraphicFramePr>
            <a:graphicFrameLocks noChangeAspect="1"/>
          </p:cNvGraphicFramePr>
          <p:nvPr>
            <p:extLst>
              <p:ext uri="{D42A27DB-BD31-4B8C-83A1-F6EECF244321}">
                <p14:modId xmlns:p14="http://schemas.microsoft.com/office/powerpoint/2010/main" val="947602332"/>
              </p:ext>
            </p:extLst>
          </p:nvPr>
        </p:nvGraphicFramePr>
        <p:xfrm>
          <a:off x="2555875" y="4797425"/>
          <a:ext cx="3155950" cy="630238"/>
        </p:xfrm>
        <a:graphic>
          <a:graphicData uri="http://schemas.openxmlformats.org/presentationml/2006/ole">
            <mc:AlternateContent xmlns:mc="http://schemas.openxmlformats.org/markup-compatibility/2006">
              <mc:Choice xmlns:v="urn:schemas-microsoft-com:vml" Requires="v">
                <p:oleObj name="Equation" r:id="rId10" imgW="1269720" imgH="253800" progId="Equation.DSMT4">
                  <p:embed/>
                </p:oleObj>
              </mc:Choice>
              <mc:Fallback>
                <p:oleObj name="Equation" r:id="rId10" imgW="1269720" imgH="253800" progId="Equation.DSMT4">
                  <p:embed/>
                  <p:pic>
                    <p:nvPicPr>
                      <p:cNvPr id="22534" name="Object 9">
                        <a:extLst>
                          <a:ext uri="{FF2B5EF4-FFF2-40B4-BE49-F238E27FC236}">
                            <a16:creationId xmlns:a16="http://schemas.microsoft.com/office/drawing/2014/main" id="{11D68C6A-C0D6-4E1C-B9A5-0C5F70BA868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55875" y="4797425"/>
                        <a:ext cx="3155950" cy="63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10">
            <a:extLst>
              <a:ext uri="{FF2B5EF4-FFF2-40B4-BE49-F238E27FC236}">
                <a16:creationId xmlns:a16="http://schemas.microsoft.com/office/drawing/2014/main" id="{61B13568-4903-46A4-8586-18913B8C7334}"/>
              </a:ext>
            </a:extLst>
          </p:cNvPr>
          <p:cNvGraphicFramePr>
            <a:graphicFrameLocks noChangeAspect="1"/>
          </p:cNvGraphicFramePr>
          <p:nvPr>
            <p:extLst>
              <p:ext uri="{D42A27DB-BD31-4B8C-83A1-F6EECF244321}">
                <p14:modId xmlns:p14="http://schemas.microsoft.com/office/powerpoint/2010/main" val="75404767"/>
              </p:ext>
            </p:extLst>
          </p:nvPr>
        </p:nvGraphicFramePr>
        <p:xfrm>
          <a:off x="2684463" y="5732463"/>
          <a:ext cx="2824162" cy="560387"/>
        </p:xfrm>
        <a:graphic>
          <a:graphicData uri="http://schemas.openxmlformats.org/presentationml/2006/ole">
            <mc:AlternateContent xmlns:mc="http://schemas.openxmlformats.org/markup-compatibility/2006">
              <mc:Choice xmlns:v="urn:schemas-microsoft-com:vml" Requires="v">
                <p:oleObj name="Equation" r:id="rId12" imgW="1282680" imgH="253800" progId="Equation.DSMT4">
                  <p:embed/>
                </p:oleObj>
              </mc:Choice>
              <mc:Fallback>
                <p:oleObj name="Equation" r:id="rId12" imgW="1282680" imgH="253800" progId="Equation.DSMT4">
                  <p:embed/>
                  <p:pic>
                    <p:nvPicPr>
                      <p:cNvPr id="22535" name="Object 10">
                        <a:extLst>
                          <a:ext uri="{FF2B5EF4-FFF2-40B4-BE49-F238E27FC236}">
                            <a16:creationId xmlns:a16="http://schemas.microsoft.com/office/drawing/2014/main" id="{4858DFD6-7667-4DC9-95E3-B83E60F0F84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84463" y="5732463"/>
                        <a:ext cx="2824162"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74234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ημερομηνίας 4">
            <a:extLst>
              <a:ext uri="{FF2B5EF4-FFF2-40B4-BE49-F238E27FC236}">
                <a16:creationId xmlns:a16="http://schemas.microsoft.com/office/drawing/2014/main" id="{4A908D3F-E388-4422-9906-228722547461}"/>
              </a:ext>
            </a:extLst>
          </p:cNvPr>
          <p:cNvSpPr>
            <a:spLocks noGrp="1"/>
          </p:cNvSpPr>
          <p:nvPr>
            <p:ph type="dt" sz="half" idx="10"/>
          </p:nvPr>
        </p:nvSpPr>
        <p:spPr/>
        <p:txBody>
          <a:bodyPr/>
          <a:lstStyle/>
          <a:p>
            <a:fld id="{DC658FA2-2122-4C6B-A832-754D3498E869}" type="datetime1">
              <a:rPr lang="el-GR" smtClean="0">
                <a:solidFill>
                  <a:prstClr val="black">
                    <a:tint val="75000"/>
                  </a:prstClr>
                </a:solidFill>
              </a:rPr>
              <a:pPr/>
              <a:t>12/11/25</a:t>
            </a:fld>
            <a:endParaRPr lang="el-GR" dirty="0">
              <a:solidFill>
                <a:prstClr val="black">
                  <a:tint val="75000"/>
                </a:prstClr>
              </a:solidFill>
            </a:endParaRPr>
          </a:p>
        </p:txBody>
      </p:sp>
      <p:sp>
        <p:nvSpPr>
          <p:cNvPr id="6" name="Θέση υποσέλιδου 5">
            <a:extLst>
              <a:ext uri="{FF2B5EF4-FFF2-40B4-BE49-F238E27FC236}">
                <a16:creationId xmlns:a16="http://schemas.microsoft.com/office/drawing/2014/main" id="{51B0A129-39A6-4CB8-87D0-C006F1870CBB}"/>
              </a:ext>
            </a:extLst>
          </p:cNvPr>
          <p:cNvSpPr>
            <a:spLocks noGrp="1"/>
          </p:cNvSpPr>
          <p:nvPr>
            <p:ph type="ftr" sz="quarter" idx="11"/>
          </p:nvPr>
        </p:nvSpPr>
        <p:spPr/>
        <p:txBody>
          <a:bodyPr/>
          <a:lstStyle/>
          <a:p>
            <a:r>
              <a:rPr lang="el-GR">
                <a:solidFill>
                  <a:prstClr val="black">
                    <a:tint val="75000"/>
                  </a:prstClr>
                </a:solidFill>
              </a:rPr>
              <a:t>ΤΕΙ ΧΑΛΚΙΔΑΣ</a:t>
            </a:r>
            <a:endParaRPr lang="el-GR" dirty="0">
              <a:solidFill>
                <a:prstClr val="black">
                  <a:tint val="75000"/>
                </a:prstClr>
              </a:solidFill>
            </a:endParaRPr>
          </a:p>
        </p:txBody>
      </p:sp>
      <p:sp>
        <p:nvSpPr>
          <p:cNvPr id="7" name="Θέση αριθμού διαφάνειας 6">
            <a:extLst>
              <a:ext uri="{FF2B5EF4-FFF2-40B4-BE49-F238E27FC236}">
                <a16:creationId xmlns:a16="http://schemas.microsoft.com/office/drawing/2014/main" id="{F6D3A3E6-B1CF-4B06-91F5-9A2C074A748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24</a:t>
            </a:fld>
            <a:endParaRPr lang="el-GR" dirty="0">
              <a:solidFill>
                <a:prstClr val="black">
                  <a:tint val="75000"/>
                </a:prstClr>
              </a:solidFill>
            </a:endParaRPr>
          </a:p>
        </p:txBody>
      </p:sp>
      <p:sp>
        <p:nvSpPr>
          <p:cNvPr id="16" name="Rectangle 2">
            <a:extLst>
              <a:ext uri="{FF2B5EF4-FFF2-40B4-BE49-F238E27FC236}">
                <a16:creationId xmlns:a16="http://schemas.microsoft.com/office/drawing/2014/main" id="{221F4946-722D-42EC-B337-199FD3A58D88}"/>
              </a:ext>
            </a:extLst>
          </p:cNvPr>
          <p:cNvSpPr>
            <a:spLocks noGrp="1" noChangeArrowheads="1"/>
          </p:cNvSpPr>
          <p:nvPr>
            <p:ph type="title"/>
          </p:nvPr>
        </p:nvSpPr>
        <p:spPr>
          <a:xfrm>
            <a:off x="323850" y="274638"/>
            <a:ext cx="8362950" cy="777875"/>
          </a:xfrm>
        </p:spPr>
        <p:txBody>
          <a:bodyPr/>
          <a:lstStyle/>
          <a:p>
            <a:pPr eaLnBrk="1" hangingPunct="1">
              <a:defRPr/>
            </a:pPr>
            <a:r>
              <a:rPr lang="el-GR" sz="3100" b="1" dirty="0" err="1">
                <a:solidFill>
                  <a:srgbClr val="0033CC"/>
                </a:solidFill>
                <a:effectLst>
                  <a:outerShdw blurRad="38100" dist="38100" dir="2700000" algn="tl">
                    <a:srgbClr val="000000">
                      <a:alpha val="43137"/>
                    </a:srgbClr>
                  </a:outerShdw>
                </a:effectLst>
                <a:latin typeface="Arial" pitchFamily="34" charset="0"/>
                <a:cs typeface="Arial" pitchFamily="34" charset="0"/>
              </a:rPr>
              <a:t>Πολυτροπικές</a:t>
            </a: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 διεργασίες για Ιδανικά Αέρια</a:t>
            </a:r>
          </a:p>
        </p:txBody>
      </p:sp>
      <p:sp>
        <p:nvSpPr>
          <p:cNvPr id="17" name="Content Placeholder 4">
            <a:extLst>
              <a:ext uri="{FF2B5EF4-FFF2-40B4-BE49-F238E27FC236}">
                <a16:creationId xmlns:a16="http://schemas.microsoft.com/office/drawing/2014/main" id="{7B10AC3E-F046-4EC8-B90C-A2F6A3ABF1B0}"/>
              </a:ext>
            </a:extLst>
          </p:cNvPr>
          <p:cNvSpPr>
            <a:spLocks noGrp="1"/>
          </p:cNvSpPr>
          <p:nvPr>
            <p:ph sz="quarter" idx="1"/>
          </p:nvPr>
        </p:nvSpPr>
        <p:spPr>
          <a:xfrm>
            <a:off x="96837" y="1412875"/>
            <a:ext cx="8606367" cy="4643438"/>
          </a:xfrm>
        </p:spPr>
        <p:txBody>
          <a:bodyPr/>
          <a:lstStyle/>
          <a:p>
            <a:pPr algn="just">
              <a:defRPr/>
            </a:pPr>
            <a:r>
              <a:rPr lang="el-GR" sz="2000" i="1" dirty="0" err="1">
                <a:solidFill>
                  <a:srgbClr val="0033CC"/>
                </a:solidFill>
                <a:latin typeface="Arial" pitchFamily="34" charset="0"/>
                <a:cs typeface="Arial" pitchFamily="34" charset="0"/>
              </a:rPr>
              <a:t>Πολυτροπική</a:t>
            </a:r>
            <a:r>
              <a:rPr lang="el-GR" sz="2000" i="1" dirty="0">
                <a:solidFill>
                  <a:srgbClr val="0033CC"/>
                </a:solidFill>
                <a:latin typeface="Arial" pitchFamily="34" charset="0"/>
                <a:cs typeface="Arial" pitchFamily="34" charset="0"/>
              </a:rPr>
              <a:t> διεργασία </a:t>
            </a:r>
            <a:r>
              <a:rPr lang="el-GR" sz="2000" dirty="0">
                <a:latin typeface="Arial" pitchFamily="34" charset="0"/>
                <a:cs typeface="Arial" pitchFamily="34" charset="0"/>
              </a:rPr>
              <a:t>είναι αυτή που περιγράφεται από τη παρακάτω εξίσωση:</a:t>
            </a: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marL="0" indent="0" algn="r">
              <a:buNone/>
              <a:defRPr/>
            </a:pPr>
            <a:r>
              <a:rPr lang="el-GR" sz="2000" dirty="0">
                <a:latin typeface="Arial" pitchFamily="34" charset="0"/>
                <a:cs typeface="Arial" pitchFamily="34" charset="0"/>
              </a:rPr>
              <a:t>όπου το  </a:t>
            </a:r>
            <a:r>
              <a:rPr lang="en-US" sz="2000" i="1" dirty="0">
                <a:solidFill>
                  <a:srgbClr val="0033CC"/>
                </a:solidFill>
                <a:latin typeface="Arial" pitchFamily="34" charset="0"/>
                <a:cs typeface="Arial" pitchFamily="34" charset="0"/>
              </a:rPr>
              <a:t>n</a:t>
            </a:r>
            <a:r>
              <a:rPr lang="el-GR" sz="2000" dirty="0">
                <a:latin typeface="Arial" pitchFamily="34" charset="0"/>
                <a:cs typeface="Arial" pitchFamily="34" charset="0"/>
              </a:rPr>
              <a:t>  ονομάζεται </a:t>
            </a:r>
            <a:r>
              <a:rPr lang="el-GR" sz="2000" i="1" dirty="0" err="1">
                <a:solidFill>
                  <a:srgbClr val="0033CC"/>
                </a:solidFill>
                <a:latin typeface="Arial" pitchFamily="34" charset="0"/>
                <a:cs typeface="Arial" pitchFamily="34" charset="0"/>
              </a:rPr>
              <a:t>πολυτροπικός</a:t>
            </a:r>
            <a:r>
              <a:rPr lang="el-GR" sz="2000" i="1" dirty="0">
                <a:solidFill>
                  <a:srgbClr val="0033CC"/>
                </a:solidFill>
                <a:latin typeface="Arial" pitchFamily="34" charset="0"/>
                <a:cs typeface="Arial" pitchFamily="34" charset="0"/>
              </a:rPr>
              <a:t> εκθέτης</a:t>
            </a:r>
            <a:r>
              <a:rPr lang="el-GR" sz="2000" dirty="0">
                <a:latin typeface="Arial" pitchFamily="34" charset="0"/>
                <a:cs typeface="Arial" pitchFamily="34" charset="0"/>
              </a:rPr>
              <a:t>.</a:t>
            </a:r>
          </a:p>
          <a:p>
            <a:pPr algn="just">
              <a:defRPr/>
            </a:pPr>
            <a:endParaRPr lang="el-GR" sz="2000" dirty="0">
              <a:latin typeface="Arial" pitchFamily="34" charset="0"/>
              <a:cs typeface="Arial" pitchFamily="34" charset="0"/>
            </a:endParaRPr>
          </a:p>
          <a:p>
            <a:pPr algn="just">
              <a:defRPr/>
            </a:pPr>
            <a:r>
              <a:rPr lang="el-GR" sz="2000" dirty="0">
                <a:latin typeface="Arial" pitchFamily="34" charset="0"/>
                <a:cs typeface="Arial" pitchFamily="34" charset="0"/>
              </a:rPr>
              <a:t>Για εσωτερικά αντιστρεπτές διεργασίες το </a:t>
            </a:r>
            <a:r>
              <a:rPr lang="el-GR" sz="2000" u="sng" dirty="0">
                <a:latin typeface="Arial" pitchFamily="34" charset="0"/>
                <a:cs typeface="Arial" pitchFamily="34" charset="0"/>
              </a:rPr>
              <a:t>έργο</a:t>
            </a:r>
            <a:r>
              <a:rPr lang="el-GR" sz="2000" dirty="0">
                <a:latin typeface="Arial" pitchFamily="34" charset="0"/>
                <a:cs typeface="Arial" pitchFamily="34" charset="0"/>
              </a:rPr>
              <a:t> για μια </a:t>
            </a:r>
            <a:r>
              <a:rPr lang="el-GR" sz="2000" dirty="0" err="1">
                <a:latin typeface="Arial" pitchFamily="34" charset="0"/>
                <a:cs typeface="Arial" pitchFamily="34" charset="0"/>
              </a:rPr>
              <a:t>πολυτροπική</a:t>
            </a:r>
            <a:r>
              <a:rPr lang="el-GR" sz="2000" dirty="0">
                <a:latin typeface="Arial" pitchFamily="34" charset="0"/>
                <a:cs typeface="Arial" pitchFamily="34" charset="0"/>
              </a:rPr>
              <a:t> διεργασία εκφράζεται από:</a:t>
            </a:r>
          </a:p>
          <a:p>
            <a:pPr algn="just">
              <a:defRPr/>
            </a:pPr>
            <a:endParaRPr lang="el-GR" sz="2000" dirty="0">
              <a:latin typeface="Arial" pitchFamily="34" charset="0"/>
              <a:cs typeface="Arial" pitchFamily="34" charset="0"/>
            </a:endParaRPr>
          </a:p>
          <a:p>
            <a:pPr algn="just">
              <a:buFont typeface="Wingdings 2" panose="05020102010507070707" pitchFamily="18" charset="2"/>
              <a:buNone/>
              <a:defRPr/>
            </a:pPr>
            <a:endParaRPr lang="el-GR" sz="28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p:txBody>
      </p:sp>
      <p:graphicFrame>
        <p:nvGraphicFramePr>
          <p:cNvPr id="18" name="Object 4">
            <a:extLst>
              <a:ext uri="{FF2B5EF4-FFF2-40B4-BE49-F238E27FC236}">
                <a16:creationId xmlns:a16="http://schemas.microsoft.com/office/drawing/2014/main" id="{20C7DB47-DCFD-466E-B01B-E1305B6B3A85}"/>
              </a:ext>
            </a:extLst>
          </p:cNvPr>
          <p:cNvGraphicFramePr>
            <a:graphicFrameLocks noChangeAspect="1"/>
          </p:cNvGraphicFramePr>
          <p:nvPr>
            <p:extLst>
              <p:ext uri="{D42A27DB-BD31-4B8C-83A1-F6EECF244321}">
                <p14:modId xmlns:p14="http://schemas.microsoft.com/office/powerpoint/2010/main" val="1217284276"/>
              </p:ext>
            </p:extLst>
          </p:nvPr>
        </p:nvGraphicFramePr>
        <p:xfrm>
          <a:off x="3060700" y="2133600"/>
          <a:ext cx="2873375" cy="490538"/>
        </p:xfrm>
        <a:graphic>
          <a:graphicData uri="http://schemas.openxmlformats.org/presentationml/2006/ole">
            <mc:AlternateContent xmlns:mc="http://schemas.openxmlformats.org/markup-compatibility/2006">
              <mc:Choice xmlns:v="urn:schemas-microsoft-com:vml" Requires="v">
                <p:oleObj name="Equation" r:id="rId2" imgW="1333440" imgH="228600" progId="Equation.DSMT4">
                  <p:embed/>
                </p:oleObj>
              </mc:Choice>
              <mc:Fallback>
                <p:oleObj name="Equation" r:id="rId2" imgW="1333440" imgH="228600" progId="Equation.DSMT4">
                  <p:embed/>
                  <p:pic>
                    <p:nvPicPr>
                      <p:cNvPr id="2" name="Object 4">
                        <a:extLst>
                          <a:ext uri="{FF2B5EF4-FFF2-40B4-BE49-F238E27FC236}">
                            <a16:creationId xmlns:a16="http://schemas.microsoft.com/office/drawing/2014/main" id="{0F75AB7A-F026-416E-83B8-F2F8F3F8F7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2133600"/>
                        <a:ext cx="2873375"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9">
            <a:extLst>
              <a:ext uri="{FF2B5EF4-FFF2-40B4-BE49-F238E27FC236}">
                <a16:creationId xmlns:a16="http://schemas.microsoft.com/office/drawing/2014/main" id="{38764662-62FA-4BD2-B404-F1B349215B2D}"/>
              </a:ext>
            </a:extLst>
          </p:cNvPr>
          <p:cNvGraphicFramePr>
            <a:graphicFrameLocks noChangeAspect="1"/>
          </p:cNvGraphicFramePr>
          <p:nvPr>
            <p:extLst>
              <p:ext uri="{D42A27DB-BD31-4B8C-83A1-F6EECF244321}">
                <p14:modId xmlns:p14="http://schemas.microsoft.com/office/powerpoint/2010/main" val="2654152811"/>
              </p:ext>
            </p:extLst>
          </p:nvPr>
        </p:nvGraphicFramePr>
        <p:xfrm>
          <a:off x="440795" y="4291807"/>
          <a:ext cx="6480175" cy="1162050"/>
        </p:xfrm>
        <a:graphic>
          <a:graphicData uri="http://schemas.openxmlformats.org/presentationml/2006/ole">
            <mc:AlternateContent xmlns:mc="http://schemas.openxmlformats.org/markup-compatibility/2006">
              <mc:Choice xmlns:v="urn:schemas-microsoft-com:vml" Requires="v">
                <p:oleObj name="Equation" r:id="rId4" imgW="2831760" imgH="507960" progId="Equation.DSMT4">
                  <p:embed/>
                </p:oleObj>
              </mc:Choice>
              <mc:Fallback>
                <p:oleObj name="Equation" r:id="rId4" imgW="2831760" imgH="507960" progId="Equation.DSMT4">
                  <p:embed/>
                  <p:pic>
                    <p:nvPicPr>
                      <p:cNvPr id="23556" name="Object 9">
                        <a:extLst>
                          <a:ext uri="{FF2B5EF4-FFF2-40B4-BE49-F238E27FC236}">
                            <a16:creationId xmlns:a16="http://schemas.microsoft.com/office/drawing/2014/main" id="{4CBFF3A6-5539-48C4-899B-481105C47F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795" y="4291807"/>
                        <a:ext cx="6480175"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8">
            <a:extLst>
              <a:ext uri="{FF2B5EF4-FFF2-40B4-BE49-F238E27FC236}">
                <a16:creationId xmlns:a16="http://schemas.microsoft.com/office/drawing/2014/main" id="{F0194E22-6ECE-4674-BC5C-EBF6E8CEF77B}"/>
              </a:ext>
            </a:extLst>
          </p:cNvPr>
          <p:cNvGraphicFramePr>
            <a:graphicFrameLocks noChangeAspect="1"/>
          </p:cNvGraphicFramePr>
          <p:nvPr>
            <p:extLst>
              <p:ext uri="{D42A27DB-BD31-4B8C-83A1-F6EECF244321}">
                <p14:modId xmlns:p14="http://schemas.microsoft.com/office/powerpoint/2010/main" val="1680887702"/>
              </p:ext>
            </p:extLst>
          </p:nvPr>
        </p:nvGraphicFramePr>
        <p:xfrm>
          <a:off x="4875212" y="5503070"/>
          <a:ext cx="3355975" cy="963612"/>
        </p:xfrm>
        <a:graphic>
          <a:graphicData uri="http://schemas.openxmlformats.org/presentationml/2006/ole">
            <mc:AlternateContent xmlns:mc="http://schemas.openxmlformats.org/markup-compatibility/2006">
              <mc:Choice xmlns:v="urn:schemas-microsoft-com:vml" Requires="v">
                <p:oleObj name="Equation" r:id="rId6" imgW="1371600" imgH="393480" progId="Equation.DSMT4">
                  <p:embed/>
                </p:oleObj>
              </mc:Choice>
              <mc:Fallback>
                <p:oleObj name="Equation" r:id="rId6" imgW="1371600" imgH="393480" progId="Equation.DSMT4">
                  <p:embed/>
                  <p:pic>
                    <p:nvPicPr>
                      <p:cNvPr id="23557" name="Object 8">
                        <a:extLst>
                          <a:ext uri="{FF2B5EF4-FFF2-40B4-BE49-F238E27FC236}">
                            <a16:creationId xmlns:a16="http://schemas.microsoft.com/office/drawing/2014/main" id="{578A2FEB-7B00-4191-B032-A26282DE64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75212" y="5503070"/>
                        <a:ext cx="3355975" cy="96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3611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89795A-4033-4D4D-B86F-B008F5A1C08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CDCEC23-0E44-4B96-827A-F238D7A2D0F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25</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6044748-F59B-4501-97B5-88EE1FBA6BA5}"/>
              </a:ext>
            </a:extLst>
          </p:cNvPr>
          <p:cNvSpPr txBox="1">
            <a:spLocks noChangeArrowheads="1"/>
          </p:cNvSpPr>
          <p:nvPr/>
        </p:nvSpPr>
        <p:spPr>
          <a:xfrm>
            <a:off x="323850" y="274638"/>
            <a:ext cx="836295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a:solidFill>
                  <a:srgbClr val="0033CC"/>
                </a:solidFill>
                <a:effectLst>
                  <a:outerShdw blurRad="38100" dist="38100" dir="2700000" algn="tl">
                    <a:srgbClr val="000000">
                      <a:alpha val="43137"/>
                    </a:srgbClr>
                  </a:outerShdw>
                </a:effectLst>
                <a:latin typeface="Arial" pitchFamily="34" charset="0"/>
                <a:cs typeface="Arial" pitchFamily="34" charset="0"/>
              </a:rPr>
              <a:t>Πολυτροπικές διεργασίες για Ιδανικά Αέρια</a:t>
            </a:r>
            <a:endPar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37D42D60-E3B6-4506-A965-564AF21F0DDB}"/>
              </a:ext>
            </a:extLst>
          </p:cNvPr>
          <p:cNvSpPr txBox="1">
            <a:spLocks/>
          </p:cNvSpPr>
          <p:nvPr/>
        </p:nvSpPr>
        <p:spPr>
          <a:xfrm>
            <a:off x="468313" y="1412875"/>
            <a:ext cx="2447503" cy="46434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defRPr/>
            </a:pPr>
            <a:r>
              <a:rPr lang="el-GR" sz="2000" dirty="0">
                <a:latin typeface="Arial" pitchFamily="34" charset="0"/>
                <a:cs typeface="Arial" pitchFamily="34" charset="0"/>
              </a:rPr>
              <a:t>Η παραπάνω εξίσωση ισχύει για όλες τις τιμές του </a:t>
            </a:r>
            <a:r>
              <a:rPr lang="en-US" sz="2000" dirty="0">
                <a:latin typeface="Arial" pitchFamily="34" charset="0"/>
                <a:cs typeface="Arial" pitchFamily="34" charset="0"/>
              </a:rPr>
              <a:t> </a:t>
            </a:r>
            <a:r>
              <a:rPr lang="en-US" sz="2000" i="1" dirty="0">
                <a:latin typeface="Arial" pitchFamily="34" charset="0"/>
                <a:cs typeface="Arial" pitchFamily="34" charset="0"/>
              </a:rPr>
              <a:t>n </a:t>
            </a:r>
            <a:r>
              <a:rPr lang="en-US" sz="2000" dirty="0">
                <a:latin typeface="Arial" pitchFamily="34" charset="0"/>
                <a:cs typeface="Arial" pitchFamily="34" charset="0"/>
              </a:rPr>
              <a:t> </a:t>
            </a:r>
            <a:r>
              <a:rPr lang="el-GR" sz="2000" dirty="0">
                <a:latin typeface="Arial" pitchFamily="34" charset="0"/>
                <a:cs typeface="Arial" pitchFamily="34" charset="0"/>
              </a:rPr>
              <a:t>εκτός του   </a:t>
            </a:r>
            <a:r>
              <a:rPr lang="en-US" sz="2000" i="1" dirty="0">
                <a:latin typeface="Arial" pitchFamily="34" charset="0"/>
                <a:cs typeface="Arial" pitchFamily="34" charset="0"/>
              </a:rPr>
              <a:t>n=1</a:t>
            </a:r>
            <a:r>
              <a:rPr lang="en-US" sz="2000" dirty="0">
                <a:latin typeface="Arial" pitchFamily="34" charset="0"/>
                <a:cs typeface="Arial" pitchFamily="34" charset="0"/>
              </a:rPr>
              <a:t>. </a:t>
            </a:r>
            <a:endParaRPr lang="el-GR" sz="2000" dirty="0">
              <a:latin typeface="Arial" pitchFamily="34" charset="0"/>
              <a:cs typeface="Arial" pitchFamily="34" charset="0"/>
            </a:endParaRPr>
          </a:p>
          <a:p>
            <a:pPr marL="0" indent="0" algn="just">
              <a:buNone/>
              <a:defRPr/>
            </a:pPr>
            <a:r>
              <a:rPr lang="el-GR" sz="2000" dirty="0">
                <a:latin typeface="Arial" pitchFamily="34" charset="0"/>
                <a:cs typeface="Arial" pitchFamily="34" charset="0"/>
              </a:rPr>
              <a:t>Στη περίπτωση αυτή  το έργο δίνεται από:</a:t>
            </a:r>
          </a:p>
          <a:p>
            <a:pPr algn="just">
              <a:defRPr/>
            </a:pPr>
            <a:endParaRPr lang="el-GR" sz="20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lgn="just">
              <a:buFont typeface="Wingdings 2" panose="05020102010507070707" pitchFamily="18" charset="2"/>
              <a:buNone/>
              <a:defRPr/>
            </a:pPr>
            <a:endParaRPr lang="el-GR" sz="2800" dirty="0">
              <a:latin typeface="Arial" pitchFamily="34" charset="0"/>
              <a:cs typeface="Arial" pitchFamily="34" charset="0"/>
            </a:endParaRPr>
          </a:p>
          <a:p>
            <a:pPr algn="just">
              <a:defRPr/>
            </a:pPr>
            <a:endParaRPr lang="el-GR" sz="2000" dirty="0">
              <a:latin typeface="Arial" pitchFamily="34" charset="0"/>
              <a:cs typeface="Arial" pitchFamily="34" charset="0"/>
            </a:endParaRPr>
          </a:p>
          <a:p>
            <a:pPr>
              <a:defRPr/>
            </a:pPr>
            <a:endParaRPr lang="el-GR" sz="2000" dirty="0">
              <a:latin typeface="Arial" pitchFamily="34" charset="0"/>
              <a:cs typeface="Arial" pitchFamily="34" charset="0"/>
            </a:endParaRPr>
          </a:p>
          <a:p>
            <a:pPr marL="0" indent="0" algn="just">
              <a:buFont typeface="Wingdings 2" panose="05020102010507070707" pitchFamily="18" charset="2"/>
              <a:buNone/>
              <a:defRPr/>
            </a:pPr>
            <a:endParaRPr lang="el-GR" sz="2000" dirty="0">
              <a:latin typeface="Arial" pitchFamily="34" charset="0"/>
              <a:cs typeface="Arial" pitchFamily="34" charset="0"/>
            </a:endParaRPr>
          </a:p>
          <a:p>
            <a:pPr marL="0" indent="0">
              <a:buFont typeface="Wingdings 2" panose="05020102010507070707" pitchFamily="18" charset="2"/>
              <a:buNone/>
              <a:defRPr/>
            </a:pPr>
            <a:endParaRPr lang="el-GR" sz="2000" dirty="0">
              <a:latin typeface="Arial" pitchFamily="34" charset="0"/>
              <a:cs typeface="Arial" pitchFamily="34" charset="0"/>
            </a:endParaRPr>
          </a:p>
          <a:p>
            <a:pPr>
              <a:buFont typeface="Wingdings 2" panose="05020102010507070707" pitchFamily="18" charset="2"/>
              <a:buNone/>
              <a:defRPr/>
            </a:pPr>
            <a:endParaRPr lang="el-GR" sz="2000" dirty="0">
              <a:latin typeface="Arial" pitchFamily="34" charset="0"/>
              <a:cs typeface="Arial" pitchFamily="34" charset="0"/>
            </a:endParaRPr>
          </a:p>
        </p:txBody>
      </p:sp>
      <p:graphicFrame>
        <p:nvGraphicFramePr>
          <p:cNvPr id="6" name="Object 9">
            <a:extLst>
              <a:ext uri="{FF2B5EF4-FFF2-40B4-BE49-F238E27FC236}">
                <a16:creationId xmlns:a16="http://schemas.microsoft.com/office/drawing/2014/main" id="{0A3E957B-071E-4F97-99BD-AD78208F1CA7}"/>
              </a:ext>
            </a:extLst>
          </p:cNvPr>
          <p:cNvGraphicFramePr>
            <a:graphicFrameLocks noChangeAspect="1"/>
          </p:cNvGraphicFramePr>
          <p:nvPr>
            <p:extLst>
              <p:ext uri="{D42A27DB-BD31-4B8C-83A1-F6EECF244321}">
                <p14:modId xmlns:p14="http://schemas.microsoft.com/office/powerpoint/2010/main" val="3062012279"/>
              </p:ext>
            </p:extLst>
          </p:nvPr>
        </p:nvGraphicFramePr>
        <p:xfrm>
          <a:off x="405500" y="4053223"/>
          <a:ext cx="4370599" cy="1896947"/>
        </p:xfrm>
        <a:graphic>
          <a:graphicData uri="http://schemas.openxmlformats.org/presentationml/2006/ole">
            <mc:AlternateContent xmlns:mc="http://schemas.openxmlformats.org/markup-compatibility/2006">
              <mc:Choice xmlns:v="urn:schemas-microsoft-com:vml" Requires="v">
                <p:oleObj name="Equation" r:id="rId2" imgW="2222280" imgH="965160" progId="Equation.DSMT4">
                  <p:embed/>
                </p:oleObj>
              </mc:Choice>
              <mc:Fallback>
                <p:oleObj name="Equation" r:id="rId2" imgW="2222280" imgH="965160" progId="Equation.DSMT4">
                  <p:embed/>
                  <p:pic>
                    <p:nvPicPr>
                      <p:cNvPr id="24578" name="Object 9">
                        <a:extLst>
                          <a:ext uri="{FF2B5EF4-FFF2-40B4-BE49-F238E27FC236}">
                            <a16:creationId xmlns:a16="http://schemas.microsoft.com/office/drawing/2014/main" id="{B9057152-D45D-4206-A842-66567CD1E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500" y="4053223"/>
                        <a:ext cx="4370599" cy="1896947"/>
                      </a:xfrm>
                      <a:prstGeom prst="rect">
                        <a:avLst/>
                      </a:prstGeom>
                      <a:noFill/>
                      <a:ln>
                        <a:noFill/>
                      </a:ln>
                      <a:effectLst/>
                    </p:spPr>
                  </p:pic>
                </p:oleObj>
              </mc:Fallback>
            </mc:AlternateContent>
          </a:graphicData>
        </a:graphic>
      </p:graphicFrame>
      <p:pic>
        <p:nvPicPr>
          <p:cNvPr id="9" name="Εικόνα 8">
            <a:extLst>
              <a:ext uri="{FF2B5EF4-FFF2-40B4-BE49-F238E27FC236}">
                <a16:creationId xmlns:a16="http://schemas.microsoft.com/office/drawing/2014/main" id="{632B2207-6232-C767-5182-CD8D3D10BA9F}"/>
              </a:ext>
            </a:extLst>
          </p:cNvPr>
          <p:cNvPicPr>
            <a:picLocks noChangeAspect="1"/>
          </p:cNvPicPr>
          <p:nvPr/>
        </p:nvPicPr>
        <p:blipFill rotWithShape="1">
          <a:blip r:embed="rId4">
            <a:extLst>
              <a:ext uri="{28A0092B-C50C-407E-A947-70E740481C1C}">
                <a14:useLocalDpi xmlns:a14="http://schemas.microsoft.com/office/drawing/2010/main" val="0"/>
              </a:ext>
            </a:extLst>
          </a:blip>
          <a:srcRect t="27883" r="5427"/>
          <a:stretch/>
        </p:blipFill>
        <p:spPr>
          <a:xfrm>
            <a:off x="3751969" y="1458693"/>
            <a:ext cx="5212519" cy="2330347"/>
          </a:xfrm>
          <a:prstGeom prst="rect">
            <a:avLst/>
          </a:prstGeom>
        </p:spPr>
      </p:pic>
      <p:graphicFrame>
        <p:nvGraphicFramePr>
          <p:cNvPr id="10" name="Αντικείμενο 9">
            <a:extLst>
              <a:ext uri="{FF2B5EF4-FFF2-40B4-BE49-F238E27FC236}">
                <a16:creationId xmlns:a16="http://schemas.microsoft.com/office/drawing/2014/main" id="{378ACE18-6509-F6CA-8EE2-526462C7BE7B}"/>
              </a:ext>
            </a:extLst>
          </p:cNvPr>
          <p:cNvGraphicFramePr>
            <a:graphicFrameLocks noChangeAspect="1"/>
          </p:cNvGraphicFramePr>
          <p:nvPr>
            <p:extLst>
              <p:ext uri="{D42A27DB-BD31-4B8C-83A1-F6EECF244321}">
                <p14:modId xmlns:p14="http://schemas.microsoft.com/office/powerpoint/2010/main" val="1203778556"/>
              </p:ext>
            </p:extLst>
          </p:nvPr>
        </p:nvGraphicFramePr>
        <p:xfrm>
          <a:off x="5508104" y="5216706"/>
          <a:ext cx="2930425" cy="664716"/>
        </p:xfrm>
        <a:graphic>
          <a:graphicData uri="http://schemas.openxmlformats.org/presentationml/2006/ole">
            <mc:AlternateContent xmlns:mc="http://schemas.openxmlformats.org/markup-compatibility/2006">
              <mc:Choice xmlns:v="urn:schemas-microsoft-com:vml" Requires="v">
                <p:oleObj name="Equation" r:id="rId5" imgW="2295171" imgH="521299" progId="Equation.DSMT4">
                  <p:embed/>
                </p:oleObj>
              </mc:Choice>
              <mc:Fallback>
                <p:oleObj name="Equation" r:id="rId5" imgW="2295171" imgH="521299" progId="Equation.DSMT4">
                  <p:embed/>
                  <p:pic>
                    <p:nvPicPr>
                      <p:cNvPr id="0" name=""/>
                      <p:cNvPicPr/>
                      <p:nvPr/>
                    </p:nvPicPr>
                    <p:blipFill>
                      <a:blip r:embed="rId6"/>
                      <a:stretch>
                        <a:fillRect/>
                      </a:stretch>
                    </p:blipFill>
                    <p:spPr>
                      <a:xfrm>
                        <a:off x="5508104" y="5216706"/>
                        <a:ext cx="2930425" cy="664716"/>
                      </a:xfrm>
                      <a:prstGeom prst="rect">
                        <a:avLst/>
                      </a:prstGeom>
                    </p:spPr>
                  </p:pic>
                </p:oleObj>
              </mc:Fallback>
            </mc:AlternateContent>
          </a:graphicData>
        </a:graphic>
      </p:graphicFrame>
    </p:spTree>
    <p:extLst>
      <p:ext uri="{BB962C8B-B14F-4D97-AF65-F5344CB8AC3E}">
        <p14:creationId xmlns:p14="http://schemas.microsoft.com/office/powerpoint/2010/main" val="180541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89795A-4033-4D4D-B86F-B008F5A1C08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CDCEC23-0E44-4B96-827A-F238D7A2D0F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26</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EDF47440-1EA5-40A4-9AE2-F21357584410}"/>
              </a:ext>
            </a:extLst>
          </p:cNvPr>
          <p:cNvSpPr txBox="1">
            <a:spLocks noChangeArrowheads="1"/>
          </p:cNvSpPr>
          <p:nvPr/>
        </p:nvSpPr>
        <p:spPr>
          <a:xfrm>
            <a:off x="323850" y="274638"/>
            <a:ext cx="836295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a:solidFill>
                  <a:srgbClr val="0033CC"/>
                </a:solidFill>
                <a:effectLst>
                  <a:outerShdw blurRad="38100" dist="38100" dir="2700000" algn="tl">
                    <a:srgbClr val="000000">
                      <a:alpha val="43137"/>
                    </a:srgbClr>
                  </a:outerShdw>
                </a:effectLst>
                <a:latin typeface="Arial" pitchFamily="34" charset="0"/>
                <a:cs typeface="Arial" pitchFamily="34" charset="0"/>
              </a:rPr>
              <a:t>Πολυτροπικές διεργασίες για Ιδανικά Αέρια</a:t>
            </a:r>
            <a:endPar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A2C3C896-760C-411B-BF9D-4EA9989D4758}"/>
              </a:ext>
            </a:extLst>
          </p:cNvPr>
          <p:cNvSpPr txBox="1">
            <a:spLocks/>
          </p:cNvSpPr>
          <p:nvPr/>
        </p:nvSpPr>
        <p:spPr>
          <a:xfrm>
            <a:off x="179512" y="1183587"/>
            <a:ext cx="8712968" cy="7778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altLang="el-GR" sz="2000" dirty="0">
                <a:latin typeface="Arial" panose="020B0604020202020204" pitchFamily="34" charset="0"/>
                <a:cs typeface="Arial" panose="020B0604020202020204" pitchFamily="34" charset="0"/>
              </a:rPr>
              <a:t>Η </a:t>
            </a:r>
            <a:r>
              <a:rPr lang="el-GR" altLang="el-GR" sz="2000" dirty="0" err="1">
                <a:latin typeface="Arial" panose="020B0604020202020204" pitchFamily="34" charset="0"/>
                <a:cs typeface="Arial" panose="020B0604020202020204" pitchFamily="34" charset="0"/>
              </a:rPr>
              <a:t>πολυτροπική</a:t>
            </a:r>
            <a:r>
              <a:rPr lang="el-GR" altLang="el-GR" sz="2000" dirty="0">
                <a:latin typeface="Arial" panose="020B0604020202020204" pitchFamily="34" charset="0"/>
                <a:cs typeface="Arial" panose="020B0604020202020204" pitchFamily="34" charset="0"/>
              </a:rPr>
              <a:t> εξίσωση με τη χρήση της καταστατικής εξίσωσης μπορεί να γραφεί και σαν συνάρτηση των ιδιοτήτων:</a:t>
            </a:r>
          </a:p>
        </p:txBody>
      </p:sp>
      <p:graphicFrame>
        <p:nvGraphicFramePr>
          <p:cNvPr id="6" name="Object 4">
            <a:extLst>
              <a:ext uri="{FF2B5EF4-FFF2-40B4-BE49-F238E27FC236}">
                <a16:creationId xmlns:a16="http://schemas.microsoft.com/office/drawing/2014/main" id="{BE11212F-5BC3-44AE-BE43-C68811EF3457}"/>
              </a:ext>
            </a:extLst>
          </p:cNvPr>
          <p:cNvGraphicFramePr>
            <a:graphicFrameLocks noChangeAspect="1"/>
          </p:cNvGraphicFramePr>
          <p:nvPr>
            <p:extLst>
              <p:ext uri="{D42A27DB-BD31-4B8C-83A1-F6EECF244321}">
                <p14:modId xmlns:p14="http://schemas.microsoft.com/office/powerpoint/2010/main" val="1172407972"/>
              </p:ext>
            </p:extLst>
          </p:nvPr>
        </p:nvGraphicFramePr>
        <p:xfrm>
          <a:off x="2339975" y="3068638"/>
          <a:ext cx="4919663" cy="1266825"/>
        </p:xfrm>
        <a:graphic>
          <a:graphicData uri="http://schemas.openxmlformats.org/presentationml/2006/ole">
            <mc:AlternateContent xmlns:mc="http://schemas.openxmlformats.org/markup-compatibility/2006">
              <mc:Choice xmlns:v="urn:schemas-microsoft-com:vml" Requires="v">
                <p:oleObj name="Equation" r:id="rId2" imgW="2565360" imgH="660240" progId="Equation.DSMT4">
                  <p:embed/>
                </p:oleObj>
              </mc:Choice>
              <mc:Fallback>
                <p:oleObj name="Equation" r:id="rId2" imgW="2565360" imgH="660240" progId="Equation.DSMT4">
                  <p:embed/>
                  <p:pic>
                    <p:nvPicPr>
                      <p:cNvPr id="25602" name="Object 4">
                        <a:extLst>
                          <a:ext uri="{FF2B5EF4-FFF2-40B4-BE49-F238E27FC236}">
                            <a16:creationId xmlns:a16="http://schemas.microsoft.com/office/drawing/2014/main" id="{57CA1717-5919-43D6-8B8E-E83C5CC0B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3068638"/>
                        <a:ext cx="4919663" cy="1266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5">
            <a:extLst>
              <a:ext uri="{FF2B5EF4-FFF2-40B4-BE49-F238E27FC236}">
                <a16:creationId xmlns:a16="http://schemas.microsoft.com/office/drawing/2014/main" id="{D86E104E-E5D9-4835-9C4C-3B04075940A6}"/>
              </a:ext>
            </a:extLst>
          </p:cNvPr>
          <p:cNvGraphicFramePr>
            <a:graphicFrameLocks noChangeAspect="1"/>
          </p:cNvGraphicFramePr>
          <p:nvPr>
            <p:extLst>
              <p:ext uri="{D42A27DB-BD31-4B8C-83A1-F6EECF244321}">
                <p14:modId xmlns:p14="http://schemas.microsoft.com/office/powerpoint/2010/main" val="494074048"/>
              </p:ext>
            </p:extLst>
          </p:nvPr>
        </p:nvGraphicFramePr>
        <p:xfrm>
          <a:off x="1042988" y="5084763"/>
          <a:ext cx="2349500" cy="1081087"/>
        </p:xfrm>
        <a:graphic>
          <a:graphicData uri="http://schemas.openxmlformats.org/presentationml/2006/ole">
            <mc:AlternateContent xmlns:mc="http://schemas.openxmlformats.org/markup-compatibility/2006">
              <mc:Choice xmlns:v="urn:schemas-microsoft-com:vml" Requires="v">
                <p:oleObj name="Equation" r:id="rId4" imgW="1104840" imgH="507960" progId="Equation.DSMT4">
                  <p:embed/>
                </p:oleObj>
              </mc:Choice>
              <mc:Fallback>
                <p:oleObj name="Equation" r:id="rId4" imgW="1104840" imgH="507960" progId="Equation.DSMT4">
                  <p:embed/>
                  <p:pic>
                    <p:nvPicPr>
                      <p:cNvPr id="25603" name="Object 5">
                        <a:extLst>
                          <a:ext uri="{FF2B5EF4-FFF2-40B4-BE49-F238E27FC236}">
                            <a16:creationId xmlns:a16="http://schemas.microsoft.com/office/drawing/2014/main" id="{C740A7FE-EAB9-4148-ACAD-D978745C9C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5084763"/>
                        <a:ext cx="2349500" cy="1081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6">
            <a:extLst>
              <a:ext uri="{FF2B5EF4-FFF2-40B4-BE49-F238E27FC236}">
                <a16:creationId xmlns:a16="http://schemas.microsoft.com/office/drawing/2014/main" id="{E3FC8681-D3C6-4B43-A3D9-1C7058934D0F}"/>
              </a:ext>
            </a:extLst>
          </p:cNvPr>
          <p:cNvGraphicFramePr>
            <a:graphicFrameLocks noChangeAspect="1"/>
          </p:cNvGraphicFramePr>
          <p:nvPr>
            <p:extLst>
              <p:ext uri="{D42A27DB-BD31-4B8C-83A1-F6EECF244321}">
                <p14:modId xmlns:p14="http://schemas.microsoft.com/office/powerpoint/2010/main" val="1980500253"/>
              </p:ext>
            </p:extLst>
          </p:nvPr>
        </p:nvGraphicFramePr>
        <p:xfrm>
          <a:off x="3708400" y="5157788"/>
          <a:ext cx="2444750" cy="1150937"/>
        </p:xfrm>
        <a:graphic>
          <a:graphicData uri="http://schemas.openxmlformats.org/presentationml/2006/ole">
            <mc:AlternateContent xmlns:mc="http://schemas.openxmlformats.org/markup-compatibility/2006">
              <mc:Choice xmlns:v="urn:schemas-microsoft-com:vml" Requires="v">
                <p:oleObj name="Equation" r:id="rId6" imgW="1079280" imgH="507960" progId="Equation.DSMT4">
                  <p:embed/>
                </p:oleObj>
              </mc:Choice>
              <mc:Fallback>
                <p:oleObj name="Equation" r:id="rId6" imgW="1079280" imgH="507960" progId="Equation.DSMT4">
                  <p:embed/>
                  <p:pic>
                    <p:nvPicPr>
                      <p:cNvPr id="25604" name="Object 6">
                        <a:extLst>
                          <a:ext uri="{FF2B5EF4-FFF2-40B4-BE49-F238E27FC236}">
                            <a16:creationId xmlns:a16="http://schemas.microsoft.com/office/drawing/2014/main" id="{5CC113FF-F3A6-4532-BAF4-457104C384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08400" y="5157788"/>
                        <a:ext cx="2444750" cy="1150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7">
            <a:extLst>
              <a:ext uri="{FF2B5EF4-FFF2-40B4-BE49-F238E27FC236}">
                <a16:creationId xmlns:a16="http://schemas.microsoft.com/office/drawing/2014/main" id="{DA1D63AA-91CF-41D6-9188-2C6D3A570570}"/>
              </a:ext>
            </a:extLst>
          </p:cNvPr>
          <p:cNvGraphicFramePr>
            <a:graphicFrameLocks noChangeAspect="1"/>
          </p:cNvGraphicFramePr>
          <p:nvPr>
            <p:extLst>
              <p:ext uri="{D42A27DB-BD31-4B8C-83A1-F6EECF244321}">
                <p14:modId xmlns:p14="http://schemas.microsoft.com/office/powerpoint/2010/main" val="1974976527"/>
              </p:ext>
            </p:extLst>
          </p:nvPr>
        </p:nvGraphicFramePr>
        <p:xfrm>
          <a:off x="3419475" y="2133600"/>
          <a:ext cx="2947988" cy="504825"/>
        </p:xfrm>
        <a:graphic>
          <a:graphicData uri="http://schemas.openxmlformats.org/presentationml/2006/ole">
            <mc:AlternateContent xmlns:mc="http://schemas.openxmlformats.org/markup-compatibility/2006">
              <mc:Choice xmlns:v="urn:schemas-microsoft-com:vml" Requires="v">
                <p:oleObj name="Equation" r:id="rId8" imgW="1485720" imgH="253800" progId="Equation.DSMT4">
                  <p:embed/>
                </p:oleObj>
              </mc:Choice>
              <mc:Fallback>
                <p:oleObj name="Equation" r:id="rId8" imgW="1485720" imgH="253800" progId="Equation.DSMT4">
                  <p:embed/>
                  <p:pic>
                    <p:nvPicPr>
                      <p:cNvPr id="25605" name="Object 7">
                        <a:extLst>
                          <a:ext uri="{FF2B5EF4-FFF2-40B4-BE49-F238E27FC236}">
                            <a16:creationId xmlns:a16="http://schemas.microsoft.com/office/drawing/2014/main" id="{680F86E5-AA7B-45A9-9FEC-20295B89CB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19475" y="2133600"/>
                        <a:ext cx="2947988"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8">
            <a:extLst>
              <a:ext uri="{FF2B5EF4-FFF2-40B4-BE49-F238E27FC236}">
                <a16:creationId xmlns:a16="http://schemas.microsoft.com/office/drawing/2014/main" id="{11FEC231-09B3-4AD1-883C-25A025C0C494}"/>
              </a:ext>
            </a:extLst>
          </p:cNvPr>
          <p:cNvGraphicFramePr>
            <a:graphicFrameLocks noChangeAspect="1"/>
          </p:cNvGraphicFramePr>
          <p:nvPr>
            <p:extLst>
              <p:ext uri="{D42A27DB-BD31-4B8C-83A1-F6EECF244321}">
                <p14:modId xmlns:p14="http://schemas.microsoft.com/office/powerpoint/2010/main" val="1453790442"/>
              </p:ext>
            </p:extLst>
          </p:nvPr>
        </p:nvGraphicFramePr>
        <p:xfrm>
          <a:off x="6588125" y="5589588"/>
          <a:ext cx="1846263" cy="481012"/>
        </p:xfrm>
        <a:graphic>
          <a:graphicData uri="http://schemas.openxmlformats.org/presentationml/2006/ole">
            <mc:AlternateContent xmlns:mc="http://schemas.openxmlformats.org/markup-compatibility/2006">
              <mc:Choice xmlns:v="urn:schemas-microsoft-com:vml" Requires="v">
                <p:oleObj name="Equation" r:id="rId10" imgW="927000" imgH="241200" progId="Equation.DSMT4">
                  <p:embed/>
                </p:oleObj>
              </mc:Choice>
              <mc:Fallback>
                <p:oleObj name="Equation" r:id="rId10" imgW="927000" imgH="241200" progId="Equation.DSMT4">
                  <p:embed/>
                  <p:pic>
                    <p:nvPicPr>
                      <p:cNvPr id="25606" name="Object 8">
                        <a:extLst>
                          <a:ext uri="{FF2B5EF4-FFF2-40B4-BE49-F238E27FC236}">
                            <a16:creationId xmlns:a16="http://schemas.microsoft.com/office/drawing/2014/main" id="{ED5CED2B-38A6-4416-A466-7C36E0AC543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88125" y="5589588"/>
                        <a:ext cx="1846263" cy="481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874916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ECD4758-F976-410A-813A-554AD10F6CC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727722E-6AB3-4952-A834-C40507E159E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27</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83ECA142-BFA1-4FB2-8D95-C9B3FB3473DB}"/>
              </a:ext>
            </a:extLst>
          </p:cNvPr>
          <p:cNvSpPr txBox="1">
            <a:spLocks noChangeArrowheads="1"/>
          </p:cNvSpPr>
          <p:nvPr/>
        </p:nvSpPr>
        <p:spPr>
          <a:xfrm>
            <a:off x="323850" y="274638"/>
            <a:ext cx="836295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a:solidFill>
                  <a:srgbClr val="0033CC"/>
                </a:solidFill>
                <a:effectLst>
                  <a:outerShdw blurRad="38100" dist="38100" dir="2700000" algn="tl">
                    <a:srgbClr val="000000">
                      <a:alpha val="43137"/>
                    </a:srgbClr>
                  </a:outerShdw>
                </a:effectLst>
                <a:latin typeface="Arial" pitchFamily="34" charset="0"/>
                <a:cs typeface="Arial" pitchFamily="34" charset="0"/>
              </a:rPr>
              <a:t>Βασικές διεργασίες για Ιδανικά Αέρια</a:t>
            </a:r>
            <a:endPar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273034A3-83CE-46CE-9258-3E358A1FA317}"/>
              </a:ext>
            </a:extLst>
          </p:cNvPr>
          <p:cNvSpPr txBox="1">
            <a:spLocks/>
          </p:cNvSpPr>
          <p:nvPr/>
        </p:nvSpPr>
        <p:spPr>
          <a:xfrm>
            <a:off x="71636" y="870768"/>
            <a:ext cx="7848600" cy="255823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altLang="el-GR" sz="2400" b="1" u="sng" dirty="0" err="1">
                <a:solidFill>
                  <a:srgbClr val="0033CC"/>
                </a:solidFill>
              </a:rPr>
              <a:t>Ισοθερμοκρασιακή</a:t>
            </a:r>
            <a:r>
              <a:rPr lang="en-US" altLang="el-GR" sz="2400" b="1" u="sng" dirty="0">
                <a:solidFill>
                  <a:srgbClr val="0033CC"/>
                </a:solidFill>
              </a:rPr>
              <a:t> </a:t>
            </a:r>
            <a:r>
              <a:rPr lang="el-GR" altLang="el-GR" sz="2400" b="1" u="sng" dirty="0">
                <a:solidFill>
                  <a:srgbClr val="0033CC"/>
                </a:solidFill>
              </a:rPr>
              <a:t>ή ισόθερμη Μεταβολή</a:t>
            </a:r>
            <a:endParaRPr lang="en-US" altLang="el-GR" sz="2400" b="1" u="sng" dirty="0">
              <a:solidFill>
                <a:srgbClr val="0033CC"/>
              </a:solidFill>
            </a:endParaRPr>
          </a:p>
          <a:p>
            <a:endParaRPr lang="el-GR" altLang="el-GR" sz="2000" dirty="0">
              <a:latin typeface="Arial" panose="020B0604020202020204" pitchFamily="34" charset="0"/>
              <a:cs typeface="Arial" panose="020B0604020202020204" pitchFamily="34" charset="0"/>
            </a:endParaRPr>
          </a:p>
        </p:txBody>
      </p:sp>
      <p:graphicFrame>
        <p:nvGraphicFramePr>
          <p:cNvPr id="6" name="Object 4">
            <a:extLst>
              <a:ext uri="{FF2B5EF4-FFF2-40B4-BE49-F238E27FC236}">
                <a16:creationId xmlns:a16="http://schemas.microsoft.com/office/drawing/2014/main" id="{DE40C03E-FAFA-40AE-B061-89ACE2410A00}"/>
              </a:ext>
            </a:extLst>
          </p:cNvPr>
          <p:cNvGraphicFramePr>
            <a:graphicFrameLocks noChangeAspect="1"/>
          </p:cNvGraphicFramePr>
          <p:nvPr>
            <p:extLst>
              <p:ext uri="{D42A27DB-BD31-4B8C-83A1-F6EECF244321}">
                <p14:modId xmlns:p14="http://schemas.microsoft.com/office/powerpoint/2010/main" val="1934464976"/>
              </p:ext>
            </p:extLst>
          </p:nvPr>
        </p:nvGraphicFramePr>
        <p:xfrm>
          <a:off x="755576" y="4290911"/>
          <a:ext cx="1189038" cy="981075"/>
        </p:xfrm>
        <a:graphic>
          <a:graphicData uri="http://schemas.openxmlformats.org/presentationml/2006/ole">
            <mc:AlternateContent xmlns:mc="http://schemas.openxmlformats.org/markup-compatibility/2006">
              <mc:Choice xmlns:v="urn:schemas-microsoft-com:vml" Requires="v">
                <p:oleObj name="Equation" r:id="rId2" imgW="545863" imgH="444307" progId="Equation.DSMT4">
                  <p:embed/>
                </p:oleObj>
              </mc:Choice>
              <mc:Fallback>
                <p:oleObj name="Equation" r:id="rId2" imgW="545863" imgH="444307" progId="Equation.DSMT4">
                  <p:embed/>
                  <p:pic>
                    <p:nvPicPr>
                      <p:cNvPr id="28674" name="Object 4">
                        <a:extLst>
                          <a:ext uri="{FF2B5EF4-FFF2-40B4-BE49-F238E27FC236}">
                            <a16:creationId xmlns:a16="http://schemas.microsoft.com/office/drawing/2014/main" id="{89A4304C-BC95-4004-BAA2-97D173D4C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4290911"/>
                        <a:ext cx="1189038" cy="98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77">
            <a:extLst>
              <a:ext uri="{FF2B5EF4-FFF2-40B4-BE49-F238E27FC236}">
                <a16:creationId xmlns:a16="http://schemas.microsoft.com/office/drawing/2014/main" id="{0E149CD7-A9A9-4D5F-BCD3-0AC6D268EF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4950" y="2132856"/>
            <a:ext cx="5717238" cy="426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Αντικείμενο 7">
            <a:extLst>
              <a:ext uri="{FF2B5EF4-FFF2-40B4-BE49-F238E27FC236}">
                <a16:creationId xmlns:a16="http://schemas.microsoft.com/office/drawing/2014/main" id="{254A1813-8458-4CA1-9900-51E64F6E2130}"/>
              </a:ext>
            </a:extLst>
          </p:cNvPr>
          <p:cNvGraphicFramePr>
            <a:graphicFrameLocks noChangeAspect="1"/>
          </p:cNvGraphicFramePr>
          <p:nvPr>
            <p:extLst>
              <p:ext uri="{D42A27DB-BD31-4B8C-83A1-F6EECF244321}">
                <p14:modId xmlns:p14="http://schemas.microsoft.com/office/powerpoint/2010/main" val="2964584510"/>
              </p:ext>
            </p:extLst>
          </p:nvPr>
        </p:nvGraphicFramePr>
        <p:xfrm>
          <a:off x="3995936" y="1457283"/>
          <a:ext cx="2037708" cy="615157"/>
        </p:xfrm>
        <a:graphic>
          <a:graphicData uri="http://schemas.openxmlformats.org/presentationml/2006/ole">
            <mc:AlternateContent xmlns:mc="http://schemas.openxmlformats.org/markup-compatibility/2006">
              <mc:Choice xmlns:v="urn:schemas-microsoft-com:vml" Requires="v">
                <p:oleObj name="Equation" r:id="rId5" imgW="672840" imgH="203040" progId="Equation.DSMT4">
                  <p:embed/>
                </p:oleObj>
              </mc:Choice>
              <mc:Fallback>
                <p:oleObj name="Equation" r:id="rId5" imgW="672840" imgH="203040" progId="Equation.DSMT4">
                  <p:embed/>
                  <p:pic>
                    <p:nvPicPr>
                      <p:cNvPr id="0" name=""/>
                      <p:cNvPicPr/>
                      <p:nvPr/>
                    </p:nvPicPr>
                    <p:blipFill>
                      <a:blip r:embed="rId6"/>
                      <a:stretch>
                        <a:fillRect/>
                      </a:stretch>
                    </p:blipFill>
                    <p:spPr>
                      <a:xfrm>
                        <a:off x="3995936" y="1457283"/>
                        <a:ext cx="2037708" cy="615157"/>
                      </a:xfrm>
                      <a:prstGeom prst="rect">
                        <a:avLst/>
                      </a:prstGeom>
                    </p:spPr>
                  </p:pic>
                </p:oleObj>
              </mc:Fallback>
            </mc:AlternateContent>
          </a:graphicData>
        </a:graphic>
      </p:graphicFrame>
      <p:graphicFrame>
        <p:nvGraphicFramePr>
          <p:cNvPr id="9" name="Αντικείμενο 8">
            <a:extLst>
              <a:ext uri="{FF2B5EF4-FFF2-40B4-BE49-F238E27FC236}">
                <a16:creationId xmlns:a16="http://schemas.microsoft.com/office/drawing/2014/main" id="{8A95A152-04E1-4B9A-8E97-455F2E4DCC8C}"/>
              </a:ext>
            </a:extLst>
          </p:cNvPr>
          <p:cNvGraphicFramePr>
            <a:graphicFrameLocks noChangeAspect="1"/>
          </p:cNvGraphicFramePr>
          <p:nvPr>
            <p:extLst>
              <p:ext uri="{D42A27DB-BD31-4B8C-83A1-F6EECF244321}">
                <p14:modId xmlns:p14="http://schemas.microsoft.com/office/powerpoint/2010/main" val="117086432"/>
              </p:ext>
            </p:extLst>
          </p:nvPr>
        </p:nvGraphicFramePr>
        <p:xfrm>
          <a:off x="1524000" y="1473945"/>
          <a:ext cx="1305519" cy="507702"/>
        </p:xfrm>
        <a:graphic>
          <a:graphicData uri="http://schemas.openxmlformats.org/presentationml/2006/ole">
            <mc:AlternateContent xmlns:mc="http://schemas.openxmlformats.org/markup-compatibility/2006">
              <mc:Choice xmlns:v="urn:schemas-microsoft-com:vml" Requires="v">
                <p:oleObj name="Equation" r:id="rId7" imgW="457200" imgH="177480" progId="Equation.DSMT4">
                  <p:embed/>
                </p:oleObj>
              </mc:Choice>
              <mc:Fallback>
                <p:oleObj name="Equation" r:id="rId7" imgW="457200" imgH="177480" progId="Equation.DSMT4">
                  <p:embed/>
                  <p:pic>
                    <p:nvPicPr>
                      <p:cNvPr id="0" name=""/>
                      <p:cNvPicPr/>
                      <p:nvPr/>
                    </p:nvPicPr>
                    <p:blipFill>
                      <a:blip r:embed="rId8"/>
                      <a:stretch>
                        <a:fillRect/>
                      </a:stretch>
                    </p:blipFill>
                    <p:spPr>
                      <a:xfrm>
                        <a:off x="1524000" y="1473945"/>
                        <a:ext cx="1305519" cy="507702"/>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B5A975C4-A2D8-8E8D-0C7C-E8DAA0282F0E}"/>
              </a:ext>
            </a:extLst>
          </p:cNvPr>
          <p:cNvSpPr txBox="1"/>
          <p:nvPr/>
        </p:nvSpPr>
        <p:spPr>
          <a:xfrm>
            <a:off x="327393" y="3039079"/>
            <a:ext cx="2328988" cy="923330"/>
          </a:xfrm>
          <a:prstGeom prst="rect">
            <a:avLst/>
          </a:prstGeom>
          <a:noFill/>
          <a:ln>
            <a:solidFill>
              <a:schemeClr val="accent1">
                <a:shade val="15000"/>
              </a:schemeClr>
            </a:solidFill>
          </a:ln>
        </p:spPr>
        <p:txBody>
          <a:bodyPr wrap="square">
            <a:spAutoFit/>
          </a:bodyPr>
          <a:lstStyle/>
          <a:p>
            <a:r>
              <a:rPr lang="el-GR" altLang="el-GR" sz="1800" b="1" dirty="0">
                <a:solidFill>
                  <a:srgbClr val="FF0000"/>
                </a:solidFill>
                <a:latin typeface="Arial" panose="020B0604020202020204" pitchFamily="34" charset="0"/>
                <a:cs typeface="Arial" panose="020B0604020202020204" pitchFamily="34" charset="0"/>
              </a:rPr>
              <a:t>όλη η θερμότητα καταναλώνεται για παραγωγή έργου</a:t>
            </a:r>
            <a:endParaRPr lang="el-GR" b="1" dirty="0">
              <a:solidFill>
                <a:srgbClr val="FF0000"/>
              </a:solidFill>
            </a:endParaRPr>
          </a:p>
        </p:txBody>
      </p:sp>
    </p:spTree>
    <p:extLst>
      <p:ext uri="{BB962C8B-B14F-4D97-AF65-F5344CB8AC3E}">
        <p14:creationId xmlns:p14="http://schemas.microsoft.com/office/powerpoint/2010/main" val="64767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89795A-4033-4D4D-B86F-B008F5A1C08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CDCEC23-0E44-4B96-827A-F238D7A2D0F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28</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1826431C-08BE-48CE-8E28-73506C4F272B}"/>
              </a:ext>
            </a:extLst>
          </p:cNvPr>
          <p:cNvSpPr txBox="1">
            <a:spLocks noChangeArrowheads="1"/>
          </p:cNvSpPr>
          <p:nvPr/>
        </p:nvSpPr>
        <p:spPr>
          <a:xfrm>
            <a:off x="323850" y="274638"/>
            <a:ext cx="836295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a:solidFill>
                  <a:srgbClr val="0033CC"/>
                </a:solidFill>
                <a:effectLst>
                  <a:outerShdw blurRad="38100" dist="38100" dir="2700000" algn="tl">
                    <a:srgbClr val="000000">
                      <a:alpha val="43137"/>
                    </a:srgbClr>
                  </a:outerShdw>
                </a:effectLst>
                <a:latin typeface="Arial" pitchFamily="34" charset="0"/>
                <a:cs typeface="Arial" pitchFamily="34" charset="0"/>
              </a:rPr>
              <a:t>Βασικές διεργασίες για Ιδανικά Αέρια</a:t>
            </a:r>
            <a:endPar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4C122A25-0D5B-480F-A72F-DEB4ADD31476}"/>
              </a:ext>
            </a:extLst>
          </p:cNvPr>
          <p:cNvSpPr txBox="1">
            <a:spLocks/>
          </p:cNvSpPr>
          <p:nvPr/>
        </p:nvSpPr>
        <p:spPr>
          <a:xfrm>
            <a:off x="323850" y="819018"/>
            <a:ext cx="7848600" cy="334739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altLang="el-GR" sz="2400" b="1" u="sng" dirty="0">
                <a:solidFill>
                  <a:srgbClr val="0033CC"/>
                </a:solidFill>
              </a:rPr>
              <a:t>Ισόχωρη Μεταβολή</a:t>
            </a:r>
            <a:endParaRPr lang="el-GR" altLang="el-GR" sz="2000" dirty="0">
              <a:latin typeface="Arial" panose="020B0604020202020204" pitchFamily="34" charset="0"/>
              <a:cs typeface="Arial" panose="020B0604020202020204" pitchFamily="34" charset="0"/>
            </a:endParaRPr>
          </a:p>
        </p:txBody>
      </p:sp>
      <p:pic>
        <p:nvPicPr>
          <p:cNvPr id="6" name="Picture 4" descr="ΙΣΟΧΩΡΗ-μεταβολή-Model">
            <a:extLst>
              <a:ext uri="{FF2B5EF4-FFF2-40B4-BE49-F238E27FC236}">
                <a16:creationId xmlns:a16="http://schemas.microsoft.com/office/drawing/2014/main" id="{6AABDCC9-7E80-4972-BA34-F402F74D7B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1155"/>
          <a:stretch>
            <a:fillRect/>
          </a:stretch>
        </p:blipFill>
        <p:spPr bwMode="auto">
          <a:xfrm>
            <a:off x="3976688" y="2102918"/>
            <a:ext cx="4775928" cy="4103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Object 2">
            <a:extLst>
              <a:ext uri="{FF2B5EF4-FFF2-40B4-BE49-F238E27FC236}">
                <a16:creationId xmlns:a16="http://schemas.microsoft.com/office/drawing/2014/main" id="{78C6E3ED-B750-496E-A7EA-4F22247EF028}"/>
              </a:ext>
            </a:extLst>
          </p:cNvPr>
          <p:cNvGraphicFramePr>
            <a:graphicFrameLocks noChangeAspect="1"/>
          </p:cNvGraphicFramePr>
          <p:nvPr>
            <p:extLst>
              <p:ext uri="{D42A27DB-BD31-4B8C-83A1-F6EECF244321}">
                <p14:modId xmlns:p14="http://schemas.microsoft.com/office/powerpoint/2010/main" val="1872999579"/>
              </p:ext>
            </p:extLst>
          </p:nvPr>
        </p:nvGraphicFramePr>
        <p:xfrm>
          <a:off x="1046111" y="4103892"/>
          <a:ext cx="1190625" cy="979487"/>
        </p:xfrm>
        <a:graphic>
          <a:graphicData uri="http://schemas.openxmlformats.org/presentationml/2006/ole">
            <mc:AlternateContent xmlns:mc="http://schemas.openxmlformats.org/markup-compatibility/2006">
              <mc:Choice xmlns:v="urn:schemas-microsoft-com:vml" Requires="v">
                <p:oleObj name="Equation" r:id="rId3" imgW="545863" imgH="444307" progId="Equation.DSMT4">
                  <p:embed/>
                </p:oleObj>
              </mc:Choice>
              <mc:Fallback>
                <p:oleObj name="Equation" r:id="rId3" imgW="545863" imgH="444307" progId="Equation.DSMT4">
                  <p:embed/>
                  <p:pic>
                    <p:nvPicPr>
                      <p:cNvPr id="26626" name="Object 2">
                        <a:extLst>
                          <a:ext uri="{FF2B5EF4-FFF2-40B4-BE49-F238E27FC236}">
                            <a16:creationId xmlns:a16="http://schemas.microsoft.com/office/drawing/2014/main" id="{973BCF53-95B7-4F78-8652-585BD9A9CE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111" y="4103892"/>
                        <a:ext cx="1190625" cy="979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Αντικείμενο 7">
            <a:extLst>
              <a:ext uri="{FF2B5EF4-FFF2-40B4-BE49-F238E27FC236}">
                <a16:creationId xmlns:a16="http://schemas.microsoft.com/office/drawing/2014/main" id="{F17F65E4-3297-44BE-BFB3-C2C0CB5E2EBE}"/>
              </a:ext>
            </a:extLst>
          </p:cNvPr>
          <p:cNvGraphicFramePr>
            <a:graphicFrameLocks noChangeAspect="1"/>
          </p:cNvGraphicFramePr>
          <p:nvPr>
            <p:extLst>
              <p:ext uri="{D42A27DB-BD31-4B8C-83A1-F6EECF244321}">
                <p14:modId xmlns:p14="http://schemas.microsoft.com/office/powerpoint/2010/main" val="4223588433"/>
              </p:ext>
            </p:extLst>
          </p:nvPr>
        </p:nvGraphicFramePr>
        <p:xfrm>
          <a:off x="3976688" y="1419225"/>
          <a:ext cx="2078037" cy="690563"/>
        </p:xfrm>
        <a:graphic>
          <a:graphicData uri="http://schemas.openxmlformats.org/presentationml/2006/ole">
            <mc:AlternateContent xmlns:mc="http://schemas.openxmlformats.org/markup-compatibility/2006">
              <mc:Choice xmlns:v="urn:schemas-microsoft-com:vml" Requires="v">
                <p:oleObj name="Equation" r:id="rId5" imgW="685800" imgH="228600" progId="Equation.DSMT4">
                  <p:embed/>
                </p:oleObj>
              </mc:Choice>
              <mc:Fallback>
                <p:oleObj name="Equation" r:id="rId5" imgW="685800" imgH="228600" progId="Equation.DSMT4">
                  <p:embed/>
                  <p:pic>
                    <p:nvPicPr>
                      <p:cNvPr id="8" name="Αντικείμενο 7">
                        <a:extLst>
                          <a:ext uri="{FF2B5EF4-FFF2-40B4-BE49-F238E27FC236}">
                            <a16:creationId xmlns:a16="http://schemas.microsoft.com/office/drawing/2014/main" id="{254A1813-8458-4CA1-9900-51E64F6E2130}"/>
                          </a:ext>
                        </a:extLst>
                      </p:cNvPr>
                      <p:cNvPicPr/>
                      <p:nvPr/>
                    </p:nvPicPr>
                    <p:blipFill>
                      <a:blip r:embed="rId6"/>
                      <a:stretch>
                        <a:fillRect/>
                      </a:stretch>
                    </p:blipFill>
                    <p:spPr>
                      <a:xfrm>
                        <a:off x="3976688" y="1419225"/>
                        <a:ext cx="2078037" cy="690563"/>
                      </a:xfrm>
                      <a:prstGeom prst="rect">
                        <a:avLst/>
                      </a:prstGeom>
                    </p:spPr>
                  </p:pic>
                </p:oleObj>
              </mc:Fallback>
            </mc:AlternateContent>
          </a:graphicData>
        </a:graphic>
      </p:graphicFrame>
      <p:graphicFrame>
        <p:nvGraphicFramePr>
          <p:cNvPr id="9" name="Αντικείμενο 8">
            <a:extLst>
              <a:ext uri="{FF2B5EF4-FFF2-40B4-BE49-F238E27FC236}">
                <a16:creationId xmlns:a16="http://schemas.microsoft.com/office/drawing/2014/main" id="{C256E164-3B01-455E-9F1A-0FE1FE07D279}"/>
              </a:ext>
            </a:extLst>
          </p:cNvPr>
          <p:cNvGraphicFramePr>
            <a:graphicFrameLocks noChangeAspect="1"/>
          </p:cNvGraphicFramePr>
          <p:nvPr>
            <p:extLst>
              <p:ext uri="{D42A27DB-BD31-4B8C-83A1-F6EECF244321}">
                <p14:modId xmlns:p14="http://schemas.microsoft.com/office/powerpoint/2010/main" val="3473159541"/>
              </p:ext>
            </p:extLst>
          </p:nvPr>
        </p:nvGraphicFramePr>
        <p:xfrm>
          <a:off x="1506538" y="1473200"/>
          <a:ext cx="1341437" cy="508000"/>
        </p:xfrm>
        <a:graphic>
          <a:graphicData uri="http://schemas.openxmlformats.org/presentationml/2006/ole">
            <mc:AlternateContent xmlns:mc="http://schemas.openxmlformats.org/markup-compatibility/2006">
              <mc:Choice xmlns:v="urn:schemas-microsoft-com:vml" Requires="v">
                <p:oleObj name="Equation" r:id="rId7" imgW="469800" imgH="177480" progId="Equation.DSMT4">
                  <p:embed/>
                </p:oleObj>
              </mc:Choice>
              <mc:Fallback>
                <p:oleObj name="Equation" r:id="rId7" imgW="469800" imgH="177480" progId="Equation.DSMT4">
                  <p:embed/>
                  <p:pic>
                    <p:nvPicPr>
                      <p:cNvPr id="9" name="Αντικείμενο 8">
                        <a:extLst>
                          <a:ext uri="{FF2B5EF4-FFF2-40B4-BE49-F238E27FC236}">
                            <a16:creationId xmlns:a16="http://schemas.microsoft.com/office/drawing/2014/main" id="{8A95A152-04E1-4B9A-8E97-455F2E4DCC8C}"/>
                          </a:ext>
                        </a:extLst>
                      </p:cNvPr>
                      <p:cNvPicPr/>
                      <p:nvPr/>
                    </p:nvPicPr>
                    <p:blipFill>
                      <a:blip r:embed="rId8"/>
                      <a:stretch>
                        <a:fillRect/>
                      </a:stretch>
                    </p:blipFill>
                    <p:spPr>
                      <a:xfrm>
                        <a:off x="1506538" y="1473200"/>
                        <a:ext cx="1341437" cy="508000"/>
                      </a:xfrm>
                      <a:prstGeom prst="rect">
                        <a:avLst/>
                      </a:prstGeom>
                    </p:spPr>
                  </p:pic>
                </p:oleObj>
              </mc:Fallback>
            </mc:AlternateContent>
          </a:graphicData>
        </a:graphic>
      </p:graphicFrame>
      <p:cxnSp>
        <p:nvCxnSpPr>
          <p:cNvPr id="12" name="Ευθεία γραμμή σύνδεσης 11">
            <a:extLst>
              <a:ext uri="{FF2B5EF4-FFF2-40B4-BE49-F238E27FC236}">
                <a16:creationId xmlns:a16="http://schemas.microsoft.com/office/drawing/2014/main" id="{1045E29C-2D0B-43BA-99F6-3951996B546B}"/>
              </a:ext>
            </a:extLst>
          </p:cNvPr>
          <p:cNvCxnSpPr>
            <a:cxnSpLocks/>
          </p:cNvCxnSpPr>
          <p:nvPr/>
        </p:nvCxnSpPr>
        <p:spPr>
          <a:xfrm flipV="1">
            <a:off x="6300192" y="3212976"/>
            <a:ext cx="0" cy="953435"/>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3F3A193-08B7-67D5-3945-14005C3275C5}"/>
              </a:ext>
            </a:extLst>
          </p:cNvPr>
          <p:cNvSpPr txBox="1"/>
          <p:nvPr/>
        </p:nvSpPr>
        <p:spPr>
          <a:xfrm>
            <a:off x="458281" y="2919286"/>
            <a:ext cx="2448272" cy="646331"/>
          </a:xfrm>
          <a:prstGeom prst="rect">
            <a:avLst/>
          </a:prstGeom>
          <a:noFill/>
          <a:ln>
            <a:solidFill>
              <a:schemeClr val="accent1">
                <a:shade val="15000"/>
              </a:schemeClr>
            </a:solidFill>
          </a:ln>
        </p:spPr>
        <p:txBody>
          <a:bodyPr wrap="square">
            <a:spAutoFit/>
          </a:bodyPr>
          <a:lstStyle/>
          <a:p>
            <a:r>
              <a:rPr lang="el-GR" altLang="el-GR" sz="1800" b="1" dirty="0">
                <a:latin typeface="Arial Narrow" panose="020B0606020202030204" pitchFamily="34" charset="0"/>
                <a:cs typeface="Arial" panose="020B0604020202020204" pitchFamily="34" charset="0"/>
              </a:rPr>
              <a:t>όλη η θερμότητα </a:t>
            </a:r>
            <a:r>
              <a:rPr lang="el-GR" altLang="el-GR" b="1" dirty="0">
                <a:latin typeface="Arial Narrow" panose="020B0606020202030204" pitchFamily="34" charset="0"/>
                <a:cs typeface="Arial" panose="020B0604020202020204" pitchFamily="34" charset="0"/>
              </a:rPr>
              <a:t>αυξάνει την θερμοκρασία</a:t>
            </a:r>
            <a:endParaRPr lang="el-GR" b="1" dirty="0">
              <a:latin typeface="Arial Narrow" panose="020B0606020202030204" pitchFamily="34" charset="0"/>
            </a:endParaRPr>
          </a:p>
        </p:txBody>
      </p:sp>
    </p:spTree>
    <p:extLst>
      <p:ext uri="{BB962C8B-B14F-4D97-AF65-F5344CB8AC3E}">
        <p14:creationId xmlns:p14="http://schemas.microsoft.com/office/powerpoint/2010/main" val="3460389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89795A-4033-4D4D-B86F-B008F5A1C08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CDCEC23-0E44-4B96-827A-F238D7A2D0F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29</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5F9EB9C6-4AC1-4D4F-B141-63B6F2442292}"/>
              </a:ext>
            </a:extLst>
          </p:cNvPr>
          <p:cNvSpPr txBox="1">
            <a:spLocks noChangeArrowheads="1"/>
          </p:cNvSpPr>
          <p:nvPr/>
        </p:nvSpPr>
        <p:spPr>
          <a:xfrm>
            <a:off x="323850" y="274638"/>
            <a:ext cx="836295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a:solidFill>
                  <a:srgbClr val="0033CC"/>
                </a:solidFill>
                <a:effectLst>
                  <a:outerShdw blurRad="38100" dist="38100" dir="2700000" algn="tl">
                    <a:srgbClr val="000000">
                      <a:alpha val="43137"/>
                    </a:srgbClr>
                  </a:outerShdw>
                </a:effectLst>
                <a:latin typeface="Arial" pitchFamily="34" charset="0"/>
                <a:cs typeface="Arial" pitchFamily="34" charset="0"/>
              </a:rPr>
              <a:t>Βασικές διεργασίες για Ιδανικά Αέρια</a:t>
            </a:r>
            <a:endPar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Content Placeholder 4">
            <a:extLst>
              <a:ext uri="{FF2B5EF4-FFF2-40B4-BE49-F238E27FC236}">
                <a16:creationId xmlns:a16="http://schemas.microsoft.com/office/drawing/2014/main" id="{BA558C17-D527-43EF-92F9-EA57DCB0822A}"/>
              </a:ext>
            </a:extLst>
          </p:cNvPr>
          <p:cNvSpPr txBox="1">
            <a:spLocks/>
          </p:cNvSpPr>
          <p:nvPr/>
        </p:nvSpPr>
        <p:spPr>
          <a:xfrm>
            <a:off x="581025" y="805670"/>
            <a:ext cx="7848600" cy="9810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altLang="el-GR" sz="2400" b="1" u="sng">
                <a:solidFill>
                  <a:srgbClr val="0033CC"/>
                </a:solidFill>
              </a:rPr>
              <a:t>Ισοβαρής Μεταβολή</a:t>
            </a:r>
            <a:endParaRPr lang="en-US" altLang="el-GR" sz="2400" b="1" u="sng">
              <a:solidFill>
                <a:srgbClr val="0033CC"/>
              </a:solidFill>
            </a:endParaRPr>
          </a:p>
          <a:p>
            <a:endParaRPr lang="el-GR" altLang="el-GR" sz="2000">
              <a:latin typeface="Arial" panose="020B0604020202020204" pitchFamily="34" charset="0"/>
              <a:cs typeface="Arial" panose="020B0604020202020204" pitchFamily="34" charset="0"/>
            </a:endParaRPr>
          </a:p>
        </p:txBody>
      </p:sp>
      <p:graphicFrame>
        <p:nvGraphicFramePr>
          <p:cNvPr id="6" name="Object 4">
            <a:extLst>
              <a:ext uri="{FF2B5EF4-FFF2-40B4-BE49-F238E27FC236}">
                <a16:creationId xmlns:a16="http://schemas.microsoft.com/office/drawing/2014/main" id="{53F9CABF-ABBB-403C-96D4-D503757F7E9A}"/>
              </a:ext>
            </a:extLst>
          </p:cNvPr>
          <p:cNvGraphicFramePr>
            <a:graphicFrameLocks noChangeAspect="1"/>
          </p:cNvGraphicFramePr>
          <p:nvPr>
            <p:extLst>
              <p:ext uri="{D42A27DB-BD31-4B8C-83A1-F6EECF244321}">
                <p14:modId xmlns:p14="http://schemas.microsoft.com/office/powerpoint/2010/main" val="1207230103"/>
              </p:ext>
            </p:extLst>
          </p:nvPr>
        </p:nvGraphicFramePr>
        <p:xfrm>
          <a:off x="827584" y="4963298"/>
          <a:ext cx="1168400" cy="981075"/>
        </p:xfrm>
        <a:graphic>
          <a:graphicData uri="http://schemas.openxmlformats.org/presentationml/2006/ole">
            <mc:AlternateContent xmlns:mc="http://schemas.openxmlformats.org/markup-compatibility/2006">
              <mc:Choice xmlns:v="urn:schemas-microsoft-com:vml" Requires="v">
                <p:oleObj name="Equation" r:id="rId2" imgW="533169" imgH="444307" progId="Equation.DSMT4">
                  <p:embed/>
                </p:oleObj>
              </mc:Choice>
              <mc:Fallback>
                <p:oleObj name="Equation" r:id="rId2" imgW="533169" imgH="444307" progId="Equation.DSMT4">
                  <p:embed/>
                  <p:pic>
                    <p:nvPicPr>
                      <p:cNvPr id="27650" name="Object 4">
                        <a:extLst>
                          <a:ext uri="{FF2B5EF4-FFF2-40B4-BE49-F238E27FC236}">
                            <a16:creationId xmlns:a16="http://schemas.microsoft.com/office/drawing/2014/main" id="{F9576595-E689-4C63-9112-08E8A2962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4963298"/>
                        <a:ext cx="1168400" cy="981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7" name="Picture 2" descr="ΙΣΟΒΑΡΗΣ-μεταβολή-Model">
            <a:extLst>
              <a:ext uri="{FF2B5EF4-FFF2-40B4-BE49-F238E27FC236}">
                <a16:creationId xmlns:a16="http://schemas.microsoft.com/office/drawing/2014/main" id="{75D988C7-672F-40E2-B4BF-A6227299167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2708" t="32852"/>
          <a:stretch>
            <a:fillRect/>
          </a:stretch>
        </p:blipFill>
        <p:spPr bwMode="auto">
          <a:xfrm>
            <a:off x="4366413" y="2297099"/>
            <a:ext cx="4443910" cy="383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Αντικείμενο 7">
            <a:extLst>
              <a:ext uri="{FF2B5EF4-FFF2-40B4-BE49-F238E27FC236}">
                <a16:creationId xmlns:a16="http://schemas.microsoft.com/office/drawing/2014/main" id="{9FF21818-E00F-42BF-8FA0-464842D9610B}"/>
              </a:ext>
            </a:extLst>
          </p:cNvPr>
          <p:cNvGraphicFramePr>
            <a:graphicFrameLocks noChangeAspect="1"/>
          </p:cNvGraphicFramePr>
          <p:nvPr>
            <p:extLst>
              <p:ext uri="{D42A27DB-BD31-4B8C-83A1-F6EECF244321}">
                <p14:modId xmlns:p14="http://schemas.microsoft.com/office/powerpoint/2010/main" val="2238205949"/>
              </p:ext>
            </p:extLst>
          </p:nvPr>
        </p:nvGraphicFramePr>
        <p:xfrm>
          <a:off x="2652713" y="1541463"/>
          <a:ext cx="3656012" cy="690562"/>
        </p:xfrm>
        <a:graphic>
          <a:graphicData uri="http://schemas.openxmlformats.org/presentationml/2006/ole">
            <mc:AlternateContent xmlns:mc="http://schemas.openxmlformats.org/markup-compatibility/2006">
              <mc:Choice xmlns:v="urn:schemas-microsoft-com:vml" Requires="v">
                <p:oleObj name="Equation" r:id="rId5" imgW="1206360" imgH="228600" progId="Equation.DSMT4">
                  <p:embed/>
                </p:oleObj>
              </mc:Choice>
              <mc:Fallback>
                <p:oleObj name="Equation" r:id="rId5" imgW="1206360" imgH="228600" progId="Equation.DSMT4">
                  <p:embed/>
                  <p:pic>
                    <p:nvPicPr>
                      <p:cNvPr id="8" name="Αντικείμενο 7">
                        <a:extLst>
                          <a:ext uri="{FF2B5EF4-FFF2-40B4-BE49-F238E27FC236}">
                            <a16:creationId xmlns:a16="http://schemas.microsoft.com/office/drawing/2014/main" id="{F17F65E4-3297-44BE-BFB3-C2C0CB5E2EBE}"/>
                          </a:ext>
                        </a:extLst>
                      </p:cNvPr>
                      <p:cNvPicPr/>
                      <p:nvPr/>
                    </p:nvPicPr>
                    <p:blipFill>
                      <a:blip r:embed="rId6"/>
                      <a:stretch>
                        <a:fillRect/>
                      </a:stretch>
                    </p:blipFill>
                    <p:spPr>
                      <a:xfrm>
                        <a:off x="2652713" y="1541463"/>
                        <a:ext cx="3656012" cy="690562"/>
                      </a:xfrm>
                      <a:prstGeom prst="rect">
                        <a:avLst/>
                      </a:prstGeom>
                    </p:spPr>
                  </p:pic>
                </p:oleObj>
              </mc:Fallback>
            </mc:AlternateContent>
          </a:graphicData>
        </a:graphic>
      </p:graphicFrame>
      <p:graphicFrame>
        <p:nvGraphicFramePr>
          <p:cNvPr id="9" name="Αντικείμενο 8">
            <a:extLst>
              <a:ext uri="{FF2B5EF4-FFF2-40B4-BE49-F238E27FC236}">
                <a16:creationId xmlns:a16="http://schemas.microsoft.com/office/drawing/2014/main" id="{CB60188B-B266-4C1F-876B-053288861224}"/>
              </a:ext>
            </a:extLst>
          </p:cNvPr>
          <p:cNvGraphicFramePr>
            <a:graphicFrameLocks noChangeAspect="1"/>
          </p:cNvGraphicFramePr>
          <p:nvPr>
            <p:extLst>
              <p:ext uri="{D42A27DB-BD31-4B8C-83A1-F6EECF244321}">
                <p14:modId xmlns:p14="http://schemas.microsoft.com/office/powerpoint/2010/main" val="2075631067"/>
              </p:ext>
            </p:extLst>
          </p:nvPr>
        </p:nvGraphicFramePr>
        <p:xfrm>
          <a:off x="1025525" y="1560513"/>
          <a:ext cx="1233488" cy="579437"/>
        </p:xfrm>
        <a:graphic>
          <a:graphicData uri="http://schemas.openxmlformats.org/presentationml/2006/ole">
            <mc:AlternateContent xmlns:mc="http://schemas.openxmlformats.org/markup-compatibility/2006">
              <mc:Choice xmlns:v="urn:schemas-microsoft-com:vml" Requires="v">
                <p:oleObj name="Equation" r:id="rId7" imgW="431640" imgH="203040" progId="Equation.DSMT4">
                  <p:embed/>
                </p:oleObj>
              </mc:Choice>
              <mc:Fallback>
                <p:oleObj name="Equation" r:id="rId7" imgW="431640" imgH="203040" progId="Equation.DSMT4">
                  <p:embed/>
                  <p:pic>
                    <p:nvPicPr>
                      <p:cNvPr id="9" name="Αντικείμενο 8">
                        <a:extLst>
                          <a:ext uri="{FF2B5EF4-FFF2-40B4-BE49-F238E27FC236}">
                            <a16:creationId xmlns:a16="http://schemas.microsoft.com/office/drawing/2014/main" id="{C256E164-3B01-455E-9F1A-0FE1FE07D279}"/>
                          </a:ext>
                        </a:extLst>
                      </p:cNvPr>
                      <p:cNvPicPr/>
                      <p:nvPr/>
                    </p:nvPicPr>
                    <p:blipFill>
                      <a:blip r:embed="rId8"/>
                      <a:stretch>
                        <a:fillRect/>
                      </a:stretch>
                    </p:blipFill>
                    <p:spPr>
                      <a:xfrm>
                        <a:off x="1025525" y="1560513"/>
                        <a:ext cx="1233488" cy="579437"/>
                      </a:xfrm>
                      <a:prstGeom prst="rect">
                        <a:avLst/>
                      </a:prstGeom>
                    </p:spPr>
                  </p:pic>
                </p:oleObj>
              </mc:Fallback>
            </mc:AlternateContent>
          </a:graphicData>
        </a:graphic>
      </p:graphicFrame>
      <p:graphicFrame>
        <p:nvGraphicFramePr>
          <p:cNvPr id="11" name="Αντικείμενο 10">
            <a:extLst>
              <a:ext uri="{FF2B5EF4-FFF2-40B4-BE49-F238E27FC236}">
                <a16:creationId xmlns:a16="http://schemas.microsoft.com/office/drawing/2014/main" id="{7F5768C6-DBF5-429F-BF52-57C8F8C529DB}"/>
              </a:ext>
            </a:extLst>
          </p:cNvPr>
          <p:cNvGraphicFramePr>
            <a:graphicFrameLocks noChangeAspect="1"/>
          </p:cNvGraphicFramePr>
          <p:nvPr>
            <p:extLst>
              <p:ext uri="{D42A27DB-BD31-4B8C-83A1-F6EECF244321}">
                <p14:modId xmlns:p14="http://schemas.microsoft.com/office/powerpoint/2010/main" val="3472368931"/>
              </p:ext>
            </p:extLst>
          </p:nvPr>
        </p:nvGraphicFramePr>
        <p:xfrm>
          <a:off x="1090997" y="2275695"/>
          <a:ext cx="1561716" cy="539502"/>
        </p:xfrm>
        <a:graphic>
          <a:graphicData uri="http://schemas.openxmlformats.org/presentationml/2006/ole">
            <mc:AlternateContent xmlns:mc="http://schemas.openxmlformats.org/markup-compatibility/2006">
              <mc:Choice xmlns:v="urn:schemas-microsoft-com:vml" Requires="v">
                <p:oleObj name="Equation" r:id="rId9" imgW="698400" imgH="241200" progId="Equation.DSMT4">
                  <p:embed/>
                </p:oleObj>
              </mc:Choice>
              <mc:Fallback>
                <p:oleObj name="Equation" r:id="rId9" imgW="698400" imgH="241200" progId="Equation.DSMT4">
                  <p:embed/>
                  <p:pic>
                    <p:nvPicPr>
                      <p:cNvPr id="0" name=""/>
                      <p:cNvPicPr/>
                      <p:nvPr/>
                    </p:nvPicPr>
                    <p:blipFill>
                      <a:blip r:embed="rId10"/>
                      <a:stretch>
                        <a:fillRect/>
                      </a:stretch>
                    </p:blipFill>
                    <p:spPr>
                      <a:xfrm>
                        <a:off x="1090997" y="2275695"/>
                        <a:ext cx="1561716" cy="539502"/>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B1990BB4-D33A-419C-AF7F-0733621CA93A}"/>
              </a:ext>
            </a:extLst>
          </p:cNvPr>
          <p:cNvGraphicFramePr>
            <a:graphicFrameLocks noChangeAspect="1"/>
          </p:cNvGraphicFramePr>
          <p:nvPr>
            <p:extLst>
              <p:ext uri="{D42A27DB-BD31-4B8C-83A1-F6EECF244321}">
                <p14:modId xmlns:p14="http://schemas.microsoft.com/office/powerpoint/2010/main" val="4288282122"/>
              </p:ext>
            </p:extLst>
          </p:nvPr>
        </p:nvGraphicFramePr>
        <p:xfrm>
          <a:off x="1193709" y="3138257"/>
          <a:ext cx="1053752" cy="526876"/>
        </p:xfrm>
        <a:graphic>
          <a:graphicData uri="http://schemas.openxmlformats.org/presentationml/2006/ole">
            <mc:AlternateContent xmlns:mc="http://schemas.openxmlformats.org/markup-compatibility/2006">
              <mc:Choice xmlns:v="urn:schemas-microsoft-com:vml" Requires="v">
                <p:oleObj name="Equation" r:id="rId11" imgW="457200" imgH="228600" progId="Equation.DSMT4">
                  <p:embed/>
                </p:oleObj>
              </mc:Choice>
              <mc:Fallback>
                <p:oleObj name="Equation" r:id="rId11" imgW="457200" imgH="228600" progId="Equation.DSMT4">
                  <p:embed/>
                  <p:pic>
                    <p:nvPicPr>
                      <p:cNvPr id="10" name="Αντικείμενο 9">
                        <a:extLst>
                          <a:ext uri="{FF2B5EF4-FFF2-40B4-BE49-F238E27FC236}">
                            <a16:creationId xmlns:a16="http://schemas.microsoft.com/office/drawing/2014/main" id="{8923432D-5F19-4733-8B80-DDC24BD4D26D}"/>
                          </a:ext>
                        </a:extLst>
                      </p:cNvPr>
                      <p:cNvPicPr/>
                      <p:nvPr/>
                    </p:nvPicPr>
                    <p:blipFill>
                      <a:blip r:embed="rId12"/>
                      <a:stretch>
                        <a:fillRect/>
                      </a:stretch>
                    </p:blipFill>
                    <p:spPr>
                      <a:xfrm>
                        <a:off x="1193709" y="3138257"/>
                        <a:ext cx="1053752" cy="526876"/>
                      </a:xfrm>
                      <a:prstGeom prst="rect">
                        <a:avLst/>
                      </a:prstGeom>
                    </p:spPr>
                  </p:pic>
                </p:oleObj>
              </mc:Fallback>
            </mc:AlternateContent>
          </a:graphicData>
        </a:graphic>
      </p:graphicFrame>
      <p:sp>
        <p:nvSpPr>
          <p:cNvPr id="13" name="TextBox 12">
            <a:extLst>
              <a:ext uri="{FF2B5EF4-FFF2-40B4-BE49-F238E27FC236}">
                <a16:creationId xmlns:a16="http://schemas.microsoft.com/office/drawing/2014/main" id="{BF0B2486-B3A0-F00A-0A1E-7AC82A36607F}"/>
              </a:ext>
            </a:extLst>
          </p:cNvPr>
          <p:cNvSpPr txBox="1"/>
          <p:nvPr/>
        </p:nvSpPr>
        <p:spPr>
          <a:xfrm>
            <a:off x="392629" y="3979645"/>
            <a:ext cx="2958451" cy="830997"/>
          </a:xfrm>
          <a:prstGeom prst="rect">
            <a:avLst/>
          </a:prstGeom>
          <a:noFill/>
          <a:ln>
            <a:solidFill>
              <a:schemeClr val="accent1">
                <a:shade val="15000"/>
              </a:schemeClr>
            </a:solidFill>
          </a:ln>
        </p:spPr>
        <p:txBody>
          <a:bodyPr wrap="square">
            <a:spAutoFit/>
          </a:bodyPr>
          <a:lstStyle/>
          <a:p>
            <a:r>
              <a:rPr lang="el-GR" altLang="el-GR" sz="2400" b="1" dirty="0">
                <a:solidFill>
                  <a:srgbClr val="C00000"/>
                </a:solidFill>
                <a:latin typeface="Arial Narrow" panose="020B0606020202030204" pitchFamily="34" charset="0"/>
                <a:cs typeface="Arial" panose="020B0604020202020204" pitchFamily="34" charset="0"/>
              </a:rPr>
              <a:t>Χρησιμοποιείται για την παραγωγή έργου</a:t>
            </a:r>
            <a:endParaRPr lang="el-GR" sz="2400" b="1" dirty="0">
              <a:solidFill>
                <a:srgbClr val="C00000"/>
              </a:solidFill>
              <a:latin typeface="Arial Narrow" panose="020B0606020202030204" pitchFamily="34" charset="0"/>
            </a:endParaRPr>
          </a:p>
        </p:txBody>
      </p:sp>
    </p:spTree>
    <p:extLst>
      <p:ext uri="{BB962C8B-B14F-4D97-AF65-F5344CB8AC3E}">
        <p14:creationId xmlns:p14="http://schemas.microsoft.com/office/powerpoint/2010/main" val="2628287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9C9469D-0222-4395-907B-35DA4570981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AEB4D58-BBF3-4EBD-B52E-9239DBFD541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30</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D15D81E8-FF2E-40EB-B2CC-05916B8C6A36}"/>
              </a:ext>
            </a:extLst>
          </p:cNvPr>
          <p:cNvSpPr txBox="1">
            <a:spLocks noChangeArrowheads="1"/>
          </p:cNvSpPr>
          <p:nvPr/>
        </p:nvSpPr>
        <p:spPr>
          <a:xfrm>
            <a:off x="323850" y="-14991"/>
            <a:ext cx="836295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Βασικές διεργασίες για Ιδανικά Αέρια</a:t>
            </a:r>
          </a:p>
        </p:txBody>
      </p:sp>
      <p:sp>
        <p:nvSpPr>
          <p:cNvPr id="5" name="Content Placeholder 4">
            <a:extLst>
              <a:ext uri="{FF2B5EF4-FFF2-40B4-BE49-F238E27FC236}">
                <a16:creationId xmlns:a16="http://schemas.microsoft.com/office/drawing/2014/main" id="{75B36521-BDB0-4BC0-AE72-1A760011B086}"/>
              </a:ext>
            </a:extLst>
          </p:cNvPr>
          <p:cNvSpPr txBox="1">
            <a:spLocks/>
          </p:cNvSpPr>
          <p:nvPr/>
        </p:nvSpPr>
        <p:spPr>
          <a:xfrm>
            <a:off x="179512" y="584183"/>
            <a:ext cx="8100613" cy="464343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l-GR" altLang="el-GR" sz="2400" b="1" u="sng" dirty="0" err="1">
                <a:solidFill>
                  <a:srgbClr val="0033CC"/>
                </a:solidFill>
              </a:rPr>
              <a:t>Αδιαβατική</a:t>
            </a:r>
            <a:r>
              <a:rPr lang="el-GR" altLang="el-GR" sz="2400" b="1" u="sng" dirty="0">
                <a:solidFill>
                  <a:srgbClr val="0033CC"/>
                </a:solidFill>
              </a:rPr>
              <a:t> Μεταβολή</a:t>
            </a:r>
          </a:p>
          <a:p>
            <a:pPr>
              <a:buFont typeface="Wingdings 2" panose="05020102010507070707" pitchFamily="18" charset="2"/>
              <a:buNone/>
            </a:pPr>
            <a:endParaRPr lang="el-GR" altLang="el-GR" sz="1800" b="1" u="sng" dirty="0">
              <a:solidFill>
                <a:srgbClr val="0033CC"/>
              </a:solidFill>
            </a:endParaRPr>
          </a:p>
          <a:p>
            <a:pPr>
              <a:buFont typeface="Wingdings 2" panose="05020102010507070707" pitchFamily="18" charset="2"/>
              <a:buNone/>
            </a:pPr>
            <a:endParaRPr lang="el-GR" altLang="el-GR" sz="1800" b="1" u="sng" dirty="0">
              <a:solidFill>
                <a:srgbClr val="0033CC"/>
              </a:solidFill>
            </a:endParaRPr>
          </a:p>
          <a:p>
            <a:pPr>
              <a:buFont typeface="Wingdings 2" panose="05020102010507070707" pitchFamily="18" charset="2"/>
              <a:buNone/>
            </a:pPr>
            <a:endParaRPr lang="el-GR" altLang="el-GR" sz="1800" b="1" u="sng" dirty="0">
              <a:solidFill>
                <a:srgbClr val="0033CC"/>
              </a:solidFill>
            </a:endParaRPr>
          </a:p>
          <a:p>
            <a:pPr>
              <a:buFont typeface="Wingdings 2" panose="05020102010507070707" pitchFamily="18" charset="2"/>
              <a:buNone/>
            </a:pPr>
            <a:endParaRPr lang="el-GR" altLang="el-GR" sz="1800" b="1" u="sng" dirty="0">
              <a:solidFill>
                <a:srgbClr val="0033CC"/>
              </a:solidFill>
            </a:endParaRPr>
          </a:p>
          <a:p>
            <a:pPr algn="r">
              <a:buFont typeface="Wingdings 2" panose="05020102010507070707" pitchFamily="18" charset="2"/>
              <a:buNone/>
            </a:pPr>
            <a:r>
              <a:rPr lang="el-GR" altLang="el-GR" sz="1800" b="1" u="sng" dirty="0">
                <a:solidFill>
                  <a:srgbClr val="0033CC"/>
                </a:solidFill>
              </a:rPr>
              <a:t>Όλες οι διεργασίες στην ατμόσφαιρα θεωρούνται κατά προσέγγιση </a:t>
            </a:r>
            <a:r>
              <a:rPr lang="el-GR" altLang="el-GR" sz="1800" b="1" u="sng" dirty="0" err="1">
                <a:solidFill>
                  <a:srgbClr val="0033CC"/>
                </a:solidFill>
              </a:rPr>
              <a:t>αδιαβατικές</a:t>
            </a:r>
            <a:endParaRPr lang="el-GR" altLang="el-GR" sz="1800" b="1" u="sng" dirty="0">
              <a:solidFill>
                <a:srgbClr val="0033CC"/>
              </a:solidFill>
            </a:endParaRPr>
          </a:p>
          <a:p>
            <a:pPr algn="r">
              <a:buFont typeface="Wingdings 2" panose="05020102010507070707" pitchFamily="18" charset="2"/>
              <a:buNone/>
            </a:pPr>
            <a:endParaRPr lang="el-GR" altLang="el-GR" sz="1800" b="1" u="sng" dirty="0">
              <a:solidFill>
                <a:srgbClr val="0033CC"/>
              </a:solidFill>
            </a:endParaRPr>
          </a:p>
          <a:p>
            <a:pPr algn="just"/>
            <a:r>
              <a:rPr lang="el-GR" altLang="el-GR" sz="2400" dirty="0"/>
              <a:t>Στην μεταβολή αυτή και τα τρία χαρακτηριστικά του τέλειου αερίου μεταβάλλονται χωρίς να δοθεί ή να αφαιρεθεί θερμότητα από το αέριο. </a:t>
            </a:r>
            <a:r>
              <a:rPr lang="el-GR" altLang="el-GR" sz="2400" u="sng" dirty="0"/>
              <a:t>Δηλαδή, η μεταβολή του ποσού θερμότητας μεταξύ της αρχικής κατάστασης 1 και της τελικής κατάστασης 2 είναι μηδέν</a:t>
            </a:r>
            <a:r>
              <a:rPr lang="el-GR" altLang="el-GR" sz="2400" dirty="0"/>
              <a:t>.</a:t>
            </a:r>
          </a:p>
          <a:p>
            <a:pPr>
              <a:buFont typeface="Wingdings 2" panose="05020102010507070707" pitchFamily="18" charset="2"/>
              <a:buNone/>
            </a:pPr>
            <a:endParaRPr lang="en-US" altLang="el-GR" sz="2400" b="1" u="sng" dirty="0">
              <a:solidFill>
                <a:srgbClr val="0033CC"/>
              </a:solidFill>
            </a:endParaRPr>
          </a:p>
          <a:p>
            <a:endParaRPr lang="el-GR" altLang="el-GR" sz="2000" dirty="0">
              <a:latin typeface="Arial" panose="020B0604020202020204" pitchFamily="34" charset="0"/>
              <a:cs typeface="Arial" panose="020B0604020202020204" pitchFamily="34" charset="0"/>
            </a:endParaRPr>
          </a:p>
        </p:txBody>
      </p:sp>
      <p:graphicFrame>
        <p:nvGraphicFramePr>
          <p:cNvPr id="6" name="Object 3">
            <a:extLst>
              <a:ext uri="{FF2B5EF4-FFF2-40B4-BE49-F238E27FC236}">
                <a16:creationId xmlns:a16="http://schemas.microsoft.com/office/drawing/2014/main" id="{17323A2D-6E4A-4919-8BFF-F0B5015AD017}"/>
              </a:ext>
            </a:extLst>
          </p:cNvPr>
          <p:cNvGraphicFramePr>
            <a:graphicFrameLocks noChangeAspect="1"/>
          </p:cNvGraphicFramePr>
          <p:nvPr>
            <p:extLst>
              <p:ext uri="{D42A27DB-BD31-4B8C-83A1-F6EECF244321}">
                <p14:modId xmlns:p14="http://schemas.microsoft.com/office/powerpoint/2010/main" val="3178543755"/>
              </p:ext>
            </p:extLst>
          </p:nvPr>
        </p:nvGraphicFramePr>
        <p:xfrm>
          <a:off x="1855787" y="5114014"/>
          <a:ext cx="5432425" cy="1109663"/>
        </p:xfrm>
        <a:graphic>
          <a:graphicData uri="http://schemas.openxmlformats.org/presentationml/2006/ole">
            <mc:AlternateContent xmlns:mc="http://schemas.openxmlformats.org/markup-compatibility/2006">
              <mc:Choice xmlns:v="urn:schemas-microsoft-com:vml" Requires="v">
                <p:oleObj name="Equation" r:id="rId2" imgW="2730240" imgH="558720" progId="Equation.DSMT4">
                  <p:embed/>
                </p:oleObj>
              </mc:Choice>
              <mc:Fallback>
                <p:oleObj name="Equation" r:id="rId2" imgW="2730240" imgH="558720" progId="Equation.DSMT4">
                  <p:embed/>
                  <p:pic>
                    <p:nvPicPr>
                      <p:cNvPr id="29698" name="Object 3">
                        <a:extLst>
                          <a:ext uri="{FF2B5EF4-FFF2-40B4-BE49-F238E27FC236}">
                            <a16:creationId xmlns:a16="http://schemas.microsoft.com/office/drawing/2014/main" id="{35932F19-05B8-4ED5-9BF4-1C54AD92A8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5787" y="5114014"/>
                        <a:ext cx="5432425" cy="1109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Αντικείμενο 6">
            <a:extLst>
              <a:ext uri="{FF2B5EF4-FFF2-40B4-BE49-F238E27FC236}">
                <a16:creationId xmlns:a16="http://schemas.microsoft.com/office/drawing/2014/main" id="{DCF29912-3077-46C5-8BF1-08466DDA2533}"/>
              </a:ext>
            </a:extLst>
          </p:cNvPr>
          <p:cNvGraphicFramePr>
            <a:graphicFrameLocks noChangeAspect="1"/>
          </p:cNvGraphicFramePr>
          <p:nvPr>
            <p:extLst>
              <p:ext uri="{D42A27DB-BD31-4B8C-83A1-F6EECF244321}">
                <p14:modId xmlns:p14="http://schemas.microsoft.com/office/powerpoint/2010/main" val="3528843846"/>
              </p:ext>
            </p:extLst>
          </p:nvPr>
        </p:nvGraphicFramePr>
        <p:xfrm>
          <a:off x="1282700" y="1511300"/>
          <a:ext cx="2328204" cy="614545"/>
        </p:xfrm>
        <a:graphic>
          <a:graphicData uri="http://schemas.openxmlformats.org/presentationml/2006/ole">
            <mc:AlternateContent xmlns:mc="http://schemas.openxmlformats.org/markup-compatibility/2006">
              <mc:Choice xmlns:v="urn:schemas-microsoft-com:vml" Requires="v">
                <p:oleObj name="Equation" r:id="rId4" imgW="863280" imgH="228600" progId="Equation.DSMT4">
                  <p:embed/>
                </p:oleObj>
              </mc:Choice>
              <mc:Fallback>
                <p:oleObj name="Equation" r:id="rId4" imgW="863280" imgH="228600" progId="Equation.DSMT4">
                  <p:embed/>
                  <p:pic>
                    <p:nvPicPr>
                      <p:cNvPr id="8" name="Αντικείμενο 7">
                        <a:extLst>
                          <a:ext uri="{FF2B5EF4-FFF2-40B4-BE49-F238E27FC236}">
                            <a16:creationId xmlns:a16="http://schemas.microsoft.com/office/drawing/2014/main" id="{9FF21818-E00F-42BF-8FA0-464842D9610B}"/>
                          </a:ext>
                        </a:extLst>
                      </p:cNvPr>
                      <p:cNvPicPr/>
                      <p:nvPr/>
                    </p:nvPicPr>
                    <p:blipFill>
                      <a:blip r:embed="rId5"/>
                      <a:stretch>
                        <a:fillRect/>
                      </a:stretch>
                    </p:blipFill>
                    <p:spPr>
                      <a:xfrm>
                        <a:off x="1282700" y="1511300"/>
                        <a:ext cx="2328204" cy="614545"/>
                      </a:xfrm>
                      <a:prstGeom prst="rect">
                        <a:avLst/>
                      </a:prstGeom>
                    </p:spPr>
                  </p:pic>
                </p:oleObj>
              </mc:Fallback>
            </mc:AlternateContent>
          </a:graphicData>
        </a:graphic>
      </p:graphicFrame>
      <p:graphicFrame>
        <p:nvGraphicFramePr>
          <p:cNvPr id="8" name="Αντικείμενο 7">
            <a:extLst>
              <a:ext uri="{FF2B5EF4-FFF2-40B4-BE49-F238E27FC236}">
                <a16:creationId xmlns:a16="http://schemas.microsoft.com/office/drawing/2014/main" id="{796430B1-F063-44CD-9850-1A270316B9F2}"/>
              </a:ext>
            </a:extLst>
          </p:cNvPr>
          <p:cNvGraphicFramePr>
            <a:graphicFrameLocks noChangeAspect="1"/>
          </p:cNvGraphicFramePr>
          <p:nvPr>
            <p:extLst>
              <p:ext uri="{D42A27DB-BD31-4B8C-83A1-F6EECF244321}">
                <p14:modId xmlns:p14="http://schemas.microsoft.com/office/powerpoint/2010/main" val="3184843384"/>
              </p:ext>
            </p:extLst>
          </p:nvPr>
        </p:nvGraphicFramePr>
        <p:xfrm>
          <a:off x="5364088" y="1435283"/>
          <a:ext cx="2144377" cy="690562"/>
        </p:xfrm>
        <a:graphic>
          <a:graphicData uri="http://schemas.openxmlformats.org/presentationml/2006/ole">
            <mc:AlternateContent xmlns:mc="http://schemas.openxmlformats.org/markup-compatibility/2006">
              <mc:Choice xmlns:v="urn:schemas-microsoft-com:vml" Requires="v">
                <p:oleObj name="Equation" r:id="rId6" imgW="749160" imgH="241200" progId="Equation.DSMT4">
                  <p:embed/>
                </p:oleObj>
              </mc:Choice>
              <mc:Fallback>
                <p:oleObj name="Equation" r:id="rId6" imgW="749160" imgH="241200" progId="Equation.DSMT4">
                  <p:embed/>
                  <p:pic>
                    <p:nvPicPr>
                      <p:cNvPr id="0" name=""/>
                      <p:cNvPicPr/>
                      <p:nvPr/>
                    </p:nvPicPr>
                    <p:blipFill>
                      <a:blip r:embed="rId7"/>
                      <a:stretch>
                        <a:fillRect/>
                      </a:stretch>
                    </p:blipFill>
                    <p:spPr>
                      <a:xfrm>
                        <a:off x="5364088" y="1435283"/>
                        <a:ext cx="2144377" cy="690562"/>
                      </a:xfrm>
                      <a:prstGeom prst="rect">
                        <a:avLst/>
                      </a:prstGeom>
                    </p:spPr>
                  </p:pic>
                </p:oleObj>
              </mc:Fallback>
            </mc:AlternateContent>
          </a:graphicData>
        </a:graphic>
      </p:graphicFrame>
    </p:spTree>
    <p:extLst>
      <p:ext uri="{BB962C8B-B14F-4D97-AF65-F5344CB8AC3E}">
        <p14:creationId xmlns:p14="http://schemas.microsoft.com/office/powerpoint/2010/main" val="2039686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BBD2245-6732-479A-A462-1E0EE7229BD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D26D1EC-543F-4957-815E-EF0D8130AC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31</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1430BC25-156C-4912-A1FD-0FA2FB26DA67}"/>
              </a:ext>
            </a:extLst>
          </p:cNvPr>
          <p:cNvSpPr txBox="1">
            <a:spLocks noChangeArrowheads="1"/>
          </p:cNvSpPr>
          <p:nvPr/>
        </p:nvSpPr>
        <p:spPr>
          <a:xfrm>
            <a:off x="317446" y="1659607"/>
            <a:ext cx="8362950" cy="7778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l-GR" sz="1800" b="1" dirty="0">
                <a:solidFill>
                  <a:srgbClr val="0033CC"/>
                </a:solidFill>
                <a:effectLst>
                  <a:outerShdw blurRad="38100" dist="38100" dir="2700000" algn="tl">
                    <a:srgbClr val="000000">
                      <a:alpha val="43137"/>
                    </a:srgbClr>
                  </a:outerShdw>
                </a:effectLst>
                <a:latin typeface="Arial" pitchFamily="34" charset="0"/>
                <a:cs typeface="Arial" pitchFamily="34" charset="0"/>
              </a:rPr>
              <a:t>Περίληψη διεργασιών</a:t>
            </a:r>
          </a:p>
        </p:txBody>
      </p:sp>
      <p:pic>
        <p:nvPicPr>
          <p:cNvPr id="5" name="Picture 7" descr="ΜΕΤΑΒΟΛΕΣ ΚΑΤΑΣΤΑΣΕΩΝ">
            <a:extLst>
              <a:ext uri="{FF2B5EF4-FFF2-40B4-BE49-F238E27FC236}">
                <a16:creationId xmlns:a16="http://schemas.microsoft.com/office/drawing/2014/main" id="{40FCEB9B-DFB2-4390-80CD-575B24E4665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75210" y="2016968"/>
            <a:ext cx="6918189" cy="4219227"/>
          </a:xfrm>
          <a:prstGeom prst="rect">
            <a:avLst/>
          </a:prstGeom>
          <a:noFill/>
        </p:spPr>
      </p:pic>
      <p:sp>
        <p:nvSpPr>
          <p:cNvPr id="6" name="Rectangle 5">
            <a:extLst>
              <a:ext uri="{FF2B5EF4-FFF2-40B4-BE49-F238E27FC236}">
                <a16:creationId xmlns:a16="http://schemas.microsoft.com/office/drawing/2014/main" id="{FD258244-CBEE-4CE3-B3CD-950BCEBA5F8A}"/>
              </a:ext>
            </a:extLst>
          </p:cNvPr>
          <p:cNvSpPr>
            <a:spLocks noChangeArrowheads="1"/>
          </p:cNvSpPr>
          <p:nvPr/>
        </p:nvSpPr>
        <p:spPr bwMode="auto">
          <a:xfrm>
            <a:off x="6886925" y="2699420"/>
            <a:ext cx="22570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sz="2000" dirty="0"/>
              <a:t>0-1: Ισόχωρη, </a:t>
            </a:r>
          </a:p>
          <a:p>
            <a:pPr eaLnBrk="1" hangingPunct="1"/>
            <a:r>
              <a:rPr lang="el-GR" altLang="el-GR" sz="2000" dirty="0"/>
              <a:t>0-2:Ισόθερμη, </a:t>
            </a:r>
          </a:p>
          <a:p>
            <a:pPr eaLnBrk="1" hangingPunct="1"/>
            <a:r>
              <a:rPr lang="el-GR" altLang="el-GR" sz="2000" dirty="0"/>
              <a:t>0-3:Ισοβαρής, </a:t>
            </a:r>
          </a:p>
          <a:p>
            <a:pPr eaLnBrk="1" hangingPunct="1"/>
            <a:r>
              <a:rPr lang="el-GR" altLang="el-GR" sz="2000" dirty="0"/>
              <a:t>0-4:Αδιαβατική, </a:t>
            </a:r>
          </a:p>
          <a:p>
            <a:pPr eaLnBrk="1" hangingPunct="1"/>
            <a:r>
              <a:rPr lang="el-GR" altLang="el-GR" sz="2000" dirty="0"/>
              <a:t>0-5:Πολυτροπική, </a:t>
            </a:r>
          </a:p>
          <a:p>
            <a:pPr eaLnBrk="1" hangingPunct="1"/>
            <a:r>
              <a:rPr lang="el-GR" altLang="el-GR" sz="2000" dirty="0"/>
              <a:t>0-6:Τυχαία </a:t>
            </a:r>
          </a:p>
        </p:txBody>
      </p:sp>
      <mc:AlternateContent xmlns:mc="http://schemas.openxmlformats.org/markup-compatibility/2006" xmlns:a14="http://schemas.microsoft.com/office/drawing/2010/main">
        <mc:Choice Requires="a14">
          <p:sp>
            <p:nvSpPr>
              <p:cNvPr id="7" name="Object 6">
                <a:extLst>
                  <a:ext uri="{FF2B5EF4-FFF2-40B4-BE49-F238E27FC236}">
                    <a16:creationId xmlns:a16="http://schemas.microsoft.com/office/drawing/2014/main" id="{ADAFE331-7F80-42DF-BDB7-1DF18538BEF4}"/>
                  </a:ext>
                </a:extLst>
              </p:cNvPr>
              <p:cNvSpPr txBox="1"/>
              <p:nvPr/>
            </p:nvSpPr>
            <p:spPr bwMode="auto">
              <a:xfrm>
                <a:off x="4572000" y="951721"/>
                <a:ext cx="2806551" cy="106524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sz="2400" i="1" smtClean="0">
                              <a:solidFill>
                                <a:srgbClr val="000000"/>
                              </a:solidFill>
                              <a:latin typeface="Cambria Math" panose="02040503050406030204" pitchFamily="18" charset="0"/>
                            </a:rPr>
                          </m:ctrlPr>
                        </m:fPr>
                        <m:num>
                          <m:r>
                            <m:rPr>
                              <m:sty m:val="p"/>
                            </m:rPr>
                            <a:rPr lang="el-GR" sz="2400">
                              <a:solidFill>
                                <a:srgbClr val="000000"/>
                              </a:solidFill>
                              <a:latin typeface="Cambria Math" panose="02040503050406030204" pitchFamily="18" charset="0"/>
                            </a:rPr>
                            <m:t>Τ</m:t>
                          </m:r>
                        </m:num>
                        <m:den>
                          <m:sSub>
                            <m:sSubPr>
                              <m:ctrlPr>
                                <a:rPr lang="el-GR" sz="2400" i="1">
                                  <a:solidFill>
                                    <a:srgbClr val="000000"/>
                                  </a:solidFill>
                                  <a:latin typeface="Cambria Math" panose="02040503050406030204" pitchFamily="18" charset="0"/>
                                </a:rPr>
                              </m:ctrlPr>
                            </m:sSubPr>
                            <m:e>
                              <m:r>
                                <m:rPr>
                                  <m:sty m:val="p"/>
                                </m:rPr>
                                <a:rPr lang="el-GR" sz="2400" b="0" i="0" smtClean="0">
                                  <a:solidFill>
                                    <a:srgbClr val="000000"/>
                                  </a:solidFill>
                                  <a:latin typeface="Cambria Math" panose="02040503050406030204" pitchFamily="18" charset="0"/>
                                </a:rPr>
                                <m:t>Τ</m:t>
                              </m:r>
                            </m:e>
                            <m:sub>
                              <m:r>
                                <a:rPr lang="el-GR" sz="2400" b="0" i="1" smtClean="0">
                                  <a:solidFill>
                                    <a:srgbClr val="000000"/>
                                  </a:solidFill>
                                  <a:latin typeface="Cambria Math" panose="02040503050406030204" pitchFamily="18" charset="0"/>
                                </a:rPr>
                                <m:t>𝜊</m:t>
                              </m:r>
                            </m:sub>
                          </m:sSub>
                        </m:den>
                      </m:f>
                      <m:r>
                        <a:rPr lang="el-GR" sz="2400" i="1">
                          <a:solidFill>
                            <a:srgbClr val="000000"/>
                          </a:solidFill>
                          <a:latin typeface="Cambria Math" panose="02040503050406030204" pitchFamily="18" charset="0"/>
                        </a:rPr>
                        <m:t>=</m:t>
                      </m:r>
                      <m:sSup>
                        <m:sSupPr>
                          <m:ctrlPr>
                            <a:rPr lang="el-GR" sz="2400" i="1">
                              <a:solidFill>
                                <a:srgbClr val="000000"/>
                              </a:solidFill>
                              <a:latin typeface="Cambria Math" panose="02040503050406030204" pitchFamily="18" charset="0"/>
                            </a:rPr>
                          </m:ctrlPr>
                        </m:sSupPr>
                        <m:e>
                          <m:d>
                            <m:dPr>
                              <m:ctrlPr>
                                <a:rPr lang="el-GR" sz="2400" i="1">
                                  <a:solidFill>
                                    <a:srgbClr val="000000"/>
                                  </a:solidFill>
                                  <a:latin typeface="Cambria Math" panose="02040503050406030204" pitchFamily="18" charset="0"/>
                                </a:rPr>
                              </m:ctrlPr>
                            </m:dPr>
                            <m:e>
                              <m:f>
                                <m:fPr>
                                  <m:ctrlPr>
                                    <a:rPr lang="el-GR" sz="2400" i="1">
                                      <a:solidFill>
                                        <a:srgbClr val="000000"/>
                                      </a:solidFill>
                                      <a:latin typeface="Cambria Math" panose="02040503050406030204" pitchFamily="18" charset="0"/>
                                    </a:rPr>
                                  </m:ctrlPr>
                                </m:fPr>
                                <m:num>
                                  <m:r>
                                    <m:rPr>
                                      <m:sty m:val="p"/>
                                    </m:rPr>
                                    <a:rPr lang="en-US" sz="2400">
                                      <a:solidFill>
                                        <a:srgbClr val="000000"/>
                                      </a:solidFill>
                                      <a:latin typeface="Cambria Math" panose="02040503050406030204" pitchFamily="18" charset="0"/>
                                    </a:rPr>
                                    <m:t>P</m:t>
                                  </m:r>
                                </m:num>
                                <m:den>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𝑃</m:t>
                                      </m:r>
                                    </m:e>
                                    <m:sub>
                                      <m:r>
                                        <a:rPr lang="en-US" sz="2400" b="0" i="1" smtClean="0">
                                          <a:solidFill>
                                            <a:srgbClr val="000000"/>
                                          </a:solidFill>
                                          <a:latin typeface="Cambria Math" panose="02040503050406030204" pitchFamily="18" charset="0"/>
                                        </a:rPr>
                                        <m:t>𝑜</m:t>
                                      </m:r>
                                    </m:sub>
                                  </m:sSub>
                                </m:den>
                              </m:f>
                            </m:e>
                          </m:d>
                        </m:e>
                        <m:sup>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𝑅</m:t>
                              </m:r>
                            </m:e>
                            <m:sub>
                              <m:r>
                                <a:rPr lang="en-US" sz="2400" b="0" i="1" smtClean="0">
                                  <a:solidFill>
                                    <a:srgbClr val="000000"/>
                                  </a:solidFill>
                                  <a:latin typeface="Cambria Math" panose="02040503050406030204" pitchFamily="18" charset="0"/>
                                </a:rPr>
                                <m:t>𝑚</m:t>
                              </m:r>
                            </m:sub>
                          </m:sSub>
                          <m:r>
                            <a:rPr lang="el-GR" sz="2400" i="1">
                              <a:solidFill>
                                <a:srgbClr val="000000"/>
                              </a:solidFill>
                              <a:latin typeface="Cambria Math" panose="02040503050406030204" pitchFamily="18" charset="0"/>
                            </a:rPr>
                            <m:t>/</m:t>
                          </m:r>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𝑐</m:t>
                              </m:r>
                            </m:e>
                            <m:sub>
                              <m:r>
                                <a:rPr lang="en-US" sz="2400" b="0" i="1" smtClean="0">
                                  <a:solidFill>
                                    <a:srgbClr val="000000"/>
                                  </a:solidFill>
                                  <a:latin typeface="Cambria Math" panose="02040503050406030204" pitchFamily="18" charset="0"/>
                                </a:rPr>
                                <m:t>𝑝</m:t>
                              </m:r>
                            </m:sub>
                          </m:sSub>
                        </m:sup>
                      </m:sSup>
                    </m:oMath>
                  </m:oMathPara>
                </a14:m>
                <a:endParaRPr lang="el-GR" sz="2400" dirty="0"/>
              </a:p>
            </p:txBody>
          </p:sp>
        </mc:Choice>
        <mc:Fallback xmlns="">
          <p:sp>
            <p:nvSpPr>
              <p:cNvPr id="7" name="Object 6">
                <a:extLst>
                  <a:ext uri="{FF2B5EF4-FFF2-40B4-BE49-F238E27FC236}">
                    <a16:creationId xmlns:a16="http://schemas.microsoft.com/office/drawing/2014/main" id="{ADAFE331-7F80-42DF-BDB7-1DF18538BEF4}"/>
                  </a:ext>
                </a:extLst>
              </p:cNvPr>
              <p:cNvSpPr txBox="1">
                <a:spLocks noRot="1" noChangeAspect="1" noMove="1" noResize="1" noEditPoints="1" noAdjustHandles="1" noChangeArrowheads="1" noChangeShapeType="1" noTextEdit="1"/>
              </p:cNvSpPr>
              <p:nvPr/>
            </p:nvSpPr>
            <p:spPr bwMode="auto">
              <a:xfrm>
                <a:off x="4572000" y="951721"/>
                <a:ext cx="2806551" cy="1065247"/>
              </a:xfrm>
              <a:prstGeom prst="rect">
                <a:avLst/>
              </a:prstGeom>
              <a:blipFill>
                <a:blip r:embed="rId3"/>
                <a:stretch>
                  <a:fillRect/>
                </a:stretch>
              </a:blipFill>
              <a:ln>
                <a:noFill/>
              </a:ln>
              <a:effectLst/>
            </p:spPr>
            <p:txBody>
              <a:bodyPr/>
              <a:lstStyle/>
              <a:p>
                <a:r>
                  <a:rPr lang="el-GR">
                    <a:noFill/>
                  </a:rPr>
                  <a:t> </a:t>
                </a:r>
              </a:p>
            </p:txBody>
          </p:sp>
        </mc:Fallback>
      </mc:AlternateContent>
      <p:sp>
        <p:nvSpPr>
          <p:cNvPr id="10" name="TextBox 9">
            <a:extLst>
              <a:ext uri="{FF2B5EF4-FFF2-40B4-BE49-F238E27FC236}">
                <a16:creationId xmlns:a16="http://schemas.microsoft.com/office/drawing/2014/main" id="{D83781D9-74EC-4E42-8CDD-CA2B938F906B}"/>
              </a:ext>
            </a:extLst>
          </p:cNvPr>
          <p:cNvSpPr txBox="1"/>
          <p:nvPr/>
        </p:nvSpPr>
        <p:spPr>
          <a:xfrm>
            <a:off x="0" y="115708"/>
            <a:ext cx="9144000" cy="830997"/>
          </a:xfrm>
          <a:prstGeom prst="rect">
            <a:avLst/>
          </a:prstGeom>
          <a:noFill/>
        </p:spPr>
        <p:txBody>
          <a:bodyPr wrap="square">
            <a:spAutoFit/>
          </a:bodyPr>
          <a:lstStyle/>
          <a:p>
            <a:r>
              <a:rPr lang="el-GR" altLang="el-GR" sz="2400" dirty="0">
                <a:solidFill>
                  <a:srgbClr val="0000FF"/>
                </a:solidFill>
                <a:latin typeface="Arial Narrow" panose="020B0606020202030204" pitchFamily="34" charset="0"/>
              </a:rPr>
              <a:t>Αν θεωρηθεί, ως βασική πίεση η πίεση περιβάλλοντος </a:t>
            </a:r>
            <a:r>
              <a:rPr lang="en-US" altLang="el-GR" sz="2400" dirty="0">
                <a:solidFill>
                  <a:srgbClr val="0000FF"/>
                </a:solidFill>
                <a:latin typeface="Arial Narrow" panose="020B0606020202030204" pitchFamily="34" charset="0"/>
              </a:rPr>
              <a:t>p</a:t>
            </a:r>
            <a:r>
              <a:rPr lang="en-US" altLang="el-GR" sz="2400" baseline="-25000" dirty="0">
                <a:solidFill>
                  <a:srgbClr val="0000FF"/>
                </a:solidFill>
                <a:latin typeface="Arial Narrow" panose="020B0606020202030204" pitchFamily="34" charset="0"/>
              </a:rPr>
              <a:t>o</a:t>
            </a:r>
            <a:r>
              <a:rPr lang="en-US" altLang="el-GR" sz="2400" dirty="0">
                <a:solidFill>
                  <a:srgbClr val="0000FF"/>
                </a:solidFill>
                <a:latin typeface="Arial Narrow" panose="020B0606020202030204" pitchFamily="34" charset="0"/>
              </a:rPr>
              <a:t> = 1000hPa </a:t>
            </a:r>
            <a:r>
              <a:rPr lang="el-GR" altLang="el-GR" sz="2400" dirty="0">
                <a:solidFill>
                  <a:srgbClr val="0000FF"/>
                </a:solidFill>
                <a:latin typeface="Arial Narrow" panose="020B0606020202030204" pitchFamily="34" charset="0"/>
              </a:rPr>
              <a:t>και θερμοκρασία η μέση θερμοκρασία περιβάλλοντος Τ</a:t>
            </a:r>
            <a:r>
              <a:rPr lang="el-GR" altLang="el-GR" sz="2400" baseline="-25000" dirty="0">
                <a:solidFill>
                  <a:srgbClr val="0000FF"/>
                </a:solidFill>
                <a:latin typeface="Arial Narrow" panose="020B0606020202030204" pitchFamily="34" charset="0"/>
              </a:rPr>
              <a:t>ο</a:t>
            </a:r>
            <a:r>
              <a:rPr lang="el-GR" altLang="el-GR" sz="2400" dirty="0">
                <a:solidFill>
                  <a:srgbClr val="0000FF"/>
                </a:solidFill>
                <a:latin typeface="Arial Narrow" panose="020B0606020202030204" pitchFamily="34" charset="0"/>
              </a:rPr>
              <a:t>=15</a:t>
            </a:r>
            <a:r>
              <a:rPr lang="el-GR" altLang="el-GR" sz="2400" baseline="30000" dirty="0">
                <a:solidFill>
                  <a:srgbClr val="0000FF"/>
                </a:solidFill>
                <a:latin typeface="Arial Narrow" panose="020B0606020202030204" pitchFamily="34" charset="0"/>
              </a:rPr>
              <a:t>ο</a:t>
            </a:r>
            <a:r>
              <a:rPr lang="el-GR" altLang="el-GR" sz="2400" dirty="0">
                <a:solidFill>
                  <a:srgbClr val="0000FF"/>
                </a:solidFill>
                <a:latin typeface="Arial Narrow" panose="020B0606020202030204" pitchFamily="34" charset="0"/>
              </a:rPr>
              <a:t> </a:t>
            </a:r>
            <a:r>
              <a:rPr lang="en-US" altLang="el-GR" sz="2400" dirty="0">
                <a:solidFill>
                  <a:srgbClr val="0000FF"/>
                </a:solidFill>
                <a:latin typeface="Arial Narrow" panose="020B0606020202030204" pitchFamily="34" charset="0"/>
              </a:rPr>
              <a:t>C + 273,15 = 288,15K</a:t>
            </a:r>
            <a:endParaRPr lang="el-GR" sz="2400"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913666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32</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972EC8AA-3B21-4D69-AC70-D1C3A0D47CA4}"/>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Θερμοδυναμική και Στατική</a:t>
            </a:r>
            <a:r>
              <a:rPr lang="el-GR" altLang="el-GR" sz="2400" i="1" dirty="0">
                <a:solidFill>
                  <a:srgbClr val="FF0000"/>
                </a:solidFill>
                <a:latin typeface="Arial" panose="020B0604020202020204" pitchFamily="34" charset="0"/>
              </a:rPr>
              <a:t> της Ατμόσφαιρας</a:t>
            </a:r>
            <a:endParaRPr lang="el-GR" sz="2400" dirty="0"/>
          </a:p>
        </p:txBody>
      </p:sp>
      <p:sp>
        <p:nvSpPr>
          <p:cNvPr id="7" name="Ορθογώνιο 6">
            <a:extLst>
              <a:ext uri="{FF2B5EF4-FFF2-40B4-BE49-F238E27FC236}">
                <a16:creationId xmlns:a16="http://schemas.microsoft.com/office/drawing/2014/main" id="{30DE4D8F-0233-4143-9D15-2135748D4BA4}"/>
              </a:ext>
            </a:extLst>
          </p:cNvPr>
          <p:cNvSpPr/>
          <p:nvPr/>
        </p:nvSpPr>
        <p:spPr>
          <a:xfrm>
            <a:off x="304799" y="1345432"/>
            <a:ext cx="8587680" cy="3529171"/>
          </a:xfrm>
          <a:prstGeom prst="rect">
            <a:avLst/>
          </a:prstGeom>
        </p:spPr>
        <p:txBody>
          <a:bodyPr wrap="square">
            <a:spAutoFit/>
          </a:bodyPr>
          <a:lstStyle/>
          <a:p>
            <a:pPr marL="12700" algn="just">
              <a:lnSpc>
                <a:spcPts val="2555"/>
              </a:lnSpc>
              <a:spcBef>
                <a:spcPts val="127"/>
              </a:spcBef>
            </a:pPr>
            <a:r>
              <a:rPr lang="el-GR" sz="2400" dirty="0">
                <a:latin typeface="Arial Narrow" panose="020B0606020202030204" pitchFamily="34" charset="0"/>
              </a:rPr>
              <a:t>Το ατμοσφαιρικό ρευστό είναι μείγμα αερίων</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ctr">
              <a:lnSpc>
                <a:spcPts val="2555"/>
              </a:lnSpc>
              <a:spcBef>
                <a:spcPts val="127"/>
              </a:spcBef>
            </a:pPr>
            <a:r>
              <a:rPr lang="el-GR" sz="2400" dirty="0">
                <a:solidFill>
                  <a:srgbClr val="0000FF"/>
                </a:solidFill>
                <a:latin typeface="Arial Narrow" panose="020B0606020202030204" pitchFamily="34" charset="0"/>
              </a:rPr>
              <a:t>Τόσο ο ξηρός αέρας όσο και ο υγρός ακόρεστος </a:t>
            </a:r>
          </a:p>
          <a:p>
            <a:pPr marL="12700" algn="ctr">
              <a:lnSpc>
                <a:spcPts val="2555"/>
              </a:lnSpc>
              <a:spcBef>
                <a:spcPts val="127"/>
              </a:spcBef>
            </a:pPr>
            <a:r>
              <a:rPr lang="el-GR" sz="2400" dirty="0">
                <a:solidFill>
                  <a:srgbClr val="0000FF"/>
                </a:solidFill>
                <a:latin typeface="Arial Narrow" panose="020B0606020202030204" pitchFamily="34" charset="0"/>
              </a:rPr>
              <a:t>θεωρείται ότι συμπεριφέρονται ως ιδανικά αέρια </a:t>
            </a:r>
          </a:p>
          <a:p>
            <a:pPr marL="12700" algn="just">
              <a:lnSpc>
                <a:spcPts val="2555"/>
              </a:lnSpc>
              <a:spcBef>
                <a:spcPts val="127"/>
              </a:spcBef>
            </a:pPr>
            <a:endParaRPr lang="en-US"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Η μελέτη των ιδιοτήτων του ατμοσφαιρικού ρευστού προϋποθέτει επισκόπηση των βασικών θερμοδυναμικών νόμων. </a:t>
            </a:r>
          </a:p>
          <a:p>
            <a:pPr marL="12700" algn="just">
              <a:lnSpc>
                <a:spcPts val="2555"/>
              </a:lnSpc>
              <a:spcBef>
                <a:spcPts val="127"/>
              </a:spcBef>
            </a:pPr>
            <a:endParaRPr lang="el-GR" sz="2400" i="1" u="sng" dirty="0">
              <a:solidFill>
                <a:srgbClr val="0000FF"/>
              </a:solidFill>
              <a:latin typeface="Arial Narrow" panose="020B0606020202030204" pitchFamily="34" charset="0"/>
            </a:endParaRPr>
          </a:p>
        </p:txBody>
      </p:sp>
      <p:sp>
        <p:nvSpPr>
          <p:cNvPr id="4" name="Ορθογώνιο 3">
            <a:extLst>
              <a:ext uri="{FF2B5EF4-FFF2-40B4-BE49-F238E27FC236}">
                <a16:creationId xmlns:a16="http://schemas.microsoft.com/office/drawing/2014/main" id="{3638D41E-B3F1-18D7-F3A7-844AD55CA6D4}"/>
              </a:ext>
            </a:extLst>
          </p:cNvPr>
          <p:cNvSpPr/>
          <p:nvPr/>
        </p:nvSpPr>
        <p:spPr>
          <a:xfrm>
            <a:off x="1763688" y="2276872"/>
            <a:ext cx="5760640" cy="86409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364527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33</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972EC8AA-3B21-4D69-AC70-D1C3A0D47CA4}"/>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1</a:t>
            </a:r>
            <a:r>
              <a:rPr lang="el-GR" sz="2400" i="1" baseline="30000" dirty="0">
                <a:solidFill>
                  <a:srgbClr val="FF0000"/>
                </a:solidFill>
                <a:latin typeface="Arial" panose="020B0604020202020204" pitchFamily="34" charset="0"/>
              </a:rPr>
              <a:t>ος</a:t>
            </a:r>
            <a:r>
              <a:rPr lang="el-GR" sz="2400" i="1" dirty="0">
                <a:solidFill>
                  <a:srgbClr val="FF0000"/>
                </a:solidFill>
                <a:latin typeface="Arial" panose="020B0604020202020204" pitchFamily="34" charset="0"/>
              </a:rPr>
              <a:t> </a:t>
            </a:r>
            <a:r>
              <a:rPr lang="el-GR" sz="2400" i="1" dirty="0" err="1">
                <a:solidFill>
                  <a:srgbClr val="FF0000"/>
                </a:solidFill>
                <a:latin typeface="Arial" panose="020B0604020202020204" pitchFamily="34" charset="0"/>
              </a:rPr>
              <a:t>θερμοδυναμικός</a:t>
            </a:r>
            <a:r>
              <a:rPr lang="el-GR" sz="2400" i="1" dirty="0">
                <a:solidFill>
                  <a:srgbClr val="FF0000"/>
                </a:solidFill>
                <a:latin typeface="Arial" panose="020B0604020202020204" pitchFamily="34" charset="0"/>
              </a:rPr>
              <a:t> νόμος</a:t>
            </a:r>
            <a:endParaRPr lang="el-GR" sz="2400" dirty="0"/>
          </a:p>
        </p:txBody>
      </p:sp>
      <p:sp>
        <p:nvSpPr>
          <p:cNvPr id="7" name="Ορθογώνιο 6">
            <a:extLst>
              <a:ext uri="{FF2B5EF4-FFF2-40B4-BE49-F238E27FC236}">
                <a16:creationId xmlns:a16="http://schemas.microsoft.com/office/drawing/2014/main" id="{30DE4D8F-0233-4143-9D15-2135748D4BA4}"/>
              </a:ext>
            </a:extLst>
          </p:cNvPr>
          <p:cNvSpPr/>
          <p:nvPr/>
        </p:nvSpPr>
        <p:spPr>
          <a:xfrm>
            <a:off x="304799" y="1249374"/>
            <a:ext cx="8587680" cy="3849772"/>
          </a:xfrm>
          <a:prstGeom prst="rect">
            <a:avLst/>
          </a:prstGeom>
        </p:spPr>
        <p:txBody>
          <a:bodyPr wrap="square">
            <a:spAutoFit/>
          </a:bodyPr>
          <a:lstStyle/>
          <a:p>
            <a:pPr marL="12700" algn="just">
              <a:lnSpc>
                <a:spcPts val="2555"/>
              </a:lnSpc>
              <a:spcBef>
                <a:spcPts val="127"/>
              </a:spcBef>
            </a:pPr>
            <a:r>
              <a:rPr lang="el-GR" sz="2800" dirty="0">
                <a:solidFill>
                  <a:srgbClr val="0000FF"/>
                </a:solidFill>
                <a:latin typeface="Arial Narrow" panose="020B0606020202030204" pitchFamily="34" charset="0"/>
              </a:rPr>
              <a:t>Η θερμότητα που προσδίδεται σε ένα σύστημα καταναλώνεται τόσο για την αύξηση της εσωτερικής ενέργειας όσο και για να παράγει έργο</a:t>
            </a:r>
          </a:p>
          <a:p>
            <a:pPr marL="12700" algn="ctr">
              <a:lnSpc>
                <a:spcPts val="2555"/>
              </a:lnSpc>
              <a:spcBef>
                <a:spcPts val="127"/>
              </a:spcBef>
            </a:pPr>
            <a:r>
              <a:rPr lang="en-US" sz="2800" dirty="0" err="1">
                <a:solidFill>
                  <a:srgbClr val="0000FF"/>
                </a:solidFill>
                <a:latin typeface="Arial Narrow" panose="020B0606020202030204" pitchFamily="34" charset="0"/>
              </a:rPr>
              <a:t>dU</a:t>
            </a:r>
            <a:r>
              <a:rPr lang="en-US" sz="2800" dirty="0">
                <a:solidFill>
                  <a:srgbClr val="0000FF"/>
                </a:solidFill>
                <a:latin typeface="Arial Narrow" panose="020B0606020202030204" pitchFamily="34" charset="0"/>
              </a:rPr>
              <a:t>=</a:t>
            </a:r>
            <a:r>
              <a:rPr lang="en-US" sz="2800" dirty="0" err="1">
                <a:solidFill>
                  <a:srgbClr val="0000FF"/>
                </a:solidFill>
                <a:latin typeface="Arial Narrow" panose="020B0606020202030204" pitchFamily="34" charset="0"/>
              </a:rPr>
              <a:t>dQ+dW</a:t>
            </a:r>
            <a:endParaRPr lang="el-GR" sz="2800" dirty="0">
              <a:solidFill>
                <a:srgbClr val="0000FF"/>
              </a:solidFill>
              <a:latin typeface="Arial Narrow" panose="020B0606020202030204" pitchFamily="34" charset="0"/>
            </a:endParaRPr>
          </a:p>
          <a:p>
            <a:pPr marL="12700" algn="just">
              <a:lnSpc>
                <a:spcPts val="2555"/>
              </a:lnSpc>
              <a:spcBef>
                <a:spcPts val="127"/>
              </a:spcBef>
            </a:pPr>
            <a:endParaRPr lang="el-GR" sz="2800" dirty="0">
              <a:solidFill>
                <a:srgbClr val="0000FF"/>
              </a:solidFill>
              <a:latin typeface="Arial Narrow" panose="020B0606020202030204" pitchFamily="34" charset="0"/>
            </a:endParaRPr>
          </a:p>
          <a:p>
            <a:pPr marL="12700" algn="just">
              <a:lnSpc>
                <a:spcPts val="2555"/>
              </a:lnSpc>
              <a:spcBef>
                <a:spcPts val="127"/>
              </a:spcBef>
            </a:pPr>
            <a:r>
              <a:rPr lang="en-US" sz="2800" dirty="0" err="1">
                <a:solidFill>
                  <a:srgbClr val="0000FF"/>
                </a:solidFill>
                <a:latin typeface="Arial Narrow" panose="020B0606020202030204" pitchFamily="34" charset="0"/>
              </a:rPr>
              <a:t>dU</a:t>
            </a:r>
            <a:r>
              <a:rPr lang="en-US" sz="2800" dirty="0">
                <a:solidFill>
                  <a:srgbClr val="0000FF"/>
                </a:solidFill>
                <a:latin typeface="Arial Narrow" panose="020B0606020202030204" pitchFamily="34" charset="0"/>
              </a:rPr>
              <a:t>: </a:t>
            </a:r>
            <a:r>
              <a:rPr lang="el-GR" sz="2800" dirty="0">
                <a:solidFill>
                  <a:srgbClr val="0000FF"/>
                </a:solidFill>
                <a:latin typeface="Arial Narrow" panose="020B0606020202030204" pitchFamily="34" charset="0"/>
              </a:rPr>
              <a:t>η μεταβολή της εσωτερικής ενέργειας του συστήματος</a:t>
            </a:r>
          </a:p>
          <a:p>
            <a:pPr marL="12700" algn="just">
              <a:lnSpc>
                <a:spcPts val="2555"/>
              </a:lnSpc>
              <a:spcBef>
                <a:spcPts val="127"/>
              </a:spcBef>
            </a:pPr>
            <a:r>
              <a:rPr lang="en-US" sz="2800" dirty="0" err="1">
                <a:solidFill>
                  <a:srgbClr val="0000FF"/>
                </a:solidFill>
                <a:latin typeface="Arial Narrow" panose="020B0606020202030204" pitchFamily="34" charset="0"/>
              </a:rPr>
              <a:t>dQ</a:t>
            </a:r>
            <a:r>
              <a:rPr lang="en-US" sz="2800" dirty="0">
                <a:solidFill>
                  <a:srgbClr val="0000FF"/>
                </a:solidFill>
                <a:latin typeface="Arial Narrow" panose="020B0606020202030204" pitchFamily="34" charset="0"/>
              </a:rPr>
              <a:t>: </a:t>
            </a:r>
            <a:r>
              <a:rPr lang="el-GR" sz="2800" dirty="0">
                <a:solidFill>
                  <a:srgbClr val="0000FF"/>
                </a:solidFill>
                <a:latin typeface="Arial Narrow" panose="020B0606020202030204" pitchFamily="34" charset="0"/>
              </a:rPr>
              <a:t>η εισροή θερμότητας</a:t>
            </a:r>
          </a:p>
          <a:p>
            <a:pPr marL="12700" algn="just">
              <a:lnSpc>
                <a:spcPts val="2555"/>
              </a:lnSpc>
              <a:spcBef>
                <a:spcPts val="127"/>
              </a:spcBef>
            </a:pPr>
            <a:r>
              <a:rPr lang="en-US" sz="2800" dirty="0" err="1">
                <a:solidFill>
                  <a:srgbClr val="0000FF"/>
                </a:solidFill>
                <a:latin typeface="Arial Narrow" panose="020B0606020202030204" pitchFamily="34" charset="0"/>
              </a:rPr>
              <a:t>dW</a:t>
            </a:r>
            <a:r>
              <a:rPr lang="el-GR" sz="2800" dirty="0">
                <a:solidFill>
                  <a:srgbClr val="0000FF"/>
                </a:solidFill>
                <a:latin typeface="Arial Narrow" panose="020B0606020202030204" pitchFamily="34" charset="0"/>
              </a:rPr>
              <a:t>: το έργο που παράγεται για την αύξηση του όγκου του συστήματος</a:t>
            </a:r>
          </a:p>
          <a:p>
            <a:pPr marL="12700" algn="ctr">
              <a:lnSpc>
                <a:spcPts val="2555"/>
              </a:lnSpc>
              <a:spcBef>
                <a:spcPts val="127"/>
              </a:spcBef>
            </a:pPr>
            <a:r>
              <a:rPr lang="en-US" sz="2800" dirty="0" err="1">
                <a:solidFill>
                  <a:srgbClr val="0000FF"/>
                </a:solidFill>
                <a:latin typeface="Arial Narrow" panose="020B0606020202030204" pitchFamily="34" charset="0"/>
              </a:rPr>
              <a:t>dW</a:t>
            </a:r>
            <a:r>
              <a:rPr lang="el-GR" sz="2800" dirty="0">
                <a:solidFill>
                  <a:srgbClr val="0000FF"/>
                </a:solidFill>
                <a:latin typeface="Arial Narrow" panose="020B0606020202030204" pitchFamily="34" charset="0"/>
              </a:rPr>
              <a:t>=</a:t>
            </a:r>
            <a:r>
              <a:rPr lang="en-US" sz="2800" dirty="0">
                <a:solidFill>
                  <a:srgbClr val="0000FF"/>
                </a:solidFill>
                <a:latin typeface="Arial Narrow" panose="020B0606020202030204" pitchFamily="34" charset="0"/>
              </a:rPr>
              <a:t>-</a:t>
            </a:r>
            <a:r>
              <a:rPr lang="en-US" sz="2800" dirty="0" err="1">
                <a:solidFill>
                  <a:srgbClr val="0000FF"/>
                </a:solidFill>
                <a:latin typeface="Arial Narrow" panose="020B0606020202030204" pitchFamily="34" charset="0"/>
              </a:rPr>
              <a:t>pdV</a:t>
            </a:r>
            <a:endParaRPr lang="el-GR" sz="2800" dirty="0">
              <a:solidFill>
                <a:srgbClr val="0000FF"/>
              </a:solidFill>
              <a:latin typeface="Arial Narrow" panose="020B0606020202030204" pitchFamily="34" charset="0"/>
            </a:endParaRPr>
          </a:p>
          <a:p>
            <a:pPr marL="12700" algn="just">
              <a:lnSpc>
                <a:spcPts val="2555"/>
              </a:lnSpc>
              <a:spcBef>
                <a:spcPts val="127"/>
              </a:spcBef>
            </a:pPr>
            <a:endParaRPr lang="el-GR" sz="2800" dirty="0">
              <a:solidFill>
                <a:srgbClr val="0000FF"/>
              </a:solidFill>
              <a:latin typeface="Arial Narrow" panose="020B0606020202030204" pitchFamily="34" charset="0"/>
            </a:endParaRPr>
          </a:p>
        </p:txBody>
      </p:sp>
      <p:pic>
        <p:nvPicPr>
          <p:cNvPr id="8" name="Εικόνα 7">
            <a:extLst>
              <a:ext uri="{FF2B5EF4-FFF2-40B4-BE49-F238E27FC236}">
                <a16:creationId xmlns:a16="http://schemas.microsoft.com/office/drawing/2014/main" id="{83EF51DB-2F05-4378-B50C-92FBCA79F5E0}"/>
              </a:ext>
            </a:extLst>
          </p:cNvPr>
          <p:cNvPicPr>
            <a:picLocks noChangeAspect="1"/>
          </p:cNvPicPr>
          <p:nvPr/>
        </p:nvPicPr>
        <p:blipFill rotWithShape="1">
          <a:blip r:embed="rId3"/>
          <a:srcRect t="79941" b="10090"/>
          <a:stretch/>
        </p:blipFill>
        <p:spPr>
          <a:xfrm>
            <a:off x="179512" y="5502460"/>
            <a:ext cx="7272808" cy="832039"/>
          </a:xfrm>
          <a:prstGeom prst="rect">
            <a:avLst/>
          </a:prstGeom>
        </p:spPr>
      </p:pic>
      <p:pic>
        <p:nvPicPr>
          <p:cNvPr id="9" name="Εικόνα 8">
            <a:extLst>
              <a:ext uri="{FF2B5EF4-FFF2-40B4-BE49-F238E27FC236}">
                <a16:creationId xmlns:a16="http://schemas.microsoft.com/office/drawing/2014/main" id="{30A5BC3E-EAF3-47E5-891F-A38935A85761}"/>
              </a:ext>
            </a:extLst>
          </p:cNvPr>
          <p:cNvPicPr>
            <a:picLocks noChangeAspect="1"/>
          </p:cNvPicPr>
          <p:nvPr/>
        </p:nvPicPr>
        <p:blipFill rotWithShape="1">
          <a:blip r:embed="rId3"/>
          <a:srcRect l="27196" t="55049" r="37395" b="42005"/>
          <a:stretch/>
        </p:blipFill>
        <p:spPr>
          <a:xfrm>
            <a:off x="6335688" y="5290554"/>
            <a:ext cx="2808312" cy="268139"/>
          </a:xfrm>
          <a:prstGeom prst="rect">
            <a:avLst/>
          </a:prstGeom>
        </p:spPr>
      </p:pic>
    </p:spTree>
    <p:extLst>
      <p:ext uri="{BB962C8B-B14F-4D97-AF65-F5344CB8AC3E}">
        <p14:creationId xmlns:p14="http://schemas.microsoft.com/office/powerpoint/2010/main" val="1584583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34</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972EC8AA-3B21-4D69-AC70-D1C3A0D47CA4}"/>
              </a:ext>
            </a:extLst>
          </p:cNvPr>
          <p:cNvSpPr txBox="1"/>
          <p:nvPr/>
        </p:nvSpPr>
        <p:spPr>
          <a:xfrm>
            <a:off x="450836" y="188640"/>
            <a:ext cx="8423983"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1</a:t>
            </a:r>
            <a:r>
              <a:rPr lang="el-GR" sz="2400" i="1" baseline="30000" dirty="0">
                <a:solidFill>
                  <a:srgbClr val="FF0000"/>
                </a:solidFill>
                <a:latin typeface="Arial" panose="020B0604020202020204" pitchFamily="34" charset="0"/>
              </a:rPr>
              <a:t>ος</a:t>
            </a:r>
            <a:r>
              <a:rPr lang="el-GR" sz="2400" i="1" dirty="0">
                <a:solidFill>
                  <a:srgbClr val="FF0000"/>
                </a:solidFill>
                <a:latin typeface="Arial" panose="020B0604020202020204" pitchFamily="34" charset="0"/>
              </a:rPr>
              <a:t> </a:t>
            </a:r>
            <a:r>
              <a:rPr lang="el-GR" sz="2400" i="1" dirty="0" err="1">
                <a:solidFill>
                  <a:srgbClr val="FF0000"/>
                </a:solidFill>
                <a:latin typeface="Arial" panose="020B0604020202020204" pitchFamily="34" charset="0"/>
              </a:rPr>
              <a:t>θερμοδυναμικός</a:t>
            </a:r>
            <a:r>
              <a:rPr lang="el-GR" sz="2400" i="1" dirty="0">
                <a:solidFill>
                  <a:srgbClr val="FF0000"/>
                </a:solidFill>
                <a:latin typeface="Arial" panose="020B0604020202020204" pitchFamily="34" charset="0"/>
              </a:rPr>
              <a:t> νόμος</a:t>
            </a:r>
            <a:endParaRPr lang="el-GR" sz="2400" dirty="0"/>
          </a:p>
        </p:txBody>
      </p:sp>
      <p:sp>
        <p:nvSpPr>
          <p:cNvPr id="7" name="Ορθογώνιο 6">
            <a:extLst>
              <a:ext uri="{FF2B5EF4-FFF2-40B4-BE49-F238E27FC236}">
                <a16:creationId xmlns:a16="http://schemas.microsoft.com/office/drawing/2014/main" id="{30DE4D8F-0233-4143-9D15-2135748D4BA4}"/>
              </a:ext>
            </a:extLst>
          </p:cNvPr>
          <p:cNvSpPr/>
          <p:nvPr/>
        </p:nvSpPr>
        <p:spPr>
          <a:xfrm>
            <a:off x="304799" y="915092"/>
            <a:ext cx="8587680" cy="3195747"/>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Η τιμή της μεταβολής της εσωτερικής ενέργειας του συστήματος</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ctr">
              <a:lnSpc>
                <a:spcPts val="2555"/>
              </a:lnSpc>
              <a:spcBef>
                <a:spcPts val="127"/>
              </a:spcBef>
            </a:pPr>
            <a:r>
              <a:rPr lang="en-US" sz="2400" dirty="0" err="1">
                <a:solidFill>
                  <a:srgbClr val="0000FF"/>
                </a:solidFill>
                <a:latin typeface="Arial Narrow" panose="020B0606020202030204" pitchFamily="34" charset="0"/>
              </a:rPr>
              <a:t>dU</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C</a:t>
            </a:r>
            <a:r>
              <a:rPr lang="en-US" sz="2400" baseline="-25000" dirty="0" err="1">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*dT</a:t>
            </a: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n-US" sz="2400" dirty="0" err="1">
                <a:solidFill>
                  <a:srgbClr val="0000FF"/>
                </a:solidFill>
                <a:latin typeface="Arial Narrow" panose="020B0606020202030204" pitchFamily="34" charset="0"/>
              </a:rPr>
              <a:t>C</a:t>
            </a:r>
            <a:r>
              <a:rPr lang="en-US" sz="2400" baseline="-25000" dirty="0" err="1">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η</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ειδική</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θερμότητα (θερμοχωρητικότητα?) υπό σταθερό όγκο</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συνεπώς</a:t>
            </a:r>
          </a:p>
          <a:p>
            <a:pPr marL="12700" algn="ctr">
              <a:lnSpc>
                <a:spcPts val="2555"/>
              </a:lnSpc>
              <a:spcBef>
                <a:spcPts val="127"/>
              </a:spcBef>
            </a:pPr>
            <a:r>
              <a:rPr lang="en-US" sz="2400" dirty="0">
                <a:solidFill>
                  <a:srgbClr val="0000FF"/>
                </a:solidFill>
                <a:latin typeface="Arial Narrow" panose="020B0606020202030204" pitchFamily="34" charset="0"/>
              </a:rPr>
              <a:t>c</a:t>
            </a:r>
            <a:r>
              <a:rPr lang="en-US" sz="2400" baseline="-25000" dirty="0">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*dT</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dQ</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pdV</a:t>
            </a: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p:txBody>
      </p:sp>
      <p:sp>
        <p:nvSpPr>
          <p:cNvPr id="4" name="Ορθογώνιο 3">
            <a:extLst>
              <a:ext uri="{FF2B5EF4-FFF2-40B4-BE49-F238E27FC236}">
                <a16:creationId xmlns:a16="http://schemas.microsoft.com/office/drawing/2014/main" id="{A54EAFED-5B3E-4131-8D69-D48FA4D21482}"/>
              </a:ext>
            </a:extLst>
          </p:cNvPr>
          <p:cNvSpPr/>
          <p:nvPr/>
        </p:nvSpPr>
        <p:spPr>
          <a:xfrm>
            <a:off x="304799" y="4316189"/>
            <a:ext cx="8424936" cy="1759456"/>
          </a:xfrm>
          <a:prstGeom prst="rect">
            <a:avLst/>
          </a:prstGeom>
        </p:spPr>
        <p:txBody>
          <a:bodyPr wrap="square">
            <a:spAutoFit/>
          </a:bodyPr>
          <a:lstStyle/>
          <a:p>
            <a:pPr marL="12700" algn="just">
              <a:lnSpc>
                <a:spcPts val="2555"/>
              </a:lnSpc>
              <a:spcBef>
                <a:spcPts val="127"/>
              </a:spcBef>
            </a:pPr>
            <a:r>
              <a:rPr lang="el-GR" sz="2400" dirty="0">
                <a:solidFill>
                  <a:srgbClr val="FF0000"/>
                </a:solidFill>
              </a:rPr>
              <a:t>Η </a:t>
            </a:r>
            <a:r>
              <a:rPr lang="en-US" sz="2400" dirty="0">
                <a:solidFill>
                  <a:srgbClr val="FF0000"/>
                </a:solidFill>
              </a:rPr>
              <a:t>“</a:t>
            </a:r>
            <a:r>
              <a:rPr lang="el-GR" sz="2400" dirty="0">
                <a:solidFill>
                  <a:srgbClr val="FF0000"/>
                </a:solidFill>
              </a:rPr>
              <a:t>ειδική</a:t>
            </a:r>
            <a:r>
              <a:rPr lang="en-US" sz="2400" dirty="0">
                <a:solidFill>
                  <a:srgbClr val="FF0000"/>
                </a:solidFill>
              </a:rPr>
              <a:t>”</a:t>
            </a:r>
            <a:r>
              <a:rPr lang="el-GR" sz="2400" dirty="0">
                <a:solidFill>
                  <a:srgbClr val="FF0000"/>
                </a:solidFill>
              </a:rPr>
              <a:t> θερμότητα</a:t>
            </a:r>
            <a:r>
              <a:rPr lang="en-US" sz="2400" dirty="0">
                <a:solidFill>
                  <a:srgbClr val="FF0000"/>
                </a:solidFill>
              </a:rPr>
              <a:t> (</a:t>
            </a:r>
            <a:r>
              <a:rPr lang="en-US" sz="2400" dirty="0" err="1">
                <a:solidFill>
                  <a:srgbClr val="FF0000"/>
                </a:solidFill>
              </a:rPr>
              <a:t>C</a:t>
            </a:r>
            <a:r>
              <a:rPr lang="en-US" sz="2400" baseline="-25000" dirty="0" err="1">
                <a:solidFill>
                  <a:srgbClr val="FF0000"/>
                </a:solidFill>
              </a:rPr>
              <a:t>v</a:t>
            </a:r>
            <a:r>
              <a:rPr lang="en-US" sz="2400" dirty="0">
                <a:solidFill>
                  <a:srgbClr val="FF0000"/>
                </a:solidFill>
              </a:rPr>
              <a:t>)</a:t>
            </a:r>
            <a:r>
              <a:rPr lang="el-GR" sz="2400" dirty="0">
                <a:solidFill>
                  <a:srgbClr val="FF0000"/>
                </a:solidFill>
              </a:rPr>
              <a:t> υπό σταθερό όγκο, είναι μετρήσιμη φυσική ποσότητα που καθορίζει το ποσό της θερμότητας που απαιτείται για να μεταβληθεί η θερμοκρασία ενός αντικειμένου κατά ένα βαθμό </a:t>
            </a:r>
            <a:r>
              <a:rPr lang="en-US" sz="2400" dirty="0">
                <a:solidFill>
                  <a:srgbClr val="FF0000"/>
                </a:solidFill>
              </a:rPr>
              <a:t>J/K </a:t>
            </a:r>
            <a:r>
              <a:rPr lang="el-GR" sz="2400" dirty="0">
                <a:solidFill>
                  <a:srgbClr val="FF0000"/>
                </a:solidFill>
              </a:rPr>
              <a:t>και εάν αναφέρεται στην μονάδα μάζας τότε καλείται ειδική θερμότητα</a:t>
            </a:r>
            <a:r>
              <a:rPr lang="en-US" sz="2400" dirty="0">
                <a:solidFill>
                  <a:srgbClr val="FF0000"/>
                </a:solidFill>
              </a:rPr>
              <a:t> (c</a:t>
            </a:r>
            <a:r>
              <a:rPr lang="en-US" sz="2400" baseline="-25000" dirty="0">
                <a:solidFill>
                  <a:srgbClr val="FF0000"/>
                </a:solidFill>
              </a:rPr>
              <a:t>v</a:t>
            </a:r>
            <a:r>
              <a:rPr lang="en-US" sz="2400" dirty="0">
                <a:solidFill>
                  <a:srgbClr val="FF0000"/>
                </a:solidFill>
              </a:rPr>
              <a:t>)</a:t>
            </a:r>
            <a:r>
              <a:rPr lang="el-GR" sz="2400" dirty="0">
                <a:solidFill>
                  <a:srgbClr val="FF0000"/>
                </a:solidFill>
              </a:rPr>
              <a:t> </a:t>
            </a:r>
            <a:r>
              <a:rPr lang="en-US" sz="2400" dirty="0">
                <a:solidFill>
                  <a:srgbClr val="FF0000"/>
                </a:solidFill>
              </a:rPr>
              <a:t>(</a:t>
            </a:r>
            <a:r>
              <a:rPr lang="el-GR" sz="2400" dirty="0">
                <a:solidFill>
                  <a:srgbClr val="FF0000"/>
                </a:solidFill>
              </a:rPr>
              <a:t>και ανά μονάδα μάζας</a:t>
            </a:r>
            <a:r>
              <a:rPr lang="en-US" sz="2400" dirty="0">
                <a:solidFill>
                  <a:srgbClr val="FF0000"/>
                </a:solidFill>
              </a:rPr>
              <a:t>)</a:t>
            </a:r>
            <a:r>
              <a:rPr lang="el-GR" sz="2400" dirty="0">
                <a:solidFill>
                  <a:srgbClr val="FF0000"/>
                </a:solidFill>
              </a:rPr>
              <a:t> </a:t>
            </a:r>
            <a:r>
              <a:rPr lang="en-US" sz="2400" dirty="0">
                <a:solidFill>
                  <a:srgbClr val="FF0000"/>
                </a:solidFill>
              </a:rPr>
              <a:t>J/kg/K</a:t>
            </a:r>
            <a:endParaRPr lang="el-GR" sz="2400" dirty="0">
              <a:solidFill>
                <a:srgbClr val="FF0000"/>
              </a:solidFill>
            </a:endParaRPr>
          </a:p>
        </p:txBody>
      </p:sp>
    </p:spTree>
    <p:extLst>
      <p:ext uri="{BB962C8B-B14F-4D97-AF65-F5344CB8AC3E}">
        <p14:creationId xmlns:p14="http://schemas.microsoft.com/office/powerpoint/2010/main" val="1876693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35</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972EC8AA-3B21-4D69-AC70-D1C3A0D47CA4}"/>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1</a:t>
            </a:r>
            <a:r>
              <a:rPr lang="el-GR" sz="2400" i="1" baseline="30000" dirty="0">
                <a:solidFill>
                  <a:srgbClr val="FF0000"/>
                </a:solidFill>
                <a:latin typeface="Arial" panose="020B0604020202020204" pitchFamily="34" charset="0"/>
              </a:rPr>
              <a:t>ος</a:t>
            </a:r>
            <a:r>
              <a:rPr lang="el-GR" sz="2400" i="1" dirty="0">
                <a:solidFill>
                  <a:srgbClr val="FF0000"/>
                </a:solidFill>
                <a:latin typeface="Arial" panose="020B0604020202020204" pitchFamily="34" charset="0"/>
              </a:rPr>
              <a:t> </a:t>
            </a:r>
            <a:r>
              <a:rPr lang="el-GR" sz="2400" i="1" dirty="0" err="1">
                <a:solidFill>
                  <a:srgbClr val="FF0000"/>
                </a:solidFill>
                <a:latin typeface="Arial" panose="020B0604020202020204" pitchFamily="34" charset="0"/>
              </a:rPr>
              <a:t>θερμοδυναμικός</a:t>
            </a:r>
            <a:r>
              <a:rPr lang="el-GR" sz="2400" i="1" dirty="0">
                <a:solidFill>
                  <a:srgbClr val="FF0000"/>
                </a:solidFill>
                <a:latin typeface="Arial" panose="020B0604020202020204" pitchFamily="34" charset="0"/>
              </a:rPr>
              <a:t> νόμος</a:t>
            </a:r>
            <a:endParaRPr lang="el-GR" sz="2400" dirty="0"/>
          </a:p>
        </p:txBody>
      </p:sp>
      <p:sp>
        <p:nvSpPr>
          <p:cNvPr id="4" name="Ορθογώνιο 3">
            <a:extLst>
              <a:ext uri="{FF2B5EF4-FFF2-40B4-BE49-F238E27FC236}">
                <a16:creationId xmlns:a16="http://schemas.microsoft.com/office/drawing/2014/main" id="{A54EAFED-5B3E-4131-8D69-D48FA4D21482}"/>
              </a:ext>
            </a:extLst>
          </p:cNvPr>
          <p:cNvSpPr/>
          <p:nvPr/>
        </p:nvSpPr>
        <p:spPr>
          <a:xfrm>
            <a:off x="323528" y="1336119"/>
            <a:ext cx="8147248" cy="2105705"/>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Εκτός από την </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ειδική</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θερμότητα</a:t>
            </a:r>
            <a:r>
              <a:rPr lang="en-US"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C</a:t>
            </a:r>
            <a:r>
              <a:rPr lang="en-US" sz="2400" baseline="-25000" dirty="0" err="1">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υπό σταθερό όγκο, υφίσταται και η ειδική θερμότητα υπό σταθερή πίεση </a:t>
            </a:r>
            <a:r>
              <a:rPr lang="en-US" sz="2400" dirty="0">
                <a:solidFill>
                  <a:srgbClr val="0000FF"/>
                </a:solidFill>
                <a:latin typeface="Arial Narrow" panose="020B0606020202030204" pitchFamily="34" charset="0"/>
              </a:rPr>
              <a:t>(C</a:t>
            </a:r>
            <a:r>
              <a:rPr lang="en-US" sz="2400" baseline="-25000" dirty="0">
                <a:solidFill>
                  <a:srgbClr val="0000FF"/>
                </a:solidFill>
                <a:latin typeface="Arial Narrow" panose="020B0606020202030204" pitchFamily="34" charset="0"/>
              </a:rPr>
              <a:t>p</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της θερμότητας που απαιτείται για να μεταβληθεί η θερμοκρασία ενός αντικειμένου κατά ένα βαθμό </a:t>
            </a:r>
            <a:r>
              <a:rPr lang="en-US" sz="2400" dirty="0">
                <a:solidFill>
                  <a:srgbClr val="0000FF"/>
                </a:solidFill>
                <a:latin typeface="Arial Narrow" panose="020B0606020202030204" pitchFamily="34" charset="0"/>
              </a:rPr>
              <a:t>J/K </a:t>
            </a:r>
            <a:r>
              <a:rPr lang="el-GR" sz="2400" dirty="0">
                <a:solidFill>
                  <a:srgbClr val="0000FF"/>
                </a:solidFill>
                <a:latin typeface="Arial Narrow" panose="020B0606020202030204" pitchFamily="34" charset="0"/>
              </a:rPr>
              <a:t>και εάν αναφέρεται στην μονάδα μάζας τότε καλείται ειδική θερμότητα</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υπό σταθερή πίεση</a:t>
            </a:r>
            <a:r>
              <a:rPr lang="en-US" sz="2400" dirty="0">
                <a:solidFill>
                  <a:srgbClr val="0000FF"/>
                </a:solidFill>
                <a:latin typeface="Arial Narrow" panose="020B0606020202030204" pitchFamily="34" charset="0"/>
              </a:rPr>
              <a:t> (c</a:t>
            </a:r>
            <a:r>
              <a:rPr lang="en-US" sz="2400" baseline="-25000" dirty="0">
                <a:solidFill>
                  <a:srgbClr val="0000FF"/>
                </a:solidFill>
                <a:latin typeface="Arial Narrow" panose="020B0606020202030204" pitchFamily="34" charset="0"/>
              </a:rPr>
              <a:t>p</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και ανά μονάδα μάζας</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J/kg/K</a:t>
            </a:r>
            <a:endParaRPr lang="el-GR" sz="2400" dirty="0">
              <a:solidFill>
                <a:srgbClr val="0000FF"/>
              </a:solidFill>
              <a:latin typeface="Arial Narrow" panose="020B0606020202030204" pitchFamily="34" charset="0"/>
            </a:endParaRPr>
          </a:p>
        </p:txBody>
      </p:sp>
      <p:sp>
        <p:nvSpPr>
          <p:cNvPr id="5" name="object 4">
            <a:extLst>
              <a:ext uri="{FF2B5EF4-FFF2-40B4-BE49-F238E27FC236}">
                <a16:creationId xmlns:a16="http://schemas.microsoft.com/office/drawing/2014/main" id="{BC5445C0-B664-5716-425F-B5236169D6C2}"/>
              </a:ext>
            </a:extLst>
          </p:cNvPr>
          <p:cNvSpPr txBox="1"/>
          <p:nvPr/>
        </p:nvSpPr>
        <p:spPr>
          <a:xfrm>
            <a:off x="432885" y="3861048"/>
            <a:ext cx="8423983"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Επισκόπηση θερμοδυναμικών διεργασιών</a:t>
            </a:r>
            <a:endParaRPr lang="el-GR" sz="2400" dirty="0"/>
          </a:p>
        </p:txBody>
      </p:sp>
      <p:sp>
        <p:nvSpPr>
          <p:cNvPr id="8" name="TextBox 7">
            <a:extLst>
              <a:ext uri="{FF2B5EF4-FFF2-40B4-BE49-F238E27FC236}">
                <a16:creationId xmlns:a16="http://schemas.microsoft.com/office/drawing/2014/main" id="{C519A980-A9FB-F7B0-1D9B-F90B5D440978}"/>
              </a:ext>
            </a:extLst>
          </p:cNvPr>
          <p:cNvSpPr txBox="1"/>
          <p:nvPr/>
        </p:nvSpPr>
        <p:spPr>
          <a:xfrm>
            <a:off x="683568" y="4712320"/>
            <a:ext cx="6984776" cy="1451679"/>
          </a:xfrm>
          <a:prstGeom prst="rect">
            <a:avLst/>
          </a:prstGeom>
          <a:noFill/>
        </p:spPr>
        <p:txBody>
          <a:bodyPr wrap="square">
            <a:spAutoFit/>
          </a:bodyPr>
          <a:lstStyle/>
          <a:p>
            <a:pPr marL="12700" algn="just">
              <a:lnSpc>
                <a:spcPts val="2555"/>
              </a:lnSpc>
              <a:spcBef>
                <a:spcPts val="127"/>
              </a:spcBef>
            </a:pPr>
            <a:r>
              <a:rPr lang="el-GR" sz="2400" b="1" u="sng" dirty="0">
                <a:solidFill>
                  <a:srgbClr val="0000FF"/>
                </a:solidFill>
                <a:latin typeface="Arial Narrow" panose="020B0606020202030204" pitchFamily="34" charset="0"/>
              </a:rPr>
              <a:t>Ισόθερμη, </a:t>
            </a:r>
            <a:r>
              <a:rPr lang="en-US" sz="2400" dirty="0">
                <a:solidFill>
                  <a:srgbClr val="0000FF"/>
                </a:solidFill>
                <a:latin typeface="Arial Narrow" panose="020B0606020202030204" pitchFamily="34" charset="0"/>
              </a:rPr>
              <a:t>dT</a:t>
            </a:r>
            <a:r>
              <a:rPr lang="el-GR" sz="2400" dirty="0">
                <a:solidFill>
                  <a:srgbClr val="0000FF"/>
                </a:solidFill>
                <a:latin typeface="Arial Narrow" panose="020B0606020202030204" pitchFamily="34" charset="0"/>
              </a:rPr>
              <a:t>=0, …. </a:t>
            </a:r>
          </a:p>
          <a:p>
            <a:pPr marL="12700" algn="just">
              <a:lnSpc>
                <a:spcPts val="2555"/>
              </a:lnSpc>
              <a:spcBef>
                <a:spcPts val="127"/>
              </a:spcBef>
            </a:pPr>
            <a:r>
              <a:rPr lang="el-GR" sz="2400" dirty="0">
                <a:solidFill>
                  <a:srgbClr val="0000FF"/>
                </a:solidFill>
                <a:latin typeface="Arial Narrow" panose="020B0606020202030204" pitchFamily="34" charset="0"/>
              </a:rPr>
              <a:t>                     </a:t>
            </a:r>
            <a:r>
              <a:rPr lang="en-US" sz="2400" dirty="0" err="1">
                <a:solidFill>
                  <a:srgbClr val="FF0000"/>
                </a:solidFill>
                <a:latin typeface="Arial Narrow" panose="020B0606020202030204" pitchFamily="34" charset="0"/>
              </a:rPr>
              <a:t>C</a:t>
            </a:r>
            <a:r>
              <a:rPr lang="en-US" sz="2400" baseline="-25000" dirty="0" err="1">
                <a:solidFill>
                  <a:srgbClr val="FF0000"/>
                </a:solidFill>
                <a:latin typeface="Arial Narrow" panose="020B0606020202030204" pitchFamily="34" charset="0"/>
              </a:rPr>
              <a:t>v</a:t>
            </a:r>
            <a:r>
              <a:rPr lang="en-US" sz="2400" dirty="0">
                <a:solidFill>
                  <a:srgbClr val="FF0000"/>
                </a:solidFill>
                <a:latin typeface="Arial Narrow" panose="020B0606020202030204" pitchFamily="34" charset="0"/>
              </a:rPr>
              <a:t>*dT</a:t>
            </a:r>
            <a:r>
              <a:rPr lang="el-GR" sz="2400" dirty="0">
                <a:solidFill>
                  <a:srgbClr val="FF0000"/>
                </a:solidFill>
                <a:latin typeface="Arial Narrow" panose="020B0606020202030204" pitchFamily="34" charset="0"/>
              </a:rPr>
              <a:t> </a:t>
            </a:r>
            <a:r>
              <a:rPr lang="en-US" sz="2400" dirty="0">
                <a:solidFill>
                  <a:srgbClr val="FF0000"/>
                </a:solidFill>
                <a:latin typeface="Arial Narrow" panose="020B0606020202030204" pitchFamily="34" charset="0"/>
              </a:rPr>
              <a:t>=</a:t>
            </a:r>
            <a:r>
              <a:rPr lang="el-GR" sz="2400" dirty="0">
                <a:solidFill>
                  <a:srgbClr val="FF0000"/>
                </a:solidFill>
                <a:latin typeface="Arial Narrow" panose="020B0606020202030204" pitchFamily="34" charset="0"/>
              </a:rPr>
              <a:t> </a:t>
            </a:r>
            <a:r>
              <a:rPr lang="en-US" sz="2400" dirty="0" err="1">
                <a:solidFill>
                  <a:srgbClr val="FF0000"/>
                </a:solidFill>
                <a:latin typeface="Arial Narrow" panose="020B0606020202030204" pitchFamily="34" charset="0"/>
              </a:rPr>
              <a:t>dQ</a:t>
            </a:r>
            <a:r>
              <a:rPr lang="el-GR" sz="2400" dirty="0">
                <a:solidFill>
                  <a:srgbClr val="FF0000"/>
                </a:solidFill>
                <a:latin typeface="Arial Narrow" panose="020B0606020202030204" pitchFamily="34" charset="0"/>
              </a:rPr>
              <a:t> </a:t>
            </a:r>
            <a:r>
              <a:rPr lang="en-US" sz="2400" dirty="0">
                <a:solidFill>
                  <a:srgbClr val="FF0000"/>
                </a:solidFill>
                <a:latin typeface="Arial Narrow" panose="020B0606020202030204" pitchFamily="34" charset="0"/>
              </a:rPr>
              <a:t>-</a:t>
            </a:r>
            <a:r>
              <a:rPr lang="el-GR" sz="2400" dirty="0">
                <a:solidFill>
                  <a:srgbClr val="FF0000"/>
                </a:solidFill>
                <a:latin typeface="Arial Narrow" panose="020B0606020202030204" pitchFamily="34" charset="0"/>
              </a:rPr>
              <a:t> </a:t>
            </a:r>
            <a:r>
              <a:rPr lang="en-US" sz="2400" dirty="0" err="1">
                <a:solidFill>
                  <a:srgbClr val="FF0000"/>
                </a:solidFill>
                <a:latin typeface="Arial Narrow" panose="020B0606020202030204" pitchFamily="34" charset="0"/>
              </a:rPr>
              <a:t>pdV</a:t>
            </a:r>
            <a:r>
              <a:rPr lang="el-GR" sz="2400" dirty="0">
                <a:solidFill>
                  <a:srgbClr val="FF0000"/>
                </a:solidFill>
                <a:latin typeface="Arial Narrow" panose="020B0606020202030204" pitchFamily="34" charset="0"/>
              </a:rPr>
              <a:t> ….</a:t>
            </a:r>
            <a:r>
              <a:rPr lang="en-US" sz="2400" dirty="0">
                <a:solidFill>
                  <a:srgbClr val="FF0000"/>
                </a:solidFill>
                <a:latin typeface="Arial Narrow" panose="020B0606020202030204" pitchFamily="34" charset="0"/>
              </a:rPr>
              <a:t> </a:t>
            </a:r>
            <a:r>
              <a:rPr lang="en-US" sz="2400" dirty="0" err="1">
                <a:solidFill>
                  <a:srgbClr val="FF0000"/>
                </a:solidFill>
                <a:latin typeface="Arial Narrow" panose="020B0606020202030204" pitchFamily="34" charset="0"/>
              </a:rPr>
              <a:t>dQ</a:t>
            </a:r>
            <a:r>
              <a:rPr lang="el-GR" sz="2400" dirty="0">
                <a:solidFill>
                  <a:srgbClr val="FF0000"/>
                </a:solidFill>
                <a:latin typeface="Arial Narrow" panose="020B0606020202030204" pitchFamily="34" charset="0"/>
              </a:rPr>
              <a:t> </a:t>
            </a:r>
            <a:r>
              <a:rPr lang="en-US" sz="2400" dirty="0">
                <a:solidFill>
                  <a:srgbClr val="FF0000"/>
                </a:solidFill>
                <a:latin typeface="Arial Narrow" panose="020B0606020202030204" pitchFamily="34" charset="0"/>
              </a:rPr>
              <a:t>-</a:t>
            </a:r>
            <a:r>
              <a:rPr lang="el-GR" sz="2400" dirty="0">
                <a:solidFill>
                  <a:srgbClr val="FF0000"/>
                </a:solidFill>
                <a:latin typeface="Arial Narrow" panose="020B0606020202030204" pitchFamily="34" charset="0"/>
              </a:rPr>
              <a:t> </a:t>
            </a:r>
            <a:r>
              <a:rPr lang="en-US" sz="2400" dirty="0" err="1">
                <a:solidFill>
                  <a:srgbClr val="FF0000"/>
                </a:solidFill>
                <a:latin typeface="Arial Narrow" panose="020B0606020202030204" pitchFamily="34" charset="0"/>
              </a:rPr>
              <a:t>pdV</a:t>
            </a:r>
            <a:r>
              <a:rPr lang="el-GR" sz="2400" dirty="0">
                <a:solidFill>
                  <a:srgbClr val="FF0000"/>
                </a:solidFill>
                <a:latin typeface="Arial Narrow" panose="020B0606020202030204" pitchFamily="34" charset="0"/>
              </a:rPr>
              <a:t>=0  ή  </a:t>
            </a:r>
            <a:r>
              <a:rPr lang="en-US" sz="2400" b="1" u="sng" dirty="0" err="1">
                <a:solidFill>
                  <a:srgbClr val="FF0000"/>
                </a:solidFill>
                <a:latin typeface="Arial Narrow" panose="020B0606020202030204" pitchFamily="34" charset="0"/>
              </a:rPr>
              <a:t>dQ</a:t>
            </a:r>
            <a:r>
              <a:rPr lang="el-GR" sz="2400" b="1" u="sng" dirty="0">
                <a:solidFill>
                  <a:srgbClr val="FF0000"/>
                </a:solidFill>
                <a:latin typeface="Arial Narrow" panose="020B0606020202030204" pitchFamily="34" charset="0"/>
              </a:rPr>
              <a:t> = </a:t>
            </a:r>
            <a:r>
              <a:rPr lang="en-US" sz="2400" b="1" u="sng" dirty="0" err="1">
                <a:solidFill>
                  <a:srgbClr val="FF0000"/>
                </a:solidFill>
                <a:latin typeface="Arial Narrow" panose="020B0606020202030204" pitchFamily="34" charset="0"/>
              </a:rPr>
              <a:t>pdV</a:t>
            </a:r>
            <a:r>
              <a:rPr lang="el-GR" sz="2400" dirty="0">
                <a:solidFill>
                  <a:srgbClr val="FF0000"/>
                </a:solidFill>
                <a:latin typeface="Arial Narrow" panose="020B0606020202030204" pitchFamily="34" charset="0"/>
              </a:rPr>
              <a:t>, </a:t>
            </a:r>
          </a:p>
          <a:p>
            <a:pPr marL="12700" algn="just">
              <a:lnSpc>
                <a:spcPts val="2555"/>
              </a:lnSpc>
              <a:spcBef>
                <a:spcPts val="127"/>
              </a:spcBef>
            </a:pPr>
            <a:endParaRPr lang="el-GR" sz="2400" dirty="0">
              <a:solidFill>
                <a:srgbClr val="FF0000"/>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όλη η </a:t>
            </a:r>
            <a:r>
              <a:rPr lang="el-GR" sz="2400" dirty="0" err="1">
                <a:solidFill>
                  <a:srgbClr val="0000FF"/>
                </a:solidFill>
                <a:latin typeface="Arial Narrow" panose="020B0606020202030204" pitchFamily="34" charset="0"/>
              </a:rPr>
              <a:t>θερμοτητα</a:t>
            </a:r>
            <a:r>
              <a:rPr lang="el-GR" sz="2400" dirty="0">
                <a:solidFill>
                  <a:srgbClr val="0000FF"/>
                </a:solidFill>
                <a:latin typeface="Arial Narrow" panose="020B0606020202030204" pitchFamily="34" charset="0"/>
              </a:rPr>
              <a:t> καταναλώνεται για παραγωγή έργου</a:t>
            </a:r>
          </a:p>
        </p:txBody>
      </p:sp>
    </p:spTree>
    <p:extLst>
      <p:ext uri="{BB962C8B-B14F-4D97-AF65-F5344CB8AC3E}">
        <p14:creationId xmlns:p14="http://schemas.microsoft.com/office/powerpoint/2010/main" val="981998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36</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972EC8AA-3B21-4D69-AC70-D1C3A0D47CA4}"/>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Επισκόπηση θερμοδυναμικών διεργασιών</a:t>
            </a:r>
            <a:endParaRPr lang="el-GR" sz="2400" dirty="0"/>
          </a:p>
        </p:txBody>
      </p:sp>
      <p:sp>
        <p:nvSpPr>
          <p:cNvPr id="7" name="Ορθογώνιο 6">
            <a:extLst>
              <a:ext uri="{FF2B5EF4-FFF2-40B4-BE49-F238E27FC236}">
                <a16:creationId xmlns:a16="http://schemas.microsoft.com/office/drawing/2014/main" id="{30DE4D8F-0233-4143-9D15-2135748D4BA4}"/>
              </a:ext>
            </a:extLst>
          </p:cNvPr>
          <p:cNvSpPr/>
          <p:nvPr/>
        </p:nvSpPr>
        <p:spPr>
          <a:xfrm>
            <a:off x="107504" y="826631"/>
            <a:ext cx="8784975" cy="5901616"/>
          </a:xfrm>
          <a:prstGeom prst="rect">
            <a:avLst/>
          </a:prstGeom>
        </p:spPr>
        <p:txBody>
          <a:bodyPr wrap="square">
            <a:spAutoFit/>
          </a:bodyPr>
          <a:lstStyle/>
          <a:p>
            <a:pPr marL="12700" algn="just">
              <a:lnSpc>
                <a:spcPts val="2555"/>
              </a:lnSpc>
              <a:spcBef>
                <a:spcPts val="127"/>
              </a:spcBef>
            </a:pPr>
            <a:r>
              <a:rPr lang="el-GR" sz="2400" b="1" u="sng" dirty="0">
                <a:solidFill>
                  <a:srgbClr val="0000FF"/>
                </a:solidFill>
              </a:rPr>
              <a:t>Ισόχωρη, </a:t>
            </a:r>
            <a:r>
              <a:rPr lang="en-US" sz="2400" dirty="0" err="1">
                <a:solidFill>
                  <a:srgbClr val="0000FF"/>
                </a:solidFill>
              </a:rPr>
              <a:t>dV</a:t>
            </a:r>
            <a:r>
              <a:rPr lang="el-GR" sz="2400" dirty="0">
                <a:solidFill>
                  <a:srgbClr val="0000FF"/>
                </a:solidFill>
              </a:rPr>
              <a:t>=0, … </a:t>
            </a:r>
            <a:r>
              <a:rPr lang="en-US" sz="2400" u="sng" dirty="0" err="1">
                <a:solidFill>
                  <a:srgbClr val="0000FF"/>
                </a:solidFill>
              </a:rPr>
              <a:t>C</a:t>
            </a:r>
            <a:r>
              <a:rPr lang="en-US" sz="2400" u="sng" baseline="-25000" dirty="0" err="1">
                <a:solidFill>
                  <a:srgbClr val="0000FF"/>
                </a:solidFill>
              </a:rPr>
              <a:t>v</a:t>
            </a:r>
            <a:r>
              <a:rPr lang="en-US" sz="1400" u="sng" dirty="0">
                <a:solidFill>
                  <a:srgbClr val="0000FF"/>
                </a:solidFill>
              </a:rPr>
              <a:t>*</a:t>
            </a:r>
            <a:r>
              <a:rPr lang="en-US" sz="2400" u="sng" dirty="0">
                <a:solidFill>
                  <a:srgbClr val="0000FF"/>
                </a:solidFill>
              </a:rPr>
              <a:t>dT=</a:t>
            </a:r>
            <a:r>
              <a:rPr lang="en-US" sz="2400" u="sng" dirty="0" err="1">
                <a:solidFill>
                  <a:srgbClr val="0000FF"/>
                </a:solidFill>
              </a:rPr>
              <a:t>dQ</a:t>
            </a:r>
            <a:r>
              <a:rPr lang="el-GR" sz="2400" dirty="0">
                <a:solidFill>
                  <a:srgbClr val="0000FF"/>
                </a:solidFill>
              </a:rPr>
              <a:t> …. </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Δεν παράγεται έργο!!!!, δηλαδή μεταβάλλεται μόνο η εσωτερική ενέργεια που σημαίνει μεταβολή της θερμοκρασίας ή</a:t>
            </a:r>
            <a:endParaRPr lang="en-US" sz="2400" dirty="0">
              <a:solidFill>
                <a:srgbClr val="0000FF"/>
              </a:solidFill>
            </a:endParaRPr>
          </a:p>
          <a:p>
            <a:pPr marL="12700" algn="just">
              <a:lnSpc>
                <a:spcPts val="2555"/>
              </a:lnSpc>
              <a:spcBef>
                <a:spcPts val="127"/>
              </a:spcBef>
            </a:pPr>
            <a:r>
              <a:rPr lang="el-GR" sz="2400" dirty="0">
                <a:solidFill>
                  <a:srgbClr val="0000FF"/>
                </a:solidFill>
              </a:rPr>
              <a:t>Εάν χρησιμοποιηθεί η μονάδα μάζας τότε γίνεται: </a:t>
            </a:r>
            <a:r>
              <a:rPr lang="en-US" sz="2400" b="1" u="sng" dirty="0">
                <a:solidFill>
                  <a:srgbClr val="0000FF"/>
                </a:solidFill>
              </a:rPr>
              <a:t>c</a:t>
            </a:r>
            <a:r>
              <a:rPr lang="en-US" sz="2400" b="1" u="sng" baseline="-25000" dirty="0">
                <a:solidFill>
                  <a:srgbClr val="0000FF"/>
                </a:solidFill>
              </a:rPr>
              <a:t>v</a:t>
            </a:r>
            <a:r>
              <a:rPr lang="en-US" sz="1400" b="1" u="sng" dirty="0">
                <a:solidFill>
                  <a:srgbClr val="0000FF"/>
                </a:solidFill>
              </a:rPr>
              <a:t>*</a:t>
            </a:r>
            <a:r>
              <a:rPr lang="en-US" sz="2400" b="1" u="sng" dirty="0">
                <a:solidFill>
                  <a:srgbClr val="0000FF"/>
                </a:solidFill>
              </a:rPr>
              <a:t>dT</a:t>
            </a:r>
            <a:r>
              <a:rPr lang="el-GR" sz="2400" b="1" u="sng" dirty="0">
                <a:solidFill>
                  <a:srgbClr val="0000FF"/>
                </a:solidFill>
              </a:rPr>
              <a:t> </a:t>
            </a:r>
            <a:r>
              <a:rPr lang="en-US" sz="2400" b="1" u="sng" dirty="0">
                <a:solidFill>
                  <a:srgbClr val="0000FF"/>
                </a:solidFill>
              </a:rPr>
              <a:t>=</a:t>
            </a:r>
            <a:r>
              <a:rPr lang="el-GR" sz="2400" b="1" u="sng" dirty="0">
                <a:solidFill>
                  <a:srgbClr val="0000FF"/>
                </a:solidFill>
              </a:rPr>
              <a:t> </a:t>
            </a:r>
            <a:r>
              <a:rPr lang="en-US" sz="2400" b="1" u="sng" dirty="0" err="1">
                <a:solidFill>
                  <a:srgbClr val="0000FF"/>
                </a:solidFill>
              </a:rPr>
              <a:t>dq</a:t>
            </a:r>
            <a:r>
              <a:rPr lang="el-GR" sz="2400" b="1" dirty="0">
                <a:solidFill>
                  <a:srgbClr val="0000FF"/>
                </a:solidFill>
              </a:rPr>
              <a:t> </a:t>
            </a:r>
          </a:p>
          <a:p>
            <a:pPr marL="12700" algn="just">
              <a:lnSpc>
                <a:spcPts val="2555"/>
              </a:lnSpc>
              <a:spcBef>
                <a:spcPts val="127"/>
              </a:spcBef>
            </a:pPr>
            <a:endParaRPr lang="en-US" sz="2400" dirty="0">
              <a:solidFill>
                <a:srgbClr val="0000FF"/>
              </a:solidFill>
            </a:endParaRPr>
          </a:p>
          <a:p>
            <a:pPr marL="12700" algn="just">
              <a:lnSpc>
                <a:spcPts val="2555"/>
              </a:lnSpc>
              <a:spcBef>
                <a:spcPts val="127"/>
              </a:spcBef>
            </a:pPr>
            <a:r>
              <a:rPr lang="en-US" sz="2400" u="sng" dirty="0">
                <a:solidFill>
                  <a:srgbClr val="0000FF"/>
                </a:solidFill>
              </a:rPr>
              <a:t>c</a:t>
            </a:r>
            <a:r>
              <a:rPr lang="en-US" sz="2400" u="sng" baseline="-25000" dirty="0">
                <a:solidFill>
                  <a:srgbClr val="0000FF"/>
                </a:solidFill>
              </a:rPr>
              <a:t>v</a:t>
            </a:r>
            <a:r>
              <a:rPr lang="en-US" sz="2400" dirty="0">
                <a:solidFill>
                  <a:srgbClr val="0000FF"/>
                </a:solidFill>
              </a:rPr>
              <a:t> </a:t>
            </a:r>
            <a:r>
              <a:rPr lang="el-GR" sz="2400" dirty="0">
                <a:solidFill>
                  <a:srgbClr val="0000FF"/>
                </a:solidFill>
              </a:rPr>
              <a:t>η ειδική θερμότητα υπό σταθερό όγκο ανά μονάδα μάζας και </a:t>
            </a:r>
            <a:r>
              <a:rPr lang="en-US" sz="2400" u="sng" dirty="0">
                <a:solidFill>
                  <a:srgbClr val="0000FF"/>
                </a:solidFill>
              </a:rPr>
              <a:t>q</a:t>
            </a:r>
            <a:r>
              <a:rPr lang="el-GR" sz="2400" u="sng" dirty="0">
                <a:solidFill>
                  <a:srgbClr val="0000FF"/>
                </a:solidFill>
              </a:rPr>
              <a:t> </a:t>
            </a:r>
            <a:r>
              <a:rPr lang="el-GR" sz="2400" dirty="0">
                <a:solidFill>
                  <a:srgbClr val="0000FF"/>
                </a:solidFill>
              </a:rPr>
              <a:t>εσωτερική ενέργεια ανά μονάδα μάζας</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b="1" dirty="0" err="1">
                <a:solidFill>
                  <a:srgbClr val="0000FF"/>
                </a:solidFill>
              </a:rPr>
              <a:t>Ισοβαρης</a:t>
            </a:r>
            <a:r>
              <a:rPr lang="el-GR" sz="2400" dirty="0">
                <a:solidFill>
                  <a:srgbClr val="0000FF"/>
                </a:solidFill>
              </a:rPr>
              <a:t>, μεταβολή </a:t>
            </a:r>
            <a:r>
              <a:rPr lang="en-US" sz="2400" dirty="0" err="1">
                <a:solidFill>
                  <a:srgbClr val="0000FF"/>
                </a:solidFill>
              </a:rPr>
              <a:t>dP</a:t>
            </a:r>
            <a:r>
              <a:rPr lang="en-US" sz="2400" dirty="0">
                <a:solidFill>
                  <a:srgbClr val="0000FF"/>
                </a:solidFill>
              </a:rPr>
              <a:t>=0, </a:t>
            </a:r>
            <a:r>
              <a:rPr lang="el-GR" sz="2400" dirty="0">
                <a:solidFill>
                  <a:srgbClr val="0000FF"/>
                </a:solidFill>
              </a:rPr>
              <a:t>Σε μια ισοβαρή διεργασία θεωρείται ότι η πίεση δεν μεταβάλλεται και ταυτόχρονα θεωρείται ότι  η μεταβολή της εσωτερικής ενέργειας του συστήματος είναι ή ίδια με αυτή που συμβαίνει στην ισόχωρη.</a:t>
            </a:r>
          </a:p>
          <a:p>
            <a:pPr marL="12700" algn="just">
              <a:lnSpc>
                <a:spcPts val="2555"/>
              </a:lnSpc>
              <a:spcBef>
                <a:spcPts val="127"/>
              </a:spcBef>
            </a:pPr>
            <a:endParaRPr lang="el-GR" sz="2400" dirty="0">
              <a:solidFill>
                <a:srgbClr val="0000FF"/>
              </a:solidFill>
            </a:endParaRPr>
          </a:p>
          <a:p>
            <a:pPr marL="12700" algn="ctr">
              <a:lnSpc>
                <a:spcPts val="2555"/>
              </a:lnSpc>
              <a:spcBef>
                <a:spcPts val="127"/>
              </a:spcBef>
            </a:pPr>
            <a:r>
              <a:rPr lang="en-US" sz="2400" b="1" dirty="0">
                <a:solidFill>
                  <a:srgbClr val="0000FF"/>
                </a:solidFill>
              </a:rPr>
              <a:t>C</a:t>
            </a:r>
            <a:r>
              <a:rPr lang="en-US" sz="2400" b="1" baseline="-25000" dirty="0">
                <a:solidFill>
                  <a:srgbClr val="0000FF"/>
                </a:solidFill>
              </a:rPr>
              <a:t>p</a:t>
            </a:r>
            <a:r>
              <a:rPr lang="en-US" sz="1400" b="1" dirty="0">
                <a:solidFill>
                  <a:srgbClr val="0000FF"/>
                </a:solidFill>
              </a:rPr>
              <a:t>*</a:t>
            </a:r>
            <a:r>
              <a:rPr lang="en-US" sz="2400" b="1" dirty="0">
                <a:solidFill>
                  <a:srgbClr val="0000FF"/>
                </a:solidFill>
              </a:rPr>
              <a:t>dT</a:t>
            </a:r>
            <a:r>
              <a:rPr lang="el-GR" sz="2400" b="1" dirty="0">
                <a:solidFill>
                  <a:srgbClr val="0000FF"/>
                </a:solidFill>
              </a:rPr>
              <a:t> </a:t>
            </a:r>
            <a:r>
              <a:rPr lang="en-US" sz="2400" b="1" dirty="0">
                <a:solidFill>
                  <a:srgbClr val="0000FF"/>
                </a:solidFill>
              </a:rPr>
              <a:t>=</a:t>
            </a:r>
            <a:r>
              <a:rPr lang="el-GR" sz="2400" b="1" dirty="0">
                <a:solidFill>
                  <a:srgbClr val="0000FF"/>
                </a:solidFill>
              </a:rPr>
              <a:t> </a:t>
            </a:r>
            <a:r>
              <a:rPr lang="en-US" sz="2400" b="1" dirty="0" err="1">
                <a:solidFill>
                  <a:srgbClr val="0000FF"/>
                </a:solidFill>
              </a:rPr>
              <a:t>dQ</a:t>
            </a:r>
            <a:r>
              <a:rPr lang="el-GR" sz="2400" b="1" dirty="0">
                <a:solidFill>
                  <a:srgbClr val="0000FF"/>
                </a:solidFill>
              </a:rPr>
              <a:t> </a:t>
            </a:r>
            <a:r>
              <a:rPr lang="en-US" sz="2400" b="1" dirty="0">
                <a:solidFill>
                  <a:srgbClr val="0000FF"/>
                </a:solidFill>
              </a:rPr>
              <a:t>-</a:t>
            </a:r>
            <a:r>
              <a:rPr lang="el-GR" sz="2400" b="1" dirty="0">
                <a:solidFill>
                  <a:srgbClr val="0000FF"/>
                </a:solidFill>
              </a:rPr>
              <a:t> </a:t>
            </a:r>
            <a:r>
              <a:rPr lang="en-US" sz="2400" b="1" dirty="0" err="1">
                <a:solidFill>
                  <a:srgbClr val="0000FF"/>
                </a:solidFill>
              </a:rPr>
              <a:t>pdV</a:t>
            </a:r>
            <a:r>
              <a:rPr lang="en-US" sz="2400" dirty="0">
                <a:solidFill>
                  <a:srgbClr val="0000FF"/>
                </a:solidFill>
              </a:rPr>
              <a:t> </a:t>
            </a:r>
            <a:endParaRPr lang="el-GR" sz="2400" dirty="0">
              <a:solidFill>
                <a:srgbClr val="0000FF"/>
              </a:solidFill>
            </a:endParaRPr>
          </a:p>
          <a:p>
            <a:pPr marL="12700" algn="ctr">
              <a:lnSpc>
                <a:spcPts val="2555"/>
              </a:lnSpc>
              <a:spcBef>
                <a:spcPts val="127"/>
              </a:spcBef>
            </a:pPr>
            <a:r>
              <a:rPr lang="en-US" sz="2400" dirty="0">
                <a:solidFill>
                  <a:srgbClr val="0000FF"/>
                </a:solidFill>
              </a:rPr>
              <a:t>C</a:t>
            </a:r>
            <a:r>
              <a:rPr lang="en-US" sz="2400" baseline="-25000" dirty="0">
                <a:solidFill>
                  <a:srgbClr val="0000FF"/>
                </a:solidFill>
              </a:rPr>
              <a:t>p</a:t>
            </a:r>
            <a:r>
              <a:rPr lang="en-US" sz="2400" dirty="0">
                <a:solidFill>
                  <a:srgbClr val="0000FF"/>
                </a:solidFill>
              </a:rPr>
              <a:t>: </a:t>
            </a:r>
            <a:r>
              <a:rPr lang="el-GR" sz="2400" dirty="0">
                <a:solidFill>
                  <a:srgbClr val="0000FF"/>
                </a:solidFill>
              </a:rPr>
              <a:t>η</a:t>
            </a:r>
            <a:r>
              <a:rPr lang="en-US" sz="2400" dirty="0">
                <a:solidFill>
                  <a:srgbClr val="0000FF"/>
                </a:solidFill>
              </a:rPr>
              <a:t> “</a:t>
            </a:r>
            <a:r>
              <a:rPr lang="el-GR" sz="2400" dirty="0">
                <a:solidFill>
                  <a:srgbClr val="0000FF"/>
                </a:solidFill>
              </a:rPr>
              <a:t>ειδική</a:t>
            </a:r>
            <a:r>
              <a:rPr lang="en-US" sz="2400" dirty="0">
                <a:solidFill>
                  <a:srgbClr val="0000FF"/>
                </a:solidFill>
              </a:rPr>
              <a:t>”</a:t>
            </a:r>
            <a:r>
              <a:rPr lang="el-GR" sz="2400" dirty="0">
                <a:solidFill>
                  <a:srgbClr val="0000FF"/>
                </a:solidFill>
              </a:rPr>
              <a:t> θερμότητα (θερμοχωρητικότητα?) υπό σταθερή πίεση</a:t>
            </a:r>
          </a:p>
          <a:p>
            <a:pPr marL="12700" algn="just">
              <a:lnSpc>
                <a:spcPts val="2555"/>
              </a:lnSpc>
              <a:spcBef>
                <a:spcPts val="127"/>
              </a:spcBef>
            </a:pPr>
            <a:endParaRPr lang="el-GR" sz="2400" dirty="0">
              <a:solidFill>
                <a:srgbClr val="0000FF"/>
              </a:solidFill>
            </a:endParaRPr>
          </a:p>
        </p:txBody>
      </p:sp>
    </p:spTree>
    <p:extLst>
      <p:ext uri="{BB962C8B-B14F-4D97-AF65-F5344CB8AC3E}">
        <p14:creationId xmlns:p14="http://schemas.microsoft.com/office/powerpoint/2010/main" val="122964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2FAF044-EC83-4EA9-96BC-0E241243542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E42BA9B-EAB1-4204-A772-6576A955940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37</a:t>
            </a:fld>
            <a:endParaRPr lang="el-GR" dirty="0">
              <a:solidFill>
                <a:prstClr val="black">
                  <a:tint val="75000"/>
                </a:prstClr>
              </a:solidFill>
            </a:endParaRPr>
          </a:p>
        </p:txBody>
      </p:sp>
      <p:sp>
        <p:nvSpPr>
          <p:cNvPr id="10" name="Ορθογώνιο 9">
            <a:extLst>
              <a:ext uri="{FF2B5EF4-FFF2-40B4-BE49-F238E27FC236}">
                <a16:creationId xmlns:a16="http://schemas.microsoft.com/office/drawing/2014/main" id="{B99240EF-87A4-4391-9D29-718CA39C0C34}"/>
              </a:ext>
            </a:extLst>
          </p:cNvPr>
          <p:cNvSpPr/>
          <p:nvPr/>
        </p:nvSpPr>
        <p:spPr>
          <a:xfrm>
            <a:off x="179512" y="275143"/>
            <a:ext cx="8507288" cy="4567917"/>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Σε μια τέτοια διεργασία (υπό σταθερή πίεση) </a:t>
            </a:r>
            <a:r>
              <a:rPr lang="el-GR" sz="2400" u="sng" dirty="0">
                <a:solidFill>
                  <a:srgbClr val="0000FF"/>
                </a:solidFill>
                <a:latin typeface="Arial Narrow" panose="020B0606020202030204" pitchFamily="34" charset="0"/>
              </a:rPr>
              <a:t>ένα μέρος της θερμότητας χρησιμοποιείται για την παραγωγή έργου</a:t>
            </a:r>
            <a:r>
              <a:rPr lang="el-GR" sz="2400" dirty="0">
                <a:solidFill>
                  <a:srgbClr val="0000FF"/>
                </a:solidFill>
                <a:latin typeface="Arial Narrow" panose="020B0606020202030204" pitchFamily="34" charset="0"/>
              </a:rPr>
              <a:t>, αυτό σημαίνει:</a:t>
            </a:r>
          </a:p>
          <a:p>
            <a:pPr marL="12700" algn="ctr">
              <a:lnSpc>
                <a:spcPts val="2555"/>
              </a:lnSpc>
              <a:spcBef>
                <a:spcPts val="127"/>
              </a:spcBef>
            </a:pPr>
            <a:r>
              <a:rPr lang="en-US" sz="2400" b="1" dirty="0">
                <a:solidFill>
                  <a:srgbClr val="0000FF"/>
                </a:solidFill>
                <a:latin typeface="Arial Narrow" panose="020B0606020202030204" pitchFamily="34" charset="0"/>
              </a:rPr>
              <a:t>C</a:t>
            </a:r>
            <a:r>
              <a:rPr lang="en-US" sz="2400" b="1" baseline="-25000" dirty="0">
                <a:solidFill>
                  <a:srgbClr val="0000FF"/>
                </a:solidFill>
                <a:latin typeface="Arial Narrow" panose="020B0606020202030204" pitchFamily="34" charset="0"/>
              </a:rPr>
              <a:t>p </a:t>
            </a:r>
            <a:r>
              <a:rPr lang="el-GR" sz="2400" b="1" dirty="0">
                <a:solidFill>
                  <a:srgbClr val="0000FF"/>
                </a:solidFill>
                <a:latin typeface="Arial Narrow" panose="020B0606020202030204" pitchFamily="34" charset="0"/>
              </a:rPr>
              <a:t>&gt;</a:t>
            </a:r>
            <a:r>
              <a:rPr lang="en-US" sz="2400" b="1" dirty="0" err="1">
                <a:solidFill>
                  <a:srgbClr val="0000FF"/>
                </a:solidFill>
                <a:latin typeface="Arial Narrow" panose="020B0606020202030204" pitchFamily="34" charset="0"/>
              </a:rPr>
              <a:t>C</a:t>
            </a:r>
            <a:r>
              <a:rPr lang="en-US" sz="2400" b="1" baseline="-25000" dirty="0" err="1">
                <a:solidFill>
                  <a:srgbClr val="0000FF"/>
                </a:solidFill>
                <a:latin typeface="Arial Narrow" panose="020B0606020202030204" pitchFamily="34" charset="0"/>
              </a:rPr>
              <a:t>v</a:t>
            </a:r>
            <a:endParaRPr lang="en-US" sz="2400" b="1" baseline="-25000" dirty="0">
              <a:solidFill>
                <a:srgbClr val="0000FF"/>
              </a:solidFill>
              <a:latin typeface="Arial Narrow" panose="020B0606020202030204" pitchFamily="34" charset="0"/>
            </a:endParaRPr>
          </a:p>
          <a:p>
            <a:pPr marL="12700" algn="ctr">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και αντίστοιχα …. </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Ανά μονάδα μάζας </a:t>
            </a:r>
            <a:r>
              <a:rPr lang="en-US" sz="2400" dirty="0">
                <a:solidFill>
                  <a:srgbClr val="0000FF"/>
                </a:solidFill>
                <a:latin typeface="Arial Narrow" panose="020B0606020202030204" pitchFamily="34" charset="0"/>
              </a:rPr>
              <a:t>	</a:t>
            </a:r>
            <a:r>
              <a:rPr lang="en-US" sz="2400" b="1" dirty="0">
                <a:solidFill>
                  <a:srgbClr val="0000FF"/>
                </a:solidFill>
                <a:latin typeface="Arial Narrow" panose="020B0606020202030204" pitchFamily="34" charset="0"/>
              </a:rPr>
              <a:t>c</a:t>
            </a:r>
            <a:r>
              <a:rPr lang="en-US" sz="2400" b="1" baseline="-25000" dirty="0">
                <a:solidFill>
                  <a:srgbClr val="0000FF"/>
                </a:solidFill>
                <a:latin typeface="Arial Narrow" panose="020B0606020202030204" pitchFamily="34" charset="0"/>
              </a:rPr>
              <a:t>p </a:t>
            </a:r>
            <a:r>
              <a:rPr lang="el-GR" sz="2400" b="1" dirty="0">
                <a:solidFill>
                  <a:srgbClr val="0000FF"/>
                </a:solidFill>
                <a:latin typeface="Arial Narrow" panose="020B0606020202030204" pitchFamily="34" charset="0"/>
              </a:rPr>
              <a:t>&gt;</a:t>
            </a:r>
            <a:r>
              <a:rPr lang="en-US" sz="2400" b="1" dirty="0">
                <a:solidFill>
                  <a:srgbClr val="0000FF"/>
                </a:solidFill>
                <a:latin typeface="Arial Narrow" panose="020B0606020202030204" pitchFamily="34" charset="0"/>
              </a:rPr>
              <a:t>c</a:t>
            </a:r>
            <a:r>
              <a:rPr lang="en-US" sz="2400" b="1" baseline="-25000" dirty="0">
                <a:solidFill>
                  <a:srgbClr val="0000FF"/>
                </a:solidFill>
                <a:latin typeface="Arial Narrow" panose="020B0606020202030204" pitchFamily="34" charset="0"/>
              </a:rPr>
              <a:t>v</a:t>
            </a: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n-US"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Η σχέση που συνδέει τα δυο μεγέθη είναι …</a:t>
            </a:r>
            <a:endParaRPr lang="en-US" sz="2400" dirty="0">
              <a:solidFill>
                <a:srgbClr val="0000FF"/>
              </a:solidFill>
              <a:latin typeface="Arial Narrow" panose="020B0606020202030204" pitchFamily="34" charset="0"/>
            </a:endParaRPr>
          </a:p>
          <a:p>
            <a:pPr marL="12700" algn="just">
              <a:lnSpc>
                <a:spcPts val="2555"/>
              </a:lnSpc>
              <a:spcBef>
                <a:spcPts val="127"/>
              </a:spcBef>
            </a:pPr>
            <a:endParaRPr lang="en-US" sz="2400" dirty="0">
              <a:solidFill>
                <a:srgbClr val="0000FF"/>
              </a:solidFill>
              <a:latin typeface="Arial Narrow" panose="020B0606020202030204" pitchFamily="34" charset="0"/>
            </a:endParaRPr>
          </a:p>
          <a:p>
            <a:pPr marL="12700" algn="ctr">
              <a:lnSpc>
                <a:spcPts val="2555"/>
              </a:lnSpc>
              <a:spcBef>
                <a:spcPts val="127"/>
              </a:spcBef>
            </a:pPr>
            <a:r>
              <a:rPr lang="en-US" sz="2400" dirty="0">
                <a:solidFill>
                  <a:srgbClr val="0000FF"/>
                </a:solidFill>
                <a:latin typeface="Arial Narrow" panose="020B0606020202030204" pitchFamily="34" charset="0"/>
              </a:rPr>
              <a:t>c</a:t>
            </a:r>
            <a:r>
              <a:rPr lang="en-US" sz="2400" baseline="-25000" dirty="0">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*dT= c</a:t>
            </a:r>
            <a:r>
              <a:rPr lang="en-US" sz="2400" baseline="-25000" dirty="0">
                <a:solidFill>
                  <a:srgbClr val="0000FF"/>
                </a:solidFill>
                <a:latin typeface="Arial Narrow" panose="020B0606020202030204" pitchFamily="34" charset="0"/>
              </a:rPr>
              <a:t>p</a:t>
            </a:r>
            <a:r>
              <a:rPr lang="en-US" sz="2400" dirty="0">
                <a:solidFill>
                  <a:srgbClr val="0000FF"/>
                </a:solidFill>
                <a:latin typeface="Arial Narrow" panose="020B0606020202030204" pitchFamily="34" charset="0"/>
              </a:rPr>
              <a:t>*dT </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R</a:t>
            </a:r>
            <a:r>
              <a:rPr lang="en-US" sz="2400" baseline="-25000" dirty="0">
                <a:solidFill>
                  <a:srgbClr val="0000FF"/>
                </a:solidFill>
                <a:latin typeface="Arial Narrow" panose="020B0606020202030204" pitchFamily="34" charset="0"/>
              </a:rPr>
              <a:t>m</a:t>
            </a:r>
            <a:r>
              <a:rPr lang="en-US" sz="2400" dirty="0">
                <a:solidFill>
                  <a:srgbClr val="0000FF"/>
                </a:solidFill>
                <a:latin typeface="Arial Narrow" panose="020B0606020202030204" pitchFamily="34" charset="0"/>
              </a:rPr>
              <a:t>*dT – </a:t>
            </a:r>
            <a:r>
              <a:rPr lang="en-US" sz="2400" dirty="0" err="1">
                <a:solidFill>
                  <a:srgbClr val="0000FF"/>
                </a:solidFill>
                <a:latin typeface="Arial Narrow" panose="020B0606020202030204" pitchFamily="34" charset="0"/>
              </a:rPr>
              <a:t>vdP</a:t>
            </a:r>
            <a:r>
              <a:rPr lang="en-US" sz="2400" dirty="0">
                <a:solidFill>
                  <a:srgbClr val="0000FF"/>
                </a:solidFill>
                <a:latin typeface="Arial Narrow" panose="020B0606020202030204" pitchFamily="34" charset="0"/>
              </a:rPr>
              <a:t>      ,,,    </a:t>
            </a:r>
            <a:r>
              <a:rPr lang="en-US" sz="2400" dirty="0" err="1">
                <a:solidFill>
                  <a:srgbClr val="0000FF"/>
                </a:solidFill>
                <a:latin typeface="Arial Narrow" panose="020B0606020202030204" pitchFamily="34" charset="0"/>
              </a:rPr>
              <a:t>dP</a:t>
            </a:r>
            <a:r>
              <a:rPr lang="en-US" sz="2400" dirty="0">
                <a:solidFill>
                  <a:srgbClr val="0000FF"/>
                </a:solidFill>
                <a:latin typeface="Arial Narrow" panose="020B0606020202030204" pitchFamily="34" charset="0"/>
              </a:rPr>
              <a:t> =0</a:t>
            </a:r>
          </a:p>
          <a:p>
            <a:pPr marL="12700" algn="ctr">
              <a:lnSpc>
                <a:spcPts val="2555"/>
              </a:lnSpc>
              <a:spcBef>
                <a:spcPts val="127"/>
              </a:spcBef>
            </a:pPr>
            <a:endParaRPr lang="en-US"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Συνεπώς</a:t>
            </a:r>
            <a:endParaRPr lang="en-US"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ctr">
              <a:lnSpc>
                <a:spcPts val="2555"/>
              </a:lnSpc>
              <a:spcBef>
                <a:spcPts val="127"/>
              </a:spcBef>
            </a:pPr>
            <a:r>
              <a:rPr lang="en-US" sz="2400" dirty="0">
                <a:solidFill>
                  <a:srgbClr val="0000FF"/>
                </a:solidFill>
                <a:latin typeface="Arial Narrow" panose="020B0606020202030204" pitchFamily="34" charset="0"/>
              </a:rPr>
              <a:t>c</a:t>
            </a:r>
            <a:r>
              <a:rPr lang="en-US" sz="2400" baseline="-25000" dirty="0">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 c</a:t>
            </a:r>
            <a:r>
              <a:rPr lang="en-US" sz="2400" baseline="-25000" dirty="0">
                <a:solidFill>
                  <a:srgbClr val="0000FF"/>
                </a:solidFill>
                <a:latin typeface="Arial Narrow" panose="020B0606020202030204" pitchFamily="34" charset="0"/>
              </a:rPr>
              <a:t>p</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R</a:t>
            </a:r>
            <a:r>
              <a:rPr lang="en-US" sz="2400" baseline="-25000" dirty="0">
                <a:solidFill>
                  <a:srgbClr val="0000FF"/>
                </a:solidFill>
                <a:latin typeface="Arial Narrow" panose="020B0606020202030204" pitchFamily="34" charset="0"/>
              </a:rPr>
              <a:t>m</a:t>
            </a:r>
            <a:r>
              <a:rPr lang="el-GR" sz="2400" baseline="-250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      </a:t>
            </a:r>
            <a:r>
              <a:rPr lang="en-US" sz="2400" b="1" dirty="0">
                <a:solidFill>
                  <a:srgbClr val="0000FF"/>
                </a:solidFill>
                <a:latin typeface="Arial Narrow" panose="020B0606020202030204" pitchFamily="34" charset="0"/>
              </a:rPr>
              <a:t>c</a:t>
            </a:r>
            <a:r>
              <a:rPr lang="en-US" sz="2400" b="1" baseline="-25000" dirty="0">
                <a:solidFill>
                  <a:srgbClr val="0000FF"/>
                </a:solidFill>
                <a:latin typeface="Arial Narrow" panose="020B0606020202030204" pitchFamily="34" charset="0"/>
              </a:rPr>
              <a:t>p </a:t>
            </a:r>
            <a:r>
              <a:rPr lang="en-US" sz="2400" b="1" dirty="0">
                <a:solidFill>
                  <a:srgbClr val="0000FF"/>
                </a:solidFill>
                <a:latin typeface="Arial Narrow" panose="020B0606020202030204" pitchFamily="34" charset="0"/>
              </a:rPr>
              <a:t>- c</a:t>
            </a:r>
            <a:r>
              <a:rPr lang="en-US" sz="2400" b="1" baseline="-25000" dirty="0">
                <a:solidFill>
                  <a:srgbClr val="0000FF"/>
                </a:solidFill>
                <a:latin typeface="Arial Narrow" panose="020B0606020202030204" pitchFamily="34" charset="0"/>
              </a:rPr>
              <a:t>v</a:t>
            </a:r>
            <a:r>
              <a:rPr lang="en-US" sz="2400" b="1" dirty="0">
                <a:solidFill>
                  <a:srgbClr val="0000FF"/>
                </a:solidFill>
                <a:latin typeface="Arial Narrow" panose="020B0606020202030204" pitchFamily="34" charset="0"/>
              </a:rPr>
              <a:t> =</a:t>
            </a:r>
            <a:r>
              <a:rPr lang="el-GR" sz="2400" b="1" dirty="0">
                <a:solidFill>
                  <a:srgbClr val="0000FF"/>
                </a:solidFill>
                <a:latin typeface="Arial Narrow" panose="020B0606020202030204" pitchFamily="34" charset="0"/>
              </a:rPr>
              <a:t> </a:t>
            </a:r>
            <a:r>
              <a:rPr lang="en-US" sz="2400" b="1" dirty="0">
                <a:solidFill>
                  <a:srgbClr val="0000FF"/>
                </a:solidFill>
                <a:latin typeface="Arial Narrow" panose="020B0606020202030204" pitchFamily="34" charset="0"/>
              </a:rPr>
              <a:t>R/</a:t>
            </a:r>
            <a:r>
              <a:rPr lang="en-US" sz="2400" b="1" dirty="0" err="1">
                <a:solidFill>
                  <a:srgbClr val="0000FF"/>
                </a:solidFill>
                <a:latin typeface="Arial Narrow" panose="020B0606020202030204" pitchFamily="34" charset="0"/>
              </a:rPr>
              <a:t>M</a:t>
            </a:r>
            <a:r>
              <a:rPr lang="en-US" sz="2400" b="1" baseline="-25000" dirty="0" err="1">
                <a:solidFill>
                  <a:srgbClr val="0000FF"/>
                </a:solidFill>
                <a:latin typeface="Arial Narrow" panose="020B0606020202030204" pitchFamily="34" charset="0"/>
              </a:rPr>
              <a:t>da</a:t>
            </a:r>
            <a:endParaRPr lang="el-GR" sz="2400" b="1"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710838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77F74F4-0E40-4757-9EBC-5EE8187CDBD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17FAE2D-C09B-4FBD-85BF-964FD42443F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38</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D68C3C57-6458-4169-A284-12B8E99F870E}"/>
              </a:ext>
            </a:extLst>
          </p:cNvPr>
          <p:cNvSpPr/>
          <p:nvPr/>
        </p:nvSpPr>
        <p:spPr>
          <a:xfrm>
            <a:off x="282352" y="980728"/>
            <a:ext cx="8579296" cy="3849772"/>
          </a:xfrm>
          <a:prstGeom prst="rect">
            <a:avLst/>
          </a:prstGeom>
        </p:spPr>
        <p:txBody>
          <a:bodyPr wrap="square">
            <a:spAutoFit/>
          </a:bodyPr>
          <a:lstStyle/>
          <a:p>
            <a:pPr marL="12700" algn="just">
              <a:lnSpc>
                <a:spcPts val="2555"/>
              </a:lnSpc>
              <a:spcBef>
                <a:spcPts val="127"/>
              </a:spcBef>
            </a:pPr>
            <a:endParaRPr lang="en-US" sz="2400" dirty="0">
              <a:solidFill>
                <a:srgbClr val="0000FF"/>
              </a:solidFill>
              <a:latin typeface="Arial Narrow" panose="020B0606020202030204" pitchFamily="34" charset="0"/>
            </a:endParaRPr>
          </a:p>
          <a:p>
            <a:pPr marL="12700" algn="just">
              <a:lnSpc>
                <a:spcPts val="2555"/>
              </a:lnSpc>
              <a:spcBef>
                <a:spcPts val="127"/>
              </a:spcBef>
            </a:pPr>
            <a:r>
              <a:rPr lang="el-GR" sz="2400" b="1" u="sng" dirty="0" err="1">
                <a:solidFill>
                  <a:srgbClr val="0000FF"/>
                </a:solidFill>
                <a:latin typeface="Arial Narrow" panose="020B0606020202030204" pitchFamily="34" charset="0"/>
              </a:rPr>
              <a:t>Αδιαβατική</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μεταβολή (</a:t>
            </a:r>
            <a:r>
              <a:rPr lang="en-US" sz="2400" dirty="0" err="1">
                <a:solidFill>
                  <a:srgbClr val="0000FF"/>
                </a:solidFill>
                <a:latin typeface="Arial Narrow" panose="020B0606020202030204" pitchFamily="34" charset="0"/>
              </a:rPr>
              <a:t>dQ</a:t>
            </a:r>
            <a:r>
              <a:rPr lang="el-GR" sz="2400" dirty="0">
                <a:solidFill>
                  <a:srgbClr val="0000FF"/>
                </a:solidFill>
                <a:latin typeface="Arial Narrow" panose="020B0606020202030204" pitchFamily="34" charset="0"/>
              </a:rPr>
              <a:t>=0) αυτή που συμβαίνει χωρίς το αέριο να ανταλλάσσει θερμότητα με το περιβάλλον.</a:t>
            </a:r>
            <a:endParaRPr lang="en-US"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Η εξίσωση γίνεται:   </a:t>
            </a:r>
            <a:r>
              <a:rPr lang="en-US"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C</a:t>
            </a:r>
            <a:r>
              <a:rPr lang="en-US" sz="2400" baseline="-25000" dirty="0" err="1">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*dT=</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a:t>
            </a:r>
            <a:r>
              <a:rPr lang="en-US" sz="2400" dirty="0" err="1">
                <a:solidFill>
                  <a:srgbClr val="0000FF"/>
                </a:solidFill>
                <a:latin typeface="Arial Narrow" panose="020B0606020202030204" pitchFamily="34" charset="0"/>
              </a:rPr>
              <a:t>pdV</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ή </a:t>
            </a:r>
            <a:r>
              <a:rPr lang="en-US" sz="2400" dirty="0">
                <a:solidFill>
                  <a:srgbClr val="0000FF"/>
                </a:solidFill>
                <a:latin typeface="Arial Narrow" panose="020B0606020202030204" pitchFamily="34" charset="0"/>
              </a:rPr>
              <a:t>      C</a:t>
            </a:r>
            <a:r>
              <a:rPr lang="en-US" sz="2400" baseline="-25000" dirty="0">
                <a:solidFill>
                  <a:srgbClr val="0000FF"/>
                </a:solidFill>
                <a:latin typeface="Arial Narrow" panose="020B0606020202030204" pitchFamily="34" charset="0"/>
              </a:rPr>
              <a:t>p</a:t>
            </a:r>
            <a:r>
              <a:rPr lang="en-US" sz="2400" dirty="0">
                <a:solidFill>
                  <a:srgbClr val="0000FF"/>
                </a:solidFill>
                <a:latin typeface="Arial Narrow" panose="020B0606020202030204" pitchFamily="34" charset="0"/>
              </a:rPr>
              <a:t>*dT=</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a:t>
            </a:r>
            <a:r>
              <a:rPr lang="en-US" sz="2400" dirty="0" err="1">
                <a:solidFill>
                  <a:srgbClr val="0000FF"/>
                </a:solidFill>
                <a:latin typeface="Arial Narrow" panose="020B0606020202030204" pitchFamily="34" charset="0"/>
              </a:rPr>
              <a:t>VdP</a:t>
            </a:r>
            <a:r>
              <a:rPr lang="en-US" sz="2400" dirty="0">
                <a:solidFill>
                  <a:srgbClr val="0000FF"/>
                </a:solidFill>
                <a:latin typeface="Arial Narrow" panose="020B0606020202030204" pitchFamily="34" charset="0"/>
              </a:rPr>
              <a:t> </a:t>
            </a: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Όλες οι θερμοδυναμικές διεργασίες στην ατμόσφαιρα θεωρούνται κατά προσέγγιση </a:t>
            </a:r>
            <a:r>
              <a:rPr lang="el-GR" sz="2400" dirty="0" err="1">
                <a:solidFill>
                  <a:srgbClr val="0000FF"/>
                </a:solidFill>
                <a:latin typeface="Arial Narrow" panose="020B0606020202030204" pitchFamily="34" charset="0"/>
              </a:rPr>
              <a:t>αδιαβατικές</a:t>
            </a:r>
            <a:r>
              <a:rPr lang="el-GR" sz="2400" dirty="0">
                <a:solidFill>
                  <a:srgbClr val="0000FF"/>
                </a:solidFill>
                <a:latin typeface="Arial Narrow" panose="020B0606020202030204" pitchFamily="34" charset="0"/>
              </a:rPr>
              <a:t>, με βάση το νόμο των τελειών αερίων και στην μονάδα μάζας, προκύπτει: </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ctr">
              <a:lnSpc>
                <a:spcPts val="2555"/>
              </a:lnSpc>
              <a:spcBef>
                <a:spcPts val="127"/>
              </a:spcBef>
            </a:pPr>
            <a:r>
              <a:rPr lang="en-US" sz="2400" b="1" dirty="0">
                <a:solidFill>
                  <a:srgbClr val="0000FF"/>
                </a:solidFill>
                <a:latin typeface="Arial Narrow" panose="020B0606020202030204" pitchFamily="34" charset="0"/>
              </a:rPr>
              <a:t>c</a:t>
            </a:r>
            <a:r>
              <a:rPr lang="en-US" sz="2400" b="1" baseline="-25000" dirty="0">
                <a:solidFill>
                  <a:srgbClr val="0000FF"/>
                </a:solidFill>
                <a:latin typeface="Arial Narrow" panose="020B0606020202030204" pitchFamily="34" charset="0"/>
              </a:rPr>
              <a:t>p</a:t>
            </a:r>
            <a:r>
              <a:rPr lang="en-US" sz="2400" b="1" dirty="0">
                <a:solidFill>
                  <a:srgbClr val="0000FF"/>
                </a:solidFill>
                <a:latin typeface="Arial Narrow" panose="020B0606020202030204" pitchFamily="34" charset="0"/>
              </a:rPr>
              <a:t>*dT=</a:t>
            </a:r>
            <a:r>
              <a:rPr lang="el-GR" sz="2400" b="1" dirty="0">
                <a:solidFill>
                  <a:srgbClr val="0000FF"/>
                </a:solidFill>
                <a:latin typeface="Arial Narrow" panose="020B0606020202030204" pitchFamily="34" charset="0"/>
              </a:rPr>
              <a:t> </a:t>
            </a:r>
            <a:r>
              <a:rPr lang="en-US" sz="2400" b="1" dirty="0">
                <a:solidFill>
                  <a:srgbClr val="0000FF"/>
                </a:solidFill>
                <a:latin typeface="Arial Narrow" panose="020B0606020202030204" pitchFamily="34" charset="0"/>
              </a:rPr>
              <a:t>(</a:t>
            </a:r>
            <a:r>
              <a:rPr lang="en-US" sz="2400" b="1" dirty="0" err="1">
                <a:solidFill>
                  <a:srgbClr val="0000FF"/>
                </a:solidFill>
                <a:latin typeface="Arial Narrow" panose="020B0606020202030204" pitchFamily="34" charset="0"/>
              </a:rPr>
              <a:t>R</a:t>
            </a:r>
            <a:r>
              <a:rPr lang="en-US" sz="2400" b="1" baseline="-25000" dirty="0" err="1">
                <a:solidFill>
                  <a:srgbClr val="0000FF"/>
                </a:solidFill>
                <a:latin typeface="Arial Narrow" panose="020B0606020202030204" pitchFamily="34" charset="0"/>
              </a:rPr>
              <a:t>m</a:t>
            </a:r>
            <a:r>
              <a:rPr lang="en-US" sz="2400" b="1" dirty="0" err="1">
                <a:solidFill>
                  <a:srgbClr val="0000FF"/>
                </a:solidFill>
                <a:latin typeface="Arial Narrow" panose="020B0606020202030204" pitchFamily="34" charset="0"/>
              </a:rPr>
              <a:t>T</a:t>
            </a:r>
            <a:r>
              <a:rPr lang="en-US" sz="2400" b="1" dirty="0">
                <a:solidFill>
                  <a:srgbClr val="0000FF"/>
                </a:solidFill>
                <a:latin typeface="Arial Narrow" panose="020B0606020202030204" pitchFamily="34" charset="0"/>
              </a:rPr>
              <a:t>/P)*</a:t>
            </a:r>
            <a:r>
              <a:rPr lang="en-US" sz="2400" b="1" dirty="0" err="1">
                <a:solidFill>
                  <a:srgbClr val="0000FF"/>
                </a:solidFill>
                <a:latin typeface="Arial Narrow" panose="020B0606020202030204" pitchFamily="34" charset="0"/>
              </a:rPr>
              <a:t>dP</a:t>
            </a:r>
            <a:r>
              <a:rPr lang="en-US" sz="2400" b="1" dirty="0">
                <a:solidFill>
                  <a:srgbClr val="0000FF"/>
                </a:solidFill>
                <a:latin typeface="Arial Narrow" panose="020B0606020202030204" pitchFamily="34" charset="0"/>
              </a:rPr>
              <a:t>   </a:t>
            </a:r>
            <a:r>
              <a:rPr lang="el-GR" sz="2400" b="1"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ή </a:t>
            </a:r>
            <a:r>
              <a:rPr lang="el-GR" sz="2400" b="1" dirty="0">
                <a:solidFill>
                  <a:srgbClr val="0000FF"/>
                </a:solidFill>
                <a:latin typeface="Arial Narrow" panose="020B0606020202030204" pitchFamily="34" charset="0"/>
              </a:rPr>
              <a:t>     </a:t>
            </a:r>
            <a:r>
              <a:rPr lang="en-US" sz="2400" b="1" dirty="0">
                <a:solidFill>
                  <a:srgbClr val="0000FF"/>
                </a:solidFill>
                <a:latin typeface="Arial Narrow" panose="020B0606020202030204" pitchFamily="34" charset="0"/>
              </a:rPr>
              <a:t>c</a:t>
            </a:r>
            <a:r>
              <a:rPr lang="en-US" sz="2400" b="1" baseline="-25000" dirty="0">
                <a:solidFill>
                  <a:srgbClr val="0000FF"/>
                </a:solidFill>
                <a:latin typeface="Arial Narrow" panose="020B0606020202030204" pitchFamily="34" charset="0"/>
              </a:rPr>
              <a:t>p</a:t>
            </a:r>
            <a:r>
              <a:rPr lang="en-US" sz="2400" b="1" dirty="0">
                <a:solidFill>
                  <a:srgbClr val="0000FF"/>
                </a:solidFill>
                <a:latin typeface="Arial Narrow" panose="020B0606020202030204" pitchFamily="34" charset="0"/>
              </a:rPr>
              <a:t>*dT</a:t>
            </a:r>
            <a:r>
              <a:rPr lang="el-GR" sz="2400" b="1" dirty="0">
                <a:solidFill>
                  <a:srgbClr val="0000FF"/>
                </a:solidFill>
                <a:latin typeface="Arial Narrow" panose="020B0606020202030204" pitchFamily="34" charset="0"/>
              </a:rPr>
              <a:t>/Τ</a:t>
            </a:r>
            <a:r>
              <a:rPr lang="en-US" sz="2400" b="1" dirty="0">
                <a:solidFill>
                  <a:srgbClr val="0000FF"/>
                </a:solidFill>
                <a:latin typeface="Arial Narrow" panose="020B0606020202030204" pitchFamily="34" charset="0"/>
              </a:rPr>
              <a:t>=</a:t>
            </a:r>
            <a:r>
              <a:rPr lang="el-GR" sz="2400" b="1" dirty="0">
                <a:solidFill>
                  <a:srgbClr val="0000FF"/>
                </a:solidFill>
                <a:latin typeface="Arial Narrow" panose="020B0606020202030204" pitchFamily="34" charset="0"/>
              </a:rPr>
              <a:t> </a:t>
            </a:r>
            <a:r>
              <a:rPr lang="en-US" sz="2400" b="1" dirty="0">
                <a:solidFill>
                  <a:srgbClr val="0000FF"/>
                </a:solidFill>
                <a:latin typeface="Arial Narrow" panose="020B0606020202030204" pitchFamily="34" charset="0"/>
              </a:rPr>
              <a:t>R</a:t>
            </a:r>
            <a:r>
              <a:rPr lang="en-US" sz="2400" b="1" baseline="-25000" dirty="0">
                <a:solidFill>
                  <a:srgbClr val="0000FF"/>
                </a:solidFill>
                <a:latin typeface="Arial Narrow" panose="020B0606020202030204" pitchFamily="34" charset="0"/>
              </a:rPr>
              <a:t>m</a:t>
            </a:r>
            <a:r>
              <a:rPr lang="en-US" sz="2400" b="1" dirty="0">
                <a:solidFill>
                  <a:srgbClr val="0000FF"/>
                </a:solidFill>
                <a:latin typeface="Arial Narrow" panose="020B0606020202030204" pitchFamily="34" charset="0"/>
              </a:rPr>
              <a:t>*</a:t>
            </a:r>
            <a:r>
              <a:rPr lang="en-US" sz="2400" b="1" dirty="0" err="1">
                <a:solidFill>
                  <a:srgbClr val="0000FF"/>
                </a:solidFill>
                <a:latin typeface="Arial Narrow" panose="020B0606020202030204" pitchFamily="34" charset="0"/>
              </a:rPr>
              <a:t>dP</a:t>
            </a:r>
            <a:r>
              <a:rPr lang="en-US" sz="2400" b="1" dirty="0">
                <a:solidFill>
                  <a:srgbClr val="0000FF"/>
                </a:solidFill>
                <a:latin typeface="Arial Narrow" panose="020B0606020202030204" pitchFamily="34" charset="0"/>
              </a:rPr>
              <a:t>/P</a:t>
            </a:r>
            <a:endParaRPr lang="el-GR" sz="2400" b="1" dirty="0">
              <a:solidFill>
                <a:srgbClr val="0000FF"/>
              </a:solidFill>
              <a:latin typeface="Arial Narrow" panose="020B0606020202030204" pitchFamily="34" charset="0"/>
            </a:endParaRPr>
          </a:p>
        </p:txBody>
      </p:sp>
    </p:spTree>
    <p:extLst>
      <p:ext uri="{BB962C8B-B14F-4D97-AF65-F5344CB8AC3E}">
        <p14:creationId xmlns:p14="http://schemas.microsoft.com/office/powerpoint/2010/main" val="14453986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9E2C090-AB74-4335-8E3E-7302DCEF4DD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822857D-8EEF-4177-9C15-B0BEF5876F9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39</a:t>
            </a:fld>
            <a:endParaRPr lang="el-GR" dirty="0">
              <a:solidFill>
                <a:prstClr val="black">
                  <a:tint val="75000"/>
                </a:prstClr>
              </a:solidFill>
            </a:endParaRPr>
          </a:p>
        </p:txBody>
      </p:sp>
      <p:sp>
        <p:nvSpPr>
          <p:cNvPr id="10" name="Ορθογώνιο 9">
            <a:extLst>
              <a:ext uri="{FF2B5EF4-FFF2-40B4-BE49-F238E27FC236}">
                <a16:creationId xmlns:a16="http://schemas.microsoft.com/office/drawing/2014/main" id="{08BBD720-0258-411B-8F02-35DF0AAD704D}"/>
              </a:ext>
            </a:extLst>
          </p:cNvPr>
          <p:cNvSpPr/>
          <p:nvPr/>
        </p:nvSpPr>
        <p:spPr>
          <a:xfrm>
            <a:off x="233534" y="3517281"/>
            <a:ext cx="8612420" cy="2451953"/>
          </a:xfrm>
          <a:prstGeom prst="rect">
            <a:avLst/>
          </a:prstGeom>
          <a:solidFill>
            <a:schemeClr val="bg1"/>
          </a:solidFill>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Αν θεωρηθεί </a:t>
            </a:r>
            <a:r>
              <a:rPr lang="en-US" sz="2400" dirty="0">
                <a:solidFill>
                  <a:srgbClr val="0000FF"/>
                </a:solidFill>
                <a:latin typeface="Arial Narrow" panose="020B0606020202030204" pitchFamily="34" charset="0"/>
              </a:rPr>
              <a:t>P</a:t>
            </a:r>
            <a:r>
              <a:rPr lang="en-US" sz="2400" baseline="-25000" dirty="0">
                <a:solidFill>
                  <a:srgbClr val="0000FF"/>
                </a:solidFill>
                <a:latin typeface="Arial Narrow" panose="020B0606020202030204" pitchFamily="34" charset="0"/>
              </a:rPr>
              <a:t>o</a:t>
            </a:r>
            <a:r>
              <a:rPr lang="en-US" sz="2400" dirty="0">
                <a:solidFill>
                  <a:srgbClr val="0000FF"/>
                </a:solidFill>
                <a:latin typeface="Arial Narrow" panose="020B0606020202030204" pitchFamily="34" charset="0"/>
              </a:rPr>
              <a:t>=1000hPa, </a:t>
            </a:r>
            <a:r>
              <a:rPr lang="el-GR" sz="2400" dirty="0">
                <a:solidFill>
                  <a:srgbClr val="0000FF"/>
                </a:solidFill>
                <a:latin typeface="Arial Narrow" panose="020B0606020202030204" pitchFamily="34" charset="0"/>
              </a:rPr>
              <a:t>τότε η θερμοκρασία Τ</a:t>
            </a:r>
            <a:r>
              <a:rPr lang="el-GR" sz="2400" baseline="-25000" dirty="0">
                <a:solidFill>
                  <a:srgbClr val="0000FF"/>
                </a:solidFill>
                <a:latin typeface="Arial Narrow" panose="020B0606020202030204" pitchFamily="34" charset="0"/>
              </a:rPr>
              <a:t>ο</a:t>
            </a:r>
            <a:r>
              <a:rPr lang="el-GR" sz="2400" dirty="0">
                <a:solidFill>
                  <a:srgbClr val="0000FF"/>
                </a:solidFill>
                <a:latin typeface="Arial Narrow" panose="020B0606020202030204" pitchFamily="34" charset="0"/>
              </a:rPr>
              <a:t>=Θ, όπου </a:t>
            </a:r>
            <a:r>
              <a:rPr lang="el-GR" sz="2400" b="1" u="sng" dirty="0">
                <a:solidFill>
                  <a:srgbClr val="0000FF"/>
                </a:solidFill>
                <a:latin typeface="Arial Narrow" panose="020B0606020202030204" pitchFamily="34" charset="0"/>
              </a:rPr>
              <a:t>Θ η δυναμική θερμοκρασία</a:t>
            </a:r>
            <a:r>
              <a:rPr lang="el-GR" sz="2400" dirty="0">
                <a:solidFill>
                  <a:srgbClr val="0000FF"/>
                </a:solidFill>
                <a:latin typeface="Arial Narrow" panose="020B0606020202030204" pitchFamily="34" charset="0"/>
              </a:rPr>
              <a:t>. Συνεπώς η δυναμική θερμοκρασία είναι αυτή που έχει η αέρια μάζα που μεταφέρεται </a:t>
            </a:r>
            <a:r>
              <a:rPr lang="el-GR" sz="2400" dirty="0" err="1">
                <a:solidFill>
                  <a:srgbClr val="0000FF"/>
                </a:solidFill>
                <a:latin typeface="Arial Narrow" panose="020B0606020202030204" pitchFamily="34" charset="0"/>
              </a:rPr>
              <a:t>αδιαβατικά</a:t>
            </a:r>
            <a:r>
              <a:rPr lang="el-GR" sz="2400" dirty="0">
                <a:solidFill>
                  <a:srgbClr val="0000FF"/>
                </a:solidFill>
                <a:latin typeface="Arial Narrow" panose="020B0606020202030204" pitchFamily="34" charset="0"/>
              </a:rPr>
              <a:t> από την </a:t>
            </a:r>
            <a:r>
              <a:rPr lang="el-GR" sz="2400" dirty="0" err="1">
                <a:solidFill>
                  <a:srgbClr val="0000FF"/>
                </a:solidFill>
                <a:latin typeface="Arial Narrow" panose="020B0606020202030204" pitchFamily="34" charset="0"/>
              </a:rPr>
              <a:t>ισοβαρική</a:t>
            </a:r>
            <a:r>
              <a:rPr lang="el-GR" sz="2400" dirty="0">
                <a:solidFill>
                  <a:srgbClr val="0000FF"/>
                </a:solidFill>
                <a:latin typeface="Arial Narrow" panose="020B0606020202030204" pitchFamily="34" charset="0"/>
              </a:rPr>
              <a:t> στάθμη. </a:t>
            </a:r>
            <a:endParaRPr lang="en-US"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FF0000"/>
                </a:solidFill>
                <a:latin typeface="Arial Narrow" panose="020B0606020202030204" pitchFamily="34" charset="0"/>
              </a:rPr>
              <a:t>Βρίσκεται σε πίεση αναφοράς (</a:t>
            </a:r>
            <a:r>
              <a:rPr lang="en-US" sz="2400" dirty="0">
                <a:solidFill>
                  <a:srgbClr val="FF0000"/>
                </a:solidFill>
                <a:latin typeface="Arial Narrow" panose="020B0606020202030204" pitchFamily="34" charset="0"/>
              </a:rPr>
              <a:t>P</a:t>
            </a:r>
            <a:r>
              <a:rPr lang="en-US" sz="2400" baseline="-25000" dirty="0">
                <a:solidFill>
                  <a:srgbClr val="FF0000"/>
                </a:solidFill>
                <a:latin typeface="Arial Narrow" panose="020B0606020202030204" pitchFamily="34" charset="0"/>
              </a:rPr>
              <a:t>o</a:t>
            </a:r>
            <a:r>
              <a:rPr lang="en-US" sz="2400" dirty="0">
                <a:solidFill>
                  <a:srgbClr val="FF0000"/>
                </a:solidFill>
                <a:latin typeface="Arial Narrow" panose="020B0606020202030204" pitchFamily="34" charset="0"/>
              </a:rPr>
              <a:t>=1000hPa</a:t>
            </a:r>
            <a:r>
              <a:rPr lang="el-GR" sz="2400" dirty="0">
                <a:solidFill>
                  <a:srgbClr val="FF0000"/>
                </a:solidFill>
                <a:latin typeface="Arial Narrow" panose="020B0606020202030204" pitchFamily="34" charset="0"/>
              </a:rPr>
              <a:t>). Η πίεση αυτή είναι πολύ κοντά στο επίπεδο της θάλασσας, </a:t>
            </a:r>
            <a:r>
              <a:rPr lang="el-GR" sz="2400" u="sng" dirty="0">
                <a:solidFill>
                  <a:srgbClr val="FF0000"/>
                </a:solidFill>
                <a:latin typeface="Arial Narrow" panose="020B0606020202030204" pitchFamily="34" charset="0"/>
              </a:rPr>
              <a:t>για την ακρίβεια 150</a:t>
            </a:r>
            <a:r>
              <a:rPr lang="en-US" sz="2400" u="sng" dirty="0">
                <a:solidFill>
                  <a:srgbClr val="FF0000"/>
                </a:solidFill>
                <a:latin typeface="Arial Narrow" panose="020B0606020202030204" pitchFamily="34" charset="0"/>
              </a:rPr>
              <a:t>m </a:t>
            </a:r>
            <a:r>
              <a:rPr lang="el-GR" sz="2400" u="sng" dirty="0">
                <a:solidFill>
                  <a:srgbClr val="FF0000"/>
                </a:solidFill>
                <a:latin typeface="Arial Narrow" panose="020B0606020202030204" pitchFamily="34" charset="0"/>
              </a:rPr>
              <a:t>περίπου από αυτό </a:t>
            </a:r>
          </a:p>
        </p:txBody>
      </p:sp>
      <mc:AlternateContent xmlns:mc="http://schemas.openxmlformats.org/markup-compatibility/2006" xmlns:a14="http://schemas.microsoft.com/office/drawing/2010/main">
        <mc:Choice Requires="a14">
          <p:sp>
            <p:nvSpPr>
              <p:cNvPr id="12" name="Object 9">
                <a:extLst>
                  <a:ext uri="{FF2B5EF4-FFF2-40B4-BE49-F238E27FC236}">
                    <a16:creationId xmlns:a16="http://schemas.microsoft.com/office/drawing/2014/main" id="{B656F90A-9208-47D0-9BDE-6B976B229DBA}"/>
                  </a:ext>
                </a:extLst>
              </p:cNvPr>
              <p:cNvSpPr txBox="1"/>
              <p:nvPr/>
            </p:nvSpPr>
            <p:spPr bwMode="auto">
              <a:xfrm>
                <a:off x="497786" y="554137"/>
                <a:ext cx="2963812" cy="136269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l-GR" i="1" smtClean="0">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𝑐</m:t>
                          </m:r>
                        </m:e>
                        <m:sub>
                          <m:r>
                            <a:rPr lang="el-GR" i="1">
                              <a:solidFill>
                                <a:srgbClr val="000000"/>
                              </a:solidFill>
                              <a:latin typeface="Cambria Math" panose="02040503050406030204" pitchFamily="18" charset="0"/>
                            </a:rPr>
                            <m:t>𝑃</m:t>
                          </m:r>
                        </m:sub>
                      </m:sSub>
                      <m:r>
                        <a:rPr lang="el-GR" i="1">
                          <a:solidFill>
                            <a:srgbClr val="000000"/>
                          </a:solidFill>
                          <a:latin typeface="Cambria Math" panose="02040503050406030204" pitchFamily="18" charset="0"/>
                        </a:rPr>
                        <m:t>⋅</m:t>
                      </m:r>
                      <m:nary>
                        <m:naryPr>
                          <m:limLoc m:val="undOvr"/>
                          <m:ctrlPr>
                            <a:rPr lang="el-GR" i="1">
                              <a:solidFill>
                                <a:srgbClr val="000000"/>
                              </a:solidFill>
                              <a:latin typeface="Cambria Math" panose="02040503050406030204" pitchFamily="18" charset="0"/>
                            </a:rPr>
                          </m:ctrlPr>
                        </m:naryPr>
                        <m:sub>
                          <m:sSub>
                            <m:sSubPr>
                              <m:ctrlPr>
                                <a:rPr lang="el-GR"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𝑜</m:t>
                              </m:r>
                            </m:sub>
                          </m:sSub>
                        </m:sub>
                        <m:sup>
                          <m:r>
                            <a:rPr lang="el-GR" b="0" i="1" smtClean="0">
                              <a:solidFill>
                                <a:srgbClr val="000000"/>
                              </a:solidFill>
                              <a:latin typeface="Cambria Math" panose="02040503050406030204" pitchFamily="18" charset="0"/>
                            </a:rPr>
                            <m:t>𝜏</m:t>
                          </m:r>
                        </m:sup>
                        <m:e>
                          <m:f>
                            <m:fPr>
                              <m:ctrlPr>
                                <a:rPr lang="el-GR"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𝑑𝑇</m:t>
                              </m:r>
                            </m:num>
                            <m:den>
                              <m:r>
                                <a:rPr lang="en-US" i="1">
                                  <a:solidFill>
                                    <a:srgbClr val="000000"/>
                                  </a:solidFill>
                                  <a:latin typeface="Cambria Math" panose="02040503050406030204" pitchFamily="18" charset="0"/>
                                </a:rPr>
                                <m:t>𝑇</m:t>
                              </m:r>
                            </m:den>
                          </m:f>
                          <m:r>
                            <a:rPr lang="el-GR" i="1">
                              <a:solidFill>
                                <a:srgbClr val="000000"/>
                              </a:solidFill>
                              <a:latin typeface="Cambria Math" panose="02040503050406030204" pitchFamily="18" charset="0"/>
                            </a:rPr>
                            <m:t>=</m:t>
                          </m:r>
                        </m:e>
                      </m:nary>
                      <m:sSub>
                        <m:sSubPr>
                          <m:ctrlPr>
                            <a:rPr lang="el-GR"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m:t>
                          </m:r>
                        </m:e>
                        <m:sub>
                          <m:r>
                            <a:rPr lang="en-US" b="0" i="1" smtClean="0">
                              <a:solidFill>
                                <a:srgbClr val="000000"/>
                              </a:solidFill>
                              <a:latin typeface="Cambria Math" panose="02040503050406030204" pitchFamily="18" charset="0"/>
                            </a:rPr>
                            <m:t>𝑚</m:t>
                          </m:r>
                        </m:sub>
                      </m:sSub>
                      <m:nary>
                        <m:naryPr>
                          <m:limLoc m:val="undOvr"/>
                          <m:ctrlPr>
                            <a:rPr lang="el-GR" i="1">
                              <a:solidFill>
                                <a:srgbClr val="000000"/>
                              </a:solidFill>
                              <a:latin typeface="Cambria Math" panose="02040503050406030204" pitchFamily="18" charset="0"/>
                            </a:rPr>
                          </m:ctrlPr>
                        </m:naryPr>
                        <m:sub>
                          <m:sSub>
                            <m:sSubPr>
                              <m:ctrlPr>
                                <a:rPr lang="el-GR"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e>
                            <m:sub>
                              <m:r>
                                <a:rPr lang="en-US" i="1">
                                  <a:solidFill>
                                    <a:srgbClr val="000000"/>
                                  </a:solidFill>
                                  <a:latin typeface="Cambria Math" panose="02040503050406030204" pitchFamily="18" charset="0"/>
                                </a:rPr>
                                <m:t>𝑜</m:t>
                              </m:r>
                            </m:sub>
                          </m:sSub>
                        </m:sub>
                        <m:sup>
                          <m:r>
                            <a:rPr lang="en-US" b="0" i="1" smtClean="0">
                              <a:solidFill>
                                <a:srgbClr val="000000"/>
                              </a:solidFill>
                              <a:latin typeface="Cambria Math" panose="02040503050406030204" pitchFamily="18" charset="0"/>
                            </a:rPr>
                            <m:t>𝑝</m:t>
                          </m:r>
                        </m:sup>
                        <m:e>
                          <m:f>
                            <m:fPr>
                              <m:ctrlPr>
                                <a:rPr lang="el-GR" i="1">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𝑑𝑃</m:t>
                              </m:r>
                            </m:num>
                            <m:den>
                              <m:r>
                                <a:rPr lang="en-US" b="0" i="1" smtClean="0">
                                  <a:solidFill>
                                    <a:srgbClr val="000000"/>
                                  </a:solidFill>
                                  <a:latin typeface="Cambria Math" panose="02040503050406030204" pitchFamily="18" charset="0"/>
                                </a:rPr>
                                <m:t>𝑃</m:t>
                              </m:r>
                            </m:den>
                          </m:f>
                        </m:e>
                      </m:nary>
                      <m:r>
                        <a:rPr lang="el-GR" i="1">
                          <a:solidFill>
                            <a:srgbClr val="000000"/>
                          </a:solidFill>
                          <a:latin typeface="Cambria Math" panose="02040503050406030204" pitchFamily="18" charset="0"/>
                        </a:rPr>
                        <m:t>  </m:t>
                      </m:r>
                    </m:oMath>
                  </m:oMathPara>
                </a14:m>
                <a:endParaRPr lang="el-GR" dirty="0"/>
              </a:p>
            </p:txBody>
          </p:sp>
        </mc:Choice>
        <mc:Fallback xmlns="">
          <p:sp>
            <p:nvSpPr>
              <p:cNvPr id="12" name="Object 9">
                <a:extLst>
                  <a:ext uri="{FF2B5EF4-FFF2-40B4-BE49-F238E27FC236}">
                    <a16:creationId xmlns:a16="http://schemas.microsoft.com/office/drawing/2014/main" id="{B656F90A-9208-47D0-9BDE-6B976B229DBA}"/>
                  </a:ext>
                </a:extLst>
              </p:cNvPr>
              <p:cNvSpPr txBox="1">
                <a:spLocks noRot="1" noChangeAspect="1" noMove="1" noResize="1" noEditPoints="1" noAdjustHandles="1" noChangeArrowheads="1" noChangeShapeType="1" noTextEdit="1"/>
              </p:cNvSpPr>
              <p:nvPr/>
            </p:nvSpPr>
            <p:spPr bwMode="auto">
              <a:xfrm>
                <a:off x="497786" y="554137"/>
                <a:ext cx="2963812" cy="1362695"/>
              </a:xfrm>
              <a:prstGeom prst="rect">
                <a:avLst/>
              </a:prstGeom>
              <a:blipFill>
                <a:blip r:embed="rId2"/>
                <a:stretch>
                  <a:fillRect/>
                </a:stretch>
              </a:blipFill>
              <a:ln>
                <a:noFill/>
              </a:ln>
              <a:effectLst/>
            </p:spPr>
            <p:txBody>
              <a:bodyPr/>
              <a:lstStyle/>
              <a:p>
                <a:r>
                  <a:rPr lang="el-GR">
                    <a:noFill/>
                  </a:rPr>
                  <a:t> </a:t>
                </a:r>
              </a:p>
            </p:txBody>
          </p:sp>
        </mc:Fallback>
      </mc:AlternateContent>
      <p:sp>
        <p:nvSpPr>
          <p:cNvPr id="15" name="Ορθογώνιο 14">
            <a:extLst>
              <a:ext uri="{FF2B5EF4-FFF2-40B4-BE49-F238E27FC236}">
                <a16:creationId xmlns:a16="http://schemas.microsoft.com/office/drawing/2014/main" id="{362F72A7-3024-484E-9B2B-0952374F0A65}"/>
              </a:ext>
            </a:extLst>
          </p:cNvPr>
          <p:cNvSpPr/>
          <p:nvPr/>
        </p:nvSpPr>
        <p:spPr>
          <a:xfrm>
            <a:off x="3533828" y="681487"/>
            <a:ext cx="1005916" cy="369332"/>
          </a:xfrm>
          <a:prstGeom prst="rect">
            <a:avLst/>
          </a:prstGeom>
        </p:spPr>
        <p:txBody>
          <a:bodyPr wrap="none">
            <a:spAutoFit/>
          </a:bodyPr>
          <a:lstStyle/>
          <a:p>
            <a:r>
              <a:rPr lang="el-GR" dirty="0">
                <a:solidFill>
                  <a:srgbClr val="FF0000"/>
                </a:solidFill>
              </a:rPr>
              <a:t>Συνεπώς</a:t>
            </a:r>
            <a:endParaRPr lang="el-GR" dirty="0"/>
          </a:p>
        </p:txBody>
      </p:sp>
      <mc:AlternateContent xmlns:mc="http://schemas.openxmlformats.org/markup-compatibility/2006" xmlns:a14="http://schemas.microsoft.com/office/drawing/2010/main">
        <mc:Choice Requires="a14">
          <p:sp>
            <p:nvSpPr>
              <p:cNvPr id="16" name="Object 9">
                <a:extLst>
                  <a:ext uri="{FF2B5EF4-FFF2-40B4-BE49-F238E27FC236}">
                    <a16:creationId xmlns:a16="http://schemas.microsoft.com/office/drawing/2014/main" id="{BA20D1D0-0BD5-4CBA-832D-64FCD66D433B}"/>
                  </a:ext>
                </a:extLst>
              </p:cNvPr>
              <p:cNvSpPr txBox="1"/>
              <p:nvPr/>
            </p:nvSpPr>
            <p:spPr bwMode="auto">
              <a:xfrm>
                <a:off x="4881399" y="568008"/>
                <a:ext cx="4025902" cy="68134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l-GR"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𝑙𝑛𝑇</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𝑙𝑛𝑇</m:t>
                          </m:r>
                        </m:e>
                        <m:sub>
                          <m:r>
                            <a:rPr lang="en-US" b="0" i="1" smtClean="0">
                              <a:solidFill>
                                <a:srgbClr val="000000"/>
                              </a:solidFill>
                              <a:latin typeface="Cambria Math" panose="02040503050406030204" pitchFamily="18" charset="0"/>
                            </a:rPr>
                            <m:t>𝑜</m:t>
                          </m:r>
                        </m:sub>
                      </m:sSub>
                      <m:r>
                        <a:rPr lang="en-US" b="0" i="1" smtClean="0">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𝑚</m:t>
                              </m:r>
                            </m:sub>
                          </m:sSub>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𝑐</m:t>
                              </m:r>
                            </m:e>
                            <m:sub>
                              <m:r>
                                <a:rPr lang="el-GR" i="1">
                                  <a:solidFill>
                                    <a:srgbClr val="000000"/>
                                  </a:solidFill>
                                  <a:latin typeface="Cambria Math" panose="02040503050406030204" pitchFamily="18" charset="0"/>
                                </a:rPr>
                                <m:t>𝑃</m:t>
                              </m:r>
                            </m:sub>
                          </m:sSub>
                        </m:den>
                      </m:f>
                      <m:r>
                        <a:rPr lang="el-GR"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𝑙𝑛𝑃</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𝑙𝑛𝑃</m:t>
                          </m:r>
                        </m:e>
                        <m:sub>
                          <m:r>
                            <a:rPr lang="en-US" i="1">
                              <a:solidFill>
                                <a:srgbClr val="000000"/>
                              </a:solidFill>
                              <a:latin typeface="Cambria Math" panose="02040503050406030204" pitchFamily="18" charset="0"/>
                            </a:rPr>
                            <m:t>𝑜</m:t>
                          </m:r>
                        </m:sub>
                      </m:sSub>
                      <m:r>
                        <a:rPr lang="en-US"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 </m:t>
                      </m:r>
                    </m:oMath>
                  </m:oMathPara>
                </a14:m>
                <a:endParaRPr lang="el-GR" dirty="0"/>
              </a:p>
            </p:txBody>
          </p:sp>
        </mc:Choice>
        <mc:Fallback xmlns="">
          <p:sp>
            <p:nvSpPr>
              <p:cNvPr id="16" name="Object 9">
                <a:extLst>
                  <a:ext uri="{FF2B5EF4-FFF2-40B4-BE49-F238E27FC236}">
                    <a16:creationId xmlns:a16="http://schemas.microsoft.com/office/drawing/2014/main" id="{BA20D1D0-0BD5-4CBA-832D-64FCD66D433B}"/>
                  </a:ext>
                </a:extLst>
              </p:cNvPr>
              <p:cNvSpPr txBox="1">
                <a:spLocks noRot="1" noChangeAspect="1" noMove="1" noResize="1" noEditPoints="1" noAdjustHandles="1" noChangeArrowheads="1" noChangeShapeType="1" noTextEdit="1"/>
              </p:cNvSpPr>
              <p:nvPr/>
            </p:nvSpPr>
            <p:spPr bwMode="auto">
              <a:xfrm>
                <a:off x="4881399" y="568008"/>
                <a:ext cx="4025902" cy="681348"/>
              </a:xfrm>
              <a:prstGeom prst="rect">
                <a:avLst/>
              </a:prstGeom>
              <a:blipFill>
                <a:blip r:embed="rId3"/>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7" name="Object 9">
                <a:extLst>
                  <a:ext uri="{FF2B5EF4-FFF2-40B4-BE49-F238E27FC236}">
                    <a16:creationId xmlns:a16="http://schemas.microsoft.com/office/drawing/2014/main" id="{3B5565BB-598E-4234-B382-028DD0581A12}"/>
                  </a:ext>
                </a:extLst>
              </p:cNvPr>
              <p:cNvSpPr txBox="1"/>
              <p:nvPr/>
            </p:nvSpPr>
            <p:spPr bwMode="auto">
              <a:xfrm>
                <a:off x="659145" y="2131506"/>
                <a:ext cx="2402957" cy="68134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i="1" smtClean="0">
                          <a:solidFill>
                            <a:srgbClr val="000000"/>
                          </a:solidFill>
                          <a:latin typeface="Cambria Math" panose="02040503050406030204" pitchFamily="18" charset="0"/>
                        </a:rPr>
                        <m:t>𝑙𝑛</m:t>
                      </m:r>
                      <m:f>
                        <m:fPr>
                          <m:ctrlPr>
                            <a:rPr lang="el-GR"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𝑇</m:t>
                          </m:r>
                        </m:num>
                        <m:den>
                          <m:sSub>
                            <m:sSubPr>
                              <m:ctrlPr>
                                <a:rPr lang="el-GR"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𝑜</m:t>
                              </m:r>
                            </m:sub>
                          </m:sSub>
                        </m:den>
                      </m:f>
                      <m:r>
                        <a:rPr lang="en-US" b="0" i="1" smtClean="0">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𝑚</m:t>
                              </m:r>
                            </m:sub>
                          </m:sSub>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𝑐</m:t>
                              </m:r>
                            </m:e>
                            <m:sub>
                              <m:r>
                                <a:rPr lang="el-GR" i="1">
                                  <a:solidFill>
                                    <a:srgbClr val="000000"/>
                                  </a:solidFill>
                                  <a:latin typeface="Cambria Math" panose="02040503050406030204" pitchFamily="18" charset="0"/>
                                </a:rPr>
                                <m:t>𝑃</m:t>
                              </m:r>
                            </m:sub>
                          </m:sSub>
                        </m:den>
                      </m:f>
                      <m:r>
                        <a:rPr lang="el-GR" i="1">
                          <a:solidFill>
                            <a:srgbClr val="000000"/>
                          </a:solidFill>
                          <a:latin typeface="Cambria Math" panose="02040503050406030204" pitchFamily="18" charset="0"/>
                        </a:rPr>
                        <m:t> </m:t>
                      </m:r>
                      <m:r>
                        <a:rPr lang="en-US" i="1">
                          <a:solidFill>
                            <a:srgbClr val="000000"/>
                          </a:solidFill>
                          <a:latin typeface="Cambria Math" panose="02040503050406030204" pitchFamily="18" charset="0"/>
                        </a:rPr>
                        <m:t>𝑙𝑛</m:t>
                      </m:r>
                      <m:f>
                        <m:fPr>
                          <m:ctrlPr>
                            <a:rPr lang="el-GR" i="1">
                              <a:solidFill>
                                <a:srgbClr val="000000"/>
                              </a:solidFill>
                              <a:latin typeface="Cambria Math" panose="02040503050406030204" pitchFamily="18" charset="0"/>
                            </a:rPr>
                          </m:ctrlPr>
                        </m:fPr>
                        <m:num>
                          <m:r>
                            <a:rPr lang="en-US" b="0" i="1" smtClean="0">
                              <a:solidFill>
                                <a:srgbClr val="000000"/>
                              </a:solidFill>
                              <a:latin typeface="Cambria Math" panose="02040503050406030204" pitchFamily="18" charset="0"/>
                            </a:rPr>
                            <m:t>𝑃</m:t>
                          </m:r>
                        </m:num>
                        <m:den>
                          <m:sSub>
                            <m:sSubPr>
                              <m:ctrlPr>
                                <a:rPr lang="el-GR"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e>
                            <m:sub>
                              <m:r>
                                <a:rPr lang="en-US" i="1">
                                  <a:solidFill>
                                    <a:srgbClr val="000000"/>
                                  </a:solidFill>
                                  <a:latin typeface="Cambria Math" panose="02040503050406030204" pitchFamily="18" charset="0"/>
                                </a:rPr>
                                <m:t>𝑜</m:t>
                              </m:r>
                            </m:sub>
                          </m:sSub>
                        </m:den>
                      </m:f>
                    </m:oMath>
                  </m:oMathPara>
                </a14:m>
                <a:endParaRPr lang="el-GR" dirty="0"/>
              </a:p>
            </p:txBody>
          </p:sp>
        </mc:Choice>
        <mc:Fallback xmlns="">
          <p:sp>
            <p:nvSpPr>
              <p:cNvPr id="17" name="Object 9">
                <a:extLst>
                  <a:ext uri="{FF2B5EF4-FFF2-40B4-BE49-F238E27FC236}">
                    <a16:creationId xmlns:a16="http://schemas.microsoft.com/office/drawing/2014/main" id="{3B5565BB-598E-4234-B382-028DD0581A12}"/>
                  </a:ext>
                </a:extLst>
              </p:cNvPr>
              <p:cNvSpPr txBox="1">
                <a:spLocks noRot="1" noChangeAspect="1" noMove="1" noResize="1" noEditPoints="1" noAdjustHandles="1" noChangeArrowheads="1" noChangeShapeType="1" noTextEdit="1"/>
              </p:cNvSpPr>
              <p:nvPr/>
            </p:nvSpPr>
            <p:spPr bwMode="auto">
              <a:xfrm>
                <a:off x="659145" y="2131506"/>
                <a:ext cx="2402957" cy="681348"/>
              </a:xfrm>
              <a:prstGeom prst="rect">
                <a:avLst/>
              </a:prstGeom>
              <a:blipFill>
                <a:blip r:embed="rId4"/>
                <a:stretch>
                  <a:fillRect/>
                </a:stretch>
              </a:blipFill>
              <a:ln>
                <a:noFill/>
              </a:ln>
              <a:effectLst/>
            </p:spPr>
            <p:txBody>
              <a:bodyPr/>
              <a:lstStyle/>
              <a:p>
                <a:r>
                  <a:rPr lang="el-GR">
                    <a:noFill/>
                  </a:rPr>
                  <a:t> </a:t>
                </a:r>
              </a:p>
            </p:txBody>
          </p:sp>
        </mc:Fallback>
      </mc:AlternateContent>
      <p:sp>
        <p:nvSpPr>
          <p:cNvPr id="18" name="Ορθογώνιο 17">
            <a:extLst>
              <a:ext uri="{FF2B5EF4-FFF2-40B4-BE49-F238E27FC236}">
                <a16:creationId xmlns:a16="http://schemas.microsoft.com/office/drawing/2014/main" id="{4A9ED86D-423B-4A26-BC32-C039060B5A2C}"/>
              </a:ext>
            </a:extLst>
          </p:cNvPr>
          <p:cNvSpPr/>
          <p:nvPr/>
        </p:nvSpPr>
        <p:spPr>
          <a:xfrm>
            <a:off x="3851920" y="2281936"/>
            <a:ext cx="476990" cy="369332"/>
          </a:xfrm>
          <a:prstGeom prst="rect">
            <a:avLst/>
          </a:prstGeom>
        </p:spPr>
        <p:txBody>
          <a:bodyPr wrap="none">
            <a:spAutoFit/>
          </a:bodyPr>
          <a:lstStyle/>
          <a:p>
            <a:r>
              <a:rPr lang="el-GR" dirty="0">
                <a:solidFill>
                  <a:srgbClr val="FF0000"/>
                </a:solidFill>
              </a:rPr>
              <a:t>και</a:t>
            </a:r>
            <a:endParaRPr lang="el-GR" dirty="0"/>
          </a:p>
        </p:txBody>
      </p:sp>
      <mc:AlternateContent xmlns:mc="http://schemas.openxmlformats.org/markup-compatibility/2006" xmlns:a14="http://schemas.microsoft.com/office/drawing/2010/main">
        <mc:Choice Requires="a14">
          <p:sp>
            <p:nvSpPr>
              <p:cNvPr id="19" name="Object 6">
                <a:extLst>
                  <a:ext uri="{FF2B5EF4-FFF2-40B4-BE49-F238E27FC236}">
                    <a16:creationId xmlns:a16="http://schemas.microsoft.com/office/drawing/2014/main" id="{AC2B5576-2F94-431C-B68E-3DE978C4DA56}"/>
                  </a:ext>
                </a:extLst>
              </p:cNvPr>
              <p:cNvSpPr txBox="1"/>
              <p:nvPr/>
            </p:nvSpPr>
            <p:spPr bwMode="auto">
              <a:xfrm>
                <a:off x="5940152" y="1966403"/>
                <a:ext cx="2444750" cy="11509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i="1" smtClean="0">
                              <a:solidFill>
                                <a:srgbClr val="000000"/>
                              </a:solidFill>
                              <a:latin typeface="Cambria Math" panose="02040503050406030204" pitchFamily="18" charset="0"/>
                            </a:rPr>
                          </m:ctrlPr>
                        </m:fPr>
                        <m:num>
                          <m:r>
                            <m:rPr>
                              <m:sty m:val="p"/>
                            </m:rPr>
                            <a:rPr lang="el-GR">
                              <a:solidFill>
                                <a:srgbClr val="000000"/>
                              </a:solidFill>
                              <a:latin typeface="Cambria Math" panose="02040503050406030204" pitchFamily="18" charset="0"/>
                            </a:rPr>
                            <m:t>Τ</m:t>
                          </m:r>
                        </m:num>
                        <m:den>
                          <m:sSub>
                            <m:sSubPr>
                              <m:ctrlPr>
                                <a:rPr lang="el-GR" i="1">
                                  <a:solidFill>
                                    <a:srgbClr val="000000"/>
                                  </a:solidFill>
                                  <a:latin typeface="Cambria Math" panose="02040503050406030204" pitchFamily="18" charset="0"/>
                                </a:rPr>
                              </m:ctrlPr>
                            </m:sSubPr>
                            <m:e>
                              <m:r>
                                <m:rPr>
                                  <m:sty m:val="p"/>
                                </m:rPr>
                                <a:rPr lang="el-GR" b="0" i="0" smtClean="0">
                                  <a:solidFill>
                                    <a:srgbClr val="000000"/>
                                  </a:solidFill>
                                  <a:latin typeface="Cambria Math" panose="02040503050406030204" pitchFamily="18" charset="0"/>
                                </a:rPr>
                                <m:t>Τ</m:t>
                              </m:r>
                            </m:e>
                            <m:sub>
                              <m:r>
                                <a:rPr lang="el-GR" b="0" i="1" smtClean="0">
                                  <a:solidFill>
                                    <a:srgbClr val="000000"/>
                                  </a:solidFill>
                                  <a:latin typeface="Cambria Math" panose="02040503050406030204" pitchFamily="18" charset="0"/>
                                </a:rPr>
                                <m:t>𝜊</m:t>
                              </m:r>
                            </m:sub>
                          </m:sSub>
                        </m:den>
                      </m:f>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d>
                            <m:dPr>
                              <m:ctrlPr>
                                <a:rPr lang="el-GR" i="1">
                                  <a:solidFill>
                                    <a:srgbClr val="000000"/>
                                  </a:solidFill>
                                  <a:latin typeface="Cambria Math" panose="02040503050406030204" pitchFamily="18" charset="0"/>
                                </a:rPr>
                              </m:ctrlPr>
                            </m:dPr>
                            <m:e>
                              <m:f>
                                <m:fPr>
                                  <m:ctrlPr>
                                    <a:rPr lang="el-GR" i="1">
                                      <a:solidFill>
                                        <a:srgbClr val="000000"/>
                                      </a:solidFill>
                                      <a:latin typeface="Cambria Math" panose="02040503050406030204" pitchFamily="18" charset="0"/>
                                    </a:rPr>
                                  </m:ctrlPr>
                                </m:fPr>
                                <m:num>
                                  <m:r>
                                    <m:rPr>
                                      <m:sty m:val="p"/>
                                    </m:rPr>
                                    <a:rPr lang="en-US">
                                      <a:solidFill>
                                        <a:srgbClr val="000000"/>
                                      </a:solidFill>
                                      <a:latin typeface="Cambria Math" panose="02040503050406030204" pitchFamily="18" charset="0"/>
                                    </a:rPr>
                                    <m:t>P</m:t>
                                  </m:r>
                                </m:num>
                                <m:den>
                                  <m:sSub>
                                    <m:sSubPr>
                                      <m:ctrlPr>
                                        <a:rPr lang="el-GR"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e>
                                    <m:sub>
                                      <m:r>
                                        <a:rPr lang="en-US" b="0" i="1" smtClean="0">
                                          <a:solidFill>
                                            <a:srgbClr val="000000"/>
                                          </a:solidFill>
                                          <a:latin typeface="Cambria Math" panose="02040503050406030204" pitchFamily="18" charset="0"/>
                                        </a:rPr>
                                        <m:t>𝑜</m:t>
                                      </m:r>
                                    </m:sub>
                                  </m:sSub>
                                </m:den>
                              </m:f>
                            </m:e>
                          </m:d>
                        </m:e>
                        <m:sup>
                          <m:sSub>
                            <m:sSubPr>
                              <m:ctrlPr>
                                <a:rPr lang="el-GR"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𝑅</m:t>
                              </m:r>
                            </m:e>
                            <m:sub>
                              <m:r>
                                <a:rPr lang="en-US" b="0" i="1" smtClean="0">
                                  <a:solidFill>
                                    <a:srgbClr val="000000"/>
                                  </a:solidFill>
                                  <a:latin typeface="Cambria Math" panose="02040503050406030204" pitchFamily="18" charset="0"/>
                                </a:rPr>
                                <m:t>𝑚</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𝑐</m:t>
                              </m:r>
                            </m:e>
                            <m:sub>
                              <m:r>
                                <a:rPr lang="en-US" b="0" i="1" smtClean="0">
                                  <a:solidFill>
                                    <a:srgbClr val="000000"/>
                                  </a:solidFill>
                                  <a:latin typeface="Cambria Math" panose="02040503050406030204" pitchFamily="18" charset="0"/>
                                </a:rPr>
                                <m:t>𝑝</m:t>
                              </m:r>
                            </m:sub>
                          </m:sSub>
                        </m:sup>
                      </m:sSup>
                    </m:oMath>
                  </m:oMathPara>
                </a14:m>
                <a:endParaRPr lang="el-GR" dirty="0"/>
              </a:p>
            </p:txBody>
          </p:sp>
        </mc:Choice>
        <mc:Fallback xmlns="">
          <p:sp>
            <p:nvSpPr>
              <p:cNvPr id="19" name="Object 6">
                <a:extLst>
                  <a:ext uri="{FF2B5EF4-FFF2-40B4-BE49-F238E27FC236}">
                    <a16:creationId xmlns:a16="http://schemas.microsoft.com/office/drawing/2014/main" id="{AC2B5576-2F94-431C-B68E-3DE978C4DA56}"/>
                  </a:ext>
                </a:extLst>
              </p:cNvPr>
              <p:cNvSpPr txBox="1">
                <a:spLocks noRot="1" noChangeAspect="1" noMove="1" noResize="1" noEditPoints="1" noAdjustHandles="1" noChangeArrowheads="1" noChangeShapeType="1" noTextEdit="1"/>
              </p:cNvSpPr>
              <p:nvPr/>
            </p:nvSpPr>
            <p:spPr bwMode="auto">
              <a:xfrm>
                <a:off x="5940152" y="1966403"/>
                <a:ext cx="2444750" cy="1150938"/>
              </a:xfrm>
              <a:prstGeom prst="rect">
                <a:avLst/>
              </a:prstGeom>
              <a:blipFill>
                <a:blip r:embed="rId5"/>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38357991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B6280F0-0E04-4695-99AC-E0E19D68FEC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4AFED12-FFB7-46B0-A956-DDDBB702336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40</a:t>
            </a:fld>
            <a:endParaRPr lang="el-GR" dirty="0">
              <a:solidFill>
                <a:prstClr val="black">
                  <a:tint val="75000"/>
                </a:prstClr>
              </a:solidFill>
            </a:endParaRPr>
          </a:p>
        </p:txBody>
      </p:sp>
      <p:sp>
        <p:nvSpPr>
          <p:cNvPr id="9" name="Ορθογώνιο 8">
            <a:extLst>
              <a:ext uri="{FF2B5EF4-FFF2-40B4-BE49-F238E27FC236}">
                <a16:creationId xmlns:a16="http://schemas.microsoft.com/office/drawing/2014/main" id="{8444C2F8-616C-438C-B935-5E1F2EB6F867}"/>
              </a:ext>
            </a:extLst>
          </p:cNvPr>
          <p:cNvSpPr/>
          <p:nvPr/>
        </p:nvSpPr>
        <p:spPr>
          <a:xfrm>
            <a:off x="438678" y="500270"/>
            <a:ext cx="8147248" cy="1451679"/>
          </a:xfrm>
          <a:prstGeom prst="rect">
            <a:avLst/>
          </a:prstGeom>
          <a:solidFill>
            <a:schemeClr val="bg1"/>
          </a:solidFill>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Η έννοια αυτή εισάγεται γιατί η δυναμική θερμοκρασία Θ, παραμένει σταθερή για κάθε διαβατική μεταβολή.</a:t>
            </a:r>
            <a:endParaRPr lang="en-US"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Συνεπώς προκύπτει: </a:t>
            </a:r>
          </a:p>
        </p:txBody>
      </p:sp>
      <p:sp>
        <p:nvSpPr>
          <p:cNvPr id="11" name="Ορθογώνιο 10">
            <a:extLst>
              <a:ext uri="{FF2B5EF4-FFF2-40B4-BE49-F238E27FC236}">
                <a16:creationId xmlns:a16="http://schemas.microsoft.com/office/drawing/2014/main" id="{A8235D57-B7D3-4170-93B0-801C3B4DBF2B}"/>
              </a:ext>
            </a:extLst>
          </p:cNvPr>
          <p:cNvSpPr/>
          <p:nvPr/>
        </p:nvSpPr>
        <p:spPr>
          <a:xfrm>
            <a:off x="457200" y="3682746"/>
            <a:ext cx="8147248" cy="1785104"/>
          </a:xfrm>
          <a:prstGeom prst="rect">
            <a:avLst/>
          </a:prstGeom>
          <a:solidFill>
            <a:schemeClr val="bg1"/>
          </a:solidFill>
        </p:spPr>
        <p:txBody>
          <a:bodyPr wrap="square">
            <a:spAutoFit/>
          </a:bodyPr>
          <a:lstStyle/>
          <a:p>
            <a:pPr marL="12700" algn="ctr">
              <a:lnSpc>
                <a:spcPts val="2555"/>
              </a:lnSpc>
              <a:spcBef>
                <a:spcPts val="127"/>
              </a:spcBef>
            </a:pPr>
            <a:r>
              <a:rPr lang="el-GR" sz="2400" u="sng" dirty="0">
                <a:solidFill>
                  <a:srgbClr val="0000FF"/>
                </a:solidFill>
              </a:rPr>
              <a:t>Ο λόγος </a:t>
            </a:r>
            <a:r>
              <a:rPr lang="en-US" sz="2400" b="1" u="sng" dirty="0">
                <a:solidFill>
                  <a:srgbClr val="0000FF"/>
                </a:solidFill>
              </a:rPr>
              <a:t>R</a:t>
            </a:r>
            <a:r>
              <a:rPr lang="en-US" sz="2400" b="1" u="sng" baseline="-25000" dirty="0">
                <a:solidFill>
                  <a:srgbClr val="0000FF"/>
                </a:solidFill>
              </a:rPr>
              <a:t>m</a:t>
            </a:r>
            <a:r>
              <a:rPr lang="el-GR" sz="2400" b="1" u="sng" dirty="0">
                <a:solidFill>
                  <a:srgbClr val="0000FF"/>
                </a:solidFill>
              </a:rPr>
              <a:t>/</a:t>
            </a:r>
            <a:r>
              <a:rPr lang="en-US" sz="2400" b="1" u="sng" dirty="0">
                <a:solidFill>
                  <a:srgbClr val="0000FF"/>
                </a:solidFill>
              </a:rPr>
              <a:t>c</a:t>
            </a:r>
            <a:r>
              <a:rPr lang="en-US" sz="2400" b="1" u="sng" baseline="-25000" dirty="0">
                <a:solidFill>
                  <a:srgbClr val="0000FF"/>
                </a:solidFill>
              </a:rPr>
              <a:t>p</a:t>
            </a:r>
            <a:r>
              <a:rPr lang="el-GR" sz="2400" u="sng" dirty="0">
                <a:solidFill>
                  <a:srgbClr val="0000FF"/>
                </a:solidFill>
              </a:rPr>
              <a:t> αριθμητικά είναι ίσος με </a:t>
            </a:r>
            <a:r>
              <a:rPr lang="el-GR" sz="2400" b="1" u="sng" dirty="0">
                <a:solidFill>
                  <a:srgbClr val="0000FF"/>
                </a:solidFill>
              </a:rPr>
              <a:t>0,286</a:t>
            </a:r>
          </a:p>
          <a:p>
            <a:pPr marL="12700" algn="just">
              <a:lnSpc>
                <a:spcPts val="2555"/>
              </a:lnSpc>
              <a:spcBef>
                <a:spcPts val="127"/>
              </a:spcBef>
            </a:pPr>
            <a:endParaRPr lang="el-GR" sz="2400" dirty="0"/>
          </a:p>
          <a:p>
            <a:pPr marL="12700" algn="just">
              <a:lnSpc>
                <a:spcPts val="2555"/>
              </a:lnSpc>
              <a:spcBef>
                <a:spcPts val="127"/>
              </a:spcBef>
            </a:pPr>
            <a:r>
              <a:rPr lang="el-GR" sz="2400" dirty="0"/>
              <a:t>Όπως ορίζεται η δυναμική θερμοκρασία για την ισοβαρή στάθμη 1000</a:t>
            </a:r>
            <a:r>
              <a:rPr lang="en-US" sz="2400" dirty="0" err="1"/>
              <a:t>hPa</a:t>
            </a:r>
            <a:r>
              <a:rPr lang="en-US" sz="2400" dirty="0"/>
              <a:t> </a:t>
            </a:r>
            <a:r>
              <a:rPr lang="el-GR" sz="2400" dirty="0"/>
              <a:t>είναι δυνατός ο ορισμός και άλλων </a:t>
            </a:r>
            <a:r>
              <a:rPr lang="el-GR" sz="2400" u="sng" dirty="0"/>
              <a:t>δυναμικών θερμοκρασιών</a:t>
            </a:r>
            <a:r>
              <a:rPr lang="el-GR" sz="2400" dirty="0"/>
              <a:t> για άλλες στάθμες</a:t>
            </a:r>
          </a:p>
        </p:txBody>
      </p:sp>
      <mc:AlternateContent xmlns:mc="http://schemas.openxmlformats.org/markup-compatibility/2006" xmlns:a14="http://schemas.microsoft.com/office/drawing/2010/main">
        <mc:Choice Requires="a14">
          <p:sp>
            <p:nvSpPr>
              <p:cNvPr id="7" name="Object 6">
                <a:extLst>
                  <a:ext uri="{FF2B5EF4-FFF2-40B4-BE49-F238E27FC236}">
                    <a16:creationId xmlns:a16="http://schemas.microsoft.com/office/drawing/2014/main" id="{7AA0C335-8CE6-452A-88D7-C8087D7AF023}"/>
                  </a:ext>
                </a:extLst>
              </p:cNvPr>
              <p:cNvSpPr txBox="1"/>
              <p:nvPr/>
            </p:nvSpPr>
            <p:spPr bwMode="auto">
              <a:xfrm>
                <a:off x="1187623" y="2310626"/>
                <a:ext cx="2952329" cy="1150938"/>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l-GR" sz="2400" i="1" smtClean="0">
                              <a:solidFill>
                                <a:srgbClr val="000000"/>
                              </a:solidFill>
                              <a:latin typeface="Cambria Math" panose="02040503050406030204" pitchFamily="18" charset="0"/>
                            </a:rPr>
                          </m:ctrlPr>
                        </m:fPr>
                        <m:num>
                          <m:r>
                            <m:rPr>
                              <m:sty m:val="p"/>
                            </m:rPr>
                            <a:rPr lang="el-GR" sz="2400">
                              <a:solidFill>
                                <a:srgbClr val="000000"/>
                              </a:solidFill>
                              <a:latin typeface="Cambria Math" panose="02040503050406030204" pitchFamily="18" charset="0"/>
                            </a:rPr>
                            <m:t>Τ</m:t>
                          </m:r>
                        </m:num>
                        <m:den>
                          <m:r>
                            <m:rPr>
                              <m:sty m:val="p"/>
                            </m:rPr>
                            <a:rPr lang="el-GR" sz="2400">
                              <a:solidFill>
                                <a:srgbClr val="000000"/>
                              </a:solidFill>
                              <a:latin typeface="Cambria Math" panose="02040503050406030204" pitchFamily="18" charset="0"/>
                            </a:rPr>
                            <m:t>Θ</m:t>
                          </m:r>
                        </m:den>
                      </m:f>
                      <m:r>
                        <a:rPr lang="el-GR" sz="2400" i="1">
                          <a:solidFill>
                            <a:srgbClr val="000000"/>
                          </a:solidFill>
                          <a:latin typeface="Cambria Math" panose="02040503050406030204" pitchFamily="18" charset="0"/>
                        </a:rPr>
                        <m:t>=</m:t>
                      </m:r>
                      <m:sSup>
                        <m:sSupPr>
                          <m:ctrlPr>
                            <a:rPr lang="el-GR" sz="2400" i="1">
                              <a:solidFill>
                                <a:srgbClr val="000000"/>
                              </a:solidFill>
                              <a:latin typeface="Cambria Math" panose="02040503050406030204" pitchFamily="18" charset="0"/>
                            </a:rPr>
                          </m:ctrlPr>
                        </m:sSupPr>
                        <m:e>
                          <m:d>
                            <m:dPr>
                              <m:ctrlPr>
                                <a:rPr lang="el-GR" sz="2400" i="1">
                                  <a:solidFill>
                                    <a:srgbClr val="000000"/>
                                  </a:solidFill>
                                  <a:latin typeface="Cambria Math" panose="02040503050406030204" pitchFamily="18" charset="0"/>
                                </a:rPr>
                              </m:ctrlPr>
                            </m:dPr>
                            <m:e>
                              <m:f>
                                <m:fPr>
                                  <m:ctrlPr>
                                    <a:rPr lang="el-GR" sz="2400" i="1">
                                      <a:solidFill>
                                        <a:srgbClr val="000000"/>
                                      </a:solidFill>
                                      <a:latin typeface="Cambria Math" panose="02040503050406030204" pitchFamily="18" charset="0"/>
                                    </a:rPr>
                                  </m:ctrlPr>
                                </m:fPr>
                                <m:num>
                                  <m:r>
                                    <m:rPr>
                                      <m:sty m:val="p"/>
                                    </m:rPr>
                                    <a:rPr lang="en-US" sz="2400">
                                      <a:solidFill>
                                        <a:srgbClr val="000000"/>
                                      </a:solidFill>
                                      <a:latin typeface="Cambria Math" panose="02040503050406030204" pitchFamily="18" charset="0"/>
                                    </a:rPr>
                                    <m:t>P</m:t>
                                  </m:r>
                                </m:num>
                                <m:den>
                                  <m:r>
                                    <a:rPr lang="el-GR" sz="2400" i="1" smtClean="0">
                                      <a:solidFill>
                                        <a:srgbClr val="000000"/>
                                      </a:solidFill>
                                      <a:latin typeface="Cambria Math" panose="02040503050406030204" pitchFamily="18" charset="0"/>
                                    </a:rPr>
                                    <m:t>1</m:t>
                                  </m:r>
                                  <m:r>
                                    <a:rPr lang="el-GR" sz="2400" b="0" i="1" smtClean="0">
                                      <a:solidFill>
                                        <a:srgbClr val="000000"/>
                                      </a:solidFill>
                                      <a:latin typeface="Cambria Math" panose="02040503050406030204" pitchFamily="18" charset="0"/>
                                    </a:rPr>
                                    <m:t>000</m:t>
                                  </m:r>
                                </m:den>
                              </m:f>
                            </m:e>
                          </m:d>
                        </m:e>
                        <m:sup>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𝑅</m:t>
                              </m:r>
                            </m:e>
                            <m:sub>
                              <m:r>
                                <a:rPr lang="en-US" sz="2400" b="0" i="1" smtClean="0">
                                  <a:solidFill>
                                    <a:srgbClr val="000000"/>
                                  </a:solidFill>
                                  <a:latin typeface="Cambria Math" panose="02040503050406030204" pitchFamily="18" charset="0"/>
                                </a:rPr>
                                <m:t>𝑚</m:t>
                              </m:r>
                            </m:sub>
                          </m:sSub>
                          <m:r>
                            <a:rPr lang="el-GR" sz="2400" i="1">
                              <a:solidFill>
                                <a:srgbClr val="000000"/>
                              </a:solidFill>
                              <a:latin typeface="Cambria Math" panose="02040503050406030204" pitchFamily="18" charset="0"/>
                            </a:rPr>
                            <m:t>/</m:t>
                          </m:r>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𝑐</m:t>
                              </m:r>
                            </m:e>
                            <m:sub>
                              <m:r>
                                <a:rPr lang="en-US" sz="2400" b="0" i="1" smtClean="0">
                                  <a:solidFill>
                                    <a:srgbClr val="000000"/>
                                  </a:solidFill>
                                  <a:latin typeface="Cambria Math" panose="02040503050406030204" pitchFamily="18" charset="0"/>
                                </a:rPr>
                                <m:t>𝑝</m:t>
                              </m:r>
                            </m:sub>
                          </m:sSub>
                        </m:sup>
                      </m:sSup>
                    </m:oMath>
                  </m:oMathPara>
                </a14:m>
                <a:endParaRPr lang="el-GR" sz="2400" dirty="0"/>
              </a:p>
            </p:txBody>
          </p:sp>
        </mc:Choice>
        <mc:Fallback xmlns="">
          <p:sp>
            <p:nvSpPr>
              <p:cNvPr id="7" name="Object 6">
                <a:extLst>
                  <a:ext uri="{FF2B5EF4-FFF2-40B4-BE49-F238E27FC236}">
                    <a16:creationId xmlns:a16="http://schemas.microsoft.com/office/drawing/2014/main" id="{7AA0C335-8CE6-452A-88D7-C8087D7AF023}"/>
                  </a:ext>
                </a:extLst>
              </p:cNvPr>
              <p:cNvSpPr txBox="1">
                <a:spLocks noRot="1" noChangeAspect="1" noMove="1" noResize="1" noEditPoints="1" noAdjustHandles="1" noChangeArrowheads="1" noChangeShapeType="1" noTextEdit="1"/>
              </p:cNvSpPr>
              <p:nvPr/>
            </p:nvSpPr>
            <p:spPr bwMode="auto">
              <a:xfrm>
                <a:off x="1187623" y="2310626"/>
                <a:ext cx="2952329" cy="1150938"/>
              </a:xfrm>
              <a:prstGeom prst="rect">
                <a:avLst/>
              </a:prstGeom>
              <a:blipFill>
                <a:blip r:embed="rId2"/>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8" name="Object 6">
                <a:extLst>
                  <a:ext uri="{FF2B5EF4-FFF2-40B4-BE49-F238E27FC236}">
                    <a16:creationId xmlns:a16="http://schemas.microsoft.com/office/drawing/2014/main" id="{256F62E4-691A-4ED2-B565-CB01D9C10576}"/>
                  </a:ext>
                </a:extLst>
              </p:cNvPr>
              <p:cNvSpPr txBox="1"/>
              <p:nvPr/>
            </p:nvSpPr>
            <p:spPr bwMode="auto">
              <a:xfrm>
                <a:off x="5004048" y="2269007"/>
                <a:ext cx="2664296" cy="1150938"/>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l-GR" sz="2400" b="1" i="1" smtClean="0">
                          <a:solidFill>
                            <a:srgbClr val="C00000"/>
                          </a:solidFill>
                          <a:latin typeface="Cambria Math" panose="02040503050406030204" pitchFamily="18" charset="0"/>
                        </a:rPr>
                        <m:t>𝚯</m:t>
                      </m:r>
                      <m:r>
                        <a:rPr lang="el-GR" sz="2400" b="1" i="1">
                          <a:solidFill>
                            <a:srgbClr val="C00000"/>
                          </a:solidFill>
                          <a:latin typeface="Cambria Math" panose="02040503050406030204" pitchFamily="18" charset="0"/>
                        </a:rPr>
                        <m:t>=</m:t>
                      </m:r>
                      <m:r>
                        <a:rPr lang="el-GR" sz="2400" b="1" i="1">
                          <a:solidFill>
                            <a:srgbClr val="C00000"/>
                          </a:solidFill>
                          <a:latin typeface="Cambria Math" panose="02040503050406030204" pitchFamily="18" charset="0"/>
                        </a:rPr>
                        <m:t>𝚻</m:t>
                      </m:r>
                      <m:sSup>
                        <m:sSupPr>
                          <m:ctrlPr>
                            <a:rPr lang="el-GR" sz="2400" b="1" i="1">
                              <a:solidFill>
                                <a:srgbClr val="C00000"/>
                              </a:solidFill>
                              <a:latin typeface="Cambria Math" panose="02040503050406030204" pitchFamily="18" charset="0"/>
                            </a:rPr>
                          </m:ctrlPr>
                        </m:sSupPr>
                        <m:e>
                          <m:d>
                            <m:dPr>
                              <m:ctrlPr>
                                <a:rPr lang="el-GR" sz="2400" b="1" i="1">
                                  <a:solidFill>
                                    <a:srgbClr val="C00000"/>
                                  </a:solidFill>
                                  <a:latin typeface="Cambria Math" panose="02040503050406030204" pitchFamily="18" charset="0"/>
                                </a:rPr>
                              </m:ctrlPr>
                            </m:dPr>
                            <m:e>
                              <m:f>
                                <m:fPr>
                                  <m:ctrlPr>
                                    <a:rPr lang="el-GR" sz="2400" b="1" i="1">
                                      <a:solidFill>
                                        <a:srgbClr val="C00000"/>
                                      </a:solidFill>
                                      <a:latin typeface="Cambria Math" panose="02040503050406030204" pitchFamily="18" charset="0"/>
                                    </a:rPr>
                                  </m:ctrlPr>
                                </m:fPr>
                                <m:num>
                                  <m:r>
                                    <a:rPr lang="en-US" sz="2400" b="1" i="0" smtClean="0">
                                      <a:solidFill>
                                        <a:srgbClr val="C00000"/>
                                      </a:solidFill>
                                      <a:latin typeface="Cambria Math" panose="02040503050406030204" pitchFamily="18" charset="0"/>
                                    </a:rPr>
                                    <m:t>𝟏𝟎𝟎𝟎</m:t>
                                  </m:r>
                                </m:num>
                                <m:den>
                                  <m:r>
                                    <a:rPr lang="en-US" sz="2400" b="1" i="0" smtClean="0">
                                      <a:solidFill>
                                        <a:srgbClr val="C00000"/>
                                      </a:solidFill>
                                      <a:latin typeface="Cambria Math" panose="02040503050406030204" pitchFamily="18" charset="0"/>
                                    </a:rPr>
                                    <m:t>𝐏</m:t>
                                  </m:r>
                                </m:den>
                              </m:f>
                            </m:e>
                          </m:d>
                        </m:e>
                        <m:sup>
                          <m:sSub>
                            <m:sSubPr>
                              <m:ctrlPr>
                                <a:rPr lang="el-GR" sz="2400" b="1" i="1">
                                  <a:solidFill>
                                    <a:srgbClr val="C00000"/>
                                  </a:solidFill>
                                  <a:latin typeface="Cambria Math" panose="02040503050406030204" pitchFamily="18" charset="0"/>
                                </a:rPr>
                              </m:ctrlPr>
                            </m:sSubPr>
                            <m:e>
                              <m:r>
                                <a:rPr lang="en-US" sz="2400" b="1" i="1" smtClean="0">
                                  <a:solidFill>
                                    <a:srgbClr val="C00000"/>
                                  </a:solidFill>
                                  <a:latin typeface="Cambria Math" panose="02040503050406030204" pitchFamily="18" charset="0"/>
                                </a:rPr>
                                <m:t>𝑹</m:t>
                              </m:r>
                            </m:e>
                            <m:sub>
                              <m:r>
                                <a:rPr lang="en-US" sz="2400" b="1" i="1" smtClean="0">
                                  <a:solidFill>
                                    <a:srgbClr val="C00000"/>
                                  </a:solidFill>
                                  <a:latin typeface="Cambria Math" panose="02040503050406030204" pitchFamily="18" charset="0"/>
                                </a:rPr>
                                <m:t>𝒎</m:t>
                              </m:r>
                            </m:sub>
                          </m:sSub>
                          <m:r>
                            <a:rPr lang="el-GR" sz="2400" b="1" i="1">
                              <a:solidFill>
                                <a:srgbClr val="C00000"/>
                              </a:solidFill>
                              <a:latin typeface="Cambria Math" panose="02040503050406030204" pitchFamily="18" charset="0"/>
                            </a:rPr>
                            <m:t>/</m:t>
                          </m:r>
                          <m:sSub>
                            <m:sSubPr>
                              <m:ctrlPr>
                                <a:rPr lang="el-GR" sz="2400" b="1" i="1">
                                  <a:solidFill>
                                    <a:srgbClr val="C00000"/>
                                  </a:solidFill>
                                  <a:latin typeface="Cambria Math" panose="02040503050406030204" pitchFamily="18" charset="0"/>
                                </a:rPr>
                              </m:ctrlPr>
                            </m:sSubPr>
                            <m:e>
                              <m:r>
                                <a:rPr lang="en-US" sz="2400" b="1" i="1" smtClean="0">
                                  <a:solidFill>
                                    <a:srgbClr val="C00000"/>
                                  </a:solidFill>
                                  <a:latin typeface="Cambria Math" panose="02040503050406030204" pitchFamily="18" charset="0"/>
                                </a:rPr>
                                <m:t>𝒄</m:t>
                              </m:r>
                            </m:e>
                            <m:sub>
                              <m:r>
                                <a:rPr lang="en-US" sz="2400" b="1" i="1" smtClean="0">
                                  <a:solidFill>
                                    <a:srgbClr val="C00000"/>
                                  </a:solidFill>
                                  <a:latin typeface="Cambria Math" panose="02040503050406030204" pitchFamily="18" charset="0"/>
                                </a:rPr>
                                <m:t>𝒑</m:t>
                              </m:r>
                            </m:sub>
                          </m:sSub>
                        </m:sup>
                      </m:sSup>
                    </m:oMath>
                  </m:oMathPara>
                </a14:m>
                <a:endParaRPr lang="el-GR" sz="2400" b="1" dirty="0">
                  <a:solidFill>
                    <a:srgbClr val="C00000"/>
                  </a:solidFill>
                </a:endParaRPr>
              </a:p>
            </p:txBody>
          </p:sp>
        </mc:Choice>
        <mc:Fallback xmlns="">
          <p:sp>
            <p:nvSpPr>
              <p:cNvPr id="8" name="Object 6">
                <a:extLst>
                  <a:ext uri="{FF2B5EF4-FFF2-40B4-BE49-F238E27FC236}">
                    <a16:creationId xmlns:a16="http://schemas.microsoft.com/office/drawing/2014/main" id="{256F62E4-691A-4ED2-B565-CB01D9C10576}"/>
                  </a:ext>
                </a:extLst>
              </p:cNvPr>
              <p:cNvSpPr txBox="1">
                <a:spLocks noRot="1" noChangeAspect="1" noMove="1" noResize="1" noEditPoints="1" noAdjustHandles="1" noChangeArrowheads="1" noChangeShapeType="1" noTextEdit="1"/>
              </p:cNvSpPr>
              <p:nvPr/>
            </p:nvSpPr>
            <p:spPr bwMode="auto">
              <a:xfrm>
                <a:off x="5004048" y="2269007"/>
                <a:ext cx="2664296" cy="1150938"/>
              </a:xfrm>
              <a:prstGeom prst="rect">
                <a:avLst/>
              </a:prstGeom>
              <a:blipFill>
                <a:blip r:embed="rId3"/>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3598615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C526688-C751-4654-85E3-FEC24356198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CDD1062-117D-419E-84FD-C36DF47780A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41</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ABC4348C-8C09-47E2-8F4A-4F200E7FE793}"/>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2</a:t>
            </a:r>
            <a:r>
              <a:rPr lang="el-GR" sz="2400" i="1" baseline="30000" dirty="0">
                <a:solidFill>
                  <a:srgbClr val="FF0000"/>
                </a:solidFill>
                <a:latin typeface="Arial" panose="020B0604020202020204" pitchFamily="34" charset="0"/>
              </a:rPr>
              <a:t>ος</a:t>
            </a:r>
            <a:r>
              <a:rPr lang="el-GR" sz="2400" i="1" dirty="0">
                <a:solidFill>
                  <a:srgbClr val="FF0000"/>
                </a:solidFill>
                <a:latin typeface="Arial" panose="020B0604020202020204" pitchFamily="34" charset="0"/>
              </a:rPr>
              <a:t> </a:t>
            </a:r>
            <a:r>
              <a:rPr lang="el-GR" sz="2400" i="1" dirty="0" err="1">
                <a:solidFill>
                  <a:srgbClr val="FF0000"/>
                </a:solidFill>
                <a:latin typeface="Arial" panose="020B0604020202020204" pitchFamily="34" charset="0"/>
              </a:rPr>
              <a:t>θερμοδυναμικός</a:t>
            </a:r>
            <a:r>
              <a:rPr lang="el-GR" sz="2400" i="1" dirty="0">
                <a:solidFill>
                  <a:srgbClr val="FF0000"/>
                </a:solidFill>
                <a:latin typeface="Arial" panose="020B0604020202020204" pitchFamily="34" charset="0"/>
              </a:rPr>
              <a:t> νόμος</a:t>
            </a:r>
            <a:endParaRPr lang="el-GR" sz="2400" dirty="0"/>
          </a:p>
        </p:txBody>
      </p:sp>
      <p:sp>
        <p:nvSpPr>
          <p:cNvPr id="6" name="Ορθογώνιο 5">
            <a:extLst>
              <a:ext uri="{FF2B5EF4-FFF2-40B4-BE49-F238E27FC236}">
                <a16:creationId xmlns:a16="http://schemas.microsoft.com/office/drawing/2014/main" id="{C527C923-CA86-4CD5-BC07-C97F2FBA2EED}"/>
              </a:ext>
            </a:extLst>
          </p:cNvPr>
          <p:cNvSpPr/>
          <p:nvPr/>
        </p:nvSpPr>
        <p:spPr>
          <a:xfrm>
            <a:off x="452236" y="918479"/>
            <a:ext cx="8147248" cy="4567917"/>
          </a:xfrm>
          <a:prstGeom prst="rect">
            <a:avLst/>
          </a:prstGeom>
          <a:noFill/>
        </p:spPr>
        <p:txBody>
          <a:bodyPr wrap="square">
            <a:spAutoFit/>
          </a:bodyPr>
          <a:lstStyle/>
          <a:p>
            <a:pPr marL="12700" algn="just">
              <a:lnSpc>
                <a:spcPts val="2555"/>
              </a:lnSpc>
              <a:spcBef>
                <a:spcPts val="127"/>
              </a:spcBef>
            </a:pPr>
            <a:r>
              <a:rPr lang="el-GR" sz="2400" dirty="0">
                <a:solidFill>
                  <a:srgbClr val="0000FF"/>
                </a:solidFill>
              </a:rPr>
              <a:t>Η μεταβολή της εντροπίας, δηλαδή της «αταξίας» της «ύλης» δίνεται:</a:t>
            </a:r>
          </a:p>
          <a:p>
            <a:pPr marL="12700" algn="just">
              <a:lnSpc>
                <a:spcPts val="2555"/>
              </a:lnSpc>
              <a:spcBef>
                <a:spcPts val="127"/>
              </a:spcBef>
            </a:pPr>
            <a:endParaRPr lang="en-US"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Είναι προφανές ότι σε μια </a:t>
            </a:r>
            <a:r>
              <a:rPr lang="el-GR" sz="2400" dirty="0" err="1">
                <a:solidFill>
                  <a:srgbClr val="0000FF"/>
                </a:solidFill>
              </a:rPr>
              <a:t>αδιαβατική</a:t>
            </a:r>
            <a:r>
              <a:rPr lang="el-GR" sz="2400" dirty="0">
                <a:solidFill>
                  <a:srgbClr val="0000FF"/>
                </a:solidFill>
              </a:rPr>
              <a:t> μεταβολή </a:t>
            </a:r>
            <a:r>
              <a:rPr lang="en-US" sz="2400" b="1" dirty="0" err="1">
                <a:solidFill>
                  <a:srgbClr val="0000FF"/>
                </a:solidFill>
              </a:rPr>
              <a:t>dQ</a:t>
            </a:r>
            <a:r>
              <a:rPr lang="el-GR" sz="2400" b="1" dirty="0">
                <a:solidFill>
                  <a:srgbClr val="0000FF"/>
                </a:solidFill>
              </a:rPr>
              <a:t>=0</a:t>
            </a:r>
            <a:r>
              <a:rPr lang="el-GR" sz="2400" dirty="0">
                <a:solidFill>
                  <a:srgbClr val="0000FF"/>
                </a:solidFill>
              </a:rPr>
              <a:t> και </a:t>
            </a:r>
            <a:r>
              <a:rPr lang="en-US" sz="2400" b="1" dirty="0" err="1">
                <a:solidFill>
                  <a:srgbClr val="0000FF"/>
                </a:solidFill>
              </a:rPr>
              <a:t>dS</a:t>
            </a:r>
            <a:r>
              <a:rPr lang="en-US" sz="2400" b="1" dirty="0">
                <a:solidFill>
                  <a:srgbClr val="0000FF"/>
                </a:solidFill>
              </a:rPr>
              <a:t>=</a:t>
            </a:r>
            <a:r>
              <a:rPr lang="el-GR" sz="2400" b="1" dirty="0">
                <a:solidFill>
                  <a:srgbClr val="0000FF"/>
                </a:solidFill>
              </a:rPr>
              <a:t>0</a:t>
            </a:r>
          </a:p>
          <a:p>
            <a:pPr marL="12700" algn="just">
              <a:lnSpc>
                <a:spcPts val="2555"/>
              </a:lnSpc>
              <a:spcBef>
                <a:spcPts val="127"/>
              </a:spcBef>
            </a:pPr>
            <a:r>
              <a:rPr lang="el-GR" sz="2400" b="1" dirty="0">
                <a:solidFill>
                  <a:srgbClr val="0000FF"/>
                </a:solidFill>
              </a:rPr>
              <a:t>Συνεπώς κάθε </a:t>
            </a:r>
            <a:r>
              <a:rPr lang="el-GR" sz="2400" b="1" dirty="0" err="1">
                <a:solidFill>
                  <a:srgbClr val="0000FF"/>
                </a:solidFill>
              </a:rPr>
              <a:t>αδιαβατική</a:t>
            </a:r>
            <a:r>
              <a:rPr lang="el-GR" sz="2400" b="1" dirty="0">
                <a:solidFill>
                  <a:srgbClr val="0000FF"/>
                </a:solidFill>
              </a:rPr>
              <a:t> μεταβολή είναι και </a:t>
            </a:r>
            <a:r>
              <a:rPr lang="el-GR" sz="2400" b="1" dirty="0" err="1">
                <a:solidFill>
                  <a:srgbClr val="0000FF"/>
                </a:solidFill>
              </a:rPr>
              <a:t>ισεντροπική</a:t>
            </a:r>
            <a:r>
              <a:rPr lang="el-GR" sz="2400" b="1" dirty="0">
                <a:solidFill>
                  <a:srgbClr val="0000FF"/>
                </a:solidFill>
              </a:rPr>
              <a:t>.</a:t>
            </a:r>
          </a:p>
          <a:p>
            <a:pPr marL="12700" algn="just">
              <a:lnSpc>
                <a:spcPts val="2555"/>
              </a:lnSpc>
              <a:spcBef>
                <a:spcPts val="127"/>
              </a:spcBef>
            </a:pPr>
            <a:r>
              <a:rPr lang="el-GR" sz="2400" dirty="0">
                <a:solidFill>
                  <a:srgbClr val="0000FF"/>
                </a:solidFill>
              </a:rPr>
              <a:t>Με αναγωγή στην μονάδα μάζας (α: ειδικός όγκος):</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Και με αντικατάσταση στο 2</a:t>
            </a:r>
            <a:r>
              <a:rPr lang="el-GR" sz="2400" baseline="30000" dirty="0">
                <a:solidFill>
                  <a:srgbClr val="0000FF"/>
                </a:solidFill>
              </a:rPr>
              <a:t>ο</a:t>
            </a:r>
            <a:r>
              <a:rPr lang="el-GR" sz="2400" dirty="0">
                <a:solidFill>
                  <a:srgbClr val="0000FF"/>
                </a:solidFill>
              </a:rPr>
              <a:t> νόμο:</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Από την καταστατική εξίσωση των </a:t>
            </a:r>
            <a:r>
              <a:rPr lang="el-GR" sz="2400" dirty="0" err="1">
                <a:solidFill>
                  <a:srgbClr val="0000FF"/>
                </a:solidFill>
              </a:rPr>
              <a:t>τελείων</a:t>
            </a:r>
            <a:r>
              <a:rPr lang="el-GR" sz="2400" dirty="0">
                <a:solidFill>
                  <a:srgbClr val="0000FF"/>
                </a:solidFill>
              </a:rPr>
              <a:t> αερίων</a:t>
            </a:r>
            <a:r>
              <a:rPr lang="en-US" sz="2400" dirty="0">
                <a:solidFill>
                  <a:srgbClr val="0000FF"/>
                </a:solidFill>
              </a:rPr>
              <a:t> </a:t>
            </a:r>
            <a:r>
              <a:rPr lang="el-GR" sz="2400" dirty="0">
                <a:solidFill>
                  <a:srgbClr val="0000FF"/>
                </a:solidFill>
              </a:rPr>
              <a:t>προκύπτει:</a:t>
            </a:r>
          </a:p>
          <a:p>
            <a:pPr marL="12700" algn="ctr">
              <a:lnSpc>
                <a:spcPts val="2555"/>
              </a:lnSpc>
              <a:spcBef>
                <a:spcPts val="127"/>
              </a:spcBef>
            </a:pPr>
            <a:endParaRPr lang="el-GR" sz="2400" dirty="0">
              <a:solidFill>
                <a:srgbClr val="0000FF"/>
              </a:solidFill>
            </a:endParaRPr>
          </a:p>
        </p:txBody>
      </p:sp>
      <mc:AlternateContent xmlns:mc="http://schemas.openxmlformats.org/markup-compatibility/2006" xmlns:a14="http://schemas.microsoft.com/office/drawing/2010/main">
        <mc:Choice Requires="a14">
          <p:sp>
            <p:nvSpPr>
              <p:cNvPr id="9" name="Object 9">
                <a:extLst>
                  <a:ext uri="{FF2B5EF4-FFF2-40B4-BE49-F238E27FC236}">
                    <a16:creationId xmlns:a16="http://schemas.microsoft.com/office/drawing/2014/main" id="{4E22B77E-2B03-4CD4-8069-6C051A1750C9}"/>
                  </a:ext>
                </a:extLst>
              </p:cNvPr>
              <p:cNvSpPr txBox="1"/>
              <p:nvPr/>
            </p:nvSpPr>
            <p:spPr bwMode="auto">
              <a:xfrm>
                <a:off x="5292456" y="3326518"/>
                <a:ext cx="3442569" cy="451226"/>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l-GR" sz="2000" b="1" i="1" smtClean="0">
                              <a:solidFill>
                                <a:srgbClr val="000000"/>
                              </a:solidFill>
                              <a:latin typeface="Cambria Math" panose="02040503050406030204" pitchFamily="18" charset="0"/>
                            </a:rPr>
                          </m:ctrlPr>
                        </m:sSubPr>
                        <m:e>
                          <m:r>
                            <a:rPr lang="en-US" sz="2000" b="1" i="1" smtClean="0">
                              <a:solidFill>
                                <a:srgbClr val="000000"/>
                              </a:solidFill>
                              <a:latin typeface="Cambria Math" panose="02040503050406030204" pitchFamily="18" charset="0"/>
                            </a:rPr>
                            <m:t>𝒅𝑸</m:t>
                          </m:r>
                          <m:r>
                            <a:rPr lang="en-US" sz="2000" b="1" i="1" smtClean="0">
                              <a:solidFill>
                                <a:srgbClr val="000000"/>
                              </a:solidFill>
                              <a:latin typeface="Cambria Math" panose="02040503050406030204" pitchFamily="18" charset="0"/>
                            </a:rPr>
                            <m:t>=</m:t>
                          </m:r>
                          <m:r>
                            <a:rPr lang="el-GR" sz="2000" b="1" i="1">
                              <a:solidFill>
                                <a:srgbClr val="000000"/>
                              </a:solidFill>
                              <a:latin typeface="Cambria Math" panose="02040503050406030204" pitchFamily="18" charset="0"/>
                            </a:rPr>
                            <m:t>𝒄</m:t>
                          </m:r>
                        </m:e>
                        <m:sub>
                          <m:r>
                            <a:rPr lang="el-GR" sz="2000" b="1" i="1">
                              <a:solidFill>
                                <a:srgbClr val="000000"/>
                              </a:solidFill>
                              <a:latin typeface="Cambria Math" panose="02040503050406030204" pitchFamily="18" charset="0"/>
                            </a:rPr>
                            <m:t>𝑷</m:t>
                          </m:r>
                        </m:sub>
                      </m:sSub>
                      <m:r>
                        <a:rPr lang="el-GR" sz="2000" b="1" i="1">
                          <a:solidFill>
                            <a:srgbClr val="000000"/>
                          </a:solidFill>
                          <a:latin typeface="Cambria Math" panose="02040503050406030204" pitchFamily="18" charset="0"/>
                        </a:rPr>
                        <m:t>⋅</m:t>
                      </m:r>
                      <m:r>
                        <a:rPr lang="en-US" sz="2000" b="1" i="1">
                          <a:solidFill>
                            <a:srgbClr val="000000"/>
                          </a:solidFill>
                          <a:latin typeface="Cambria Math" panose="02040503050406030204" pitchFamily="18" charset="0"/>
                        </a:rPr>
                        <m:t>𝒅𝑻</m:t>
                      </m:r>
                      <m:r>
                        <a:rPr lang="en-US" sz="2000" b="1" i="1" smtClean="0">
                          <a:solidFill>
                            <a:srgbClr val="000000"/>
                          </a:solidFill>
                          <a:latin typeface="Cambria Math" panose="02040503050406030204" pitchFamily="18" charset="0"/>
                        </a:rPr>
                        <m:t>−</m:t>
                      </m:r>
                      <m:r>
                        <a:rPr lang="el-GR" sz="2000" b="1" i="1" smtClean="0">
                          <a:solidFill>
                            <a:srgbClr val="000000"/>
                          </a:solidFill>
                          <a:latin typeface="Cambria Math" panose="02040503050406030204" pitchFamily="18" charset="0"/>
                        </a:rPr>
                        <m:t>𝜶</m:t>
                      </m:r>
                      <m:r>
                        <a:rPr lang="el-GR" sz="2000" b="1" i="1">
                          <a:solidFill>
                            <a:srgbClr val="000000"/>
                          </a:solidFill>
                          <a:latin typeface="Cambria Math" panose="02040503050406030204" pitchFamily="18" charset="0"/>
                        </a:rPr>
                        <m:t>⋅</m:t>
                      </m:r>
                      <m:r>
                        <a:rPr lang="en-US" sz="2000" b="1" i="1">
                          <a:solidFill>
                            <a:srgbClr val="000000"/>
                          </a:solidFill>
                          <a:latin typeface="Cambria Math" panose="02040503050406030204" pitchFamily="18" charset="0"/>
                        </a:rPr>
                        <m:t>𝒅𝑷</m:t>
                      </m:r>
                      <m:r>
                        <a:rPr lang="el-GR" sz="2000" b="1" i="1">
                          <a:solidFill>
                            <a:srgbClr val="000000"/>
                          </a:solidFill>
                          <a:latin typeface="Cambria Math" panose="02040503050406030204" pitchFamily="18" charset="0"/>
                        </a:rPr>
                        <m:t>  </m:t>
                      </m:r>
                    </m:oMath>
                  </m:oMathPara>
                </a14:m>
                <a:endParaRPr lang="el-GR" sz="2000" b="1" dirty="0"/>
              </a:p>
            </p:txBody>
          </p:sp>
        </mc:Choice>
        <mc:Fallback xmlns="">
          <p:sp>
            <p:nvSpPr>
              <p:cNvPr id="9" name="Object 9">
                <a:extLst>
                  <a:ext uri="{FF2B5EF4-FFF2-40B4-BE49-F238E27FC236}">
                    <a16:creationId xmlns:a16="http://schemas.microsoft.com/office/drawing/2014/main" id="{4E22B77E-2B03-4CD4-8069-6C051A1750C9}"/>
                  </a:ext>
                </a:extLst>
              </p:cNvPr>
              <p:cNvSpPr txBox="1">
                <a:spLocks noRot="1" noChangeAspect="1" noMove="1" noResize="1" noEditPoints="1" noAdjustHandles="1" noChangeArrowheads="1" noChangeShapeType="1" noTextEdit="1"/>
              </p:cNvSpPr>
              <p:nvPr/>
            </p:nvSpPr>
            <p:spPr bwMode="auto">
              <a:xfrm>
                <a:off x="5292456" y="3326518"/>
                <a:ext cx="3442569" cy="451226"/>
              </a:xfrm>
              <a:prstGeom prst="rect">
                <a:avLst/>
              </a:prstGeom>
              <a:blipFill>
                <a:blip r:embed="rId2"/>
                <a:stretch>
                  <a:fillRect l="-708" t="-2703" b="-17568"/>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0" name="Object 9">
                <a:extLst>
                  <a:ext uri="{FF2B5EF4-FFF2-40B4-BE49-F238E27FC236}">
                    <a16:creationId xmlns:a16="http://schemas.microsoft.com/office/drawing/2014/main" id="{FB2C0FE2-BDAF-4AA2-8440-9C0E9FA9AEE2}"/>
                  </a:ext>
                </a:extLst>
              </p:cNvPr>
              <p:cNvSpPr txBox="1"/>
              <p:nvPr/>
            </p:nvSpPr>
            <p:spPr bwMode="auto">
              <a:xfrm>
                <a:off x="5247977" y="3777744"/>
                <a:ext cx="3802609"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l-GR" sz="2400" b="1" i="1" smtClean="0">
                              <a:solidFill>
                                <a:srgbClr val="000000"/>
                              </a:solidFill>
                              <a:latin typeface="Cambria Math" panose="02040503050406030204" pitchFamily="18" charset="0"/>
                            </a:rPr>
                          </m:ctrlPr>
                        </m:sSubPr>
                        <m:e>
                          <m:r>
                            <a:rPr lang="en-US" sz="2400" b="1" i="1" smtClean="0">
                              <a:solidFill>
                                <a:srgbClr val="000000"/>
                              </a:solidFill>
                              <a:latin typeface="Cambria Math" panose="02040503050406030204" pitchFamily="18" charset="0"/>
                            </a:rPr>
                            <m:t>𝒅𝑺</m:t>
                          </m:r>
                          <m:r>
                            <a:rPr lang="en-US" sz="2400" b="1" i="1" smtClean="0">
                              <a:solidFill>
                                <a:srgbClr val="000000"/>
                              </a:solidFill>
                              <a:latin typeface="Cambria Math" panose="02040503050406030204" pitchFamily="18" charset="0"/>
                            </a:rPr>
                            <m:t>=</m:t>
                          </m:r>
                          <m:r>
                            <a:rPr lang="el-GR" sz="2400" b="1" i="1">
                              <a:solidFill>
                                <a:srgbClr val="000000"/>
                              </a:solidFill>
                              <a:latin typeface="Cambria Math" panose="02040503050406030204" pitchFamily="18" charset="0"/>
                            </a:rPr>
                            <m:t>𝒄</m:t>
                          </m:r>
                        </m:e>
                        <m:sub>
                          <m:r>
                            <a:rPr lang="el-GR" sz="2400" b="1" i="1">
                              <a:solidFill>
                                <a:srgbClr val="000000"/>
                              </a:solidFill>
                              <a:latin typeface="Cambria Math" panose="02040503050406030204" pitchFamily="18" charset="0"/>
                            </a:rPr>
                            <m:t>𝑷</m:t>
                          </m:r>
                        </m:sub>
                      </m:sSub>
                      <m:r>
                        <a:rPr lang="el-GR" sz="2400" b="1" i="1">
                          <a:solidFill>
                            <a:srgbClr val="000000"/>
                          </a:solidFill>
                          <a:latin typeface="Cambria Math" panose="02040503050406030204" pitchFamily="18" charset="0"/>
                        </a:rPr>
                        <m:t>⋅</m:t>
                      </m:r>
                      <m:f>
                        <m:fPr>
                          <m:ctrlPr>
                            <a:rPr lang="el-GR" sz="2400" b="1" i="1">
                              <a:solidFill>
                                <a:srgbClr val="000000"/>
                              </a:solidFill>
                              <a:latin typeface="Cambria Math" panose="02040503050406030204" pitchFamily="18" charset="0"/>
                            </a:rPr>
                          </m:ctrlPr>
                        </m:fPr>
                        <m:num>
                          <m:r>
                            <a:rPr lang="en-US" sz="2400" b="1" i="1">
                              <a:solidFill>
                                <a:srgbClr val="000000"/>
                              </a:solidFill>
                              <a:latin typeface="Cambria Math" panose="02040503050406030204" pitchFamily="18" charset="0"/>
                            </a:rPr>
                            <m:t>𝒅𝑻</m:t>
                          </m:r>
                        </m:num>
                        <m:den>
                          <m:r>
                            <a:rPr lang="en-US" sz="2400" b="1" i="1">
                              <a:solidFill>
                                <a:srgbClr val="000000"/>
                              </a:solidFill>
                              <a:latin typeface="Cambria Math" panose="02040503050406030204" pitchFamily="18" charset="0"/>
                            </a:rPr>
                            <m:t>𝑻</m:t>
                          </m:r>
                        </m:den>
                      </m:f>
                      <m:r>
                        <a:rPr lang="en-US" sz="2400" b="1" i="1" smtClean="0">
                          <a:solidFill>
                            <a:srgbClr val="000000"/>
                          </a:solidFill>
                          <a:latin typeface="Cambria Math" panose="02040503050406030204" pitchFamily="18" charset="0"/>
                        </a:rPr>
                        <m:t>−</m:t>
                      </m:r>
                      <m:f>
                        <m:fPr>
                          <m:ctrlPr>
                            <a:rPr lang="el-GR" sz="2400" b="1" i="1">
                              <a:solidFill>
                                <a:srgbClr val="000000"/>
                              </a:solidFill>
                              <a:latin typeface="Cambria Math" panose="02040503050406030204" pitchFamily="18" charset="0"/>
                            </a:rPr>
                          </m:ctrlPr>
                        </m:fPr>
                        <m:num>
                          <m:r>
                            <a:rPr lang="el-GR" sz="2400" b="1" i="1">
                              <a:solidFill>
                                <a:srgbClr val="000000"/>
                              </a:solidFill>
                              <a:latin typeface="Cambria Math" panose="02040503050406030204" pitchFamily="18" charset="0"/>
                            </a:rPr>
                            <m:t>𝜶</m:t>
                          </m:r>
                        </m:num>
                        <m:den>
                          <m:r>
                            <a:rPr lang="en-US" sz="2400" b="1" i="1">
                              <a:solidFill>
                                <a:srgbClr val="000000"/>
                              </a:solidFill>
                              <a:latin typeface="Cambria Math" panose="02040503050406030204" pitchFamily="18" charset="0"/>
                            </a:rPr>
                            <m:t>𝑻</m:t>
                          </m:r>
                        </m:den>
                      </m:f>
                      <m:r>
                        <a:rPr lang="el-GR" sz="2400" b="1" i="1">
                          <a:solidFill>
                            <a:srgbClr val="000000"/>
                          </a:solidFill>
                          <a:latin typeface="Cambria Math" panose="02040503050406030204" pitchFamily="18" charset="0"/>
                        </a:rPr>
                        <m:t>⋅</m:t>
                      </m:r>
                      <m:r>
                        <a:rPr lang="en-US" sz="2400" b="1" i="1">
                          <a:solidFill>
                            <a:srgbClr val="000000"/>
                          </a:solidFill>
                          <a:latin typeface="Cambria Math" panose="02040503050406030204" pitchFamily="18" charset="0"/>
                        </a:rPr>
                        <m:t>𝒅𝑷</m:t>
                      </m:r>
                      <m:r>
                        <a:rPr lang="el-GR" sz="2400" b="1" i="1">
                          <a:solidFill>
                            <a:srgbClr val="000000"/>
                          </a:solidFill>
                          <a:latin typeface="Cambria Math" panose="02040503050406030204" pitchFamily="18" charset="0"/>
                        </a:rPr>
                        <m:t>  </m:t>
                      </m:r>
                    </m:oMath>
                  </m:oMathPara>
                </a14:m>
                <a:endParaRPr lang="el-GR" sz="2400" b="1" dirty="0"/>
              </a:p>
            </p:txBody>
          </p:sp>
        </mc:Choice>
        <mc:Fallback xmlns="">
          <p:sp>
            <p:nvSpPr>
              <p:cNvPr id="10" name="Object 9">
                <a:extLst>
                  <a:ext uri="{FF2B5EF4-FFF2-40B4-BE49-F238E27FC236}">
                    <a16:creationId xmlns:a16="http://schemas.microsoft.com/office/drawing/2014/main" id="{FB2C0FE2-BDAF-4AA2-8440-9C0E9FA9AEE2}"/>
                  </a:ext>
                </a:extLst>
              </p:cNvPr>
              <p:cNvSpPr txBox="1">
                <a:spLocks noRot="1" noChangeAspect="1" noMove="1" noResize="1" noEditPoints="1" noAdjustHandles="1" noChangeArrowheads="1" noChangeShapeType="1" noTextEdit="1"/>
              </p:cNvSpPr>
              <p:nvPr/>
            </p:nvSpPr>
            <p:spPr bwMode="auto">
              <a:xfrm>
                <a:off x="5247977" y="3777744"/>
                <a:ext cx="3802609" cy="754102"/>
              </a:xfrm>
              <a:prstGeom prst="rect">
                <a:avLst/>
              </a:prstGeom>
              <a:blipFill>
                <a:blip r:embed="rId6"/>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2" name="Object 9">
                <a:extLst>
                  <a:ext uri="{FF2B5EF4-FFF2-40B4-BE49-F238E27FC236}">
                    <a16:creationId xmlns:a16="http://schemas.microsoft.com/office/drawing/2014/main" id="{7A493CCE-33B1-47D9-BE71-19692969FEFD}"/>
                  </a:ext>
                </a:extLst>
              </p:cNvPr>
              <p:cNvSpPr txBox="1"/>
              <p:nvPr/>
            </p:nvSpPr>
            <p:spPr bwMode="auto">
              <a:xfrm>
                <a:off x="4355976" y="5246375"/>
                <a:ext cx="4514591"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l-GR" sz="2400" b="1" i="1" smtClean="0">
                              <a:solidFill>
                                <a:srgbClr val="0000FF"/>
                              </a:solidFill>
                              <a:latin typeface="Cambria Math" panose="02040503050406030204" pitchFamily="18" charset="0"/>
                            </a:rPr>
                          </m:ctrlPr>
                        </m:sSubPr>
                        <m:e>
                          <m:r>
                            <a:rPr lang="en-US" sz="2400" b="1" i="1" smtClean="0">
                              <a:solidFill>
                                <a:srgbClr val="0000FF"/>
                              </a:solidFill>
                              <a:latin typeface="Cambria Math" panose="02040503050406030204" pitchFamily="18" charset="0"/>
                            </a:rPr>
                            <m:t>𝒅𝑺</m:t>
                          </m:r>
                          <m:r>
                            <a:rPr lang="en-US" sz="2400" b="1" i="1" smtClean="0">
                              <a:solidFill>
                                <a:srgbClr val="0000FF"/>
                              </a:solidFill>
                              <a:latin typeface="Cambria Math" panose="02040503050406030204" pitchFamily="18" charset="0"/>
                            </a:rPr>
                            <m:t>=</m:t>
                          </m:r>
                          <m:r>
                            <a:rPr lang="el-GR" sz="2400" b="1" i="1">
                              <a:solidFill>
                                <a:srgbClr val="0000FF"/>
                              </a:solidFill>
                              <a:latin typeface="Cambria Math" panose="02040503050406030204" pitchFamily="18" charset="0"/>
                            </a:rPr>
                            <m:t>𝒄</m:t>
                          </m:r>
                        </m:e>
                        <m:sub>
                          <m:r>
                            <a:rPr lang="el-GR" sz="2400" b="1" i="1">
                              <a:solidFill>
                                <a:srgbClr val="0000FF"/>
                              </a:solidFill>
                              <a:latin typeface="Cambria Math" panose="02040503050406030204" pitchFamily="18" charset="0"/>
                            </a:rPr>
                            <m:t>𝑷</m:t>
                          </m:r>
                        </m:sub>
                      </m:sSub>
                      <m:r>
                        <a:rPr lang="el-GR" sz="2400" b="1" i="1">
                          <a:solidFill>
                            <a:srgbClr val="0000FF"/>
                          </a:solidFill>
                          <a:latin typeface="Cambria Math" panose="02040503050406030204" pitchFamily="18" charset="0"/>
                        </a:rPr>
                        <m:t>⋅</m:t>
                      </m:r>
                      <m:f>
                        <m:fPr>
                          <m:ctrlPr>
                            <a:rPr lang="el-GR" sz="2400" b="1" i="1">
                              <a:solidFill>
                                <a:srgbClr val="0000FF"/>
                              </a:solidFill>
                              <a:latin typeface="Cambria Math" panose="02040503050406030204" pitchFamily="18" charset="0"/>
                            </a:rPr>
                          </m:ctrlPr>
                        </m:fPr>
                        <m:num>
                          <m:r>
                            <a:rPr lang="en-US" sz="2400" b="1" i="1">
                              <a:solidFill>
                                <a:srgbClr val="0000FF"/>
                              </a:solidFill>
                              <a:latin typeface="Cambria Math" panose="02040503050406030204" pitchFamily="18" charset="0"/>
                            </a:rPr>
                            <m:t>𝒅𝑻</m:t>
                          </m:r>
                        </m:num>
                        <m:den>
                          <m:r>
                            <a:rPr lang="en-US" sz="2400" b="1" i="1">
                              <a:solidFill>
                                <a:srgbClr val="0000FF"/>
                              </a:solidFill>
                              <a:latin typeface="Cambria Math" panose="02040503050406030204" pitchFamily="18" charset="0"/>
                            </a:rPr>
                            <m:t>𝑻</m:t>
                          </m:r>
                        </m:den>
                      </m:f>
                      <m:r>
                        <a:rPr lang="en-US" sz="2400" b="1" i="1" smtClean="0">
                          <a:solidFill>
                            <a:srgbClr val="0000FF"/>
                          </a:solidFill>
                          <a:latin typeface="Cambria Math" panose="02040503050406030204" pitchFamily="18" charset="0"/>
                        </a:rPr>
                        <m:t>−</m:t>
                      </m:r>
                      <m:sSub>
                        <m:sSubPr>
                          <m:ctrlPr>
                            <a:rPr lang="el-GR" sz="2400" b="1" i="1">
                              <a:solidFill>
                                <a:srgbClr val="0000FF"/>
                              </a:solidFill>
                              <a:latin typeface="Cambria Math" panose="02040503050406030204" pitchFamily="18" charset="0"/>
                            </a:rPr>
                          </m:ctrlPr>
                        </m:sSubPr>
                        <m:e>
                          <m:r>
                            <a:rPr lang="en-US" sz="2400" b="1" i="1">
                              <a:solidFill>
                                <a:srgbClr val="0000FF"/>
                              </a:solidFill>
                              <a:latin typeface="Cambria Math" panose="02040503050406030204" pitchFamily="18" charset="0"/>
                            </a:rPr>
                            <m:t>𝑹</m:t>
                          </m:r>
                        </m:e>
                        <m:sub>
                          <m:r>
                            <a:rPr lang="en-US" sz="2400" b="1" i="1" smtClean="0">
                              <a:solidFill>
                                <a:srgbClr val="0000FF"/>
                              </a:solidFill>
                              <a:latin typeface="Cambria Math" panose="02040503050406030204" pitchFamily="18" charset="0"/>
                            </a:rPr>
                            <m:t>𝒎</m:t>
                          </m:r>
                        </m:sub>
                      </m:sSub>
                      <m:r>
                        <a:rPr lang="el-GR" sz="2400" b="1" i="1">
                          <a:solidFill>
                            <a:srgbClr val="0000FF"/>
                          </a:solidFill>
                          <a:latin typeface="Cambria Math" panose="02040503050406030204" pitchFamily="18" charset="0"/>
                        </a:rPr>
                        <m:t>⋅</m:t>
                      </m:r>
                      <m:f>
                        <m:fPr>
                          <m:ctrlPr>
                            <a:rPr lang="el-GR" sz="2400" b="1" i="1">
                              <a:solidFill>
                                <a:srgbClr val="0000FF"/>
                              </a:solidFill>
                              <a:latin typeface="Cambria Math" panose="02040503050406030204" pitchFamily="18" charset="0"/>
                            </a:rPr>
                          </m:ctrlPr>
                        </m:fPr>
                        <m:num>
                          <m:r>
                            <a:rPr lang="en-US" sz="2400" b="1" i="1">
                              <a:solidFill>
                                <a:srgbClr val="0000FF"/>
                              </a:solidFill>
                              <a:latin typeface="Cambria Math" panose="02040503050406030204" pitchFamily="18" charset="0"/>
                            </a:rPr>
                            <m:t>𝒅𝑷</m:t>
                          </m:r>
                        </m:num>
                        <m:den>
                          <m:r>
                            <a:rPr lang="en-US" sz="2400" b="1" i="1" smtClean="0">
                              <a:solidFill>
                                <a:srgbClr val="0000FF"/>
                              </a:solidFill>
                              <a:latin typeface="Cambria Math" panose="02040503050406030204" pitchFamily="18" charset="0"/>
                            </a:rPr>
                            <m:t>𝑷</m:t>
                          </m:r>
                        </m:den>
                      </m:f>
                      <m:r>
                        <a:rPr lang="el-GR" sz="2400" b="1" i="1">
                          <a:solidFill>
                            <a:srgbClr val="0000FF"/>
                          </a:solidFill>
                          <a:latin typeface="Cambria Math" panose="02040503050406030204" pitchFamily="18" charset="0"/>
                        </a:rPr>
                        <m:t>  </m:t>
                      </m:r>
                    </m:oMath>
                  </m:oMathPara>
                </a14:m>
                <a:endParaRPr lang="el-GR" sz="2400" b="1" dirty="0">
                  <a:solidFill>
                    <a:srgbClr val="0000FF"/>
                  </a:solidFill>
                </a:endParaRPr>
              </a:p>
            </p:txBody>
          </p:sp>
        </mc:Choice>
        <mc:Fallback xmlns="">
          <p:sp>
            <p:nvSpPr>
              <p:cNvPr id="12" name="Object 9">
                <a:extLst>
                  <a:ext uri="{FF2B5EF4-FFF2-40B4-BE49-F238E27FC236}">
                    <a16:creationId xmlns:a16="http://schemas.microsoft.com/office/drawing/2014/main" id="{7A493CCE-33B1-47D9-BE71-19692969FEFD}"/>
                  </a:ext>
                </a:extLst>
              </p:cNvPr>
              <p:cNvSpPr txBox="1">
                <a:spLocks noRot="1" noChangeAspect="1" noMove="1" noResize="1" noEditPoints="1" noAdjustHandles="1" noChangeArrowheads="1" noChangeShapeType="1" noTextEdit="1"/>
              </p:cNvSpPr>
              <p:nvPr/>
            </p:nvSpPr>
            <p:spPr bwMode="auto">
              <a:xfrm>
                <a:off x="4355976" y="5246375"/>
                <a:ext cx="4514591" cy="754102"/>
              </a:xfrm>
              <a:prstGeom prst="rect">
                <a:avLst/>
              </a:prstGeom>
              <a:blipFill>
                <a:blip r:embed="rId7"/>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3" name="Object 9">
                <a:extLst>
                  <a:ext uri="{FF2B5EF4-FFF2-40B4-BE49-F238E27FC236}">
                    <a16:creationId xmlns:a16="http://schemas.microsoft.com/office/drawing/2014/main" id="{E0DC8D55-1786-4C32-B0CD-6C2B8750B83D}"/>
                  </a:ext>
                </a:extLst>
              </p:cNvPr>
              <p:cNvSpPr txBox="1"/>
              <p:nvPr/>
            </p:nvSpPr>
            <p:spPr bwMode="auto">
              <a:xfrm>
                <a:off x="3600555" y="1368806"/>
                <a:ext cx="2159864"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000" b="1" i="1">
                          <a:latin typeface="Cambria Math" panose="02040503050406030204" pitchFamily="18" charset="0"/>
                        </a:rPr>
                        <m:t>𝒅𝑺</m:t>
                      </m:r>
                      <m:r>
                        <a:rPr lang="en-US" sz="2000" b="1" i="1">
                          <a:latin typeface="Cambria Math" panose="02040503050406030204" pitchFamily="18" charset="0"/>
                        </a:rPr>
                        <m:t>=</m:t>
                      </m:r>
                      <m:f>
                        <m:fPr>
                          <m:ctrlPr>
                            <a:rPr lang="el-GR" sz="2000" b="1" i="1">
                              <a:solidFill>
                                <a:schemeClr val="tx1"/>
                              </a:solidFill>
                              <a:latin typeface="Cambria Math" panose="02040503050406030204" pitchFamily="18" charset="0"/>
                            </a:rPr>
                          </m:ctrlPr>
                        </m:fPr>
                        <m:num>
                          <m:r>
                            <a:rPr lang="en-US" sz="2000" b="1" i="1">
                              <a:solidFill>
                                <a:schemeClr val="tx1"/>
                              </a:solidFill>
                              <a:latin typeface="Cambria Math" panose="02040503050406030204" pitchFamily="18" charset="0"/>
                            </a:rPr>
                            <m:t>𝒅</m:t>
                          </m:r>
                          <m:r>
                            <a:rPr lang="en-US" sz="2000" b="1" i="1" smtClean="0">
                              <a:solidFill>
                                <a:schemeClr val="tx1"/>
                              </a:solidFill>
                              <a:latin typeface="Cambria Math" panose="02040503050406030204" pitchFamily="18" charset="0"/>
                            </a:rPr>
                            <m:t>𝑸</m:t>
                          </m:r>
                        </m:num>
                        <m:den>
                          <m:r>
                            <a:rPr lang="en-US" sz="2000" b="1" i="1">
                              <a:solidFill>
                                <a:schemeClr val="tx1"/>
                              </a:solidFill>
                              <a:latin typeface="Cambria Math" panose="02040503050406030204" pitchFamily="18" charset="0"/>
                            </a:rPr>
                            <m:t>𝑻</m:t>
                          </m:r>
                        </m:den>
                      </m:f>
                      <m:r>
                        <a:rPr lang="el-GR" sz="2000" b="1" i="1">
                          <a:solidFill>
                            <a:schemeClr val="tx1"/>
                          </a:solidFill>
                          <a:latin typeface="Cambria Math" panose="02040503050406030204" pitchFamily="18" charset="0"/>
                        </a:rPr>
                        <m:t>  </m:t>
                      </m:r>
                    </m:oMath>
                  </m:oMathPara>
                </a14:m>
                <a:endParaRPr lang="el-GR" sz="2000" b="1" dirty="0">
                  <a:solidFill>
                    <a:schemeClr val="tx1"/>
                  </a:solidFill>
                </a:endParaRPr>
              </a:p>
            </p:txBody>
          </p:sp>
        </mc:Choice>
        <mc:Fallback xmlns="">
          <p:sp>
            <p:nvSpPr>
              <p:cNvPr id="13" name="Object 9">
                <a:extLst>
                  <a:ext uri="{FF2B5EF4-FFF2-40B4-BE49-F238E27FC236}">
                    <a16:creationId xmlns:a16="http://schemas.microsoft.com/office/drawing/2014/main" id="{E0DC8D55-1786-4C32-B0CD-6C2B8750B83D}"/>
                  </a:ext>
                </a:extLst>
              </p:cNvPr>
              <p:cNvSpPr txBox="1">
                <a:spLocks noRot="1" noChangeAspect="1" noMove="1" noResize="1" noEditPoints="1" noAdjustHandles="1" noChangeArrowheads="1" noChangeShapeType="1" noTextEdit="1"/>
              </p:cNvSpPr>
              <p:nvPr/>
            </p:nvSpPr>
            <p:spPr bwMode="auto">
              <a:xfrm>
                <a:off x="3600555" y="1368806"/>
                <a:ext cx="2159864" cy="754102"/>
              </a:xfrm>
              <a:prstGeom prst="rect">
                <a:avLst/>
              </a:prstGeom>
              <a:blipFill>
                <a:blip r:embed="rId8"/>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4" name="Object 9">
                <a:extLst>
                  <a:ext uri="{FF2B5EF4-FFF2-40B4-BE49-F238E27FC236}">
                    <a16:creationId xmlns:a16="http://schemas.microsoft.com/office/drawing/2014/main" id="{4938A035-6381-F2E5-A2BE-06878F79EFE6}"/>
                  </a:ext>
                </a:extLst>
              </p:cNvPr>
              <p:cNvSpPr txBox="1"/>
              <p:nvPr/>
            </p:nvSpPr>
            <p:spPr bwMode="auto">
              <a:xfrm>
                <a:off x="282628" y="5805298"/>
                <a:ext cx="2705195" cy="517504"/>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400" b="1" i="1">
                          <a:solidFill>
                            <a:srgbClr val="FF0000"/>
                          </a:solidFill>
                          <a:latin typeface="Cambria Math" panose="02040503050406030204" pitchFamily="18" charset="0"/>
                        </a:rPr>
                        <m:t>𝑷</m:t>
                      </m:r>
                      <m:r>
                        <a:rPr lang="el-GR" sz="2400" b="1" i="1">
                          <a:solidFill>
                            <a:srgbClr val="FF0000"/>
                          </a:solidFill>
                          <a:latin typeface="Cambria Math" panose="02040503050406030204" pitchFamily="18" charset="0"/>
                        </a:rPr>
                        <m:t>⋅</m:t>
                      </m:r>
                      <m:r>
                        <a:rPr lang="en-US" sz="2400" b="1" i="1">
                          <a:solidFill>
                            <a:srgbClr val="FF0000"/>
                          </a:solidFill>
                          <a:latin typeface="Cambria Math" panose="02040503050406030204" pitchFamily="18" charset="0"/>
                        </a:rPr>
                        <m:t>𝒂</m:t>
                      </m:r>
                      <m:r>
                        <a:rPr lang="en-US" sz="2400" b="1" i="1">
                          <a:solidFill>
                            <a:srgbClr val="FF0000"/>
                          </a:solidFill>
                          <a:latin typeface="Cambria Math" panose="02040503050406030204" pitchFamily="18" charset="0"/>
                        </a:rPr>
                        <m:t>=</m:t>
                      </m:r>
                      <m:sSub>
                        <m:sSubPr>
                          <m:ctrlPr>
                            <a:rPr lang="el-GR" sz="2400" b="1" i="1">
                              <a:solidFill>
                                <a:srgbClr val="FF0000"/>
                              </a:solidFill>
                              <a:latin typeface="Cambria Math" panose="02040503050406030204" pitchFamily="18" charset="0"/>
                            </a:rPr>
                          </m:ctrlPr>
                        </m:sSubPr>
                        <m:e>
                          <m:r>
                            <a:rPr lang="en-US" sz="2400" b="1" i="1">
                              <a:solidFill>
                                <a:srgbClr val="FF0000"/>
                              </a:solidFill>
                              <a:latin typeface="Cambria Math" panose="02040503050406030204" pitchFamily="18" charset="0"/>
                            </a:rPr>
                            <m:t>𝑹</m:t>
                          </m:r>
                        </m:e>
                        <m:sub>
                          <m:r>
                            <a:rPr lang="en-US" sz="2400" b="1" i="1" smtClean="0">
                              <a:solidFill>
                                <a:srgbClr val="FF0000"/>
                              </a:solidFill>
                              <a:latin typeface="Cambria Math" panose="02040503050406030204" pitchFamily="18" charset="0"/>
                            </a:rPr>
                            <m:t>𝒎</m:t>
                          </m:r>
                        </m:sub>
                      </m:sSub>
                      <m:r>
                        <a:rPr lang="el-GR" sz="2400" b="1" i="1">
                          <a:solidFill>
                            <a:srgbClr val="FF0000"/>
                          </a:solidFill>
                          <a:latin typeface="Cambria Math" panose="02040503050406030204" pitchFamily="18" charset="0"/>
                        </a:rPr>
                        <m:t>⋅</m:t>
                      </m:r>
                      <m:r>
                        <a:rPr lang="en-US" sz="2400" b="1" i="1">
                          <a:solidFill>
                            <a:srgbClr val="FF0000"/>
                          </a:solidFill>
                          <a:latin typeface="Cambria Math" panose="02040503050406030204" pitchFamily="18" charset="0"/>
                        </a:rPr>
                        <m:t>𝑻</m:t>
                      </m:r>
                      <m:r>
                        <a:rPr lang="el-GR" sz="2400" b="1" i="1">
                          <a:solidFill>
                            <a:srgbClr val="FF0000"/>
                          </a:solidFill>
                          <a:latin typeface="Cambria Math" panose="02040503050406030204" pitchFamily="18" charset="0"/>
                        </a:rPr>
                        <m:t>  </m:t>
                      </m:r>
                    </m:oMath>
                  </m:oMathPara>
                </a14:m>
                <a:endParaRPr lang="el-GR" sz="2400" b="1" dirty="0">
                  <a:solidFill>
                    <a:srgbClr val="FF0000"/>
                  </a:solidFill>
                </a:endParaRPr>
              </a:p>
            </p:txBody>
          </p:sp>
        </mc:Choice>
        <mc:Fallback xmlns="">
          <p:sp>
            <p:nvSpPr>
              <p:cNvPr id="4" name="Object 9">
                <a:extLst>
                  <a:ext uri="{FF2B5EF4-FFF2-40B4-BE49-F238E27FC236}">
                    <a16:creationId xmlns:a16="http://schemas.microsoft.com/office/drawing/2014/main" id="{4938A035-6381-F2E5-A2BE-06878F79EFE6}"/>
                  </a:ext>
                </a:extLst>
              </p:cNvPr>
              <p:cNvSpPr txBox="1">
                <a:spLocks noRot="1" noChangeAspect="1" noMove="1" noResize="1" noEditPoints="1" noAdjustHandles="1" noChangeArrowheads="1" noChangeShapeType="1" noTextEdit="1"/>
              </p:cNvSpPr>
              <p:nvPr/>
            </p:nvSpPr>
            <p:spPr bwMode="auto">
              <a:xfrm>
                <a:off x="282628" y="5805298"/>
                <a:ext cx="2705195" cy="517504"/>
              </a:xfrm>
              <a:prstGeom prst="rect">
                <a:avLst/>
              </a:prstGeom>
              <a:blipFill>
                <a:blip r:embed="rId9"/>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2194997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D8CB97E-CA03-4C6A-93D4-B3B23BA58B19}"/>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D162DEF-F19B-4AE9-BF9A-C1EC6A7F300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42</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5B5103F9-488D-4AA2-BB71-D6BDDB4DA7F7}"/>
              </a:ext>
            </a:extLst>
          </p:cNvPr>
          <p:cNvSpPr txBox="1"/>
          <p:nvPr/>
        </p:nvSpPr>
        <p:spPr>
          <a:xfrm>
            <a:off x="457200" y="95518"/>
            <a:ext cx="7706938" cy="525170"/>
          </a:xfrm>
          <a:prstGeom prst="rect">
            <a:avLst/>
          </a:prstGeom>
        </p:spPr>
        <p:txBody>
          <a:bodyPr wrap="square" lIns="0" tIns="0" rIns="0" bIns="0" rtlCol="0">
            <a:noAutofit/>
          </a:bodyPr>
          <a:lstStyle/>
          <a:p>
            <a:pPr marL="12700">
              <a:lnSpc>
                <a:spcPts val="2555"/>
              </a:lnSpc>
              <a:spcBef>
                <a:spcPts val="127"/>
              </a:spcBef>
            </a:pPr>
            <a:r>
              <a:rPr lang="el-GR" sz="2400" i="1" dirty="0">
                <a:solidFill>
                  <a:srgbClr val="FF0000"/>
                </a:solidFill>
                <a:latin typeface="Arial" panose="020B0604020202020204" pitchFamily="34" charset="0"/>
              </a:rPr>
              <a:t>2</a:t>
            </a:r>
            <a:r>
              <a:rPr lang="el-GR" sz="2400" i="1" baseline="30000" dirty="0">
                <a:solidFill>
                  <a:srgbClr val="FF0000"/>
                </a:solidFill>
                <a:latin typeface="Arial" panose="020B0604020202020204" pitchFamily="34" charset="0"/>
              </a:rPr>
              <a:t>ος</a:t>
            </a:r>
            <a:r>
              <a:rPr lang="el-GR" sz="2400" i="1" dirty="0">
                <a:solidFill>
                  <a:srgbClr val="FF0000"/>
                </a:solidFill>
                <a:latin typeface="Arial" panose="020B0604020202020204" pitchFamily="34" charset="0"/>
              </a:rPr>
              <a:t> </a:t>
            </a:r>
            <a:r>
              <a:rPr lang="el-GR" sz="2400" i="1" dirty="0" err="1">
                <a:solidFill>
                  <a:srgbClr val="FF0000"/>
                </a:solidFill>
                <a:latin typeface="Arial" panose="020B0604020202020204" pitchFamily="34" charset="0"/>
              </a:rPr>
              <a:t>θερμοδυναμικός</a:t>
            </a:r>
            <a:r>
              <a:rPr lang="el-GR" sz="2400" i="1" dirty="0">
                <a:solidFill>
                  <a:srgbClr val="FF0000"/>
                </a:solidFill>
                <a:latin typeface="Arial" panose="020B0604020202020204" pitchFamily="34" charset="0"/>
              </a:rPr>
              <a:t> νόμος</a:t>
            </a:r>
            <a:endParaRPr lang="el-GR" sz="2400" dirty="0"/>
          </a:p>
        </p:txBody>
      </p:sp>
      <p:sp>
        <p:nvSpPr>
          <p:cNvPr id="6" name="Ορθογώνιο 5">
            <a:extLst>
              <a:ext uri="{FF2B5EF4-FFF2-40B4-BE49-F238E27FC236}">
                <a16:creationId xmlns:a16="http://schemas.microsoft.com/office/drawing/2014/main" id="{D20B4349-2B40-4ACB-821C-64A30DF51AE1}"/>
              </a:ext>
            </a:extLst>
          </p:cNvPr>
          <p:cNvSpPr/>
          <p:nvPr/>
        </p:nvSpPr>
        <p:spPr>
          <a:xfrm>
            <a:off x="688532" y="701809"/>
            <a:ext cx="8147248" cy="4567917"/>
          </a:xfrm>
          <a:prstGeom prst="rect">
            <a:avLst/>
          </a:prstGeom>
          <a:noFill/>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Μετά από πράξεις:</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n-US" sz="2400" dirty="0">
                <a:solidFill>
                  <a:srgbClr val="0000FF"/>
                </a:solidFill>
                <a:latin typeface="Arial Narrow" panose="020B0606020202030204" pitchFamily="34" charset="0"/>
              </a:rPr>
              <a:t>- </a:t>
            </a:r>
            <a:r>
              <a:rPr lang="el-GR" sz="2400" dirty="0" err="1">
                <a:solidFill>
                  <a:srgbClr val="0000FF"/>
                </a:solidFill>
                <a:latin typeface="Arial Narrow" panose="020B0606020202030204" pitchFamily="34" charset="0"/>
              </a:rPr>
              <a:t>λογαριθμίζοντας</a:t>
            </a:r>
            <a:r>
              <a:rPr lang="el-GR" sz="2400" dirty="0">
                <a:solidFill>
                  <a:srgbClr val="0000FF"/>
                </a:solidFill>
                <a:latin typeface="Arial Narrow" panose="020B0606020202030204" pitchFamily="34" charset="0"/>
              </a:rPr>
              <a:t> και στη συνέχεια </a:t>
            </a:r>
            <a:r>
              <a:rPr lang="el-GR" sz="2400" dirty="0" err="1">
                <a:solidFill>
                  <a:srgbClr val="0000FF"/>
                </a:solidFill>
                <a:latin typeface="Arial Narrow" panose="020B0606020202030204" pitchFamily="34" charset="0"/>
              </a:rPr>
              <a:t>διαφορίζοντας</a:t>
            </a:r>
            <a:r>
              <a:rPr lang="el-GR" sz="2400" dirty="0">
                <a:solidFill>
                  <a:srgbClr val="0000FF"/>
                </a:solidFill>
                <a:latin typeface="Arial Narrow" panose="020B0606020202030204" pitchFamily="34" charset="0"/>
              </a:rPr>
              <a:t> προκύπτει:</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Επομένως:</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ctr">
              <a:lnSpc>
                <a:spcPts val="2555"/>
              </a:lnSpc>
              <a:spcBef>
                <a:spcPts val="127"/>
              </a:spcBef>
            </a:pPr>
            <a:r>
              <a:rPr lang="el-GR" sz="2400" u="sng" dirty="0">
                <a:solidFill>
                  <a:srgbClr val="FF0000"/>
                </a:solidFill>
                <a:latin typeface="Arial Narrow" panose="020B0606020202030204" pitchFamily="34" charset="0"/>
              </a:rPr>
              <a:t>Η σχέση αυτή περιγράφει την εντροπία ως συνάρτηση της δυναμικής θερμοκρασίας</a:t>
            </a:r>
          </a:p>
        </p:txBody>
      </p:sp>
      <mc:AlternateContent xmlns:mc="http://schemas.openxmlformats.org/markup-compatibility/2006" xmlns:a14="http://schemas.microsoft.com/office/drawing/2010/main">
        <mc:Choice Requires="a14">
          <p:sp>
            <p:nvSpPr>
              <p:cNvPr id="11" name="Object 9">
                <a:extLst>
                  <a:ext uri="{FF2B5EF4-FFF2-40B4-BE49-F238E27FC236}">
                    <a16:creationId xmlns:a16="http://schemas.microsoft.com/office/drawing/2014/main" id="{2E8E02D1-0D12-4CEE-92F2-58F0D73E5428}"/>
                  </a:ext>
                </a:extLst>
              </p:cNvPr>
              <p:cNvSpPr txBox="1"/>
              <p:nvPr/>
            </p:nvSpPr>
            <p:spPr bwMode="auto">
              <a:xfrm>
                <a:off x="4860032" y="608100"/>
                <a:ext cx="3595436"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l-GR" sz="200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𝑑𝑆</m:t>
                          </m:r>
                          <m:r>
                            <a:rPr lang="en-US" sz="2000" b="0" i="1" smtClean="0">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𝑐</m:t>
                          </m:r>
                        </m:e>
                        <m:sub>
                          <m:r>
                            <a:rPr lang="el-GR" sz="2000" i="1">
                              <a:solidFill>
                                <a:srgbClr val="000000"/>
                              </a:solidFill>
                              <a:latin typeface="Cambria Math" panose="02040503050406030204" pitchFamily="18" charset="0"/>
                            </a:rPr>
                            <m:t>𝑃</m:t>
                          </m:r>
                        </m:sub>
                      </m:sSub>
                      <m:r>
                        <a:rPr lang="el-GR" sz="2000" i="1">
                          <a:solidFill>
                            <a:srgbClr val="000000"/>
                          </a:solidFill>
                          <a:latin typeface="Cambria Math" panose="02040503050406030204" pitchFamily="18" charset="0"/>
                        </a:rPr>
                        <m:t>⋅</m:t>
                      </m:r>
                      <m:d>
                        <m:dPr>
                          <m:ctrlPr>
                            <a:rPr lang="el-GR" sz="2000" i="1">
                              <a:solidFill>
                                <a:srgbClr val="000000"/>
                              </a:solidFill>
                              <a:latin typeface="Cambria Math" panose="02040503050406030204" pitchFamily="18" charset="0"/>
                            </a:rPr>
                          </m:ctrlPr>
                        </m:dPr>
                        <m:e>
                          <m:f>
                            <m:fPr>
                              <m:ctrlPr>
                                <a:rPr lang="el-GR"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𝑑𝑇</m:t>
                              </m:r>
                            </m:num>
                            <m:den>
                              <m:r>
                                <a:rPr lang="en-US" sz="2000" i="1">
                                  <a:solidFill>
                                    <a:srgbClr val="000000"/>
                                  </a:solidFill>
                                  <a:latin typeface="Cambria Math" panose="02040503050406030204" pitchFamily="18" charset="0"/>
                                </a:rPr>
                                <m:t>𝑇</m:t>
                              </m:r>
                            </m:den>
                          </m:f>
                          <m:r>
                            <a:rPr lang="en-US" sz="2000" i="1">
                              <a:solidFill>
                                <a:srgbClr val="000000"/>
                              </a:solidFill>
                              <a:latin typeface="Cambria Math" panose="02040503050406030204" pitchFamily="18" charset="0"/>
                            </a:rPr>
                            <m:t>−</m:t>
                          </m:r>
                          <m:f>
                            <m:fPr>
                              <m:ctrlPr>
                                <a:rPr lang="el-GR" sz="2000" i="1">
                                  <a:solidFill>
                                    <a:srgbClr val="000000"/>
                                  </a:solidFill>
                                  <a:latin typeface="Cambria Math" panose="02040503050406030204" pitchFamily="18" charset="0"/>
                                </a:rPr>
                              </m:ctrlPr>
                            </m:fPr>
                            <m:num>
                              <m:sSub>
                                <m:sSubPr>
                                  <m:ctrlPr>
                                    <a:rPr lang="el-GR"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𝑅</m:t>
                                  </m:r>
                                </m:e>
                                <m:sub>
                                  <m:r>
                                    <a:rPr lang="en-US" sz="2000" i="1">
                                      <a:solidFill>
                                        <a:srgbClr val="000000"/>
                                      </a:solidFill>
                                      <a:latin typeface="Cambria Math" panose="02040503050406030204" pitchFamily="18" charset="0"/>
                                    </a:rPr>
                                    <m:t>𝑚</m:t>
                                  </m:r>
                                </m:sub>
                              </m:sSub>
                            </m:num>
                            <m:den>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𝑐</m:t>
                                  </m:r>
                                </m:e>
                                <m:sub>
                                  <m:r>
                                    <a:rPr lang="el-GR" sz="2000" i="1">
                                      <a:solidFill>
                                        <a:srgbClr val="000000"/>
                                      </a:solidFill>
                                      <a:latin typeface="Cambria Math" panose="02040503050406030204" pitchFamily="18" charset="0"/>
                                    </a:rPr>
                                    <m:t>𝑃</m:t>
                                  </m:r>
                                </m:sub>
                              </m:sSub>
                            </m:den>
                          </m:f>
                          <m:r>
                            <a:rPr lang="el-GR" sz="2000" i="1">
                              <a:solidFill>
                                <a:srgbClr val="000000"/>
                              </a:solidFill>
                              <a:latin typeface="Cambria Math" panose="02040503050406030204" pitchFamily="18" charset="0"/>
                            </a:rPr>
                            <m:t>⋅</m:t>
                          </m:r>
                          <m:f>
                            <m:fPr>
                              <m:ctrlPr>
                                <a:rPr lang="el-GR"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𝑑𝑃</m:t>
                              </m:r>
                            </m:num>
                            <m:den>
                              <m:r>
                                <a:rPr lang="en-US" sz="2000" i="1">
                                  <a:solidFill>
                                    <a:srgbClr val="000000"/>
                                  </a:solidFill>
                                  <a:latin typeface="Cambria Math" panose="02040503050406030204" pitchFamily="18" charset="0"/>
                                </a:rPr>
                                <m:t>𝑃</m:t>
                              </m:r>
                            </m:den>
                          </m:f>
                        </m:e>
                      </m:d>
                      <m:r>
                        <a:rPr lang="el-GR" sz="2000" i="1">
                          <a:solidFill>
                            <a:srgbClr val="000000"/>
                          </a:solidFill>
                          <a:latin typeface="Cambria Math" panose="02040503050406030204" pitchFamily="18" charset="0"/>
                        </a:rPr>
                        <m:t>  </m:t>
                      </m:r>
                    </m:oMath>
                  </m:oMathPara>
                </a14:m>
                <a:endParaRPr lang="el-GR" sz="2000" dirty="0"/>
              </a:p>
            </p:txBody>
          </p:sp>
        </mc:Choice>
        <mc:Fallback xmlns="">
          <p:sp>
            <p:nvSpPr>
              <p:cNvPr id="11" name="Object 9">
                <a:extLst>
                  <a:ext uri="{FF2B5EF4-FFF2-40B4-BE49-F238E27FC236}">
                    <a16:creationId xmlns:a16="http://schemas.microsoft.com/office/drawing/2014/main" id="{2E8E02D1-0D12-4CEE-92F2-58F0D73E5428}"/>
                  </a:ext>
                </a:extLst>
              </p:cNvPr>
              <p:cNvSpPr txBox="1">
                <a:spLocks noRot="1" noChangeAspect="1" noMove="1" noResize="1" noEditPoints="1" noAdjustHandles="1" noChangeArrowheads="1" noChangeShapeType="1" noTextEdit="1"/>
              </p:cNvSpPr>
              <p:nvPr/>
            </p:nvSpPr>
            <p:spPr bwMode="auto">
              <a:xfrm>
                <a:off x="4860032" y="608100"/>
                <a:ext cx="3595436" cy="754102"/>
              </a:xfrm>
              <a:prstGeom prst="rect">
                <a:avLst/>
              </a:prstGeom>
              <a:blipFill>
                <a:blip r:embed="rId3"/>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3" name="Object 9">
                <a:extLst>
                  <a:ext uri="{FF2B5EF4-FFF2-40B4-BE49-F238E27FC236}">
                    <a16:creationId xmlns:a16="http://schemas.microsoft.com/office/drawing/2014/main" id="{B5F176AF-7658-41D1-AAFB-E67C08D5DC1E}"/>
                  </a:ext>
                </a:extLst>
              </p:cNvPr>
              <p:cNvSpPr txBox="1"/>
              <p:nvPr/>
            </p:nvSpPr>
            <p:spPr bwMode="auto">
              <a:xfrm>
                <a:off x="971600" y="1978103"/>
                <a:ext cx="4025902" cy="68134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l-GR"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𝑙𝑛</m:t>
                          </m:r>
                          <m:r>
                            <a:rPr lang="el-GR" b="0" i="1" smtClean="0">
                              <a:solidFill>
                                <a:srgbClr val="000000"/>
                              </a:solidFill>
                              <a:latin typeface="Cambria Math" panose="02040503050406030204" pitchFamily="18" charset="0"/>
                            </a:rPr>
                            <m:t>𝜃</m:t>
                          </m:r>
                          <m:r>
                            <a:rPr lang="en-US" i="1">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𝑙𝑛𝑇</m:t>
                          </m:r>
                        </m:e>
                        <m:sub>
                          <m:r>
                            <a:rPr lang="en-US" b="0" i="1" smtClean="0">
                              <a:solidFill>
                                <a:srgbClr val="000000"/>
                              </a:solidFill>
                              <a:latin typeface="Cambria Math" panose="02040503050406030204" pitchFamily="18" charset="0"/>
                            </a:rPr>
                            <m:t>𝑜</m:t>
                          </m:r>
                        </m:sub>
                      </m:sSub>
                      <m:r>
                        <a:rPr lang="el-GR" b="0" i="1" smtClean="0">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𝑚</m:t>
                              </m:r>
                            </m:sub>
                          </m:sSub>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𝑐</m:t>
                              </m:r>
                            </m:e>
                            <m:sub>
                              <m:r>
                                <a:rPr lang="el-GR" i="1">
                                  <a:solidFill>
                                    <a:srgbClr val="000000"/>
                                  </a:solidFill>
                                  <a:latin typeface="Cambria Math" panose="02040503050406030204" pitchFamily="18" charset="0"/>
                                </a:rPr>
                                <m:t>𝑃</m:t>
                              </m:r>
                            </m:sub>
                          </m:sSub>
                        </m:den>
                      </m:f>
                      <m:r>
                        <a:rPr lang="en-US" i="1">
                          <a:solidFill>
                            <a:srgbClr val="000000"/>
                          </a:solidFill>
                          <a:latin typeface="Cambria Math" panose="02040503050406030204" pitchFamily="18" charset="0"/>
                        </a:rPr>
                        <m:t>𝑙𝑛</m:t>
                      </m:r>
                      <m:r>
                        <a:rPr lang="el-GR" b="0" i="1" smtClean="0">
                          <a:solidFill>
                            <a:srgbClr val="000000"/>
                          </a:solidFill>
                          <a:latin typeface="Cambria Math" panose="02040503050406030204" pitchFamily="18" charset="0"/>
                        </a:rPr>
                        <m:t>1000</m:t>
                      </m:r>
                      <m:r>
                        <a:rPr lang="en-US" i="1">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𝑚</m:t>
                              </m:r>
                            </m:sub>
                          </m:sSub>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𝑐</m:t>
                              </m:r>
                            </m:e>
                            <m:sub>
                              <m:r>
                                <a:rPr lang="el-GR" i="1">
                                  <a:solidFill>
                                    <a:srgbClr val="000000"/>
                                  </a:solidFill>
                                  <a:latin typeface="Cambria Math" panose="02040503050406030204" pitchFamily="18" charset="0"/>
                                </a:rPr>
                                <m:t>𝑃</m:t>
                              </m:r>
                            </m:sub>
                          </m:sSub>
                        </m:den>
                      </m:f>
                      <m:r>
                        <a:rPr lang="en-US" i="1">
                          <a:solidFill>
                            <a:srgbClr val="000000"/>
                          </a:solidFill>
                          <a:latin typeface="Cambria Math" panose="02040503050406030204" pitchFamily="18" charset="0"/>
                        </a:rPr>
                        <m:t>𝑙𝑛𝑃</m:t>
                      </m:r>
                      <m:r>
                        <a:rPr lang="el-GR" i="1">
                          <a:solidFill>
                            <a:srgbClr val="000000"/>
                          </a:solidFill>
                          <a:latin typeface="Cambria Math" panose="02040503050406030204" pitchFamily="18" charset="0"/>
                        </a:rPr>
                        <m:t> </m:t>
                      </m:r>
                    </m:oMath>
                  </m:oMathPara>
                </a14:m>
                <a:endParaRPr lang="el-GR" dirty="0"/>
              </a:p>
            </p:txBody>
          </p:sp>
        </mc:Choice>
        <mc:Fallback xmlns="">
          <p:sp>
            <p:nvSpPr>
              <p:cNvPr id="13" name="Object 9">
                <a:extLst>
                  <a:ext uri="{FF2B5EF4-FFF2-40B4-BE49-F238E27FC236}">
                    <a16:creationId xmlns:a16="http://schemas.microsoft.com/office/drawing/2014/main" id="{B5F176AF-7658-41D1-AAFB-E67C08D5DC1E}"/>
                  </a:ext>
                </a:extLst>
              </p:cNvPr>
              <p:cNvSpPr txBox="1">
                <a:spLocks noRot="1" noChangeAspect="1" noMove="1" noResize="1" noEditPoints="1" noAdjustHandles="1" noChangeArrowheads="1" noChangeShapeType="1" noTextEdit="1"/>
              </p:cNvSpPr>
              <p:nvPr/>
            </p:nvSpPr>
            <p:spPr bwMode="auto">
              <a:xfrm>
                <a:off x="971600" y="1978103"/>
                <a:ext cx="4025902" cy="681348"/>
              </a:xfrm>
              <a:prstGeom prst="rect">
                <a:avLst/>
              </a:prstGeom>
              <a:blipFill>
                <a:blip r:embed="rId4"/>
                <a:stretch>
                  <a:fillRect/>
                </a:stretch>
              </a:blipFill>
              <a:ln>
                <a:noFill/>
              </a:ln>
              <a:effectLst/>
            </p:spPr>
            <p:txBody>
              <a:bodyPr/>
              <a:lstStyle/>
              <a:p>
                <a:r>
                  <a:rPr lang="el-GR">
                    <a:noFill/>
                  </a:rPr>
                  <a:t> </a:t>
                </a:r>
              </a:p>
            </p:txBody>
          </p:sp>
        </mc:Fallback>
      </mc:AlternateContent>
      <p:sp>
        <p:nvSpPr>
          <p:cNvPr id="14" name="Βέλος: Δεξιό 13">
            <a:extLst>
              <a:ext uri="{FF2B5EF4-FFF2-40B4-BE49-F238E27FC236}">
                <a16:creationId xmlns:a16="http://schemas.microsoft.com/office/drawing/2014/main" id="{7B5C8717-A022-40CA-B135-F19DA05F9627}"/>
              </a:ext>
            </a:extLst>
          </p:cNvPr>
          <p:cNvSpPr/>
          <p:nvPr/>
        </p:nvSpPr>
        <p:spPr>
          <a:xfrm>
            <a:off x="4634979" y="2246769"/>
            <a:ext cx="43157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a14="http://schemas.microsoft.com/office/drawing/2010/main">
        <mc:Choice Requires="a14">
          <p:sp>
            <p:nvSpPr>
              <p:cNvPr id="15" name="Object 9">
                <a:extLst>
                  <a:ext uri="{FF2B5EF4-FFF2-40B4-BE49-F238E27FC236}">
                    <a16:creationId xmlns:a16="http://schemas.microsoft.com/office/drawing/2014/main" id="{D43028B6-FA6E-418B-9158-DAF78782DA28}"/>
                  </a:ext>
                </a:extLst>
              </p:cNvPr>
              <p:cNvSpPr txBox="1"/>
              <p:nvPr/>
            </p:nvSpPr>
            <p:spPr bwMode="auto">
              <a:xfrm>
                <a:off x="5538213" y="1924750"/>
                <a:ext cx="2907989"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l-GR"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m:t>
                          </m:r>
                          <m:r>
                            <a:rPr lang="el-GR" sz="2000" i="1">
                              <a:solidFill>
                                <a:srgbClr val="000000"/>
                              </a:solidFill>
                              <a:latin typeface="Cambria Math" panose="02040503050406030204" pitchFamily="18" charset="0"/>
                            </a:rPr>
                            <m:t>𝜃</m:t>
                          </m:r>
                        </m:num>
                        <m:den>
                          <m:r>
                            <a:rPr lang="el-GR" sz="2000" i="1">
                              <a:solidFill>
                                <a:srgbClr val="000000"/>
                              </a:solidFill>
                              <a:latin typeface="Cambria Math" panose="02040503050406030204" pitchFamily="18" charset="0"/>
                            </a:rPr>
                            <m:t>𝜃</m:t>
                          </m:r>
                        </m:den>
                      </m:f>
                      <m:r>
                        <a:rPr lang="en-US" sz="2000" i="1">
                          <a:solidFill>
                            <a:srgbClr val="000000"/>
                          </a:solidFill>
                          <a:latin typeface="Cambria Math" panose="02040503050406030204" pitchFamily="18" charset="0"/>
                        </a:rPr>
                        <m:t>=</m:t>
                      </m:r>
                      <m:f>
                        <m:fPr>
                          <m:ctrlPr>
                            <a:rPr lang="el-GR"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𝑑𝑇</m:t>
                          </m:r>
                        </m:num>
                        <m:den>
                          <m:r>
                            <a:rPr lang="en-US" sz="2000" i="1">
                              <a:solidFill>
                                <a:srgbClr val="000000"/>
                              </a:solidFill>
                              <a:latin typeface="Cambria Math" panose="02040503050406030204" pitchFamily="18" charset="0"/>
                            </a:rPr>
                            <m:t>𝑇</m:t>
                          </m:r>
                        </m:den>
                      </m:f>
                      <m:r>
                        <a:rPr lang="en-US" sz="2000" i="1">
                          <a:solidFill>
                            <a:srgbClr val="000000"/>
                          </a:solidFill>
                          <a:latin typeface="Cambria Math" panose="02040503050406030204" pitchFamily="18" charset="0"/>
                        </a:rPr>
                        <m:t>−</m:t>
                      </m:r>
                      <m:f>
                        <m:fPr>
                          <m:ctrlPr>
                            <a:rPr lang="el-GR" sz="2000" i="1">
                              <a:solidFill>
                                <a:srgbClr val="000000"/>
                              </a:solidFill>
                              <a:latin typeface="Cambria Math" panose="02040503050406030204" pitchFamily="18" charset="0"/>
                            </a:rPr>
                          </m:ctrlPr>
                        </m:fPr>
                        <m:num>
                          <m:sSub>
                            <m:sSubPr>
                              <m:ctrlPr>
                                <a:rPr lang="el-GR" sz="2000" i="1">
                                  <a:solidFill>
                                    <a:srgbClr val="000000"/>
                                  </a:solidFill>
                                  <a:latin typeface="Cambria Math" panose="02040503050406030204" pitchFamily="18" charset="0"/>
                                </a:rPr>
                              </m:ctrlPr>
                            </m:sSubPr>
                            <m:e>
                              <m:r>
                                <a:rPr lang="en-US" sz="2000" i="1">
                                  <a:solidFill>
                                    <a:srgbClr val="000000"/>
                                  </a:solidFill>
                                  <a:latin typeface="Cambria Math" panose="02040503050406030204" pitchFamily="18" charset="0"/>
                                </a:rPr>
                                <m:t>𝑅</m:t>
                              </m:r>
                            </m:e>
                            <m:sub>
                              <m:r>
                                <a:rPr lang="en-US" sz="2000" i="1">
                                  <a:solidFill>
                                    <a:srgbClr val="000000"/>
                                  </a:solidFill>
                                  <a:latin typeface="Cambria Math" panose="02040503050406030204" pitchFamily="18" charset="0"/>
                                </a:rPr>
                                <m:t>𝑚</m:t>
                              </m:r>
                            </m:sub>
                          </m:sSub>
                        </m:num>
                        <m:den>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𝑐</m:t>
                              </m:r>
                            </m:e>
                            <m:sub>
                              <m:r>
                                <a:rPr lang="el-GR" sz="2000" i="1">
                                  <a:solidFill>
                                    <a:srgbClr val="000000"/>
                                  </a:solidFill>
                                  <a:latin typeface="Cambria Math" panose="02040503050406030204" pitchFamily="18" charset="0"/>
                                </a:rPr>
                                <m:t>𝑃</m:t>
                              </m:r>
                            </m:sub>
                          </m:sSub>
                        </m:den>
                      </m:f>
                      <m:r>
                        <a:rPr lang="el-GR" sz="2000" i="1">
                          <a:solidFill>
                            <a:srgbClr val="000000"/>
                          </a:solidFill>
                          <a:latin typeface="Cambria Math" panose="02040503050406030204" pitchFamily="18" charset="0"/>
                        </a:rPr>
                        <m:t>⋅</m:t>
                      </m:r>
                      <m:f>
                        <m:fPr>
                          <m:ctrlPr>
                            <a:rPr lang="el-GR"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𝑑𝑃</m:t>
                          </m:r>
                        </m:num>
                        <m:den>
                          <m:r>
                            <a:rPr lang="en-US" sz="2000" i="1">
                              <a:solidFill>
                                <a:srgbClr val="000000"/>
                              </a:solidFill>
                              <a:latin typeface="Cambria Math" panose="02040503050406030204" pitchFamily="18" charset="0"/>
                            </a:rPr>
                            <m:t>𝑃</m:t>
                          </m:r>
                        </m:den>
                      </m:f>
                      <m:r>
                        <a:rPr lang="el-GR" sz="2000" i="1">
                          <a:solidFill>
                            <a:srgbClr val="000000"/>
                          </a:solidFill>
                          <a:latin typeface="Cambria Math" panose="02040503050406030204" pitchFamily="18" charset="0"/>
                        </a:rPr>
                        <m:t>  </m:t>
                      </m:r>
                    </m:oMath>
                  </m:oMathPara>
                </a14:m>
                <a:endParaRPr lang="el-GR" sz="2000" dirty="0"/>
              </a:p>
            </p:txBody>
          </p:sp>
        </mc:Choice>
        <mc:Fallback xmlns="">
          <p:sp>
            <p:nvSpPr>
              <p:cNvPr id="15" name="Object 9">
                <a:extLst>
                  <a:ext uri="{FF2B5EF4-FFF2-40B4-BE49-F238E27FC236}">
                    <a16:creationId xmlns:a16="http://schemas.microsoft.com/office/drawing/2014/main" id="{D43028B6-FA6E-418B-9158-DAF78782DA28}"/>
                  </a:ext>
                </a:extLst>
              </p:cNvPr>
              <p:cNvSpPr txBox="1">
                <a:spLocks noRot="1" noChangeAspect="1" noMove="1" noResize="1" noEditPoints="1" noAdjustHandles="1" noChangeArrowheads="1" noChangeShapeType="1" noTextEdit="1"/>
              </p:cNvSpPr>
              <p:nvPr/>
            </p:nvSpPr>
            <p:spPr bwMode="auto">
              <a:xfrm>
                <a:off x="5538213" y="1924750"/>
                <a:ext cx="2907989" cy="754102"/>
              </a:xfrm>
              <a:prstGeom prst="rect">
                <a:avLst/>
              </a:prstGeom>
              <a:blipFill>
                <a:blip r:embed="rId5"/>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6" name="Object 9">
                <a:extLst>
                  <a:ext uri="{FF2B5EF4-FFF2-40B4-BE49-F238E27FC236}">
                    <a16:creationId xmlns:a16="http://schemas.microsoft.com/office/drawing/2014/main" id="{9A485681-9F09-45BB-963C-0846BABBE17F}"/>
                  </a:ext>
                </a:extLst>
              </p:cNvPr>
              <p:cNvSpPr txBox="1"/>
              <p:nvPr/>
            </p:nvSpPr>
            <p:spPr bwMode="auto">
              <a:xfrm>
                <a:off x="2162861" y="3429000"/>
                <a:ext cx="2181240"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l-GR" sz="2000" i="1" smtClean="0">
                              <a:solidFill>
                                <a:srgbClr val="000000"/>
                              </a:solidFill>
                              <a:latin typeface="Cambria Math" panose="02040503050406030204" pitchFamily="18" charset="0"/>
                            </a:rPr>
                          </m:ctrlPr>
                        </m:sSubPr>
                        <m:e>
                          <m:r>
                            <a:rPr lang="en-US" sz="2000" b="0" i="1" smtClean="0">
                              <a:solidFill>
                                <a:srgbClr val="000000"/>
                              </a:solidFill>
                              <a:latin typeface="Cambria Math" panose="02040503050406030204" pitchFamily="18" charset="0"/>
                            </a:rPr>
                            <m:t>𝑑𝑆</m:t>
                          </m:r>
                          <m:r>
                            <a:rPr lang="en-US" sz="2000" b="0" i="1" smtClean="0">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𝑐</m:t>
                          </m:r>
                        </m:e>
                        <m:sub>
                          <m:r>
                            <a:rPr lang="el-GR" sz="2000" i="1">
                              <a:solidFill>
                                <a:srgbClr val="000000"/>
                              </a:solidFill>
                              <a:latin typeface="Cambria Math" panose="02040503050406030204" pitchFamily="18" charset="0"/>
                            </a:rPr>
                            <m:t>𝑃</m:t>
                          </m:r>
                        </m:sub>
                      </m:sSub>
                      <m:r>
                        <a:rPr lang="el-GR" sz="2000" i="1">
                          <a:solidFill>
                            <a:srgbClr val="000000"/>
                          </a:solidFill>
                          <a:latin typeface="Cambria Math" panose="02040503050406030204" pitchFamily="18" charset="0"/>
                        </a:rPr>
                        <m:t>⋅</m:t>
                      </m:r>
                      <m:f>
                        <m:fPr>
                          <m:ctrlPr>
                            <a:rPr lang="el-GR"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m:t>
                          </m:r>
                          <m:r>
                            <a:rPr lang="el-GR" sz="2000" b="0" i="1" smtClean="0">
                              <a:solidFill>
                                <a:srgbClr val="000000"/>
                              </a:solidFill>
                              <a:latin typeface="Cambria Math" panose="02040503050406030204" pitchFamily="18" charset="0"/>
                            </a:rPr>
                            <m:t>𝜃</m:t>
                          </m:r>
                        </m:num>
                        <m:den>
                          <m:r>
                            <a:rPr lang="el-GR" sz="2000" b="0" i="1" smtClean="0">
                              <a:solidFill>
                                <a:srgbClr val="000000"/>
                              </a:solidFill>
                              <a:latin typeface="Cambria Math" panose="02040503050406030204" pitchFamily="18" charset="0"/>
                            </a:rPr>
                            <m:t>𝜃</m:t>
                          </m:r>
                        </m:den>
                      </m:f>
                      <m:r>
                        <a:rPr lang="el-GR" sz="2000" i="1">
                          <a:solidFill>
                            <a:srgbClr val="000000"/>
                          </a:solidFill>
                          <a:latin typeface="Cambria Math" panose="02040503050406030204" pitchFamily="18" charset="0"/>
                        </a:rPr>
                        <m:t>  </m:t>
                      </m:r>
                    </m:oMath>
                  </m:oMathPara>
                </a14:m>
                <a:endParaRPr lang="el-GR" sz="2000" dirty="0"/>
              </a:p>
            </p:txBody>
          </p:sp>
        </mc:Choice>
        <mc:Fallback xmlns="">
          <p:sp>
            <p:nvSpPr>
              <p:cNvPr id="16" name="Object 9">
                <a:extLst>
                  <a:ext uri="{FF2B5EF4-FFF2-40B4-BE49-F238E27FC236}">
                    <a16:creationId xmlns:a16="http://schemas.microsoft.com/office/drawing/2014/main" id="{9A485681-9F09-45BB-963C-0846BABBE17F}"/>
                  </a:ext>
                </a:extLst>
              </p:cNvPr>
              <p:cNvSpPr txBox="1">
                <a:spLocks noRot="1" noChangeAspect="1" noMove="1" noResize="1" noEditPoints="1" noAdjustHandles="1" noChangeArrowheads="1" noChangeShapeType="1" noTextEdit="1"/>
              </p:cNvSpPr>
              <p:nvPr/>
            </p:nvSpPr>
            <p:spPr bwMode="auto">
              <a:xfrm>
                <a:off x="2162861" y="3429000"/>
                <a:ext cx="2181240" cy="754102"/>
              </a:xfrm>
              <a:prstGeom prst="rect">
                <a:avLst/>
              </a:prstGeom>
              <a:blipFill>
                <a:blip r:embed="rId6"/>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8" name="Object 9">
                <a:extLst>
                  <a:ext uri="{FF2B5EF4-FFF2-40B4-BE49-F238E27FC236}">
                    <a16:creationId xmlns:a16="http://schemas.microsoft.com/office/drawing/2014/main" id="{8E8EC333-DF81-48E8-962C-DF0B190E325F}"/>
                  </a:ext>
                </a:extLst>
              </p:cNvPr>
              <p:cNvSpPr txBox="1"/>
              <p:nvPr/>
            </p:nvSpPr>
            <p:spPr bwMode="auto">
              <a:xfrm>
                <a:off x="4865900" y="3559107"/>
                <a:ext cx="4025902" cy="68134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400" b="1" smtClean="0">
                          <a:solidFill>
                            <a:srgbClr val="0000FF"/>
                          </a:solidFill>
                          <a:latin typeface="Cambria Math" panose="02040503050406030204" pitchFamily="18" charset="0"/>
                        </a:rPr>
                        <m:t>𝐒</m:t>
                      </m:r>
                      <m:r>
                        <a:rPr lang="en-US" sz="2400" b="1" i="1">
                          <a:solidFill>
                            <a:srgbClr val="0000FF"/>
                          </a:solidFill>
                          <a:latin typeface="Cambria Math" panose="02040503050406030204" pitchFamily="18" charset="0"/>
                        </a:rPr>
                        <m:t>=</m:t>
                      </m:r>
                      <m:sSub>
                        <m:sSubPr>
                          <m:ctrlPr>
                            <a:rPr lang="el-GR" sz="2400" b="1" i="1">
                              <a:solidFill>
                                <a:srgbClr val="0000FF"/>
                              </a:solidFill>
                              <a:latin typeface="Cambria Math" panose="02040503050406030204" pitchFamily="18" charset="0"/>
                            </a:rPr>
                          </m:ctrlPr>
                        </m:sSubPr>
                        <m:e>
                          <m:r>
                            <a:rPr lang="el-GR" sz="2400" b="1" i="1">
                              <a:solidFill>
                                <a:srgbClr val="0000FF"/>
                              </a:solidFill>
                              <a:latin typeface="Cambria Math" panose="02040503050406030204" pitchFamily="18" charset="0"/>
                            </a:rPr>
                            <m:t>𝒄</m:t>
                          </m:r>
                        </m:e>
                        <m:sub>
                          <m:r>
                            <a:rPr lang="el-GR" sz="2400" b="1" i="1">
                              <a:solidFill>
                                <a:srgbClr val="0000FF"/>
                              </a:solidFill>
                              <a:latin typeface="Cambria Math" panose="02040503050406030204" pitchFamily="18" charset="0"/>
                            </a:rPr>
                            <m:t>𝑷</m:t>
                          </m:r>
                        </m:sub>
                      </m:sSub>
                      <m:r>
                        <a:rPr lang="en-US" sz="2400" b="1" i="1">
                          <a:solidFill>
                            <a:srgbClr val="0000FF"/>
                          </a:solidFill>
                          <a:latin typeface="Cambria Math" panose="02040503050406030204" pitchFamily="18" charset="0"/>
                        </a:rPr>
                        <m:t>𝒍𝒏</m:t>
                      </m:r>
                      <m:r>
                        <a:rPr lang="el-GR" sz="2400" b="1" i="0" smtClean="0">
                          <a:solidFill>
                            <a:srgbClr val="0000FF"/>
                          </a:solidFill>
                          <a:latin typeface="Cambria Math" panose="02040503050406030204" pitchFamily="18" charset="0"/>
                        </a:rPr>
                        <m:t>𝚯</m:t>
                      </m:r>
                      <m:r>
                        <a:rPr lang="el-GR" sz="2400" b="1" i="1" smtClean="0">
                          <a:solidFill>
                            <a:srgbClr val="0000FF"/>
                          </a:solidFill>
                          <a:latin typeface="Cambria Math" panose="02040503050406030204" pitchFamily="18" charset="0"/>
                        </a:rPr>
                        <m:t>+</m:t>
                      </m:r>
                      <m:r>
                        <a:rPr lang="el-GR" sz="2400" b="1" i="1" smtClean="0">
                          <a:solidFill>
                            <a:srgbClr val="0000FF"/>
                          </a:solidFill>
                          <a:latin typeface="Cambria Math" panose="02040503050406030204" pitchFamily="18" charset="0"/>
                        </a:rPr>
                        <m:t>𝝈𝝉𝜶𝜽𝜺𝝆𝜶</m:t>
                      </m:r>
                      <m:r>
                        <a:rPr lang="el-GR" sz="2400" b="1" i="1">
                          <a:solidFill>
                            <a:srgbClr val="0000FF"/>
                          </a:solidFill>
                          <a:latin typeface="Cambria Math" panose="02040503050406030204" pitchFamily="18" charset="0"/>
                        </a:rPr>
                        <m:t> </m:t>
                      </m:r>
                    </m:oMath>
                  </m:oMathPara>
                </a14:m>
                <a:endParaRPr lang="el-GR" sz="2400" b="1" dirty="0">
                  <a:solidFill>
                    <a:srgbClr val="0000FF"/>
                  </a:solidFill>
                </a:endParaRPr>
              </a:p>
            </p:txBody>
          </p:sp>
        </mc:Choice>
        <mc:Fallback xmlns="">
          <p:sp>
            <p:nvSpPr>
              <p:cNvPr id="18" name="Object 9">
                <a:extLst>
                  <a:ext uri="{FF2B5EF4-FFF2-40B4-BE49-F238E27FC236}">
                    <a16:creationId xmlns:a16="http://schemas.microsoft.com/office/drawing/2014/main" id="{8E8EC333-DF81-48E8-962C-DF0B190E325F}"/>
                  </a:ext>
                </a:extLst>
              </p:cNvPr>
              <p:cNvSpPr txBox="1">
                <a:spLocks noRot="1" noChangeAspect="1" noMove="1" noResize="1" noEditPoints="1" noAdjustHandles="1" noChangeArrowheads="1" noChangeShapeType="1" noTextEdit="1"/>
              </p:cNvSpPr>
              <p:nvPr/>
            </p:nvSpPr>
            <p:spPr bwMode="auto">
              <a:xfrm>
                <a:off x="4865900" y="3559107"/>
                <a:ext cx="4025902" cy="681348"/>
              </a:xfrm>
              <a:prstGeom prst="rect">
                <a:avLst/>
              </a:prstGeom>
              <a:blipFill>
                <a:blip r:embed="rId8"/>
                <a:stretch>
                  <a:fillRect/>
                </a:stretch>
              </a:blipFill>
              <a:ln>
                <a:noFill/>
              </a:ln>
              <a:effectLst/>
            </p:spPr>
            <p:txBody>
              <a:bodyPr/>
              <a:lstStyle/>
              <a:p>
                <a:r>
                  <a:rPr lang="el-GR">
                    <a:noFill/>
                  </a:rPr>
                  <a:t> </a:t>
                </a:r>
              </a:p>
            </p:txBody>
          </p:sp>
        </mc:Fallback>
      </mc:AlternateContent>
      <p:sp>
        <p:nvSpPr>
          <p:cNvPr id="19" name="Βέλος: Δεξιό 18">
            <a:extLst>
              <a:ext uri="{FF2B5EF4-FFF2-40B4-BE49-F238E27FC236}">
                <a16:creationId xmlns:a16="http://schemas.microsoft.com/office/drawing/2014/main" id="{EC0A41E8-57B7-4A07-A5FC-B25DC2622B97}"/>
              </a:ext>
            </a:extLst>
          </p:cNvPr>
          <p:cNvSpPr/>
          <p:nvPr/>
        </p:nvSpPr>
        <p:spPr>
          <a:xfrm>
            <a:off x="4128314" y="3746075"/>
            <a:ext cx="431574"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0945668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B1E79D9-F453-4A6E-A155-C51322750AF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7A42FF1-EE0D-48F5-9746-1EB9DE32BDA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43</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041640CF-497D-40D8-99F0-E81B99907A0F}"/>
              </a:ext>
            </a:extLst>
          </p:cNvPr>
          <p:cNvSpPr txBox="1">
            <a:spLocks noChangeArrowheads="1"/>
          </p:cNvSpPr>
          <p:nvPr/>
        </p:nvSpPr>
        <p:spPr>
          <a:xfrm>
            <a:off x="0" y="242202"/>
            <a:ext cx="9144000" cy="75207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Εξίσωση </a:t>
            </a:r>
            <a:r>
              <a:rPr lang="en-US"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Clausius</a:t>
            </a: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 - </a:t>
            </a:r>
            <a:r>
              <a:rPr lang="en-US"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Clapeyron</a:t>
            </a:r>
            <a:endPar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3">
            <a:extLst>
              <a:ext uri="{FF2B5EF4-FFF2-40B4-BE49-F238E27FC236}">
                <a16:creationId xmlns:a16="http://schemas.microsoft.com/office/drawing/2014/main" id="{8FD6949E-A683-4BC6-991D-CC4F952F6920}"/>
              </a:ext>
            </a:extLst>
          </p:cNvPr>
          <p:cNvSpPr txBox="1">
            <a:spLocks noChangeArrowheads="1"/>
          </p:cNvSpPr>
          <p:nvPr/>
        </p:nvSpPr>
        <p:spPr>
          <a:xfrm>
            <a:off x="0" y="1156605"/>
            <a:ext cx="9144000" cy="164602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80000"/>
              </a:lnSpc>
            </a:pPr>
            <a:r>
              <a:rPr lang="el-GR" altLang="el-GR" sz="2400" dirty="0">
                <a:solidFill>
                  <a:srgbClr val="0033CC"/>
                </a:solidFill>
                <a:latin typeface="Arial" panose="020B0604020202020204" pitchFamily="34" charset="0"/>
                <a:cs typeface="Arial" panose="020B0604020202020204" pitchFamily="34" charset="0"/>
              </a:rPr>
              <a:t>Περιγράφει την ασυνεχή μεταβολή ανάμεσα σε δυο φάσεις του νερού. Σε ένα διάγραμμα πίεσης – θερμοκρασίας η γραμμή που διαχωρίζει δύο φάσεις ονομάζεται καμπύλη συνύπαρξης δύο φάσεων. </a:t>
            </a:r>
          </a:p>
          <a:p>
            <a:pPr marL="0" indent="0" algn="just">
              <a:lnSpc>
                <a:spcPct val="80000"/>
              </a:lnSpc>
              <a:buNone/>
            </a:pPr>
            <a:r>
              <a:rPr lang="el-GR" altLang="el-GR" sz="2400" dirty="0">
                <a:solidFill>
                  <a:srgbClr val="0033CC"/>
                </a:solidFill>
                <a:latin typeface="Arial" panose="020B0604020202020204" pitchFamily="34" charset="0"/>
                <a:cs typeface="Arial" panose="020B0604020202020204" pitchFamily="34" charset="0"/>
              </a:rPr>
              <a:t>Η εξίσωση </a:t>
            </a:r>
            <a:r>
              <a:rPr lang="en-US" sz="2400" dirty="0">
                <a:solidFill>
                  <a:srgbClr val="0033CC"/>
                </a:solidFill>
                <a:latin typeface="Arial" panose="020B0604020202020204" pitchFamily="34" charset="0"/>
                <a:cs typeface="Arial" panose="020B0604020202020204" pitchFamily="34" charset="0"/>
              </a:rPr>
              <a:t>Clausius</a:t>
            </a:r>
            <a:r>
              <a:rPr lang="el-GR" sz="2400" dirty="0">
                <a:solidFill>
                  <a:srgbClr val="0033CC"/>
                </a:solidFill>
                <a:latin typeface="Arial" panose="020B0604020202020204" pitchFamily="34" charset="0"/>
                <a:cs typeface="Arial" panose="020B0604020202020204" pitchFamily="34" charset="0"/>
              </a:rPr>
              <a:t> – </a:t>
            </a:r>
            <a:r>
              <a:rPr lang="en-US" sz="2400" dirty="0">
                <a:solidFill>
                  <a:srgbClr val="0033CC"/>
                </a:solidFill>
                <a:latin typeface="Arial" panose="020B0604020202020204" pitchFamily="34" charset="0"/>
                <a:cs typeface="Arial" panose="020B0604020202020204" pitchFamily="34" charset="0"/>
              </a:rPr>
              <a:t>Clapeyron</a:t>
            </a:r>
            <a:r>
              <a:rPr lang="el-GR" sz="2400" dirty="0">
                <a:solidFill>
                  <a:srgbClr val="0033CC"/>
                </a:solidFill>
                <a:latin typeface="Arial" panose="020B0604020202020204" pitchFamily="34" charset="0"/>
                <a:cs typeface="Arial" panose="020B0604020202020204" pitchFamily="34" charset="0"/>
              </a:rPr>
              <a:t> δίνει την κλίση των εφαπτομένων στην καμπύλη αυτή:</a:t>
            </a:r>
            <a:r>
              <a:rPr lang="el-GR" altLang="el-GR" sz="2400" dirty="0">
                <a:solidFill>
                  <a:srgbClr val="0033CC"/>
                </a:solidFill>
                <a:latin typeface="Arial" panose="020B0604020202020204" pitchFamily="34" charset="0"/>
                <a:cs typeface="Arial" panose="020B0604020202020204" pitchFamily="34" charset="0"/>
              </a:rPr>
              <a:t> </a:t>
            </a:r>
          </a:p>
          <a:p>
            <a:pPr marL="0" indent="0" algn="just">
              <a:lnSpc>
                <a:spcPct val="80000"/>
              </a:lnSpc>
              <a:buNone/>
            </a:pPr>
            <a:endParaRPr lang="el-GR" altLang="el-GR" sz="24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Object 2">
                <a:extLst>
                  <a:ext uri="{FF2B5EF4-FFF2-40B4-BE49-F238E27FC236}">
                    <a16:creationId xmlns:a16="http://schemas.microsoft.com/office/drawing/2014/main" id="{9D24F3C1-9204-47C5-BBE2-90B3454BECE1}"/>
                  </a:ext>
                </a:extLst>
              </p:cNvPr>
              <p:cNvSpPr txBox="1"/>
              <p:nvPr/>
            </p:nvSpPr>
            <p:spPr bwMode="auto">
              <a:xfrm>
                <a:off x="6300192" y="2893946"/>
                <a:ext cx="1368152" cy="859927"/>
              </a:xfrm>
              <a:prstGeom prst="rect">
                <a:avLst/>
              </a:prstGeom>
              <a:noFill/>
              <a:ln w="25400">
                <a:solidFill>
                  <a:srgbClr val="FF0000"/>
                </a:solidFill>
              </a:ln>
            </p:spPr>
            <p:txBody>
              <a:bodyPr>
                <a:noAutofit/>
              </a:bodyPr>
              <a:lstStyle/>
              <a:p>
                <a:pPr/>
                <a14:m>
                  <m:oMathPara xmlns:m="http://schemas.openxmlformats.org/officeDocument/2006/math">
                    <m:oMathParaPr>
                      <m:jc m:val="left"/>
                    </m:oMathParaPr>
                    <m:oMath xmlns:m="http://schemas.openxmlformats.org/officeDocument/2006/math">
                      <m:f>
                        <m:fPr>
                          <m:ctrlPr>
                            <a:rPr lang="el-GR" sz="2400" i="1" smtClean="0">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𝑑</m:t>
                          </m:r>
                          <m:r>
                            <a:rPr lang="el-GR" sz="2400" i="1">
                              <a:solidFill>
                                <a:srgbClr val="000000"/>
                              </a:solidFill>
                              <a:latin typeface="Cambria Math" panose="02040503050406030204" pitchFamily="18" charset="0"/>
                            </a:rPr>
                            <m:t>𝑃</m:t>
                          </m:r>
                        </m:num>
                        <m:den>
                          <m:r>
                            <a:rPr lang="en-US" sz="2400" b="0" i="1" smtClean="0">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rPr>
                            <m:t>𝑇</m:t>
                          </m:r>
                        </m:den>
                      </m:f>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𝑙</m:t>
                          </m:r>
                          <m:r>
                            <a:rPr lang="el-GR" sz="2400" i="1">
                              <a:solidFill>
                                <a:srgbClr val="000000"/>
                              </a:solidFill>
                              <a:latin typeface="Cambria Math" panose="02040503050406030204" pitchFamily="18" charset="0"/>
                            </a:rPr>
                            <m:t>𝑇</m:t>
                          </m:r>
                        </m:num>
                        <m:den>
                          <m:r>
                            <a:rPr lang="en-US" sz="2400" b="0" i="1" smtClean="0">
                              <a:solidFill>
                                <a:srgbClr val="000000"/>
                              </a:solidFill>
                              <a:latin typeface="Cambria Math" panose="02040503050406030204" pitchFamily="18" charset="0"/>
                            </a:rPr>
                            <m:t>𝑑𝑎</m:t>
                          </m:r>
                        </m:den>
                      </m:f>
                    </m:oMath>
                  </m:oMathPara>
                </a14:m>
                <a:endParaRPr lang="el-GR" sz="2400" dirty="0"/>
              </a:p>
            </p:txBody>
          </p:sp>
        </mc:Choice>
        <mc:Fallback xmlns="">
          <p:sp>
            <p:nvSpPr>
              <p:cNvPr id="7" name="Object 2">
                <a:extLst>
                  <a:ext uri="{FF2B5EF4-FFF2-40B4-BE49-F238E27FC236}">
                    <a16:creationId xmlns:a16="http://schemas.microsoft.com/office/drawing/2014/main" id="{9D24F3C1-9204-47C5-BBE2-90B3454BECE1}"/>
                  </a:ext>
                </a:extLst>
              </p:cNvPr>
              <p:cNvSpPr txBox="1">
                <a:spLocks noRot="1" noChangeAspect="1" noMove="1" noResize="1" noEditPoints="1" noAdjustHandles="1" noChangeArrowheads="1" noChangeShapeType="1" noTextEdit="1"/>
              </p:cNvSpPr>
              <p:nvPr/>
            </p:nvSpPr>
            <p:spPr bwMode="auto">
              <a:xfrm>
                <a:off x="6300192" y="2893946"/>
                <a:ext cx="1368152" cy="859927"/>
              </a:xfrm>
              <a:prstGeom prst="rect">
                <a:avLst/>
              </a:prstGeom>
              <a:blipFill>
                <a:blip r:embed="rId3"/>
                <a:stretch>
                  <a:fillRect/>
                </a:stretch>
              </a:blipFill>
              <a:ln w="25400">
                <a:solidFill>
                  <a:srgbClr val="FF0000"/>
                </a:solidFill>
              </a:ln>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6" name="Ορθογώνιο 5">
                <a:extLst>
                  <a:ext uri="{FF2B5EF4-FFF2-40B4-BE49-F238E27FC236}">
                    <a16:creationId xmlns:a16="http://schemas.microsoft.com/office/drawing/2014/main" id="{1C4C346E-57EC-4319-AB50-580C63EFC033}"/>
                  </a:ext>
                </a:extLst>
              </p:cNvPr>
              <p:cNvSpPr/>
              <p:nvPr/>
            </p:nvSpPr>
            <p:spPr>
              <a:xfrm>
                <a:off x="179512" y="3753874"/>
                <a:ext cx="8784975" cy="1771767"/>
              </a:xfrm>
              <a:prstGeom prst="rect">
                <a:avLst/>
              </a:prstGeom>
            </p:spPr>
            <p:txBody>
              <a:bodyPr wrap="square">
                <a:spAutoFit/>
              </a:bodyPr>
              <a:lstStyle/>
              <a:p>
                <a:pPr marL="12700" algn="just">
                  <a:lnSpc>
                    <a:spcPts val="2555"/>
                  </a:lnSpc>
                  <a:spcBef>
                    <a:spcPts val="127"/>
                  </a:spcBef>
                </a:pPr>
                <a:r>
                  <a:rPr lang="el-GR" sz="2000" dirty="0">
                    <a:solidFill>
                      <a:srgbClr val="0000FF"/>
                    </a:solidFill>
                    <a:latin typeface="Arial Narrow" panose="020B0606020202030204" pitchFamily="34" charset="0"/>
                  </a:rPr>
                  <a:t>Όπου </a:t>
                </a:r>
                <a14:m>
                  <m:oMath xmlns:m="http://schemas.openxmlformats.org/officeDocument/2006/math">
                    <m:f>
                      <m:fPr>
                        <m:ctrlPr>
                          <a:rPr lang="el-GR" sz="2000" i="1">
                            <a:solidFill>
                              <a:srgbClr val="000000"/>
                            </a:solidFill>
                            <a:latin typeface="Cambria Math" panose="02040503050406030204" pitchFamily="18" charset="0"/>
                          </a:rPr>
                        </m:ctrlPr>
                      </m:fPr>
                      <m:num>
                        <m:r>
                          <a:rPr lang="en-US" sz="2000" i="1">
                            <a:solidFill>
                              <a:srgbClr val="000000"/>
                            </a:solidFill>
                            <a:latin typeface="Cambria Math" panose="02040503050406030204" pitchFamily="18" charset="0"/>
                          </a:rPr>
                          <m:t>𝑑</m:t>
                        </m:r>
                        <m:r>
                          <a:rPr lang="el-GR" sz="2000" i="1">
                            <a:solidFill>
                              <a:srgbClr val="000000"/>
                            </a:solidFill>
                            <a:latin typeface="Cambria Math" panose="02040503050406030204" pitchFamily="18" charset="0"/>
                          </a:rPr>
                          <m:t>𝑃</m:t>
                        </m:r>
                      </m:num>
                      <m:den>
                        <m:r>
                          <a:rPr lang="en-US" sz="2000" i="1">
                            <a:solidFill>
                              <a:srgbClr val="000000"/>
                            </a:solidFill>
                            <a:latin typeface="Cambria Math" panose="02040503050406030204" pitchFamily="18" charset="0"/>
                          </a:rPr>
                          <m:t>𝑑𝑇</m:t>
                        </m:r>
                      </m:den>
                    </m:f>
                  </m:oMath>
                </a14:m>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εκφράζει την κλίση της εφαπτομένης της καμπύλης συνύπαρξης σε οποιοδήποτε σημείο, </a:t>
                </a:r>
                <a:endParaRPr lang="en-US" sz="2000" dirty="0">
                  <a:solidFill>
                    <a:srgbClr val="0000FF"/>
                  </a:solidFill>
                  <a:latin typeface="Arial Narrow" panose="020B0606020202030204" pitchFamily="34" charset="0"/>
                </a:endParaRPr>
              </a:p>
              <a:p>
                <a:pPr marL="12700" algn="just">
                  <a:lnSpc>
                    <a:spcPts val="2555"/>
                  </a:lnSpc>
                  <a:spcBef>
                    <a:spcPts val="127"/>
                  </a:spcBef>
                </a:pPr>
                <a:r>
                  <a:rPr lang="en-US" sz="2000" u="sng" dirty="0">
                    <a:solidFill>
                      <a:srgbClr val="0000FF"/>
                    </a:solidFill>
                    <a:latin typeface="Arial Narrow" panose="020B0606020202030204" pitchFamily="34" charset="0"/>
                  </a:rPr>
                  <a:t>l, </a:t>
                </a:r>
                <a:r>
                  <a:rPr lang="el-GR" sz="2000" u="sng" dirty="0">
                    <a:solidFill>
                      <a:srgbClr val="0000FF"/>
                    </a:solidFill>
                    <a:latin typeface="Arial Narrow" panose="020B0606020202030204" pitchFamily="34" charset="0"/>
                  </a:rPr>
                  <a:t>είναι η λανθάνουσα θερμότητα</a:t>
                </a:r>
                <a:r>
                  <a:rPr lang="el-GR" sz="2000" dirty="0">
                    <a:solidFill>
                      <a:srgbClr val="0000FF"/>
                    </a:solidFill>
                    <a:latin typeface="Arial Narrow" panose="020B0606020202030204" pitchFamily="34" charset="0"/>
                  </a:rPr>
                  <a:t>, </a:t>
                </a:r>
                <a:endParaRPr lang="en-US" sz="2000" dirty="0">
                  <a:solidFill>
                    <a:srgbClr val="0000FF"/>
                  </a:solidFill>
                  <a:latin typeface="Arial Narrow" panose="020B0606020202030204" pitchFamily="34" charset="0"/>
                </a:endParaRPr>
              </a:p>
              <a:p>
                <a:pPr marL="12700" algn="just">
                  <a:lnSpc>
                    <a:spcPts val="2555"/>
                  </a:lnSpc>
                  <a:spcBef>
                    <a:spcPts val="127"/>
                  </a:spcBef>
                </a:pPr>
                <a:r>
                  <a:rPr lang="el-GR" sz="2000" dirty="0">
                    <a:solidFill>
                      <a:srgbClr val="0000FF"/>
                    </a:solidFill>
                    <a:latin typeface="Arial Narrow" panose="020B0606020202030204" pitchFamily="34" charset="0"/>
                  </a:rPr>
                  <a:t>Τ, είναι η θερμοκρασία και </a:t>
                </a:r>
                <a:endParaRPr lang="en-US" sz="2000" dirty="0">
                  <a:solidFill>
                    <a:srgbClr val="0000FF"/>
                  </a:solidFill>
                  <a:latin typeface="Arial Narrow" panose="020B0606020202030204" pitchFamily="34" charset="0"/>
                </a:endParaRPr>
              </a:p>
              <a:p>
                <a:pPr marL="12700" algn="just">
                  <a:lnSpc>
                    <a:spcPts val="2555"/>
                  </a:lnSpc>
                  <a:spcBef>
                    <a:spcPts val="127"/>
                  </a:spcBef>
                </a:pPr>
                <a:r>
                  <a:rPr lang="en-US" sz="2000" u="sng" dirty="0">
                    <a:solidFill>
                      <a:srgbClr val="0000FF"/>
                    </a:solidFill>
                    <a:latin typeface="Arial Narrow" panose="020B0606020202030204" pitchFamily="34" charset="0"/>
                  </a:rPr>
                  <a:t>da </a:t>
                </a:r>
                <a:r>
                  <a:rPr lang="el-GR" sz="2000" u="sng" dirty="0">
                    <a:solidFill>
                      <a:srgbClr val="0000FF"/>
                    </a:solidFill>
                    <a:latin typeface="Arial Narrow" panose="020B0606020202030204" pitchFamily="34" charset="0"/>
                  </a:rPr>
                  <a:t>η μεταβολή του ειδικού όγκου κατά τη μετάβαση από τη μία φάση του νερού στην άλλη</a:t>
                </a:r>
                <a:r>
                  <a:rPr lang="el-GR" sz="2000" dirty="0">
                    <a:solidFill>
                      <a:srgbClr val="0000FF"/>
                    </a:solidFill>
                    <a:latin typeface="Arial Narrow" panose="020B0606020202030204" pitchFamily="34" charset="0"/>
                  </a:rPr>
                  <a:t>.</a:t>
                </a:r>
              </a:p>
            </p:txBody>
          </p:sp>
        </mc:Choice>
        <mc:Fallback xmlns="">
          <p:sp>
            <p:nvSpPr>
              <p:cNvPr id="6" name="Ορθογώνιο 5">
                <a:extLst>
                  <a:ext uri="{FF2B5EF4-FFF2-40B4-BE49-F238E27FC236}">
                    <a16:creationId xmlns:a16="http://schemas.microsoft.com/office/drawing/2014/main" id="{1C4C346E-57EC-4319-AB50-580C63EFC033}"/>
                  </a:ext>
                </a:extLst>
              </p:cNvPr>
              <p:cNvSpPr>
                <a:spLocks noRot="1" noChangeAspect="1" noMove="1" noResize="1" noEditPoints="1" noAdjustHandles="1" noChangeArrowheads="1" noChangeShapeType="1" noTextEdit="1"/>
              </p:cNvSpPr>
              <p:nvPr/>
            </p:nvSpPr>
            <p:spPr>
              <a:xfrm>
                <a:off x="179512" y="3753874"/>
                <a:ext cx="8784975" cy="1771767"/>
              </a:xfrm>
              <a:prstGeom prst="rect">
                <a:avLst/>
              </a:prstGeom>
              <a:blipFill>
                <a:blip r:embed="rId4"/>
                <a:stretch>
                  <a:fillRect l="-555" t="-3448" r="-693" b="-5517"/>
                </a:stretch>
              </a:blipFill>
            </p:spPr>
            <p:txBody>
              <a:bodyPr/>
              <a:lstStyle/>
              <a:p>
                <a:r>
                  <a:rPr lang="el-GR">
                    <a:noFill/>
                  </a:rPr>
                  <a:t> </a:t>
                </a:r>
              </a:p>
            </p:txBody>
          </p:sp>
        </mc:Fallback>
      </mc:AlternateContent>
    </p:spTree>
    <p:extLst>
      <p:ext uri="{BB962C8B-B14F-4D97-AF65-F5344CB8AC3E}">
        <p14:creationId xmlns:p14="http://schemas.microsoft.com/office/powerpoint/2010/main" val="3579219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BD286EC-B69B-432E-AF95-6F761445A2E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10C4781-AA56-4448-8B83-8B6DB1B3E89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44</a:t>
            </a:fld>
            <a:endParaRPr lang="el-GR" dirty="0">
              <a:solidFill>
                <a:prstClr val="black">
                  <a:tint val="75000"/>
                </a:prstClr>
              </a:solidFill>
            </a:endParaRPr>
          </a:p>
        </p:txBody>
      </p:sp>
      <p:sp>
        <p:nvSpPr>
          <p:cNvPr id="4" name="Rectangle 2">
            <a:extLst>
              <a:ext uri="{FF2B5EF4-FFF2-40B4-BE49-F238E27FC236}">
                <a16:creationId xmlns:a16="http://schemas.microsoft.com/office/drawing/2014/main" id="{9DB76541-D26D-48CD-A8E0-4D655261F917}"/>
              </a:ext>
            </a:extLst>
          </p:cNvPr>
          <p:cNvSpPr txBox="1">
            <a:spLocks noChangeArrowheads="1"/>
          </p:cNvSpPr>
          <p:nvPr/>
        </p:nvSpPr>
        <p:spPr>
          <a:xfrm>
            <a:off x="0" y="501"/>
            <a:ext cx="9144000" cy="99377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Διατύπωση 2</a:t>
            </a:r>
            <a:r>
              <a:rPr lang="el-GR" sz="3100" b="1" baseline="30000" dirty="0">
                <a:solidFill>
                  <a:srgbClr val="0033CC"/>
                </a:solidFill>
                <a:effectLst>
                  <a:outerShdw blurRad="38100" dist="38100" dir="2700000" algn="tl">
                    <a:srgbClr val="000000">
                      <a:alpha val="43137"/>
                    </a:srgbClr>
                  </a:outerShdw>
                </a:effectLst>
                <a:latin typeface="Arial" pitchFamily="34" charset="0"/>
                <a:cs typeface="Arial" pitchFamily="34" charset="0"/>
              </a:rPr>
              <a:t>ου</a:t>
            </a: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 Νόμου Θερμοδυναμικής </a:t>
            </a:r>
          </a:p>
          <a:p>
            <a:pPr>
              <a:defRPr/>
            </a:pP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από τον </a:t>
            </a:r>
            <a:r>
              <a:rPr lang="en-US"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Clausius</a:t>
            </a:r>
            <a:r>
              <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 - </a:t>
            </a:r>
            <a:r>
              <a:rPr lang="en-US" sz="3100" b="1" dirty="0">
                <a:solidFill>
                  <a:srgbClr val="0033CC"/>
                </a:solidFill>
                <a:effectLst>
                  <a:outerShdw blurRad="38100" dist="38100" dir="2700000" algn="tl">
                    <a:srgbClr val="000000">
                      <a:alpha val="43137"/>
                    </a:srgbClr>
                  </a:outerShdw>
                </a:effectLst>
                <a:latin typeface="Arial" pitchFamily="34" charset="0"/>
                <a:cs typeface="Arial" pitchFamily="34" charset="0"/>
              </a:rPr>
              <a:t>Clapeyron</a:t>
            </a:r>
            <a:endParaRPr lang="el-GR" sz="3100" b="1" dirty="0">
              <a:solidFill>
                <a:srgbClr val="0033CC"/>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3">
            <a:extLst>
              <a:ext uri="{FF2B5EF4-FFF2-40B4-BE49-F238E27FC236}">
                <a16:creationId xmlns:a16="http://schemas.microsoft.com/office/drawing/2014/main" id="{45F4098B-61D5-4566-968C-677AA8787792}"/>
              </a:ext>
            </a:extLst>
          </p:cNvPr>
          <p:cNvSpPr txBox="1">
            <a:spLocks noChangeArrowheads="1"/>
          </p:cNvSpPr>
          <p:nvPr/>
        </p:nvSpPr>
        <p:spPr>
          <a:xfrm>
            <a:off x="323528" y="1156604"/>
            <a:ext cx="8363272" cy="51847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80000"/>
              </a:lnSpc>
              <a:buNone/>
            </a:pPr>
            <a:r>
              <a:rPr lang="el-GR" altLang="el-GR" sz="2400" b="1" dirty="0">
                <a:solidFill>
                  <a:srgbClr val="0033CC"/>
                </a:solidFill>
                <a:latin typeface="Arial" panose="020B0604020202020204" pitchFamily="34" charset="0"/>
                <a:cs typeface="Arial" panose="020B0604020202020204" pitchFamily="34" charset="0"/>
              </a:rPr>
              <a:t>Είναι αδύνατον να κατασκευαστεί συσκευή που να λειτουργεί σε έναν κύκλο </a:t>
            </a:r>
            <a:r>
              <a:rPr lang="el-GR" altLang="el-GR" sz="2400" b="1" u="sng" dirty="0">
                <a:solidFill>
                  <a:srgbClr val="0033CC"/>
                </a:solidFill>
                <a:latin typeface="Arial" panose="020B0604020202020204" pitchFamily="34" charset="0"/>
                <a:cs typeface="Arial" panose="020B0604020202020204" pitchFamily="34" charset="0"/>
              </a:rPr>
              <a:t>και δεν έχει καμία άλλη επίδραση στο περιβάλλον της</a:t>
            </a:r>
            <a:r>
              <a:rPr lang="el-GR" altLang="el-GR" sz="2400" b="1" dirty="0">
                <a:solidFill>
                  <a:srgbClr val="0033CC"/>
                </a:solidFill>
                <a:latin typeface="Arial" panose="020B0604020202020204" pitchFamily="34" charset="0"/>
                <a:cs typeface="Arial" panose="020B0604020202020204" pitchFamily="34" charset="0"/>
              </a:rPr>
              <a:t> εκτός από τη μετάδοση θερμότητας από ένα σώμα χαμηλότερης θερμοκρασίας σε ένα σώμα υψηλότερης θερμοκρασίας.</a:t>
            </a:r>
            <a:endParaRPr lang="el-GR" altLang="el-GR" sz="2400" dirty="0">
              <a:latin typeface="Arial" panose="020B0604020202020204" pitchFamily="34" charset="0"/>
              <a:cs typeface="Arial" panose="020B0604020202020204" pitchFamily="34" charset="0"/>
            </a:endParaRPr>
          </a:p>
          <a:p>
            <a:pPr marL="0" indent="0" algn="just">
              <a:lnSpc>
                <a:spcPct val="80000"/>
              </a:lnSpc>
              <a:buNone/>
            </a:pPr>
            <a:endParaRPr lang="el-GR" altLang="el-GR" sz="24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E4EA7A9-C77B-4E5C-8338-08FF03F45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718023"/>
            <a:ext cx="7200800"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5512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D6F6FBF-D901-45DF-A3B7-22AF042009C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2D8618C-5519-4851-9ED5-B87FEF49DE5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45</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160B162B-F214-4347-9A30-5EB87526D333}"/>
              </a:ext>
            </a:extLst>
          </p:cNvPr>
          <p:cNvSpPr/>
          <p:nvPr/>
        </p:nvSpPr>
        <p:spPr>
          <a:xfrm>
            <a:off x="323528" y="230414"/>
            <a:ext cx="8496944" cy="2798202"/>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Θεωρείται ένα κλειστό και απομονωμένο θερμικά σύστημα που περιέχει μικρή ποσότητα νερού. </a:t>
            </a:r>
            <a:r>
              <a:rPr lang="el-GR" sz="2400" u="sng" dirty="0">
                <a:solidFill>
                  <a:srgbClr val="0000FF"/>
                </a:solidFill>
                <a:latin typeface="Arial Narrow" panose="020B0606020202030204" pitchFamily="34" charset="0"/>
              </a:rPr>
              <a:t>Λαμβάνει χώρα εξάτμιση και συμπύκνωση. </a:t>
            </a:r>
            <a:endParaRPr lang="en-US" sz="2400" u="sng"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Αυτό γίνεται μέχρι να </a:t>
            </a:r>
            <a:r>
              <a:rPr lang="el-GR" sz="2400" dirty="0" err="1">
                <a:solidFill>
                  <a:srgbClr val="0000FF"/>
                </a:solidFill>
                <a:latin typeface="Arial Narrow" panose="020B0606020202030204" pitchFamily="34" charset="0"/>
              </a:rPr>
              <a:t>κορεσθεί</a:t>
            </a:r>
            <a:r>
              <a:rPr lang="el-GR" sz="2400" dirty="0">
                <a:solidFill>
                  <a:srgbClr val="0000FF"/>
                </a:solidFill>
                <a:latin typeface="Arial Narrow" panose="020B0606020202030204" pitchFamily="34" charset="0"/>
              </a:rPr>
              <a:t> ο χώρος πάνω από το νερό για μια δεδομένη θερμοκρασία. </a:t>
            </a:r>
            <a:endParaRPr lang="en-US"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Τότε η πίεση παίρνει την μέγιστη τιμή της (πίεση κορεσμένων ατμών).</a:t>
            </a:r>
          </a:p>
          <a:p>
            <a:pPr marL="12700" algn="just">
              <a:lnSpc>
                <a:spcPts val="2555"/>
              </a:lnSpc>
              <a:spcBef>
                <a:spcPts val="127"/>
              </a:spcBef>
            </a:pPr>
            <a:r>
              <a:rPr lang="el-GR" sz="2400" dirty="0">
                <a:solidFill>
                  <a:srgbClr val="0000FF"/>
                </a:solidFill>
                <a:latin typeface="Arial Narrow" panose="020B0606020202030204" pitchFamily="34" charset="0"/>
              </a:rPr>
              <a:t>Εάν </a:t>
            </a:r>
            <a:r>
              <a:rPr lang="en-US" sz="2400" u="sng" dirty="0" err="1">
                <a:solidFill>
                  <a:srgbClr val="0000FF"/>
                </a:solidFill>
                <a:latin typeface="Arial Narrow" panose="020B0606020202030204" pitchFamily="34" charset="0"/>
              </a:rPr>
              <a:t>L</a:t>
            </a:r>
            <a:r>
              <a:rPr lang="en-US" sz="2400" u="sng" baseline="-25000" dirty="0" err="1">
                <a:solidFill>
                  <a:srgbClr val="0000FF"/>
                </a:solidFill>
                <a:latin typeface="Arial Narrow" panose="020B0606020202030204" pitchFamily="34" charset="0"/>
              </a:rPr>
              <a:t>v</a:t>
            </a:r>
            <a:r>
              <a:rPr lang="en-US" sz="2400" u="sng" dirty="0">
                <a:solidFill>
                  <a:srgbClr val="0000FF"/>
                </a:solidFill>
                <a:latin typeface="Arial Narrow" panose="020B0606020202030204" pitchFamily="34" charset="0"/>
              </a:rPr>
              <a:t> </a:t>
            </a:r>
            <a:r>
              <a:rPr lang="el-GR" sz="2400" u="sng" dirty="0">
                <a:solidFill>
                  <a:srgbClr val="0000FF"/>
                </a:solidFill>
                <a:latin typeface="Arial Narrow" panose="020B0606020202030204" pitchFamily="34" charset="0"/>
              </a:rPr>
              <a:t>η θερμότητα που απαιτείται για τη μετατροπή της μάζας νερού σε υδρατμό υπό σταθερή θερμοκρασία και πίεση </a:t>
            </a:r>
            <a:r>
              <a:rPr lang="el-GR" sz="2400" dirty="0">
                <a:solidFill>
                  <a:srgbClr val="0000FF"/>
                </a:solidFill>
                <a:latin typeface="Arial Narrow" panose="020B0606020202030204" pitchFamily="34" charset="0"/>
              </a:rPr>
              <a:t>και </a:t>
            </a:r>
            <a:r>
              <a:rPr lang="en-US" sz="2400" u="sng" dirty="0">
                <a:solidFill>
                  <a:srgbClr val="0000FF"/>
                </a:solidFill>
                <a:latin typeface="Arial Narrow" panose="020B0606020202030204" pitchFamily="34" charset="0"/>
              </a:rPr>
              <a:t>e</a:t>
            </a:r>
            <a:r>
              <a:rPr lang="en-US" sz="2400" u="sng" baseline="-25000" dirty="0">
                <a:solidFill>
                  <a:srgbClr val="0000FF"/>
                </a:solidFill>
                <a:latin typeface="Arial Narrow" panose="020B0606020202030204" pitchFamily="34" charset="0"/>
              </a:rPr>
              <a:t>s</a:t>
            </a:r>
            <a:r>
              <a:rPr lang="el-GR" sz="2400" u="sng" dirty="0">
                <a:solidFill>
                  <a:srgbClr val="0000FF"/>
                </a:solidFill>
                <a:latin typeface="Arial Narrow" panose="020B0606020202030204" pitchFamily="34" charset="0"/>
              </a:rPr>
              <a:t> η πίεση των κορεσμένων υδρατμών</a:t>
            </a:r>
            <a:r>
              <a:rPr lang="el-GR" sz="2400" dirty="0">
                <a:solidFill>
                  <a:srgbClr val="0000FF"/>
                </a:solidFill>
                <a:latin typeface="Arial Narrow" panose="020B0606020202030204" pitchFamily="34" charset="0"/>
              </a:rPr>
              <a:t>, προκύπτει:</a:t>
            </a:r>
          </a:p>
        </p:txBody>
      </p:sp>
      <p:sp>
        <p:nvSpPr>
          <p:cNvPr id="5" name="Ορθογώνιο 4">
            <a:extLst>
              <a:ext uri="{FF2B5EF4-FFF2-40B4-BE49-F238E27FC236}">
                <a16:creationId xmlns:a16="http://schemas.microsoft.com/office/drawing/2014/main" id="{CA5ABC6A-86B1-42A0-8DCD-AE723AC5FCA0}"/>
              </a:ext>
            </a:extLst>
          </p:cNvPr>
          <p:cNvSpPr/>
          <p:nvPr/>
        </p:nvSpPr>
        <p:spPr>
          <a:xfrm>
            <a:off x="1450976" y="5828968"/>
            <a:ext cx="6309053" cy="403316"/>
          </a:xfrm>
          <a:prstGeom prst="rect">
            <a:avLst/>
          </a:prstGeom>
        </p:spPr>
        <p:txBody>
          <a:bodyPr wrap="square">
            <a:spAutoFit/>
          </a:bodyPr>
          <a:lstStyle/>
          <a:p>
            <a:pPr marL="12700" algn="just">
              <a:lnSpc>
                <a:spcPts val="2555"/>
              </a:lnSpc>
              <a:spcBef>
                <a:spcPts val="127"/>
              </a:spcBef>
            </a:pPr>
            <a:r>
              <a:rPr lang="el-GR" sz="2000" dirty="0">
                <a:solidFill>
                  <a:srgbClr val="0000FF"/>
                </a:solidFill>
                <a:latin typeface="Arial Narrow" panose="020B0606020202030204" pitchFamily="34" charset="0"/>
              </a:rPr>
              <a:t>α</a:t>
            </a:r>
            <a:r>
              <a:rPr lang="el-GR" sz="2000" baseline="-25000" dirty="0">
                <a:solidFill>
                  <a:srgbClr val="0000FF"/>
                </a:solidFill>
                <a:latin typeface="Arial Narrow" panose="020B0606020202030204" pitchFamily="34" charset="0"/>
              </a:rPr>
              <a:t>1</a:t>
            </a:r>
            <a:r>
              <a:rPr lang="el-GR" sz="2000" dirty="0">
                <a:solidFill>
                  <a:srgbClr val="0000FF"/>
                </a:solidFill>
                <a:latin typeface="Arial Narrow" panose="020B0606020202030204" pitchFamily="34" charset="0"/>
              </a:rPr>
              <a:t>, α</a:t>
            </a:r>
            <a:r>
              <a:rPr lang="el-GR" sz="2000" baseline="-25000" dirty="0">
                <a:solidFill>
                  <a:srgbClr val="0000FF"/>
                </a:solidFill>
                <a:latin typeface="Arial Narrow" panose="020B0606020202030204" pitchFamily="34" charset="0"/>
              </a:rPr>
              <a:t>2</a:t>
            </a:r>
            <a:r>
              <a:rPr lang="el-GR" sz="2000" dirty="0">
                <a:solidFill>
                  <a:srgbClr val="0000FF"/>
                </a:solidFill>
                <a:latin typeface="Arial Narrow" panose="020B0606020202030204" pitchFamily="34" charset="0"/>
              </a:rPr>
              <a:t>, οι ειδικοί όγκοι του νερού και των υδρατμών αντίστοιχα</a:t>
            </a:r>
          </a:p>
        </p:txBody>
      </p:sp>
      <p:sp>
        <p:nvSpPr>
          <p:cNvPr id="8" name="Ορθογώνιο 7">
            <a:extLst>
              <a:ext uri="{FF2B5EF4-FFF2-40B4-BE49-F238E27FC236}">
                <a16:creationId xmlns:a16="http://schemas.microsoft.com/office/drawing/2014/main" id="{CC0DA929-2AE2-4ECD-82BE-7799D3CD44EF}"/>
              </a:ext>
            </a:extLst>
          </p:cNvPr>
          <p:cNvSpPr/>
          <p:nvPr/>
        </p:nvSpPr>
        <p:spPr>
          <a:xfrm>
            <a:off x="43642" y="4734153"/>
            <a:ext cx="4572000" cy="425758"/>
          </a:xfrm>
          <a:prstGeom prst="rect">
            <a:avLst/>
          </a:prstGeom>
        </p:spPr>
        <p:txBody>
          <a:bodyPr>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και συνεπώς:</a:t>
            </a:r>
          </a:p>
        </p:txBody>
      </p:sp>
      <mc:AlternateContent xmlns:mc="http://schemas.openxmlformats.org/markup-compatibility/2006" xmlns:a14="http://schemas.microsoft.com/office/drawing/2010/main">
        <mc:Choice Requires="a14">
          <p:sp>
            <p:nvSpPr>
              <p:cNvPr id="10" name="Object 9">
                <a:extLst>
                  <a:ext uri="{FF2B5EF4-FFF2-40B4-BE49-F238E27FC236}">
                    <a16:creationId xmlns:a16="http://schemas.microsoft.com/office/drawing/2014/main" id="{56CBAEFA-5C73-49D3-BDEB-ECC52DAF81BC}"/>
                  </a:ext>
                </a:extLst>
              </p:cNvPr>
              <p:cNvSpPr txBox="1"/>
              <p:nvPr/>
            </p:nvSpPr>
            <p:spPr bwMode="auto">
              <a:xfrm>
                <a:off x="2610477" y="3378873"/>
                <a:ext cx="5149552" cy="136269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400" i="1">
                          <a:solidFill>
                            <a:srgbClr val="000000"/>
                          </a:solidFill>
                          <a:latin typeface="Cambria Math" panose="02040503050406030204" pitchFamily="18" charset="0"/>
                        </a:rPr>
                        <m:t>𝐿</m:t>
                      </m:r>
                      <m:r>
                        <a:rPr lang="en-US" sz="2400" i="1" baseline="-25000">
                          <a:solidFill>
                            <a:srgbClr val="000000"/>
                          </a:solidFill>
                          <a:latin typeface="Cambria Math" panose="02040503050406030204" pitchFamily="18" charset="0"/>
                        </a:rPr>
                        <m:t>𝑣</m:t>
                      </m:r>
                      <m:r>
                        <a:rPr lang="en-US" sz="2400" i="1">
                          <a:solidFill>
                            <a:srgbClr val="000000"/>
                          </a:solidFill>
                          <a:latin typeface="Cambria Math" panose="02040503050406030204" pitchFamily="18" charset="0"/>
                        </a:rPr>
                        <m:t>=</m:t>
                      </m:r>
                      <m:nary>
                        <m:naryPr>
                          <m:limLoc m:val="undOvr"/>
                          <m:ctrlPr>
                            <a:rPr lang="el-GR" sz="2400" i="1">
                              <a:solidFill>
                                <a:srgbClr val="000000"/>
                              </a:solidFill>
                              <a:latin typeface="Cambria Math" panose="02040503050406030204" pitchFamily="18" charset="0"/>
                            </a:rPr>
                          </m:ctrlPr>
                        </m:naryPr>
                        <m:sub>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𝑞</m:t>
                              </m:r>
                            </m:e>
                            <m:sub>
                              <m:r>
                                <a:rPr lang="en-US" sz="2400" b="0" i="1" smtClean="0">
                                  <a:solidFill>
                                    <a:srgbClr val="000000"/>
                                  </a:solidFill>
                                  <a:latin typeface="Cambria Math" panose="02040503050406030204" pitchFamily="18" charset="0"/>
                                </a:rPr>
                                <m:t>1</m:t>
                              </m:r>
                            </m:sub>
                          </m:sSub>
                        </m:sub>
                        <m:sup>
                          <m:sSub>
                            <m:sSubPr>
                              <m:ctrlPr>
                                <a:rPr lang="el-GR"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𝑞</m:t>
                              </m:r>
                            </m:e>
                            <m:sub>
                              <m:r>
                                <a:rPr lang="en-US" sz="2400" b="0" i="1" smtClean="0">
                                  <a:solidFill>
                                    <a:srgbClr val="000000"/>
                                  </a:solidFill>
                                  <a:latin typeface="Cambria Math" panose="02040503050406030204" pitchFamily="18" charset="0"/>
                                </a:rPr>
                                <m:t>2</m:t>
                              </m:r>
                            </m:sub>
                          </m:sSub>
                        </m:sup>
                        <m:e>
                          <m:r>
                            <a:rPr lang="en-US" sz="2400" i="1">
                              <a:solidFill>
                                <a:srgbClr val="000000"/>
                              </a:solidFill>
                              <a:latin typeface="Cambria Math" panose="02040503050406030204" pitchFamily="18" charset="0"/>
                            </a:rPr>
                            <m:t>𝑑𝑞</m:t>
                          </m:r>
                          <m:r>
                            <a:rPr lang="el-GR" sz="2400" i="1" smtClean="0">
                              <a:solidFill>
                                <a:srgbClr val="000000"/>
                              </a:solidFill>
                              <a:latin typeface="Cambria Math" panose="02040503050406030204" pitchFamily="18" charset="0"/>
                            </a:rPr>
                            <m:t>=</m:t>
                          </m:r>
                        </m:e>
                      </m:nary>
                      <m:nary>
                        <m:naryPr>
                          <m:limLoc m:val="undOvr"/>
                          <m:ctrlPr>
                            <a:rPr lang="el-GR" sz="2400" i="1">
                              <a:solidFill>
                                <a:srgbClr val="000000"/>
                              </a:solidFill>
                              <a:latin typeface="Cambria Math" panose="02040503050406030204" pitchFamily="18" charset="0"/>
                            </a:rPr>
                          </m:ctrlPr>
                        </m:naryPr>
                        <m:sub>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𝑢</m:t>
                              </m:r>
                            </m:e>
                            <m:sub>
                              <m:r>
                                <a:rPr lang="en-US" sz="2400" i="1">
                                  <a:solidFill>
                                    <a:srgbClr val="000000"/>
                                  </a:solidFill>
                                  <a:latin typeface="Cambria Math" panose="02040503050406030204" pitchFamily="18" charset="0"/>
                                </a:rPr>
                                <m:t>1</m:t>
                              </m:r>
                            </m:sub>
                          </m:sSub>
                        </m:sub>
                        <m:sup>
                          <m:sSub>
                            <m:sSubPr>
                              <m:ctrlPr>
                                <a:rPr lang="el-GR" sz="2400" i="1">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𝑢</m:t>
                              </m:r>
                            </m:e>
                            <m:sub>
                              <m:r>
                                <a:rPr lang="en-US" sz="2400" i="1">
                                  <a:solidFill>
                                    <a:srgbClr val="000000"/>
                                  </a:solidFill>
                                  <a:latin typeface="Cambria Math" panose="02040503050406030204" pitchFamily="18" charset="0"/>
                                </a:rPr>
                                <m:t>2</m:t>
                              </m:r>
                            </m:sub>
                          </m:sSub>
                        </m:sup>
                        <m:e>
                          <m:r>
                            <a:rPr lang="en-US" sz="2400" i="1">
                              <a:solidFill>
                                <a:srgbClr val="000000"/>
                              </a:solidFill>
                              <a:latin typeface="Cambria Math" panose="02040503050406030204" pitchFamily="18" charset="0"/>
                            </a:rPr>
                            <m:t>𝑑</m:t>
                          </m:r>
                          <m:r>
                            <a:rPr lang="en-US" sz="2400" b="0" i="1" smtClean="0">
                              <a:solidFill>
                                <a:srgbClr val="000000"/>
                              </a:solidFill>
                              <a:latin typeface="Cambria Math" panose="02040503050406030204" pitchFamily="18" charset="0"/>
                            </a:rPr>
                            <m:t>𝑢</m:t>
                          </m:r>
                          <m:r>
                            <a:rPr lang="en-US" sz="2400" b="0" i="1" smtClean="0">
                              <a:solidFill>
                                <a:srgbClr val="000000"/>
                              </a:solidFill>
                              <a:latin typeface="Cambria Math" panose="02040503050406030204" pitchFamily="18" charset="0"/>
                            </a:rPr>
                            <m:t>+</m:t>
                          </m:r>
                        </m:e>
                      </m:nary>
                      <m:nary>
                        <m:naryPr>
                          <m:limLoc m:val="undOvr"/>
                          <m:ctrlPr>
                            <a:rPr lang="el-GR" sz="2400" i="1">
                              <a:solidFill>
                                <a:srgbClr val="000000"/>
                              </a:solidFill>
                              <a:latin typeface="Cambria Math" panose="02040503050406030204" pitchFamily="18" charset="0"/>
                            </a:rPr>
                          </m:ctrlPr>
                        </m:naryPr>
                        <m:sub>
                          <m:sSub>
                            <m:sSubPr>
                              <m:ctrlPr>
                                <a:rPr lang="el-GR" sz="2400" i="1">
                                  <a:solidFill>
                                    <a:srgbClr val="000000"/>
                                  </a:solidFill>
                                  <a:latin typeface="Cambria Math" panose="02040503050406030204" pitchFamily="18" charset="0"/>
                                </a:rPr>
                              </m:ctrlPr>
                            </m:sSubPr>
                            <m:e>
                              <m:r>
                                <a:rPr lang="el-GR" sz="2400" b="0" i="1" smtClean="0">
                                  <a:solidFill>
                                    <a:srgbClr val="000000"/>
                                  </a:solidFill>
                                  <a:latin typeface="Cambria Math" panose="02040503050406030204" pitchFamily="18" charset="0"/>
                                </a:rPr>
                                <m:t>𝛼</m:t>
                              </m:r>
                            </m:e>
                            <m:sub>
                              <m:r>
                                <a:rPr lang="el-GR" sz="2400" b="0" i="1" smtClean="0">
                                  <a:solidFill>
                                    <a:srgbClr val="000000"/>
                                  </a:solidFill>
                                  <a:latin typeface="Cambria Math" panose="02040503050406030204" pitchFamily="18" charset="0"/>
                                </a:rPr>
                                <m:t>1</m:t>
                              </m:r>
                            </m:sub>
                          </m:sSub>
                        </m:sub>
                        <m:sup>
                          <m:sSub>
                            <m:sSubPr>
                              <m:ctrlPr>
                                <a:rPr lang="el-GR" sz="2400" i="1">
                                  <a:solidFill>
                                    <a:srgbClr val="000000"/>
                                  </a:solidFill>
                                  <a:latin typeface="Cambria Math" panose="02040503050406030204" pitchFamily="18" charset="0"/>
                                </a:rPr>
                              </m:ctrlPr>
                            </m:sSubPr>
                            <m:e>
                              <m:r>
                                <a:rPr lang="el-GR" sz="2400" i="1">
                                  <a:solidFill>
                                    <a:srgbClr val="000000"/>
                                  </a:solidFill>
                                  <a:latin typeface="Cambria Math" panose="02040503050406030204" pitchFamily="18" charset="0"/>
                                </a:rPr>
                                <m:t>𝛼</m:t>
                              </m:r>
                            </m:e>
                            <m:sub>
                              <m:r>
                                <a:rPr lang="el-GR" sz="2400" b="0" i="1" smtClean="0">
                                  <a:solidFill>
                                    <a:srgbClr val="000000"/>
                                  </a:solidFill>
                                  <a:latin typeface="Cambria Math" panose="02040503050406030204" pitchFamily="18" charset="0"/>
                                </a:rPr>
                                <m:t>2</m:t>
                              </m:r>
                            </m:sub>
                          </m:sSub>
                        </m:sup>
                        <m:e>
                          <m:r>
                            <a:rPr lang="en-US" sz="2400" i="1" smtClean="0">
                              <a:solidFill>
                                <a:srgbClr val="000000"/>
                              </a:solidFill>
                              <a:latin typeface="Cambria Math" panose="02040503050406030204" pitchFamily="18" charset="0"/>
                            </a:rPr>
                            <m:t>𝑒</m:t>
                          </m:r>
                          <m:r>
                            <a:rPr lang="en-US" sz="2400" b="0" i="1" baseline="-25000" smtClean="0">
                              <a:solidFill>
                                <a:srgbClr val="000000"/>
                              </a:solidFill>
                              <a:latin typeface="Cambria Math" panose="02040503050406030204" pitchFamily="18" charset="0"/>
                            </a:rPr>
                            <m:t>𝑠</m:t>
                          </m:r>
                          <m:r>
                            <a:rPr lang="en-US" sz="2400" b="0" i="1" smtClean="0">
                              <a:solidFill>
                                <a:srgbClr val="000000"/>
                              </a:solidFill>
                              <a:latin typeface="Cambria Math" panose="02040503050406030204" pitchFamily="18" charset="0"/>
                            </a:rPr>
                            <m:t>𝑑𝑎</m:t>
                          </m:r>
                        </m:e>
                      </m:nary>
                      <m:r>
                        <a:rPr lang="el-GR" sz="2400" i="1">
                          <a:solidFill>
                            <a:srgbClr val="000000"/>
                          </a:solidFill>
                          <a:latin typeface="Cambria Math" panose="02040503050406030204" pitchFamily="18" charset="0"/>
                        </a:rPr>
                        <m:t>  </m:t>
                      </m:r>
                    </m:oMath>
                  </m:oMathPara>
                </a14:m>
                <a:endParaRPr lang="el-GR" sz="2400" dirty="0"/>
              </a:p>
            </p:txBody>
          </p:sp>
        </mc:Choice>
        <mc:Fallback xmlns="">
          <p:sp>
            <p:nvSpPr>
              <p:cNvPr id="10" name="Object 9">
                <a:extLst>
                  <a:ext uri="{FF2B5EF4-FFF2-40B4-BE49-F238E27FC236}">
                    <a16:creationId xmlns:a16="http://schemas.microsoft.com/office/drawing/2014/main" id="{56CBAEFA-5C73-49D3-BDEB-ECC52DAF81BC}"/>
                  </a:ext>
                </a:extLst>
              </p:cNvPr>
              <p:cNvSpPr txBox="1">
                <a:spLocks noRot="1" noChangeAspect="1" noMove="1" noResize="1" noEditPoints="1" noAdjustHandles="1" noChangeArrowheads="1" noChangeShapeType="1" noTextEdit="1"/>
              </p:cNvSpPr>
              <p:nvPr/>
            </p:nvSpPr>
            <p:spPr bwMode="auto">
              <a:xfrm>
                <a:off x="2610477" y="3378873"/>
                <a:ext cx="5149552" cy="1362695"/>
              </a:xfrm>
              <a:prstGeom prst="rect">
                <a:avLst/>
              </a:prstGeom>
              <a:blipFill>
                <a:blip r:embed="rId3"/>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1" name="Object 9">
                <a:extLst>
                  <a:ext uri="{FF2B5EF4-FFF2-40B4-BE49-F238E27FC236}">
                    <a16:creationId xmlns:a16="http://schemas.microsoft.com/office/drawing/2014/main" id="{ACFFDD99-68E8-4556-9CFB-A410D43814AE}"/>
                  </a:ext>
                </a:extLst>
              </p:cNvPr>
              <p:cNvSpPr txBox="1"/>
              <p:nvPr/>
            </p:nvSpPr>
            <p:spPr bwMode="auto">
              <a:xfrm>
                <a:off x="2843808" y="4762164"/>
                <a:ext cx="5149552" cy="136269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400" i="1" smtClean="0">
                          <a:solidFill>
                            <a:srgbClr val="000000"/>
                          </a:solidFill>
                          <a:latin typeface="Cambria Math" panose="02040503050406030204" pitchFamily="18" charset="0"/>
                        </a:rPr>
                        <m:t>𝐿</m:t>
                      </m:r>
                      <m:r>
                        <a:rPr lang="en-US" sz="2400" i="1" baseline="-25000">
                          <a:solidFill>
                            <a:srgbClr val="000000"/>
                          </a:solidFill>
                          <a:latin typeface="Cambria Math" panose="02040503050406030204" pitchFamily="18" charset="0"/>
                        </a:rPr>
                        <m:t>𝑣</m:t>
                      </m:r>
                      <m:r>
                        <a:rPr lang="en-US" sz="2400" i="1">
                          <a:solidFill>
                            <a:srgbClr val="000000"/>
                          </a:solidFill>
                          <a:latin typeface="Cambria Math" panose="02040503050406030204" pitchFamily="18" charset="0"/>
                        </a:rPr>
                        <m:t>=</m:t>
                      </m:r>
                      <m:sSub>
                        <m:sSubPr>
                          <m:ctrlPr>
                            <a:rPr lang="el-GR"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𝑢</m:t>
                          </m:r>
                        </m:e>
                        <m:sub>
                          <m:r>
                            <a:rPr lang="en-US" sz="2400" i="1">
                              <a:solidFill>
                                <a:srgbClr val="000000"/>
                              </a:solidFill>
                              <a:latin typeface="Cambria Math" panose="02040503050406030204" pitchFamily="18" charset="0"/>
                            </a:rPr>
                            <m:t>2</m:t>
                          </m:r>
                        </m:sub>
                      </m:sSub>
                      <m:r>
                        <a:rPr lang="el-GR" sz="2400" b="0" i="1" smtClean="0">
                          <a:solidFill>
                            <a:srgbClr val="000000"/>
                          </a:solidFill>
                          <a:latin typeface="Cambria Math" panose="02040503050406030204" pitchFamily="18" charset="0"/>
                        </a:rPr>
                        <m:t>−</m:t>
                      </m:r>
                      <m:sSub>
                        <m:sSubPr>
                          <m:ctrlPr>
                            <a:rPr lang="el-GR"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𝑢</m:t>
                          </m:r>
                        </m:e>
                        <m:sub>
                          <m:r>
                            <a:rPr lang="en-US" sz="2400" b="0" i="1" smtClean="0">
                              <a:solidFill>
                                <a:srgbClr val="000000"/>
                              </a:solidFill>
                              <a:latin typeface="Cambria Math" panose="02040503050406030204" pitchFamily="18" charset="0"/>
                            </a:rPr>
                            <m:t>1</m:t>
                          </m:r>
                        </m:sub>
                      </m:sSub>
                      <m:r>
                        <a:rPr lang="el-GR" sz="2400" b="0" i="1"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𝑒</m:t>
                      </m:r>
                      <m:r>
                        <a:rPr lang="en-US" sz="2400" i="1" baseline="-25000">
                          <a:solidFill>
                            <a:srgbClr val="000000"/>
                          </a:solidFill>
                          <a:latin typeface="Cambria Math" panose="02040503050406030204" pitchFamily="18" charset="0"/>
                        </a:rPr>
                        <m:t>𝑠</m:t>
                      </m:r>
                      <m:r>
                        <a:rPr lang="el-GR" sz="2400" b="0" i="1"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𝑎</m:t>
                      </m:r>
                      <m:r>
                        <a:rPr lang="el-GR" sz="2400" b="0" i="1" baseline="-25000" smtClean="0">
                          <a:solidFill>
                            <a:srgbClr val="000000"/>
                          </a:solidFill>
                          <a:latin typeface="Cambria Math" panose="02040503050406030204" pitchFamily="18" charset="0"/>
                        </a:rPr>
                        <m:t>2</m:t>
                      </m:r>
                      <m:r>
                        <a:rPr lang="el-GR"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𝑎</m:t>
                      </m:r>
                      <m:r>
                        <a:rPr lang="en-US" sz="2400" b="0" i="1" baseline="-25000" smtClean="0">
                          <a:solidFill>
                            <a:srgbClr val="000000"/>
                          </a:solidFill>
                          <a:latin typeface="Cambria Math" panose="02040503050406030204" pitchFamily="18" charset="0"/>
                        </a:rPr>
                        <m:t>1</m:t>
                      </m:r>
                      <m:r>
                        <a:rPr lang="en-US" sz="2400" b="0" i="1" smtClean="0">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  </m:t>
                      </m:r>
                    </m:oMath>
                  </m:oMathPara>
                </a14:m>
                <a:endParaRPr lang="el-GR" sz="2400" dirty="0"/>
              </a:p>
            </p:txBody>
          </p:sp>
        </mc:Choice>
        <mc:Fallback xmlns="">
          <p:sp>
            <p:nvSpPr>
              <p:cNvPr id="11" name="Object 9">
                <a:extLst>
                  <a:ext uri="{FF2B5EF4-FFF2-40B4-BE49-F238E27FC236}">
                    <a16:creationId xmlns:a16="http://schemas.microsoft.com/office/drawing/2014/main" id="{ACFFDD99-68E8-4556-9CFB-A410D43814AE}"/>
                  </a:ext>
                </a:extLst>
              </p:cNvPr>
              <p:cNvSpPr txBox="1">
                <a:spLocks noRot="1" noChangeAspect="1" noMove="1" noResize="1" noEditPoints="1" noAdjustHandles="1" noChangeArrowheads="1" noChangeShapeType="1" noTextEdit="1"/>
              </p:cNvSpPr>
              <p:nvPr/>
            </p:nvSpPr>
            <p:spPr bwMode="auto">
              <a:xfrm>
                <a:off x="2843808" y="4762164"/>
                <a:ext cx="5149552" cy="1362695"/>
              </a:xfrm>
              <a:prstGeom prst="rect">
                <a:avLst/>
              </a:prstGeom>
              <a:blipFill>
                <a:blip r:embed="rId4"/>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3939453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D6F6FBF-D901-45DF-A3B7-22AF042009C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2D8618C-5519-4851-9ED5-B87FEF49DE5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46</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B3AB4BD8-9882-45EE-908E-4BD120CCC337}"/>
              </a:ext>
            </a:extLst>
          </p:cNvPr>
          <p:cNvSpPr/>
          <p:nvPr/>
        </p:nvSpPr>
        <p:spPr>
          <a:xfrm>
            <a:off x="323528" y="351075"/>
            <a:ext cx="8113462" cy="410112"/>
          </a:xfrm>
          <a:prstGeom prst="rect">
            <a:avLst/>
          </a:prstGeom>
        </p:spPr>
        <p:txBody>
          <a:bodyPr wrap="square">
            <a:spAutoFit/>
          </a:bodyPr>
          <a:lstStyle/>
          <a:p>
            <a:pPr marL="12700" algn="just">
              <a:lnSpc>
                <a:spcPts val="2555"/>
              </a:lnSpc>
              <a:spcBef>
                <a:spcPts val="127"/>
              </a:spcBef>
            </a:pPr>
            <a:r>
              <a:rPr lang="el-GR" sz="2000" dirty="0">
                <a:solidFill>
                  <a:srgbClr val="0000FF"/>
                </a:solidFill>
              </a:rPr>
              <a:t>Επειδή η θερμοκρασία παραμένει σταθερή:</a:t>
            </a:r>
          </a:p>
        </p:txBody>
      </p:sp>
      <p:sp>
        <p:nvSpPr>
          <p:cNvPr id="8" name="Ορθογώνιο 7">
            <a:extLst>
              <a:ext uri="{FF2B5EF4-FFF2-40B4-BE49-F238E27FC236}">
                <a16:creationId xmlns:a16="http://schemas.microsoft.com/office/drawing/2014/main" id="{E7F5DC14-2553-4C47-A508-C8A2F80A9388}"/>
              </a:ext>
            </a:extLst>
          </p:cNvPr>
          <p:cNvSpPr/>
          <p:nvPr/>
        </p:nvSpPr>
        <p:spPr>
          <a:xfrm>
            <a:off x="573338" y="1868281"/>
            <a:ext cx="8113462" cy="410112"/>
          </a:xfrm>
          <a:prstGeom prst="rect">
            <a:avLst/>
          </a:prstGeom>
        </p:spPr>
        <p:txBody>
          <a:bodyPr wrap="square">
            <a:spAutoFit/>
          </a:bodyPr>
          <a:lstStyle/>
          <a:p>
            <a:pPr marL="12700" algn="just">
              <a:lnSpc>
                <a:spcPts val="2555"/>
              </a:lnSpc>
              <a:spcBef>
                <a:spcPts val="127"/>
              </a:spcBef>
            </a:pPr>
            <a:r>
              <a:rPr lang="el-GR" sz="2000" dirty="0">
                <a:solidFill>
                  <a:srgbClr val="0000FF"/>
                </a:solidFill>
              </a:rPr>
              <a:t>μετά από πράξεις:</a:t>
            </a:r>
          </a:p>
        </p:txBody>
      </p:sp>
      <p:sp>
        <p:nvSpPr>
          <p:cNvPr id="10" name="Ορθογώνιο 9">
            <a:extLst>
              <a:ext uri="{FF2B5EF4-FFF2-40B4-BE49-F238E27FC236}">
                <a16:creationId xmlns:a16="http://schemas.microsoft.com/office/drawing/2014/main" id="{6E7A0716-C892-4737-8926-011418001223}"/>
              </a:ext>
            </a:extLst>
          </p:cNvPr>
          <p:cNvSpPr/>
          <p:nvPr/>
        </p:nvSpPr>
        <p:spPr>
          <a:xfrm>
            <a:off x="482533" y="3520178"/>
            <a:ext cx="8113462" cy="1200329"/>
          </a:xfrm>
          <a:prstGeom prst="rect">
            <a:avLst/>
          </a:prstGeom>
        </p:spPr>
        <p:txBody>
          <a:bodyPr wrap="square">
            <a:spAutoFit/>
          </a:bodyPr>
          <a:lstStyle/>
          <a:p>
            <a:pPr marL="12700" algn="just"/>
            <a:r>
              <a:rPr lang="el-GR" sz="2400" dirty="0">
                <a:solidFill>
                  <a:srgbClr val="0000FF"/>
                </a:solidFill>
                <a:latin typeface="Arial Narrow" panose="020B0606020202030204" pitchFamily="34" charset="0"/>
              </a:rPr>
              <a:t>Επειδή </a:t>
            </a:r>
            <a:r>
              <a:rPr lang="el-GR" sz="2400" u="sng" dirty="0">
                <a:solidFill>
                  <a:srgbClr val="0000FF"/>
                </a:solidFill>
                <a:latin typeface="Arial Narrow" panose="020B0606020202030204" pitchFamily="34" charset="0"/>
              </a:rPr>
              <a:t>ο ειδικός όγκος των υδρατμών είναι πολύ μεγαλύτερος από αυτόν του νερού, δηλαδή α</a:t>
            </a:r>
            <a:r>
              <a:rPr lang="el-GR" sz="2400" u="sng" baseline="-25000" dirty="0">
                <a:solidFill>
                  <a:srgbClr val="0000FF"/>
                </a:solidFill>
                <a:latin typeface="Arial Narrow" panose="020B0606020202030204" pitchFamily="34" charset="0"/>
              </a:rPr>
              <a:t>2</a:t>
            </a:r>
            <a:r>
              <a:rPr lang="el-GR" sz="2400" u="sng" dirty="0">
                <a:solidFill>
                  <a:srgbClr val="0000FF"/>
                </a:solidFill>
                <a:latin typeface="Arial Narrow" panose="020B0606020202030204" pitchFamily="34" charset="0"/>
              </a:rPr>
              <a:t>&gt;&gt;α</a:t>
            </a:r>
            <a:r>
              <a:rPr lang="el-GR" sz="2400" u="sng" baseline="-25000" dirty="0">
                <a:solidFill>
                  <a:srgbClr val="0000FF"/>
                </a:solidFill>
                <a:latin typeface="Arial Narrow" panose="020B0606020202030204" pitchFamily="34" charset="0"/>
              </a:rPr>
              <a:t>1</a:t>
            </a:r>
            <a:r>
              <a:rPr lang="el-GR" sz="2400" u="sng"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και με δεδομένο ότι συμπεριφέρεται ως ιδανικό αέριο, γράφεται:</a:t>
            </a:r>
          </a:p>
        </p:txBody>
      </p:sp>
      <p:sp>
        <p:nvSpPr>
          <p:cNvPr id="6" name="Ορθογώνιο 5">
            <a:extLst>
              <a:ext uri="{FF2B5EF4-FFF2-40B4-BE49-F238E27FC236}">
                <a16:creationId xmlns:a16="http://schemas.microsoft.com/office/drawing/2014/main" id="{48F268A0-73E0-40F7-BD31-AEF70F083204}"/>
              </a:ext>
            </a:extLst>
          </p:cNvPr>
          <p:cNvSpPr/>
          <p:nvPr/>
        </p:nvSpPr>
        <p:spPr>
          <a:xfrm>
            <a:off x="5955459" y="2964109"/>
            <a:ext cx="2956579" cy="369332"/>
          </a:xfrm>
          <a:prstGeom prst="rect">
            <a:avLst/>
          </a:prstGeom>
        </p:spPr>
        <p:txBody>
          <a:bodyPr wrap="none">
            <a:spAutoFit/>
          </a:bodyPr>
          <a:lstStyle/>
          <a:p>
            <a:r>
              <a:rPr lang="el-GR" dirty="0">
                <a:solidFill>
                  <a:srgbClr val="C00000"/>
                </a:solidFill>
              </a:rPr>
              <a:t>Εξίσωση </a:t>
            </a:r>
            <a:r>
              <a:rPr lang="en-US" dirty="0">
                <a:solidFill>
                  <a:srgbClr val="C00000"/>
                </a:solidFill>
              </a:rPr>
              <a:t>Clausius-Clapeyron</a:t>
            </a:r>
            <a:r>
              <a:rPr lang="el-GR" dirty="0">
                <a:solidFill>
                  <a:srgbClr val="C00000"/>
                </a:solidFill>
              </a:rPr>
              <a:t> </a:t>
            </a:r>
          </a:p>
        </p:txBody>
      </p:sp>
      <mc:AlternateContent xmlns:mc="http://schemas.openxmlformats.org/markup-compatibility/2006" xmlns:a14="http://schemas.microsoft.com/office/drawing/2010/main">
        <mc:Choice Requires="a14">
          <p:sp>
            <p:nvSpPr>
              <p:cNvPr id="12" name="Object 2">
                <a:extLst>
                  <a:ext uri="{FF2B5EF4-FFF2-40B4-BE49-F238E27FC236}">
                    <a16:creationId xmlns:a16="http://schemas.microsoft.com/office/drawing/2014/main" id="{0A5CD1E5-640E-4FF5-A639-8723709DE268}"/>
                  </a:ext>
                </a:extLst>
              </p:cNvPr>
              <p:cNvSpPr txBox="1"/>
              <p:nvPr/>
            </p:nvSpPr>
            <p:spPr bwMode="auto">
              <a:xfrm>
                <a:off x="3588500" y="1681429"/>
                <a:ext cx="2681605" cy="783816"/>
              </a:xfrm>
              <a:prstGeom prst="rect">
                <a:avLst/>
              </a:prstGeom>
              <a:noFill/>
            </p:spPr>
            <p:txBody>
              <a:bodyPr>
                <a:noAutofit/>
              </a:bodyPr>
              <a:lstStyle/>
              <a:p>
                <a:pPr/>
                <a14:m>
                  <m:oMathPara xmlns:m="http://schemas.openxmlformats.org/officeDocument/2006/math">
                    <m:oMathParaPr>
                      <m:jc m:val="left"/>
                    </m:oMathParaPr>
                    <m:oMath xmlns:m="http://schemas.openxmlformats.org/officeDocument/2006/math">
                      <m:f>
                        <m:fPr>
                          <m:ctrlPr>
                            <a:rPr lang="el-GR" sz="2400" i="1" smtClean="0">
                              <a:solidFill>
                                <a:srgbClr val="000000"/>
                              </a:solidFill>
                              <a:latin typeface="Cambria Math" panose="02040503050406030204" pitchFamily="18" charset="0"/>
                            </a:rPr>
                          </m:ctrlPr>
                        </m:fPr>
                        <m:num>
                          <m:r>
                            <a:rPr lang="en-US" sz="2400" i="1">
                              <a:solidFill>
                                <a:srgbClr val="000000"/>
                              </a:solidFill>
                              <a:latin typeface="Cambria Math" panose="02040503050406030204" pitchFamily="18" charset="0"/>
                            </a:rPr>
                            <m:t>𝑑</m:t>
                          </m:r>
                          <m:r>
                            <a:rPr lang="en-US" sz="2400" b="0" i="1" smtClean="0">
                              <a:solidFill>
                                <a:srgbClr val="000000"/>
                              </a:solidFill>
                              <a:latin typeface="Cambria Math" panose="02040503050406030204" pitchFamily="18" charset="0"/>
                            </a:rPr>
                            <m:t>𝑒</m:t>
                          </m:r>
                          <m:r>
                            <a:rPr lang="en-US" sz="2400" b="0" i="1" baseline="-25000" smtClean="0">
                              <a:solidFill>
                                <a:srgbClr val="000000"/>
                              </a:solidFill>
                              <a:latin typeface="Cambria Math" panose="02040503050406030204" pitchFamily="18" charset="0"/>
                            </a:rPr>
                            <m:t>𝑠</m:t>
                          </m:r>
                        </m:num>
                        <m:den>
                          <m:r>
                            <a:rPr lang="en-US" sz="2400" b="0" i="1" smtClean="0">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rPr>
                            <m:t>𝑇</m:t>
                          </m:r>
                        </m:den>
                      </m:f>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𝐿</m:t>
                          </m:r>
                          <m:r>
                            <a:rPr lang="en-US" sz="2400" b="0" i="1" baseline="-25000" smtClean="0">
                              <a:solidFill>
                                <a:srgbClr val="000000"/>
                              </a:solidFill>
                              <a:latin typeface="Cambria Math" panose="02040503050406030204" pitchFamily="18" charset="0"/>
                            </a:rPr>
                            <m:t>𝑣</m:t>
                          </m:r>
                        </m:num>
                        <m:den>
                          <m:r>
                            <a:rPr lang="en-US" sz="2400" i="1">
                              <a:solidFill>
                                <a:srgbClr val="000000"/>
                              </a:solidFill>
                              <a:latin typeface="Cambria Math" panose="02040503050406030204" pitchFamily="18" charset="0"/>
                            </a:rPr>
                            <m:t>𝑇</m:t>
                          </m:r>
                          <m:r>
                            <a:rPr lang="en-US"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𝑎</m:t>
                          </m:r>
                          <m:r>
                            <a:rPr lang="en-US" sz="2400" i="1" baseline="-25000">
                              <a:solidFill>
                                <a:srgbClr val="000000"/>
                              </a:solidFill>
                              <a:latin typeface="Cambria Math" panose="02040503050406030204" pitchFamily="18" charset="0"/>
                            </a:rPr>
                            <m:t>2</m:t>
                          </m:r>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𝑎</m:t>
                          </m:r>
                          <m:r>
                            <a:rPr lang="en-US" sz="2400" b="0" i="1" baseline="-25000" smtClean="0">
                              <a:solidFill>
                                <a:srgbClr val="000000"/>
                              </a:solidFill>
                              <a:latin typeface="Cambria Math" panose="02040503050406030204" pitchFamily="18" charset="0"/>
                            </a:rPr>
                            <m:t>1</m:t>
                          </m:r>
                          <m:r>
                            <a:rPr lang="en-US" sz="2400" i="1">
                              <a:solidFill>
                                <a:srgbClr val="000000"/>
                              </a:solidFill>
                              <a:latin typeface="Cambria Math" panose="02040503050406030204" pitchFamily="18" charset="0"/>
                            </a:rPr>
                            <m:t>)</m:t>
                          </m:r>
                        </m:den>
                      </m:f>
                    </m:oMath>
                  </m:oMathPara>
                </a14:m>
                <a:endParaRPr lang="el-GR" sz="2400" dirty="0"/>
              </a:p>
            </p:txBody>
          </p:sp>
        </mc:Choice>
        <mc:Fallback xmlns="">
          <p:sp>
            <p:nvSpPr>
              <p:cNvPr id="12" name="Object 2">
                <a:extLst>
                  <a:ext uri="{FF2B5EF4-FFF2-40B4-BE49-F238E27FC236}">
                    <a16:creationId xmlns:a16="http://schemas.microsoft.com/office/drawing/2014/main" id="{0A5CD1E5-640E-4FF5-A639-8723709DE268}"/>
                  </a:ext>
                </a:extLst>
              </p:cNvPr>
              <p:cNvSpPr txBox="1">
                <a:spLocks noRot="1" noChangeAspect="1" noMove="1" noResize="1" noEditPoints="1" noAdjustHandles="1" noChangeArrowheads="1" noChangeShapeType="1" noTextEdit="1"/>
              </p:cNvSpPr>
              <p:nvPr/>
            </p:nvSpPr>
            <p:spPr bwMode="auto">
              <a:xfrm>
                <a:off x="3588500" y="1681429"/>
                <a:ext cx="2681605" cy="783816"/>
              </a:xfrm>
              <a:prstGeom prst="rect">
                <a:avLst/>
              </a:prstGeom>
              <a:blipFill>
                <a:blip r:embed="rId3"/>
                <a:stretch>
                  <a:fillRect b="-3906"/>
                </a:stretch>
              </a:blipFill>
            </p:spPr>
            <p:txBody>
              <a:bodyPr/>
              <a:lstStyle/>
              <a:p>
                <a:r>
                  <a:rPr lang="el-GR">
                    <a:noFill/>
                  </a:rPr>
                  <a:t> </a:t>
                </a:r>
              </a:p>
            </p:txBody>
          </p:sp>
        </mc:Fallback>
      </mc:AlternateContent>
      <p:graphicFrame>
        <p:nvGraphicFramePr>
          <p:cNvPr id="14" name="Αντικείμενο 13">
            <a:extLst>
              <a:ext uri="{FF2B5EF4-FFF2-40B4-BE49-F238E27FC236}">
                <a16:creationId xmlns:a16="http://schemas.microsoft.com/office/drawing/2014/main" id="{9ECAD1DE-0B88-48C2-A54B-2B045AD0B2A0}"/>
              </a:ext>
            </a:extLst>
          </p:cNvPr>
          <p:cNvGraphicFramePr>
            <a:graphicFrameLocks noChangeAspect="1"/>
          </p:cNvGraphicFramePr>
          <p:nvPr>
            <p:extLst>
              <p:ext uri="{D42A27DB-BD31-4B8C-83A1-F6EECF244321}">
                <p14:modId xmlns:p14="http://schemas.microsoft.com/office/powerpoint/2010/main" val="2895386557"/>
              </p:ext>
            </p:extLst>
          </p:nvPr>
        </p:nvGraphicFramePr>
        <p:xfrm>
          <a:off x="4802853" y="675240"/>
          <a:ext cx="4308761" cy="965552"/>
        </p:xfrm>
        <a:graphic>
          <a:graphicData uri="http://schemas.openxmlformats.org/presentationml/2006/ole">
            <mc:AlternateContent xmlns:mc="http://schemas.openxmlformats.org/markup-compatibility/2006">
              <mc:Choice xmlns:v="urn:schemas-microsoft-com:vml" Requires="v">
                <p:oleObj name="Equation" r:id="rId4" imgW="2209680" imgH="495000" progId="Equation.DSMT4">
                  <p:embed/>
                </p:oleObj>
              </mc:Choice>
              <mc:Fallback>
                <p:oleObj name="Equation" r:id="rId4" imgW="2209680" imgH="495000" progId="Equation.DSMT4">
                  <p:embed/>
                  <p:pic>
                    <p:nvPicPr>
                      <p:cNvPr id="8" name="Αντικείμενο 7">
                        <a:extLst>
                          <a:ext uri="{FF2B5EF4-FFF2-40B4-BE49-F238E27FC236}">
                            <a16:creationId xmlns:a16="http://schemas.microsoft.com/office/drawing/2014/main" id="{796430B1-F063-44CD-9850-1A270316B9F2}"/>
                          </a:ext>
                        </a:extLst>
                      </p:cNvPr>
                      <p:cNvPicPr/>
                      <p:nvPr/>
                    </p:nvPicPr>
                    <p:blipFill>
                      <a:blip r:embed="rId5"/>
                      <a:stretch>
                        <a:fillRect/>
                      </a:stretch>
                    </p:blipFill>
                    <p:spPr>
                      <a:xfrm>
                        <a:off x="4802853" y="675240"/>
                        <a:ext cx="4308761" cy="965552"/>
                      </a:xfrm>
                      <a:prstGeom prst="rect">
                        <a:avLst/>
                      </a:prstGeom>
                    </p:spPr>
                  </p:pic>
                </p:oleObj>
              </mc:Fallback>
            </mc:AlternateContent>
          </a:graphicData>
        </a:graphic>
      </p:graphicFrame>
      <p:graphicFrame>
        <p:nvGraphicFramePr>
          <p:cNvPr id="4" name="Αντικείμενο 3">
            <a:extLst>
              <a:ext uri="{FF2B5EF4-FFF2-40B4-BE49-F238E27FC236}">
                <a16:creationId xmlns:a16="http://schemas.microsoft.com/office/drawing/2014/main" id="{F59AAEBF-547D-404A-9747-B1EE60E1F0C3}"/>
              </a:ext>
            </a:extLst>
          </p:cNvPr>
          <p:cNvGraphicFramePr>
            <a:graphicFrameLocks noChangeAspect="1"/>
          </p:cNvGraphicFramePr>
          <p:nvPr>
            <p:extLst>
              <p:ext uri="{D42A27DB-BD31-4B8C-83A1-F6EECF244321}">
                <p14:modId xmlns:p14="http://schemas.microsoft.com/office/powerpoint/2010/main" val="3596436945"/>
              </p:ext>
            </p:extLst>
          </p:nvPr>
        </p:nvGraphicFramePr>
        <p:xfrm>
          <a:off x="5364088" y="4656758"/>
          <a:ext cx="1493501" cy="923255"/>
        </p:xfrm>
        <a:graphic>
          <a:graphicData uri="http://schemas.openxmlformats.org/presentationml/2006/ole">
            <mc:AlternateContent xmlns:mc="http://schemas.openxmlformats.org/markup-compatibility/2006">
              <mc:Choice xmlns:v="urn:schemas-microsoft-com:vml" Requires="v">
                <p:oleObj name="Equation" r:id="rId6" imgW="698400" imgH="431640" progId="Equation.DSMT4">
                  <p:embed/>
                </p:oleObj>
              </mc:Choice>
              <mc:Fallback>
                <p:oleObj name="Equation" r:id="rId6" imgW="698400" imgH="431640" progId="Equation.DSMT4">
                  <p:embed/>
                  <p:pic>
                    <p:nvPicPr>
                      <p:cNvPr id="0" name=""/>
                      <p:cNvPicPr/>
                      <p:nvPr/>
                    </p:nvPicPr>
                    <p:blipFill>
                      <a:blip r:embed="rId7"/>
                      <a:stretch>
                        <a:fillRect/>
                      </a:stretch>
                    </p:blipFill>
                    <p:spPr>
                      <a:xfrm>
                        <a:off x="5364088" y="4656758"/>
                        <a:ext cx="1493501" cy="923255"/>
                      </a:xfrm>
                      <a:prstGeom prst="rect">
                        <a:avLst/>
                      </a:prstGeom>
                    </p:spPr>
                  </p:pic>
                </p:oleObj>
              </mc:Fallback>
            </mc:AlternateContent>
          </a:graphicData>
        </a:graphic>
      </p:graphicFrame>
    </p:spTree>
    <p:extLst>
      <p:ext uri="{BB962C8B-B14F-4D97-AF65-F5344CB8AC3E}">
        <p14:creationId xmlns:p14="http://schemas.microsoft.com/office/powerpoint/2010/main" val="2319153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92B85FC-C5D7-46F3-93F5-D42CD812FD0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6B9548F-A483-4A34-A8A6-3FE3C0CE5F1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47</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9" name="Object 9">
                <a:extLst>
                  <a:ext uri="{FF2B5EF4-FFF2-40B4-BE49-F238E27FC236}">
                    <a16:creationId xmlns:a16="http://schemas.microsoft.com/office/drawing/2014/main" id="{ED582882-3871-4A3C-8EFE-0BCD520590B5}"/>
                  </a:ext>
                </a:extLst>
              </p:cNvPr>
              <p:cNvSpPr txBox="1"/>
              <p:nvPr/>
            </p:nvSpPr>
            <p:spPr bwMode="auto">
              <a:xfrm>
                <a:off x="5988050" y="598960"/>
                <a:ext cx="3155950" cy="63023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el-GR"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𝑒</m:t>
                          </m:r>
                        </m:e>
                        <m:sub>
                          <m:r>
                            <a:rPr lang="en-US" sz="2400" b="0" i="1" smtClean="0">
                              <a:solidFill>
                                <a:srgbClr val="000000"/>
                              </a:solidFill>
                              <a:latin typeface="Cambria Math" panose="02040503050406030204" pitchFamily="18" charset="0"/>
                            </a:rPr>
                            <m:t>𝑠</m:t>
                          </m:r>
                        </m:sub>
                      </m:sSub>
                      <m:r>
                        <a:rPr lang="el-GR" sz="2400" i="1">
                          <a:solidFill>
                            <a:srgbClr val="000000"/>
                          </a:solidFill>
                          <a:latin typeface="Cambria Math" panose="02040503050406030204" pitchFamily="18" charset="0"/>
                        </a:rPr>
                        <m:t>⋅</m:t>
                      </m:r>
                      <m:sSub>
                        <m:sSubPr>
                          <m:ctrlPr>
                            <a:rPr lang="el-GR" sz="2400" i="1">
                              <a:solidFill>
                                <a:srgbClr val="000000"/>
                              </a:solidFill>
                              <a:latin typeface="Cambria Math" panose="02040503050406030204" pitchFamily="18" charset="0"/>
                            </a:rPr>
                          </m:ctrlPr>
                        </m:sSubPr>
                        <m:e>
                          <m:r>
                            <a:rPr lang="el-GR" sz="2400" b="0" i="1" smtClean="0">
                              <a:solidFill>
                                <a:srgbClr val="000000"/>
                              </a:solidFill>
                              <a:latin typeface="Cambria Math" panose="02040503050406030204" pitchFamily="18" charset="0"/>
                            </a:rPr>
                            <m:t>𝛼</m:t>
                          </m:r>
                        </m:e>
                        <m:sub>
                          <m:r>
                            <a:rPr lang="el-GR" sz="2400" b="0" i="1" smtClean="0">
                              <a:solidFill>
                                <a:srgbClr val="000000"/>
                              </a:solidFill>
                              <a:latin typeface="Cambria Math" panose="02040503050406030204" pitchFamily="18" charset="0"/>
                            </a:rPr>
                            <m:t>2</m:t>
                          </m:r>
                        </m:sub>
                      </m:sSub>
                      <m:r>
                        <a:rPr lang="el-GR" sz="2400" i="1">
                          <a:solidFill>
                            <a:srgbClr val="000000"/>
                          </a:solidFill>
                          <a:latin typeface="Cambria Math" panose="02040503050406030204" pitchFamily="18" charset="0"/>
                        </a:rPr>
                        <m:t>=</m:t>
                      </m:r>
                      <m:sSub>
                        <m:sSubPr>
                          <m:ctrlPr>
                            <a:rPr lang="el-GR"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𝑅</m:t>
                          </m:r>
                        </m:e>
                        <m:sub>
                          <m:r>
                            <a:rPr lang="en-US" sz="2400" b="0" i="1" smtClean="0">
                              <a:solidFill>
                                <a:srgbClr val="000000"/>
                              </a:solidFill>
                              <a:latin typeface="Cambria Math" panose="02040503050406030204" pitchFamily="18" charset="0"/>
                            </a:rPr>
                            <m:t>𝑤𝑣</m:t>
                          </m:r>
                        </m:sub>
                      </m:sSub>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𝑇</m:t>
                      </m:r>
                    </m:oMath>
                  </m:oMathPara>
                </a14:m>
                <a:endParaRPr lang="el-GR" sz="2400" dirty="0"/>
              </a:p>
            </p:txBody>
          </p:sp>
        </mc:Choice>
        <mc:Fallback xmlns="">
          <p:sp>
            <p:nvSpPr>
              <p:cNvPr id="9" name="Object 9">
                <a:extLst>
                  <a:ext uri="{FF2B5EF4-FFF2-40B4-BE49-F238E27FC236}">
                    <a16:creationId xmlns:a16="http://schemas.microsoft.com/office/drawing/2014/main" id="{ED582882-3871-4A3C-8EFE-0BCD520590B5}"/>
                  </a:ext>
                </a:extLst>
              </p:cNvPr>
              <p:cNvSpPr txBox="1">
                <a:spLocks noRot="1" noChangeAspect="1" noMove="1" noResize="1" noEditPoints="1" noAdjustHandles="1" noChangeArrowheads="1" noChangeShapeType="1" noTextEdit="1"/>
              </p:cNvSpPr>
              <p:nvPr/>
            </p:nvSpPr>
            <p:spPr bwMode="auto">
              <a:xfrm>
                <a:off x="5988050" y="598960"/>
                <a:ext cx="3155950" cy="630237"/>
              </a:xfrm>
              <a:prstGeom prst="rect">
                <a:avLst/>
              </a:prstGeom>
              <a:blipFill>
                <a:blip r:embed="rId6"/>
                <a:stretch>
                  <a:fillRect/>
                </a:stretch>
              </a:blipFill>
              <a:ln>
                <a:noFill/>
              </a:ln>
              <a:effectLst/>
            </p:spPr>
            <p:txBody>
              <a:bodyPr/>
              <a:lstStyle/>
              <a:p>
                <a:r>
                  <a:rPr lang="el-GR">
                    <a:noFill/>
                  </a:rPr>
                  <a:t> </a:t>
                </a:r>
              </a:p>
            </p:txBody>
          </p:sp>
        </mc:Fallback>
      </mc:AlternateContent>
      <p:sp>
        <p:nvSpPr>
          <p:cNvPr id="13" name="Ορθογώνιο 12">
            <a:extLst>
              <a:ext uri="{FF2B5EF4-FFF2-40B4-BE49-F238E27FC236}">
                <a16:creationId xmlns:a16="http://schemas.microsoft.com/office/drawing/2014/main" id="{0DABBE7D-2D91-45F6-9BA0-D0C899DCC38B}"/>
              </a:ext>
            </a:extLst>
          </p:cNvPr>
          <p:cNvSpPr/>
          <p:nvPr/>
        </p:nvSpPr>
        <p:spPr>
          <a:xfrm>
            <a:off x="270037" y="480217"/>
            <a:ext cx="8113462" cy="1785104"/>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Από την καταστατική εξίσωση για τους υδρατμούς:</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Όπου </a:t>
            </a:r>
            <a:r>
              <a:rPr lang="en-US" sz="2400" dirty="0">
                <a:solidFill>
                  <a:srgbClr val="0000FF"/>
                </a:solidFill>
                <a:latin typeface="Arial Narrow" panose="020B0606020202030204" pitchFamily="34" charset="0"/>
              </a:rPr>
              <a:t>e</a:t>
            </a:r>
            <a:r>
              <a:rPr lang="en-US" sz="2400" baseline="-25000" dirty="0">
                <a:solidFill>
                  <a:srgbClr val="0000FF"/>
                </a:solidFill>
                <a:latin typeface="Arial Narrow" panose="020B0606020202030204" pitchFamily="34" charset="0"/>
              </a:rPr>
              <a:t>s</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η πίεση των κορεσμένων ατμών, α</a:t>
            </a:r>
            <a:r>
              <a:rPr lang="el-GR" sz="2400" baseline="-25000" dirty="0">
                <a:solidFill>
                  <a:srgbClr val="0000FF"/>
                </a:solidFill>
                <a:latin typeface="Arial Narrow" panose="020B0606020202030204" pitchFamily="34" charset="0"/>
              </a:rPr>
              <a:t>2</a:t>
            </a:r>
            <a:r>
              <a:rPr lang="el-GR" sz="2400" dirty="0">
                <a:solidFill>
                  <a:srgbClr val="0000FF"/>
                </a:solidFill>
                <a:latin typeface="Arial Narrow" panose="020B0606020202030204" pitchFamily="34" charset="0"/>
              </a:rPr>
              <a:t>, ο ειδικός όγκος των υδρατμών και </a:t>
            </a:r>
            <a:r>
              <a:rPr lang="en-US" sz="2400" dirty="0" err="1">
                <a:solidFill>
                  <a:srgbClr val="0000FF"/>
                </a:solidFill>
                <a:latin typeface="Arial Narrow" panose="020B0606020202030204" pitchFamily="34" charset="0"/>
              </a:rPr>
              <a:t>R</a:t>
            </a:r>
            <a:r>
              <a:rPr lang="en-US" sz="2400" baseline="-25000" dirty="0" err="1">
                <a:solidFill>
                  <a:srgbClr val="0000FF"/>
                </a:solidFill>
                <a:latin typeface="Arial Narrow" panose="020B0606020202030204" pitchFamily="34" charset="0"/>
              </a:rPr>
              <a:t>wv</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η σταθερά των αερίων για τους υδρατμούς, συνεπώς:</a:t>
            </a:r>
          </a:p>
        </p:txBody>
      </p:sp>
      <mc:AlternateContent xmlns:mc="http://schemas.openxmlformats.org/markup-compatibility/2006" xmlns:a14="http://schemas.microsoft.com/office/drawing/2010/main">
        <mc:Choice Requires="a14">
          <p:sp>
            <p:nvSpPr>
              <p:cNvPr id="14" name="Object 9">
                <a:extLst>
                  <a:ext uri="{FF2B5EF4-FFF2-40B4-BE49-F238E27FC236}">
                    <a16:creationId xmlns:a16="http://schemas.microsoft.com/office/drawing/2014/main" id="{B8C3A451-ED60-4312-A015-40A45C8E8EFB}"/>
                  </a:ext>
                </a:extLst>
              </p:cNvPr>
              <p:cNvSpPr txBox="1"/>
              <p:nvPr/>
            </p:nvSpPr>
            <p:spPr bwMode="auto">
              <a:xfrm>
                <a:off x="1841081" y="1872277"/>
                <a:ext cx="2528861" cy="630237"/>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l-GR" sz="2400" i="1" smtClean="0">
                              <a:solidFill>
                                <a:srgbClr val="000000"/>
                              </a:solidFill>
                              <a:latin typeface="Cambria Math" panose="02040503050406030204" pitchFamily="18" charset="0"/>
                            </a:rPr>
                          </m:ctrlPr>
                        </m:sSubPr>
                        <m:e>
                          <m:r>
                            <a:rPr lang="el-GR" sz="2400" b="0" i="1" smtClean="0">
                              <a:solidFill>
                                <a:srgbClr val="000000"/>
                              </a:solidFill>
                              <a:latin typeface="Cambria Math" panose="02040503050406030204" pitchFamily="18" charset="0"/>
                            </a:rPr>
                            <m:t>𝛼</m:t>
                          </m:r>
                        </m:e>
                        <m:sub>
                          <m:r>
                            <a:rPr lang="el-GR" sz="2400" b="0" i="1" smtClean="0">
                              <a:solidFill>
                                <a:srgbClr val="000000"/>
                              </a:solidFill>
                              <a:latin typeface="Cambria Math" panose="02040503050406030204" pitchFamily="18" charset="0"/>
                            </a:rPr>
                            <m:t>2</m:t>
                          </m:r>
                        </m:sub>
                      </m:sSub>
                      <m:r>
                        <a:rPr lang="el-GR" sz="2400" i="1">
                          <a:solidFill>
                            <a:srgbClr val="000000"/>
                          </a:solidFill>
                          <a:latin typeface="Cambria Math" panose="02040503050406030204" pitchFamily="18" charset="0"/>
                        </a:rPr>
                        <m:t>=</m:t>
                      </m:r>
                      <m:sSub>
                        <m:sSubPr>
                          <m:ctrlPr>
                            <a:rPr lang="el-GR" sz="2400" i="1" smtClean="0">
                              <a:solidFill>
                                <a:srgbClr val="000000"/>
                              </a:solidFill>
                              <a:latin typeface="Cambria Math" panose="02040503050406030204" pitchFamily="18" charset="0"/>
                            </a:rPr>
                          </m:ctrlPr>
                        </m:sSubPr>
                        <m:e>
                          <m:r>
                            <a:rPr lang="en-US" sz="2400" b="0" i="1" smtClean="0">
                              <a:solidFill>
                                <a:srgbClr val="000000"/>
                              </a:solidFill>
                              <a:latin typeface="Cambria Math" panose="02040503050406030204" pitchFamily="18" charset="0"/>
                            </a:rPr>
                            <m:t>𝑅</m:t>
                          </m:r>
                        </m:e>
                        <m:sub>
                          <m:r>
                            <a:rPr lang="en-US" sz="2400" b="0" i="1" smtClean="0">
                              <a:solidFill>
                                <a:srgbClr val="000000"/>
                              </a:solidFill>
                              <a:latin typeface="Cambria Math" panose="02040503050406030204" pitchFamily="18" charset="0"/>
                            </a:rPr>
                            <m:t>𝑤𝑣</m:t>
                          </m:r>
                        </m:sub>
                      </m:sSub>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𝑇</m:t>
                      </m:r>
                      <m:r>
                        <a:rPr lang="el-GR" sz="2400" b="0" i="1" smtClean="0">
                          <a:solidFill>
                            <a:srgbClr val="000000"/>
                          </a:solidFill>
                          <a:latin typeface="Cambria Math" panose="02040503050406030204" pitchFamily="18" charset="0"/>
                        </a:rPr>
                        <m:t> /</m:t>
                      </m:r>
                      <m:sSub>
                        <m:sSubPr>
                          <m:ctrlPr>
                            <a:rPr lang="el-GR" sz="2400" i="1">
                              <a:solidFill>
                                <a:srgbClr val="000000"/>
                              </a:solidFill>
                              <a:latin typeface="Cambria Math" panose="02040503050406030204" pitchFamily="18" charset="0"/>
                            </a:rPr>
                          </m:ctrlPr>
                        </m:sSubPr>
                        <m:e>
                          <m:r>
                            <a:rPr lang="en-US" sz="2400" i="1">
                              <a:solidFill>
                                <a:srgbClr val="000000"/>
                              </a:solidFill>
                              <a:latin typeface="Cambria Math" panose="02040503050406030204" pitchFamily="18" charset="0"/>
                            </a:rPr>
                            <m:t>𝑒</m:t>
                          </m:r>
                        </m:e>
                        <m:sub>
                          <m:r>
                            <a:rPr lang="en-US" sz="2400" i="1">
                              <a:solidFill>
                                <a:srgbClr val="000000"/>
                              </a:solidFill>
                              <a:latin typeface="Cambria Math" panose="02040503050406030204" pitchFamily="18" charset="0"/>
                            </a:rPr>
                            <m:t>𝑠</m:t>
                          </m:r>
                        </m:sub>
                      </m:sSub>
                    </m:oMath>
                  </m:oMathPara>
                </a14:m>
                <a:endParaRPr lang="el-GR" sz="2400" dirty="0"/>
              </a:p>
            </p:txBody>
          </p:sp>
        </mc:Choice>
        <mc:Fallback xmlns="">
          <p:sp>
            <p:nvSpPr>
              <p:cNvPr id="14" name="Object 9">
                <a:extLst>
                  <a:ext uri="{FF2B5EF4-FFF2-40B4-BE49-F238E27FC236}">
                    <a16:creationId xmlns:a16="http://schemas.microsoft.com/office/drawing/2014/main" id="{B8C3A451-ED60-4312-A015-40A45C8E8EFB}"/>
                  </a:ext>
                </a:extLst>
              </p:cNvPr>
              <p:cNvSpPr txBox="1">
                <a:spLocks noRot="1" noChangeAspect="1" noMove="1" noResize="1" noEditPoints="1" noAdjustHandles="1" noChangeArrowheads="1" noChangeShapeType="1" noTextEdit="1"/>
              </p:cNvSpPr>
              <p:nvPr/>
            </p:nvSpPr>
            <p:spPr bwMode="auto">
              <a:xfrm>
                <a:off x="1841081" y="1872277"/>
                <a:ext cx="2528861" cy="630237"/>
              </a:xfrm>
              <a:prstGeom prst="rect">
                <a:avLst/>
              </a:prstGeom>
              <a:blipFill>
                <a:blip r:embed="rId7"/>
                <a:stretch>
                  <a:fillRect/>
                </a:stretch>
              </a:blipFill>
              <a:ln>
                <a:noFill/>
              </a:ln>
              <a:effectLst/>
            </p:spPr>
            <p:txBody>
              <a:bodyPr/>
              <a:lstStyle/>
              <a:p>
                <a:r>
                  <a:rPr lang="el-GR">
                    <a:noFill/>
                  </a:rPr>
                  <a:t> </a:t>
                </a:r>
              </a:p>
            </p:txBody>
          </p:sp>
        </mc:Fallback>
      </mc:AlternateContent>
      <p:sp>
        <p:nvSpPr>
          <p:cNvPr id="15" name="Ορθογώνιο 14">
            <a:extLst>
              <a:ext uri="{FF2B5EF4-FFF2-40B4-BE49-F238E27FC236}">
                <a16:creationId xmlns:a16="http://schemas.microsoft.com/office/drawing/2014/main" id="{FFA8AA90-6759-4B0A-8235-43F51527E3C6}"/>
              </a:ext>
            </a:extLst>
          </p:cNvPr>
          <p:cNvSpPr/>
          <p:nvPr/>
        </p:nvSpPr>
        <p:spPr>
          <a:xfrm>
            <a:off x="313211" y="2231375"/>
            <a:ext cx="8113462"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Αντικαθιστώντας ….. και μετά από πράξεις:</a:t>
            </a:r>
          </a:p>
        </p:txBody>
      </p:sp>
      <p:sp>
        <p:nvSpPr>
          <p:cNvPr id="16" name="Ορθογώνιο 15">
            <a:extLst>
              <a:ext uri="{FF2B5EF4-FFF2-40B4-BE49-F238E27FC236}">
                <a16:creationId xmlns:a16="http://schemas.microsoft.com/office/drawing/2014/main" id="{14F5ADC1-E8AB-4423-B3C9-DD7A503CA23F}"/>
              </a:ext>
            </a:extLst>
          </p:cNvPr>
          <p:cNvSpPr/>
          <p:nvPr/>
        </p:nvSpPr>
        <p:spPr>
          <a:xfrm>
            <a:off x="270037" y="4437660"/>
            <a:ext cx="8545510" cy="2105705"/>
          </a:xfrm>
          <a:prstGeom prst="rect">
            <a:avLst/>
          </a:prstGeom>
        </p:spPr>
        <p:txBody>
          <a:bodyPr wrap="square">
            <a:spAutoFit/>
          </a:bodyPr>
          <a:lstStyle/>
          <a:p>
            <a:pPr marL="12700" algn="just">
              <a:lnSpc>
                <a:spcPts val="2555"/>
              </a:lnSpc>
              <a:spcBef>
                <a:spcPts val="127"/>
              </a:spcBef>
            </a:pPr>
            <a:r>
              <a:rPr lang="el-GR" sz="2400" u="sng" dirty="0">
                <a:solidFill>
                  <a:srgbClr val="0000FF"/>
                </a:solidFill>
                <a:latin typeface="Arial Narrow" panose="020B0606020202030204" pitchFamily="34" charset="0"/>
              </a:rPr>
              <a:t>Οι τρεις καμπύλες συνύπαρξης συναντώνται σε ένα σημείο που καλείται τριπλό σημείο</a:t>
            </a:r>
            <a:r>
              <a:rPr lang="el-GR" sz="2400" dirty="0">
                <a:solidFill>
                  <a:srgbClr val="0000FF"/>
                </a:solidFill>
                <a:latin typeface="Arial Narrow" panose="020B0606020202030204" pitchFamily="34" charset="0"/>
              </a:rPr>
              <a:t>. Αναφέρεται δε σε </a:t>
            </a:r>
            <a:r>
              <a:rPr lang="el-GR" sz="2400" u="sng" dirty="0">
                <a:solidFill>
                  <a:srgbClr val="0000FF"/>
                </a:solidFill>
                <a:latin typeface="Arial Narrow" panose="020B0606020202030204" pitchFamily="34" charset="0"/>
              </a:rPr>
              <a:t>θερμοκρασία Τ</a:t>
            </a:r>
            <a:r>
              <a:rPr lang="el-GR" sz="2400" u="sng" baseline="-25000" dirty="0">
                <a:solidFill>
                  <a:srgbClr val="0000FF"/>
                </a:solidFill>
                <a:latin typeface="Arial Narrow" panose="020B0606020202030204" pitchFamily="34" charset="0"/>
              </a:rPr>
              <a:t>ο</a:t>
            </a:r>
            <a:r>
              <a:rPr lang="el-GR" sz="2400" u="sng" dirty="0">
                <a:solidFill>
                  <a:srgbClr val="0000FF"/>
                </a:solidFill>
                <a:latin typeface="Arial Narrow" panose="020B0606020202030204" pitchFamily="34" charset="0"/>
              </a:rPr>
              <a:t>=273,15Κ και πίεση </a:t>
            </a:r>
            <a:r>
              <a:rPr lang="en-US" sz="2400" u="sng" dirty="0">
                <a:solidFill>
                  <a:srgbClr val="0000FF"/>
                </a:solidFill>
                <a:latin typeface="Arial Narrow" panose="020B0606020202030204" pitchFamily="34" charset="0"/>
              </a:rPr>
              <a:t>e</a:t>
            </a:r>
            <a:r>
              <a:rPr lang="en-US" sz="2400" u="sng" baseline="-25000" dirty="0">
                <a:solidFill>
                  <a:srgbClr val="0000FF"/>
                </a:solidFill>
                <a:latin typeface="Arial Narrow" panose="020B0606020202030204" pitchFamily="34" charset="0"/>
              </a:rPr>
              <a:t>s</a:t>
            </a:r>
            <a:r>
              <a:rPr lang="en-US" sz="2400" u="sng" dirty="0">
                <a:solidFill>
                  <a:srgbClr val="0000FF"/>
                </a:solidFill>
                <a:latin typeface="Arial Narrow" panose="020B0606020202030204" pitchFamily="34" charset="0"/>
              </a:rPr>
              <a:t>=6,11hPa</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Στο σημείο αυτό συνυπάρχουν και οι τρεις φάσεις του νερού στην ατμόσφαιρα. </a:t>
            </a:r>
            <a:endParaRPr lang="en-US" sz="2400" dirty="0">
              <a:solidFill>
                <a:srgbClr val="0000FF"/>
              </a:solidFill>
              <a:latin typeface="Arial Narrow" panose="020B0606020202030204" pitchFamily="34" charset="0"/>
            </a:endParaRPr>
          </a:p>
          <a:p>
            <a:pPr marL="12700" algn="just">
              <a:lnSpc>
                <a:spcPts val="2555"/>
              </a:lnSpc>
              <a:spcBef>
                <a:spcPts val="127"/>
              </a:spcBef>
            </a:pPr>
            <a:r>
              <a:rPr lang="el-GR" sz="2400" b="1" dirty="0">
                <a:solidFill>
                  <a:srgbClr val="FF0000"/>
                </a:solidFill>
                <a:latin typeface="Arial Narrow" panose="020B0606020202030204" pitchFamily="34" charset="0"/>
              </a:rPr>
              <a:t>Οι πυκνότητες και οι ειδικοί όγκοι των τριών φάσεων είναι διαφορετικές στο τριπλό σημείο </a:t>
            </a:r>
            <a:r>
              <a:rPr lang="el-GR" sz="2400" b="1" u="sng" dirty="0">
                <a:solidFill>
                  <a:srgbClr val="FF0000"/>
                </a:solidFill>
                <a:latin typeface="Arial Narrow" panose="020B0606020202030204" pitchFamily="34" charset="0"/>
              </a:rPr>
              <a:t>α</a:t>
            </a:r>
            <a:r>
              <a:rPr lang="en-US" sz="2400" b="1" u="sng" baseline="-25000" dirty="0">
                <a:solidFill>
                  <a:srgbClr val="FF0000"/>
                </a:solidFill>
                <a:latin typeface="Arial Narrow" panose="020B0606020202030204" pitchFamily="34" charset="0"/>
              </a:rPr>
              <a:t>l</a:t>
            </a:r>
            <a:r>
              <a:rPr lang="en-US" sz="2400" b="1" u="sng" dirty="0">
                <a:solidFill>
                  <a:srgbClr val="FF0000"/>
                </a:solidFill>
                <a:latin typeface="Arial Narrow" panose="020B0606020202030204" pitchFamily="34" charset="0"/>
              </a:rPr>
              <a:t>=10</a:t>
            </a:r>
            <a:r>
              <a:rPr lang="en-US" sz="2400" b="1" u="sng" baseline="30000" dirty="0">
                <a:solidFill>
                  <a:srgbClr val="FF0000"/>
                </a:solidFill>
                <a:latin typeface="Arial Narrow" panose="020B0606020202030204" pitchFamily="34" charset="0"/>
              </a:rPr>
              <a:t>-3</a:t>
            </a:r>
            <a:r>
              <a:rPr lang="en-US" sz="2400" b="1" u="sng" dirty="0">
                <a:solidFill>
                  <a:srgbClr val="FF0000"/>
                </a:solidFill>
                <a:latin typeface="Arial Narrow" panose="020B0606020202030204" pitchFamily="34" charset="0"/>
              </a:rPr>
              <a:t>m</a:t>
            </a:r>
            <a:r>
              <a:rPr lang="en-US" sz="2400" b="1" u="sng" baseline="30000" dirty="0">
                <a:solidFill>
                  <a:srgbClr val="FF0000"/>
                </a:solidFill>
                <a:latin typeface="Arial Narrow" panose="020B0606020202030204" pitchFamily="34" charset="0"/>
              </a:rPr>
              <a:t>3</a:t>
            </a:r>
            <a:r>
              <a:rPr lang="en-US" sz="2400" b="1" u="sng" dirty="0">
                <a:solidFill>
                  <a:srgbClr val="FF0000"/>
                </a:solidFill>
                <a:latin typeface="Arial Narrow" panose="020B0606020202030204" pitchFamily="34" charset="0"/>
              </a:rPr>
              <a:t>/kg</a:t>
            </a:r>
            <a:r>
              <a:rPr lang="en-US" sz="2400" b="1" dirty="0">
                <a:solidFill>
                  <a:srgbClr val="FF0000"/>
                </a:solidFill>
                <a:latin typeface="Arial Narrow" panose="020B0606020202030204" pitchFamily="34" charset="0"/>
              </a:rPr>
              <a:t>, </a:t>
            </a:r>
            <a:r>
              <a:rPr lang="el-GR" sz="2400" b="1" u="sng" dirty="0">
                <a:solidFill>
                  <a:srgbClr val="FF0000"/>
                </a:solidFill>
                <a:latin typeface="Arial Narrow" panose="020B0606020202030204" pitchFamily="34" charset="0"/>
              </a:rPr>
              <a:t>α</a:t>
            </a:r>
            <a:r>
              <a:rPr lang="en-US" sz="2400" b="1" u="sng" baseline="-25000" dirty="0" err="1">
                <a:solidFill>
                  <a:srgbClr val="FF0000"/>
                </a:solidFill>
                <a:latin typeface="Arial Narrow" panose="020B0606020202030204" pitchFamily="34" charset="0"/>
              </a:rPr>
              <a:t>i</a:t>
            </a:r>
            <a:r>
              <a:rPr lang="en-US" sz="2400" b="1" u="sng" dirty="0">
                <a:solidFill>
                  <a:srgbClr val="FF0000"/>
                </a:solidFill>
                <a:latin typeface="Arial Narrow" panose="020B0606020202030204" pitchFamily="34" charset="0"/>
              </a:rPr>
              <a:t>=1,09*</a:t>
            </a:r>
            <a:r>
              <a:rPr lang="el-GR" sz="2400" b="1" u="sng" dirty="0">
                <a:solidFill>
                  <a:srgbClr val="FF0000"/>
                </a:solidFill>
                <a:latin typeface="Arial Narrow" panose="020B0606020202030204" pitchFamily="34" charset="0"/>
              </a:rPr>
              <a:t>α</a:t>
            </a:r>
            <a:r>
              <a:rPr lang="en-US" sz="2400" b="1" u="sng" baseline="-25000" dirty="0">
                <a:solidFill>
                  <a:srgbClr val="FF0000"/>
                </a:solidFill>
                <a:latin typeface="Arial Narrow" panose="020B0606020202030204" pitchFamily="34" charset="0"/>
              </a:rPr>
              <a:t>l</a:t>
            </a:r>
            <a:r>
              <a:rPr lang="en-US" sz="2400" b="1" dirty="0">
                <a:solidFill>
                  <a:srgbClr val="FF0000"/>
                </a:solidFill>
                <a:latin typeface="Arial Narrow" panose="020B0606020202030204" pitchFamily="34" charset="0"/>
              </a:rPr>
              <a:t>, </a:t>
            </a:r>
            <a:r>
              <a:rPr lang="el-GR" sz="2400" b="1" u="sng" dirty="0">
                <a:solidFill>
                  <a:srgbClr val="FF0000"/>
                </a:solidFill>
                <a:latin typeface="Arial Narrow" panose="020B0606020202030204" pitchFamily="34" charset="0"/>
              </a:rPr>
              <a:t>α</a:t>
            </a:r>
            <a:r>
              <a:rPr lang="en-US" sz="2400" b="1" u="sng" baseline="-25000" dirty="0">
                <a:solidFill>
                  <a:srgbClr val="FF0000"/>
                </a:solidFill>
                <a:latin typeface="Arial Narrow" panose="020B0606020202030204" pitchFamily="34" charset="0"/>
              </a:rPr>
              <a:t>s</a:t>
            </a:r>
            <a:r>
              <a:rPr lang="en-US" sz="2400" b="1" u="sng" dirty="0">
                <a:solidFill>
                  <a:srgbClr val="FF0000"/>
                </a:solidFill>
                <a:latin typeface="Arial Narrow" panose="020B0606020202030204" pitchFamily="34" charset="0"/>
              </a:rPr>
              <a:t>=2*10</a:t>
            </a:r>
            <a:r>
              <a:rPr lang="en-US" sz="2400" b="1" u="sng" baseline="30000" dirty="0">
                <a:solidFill>
                  <a:srgbClr val="FF0000"/>
                </a:solidFill>
                <a:latin typeface="Arial Narrow" panose="020B0606020202030204" pitchFamily="34" charset="0"/>
              </a:rPr>
              <a:t>5</a:t>
            </a:r>
            <a:r>
              <a:rPr lang="en-US" sz="2400" b="1" u="sng" dirty="0">
                <a:solidFill>
                  <a:srgbClr val="FF0000"/>
                </a:solidFill>
                <a:latin typeface="Arial Narrow" panose="020B0606020202030204" pitchFamily="34" charset="0"/>
              </a:rPr>
              <a:t>*</a:t>
            </a:r>
            <a:r>
              <a:rPr lang="el-GR" sz="2400" b="1" u="sng" dirty="0">
                <a:solidFill>
                  <a:srgbClr val="FF0000"/>
                </a:solidFill>
                <a:latin typeface="Arial Narrow" panose="020B0606020202030204" pitchFamily="34" charset="0"/>
              </a:rPr>
              <a:t>α</a:t>
            </a:r>
            <a:r>
              <a:rPr lang="en-US" sz="2400" b="1" u="sng" baseline="-25000" dirty="0">
                <a:solidFill>
                  <a:srgbClr val="FF0000"/>
                </a:solidFill>
                <a:latin typeface="Arial Narrow" panose="020B0606020202030204" pitchFamily="34" charset="0"/>
              </a:rPr>
              <a:t>l</a:t>
            </a:r>
            <a:r>
              <a:rPr lang="en-US" sz="2400" b="1" u="sng" dirty="0">
                <a:solidFill>
                  <a:srgbClr val="FF0000"/>
                </a:solidFill>
                <a:latin typeface="Arial Narrow" panose="020B0606020202030204" pitchFamily="34" charset="0"/>
              </a:rPr>
              <a:t> </a:t>
            </a:r>
            <a:endParaRPr lang="el-GR" sz="2400" b="1" u="sng" dirty="0">
              <a:solidFill>
                <a:srgbClr val="FF0000"/>
              </a:solidFill>
              <a:latin typeface="Arial Narrow" panose="020B0606020202030204" pitchFamily="34" charset="0"/>
            </a:endParaRPr>
          </a:p>
        </p:txBody>
      </p:sp>
      <p:sp>
        <p:nvSpPr>
          <p:cNvPr id="17" name="Ορθογώνιο 16">
            <a:extLst>
              <a:ext uri="{FF2B5EF4-FFF2-40B4-BE49-F238E27FC236}">
                <a16:creationId xmlns:a16="http://schemas.microsoft.com/office/drawing/2014/main" id="{D9802924-6EE6-445D-A4CE-CD377268A3E3}"/>
              </a:ext>
            </a:extLst>
          </p:cNvPr>
          <p:cNvSpPr/>
          <p:nvPr/>
        </p:nvSpPr>
        <p:spPr>
          <a:xfrm>
            <a:off x="2590799" y="3008146"/>
            <a:ext cx="5835873"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Επομένως και :</a:t>
            </a:r>
          </a:p>
        </p:txBody>
      </p:sp>
      <p:sp>
        <p:nvSpPr>
          <p:cNvPr id="18" name="Ορθογώνιο 17">
            <a:extLst>
              <a:ext uri="{FF2B5EF4-FFF2-40B4-BE49-F238E27FC236}">
                <a16:creationId xmlns:a16="http://schemas.microsoft.com/office/drawing/2014/main" id="{7F924940-9073-4F4D-BD15-C69C6AD0E5EA}"/>
              </a:ext>
            </a:extLst>
          </p:cNvPr>
          <p:cNvSpPr/>
          <p:nvPr/>
        </p:nvSpPr>
        <p:spPr>
          <a:xfrm>
            <a:off x="313211" y="3634056"/>
            <a:ext cx="8113462"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και :</a:t>
            </a:r>
          </a:p>
        </p:txBody>
      </p:sp>
      <p:graphicFrame>
        <p:nvGraphicFramePr>
          <p:cNvPr id="4" name="Αντικείμενο 3">
            <a:extLst>
              <a:ext uri="{FF2B5EF4-FFF2-40B4-BE49-F238E27FC236}">
                <a16:creationId xmlns:a16="http://schemas.microsoft.com/office/drawing/2014/main" id="{70014A96-36E4-43C9-A724-F720CD620947}"/>
              </a:ext>
            </a:extLst>
          </p:cNvPr>
          <p:cNvGraphicFramePr>
            <a:graphicFrameLocks noChangeAspect="1"/>
          </p:cNvGraphicFramePr>
          <p:nvPr>
            <p:extLst>
              <p:ext uri="{D42A27DB-BD31-4B8C-83A1-F6EECF244321}">
                <p14:modId xmlns:p14="http://schemas.microsoft.com/office/powerpoint/2010/main" val="2221065930"/>
              </p:ext>
            </p:extLst>
          </p:nvPr>
        </p:nvGraphicFramePr>
        <p:xfrm>
          <a:off x="5801606" y="2059459"/>
          <a:ext cx="1528524" cy="812028"/>
        </p:xfrm>
        <a:graphic>
          <a:graphicData uri="http://schemas.openxmlformats.org/presentationml/2006/ole">
            <mc:AlternateContent xmlns:mc="http://schemas.openxmlformats.org/markup-compatibility/2006">
              <mc:Choice xmlns:v="urn:schemas-microsoft-com:vml" Requires="v">
                <p:oleObj name="Equation" r:id="rId8" imgW="812520" imgH="431640" progId="Equation.DSMT4">
                  <p:embed/>
                </p:oleObj>
              </mc:Choice>
              <mc:Fallback>
                <p:oleObj name="Equation" r:id="rId8" imgW="812520" imgH="431640" progId="Equation.DSMT4">
                  <p:embed/>
                  <p:pic>
                    <p:nvPicPr>
                      <p:cNvPr id="0" name=""/>
                      <p:cNvPicPr/>
                      <p:nvPr/>
                    </p:nvPicPr>
                    <p:blipFill>
                      <a:blip r:embed="rId9"/>
                      <a:stretch>
                        <a:fillRect/>
                      </a:stretch>
                    </p:blipFill>
                    <p:spPr>
                      <a:xfrm>
                        <a:off x="5801606" y="2059459"/>
                        <a:ext cx="1528524" cy="812028"/>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F7D69A83-8747-4902-8EE7-AC22D9994F91}"/>
              </a:ext>
            </a:extLst>
          </p:cNvPr>
          <p:cNvGraphicFramePr>
            <a:graphicFrameLocks noChangeAspect="1"/>
          </p:cNvGraphicFramePr>
          <p:nvPr>
            <p:extLst>
              <p:ext uri="{D42A27DB-BD31-4B8C-83A1-F6EECF244321}">
                <p14:modId xmlns:p14="http://schemas.microsoft.com/office/powerpoint/2010/main" val="2562915549"/>
              </p:ext>
            </p:extLst>
          </p:nvPr>
        </p:nvGraphicFramePr>
        <p:xfrm>
          <a:off x="4809762" y="2830509"/>
          <a:ext cx="2301989" cy="781032"/>
        </p:xfrm>
        <a:graphic>
          <a:graphicData uri="http://schemas.openxmlformats.org/presentationml/2006/ole">
            <mc:AlternateContent xmlns:mc="http://schemas.openxmlformats.org/markup-compatibility/2006">
              <mc:Choice xmlns:v="urn:schemas-microsoft-com:vml" Requires="v">
                <p:oleObj name="Equation" r:id="rId10" imgW="1422360" imgH="482400" progId="Equation.DSMT4">
                  <p:embed/>
                </p:oleObj>
              </mc:Choice>
              <mc:Fallback>
                <p:oleObj name="Equation" r:id="rId10" imgW="1422360" imgH="482400" progId="Equation.DSMT4">
                  <p:embed/>
                  <p:pic>
                    <p:nvPicPr>
                      <p:cNvPr id="0" name=""/>
                      <p:cNvPicPr/>
                      <p:nvPr/>
                    </p:nvPicPr>
                    <p:blipFill>
                      <a:blip r:embed="rId11"/>
                      <a:stretch>
                        <a:fillRect/>
                      </a:stretch>
                    </p:blipFill>
                    <p:spPr>
                      <a:xfrm>
                        <a:off x="4809762" y="2830509"/>
                        <a:ext cx="2301989" cy="781032"/>
                      </a:xfrm>
                      <a:prstGeom prst="rect">
                        <a:avLst/>
                      </a:prstGeom>
                    </p:spPr>
                  </p:pic>
                </p:oleObj>
              </mc:Fallback>
            </mc:AlternateContent>
          </a:graphicData>
        </a:graphic>
      </p:graphicFrame>
      <p:graphicFrame>
        <p:nvGraphicFramePr>
          <p:cNvPr id="7" name="Αντικείμενο 6">
            <a:extLst>
              <a:ext uri="{FF2B5EF4-FFF2-40B4-BE49-F238E27FC236}">
                <a16:creationId xmlns:a16="http://schemas.microsoft.com/office/drawing/2014/main" id="{226444C0-0014-4EF5-8F88-CE2AF70BD2E9}"/>
              </a:ext>
            </a:extLst>
          </p:cNvPr>
          <p:cNvGraphicFramePr>
            <a:graphicFrameLocks noChangeAspect="1"/>
          </p:cNvGraphicFramePr>
          <p:nvPr>
            <p:extLst>
              <p:ext uri="{D42A27DB-BD31-4B8C-83A1-F6EECF244321}">
                <p14:modId xmlns:p14="http://schemas.microsoft.com/office/powerpoint/2010/main" val="859450364"/>
              </p:ext>
            </p:extLst>
          </p:nvPr>
        </p:nvGraphicFramePr>
        <p:xfrm>
          <a:off x="1331639" y="3408179"/>
          <a:ext cx="2871287" cy="1000111"/>
        </p:xfrm>
        <a:graphic>
          <a:graphicData uri="http://schemas.openxmlformats.org/presentationml/2006/ole">
            <mc:AlternateContent xmlns:mc="http://schemas.openxmlformats.org/markup-compatibility/2006">
              <mc:Choice xmlns:v="urn:schemas-microsoft-com:vml" Requires="v">
                <p:oleObj name="Equation" r:id="rId12" imgW="1130040" imgH="393480" progId="Equation.DSMT4">
                  <p:embed/>
                </p:oleObj>
              </mc:Choice>
              <mc:Fallback>
                <p:oleObj name="Equation" r:id="rId12" imgW="1130040" imgH="393480" progId="Equation.DSMT4">
                  <p:embed/>
                  <p:pic>
                    <p:nvPicPr>
                      <p:cNvPr id="0" name=""/>
                      <p:cNvPicPr/>
                      <p:nvPr/>
                    </p:nvPicPr>
                    <p:blipFill>
                      <a:blip r:embed="rId13"/>
                      <a:stretch>
                        <a:fillRect/>
                      </a:stretch>
                    </p:blipFill>
                    <p:spPr>
                      <a:xfrm>
                        <a:off x="1331639" y="3408179"/>
                        <a:ext cx="2871287" cy="1000111"/>
                      </a:xfrm>
                      <a:prstGeom prst="rect">
                        <a:avLst/>
                      </a:prstGeom>
                    </p:spPr>
                  </p:pic>
                </p:oleObj>
              </mc:Fallback>
            </mc:AlternateContent>
          </a:graphicData>
        </a:graphic>
      </p:graphicFrame>
    </p:spTree>
    <p:extLst>
      <p:ext uri="{BB962C8B-B14F-4D97-AF65-F5344CB8AC3E}">
        <p14:creationId xmlns:p14="http://schemas.microsoft.com/office/powerpoint/2010/main" val="2426310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92B85FC-C5D7-46F3-93F5-D42CD812FD0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6B9548F-A483-4A34-A8A6-3FE3C0CE5F1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48</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6195BAA4-DA1B-4C3A-8081-8B137B2AC48A}"/>
              </a:ext>
            </a:extLst>
          </p:cNvPr>
          <p:cNvSpPr/>
          <p:nvPr/>
        </p:nvSpPr>
        <p:spPr>
          <a:xfrm>
            <a:off x="323528" y="1047651"/>
            <a:ext cx="4536504"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7" name="Εικόνα 6">
            <a:extLst>
              <a:ext uri="{FF2B5EF4-FFF2-40B4-BE49-F238E27FC236}">
                <a16:creationId xmlns:a16="http://schemas.microsoft.com/office/drawing/2014/main" id="{9C7EB69A-0C85-4FE3-BFC8-A37D81CF37EE}"/>
              </a:ext>
            </a:extLst>
          </p:cNvPr>
          <p:cNvPicPr>
            <a:picLocks noChangeAspect="1"/>
          </p:cNvPicPr>
          <p:nvPr/>
        </p:nvPicPr>
        <p:blipFill rotWithShape="1">
          <a:blip r:embed="rId3"/>
          <a:srcRect l="20135" r="19830" b="63159"/>
          <a:stretch/>
        </p:blipFill>
        <p:spPr>
          <a:xfrm>
            <a:off x="45720" y="776120"/>
            <a:ext cx="5760641" cy="5050997"/>
          </a:xfrm>
          <a:prstGeom prst="rect">
            <a:avLst/>
          </a:prstGeom>
        </p:spPr>
      </p:pic>
      <p:sp>
        <p:nvSpPr>
          <p:cNvPr id="8" name="object 4">
            <a:extLst>
              <a:ext uri="{FF2B5EF4-FFF2-40B4-BE49-F238E27FC236}">
                <a16:creationId xmlns:a16="http://schemas.microsoft.com/office/drawing/2014/main" id="{368AC9E5-3CCD-4B40-B167-C11761D61313}"/>
              </a:ext>
            </a:extLst>
          </p:cNvPr>
          <p:cNvSpPr txBox="1"/>
          <p:nvPr/>
        </p:nvSpPr>
        <p:spPr>
          <a:xfrm>
            <a:off x="0" y="244480"/>
            <a:ext cx="9144000"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Διάγραμμα πίεσης – θερμοκρασίας τρεις φάσεις νερού </a:t>
            </a:r>
          </a:p>
          <a:p>
            <a:pPr marL="12700" algn="ctr">
              <a:lnSpc>
                <a:spcPts val="2555"/>
              </a:lnSpc>
              <a:spcBef>
                <a:spcPts val="127"/>
              </a:spcBef>
            </a:pPr>
            <a:r>
              <a:rPr lang="el-GR" sz="2400" i="1" dirty="0">
                <a:solidFill>
                  <a:srgbClr val="FF0000"/>
                </a:solidFill>
                <a:latin typeface="Arial" panose="020B0604020202020204" pitchFamily="34" charset="0"/>
              </a:rPr>
              <a:t>– κρίσιμο σημείο</a:t>
            </a:r>
            <a:endParaRPr lang="el-GR" sz="2400" dirty="0"/>
          </a:p>
        </p:txBody>
      </p:sp>
      <p:sp>
        <p:nvSpPr>
          <p:cNvPr id="9" name="Ορθογώνιο 8">
            <a:extLst>
              <a:ext uri="{FF2B5EF4-FFF2-40B4-BE49-F238E27FC236}">
                <a16:creationId xmlns:a16="http://schemas.microsoft.com/office/drawing/2014/main" id="{625D4232-7949-4029-A223-055527F91B68}"/>
              </a:ext>
            </a:extLst>
          </p:cNvPr>
          <p:cNvSpPr/>
          <p:nvPr/>
        </p:nvSpPr>
        <p:spPr>
          <a:xfrm>
            <a:off x="5641896" y="1416615"/>
            <a:ext cx="3456384" cy="4119076"/>
          </a:xfrm>
          <a:prstGeom prst="rect">
            <a:avLst/>
          </a:prstGeom>
        </p:spPr>
        <p:txBody>
          <a:bodyPr wrap="square">
            <a:spAutoFit/>
          </a:bodyPr>
          <a:lstStyle/>
          <a:p>
            <a:pPr marL="12700" algn="just">
              <a:lnSpc>
                <a:spcPts val="2555"/>
              </a:lnSpc>
              <a:spcBef>
                <a:spcPts val="127"/>
              </a:spcBef>
            </a:pPr>
            <a:r>
              <a:rPr lang="el-GR" sz="2400" b="1" dirty="0">
                <a:solidFill>
                  <a:srgbClr val="0000FF"/>
                </a:solidFill>
                <a:latin typeface="Arial Narrow" panose="020B0606020202030204" pitchFamily="34" charset="0"/>
              </a:rPr>
              <a:t>Κρίσιμο σημείο</a:t>
            </a:r>
            <a:r>
              <a:rPr lang="el-GR" sz="2400" dirty="0">
                <a:solidFill>
                  <a:srgbClr val="0000FF"/>
                </a:solidFill>
                <a:latin typeface="Arial Narrow" panose="020B0606020202030204" pitchFamily="34" charset="0"/>
              </a:rPr>
              <a:t>, δείχνει που τερματίζει η καμπύλη υδρατμών. Από εκεί και πέρα οι δύο φάσεις γίνονται δυσδιάκριτες διότι δεν απαιτείται λανθάνουσα θερμότητα κατά την μετάβαση.</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b="1" dirty="0">
                <a:solidFill>
                  <a:srgbClr val="0000FF"/>
                </a:solidFill>
                <a:latin typeface="Arial Narrow" panose="020B0606020202030204" pitchFamily="34" charset="0"/>
              </a:rPr>
              <a:t>Σημείο </a:t>
            </a:r>
            <a:r>
              <a:rPr lang="el-GR" sz="2400" b="1" dirty="0" err="1">
                <a:solidFill>
                  <a:srgbClr val="0000FF"/>
                </a:solidFill>
                <a:latin typeface="Arial Narrow" panose="020B0606020202030204" pitchFamily="34" charset="0"/>
              </a:rPr>
              <a:t>παγοποίησης</a:t>
            </a:r>
            <a:r>
              <a:rPr lang="el-GR" sz="2400" b="1"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 είναι το σημείο όπου λαμβάνει χώρα η εξάχνωση</a:t>
            </a:r>
          </a:p>
        </p:txBody>
      </p:sp>
      <p:cxnSp>
        <p:nvCxnSpPr>
          <p:cNvPr id="4" name="Ευθύγραμμο βέλος σύνδεσης 3">
            <a:extLst>
              <a:ext uri="{FF2B5EF4-FFF2-40B4-BE49-F238E27FC236}">
                <a16:creationId xmlns:a16="http://schemas.microsoft.com/office/drawing/2014/main" id="{851D5C1B-BB22-ADCA-84D5-23EB779861D1}"/>
              </a:ext>
            </a:extLst>
          </p:cNvPr>
          <p:cNvCxnSpPr/>
          <p:nvPr/>
        </p:nvCxnSpPr>
        <p:spPr>
          <a:xfrm flipV="1">
            <a:off x="323528" y="4653136"/>
            <a:ext cx="1512168" cy="1584176"/>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15739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611F664-1817-4979-9356-8B3A3D44260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404677B-7201-42A6-A8A2-BD3A8922A1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49</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BC305DF7-DB1B-40F9-A8E4-2925F0D76AEC}"/>
              </a:ext>
            </a:extLst>
          </p:cNvPr>
          <p:cNvSpPr txBox="1"/>
          <p:nvPr/>
        </p:nvSpPr>
        <p:spPr>
          <a:xfrm>
            <a:off x="972076" y="24840"/>
            <a:ext cx="7199848"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Κατακόρυφες κινήσεις στην ατμόσφαιρα</a:t>
            </a:r>
            <a:endParaRPr lang="el-GR" sz="2400" dirty="0"/>
          </a:p>
        </p:txBody>
      </p:sp>
      <p:sp>
        <p:nvSpPr>
          <p:cNvPr id="7" name="Ορθογώνιο 6">
            <a:extLst>
              <a:ext uri="{FF2B5EF4-FFF2-40B4-BE49-F238E27FC236}">
                <a16:creationId xmlns:a16="http://schemas.microsoft.com/office/drawing/2014/main" id="{E29AE79D-2B6D-415A-9883-AD6BCA86B316}"/>
              </a:ext>
            </a:extLst>
          </p:cNvPr>
          <p:cNvSpPr/>
          <p:nvPr/>
        </p:nvSpPr>
        <p:spPr>
          <a:xfrm>
            <a:off x="107504" y="434790"/>
            <a:ext cx="8784976" cy="1756635"/>
          </a:xfrm>
          <a:prstGeom prst="rect">
            <a:avLst/>
          </a:prstGeom>
        </p:spPr>
        <p:txBody>
          <a:bodyPr wrap="square">
            <a:spAutoFit/>
          </a:bodyPr>
          <a:lstStyle/>
          <a:p>
            <a:pPr marL="12700" algn="just">
              <a:lnSpc>
                <a:spcPts val="2555"/>
              </a:lnSpc>
              <a:spcBef>
                <a:spcPts val="127"/>
              </a:spcBef>
            </a:pPr>
            <a:r>
              <a:rPr lang="el-GR" sz="2400" b="1" dirty="0">
                <a:solidFill>
                  <a:srgbClr val="0000FF"/>
                </a:solidFill>
                <a:latin typeface="Arial Narrow" panose="020B0606020202030204" pitchFamily="34" charset="0"/>
              </a:rPr>
              <a:t>Η έννοια του </a:t>
            </a:r>
            <a:r>
              <a:rPr lang="el-GR" sz="2400" b="1" dirty="0" err="1">
                <a:solidFill>
                  <a:srgbClr val="0000FF"/>
                </a:solidFill>
                <a:latin typeface="Arial Narrow" panose="020B0606020202030204" pitchFamily="34" charset="0"/>
              </a:rPr>
              <a:t>μοναδιαίου</a:t>
            </a:r>
            <a:r>
              <a:rPr lang="el-GR" sz="2400" b="1" dirty="0">
                <a:solidFill>
                  <a:srgbClr val="0000FF"/>
                </a:solidFill>
                <a:latin typeface="Arial Narrow" panose="020B0606020202030204" pitchFamily="34" charset="0"/>
              </a:rPr>
              <a:t> όγκου αέρα καλείται θύλακας και χρησιμεύει στην κατανόηση της σημασίας της πίεσης και της θερμοκρασίας στην κατώτερη τροπόσφαιρα. </a:t>
            </a:r>
            <a:endParaRPr lang="en-US" sz="2400" b="1"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Πρόκειται για υποθετική μάζα αέρα που μπορεί να αλλάξει μορφή καθώς κινείται κατακόρυφα στην ατμόσφαιρα.</a:t>
            </a:r>
          </a:p>
        </p:txBody>
      </p:sp>
      <p:pic>
        <p:nvPicPr>
          <p:cNvPr id="8" name="Εικόνα 7">
            <a:extLst>
              <a:ext uri="{FF2B5EF4-FFF2-40B4-BE49-F238E27FC236}">
                <a16:creationId xmlns:a16="http://schemas.microsoft.com/office/drawing/2014/main" id="{13349095-94BE-431D-86AE-C38030E98ED3}"/>
              </a:ext>
            </a:extLst>
          </p:cNvPr>
          <p:cNvPicPr>
            <a:picLocks noChangeAspect="1"/>
          </p:cNvPicPr>
          <p:nvPr/>
        </p:nvPicPr>
        <p:blipFill rotWithShape="1">
          <a:blip r:embed="rId2"/>
          <a:srcRect l="30682" r="29546" b="73913"/>
          <a:stretch/>
        </p:blipFill>
        <p:spPr>
          <a:xfrm>
            <a:off x="3583819" y="2144038"/>
            <a:ext cx="5020629" cy="4257074"/>
          </a:xfrm>
          <a:prstGeom prst="rect">
            <a:avLst/>
          </a:prstGeom>
        </p:spPr>
      </p:pic>
      <p:sp>
        <p:nvSpPr>
          <p:cNvPr id="10" name="Ορθογώνιο 9">
            <a:extLst>
              <a:ext uri="{FF2B5EF4-FFF2-40B4-BE49-F238E27FC236}">
                <a16:creationId xmlns:a16="http://schemas.microsoft.com/office/drawing/2014/main" id="{89E34503-7807-450D-862F-59B3997C150F}"/>
              </a:ext>
            </a:extLst>
          </p:cNvPr>
          <p:cNvSpPr/>
          <p:nvPr/>
        </p:nvSpPr>
        <p:spPr>
          <a:xfrm rot="19494126">
            <a:off x="-219403" y="3274108"/>
            <a:ext cx="4572000" cy="830997"/>
          </a:xfrm>
          <a:prstGeom prst="rect">
            <a:avLst/>
          </a:prstGeom>
        </p:spPr>
        <p:txBody>
          <a:bodyPr>
            <a:spAutoFit/>
          </a:bodyPr>
          <a:lstStyle/>
          <a:p>
            <a:pPr algn="ctr"/>
            <a:r>
              <a:rPr lang="el-GR" sz="2400" dirty="0">
                <a:solidFill>
                  <a:srgbClr val="C00000"/>
                </a:solidFill>
                <a:latin typeface="Arial Narrow" panose="020B0606020202030204" pitchFamily="34" charset="0"/>
              </a:rPr>
              <a:t>Θερμοδυναμικές μεταβολές θύλακα αέρα που κινείται κατακόρυφα</a:t>
            </a:r>
          </a:p>
        </p:txBody>
      </p:sp>
      <p:cxnSp>
        <p:nvCxnSpPr>
          <p:cNvPr id="4" name="Ευθεία γραμμή σύνδεσης 3">
            <a:extLst>
              <a:ext uri="{FF2B5EF4-FFF2-40B4-BE49-F238E27FC236}">
                <a16:creationId xmlns:a16="http://schemas.microsoft.com/office/drawing/2014/main" id="{D978D43B-E9C5-A5AD-B7D5-CA9315F6D58C}"/>
              </a:ext>
            </a:extLst>
          </p:cNvPr>
          <p:cNvCxnSpPr/>
          <p:nvPr/>
        </p:nvCxnSpPr>
        <p:spPr>
          <a:xfrm>
            <a:off x="1619672" y="6373596"/>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7827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611F664-1817-4979-9356-8B3A3D44260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404677B-7201-42A6-A8A2-BD3A8922A1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50</a:t>
            </a:fld>
            <a:endParaRPr lang="el-GR" dirty="0">
              <a:solidFill>
                <a:prstClr val="black">
                  <a:tint val="75000"/>
                </a:prstClr>
              </a:solidFill>
            </a:endParaRPr>
          </a:p>
        </p:txBody>
      </p:sp>
      <p:sp>
        <p:nvSpPr>
          <p:cNvPr id="9" name="object 4">
            <a:extLst>
              <a:ext uri="{FF2B5EF4-FFF2-40B4-BE49-F238E27FC236}">
                <a16:creationId xmlns:a16="http://schemas.microsoft.com/office/drawing/2014/main" id="{87E4C085-DFA4-4B8D-ACB0-9EA7163CEC85}"/>
              </a:ext>
            </a:extLst>
          </p:cNvPr>
          <p:cNvSpPr txBox="1"/>
          <p:nvPr/>
        </p:nvSpPr>
        <p:spPr>
          <a:xfrm>
            <a:off x="1260108" y="244480"/>
            <a:ext cx="7199848"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Υπολογισμός ξηρής </a:t>
            </a:r>
            <a:r>
              <a:rPr lang="el-GR" sz="2400" i="1" dirty="0" err="1">
                <a:solidFill>
                  <a:srgbClr val="FF0000"/>
                </a:solidFill>
                <a:latin typeface="Arial" panose="020B0604020202020204" pitchFamily="34" charset="0"/>
              </a:rPr>
              <a:t>αδιαβατικής</a:t>
            </a:r>
            <a:r>
              <a:rPr lang="el-GR" sz="2400" i="1" dirty="0">
                <a:solidFill>
                  <a:srgbClr val="FF0000"/>
                </a:solidFill>
                <a:latin typeface="Arial" panose="020B0604020202020204" pitchFamily="34" charset="0"/>
              </a:rPr>
              <a:t> θερμοβαθμίδας</a:t>
            </a:r>
            <a:endParaRPr lang="el-GR" sz="2400" dirty="0"/>
          </a:p>
        </p:txBody>
      </p:sp>
      <p:sp>
        <p:nvSpPr>
          <p:cNvPr id="10" name="Ορθογώνιο 9">
            <a:extLst>
              <a:ext uri="{FF2B5EF4-FFF2-40B4-BE49-F238E27FC236}">
                <a16:creationId xmlns:a16="http://schemas.microsoft.com/office/drawing/2014/main" id="{0B53DD90-18D7-4C11-BD14-CB6D8A77BEA0}"/>
              </a:ext>
            </a:extLst>
          </p:cNvPr>
          <p:cNvSpPr/>
          <p:nvPr/>
        </p:nvSpPr>
        <p:spPr>
          <a:xfrm>
            <a:off x="268272" y="631353"/>
            <a:ext cx="8411838" cy="1426031"/>
          </a:xfrm>
          <a:prstGeom prst="rect">
            <a:avLst/>
          </a:prstGeom>
        </p:spPr>
        <p:txBody>
          <a:bodyPr wrap="square">
            <a:spAutoFit/>
          </a:bodyPr>
          <a:lstStyle/>
          <a:p>
            <a:pPr marL="12700" algn="just">
              <a:lnSpc>
                <a:spcPts val="2555"/>
              </a:lnSpc>
              <a:spcBef>
                <a:spcPts val="127"/>
              </a:spcBef>
            </a:pPr>
            <a:r>
              <a:rPr lang="el-GR" sz="2400" u="sng" dirty="0">
                <a:solidFill>
                  <a:srgbClr val="0000FF"/>
                </a:solidFill>
                <a:latin typeface="Arial Narrow" panose="020B0606020202030204" pitchFamily="34" charset="0"/>
              </a:rPr>
              <a:t>Η έννοια του </a:t>
            </a:r>
            <a:r>
              <a:rPr lang="el-GR" sz="2400" u="sng" dirty="0" err="1">
                <a:solidFill>
                  <a:srgbClr val="0000FF"/>
                </a:solidFill>
                <a:latin typeface="Arial Narrow" panose="020B0606020202030204" pitchFamily="34" charset="0"/>
              </a:rPr>
              <a:t>μοναδιαίου</a:t>
            </a:r>
            <a:r>
              <a:rPr lang="el-GR" sz="2400" u="sng" dirty="0">
                <a:solidFill>
                  <a:srgbClr val="0000FF"/>
                </a:solidFill>
                <a:latin typeface="Arial Narrow" panose="020B0606020202030204" pitchFamily="34" charset="0"/>
              </a:rPr>
              <a:t> όγκου αέρα</a:t>
            </a:r>
            <a:r>
              <a:rPr lang="el-GR" sz="2400" dirty="0">
                <a:solidFill>
                  <a:srgbClr val="0000FF"/>
                </a:solidFill>
                <a:latin typeface="Arial Narrow" panose="020B0606020202030204" pitchFamily="34" charset="0"/>
              </a:rPr>
              <a:t> χρησιμεύει στην μεταβολή της θερμοκρασίας με το ύψος για ένα ανυψούμενο θύλακα ξηρού αέρα, που ψύχεται </a:t>
            </a:r>
            <a:r>
              <a:rPr lang="el-GR" sz="2400" dirty="0" err="1">
                <a:solidFill>
                  <a:srgbClr val="0000FF"/>
                </a:solidFill>
                <a:latin typeface="Arial Narrow" panose="020B0606020202030204" pitchFamily="34" charset="0"/>
              </a:rPr>
              <a:t>αδιαβατικά</a:t>
            </a:r>
            <a:r>
              <a:rPr lang="el-GR" sz="2400" dirty="0">
                <a:solidFill>
                  <a:srgbClr val="0000FF"/>
                </a:solidFill>
                <a:latin typeface="Arial Narrow" panose="020B0606020202030204" pitchFamily="34" charset="0"/>
              </a:rPr>
              <a:t>, δηλαδή χωρίς ανταλλαγή θερμότητας με το περιβάλλον </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είναι θεμελιώδης ιδιότητα της ατμόσφαιρας</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a:t>
            </a:r>
          </a:p>
        </p:txBody>
      </p:sp>
      <p:sp>
        <p:nvSpPr>
          <p:cNvPr id="13" name="Ορθογώνιο 12">
            <a:extLst>
              <a:ext uri="{FF2B5EF4-FFF2-40B4-BE49-F238E27FC236}">
                <a16:creationId xmlns:a16="http://schemas.microsoft.com/office/drawing/2014/main" id="{CB418A7D-9D9D-4EDA-9496-528AA49BC1F5}"/>
              </a:ext>
            </a:extLst>
          </p:cNvPr>
          <p:cNvSpPr/>
          <p:nvPr/>
        </p:nvSpPr>
        <p:spPr>
          <a:xfrm>
            <a:off x="274962" y="2547944"/>
            <a:ext cx="8113462" cy="410112"/>
          </a:xfrm>
          <a:prstGeom prst="rect">
            <a:avLst/>
          </a:prstGeom>
        </p:spPr>
        <p:txBody>
          <a:bodyPr wrap="square">
            <a:spAutoFit/>
          </a:bodyPr>
          <a:lstStyle/>
          <a:p>
            <a:pPr marL="12700" algn="just">
              <a:lnSpc>
                <a:spcPts val="2555"/>
              </a:lnSpc>
              <a:spcBef>
                <a:spcPts val="127"/>
              </a:spcBef>
            </a:pPr>
            <a:r>
              <a:rPr lang="el-GR" sz="2000" dirty="0">
                <a:solidFill>
                  <a:srgbClr val="0000FF"/>
                </a:solidFill>
                <a:latin typeface="Arial Narrow" panose="020B0606020202030204" pitchFamily="34" charset="0"/>
              </a:rPr>
              <a:t>Επειδή η μεταβολή είναι </a:t>
            </a:r>
            <a:r>
              <a:rPr lang="el-GR" sz="2000" dirty="0" err="1">
                <a:solidFill>
                  <a:srgbClr val="0000FF"/>
                </a:solidFill>
                <a:latin typeface="Arial Narrow" panose="020B0606020202030204" pitchFamily="34" charset="0"/>
              </a:rPr>
              <a:t>αδιαβατική</a:t>
            </a:r>
            <a:r>
              <a:rPr lang="el-GR" sz="2000" dirty="0">
                <a:solidFill>
                  <a:srgbClr val="0000FF"/>
                </a:solidFill>
                <a:latin typeface="Arial Narrow" panose="020B0606020202030204" pitchFamily="34" charset="0"/>
              </a:rPr>
              <a:t>, </a:t>
            </a:r>
            <a:r>
              <a:rPr lang="en-US" sz="2000" b="1" u="sng" dirty="0" err="1">
                <a:solidFill>
                  <a:srgbClr val="0000FF"/>
                </a:solidFill>
                <a:latin typeface="Arial Narrow" panose="020B0606020202030204" pitchFamily="34" charset="0"/>
              </a:rPr>
              <a:t>dq</a:t>
            </a:r>
            <a:r>
              <a:rPr lang="en-US" sz="2000" b="1" u="sng" dirty="0">
                <a:solidFill>
                  <a:srgbClr val="0000FF"/>
                </a:solidFill>
                <a:latin typeface="Arial Narrow" panose="020B0606020202030204" pitchFamily="34" charset="0"/>
              </a:rPr>
              <a:t>=0</a:t>
            </a:r>
            <a:r>
              <a:rPr lang="en-US" sz="2000" b="1"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και </a:t>
            </a:r>
            <a:r>
              <a:rPr lang="en-US" sz="2000" u="sng" dirty="0">
                <a:solidFill>
                  <a:srgbClr val="0000FF"/>
                </a:solidFill>
                <a:latin typeface="Arial Narrow" panose="020B0606020202030204" pitchFamily="34" charset="0"/>
              </a:rPr>
              <a:t>d(</a:t>
            </a:r>
            <a:r>
              <a:rPr lang="en-US" sz="2000" u="sng" dirty="0" err="1">
                <a:solidFill>
                  <a:srgbClr val="0000FF"/>
                </a:solidFill>
                <a:latin typeface="Arial Narrow" panose="020B0606020202030204" pitchFamily="34" charset="0"/>
              </a:rPr>
              <a:t>pV</a:t>
            </a:r>
            <a:r>
              <a:rPr lang="en-US" sz="2000" u="sng" dirty="0">
                <a:solidFill>
                  <a:srgbClr val="0000FF"/>
                </a:solidFill>
                <a:latin typeface="Arial Narrow" panose="020B0606020202030204" pitchFamily="34" charset="0"/>
              </a:rPr>
              <a:t>)=</a:t>
            </a:r>
            <a:r>
              <a:rPr lang="en-US" sz="2000" u="sng" dirty="0" err="1">
                <a:solidFill>
                  <a:srgbClr val="0000FF"/>
                </a:solidFill>
                <a:latin typeface="Arial Narrow" panose="020B0606020202030204" pitchFamily="34" charset="0"/>
              </a:rPr>
              <a:t>pdV+Vdp</a:t>
            </a:r>
            <a:r>
              <a:rPr lang="en-US" sz="2000" dirty="0">
                <a:solidFill>
                  <a:srgbClr val="0000FF"/>
                </a:solidFill>
                <a:latin typeface="Arial Narrow" panose="020B0606020202030204" pitchFamily="34" charset="0"/>
              </a:rPr>
              <a:t>, </a:t>
            </a:r>
            <a:r>
              <a:rPr lang="el-GR" sz="2000" dirty="0">
                <a:solidFill>
                  <a:srgbClr val="0000FF"/>
                </a:solidFill>
                <a:latin typeface="Arial Narrow" panose="020B0606020202030204" pitchFamily="34" charset="0"/>
              </a:rPr>
              <a:t>προκύπτει:</a:t>
            </a:r>
          </a:p>
        </p:txBody>
      </p:sp>
      <p:sp>
        <p:nvSpPr>
          <p:cNvPr id="15" name="Ορθογώνιο 14">
            <a:extLst>
              <a:ext uri="{FF2B5EF4-FFF2-40B4-BE49-F238E27FC236}">
                <a16:creationId xmlns:a16="http://schemas.microsoft.com/office/drawing/2014/main" id="{687B36CF-BB90-415D-860F-15968C9C922D}"/>
              </a:ext>
            </a:extLst>
          </p:cNvPr>
          <p:cNvSpPr/>
          <p:nvPr/>
        </p:nvSpPr>
        <p:spPr>
          <a:xfrm>
            <a:off x="6995345" y="2939357"/>
            <a:ext cx="1939634" cy="400110"/>
          </a:xfrm>
          <a:prstGeom prst="rect">
            <a:avLst/>
          </a:prstGeom>
        </p:spPr>
        <p:txBody>
          <a:bodyPr wrap="none">
            <a:spAutoFit/>
          </a:bodyPr>
          <a:lstStyle/>
          <a:p>
            <a:r>
              <a:rPr lang="en-US" sz="2000" b="1" dirty="0" err="1">
                <a:solidFill>
                  <a:srgbClr val="FF0000"/>
                </a:solidFill>
              </a:rPr>
              <a:t>pdV</a:t>
            </a:r>
            <a:r>
              <a:rPr lang="en-US" sz="2000" b="1" dirty="0">
                <a:solidFill>
                  <a:srgbClr val="FF0000"/>
                </a:solidFill>
              </a:rPr>
              <a:t>=d(</a:t>
            </a:r>
            <a:r>
              <a:rPr lang="en-US" sz="2000" b="1" dirty="0" err="1">
                <a:solidFill>
                  <a:srgbClr val="FF0000"/>
                </a:solidFill>
              </a:rPr>
              <a:t>pV</a:t>
            </a:r>
            <a:r>
              <a:rPr lang="en-US" sz="2000" b="1" dirty="0">
                <a:solidFill>
                  <a:srgbClr val="FF0000"/>
                </a:solidFill>
              </a:rPr>
              <a:t>) </a:t>
            </a:r>
            <a:r>
              <a:rPr lang="el-GR" sz="2000" b="1" dirty="0">
                <a:solidFill>
                  <a:srgbClr val="FF0000"/>
                </a:solidFill>
              </a:rPr>
              <a:t>- </a:t>
            </a:r>
            <a:r>
              <a:rPr lang="en-US" sz="2000" b="1" dirty="0" err="1">
                <a:solidFill>
                  <a:srgbClr val="FF0000"/>
                </a:solidFill>
              </a:rPr>
              <a:t>Vdp</a:t>
            </a:r>
            <a:endParaRPr lang="el-GR" sz="2000" b="1" dirty="0">
              <a:solidFill>
                <a:srgbClr val="FF0000"/>
              </a:solidFill>
            </a:endParaRPr>
          </a:p>
        </p:txBody>
      </p:sp>
      <p:sp>
        <p:nvSpPr>
          <p:cNvPr id="16" name="Ορθογώνιο 15">
            <a:extLst>
              <a:ext uri="{FF2B5EF4-FFF2-40B4-BE49-F238E27FC236}">
                <a16:creationId xmlns:a16="http://schemas.microsoft.com/office/drawing/2014/main" id="{5B65B032-6951-4097-9937-C22E290C2B9F}"/>
              </a:ext>
            </a:extLst>
          </p:cNvPr>
          <p:cNvSpPr/>
          <p:nvPr/>
        </p:nvSpPr>
        <p:spPr>
          <a:xfrm>
            <a:off x="5652120" y="1990966"/>
            <a:ext cx="2188420" cy="523220"/>
          </a:xfrm>
          <a:prstGeom prst="rect">
            <a:avLst/>
          </a:prstGeom>
        </p:spPr>
        <p:txBody>
          <a:bodyPr wrap="none">
            <a:spAutoFit/>
          </a:bodyPr>
          <a:lstStyle/>
          <a:p>
            <a:r>
              <a:rPr lang="en-US" sz="2800" dirty="0" err="1">
                <a:solidFill>
                  <a:srgbClr val="0000FF"/>
                </a:solidFill>
                <a:latin typeface="Arial Narrow" panose="020B0606020202030204" pitchFamily="34" charset="0"/>
              </a:rPr>
              <a:t>C</a:t>
            </a:r>
            <a:r>
              <a:rPr lang="en-US" sz="2800" baseline="-25000" dirty="0" err="1">
                <a:solidFill>
                  <a:srgbClr val="0000FF"/>
                </a:solidFill>
                <a:latin typeface="Arial Narrow" panose="020B0606020202030204" pitchFamily="34" charset="0"/>
              </a:rPr>
              <a:t>v</a:t>
            </a:r>
            <a:r>
              <a:rPr lang="en-US" sz="2800" dirty="0" err="1">
                <a:solidFill>
                  <a:srgbClr val="0000FF"/>
                </a:solidFill>
                <a:latin typeface="Arial Narrow" panose="020B0606020202030204" pitchFamily="34" charset="0"/>
              </a:rPr>
              <a:t>dT</a:t>
            </a:r>
            <a:r>
              <a:rPr lang="en-US" sz="2800" dirty="0">
                <a:solidFill>
                  <a:srgbClr val="0000FF"/>
                </a:solidFill>
                <a:latin typeface="Arial Narrow" panose="020B0606020202030204" pitchFamily="34" charset="0"/>
              </a:rPr>
              <a:t>=</a:t>
            </a:r>
            <a:r>
              <a:rPr lang="en-US" sz="2800" dirty="0" err="1">
                <a:solidFill>
                  <a:srgbClr val="0000FF"/>
                </a:solidFill>
                <a:latin typeface="Arial Narrow" panose="020B0606020202030204" pitchFamily="34" charset="0"/>
              </a:rPr>
              <a:t>dQ</a:t>
            </a:r>
            <a:r>
              <a:rPr lang="en-US" sz="2800" dirty="0">
                <a:solidFill>
                  <a:srgbClr val="0000FF"/>
                </a:solidFill>
                <a:latin typeface="Arial Narrow" panose="020B0606020202030204" pitchFamily="34" charset="0"/>
              </a:rPr>
              <a:t> </a:t>
            </a:r>
            <a:r>
              <a:rPr lang="el-GR" sz="2800" dirty="0">
                <a:solidFill>
                  <a:srgbClr val="0000FF"/>
                </a:solidFill>
                <a:latin typeface="Arial Narrow" panose="020B0606020202030204" pitchFamily="34" charset="0"/>
              </a:rPr>
              <a:t>- </a:t>
            </a:r>
            <a:r>
              <a:rPr lang="en-US" sz="2800" dirty="0" err="1">
                <a:solidFill>
                  <a:srgbClr val="0000FF"/>
                </a:solidFill>
                <a:latin typeface="Arial Narrow" panose="020B0606020202030204" pitchFamily="34" charset="0"/>
              </a:rPr>
              <a:t>pdV</a:t>
            </a:r>
            <a:endParaRPr lang="el-GR" sz="2800" dirty="0">
              <a:latin typeface="Arial Narrow" panose="020B0606020202030204" pitchFamily="34" charset="0"/>
            </a:endParaRPr>
          </a:p>
        </p:txBody>
      </p:sp>
      <p:sp>
        <p:nvSpPr>
          <p:cNvPr id="17" name="Ορθογώνιο 16">
            <a:extLst>
              <a:ext uri="{FF2B5EF4-FFF2-40B4-BE49-F238E27FC236}">
                <a16:creationId xmlns:a16="http://schemas.microsoft.com/office/drawing/2014/main" id="{3325B2AA-5700-417A-A886-A4B7B8C6CE1F}"/>
              </a:ext>
            </a:extLst>
          </p:cNvPr>
          <p:cNvSpPr/>
          <p:nvPr/>
        </p:nvSpPr>
        <p:spPr>
          <a:xfrm>
            <a:off x="274962" y="3264322"/>
            <a:ext cx="8113462" cy="425758"/>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Με αντικατάσταση</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 και από το νόμο </a:t>
            </a:r>
            <a:r>
              <a:rPr lang="el-GR" sz="2400" dirty="0" err="1">
                <a:solidFill>
                  <a:srgbClr val="0000FF"/>
                </a:solidFill>
                <a:latin typeface="Arial Narrow" panose="020B0606020202030204" pitchFamily="34" charset="0"/>
              </a:rPr>
              <a:t>τελείων</a:t>
            </a:r>
            <a:r>
              <a:rPr lang="el-GR" sz="2400" dirty="0">
                <a:solidFill>
                  <a:srgbClr val="0000FF"/>
                </a:solidFill>
                <a:latin typeface="Arial Narrow" panose="020B0606020202030204" pitchFamily="34" charset="0"/>
              </a:rPr>
              <a:t> αερίων: </a:t>
            </a:r>
          </a:p>
        </p:txBody>
      </p:sp>
      <mc:AlternateContent xmlns:mc="http://schemas.openxmlformats.org/markup-compatibility/2006" xmlns:a14="http://schemas.microsoft.com/office/drawing/2010/main">
        <mc:Choice Requires="a14">
          <p:sp>
            <p:nvSpPr>
              <p:cNvPr id="31" name="Ορθογώνιο 30">
                <a:extLst>
                  <a:ext uri="{FF2B5EF4-FFF2-40B4-BE49-F238E27FC236}">
                    <a16:creationId xmlns:a16="http://schemas.microsoft.com/office/drawing/2014/main" id="{48A993CC-5060-4A68-B882-83FED52ED404}"/>
                  </a:ext>
                </a:extLst>
              </p:cNvPr>
              <p:cNvSpPr/>
              <p:nvPr/>
            </p:nvSpPr>
            <p:spPr>
              <a:xfrm>
                <a:off x="1913557" y="5180456"/>
                <a:ext cx="6316540" cy="830997"/>
              </a:xfrm>
              <a:prstGeom prst="rect">
                <a:avLst/>
              </a:prstGeom>
            </p:spPr>
            <p:txBody>
              <a:bodyPr wrap="square">
                <a:spAutoFit/>
              </a:bodyPr>
              <a:lstStyle/>
              <a:p>
                <a:r>
                  <a:rPr lang="el-GR" sz="2400" dirty="0">
                    <a:latin typeface="Arial Narrow" panose="020B0606020202030204" pitchFamily="34" charset="0"/>
                  </a:rPr>
                  <a:t> </a:t>
                </a:r>
                <a14:m>
                  <m:oMath xmlns:m="http://schemas.openxmlformats.org/officeDocument/2006/math">
                    <m:sSub>
                      <m:sSubPr>
                        <m:ctrlPr>
                          <a:rPr lang="el-GR" sz="2400" b="1" i="1">
                            <a:solidFill>
                              <a:srgbClr val="0000FF"/>
                            </a:solidFill>
                            <a:latin typeface="Cambria Math" panose="02040503050406030204" pitchFamily="18" charset="0"/>
                          </a:rPr>
                        </m:ctrlPr>
                      </m:sSubPr>
                      <m:e>
                        <m:r>
                          <a:rPr lang="el-GR" sz="2400" b="1" i="1">
                            <a:solidFill>
                              <a:srgbClr val="0000FF"/>
                            </a:solidFill>
                            <a:latin typeface="Cambria Math" panose="02040503050406030204" pitchFamily="18" charset="0"/>
                          </a:rPr>
                          <m:t>𝒄</m:t>
                        </m:r>
                      </m:e>
                      <m:sub>
                        <m:r>
                          <a:rPr lang="en-US" sz="2400" b="1" i="1" smtClean="0">
                            <a:solidFill>
                              <a:srgbClr val="0000FF"/>
                            </a:solidFill>
                            <a:latin typeface="Cambria Math" panose="02040503050406030204" pitchFamily="18" charset="0"/>
                          </a:rPr>
                          <m:t>𝒗</m:t>
                        </m:r>
                      </m:sub>
                    </m:sSub>
                  </m:oMath>
                </a14:m>
                <a:r>
                  <a:rPr lang="el-GR" sz="2400" dirty="0">
                    <a:latin typeface="Arial Narrow" panose="020B0606020202030204" pitchFamily="34" charset="0"/>
                  </a:rPr>
                  <a:t>,  ειδική θερμότητα υπό σταθερό όγκο,</a:t>
                </a:r>
              </a:p>
              <a:p>
                <a:r>
                  <a:rPr lang="el-GR" sz="2400" dirty="0">
                    <a:latin typeface="Arial Narrow" panose="020B0606020202030204" pitchFamily="34" charset="0"/>
                  </a:rPr>
                  <a:t> </a:t>
                </a:r>
                <a14:m>
                  <m:oMath xmlns:m="http://schemas.openxmlformats.org/officeDocument/2006/math">
                    <m:sSub>
                      <m:sSubPr>
                        <m:ctrlPr>
                          <a:rPr lang="el-GR" sz="2400" b="1" i="1">
                            <a:solidFill>
                              <a:srgbClr val="0000FF"/>
                            </a:solidFill>
                            <a:latin typeface="Cambria Math" panose="02040503050406030204" pitchFamily="18" charset="0"/>
                          </a:rPr>
                        </m:ctrlPr>
                      </m:sSubPr>
                      <m:e>
                        <m:r>
                          <a:rPr lang="en-US" sz="2400" b="1" i="1">
                            <a:solidFill>
                              <a:srgbClr val="0000FF"/>
                            </a:solidFill>
                            <a:latin typeface="Cambria Math" panose="02040503050406030204" pitchFamily="18" charset="0"/>
                          </a:rPr>
                          <m:t>𝑹</m:t>
                        </m:r>
                        <m:r>
                          <a:rPr lang="en-US" sz="2400" b="1" i="1" baseline="-25000">
                            <a:solidFill>
                              <a:srgbClr val="0000FF"/>
                            </a:solidFill>
                            <a:latin typeface="Cambria Math" panose="02040503050406030204" pitchFamily="18" charset="0"/>
                          </a:rPr>
                          <m:t>𝒎</m:t>
                        </m:r>
                        <m:r>
                          <a:rPr lang="en-US" sz="2400" b="1" i="1">
                            <a:solidFill>
                              <a:srgbClr val="0000FF"/>
                            </a:solidFill>
                            <a:latin typeface="Cambria Math" panose="02040503050406030204" pitchFamily="18" charset="0"/>
                          </a:rPr>
                          <m:t>+</m:t>
                        </m:r>
                        <m:r>
                          <a:rPr lang="el-GR" sz="2400" b="1" i="1">
                            <a:solidFill>
                              <a:srgbClr val="0000FF"/>
                            </a:solidFill>
                            <a:latin typeface="Cambria Math" panose="02040503050406030204" pitchFamily="18" charset="0"/>
                          </a:rPr>
                          <m:t>𝒄</m:t>
                        </m:r>
                      </m:e>
                      <m:sub>
                        <m:r>
                          <a:rPr lang="en-US" sz="2400" b="1" i="1">
                            <a:solidFill>
                              <a:srgbClr val="0000FF"/>
                            </a:solidFill>
                            <a:latin typeface="Cambria Math" panose="02040503050406030204" pitchFamily="18" charset="0"/>
                          </a:rPr>
                          <m:t>𝒗</m:t>
                        </m:r>
                      </m:sub>
                    </m:sSub>
                    <m:r>
                      <a:rPr lang="en-US" sz="2400" b="1" i="1">
                        <a:solidFill>
                          <a:srgbClr val="0000FF"/>
                        </a:solidFill>
                        <a:latin typeface="Cambria Math" panose="02040503050406030204" pitchFamily="18" charset="0"/>
                      </a:rPr>
                      <m:t> </m:t>
                    </m:r>
                  </m:oMath>
                </a14:m>
                <a:r>
                  <a:rPr lang="el-GR" sz="2400" dirty="0">
                    <a:latin typeface="Arial Narrow" panose="020B0606020202030204" pitchFamily="34" charset="0"/>
                  </a:rPr>
                  <a:t>=</a:t>
                </a:r>
                <a:r>
                  <a:rPr lang="en-US" sz="2400" dirty="0">
                    <a:latin typeface="Arial Narrow" panose="020B0606020202030204" pitchFamily="34" charset="0"/>
                  </a:rPr>
                  <a:t> </a:t>
                </a:r>
                <a14:m>
                  <m:oMath xmlns:m="http://schemas.openxmlformats.org/officeDocument/2006/math">
                    <m:sSub>
                      <m:sSubPr>
                        <m:ctrlPr>
                          <a:rPr lang="el-GR" sz="2400" b="1" i="1">
                            <a:solidFill>
                              <a:srgbClr val="0000FF"/>
                            </a:solidFill>
                            <a:latin typeface="Cambria Math" panose="02040503050406030204" pitchFamily="18" charset="0"/>
                          </a:rPr>
                        </m:ctrlPr>
                      </m:sSubPr>
                      <m:e>
                        <m:r>
                          <a:rPr lang="el-GR" sz="2400" b="1" i="1">
                            <a:solidFill>
                              <a:srgbClr val="0000FF"/>
                            </a:solidFill>
                            <a:latin typeface="Cambria Math" panose="02040503050406030204" pitchFamily="18" charset="0"/>
                          </a:rPr>
                          <m:t>𝒄</m:t>
                        </m:r>
                      </m:e>
                      <m:sub>
                        <m:r>
                          <a:rPr lang="el-GR" sz="2400" b="1" i="1">
                            <a:solidFill>
                              <a:srgbClr val="0000FF"/>
                            </a:solidFill>
                            <a:latin typeface="Cambria Math" panose="02040503050406030204" pitchFamily="18" charset="0"/>
                          </a:rPr>
                          <m:t>𝑷</m:t>
                        </m:r>
                      </m:sub>
                    </m:sSub>
                  </m:oMath>
                </a14:m>
                <a:r>
                  <a:rPr lang="en-US" sz="2400" dirty="0">
                    <a:latin typeface="Arial Narrow" panose="020B0606020202030204" pitchFamily="34" charset="0"/>
                  </a:rPr>
                  <a:t>, </a:t>
                </a:r>
                <a:r>
                  <a:rPr lang="el-GR" sz="2400" dirty="0">
                    <a:latin typeface="Arial Narrow" panose="020B0606020202030204" pitchFamily="34" charset="0"/>
                  </a:rPr>
                  <a:t>ειδική θερμότητα υπό σταθερή πίεση</a:t>
                </a:r>
              </a:p>
            </p:txBody>
          </p:sp>
        </mc:Choice>
        <mc:Fallback xmlns="">
          <p:sp>
            <p:nvSpPr>
              <p:cNvPr id="31" name="Ορθογώνιο 30">
                <a:extLst>
                  <a:ext uri="{FF2B5EF4-FFF2-40B4-BE49-F238E27FC236}">
                    <a16:creationId xmlns:a16="http://schemas.microsoft.com/office/drawing/2014/main" id="{48A993CC-5060-4A68-B882-83FED52ED404}"/>
                  </a:ext>
                </a:extLst>
              </p:cNvPr>
              <p:cNvSpPr>
                <a:spLocks noRot="1" noChangeAspect="1" noMove="1" noResize="1" noEditPoints="1" noAdjustHandles="1" noChangeArrowheads="1" noChangeShapeType="1" noTextEdit="1"/>
              </p:cNvSpPr>
              <p:nvPr/>
            </p:nvSpPr>
            <p:spPr>
              <a:xfrm>
                <a:off x="1913557" y="5180456"/>
                <a:ext cx="6316540" cy="830997"/>
              </a:xfrm>
              <a:prstGeom prst="rect">
                <a:avLst/>
              </a:prstGeom>
              <a:blipFill>
                <a:blip r:embed="rId2"/>
                <a:stretch>
                  <a:fillRect t="-5147" b="-16912"/>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32" name="Object 9">
                <a:extLst>
                  <a:ext uri="{FF2B5EF4-FFF2-40B4-BE49-F238E27FC236}">
                    <a16:creationId xmlns:a16="http://schemas.microsoft.com/office/drawing/2014/main" id="{50B72478-504E-4272-8BFA-3960B8A78CF5}"/>
                  </a:ext>
                </a:extLst>
              </p:cNvPr>
              <p:cNvSpPr txBox="1"/>
              <p:nvPr/>
            </p:nvSpPr>
            <p:spPr bwMode="auto">
              <a:xfrm>
                <a:off x="2119499" y="3828624"/>
                <a:ext cx="5904657"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l-GR" sz="2800" b="1" i="1" smtClean="0">
                              <a:solidFill>
                                <a:srgbClr val="0000FF"/>
                              </a:solidFill>
                              <a:latin typeface="Cambria Math" panose="02040503050406030204" pitchFamily="18" charset="0"/>
                            </a:rPr>
                          </m:ctrlPr>
                        </m:fPr>
                        <m:num>
                          <m:r>
                            <a:rPr lang="en-US" sz="2800" b="1" i="1">
                              <a:solidFill>
                                <a:srgbClr val="0000FF"/>
                              </a:solidFill>
                              <a:latin typeface="Cambria Math" panose="02040503050406030204" pitchFamily="18" charset="0"/>
                            </a:rPr>
                            <m:t>𝒅𝑻</m:t>
                          </m:r>
                        </m:num>
                        <m:den>
                          <m:r>
                            <a:rPr lang="en-US" sz="2800" b="1" i="1">
                              <a:solidFill>
                                <a:srgbClr val="0000FF"/>
                              </a:solidFill>
                              <a:latin typeface="Cambria Math" panose="02040503050406030204" pitchFamily="18" charset="0"/>
                            </a:rPr>
                            <m:t>𝒅𝒛</m:t>
                          </m:r>
                        </m:den>
                      </m:f>
                      <m:r>
                        <a:rPr lang="en-US" sz="2800" b="1" i="1">
                          <a:solidFill>
                            <a:srgbClr val="0000FF"/>
                          </a:solidFill>
                          <a:latin typeface="Cambria Math" panose="02040503050406030204" pitchFamily="18" charset="0"/>
                        </a:rPr>
                        <m:t>=−</m:t>
                      </m:r>
                      <m:f>
                        <m:fPr>
                          <m:ctrlPr>
                            <a:rPr lang="el-GR" sz="2800" b="1" i="1">
                              <a:solidFill>
                                <a:srgbClr val="0000FF"/>
                              </a:solidFill>
                              <a:latin typeface="Cambria Math" panose="02040503050406030204" pitchFamily="18" charset="0"/>
                            </a:rPr>
                          </m:ctrlPr>
                        </m:fPr>
                        <m:num>
                          <m:r>
                            <a:rPr lang="en-US" sz="2800" b="1" i="1">
                              <a:solidFill>
                                <a:srgbClr val="0000FF"/>
                              </a:solidFill>
                              <a:latin typeface="Cambria Math" panose="02040503050406030204" pitchFamily="18" charset="0"/>
                            </a:rPr>
                            <m:t>𝒈</m:t>
                          </m:r>
                        </m:num>
                        <m:den>
                          <m:sSub>
                            <m:sSubPr>
                              <m:ctrlPr>
                                <a:rPr lang="el-GR" sz="2800" b="1" i="1">
                                  <a:solidFill>
                                    <a:srgbClr val="0000FF"/>
                                  </a:solidFill>
                                  <a:latin typeface="Cambria Math" panose="02040503050406030204" pitchFamily="18" charset="0"/>
                                </a:rPr>
                              </m:ctrlPr>
                            </m:sSubPr>
                            <m:e>
                              <m:r>
                                <a:rPr lang="en-US" sz="2800" b="1" i="1" smtClean="0">
                                  <a:solidFill>
                                    <a:srgbClr val="0000FF"/>
                                  </a:solidFill>
                                  <a:latin typeface="Cambria Math" panose="02040503050406030204" pitchFamily="18" charset="0"/>
                                </a:rPr>
                                <m:t>𝑹</m:t>
                              </m:r>
                              <m:r>
                                <a:rPr lang="en-US" sz="2800" b="1" i="1" baseline="-25000" smtClean="0">
                                  <a:solidFill>
                                    <a:srgbClr val="0000FF"/>
                                  </a:solidFill>
                                  <a:latin typeface="Cambria Math" panose="02040503050406030204" pitchFamily="18" charset="0"/>
                                </a:rPr>
                                <m:t>𝒎</m:t>
                              </m:r>
                              <m:r>
                                <a:rPr lang="en-US" sz="2800" b="1" i="1" smtClean="0">
                                  <a:solidFill>
                                    <a:srgbClr val="0000FF"/>
                                  </a:solidFill>
                                  <a:latin typeface="Cambria Math" panose="02040503050406030204" pitchFamily="18" charset="0"/>
                                </a:rPr>
                                <m:t>+</m:t>
                              </m:r>
                              <m:r>
                                <a:rPr lang="el-GR" sz="2800" b="1" i="1">
                                  <a:solidFill>
                                    <a:srgbClr val="0000FF"/>
                                  </a:solidFill>
                                  <a:latin typeface="Cambria Math" panose="02040503050406030204" pitchFamily="18" charset="0"/>
                                </a:rPr>
                                <m:t>𝒄</m:t>
                              </m:r>
                            </m:e>
                            <m:sub>
                              <m:r>
                                <a:rPr lang="en-US" sz="2800" b="1" i="1" smtClean="0">
                                  <a:solidFill>
                                    <a:srgbClr val="0000FF"/>
                                  </a:solidFill>
                                  <a:latin typeface="Cambria Math" panose="02040503050406030204" pitchFamily="18" charset="0"/>
                                </a:rPr>
                                <m:t>𝒗</m:t>
                              </m:r>
                            </m:sub>
                          </m:sSub>
                        </m:den>
                      </m:f>
                      <m:r>
                        <a:rPr lang="el-GR" sz="2800" b="1" i="1" smtClean="0">
                          <a:solidFill>
                            <a:srgbClr val="0000FF"/>
                          </a:solidFill>
                          <a:latin typeface="Cambria Math" panose="02040503050406030204" pitchFamily="18" charset="0"/>
                        </a:rPr>
                        <m:t>…………</m:t>
                      </m:r>
                      <m:r>
                        <a:rPr lang="en-US" sz="2800" b="1" i="1">
                          <a:solidFill>
                            <a:srgbClr val="0000FF"/>
                          </a:solidFill>
                          <a:latin typeface="Cambria Math" panose="02040503050406030204" pitchFamily="18" charset="0"/>
                        </a:rPr>
                        <m:t>=−</m:t>
                      </m:r>
                      <m:f>
                        <m:fPr>
                          <m:ctrlPr>
                            <a:rPr lang="el-GR" sz="2800" b="1" i="1">
                              <a:solidFill>
                                <a:srgbClr val="0000FF"/>
                              </a:solidFill>
                              <a:latin typeface="Cambria Math" panose="02040503050406030204" pitchFamily="18" charset="0"/>
                            </a:rPr>
                          </m:ctrlPr>
                        </m:fPr>
                        <m:num>
                          <m:r>
                            <a:rPr lang="en-US" sz="2800" b="1" i="1">
                              <a:solidFill>
                                <a:srgbClr val="0000FF"/>
                              </a:solidFill>
                              <a:latin typeface="Cambria Math" panose="02040503050406030204" pitchFamily="18" charset="0"/>
                            </a:rPr>
                            <m:t>𝒈</m:t>
                          </m:r>
                        </m:num>
                        <m:den>
                          <m:sSub>
                            <m:sSubPr>
                              <m:ctrlPr>
                                <a:rPr lang="el-GR" sz="2800" b="1" i="1">
                                  <a:solidFill>
                                    <a:srgbClr val="0000FF"/>
                                  </a:solidFill>
                                  <a:latin typeface="Cambria Math" panose="02040503050406030204" pitchFamily="18" charset="0"/>
                                </a:rPr>
                              </m:ctrlPr>
                            </m:sSubPr>
                            <m:e>
                              <m:r>
                                <a:rPr lang="el-GR" sz="2800" b="1" i="1">
                                  <a:solidFill>
                                    <a:srgbClr val="0000FF"/>
                                  </a:solidFill>
                                  <a:latin typeface="Cambria Math" panose="02040503050406030204" pitchFamily="18" charset="0"/>
                                </a:rPr>
                                <m:t>𝒄</m:t>
                              </m:r>
                            </m:e>
                            <m:sub>
                              <m:r>
                                <a:rPr lang="en-US" sz="2800" b="1" i="1" smtClean="0">
                                  <a:solidFill>
                                    <a:srgbClr val="0000FF"/>
                                  </a:solidFill>
                                  <a:latin typeface="Cambria Math" panose="02040503050406030204" pitchFamily="18" charset="0"/>
                                </a:rPr>
                                <m:t>𝒑</m:t>
                              </m:r>
                            </m:sub>
                          </m:sSub>
                        </m:den>
                      </m:f>
                      <m:r>
                        <a:rPr lang="el-GR" sz="2800" b="1" i="1">
                          <a:solidFill>
                            <a:srgbClr val="0000FF"/>
                          </a:solidFill>
                          <a:latin typeface="Cambria Math" panose="02040503050406030204" pitchFamily="18" charset="0"/>
                        </a:rPr>
                        <m:t>  </m:t>
                      </m:r>
                    </m:oMath>
                  </m:oMathPara>
                </a14:m>
                <a:endParaRPr lang="el-GR" sz="2800" b="1" dirty="0">
                  <a:solidFill>
                    <a:srgbClr val="0000FF"/>
                  </a:solidFill>
                  <a:latin typeface="Arial Narrow" panose="020B0606020202030204" pitchFamily="34" charset="0"/>
                </a:endParaRPr>
              </a:p>
            </p:txBody>
          </p:sp>
        </mc:Choice>
        <mc:Fallback xmlns="">
          <p:sp>
            <p:nvSpPr>
              <p:cNvPr id="32" name="Object 9">
                <a:extLst>
                  <a:ext uri="{FF2B5EF4-FFF2-40B4-BE49-F238E27FC236}">
                    <a16:creationId xmlns:a16="http://schemas.microsoft.com/office/drawing/2014/main" id="{50B72478-504E-4272-8BFA-3960B8A78CF5}"/>
                  </a:ext>
                </a:extLst>
              </p:cNvPr>
              <p:cNvSpPr txBox="1">
                <a:spLocks noRot="1" noChangeAspect="1" noMove="1" noResize="1" noEditPoints="1" noAdjustHandles="1" noChangeArrowheads="1" noChangeShapeType="1" noTextEdit="1"/>
              </p:cNvSpPr>
              <p:nvPr/>
            </p:nvSpPr>
            <p:spPr bwMode="auto">
              <a:xfrm>
                <a:off x="2119499" y="3828624"/>
                <a:ext cx="5904657" cy="754102"/>
              </a:xfrm>
              <a:prstGeom prst="rect">
                <a:avLst/>
              </a:prstGeom>
              <a:blipFill>
                <a:blip r:embed="rId3"/>
                <a:stretch>
                  <a:fillRect b="-29839"/>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833643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611F664-1817-4979-9356-8B3A3D44260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404677B-7201-42A6-A8A2-BD3A8922A13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51</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11" name="Ορθογώνιο 10">
                <a:extLst>
                  <a:ext uri="{FF2B5EF4-FFF2-40B4-BE49-F238E27FC236}">
                    <a16:creationId xmlns:a16="http://schemas.microsoft.com/office/drawing/2014/main" id="{6ADCD11C-C833-431E-B201-7E2830FEA18D}"/>
                  </a:ext>
                </a:extLst>
              </p:cNvPr>
              <p:cNvSpPr/>
              <p:nvPr/>
            </p:nvSpPr>
            <p:spPr>
              <a:xfrm>
                <a:off x="344018" y="3212976"/>
                <a:ext cx="8342782" cy="1736950"/>
              </a:xfrm>
              <a:prstGeom prst="rect">
                <a:avLst/>
              </a:prstGeom>
            </p:spPr>
            <p:txBody>
              <a:bodyPr wrap="square">
                <a:spAutoFit/>
              </a:bodyPr>
              <a:lstStyle/>
              <a:p>
                <a:r>
                  <a:rPr lang="el-GR" sz="2400" dirty="0"/>
                  <a:t>Ο ρυθμός μεταβολής της θερμοκρασίας με το ύψος για θύλακα ξηρού αέρα που ανυψώνεται </a:t>
                </a:r>
                <a:r>
                  <a:rPr lang="el-GR" sz="2400" dirty="0" err="1"/>
                  <a:t>αδιαβατικά</a:t>
                </a:r>
                <a:endParaRPr lang="el-GR" sz="2400" dirty="0"/>
              </a:p>
              <a:p>
                <a14:m>
                  <m:oMath xmlns:m="http://schemas.openxmlformats.org/officeDocument/2006/math">
                    <m:f>
                      <m:fPr>
                        <m:ctrlPr>
                          <a:rPr lang="el-GR" sz="2400" b="1" i="1">
                            <a:solidFill>
                              <a:srgbClr val="0000FF"/>
                            </a:solidFill>
                            <a:latin typeface="Cambria Math" panose="02040503050406030204" pitchFamily="18" charset="0"/>
                          </a:rPr>
                        </m:ctrlPr>
                      </m:fPr>
                      <m:num>
                        <m:r>
                          <a:rPr lang="en-US" sz="2400" b="1" i="1">
                            <a:solidFill>
                              <a:srgbClr val="0000FF"/>
                            </a:solidFill>
                            <a:latin typeface="Cambria Math" panose="02040503050406030204" pitchFamily="18" charset="0"/>
                          </a:rPr>
                          <m:t>𝒈</m:t>
                        </m:r>
                      </m:num>
                      <m:den>
                        <m:sSub>
                          <m:sSubPr>
                            <m:ctrlPr>
                              <a:rPr lang="el-GR" sz="2400" b="1" i="1">
                                <a:solidFill>
                                  <a:srgbClr val="0000FF"/>
                                </a:solidFill>
                                <a:latin typeface="Cambria Math" panose="02040503050406030204" pitchFamily="18" charset="0"/>
                              </a:rPr>
                            </m:ctrlPr>
                          </m:sSubPr>
                          <m:e>
                            <m:r>
                              <a:rPr lang="el-GR" sz="2400" b="1" i="1">
                                <a:solidFill>
                                  <a:srgbClr val="0000FF"/>
                                </a:solidFill>
                                <a:latin typeface="Cambria Math" panose="02040503050406030204" pitchFamily="18" charset="0"/>
                              </a:rPr>
                              <m:t>𝒄</m:t>
                            </m:r>
                          </m:e>
                          <m:sub>
                            <m:r>
                              <a:rPr lang="el-GR" sz="2400" b="1" i="1">
                                <a:solidFill>
                                  <a:srgbClr val="0000FF"/>
                                </a:solidFill>
                                <a:latin typeface="Cambria Math" panose="02040503050406030204" pitchFamily="18" charset="0"/>
                              </a:rPr>
                              <m:t>𝑷</m:t>
                            </m:r>
                          </m:sub>
                        </m:sSub>
                      </m:den>
                    </m:f>
                  </m:oMath>
                </a14:m>
                <a:r>
                  <a:rPr lang="en-US" sz="2400" dirty="0"/>
                  <a:t>, </a:t>
                </a:r>
                <a:r>
                  <a:rPr lang="el-GR" sz="2400" dirty="0"/>
                  <a:t>σταθερά για ξηρό αέρα και ίση με </a:t>
                </a:r>
                <a:r>
                  <a:rPr lang="el-GR" sz="2400" b="1" u="sng" dirty="0">
                    <a:solidFill>
                      <a:srgbClr val="0000FF"/>
                    </a:solidFill>
                  </a:rPr>
                  <a:t>0,976Κ/100</a:t>
                </a:r>
                <a:r>
                  <a:rPr lang="en-US" sz="2400" b="1" u="sng" dirty="0">
                    <a:solidFill>
                      <a:srgbClr val="0000FF"/>
                    </a:solidFill>
                  </a:rPr>
                  <a:t>m</a:t>
                </a:r>
                <a:r>
                  <a:rPr lang="en-US" sz="2400" dirty="0"/>
                  <a:t>, </a:t>
                </a:r>
              </a:p>
              <a:p>
                <a:pPr algn="r"/>
                <a:r>
                  <a:rPr lang="el-GR" sz="2400" dirty="0"/>
                  <a:t>καλείται δε </a:t>
                </a:r>
                <a:r>
                  <a:rPr lang="el-GR" sz="2400" b="1" dirty="0"/>
                  <a:t>ξηρή </a:t>
                </a:r>
                <a:r>
                  <a:rPr lang="el-GR" sz="2400" b="1" dirty="0" err="1"/>
                  <a:t>αδιαβατική</a:t>
                </a:r>
                <a:r>
                  <a:rPr lang="el-GR" sz="2400" b="1" dirty="0"/>
                  <a:t> βαθμίδα </a:t>
                </a:r>
                <a14:m>
                  <m:oMath xmlns:m="http://schemas.openxmlformats.org/officeDocument/2006/math">
                    <m:r>
                      <a:rPr lang="en-US" sz="2400" b="1" i="1" smtClean="0">
                        <a:solidFill>
                          <a:srgbClr val="0000FF"/>
                        </a:solidFill>
                        <a:latin typeface="Cambria Math" panose="02040503050406030204" pitchFamily="18" charset="0"/>
                      </a:rPr>
                      <m:t>𝑶</m:t>
                    </m:r>
                    <m:r>
                      <a:rPr lang="en-US" sz="2400" b="1" i="1" baseline="-25000" smtClean="0">
                        <a:solidFill>
                          <a:srgbClr val="0000FF"/>
                        </a:solidFill>
                        <a:latin typeface="Cambria Math" panose="02040503050406030204" pitchFamily="18" charset="0"/>
                      </a:rPr>
                      <m:t>𝒅</m:t>
                    </m:r>
                  </m:oMath>
                </a14:m>
                <a:endParaRPr lang="el-GR" sz="2400" b="1" dirty="0"/>
              </a:p>
            </p:txBody>
          </p:sp>
        </mc:Choice>
        <mc:Fallback xmlns="">
          <p:sp>
            <p:nvSpPr>
              <p:cNvPr id="11" name="Ορθογώνιο 10">
                <a:extLst>
                  <a:ext uri="{FF2B5EF4-FFF2-40B4-BE49-F238E27FC236}">
                    <a16:creationId xmlns:a16="http://schemas.microsoft.com/office/drawing/2014/main" id="{6ADCD11C-C833-431E-B201-7E2830FEA18D}"/>
                  </a:ext>
                </a:extLst>
              </p:cNvPr>
              <p:cNvSpPr>
                <a:spLocks noRot="1" noChangeAspect="1" noMove="1" noResize="1" noEditPoints="1" noAdjustHandles="1" noChangeArrowheads="1" noChangeShapeType="1" noTextEdit="1"/>
              </p:cNvSpPr>
              <p:nvPr/>
            </p:nvSpPr>
            <p:spPr>
              <a:xfrm>
                <a:off x="344018" y="3212976"/>
                <a:ext cx="8342782" cy="1736950"/>
              </a:xfrm>
              <a:prstGeom prst="rect">
                <a:avLst/>
              </a:prstGeom>
              <a:blipFill>
                <a:blip r:embed="rId2"/>
                <a:stretch>
                  <a:fillRect l="-1096" t="-2807" b="-7018"/>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2" name="Object 9">
                <a:extLst>
                  <a:ext uri="{FF2B5EF4-FFF2-40B4-BE49-F238E27FC236}">
                    <a16:creationId xmlns:a16="http://schemas.microsoft.com/office/drawing/2014/main" id="{3633B72B-51A6-4BF8-A1EC-6977D30A21CA}"/>
                  </a:ext>
                </a:extLst>
              </p:cNvPr>
              <p:cNvSpPr txBox="1"/>
              <p:nvPr/>
            </p:nvSpPr>
            <p:spPr bwMode="auto">
              <a:xfrm>
                <a:off x="3347864" y="1484784"/>
                <a:ext cx="2907989"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l-GR" sz="2800" b="1" i="1" smtClean="0">
                              <a:solidFill>
                                <a:srgbClr val="0000FF"/>
                              </a:solidFill>
                              <a:latin typeface="Cambria Math" panose="02040503050406030204" pitchFamily="18" charset="0"/>
                            </a:rPr>
                          </m:ctrlPr>
                        </m:fPr>
                        <m:num>
                          <m:r>
                            <a:rPr lang="en-US" sz="2800" b="1" i="1">
                              <a:solidFill>
                                <a:srgbClr val="0000FF"/>
                              </a:solidFill>
                              <a:latin typeface="Cambria Math" panose="02040503050406030204" pitchFamily="18" charset="0"/>
                            </a:rPr>
                            <m:t>𝒅𝑻</m:t>
                          </m:r>
                        </m:num>
                        <m:den>
                          <m:r>
                            <a:rPr lang="en-US" sz="2800" b="1" i="1">
                              <a:solidFill>
                                <a:srgbClr val="0000FF"/>
                              </a:solidFill>
                              <a:latin typeface="Cambria Math" panose="02040503050406030204" pitchFamily="18" charset="0"/>
                            </a:rPr>
                            <m:t>𝒅𝒛</m:t>
                          </m:r>
                        </m:den>
                      </m:f>
                      <m:r>
                        <a:rPr lang="en-US" sz="2800" b="1" i="1">
                          <a:solidFill>
                            <a:srgbClr val="0000FF"/>
                          </a:solidFill>
                          <a:latin typeface="Cambria Math" panose="02040503050406030204" pitchFamily="18" charset="0"/>
                        </a:rPr>
                        <m:t>=−</m:t>
                      </m:r>
                      <m:f>
                        <m:fPr>
                          <m:ctrlPr>
                            <a:rPr lang="el-GR" sz="2800" b="1" i="1">
                              <a:solidFill>
                                <a:srgbClr val="0000FF"/>
                              </a:solidFill>
                              <a:latin typeface="Cambria Math" panose="02040503050406030204" pitchFamily="18" charset="0"/>
                            </a:rPr>
                          </m:ctrlPr>
                        </m:fPr>
                        <m:num>
                          <m:r>
                            <a:rPr lang="en-US" sz="2800" b="1" i="1">
                              <a:solidFill>
                                <a:srgbClr val="0000FF"/>
                              </a:solidFill>
                              <a:latin typeface="Cambria Math" panose="02040503050406030204" pitchFamily="18" charset="0"/>
                            </a:rPr>
                            <m:t>𝒈</m:t>
                          </m:r>
                        </m:num>
                        <m:den>
                          <m:sSub>
                            <m:sSubPr>
                              <m:ctrlPr>
                                <a:rPr lang="el-GR" sz="2800" b="1" i="1">
                                  <a:solidFill>
                                    <a:srgbClr val="0000FF"/>
                                  </a:solidFill>
                                  <a:latin typeface="Cambria Math" panose="02040503050406030204" pitchFamily="18" charset="0"/>
                                </a:rPr>
                              </m:ctrlPr>
                            </m:sSubPr>
                            <m:e>
                              <m:r>
                                <a:rPr lang="el-GR" sz="2800" b="1" i="1">
                                  <a:solidFill>
                                    <a:srgbClr val="0000FF"/>
                                  </a:solidFill>
                                  <a:latin typeface="Cambria Math" panose="02040503050406030204" pitchFamily="18" charset="0"/>
                                </a:rPr>
                                <m:t>𝒄</m:t>
                              </m:r>
                            </m:e>
                            <m:sub>
                              <m:r>
                                <a:rPr lang="el-GR" sz="2800" b="1" i="1">
                                  <a:solidFill>
                                    <a:srgbClr val="0000FF"/>
                                  </a:solidFill>
                                  <a:latin typeface="Cambria Math" panose="02040503050406030204" pitchFamily="18" charset="0"/>
                                </a:rPr>
                                <m:t>𝑷</m:t>
                              </m:r>
                            </m:sub>
                          </m:sSub>
                        </m:den>
                      </m:f>
                      <m:r>
                        <a:rPr lang="el-GR" sz="2800" b="1" i="1">
                          <a:solidFill>
                            <a:srgbClr val="0000FF"/>
                          </a:solidFill>
                          <a:latin typeface="Cambria Math" panose="02040503050406030204" pitchFamily="18" charset="0"/>
                        </a:rPr>
                        <m:t>  </m:t>
                      </m:r>
                    </m:oMath>
                  </m:oMathPara>
                </a14:m>
                <a:endParaRPr lang="el-GR" sz="2800" b="1" dirty="0">
                  <a:solidFill>
                    <a:srgbClr val="0000FF"/>
                  </a:solidFill>
                  <a:latin typeface="Arial Narrow" panose="020B0606020202030204" pitchFamily="34" charset="0"/>
                </a:endParaRPr>
              </a:p>
            </p:txBody>
          </p:sp>
        </mc:Choice>
        <mc:Fallback xmlns="">
          <p:sp>
            <p:nvSpPr>
              <p:cNvPr id="12" name="Object 9">
                <a:extLst>
                  <a:ext uri="{FF2B5EF4-FFF2-40B4-BE49-F238E27FC236}">
                    <a16:creationId xmlns:a16="http://schemas.microsoft.com/office/drawing/2014/main" id="{3633B72B-51A6-4BF8-A1EC-6977D30A21CA}"/>
                  </a:ext>
                </a:extLst>
              </p:cNvPr>
              <p:cNvSpPr txBox="1">
                <a:spLocks noRot="1" noChangeAspect="1" noMove="1" noResize="1" noEditPoints="1" noAdjustHandles="1" noChangeArrowheads="1" noChangeShapeType="1" noTextEdit="1"/>
              </p:cNvSpPr>
              <p:nvPr/>
            </p:nvSpPr>
            <p:spPr bwMode="auto">
              <a:xfrm>
                <a:off x="3347864" y="1484784"/>
                <a:ext cx="2907989" cy="754102"/>
              </a:xfrm>
              <a:prstGeom prst="rect">
                <a:avLst/>
              </a:prstGeom>
              <a:blipFill>
                <a:blip r:embed="rId3"/>
                <a:stretch>
                  <a:fillRect b="-23577"/>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3000827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F438973-9FEA-49CD-91D4-6044D75C94C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1B8DDA4-CA1F-4ED0-84EF-D7539689CAE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52</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1003511F-6441-464D-91B1-E7E1010E5127}"/>
              </a:ext>
            </a:extLst>
          </p:cNvPr>
          <p:cNvSpPr txBox="1"/>
          <p:nvPr/>
        </p:nvSpPr>
        <p:spPr>
          <a:xfrm>
            <a:off x="827584" y="90498"/>
            <a:ext cx="7199848"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Υπολογισμός υγρής </a:t>
            </a:r>
            <a:r>
              <a:rPr lang="el-GR" sz="2400" i="1" dirty="0" err="1">
                <a:solidFill>
                  <a:srgbClr val="FF0000"/>
                </a:solidFill>
                <a:latin typeface="Arial" panose="020B0604020202020204" pitchFamily="34" charset="0"/>
              </a:rPr>
              <a:t>αδιαβατικής</a:t>
            </a:r>
            <a:r>
              <a:rPr lang="el-GR" sz="2400" i="1" dirty="0">
                <a:solidFill>
                  <a:srgbClr val="FF0000"/>
                </a:solidFill>
                <a:latin typeface="Arial" panose="020B0604020202020204" pitchFamily="34" charset="0"/>
              </a:rPr>
              <a:t> θερμοβαθμίδας</a:t>
            </a:r>
            <a:endParaRPr lang="el-GR" sz="2400" dirty="0"/>
          </a:p>
        </p:txBody>
      </p:sp>
      <p:sp>
        <p:nvSpPr>
          <p:cNvPr id="8" name="Ορθογώνιο 7">
            <a:extLst>
              <a:ext uri="{FF2B5EF4-FFF2-40B4-BE49-F238E27FC236}">
                <a16:creationId xmlns:a16="http://schemas.microsoft.com/office/drawing/2014/main" id="{23D8309E-5BE1-4AA2-BB68-37B0F42435F6}"/>
              </a:ext>
            </a:extLst>
          </p:cNvPr>
          <p:cNvSpPr/>
          <p:nvPr/>
        </p:nvSpPr>
        <p:spPr>
          <a:xfrm>
            <a:off x="179512" y="543442"/>
            <a:ext cx="8712968" cy="3144451"/>
          </a:xfrm>
          <a:prstGeom prst="rect">
            <a:avLst/>
          </a:prstGeom>
        </p:spPr>
        <p:txBody>
          <a:bodyPr wrap="square">
            <a:spAutoFit/>
          </a:bodyPr>
          <a:lstStyle/>
          <a:p>
            <a:pPr marL="12700" algn="just">
              <a:lnSpc>
                <a:spcPts val="2555"/>
              </a:lnSpc>
              <a:spcBef>
                <a:spcPts val="127"/>
              </a:spcBef>
            </a:pPr>
            <a:r>
              <a:rPr lang="el-GR" sz="2400" b="1" dirty="0">
                <a:solidFill>
                  <a:srgbClr val="0000FF"/>
                </a:solidFill>
                <a:latin typeface="Arial Narrow" panose="020B0606020202030204" pitchFamily="34" charset="0"/>
              </a:rPr>
              <a:t>Αν ο θύλακας περιέχει υδρατμούς μπορεί να ψύχεται κατά την ανύψωσή του </a:t>
            </a:r>
            <a:r>
              <a:rPr lang="el-GR" sz="2400" b="1" u="sng" dirty="0">
                <a:solidFill>
                  <a:srgbClr val="0000FF"/>
                </a:solidFill>
                <a:latin typeface="Arial Narrow" panose="020B0606020202030204" pitchFamily="34" charset="0"/>
              </a:rPr>
              <a:t>μέχρις ότου η μερική πίεση των υδρατμών εξισωθεί με την πίεση κορεσμένων υδρατμών</a:t>
            </a:r>
            <a:r>
              <a:rPr lang="el-GR" sz="2400" b="1" dirty="0">
                <a:solidFill>
                  <a:srgbClr val="0000FF"/>
                </a:solidFill>
                <a:latin typeface="Arial Narrow" panose="020B0606020202030204" pitchFamily="34" charset="0"/>
              </a:rPr>
              <a:t>.</a:t>
            </a:r>
          </a:p>
          <a:p>
            <a:pPr marL="12700" algn="just">
              <a:lnSpc>
                <a:spcPts val="2555"/>
              </a:lnSpc>
              <a:spcBef>
                <a:spcPts val="127"/>
              </a:spcBef>
            </a:pPr>
            <a:r>
              <a:rPr lang="el-GR" sz="2400" dirty="0">
                <a:latin typeface="Arial Narrow" panose="020B0606020202030204" pitchFamily="34" charset="0"/>
              </a:rPr>
              <a:t>Όταν υπάρχει επαρκείς αριθμός πυρήνων συμπύκνωσής τότε λαμβάνει χώρα συμπύκνωση και διαχωρισμός</a:t>
            </a:r>
            <a:r>
              <a:rPr lang="en-US" sz="2400" dirty="0">
                <a:latin typeface="Arial Narrow" panose="020B0606020202030204" pitchFamily="34" charset="0"/>
              </a:rPr>
              <a:t>,</a:t>
            </a:r>
            <a:r>
              <a:rPr lang="el-GR" sz="2400" dirty="0">
                <a:latin typeface="Arial Narrow" panose="020B0606020202030204" pitchFamily="34" charset="0"/>
              </a:rPr>
              <a:t> οπότε η διεργασία </a:t>
            </a:r>
            <a:r>
              <a:rPr lang="el-GR" sz="2400" b="1" dirty="0">
                <a:latin typeface="Arial Narrow" panose="020B0606020202030204" pitchFamily="34" charset="0"/>
              </a:rPr>
              <a:t>δεν είναι πλέον </a:t>
            </a:r>
            <a:r>
              <a:rPr lang="el-GR" sz="2400" b="1" dirty="0" err="1">
                <a:latin typeface="Arial Narrow" panose="020B0606020202030204" pitchFamily="34" charset="0"/>
              </a:rPr>
              <a:t>αδιαβατική</a:t>
            </a:r>
            <a:r>
              <a:rPr lang="el-GR" sz="2400" b="1" dirty="0">
                <a:latin typeface="Arial Narrow" panose="020B0606020202030204" pitchFamily="34" charset="0"/>
              </a:rPr>
              <a:t>.</a:t>
            </a:r>
          </a:p>
          <a:p>
            <a:pPr marL="12700" algn="just">
              <a:lnSpc>
                <a:spcPts val="2555"/>
              </a:lnSpc>
              <a:spcBef>
                <a:spcPts val="127"/>
              </a:spcBef>
            </a:pPr>
            <a:r>
              <a:rPr lang="el-GR" sz="2400" dirty="0">
                <a:solidFill>
                  <a:srgbClr val="0000FF"/>
                </a:solidFill>
                <a:latin typeface="Arial Narrow" panose="020B0606020202030204" pitchFamily="34" charset="0"/>
              </a:rPr>
              <a:t>Τότε το </a:t>
            </a:r>
            <a:r>
              <a:rPr lang="en-US" sz="2400" b="1" u="sng" dirty="0">
                <a:solidFill>
                  <a:srgbClr val="0000FF"/>
                </a:solidFill>
                <a:latin typeface="Arial Narrow" panose="020B0606020202030204" pitchFamily="34" charset="0"/>
              </a:rPr>
              <a:t>dQ≠0</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και </a:t>
            </a:r>
            <a:r>
              <a:rPr lang="en-US" sz="2400" dirty="0" err="1">
                <a:solidFill>
                  <a:srgbClr val="0000FF"/>
                </a:solidFill>
                <a:latin typeface="Arial Narrow" panose="020B0606020202030204" pitchFamily="34" charset="0"/>
              </a:rPr>
              <a:t>dQ</a:t>
            </a:r>
            <a:r>
              <a:rPr lang="el-GR" sz="2400" dirty="0">
                <a:solidFill>
                  <a:srgbClr val="0000FF"/>
                </a:solidFill>
                <a:latin typeface="Arial Narrow" panose="020B0606020202030204" pitchFamily="34" charset="0"/>
              </a:rPr>
              <a:t>=</a:t>
            </a:r>
            <a:r>
              <a:rPr lang="en-US" sz="2400" dirty="0" err="1">
                <a:solidFill>
                  <a:srgbClr val="0000FF"/>
                </a:solidFill>
                <a:latin typeface="Arial Narrow" panose="020B0606020202030204" pitchFamily="34" charset="0"/>
              </a:rPr>
              <a:t>L</a:t>
            </a:r>
            <a:r>
              <a:rPr lang="en-US" sz="2400" baseline="-25000" dirty="0" err="1">
                <a:solidFill>
                  <a:srgbClr val="0000FF"/>
                </a:solidFill>
                <a:latin typeface="Arial Narrow" panose="020B0606020202030204" pitchFamily="34" charset="0"/>
              </a:rPr>
              <a:t>v</a:t>
            </a:r>
            <a:r>
              <a:rPr lang="en-US" sz="2400" dirty="0" err="1">
                <a:solidFill>
                  <a:srgbClr val="0000FF"/>
                </a:solidFill>
                <a:latin typeface="Arial Narrow" panose="020B0606020202030204" pitchFamily="34" charset="0"/>
              </a:rPr>
              <a:t>m</a:t>
            </a:r>
            <a:r>
              <a:rPr lang="en-US" sz="2400" baseline="-25000" dirty="0" err="1">
                <a:solidFill>
                  <a:srgbClr val="0000FF"/>
                </a:solidFill>
                <a:latin typeface="Arial Narrow" panose="020B0606020202030204" pitchFamily="34" charset="0"/>
              </a:rPr>
              <a:t>wa</a:t>
            </a:r>
            <a:endParaRPr lang="en-US" sz="2400" baseline="-25000" dirty="0">
              <a:solidFill>
                <a:srgbClr val="0000FF"/>
              </a:solidFill>
              <a:latin typeface="Arial Narrow" panose="020B0606020202030204" pitchFamily="34" charset="0"/>
            </a:endParaRPr>
          </a:p>
          <a:p>
            <a:pPr marL="12700" algn="just">
              <a:lnSpc>
                <a:spcPts val="2555"/>
              </a:lnSpc>
              <a:spcBef>
                <a:spcPts val="127"/>
              </a:spcBef>
            </a:pPr>
            <a:endParaRPr lang="en-US" sz="2400" baseline="-250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και</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 </a:t>
            </a:r>
            <a:r>
              <a:rPr lang="en-US" sz="2400" dirty="0">
                <a:solidFill>
                  <a:srgbClr val="0000FF"/>
                </a:solidFill>
                <a:latin typeface="Arial Narrow" panose="020B0606020202030204" pitchFamily="34" charset="0"/>
              </a:rPr>
              <a:t>Q</a:t>
            </a:r>
            <a:r>
              <a:rPr lang="el-GR" sz="2400" dirty="0">
                <a:solidFill>
                  <a:srgbClr val="0000FF"/>
                </a:solidFill>
                <a:latin typeface="Arial Narrow" panose="020B0606020202030204" pitchFamily="34" charset="0"/>
              </a:rPr>
              <a:t>=</a:t>
            </a:r>
            <a:r>
              <a:rPr lang="en-US" sz="2400" dirty="0" err="1">
                <a:solidFill>
                  <a:srgbClr val="0000FF"/>
                </a:solidFill>
                <a:latin typeface="Arial Narrow" panose="020B0606020202030204" pitchFamily="34" charset="0"/>
              </a:rPr>
              <a:t>L</a:t>
            </a:r>
            <a:r>
              <a:rPr lang="en-US" sz="2400" baseline="-25000" dirty="0" err="1">
                <a:solidFill>
                  <a:srgbClr val="0000FF"/>
                </a:solidFill>
                <a:latin typeface="Arial Narrow" panose="020B0606020202030204" pitchFamily="34" charset="0"/>
              </a:rPr>
              <a:t>v</a:t>
            </a:r>
            <a:r>
              <a:rPr lang="en-US" sz="2400" dirty="0" err="1">
                <a:solidFill>
                  <a:srgbClr val="0000FF"/>
                </a:solidFill>
                <a:latin typeface="Arial Narrow" panose="020B0606020202030204" pitchFamily="34" charset="0"/>
              </a:rPr>
              <a:t>m</a:t>
            </a:r>
            <a:r>
              <a:rPr lang="en-US" sz="2400" baseline="-25000" dirty="0" err="1">
                <a:solidFill>
                  <a:srgbClr val="0000FF"/>
                </a:solidFill>
                <a:latin typeface="Arial Narrow" panose="020B0606020202030204" pitchFamily="34" charset="0"/>
              </a:rPr>
              <a:t>da</a:t>
            </a:r>
            <a:r>
              <a:rPr lang="en-US"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m</a:t>
            </a:r>
            <a:r>
              <a:rPr lang="en-US" sz="2400" baseline="-25000" dirty="0" err="1">
                <a:solidFill>
                  <a:srgbClr val="0000FF"/>
                </a:solidFill>
                <a:latin typeface="Arial Narrow" panose="020B0606020202030204" pitchFamily="34" charset="0"/>
              </a:rPr>
              <a:t>wa</a:t>
            </a:r>
            <a:r>
              <a:rPr lang="en-US"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m</a:t>
            </a:r>
            <a:r>
              <a:rPr lang="en-US" sz="2400" baseline="-25000" dirty="0" err="1">
                <a:solidFill>
                  <a:srgbClr val="0000FF"/>
                </a:solidFill>
                <a:latin typeface="Arial Narrow" panose="020B0606020202030204" pitchFamily="34" charset="0"/>
              </a:rPr>
              <a:t>da</a:t>
            </a:r>
            <a:r>
              <a:rPr lang="en-US" sz="2400" dirty="0">
                <a:solidFill>
                  <a:srgbClr val="0000FF"/>
                </a:solidFill>
                <a:latin typeface="Arial Narrow" panose="020B0606020202030204" pitchFamily="34" charset="0"/>
              </a:rPr>
              <a:t>)</a:t>
            </a:r>
            <a:endParaRPr lang="el-GR" sz="2400" baseline="-25000" dirty="0">
              <a:solidFill>
                <a:srgbClr val="0000FF"/>
              </a:solidFill>
              <a:latin typeface="Arial Narrow" panose="020B0606020202030204" pitchFamily="34" charset="0"/>
            </a:endParaRPr>
          </a:p>
        </p:txBody>
      </p:sp>
      <p:sp>
        <p:nvSpPr>
          <p:cNvPr id="4" name="Ορθογώνιο 3">
            <a:extLst>
              <a:ext uri="{FF2B5EF4-FFF2-40B4-BE49-F238E27FC236}">
                <a16:creationId xmlns:a16="http://schemas.microsoft.com/office/drawing/2014/main" id="{C26C76E0-093E-40CA-8738-A10CBF1394B2}"/>
              </a:ext>
            </a:extLst>
          </p:cNvPr>
          <p:cNvSpPr/>
          <p:nvPr/>
        </p:nvSpPr>
        <p:spPr>
          <a:xfrm>
            <a:off x="466368" y="3797757"/>
            <a:ext cx="8104294" cy="1938992"/>
          </a:xfrm>
          <a:prstGeom prst="rect">
            <a:avLst/>
          </a:prstGeom>
        </p:spPr>
        <p:txBody>
          <a:bodyPr wrap="square">
            <a:spAutoFit/>
          </a:bodyPr>
          <a:lstStyle/>
          <a:p>
            <a:r>
              <a:rPr lang="en-US" dirty="0" err="1">
                <a:solidFill>
                  <a:srgbClr val="0000FF"/>
                </a:solidFill>
              </a:rPr>
              <a:t>m</a:t>
            </a:r>
            <a:r>
              <a:rPr lang="en-US" baseline="-25000" dirty="0" err="1">
                <a:solidFill>
                  <a:srgbClr val="0000FF"/>
                </a:solidFill>
              </a:rPr>
              <a:t>wa</a:t>
            </a:r>
            <a:r>
              <a:rPr lang="en-US" dirty="0"/>
              <a:t>, </a:t>
            </a:r>
            <a:r>
              <a:rPr lang="el-GR" dirty="0"/>
              <a:t>μάζα υδρατμών, </a:t>
            </a:r>
            <a:r>
              <a:rPr lang="en-US" dirty="0" err="1">
                <a:solidFill>
                  <a:srgbClr val="0000FF"/>
                </a:solidFill>
              </a:rPr>
              <a:t>L</a:t>
            </a:r>
            <a:r>
              <a:rPr lang="en-US" baseline="-25000" dirty="0" err="1">
                <a:solidFill>
                  <a:srgbClr val="0000FF"/>
                </a:solidFill>
              </a:rPr>
              <a:t>v</a:t>
            </a:r>
            <a:r>
              <a:rPr lang="el-GR" dirty="0"/>
              <a:t>,</a:t>
            </a:r>
            <a:r>
              <a:rPr lang="el-GR" baseline="-25000" dirty="0">
                <a:solidFill>
                  <a:srgbClr val="0000FF"/>
                </a:solidFill>
              </a:rPr>
              <a:t> </a:t>
            </a:r>
            <a:r>
              <a:rPr lang="el-GR" dirty="0"/>
              <a:t>λανθάνουσα θερμότητα εξάτμισης νερού</a:t>
            </a:r>
          </a:p>
          <a:p>
            <a:r>
              <a:rPr lang="el-GR" dirty="0"/>
              <a:t>Αν</a:t>
            </a:r>
            <a:r>
              <a:rPr lang="el-GR" dirty="0">
                <a:solidFill>
                  <a:srgbClr val="0000FF"/>
                </a:solidFill>
              </a:rPr>
              <a:t> Δ</a:t>
            </a:r>
            <a:r>
              <a:rPr lang="en-US" dirty="0" err="1">
                <a:solidFill>
                  <a:srgbClr val="0000FF"/>
                </a:solidFill>
              </a:rPr>
              <a:t>L</a:t>
            </a:r>
            <a:r>
              <a:rPr lang="en-US" baseline="-25000" dirty="0" err="1">
                <a:solidFill>
                  <a:srgbClr val="0000FF"/>
                </a:solidFill>
              </a:rPr>
              <a:t>v</a:t>
            </a:r>
            <a:r>
              <a:rPr lang="el-GR" dirty="0"/>
              <a:t>,</a:t>
            </a:r>
            <a:r>
              <a:rPr lang="el-GR" baseline="-25000" dirty="0">
                <a:solidFill>
                  <a:srgbClr val="0000FF"/>
                </a:solidFill>
              </a:rPr>
              <a:t> </a:t>
            </a:r>
            <a:r>
              <a:rPr lang="el-GR" dirty="0"/>
              <a:t>η λανθάνουσα θερμότητα εξάτμισης νερού ανά μονάδα μάζας (λ.χ. ανά 1 </a:t>
            </a:r>
            <a:r>
              <a:rPr lang="en-US" dirty="0"/>
              <a:t>gr) </a:t>
            </a:r>
            <a:r>
              <a:rPr lang="el-GR" dirty="0"/>
              <a:t>η απελευθέρωση της θερμότητας κατά τη διάρκεια της συμπύκνωσης είναι:</a:t>
            </a:r>
          </a:p>
          <a:p>
            <a:endParaRPr lang="el-GR" b="1" dirty="0"/>
          </a:p>
          <a:p>
            <a:pPr algn="ctr"/>
            <a:r>
              <a:rPr lang="en-US" dirty="0" err="1">
                <a:solidFill>
                  <a:srgbClr val="0000FF"/>
                </a:solidFill>
              </a:rPr>
              <a:t>dQ</a:t>
            </a:r>
            <a:r>
              <a:rPr lang="el-GR" dirty="0">
                <a:solidFill>
                  <a:srgbClr val="0000FF"/>
                </a:solidFill>
              </a:rPr>
              <a:t>=Δ</a:t>
            </a:r>
            <a:r>
              <a:rPr lang="en-US" dirty="0" err="1">
                <a:solidFill>
                  <a:srgbClr val="0000FF"/>
                </a:solidFill>
              </a:rPr>
              <a:t>L</a:t>
            </a:r>
            <a:r>
              <a:rPr lang="en-US" baseline="-25000" dirty="0" err="1">
                <a:solidFill>
                  <a:srgbClr val="0000FF"/>
                </a:solidFill>
              </a:rPr>
              <a:t>v</a:t>
            </a:r>
            <a:r>
              <a:rPr lang="en-US" dirty="0" err="1">
                <a:solidFill>
                  <a:srgbClr val="0000FF"/>
                </a:solidFill>
              </a:rPr>
              <a:t>mdw</a:t>
            </a:r>
            <a:r>
              <a:rPr lang="en-US" baseline="-25000" dirty="0" err="1">
                <a:solidFill>
                  <a:srgbClr val="0000FF"/>
                </a:solidFill>
              </a:rPr>
              <a:t>v</a:t>
            </a:r>
            <a:endParaRPr lang="el-GR" baseline="-25000" dirty="0">
              <a:solidFill>
                <a:srgbClr val="0000FF"/>
              </a:solidFill>
            </a:endParaRPr>
          </a:p>
          <a:p>
            <a:pPr algn="ctr"/>
            <a:endParaRPr lang="en-US" baseline="-25000" dirty="0">
              <a:solidFill>
                <a:srgbClr val="0000FF"/>
              </a:solidFill>
            </a:endParaRPr>
          </a:p>
          <a:p>
            <a:pPr algn="just"/>
            <a:r>
              <a:rPr lang="en-US" dirty="0" err="1">
                <a:solidFill>
                  <a:srgbClr val="0000FF"/>
                </a:solidFill>
              </a:rPr>
              <a:t>w</a:t>
            </a:r>
            <a:r>
              <a:rPr lang="en-US" baseline="-25000" dirty="0" err="1">
                <a:solidFill>
                  <a:srgbClr val="0000FF"/>
                </a:solidFill>
              </a:rPr>
              <a:t>v</a:t>
            </a:r>
            <a:r>
              <a:rPr lang="en-US" dirty="0"/>
              <a:t>, </a:t>
            </a:r>
            <a:r>
              <a:rPr lang="el-GR" dirty="0"/>
              <a:t>ο λόγος μάζας υδρατμών στην μάζα του ξηρού αέρα και σε δεδομένο όγκο αέρα,</a:t>
            </a:r>
            <a:endParaRPr lang="el-GR" b="1" dirty="0"/>
          </a:p>
        </p:txBody>
      </p:sp>
      <mc:AlternateContent xmlns:mc="http://schemas.openxmlformats.org/markup-compatibility/2006" xmlns:a14="http://schemas.microsoft.com/office/drawing/2010/main">
        <mc:Choice Requires="a14">
          <p:sp>
            <p:nvSpPr>
              <p:cNvPr id="9" name="Object 4">
                <a:extLst>
                  <a:ext uri="{FF2B5EF4-FFF2-40B4-BE49-F238E27FC236}">
                    <a16:creationId xmlns:a16="http://schemas.microsoft.com/office/drawing/2014/main" id="{78F86532-4889-47D4-AF01-578C1BC55B35}"/>
                  </a:ext>
                </a:extLst>
              </p:cNvPr>
              <p:cNvSpPr txBox="1"/>
              <p:nvPr/>
            </p:nvSpPr>
            <p:spPr bwMode="auto">
              <a:xfrm>
                <a:off x="2843808" y="5764653"/>
                <a:ext cx="4431630" cy="523329"/>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el-GR" sz="2400" i="1" smtClean="0">
                              <a:solidFill>
                                <a:srgbClr val="000000"/>
                              </a:solidFill>
                              <a:latin typeface="Cambria Math" panose="02040503050406030204" pitchFamily="18" charset="0"/>
                            </a:rPr>
                          </m:ctrlPr>
                        </m:sSubPr>
                        <m:e>
                          <m:r>
                            <a:rPr lang="el-GR" sz="2400" i="1">
                              <a:solidFill>
                                <a:srgbClr val="000000"/>
                              </a:solidFill>
                              <a:latin typeface="Cambria Math" panose="02040503050406030204" pitchFamily="18" charset="0"/>
                            </a:rPr>
                            <m:t>𝑐</m:t>
                          </m:r>
                        </m:e>
                        <m:sub>
                          <m:r>
                            <a:rPr lang="el-GR" sz="2400" i="1">
                              <a:solidFill>
                                <a:srgbClr val="000000"/>
                              </a:solidFill>
                              <a:latin typeface="Cambria Math" panose="02040503050406030204" pitchFamily="18" charset="0"/>
                            </a:rPr>
                            <m:t>𝑣</m:t>
                          </m:r>
                        </m:sub>
                      </m:sSub>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𝑑𝑇</m:t>
                      </m:r>
                      <m:r>
                        <a:rPr lang="en-US" sz="2400" b="0" i="1" smtClean="0">
                          <a:solidFill>
                            <a:srgbClr val="000000"/>
                          </a:solidFill>
                          <a:latin typeface="Cambria Math" panose="02040503050406030204" pitchFamily="18" charset="0"/>
                        </a:rPr>
                        <m:t>=−</m:t>
                      </m:r>
                      <m:r>
                        <m:rPr>
                          <m:sty m:val="p"/>
                        </m:rPr>
                        <a:rPr lang="el-GR" sz="2400" b="0" i="0" smtClean="0">
                          <a:solidFill>
                            <a:srgbClr val="000000"/>
                          </a:solidFill>
                          <a:latin typeface="Cambria Math" panose="02040503050406030204" pitchFamily="18" charset="0"/>
                        </a:rPr>
                        <m:t>Δ</m:t>
                      </m:r>
                      <m:r>
                        <m:rPr>
                          <m:sty m:val="p"/>
                        </m:rPr>
                        <a:rPr lang="en-US" sz="2400" b="0" i="0" smtClean="0">
                          <a:solidFill>
                            <a:srgbClr val="000000"/>
                          </a:solidFill>
                          <a:latin typeface="Cambria Math" panose="02040503050406030204" pitchFamily="18" charset="0"/>
                        </a:rPr>
                        <m:t>L</m:t>
                      </m:r>
                      <m:r>
                        <m:rPr>
                          <m:sty m:val="p"/>
                        </m:rPr>
                        <a:rPr lang="en-US" sz="2400" b="0" i="0" baseline="-25000" smtClean="0">
                          <a:solidFill>
                            <a:srgbClr val="000000"/>
                          </a:solidFill>
                          <a:latin typeface="Cambria Math" panose="02040503050406030204" pitchFamily="18" charset="0"/>
                        </a:rPr>
                        <m:t>v</m:t>
                      </m:r>
                      <m:r>
                        <m:rPr>
                          <m:sty m:val="p"/>
                        </m:rPr>
                        <a:rPr lang="en-US" sz="2400" b="0" i="0" smtClean="0">
                          <a:solidFill>
                            <a:srgbClr val="000000"/>
                          </a:solidFill>
                          <a:latin typeface="Cambria Math" panose="02040503050406030204" pitchFamily="18" charset="0"/>
                        </a:rPr>
                        <m:t>mdw</m:t>
                      </m:r>
                      <m:r>
                        <m:rPr>
                          <m:sty m:val="p"/>
                        </m:rPr>
                        <a:rPr lang="en-US" sz="2400" b="0" i="0" baseline="-25000" smtClean="0">
                          <a:solidFill>
                            <a:srgbClr val="000000"/>
                          </a:solidFill>
                          <a:latin typeface="Cambria Math" panose="02040503050406030204" pitchFamily="18" charset="0"/>
                        </a:rPr>
                        <m:t>v</m:t>
                      </m:r>
                      <m:r>
                        <a:rPr lang="en-US" sz="2400" b="0" i="0" smtClean="0">
                          <a:solidFill>
                            <a:srgbClr val="000000"/>
                          </a:solidFill>
                          <a:latin typeface="Cambria Math" panose="02040503050406030204" pitchFamily="18" charset="0"/>
                        </a:rPr>
                        <m:t>=</m:t>
                      </m:r>
                      <m:r>
                        <m:rPr>
                          <m:sty m:val="p"/>
                        </m:rPr>
                        <a:rPr lang="en-US" sz="2400" b="0" i="0" smtClean="0">
                          <a:solidFill>
                            <a:srgbClr val="000000"/>
                          </a:solidFill>
                          <a:latin typeface="Cambria Math" panose="02040503050406030204" pitchFamily="18" charset="0"/>
                        </a:rPr>
                        <m:t>pdV</m:t>
                      </m:r>
                    </m:oMath>
                  </m:oMathPara>
                </a14:m>
                <a:endParaRPr lang="el-GR" sz="2400" dirty="0"/>
              </a:p>
            </p:txBody>
          </p:sp>
        </mc:Choice>
        <mc:Fallback xmlns="">
          <p:sp>
            <p:nvSpPr>
              <p:cNvPr id="9" name="Object 4">
                <a:extLst>
                  <a:ext uri="{FF2B5EF4-FFF2-40B4-BE49-F238E27FC236}">
                    <a16:creationId xmlns:a16="http://schemas.microsoft.com/office/drawing/2014/main" id="{78F86532-4889-47D4-AF01-578C1BC55B35}"/>
                  </a:ext>
                </a:extLst>
              </p:cNvPr>
              <p:cNvSpPr txBox="1">
                <a:spLocks noRot="1" noChangeAspect="1" noMove="1" noResize="1" noEditPoints="1" noAdjustHandles="1" noChangeArrowheads="1" noChangeShapeType="1" noTextEdit="1"/>
              </p:cNvSpPr>
              <p:nvPr/>
            </p:nvSpPr>
            <p:spPr bwMode="auto">
              <a:xfrm>
                <a:off x="2843808" y="5764653"/>
                <a:ext cx="4431630" cy="523329"/>
              </a:xfrm>
              <a:prstGeom prst="rect">
                <a:avLst/>
              </a:prstGeom>
              <a:blipFill>
                <a:blip r:embed="rId3"/>
                <a:stretch>
                  <a:fillRect b="-4706"/>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17037873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F438973-9FEA-49CD-91D4-6044D75C94C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1B8DDA4-CA1F-4ED0-84EF-D7539689CAE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53</a:t>
            </a:fld>
            <a:endParaRPr lang="el-GR" dirty="0">
              <a:solidFill>
                <a:prstClr val="black">
                  <a:tint val="75000"/>
                </a:prstClr>
              </a:solidFill>
            </a:endParaRPr>
          </a:p>
        </p:txBody>
      </p:sp>
      <p:sp>
        <p:nvSpPr>
          <p:cNvPr id="7" name="Ορθογώνιο 6">
            <a:extLst>
              <a:ext uri="{FF2B5EF4-FFF2-40B4-BE49-F238E27FC236}">
                <a16:creationId xmlns:a16="http://schemas.microsoft.com/office/drawing/2014/main" id="{B6589F55-B988-4DD3-A425-EC6B1A52B339}"/>
              </a:ext>
            </a:extLst>
          </p:cNvPr>
          <p:cNvSpPr/>
          <p:nvPr/>
        </p:nvSpPr>
        <p:spPr>
          <a:xfrm>
            <a:off x="448185" y="419394"/>
            <a:ext cx="8113462" cy="3811300"/>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Μετά από πράξεις …. </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Από τη στιγμή που ο ρυθμός της μεταβολής του λόγου μάζας των υδρατμών </a:t>
            </a:r>
            <a:r>
              <a:rPr lang="en-US" sz="2400" dirty="0" err="1">
                <a:solidFill>
                  <a:srgbClr val="0000FF"/>
                </a:solidFill>
                <a:latin typeface="Arial Narrow" panose="020B0606020202030204" pitchFamily="34" charset="0"/>
              </a:rPr>
              <a:t>dw</a:t>
            </a:r>
            <a:r>
              <a:rPr lang="en-US" sz="2400" baseline="-25000" dirty="0" err="1">
                <a:solidFill>
                  <a:srgbClr val="0000FF"/>
                </a:solidFill>
                <a:latin typeface="Arial Narrow" panose="020B0606020202030204" pitchFamily="34" charset="0"/>
              </a:rPr>
              <a:t>v</a:t>
            </a:r>
            <a:r>
              <a:rPr lang="en-US" sz="2400" dirty="0">
                <a:solidFill>
                  <a:srgbClr val="0000FF"/>
                </a:solidFill>
                <a:latin typeface="Arial Narrow" panose="020B0606020202030204" pitchFamily="34" charset="0"/>
              </a:rPr>
              <a:t> /</a:t>
            </a:r>
            <a:r>
              <a:rPr lang="en-US" sz="2400" dirty="0" err="1">
                <a:solidFill>
                  <a:srgbClr val="0000FF"/>
                </a:solidFill>
                <a:latin typeface="Arial Narrow" panose="020B0606020202030204" pitchFamily="34" charset="0"/>
              </a:rPr>
              <a:t>dz</a:t>
            </a:r>
            <a:r>
              <a:rPr lang="el-GR" sz="2400" dirty="0">
                <a:solidFill>
                  <a:srgbClr val="0000FF"/>
                </a:solidFill>
                <a:latin typeface="Arial Narrow" panose="020B0606020202030204" pitchFamily="34" charset="0"/>
              </a:rPr>
              <a:t> είναι αρνητικός</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για ένα θύλακα που ανυψώνεται και στον οποίο οι υδρατμοί συμπυκνώνονται ο πρώτος όρος του δευτέρου μέρους είναι θετικός. </a:t>
            </a:r>
            <a:r>
              <a:rPr lang="el-GR" sz="2400" u="sng" dirty="0">
                <a:solidFill>
                  <a:srgbClr val="0000FF"/>
                </a:solidFill>
                <a:latin typeface="Arial Narrow" panose="020B0606020202030204" pitchFamily="34" charset="0"/>
              </a:rPr>
              <a:t>Συνεπώς</a:t>
            </a:r>
            <a:r>
              <a:rPr lang="el-GR" sz="2400" dirty="0">
                <a:solidFill>
                  <a:srgbClr val="0000FF"/>
                </a:solidFill>
                <a:latin typeface="Arial Narrow" panose="020B0606020202030204" pitchFamily="34" charset="0"/>
              </a:rPr>
              <a:t> ο ρυθμός ψύξης του θύλακα αέρα μέσα στο σύννεφο είναι μικρότερος από αυτόν του ξηρού αέρα</a:t>
            </a:r>
          </a:p>
          <a:p>
            <a:pPr marL="12700" algn="just">
              <a:lnSpc>
                <a:spcPts val="2555"/>
              </a:lnSpc>
              <a:spcBef>
                <a:spcPts val="127"/>
              </a:spcBef>
            </a:pPr>
            <a:r>
              <a:rPr lang="el-GR" sz="2400" dirty="0">
                <a:solidFill>
                  <a:srgbClr val="0000FF"/>
                </a:solidFill>
                <a:latin typeface="Arial Narrow" panose="020B0606020202030204" pitchFamily="34" charset="0"/>
              </a:rPr>
              <a:t>Η πίεση του κεκορεσμένου με υδρατμούς αέρα αυξάνεται σαν συνάρτηση της θερμοκρασίας και ο όρος μεταβολής της υγρασίας εξαρτάται από αυτήν</a:t>
            </a:r>
          </a:p>
          <a:p>
            <a:pPr marL="12700" algn="just">
              <a:lnSpc>
                <a:spcPts val="2555"/>
              </a:lnSpc>
              <a:spcBef>
                <a:spcPts val="127"/>
              </a:spcBef>
            </a:pPr>
            <a:r>
              <a:rPr lang="el-GR" sz="2400" dirty="0">
                <a:solidFill>
                  <a:srgbClr val="0000FF"/>
                </a:solidFill>
                <a:latin typeface="Arial Narrow" panose="020B0606020202030204" pitchFamily="34" charset="0"/>
              </a:rPr>
              <a:t>Ο πρώτος όρος </a:t>
            </a:r>
            <a:r>
              <a:rPr lang="el-GR" sz="2400" b="1" u="sng" dirty="0">
                <a:solidFill>
                  <a:srgbClr val="0000FF"/>
                </a:solidFill>
                <a:latin typeface="Arial Narrow" panose="020B0606020202030204" pitchFamily="34" charset="0"/>
              </a:rPr>
              <a:t>καλείται υγρή </a:t>
            </a:r>
            <a:r>
              <a:rPr lang="el-GR" sz="2400" b="1" u="sng" dirty="0" err="1">
                <a:solidFill>
                  <a:srgbClr val="0000FF"/>
                </a:solidFill>
                <a:latin typeface="Arial Narrow" panose="020B0606020202030204" pitchFamily="34" charset="0"/>
              </a:rPr>
              <a:t>αδιαβατική</a:t>
            </a:r>
            <a:r>
              <a:rPr lang="el-GR" sz="2400" b="1" u="sng" dirty="0">
                <a:solidFill>
                  <a:srgbClr val="0000FF"/>
                </a:solidFill>
                <a:latin typeface="Arial Narrow" panose="020B0606020202030204" pitchFamily="34" charset="0"/>
              </a:rPr>
              <a:t> θερμοβαθμίδα  Ο</a:t>
            </a:r>
            <a:r>
              <a:rPr lang="en-US" sz="2400" b="1" u="sng" baseline="-25000" dirty="0">
                <a:solidFill>
                  <a:srgbClr val="0000FF"/>
                </a:solidFill>
                <a:latin typeface="Arial Narrow" panose="020B0606020202030204" pitchFamily="34" charset="0"/>
              </a:rPr>
              <a:t>w</a:t>
            </a:r>
            <a:endParaRPr lang="el-GR" sz="2400" b="1" u="sng" dirty="0">
              <a:solidFill>
                <a:srgbClr val="0000FF"/>
              </a:solidFill>
              <a:latin typeface="Arial Narrow" panose="020B0606020202030204" pitchFamily="34" charset="0"/>
            </a:endParaRPr>
          </a:p>
        </p:txBody>
      </p:sp>
      <p:sp>
        <p:nvSpPr>
          <p:cNvPr id="9" name="Ορθογώνιο 8">
            <a:extLst>
              <a:ext uri="{FF2B5EF4-FFF2-40B4-BE49-F238E27FC236}">
                <a16:creationId xmlns:a16="http://schemas.microsoft.com/office/drawing/2014/main" id="{DACE0DFC-99FE-44B6-A6C0-FD98475713BD}"/>
              </a:ext>
            </a:extLst>
          </p:cNvPr>
          <p:cNvSpPr/>
          <p:nvPr/>
        </p:nvSpPr>
        <p:spPr>
          <a:xfrm>
            <a:off x="323528" y="5085184"/>
            <a:ext cx="8362776" cy="707886"/>
          </a:xfrm>
          <a:prstGeom prst="rect">
            <a:avLst/>
          </a:prstGeom>
          <a:ln>
            <a:solidFill>
              <a:schemeClr val="accent1"/>
            </a:solidFill>
          </a:ln>
        </p:spPr>
        <p:txBody>
          <a:bodyPr wrap="square">
            <a:spAutoFit/>
          </a:bodyPr>
          <a:lstStyle/>
          <a:p>
            <a:pPr algn="ctr"/>
            <a:r>
              <a:rPr lang="el-GR" sz="2000" b="1" dirty="0"/>
              <a:t>Ο ρυθμός ελάττωσης της θερμοκρασίας συναρτήσει του ύψους είναι μικρότερος για ατμόσφαιρα που περιέχει υδρατμούς, από ότι για ξηρό αέρα</a:t>
            </a:r>
          </a:p>
        </p:txBody>
      </p:sp>
      <mc:AlternateContent xmlns:mc="http://schemas.openxmlformats.org/markup-compatibility/2006" xmlns:a14="http://schemas.microsoft.com/office/drawing/2010/main">
        <mc:Choice Requires="a14">
          <p:sp>
            <p:nvSpPr>
              <p:cNvPr id="10" name="Object 9">
                <a:extLst>
                  <a:ext uri="{FF2B5EF4-FFF2-40B4-BE49-F238E27FC236}">
                    <a16:creationId xmlns:a16="http://schemas.microsoft.com/office/drawing/2014/main" id="{41206402-AB64-40C8-AB36-979DC3B769D3}"/>
                  </a:ext>
                </a:extLst>
              </p:cNvPr>
              <p:cNvSpPr txBox="1"/>
              <p:nvPr/>
            </p:nvSpPr>
            <p:spPr bwMode="auto">
              <a:xfrm>
                <a:off x="4322541" y="419394"/>
                <a:ext cx="3264027"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l-GR" sz="2000" b="1" i="1" smtClean="0">
                              <a:solidFill>
                                <a:srgbClr val="0000FF"/>
                              </a:solidFill>
                              <a:latin typeface="Cambria Math" panose="02040503050406030204" pitchFamily="18" charset="0"/>
                            </a:rPr>
                          </m:ctrlPr>
                        </m:fPr>
                        <m:num>
                          <m:r>
                            <a:rPr lang="en-US" sz="2000" b="1" i="1">
                              <a:solidFill>
                                <a:srgbClr val="0000FF"/>
                              </a:solidFill>
                              <a:latin typeface="Cambria Math" panose="02040503050406030204" pitchFamily="18" charset="0"/>
                            </a:rPr>
                            <m:t>𝒅𝑻</m:t>
                          </m:r>
                        </m:num>
                        <m:den>
                          <m:r>
                            <a:rPr lang="en-US" sz="2000" b="1" i="1">
                              <a:solidFill>
                                <a:srgbClr val="0000FF"/>
                              </a:solidFill>
                              <a:latin typeface="Cambria Math" panose="02040503050406030204" pitchFamily="18" charset="0"/>
                            </a:rPr>
                            <m:t>𝒅𝒛</m:t>
                          </m:r>
                        </m:den>
                      </m:f>
                      <m:r>
                        <a:rPr lang="en-US" sz="2000" b="1" i="1">
                          <a:solidFill>
                            <a:srgbClr val="0000FF"/>
                          </a:solidFill>
                          <a:latin typeface="Cambria Math" panose="02040503050406030204" pitchFamily="18" charset="0"/>
                        </a:rPr>
                        <m:t>=−</m:t>
                      </m:r>
                      <m:f>
                        <m:fPr>
                          <m:ctrlPr>
                            <a:rPr lang="el-GR" sz="2000" b="1" i="1">
                              <a:solidFill>
                                <a:srgbClr val="0000FF"/>
                              </a:solidFill>
                              <a:latin typeface="Cambria Math" panose="02040503050406030204" pitchFamily="18" charset="0"/>
                            </a:rPr>
                          </m:ctrlPr>
                        </m:fPr>
                        <m:num>
                          <m:r>
                            <a:rPr lang="el-GR" sz="2000" b="1" i="0" smtClean="0">
                              <a:solidFill>
                                <a:srgbClr val="0000FF"/>
                              </a:solidFill>
                              <a:latin typeface="Cambria Math" panose="02040503050406030204" pitchFamily="18" charset="0"/>
                            </a:rPr>
                            <m:t>𝚫</m:t>
                          </m:r>
                          <m:r>
                            <a:rPr lang="en-US" sz="2000" b="1" i="1" smtClean="0">
                              <a:solidFill>
                                <a:srgbClr val="0000FF"/>
                              </a:solidFill>
                              <a:latin typeface="Cambria Math" panose="02040503050406030204" pitchFamily="18" charset="0"/>
                            </a:rPr>
                            <m:t>𝑳</m:t>
                          </m:r>
                          <m:r>
                            <a:rPr lang="en-US" sz="2000" b="1" i="1" baseline="-25000" smtClean="0">
                              <a:solidFill>
                                <a:srgbClr val="0000FF"/>
                              </a:solidFill>
                              <a:latin typeface="Cambria Math" panose="02040503050406030204" pitchFamily="18" charset="0"/>
                            </a:rPr>
                            <m:t>𝒗</m:t>
                          </m:r>
                        </m:num>
                        <m:den>
                          <m:sSub>
                            <m:sSubPr>
                              <m:ctrlPr>
                                <a:rPr lang="el-GR" sz="2000" b="1" i="1">
                                  <a:solidFill>
                                    <a:srgbClr val="0000FF"/>
                                  </a:solidFill>
                                  <a:latin typeface="Cambria Math" panose="02040503050406030204" pitchFamily="18" charset="0"/>
                                </a:rPr>
                              </m:ctrlPr>
                            </m:sSubPr>
                            <m:e>
                              <m:r>
                                <a:rPr lang="el-GR" sz="2000" b="1" i="1">
                                  <a:solidFill>
                                    <a:srgbClr val="0000FF"/>
                                  </a:solidFill>
                                  <a:latin typeface="Cambria Math" panose="02040503050406030204" pitchFamily="18" charset="0"/>
                                </a:rPr>
                                <m:t>𝒄</m:t>
                              </m:r>
                            </m:e>
                            <m:sub>
                              <m:r>
                                <a:rPr lang="en-US" sz="2000" b="1" i="1" smtClean="0">
                                  <a:solidFill>
                                    <a:srgbClr val="0000FF"/>
                                  </a:solidFill>
                                  <a:latin typeface="Cambria Math" panose="02040503050406030204" pitchFamily="18" charset="0"/>
                                </a:rPr>
                                <m:t>𝒑</m:t>
                              </m:r>
                            </m:sub>
                          </m:sSub>
                        </m:den>
                      </m:f>
                      <m:f>
                        <m:fPr>
                          <m:ctrlPr>
                            <a:rPr lang="el-GR" sz="2000" b="1" i="1">
                              <a:solidFill>
                                <a:srgbClr val="0000FF"/>
                              </a:solidFill>
                              <a:latin typeface="Cambria Math" panose="02040503050406030204" pitchFamily="18" charset="0"/>
                            </a:rPr>
                          </m:ctrlPr>
                        </m:fPr>
                        <m:num>
                          <m:r>
                            <a:rPr lang="en-US" sz="2000" b="1" i="1">
                              <a:solidFill>
                                <a:srgbClr val="0000FF"/>
                              </a:solidFill>
                              <a:latin typeface="Cambria Math" panose="02040503050406030204" pitchFamily="18" charset="0"/>
                            </a:rPr>
                            <m:t>𝒅</m:t>
                          </m:r>
                          <m:r>
                            <a:rPr lang="en-US" sz="2000" b="1" i="1" smtClean="0">
                              <a:solidFill>
                                <a:srgbClr val="0000FF"/>
                              </a:solidFill>
                              <a:latin typeface="Cambria Math" panose="02040503050406030204" pitchFamily="18" charset="0"/>
                            </a:rPr>
                            <m:t>𝒘</m:t>
                          </m:r>
                          <m:r>
                            <a:rPr lang="en-US" sz="2000" b="1" i="1" baseline="-25000" smtClean="0">
                              <a:solidFill>
                                <a:srgbClr val="0000FF"/>
                              </a:solidFill>
                              <a:latin typeface="Cambria Math" panose="02040503050406030204" pitchFamily="18" charset="0"/>
                            </a:rPr>
                            <m:t>𝒗</m:t>
                          </m:r>
                        </m:num>
                        <m:den>
                          <m:r>
                            <a:rPr lang="en-US" sz="2000" b="1" i="1">
                              <a:solidFill>
                                <a:srgbClr val="0000FF"/>
                              </a:solidFill>
                              <a:latin typeface="Cambria Math" panose="02040503050406030204" pitchFamily="18" charset="0"/>
                            </a:rPr>
                            <m:t>𝒅𝒛</m:t>
                          </m:r>
                        </m:den>
                      </m:f>
                      <m:r>
                        <a:rPr lang="en-US" sz="2000" b="1" i="1" smtClean="0">
                          <a:solidFill>
                            <a:srgbClr val="0000FF"/>
                          </a:solidFill>
                          <a:latin typeface="Cambria Math" panose="02040503050406030204" pitchFamily="18" charset="0"/>
                        </a:rPr>
                        <m:t>+</m:t>
                      </m:r>
                      <m:f>
                        <m:fPr>
                          <m:ctrlPr>
                            <a:rPr lang="el-GR" sz="2000" b="1" i="1">
                              <a:solidFill>
                                <a:srgbClr val="0000FF"/>
                              </a:solidFill>
                              <a:latin typeface="Cambria Math" panose="02040503050406030204" pitchFamily="18" charset="0"/>
                            </a:rPr>
                          </m:ctrlPr>
                        </m:fPr>
                        <m:num>
                          <m:r>
                            <a:rPr lang="en-US" sz="2000" b="1" i="1" smtClean="0">
                              <a:solidFill>
                                <a:srgbClr val="0000FF"/>
                              </a:solidFill>
                              <a:latin typeface="Cambria Math" panose="02040503050406030204" pitchFamily="18" charset="0"/>
                            </a:rPr>
                            <m:t>𝒈</m:t>
                          </m:r>
                        </m:num>
                        <m:den>
                          <m:sSub>
                            <m:sSubPr>
                              <m:ctrlPr>
                                <a:rPr lang="el-GR" sz="2000" b="1" i="1">
                                  <a:solidFill>
                                    <a:srgbClr val="0000FF"/>
                                  </a:solidFill>
                                  <a:latin typeface="Cambria Math" panose="02040503050406030204" pitchFamily="18" charset="0"/>
                                </a:rPr>
                              </m:ctrlPr>
                            </m:sSubPr>
                            <m:e>
                              <m:r>
                                <a:rPr lang="el-GR" sz="2000" b="1" i="1">
                                  <a:solidFill>
                                    <a:srgbClr val="0000FF"/>
                                  </a:solidFill>
                                  <a:latin typeface="Cambria Math" panose="02040503050406030204" pitchFamily="18" charset="0"/>
                                </a:rPr>
                                <m:t>𝒄</m:t>
                              </m:r>
                            </m:e>
                            <m:sub>
                              <m:r>
                                <a:rPr lang="en-US" sz="2000" b="1" i="1">
                                  <a:solidFill>
                                    <a:srgbClr val="0000FF"/>
                                  </a:solidFill>
                                  <a:latin typeface="Cambria Math" panose="02040503050406030204" pitchFamily="18" charset="0"/>
                                </a:rPr>
                                <m:t>𝒑</m:t>
                              </m:r>
                            </m:sub>
                          </m:sSub>
                        </m:den>
                      </m:f>
                      <m:r>
                        <a:rPr lang="el-GR" sz="2000" b="1" i="1">
                          <a:solidFill>
                            <a:srgbClr val="0000FF"/>
                          </a:solidFill>
                          <a:latin typeface="Cambria Math" panose="02040503050406030204" pitchFamily="18" charset="0"/>
                        </a:rPr>
                        <m:t>  </m:t>
                      </m:r>
                    </m:oMath>
                  </m:oMathPara>
                </a14:m>
                <a:endParaRPr lang="el-GR" sz="2000" b="1" dirty="0">
                  <a:solidFill>
                    <a:srgbClr val="0000FF"/>
                  </a:solidFill>
                </a:endParaRPr>
              </a:p>
            </p:txBody>
          </p:sp>
        </mc:Choice>
        <mc:Fallback xmlns="">
          <p:sp>
            <p:nvSpPr>
              <p:cNvPr id="10" name="Object 9">
                <a:extLst>
                  <a:ext uri="{FF2B5EF4-FFF2-40B4-BE49-F238E27FC236}">
                    <a16:creationId xmlns:a16="http://schemas.microsoft.com/office/drawing/2014/main" id="{41206402-AB64-40C8-AB36-979DC3B769D3}"/>
                  </a:ext>
                </a:extLst>
              </p:cNvPr>
              <p:cNvSpPr txBox="1">
                <a:spLocks noRot="1" noChangeAspect="1" noMove="1" noResize="1" noEditPoints="1" noAdjustHandles="1" noChangeArrowheads="1" noChangeShapeType="1" noTextEdit="1"/>
              </p:cNvSpPr>
              <p:nvPr/>
            </p:nvSpPr>
            <p:spPr bwMode="auto">
              <a:xfrm>
                <a:off x="4322541" y="419394"/>
                <a:ext cx="3264027" cy="754102"/>
              </a:xfrm>
              <a:prstGeom prst="rect">
                <a:avLst/>
              </a:prstGeom>
              <a:blipFill>
                <a:blip r:embed="rId5"/>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1" name="Object 9">
                <a:extLst>
                  <a:ext uri="{FF2B5EF4-FFF2-40B4-BE49-F238E27FC236}">
                    <a16:creationId xmlns:a16="http://schemas.microsoft.com/office/drawing/2014/main" id="{9C153163-5849-4BDE-A309-DFA6ECEC59A9}"/>
                  </a:ext>
                </a:extLst>
              </p:cNvPr>
              <p:cNvSpPr txBox="1"/>
              <p:nvPr/>
            </p:nvSpPr>
            <p:spPr bwMode="auto">
              <a:xfrm>
                <a:off x="2939986" y="4283080"/>
                <a:ext cx="3264027" cy="754102"/>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000" b="1" i="1" smtClean="0">
                          <a:solidFill>
                            <a:srgbClr val="0000FF"/>
                          </a:solidFill>
                          <a:latin typeface="Cambria Math" panose="02040503050406030204" pitchFamily="18" charset="0"/>
                        </a:rPr>
                        <m:t>𝑶</m:t>
                      </m:r>
                      <m:r>
                        <a:rPr lang="en-US" sz="2000" b="1" i="1" baseline="-25000" smtClean="0">
                          <a:solidFill>
                            <a:srgbClr val="0000FF"/>
                          </a:solidFill>
                          <a:latin typeface="Cambria Math" panose="02040503050406030204" pitchFamily="18" charset="0"/>
                        </a:rPr>
                        <m:t>𝒘</m:t>
                      </m:r>
                      <m:r>
                        <a:rPr lang="en-US" sz="2000" b="1" i="1">
                          <a:solidFill>
                            <a:srgbClr val="0000FF"/>
                          </a:solidFill>
                          <a:latin typeface="Cambria Math" panose="02040503050406030204" pitchFamily="18" charset="0"/>
                        </a:rPr>
                        <m:t>=−</m:t>
                      </m:r>
                      <m:f>
                        <m:fPr>
                          <m:ctrlPr>
                            <a:rPr lang="el-GR" sz="2000" b="1" i="1">
                              <a:solidFill>
                                <a:srgbClr val="0000FF"/>
                              </a:solidFill>
                              <a:latin typeface="Cambria Math" panose="02040503050406030204" pitchFamily="18" charset="0"/>
                            </a:rPr>
                          </m:ctrlPr>
                        </m:fPr>
                        <m:num>
                          <m:r>
                            <a:rPr lang="el-GR" sz="2000" b="1" i="0" smtClean="0">
                              <a:solidFill>
                                <a:srgbClr val="0000FF"/>
                              </a:solidFill>
                              <a:latin typeface="Cambria Math" panose="02040503050406030204" pitchFamily="18" charset="0"/>
                            </a:rPr>
                            <m:t>𝚫</m:t>
                          </m:r>
                          <m:r>
                            <a:rPr lang="en-US" sz="2000" b="1" i="1" smtClean="0">
                              <a:solidFill>
                                <a:srgbClr val="0000FF"/>
                              </a:solidFill>
                              <a:latin typeface="Cambria Math" panose="02040503050406030204" pitchFamily="18" charset="0"/>
                            </a:rPr>
                            <m:t>𝑳</m:t>
                          </m:r>
                          <m:r>
                            <a:rPr lang="en-US" sz="2000" b="1" i="1" baseline="-25000" smtClean="0">
                              <a:solidFill>
                                <a:srgbClr val="0000FF"/>
                              </a:solidFill>
                              <a:latin typeface="Cambria Math" panose="02040503050406030204" pitchFamily="18" charset="0"/>
                            </a:rPr>
                            <m:t>𝒗</m:t>
                          </m:r>
                        </m:num>
                        <m:den>
                          <m:sSub>
                            <m:sSubPr>
                              <m:ctrlPr>
                                <a:rPr lang="el-GR" sz="2000" b="1" i="1">
                                  <a:solidFill>
                                    <a:srgbClr val="0000FF"/>
                                  </a:solidFill>
                                  <a:latin typeface="Cambria Math" panose="02040503050406030204" pitchFamily="18" charset="0"/>
                                </a:rPr>
                              </m:ctrlPr>
                            </m:sSubPr>
                            <m:e>
                              <m:r>
                                <a:rPr lang="el-GR" sz="2000" b="1" i="1">
                                  <a:solidFill>
                                    <a:srgbClr val="0000FF"/>
                                  </a:solidFill>
                                  <a:latin typeface="Cambria Math" panose="02040503050406030204" pitchFamily="18" charset="0"/>
                                </a:rPr>
                                <m:t>𝒄</m:t>
                              </m:r>
                            </m:e>
                            <m:sub>
                              <m:r>
                                <a:rPr lang="en-US" sz="2000" b="1" i="1" smtClean="0">
                                  <a:solidFill>
                                    <a:srgbClr val="0000FF"/>
                                  </a:solidFill>
                                  <a:latin typeface="Cambria Math" panose="02040503050406030204" pitchFamily="18" charset="0"/>
                                </a:rPr>
                                <m:t>𝒑</m:t>
                              </m:r>
                            </m:sub>
                          </m:sSub>
                        </m:den>
                      </m:f>
                      <m:f>
                        <m:fPr>
                          <m:ctrlPr>
                            <a:rPr lang="el-GR" sz="2000" b="1" i="1">
                              <a:solidFill>
                                <a:srgbClr val="0000FF"/>
                              </a:solidFill>
                              <a:latin typeface="Cambria Math" panose="02040503050406030204" pitchFamily="18" charset="0"/>
                            </a:rPr>
                          </m:ctrlPr>
                        </m:fPr>
                        <m:num>
                          <m:r>
                            <a:rPr lang="en-US" sz="2000" b="1" i="1">
                              <a:solidFill>
                                <a:srgbClr val="0000FF"/>
                              </a:solidFill>
                              <a:latin typeface="Cambria Math" panose="02040503050406030204" pitchFamily="18" charset="0"/>
                            </a:rPr>
                            <m:t>𝒅</m:t>
                          </m:r>
                          <m:r>
                            <a:rPr lang="en-US" sz="2000" b="1" i="1" smtClean="0">
                              <a:solidFill>
                                <a:srgbClr val="0000FF"/>
                              </a:solidFill>
                              <a:latin typeface="Cambria Math" panose="02040503050406030204" pitchFamily="18" charset="0"/>
                            </a:rPr>
                            <m:t>𝒘</m:t>
                          </m:r>
                          <m:r>
                            <a:rPr lang="en-US" sz="2000" b="1" i="1" baseline="-25000" smtClean="0">
                              <a:solidFill>
                                <a:srgbClr val="0000FF"/>
                              </a:solidFill>
                              <a:latin typeface="Cambria Math" panose="02040503050406030204" pitchFamily="18" charset="0"/>
                            </a:rPr>
                            <m:t>𝒗</m:t>
                          </m:r>
                        </m:num>
                        <m:den>
                          <m:r>
                            <a:rPr lang="en-US" sz="2000" b="1" i="1">
                              <a:solidFill>
                                <a:srgbClr val="0000FF"/>
                              </a:solidFill>
                              <a:latin typeface="Cambria Math" panose="02040503050406030204" pitchFamily="18" charset="0"/>
                            </a:rPr>
                            <m:t>𝒅𝒛</m:t>
                          </m:r>
                        </m:den>
                      </m:f>
                      <m:r>
                        <a:rPr lang="en-US" sz="2000" b="1" i="1" smtClean="0">
                          <a:solidFill>
                            <a:srgbClr val="0000FF"/>
                          </a:solidFill>
                          <a:latin typeface="Cambria Math" panose="02040503050406030204" pitchFamily="18" charset="0"/>
                        </a:rPr>
                        <m:t>+</m:t>
                      </m:r>
                      <m:r>
                        <a:rPr lang="en-US" sz="2000" b="1" i="1">
                          <a:solidFill>
                            <a:srgbClr val="0000FF"/>
                          </a:solidFill>
                          <a:latin typeface="Cambria Math" panose="02040503050406030204" pitchFamily="18" charset="0"/>
                        </a:rPr>
                        <m:t>𝑶</m:t>
                      </m:r>
                      <m:r>
                        <a:rPr lang="en-US" sz="2000" b="1" i="1" baseline="-25000" smtClean="0">
                          <a:solidFill>
                            <a:srgbClr val="0000FF"/>
                          </a:solidFill>
                          <a:latin typeface="Cambria Math" panose="02040503050406030204" pitchFamily="18" charset="0"/>
                        </a:rPr>
                        <m:t>𝒅</m:t>
                      </m:r>
                      <m:r>
                        <a:rPr lang="el-GR" sz="2000" b="1" i="1">
                          <a:solidFill>
                            <a:srgbClr val="0000FF"/>
                          </a:solidFill>
                          <a:latin typeface="Cambria Math" panose="02040503050406030204" pitchFamily="18" charset="0"/>
                        </a:rPr>
                        <m:t>  </m:t>
                      </m:r>
                    </m:oMath>
                  </m:oMathPara>
                </a14:m>
                <a:endParaRPr lang="el-GR" sz="2000" b="1" dirty="0">
                  <a:solidFill>
                    <a:srgbClr val="0000FF"/>
                  </a:solidFill>
                </a:endParaRPr>
              </a:p>
            </p:txBody>
          </p:sp>
        </mc:Choice>
        <mc:Fallback xmlns="">
          <p:sp>
            <p:nvSpPr>
              <p:cNvPr id="11" name="Object 9">
                <a:extLst>
                  <a:ext uri="{FF2B5EF4-FFF2-40B4-BE49-F238E27FC236}">
                    <a16:creationId xmlns:a16="http://schemas.microsoft.com/office/drawing/2014/main" id="{9C153163-5849-4BDE-A309-DFA6ECEC59A9}"/>
                  </a:ext>
                </a:extLst>
              </p:cNvPr>
              <p:cNvSpPr txBox="1">
                <a:spLocks noRot="1" noChangeAspect="1" noMove="1" noResize="1" noEditPoints="1" noAdjustHandles="1" noChangeArrowheads="1" noChangeShapeType="1" noTextEdit="1"/>
              </p:cNvSpPr>
              <p:nvPr/>
            </p:nvSpPr>
            <p:spPr bwMode="auto">
              <a:xfrm>
                <a:off x="2939986" y="4283080"/>
                <a:ext cx="3264027" cy="754102"/>
              </a:xfrm>
              <a:prstGeom prst="rect">
                <a:avLst/>
              </a:prstGeom>
              <a:blipFill>
                <a:blip r:embed="rId6"/>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20416608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4594492-044A-4336-B6A6-1C191E65475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BC44EA2-A3CB-42BB-A223-798B1787627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54</a:t>
            </a:fld>
            <a:endParaRPr lang="el-GR" dirty="0">
              <a:solidFill>
                <a:prstClr val="black">
                  <a:tint val="75000"/>
                </a:prstClr>
              </a:solidFill>
            </a:endParaRPr>
          </a:p>
        </p:txBody>
      </p:sp>
      <p:sp>
        <p:nvSpPr>
          <p:cNvPr id="8" name="Ορθογώνιο 7">
            <a:extLst>
              <a:ext uri="{FF2B5EF4-FFF2-40B4-BE49-F238E27FC236}">
                <a16:creationId xmlns:a16="http://schemas.microsoft.com/office/drawing/2014/main" id="{1D237DB2-8451-4FF8-8140-6C3E5D05F505}"/>
              </a:ext>
            </a:extLst>
          </p:cNvPr>
          <p:cNvSpPr/>
          <p:nvPr/>
        </p:nvSpPr>
        <p:spPr>
          <a:xfrm>
            <a:off x="395536" y="167477"/>
            <a:ext cx="8291264" cy="759182"/>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Η πραγματική θερμοβαθμίδα, δεν είναι ούτε ξηρή ούτε υγρή και </a:t>
            </a:r>
            <a:r>
              <a:rPr lang="el-GR" sz="2400" u="sng" dirty="0">
                <a:solidFill>
                  <a:srgbClr val="0000FF"/>
                </a:solidFill>
                <a:latin typeface="Arial Narrow" panose="020B0606020202030204" pitchFamily="34" charset="0"/>
              </a:rPr>
              <a:t>καλείται περιβαλλοντική</a:t>
            </a:r>
          </a:p>
        </p:txBody>
      </p:sp>
      <p:pic>
        <p:nvPicPr>
          <p:cNvPr id="9" name="Εικόνα 8">
            <a:extLst>
              <a:ext uri="{FF2B5EF4-FFF2-40B4-BE49-F238E27FC236}">
                <a16:creationId xmlns:a16="http://schemas.microsoft.com/office/drawing/2014/main" id="{F8FE6DCB-DD0D-4C1E-B189-89C47F9500F1}"/>
              </a:ext>
            </a:extLst>
          </p:cNvPr>
          <p:cNvPicPr>
            <a:picLocks noChangeAspect="1"/>
          </p:cNvPicPr>
          <p:nvPr/>
        </p:nvPicPr>
        <p:blipFill rotWithShape="1">
          <a:blip r:embed="rId2"/>
          <a:srcRect l="20325" t="62401" r="20970" b="5403"/>
          <a:stretch/>
        </p:blipFill>
        <p:spPr>
          <a:xfrm>
            <a:off x="4427984" y="1916832"/>
            <a:ext cx="4608512" cy="3531026"/>
          </a:xfrm>
          <a:prstGeom prst="rect">
            <a:avLst/>
          </a:prstGeom>
        </p:spPr>
      </p:pic>
      <p:sp>
        <p:nvSpPr>
          <p:cNvPr id="4" name="Ορθογώνιο 3">
            <a:extLst>
              <a:ext uri="{FF2B5EF4-FFF2-40B4-BE49-F238E27FC236}">
                <a16:creationId xmlns:a16="http://schemas.microsoft.com/office/drawing/2014/main" id="{F0517BD3-6671-4BAF-B605-7C16367EAB79}"/>
              </a:ext>
            </a:extLst>
          </p:cNvPr>
          <p:cNvSpPr/>
          <p:nvPr/>
        </p:nvSpPr>
        <p:spPr>
          <a:xfrm>
            <a:off x="122192" y="1595021"/>
            <a:ext cx="4233783" cy="4524315"/>
          </a:xfrm>
          <a:prstGeom prst="rect">
            <a:avLst/>
          </a:prstGeom>
        </p:spPr>
        <p:txBody>
          <a:bodyPr wrap="square">
            <a:spAutoFit/>
          </a:bodyPr>
          <a:lstStyle/>
          <a:p>
            <a:r>
              <a:rPr lang="el-GR" sz="2400" dirty="0">
                <a:solidFill>
                  <a:srgbClr val="0000FF"/>
                </a:solidFill>
                <a:latin typeface="Arial Narrow" panose="020B0606020202030204" pitchFamily="34" charset="0"/>
              </a:rPr>
              <a:t>Το σημείο όπου η περιβαλλοντική θερμοβαθμίδα τέμνει την ξηρή ονομάζεται </a:t>
            </a:r>
            <a:r>
              <a:rPr lang="el-GR" sz="2400" b="1" dirty="0">
                <a:solidFill>
                  <a:srgbClr val="0000FF"/>
                </a:solidFill>
                <a:latin typeface="Arial Narrow" panose="020B0606020202030204" pitchFamily="34" charset="0"/>
              </a:rPr>
              <a:t>ύψος ανάμειξης</a:t>
            </a:r>
          </a:p>
          <a:p>
            <a:endParaRPr lang="el-GR" sz="2400" b="1" dirty="0">
              <a:solidFill>
                <a:srgbClr val="0000FF"/>
              </a:solidFill>
              <a:latin typeface="Arial Narrow" panose="020B0606020202030204" pitchFamily="34" charset="0"/>
            </a:endParaRPr>
          </a:p>
          <a:p>
            <a:r>
              <a:rPr lang="el-GR" sz="2400" dirty="0">
                <a:solidFill>
                  <a:srgbClr val="0000FF"/>
                </a:solidFill>
                <a:latin typeface="Arial Narrow" panose="020B0606020202030204" pitchFamily="34" charset="0"/>
              </a:rPr>
              <a:t>Το στρώμα αέρα κάτω από το ύψος ανάμειξης καλείται </a:t>
            </a:r>
            <a:r>
              <a:rPr lang="el-GR" sz="2400" b="1" dirty="0">
                <a:solidFill>
                  <a:srgbClr val="0000FF"/>
                </a:solidFill>
                <a:latin typeface="Arial Narrow" panose="020B0606020202030204" pitchFamily="34" charset="0"/>
              </a:rPr>
              <a:t>στρώμα ανάμειξης</a:t>
            </a:r>
          </a:p>
          <a:p>
            <a:endParaRPr lang="el-GR" sz="2400" b="1" dirty="0">
              <a:solidFill>
                <a:srgbClr val="0000FF"/>
              </a:solidFill>
              <a:latin typeface="Arial Narrow" panose="020B0606020202030204" pitchFamily="34" charset="0"/>
            </a:endParaRPr>
          </a:p>
          <a:p>
            <a:r>
              <a:rPr lang="el-GR" sz="2400" dirty="0">
                <a:latin typeface="Arial Narrow" panose="020B0606020202030204" pitchFamily="34" charset="0"/>
              </a:rPr>
              <a:t>Όσο πιο βαθύ το στρώμα ανάμειξης τόσο μεγαλύτερος ο όγκος του αέρα στον οποίο μπορούν να διαχυθούν οι ατμοσφαιρικοί ρύποι </a:t>
            </a:r>
          </a:p>
        </p:txBody>
      </p:sp>
      <p:sp>
        <p:nvSpPr>
          <p:cNvPr id="5" name="TextBox 4">
            <a:extLst>
              <a:ext uri="{FF2B5EF4-FFF2-40B4-BE49-F238E27FC236}">
                <a16:creationId xmlns:a16="http://schemas.microsoft.com/office/drawing/2014/main" id="{BC6CC2C5-0F8D-424F-A784-F93C467ECA3A}"/>
              </a:ext>
            </a:extLst>
          </p:cNvPr>
          <p:cNvSpPr txBox="1"/>
          <p:nvPr/>
        </p:nvSpPr>
        <p:spPr>
          <a:xfrm>
            <a:off x="6372200" y="3325279"/>
            <a:ext cx="1697901" cy="369332"/>
          </a:xfrm>
          <a:prstGeom prst="rect">
            <a:avLst/>
          </a:prstGeom>
          <a:solidFill>
            <a:schemeClr val="bg1"/>
          </a:solidFill>
        </p:spPr>
        <p:txBody>
          <a:bodyPr wrap="none" rtlCol="0">
            <a:spAutoFit/>
          </a:bodyPr>
          <a:lstStyle/>
          <a:p>
            <a:r>
              <a:rPr lang="el-GR" dirty="0"/>
              <a:t>Ύψος ανάμειξης</a:t>
            </a:r>
          </a:p>
        </p:txBody>
      </p:sp>
      <p:sp>
        <p:nvSpPr>
          <p:cNvPr id="10" name="TextBox 9">
            <a:extLst>
              <a:ext uri="{FF2B5EF4-FFF2-40B4-BE49-F238E27FC236}">
                <a16:creationId xmlns:a16="http://schemas.microsoft.com/office/drawing/2014/main" id="{09371C14-DC86-42D6-A990-0E082A25313A}"/>
              </a:ext>
            </a:extLst>
          </p:cNvPr>
          <p:cNvSpPr txBox="1"/>
          <p:nvPr/>
        </p:nvSpPr>
        <p:spPr>
          <a:xfrm>
            <a:off x="6156176" y="2466451"/>
            <a:ext cx="1770806" cy="369332"/>
          </a:xfrm>
          <a:prstGeom prst="rect">
            <a:avLst/>
          </a:prstGeom>
          <a:solidFill>
            <a:schemeClr val="bg1"/>
          </a:solidFill>
        </p:spPr>
        <p:txBody>
          <a:bodyPr wrap="none" rtlCol="0">
            <a:spAutoFit/>
          </a:bodyPr>
          <a:lstStyle/>
          <a:p>
            <a:r>
              <a:rPr lang="el-GR" dirty="0"/>
              <a:t>Υγρή </a:t>
            </a:r>
            <a:r>
              <a:rPr lang="el-GR" dirty="0" err="1"/>
              <a:t>αδιαβατική</a:t>
            </a:r>
            <a:endParaRPr lang="el-GR" dirty="0"/>
          </a:p>
        </p:txBody>
      </p:sp>
      <p:sp>
        <p:nvSpPr>
          <p:cNvPr id="11" name="TextBox 10">
            <a:extLst>
              <a:ext uri="{FF2B5EF4-FFF2-40B4-BE49-F238E27FC236}">
                <a16:creationId xmlns:a16="http://schemas.microsoft.com/office/drawing/2014/main" id="{A1A47F69-C73A-4513-B7D2-C5E0C9F3AEA6}"/>
              </a:ext>
            </a:extLst>
          </p:cNvPr>
          <p:cNvSpPr txBox="1"/>
          <p:nvPr/>
        </p:nvSpPr>
        <p:spPr>
          <a:xfrm>
            <a:off x="7339815" y="4293096"/>
            <a:ext cx="1768689" cy="369332"/>
          </a:xfrm>
          <a:prstGeom prst="rect">
            <a:avLst/>
          </a:prstGeom>
          <a:solidFill>
            <a:schemeClr val="bg1"/>
          </a:solidFill>
        </p:spPr>
        <p:txBody>
          <a:bodyPr wrap="none" rtlCol="0">
            <a:spAutoFit/>
          </a:bodyPr>
          <a:lstStyle/>
          <a:p>
            <a:r>
              <a:rPr lang="el-GR" dirty="0"/>
              <a:t>ξηρή </a:t>
            </a:r>
            <a:r>
              <a:rPr lang="el-GR" dirty="0" err="1"/>
              <a:t>αδιαβατική</a:t>
            </a:r>
            <a:endParaRPr lang="el-GR" dirty="0"/>
          </a:p>
        </p:txBody>
      </p:sp>
      <p:sp>
        <p:nvSpPr>
          <p:cNvPr id="12" name="TextBox 11">
            <a:extLst>
              <a:ext uri="{FF2B5EF4-FFF2-40B4-BE49-F238E27FC236}">
                <a16:creationId xmlns:a16="http://schemas.microsoft.com/office/drawing/2014/main" id="{FCC28BB3-DCB8-440B-BC38-011988C3E1F4}"/>
              </a:ext>
            </a:extLst>
          </p:cNvPr>
          <p:cNvSpPr txBox="1"/>
          <p:nvPr/>
        </p:nvSpPr>
        <p:spPr>
          <a:xfrm>
            <a:off x="5004047" y="4266119"/>
            <a:ext cx="1224137" cy="646331"/>
          </a:xfrm>
          <a:prstGeom prst="rect">
            <a:avLst/>
          </a:prstGeom>
          <a:solidFill>
            <a:schemeClr val="bg1"/>
          </a:solidFill>
        </p:spPr>
        <p:txBody>
          <a:bodyPr wrap="square" rtlCol="0">
            <a:spAutoFit/>
          </a:bodyPr>
          <a:lstStyle/>
          <a:p>
            <a:pPr algn="ctr"/>
            <a:r>
              <a:rPr lang="el-GR" sz="1200" dirty="0"/>
              <a:t>Περιβαλλοντική θερμοβαθμίδα</a:t>
            </a:r>
            <a:endParaRPr lang="en-US" sz="1200" dirty="0"/>
          </a:p>
          <a:p>
            <a:pPr algn="ctr"/>
            <a:endParaRPr lang="el-GR" sz="1200" dirty="0"/>
          </a:p>
        </p:txBody>
      </p:sp>
      <p:sp>
        <p:nvSpPr>
          <p:cNvPr id="13" name="TextBox 12">
            <a:extLst>
              <a:ext uri="{FF2B5EF4-FFF2-40B4-BE49-F238E27FC236}">
                <a16:creationId xmlns:a16="http://schemas.microsoft.com/office/drawing/2014/main" id="{D1224040-9350-4DB5-86DC-350CDF25F2D0}"/>
              </a:ext>
            </a:extLst>
          </p:cNvPr>
          <p:cNvSpPr txBox="1"/>
          <p:nvPr/>
        </p:nvSpPr>
        <p:spPr>
          <a:xfrm>
            <a:off x="6193084" y="5198026"/>
            <a:ext cx="1820755" cy="369332"/>
          </a:xfrm>
          <a:prstGeom prst="rect">
            <a:avLst/>
          </a:prstGeom>
          <a:solidFill>
            <a:schemeClr val="bg1"/>
          </a:solidFill>
        </p:spPr>
        <p:txBody>
          <a:bodyPr wrap="none" rtlCol="0">
            <a:spAutoFit/>
          </a:bodyPr>
          <a:lstStyle/>
          <a:p>
            <a:r>
              <a:rPr lang="el-GR" dirty="0"/>
              <a:t>Θερμοκρασία(</a:t>
            </a:r>
            <a:r>
              <a:rPr lang="el-GR" baseline="30000" dirty="0"/>
              <a:t>ο</a:t>
            </a:r>
            <a:r>
              <a:rPr lang="en-US" dirty="0"/>
              <a:t>C)</a:t>
            </a:r>
            <a:endParaRPr lang="el-GR" dirty="0"/>
          </a:p>
        </p:txBody>
      </p:sp>
      <p:sp>
        <p:nvSpPr>
          <p:cNvPr id="14" name="TextBox 13">
            <a:extLst>
              <a:ext uri="{FF2B5EF4-FFF2-40B4-BE49-F238E27FC236}">
                <a16:creationId xmlns:a16="http://schemas.microsoft.com/office/drawing/2014/main" id="{14231729-767D-4D85-92F5-CA1E2A733FE9}"/>
              </a:ext>
            </a:extLst>
          </p:cNvPr>
          <p:cNvSpPr txBox="1"/>
          <p:nvPr/>
        </p:nvSpPr>
        <p:spPr>
          <a:xfrm rot="16200000">
            <a:off x="4074861" y="3765547"/>
            <a:ext cx="1159292" cy="369332"/>
          </a:xfrm>
          <a:prstGeom prst="rect">
            <a:avLst/>
          </a:prstGeom>
          <a:solidFill>
            <a:schemeClr val="bg1"/>
          </a:solidFill>
        </p:spPr>
        <p:txBody>
          <a:bodyPr wrap="none" rtlCol="0">
            <a:spAutoFit/>
          </a:bodyPr>
          <a:lstStyle/>
          <a:p>
            <a:r>
              <a:rPr lang="el-GR" dirty="0"/>
              <a:t>Ύψος (</a:t>
            </a:r>
            <a:r>
              <a:rPr lang="en-US" dirty="0"/>
              <a:t>km)</a:t>
            </a:r>
            <a:endParaRPr lang="el-GR" dirty="0"/>
          </a:p>
        </p:txBody>
      </p:sp>
    </p:spTree>
    <p:extLst>
      <p:ext uri="{BB962C8B-B14F-4D97-AF65-F5344CB8AC3E}">
        <p14:creationId xmlns:p14="http://schemas.microsoft.com/office/powerpoint/2010/main" val="33534365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453922B-EBA2-45F5-96DA-EFA68500F19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48F1122-CC33-45CA-97CA-4F32AF20DFA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55</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AB86E537-D84C-417E-8A2E-F17EF983CAF8}"/>
              </a:ext>
            </a:extLst>
          </p:cNvPr>
          <p:cNvSpPr txBox="1"/>
          <p:nvPr/>
        </p:nvSpPr>
        <p:spPr>
          <a:xfrm>
            <a:off x="827584" y="90498"/>
            <a:ext cx="7199848"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Θερμοκρασιακές μεταβολές κατακόρυφα κινούμενου θύλακα αέρα</a:t>
            </a:r>
            <a:endParaRPr lang="el-GR" sz="2400" dirty="0"/>
          </a:p>
        </p:txBody>
      </p:sp>
      <p:sp>
        <p:nvSpPr>
          <p:cNvPr id="7" name="Ορθογώνιο 6">
            <a:extLst>
              <a:ext uri="{FF2B5EF4-FFF2-40B4-BE49-F238E27FC236}">
                <a16:creationId xmlns:a16="http://schemas.microsoft.com/office/drawing/2014/main" id="{78221D8F-1BCF-4D98-94BE-E0DEF739D8D1}"/>
              </a:ext>
            </a:extLst>
          </p:cNvPr>
          <p:cNvSpPr/>
          <p:nvPr/>
        </p:nvSpPr>
        <p:spPr>
          <a:xfrm>
            <a:off x="370777" y="1052736"/>
            <a:ext cx="8113462" cy="5170646"/>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Η σχέση μεταξύ των θερμοκρασιών και των πιέσεων σε δύο ύψη μιας ατμόσφαιρας με </a:t>
            </a:r>
            <a:r>
              <a:rPr lang="el-GR" sz="2400" dirty="0" err="1">
                <a:solidFill>
                  <a:srgbClr val="0000FF"/>
                </a:solidFill>
                <a:latin typeface="Arial Narrow" panose="020B0606020202030204" pitchFamily="34" charset="0"/>
              </a:rPr>
              <a:t>αδιαβατική</a:t>
            </a:r>
            <a:r>
              <a:rPr lang="el-GR" sz="2400" dirty="0">
                <a:solidFill>
                  <a:srgbClr val="0000FF"/>
                </a:solidFill>
                <a:latin typeface="Arial Narrow" panose="020B0606020202030204" pitchFamily="34" charset="0"/>
              </a:rPr>
              <a:t> μεταβολή βρίσκεται από την ολοκλήρωση της σχέσης,</a:t>
            </a:r>
          </a:p>
          <a:p>
            <a:pPr marL="12700" algn="just">
              <a:lnSpc>
                <a:spcPts val="2555"/>
              </a:lnSpc>
              <a:spcBef>
                <a:spcPts val="127"/>
              </a:spcBef>
            </a:pPr>
            <a:r>
              <a:rPr lang="el-GR" sz="2400" dirty="0">
                <a:solidFill>
                  <a:srgbClr val="0000FF"/>
                </a:solidFill>
                <a:latin typeface="Arial Narrow" panose="020B0606020202030204" pitchFamily="34" charset="0"/>
              </a:rPr>
              <a:t>και</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Η θερμοκρασία Θ, η οποία περιγράφεται, είναι η </a:t>
            </a:r>
            <a:r>
              <a:rPr lang="el-GR" sz="2400" b="1" u="sng" dirty="0">
                <a:solidFill>
                  <a:srgbClr val="0000FF"/>
                </a:solidFill>
                <a:latin typeface="Arial Narrow" panose="020B0606020202030204" pitchFamily="34" charset="0"/>
              </a:rPr>
              <a:t>δυναμική θερμοκρασία</a:t>
            </a:r>
            <a:r>
              <a:rPr lang="el-GR" sz="2400" dirty="0">
                <a:solidFill>
                  <a:srgbClr val="0000FF"/>
                </a:solidFill>
                <a:latin typeface="Arial Narrow" panose="020B0606020202030204" pitchFamily="34" charset="0"/>
              </a:rPr>
              <a:t>.</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Αν ένας θύλακας αέρα κινείται πάνω από ένα μικρό βουνό θα διασταλεί και θα ψυχθεί καθώς ανέρχεται στην πλαγιά. Στη συνέχεια θα συμπιεσθεί και θα θερμανθεί καθώς κατέρχεται από την άλλη πλαγιά </a:t>
            </a:r>
            <a:r>
              <a:rPr lang="el-GR" sz="2400" u="sng" dirty="0">
                <a:solidFill>
                  <a:srgbClr val="0000FF"/>
                </a:solidFill>
                <a:latin typeface="Arial Narrow" panose="020B0606020202030204" pitchFamily="34" charset="0"/>
              </a:rPr>
              <a:t>αλλά η δυναμική θερμοκρασία του δεν θα μεταβληθεί, εάν δεν υπάρξουν μεταβολές στη θέρμανση – την ψύξη – την εξάτμιση ή τη συμπύκνωση</a:t>
            </a:r>
            <a:r>
              <a:rPr lang="el-GR" sz="2400" dirty="0">
                <a:solidFill>
                  <a:srgbClr val="0000FF"/>
                </a:solidFill>
                <a:latin typeface="Arial Narrow" panose="020B0606020202030204" pitchFamily="34" charset="0"/>
              </a:rPr>
              <a:t>.</a:t>
            </a:r>
          </a:p>
        </p:txBody>
      </p:sp>
      <mc:AlternateContent xmlns:mc="http://schemas.openxmlformats.org/markup-compatibility/2006" xmlns:a14="http://schemas.microsoft.com/office/drawing/2010/main">
        <mc:Choice Requires="a14">
          <p:sp>
            <p:nvSpPr>
              <p:cNvPr id="8" name="Object 6">
                <a:extLst>
                  <a:ext uri="{FF2B5EF4-FFF2-40B4-BE49-F238E27FC236}">
                    <a16:creationId xmlns:a16="http://schemas.microsoft.com/office/drawing/2014/main" id="{746C6E70-14FF-4146-A379-49F30E7E3AB7}"/>
                  </a:ext>
                </a:extLst>
              </p:cNvPr>
              <p:cNvSpPr txBox="1"/>
              <p:nvPr/>
            </p:nvSpPr>
            <p:spPr bwMode="auto">
              <a:xfrm>
                <a:off x="2267744" y="1916832"/>
                <a:ext cx="5904656" cy="1150938"/>
              </a:xfrm>
              <a:prstGeom prst="rect">
                <a:avLst/>
              </a:prstGeom>
              <a:noFill/>
              <a:ln>
                <a:noFill/>
              </a:ln>
              <a:effectLst/>
            </p:spPr>
            <p:txBody>
              <a:bodyPr>
                <a:noAutofit/>
              </a:bodyPr>
              <a:lstStyle/>
              <a:p>
                <a14:m>
                  <m:oMath xmlns:m="http://schemas.openxmlformats.org/officeDocument/2006/math">
                    <m:r>
                      <a:rPr lang="el-GR" sz="2800" b="1" i="1" smtClean="0">
                        <a:solidFill>
                          <a:srgbClr val="C00000"/>
                        </a:solidFill>
                        <a:latin typeface="Cambria Math" panose="02040503050406030204" pitchFamily="18" charset="0"/>
                      </a:rPr>
                      <m:t>𝚯</m:t>
                    </m:r>
                    <m:r>
                      <a:rPr lang="el-GR" sz="2800" b="1" i="1">
                        <a:solidFill>
                          <a:srgbClr val="C00000"/>
                        </a:solidFill>
                        <a:latin typeface="Cambria Math" panose="02040503050406030204" pitchFamily="18" charset="0"/>
                      </a:rPr>
                      <m:t>=</m:t>
                    </m:r>
                    <m:r>
                      <a:rPr lang="el-GR" sz="2800" b="1" i="1">
                        <a:solidFill>
                          <a:srgbClr val="C00000"/>
                        </a:solidFill>
                        <a:latin typeface="Cambria Math" panose="02040503050406030204" pitchFamily="18" charset="0"/>
                      </a:rPr>
                      <m:t>𝚻</m:t>
                    </m:r>
                    <m:sSup>
                      <m:sSupPr>
                        <m:ctrlPr>
                          <a:rPr lang="el-GR" sz="2800" b="1" i="1">
                            <a:solidFill>
                              <a:srgbClr val="C00000"/>
                            </a:solidFill>
                            <a:latin typeface="Cambria Math" panose="02040503050406030204" pitchFamily="18" charset="0"/>
                          </a:rPr>
                        </m:ctrlPr>
                      </m:sSupPr>
                      <m:e>
                        <m:d>
                          <m:dPr>
                            <m:ctrlPr>
                              <a:rPr lang="el-GR" sz="2800" b="1" i="1">
                                <a:solidFill>
                                  <a:srgbClr val="C00000"/>
                                </a:solidFill>
                                <a:latin typeface="Cambria Math" panose="02040503050406030204" pitchFamily="18" charset="0"/>
                              </a:rPr>
                            </m:ctrlPr>
                          </m:dPr>
                          <m:e>
                            <m:f>
                              <m:fPr>
                                <m:ctrlPr>
                                  <a:rPr lang="el-GR" sz="2800" b="1" i="1">
                                    <a:solidFill>
                                      <a:srgbClr val="C00000"/>
                                    </a:solidFill>
                                    <a:latin typeface="Cambria Math" panose="02040503050406030204" pitchFamily="18" charset="0"/>
                                  </a:rPr>
                                </m:ctrlPr>
                              </m:fPr>
                              <m:num>
                                <m:r>
                                  <a:rPr lang="en-US" sz="2800" b="1" i="0" smtClean="0">
                                    <a:solidFill>
                                      <a:srgbClr val="C00000"/>
                                    </a:solidFill>
                                    <a:latin typeface="Cambria Math" panose="02040503050406030204" pitchFamily="18" charset="0"/>
                                  </a:rPr>
                                  <m:t>𝐏</m:t>
                                </m:r>
                              </m:num>
                              <m:den>
                                <m:r>
                                  <a:rPr lang="en-US" sz="2800" b="1" i="0" smtClean="0">
                                    <a:solidFill>
                                      <a:srgbClr val="C00000"/>
                                    </a:solidFill>
                                    <a:latin typeface="Cambria Math" panose="02040503050406030204" pitchFamily="18" charset="0"/>
                                  </a:rPr>
                                  <m:t>𝐏</m:t>
                                </m:r>
                                <m:r>
                                  <a:rPr lang="en-US" sz="2800" b="1" i="0" baseline="-25000" smtClean="0">
                                    <a:solidFill>
                                      <a:srgbClr val="C00000"/>
                                    </a:solidFill>
                                    <a:latin typeface="Cambria Math" panose="02040503050406030204" pitchFamily="18" charset="0"/>
                                  </a:rPr>
                                  <m:t>𝐨</m:t>
                                </m:r>
                              </m:den>
                            </m:f>
                          </m:e>
                        </m:d>
                      </m:e>
                      <m:sup>
                        <m:r>
                          <a:rPr lang="el-GR" sz="2800" b="1" i="1" smtClean="0">
                            <a:solidFill>
                              <a:srgbClr val="C00000"/>
                            </a:solidFill>
                            <a:latin typeface="Cambria Math" panose="02040503050406030204" pitchFamily="18" charset="0"/>
                          </a:rPr>
                          <m:t>−</m:t>
                        </m:r>
                        <m:r>
                          <a:rPr lang="en-US" sz="2800" b="1" i="1" smtClean="0">
                            <a:solidFill>
                              <a:srgbClr val="C00000"/>
                            </a:solidFill>
                            <a:latin typeface="Cambria Math" panose="02040503050406030204" pitchFamily="18" charset="0"/>
                          </a:rPr>
                          <m:t>(</m:t>
                        </m:r>
                        <m:r>
                          <a:rPr lang="el-GR" sz="2800" b="1" i="1" smtClean="0">
                            <a:solidFill>
                              <a:srgbClr val="C00000"/>
                            </a:solidFill>
                            <a:latin typeface="Cambria Math" panose="02040503050406030204" pitchFamily="18" charset="0"/>
                          </a:rPr>
                          <m:t>𝜸</m:t>
                        </m:r>
                        <m:r>
                          <a:rPr lang="el-GR" sz="2800" b="1" i="1" smtClean="0">
                            <a:solidFill>
                              <a:srgbClr val="C00000"/>
                            </a:solidFill>
                            <a:latin typeface="Cambria Math" panose="02040503050406030204" pitchFamily="18" charset="0"/>
                          </a:rPr>
                          <m:t>−</m:t>
                        </m:r>
                        <m:r>
                          <a:rPr lang="el-GR" sz="2800" b="1" i="1" smtClean="0">
                            <a:solidFill>
                              <a:srgbClr val="C00000"/>
                            </a:solidFill>
                            <a:latin typeface="Cambria Math" panose="02040503050406030204" pitchFamily="18" charset="0"/>
                          </a:rPr>
                          <m:t>𝟏</m:t>
                        </m:r>
                        <m:r>
                          <a:rPr lang="el-GR" sz="2800" b="1" i="1" smtClean="0">
                            <a:solidFill>
                              <a:srgbClr val="C00000"/>
                            </a:solidFill>
                            <a:latin typeface="Cambria Math" panose="02040503050406030204" pitchFamily="18" charset="0"/>
                          </a:rPr>
                          <m:t>)/</m:t>
                        </m:r>
                        <m:r>
                          <a:rPr lang="el-GR" sz="2800" b="1" i="1" smtClean="0">
                            <a:solidFill>
                              <a:srgbClr val="C00000"/>
                            </a:solidFill>
                            <a:latin typeface="Cambria Math" panose="02040503050406030204" pitchFamily="18" charset="0"/>
                          </a:rPr>
                          <m:t>𝜸</m:t>
                        </m:r>
                      </m:sup>
                    </m:sSup>
                  </m:oMath>
                </a14:m>
                <a:r>
                  <a:rPr lang="el-GR" sz="2800" b="1" dirty="0">
                    <a:solidFill>
                      <a:srgbClr val="C00000"/>
                    </a:solidFill>
                  </a:rPr>
                  <a:t> </a:t>
                </a:r>
                <a14:m>
                  <m:oMath xmlns:m="http://schemas.openxmlformats.org/officeDocument/2006/math">
                    <m:r>
                      <a:rPr lang="el-GR" sz="2800" b="1" i="1">
                        <a:solidFill>
                          <a:srgbClr val="C00000"/>
                        </a:solidFill>
                        <a:latin typeface="Cambria Math" panose="02040503050406030204" pitchFamily="18" charset="0"/>
                      </a:rPr>
                      <m:t>=</m:t>
                    </m:r>
                    <m:r>
                      <a:rPr lang="el-GR" sz="2800" b="1" i="1">
                        <a:solidFill>
                          <a:srgbClr val="C00000"/>
                        </a:solidFill>
                        <a:latin typeface="Cambria Math" panose="02040503050406030204" pitchFamily="18" charset="0"/>
                      </a:rPr>
                      <m:t>𝚻</m:t>
                    </m:r>
                    <m:sSup>
                      <m:sSupPr>
                        <m:ctrlPr>
                          <a:rPr lang="el-GR" sz="2800" b="1" i="1">
                            <a:solidFill>
                              <a:srgbClr val="C00000"/>
                            </a:solidFill>
                            <a:latin typeface="Cambria Math" panose="02040503050406030204" pitchFamily="18" charset="0"/>
                          </a:rPr>
                        </m:ctrlPr>
                      </m:sSupPr>
                      <m:e>
                        <m:d>
                          <m:dPr>
                            <m:ctrlPr>
                              <a:rPr lang="el-GR" sz="2800" b="1" i="1">
                                <a:solidFill>
                                  <a:srgbClr val="C00000"/>
                                </a:solidFill>
                                <a:latin typeface="Cambria Math" panose="02040503050406030204" pitchFamily="18" charset="0"/>
                              </a:rPr>
                            </m:ctrlPr>
                          </m:dPr>
                          <m:e>
                            <m:f>
                              <m:fPr>
                                <m:ctrlPr>
                                  <a:rPr lang="el-GR" sz="2800" b="1" i="1">
                                    <a:solidFill>
                                      <a:srgbClr val="C00000"/>
                                    </a:solidFill>
                                    <a:latin typeface="Cambria Math" panose="02040503050406030204" pitchFamily="18" charset="0"/>
                                  </a:rPr>
                                </m:ctrlPr>
                              </m:fPr>
                              <m:num>
                                <m:r>
                                  <a:rPr lang="en-US" sz="2800" b="1">
                                    <a:solidFill>
                                      <a:srgbClr val="C00000"/>
                                    </a:solidFill>
                                    <a:latin typeface="Cambria Math" panose="02040503050406030204" pitchFamily="18" charset="0"/>
                                  </a:rPr>
                                  <m:t>𝐏</m:t>
                                </m:r>
                              </m:num>
                              <m:den>
                                <m:r>
                                  <a:rPr lang="en-US" sz="2800" b="1">
                                    <a:solidFill>
                                      <a:srgbClr val="C00000"/>
                                    </a:solidFill>
                                    <a:latin typeface="Cambria Math" panose="02040503050406030204" pitchFamily="18" charset="0"/>
                                  </a:rPr>
                                  <m:t>𝐏</m:t>
                                </m:r>
                                <m:r>
                                  <a:rPr lang="en-US" sz="2800" b="1" baseline="-25000">
                                    <a:solidFill>
                                      <a:srgbClr val="C00000"/>
                                    </a:solidFill>
                                    <a:latin typeface="Cambria Math" panose="02040503050406030204" pitchFamily="18" charset="0"/>
                                  </a:rPr>
                                  <m:t>𝐨</m:t>
                                </m:r>
                              </m:den>
                            </m:f>
                          </m:e>
                        </m:d>
                      </m:e>
                      <m:sup>
                        <m:r>
                          <a:rPr lang="en-US" sz="2800" b="1" i="1">
                            <a:solidFill>
                              <a:srgbClr val="C00000"/>
                            </a:solidFill>
                            <a:latin typeface="Cambria Math" panose="02040503050406030204" pitchFamily="18" charset="0"/>
                          </a:rPr>
                          <m:t>(</m:t>
                        </m:r>
                        <m:r>
                          <a:rPr lang="el-GR" sz="2800" b="1" i="1" smtClean="0">
                            <a:solidFill>
                              <a:srgbClr val="C00000"/>
                            </a:solidFill>
                            <a:latin typeface="Cambria Math" panose="02040503050406030204" pitchFamily="18" charset="0"/>
                          </a:rPr>
                          <m:t>𝟏</m:t>
                        </m:r>
                        <m:r>
                          <a:rPr lang="el-GR" sz="2800" b="1" i="1" smtClean="0">
                            <a:solidFill>
                              <a:srgbClr val="C00000"/>
                            </a:solidFill>
                            <a:latin typeface="Cambria Math" panose="02040503050406030204" pitchFamily="18" charset="0"/>
                          </a:rPr>
                          <m:t>−</m:t>
                        </m:r>
                        <m:r>
                          <a:rPr lang="el-GR" sz="2800" b="1" i="1">
                            <a:solidFill>
                              <a:srgbClr val="C00000"/>
                            </a:solidFill>
                            <a:latin typeface="Cambria Math" panose="02040503050406030204" pitchFamily="18" charset="0"/>
                          </a:rPr>
                          <m:t>𝜸</m:t>
                        </m:r>
                        <m:r>
                          <a:rPr lang="el-GR" sz="2800" b="1" i="1">
                            <a:solidFill>
                              <a:srgbClr val="C00000"/>
                            </a:solidFill>
                            <a:latin typeface="Cambria Math" panose="02040503050406030204" pitchFamily="18" charset="0"/>
                          </a:rPr>
                          <m:t>)/</m:t>
                        </m:r>
                        <m:r>
                          <a:rPr lang="el-GR" sz="2800" b="1" i="1">
                            <a:solidFill>
                              <a:srgbClr val="C00000"/>
                            </a:solidFill>
                            <a:latin typeface="Cambria Math" panose="02040503050406030204" pitchFamily="18" charset="0"/>
                          </a:rPr>
                          <m:t>𝜸</m:t>
                        </m:r>
                      </m:sup>
                    </m:sSup>
                  </m:oMath>
                </a14:m>
                <a:endParaRPr lang="el-GR" sz="2800" b="1" dirty="0">
                  <a:solidFill>
                    <a:srgbClr val="C00000"/>
                  </a:solidFill>
                  <a:latin typeface="Arial Narrow" panose="020B0606020202030204" pitchFamily="34" charset="0"/>
                </a:endParaRPr>
              </a:p>
            </p:txBody>
          </p:sp>
        </mc:Choice>
        <mc:Fallback xmlns="">
          <p:sp>
            <p:nvSpPr>
              <p:cNvPr id="8" name="Object 6">
                <a:extLst>
                  <a:ext uri="{FF2B5EF4-FFF2-40B4-BE49-F238E27FC236}">
                    <a16:creationId xmlns:a16="http://schemas.microsoft.com/office/drawing/2014/main" id="{746C6E70-14FF-4146-A379-49F30E7E3AB7}"/>
                  </a:ext>
                </a:extLst>
              </p:cNvPr>
              <p:cNvSpPr txBox="1">
                <a:spLocks noRot="1" noChangeAspect="1" noMove="1" noResize="1" noEditPoints="1" noAdjustHandles="1" noChangeArrowheads="1" noChangeShapeType="1" noTextEdit="1"/>
              </p:cNvSpPr>
              <p:nvPr/>
            </p:nvSpPr>
            <p:spPr bwMode="auto">
              <a:xfrm>
                <a:off x="2267744" y="1916832"/>
                <a:ext cx="5904656" cy="1150938"/>
              </a:xfrm>
              <a:prstGeom prst="rect">
                <a:avLst/>
              </a:prstGeom>
              <a:blipFill>
                <a:blip r:embed="rId3"/>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13228304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9DDBA91-1472-49CD-91D3-E8F2F82C8CE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A29478C-9F8C-4C50-A034-786AD9CCC74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56</a:t>
            </a:fld>
            <a:endParaRPr lang="el-GR" dirty="0">
              <a:solidFill>
                <a:prstClr val="black">
                  <a:tint val="75000"/>
                </a:prstClr>
              </a:solidFill>
            </a:endParaRPr>
          </a:p>
        </p:txBody>
      </p:sp>
      <p:sp>
        <p:nvSpPr>
          <p:cNvPr id="7" name="object 4">
            <a:extLst>
              <a:ext uri="{FF2B5EF4-FFF2-40B4-BE49-F238E27FC236}">
                <a16:creationId xmlns:a16="http://schemas.microsoft.com/office/drawing/2014/main" id="{7C828577-05CE-4554-9BA1-1C7D39F35EA6}"/>
              </a:ext>
            </a:extLst>
          </p:cNvPr>
          <p:cNvSpPr txBox="1"/>
          <p:nvPr/>
        </p:nvSpPr>
        <p:spPr>
          <a:xfrm>
            <a:off x="827584" y="114934"/>
            <a:ext cx="7199848"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Ατμοσφαιρική ευστάθεια</a:t>
            </a:r>
            <a:endParaRPr lang="el-GR" sz="2400" dirty="0"/>
          </a:p>
        </p:txBody>
      </p:sp>
      <p:sp>
        <p:nvSpPr>
          <p:cNvPr id="8" name="Ορθογώνιο 7">
            <a:extLst>
              <a:ext uri="{FF2B5EF4-FFF2-40B4-BE49-F238E27FC236}">
                <a16:creationId xmlns:a16="http://schemas.microsoft.com/office/drawing/2014/main" id="{9C504309-07BC-406F-A034-8997E33E336E}"/>
              </a:ext>
            </a:extLst>
          </p:cNvPr>
          <p:cNvSpPr/>
          <p:nvPr/>
        </p:nvSpPr>
        <p:spPr>
          <a:xfrm>
            <a:off x="370777" y="692696"/>
            <a:ext cx="8113462" cy="4850046"/>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Η θερμοβαθμίδα στο χαμηλότερο στρώμα της ατμόσφαιρας επηρεάζει σημαντικά την κατακόρυφη κίνηση του αέρα.</a:t>
            </a:r>
          </a:p>
          <a:p>
            <a:pPr marL="12700" algn="just">
              <a:lnSpc>
                <a:spcPts val="2555"/>
              </a:lnSpc>
              <a:spcBef>
                <a:spcPts val="127"/>
              </a:spcBef>
            </a:pPr>
            <a:r>
              <a:rPr lang="el-GR" sz="2400" dirty="0">
                <a:solidFill>
                  <a:srgbClr val="0000FF"/>
                </a:solidFill>
                <a:latin typeface="Arial Narrow" panose="020B0606020202030204" pitchFamily="34" charset="0"/>
              </a:rPr>
              <a:t>Εάν είναι </a:t>
            </a:r>
            <a:r>
              <a:rPr lang="el-GR" sz="2400" dirty="0" err="1">
                <a:solidFill>
                  <a:srgbClr val="0000FF"/>
                </a:solidFill>
                <a:latin typeface="Arial Narrow" panose="020B0606020202030204" pitchFamily="34" charset="0"/>
              </a:rPr>
              <a:t>αδιαβατική</a:t>
            </a:r>
            <a:r>
              <a:rPr lang="el-GR" sz="2400" dirty="0">
                <a:solidFill>
                  <a:srgbClr val="0000FF"/>
                </a:solidFill>
                <a:latin typeface="Arial Narrow" panose="020B0606020202030204" pitchFamily="34" charset="0"/>
              </a:rPr>
              <a:t> τότε είναι πάντα σε ισορροπία με τον περιβάλλοντα αέρα.</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u="sng" dirty="0">
                <a:solidFill>
                  <a:srgbClr val="0000FF"/>
                </a:solidFill>
                <a:latin typeface="Arial Narrow" panose="020B0606020202030204" pitchFamily="34" charset="0"/>
              </a:rPr>
              <a:t>Τέτοιες καταστάσεις καλούνται ουδέτερη ευστάθεια.</a:t>
            </a:r>
            <a:endParaRPr lang="en-US" sz="2400" u="sng" dirty="0">
              <a:solidFill>
                <a:srgbClr val="0000FF"/>
              </a:solidFill>
              <a:latin typeface="Arial Narrow" panose="020B0606020202030204" pitchFamily="34" charset="0"/>
            </a:endParaRPr>
          </a:p>
          <a:p>
            <a:pPr marL="12700" algn="just">
              <a:lnSpc>
                <a:spcPts val="2555"/>
              </a:lnSpc>
              <a:spcBef>
                <a:spcPts val="127"/>
              </a:spcBef>
            </a:pPr>
            <a:endParaRPr lang="el-GR" sz="2400" u="sng"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Παρόλα αυτά λόγω της επιφανειακής θέρμανσης  και των τοπικών μετεωρολογικών επιδράσεων η ατμόσφαιρα σπάνια έχει </a:t>
            </a:r>
            <a:r>
              <a:rPr lang="el-GR" sz="2400" dirty="0" err="1">
                <a:solidFill>
                  <a:srgbClr val="0000FF"/>
                </a:solidFill>
                <a:latin typeface="Arial Narrow" panose="020B0606020202030204" pitchFamily="34" charset="0"/>
              </a:rPr>
              <a:t>αδιαβατική</a:t>
            </a:r>
            <a:r>
              <a:rPr lang="el-GR" sz="2400" dirty="0">
                <a:solidFill>
                  <a:srgbClr val="0000FF"/>
                </a:solidFill>
                <a:latin typeface="Arial Narrow" panose="020B0606020202030204" pitchFamily="34" charset="0"/>
              </a:rPr>
              <a:t> θερμοκρασιακή κατανομή.</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Η ατμόσφαιρα είναι </a:t>
            </a:r>
            <a:r>
              <a:rPr lang="el-GR" sz="2400" u="sng" dirty="0">
                <a:solidFill>
                  <a:srgbClr val="0000FF"/>
                </a:solidFill>
                <a:latin typeface="Arial Narrow" panose="020B0606020202030204" pitchFamily="34" charset="0"/>
              </a:rPr>
              <a:t>είτε ασταθής</a:t>
            </a:r>
            <a:r>
              <a:rPr lang="el-GR" sz="2400" dirty="0">
                <a:solidFill>
                  <a:srgbClr val="0000FF"/>
                </a:solidFill>
                <a:latin typeface="Arial Narrow" panose="020B0606020202030204" pitchFamily="34" charset="0"/>
              </a:rPr>
              <a:t> (</a:t>
            </a:r>
            <a:r>
              <a:rPr lang="el-GR" sz="2400" dirty="0" err="1">
                <a:solidFill>
                  <a:srgbClr val="0000FF"/>
                </a:solidFill>
                <a:latin typeface="Arial Narrow" panose="020B0606020202030204" pitchFamily="34" charset="0"/>
              </a:rPr>
              <a:t>υπεραδιαβατική</a:t>
            </a:r>
            <a:r>
              <a:rPr lang="el-GR" sz="2400" dirty="0">
                <a:solidFill>
                  <a:srgbClr val="0000FF"/>
                </a:solidFill>
                <a:latin typeface="Arial Narrow" panose="020B0606020202030204" pitchFamily="34" charset="0"/>
              </a:rPr>
              <a:t>) – η ανύψωση ενισχύει την κατακόρυφη κίνηση – </a:t>
            </a:r>
            <a:r>
              <a:rPr lang="el-GR" sz="2400" u="sng" dirty="0">
                <a:solidFill>
                  <a:srgbClr val="0000FF"/>
                </a:solidFill>
                <a:latin typeface="Arial Narrow" panose="020B0606020202030204" pitchFamily="34" charset="0"/>
              </a:rPr>
              <a:t>είτε ευσταθής</a:t>
            </a:r>
            <a:r>
              <a:rPr lang="el-GR" sz="2400" dirty="0">
                <a:solidFill>
                  <a:srgbClr val="0000FF"/>
                </a:solidFill>
                <a:latin typeface="Arial Narrow" panose="020B0606020202030204" pitchFamily="34" charset="0"/>
              </a:rPr>
              <a:t> (</a:t>
            </a:r>
            <a:r>
              <a:rPr lang="el-GR" sz="2400" dirty="0" err="1">
                <a:solidFill>
                  <a:srgbClr val="0000FF"/>
                </a:solidFill>
                <a:latin typeface="Arial Narrow" panose="020B0606020202030204" pitchFamily="34" charset="0"/>
              </a:rPr>
              <a:t>υπόαδιαβατική</a:t>
            </a:r>
            <a:r>
              <a:rPr lang="el-GR" sz="2400" dirty="0">
                <a:solidFill>
                  <a:srgbClr val="0000FF"/>
                </a:solidFill>
                <a:latin typeface="Arial Narrow" panose="020B0606020202030204" pitchFamily="34" charset="0"/>
              </a:rPr>
              <a:t>) η άνωση αντιστέκεται στην κατακόρυφη κίνηση (προς τα πάνω).</a:t>
            </a:r>
          </a:p>
        </p:txBody>
      </p:sp>
    </p:spTree>
    <p:extLst>
      <p:ext uri="{BB962C8B-B14F-4D97-AF65-F5344CB8AC3E}">
        <p14:creationId xmlns:p14="http://schemas.microsoft.com/office/powerpoint/2010/main" val="30354607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A49F86B-C272-40C1-927F-E1D57DDB7A3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ACF36B0-E7C7-492D-99B7-06F30C3BA41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57</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C3D58DF4-F923-4FE7-A27B-AE3AFE481222}"/>
              </a:ext>
            </a:extLst>
          </p:cNvPr>
          <p:cNvSpPr/>
          <p:nvPr/>
        </p:nvSpPr>
        <p:spPr>
          <a:xfrm>
            <a:off x="457200" y="405437"/>
            <a:ext cx="8113462" cy="5234766"/>
          </a:xfrm>
          <a:prstGeom prst="rect">
            <a:avLst/>
          </a:prstGeom>
        </p:spPr>
        <p:txBody>
          <a:bodyPr wrap="square">
            <a:spAutoFit/>
          </a:bodyPr>
          <a:lstStyle/>
          <a:p>
            <a:pPr marL="12700" algn="just">
              <a:lnSpc>
                <a:spcPts val="2555"/>
              </a:lnSpc>
              <a:spcBef>
                <a:spcPts val="127"/>
              </a:spcBef>
            </a:pPr>
            <a:r>
              <a:rPr lang="el-GR" sz="2200" dirty="0">
                <a:solidFill>
                  <a:srgbClr val="0000FF"/>
                </a:solidFill>
                <a:latin typeface="Arial Narrow" panose="020B0606020202030204" pitchFamily="34" charset="0"/>
              </a:rPr>
              <a:t>Αν υποτεθεί ότι θερμός θύλακας ξηρού αέρα, όγκου </a:t>
            </a:r>
            <a:r>
              <a:rPr lang="en-US" sz="2200" dirty="0">
                <a:solidFill>
                  <a:srgbClr val="0000FF"/>
                </a:solidFill>
                <a:latin typeface="Arial Narrow" panose="020B0606020202030204" pitchFamily="34" charset="0"/>
              </a:rPr>
              <a:t>V, </a:t>
            </a:r>
            <a:r>
              <a:rPr lang="el-GR" sz="2200" dirty="0">
                <a:solidFill>
                  <a:srgbClr val="0000FF"/>
                </a:solidFill>
                <a:latin typeface="Arial Narrow" panose="020B0606020202030204" pitchFamily="34" charset="0"/>
              </a:rPr>
              <a:t>πυκνότητας ρ, και θερμοκρασίας Τ, ξεκινά να ανυψώνεται στην ατμόσφαιρα της οποίας η θερμοκρασία ελαττώνεται με το ύψος </a:t>
            </a:r>
            <a:r>
              <a:rPr lang="en-US" sz="2200" dirty="0">
                <a:solidFill>
                  <a:srgbClr val="0000FF"/>
                </a:solidFill>
                <a:latin typeface="Arial Narrow" panose="020B0606020202030204" pitchFamily="34" charset="0"/>
              </a:rPr>
              <a:t>z </a:t>
            </a:r>
            <a:r>
              <a:rPr lang="el-GR" sz="2200" dirty="0">
                <a:solidFill>
                  <a:srgbClr val="0000FF"/>
                </a:solidFill>
                <a:latin typeface="Arial Narrow" panose="020B0606020202030204" pitchFamily="34" charset="0"/>
              </a:rPr>
              <a:t>ταχύτερα από την </a:t>
            </a:r>
            <a:r>
              <a:rPr lang="el-GR" sz="2200" dirty="0" err="1">
                <a:solidFill>
                  <a:srgbClr val="0000FF"/>
                </a:solidFill>
                <a:latin typeface="Arial Narrow" panose="020B0606020202030204" pitchFamily="34" charset="0"/>
              </a:rPr>
              <a:t>αδιαβατική</a:t>
            </a:r>
            <a:r>
              <a:rPr lang="el-GR" sz="2200" dirty="0">
                <a:solidFill>
                  <a:srgbClr val="0000FF"/>
                </a:solidFill>
                <a:latin typeface="Arial Narrow" panose="020B0606020202030204" pitchFamily="34" charset="0"/>
              </a:rPr>
              <a:t> θερμοβαθμίδα.</a:t>
            </a:r>
          </a:p>
          <a:p>
            <a:pPr marL="12700" algn="just">
              <a:lnSpc>
                <a:spcPts val="2555"/>
              </a:lnSpc>
              <a:spcBef>
                <a:spcPts val="127"/>
              </a:spcBef>
            </a:pPr>
            <a:r>
              <a:rPr lang="el-GR" sz="2200" dirty="0">
                <a:solidFill>
                  <a:srgbClr val="0000FF"/>
                </a:solidFill>
                <a:latin typeface="Arial Narrow" panose="020B0606020202030204" pitchFamily="34" charset="0"/>
              </a:rPr>
              <a:t>και έστω ότι ο περιβάλλον αέρας έχει θερμοκρασία Τ΄ και πυκνότητα ρ΄</a:t>
            </a:r>
          </a:p>
          <a:p>
            <a:pPr marL="12700" algn="just">
              <a:lnSpc>
                <a:spcPts val="2555"/>
              </a:lnSpc>
              <a:spcBef>
                <a:spcPts val="127"/>
              </a:spcBef>
            </a:pPr>
            <a:r>
              <a:rPr lang="el-GR" sz="2200" dirty="0">
                <a:solidFill>
                  <a:srgbClr val="0000FF"/>
                </a:solidFill>
                <a:latin typeface="Arial Narrow" panose="020B0606020202030204" pitchFamily="34" charset="0"/>
              </a:rPr>
              <a:t>Οι δυνάμεις που ασκούνται είναι:</a:t>
            </a:r>
          </a:p>
          <a:p>
            <a:pPr marL="12700" algn="just">
              <a:lnSpc>
                <a:spcPts val="2555"/>
              </a:lnSpc>
              <a:spcBef>
                <a:spcPts val="127"/>
              </a:spcBef>
            </a:pPr>
            <a:r>
              <a:rPr lang="el-GR" sz="2200" u="sng" dirty="0">
                <a:solidFill>
                  <a:srgbClr val="0000FF"/>
                </a:solidFill>
                <a:latin typeface="Arial Narrow" panose="020B0606020202030204" pitchFamily="34" charset="0"/>
              </a:rPr>
              <a:t>α) το βάρος</a:t>
            </a:r>
            <a:r>
              <a:rPr lang="el-GR" sz="2200" dirty="0">
                <a:solidFill>
                  <a:srgbClr val="0000FF"/>
                </a:solidFill>
                <a:latin typeface="Arial Narrow" panose="020B0606020202030204" pitchFamily="34" charset="0"/>
              </a:rPr>
              <a:t>  Β=ρ</a:t>
            </a:r>
            <a:r>
              <a:rPr lang="en-US" sz="2200" dirty="0" err="1">
                <a:solidFill>
                  <a:srgbClr val="0000FF"/>
                </a:solidFill>
                <a:latin typeface="Arial Narrow" panose="020B0606020202030204" pitchFamily="34" charset="0"/>
              </a:rPr>
              <a:t>gV</a:t>
            </a:r>
            <a:r>
              <a:rPr lang="en-US" sz="2200" dirty="0">
                <a:solidFill>
                  <a:srgbClr val="0000FF"/>
                </a:solidFill>
                <a:latin typeface="Arial Narrow" panose="020B0606020202030204" pitchFamily="34" charset="0"/>
              </a:rPr>
              <a:t> </a:t>
            </a:r>
            <a:r>
              <a:rPr lang="el-GR" sz="2200" dirty="0">
                <a:solidFill>
                  <a:srgbClr val="0000FF"/>
                </a:solidFill>
                <a:latin typeface="Arial Narrow" panose="020B0606020202030204" pitchFamily="34" charset="0"/>
              </a:rPr>
              <a:t>   και      </a:t>
            </a:r>
            <a:r>
              <a:rPr lang="el-GR" sz="2200" u="sng" dirty="0">
                <a:solidFill>
                  <a:srgbClr val="0000FF"/>
                </a:solidFill>
                <a:latin typeface="Arial Narrow" panose="020B0606020202030204" pitchFamily="34" charset="0"/>
              </a:rPr>
              <a:t>β) η άνωση</a:t>
            </a:r>
            <a:r>
              <a:rPr lang="el-GR" sz="2200" dirty="0">
                <a:solidFill>
                  <a:srgbClr val="0000FF"/>
                </a:solidFill>
                <a:latin typeface="Arial Narrow" panose="020B0606020202030204" pitchFamily="34" charset="0"/>
              </a:rPr>
              <a:t> Α=ρ’</a:t>
            </a:r>
            <a:r>
              <a:rPr lang="en-US" sz="2200" dirty="0" err="1">
                <a:solidFill>
                  <a:srgbClr val="0000FF"/>
                </a:solidFill>
                <a:latin typeface="Arial Narrow" panose="020B0606020202030204" pitchFamily="34" charset="0"/>
              </a:rPr>
              <a:t>gV</a:t>
            </a:r>
            <a:endParaRPr lang="en-US" sz="2200" dirty="0">
              <a:solidFill>
                <a:srgbClr val="0000FF"/>
              </a:solidFill>
              <a:latin typeface="Arial Narrow" panose="020B0606020202030204" pitchFamily="34" charset="0"/>
            </a:endParaRPr>
          </a:p>
          <a:p>
            <a:pPr marL="12700" algn="just">
              <a:lnSpc>
                <a:spcPts val="2555"/>
              </a:lnSpc>
              <a:spcBef>
                <a:spcPts val="127"/>
              </a:spcBef>
            </a:pPr>
            <a:endParaRPr lang="el-GR" sz="2000" dirty="0">
              <a:solidFill>
                <a:srgbClr val="0000FF"/>
              </a:solidFill>
            </a:endParaRPr>
          </a:p>
          <a:p>
            <a:pPr marL="12700" algn="just">
              <a:lnSpc>
                <a:spcPts val="2555"/>
              </a:lnSpc>
              <a:spcBef>
                <a:spcPts val="127"/>
              </a:spcBef>
            </a:pPr>
            <a:r>
              <a:rPr lang="el-GR" sz="2200" dirty="0">
                <a:solidFill>
                  <a:srgbClr val="0000FF"/>
                </a:solidFill>
                <a:latin typeface="Arial Narrow" panose="020B0606020202030204" pitchFamily="34" charset="0"/>
              </a:rPr>
              <a:t>Τότε η εξίσωση  θύλακα δίνεται:</a:t>
            </a: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r>
              <a:rPr lang="el-GR" sz="2200" dirty="0">
                <a:solidFill>
                  <a:srgbClr val="0000FF"/>
                </a:solidFill>
                <a:latin typeface="Arial Narrow" panose="020B0606020202030204" pitchFamily="34" charset="0"/>
              </a:rPr>
              <a:t>και συνεπώς: </a:t>
            </a: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r>
              <a:rPr lang="el-GR" sz="2200" dirty="0">
                <a:solidFill>
                  <a:srgbClr val="0000FF"/>
                </a:solidFill>
                <a:latin typeface="Arial Narrow" panose="020B0606020202030204" pitchFamily="34" charset="0"/>
              </a:rPr>
              <a:t>Ανά μονάδα μάζας:</a:t>
            </a:r>
          </a:p>
        </p:txBody>
      </p:sp>
      <p:graphicFrame>
        <p:nvGraphicFramePr>
          <p:cNvPr id="8" name="Αντικείμενο 7">
            <a:extLst>
              <a:ext uri="{FF2B5EF4-FFF2-40B4-BE49-F238E27FC236}">
                <a16:creationId xmlns:a16="http://schemas.microsoft.com/office/drawing/2014/main" id="{23FA1014-2A1E-4243-B6C4-1200F3E6A21D}"/>
              </a:ext>
            </a:extLst>
          </p:cNvPr>
          <p:cNvGraphicFramePr>
            <a:graphicFrameLocks noChangeAspect="1"/>
          </p:cNvGraphicFramePr>
          <p:nvPr>
            <p:extLst>
              <p:ext uri="{D42A27DB-BD31-4B8C-83A1-F6EECF244321}">
                <p14:modId xmlns:p14="http://schemas.microsoft.com/office/powerpoint/2010/main" val="1201995938"/>
              </p:ext>
            </p:extLst>
          </p:nvPr>
        </p:nvGraphicFramePr>
        <p:xfrm>
          <a:off x="4932040" y="2884075"/>
          <a:ext cx="2150753" cy="776045"/>
        </p:xfrm>
        <a:graphic>
          <a:graphicData uri="http://schemas.openxmlformats.org/presentationml/2006/ole">
            <mc:AlternateContent xmlns:mc="http://schemas.openxmlformats.org/markup-compatibility/2006">
              <mc:Choice xmlns:v="urn:schemas-microsoft-com:vml" Requires="v">
                <p:oleObj name="Equation" r:id="rId2" imgW="1231560" imgH="444240" progId="Equation.DSMT4">
                  <p:embed/>
                </p:oleObj>
              </mc:Choice>
              <mc:Fallback>
                <p:oleObj name="Equation" r:id="rId2" imgW="1231560" imgH="444240" progId="Equation.DSMT4">
                  <p:embed/>
                  <p:pic>
                    <p:nvPicPr>
                      <p:cNvPr id="0" name=""/>
                      <p:cNvPicPr/>
                      <p:nvPr/>
                    </p:nvPicPr>
                    <p:blipFill>
                      <a:blip r:embed="rId3"/>
                      <a:stretch>
                        <a:fillRect/>
                      </a:stretch>
                    </p:blipFill>
                    <p:spPr>
                      <a:xfrm>
                        <a:off x="4932040" y="2884075"/>
                        <a:ext cx="2150753" cy="776045"/>
                      </a:xfrm>
                      <a:prstGeom prst="rect">
                        <a:avLst/>
                      </a:prstGeom>
                    </p:spPr>
                  </p:pic>
                </p:oleObj>
              </mc:Fallback>
            </mc:AlternateContent>
          </a:graphicData>
        </a:graphic>
      </p:graphicFrame>
      <p:graphicFrame>
        <p:nvGraphicFramePr>
          <p:cNvPr id="9" name="Αντικείμενο 8">
            <a:extLst>
              <a:ext uri="{FF2B5EF4-FFF2-40B4-BE49-F238E27FC236}">
                <a16:creationId xmlns:a16="http://schemas.microsoft.com/office/drawing/2014/main" id="{EB1EB393-C8AD-4672-ADF2-CCEB3AE729C0}"/>
              </a:ext>
            </a:extLst>
          </p:cNvPr>
          <p:cNvGraphicFramePr>
            <a:graphicFrameLocks noChangeAspect="1"/>
          </p:cNvGraphicFramePr>
          <p:nvPr>
            <p:extLst>
              <p:ext uri="{D42A27DB-BD31-4B8C-83A1-F6EECF244321}">
                <p14:modId xmlns:p14="http://schemas.microsoft.com/office/powerpoint/2010/main" val="1565335399"/>
              </p:ext>
            </p:extLst>
          </p:nvPr>
        </p:nvGraphicFramePr>
        <p:xfrm>
          <a:off x="4286878" y="5002646"/>
          <a:ext cx="2211015" cy="797979"/>
        </p:xfrm>
        <a:graphic>
          <a:graphicData uri="http://schemas.openxmlformats.org/presentationml/2006/ole">
            <mc:AlternateContent xmlns:mc="http://schemas.openxmlformats.org/markup-compatibility/2006">
              <mc:Choice xmlns:v="urn:schemas-microsoft-com:vml" Requires="v">
                <p:oleObj name="Equation" r:id="rId4" imgW="2859333" imgH="1031797" progId="Equation.DSMT4">
                  <p:embed/>
                </p:oleObj>
              </mc:Choice>
              <mc:Fallback>
                <p:oleObj name="Equation" r:id="rId4" imgW="2859333" imgH="1031797" progId="Equation.DSMT4">
                  <p:embed/>
                  <p:pic>
                    <p:nvPicPr>
                      <p:cNvPr id="0" name=""/>
                      <p:cNvPicPr/>
                      <p:nvPr/>
                    </p:nvPicPr>
                    <p:blipFill>
                      <a:blip r:embed="rId5"/>
                      <a:stretch>
                        <a:fillRect/>
                      </a:stretch>
                    </p:blipFill>
                    <p:spPr>
                      <a:xfrm>
                        <a:off x="4286878" y="5002646"/>
                        <a:ext cx="2211015" cy="797979"/>
                      </a:xfrm>
                      <a:prstGeom prst="rect">
                        <a:avLst/>
                      </a:prstGeom>
                    </p:spPr>
                  </p:pic>
                </p:oleObj>
              </mc:Fallback>
            </mc:AlternateContent>
          </a:graphicData>
        </a:graphic>
      </p:graphicFrame>
      <p:graphicFrame>
        <p:nvGraphicFramePr>
          <p:cNvPr id="10" name="Αντικείμενο 9">
            <a:extLst>
              <a:ext uri="{FF2B5EF4-FFF2-40B4-BE49-F238E27FC236}">
                <a16:creationId xmlns:a16="http://schemas.microsoft.com/office/drawing/2014/main" id="{10642D52-30F7-44F0-B5E3-A0C67A291412}"/>
              </a:ext>
            </a:extLst>
          </p:cNvPr>
          <p:cNvGraphicFramePr>
            <a:graphicFrameLocks noChangeAspect="1"/>
          </p:cNvGraphicFramePr>
          <p:nvPr>
            <p:extLst>
              <p:ext uri="{D42A27DB-BD31-4B8C-83A1-F6EECF244321}">
                <p14:modId xmlns:p14="http://schemas.microsoft.com/office/powerpoint/2010/main" val="1621377381"/>
              </p:ext>
            </p:extLst>
          </p:nvPr>
        </p:nvGraphicFramePr>
        <p:xfrm>
          <a:off x="2783757" y="3933056"/>
          <a:ext cx="4400977" cy="797979"/>
        </p:xfrm>
        <a:graphic>
          <a:graphicData uri="http://schemas.openxmlformats.org/presentationml/2006/ole">
            <mc:AlternateContent xmlns:mc="http://schemas.openxmlformats.org/markup-compatibility/2006">
              <mc:Choice xmlns:v="urn:schemas-microsoft-com:vml" Requires="v">
                <p:oleObj name="Equation" r:id="rId6" imgW="2311200" imgH="419040" progId="Equation.DSMT4">
                  <p:embed/>
                </p:oleObj>
              </mc:Choice>
              <mc:Fallback>
                <p:oleObj name="Equation" r:id="rId6" imgW="2311200" imgH="419040" progId="Equation.DSMT4">
                  <p:embed/>
                  <p:pic>
                    <p:nvPicPr>
                      <p:cNvPr id="0" name=""/>
                      <p:cNvPicPr/>
                      <p:nvPr/>
                    </p:nvPicPr>
                    <p:blipFill>
                      <a:blip r:embed="rId7"/>
                      <a:stretch>
                        <a:fillRect/>
                      </a:stretch>
                    </p:blipFill>
                    <p:spPr>
                      <a:xfrm>
                        <a:off x="2783757" y="3933056"/>
                        <a:ext cx="4400977" cy="797979"/>
                      </a:xfrm>
                      <a:prstGeom prst="rect">
                        <a:avLst/>
                      </a:prstGeom>
                    </p:spPr>
                  </p:pic>
                </p:oleObj>
              </mc:Fallback>
            </mc:AlternateContent>
          </a:graphicData>
        </a:graphic>
      </p:graphicFrame>
    </p:spTree>
    <p:extLst>
      <p:ext uri="{BB962C8B-B14F-4D97-AF65-F5344CB8AC3E}">
        <p14:creationId xmlns:p14="http://schemas.microsoft.com/office/powerpoint/2010/main" val="24944400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37632D0-FEA3-416F-A4D3-66DEAF54935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423ACD9-433F-4A0E-8ACC-72E20F4B75F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58</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37B3C4E7-317D-41CD-81CF-FA07A072E59F}"/>
              </a:ext>
            </a:extLst>
          </p:cNvPr>
          <p:cNvSpPr/>
          <p:nvPr/>
        </p:nvSpPr>
        <p:spPr>
          <a:xfrm>
            <a:off x="299245" y="332656"/>
            <a:ext cx="8113462" cy="5898794"/>
          </a:xfrm>
          <a:prstGeom prst="rect">
            <a:avLst/>
          </a:prstGeom>
        </p:spPr>
        <p:txBody>
          <a:bodyPr wrap="square">
            <a:spAutoFit/>
          </a:bodyPr>
          <a:lstStyle/>
          <a:p>
            <a:pPr marL="12700" algn="just">
              <a:lnSpc>
                <a:spcPts val="2555"/>
              </a:lnSpc>
              <a:spcBef>
                <a:spcPts val="127"/>
              </a:spcBef>
            </a:pPr>
            <a:r>
              <a:rPr lang="el-GR" sz="2000" dirty="0">
                <a:solidFill>
                  <a:srgbClr val="0000FF"/>
                </a:solidFill>
                <a:latin typeface="Arial Narrow" panose="020B0606020202030204" pitchFamily="34" charset="0"/>
              </a:rPr>
              <a:t>Από την καταστατική εξίσωση </a:t>
            </a:r>
            <a:r>
              <a:rPr lang="el-GR" sz="2000" u="sng" dirty="0">
                <a:solidFill>
                  <a:srgbClr val="0000FF"/>
                </a:solidFill>
                <a:latin typeface="Arial Narrow" panose="020B0606020202030204" pitchFamily="34" charset="0"/>
              </a:rPr>
              <a:t>με αντικατάσταση της πυκνότητας με τη θερμοκρασία </a:t>
            </a:r>
            <a:r>
              <a:rPr lang="el-GR" sz="2000" dirty="0">
                <a:solidFill>
                  <a:srgbClr val="0000FF"/>
                </a:solidFill>
                <a:latin typeface="Arial Narrow" panose="020B0606020202030204" pitchFamily="34" charset="0"/>
              </a:rPr>
              <a:t>προκύπτει:</a:t>
            </a:r>
          </a:p>
          <a:p>
            <a:pPr marL="12700" algn="just">
              <a:lnSpc>
                <a:spcPts val="2555"/>
              </a:lnSpc>
              <a:spcBef>
                <a:spcPts val="127"/>
              </a:spcBef>
            </a:pPr>
            <a:endParaRPr lang="el-GR" sz="2000" dirty="0">
              <a:solidFill>
                <a:srgbClr val="0000FF"/>
              </a:solidFill>
              <a:latin typeface="Arial Narrow" panose="020B0606020202030204" pitchFamily="34" charset="0"/>
            </a:endParaRPr>
          </a:p>
          <a:p>
            <a:pPr marL="12700" algn="just">
              <a:lnSpc>
                <a:spcPts val="2555"/>
              </a:lnSpc>
              <a:spcBef>
                <a:spcPts val="127"/>
              </a:spcBef>
            </a:pPr>
            <a:endParaRPr lang="el-GR" sz="2000" dirty="0">
              <a:solidFill>
                <a:srgbClr val="0000FF"/>
              </a:solidFill>
              <a:latin typeface="Arial Narrow" panose="020B0606020202030204" pitchFamily="34" charset="0"/>
            </a:endParaRPr>
          </a:p>
          <a:p>
            <a:pPr marL="12700" algn="just">
              <a:lnSpc>
                <a:spcPts val="2555"/>
              </a:lnSpc>
              <a:spcBef>
                <a:spcPts val="127"/>
              </a:spcBef>
            </a:pPr>
            <a:r>
              <a:rPr lang="el-GR" sz="2000" dirty="0">
                <a:solidFill>
                  <a:srgbClr val="0000FF"/>
                </a:solidFill>
                <a:latin typeface="Arial Narrow" panose="020B0606020202030204" pitchFamily="34" charset="0"/>
              </a:rPr>
              <a:t>Έτσι, η επιτάχυνση αυξάνει με το ύψος </a:t>
            </a:r>
            <a:r>
              <a:rPr lang="en-US" sz="2000" dirty="0">
                <a:solidFill>
                  <a:srgbClr val="0000FF"/>
                </a:solidFill>
                <a:latin typeface="Arial Narrow" panose="020B0606020202030204" pitchFamily="34" charset="0"/>
              </a:rPr>
              <a:t>z </a:t>
            </a:r>
            <a:r>
              <a:rPr lang="el-GR" sz="2000" dirty="0">
                <a:solidFill>
                  <a:srgbClr val="0000FF"/>
                </a:solidFill>
                <a:latin typeface="Arial Narrow" panose="020B0606020202030204" pitchFamily="34" charset="0"/>
              </a:rPr>
              <a:t>και ο θύλακας συνεχίζει να ανυψώνεται όσο ισχύει </a:t>
            </a:r>
            <a:r>
              <a:rPr lang="el-GR" sz="2000" b="1" u="sng" dirty="0">
                <a:solidFill>
                  <a:srgbClr val="0000FF"/>
                </a:solidFill>
                <a:latin typeface="Arial Narrow" panose="020B0606020202030204" pitchFamily="34" charset="0"/>
              </a:rPr>
              <a:t>Τ-Τ΄&gt;0</a:t>
            </a:r>
            <a:r>
              <a:rPr lang="el-GR" sz="2000" dirty="0">
                <a:solidFill>
                  <a:srgbClr val="0000FF"/>
                </a:solidFill>
                <a:latin typeface="Arial Narrow" panose="020B0606020202030204" pitchFamily="34" charset="0"/>
              </a:rPr>
              <a:t>, όσο ο θύλακας αέρα είναι θερμότερος από τον περιβάλλοντα αέρα.</a:t>
            </a:r>
          </a:p>
          <a:p>
            <a:pPr marL="12700" algn="just">
              <a:lnSpc>
                <a:spcPts val="2555"/>
              </a:lnSpc>
              <a:spcBef>
                <a:spcPts val="127"/>
              </a:spcBef>
            </a:pPr>
            <a:endParaRPr lang="el-GR" sz="20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Συνεπώς: 	</a:t>
            </a:r>
            <a:r>
              <a:rPr lang="el-GR" sz="2400" b="1" dirty="0">
                <a:solidFill>
                  <a:srgbClr val="0000FF"/>
                </a:solidFill>
                <a:latin typeface="Arial Narrow" panose="020B0606020202030204" pitchFamily="34" charset="0"/>
              </a:rPr>
              <a:t>Τ&gt;Τ΄, ανοδικές κινήσεις, </a:t>
            </a:r>
          </a:p>
          <a:p>
            <a:pPr marL="12700" algn="just">
              <a:lnSpc>
                <a:spcPts val="2555"/>
              </a:lnSpc>
              <a:spcBef>
                <a:spcPts val="127"/>
              </a:spcBef>
            </a:pPr>
            <a:r>
              <a:rPr lang="el-GR" sz="2400" b="1" dirty="0">
                <a:solidFill>
                  <a:srgbClr val="0000FF"/>
                </a:solidFill>
                <a:latin typeface="Arial Narrow" panose="020B0606020202030204" pitchFamily="34" charset="0"/>
              </a:rPr>
              <a:t>	             Τ&lt;Τ΄, καθοδικές κινήσεις και</a:t>
            </a:r>
          </a:p>
          <a:p>
            <a:pPr marL="12700" algn="just">
              <a:lnSpc>
                <a:spcPts val="2555"/>
              </a:lnSpc>
              <a:spcBef>
                <a:spcPts val="127"/>
              </a:spcBef>
            </a:pPr>
            <a:r>
              <a:rPr lang="el-GR" sz="2400" b="1" dirty="0">
                <a:solidFill>
                  <a:srgbClr val="0000FF"/>
                </a:solidFill>
                <a:latin typeface="Arial Narrow" panose="020B0606020202030204" pitchFamily="34" charset="0"/>
              </a:rPr>
              <a:t>		Τ=Τ΄, αδιάφορη ισορροπία</a:t>
            </a:r>
          </a:p>
          <a:p>
            <a:pPr marL="12700" algn="just">
              <a:lnSpc>
                <a:spcPts val="2555"/>
              </a:lnSpc>
              <a:spcBef>
                <a:spcPts val="127"/>
              </a:spcBef>
            </a:pPr>
            <a:endParaRPr lang="el-GR" sz="2000" dirty="0">
              <a:solidFill>
                <a:srgbClr val="0000FF"/>
              </a:solidFill>
            </a:endParaRPr>
          </a:p>
          <a:p>
            <a:pPr marL="12700" algn="just">
              <a:lnSpc>
                <a:spcPts val="2555"/>
              </a:lnSpc>
              <a:spcBef>
                <a:spcPts val="127"/>
              </a:spcBef>
            </a:pPr>
            <a:r>
              <a:rPr lang="el-GR" sz="2200" u="sng" dirty="0">
                <a:solidFill>
                  <a:srgbClr val="0000FF"/>
                </a:solidFill>
                <a:latin typeface="Arial Narrow" panose="020B0606020202030204" pitchFamily="34" charset="0"/>
              </a:rPr>
              <a:t>Αν εκφραστεί η επιτάχυνση και με τους όρους των δύο θερμοβαθμίδων Ο</a:t>
            </a:r>
            <a:r>
              <a:rPr lang="en-US" sz="2200" u="sng" baseline="-25000" dirty="0">
                <a:solidFill>
                  <a:srgbClr val="0000FF"/>
                </a:solidFill>
                <a:latin typeface="Arial Narrow" panose="020B0606020202030204" pitchFamily="34" charset="0"/>
              </a:rPr>
              <a:t>d</a:t>
            </a:r>
            <a:r>
              <a:rPr lang="en-US" sz="2200" u="sng" dirty="0">
                <a:solidFill>
                  <a:srgbClr val="0000FF"/>
                </a:solidFill>
                <a:latin typeface="Arial Narrow" panose="020B0606020202030204" pitchFamily="34" charset="0"/>
              </a:rPr>
              <a:t>, </a:t>
            </a:r>
            <a:r>
              <a:rPr lang="el-GR" sz="2200" u="sng" dirty="0">
                <a:solidFill>
                  <a:srgbClr val="0000FF"/>
                </a:solidFill>
                <a:latin typeface="Arial Narrow" panose="020B0606020202030204" pitchFamily="34" charset="0"/>
              </a:rPr>
              <a:t>και Ο</a:t>
            </a:r>
            <a:r>
              <a:rPr lang="en-US" sz="2200" u="sng" baseline="-25000" dirty="0">
                <a:solidFill>
                  <a:srgbClr val="0000FF"/>
                </a:solidFill>
                <a:latin typeface="Arial Narrow" panose="020B0606020202030204" pitchFamily="34" charset="0"/>
              </a:rPr>
              <a:t>e</a:t>
            </a:r>
          </a:p>
          <a:p>
            <a:pPr marL="12700" algn="just">
              <a:lnSpc>
                <a:spcPts val="2555"/>
              </a:lnSpc>
              <a:spcBef>
                <a:spcPts val="127"/>
              </a:spcBef>
            </a:pPr>
            <a:r>
              <a:rPr lang="el-GR" sz="2000" dirty="0">
                <a:solidFill>
                  <a:srgbClr val="0000FF"/>
                </a:solidFill>
              </a:rPr>
              <a:t>Με </a:t>
            </a:r>
            <a:r>
              <a:rPr lang="el-GR" sz="2000" dirty="0" err="1">
                <a:solidFill>
                  <a:srgbClr val="0000FF"/>
                </a:solidFill>
              </a:rPr>
              <a:t>Τ</a:t>
            </a:r>
            <a:r>
              <a:rPr lang="el-GR" sz="2000" baseline="-25000" dirty="0" err="1">
                <a:solidFill>
                  <a:srgbClr val="0000FF"/>
                </a:solidFill>
              </a:rPr>
              <a:t>ο</a:t>
            </a:r>
            <a:r>
              <a:rPr lang="el-GR" sz="2000" dirty="0" err="1">
                <a:solidFill>
                  <a:srgbClr val="0000FF"/>
                </a:solidFill>
              </a:rPr>
              <a:t>~Τ</a:t>
            </a:r>
            <a:r>
              <a:rPr lang="el-GR" sz="2000" baseline="-25000" dirty="0" err="1">
                <a:solidFill>
                  <a:srgbClr val="0000FF"/>
                </a:solidFill>
              </a:rPr>
              <a:t>ο</a:t>
            </a:r>
            <a:r>
              <a:rPr lang="el-GR" sz="2000" dirty="0">
                <a:solidFill>
                  <a:srgbClr val="0000FF"/>
                </a:solidFill>
              </a:rPr>
              <a:t>΄</a:t>
            </a:r>
          </a:p>
          <a:p>
            <a:pPr marL="12700" algn="just">
              <a:lnSpc>
                <a:spcPts val="2555"/>
              </a:lnSpc>
              <a:spcBef>
                <a:spcPts val="127"/>
              </a:spcBef>
            </a:pPr>
            <a:endParaRPr lang="el-GR" sz="2000" dirty="0">
              <a:solidFill>
                <a:srgbClr val="0000FF"/>
              </a:solidFill>
            </a:endParaRPr>
          </a:p>
          <a:p>
            <a:pPr marL="12700" algn="just">
              <a:lnSpc>
                <a:spcPts val="2555"/>
              </a:lnSpc>
              <a:spcBef>
                <a:spcPts val="127"/>
              </a:spcBef>
            </a:pPr>
            <a:endParaRPr lang="el-GR" sz="2000" dirty="0">
              <a:solidFill>
                <a:srgbClr val="0000FF"/>
              </a:solidFill>
            </a:endParaRPr>
          </a:p>
        </p:txBody>
      </p:sp>
      <p:graphicFrame>
        <p:nvGraphicFramePr>
          <p:cNvPr id="4" name="Αντικείμενο 3">
            <a:extLst>
              <a:ext uri="{FF2B5EF4-FFF2-40B4-BE49-F238E27FC236}">
                <a16:creationId xmlns:a16="http://schemas.microsoft.com/office/drawing/2014/main" id="{D888530C-8F78-443F-B8A0-4B0F099AE064}"/>
              </a:ext>
            </a:extLst>
          </p:cNvPr>
          <p:cNvGraphicFramePr>
            <a:graphicFrameLocks noChangeAspect="1"/>
          </p:cNvGraphicFramePr>
          <p:nvPr>
            <p:extLst>
              <p:ext uri="{D42A27DB-BD31-4B8C-83A1-F6EECF244321}">
                <p14:modId xmlns:p14="http://schemas.microsoft.com/office/powerpoint/2010/main" val="3284198407"/>
              </p:ext>
            </p:extLst>
          </p:nvPr>
        </p:nvGraphicFramePr>
        <p:xfrm>
          <a:off x="2843808" y="779664"/>
          <a:ext cx="2304256" cy="800426"/>
        </p:xfrm>
        <a:graphic>
          <a:graphicData uri="http://schemas.openxmlformats.org/presentationml/2006/ole">
            <mc:AlternateContent xmlns:mc="http://schemas.openxmlformats.org/markup-compatibility/2006">
              <mc:Choice xmlns:v="urn:schemas-microsoft-com:vml" Requires="v">
                <p:oleObj name="Equation" r:id="rId2" imgW="1206360" imgH="419040" progId="Equation.DSMT4">
                  <p:embed/>
                </p:oleObj>
              </mc:Choice>
              <mc:Fallback>
                <p:oleObj name="Equation" r:id="rId2" imgW="1206360" imgH="419040" progId="Equation.DSMT4">
                  <p:embed/>
                  <p:pic>
                    <p:nvPicPr>
                      <p:cNvPr id="0" name=""/>
                      <p:cNvPicPr/>
                      <p:nvPr/>
                    </p:nvPicPr>
                    <p:blipFill>
                      <a:blip r:embed="rId3"/>
                      <a:stretch>
                        <a:fillRect/>
                      </a:stretch>
                    </p:blipFill>
                    <p:spPr>
                      <a:xfrm>
                        <a:off x="2843808" y="779664"/>
                        <a:ext cx="2304256" cy="800426"/>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F23C9FEE-3A56-44FC-A259-4C7A085F8B6E}"/>
              </a:ext>
            </a:extLst>
          </p:cNvPr>
          <p:cNvGraphicFramePr>
            <a:graphicFrameLocks noChangeAspect="1"/>
          </p:cNvGraphicFramePr>
          <p:nvPr>
            <p:extLst>
              <p:ext uri="{D42A27DB-BD31-4B8C-83A1-F6EECF244321}">
                <p14:modId xmlns:p14="http://schemas.microsoft.com/office/powerpoint/2010/main" val="2066379920"/>
              </p:ext>
            </p:extLst>
          </p:nvPr>
        </p:nvGraphicFramePr>
        <p:xfrm>
          <a:off x="1979712" y="5029607"/>
          <a:ext cx="6122986" cy="1027634"/>
        </p:xfrm>
        <a:graphic>
          <a:graphicData uri="http://schemas.openxmlformats.org/presentationml/2006/ole">
            <mc:AlternateContent xmlns:mc="http://schemas.openxmlformats.org/markup-compatibility/2006">
              <mc:Choice xmlns:v="urn:schemas-microsoft-com:vml" Requires="v">
                <p:oleObj name="Equation" r:id="rId4" imgW="3632040" imgH="609480" progId="Equation.DSMT4">
                  <p:embed/>
                </p:oleObj>
              </mc:Choice>
              <mc:Fallback>
                <p:oleObj name="Equation" r:id="rId4" imgW="3632040" imgH="609480" progId="Equation.DSMT4">
                  <p:embed/>
                  <p:pic>
                    <p:nvPicPr>
                      <p:cNvPr id="0" name=""/>
                      <p:cNvPicPr/>
                      <p:nvPr/>
                    </p:nvPicPr>
                    <p:blipFill>
                      <a:blip r:embed="rId5"/>
                      <a:stretch>
                        <a:fillRect/>
                      </a:stretch>
                    </p:blipFill>
                    <p:spPr>
                      <a:xfrm>
                        <a:off x="1979712" y="5029607"/>
                        <a:ext cx="6122986" cy="1027634"/>
                      </a:xfrm>
                      <a:prstGeom prst="rect">
                        <a:avLst/>
                      </a:prstGeom>
                    </p:spPr>
                  </p:pic>
                </p:oleObj>
              </mc:Fallback>
            </mc:AlternateContent>
          </a:graphicData>
        </a:graphic>
      </p:graphicFrame>
    </p:spTree>
    <p:extLst>
      <p:ext uri="{BB962C8B-B14F-4D97-AF65-F5344CB8AC3E}">
        <p14:creationId xmlns:p14="http://schemas.microsoft.com/office/powerpoint/2010/main" val="1174018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DB1AE79-9DB6-4C60-A3C9-BD6632F372B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4F55664C-ED31-4F9A-AE1E-74CCCA0EC43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59</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B8953E2D-7738-4222-ACAE-BCF72987F79C}"/>
              </a:ext>
            </a:extLst>
          </p:cNvPr>
          <p:cNvPicPr>
            <a:picLocks noChangeAspect="1"/>
          </p:cNvPicPr>
          <p:nvPr/>
        </p:nvPicPr>
        <p:blipFill rotWithShape="1">
          <a:blip r:embed="rId3"/>
          <a:srcRect l="19355" t="69081" r="20967" b="7594"/>
          <a:stretch/>
        </p:blipFill>
        <p:spPr>
          <a:xfrm>
            <a:off x="244284" y="1724888"/>
            <a:ext cx="4203353" cy="2358204"/>
          </a:xfrm>
          <a:prstGeom prst="rect">
            <a:avLst/>
          </a:prstGeom>
        </p:spPr>
      </p:pic>
      <p:sp>
        <p:nvSpPr>
          <p:cNvPr id="6" name="Ορθογώνιο 5">
            <a:extLst>
              <a:ext uri="{FF2B5EF4-FFF2-40B4-BE49-F238E27FC236}">
                <a16:creationId xmlns:a16="http://schemas.microsoft.com/office/drawing/2014/main" id="{D578FEAC-F8C8-4F87-8829-1EEA59636503}"/>
              </a:ext>
            </a:extLst>
          </p:cNvPr>
          <p:cNvSpPr/>
          <p:nvPr/>
        </p:nvSpPr>
        <p:spPr>
          <a:xfrm>
            <a:off x="371252" y="332656"/>
            <a:ext cx="8113462" cy="1436034"/>
          </a:xfrm>
          <a:prstGeom prst="rect">
            <a:avLst/>
          </a:prstGeom>
        </p:spPr>
        <p:txBody>
          <a:bodyPr wrap="square">
            <a:spAutoFit/>
          </a:bodyPr>
          <a:lstStyle/>
          <a:p>
            <a:pPr marL="12700" algn="just">
              <a:lnSpc>
                <a:spcPts val="2555"/>
              </a:lnSpc>
              <a:spcBef>
                <a:spcPts val="127"/>
              </a:spcBef>
            </a:pPr>
            <a:r>
              <a:rPr lang="el-GR" sz="2000" dirty="0">
                <a:solidFill>
                  <a:srgbClr val="0000FF"/>
                </a:solidFill>
              </a:rPr>
              <a:t>Όσο Ο</a:t>
            </a:r>
            <a:r>
              <a:rPr lang="en-US" sz="2000" baseline="-25000" dirty="0">
                <a:solidFill>
                  <a:srgbClr val="0000FF"/>
                </a:solidFill>
              </a:rPr>
              <a:t>e</a:t>
            </a:r>
            <a:r>
              <a:rPr lang="en-US" sz="2000" dirty="0">
                <a:solidFill>
                  <a:srgbClr val="0000FF"/>
                </a:solidFill>
              </a:rPr>
              <a:t>&gt;O</a:t>
            </a:r>
            <a:r>
              <a:rPr lang="en-US" sz="2000" baseline="-25000" dirty="0">
                <a:solidFill>
                  <a:srgbClr val="0000FF"/>
                </a:solidFill>
              </a:rPr>
              <a:t>d</a:t>
            </a:r>
            <a:r>
              <a:rPr lang="en-US" sz="2000" dirty="0">
                <a:solidFill>
                  <a:srgbClr val="0000FF"/>
                </a:solidFill>
              </a:rPr>
              <a:t>, </a:t>
            </a:r>
            <a:r>
              <a:rPr lang="el-GR" sz="2000" dirty="0">
                <a:solidFill>
                  <a:srgbClr val="0000FF"/>
                </a:solidFill>
              </a:rPr>
              <a:t>ο θύλακας ανυψώνεται.</a:t>
            </a:r>
          </a:p>
          <a:p>
            <a:pPr marL="12700" algn="just">
              <a:lnSpc>
                <a:spcPts val="2555"/>
              </a:lnSpc>
              <a:spcBef>
                <a:spcPts val="127"/>
              </a:spcBef>
            </a:pPr>
            <a:r>
              <a:rPr lang="el-GR" sz="2000" dirty="0">
                <a:solidFill>
                  <a:srgbClr val="0000FF"/>
                </a:solidFill>
              </a:rPr>
              <a:t>Αντίστοιχα … Ο</a:t>
            </a:r>
            <a:r>
              <a:rPr lang="en-US" sz="2000" baseline="-25000" dirty="0">
                <a:solidFill>
                  <a:srgbClr val="0000FF"/>
                </a:solidFill>
              </a:rPr>
              <a:t>e</a:t>
            </a:r>
            <a:r>
              <a:rPr lang="el-GR" sz="2000" dirty="0">
                <a:solidFill>
                  <a:srgbClr val="0000FF"/>
                </a:solidFill>
              </a:rPr>
              <a:t>&lt;</a:t>
            </a:r>
            <a:r>
              <a:rPr lang="en-US" sz="2000" dirty="0">
                <a:solidFill>
                  <a:srgbClr val="0000FF"/>
                </a:solidFill>
              </a:rPr>
              <a:t>O</a:t>
            </a:r>
            <a:r>
              <a:rPr lang="en-US" sz="2000" baseline="-25000" dirty="0">
                <a:solidFill>
                  <a:srgbClr val="0000FF"/>
                </a:solidFill>
              </a:rPr>
              <a:t>d</a:t>
            </a:r>
            <a:r>
              <a:rPr lang="en-US" sz="2000" dirty="0">
                <a:solidFill>
                  <a:srgbClr val="0000FF"/>
                </a:solidFill>
              </a:rPr>
              <a:t>, </a:t>
            </a:r>
            <a:r>
              <a:rPr lang="el-GR" sz="2000" dirty="0">
                <a:solidFill>
                  <a:srgbClr val="0000FF"/>
                </a:solidFill>
              </a:rPr>
              <a:t>…..καθοδική κίνηση του θύλακα και ευσταθής ισορροπία</a:t>
            </a:r>
          </a:p>
          <a:p>
            <a:pPr marL="12700" algn="just">
              <a:lnSpc>
                <a:spcPts val="2555"/>
              </a:lnSpc>
              <a:spcBef>
                <a:spcPts val="127"/>
              </a:spcBef>
            </a:pPr>
            <a:r>
              <a:rPr lang="el-GR" sz="2000" dirty="0">
                <a:solidFill>
                  <a:srgbClr val="0000FF"/>
                </a:solidFill>
              </a:rPr>
              <a:t>			Ο</a:t>
            </a:r>
            <a:r>
              <a:rPr lang="en-US" sz="2000" baseline="-25000" dirty="0">
                <a:solidFill>
                  <a:srgbClr val="0000FF"/>
                </a:solidFill>
              </a:rPr>
              <a:t>e</a:t>
            </a:r>
            <a:r>
              <a:rPr lang="el-GR" sz="2000" dirty="0">
                <a:solidFill>
                  <a:srgbClr val="0000FF"/>
                </a:solidFill>
              </a:rPr>
              <a:t>=</a:t>
            </a:r>
            <a:r>
              <a:rPr lang="en-US" sz="2000" dirty="0">
                <a:solidFill>
                  <a:srgbClr val="0000FF"/>
                </a:solidFill>
              </a:rPr>
              <a:t>O</a:t>
            </a:r>
            <a:r>
              <a:rPr lang="en-US" sz="2000" baseline="-25000" dirty="0">
                <a:solidFill>
                  <a:srgbClr val="0000FF"/>
                </a:solidFill>
              </a:rPr>
              <a:t>d</a:t>
            </a:r>
            <a:r>
              <a:rPr lang="en-US" sz="2000" dirty="0">
                <a:solidFill>
                  <a:srgbClr val="0000FF"/>
                </a:solidFill>
              </a:rPr>
              <a:t>, </a:t>
            </a:r>
            <a:r>
              <a:rPr lang="el-GR" sz="2000" dirty="0">
                <a:solidFill>
                  <a:srgbClr val="0000FF"/>
                </a:solidFill>
              </a:rPr>
              <a:t>αδιάφορη ισορροπία</a:t>
            </a:r>
          </a:p>
        </p:txBody>
      </p:sp>
      <p:sp>
        <p:nvSpPr>
          <p:cNvPr id="7" name="Ορθογώνιο 6">
            <a:extLst>
              <a:ext uri="{FF2B5EF4-FFF2-40B4-BE49-F238E27FC236}">
                <a16:creationId xmlns:a16="http://schemas.microsoft.com/office/drawing/2014/main" id="{9B92CC53-190D-4E08-9067-4AED61E5F542}"/>
              </a:ext>
            </a:extLst>
          </p:cNvPr>
          <p:cNvSpPr/>
          <p:nvPr/>
        </p:nvSpPr>
        <p:spPr>
          <a:xfrm>
            <a:off x="457200" y="4256840"/>
            <a:ext cx="8113462" cy="2141355"/>
          </a:xfrm>
          <a:prstGeom prst="rect">
            <a:avLst/>
          </a:prstGeom>
        </p:spPr>
        <p:txBody>
          <a:bodyPr wrap="square">
            <a:spAutoFit/>
          </a:bodyPr>
          <a:lstStyle/>
          <a:p>
            <a:pPr marL="12700" algn="just">
              <a:lnSpc>
                <a:spcPts val="2555"/>
              </a:lnSpc>
              <a:spcBef>
                <a:spcPts val="127"/>
              </a:spcBef>
            </a:pPr>
            <a:r>
              <a:rPr lang="el-GR" sz="2000" dirty="0">
                <a:solidFill>
                  <a:srgbClr val="0000FF"/>
                </a:solidFill>
              </a:rPr>
              <a:t>Συνεπώς τα κριτήρια για την ευστάθεια είναι: </a:t>
            </a:r>
          </a:p>
          <a:p>
            <a:pPr marL="12700" algn="just">
              <a:lnSpc>
                <a:spcPts val="2555"/>
              </a:lnSpc>
              <a:spcBef>
                <a:spcPts val="127"/>
              </a:spcBef>
            </a:pPr>
            <a:r>
              <a:rPr lang="el-GR" sz="2000" dirty="0">
                <a:solidFill>
                  <a:srgbClr val="0000FF"/>
                </a:solidFill>
              </a:rPr>
              <a:t>Τ&gt;Τ΄, Ο</a:t>
            </a:r>
            <a:r>
              <a:rPr lang="en-US" sz="2000" baseline="-25000" dirty="0">
                <a:solidFill>
                  <a:srgbClr val="0000FF"/>
                </a:solidFill>
              </a:rPr>
              <a:t>e</a:t>
            </a:r>
            <a:r>
              <a:rPr lang="en-US" sz="2000" dirty="0">
                <a:solidFill>
                  <a:srgbClr val="0000FF"/>
                </a:solidFill>
              </a:rPr>
              <a:t>&gt;O</a:t>
            </a:r>
            <a:r>
              <a:rPr lang="en-US" sz="2000" baseline="-25000" dirty="0">
                <a:solidFill>
                  <a:srgbClr val="0000FF"/>
                </a:solidFill>
              </a:rPr>
              <a:t>d</a:t>
            </a:r>
            <a:r>
              <a:rPr lang="en-US" sz="2000" dirty="0">
                <a:solidFill>
                  <a:srgbClr val="0000FF"/>
                </a:solidFill>
              </a:rPr>
              <a:t>,                </a:t>
            </a:r>
            <a:r>
              <a:rPr lang="el-GR" sz="2000" dirty="0">
                <a:solidFill>
                  <a:srgbClr val="0000FF"/>
                </a:solidFill>
              </a:rPr>
              <a:t>     ανοδικές κινήσεις, </a:t>
            </a:r>
          </a:p>
          <a:p>
            <a:pPr marL="12700" algn="just">
              <a:lnSpc>
                <a:spcPts val="2555"/>
              </a:lnSpc>
              <a:spcBef>
                <a:spcPts val="127"/>
              </a:spcBef>
            </a:pPr>
            <a:endParaRPr lang="el-GR" sz="2000" dirty="0">
              <a:solidFill>
                <a:srgbClr val="0000FF"/>
              </a:solidFill>
            </a:endParaRPr>
          </a:p>
          <a:p>
            <a:pPr marL="12700" algn="just">
              <a:lnSpc>
                <a:spcPts val="2555"/>
              </a:lnSpc>
              <a:spcBef>
                <a:spcPts val="127"/>
              </a:spcBef>
            </a:pPr>
            <a:r>
              <a:rPr lang="en-US" sz="2000" dirty="0">
                <a:solidFill>
                  <a:srgbClr val="0000FF"/>
                </a:solidFill>
              </a:rPr>
              <a:t>			</a:t>
            </a:r>
            <a:r>
              <a:rPr lang="el-GR" sz="2000" dirty="0">
                <a:solidFill>
                  <a:srgbClr val="C00000"/>
                </a:solidFill>
              </a:rPr>
              <a:t>Τ&lt;Τ΄, Ο</a:t>
            </a:r>
            <a:r>
              <a:rPr lang="en-US" sz="2000" baseline="-25000" dirty="0">
                <a:solidFill>
                  <a:srgbClr val="C00000"/>
                </a:solidFill>
              </a:rPr>
              <a:t>e</a:t>
            </a:r>
            <a:r>
              <a:rPr lang="el-GR" sz="2000" dirty="0">
                <a:solidFill>
                  <a:srgbClr val="C00000"/>
                </a:solidFill>
              </a:rPr>
              <a:t>&lt;</a:t>
            </a:r>
            <a:r>
              <a:rPr lang="en-US" sz="2000" dirty="0">
                <a:solidFill>
                  <a:srgbClr val="C00000"/>
                </a:solidFill>
              </a:rPr>
              <a:t>O</a:t>
            </a:r>
            <a:r>
              <a:rPr lang="en-US" sz="2000" baseline="-25000" dirty="0">
                <a:solidFill>
                  <a:srgbClr val="C00000"/>
                </a:solidFill>
              </a:rPr>
              <a:t>d</a:t>
            </a:r>
            <a:r>
              <a:rPr lang="en-US" sz="2000" dirty="0">
                <a:solidFill>
                  <a:srgbClr val="C00000"/>
                </a:solidFill>
              </a:rPr>
              <a:t>,                     </a:t>
            </a:r>
            <a:r>
              <a:rPr lang="el-GR" sz="2000" dirty="0">
                <a:solidFill>
                  <a:srgbClr val="C00000"/>
                </a:solidFill>
              </a:rPr>
              <a:t>καθοδικές κινήσεις</a:t>
            </a:r>
          </a:p>
          <a:p>
            <a:pPr marL="12700" algn="just">
              <a:lnSpc>
                <a:spcPts val="2555"/>
              </a:lnSpc>
              <a:spcBef>
                <a:spcPts val="127"/>
              </a:spcBef>
            </a:pPr>
            <a:r>
              <a:rPr lang="el-GR" sz="2000" dirty="0">
                <a:solidFill>
                  <a:srgbClr val="C00000"/>
                </a:solidFill>
              </a:rPr>
              <a:t> </a:t>
            </a:r>
            <a:endParaRPr lang="en-US" sz="2000" dirty="0">
              <a:solidFill>
                <a:srgbClr val="C00000"/>
              </a:solidFill>
            </a:endParaRPr>
          </a:p>
          <a:p>
            <a:pPr marL="12700" algn="just">
              <a:lnSpc>
                <a:spcPts val="2555"/>
              </a:lnSpc>
              <a:spcBef>
                <a:spcPts val="127"/>
              </a:spcBef>
            </a:pPr>
            <a:r>
              <a:rPr lang="el-GR" sz="2000" dirty="0">
                <a:solidFill>
                  <a:srgbClr val="0000FF"/>
                </a:solidFill>
              </a:rPr>
              <a:t>Και</a:t>
            </a:r>
            <a:r>
              <a:rPr lang="en-US" sz="2000" dirty="0">
                <a:solidFill>
                  <a:srgbClr val="0000FF"/>
                </a:solidFill>
              </a:rPr>
              <a:t> </a:t>
            </a:r>
            <a:r>
              <a:rPr lang="el-GR" sz="2000" dirty="0">
                <a:solidFill>
                  <a:srgbClr val="0000FF"/>
                </a:solidFill>
              </a:rPr>
              <a:t>Τ=Τ΄, Ο</a:t>
            </a:r>
            <a:r>
              <a:rPr lang="en-US" sz="2000" baseline="-25000" dirty="0">
                <a:solidFill>
                  <a:srgbClr val="0000FF"/>
                </a:solidFill>
              </a:rPr>
              <a:t>e</a:t>
            </a:r>
            <a:r>
              <a:rPr lang="el-GR" sz="2000" dirty="0">
                <a:solidFill>
                  <a:srgbClr val="0000FF"/>
                </a:solidFill>
              </a:rPr>
              <a:t>=</a:t>
            </a:r>
            <a:r>
              <a:rPr lang="en-US" sz="2000" dirty="0">
                <a:solidFill>
                  <a:srgbClr val="0000FF"/>
                </a:solidFill>
              </a:rPr>
              <a:t>O</a:t>
            </a:r>
            <a:r>
              <a:rPr lang="en-US" sz="2000" baseline="-25000" dirty="0">
                <a:solidFill>
                  <a:srgbClr val="0000FF"/>
                </a:solidFill>
              </a:rPr>
              <a:t>d</a:t>
            </a:r>
            <a:r>
              <a:rPr lang="en-US" sz="2000" dirty="0">
                <a:solidFill>
                  <a:srgbClr val="0000FF"/>
                </a:solidFill>
              </a:rPr>
              <a:t>,                 </a:t>
            </a:r>
            <a:r>
              <a:rPr lang="el-GR" sz="2000" dirty="0">
                <a:solidFill>
                  <a:srgbClr val="0000FF"/>
                </a:solidFill>
              </a:rPr>
              <a:t>αδιάφορη ισορροπία</a:t>
            </a:r>
          </a:p>
        </p:txBody>
      </p:sp>
      <mc:AlternateContent xmlns:mc="http://schemas.openxmlformats.org/markup-compatibility/2006" xmlns:a14="http://schemas.microsoft.com/office/drawing/2010/main">
        <mc:Choice Requires="a14">
          <p:sp>
            <p:nvSpPr>
              <p:cNvPr id="8" name="Object 4">
                <a:extLst>
                  <a:ext uri="{FF2B5EF4-FFF2-40B4-BE49-F238E27FC236}">
                    <a16:creationId xmlns:a16="http://schemas.microsoft.com/office/drawing/2014/main" id="{86E1C447-E515-4534-BC09-CAF518C336BA}"/>
                  </a:ext>
                </a:extLst>
              </p:cNvPr>
              <p:cNvSpPr txBox="1"/>
              <p:nvPr/>
            </p:nvSpPr>
            <p:spPr bwMode="auto">
              <a:xfrm>
                <a:off x="4788024" y="5204815"/>
                <a:ext cx="2984500" cy="863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i="1" smtClean="0">
                              <a:solidFill>
                                <a:srgbClr val="C00000"/>
                              </a:solidFill>
                              <a:latin typeface="Cambria Math" panose="02040503050406030204" pitchFamily="18" charset="0"/>
                            </a:rPr>
                          </m:ctrlPr>
                        </m:fPr>
                        <m:num>
                          <m:r>
                            <a:rPr lang="el-GR" i="1">
                              <a:solidFill>
                                <a:srgbClr val="C00000"/>
                              </a:solidFill>
                              <a:latin typeface="Cambria Math" panose="02040503050406030204" pitchFamily="18" charset="0"/>
                            </a:rPr>
                            <m:t>𝜕𝜃</m:t>
                          </m:r>
                        </m:num>
                        <m:den>
                          <m:r>
                            <a:rPr lang="el-GR" i="1">
                              <a:solidFill>
                                <a:srgbClr val="C00000"/>
                              </a:solidFill>
                              <a:latin typeface="Cambria Math" panose="02040503050406030204" pitchFamily="18" charset="0"/>
                            </a:rPr>
                            <m:t>𝜕</m:t>
                          </m:r>
                          <m:r>
                            <a:rPr lang="en-US" i="1">
                              <a:solidFill>
                                <a:srgbClr val="C00000"/>
                              </a:solidFill>
                              <a:latin typeface="Cambria Math" panose="02040503050406030204" pitchFamily="18" charset="0"/>
                            </a:rPr>
                            <m:t>𝑧</m:t>
                          </m:r>
                        </m:den>
                      </m:f>
                      <m:r>
                        <a:rPr lang="en-US" b="0" i="1" smtClean="0">
                          <a:solidFill>
                            <a:srgbClr val="C00000"/>
                          </a:solidFill>
                          <a:latin typeface="Cambria Math" panose="02040503050406030204" pitchFamily="18" charset="0"/>
                        </a:rPr>
                        <m:t>&gt;0</m:t>
                      </m:r>
                    </m:oMath>
                  </m:oMathPara>
                </a14:m>
                <a:endParaRPr lang="el-GR" dirty="0">
                  <a:solidFill>
                    <a:srgbClr val="C00000"/>
                  </a:solidFill>
                </a:endParaRPr>
              </a:p>
            </p:txBody>
          </p:sp>
        </mc:Choice>
        <mc:Fallback xmlns="">
          <p:sp>
            <p:nvSpPr>
              <p:cNvPr id="8" name="Object 4">
                <a:extLst>
                  <a:ext uri="{FF2B5EF4-FFF2-40B4-BE49-F238E27FC236}">
                    <a16:creationId xmlns:a16="http://schemas.microsoft.com/office/drawing/2014/main" id="{86E1C447-E515-4534-BC09-CAF518C336BA}"/>
                  </a:ext>
                </a:extLst>
              </p:cNvPr>
              <p:cNvSpPr txBox="1">
                <a:spLocks noRot="1" noChangeAspect="1" noMove="1" noResize="1" noEditPoints="1" noAdjustHandles="1" noChangeArrowheads="1" noChangeShapeType="1" noTextEdit="1"/>
              </p:cNvSpPr>
              <p:nvPr/>
            </p:nvSpPr>
            <p:spPr bwMode="auto">
              <a:xfrm>
                <a:off x="4788024" y="5204815"/>
                <a:ext cx="2984500" cy="863600"/>
              </a:xfrm>
              <a:prstGeom prst="rect">
                <a:avLst/>
              </a:prstGeom>
              <a:blipFill>
                <a:blip r:embed="rId4"/>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1" name="Object 4">
                <a:extLst>
                  <a:ext uri="{FF2B5EF4-FFF2-40B4-BE49-F238E27FC236}">
                    <a16:creationId xmlns:a16="http://schemas.microsoft.com/office/drawing/2014/main" id="{93498F43-2D98-428D-BF4B-D658DE72B08A}"/>
                  </a:ext>
                </a:extLst>
              </p:cNvPr>
              <p:cNvSpPr txBox="1"/>
              <p:nvPr/>
            </p:nvSpPr>
            <p:spPr bwMode="auto">
              <a:xfrm>
                <a:off x="1979712" y="4620216"/>
                <a:ext cx="986790" cy="69172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i="1" smtClean="0">
                              <a:solidFill>
                                <a:srgbClr val="0000FF"/>
                              </a:solidFill>
                              <a:latin typeface="Cambria Math" panose="02040503050406030204" pitchFamily="18" charset="0"/>
                            </a:rPr>
                          </m:ctrlPr>
                        </m:fPr>
                        <m:num>
                          <m:r>
                            <a:rPr lang="el-GR" i="1">
                              <a:solidFill>
                                <a:srgbClr val="0000FF"/>
                              </a:solidFill>
                              <a:latin typeface="Cambria Math" panose="02040503050406030204" pitchFamily="18" charset="0"/>
                            </a:rPr>
                            <m:t>𝜕𝜃</m:t>
                          </m:r>
                        </m:num>
                        <m:den>
                          <m:r>
                            <a:rPr lang="el-GR" i="1">
                              <a:solidFill>
                                <a:srgbClr val="0000FF"/>
                              </a:solidFill>
                              <a:latin typeface="Cambria Math" panose="02040503050406030204" pitchFamily="18" charset="0"/>
                            </a:rPr>
                            <m:t>𝜕</m:t>
                          </m:r>
                          <m:r>
                            <a:rPr lang="en-US" i="1">
                              <a:solidFill>
                                <a:srgbClr val="0000FF"/>
                              </a:solidFill>
                              <a:latin typeface="Cambria Math" panose="02040503050406030204" pitchFamily="18" charset="0"/>
                            </a:rPr>
                            <m:t>𝑧</m:t>
                          </m:r>
                        </m:den>
                      </m:f>
                      <m:r>
                        <a:rPr lang="en-US" b="0" i="1" smtClean="0">
                          <a:solidFill>
                            <a:srgbClr val="0000FF"/>
                          </a:solidFill>
                          <a:latin typeface="Cambria Math" panose="02040503050406030204" pitchFamily="18" charset="0"/>
                        </a:rPr>
                        <m:t>&lt;0</m:t>
                      </m:r>
                    </m:oMath>
                  </m:oMathPara>
                </a14:m>
                <a:endParaRPr lang="el-GR" dirty="0">
                  <a:solidFill>
                    <a:srgbClr val="0000FF"/>
                  </a:solidFill>
                </a:endParaRPr>
              </a:p>
            </p:txBody>
          </p:sp>
        </mc:Choice>
        <mc:Fallback xmlns="">
          <p:sp>
            <p:nvSpPr>
              <p:cNvPr id="11" name="Object 4">
                <a:extLst>
                  <a:ext uri="{FF2B5EF4-FFF2-40B4-BE49-F238E27FC236}">
                    <a16:creationId xmlns:a16="http://schemas.microsoft.com/office/drawing/2014/main" id="{93498F43-2D98-428D-BF4B-D658DE72B08A}"/>
                  </a:ext>
                </a:extLst>
              </p:cNvPr>
              <p:cNvSpPr txBox="1">
                <a:spLocks noRot="1" noChangeAspect="1" noMove="1" noResize="1" noEditPoints="1" noAdjustHandles="1" noChangeArrowheads="1" noChangeShapeType="1" noTextEdit="1"/>
              </p:cNvSpPr>
              <p:nvPr/>
            </p:nvSpPr>
            <p:spPr bwMode="auto">
              <a:xfrm>
                <a:off x="1979712" y="4620216"/>
                <a:ext cx="986790" cy="691720"/>
              </a:xfrm>
              <a:prstGeom prst="rect">
                <a:avLst/>
              </a:prstGeom>
              <a:blipFill>
                <a:blip r:embed="rId5"/>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2" name="Object 4">
                <a:extLst>
                  <a:ext uri="{FF2B5EF4-FFF2-40B4-BE49-F238E27FC236}">
                    <a16:creationId xmlns:a16="http://schemas.microsoft.com/office/drawing/2014/main" id="{61471B66-BB5C-43AB-AF08-61BCD54F5881}"/>
                  </a:ext>
                </a:extLst>
              </p:cNvPr>
              <p:cNvSpPr txBox="1"/>
              <p:nvPr/>
            </p:nvSpPr>
            <p:spPr bwMode="auto">
              <a:xfrm>
                <a:off x="2345960" y="5933698"/>
                <a:ext cx="2984500" cy="86360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i="1" smtClean="0">
                              <a:solidFill>
                                <a:srgbClr val="0000FF"/>
                              </a:solidFill>
                              <a:latin typeface="Cambria Math" panose="02040503050406030204" pitchFamily="18" charset="0"/>
                            </a:rPr>
                          </m:ctrlPr>
                        </m:fPr>
                        <m:num>
                          <m:r>
                            <a:rPr lang="el-GR" i="1">
                              <a:solidFill>
                                <a:srgbClr val="0000FF"/>
                              </a:solidFill>
                              <a:latin typeface="Cambria Math" panose="02040503050406030204" pitchFamily="18" charset="0"/>
                            </a:rPr>
                            <m:t>𝜕𝜃</m:t>
                          </m:r>
                        </m:num>
                        <m:den>
                          <m:r>
                            <a:rPr lang="el-GR" i="1">
                              <a:solidFill>
                                <a:srgbClr val="0000FF"/>
                              </a:solidFill>
                              <a:latin typeface="Cambria Math" panose="02040503050406030204" pitchFamily="18" charset="0"/>
                            </a:rPr>
                            <m:t>𝜕</m:t>
                          </m:r>
                          <m:r>
                            <a:rPr lang="en-US" i="1">
                              <a:solidFill>
                                <a:srgbClr val="0000FF"/>
                              </a:solidFill>
                              <a:latin typeface="Cambria Math" panose="02040503050406030204" pitchFamily="18" charset="0"/>
                            </a:rPr>
                            <m:t>𝑧</m:t>
                          </m:r>
                        </m:den>
                      </m:f>
                      <m:r>
                        <a:rPr lang="en-US" b="0" i="1" smtClean="0">
                          <a:solidFill>
                            <a:srgbClr val="0000FF"/>
                          </a:solidFill>
                          <a:latin typeface="Cambria Math" panose="02040503050406030204" pitchFamily="18" charset="0"/>
                        </a:rPr>
                        <m:t>=0</m:t>
                      </m:r>
                    </m:oMath>
                  </m:oMathPara>
                </a14:m>
                <a:endParaRPr lang="el-GR" dirty="0">
                  <a:solidFill>
                    <a:srgbClr val="0000FF"/>
                  </a:solidFill>
                </a:endParaRPr>
              </a:p>
            </p:txBody>
          </p:sp>
        </mc:Choice>
        <mc:Fallback xmlns="">
          <p:sp>
            <p:nvSpPr>
              <p:cNvPr id="12" name="Object 4">
                <a:extLst>
                  <a:ext uri="{FF2B5EF4-FFF2-40B4-BE49-F238E27FC236}">
                    <a16:creationId xmlns:a16="http://schemas.microsoft.com/office/drawing/2014/main" id="{61471B66-BB5C-43AB-AF08-61BCD54F5881}"/>
                  </a:ext>
                </a:extLst>
              </p:cNvPr>
              <p:cNvSpPr txBox="1">
                <a:spLocks noRot="1" noChangeAspect="1" noMove="1" noResize="1" noEditPoints="1" noAdjustHandles="1" noChangeArrowheads="1" noChangeShapeType="1" noTextEdit="1"/>
              </p:cNvSpPr>
              <p:nvPr/>
            </p:nvSpPr>
            <p:spPr bwMode="auto">
              <a:xfrm>
                <a:off x="2345960" y="5933698"/>
                <a:ext cx="2984500" cy="863600"/>
              </a:xfrm>
              <a:prstGeom prst="rect">
                <a:avLst/>
              </a:prstGeom>
              <a:blipFill>
                <a:blip r:embed="rId6"/>
                <a:stretch>
                  <a:fillRect/>
                </a:stretch>
              </a:blipFill>
              <a:ln>
                <a:noFill/>
              </a:ln>
              <a:effectLst/>
            </p:spPr>
            <p:txBody>
              <a:bodyPr/>
              <a:lstStyle/>
              <a:p>
                <a:r>
                  <a:rPr lang="el-GR">
                    <a:noFill/>
                  </a:rPr>
                  <a:t> </a:t>
                </a:r>
              </a:p>
            </p:txBody>
          </p:sp>
        </mc:Fallback>
      </mc:AlternateContent>
      <p:sp>
        <p:nvSpPr>
          <p:cNvPr id="13" name="TextBox 12">
            <a:extLst>
              <a:ext uri="{FF2B5EF4-FFF2-40B4-BE49-F238E27FC236}">
                <a16:creationId xmlns:a16="http://schemas.microsoft.com/office/drawing/2014/main" id="{9FF39868-E021-4BA3-9689-9E9953DC9738}"/>
              </a:ext>
            </a:extLst>
          </p:cNvPr>
          <p:cNvSpPr txBox="1"/>
          <p:nvPr/>
        </p:nvSpPr>
        <p:spPr>
          <a:xfrm>
            <a:off x="4788024" y="2314420"/>
            <a:ext cx="3960440" cy="1015663"/>
          </a:xfrm>
          <a:prstGeom prst="rect">
            <a:avLst/>
          </a:prstGeom>
          <a:noFill/>
        </p:spPr>
        <p:txBody>
          <a:bodyPr wrap="square">
            <a:spAutoFit/>
          </a:bodyPr>
          <a:lstStyle/>
          <a:p>
            <a:r>
              <a:rPr lang="el-GR" sz="2000" dirty="0"/>
              <a:t>Σχηματική παράσταση ευστάθειας –αστάθειας ή ουδέτερης ισορροπίας σε σχέση με ένα εμπόδιο (λόφο)</a:t>
            </a:r>
          </a:p>
        </p:txBody>
      </p:sp>
      <p:sp>
        <p:nvSpPr>
          <p:cNvPr id="9" name="TextBox 8">
            <a:extLst>
              <a:ext uri="{FF2B5EF4-FFF2-40B4-BE49-F238E27FC236}">
                <a16:creationId xmlns:a16="http://schemas.microsoft.com/office/drawing/2014/main" id="{C463A4D7-290C-0CB2-F60B-B6316EACE087}"/>
              </a:ext>
            </a:extLst>
          </p:cNvPr>
          <p:cNvSpPr txBox="1"/>
          <p:nvPr/>
        </p:nvSpPr>
        <p:spPr>
          <a:xfrm>
            <a:off x="2590800" y="2205786"/>
            <a:ext cx="1133872" cy="369332"/>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dirty="0"/>
              <a:t>Αστάθεια</a:t>
            </a:r>
          </a:p>
        </p:txBody>
      </p:sp>
      <p:sp>
        <p:nvSpPr>
          <p:cNvPr id="10" name="TextBox 9">
            <a:extLst>
              <a:ext uri="{FF2B5EF4-FFF2-40B4-BE49-F238E27FC236}">
                <a16:creationId xmlns:a16="http://schemas.microsoft.com/office/drawing/2014/main" id="{1D4EE83E-8B8D-DC09-6F9A-E231463DF851}"/>
              </a:ext>
            </a:extLst>
          </p:cNvPr>
          <p:cNvSpPr txBox="1"/>
          <p:nvPr/>
        </p:nvSpPr>
        <p:spPr>
          <a:xfrm>
            <a:off x="3157736" y="3342415"/>
            <a:ext cx="1289901" cy="338554"/>
          </a:xfrm>
          <a:prstGeom prst="rect">
            <a:avLst/>
          </a:prstGeom>
          <a:solidFill>
            <a:schemeClr val="bg1"/>
          </a:solidFill>
        </p:spPr>
        <p:txBody>
          <a:bodyPr wrap="square">
            <a:spAutoFit/>
          </a:bodyPr>
          <a:lstStyle/>
          <a:p>
            <a:r>
              <a:rPr lang="el-GR" sz="1600" dirty="0">
                <a:solidFill>
                  <a:srgbClr val="0000FF"/>
                </a:solidFill>
                <a:latin typeface="Arial Narrow" panose="020B0606020202030204" pitchFamily="34" charset="0"/>
              </a:rPr>
              <a:t>ευστάθεια</a:t>
            </a:r>
          </a:p>
        </p:txBody>
      </p:sp>
      <p:sp>
        <p:nvSpPr>
          <p:cNvPr id="14" name="TextBox 13">
            <a:extLst>
              <a:ext uri="{FF2B5EF4-FFF2-40B4-BE49-F238E27FC236}">
                <a16:creationId xmlns:a16="http://schemas.microsoft.com/office/drawing/2014/main" id="{B9622E70-35A8-1458-77B2-158F6157C35A}"/>
              </a:ext>
            </a:extLst>
          </p:cNvPr>
          <p:cNvSpPr txBox="1"/>
          <p:nvPr/>
        </p:nvSpPr>
        <p:spPr>
          <a:xfrm>
            <a:off x="2668812" y="2795246"/>
            <a:ext cx="1903188" cy="338554"/>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dirty="0"/>
              <a:t>Ουδέτερη ισορροπία</a:t>
            </a:r>
          </a:p>
        </p:txBody>
      </p:sp>
      <p:sp>
        <p:nvSpPr>
          <p:cNvPr id="15" name="TextBox 14">
            <a:extLst>
              <a:ext uri="{FF2B5EF4-FFF2-40B4-BE49-F238E27FC236}">
                <a16:creationId xmlns:a16="http://schemas.microsoft.com/office/drawing/2014/main" id="{D305E4FB-C6B2-F2A9-B667-9E84D94D2A60}"/>
              </a:ext>
            </a:extLst>
          </p:cNvPr>
          <p:cNvSpPr txBox="1"/>
          <p:nvPr/>
        </p:nvSpPr>
        <p:spPr>
          <a:xfrm>
            <a:off x="1979712" y="3603615"/>
            <a:ext cx="689100" cy="338554"/>
          </a:xfrm>
          <a:prstGeom prst="rect">
            <a:avLst/>
          </a:prstGeom>
          <a:solidFill>
            <a:schemeClr val="bg1"/>
          </a:solidFill>
        </p:spPr>
        <p:txBody>
          <a:bodyPr wrap="square">
            <a:spAutoFit/>
          </a:bodyPr>
          <a:lstStyle/>
          <a:p>
            <a:r>
              <a:rPr lang="el-GR" sz="1600" dirty="0">
                <a:solidFill>
                  <a:srgbClr val="0000FF"/>
                </a:solidFill>
                <a:latin typeface="Arial Narrow" panose="020B0606020202030204" pitchFamily="34" charset="0"/>
              </a:rPr>
              <a:t>λόφος</a:t>
            </a:r>
            <a:endParaRPr lang="el-GR" sz="1600" dirty="0">
              <a:latin typeface="Arial Narrow" panose="020B0606020202030204" pitchFamily="34" charset="0"/>
            </a:endParaRPr>
          </a:p>
        </p:txBody>
      </p:sp>
    </p:spTree>
    <p:extLst>
      <p:ext uri="{BB962C8B-B14F-4D97-AF65-F5344CB8AC3E}">
        <p14:creationId xmlns:p14="http://schemas.microsoft.com/office/powerpoint/2010/main" val="2651989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8FDF54E-8AB6-41DB-B663-FDE585168FF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2AC73E9-85D3-47CA-915F-318EBACFD89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60</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886A6DF7-50D4-4117-85E8-2B35F4C61A2A}"/>
              </a:ext>
            </a:extLst>
          </p:cNvPr>
          <p:cNvSpPr txBox="1"/>
          <p:nvPr/>
        </p:nvSpPr>
        <p:spPr>
          <a:xfrm>
            <a:off x="827584" y="90498"/>
            <a:ext cx="7199848" cy="432048"/>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Θερμοκρασιακές αναστροφές</a:t>
            </a:r>
            <a:endParaRPr lang="el-GR" sz="2400" dirty="0"/>
          </a:p>
        </p:txBody>
      </p:sp>
      <p:sp>
        <p:nvSpPr>
          <p:cNvPr id="5" name="Ορθογώνιο 4">
            <a:extLst>
              <a:ext uri="{FF2B5EF4-FFF2-40B4-BE49-F238E27FC236}">
                <a16:creationId xmlns:a16="http://schemas.microsoft.com/office/drawing/2014/main" id="{E5705AB8-9435-43ED-B029-DF70D78B26BA}"/>
              </a:ext>
            </a:extLst>
          </p:cNvPr>
          <p:cNvSpPr/>
          <p:nvPr/>
        </p:nvSpPr>
        <p:spPr>
          <a:xfrm>
            <a:off x="279851" y="615128"/>
            <a:ext cx="8612629" cy="2115707"/>
          </a:xfrm>
          <a:prstGeom prst="rect">
            <a:avLst/>
          </a:prstGeom>
        </p:spPr>
        <p:txBody>
          <a:bodyPr wrap="square">
            <a:spAutoFit/>
          </a:bodyPr>
          <a:lstStyle/>
          <a:p>
            <a:pPr marL="12700" algn="just">
              <a:lnSpc>
                <a:spcPts val="2555"/>
              </a:lnSpc>
              <a:spcBef>
                <a:spcPts val="127"/>
              </a:spcBef>
            </a:pPr>
            <a:r>
              <a:rPr lang="el-GR" sz="2000" u="sng" dirty="0">
                <a:solidFill>
                  <a:srgbClr val="0000FF"/>
                </a:solidFill>
              </a:rPr>
              <a:t>Υπό κανονικές συνθήκες η θερμοκρασία ελαττώνεται με το ύψος.</a:t>
            </a:r>
          </a:p>
          <a:p>
            <a:pPr marL="12700" algn="just">
              <a:lnSpc>
                <a:spcPts val="2555"/>
              </a:lnSpc>
              <a:spcBef>
                <a:spcPts val="127"/>
              </a:spcBef>
            </a:pPr>
            <a:r>
              <a:rPr lang="el-GR" sz="2000" dirty="0">
                <a:solidFill>
                  <a:srgbClr val="0000FF"/>
                </a:solidFill>
              </a:rPr>
              <a:t>Ωστόσο μερικές φορές είναι δυνατό να αυξάνεται, τότε το φαινόμενο </a:t>
            </a:r>
            <a:r>
              <a:rPr lang="el-GR" sz="2000" b="1" dirty="0">
                <a:solidFill>
                  <a:srgbClr val="0000FF"/>
                </a:solidFill>
              </a:rPr>
              <a:t>καλείται θερμοκρασιακή αναστροφή</a:t>
            </a:r>
            <a:r>
              <a:rPr lang="el-GR" sz="2000" dirty="0">
                <a:solidFill>
                  <a:srgbClr val="0000FF"/>
                </a:solidFill>
              </a:rPr>
              <a:t>.</a:t>
            </a:r>
          </a:p>
          <a:p>
            <a:pPr marL="12700" algn="just">
              <a:lnSpc>
                <a:spcPts val="2555"/>
              </a:lnSpc>
              <a:spcBef>
                <a:spcPts val="127"/>
              </a:spcBef>
            </a:pPr>
            <a:r>
              <a:rPr lang="el-GR" sz="2000" dirty="0">
                <a:solidFill>
                  <a:srgbClr val="0000FF"/>
                </a:solidFill>
              </a:rPr>
              <a:t>Το κάτω μέρος καλείται </a:t>
            </a:r>
            <a:r>
              <a:rPr lang="el-GR" sz="2000" b="1" dirty="0">
                <a:solidFill>
                  <a:srgbClr val="0000FF"/>
                </a:solidFill>
              </a:rPr>
              <a:t>βάση</a:t>
            </a:r>
            <a:r>
              <a:rPr lang="el-GR" sz="2000" dirty="0">
                <a:solidFill>
                  <a:srgbClr val="0000FF"/>
                </a:solidFill>
              </a:rPr>
              <a:t> της αναστροφής και το πάνω μέρος </a:t>
            </a:r>
            <a:r>
              <a:rPr lang="el-GR" sz="2000" b="1" dirty="0">
                <a:solidFill>
                  <a:srgbClr val="0000FF"/>
                </a:solidFill>
              </a:rPr>
              <a:t>κορυφή</a:t>
            </a:r>
            <a:r>
              <a:rPr lang="el-GR" sz="2000" dirty="0">
                <a:solidFill>
                  <a:srgbClr val="0000FF"/>
                </a:solidFill>
              </a:rPr>
              <a:t>.</a:t>
            </a:r>
          </a:p>
          <a:p>
            <a:pPr marL="12700" algn="just">
              <a:lnSpc>
                <a:spcPts val="2555"/>
              </a:lnSpc>
              <a:spcBef>
                <a:spcPts val="127"/>
              </a:spcBef>
            </a:pPr>
            <a:r>
              <a:rPr lang="el-GR" sz="2000" dirty="0">
                <a:solidFill>
                  <a:srgbClr val="0000FF"/>
                </a:solidFill>
              </a:rPr>
              <a:t>Η διαφορά θερμοκρασίας μεταξύ βάσης και κορυφής καλείται </a:t>
            </a:r>
            <a:r>
              <a:rPr lang="el-GR" sz="2000" b="1" dirty="0">
                <a:solidFill>
                  <a:srgbClr val="0000FF"/>
                </a:solidFill>
              </a:rPr>
              <a:t>ισχύς αναστροφής</a:t>
            </a:r>
            <a:r>
              <a:rPr lang="el-GR" sz="2000" dirty="0">
                <a:solidFill>
                  <a:srgbClr val="0000FF"/>
                </a:solidFill>
              </a:rPr>
              <a:t>.</a:t>
            </a:r>
          </a:p>
        </p:txBody>
      </p:sp>
      <p:pic>
        <p:nvPicPr>
          <p:cNvPr id="6" name="Εικόνα 5">
            <a:extLst>
              <a:ext uri="{FF2B5EF4-FFF2-40B4-BE49-F238E27FC236}">
                <a16:creationId xmlns:a16="http://schemas.microsoft.com/office/drawing/2014/main" id="{B3DB4702-CA80-4338-B976-9745158FC345}"/>
              </a:ext>
            </a:extLst>
          </p:cNvPr>
          <p:cNvPicPr>
            <a:picLocks noChangeAspect="1"/>
          </p:cNvPicPr>
          <p:nvPr/>
        </p:nvPicPr>
        <p:blipFill rotWithShape="1">
          <a:blip r:embed="rId3"/>
          <a:srcRect l="23889" t="65477" r="18611" b="4114"/>
          <a:stretch/>
        </p:blipFill>
        <p:spPr>
          <a:xfrm>
            <a:off x="4998720" y="2917470"/>
            <a:ext cx="3960440" cy="3055197"/>
          </a:xfrm>
          <a:prstGeom prst="rect">
            <a:avLst/>
          </a:prstGeom>
        </p:spPr>
      </p:pic>
      <p:sp>
        <p:nvSpPr>
          <p:cNvPr id="8" name="Ορθογώνιο 7">
            <a:extLst>
              <a:ext uri="{FF2B5EF4-FFF2-40B4-BE49-F238E27FC236}">
                <a16:creationId xmlns:a16="http://schemas.microsoft.com/office/drawing/2014/main" id="{40FFA8D2-C232-429C-A2AE-A89BF419C5CF}"/>
              </a:ext>
            </a:extLst>
          </p:cNvPr>
          <p:cNvSpPr/>
          <p:nvPr/>
        </p:nvSpPr>
        <p:spPr>
          <a:xfrm>
            <a:off x="282048" y="2938423"/>
            <a:ext cx="4572000" cy="1070165"/>
          </a:xfrm>
          <a:prstGeom prst="rect">
            <a:avLst/>
          </a:prstGeom>
          <a:ln w="28575">
            <a:solidFill>
              <a:schemeClr val="accent1"/>
            </a:solidFill>
          </a:ln>
        </p:spPr>
        <p:txBody>
          <a:bodyPr>
            <a:spAutoFit/>
          </a:bodyPr>
          <a:lstStyle/>
          <a:p>
            <a:pPr marL="12700" algn="ctr">
              <a:lnSpc>
                <a:spcPts val="2555"/>
              </a:lnSpc>
              <a:spcBef>
                <a:spcPts val="127"/>
              </a:spcBef>
            </a:pPr>
            <a:r>
              <a:rPr lang="el-GR" dirty="0">
                <a:solidFill>
                  <a:srgbClr val="C00000"/>
                </a:solidFill>
              </a:rPr>
              <a:t>όταν η διάφορά μεταξύ βάσης και κορυφής είναι της τάξης των </a:t>
            </a:r>
            <a:r>
              <a:rPr lang="el-GR" dirty="0" err="1">
                <a:solidFill>
                  <a:srgbClr val="C00000"/>
                </a:solidFill>
              </a:rPr>
              <a:t>δεκάτων</a:t>
            </a:r>
            <a:r>
              <a:rPr lang="el-GR" dirty="0">
                <a:solidFill>
                  <a:srgbClr val="C00000"/>
                </a:solidFill>
              </a:rPr>
              <a:t> του βαθμού το στρώμα καλείται ισόθερμο</a:t>
            </a:r>
          </a:p>
        </p:txBody>
      </p:sp>
      <p:sp>
        <p:nvSpPr>
          <p:cNvPr id="9" name="Ορθογώνιο 8">
            <a:extLst>
              <a:ext uri="{FF2B5EF4-FFF2-40B4-BE49-F238E27FC236}">
                <a16:creationId xmlns:a16="http://schemas.microsoft.com/office/drawing/2014/main" id="{4BD862A1-FB11-4EEF-89B0-79BC2B40732F}"/>
              </a:ext>
            </a:extLst>
          </p:cNvPr>
          <p:cNvSpPr/>
          <p:nvPr/>
        </p:nvSpPr>
        <p:spPr>
          <a:xfrm>
            <a:off x="268132" y="4195902"/>
            <a:ext cx="4585915" cy="1938992"/>
          </a:xfrm>
          <a:prstGeom prst="rect">
            <a:avLst/>
          </a:prstGeom>
        </p:spPr>
        <p:txBody>
          <a:bodyPr wrap="square">
            <a:spAutoFit/>
          </a:bodyPr>
          <a:lstStyle/>
          <a:p>
            <a:pPr algn="just"/>
            <a:r>
              <a:rPr lang="el-GR" sz="2000" dirty="0"/>
              <a:t>Η μείωση της θερμοκρασίας με το ύψος επιτρέπει την καλύτερη ανάμειξη του αέρα και </a:t>
            </a:r>
            <a:r>
              <a:rPr lang="el-GR" sz="2000" b="1" u="sng" dirty="0"/>
              <a:t>επομένως τη διασπορά και την απομάκρυνση  των ρύπων από τα χαμηλά στρώματα όπου απελευθερώνονται.</a:t>
            </a:r>
          </a:p>
        </p:txBody>
      </p:sp>
      <p:sp>
        <p:nvSpPr>
          <p:cNvPr id="10" name="TextBox 9">
            <a:extLst>
              <a:ext uri="{FF2B5EF4-FFF2-40B4-BE49-F238E27FC236}">
                <a16:creationId xmlns:a16="http://schemas.microsoft.com/office/drawing/2014/main" id="{1DAED4B6-BF12-4822-80B9-7CCFA256B0C5}"/>
              </a:ext>
            </a:extLst>
          </p:cNvPr>
          <p:cNvSpPr txBox="1"/>
          <p:nvPr/>
        </p:nvSpPr>
        <p:spPr>
          <a:xfrm>
            <a:off x="6626446" y="4221088"/>
            <a:ext cx="1944216" cy="646331"/>
          </a:xfrm>
          <a:prstGeom prst="rect">
            <a:avLst/>
          </a:prstGeom>
          <a:solidFill>
            <a:schemeClr val="bg1"/>
          </a:solidFill>
        </p:spPr>
        <p:txBody>
          <a:bodyPr wrap="square" rtlCol="0">
            <a:spAutoFit/>
          </a:bodyPr>
          <a:lstStyle/>
          <a:p>
            <a:r>
              <a:rPr lang="el-GR" dirty="0"/>
              <a:t>Αναστροφή θερμοκρασίας</a:t>
            </a:r>
          </a:p>
        </p:txBody>
      </p:sp>
      <p:sp>
        <p:nvSpPr>
          <p:cNvPr id="11" name="TextBox 10">
            <a:extLst>
              <a:ext uri="{FF2B5EF4-FFF2-40B4-BE49-F238E27FC236}">
                <a16:creationId xmlns:a16="http://schemas.microsoft.com/office/drawing/2014/main" id="{C55A150B-F018-4150-8F28-C7864D17F627}"/>
              </a:ext>
            </a:extLst>
          </p:cNvPr>
          <p:cNvSpPr txBox="1"/>
          <p:nvPr/>
        </p:nvSpPr>
        <p:spPr>
          <a:xfrm>
            <a:off x="6266202" y="5765562"/>
            <a:ext cx="1820755" cy="369332"/>
          </a:xfrm>
          <a:prstGeom prst="rect">
            <a:avLst/>
          </a:prstGeom>
          <a:solidFill>
            <a:schemeClr val="bg1"/>
          </a:solidFill>
        </p:spPr>
        <p:txBody>
          <a:bodyPr wrap="none" rtlCol="0">
            <a:spAutoFit/>
          </a:bodyPr>
          <a:lstStyle/>
          <a:p>
            <a:r>
              <a:rPr lang="el-GR" dirty="0"/>
              <a:t>Θερμοκρασία(</a:t>
            </a:r>
            <a:r>
              <a:rPr lang="el-GR" baseline="30000" dirty="0"/>
              <a:t>ο</a:t>
            </a:r>
            <a:r>
              <a:rPr lang="en-US" dirty="0"/>
              <a:t>C)</a:t>
            </a:r>
            <a:endParaRPr lang="el-GR" dirty="0"/>
          </a:p>
        </p:txBody>
      </p:sp>
      <p:sp>
        <p:nvSpPr>
          <p:cNvPr id="12" name="TextBox 11">
            <a:extLst>
              <a:ext uri="{FF2B5EF4-FFF2-40B4-BE49-F238E27FC236}">
                <a16:creationId xmlns:a16="http://schemas.microsoft.com/office/drawing/2014/main" id="{85C89602-5CA2-4F90-B8C8-850116BF37E1}"/>
              </a:ext>
            </a:extLst>
          </p:cNvPr>
          <p:cNvSpPr txBox="1"/>
          <p:nvPr/>
        </p:nvSpPr>
        <p:spPr>
          <a:xfrm rot="16200000">
            <a:off x="4603740" y="4522146"/>
            <a:ext cx="1159292" cy="369332"/>
          </a:xfrm>
          <a:prstGeom prst="rect">
            <a:avLst/>
          </a:prstGeom>
          <a:solidFill>
            <a:schemeClr val="bg1"/>
          </a:solidFill>
        </p:spPr>
        <p:txBody>
          <a:bodyPr wrap="none" rtlCol="0">
            <a:spAutoFit/>
          </a:bodyPr>
          <a:lstStyle/>
          <a:p>
            <a:r>
              <a:rPr lang="el-GR" dirty="0"/>
              <a:t>Ύψος (</a:t>
            </a:r>
            <a:r>
              <a:rPr lang="en-US" dirty="0"/>
              <a:t>km)</a:t>
            </a:r>
            <a:endParaRPr lang="el-GR" dirty="0"/>
          </a:p>
        </p:txBody>
      </p:sp>
      <p:sp>
        <p:nvSpPr>
          <p:cNvPr id="13" name="TextBox 12">
            <a:extLst>
              <a:ext uri="{FF2B5EF4-FFF2-40B4-BE49-F238E27FC236}">
                <a16:creationId xmlns:a16="http://schemas.microsoft.com/office/drawing/2014/main" id="{BA00E1AA-2308-4823-B3AC-DD51882DB9C4}"/>
              </a:ext>
            </a:extLst>
          </p:cNvPr>
          <p:cNvSpPr txBox="1"/>
          <p:nvPr/>
        </p:nvSpPr>
        <p:spPr>
          <a:xfrm>
            <a:off x="5496484" y="4980338"/>
            <a:ext cx="914391" cy="461665"/>
          </a:xfrm>
          <a:prstGeom prst="rect">
            <a:avLst/>
          </a:prstGeom>
          <a:solidFill>
            <a:schemeClr val="bg1"/>
          </a:solidFill>
        </p:spPr>
        <p:txBody>
          <a:bodyPr wrap="square" rtlCol="0">
            <a:spAutoFit/>
          </a:bodyPr>
          <a:lstStyle/>
          <a:p>
            <a:pPr algn="ctr"/>
            <a:r>
              <a:rPr lang="el-GR" sz="1200" dirty="0"/>
              <a:t>Ξηρή</a:t>
            </a:r>
          </a:p>
          <a:p>
            <a:pPr algn="ctr"/>
            <a:r>
              <a:rPr lang="el-GR" sz="1200" dirty="0" err="1"/>
              <a:t>αδιαβατική</a:t>
            </a:r>
            <a:endParaRPr lang="el-GR" sz="1200" dirty="0"/>
          </a:p>
        </p:txBody>
      </p:sp>
      <p:sp>
        <p:nvSpPr>
          <p:cNvPr id="7" name="Οβάλ 6">
            <a:extLst>
              <a:ext uri="{FF2B5EF4-FFF2-40B4-BE49-F238E27FC236}">
                <a16:creationId xmlns:a16="http://schemas.microsoft.com/office/drawing/2014/main" id="{B809071F-29A9-4094-9BA7-2451C8FDE5F3}"/>
              </a:ext>
            </a:extLst>
          </p:cNvPr>
          <p:cNvSpPr/>
          <p:nvPr/>
        </p:nvSpPr>
        <p:spPr>
          <a:xfrm>
            <a:off x="6149397" y="4559821"/>
            <a:ext cx="216024" cy="177754"/>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Οβάλ 13">
            <a:extLst>
              <a:ext uri="{FF2B5EF4-FFF2-40B4-BE49-F238E27FC236}">
                <a16:creationId xmlns:a16="http://schemas.microsoft.com/office/drawing/2014/main" id="{A8A8F1EB-8BDB-41DE-BD91-F0BC09B3CC37}"/>
              </a:ext>
            </a:extLst>
          </p:cNvPr>
          <p:cNvSpPr/>
          <p:nvPr/>
        </p:nvSpPr>
        <p:spPr>
          <a:xfrm>
            <a:off x="6762916" y="3881555"/>
            <a:ext cx="216024" cy="177754"/>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6" name="Ευθεία γραμμή σύνδεσης 15">
            <a:extLst>
              <a:ext uri="{FF2B5EF4-FFF2-40B4-BE49-F238E27FC236}">
                <a16:creationId xmlns:a16="http://schemas.microsoft.com/office/drawing/2014/main" id="{ADF2EC0E-5CA4-4A20-9025-F52EA740766E}"/>
              </a:ext>
            </a:extLst>
          </p:cNvPr>
          <p:cNvCxnSpPr/>
          <p:nvPr/>
        </p:nvCxnSpPr>
        <p:spPr>
          <a:xfrm>
            <a:off x="6266202" y="3089219"/>
            <a:ext cx="0" cy="25000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Ευθεία γραμμή σύνδεσης 16">
            <a:extLst>
              <a:ext uri="{FF2B5EF4-FFF2-40B4-BE49-F238E27FC236}">
                <a16:creationId xmlns:a16="http://schemas.microsoft.com/office/drawing/2014/main" id="{21B7BA39-C407-4052-8A22-7D62606B9AD4}"/>
              </a:ext>
            </a:extLst>
          </p:cNvPr>
          <p:cNvCxnSpPr/>
          <p:nvPr/>
        </p:nvCxnSpPr>
        <p:spPr>
          <a:xfrm>
            <a:off x="6790550" y="3151328"/>
            <a:ext cx="0" cy="25000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Ευθεία γραμμή σύνδεσης 17">
            <a:extLst>
              <a:ext uri="{FF2B5EF4-FFF2-40B4-BE49-F238E27FC236}">
                <a16:creationId xmlns:a16="http://schemas.microsoft.com/office/drawing/2014/main" id="{B317B15A-8799-9603-BD10-2B4593AB8FA7}"/>
              </a:ext>
            </a:extLst>
          </p:cNvPr>
          <p:cNvCxnSpPr/>
          <p:nvPr/>
        </p:nvCxnSpPr>
        <p:spPr>
          <a:xfrm>
            <a:off x="5868144" y="4008588"/>
            <a:ext cx="28186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a:extLst>
              <a:ext uri="{FF2B5EF4-FFF2-40B4-BE49-F238E27FC236}">
                <a16:creationId xmlns:a16="http://schemas.microsoft.com/office/drawing/2014/main" id="{0E2108EF-9626-4802-E45E-3403BC1EED19}"/>
              </a:ext>
            </a:extLst>
          </p:cNvPr>
          <p:cNvCxnSpPr/>
          <p:nvPr/>
        </p:nvCxnSpPr>
        <p:spPr>
          <a:xfrm>
            <a:off x="5940152" y="4707563"/>
            <a:ext cx="28186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Ευθύγραμμο βέλος σύνδεσης 20">
            <a:extLst>
              <a:ext uri="{FF2B5EF4-FFF2-40B4-BE49-F238E27FC236}">
                <a16:creationId xmlns:a16="http://schemas.microsoft.com/office/drawing/2014/main" id="{626AE341-4D21-5622-7A38-F42CA0E8B818}"/>
              </a:ext>
            </a:extLst>
          </p:cNvPr>
          <p:cNvCxnSpPr/>
          <p:nvPr/>
        </p:nvCxnSpPr>
        <p:spPr>
          <a:xfrm>
            <a:off x="8460432" y="4008588"/>
            <a:ext cx="0" cy="7289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Ευθύγραμμο βέλος σύνδεσης 22">
            <a:extLst>
              <a:ext uri="{FF2B5EF4-FFF2-40B4-BE49-F238E27FC236}">
                <a16:creationId xmlns:a16="http://schemas.microsoft.com/office/drawing/2014/main" id="{E26DB0CA-E48D-3483-45E2-17F6C01B040E}"/>
              </a:ext>
            </a:extLst>
          </p:cNvPr>
          <p:cNvCxnSpPr/>
          <p:nvPr/>
        </p:nvCxnSpPr>
        <p:spPr>
          <a:xfrm>
            <a:off x="1907704" y="2564904"/>
            <a:ext cx="6552728" cy="18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Ευθύγραμμο βέλος σύνδεσης 24">
            <a:extLst>
              <a:ext uri="{FF2B5EF4-FFF2-40B4-BE49-F238E27FC236}">
                <a16:creationId xmlns:a16="http://schemas.microsoft.com/office/drawing/2014/main" id="{FB4E8CC2-A971-F170-206E-7018F1FE815C}"/>
              </a:ext>
            </a:extLst>
          </p:cNvPr>
          <p:cNvCxnSpPr/>
          <p:nvPr/>
        </p:nvCxnSpPr>
        <p:spPr>
          <a:xfrm flipH="1">
            <a:off x="7092280" y="1877662"/>
            <a:ext cx="1152128" cy="20038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9066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CBF47AB-BBCE-4915-83B7-C7691DC9633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325BB78-69A4-48CB-9AE2-14E7D17CA5B6}"/>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61</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89697D84-1C6A-4BF0-8A19-8FEB5508E5D4}"/>
              </a:ext>
            </a:extLst>
          </p:cNvPr>
          <p:cNvPicPr>
            <a:picLocks noChangeAspect="1"/>
          </p:cNvPicPr>
          <p:nvPr/>
        </p:nvPicPr>
        <p:blipFill rotWithShape="1">
          <a:blip r:embed="rId3"/>
          <a:srcRect l="23358" t="13339" r="20619" b="50743"/>
          <a:stretch/>
        </p:blipFill>
        <p:spPr>
          <a:xfrm>
            <a:off x="323529" y="208097"/>
            <a:ext cx="4165025" cy="3503311"/>
          </a:xfrm>
          <a:prstGeom prst="rect">
            <a:avLst/>
          </a:prstGeom>
        </p:spPr>
      </p:pic>
      <p:pic>
        <p:nvPicPr>
          <p:cNvPr id="6" name="Εικόνα 5">
            <a:extLst>
              <a:ext uri="{FF2B5EF4-FFF2-40B4-BE49-F238E27FC236}">
                <a16:creationId xmlns:a16="http://schemas.microsoft.com/office/drawing/2014/main" id="{B407BCF7-4C60-474F-AAE9-FFC14F29567B}"/>
              </a:ext>
            </a:extLst>
          </p:cNvPr>
          <p:cNvPicPr>
            <a:picLocks noChangeAspect="1"/>
          </p:cNvPicPr>
          <p:nvPr/>
        </p:nvPicPr>
        <p:blipFill rotWithShape="1">
          <a:blip r:embed="rId3"/>
          <a:srcRect l="22556" t="48925" r="24716" b="16338"/>
          <a:stretch/>
        </p:blipFill>
        <p:spPr>
          <a:xfrm>
            <a:off x="4674913" y="325424"/>
            <a:ext cx="3887452" cy="3355752"/>
          </a:xfrm>
          <a:prstGeom prst="rect">
            <a:avLst/>
          </a:prstGeom>
        </p:spPr>
      </p:pic>
      <p:sp>
        <p:nvSpPr>
          <p:cNvPr id="7" name="Ορθογώνιο 6">
            <a:extLst>
              <a:ext uri="{FF2B5EF4-FFF2-40B4-BE49-F238E27FC236}">
                <a16:creationId xmlns:a16="http://schemas.microsoft.com/office/drawing/2014/main" id="{851988DF-6836-4B00-BA48-4C680A7FFC71}"/>
              </a:ext>
            </a:extLst>
          </p:cNvPr>
          <p:cNvSpPr/>
          <p:nvPr/>
        </p:nvSpPr>
        <p:spPr>
          <a:xfrm>
            <a:off x="372442" y="3681176"/>
            <a:ext cx="4165025" cy="1477328"/>
          </a:xfrm>
          <a:prstGeom prst="rect">
            <a:avLst/>
          </a:prstGeom>
        </p:spPr>
        <p:txBody>
          <a:bodyPr wrap="square">
            <a:spAutoFit/>
          </a:bodyPr>
          <a:lstStyle/>
          <a:p>
            <a:pPr algn="just"/>
            <a:r>
              <a:rPr lang="el-GR" dirty="0">
                <a:solidFill>
                  <a:srgbClr val="0000FF"/>
                </a:solidFill>
              </a:rPr>
              <a:t>Η νυκτερινή αναστροφή που δημιουργήθηκε το βράδυ βαθμιαία εξαλείφεται </a:t>
            </a:r>
            <a:r>
              <a:rPr lang="el-GR" u="sng" dirty="0">
                <a:solidFill>
                  <a:srgbClr val="0000FF"/>
                </a:solidFill>
              </a:rPr>
              <a:t>καθώς η επιφάνεια του εδάφους θερμαίνεται κατά την πάροδο της ημέρας</a:t>
            </a:r>
          </a:p>
        </p:txBody>
      </p:sp>
      <p:sp>
        <p:nvSpPr>
          <p:cNvPr id="8" name="Ορθογώνιο 7">
            <a:extLst>
              <a:ext uri="{FF2B5EF4-FFF2-40B4-BE49-F238E27FC236}">
                <a16:creationId xmlns:a16="http://schemas.microsoft.com/office/drawing/2014/main" id="{F1E7067E-0EB8-4398-93B9-D5D581338DF6}"/>
              </a:ext>
            </a:extLst>
          </p:cNvPr>
          <p:cNvSpPr/>
          <p:nvPr/>
        </p:nvSpPr>
        <p:spPr>
          <a:xfrm>
            <a:off x="4860032" y="3685864"/>
            <a:ext cx="3960440" cy="2308324"/>
          </a:xfrm>
          <a:prstGeom prst="rect">
            <a:avLst/>
          </a:prstGeom>
        </p:spPr>
        <p:txBody>
          <a:bodyPr wrap="square">
            <a:spAutoFit/>
          </a:bodyPr>
          <a:lstStyle/>
          <a:p>
            <a:pPr algn="just"/>
            <a:r>
              <a:rPr lang="el-GR" u="sng" dirty="0"/>
              <a:t>Μετά τη δύση του ήλιου το έδαφος ψύχεται γρήγορα και σχηματίζεται μια αβαθής επιφανειακή αναστροφή </a:t>
            </a:r>
            <a:endParaRPr lang="en-US" u="sng" dirty="0"/>
          </a:p>
          <a:p>
            <a:pPr algn="just"/>
            <a:endParaRPr lang="el-GR" dirty="0"/>
          </a:p>
          <a:p>
            <a:pPr algn="just"/>
            <a:r>
              <a:rPr lang="el-GR" dirty="0"/>
              <a:t>Αυτή η αναστροφή βαθαίνει με την πρόοδο της νύκτας φτάνοντας στο μέγιστο βάθος της λίγο πριν την ανατολή του ήλιου</a:t>
            </a:r>
          </a:p>
        </p:txBody>
      </p:sp>
      <p:sp>
        <p:nvSpPr>
          <p:cNvPr id="9" name="TextBox 8">
            <a:extLst>
              <a:ext uri="{FF2B5EF4-FFF2-40B4-BE49-F238E27FC236}">
                <a16:creationId xmlns:a16="http://schemas.microsoft.com/office/drawing/2014/main" id="{77D8741D-B6CC-40C7-A352-E0355B7DA771}"/>
              </a:ext>
            </a:extLst>
          </p:cNvPr>
          <p:cNvSpPr txBox="1"/>
          <p:nvPr/>
        </p:nvSpPr>
        <p:spPr>
          <a:xfrm>
            <a:off x="1544576" y="3244334"/>
            <a:ext cx="1820755" cy="369332"/>
          </a:xfrm>
          <a:prstGeom prst="rect">
            <a:avLst/>
          </a:prstGeom>
          <a:solidFill>
            <a:schemeClr val="bg1"/>
          </a:solidFill>
        </p:spPr>
        <p:txBody>
          <a:bodyPr wrap="none" rtlCol="0">
            <a:spAutoFit/>
          </a:bodyPr>
          <a:lstStyle/>
          <a:p>
            <a:r>
              <a:rPr lang="el-GR" dirty="0"/>
              <a:t>Θερμοκρασία(</a:t>
            </a:r>
            <a:r>
              <a:rPr lang="el-GR" baseline="30000" dirty="0"/>
              <a:t>ο</a:t>
            </a:r>
            <a:r>
              <a:rPr lang="en-US" dirty="0"/>
              <a:t>C)</a:t>
            </a:r>
            <a:endParaRPr lang="el-GR" dirty="0"/>
          </a:p>
        </p:txBody>
      </p:sp>
      <p:sp>
        <p:nvSpPr>
          <p:cNvPr id="10" name="TextBox 9">
            <a:extLst>
              <a:ext uri="{FF2B5EF4-FFF2-40B4-BE49-F238E27FC236}">
                <a16:creationId xmlns:a16="http://schemas.microsoft.com/office/drawing/2014/main" id="{E30DA330-D6A2-425C-BFF7-F198F3409475}"/>
              </a:ext>
            </a:extLst>
          </p:cNvPr>
          <p:cNvSpPr txBox="1"/>
          <p:nvPr/>
        </p:nvSpPr>
        <p:spPr>
          <a:xfrm rot="16200000">
            <a:off x="-71452" y="2133061"/>
            <a:ext cx="1159292" cy="369332"/>
          </a:xfrm>
          <a:prstGeom prst="rect">
            <a:avLst/>
          </a:prstGeom>
          <a:solidFill>
            <a:schemeClr val="bg1"/>
          </a:solidFill>
        </p:spPr>
        <p:txBody>
          <a:bodyPr wrap="none" rtlCol="0">
            <a:spAutoFit/>
          </a:bodyPr>
          <a:lstStyle/>
          <a:p>
            <a:r>
              <a:rPr lang="el-GR" dirty="0"/>
              <a:t>Ύψος (</a:t>
            </a:r>
            <a:r>
              <a:rPr lang="en-US" dirty="0"/>
              <a:t>km)</a:t>
            </a:r>
            <a:endParaRPr lang="el-GR" dirty="0"/>
          </a:p>
        </p:txBody>
      </p:sp>
      <p:sp>
        <p:nvSpPr>
          <p:cNvPr id="11" name="TextBox 10">
            <a:extLst>
              <a:ext uri="{FF2B5EF4-FFF2-40B4-BE49-F238E27FC236}">
                <a16:creationId xmlns:a16="http://schemas.microsoft.com/office/drawing/2014/main" id="{9558A9A3-C404-42FA-97AD-ED4A63860DF2}"/>
              </a:ext>
            </a:extLst>
          </p:cNvPr>
          <p:cNvSpPr txBox="1"/>
          <p:nvPr/>
        </p:nvSpPr>
        <p:spPr>
          <a:xfrm>
            <a:off x="5940152" y="3243052"/>
            <a:ext cx="1820755" cy="369332"/>
          </a:xfrm>
          <a:prstGeom prst="rect">
            <a:avLst/>
          </a:prstGeom>
          <a:solidFill>
            <a:schemeClr val="bg1"/>
          </a:solidFill>
        </p:spPr>
        <p:txBody>
          <a:bodyPr wrap="none" rtlCol="0">
            <a:spAutoFit/>
          </a:bodyPr>
          <a:lstStyle/>
          <a:p>
            <a:r>
              <a:rPr lang="el-GR" dirty="0"/>
              <a:t>Θερμοκρασία(</a:t>
            </a:r>
            <a:r>
              <a:rPr lang="el-GR" baseline="30000" dirty="0"/>
              <a:t>ο</a:t>
            </a:r>
            <a:r>
              <a:rPr lang="en-US" dirty="0"/>
              <a:t>C)</a:t>
            </a:r>
            <a:endParaRPr lang="el-GR" dirty="0"/>
          </a:p>
        </p:txBody>
      </p:sp>
      <p:sp>
        <p:nvSpPr>
          <p:cNvPr id="12" name="TextBox 11">
            <a:extLst>
              <a:ext uri="{FF2B5EF4-FFF2-40B4-BE49-F238E27FC236}">
                <a16:creationId xmlns:a16="http://schemas.microsoft.com/office/drawing/2014/main" id="{C5FE54C9-BD82-4F1F-870A-C26B68434191}"/>
              </a:ext>
            </a:extLst>
          </p:cNvPr>
          <p:cNvSpPr txBox="1"/>
          <p:nvPr/>
        </p:nvSpPr>
        <p:spPr>
          <a:xfrm rot="16200000">
            <a:off x="4324124" y="2131779"/>
            <a:ext cx="1159292" cy="369332"/>
          </a:xfrm>
          <a:prstGeom prst="rect">
            <a:avLst/>
          </a:prstGeom>
          <a:solidFill>
            <a:schemeClr val="bg1"/>
          </a:solidFill>
        </p:spPr>
        <p:txBody>
          <a:bodyPr wrap="none" rtlCol="0">
            <a:spAutoFit/>
          </a:bodyPr>
          <a:lstStyle/>
          <a:p>
            <a:r>
              <a:rPr lang="el-GR" dirty="0"/>
              <a:t>Ύψος (</a:t>
            </a:r>
            <a:r>
              <a:rPr lang="en-US" dirty="0"/>
              <a:t>km)</a:t>
            </a:r>
            <a:endParaRPr lang="el-GR" dirty="0"/>
          </a:p>
        </p:txBody>
      </p:sp>
      <p:sp>
        <p:nvSpPr>
          <p:cNvPr id="13" name="TextBox 12">
            <a:extLst>
              <a:ext uri="{FF2B5EF4-FFF2-40B4-BE49-F238E27FC236}">
                <a16:creationId xmlns:a16="http://schemas.microsoft.com/office/drawing/2014/main" id="{7E0C1115-55D4-4790-A32D-9D2C75E32668}"/>
              </a:ext>
            </a:extLst>
          </p:cNvPr>
          <p:cNvSpPr txBox="1"/>
          <p:nvPr/>
        </p:nvSpPr>
        <p:spPr>
          <a:xfrm>
            <a:off x="1331640" y="1033718"/>
            <a:ext cx="914391" cy="461665"/>
          </a:xfrm>
          <a:prstGeom prst="rect">
            <a:avLst/>
          </a:prstGeom>
          <a:solidFill>
            <a:schemeClr val="bg1"/>
          </a:solidFill>
        </p:spPr>
        <p:txBody>
          <a:bodyPr wrap="square" rtlCol="0">
            <a:spAutoFit/>
          </a:bodyPr>
          <a:lstStyle/>
          <a:p>
            <a:pPr algn="ctr"/>
            <a:r>
              <a:rPr lang="el-GR" sz="1200" dirty="0"/>
              <a:t>Ξηρή</a:t>
            </a:r>
          </a:p>
          <a:p>
            <a:pPr algn="ctr"/>
            <a:r>
              <a:rPr lang="el-GR" sz="1200" dirty="0" err="1"/>
              <a:t>αδιαβατική</a:t>
            </a:r>
            <a:endParaRPr lang="el-GR" sz="1200" dirty="0"/>
          </a:p>
        </p:txBody>
      </p:sp>
      <p:sp>
        <p:nvSpPr>
          <p:cNvPr id="14" name="TextBox 13">
            <a:extLst>
              <a:ext uri="{FF2B5EF4-FFF2-40B4-BE49-F238E27FC236}">
                <a16:creationId xmlns:a16="http://schemas.microsoft.com/office/drawing/2014/main" id="{70A2C7A7-0D36-4EEE-9807-E222CB443EA0}"/>
              </a:ext>
            </a:extLst>
          </p:cNvPr>
          <p:cNvSpPr txBox="1"/>
          <p:nvPr/>
        </p:nvSpPr>
        <p:spPr>
          <a:xfrm>
            <a:off x="5436096" y="1033718"/>
            <a:ext cx="914391" cy="461665"/>
          </a:xfrm>
          <a:prstGeom prst="rect">
            <a:avLst/>
          </a:prstGeom>
          <a:solidFill>
            <a:schemeClr val="bg1"/>
          </a:solidFill>
        </p:spPr>
        <p:txBody>
          <a:bodyPr wrap="square" rtlCol="0">
            <a:spAutoFit/>
          </a:bodyPr>
          <a:lstStyle/>
          <a:p>
            <a:pPr algn="ctr"/>
            <a:r>
              <a:rPr lang="el-GR" sz="1200" dirty="0"/>
              <a:t>Ξηρή</a:t>
            </a:r>
          </a:p>
          <a:p>
            <a:pPr algn="ctr"/>
            <a:r>
              <a:rPr lang="el-GR" sz="1200" dirty="0" err="1"/>
              <a:t>αδιαβατική</a:t>
            </a:r>
            <a:endParaRPr lang="el-GR" sz="1200" dirty="0"/>
          </a:p>
        </p:txBody>
      </p:sp>
      <p:sp>
        <p:nvSpPr>
          <p:cNvPr id="15" name="TextBox 14">
            <a:extLst>
              <a:ext uri="{FF2B5EF4-FFF2-40B4-BE49-F238E27FC236}">
                <a16:creationId xmlns:a16="http://schemas.microsoft.com/office/drawing/2014/main" id="{3F23E51C-7D1C-417D-A6E6-2A480DA9F2D8}"/>
              </a:ext>
            </a:extLst>
          </p:cNvPr>
          <p:cNvSpPr txBox="1"/>
          <p:nvPr/>
        </p:nvSpPr>
        <p:spPr>
          <a:xfrm>
            <a:off x="5088436" y="2449780"/>
            <a:ext cx="1464764" cy="276999"/>
          </a:xfrm>
          <a:prstGeom prst="rect">
            <a:avLst/>
          </a:prstGeom>
          <a:solidFill>
            <a:schemeClr val="bg1"/>
          </a:solidFill>
        </p:spPr>
        <p:txBody>
          <a:bodyPr wrap="square" rtlCol="0">
            <a:spAutoFit/>
          </a:bodyPr>
          <a:lstStyle/>
          <a:p>
            <a:pPr algn="ctr"/>
            <a:r>
              <a:rPr lang="el-GR" sz="1200" dirty="0"/>
              <a:t>Πολύ νωρίς το πρωί</a:t>
            </a:r>
          </a:p>
        </p:txBody>
      </p:sp>
      <p:sp>
        <p:nvSpPr>
          <p:cNvPr id="16" name="TextBox 15">
            <a:extLst>
              <a:ext uri="{FF2B5EF4-FFF2-40B4-BE49-F238E27FC236}">
                <a16:creationId xmlns:a16="http://schemas.microsoft.com/office/drawing/2014/main" id="{C370F6F9-4B4E-4360-B106-11F9ECC2ED70}"/>
              </a:ext>
            </a:extLst>
          </p:cNvPr>
          <p:cNvSpPr txBox="1"/>
          <p:nvPr/>
        </p:nvSpPr>
        <p:spPr>
          <a:xfrm>
            <a:off x="1012539" y="2265114"/>
            <a:ext cx="914391" cy="461665"/>
          </a:xfrm>
          <a:prstGeom prst="rect">
            <a:avLst/>
          </a:prstGeom>
          <a:solidFill>
            <a:schemeClr val="bg1"/>
          </a:solidFill>
        </p:spPr>
        <p:txBody>
          <a:bodyPr wrap="square" rtlCol="0">
            <a:spAutoFit/>
          </a:bodyPr>
          <a:lstStyle/>
          <a:p>
            <a:pPr algn="ctr"/>
            <a:r>
              <a:rPr lang="el-GR" sz="1200" dirty="0"/>
              <a:t>Πολύ νωρίς το πρωί</a:t>
            </a:r>
          </a:p>
        </p:txBody>
      </p:sp>
      <p:sp>
        <p:nvSpPr>
          <p:cNvPr id="17" name="TextBox 16">
            <a:extLst>
              <a:ext uri="{FF2B5EF4-FFF2-40B4-BE49-F238E27FC236}">
                <a16:creationId xmlns:a16="http://schemas.microsoft.com/office/drawing/2014/main" id="{B3F0AF65-A541-41C0-976A-81C2C12C71AA}"/>
              </a:ext>
            </a:extLst>
          </p:cNvPr>
          <p:cNvSpPr txBox="1"/>
          <p:nvPr/>
        </p:nvSpPr>
        <p:spPr>
          <a:xfrm>
            <a:off x="3142127" y="2172781"/>
            <a:ext cx="914391" cy="276999"/>
          </a:xfrm>
          <a:prstGeom prst="rect">
            <a:avLst/>
          </a:prstGeom>
          <a:solidFill>
            <a:schemeClr val="bg1"/>
          </a:solidFill>
        </p:spPr>
        <p:txBody>
          <a:bodyPr wrap="square" rtlCol="0">
            <a:spAutoFit/>
          </a:bodyPr>
          <a:lstStyle/>
          <a:p>
            <a:pPr algn="ctr"/>
            <a:r>
              <a:rPr lang="el-GR" sz="1200" dirty="0"/>
              <a:t>Μεσημέρι</a:t>
            </a:r>
          </a:p>
        </p:txBody>
      </p:sp>
      <p:sp>
        <p:nvSpPr>
          <p:cNvPr id="18" name="TextBox 17">
            <a:extLst>
              <a:ext uri="{FF2B5EF4-FFF2-40B4-BE49-F238E27FC236}">
                <a16:creationId xmlns:a16="http://schemas.microsoft.com/office/drawing/2014/main" id="{3D1C0E54-8AB0-46BC-A0EE-9CB442149E7D}"/>
              </a:ext>
            </a:extLst>
          </p:cNvPr>
          <p:cNvSpPr txBox="1"/>
          <p:nvPr/>
        </p:nvSpPr>
        <p:spPr>
          <a:xfrm>
            <a:off x="7843324" y="1821252"/>
            <a:ext cx="914391" cy="276999"/>
          </a:xfrm>
          <a:prstGeom prst="rect">
            <a:avLst/>
          </a:prstGeom>
          <a:solidFill>
            <a:schemeClr val="bg1"/>
          </a:solidFill>
        </p:spPr>
        <p:txBody>
          <a:bodyPr wrap="square" rtlCol="0">
            <a:spAutoFit/>
          </a:bodyPr>
          <a:lstStyle/>
          <a:p>
            <a:pPr algn="ctr"/>
            <a:r>
              <a:rPr lang="el-GR" sz="1200" dirty="0"/>
              <a:t>Απόγευμα</a:t>
            </a:r>
          </a:p>
        </p:txBody>
      </p:sp>
      <p:sp>
        <p:nvSpPr>
          <p:cNvPr id="19" name="TextBox 18">
            <a:extLst>
              <a:ext uri="{FF2B5EF4-FFF2-40B4-BE49-F238E27FC236}">
                <a16:creationId xmlns:a16="http://schemas.microsoft.com/office/drawing/2014/main" id="{A1893B74-C0B2-4705-947A-2A23A87B788B}"/>
              </a:ext>
            </a:extLst>
          </p:cNvPr>
          <p:cNvSpPr txBox="1"/>
          <p:nvPr/>
        </p:nvSpPr>
        <p:spPr>
          <a:xfrm>
            <a:off x="3246021" y="725685"/>
            <a:ext cx="965939" cy="461665"/>
          </a:xfrm>
          <a:prstGeom prst="rect">
            <a:avLst/>
          </a:prstGeom>
          <a:solidFill>
            <a:schemeClr val="bg1"/>
          </a:solidFill>
        </p:spPr>
        <p:txBody>
          <a:bodyPr wrap="square" rtlCol="0">
            <a:spAutoFit/>
          </a:bodyPr>
          <a:lstStyle/>
          <a:p>
            <a:pPr algn="ctr"/>
            <a:r>
              <a:rPr lang="el-GR" sz="1200" dirty="0"/>
              <a:t>Λίγο πριν το Μεσημέρι</a:t>
            </a:r>
          </a:p>
        </p:txBody>
      </p:sp>
      <p:sp>
        <p:nvSpPr>
          <p:cNvPr id="20" name="TextBox 19">
            <a:extLst>
              <a:ext uri="{FF2B5EF4-FFF2-40B4-BE49-F238E27FC236}">
                <a16:creationId xmlns:a16="http://schemas.microsoft.com/office/drawing/2014/main" id="{241A5D45-CC4A-4DBC-80B4-6F243A3A9DE5}"/>
              </a:ext>
            </a:extLst>
          </p:cNvPr>
          <p:cNvSpPr txBox="1"/>
          <p:nvPr/>
        </p:nvSpPr>
        <p:spPr>
          <a:xfrm>
            <a:off x="7162804" y="681255"/>
            <a:ext cx="914391" cy="276999"/>
          </a:xfrm>
          <a:prstGeom prst="rect">
            <a:avLst/>
          </a:prstGeom>
          <a:solidFill>
            <a:schemeClr val="bg1"/>
          </a:solidFill>
        </p:spPr>
        <p:txBody>
          <a:bodyPr wrap="square" rtlCol="0">
            <a:spAutoFit/>
          </a:bodyPr>
          <a:lstStyle/>
          <a:p>
            <a:pPr algn="ctr"/>
            <a:r>
              <a:rPr lang="el-GR" sz="1200" dirty="0"/>
              <a:t>Βράδυ</a:t>
            </a:r>
          </a:p>
        </p:txBody>
      </p:sp>
      <p:sp>
        <p:nvSpPr>
          <p:cNvPr id="21" name="TextBox 20">
            <a:extLst>
              <a:ext uri="{FF2B5EF4-FFF2-40B4-BE49-F238E27FC236}">
                <a16:creationId xmlns:a16="http://schemas.microsoft.com/office/drawing/2014/main" id="{EF4CFD29-1F8B-4F16-8FC3-C056958665F6}"/>
              </a:ext>
            </a:extLst>
          </p:cNvPr>
          <p:cNvSpPr txBox="1"/>
          <p:nvPr/>
        </p:nvSpPr>
        <p:spPr>
          <a:xfrm>
            <a:off x="2227736" y="750716"/>
            <a:ext cx="914391" cy="276999"/>
          </a:xfrm>
          <a:prstGeom prst="rect">
            <a:avLst/>
          </a:prstGeom>
          <a:solidFill>
            <a:schemeClr val="bg1"/>
          </a:solidFill>
        </p:spPr>
        <p:txBody>
          <a:bodyPr wrap="square" rtlCol="0">
            <a:spAutoFit/>
          </a:bodyPr>
          <a:lstStyle/>
          <a:p>
            <a:pPr algn="ctr"/>
            <a:r>
              <a:rPr lang="el-GR" sz="1200" dirty="0"/>
              <a:t>Νωρίς πρωί</a:t>
            </a:r>
          </a:p>
        </p:txBody>
      </p:sp>
      <p:sp>
        <p:nvSpPr>
          <p:cNvPr id="22" name="TextBox 21">
            <a:extLst>
              <a:ext uri="{FF2B5EF4-FFF2-40B4-BE49-F238E27FC236}">
                <a16:creationId xmlns:a16="http://schemas.microsoft.com/office/drawing/2014/main" id="{AD86F8DC-DD7A-459A-8A0F-3CEBBAE757A7}"/>
              </a:ext>
            </a:extLst>
          </p:cNvPr>
          <p:cNvSpPr txBox="1"/>
          <p:nvPr/>
        </p:nvSpPr>
        <p:spPr>
          <a:xfrm>
            <a:off x="6248413" y="621805"/>
            <a:ext cx="914391" cy="461665"/>
          </a:xfrm>
          <a:prstGeom prst="rect">
            <a:avLst/>
          </a:prstGeom>
          <a:solidFill>
            <a:schemeClr val="bg1"/>
          </a:solidFill>
        </p:spPr>
        <p:txBody>
          <a:bodyPr wrap="square" rtlCol="0">
            <a:spAutoFit/>
          </a:bodyPr>
          <a:lstStyle/>
          <a:p>
            <a:pPr algn="ctr"/>
            <a:r>
              <a:rPr lang="el-GR" sz="1200" dirty="0"/>
              <a:t>Μετά τα μεσάνυχτα</a:t>
            </a:r>
          </a:p>
        </p:txBody>
      </p:sp>
    </p:spTree>
    <p:extLst>
      <p:ext uri="{BB962C8B-B14F-4D97-AF65-F5344CB8AC3E}">
        <p14:creationId xmlns:p14="http://schemas.microsoft.com/office/powerpoint/2010/main" val="10259606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391627A-21B7-4A2E-A2E7-A1C3B25E862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24A2595-E3FD-48B1-B26B-EF50D31BC92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62</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4FE87993-5EF1-4008-973D-3C9307C77465}"/>
              </a:ext>
            </a:extLst>
          </p:cNvPr>
          <p:cNvSpPr/>
          <p:nvPr/>
        </p:nvSpPr>
        <p:spPr>
          <a:xfrm>
            <a:off x="337220" y="2636912"/>
            <a:ext cx="8364594" cy="2772041"/>
          </a:xfrm>
          <a:prstGeom prst="rect">
            <a:avLst/>
          </a:prstGeom>
        </p:spPr>
        <p:txBody>
          <a:bodyPr wrap="square">
            <a:spAutoFit/>
          </a:bodyPr>
          <a:lstStyle/>
          <a:p>
            <a:pPr marL="12700" algn="just">
              <a:lnSpc>
                <a:spcPts val="2555"/>
              </a:lnSpc>
              <a:spcBef>
                <a:spcPts val="127"/>
              </a:spcBef>
            </a:pPr>
            <a:r>
              <a:rPr lang="el-GR" sz="2200" dirty="0">
                <a:solidFill>
                  <a:srgbClr val="0000FF"/>
                </a:solidFill>
                <a:latin typeface="Arial Narrow" panose="020B0606020202030204" pitchFamily="34" charset="0"/>
              </a:rPr>
              <a:t>Αναστροφές σχηματίζονται κυρίως την νύχτα λόγω της ψύξης του εδάφους δια της ακτινοβολίας (προς τον ουρανό) </a:t>
            </a:r>
            <a:r>
              <a:rPr lang="el-GR" sz="2200" u="sng" dirty="0">
                <a:solidFill>
                  <a:srgbClr val="0000FF"/>
                </a:solidFill>
                <a:latin typeface="Arial Narrow" panose="020B0606020202030204" pitchFamily="34" charset="0"/>
              </a:rPr>
              <a:t>τη νύχτα η γη ακτινοβολεί προς τον ουρανό ως μέλαν σώμα 288Κ</a:t>
            </a:r>
            <a:r>
              <a:rPr lang="el-GR" sz="2200" dirty="0">
                <a:solidFill>
                  <a:srgbClr val="0000FF"/>
                </a:solidFill>
                <a:latin typeface="Arial Narrow" panose="020B0606020202030204" pitchFamily="34" charset="0"/>
              </a:rPr>
              <a:t> ενώ ο αέρας που βρίσκεται σε επαφή με την επιφάνεια της ψύχεται, ο αέρας που βρίσκεται ψηλότερα δεν προλαβαίνει να ψυχθεί.</a:t>
            </a: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r>
              <a:rPr lang="el-GR" sz="2200" dirty="0">
                <a:latin typeface="Arial Narrow" panose="020B0606020202030204" pitchFamily="34" charset="0"/>
              </a:rPr>
              <a:t>Συνεπώς, όταν τα χαμηλά στρώματα ψύχονται τότε οι ψυχρότερες μάζες μένουν ακίνητες επειδή είναι βαρύτερες.  Συνεπώς δεν υφίσταται κίνηση αερίων μαζών. </a:t>
            </a:r>
          </a:p>
          <a:p>
            <a:pPr marL="12700" algn="just">
              <a:lnSpc>
                <a:spcPts val="2555"/>
              </a:lnSpc>
              <a:spcBef>
                <a:spcPts val="127"/>
              </a:spcBef>
            </a:pPr>
            <a:r>
              <a:rPr lang="el-GR" sz="2200" dirty="0">
                <a:latin typeface="Arial Narrow" panose="020B0606020202030204" pitchFamily="34" charset="0"/>
              </a:rPr>
              <a:t>Έτσι δημιουργείται παρεμπόδιση των κατακόρυφων κινήσεων.</a:t>
            </a:r>
          </a:p>
        </p:txBody>
      </p:sp>
      <p:sp>
        <p:nvSpPr>
          <p:cNvPr id="7" name="Ορθογώνιο 6">
            <a:extLst>
              <a:ext uri="{FF2B5EF4-FFF2-40B4-BE49-F238E27FC236}">
                <a16:creationId xmlns:a16="http://schemas.microsoft.com/office/drawing/2014/main" id="{3DECC760-6064-426E-938D-113F3D0F8235}"/>
              </a:ext>
            </a:extLst>
          </p:cNvPr>
          <p:cNvSpPr/>
          <p:nvPr/>
        </p:nvSpPr>
        <p:spPr>
          <a:xfrm>
            <a:off x="391322" y="346323"/>
            <a:ext cx="8295478" cy="1797928"/>
          </a:xfrm>
          <a:prstGeom prst="rect">
            <a:avLst/>
          </a:prstGeom>
        </p:spPr>
        <p:txBody>
          <a:bodyPr wrap="square">
            <a:spAutoFit/>
          </a:bodyPr>
          <a:lstStyle/>
          <a:p>
            <a:pPr marL="12700" algn="just">
              <a:lnSpc>
                <a:spcPts val="2555"/>
              </a:lnSpc>
              <a:spcBef>
                <a:spcPts val="127"/>
              </a:spcBef>
            </a:pPr>
            <a:r>
              <a:rPr lang="el-GR" sz="2200" dirty="0">
                <a:solidFill>
                  <a:srgbClr val="0000FF"/>
                </a:solidFill>
                <a:latin typeface="Arial Narrow" panose="020B0606020202030204" pitchFamily="34" charset="0"/>
              </a:rPr>
              <a:t>Διακρίνονται τέσσερεις βασικοί φυσικοί μηχανισμοί θερμοκρασιακών αναστροφών: </a:t>
            </a:r>
          </a:p>
          <a:p>
            <a:pPr marL="12700" algn="just">
              <a:lnSpc>
                <a:spcPts val="2555"/>
              </a:lnSpc>
              <a:spcBef>
                <a:spcPts val="127"/>
              </a:spcBef>
            </a:pPr>
            <a:endParaRPr lang="el-GR" sz="2200" dirty="0">
              <a:solidFill>
                <a:srgbClr val="0000FF"/>
              </a:solidFill>
              <a:latin typeface="Arial Narrow" panose="020B0606020202030204" pitchFamily="34" charset="0"/>
            </a:endParaRPr>
          </a:p>
          <a:p>
            <a:pPr marL="12700" algn="just">
              <a:lnSpc>
                <a:spcPts val="2555"/>
              </a:lnSpc>
              <a:spcBef>
                <a:spcPts val="127"/>
              </a:spcBef>
            </a:pPr>
            <a:r>
              <a:rPr lang="el-GR" sz="2200" dirty="0">
                <a:solidFill>
                  <a:srgbClr val="0000FF"/>
                </a:solidFill>
                <a:latin typeface="Arial Narrow" panose="020B0606020202030204" pitchFamily="34" charset="0"/>
              </a:rPr>
              <a:t>– </a:t>
            </a:r>
            <a:r>
              <a:rPr lang="el-GR" sz="2200" b="1" u="sng" dirty="0">
                <a:solidFill>
                  <a:srgbClr val="0000FF"/>
                </a:solidFill>
                <a:latin typeface="Arial Narrow" panose="020B0606020202030204" pitchFamily="34" charset="0"/>
              </a:rPr>
              <a:t>Από ακτινοβολία</a:t>
            </a:r>
            <a:r>
              <a:rPr lang="el-GR" sz="2200" b="1" dirty="0">
                <a:solidFill>
                  <a:srgbClr val="0000FF"/>
                </a:solidFill>
                <a:latin typeface="Arial Narrow" panose="020B0606020202030204" pitchFamily="34" charset="0"/>
              </a:rPr>
              <a:t> </a:t>
            </a:r>
            <a:r>
              <a:rPr lang="el-GR" sz="2200" dirty="0">
                <a:solidFill>
                  <a:srgbClr val="0000FF"/>
                </a:solidFill>
                <a:latin typeface="Arial Narrow" panose="020B0606020202030204" pitchFamily="34" charset="0"/>
              </a:rPr>
              <a:t>– </a:t>
            </a:r>
            <a:r>
              <a:rPr lang="el-GR" sz="2200" b="1" u="sng" dirty="0">
                <a:solidFill>
                  <a:srgbClr val="0000FF"/>
                </a:solidFill>
                <a:latin typeface="Arial Narrow" panose="020B0606020202030204" pitchFamily="34" charset="0"/>
              </a:rPr>
              <a:t>Από καθίζηση</a:t>
            </a:r>
            <a:r>
              <a:rPr lang="el-GR" sz="2200" b="1" dirty="0">
                <a:solidFill>
                  <a:srgbClr val="0000FF"/>
                </a:solidFill>
                <a:latin typeface="Arial Narrow" panose="020B0606020202030204" pitchFamily="34" charset="0"/>
              </a:rPr>
              <a:t> </a:t>
            </a:r>
            <a:r>
              <a:rPr lang="el-GR" sz="2200" dirty="0">
                <a:solidFill>
                  <a:srgbClr val="0000FF"/>
                </a:solidFill>
                <a:latin typeface="Arial Narrow" panose="020B0606020202030204" pitchFamily="34" charset="0"/>
              </a:rPr>
              <a:t>– </a:t>
            </a:r>
            <a:r>
              <a:rPr lang="el-GR" sz="2200" b="1" u="sng" dirty="0">
                <a:solidFill>
                  <a:srgbClr val="0000FF"/>
                </a:solidFill>
                <a:latin typeface="Arial Narrow" panose="020B0606020202030204" pitchFamily="34" charset="0"/>
              </a:rPr>
              <a:t>μετωπική αναστροφή </a:t>
            </a:r>
            <a:r>
              <a:rPr lang="el-GR" sz="2200" dirty="0">
                <a:solidFill>
                  <a:srgbClr val="0000FF"/>
                </a:solidFill>
                <a:latin typeface="Arial Narrow" panose="020B0606020202030204" pitchFamily="34" charset="0"/>
              </a:rPr>
              <a:t>και </a:t>
            </a:r>
          </a:p>
          <a:p>
            <a:pPr marL="12700" algn="just">
              <a:lnSpc>
                <a:spcPts val="2555"/>
              </a:lnSpc>
              <a:spcBef>
                <a:spcPts val="127"/>
              </a:spcBef>
            </a:pPr>
            <a:r>
              <a:rPr lang="el-GR" sz="2200" dirty="0">
                <a:solidFill>
                  <a:srgbClr val="0000FF"/>
                </a:solidFill>
                <a:latin typeface="Arial Narrow" panose="020B0606020202030204" pitchFamily="34" charset="0"/>
              </a:rPr>
              <a:t>– </a:t>
            </a:r>
            <a:r>
              <a:rPr lang="el-GR" sz="2200" b="1" u="sng" dirty="0">
                <a:solidFill>
                  <a:srgbClr val="0000FF"/>
                </a:solidFill>
                <a:latin typeface="Arial Narrow" panose="020B0606020202030204" pitchFamily="34" charset="0"/>
              </a:rPr>
              <a:t>αναστροφή μεταφοράς</a:t>
            </a:r>
          </a:p>
        </p:txBody>
      </p:sp>
    </p:spTree>
    <p:extLst>
      <p:ext uri="{BB962C8B-B14F-4D97-AF65-F5344CB8AC3E}">
        <p14:creationId xmlns:p14="http://schemas.microsoft.com/office/powerpoint/2010/main" val="35463115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391627A-21B7-4A2E-A2E7-A1C3B25E862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24A2595-E3FD-48B1-B26B-EF50D31BC921}"/>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63</a:t>
            </a:fld>
            <a:endParaRPr lang="el-GR" dirty="0">
              <a:solidFill>
                <a:prstClr val="black">
                  <a:tint val="75000"/>
                </a:prstClr>
              </a:solidFill>
            </a:endParaRPr>
          </a:p>
        </p:txBody>
      </p:sp>
      <p:sp>
        <p:nvSpPr>
          <p:cNvPr id="8" name="Ορθογώνιο 7">
            <a:extLst>
              <a:ext uri="{FF2B5EF4-FFF2-40B4-BE49-F238E27FC236}">
                <a16:creationId xmlns:a16="http://schemas.microsoft.com/office/drawing/2014/main" id="{078FA8DD-A483-452A-9F8F-49121137110D}"/>
              </a:ext>
            </a:extLst>
          </p:cNvPr>
          <p:cNvSpPr/>
          <p:nvPr/>
        </p:nvSpPr>
        <p:spPr>
          <a:xfrm>
            <a:off x="482903" y="1628800"/>
            <a:ext cx="8113462" cy="3477875"/>
          </a:xfrm>
          <a:prstGeom prst="rect">
            <a:avLst/>
          </a:prstGeom>
        </p:spPr>
        <p:txBody>
          <a:bodyPr wrap="square">
            <a:spAutoFit/>
          </a:bodyPr>
          <a:lstStyle/>
          <a:p>
            <a:pPr marL="12700" algn="just">
              <a:lnSpc>
                <a:spcPts val="2555"/>
              </a:lnSpc>
              <a:spcBef>
                <a:spcPts val="127"/>
              </a:spcBef>
            </a:pPr>
            <a:r>
              <a:rPr lang="el-GR" sz="2400" dirty="0">
                <a:latin typeface="Arial Narrow" panose="020B0606020202030204" pitchFamily="34" charset="0"/>
              </a:rPr>
              <a:t>Η Αναστροφή διαλύεται όταν θερμές αέριες μάζες που ανεβαίνουν κατά τη διάρκεια της ημέρας φτάσουν στη βάση της αναστροφής και προσπαθούν να συνεχίσουν την ανοδική πορεία.</a:t>
            </a:r>
          </a:p>
          <a:p>
            <a:pPr marL="12700" algn="just">
              <a:lnSpc>
                <a:spcPts val="2555"/>
              </a:lnSpc>
              <a:spcBef>
                <a:spcPts val="127"/>
              </a:spcBef>
            </a:pPr>
            <a:endParaRPr lang="el-GR" sz="2400" dirty="0">
              <a:latin typeface="Arial Narrow" panose="020B0606020202030204" pitchFamily="34" charset="0"/>
            </a:endParaRPr>
          </a:p>
          <a:p>
            <a:pPr marL="12700" algn="just">
              <a:lnSpc>
                <a:spcPts val="2555"/>
              </a:lnSpc>
              <a:spcBef>
                <a:spcPts val="127"/>
              </a:spcBef>
            </a:pPr>
            <a:endParaRPr lang="el-GR" sz="2400" dirty="0">
              <a:latin typeface="Arial Narrow" panose="020B0606020202030204" pitchFamily="34" charset="0"/>
            </a:endParaRPr>
          </a:p>
          <a:p>
            <a:pPr marL="12700" algn="just">
              <a:lnSpc>
                <a:spcPts val="2555"/>
              </a:lnSpc>
              <a:spcBef>
                <a:spcPts val="127"/>
              </a:spcBef>
            </a:pPr>
            <a:endParaRPr lang="el-GR" sz="2400" dirty="0">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Μετά την ανατολή του ήλιου η ηλιακή ακτινοβολία που διέρχεται μέσα στην ατμόσφαιρα φτάνει στο έδαφος και το θερμαίνει. Ο αέρας που είναι σε επαφή με το έδαφος θερμαίνεται, γίνεται ελαφρύτερος και ανέρχεται.</a:t>
            </a:r>
          </a:p>
        </p:txBody>
      </p:sp>
      <p:sp>
        <p:nvSpPr>
          <p:cNvPr id="5" name="TextBox 4">
            <a:extLst>
              <a:ext uri="{FF2B5EF4-FFF2-40B4-BE49-F238E27FC236}">
                <a16:creationId xmlns:a16="http://schemas.microsoft.com/office/drawing/2014/main" id="{EA9DA654-E722-7983-224B-15FD6ED644B2}"/>
              </a:ext>
            </a:extLst>
          </p:cNvPr>
          <p:cNvSpPr txBox="1"/>
          <p:nvPr/>
        </p:nvSpPr>
        <p:spPr>
          <a:xfrm>
            <a:off x="507244" y="409280"/>
            <a:ext cx="4572000" cy="461665"/>
          </a:xfrm>
          <a:prstGeom prst="rect">
            <a:avLst/>
          </a:prstGeom>
          <a:noFill/>
        </p:spPr>
        <p:txBody>
          <a:bodyPr wrap="square">
            <a:spAutoFit/>
          </a:bodyPr>
          <a:lstStyle/>
          <a:p>
            <a:r>
              <a:rPr lang="el-GR" sz="2400" dirty="0">
                <a:solidFill>
                  <a:srgbClr val="0000FF"/>
                </a:solidFill>
                <a:latin typeface="Arial Narrow" panose="020B0606020202030204" pitchFamily="34" charset="0"/>
              </a:rPr>
              <a:t>– </a:t>
            </a:r>
            <a:r>
              <a:rPr lang="el-GR" sz="2400" b="1" u="sng" dirty="0">
                <a:solidFill>
                  <a:srgbClr val="0000FF"/>
                </a:solidFill>
                <a:latin typeface="Arial Narrow" panose="020B0606020202030204" pitchFamily="34" charset="0"/>
              </a:rPr>
              <a:t>Από ακτινοβολία</a:t>
            </a:r>
            <a:r>
              <a:rPr lang="el-GR" sz="2400" b="1" dirty="0">
                <a:solidFill>
                  <a:srgbClr val="0000FF"/>
                </a:solidFill>
                <a:latin typeface="Arial Narrow" panose="020B0606020202030204" pitchFamily="34" charset="0"/>
              </a:rPr>
              <a:t> </a:t>
            </a:r>
            <a:endParaRPr lang="el-GR" sz="2400" dirty="0"/>
          </a:p>
        </p:txBody>
      </p:sp>
    </p:spTree>
    <p:extLst>
      <p:ext uri="{BB962C8B-B14F-4D97-AF65-F5344CB8AC3E}">
        <p14:creationId xmlns:p14="http://schemas.microsoft.com/office/powerpoint/2010/main" val="36939810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021B927-FEC7-4B23-B4D1-285938C0BF6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999DDDA-3F76-47D8-ABCC-1E326A207F5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64</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56780623-B5E1-45BE-979B-EEDAB4D758E2}"/>
              </a:ext>
            </a:extLst>
          </p:cNvPr>
          <p:cNvSpPr/>
          <p:nvPr/>
        </p:nvSpPr>
        <p:spPr>
          <a:xfrm>
            <a:off x="323528" y="490493"/>
            <a:ext cx="8568952" cy="2451953"/>
          </a:xfrm>
          <a:prstGeom prst="rect">
            <a:avLst/>
          </a:prstGeom>
        </p:spPr>
        <p:txBody>
          <a:bodyPr wrap="square">
            <a:spAutoFit/>
          </a:bodyPr>
          <a:lstStyle/>
          <a:p>
            <a:pPr marL="12700" algn="just">
              <a:lnSpc>
                <a:spcPts val="2555"/>
              </a:lnSpc>
              <a:spcBef>
                <a:spcPts val="127"/>
              </a:spcBef>
            </a:pPr>
            <a:r>
              <a:rPr lang="el-GR" sz="2400" b="1" dirty="0">
                <a:latin typeface="Arial Narrow" panose="020B0606020202030204" pitchFamily="34" charset="0"/>
              </a:rPr>
              <a:t>Η παρουσία νυχτερινών αναστροφών ακτινοβολίας εμποδίζει τον εξαερισμό των ρύπων που απελευθερώθηκαν κατά τη διάρκεια της νύχτας σε μια πόλη.</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Κατά τη νύχτα στις πόλεις τα κτήρια και οι δρόμοι ψύχονται με αργό ρυθμό και συχνά προκαλούν δημιουργία ασταθούς θερμοκρασιακής κατανομής στις πρώτες μερικές εκατοντάδες μέτρα από την επιφάνεια του εδάφους</a:t>
            </a:r>
          </a:p>
        </p:txBody>
      </p:sp>
      <p:pic>
        <p:nvPicPr>
          <p:cNvPr id="7" name="Εικόνα 6">
            <a:extLst>
              <a:ext uri="{FF2B5EF4-FFF2-40B4-BE49-F238E27FC236}">
                <a16:creationId xmlns:a16="http://schemas.microsoft.com/office/drawing/2014/main" id="{535736B9-3431-449D-84B8-926FE9FF1AB9}"/>
              </a:ext>
            </a:extLst>
          </p:cNvPr>
          <p:cNvPicPr>
            <a:picLocks noChangeAspect="1"/>
          </p:cNvPicPr>
          <p:nvPr/>
        </p:nvPicPr>
        <p:blipFill rotWithShape="1">
          <a:blip r:embed="rId3"/>
          <a:srcRect l="18753" t="54824" r="48506" b="24402"/>
          <a:stretch/>
        </p:blipFill>
        <p:spPr>
          <a:xfrm>
            <a:off x="5449230" y="3229110"/>
            <a:ext cx="3168352" cy="2851517"/>
          </a:xfrm>
          <a:prstGeom prst="rect">
            <a:avLst/>
          </a:prstGeom>
        </p:spPr>
      </p:pic>
      <p:sp>
        <p:nvSpPr>
          <p:cNvPr id="8" name="Ορθογώνιο 7">
            <a:extLst>
              <a:ext uri="{FF2B5EF4-FFF2-40B4-BE49-F238E27FC236}">
                <a16:creationId xmlns:a16="http://schemas.microsoft.com/office/drawing/2014/main" id="{CCC9FAC3-3490-49B5-83D2-8D9B7418EF06}"/>
              </a:ext>
            </a:extLst>
          </p:cNvPr>
          <p:cNvSpPr/>
          <p:nvPr/>
        </p:nvSpPr>
        <p:spPr>
          <a:xfrm>
            <a:off x="323527" y="4420562"/>
            <a:ext cx="4176465" cy="1092607"/>
          </a:xfrm>
          <a:prstGeom prst="rect">
            <a:avLst/>
          </a:prstGeom>
        </p:spPr>
        <p:txBody>
          <a:bodyPr wrap="square">
            <a:spAutoFit/>
          </a:bodyPr>
          <a:lstStyle/>
          <a:p>
            <a:pPr marL="12700" algn="just">
              <a:lnSpc>
                <a:spcPts val="2555"/>
              </a:lnSpc>
              <a:spcBef>
                <a:spcPts val="127"/>
              </a:spcBef>
            </a:pPr>
            <a:r>
              <a:rPr lang="el-GR" sz="2400" dirty="0">
                <a:solidFill>
                  <a:srgbClr val="C00000"/>
                </a:solidFill>
                <a:latin typeface="Arial Narrow" panose="020B0606020202030204" pitchFamily="34" charset="0"/>
              </a:rPr>
              <a:t>Αυτό το αβαθές στρώμα ανάμειξης έχει στην κορυφή του συνήθως ένα πιο ευσταθές  στρώμα </a:t>
            </a:r>
          </a:p>
        </p:txBody>
      </p:sp>
      <p:sp>
        <p:nvSpPr>
          <p:cNvPr id="9" name="TextBox 8">
            <a:extLst>
              <a:ext uri="{FF2B5EF4-FFF2-40B4-BE49-F238E27FC236}">
                <a16:creationId xmlns:a16="http://schemas.microsoft.com/office/drawing/2014/main" id="{A72A1C6C-7590-46B0-A3E5-F9EBAFB66EA1}"/>
              </a:ext>
            </a:extLst>
          </p:cNvPr>
          <p:cNvSpPr txBox="1"/>
          <p:nvPr/>
        </p:nvSpPr>
        <p:spPr>
          <a:xfrm>
            <a:off x="5724128" y="4005064"/>
            <a:ext cx="1130415" cy="276999"/>
          </a:xfrm>
          <a:prstGeom prst="rect">
            <a:avLst/>
          </a:prstGeom>
          <a:solidFill>
            <a:schemeClr val="bg1"/>
          </a:solidFill>
        </p:spPr>
        <p:txBody>
          <a:bodyPr wrap="square" rtlCol="0">
            <a:spAutoFit/>
          </a:bodyPr>
          <a:lstStyle/>
          <a:p>
            <a:pPr algn="ctr"/>
            <a:r>
              <a:rPr lang="el-GR" sz="1200" dirty="0"/>
              <a:t>θερμότερος</a:t>
            </a:r>
          </a:p>
        </p:txBody>
      </p:sp>
      <p:sp>
        <p:nvSpPr>
          <p:cNvPr id="10" name="TextBox 9">
            <a:extLst>
              <a:ext uri="{FF2B5EF4-FFF2-40B4-BE49-F238E27FC236}">
                <a16:creationId xmlns:a16="http://schemas.microsoft.com/office/drawing/2014/main" id="{C82FE4DA-183C-4D75-8DAE-1C7B1C08742B}"/>
              </a:ext>
            </a:extLst>
          </p:cNvPr>
          <p:cNvSpPr txBox="1"/>
          <p:nvPr/>
        </p:nvSpPr>
        <p:spPr>
          <a:xfrm>
            <a:off x="7007494" y="4143563"/>
            <a:ext cx="1130415" cy="276999"/>
          </a:xfrm>
          <a:prstGeom prst="rect">
            <a:avLst/>
          </a:prstGeom>
          <a:solidFill>
            <a:schemeClr val="bg1"/>
          </a:solidFill>
        </p:spPr>
        <p:txBody>
          <a:bodyPr wrap="square" rtlCol="0">
            <a:spAutoFit/>
          </a:bodyPr>
          <a:lstStyle/>
          <a:p>
            <a:pPr algn="ctr"/>
            <a:r>
              <a:rPr lang="el-GR" sz="1200" dirty="0"/>
              <a:t>αέρας</a:t>
            </a:r>
          </a:p>
        </p:txBody>
      </p:sp>
      <p:sp>
        <p:nvSpPr>
          <p:cNvPr id="11" name="TextBox 10">
            <a:extLst>
              <a:ext uri="{FF2B5EF4-FFF2-40B4-BE49-F238E27FC236}">
                <a16:creationId xmlns:a16="http://schemas.microsoft.com/office/drawing/2014/main" id="{40A6AEBE-A7EB-4CB9-AE8C-9461BE22E9B6}"/>
              </a:ext>
            </a:extLst>
          </p:cNvPr>
          <p:cNvSpPr txBox="1"/>
          <p:nvPr/>
        </p:nvSpPr>
        <p:spPr>
          <a:xfrm>
            <a:off x="7033407" y="4764069"/>
            <a:ext cx="634938" cy="276999"/>
          </a:xfrm>
          <a:prstGeom prst="rect">
            <a:avLst/>
          </a:prstGeom>
          <a:solidFill>
            <a:schemeClr val="bg1"/>
          </a:solidFill>
        </p:spPr>
        <p:txBody>
          <a:bodyPr wrap="square" rtlCol="0">
            <a:spAutoFit/>
          </a:bodyPr>
          <a:lstStyle/>
          <a:p>
            <a:pPr algn="ctr"/>
            <a:r>
              <a:rPr lang="el-GR" sz="1200" dirty="0"/>
              <a:t>αέρας</a:t>
            </a:r>
          </a:p>
        </p:txBody>
      </p:sp>
      <p:sp>
        <p:nvSpPr>
          <p:cNvPr id="12" name="TextBox 11">
            <a:extLst>
              <a:ext uri="{FF2B5EF4-FFF2-40B4-BE49-F238E27FC236}">
                <a16:creationId xmlns:a16="http://schemas.microsoft.com/office/drawing/2014/main" id="{2DB46B88-5004-4998-B1CB-16762FADAE99}"/>
              </a:ext>
            </a:extLst>
          </p:cNvPr>
          <p:cNvSpPr txBox="1"/>
          <p:nvPr/>
        </p:nvSpPr>
        <p:spPr>
          <a:xfrm>
            <a:off x="6096730" y="4867590"/>
            <a:ext cx="757813" cy="276999"/>
          </a:xfrm>
          <a:prstGeom prst="rect">
            <a:avLst/>
          </a:prstGeom>
          <a:solidFill>
            <a:schemeClr val="bg1"/>
          </a:solidFill>
        </p:spPr>
        <p:txBody>
          <a:bodyPr wrap="square" rtlCol="0">
            <a:spAutoFit/>
          </a:bodyPr>
          <a:lstStyle/>
          <a:p>
            <a:pPr algn="ctr"/>
            <a:r>
              <a:rPr lang="el-GR" sz="1200" dirty="0"/>
              <a:t>Ψυχρός</a:t>
            </a:r>
          </a:p>
        </p:txBody>
      </p:sp>
      <p:sp>
        <p:nvSpPr>
          <p:cNvPr id="13" name="TextBox 12">
            <a:extLst>
              <a:ext uri="{FF2B5EF4-FFF2-40B4-BE49-F238E27FC236}">
                <a16:creationId xmlns:a16="http://schemas.microsoft.com/office/drawing/2014/main" id="{AB50A311-44D2-45FB-B27C-7D9B2A6EE749}"/>
              </a:ext>
            </a:extLst>
          </p:cNvPr>
          <p:cNvSpPr txBox="1"/>
          <p:nvPr/>
        </p:nvSpPr>
        <p:spPr>
          <a:xfrm>
            <a:off x="6174293" y="5335608"/>
            <a:ext cx="1638067" cy="646331"/>
          </a:xfrm>
          <a:prstGeom prst="rect">
            <a:avLst/>
          </a:prstGeom>
          <a:solidFill>
            <a:schemeClr val="bg1"/>
          </a:solidFill>
        </p:spPr>
        <p:txBody>
          <a:bodyPr wrap="square" rtlCol="0">
            <a:spAutoFit/>
          </a:bodyPr>
          <a:lstStyle/>
          <a:p>
            <a:pPr algn="ctr"/>
            <a:r>
              <a:rPr lang="el-GR" sz="1200" dirty="0"/>
              <a:t>Ψυχρό έδαφος</a:t>
            </a:r>
          </a:p>
          <a:p>
            <a:pPr algn="ctr"/>
            <a:endParaRPr lang="el-GR" sz="1200" dirty="0"/>
          </a:p>
          <a:p>
            <a:pPr algn="ctr"/>
            <a:endParaRPr lang="el-GR" sz="1200" dirty="0"/>
          </a:p>
        </p:txBody>
      </p:sp>
    </p:spTree>
    <p:extLst>
      <p:ext uri="{BB962C8B-B14F-4D97-AF65-F5344CB8AC3E}">
        <p14:creationId xmlns:p14="http://schemas.microsoft.com/office/powerpoint/2010/main" val="9508435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76F79C4-64CD-44DE-8E17-735A9DA7E2F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CC848FC-D439-483D-8004-2A94F963875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65</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D5DABC36-686C-40EE-8743-F48740EC8549}"/>
              </a:ext>
            </a:extLst>
          </p:cNvPr>
          <p:cNvSpPr/>
          <p:nvPr/>
        </p:nvSpPr>
        <p:spPr>
          <a:xfrm>
            <a:off x="169168" y="222129"/>
            <a:ext cx="2167581" cy="461665"/>
          </a:xfrm>
          <a:prstGeom prst="rect">
            <a:avLst/>
          </a:prstGeom>
        </p:spPr>
        <p:txBody>
          <a:bodyPr wrap="none">
            <a:spAutoFit/>
          </a:bodyPr>
          <a:lstStyle/>
          <a:p>
            <a:r>
              <a:rPr lang="el-GR" sz="2400" b="1" dirty="0">
                <a:solidFill>
                  <a:srgbClr val="0000FF"/>
                </a:solidFill>
                <a:latin typeface="Arial Narrow" panose="020B0606020202030204" pitchFamily="34" charset="0"/>
              </a:rPr>
              <a:t>– Από καθίζηση </a:t>
            </a:r>
            <a:endParaRPr lang="el-GR" sz="2400" b="1" dirty="0">
              <a:latin typeface="Arial Narrow" panose="020B0606020202030204" pitchFamily="34" charset="0"/>
            </a:endParaRPr>
          </a:p>
        </p:txBody>
      </p:sp>
      <p:sp>
        <p:nvSpPr>
          <p:cNvPr id="6" name="Ορθογώνιο 5">
            <a:extLst>
              <a:ext uri="{FF2B5EF4-FFF2-40B4-BE49-F238E27FC236}">
                <a16:creationId xmlns:a16="http://schemas.microsoft.com/office/drawing/2014/main" id="{706C9051-02D3-4603-BE71-7E28D5A34E7B}"/>
              </a:ext>
            </a:extLst>
          </p:cNvPr>
          <p:cNvSpPr/>
          <p:nvPr/>
        </p:nvSpPr>
        <p:spPr>
          <a:xfrm>
            <a:off x="169168" y="855286"/>
            <a:ext cx="8795320" cy="2102883"/>
          </a:xfrm>
          <a:prstGeom prst="rect">
            <a:avLst/>
          </a:prstGeom>
        </p:spPr>
        <p:txBody>
          <a:bodyPr wrap="square">
            <a:spAutoFit/>
          </a:bodyPr>
          <a:lstStyle/>
          <a:p>
            <a:pPr marL="12700" algn="just">
              <a:lnSpc>
                <a:spcPts val="2555"/>
              </a:lnSpc>
              <a:spcBef>
                <a:spcPts val="127"/>
              </a:spcBef>
            </a:pPr>
            <a:r>
              <a:rPr lang="el-GR" sz="2400" dirty="0">
                <a:solidFill>
                  <a:srgbClr val="C00000"/>
                </a:solidFill>
                <a:latin typeface="Arial Narrow" panose="020B0606020202030204" pitchFamily="34" charset="0"/>
              </a:rPr>
              <a:t>Ένας δεύτερος φυσικός μηχανισμός που συνδυάζεται με τη δημιουργία αναστροφών είναι η κατολίσθηση. </a:t>
            </a:r>
          </a:p>
          <a:p>
            <a:pPr marL="12700" algn="just">
              <a:lnSpc>
                <a:spcPts val="2555"/>
              </a:lnSpc>
              <a:spcBef>
                <a:spcPts val="127"/>
              </a:spcBef>
            </a:pPr>
            <a:endParaRPr lang="el-GR" sz="2400" dirty="0">
              <a:solidFill>
                <a:srgbClr val="C00000"/>
              </a:solidFill>
              <a:latin typeface="Arial Narrow" panose="020B0606020202030204" pitchFamily="34" charset="0"/>
            </a:endParaRPr>
          </a:p>
          <a:p>
            <a:pPr marL="12700" algn="just">
              <a:lnSpc>
                <a:spcPts val="2555"/>
              </a:lnSpc>
              <a:spcBef>
                <a:spcPts val="127"/>
              </a:spcBef>
            </a:pPr>
            <a:r>
              <a:rPr lang="el-GR" sz="2400" dirty="0">
                <a:solidFill>
                  <a:srgbClr val="C00000"/>
                </a:solidFill>
                <a:latin typeface="Arial Narrow" panose="020B0606020202030204" pitchFamily="34" charset="0"/>
              </a:rPr>
              <a:t>Οι αναστροφές αυτές είναι αποτέλεσμα της θέρμανσης εκ των άνω που οδηγούν στην κατολίσθηση και τη συμπίεση μιας αέριας μάζας ενώ αυτή κινείται οριζόντια.</a:t>
            </a:r>
          </a:p>
        </p:txBody>
      </p:sp>
      <p:pic>
        <p:nvPicPr>
          <p:cNvPr id="8" name="Εικόνα 7">
            <a:extLst>
              <a:ext uri="{FF2B5EF4-FFF2-40B4-BE49-F238E27FC236}">
                <a16:creationId xmlns:a16="http://schemas.microsoft.com/office/drawing/2014/main" id="{8666F158-A676-4E4F-AB61-E669780E4657}"/>
              </a:ext>
            </a:extLst>
          </p:cNvPr>
          <p:cNvPicPr>
            <a:picLocks noChangeAspect="1"/>
          </p:cNvPicPr>
          <p:nvPr/>
        </p:nvPicPr>
        <p:blipFill rotWithShape="1">
          <a:blip r:embed="rId3"/>
          <a:srcRect l="46773" t="53805" r="13938" b="29646"/>
          <a:stretch/>
        </p:blipFill>
        <p:spPr>
          <a:xfrm>
            <a:off x="1907704" y="2996952"/>
            <a:ext cx="3960440" cy="2366227"/>
          </a:xfrm>
          <a:prstGeom prst="rect">
            <a:avLst/>
          </a:prstGeom>
        </p:spPr>
      </p:pic>
      <p:sp>
        <p:nvSpPr>
          <p:cNvPr id="7" name="TextBox 6">
            <a:extLst>
              <a:ext uri="{FF2B5EF4-FFF2-40B4-BE49-F238E27FC236}">
                <a16:creationId xmlns:a16="http://schemas.microsoft.com/office/drawing/2014/main" id="{67C5F027-E944-462D-88AC-2A8086F1A477}"/>
              </a:ext>
            </a:extLst>
          </p:cNvPr>
          <p:cNvSpPr txBox="1"/>
          <p:nvPr/>
        </p:nvSpPr>
        <p:spPr>
          <a:xfrm>
            <a:off x="906792" y="3644337"/>
            <a:ext cx="3314037" cy="584775"/>
          </a:xfrm>
          <a:prstGeom prst="rect">
            <a:avLst/>
          </a:prstGeom>
          <a:solidFill>
            <a:schemeClr val="bg1"/>
          </a:solidFill>
        </p:spPr>
        <p:txBody>
          <a:bodyPr wrap="square" rtlCol="0">
            <a:spAutoFit/>
          </a:bodyPr>
          <a:lstStyle/>
          <a:p>
            <a:pPr algn="ctr"/>
            <a:r>
              <a:rPr lang="el-GR" sz="1600" dirty="0">
                <a:latin typeface="Arial Narrow" panose="020B0606020202030204" pitchFamily="34" charset="0"/>
              </a:rPr>
              <a:t>Είσοδος θερμού αέρα από καθίζηση και δημιουργία αναστροφής ύψους</a:t>
            </a:r>
          </a:p>
        </p:txBody>
      </p:sp>
      <p:sp>
        <p:nvSpPr>
          <p:cNvPr id="9" name="TextBox 8">
            <a:extLst>
              <a:ext uri="{FF2B5EF4-FFF2-40B4-BE49-F238E27FC236}">
                <a16:creationId xmlns:a16="http://schemas.microsoft.com/office/drawing/2014/main" id="{9CB20017-ECEF-401A-A4BB-83A2BC9B1A4F}"/>
              </a:ext>
            </a:extLst>
          </p:cNvPr>
          <p:cNvSpPr txBox="1"/>
          <p:nvPr/>
        </p:nvSpPr>
        <p:spPr>
          <a:xfrm>
            <a:off x="4283968" y="3619182"/>
            <a:ext cx="2457780" cy="276999"/>
          </a:xfrm>
          <a:prstGeom prst="rect">
            <a:avLst/>
          </a:prstGeom>
          <a:solidFill>
            <a:schemeClr val="bg1"/>
          </a:solidFill>
        </p:spPr>
        <p:txBody>
          <a:bodyPr wrap="square" rtlCol="0">
            <a:spAutoFit/>
          </a:bodyPr>
          <a:lstStyle/>
          <a:p>
            <a:pPr algn="ctr"/>
            <a:endParaRPr lang="el-GR" sz="1200" dirty="0"/>
          </a:p>
        </p:txBody>
      </p:sp>
      <p:sp>
        <p:nvSpPr>
          <p:cNvPr id="10" name="TextBox 9">
            <a:extLst>
              <a:ext uri="{FF2B5EF4-FFF2-40B4-BE49-F238E27FC236}">
                <a16:creationId xmlns:a16="http://schemas.microsoft.com/office/drawing/2014/main" id="{3C104181-8D87-4E0B-86EA-B22C278C640C}"/>
              </a:ext>
            </a:extLst>
          </p:cNvPr>
          <p:cNvSpPr txBox="1"/>
          <p:nvPr/>
        </p:nvSpPr>
        <p:spPr>
          <a:xfrm>
            <a:off x="4107054" y="3896181"/>
            <a:ext cx="2457780" cy="276999"/>
          </a:xfrm>
          <a:prstGeom prst="rect">
            <a:avLst/>
          </a:prstGeom>
          <a:solidFill>
            <a:schemeClr val="bg1"/>
          </a:solidFill>
        </p:spPr>
        <p:txBody>
          <a:bodyPr wrap="square" rtlCol="0">
            <a:spAutoFit/>
          </a:bodyPr>
          <a:lstStyle/>
          <a:p>
            <a:pPr algn="ctr"/>
            <a:endParaRPr lang="el-GR" sz="1200" dirty="0"/>
          </a:p>
        </p:txBody>
      </p:sp>
      <p:sp>
        <p:nvSpPr>
          <p:cNvPr id="11" name="TextBox 10">
            <a:extLst>
              <a:ext uri="{FF2B5EF4-FFF2-40B4-BE49-F238E27FC236}">
                <a16:creationId xmlns:a16="http://schemas.microsoft.com/office/drawing/2014/main" id="{12F5AE2A-841A-4473-B58A-05170B28680D}"/>
              </a:ext>
            </a:extLst>
          </p:cNvPr>
          <p:cNvSpPr txBox="1"/>
          <p:nvPr/>
        </p:nvSpPr>
        <p:spPr>
          <a:xfrm>
            <a:off x="4043916" y="3977268"/>
            <a:ext cx="2457780" cy="276999"/>
          </a:xfrm>
          <a:prstGeom prst="rect">
            <a:avLst/>
          </a:prstGeom>
          <a:solidFill>
            <a:schemeClr val="bg1"/>
          </a:solidFill>
        </p:spPr>
        <p:txBody>
          <a:bodyPr wrap="square" rtlCol="0">
            <a:spAutoFit/>
          </a:bodyPr>
          <a:lstStyle/>
          <a:p>
            <a:pPr algn="ctr"/>
            <a:endParaRPr lang="el-GR" sz="1200" dirty="0"/>
          </a:p>
        </p:txBody>
      </p:sp>
      <p:cxnSp>
        <p:nvCxnSpPr>
          <p:cNvPr id="12" name="Ευθεία γραμμή σύνδεσης 11">
            <a:extLst>
              <a:ext uri="{FF2B5EF4-FFF2-40B4-BE49-F238E27FC236}">
                <a16:creationId xmlns:a16="http://schemas.microsoft.com/office/drawing/2014/main" id="{DE2E548B-0C39-A77C-EC6B-C575A9F2DC25}"/>
              </a:ext>
            </a:extLst>
          </p:cNvPr>
          <p:cNvCxnSpPr/>
          <p:nvPr/>
        </p:nvCxnSpPr>
        <p:spPr>
          <a:xfrm flipV="1">
            <a:off x="3779912" y="3757681"/>
            <a:ext cx="494358" cy="535369"/>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86065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E1E6370-D653-4408-ADF1-24BACCB4665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E036E28-DE80-49D0-817E-6F57544AF96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66</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BE049004-5A64-4FC2-833A-BBF6931F71BA}"/>
              </a:ext>
            </a:extLst>
          </p:cNvPr>
          <p:cNvSpPr/>
          <p:nvPr/>
        </p:nvSpPr>
        <p:spPr>
          <a:xfrm>
            <a:off x="457200" y="237698"/>
            <a:ext cx="3078087" cy="461665"/>
          </a:xfrm>
          <a:prstGeom prst="rect">
            <a:avLst/>
          </a:prstGeom>
        </p:spPr>
        <p:txBody>
          <a:bodyPr wrap="none">
            <a:spAutoFit/>
          </a:bodyPr>
          <a:lstStyle/>
          <a:p>
            <a:r>
              <a:rPr lang="el-GR" sz="2400" b="1" dirty="0">
                <a:solidFill>
                  <a:srgbClr val="0000FF"/>
                </a:solidFill>
                <a:latin typeface="Arial Narrow" panose="020B0606020202030204" pitchFamily="34" charset="0"/>
              </a:rPr>
              <a:t>– μετωπική αναστροφή </a:t>
            </a:r>
            <a:endParaRPr lang="el-GR" sz="2400" b="1" dirty="0">
              <a:latin typeface="Arial Narrow" panose="020B0606020202030204" pitchFamily="34" charset="0"/>
            </a:endParaRPr>
          </a:p>
        </p:txBody>
      </p:sp>
      <p:sp>
        <p:nvSpPr>
          <p:cNvPr id="7" name="Ορθογώνιο 6">
            <a:extLst>
              <a:ext uri="{FF2B5EF4-FFF2-40B4-BE49-F238E27FC236}">
                <a16:creationId xmlns:a16="http://schemas.microsoft.com/office/drawing/2014/main" id="{045638C4-E0BE-4329-8C82-C1952561EAB2}"/>
              </a:ext>
            </a:extLst>
          </p:cNvPr>
          <p:cNvSpPr/>
          <p:nvPr/>
        </p:nvSpPr>
        <p:spPr>
          <a:xfrm>
            <a:off x="448216" y="808269"/>
            <a:ext cx="8113462" cy="2464777"/>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Η </a:t>
            </a:r>
            <a:r>
              <a:rPr lang="el-GR" sz="2400" u="sng" dirty="0">
                <a:solidFill>
                  <a:srgbClr val="0000FF"/>
                </a:solidFill>
                <a:latin typeface="Arial Narrow" panose="020B0606020202030204" pitchFamily="34" charset="0"/>
              </a:rPr>
              <a:t>μετωπική αναστροφή</a:t>
            </a:r>
            <a:r>
              <a:rPr lang="el-GR" sz="2400" dirty="0">
                <a:solidFill>
                  <a:srgbClr val="0000FF"/>
                </a:solidFill>
                <a:latin typeface="Arial Narrow" panose="020B0606020202030204" pitchFamily="34" charset="0"/>
              </a:rPr>
              <a:t> προκύπτει στη ζώνη επαφής μεταξύ δύο αερίων μαζών με πολύ διαφορετικές θερμοκρασίες – υγρασίες και πιέσεις.</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Αν ο ψυχρότερος αέρας προηγείται, το μέτωπο είναι γνωστό ως ψυχρό μέτωπο και αντιστρόφως.</a:t>
            </a:r>
          </a:p>
          <a:p>
            <a:pPr marL="12700" algn="just">
              <a:lnSpc>
                <a:spcPts val="2555"/>
              </a:lnSpc>
              <a:spcBef>
                <a:spcPts val="127"/>
              </a:spcBef>
            </a:pPr>
            <a:endParaRPr lang="el-GR" sz="2400" dirty="0">
              <a:solidFill>
                <a:srgbClr val="0000FF"/>
              </a:solidFill>
              <a:latin typeface="Arial Narrow" panose="020B0606020202030204" pitchFamily="34" charset="0"/>
            </a:endParaRPr>
          </a:p>
        </p:txBody>
      </p:sp>
      <p:pic>
        <p:nvPicPr>
          <p:cNvPr id="8" name="Εικόνα 7">
            <a:extLst>
              <a:ext uri="{FF2B5EF4-FFF2-40B4-BE49-F238E27FC236}">
                <a16:creationId xmlns:a16="http://schemas.microsoft.com/office/drawing/2014/main" id="{B37EDBE9-839F-49F3-9686-7893F06AA53A}"/>
              </a:ext>
            </a:extLst>
          </p:cNvPr>
          <p:cNvPicPr>
            <a:picLocks noChangeAspect="1"/>
          </p:cNvPicPr>
          <p:nvPr/>
        </p:nvPicPr>
        <p:blipFill rotWithShape="1">
          <a:blip r:embed="rId3"/>
          <a:srcRect l="18008" t="74581" r="47614" b="8106"/>
          <a:stretch/>
        </p:blipFill>
        <p:spPr>
          <a:xfrm>
            <a:off x="559338" y="3717032"/>
            <a:ext cx="2880321" cy="2057373"/>
          </a:xfrm>
          <a:prstGeom prst="rect">
            <a:avLst/>
          </a:prstGeom>
        </p:spPr>
      </p:pic>
      <p:sp>
        <p:nvSpPr>
          <p:cNvPr id="9" name="TextBox 8">
            <a:extLst>
              <a:ext uri="{FF2B5EF4-FFF2-40B4-BE49-F238E27FC236}">
                <a16:creationId xmlns:a16="http://schemas.microsoft.com/office/drawing/2014/main" id="{BC573B2C-F14F-418B-856B-87C835B51513}"/>
              </a:ext>
            </a:extLst>
          </p:cNvPr>
          <p:cNvSpPr txBox="1"/>
          <p:nvPr/>
        </p:nvSpPr>
        <p:spPr>
          <a:xfrm>
            <a:off x="295110" y="3717032"/>
            <a:ext cx="2457780" cy="461665"/>
          </a:xfrm>
          <a:prstGeom prst="rect">
            <a:avLst/>
          </a:prstGeom>
          <a:solidFill>
            <a:schemeClr val="bg1"/>
          </a:solidFill>
        </p:spPr>
        <p:txBody>
          <a:bodyPr wrap="square" rtlCol="0">
            <a:spAutoFit/>
          </a:bodyPr>
          <a:lstStyle/>
          <a:p>
            <a:pPr algn="ctr"/>
            <a:r>
              <a:rPr lang="el-GR" sz="1200" dirty="0"/>
              <a:t>Μετωπική αναστροφή</a:t>
            </a:r>
          </a:p>
          <a:p>
            <a:pPr algn="ctr"/>
            <a:endParaRPr lang="el-GR" sz="1200" dirty="0"/>
          </a:p>
        </p:txBody>
      </p:sp>
      <p:sp>
        <p:nvSpPr>
          <p:cNvPr id="10" name="TextBox 9">
            <a:extLst>
              <a:ext uri="{FF2B5EF4-FFF2-40B4-BE49-F238E27FC236}">
                <a16:creationId xmlns:a16="http://schemas.microsoft.com/office/drawing/2014/main" id="{D49FDDC6-F4CE-4841-99A4-3CBAFE89D161}"/>
              </a:ext>
            </a:extLst>
          </p:cNvPr>
          <p:cNvSpPr txBox="1"/>
          <p:nvPr/>
        </p:nvSpPr>
        <p:spPr>
          <a:xfrm>
            <a:off x="2524147" y="4437112"/>
            <a:ext cx="1441922" cy="461665"/>
          </a:xfrm>
          <a:prstGeom prst="rect">
            <a:avLst/>
          </a:prstGeom>
          <a:solidFill>
            <a:schemeClr val="bg1"/>
          </a:solidFill>
        </p:spPr>
        <p:txBody>
          <a:bodyPr wrap="square" rtlCol="0">
            <a:spAutoFit/>
          </a:bodyPr>
          <a:lstStyle/>
          <a:p>
            <a:pPr algn="ctr"/>
            <a:r>
              <a:rPr lang="el-GR" sz="1200" dirty="0"/>
              <a:t>Θερμός αέρας που ανέρχεται</a:t>
            </a:r>
          </a:p>
        </p:txBody>
      </p:sp>
      <p:sp>
        <p:nvSpPr>
          <p:cNvPr id="11" name="TextBox 10">
            <a:extLst>
              <a:ext uri="{FF2B5EF4-FFF2-40B4-BE49-F238E27FC236}">
                <a16:creationId xmlns:a16="http://schemas.microsoft.com/office/drawing/2014/main" id="{FB7AAE6C-009C-4E9C-BC35-B112A7A86593}"/>
              </a:ext>
            </a:extLst>
          </p:cNvPr>
          <p:cNvSpPr txBox="1"/>
          <p:nvPr/>
        </p:nvSpPr>
        <p:spPr>
          <a:xfrm>
            <a:off x="14197" y="4684007"/>
            <a:ext cx="1441922" cy="646331"/>
          </a:xfrm>
          <a:prstGeom prst="rect">
            <a:avLst/>
          </a:prstGeom>
          <a:solidFill>
            <a:schemeClr val="bg1"/>
          </a:solidFill>
        </p:spPr>
        <p:txBody>
          <a:bodyPr wrap="square" rtlCol="0">
            <a:spAutoFit/>
          </a:bodyPr>
          <a:lstStyle/>
          <a:p>
            <a:pPr algn="ctr"/>
            <a:r>
              <a:rPr lang="el-GR" sz="1200" dirty="0"/>
              <a:t>Ψυχρός αέρας που κατέρχεται</a:t>
            </a:r>
          </a:p>
          <a:p>
            <a:pPr algn="ctr"/>
            <a:endParaRPr lang="el-GR" sz="1200" dirty="0"/>
          </a:p>
        </p:txBody>
      </p:sp>
      <p:sp>
        <p:nvSpPr>
          <p:cNvPr id="12" name="TextBox 11">
            <a:extLst>
              <a:ext uri="{FF2B5EF4-FFF2-40B4-BE49-F238E27FC236}">
                <a16:creationId xmlns:a16="http://schemas.microsoft.com/office/drawing/2014/main" id="{8EE70861-8CC1-4E7B-878E-176DA9D6A426}"/>
              </a:ext>
            </a:extLst>
          </p:cNvPr>
          <p:cNvSpPr txBox="1"/>
          <p:nvPr/>
        </p:nvSpPr>
        <p:spPr>
          <a:xfrm rot="2877017">
            <a:off x="1151518" y="5028898"/>
            <a:ext cx="2065542" cy="276999"/>
          </a:xfrm>
          <a:prstGeom prst="rect">
            <a:avLst/>
          </a:prstGeom>
          <a:solidFill>
            <a:schemeClr val="bg1"/>
          </a:solidFill>
        </p:spPr>
        <p:txBody>
          <a:bodyPr wrap="square" rtlCol="0">
            <a:spAutoFit/>
          </a:bodyPr>
          <a:lstStyle/>
          <a:p>
            <a:pPr algn="ctr"/>
            <a:r>
              <a:rPr lang="el-GR" sz="1200" dirty="0"/>
              <a:t>Μετωπική επιφάνεια</a:t>
            </a:r>
          </a:p>
        </p:txBody>
      </p:sp>
    </p:spTree>
    <p:extLst>
      <p:ext uri="{BB962C8B-B14F-4D97-AF65-F5344CB8AC3E}">
        <p14:creationId xmlns:p14="http://schemas.microsoft.com/office/powerpoint/2010/main" val="22931762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E1E6370-D653-4408-ADF1-24BACCB4665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E036E28-DE80-49D0-817E-6F57544AF96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67</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E4E0FC90-FF80-4BD1-A49D-6BF6D281AA99}"/>
              </a:ext>
            </a:extLst>
          </p:cNvPr>
          <p:cNvPicPr>
            <a:picLocks noChangeAspect="1"/>
          </p:cNvPicPr>
          <p:nvPr/>
        </p:nvPicPr>
        <p:blipFill rotWithShape="1">
          <a:blip r:embed="rId3"/>
          <a:srcRect l="53890" t="73979" r="17746" b="8841"/>
          <a:stretch/>
        </p:blipFill>
        <p:spPr>
          <a:xfrm>
            <a:off x="5508104" y="3205777"/>
            <a:ext cx="2925688" cy="2513551"/>
          </a:xfrm>
          <a:prstGeom prst="rect">
            <a:avLst/>
          </a:prstGeom>
        </p:spPr>
      </p:pic>
      <p:sp>
        <p:nvSpPr>
          <p:cNvPr id="6" name="Ορθογώνιο 5">
            <a:extLst>
              <a:ext uri="{FF2B5EF4-FFF2-40B4-BE49-F238E27FC236}">
                <a16:creationId xmlns:a16="http://schemas.microsoft.com/office/drawing/2014/main" id="{E137C762-E0CE-40F1-844E-CCF5309D9357}"/>
              </a:ext>
            </a:extLst>
          </p:cNvPr>
          <p:cNvSpPr/>
          <p:nvPr/>
        </p:nvSpPr>
        <p:spPr>
          <a:xfrm>
            <a:off x="278366" y="232692"/>
            <a:ext cx="3167855" cy="461665"/>
          </a:xfrm>
          <a:prstGeom prst="rect">
            <a:avLst/>
          </a:prstGeom>
        </p:spPr>
        <p:txBody>
          <a:bodyPr wrap="none">
            <a:spAutoFit/>
          </a:bodyPr>
          <a:lstStyle/>
          <a:p>
            <a:r>
              <a:rPr lang="el-GR" sz="2400" b="1" dirty="0">
                <a:solidFill>
                  <a:srgbClr val="0000FF"/>
                </a:solidFill>
                <a:latin typeface="Arial Narrow" panose="020B0606020202030204" pitchFamily="34" charset="0"/>
              </a:rPr>
              <a:t>– αναστροφή μεταφοράς</a:t>
            </a:r>
            <a:endParaRPr lang="el-GR" sz="2400" b="1" dirty="0">
              <a:latin typeface="Arial Narrow" panose="020B0606020202030204" pitchFamily="34" charset="0"/>
            </a:endParaRPr>
          </a:p>
        </p:txBody>
      </p:sp>
      <p:pic>
        <p:nvPicPr>
          <p:cNvPr id="9" name="Εικόνα 8">
            <a:extLst>
              <a:ext uri="{FF2B5EF4-FFF2-40B4-BE49-F238E27FC236}">
                <a16:creationId xmlns:a16="http://schemas.microsoft.com/office/drawing/2014/main" id="{D79E9E8E-BE40-4927-BC56-74C8D84A2654}"/>
              </a:ext>
            </a:extLst>
          </p:cNvPr>
          <p:cNvPicPr>
            <a:picLocks noChangeAspect="1"/>
          </p:cNvPicPr>
          <p:nvPr/>
        </p:nvPicPr>
        <p:blipFill rotWithShape="1">
          <a:blip r:embed="rId4"/>
          <a:srcRect b="62067"/>
          <a:stretch/>
        </p:blipFill>
        <p:spPr>
          <a:xfrm>
            <a:off x="-21295" y="3284984"/>
            <a:ext cx="5679652" cy="3071366"/>
          </a:xfrm>
          <a:prstGeom prst="rect">
            <a:avLst/>
          </a:prstGeom>
        </p:spPr>
      </p:pic>
      <p:sp>
        <p:nvSpPr>
          <p:cNvPr id="10" name="Ορθογώνιο 9">
            <a:extLst>
              <a:ext uri="{FF2B5EF4-FFF2-40B4-BE49-F238E27FC236}">
                <a16:creationId xmlns:a16="http://schemas.microsoft.com/office/drawing/2014/main" id="{216FC2DC-6E57-4FE5-9B36-7AE3930E6116}"/>
              </a:ext>
            </a:extLst>
          </p:cNvPr>
          <p:cNvSpPr/>
          <p:nvPr/>
        </p:nvSpPr>
        <p:spPr>
          <a:xfrm>
            <a:off x="251520" y="808269"/>
            <a:ext cx="8310158" cy="2769733"/>
          </a:xfrm>
          <a:prstGeom prst="rect">
            <a:avLst/>
          </a:prstGeom>
        </p:spPr>
        <p:txBody>
          <a:bodyPr wrap="square">
            <a:spAutoFit/>
          </a:bodyPr>
          <a:lstStyle/>
          <a:p>
            <a:pPr marL="12700" algn="just">
              <a:lnSpc>
                <a:spcPts val="2555"/>
              </a:lnSpc>
              <a:spcBef>
                <a:spcPts val="127"/>
              </a:spcBef>
            </a:pPr>
            <a:r>
              <a:rPr lang="el-GR" sz="2000" u="sng" dirty="0">
                <a:solidFill>
                  <a:srgbClr val="0000FF"/>
                </a:solidFill>
              </a:rPr>
              <a:t>Αναστροφή μεταφοράς</a:t>
            </a:r>
            <a:r>
              <a:rPr lang="el-GR" sz="2000" dirty="0">
                <a:solidFill>
                  <a:srgbClr val="0000FF"/>
                </a:solidFill>
              </a:rPr>
              <a:t> σχηματίζεται όταν ο θερμός αέρας ρέει πάνω από μια επιφάνεια με ψυχρότερο αέρα. Η αναστροφή μπορεί να είναι επιφανειακή όταν ο θερμός αέρας ρέει πάνω από ψυχρές πεδιάδες ή να είναι αναστροφή ύψους.</a:t>
            </a:r>
          </a:p>
          <a:p>
            <a:pPr marL="12700" algn="just">
              <a:lnSpc>
                <a:spcPts val="2555"/>
              </a:lnSpc>
              <a:spcBef>
                <a:spcPts val="127"/>
              </a:spcBef>
            </a:pPr>
            <a:r>
              <a:rPr lang="el-GR" sz="2000" dirty="0"/>
              <a:t>Στην Ελλάδα παρουσιάζονται συχνά φαινόμενα θερμής εισβολής από την Αφρική προς την Ελλάδα. Καθώς διασχίζουν τη μεσόγειο εμπλουτίζονται με μεγάλες ποσότητες υδρατμών και καθίστανται υγρές. </a:t>
            </a:r>
          </a:p>
          <a:p>
            <a:pPr marL="12700" algn="just">
              <a:lnSpc>
                <a:spcPts val="2555"/>
              </a:lnSpc>
              <a:spcBef>
                <a:spcPts val="127"/>
              </a:spcBef>
            </a:pPr>
            <a:endParaRPr lang="el-GR" sz="2000" dirty="0">
              <a:solidFill>
                <a:srgbClr val="0000FF"/>
              </a:solidFill>
            </a:endParaRPr>
          </a:p>
        </p:txBody>
      </p:sp>
      <p:sp>
        <p:nvSpPr>
          <p:cNvPr id="8" name="TextBox 7">
            <a:extLst>
              <a:ext uri="{FF2B5EF4-FFF2-40B4-BE49-F238E27FC236}">
                <a16:creationId xmlns:a16="http://schemas.microsoft.com/office/drawing/2014/main" id="{328D271A-3A87-4B8C-88EA-71D56C4EAC34}"/>
              </a:ext>
            </a:extLst>
          </p:cNvPr>
          <p:cNvSpPr txBox="1"/>
          <p:nvPr/>
        </p:nvSpPr>
        <p:spPr>
          <a:xfrm>
            <a:off x="5508104" y="3619513"/>
            <a:ext cx="2232248" cy="276999"/>
          </a:xfrm>
          <a:prstGeom prst="rect">
            <a:avLst/>
          </a:prstGeom>
          <a:solidFill>
            <a:schemeClr val="bg1"/>
          </a:solidFill>
        </p:spPr>
        <p:txBody>
          <a:bodyPr wrap="square" rtlCol="0">
            <a:spAutoFit/>
          </a:bodyPr>
          <a:lstStyle/>
          <a:p>
            <a:pPr algn="ctr"/>
            <a:r>
              <a:rPr lang="el-GR" sz="1200" dirty="0"/>
              <a:t>Ροή θερμού αέρα</a:t>
            </a:r>
          </a:p>
        </p:txBody>
      </p:sp>
      <p:sp>
        <p:nvSpPr>
          <p:cNvPr id="11" name="TextBox 10">
            <a:extLst>
              <a:ext uri="{FF2B5EF4-FFF2-40B4-BE49-F238E27FC236}">
                <a16:creationId xmlns:a16="http://schemas.microsoft.com/office/drawing/2014/main" id="{E5B0F499-452D-44FE-B824-061D6FBA095D}"/>
              </a:ext>
            </a:extLst>
          </p:cNvPr>
          <p:cNvSpPr txBox="1"/>
          <p:nvPr/>
        </p:nvSpPr>
        <p:spPr>
          <a:xfrm>
            <a:off x="6884033" y="4186999"/>
            <a:ext cx="2232248" cy="646331"/>
          </a:xfrm>
          <a:prstGeom prst="rect">
            <a:avLst/>
          </a:prstGeom>
          <a:solidFill>
            <a:schemeClr val="bg1"/>
          </a:solidFill>
        </p:spPr>
        <p:txBody>
          <a:bodyPr wrap="square" rtlCol="0">
            <a:spAutoFit/>
          </a:bodyPr>
          <a:lstStyle/>
          <a:p>
            <a:pPr algn="ctr"/>
            <a:r>
              <a:rPr lang="el-GR" sz="1200" dirty="0"/>
              <a:t>Σχηματισμός αναστροφής ύψους</a:t>
            </a:r>
          </a:p>
          <a:p>
            <a:pPr algn="ctr"/>
            <a:endParaRPr lang="el-GR" sz="1200" dirty="0"/>
          </a:p>
        </p:txBody>
      </p:sp>
      <p:sp>
        <p:nvSpPr>
          <p:cNvPr id="12" name="TextBox 11">
            <a:extLst>
              <a:ext uri="{FF2B5EF4-FFF2-40B4-BE49-F238E27FC236}">
                <a16:creationId xmlns:a16="http://schemas.microsoft.com/office/drawing/2014/main" id="{8FC24573-6D36-4D95-8A16-CE9A8BD36E38}"/>
              </a:ext>
            </a:extLst>
          </p:cNvPr>
          <p:cNvSpPr txBox="1"/>
          <p:nvPr/>
        </p:nvSpPr>
        <p:spPr>
          <a:xfrm>
            <a:off x="5292080" y="5303827"/>
            <a:ext cx="2232248" cy="276999"/>
          </a:xfrm>
          <a:prstGeom prst="rect">
            <a:avLst/>
          </a:prstGeom>
          <a:solidFill>
            <a:schemeClr val="bg1"/>
          </a:solidFill>
        </p:spPr>
        <p:txBody>
          <a:bodyPr wrap="square" rtlCol="0">
            <a:spAutoFit/>
          </a:bodyPr>
          <a:lstStyle/>
          <a:p>
            <a:pPr algn="ctr"/>
            <a:r>
              <a:rPr lang="el-GR" sz="1200" dirty="0"/>
              <a:t>Ψυχρότερος αέρας</a:t>
            </a:r>
          </a:p>
        </p:txBody>
      </p:sp>
      <p:sp>
        <p:nvSpPr>
          <p:cNvPr id="13" name="TextBox 12">
            <a:extLst>
              <a:ext uri="{FF2B5EF4-FFF2-40B4-BE49-F238E27FC236}">
                <a16:creationId xmlns:a16="http://schemas.microsoft.com/office/drawing/2014/main" id="{271C35BE-66D0-4349-9F40-B5EC5FBF6AC7}"/>
              </a:ext>
            </a:extLst>
          </p:cNvPr>
          <p:cNvSpPr txBox="1"/>
          <p:nvPr/>
        </p:nvSpPr>
        <p:spPr>
          <a:xfrm>
            <a:off x="7620000" y="5201888"/>
            <a:ext cx="1439553" cy="263101"/>
          </a:xfrm>
          <a:prstGeom prst="rect">
            <a:avLst/>
          </a:prstGeom>
          <a:solidFill>
            <a:schemeClr val="bg1"/>
          </a:solidFill>
        </p:spPr>
        <p:txBody>
          <a:bodyPr wrap="square" rtlCol="0">
            <a:spAutoFit/>
          </a:bodyPr>
          <a:lstStyle/>
          <a:p>
            <a:pPr algn="ctr"/>
            <a:endParaRPr lang="el-GR" sz="1200" dirty="0"/>
          </a:p>
        </p:txBody>
      </p:sp>
      <p:sp>
        <p:nvSpPr>
          <p:cNvPr id="5" name="TextBox 4">
            <a:extLst>
              <a:ext uri="{FF2B5EF4-FFF2-40B4-BE49-F238E27FC236}">
                <a16:creationId xmlns:a16="http://schemas.microsoft.com/office/drawing/2014/main" id="{4EF18D02-1E56-7E78-3595-A0CF47F345E6}"/>
              </a:ext>
            </a:extLst>
          </p:cNvPr>
          <p:cNvSpPr txBox="1"/>
          <p:nvPr/>
        </p:nvSpPr>
        <p:spPr>
          <a:xfrm>
            <a:off x="323528" y="5938748"/>
            <a:ext cx="5040560" cy="523220"/>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400" dirty="0"/>
              <a:t>Αναστροφή θερμοκρασίας όπως παρατηρήθηκε στην περιοχή της λίμνης Ιωαννίνων στις 10 Νοεμβρίου 2013</a:t>
            </a:r>
          </a:p>
        </p:txBody>
      </p:sp>
    </p:spTree>
    <p:extLst>
      <p:ext uri="{BB962C8B-B14F-4D97-AF65-F5344CB8AC3E}">
        <p14:creationId xmlns:p14="http://schemas.microsoft.com/office/powerpoint/2010/main" val="2894377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8C575EF-46AC-4F73-B298-510EA581913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294648F-B7EE-4530-9B83-9F1207C9C1E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68</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D82C8F01-E3DA-4DA4-831D-6A0E5A437780}"/>
              </a:ext>
            </a:extLst>
          </p:cNvPr>
          <p:cNvSpPr txBox="1"/>
          <p:nvPr/>
        </p:nvSpPr>
        <p:spPr>
          <a:xfrm>
            <a:off x="827584" y="90497"/>
            <a:ext cx="7199848" cy="618017"/>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Παραδείγματα ατμοσφαιρικής ευστάθειας </a:t>
            </a:r>
          </a:p>
          <a:p>
            <a:pPr marL="12700" algn="ctr">
              <a:lnSpc>
                <a:spcPts val="2555"/>
              </a:lnSpc>
              <a:spcBef>
                <a:spcPts val="127"/>
              </a:spcBef>
            </a:pPr>
            <a:r>
              <a:rPr lang="el-GR" sz="1600" i="1" dirty="0">
                <a:latin typeface="Arial" panose="020B0604020202020204" pitchFamily="34" charset="0"/>
              </a:rPr>
              <a:t>(σε σχέση με την απελευθέρωση ρύπων από καμινάδες)</a:t>
            </a:r>
            <a:endParaRPr lang="el-GR" sz="1600" dirty="0"/>
          </a:p>
        </p:txBody>
      </p:sp>
      <p:sp>
        <p:nvSpPr>
          <p:cNvPr id="6" name="Ορθογώνιο 5">
            <a:extLst>
              <a:ext uri="{FF2B5EF4-FFF2-40B4-BE49-F238E27FC236}">
                <a16:creationId xmlns:a16="http://schemas.microsoft.com/office/drawing/2014/main" id="{D6F220E3-BC0B-4D21-90BC-5B7A968A34AD}"/>
              </a:ext>
            </a:extLst>
          </p:cNvPr>
          <p:cNvSpPr/>
          <p:nvPr/>
        </p:nvSpPr>
        <p:spPr>
          <a:xfrm>
            <a:off x="399236" y="805851"/>
            <a:ext cx="8113462" cy="1423210"/>
          </a:xfrm>
          <a:prstGeom prst="rect">
            <a:avLst/>
          </a:prstGeom>
        </p:spPr>
        <p:txBody>
          <a:bodyPr wrap="square">
            <a:spAutoFit/>
          </a:bodyPr>
          <a:lstStyle/>
          <a:p>
            <a:pPr marL="12700" algn="just">
              <a:lnSpc>
                <a:spcPts val="2555"/>
              </a:lnSpc>
              <a:spcBef>
                <a:spcPts val="127"/>
              </a:spcBef>
            </a:pPr>
            <a:r>
              <a:rPr lang="el-GR" sz="2000" dirty="0">
                <a:solidFill>
                  <a:srgbClr val="0000FF"/>
                </a:solidFill>
              </a:rPr>
              <a:t>Η ατμοσφαιρική ευστάθεια έχει σημαντική επίδραση στις συγκεντρώσεις των αερίων ρύπων </a:t>
            </a:r>
          </a:p>
          <a:p>
            <a:pPr marL="12700" algn="just">
              <a:lnSpc>
                <a:spcPts val="2555"/>
              </a:lnSpc>
              <a:spcBef>
                <a:spcPts val="127"/>
              </a:spcBef>
            </a:pPr>
            <a:r>
              <a:rPr lang="el-GR" sz="2000" dirty="0">
                <a:solidFill>
                  <a:srgbClr val="0000FF"/>
                </a:solidFill>
              </a:rPr>
              <a:t>Παρατίθενται μερικές όψεις της ατμοσφαιρικής ευστάθειας όταν από μια υπερυψωμένη καμινάδα απελευθερώνεται </a:t>
            </a:r>
            <a:r>
              <a:rPr lang="el-GR" sz="2000" b="1" dirty="0">
                <a:solidFill>
                  <a:srgbClr val="0000FF"/>
                </a:solidFill>
              </a:rPr>
              <a:t>ένας </a:t>
            </a:r>
            <a:r>
              <a:rPr lang="el-GR" sz="2000" b="1" dirty="0" err="1">
                <a:solidFill>
                  <a:srgbClr val="0000FF"/>
                </a:solidFill>
              </a:rPr>
              <a:t>καπνοθύσανος</a:t>
            </a:r>
            <a:r>
              <a:rPr lang="el-GR" sz="2000" b="1" dirty="0">
                <a:solidFill>
                  <a:srgbClr val="0000FF"/>
                </a:solidFill>
              </a:rPr>
              <a:t> ρύπων</a:t>
            </a:r>
            <a:r>
              <a:rPr lang="el-GR" sz="2000" dirty="0">
                <a:solidFill>
                  <a:srgbClr val="0000FF"/>
                </a:solidFill>
              </a:rPr>
              <a:t>. </a:t>
            </a:r>
          </a:p>
        </p:txBody>
      </p:sp>
      <p:pic>
        <p:nvPicPr>
          <p:cNvPr id="7" name="Εικόνα 6">
            <a:extLst>
              <a:ext uri="{FF2B5EF4-FFF2-40B4-BE49-F238E27FC236}">
                <a16:creationId xmlns:a16="http://schemas.microsoft.com/office/drawing/2014/main" id="{6A6352C3-BA8E-4B74-A972-C6CABD79728C}"/>
              </a:ext>
            </a:extLst>
          </p:cNvPr>
          <p:cNvPicPr>
            <a:picLocks noChangeAspect="1"/>
          </p:cNvPicPr>
          <p:nvPr/>
        </p:nvPicPr>
        <p:blipFill rotWithShape="1">
          <a:blip r:embed="rId3"/>
          <a:srcRect l="19435" r="19851" b="63959"/>
          <a:stretch/>
        </p:blipFill>
        <p:spPr>
          <a:xfrm>
            <a:off x="0" y="2415848"/>
            <a:ext cx="3681421" cy="3441562"/>
          </a:xfrm>
          <a:prstGeom prst="rect">
            <a:avLst/>
          </a:prstGeom>
        </p:spPr>
      </p:pic>
      <p:sp>
        <p:nvSpPr>
          <p:cNvPr id="9" name="Ορθογώνιο 8">
            <a:extLst>
              <a:ext uri="{FF2B5EF4-FFF2-40B4-BE49-F238E27FC236}">
                <a16:creationId xmlns:a16="http://schemas.microsoft.com/office/drawing/2014/main" id="{95EF9E1A-3A60-433F-98CC-9221D15B6495}"/>
              </a:ext>
            </a:extLst>
          </p:cNvPr>
          <p:cNvSpPr/>
          <p:nvPr/>
        </p:nvSpPr>
        <p:spPr>
          <a:xfrm>
            <a:off x="3585306" y="2239595"/>
            <a:ext cx="5451189" cy="1754326"/>
          </a:xfrm>
          <a:prstGeom prst="rect">
            <a:avLst/>
          </a:prstGeom>
        </p:spPr>
        <p:txBody>
          <a:bodyPr wrap="square">
            <a:spAutoFit/>
          </a:bodyPr>
          <a:lstStyle/>
          <a:p>
            <a:pPr algn="just"/>
            <a:r>
              <a:rPr lang="el-GR" dirty="0"/>
              <a:t>Η </a:t>
            </a:r>
            <a:r>
              <a:rPr lang="el-GR" dirty="0" err="1"/>
              <a:t>αδιαβατική</a:t>
            </a:r>
            <a:r>
              <a:rPr lang="el-GR" dirty="0"/>
              <a:t> θερμοβαθμίδα είναι ξηρή (διακεκομμένη) ενώ με πλήρη γραμμή η πραγματική θερμοβαθμίδα.</a:t>
            </a:r>
          </a:p>
          <a:p>
            <a:pPr algn="just"/>
            <a:r>
              <a:rPr lang="el-GR" dirty="0"/>
              <a:t>Η </a:t>
            </a:r>
            <a:r>
              <a:rPr lang="el-GR" dirty="0" err="1"/>
              <a:t>αδιαβατική</a:t>
            </a:r>
            <a:r>
              <a:rPr lang="el-GR" dirty="0"/>
              <a:t> θ, έχει μεγαλύτερη κλίση από την περιβαλλοντική, που σημαίνει ότι η θ, είναι ισχυρή, οι συνθήκες ασταθείς και υφίσταται </a:t>
            </a:r>
            <a:r>
              <a:rPr lang="el-GR" b="1" dirty="0"/>
              <a:t>μαιανδρική ροή του </a:t>
            </a:r>
            <a:r>
              <a:rPr lang="el-GR" b="1" dirty="0" err="1"/>
              <a:t>καπνοθυσάνου</a:t>
            </a:r>
            <a:r>
              <a:rPr lang="el-GR" dirty="0"/>
              <a:t>.</a:t>
            </a:r>
          </a:p>
        </p:txBody>
      </p:sp>
      <p:sp>
        <p:nvSpPr>
          <p:cNvPr id="11" name="Ορθογώνιο 10">
            <a:extLst>
              <a:ext uri="{FF2B5EF4-FFF2-40B4-BE49-F238E27FC236}">
                <a16:creationId xmlns:a16="http://schemas.microsoft.com/office/drawing/2014/main" id="{95C2BEA6-4F56-4F58-8E78-C925170BEBDD}"/>
              </a:ext>
            </a:extLst>
          </p:cNvPr>
          <p:cNvSpPr/>
          <p:nvPr/>
        </p:nvSpPr>
        <p:spPr>
          <a:xfrm>
            <a:off x="3575858" y="4136629"/>
            <a:ext cx="5558693" cy="2031325"/>
          </a:xfrm>
          <a:prstGeom prst="rect">
            <a:avLst/>
          </a:prstGeom>
        </p:spPr>
        <p:txBody>
          <a:bodyPr wrap="square">
            <a:spAutoFit/>
          </a:bodyPr>
          <a:lstStyle/>
          <a:p>
            <a:pPr algn="just"/>
            <a:r>
              <a:rPr lang="el-GR" dirty="0">
                <a:solidFill>
                  <a:srgbClr val="C00000"/>
                </a:solidFill>
              </a:rPr>
              <a:t>Στη δεύτερη περίπτωση η θ, είναι ασθενής, και έχει ως αποτέλεσμα την </a:t>
            </a:r>
            <a:r>
              <a:rPr lang="el-GR" b="1" dirty="0">
                <a:solidFill>
                  <a:srgbClr val="C00000"/>
                </a:solidFill>
              </a:rPr>
              <a:t>δημιουργία κωνοειδούς ροής του </a:t>
            </a:r>
            <a:r>
              <a:rPr lang="el-GR" b="1" dirty="0" err="1">
                <a:solidFill>
                  <a:srgbClr val="C00000"/>
                </a:solidFill>
              </a:rPr>
              <a:t>καπνοθυσάνου</a:t>
            </a:r>
            <a:r>
              <a:rPr lang="el-GR" dirty="0">
                <a:solidFill>
                  <a:srgbClr val="C00000"/>
                </a:solidFill>
              </a:rPr>
              <a:t>. Η κωνοειδής ροή χαρακτηρίζεται από ουδέτερες ή ελαφρώς ευσταθείς συνθήκες και συμβαίνει είτε κατά τη διάρκεια νεφελωδών ημερών είτε ανάμεσα στη διάλυση της αναστροφής και στην επικράτηση ευσταθών συνθηκών κατά τη διάρκεια της ημέρας.</a:t>
            </a:r>
          </a:p>
        </p:txBody>
      </p:sp>
      <p:sp>
        <p:nvSpPr>
          <p:cNvPr id="4" name="TextBox 3">
            <a:extLst>
              <a:ext uri="{FF2B5EF4-FFF2-40B4-BE49-F238E27FC236}">
                <a16:creationId xmlns:a16="http://schemas.microsoft.com/office/drawing/2014/main" id="{5DC6329C-A9BA-4FA7-01B4-C36D4D5FEC24}"/>
              </a:ext>
            </a:extLst>
          </p:cNvPr>
          <p:cNvSpPr txBox="1"/>
          <p:nvPr/>
        </p:nvSpPr>
        <p:spPr>
          <a:xfrm rot="16200000">
            <a:off x="-26714" y="3290500"/>
            <a:ext cx="760107"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αστάθεια</a:t>
            </a:r>
          </a:p>
        </p:txBody>
      </p:sp>
      <p:sp>
        <p:nvSpPr>
          <p:cNvPr id="8" name="TextBox 7">
            <a:extLst>
              <a:ext uri="{FF2B5EF4-FFF2-40B4-BE49-F238E27FC236}">
                <a16:creationId xmlns:a16="http://schemas.microsoft.com/office/drawing/2014/main" id="{9E6404FA-A3BE-E306-45D3-ED73BD9BE217}"/>
              </a:ext>
            </a:extLst>
          </p:cNvPr>
          <p:cNvSpPr txBox="1"/>
          <p:nvPr/>
        </p:nvSpPr>
        <p:spPr>
          <a:xfrm rot="17220076">
            <a:off x="678813" y="4418679"/>
            <a:ext cx="794843"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ευστάθεια</a:t>
            </a:r>
          </a:p>
        </p:txBody>
      </p:sp>
      <p:sp>
        <p:nvSpPr>
          <p:cNvPr id="10" name="TextBox 9">
            <a:extLst>
              <a:ext uri="{FF2B5EF4-FFF2-40B4-BE49-F238E27FC236}">
                <a16:creationId xmlns:a16="http://schemas.microsoft.com/office/drawing/2014/main" id="{B776ADBB-9138-C51C-619E-E011960FF832}"/>
              </a:ext>
            </a:extLst>
          </p:cNvPr>
          <p:cNvSpPr txBox="1"/>
          <p:nvPr/>
        </p:nvSpPr>
        <p:spPr>
          <a:xfrm rot="16200000">
            <a:off x="1186873" y="2978258"/>
            <a:ext cx="916494"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ύψος</a:t>
            </a:r>
          </a:p>
        </p:txBody>
      </p:sp>
      <p:sp>
        <p:nvSpPr>
          <p:cNvPr id="12" name="TextBox 11">
            <a:extLst>
              <a:ext uri="{FF2B5EF4-FFF2-40B4-BE49-F238E27FC236}">
                <a16:creationId xmlns:a16="http://schemas.microsoft.com/office/drawing/2014/main" id="{C2B11052-3E34-82EC-34A0-71FAEABEEF13}"/>
              </a:ext>
            </a:extLst>
          </p:cNvPr>
          <p:cNvSpPr txBox="1"/>
          <p:nvPr/>
        </p:nvSpPr>
        <p:spPr>
          <a:xfrm rot="16200000">
            <a:off x="1204252" y="4555544"/>
            <a:ext cx="916494"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ύψος</a:t>
            </a:r>
          </a:p>
        </p:txBody>
      </p:sp>
    </p:spTree>
    <p:extLst>
      <p:ext uri="{BB962C8B-B14F-4D97-AF65-F5344CB8AC3E}">
        <p14:creationId xmlns:p14="http://schemas.microsoft.com/office/powerpoint/2010/main" val="1485786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8C575EF-46AC-4F73-B298-510EA581913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294648F-B7EE-4530-9B83-9F1207C9C1E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69</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D82C8F01-E3DA-4DA4-831D-6A0E5A437780}"/>
              </a:ext>
            </a:extLst>
          </p:cNvPr>
          <p:cNvSpPr txBox="1"/>
          <p:nvPr/>
        </p:nvSpPr>
        <p:spPr>
          <a:xfrm>
            <a:off x="827584" y="90497"/>
            <a:ext cx="7199848" cy="618017"/>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Παραδείγματα ατμοσφαιρικής ευστάθειας </a:t>
            </a:r>
          </a:p>
          <a:p>
            <a:pPr marL="12700" algn="ctr">
              <a:lnSpc>
                <a:spcPts val="2555"/>
              </a:lnSpc>
              <a:spcBef>
                <a:spcPts val="127"/>
              </a:spcBef>
            </a:pPr>
            <a:r>
              <a:rPr lang="el-GR" sz="1600" i="1" dirty="0">
                <a:latin typeface="Arial" panose="020B0604020202020204" pitchFamily="34" charset="0"/>
              </a:rPr>
              <a:t>(σε σχέση με την απελευθέρωση ρύπων από καμινάδες)</a:t>
            </a:r>
            <a:endParaRPr lang="el-GR" sz="1600" dirty="0"/>
          </a:p>
        </p:txBody>
      </p:sp>
      <p:pic>
        <p:nvPicPr>
          <p:cNvPr id="8" name="Εικόνα 7">
            <a:extLst>
              <a:ext uri="{FF2B5EF4-FFF2-40B4-BE49-F238E27FC236}">
                <a16:creationId xmlns:a16="http://schemas.microsoft.com/office/drawing/2014/main" id="{5DF7AF44-A151-4E24-97FE-D7A32B181BEC}"/>
              </a:ext>
            </a:extLst>
          </p:cNvPr>
          <p:cNvPicPr>
            <a:picLocks noChangeAspect="1"/>
          </p:cNvPicPr>
          <p:nvPr/>
        </p:nvPicPr>
        <p:blipFill rotWithShape="1">
          <a:blip r:embed="rId3"/>
          <a:srcRect l="19435" t="33773" r="19851" b="15563"/>
          <a:stretch/>
        </p:blipFill>
        <p:spPr>
          <a:xfrm>
            <a:off x="302205" y="1124744"/>
            <a:ext cx="3397257" cy="4464496"/>
          </a:xfrm>
          <a:prstGeom prst="rect">
            <a:avLst/>
          </a:prstGeom>
        </p:spPr>
      </p:pic>
      <p:sp>
        <p:nvSpPr>
          <p:cNvPr id="4" name="Ορθογώνιο 3">
            <a:extLst>
              <a:ext uri="{FF2B5EF4-FFF2-40B4-BE49-F238E27FC236}">
                <a16:creationId xmlns:a16="http://schemas.microsoft.com/office/drawing/2014/main" id="{8B9283FB-6FFA-4D4E-AA5B-D95F86BDB090}"/>
              </a:ext>
            </a:extLst>
          </p:cNvPr>
          <p:cNvSpPr/>
          <p:nvPr/>
        </p:nvSpPr>
        <p:spPr>
          <a:xfrm>
            <a:off x="3820771" y="1006839"/>
            <a:ext cx="5021023" cy="2862322"/>
          </a:xfrm>
          <a:prstGeom prst="rect">
            <a:avLst/>
          </a:prstGeom>
        </p:spPr>
        <p:txBody>
          <a:bodyPr wrap="square">
            <a:spAutoFit/>
          </a:bodyPr>
          <a:lstStyle/>
          <a:p>
            <a:pPr algn="just"/>
            <a:r>
              <a:rPr lang="el-GR" dirty="0"/>
              <a:t>Στη τρίτη περίπτωση αναπτύσσονται συνθήκες αναστροφής και όλη η καμινάδα βρίσκεται μέσα στο στρώμα αναστροφής. Ευσταθείς συνθήκες που αποθαρρύνουν την κατακόρυφη κίνηση χωρίς να απαγορεύουν την οριζόντια*.</a:t>
            </a:r>
          </a:p>
          <a:p>
            <a:pPr algn="just"/>
            <a:r>
              <a:rPr lang="el-GR" dirty="0"/>
              <a:t>(δ) Παρουσιάζεται μια επιφανειακή αναστροφή που η κορυφή της φτάνει μέχρι το στόμιο της καμινάδας. Πάνω από το στόμιο της καμινάδας αναπτύσσεται </a:t>
            </a:r>
            <a:r>
              <a:rPr lang="el-GR" dirty="0" err="1"/>
              <a:t>αδιαβατική</a:t>
            </a:r>
            <a:r>
              <a:rPr lang="el-GR" dirty="0"/>
              <a:t> θερμοβαθμίδα και η ατμόσφαιρα είναι ασταθής (δ). </a:t>
            </a:r>
            <a:r>
              <a:rPr lang="el-GR" b="1" dirty="0" err="1"/>
              <a:t>Ημικωνοειδής</a:t>
            </a:r>
            <a:r>
              <a:rPr lang="el-GR" b="1" dirty="0"/>
              <a:t> άνω</a:t>
            </a:r>
          </a:p>
        </p:txBody>
      </p:sp>
      <p:sp>
        <p:nvSpPr>
          <p:cNvPr id="11" name="Ορθογώνιο 10">
            <a:extLst>
              <a:ext uri="{FF2B5EF4-FFF2-40B4-BE49-F238E27FC236}">
                <a16:creationId xmlns:a16="http://schemas.microsoft.com/office/drawing/2014/main" id="{29B8BE5B-4FFA-452A-8CB4-360B0152BD74}"/>
              </a:ext>
            </a:extLst>
          </p:cNvPr>
          <p:cNvSpPr/>
          <p:nvPr/>
        </p:nvSpPr>
        <p:spPr>
          <a:xfrm>
            <a:off x="3820770" y="3869161"/>
            <a:ext cx="5021023" cy="1754326"/>
          </a:xfrm>
          <a:prstGeom prst="rect">
            <a:avLst/>
          </a:prstGeom>
        </p:spPr>
        <p:txBody>
          <a:bodyPr wrap="square">
            <a:spAutoFit/>
          </a:bodyPr>
          <a:lstStyle/>
          <a:p>
            <a:pPr algn="just"/>
            <a:r>
              <a:rPr lang="el-GR" dirty="0">
                <a:solidFill>
                  <a:srgbClr val="0000FF"/>
                </a:solidFill>
              </a:rPr>
              <a:t>Στην (ε) περίπτωση δημιουργείται αναστροφή ύψους της οποίας η βάση είναι περίπου στο ύψος της καμινάδας. Η ατμόσφαιρα είναι </a:t>
            </a:r>
            <a:r>
              <a:rPr lang="el-GR" u="sng" dirty="0">
                <a:solidFill>
                  <a:srgbClr val="0000FF"/>
                </a:solidFill>
              </a:rPr>
              <a:t>ευσταθής πάνω </a:t>
            </a:r>
            <a:r>
              <a:rPr lang="el-GR" dirty="0">
                <a:solidFill>
                  <a:srgbClr val="0000FF"/>
                </a:solidFill>
              </a:rPr>
              <a:t>από τη νοητή γραμμή που ξεκινά από το στόμιο της καμινάδας και είναι παράλληλη προς το έδαφος και </a:t>
            </a:r>
            <a:r>
              <a:rPr lang="el-GR" u="sng" dirty="0">
                <a:solidFill>
                  <a:srgbClr val="0000FF"/>
                </a:solidFill>
              </a:rPr>
              <a:t>ασταθής κάτω από αυτή</a:t>
            </a:r>
          </a:p>
        </p:txBody>
      </p:sp>
      <p:sp>
        <p:nvSpPr>
          <p:cNvPr id="6" name="TextBox 5">
            <a:extLst>
              <a:ext uri="{FF2B5EF4-FFF2-40B4-BE49-F238E27FC236}">
                <a16:creationId xmlns:a16="http://schemas.microsoft.com/office/drawing/2014/main" id="{23662944-EDC7-7755-1560-4EF9B0978725}"/>
              </a:ext>
            </a:extLst>
          </p:cNvPr>
          <p:cNvSpPr txBox="1"/>
          <p:nvPr/>
        </p:nvSpPr>
        <p:spPr>
          <a:xfrm rot="16200000">
            <a:off x="1299925" y="1588507"/>
            <a:ext cx="916494"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ύψος</a:t>
            </a:r>
          </a:p>
        </p:txBody>
      </p:sp>
      <p:sp>
        <p:nvSpPr>
          <p:cNvPr id="7" name="TextBox 6">
            <a:extLst>
              <a:ext uri="{FF2B5EF4-FFF2-40B4-BE49-F238E27FC236}">
                <a16:creationId xmlns:a16="http://schemas.microsoft.com/office/drawing/2014/main" id="{92530E10-242D-927E-D9D0-0BEB75E92BE7}"/>
              </a:ext>
            </a:extLst>
          </p:cNvPr>
          <p:cNvSpPr txBox="1"/>
          <p:nvPr/>
        </p:nvSpPr>
        <p:spPr>
          <a:xfrm rot="16200000">
            <a:off x="1404086" y="3100675"/>
            <a:ext cx="916494"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ύψος</a:t>
            </a:r>
          </a:p>
        </p:txBody>
      </p:sp>
      <p:sp>
        <p:nvSpPr>
          <p:cNvPr id="9" name="TextBox 8">
            <a:extLst>
              <a:ext uri="{FF2B5EF4-FFF2-40B4-BE49-F238E27FC236}">
                <a16:creationId xmlns:a16="http://schemas.microsoft.com/office/drawing/2014/main" id="{4BE74AE4-B0D7-0459-3D89-28CCE7D16057}"/>
              </a:ext>
            </a:extLst>
          </p:cNvPr>
          <p:cNvSpPr txBox="1"/>
          <p:nvPr/>
        </p:nvSpPr>
        <p:spPr>
          <a:xfrm rot="16200000">
            <a:off x="1404085" y="4534247"/>
            <a:ext cx="916494"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ύψος</a:t>
            </a:r>
          </a:p>
        </p:txBody>
      </p:sp>
      <p:sp>
        <p:nvSpPr>
          <p:cNvPr id="10" name="TextBox 9">
            <a:extLst>
              <a:ext uri="{FF2B5EF4-FFF2-40B4-BE49-F238E27FC236}">
                <a16:creationId xmlns:a16="http://schemas.microsoft.com/office/drawing/2014/main" id="{147C50B7-48E0-0CC1-823F-CD34AE1F6E64}"/>
              </a:ext>
            </a:extLst>
          </p:cNvPr>
          <p:cNvSpPr txBox="1"/>
          <p:nvPr/>
        </p:nvSpPr>
        <p:spPr>
          <a:xfrm>
            <a:off x="695393" y="2441221"/>
            <a:ext cx="1080120"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θερμοκρασία</a:t>
            </a:r>
          </a:p>
        </p:txBody>
      </p:sp>
      <p:sp>
        <p:nvSpPr>
          <p:cNvPr id="12" name="TextBox 11">
            <a:extLst>
              <a:ext uri="{FF2B5EF4-FFF2-40B4-BE49-F238E27FC236}">
                <a16:creationId xmlns:a16="http://schemas.microsoft.com/office/drawing/2014/main" id="{7D45B738-7E8D-1FBD-1D73-1E270810CABB}"/>
              </a:ext>
            </a:extLst>
          </p:cNvPr>
          <p:cNvSpPr txBox="1"/>
          <p:nvPr/>
        </p:nvSpPr>
        <p:spPr>
          <a:xfrm>
            <a:off x="654293" y="3903163"/>
            <a:ext cx="1080120"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θερμοκρασία</a:t>
            </a:r>
          </a:p>
        </p:txBody>
      </p:sp>
      <p:sp>
        <p:nvSpPr>
          <p:cNvPr id="13" name="TextBox 12">
            <a:extLst>
              <a:ext uri="{FF2B5EF4-FFF2-40B4-BE49-F238E27FC236}">
                <a16:creationId xmlns:a16="http://schemas.microsoft.com/office/drawing/2014/main" id="{38CE38E9-5ACF-6CFA-B70E-97CE7A7F98A4}"/>
              </a:ext>
            </a:extLst>
          </p:cNvPr>
          <p:cNvSpPr txBox="1"/>
          <p:nvPr/>
        </p:nvSpPr>
        <p:spPr>
          <a:xfrm>
            <a:off x="653858" y="5415111"/>
            <a:ext cx="1080120" cy="276999"/>
          </a:xfrm>
          <a:prstGeom prst="rect">
            <a:avLst/>
          </a:prstGeom>
          <a:solidFill>
            <a:schemeClr val="bg1"/>
          </a:solidFill>
        </p:spPr>
        <p:txBody>
          <a:bodyPr wrap="square">
            <a:spAutoFit/>
          </a:bodyPr>
          <a:lstStyle>
            <a:defPPr>
              <a:defRPr lang="el-GR"/>
            </a:defPPr>
            <a:lvl1pPr>
              <a:defRPr sz="1600">
                <a:solidFill>
                  <a:srgbClr val="0000FF"/>
                </a:solidFill>
                <a:latin typeface="Arial Narrow" panose="020B0606020202030204" pitchFamily="34" charset="0"/>
              </a:defRPr>
            </a:lvl1pPr>
          </a:lstStyle>
          <a:p>
            <a:r>
              <a:rPr lang="el-GR" sz="1200" dirty="0"/>
              <a:t>θερμοκρασία</a:t>
            </a:r>
          </a:p>
        </p:txBody>
      </p:sp>
    </p:spTree>
    <p:extLst>
      <p:ext uri="{BB962C8B-B14F-4D97-AF65-F5344CB8AC3E}">
        <p14:creationId xmlns:p14="http://schemas.microsoft.com/office/powerpoint/2010/main" val="35821494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E90A1CA-97BD-4849-8110-052ECAD2342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67732B0-1028-4AAD-8E7C-18D8C570B03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70</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E124BE39-8AE5-455B-944E-A5BE5EF3B91E}"/>
              </a:ext>
            </a:extLst>
          </p:cNvPr>
          <p:cNvSpPr txBox="1"/>
          <p:nvPr/>
        </p:nvSpPr>
        <p:spPr>
          <a:xfrm>
            <a:off x="827584" y="90497"/>
            <a:ext cx="7199848" cy="618017"/>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Τύποι ατμοσφαιρικής ευστάθειας </a:t>
            </a:r>
          </a:p>
          <a:p>
            <a:pPr marL="12700" algn="ctr">
              <a:lnSpc>
                <a:spcPts val="2555"/>
              </a:lnSpc>
              <a:spcBef>
                <a:spcPts val="127"/>
              </a:spcBef>
            </a:pPr>
            <a:r>
              <a:rPr lang="el-GR" sz="1600" i="1" dirty="0">
                <a:latin typeface="Arial" panose="020B0604020202020204" pitchFamily="34" charset="0"/>
              </a:rPr>
              <a:t>(ως συνάρτηση της ηλιακής ακτινοβολίας, του ανέμου και της νέφωσης)</a:t>
            </a:r>
            <a:endParaRPr lang="el-GR" sz="1600" dirty="0"/>
          </a:p>
        </p:txBody>
      </p:sp>
      <p:sp>
        <p:nvSpPr>
          <p:cNvPr id="7" name="Ορθογώνιο 6">
            <a:extLst>
              <a:ext uri="{FF2B5EF4-FFF2-40B4-BE49-F238E27FC236}">
                <a16:creationId xmlns:a16="http://schemas.microsoft.com/office/drawing/2014/main" id="{A6A616D7-6BB1-45E9-A93B-71164147BF5D}"/>
              </a:ext>
            </a:extLst>
          </p:cNvPr>
          <p:cNvSpPr/>
          <p:nvPr/>
        </p:nvSpPr>
        <p:spPr>
          <a:xfrm>
            <a:off x="399236" y="805851"/>
            <a:ext cx="8113462" cy="5539722"/>
          </a:xfrm>
          <a:prstGeom prst="rect">
            <a:avLst/>
          </a:prstGeom>
        </p:spPr>
        <p:txBody>
          <a:bodyPr wrap="square">
            <a:spAutoFit/>
          </a:bodyPr>
          <a:lstStyle/>
          <a:p>
            <a:pPr marL="12700" algn="just">
              <a:lnSpc>
                <a:spcPts val="2555"/>
              </a:lnSpc>
              <a:spcBef>
                <a:spcPts val="127"/>
              </a:spcBef>
            </a:pPr>
            <a:r>
              <a:rPr lang="el-GR" sz="2000" dirty="0">
                <a:solidFill>
                  <a:srgbClr val="0000FF"/>
                </a:solidFill>
              </a:rPr>
              <a:t>Οι θερμοκρασιακές κατανομές της ατμόσφαιρας </a:t>
            </a:r>
            <a:r>
              <a:rPr lang="el-GR" sz="2000" dirty="0" err="1">
                <a:solidFill>
                  <a:srgbClr val="0000FF"/>
                </a:solidFill>
              </a:rPr>
              <a:t>μετρώνται</a:t>
            </a:r>
            <a:r>
              <a:rPr lang="el-GR" sz="2000" dirty="0">
                <a:solidFill>
                  <a:srgbClr val="0000FF"/>
                </a:solidFill>
              </a:rPr>
              <a:t> με τη χρήση ραδιοβολίδων.</a:t>
            </a:r>
          </a:p>
          <a:p>
            <a:pPr marL="12700" algn="just">
              <a:lnSpc>
                <a:spcPts val="2555"/>
              </a:lnSpc>
              <a:spcBef>
                <a:spcPts val="127"/>
              </a:spcBef>
            </a:pPr>
            <a:r>
              <a:rPr lang="el-GR" sz="2000" dirty="0">
                <a:solidFill>
                  <a:srgbClr val="0000FF"/>
                </a:solidFill>
              </a:rPr>
              <a:t>Αποτελούνται από ένα μπαλόνι στη βάση του οποίου προσαρμόζονται μετεωρολογικά όργανα και μετρούν τη θερμοκρασία, τη σχετική υγρασία, τη διεύθυνση και την ταχύτητα του ανέμου και την ατμοσφαιρική πίεση.</a:t>
            </a:r>
          </a:p>
          <a:p>
            <a:pPr marL="12700" algn="just">
              <a:lnSpc>
                <a:spcPts val="2555"/>
              </a:lnSpc>
              <a:spcBef>
                <a:spcPts val="127"/>
              </a:spcBef>
            </a:pPr>
            <a:endParaRPr lang="el-GR" sz="2000" dirty="0">
              <a:solidFill>
                <a:srgbClr val="0000FF"/>
              </a:solidFill>
            </a:endParaRPr>
          </a:p>
          <a:p>
            <a:pPr marL="12700" algn="just">
              <a:lnSpc>
                <a:spcPts val="2555"/>
              </a:lnSpc>
              <a:spcBef>
                <a:spcPts val="127"/>
              </a:spcBef>
            </a:pPr>
            <a:r>
              <a:rPr lang="el-GR" sz="2000" dirty="0">
                <a:solidFill>
                  <a:srgbClr val="0000FF"/>
                </a:solidFill>
              </a:rPr>
              <a:t>Διακρίνονται έξι τάξεις ευστάθειας:</a:t>
            </a:r>
          </a:p>
          <a:p>
            <a:pPr marL="12700" algn="just">
              <a:lnSpc>
                <a:spcPts val="2555"/>
              </a:lnSpc>
              <a:spcBef>
                <a:spcPts val="127"/>
              </a:spcBef>
            </a:pPr>
            <a:r>
              <a:rPr lang="el-GR" sz="2000" b="1" dirty="0">
                <a:solidFill>
                  <a:srgbClr val="0000FF"/>
                </a:solidFill>
              </a:rPr>
              <a:t>Α, εξαιρετικά ευσταθής, εμφανίζεται όταν υπάρχει ισχυρή επιφανειακή θέρμανση, καλοκαίρι και με συνθήκες μικρού εξαερισμού,</a:t>
            </a:r>
          </a:p>
          <a:p>
            <a:pPr marL="12700" algn="just">
              <a:lnSpc>
                <a:spcPts val="2555"/>
              </a:lnSpc>
              <a:spcBef>
                <a:spcPts val="127"/>
              </a:spcBef>
            </a:pPr>
            <a:r>
              <a:rPr lang="el-GR" sz="2000" b="1" dirty="0">
                <a:solidFill>
                  <a:srgbClr val="0000FF"/>
                </a:solidFill>
              </a:rPr>
              <a:t>Β, μετρίως ασταθής,</a:t>
            </a:r>
          </a:p>
          <a:p>
            <a:pPr marL="12700" algn="just">
              <a:lnSpc>
                <a:spcPts val="2555"/>
              </a:lnSpc>
              <a:spcBef>
                <a:spcPts val="127"/>
              </a:spcBef>
            </a:pPr>
            <a:r>
              <a:rPr lang="en-US" sz="2000" b="1" dirty="0">
                <a:solidFill>
                  <a:srgbClr val="0000FF"/>
                </a:solidFill>
              </a:rPr>
              <a:t>C</a:t>
            </a:r>
            <a:r>
              <a:rPr lang="el-GR" sz="2000" b="1" dirty="0">
                <a:solidFill>
                  <a:srgbClr val="0000FF"/>
                </a:solidFill>
              </a:rPr>
              <a:t>, ελαφρά ασταθής,</a:t>
            </a:r>
          </a:p>
          <a:p>
            <a:pPr marL="12700" algn="just">
              <a:lnSpc>
                <a:spcPts val="2555"/>
              </a:lnSpc>
              <a:spcBef>
                <a:spcPts val="127"/>
              </a:spcBef>
            </a:pPr>
            <a:r>
              <a:rPr lang="en-US" sz="2000" b="1" dirty="0">
                <a:solidFill>
                  <a:srgbClr val="0000FF"/>
                </a:solidFill>
              </a:rPr>
              <a:t>D, </a:t>
            </a:r>
            <a:r>
              <a:rPr lang="el-GR" sz="2000" b="1" dirty="0">
                <a:solidFill>
                  <a:srgbClr val="0000FF"/>
                </a:solidFill>
              </a:rPr>
              <a:t>ουδέτερη, αντιστοιχεί σε συνθήκες πυκνής συννεφιάς </a:t>
            </a:r>
          </a:p>
          <a:p>
            <a:pPr marL="12700" algn="just">
              <a:lnSpc>
                <a:spcPts val="2555"/>
              </a:lnSpc>
              <a:spcBef>
                <a:spcPts val="127"/>
              </a:spcBef>
            </a:pPr>
            <a:r>
              <a:rPr lang="el-GR" sz="2000" b="1" dirty="0">
                <a:solidFill>
                  <a:srgbClr val="0000FF"/>
                </a:solidFill>
              </a:rPr>
              <a:t>Ε, ελαφρώς ευσταθής</a:t>
            </a:r>
          </a:p>
          <a:p>
            <a:pPr marL="12700" algn="just">
              <a:lnSpc>
                <a:spcPts val="2555"/>
              </a:lnSpc>
              <a:spcBef>
                <a:spcPts val="127"/>
              </a:spcBef>
            </a:pPr>
            <a:r>
              <a:rPr lang="en-US" sz="2000" b="1" dirty="0">
                <a:solidFill>
                  <a:srgbClr val="0000FF"/>
                </a:solidFill>
              </a:rPr>
              <a:t>F, </a:t>
            </a:r>
            <a:r>
              <a:rPr lang="el-GR" sz="2000" b="1" dirty="0">
                <a:solidFill>
                  <a:srgbClr val="0000FF"/>
                </a:solidFill>
              </a:rPr>
              <a:t>εξαιρετικά ευσταθής, </a:t>
            </a:r>
            <a:r>
              <a:rPr lang="el-GR" sz="2000" dirty="0">
                <a:solidFill>
                  <a:srgbClr val="0000FF"/>
                </a:solidFill>
              </a:rPr>
              <a:t>αναφέρεται μόνο σε νυκτερινές συνθήκες, από μερική συννεφιά μέχρι καθαρό ουρανό </a:t>
            </a:r>
          </a:p>
          <a:p>
            <a:pPr marL="12700" algn="just">
              <a:lnSpc>
                <a:spcPts val="2555"/>
              </a:lnSpc>
              <a:spcBef>
                <a:spcPts val="127"/>
              </a:spcBef>
            </a:pPr>
            <a:r>
              <a:rPr lang="el-GR" sz="2000" dirty="0">
                <a:solidFill>
                  <a:srgbClr val="0000FF"/>
                </a:solidFill>
              </a:rPr>
              <a:t>Και μεικτές .. Α-Β, …</a:t>
            </a:r>
          </a:p>
        </p:txBody>
      </p:sp>
    </p:spTree>
    <p:extLst>
      <p:ext uri="{BB962C8B-B14F-4D97-AF65-F5344CB8AC3E}">
        <p14:creationId xmlns:p14="http://schemas.microsoft.com/office/powerpoint/2010/main" val="24556723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3BB7421-A5B2-48E9-AD51-9472D02341E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93B555E-923C-47C7-8709-5C5AFBEC1F2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71</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F38E5BAA-6E8A-4154-9E32-BFF9E5FF3D84}"/>
              </a:ext>
            </a:extLst>
          </p:cNvPr>
          <p:cNvSpPr txBox="1"/>
          <p:nvPr/>
        </p:nvSpPr>
        <p:spPr>
          <a:xfrm>
            <a:off x="827584" y="90497"/>
            <a:ext cx="7199848" cy="618017"/>
          </a:xfrm>
          <a:prstGeom prst="rect">
            <a:avLst/>
          </a:prstGeom>
        </p:spPr>
        <p:txBody>
          <a:bodyPr wrap="square" lIns="0" tIns="0" rIns="0" bIns="0" rtlCol="0">
            <a:noAutofit/>
          </a:bodyPr>
          <a:lstStyle/>
          <a:p>
            <a:pPr marL="12700" algn="ctr">
              <a:lnSpc>
                <a:spcPts val="2555"/>
              </a:lnSpc>
              <a:spcBef>
                <a:spcPts val="127"/>
              </a:spcBef>
            </a:pPr>
            <a:r>
              <a:rPr lang="el-GR" sz="2400" i="1" dirty="0">
                <a:solidFill>
                  <a:srgbClr val="FF0000"/>
                </a:solidFill>
                <a:latin typeface="Arial" panose="020B0604020202020204" pitchFamily="34" charset="0"/>
              </a:rPr>
              <a:t>Κλάσεις  ατμοσφαιρικής ευστάθειας κατά </a:t>
            </a:r>
            <a:r>
              <a:rPr lang="en-US" sz="2400" i="1" dirty="0" err="1">
                <a:solidFill>
                  <a:srgbClr val="FF0000"/>
                </a:solidFill>
                <a:latin typeface="Arial" panose="020B0604020202020204" pitchFamily="34" charset="0"/>
              </a:rPr>
              <a:t>Pasquill</a:t>
            </a:r>
            <a:r>
              <a:rPr lang="el-GR" sz="2400" i="1" dirty="0">
                <a:solidFill>
                  <a:srgbClr val="FF0000"/>
                </a:solidFill>
                <a:latin typeface="Arial" panose="020B0604020202020204" pitchFamily="34" charset="0"/>
              </a:rPr>
              <a:t> </a:t>
            </a:r>
          </a:p>
          <a:p>
            <a:pPr marL="12700" algn="ctr">
              <a:lnSpc>
                <a:spcPts val="2555"/>
              </a:lnSpc>
              <a:spcBef>
                <a:spcPts val="127"/>
              </a:spcBef>
            </a:pPr>
            <a:r>
              <a:rPr lang="el-GR" sz="1600" i="1" dirty="0">
                <a:latin typeface="Arial" panose="020B0604020202020204" pitchFamily="34" charset="0"/>
              </a:rPr>
              <a:t>(ως συνάρτηση της ηλιακής ακτινοβολίας, του ανέμου και της νέφωσης)</a:t>
            </a:r>
            <a:endParaRPr lang="el-GR" sz="1600" dirty="0"/>
          </a:p>
        </p:txBody>
      </p:sp>
      <p:pic>
        <p:nvPicPr>
          <p:cNvPr id="5" name="Εικόνα 4">
            <a:extLst>
              <a:ext uri="{FF2B5EF4-FFF2-40B4-BE49-F238E27FC236}">
                <a16:creationId xmlns:a16="http://schemas.microsoft.com/office/drawing/2014/main" id="{6DD10DC2-CAC9-25AA-BDEF-C92751F86DFF}"/>
              </a:ext>
            </a:extLst>
          </p:cNvPr>
          <p:cNvPicPr>
            <a:picLocks noChangeAspect="1"/>
          </p:cNvPicPr>
          <p:nvPr/>
        </p:nvPicPr>
        <p:blipFill>
          <a:blip r:embed="rId2"/>
          <a:stretch>
            <a:fillRect/>
          </a:stretch>
        </p:blipFill>
        <p:spPr>
          <a:xfrm>
            <a:off x="0" y="716460"/>
            <a:ext cx="9144000" cy="4699657"/>
          </a:xfrm>
          <a:prstGeom prst="rect">
            <a:avLst/>
          </a:prstGeom>
        </p:spPr>
      </p:pic>
      <p:sp>
        <p:nvSpPr>
          <p:cNvPr id="8" name="TextBox 7">
            <a:extLst>
              <a:ext uri="{FF2B5EF4-FFF2-40B4-BE49-F238E27FC236}">
                <a16:creationId xmlns:a16="http://schemas.microsoft.com/office/drawing/2014/main" id="{7C185E0C-997C-2D91-FE6D-56C1890A9225}"/>
              </a:ext>
            </a:extLst>
          </p:cNvPr>
          <p:cNvSpPr txBox="1"/>
          <p:nvPr/>
        </p:nvSpPr>
        <p:spPr>
          <a:xfrm>
            <a:off x="150420" y="5424063"/>
            <a:ext cx="3733819" cy="923330"/>
          </a:xfrm>
          <a:prstGeom prst="rect">
            <a:avLst/>
          </a:prstGeom>
          <a:noFill/>
        </p:spPr>
        <p:txBody>
          <a:bodyPr wrap="square">
            <a:spAutoFit/>
          </a:bodyPr>
          <a:lstStyle/>
          <a:p>
            <a:r>
              <a:rPr lang="el-GR" i="1" dirty="0">
                <a:latin typeface="Arial Narrow" panose="020B0606020202030204" pitchFamily="34" charset="0"/>
              </a:rPr>
              <a:t>Ασθενής ακτινοβολία &lt;350</a:t>
            </a:r>
            <a:r>
              <a:rPr lang="en-US" i="1" dirty="0">
                <a:latin typeface="Arial Narrow" panose="020B0606020202030204" pitchFamily="34" charset="0"/>
              </a:rPr>
              <a:t>W/m</a:t>
            </a:r>
            <a:r>
              <a:rPr lang="en-US" i="1" baseline="30000" dirty="0">
                <a:latin typeface="Arial Narrow" panose="020B0606020202030204" pitchFamily="34" charset="0"/>
              </a:rPr>
              <a:t>2</a:t>
            </a:r>
          </a:p>
          <a:p>
            <a:r>
              <a:rPr lang="el-GR" i="1" dirty="0">
                <a:latin typeface="Arial Narrow" panose="020B0606020202030204" pitchFamily="34" charset="0"/>
              </a:rPr>
              <a:t>Μέση ακτινοβολία 350~700</a:t>
            </a:r>
            <a:r>
              <a:rPr lang="en-US" i="1" dirty="0">
                <a:latin typeface="Arial Narrow" panose="020B0606020202030204" pitchFamily="34" charset="0"/>
              </a:rPr>
              <a:t>W/m</a:t>
            </a:r>
            <a:r>
              <a:rPr lang="en-US" i="1" baseline="30000" dirty="0">
                <a:latin typeface="Arial Narrow" panose="020B0606020202030204" pitchFamily="34" charset="0"/>
              </a:rPr>
              <a:t>2</a:t>
            </a:r>
          </a:p>
          <a:p>
            <a:r>
              <a:rPr lang="el-GR" i="1" dirty="0">
                <a:latin typeface="Arial Narrow" panose="020B0606020202030204" pitchFamily="34" charset="0"/>
              </a:rPr>
              <a:t>Έντονη ακτινοβολία &gt;700</a:t>
            </a:r>
            <a:r>
              <a:rPr lang="en-US" i="1" dirty="0">
                <a:latin typeface="Arial Narrow" panose="020B0606020202030204" pitchFamily="34" charset="0"/>
              </a:rPr>
              <a:t>W/m</a:t>
            </a:r>
            <a:r>
              <a:rPr lang="en-US" i="1" baseline="30000" dirty="0">
                <a:latin typeface="Arial Narrow" panose="020B0606020202030204" pitchFamily="34" charset="0"/>
              </a:rPr>
              <a:t>2</a:t>
            </a:r>
            <a:endParaRPr lang="el-GR" dirty="0">
              <a:latin typeface="Arial Narrow" panose="020B0606020202030204" pitchFamily="34" charset="0"/>
            </a:endParaRPr>
          </a:p>
        </p:txBody>
      </p:sp>
      <p:sp>
        <p:nvSpPr>
          <p:cNvPr id="9" name="TextBox 8">
            <a:extLst>
              <a:ext uri="{FF2B5EF4-FFF2-40B4-BE49-F238E27FC236}">
                <a16:creationId xmlns:a16="http://schemas.microsoft.com/office/drawing/2014/main" id="{33E35416-5C3F-2E26-1F39-07259239C97F}"/>
              </a:ext>
            </a:extLst>
          </p:cNvPr>
          <p:cNvSpPr txBox="1"/>
          <p:nvPr/>
        </p:nvSpPr>
        <p:spPr>
          <a:xfrm>
            <a:off x="5076058" y="5538602"/>
            <a:ext cx="3931068" cy="738664"/>
          </a:xfrm>
          <a:prstGeom prst="rect">
            <a:avLst/>
          </a:prstGeom>
          <a:noFill/>
        </p:spPr>
        <p:txBody>
          <a:bodyPr wrap="square">
            <a:spAutoFit/>
          </a:bodyPr>
          <a:lstStyle/>
          <a:p>
            <a:r>
              <a:rPr lang="el-GR" sz="1400" i="1" dirty="0">
                <a:solidFill>
                  <a:srgbClr val="C00000"/>
                </a:solidFill>
                <a:latin typeface="Arial Narrow" panose="020B0606020202030204" pitchFamily="34" charset="0"/>
              </a:rPr>
              <a:t>Α: Εξαιρετικά ασταθής      </a:t>
            </a:r>
            <a:r>
              <a:rPr lang="en-US" sz="1400" i="1" dirty="0">
                <a:solidFill>
                  <a:srgbClr val="C00000"/>
                </a:solidFill>
                <a:latin typeface="Arial Narrow" panose="020B0606020202030204" pitchFamily="34" charset="0"/>
              </a:rPr>
              <a:t>D:</a:t>
            </a:r>
            <a:r>
              <a:rPr lang="el-GR" sz="1400" i="1" dirty="0">
                <a:solidFill>
                  <a:srgbClr val="C00000"/>
                </a:solidFill>
                <a:latin typeface="Arial Narrow" panose="020B0606020202030204" pitchFamily="34" charset="0"/>
              </a:rPr>
              <a:t> Ουδέτερη</a:t>
            </a:r>
          </a:p>
          <a:p>
            <a:r>
              <a:rPr lang="el-GR" sz="1400" i="1" dirty="0">
                <a:solidFill>
                  <a:srgbClr val="C00000"/>
                </a:solidFill>
                <a:latin typeface="Arial Narrow" panose="020B0606020202030204" pitchFamily="34" charset="0"/>
              </a:rPr>
              <a:t>Β: Μέτρια ασταθής            Ε: Ελαφρώς ευσταθής</a:t>
            </a:r>
          </a:p>
          <a:p>
            <a:r>
              <a:rPr lang="en-US" sz="1400" i="1" dirty="0">
                <a:solidFill>
                  <a:srgbClr val="C00000"/>
                </a:solidFill>
                <a:latin typeface="Arial Narrow" panose="020B0606020202030204" pitchFamily="34" charset="0"/>
              </a:rPr>
              <a:t>C:</a:t>
            </a:r>
            <a:r>
              <a:rPr lang="el-GR" sz="1400" i="1" dirty="0">
                <a:solidFill>
                  <a:srgbClr val="C00000"/>
                </a:solidFill>
                <a:latin typeface="Arial Narrow" panose="020B0606020202030204" pitchFamily="34" charset="0"/>
              </a:rPr>
              <a:t>Ελαφρώς ασταθής         </a:t>
            </a:r>
            <a:r>
              <a:rPr lang="en-US" sz="1400" i="1" dirty="0">
                <a:solidFill>
                  <a:srgbClr val="C00000"/>
                </a:solidFill>
                <a:latin typeface="Arial Narrow" panose="020B0606020202030204" pitchFamily="34" charset="0"/>
              </a:rPr>
              <a:t>F:</a:t>
            </a:r>
            <a:r>
              <a:rPr lang="el-GR" sz="1400" i="1" dirty="0">
                <a:solidFill>
                  <a:srgbClr val="C00000"/>
                </a:solidFill>
                <a:latin typeface="Arial Narrow" panose="020B0606020202030204" pitchFamily="34" charset="0"/>
              </a:rPr>
              <a:t> Μετρίως ευσταθής</a:t>
            </a:r>
          </a:p>
        </p:txBody>
      </p:sp>
      <p:sp>
        <p:nvSpPr>
          <p:cNvPr id="11" name="TextBox 10">
            <a:extLst>
              <a:ext uri="{FF2B5EF4-FFF2-40B4-BE49-F238E27FC236}">
                <a16:creationId xmlns:a16="http://schemas.microsoft.com/office/drawing/2014/main" id="{1529F1DD-CFE2-FEBD-E51E-EDE5FC9A9DCE}"/>
              </a:ext>
            </a:extLst>
          </p:cNvPr>
          <p:cNvSpPr txBox="1"/>
          <p:nvPr/>
        </p:nvSpPr>
        <p:spPr>
          <a:xfrm>
            <a:off x="150421" y="724120"/>
            <a:ext cx="1253228" cy="369332"/>
          </a:xfrm>
          <a:prstGeom prst="rect">
            <a:avLst/>
          </a:prstGeom>
          <a:solidFill>
            <a:schemeClr val="bg1"/>
          </a:solidFill>
        </p:spPr>
        <p:txBody>
          <a:bodyPr wrap="square">
            <a:spAutoFit/>
          </a:bodyPr>
          <a:lstStyle/>
          <a:p>
            <a:endParaRPr lang="el-GR" dirty="0"/>
          </a:p>
        </p:txBody>
      </p:sp>
    </p:spTree>
    <p:extLst>
      <p:ext uri="{BB962C8B-B14F-4D97-AF65-F5344CB8AC3E}">
        <p14:creationId xmlns:p14="http://schemas.microsoft.com/office/powerpoint/2010/main" val="6694456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D128BD7-8FA0-4A50-B793-2E28B9308E2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D916528-D038-487D-8924-E9E38A31306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72</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05AC46D6-2E58-444A-835F-1E16594C5E65}"/>
              </a:ext>
            </a:extLst>
          </p:cNvPr>
          <p:cNvPicPr>
            <a:picLocks noChangeAspect="1"/>
          </p:cNvPicPr>
          <p:nvPr/>
        </p:nvPicPr>
        <p:blipFill rotWithShape="1">
          <a:blip r:embed="rId2"/>
          <a:srcRect t="8215" b="50248"/>
          <a:stretch/>
        </p:blipFill>
        <p:spPr>
          <a:xfrm>
            <a:off x="634104" y="1052736"/>
            <a:ext cx="8052696" cy="4392488"/>
          </a:xfrm>
          <a:prstGeom prst="rect">
            <a:avLst/>
          </a:prstGeom>
        </p:spPr>
      </p:pic>
    </p:spTree>
    <p:extLst>
      <p:ext uri="{BB962C8B-B14F-4D97-AF65-F5344CB8AC3E}">
        <p14:creationId xmlns:p14="http://schemas.microsoft.com/office/powerpoint/2010/main" val="23741315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WordArt 4"/>
          <p:cNvSpPr>
            <a:spLocks noChangeArrowheads="1" noChangeShapeType="1" noTextEdit="1"/>
          </p:cNvSpPr>
          <p:nvPr/>
        </p:nvSpPr>
        <p:spPr bwMode="auto">
          <a:xfrm>
            <a:off x="2108101" y="2564904"/>
            <a:ext cx="5133975" cy="5794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2800" kern="10" dirty="0">
                <a:solidFill>
                  <a:schemeClr val="accent2"/>
                </a:solidFill>
                <a:effectLst>
                  <a:outerShdw dist="53882" dir="2700000" algn="ctr" rotWithShape="0">
                    <a:srgbClr val="C0C0C0">
                      <a:alpha val="79999"/>
                    </a:srgbClr>
                  </a:outerShdw>
                </a:effectLst>
                <a:latin typeface="Tahoma"/>
                <a:ea typeface="Tahoma"/>
                <a:cs typeface="Tahoma"/>
              </a:rPr>
              <a:t>Thanks for your attention</a:t>
            </a:r>
            <a:r>
              <a:rPr lang="el-GR" sz="2800" kern="10" dirty="0">
                <a:solidFill>
                  <a:schemeClr val="accent2"/>
                </a:solidFill>
                <a:effectLst>
                  <a:outerShdw dist="53882" dir="2700000" algn="ctr" rotWithShape="0">
                    <a:srgbClr val="C0C0C0">
                      <a:alpha val="79999"/>
                    </a:srgbClr>
                  </a:outerShdw>
                </a:effectLst>
                <a:latin typeface="Tahoma"/>
                <a:ea typeface="Tahoma"/>
                <a:cs typeface="Tahoma"/>
              </a:rPr>
              <a:t>!</a:t>
            </a:r>
          </a:p>
        </p:txBody>
      </p:sp>
      <p:pic>
        <p:nvPicPr>
          <p:cNvPr id="3" name="Γραφικό 2">
            <a:extLst>
              <a:ext uri="{FF2B5EF4-FFF2-40B4-BE49-F238E27FC236}">
                <a16:creationId xmlns:a16="http://schemas.microsoft.com/office/drawing/2014/main" id="{F193C114-915D-4DAF-9DC4-AE7E361412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40152" y="5533687"/>
            <a:ext cx="3095625" cy="752475"/>
          </a:xfrm>
          <a:prstGeom prst="rect">
            <a:avLst/>
          </a:prstGeom>
        </p:spPr>
      </p:pic>
      <p:sp>
        <p:nvSpPr>
          <p:cNvPr id="2" name="Ορθογώνιο 1">
            <a:extLst>
              <a:ext uri="{FF2B5EF4-FFF2-40B4-BE49-F238E27FC236}">
                <a16:creationId xmlns:a16="http://schemas.microsoft.com/office/drawing/2014/main" id="{CD518619-4C28-455F-88D5-83D7FC8D955C}"/>
              </a:ext>
            </a:extLst>
          </p:cNvPr>
          <p:cNvSpPr/>
          <p:nvPr/>
        </p:nvSpPr>
        <p:spPr>
          <a:xfrm>
            <a:off x="5292080" y="4755653"/>
            <a:ext cx="3294261" cy="369332"/>
          </a:xfrm>
          <a:prstGeom prst="rect">
            <a:avLst/>
          </a:prstGeom>
        </p:spPr>
        <p:txBody>
          <a:bodyPr wrap="square">
            <a:spAutoFit/>
          </a:bodyPr>
          <a:lstStyle/>
          <a:p>
            <a:pPr>
              <a:defRPr/>
            </a:pPr>
            <a:r>
              <a:rPr lang="en-US" b="1" u="sng" dirty="0">
                <a:solidFill>
                  <a:schemeClr val="hlink"/>
                </a:solidFill>
                <a:effectLst>
                  <a:outerShdw blurRad="38100" dist="38100" dir="2700000" algn="tl">
                    <a:srgbClr val="C0C0C0"/>
                  </a:outerShdw>
                </a:effectLst>
                <a:latin typeface="Comic Sans MS" pitchFamily="66" charset="0"/>
                <a:cs typeface="Arial" pitchFamily="34" charset="0"/>
              </a:rPr>
              <a:t>Prof. </a:t>
            </a:r>
            <a:r>
              <a:rPr lang="en-US" b="1" u="sng" dirty="0" err="1">
                <a:solidFill>
                  <a:schemeClr val="hlink"/>
                </a:solidFill>
                <a:effectLst>
                  <a:outerShdw blurRad="38100" dist="38100" dir="2700000" algn="tl">
                    <a:srgbClr val="C0C0C0"/>
                  </a:outerShdw>
                </a:effectLst>
                <a:latin typeface="Comic Sans MS" pitchFamily="66" charset="0"/>
                <a:cs typeface="Arial" pitchFamily="34" charset="0"/>
              </a:rPr>
              <a:t>Mic.Gr.Vrachopoulos</a:t>
            </a:r>
            <a:endParaRPr lang="el-GR" b="1" u="sng" dirty="0">
              <a:solidFill>
                <a:schemeClr val="hlink"/>
              </a:solidFill>
              <a:latin typeface="Comic Sans MS" pitchFamily="66" charset="0"/>
              <a:cs typeface="Arial" pitchFamily="34" charset="0"/>
            </a:endParaRPr>
          </a:p>
        </p:txBody>
      </p:sp>
      <p:sp>
        <p:nvSpPr>
          <p:cNvPr id="5" name="Rectangle 7">
            <a:extLst>
              <a:ext uri="{FF2B5EF4-FFF2-40B4-BE49-F238E27FC236}">
                <a16:creationId xmlns:a16="http://schemas.microsoft.com/office/drawing/2014/main" id="{63F0ADE6-8D59-4370-8531-5FF25DE7F10B}"/>
              </a:ext>
            </a:extLst>
          </p:cNvPr>
          <p:cNvSpPr>
            <a:spLocks noChangeArrowheads="1"/>
          </p:cNvSpPr>
          <p:nvPr/>
        </p:nvSpPr>
        <p:spPr bwMode="auto">
          <a:xfrm>
            <a:off x="251520" y="5670540"/>
            <a:ext cx="3713162" cy="612775"/>
          </a:xfrm>
          <a:prstGeom prst="rect">
            <a:avLst/>
          </a:prstGeom>
          <a:noFill/>
          <a:ln w="12700">
            <a:noFill/>
            <a:miter lim="800000"/>
            <a:headEnd/>
            <a:tailEnd/>
          </a:ln>
          <a:effectLst>
            <a:outerShdw dist="12700" dir="5400000" algn="ctr" rotWithShape="0">
              <a:schemeClr val="folHlink"/>
            </a:outerShdw>
          </a:effectLst>
        </p:spPr>
        <p:txBody>
          <a:bodyPr wrap="none" lIns="0" tIns="25400" rIns="0" bIns="25400">
            <a:spAutoFit/>
          </a:bodyPr>
          <a:lstStyle/>
          <a:p>
            <a:pPr>
              <a:defRPr/>
            </a:pPr>
            <a:r>
              <a:rPr lang="el-GR" sz="3600" b="1" dirty="0">
                <a:solidFill>
                  <a:srgbClr val="00279F"/>
                </a:solidFill>
                <a:latin typeface="Arial" charset="0"/>
              </a:rPr>
              <a:t>Τέλος κεφαλαίου</a:t>
            </a:r>
          </a:p>
        </p:txBody>
      </p:sp>
    </p:spTree>
    <p:extLst>
      <p:ext uri="{BB962C8B-B14F-4D97-AF65-F5344CB8AC3E}">
        <p14:creationId xmlns:p14="http://schemas.microsoft.com/office/powerpoint/2010/main" val="25689572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additive="base">
                                        <p:cTn id="7" dur="500" fill="hold"/>
                                        <p:tgtEl>
                                          <p:spTgt spid="25604"/>
                                        </p:tgtEl>
                                        <p:attrNameLst>
                                          <p:attrName>ppt_x</p:attrName>
                                        </p:attrNameLst>
                                      </p:cBhvr>
                                      <p:tavLst>
                                        <p:tav tm="0">
                                          <p:val>
                                            <p:strVal val="#ppt_x"/>
                                          </p:val>
                                        </p:tav>
                                        <p:tav tm="100000">
                                          <p:val>
                                            <p:strVal val="#ppt_x"/>
                                          </p:val>
                                        </p:tav>
                                      </p:tavLst>
                                    </p:anim>
                                    <p:anim calcmode="lin" valueType="num">
                                      <p:cBhvr additive="base">
                                        <p:cTn id="8" dur="500" fill="hold"/>
                                        <p:tgtEl>
                                          <p:spTgt spid="256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72D848C-4EAE-4D55-9726-EE9596D3992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EE2647E-E19C-4C22-8993-60F75964D6E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74</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04CC66AB-706F-474A-8955-90A054A8CF75}"/>
              </a:ext>
            </a:extLst>
          </p:cNvPr>
          <p:cNvPicPr>
            <a:picLocks noChangeAspect="1"/>
          </p:cNvPicPr>
          <p:nvPr/>
        </p:nvPicPr>
        <p:blipFill rotWithShape="1">
          <a:blip r:embed="rId2"/>
          <a:srcRect t="50973"/>
          <a:stretch/>
        </p:blipFill>
        <p:spPr>
          <a:xfrm>
            <a:off x="745955" y="697781"/>
            <a:ext cx="7940845" cy="5112568"/>
          </a:xfrm>
          <a:prstGeom prst="rect">
            <a:avLst/>
          </a:prstGeom>
        </p:spPr>
      </p:pic>
    </p:spTree>
    <p:extLst>
      <p:ext uri="{BB962C8B-B14F-4D97-AF65-F5344CB8AC3E}">
        <p14:creationId xmlns:p14="http://schemas.microsoft.com/office/powerpoint/2010/main" val="12724059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1DC1D1F-B26B-4A08-BB28-CC46A86F10E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6C811AC-57C7-4DFE-85D8-9D67AEFEC03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75</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8BBDF0BC-16CC-4A45-94F5-457EB98BD522}"/>
              </a:ext>
            </a:extLst>
          </p:cNvPr>
          <p:cNvPicPr>
            <a:picLocks noChangeAspect="1"/>
          </p:cNvPicPr>
          <p:nvPr/>
        </p:nvPicPr>
        <p:blipFill rotWithShape="1">
          <a:blip r:embed="rId2"/>
          <a:srcRect b="57588"/>
          <a:stretch/>
        </p:blipFill>
        <p:spPr>
          <a:xfrm>
            <a:off x="361504" y="1085205"/>
            <a:ext cx="8420991" cy="3861048"/>
          </a:xfrm>
          <a:prstGeom prst="rect">
            <a:avLst/>
          </a:prstGeom>
        </p:spPr>
      </p:pic>
    </p:spTree>
    <p:extLst>
      <p:ext uri="{BB962C8B-B14F-4D97-AF65-F5344CB8AC3E}">
        <p14:creationId xmlns:p14="http://schemas.microsoft.com/office/powerpoint/2010/main" val="369911701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1DC1D1F-B26B-4A08-BB28-CC46A86F10E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12/11/25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6C811AC-57C7-4DFE-85D8-9D67AEFEC03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76</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8BBDF0BC-16CC-4A45-94F5-457EB98BD522}"/>
              </a:ext>
            </a:extLst>
          </p:cNvPr>
          <p:cNvPicPr>
            <a:picLocks noChangeAspect="1"/>
          </p:cNvPicPr>
          <p:nvPr/>
        </p:nvPicPr>
        <p:blipFill rotWithShape="1">
          <a:blip r:embed="rId2"/>
          <a:srcRect t="41285"/>
          <a:stretch/>
        </p:blipFill>
        <p:spPr>
          <a:xfrm>
            <a:off x="1043607" y="908720"/>
            <a:ext cx="7033509" cy="4464496"/>
          </a:xfrm>
          <a:prstGeom prst="rect">
            <a:avLst/>
          </a:prstGeom>
        </p:spPr>
      </p:pic>
    </p:spTree>
    <p:extLst>
      <p:ext uri="{BB962C8B-B14F-4D97-AF65-F5344CB8AC3E}">
        <p14:creationId xmlns:p14="http://schemas.microsoft.com/office/powerpoint/2010/main" val="2685930885"/>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1657</TotalTime>
  <Words>6079</Words>
  <Application>Microsoft Macintosh PowerPoint</Application>
  <PresentationFormat>On-screen Show (4:3)</PresentationFormat>
  <Paragraphs>893</Paragraphs>
  <Slides>76</Slides>
  <Notes>25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76</vt:i4>
      </vt:variant>
    </vt:vector>
  </HeadingPairs>
  <TitlesOfParts>
    <vt:vector size="87" baseType="lpstr">
      <vt:lpstr>Arial</vt:lpstr>
      <vt:lpstr>Arial Narrow</vt:lpstr>
      <vt:lpstr>Calibri</vt:lpstr>
      <vt:lpstr>Cambria Math</vt:lpstr>
      <vt:lpstr>Comic Sans MS</vt:lpstr>
      <vt:lpstr>Tahoma</vt:lpstr>
      <vt:lpstr>Times New Roman</vt:lpstr>
      <vt:lpstr>Wingdings</vt:lpstr>
      <vt:lpstr>Wingdings 2</vt:lpstr>
      <vt:lpstr>1_Θέμα του Office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Ιδανικά Αέρια</vt:lpstr>
      <vt:lpstr>Πολυτροπικές διεργασίες για Ιδανικά Αέρια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Κανονισμός Ενεργειακής Απόδοσης Κτιρίων μέρος 1ο: Σκοπός-Πεδίο εφαρμογής-Ορισμοί</dc:title>
  <dc:creator>user</dc:creator>
  <cp:lastModifiedBy>Dimitrios Ladakis</cp:lastModifiedBy>
  <cp:revision>514</cp:revision>
  <dcterms:created xsi:type="dcterms:W3CDTF">2016-08-03T21:09:21Z</dcterms:created>
  <dcterms:modified xsi:type="dcterms:W3CDTF">2025-11-12T12:56:39Z</dcterms:modified>
</cp:coreProperties>
</file>