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72" r:id="rId4"/>
    <p:sldId id="305" r:id="rId5"/>
    <p:sldId id="307" r:id="rId6"/>
    <p:sldId id="306" r:id="rId7"/>
    <p:sldId id="277" r:id="rId8"/>
    <p:sldId id="308" r:id="rId9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BFC5"/>
    <a:srgbClr val="676C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EC36F-3082-443B-91ED-53F58D2323BB}" type="datetimeFigureOut">
              <a:rPr lang="LID4096" smtClean="0"/>
              <a:t>01/16/2026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D61C64-6987-4D19-A143-88E49BE9FBB1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3480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E6C5C-DFCE-9F22-AD87-B2464CC920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E66DE-393C-C0CB-8967-08FF566C3C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A94D5-5181-1100-83BF-8FF337A3B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01015-F82B-4D9A-AA2A-092CEC69DEE8}" type="datetime1">
              <a:rPr lang="LID4096" smtClean="0"/>
              <a:t>01/16/2026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F8DD4-9BAE-52B2-EE56-B9E9CC58F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040F3-CDC9-8E01-71D7-BD5330B4F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1393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FFF87-4542-1F7B-77A7-2C1194FF1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5ECED-3247-A70F-5E56-E26BB4680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19A4A6-375A-D948-2DAA-83C583ED5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BF101-E7FE-4FAC-9C0A-93036FD73A69}" type="datetime1">
              <a:rPr lang="LID4096" smtClean="0"/>
              <a:t>01/16/2026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4FC11-BFF6-62CE-709D-B26B85935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C40F2-7BF3-E663-7CEB-444DC11E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60560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5A7CC-DDF8-C8B1-9409-4BA7CB299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FF1EC-A648-1FA6-4526-6ADF02DE9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5C622-576A-462D-DF2D-7E7AACD56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E8357-0D28-4462-91CC-8D7E1A4CEEF5}" type="datetime1">
              <a:rPr lang="LID4096" smtClean="0"/>
              <a:t>01/16/2026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CF94B-8089-AEB2-0165-C2C750CD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565C2-01A2-07DE-B115-FBEF182F9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89650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A2A00-F874-EC84-15E5-09820A5F1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91D08-9745-FFB1-F6F4-0493D43D7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93B80-A4AD-D8B3-626B-3EABD9E5B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35ACA4-D944-3BE8-D98A-6E13D6EE5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78F20-4638-4545-871F-0A3EDC191D09}" type="datetime1">
              <a:rPr lang="LID4096" smtClean="0"/>
              <a:t>01/16/2026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0B2221-3E4C-90C1-68C7-991A443CC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5BF99-F59C-E032-CDFF-43B93436B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54291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C4420-F8EB-33DC-247B-D4E90C130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72D64-355F-4C82-36BD-3B7C44799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365DCC-EB38-F43D-8CBB-023FB24EB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3A111-6DE0-D24A-F8BC-E31CFC4DA5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5219FB-124D-F4C2-C503-76B272B9F0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8FB6-BBF9-984C-52DD-0D2F50E93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1BF3B8-7EF3-4288-B3A3-8AD7A8208634}" type="datetime1">
              <a:rPr lang="LID4096" smtClean="0"/>
              <a:t>01/16/2026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432DD7-1D5E-1EF4-EE4D-9A60971F2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090CD9-1D5E-3B85-F113-6BD780B44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83336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4C8CE-2A3C-5A04-01C4-147295C27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CDE83-4707-A3D4-0A99-7FA8D5FD6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88BA2-7D3B-44A1-8789-40CECEE3F642}" type="datetime1">
              <a:rPr lang="LID4096" smtClean="0"/>
              <a:t>01/16/2026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37BB7-9B34-29DE-0B39-6400F36FF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88DB47-8D38-6E9F-E0E8-5BD5C4AB3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14616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22A1DE-DA9E-84A7-B79C-2404F1FEC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EC424-8F40-470C-97A4-D3C5859B81A9}" type="datetime1">
              <a:rPr lang="LID4096" smtClean="0"/>
              <a:t>01/16/2026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5481C9-04D0-CB50-45CB-9B04280B5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CBF5A-8C1E-514F-68D5-955F7E98B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5575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FCDE2-A6CD-C1AB-1EA5-07466BFE0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74332-0AEF-7504-DE9F-7278829E9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D014A-C2DA-F845-4485-06233F0DDD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84E4AA-2C63-4C56-981F-AAFE9259A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3C9A4-9203-4CA7-887E-9AED6BC052B4}" type="datetime1">
              <a:rPr lang="LID4096" smtClean="0"/>
              <a:t>01/16/2026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6E2DEE-11AE-94D4-9F3B-C5699C584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0E7439-7F04-80E9-59B5-2DF979A21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620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FB676-A996-08AE-9108-431D3F93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A426D6-9A5D-7EE7-1965-2CA81F356F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69D40-A3F5-906D-10D3-C91313EE9C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94CAB8-0E02-6057-0C51-F51B86159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25EA3-1E79-4DE6-BCCE-84398879D48F}" type="datetime1">
              <a:rPr lang="LID4096" smtClean="0"/>
              <a:t>01/16/2026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488725-ACC2-6592-1F5D-2AE6C2077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9E554-C168-88AB-2194-31167FC2F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31692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A6E21-7367-69EB-65A4-86EF5F10D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0E5743-AD3F-C39B-35EE-41F9AC7C2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BB02F-EBFA-75CD-CF32-93F3D5E31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43C28-E6C8-46A0-A925-53B57B22AF5A}" type="datetime1">
              <a:rPr lang="LID4096" smtClean="0"/>
              <a:t>01/16/2026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FC3E5-1B3F-1314-850C-08420DA0B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AC376-6C08-7522-13B1-A64AA1B7D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66390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D19AE6-5C24-7979-ED5A-24933F71CA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A69334-4FFF-8EFF-A439-B47EE215F1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C3CC6-A3F5-A5DA-2EEB-2432F7FD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5CBF2-5EB5-441E-9596-15DE191948B8}" type="datetime1">
              <a:rPr lang="LID4096" smtClean="0"/>
              <a:t>01/16/2026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13D557-1412-E70A-C0E8-05129DAE6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44F49-D581-FF6E-7BC8-2DF029503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888444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97148E-B055-4576-44C9-4C2C682C7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1D7AB0-22B4-D1B3-163F-F045162DC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68C2F-580B-9CD3-68E7-117DE2D76B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239F76-C48B-4D8D-8F7C-8EEDB18ACA3B}" type="datetime1">
              <a:rPr lang="LID4096" smtClean="0"/>
              <a:t>01/16/2026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A3C76C-C821-156D-5D11-28252A0A6A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l-GR"/>
              <a:t>ΑΛΓΟΡΙΘΜΟΙ, ΠΡΟΓΡΑΜΜΑΤΙΣΜΟΣ ΚΑΙ ΔΟΜΕΣ ΔΕΔΟΜΕΝΩΝ</a:t>
            </a:r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001DF-F659-742E-FC03-63F055BDEE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42EF13-9400-4981-AA23-32CD9AA5BF1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82149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54EF8-A9DC-CA8B-4635-7A0C866092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4028"/>
            <a:ext cx="9144000" cy="2387600"/>
          </a:xfrm>
        </p:spPr>
        <p:txBody>
          <a:bodyPr>
            <a:noAutofit/>
          </a:bodyPr>
          <a:lstStyle/>
          <a:p>
            <a:r>
              <a:rPr lang="el-GR" sz="3200" b="1" dirty="0"/>
              <a:t>104</a:t>
            </a:r>
            <a:br>
              <a:rPr lang="el-GR" sz="3200" b="1" dirty="0"/>
            </a:br>
            <a:r>
              <a:rPr lang="el-GR" sz="3200" b="1" dirty="0"/>
              <a:t>Αλγόριθμοι, Προγραμματισμός</a:t>
            </a:r>
            <a:br>
              <a:rPr lang="el-GR" sz="3200" b="1" dirty="0"/>
            </a:br>
            <a:r>
              <a:rPr lang="el-GR" sz="3200" b="1" dirty="0"/>
              <a:t>και Δομές Δεδομένων</a:t>
            </a:r>
            <a:br>
              <a:rPr lang="el-GR" sz="3200" b="1" dirty="0"/>
            </a:br>
            <a:r>
              <a:rPr lang="el-GR" sz="3200" b="1" dirty="0"/>
              <a:t>-</a:t>
            </a:r>
            <a:br>
              <a:rPr lang="el-GR" sz="3200" b="1" dirty="0"/>
            </a:br>
            <a:r>
              <a:rPr lang="el-GR" sz="3200" b="1" dirty="0"/>
              <a:t>Επαναληπτικό </a:t>
            </a:r>
            <a:br>
              <a:rPr lang="el-GR" sz="3200" b="1" dirty="0"/>
            </a:br>
            <a:r>
              <a:rPr lang="el-GR" sz="3200" b="1" dirty="0"/>
              <a:t>Εργαστήριο</a:t>
            </a:r>
            <a:r>
              <a:rPr lang="en-US" sz="3200" b="1" dirty="0"/>
              <a:t> </a:t>
            </a:r>
            <a:endParaRPr lang="LID4096" sz="3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5F72E4-7ACA-8C3D-FD62-9CE638C482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75536"/>
            <a:ext cx="9144000" cy="1550773"/>
          </a:xfrm>
        </p:spPr>
        <p:txBody>
          <a:bodyPr/>
          <a:lstStyle/>
          <a:p>
            <a:r>
              <a:rPr lang="el-GR" dirty="0"/>
              <a:t>Διδάσκουσα: </a:t>
            </a:r>
          </a:p>
          <a:p>
            <a:r>
              <a:rPr lang="el-GR" dirty="0"/>
              <a:t>Σοφία Αλμπάνη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D9A1CAB-7ABA-B740-6640-3C199343A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5592" y="6301651"/>
            <a:ext cx="5500816" cy="365726"/>
          </a:xfrm>
        </p:spPr>
        <p:txBody>
          <a:bodyPr/>
          <a:lstStyle/>
          <a:p>
            <a:r>
              <a:rPr lang="el-GR"/>
              <a:t>ΑΛΓΟΡΙΘΜΟΙ, ΠΡΟΓΡΑΜΜΑΤΙΣΜΟΣ ΚΑΙ ΔΟΜΕΣ ΔΕΔΟΜΕΝΩΝ</a:t>
            </a:r>
            <a:endParaRPr lang="LID4096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C38AAF-4999-CC04-47BA-A31A4560949B}"/>
              </a:ext>
            </a:extLst>
          </p:cNvPr>
          <p:cNvSpPr txBox="1"/>
          <p:nvPr/>
        </p:nvSpPr>
        <p:spPr>
          <a:xfrm>
            <a:off x="8860438" y="256790"/>
            <a:ext cx="3200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ΤΜΗΜΑ ΑΕΡΟΔΙΑΣΤΗΜΙΚΗΣ</a:t>
            </a:r>
          </a:p>
          <a:p>
            <a:r>
              <a:rPr lang="el-GR" dirty="0"/>
              <a:t>ΕΠΙΣΤΗΜΗΣ ΚΑΙ ΤΕΧΝΟΛΟΓΙΑΣ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7C424B-19C7-EE02-20DB-63848BF92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6313" y="256790"/>
            <a:ext cx="944125" cy="923330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F75466DE-3966-6935-B920-CE4C3DCCF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06" y="275245"/>
            <a:ext cx="3922951" cy="72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2833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771F1-55FA-B268-763E-92B023588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696A321-2530-733A-D42D-DF736A30FEB8}"/>
              </a:ext>
            </a:extLst>
          </p:cNvPr>
          <p:cNvGrpSpPr/>
          <p:nvPr/>
        </p:nvGrpSpPr>
        <p:grpSpPr>
          <a:xfrm>
            <a:off x="98494" y="104430"/>
            <a:ext cx="11934517" cy="1045351"/>
            <a:chOff x="98494" y="104430"/>
            <a:chExt cx="11934517" cy="1045351"/>
          </a:xfrm>
        </p:grpSpPr>
        <p:sp>
          <p:nvSpPr>
            <p:cNvPr id="7" name="Title 3">
              <a:extLst>
                <a:ext uri="{FF2B5EF4-FFF2-40B4-BE49-F238E27FC236}">
                  <a16:creationId xmlns:a16="http://schemas.microsoft.com/office/drawing/2014/main" id="{DA8FB70B-18F5-9090-F87A-903AFDE745D8}"/>
                </a:ext>
              </a:extLst>
            </p:cNvPr>
            <p:cNvSpPr txBox="1">
              <a:spLocks/>
            </p:cNvSpPr>
            <p:nvPr/>
          </p:nvSpPr>
          <p:spPr>
            <a:xfrm>
              <a:off x="420130" y="165140"/>
              <a:ext cx="11612881" cy="923930"/>
            </a:xfrm>
            <a:prstGeom prst="rect">
              <a:avLst/>
            </a:prstGeom>
            <a:solidFill>
              <a:srgbClr val="99BFC5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l-GR" sz="4400" dirty="0"/>
                <a:t>Εργαστήριο</a:t>
              </a:r>
              <a:endParaRPr lang="en-US" sz="44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EC6603E-145A-DE2D-4187-89DD9900B1AE}"/>
                </a:ext>
              </a:extLst>
            </p:cNvPr>
            <p:cNvSpPr/>
            <p:nvPr/>
          </p:nvSpPr>
          <p:spPr>
            <a:xfrm>
              <a:off x="98494" y="104430"/>
              <a:ext cx="1092577" cy="104535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FFA6FA3-435E-39C1-F59C-C1BC7A0C1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721" y="175050"/>
              <a:ext cx="944125" cy="923330"/>
            </a:xfrm>
            <a:prstGeom prst="flowChartConnector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EB7C0A-FDB0-C3D2-8BEA-FEEF5BDF8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2</a:t>
            </a:fld>
            <a:endParaRPr lang="LID4096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A2780DCF-9AD4-56B2-A1DA-D659CD19D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3248" y="6356350"/>
            <a:ext cx="5500816" cy="365726"/>
          </a:xfrm>
        </p:spPr>
        <p:txBody>
          <a:bodyPr/>
          <a:lstStyle/>
          <a:p>
            <a:r>
              <a:rPr lang="el-GR" dirty="0"/>
              <a:t>ΑΛΓΟΡΙΘΜΟΙ, ΠΡΟΓΡΑΜΜΑΤΙΣΜΟΣ ΚΑΙ ΔΟΜΕΣ ΔΕΔΟΜΕΝΩΝ</a:t>
            </a:r>
            <a:endParaRPr lang="LID4096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FEB6B3-D7C2-B977-4642-D4E82D9769B3}"/>
              </a:ext>
            </a:extLst>
          </p:cNvPr>
          <p:cNvSpPr txBox="1"/>
          <p:nvPr/>
        </p:nvSpPr>
        <p:spPr>
          <a:xfrm>
            <a:off x="1116846" y="1749548"/>
            <a:ext cx="10902435" cy="2676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Άσκηση: Διαστημικός Σταθμός &amp; Αστροναύτες (ISS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Life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Ζητείται να γράψετε ένα ολοκληρωμένο πρόγραμμα σε γλώσσα C που να υλοποιεί τα παρακάτω 5 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υποερωτήματα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Έλεγχος Εισόδου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1600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Δομή Δεδομένων &amp; Δείκτες</a:t>
            </a: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Συνάρτηση</a:t>
            </a:r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&amp; 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Κλήση</a:t>
            </a:r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Αλφαριθμητικά </a:t>
            </a:r>
            <a:endParaRPr lang="en-US" sz="16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Δισδιάστατος Πίνακας 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19635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8A315-A47C-A334-81C7-9273680E7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FF58C3A-8D82-5349-D7B4-C2FF24D8CA26}"/>
              </a:ext>
            </a:extLst>
          </p:cNvPr>
          <p:cNvGrpSpPr/>
          <p:nvPr/>
        </p:nvGrpSpPr>
        <p:grpSpPr>
          <a:xfrm>
            <a:off x="98494" y="104430"/>
            <a:ext cx="11934517" cy="1045351"/>
            <a:chOff x="98494" y="104430"/>
            <a:chExt cx="11934517" cy="1045351"/>
          </a:xfrm>
        </p:grpSpPr>
        <p:sp>
          <p:nvSpPr>
            <p:cNvPr id="7" name="Title 3">
              <a:extLst>
                <a:ext uri="{FF2B5EF4-FFF2-40B4-BE49-F238E27FC236}">
                  <a16:creationId xmlns:a16="http://schemas.microsoft.com/office/drawing/2014/main" id="{C30C6D9D-5636-F581-2A4A-A269164CECE8}"/>
                </a:ext>
              </a:extLst>
            </p:cNvPr>
            <p:cNvSpPr txBox="1">
              <a:spLocks/>
            </p:cNvSpPr>
            <p:nvPr/>
          </p:nvSpPr>
          <p:spPr>
            <a:xfrm>
              <a:off x="420130" y="165140"/>
              <a:ext cx="11612881" cy="923930"/>
            </a:xfrm>
            <a:prstGeom prst="rect">
              <a:avLst/>
            </a:prstGeom>
            <a:solidFill>
              <a:srgbClr val="99BFC5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l-GR" sz="4400" dirty="0"/>
                <a:t>Εργαστήριο</a:t>
              </a:r>
              <a:endParaRPr lang="en-US" sz="44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C9A3659-BCC2-A526-CE24-7982D8C800CF}"/>
                </a:ext>
              </a:extLst>
            </p:cNvPr>
            <p:cNvSpPr/>
            <p:nvPr/>
          </p:nvSpPr>
          <p:spPr>
            <a:xfrm>
              <a:off x="98494" y="104430"/>
              <a:ext cx="1092577" cy="104535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CB7D807-65EB-0F96-BAAA-400FDCE4F4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721" y="175050"/>
              <a:ext cx="944125" cy="923330"/>
            </a:xfrm>
            <a:prstGeom prst="flowChartConnector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1FD40-87B1-B35A-3681-B4E0609A1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3</a:t>
            </a:fld>
            <a:endParaRPr lang="LID4096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0489FD9A-0C16-8974-4639-6FDDC7107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3248" y="6356350"/>
            <a:ext cx="5500816" cy="365726"/>
          </a:xfrm>
        </p:spPr>
        <p:txBody>
          <a:bodyPr/>
          <a:lstStyle/>
          <a:p>
            <a:r>
              <a:rPr lang="el-GR" dirty="0"/>
              <a:t>ΑΛΓΟΡΙΘΜΟΙ, ΠΡΟΓΡΑΜΜΑΤΙΣΜΟΣ ΚΑΙ ΔΟΜΕΣ ΔΕΔΟΜΕΝΩΝ</a:t>
            </a:r>
            <a:endParaRPr lang="LID4096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252D3C-432E-EDCE-3A8E-89C1789D69E7}"/>
              </a:ext>
            </a:extLst>
          </p:cNvPr>
          <p:cNvSpPr txBox="1"/>
          <p:nvPr/>
        </p:nvSpPr>
        <p:spPr>
          <a:xfrm>
            <a:off x="807613" y="1846934"/>
            <a:ext cx="11000929" cy="4116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Άσκηση: Διαστημικός Σταθμός &amp; Αστροναύτες (ISS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Life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Ζητείται να γράψετε ένα ολοκληρωμένο πρόγραμμα σε γλώσσα C που να υλοποιεί τα παρακάτω 5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υποερωτήματα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Έλεγχος Εισόδου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Ζητήστε το ποσοστό Οξυγόνου στην καμπίνα. Πρέπει να είναι αυστηρά μεταξύ 15 και 25.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Αν δοθεί τιμή εκτός ορίων, να εμφανίζεται 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Life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Warning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!"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και να επαναλαμβάνεται η είσοδος.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Δομή Δεδομένων &amp; Δείκτες:</a:t>
            </a: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Ορίστε μια δομή 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Astronaut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με πεδία: 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surname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string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30 χαρακτήρων) και 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bpm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- παλμοί καρδιάς).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Στη 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main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χρησιμοποιώντας 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δείκτη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σε μεταβλητή 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Astronaut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διαβάστε τα στοιχεία και τυπώστε τα ("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Astronaut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[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surname]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has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[bpm]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bpm</a:t>
            </a: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").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47713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8FC597-AFBC-667D-3705-FCFF285DC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5E4A4A8-F1F0-9870-A088-EBE5DEC4EF98}"/>
              </a:ext>
            </a:extLst>
          </p:cNvPr>
          <p:cNvGrpSpPr/>
          <p:nvPr/>
        </p:nvGrpSpPr>
        <p:grpSpPr>
          <a:xfrm>
            <a:off x="98494" y="104430"/>
            <a:ext cx="11934517" cy="1045351"/>
            <a:chOff x="98494" y="104430"/>
            <a:chExt cx="11934517" cy="1045351"/>
          </a:xfrm>
        </p:grpSpPr>
        <p:sp>
          <p:nvSpPr>
            <p:cNvPr id="7" name="Title 3">
              <a:extLst>
                <a:ext uri="{FF2B5EF4-FFF2-40B4-BE49-F238E27FC236}">
                  <a16:creationId xmlns:a16="http://schemas.microsoft.com/office/drawing/2014/main" id="{282F015C-2760-45FD-B5A3-BF8E2EB5C1EA}"/>
                </a:ext>
              </a:extLst>
            </p:cNvPr>
            <p:cNvSpPr txBox="1">
              <a:spLocks/>
            </p:cNvSpPr>
            <p:nvPr/>
          </p:nvSpPr>
          <p:spPr>
            <a:xfrm>
              <a:off x="420130" y="165140"/>
              <a:ext cx="11612881" cy="923930"/>
            </a:xfrm>
            <a:prstGeom prst="rect">
              <a:avLst/>
            </a:prstGeom>
            <a:solidFill>
              <a:srgbClr val="99BFC5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l-GR" sz="4400" dirty="0"/>
                <a:t>Ενδεικτική Λύση – A μέρος</a:t>
              </a:r>
              <a:endParaRPr lang="en-US" sz="44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AFBDCA4-E894-098D-812B-0704531B8101}"/>
                </a:ext>
              </a:extLst>
            </p:cNvPr>
            <p:cNvSpPr/>
            <p:nvPr/>
          </p:nvSpPr>
          <p:spPr>
            <a:xfrm>
              <a:off x="98494" y="104430"/>
              <a:ext cx="1092577" cy="104535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9CAAB13-CA12-0A85-B2EB-48E93D84C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721" y="175050"/>
              <a:ext cx="944125" cy="923330"/>
            </a:xfrm>
            <a:prstGeom prst="flowChartConnector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14CE26-6953-3E83-42FE-87691905F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4</a:t>
            </a:fld>
            <a:endParaRPr lang="LID4096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24A7127F-3F3D-CAA7-74FE-C74CEA7DD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3248" y="6356350"/>
            <a:ext cx="5500816" cy="365726"/>
          </a:xfrm>
        </p:spPr>
        <p:txBody>
          <a:bodyPr/>
          <a:lstStyle/>
          <a:p>
            <a:r>
              <a:rPr lang="el-GR" dirty="0"/>
              <a:t>ΑΛΓΟΡΙΘΜΟΙ, ΠΡΟΓΡΑΜΜΑΤΙΣΜΟΣ ΚΑΙ ΔΟΜΕΣ ΔΕΔΟΜΕΝΩΝ</a:t>
            </a:r>
            <a:endParaRPr lang="LID4096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D2430F-18B7-0F96-2215-9A9FC3B7EE76}"/>
              </a:ext>
            </a:extLst>
          </p:cNvPr>
          <p:cNvSpPr txBox="1"/>
          <p:nvPr/>
        </p:nvSpPr>
        <p:spPr>
          <a:xfrm>
            <a:off x="838200" y="1204527"/>
            <a:ext cx="108419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string.h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// 2.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Ορισμός Δομής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struct Astronaut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char surname[30];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bpm; // Heart beats per minute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// 1.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Έλεγχος Εισόδου </a:t>
            </a:r>
          </a:p>
          <a:p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int oxygen;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do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("\n1. Enter Oxygen Level (15-25%%): 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("%d", &amp;oxygen);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if (oxygen &lt; 15 || oxygen &gt; 25)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("Life Support Warning!\n");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} while (oxygen &lt; 15 || oxygen &gt; 25);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// 2.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Δομή &amp; Δείκτης</a:t>
            </a:r>
          </a:p>
          <a:p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struct Astronaut astro;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struct Astronaut *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a_ptr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&amp;astro;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("\n2. Astronaut Vitals:\n");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("Enter Surname: 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("%s",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a_ptr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-&gt;surname);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("Enter Heart Rate (BPM): 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("%d", &amp;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a_ptr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-&gt;bpm);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("--- Medical Log ---\n");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("Astronaut %s has %d bpm.\n",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a_ptr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-&gt;surname,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a_ptr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-&gt;bpm);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27881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3AB61-BB43-B7FB-3741-5C7A3D1EE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CE0067BA-C2B3-3A7E-CD0B-3C30A54CD327}"/>
              </a:ext>
            </a:extLst>
          </p:cNvPr>
          <p:cNvGrpSpPr/>
          <p:nvPr/>
        </p:nvGrpSpPr>
        <p:grpSpPr>
          <a:xfrm>
            <a:off x="98494" y="104430"/>
            <a:ext cx="11934517" cy="1045351"/>
            <a:chOff x="98494" y="104430"/>
            <a:chExt cx="11934517" cy="1045351"/>
          </a:xfrm>
        </p:grpSpPr>
        <p:sp>
          <p:nvSpPr>
            <p:cNvPr id="7" name="Title 3">
              <a:extLst>
                <a:ext uri="{FF2B5EF4-FFF2-40B4-BE49-F238E27FC236}">
                  <a16:creationId xmlns:a16="http://schemas.microsoft.com/office/drawing/2014/main" id="{ED6896F6-B651-4254-9633-75FD9EBBE2B3}"/>
                </a:ext>
              </a:extLst>
            </p:cNvPr>
            <p:cNvSpPr txBox="1">
              <a:spLocks/>
            </p:cNvSpPr>
            <p:nvPr/>
          </p:nvSpPr>
          <p:spPr>
            <a:xfrm>
              <a:off x="420130" y="165140"/>
              <a:ext cx="11612881" cy="923930"/>
            </a:xfrm>
            <a:prstGeom prst="rect">
              <a:avLst/>
            </a:prstGeom>
            <a:solidFill>
              <a:srgbClr val="99BFC5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l-GR" sz="4400" dirty="0"/>
                <a:t>Εργαστήριο</a:t>
              </a:r>
              <a:endParaRPr lang="en-US" sz="44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9E3BC18-999F-E5BA-4BF5-F298779294B6}"/>
                </a:ext>
              </a:extLst>
            </p:cNvPr>
            <p:cNvSpPr/>
            <p:nvPr/>
          </p:nvSpPr>
          <p:spPr>
            <a:xfrm>
              <a:off x="98494" y="104430"/>
              <a:ext cx="1092577" cy="104535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0D27CDE-9164-78AA-F8F4-26FC873AD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721" y="175050"/>
              <a:ext cx="944125" cy="923330"/>
            </a:xfrm>
            <a:prstGeom prst="flowChartConnector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5ED81-1967-69CD-3AD4-D8AB48843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5</a:t>
            </a:fld>
            <a:endParaRPr lang="LID4096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B64C1EE5-64D6-C00F-C953-338F7220B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3248" y="6356350"/>
            <a:ext cx="5500816" cy="365726"/>
          </a:xfrm>
        </p:spPr>
        <p:txBody>
          <a:bodyPr/>
          <a:lstStyle/>
          <a:p>
            <a:r>
              <a:rPr lang="el-GR" dirty="0"/>
              <a:t>ΑΛΓΟΡΙΘΜΟΙ, ΠΡΟΓΡΑΜΜΑΤΙΣΜΟΣ ΚΑΙ ΔΟΜΕΣ ΔΕΔΟΜΕΝΩΝ</a:t>
            </a:r>
            <a:endParaRPr lang="LID4096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930A61-A784-5E38-1CB9-556FF56AC858}"/>
              </a:ext>
            </a:extLst>
          </p:cNvPr>
          <p:cNvSpPr txBox="1"/>
          <p:nvPr/>
        </p:nvSpPr>
        <p:spPr>
          <a:xfrm>
            <a:off x="807613" y="1846934"/>
            <a:ext cx="11000929" cy="4013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Άσκηση: Διαστημικός Σταθμός &amp; Αστροναύτες (ISS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Life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Ζητείται να γράψετε ένα ολοκληρωμένο πρόγραμμα σε γλώσσα C που να υλοποιεί τα παρακάτω 5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υποερωτήματα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l-GR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Συνάρτηση</a:t>
            </a:r>
            <a:r>
              <a:rPr lang="en-US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&amp; </a:t>
            </a:r>
            <a:r>
              <a:rPr lang="el-GR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Κλήση</a:t>
            </a:r>
            <a:r>
              <a:rPr lang="en-US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el-GR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Γράψτε μια συνάρτηση 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recharge_suit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που δέχεται </a:t>
            </a:r>
            <a:r>
              <a:rPr lang="el-GR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δείκτη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στο επίπεδο μπαταρίας στολής (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*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bat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Αν είναι κάτω από 20, να γίνεται </a:t>
            </a:r>
            <a:r>
              <a:rPr lang="el-GR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100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και να τυπώνει "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Suit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Recharged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Καλέστε τη συνάρτηση στη 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main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για την μπαταρία ενός αστροναύτη.</a:t>
            </a:r>
          </a:p>
          <a:p>
            <a:pPr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l-GR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Αλφαριθμητικά:</a:t>
            </a:r>
            <a:endParaRPr lang="el-GR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6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Διαβάστε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μια εντολή για τη θυρίδα (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airlock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 Αν η εντολή είναι "OPEN", τυπώστε "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Airlock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Opening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... 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Caution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!". Διαφορετικά, τυπώστε "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Airlock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Sealed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".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66923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2F99D-550B-B88F-A072-97D7D2708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2F94F34-F27B-5F3D-BF6D-93C1AA8EFB21}"/>
              </a:ext>
            </a:extLst>
          </p:cNvPr>
          <p:cNvGrpSpPr/>
          <p:nvPr/>
        </p:nvGrpSpPr>
        <p:grpSpPr>
          <a:xfrm>
            <a:off x="98494" y="104430"/>
            <a:ext cx="11934517" cy="1045351"/>
            <a:chOff x="98494" y="104430"/>
            <a:chExt cx="11934517" cy="1045351"/>
          </a:xfrm>
        </p:grpSpPr>
        <p:sp>
          <p:nvSpPr>
            <p:cNvPr id="7" name="Title 3">
              <a:extLst>
                <a:ext uri="{FF2B5EF4-FFF2-40B4-BE49-F238E27FC236}">
                  <a16:creationId xmlns:a16="http://schemas.microsoft.com/office/drawing/2014/main" id="{B44C885B-20EB-DD09-62C4-D8B3584EC7E2}"/>
                </a:ext>
              </a:extLst>
            </p:cNvPr>
            <p:cNvSpPr txBox="1">
              <a:spLocks/>
            </p:cNvSpPr>
            <p:nvPr/>
          </p:nvSpPr>
          <p:spPr>
            <a:xfrm>
              <a:off x="420130" y="165140"/>
              <a:ext cx="11612881" cy="923930"/>
            </a:xfrm>
            <a:prstGeom prst="rect">
              <a:avLst/>
            </a:prstGeom>
            <a:solidFill>
              <a:srgbClr val="99BFC5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l-GR" sz="4400" dirty="0"/>
                <a:t>Ενδεικτική Λύση – Β μέρος</a:t>
              </a:r>
              <a:endParaRPr lang="en-US" sz="44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6CE7D0D-B970-D29D-0B08-52174EE9A5E4}"/>
                </a:ext>
              </a:extLst>
            </p:cNvPr>
            <p:cNvSpPr/>
            <p:nvPr/>
          </p:nvSpPr>
          <p:spPr>
            <a:xfrm>
              <a:off x="98494" y="104430"/>
              <a:ext cx="1092577" cy="104535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9E3380A-9BF1-E94D-8EFA-B53520F80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721" y="175050"/>
              <a:ext cx="944125" cy="923330"/>
            </a:xfrm>
            <a:prstGeom prst="flowChartConnector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09701-02A2-2413-2082-8C333110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6</a:t>
            </a:fld>
            <a:endParaRPr lang="LID4096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4D0DE341-41FD-4CBB-4E6C-1DD491296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3248" y="6356350"/>
            <a:ext cx="5500816" cy="365726"/>
          </a:xfrm>
        </p:spPr>
        <p:txBody>
          <a:bodyPr/>
          <a:lstStyle/>
          <a:p>
            <a:r>
              <a:rPr lang="el-GR" dirty="0"/>
              <a:t>ΑΛΓΟΡΙΘΜΟΙ, ΠΡΟΓΡΑΜΜΑΤΙΣΜΟΣ ΚΑΙ ΔΟΜΕΣ ΔΕΔΟΜΕΝΩΝ</a:t>
            </a:r>
            <a:endParaRPr lang="LID4096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880FE4-6036-B14D-804F-574F7FE6E5CE}"/>
              </a:ext>
            </a:extLst>
          </p:cNvPr>
          <p:cNvSpPr txBox="1"/>
          <p:nvPr/>
        </p:nvSpPr>
        <p:spPr>
          <a:xfrm>
            <a:off x="838200" y="1204527"/>
            <a:ext cx="1084194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string.h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// 3.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Συνάρτηση με Δείκτη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recharge_suit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(int *bat)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(*bat &lt; 20)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 -&gt; Low Battery!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harge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…\n");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*bat = 100;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 -&gt; Suit Recharged to 100%%.\n");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} else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 -&gt; Battery levels normal.\n");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// 3.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Κλήση Συνάρτησης</a:t>
            </a:r>
          </a:p>
          <a:p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suit_battery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15;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Χαμηλή μπαταρία</a:t>
            </a:r>
          </a:p>
          <a:p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("\n3. Suit Battery: %d.\n",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suit_battery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recharge_suit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(&amp;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suit_battery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("Current Battery: %d%%\n",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suit_battery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// --- 4.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Αλφαριθμητικά ---</a:t>
            </a:r>
          </a:p>
          <a:p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char command[20];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("\n4. Airlock Control Command: 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scanf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("%s", command);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strcmp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(command, "OPEN") == 0)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("Airlock Opening... Caution!\n");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} else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("Airlock Sealed\n");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2941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0905A-FDB1-2207-8A41-F853B1AB9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AB770255-4F7A-066C-ADF3-437F323FFCD7}"/>
              </a:ext>
            </a:extLst>
          </p:cNvPr>
          <p:cNvGrpSpPr/>
          <p:nvPr/>
        </p:nvGrpSpPr>
        <p:grpSpPr>
          <a:xfrm>
            <a:off x="98494" y="104430"/>
            <a:ext cx="11934517" cy="1045351"/>
            <a:chOff x="98494" y="104430"/>
            <a:chExt cx="11934517" cy="1045351"/>
          </a:xfrm>
        </p:grpSpPr>
        <p:sp>
          <p:nvSpPr>
            <p:cNvPr id="7" name="Title 3">
              <a:extLst>
                <a:ext uri="{FF2B5EF4-FFF2-40B4-BE49-F238E27FC236}">
                  <a16:creationId xmlns:a16="http://schemas.microsoft.com/office/drawing/2014/main" id="{7ABBBEF1-6D7E-4A61-ADA6-EA948DD72A2F}"/>
                </a:ext>
              </a:extLst>
            </p:cNvPr>
            <p:cNvSpPr txBox="1">
              <a:spLocks/>
            </p:cNvSpPr>
            <p:nvPr/>
          </p:nvSpPr>
          <p:spPr>
            <a:xfrm>
              <a:off x="420130" y="165140"/>
              <a:ext cx="11612881" cy="923930"/>
            </a:xfrm>
            <a:prstGeom prst="rect">
              <a:avLst/>
            </a:prstGeom>
            <a:solidFill>
              <a:srgbClr val="99BFC5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l-GR" sz="4400" dirty="0"/>
                <a:t>Εργαστήριο</a:t>
              </a:r>
              <a:endParaRPr lang="en-US" sz="44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F2CDD63-65BD-85F3-CD31-4F59049F0482}"/>
                </a:ext>
              </a:extLst>
            </p:cNvPr>
            <p:cNvSpPr/>
            <p:nvPr/>
          </p:nvSpPr>
          <p:spPr>
            <a:xfrm>
              <a:off x="98494" y="104430"/>
              <a:ext cx="1092577" cy="104535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99FAF6E-A8CB-54AD-471C-5F7576EA3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721" y="175050"/>
              <a:ext cx="944125" cy="923330"/>
            </a:xfrm>
            <a:prstGeom prst="flowChartConnector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D9161A-E5E8-6C66-2770-1A25229E0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7</a:t>
            </a:fld>
            <a:endParaRPr lang="LID4096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43F3FA6B-CE31-30C1-B46B-365BC3006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3248" y="6356350"/>
            <a:ext cx="5500816" cy="365726"/>
          </a:xfrm>
        </p:spPr>
        <p:txBody>
          <a:bodyPr/>
          <a:lstStyle/>
          <a:p>
            <a:r>
              <a:rPr lang="el-GR" dirty="0"/>
              <a:t>ΑΛΓΟΡΙΘΜΟΙ, ΠΡΟΓΡΑΜΜΑΤΙΣΜΟΣ ΚΑΙ ΔΟΜΕΣ ΔΕΔΟΜΕΝΩΝ</a:t>
            </a:r>
            <a:endParaRPr lang="LID4096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2419C8-34EB-4B03-2A6D-047C75D1FF63}"/>
              </a:ext>
            </a:extLst>
          </p:cNvPr>
          <p:cNvSpPr txBox="1"/>
          <p:nvPr/>
        </p:nvSpPr>
        <p:spPr>
          <a:xfrm>
            <a:off x="807613" y="1846934"/>
            <a:ext cx="11000929" cy="2676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Άσκηση: Διαστημικός Σταθμός &amp; Αστροναύτες (ISS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Life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Ζητείται να γράψετε ένα ολοκληρωμένο πρόγραμμα σε γλώσσα C που να υλοποιεί τα παρακάτω 5 </a:t>
            </a:r>
            <a:r>
              <a:rPr lang="el-GR" sz="16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υποερωτήματα</a:t>
            </a:r>
            <a:r>
              <a:rPr lang="el-GR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  <a:endParaRPr lang="el-GR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endParaRPr lang="el-GR" sz="1600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l-GR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Δισδιάστατος Πίνακας:</a:t>
            </a:r>
            <a:endParaRPr lang="el-GR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Δηλώστε έναν πίνακα </a:t>
            </a:r>
            <a:r>
              <a:rPr lang="el-GR" sz="1600" kern="100" dirty="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radiation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[</a:t>
            </a: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][</a:t>
            </a: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] που περιέχει τιμές ακτινοβολίας. Μια τιμή πάνω από 50 θεωρείται επικίνδυνη.</a:t>
            </a: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Μετρήστε και τυπώστε </a:t>
            </a:r>
            <a:r>
              <a:rPr lang="el-GR" sz="16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πόσες τιμές (πλήθος)</a:t>
            </a:r>
            <a:r>
              <a:rPr lang="el-G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μέσα στον πίνακα είναι πάνω από 50.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l-G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98399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2659C-26A9-D794-D649-5982AD2B2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6A8C7923-AF81-7218-7A7F-6FFE64C37966}"/>
              </a:ext>
            </a:extLst>
          </p:cNvPr>
          <p:cNvGrpSpPr/>
          <p:nvPr/>
        </p:nvGrpSpPr>
        <p:grpSpPr>
          <a:xfrm>
            <a:off x="98494" y="104430"/>
            <a:ext cx="11934517" cy="1045351"/>
            <a:chOff x="98494" y="104430"/>
            <a:chExt cx="11934517" cy="1045351"/>
          </a:xfrm>
        </p:grpSpPr>
        <p:sp>
          <p:nvSpPr>
            <p:cNvPr id="7" name="Title 3">
              <a:extLst>
                <a:ext uri="{FF2B5EF4-FFF2-40B4-BE49-F238E27FC236}">
                  <a16:creationId xmlns:a16="http://schemas.microsoft.com/office/drawing/2014/main" id="{7A17073B-CC29-0A52-DA47-1C2ADA74FDC0}"/>
                </a:ext>
              </a:extLst>
            </p:cNvPr>
            <p:cNvSpPr txBox="1">
              <a:spLocks/>
            </p:cNvSpPr>
            <p:nvPr/>
          </p:nvSpPr>
          <p:spPr>
            <a:xfrm>
              <a:off x="420130" y="165140"/>
              <a:ext cx="11612881" cy="923930"/>
            </a:xfrm>
            <a:prstGeom prst="rect">
              <a:avLst/>
            </a:prstGeom>
            <a:solidFill>
              <a:srgbClr val="99BFC5"/>
            </a:solidFill>
          </p:spPr>
          <p:txBody>
            <a:bodyPr vert="horz" lIns="91440" tIns="45720" rIns="91440" bIns="45720" rtlCol="0" anchor="b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l-GR" sz="4400" dirty="0"/>
                <a:t>Ενδεικτική Λύση </a:t>
              </a:r>
              <a:r>
                <a:rPr lang="el-GR" sz="4400"/>
                <a:t>– </a:t>
              </a:r>
              <a:r>
                <a:rPr lang="el-GR" sz="4400" dirty="0"/>
                <a:t>Γ</a:t>
              </a:r>
              <a:r>
                <a:rPr lang="el-GR" sz="4400"/>
                <a:t> </a:t>
              </a:r>
              <a:r>
                <a:rPr lang="el-GR" sz="4400" dirty="0"/>
                <a:t>μέρος</a:t>
              </a:r>
              <a:endParaRPr lang="en-US" sz="4400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9DD16F7-55D7-9A9C-FA12-1361D9E0E6DC}"/>
                </a:ext>
              </a:extLst>
            </p:cNvPr>
            <p:cNvSpPr/>
            <p:nvPr/>
          </p:nvSpPr>
          <p:spPr>
            <a:xfrm>
              <a:off x="98494" y="104430"/>
              <a:ext cx="1092577" cy="104535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EBFFBAF-9F29-ADE0-41B8-DDEED0CD1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721" y="175050"/>
              <a:ext cx="944125" cy="923330"/>
            </a:xfrm>
            <a:prstGeom prst="flowChartConnector">
              <a:avLst/>
            </a:prstGeom>
          </p:spPr>
        </p:pic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D42879-7675-C114-6D20-7C2D5D30A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2EF13-9400-4981-AA23-32CD9AA5BF15}" type="slidenum">
              <a:rPr lang="LID4096" smtClean="0"/>
              <a:t>8</a:t>
            </a:fld>
            <a:endParaRPr lang="LID4096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49FC1C34-BE11-FD93-7F36-9BB5E7BCB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53248" y="6356350"/>
            <a:ext cx="5500816" cy="365726"/>
          </a:xfrm>
        </p:spPr>
        <p:txBody>
          <a:bodyPr/>
          <a:lstStyle/>
          <a:p>
            <a:r>
              <a:rPr lang="el-GR" dirty="0"/>
              <a:t>ΑΛΓΟΡΙΘΜΟΙ, ΠΡΟΓΡΑΜΜΑΤΙΣΜΟΣ ΚΑΙ ΔΟΜΕΣ ΔΕΔΟΜΕΝΩΝ</a:t>
            </a:r>
            <a:endParaRPr lang="LID4096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A7C7CF-60EA-5E25-1E17-C594C80C6C02}"/>
              </a:ext>
            </a:extLst>
          </p:cNvPr>
          <p:cNvSpPr txBox="1"/>
          <p:nvPr/>
        </p:nvSpPr>
        <p:spPr>
          <a:xfrm>
            <a:off x="838200" y="1204527"/>
            <a:ext cx="108419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stdio.h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string.h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// 5.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Δισδιάστατος Πίνακας 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Μετρήσεις ακτινοβολίας (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mSv)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radiation[4][4] =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{10, 12, 45, 20},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{55, 60, 30, 15}, 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{10, 5,  80, 25}, 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{12, 11, 14, 13}</a:t>
            </a:r>
          </a:p>
          <a:p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};</a:t>
            </a:r>
          </a:p>
          <a:p>
            <a:endParaRPr lang="el-GR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l-GR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danger_count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int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, j;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for (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&lt; 4;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++)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for (j = 0; j &lt; 4;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j++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if (radiation[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][j] &gt; 50) {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danger_count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++;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}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("\n5. Radiation Alert: %d zones above safe limit!\n", </a:t>
            </a:r>
            <a:r>
              <a:rPr lang="en-GB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danger_count</a:t>
            </a:r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en-GB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44610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1052</Words>
  <Application>Microsoft Office PowerPoint</Application>
  <PresentationFormat>Ευρεία οθόνη</PresentationFormat>
  <Paragraphs>159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Courier New</vt:lpstr>
      <vt:lpstr>Office Theme</vt:lpstr>
      <vt:lpstr>104 Αλγόριθμοι, Προγραμματισμός και Δομές Δεδομένων - Επαναληπτικό  Εργαστήριο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Sofia Almpani</dc:creator>
  <cp:lastModifiedBy>Sofia Almpani</cp:lastModifiedBy>
  <cp:revision>9</cp:revision>
  <dcterms:created xsi:type="dcterms:W3CDTF">2025-10-02T18:57:31Z</dcterms:created>
  <dcterms:modified xsi:type="dcterms:W3CDTF">2026-01-16T07:49:31Z</dcterms:modified>
</cp:coreProperties>
</file>