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21" r:id="rId2"/>
    <p:sldId id="422" r:id="rId3"/>
    <p:sldId id="423" r:id="rId4"/>
    <p:sldId id="424" r:id="rId5"/>
    <p:sldId id="425" r:id="rId6"/>
    <p:sldId id="427" r:id="rId7"/>
    <p:sldId id="42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D63EE8-3CEA-0AC5-3F13-0E40D08BABF8}" name="Georgios Rekleitis" initials="GR" userId="805955bcad3911a7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erer, Christian" initials="S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A49"/>
    <a:srgbClr val="A8B3BA"/>
    <a:srgbClr val="6B9F1C"/>
    <a:srgbClr val="8A9380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2" autoAdjust="0"/>
    <p:restoredTop sz="94675" autoAdjust="0"/>
  </p:normalViewPr>
  <p:slideViewPr>
    <p:cSldViewPr>
      <p:cViewPr varScale="1">
        <p:scale>
          <a:sx n="148" d="100"/>
          <a:sy n="148" d="100"/>
        </p:scale>
        <p:origin x="23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5E19B-CC6E-4D21-B21C-69904D04D913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A32D0-5D8B-4093-8749-B0C7BF171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1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77C3-6F7A-4DB4-9663-88E1DA1B0301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1085F-7C25-45F6-AB38-070C64CD7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6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95600"/>
            <a:ext cx="8305800" cy="914400"/>
          </a:xfrm>
        </p:spPr>
        <p:txBody>
          <a:bodyPr lIns="0" tIns="0" rIns="0" bIns="0" anchor="t">
            <a:normAutofit/>
          </a:bodyPr>
          <a:lstStyle>
            <a:lvl1pPr algn="ctr">
              <a:defRPr sz="2800" b="0">
                <a:solidFill>
                  <a:srgbClr val="002A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305800" cy="1143000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algn="ctr"/>
            <a:r>
              <a:rPr lang="en-US" dirty="0"/>
              <a:t>MEA_ΑΜ30 Space Technologies/</a:t>
            </a:r>
            <a:r>
              <a:rPr lang="el-GR" dirty="0"/>
              <a:t>Διαστημικές Τεχνολογίες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97625"/>
            <a:ext cx="7086600" cy="31114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algn="ctr"/>
            <a:r>
              <a:rPr lang="en-US" dirty="0"/>
              <a:t>MEA_ΑΜ30 Space Technologies/</a:t>
            </a:r>
            <a:r>
              <a:rPr lang="el-GR" dirty="0"/>
              <a:t>Διαστημικές Τεχνολογίες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E24BF4-A036-4817-AF0D-33F97D54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057" y="3814192"/>
            <a:ext cx="8305800" cy="860425"/>
          </a:xfrm>
        </p:spPr>
        <p:txBody>
          <a:bodyPr lIns="0" tIns="0" rIns="0" bIns="0" anchor="t">
            <a:normAutofit/>
          </a:bodyPr>
          <a:lstStyle>
            <a:lvl1pPr algn="ctr">
              <a:defRPr sz="2400" b="0">
                <a:solidFill>
                  <a:srgbClr val="002A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953000"/>
            <a:ext cx="8305800" cy="1143000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100">
                <a:solidFill>
                  <a:schemeClr val="tx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MEA_ΑΜ30 Space Technologies/</a:t>
            </a:r>
            <a:r>
              <a:rPr lang="el-GR" dirty="0"/>
              <a:t>Διαστημικές Τεχνολογίες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7320B-E612-4B2A-972E-5B9A43B3F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2130183"/>
            <a:ext cx="3510630" cy="12740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68CC5-5945-414F-A9F2-54D7C9D3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02EC8-3F8B-4793-9988-0A099BE7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58A4-86F6-45AD-AB9A-76DEDBB676B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6B7AE-19A1-44F0-BEF4-1E881AC5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0A493-7072-4137-936F-AB9AF42FB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38200"/>
            <a:ext cx="8915400" cy="9140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9FD65-5C1D-4C89-8061-84DB0732BA8E}"/>
              </a:ext>
            </a:extLst>
          </p:cNvPr>
          <p:cNvSpPr txBox="1"/>
          <p:nvPr userDrawn="1"/>
        </p:nvSpPr>
        <p:spPr>
          <a:xfrm>
            <a:off x="1683782" y="4986215"/>
            <a:ext cx="5098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MEA_ΑΜ30 Space Technologies/</a:t>
            </a:r>
            <a:r>
              <a:rPr lang="el-GR" sz="2400" dirty="0">
                <a:solidFill>
                  <a:schemeClr val="bg1"/>
                </a:solidFill>
              </a:rPr>
              <a:t>Διαστημικές Τεχνολογίες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Prof V. Lappas, Prof V. Kostopoulos</a:t>
            </a:r>
          </a:p>
          <a:p>
            <a:r>
              <a:rPr lang="en-US" sz="2000" dirty="0">
                <a:solidFill>
                  <a:schemeClr val="bg1"/>
                </a:solidFill>
              </a:rPr>
              <a:t>Email: vlappas@upatras.gr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7721C-7FF6-4C4E-BE0E-226C9C97CE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964" y="4978627"/>
            <a:ext cx="1730449" cy="17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4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07E8-1889-4436-A3B6-48D4A38DA7C6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2A25-A3DB-4BB0-B32B-81FC97ED6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1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7630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10/1/2025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algn="ctr"/>
            <a:r>
              <a:rPr lang="en-US" dirty="0"/>
              <a:t>MEA_ΑΜ30 Space Technologies/</a:t>
            </a:r>
            <a:r>
              <a:rPr lang="el-GR" dirty="0"/>
              <a:t>Διαστημικές Τεχνολογίες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Αποτέλεσμα εικόνας για λογο εκπα">
            <a:extLst>
              <a:ext uri="{FF2B5EF4-FFF2-40B4-BE49-F238E27FC236}">
                <a16:creationId xmlns:a16="http://schemas.microsoft.com/office/drawing/2014/main" id="{DA71A904-BC42-4303-8303-8B97B01863C0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0" y="282385"/>
            <a:ext cx="2418180" cy="6178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rgbClr val="002A49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orek@gmail.com" TargetMode="External"/><Relationship Id="rId2" Type="http://schemas.openxmlformats.org/officeDocument/2006/relationships/hyperlink" Target="mailto:georek@aerospace.uoa.gr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class.uoa.gr/courses/AEROSPACE177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ED229-F1D9-4FC5-BB5B-59ADA27D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5486400"/>
            <a:ext cx="5820031" cy="10668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l-GR" b="1" dirty="0" err="1">
                <a:latin typeface="+mn-lt"/>
              </a:rPr>
              <a:t>Επίκ</a:t>
            </a:r>
            <a:r>
              <a:rPr lang="el-GR" b="1" dirty="0">
                <a:latin typeface="+mn-lt"/>
              </a:rPr>
              <a:t>. </a:t>
            </a:r>
            <a:r>
              <a:rPr lang="el-GR" b="1" dirty="0" err="1">
                <a:latin typeface="+mn-lt"/>
              </a:rPr>
              <a:t>Καθ</a:t>
            </a:r>
            <a:r>
              <a:rPr lang="el-GR" b="1" dirty="0">
                <a:latin typeface="+mn-lt"/>
              </a:rPr>
              <a:t>. Γ. </a:t>
            </a:r>
            <a:r>
              <a:rPr lang="el-GR" b="1" dirty="0" err="1">
                <a:latin typeface="+mn-lt"/>
              </a:rPr>
              <a:t>Ρεκλείτης</a:t>
            </a:r>
            <a:endParaRPr lang="en-GB" dirty="0">
              <a:latin typeface="+mn-lt"/>
            </a:endParaRPr>
          </a:p>
          <a:p>
            <a:pPr algn="ctr"/>
            <a:r>
              <a:rPr lang="en-GB" sz="2000" b="1" dirty="0">
                <a:latin typeface="+mn-lt"/>
              </a:rPr>
              <a:t>Email: </a:t>
            </a:r>
            <a:r>
              <a:rPr lang="en-US" sz="2000" b="1" dirty="0">
                <a:latin typeface="+mn-lt"/>
                <a:hlinkClick r:id="rId2"/>
              </a:rPr>
              <a:t>georek@aerospace.uoa.gr</a:t>
            </a:r>
            <a:r>
              <a:rPr lang="en-US" sz="2000" b="1" dirty="0">
                <a:latin typeface="+mn-lt"/>
              </a:rPr>
              <a:t>, </a:t>
            </a:r>
            <a:r>
              <a:rPr lang="en-US" sz="2000" b="1" dirty="0" err="1">
                <a:latin typeface="+mn-lt"/>
                <a:hlinkClick r:id="rId3"/>
              </a:rPr>
              <a:t>georek</a:t>
            </a:r>
            <a:r>
              <a:rPr lang="en-GB" sz="2000" b="1" dirty="0">
                <a:latin typeface="+mn-lt"/>
                <a:hlinkClick r:id="rId3"/>
              </a:rPr>
              <a:t>@gmail.com</a:t>
            </a:r>
            <a:endParaRPr lang="en-GB" sz="2000" dirty="0">
              <a:latin typeface="+mn-lt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8306B530-6155-4B1A-85B2-BADEA049779F}"/>
              </a:ext>
            </a:extLst>
          </p:cNvPr>
          <p:cNvSpPr txBox="1">
            <a:spLocks/>
          </p:cNvSpPr>
          <p:nvPr/>
        </p:nvSpPr>
        <p:spPr>
          <a:xfrm>
            <a:off x="990600" y="1524000"/>
            <a:ext cx="7707713" cy="30335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l-GR" sz="3200" b="1" dirty="0"/>
              <a:t>104</a:t>
            </a:r>
          </a:p>
          <a:p>
            <a:pPr algn="ctr">
              <a:lnSpc>
                <a:spcPct val="100000"/>
              </a:lnSpc>
            </a:pPr>
            <a:r>
              <a:rPr lang="el-GR" sz="3200" b="1" dirty="0"/>
              <a:t>Αλγόριθμοι, Προγραμματισμός</a:t>
            </a:r>
          </a:p>
          <a:p>
            <a:pPr algn="ctr">
              <a:lnSpc>
                <a:spcPct val="100000"/>
              </a:lnSpc>
            </a:pPr>
            <a:r>
              <a:rPr lang="el-GR" sz="3200" b="1" dirty="0"/>
              <a:t>και Δομές Δεδομένων</a:t>
            </a:r>
          </a:p>
          <a:p>
            <a:pPr algn="ctr">
              <a:lnSpc>
                <a:spcPct val="100000"/>
              </a:lnSpc>
            </a:pPr>
            <a:endParaRPr lang="el-GR" sz="2800" b="1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l-GR" sz="2800" b="1" dirty="0">
                <a:latin typeface="+mn-lt"/>
              </a:rPr>
              <a:t>ΕΙΣΑΓΩΓΗ</a:t>
            </a:r>
            <a:r>
              <a:rPr lang="en-GB" sz="2800" b="1" dirty="0">
                <a:latin typeface="+mn-lt"/>
              </a:rPr>
              <a:t> </a:t>
            </a:r>
            <a:endParaRPr lang="el-GR" sz="2800" b="1" dirty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el-GR" sz="2800" b="1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l-GR" sz="2400" b="1" dirty="0">
                <a:latin typeface="+mn-lt"/>
              </a:rPr>
              <a:t>02</a:t>
            </a:r>
            <a:r>
              <a:rPr lang="en-GB" sz="2400" b="1" dirty="0">
                <a:latin typeface="+mn-lt"/>
              </a:rPr>
              <a:t>.</a:t>
            </a:r>
            <a:r>
              <a:rPr lang="el-GR" sz="2400" b="1" dirty="0">
                <a:latin typeface="+mn-lt"/>
              </a:rPr>
              <a:t>10</a:t>
            </a:r>
            <a:r>
              <a:rPr lang="en-GB" sz="2400" b="1" dirty="0">
                <a:latin typeface="+mn-lt"/>
              </a:rPr>
              <a:t>.2</a:t>
            </a:r>
            <a:r>
              <a:rPr lang="el-GR" sz="2400" b="1" dirty="0">
                <a:latin typeface="+mn-lt"/>
              </a:rPr>
              <a:t>5</a:t>
            </a:r>
            <a:endParaRPr lang="en-US" sz="2400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CBA6A-42A1-0CB4-3656-AFC6A9C300B7}"/>
              </a:ext>
            </a:extLst>
          </p:cNvPr>
          <p:cNvSpPr txBox="1"/>
          <p:nvPr/>
        </p:nvSpPr>
        <p:spPr>
          <a:xfrm>
            <a:off x="5867400" y="128063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ΤΜΗΜΑ ΑΕΡΟΔΙΑΣΤΗΜΙΚΗΣ</a:t>
            </a:r>
          </a:p>
          <a:p>
            <a:r>
              <a:rPr lang="el-GR" dirty="0"/>
              <a:t>ΕΠΙΣΤΗΜΗΣ ΚΑΙ ΤΕΧΝΟΛΟΓΙΑΣ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97BEC-798F-7258-A9A5-7E6FDFA08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75" y="128063"/>
            <a:ext cx="944125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4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0AB7F-6467-A232-F57B-B44D88B81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F0341031-B51F-2748-582A-3702BD6472EE}"/>
              </a:ext>
            </a:extLst>
          </p:cNvPr>
          <p:cNvSpPr txBox="1">
            <a:spLocks/>
          </p:cNvSpPr>
          <p:nvPr/>
        </p:nvSpPr>
        <p:spPr>
          <a:xfrm>
            <a:off x="1069418" y="1676400"/>
            <a:ext cx="7707713" cy="3733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l-GR" sz="4000" b="1" dirty="0"/>
              <a:t>Διδακτικές ώρες</a:t>
            </a:r>
            <a:endParaRPr lang="en-US" sz="4000" b="1" dirty="0"/>
          </a:p>
          <a:p>
            <a:pPr algn="ctr">
              <a:lnSpc>
                <a:spcPct val="100000"/>
              </a:lnSpc>
            </a:pPr>
            <a:endParaRPr lang="el-GR" sz="3200" b="1" dirty="0"/>
          </a:p>
          <a:p>
            <a:pPr>
              <a:lnSpc>
                <a:spcPct val="100000"/>
              </a:lnSpc>
            </a:pPr>
            <a:r>
              <a:rPr lang="el-GR" sz="3200" b="1" dirty="0"/>
              <a:t>• </a:t>
            </a:r>
            <a:r>
              <a:rPr lang="el-GR" sz="2800" dirty="0"/>
              <a:t>6 διδακτικές ώρες</a:t>
            </a:r>
            <a:r>
              <a:rPr lang="en-US" sz="2800" dirty="0"/>
              <a:t>/ </a:t>
            </a:r>
            <a:r>
              <a:rPr lang="el-GR" sz="2800" dirty="0"/>
              <a:t>εβδομάδα (6Χ13=78 ώρες)</a:t>
            </a:r>
          </a:p>
          <a:p>
            <a:pPr>
              <a:lnSpc>
                <a:spcPct val="100000"/>
              </a:lnSpc>
            </a:pPr>
            <a:r>
              <a:rPr lang="el-GR" sz="2800" dirty="0"/>
              <a:t>• </a:t>
            </a:r>
            <a:r>
              <a:rPr lang="el-GR" sz="2800" b="1" dirty="0"/>
              <a:t>Θεωρία</a:t>
            </a:r>
            <a:r>
              <a:rPr lang="el-GR" sz="2800" dirty="0"/>
              <a:t> κάθε </a:t>
            </a:r>
            <a:r>
              <a:rPr lang="el-GR" sz="2800" i="1" dirty="0"/>
              <a:t>Πέμπτη</a:t>
            </a:r>
            <a:r>
              <a:rPr lang="el-GR" sz="2800" dirty="0"/>
              <a:t> 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</a:t>
            </a:r>
            <a:r>
              <a:rPr lang="el-GR" sz="2400" dirty="0" err="1"/>
              <a:t>Αίθ</a:t>
            </a:r>
            <a:r>
              <a:rPr lang="el-GR" sz="2400" dirty="0"/>
              <a:t>. Β202/204 – 13.00-15.00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(και 15.00-16.00 αν χρειαστεί)</a:t>
            </a:r>
          </a:p>
          <a:p>
            <a:pPr>
              <a:lnSpc>
                <a:spcPct val="100000"/>
              </a:lnSpc>
            </a:pPr>
            <a:r>
              <a:rPr lang="el-GR" sz="2800" dirty="0"/>
              <a:t>• </a:t>
            </a:r>
            <a:r>
              <a:rPr lang="el-GR" sz="2800" b="1" dirty="0"/>
              <a:t>Εργαστήριο</a:t>
            </a:r>
            <a:r>
              <a:rPr lang="el-GR" sz="2800" dirty="0"/>
              <a:t> κάθε </a:t>
            </a:r>
            <a:r>
              <a:rPr lang="el-GR" sz="2800" i="1" dirty="0"/>
              <a:t>Παρασκευή</a:t>
            </a:r>
          </a:p>
          <a:p>
            <a:pPr>
              <a:lnSpc>
                <a:spcPct val="100000"/>
              </a:lnSpc>
            </a:pPr>
            <a:r>
              <a:rPr lang="el-GR" sz="2800" dirty="0"/>
              <a:t>	</a:t>
            </a:r>
            <a:r>
              <a:rPr lang="el-GR" sz="2400" dirty="0" err="1"/>
              <a:t>Αίθ</a:t>
            </a:r>
            <a:r>
              <a:rPr lang="el-GR" sz="2400" dirty="0"/>
              <a:t>. Β214 – 11.00-14.00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EB138-8EDE-0ECC-DC09-4FA1436C226C}"/>
              </a:ext>
            </a:extLst>
          </p:cNvPr>
          <p:cNvSpPr txBox="1"/>
          <p:nvPr/>
        </p:nvSpPr>
        <p:spPr>
          <a:xfrm>
            <a:off x="5867400" y="128063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ΤΜΗΜΑ ΑΕΡΟΔΙΑΣΤΗΜΙΚΗΣ</a:t>
            </a:r>
          </a:p>
          <a:p>
            <a:r>
              <a:rPr lang="el-GR" dirty="0"/>
              <a:t>ΕΠΙΣΤΗΜΗΣ ΚΑΙ ΤΕΧΝΟΛΟΓΙΑΣ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13838-9E66-B7D9-3745-D756FB070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75" y="128063"/>
            <a:ext cx="944125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8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BEA78-0CB4-908C-1C73-EDF2338C4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C061265C-FDB2-48EC-3AF2-0CDF36743A32}"/>
              </a:ext>
            </a:extLst>
          </p:cNvPr>
          <p:cNvSpPr txBox="1">
            <a:spLocks/>
          </p:cNvSpPr>
          <p:nvPr/>
        </p:nvSpPr>
        <p:spPr>
          <a:xfrm>
            <a:off x="1069418" y="1752600"/>
            <a:ext cx="7707713" cy="449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l-GR" sz="4000" b="1" dirty="0"/>
              <a:t>Οργάνωση-Φυσική Παρουσία</a:t>
            </a:r>
          </a:p>
          <a:p>
            <a:pPr algn="ctr">
              <a:lnSpc>
                <a:spcPct val="100000"/>
              </a:lnSpc>
            </a:pPr>
            <a:endParaRPr lang="el-GR" sz="4000" b="1" dirty="0"/>
          </a:p>
          <a:p>
            <a:pPr>
              <a:lnSpc>
                <a:spcPct val="100000"/>
              </a:lnSpc>
            </a:pPr>
            <a:r>
              <a:rPr lang="el-GR" sz="2800" dirty="0"/>
              <a:t>• Θεωρία 3 διδακτικές ώρες</a:t>
            </a:r>
          </a:p>
          <a:p>
            <a:pPr>
              <a:lnSpc>
                <a:spcPct val="100000"/>
              </a:lnSpc>
            </a:pPr>
            <a:r>
              <a:rPr lang="el-GR" sz="2800" dirty="0"/>
              <a:t>• Εργαστήρια Προγραμματισμού B214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– 19 θέσεις </a:t>
            </a:r>
            <a:r>
              <a:rPr lang="el-GR" sz="2400" dirty="0" err="1"/>
              <a:t>Desktop</a:t>
            </a:r>
            <a:endParaRPr lang="el-GR" sz="2400" dirty="0"/>
          </a:p>
          <a:p>
            <a:pPr>
              <a:lnSpc>
                <a:spcPct val="100000"/>
              </a:lnSpc>
            </a:pPr>
            <a:r>
              <a:rPr lang="el-GR" sz="2400" dirty="0"/>
              <a:t>	– Ανά 1-2 φοιτητές σε έναν υπολογιστή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– Μπορείτε να φέρετε το δικό σας laptop</a:t>
            </a:r>
          </a:p>
          <a:p>
            <a:pPr>
              <a:lnSpc>
                <a:spcPct val="100000"/>
              </a:lnSpc>
            </a:pPr>
            <a:r>
              <a:rPr lang="el-GR" sz="2800" dirty="0"/>
              <a:t>• </a:t>
            </a:r>
            <a:r>
              <a:rPr lang="el-GR" sz="2800" dirty="0" err="1"/>
              <a:t>Linux-Ubuntu</a:t>
            </a:r>
            <a:r>
              <a:rPr lang="el-GR" sz="2800" dirty="0"/>
              <a:t> </a:t>
            </a:r>
            <a:r>
              <a:rPr lang="el-GR" sz="2800" dirty="0" err="1"/>
              <a:t>Account</a:t>
            </a:r>
            <a:r>
              <a:rPr lang="el-GR" sz="2800" dirty="0"/>
              <a:t> “</a:t>
            </a:r>
            <a:r>
              <a:rPr lang="el-GR" sz="2800" dirty="0" err="1"/>
              <a:t>student</a:t>
            </a:r>
            <a:r>
              <a:rPr lang="el-GR" sz="2800" dirty="0"/>
              <a:t>”</a:t>
            </a:r>
          </a:p>
          <a:p>
            <a:pPr>
              <a:lnSpc>
                <a:spcPct val="100000"/>
              </a:lnSpc>
            </a:pPr>
            <a:r>
              <a:rPr lang="el-GR" sz="2800" dirty="0"/>
              <a:t>• Περιβάλλον Προγραμματισμού</a:t>
            </a:r>
            <a:r>
              <a:rPr lang="en-US" sz="2800" dirty="0"/>
              <a:t>: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	</a:t>
            </a:r>
            <a:r>
              <a:rPr lang="el-GR" sz="2800" dirty="0"/>
              <a:t>VS </a:t>
            </a:r>
            <a:r>
              <a:rPr lang="el-GR" sz="2800" dirty="0" err="1"/>
              <a:t>Code</a:t>
            </a:r>
            <a:r>
              <a:rPr lang="en-US" sz="2800" dirty="0"/>
              <a:t>/ </a:t>
            </a:r>
            <a:r>
              <a:rPr lang="en-US" sz="2800" b="1" dirty="0"/>
              <a:t>Code Blocks</a:t>
            </a:r>
            <a:endParaRPr lang="el-GR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BE67B-7574-DE07-7F64-A9A1FED73A8B}"/>
              </a:ext>
            </a:extLst>
          </p:cNvPr>
          <p:cNvSpPr txBox="1"/>
          <p:nvPr/>
        </p:nvSpPr>
        <p:spPr>
          <a:xfrm>
            <a:off x="5867400" y="128063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ΤΜΗΜΑ ΑΕΡΟΔΙΑΣΤΗΜΙΚΗΣ</a:t>
            </a:r>
          </a:p>
          <a:p>
            <a:r>
              <a:rPr lang="el-GR" dirty="0"/>
              <a:t>ΕΠΙΣΤΗΜΗΣ ΚΑΙ ΤΕΧΝΟΛΟΓΙΑΣ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01799-CC38-8BC4-B3BE-AFD351EC7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75" y="128063"/>
            <a:ext cx="944125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7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3B7B1-FF2F-DB5D-595C-C6986E360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3BECE0A2-8F41-1723-EDF1-436F5C8B01F6}"/>
              </a:ext>
            </a:extLst>
          </p:cNvPr>
          <p:cNvSpPr txBox="1">
            <a:spLocks/>
          </p:cNvSpPr>
          <p:nvPr/>
        </p:nvSpPr>
        <p:spPr>
          <a:xfrm>
            <a:off x="1069418" y="1700737"/>
            <a:ext cx="7707713" cy="502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l-GR" sz="4000" b="1" dirty="0"/>
              <a:t>Ασύγχρονη Επικοινωνία</a:t>
            </a:r>
          </a:p>
          <a:p>
            <a:pPr algn="ctr">
              <a:lnSpc>
                <a:spcPct val="100000"/>
              </a:lnSpc>
            </a:pPr>
            <a:endParaRPr lang="el-GR" sz="4000" b="1" dirty="0"/>
          </a:p>
          <a:p>
            <a:pPr>
              <a:lnSpc>
                <a:spcPct val="100000"/>
              </a:lnSpc>
            </a:pPr>
            <a:r>
              <a:rPr lang="el-GR" sz="2800" dirty="0"/>
              <a:t>• </a:t>
            </a:r>
            <a:r>
              <a:rPr lang="el-GR" sz="2800" dirty="0">
                <a:hlinkClick r:id="rId2"/>
              </a:rPr>
              <a:t>https://eclass.uoa.gr/courses/AEROSPACE177/</a:t>
            </a:r>
            <a:endParaRPr lang="el-GR" sz="2800" dirty="0"/>
          </a:p>
          <a:p>
            <a:pPr>
              <a:lnSpc>
                <a:spcPct val="100000"/>
              </a:lnSpc>
            </a:pPr>
            <a:endParaRPr lang="el-GR" sz="2800" dirty="0"/>
          </a:p>
          <a:p>
            <a:pPr>
              <a:lnSpc>
                <a:spcPct val="100000"/>
              </a:lnSpc>
            </a:pPr>
            <a:r>
              <a:rPr lang="el-GR" sz="2800" dirty="0"/>
              <a:t>• Περιλαμβάνει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	</a:t>
            </a:r>
            <a:r>
              <a:rPr lang="el-GR" sz="2400" dirty="0"/>
              <a:t>– Περιγραφή, Διαδικαστικά, </a:t>
            </a:r>
            <a:r>
              <a:rPr lang="el-GR" sz="2400" b="1" dirty="0"/>
              <a:t>Ανακοινώσεις</a:t>
            </a:r>
            <a:r>
              <a:rPr lang="el-GR" sz="2400" dirty="0"/>
              <a:t> κ</a:t>
            </a:r>
            <a:r>
              <a:rPr lang="en-US" sz="2400" dirty="0"/>
              <a:t>.</a:t>
            </a:r>
            <a:r>
              <a:rPr lang="el-GR" sz="2400" dirty="0" err="1"/>
              <a:t>λπ</a:t>
            </a:r>
            <a:r>
              <a:rPr lang="en-US" sz="2400" dirty="0"/>
              <a:t>.</a:t>
            </a:r>
            <a:endParaRPr lang="el-GR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	</a:t>
            </a:r>
            <a:r>
              <a:rPr lang="el-GR" sz="2400" dirty="0"/>
              <a:t>– </a:t>
            </a:r>
            <a:r>
              <a:rPr lang="el-GR" sz="2400" b="1" dirty="0"/>
              <a:t>Διαφάνειες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	</a:t>
            </a:r>
            <a:r>
              <a:rPr lang="el-GR" sz="2400" dirty="0"/>
              <a:t>– Ημερολόγιο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	</a:t>
            </a:r>
            <a:r>
              <a:rPr lang="el-GR" sz="2400" dirty="0"/>
              <a:t>– </a:t>
            </a:r>
            <a:r>
              <a:rPr lang="el-GR" sz="2400" b="1" dirty="0"/>
              <a:t>Εκπαιδευτικό υλικό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	</a:t>
            </a:r>
            <a:r>
              <a:rPr lang="el-GR" sz="2400" dirty="0"/>
              <a:t>– Εργαστήρια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	</a:t>
            </a:r>
            <a:r>
              <a:rPr lang="el-GR" sz="2400" dirty="0"/>
              <a:t>– Συζητήσεις, </a:t>
            </a:r>
            <a:r>
              <a:rPr lang="el-GR" sz="2400" b="1" dirty="0"/>
              <a:t>Μηνύματα</a:t>
            </a:r>
            <a:r>
              <a:rPr lang="el-GR" sz="2400" dirty="0"/>
              <a:t> κ</a:t>
            </a:r>
            <a:r>
              <a:rPr lang="en-US" sz="2400" dirty="0"/>
              <a:t>.</a:t>
            </a:r>
            <a:r>
              <a:rPr lang="el-GR" sz="2400" dirty="0" err="1"/>
              <a:t>λπ</a:t>
            </a:r>
            <a:r>
              <a:rPr lang="en-US" sz="2400" dirty="0"/>
              <a:t>.</a:t>
            </a:r>
            <a:endParaRPr lang="el-GR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	</a:t>
            </a:r>
            <a:r>
              <a:rPr lang="el-GR" sz="2400" dirty="0"/>
              <a:t>– κ.α.</a:t>
            </a:r>
            <a:endParaRPr lang="el-GR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78A21-B11D-53C2-75D8-17F178BE5CF5}"/>
              </a:ext>
            </a:extLst>
          </p:cNvPr>
          <p:cNvSpPr txBox="1"/>
          <p:nvPr/>
        </p:nvSpPr>
        <p:spPr>
          <a:xfrm>
            <a:off x="5867400" y="128063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ΤΜΗΜΑ ΑΕΡΟΔΙΑΣΤΗΜΙΚΗΣ</a:t>
            </a:r>
          </a:p>
          <a:p>
            <a:r>
              <a:rPr lang="el-GR" dirty="0"/>
              <a:t>ΕΠΙΣΤΗΜΗΣ ΚΑΙ ΤΕΧΝΟΛΟΓΙΑΣ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25B105-66F0-39DA-A4A6-8B7BB6910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75" y="128063"/>
            <a:ext cx="944125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6D1B5-1EA4-C717-B49F-F91546524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9B2A1B4E-5D29-5C13-5943-71B067A564D8}"/>
              </a:ext>
            </a:extLst>
          </p:cNvPr>
          <p:cNvSpPr txBox="1">
            <a:spLocks/>
          </p:cNvSpPr>
          <p:nvPr/>
        </p:nvSpPr>
        <p:spPr>
          <a:xfrm>
            <a:off x="1069418" y="1143000"/>
            <a:ext cx="7707713" cy="5510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l-GR" sz="4000" b="1" dirty="0"/>
              <a:t>Αντικείμενο Μαθήματος</a:t>
            </a:r>
          </a:p>
          <a:p>
            <a:pPr algn="ctr">
              <a:lnSpc>
                <a:spcPct val="100000"/>
              </a:lnSpc>
            </a:pPr>
            <a:endParaRPr lang="el-GR" sz="3600" b="1" dirty="0"/>
          </a:p>
          <a:p>
            <a:pPr>
              <a:lnSpc>
                <a:spcPct val="100000"/>
              </a:lnSpc>
            </a:pPr>
            <a:r>
              <a:rPr lang="el-GR" sz="2800" dirty="0"/>
              <a:t>• Γλώσσα Προγραμματισμού C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– Μεταβλητές, απόδοση τιμής, Είσοδος-Έξοδος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– Τελεστές (+,-,*,/,%,</a:t>
            </a:r>
            <a:r>
              <a:rPr lang="el-GR" sz="2400" dirty="0" err="1"/>
              <a:t>sizeof</a:t>
            </a:r>
            <a:r>
              <a:rPr lang="el-GR" sz="2400" dirty="0"/>
              <a:t>,…)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– Εντολές επιλογής (</a:t>
            </a:r>
            <a:r>
              <a:rPr lang="el-GR" sz="2400" dirty="0" err="1"/>
              <a:t>if</a:t>
            </a:r>
            <a:r>
              <a:rPr lang="el-GR" sz="2400" dirty="0"/>
              <a:t>, </a:t>
            </a:r>
            <a:r>
              <a:rPr lang="el-GR" sz="2400" dirty="0" err="1"/>
              <a:t>switch</a:t>
            </a:r>
            <a:r>
              <a:rPr lang="el-GR" sz="2400" dirty="0"/>
              <a:t>)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– Εντολές επανάληψης (for, </a:t>
            </a:r>
            <a:r>
              <a:rPr lang="el-GR" sz="2400" dirty="0" err="1"/>
              <a:t>while</a:t>
            </a:r>
            <a:r>
              <a:rPr lang="el-GR" sz="2400" dirty="0"/>
              <a:t>, </a:t>
            </a:r>
            <a:r>
              <a:rPr lang="el-GR" sz="2400" dirty="0" err="1"/>
              <a:t>do</a:t>
            </a:r>
            <a:r>
              <a:rPr lang="el-GR" sz="2400" dirty="0"/>
              <a:t>)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– Πίνακες, Δείκτες, Αλφαριθμητικά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– Συναρτήσεις</a:t>
            </a:r>
          </a:p>
          <a:p>
            <a:pPr>
              <a:lnSpc>
                <a:spcPct val="100000"/>
              </a:lnSpc>
            </a:pPr>
            <a:r>
              <a:rPr lang="el-GR" sz="2800" dirty="0"/>
              <a:t>• Τεχνικές Προγραμματισμού</a:t>
            </a:r>
          </a:p>
          <a:p>
            <a:pPr>
              <a:lnSpc>
                <a:spcPct val="100000"/>
              </a:lnSpc>
            </a:pPr>
            <a:r>
              <a:rPr lang="el-GR" sz="2800" dirty="0"/>
              <a:t>• Δομές Δεδομένων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– (στοίβα, ουρά, λίστα, δένδρο, </a:t>
            </a:r>
            <a:r>
              <a:rPr lang="el-GR" sz="2400" dirty="0" err="1"/>
              <a:t>γράφος</a:t>
            </a:r>
            <a:r>
              <a:rPr lang="el-GR" sz="2400" dirty="0"/>
              <a:t>)</a:t>
            </a:r>
          </a:p>
          <a:p>
            <a:pPr>
              <a:lnSpc>
                <a:spcPct val="100000"/>
              </a:lnSpc>
            </a:pPr>
            <a:r>
              <a:rPr lang="el-GR" sz="2800" dirty="0"/>
              <a:t>• Αλγόριθμοι</a:t>
            </a:r>
            <a:endParaRPr lang="el-GR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38AF5-62B5-53A9-8BE4-3F1254AB1918}"/>
              </a:ext>
            </a:extLst>
          </p:cNvPr>
          <p:cNvSpPr txBox="1"/>
          <p:nvPr/>
        </p:nvSpPr>
        <p:spPr>
          <a:xfrm>
            <a:off x="5867400" y="128063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ΤΜΗΜΑ ΑΕΡΟΔΙΑΣΤΗΜΙΚΗΣ</a:t>
            </a:r>
          </a:p>
          <a:p>
            <a:r>
              <a:rPr lang="el-GR" dirty="0"/>
              <a:t>ΕΠΙΣΤΗΜΗΣ ΚΑΙ ΤΕΧΝΟΛΟΓΙΑΣ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087D1-EE1D-34D0-D9C3-281D6A836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75" y="128063"/>
            <a:ext cx="944125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7A09C-3A4A-BD28-D2D5-B83816F53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EBD48F84-40C0-76E3-596A-A05FEF0FEFE2}"/>
              </a:ext>
            </a:extLst>
          </p:cNvPr>
          <p:cNvSpPr txBox="1">
            <a:spLocks/>
          </p:cNvSpPr>
          <p:nvPr/>
        </p:nvSpPr>
        <p:spPr>
          <a:xfrm>
            <a:off x="1069418" y="1143000"/>
            <a:ext cx="7707713" cy="5510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l-GR" sz="4000" b="1" dirty="0"/>
              <a:t>Βαθμολόγηση</a:t>
            </a:r>
          </a:p>
          <a:p>
            <a:pPr algn="ctr">
              <a:lnSpc>
                <a:spcPct val="100000"/>
              </a:lnSpc>
            </a:pPr>
            <a:endParaRPr lang="el-GR" sz="3600" b="1" dirty="0"/>
          </a:p>
          <a:p>
            <a:pPr>
              <a:lnSpc>
                <a:spcPct val="100000"/>
              </a:lnSpc>
            </a:pPr>
            <a:r>
              <a:rPr lang="el-GR" sz="2800" dirty="0"/>
              <a:t>• Δύο (2) </a:t>
            </a:r>
            <a:r>
              <a:rPr lang="el-GR" sz="2800" b="1" dirty="0"/>
              <a:t>πρόοδοι</a:t>
            </a:r>
            <a:r>
              <a:rPr lang="el-GR" sz="2800" dirty="0"/>
              <a:t> στα πλαίσια του Εργαστηρίου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 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– Προγραμματισμός στον Η/Υ</a:t>
            </a:r>
          </a:p>
          <a:p>
            <a:pPr>
              <a:lnSpc>
                <a:spcPct val="100000"/>
              </a:lnSpc>
            </a:pPr>
            <a:endParaRPr lang="el-GR" sz="2800" dirty="0"/>
          </a:p>
          <a:p>
            <a:pPr>
              <a:lnSpc>
                <a:spcPct val="100000"/>
              </a:lnSpc>
            </a:pPr>
            <a:r>
              <a:rPr lang="el-GR" sz="2800" dirty="0"/>
              <a:t>• </a:t>
            </a:r>
            <a:r>
              <a:rPr lang="el-GR" sz="2800" b="1" dirty="0"/>
              <a:t>Τελική εξέταση</a:t>
            </a:r>
            <a:r>
              <a:rPr lang="el-GR" sz="2800" dirty="0"/>
              <a:t>, που περιλαμβάνει: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– Ερωτήσεις θεωρίας, και 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</a:t>
            </a:r>
          </a:p>
          <a:p>
            <a:pPr>
              <a:lnSpc>
                <a:spcPct val="100000"/>
              </a:lnSpc>
            </a:pPr>
            <a:r>
              <a:rPr lang="el-GR" sz="2400" dirty="0"/>
              <a:t>	– Προγραμματισμό στον Η/Υ</a:t>
            </a:r>
            <a:endParaRPr lang="el-GR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D87FC-25AF-F8B8-BFEC-7D914489D340}"/>
              </a:ext>
            </a:extLst>
          </p:cNvPr>
          <p:cNvSpPr txBox="1"/>
          <p:nvPr/>
        </p:nvSpPr>
        <p:spPr>
          <a:xfrm>
            <a:off x="5867400" y="128063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ΤΜΗΜΑ ΑΕΡΟΔΙΑΣΤΗΜΙΚΗΣ</a:t>
            </a:r>
          </a:p>
          <a:p>
            <a:r>
              <a:rPr lang="el-GR" dirty="0"/>
              <a:t>ΕΠΙΣΤΗΜΗΣ ΚΑΙ ΤΕΧΝΟΛΟΓΙΑΣ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7D9B79-4757-4B94-4F3A-80517A3C9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75" y="128063"/>
            <a:ext cx="944125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F19EE-0AE3-506A-86C8-7D2E02E5A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392AADB2-CC66-874F-04CE-8AC30BB4FF15}"/>
              </a:ext>
            </a:extLst>
          </p:cNvPr>
          <p:cNvSpPr txBox="1">
            <a:spLocks/>
          </p:cNvSpPr>
          <p:nvPr/>
        </p:nvSpPr>
        <p:spPr>
          <a:xfrm>
            <a:off x="1069418" y="2895600"/>
            <a:ext cx="7707713" cy="7101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l-GR" sz="4000" b="1" dirty="0"/>
              <a:t>Ερωτήσεις;</a:t>
            </a:r>
            <a:endParaRPr lang="el-GR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441E9B-B776-8C54-A3F9-A58FC058D1E4}"/>
              </a:ext>
            </a:extLst>
          </p:cNvPr>
          <p:cNvSpPr txBox="1"/>
          <p:nvPr/>
        </p:nvSpPr>
        <p:spPr>
          <a:xfrm>
            <a:off x="5867400" y="128063"/>
            <a:ext cx="3200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ΤΜΗΜΑ ΑΕΡΟΔΙΑΣΤΗΜΙΚΗΣ</a:t>
            </a:r>
          </a:p>
          <a:p>
            <a:r>
              <a:rPr lang="el-GR" dirty="0"/>
              <a:t>ΕΠΙΣΤΗΜΗΣ ΚΑΙ ΤΕΧΝΟΛΟΓΙΑΣ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A1CA86-0158-F7DD-7B41-E14A21E5D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75" y="128063"/>
            <a:ext cx="944125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4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31244</TotalTime>
  <Words>350</Words>
  <Application>Microsoft Office PowerPoint</Application>
  <PresentationFormat>On-screen Show (4:3)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Georgios Rekleitis</cp:lastModifiedBy>
  <cp:revision>232</cp:revision>
  <dcterms:created xsi:type="dcterms:W3CDTF">2013-06-13T13:06:03Z</dcterms:created>
  <dcterms:modified xsi:type="dcterms:W3CDTF">2025-10-01T17:15:00Z</dcterms:modified>
</cp:coreProperties>
</file>