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7" r:id="rId2"/>
    <p:sldId id="349" r:id="rId3"/>
    <p:sldId id="323" r:id="rId4"/>
    <p:sldId id="358" r:id="rId5"/>
    <p:sldId id="380" r:id="rId6"/>
    <p:sldId id="268" r:id="rId7"/>
    <p:sldId id="288" r:id="rId8"/>
    <p:sldId id="290" r:id="rId9"/>
    <p:sldId id="385" r:id="rId10"/>
    <p:sldId id="271" r:id="rId11"/>
    <p:sldId id="383" r:id="rId12"/>
    <p:sldId id="266" r:id="rId13"/>
    <p:sldId id="360" r:id="rId14"/>
    <p:sldId id="263" r:id="rId15"/>
    <p:sldId id="264" r:id="rId16"/>
    <p:sldId id="261" r:id="rId17"/>
    <p:sldId id="315" r:id="rId18"/>
    <p:sldId id="362" r:id="rId19"/>
    <p:sldId id="294" r:id="rId20"/>
    <p:sldId id="280" r:id="rId21"/>
    <p:sldId id="283" r:id="rId22"/>
    <p:sldId id="305" r:id="rId23"/>
    <p:sldId id="265" r:id="rId24"/>
    <p:sldId id="388" r:id="rId25"/>
    <p:sldId id="297" r:id="rId26"/>
    <p:sldId id="296" r:id="rId27"/>
    <p:sldId id="270" r:id="rId28"/>
    <p:sldId id="277" r:id="rId29"/>
    <p:sldId id="278" r:id="rId30"/>
    <p:sldId id="279" r:id="rId31"/>
    <p:sldId id="386" r:id="rId32"/>
    <p:sldId id="295" r:id="rId33"/>
    <p:sldId id="306" r:id="rId34"/>
    <p:sldId id="312" r:id="rId35"/>
    <p:sldId id="307" r:id="rId36"/>
    <p:sldId id="292" r:id="rId37"/>
    <p:sldId id="387" r:id="rId38"/>
    <p:sldId id="291" r:id="rId3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94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0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BFFDAC-F530-457E-A8E6-2A32DFD515B0}" type="datetimeFigureOut">
              <a:rPr lang="el-GR" smtClean="0"/>
              <a:t>23/7/2025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CB0CFD-8022-4FD7-8621-9B143D92407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1143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B0CFD-8022-4FD7-8621-9B143D92407E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2525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B0CFD-8022-4FD7-8621-9B143D92407E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8490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BC13F62-E198-A4BB-C28E-E7C9FC2DE0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1B4CD43-A26B-D3B7-60AB-900715786A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87E7FFE-28A5-BE9F-34A6-ADD680ACA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D532-CE97-4CCC-ABEB-328C66AD96F7}" type="datetimeFigureOut">
              <a:rPr lang="el-GR" smtClean="0"/>
              <a:t>23/7/2025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21E474B-0559-6764-4AAF-C946BE93D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C0817DA-98ED-B346-207D-96E22C88B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491F6-B4B4-404F-9A2A-FFE4444ADE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9427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9FBC9E1-CD08-0639-65D2-1AAE8F5B4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CA0109B-457B-ABBF-0EA9-602B82885F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91CC5CC-C3D0-6C35-3F72-290E792E8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D532-CE97-4CCC-ABEB-328C66AD96F7}" type="datetimeFigureOut">
              <a:rPr lang="el-GR" smtClean="0"/>
              <a:t>23/7/2025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E7DEAC6-F1DE-A5DF-DF01-E9614C63D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9F7D386-ED7A-824E-B6FD-8AD6C700D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491F6-B4B4-404F-9A2A-FFE4444ADE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8541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2241C527-F4A5-AFAA-5513-9D765695B6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3C130448-CB80-1FD4-5439-F4CEA3B6E5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879EC42-7601-8662-B3FB-0FDAD3F17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D532-CE97-4CCC-ABEB-328C66AD96F7}" type="datetimeFigureOut">
              <a:rPr lang="el-GR" smtClean="0"/>
              <a:t>23/7/2025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32976A9-13C0-B4D6-0657-B1868F7E8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C6A426E-FE29-4FA9-CE47-78FEE49F8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491F6-B4B4-404F-9A2A-FFE4444ADE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649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246E1A4-DE4F-9E7B-7FCF-8CDA79909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55F0315-C928-5DE3-E4C0-CFF573C4AD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F9D18CA-9C58-CCD0-C61E-CC70BCE14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D532-CE97-4CCC-ABEB-328C66AD96F7}" type="datetimeFigureOut">
              <a:rPr lang="el-GR" smtClean="0"/>
              <a:t>23/7/2025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90A42A3-DF52-BF20-76B0-866B67FC8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1A9F564-0729-487F-1424-9D1A73EE5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491F6-B4B4-404F-9A2A-FFE4444ADE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8880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BD87A2F-F508-763E-6DF7-0E422574B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C5E48EF-4788-21A6-B029-368BC6054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2917EE5-4D43-04D1-B928-AB82EF584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D532-CE97-4CCC-ABEB-328C66AD96F7}" type="datetimeFigureOut">
              <a:rPr lang="el-GR" smtClean="0"/>
              <a:t>23/7/2025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D08AAB4-3FCE-7F27-7789-D812DAA1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C8C2F6C-D9DB-3C7F-0157-AC412217E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491F6-B4B4-404F-9A2A-FFE4444ADE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1879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E1E868A-E354-CE7F-5BE8-273A0B66D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F43015C-D5D7-9EF5-4721-D76ABE67DF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1A9DD9D-6419-DABF-64A6-6B2ACDA766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13BF013-CA4C-ECCB-9113-694032E25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D532-CE97-4CCC-ABEB-328C66AD96F7}" type="datetimeFigureOut">
              <a:rPr lang="el-GR" smtClean="0"/>
              <a:t>23/7/2025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DD76969-5A77-BBF8-FD64-187F50661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BCE610EB-2D28-7A72-2F61-5212E0E7C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491F6-B4B4-404F-9A2A-FFE4444ADE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0313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BDDF962-A223-4D0B-F6AC-DD4D1B99C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B2F90BA-3EFF-7AF4-5CB8-0E9DB4396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EEEEF8C-3078-ED4C-40FD-DB429EF49A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0D036367-2E43-F3FC-A587-60962BB686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33C17F8-558F-D56B-4E9A-96BED81FCC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60272B7-EC86-44D4-5EC8-3C3FF0FF1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D532-CE97-4CCC-ABEB-328C66AD96F7}" type="datetimeFigureOut">
              <a:rPr lang="el-GR" smtClean="0"/>
              <a:t>23/7/2025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17B70CDC-71EA-2922-DF13-8609F6C61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A56989F5-6AE3-A79D-08E5-5B95B3EAE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491F6-B4B4-404F-9A2A-FFE4444ADE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7346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B518579-6C02-8965-BA7E-7401B7D8C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64D3823-BAC0-C08E-B110-D872E443F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D532-CE97-4CCC-ABEB-328C66AD96F7}" type="datetimeFigureOut">
              <a:rPr lang="el-GR" smtClean="0"/>
              <a:t>23/7/2025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857BE742-E6EF-6E7F-155B-52C76546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A760F3E-0E10-40ED-A6ED-1F4CC6E66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491F6-B4B4-404F-9A2A-FFE4444ADE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5877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D6518DB0-5118-AD4F-1326-27645D176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D532-CE97-4CCC-ABEB-328C66AD96F7}" type="datetimeFigureOut">
              <a:rPr lang="el-GR" smtClean="0"/>
              <a:t>23/7/2025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6F176433-C11B-3B6D-80F3-DDE0FCC97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442635F-4BE3-B8BF-20E7-E487944BC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491F6-B4B4-404F-9A2A-FFE4444ADE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1009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D5C5CC2-3DB4-7A7F-3F8B-ED69C8DD6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4958748-0D89-191B-9FA0-C21292D23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E973949-F591-2080-906A-38C96D8099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316C967-309E-552C-9286-9A6439245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D532-CE97-4CCC-ABEB-328C66AD96F7}" type="datetimeFigureOut">
              <a:rPr lang="el-GR" smtClean="0"/>
              <a:t>23/7/2025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9401227-8FFF-D531-9011-C0AB6E0CA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452516A2-A1FC-4708-D880-E652919E8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491F6-B4B4-404F-9A2A-FFE4444ADE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4629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8FBCFAB-4436-FC80-1D67-B7DF68171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B36DDDAF-A67C-B3B6-FEC0-A48E448885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96FBFF7-9624-B43B-353B-7BF19326D4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327A9BD-C5DF-260F-8DFD-7200EA759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3D532-CE97-4CCC-ABEB-328C66AD96F7}" type="datetimeFigureOut">
              <a:rPr lang="el-GR" smtClean="0"/>
              <a:t>23/7/2025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E8701B5-1BE6-128C-D6DC-59EC91016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F7F25A5-4A5F-3AA5-9C97-4CC79ADD5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491F6-B4B4-404F-9A2A-FFE4444ADE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2316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07F06A6C-EA85-F8C1-9950-AC7E53C7D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DD9B111-00AD-497B-233C-070BEFB98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951279C-13C9-F18A-49D1-313B97EBF5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3D532-CE97-4CCC-ABEB-328C66AD96F7}" type="datetimeFigureOut">
              <a:rPr lang="el-GR" smtClean="0"/>
              <a:t>23/7/2025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E3B1CE0-58B8-DAB1-1F40-C8BF9B3290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3137301-EFD3-DC83-8C66-4D3DFA8FFE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491F6-B4B4-404F-9A2A-FFE4444ADEC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0343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images.google.com.gr/imgres?imgurl=http://www.neuro.unibo.it/images/tablets.jpg&amp;imgrefurl=http://www.neuro.unibo.it/farm/farmaco.htm&amp;h=202&amp;w=144&amp;sz=9&amp;tbnid=RE2yf9DH1LcJ:&amp;tbnh=99&amp;tbnw=70&amp;hl=el&amp;start=3&amp;prev=/images%3Fq%3Dtablets%26svnum%3D10%26hl%3Del%26lr%3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fda.gov/cder/drug/drugReactions/CERT%20Educational%20Module%201/tsld018.htm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http://www.drugabuse.gov/NIDA_Notes/NNVol12N2/drugs.jpg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>
            <a:extLst>
              <a:ext uri="{FF2B5EF4-FFF2-40B4-BE49-F238E27FC236}">
                <a16:creationId xmlns:a16="http://schemas.microsoft.com/office/drawing/2014/main" id="{B7A9C6A9-4EA6-30F8-FB05-968EB4981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9845" y="1557339"/>
            <a:ext cx="8416412" cy="4062651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</a:t>
            </a:r>
            <a:r>
              <a:rPr lang="el-GR" sz="3600" b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ισαγωγή</a:t>
            </a:r>
            <a:r>
              <a:rPr lang="el-GR" sz="36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στη φαρμακολογία</a:t>
            </a:r>
          </a:p>
          <a:p>
            <a:pPr algn="ctr">
              <a:spcBef>
                <a:spcPct val="50000"/>
              </a:spcBef>
              <a:defRPr/>
            </a:pPr>
            <a:r>
              <a:rPr lang="el-GR" sz="36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Στοιχεία </a:t>
            </a:r>
            <a:r>
              <a:rPr lang="el-GR" sz="3600" b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Φαρμακοκινητικής</a:t>
            </a:r>
            <a:endParaRPr lang="el-GR" sz="3600" b="1" dirty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Αντωνία </a:t>
            </a:r>
            <a:r>
              <a:rPr lang="el-GR" sz="2800" b="1" dirty="0" err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Κώτσιου</a:t>
            </a:r>
            <a:endParaRPr lang="el-GR" sz="28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Λέκτορας Ιατρικής</a:t>
            </a:r>
            <a:endParaRPr lang="en-US" sz="28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Εργαστήριο Φαρμακολογίας Ιατρικής ΕΚΠΑ</a:t>
            </a:r>
            <a:endParaRPr lang="en-US" sz="28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6/10/2005</a:t>
            </a:r>
            <a:endParaRPr lang="en-GB" sz="28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1026" name="Object 5">
            <a:extLst>
              <a:ext uri="{FF2B5EF4-FFF2-40B4-BE49-F238E27FC236}">
                <a16:creationId xmlns:a16="http://schemas.microsoft.com/office/drawing/2014/main" id="{BD0786D3-EEB7-A5F8-5828-A1EA806B89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3226670"/>
              </p:ext>
            </p:extLst>
          </p:nvPr>
        </p:nvGraphicFramePr>
        <p:xfrm>
          <a:off x="835743" y="585787"/>
          <a:ext cx="1514168" cy="24130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Εικόνα bitmap" r:id="rId2" imgW="632515" imgH="1013333" progId="Paint.Picture">
                  <p:embed/>
                </p:oleObj>
              </mc:Choice>
              <mc:Fallback>
                <p:oleObj name="Εικόνα bitmap" r:id="rId2" imgW="632515" imgH="1013333" progId="Paint.Picture">
                  <p:embed/>
                  <p:pic>
                    <p:nvPicPr>
                      <p:cNvPr id="1026" name="Object 5">
                        <a:extLst>
                          <a:ext uri="{FF2B5EF4-FFF2-40B4-BE49-F238E27FC236}">
                            <a16:creationId xmlns:a16="http://schemas.microsoft.com/office/drawing/2014/main" id="{BD0786D3-EEB7-A5F8-5828-A1EA806B89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743" y="585787"/>
                        <a:ext cx="1514168" cy="24130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>
            <a:extLst>
              <a:ext uri="{FF2B5EF4-FFF2-40B4-BE49-F238E27FC236}">
                <a16:creationId xmlns:a16="http://schemas.microsoft.com/office/drawing/2014/main" id="{401B4D2B-8D6F-2897-B008-D27A4D250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609601"/>
            <a:ext cx="6781800" cy="514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23" name="Text Box 6">
            <a:extLst>
              <a:ext uri="{FF2B5EF4-FFF2-40B4-BE49-F238E27FC236}">
                <a16:creationId xmlns:a16="http://schemas.microsoft.com/office/drawing/2014/main" id="{54F7B899-9037-D0DB-0275-A3B32F65A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5867401"/>
            <a:ext cx="667096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dirty="0"/>
              <a:t>Απορρόφηση από ρινικό βλεννογόνο πχ </a:t>
            </a:r>
            <a:r>
              <a:rPr lang="el-GR" altLang="el-GR" dirty="0" err="1"/>
              <a:t>καλσιτονίνη</a:t>
            </a:r>
            <a:endParaRPr lang="en-GB" alt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5">
            <a:hlinkClick r:id="rId2"/>
            <a:extLst>
              <a:ext uri="{FF2B5EF4-FFF2-40B4-BE49-F238E27FC236}">
                <a16:creationId xmlns:a16="http://schemas.microsoft.com/office/drawing/2014/main" id="{35C34DDB-61BC-CBE2-1066-200307ABE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6" y="1808018"/>
            <a:ext cx="2743200" cy="4516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7">
            <a:extLst>
              <a:ext uri="{FF2B5EF4-FFF2-40B4-BE49-F238E27FC236}">
                <a16:creationId xmlns:a16="http://schemas.microsoft.com/office/drawing/2014/main" id="{6649F966-1325-7B2B-4EC3-B028F37F1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808018"/>
            <a:ext cx="4953000" cy="4516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 Box 8">
            <a:extLst>
              <a:ext uri="{FF2B5EF4-FFF2-40B4-BE49-F238E27FC236}">
                <a16:creationId xmlns:a16="http://schemas.microsoft.com/office/drawing/2014/main" id="{0F90F6B2-01A3-579B-E201-BE2C9D6D8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8246" y="869373"/>
            <a:ext cx="846859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l-GR" altLang="el-GR" dirty="0"/>
              <a:t>   </a:t>
            </a:r>
            <a:r>
              <a:rPr lang="el-GR" altLang="el-GR" dirty="0" err="1"/>
              <a:t>Εκδοχο</a:t>
            </a:r>
            <a:r>
              <a:rPr lang="el-GR" altLang="el-GR" dirty="0"/>
              <a:t> : αδρανής ουσία φέρουσα το φάρμακο στον οργανισμό    </a:t>
            </a:r>
            <a:endParaRPr lang="en-GB" alt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>
            <a:extLst>
              <a:ext uri="{FF2B5EF4-FFF2-40B4-BE49-F238E27FC236}">
                <a16:creationId xmlns:a16="http://schemas.microsoft.com/office/drawing/2014/main" id="{FA774A5C-5351-02E3-7B11-20FC637481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27" y="1052514"/>
            <a:ext cx="11211791" cy="5816977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l-GR" altLang="el-G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</a:t>
            </a:r>
            <a:r>
              <a:rPr lang="el-GR" altLang="el-GR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έκδοχα</a:t>
            </a:r>
            <a:r>
              <a:rPr lang="el-GR" alt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φαρμακολογικά  αδρανείς ουσίες (πχ. υγρά ,στερεά) που αναμιγνύονται με τη δραστική ουσία(το φάρμακο) για της δώσουν υπόσταση και όγκο</a:t>
            </a:r>
          </a:p>
          <a:p>
            <a:pPr algn="just" eaLnBrk="1" hangingPunct="1">
              <a:spcBef>
                <a:spcPct val="50000"/>
              </a:spcBef>
            </a:pPr>
            <a:r>
              <a:rPr lang="el-GR" alt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πχ η δόση της βιταμίνης Κ είναι 10</a:t>
            </a:r>
            <a:r>
              <a:rPr lang="en-US" alt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el-GR" alt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που είναι πολύ μικρή ποσότητα για να ληφθεί από τον άρρωστο. Οπότε η δραστική ουσία αναμιγνύεται με το </a:t>
            </a:r>
            <a:r>
              <a:rPr lang="el-GR" altLang="el-G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έκδοχο</a:t>
            </a:r>
            <a:endParaRPr lang="el-GR" alt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l-GR" alt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Σ΄ ένα υδατικό ενέσιμο διάλυμα </a:t>
            </a:r>
            <a:r>
              <a:rPr lang="el-GR" altLang="el-G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πενικιλλίνης</a:t>
            </a:r>
            <a:r>
              <a:rPr lang="el-GR" alt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έκδοχο</a:t>
            </a:r>
            <a:r>
              <a:rPr lang="el-GR" alt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το αποστειρωμένο, δις </a:t>
            </a:r>
            <a:r>
              <a:rPr lang="el-GR" altLang="el-G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απεσταγμένο</a:t>
            </a:r>
            <a:r>
              <a:rPr lang="el-GR" alt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νερό, ενώ σε </a:t>
            </a:r>
          </a:p>
          <a:p>
            <a:pPr algn="just" eaLnBrk="1" hangingPunct="1">
              <a:spcBef>
                <a:spcPct val="50000"/>
              </a:spcBef>
            </a:pPr>
            <a:r>
              <a:rPr lang="el-GR" altLang="el-G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ένα υπόθετο είναι πχ το βούτυρο κακάο</a:t>
            </a:r>
          </a:p>
          <a:p>
            <a:pPr eaLnBrk="1" hangingPunct="1">
              <a:spcBef>
                <a:spcPct val="50000"/>
              </a:spcBef>
            </a:pPr>
            <a:endParaRPr lang="en-GB" altLang="el-GR" sz="24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>
            <a:extLst>
              <a:ext uri="{FF2B5EF4-FFF2-40B4-BE49-F238E27FC236}">
                <a16:creationId xmlns:a16="http://schemas.microsoft.com/office/drawing/2014/main" id="{E8DD782E-E474-D319-07BD-D94CBD68E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371475"/>
            <a:ext cx="7921625" cy="609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4">
            <a:extLst>
              <a:ext uri="{FF2B5EF4-FFF2-40B4-BE49-F238E27FC236}">
                <a16:creationId xmlns:a16="http://schemas.microsoft.com/office/drawing/2014/main" id="{16AA7054-8914-7A51-0017-C9D596C5CE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914400"/>
          <a:ext cx="7848600" cy="508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2" imgW="4572000" imgH="3429000" progId="PowerPoint.Slide.8">
                  <p:embed/>
                </p:oleObj>
              </mc:Choice>
              <mc:Fallback>
                <p:oleObj name="Slide" r:id="rId2" imgW="4572000" imgH="3429000" progId="PowerPoint.Slide.8">
                  <p:embed/>
                  <p:pic>
                    <p:nvPicPr>
                      <p:cNvPr id="20482" name="Object 4">
                        <a:extLst>
                          <a:ext uri="{FF2B5EF4-FFF2-40B4-BE49-F238E27FC236}">
                            <a16:creationId xmlns:a16="http://schemas.microsoft.com/office/drawing/2014/main" id="{16AA7054-8914-7A51-0017-C9D596C5CE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914400"/>
                        <a:ext cx="7848600" cy="508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9C3AB000-07B5-2B70-D424-3096E4BAA7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el-GR" altLang="el-GR" sz="2800" b="1" dirty="0">
                <a:solidFill>
                  <a:srgbClr val="FF0000"/>
                </a:solidFill>
                <a:latin typeface="+mn-lt"/>
              </a:rPr>
              <a:t>    ΑΠΟΦΥΓΗ  ΑΝΑΜΙΞΗΣ ΦΑΡΜΑΚΟΥ ΜΕ ΣΤΕΡΕΑ Η΄ΥΓΡΗ ΤΡΟΦΗ</a:t>
            </a:r>
            <a:endParaRPr lang="en-US" altLang="el-GR" sz="28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21507" name="Object 4">
            <a:extLst>
              <a:ext uri="{FF2B5EF4-FFF2-40B4-BE49-F238E27FC236}">
                <a16:creationId xmlns:a16="http://schemas.microsoft.com/office/drawing/2014/main" id="{0157B1BE-2EC5-6156-9915-07AE5E637DFC}"/>
              </a:ext>
            </a:extLst>
          </p:cNvPr>
          <p:cNvGraphicFramePr>
            <a:graphicFrameLocks noGrp="1" noChangeAspect="1"/>
          </p:cNvGraphicFramePr>
          <p:nvPr>
            <p:ph type="body" idx="1"/>
          </p:nvPr>
        </p:nvGraphicFramePr>
        <p:xfrm>
          <a:off x="3352800" y="1981200"/>
          <a:ext cx="54864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2" imgW="4572000" imgH="3429000" progId="PowerPoint.Slide.8">
                  <p:embed/>
                </p:oleObj>
              </mc:Choice>
              <mc:Fallback>
                <p:oleObj name="Slide" r:id="rId2" imgW="4572000" imgH="3429000" progId="PowerPoint.Slide.8">
                  <p:embed/>
                  <p:pic>
                    <p:nvPicPr>
                      <p:cNvPr id="21507" name="Object 4">
                        <a:extLst>
                          <a:ext uri="{FF2B5EF4-FFF2-40B4-BE49-F238E27FC236}">
                            <a16:creationId xmlns:a16="http://schemas.microsoft.com/office/drawing/2014/main" id="{0157B1BE-2EC5-6156-9915-07AE5E637D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1981200"/>
                        <a:ext cx="5486400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7">
            <a:extLst>
              <a:ext uri="{FF2B5EF4-FFF2-40B4-BE49-F238E27FC236}">
                <a16:creationId xmlns:a16="http://schemas.microsoft.com/office/drawing/2014/main" id="{272C5A45-ACE4-9E97-5F39-40FFA4FD8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2975" y="1360488"/>
            <a:ext cx="4845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l-GR" altLang="el-GR" sz="2400">
              <a:latin typeface="Times New Roman" panose="02020603050405020304" pitchFamily="18" charset="0"/>
            </a:endParaRPr>
          </a:p>
        </p:txBody>
      </p:sp>
      <p:sp>
        <p:nvSpPr>
          <p:cNvPr id="25603" name="Text Box 8">
            <a:extLst>
              <a:ext uri="{FF2B5EF4-FFF2-40B4-BE49-F238E27FC236}">
                <a16:creationId xmlns:a16="http://schemas.microsoft.com/office/drawing/2014/main" id="{5AB65FB5-3141-D43D-25C0-478026055C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0655" y="1144589"/>
            <a:ext cx="9538854" cy="52322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l-GR" altLang="el-GR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ΠΙΘΑΝΕΣ ΑΛΛΗΛΕΠΙΔΡΑΣΕΙΣ  ΤΡΟΦΩΝ- ΦΑΡΜΑΚΩΝ</a:t>
            </a:r>
          </a:p>
        </p:txBody>
      </p:sp>
      <p:sp>
        <p:nvSpPr>
          <p:cNvPr id="25604" name="Text Box 9">
            <a:extLst>
              <a:ext uri="{FF2B5EF4-FFF2-40B4-BE49-F238E27FC236}">
                <a16:creationId xmlns:a16="http://schemas.microsoft.com/office/drawing/2014/main" id="{D3A6FB00-0AB7-8D01-65E0-96906DFE9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9703" y="1893540"/>
            <a:ext cx="9429806" cy="292387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l-GR" altLang="el-GR" sz="2400" b="1" dirty="0">
                <a:solidFill>
                  <a:srgbClr val="FFFF99"/>
                </a:solidFill>
                <a:latin typeface="Times New Roman" panose="02020603050405020304" pitchFamily="18" charset="0"/>
              </a:rPr>
              <a:t>Οι τροφές επηρεάζουν την απορρόφηση  των φαρμάκων</a:t>
            </a:r>
          </a:p>
          <a:p>
            <a:pPr eaLnBrk="1" hangingPunct="1"/>
            <a:endParaRPr lang="el-GR" altLang="el-GR" sz="2400" b="1" dirty="0">
              <a:solidFill>
                <a:srgbClr val="FFFF99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el-GR" altLang="el-GR" sz="2400" b="1" dirty="0">
                <a:solidFill>
                  <a:srgbClr val="FFFF99"/>
                </a:solidFill>
                <a:latin typeface="Times New Roman" panose="02020603050405020304" pitchFamily="18" charset="0"/>
              </a:rPr>
              <a:t>Επεμβαίνουν στον τρόπο δράσης των φαρμάκων</a:t>
            </a:r>
          </a:p>
          <a:p>
            <a:pPr eaLnBrk="1" hangingPunct="1"/>
            <a:endParaRPr lang="el-GR" altLang="el-GR" sz="2400" b="1" dirty="0">
              <a:solidFill>
                <a:srgbClr val="FFFF99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el-GR" altLang="el-GR" sz="2400" b="1" dirty="0">
                <a:solidFill>
                  <a:srgbClr val="FFFF99"/>
                </a:solidFill>
                <a:latin typeface="Times New Roman" panose="02020603050405020304" pitchFamily="18" charset="0"/>
              </a:rPr>
              <a:t>Παρεμβαίνουν στη χρήση βιταμινών και μεταλλικών στοιχείων</a:t>
            </a:r>
            <a:r>
              <a:rPr lang="el-GR" altLang="el-GR" sz="1600" b="1" dirty="0">
                <a:solidFill>
                  <a:srgbClr val="FFFF99"/>
                </a:solidFill>
                <a:latin typeface="Times New Roman" panose="02020603050405020304" pitchFamily="18" charset="0"/>
              </a:rPr>
              <a:t> </a:t>
            </a:r>
          </a:p>
          <a:p>
            <a:pPr eaLnBrk="1" hangingPunct="1"/>
            <a:endParaRPr lang="el-GR" altLang="el-GR" sz="1600" b="1" dirty="0">
              <a:solidFill>
                <a:srgbClr val="FFFF99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el-GR" altLang="el-GR" sz="2400" b="1" dirty="0">
                <a:solidFill>
                  <a:srgbClr val="FFFF99"/>
                </a:solidFill>
                <a:latin typeface="Times New Roman" panose="02020603050405020304" pitchFamily="18" charset="0"/>
              </a:rPr>
              <a:t>Εντερική επικάλυψη, ασπιρίνης</a:t>
            </a:r>
          </a:p>
          <a:p>
            <a:pPr eaLnBrk="1" hangingPunct="1"/>
            <a:endParaRPr lang="el-GR" altLang="el-GR" sz="2400" b="1" dirty="0">
              <a:solidFill>
                <a:srgbClr val="FFFF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05" name="Text Box 10">
            <a:extLst>
              <a:ext uri="{FF2B5EF4-FFF2-40B4-BE49-F238E27FC236}">
                <a16:creationId xmlns:a16="http://schemas.microsoft.com/office/drawing/2014/main" id="{640BC4F0-2E28-7FF0-A34F-F24C4DC07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37163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l-GR" altLang="el-GR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4">
            <a:extLst>
              <a:ext uri="{FF2B5EF4-FFF2-40B4-BE49-F238E27FC236}">
                <a16:creationId xmlns:a16="http://schemas.microsoft.com/office/drawing/2014/main" id="{2E9E3DBF-D668-A11E-77D6-A520EEB9E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539876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grpSp>
        <p:nvGrpSpPr>
          <p:cNvPr id="70659" name="Group 8">
            <a:extLst>
              <a:ext uri="{FF2B5EF4-FFF2-40B4-BE49-F238E27FC236}">
                <a16:creationId xmlns:a16="http://schemas.microsoft.com/office/drawing/2014/main" id="{96FEED71-C932-537F-5569-4B7DBE518F2E}"/>
              </a:ext>
            </a:extLst>
          </p:cNvPr>
          <p:cNvGrpSpPr>
            <a:grpSpLocks/>
          </p:cNvGrpSpPr>
          <p:nvPr/>
        </p:nvGrpSpPr>
        <p:grpSpPr bwMode="auto">
          <a:xfrm>
            <a:off x="2881314" y="1539875"/>
            <a:ext cx="6429375" cy="3779838"/>
            <a:chOff x="0" y="0"/>
            <a:chExt cx="4050" cy="2381"/>
          </a:xfrm>
        </p:grpSpPr>
        <p:sp>
          <p:nvSpPr>
            <p:cNvPr id="70662" name="Rectangle 7">
              <a:extLst>
                <a:ext uri="{FF2B5EF4-FFF2-40B4-BE49-F238E27FC236}">
                  <a16:creationId xmlns:a16="http://schemas.microsoft.com/office/drawing/2014/main" id="{903F49B4-8E61-C6CC-94DF-2BF3DC8460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4050" cy="238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0663" name="Rectangle 5">
              <a:extLst>
                <a:ext uri="{FF2B5EF4-FFF2-40B4-BE49-F238E27FC236}">
                  <a16:creationId xmlns:a16="http://schemas.microsoft.com/office/drawing/2014/main" id="{DB1F7AD0-1630-BDE7-B73F-7C3156FB3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4050" cy="238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en-GB" altLang="el-GR">
                  <a:hlinkClick r:id="rId2"/>
                </a:rPr>
                <a:t>  </a:t>
              </a:r>
              <a:r>
                <a:rPr lang="en-GB" altLang="el-GR" sz="21800"/>
                <a:t> </a:t>
              </a:r>
              <a:r>
                <a:rPr lang="en-GB" altLang="el-GR"/>
                <a:t>                                                                  </a:t>
              </a:r>
            </a:p>
            <a:p>
              <a:pPr algn="ctr"/>
              <a:endParaRPr lang="en-GB" altLang="el-GR"/>
            </a:p>
          </p:txBody>
        </p:sp>
      </p:grpSp>
      <p:pic>
        <p:nvPicPr>
          <p:cNvPr id="70660" name="Picture 6">
            <a:hlinkClick r:id="rId2"/>
            <a:extLst>
              <a:ext uri="{FF2B5EF4-FFF2-40B4-BE49-F238E27FC236}">
                <a16:creationId xmlns:a16="http://schemas.microsoft.com/office/drawing/2014/main" id="{20EA99AF-AE82-5C28-D0DA-0D8542F90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74032"/>
            <a:ext cx="10252587" cy="5318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1" name="Rectangle 9">
            <a:extLst>
              <a:ext uri="{FF2B5EF4-FFF2-40B4-BE49-F238E27FC236}">
                <a16:creationId xmlns:a16="http://schemas.microsoft.com/office/drawing/2014/main" id="{191F07F0-C72B-8977-2D61-220B75E4573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37186" y="365124"/>
            <a:ext cx="8583561" cy="480449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sz="3200" b="1" dirty="0">
                <a:solidFill>
                  <a:srgbClr val="002060"/>
                </a:solidFill>
              </a:rPr>
              <a:t>Αλληλεπιδράσεις φαρμάκων προ της </a:t>
            </a:r>
            <a:r>
              <a:rPr lang="el-GR" altLang="el-GR" sz="3200" b="1" dirty="0" err="1">
                <a:solidFill>
                  <a:srgbClr val="002060"/>
                </a:solidFill>
              </a:rPr>
              <a:t>συγχορήγησης</a:t>
            </a:r>
            <a:endParaRPr lang="en-US" altLang="el-GR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231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5">
            <a:extLst>
              <a:ext uri="{FF2B5EF4-FFF2-40B4-BE49-F238E27FC236}">
                <a16:creationId xmlns:a16="http://schemas.microsoft.com/office/drawing/2014/main" id="{307FC7C3-D57E-726D-70C5-E44D5C625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050" y="692150"/>
            <a:ext cx="33845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4400" b="1">
                <a:latin typeface="Times New Roman" panose="02020603050405020304" pitchFamily="18" charset="0"/>
              </a:rPr>
              <a:t>Οδος ΓΕΣ</a:t>
            </a:r>
          </a:p>
        </p:txBody>
      </p:sp>
      <p:sp>
        <p:nvSpPr>
          <p:cNvPr id="28675" name="Text Box 6">
            <a:extLst>
              <a:ext uri="{FF2B5EF4-FFF2-40B4-BE49-F238E27FC236}">
                <a16:creationId xmlns:a16="http://schemas.microsoft.com/office/drawing/2014/main" id="{194A22BF-4539-4DD5-BBB0-7945DA24C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6685" y="692150"/>
            <a:ext cx="9419302" cy="1600438"/>
          </a:xfrm>
          <a:prstGeom prst="rect">
            <a:avLst/>
          </a:prstGeom>
          <a:solidFill>
            <a:srgbClr val="00B0F0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ινσουλίνη ασταθής στο όξινο περιβάλλον του στομάχου </a:t>
            </a:r>
            <a:br>
              <a:rPr lang="en-US" altLang="el-GR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el-GR" altLang="el-GR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πενικιλλίνη</a:t>
            </a:r>
            <a:r>
              <a:rPr lang="en-US" altLang="el-GR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l-GR" altLang="el-GR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αδρανοποιείται από γαστρικά υγρά</a:t>
            </a:r>
          </a:p>
          <a:p>
            <a:pPr eaLnBrk="1" hangingPunct="1">
              <a:spcBef>
                <a:spcPct val="50000"/>
              </a:spcBef>
            </a:pPr>
            <a:endParaRPr lang="el-GR" altLang="el-GR" sz="2800" b="1" dirty="0">
              <a:latin typeface="Times New Roman" panose="02020603050405020304" pitchFamily="18" charset="0"/>
            </a:endParaRPr>
          </a:p>
        </p:txBody>
      </p:sp>
      <p:pic>
        <p:nvPicPr>
          <p:cNvPr id="28676" name="Picture 7">
            <a:extLst>
              <a:ext uri="{FF2B5EF4-FFF2-40B4-BE49-F238E27FC236}">
                <a16:creationId xmlns:a16="http://schemas.microsoft.com/office/drawing/2014/main" id="{8C391140-02DD-AA7E-DDD8-791EE19A2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672" y="2526890"/>
            <a:ext cx="9301315" cy="4017341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pic>
      <p:sp>
        <p:nvSpPr>
          <p:cNvPr id="28677" name="Text Box 8">
            <a:extLst>
              <a:ext uri="{FF2B5EF4-FFF2-40B4-BE49-F238E27FC236}">
                <a16:creationId xmlns:a16="http://schemas.microsoft.com/office/drawing/2014/main" id="{467C70BB-D6B1-4171-158D-ADC3973145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6013" y="230485"/>
            <a:ext cx="86032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l-GR" altLang="el-GR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Αλληλεπιδράσεις </a:t>
            </a:r>
            <a:r>
              <a:rPr lang="en-US" altLang="el-GR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l-GR" altLang="el-GR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από του στόματος   φαρμάκων – τροφίμων</a:t>
            </a:r>
            <a:r>
              <a:rPr lang="en-US" altLang="el-GR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endParaRPr lang="el-GR" altLang="el-GR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>
            <a:extLst>
              <a:ext uri="{FF2B5EF4-FFF2-40B4-BE49-F238E27FC236}">
                <a16:creationId xmlns:a16="http://schemas.microsoft.com/office/drawing/2014/main" id="{E7CBF025-4613-4671-7403-5345189D888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19812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dirty="0"/>
              <a:t>            Σύνδεση με </a:t>
            </a:r>
            <a:r>
              <a:rPr lang="el-GR" altLang="el-GR" dirty="0" err="1"/>
              <a:t>πρωτεϊνες</a:t>
            </a:r>
            <a:r>
              <a:rPr lang="el-GR" altLang="el-GR" dirty="0"/>
              <a:t> πλάσματος</a:t>
            </a:r>
          </a:p>
        </p:txBody>
      </p:sp>
      <p:sp>
        <p:nvSpPr>
          <p:cNvPr id="51203" name="Text Box 4">
            <a:extLst>
              <a:ext uri="{FF2B5EF4-FFF2-40B4-BE49-F238E27FC236}">
                <a16:creationId xmlns:a16="http://schemas.microsoft.com/office/drawing/2014/main" id="{36BEC919-5B4D-CD7B-D941-E611776D46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667000"/>
            <a:ext cx="434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l-GR" altLang="el-GR"/>
          </a:p>
        </p:txBody>
      </p:sp>
      <p:sp>
        <p:nvSpPr>
          <p:cNvPr id="51204" name="Freeform 5">
            <a:extLst>
              <a:ext uri="{FF2B5EF4-FFF2-40B4-BE49-F238E27FC236}">
                <a16:creationId xmlns:a16="http://schemas.microsoft.com/office/drawing/2014/main" id="{B0BE4556-EBF1-BF22-7C6B-6D104EAC2612}"/>
              </a:ext>
            </a:extLst>
          </p:cNvPr>
          <p:cNvSpPr>
            <a:spLocks/>
          </p:cNvSpPr>
          <p:nvPr/>
        </p:nvSpPr>
        <p:spPr bwMode="auto">
          <a:xfrm>
            <a:off x="6858000" y="2819400"/>
            <a:ext cx="1957388" cy="1600200"/>
          </a:xfrm>
          <a:custGeom>
            <a:avLst/>
            <a:gdLst>
              <a:gd name="T0" fmla="*/ 429671 w 369"/>
              <a:gd name="T1" fmla="*/ 475307 h 303"/>
              <a:gd name="T2" fmla="*/ 190965 w 369"/>
              <a:gd name="T3" fmla="*/ 522838 h 303"/>
              <a:gd name="T4" fmla="*/ 0 w 369"/>
              <a:gd name="T5" fmla="*/ 808022 h 303"/>
              <a:gd name="T6" fmla="*/ 1336753 w 369"/>
              <a:gd name="T7" fmla="*/ 1330859 h 303"/>
              <a:gd name="T8" fmla="*/ 1670941 w 369"/>
              <a:gd name="T9" fmla="*/ 1330859 h 303"/>
              <a:gd name="T10" fmla="*/ 1670941 w 369"/>
              <a:gd name="T11" fmla="*/ 1140737 h 303"/>
              <a:gd name="T12" fmla="*/ 1193529 w 369"/>
              <a:gd name="T13" fmla="*/ 506994 h 303"/>
              <a:gd name="T14" fmla="*/ 1957388 w 369"/>
              <a:gd name="T15" fmla="*/ 0 h 303"/>
              <a:gd name="T16" fmla="*/ 429671 w 369"/>
              <a:gd name="T17" fmla="*/ 475307 h 30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69" h="303">
                <a:moveTo>
                  <a:pt x="81" y="90"/>
                </a:moveTo>
                <a:cubicBezTo>
                  <a:pt x="66" y="93"/>
                  <a:pt x="48" y="90"/>
                  <a:pt x="36" y="99"/>
                </a:cubicBezTo>
                <a:cubicBezTo>
                  <a:pt x="19" y="112"/>
                  <a:pt x="0" y="153"/>
                  <a:pt x="0" y="153"/>
                </a:cubicBezTo>
                <a:cubicBezTo>
                  <a:pt x="19" y="303"/>
                  <a:pt x="59" y="244"/>
                  <a:pt x="252" y="252"/>
                </a:cubicBezTo>
                <a:cubicBezTo>
                  <a:pt x="269" y="258"/>
                  <a:pt x="298" y="273"/>
                  <a:pt x="315" y="252"/>
                </a:cubicBezTo>
                <a:cubicBezTo>
                  <a:pt x="322" y="243"/>
                  <a:pt x="315" y="228"/>
                  <a:pt x="315" y="216"/>
                </a:cubicBezTo>
                <a:lnTo>
                  <a:pt x="225" y="96"/>
                </a:lnTo>
                <a:lnTo>
                  <a:pt x="369" y="0"/>
                </a:lnTo>
                <a:lnTo>
                  <a:pt x="81" y="9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05" name="Line 7">
            <a:extLst>
              <a:ext uri="{FF2B5EF4-FFF2-40B4-BE49-F238E27FC236}">
                <a16:creationId xmlns:a16="http://schemas.microsoft.com/office/drawing/2014/main" id="{67E930BA-1DF8-A871-1BE1-4327ABF102E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34400" y="2781300"/>
            <a:ext cx="2286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06" name="Text Box 8">
            <a:extLst>
              <a:ext uri="{FF2B5EF4-FFF2-40B4-BE49-F238E27FC236}">
                <a16:creationId xmlns:a16="http://schemas.microsoft.com/office/drawing/2014/main" id="{571CF822-2ECA-4E20-4399-D2DA597FD5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266700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l-GR" altLang="el-GR"/>
          </a:p>
        </p:txBody>
      </p:sp>
      <p:sp>
        <p:nvSpPr>
          <p:cNvPr id="51207" name="Freeform 9">
            <a:extLst>
              <a:ext uri="{FF2B5EF4-FFF2-40B4-BE49-F238E27FC236}">
                <a16:creationId xmlns:a16="http://schemas.microsoft.com/office/drawing/2014/main" id="{139BC5A5-38CD-2E1F-CD53-3628EC563152}"/>
              </a:ext>
            </a:extLst>
          </p:cNvPr>
          <p:cNvSpPr>
            <a:spLocks/>
          </p:cNvSpPr>
          <p:nvPr/>
        </p:nvSpPr>
        <p:spPr bwMode="auto">
          <a:xfrm>
            <a:off x="2514600" y="2819400"/>
            <a:ext cx="1957388" cy="1600200"/>
          </a:xfrm>
          <a:custGeom>
            <a:avLst/>
            <a:gdLst>
              <a:gd name="T0" fmla="*/ 429671 w 369"/>
              <a:gd name="T1" fmla="*/ 475307 h 303"/>
              <a:gd name="T2" fmla="*/ 190965 w 369"/>
              <a:gd name="T3" fmla="*/ 522838 h 303"/>
              <a:gd name="T4" fmla="*/ 0 w 369"/>
              <a:gd name="T5" fmla="*/ 808022 h 303"/>
              <a:gd name="T6" fmla="*/ 1336753 w 369"/>
              <a:gd name="T7" fmla="*/ 1330859 h 303"/>
              <a:gd name="T8" fmla="*/ 1670941 w 369"/>
              <a:gd name="T9" fmla="*/ 1330859 h 303"/>
              <a:gd name="T10" fmla="*/ 1670941 w 369"/>
              <a:gd name="T11" fmla="*/ 1140737 h 303"/>
              <a:gd name="T12" fmla="*/ 1193529 w 369"/>
              <a:gd name="T13" fmla="*/ 506994 h 303"/>
              <a:gd name="T14" fmla="*/ 1957388 w 369"/>
              <a:gd name="T15" fmla="*/ 0 h 303"/>
              <a:gd name="T16" fmla="*/ 429671 w 369"/>
              <a:gd name="T17" fmla="*/ 475307 h 30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69" h="303">
                <a:moveTo>
                  <a:pt x="81" y="90"/>
                </a:moveTo>
                <a:cubicBezTo>
                  <a:pt x="66" y="93"/>
                  <a:pt x="48" y="90"/>
                  <a:pt x="36" y="99"/>
                </a:cubicBezTo>
                <a:cubicBezTo>
                  <a:pt x="19" y="112"/>
                  <a:pt x="0" y="153"/>
                  <a:pt x="0" y="153"/>
                </a:cubicBezTo>
                <a:cubicBezTo>
                  <a:pt x="19" y="303"/>
                  <a:pt x="59" y="244"/>
                  <a:pt x="252" y="252"/>
                </a:cubicBezTo>
                <a:cubicBezTo>
                  <a:pt x="269" y="258"/>
                  <a:pt x="298" y="273"/>
                  <a:pt x="315" y="252"/>
                </a:cubicBezTo>
                <a:cubicBezTo>
                  <a:pt x="322" y="243"/>
                  <a:pt x="315" y="228"/>
                  <a:pt x="315" y="216"/>
                </a:cubicBezTo>
                <a:lnTo>
                  <a:pt x="225" y="96"/>
                </a:lnTo>
                <a:lnTo>
                  <a:pt x="369" y="0"/>
                </a:lnTo>
                <a:lnTo>
                  <a:pt x="81" y="9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08" name="Text Box 10">
            <a:extLst>
              <a:ext uri="{FF2B5EF4-FFF2-40B4-BE49-F238E27FC236}">
                <a16:creationId xmlns:a16="http://schemas.microsoft.com/office/drawing/2014/main" id="{C19298D2-F3C7-38A6-D9C6-1779637DF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3200400"/>
            <a:ext cx="91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3200" b="1"/>
              <a:t>+</a:t>
            </a:r>
            <a:endParaRPr lang="en-GB" altLang="el-GR" sz="3200" b="1"/>
          </a:p>
        </p:txBody>
      </p:sp>
      <p:sp>
        <p:nvSpPr>
          <p:cNvPr id="51209" name="Line 11">
            <a:extLst>
              <a:ext uri="{FF2B5EF4-FFF2-40B4-BE49-F238E27FC236}">
                <a16:creationId xmlns:a16="http://schemas.microsoft.com/office/drawing/2014/main" id="{94805426-E7C2-DEA7-F136-445AE572450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76800" y="2971800"/>
            <a:ext cx="685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10" name="Line 12">
            <a:extLst>
              <a:ext uri="{FF2B5EF4-FFF2-40B4-BE49-F238E27FC236}">
                <a16:creationId xmlns:a16="http://schemas.microsoft.com/office/drawing/2014/main" id="{E77AB9AB-9538-C08D-DBA3-F574657591F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3429000"/>
            <a:ext cx="838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11" name="Line 13">
            <a:extLst>
              <a:ext uri="{FF2B5EF4-FFF2-40B4-BE49-F238E27FC236}">
                <a16:creationId xmlns:a16="http://schemas.microsoft.com/office/drawing/2014/main" id="{9D210EB6-2FA4-7B66-E917-22564830ACC7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2971800"/>
            <a:ext cx="1524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12" name="Text Box 14">
            <a:extLst>
              <a:ext uri="{FF2B5EF4-FFF2-40B4-BE49-F238E27FC236}">
                <a16:creationId xmlns:a16="http://schemas.microsoft.com/office/drawing/2014/main" id="{1A81BA2C-5628-5583-EDE8-AB939F106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4343401"/>
            <a:ext cx="42672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/>
              <a:t>        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l-GR"/>
              <a:t>[P ]+[D] </a:t>
            </a:r>
            <a:r>
              <a:rPr lang="en-US" altLang="el-GR">
                <a:sym typeface="Symbol" panose="05050102010706020507" pitchFamily="18" charset="2"/>
              </a:rPr>
              <a:t> [PD]</a:t>
            </a:r>
            <a:endParaRPr lang="en-GB" altLang="el-GR"/>
          </a:p>
        </p:txBody>
      </p:sp>
      <p:sp>
        <p:nvSpPr>
          <p:cNvPr id="51213" name="Line 15">
            <a:extLst>
              <a:ext uri="{FF2B5EF4-FFF2-40B4-BE49-F238E27FC236}">
                <a16:creationId xmlns:a16="http://schemas.microsoft.com/office/drawing/2014/main" id="{4435A08A-9C1C-249B-99A7-2F5F9B7EB3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67400" y="5029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1214" name="Rectangle 16">
            <a:extLst>
              <a:ext uri="{FF2B5EF4-FFF2-40B4-BE49-F238E27FC236}">
                <a16:creationId xmlns:a16="http://schemas.microsoft.com/office/drawing/2014/main" id="{1618716D-72E5-E4BA-6F56-B7DEF02D341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l-GR" altLang="el-GR" dirty="0"/>
              <a:t>          </a:t>
            </a:r>
            <a:r>
              <a:rPr lang="el-GR" altLang="el-GR" b="1" dirty="0">
                <a:solidFill>
                  <a:srgbClr val="0070C0"/>
                </a:solidFill>
              </a:rPr>
              <a:t>Πρωτεϊνική Σύνδεση Φαρμάκου</a:t>
            </a:r>
          </a:p>
        </p:txBody>
      </p:sp>
    </p:spTree>
    <p:extLst>
      <p:ext uri="{BB962C8B-B14F-4D97-AF65-F5344CB8AC3E}">
        <p14:creationId xmlns:p14="http://schemas.microsoft.com/office/powerpoint/2010/main" val="4252970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1D4EDF8C-44E5-8508-067E-C316228D8E2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609600"/>
            <a:ext cx="7772400" cy="73082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2800" b="1" dirty="0">
                <a:latin typeface="+mn-lt"/>
              </a:rPr>
              <a:t>           </a:t>
            </a:r>
            <a:r>
              <a:rPr lang="el-GR" sz="2800" b="1" dirty="0">
                <a:latin typeface="+mn-lt"/>
              </a:rPr>
              <a:t> ΦΑΡΜΑΚΟΚΙΝΗΤΙΚΗ</a:t>
            </a:r>
            <a:r>
              <a:rPr lang="en-US" sz="2800" b="1" dirty="0">
                <a:latin typeface="+mn-lt"/>
              </a:rPr>
              <a:t>-</a:t>
            </a:r>
            <a:r>
              <a:rPr lang="el-GR" sz="2800" b="1" dirty="0">
                <a:latin typeface="+mn-lt"/>
              </a:rPr>
              <a:t> ΚΛΑΔΟΣ ΦΑΡΜΑΚΟΛΟΓΙΑΣ </a:t>
            </a:r>
            <a:endParaRPr lang="en-US" sz="2800" b="1" dirty="0">
              <a:latin typeface="+mn-lt"/>
            </a:endParaRPr>
          </a:p>
        </p:txBody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A6774B74-39BA-9A69-F4EE-FA86065CAED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1745673"/>
            <a:ext cx="8459788" cy="4779818"/>
          </a:xfrm>
          <a:solidFill>
            <a:srgbClr val="00B0F0"/>
          </a:solidFill>
        </p:spPr>
        <p:txBody>
          <a:bodyPr>
            <a:normAutofit fontScale="85000" lnSpcReduction="20000"/>
          </a:bodyPr>
          <a:lstStyle/>
          <a:p>
            <a:pPr marL="609600" indent="-609600">
              <a:defRPr/>
            </a:pPr>
            <a:r>
              <a:rPr lang="el-GR" b="1" dirty="0"/>
              <a:t>ΦΑΡΜΑΚΟΚΙΝΗΤΙΚΗ </a:t>
            </a:r>
            <a:endParaRPr lang="en-US" b="1" dirty="0"/>
          </a:p>
          <a:p>
            <a:pPr marL="0" indent="0"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 TI KANEI TO</a:t>
            </a:r>
            <a:r>
              <a:rPr lang="el-GR" b="1" dirty="0">
                <a:solidFill>
                  <a:srgbClr val="FF0000"/>
                </a:solidFill>
              </a:rPr>
              <a:t> ΣΩΜΑ ΣΤΟ ΦΑΡΜΑΚΟ 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ΣΤΗΝ ΠΟΡΕΙΑ ΤΟΥ ΧΡΟΝΟΥ</a:t>
            </a:r>
          </a:p>
          <a:p>
            <a:pPr>
              <a:spcBef>
                <a:spcPct val="50000"/>
              </a:spcBef>
            </a:pPr>
            <a:r>
              <a:rPr lang="el-GR" altLang="el-GR" b="1" dirty="0">
                <a:latin typeface="Times New Roman" panose="02020603050405020304" pitchFamily="18" charset="0"/>
              </a:rPr>
              <a:t>Απορρόφηση  (μεταφορά φαρμάκου από θέση χορήγησης στο αίμα)</a:t>
            </a:r>
          </a:p>
          <a:p>
            <a:pPr>
              <a:spcBef>
                <a:spcPct val="50000"/>
              </a:spcBef>
            </a:pPr>
            <a:r>
              <a:rPr lang="el-GR" altLang="el-GR" b="1" dirty="0">
                <a:latin typeface="Times New Roman" panose="02020603050405020304" pitchFamily="18" charset="0"/>
              </a:rPr>
              <a:t>Κατανομή</a:t>
            </a:r>
          </a:p>
          <a:p>
            <a:pPr>
              <a:spcBef>
                <a:spcPct val="50000"/>
              </a:spcBef>
            </a:pPr>
            <a:r>
              <a:rPr lang="el-GR" altLang="el-GR" b="1" dirty="0">
                <a:latin typeface="Times New Roman" panose="02020603050405020304" pitchFamily="18" charset="0"/>
              </a:rPr>
              <a:t>Δράση στο όργανο στόχο</a:t>
            </a:r>
          </a:p>
          <a:p>
            <a:pPr>
              <a:spcBef>
                <a:spcPct val="50000"/>
              </a:spcBef>
            </a:pPr>
            <a:r>
              <a:rPr lang="el-GR" altLang="el-GR" b="1" dirty="0">
                <a:latin typeface="Times New Roman" panose="02020603050405020304" pitchFamily="18" charset="0"/>
              </a:rPr>
              <a:t>Μεταβολισμός</a:t>
            </a:r>
          </a:p>
          <a:p>
            <a:pPr>
              <a:spcBef>
                <a:spcPct val="50000"/>
              </a:spcBef>
            </a:pPr>
            <a:r>
              <a:rPr lang="el-GR" altLang="el-GR" b="1" dirty="0">
                <a:latin typeface="Times New Roman" panose="02020603050405020304" pitchFamily="18" charset="0"/>
              </a:rPr>
              <a:t>Απομάκρυνση</a:t>
            </a:r>
          </a:p>
          <a:p>
            <a:pPr marL="0" indent="0">
              <a:buNone/>
              <a:defRPr/>
            </a:pPr>
            <a:endParaRPr lang="el-GR" b="1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el-GR" b="1" dirty="0"/>
              <a:t>ΦΑΡΜΑΚΟΔΥΝΑΜΙΚΗ </a:t>
            </a:r>
            <a:endParaRPr lang="el-GR" dirty="0"/>
          </a:p>
          <a:p>
            <a:pPr marL="0" indent="0">
              <a:buNone/>
              <a:defRPr/>
            </a:pPr>
            <a:r>
              <a:rPr lang="en-US" dirty="0"/>
              <a:t> </a:t>
            </a:r>
            <a:r>
              <a:rPr lang="el-GR" b="1" dirty="0">
                <a:solidFill>
                  <a:srgbClr val="FF0000"/>
                </a:solidFill>
              </a:rPr>
              <a:t>ΤΙ ΚΑΝΕΙ ΤΟ ΦΑΡΜΑΚΟ ΣΤΟ ΣΩΜΑ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l-GR" b="1" dirty="0"/>
              <a:t>μηχανισμός δράσης και αποτέλεσμα χορήγησης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0">
            <a:extLst>
              <a:ext uri="{FF2B5EF4-FFF2-40B4-BE49-F238E27FC236}">
                <a16:creationId xmlns:a16="http://schemas.microsoft.com/office/drawing/2014/main" id="{3741CA9D-56D3-23E7-DC31-8A035F3BD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826" y="765176"/>
            <a:ext cx="6354763" cy="532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10498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37B1946A-C2DD-5542-16C4-12A54DFB74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3600" b="1" dirty="0">
                <a:solidFill>
                  <a:srgbClr val="FF0000"/>
                </a:solidFill>
              </a:rPr>
              <a:t>   Συνέπειες σύνδεσης φαρμάκων με </a:t>
            </a:r>
            <a:r>
              <a:rPr lang="el-GR" altLang="el-GR" sz="3600" b="1" dirty="0" err="1">
                <a:solidFill>
                  <a:srgbClr val="FF0000"/>
                </a:solidFill>
              </a:rPr>
              <a:t>πρωτεϊνες</a:t>
            </a:r>
            <a:r>
              <a:rPr lang="el-GR" altLang="el-GR" sz="3600" b="1" dirty="0">
                <a:solidFill>
                  <a:srgbClr val="FF0000"/>
                </a:solidFill>
              </a:rPr>
              <a:t> ιστών</a:t>
            </a:r>
            <a:endParaRPr lang="en-US" altLang="el-GR" sz="3600" b="1" dirty="0">
              <a:solidFill>
                <a:srgbClr val="FF0000"/>
              </a:solidFill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7A00D51F-AF1C-B44F-1C34-ECA1CE9E92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l-GR" altLang="el-GR" dirty="0"/>
              <a:t> Εκτεταμένη σύνδεση φαρμάκου με </a:t>
            </a:r>
            <a:r>
              <a:rPr lang="el-GR" altLang="el-GR" dirty="0" err="1"/>
              <a:t>πρωτεϊνες</a:t>
            </a:r>
            <a:r>
              <a:rPr lang="el-GR" altLang="el-GR" dirty="0"/>
              <a:t> </a:t>
            </a:r>
          </a:p>
          <a:p>
            <a:pPr eaLnBrk="1" hangingPunct="1">
              <a:buFontTx/>
              <a:buNone/>
            </a:pPr>
            <a:r>
              <a:rPr lang="el-GR" altLang="el-GR" dirty="0"/>
              <a:t> συνεπάγεται ανάγκη αύξηση της αρχικής </a:t>
            </a:r>
            <a:r>
              <a:rPr lang="en-US" altLang="el-GR" dirty="0"/>
              <a:t>bolus </a:t>
            </a:r>
          </a:p>
          <a:p>
            <a:pPr eaLnBrk="1" hangingPunct="1">
              <a:buFontTx/>
              <a:buNone/>
            </a:pPr>
            <a:r>
              <a:rPr lang="en-US" altLang="el-GR" dirty="0"/>
              <a:t> </a:t>
            </a:r>
            <a:r>
              <a:rPr lang="el-GR" altLang="el-GR" dirty="0"/>
              <a:t>δόσης προς επίτευξη του επιθυμητού αποτελέσματος</a:t>
            </a:r>
          </a:p>
          <a:p>
            <a:pPr eaLnBrk="1" hangingPunct="1">
              <a:buFontTx/>
              <a:buNone/>
            </a:pPr>
            <a:endParaRPr lang="el-GR" altLang="el-GR" dirty="0"/>
          </a:p>
          <a:p>
            <a:pPr eaLnBrk="1" hangingPunct="1">
              <a:buFontTx/>
              <a:buNone/>
            </a:pPr>
            <a:r>
              <a:rPr lang="el-GR" altLang="el-GR" dirty="0"/>
              <a:t> Μεγάλες  εναποθέσεις φαρμάκου στους ιστούς</a:t>
            </a:r>
          </a:p>
          <a:p>
            <a:pPr eaLnBrk="1" hangingPunct="1">
              <a:buFontTx/>
              <a:buNone/>
            </a:pPr>
            <a:r>
              <a:rPr lang="el-GR" altLang="el-GR" dirty="0"/>
              <a:t> απαιτούν μεγαλύτερο χρόνο για την απομάκρυνσή τους </a:t>
            </a:r>
          </a:p>
          <a:p>
            <a:pPr eaLnBrk="1" hangingPunct="1">
              <a:buFontTx/>
              <a:buNone/>
            </a:pPr>
            <a:r>
              <a:rPr lang="el-GR" altLang="el-GR" dirty="0"/>
              <a:t>από τον οργανισμό </a:t>
            </a:r>
          </a:p>
          <a:p>
            <a:pPr eaLnBrk="1" hangingPunct="1">
              <a:buFontTx/>
              <a:buNone/>
            </a:pPr>
            <a:endParaRPr lang="el-GR" altLang="el-GR" dirty="0"/>
          </a:p>
          <a:p>
            <a:pPr eaLnBrk="1" hangingPunct="1">
              <a:buFontTx/>
              <a:buNone/>
            </a:pP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35763581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>
            <a:extLst>
              <a:ext uri="{FF2B5EF4-FFF2-40B4-BE49-F238E27FC236}">
                <a16:creationId xmlns:a16="http://schemas.microsoft.com/office/drawing/2014/main" id="{59510ACC-5243-50FB-4E5E-C216CDD3042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19812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altLang="el-GR"/>
              <a:t> </a:t>
            </a:r>
          </a:p>
        </p:txBody>
      </p:sp>
      <p:pic>
        <p:nvPicPr>
          <p:cNvPr id="52227" name="Picture 5">
            <a:extLst>
              <a:ext uri="{FF2B5EF4-FFF2-40B4-BE49-F238E27FC236}">
                <a16:creationId xmlns:a16="http://schemas.microsoft.com/office/drawing/2014/main" id="{6441330D-E725-1BFF-FB15-DD96F1A74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8201"/>
            <a:ext cx="7620000" cy="551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6585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985DEFB9-2F16-320F-3355-B50366C918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6"/>
            <a:ext cx="10515600" cy="954520"/>
          </a:xfrm>
        </p:spPr>
        <p:txBody>
          <a:bodyPr/>
          <a:lstStyle/>
          <a:p>
            <a:pPr eaLnBrk="1" hangingPunct="1"/>
            <a:r>
              <a:rPr lang="el-GR" altLang="el-GR" dirty="0"/>
              <a:t>     </a:t>
            </a:r>
            <a:r>
              <a:rPr lang="el-GR" altLang="el-GR" b="1" dirty="0">
                <a:solidFill>
                  <a:srgbClr val="FF0000"/>
                </a:solidFill>
              </a:rPr>
              <a:t>Ανταγωνισμός στην πρωτεϊνική σύνδεση</a:t>
            </a:r>
          </a:p>
        </p:txBody>
      </p:sp>
      <p:graphicFrame>
        <p:nvGraphicFramePr>
          <p:cNvPr id="22531" name="Object 4">
            <a:extLst>
              <a:ext uri="{FF2B5EF4-FFF2-40B4-BE49-F238E27FC236}">
                <a16:creationId xmlns:a16="http://schemas.microsoft.com/office/drawing/2014/main" id="{842819F6-8C1B-1BE3-3745-510AE60C358E}"/>
              </a:ext>
            </a:extLst>
          </p:cNvPr>
          <p:cNvGraphicFramePr>
            <a:graphicFrameLocks noGrp="1" noChangeAspect="1"/>
          </p:cNvGraphicFramePr>
          <p:nvPr>
            <p:ph type="body" idx="1"/>
            <p:extLst>
              <p:ext uri="{D42A27DB-BD31-4B8C-83A1-F6EECF244321}">
                <p14:modId xmlns:p14="http://schemas.microsoft.com/office/powerpoint/2010/main" val="2416016055"/>
              </p:ext>
            </p:extLst>
          </p:nvPr>
        </p:nvGraphicFramePr>
        <p:xfrm>
          <a:off x="5153891" y="1981200"/>
          <a:ext cx="5330535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22531" name="Object 4">
                        <a:extLst>
                          <a:ext uri="{FF2B5EF4-FFF2-40B4-BE49-F238E27FC236}">
                            <a16:creationId xmlns:a16="http://schemas.microsoft.com/office/drawing/2014/main" id="{842819F6-8C1B-1BE3-3745-510AE60C35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3891" y="1981200"/>
                        <a:ext cx="5330535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Text Box 5">
            <a:extLst>
              <a:ext uri="{FF2B5EF4-FFF2-40B4-BE49-F238E27FC236}">
                <a16:creationId xmlns:a16="http://schemas.microsoft.com/office/drawing/2014/main" id="{219A76CE-6AA5-6275-BEF9-C465257FC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753592"/>
            <a:ext cx="3536373" cy="360098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l-GR" dirty="0"/>
              <a:t>Όταν φάρμακο ή άλλη ουσία συνδέεται ανταγωνιστικά με τις </a:t>
            </a:r>
            <a:r>
              <a:rPr lang="el-GR" altLang="el-GR" dirty="0" err="1"/>
              <a:t>πρωτεϊνες</a:t>
            </a:r>
            <a:r>
              <a:rPr lang="el-GR" altLang="el-GR" dirty="0"/>
              <a:t>  προκύπτουν ανάλογα με την συγγένεια </a:t>
            </a:r>
          </a:p>
          <a:p>
            <a:pPr>
              <a:spcBef>
                <a:spcPct val="50000"/>
              </a:spcBef>
            </a:pPr>
            <a:r>
              <a:rPr lang="el-GR" altLang="el-GR" b="1" dirty="0">
                <a:solidFill>
                  <a:srgbClr val="FF0000"/>
                </a:solidFill>
              </a:rPr>
              <a:t>Τοξικά</a:t>
            </a:r>
            <a:r>
              <a:rPr lang="el-GR" altLang="el-GR" dirty="0"/>
              <a:t>  ή </a:t>
            </a:r>
          </a:p>
          <a:p>
            <a:pPr>
              <a:spcBef>
                <a:spcPct val="50000"/>
              </a:spcBef>
            </a:pPr>
            <a:r>
              <a:rPr lang="el-GR" altLang="el-GR" b="1" dirty="0" err="1">
                <a:solidFill>
                  <a:srgbClr val="FF0000"/>
                </a:solidFill>
              </a:rPr>
              <a:t>Υποθεραπευτικά</a:t>
            </a:r>
            <a:r>
              <a:rPr lang="el-GR" altLang="el-GR" b="1" dirty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l-GR" altLang="el-GR" dirty="0"/>
              <a:t>Επίπεδα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0788266-5945-31AD-FC6C-20B5A54FA2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5071" y="668595"/>
            <a:ext cx="5437239" cy="442450"/>
          </a:xfrm>
        </p:spPr>
        <p:txBody>
          <a:bodyPr>
            <a:noAutofit/>
          </a:bodyPr>
          <a:lstStyle/>
          <a:p>
            <a:r>
              <a:rPr lang="el-GR" sz="2800" b="1" dirty="0" err="1">
                <a:solidFill>
                  <a:srgbClr val="002060"/>
                </a:solidFill>
              </a:rPr>
              <a:t>Φαρμακοκινητικές</a:t>
            </a:r>
            <a:r>
              <a:rPr lang="el-GR" sz="2800" b="1" dirty="0">
                <a:solidFill>
                  <a:srgbClr val="002060"/>
                </a:solidFill>
              </a:rPr>
              <a:t>  παράμετροι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45E02C62-6D5D-F77F-4BC8-8A2B90C5A0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1614" y="1366685"/>
            <a:ext cx="6312310" cy="4404850"/>
          </a:xfrm>
        </p:spPr>
        <p:txBody>
          <a:bodyPr/>
          <a:lstStyle/>
          <a:p>
            <a:endParaRPr lang="el-GR" dirty="0"/>
          </a:p>
          <a:p>
            <a:r>
              <a:rPr lang="el-GR" dirty="0"/>
              <a:t>Αρχική δόση </a:t>
            </a:r>
            <a:r>
              <a:rPr lang="el-GR" b="1" dirty="0"/>
              <a:t>(</a:t>
            </a:r>
            <a:r>
              <a:rPr lang="el-GR" b="1" dirty="0">
                <a:solidFill>
                  <a:srgbClr val="002060"/>
                </a:solidFill>
              </a:rPr>
              <a:t>δόση εφόδου</a:t>
            </a:r>
            <a:r>
              <a:rPr lang="el-GR" b="1" dirty="0"/>
              <a:t>) </a:t>
            </a:r>
            <a:r>
              <a:rPr lang="el-GR" dirty="0"/>
              <a:t>: δόση φαρμάκου με την οποία επιτυγχάνονται δραστικά επίπεδα στο πλάσμα</a:t>
            </a:r>
          </a:p>
          <a:p>
            <a:r>
              <a:rPr lang="el-GR" b="1" dirty="0">
                <a:solidFill>
                  <a:srgbClr val="002060"/>
                </a:solidFill>
              </a:rPr>
              <a:t>Δόση συντήρησης </a:t>
            </a:r>
            <a:r>
              <a:rPr lang="el-GR" b="1" dirty="0"/>
              <a:t>:  </a:t>
            </a:r>
            <a:r>
              <a:rPr lang="el-GR" dirty="0"/>
              <a:t>δόση που απαιτείται για την διατήρηση των δραστικών επιπέδων </a:t>
            </a:r>
          </a:p>
          <a:p>
            <a:r>
              <a:rPr lang="en-US" b="1" dirty="0">
                <a:solidFill>
                  <a:srgbClr val="002060"/>
                </a:solidFill>
              </a:rPr>
              <a:t>Area under curve </a:t>
            </a:r>
            <a:r>
              <a:rPr lang="en-US" b="1" dirty="0"/>
              <a:t>: </a:t>
            </a:r>
            <a:r>
              <a:rPr lang="el-GR" dirty="0"/>
              <a:t>συγκέντρωσης φαρμάκου στο χρόνο</a:t>
            </a:r>
          </a:p>
          <a:p>
            <a:r>
              <a:rPr lang="el-GR" b="1" dirty="0">
                <a:solidFill>
                  <a:srgbClr val="002060"/>
                </a:solidFill>
              </a:rPr>
              <a:t>το κυριότερο κριτήριο </a:t>
            </a:r>
            <a:r>
              <a:rPr lang="el-GR" b="1" dirty="0" err="1">
                <a:solidFill>
                  <a:srgbClr val="002060"/>
                </a:solidFill>
              </a:rPr>
              <a:t>βιοϊσοδυναμίας</a:t>
            </a:r>
            <a:r>
              <a:rPr lang="el-GR" b="1" dirty="0">
                <a:solidFill>
                  <a:srgbClr val="002060"/>
                </a:solidFill>
              </a:rPr>
              <a:t>  δύο φαρμάκων</a:t>
            </a:r>
          </a:p>
          <a:p>
            <a:endParaRPr lang="el-GR" b="1" dirty="0"/>
          </a:p>
          <a:p>
            <a:endParaRPr lang="el-GR" b="1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E698134A-18C1-145F-C01C-08BF818B3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245" y="857250"/>
            <a:ext cx="4689987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16748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>
            <a:extLst>
              <a:ext uri="{FF2B5EF4-FFF2-40B4-BE49-F238E27FC236}">
                <a16:creationId xmlns:a16="http://schemas.microsoft.com/office/drawing/2014/main" id="{64B67080-F7C6-8DC3-751B-8C6FABCB1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852055"/>
            <a:ext cx="7363691" cy="4097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6">
            <a:extLst>
              <a:ext uri="{FF2B5EF4-FFF2-40B4-BE49-F238E27FC236}">
                <a16:creationId xmlns:a16="http://schemas.microsoft.com/office/drawing/2014/main" id="{9D911F35-6E62-5EF4-3412-AC7CF2807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5402264"/>
            <a:ext cx="6858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l-GR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VIRACEPT AUC increased 3-fold compared to fasting when VIRACEPT 1250 mg was administered with a 500-kcal (20% fat) meal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5">
            <a:extLst>
              <a:ext uri="{FF2B5EF4-FFF2-40B4-BE49-F238E27FC236}">
                <a16:creationId xmlns:a16="http://schemas.microsoft.com/office/drawing/2014/main" id="{F628C17C-6B45-A839-58E2-6DB298D68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22098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l-GR" altLang="el-GR"/>
          </a:p>
        </p:txBody>
      </p:sp>
      <p:graphicFrame>
        <p:nvGraphicFramePr>
          <p:cNvPr id="66563" name="Object 9">
            <a:extLst>
              <a:ext uri="{FF2B5EF4-FFF2-40B4-BE49-F238E27FC236}">
                <a16:creationId xmlns:a16="http://schemas.microsoft.com/office/drawing/2014/main" id="{54D6EB53-7BC9-E5E4-6941-AB478B3C8C10}"/>
              </a:ext>
            </a:extLst>
          </p:cNvPr>
          <p:cNvGraphicFramePr>
            <a:graphicFrameLocks noGrp="1" noChangeAspect="1"/>
          </p:cNvGraphicFramePr>
          <p:nvPr>
            <p:ph type="body" idx="1"/>
          </p:nvPr>
        </p:nvGraphicFramePr>
        <p:xfrm>
          <a:off x="1042218" y="1081548"/>
          <a:ext cx="9940413" cy="5577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2" imgW="4953000" imgH="3429000" progId="PowerPoint.Slide.8">
                  <p:embed/>
                </p:oleObj>
              </mc:Choice>
              <mc:Fallback>
                <p:oleObj name="Slide" r:id="rId2" imgW="4953000" imgH="3429000" progId="PowerPoint.Slide.8">
                  <p:embed/>
                  <p:pic>
                    <p:nvPicPr>
                      <p:cNvPr id="66563" name="Object 9">
                        <a:extLst>
                          <a:ext uri="{FF2B5EF4-FFF2-40B4-BE49-F238E27FC236}">
                            <a16:creationId xmlns:a16="http://schemas.microsoft.com/office/drawing/2014/main" id="{54D6EB53-7BC9-E5E4-6941-AB478B3C8C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218" y="1081548"/>
                        <a:ext cx="9940413" cy="55773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4" name="Freeform 10">
            <a:extLst>
              <a:ext uri="{FF2B5EF4-FFF2-40B4-BE49-F238E27FC236}">
                <a16:creationId xmlns:a16="http://schemas.microsoft.com/office/drawing/2014/main" id="{C5B34328-F487-B52A-CD15-AAA4091A068D}"/>
              </a:ext>
            </a:extLst>
          </p:cNvPr>
          <p:cNvSpPr>
            <a:spLocks/>
          </p:cNvSpPr>
          <p:nvPr/>
        </p:nvSpPr>
        <p:spPr bwMode="auto">
          <a:xfrm>
            <a:off x="3867150" y="1966913"/>
            <a:ext cx="1874838" cy="3084512"/>
          </a:xfrm>
          <a:custGeom>
            <a:avLst/>
            <a:gdLst>
              <a:gd name="T0" fmla="*/ 0 w 1181"/>
              <a:gd name="T1" fmla="*/ 2947987 h 1943"/>
              <a:gd name="T2" fmla="*/ 28575 w 1181"/>
              <a:gd name="T3" fmla="*/ 1704975 h 1943"/>
              <a:gd name="T4" fmla="*/ 100013 w 1181"/>
              <a:gd name="T5" fmla="*/ 1504950 h 1943"/>
              <a:gd name="T6" fmla="*/ 128588 w 1181"/>
              <a:gd name="T7" fmla="*/ 1262062 h 1943"/>
              <a:gd name="T8" fmla="*/ 285750 w 1181"/>
              <a:gd name="T9" fmla="*/ 233362 h 1943"/>
              <a:gd name="T10" fmla="*/ 342900 w 1181"/>
              <a:gd name="T11" fmla="*/ 147637 h 1943"/>
              <a:gd name="T12" fmla="*/ 371475 w 1181"/>
              <a:gd name="T13" fmla="*/ 104775 h 1943"/>
              <a:gd name="T14" fmla="*/ 457200 w 1181"/>
              <a:gd name="T15" fmla="*/ 61912 h 1943"/>
              <a:gd name="T16" fmla="*/ 542925 w 1181"/>
              <a:gd name="T17" fmla="*/ 4762 h 1943"/>
              <a:gd name="T18" fmla="*/ 957263 w 1181"/>
              <a:gd name="T19" fmla="*/ 19050 h 1943"/>
              <a:gd name="T20" fmla="*/ 1042988 w 1181"/>
              <a:gd name="T21" fmla="*/ 76200 h 1943"/>
              <a:gd name="T22" fmla="*/ 1171575 w 1181"/>
              <a:gd name="T23" fmla="*/ 290512 h 1943"/>
              <a:gd name="T24" fmla="*/ 1285875 w 1181"/>
              <a:gd name="T25" fmla="*/ 519112 h 1943"/>
              <a:gd name="T26" fmla="*/ 1343025 w 1181"/>
              <a:gd name="T27" fmla="*/ 619125 h 1943"/>
              <a:gd name="T28" fmla="*/ 1428750 w 1181"/>
              <a:gd name="T29" fmla="*/ 776287 h 1943"/>
              <a:gd name="T30" fmla="*/ 1500188 w 1181"/>
              <a:gd name="T31" fmla="*/ 1019175 h 1943"/>
              <a:gd name="T32" fmla="*/ 1514475 w 1181"/>
              <a:gd name="T33" fmla="*/ 1076325 h 1943"/>
              <a:gd name="T34" fmla="*/ 1543050 w 1181"/>
              <a:gd name="T35" fmla="*/ 1162050 h 1943"/>
              <a:gd name="T36" fmla="*/ 1585913 w 1181"/>
              <a:gd name="T37" fmla="*/ 1333500 h 1943"/>
              <a:gd name="T38" fmla="*/ 1657350 w 1181"/>
              <a:gd name="T39" fmla="*/ 2433637 h 1943"/>
              <a:gd name="T40" fmla="*/ 1814513 w 1181"/>
              <a:gd name="T41" fmla="*/ 2905125 h 1943"/>
              <a:gd name="T42" fmla="*/ 1871663 w 1181"/>
              <a:gd name="T43" fmla="*/ 3005137 h 194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181" h="1943">
                <a:moveTo>
                  <a:pt x="0" y="1857"/>
                </a:moveTo>
                <a:cubicBezTo>
                  <a:pt x="7" y="1596"/>
                  <a:pt x="8" y="1335"/>
                  <a:pt x="18" y="1074"/>
                </a:cubicBezTo>
                <a:cubicBezTo>
                  <a:pt x="19" y="1037"/>
                  <a:pt x="51" y="983"/>
                  <a:pt x="63" y="948"/>
                </a:cubicBezTo>
                <a:cubicBezTo>
                  <a:pt x="72" y="921"/>
                  <a:pt x="80" y="804"/>
                  <a:pt x="81" y="795"/>
                </a:cubicBezTo>
                <a:cubicBezTo>
                  <a:pt x="86" y="604"/>
                  <a:pt x="49" y="316"/>
                  <a:pt x="180" y="147"/>
                </a:cubicBezTo>
                <a:cubicBezTo>
                  <a:pt x="193" y="130"/>
                  <a:pt x="204" y="111"/>
                  <a:pt x="216" y="93"/>
                </a:cubicBezTo>
                <a:cubicBezTo>
                  <a:pt x="222" y="84"/>
                  <a:pt x="224" y="69"/>
                  <a:pt x="234" y="66"/>
                </a:cubicBezTo>
                <a:cubicBezTo>
                  <a:pt x="261" y="57"/>
                  <a:pt x="265" y="58"/>
                  <a:pt x="288" y="39"/>
                </a:cubicBezTo>
                <a:cubicBezTo>
                  <a:pt x="333" y="2"/>
                  <a:pt x="295" y="19"/>
                  <a:pt x="342" y="3"/>
                </a:cubicBezTo>
                <a:cubicBezTo>
                  <a:pt x="429" y="6"/>
                  <a:pt x="517" y="0"/>
                  <a:pt x="603" y="12"/>
                </a:cubicBezTo>
                <a:cubicBezTo>
                  <a:pt x="624" y="15"/>
                  <a:pt x="657" y="48"/>
                  <a:pt x="657" y="48"/>
                </a:cubicBezTo>
                <a:cubicBezTo>
                  <a:pt x="686" y="92"/>
                  <a:pt x="717" y="135"/>
                  <a:pt x="738" y="183"/>
                </a:cubicBezTo>
                <a:cubicBezTo>
                  <a:pt x="772" y="259"/>
                  <a:pt x="759" y="258"/>
                  <a:pt x="810" y="327"/>
                </a:cubicBezTo>
                <a:cubicBezTo>
                  <a:pt x="838" y="410"/>
                  <a:pt x="792" y="281"/>
                  <a:pt x="846" y="390"/>
                </a:cubicBezTo>
                <a:cubicBezTo>
                  <a:pt x="868" y="434"/>
                  <a:pt x="861" y="450"/>
                  <a:pt x="900" y="489"/>
                </a:cubicBezTo>
                <a:cubicBezTo>
                  <a:pt x="915" y="564"/>
                  <a:pt x="921" y="579"/>
                  <a:pt x="945" y="642"/>
                </a:cubicBezTo>
                <a:cubicBezTo>
                  <a:pt x="949" y="654"/>
                  <a:pt x="950" y="666"/>
                  <a:pt x="954" y="678"/>
                </a:cubicBezTo>
                <a:cubicBezTo>
                  <a:pt x="959" y="696"/>
                  <a:pt x="972" y="732"/>
                  <a:pt x="972" y="732"/>
                </a:cubicBezTo>
                <a:cubicBezTo>
                  <a:pt x="977" y="769"/>
                  <a:pt x="994" y="803"/>
                  <a:pt x="999" y="840"/>
                </a:cubicBezTo>
                <a:cubicBezTo>
                  <a:pt x="1030" y="1068"/>
                  <a:pt x="1019" y="1304"/>
                  <a:pt x="1044" y="1533"/>
                </a:cubicBezTo>
                <a:cubicBezTo>
                  <a:pt x="1055" y="1635"/>
                  <a:pt x="1111" y="1734"/>
                  <a:pt x="1143" y="1830"/>
                </a:cubicBezTo>
                <a:cubicBezTo>
                  <a:pt x="1181" y="1943"/>
                  <a:pt x="1179" y="1855"/>
                  <a:pt x="1179" y="1893"/>
                </a:cubicBezTo>
              </a:path>
            </a:pathLst>
          </a:custGeom>
          <a:noFill/>
          <a:ln w="57150" cmpd="sng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6565" name="Rectangle 11">
            <a:extLst>
              <a:ext uri="{FF2B5EF4-FFF2-40B4-BE49-F238E27FC236}">
                <a16:creationId xmlns:a16="http://schemas.microsoft.com/office/drawing/2014/main" id="{D3EE00BE-FF01-3EAE-1CA8-10AD3175FA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09368" y="199104"/>
            <a:ext cx="9566787" cy="646469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sz="3200" b="1" dirty="0">
                <a:solidFill>
                  <a:srgbClr val="FF0000"/>
                </a:solidFill>
              </a:rPr>
              <a:t> Κάθε φάρμακο έχει την δική του καμπύλη απορρόφησης</a:t>
            </a:r>
          </a:p>
        </p:txBody>
      </p:sp>
    </p:spTree>
    <p:extLst>
      <p:ext uri="{BB962C8B-B14F-4D97-AF65-F5344CB8AC3E}">
        <p14:creationId xmlns:p14="http://schemas.microsoft.com/office/powerpoint/2010/main" val="36720301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5">
            <a:extLst>
              <a:ext uri="{FF2B5EF4-FFF2-40B4-BE49-F238E27FC236}">
                <a16:creationId xmlns:a16="http://schemas.microsoft.com/office/drawing/2014/main" id="{196D5BEE-0C2D-57C4-A001-651ECF352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910" y="1120676"/>
            <a:ext cx="10235379" cy="4801314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el-GR" altLang="el-GR" sz="3600" dirty="0"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endParaRPr lang="el-GR" altLang="el-GR" sz="3600" dirty="0"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l-GR" altLang="el-GR" sz="3600" dirty="0">
                <a:cs typeface="Times New Roman" panose="02020603050405020304" pitchFamily="18" charset="0"/>
              </a:rPr>
              <a:t>Δύο συναφή φάρμακα είναι </a:t>
            </a:r>
            <a:r>
              <a:rPr lang="el-GR" altLang="el-GR" sz="3600" dirty="0" err="1">
                <a:cs typeface="Times New Roman" panose="02020603050405020304" pitchFamily="18" charset="0"/>
              </a:rPr>
              <a:t>βιοϊσοδύναμα</a:t>
            </a:r>
            <a:r>
              <a:rPr lang="el-GR" altLang="el-GR" sz="3600" dirty="0">
                <a:cs typeface="Times New Roman" panose="02020603050405020304" pitchFamily="18" charset="0"/>
              </a:rPr>
              <a:t> όταν εμφανίζουν συγκρίσιμη βιοδιαθεσιμότητα και παρόμοιους χρόνους για να επιτύχουν την μεγίστη συγκέντρωση στο αίμα</a:t>
            </a:r>
            <a:r>
              <a:rPr lang="en-GB" altLang="el-GR" sz="3600" dirty="0"/>
              <a:t> </a:t>
            </a:r>
            <a:endParaRPr lang="en-US" altLang="el-GR" sz="3600" dirty="0"/>
          </a:p>
          <a:p>
            <a:pPr algn="just" eaLnBrk="1" hangingPunct="1">
              <a:spcBef>
                <a:spcPct val="50000"/>
              </a:spcBef>
            </a:pPr>
            <a:r>
              <a:rPr lang="el-GR" altLang="el-GR" sz="3600" dirty="0"/>
              <a:t>Πχ. Δισκίο ασπιρίνης, δισκίο </a:t>
            </a:r>
            <a:r>
              <a:rPr lang="el-GR" altLang="el-GR" sz="3600" dirty="0" err="1"/>
              <a:t>σαλοσπίρης</a:t>
            </a:r>
            <a:endParaRPr lang="en-GB" altLang="el-GR" sz="3600" dirty="0"/>
          </a:p>
        </p:txBody>
      </p:sp>
      <p:sp>
        <p:nvSpPr>
          <p:cNvPr id="28675" name="Rectangle 6">
            <a:extLst>
              <a:ext uri="{FF2B5EF4-FFF2-40B4-BE49-F238E27FC236}">
                <a16:creationId xmlns:a16="http://schemas.microsoft.com/office/drawing/2014/main" id="{75A22ACB-0897-19CA-3B78-463A02DB3A4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138055" y="1415845"/>
            <a:ext cx="5340927" cy="1327355"/>
          </a:xfrm>
        </p:spPr>
        <p:txBody>
          <a:bodyPr>
            <a:normAutofit fontScale="90000"/>
          </a:bodyPr>
          <a:lstStyle/>
          <a:p>
            <a:br>
              <a:rPr lang="el-GR" altLang="el-GR" b="1" i="1" dirty="0">
                <a:cs typeface="Times New Roman" panose="02020603050405020304" pitchFamily="18" charset="0"/>
              </a:rPr>
            </a:br>
            <a:r>
              <a:rPr lang="el-GR" altLang="el-GR" b="1" i="1" dirty="0">
                <a:cs typeface="Times New Roman" panose="02020603050405020304" pitchFamily="18" charset="0"/>
              </a:rPr>
              <a:t>          </a:t>
            </a:r>
            <a:r>
              <a:rPr lang="el-GR" altLang="el-GR" b="1" dirty="0" err="1">
                <a:cs typeface="Times New Roman" panose="02020603050405020304" pitchFamily="18" charset="0"/>
              </a:rPr>
              <a:t>Βιοϊσοδυναμία</a:t>
            </a:r>
            <a:br>
              <a:rPr lang="el-GR" altLang="el-GR" dirty="0">
                <a:cs typeface="Times New Roman" panose="02020603050405020304" pitchFamily="18" charset="0"/>
              </a:rPr>
            </a:br>
            <a:r>
              <a:rPr lang="el-GR" altLang="el-GR" dirty="0">
                <a:cs typeface="Times New Roman" panose="02020603050405020304" pitchFamily="18" charset="0"/>
              </a:rPr>
              <a:t>   </a:t>
            </a:r>
            <a:endParaRPr lang="el-GR" alt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05C17D30-DB31-4976-4D75-FE7DBFDF80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altLang="el-GR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96AA5FD0-0F4E-96F3-32BE-ABFDAA29FC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l-GR" altLang="el-GR"/>
          </a:p>
        </p:txBody>
      </p:sp>
      <p:sp>
        <p:nvSpPr>
          <p:cNvPr id="35844" name="Text Box 4">
            <a:extLst>
              <a:ext uri="{FF2B5EF4-FFF2-40B4-BE49-F238E27FC236}">
                <a16:creationId xmlns:a16="http://schemas.microsoft.com/office/drawing/2014/main" id="{1040D29B-E934-CA2B-F108-55F6B07DC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2819400"/>
            <a:ext cx="281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l-GR"/>
              <a:t> </a:t>
            </a:r>
          </a:p>
        </p:txBody>
      </p:sp>
      <p:pic>
        <p:nvPicPr>
          <p:cNvPr id="35845" name="Picture 6">
            <a:extLst>
              <a:ext uri="{FF2B5EF4-FFF2-40B4-BE49-F238E27FC236}">
                <a16:creationId xmlns:a16="http://schemas.microsoft.com/office/drawing/2014/main" id="{EDF84AB1-B4A5-05BB-B69D-DED46542E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31814"/>
            <a:ext cx="10591799" cy="579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6" name="Text Box 7">
            <a:extLst>
              <a:ext uri="{FF2B5EF4-FFF2-40B4-BE49-F238E27FC236}">
                <a16:creationId xmlns:a16="http://schemas.microsoft.com/office/drawing/2014/main" id="{45D3F74D-85B2-F18C-B859-FDEFB9BF7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5943600"/>
            <a:ext cx="563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dirty="0"/>
              <a:t> ενδομυϊκή                              υποδόρια</a:t>
            </a:r>
            <a:endParaRPr lang="en-GB" alt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>
            <a:extLst>
              <a:ext uri="{FF2B5EF4-FFF2-40B4-BE49-F238E27FC236}">
                <a16:creationId xmlns:a16="http://schemas.microsoft.com/office/drawing/2014/main" id="{74DCBD03-2A09-17EA-7D70-019BE9296B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l-GR" altLang="el-GR"/>
          </a:p>
        </p:txBody>
      </p:sp>
      <p:pic>
        <p:nvPicPr>
          <p:cNvPr id="36867" name="Picture 5">
            <a:extLst>
              <a:ext uri="{FF2B5EF4-FFF2-40B4-BE49-F238E27FC236}">
                <a16:creationId xmlns:a16="http://schemas.microsoft.com/office/drawing/2014/main" id="{66055B40-1954-881F-3F56-83BB84D10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10" y="1226127"/>
            <a:ext cx="10640290" cy="4717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68" name="Rectangle 6">
            <a:extLst>
              <a:ext uri="{FF2B5EF4-FFF2-40B4-BE49-F238E27FC236}">
                <a16:creationId xmlns:a16="http://schemas.microsoft.com/office/drawing/2014/main" id="{DFE1975D-9460-DBDB-2181-98C8D05553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6"/>
            <a:ext cx="10515600" cy="701674"/>
          </a:xfrm>
        </p:spPr>
        <p:txBody>
          <a:bodyPr/>
          <a:lstStyle/>
          <a:p>
            <a:pPr eaLnBrk="1" hangingPunct="1"/>
            <a:r>
              <a:rPr lang="el-GR" altLang="el-GR" dirty="0"/>
              <a:t>   Ενδομυϊκή, Υποδόρια, Ενδοδερμική ένεση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Pharmacokinetics">
            <a:extLst>
              <a:ext uri="{FF2B5EF4-FFF2-40B4-BE49-F238E27FC236}">
                <a16:creationId xmlns:a16="http://schemas.microsoft.com/office/drawing/2014/main" id="{4A6B0BDA-DF6E-0030-3100-408420C70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85739"/>
            <a:ext cx="8893175" cy="667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>
            <a:extLst>
              <a:ext uri="{FF2B5EF4-FFF2-40B4-BE49-F238E27FC236}">
                <a16:creationId xmlns:a16="http://schemas.microsoft.com/office/drawing/2014/main" id="{27B41B4B-7AA5-44C1-431E-579F9EA539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l-GR" altLang="el-GR"/>
          </a:p>
        </p:txBody>
      </p:sp>
      <p:sp>
        <p:nvSpPr>
          <p:cNvPr id="37891" name="Rectangle 5">
            <a:extLst>
              <a:ext uri="{FF2B5EF4-FFF2-40B4-BE49-F238E27FC236}">
                <a16:creationId xmlns:a16="http://schemas.microsoft.com/office/drawing/2014/main" id="{C2DA488F-1F85-35F3-5B43-9CA5CC1C9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1676401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37892" name="Picture 4" descr="Graphic">
            <a:extLst>
              <a:ext uri="{FF2B5EF4-FFF2-40B4-BE49-F238E27FC236}">
                <a16:creationId xmlns:a16="http://schemas.microsoft.com/office/drawing/2014/main" id="{556B7FBE-CDB5-D294-65CD-501486A77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22" y="1379538"/>
            <a:ext cx="11024755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6">
            <a:extLst>
              <a:ext uri="{FF2B5EF4-FFF2-40B4-BE49-F238E27FC236}">
                <a16:creationId xmlns:a16="http://schemas.microsoft.com/office/drawing/2014/main" id="{F12A006D-A42B-E449-EE5A-0FA6F8608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791201"/>
            <a:ext cx="7620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el-GR" dirty="0"/>
          </a:p>
        </p:txBody>
      </p:sp>
      <p:sp>
        <p:nvSpPr>
          <p:cNvPr id="37894" name="Rectangle 7">
            <a:extLst>
              <a:ext uri="{FF2B5EF4-FFF2-40B4-BE49-F238E27FC236}">
                <a16:creationId xmlns:a16="http://schemas.microsoft.com/office/drawing/2014/main" id="{13868377-16FE-B2C2-3CF8-7B3D0A5A7D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6028" y="343250"/>
            <a:ext cx="11897591" cy="938509"/>
          </a:xfrm>
        </p:spPr>
        <p:txBody>
          <a:bodyPr>
            <a:normAutofit fontScale="90000"/>
          </a:bodyPr>
          <a:lstStyle/>
          <a:p>
            <a:br>
              <a:rPr lang="el-GR" altLang="el-GR" sz="3600" u="sng" dirty="0">
                <a:solidFill>
                  <a:srgbClr val="800000"/>
                </a:solidFill>
                <a:cs typeface="Times New Roman" panose="02020603050405020304" pitchFamily="18" charset="0"/>
              </a:rPr>
            </a:br>
            <a:r>
              <a:rPr lang="el-GR" altLang="el-GR" sz="3100" b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Προσοχή απαγορεύεται </a:t>
            </a:r>
            <a:r>
              <a:rPr lang="el-GR" altLang="el-GR" sz="3100" b="1" u="sng" dirty="0">
                <a:solidFill>
                  <a:srgbClr val="002060"/>
                </a:solidFill>
                <a:cs typeface="Times New Roman" panose="02020603050405020304" pitchFamily="18" charset="0"/>
              </a:rPr>
              <a:t>η ενδοφλέβια χορήγηση ελαιωδών διαλυμάτων!!!</a:t>
            </a:r>
            <a:br>
              <a:rPr lang="el-GR" altLang="el-GR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endParaRPr lang="el-GR" altLang="el-GR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6FE54B1-DBFA-F671-3DBB-6B90E77E3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6256"/>
            <a:ext cx="9144000" cy="768926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el-GR" sz="3600" b="1" dirty="0">
                <a:solidFill>
                  <a:srgbClr val="FF0000"/>
                </a:solidFill>
              </a:rPr>
              <a:t>Κατανομή φαρμάκων στο σώμα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1C6B431-1406-FA5F-A0E6-08E5A41BA2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709" y="1049482"/>
            <a:ext cx="11159836" cy="5122717"/>
          </a:xfrm>
          <a:solidFill>
            <a:srgbClr val="00B0F0"/>
          </a:solidFill>
        </p:spPr>
        <p:txBody>
          <a:bodyPr>
            <a:normAutofit fontScale="85000" lnSpcReduction="10000"/>
          </a:bodyPr>
          <a:lstStyle/>
          <a:p>
            <a:r>
              <a:rPr lang="el-GR" sz="3800" dirty="0"/>
              <a:t>Αντιστρεπτή διαδικασία μετακίνησης φαρμάκου από κυκλοφορία αίματος σε κύτταρα ιστών ή και ενδιάμεσο χώρο</a:t>
            </a:r>
          </a:p>
          <a:p>
            <a:r>
              <a:rPr lang="el-GR" sz="3800" dirty="0"/>
              <a:t>Σύνδεση – αντιστρεπτή- με </a:t>
            </a:r>
            <a:r>
              <a:rPr lang="el-GR" sz="3800" dirty="0" err="1"/>
              <a:t>πρωτεϊνες</a:t>
            </a:r>
            <a:r>
              <a:rPr lang="el-GR" sz="3800" dirty="0"/>
              <a:t> πλάσματος</a:t>
            </a:r>
          </a:p>
          <a:p>
            <a:r>
              <a:rPr lang="el-GR" sz="3800" dirty="0"/>
              <a:t>Καθυστερεί την μεταφορά φαρμάκων ως αποθήκη – αποσύνδεση όταν </a:t>
            </a:r>
          </a:p>
          <a:p>
            <a:r>
              <a:rPr lang="el-GR" sz="3800" dirty="0"/>
              <a:t>συγκέντρωση  ελευθέρου φαρμάκου μειωθεί</a:t>
            </a:r>
          </a:p>
          <a:p>
            <a:r>
              <a:rPr lang="el-GR" sz="3800" dirty="0">
                <a:solidFill>
                  <a:srgbClr val="FF0000"/>
                </a:solidFill>
              </a:rPr>
              <a:t>Χρόνος ημίσειας ζωής </a:t>
            </a:r>
            <a:r>
              <a:rPr lang="en-US" sz="3800" dirty="0">
                <a:solidFill>
                  <a:srgbClr val="FF0000"/>
                </a:solidFill>
              </a:rPr>
              <a:t>t½</a:t>
            </a:r>
            <a:r>
              <a:rPr lang="el-GR" sz="3800" dirty="0">
                <a:solidFill>
                  <a:srgbClr val="FF0000"/>
                </a:solidFill>
              </a:rPr>
              <a:t> </a:t>
            </a:r>
            <a:r>
              <a:rPr lang="el-GR" sz="3800" dirty="0"/>
              <a:t>: χρόνος για να μειωθεί η συγκέντρωση του φαρμάκου  στο αίμα στο ήμισυ της αρχικής –καθορίζει χρονικά διαστήματα χορήγησης του φαρμάκου</a:t>
            </a:r>
          </a:p>
          <a:p>
            <a:r>
              <a:rPr lang="el-GR" sz="3800" dirty="0" err="1">
                <a:solidFill>
                  <a:srgbClr val="FF0000"/>
                </a:solidFill>
              </a:rPr>
              <a:t>Αιματοεγκεφαλικός</a:t>
            </a:r>
            <a:r>
              <a:rPr lang="el-GR" sz="3800" dirty="0">
                <a:solidFill>
                  <a:srgbClr val="FF0000"/>
                </a:solidFill>
              </a:rPr>
              <a:t> φραγμός  </a:t>
            </a:r>
            <a:r>
              <a:rPr lang="el-GR" sz="3800" dirty="0"/>
              <a:t>τα λιποδιαλυτά φάρμακα διέρχονται εύκολα τα ιονισμένα ή πολικά όχι</a:t>
            </a:r>
          </a:p>
          <a:p>
            <a:endParaRPr lang="el-GR" sz="3800" dirty="0"/>
          </a:p>
          <a:p>
            <a:endParaRPr lang="el-GR" sz="3800" dirty="0"/>
          </a:p>
          <a:p>
            <a:endParaRPr lang="el-GR" sz="3800" dirty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996800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4">
            <a:extLst>
              <a:ext uri="{FF2B5EF4-FFF2-40B4-BE49-F238E27FC236}">
                <a16:creationId xmlns:a16="http://schemas.microsoft.com/office/drawing/2014/main" id="{89E7C869-FC20-62C1-4966-D67F99735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9871" y="990600"/>
            <a:ext cx="10609006" cy="3785652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b="1" dirty="0"/>
              <a:t>O </a:t>
            </a:r>
            <a:r>
              <a:rPr lang="el-GR" altLang="el-GR" b="1" dirty="0" err="1">
                <a:solidFill>
                  <a:srgbClr val="FF0000"/>
                </a:solidFill>
              </a:rPr>
              <a:t>αιματοεγκεφαλικός</a:t>
            </a:r>
            <a:r>
              <a:rPr lang="el-GR" altLang="el-GR" b="1" dirty="0">
                <a:solidFill>
                  <a:srgbClr val="FF0000"/>
                </a:solidFill>
              </a:rPr>
              <a:t> φραγμός </a:t>
            </a:r>
            <a:r>
              <a:rPr lang="el-GR" altLang="el-GR" b="1" dirty="0"/>
              <a:t>είναι αδιαπέραστος στην </a:t>
            </a:r>
            <a:r>
              <a:rPr lang="el-GR" altLang="el-GR" b="1" dirty="0" err="1"/>
              <a:t>πενικιλλίνη</a:t>
            </a:r>
            <a:endParaRPr lang="el-GR" altLang="el-GR" b="1" dirty="0"/>
          </a:p>
          <a:p>
            <a:pPr eaLnBrk="1" hangingPunct="1">
              <a:spcBef>
                <a:spcPct val="50000"/>
              </a:spcBef>
            </a:pPr>
            <a:endParaRPr lang="el-GR" altLang="el-GR" b="1" dirty="0"/>
          </a:p>
          <a:p>
            <a:pPr eaLnBrk="1" hangingPunct="1">
              <a:spcBef>
                <a:spcPct val="50000"/>
              </a:spcBef>
            </a:pPr>
            <a:r>
              <a:rPr lang="el-GR" altLang="el-GR" b="1" dirty="0"/>
              <a:t>Στις ακραίες ηλικίες μπορεί να είναι διαπερατός</a:t>
            </a:r>
          </a:p>
          <a:p>
            <a:pPr eaLnBrk="1" hangingPunct="1">
              <a:spcBef>
                <a:spcPct val="50000"/>
              </a:spcBef>
            </a:pPr>
            <a:endParaRPr lang="el-GR" altLang="el-GR" b="1" dirty="0"/>
          </a:p>
          <a:p>
            <a:pPr eaLnBrk="1" hangingPunct="1">
              <a:spcBef>
                <a:spcPct val="50000"/>
              </a:spcBef>
            </a:pPr>
            <a:r>
              <a:rPr lang="el-GR" altLang="el-GR" b="1" dirty="0"/>
              <a:t>Σε φλεγμονή (μηνιγγίτιδα)είναι διαπερατός</a:t>
            </a:r>
          </a:p>
          <a:p>
            <a:pPr eaLnBrk="1" hangingPunct="1">
              <a:spcBef>
                <a:spcPct val="50000"/>
              </a:spcBef>
            </a:pPr>
            <a:endParaRPr lang="el-GR" altLang="el-GR" b="1" dirty="0"/>
          </a:p>
          <a:p>
            <a:pPr eaLnBrk="1" hangingPunct="1">
              <a:spcBef>
                <a:spcPct val="50000"/>
              </a:spcBef>
            </a:pPr>
            <a:r>
              <a:rPr lang="el-GR" altLang="el-GR" b="1" dirty="0">
                <a:solidFill>
                  <a:srgbClr val="FF0000"/>
                </a:solidFill>
              </a:rPr>
              <a:t>Κίνδυνος επιληψίας!!!</a:t>
            </a:r>
            <a:endParaRPr lang="en-GB" altLang="el-G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1005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5">
            <a:extLst>
              <a:ext uri="{FF2B5EF4-FFF2-40B4-BE49-F238E27FC236}">
                <a16:creationId xmlns:a16="http://schemas.microsoft.com/office/drawing/2014/main" id="{2EB65ED4-AA6A-03C6-37BA-F5A202F3A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17" y="190500"/>
            <a:ext cx="3948547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 Box 6">
            <a:extLst>
              <a:ext uri="{FF2B5EF4-FFF2-40B4-BE49-F238E27FC236}">
                <a16:creationId xmlns:a16="http://schemas.microsoft.com/office/drawing/2014/main" id="{CAC73963-5BC9-FA1E-8FBD-85771128D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2327" y="1752601"/>
            <a:ext cx="6774873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l-GR" dirty="0">
                <a:latin typeface="Arial" panose="020B0604020202020204" pitchFamily="34" charset="0"/>
                <a:cs typeface="Arial" panose="020B0604020202020204" pitchFamily="34" charset="0"/>
              </a:rPr>
              <a:t>Volume of distribution = Dose / drug </a:t>
            </a:r>
            <a:r>
              <a:rPr lang="el-GR" altLang="el-GR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l-GR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altLang="el-GR" dirty="0" err="1">
                <a:latin typeface="Arial" panose="020B0604020202020204" pitchFamily="34" charset="0"/>
                <a:cs typeface="Arial" panose="020B0604020202020204" pitchFamily="34" charset="0"/>
              </a:rPr>
              <a:t>oncentration</a:t>
            </a:r>
            <a:r>
              <a:rPr lang="en-GB" alt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alt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l-GR" alt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l-GR" alt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ΟΓΚΟΣ ΚΑΤΑΝΟΜΗΣ = ΔΟΣΗ/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ΣΥΓΚΕΝΤΡΩΣΗ ΦΑΡΜΑΚΟΥ</a:t>
            </a:r>
            <a:endParaRPr lang="en-GB" altLang="el-G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GB" altLang="el-G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7">
            <a:extLst>
              <a:ext uri="{FF2B5EF4-FFF2-40B4-BE49-F238E27FC236}">
                <a16:creationId xmlns:a16="http://schemas.microsoft.com/office/drawing/2014/main" id="{66F8909A-4FE9-896B-8930-13067C5D5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818" y="1600200"/>
            <a:ext cx="6019800" cy="4509367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pic>
      <p:sp>
        <p:nvSpPr>
          <p:cNvPr id="40963" name="Rectangle 8">
            <a:extLst>
              <a:ext uri="{FF2B5EF4-FFF2-40B4-BE49-F238E27FC236}">
                <a16:creationId xmlns:a16="http://schemas.microsoft.com/office/drawing/2014/main" id="{FAFD380A-D871-ED26-0281-06F9BBCBEB2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31373" y="436418"/>
            <a:ext cx="8728363" cy="889145"/>
          </a:xfrm>
          <a:solidFill>
            <a:srgbClr val="00B0F0"/>
          </a:solidFill>
        </p:spPr>
        <p:txBody>
          <a:bodyPr/>
          <a:lstStyle/>
          <a:p>
            <a:pPr eaLnBrk="1" hangingPunct="1"/>
            <a:r>
              <a:rPr lang="el-GR" altLang="el-GR" dirty="0"/>
              <a:t> ΥΔΩΡ % ΣΤΟ ΑΝΘΡΩΠΙΝΟ ΣΩΜΑ</a:t>
            </a:r>
            <a:endParaRPr lang="en-US" altLang="el-G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6" descr="Vd">
            <a:extLst>
              <a:ext uri="{FF2B5EF4-FFF2-40B4-BE49-F238E27FC236}">
                <a16:creationId xmlns:a16="http://schemas.microsoft.com/office/drawing/2014/main" id="{A40D36E5-A97E-739D-DC8F-515010F6E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482" y="2306782"/>
            <a:ext cx="7637318" cy="279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7">
            <a:extLst>
              <a:ext uri="{FF2B5EF4-FFF2-40B4-BE49-F238E27FC236}">
                <a16:creationId xmlns:a16="http://schemas.microsoft.com/office/drawing/2014/main" id="{F6DF2F9F-B154-F9EB-B4DB-2644D62F75C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365126"/>
            <a:ext cx="10515600" cy="996084"/>
          </a:xfrm>
        </p:spPr>
        <p:txBody>
          <a:bodyPr/>
          <a:lstStyle/>
          <a:p>
            <a:pPr eaLnBrk="1" hangingPunct="1"/>
            <a:r>
              <a:rPr lang="en-US" altLang="el-GR" dirty="0"/>
              <a:t> </a:t>
            </a:r>
            <a:r>
              <a:rPr lang="el-GR" altLang="el-GR" dirty="0"/>
              <a:t>Πορεία – κατανομή φαρμάκου στο χρόνο</a:t>
            </a:r>
            <a:endParaRPr lang="en-US" altLang="el-G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4">
            <a:extLst>
              <a:ext uri="{FF2B5EF4-FFF2-40B4-BE49-F238E27FC236}">
                <a16:creationId xmlns:a16="http://schemas.microsoft.com/office/drawing/2014/main" id="{CC9655B0-9597-BA58-8B99-28DBD18E4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4563" y="990600"/>
            <a:ext cx="10349345" cy="4278094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indent="-228600">
              <a:tabLst>
                <a:tab pos="571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571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571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571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571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endParaRPr lang="el-GR" altLang="el-GR" sz="2800" b="1" dirty="0"/>
          </a:p>
          <a:p>
            <a:pPr algn="just">
              <a:buFontTx/>
              <a:buChar char="•"/>
            </a:pPr>
            <a:r>
              <a:rPr lang="el-GR" altLang="el-GR" sz="2800" dirty="0">
                <a:solidFill>
                  <a:srgbClr val="0000FF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·</a:t>
            </a:r>
            <a:r>
              <a:rPr lang="el-GR" altLang="el-GR" sz="2800" dirty="0">
                <a:solidFill>
                  <a:srgbClr val="0000FF"/>
                </a:solidFill>
              </a:rPr>
              <a:t> </a:t>
            </a:r>
            <a:r>
              <a:rPr lang="el-GR" altLang="el-GR" sz="3600" dirty="0">
                <a:solidFill>
                  <a:srgbClr val="0000FF"/>
                </a:solidFill>
                <a:cs typeface="Times New Roman" panose="02020603050405020304" pitchFamily="18" charset="0"/>
              </a:rPr>
              <a:t>Ελαττώνεται η αποτελεσματικότητα μιας δόσης λόγω αδρανοποίησης μέρους του φαρμάκου.</a:t>
            </a:r>
            <a:endParaRPr lang="el-GR" altLang="el-GR" sz="3600" dirty="0">
              <a:solidFill>
                <a:srgbClr val="0000FF"/>
              </a:solidFill>
            </a:endParaRPr>
          </a:p>
          <a:p>
            <a:pPr algn="just">
              <a:buFontTx/>
              <a:buChar char="•"/>
            </a:pPr>
            <a:endParaRPr lang="el-GR" altLang="el-GR" sz="3600" dirty="0"/>
          </a:p>
          <a:p>
            <a:pPr algn="just">
              <a:buFontTx/>
              <a:buChar char="•"/>
            </a:pPr>
            <a:r>
              <a:rPr lang="el-GR" altLang="el-GR" sz="3600" dirty="0">
                <a:solidFill>
                  <a:srgbClr val="0000FF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·</a:t>
            </a:r>
            <a:r>
              <a:rPr lang="el-GR" altLang="el-GR" sz="3600" dirty="0">
                <a:solidFill>
                  <a:srgbClr val="0000FF"/>
                </a:solidFill>
                <a:cs typeface="Times New Roman" panose="02020603050405020304" pitchFamily="18" charset="0"/>
              </a:rPr>
              <a:t>  Επιβραδύνεται ο μεταβολισμός του φαρμάκου</a:t>
            </a:r>
            <a:endParaRPr lang="el-GR" altLang="el-GR" sz="3600" dirty="0">
              <a:solidFill>
                <a:srgbClr val="0000FF"/>
              </a:solidFill>
            </a:endParaRPr>
          </a:p>
          <a:p>
            <a:pPr algn="just">
              <a:buFontTx/>
              <a:buChar char="•"/>
            </a:pPr>
            <a:endParaRPr lang="el-GR" altLang="el-GR" sz="3600" dirty="0"/>
          </a:p>
          <a:p>
            <a:pPr algn="just">
              <a:buFontTx/>
              <a:buChar char="•"/>
            </a:pPr>
            <a:r>
              <a:rPr lang="el-GR" altLang="el-GR" sz="3600" dirty="0">
                <a:solidFill>
                  <a:srgbClr val="0000FF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·</a:t>
            </a:r>
            <a:r>
              <a:rPr lang="el-GR" altLang="el-GR" sz="3600" dirty="0">
                <a:solidFill>
                  <a:srgbClr val="0000FF"/>
                </a:solidFill>
                <a:cs typeface="Times New Roman" panose="02020603050405020304" pitchFamily="18" charset="0"/>
              </a:rPr>
              <a:t> Επιβραδύνεται η νεφρική απέκκριση του φαρμάκου </a:t>
            </a:r>
            <a:endParaRPr lang="el-GR" altLang="el-GR" sz="3600" dirty="0">
              <a:cs typeface="Times New Roman" panose="02020603050405020304" pitchFamily="18" charset="0"/>
            </a:endParaRPr>
          </a:p>
          <a:p>
            <a:endParaRPr lang="el-GR" altLang="el-GR" sz="2800" dirty="0"/>
          </a:p>
        </p:txBody>
      </p:sp>
      <p:sp>
        <p:nvSpPr>
          <p:cNvPr id="56323" name="Rectangle 5">
            <a:extLst>
              <a:ext uri="{FF2B5EF4-FFF2-40B4-BE49-F238E27FC236}">
                <a16:creationId xmlns:a16="http://schemas.microsoft.com/office/drawing/2014/main" id="{4F3F4886-7646-2451-7F0A-6E88A5C16E3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135083"/>
            <a:ext cx="10515600" cy="727362"/>
          </a:xfrm>
        </p:spPr>
        <p:txBody>
          <a:bodyPr>
            <a:normAutofit fontScale="90000"/>
          </a:bodyPr>
          <a:lstStyle/>
          <a:p>
            <a:br>
              <a:rPr lang="el-GR" altLang="el-GR" sz="3100" b="1" dirty="0">
                <a:solidFill>
                  <a:srgbClr val="0000FF"/>
                </a:solidFill>
              </a:rPr>
            </a:br>
            <a:r>
              <a:rPr lang="el-GR" altLang="el-GR" sz="3100" b="1" dirty="0">
                <a:solidFill>
                  <a:srgbClr val="002060"/>
                </a:solidFill>
              </a:rPr>
              <a:t>        </a:t>
            </a:r>
            <a:r>
              <a:rPr lang="el-GR" altLang="el-GR" sz="3100" b="1" dirty="0">
                <a:solidFill>
                  <a:srgbClr val="FF0000"/>
                </a:solidFill>
              </a:rPr>
              <a:t>Ε</a:t>
            </a:r>
            <a:r>
              <a:rPr lang="el-GR" altLang="el-GR" sz="3100" b="1" dirty="0">
                <a:solidFill>
                  <a:srgbClr val="FF0000"/>
                </a:solidFill>
                <a:cs typeface="Times New Roman" panose="02020603050405020304" pitchFamily="18" charset="0"/>
              </a:rPr>
              <a:t>πιπτώσεις στη θεραπευτική από την σύνδεση με τις πρωτεΐνες</a:t>
            </a:r>
            <a:br>
              <a:rPr lang="el-GR" altLang="el-GR" b="1" dirty="0">
                <a:solidFill>
                  <a:srgbClr val="FF0000"/>
                </a:solidFill>
              </a:rPr>
            </a:br>
            <a:r>
              <a:rPr lang="el-GR" altLang="el-GR" b="1" dirty="0">
                <a:solidFill>
                  <a:srgbClr val="FF0000"/>
                </a:solidFill>
              </a:rPr>
              <a:t> </a:t>
            </a:r>
            <a:endParaRPr lang="en-US" altLang="el-G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A83DF4-594D-9231-D02E-B8E3514B4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8764"/>
            <a:ext cx="10515600" cy="789710"/>
          </a:xfrm>
          <a:solidFill>
            <a:srgbClr val="00B0F0"/>
          </a:solidFill>
        </p:spPr>
        <p:txBody>
          <a:bodyPr/>
          <a:lstStyle/>
          <a:p>
            <a:r>
              <a:rPr lang="el-GR" dirty="0"/>
              <a:t>       </a:t>
            </a:r>
            <a:r>
              <a:rPr lang="el-GR" sz="3200" b="1" dirty="0">
                <a:solidFill>
                  <a:srgbClr val="FF0000"/>
                </a:solidFill>
              </a:rPr>
              <a:t>Απέκκριση : αποβολή φαρμάκου από οργανισμό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B19F037-37EC-1B86-C518-D460CC906B2B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l-GR" dirty="0" err="1"/>
              <a:t>Βιομετατροπή</a:t>
            </a:r>
            <a:r>
              <a:rPr lang="el-GR" dirty="0"/>
              <a:t>: κυρίως ήπαρ</a:t>
            </a:r>
          </a:p>
          <a:p>
            <a:endParaRPr lang="el-GR" dirty="0"/>
          </a:p>
          <a:p>
            <a:r>
              <a:rPr lang="el-GR" dirty="0"/>
              <a:t>Αποβολή – απέκκριση : κυρίως </a:t>
            </a:r>
            <a:r>
              <a:rPr lang="el-GR" dirty="0" err="1"/>
              <a:t>νεφροί</a:t>
            </a:r>
            <a:r>
              <a:rPr lang="el-GR" dirty="0"/>
              <a:t> ( </a:t>
            </a:r>
            <a:r>
              <a:rPr lang="el-GR" dirty="0" err="1"/>
              <a:t>υδατοδιαλυτά</a:t>
            </a:r>
            <a:r>
              <a:rPr lang="el-GR" dirty="0"/>
              <a:t> και αδρανή συνήθως προϊόντα </a:t>
            </a:r>
            <a:r>
              <a:rPr lang="el-GR" dirty="0" err="1"/>
              <a:t>βιομετατροπής</a:t>
            </a:r>
            <a:r>
              <a:rPr lang="el-GR" dirty="0"/>
              <a:t>)</a:t>
            </a:r>
          </a:p>
          <a:p>
            <a:endParaRPr lang="el-GR" dirty="0"/>
          </a:p>
          <a:p>
            <a:r>
              <a:rPr lang="el-GR" dirty="0"/>
              <a:t>Κάθαρση </a:t>
            </a:r>
            <a:r>
              <a:rPr lang="en-US" dirty="0"/>
              <a:t>Clearance</a:t>
            </a:r>
            <a:r>
              <a:rPr lang="el-GR" dirty="0"/>
              <a:t> (ηπατική  ή νεφρική ): όγκος πλάσματος που απαλλάσσεται από την ουσία στην μονάδα του χρόνου</a:t>
            </a:r>
          </a:p>
        </p:txBody>
      </p:sp>
    </p:spTree>
    <p:extLst>
      <p:ext uri="{BB962C8B-B14F-4D97-AF65-F5344CB8AC3E}">
        <p14:creationId xmlns:p14="http://schemas.microsoft.com/office/powerpoint/2010/main" val="16389965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418A299A-A576-9FE6-E7EF-C435CEFE02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altLang="el-GR"/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13FA47EC-F028-B33E-6875-FD4745BD2B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l-GR" altLang="el-GR"/>
          </a:p>
        </p:txBody>
      </p:sp>
      <p:sp>
        <p:nvSpPr>
          <p:cNvPr id="64516" name="Rectangle 5">
            <a:extLst>
              <a:ext uri="{FF2B5EF4-FFF2-40B4-BE49-F238E27FC236}">
                <a16:creationId xmlns:a16="http://schemas.microsoft.com/office/drawing/2014/main" id="{71AAEFA6-DA27-9F02-D80D-0F06EA473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926" y="3048000"/>
            <a:ext cx="184731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GB" altLang="el-GR" sz="4400">
              <a:solidFill>
                <a:schemeClr val="tx2"/>
              </a:solidFill>
            </a:endParaRPr>
          </a:p>
          <a:p>
            <a:endParaRPr lang="en-GB" altLang="el-GR" sz="4400">
              <a:solidFill>
                <a:schemeClr val="tx2"/>
              </a:solidFill>
            </a:endParaRPr>
          </a:p>
        </p:txBody>
      </p:sp>
      <p:pic>
        <p:nvPicPr>
          <p:cNvPr id="64517" name="Picture 6">
            <a:extLst>
              <a:ext uri="{FF2B5EF4-FFF2-40B4-BE49-F238E27FC236}">
                <a16:creationId xmlns:a16="http://schemas.microsoft.com/office/drawing/2014/main" id="{79429EBB-21A4-19BB-B1D6-F7A57EADC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97" y="365125"/>
            <a:ext cx="11218605" cy="591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>
            <a:extLst>
              <a:ext uri="{FF2B5EF4-FFF2-40B4-BE49-F238E27FC236}">
                <a16:creationId xmlns:a16="http://schemas.microsoft.com/office/drawing/2014/main" id="{D2E402CD-475D-DB9C-7EE9-C3FE20D31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549276"/>
            <a:ext cx="8280400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>
            <a:extLst>
              <a:ext uri="{FF2B5EF4-FFF2-40B4-BE49-F238E27FC236}">
                <a16:creationId xmlns:a16="http://schemas.microsoft.com/office/drawing/2014/main" id="{0524805E-D503-48BC-4808-5630E98B58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3200" dirty="0"/>
              <a:t>  </a:t>
            </a:r>
            <a:r>
              <a:rPr lang="el-GR" sz="3200" b="1" dirty="0"/>
              <a:t>Μεταφορά του φαρμάκου από τον γαστρεντερικό σωλήνα </a:t>
            </a:r>
          </a:p>
        </p:txBody>
      </p:sp>
      <p:sp>
        <p:nvSpPr>
          <p:cNvPr id="299011" name="Rectangle 3">
            <a:extLst>
              <a:ext uri="{FF2B5EF4-FFF2-40B4-BE49-F238E27FC236}">
                <a16:creationId xmlns:a16="http://schemas.microsoft.com/office/drawing/2014/main" id="{C2557354-8F64-7EB3-6252-C2A0E9868F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00B0F0"/>
          </a:solidFill>
        </p:spPr>
        <p:txBody>
          <a:bodyPr/>
          <a:lstStyle/>
          <a:p>
            <a:pPr eaLnBrk="1" hangingPunct="1">
              <a:defRPr/>
            </a:pPr>
            <a:r>
              <a:rPr lang="el-GR" dirty="0"/>
              <a:t>Παθητική : διαφορά  συγκέντρωσης (αφορά την πλειοψηφία των φαρμάκων)</a:t>
            </a:r>
          </a:p>
          <a:p>
            <a:pPr>
              <a:defRPr/>
            </a:pPr>
            <a:r>
              <a:rPr lang="el-GR" dirty="0"/>
              <a:t>Ενεργητική :  μέσω μεταφορέων π.χ. </a:t>
            </a:r>
            <a:r>
              <a:rPr lang="en-US" dirty="0"/>
              <a:t>P-glycoprotein </a:t>
            </a:r>
            <a:r>
              <a:rPr lang="el-GR" dirty="0"/>
              <a:t>(ενέργεια από υδρόλυση </a:t>
            </a:r>
            <a:r>
              <a:rPr lang="en-US" dirty="0"/>
              <a:t>ATP)</a:t>
            </a:r>
          </a:p>
          <a:p>
            <a:pPr>
              <a:defRPr/>
            </a:pPr>
            <a:r>
              <a:rPr lang="el-GR" dirty="0"/>
              <a:t>Καλύτερη απορρόφηση από έντερο (σε σύγκριση με στόμαχο)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n-US" dirty="0"/>
              <a:t>pH </a:t>
            </a:r>
            <a:r>
              <a:rPr lang="el-GR" dirty="0"/>
              <a:t>καθορίζει την ιονισμένη μορφή φαρμάκων </a:t>
            </a:r>
          </a:p>
          <a:p>
            <a:pPr>
              <a:defRPr/>
            </a:pPr>
            <a:r>
              <a:rPr lang="el-GR" dirty="0"/>
              <a:t>Αφόρτιστο φάρμακο διαχέεται εύκολα μέσω μεμβρανών</a:t>
            </a:r>
            <a:endParaRPr lang="en-US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dirty="0"/>
          </a:p>
          <a:p>
            <a:pPr eaLnBrk="1" hangingPunct="1"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>
            <a:extLst>
              <a:ext uri="{FF2B5EF4-FFF2-40B4-BE49-F238E27FC236}">
                <a16:creationId xmlns:a16="http://schemas.microsoft.com/office/drawing/2014/main" id="{C15959EF-9871-3F57-0C80-D81B02CA2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6" y="1412876"/>
            <a:ext cx="8640763" cy="4968875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2D12A10A-850D-DACD-8F26-1460BF6484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/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DAFB1C7B-B05B-DCE8-A701-379EDDBFD4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l-GR" altLang="el-GR"/>
          </a:p>
        </p:txBody>
      </p:sp>
      <p:graphicFrame>
        <p:nvGraphicFramePr>
          <p:cNvPr id="61444" name="Object 4">
            <a:extLst>
              <a:ext uri="{FF2B5EF4-FFF2-40B4-BE49-F238E27FC236}">
                <a16:creationId xmlns:a16="http://schemas.microsoft.com/office/drawing/2014/main" id="{84C017F9-980B-4F36-34DC-14B7CE094B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7667066"/>
              </p:ext>
            </p:extLst>
          </p:nvPr>
        </p:nvGraphicFramePr>
        <p:xfrm>
          <a:off x="255639" y="228600"/>
          <a:ext cx="11631561" cy="60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2" imgW="5143500" imgH="3429000" progId="PowerPoint.Slide.8">
                  <p:embed/>
                </p:oleObj>
              </mc:Choice>
              <mc:Fallback>
                <p:oleObj name="Slide" r:id="rId2" imgW="5143500" imgH="3429000" progId="PowerPoint.Slide.8">
                  <p:embed/>
                  <p:pic>
                    <p:nvPicPr>
                      <p:cNvPr id="61444" name="Object 4">
                        <a:extLst>
                          <a:ext uri="{FF2B5EF4-FFF2-40B4-BE49-F238E27FC236}">
                            <a16:creationId xmlns:a16="http://schemas.microsoft.com/office/drawing/2014/main" id="{84C017F9-980B-4F36-34DC-14B7CE094B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639" y="228600"/>
                        <a:ext cx="11631561" cy="60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6813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DA2D9C41-27EE-A85C-0F58-9A815DFD90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0542" y="365125"/>
            <a:ext cx="10213257" cy="952398"/>
          </a:xfrm>
          <a:solidFill>
            <a:srgbClr val="00B0F0"/>
          </a:solidFill>
        </p:spPr>
        <p:txBody>
          <a:bodyPr/>
          <a:lstStyle/>
          <a:p>
            <a:r>
              <a:rPr lang="el-GR" altLang="el-GR" dirty="0"/>
              <a:t> </a:t>
            </a:r>
            <a:r>
              <a:rPr lang="en-US" altLang="el-GR" dirty="0"/>
              <a:t>    </a:t>
            </a:r>
            <a:r>
              <a:rPr lang="en-US" altLang="el-GR" sz="2400" b="1" dirty="0">
                <a:solidFill>
                  <a:srgbClr val="FF0000"/>
                </a:solidFill>
                <a:latin typeface="+mn-lt"/>
              </a:rPr>
              <a:t>ION TRAPPING </a:t>
            </a:r>
            <a:r>
              <a:rPr lang="el-GR" altLang="el-GR" sz="2400" b="1" dirty="0">
                <a:solidFill>
                  <a:srgbClr val="FF0000"/>
                </a:solidFill>
                <a:latin typeface="+mn-lt"/>
              </a:rPr>
              <a:t>ΣΤΗΝ ΑΠΟΜΑΚΡΥΝΣΗ  ΔΗΛΗΤΗΡΙΩΝ ΜΕΣΩ ΔΙΟΥΡΗΣΗΣ</a:t>
            </a:r>
            <a:endParaRPr lang="en-US" altLang="el-GR" sz="2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7905DB13-2DBA-A8D9-C41F-213EA6A645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0542" y="2163097"/>
            <a:ext cx="10213257" cy="3283975"/>
          </a:xfrm>
          <a:solidFill>
            <a:srgbClr val="00B0F0"/>
          </a:solidFill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endParaRPr lang="en-US" altLang="el-GR" b="1" dirty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el-GR" altLang="el-GR" b="1" dirty="0">
                <a:solidFill>
                  <a:srgbClr val="FF0000"/>
                </a:solidFill>
              </a:rPr>
              <a:t>ΑΛΚΑΛΟΠΟΙΗΣΗ ΟΥΡΩΝ  </a:t>
            </a:r>
            <a:r>
              <a:rPr lang="el-GR" altLang="el-GR" dirty="0"/>
              <a:t>με συστηματική χορήγηση </a:t>
            </a:r>
            <a:r>
              <a:rPr lang="en-US" altLang="el-GR" b="1" dirty="0">
                <a:solidFill>
                  <a:srgbClr val="C00000"/>
                </a:solidFill>
              </a:rPr>
              <a:t>sodium bicarbonate </a:t>
            </a:r>
            <a:r>
              <a:rPr lang="el-GR" altLang="el-GR" dirty="0"/>
              <a:t>για αντιμετώπιση </a:t>
            </a:r>
            <a:r>
              <a:rPr lang="el-GR" altLang="el-GR" dirty="0" err="1"/>
              <a:t>υπερδοσολογίας</a:t>
            </a:r>
            <a:r>
              <a:rPr lang="el-GR" altLang="el-GR" dirty="0"/>
              <a:t> ασπιρίνης και </a:t>
            </a:r>
            <a:r>
              <a:rPr lang="el-GR" altLang="el-GR" dirty="0" err="1"/>
              <a:t>φαινοβαρβιτάλη</a:t>
            </a:r>
            <a:endParaRPr lang="el-GR" altLang="el-GR" dirty="0"/>
          </a:p>
          <a:p>
            <a:pPr eaLnBrk="1" hangingPunct="1">
              <a:buFontTx/>
              <a:buNone/>
            </a:pPr>
            <a:endParaRPr lang="el-GR" altLang="el-GR" dirty="0"/>
          </a:p>
          <a:p>
            <a:pPr>
              <a:buNone/>
            </a:pPr>
            <a:r>
              <a:rPr lang="el-GR" altLang="el-GR" b="1" dirty="0">
                <a:solidFill>
                  <a:srgbClr val="FF0000"/>
                </a:solidFill>
              </a:rPr>
              <a:t>ΟΞΙΝΙΣΗ ΟΥΡΩΝ </a:t>
            </a:r>
            <a:r>
              <a:rPr lang="el-GR" altLang="el-GR" dirty="0"/>
              <a:t>με συστηματική χορήγηση  </a:t>
            </a:r>
            <a:r>
              <a:rPr lang="en-US" altLang="el-GR" b="1" dirty="0">
                <a:solidFill>
                  <a:srgbClr val="C00000"/>
                </a:solidFill>
              </a:rPr>
              <a:t>ammonium chloride </a:t>
            </a:r>
          </a:p>
          <a:p>
            <a:pPr>
              <a:buNone/>
            </a:pPr>
            <a:r>
              <a:rPr lang="en-US" altLang="el-GR" dirty="0"/>
              <a:t>  </a:t>
            </a:r>
            <a:r>
              <a:rPr lang="el-GR" altLang="el-GR" dirty="0"/>
              <a:t>για αντιμετώπιση </a:t>
            </a:r>
            <a:r>
              <a:rPr lang="el-GR" altLang="el-GR" dirty="0" err="1"/>
              <a:t>υπερδοσολογίας</a:t>
            </a:r>
            <a:r>
              <a:rPr lang="el-GR" altLang="el-GR" dirty="0"/>
              <a:t> αμφεταμίνης</a:t>
            </a:r>
            <a:endParaRPr lang="en-US" altLang="el-GR" dirty="0"/>
          </a:p>
          <a:p>
            <a:pPr>
              <a:buNone/>
            </a:pPr>
            <a:endParaRPr lang="en-US" altLang="el-GR" dirty="0"/>
          </a:p>
          <a:p>
            <a:pPr>
              <a:buNone/>
            </a:pPr>
            <a:endParaRPr lang="el-GR" altLang="el-GR" dirty="0"/>
          </a:p>
        </p:txBody>
      </p:sp>
      <p:sp>
        <p:nvSpPr>
          <p:cNvPr id="63492" name="Rectangle 4">
            <a:extLst>
              <a:ext uri="{FF2B5EF4-FFF2-40B4-BE49-F238E27FC236}">
                <a16:creationId xmlns:a16="http://schemas.microsoft.com/office/drawing/2014/main" id="{4D13E65E-B1F2-D326-31EC-EF46B7846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925" y="3048000"/>
            <a:ext cx="1841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095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FCA63B-D9AA-441E-A414-CF1D2E950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273" y="353291"/>
            <a:ext cx="5850082" cy="883227"/>
          </a:xfrm>
        </p:spPr>
        <p:txBody>
          <a:bodyPr>
            <a:normAutofit/>
          </a:bodyPr>
          <a:lstStyle/>
          <a:p>
            <a:r>
              <a:rPr lang="en-US" dirty="0"/>
              <a:t>        </a:t>
            </a:r>
            <a:r>
              <a:rPr lang="el-GR" b="1" dirty="0">
                <a:solidFill>
                  <a:srgbClr val="0070C0"/>
                </a:solidFill>
              </a:rPr>
              <a:t>βιοδιαθεσιμότητα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DAA6EEC-59B9-43F1-1FB0-7243382D6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628" y="1387115"/>
            <a:ext cx="5049982" cy="4566876"/>
          </a:xfrm>
          <a:solidFill>
            <a:srgbClr val="00B0F0"/>
          </a:solidFill>
        </p:spPr>
        <p:txBody>
          <a:bodyPr/>
          <a:lstStyle/>
          <a:p>
            <a:r>
              <a:rPr lang="el-GR" dirty="0"/>
              <a:t>Ποσοστό % του φαρμάκου που εισέρχεται αυτούσιο στην κυκλοφορία</a:t>
            </a:r>
            <a:endParaRPr lang="en-US" dirty="0"/>
          </a:p>
          <a:p>
            <a:endParaRPr lang="el-GR" dirty="0"/>
          </a:p>
          <a:p>
            <a:r>
              <a:rPr lang="en-US" dirty="0"/>
              <a:t>I. V. </a:t>
            </a:r>
            <a:r>
              <a:rPr lang="el-GR" dirty="0"/>
              <a:t>Χορήγηση  : 100%</a:t>
            </a:r>
            <a:endParaRPr lang="en-US" dirty="0"/>
          </a:p>
          <a:p>
            <a:pPr marL="0" indent="0">
              <a:buNone/>
            </a:pPr>
            <a:endParaRPr lang="el-GR" dirty="0"/>
          </a:p>
          <a:p>
            <a:r>
              <a:rPr lang="en-US" dirty="0"/>
              <a:t>Per </a:t>
            </a:r>
            <a:r>
              <a:rPr lang="en-US" dirty="0" err="1"/>
              <a:t>os</a:t>
            </a:r>
            <a:r>
              <a:rPr lang="en-US" dirty="0"/>
              <a:t>  &lt; 100%   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l-GR" dirty="0"/>
              <a:t>ελλιπής απορρόφηση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</a:t>
            </a:r>
            <a:r>
              <a:rPr lang="el-GR" dirty="0"/>
              <a:t>φαινόμενο 1</a:t>
            </a:r>
            <a:r>
              <a:rPr lang="el-GR" baseline="30000" dirty="0"/>
              <a:t>ης</a:t>
            </a:r>
            <a:r>
              <a:rPr lang="el-GR" dirty="0"/>
              <a:t> διόδου στο ήπαρ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C0362F21-FD33-9620-9C75-A15EA96D3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314" y="1480632"/>
            <a:ext cx="5455227" cy="4379841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503131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855</TotalTime>
  <Words>781</Words>
  <Application>Microsoft Office PowerPoint</Application>
  <PresentationFormat>Ευρεία οθόνη</PresentationFormat>
  <Paragraphs>136</Paragraphs>
  <Slides>38</Slides>
  <Notes>2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38</vt:i4>
      </vt:variant>
    </vt:vector>
  </HeadingPairs>
  <TitlesOfParts>
    <vt:vector size="47" baseType="lpstr">
      <vt:lpstr>Arial</vt:lpstr>
      <vt:lpstr>Calibri</vt:lpstr>
      <vt:lpstr>Calibri Light</vt:lpstr>
      <vt:lpstr>Symbol</vt:lpstr>
      <vt:lpstr>Times New Roman</vt:lpstr>
      <vt:lpstr>Wingdings</vt:lpstr>
      <vt:lpstr>Θέμα του Office</vt:lpstr>
      <vt:lpstr>Εικόνα bitmap</vt:lpstr>
      <vt:lpstr>Slide</vt:lpstr>
      <vt:lpstr>Παρουσίαση του PowerPoint</vt:lpstr>
      <vt:lpstr>            ΦΑΡΜΑΚΟΚΙΝΗΤΙΚΗ- ΚΛΑΔΟΣ ΦΑΡΜΑΚΟΛΟΓΙΑΣ </vt:lpstr>
      <vt:lpstr>Παρουσίαση του PowerPoint</vt:lpstr>
      <vt:lpstr>Παρουσίαση του PowerPoint</vt:lpstr>
      <vt:lpstr>  Μεταφορά του φαρμάκου από τον γαστρεντερικό σωλήνα </vt:lpstr>
      <vt:lpstr>Παρουσίαση του PowerPoint</vt:lpstr>
      <vt:lpstr>Παρουσίαση του PowerPoint</vt:lpstr>
      <vt:lpstr>     ION TRAPPING ΣΤΗΝ ΑΠΟΜΑΚΡΥΝΣΗ  ΔΗΛΗΤΗΡΙΩΝ ΜΕΣΩ ΔΙΟΥΡΗΣΗΣ</vt:lpstr>
      <vt:lpstr>        βιοδιαθεσιμότητα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    ΑΠΟΦΥΓΗ  ΑΝΑΜΙΞΗΣ ΦΑΡΜΑΚΟΥ ΜΕ ΣΤΕΡΕΑ Η΄ΥΓΡΗ ΤΡΟΦΗ</vt:lpstr>
      <vt:lpstr>Παρουσίαση του PowerPoint</vt:lpstr>
      <vt:lpstr>Αλληλεπιδράσεις φαρμάκων προ της συγχορήγησης</vt:lpstr>
      <vt:lpstr>Παρουσίαση του PowerPoint</vt:lpstr>
      <vt:lpstr>          Πρωτεϊνική Σύνδεση Φαρμάκου</vt:lpstr>
      <vt:lpstr>Παρουσίαση του PowerPoint</vt:lpstr>
      <vt:lpstr>   Συνέπειες σύνδεσης φαρμάκων με πρωτεϊνες ιστών</vt:lpstr>
      <vt:lpstr>Παρουσίαση του PowerPoint</vt:lpstr>
      <vt:lpstr>     Ανταγωνισμός στην πρωτεϊνική σύνδεση</vt:lpstr>
      <vt:lpstr>Φαρμακοκινητικές  παράμετροι</vt:lpstr>
      <vt:lpstr>Παρουσίαση του PowerPoint</vt:lpstr>
      <vt:lpstr> Κάθε φάρμακο έχει την δική του καμπύλη απορρόφησης</vt:lpstr>
      <vt:lpstr>           Βιοϊσοδυναμία    </vt:lpstr>
      <vt:lpstr>Παρουσίαση του PowerPoint</vt:lpstr>
      <vt:lpstr>   Ενδομυϊκή, Υποδόρια, Ενδοδερμική ένεση</vt:lpstr>
      <vt:lpstr> Προσοχή απαγορεύεται η ενδοφλέβια χορήγηση ελαιωδών διαλυμάτων!!! </vt:lpstr>
      <vt:lpstr>Κατανομή φαρμάκων στο σώμα</vt:lpstr>
      <vt:lpstr>Παρουσίαση του PowerPoint</vt:lpstr>
      <vt:lpstr>Παρουσίαση του PowerPoint</vt:lpstr>
      <vt:lpstr> ΥΔΩΡ % ΣΤΟ ΑΝΘΡΩΠΙΝΟ ΣΩΜΑ</vt:lpstr>
      <vt:lpstr> Πορεία – κατανομή φαρμάκου στο χρόνο</vt:lpstr>
      <vt:lpstr>         Επιπτώσεις στη θεραπευτική από την σύνδεση με τις πρωτεΐνες  </vt:lpstr>
      <vt:lpstr>       Απέκκριση : αποβολή φαρμάκου από οργανισμό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Άγγελος Παπανικολάου</dc:creator>
  <cp:lastModifiedBy>Άγγελος Παπανικολάου</cp:lastModifiedBy>
  <cp:revision>103</cp:revision>
  <dcterms:created xsi:type="dcterms:W3CDTF">2025-07-16T08:43:25Z</dcterms:created>
  <dcterms:modified xsi:type="dcterms:W3CDTF">2025-07-23T11:02:03Z</dcterms:modified>
</cp:coreProperties>
</file>