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sldIdLst>
    <p:sldId id="256" r:id="rId2"/>
    <p:sldId id="257" r:id="rId3"/>
    <p:sldId id="261" r:id="rId4"/>
    <p:sldId id="262" r:id="rId5"/>
    <p:sldId id="263" r:id="rId6"/>
    <p:sldId id="264" r:id="rId7"/>
    <p:sldId id="306" r:id="rId8"/>
    <p:sldId id="265" r:id="rId9"/>
    <p:sldId id="266" r:id="rId10"/>
    <p:sldId id="267" r:id="rId11"/>
    <p:sldId id="270" r:id="rId12"/>
    <p:sldId id="268" r:id="rId13"/>
    <p:sldId id="269" r:id="rId14"/>
    <p:sldId id="271" r:id="rId15"/>
    <p:sldId id="272" r:id="rId16"/>
    <p:sldId id="279" r:id="rId17"/>
    <p:sldId id="310" r:id="rId18"/>
    <p:sldId id="304" r:id="rId19"/>
    <p:sldId id="311" r:id="rId20"/>
    <p:sldId id="275" r:id="rId21"/>
    <p:sldId id="276" r:id="rId22"/>
    <p:sldId id="312" r:id="rId23"/>
    <p:sldId id="313" r:id="rId24"/>
    <p:sldId id="307" r:id="rId25"/>
    <p:sldId id="309" r:id="rId26"/>
    <p:sldId id="317" r:id="rId27"/>
    <p:sldId id="277" r:id="rId28"/>
    <p:sldId id="278" r:id="rId29"/>
    <p:sldId id="314" r:id="rId30"/>
    <p:sldId id="281" r:id="rId31"/>
    <p:sldId id="282" r:id="rId32"/>
    <p:sldId id="280" r:id="rId33"/>
    <p:sldId id="318" r:id="rId34"/>
    <p:sldId id="321" r:id="rId35"/>
    <p:sldId id="308" r:id="rId36"/>
    <p:sldId id="319" r:id="rId37"/>
    <p:sldId id="315" r:id="rId38"/>
    <p:sldId id="324" r:id="rId39"/>
    <p:sldId id="325" r:id="rId40"/>
    <p:sldId id="305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78" y="22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9F7FD1-E011-444B-A9E5-A994CBD8CFED}" type="datetimeFigureOut">
              <a:rPr lang="el-GR" smtClean="0"/>
              <a:pPr/>
              <a:t>30/9/2020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09C31A-D27E-451E-8502-609682CAB1DE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BE065-5491-4021-9033-73A163A1A3EC}" type="slidenum">
              <a:rPr lang="el-GR" smtClean="0"/>
              <a:pPr/>
              <a:t>27</a:t>
            </a:fld>
            <a:endParaRPr lang="el-G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BE065-5491-4021-9033-73A163A1A3EC}" type="slidenum">
              <a:rPr lang="el-GR" smtClean="0"/>
              <a:pPr/>
              <a:t>28</a:t>
            </a:fld>
            <a:endParaRPr lang="el-G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BE065-5491-4021-9033-73A163A1A3EC}" type="slidenum">
              <a:rPr lang="el-GR" smtClean="0"/>
              <a:pPr/>
              <a:t>30</a:t>
            </a:fld>
            <a:endParaRPr lang="el-G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BE065-5491-4021-9033-73A163A1A3EC}" type="slidenum">
              <a:rPr lang="el-GR" smtClean="0"/>
              <a:pPr/>
              <a:t>31</a:t>
            </a:fld>
            <a:endParaRPr lang="el-G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BE065-5491-4021-9033-73A163A1A3EC}" type="slidenum">
              <a:rPr lang="el-GR" smtClean="0"/>
              <a:pPr/>
              <a:t>32</a:t>
            </a:fld>
            <a:endParaRPr 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F7572-364C-429A-8775-3261981BBA7A}" type="datetimeFigureOut">
              <a:rPr lang="el-GR" smtClean="0"/>
              <a:pPr/>
              <a:t>30/9/2020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B9BF1-8CCD-471E-8793-11DF0B36825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11142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F7572-364C-429A-8775-3261981BBA7A}" type="datetimeFigureOut">
              <a:rPr lang="el-GR" smtClean="0"/>
              <a:pPr/>
              <a:t>30/9/2020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B9BF1-8CCD-471E-8793-11DF0B36825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27163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F7572-364C-429A-8775-3261981BBA7A}" type="datetimeFigureOut">
              <a:rPr lang="el-GR" smtClean="0"/>
              <a:pPr/>
              <a:t>30/9/2020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B9BF1-8CCD-471E-8793-11DF0B36825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006462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F7572-364C-429A-8775-3261981BBA7A}" type="datetimeFigureOut">
              <a:rPr lang="el-GR" smtClean="0"/>
              <a:pPr/>
              <a:t>30/9/2020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B9BF1-8CCD-471E-8793-11DF0B368256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770741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F7572-364C-429A-8775-3261981BBA7A}" type="datetimeFigureOut">
              <a:rPr lang="el-GR" smtClean="0"/>
              <a:pPr/>
              <a:t>30/9/2020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B9BF1-8CCD-471E-8793-11DF0B36825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918718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F7572-364C-429A-8775-3261981BBA7A}" type="datetimeFigureOut">
              <a:rPr lang="el-GR" smtClean="0"/>
              <a:pPr/>
              <a:t>30/9/2020</a:t>
            </a:fld>
            <a:endParaRPr lang="el-G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B9BF1-8CCD-471E-8793-11DF0B36825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870774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F7572-364C-429A-8775-3261981BBA7A}" type="datetimeFigureOut">
              <a:rPr lang="el-GR" smtClean="0"/>
              <a:pPr/>
              <a:t>30/9/2020</a:t>
            </a:fld>
            <a:endParaRPr lang="el-G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B9BF1-8CCD-471E-8793-11DF0B36825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323679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F7572-364C-429A-8775-3261981BBA7A}" type="datetimeFigureOut">
              <a:rPr lang="el-GR" smtClean="0"/>
              <a:pPr/>
              <a:t>30/9/2020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B9BF1-8CCD-471E-8793-11DF0B36825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233603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F7572-364C-429A-8775-3261981BBA7A}" type="datetimeFigureOut">
              <a:rPr lang="el-GR" smtClean="0"/>
              <a:pPr/>
              <a:t>30/9/2020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B9BF1-8CCD-471E-8793-11DF0B36825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18727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F7572-364C-429A-8775-3261981BBA7A}" type="datetimeFigureOut">
              <a:rPr lang="el-GR" smtClean="0"/>
              <a:pPr/>
              <a:t>30/9/2020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B9BF1-8CCD-471E-8793-11DF0B36825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05313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F7572-364C-429A-8775-3261981BBA7A}" type="datetimeFigureOut">
              <a:rPr lang="el-GR" smtClean="0"/>
              <a:pPr/>
              <a:t>30/9/2020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B9BF1-8CCD-471E-8793-11DF0B36825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99581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F7572-364C-429A-8775-3261981BBA7A}" type="datetimeFigureOut">
              <a:rPr lang="el-GR" smtClean="0"/>
              <a:pPr/>
              <a:t>30/9/2020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B9BF1-8CCD-471E-8793-11DF0B36825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40325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F7572-364C-429A-8775-3261981BBA7A}" type="datetimeFigureOut">
              <a:rPr lang="el-GR" smtClean="0"/>
              <a:pPr/>
              <a:t>30/9/2020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B9BF1-8CCD-471E-8793-11DF0B36825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7496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F7572-364C-429A-8775-3261981BBA7A}" type="datetimeFigureOut">
              <a:rPr lang="el-GR" smtClean="0"/>
              <a:pPr/>
              <a:t>30/9/2020</a:t>
            </a:fld>
            <a:endParaRPr lang="el-G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B9BF1-8CCD-471E-8793-11DF0B36825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85399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F7572-364C-429A-8775-3261981BBA7A}" type="datetimeFigureOut">
              <a:rPr lang="el-GR" smtClean="0"/>
              <a:pPr/>
              <a:t>30/9/2020</a:t>
            </a:fld>
            <a:endParaRPr lang="el-G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B9BF1-8CCD-471E-8793-11DF0B36825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7707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F7572-364C-429A-8775-3261981BBA7A}" type="datetimeFigureOut">
              <a:rPr lang="el-GR" smtClean="0"/>
              <a:pPr/>
              <a:t>30/9/2020</a:t>
            </a:fld>
            <a:endParaRPr lang="el-G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B9BF1-8CCD-471E-8793-11DF0B36825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33571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F7572-364C-429A-8775-3261981BBA7A}" type="datetimeFigureOut">
              <a:rPr lang="el-GR" smtClean="0"/>
              <a:pPr/>
              <a:t>30/9/2020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B9BF1-8CCD-471E-8793-11DF0B36825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29566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A53F7572-364C-429A-8775-3261981BBA7A}" type="datetimeFigureOut">
              <a:rPr lang="el-GR" smtClean="0"/>
              <a:pPr/>
              <a:t>30/9/2020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6B9BF1-8CCD-471E-8793-11DF0B36825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679512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www.uoguelph.ca/~rfoster/repropath/surgicalpath/female/cat/F%20fel%20ovary%20inclusion%20cyst%20YB065442%2001wl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hyperlink" Target="http://www.uoguelph.ca/~rfoster/repropath/surgicalpath/female/cat/F%20fel%20ovary%20follicular%20cysts%20YB99613%2009wl.jpg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www.google.gr/url?sa=i&amp;rct=j&amp;q=&amp;esrc=s&amp;source=images&amp;cd=&amp;cad=rja&amp;uact=8&amp;ved=0ahUKEwj80rLCkJvMAhXIuBQKHaPcBhAQjRwIBw&amp;url=http://www.glowm.com/resources/glowm/cd/pages/v4/v4c029.html&amp;psig=AFQjCNEM83qqwwhxGCmW_Bo7U4D6ySqqHQ&amp;ust=1461169937068906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hyperlink" Target="http://www.archivesofpathology.org/na101/home/literatum/publisher/pinnacle/journals/content/arpa/2011/15432165-135.10/arpa.2011-0034-ra/production/images/large/i1543-2165-135-10-1261-f01.jpe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hyperlink" Target="http://www.google.gr/url?sa=i&amp;rct=j&amp;q=&amp;esrc=s&amp;source=images&amp;cd=&amp;cad=rja&amp;uact=8&amp;ved=0CAcQjRw&amp;url=http://www.webpathology.com/image.asp?n=20&amp;Case=214&amp;ei=NCikVJvyC4vxUvXug6gL&amp;bvm=bv.82001339,d.d24&amp;psig=AFQjCNEY7aU6xDhmU96gK6JIluycoqle4g&amp;ust=1420130272802180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google.gr/url?sa=i&amp;rct=j&amp;q=&amp;esrc=s&amp;source=images&amp;cd=&amp;cad=rja&amp;uact=8&amp;ved=0ahUKEwj01qDEjNfKAhWMPRQKHRkNDk8QjRwIBw&amp;url=http://www.gettyimages.com/detail/photo/gross-specimen-of-human-fallopian-tube-high-res-stock-photography/128618494&amp;bvm=bv.113034660,d.d24&amp;psig=AFQjCNGcwwQq7-4ZVPTcHwGXoHYupRQP3w&amp;ust=1454434213971780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hyperlink" Target="http://www.google.gr/url?sa=i&amp;rct=j&amp;q=&amp;esrc=s&amp;source=images&amp;cd=&amp;cad=rja&amp;uact=8&amp;ved=0ahUKEwjl76SGjdfKAhVDvhQKHcUjCN8QjRwIBw&amp;url=http://www.pathologyoutlines.com/topic/ovarynontumornormalhistology.html&amp;bvm=bv.113034660,d.d24&amp;psig=AFQjCNFamAkDe2XARrpxjXVd2vSP3OV_gA&amp;ust=1454434452902898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gr/url?sa=i&amp;rct=j&amp;q=&amp;esrc=s&amp;source=images&amp;cd=&amp;cad=rja&amp;uact=8&amp;ved=0ahUKEwjc-9jb6vLKAhXJYpoKHVQOAMwQjRwIBw&amp;url=http://www.mymedal.org/index.php?n=OvarianCancer.273117&amp;psig=AFQjCNGAKlu0WGUtlGsvZOLLtWPJNHViGQ&amp;ust=1455387240016856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hyperlink" Target="http://www.google.gr/url?sa=i&amp;rct=j&amp;q=&amp;esrc=s&amp;source=images&amp;cd=&amp;cad=rja&amp;uact=8&amp;ved=0ahUKEwjC85KI6_LKAhVID5oKHS1yAqoQjRwIBw&amp;url=http://www.webpathology.com/image.asp?case=525&amp;n=23&amp;bvm=bv.114195076,d.d24&amp;psig=AFQjCNHpqFcNm5P42t7YhbjUEXzhVzcyVA&amp;ust=1455387435487870" TargetMode="External"/><Relationship Id="rId4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s://www.google.gr/url?sa=i&amp;rct=j&amp;q=&amp;esrc=s&amp;source=images&amp;cd=&amp;cad=rja&amp;uact=8&amp;ved=0ahUKEwi694Sq-eHZAhXCC5oKHcCyBOkQjRwIBg&amp;url=https%3A%2F%2Fwww.nature.com%2Farticles%2Fmodpathol201185&amp;psig=AOvVaw1QTeISRSqjQ__ke-Iask1k&amp;ust=1520777684682754" TargetMode="Externa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google.gr/url?sa=i&amp;rct=j&amp;q=&amp;esrc=s&amp;source=images&amp;cd=&amp;cad=rja&amp;uact=8&amp;ved=0ahUKEwiVgOvxi9fKAhWJuRQKHdItB2MQjRwIBw&amp;url=https://tulane.edu/som/departments/pathology/fem_repro_faltube_hdslpx.cfm&amp;bvm=bv.113034660,d.d24&amp;psig=AFQjCNGcwwQq7-4ZVPTcHwGXoHYupRQP3w&amp;ust=1454434213971780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hyperlink" Target="http://www.google.gr/url?sa=i&amp;rct=j&amp;q=&amp;esrc=s&amp;source=images&amp;cd=&amp;cad=rja&amp;uact=8&amp;ved=0ahUKEwi73ZKRjNfKAhXGXhQKHfJpDAIQjRwIBw&amp;url=http://www.cram.com/flashcards/pathology-female-422208&amp;bvm=bv.113034660,d.d24&amp;psig=AFQjCNGcwwQq7-4ZVPTcHwGXoHYupRQP3w&amp;ust=1454434213971780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584" y="1340768"/>
            <a:ext cx="7772400" cy="1470025"/>
          </a:xfrm>
        </p:spPr>
        <p:txBody>
          <a:bodyPr>
            <a:noAutofit/>
          </a:bodyPr>
          <a:lstStyle/>
          <a:p>
            <a:r>
              <a:rPr lang="el-GR" sz="5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Εξαρτήματα: </a:t>
            </a:r>
            <a:br>
              <a:rPr lang="el-GR" sz="5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l-GR" sz="5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σάλπιγγες-ωοθήκες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cap="none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Ευαγγελία Κάβουρα</a:t>
            </a:r>
          </a:p>
          <a:p>
            <a:r>
              <a:rPr lang="el-GR" sz="2000" cap="none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συντονίστρια </a:t>
            </a:r>
            <a:r>
              <a:rPr lang="el-GR" sz="2000" cap="none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καθ</a:t>
            </a:r>
            <a:r>
              <a:rPr lang="el-GR" sz="2000" cap="none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l-GR" cap="none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el-GR" sz="2000" cap="none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ικ</a:t>
            </a:r>
            <a:r>
              <a:rPr lang="el-GR" sz="2000" cap="none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l-GR" cap="none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el-GR" sz="2000" cap="none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αυλάκη</a:t>
            </a:r>
            <a:endParaRPr lang="el-GR" sz="2000" dirty="0">
              <a:solidFill>
                <a:schemeClr val="accent6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title"/>
          </p:nvPr>
        </p:nvSpPr>
        <p:spPr>
          <a:xfrm>
            <a:off x="611560" y="620688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l-GR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Σύνδρομο θηλεοποιούντος όρχεως</a:t>
            </a:r>
            <a:br>
              <a:rPr lang="el-GR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l-GR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Testicular feminization</a:t>
            </a:r>
            <a:r>
              <a:rPr lang="el-GR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androgen insensitivity syndrome XY)</a:t>
            </a:r>
            <a:endParaRPr lang="el-GR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3" name="Picture 5" descr="1X10H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67744" y="2492896"/>
            <a:ext cx="5594349" cy="4195762"/>
          </a:xfr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s.slideplayer.com/18/6200631/slides/slide_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00" y="-136525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1979712" y="548680"/>
            <a:ext cx="55006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Κύστεις της ωοθήκης</a:t>
            </a:r>
          </a:p>
        </p:txBody>
      </p:sp>
      <p:sp>
        <p:nvSpPr>
          <p:cNvPr id="16387" name="TextBox 2"/>
          <p:cNvSpPr txBox="1">
            <a:spLocks noChangeArrowheads="1"/>
          </p:cNvSpPr>
          <p:nvPr/>
        </p:nvSpPr>
        <p:spPr bwMode="auto">
          <a:xfrm>
            <a:off x="900113" y="1628775"/>
            <a:ext cx="7858125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00FFFF"/>
              </a:buClr>
              <a:buFont typeface="Wingdings" pitchFamily="2" charset="2"/>
              <a:buChar char="v"/>
            </a:pPr>
            <a:r>
              <a:rPr lang="el-GR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Μη νεοπλασματικές από το Μυλλεριανό επιθήλιο (ορώδεις)</a:t>
            </a:r>
          </a:p>
          <a:p>
            <a:pPr>
              <a:buClr>
                <a:srgbClr val="00FFFF"/>
              </a:buClr>
              <a:buFont typeface="Wingdings" pitchFamily="2" charset="2"/>
              <a:buChar char="v"/>
            </a:pPr>
            <a:r>
              <a:rPr lang="el-GR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Λειτουργικές από το επιθήλιο των ωοθυλακίων</a:t>
            </a:r>
          </a:p>
          <a:p>
            <a:pPr>
              <a:buClr>
                <a:srgbClr val="00FFFF"/>
              </a:buClr>
              <a:buFont typeface="Wingdings" pitchFamily="2" charset="2"/>
              <a:buChar char="v"/>
            </a:pPr>
            <a:r>
              <a:rPr lang="el-GR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Ενδομητριώσεως</a:t>
            </a:r>
          </a:p>
        </p:txBody>
      </p:sp>
      <p:pic>
        <p:nvPicPr>
          <p:cNvPr id="16388" name="Picture 2" descr="http://www.uoguelph.ca/~rfoster/repropath/surgicalpath/female/cat/F%20fel%20ovary%20inclusion%20cyst%20YB065442%2001e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933056"/>
            <a:ext cx="2592288" cy="2291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4" descr="http://www.uoguelph.ca/~rfoster/repropath/surgicalpath/female/cat/F%20fel%20ovary%20follicular%20cysts%20YB99613%2009es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3933056"/>
            <a:ext cx="2731013" cy="2340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http://www.webpathology.com/slides/slides/Ovary_Endometriosis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>
            <a:off x="6084168" y="3933056"/>
            <a:ext cx="2924633" cy="2376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1"/>
          <p:cNvSpPr txBox="1">
            <a:spLocks noChangeArrowheads="1"/>
          </p:cNvSpPr>
          <p:nvPr/>
        </p:nvSpPr>
        <p:spPr bwMode="auto">
          <a:xfrm>
            <a:off x="1857375" y="714375"/>
            <a:ext cx="66436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Νεοπλάσματα της ωοθήκης</a:t>
            </a:r>
          </a:p>
        </p:txBody>
      </p:sp>
      <p:sp>
        <p:nvSpPr>
          <p:cNvPr id="18435" name="TextBox 2"/>
          <p:cNvSpPr txBox="1">
            <a:spLocks noChangeArrowheads="1"/>
          </p:cNvSpPr>
          <p:nvPr/>
        </p:nvSpPr>
        <p:spPr bwMode="auto">
          <a:xfrm>
            <a:off x="539552" y="2060848"/>
            <a:ext cx="194421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sz="2400" b="1" dirty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Επιθηλιακοί Ογκοι </a:t>
            </a:r>
          </a:p>
        </p:txBody>
      </p:sp>
      <p:sp>
        <p:nvSpPr>
          <p:cNvPr id="18436" name="TextBox 3"/>
          <p:cNvSpPr txBox="1">
            <a:spLocks noChangeArrowheads="1"/>
          </p:cNvSpPr>
          <p:nvPr/>
        </p:nvSpPr>
        <p:spPr bwMode="auto">
          <a:xfrm>
            <a:off x="3563888" y="2060848"/>
            <a:ext cx="164876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sz="2400" b="1" dirty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Γεννητικά κύτταρα</a:t>
            </a:r>
          </a:p>
        </p:txBody>
      </p:sp>
      <p:sp>
        <p:nvSpPr>
          <p:cNvPr id="18437" name="TextBox 4"/>
          <p:cNvSpPr txBox="1">
            <a:spLocks noChangeArrowheads="1"/>
          </p:cNvSpPr>
          <p:nvPr/>
        </p:nvSpPr>
        <p:spPr bwMode="auto">
          <a:xfrm>
            <a:off x="6156176" y="1844824"/>
            <a:ext cx="278606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2400" b="1" dirty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Στρώμα και παράγωγα γεννητικής ταινίας</a:t>
            </a:r>
          </a:p>
        </p:txBody>
      </p:sp>
      <p:sp>
        <p:nvSpPr>
          <p:cNvPr id="18438" name="TextBox 5"/>
          <p:cNvSpPr txBox="1">
            <a:spLocks noChangeArrowheads="1"/>
          </p:cNvSpPr>
          <p:nvPr/>
        </p:nvSpPr>
        <p:spPr bwMode="auto">
          <a:xfrm>
            <a:off x="179512" y="3068960"/>
            <a:ext cx="259228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Ορώδης</a:t>
            </a:r>
          </a:p>
          <a:p>
            <a:pPr algn="ctr"/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Βλεννώδης</a:t>
            </a:r>
          </a:p>
          <a:p>
            <a:pPr algn="ctr"/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Ενδομηριοειδής</a:t>
            </a:r>
          </a:p>
          <a:p>
            <a:pPr algn="ctr"/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Διαυγοκυτταρικός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Brenner</a:t>
            </a:r>
          </a:p>
          <a:p>
            <a:pPr algn="ctr"/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Αταξινόμητος</a:t>
            </a:r>
          </a:p>
        </p:txBody>
      </p:sp>
      <p:sp>
        <p:nvSpPr>
          <p:cNvPr id="18439" name="TextBox 6"/>
          <p:cNvSpPr txBox="1">
            <a:spLocks noChangeArrowheads="1"/>
          </p:cNvSpPr>
          <p:nvPr/>
        </p:nvSpPr>
        <p:spPr bwMode="auto">
          <a:xfrm>
            <a:off x="3203848" y="3284984"/>
            <a:ext cx="2510581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Τεράτωμα</a:t>
            </a:r>
          </a:p>
          <a:p>
            <a:pPr algn="ctr"/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Δυσγερμίνωμα</a:t>
            </a:r>
          </a:p>
          <a:p>
            <a:pPr algn="ctr"/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Ογκος λεκιθικού ασκού</a:t>
            </a:r>
          </a:p>
          <a:p>
            <a:pPr algn="ctr"/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Χοριοκαρκίνωμα</a:t>
            </a:r>
          </a:p>
        </p:txBody>
      </p:sp>
      <p:sp>
        <p:nvSpPr>
          <p:cNvPr id="18440" name="TextBox 7"/>
          <p:cNvSpPr txBox="1">
            <a:spLocks noChangeArrowheads="1"/>
          </p:cNvSpPr>
          <p:nvPr/>
        </p:nvSpPr>
        <p:spPr bwMode="auto">
          <a:xfrm>
            <a:off x="6228184" y="3212976"/>
            <a:ext cx="2786062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Ινωμα</a:t>
            </a:r>
          </a:p>
          <a:p>
            <a:pPr algn="ctr"/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Κοκκιοκυτταρικός</a:t>
            </a:r>
          </a:p>
          <a:p>
            <a:pPr algn="ctr"/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Θήκωμα</a:t>
            </a:r>
          </a:p>
          <a:p>
            <a:pPr algn="ctr"/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Από κύτταρα  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Sertoli</a:t>
            </a:r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Απο κύτταρα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Leydig</a:t>
            </a:r>
            <a:endParaRPr lang="el-GR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2" y="764704"/>
            <a:ext cx="6912768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Η διερεύνηση ενός ωοθηκικού όγκου πρέπει να περιλαμβάνει:</a:t>
            </a:r>
          </a:p>
          <a:p>
            <a:endParaRPr lang="el-GR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00FFFF"/>
              </a:buClr>
              <a:buFont typeface="Wingdings" pitchFamily="2" charset="2"/>
              <a:buChar char="ü"/>
            </a:pPr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Κλινικό ιστορικό</a:t>
            </a:r>
          </a:p>
          <a:p>
            <a:pPr>
              <a:buClr>
                <a:srgbClr val="00FFFF"/>
              </a:buClr>
            </a:pPr>
            <a:r>
              <a:rPr lang="el-GR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για πιθανό αποκλεισμό μεταστατικής νόσου</a:t>
            </a:r>
          </a:p>
          <a:p>
            <a:pPr>
              <a:buClr>
                <a:srgbClr val="00FFFF"/>
              </a:buClr>
              <a:buFont typeface="Wingdings" pitchFamily="2" charset="2"/>
              <a:buChar char="ü"/>
            </a:pPr>
            <a:endParaRPr lang="el-GR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00FFFF"/>
              </a:buClr>
              <a:buFont typeface="Wingdings" pitchFamily="2" charset="2"/>
              <a:buChar char="ü"/>
            </a:pPr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Απεικόνηση</a:t>
            </a:r>
          </a:p>
          <a:p>
            <a:pPr>
              <a:buClr>
                <a:srgbClr val="00FFFF"/>
              </a:buClr>
            </a:pPr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l-GR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για πιθανή διάγνωση αλλά και επιλογή της θεραπευτικής προσέγγισης</a:t>
            </a:r>
          </a:p>
          <a:p>
            <a:pPr>
              <a:buClr>
                <a:srgbClr val="00FFFF"/>
              </a:buClr>
              <a:buFont typeface="Wingdings" pitchFamily="2" charset="2"/>
              <a:buChar char="ü"/>
            </a:pPr>
            <a:endParaRPr lang="el-GR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00FFFF"/>
              </a:buClr>
              <a:buFont typeface="Wingdings" pitchFamily="2" charset="2"/>
              <a:buChar char="ü"/>
            </a:pPr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Ελεγχος δεικτών στον ορό του αίματος</a:t>
            </a:r>
          </a:p>
          <a:p>
            <a:pPr>
              <a:buClr>
                <a:srgbClr val="00FFFF"/>
              </a:buClr>
            </a:pPr>
            <a:r>
              <a:rPr lang="el-GR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γιά πιθανή διάγνωση αλλά και παρακολούθηση</a:t>
            </a:r>
          </a:p>
          <a:p>
            <a:pPr>
              <a:buClr>
                <a:srgbClr val="00FFFF"/>
              </a:buClr>
              <a:buFont typeface="Wingdings" pitchFamily="2" charset="2"/>
              <a:buChar char="ü"/>
            </a:pPr>
            <a:endParaRPr lang="el-GR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00FFFF"/>
              </a:buClr>
              <a:buFont typeface="Wingdings" pitchFamily="2" charset="2"/>
              <a:buChar char="ü"/>
            </a:pPr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Αξιολόγηση σε σχέση και με την ηλικία</a:t>
            </a:r>
          </a:p>
          <a:p>
            <a:endParaRPr lang="el-GR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l-GR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l-GR" dirty="0"/>
          </a:p>
          <a:p>
            <a:endParaRPr lang="el-GR" dirty="0"/>
          </a:p>
        </p:txBody>
      </p:sp>
      <p:sp>
        <p:nvSpPr>
          <p:cNvPr id="3" name="TextBox 2"/>
          <p:cNvSpPr txBox="1"/>
          <p:nvPr/>
        </p:nvSpPr>
        <p:spPr>
          <a:xfrm>
            <a:off x="7020272" y="3789040"/>
            <a:ext cx="17281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Ca125</a:t>
            </a:r>
          </a:p>
          <a:p>
            <a:r>
              <a:rPr lang="el-GR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α-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l-GR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Ρ</a:t>
            </a: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l-GR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β- 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inhibin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HCG</a:t>
            </a:r>
            <a:endParaRPr lang="el-GR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99792" y="476672"/>
            <a:ext cx="590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Επιθηλιακοί όγκοι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9512" y="1916832"/>
            <a:ext cx="2736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Καλοήθεις</a:t>
            </a:r>
          </a:p>
          <a:p>
            <a:pPr algn="ctr"/>
            <a:endParaRPr lang="el-GR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l-GR" sz="2400" b="1" dirty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κυσταδενώματα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87824" y="1916832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Οριακής κακοήθειας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16216" y="1916832"/>
            <a:ext cx="2160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Κακοήθεις</a:t>
            </a:r>
          </a:p>
          <a:p>
            <a:pPr algn="ctr"/>
            <a:endParaRPr lang="el-GR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l-GR" sz="2400" b="1" dirty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καρκινώματα</a:t>
            </a:r>
          </a:p>
        </p:txBody>
      </p:sp>
      <p:sp>
        <p:nvSpPr>
          <p:cNvPr id="6" name="Oval 5"/>
          <p:cNvSpPr/>
          <p:nvPr/>
        </p:nvSpPr>
        <p:spPr>
          <a:xfrm>
            <a:off x="2699792" y="1412776"/>
            <a:ext cx="3384376" cy="1440160"/>
          </a:xfrm>
          <a:prstGeom prst="ellipse">
            <a:avLst/>
          </a:prstGeom>
          <a:noFill/>
          <a:ln w="3175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TextBox 6"/>
          <p:cNvSpPr txBox="1"/>
          <p:nvPr/>
        </p:nvSpPr>
        <p:spPr>
          <a:xfrm>
            <a:off x="1259632" y="4509120"/>
            <a:ext cx="65527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Ογκοι οι οποίοι ενώ δεν αναπτύσσονται διηθητικά συνδέονται ενίοτε με παρουσία νόσου στο επίπλουν, άλλες ορογονικές επιφάνειες αλλά και σε λεμφαδένες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79712" y="3861048"/>
            <a:ext cx="604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Οι ορώδεις όγκοι οριακής κακοήθειας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uic.edu/depts/mcpt/anatomic/Oliva/oli%201-30%20color/Epithelial%20Implants%20Color/non-invasive%20epithelial%20implant%20lp%2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267064"/>
            <a:ext cx="3384376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http://www.bdiap.org/Belf02/Prat/5-InvImpla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2267064"/>
            <a:ext cx="3312541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043608" y="1268760"/>
            <a:ext cx="3024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Μη διηθητική εμφύτευση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80112" y="1268760"/>
            <a:ext cx="2376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Διηθητική εμφύτευση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15816" y="404664"/>
            <a:ext cx="324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b="1" dirty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Εμφυτεύσεις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9177D6-E5C3-442C-8B7B-DDA3FAB431CE}"/>
              </a:ext>
            </a:extLst>
          </p:cNvPr>
          <p:cNvSpPr txBox="1"/>
          <p:nvPr/>
        </p:nvSpPr>
        <p:spPr>
          <a:xfrm>
            <a:off x="1043608" y="5755269"/>
            <a:ext cx="2952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Θηλές που μοιάζουν με τον οριακό όγκο και σέβονται τους γύρω ιστούς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78902A-1434-4C98-8AA4-5BD307B6D489}"/>
              </a:ext>
            </a:extLst>
          </p:cNvPr>
          <p:cNvSpPr txBox="1"/>
          <p:nvPr/>
        </p:nvSpPr>
        <p:spPr>
          <a:xfrm>
            <a:off x="5374941" y="5673396"/>
            <a:ext cx="2952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Ανώτερης διαφοροποίησης ορώδες καρκίνωμα (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 2014)</a:t>
            </a:r>
            <a:endParaRPr lang="el-GR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980728"/>
            <a:ext cx="698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Πως δημιουργούνται οι εμφυτεύσεις?</a:t>
            </a:r>
          </a:p>
        </p:txBody>
      </p:sp>
      <p:pic>
        <p:nvPicPr>
          <p:cNvPr id="1026" name="Picture 2" descr="http://www.glowm.com/resources/glowm/cd/graphics/figures/v4/0290/005f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060848"/>
            <a:ext cx="2895600" cy="257175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115616" y="2132856"/>
            <a:ext cx="26642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Εξωφυτική ανάπτυξη</a:t>
            </a:r>
          </a:p>
          <a:p>
            <a:pPr algn="ctr"/>
            <a:endParaRPr lang="el-GR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Απόσπαση κυττάρων</a:t>
            </a:r>
          </a:p>
          <a:p>
            <a:pPr algn="ctr"/>
            <a:endParaRPr lang="el-GR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Εμφύτευση</a:t>
            </a:r>
          </a:p>
        </p:txBody>
      </p:sp>
      <p:sp>
        <p:nvSpPr>
          <p:cNvPr id="5" name="Down Arrow 4"/>
          <p:cNvSpPr/>
          <p:nvPr/>
        </p:nvSpPr>
        <p:spPr>
          <a:xfrm>
            <a:off x="2267744" y="2924944"/>
            <a:ext cx="196600" cy="402344"/>
          </a:xfrm>
          <a:prstGeom prst="down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Down Arrow 5"/>
          <p:cNvSpPr/>
          <p:nvPr/>
        </p:nvSpPr>
        <p:spPr>
          <a:xfrm>
            <a:off x="2267744" y="4005064"/>
            <a:ext cx="196600" cy="402344"/>
          </a:xfrm>
          <a:prstGeom prst="down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TextBox 6"/>
          <p:cNvSpPr txBox="1"/>
          <p:nvPr/>
        </p:nvSpPr>
        <p:spPr>
          <a:xfrm>
            <a:off x="1043608" y="5589240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Σύγχρονη ανάπτυξη κατά μήκος του Μυλλεριανού συστήματος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5536" y="5661248"/>
            <a:ext cx="288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b="1" dirty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ή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serous borderline tumor gross patholog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204864"/>
            <a:ext cx="3744416" cy="396044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131840" y="886641"/>
            <a:ext cx="331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Μακροσκοπικά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75656" y="404664"/>
            <a:ext cx="6336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Ορώδεις όγκοι οριακής κακοήθειας</a:t>
            </a: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E6D3D3DF-29DF-42A1-A71B-7016BBDC48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297" y="2194942"/>
            <a:ext cx="3796682" cy="39604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F86409E-70DA-45FF-99E8-082DD9BA3AD4}"/>
              </a:ext>
            </a:extLst>
          </p:cNvPr>
          <p:cNvSpPr txBox="1"/>
          <p:nvPr/>
        </p:nvSpPr>
        <p:spPr>
          <a:xfrm>
            <a:off x="827584" y="1628800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Ενδοφυτική</a:t>
            </a:r>
            <a:r>
              <a:rPr lang="el-G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ανάπτυξη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B09BF9-DABF-41F0-845D-562EEDE481B4}"/>
              </a:ext>
            </a:extLst>
          </p:cNvPr>
          <p:cNvSpPr txBox="1"/>
          <p:nvPr/>
        </p:nvSpPr>
        <p:spPr>
          <a:xfrm>
            <a:off x="5242024" y="1682121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Εξωφυτική</a:t>
            </a:r>
            <a:r>
              <a:rPr lang="el-G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ανάπτυξη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Picture7">
            <a:extLst>
              <a:ext uri="{FF2B5EF4-FFF2-40B4-BE49-F238E27FC236}">
                <a16:creationId xmlns:a16="http://schemas.microsoft.com/office/drawing/2014/main" id="{FFA002AD-5308-451F-A128-5996854A0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1" y="1833655"/>
            <a:ext cx="3837139" cy="3888432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C0E88C-24EA-4EAF-BB1D-148409A9B1EB}"/>
              </a:ext>
            </a:extLst>
          </p:cNvPr>
          <p:cNvSpPr txBox="1"/>
          <p:nvPr/>
        </p:nvSpPr>
        <p:spPr>
          <a:xfrm>
            <a:off x="3635896" y="18864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Ιστολογικά</a:t>
            </a: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3B86B184-4FC7-4627-A64B-279CC7E16C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50" y="1863989"/>
            <a:ext cx="3803506" cy="38580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32D1C1D-6032-4A79-8FE3-22AD792395DE}"/>
              </a:ext>
            </a:extLst>
          </p:cNvPr>
          <p:cNvSpPr txBox="1"/>
          <p:nvPr/>
        </p:nvSpPr>
        <p:spPr>
          <a:xfrm>
            <a:off x="1115616" y="1135913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Κλασσικού τύπου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25D5F9-FA65-422F-8BB1-B964CF9238C0}"/>
              </a:ext>
            </a:extLst>
          </p:cNvPr>
          <p:cNvSpPr txBox="1"/>
          <p:nvPr/>
        </p:nvSpPr>
        <p:spPr>
          <a:xfrm>
            <a:off x="5292080" y="1135913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Μικροθηλώδους τύπου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F31902-5D16-42AA-83A0-5EE505F3501F}"/>
              </a:ext>
            </a:extLst>
          </p:cNvPr>
          <p:cNvSpPr txBox="1"/>
          <p:nvPr/>
        </p:nvSpPr>
        <p:spPr>
          <a:xfrm>
            <a:off x="225871" y="5746030"/>
            <a:ext cx="44644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Συμπλέγματα θηλών με </a:t>
            </a:r>
            <a:r>
              <a:rPr lang="el-GR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αγγειοσυνδετικούς</a:t>
            </a:r>
            <a:r>
              <a:rPr lang="el-G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άξωνες</a:t>
            </a:r>
            <a:r>
              <a:rPr lang="el-G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πυρηική</a:t>
            </a:r>
            <a:r>
              <a:rPr lang="el-G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στοιβάδωση</a:t>
            </a:r>
            <a:r>
              <a:rPr lang="el-G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ατυπία</a:t>
            </a:r>
            <a:r>
              <a:rPr lang="el-G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απόσπαση των κυττάρων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B1A631-90DE-4B6C-903C-78236B40472C}"/>
              </a:ext>
            </a:extLst>
          </p:cNvPr>
          <p:cNvSpPr txBox="1"/>
          <p:nvPr/>
        </p:nvSpPr>
        <p:spPr>
          <a:xfrm>
            <a:off x="5069599" y="5884529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Μικρές θηλές με ύψοςΧ5 το εύρος</a:t>
            </a:r>
          </a:p>
          <a:p>
            <a:pPr algn="ctr"/>
            <a:r>
              <a:rPr lang="el-GR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Κεφαλή της Μέδουσας</a:t>
            </a:r>
          </a:p>
        </p:txBody>
      </p:sp>
    </p:spTree>
    <p:extLst>
      <p:ext uri="{BB962C8B-B14F-4D97-AF65-F5344CB8AC3E}">
        <p14:creationId xmlns:p14="http://schemas.microsoft.com/office/powerpoint/2010/main" val="4117060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uterine adnex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1124744"/>
            <a:ext cx="3583889" cy="4608512"/>
          </a:xfrm>
          <a:prstGeom prst="rect">
            <a:avLst/>
          </a:prstGeom>
          <a:noFill/>
        </p:spPr>
      </p:pic>
      <p:sp>
        <p:nvSpPr>
          <p:cNvPr id="5" name="Oval 4"/>
          <p:cNvSpPr/>
          <p:nvPr/>
        </p:nvSpPr>
        <p:spPr>
          <a:xfrm>
            <a:off x="5004048" y="1124744"/>
            <a:ext cx="1800200" cy="2016224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Oval 5"/>
          <p:cNvSpPr/>
          <p:nvPr/>
        </p:nvSpPr>
        <p:spPr>
          <a:xfrm>
            <a:off x="2699792" y="1124744"/>
            <a:ext cx="1800200" cy="2016224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Pictur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052737"/>
            <a:ext cx="3672408" cy="4608512"/>
          </a:xfrm>
          <a:prstGeom prst="rect">
            <a:avLst/>
          </a:prstGeom>
          <a:noFill/>
        </p:spPr>
      </p:pic>
      <p:pic>
        <p:nvPicPr>
          <p:cNvPr id="3" name="Picture 9" descr="Picture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79" y="1052737"/>
            <a:ext cx="3601095" cy="453650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259632" y="404664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Κλασσικού τύπου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08104" y="404664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Μικροθηλώδους τύπου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51720" y="5949280"/>
            <a:ext cx="5832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Συχνότητα παρουσίας εμφυτεύσεων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1187450" y="1844675"/>
            <a:ext cx="4897438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800" b="1" u="sng" dirty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Εξωφυτική ανάπτυξη</a:t>
            </a:r>
          </a:p>
          <a:p>
            <a:pPr>
              <a:spcBef>
                <a:spcPct val="50000"/>
              </a:spcBef>
            </a:pPr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Κλασσικό ορώδες</a:t>
            </a:r>
          </a:p>
          <a:p>
            <a:pPr>
              <a:spcBef>
                <a:spcPct val="50000"/>
              </a:spcBef>
            </a:pPr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Μικροθηλώδες</a:t>
            </a:r>
          </a:p>
          <a:p>
            <a:pPr>
              <a:spcBef>
                <a:spcPct val="50000"/>
              </a:spcBef>
            </a:pPr>
            <a:endParaRPr lang="el-GR" sz="2800" b="1" u="sng" dirty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el-GR" sz="2800" b="1" u="sng" dirty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Ενδοφυτική ανάπτυξη</a:t>
            </a:r>
          </a:p>
          <a:p>
            <a:pPr>
              <a:spcBef>
                <a:spcPct val="50000"/>
              </a:spcBef>
            </a:pPr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Κλασσικό ορώδες</a:t>
            </a:r>
          </a:p>
          <a:p>
            <a:pPr>
              <a:spcBef>
                <a:spcPct val="50000"/>
              </a:spcBef>
            </a:pPr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Μικροθηλώδες</a:t>
            </a:r>
          </a:p>
        </p:txBody>
      </p:sp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6227763" y="1341438"/>
            <a:ext cx="33480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b="1" i="1" dirty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Εμφυτεύσεις</a:t>
            </a:r>
          </a:p>
        </p:txBody>
      </p:sp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5795963" y="2492375"/>
            <a:ext cx="27352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l-GR"/>
          </a:p>
        </p:txBody>
      </p:sp>
      <p:sp>
        <p:nvSpPr>
          <p:cNvPr id="43015" name="Text Box 7"/>
          <p:cNvSpPr txBox="1">
            <a:spLocks noChangeArrowheads="1"/>
          </p:cNvSpPr>
          <p:nvPr/>
        </p:nvSpPr>
        <p:spPr bwMode="auto">
          <a:xfrm>
            <a:off x="6659563" y="2492375"/>
            <a:ext cx="2952750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b="1" dirty="0">
                <a:solidFill>
                  <a:schemeClr val="bg1"/>
                </a:solidFill>
              </a:rPr>
              <a:t>10%</a:t>
            </a:r>
          </a:p>
          <a:p>
            <a:pPr>
              <a:spcBef>
                <a:spcPct val="50000"/>
              </a:spcBef>
            </a:pPr>
            <a:r>
              <a:rPr lang="el-GR" sz="2400" b="1" dirty="0">
                <a:solidFill>
                  <a:schemeClr val="bg1"/>
                </a:solidFill>
              </a:rPr>
              <a:t>100%</a:t>
            </a:r>
          </a:p>
          <a:p>
            <a:pPr>
              <a:spcBef>
                <a:spcPct val="50000"/>
              </a:spcBef>
            </a:pPr>
            <a:endParaRPr lang="el-GR" sz="2400" b="1" dirty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l-GR" sz="2400" b="1" dirty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chemeClr val="bg1"/>
                </a:solidFill>
              </a:rPr>
              <a:t>2</a:t>
            </a:r>
            <a:r>
              <a:rPr lang="el-GR" sz="2400" b="1" dirty="0">
                <a:solidFill>
                  <a:schemeClr val="bg1"/>
                </a:solidFill>
              </a:rPr>
              <a:t>%</a:t>
            </a:r>
          </a:p>
          <a:p>
            <a:pPr>
              <a:spcBef>
                <a:spcPct val="50000"/>
              </a:spcBef>
            </a:pPr>
            <a:r>
              <a:rPr lang="el-GR" sz="2400" b="1" dirty="0">
                <a:solidFill>
                  <a:schemeClr val="bg1"/>
                </a:solidFill>
              </a:rPr>
              <a:t>35-74%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6649AE8-9FFF-4B1E-941C-BA7EC66C9491}"/>
              </a:ext>
            </a:extLst>
          </p:cNvPr>
          <p:cNvSpPr txBox="1"/>
          <p:nvPr/>
        </p:nvSpPr>
        <p:spPr>
          <a:xfrm>
            <a:off x="2915816" y="692696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b="1" dirty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Θεραπεία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7E5E75-6003-46E4-AFB9-7324D8D134BF}"/>
              </a:ext>
            </a:extLst>
          </p:cNvPr>
          <p:cNvSpPr txBox="1"/>
          <p:nvPr/>
        </p:nvSpPr>
        <p:spPr>
          <a:xfrm>
            <a:off x="1403648" y="1916832"/>
            <a:ext cx="59766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Μικρή χειρουργική αφαίρεση</a:t>
            </a:r>
          </a:p>
          <a:p>
            <a:r>
              <a:rPr lang="el-GR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Μόνο τον κυστικό όγκο ή το εξάρτημα</a:t>
            </a:r>
          </a:p>
          <a:p>
            <a:endParaRPr lang="el-GR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Μεγάλη χειρουργική </a:t>
            </a:r>
            <a:r>
              <a:rPr lang="el-GR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σταδιοποίηση</a:t>
            </a:r>
            <a:endParaRPr lang="el-GR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Επιπλοεκτομή</a:t>
            </a:r>
            <a:r>
              <a:rPr lang="el-GR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βιοψίες </a:t>
            </a:r>
            <a:r>
              <a:rPr lang="el-GR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προκυστικού</a:t>
            </a:r>
            <a:r>
              <a:rPr lang="el-GR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και </a:t>
            </a:r>
            <a:r>
              <a:rPr lang="el-GR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προηπατικού</a:t>
            </a:r>
            <a:r>
              <a:rPr lang="el-GR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χώρου, </a:t>
            </a:r>
            <a:r>
              <a:rPr lang="el-GR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λεμφαδενεκτομή</a:t>
            </a:r>
            <a:r>
              <a:rPr lang="el-GR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βιοψία της άλλης ωοθήκης</a:t>
            </a:r>
          </a:p>
        </p:txBody>
      </p:sp>
    </p:spTree>
    <p:extLst>
      <p:ext uri="{BB962C8B-B14F-4D97-AF65-F5344CB8AC3E}">
        <p14:creationId xmlns:p14="http://schemas.microsoft.com/office/powerpoint/2010/main" val="2608603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73A11591-11AE-486C-ADF0-D5AAF2A2FD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6" r="3676" b="19551"/>
          <a:stretch/>
        </p:blipFill>
        <p:spPr>
          <a:xfrm>
            <a:off x="3923928" y="670384"/>
            <a:ext cx="4032448" cy="55172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3DE887-76CA-4E39-AFF9-379F7CCA0B88}"/>
              </a:ext>
            </a:extLst>
          </p:cNvPr>
          <p:cNvSpPr txBox="1"/>
          <p:nvPr/>
        </p:nvSpPr>
        <p:spPr>
          <a:xfrm>
            <a:off x="395536" y="1124744"/>
            <a:ext cx="316835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 παρουσία οριακού ορώδους όγκου στους λεμφαδένες δεν αλλάζει την πρόγνωση και δεν θεωρείται μεταστατική νόσος</a:t>
            </a:r>
          </a:p>
          <a:p>
            <a:endParaRPr lang="el-GR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Μπορεί να αναπτύσσεται σε έδαφος </a:t>
            </a:r>
            <a:r>
              <a:rPr lang="el-GR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ενδοσαλπιγγίωσης</a:t>
            </a:r>
            <a:endParaRPr lang="el-GR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8015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620688"/>
            <a:ext cx="72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Βλεννώδεις όγκοι οριακής κακοήθειας</a:t>
            </a:r>
          </a:p>
        </p:txBody>
      </p:sp>
      <p:pic>
        <p:nvPicPr>
          <p:cNvPr id="75778" name="Picture 2" descr="Image result for mucinous borderline tumors of the ovar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1628800"/>
            <a:ext cx="2899023" cy="2153675"/>
          </a:xfrm>
          <a:prstGeom prst="rect">
            <a:avLst/>
          </a:prstGeom>
          <a:noFill/>
        </p:spPr>
      </p:pic>
      <p:sp>
        <p:nvSpPr>
          <p:cNvPr id="75780" name="AutoShape 4" descr="Image result for mucinous borderline tumors of the ovary"/>
          <p:cNvSpPr>
            <a:spLocks noChangeAspect="1" noChangeArrowheads="1"/>
          </p:cNvSpPr>
          <p:nvPr/>
        </p:nvSpPr>
        <p:spPr bwMode="auto">
          <a:xfrm>
            <a:off x="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75784" name="Picture 8" descr="Image result for mucinous borderline tumors of the ovary"/>
          <p:cNvPicPr>
            <a:picLocks noChangeAspect="1" noChangeArrowheads="1"/>
          </p:cNvPicPr>
          <p:nvPr/>
        </p:nvPicPr>
        <p:blipFill>
          <a:blip r:embed="rId3" cstate="print"/>
          <a:srcRect r="24490"/>
          <a:stretch>
            <a:fillRect/>
          </a:stretch>
        </p:blipFill>
        <p:spPr bwMode="auto">
          <a:xfrm>
            <a:off x="611560" y="2276872"/>
            <a:ext cx="2808312" cy="33396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55576" y="1628800"/>
            <a:ext cx="331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Μακροσκοπικά</a:t>
            </a:r>
          </a:p>
        </p:txBody>
      </p:sp>
      <p:pic>
        <p:nvPicPr>
          <p:cNvPr id="75786" name="Picture 10" descr="Image result for mucinous borderline tumors of the ovary"/>
          <p:cNvPicPr>
            <a:picLocks noChangeAspect="1" noChangeArrowheads="1"/>
          </p:cNvPicPr>
          <p:nvPr/>
        </p:nvPicPr>
        <p:blipFill>
          <a:blip r:embed="rId4" cstate="print"/>
          <a:srcRect l="2581"/>
          <a:stretch>
            <a:fillRect/>
          </a:stretch>
        </p:blipFill>
        <p:spPr bwMode="auto">
          <a:xfrm>
            <a:off x="5796136" y="4005064"/>
            <a:ext cx="2934072" cy="239006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743908" y="1890410"/>
            <a:ext cx="20882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Βλεννώδες </a:t>
            </a:r>
            <a:r>
              <a:rPr lang="el-GR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κυσταδένωμα</a:t>
            </a:r>
            <a:endParaRPr lang="el-GR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l-GR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Ενδοτραχηλικού</a:t>
            </a:r>
            <a:r>
              <a:rPr lang="el-GR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ή εντερικού τύπου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23928" y="4293096"/>
            <a:ext cx="17281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Βλεννώδης όγκος οριακής κακοήθειας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75656" y="5733256"/>
            <a:ext cx="1656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18 εκ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764704"/>
            <a:ext cx="655272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Οι βλεννώδεις όγκοι οριακής κακοήθειας δεν δίνουν εμφυτεύσεις</a:t>
            </a:r>
          </a:p>
          <a:p>
            <a:endParaRPr lang="el-GR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Εμφανίζουν πυρηνική </a:t>
            </a:r>
            <a:r>
              <a:rPr lang="el-GR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στοιβάδωση</a:t>
            </a:r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l-GR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ατυπία</a:t>
            </a:r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προσομοιάζουν με τα αδενώματα του εντέρου, ενώ μπορεί να έχουν εστίες με </a:t>
            </a:r>
            <a:r>
              <a:rPr lang="el-GR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ενδοεπιθηλιακό</a:t>
            </a:r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καρκίνωμα.</a:t>
            </a:r>
          </a:p>
          <a:p>
            <a:endParaRPr lang="el-GR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l-GR" sz="2400" b="1" dirty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ΕΠΙΠΛΕΟΝ:</a:t>
            </a:r>
          </a:p>
          <a:p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Οταν έχουμε έναν βλεννώδη όγκο οριακής κακοήθειας να αποκλείουμε πάντα την πιθανότητα να πρόκειται για μετάσταση από άλλο όργανο </a:t>
            </a:r>
            <a:r>
              <a:rPr lang="el-GR" sz="2400" b="1" dirty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dirty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CK7, CK20, p16, Ca19-9)</a:t>
            </a:r>
            <a:endParaRPr lang="el-GR" sz="2400" b="1" dirty="0">
              <a:solidFill>
                <a:srgbClr val="00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906E0A-5D5F-44F2-8F36-2179BAE67995}"/>
              </a:ext>
            </a:extLst>
          </p:cNvPr>
          <p:cNvSpPr txBox="1"/>
          <p:nvPr/>
        </p:nvSpPr>
        <p:spPr>
          <a:xfrm>
            <a:off x="1922506" y="5733256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Μεταστατική διαφοροποίηση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36EFFE-FB74-4E35-AB78-EBEF4ACB76B1}"/>
              </a:ext>
            </a:extLst>
          </p:cNvPr>
          <p:cNvSpPr txBox="1"/>
          <p:nvPr/>
        </p:nvSpPr>
        <p:spPr>
          <a:xfrm>
            <a:off x="1259632" y="332656"/>
            <a:ext cx="694877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Μία νοσολογική οντότητα που μπορεί να μιμηθεί οριακό βλεννώδη όγκο είναι το</a:t>
            </a:r>
          </a:p>
          <a:p>
            <a:pPr algn="ctr"/>
            <a:r>
              <a:rPr lang="el-GR" sz="2800" b="1" dirty="0" err="1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Ψευδομύξωμα</a:t>
            </a:r>
            <a:r>
              <a:rPr lang="el-GR" sz="2800" b="1" dirty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του περιτοναίου</a:t>
            </a:r>
          </a:p>
        </p:txBody>
      </p:sp>
      <p:pic>
        <p:nvPicPr>
          <p:cNvPr id="3" name="Picture 2" descr="http://www.archivesofpathology.org/na101/home/literatum/publisher/pinnacle/journals/content/arpa/2011/15432165-135.10/arpa.2011-0034-ra/production/images/medium/i1543-2165-135-10-1261-f01.gif">
            <a:hlinkClick r:id="rId2"/>
            <a:extLst>
              <a:ext uri="{FF2B5EF4-FFF2-40B4-BE49-F238E27FC236}">
                <a16:creationId xmlns:a16="http://schemas.microsoft.com/office/drawing/2014/main" id="{84E13FDF-78E1-46D4-9F12-08407F283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r="50633" b="55556"/>
          <a:stretch>
            <a:fillRect/>
          </a:stretch>
        </p:blipFill>
        <p:spPr bwMode="auto">
          <a:xfrm>
            <a:off x="633256" y="2453407"/>
            <a:ext cx="2414518" cy="1839690"/>
          </a:xfrm>
          <a:prstGeom prst="rect">
            <a:avLst/>
          </a:prstGeom>
          <a:noFill/>
        </p:spPr>
      </p:pic>
      <p:pic>
        <p:nvPicPr>
          <p:cNvPr id="4" name="Picture 2" descr="http://www.archivesofpathology.org/na101/home/literatum/publisher/pinnacle/journals/content/arpa/2011/15432165-135.10/arpa.2011-0034-ra/production/images/medium/i1543-2165-135-10-1261-f01.gif">
            <a:hlinkClick r:id="rId2"/>
            <a:extLst>
              <a:ext uri="{FF2B5EF4-FFF2-40B4-BE49-F238E27FC236}">
                <a16:creationId xmlns:a16="http://schemas.microsoft.com/office/drawing/2014/main" id="{B74A0B53-E81A-44DA-A452-BF8AD02364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lum bright="31000" contrast="35000"/>
          </a:blip>
          <a:srcRect l="50855" t="806" r="134" b="69358"/>
          <a:stretch/>
        </p:blipFill>
        <p:spPr bwMode="auto">
          <a:xfrm>
            <a:off x="3646455" y="2347138"/>
            <a:ext cx="2520161" cy="1945959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BB7366-31FA-4730-A33E-8BB0C6EF09DC}"/>
              </a:ext>
            </a:extLst>
          </p:cNvPr>
          <p:cNvSpPr txBox="1"/>
          <p:nvPr/>
        </p:nvSpPr>
        <p:spPr>
          <a:xfrm>
            <a:off x="405113" y="1700808"/>
            <a:ext cx="2870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Διάταση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σκωληκοειδούς από βλεννώδες νεόπλασμα</a:t>
            </a:r>
          </a:p>
        </p:txBody>
      </p:sp>
      <p:pic>
        <p:nvPicPr>
          <p:cNvPr id="6" name="Picture 6" descr="https://encrypted-tbn1.gstatic.com/images?q=tbn:ANd9GcTyhBKlSUqGh0XU8F_8SvMkGH7CDsZ62x7vifD7IDaU8PvroVaA">
            <a:hlinkClick r:id="rId4"/>
            <a:extLst>
              <a:ext uri="{FF2B5EF4-FFF2-40B4-BE49-F238E27FC236}">
                <a16:creationId xmlns:a16="http://schemas.microsoft.com/office/drawing/2014/main" id="{4FF08DF9-11F8-4F58-97DF-9E662B9E2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036" y="2347138"/>
            <a:ext cx="2418623" cy="1945959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186C0B-7F49-4410-9319-69985093D4FE}"/>
              </a:ext>
            </a:extLst>
          </p:cNvPr>
          <p:cNvSpPr txBox="1"/>
          <p:nvPr/>
        </p:nvSpPr>
        <p:spPr>
          <a:xfrm>
            <a:off x="3444231" y="1700808"/>
            <a:ext cx="2736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Διασπορά της </a:t>
            </a:r>
            <a:r>
              <a:rPr lang="el-GR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βλέννης</a:t>
            </a:r>
            <a:r>
              <a:rPr lang="el-G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στο περιτόναιο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B65ED9-F560-4153-BA27-93EE8D310CE9}"/>
              </a:ext>
            </a:extLst>
          </p:cNvPr>
          <p:cNvSpPr txBox="1"/>
          <p:nvPr/>
        </p:nvSpPr>
        <p:spPr>
          <a:xfrm>
            <a:off x="6249183" y="1700807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Βλεννώδες νεόπλασμα στην ωοθήκη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55920D-95CC-4132-9B7A-10E46BA23DEC}"/>
              </a:ext>
            </a:extLst>
          </p:cNvPr>
          <p:cNvSpPr txBox="1"/>
          <p:nvPr/>
        </p:nvSpPr>
        <p:spPr>
          <a:xfrm>
            <a:off x="971600" y="4272677"/>
            <a:ext cx="68407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FFFF"/>
              </a:buClr>
              <a:buFont typeface="Wingdings" panose="05000000000000000000" pitchFamily="2" charset="2"/>
              <a:buChar char="Ø"/>
            </a:pPr>
            <a:r>
              <a:rPr lang="el-G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 </a:t>
            </a:r>
            <a:r>
              <a:rPr lang="el-GR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βλέννη</a:t>
            </a:r>
            <a:r>
              <a:rPr lang="el-G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περιέχει νεοπλασματικά αδενικά κύτταρα</a:t>
            </a:r>
          </a:p>
          <a:p>
            <a:pPr>
              <a:buClr>
                <a:srgbClr val="00FFFF"/>
              </a:buClr>
            </a:pPr>
            <a:endParaRPr lang="el-GR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00FFFF"/>
              </a:buClr>
              <a:buFont typeface="Wingdings" panose="05000000000000000000" pitchFamily="2" charset="2"/>
              <a:buChar char="Ø"/>
            </a:pPr>
            <a:r>
              <a:rPr lang="el-G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 αλλοίωση σχεδόν πάντα αφορά και στις δύο ωοθήκες</a:t>
            </a:r>
          </a:p>
          <a:p>
            <a:pPr>
              <a:buClr>
                <a:srgbClr val="00FFFF"/>
              </a:buClr>
            </a:pPr>
            <a:endParaRPr lang="el-GR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00FFFF"/>
              </a:buClr>
              <a:buFont typeface="Wingdings" panose="05000000000000000000" pitchFamily="2" charset="2"/>
              <a:buChar char="Ø"/>
            </a:pPr>
            <a:r>
              <a:rPr lang="el-G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Πρόκειται ουσιαστικά για μεταστατική διήθηση των ωοθηκών</a:t>
            </a:r>
          </a:p>
          <a:p>
            <a:pPr>
              <a:buClr>
                <a:srgbClr val="00FFFF"/>
              </a:buClr>
            </a:pPr>
            <a:endParaRPr lang="el-GR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00FFFF"/>
              </a:buClr>
              <a:buFont typeface="Wingdings" panose="05000000000000000000" pitchFamily="2" charset="2"/>
              <a:buChar char="Ø"/>
            </a:pPr>
            <a:r>
              <a:rPr lang="el-G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 μοναδική περίπτωση το </a:t>
            </a:r>
            <a:r>
              <a:rPr lang="el-GR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ψευδομύξωμα</a:t>
            </a:r>
            <a:r>
              <a:rPr lang="el-G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να είναι αποτέλεσμα ρήξεως πρωτοπαθούς ωοθηκικού νεοπλάσματος είναι όταν συμβαίνει σε έδαφος κυστικού </a:t>
            </a:r>
            <a:r>
              <a:rPr lang="el-GR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τερατώματος</a:t>
            </a:r>
            <a:r>
              <a:rPr lang="el-G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της ωοθήκης</a:t>
            </a:r>
          </a:p>
        </p:txBody>
      </p:sp>
    </p:spTree>
    <p:extLst>
      <p:ext uri="{BB962C8B-B14F-4D97-AF65-F5344CB8AC3E}">
        <p14:creationId xmlns:p14="http://schemas.microsoft.com/office/powerpoint/2010/main" val="13590315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5656" y="1700808"/>
            <a:ext cx="748883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Clr>
                <a:srgbClr val="00FFFF"/>
              </a:buClr>
            </a:pPr>
            <a:r>
              <a:rPr lang="en-US" sz="2800" b="1" dirty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1.   </a:t>
            </a:r>
            <a:r>
              <a:rPr lang="el-GR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Χαμηλής διαφοροποίησης ορώδη (70%)</a:t>
            </a:r>
          </a:p>
          <a:p>
            <a:pPr marL="514350" indent="-514350">
              <a:buClr>
                <a:srgbClr val="00FFFF"/>
              </a:buClr>
              <a:buFont typeface="+mj-lt"/>
              <a:buAutoNum type="arabicPeriod"/>
            </a:pPr>
            <a:endParaRPr lang="el-GR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Clr>
                <a:srgbClr val="00FFFF"/>
              </a:buClr>
            </a:pPr>
            <a:r>
              <a:rPr lang="en-US" sz="2800" b="1" dirty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l-GR" sz="2800" b="1" dirty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l-GR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Ενδομητριοειδή (10%)</a:t>
            </a:r>
          </a:p>
          <a:p>
            <a:pPr marL="514350" indent="-514350">
              <a:buClr>
                <a:srgbClr val="00FFFF"/>
              </a:buClr>
              <a:buFont typeface="+mj-lt"/>
              <a:buAutoNum type="arabicPeriod"/>
            </a:pPr>
            <a:endParaRPr lang="el-GR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Clr>
                <a:srgbClr val="00FFFF"/>
              </a:buClr>
            </a:pPr>
            <a:r>
              <a:rPr lang="en-US" sz="2800" b="1" dirty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3.   </a:t>
            </a:r>
            <a:r>
              <a:rPr lang="el-GR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Διαυγοκυτταρικά (10%)</a:t>
            </a:r>
          </a:p>
          <a:p>
            <a:pPr marL="514350" indent="-514350">
              <a:buClr>
                <a:srgbClr val="00FFFF"/>
              </a:buClr>
              <a:buFont typeface="+mj-lt"/>
              <a:buAutoNum type="arabicPeriod"/>
            </a:pPr>
            <a:endParaRPr lang="el-GR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Clr>
                <a:srgbClr val="00FFFF"/>
              </a:buClr>
            </a:pPr>
            <a:r>
              <a:rPr lang="en-US" sz="2800" b="1" dirty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l-GR" sz="2800" b="1" dirty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l-GR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Βλεννώδη (3%)</a:t>
            </a:r>
          </a:p>
          <a:p>
            <a:pPr marL="514350" indent="-514350">
              <a:buClr>
                <a:srgbClr val="00FFFF"/>
              </a:buClr>
              <a:buFont typeface="+mj-lt"/>
              <a:buAutoNum type="arabicPeriod"/>
            </a:pPr>
            <a:endParaRPr lang="el-GR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Clr>
                <a:srgbClr val="00FFFF"/>
              </a:buClr>
            </a:pPr>
            <a:r>
              <a:rPr lang="en-US" sz="2800" b="1" dirty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5.</a:t>
            </a:r>
            <a:r>
              <a:rPr lang="el-GR" sz="2800" b="1" dirty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l-GR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Ανώτερης διαφοροποίησης ορώδη (3%)</a:t>
            </a:r>
          </a:p>
          <a:p>
            <a:endParaRPr lang="el-GR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95536" y="476672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000" b="1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Καρκινώματα της ωοθήκης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640" y="908720"/>
            <a:ext cx="691276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C00000"/>
              </a:buClr>
            </a:pPr>
            <a:r>
              <a:rPr lang="el-GR" sz="3200" b="1" dirty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Αναφερόμαστε πλέον σε πέντε (5) διακριτές νεοπλασίες που διαφέρουν</a:t>
            </a:r>
          </a:p>
          <a:p>
            <a:pPr>
              <a:buClr>
                <a:srgbClr val="00FFFF"/>
              </a:buClr>
            </a:pPr>
            <a:endParaRPr lang="el-GR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00FFFF"/>
              </a:buClr>
              <a:buFont typeface="Wingdings" pitchFamily="2" charset="2"/>
              <a:buChar char="ü"/>
            </a:pPr>
            <a:r>
              <a:rPr lang="el-GR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Στην ιστογένεση</a:t>
            </a:r>
          </a:p>
          <a:p>
            <a:pPr>
              <a:buClr>
                <a:srgbClr val="00FFFF"/>
              </a:buClr>
              <a:buFont typeface="Wingdings" pitchFamily="2" charset="2"/>
              <a:buChar char="ü"/>
            </a:pPr>
            <a:r>
              <a:rPr lang="el-GR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Στους παράγοντες κινδύνου</a:t>
            </a:r>
          </a:p>
          <a:p>
            <a:pPr>
              <a:buClr>
                <a:srgbClr val="00FFFF"/>
              </a:buClr>
              <a:buFont typeface="Wingdings" pitchFamily="2" charset="2"/>
              <a:buChar char="ü"/>
            </a:pPr>
            <a:r>
              <a:rPr lang="el-GR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Στον τρόπο επέκτασης</a:t>
            </a:r>
          </a:p>
          <a:p>
            <a:pPr>
              <a:buClr>
                <a:srgbClr val="00FFFF"/>
              </a:buClr>
              <a:buFont typeface="Wingdings" pitchFamily="2" charset="2"/>
              <a:buChar char="ü"/>
            </a:pPr>
            <a:r>
              <a:rPr lang="el-GR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Στις μοριακές διαταραχές</a:t>
            </a:r>
          </a:p>
          <a:p>
            <a:pPr>
              <a:buClr>
                <a:srgbClr val="00FFFF"/>
              </a:buClr>
              <a:buFont typeface="Wingdings" pitchFamily="2" charset="2"/>
              <a:buChar char="ü"/>
            </a:pPr>
            <a:r>
              <a:rPr lang="el-GR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Στη χημειοευαισθησία</a:t>
            </a:r>
          </a:p>
          <a:p>
            <a:pPr>
              <a:buClr>
                <a:srgbClr val="00FFFF"/>
              </a:buClr>
              <a:buFont typeface="Wingdings" pitchFamily="2" charset="2"/>
              <a:buChar char="ü"/>
            </a:pPr>
            <a:r>
              <a:rPr lang="el-GR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Στην πρόγνωση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719" y="1477823"/>
            <a:ext cx="35485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Χαμηλής διαφοροποίησης ορώδη</a:t>
            </a:r>
          </a:p>
          <a:p>
            <a:pPr algn="ctr"/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high-grade serous</a:t>
            </a:r>
            <a:endParaRPr lang="el-GR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85740" y="1407423"/>
            <a:ext cx="35485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Ανώτερης διαφοροποίησης ορώδη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low-grade serous</a:t>
            </a:r>
            <a:endParaRPr lang="el-GR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Σταυρός 3"/>
          <p:cNvSpPr/>
          <p:nvPr/>
        </p:nvSpPr>
        <p:spPr>
          <a:xfrm>
            <a:off x="4427290" y="2127446"/>
            <a:ext cx="294663" cy="304470"/>
          </a:xfrm>
          <a:prstGeom prst="plu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p:sp>
        <p:nvSpPr>
          <p:cNvPr id="5" name="TextBox 4"/>
          <p:cNvSpPr txBox="1"/>
          <p:nvPr/>
        </p:nvSpPr>
        <p:spPr>
          <a:xfrm>
            <a:off x="1213642" y="3110593"/>
            <a:ext cx="7016621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Αποτελούν δύο εντελώς ξεχωριστές νοσολογικές οντότητες</a:t>
            </a:r>
          </a:p>
          <a:p>
            <a:endParaRPr lang="el-GR" sz="21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l-G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Διαφορετική ιστογένεση</a:t>
            </a:r>
          </a:p>
          <a:p>
            <a:pPr algn="ctr"/>
            <a:r>
              <a:rPr lang="el-G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Ενεργοποίηση διαφορετικών μοριακών μονοπατιών</a:t>
            </a:r>
          </a:p>
          <a:p>
            <a:pPr algn="ctr"/>
            <a:r>
              <a:rPr lang="el-G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Διαφορετική </a:t>
            </a:r>
            <a:r>
              <a:rPr lang="el-GR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ανοσοϊστοχημική</a:t>
            </a:r>
            <a:r>
              <a:rPr lang="el-G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έκφραση</a:t>
            </a:r>
          </a:p>
          <a:p>
            <a:pPr algn="ctr"/>
            <a:r>
              <a:rPr lang="el-G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Διαφορετικό τρόπο εξάπλωσης</a:t>
            </a:r>
          </a:p>
          <a:p>
            <a:endParaRPr lang="el-GR" sz="21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Οβάλ 5"/>
          <p:cNvSpPr/>
          <p:nvPr/>
        </p:nvSpPr>
        <p:spPr>
          <a:xfrm>
            <a:off x="738670" y="2551450"/>
            <a:ext cx="7704839" cy="31365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p:sp>
        <p:nvSpPr>
          <p:cNvPr id="7" name="TextBox 6"/>
          <p:cNvSpPr txBox="1"/>
          <p:nvPr/>
        </p:nvSpPr>
        <p:spPr>
          <a:xfrm>
            <a:off x="2195736" y="3057884"/>
            <a:ext cx="530811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Δεν υπάρχει μέτρια διαφοροποιημένο ορώδες καρκίνωμα</a:t>
            </a:r>
            <a:endParaRPr lang="en-US" sz="33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300" b="1" dirty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p53</a:t>
            </a:r>
            <a:endParaRPr lang="el-GR" sz="3300" b="1" dirty="0">
              <a:solidFill>
                <a:srgbClr val="00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051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cache4.asset-cache.net/xt/128618494.jpg?v=1&amp;g=fs1%7C0%7CPRC%7C18%7C494&amp;s=1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908720"/>
            <a:ext cx="3681964" cy="2664296"/>
          </a:xfrm>
          <a:prstGeom prst="rect">
            <a:avLst/>
          </a:prstGeom>
          <a:noFill/>
        </p:spPr>
      </p:pic>
      <p:pic>
        <p:nvPicPr>
          <p:cNvPr id="3" name="Picture 6" descr="http://library.med.utah.edu/WebPath/jpeg4/FEM045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908720"/>
            <a:ext cx="3630070" cy="266429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403648" y="260648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Σάλπιγγα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56176" y="332656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Ωοθήκη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9552" y="3645024"/>
            <a:ext cx="38164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Επικοινωνεί με την ενδομητρική κοιλότητα, την περιτοναϊκή κοιλότητα και την ωοθήκη</a:t>
            </a: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endParaRPr lang="el-GR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Στο σώμα της σάλπιγγας γίνεται η γονιμοποίηση του ωαρίου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20072" y="3861048"/>
            <a:ext cx="33123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Παράγει τις στεροειδικές ορμόνες</a:t>
            </a: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endParaRPr lang="el-GR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Είναι η πηγή των ωαρίων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Shih-22-fin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0825" cy="6702425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</p:spPr>
      </p:pic>
      <p:sp>
        <p:nvSpPr>
          <p:cNvPr id="87045" name="Line 5"/>
          <p:cNvSpPr>
            <a:spLocks noChangeShapeType="1"/>
          </p:cNvSpPr>
          <p:nvPr/>
        </p:nvSpPr>
        <p:spPr bwMode="auto">
          <a:xfrm>
            <a:off x="3962400" y="3733800"/>
            <a:ext cx="60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87046" name="Text Box 6"/>
          <p:cNvSpPr txBox="1">
            <a:spLocks noChangeArrowheads="1"/>
          </p:cNvSpPr>
          <p:nvPr/>
        </p:nvSpPr>
        <p:spPr bwMode="auto">
          <a:xfrm>
            <a:off x="971550" y="7243763"/>
            <a:ext cx="4637088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3200" b="1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87047" name="Text Box 7"/>
          <p:cNvSpPr txBox="1">
            <a:spLocks noChangeArrowheads="1"/>
          </p:cNvSpPr>
          <p:nvPr/>
        </p:nvSpPr>
        <p:spPr bwMode="auto">
          <a:xfrm>
            <a:off x="323850" y="5876925"/>
            <a:ext cx="184150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endParaRPr lang="en-US" sz="200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87048" name="Text Box 8"/>
          <p:cNvSpPr txBox="1">
            <a:spLocks noChangeArrowheads="1"/>
          </p:cNvSpPr>
          <p:nvPr/>
        </p:nvSpPr>
        <p:spPr bwMode="auto">
          <a:xfrm>
            <a:off x="1292225" y="304800"/>
            <a:ext cx="5151983" cy="461665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l-GR" sz="24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Οδός χαμηλής κακοήθειας</a:t>
            </a:r>
            <a:endParaRPr lang="en-US" sz="2400" b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87050" name="Rectangle 10"/>
          <p:cNvSpPr>
            <a:spLocks noChangeArrowheads="1"/>
          </p:cNvSpPr>
          <p:nvPr/>
        </p:nvSpPr>
        <p:spPr bwMode="auto">
          <a:xfrm>
            <a:off x="1404938" y="5516563"/>
            <a:ext cx="5688012" cy="863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331640" y="5805264"/>
            <a:ext cx="5426075" cy="519113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l-GR" sz="28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Οδός υψηλής κακοήθειας</a:t>
            </a:r>
            <a:endParaRPr lang="en-US" sz="2800" b="1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4163D4-F0E3-48F7-B25E-124AFFB5BF6E}"/>
              </a:ext>
            </a:extLst>
          </p:cNvPr>
          <p:cNvSpPr txBox="1"/>
          <p:nvPr/>
        </p:nvSpPr>
        <p:spPr>
          <a:xfrm>
            <a:off x="6813066" y="692696"/>
            <a:ext cx="1846733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KRAS, BRAF</a:t>
            </a:r>
          </a:p>
          <a:p>
            <a:pPr algn="ctr"/>
            <a:r>
              <a:rPr lang="en-US" sz="2400" b="1" dirty="0"/>
              <a:t>BRCA</a:t>
            </a:r>
            <a:endParaRPr lang="el-GR" sz="24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72E884-EAAE-418D-9559-81FEC674646F}"/>
              </a:ext>
            </a:extLst>
          </p:cNvPr>
          <p:cNvSpPr txBox="1"/>
          <p:nvPr/>
        </p:nvSpPr>
        <p:spPr>
          <a:xfrm>
            <a:off x="7225929" y="5856943"/>
            <a:ext cx="863426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p53</a:t>
            </a:r>
            <a:endParaRPr lang="el-GR" sz="2800" b="1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Graphic"/>
          <p:cNvPicPr>
            <a:picLocks noChangeAspect="1" noChangeArrowheads="1"/>
          </p:cNvPicPr>
          <p:nvPr/>
        </p:nvPicPr>
        <p:blipFill>
          <a:blip r:embed="rId3" cstate="print"/>
          <a:srcRect l="55696" b="52810"/>
          <a:stretch>
            <a:fillRect/>
          </a:stretch>
        </p:blipFill>
        <p:spPr bwMode="auto">
          <a:xfrm>
            <a:off x="1187624" y="332656"/>
            <a:ext cx="3384980" cy="3100730"/>
          </a:xfrm>
          <a:prstGeom prst="rect">
            <a:avLst/>
          </a:prstGeom>
          <a:noFill/>
        </p:spPr>
      </p:pic>
      <p:pic>
        <p:nvPicPr>
          <p:cNvPr id="3" name="Picture 2" descr="Graphic"/>
          <p:cNvPicPr>
            <a:picLocks noChangeAspect="1" noChangeArrowheads="1"/>
          </p:cNvPicPr>
          <p:nvPr/>
        </p:nvPicPr>
        <p:blipFill>
          <a:blip r:embed="rId3" cstate="print"/>
          <a:srcRect l="29114" t="41302" r="31646"/>
          <a:stretch>
            <a:fillRect/>
          </a:stretch>
        </p:blipFill>
        <p:spPr bwMode="auto">
          <a:xfrm>
            <a:off x="5220072" y="908720"/>
            <a:ext cx="3096344" cy="4752528"/>
          </a:xfrm>
          <a:prstGeom prst="rect">
            <a:avLst/>
          </a:prstGeom>
          <a:noFill/>
        </p:spPr>
      </p:pic>
      <p:pic>
        <p:nvPicPr>
          <p:cNvPr id="4" name="Picture 3" descr="Graphic"/>
          <p:cNvPicPr>
            <a:picLocks noChangeAspect="1" noChangeArrowheads="1"/>
          </p:cNvPicPr>
          <p:nvPr/>
        </p:nvPicPr>
        <p:blipFill>
          <a:blip r:embed="rId4" cstate="print"/>
          <a:srcRect r="51903"/>
          <a:stretch>
            <a:fillRect/>
          </a:stretch>
        </p:blipFill>
        <p:spPr bwMode="auto">
          <a:xfrm>
            <a:off x="1331640" y="3645024"/>
            <a:ext cx="3024336" cy="2961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827584" y="620688"/>
            <a:ext cx="7772400" cy="1470025"/>
          </a:xfrm>
        </p:spPr>
        <p:txBody>
          <a:bodyPr/>
          <a:lstStyle/>
          <a:p>
            <a:r>
              <a:rPr lang="el-GR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Μορφολογία ορωδών καρκινωμάτων</a:t>
            </a:r>
          </a:p>
        </p:txBody>
      </p:sp>
      <p:pic>
        <p:nvPicPr>
          <p:cNvPr id="2050" name="Picture 2" descr="http://www.mymedal.org/uploads/OvarianCancer/ovarian_serous_adenocarcinoma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3288" y="2689085"/>
            <a:ext cx="3919246" cy="2952328"/>
          </a:xfrm>
          <a:prstGeom prst="rect">
            <a:avLst/>
          </a:prstGeom>
          <a:noFill/>
        </p:spPr>
      </p:pic>
      <p:pic>
        <p:nvPicPr>
          <p:cNvPr id="2052" name="Picture 4" descr="http://www.webpathology.com/slides-13/slides/Ovary_PapillarySerousAdenoCA15_HighGrade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90185" y="2729993"/>
            <a:ext cx="3936436" cy="2952328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869666" y="2282512"/>
            <a:ext cx="36022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Χαμηλής διαφοροποίησης ορώδες </a:t>
            </a:r>
            <a:endParaRPr lang="el-GR" dirty="0"/>
          </a:p>
        </p:txBody>
      </p:sp>
      <p:sp>
        <p:nvSpPr>
          <p:cNvPr id="6" name="Rectangle 5"/>
          <p:cNvSpPr/>
          <p:nvPr/>
        </p:nvSpPr>
        <p:spPr>
          <a:xfrm>
            <a:off x="563049" y="2225258"/>
            <a:ext cx="3679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Ανώτερης διαφοροποίησης ορώδες </a:t>
            </a:r>
            <a:endParaRPr lang="el-GR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7302C1-6366-43BE-8EC0-3CA004CBD278}"/>
              </a:ext>
            </a:extLst>
          </p:cNvPr>
          <p:cNvSpPr txBox="1"/>
          <p:nvPr/>
        </p:nvSpPr>
        <p:spPr>
          <a:xfrm>
            <a:off x="565998" y="5720059"/>
            <a:ext cx="32888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Μικρά ομοιόμορφα κύτταρα που σχηματίζουν θηλές, με μικρή </a:t>
            </a:r>
            <a:r>
              <a:rPr lang="el-GR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μιτωτική</a:t>
            </a:r>
            <a:r>
              <a:rPr lang="el-G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δραστηριότητα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B91CA0-888B-43E6-99F8-43A8592AD6FB}"/>
              </a:ext>
            </a:extLst>
          </p:cNvPr>
          <p:cNvSpPr txBox="1"/>
          <p:nvPr/>
        </p:nvSpPr>
        <p:spPr>
          <a:xfrm>
            <a:off x="4702582" y="5748920"/>
            <a:ext cx="3936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Πρότυπο ανάπτυξης συμπαγές, </a:t>
            </a:r>
            <a:r>
              <a:rPr lang="el-GR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θηλώδες</a:t>
            </a:r>
            <a:r>
              <a:rPr lang="el-G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σωληνώδες, μεγάλη πυρηνική </a:t>
            </a:r>
            <a:r>
              <a:rPr lang="el-GR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ατυπία</a:t>
            </a:r>
            <a:r>
              <a:rPr lang="el-G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και </a:t>
            </a:r>
            <a:r>
              <a:rPr lang="el-GR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βαθυχρωματισμός</a:t>
            </a:r>
            <a:r>
              <a:rPr lang="el-G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μιτώσεις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ovarian serous carcinoma p53">
            <a:hlinkClick r:id="rId2"/>
            <a:extLst>
              <a:ext uri="{FF2B5EF4-FFF2-40B4-BE49-F238E27FC236}">
                <a16:creationId xmlns:a16="http://schemas.microsoft.com/office/drawing/2014/main" id="{B3F6CA26-E708-4324-891F-0D1F54854F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40"/>
          <a:stretch/>
        </p:blipFill>
        <p:spPr bwMode="auto">
          <a:xfrm>
            <a:off x="927696" y="1980235"/>
            <a:ext cx="3168352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ovarian serous carcinoma p53">
            <a:hlinkClick r:id="rId2"/>
            <a:extLst>
              <a:ext uri="{FF2B5EF4-FFF2-40B4-BE49-F238E27FC236}">
                <a16:creationId xmlns:a16="http://schemas.microsoft.com/office/drawing/2014/main" id="{453B646E-7FEA-4EC8-8842-14C6728732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67"/>
          <a:stretch/>
        </p:blipFill>
        <p:spPr bwMode="auto">
          <a:xfrm>
            <a:off x="5004048" y="1988840"/>
            <a:ext cx="3212256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782EE410-5D8D-43FE-95D9-01B3D287B4B2}"/>
              </a:ext>
            </a:extLst>
          </p:cNvPr>
          <p:cNvSpPr/>
          <p:nvPr/>
        </p:nvSpPr>
        <p:spPr>
          <a:xfrm>
            <a:off x="827585" y="1124744"/>
            <a:ext cx="3268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Χαμηλής διαφοροποίησης ορώδες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καρκίνωμα </a:t>
            </a:r>
            <a:endParaRPr lang="el-G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207488-87DF-43B7-BFAE-E2FF798A6BEA}"/>
              </a:ext>
            </a:extLst>
          </p:cNvPr>
          <p:cNvSpPr txBox="1"/>
          <p:nvPr/>
        </p:nvSpPr>
        <p:spPr>
          <a:xfrm>
            <a:off x="4996161" y="1142739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Ανοσοϊστοχημική</a:t>
            </a:r>
            <a:r>
              <a:rPr lang="el-G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έκφραση του 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p53</a:t>
            </a:r>
            <a:endParaRPr lang="el-GR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F28D43-87B4-4F93-8490-6928E0A68D1E}"/>
              </a:ext>
            </a:extLst>
          </p:cNvPr>
          <p:cNvSpPr txBox="1"/>
          <p:nvPr/>
        </p:nvSpPr>
        <p:spPr>
          <a:xfrm>
            <a:off x="1187624" y="4653136"/>
            <a:ext cx="64807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Στα χαμηλής διαφοροποίησης ορώδη καρκινώματα υπάρχει μετάλλαξη του </a:t>
            </a:r>
            <a:r>
              <a:rPr lang="el-GR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ογκοκατασταλτικού</a:t>
            </a:r>
            <a:r>
              <a:rPr lang="el-G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γονιδίου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p53</a:t>
            </a:r>
            <a:endParaRPr lang="el-GR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Το μεταλλαγμένο γονίδιο συσσωρεύεται στον πυρήνα ή απουσιάζει πλήρως (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p53 null phenotype)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0665640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03648" y="544892"/>
            <a:ext cx="657487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Ενδομητριοειδή</a:t>
            </a:r>
            <a:r>
              <a:rPr lang="el-G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και </a:t>
            </a:r>
            <a:r>
              <a:rPr lang="el-GR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διαυγοκυτταρικά</a:t>
            </a:r>
            <a:r>
              <a:rPr lang="el-G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καρκινώματα</a:t>
            </a:r>
          </a:p>
        </p:txBody>
      </p:sp>
      <p:pic>
        <p:nvPicPr>
          <p:cNvPr id="4" name="Picture 2" descr="Graphic"/>
          <p:cNvPicPr>
            <a:picLocks noChangeAspect="1" noChangeArrowheads="1"/>
          </p:cNvPicPr>
          <p:nvPr/>
        </p:nvPicPr>
        <p:blipFill rotWithShape="1">
          <a:blip r:embed="rId2" cstate="print"/>
          <a:srcRect l="1" r="53280" b="68629"/>
          <a:stretch/>
        </p:blipFill>
        <p:spPr bwMode="auto">
          <a:xfrm>
            <a:off x="572548" y="1994037"/>
            <a:ext cx="2422322" cy="1851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http://www.webpathology.com/slides/slides/Ovary_Endometriosis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61969" y="3973622"/>
            <a:ext cx="2422322" cy="1781375"/>
          </a:xfrm>
          <a:prstGeom prst="rect">
            <a:avLst/>
          </a:prstGeom>
          <a:noFill/>
        </p:spPr>
      </p:pic>
      <p:pic>
        <p:nvPicPr>
          <p:cNvPr id="6" name="Picture 2" descr="E:\Νέος φάκελος\endom clear cell3.jpg"/>
          <p:cNvPicPr>
            <a:picLocks noChangeAspect="1" noChangeArrowheads="1"/>
          </p:cNvPicPr>
          <p:nvPr/>
        </p:nvPicPr>
        <p:blipFill>
          <a:blip r:embed="rId4" cstate="print"/>
          <a:srcRect l="68457" t="23785" b="28411"/>
          <a:stretch>
            <a:fillRect/>
          </a:stretch>
        </p:blipFill>
        <p:spPr bwMode="auto">
          <a:xfrm rot="10800000">
            <a:off x="2602610" y="3964508"/>
            <a:ext cx="2428613" cy="1781376"/>
          </a:xfrm>
          <a:prstGeom prst="rect">
            <a:avLst/>
          </a:prstGeom>
          <a:noFill/>
        </p:spPr>
      </p:pic>
      <p:sp>
        <p:nvSpPr>
          <p:cNvPr id="7" name="Ορθογώνιο 6"/>
          <p:cNvSpPr/>
          <p:nvPr/>
        </p:nvSpPr>
        <p:spPr>
          <a:xfrm>
            <a:off x="4242732" y="2431375"/>
            <a:ext cx="47796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l-GR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Αδιάκοπη </a:t>
            </a:r>
            <a:r>
              <a:rPr lang="el-GR" sz="1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εμμηνορροή</a:t>
            </a:r>
            <a:r>
              <a:rPr lang="el-GR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και παρατεταμένη </a:t>
            </a:r>
            <a:r>
              <a:rPr lang="el-GR" sz="1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οιστρογονική</a:t>
            </a:r>
            <a:r>
              <a:rPr lang="el-GR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επίδραση</a:t>
            </a:r>
          </a:p>
          <a:p>
            <a:pPr marL="257175" indent="-257175">
              <a:buClr>
                <a:srgbClr val="FFFF00"/>
              </a:buClr>
              <a:buFont typeface="Wingdings" panose="05000000000000000000" pitchFamily="2" charset="2"/>
              <a:buChar char="Ø"/>
            </a:pPr>
            <a:endParaRPr lang="el-GR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l-GR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Επαναλαμβανόμενη καταστροφή και αναγέννηση      επιθήλιου μέσα σε ένα φλεγμονώδες περιβάλλον</a:t>
            </a:r>
          </a:p>
          <a:p>
            <a:pPr>
              <a:buClr>
                <a:srgbClr val="FFFF00"/>
              </a:buClr>
            </a:pPr>
            <a:r>
              <a:rPr lang="en-US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πλούσιο σε ελεύθερες ρίζες οξυγόνου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0001" y="1950956"/>
            <a:ext cx="505227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Σε έδαφος </a:t>
            </a:r>
            <a:r>
              <a:rPr lang="el-GR" sz="21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κύστεως</a:t>
            </a:r>
            <a:r>
              <a:rPr lang="el-GR" sz="2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1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ενδομητριώσεως</a:t>
            </a:r>
            <a:endParaRPr lang="el-GR" sz="21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39785" y="4294213"/>
            <a:ext cx="189021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3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Διαταραχές στο </a:t>
            </a:r>
            <a:r>
              <a:rPr lang="en-US" sz="13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DNA</a:t>
            </a:r>
            <a:endParaRPr lang="el-GR" sz="135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02334" y="4949254"/>
            <a:ext cx="23762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3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Νεοπλασματική εκτροπή</a:t>
            </a:r>
          </a:p>
        </p:txBody>
      </p:sp>
      <p:cxnSp>
        <p:nvCxnSpPr>
          <p:cNvPr id="11" name="Straight Arrow Connector 6"/>
          <p:cNvCxnSpPr/>
          <p:nvPr/>
        </p:nvCxnSpPr>
        <p:spPr>
          <a:xfrm>
            <a:off x="6545502" y="3916171"/>
            <a:ext cx="0" cy="378042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6"/>
          <p:cNvCxnSpPr/>
          <p:nvPr/>
        </p:nvCxnSpPr>
        <p:spPr>
          <a:xfrm>
            <a:off x="6554910" y="4571212"/>
            <a:ext cx="0" cy="378042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106757" y="5357848"/>
            <a:ext cx="356741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35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Κοινές μοριακές διαταραχές (</a:t>
            </a:r>
            <a:r>
              <a:rPr lang="en-US" sz="135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ARID1A, PTEN)</a:t>
            </a:r>
            <a:endParaRPr lang="el-GR" sz="135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849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Νέος φάκελος\clear cell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4434" y="1484784"/>
            <a:ext cx="3096202" cy="3888432"/>
          </a:xfrm>
          <a:prstGeom prst="rect">
            <a:avLst/>
          </a:prstGeom>
          <a:noFill/>
        </p:spPr>
      </p:pic>
      <p:pic>
        <p:nvPicPr>
          <p:cNvPr id="76802" name="Picture 2" descr="Image result for endometrioid carcinoma  of the ovary"/>
          <p:cNvPicPr>
            <a:picLocks noChangeAspect="1" noChangeArrowheads="1"/>
          </p:cNvPicPr>
          <p:nvPr/>
        </p:nvPicPr>
        <p:blipFill>
          <a:blip r:embed="rId3" cstate="print"/>
          <a:srcRect l="2381" t="1923" r="2381" b="1923"/>
          <a:stretch>
            <a:fillRect/>
          </a:stretch>
        </p:blipFill>
        <p:spPr bwMode="auto">
          <a:xfrm>
            <a:off x="1187624" y="1484784"/>
            <a:ext cx="3110746" cy="388843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115616" y="548680"/>
            <a:ext cx="3168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Ενδομητριοειδές καρκίνωμα ωοθήκης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89308" y="585296"/>
            <a:ext cx="3168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Διαυγοκυτταρικό καρκίνωμα ωοθήκης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F179C1-FD5A-4E44-A772-F5928A1AAD0E}"/>
              </a:ext>
            </a:extLst>
          </p:cNvPr>
          <p:cNvSpPr txBox="1"/>
          <p:nvPr/>
        </p:nvSpPr>
        <p:spPr>
          <a:xfrm>
            <a:off x="4958288" y="5373216"/>
            <a:ext cx="3384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Διαυγή ή πολυγωνικά κύτταρα</a:t>
            </a:r>
          </a:p>
          <a:p>
            <a:r>
              <a:rPr lang="el-GR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Ηωσινόφιλο</a:t>
            </a:r>
            <a:r>
              <a:rPr lang="el-G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υλικό που «μιμείται» υλικό βασικής μεμβράνης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2DFF57-1EDE-4673-929F-61B6BDFCFB0D}"/>
              </a:ext>
            </a:extLst>
          </p:cNvPr>
          <p:cNvSpPr txBox="1"/>
          <p:nvPr/>
        </p:nvSpPr>
        <p:spPr>
          <a:xfrm>
            <a:off x="827584" y="5483509"/>
            <a:ext cx="40468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Κυλινδρικά κύτταρα με πυρηνική </a:t>
            </a:r>
            <a:r>
              <a:rPr lang="el-GR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στοιβάδωση</a:t>
            </a:r>
            <a:r>
              <a:rPr lang="el-G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ατυπία</a:t>
            </a:r>
            <a:r>
              <a:rPr lang="el-G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και σαφές </a:t>
            </a:r>
            <a:r>
              <a:rPr lang="el-GR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προσαύλιο</a:t>
            </a:r>
            <a:r>
              <a:rPr lang="el-G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περίγραμμα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17" y="1767146"/>
            <a:ext cx="4380383" cy="3606070"/>
          </a:xfrm>
          <a:prstGeom prst="rect">
            <a:avLst/>
          </a:prstGeom>
        </p:spPr>
      </p:pic>
      <p:pic>
        <p:nvPicPr>
          <p:cNvPr id="5" name="Picture 2" descr="E:\Νέος φάκελος\clear cell2.jpg">
            <a:extLst>
              <a:ext uri="{FF2B5EF4-FFF2-40B4-BE49-F238E27FC236}">
                <a16:creationId xmlns:a16="http://schemas.microsoft.com/office/drawing/2014/main" id="{5394923F-AE4B-470E-8A3E-85182B4A1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4096" y="1767146"/>
            <a:ext cx="4092351" cy="360607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0A3FFB-895B-4753-988E-350969C260DC}"/>
              </a:ext>
            </a:extLst>
          </p:cNvPr>
          <p:cNvSpPr txBox="1"/>
          <p:nvPr/>
        </p:nvSpPr>
        <p:spPr>
          <a:xfrm>
            <a:off x="5580112" y="5429032"/>
            <a:ext cx="3252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WT1 </a:t>
            </a:r>
            <a:r>
              <a:rPr lang="el-G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και 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 </a:t>
            </a:r>
            <a:r>
              <a:rPr lang="el-G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αρνητικό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Napsin </a:t>
            </a:r>
            <a:r>
              <a:rPr lang="el-G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και 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HNF1</a:t>
            </a:r>
            <a:r>
              <a:rPr lang="el-G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θετικό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7C3CDE-375A-493F-B9BA-6740F0F4449C}"/>
              </a:ext>
            </a:extLst>
          </p:cNvPr>
          <p:cNvSpPr txBox="1"/>
          <p:nvPr/>
        </p:nvSpPr>
        <p:spPr>
          <a:xfrm flipH="1">
            <a:off x="1388001" y="200355"/>
            <a:ext cx="63679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Τόσο τα ενδομητριοειδή όσο και τα </a:t>
            </a:r>
            <a:r>
              <a:rPr lang="el-GR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διαυγοκυτταρικά</a:t>
            </a:r>
            <a:r>
              <a:rPr lang="el-G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καρκινώματα μπορούν να σχηματίζουν θηλές και να μιμούνται ορώδεις οριακούς όγκους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EA4B30-7C3E-4888-B17A-66A998B45289}"/>
              </a:ext>
            </a:extLst>
          </p:cNvPr>
          <p:cNvSpPr txBox="1"/>
          <p:nvPr/>
        </p:nvSpPr>
        <p:spPr>
          <a:xfrm>
            <a:off x="1043608" y="1188110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err="1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Ενδομητριοειδές</a:t>
            </a:r>
            <a:r>
              <a:rPr lang="el-GR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FAEDD8-F292-4B3A-8DC8-4B828C6A4E61}"/>
              </a:ext>
            </a:extLst>
          </p:cNvPr>
          <p:cNvSpPr txBox="1"/>
          <p:nvPr/>
        </p:nvSpPr>
        <p:spPr>
          <a:xfrm>
            <a:off x="5580112" y="1243926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err="1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Διαυγοκυτταρικό</a:t>
            </a:r>
            <a:endParaRPr lang="el-GR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151AB0-197E-416C-8D77-35A0D44052A3}"/>
              </a:ext>
            </a:extLst>
          </p:cNvPr>
          <p:cNvSpPr txBox="1"/>
          <p:nvPr/>
        </p:nvSpPr>
        <p:spPr>
          <a:xfrm>
            <a:off x="539552" y="5429032"/>
            <a:ext cx="3252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WT1 </a:t>
            </a:r>
            <a:r>
              <a:rPr lang="el-G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αρνητικό</a:t>
            </a:r>
          </a:p>
          <a:p>
            <a:pPr algn="ctr"/>
            <a:r>
              <a:rPr lang="el-GR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Βιμεντίνη</a:t>
            </a:r>
            <a:r>
              <a:rPr lang="el-G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θετικό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FFE680-1FAD-4D2E-B7C9-B168842A4116}"/>
              </a:ext>
            </a:extLst>
          </p:cNvPr>
          <p:cNvSpPr txBox="1"/>
          <p:nvPr/>
        </p:nvSpPr>
        <p:spPr>
          <a:xfrm>
            <a:off x="2152069" y="6131179"/>
            <a:ext cx="6204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Οι ορώδεις </a:t>
            </a:r>
            <a:r>
              <a:rPr lang="el-GR" sz="2400" b="1" dirty="0" err="1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ιστότυποι</a:t>
            </a:r>
            <a:r>
              <a:rPr lang="el-GR" sz="2400" b="1" dirty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είναι</a:t>
            </a:r>
            <a:r>
              <a:rPr lang="en-US" sz="2400" b="1" dirty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WT1</a:t>
            </a:r>
            <a:r>
              <a:rPr lang="el-GR" sz="2400" b="1" dirty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θετικοί  </a:t>
            </a:r>
          </a:p>
        </p:txBody>
      </p:sp>
    </p:spTree>
    <p:extLst>
      <p:ext uri="{BB962C8B-B14F-4D97-AF65-F5344CB8AC3E}">
        <p14:creationId xmlns:p14="http://schemas.microsoft.com/office/powerpoint/2010/main" val="7764264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6355" y="764704"/>
            <a:ext cx="55983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Βλεννώδες καρκίνωμα:</a:t>
            </a:r>
          </a:p>
          <a:p>
            <a:r>
              <a:rPr lang="el-GR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 άγνωστος εχθρός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88806" y="2065265"/>
            <a:ext cx="7493466" cy="4816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l-G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Σπάνιο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>
              <a:buClr>
                <a:srgbClr val="FFFF00"/>
              </a:buClr>
              <a:buFont typeface="Wingdings" panose="05000000000000000000" pitchFamily="2" charset="2"/>
              <a:buChar char="Ø"/>
            </a:pPr>
            <a:endParaRPr lang="el-GR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l-G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Άγνωστης ιστογένεσης</a:t>
            </a:r>
          </a:p>
          <a:p>
            <a:pPr>
              <a:buClr>
                <a:srgbClr val="FFFF00"/>
              </a:buClr>
            </a:pPr>
            <a:r>
              <a:rPr lang="el-G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Μετάπλαση του τροποποιημένου </a:t>
            </a:r>
            <a:r>
              <a:rPr lang="el-GR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μεσοθήλιου</a:t>
            </a:r>
            <a:endParaRPr lang="el-GR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FFFF00"/>
              </a:buClr>
            </a:pPr>
            <a:r>
              <a:rPr lang="el-G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l-GR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Μονοφυλετικό</a:t>
            </a:r>
            <a:r>
              <a:rPr lang="el-G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τεράτωμα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000" i="1" dirty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θετικό για δείκτες εντερικού επιθήλιου</a:t>
            </a:r>
            <a:r>
              <a:rPr lang="en-US" sz="2000" i="1" dirty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CK20, CDX-2</a:t>
            </a:r>
            <a:r>
              <a:rPr lang="el-GR" sz="2000" i="1" dirty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buClr>
                <a:srgbClr val="FFFF00"/>
              </a:buClr>
            </a:pPr>
            <a:r>
              <a:rPr lang="el-G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Σε έδαφος μεταπλαστικού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Brenner</a:t>
            </a:r>
            <a:endParaRPr lang="el-GR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>
              <a:buClr>
                <a:srgbClr val="FFFF00"/>
              </a:buClr>
              <a:buFont typeface="Wingdings" panose="05000000000000000000" pitchFamily="2" charset="2"/>
              <a:buChar char="Ø"/>
            </a:pPr>
            <a:endParaRPr lang="el-GR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l-G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Αδυναμία διάκρισης </a:t>
            </a:r>
            <a:r>
              <a:rPr lang="el-GR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ανοσοϊστοχημικά</a:t>
            </a:r>
            <a:r>
              <a:rPr lang="el-G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μεταξύ πρωτοπαθούς-μεταστατικού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>
              <a:buClr>
                <a:srgbClr val="FFFF00"/>
              </a:buClr>
              <a:buFont typeface="Wingdings" panose="05000000000000000000" pitchFamily="2" charset="2"/>
              <a:buChar char="Ø"/>
            </a:pPr>
            <a:endParaRPr lang="el-GR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l-G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Σχεδόν πάντα Στάδιο Ι  </a:t>
            </a:r>
          </a:p>
          <a:p>
            <a:pPr>
              <a:buClr>
                <a:srgbClr val="FFFF00"/>
              </a:buClr>
            </a:pPr>
            <a:r>
              <a:rPr lang="el-GR" sz="2000" b="1" dirty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(σε όγκους προχωρημένου Σταδίου να σκεφτόμαστε πάντα το μεταστατικό)</a:t>
            </a:r>
          </a:p>
          <a:p>
            <a:endParaRPr lang="el-GR" sz="1350" dirty="0"/>
          </a:p>
          <a:p>
            <a:endParaRPr lang="el-GR" sz="1350" dirty="0"/>
          </a:p>
        </p:txBody>
      </p:sp>
    </p:spTree>
    <p:extLst>
      <p:ext uri="{BB962C8B-B14F-4D97-AF65-F5344CB8AC3E}">
        <p14:creationId xmlns:p14="http://schemas.microsoft.com/office/powerpoint/2010/main" val="26349576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IAP\CASE 4x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43802" y="3549594"/>
            <a:ext cx="3008250" cy="2831734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091950" y="624219"/>
            <a:ext cx="297599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700" b="1" dirty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Μορφολογία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45770" y="1412776"/>
            <a:ext cx="30683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Με </a:t>
            </a:r>
            <a:r>
              <a:rPr lang="el-GR" sz="2000" b="1" dirty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l-GR" sz="2000" b="1" dirty="0" err="1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εκτατικό</a:t>
            </a:r>
            <a:r>
              <a:rPr lang="el-GR" sz="2000" b="1" dirty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el-G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πρότυπο</a:t>
            </a:r>
          </a:p>
          <a:p>
            <a:endParaRPr lang="el-GR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Συνήθως σε Στάδιο Ι</a:t>
            </a:r>
          </a:p>
          <a:p>
            <a:r>
              <a:rPr lang="el-G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Είναι πράγματι διηθητικό καρκίνωμα ή όχι</a:t>
            </a:r>
            <a:r>
              <a:rPr lang="el-G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03533" y="4040873"/>
            <a:ext cx="35831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Με </a:t>
            </a:r>
            <a:r>
              <a:rPr lang="el-GR" sz="2000" b="1" dirty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«διηθητικό» </a:t>
            </a:r>
            <a:r>
              <a:rPr lang="el-G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πρότυπο</a:t>
            </a:r>
          </a:p>
          <a:p>
            <a:endParaRPr lang="el-GR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Συνήθως σε προχωρημένο Στάδιο</a:t>
            </a:r>
          </a:p>
          <a:p>
            <a:r>
              <a:rPr lang="el-G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Είναι πράγματι πρωτοπαθές ή μήπως είναι μεταστατικό?</a:t>
            </a: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5BD99368-361F-4CDB-A6C8-BF11229C9C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60648"/>
            <a:ext cx="2975995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949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3B70C8-0E66-4452-A587-9F905C6147BF}"/>
              </a:ext>
            </a:extLst>
          </p:cNvPr>
          <p:cNvSpPr txBox="1"/>
          <p:nvPr/>
        </p:nvSpPr>
        <p:spPr>
          <a:xfrm>
            <a:off x="1043608" y="404664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Όγκος </a:t>
            </a:r>
            <a:r>
              <a:rPr lang="en-US" sz="2800" b="1" dirty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Brenner</a:t>
            </a:r>
            <a:endParaRPr lang="el-GR" sz="2800" b="1" dirty="0">
              <a:solidFill>
                <a:srgbClr val="00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2D851926-C7F9-4E92-948B-D2CCFC5F5D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6" t="22309" r="10539" b="7077"/>
          <a:stretch/>
        </p:blipFill>
        <p:spPr>
          <a:xfrm>
            <a:off x="5724128" y="651485"/>
            <a:ext cx="2925501" cy="2016224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82892D12-F81A-49D3-85DE-1F173F5D3E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0" t="6197" r="-22110" b="12821"/>
          <a:stretch/>
        </p:blipFill>
        <p:spPr>
          <a:xfrm>
            <a:off x="1043608" y="4291149"/>
            <a:ext cx="3959002" cy="2407060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C397C35F-F580-4DC0-8996-C1B06BCFBF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270179"/>
            <a:ext cx="3284539" cy="24070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A700D0B-619D-4890-8BFE-0C9515E036CE}"/>
              </a:ext>
            </a:extLst>
          </p:cNvPr>
          <p:cNvSpPr txBox="1"/>
          <p:nvPr/>
        </p:nvSpPr>
        <p:spPr>
          <a:xfrm>
            <a:off x="611560" y="1065384"/>
            <a:ext cx="453650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Φωλεές</a:t>
            </a:r>
            <a:r>
              <a:rPr lang="el-G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κυττάρων μεταβατικού τύπου μέσα σα ένα ινώδες στρώμα</a:t>
            </a:r>
          </a:p>
          <a:p>
            <a:endParaRPr lang="el-GR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Ενίοτε σχηματισμός </a:t>
            </a:r>
            <a:r>
              <a:rPr lang="el-GR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μικροκύστεων</a:t>
            </a:r>
            <a:r>
              <a:rPr lang="el-G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που επαλείφονται από </a:t>
            </a:r>
            <a:r>
              <a:rPr lang="el-GR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βλεννοπαραγωγό</a:t>
            </a:r>
            <a:r>
              <a:rPr lang="el-G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επιθήλιο</a:t>
            </a:r>
          </a:p>
          <a:p>
            <a:endParaRPr lang="el-GR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Οι περισσότεροι είναι καλοήθεις αλλά έχουν αναφερθεί σπανίως </a:t>
            </a:r>
            <a:r>
              <a:rPr lang="el-GR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οροακοί</a:t>
            </a:r>
            <a:r>
              <a:rPr lang="el-G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και κακοήθεις όγκοι</a:t>
            </a:r>
          </a:p>
        </p:txBody>
      </p:sp>
    </p:spTree>
    <p:extLst>
      <p:ext uri="{BB962C8B-B14F-4D97-AF65-F5344CB8AC3E}">
        <p14:creationId xmlns:p14="http://schemas.microsoft.com/office/powerpoint/2010/main" val="37113507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9672" y="764704"/>
            <a:ext cx="61926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Τα εξαρτήματα εξυπηρετούν την γενετήσια λειτουργία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59632" y="3356992"/>
            <a:ext cx="73448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Οποιαδήποτε αλλοίωση, νεοπλασματική ή όχι, θα πρέπει να αντιμετωπίζεται με γνώμονα:</a:t>
            </a: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την  υγεία της γυναίκας</a:t>
            </a: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την ανάγκη της για τεκνοποίηση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95936" y="1988840"/>
            <a:ext cx="1440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ΑΡΑ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32040" y="4293096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Σας ευχαριστώ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5856" y="548680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Σάλπιγγε</a:t>
            </a:r>
            <a:r>
              <a:rPr lang="el-GR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99592" y="1196752"/>
            <a:ext cx="698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Φλεγμονές: </a:t>
            </a:r>
            <a:r>
              <a:rPr lang="el-GR" sz="3200" b="1" dirty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Οξεία και χρόνια σαλπιγγίτις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9552" y="2492896"/>
            <a:ext cx="25202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Συμπτώματα</a:t>
            </a:r>
          </a:p>
          <a:p>
            <a:pPr algn="ctr"/>
            <a:endParaRPr lang="el-GR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Δυσοσμία</a:t>
            </a:r>
          </a:p>
          <a:p>
            <a:pPr algn="ctr"/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Πόνος</a:t>
            </a:r>
          </a:p>
          <a:p>
            <a:pPr algn="ctr"/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Πυρετός</a:t>
            </a:r>
          </a:p>
          <a:p>
            <a:pPr algn="ctr"/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Ναυτία</a:t>
            </a:r>
          </a:p>
          <a:p>
            <a:pPr algn="ctr"/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Εμετος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59832" y="2132856"/>
            <a:ext cx="266429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Παράγοντες κινδύνου</a:t>
            </a:r>
          </a:p>
          <a:p>
            <a:pPr algn="ctr"/>
            <a:endParaRPr lang="el-GR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Αποξέσεις</a:t>
            </a:r>
          </a:p>
          <a:p>
            <a:pPr algn="ctr"/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Υστεροσκοπήσεις</a:t>
            </a:r>
          </a:p>
          <a:p>
            <a:pPr algn="ctr"/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Αντιβιοτικά</a:t>
            </a:r>
          </a:p>
          <a:p>
            <a:pPr algn="ctr"/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Σεξουαλικά μεταδιδόμενες νόσοι</a:t>
            </a:r>
          </a:p>
          <a:p>
            <a:pPr algn="ctr"/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Σπέρμα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56176" y="2204864"/>
            <a:ext cx="23762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Νοσογόνοι παράγοντες</a:t>
            </a:r>
          </a:p>
          <a:p>
            <a:pPr algn="ctr"/>
            <a:endParaRPr lang="el-GR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Χλαμίδια</a:t>
            </a:r>
          </a:p>
          <a:p>
            <a:pPr algn="ctr"/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Μυκόπλασμα</a:t>
            </a:r>
          </a:p>
          <a:p>
            <a:pPr algn="ctr"/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Στρεπτόκοκκος</a:t>
            </a:r>
          </a:p>
          <a:p>
            <a:pPr algn="ctr"/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Σταφυλόκοκκος</a:t>
            </a:r>
          </a:p>
          <a:p>
            <a:pPr algn="ctr"/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Ουρεόπλασμα</a:t>
            </a:r>
          </a:p>
          <a:p>
            <a:pPr algn="ctr"/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Βακτήρια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836712"/>
            <a:ext cx="698477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Συνέπειες:</a:t>
            </a:r>
          </a:p>
          <a:p>
            <a:endParaRPr lang="el-GR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l-GR" sz="2400" b="1" dirty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Στειρότητα (συχνά η φλεγμονή αφορά και στις δύο σάλπιγγες)</a:t>
            </a:r>
          </a:p>
        </p:txBody>
      </p:sp>
      <p:pic>
        <p:nvPicPr>
          <p:cNvPr id="3" name="Picture 2" descr="https://tulane.edu/som/departments/pathology/images/Slide059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214206" y="3402418"/>
            <a:ext cx="2541149" cy="2882346"/>
          </a:xfrm>
          <a:prstGeom prst="rect">
            <a:avLst/>
          </a:prstGeom>
          <a:noFill/>
        </p:spPr>
      </p:pic>
      <p:pic>
        <p:nvPicPr>
          <p:cNvPr id="4" name="Picture 4" descr="http://fce-study.netdna-ssl.com/images/upload-flashcards/front/0/0/7800846_m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3501008"/>
            <a:ext cx="2899831" cy="252028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259632" y="2924944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Υδροσάλπιγγα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92080" y="2924944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Εξωμήτριος κύηση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404664"/>
            <a:ext cx="74888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Τα νεοπλάσματα των σαλπίγγων αφορούν κυρίως σε </a:t>
            </a:r>
            <a:r>
              <a:rPr lang="el-GR" sz="2400" b="1" dirty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ορώδη καρκινώματα </a:t>
            </a:r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τα οποία έχουν ένα 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 Situ </a:t>
            </a:r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στάδιο το ορώδες σαλπιγγικό ενδοεπιθηλιακό καρκίνωμα </a:t>
            </a:r>
            <a:r>
              <a:rPr lang="el-GR" sz="2400" b="1" dirty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dirty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STIC</a:t>
            </a:r>
            <a:r>
              <a:rPr lang="el-GR" sz="2400" b="1" dirty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1026" name="Picture 2" descr="Image result for serous tubal carcino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988840"/>
            <a:ext cx="3081130" cy="2808312"/>
          </a:xfrm>
          <a:prstGeom prst="rect">
            <a:avLst/>
          </a:prstGeom>
          <a:noFill/>
        </p:spPr>
      </p:pic>
      <p:pic>
        <p:nvPicPr>
          <p:cNvPr id="1028" name="Picture 4" descr="Image result for serous tubal carcinom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971600" y="4869160"/>
            <a:ext cx="2466975" cy="184785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5445224"/>
            <a:ext cx="792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p53</a:t>
            </a:r>
          </a:p>
          <a:p>
            <a:r>
              <a:rPr lang="en-US" sz="2000" b="1" dirty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Ki-67</a:t>
            </a:r>
            <a:endParaRPr lang="el-GR" sz="2000" b="1" dirty="0">
              <a:solidFill>
                <a:srgbClr val="00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 descr="Image result for serous tubal carcinom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2204864"/>
            <a:ext cx="3620217" cy="37444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biog1105-1106.org/demos/105/unit8/media/ovary-schemati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3068960"/>
            <a:ext cx="5048250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extBox 4"/>
          <p:cNvSpPr txBox="1">
            <a:spLocks noChangeArrowheads="1"/>
          </p:cNvSpPr>
          <p:nvPr/>
        </p:nvSpPr>
        <p:spPr bwMode="auto">
          <a:xfrm>
            <a:off x="1115616" y="980728"/>
            <a:ext cx="7072312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Η ωοθήκη καλύπτεται από ένα τροποποιημένο μεσοθήλιο, το επιθήλιο του πόρου του 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Muller</a:t>
            </a:r>
            <a:r>
              <a:rPr lang="el-GR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l-GR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Ο ωοθηκικός φλοιός αποτελείται από στροβιλώς διατασσόμενα στρωματικά κύτταρα.</a:t>
            </a:r>
          </a:p>
          <a:p>
            <a:r>
              <a:rPr lang="el-GR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Η μυελώδης μοίρα αποτελείται από χαλαρό συνδετικό ιστό με αρτηρίες, φλέβες και λεμφαγγεία.</a:t>
            </a:r>
          </a:p>
          <a:p>
            <a:r>
              <a:rPr lang="en-US" dirty="0">
                <a:latin typeface="Calibri" pitchFamily="34" charset="0"/>
              </a:rPr>
              <a:t> </a:t>
            </a:r>
            <a:endParaRPr lang="el-GR" dirty="0">
              <a:latin typeface="Calibri" pitchFamily="34" charset="0"/>
            </a:endParaRPr>
          </a:p>
        </p:txBody>
      </p:sp>
      <p:sp>
        <p:nvSpPr>
          <p:cNvPr id="13316" name="TextBox 5"/>
          <p:cNvSpPr txBox="1">
            <a:spLocks noChangeArrowheads="1"/>
          </p:cNvSpPr>
          <p:nvPr/>
        </p:nvSpPr>
        <p:spPr bwMode="auto">
          <a:xfrm>
            <a:off x="285750" y="3714750"/>
            <a:ext cx="150018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400.000 πρωτογενή ωοθυλάκια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91880" y="188640"/>
            <a:ext cx="324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Ωοθήκες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1"/>
          <p:cNvSpPr txBox="1">
            <a:spLocks noChangeArrowheads="1"/>
          </p:cNvSpPr>
          <p:nvPr/>
        </p:nvSpPr>
        <p:spPr bwMode="auto">
          <a:xfrm>
            <a:off x="1143000" y="1071563"/>
            <a:ext cx="66436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3200" b="1" dirty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Αναπτυξιακές ανωμαλίες</a:t>
            </a:r>
          </a:p>
        </p:txBody>
      </p:sp>
      <p:sp>
        <p:nvSpPr>
          <p:cNvPr id="14339" name="TextBox 2"/>
          <p:cNvSpPr txBox="1">
            <a:spLocks noChangeArrowheads="1"/>
          </p:cNvSpPr>
          <p:nvPr/>
        </p:nvSpPr>
        <p:spPr bwMode="auto">
          <a:xfrm>
            <a:off x="928688" y="2000250"/>
            <a:ext cx="7286625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FFFF00"/>
              </a:buClr>
              <a:buFont typeface="Wingdings" pitchFamily="2" charset="2"/>
              <a:buChar char="§"/>
            </a:pPr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Κληρονομικές</a:t>
            </a:r>
          </a:p>
          <a:p>
            <a:pPr>
              <a:buClr>
                <a:srgbClr val="FFFF00"/>
              </a:buClr>
              <a:buFont typeface="Wingdings" pitchFamily="2" charset="2"/>
              <a:buChar char="§"/>
            </a:pPr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Εμφανίζονται μεμονωμένες ή στο πλαίσιο γενικότερων διαταραχών της σεξουαλικής διαφοροποίησης</a:t>
            </a:r>
          </a:p>
          <a:p>
            <a:pPr>
              <a:buClr>
                <a:srgbClr val="FFFF00"/>
              </a:buClr>
              <a:buFont typeface="Wingdings" pitchFamily="2" charset="2"/>
              <a:buChar char="§"/>
            </a:pPr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Διακρίνουμε:     </a:t>
            </a:r>
            <a:r>
              <a:rPr lang="el-GR" sz="2400" b="1" dirty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Αγενεσία</a:t>
            </a:r>
          </a:p>
          <a:p>
            <a:r>
              <a:rPr lang="el-GR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       </a:t>
            </a:r>
            <a:r>
              <a:rPr lang="el-GR" sz="2400" b="1" dirty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 Δυσγενεσία </a:t>
            </a:r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 ανενεργείς ταινίες συνδετικού ιστού)</a:t>
            </a:r>
          </a:p>
          <a:p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</a:t>
            </a:r>
            <a:r>
              <a:rPr lang="el-GR" sz="2400" b="1" dirty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Ερμαφροδιτισμός</a:t>
            </a:r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(ταυτόχρονη παρουσία χαρακτηριστικών γυναικείου και ανδρικού φύλου)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620</TotalTime>
  <Words>1127</Words>
  <Application>Microsoft Office PowerPoint</Application>
  <PresentationFormat>On-screen Show (4:3)</PresentationFormat>
  <Paragraphs>287</Paragraphs>
  <Slides>40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Arial</vt:lpstr>
      <vt:lpstr>Calibri</vt:lpstr>
      <vt:lpstr>Century Gothic</vt:lpstr>
      <vt:lpstr>Times New Roman</vt:lpstr>
      <vt:lpstr>Wingdings</vt:lpstr>
      <vt:lpstr>Wingdings 3</vt:lpstr>
      <vt:lpstr>Ion</vt:lpstr>
      <vt:lpstr>Εξαρτήματα:  σάλπιγγες-ωοθήκες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Σύνδρομο θηλεοποιούντος όρχεως (Testicular feminization – androgen insensitivity syndrome XY)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Μορφολογία ορωδών καρκινωμάτων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Εξαρτήματα:  σάλπιγγες-ωοθήκες</dc:title>
  <dc:creator>Κίττυ Παυλάκη</dc:creator>
  <cp:lastModifiedBy>Vasileios Chondromatidis</cp:lastModifiedBy>
  <cp:revision>32</cp:revision>
  <dcterms:created xsi:type="dcterms:W3CDTF">2016-02-01T17:18:58Z</dcterms:created>
  <dcterms:modified xsi:type="dcterms:W3CDTF">2020-09-30T16:48:04Z</dcterms:modified>
</cp:coreProperties>
</file>