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62"/>
  </p:notesMasterIdLst>
  <p:handoutMasterIdLst>
    <p:handoutMasterId r:id="rId163"/>
  </p:handoutMasterIdLst>
  <p:sldIdLst>
    <p:sldId id="268" r:id="rId2"/>
    <p:sldId id="352" r:id="rId3"/>
    <p:sldId id="354" r:id="rId4"/>
    <p:sldId id="408" r:id="rId5"/>
    <p:sldId id="269" r:id="rId6"/>
    <p:sldId id="384" r:id="rId7"/>
    <p:sldId id="338" r:id="rId8"/>
    <p:sldId id="333" r:id="rId9"/>
    <p:sldId id="341" r:id="rId10"/>
    <p:sldId id="388" r:id="rId11"/>
    <p:sldId id="375" r:id="rId12"/>
    <p:sldId id="265" r:id="rId13"/>
    <p:sldId id="331" r:id="rId14"/>
    <p:sldId id="413" r:id="rId15"/>
    <p:sldId id="360" r:id="rId16"/>
    <p:sldId id="359" r:id="rId17"/>
    <p:sldId id="392" r:id="rId18"/>
    <p:sldId id="328" r:id="rId19"/>
    <p:sldId id="339" r:id="rId20"/>
    <p:sldId id="393" r:id="rId21"/>
    <p:sldId id="409" r:id="rId22"/>
    <p:sldId id="381" r:id="rId23"/>
    <p:sldId id="417" r:id="rId24"/>
    <p:sldId id="353" r:id="rId25"/>
    <p:sldId id="322" r:id="rId26"/>
    <p:sldId id="389" r:id="rId27"/>
    <p:sldId id="325" r:id="rId28"/>
    <p:sldId id="377" r:id="rId29"/>
    <p:sldId id="329" r:id="rId30"/>
    <p:sldId id="319" r:id="rId31"/>
    <p:sldId id="394" r:id="rId32"/>
    <p:sldId id="351" r:id="rId33"/>
    <p:sldId id="348" r:id="rId34"/>
    <p:sldId id="323" r:id="rId35"/>
    <p:sldId id="340" r:id="rId36"/>
    <p:sldId id="337" r:id="rId37"/>
    <p:sldId id="342" r:id="rId38"/>
    <p:sldId id="321" r:id="rId39"/>
    <p:sldId id="355" r:id="rId40"/>
    <p:sldId id="383" r:id="rId41"/>
    <p:sldId id="382" r:id="rId42"/>
    <p:sldId id="350" r:id="rId43"/>
    <p:sldId id="317" r:id="rId44"/>
    <p:sldId id="327" r:id="rId45"/>
    <p:sldId id="374" r:id="rId46"/>
    <p:sldId id="395" r:id="rId47"/>
    <p:sldId id="390" r:id="rId48"/>
    <p:sldId id="349" r:id="rId49"/>
    <p:sldId id="356" r:id="rId50"/>
    <p:sldId id="396" r:id="rId51"/>
    <p:sldId id="320" r:id="rId52"/>
    <p:sldId id="385" r:id="rId53"/>
    <p:sldId id="336" r:id="rId54"/>
    <p:sldId id="411" r:id="rId55"/>
    <p:sldId id="330" r:id="rId56"/>
    <p:sldId id="344" r:id="rId57"/>
    <p:sldId id="410" r:id="rId58"/>
    <p:sldId id="332" r:id="rId59"/>
    <p:sldId id="405" r:id="rId60"/>
    <p:sldId id="407" r:id="rId61"/>
    <p:sldId id="343" r:id="rId62"/>
    <p:sldId id="401" r:id="rId63"/>
    <p:sldId id="402" r:id="rId64"/>
    <p:sldId id="334" r:id="rId65"/>
    <p:sldId id="335" r:id="rId66"/>
    <p:sldId id="399" r:id="rId67"/>
    <p:sldId id="400" r:id="rId68"/>
    <p:sldId id="403" r:id="rId69"/>
    <p:sldId id="378" r:id="rId70"/>
    <p:sldId id="404" r:id="rId71"/>
    <p:sldId id="412" r:id="rId72"/>
    <p:sldId id="380" r:id="rId73"/>
    <p:sldId id="346" r:id="rId74"/>
    <p:sldId id="357" r:id="rId75"/>
    <p:sldId id="345" r:id="rId76"/>
    <p:sldId id="347" r:id="rId77"/>
    <p:sldId id="442" r:id="rId78"/>
    <p:sldId id="379" r:id="rId79"/>
    <p:sldId id="278" r:id="rId80"/>
    <p:sldId id="281" r:id="rId81"/>
    <p:sldId id="280" r:id="rId82"/>
    <p:sldId id="270" r:id="rId83"/>
    <p:sldId id="271" r:id="rId84"/>
    <p:sldId id="272" r:id="rId85"/>
    <p:sldId id="273" r:id="rId86"/>
    <p:sldId id="274" r:id="rId87"/>
    <p:sldId id="287" r:id="rId88"/>
    <p:sldId id="282" r:id="rId89"/>
    <p:sldId id="288" r:id="rId90"/>
    <p:sldId id="305" r:id="rId91"/>
    <p:sldId id="306" r:id="rId92"/>
    <p:sldId id="308" r:id="rId93"/>
    <p:sldId id="291" r:id="rId94"/>
    <p:sldId id="289" r:id="rId95"/>
    <p:sldId id="307" r:id="rId96"/>
    <p:sldId id="275" r:id="rId97"/>
    <p:sldId id="292" r:id="rId98"/>
    <p:sldId id="290" r:id="rId99"/>
    <p:sldId id="277" r:id="rId100"/>
    <p:sldId id="309" r:id="rId101"/>
    <p:sldId id="293" r:id="rId102"/>
    <p:sldId id="285" r:id="rId103"/>
    <p:sldId id="427" r:id="rId104"/>
    <p:sldId id="428" r:id="rId105"/>
    <p:sldId id="429" r:id="rId106"/>
    <p:sldId id="431" r:id="rId107"/>
    <p:sldId id="430" r:id="rId108"/>
    <p:sldId id="397" r:id="rId109"/>
    <p:sldId id="425" r:id="rId110"/>
    <p:sldId id="421" r:id="rId111"/>
    <p:sldId id="416" r:id="rId112"/>
    <p:sldId id="418" r:id="rId113"/>
    <p:sldId id="424" r:id="rId114"/>
    <p:sldId id="419" r:id="rId115"/>
    <p:sldId id="414" r:id="rId116"/>
    <p:sldId id="436" r:id="rId117"/>
    <p:sldId id="420" r:id="rId118"/>
    <p:sldId id="415" r:id="rId119"/>
    <p:sldId id="423" r:id="rId120"/>
    <p:sldId id="435" r:id="rId121"/>
    <p:sldId id="422" r:id="rId122"/>
    <p:sldId id="432" r:id="rId123"/>
    <p:sldId id="443" r:id="rId124"/>
    <p:sldId id="445" r:id="rId125"/>
    <p:sldId id="444" r:id="rId126"/>
    <p:sldId id="446" r:id="rId127"/>
    <p:sldId id="439" r:id="rId128"/>
    <p:sldId id="437" r:id="rId129"/>
    <p:sldId id="441" r:id="rId130"/>
    <p:sldId id="438" r:id="rId131"/>
    <p:sldId id="440" r:id="rId132"/>
    <p:sldId id="434" r:id="rId133"/>
    <p:sldId id="433" r:id="rId134"/>
    <p:sldId id="447" r:id="rId135"/>
    <p:sldId id="283" r:id="rId136"/>
    <p:sldId id="398" r:id="rId137"/>
    <p:sldId id="294" r:id="rId138"/>
    <p:sldId id="311" r:id="rId139"/>
    <p:sldId id="297" r:id="rId140"/>
    <p:sldId id="295" r:id="rId141"/>
    <p:sldId id="312" r:id="rId142"/>
    <p:sldId id="313" r:id="rId143"/>
    <p:sldId id="314" r:id="rId144"/>
    <p:sldId id="298" r:id="rId145"/>
    <p:sldId id="296" r:id="rId146"/>
    <p:sldId id="316" r:id="rId147"/>
    <p:sldId id="315" r:id="rId148"/>
    <p:sldId id="299" r:id="rId149"/>
    <p:sldId id="284" r:id="rId150"/>
    <p:sldId id="301" r:id="rId151"/>
    <p:sldId id="302" r:id="rId152"/>
    <p:sldId id="303" r:id="rId153"/>
    <p:sldId id="286" r:id="rId154"/>
    <p:sldId id="310" r:id="rId155"/>
    <p:sldId id="304" r:id="rId156"/>
    <p:sldId id="300" r:id="rId157"/>
    <p:sldId id="279" r:id="rId158"/>
    <p:sldId id="318" r:id="rId159"/>
    <p:sldId id="376" r:id="rId160"/>
    <p:sldId id="426" r:id="rId161"/>
  </p:sldIdLst>
  <p:sldSz cx="12192000" cy="6858000"/>
  <p:notesSz cx="6669088"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8771298A-9954-4069-97DB-FB8C45EADB5E}">
          <p14:sldIdLst>
            <p14:sldId id="268"/>
            <p14:sldId id="352"/>
            <p14:sldId id="354"/>
            <p14:sldId id="408"/>
            <p14:sldId id="269"/>
            <p14:sldId id="384"/>
            <p14:sldId id="338"/>
            <p14:sldId id="333"/>
            <p14:sldId id="341"/>
            <p14:sldId id="388"/>
            <p14:sldId id="375"/>
            <p14:sldId id="265"/>
            <p14:sldId id="331"/>
            <p14:sldId id="413"/>
            <p14:sldId id="360"/>
            <p14:sldId id="359"/>
            <p14:sldId id="392"/>
            <p14:sldId id="328"/>
            <p14:sldId id="339"/>
            <p14:sldId id="393"/>
            <p14:sldId id="409"/>
            <p14:sldId id="381"/>
            <p14:sldId id="417"/>
            <p14:sldId id="353"/>
            <p14:sldId id="322"/>
            <p14:sldId id="389"/>
            <p14:sldId id="325"/>
            <p14:sldId id="377"/>
            <p14:sldId id="329"/>
            <p14:sldId id="319"/>
            <p14:sldId id="394"/>
            <p14:sldId id="351"/>
            <p14:sldId id="348"/>
            <p14:sldId id="323"/>
            <p14:sldId id="340"/>
            <p14:sldId id="337"/>
            <p14:sldId id="342"/>
            <p14:sldId id="321"/>
            <p14:sldId id="355"/>
            <p14:sldId id="383"/>
            <p14:sldId id="382"/>
            <p14:sldId id="350"/>
            <p14:sldId id="317"/>
            <p14:sldId id="327"/>
            <p14:sldId id="374"/>
            <p14:sldId id="395"/>
            <p14:sldId id="390"/>
            <p14:sldId id="349"/>
            <p14:sldId id="356"/>
            <p14:sldId id="396"/>
            <p14:sldId id="320"/>
            <p14:sldId id="385"/>
            <p14:sldId id="336"/>
            <p14:sldId id="411"/>
            <p14:sldId id="330"/>
            <p14:sldId id="344"/>
            <p14:sldId id="410"/>
            <p14:sldId id="332"/>
            <p14:sldId id="405"/>
            <p14:sldId id="407"/>
            <p14:sldId id="343"/>
            <p14:sldId id="401"/>
            <p14:sldId id="402"/>
            <p14:sldId id="334"/>
            <p14:sldId id="335"/>
            <p14:sldId id="399"/>
            <p14:sldId id="400"/>
            <p14:sldId id="403"/>
            <p14:sldId id="378"/>
            <p14:sldId id="404"/>
            <p14:sldId id="412"/>
            <p14:sldId id="380"/>
            <p14:sldId id="346"/>
            <p14:sldId id="357"/>
            <p14:sldId id="345"/>
            <p14:sldId id="347"/>
            <p14:sldId id="442"/>
            <p14:sldId id="379"/>
            <p14:sldId id="278"/>
            <p14:sldId id="281"/>
            <p14:sldId id="280"/>
            <p14:sldId id="270"/>
            <p14:sldId id="271"/>
            <p14:sldId id="272"/>
            <p14:sldId id="273"/>
            <p14:sldId id="274"/>
            <p14:sldId id="287"/>
            <p14:sldId id="282"/>
            <p14:sldId id="288"/>
            <p14:sldId id="305"/>
            <p14:sldId id="306"/>
            <p14:sldId id="308"/>
            <p14:sldId id="291"/>
            <p14:sldId id="289"/>
            <p14:sldId id="307"/>
            <p14:sldId id="275"/>
            <p14:sldId id="292"/>
            <p14:sldId id="290"/>
            <p14:sldId id="277"/>
            <p14:sldId id="309"/>
            <p14:sldId id="293"/>
            <p14:sldId id="285"/>
            <p14:sldId id="427"/>
            <p14:sldId id="428"/>
            <p14:sldId id="429"/>
            <p14:sldId id="431"/>
            <p14:sldId id="430"/>
            <p14:sldId id="397"/>
            <p14:sldId id="425"/>
            <p14:sldId id="421"/>
            <p14:sldId id="416"/>
            <p14:sldId id="418"/>
            <p14:sldId id="424"/>
            <p14:sldId id="419"/>
            <p14:sldId id="414"/>
            <p14:sldId id="436"/>
            <p14:sldId id="420"/>
            <p14:sldId id="415"/>
            <p14:sldId id="423"/>
            <p14:sldId id="435"/>
            <p14:sldId id="422"/>
            <p14:sldId id="432"/>
            <p14:sldId id="443"/>
            <p14:sldId id="445"/>
            <p14:sldId id="444"/>
            <p14:sldId id="446"/>
            <p14:sldId id="439"/>
            <p14:sldId id="437"/>
            <p14:sldId id="441"/>
            <p14:sldId id="438"/>
            <p14:sldId id="440"/>
            <p14:sldId id="434"/>
            <p14:sldId id="433"/>
            <p14:sldId id="447"/>
            <p14:sldId id="283"/>
          </p14:sldIdLst>
        </p14:section>
        <p14:section name="Ενότητα χωρίς τίτλο" id="{1353A9AE-2DB6-4C56-AFCE-D82EECCAFE1F}">
          <p14:sldIdLst>
            <p14:sldId id="398"/>
            <p14:sldId id="294"/>
            <p14:sldId id="311"/>
            <p14:sldId id="297"/>
            <p14:sldId id="295"/>
            <p14:sldId id="312"/>
            <p14:sldId id="313"/>
            <p14:sldId id="314"/>
            <p14:sldId id="298"/>
            <p14:sldId id="296"/>
            <p14:sldId id="316"/>
            <p14:sldId id="315"/>
            <p14:sldId id="299"/>
            <p14:sldId id="284"/>
            <p14:sldId id="301"/>
            <p14:sldId id="302"/>
            <p14:sldId id="303"/>
            <p14:sldId id="286"/>
            <p14:sldId id="310"/>
            <p14:sldId id="304"/>
            <p14:sldId id="300"/>
            <p14:sldId id="279"/>
            <p14:sldId id="318"/>
            <p14:sldId id="376"/>
            <p14:sldId id="4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C2E24-7867-4483-BEB8-8E62760BA90E}" v="246" dt="2023-02-16T06:54:46.679"/>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86347" autoAdjust="0"/>
  </p:normalViewPr>
  <p:slideViewPr>
    <p:cSldViewPr snapToGrid="0">
      <p:cViewPr varScale="1">
        <p:scale>
          <a:sx n="59" d="100"/>
          <a:sy n="59" d="100"/>
        </p:scale>
        <p:origin x="44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612" y="-5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despo@o365.uoa.gr" userId="675ecd67-d539-4644-89de-f4ff11899b70" providerId="ADAL" clId="{732C2E24-7867-4483-BEB8-8E62760BA90E}"/>
    <pc:docChg chg="custSel addSld modSld sldOrd">
      <pc:chgData name="sotdespo@o365.uoa.gr" userId="675ecd67-d539-4644-89de-f4ff11899b70" providerId="ADAL" clId="{732C2E24-7867-4483-BEB8-8E62760BA90E}" dt="2023-02-16T06:54:46.678" v="976" actId="313"/>
      <pc:docMkLst>
        <pc:docMk/>
      </pc:docMkLst>
      <pc:sldChg chg="modSp mod">
        <pc:chgData name="sotdespo@o365.uoa.gr" userId="675ecd67-d539-4644-89de-f4ff11899b70" providerId="ADAL" clId="{732C2E24-7867-4483-BEB8-8E62760BA90E}" dt="2023-02-15T17:27:07.212" v="347" actId="20577"/>
        <pc:sldMkLst>
          <pc:docMk/>
          <pc:sldMk cId="1652722561" sldId="432"/>
        </pc:sldMkLst>
        <pc:spChg chg="mod">
          <ac:chgData name="sotdespo@o365.uoa.gr" userId="675ecd67-d539-4644-89de-f4ff11899b70" providerId="ADAL" clId="{732C2E24-7867-4483-BEB8-8E62760BA90E}" dt="2023-02-15T17:27:07.212" v="347" actId="20577"/>
          <ac:spMkLst>
            <pc:docMk/>
            <pc:sldMk cId="1652722561" sldId="432"/>
            <ac:spMk id="4" creationId="{5025E550-CDA0-1CE8-4D03-3403ADC4F5BE}"/>
          </ac:spMkLst>
        </pc:spChg>
      </pc:sldChg>
      <pc:sldChg chg="modSp mod ord">
        <pc:chgData name="sotdespo@o365.uoa.gr" userId="675ecd67-d539-4644-89de-f4ff11899b70" providerId="ADAL" clId="{732C2E24-7867-4483-BEB8-8E62760BA90E}" dt="2023-02-16T06:54:46.678" v="976" actId="313"/>
        <pc:sldMkLst>
          <pc:docMk/>
          <pc:sldMk cId="2649257383" sldId="437"/>
        </pc:sldMkLst>
        <pc:spChg chg="mod">
          <ac:chgData name="sotdespo@o365.uoa.gr" userId="675ecd67-d539-4644-89de-f4ff11899b70" providerId="ADAL" clId="{732C2E24-7867-4483-BEB8-8E62760BA90E}" dt="2023-02-16T06:51:47.133" v="877" actId="20577"/>
          <ac:spMkLst>
            <pc:docMk/>
            <pc:sldMk cId="2649257383" sldId="437"/>
            <ac:spMk id="2" creationId="{418F045F-09B1-05BD-9C1C-F63AFAD29F02}"/>
          </ac:spMkLst>
        </pc:spChg>
        <pc:graphicFrameChg chg="mod">
          <ac:chgData name="sotdespo@o365.uoa.gr" userId="675ecd67-d539-4644-89de-f4ff11899b70" providerId="ADAL" clId="{732C2E24-7867-4483-BEB8-8E62760BA90E}" dt="2023-02-16T06:54:46.678" v="976" actId="313"/>
          <ac:graphicFrameMkLst>
            <pc:docMk/>
            <pc:sldMk cId="2649257383" sldId="437"/>
            <ac:graphicFrameMk id="6" creationId="{75067E6E-52BC-E88D-C8E5-6DB19E9FE88F}"/>
          </ac:graphicFrameMkLst>
        </pc:graphicFrameChg>
      </pc:sldChg>
      <pc:sldChg chg="modSp ord">
        <pc:chgData name="sotdespo@o365.uoa.gr" userId="675ecd67-d539-4644-89de-f4ff11899b70" providerId="ADAL" clId="{732C2E24-7867-4483-BEB8-8E62760BA90E}" dt="2023-02-16T06:51:22.734" v="863" actId="20577"/>
        <pc:sldMkLst>
          <pc:docMk/>
          <pc:sldMk cId="235234739" sldId="438"/>
        </pc:sldMkLst>
        <pc:graphicFrameChg chg="mod">
          <ac:chgData name="sotdespo@o365.uoa.gr" userId="675ecd67-d539-4644-89de-f4ff11899b70" providerId="ADAL" clId="{732C2E24-7867-4483-BEB8-8E62760BA90E}" dt="2023-02-16T06:51:22.734" v="863" actId="20577"/>
          <ac:graphicFrameMkLst>
            <pc:docMk/>
            <pc:sldMk cId="235234739" sldId="438"/>
            <ac:graphicFrameMk id="6" creationId="{84F5E3ED-32E1-5836-4FCB-4AA4A3E2BC38}"/>
          </ac:graphicFrameMkLst>
        </pc:graphicFrameChg>
      </pc:sldChg>
      <pc:sldChg chg="addSp delSp modSp new mod setBg">
        <pc:chgData name="sotdespo@o365.uoa.gr" userId="675ecd67-d539-4644-89de-f4ff11899b70" providerId="ADAL" clId="{732C2E24-7867-4483-BEB8-8E62760BA90E}" dt="2023-02-16T06:54:04.042" v="962" actId="20577"/>
        <pc:sldMkLst>
          <pc:docMk/>
          <pc:sldMk cId="2541883067" sldId="439"/>
        </pc:sldMkLst>
        <pc:spChg chg="mod">
          <ac:chgData name="sotdespo@o365.uoa.gr" userId="675ecd67-d539-4644-89de-f4ff11899b70" providerId="ADAL" clId="{732C2E24-7867-4483-BEB8-8E62760BA90E}" dt="2023-02-16T06:53:07.964" v="929" actId="114"/>
          <ac:spMkLst>
            <pc:docMk/>
            <pc:sldMk cId="2541883067" sldId="439"/>
            <ac:spMk id="2" creationId="{F6877EF7-48C7-B35D-F2BC-1C3448B1BDBF}"/>
          </ac:spMkLst>
        </pc:spChg>
        <pc:spChg chg="del">
          <ac:chgData name="sotdespo@o365.uoa.gr" userId="675ecd67-d539-4644-89de-f4ff11899b70" providerId="ADAL" clId="{732C2E24-7867-4483-BEB8-8E62760BA90E}" dt="2023-02-15T17:25:55.923" v="266" actId="478"/>
          <ac:spMkLst>
            <pc:docMk/>
            <pc:sldMk cId="2541883067" sldId="439"/>
            <ac:spMk id="3" creationId="{D441EBB5-82B6-6259-3639-85C19D7E9918}"/>
          </ac:spMkLst>
        </pc:spChg>
        <pc:spChg chg="mod">
          <ac:chgData name="sotdespo@o365.uoa.gr" userId="675ecd67-d539-4644-89de-f4ff11899b70" providerId="ADAL" clId="{732C2E24-7867-4483-BEB8-8E62760BA90E}" dt="2023-02-16T06:54:04.042" v="962" actId="20577"/>
          <ac:spMkLst>
            <pc:docMk/>
            <pc:sldMk cId="2541883067" sldId="439"/>
            <ac:spMk id="4" creationId="{448E8454-9BA1-088F-7B3A-5B50160C7362}"/>
          </ac:spMkLst>
        </pc:spChg>
        <pc:spChg chg="add">
          <ac:chgData name="sotdespo@o365.uoa.gr" userId="675ecd67-d539-4644-89de-f4ff11899b70" providerId="ADAL" clId="{732C2E24-7867-4483-BEB8-8E62760BA90E}" dt="2023-02-15T17:32:52.707" v="348" actId="26606"/>
          <ac:spMkLst>
            <pc:docMk/>
            <pc:sldMk cId="2541883067" sldId="439"/>
            <ac:spMk id="9" creationId="{DAF1966E-FD40-4A4A-B61B-C4DF7FA05F06}"/>
          </ac:spMkLst>
        </pc:spChg>
        <pc:spChg chg="add">
          <ac:chgData name="sotdespo@o365.uoa.gr" userId="675ecd67-d539-4644-89de-f4ff11899b70" providerId="ADAL" clId="{732C2E24-7867-4483-BEB8-8E62760BA90E}" dt="2023-02-15T17:32:52.707" v="348" actId="26606"/>
          <ac:spMkLst>
            <pc:docMk/>
            <pc:sldMk cId="2541883067" sldId="439"/>
            <ac:spMk id="11" creationId="{047BFA19-D45E-416B-A404-7AF2F3F27017}"/>
          </ac:spMkLst>
        </pc:spChg>
        <pc:spChg chg="add">
          <ac:chgData name="sotdespo@o365.uoa.gr" userId="675ecd67-d539-4644-89de-f4ff11899b70" providerId="ADAL" clId="{732C2E24-7867-4483-BEB8-8E62760BA90E}" dt="2023-02-15T17:32:52.707" v="348" actId="26606"/>
          <ac:spMkLst>
            <pc:docMk/>
            <pc:sldMk cId="2541883067" sldId="439"/>
            <ac:spMk id="13" creationId="{8E0105E7-23DB-4CF2-8258-FF47C7620F6E}"/>
          </ac:spMkLst>
        </pc:spChg>
        <pc:spChg chg="add">
          <ac:chgData name="sotdespo@o365.uoa.gr" userId="675ecd67-d539-4644-89de-f4ff11899b70" providerId="ADAL" clId="{732C2E24-7867-4483-BEB8-8E62760BA90E}" dt="2023-02-15T17:32:52.707" v="348" actId="26606"/>
          <ac:spMkLst>
            <pc:docMk/>
            <pc:sldMk cId="2541883067" sldId="439"/>
            <ac:spMk id="15" creationId="{074B4F7D-14B2-478B-8BF5-01E4E0C5D263}"/>
          </ac:spMkLst>
        </pc:spChg>
      </pc:sldChg>
      <pc:sldChg chg="addSp delSp modSp new mod">
        <pc:chgData name="sotdespo@o365.uoa.gr" userId="675ecd67-d539-4644-89de-f4ff11899b70" providerId="ADAL" clId="{732C2E24-7867-4483-BEB8-8E62760BA90E}" dt="2023-02-16T06:50:49.678" v="851" actId="20577"/>
        <pc:sldMkLst>
          <pc:docMk/>
          <pc:sldMk cId="2872776976" sldId="440"/>
        </pc:sldMkLst>
        <pc:spChg chg="mod">
          <ac:chgData name="sotdespo@o365.uoa.gr" userId="675ecd67-d539-4644-89de-f4ff11899b70" providerId="ADAL" clId="{732C2E24-7867-4483-BEB8-8E62760BA90E}" dt="2023-02-15T17:23:58.132" v="130" actId="20577"/>
          <ac:spMkLst>
            <pc:docMk/>
            <pc:sldMk cId="2872776976" sldId="440"/>
            <ac:spMk id="2" creationId="{2A7CBC6F-8761-A240-19EB-CB8FBDFA3AD1}"/>
          </ac:spMkLst>
        </pc:spChg>
        <pc:spChg chg="mod">
          <ac:chgData name="sotdespo@o365.uoa.gr" userId="675ecd67-d539-4644-89de-f4ff11899b70" providerId="ADAL" clId="{732C2E24-7867-4483-BEB8-8E62760BA90E}" dt="2023-02-16T06:49:48.150" v="752" actId="20577"/>
          <ac:spMkLst>
            <pc:docMk/>
            <pc:sldMk cId="2872776976" sldId="440"/>
            <ac:spMk id="3" creationId="{AF7A2C8D-D4CD-31D7-B4CD-9438A0D2634A}"/>
          </ac:spMkLst>
        </pc:spChg>
        <pc:spChg chg="del mod">
          <ac:chgData name="sotdespo@o365.uoa.gr" userId="675ecd67-d539-4644-89de-f4ff11899b70" providerId="ADAL" clId="{732C2E24-7867-4483-BEB8-8E62760BA90E}" dt="2023-02-15T17:32:59.941" v="349" actId="26606"/>
          <ac:spMkLst>
            <pc:docMk/>
            <pc:sldMk cId="2872776976" sldId="440"/>
            <ac:spMk id="4" creationId="{1C9263FA-6F15-D0E3-4AAA-C2B99E9AA4DB}"/>
          </ac:spMkLst>
        </pc:spChg>
        <pc:graphicFrameChg chg="add mod">
          <ac:chgData name="sotdespo@o365.uoa.gr" userId="675ecd67-d539-4644-89de-f4ff11899b70" providerId="ADAL" clId="{732C2E24-7867-4483-BEB8-8E62760BA90E}" dt="2023-02-16T06:50:49.678" v="851" actId="20577"/>
          <ac:graphicFrameMkLst>
            <pc:docMk/>
            <pc:sldMk cId="2872776976" sldId="440"/>
            <ac:graphicFrameMk id="6" creationId="{EBFEFC84-20B6-2874-9CB0-B78F5EF697F9}"/>
          </ac:graphicFrameMkLst>
        </pc:graphicFrameChg>
      </pc:sldChg>
      <pc:sldChg chg="delSp modSp new mod ord">
        <pc:chgData name="sotdespo@o365.uoa.gr" userId="675ecd67-d539-4644-89de-f4ff11899b70" providerId="ADAL" clId="{732C2E24-7867-4483-BEB8-8E62760BA90E}" dt="2023-02-16T06:54:21.778" v="972" actId="20577"/>
        <pc:sldMkLst>
          <pc:docMk/>
          <pc:sldMk cId="1231641026" sldId="441"/>
        </pc:sldMkLst>
        <pc:spChg chg="mod">
          <ac:chgData name="sotdespo@o365.uoa.gr" userId="675ecd67-d539-4644-89de-f4ff11899b70" providerId="ADAL" clId="{732C2E24-7867-4483-BEB8-8E62760BA90E}" dt="2023-02-16T06:49:26.089" v="738" actId="20577"/>
          <ac:spMkLst>
            <pc:docMk/>
            <pc:sldMk cId="1231641026" sldId="441"/>
            <ac:spMk id="2" creationId="{0AB56B66-947C-8C57-9E6E-098DBB671F36}"/>
          </ac:spMkLst>
        </pc:spChg>
        <pc:spChg chg="del">
          <ac:chgData name="sotdespo@o365.uoa.gr" userId="675ecd67-d539-4644-89de-f4ff11899b70" providerId="ADAL" clId="{732C2E24-7867-4483-BEB8-8E62760BA90E}" dt="2023-02-16T06:41:22.168" v="696" actId="478"/>
          <ac:spMkLst>
            <pc:docMk/>
            <pc:sldMk cId="1231641026" sldId="441"/>
            <ac:spMk id="3" creationId="{0B9B3B6C-C2D7-A4D8-B072-D44738030F2F}"/>
          </ac:spMkLst>
        </pc:spChg>
        <pc:spChg chg="mod">
          <ac:chgData name="sotdespo@o365.uoa.gr" userId="675ecd67-d539-4644-89de-f4ff11899b70" providerId="ADAL" clId="{732C2E24-7867-4483-BEB8-8E62760BA90E}" dt="2023-02-16T06:54:21.778" v="972" actId="20577"/>
          <ac:spMkLst>
            <pc:docMk/>
            <pc:sldMk cId="1231641026" sldId="441"/>
            <ac:spMk id="4" creationId="{90E956A2-7A82-C311-6F3D-7466B3900DC6}"/>
          </ac:spMkLst>
        </pc:spChg>
      </pc:sldChg>
    </pc:docChg>
  </pc:docChgLst>
  <pc:docChgLst>
    <pc:chgData name="Sotirios Despotis" userId="675ecd67-d539-4644-89de-f4ff11899b70" providerId="ADAL" clId="{732C2E24-7867-4483-BEB8-8E62760BA90E}"/>
    <pc:docChg chg="undo custSel addSld modSld">
      <pc:chgData name="Sotirios Despotis" userId="675ecd67-d539-4644-89de-f4ff11899b70" providerId="ADAL" clId="{732C2E24-7867-4483-BEB8-8E62760BA90E}" dt="2023-02-15T10:38:05.622" v="1813" actId="26606"/>
      <pc:docMkLst>
        <pc:docMk/>
      </pc:docMkLst>
      <pc:sldChg chg="modSp">
        <pc:chgData name="Sotirios Despotis" userId="675ecd67-d539-4644-89de-f4ff11899b70" providerId="ADAL" clId="{732C2E24-7867-4483-BEB8-8E62760BA90E}" dt="2023-02-15T09:39:09.809" v="1485" actId="313"/>
        <pc:sldMkLst>
          <pc:docMk/>
          <pc:sldMk cId="187856803" sldId="420"/>
        </pc:sldMkLst>
        <pc:graphicFrameChg chg="mod">
          <ac:chgData name="Sotirios Despotis" userId="675ecd67-d539-4644-89de-f4ff11899b70" providerId="ADAL" clId="{732C2E24-7867-4483-BEB8-8E62760BA90E}" dt="2023-02-15T09:39:09.809" v="1485" actId="313"/>
          <ac:graphicFrameMkLst>
            <pc:docMk/>
            <pc:sldMk cId="187856803" sldId="420"/>
            <ac:graphicFrameMk id="6" creationId="{4DFE483D-A047-2D27-3476-C4CB30E56117}"/>
          </ac:graphicFrameMkLst>
        </pc:graphicFrameChg>
      </pc:sldChg>
      <pc:sldChg chg="addSp delSp modSp mod">
        <pc:chgData name="Sotirios Despotis" userId="675ecd67-d539-4644-89de-f4ff11899b70" providerId="ADAL" clId="{732C2E24-7867-4483-BEB8-8E62760BA90E}" dt="2023-02-15T08:55:45.172" v="62" actId="113"/>
        <pc:sldMkLst>
          <pc:docMk/>
          <pc:sldMk cId="2449274120" sldId="422"/>
        </pc:sldMkLst>
        <pc:spChg chg="mod">
          <ac:chgData name="Sotirios Despotis" userId="675ecd67-d539-4644-89de-f4ff11899b70" providerId="ADAL" clId="{732C2E24-7867-4483-BEB8-8E62760BA90E}" dt="2023-02-15T08:55:45.172" v="62" actId="113"/>
          <ac:spMkLst>
            <pc:docMk/>
            <pc:sldMk cId="2449274120" sldId="422"/>
            <ac:spMk id="2" creationId="{361A1F35-C04A-064D-EEE7-B6C5B6290E9C}"/>
          </ac:spMkLst>
        </pc:spChg>
        <pc:spChg chg="del">
          <ac:chgData name="Sotirios Despotis" userId="675ecd67-d539-4644-89de-f4ff11899b70" providerId="ADAL" clId="{732C2E24-7867-4483-BEB8-8E62760BA90E}" dt="2023-02-15T08:54:10.934" v="54" actId="478"/>
          <ac:spMkLst>
            <pc:docMk/>
            <pc:sldMk cId="2449274120" sldId="422"/>
            <ac:spMk id="3" creationId="{11E5AF3B-C99D-4DBC-3F01-DBF1C4C425BD}"/>
          </ac:spMkLst>
        </pc:spChg>
        <pc:spChg chg="del mod">
          <ac:chgData name="Sotirios Despotis" userId="675ecd67-d539-4644-89de-f4ff11899b70" providerId="ADAL" clId="{732C2E24-7867-4483-BEB8-8E62760BA90E}" dt="2023-02-15T08:51:43.166" v="44" actId="478"/>
          <ac:spMkLst>
            <pc:docMk/>
            <pc:sldMk cId="2449274120" sldId="422"/>
            <ac:spMk id="4" creationId="{29D01177-CCB3-73AB-5369-1BCBE185FC2D}"/>
          </ac:spMkLst>
        </pc:spChg>
        <pc:spChg chg="add mod">
          <ac:chgData name="Sotirios Despotis" userId="675ecd67-d539-4644-89de-f4ff11899b70" providerId="ADAL" clId="{732C2E24-7867-4483-BEB8-8E62760BA90E}" dt="2023-02-15T08:51:38.313" v="43" actId="1076"/>
          <ac:spMkLst>
            <pc:docMk/>
            <pc:sldMk cId="2449274120" sldId="422"/>
            <ac:spMk id="5" creationId="{DB71B4A4-1242-A2DA-B150-57E043D7EBF7}"/>
          </ac:spMkLst>
        </pc:spChg>
        <pc:graphicFrameChg chg="add mod">
          <ac:chgData name="Sotirios Despotis" userId="675ecd67-d539-4644-89de-f4ff11899b70" providerId="ADAL" clId="{732C2E24-7867-4483-BEB8-8E62760BA90E}" dt="2023-02-15T08:55:27.200" v="60" actId="14100"/>
          <ac:graphicFrameMkLst>
            <pc:docMk/>
            <pc:sldMk cId="2449274120" sldId="422"/>
            <ac:graphicFrameMk id="6" creationId="{C4354F0A-3A7D-D2D3-1607-A29492106E56}"/>
          </ac:graphicFrameMkLst>
        </pc:graphicFrameChg>
        <pc:picChg chg="add mod">
          <ac:chgData name="Sotirios Despotis" userId="675ecd67-d539-4644-89de-f4ff11899b70" providerId="ADAL" clId="{732C2E24-7867-4483-BEB8-8E62760BA90E}" dt="2023-02-15T08:54:03.299" v="53" actId="14100"/>
          <ac:picMkLst>
            <pc:docMk/>
            <pc:sldMk cId="2449274120" sldId="422"/>
            <ac:picMk id="8" creationId="{13FDA168-B735-D877-AAA2-F544B6F065BE}"/>
          </ac:picMkLst>
        </pc:picChg>
      </pc:sldChg>
      <pc:sldChg chg="addSp delSp modSp new mod setBg">
        <pc:chgData name="Sotirios Despotis" userId="675ecd67-d539-4644-89de-f4ff11899b70" providerId="ADAL" clId="{732C2E24-7867-4483-BEB8-8E62760BA90E}" dt="2023-02-15T09:30:50.331" v="769" actId="20577"/>
        <pc:sldMkLst>
          <pc:docMk/>
          <pc:sldMk cId="1652722561" sldId="432"/>
        </pc:sldMkLst>
        <pc:spChg chg="mod">
          <ac:chgData name="Sotirios Despotis" userId="675ecd67-d539-4644-89de-f4ff11899b70" providerId="ADAL" clId="{732C2E24-7867-4483-BEB8-8E62760BA90E}" dt="2023-02-15T09:30:25.447" v="716" actId="26606"/>
          <ac:spMkLst>
            <pc:docMk/>
            <pc:sldMk cId="1652722561" sldId="432"/>
            <ac:spMk id="2" creationId="{8C635E2F-809D-162F-5FB3-B39ED13B96F6}"/>
          </ac:spMkLst>
        </pc:spChg>
        <pc:spChg chg="del">
          <ac:chgData name="Sotirios Despotis" userId="675ecd67-d539-4644-89de-f4ff11899b70" providerId="ADAL" clId="{732C2E24-7867-4483-BEB8-8E62760BA90E}" dt="2023-02-15T09:26:10.248" v="294" actId="478"/>
          <ac:spMkLst>
            <pc:docMk/>
            <pc:sldMk cId="1652722561" sldId="432"/>
            <ac:spMk id="3" creationId="{8B9FF8F7-9024-E655-67A5-0B49F387187F}"/>
          </ac:spMkLst>
        </pc:spChg>
        <pc:spChg chg="mod">
          <ac:chgData name="Sotirios Despotis" userId="675ecd67-d539-4644-89de-f4ff11899b70" providerId="ADAL" clId="{732C2E24-7867-4483-BEB8-8E62760BA90E}" dt="2023-02-15T09:30:50.331" v="769" actId="20577"/>
          <ac:spMkLst>
            <pc:docMk/>
            <pc:sldMk cId="1652722561" sldId="432"/>
            <ac:spMk id="4" creationId="{5025E550-CDA0-1CE8-4D03-3403ADC4F5BE}"/>
          </ac:spMkLst>
        </pc:spChg>
        <pc:spChg chg="add">
          <ac:chgData name="Sotirios Despotis" userId="675ecd67-d539-4644-89de-f4ff11899b70" providerId="ADAL" clId="{732C2E24-7867-4483-BEB8-8E62760BA90E}" dt="2023-02-15T09:30:25.447" v="716" actId="26606"/>
          <ac:spMkLst>
            <pc:docMk/>
            <pc:sldMk cId="1652722561" sldId="432"/>
            <ac:spMk id="9" creationId="{100EDD19-6802-4EC3-95CE-CFFAB042CFD6}"/>
          </ac:spMkLst>
        </pc:spChg>
        <pc:spChg chg="add">
          <ac:chgData name="Sotirios Despotis" userId="675ecd67-d539-4644-89de-f4ff11899b70" providerId="ADAL" clId="{732C2E24-7867-4483-BEB8-8E62760BA90E}" dt="2023-02-15T09:30:25.447" v="716" actId="26606"/>
          <ac:spMkLst>
            <pc:docMk/>
            <pc:sldMk cId="1652722561" sldId="432"/>
            <ac:spMk id="11" creationId="{DB17E863-922E-4C26-BD64-E8FD41D28661}"/>
          </ac:spMkLst>
        </pc:spChg>
      </pc:sldChg>
      <pc:sldChg chg="addSp delSp modSp new mod setBg">
        <pc:chgData name="Sotirios Despotis" userId="675ecd67-d539-4644-89de-f4ff11899b70" providerId="ADAL" clId="{732C2E24-7867-4483-BEB8-8E62760BA90E}" dt="2023-02-15T09:31:23.091" v="772" actId="27614"/>
        <pc:sldMkLst>
          <pc:docMk/>
          <pc:sldMk cId="3757984732" sldId="433"/>
        </pc:sldMkLst>
        <pc:spChg chg="mod">
          <ac:chgData name="Sotirios Despotis" userId="675ecd67-d539-4644-89de-f4ff11899b70" providerId="ADAL" clId="{732C2E24-7867-4483-BEB8-8E62760BA90E}" dt="2023-02-15T09:31:11.970" v="771" actId="26606"/>
          <ac:spMkLst>
            <pc:docMk/>
            <pc:sldMk cId="3757984732" sldId="433"/>
            <ac:spMk id="2" creationId="{C7DBCB5C-B6A6-44AC-2360-393EDE5E7B51}"/>
          </ac:spMkLst>
        </pc:spChg>
        <pc:spChg chg="del">
          <ac:chgData name="Sotirios Despotis" userId="675ecd67-d539-4644-89de-f4ff11899b70" providerId="ADAL" clId="{732C2E24-7867-4483-BEB8-8E62760BA90E}" dt="2023-02-15T09:28:19.798" v="539" actId="478"/>
          <ac:spMkLst>
            <pc:docMk/>
            <pc:sldMk cId="3757984732" sldId="433"/>
            <ac:spMk id="3" creationId="{969686B8-2DEA-E7C1-1303-E77590F0A01B}"/>
          </ac:spMkLst>
        </pc:spChg>
        <pc:spChg chg="del mod">
          <ac:chgData name="Sotirios Despotis" userId="675ecd67-d539-4644-89de-f4ff11899b70" providerId="ADAL" clId="{732C2E24-7867-4483-BEB8-8E62760BA90E}" dt="2023-02-15T09:31:11.970" v="771" actId="26606"/>
          <ac:spMkLst>
            <pc:docMk/>
            <pc:sldMk cId="3757984732" sldId="433"/>
            <ac:spMk id="4" creationId="{AFA3CB18-9EE8-EBA7-7D5C-4CC0C7D4EC90}"/>
          </ac:spMkLst>
        </pc:spChg>
        <pc:spChg chg="add">
          <ac:chgData name="Sotirios Despotis" userId="675ecd67-d539-4644-89de-f4ff11899b70" providerId="ADAL" clId="{732C2E24-7867-4483-BEB8-8E62760BA90E}" dt="2023-02-15T09:31:11.970" v="771" actId="26606"/>
          <ac:spMkLst>
            <pc:docMk/>
            <pc:sldMk cId="3757984732" sldId="433"/>
            <ac:spMk id="11" creationId="{B50AB553-2A96-4A92-96F2-93548E096954}"/>
          </ac:spMkLst>
        </pc:spChg>
        <pc:graphicFrameChg chg="add">
          <ac:chgData name="Sotirios Despotis" userId="675ecd67-d539-4644-89de-f4ff11899b70" providerId="ADAL" clId="{732C2E24-7867-4483-BEB8-8E62760BA90E}" dt="2023-02-15T09:31:11.970" v="771" actId="26606"/>
          <ac:graphicFrameMkLst>
            <pc:docMk/>
            <pc:sldMk cId="3757984732" sldId="433"/>
            <ac:graphicFrameMk id="6" creationId="{28C6906C-1B95-40DE-DD0A-89F860EECB25}"/>
          </ac:graphicFrameMkLst>
        </pc:graphicFrameChg>
        <pc:picChg chg="add mod">
          <ac:chgData name="Sotirios Despotis" userId="675ecd67-d539-4644-89de-f4ff11899b70" providerId="ADAL" clId="{732C2E24-7867-4483-BEB8-8E62760BA90E}" dt="2023-02-15T09:31:23.091" v="772" actId="27614"/>
          <ac:picMkLst>
            <pc:docMk/>
            <pc:sldMk cId="3757984732" sldId="433"/>
            <ac:picMk id="7" creationId="{35C53B11-88AA-5EE7-2032-5464EA47ED7C}"/>
          </ac:picMkLst>
        </pc:picChg>
      </pc:sldChg>
      <pc:sldChg chg="addSp delSp modSp new mod">
        <pc:chgData name="Sotirios Despotis" userId="675ecd67-d539-4644-89de-f4ff11899b70" providerId="ADAL" clId="{732C2E24-7867-4483-BEB8-8E62760BA90E}" dt="2023-02-15T09:31:04.151" v="770" actId="26606"/>
        <pc:sldMkLst>
          <pc:docMk/>
          <pc:sldMk cId="1359552595" sldId="434"/>
        </pc:sldMkLst>
        <pc:spChg chg="mod">
          <ac:chgData name="Sotirios Despotis" userId="675ecd67-d539-4644-89de-f4ff11899b70" providerId="ADAL" clId="{732C2E24-7867-4483-BEB8-8E62760BA90E}" dt="2023-02-15T09:28:51.837" v="572" actId="20577"/>
          <ac:spMkLst>
            <pc:docMk/>
            <pc:sldMk cId="1359552595" sldId="434"/>
            <ac:spMk id="2" creationId="{C52F620A-ED21-4C8E-1B03-C700E449AD1A}"/>
          </ac:spMkLst>
        </pc:spChg>
        <pc:spChg chg="mod">
          <ac:chgData name="Sotirios Despotis" userId="675ecd67-d539-4644-89de-f4ff11899b70" providerId="ADAL" clId="{732C2E24-7867-4483-BEB8-8E62760BA90E}" dt="2023-02-15T09:29:09.088" v="611" actId="20577"/>
          <ac:spMkLst>
            <pc:docMk/>
            <pc:sldMk cId="1359552595" sldId="434"/>
            <ac:spMk id="3" creationId="{A1B69935-20FF-B88D-95FD-692F2EA55C07}"/>
          </ac:spMkLst>
        </pc:spChg>
        <pc:spChg chg="del mod">
          <ac:chgData name="Sotirios Despotis" userId="675ecd67-d539-4644-89de-f4ff11899b70" providerId="ADAL" clId="{732C2E24-7867-4483-BEB8-8E62760BA90E}" dt="2023-02-15T09:31:04.151" v="770" actId="26606"/>
          <ac:spMkLst>
            <pc:docMk/>
            <pc:sldMk cId="1359552595" sldId="434"/>
            <ac:spMk id="4" creationId="{BFCC7173-D907-8E23-B2F3-2C0392D186DB}"/>
          </ac:spMkLst>
        </pc:spChg>
        <pc:graphicFrameChg chg="add">
          <ac:chgData name="Sotirios Despotis" userId="675ecd67-d539-4644-89de-f4ff11899b70" providerId="ADAL" clId="{732C2E24-7867-4483-BEB8-8E62760BA90E}" dt="2023-02-15T09:31:04.151" v="770" actId="26606"/>
          <ac:graphicFrameMkLst>
            <pc:docMk/>
            <pc:sldMk cId="1359552595" sldId="434"/>
            <ac:graphicFrameMk id="6" creationId="{135C6434-DC95-20E2-A740-72F2F0033DAA}"/>
          </ac:graphicFrameMkLst>
        </pc:graphicFrameChg>
      </pc:sldChg>
      <pc:sldChg chg="addSp modSp new mod setBg setClrOvrMap">
        <pc:chgData name="Sotirios Despotis" userId="675ecd67-d539-4644-89de-f4ff11899b70" providerId="ADAL" clId="{732C2E24-7867-4483-BEB8-8E62760BA90E}" dt="2023-02-15T09:31:50.016" v="815" actId="26606"/>
        <pc:sldMkLst>
          <pc:docMk/>
          <pc:sldMk cId="872843341" sldId="435"/>
        </pc:sldMkLst>
        <pc:spChg chg="mod">
          <ac:chgData name="Sotirios Despotis" userId="675ecd67-d539-4644-89de-f4ff11899b70" providerId="ADAL" clId="{732C2E24-7867-4483-BEB8-8E62760BA90E}" dt="2023-02-15T09:31:50.016" v="815" actId="26606"/>
          <ac:spMkLst>
            <pc:docMk/>
            <pc:sldMk cId="872843341" sldId="435"/>
            <ac:spMk id="2" creationId="{864EEAC0-43B0-F198-A95C-C28F373C33CD}"/>
          </ac:spMkLst>
        </pc:spChg>
        <pc:spChg chg="add">
          <ac:chgData name="Sotirios Despotis" userId="675ecd67-d539-4644-89de-f4ff11899b70" providerId="ADAL" clId="{732C2E24-7867-4483-BEB8-8E62760BA90E}" dt="2023-02-15T09:31:50.016" v="815" actId="26606"/>
          <ac:spMkLst>
            <pc:docMk/>
            <pc:sldMk cId="872843341" sldId="435"/>
            <ac:spMk id="8" creationId="{5A59F003-E00A-43F9-91DC-CC54E3B87466}"/>
          </ac:spMkLst>
        </pc:spChg>
        <pc:spChg chg="add">
          <ac:chgData name="Sotirios Despotis" userId="675ecd67-d539-4644-89de-f4ff11899b70" providerId="ADAL" clId="{732C2E24-7867-4483-BEB8-8E62760BA90E}" dt="2023-02-15T09:31:50.016" v="815" actId="26606"/>
          <ac:spMkLst>
            <pc:docMk/>
            <pc:sldMk cId="872843341" sldId="435"/>
            <ac:spMk id="10" creationId="{D74A4382-E3AD-430A-9A1F-DFA3E0E77A7D}"/>
          </ac:spMkLst>
        </pc:spChg>
        <pc:spChg chg="add">
          <ac:chgData name="Sotirios Despotis" userId="675ecd67-d539-4644-89de-f4ff11899b70" providerId="ADAL" clId="{732C2E24-7867-4483-BEB8-8E62760BA90E}" dt="2023-02-15T09:31:50.016" v="815" actId="26606"/>
          <ac:spMkLst>
            <pc:docMk/>
            <pc:sldMk cId="872843341" sldId="435"/>
            <ac:spMk id="12" creationId="{79F40191-0F44-4FD1-82CC-ACB507C14BE6}"/>
          </ac:spMkLst>
        </pc:spChg>
        <pc:picChg chg="add">
          <ac:chgData name="Sotirios Despotis" userId="675ecd67-d539-4644-89de-f4ff11899b70" providerId="ADAL" clId="{732C2E24-7867-4483-BEB8-8E62760BA90E}" dt="2023-02-15T09:31:50.016" v="815" actId="26606"/>
          <ac:picMkLst>
            <pc:docMk/>
            <pc:sldMk cId="872843341" sldId="435"/>
            <ac:picMk id="4" creationId="{7029F844-5D13-2830-2E25-5711E6139E17}"/>
          </ac:picMkLst>
        </pc:picChg>
      </pc:sldChg>
      <pc:sldChg chg="addSp delSp modSp new mod setBg">
        <pc:chgData name="Sotirios Despotis" userId="675ecd67-d539-4644-89de-f4ff11899b70" providerId="ADAL" clId="{732C2E24-7867-4483-BEB8-8E62760BA90E}" dt="2023-02-15T09:38:18.850" v="1447" actId="26606"/>
        <pc:sldMkLst>
          <pc:docMk/>
          <pc:sldMk cId="2317735674" sldId="436"/>
        </pc:sldMkLst>
        <pc:spChg chg="mod">
          <ac:chgData name="Sotirios Despotis" userId="675ecd67-d539-4644-89de-f4ff11899b70" providerId="ADAL" clId="{732C2E24-7867-4483-BEB8-8E62760BA90E}" dt="2023-02-15T09:38:18.850" v="1447" actId="26606"/>
          <ac:spMkLst>
            <pc:docMk/>
            <pc:sldMk cId="2317735674" sldId="436"/>
            <ac:spMk id="2" creationId="{3F147B22-4474-2A7E-017B-CB7AF8AABB55}"/>
          </ac:spMkLst>
        </pc:spChg>
        <pc:spChg chg="del">
          <ac:chgData name="Sotirios Despotis" userId="675ecd67-d539-4644-89de-f4ff11899b70" providerId="ADAL" clId="{732C2E24-7867-4483-BEB8-8E62760BA90E}" dt="2023-02-15T09:37:28.759" v="1339" actId="478"/>
          <ac:spMkLst>
            <pc:docMk/>
            <pc:sldMk cId="2317735674" sldId="436"/>
            <ac:spMk id="3" creationId="{EAF927B2-6DDF-9D76-D24C-43B73D3E4AA2}"/>
          </ac:spMkLst>
        </pc:spChg>
        <pc:spChg chg="mod">
          <ac:chgData name="Sotirios Despotis" userId="675ecd67-d539-4644-89de-f4ff11899b70" providerId="ADAL" clId="{732C2E24-7867-4483-BEB8-8E62760BA90E}" dt="2023-02-15T09:38:18.850" v="1447" actId="26606"/>
          <ac:spMkLst>
            <pc:docMk/>
            <pc:sldMk cId="2317735674" sldId="436"/>
            <ac:spMk id="4" creationId="{1D0AD76F-2602-29B1-F0A5-FB266344AFF3}"/>
          </ac:spMkLst>
        </pc:spChg>
        <pc:spChg chg="add">
          <ac:chgData name="Sotirios Despotis" userId="675ecd67-d539-4644-89de-f4ff11899b70" providerId="ADAL" clId="{732C2E24-7867-4483-BEB8-8E62760BA90E}" dt="2023-02-15T09:38:18.850" v="1447" actId="26606"/>
          <ac:spMkLst>
            <pc:docMk/>
            <pc:sldMk cId="2317735674" sldId="436"/>
            <ac:spMk id="9" creationId="{DAF1966E-FD40-4A4A-B61B-C4DF7FA05F06}"/>
          </ac:spMkLst>
        </pc:spChg>
        <pc:spChg chg="add">
          <ac:chgData name="Sotirios Despotis" userId="675ecd67-d539-4644-89de-f4ff11899b70" providerId="ADAL" clId="{732C2E24-7867-4483-BEB8-8E62760BA90E}" dt="2023-02-15T09:38:18.850" v="1447" actId="26606"/>
          <ac:spMkLst>
            <pc:docMk/>
            <pc:sldMk cId="2317735674" sldId="436"/>
            <ac:spMk id="11" creationId="{047BFA19-D45E-416B-A404-7AF2F3F27017}"/>
          </ac:spMkLst>
        </pc:spChg>
        <pc:spChg chg="add">
          <ac:chgData name="Sotirios Despotis" userId="675ecd67-d539-4644-89de-f4ff11899b70" providerId="ADAL" clId="{732C2E24-7867-4483-BEB8-8E62760BA90E}" dt="2023-02-15T09:38:18.850" v="1447" actId="26606"/>
          <ac:spMkLst>
            <pc:docMk/>
            <pc:sldMk cId="2317735674" sldId="436"/>
            <ac:spMk id="13" creationId="{8E0105E7-23DB-4CF2-8258-FF47C7620F6E}"/>
          </ac:spMkLst>
        </pc:spChg>
        <pc:spChg chg="add">
          <ac:chgData name="Sotirios Despotis" userId="675ecd67-d539-4644-89de-f4ff11899b70" providerId="ADAL" clId="{732C2E24-7867-4483-BEB8-8E62760BA90E}" dt="2023-02-15T09:38:18.850" v="1447" actId="26606"/>
          <ac:spMkLst>
            <pc:docMk/>
            <pc:sldMk cId="2317735674" sldId="436"/>
            <ac:spMk id="15" creationId="{074B4F7D-14B2-478B-8BF5-01E4E0C5D263}"/>
          </ac:spMkLst>
        </pc:spChg>
      </pc:sldChg>
      <pc:sldChg chg="addSp delSp modSp new mod setBg">
        <pc:chgData name="Sotirios Despotis" userId="675ecd67-d539-4644-89de-f4ff11899b70" providerId="ADAL" clId="{732C2E24-7867-4483-BEB8-8E62760BA90E}" dt="2023-02-15T09:41:57.460" v="1706" actId="26606"/>
        <pc:sldMkLst>
          <pc:docMk/>
          <pc:sldMk cId="2649257383" sldId="437"/>
        </pc:sldMkLst>
        <pc:spChg chg="mod">
          <ac:chgData name="Sotirios Despotis" userId="675ecd67-d539-4644-89de-f4ff11899b70" providerId="ADAL" clId="{732C2E24-7867-4483-BEB8-8E62760BA90E}" dt="2023-02-15T09:41:57.460" v="1706" actId="26606"/>
          <ac:spMkLst>
            <pc:docMk/>
            <pc:sldMk cId="2649257383" sldId="437"/>
            <ac:spMk id="2" creationId="{418F045F-09B1-05BD-9C1C-F63AFAD29F02}"/>
          </ac:spMkLst>
        </pc:spChg>
        <pc:spChg chg="del">
          <ac:chgData name="Sotirios Despotis" userId="675ecd67-d539-4644-89de-f4ff11899b70" providerId="ADAL" clId="{732C2E24-7867-4483-BEB8-8E62760BA90E}" dt="2023-02-15T09:41:50.360" v="1703" actId="478"/>
          <ac:spMkLst>
            <pc:docMk/>
            <pc:sldMk cId="2649257383" sldId="437"/>
            <ac:spMk id="3" creationId="{73FDA58E-E1CD-B25C-30FC-760EF0CA35BC}"/>
          </ac:spMkLst>
        </pc:spChg>
        <pc:spChg chg="del mod">
          <ac:chgData name="Sotirios Despotis" userId="675ecd67-d539-4644-89de-f4ff11899b70" providerId="ADAL" clId="{732C2E24-7867-4483-BEB8-8E62760BA90E}" dt="2023-02-15T09:41:57.460" v="1706" actId="26606"/>
          <ac:spMkLst>
            <pc:docMk/>
            <pc:sldMk cId="2649257383" sldId="437"/>
            <ac:spMk id="4" creationId="{3731CCE2-775F-A8CF-EFBC-615DECB8A20A}"/>
          </ac:spMkLst>
        </pc:spChg>
        <pc:spChg chg="add del">
          <ac:chgData name="Sotirios Despotis" userId="675ecd67-d539-4644-89de-f4ff11899b70" providerId="ADAL" clId="{732C2E24-7867-4483-BEB8-8E62760BA90E}" dt="2023-02-15T09:41:57.417" v="1705" actId="26606"/>
          <ac:spMkLst>
            <pc:docMk/>
            <pc:sldMk cId="2649257383" sldId="437"/>
            <ac:spMk id="9" creationId="{429917F3-0560-4C6F-B265-458B218C4B87}"/>
          </ac:spMkLst>
        </pc:spChg>
        <pc:spChg chg="add">
          <ac:chgData name="Sotirios Despotis" userId="675ecd67-d539-4644-89de-f4ff11899b70" providerId="ADAL" clId="{732C2E24-7867-4483-BEB8-8E62760BA90E}" dt="2023-02-15T09:41:57.460" v="1706" actId="26606"/>
          <ac:spMkLst>
            <pc:docMk/>
            <pc:sldMk cId="2649257383" sldId="437"/>
            <ac:spMk id="10" creationId="{5C8908E2-EE49-44D2-9428-A28D2312A8D5}"/>
          </ac:spMkLst>
        </pc:spChg>
        <pc:spChg chg="add">
          <ac:chgData name="Sotirios Despotis" userId="675ecd67-d539-4644-89de-f4ff11899b70" providerId="ADAL" clId="{732C2E24-7867-4483-BEB8-8E62760BA90E}" dt="2023-02-15T09:41:57.460" v="1706" actId="26606"/>
          <ac:spMkLst>
            <pc:docMk/>
            <pc:sldMk cId="2649257383" sldId="437"/>
            <ac:spMk id="16" creationId="{7449A6C7-D15F-4AA5-BFA5-71A404B47016}"/>
          </ac:spMkLst>
        </pc:spChg>
        <pc:spChg chg="add">
          <ac:chgData name="Sotirios Despotis" userId="675ecd67-d539-4644-89de-f4ff11899b70" providerId="ADAL" clId="{732C2E24-7867-4483-BEB8-8E62760BA90E}" dt="2023-02-15T09:41:57.460" v="1706" actId="26606"/>
          <ac:spMkLst>
            <pc:docMk/>
            <pc:sldMk cId="2649257383" sldId="437"/>
            <ac:spMk id="18" creationId="{ED888B23-07FA-482A-96DF-47E31AF1A603}"/>
          </ac:spMkLst>
        </pc:spChg>
        <pc:grpChg chg="add del">
          <ac:chgData name="Sotirios Despotis" userId="675ecd67-d539-4644-89de-f4ff11899b70" providerId="ADAL" clId="{732C2E24-7867-4483-BEB8-8E62760BA90E}" dt="2023-02-15T09:41:57.417" v="1705" actId="26606"/>
          <ac:grpSpMkLst>
            <pc:docMk/>
            <pc:sldMk cId="2649257383" sldId="437"/>
            <ac:grpSpMk id="11" creationId="{AA39BAE7-7EB8-4E22-BCBB-F00F514DB7EA}"/>
          </ac:grpSpMkLst>
        </pc:grpChg>
        <pc:grpChg chg="add">
          <ac:chgData name="Sotirios Despotis" userId="675ecd67-d539-4644-89de-f4ff11899b70" providerId="ADAL" clId="{732C2E24-7867-4483-BEB8-8E62760BA90E}" dt="2023-02-15T09:41:57.460" v="1706" actId="26606"/>
          <ac:grpSpMkLst>
            <pc:docMk/>
            <pc:sldMk cId="2649257383" sldId="437"/>
            <ac:grpSpMk id="12" creationId="{05314994-6337-4875-8CF5-652CAFE8342C}"/>
          </ac:grpSpMkLst>
        </pc:grpChg>
        <pc:graphicFrameChg chg="add">
          <ac:chgData name="Sotirios Despotis" userId="675ecd67-d539-4644-89de-f4ff11899b70" providerId="ADAL" clId="{732C2E24-7867-4483-BEB8-8E62760BA90E}" dt="2023-02-15T09:41:57.460" v="1706" actId="26606"/>
          <ac:graphicFrameMkLst>
            <pc:docMk/>
            <pc:sldMk cId="2649257383" sldId="437"/>
            <ac:graphicFrameMk id="6" creationId="{75067E6E-52BC-E88D-C8E5-6DB19E9FE88F}"/>
          </ac:graphicFrameMkLst>
        </pc:graphicFrameChg>
      </pc:sldChg>
      <pc:sldChg chg="addSp delSp modSp new mod">
        <pc:chgData name="Sotirios Despotis" userId="675ecd67-d539-4644-89de-f4ff11899b70" providerId="ADAL" clId="{732C2E24-7867-4483-BEB8-8E62760BA90E}" dt="2023-02-15T10:38:05.622" v="1813" actId="26606"/>
        <pc:sldMkLst>
          <pc:docMk/>
          <pc:sldMk cId="235234739" sldId="438"/>
        </pc:sldMkLst>
        <pc:spChg chg="mod">
          <ac:chgData name="Sotirios Despotis" userId="675ecd67-d539-4644-89de-f4ff11899b70" providerId="ADAL" clId="{732C2E24-7867-4483-BEB8-8E62760BA90E}" dt="2023-02-15T10:08:30.108" v="1717" actId="20577"/>
          <ac:spMkLst>
            <pc:docMk/>
            <pc:sldMk cId="235234739" sldId="438"/>
            <ac:spMk id="2" creationId="{9DA77C03-DBDE-8E4F-739A-621F9EF9B3EA}"/>
          </ac:spMkLst>
        </pc:spChg>
        <pc:spChg chg="mod">
          <ac:chgData name="Sotirios Despotis" userId="675ecd67-d539-4644-89de-f4ff11899b70" providerId="ADAL" clId="{732C2E24-7867-4483-BEB8-8E62760BA90E}" dt="2023-02-15T10:10:39.599" v="1804" actId="20577"/>
          <ac:spMkLst>
            <pc:docMk/>
            <pc:sldMk cId="235234739" sldId="438"/>
            <ac:spMk id="3" creationId="{432D685C-7938-810F-08D0-DE915304CDC1}"/>
          </ac:spMkLst>
        </pc:spChg>
        <pc:spChg chg="del mod">
          <ac:chgData name="Sotirios Despotis" userId="675ecd67-d539-4644-89de-f4ff11899b70" providerId="ADAL" clId="{732C2E24-7867-4483-BEB8-8E62760BA90E}" dt="2023-02-15T10:38:05.622" v="1813" actId="26606"/>
          <ac:spMkLst>
            <pc:docMk/>
            <pc:sldMk cId="235234739" sldId="438"/>
            <ac:spMk id="4" creationId="{F2B83328-03B3-F6F0-28F7-E5E5FCB6D858}"/>
          </ac:spMkLst>
        </pc:spChg>
        <pc:graphicFrameChg chg="add">
          <ac:chgData name="Sotirios Despotis" userId="675ecd67-d539-4644-89de-f4ff11899b70" providerId="ADAL" clId="{732C2E24-7867-4483-BEB8-8E62760BA90E}" dt="2023-02-15T10:38:05.622" v="1813" actId="26606"/>
          <ac:graphicFrameMkLst>
            <pc:docMk/>
            <pc:sldMk cId="235234739" sldId="438"/>
            <ac:graphicFrameMk id="6" creationId="{84F5E3ED-32E1-5836-4FCB-4AA4A3E2BC38}"/>
          </ac:graphicFrameMkLst>
        </pc:graphicFrameChg>
      </pc:sldChg>
    </pc:docChg>
  </pc:docChgLst>
</pc:chgInfo>
</file>

<file path=ppt/diagrams/_rels/data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lass.uoa.gr/modules/document/file.php/SOCTHEOL170/2019%20The%20Oxford%20Handbook%20of%20Early%20Christian%20Biblical%20Interpretation%20019871839X.pdf" TargetMode="External"/><Relationship Id="rId2" Type="http://schemas.openxmlformats.org/officeDocument/2006/relationships/hyperlink" Target="https://bibleproject.com/podcast/humans-are-trees/" TargetMode="External"/><Relationship Id="rId1" Type="http://schemas.openxmlformats.org/officeDocument/2006/relationships/hyperlink" Target="https://giatioxi.gr/paradoseis_thentra_tsirelh/" TargetMode="External"/><Relationship Id="rId4" Type="http://schemas.openxmlformats.org/officeDocument/2006/relationships/hyperlink" Target="https://eclass.uoa.gr/modules/document/index.php?course=SOCTHEOL170"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rawing2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3" Type="http://schemas.openxmlformats.org/officeDocument/2006/relationships/hyperlink" Target="https://bibleproject.com/podcast/humans-are-trees/" TargetMode="External"/><Relationship Id="rId2" Type="http://schemas.openxmlformats.org/officeDocument/2006/relationships/hyperlink" Target="https://giatioxi.gr/paradoseis_thentra_tsirelh/" TargetMode="External"/><Relationship Id="rId1" Type="http://schemas.openxmlformats.org/officeDocument/2006/relationships/image" Target="../media/image1.jpeg"/><Relationship Id="rId5" Type="http://schemas.openxmlformats.org/officeDocument/2006/relationships/hyperlink" Target="https://eclass.uoa.gr/modules/document/index.php?course=SOCTHEOL170" TargetMode="External"/><Relationship Id="rId4" Type="http://schemas.openxmlformats.org/officeDocument/2006/relationships/hyperlink" Target="https://eclass.uoa.gr/modules/document/file.php/SOCTHEOL170/2019%20The%20Oxford%20Handbook%20of%20Early%20Christian%20Biblical%20Interpretation%20019871839X.pdf"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DAD34-70DA-4C5B-91CA-3788CC333741}" type="doc">
      <dgm:prSet loTypeId="urn:microsoft.com/office/officeart/2005/8/layout/arrow1" loCatId="relationship" qsTypeId="urn:microsoft.com/office/officeart/2005/8/quickstyle/simple1" qsCatId="simple" csTypeId="urn:microsoft.com/office/officeart/2005/8/colors/accent1_2" csCatId="accent1"/>
      <dgm:spPr/>
      <dgm:t>
        <a:bodyPr/>
        <a:lstStyle/>
        <a:p>
          <a:endParaRPr lang="en-US"/>
        </a:p>
      </dgm:t>
    </dgm:pt>
    <dgm:pt modelId="{8CD6377E-7E77-4843-BF6F-C033F73A1110}">
      <dgm:prSet/>
      <dgm:spPr/>
      <dgm:t>
        <a:bodyPr/>
        <a:lstStyle/>
        <a:p>
          <a:r>
            <a:rPr lang="el-GR" dirty="0"/>
            <a:t>Δεν είμαστε Αυτόνομοι</a:t>
          </a:r>
          <a:endParaRPr lang="en-US" dirty="0"/>
        </a:p>
      </dgm:t>
    </dgm:pt>
    <dgm:pt modelId="{FD330D7F-012C-471B-9BB9-886D5CF0E281}" type="parTrans" cxnId="{46333750-2FC2-49C6-9B43-92ACBB63866B}">
      <dgm:prSet/>
      <dgm:spPr/>
      <dgm:t>
        <a:bodyPr/>
        <a:lstStyle/>
        <a:p>
          <a:endParaRPr lang="en-US"/>
        </a:p>
      </dgm:t>
    </dgm:pt>
    <dgm:pt modelId="{BE23CE04-994D-4B99-BBF7-697B7EB56C79}" type="sibTrans" cxnId="{46333750-2FC2-49C6-9B43-92ACBB63866B}">
      <dgm:prSet/>
      <dgm:spPr/>
      <dgm:t>
        <a:bodyPr/>
        <a:lstStyle/>
        <a:p>
          <a:endParaRPr lang="en-US"/>
        </a:p>
      </dgm:t>
    </dgm:pt>
    <dgm:pt modelId="{32AB616B-2A1D-47F2-BF09-0F8B22AFD4E6}">
      <dgm:prSet/>
      <dgm:spPr/>
      <dgm:t>
        <a:bodyPr/>
        <a:lstStyle/>
        <a:p>
          <a:r>
            <a:rPr lang="el-GR"/>
            <a:t>Άλλος ο κατασκευαστής</a:t>
          </a:r>
          <a:endParaRPr lang="en-US"/>
        </a:p>
      </dgm:t>
    </dgm:pt>
    <dgm:pt modelId="{C35DF41A-F88E-4242-B87B-4EF9927D87D3}" type="parTrans" cxnId="{9B775195-DE24-4CCC-BD09-50745580A54A}">
      <dgm:prSet/>
      <dgm:spPr/>
      <dgm:t>
        <a:bodyPr/>
        <a:lstStyle/>
        <a:p>
          <a:endParaRPr lang="en-US"/>
        </a:p>
      </dgm:t>
    </dgm:pt>
    <dgm:pt modelId="{AFE30D44-62DE-433C-A19A-1EF256C85C7F}" type="sibTrans" cxnId="{9B775195-DE24-4CCC-BD09-50745580A54A}">
      <dgm:prSet/>
      <dgm:spPr/>
      <dgm:t>
        <a:bodyPr/>
        <a:lstStyle/>
        <a:p>
          <a:endParaRPr lang="en-US"/>
        </a:p>
      </dgm:t>
    </dgm:pt>
    <dgm:pt modelId="{75620613-9B9B-465A-86B9-60B82E649066}" type="pres">
      <dgm:prSet presAssocID="{5C4DAD34-70DA-4C5B-91CA-3788CC333741}" presName="cycle" presStyleCnt="0">
        <dgm:presLayoutVars>
          <dgm:dir/>
          <dgm:resizeHandles val="exact"/>
        </dgm:presLayoutVars>
      </dgm:prSet>
      <dgm:spPr/>
    </dgm:pt>
    <dgm:pt modelId="{779971CF-BDD5-47F2-8C92-01E4E924C46B}" type="pres">
      <dgm:prSet presAssocID="{8CD6377E-7E77-4843-BF6F-C033F73A1110}" presName="arrow" presStyleLbl="node1" presStyleIdx="0" presStyleCnt="2">
        <dgm:presLayoutVars>
          <dgm:bulletEnabled val="1"/>
        </dgm:presLayoutVars>
      </dgm:prSet>
      <dgm:spPr/>
    </dgm:pt>
    <dgm:pt modelId="{3FA8698B-A71F-48EC-909C-E472CA09312B}" type="pres">
      <dgm:prSet presAssocID="{32AB616B-2A1D-47F2-BF09-0F8B22AFD4E6}" presName="arrow" presStyleLbl="node1" presStyleIdx="1" presStyleCnt="2">
        <dgm:presLayoutVars>
          <dgm:bulletEnabled val="1"/>
        </dgm:presLayoutVars>
      </dgm:prSet>
      <dgm:spPr/>
    </dgm:pt>
  </dgm:ptLst>
  <dgm:cxnLst>
    <dgm:cxn modelId="{EDC8B113-FEAC-4EF7-B169-F012C9CDC9E0}" type="presOf" srcId="{5C4DAD34-70DA-4C5B-91CA-3788CC333741}" destId="{75620613-9B9B-465A-86B9-60B82E649066}" srcOrd="0" destOrd="0" presId="urn:microsoft.com/office/officeart/2005/8/layout/arrow1"/>
    <dgm:cxn modelId="{E6E1735C-5752-401A-A96B-05F817C0C148}" type="presOf" srcId="{8CD6377E-7E77-4843-BF6F-C033F73A1110}" destId="{779971CF-BDD5-47F2-8C92-01E4E924C46B}" srcOrd="0" destOrd="0" presId="urn:microsoft.com/office/officeart/2005/8/layout/arrow1"/>
    <dgm:cxn modelId="{46333750-2FC2-49C6-9B43-92ACBB63866B}" srcId="{5C4DAD34-70DA-4C5B-91CA-3788CC333741}" destId="{8CD6377E-7E77-4843-BF6F-C033F73A1110}" srcOrd="0" destOrd="0" parTransId="{FD330D7F-012C-471B-9BB9-886D5CF0E281}" sibTransId="{BE23CE04-994D-4B99-BBF7-697B7EB56C79}"/>
    <dgm:cxn modelId="{9B775195-DE24-4CCC-BD09-50745580A54A}" srcId="{5C4DAD34-70DA-4C5B-91CA-3788CC333741}" destId="{32AB616B-2A1D-47F2-BF09-0F8B22AFD4E6}" srcOrd="1" destOrd="0" parTransId="{C35DF41A-F88E-4242-B87B-4EF9927D87D3}" sibTransId="{AFE30D44-62DE-433C-A19A-1EF256C85C7F}"/>
    <dgm:cxn modelId="{A5D873EA-B09F-498E-9DC4-F34EA7A2FC0B}" type="presOf" srcId="{32AB616B-2A1D-47F2-BF09-0F8B22AFD4E6}" destId="{3FA8698B-A71F-48EC-909C-E472CA09312B}" srcOrd="0" destOrd="0" presId="urn:microsoft.com/office/officeart/2005/8/layout/arrow1"/>
    <dgm:cxn modelId="{7496F5E3-C647-4362-8775-2DA90808AAF3}" type="presParOf" srcId="{75620613-9B9B-465A-86B9-60B82E649066}" destId="{779971CF-BDD5-47F2-8C92-01E4E924C46B}" srcOrd="0" destOrd="0" presId="urn:microsoft.com/office/officeart/2005/8/layout/arrow1"/>
    <dgm:cxn modelId="{B926E6A5-D888-452E-B8AA-BFB8F3E9771E}" type="presParOf" srcId="{75620613-9B9B-465A-86B9-60B82E649066}" destId="{3FA8698B-A71F-48EC-909C-E472CA09312B}"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8EA32D-A66C-4061-8EB6-EEF316A83425}"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F9F26212-CA76-44DC-B849-E5120594A119}">
      <dgm:prSet/>
      <dgm:spPr/>
      <dgm:t>
        <a:bodyPr/>
        <a:lstStyle/>
        <a:p>
          <a:r>
            <a:rPr lang="el-GR" dirty="0"/>
            <a:t>Στο </a:t>
          </a:r>
          <a:r>
            <a:rPr lang="el-GR" dirty="0" err="1"/>
            <a:t>Ρωμ</a:t>
          </a:r>
          <a:r>
            <a:rPr lang="el-GR" dirty="0"/>
            <a:t>. 1 ο άνθρωπος αμαρτάνει καθώς δεν ΔΟΞΟΛΟΓΕΙ τον όντως Θεό αλλά κατασκευάζει «είδωλα» (= </a:t>
          </a:r>
          <a:r>
            <a:rPr lang="el-GR" dirty="0" err="1"/>
            <a:t>κατ’εικόνα</a:t>
          </a:r>
          <a:r>
            <a:rPr lang="el-GR" dirty="0"/>
            <a:t> και </a:t>
          </a:r>
          <a:r>
            <a:rPr lang="el-GR" dirty="0" err="1"/>
            <a:t>καθ’ομοίωσιν</a:t>
          </a:r>
          <a:r>
            <a:rPr lang="el-GR" dirty="0"/>
            <a:t> δική του). Δεν είναι ηθικό πρόβλημα καταρχήν η αμαρτία!</a:t>
          </a:r>
          <a:endParaRPr lang="en-US" dirty="0"/>
        </a:p>
      </dgm:t>
    </dgm:pt>
    <dgm:pt modelId="{5283EDC1-BDDB-4DDD-8435-45992E1690CA}" type="parTrans" cxnId="{D367F355-ACDF-406D-AC8F-334650341A9F}">
      <dgm:prSet/>
      <dgm:spPr/>
      <dgm:t>
        <a:bodyPr/>
        <a:lstStyle/>
        <a:p>
          <a:endParaRPr lang="en-US"/>
        </a:p>
      </dgm:t>
    </dgm:pt>
    <dgm:pt modelId="{D39B7E67-2CA9-4BC9-B53A-133963808486}" type="sibTrans" cxnId="{D367F355-ACDF-406D-AC8F-334650341A9F}">
      <dgm:prSet/>
      <dgm:spPr/>
      <dgm:t>
        <a:bodyPr/>
        <a:lstStyle/>
        <a:p>
          <a:endParaRPr lang="en-US"/>
        </a:p>
      </dgm:t>
    </dgm:pt>
    <dgm:pt modelId="{5F208432-FE4D-4927-946A-2C182B9C9F73}">
      <dgm:prSet/>
      <dgm:spPr/>
      <dgm:t>
        <a:bodyPr/>
        <a:lstStyle/>
        <a:p>
          <a:r>
            <a:rPr lang="el-GR"/>
            <a:t>Στο Ρωμ. 7 η προσωπική του εξομολόγηση. Κείμενο εκπληκτικό</a:t>
          </a:r>
          <a:endParaRPr lang="en-US"/>
        </a:p>
      </dgm:t>
    </dgm:pt>
    <dgm:pt modelId="{AC0B2C7F-2511-44AD-9C65-6C0E8CF5B560}" type="parTrans" cxnId="{C5103DE3-F05C-4E27-9477-09396A6DE430}">
      <dgm:prSet/>
      <dgm:spPr/>
      <dgm:t>
        <a:bodyPr/>
        <a:lstStyle/>
        <a:p>
          <a:endParaRPr lang="en-US"/>
        </a:p>
      </dgm:t>
    </dgm:pt>
    <dgm:pt modelId="{D17BC9E1-0662-4FD7-BCD6-C687C250F0B0}" type="sibTrans" cxnId="{C5103DE3-F05C-4E27-9477-09396A6DE430}">
      <dgm:prSet/>
      <dgm:spPr/>
      <dgm:t>
        <a:bodyPr/>
        <a:lstStyle/>
        <a:p>
          <a:endParaRPr lang="en-US"/>
        </a:p>
      </dgm:t>
    </dgm:pt>
    <dgm:pt modelId="{49FDB4FB-672A-4485-B4DD-9B1BC16570FD}" type="pres">
      <dgm:prSet presAssocID="{B78EA32D-A66C-4061-8EB6-EEF316A83425}" presName="hierChild1" presStyleCnt="0">
        <dgm:presLayoutVars>
          <dgm:chPref val="1"/>
          <dgm:dir/>
          <dgm:animOne val="branch"/>
          <dgm:animLvl val="lvl"/>
          <dgm:resizeHandles/>
        </dgm:presLayoutVars>
      </dgm:prSet>
      <dgm:spPr/>
    </dgm:pt>
    <dgm:pt modelId="{2D3CEFF6-5F61-44E3-A892-E51133526651}" type="pres">
      <dgm:prSet presAssocID="{F9F26212-CA76-44DC-B849-E5120594A119}" presName="hierRoot1" presStyleCnt="0"/>
      <dgm:spPr/>
    </dgm:pt>
    <dgm:pt modelId="{2D3208A0-17C1-4264-913D-2846870245F9}" type="pres">
      <dgm:prSet presAssocID="{F9F26212-CA76-44DC-B849-E5120594A119}" presName="composite" presStyleCnt="0"/>
      <dgm:spPr/>
    </dgm:pt>
    <dgm:pt modelId="{52C04061-6BC8-472D-A09F-92A02DB31957}" type="pres">
      <dgm:prSet presAssocID="{F9F26212-CA76-44DC-B849-E5120594A119}" presName="background" presStyleLbl="node0" presStyleIdx="0" presStyleCnt="2"/>
      <dgm:spPr/>
    </dgm:pt>
    <dgm:pt modelId="{399A9BB2-BCA8-44E2-A599-3A11FBF08489}" type="pres">
      <dgm:prSet presAssocID="{F9F26212-CA76-44DC-B849-E5120594A119}" presName="text" presStyleLbl="fgAcc0" presStyleIdx="0" presStyleCnt="2">
        <dgm:presLayoutVars>
          <dgm:chPref val="3"/>
        </dgm:presLayoutVars>
      </dgm:prSet>
      <dgm:spPr/>
    </dgm:pt>
    <dgm:pt modelId="{EA68C659-A243-4061-AA76-3A00F8B02717}" type="pres">
      <dgm:prSet presAssocID="{F9F26212-CA76-44DC-B849-E5120594A119}" presName="hierChild2" presStyleCnt="0"/>
      <dgm:spPr/>
    </dgm:pt>
    <dgm:pt modelId="{6EDE5A3F-A4DF-4956-ADE0-ECACACD503BD}" type="pres">
      <dgm:prSet presAssocID="{5F208432-FE4D-4927-946A-2C182B9C9F73}" presName="hierRoot1" presStyleCnt="0"/>
      <dgm:spPr/>
    </dgm:pt>
    <dgm:pt modelId="{03871E5B-DA28-48EB-87EF-3862F4F00C63}" type="pres">
      <dgm:prSet presAssocID="{5F208432-FE4D-4927-946A-2C182B9C9F73}" presName="composite" presStyleCnt="0"/>
      <dgm:spPr/>
    </dgm:pt>
    <dgm:pt modelId="{FB6612F4-873E-4104-B45D-C0CDD1E1D979}" type="pres">
      <dgm:prSet presAssocID="{5F208432-FE4D-4927-946A-2C182B9C9F73}" presName="background" presStyleLbl="node0" presStyleIdx="1" presStyleCnt="2"/>
      <dgm:spPr/>
    </dgm:pt>
    <dgm:pt modelId="{894C7F43-6259-4739-A591-23C877AA6885}" type="pres">
      <dgm:prSet presAssocID="{5F208432-FE4D-4927-946A-2C182B9C9F73}" presName="text" presStyleLbl="fgAcc0" presStyleIdx="1" presStyleCnt="2">
        <dgm:presLayoutVars>
          <dgm:chPref val="3"/>
        </dgm:presLayoutVars>
      </dgm:prSet>
      <dgm:spPr/>
    </dgm:pt>
    <dgm:pt modelId="{6820300A-C6C9-4C31-A6A8-E50BB72530C2}" type="pres">
      <dgm:prSet presAssocID="{5F208432-FE4D-4927-946A-2C182B9C9F73}" presName="hierChild2" presStyleCnt="0"/>
      <dgm:spPr/>
    </dgm:pt>
  </dgm:ptLst>
  <dgm:cxnLst>
    <dgm:cxn modelId="{12F6182E-2905-4E9A-AB9D-6EA46424EC15}" type="presOf" srcId="{5F208432-FE4D-4927-946A-2C182B9C9F73}" destId="{894C7F43-6259-4739-A591-23C877AA6885}" srcOrd="0" destOrd="0" presId="urn:microsoft.com/office/officeart/2005/8/layout/hierarchy1"/>
    <dgm:cxn modelId="{D367F355-ACDF-406D-AC8F-334650341A9F}" srcId="{B78EA32D-A66C-4061-8EB6-EEF316A83425}" destId="{F9F26212-CA76-44DC-B849-E5120594A119}" srcOrd="0" destOrd="0" parTransId="{5283EDC1-BDDB-4DDD-8435-45992E1690CA}" sibTransId="{D39B7E67-2CA9-4BC9-B53A-133963808486}"/>
    <dgm:cxn modelId="{4ECFAB7E-25A8-4FD2-AC3C-26D5D56112C9}" type="presOf" srcId="{F9F26212-CA76-44DC-B849-E5120594A119}" destId="{399A9BB2-BCA8-44E2-A599-3A11FBF08489}" srcOrd="0" destOrd="0" presId="urn:microsoft.com/office/officeart/2005/8/layout/hierarchy1"/>
    <dgm:cxn modelId="{756D04BF-BBF7-4C86-9A75-5C47B4F3D750}" type="presOf" srcId="{B78EA32D-A66C-4061-8EB6-EEF316A83425}" destId="{49FDB4FB-672A-4485-B4DD-9B1BC16570FD}" srcOrd="0" destOrd="0" presId="urn:microsoft.com/office/officeart/2005/8/layout/hierarchy1"/>
    <dgm:cxn modelId="{C5103DE3-F05C-4E27-9477-09396A6DE430}" srcId="{B78EA32D-A66C-4061-8EB6-EEF316A83425}" destId="{5F208432-FE4D-4927-946A-2C182B9C9F73}" srcOrd="1" destOrd="0" parTransId="{AC0B2C7F-2511-44AD-9C65-6C0E8CF5B560}" sibTransId="{D17BC9E1-0662-4FD7-BCD6-C687C250F0B0}"/>
    <dgm:cxn modelId="{A2228040-9A6C-4D56-A3DF-033869EAB613}" type="presParOf" srcId="{49FDB4FB-672A-4485-B4DD-9B1BC16570FD}" destId="{2D3CEFF6-5F61-44E3-A892-E51133526651}" srcOrd="0" destOrd="0" presId="urn:microsoft.com/office/officeart/2005/8/layout/hierarchy1"/>
    <dgm:cxn modelId="{9D493E72-9421-4999-8557-F2E4298A08C4}" type="presParOf" srcId="{2D3CEFF6-5F61-44E3-A892-E51133526651}" destId="{2D3208A0-17C1-4264-913D-2846870245F9}" srcOrd="0" destOrd="0" presId="urn:microsoft.com/office/officeart/2005/8/layout/hierarchy1"/>
    <dgm:cxn modelId="{0E37C381-35CC-4979-BFD1-48CB5585F69A}" type="presParOf" srcId="{2D3208A0-17C1-4264-913D-2846870245F9}" destId="{52C04061-6BC8-472D-A09F-92A02DB31957}" srcOrd="0" destOrd="0" presId="urn:microsoft.com/office/officeart/2005/8/layout/hierarchy1"/>
    <dgm:cxn modelId="{9057D296-BB3F-48C5-8571-31916EA9B26A}" type="presParOf" srcId="{2D3208A0-17C1-4264-913D-2846870245F9}" destId="{399A9BB2-BCA8-44E2-A599-3A11FBF08489}" srcOrd="1" destOrd="0" presId="urn:microsoft.com/office/officeart/2005/8/layout/hierarchy1"/>
    <dgm:cxn modelId="{21AD3B2D-FA71-40CA-9DE1-963B1B1867E3}" type="presParOf" srcId="{2D3CEFF6-5F61-44E3-A892-E51133526651}" destId="{EA68C659-A243-4061-AA76-3A00F8B02717}" srcOrd="1" destOrd="0" presId="urn:microsoft.com/office/officeart/2005/8/layout/hierarchy1"/>
    <dgm:cxn modelId="{573F0D2C-FFCA-4F24-8CE0-974FB0858632}" type="presParOf" srcId="{49FDB4FB-672A-4485-B4DD-9B1BC16570FD}" destId="{6EDE5A3F-A4DF-4956-ADE0-ECACACD503BD}" srcOrd="1" destOrd="0" presId="urn:microsoft.com/office/officeart/2005/8/layout/hierarchy1"/>
    <dgm:cxn modelId="{534CE412-EA74-4B32-A793-75EB413D3E80}" type="presParOf" srcId="{6EDE5A3F-A4DF-4956-ADE0-ECACACD503BD}" destId="{03871E5B-DA28-48EB-87EF-3862F4F00C63}" srcOrd="0" destOrd="0" presId="urn:microsoft.com/office/officeart/2005/8/layout/hierarchy1"/>
    <dgm:cxn modelId="{023210EF-AA29-4DD0-8F63-44C81AC364E5}" type="presParOf" srcId="{03871E5B-DA28-48EB-87EF-3862F4F00C63}" destId="{FB6612F4-873E-4104-B45D-C0CDD1E1D979}" srcOrd="0" destOrd="0" presId="urn:microsoft.com/office/officeart/2005/8/layout/hierarchy1"/>
    <dgm:cxn modelId="{500782F7-E85E-459C-BE59-301A92A1054B}" type="presParOf" srcId="{03871E5B-DA28-48EB-87EF-3862F4F00C63}" destId="{894C7F43-6259-4739-A591-23C877AA6885}" srcOrd="1" destOrd="0" presId="urn:microsoft.com/office/officeart/2005/8/layout/hierarchy1"/>
    <dgm:cxn modelId="{19E072D4-7DD7-48F7-BFDF-5213092D43F9}" type="presParOf" srcId="{6EDE5A3F-A4DF-4956-ADE0-ECACACD503BD}" destId="{6820300A-C6C9-4C31-A6A8-E50BB72530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2A8B49-BE81-4A0E-9B40-895AC6B48EB7}"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25FA248D-0A27-4411-B285-3FB8D657AE39}">
      <dgm:prSet/>
      <dgm:spPr/>
      <dgm:t>
        <a:bodyPr/>
        <a:lstStyle/>
        <a:p>
          <a:r>
            <a:rPr lang="el-GR"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a:t>
          </a:r>
          <a:r>
            <a:rPr lang="el-GR" dirty="0" err="1"/>
            <a:t>γυιοί</a:t>
          </a:r>
          <a:r>
            <a:rPr lang="el-GR" dirty="0"/>
            <a:t> του Θεού, που μεταλαμβάνουμε τον Χριστό, το δέντρο της Ζωής.</a:t>
          </a:r>
          <a:endParaRPr lang="en-US" dirty="0"/>
        </a:p>
      </dgm:t>
    </dgm:pt>
    <dgm:pt modelId="{70EC4489-D146-4B68-B706-A2B56AA4AC0B}" type="parTrans" cxnId="{A225AD28-7B6A-4789-A2D3-557B14AB3898}">
      <dgm:prSet/>
      <dgm:spPr/>
      <dgm:t>
        <a:bodyPr/>
        <a:lstStyle/>
        <a:p>
          <a:endParaRPr lang="en-US"/>
        </a:p>
      </dgm:t>
    </dgm:pt>
    <dgm:pt modelId="{337E9269-7C93-42E2-8714-B3ACFE9EAAC3}" type="sibTrans" cxnId="{A225AD28-7B6A-4789-A2D3-557B14AB3898}">
      <dgm:prSet/>
      <dgm:spPr/>
      <dgm:t>
        <a:bodyPr/>
        <a:lstStyle/>
        <a:p>
          <a:endParaRPr lang="en-US"/>
        </a:p>
      </dgm:t>
    </dgm:pt>
    <dgm:pt modelId="{1AC11F25-2F01-4D0E-AC14-C072414B4FDA}">
      <dgm:prSet/>
      <dgm:spPr/>
      <dgm:t>
        <a:bodyPr/>
        <a:lstStyle/>
        <a:p>
          <a:r>
            <a:rPr lang="el-GR" dirty="0"/>
            <a:t>Σύμφωνα με τον </a:t>
          </a:r>
          <a:r>
            <a:rPr lang="el-GR" dirty="0" err="1"/>
            <a:t>άγ</a:t>
          </a:r>
          <a:r>
            <a:rPr lang="el-GR"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dirty="0" err="1"/>
            <a:t>Χρίστωση</a:t>
          </a:r>
          <a:r>
            <a:rPr lang="el-GR" dirty="0"/>
            <a:t> – «</a:t>
          </a:r>
          <a:r>
            <a:rPr lang="el-GR" dirty="0" err="1"/>
            <a:t>χρήστωση</a:t>
          </a:r>
          <a:r>
            <a:rPr lang="el-GR" dirty="0"/>
            <a:t>» (κι όχι απλώς </a:t>
          </a:r>
          <a:r>
            <a:rPr lang="el-GR" dirty="0" err="1"/>
            <a:t>Θέωση</a:t>
          </a:r>
          <a:r>
            <a:rPr lang="el-GR" dirty="0"/>
            <a:t>). Είμαστε «εικόνες της εικόνας». Όντως πλέον έχουμε δυνατότητες ανώτερες: </a:t>
          </a:r>
        </a:p>
        <a:p>
          <a:r>
            <a:rPr lang="el-GR" dirty="0"/>
            <a:t>Στην Κοινότητα δεν υπάρχει καν αρσενικό και θηλυκό αλλά ΌΛΟΙ είμαστε ΈΝΑΣ και όχι απλώς ΈΝΑ  </a:t>
          </a:r>
          <a:endParaRPr lang="en-US" dirty="0"/>
        </a:p>
      </dgm:t>
    </dgm:pt>
    <dgm:pt modelId="{9B7CA6DE-4C72-44DC-88EC-3C4E1E9472EC}" type="parTrans" cxnId="{A20E9289-5105-4E8B-8B1B-2CCBDCC11FF6}">
      <dgm:prSet/>
      <dgm:spPr/>
      <dgm:t>
        <a:bodyPr/>
        <a:lstStyle/>
        <a:p>
          <a:endParaRPr lang="en-US"/>
        </a:p>
      </dgm:t>
    </dgm:pt>
    <dgm:pt modelId="{1FEAAA0F-EB33-47DF-99ED-D4FF85EE2249}" type="sibTrans" cxnId="{A20E9289-5105-4E8B-8B1B-2CCBDCC11FF6}">
      <dgm:prSet/>
      <dgm:spPr/>
      <dgm:t>
        <a:bodyPr/>
        <a:lstStyle/>
        <a:p>
          <a:endParaRPr lang="en-US"/>
        </a:p>
      </dgm:t>
    </dgm:pt>
    <dgm:pt modelId="{921AEEF3-A71E-47FA-9016-F73839FE3207}" type="pres">
      <dgm:prSet presAssocID="{842A8B49-BE81-4A0E-9B40-895AC6B48EB7}" presName="Name0" presStyleCnt="0">
        <dgm:presLayoutVars>
          <dgm:dir/>
          <dgm:animLvl val="lvl"/>
          <dgm:resizeHandles val="exact"/>
        </dgm:presLayoutVars>
      </dgm:prSet>
      <dgm:spPr/>
    </dgm:pt>
    <dgm:pt modelId="{797C7A2F-48F3-4128-A078-01DE3104F2C0}" type="pres">
      <dgm:prSet presAssocID="{1AC11F25-2F01-4D0E-AC14-C072414B4FDA}" presName="boxAndChildren" presStyleCnt="0"/>
      <dgm:spPr/>
    </dgm:pt>
    <dgm:pt modelId="{AADB5005-39E3-44AA-88BA-4545BB2B8D61}" type="pres">
      <dgm:prSet presAssocID="{1AC11F25-2F01-4D0E-AC14-C072414B4FDA}" presName="parentTextBox" presStyleLbl="node1" presStyleIdx="0" presStyleCnt="2"/>
      <dgm:spPr/>
    </dgm:pt>
    <dgm:pt modelId="{712D40A1-7A1F-475D-AABE-9C15783B0344}" type="pres">
      <dgm:prSet presAssocID="{337E9269-7C93-42E2-8714-B3ACFE9EAAC3}" presName="sp" presStyleCnt="0"/>
      <dgm:spPr/>
    </dgm:pt>
    <dgm:pt modelId="{E0CE3653-1EC3-4915-9BC7-95D679DCBF22}" type="pres">
      <dgm:prSet presAssocID="{25FA248D-0A27-4411-B285-3FB8D657AE39}" presName="arrowAndChildren" presStyleCnt="0"/>
      <dgm:spPr/>
    </dgm:pt>
    <dgm:pt modelId="{67BF9013-8DD6-4216-B520-67946DF79425}" type="pres">
      <dgm:prSet presAssocID="{25FA248D-0A27-4411-B285-3FB8D657AE39}" presName="parentTextArrow" presStyleLbl="node1" presStyleIdx="1" presStyleCnt="2"/>
      <dgm:spPr/>
    </dgm:pt>
  </dgm:ptLst>
  <dgm:cxnLst>
    <dgm:cxn modelId="{A225AD28-7B6A-4789-A2D3-557B14AB3898}" srcId="{842A8B49-BE81-4A0E-9B40-895AC6B48EB7}" destId="{25FA248D-0A27-4411-B285-3FB8D657AE39}" srcOrd="0" destOrd="0" parTransId="{70EC4489-D146-4B68-B706-A2B56AA4AC0B}" sibTransId="{337E9269-7C93-42E2-8714-B3ACFE9EAAC3}"/>
    <dgm:cxn modelId="{9339AA67-E6B3-4D0C-AB35-D0F3BC70454E}" type="presOf" srcId="{1AC11F25-2F01-4D0E-AC14-C072414B4FDA}" destId="{AADB5005-39E3-44AA-88BA-4545BB2B8D61}" srcOrd="0" destOrd="0" presId="urn:microsoft.com/office/officeart/2005/8/layout/process4"/>
    <dgm:cxn modelId="{A20E9289-5105-4E8B-8B1B-2CCBDCC11FF6}" srcId="{842A8B49-BE81-4A0E-9B40-895AC6B48EB7}" destId="{1AC11F25-2F01-4D0E-AC14-C072414B4FDA}" srcOrd="1" destOrd="0" parTransId="{9B7CA6DE-4C72-44DC-88EC-3C4E1E9472EC}" sibTransId="{1FEAAA0F-EB33-47DF-99ED-D4FF85EE2249}"/>
    <dgm:cxn modelId="{C1E385CA-4392-4CF2-9947-B67C3BC0CEBA}" type="presOf" srcId="{25FA248D-0A27-4411-B285-3FB8D657AE39}" destId="{67BF9013-8DD6-4216-B520-67946DF79425}" srcOrd="0" destOrd="0" presId="urn:microsoft.com/office/officeart/2005/8/layout/process4"/>
    <dgm:cxn modelId="{56D425D3-0944-4208-8595-E8F8EEC60519}" type="presOf" srcId="{842A8B49-BE81-4A0E-9B40-895AC6B48EB7}" destId="{921AEEF3-A71E-47FA-9016-F73839FE3207}" srcOrd="0" destOrd="0" presId="urn:microsoft.com/office/officeart/2005/8/layout/process4"/>
    <dgm:cxn modelId="{36330710-203E-4E45-A6A8-DF4681566CBF}" type="presParOf" srcId="{921AEEF3-A71E-47FA-9016-F73839FE3207}" destId="{797C7A2F-48F3-4128-A078-01DE3104F2C0}" srcOrd="0" destOrd="0" presId="urn:microsoft.com/office/officeart/2005/8/layout/process4"/>
    <dgm:cxn modelId="{C56C4140-B201-4830-AAA9-06F0E426859B}" type="presParOf" srcId="{797C7A2F-48F3-4128-A078-01DE3104F2C0}" destId="{AADB5005-39E3-44AA-88BA-4545BB2B8D61}" srcOrd="0" destOrd="0" presId="urn:microsoft.com/office/officeart/2005/8/layout/process4"/>
    <dgm:cxn modelId="{0BC1BC67-D973-49C0-8E48-5282CC63ABEF}" type="presParOf" srcId="{921AEEF3-A71E-47FA-9016-F73839FE3207}" destId="{712D40A1-7A1F-475D-AABE-9C15783B0344}" srcOrd="1" destOrd="0" presId="urn:microsoft.com/office/officeart/2005/8/layout/process4"/>
    <dgm:cxn modelId="{D18B4831-3AF1-4D70-BDD2-A76E1D71D8D9}" type="presParOf" srcId="{921AEEF3-A71E-47FA-9016-F73839FE3207}" destId="{E0CE3653-1EC3-4915-9BC7-95D679DCBF22}" srcOrd="2" destOrd="0" presId="urn:microsoft.com/office/officeart/2005/8/layout/process4"/>
    <dgm:cxn modelId="{E7C301F9-3325-4103-8788-0420BCA365C5}" type="presParOf" srcId="{E0CE3653-1EC3-4915-9BC7-95D679DCBF22}" destId="{67BF9013-8DD6-4216-B520-67946DF794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1CE713-32AC-45EE-9264-2941F3D34B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F72D3BE-7121-41B2-B9C6-2AE8AFD0689C}">
      <dgm:prSet/>
      <dgm:spPr/>
      <dgm:t>
        <a:bodyPr/>
        <a:lstStyle/>
        <a:p>
          <a:r>
            <a:rPr lang="el-GR"/>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a:p>
      </dgm:t>
    </dgm:pt>
    <dgm:pt modelId="{A41E59C4-22AC-4A2F-8128-6254623A2ABE}" type="parTrans" cxnId="{8AE9B061-3AAB-4F54-A059-3B3485B70920}">
      <dgm:prSet/>
      <dgm:spPr/>
      <dgm:t>
        <a:bodyPr/>
        <a:lstStyle/>
        <a:p>
          <a:endParaRPr lang="en-US"/>
        </a:p>
      </dgm:t>
    </dgm:pt>
    <dgm:pt modelId="{1A2DCDC6-CA67-4624-93BC-6ACB19D4128C}" type="sibTrans" cxnId="{8AE9B061-3AAB-4F54-A059-3B3485B70920}">
      <dgm:prSet/>
      <dgm:spPr/>
      <dgm:t>
        <a:bodyPr/>
        <a:lstStyle/>
        <a:p>
          <a:endParaRPr lang="en-US"/>
        </a:p>
      </dgm:t>
    </dgm:pt>
    <dgm:pt modelId="{440DD84D-2562-45A1-9160-4BA02EF493E8}">
      <dgm:prSet/>
      <dgm:spPr/>
      <dgm:t>
        <a:bodyPr/>
        <a:lstStyle/>
        <a:p>
          <a:r>
            <a:rPr lang="el-GR"/>
            <a:t>Ένεκα της απραξίας ο διαμαρτυρόμενος περιστρεφόταν με περιέργεια γύρω από το κουτάκι, χωρίς να απολαμβάνει όλες τις άλλες χαρές.</a:t>
          </a:r>
          <a:endParaRPr lang="en-US"/>
        </a:p>
      </dgm:t>
    </dgm:pt>
    <dgm:pt modelId="{EB3A200A-72AE-473E-A8E3-615CA08FBE0C}" type="parTrans" cxnId="{46930959-8B27-4DBF-B214-34490AAAC705}">
      <dgm:prSet/>
      <dgm:spPr/>
      <dgm:t>
        <a:bodyPr/>
        <a:lstStyle/>
        <a:p>
          <a:endParaRPr lang="en-US"/>
        </a:p>
      </dgm:t>
    </dgm:pt>
    <dgm:pt modelId="{7114B106-9D9C-4525-B117-807C4CAB28F2}" type="sibTrans" cxnId="{46930959-8B27-4DBF-B214-34490AAAC705}">
      <dgm:prSet/>
      <dgm:spPr/>
      <dgm:t>
        <a:bodyPr/>
        <a:lstStyle/>
        <a:p>
          <a:endParaRPr lang="en-US"/>
        </a:p>
      </dgm:t>
    </dgm:pt>
    <dgm:pt modelId="{153F2885-A683-455E-BDC5-5591AC7CA7E0}">
      <dgm:prSet/>
      <dgm:spPr/>
      <dgm:t>
        <a:bodyPr/>
        <a:lstStyle/>
        <a:p>
          <a:r>
            <a:rPr lang="el-GR"/>
            <a:t>Δεν άντεξε: το άνοιξε και μέσα στο κουτάκι υπήρχε ένα καθρεφτάκι κι ένα χαρτάκι έγραφε: Δεν φταίει ο Αδάμ. Γύρνα στη Δουλειά.! </a:t>
          </a:r>
          <a:endParaRPr lang="en-US"/>
        </a:p>
      </dgm:t>
    </dgm:pt>
    <dgm:pt modelId="{86EF6AD9-7A2F-44E2-8050-A53B17B4C80A}" type="parTrans" cxnId="{88898BE3-47D1-4BB6-976C-3257E5AF72BD}">
      <dgm:prSet/>
      <dgm:spPr/>
      <dgm:t>
        <a:bodyPr/>
        <a:lstStyle/>
        <a:p>
          <a:endParaRPr lang="en-US"/>
        </a:p>
      </dgm:t>
    </dgm:pt>
    <dgm:pt modelId="{44BE52E6-9D12-45E1-A2CC-A3D902237590}" type="sibTrans" cxnId="{88898BE3-47D1-4BB6-976C-3257E5AF72BD}">
      <dgm:prSet/>
      <dgm:spPr/>
      <dgm:t>
        <a:bodyPr/>
        <a:lstStyle/>
        <a:p>
          <a:endParaRPr lang="en-US"/>
        </a:p>
      </dgm:t>
    </dgm:pt>
    <dgm:pt modelId="{EF4ECBE5-7050-4D11-A6D3-EBCADC47C4F1}" type="pres">
      <dgm:prSet presAssocID="{931CE713-32AC-45EE-9264-2941F3D34B30}" presName="vert0" presStyleCnt="0">
        <dgm:presLayoutVars>
          <dgm:dir/>
          <dgm:animOne val="branch"/>
          <dgm:animLvl val="lvl"/>
        </dgm:presLayoutVars>
      </dgm:prSet>
      <dgm:spPr/>
    </dgm:pt>
    <dgm:pt modelId="{17FE195C-EFC6-4E6C-9203-3542DD5A9441}" type="pres">
      <dgm:prSet presAssocID="{3F72D3BE-7121-41B2-B9C6-2AE8AFD0689C}" presName="thickLine" presStyleLbl="alignNode1" presStyleIdx="0" presStyleCnt="3"/>
      <dgm:spPr/>
    </dgm:pt>
    <dgm:pt modelId="{BE22A555-F83A-420F-AD2A-283CF21D133E}" type="pres">
      <dgm:prSet presAssocID="{3F72D3BE-7121-41B2-B9C6-2AE8AFD0689C}" presName="horz1" presStyleCnt="0"/>
      <dgm:spPr/>
    </dgm:pt>
    <dgm:pt modelId="{009E82AA-84A2-4996-9C22-A4A9E544A9D9}" type="pres">
      <dgm:prSet presAssocID="{3F72D3BE-7121-41B2-B9C6-2AE8AFD0689C}" presName="tx1" presStyleLbl="revTx" presStyleIdx="0" presStyleCnt="3"/>
      <dgm:spPr/>
    </dgm:pt>
    <dgm:pt modelId="{109D023A-A114-4781-8A38-BFA77C2FC315}" type="pres">
      <dgm:prSet presAssocID="{3F72D3BE-7121-41B2-B9C6-2AE8AFD0689C}" presName="vert1" presStyleCnt="0"/>
      <dgm:spPr/>
    </dgm:pt>
    <dgm:pt modelId="{037A668D-AE9E-41BC-A166-C5904D836D60}" type="pres">
      <dgm:prSet presAssocID="{440DD84D-2562-45A1-9160-4BA02EF493E8}" presName="thickLine" presStyleLbl="alignNode1" presStyleIdx="1" presStyleCnt="3"/>
      <dgm:spPr/>
    </dgm:pt>
    <dgm:pt modelId="{EC2F1AF0-87BA-45EE-85B4-38A6C817C1D3}" type="pres">
      <dgm:prSet presAssocID="{440DD84D-2562-45A1-9160-4BA02EF493E8}" presName="horz1" presStyleCnt="0"/>
      <dgm:spPr/>
    </dgm:pt>
    <dgm:pt modelId="{9A560FFD-D1C5-4E61-A217-AC7421978EB5}" type="pres">
      <dgm:prSet presAssocID="{440DD84D-2562-45A1-9160-4BA02EF493E8}" presName="tx1" presStyleLbl="revTx" presStyleIdx="1" presStyleCnt="3"/>
      <dgm:spPr/>
    </dgm:pt>
    <dgm:pt modelId="{40109A17-EE71-4D00-B297-8E81FE920EB4}" type="pres">
      <dgm:prSet presAssocID="{440DD84D-2562-45A1-9160-4BA02EF493E8}" presName="vert1" presStyleCnt="0"/>
      <dgm:spPr/>
    </dgm:pt>
    <dgm:pt modelId="{C081BD03-6209-461C-8669-FE52E036E649}" type="pres">
      <dgm:prSet presAssocID="{153F2885-A683-455E-BDC5-5591AC7CA7E0}" presName="thickLine" presStyleLbl="alignNode1" presStyleIdx="2" presStyleCnt="3"/>
      <dgm:spPr/>
    </dgm:pt>
    <dgm:pt modelId="{1692C076-3BB6-4EF6-92E1-CDFD0539D856}" type="pres">
      <dgm:prSet presAssocID="{153F2885-A683-455E-BDC5-5591AC7CA7E0}" presName="horz1" presStyleCnt="0"/>
      <dgm:spPr/>
    </dgm:pt>
    <dgm:pt modelId="{89ED9FD8-927F-47C9-902B-913563859F56}" type="pres">
      <dgm:prSet presAssocID="{153F2885-A683-455E-BDC5-5591AC7CA7E0}" presName="tx1" presStyleLbl="revTx" presStyleIdx="2" presStyleCnt="3"/>
      <dgm:spPr/>
    </dgm:pt>
    <dgm:pt modelId="{A0F28618-277C-4818-B4D7-9C7AC1A2B309}" type="pres">
      <dgm:prSet presAssocID="{153F2885-A683-455E-BDC5-5591AC7CA7E0}" presName="vert1" presStyleCnt="0"/>
      <dgm:spPr/>
    </dgm:pt>
  </dgm:ptLst>
  <dgm:cxnLst>
    <dgm:cxn modelId="{2D6F9B3A-8C2D-426E-ABF2-A247E7BD3CCC}" type="presOf" srcId="{440DD84D-2562-45A1-9160-4BA02EF493E8}" destId="{9A560FFD-D1C5-4E61-A217-AC7421978EB5}" srcOrd="0" destOrd="0" presId="urn:microsoft.com/office/officeart/2008/layout/LinedList"/>
    <dgm:cxn modelId="{8AE9B061-3AAB-4F54-A059-3B3485B70920}" srcId="{931CE713-32AC-45EE-9264-2941F3D34B30}" destId="{3F72D3BE-7121-41B2-B9C6-2AE8AFD0689C}" srcOrd="0" destOrd="0" parTransId="{A41E59C4-22AC-4A2F-8128-6254623A2ABE}" sibTransId="{1A2DCDC6-CA67-4624-93BC-6ACB19D4128C}"/>
    <dgm:cxn modelId="{D0124073-2B00-4EF3-B2D1-DA5A0E67B0A7}" type="presOf" srcId="{931CE713-32AC-45EE-9264-2941F3D34B30}" destId="{EF4ECBE5-7050-4D11-A6D3-EBCADC47C4F1}" srcOrd="0" destOrd="0" presId="urn:microsoft.com/office/officeart/2008/layout/LinedList"/>
    <dgm:cxn modelId="{46930959-8B27-4DBF-B214-34490AAAC705}" srcId="{931CE713-32AC-45EE-9264-2941F3D34B30}" destId="{440DD84D-2562-45A1-9160-4BA02EF493E8}" srcOrd="1" destOrd="0" parTransId="{EB3A200A-72AE-473E-A8E3-615CA08FBE0C}" sibTransId="{7114B106-9D9C-4525-B117-807C4CAB28F2}"/>
    <dgm:cxn modelId="{7B5BA586-E103-4D23-930F-A1DBE92D9906}" type="presOf" srcId="{3F72D3BE-7121-41B2-B9C6-2AE8AFD0689C}" destId="{009E82AA-84A2-4996-9C22-A4A9E544A9D9}" srcOrd="0" destOrd="0" presId="urn:microsoft.com/office/officeart/2008/layout/LinedList"/>
    <dgm:cxn modelId="{552061A2-DBFA-4441-9B1F-7AAD2E1C1528}" type="presOf" srcId="{153F2885-A683-455E-BDC5-5591AC7CA7E0}" destId="{89ED9FD8-927F-47C9-902B-913563859F56}" srcOrd="0" destOrd="0" presId="urn:microsoft.com/office/officeart/2008/layout/LinedList"/>
    <dgm:cxn modelId="{88898BE3-47D1-4BB6-976C-3257E5AF72BD}" srcId="{931CE713-32AC-45EE-9264-2941F3D34B30}" destId="{153F2885-A683-455E-BDC5-5591AC7CA7E0}" srcOrd="2" destOrd="0" parTransId="{86EF6AD9-7A2F-44E2-8050-A53B17B4C80A}" sibTransId="{44BE52E6-9D12-45E1-A2CC-A3D902237590}"/>
    <dgm:cxn modelId="{D70E6F91-72D0-4CDB-9F9D-95B97BAB6554}" type="presParOf" srcId="{EF4ECBE5-7050-4D11-A6D3-EBCADC47C4F1}" destId="{17FE195C-EFC6-4E6C-9203-3542DD5A9441}" srcOrd="0" destOrd="0" presId="urn:microsoft.com/office/officeart/2008/layout/LinedList"/>
    <dgm:cxn modelId="{DD7D595A-3331-4C7A-BBAE-FA4C07F609B1}" type="presParOf" srcId="{EF4ECBE5-7050-4D11-A6D3-EBCADC47C4F1}" destId="{BE22A555-F83A-420F-AD2A-283CF21D133E}" srcOrd="1" destOrd="0" presId="urn:microsoft.com/office/officeart/2008/layout/LinedList"/>
    <dgm:cxn modelId="{03159B58-A8EC-4901-B257-E8460C521E72}" type="presParOf" srcId="{BE22A555-F83A-420F-AD2A-283CF21D133E}" destId="{009E82AA-84A2-4996-9C22-A4A9E544A9D9}" srcOrd="0" destOrd="0" presId="urn:microsoft.com/office/officeart/2008/layout/LinedList"/>
    <dgm:cxn modelId="{D157A2E6-09BE-447A-B38C-6E78FB46AD44}" type="presParOf" srcId="{BE22A555-F83A-420F-AD2A-283CF21D133E}" destId="{109D023A-A114-4781-8A38-BFA77C2FC315}" srcOrd="1" destOrd="0" presId="urn:microsoft.com/office/officeart/2008/layout/LinedList"/>
    <dgm:cxn modelId="{67FCF1E3-1BB4-4BF1-904A-132914764AC0}" type="presParOf" srcId="{EF4ECBE5-7050-4D11-A6D3-EBCADC47C4F1}" destId="{037A668D-AE9E-41BC-A166-C5904D836D60}" srcOrd="2" destOrd="0" presId="urn:microsoft.com/office/officeart/2008/layout/LinedList"/>
    <dgm:cxn modelId="{A56B1D11-EFF9-4B1F-8C58-7CCD573E860D}" type="presParOf" srcId="{EF4ECBE5-7050-4D11-A6D3-EBCADC47C4F1}" destId="{EC2F1AF0-87BA-45EE-85B4-38A6C817C1D3}" srcOrd="3" destOrd="0" presId="urn:microsoft.com/office/officeart/2008/layout/LinedList"/>
    <dgm:cxn modelId="{B64F39C3-F94E-4CAF-8EA8-F05A0B817C78}" type="presParOf" srcId="{EC2F1AF0-87BA-45EE-85B4-38A6C817C1D3}" destId="{9A560FFD-D1C5-4E61-A217-AC7421978EB5}" srcOrd="0" destOrd="0" presId="urn:microsoft.com/office/officeart/2008/layout/LinedList"/>
    <dgm:cxn modelId="{9632C281-61A8-4773-A9D4-7E22A1B67688}" type="presParOf" srcId="{EC2F1AF0-87BA-45EE-85B4-38A6C817C1D3}" destId="{40109A17-EE71-4D00-B297-8E81FE920EB4}" srcOrd="1" destOrd="0" presId="urn:microsoft.com/office/officeart/2008/layout/LinedList"/>
    <dgm:cxn modelId="{20213E32-CB71-460F-8E96-0AD32C10026B}" type="presParOf" srcId="{EF4ECBE5-7050-4D11-A6D3-EBCADC47C4F1}" destId="{C081BD03-6209-461C-8669-FE52E036E649}" srcOrd="4" destOrd="0" presId="urn:microsoft.com/office/officeart/2008/layout/LinedList"/>
    <dgm:cxn modelId="{337AE983-9508-4D8E-8E09-DE80DDE2C620}" type="presParOf" srcId="{EF4ECBE5-7050-4D11-A6D3-EBCADC47C4F1}" destId="{1692C076-3BB6-4EF6-92E1-CDFD0539D856}" srcOrd="5" destOrd="0" presId="urn:microsoft.com/office/officeart/2008/layout/LinedList"/>
    <dgm:cxn modelId="{335D79AC-A11A-4D23-9A65-A58159F979B4}" type="presParOf" srcId="{1692C076-3BB6-4EF6-92E1-CDFD0539D856}" destId="{89ED9FD8-927F-47C9-902B-913563859F56}" srcOrd="0" destOrd="0" presId="urn:microsoft.com/office/officeart/2008/layout/LinedList"/>
    <dgm:cxn modelId="{F22D6BE1-476F-4B54-A32C-810888807075}" type="presParOf" srcId="{1692C076-3BB6-4EF6-92E1-CDFD0539D856}" destId="{A0F28618-277C-4818-B4D7-9C7AC1A2B3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D9D256-B3EB-4B6D-B11A-AC61473BBEF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71AB6F2-E770-4AEB-A0AF-F59743CC384F}">
      <dgm:prSet custT="1"/>
      <dgm:spPr/>
      <dgm:t>
        <a:bodyPr/>
        <a:lstStyle/>
        <a:p>
          <a:r>
            <a:rPr lang="el-GR" sz="1900" dirty="0"/>
            <a:t>Ωραία </a:t>
          </a:r>
          <a:r>
            <a:rPr lang="el-GR" sz="3200" b="1" dirty="0"/>
            <a:t>και η τεχνική με τα </a:t>
          </a:r>
          <a:r>
            <a:rPr lang="en-US" sz="3200" b="1" dirty="0"/>
            <a:t>Lego, </a:t>
          </a:r>
          <a:r>
            <a:rPr lang="el-GR" sz="1900" dirty="0"/>
            <a:t>που μπορούν να συμπληρώσουν άριστα τα </a:t>
          </a:r>
          <a:r>
            <a:rPr lang="en-US" sz="1900" dirty="0"/>
            <a:t>Logos  </a:t>
          </a:r>
          <a:r>
            <a:rPr lang="el-GR" sz="1900" dirty="0"/>
            <a:t>των Συμβόλων και των Ψαλμών. </a:t>
          </a:r>
          <a:endParaRPr lang="en-US" sz="1900" dirty="0"/>
        </a:p>
      </dgm:t>
    </dgm:pt>
    <dgm:pt modelId="{1F7F3055-ACC2-4547-8A73-52C9305F2ABB}" type="parTrans" cxnId="{9A2951E2-55F8-4B46-A743-3B68BEBAA649}">
      <dgm:prSet/>
      <dgm:spPr/>
      <dgm:t>
        <a:bodyPr/>
        <a:lstStyle/>
        <a:p>
          <a:endParaRPr lang="en-US"/>
        </a:p>
      </dgm:t>
    </dgm:pt>
    <dgm:pt modelId="{F5792422-67A1-4D5D-B655-9F06F6A4EF08}" type="sibTrans" cxnId="{9A2951E2-55F8-4B46-A743-3B68BEBAA649}">
      <dgm:prSet/>
      <dgm:spPr/>
      <dgm:t>
        <a:bodyPr/>
        <a:lstStyle/>
        <a:p>
          <a:endParaRPr lang="en-US"/>
        </a:p>
      </dgm:t>
    </dgm:pt>
    <dgm:pt modelId="{BB936A89-EA33-4405-A717-3DD5205CFF58}">
      <dgm:prSet/>
      <dgm:spPr/>
      <dgm:t>
        <a:bodyPr/>
        <a:lstStyle/>
        <a:p>
          <a:r>
            <a:rPr lang="el-GR" dirty="0"/>
            <a:t>Άκου Ενεργητικά: </a:t>
          </a:r>
          <a:r>
            <a:rPr lang="el-GR" b="1" dirty="0"/>
            <a:t>Χτίστε Το Μέλλον Με </a:t>
          </a:r>
          <a:r>
            <a:rPr lang="el-GR" b="1" dirty="0" err="1"/>
            <a:t>Lego</a:t>
          </a:r>
          <a:r>
            <a:rPr lang="el-GR" b="1" dirty="0"/>
            <a:t> – Βασίλης Γκογκίδης</a:t>
          </a:r>
        </a:p>
        <a:p>
          <a:endParaRPr lang="el-GR" b="1" dirty="0"/>
        </a:p>
        <a:p>
          <a:r>
            <a:rPr lang="el-GR" b="1" dirty="0"/>
            <a:t>Ο Εγκέφαλος μαθαίνει καλύτερα με 3</a:t>
          </a:r>
          <a:r>
            <a:rPr lang="en-US" b="1" dirty="0"/>
            <a:t>D </a:t>
          </a:r>
          <a:r>
            <a:rPr lang="el-GR" b="1" dirty="0"/>
            <a:t>και πολύχρωμα παρά με </a:t>
          </a:r>
          <a:r>
            <a:rPr lang="en-US" b="1" dirty="0"/>
            <a:t>2D</a:t>
          </a:r>
          <a:r>
            <a:rPr lang="el-GR" b="1" dirty="0"/>
            <a:t> και μαθαίνει «παίζοντας»</a:t>
          </a:r>
          <a:r>
            <a:rPr lang="el-GR" dirty="0"/>
            <a:t> </a:t>
          </a:r>
          <a:endParaRPr lang="en-US" dirty="0"/>
        </a:p>
      </dgm:t>
    </dgm:pt>
    <dgm:pt modelId="{E065AF82-3B6D-402A-BECB-2791EA08EC1A}" type="parTrans" cxnId="{84D20BA2-4BFE-4468-9D5B-562ABCE966C8}">
      <dgm:prSet/>
      <dgm:spPr/>
      <dgm:t>
        <a:bodyPr/>
        <a:lstStyle/>
        <a:p>
          <a:endParaRPr lang="en-US"/>
        </a:p>
      </dgm:t>
    </dgm:pt>
    <dgm:pt modelId="{A11B8D69-DAFC-4CF7-B608-275F8949C650}" type="sibTrans" cxnId="{84D20BA2-4BFE-4468-9D5B-562ABCE966C8}">
      <dgm:prSet/>
      <dgm:spPr/>
      <dgm:t>
        <a:bodyPr/>
        <a:lstStyle/>
        <a:p>
          <a:endParaRPr lang="en-US"/>
        </a:p>
      </dgm:t>
    </dgm:pt>
    <dgm:pt modelId="{5298CD64-EB2A-4523-8B42-96C29E65A819}">
      <dgm:prSet custT="1"/>
      <dgm:spPr/>
      <dgm:t>
        <a:bodyPr/>
        <a:lstStyle/>
        <a:p>
          <a:r>
            <a:rPr lang="en-US" sz="28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dirty="0">
            <a:solidFill>
              <a:srgbClr val="C00000"/>
            </a:solidFill>
          </a:endParaRPr>
        </a:p>
      </dgm:t>
    </dgm:pt>
    <dgm:pt modelId="{80F9C2EE-A8B7-4D34-A253-12E83B922A37}" type="parTrans" cxnId="{DC26B96B-6423-4EDF-B684-5D2EA7F5AAAB}">
      <dgm:prSet/>
      <dgm:spPr/>
      <dgm:t>
        <a:bodyPr/>
        <a:lstStyle/>
        <a:p>
          <a:endParaRPr lang="en-US"/>
        </a:p>
      </dgm:t>
    </dgm:pt>
    <dgm:pt modelId="{9FB3FFA5-624D-4108-9CB5-6726E3D04F71}" type="sibTrans" cxnId="{DC26B96B-6423-4EDF-B684-5D2EA7F5AAAB}">
      <dgm:prSet/>
      <dgm:spPr/>
      <dgm:t>
        <a:bodyPr/>
        <a:lstStyle/>
        <a:p>
          <a:endParaRPr lang="en-US"/>
        </a:p>
      </dgm:t>
    </dgm:pt>
    <dgm:pt modelId="{E8030756-E430-4E40-9488-7B4D54D50D5F}">
      <dgm:prSet/>
      <dgm:spPr/>
      <dgm:t>
        <a:bodyPr/>
        <a:lstStyle/>
        <a:p>
          <a:pPr algn="just"/>
          <a:r>
            <a:rPr lang="el-GR" b="1" dirty="0"/>
            <a:t>Τα παιδιά, οι γονείς, το σχολείο και η ευθύνη του εαυτού. </a:t>
          </a:r>
          <a:endParaRPr lang="en-US" dirty="0"/>
        </a:p>
      </dgm:t>
    </dgm:pt>
    <dgm:pt modelId="{492B38EF-D792-42D9-B5F3-3BE4F85BFA4C}" type="parTrans" cxnId="{377F1D59-2A29-4F86-9FC9-75538C760479}">
      <dgm:prSet/>
      <dgm:spPr/>
      <dgm:t>
        <a:bodyPr/>
        <a:lstStyle/>
        <a:p>
          <a:endParaRPr lang="en-US"/>
        </a:p>
      </dgm:t>
    </dgm:pt>
    <dgm:pt modelId="{D0C4B564-3B1B-4C67-9487-D2BD8FDBBB5F}" type="sibTrans" cxnId="{377F1D59-2A29-4F86-9FC9-75538C760479}">
      <dgm:prSet/>
      <dgm:spPr/>
      <dgm:t>
        <a:bodyPr/>
        <a:lstStyle/>
        <a:p>
          <a:endParaRPr lang="en-US"/>
        </a:p>
      </dgm:t>
    </dgm:pt>
    <dgm:pt modelId="{520842AF-E22D-43FE-B1EB-6B6F659038A0}">
      <dgm:prSet custT="1"/>
      <dgm:spPr/>
      <dgm:t>
        <a:bodyPr/>
        <a:lstStyle/>
        <a:p>
          <a:r>
            <a:rPr lang="en-US" sz="28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dirty="0">
              <a:solidFill>
                <a:srgbClr val="C00000"/>
              </a:solidFill>
            </a:rPr>
            <a:t> </a:t>
          </a:r>
          <a:endParaRPr lang="en-US" sz="2800" dirty="0">
            <a:solidFill>
              <a:srgbClr val="C00000"/>
            </a:solidFill>
          </a:endParaRPr>
        </a:p>
      </dgm:t>
    </dgm:pt>
    <dgm:pt modelId="{91C2D6E4-DDF9-4ACA-AA1C-7EF146EE32BF}" type="parTrans" cxnId="{078BD5C8-761E-4123-8751-0628B4968EA4}">
      <dgm:prSet/>
      <dgm:spPr/>
      <dgm:t>
        <a:bodyPr/>
        <a:lstStyle/>
        <a:p>
          <a:endParaRPr lang="en-US"/>
        </a:p>
      </dgm:t>
    </dgm:pt>
    <dgm:pt modelId="{3BBA65A4-5039-4647-88BB-605469ADF6C5}" type="sibTrans" cxnId="{078BD5C8-761E-4123-8751-0628B4968EA4}">
      <dgm:prSet/>
      <dgm:spPr/>
      <dgm:t>
        <a:bodyPr/>
        <a:lstStyle/>
        <a:p>
          <a:endParaRPr lang="en-US"/>
        </a:p>
      </dgm:t>
    </dgm:pt>
    <dgm:pt modelId="{D149BBE9-3F6F-4E0D-B649-188F91B972D5}" type="pres">
      <dgm:prSet presAssocID="{89D9D256-B3EB-4B6D-B11A-AC61473BBEF4}" presName="vert0" presStyleCnt="0">
        <dgm:presLayoutVars>
          <dgm:dir/>
          <dgm:animOne val="branch"/>
          <dgm:animLvl val="lvl"/>
        </dgm:presLayoutVars>
      </dgm:prSet>
      <dgm:spPr/>
    </dgm:pt>
    <dgm:pt modelId="{8D42FBCD-4E8A-4AE7-A1CC-A378ED1E3DF9}" type="pres">
      <dgm:prSet presAssocID="{D71AB6F2-E770-4AEB-A0AF-F59743CC384F}" presName="thickLine" presStyleLbl="alignNode1" presStyleIdx="0" presStyleCnt="5"/>
      <dgm:spPr/>
    </dgm:pt>
    <dgm:pt modelId="{48A81679-54DB-451F-9242-0F98EBC23ECC}" type="pres">
      <dgm:prSet presAssocID="{D71AB6F2-E770-4AEB-A0AF-F59743CC384F}" presName="horz1" presStyleCnt="0"/>
      <dgm:spPr/>
    </dgm:pt>
    <dgm:pt modelId="{AC515964-98B0-427F-95FD-D44BA16E191C}" type="pres">
      <dgm:prSet presAssocID="{D71AB6F2-E770-4AEB-A0AF-F59743CC384F}" presName="tx1" presStyleLbl="revTx" presStyleIdx="0" presStyleCnt="5"/>
      <dgm:spPr/>
    </dgm:pt>
    <dgm:pt modelId="{E11D28B4-97D0-463C-8626-57750A0087C2}" type="pres">
      <dgm:prSet presAssocID="{D71AB6F2-E770-4AEB-A0AF-F59743CC384F}" presName="vert1" presStyleCnt="0"/>
      <dgm:spPr/>
    </dgm:pt>
    <dgm:pt modelId="{7A19CF55-B4B7-4B1A-A4F0-47E59AAAC81C}" type="pres">
      <dgm:prSet presAssocID="{BB936A89-EA33-4405-A717-3DD5205CFF58}" presName="thickLine" presStyleLbl="alignNode1" presStyleIdx="1" presStyleCnt="5"/>
      <dgm:spPr/>
    </dgm:pt>
    <dgm:pt modelId="{B83C5932-AFCF-4A57-9067-96BA46B51676}" type="pres">
      <dgm:prSet presAssocID="{BB936A89-EA33-4405-A717-3DD5205CFF58}" presName="horz1" presStyleCnt="0"/>
      <dgm:spPr/>
    </dgm:pt>
    <dgm:pt modelId="{9F808196-1482-43DC-8CE7-37C0EC3A9877}" type="pres">
      <dgm:prSet presAssocID="{BB936A89-EA33-4405-A717-3DD5205CFF58}" presName="tx1" presStyleLbl="revTx" presStyleIdx="1" presStyleCnt="5"/>
      <dgm:spPr/>
    </dgm:pt>
    <dgm:pt modelId="{B8545738-7FBB-4B58-84DE-9FB8F6602186}" type="pres">
      <dgm:prSet presAssocID="{BB936A89-EA33-4405-A717-3DD5205CFF58}" presName="vert1" presStyleCnt="0"/>
      <dgm:spPr/>
    </dgm:pt>
    <dgm:pt modelId="{C6D42C07-64DF-45F4-B33E-B180F93519A6}" type="pres">
      <dgm:prSet presAssocID="{5298CD64-EB2A-4523-8B42-96C29E65A819}" presName="thickLine" presStyleLbl="alignNode1" presStyleIdx="2" presStyleCnt="5"/>
      <dgm:spPr/>
    </dgm:pt>
    <dgm:pt modelId="{529352F5-4D31-42D2-913C-9D04F3E4118D}" type="pres">
      <dgm:prSet presAssocID="{5298CD64-EB2A-4523-8B42-96C29E65A819}" presName="horz1" presStyleCnt="0"/>
      <dgm:spPr/>
    </dgm:pt>
    <dgm:pt modelId="{D1E58936-963D-4707-A8AD-50556916E11E}" type="pres">
      <dgm:prSet presAssocID="{5298CD64-EB2A-4523-8B42-96C29E65A819}" presName="tx1" presStyleLbl="revTx" presStyleIdx="2" presStyleCnt="5"/>
      <dgm:spPr/>
    </dgm:pt>
    <dgm:pt modelId="{4B3F1D6E-E138-4AE6-93C4-283889805AFE}" type="pres">
      <dgm:prSet presAssocID="{5298CD64-EB2A-4523-8B42-96C29E65A819}" presName="vert1" presStyleCnt="0"/>
      <dgm:spPr/>
    </dgm:pt>
    <dgm:pt modelId="{E4ADBDD7-91ED-42E8-9113-461C498DA7CD}" type="pres">
      <dgm:prSet presAssocID="{E8030756-E430-4E40-9488-7B4D54D50D5F}" presName="thickLine" presStyleLbl="alignNode1" presStyleIdx="3" presStyleCnt="5"/>
      <dgm:spPr/>
    </dgm:pt>
    <dgm:pt modelId="{6456F2AB-9193-49FE-8762-06C21A85A680}" type="pres">
      <dgm:prSet presAssocID="{E8030756-E430-4E40-9488-7B4D54D50D5F}" presName="horz1" presStyleCnt="0"/>
      <dgm:spPr/>
    </dgm:pt>
    <dgm:pt modelId="{4F4EEADF-37ED-4CC7-989A-AE2CDF6E8B7A}" type="pres">
      <dgm:prSet presAssocID="{E8030756-E430-4E40-9488-7B4D54D50D5F}" presName="tx1" presStyleLbl="revTx" presStyleIdx="3" presStyleCnt="5"/>
      <dgm:spPr/>
    </dgm:pt>
    <dgm:pt modelId="{4CF88EC4-96CE-4359-AB0B-B7172138F097}" type="pres">
      <dgm:prSet presAssocID="{E8030756-E430-4E40-9488-7B4D54D50D5F}" presName="vert1" presStyleCnt="0"/>
      <dgm:spPr/>
    </dgm:pt>
    <dgm:pt modelId="{BC2D6BF8-1E32-47BC-ABFC-AF6474AC3D15}" type="pres">
      <dgm:prSet presAssocID="{520842AF-E22D-43FE-B1EB-6B6F659038A0}" presName="thickLine" presStyleLbl="alignNode1" presStyleIdx="4" presStyleCnt="5"/>
      <dgm:spPr/>
    </dgm:pt>
    <dgm:pt modelId="{F9FD36AE-786D-4094-B895-3C1C0413FD3F}" type="pres">
      <dgm:prSet presAssocID="{520842AF-E22D-43FE-B1EB-6B6F659038A0}" presName="horz1" presStyleCnt="0"/>
      <dgm:spPr/>
    </dgm:pt>
    <dgm:pt modelId="{326DE7F2-B316-4DE5-8658-27585B6EA832}" type="pres">
      <dgm:prSet presAssocID="{520842AF-E22D-43FE-B1EB-6B6F659038A0}" presName="tx1" presStyleLbl="revTx" presStyleIdx="4" presStyleCnt="5"/>
      <dgm:spPr/>
    </dgm:pt>
    <dgm:pt modelId="{4A6EDDAA-0047-4C73-8D8C-FA24A9DAF86F}" type="pres">
      <dgm:prSet presAssocID="{520842AF-E22D-43FE-B1EB-6B6F659038A0}" presName="vert1" presStyleCnt="0"/>
      <dgm:spPr/>
    </dgm:pt>
  </dgm:ptLst>
  <dgm:cxnLst>
    <dgm:cxn modelId="{50F4570B-D873-41B4-AC00-53AC20537815}" type="presOf" srcId="{D71AB6F2-E770-4AEB-A0AF-F59743CC384F}" destId="{AC515964-98B0-427F-95FD-D44BA16E191C}" srcOrd="0" destOrd="0" presId="urn:microsoft.com/office/officeart/2008/layout/LinedList"/>
    <dgm:cxn modelId="{2EFE8F10-7125-44E6-8438-FF41DB024A55}" type="presOf" srcId="{520842AF-E22D-43FE-B1EB-6B6F659038A0}" destId="{326DE7F2-B316-4DE5-8658-27585B6EA832}" srcOrd="0" destOrd="0" presId="urn:microsoft.com/office/officeart/2008/layout/LinedList"/>
    <dgm:cxn modelId="{1456BF37-085F-49C8-B442-91E8A180F700}" type="presOf" srcId="{5298CD64-EB2A-4523-8B42-96C29E65A819}" destId="{D1E58936-963D-4707-A8AD-50556916E11E}" srcOrd="0" destOrd="0" presId="urn:microsoft.com/office/officeart/2008/layout/LinedList"/>
    <dgm:cxn modelId="{C70EC841-E6FB-4A69-8E76-67C43E00361E}" type="presOf" srcId="{89D9D256-B3EB-4B6D-B11A-AC61473BBEF4}" destId="{D149BBE9-3F6F-4E0D-B649-188F91B972D5}" srcOrd="0" destOrd="0" presId="urn:microsoft.com/office/officeart/2008/layout/LinedList"/>
    <dgm:cxn modelId="{DC26B96B-6423-4EDF-B684-5D2EA7F5AAAB}" srcId="{89D9D256-B3EB-4B6D-B11A-AC61473BBEF4}" destId="{5298CD64-EB2A-4523-8B42-96C29E65A819}" srcOrd="2" destOrd="0" parTransId="{80F9C2EE-A8B7-4D34-A253-12E83B922A37}" sibTransId="{9FB3FFA5-624D-4108-9CB5-6726E3D04F71}"/>
    <dgm:cxn modelId="{377F1D59-2A29-4F86-9FC9-75538C760479}" srcId="{89D9D256-B3EB-4B6D-B11A-AC61473BBEF4}" destId="{E8030756-E430-4E40-9488-7B4D54D50D5F}" srcOrd="3" destOrd="0" parTransId="{492B38EF-D792-42D9-B5F3-3BE4F85BFA4C}" sibTransId="{D0C4B564-3B1B-4C67-9487-D2BD8FDBBB5F}"/>
    <dgm:cxn modelId="{6E7FB69C-244D-4D57-8224-766A21D4376F}" type="presOf" srcId="{E8030756-E430-4E40-9488-7B4D54D50D5F}" destId="{4F4EEADF-37ED-4CC7-989A-AE2CDF6E8B7A}" srcOrd="0" destOrd="0" presId="urn:microsoft.com/office/officeart/2008/layout/LinedList"/>
    <dgm:cxn modelId="{84D20BA2-4BFE-4468-9D5B-562ABCE966C8}" srcId="{89D9D256-B3EB-4B6D-B11A-AC61473BBEF4}" destId="{BB936A89-EA33-4405-A717-3DD5205CFF58}" srcOrd="1" destOrd="0" parTransId="{E065AF82-3B6D-402A-BECB-2791EA08EC1A}" sibTransId="{A11B8D69-DAFC-4CF7-B608-275F8949C650}"/>
    <dgm:cxn modelId="{078BD5C8-761E-4123-8751-0628B4968EA4}" srcId="{89D9D256-B3EB-4B6D-B11A-AC61473BBEF4}" destId="{520842AF-E22D-43FE-B1EB-6B6F659038A0}" srcOrd="4" destOrd="0" parTransId="{91C2D6E4-DDF9-4ACA-AA1C-7EF146EE32BF}" sibTransId="{3BBA65A4-5039-4647-88BB-605469ADF6C5}"/>
    <dgm:cxn modelId="{9A2951E2-55F8-4B46-A743-3B68BEBAA649}" srcId="{89D9D256-B3EB-4B6D-B11A-AC61473BBEF4}" destId="{D71AB6F2-E770-4AEB-A0AF-F59743CC384F}" srcOrd="0" destOrd="0" parTransId="{1F7F3055-ACC2-4547-8A73-52C9305F2ABB}" sibTransId="{F5792422-67A1-4D5D-B655-9F06F6A4EF08}"/>
    <dgm:cxn modelId="{D55422E7-824E-49C3-8316-E46293E9D37E}" type="presOf" srcId="{BB936A89-EA33-4405-A717-3DD5205CFF58}" destId="{9F808196-1482-43DC-8CE7-37C0EC3A9877}" srcOrd="0" destOrd="0" presId="urn:microsoft.com/office/officeart/2008/layout/LinedList"/>
    <dgm:cxn modelId="{6BA42B9A-DBD7-4690-942F-A8CCEA1D651F}" type="presParOf" srcId="{D149BBE9-3F6F-4E0D-B649-188F91B972D5}" destId="{8D42FBCD-4E8A-4AE7-A1CC-A378ED1E3DF9}" srcOrd="0" destOrd="0" presId="urn:microsoft.com/office/officeart/2008/layout/LinedList"/>
    <dgm:cxn modelId="{2330DC56-E2F6-45E4-A786-A3BF10B6FDEE}" type="presParOf" srcId="{D149BBE9-3F6F-4E0D-B649-188F91B972D5}" destId="{48A81679-54DB-451F-9242-0F98EBC23ECC}" srcOrd="1" destOrd="0" presId="urn:microsoft.com/office/officeart/2008/layout/LinedList"/>
    <dgm:cxn modelId="{99B6009A-4B72-4299-A8C9-BDFCFF4AA4BD}" type="presParOf" srcId="{48A81679-54DB-451F-9242-0F98EBC23ECC}" destId="{AC515964-98B0-427F-95FD-D44BA16E191C}" srcOrd="0" destOrd="0" presId="urn:microsoft.com/office/officeart/2008/layout/LinedList"/>
    <dgm:cxn modelId="{F50FA66F-98F6-4EB0-ACDB-A3A174D6030B}" type="presParOf" srcId="{48A81679-54DB-451F-9242-0F98EBC23ECC}" destId="{E11D28B4-97D0-463C-8626-57750A0087C2}" srcOrd="1" destOrd="0" presId="urn:microsoft.com/office/officeart/2008/layout/LinedList"/>
    <dgm:cxn modelId="{7588BAFB-B5F0-4A97-AAF1-2E68AF1F9242}" type="presParOf" srcId="{D149BBE9-3F6F-4E0D-B649-188F91B972D5}" destId="{7A19CF55-B4B7-4B1A-A4F0-47E59AAAC81C}" srcOrd="2" destOrd="0" presId="urn:microsoft.com/office/officeart/2008/layout/LinedList"/>
    <dgm:cxn modelId="{7F5F573A-587A-4F85-8FA6-8BBC5068967D}" type="presParOf" srcId="{D149BBE9-3F6F-4E0D-B649-188F91B972D5}" destId="{B83C5932-AFCF-4A57-9067-96BA46B51676}" srcOrd="3" destOrd="0" presId="urn:microsoft.com/office/officeart/2008/layout/LinedList"/>
    <dgm:cxn modelId="{524DCBBD-29FD-4852-A715-F0AC410CD7EC}" type="presParOf" srcId="{B83C5932-AFCF-4A57-9067-96BA46B51676}" destId="{9F808196-1482-43DC-8CE7-37C0EC3A9877}" srcOrd="0" destOrd="0" presId="urn:microsoft.com/office/officeart/2008/layout/LinedList"/>
    <dgm:cxn modelId="{6B532C56-1D51-40B5-956B-6FE7A0DC3514}" type="presParOf" srcId="{B83C5932-AFCF-4A57-9067-96BA46B51676}" destId="{B8545738-7FBB-4B58-84DE-9FB8F6602186}" srcOrd="1" destOrd="0" presId="urn:microsoft.com/office/officeart/2008/layout/LinedList"/>
    <dgm:cxn modelId="{C8AD78EC-BE36-42F6-B309-EFE599644BFB}" type="presParOf" srcId="{D149BBE9-3F6F-4E0D-B649-188F91B972D5}" destId="{C6D42C07-64DF-45F4-B33E-B180F93519A6}" srcOrd="4" destOrd="0" presId="urn:microsoft.com/office/officeart/2008/layout/LinedList"/>
    <dgm:cxn modelId="{BD481D1B-3B22-4DA9-83B0-DF92D797AF81}" type="presParOf" srcId="{D149BBE9-3F6F-4E0D-B649-188F91B972D5}" destId="{529352F5-4D31-42D2-913C-9D04F3E4118D}" srcOrd="5" destOrd="0" presId="urn:microsoft.com/office/officeart/2008/layout/LinedList"/>
    <dgm:cxn modelId="{4A5368D3-DCF4-45A5-9480-904EB0958AE4}" type="presParOf" srcId="{529352F5-4D31-42D2-913C-9D04F3E4118D}" destId="{D1E58936-963D-4707-A8AD-50556916E11E}" srcOrd="0" destOrd="0" presId="urn:microsoft.com/office/officeart/2008/layout/LinedList"/>
    <dgm:cxn modelId="{473F9E36-A38B-446B-8618-3642E1025A68}" type="presParOf" srcId="{529352F5-4D31-42D2-913C-9D04F3E4118D}" destId="{4B3F1D6E-E138-4AE6-93C4-283889805AFE}" srcOrd="1" destOrd="0" presId="urn:microsoft.com/office/officeart/2008/layout/LinedList"/>
    <dgm:cxn modelId="{696A7166-DEFD-4233-ADEB-14F170E707CB}" type="presParOf" srcId="{D149BBE9-3F6F-4E0D-B649-188F91B972D5}" destId="{E4ADBDD7-91ED-42E8-9113-461C498DA7CD}" srcOrd="6" destOrd="0" presId="urn:microsoft.com/office/officeart/2008/layout/LinedList"/>
    <dgm:cxn modelId="{7D3E5F49-D1FA-47F4-AAFB-D4D4AECD3440}" type="presParOf" srcId="{D149BBE9-3F6F-4E0D-B649-188F91B972D5}" destId="{6456F2AB-9193-49FE-8762-06C21A85A680}" srcOrd="7" destOrd="0" presId="urn:microsoft.com/office/officeart/2008/layout/LinedList"/>
    <dgm:cxn modelId="{4FB6702A-F130-4756-B9C5-3279C86FBE1D}" type="presParOf" srcId="{6456F2AB-9193-49FE-8762-06C21A85A680}" destId="{4F4EEADF-37ED-4CC7-989A-AE2CDF6E8B7A}" srcOrd="0" destOrd="0" presId="urn:microsoft.com/office/officeart/2008/layout/LinedList"/>
    <dgm:cxn modelId="{05888D65-989B-4516-BD32-914727627836}" type="presParOf" srcId="{6456F2AB-9193-49FE-8762-06C21A85A680}" destId="{4CF88EC4-96CE-4359-AB0B-B7172138F097}" srcOrd="1" destOrd="0" presId="urn:microsoft.com/office/officeart/2008/layout/LinedList"/>
    <dgm:cxn modelId="{DA9DCAFF-A150-4EF8-8A5F-A1E023E0860B}" type="presParOf" srcId="{D149BBE9-3F6F-4E0D-B649-188F91B972D5}" destId="{BC2D6BF8-1E32-47BC-ABFC-AF6474AC3D15}" srcOrd="8" destOrd="0" presId="urn:microsoft.com/office/officeart/2008/layout/LinedList"/>
    <dgm:cxn modelId="{07286C4D-B134-4A75-9AB1-7EA7EC56198D}" type="presParOf" srcId="{D149BBE9-3F6F-4E0D-B649-188F91B972D5}" destId="{F9FD36AE-786D-4094-B895-3C1C0413FD3F}" srcOrd="9" destOrd="0" presId="urn:microsoft.com/office/officeart/2008/layout/LinedList"/>
    <dgm:cxn modelId="{3976A208-1C2E-4DE5-B0CA-6B7954D28C4E}" type="presParOf" srcId="{F9FD36AE-786D-4094-B895-3C1C0413FD3F}" destId="{326DE7F2-B316-4DE5-8658-27585B6EA832}" srcOrd="0" destOrd="0" presId="urn:microsoft.com/office/officeart/2008/layout/LinedList"/>
    <dgm:cxn modelId="{778B57E2-E7F4-4AC9-9954-1719166CE3E3}" type="presParOf" srcId="{F9FD36AE-786D-4094-B895-3C1C0413FD3F}" destId="{4A6EDDAA-0047-4C73-8D8C-FA24A9DAF8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87E24C-C385-4370-918F-C72F5FA6C98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8C8BD80-0284-41C9-BD81-22ADD5F46A7F}">
      <dgm:prSet/>
      <dgm:spPr/>
      <dgm:t>
        <a:bodyPr/>
        <a:lstStyle/>
        <a:p>
          <a:r>
            <a:rPr lang="el-GR"/>
            <a:t>Οριζόντια</a:t>
          </a:r>
          <a:endParaRPr lang="en-US"/>
        </a:p>
      </dgm:t>
    </dgm:pt>
    <dgm:pt modelId="{0784F739-07BF-4511-8348-F4E4D43FB87B}" type="parTrans" cxnId="{CF28A556-E8BF-45DE-981E-4F74B8CD0EE0}">
      <dgm:prSet/>
      <dgm:spPr/>
      <dgm:t>
        <a:bodyPr/>
        <a:lstStyle/>
        <a:p>
          <a:endParaRPr lang="en-US"/>
        </a:p>
      </dgm:t>
    </dgm:pt>
    <dgm:pt modelId="{ED5A977F-EF93-463B-84BC-DA2626585E82}" type="sibTrans" cxnId="{CF28A556-E8BF-45DE-981E-4F74B8CD0EE0}">
      <dgm:prSet/>
      <dgm:spPr/>
      <dgm:t>
        <a:bodyPr/>
        <a:lstStyle/>
        <a:p>
          <a:endParaRPr lang="en-US"/>
        </a:p>
      </dgm:t>
    </dgm:pt>
    <dgm:pt modelId="{C04E78E6-46CE-42EB-8A12-C19689073876}">
      <dgm:prSet/>
      <dgm:spPr/>
      <dgm:t>
        <a:bodyPr/>
        <a:lstStyle/>
        <a:p>
          <a:r>
            <a:rPr lang="el-GR"/>
            <a:t>Κάθετα</a:t>
          </a:r>
          <a:endParaRPr lang="en-US"/>
        </a:p>
      </dgm:t>
    </dgm:pt>
    <dgm:pt modelId="{1FD66399-3DBB-47C6-B1F8-3E917FFE20CB}" type="parTrans" cxnId="{70221BDA-696C-4308-B2E6-E93190AFD5B0}">
      <dgm:prSet/>
      <dgm:spPr/>
      <dgm:t>
        <a:bodyPr/>
        <a:lstStyle/>
        <a:p>
          <a:endParaRPr lang="en-US"/>
        </a:p>
      </dgm:t>
    </dgm:pt>
    <dgm:pt modelId="{0FB00AE2-E69F-451F-95D3-312D528D60E6}" type="sibTrans" cxnId="{70221BDA-696C-4308-B2E6-E93190AFD5B0}">
      <dgm:prSet/>
      <dgm:spPr/>
      <dgm:t>
        <a:bodyPr/>
        <a:lstStyle/>
        <a:p>
          <a:endParaRPr lang="en-US"/>
        </a:p>
      </dgm:t>
    </dgm:pt>
    <dgm:pt modelId="{36BFDF14-D7A3-45B0-A5F0-D7A324BBE0D9}">
      <dgm:prSet/>
      <dgm:spPr/>
      <dgm:t>
        <a:bodyPr/>
        <a:lstStyle/>
        <a:p>
          <a:r>
            <a:rPr lang="el-GR"/>
            <a:t>ΚΥΚΛΙΚΑ </a:t>
          </a:r>
          <a:endParaRPr lang="en-US"/>
        </a:p>
      </dgm:t>
    </dgm:pt>
    <dgm:pt modelId="{E0B7E222-C62D-4476-8529-112BD5ECCF0D}" type="parTrans" cxnId="{1D631220-8446-4201-BA7A-893F4851EE66}">
      <dgm:prSet/>
      <dgm:spPr/>
      <dgm:t>
        <a:bodyPr/>
        <a:lstStyle/>
        <a:p>
          <a:endParaRPr lang="en-US"/>
        </a:p>
      </dgm:t>
    </dgm:pt>
    <dgm:pt modelId="{3529C1E9-80FB-4640-AA3F-35C4FCA7D244}" type="sibTrans" cxnId="{1D631220-8446-4201-BA7A-893F4851EE66}">
      <dgm:prSet/>
      <dgm:spPr/>
      <dgm:t>
        <a:bodyPr/>
        <a:lstStyle/>
        <a:p>
          <a:endParaRPr lang="en-US"/>
        </a:p>
      </dgm:t>
    </dgm:pt>
    <dgm:pt modelId="{B4F3E09C-3995-4574-8055-6899681A7E68}" type="pres">
      <dgm:prSet presAssocID="{E987E24C-C385-4370-918F-C72F5FA6C98D}" presName="hierChild1" presStyleCnt="0">
        <dgm:presLayoutVars>
          <dgm:chPref val="1"/>
          <dgm:dir/>
          <dgm:animOne val="branch"/>
          <dgm:animLvl val="lvl"/>
          <dgm:resizeHandles/>
        </dgm:presLayoutVars>
      </dgm:prSet>
      <dgm:spPr/>
    </dgm:pt>
    <dgm:pt modelId="{36F31E79-ACC1-4151-8C4F-E6C11F1CB0CE}" type="pres">
      <dgm:prSet presAssocID="{48C8BD80-0284-41C9-BD81-22ADD5F46A7F}" presName="hierRoot1" presStyleCnt="0"/>
      <dgm:spPr/>
    </dgm:pt>
    <dgm:pt modelId="{DBEA90F0-8B4C-4C12-8739-EBC979E98C78}" type="pres">
      <dgm:prSet presAssocID="{48C8BD80-0284-41C9-BD81-22ADD5F46A7F}" presName="composite" presStyleCnt="0"/>
      <dgm:spPr/>
    </dgm:pt>
    <dgm:pt modelId="{FAC7FE47-A870-4FDF-9F1C-9B23FEB31AE8}" type="pres">
      <dgm:prSet presAssocID="{48C8BD80-0284-41C9-BD81-22ADD5F46A7F}" presName="background" presStyleLbl="node0" presStyleIdx="0" presStyleCnt="3"/>
      <dgm:spPr/>
    </dgm:pt>
    <dgm:pt modelId="{2C6FCB45-8131-4DE8-AC6B-8E29F8EEFA8A}" type="pres">
      <dgm:prSet presAssocID="{48C8BD80-0284-41C9-BD81-22ADD5F46A7F}" presName="text" presStyleLbl="fgAcc0" presStyleIdx="0" presStyleCnt="3">
        <dgm:presLayoutVars>
          <dgm:chPref val="3"/>
        </dgm:presLayoutVars>
      </dgm:prSet>
      <dgm:spPr/>
    </dgm:pt>
    <dgm:pt modelId="{E4E118D5-358A-4675-9FC5-F391ABBDFD1A}" type="pres">
      <dgm:prSet presAssocID="{48C8BD80-0284-41C9-BD81-22ADD5F46A7F}" presName="hierChild2" presStyleCnt="0"/>
      <dgm:spPr/>
    </dgm:pt>
    <dgm:pt modelId="{95125D30-A9D2-4ED6-8C7D-992195DA493F}" type="pres">
      <dgm:prSet presAssocID="{C04E78E6-46CE-42EB-8A12-C19689073876}" presName="hierRoot1" presStyleCnt="0"/>
      <dgm:spPr/>
    </dgm:pt>
    <dgm:pt modelId="{5F6D5A6F-746D-4CA3-98A0-3CAAFAEB9C54}" type="pres">
      <dgm:prSet presAssocID="{C04E78E6-46CE-42EB-8A12-C19689073876}" presName="composite" presStyleCnt="0"/>
      <dgm:spPr/>
    </dgm:pt>
    <dgm:pt modelId="{6F4031F2-1D93-494D-8A56-B10C7CEDA29F}" type="pres">
      <dgm:prSet presAssocID="{C04E78E6-46CE-42EB-8A12-C19689073876}" presName="background" presStyleLbl="node0" presStyleIdx="1" presStyleCnt="3"/>
      <dgm:spPr/>
    </dgm:pt>
    <dgm:pt modelId="{8367CEA8-BD40-4BB0-B02E-26B7E0DEAECF}" type="pres">
      <dgm:prSet presAssocID="{C04E78E6-46CE-42EB-8A12-C19689073876}" presName="text" presStyleLbl="fgAcc0" presStyleIdx="1" presStyleCnt="3">
        <dgm:presLayoutVars>
          <dgm:chPref val="3"/>
        </dgm:presLayoutVars>
      </dgm:prSet>
      <dgm:spPr/>
    </dgm:pt>
    <dgm:pt modelId="{2CB46E56-B9A5-4A0C-8C90-7A40B759A1A8}" type="pres">
      <dgm:prSet presAssocID="{C04E78E6-46CE-42EB-8A12-C19689073876}" presName="hierChild2" presStyleCnt="0"/>
      <dgm:spPr/>
    </dgm:pt>
    <dgm:pt modelId="{A6741424-6B26-49D5-9897-5A62EBD44F74}" type="pres">
      <dgm:prSet presAssocID="{36BFDF14-D7A3-45B0-A5F0-D7A324BBE0D9}" presName="hierRoot1" presStyleCnt="0"/>
      <dgm:spPr/>
    </dgm:pt>
    <dgm:pt modelId="{DF22C6F0-54CB-4720-B1C2-69E6086D7CF6}" type="pres">
      <dgm:prSet presAssocID="{36BFDF14-D7A3-45B0-A5F0-D7A324BBE0D9}" presName="composite" presStyleCnt="0"/>
      <dgm:spPr/>
    </dgm:pt>
    <dgm:pt modelId="{A3324C95-1B67-4ABD-BFB3-D1FD0DF4C9A6}" type="pres">
      <dgm:prSet presAssocID="{36BFDF14-D7A3-45B0-A5F0-D7A324BBE0D9}" presName="background" presStyleLbl="node0" presStyleIdx="2" presStyleCnt="3"/>
      <dgm:spPr/>
    </dgm:pt>
    <dgm:pt modelId="{CB0744E7-3DB3-4724-B726-783B1770478C}" type="pres">
      <dgm:prSet presAssocID="{36BFDF14-D7A3-45B0-A5F0-D7A324BBE0D9}" presName="text" presStyleLbl="fgAcc0" presStyleIdx="2" presStyleCnt="3">
        <dgm:presLayoutVars>
          <dgm:chPref val="3"/>
        </dgm:presLayoutVars>
      </dgm:prSet>
      <dgm:spPr/>
    </dgm:pt>
    <dgm:pt modelId="{A1D85A58-7AB2-4BF1-9774-DBD8318F9EF5}" type="pres">
      <dgm:prSet presAssocID="{36BFDF14-D7A3-45B0-A5F0-D7A324BBE0D9}" presName="hierChild2" presStyleCnt="0"/>
      <dgm:spPr/>
    </dgm:pt>
  </dgm:ptLst>
  <dgm:cxnLst>
    <dgm:cxn modelId="{1D631220-8446-4201-BA7A-893F4851EE66}" srcId="{E987E24C-C385-4370-918F-C72F5FA6C98D}" destId="{36BFDF14-D7A3-45B0-A5F0-D7A324BBE0D9}" srcOrd="2" destOrd="0" parTransId="{E0B7E222-C62D-4476-8529-112BD5ECCF0D}" sibTransId="{3529C1E9-80FB-4640-AA3F-35C4FCA7D244}"/>
    <dgm:cxn modelId="{CF28A556-E8BF-45DE-981E-4F74B8CD0EE0}" srcId="{E987E24C-C385-4370-918F-C72F5FA6C98D}" destId="{48C8BD80-0284-41C9-BD81-22ADD5F46A7F}" srcOrd="0" destOrd="0" parTransId="{0784F739-07BF-4511-8348-F4E4D43FB87B}" sibTransId="{ED5A977F-EF93-463B-84BC-DA2626585E82}"/>
    <dgm:cxn modelId="{0CD078AF-2480-43BE-BDAE-984DF64BBF6F}" type="presOf" srcId="{C04E78E6-46CE-42EB-8A12-C19689073876}" destId="{8367CEA8-BD40-4BB0-B02E-26B7E0DEAECF}" srcOrd="0" destOrd="0" presId="urn:microsoft.com/office/officeart/2005/8/layout/hierarchy1"/>
    <dgm:cxn modelId="{BF48F8B7-5449-47FB-8FB8-55FC846EE2D1}" type="presOf" srcId="{48C8BD80-0284-41C9-BD81-22ADD5F46A7F}" destId="{2C6FCB45-8131-4DE8-AC6B-8E29F8EEFA8A}" srcOrd="0" destOrd="0" presId="urn:microsoft.com/office/officeart/2005/8/layout/hierarchy1"/>
    <dgm:cxn modelId="{445F26C3-8820-4690-B65E-F34F43E8BBD7}" type="presOf" srcId="{36BFDF14-D7A3-45B0-A5F0-D7A324BBE0D9}" destId="{CB0744E7-3DB3-4724-B726-783B1770478C}" srcOrd="0" destOrd="0" presId="urn:microsoft.com/office/officeart/2005/8/layout/hierarchy1"/>
    <dgm:cxn modelId="{70221BDA-696C-4308-B2E6-E93190AFD5B0}" srcId="{E987E24C-C385-4370-918F-C72F5FA6C98D}" destId="{C04E78E6-46CE-42EB-8A12-C19689073876}" srcOrd="1" destOrd="0" parTransId="{1FD66399-3DBB-47C6-B1F8-3E917FFE20CB}" sibTransId="{0FB00AE2-E69F-451F-95D3-312D528D60E6}"/>
    <dgm:cxn modelId="{F689DEF6-2426-4588-8C6F-B7572F55F6E9}" type="presOf" srcId="{E987E24C-C385-4370-918F-C72F5FA6C98D}" destId="{B4F3E09C-3995-4574-8055-6899681A7E68}" srcOrd="0" destOrd="0" presId="urn:microsoft.com/office/officeart/2005/8/layout/hierarchy1"/>
    <dgm:cxn modelId="{344EED5C-4390-46F0-BA89-7C89494533A8}" type="presParOf" srcId="{B4F3E09C-3995-4574-8055-6899681A7E68}" destId="{36F31E79-ACC1-4151-8C4F-E6C11F1CB0CE}" srcOrd="0" destOrd="0" presId="urn:microsoft.com/office/officeart/2005/8/layout/hierarchy1"/>
    <dgm:cxn modelId="{62344A6B-3FBF-4438-B11E-BE54D3140662}" type="presParOf" srcId="{36F31E79-ACC1-4151-8C4F-E6C11F1CB0CE}" destId="{DBEA90F0-8B4C-4C12-8739-EBC979E98C78}" srcOrd="0" destOrd="0" presId="urn:microsoft.com/office/officeart/2005/8/layout/hierarchy1"/>
    <dgm:cxn modelId="{25625E6B-50B3-4358-8317-E3B7FA112C9A}" type="presParOf" srcId="{DBEA90F0-8B4C-4C12-8739-EBC979E98C78}" destId="{FAC7FE47-A870-4FDF-9F1C-9B23FEB31AE8}" srcOrd="0" destOrd="0" presId="urn:microsoft.com/office/officeart/2005/8/layout/hierarchy1"/>
    <dgm:cxn modelId="{7674C6EF-AF54-42E1-A1A6-570DEFB13D33}" type="presParOf" srcId="{DBEA90F0-8B4C-4C12-8739-EBC979E98C78}" destId="{2C6FCB45-8131-4DE8-AC6B-8E29F8EEFA8A}" srcOrd="1" destOrd="0" presId="urn:microsoft.com/office/officeart/2005/8/layout/hierarchy1"/>
    <dgm:cxn modelId="{D23D4C48-B289-4B74-9CAA-B49B8FEA6BDD}" type="presParOf" srcId="{36F31E79-ACC1-4151-8C4F-E6C11F1CB0CE}" destId="{E4E118D5-358A-4675-9FC5-F391ABBDFD1A}" srcOrd="1" destOrd="0" presId="urn:microsoft.com/office/officeart/2005/8/layout/hierarchy1"/>
    <dgm:cxn modelId="{633F3637-E284-405A-BA0D-37454EF038D2}" type="presParOf" srcId="{B4F3E09C-3995-4574-8055-6899681A7E68}" destId="{95125D30-A9D2-4ED6-8C7D-992195DA493F}" srcOrd="1" destOrd="0" presId="urn:microsoft.com/office/officeart/2005/8/layout/hierarchy1"/>
    <dgm:cxn modelId="{B8D1F741-9887-42B3-93E8-A39BA4B2D18C}" type="presParOf" srcId="{95125D30-A9D2-4ED6-8C7D-992195DA493F}" destId="{5F6D5A6F-746D-4CA3-98A0-3CAAFAEB9C54}" srcOrd="0" destOrd="0" presId="urn:microsoft.com/office/officeart/2005/8/layout/hierarchy1"/>
    <dgm:cxn modelId="{AD1EED77-159D-4891-B87E-2AD2DCEC8E65}" type="presParOf" srcId="{5F6D5A6F-746D-4CA3-98A0-3CAAFAEB9C54}" destId="{6F4031F2-1D93-494D-8A56-B10C7CEDA29F}" srcOrd="0" destOrd="0" presId="urn:microsoft.com/office/officeart/2005/8/layout/hierarchy1"/>
    <dgm:cxn modelId="{A95C69E9-182C-4700-92D6-07C71479BDA0}" type="presParOf" srcId="{5F6D5A6F-746D-4CA3-98A0-3CAAFAEB9C54}" destId="{8367CEA8-BD40-4BB0-B02E-26B7E0DEAECF}" srcOrd="1" destOrd="0" presId="urn:microsoft.com/office/officeart/2005/8/layout/hierarchy1"/>
    <dgm:cxn modelId="{2E5ED940-F085-47AD-BE48-4C888FA1ADF7}" type="presParOf" srcId="{95125D30-A9D2-4ED6-8C7D-992195DA493F}" destId="{2CB46E56-B9A5-4A0C-8C90-7A40B759A1A8}" srcOrd="1" destOrd="0" presId="urn:microsoft.com/office/officeart/2005/8/layout/hierarchy1"/>
    <dgm:cxn modelId="{0FDD60E2-372C-4AFD-A101-4B5E71A708D7}" type="presParOf" srcId="{B4F3E09C-3995-4574-8055-6899681A7E68}" destId="{A6741424-6B26-49D5-9897-5A62EBD44F74}" srcOrd="2" destOrd="0" presId="urn:microsoft.com/office/officeart/2005/8/layout/hierarchy1"/>
    <dgm:cxn modelId="{1D44B37F-0C82-46B5-8559-C9553D62084E}" type="presParOf" srcId="{A6741424-6B26-49D5-9897-5A62EBD44F74}" destId="{DF22C6F0-54CB-4720-B1C2-69E6086D7CF6}" srcOrd="0" destOrd="0" presId="urn:microsoft.com/office/officeart/2005/8/layout/hierarchy1"/>
    <dgm:cxn modelId="{04CBCDDD-EABD-4B93-8B74-AC958DA16446}" type="presParOf" srcId="{DF22C6F0-54CB-4720-B1C2-69E6086D7CF6}" destId="{A3324C95-1B67-4ABD-BFB3-D1FD0DF4C9A6}" srcOrd="0" destOrd="0" presId="urn:microsoft.com/office/officeart/2005/8/layout/hierarchy1"/>
    <dgm:cxn modelId="{0A372846-579C-4F9E-97B3-EBC2FFC43C57}" type="presParOf" srcId="{DF22C6F0-54CB-4720-B1C2-69E6086D7CF6}" destId="{CB0744E7-3DB3-4724-B726-783B1770478C}" srcOrd="1" destOrd="0" presId="urn:microsoft.com/office/officeart/2005/8/layout/hierarchy1"/>
    <dgm:cxn modelId="{905310F0-2534-4B47-A29F-69899D249604}" type="presParOf" srcId="{A6741424-6B26-49D5-9897-5A62EBD44F74}" destId="{A1D85A58-7AB2-4BF1-9774-DBD8318F9E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FCD071-66DB-442C-BC36-3161AFF2AED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EC223A8-DA3E-4DF6-B25A-8B1E758C0CB2}">
      <dgm:prSet/>
      <dgm:spPr/>
      <dgm:t>
        <a:bodyPr/>
        <a:lstStyle/>
        <a:p>
          <a:pPr algn="just"/>
          <a:r>
            <a:rPr lang="el-GR" dirty="0"/>
            <a:t>Ένα Τρικ είναι να διαβάσουμε (</a:t>
          </a:r>
          <a:r>
            <a:rPr lang="el-GR" dirty="0" err="1"/>
            <a:t>ανα+Γνώσουμε</a:t>
          </a:r>
          <a:r>
            <a:rPr lang="el-GR" dirty="0"/>
            <a:t>) ἠ μάλλον να ακούσουμε (αφουγκραστούμε)  την Αποκάλυψη </a:t>
          </a:r>
          <a:r>
            <a:rPr lang="el-GR" dirty="0" err="1"/>
            <a:t>αντίΣτροφα</a:t>
          </a:r>
          <a:r>
            <a:rPr lang="el-GR" dirty="0"/>
            <a:t>. </a:t>
          </a:r>
          <a:r>
            <a:rPr lang="el-GR" dirty="0" err="1"/>
            <a:t>Κατακλείεται</a:t>
          </a:r>
          <a:r>
            <a:rPr lang="el-GR" dirty="0"/>
            <a:t> με Γάμους και μία Καινή Πόλη, αφού </a:t>
          </a:r>
          <a:r>
            <a:rPr lang="el-GR" dirty="0" err="1"/>
            <a:t>καθαρθούν</a:t>
          </a:r>
          <a:r>
            <a:rPr lang="el-GR" dirty="0"/>
            <a:t> από τη Σατανική τρόικα και </a:t>
          </a:r>
          <a:r>
            <a:rPr lang="el-GR" dirty="0" err="1"/>
            <a:t>αναΚαινισθούν</a:t>
          </a:r>
          <a:r>
            <a:rPr lang="el-GR" dirty="0"/>
            <a:t> και τα τρία μέρη του Σύμπαντος (Ουρανός – Γη – Θάλασσα).</a:t>
          </a:r>
        </a:p>
        <a:p>
          <a:pPr algn="just"/>
          <a:r>
            <a:rPr lang="el-GR" dirty="0"/>
            <a:t>Οι Γάμοι στην αρχαιότητα προϋπέθεταν Πόλεμο και συνοδεύονταν από Δείπνο.</a:t>
          </a:r>
          <a:endParaRPr lang="en-US" dirty="0"/>
        </a:p>
      </dgm:t>
    </dgm:pt>
    <dgm:pt modelId="{D475A960-631B-47EB-9E0C-B1530165D5F1}" type="parTrans" cxnId="{8F267CAA-F9C9-4E5B-BCEB-D9EE97DEEF03}">
      <dgm:prSet/>
      <dgm:spPr/>
      <dgm:t>
        <a:bodyPr/>
        <a:lstStyle/>
        <a:p>
          <a:endParaRPr lang="en-US"/>
        </a:p>
      </dgm:t>
    </dgm:pt>
    <dgm:pt modelId="{4805E0D5-27FF-47B9-9BE1-93481A46E4D4}" type="sibTrans" cxnId="{8F267CAA-F9C9-4E5B-BCEB-D9EE97DEEF03}">
      <dgm:prSet/>
      <dgm:spPr/>
      <dgm:t>
        <a:bodyPr/>
        <a:lstStyle/>
        <a:p>
          <a:endParaRPr lang="en-US"/>
        </a:p>
      </dgm:t>
    </dgm:pt>
    <dgm:pt modelId="{D39DEB52-AE05-41FE-ABAF-E73E5A19AF15}">
      <dgm:prSet/>
      <dgm:spPr/>
      <dgm:t>
        <a:bodyPr/>
        <a:lstStyle/>
        <a:p>
          <a:pPr algn="just"/>
          <a:r>
            <a:rPr lang="el-GR" dirty="0"/>
            <a:t>Στο μέσον της </a:t>
          </a:r>
          <a:r>
            <a:rPr lang="el-GR" dirty="0" err="1"/>
            <a:t>Αποκ</a:t>
          </a:r>
          <a:r>
            <a:rPr lang="el-GR"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algn="just"/>
          <a:r>
            <a:rPr lang="el-GR" dirty="0"/>
            <a:t>Το «αντίπαλον δέος» του 666 (=άθροισμα του ονόματος </a:t>
          </a:r>
          <a:r>
            <a:rPr lang="el-GR" dirty="0" err="1"/>
            <a:t>Νέρων</a:t>
          </a:r>
          <a:r>
            <a:rPr lang="el-GR" dirty="0"/>
            <a:t> στα εβραϊκά, 616 χωρίς το τελικό Ν) δεν είναι το 888 (=άθροισμα του ονόματος </a:t>
          </a:r>
          <a:r>
            <a:rPr lang="el-GR" dirty="0" err="1"/>
            <a:t>Νέρων</a:t>
          </a:r>
          <a:r>
            <a:rPr lang="el-GR"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dirty="0" err="1"/>
            <a:t>Χριστόν</a:t>
          </a:r>
          <a:r>
            <a:rPr lang="el-GR" dirty="0"/>
            <a:t>» αλλά «μετά Χριστού».</a:t>
          </a:r>
          <a:endParaRPr lang="en-US" dirty="0"/>
        </a:p>
      </dgm:t>
    </dgm:pt>
    <dgm:pt modelId="{BDE252FD-34A9-4F2E-856A-C3F8A6BEE58C}" type="parTrans" cxnId="{9D96CF2E-8D2C-4AB6-AFE0-556B0BBAED48}">
      <dgm:prSet/>
      <dgm:spPr/>
      <dgm:t>
        <a:bodyPr/>
        <a:lstStyle/>
        <a:p>
          <a:endParaRPr lang="en-US"/>
        </a:p>
      </dgm:t>
    </dgm:pt>
    <dgm:pt modelId="{D73561CE-5D06-44E5-BB1B-7B0A5279BDF4}" type="sibTrans" cxnId="{9D96CF2E-8D2C-4AB6-AFE0-556B0BBAED48}">
      <dgm:prSet/>
      <dgm:spPr/>
      <dgm:t>
        <a:bodyPr/>
        <a:lstStyle/>
        <a:p>
          <a:endParaRPr lang="en-US"/>
        </a:p>
      </dgm:t>
    </dgm:pt>
    <dgm:pt modelId="{98AD19B0-813C-411E-8FD9-8D4D96C5E239}" type="pres">
      <dgm:prSet presAssocID="{14FCD071-66DB-442C-BC36-3161AFF2AEDA}" presName="linear" presStyleCnt="0">
        <dgm:presLayoutVars>
          <dgm:animLvl val="lvl"/>
          <dgm:resizeHandles val="exact"/>
        </dgm:presLayoutVars>
      </dgm:prSet>
      <dgm:spPr/>
    </dgm:pt>
    <dgm:pt modelId="{83F2CAFA-2423-46AA-B218-8E20F5C737F8}" type="pres">
      <dgm:prSet presAssocID="{1EC223A8-DA3E-4DF6-B25A-8B1E758C0CB2}" presName="parentText" presStyleLbl="node1" presStyleIdx="0" presStyleCnt="2" custLinFactNeighborY="83552">
        <dgm:presLayoutVars>
          <dgm:chMax val="0"/>
          <dgm:bulletEnabled val="1"/>
        </dgm:presLayoutVars>
      </dgm:prSet>
      <dgm:spPr/>
    </dgm:pt>
    <dgm:pt modelId="{E54A160D-D899-4747-B75B-A912B3B0EA3E}" type="pres">
      <dgm:prSet presAssocID="{4805E0D5-27FF-47B9-9BE1-93481A46E4D4}" presName="spacer" presStyleCnt="0"/>
      <dgm:spPr/>
    </dgm:pt>
    <dgm:pt modelId="{73C49676-39B1-443C-A94C-5091B949184C}" type="pres">
      <dgm:prSet presAssocID="{D39DEB52-AE05-41FE-ABAF-E73E5A19AF15}" presName="parentText" presStyleLbl="node1" presStyleIdx="1" presStyleCnt="2">
        <dgm:presLayoutVars>
          <dgm:chMax val="0"/>
          <dgm:bulletEnabled val="1"/>
        </dgm:presLayoutVars>
      </dgm:prSet>
      <dgm:spPr/>
    </dgm:pt>
  </dgm:ptLst>
  <dgm:cxnLst>
    <dgm:cxn modelId="{9D96CF2E-8D2C-4AB6-AFE0-556B0BBAED48}" srcId="{14FCD071-66DB-442C-BC36-3161AFF2AEDA}" destId="{D39DEB52-AE05-41FE-ABAF-E73E5A19AF15}" srcOrd="1" destOrd="0" parTransId="{BDE252FD-34A9-4F2E-856A-C3F8A6BEE58C}" sibTransId="{D73561CE-5D06-44E5-BB1B-7B0A5279BDF4}"/>
    <dgm:cxn modelId="{6FD6BC72-34D0-46FD-BE5F-5817281D9266}" type="presOf" srcId="{D39DEB52-AE05-41FE-ABAF-E73E5A19AF15}" destId="{73C49676-39B1-443C-A94C-5091B949184C}" srcOrd="0" destOrd="0" presId="urn:microsoft.com/office/officeart/2005/8/layout/vList2"/>
    <dgm:cxn modelId="{EB23FF7F-A519-488D-A658-5C53549B3F79}" type="presOf" srcId="{1EC223A8-DA3E-4DF6-B25A-8B1E758C0CB2}" destId="{83F2CAFA-2423-46AA-B218-8E20F5C737F8}" srcOrd="0" destOrd="0" presId="urn:microsoft.com/office/officeart/2005/8/layout/vList2"/>
    <dgm:cxn modelId="{8F267CAA-F9C9-4E5B-BCEB-D9EE97DEEF03}" srcId="{14FCD071-66DB-442C-BC36-3161AFF2AEDA}" destId="{1EC223A8-DA3E-4DF6-B25A-8B1E758C0CB2}" srcOrd="0" destOrd="0" parTransId="{D475A960-631B-47EB-9E0C-B1530165D5F1}" sibTransId="{4805E0D5-27FF-47B9-9BE1-93481A46E4D4}"/>
    <dgm:cxn modelId="{AD0123C4-9F99-460B-8C79-25C77E42F8DF}" type="presOf" srcId="{14FCD071-66DB-442C-BC36-3161AFF2AEDA}" destId="{98AD19B0-813C-411E-8FD9-8D4D96C5E239}" srcOrd="0" destOrd="0" presId="urn:microsoft.com/office/officeart/2005/8/layout/vList2"/>
    <dgm:cxn modelId="{D144F055-B8B7-47DB-999A-6EC50C6C81A0}" type="presParOf" srcId="{98AD19B0-813C-411E-8FD9-8D4D96C5E239}" destId="{83F2CAFA-2423-46AA-B218-8E20F5C737F8}" srcOrd="0" destOrd="0" presId="urn:microsoft.com/office/officeart/2005/8/layout/vList2"/>
    <dgm:cxn modelId="{57B0D0AF-5493-4302-88CA-92B43DAE1D54}" type="presParOf" srcId="{98AD19B0-813C-411E-8FD9-8D4D96C5E239}" destId="{E54A160D-D899-4747-B75B-A912B3B0EA3E}" srcOrd="1" destOrd="0" presId="urn:microsoft.com/office/officeart/2005/8/layout/vList2"/>
    <dgm:cxn modelId="{4721ABCC-3111-4FEF-9154-E70944F692C7}" type="presParOf" srcId="{98AD19B0-813C-411E-8FD9-8D4D96C5E239}" destId="{73C49676-39B1-443C-A94C-5091B949184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BF6BFA-CF45-48A0-802E-B252F4B9105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DB122B4-426E-455D-BCF9-14B8F61B7914}">
      <dgm:prSet/>
      <dgm:spPr/>
      <dgm:t>
        <a:bodyPr/>
        <a:lstStyle/>
        <a:p>
          <a:pPr algn="just"/>
          <a:r>
            <a:rPr lang="el-GR" dirty="0"/>
            <a:t>«Εγώ </a:t>
          </a:r>
          <a:r>
            <a:rPr lang="el-GR" b="1" dirty="0"/>
            <a:t>ο Ιωάννης</a:t>
          </a:r>
          <a:r>
            <a:rPr lang="el-GR" dirty="0"/>
            <a:t>» (χωρίς κοσμητικά επίθετα), ο </a:t>
          </a:r>
          <a:r>
            <a:rPr lang="el-GR" dirty="0" err="1"/>
            <a:t>συγΚοινωνός</a:t>
          </a:r>
          <a:r>
            <a:rPr lang="el-GR" dirty="0"/>
            <a:t> στη θλίψη, τη βασιλεία και την Υπομονή. </a:t>
          </a:r>
          <a:endParaRPr lang="en-US" dirty="0"/>
        </a:p>
      </dgm:t>
    </dgm:pt>
    <dgm:pt modelId="{E1841E02-EC8A-4A9C-9F99-BB9FDE28F851}" type="parTrans" cxnId="{0E94FEC5-14F6-454B-B725-92EE153A1A70}">
      <dgm:prSet/>
      <dgm:spPr/>
      <dgm:t>
        <a:bodyPr/>
        <a:lstStyle/>
        <a:p>
          <a:endParaRPr lang="en-US"/>
        </a:p>
      </dgm:t>
    </dgm:pt>
    <dgm:pt modelId="{65D0FAAB-6EE2-444B-9FA1-89442B9E5535}" type="sibTrans" cxnId="{0E94FEC5-14F6-454B-B725-92EE153A1A70}">
      <dgm:prSet/>
      <dgm:spPr/>
      <dgm:t>
        <a:bodyPr/>
        <a:lstStyle/>
        <a:p>
          <a:endParaRPr lang="en-US"/>
        </a:p>
      </dgm:t>
    </dgm:pt>
    <dgm:pt modelId="{84325972-1486-4AE3-9E65-24A3027D8835}">
      <dgm:prSet/>
      <dgm:spPr/>
      <dgm:t>
        <a:bodyPr/>
        <a:lstStyle/>
        <a:p>
          <a:r>
            <a:rPr lang="el-GR" b="1"/>
            <a:t>Πάτμο</a:t>
          </a:r>
          <a:r>
            <a:rPr lang="el-GR"/>
            <a:t> (για τον λόγο του Θεού και την μαρτυρία την οποία είχα = διωγμένος, αυτοεξόριστος)</a:t>
          </a:r>
          <a:endParaRPr lang="en-US"/>
        </a:p>
      </dgm:t>
    </dgm:pt>
    <dgm:pt modelId="{441CE862-3E7D-40DF-A367-780E400D9ADA}" type="parTrans" cxnId="{D55C9F54-78F0-49BA-A8C0-4C771BD6AED4}">
      <dgm:prSet/>
      <dgm:spPr/>
      <dgm:t>
        <a:bodyPr/>
        <a:lstStyle/>
        <a:p>
          <a:endParaRPr lang="en-US"/>
        </a:p>
      </dgm:t>
    </dgm:pt>
    <dgm:pt modelId="{0070899B-4A4A-415C-87C2-055DC0529CA5}" type="sibTrans" cxnId="{D55C9F54-78F0-49BA-A8C0-4C771BD6AED4}">
      <dgm:prSet/>
      <dgm:spPr/>
      <dgm:t>
        <a:bodyPr/>
        <a:lstStyle/>
        <a:p>
          <a:endParaRPr lang="en-US"/>
        </a:p>
      </dgm:t>
    </dgm:pt>
    <dgm:pt modelId="{55DB156F-96A9-47DC-83EA-7B377158863B}">
      <dgm:prSet/>
      <dgm:spPr/>
      <dgm:t>
        <a:bodyPr/>
        <a:lstStyle/>
        <a:p>
          <a:r>
            <a:rPr lang="el-GR" dirty="0"/>
            <a:t>Ημέρα </a:t>
          </a:r>
          <a:r>
            <a:rPr lang="el-GR" b="1" dirty="0"/>
            <a:t>Κυριακή</a:t>
          </a:r>
          <a:r>
            <a:rPr lang="el-GR" dirty="0"/>
            <a:t> (ίσως Πάσχα – Ημέρα Κυρίου – </a:t>
          </a:r>
          <a:r>
            <a:rPr lang="en-US" dirty="0" err="1"/>
            <a:t>SunDay</a:t>
          </a:r>
          <a:r>
            <a:rPr lang="en-US" dirty="0"/>
            <a:t>?)</a:t>
          </a:r>
        </a:p>
      </dgm:t>
    </dgm:pt>
    <dgm:pt modelId="{8A5D4CAD-8468-4F88-AAB6-14605FE64A80}" type="parTrans" cxnId="{EE5521A3-DCF7-4FBA-96DD-226DBD0432B7}">
      <dgm:prSet/>
      <dgm:spPr/>
      <dgm:t>
        <a:bodyPr/>
        <a:lstStyle/>
        <a:p>
          <a:endParaRPr lang="en-US"/>
        </a:p>
      </dgm:t>
    </dgm:pt>
    <dgm:pt modelId="{A0EBDF66-0D7B-4E96-951B-BB118D02C7B0}" type="sibTrans" cxnId="{EE5521A3-DCF7-4FBA-96DD-226DBD0432B7}">
      <dgm:prSet/>
      <dgm:spPr/>
      <dgm:t>
        <a:bodyPr/>
        <a:lstStyle/>
        <a:p>
          <a:endParaRPr lang="en-US"/>
        </a:p>
      </dgm:t>
    </dgm:pt>
    <dgm:pt modelId="{078171E6-0AE6-457C-B992-853A3393682D}">
      <dgm:prSet/>
      <dgm:spPr/>
      <dgm:t>
        <a:bodyPr/>
        <a:lstStyle/>
        <a:p>
          <a:pPr algn="just"/>
          <a:r>
            <a:rPr lang="el-GR" dirty="0"/>
            <a:t>Όχι </a:t>
          </a:r>
          <a:r>
            <a:rPr lang="el-GR" b="1" dirty="0"/>
            <a:t>Τεχνικές</a:t>
          </a:r>
          <a:r>
            <a:rPr lang="el-GR" dirty="0"/>
            <a:t> Νηστείας – Διαλογισμού – </a:t>
          </a:r>
          <a:r>
            <a:rPr lang="el-GR" dirty="0" err="1"/>
            <a:t>ΈκΣταση</a:t>
          </a:r>
          <a:r>
            <a:rPr lang="el-GR" dirty="0"/>
            <a:t> (</a:t>
          </a:r>
          <a:r>
            <a:rPr lang="el-GR" dirty="0" err="1"/>
            <a:t>Διανιήλ</a:t>
          </a:r>
          <a:r>
            <a:rPr lang="el-GR" dirty="0"/>
            <a:t>) – όχι κοσμικό </a:t>
          </a:r>
          <a:r>
            <a:rPr lang="en-US" dirty="0"/>
            <a:t>Tour</a:t>
          </a:r>
        </a:p>
      </dgm:t>
    </dgm:pt>
    <dgm:pt modelId="{89EE8409-4CB8-43DC-9B63-EBF3BD684A1E}" type="parTrans" cxnId="{E5F4E75A-79D2-436A-8F14-AD7B2C602E70}">
      <dgm:prSet/>
      <dgm:spPr/>
      <dgm:t>
        <a:bodyPr/>
        <a:lstStyle/>
        <a:p>
          <a:endParaRPr lang="en-US"/>
        </a:p>
      </dgm:t>
    </dgm:pt>
    <dgm:pt modelId="{808B6BA9-4659-479F-90C4-5B778BE163AA}" type="sibTrans" cxnId="{E5F4E75A-79D2-436A-8F14-AD7B2C602E70}">
      <dgm:prSet/>
      <dgm:spPr/>
      <dgm:t>
        <a:bodyPr/>
        <a:lstStyle/>
        <a:p>
          <a:endParaRPr lang="en-US"/>
        </a:p>
      </dgm:t>
    </dgm:pt>
    <dgm:pt modelId="{EBCA0147-A828-40D6-8D17-F5313AFFE0CA}">
      <dgm:prSet/>
      <dgm:spPr/>
      <dgm:t>
        <a:bodyPr/>
        <a:lstStyle/>
        <a:p>
          <a:endParaRPr lang="el-GR" dirty="0"/>
        </a:p>
        <a:p>
          <a:r>
            <a:rPr lang="el-GR" dirty="0"/>
            <a:t>Προς τις Επτά Εκκλησίες της Μικράς Ασίας με το μάτι στραμμένο στην Αιώνια Πόλη. </a:t>
          </a:r>
          <a:endParaRPr lang="en-US" dirty="0"/>
        </a:p>
      </dgm:t>
    </dgm:pt>
    <dgm:pt modelId="{85E9AD53-5A36-4835-8A9B-5D2D5D633CEA}" type="parTrans" cxnId="{D62BF36F-E693-45CD-A438-7ED14273F959}">
      <dgm:prSet/>
      <dgm:spPr/>
      <dgm:t>
        <a:bodyPr/>
        <a:lstStyle/>
        <a:p>
          <a:endParaRPr lang="en-US"/>
        </a:p>
      </dgm:t>
    </dgm:pt>
    <dgm:pt modelId="{8134F918-9304-4E95-ADE5-AAA27B590A44}" type="sibTrans" cxnId="{D62BF36F-E693-45CD-A438-7ED14273F959}">
      <dgm:prSet/>
      <dgm:spPr/>
      <dgm:t>
        <a:bodyPr/>
        <a:lstStyle/>
        <a:p>
          <a:endParaRPr lang="en-US"/>
        </a:p>
      </dgm:t>
    </dgm:pt>
    <dgm:pt modelId="{5DF24390-04DD-45B7-B659-7DDC015FC431}" type="pres">
      <dgm:prSet presAssocID="{C1BF6BFA-CF45-48A0-802E-B252F4B91059}" presName="vert0" presStyleCnt="0">
        <dgm:presLayoutVars>
          <dgm:dir/>
          <dgm:animOne val="branch"/>
          <dgm:animLvl val="lvl"/>
        </dgm:presLayoutVars>
      </dgm:prSet>
      <dgm:spPr/>
    </dgm:pt>
    <dgm:pt modelId="{8843B2C6-6659-4110-AB9E-7D51BED3049E}" type="pres">
      <dgm:prSet presAssocID="{CDB122B4-426E-455D-BCF9-14B8F61B7914}" presName="thickLine" presStyleLbl="alignNode1" presStyleIdx="0" presStyleCnt="5"/>
      <dgm:spPr/>
    </dgm:pt>
    <dgm:pt modelId="{AA100700-FBE0-469C-914F-6F5ACF1E9C1E}" type="pres">
      <dgm:prSet presAssocID="{CDB122B4-426E-455D-BCF9-14B8F61B7914}" presName="horz1" presStyleCnt="0"/>
      <dgm:spPr/>
    </dgm:pt>
    <dgm:pt modelId="{99F14052-9892-40E3-8289-81B12159BE76}" type="pres">
      <dgm:prSet presAssocID="{CDB122B4-426E-455D-BCF9-14B8F61B7914}" presName="tx1" presStyleLbl="revTx" presStyleIdx="0" presStyleCnt="5"/>
      <dgm:spPr/>
    </dgm:pt>
    <dgm:pt modelId="{A533B8EF-50AC-40A5-8E02-28C69C7E0E61}" type="pres">
      <dgm:prSet presAssocID="{CDB122B4-426E-455D-BCF9-14B8F61B7914}" presName="vert1" presStyleCnt="0"/>
      <dgm:spPr/>
    </dgm:pt>
    <dgm:pt modelId="{1739C025-1A2A-43C6-B289-9B4671BBF2B6}" type="pres">
      <dgm:prSet presAssocID="{84325972-1486-4AE3-9E65-24A3027D8835}" presName="thickLine" presStyleLbl="alignNode1" presStyleIdx="1" presStyleCnt="5"/>
      <dgm:spPr/>
    </dgm:pt>
    <dgm:pt modelId="{21CBFD08-34C7-4F25-814F-CE64CAF35CFA}" type="pres">
      <dgm:prSet presAssocID="{84325972-1486-4AE3-9E65-24A3027D8835}" presName="horz1" presStyleCnt="0"/>
      <dgm:spPr/>
    </dgm:pt>
    <dgm:pt modelId="{E3526A66-BCFE-46DD-A2D7-A0CE7BB583CD}" type="pres">
      <dgm:prSet presAssocID="{84325972-1486-4AE3-9E65-24A3027D8835}" presName="tx1" presStyleLbl="revTx" presStyleIdx="1" presStyleCnt="5"/>
      <dgm:spPr/>
    </dgm:pt>
    <dgm:pt modelId="{A0BECD93-AD8D-44BC-8837-C74F299AB840}" type="pres">
      <dgm:prSet presAssocID="{84325972-1486-4AE3-9E65-24A3027D8835}" presName="vert1" presStyleCnt="0"/>
      <dgm:spPr/>
    </dgm:pt>
    <dgm:pt modelId="{AD3959C4-E677-4EE2-ACD8-B838EBAC9E40}" type="pres">
      <dgm:prSet presAssocID="{55DB156F-96A9-47DC-83EA-7B377158863B}" presName="thickLine" presStyleLbl="alignNode1" presStyleIdx="2" presStyleCnt="5"/>
      <dgm:spPr/>
    </dgm:pt>
    <dgm:pt modelId="{180EF7A6-75D8-46D1-9185-14805D09BD57}" type="pres">
      <dgm:prSet presAssocID="{55DB156F-96A9-47DC-83EA-7B377158863B}" presName="horz1" presStyleCnt="0"/>
      <dgm:spPr/>
    </dgm:pt>
    <dgm:pt modelId="{E6C011C6-E38D-49D6-AFBF-B6629AA4121A}" type="pres">
      <dgm:prSet presAssocID="{55DB156F-96A9-47DC-83EA-7B377158863B}" presName="tx1" presStyleLbl="revTx" presStyleIdx="2" presStyleCnt="5"/>
      <dgm:spPr/>
    </dgm:pt>
    <dgm:pt modelId="{4C1F9BF6-25FF-4147-B2CC-57CE7AEDDE84}" type="pres">
      <dgm:prSet presAssocID="{55DB156F-96A9-47DC-83EA-7B377158863B}" presName="vert1" presStyleCnt="0"/>
      <dgm:spPr/>
    </dgm:pt>
    <dgm:pt modelId="{584823BF-9F21-4B43-ABC2-4C4CD50F33D6}" type="pres">
      <dgm:prSet presAssocID="{078171E6-0AE6-457C-B992-853A3393682D}" presName="thickLine" presStyleLbl="alignNode1" presStyleIdx="3" presStyleCnt="5"/>
      <dgm:spPr/>
    </dgm:pt>
    <dgm:pt modelId="{630C3E9A-0E1F-44A0-9967-DB86E33292FE}" type="pres">
      <dgm:prSet presAssocID="{078171E6-0AE6-457C-B992-853A3393682D}" presName="horz1" presStyleCnt="0"/>
      <dgm:spPr/>
    </dgm:pt>
    <dgm:pt modelId="{ED53FBDA-2653-455E-839B-0F96E802378E}" type="pres">
      <dgm:prSet presAssocID="{078171E6-0AE6-457C-B992-853A3393682D}" presName="tx1" presStyleLbl="revTx" presStyleIdx="3" presStyleCnt="5"/>
      <dgm:spPr/>
    </dgm:pt>
    <dgm:pt modelId="{A1F6C510-C07F-45F5-880E-6E116B14AC3B}" type="pres">
      <dgm:prSet presAssocID="{078171E6-0AE6-457C-B992-853A3393682D}" presName="vert1" presStyleCnt="0"/>
      <dgm:spPr/>
    </dgm:pt>
    <dgm:pt modelId="{4CA56BB2-4730-46DF-8292-8399D43ABD57}" type="pres">
      <dgm:prSet presAssocID="{EBCA0147-A828-40D6-8D17-F5313AFFE0CA}" presName="thickLine" presStyleLbl="alignNode1" presStyleIdx="4" presStyleCnt="5"/>
      <dgm:spPr/>
    </dgm:pt>
    <dgm:pt modelId="{9734B1AB-E19D-49C0-9A84-A50D817973CB}" type="pres">
      <dgm:prSet presAssocID="{EBCA0147-A828-40D6-8D17-F5313AFFE0CA}" presName="horz1" presStyleCnt="0"/>
      <dgm:spPr/>
    </dgm:pt>
    <dgm:pt modelId="{7F466A08-3306-40F1-AC57-1F1576660572}" type="pres">
      <dgm:prSet presAssocID="{EBCA0147-A828-40D6-8D17-F5313AFFE0CA}" presName="tx1" presStyleLbl="revTx" presStyleIdx="4" presStyleCnt="5"/>
      <dgm:spPr/>
    </dgm:pt>
    <dgm:pt modelId="{419E07E5-9313-497B-8EFC-7203804DCA2B}" type="pres">
      <dgm:prSet presAssocID="{EBCA0147-A828-40D6-8D17-F5313AFFE0CA}" presName="vert1" presStyleCnt="0"/>
      <dgm:spPr/>
    </dgm:pt>
  </dgm:ptLst>
  <dgm:cxnLst>
    <dgm:cxn modelId="{1B79FF42-2899-4106-B7EF-43A002FF6CB0}" type="presOf" srcId="{078171E6-0AE6-457C-B992-853A3393682D}" destId="{ED53FBDA-2653-455E-839B-0F96E802378E}" srcOrd="0" destOrd="0" presId="urn:microsoft.com/office/officeart/2008/layout/LinedList"/>
    <dgm:cxn modelId="{07ED8B65-03CE-41D4-9601-B2DF02973ECB}" type="presOf" srcId="{CDB122B4-426E-455D-BCF9-14B8F61B7914}" destId="{99F14052-9892-40E3-8289-81B12159BE76}" srcOrd="0" destOrd="0" presId="urn:microsoft.com/office/officeart/2008/layout/LinedList"/>
    <dgm:cxn modelId="{D62BF36F-E693-45CD-A438-7ED14273F959}" srcId="{C1BF6BFA-CF45-48A0-802E-B252F4B91059}" destId="{EBCA0147-A828-40D6-8D17-F5313AFFE0CA}" srcOrd="4" destOrd="0" parTransId="{85E9AD53-5A36-4835-8A9B-5D2D5D633CEA}" sibTransId="{8134F918-9304-4E95-ADE5-AAA27B590A44}"/>
    <dgm:cxn modelId="{D55C9F54-78F0-49BA-A8C0-4C771BD6AED4}" srcId="{C1BF6BFA-CF45-48A0-802E-B252F4B91059}" destId="{84325972-1486-4AE3-9E65-24A3027D8835}" srcOrd="1" destOrd="0" parTransId="{441CE862-3E7D-40DF-A367-780E400D9ADA}" sibTransId="{0070899B-4A4A-415C-87C2-055DC0529CA5}"/>
    <dgm:cxn modelId="{E5F4E75A-79D2-436A-8F14-AD7B2C602E70}" srcId="{C1BF6BFA-CF45-48A0-802E-B252F4B91059}" destId="{078171E6-0AE6-457C-B992-853A3393682D}" srcOrd="3" destOrd="0" parTransId="{89EE8409-4CB8-43DC-9B63-EBF3BD684A1E}" sibTransId="{808B6BA9-4659-479F-90C4-5B778BE163AA}"/>
    <dgm:cxn modelId="{F691B485-4231-4A47-B657-9D8A633198D4}" type="presOf" srcId="{C1BF6BFA-CF45-48A0-802E-B252F4B91059}" destId="{5DF24390-04DD-45B7-B659-7DDC015FC431}" srcOrd="0" destOrd="0" presId="urn:microsoft.com/office/officeart/2008/layout/LinedList"/>
    <dgm:cxn modelId="{3BC5399A-FF3C-4673-8279-0FA6EB2D247F}" type="presOf" srcId="{EBCA0147-A828-40D6-8D17-F5313AFFE0CA}" destId="{7F466A08-3306-40F1-AC57-1F1576660572}" srcOrd="0" destOrd="0" presId="urn:microsoft.com/office/officeart/2008/layout/LinedList"/>
    <dgm:cxn modelId="{EE5521A3-DCF7-4FBA-96DD-226DBD0432B7}" srcId="{C1BF6BFA-CF45-48A0-802E-B252F4B91059}" destId="{55DB156F-96A9-47DC-83EA-7B377158863B}" srcOrd="2" destOrd="0" parTransId="{8A5D4CAD-8468-4F88-AAB6-14605FE64A80}" sibTransId="{A0EBDF66-0D7B-4E96-951B-BB118D02C7B0}"/>
    <dgm:cxn modelId="{AB91EDAE-3FAF-4103-91F1-7AA117D2C042}" type="presOf" srcId="{55DB156F-96A9-47DC-83EA-7B377158863B}" destId="{E6C011C6-E38D-49D6-AFBF-B6629AA4121A}" srcOrd="0" destOrd="0" presId="urn:microsoft.com/office/officeart/2008/layout/LinedList"/>
    <dgm:cxn modelId="{0E94FEC5-14F6-454B-B725-92EE153A1A70}" srcId="{C1BF6BFA-CF45-48A0-802E-B252F4B91059}" destId="{CDB122B4-426E-455D-BCF9-14B8F61B7914}" srcOrd="0" destOrd="0" parTransId="{E1841E02-EC8A-4A9C-9F99-BB9FDE28F851}" sibTransId="{65D0FAAB-6EE2-444B-9FA1-89442B9E5535}"/>
    <dgm:cxn modelId="{4066D8DD-A222-4F88-96C1-55C7D54C3A2A}" type="presOf" srcId="{84325972-1486-4AE3-9E65-24A3027D8835}" destId="{E3526A66-BCFE-46DD-A2D7-A0CE7BB583CD}" srcOrd="0" destOrd="0" presId="urn:microsoft.com/office/officeart/2008/layout/LinedList"/>
    <dgm:cxn modelId="{66FE7A1F-E82E-4DEA-8540-069ADAC9340B}" type="presParOf" srcId="{5DF24390-04DD-45B7-B659-7DDC015FC431}" destId="{8843B2C6-6659-4110-AB9E-7D51BED3049E}" srcOrd="0" destOrd="0" presId="urn:microsoft.com/office/officeart/2008/layout/LinedList"/>
    <dgm:cxn modelId="{F589EB03-EC6F-41ED-9021-BFBA74BF6ACF}" type="presParOf" srcId="{5DF24390-04DD-45B7-B659-7DDC015FC431}" destId="{AA100700-FBE0-469C-914F-6F5ACF1E9C1E}" srcOrd="1" destOrd="0" presId="urn:microsoft.com/office/officeart/2008/layout/LinedList"/>
    <dgm:cxn modelId="{D4DB5B6D-5538-48F4-89C0-71A880102424}" type="presParOf" srcId="{AA100700-FBE0-469C-914F-6F5ACF1E9C1E}" destId="{99F14052-9892-40E3-8289-81B12159BE76}" srcOrd="0" destOrd="0" presId="urn:microsoft.com/office/officeart/2008/layout/LinedList"/>
    <dgm:cxn modelId="{64C646F5-3EF1-4AC2-88E5-5270E7555528}" type="presParOf" srcId="{AA100700-FBE0-469C-914F-6F5ACF1E9C1E}" destId="{A533B8EF-50AC-40A5-8E02-28C69C7E0E61}" srcOrd="1" destOrd="0" presId="urn:microsoft.com/office/officeart/2008/layout/LinedList"/>
    <dgm:cxn modelId="{BCDC63BF-4F4F-45E8-AA31-A80E19BD14D1}" type="presParOf" srcId="{5DF24390-04DD-45B7-B659-7DDC015FC431}" destId="{1739C025-1A2A-43C6-B289-9B4671BBF2B6}" srcOrd="2" destOrd="0" presId="urn:microsoft.com/office/officeart/2008/layout/LinedList"/>
    <dgm:cxn modelId="{52ABEFCF-BA8D-4908-B3EB-D7C776B81402}" type="presParOf" srcId="{5DF24390-04DD-45B7-B659-7DDC015FC431}" destId="{21CBFD08-34C7-4F25-814F-CE64CAF35CFA}" srcOrd="3" destOrd="0" presId="urn:microsoft.com/office/officeart/2008/layout/LinedList"/>
    <dgm:cxn modelId="{89AE0157-238E-434C-8429-6276D9FF00F2}" type="presParOf" srcId="{21CBFD08-34C7-4F25-814F-CE64CAF35CFA}" destId="{E3526A66-BCFE-46DD-A2D7-A0CE7BB583CD}" srcOrd="0" destOrd="0" presId="urn:microsoft.com/office/officeart/2008/layout/LinedList"/>
    <dgm:cxn modelId="{5B1B1599-7116-47F4-AB30-209D564BA668}" type="presParOf" srcId="{21CBFD08-34C7-4F25-814F-CE64CAF35CFA}" destId="{A0BECD93-AD8D-44BC-8837-C74F299AB840}" srcOrd="1" destOrd="0" presId="urn:microsoft.com/office/officeart/2008/layout/LinedList"/>
    <dgm:cxn modelId="{424146E9-127B-48E2-9853-3873ABB2AD41}" type="presParOf" srcId="{5DF24390-04DD-45B7-B659-7DDC015FC431}" destId="{AD3959C4-E677-4EE2-ACD8-B838EBAC9E40}" srcOrd="4" destOrd="0" presId="urn:microsoft.com/office/officeart/2008/layout/LinedList"/>
    <dgm:cxn modelId="{A20E91B9-AEB8-4D0B-8517-F3E53FF8726D}" type="presParOf" srcId="{5DF24390-04DD-45B7-B659-7DDC015FC431}" destId="{180EF7A6-75D8-46D1-9185-14805D09BD57}" srcOrd="5" destOrd="0" presId="urn:microsoft.com/office/officeart/2008/layout/LinedList"/>
    <dgm:cxn modelId="{4B253C38-99A9-4DA0-B039-F86C6BE71961}" type="presParOf" srcId="{180EF7A6-75D8-46D1-9185-14805D09BD57}" destId="{E6C011C6-E38D-49D6-AFBF-B6629AA4121A}" srcOrd="0" destOrd="0" presId="urn:microsoft.com/office/officeart/2008/layout/LinedList"/>
    <dgm:cxn modelId="{44B639BE-ABAA-4033-91D1-FB94AB17CF06}" type="presParOf" srcId="{180EF7A6-75D8-46D1-9185-14805D09BD57}" destId="{4C1F9BF6-25FF-4147-B2CC-57CE7AEDDE84}" srcOrd="1" destOrd="0" presId="urn:microsoft.com/office/officeart/2008/layout/LinedList"/>
    <dgm:cxn modelId="{FA0F962B-D732-4533-82EB-396ED4F5A4E0}" type="presParOf" srcId="{5DF24390-04DD-45B7-B659-7DDC015FC431}" destId="{584823BF-9F21-4B43-ABC2-4C4CD50F33D6}" srcOrd="6" destOrd="0" presId="urn:microsoft.com/office/officeart/2008/layout/LinedList"/>
    <dgm:cxn modelId="{25272F23-5201-4DC0-AA13-BBDB77ECE8CF}" type="presParOf" srcId="{5DF24390-04DD-45B7-B659-7DDC015FC431}" destId="{630C3E9A-0E1F-44A0-9967-DB86E33292FE}" srcOrd="7" destOrd="0" presId="urn:microsoft.com/office/officeart/2008/layout/LinedList"/>
    <dgm:cxn modelId="{ABFFDCFC-848B-4F9E-A302-0AF3F57707B1}" type="presParOf" srcId="{630C3E9A-0E1F-44A0-9967-DB86E33292FE}" destId="{ED53FBDA-2653-455E-839B-0F96E802378E}" srcOrd="0" destOrd="0" presId="urn:microsoft.com/office/officeart/2008/layout/LinedList"/>
    <dgm:cxn modelId="{30CC2F8D-92C0-4101-857C-34DFFD06C6AD}" type="presParOf" srcId="{630C3E9A-0E1F-44A0-9967-DB86E33292FE}" destId="{A1F6C510-C07F-45F5-880E-6E116B14AC3B}" srcOrd="1" destOrd="0" presId="urn:microsoft.com/office/officeart/2008/layout/LinedList"/>
    <dgm:cxn modelId="{9D7EA391-3C96-4B5C-B423-BF94CE006016}" type="presParOf" srcId="{5DF24390-04DD-45B7-B659-7DDC015FC431}" destId="{4CA56BB2-4730-46DF-8292-8399D43ABD57}" srcOrd="8" destOrd="0" presId="urn:microsoft.com/office/officeart/2008/layout/LinedList"/>
    <dgm:cxn modelId="{01BA8135-97C6-4685-8D2E-E6695AC11C7F}" type="presParOf" srcId="{5DF24390-04DD-45B7-B659-7DDC015FC431}" destId="{9734B1AB-E19D-49C0-9A84-A50D817973CB}" srcOrd="9" destOrd="0" presId="urn:microsoft.com/office/officeart/2008/layout/LinedList"/>
    <dgm:cxn modelId="{B59EB570-3FCD-4E69-AA1B-F51F85FEF979}" type="presParOf" srcId="{9734B1AB-E19D-49C0-9A84-A50D817973CB}" destId="{7F466A08-3306-40F1-AC57-1F1576660572}" srcOrd="0" destOrd="0" presId="urn:microsoft.com/office/officeart/2008/layout/LinedList"/>
    <dgm:cxn modelId="{B58B2363-075D-48A1-95A0-DC139E4C1343}" type="presParOf" srcId="{9734B1AB-E19D-49C0-9A84-A50D817973CB}" destId="{419E07E5-9313-497B-8EFC-7203804DCA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FA8B44-F5D8-4EBA-9530-EC96DCA3B246}"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E57507DF-4AF4-4B8A-B108-B56256BFF416}">
      <dgm:prSet/>
      <dgm:spPr/>
      <dgm:t>
        <a:bodyPr/>
        <a:lstStyle/>
        <a:p>
          <a:r>
            <a:rPr lang="el-GR" dirty="0"/>
            <a:t>Ο «Καιρός» εγγύς  – «Χρόνος </a:t>
          </a:r>
          <a:r>
            <a:rPr lang="el-GR" dirty="0" err="1"/>
            <a:t>ουκέτι</a:t>
          </a:r>
          <a:r>
            <a:rPr lang="el-GR" dirty="0"/>
            <a:t> </a:t>
          </a:r>
          <a:r>
            <a:rPr lang="el-GR" dirty="0" err="1"/>
            <a:t>έσται</a:t>
          </a:r>
          <a:r>
            <a:rPr lang="el-GR" dirty="0"/>
            <a:t>»</a:t>
          </a:r>
          <a:endParaRPr lang="en-US" dirty="0"/>
        </a:p>
      </dgm:t>
    </dgm:pt>
    <dgm:pt modelId="{79E9070A-0774-4AF2-BA14-82267E9EFDAC}" type="parTrans" cxnId="{09FB1E35-5930-4018-BCA1-2893BE041A6E}">
      <dgm:prSet/>
      <dgm:spPr/>
      <dgm:t>
        <a:bodyPr/>
        <a:lstStyle/>
        <a:p>
          <a:endParaRPr lang="en-US"/>
        </a:p>
      </dgm:t>
    </dgm:pt>
    <dgm:pt modelId="{F0443708-5DCE-4D49-9944-941F51E756D4}" type="sibTrans" cxnId="{09FB1E35-5930-4018-BCA1-2893BE041A6E}">
      <dgm:prSet/>
      <dgm:spPr/>
      <dgm:t>
        <a:bodyPr/>
        <a:lstStyle/>
        <a:p>
          <a:endParaRPr lang="en-US"/>
        </a:p>
      </dgm:t>
    </dgm:pt>
    <dgm:pt modelId="{B305D9E2-B7AC-4B72-B841-BAFDCFCDE463}">
      <dgm:prSet/>
      <dgm:spPr/>
      <dgm:t>
        <a:bodyPr/>
        <a:lstStyle/>
        <a:p>
          <a:r>
            <a:rPr lang="el-GR" dirty="0"/>
            <a:t>Δανιήλ 11: 70Χ7 εβδομάδες</a:t>
          </a:r>
          <a:endParaRPr lang="en-US" dirty="0"/>
        </a:p>
      </dgm:t>
    </dgm:pt>
    <dgm:pt modelId="{66E76E0E-C1A3-4047-9AF7-0A6D26DD6DF1}" type="parTrans" cxnId="{C631AD81-968C-40B0-82B3-27A5FD808E3F}">
      <dgm:prSet/>
      <dgm:spPr/>
      <dgm:t>
        <a:bodyPr/>
        <a:lstStyle/>
        <a:p>
          <a:endParaRPr lang="en-US"/>
        </a:p>
      </dgm:t>
    </dgm:pt>
    <dgm:pt modelId="{51662CB3-68C1-4DF3-A18F-69E24D68FA20}" type="sibTrans" cxnId="{C631AD81-968C-40B0-82B3-27A5FD808E3F}">
      <dgm:prSet/>
      <dgm:spPr/>
      <dgm:t>
        <a:bodyPr/>
        <a:lstStyle/>
        <a:p>
          <a:endParaRPr lang="en-US"/>
        </a:p>
      </dgm:t>
    </dgm:pt>
    <dgm:pt modelId="{1A94658E-1E15-4C15-950B-2A54B03EBFCD}">
      <dgm:prSet/>
      <dgm:spPr/>
      <dgm:t>
        <a:bodyPr/>
        <a:lstStyle/>
        <a:p>
          <a:r>
            <a:rPr lang="el-GR" dirty="0"/>
            <a:t>«Έως Πότε ο Άγιος και ο Αληθινός?» (Κραυγή </a:t>
          </a:r>
          <a:r>
            <a:rPr lang="el-GR" dirty="0" err="1"/>
            <a:t>Άβελ</a:t>
          </a:r>
          <a:r>
            <a:rPr lang="el-GR" dirty="0"/>
            <a:t>, Σόδομα και </a:t>
          </a:r>
          <a:r>
            <a:rPr lang="el-GR" dirty="0" err="1"/>
            <a:t>Γόμορα</a:t>
          </a:r>
          <a:r>
            <a:rPr lang="el-GR" dirty="0"/>
            <a:t>, σκλάβων Αιγύπτου, Προφητών) </a:t>
          </a:r>
          <a:endParaRPr lang="en-US" dirty="0"/>
        </a:p>
      </dgm:t>
    </dgm:pt>
    <dgm:pt modelId="{797BEC37-8C18-4896-96F2-BECB4DEDF2CA}" type="parTrans" cxnId="{299A9B85-B3D0-4E3D-B730-C9FC529D0208}">
      <dgm:prSet/>
      <dgm:spPr/>
      <dgm:t>
        <a:bodyPr/>
        <a:lstStyle/>
        <a:p>
          <a:endParaRPr lang="en-US"/>
        </a:p>
      </dgm:t>
    </dgm:pt>
    <dgm:pt modelId="{E95B88C7-5E4D-43C9-8EBF-2D384E4ED5A4}" type="sibTrans" cxnId="{299A9B85-B3D0-4E3D-B730-C9FC529D0208}">
      <dgm:prSet/>
      <dgm:spPr/>
      <dgm:t>
        <a:bodyPr/>
        <a:lstStyle/>
        <a:p>
          <a:endParaRPr lang="en-US"/>
        </a:p>
      </dgm:t>
    </dgm:pt>
    <dgm:pt modelId="{F71FB555-B724-4D8E-BEC4-67540A9435BF}">
      <dgm:prSet/>
      <dgm:spPr/>
      <dgm:t>
        <a:bodyPr/>
        <a:lstStyle/>
        <a:p>
          <a:endParaRPr lang="el-GR" dirty="0"/>
        </a:p>
        <a:p>
          <a:r>
            <a:rPr lang="el-GR" dirty="0"/>
            <a:t>3,5 έτη – 42 μήνες – 1260 μέρες ( 10 μέρες)</a:t>
          </a:r>
          <a:endParaRPr lang="en-US" dirty="0"/>
        </a:p>
      </dgm:t>
    </dgm:pt>
    <dgm:pt modelId="{5836EBF2-55D6-4166-8C12-9E6D742370B6}" type="parTrans" cxnId="{70D3C9D0-BC8D-496E-B204-C45088C41FEC}">
      <dgm:prSet/>
      <dgm:spPr/>
      <dgm:t>
        <a:bodyPr/>
        <a:lstStyle/>
        <a:p>
          <a:endParaRPr lang="en-US"/>
        </a:p>
      </dgm:t>
    </dgm:pt>
    <dgm:pt modelId="{5AA961E8-648B-43E1-B061-1C726A9D12D1}" type="sibTrans" cxnId="{70D3C9D0-BC8D-496E-B204-C45088C41FEC}">
      <dgm:prSet/>
      <dgm:spPr/>
      <dgm:t>
        <a:bodyPr/>
        <a:lstStyle/>
        <a:p>
          <a:endParaRPr lang="en-US"/>
        </a:p>
      </dgm:t>
    </dgm:pt>
    <dgm:pt modelId="{8A840109-D47C-4546-8204-28EA18E7F353}" type="pres">
      <dgm:prSet presAssocID="{B3FA8B44-F5D8-4EBA-9530-EC96DCA3B246}" presName="vert0" presStyleCnt="0">
        <dgm:presLayoutVars>
          <dgm:dir/>
          <dgm:animOne val="branch"/>
          <dgm:animLvl val="lvl"/>
        </dgm:presLayoutVars>
      </dgm:prSet>
      <dgm:spPr/>
    </dgm:pt>
    <dgm:pt modelId="{97C97842-B5D9-4481-A5FB-342DEF05076A}" type="pres">
      <dgm:prSet presAssocID="{E57507DF-4AF4-4B8A-B108-B56256BFF416}" presName="thickLine" presStyleLbl="alignNode1" presStyleIdx="0" presStyleCnt="4"/>
      <dgm:spPr/>
    </dgm:pt>
    <dgm:pt modelId="{8270F8B6-B4CE-43B4-9ECB-FC02F2864874}" type="pres">
      <dgm:prSet presAssocID="{E57507DF-4AF4-4B8A-B108-B56256BFF416}" presName="horz1" presStyleCnt="0"/>
      <dgm:spPr/>
    </dgm:pt>
    <dgm:pt modelId="{FC22ADA7-87F3-4CDA-AADD-89AA81C26BC7}" type="pres">
      <dgm:prSet presAssocID="{E57507DF-4AF4-4B8A-B108-B56256BFF416}" presName="tx1" presStyleLbl="revTx" presStyleIdx="0" presStyleCnt="4"/>
      <dgm:spPr/>
    </dgm:pt>
    <dgm:pt modelId="{CC0E6254-1C8D-45D0-B5A2-46A5D93ADC68}" type="pres">
      <dgm:prSet presAssocID="{E57507DF-4AF4-4B8A-B108-B56256BFF416}" presName="vert1" presStyleCnt="0"/>
      <dgm:spPr/>
    </dgm:pt>
    <dgm:pt modelId="{34A08ED9-6CE5-4A2F-8EBC-648F6E02729C}" type="pres">
      <dgm:prSet presAssocID="{B305D9E2-B7AC-4B72-B841-BAFDCFCDE463}" presName="thickLine" presStyleLbl="alignNode1" presStyleIdx="1" presStyleCnt="4"/>
      <dgm:spPr/>
    </dgm:pt>
    <dgm:pt modelId="{1AC291F5-A7B2-4ED8-9392-0D366288567D}" type="pres">
      <dgm:prSet presAssocID="{B305D9E2-B7AC-4B72-B841-BAFDCFCDE463}" presName="horz1" presStyleCnt="0"/>
      <dgm:spPr/>
    </dgm:pt>
    <dgm:pt modelId="{2106FF79-6F6D-4BEB-86FB-0B1DD4BA7AB3}" type="pres">
      <dgm:prSet presAssocID="{B305D9E2-B7AC-4B72-B841-BAFDCFCDE463}" presName="tx1" presStyleLbl="revTx" presStyleIdx="1" presStyleCnt="4"/>
      <dgm:spPr/>
    </dgm:pt>
    <dgm:pt modelId="{CAA3C145-BE2F-467E-984D-0B0D77D30C3F}" type="pres">
      <dgm:prSet presAssocID="{B305D9E2-B7AC-4B72-B841-BAFDCFCDE463}" presName="vert1" presStyleCnt="0"/>
      <dgm:spPr/>
    </dgm:pt>
    <dgm:pt modelId="{1A148E27-6B48-4611-915B-0B43E3CEA430}" type="pres">
      <dgm:prSet presAssocID="{1A94658E-1E15-4C15-950B-2A54B03EBFCD}" presName="thickLine" presStyleLbl="alignNode1" presStyleIdx="2" presStyleCnt="4"/>
      <dgm:spPr/>
    </dgm:pt>
    <dgm:pt modelId="{A9D0DF88-E9B7-4734-BBA0-8163C2F0A470}" type="pres">
      <dgm:prSet presAssocID="{1A94658E-1E15-4C15-950B-2A54B03EBFCD}" presName="horz1" presStyleCnt="0"/>
      <dgm:spPr/>
    </dgm:pt>
    <dgm:pt modelId="{9FD1959D-63E5-443D-ACCA-B0ECC335DDDF}" type="pres">
      <dgm:prSet presAssocID="{1A94658E-1E15-4C15-950B-2A54B03EBFCD}" presName="tx1" presStyleLbl="revTx" presStyleIdx="2" presStyleCnt="4"/>
      <dgm:spPr/>
    </dgm:pt>
    <dgm:pt modelId="{624FE58B-00F2-401F-A5BE-699BC5CD4231}" type="pres">
      <dgm:prSet presAssocID="{1A94658E-1E15-4C15-950B-2A54B03EBFCD}" presName="vert1" presStyleCnt="0"/>
      <dgm:spPr/>
    </dgm:pt>
    <dgm:pt modelId="{2BDCF5E3-8C4B-4FDD-98A1-CF7A86E1DC7B}" type="pres">
      <dgm:prSet presAssocID="{F71FB555-B724-4D8E-BEC4-67540A9435BF}" presName="thickLine" presStyleLbl="alignNode1" presStyleIdx="3" presStyleCnt="4"/>
      <dgm:spPr/>
    </dgm:pt>
    <dgm:pt modelId="{FA78F276-4AB0-4D5D-A01D-DF26D57BE31B}" type="pres">
      <dgm:prSet presAssocID="{F71FB555-B724-4D8E-BEC4-67540A9435BF}" presName="horz1" presStyleCnt="0"/>
      <dgm:spPr/>
    </dgm:pt>
    <dgm:pt modelId="{AC2D7913-8172-4EE5-8609-7FA30415395B}" type="pres">
      <dgm:prSet presAssocID="{F71FB555-B724-4D8E-BEC4-67540A9435BF}" presName="tx1" presStyleLbl="revTx" presStyleIdx="3" presStyleCnt="4"/>
      <dgm:spPr/>
    </dgm:pt>
    <dgm:pt modelId="{3150DFEF-4973-4D5A-9FBD-199E95488017}" type="pres">
      <dgm:prSet presAssocID="{F71FB555-B724-4D8E-BEC4-67540A9435BF}" presName="vert1" presStyleCnt="0"/>
      <dgm:spPr/>
    </dgm:pt>
  </dgm:ptLst>
  <dgm:cxnLst>
    <dgm:cxn modelId="{3BE7311B-2118-478B-8274-22EEE385FE4A}" type="presOf" srcId="{1A94658E-1E15-4C15-950B-2A54B03EBFCD}" destId="{9FD1959D-63E5-443D-ACCA-B0ECC335DDDF}" srcOrd="0" destOrd="0" presId="urn:microsoft.com/office/officeart/2008/layout/LinedList"/>
    <dgm:cxn modelId="{EE8DF526-AB26-4C2D-88C6-D6CA3CD9E232}" type="presOf" srcId="{B305D9E2-B7AC-4B72-B841-BAFDCFCDE463}" destId="{2106FF79-6F6D-4BEB-86FB-0B1DD4BA7AB3}" srcOrd="0" destOrd="0" presId="urn:microsoft.com/office/officeart/2008/layout/LinedList"/>
    <dgm:cxn modelId="{09FB1E35-5930-4018-BCA1-2893BE041A6E}" srcId="{B3FA8B44-F5D8-4EBA-9530-EC96DCA3B246}" destId="{E57507DF-4AF4-4B8A-B108-B56256BFF416}" srcOrd="0" destOrd="0" parTransId="{79E9070A-0774-4AF2-BA14-82267E9EFDAC}" sibTransId="{F0443708-5DCE-4D49-9944-941F51E756D4}"/>
    <dgm:cxn modelId="{C631AD81-968C-40B0-82B3-27A5FD808E3F}" srcId="{B3FA8B44-F5D8-4EBA-9530-EC96DCA3B246}" destId="{B305D9E2-B7AC-4B72-B841-BAFDCFCDE463}" srcOrd="1" destOrd="0" parTransId="{66E76E0E-C1A3-4047-9AF7-0A6D26DD6DF1}" sibTransId="{51662CB3-68C1-4DF3-A18F-69E24D68FA20}"/>
    <dgm:cxn modelId="{299A9B85-B3D0-4E3D-B730-C9FC529D0208}" srcId="{B3FA8B44-F5D8-4EBA-9530-EC96DCA3B246}" destId="{1A94658E-1E15-4C15-950B-2A54B03EBFCD}" srcOrd="2" destOrd="0" parTransId="{797BEC37-8C18-4896-96F2-BECB4DEDF2CA}" sibTransId="{E95B88C7-5E4D-43C9-8EBF-2D384E4ED5A4}"/>
    <dgm:cxn modelId="{579EB98E-B699-47DC-B527-F119D2B872EE}" type="presOf" srcId="{E57507DF-4AF4-4B8A-B108-B56256BFF416}" destId="{FC22ADA7-87F3-4CDA-AADD-89AA81C26BC7}" srcOrd="0" destOrd="0" presId="urn:microsoft.com/office/officeart/2008/layout/LinedList"/>
    <dgm:cxn modelId="{E00C0F94-19D7-4D67-955F-5413AD6367DA}" type="presOf" srcId="{F71FB555-B724-4D8E-BEC4-67540A9435BF}" destId="{AC2D7913-8172-4EE5-8609-7FA30415395B}" srcOrd="0" destOrd="0" presId="urn:microsoft.com/office/officeart/2008/layout/LinedList"/>
    <dgm:cxn modelId="{11B43AB0-B683-4244-8A25-0CA34FDA5D2B}" type="presOf" srcId="{B3FA8B44-F5D8-4EBA-9530-EC96DCA3B246}" destId="{8A840109-D47C-4546-8204-28EA18E7F353}" srcOrd="0" destOrd="0" presId="urn:microsoft.com/office/officeart/2008/layout/LinedList"/>
    <dgm:cxn modelId="{70D3C9D0-BC8D-496E-B204-C45088C41FEC}" srcId="{B3FA8B44-F5D8-4EBA-9530-EC96DCA3B246}" destId="{F71FB555-B724-4D8E-BEC4-67540A9435BF}" srcOrd="3" destOrd="0" parTransId="{5836EBF2-55D6-4166-8C12-9E6D742370B6}" sibTransId="{5AA961E8-648B-43E1-B061-1C726A9D12D1}"/>
    <dgm:cxn modelId="{F0144694-8968-4804-B35D-89AC37FE2250}" type="presParOf" srcId="{8A840109-D47C-4546-8204-28EA18E7F353}" destId="{97C97842-B5D9-4481-A5FB-342DEF05076A}" srcOrd="0" destOrd="0" presId="urn:microsoft.com/office/officeart/2008/layout/LinedList"/>
    <dgm:cxn modelId="{C0469606-ACF6-403F-8E11-B54BF644B034}" type="presParOf" srcId="{8A840109-D47C-4546-8204-28EA18E7F353}" destId="{8270F8B6-B4CE-43B4-9ECB-FC02F2864874}" srcOrd="1" destOrd="0" presId="urn:microsoft.com/office/officeart/2008/layout/LinedList"/>
    <dgm:cxn modelId="{6DFC00FF-899E-44C8-AE85-8CBCFD563BC1}" type="presParOf" srcId="{8270F8B6-B4CE-43B4-9ECB-FC02F2864874}" destId="{FC22ADA7-87F3-4CDA-AADD-89AA81C26BC7}" srcOrd="0" destOrd="0" presId="urn:microsoft.com/office/officeart/2008/layout/LinedList"/>
    <dgm:cxn modelId="{C5671C8C-4F66-44CB-87B8-FB00D230D931}" type="presParOf" srcId="{8270F8B6-B4CE-43B4-9ECB-FC02F2864874}" destId="{CC0E6254-1C8D-45D0-B5A2-46A5D93ADC68}" srcOrd="1" destOrd="0" presId="urn:microsoft.com/office/officeart/2008/layout/LinedList"/>
    <dgm:cxn modelId="{E2D661C8-559D-42D7-8C84-E6E8CBAD4EAD}" type="presParOf" srcId="{8A840109-D47C-4546-8204-28EA18E7F353}" destId="{34A08ED9-6CE5-4A2F-8EBC-648F6E02729C}" srcOrd="2" destOrd="0" presId="urn:microsoft.com/office/officeart/2008/layout/LinedList"/>
    <dgm:cxn modelId="{B1E198E8-CCFA-4FB9-B2B7-F1653A96BC58}" type="presParOf" srcId="{8A840109-D47C-4546-8204-28EA18E7F353}" destId="{1AC291F5-A7B2-4ED8-9392-0D366288567D}" srcOrd="3" destOrd="0" presId="urn:microsoft.com/office/officeart/2008/layout/LinedList"/>
    <dgm:cxn modelId="{28B64570-0325-4125-9966-866C930C6CA1}" type="presParOf" srcId="{1AC291F5-A7B2-4ED8-9392-0D366288567D}" destId="{2106FF79-6F6D-4BEB-86FB-0B1DD4BA7AB3}" srcOrd="0" destOrd="0" presId="urn:microsoft.com/office/officeart/2008/layout/LinedList"/>
    <dgm:cxn modelId="{444C3301-CEF8-4C7A-8BCD-9FE5573CB528}" type="presParOf" srcId="{1AC291F5-A7B2-4ED8-9392-0D366288567D}" destId="{CAA3C145-BE2F-467E-984D-0B0D77D30C3F}" srcOrd="1" destOrd="0" presId="urn:microsoft.com/office/officeart/2008/layout/LinedList"/>
    <dgm:cxn modelId="{36D971DA-208A-4089-B1B1-2A8347E09EB3}" type="presParOf" srcId="{8A840109-D47C-4546-8204-28EA18E7F353}" destId="{1A148E27-6B48-4611-915B-0B43E3CEA430}" srcOrd="4" destOrd="0" presId="urn:microsoft.com/office/officeart/2008/layout/LinedList"/>
    <dgm:cxn modelId="{DB8B069F-B879-49D9-8A08-65DB7C176C13}" type="presParOf" srcId="{8A840109-D47C-4546-8204-28EA18E7F353}" destId="{A9D0DF88-E9B7-4734-BBA0-8163C2F0A470}" srcOrd="5" destOrd="0" presId="urn:microsoft.com/office/officeart/2008/layout/LinedList"/>
    <dgm:cxn modelId="{D539C5DB-91AD-4B3D-972C-7913ACF84064}" type="presParOf" srcId="{A9D0DF88-E9B7-4734-BBA0-8163C2F0A470}" destId="{9FD1959D-63E5-443D-ACCA-B0ECC335DDDF}" srcOrd="0" destOrd="0" presId="urn:microsoft.com/office/officeart/2008/layout/LinedList"/>
    <dgm:cxn modelId="{6E339D74-B931-4F7F-94F7-E85B7DFC4DCF}" type="presParOf" srcId="{A9D0DF88-E9B7-4734-BBA0-8163C2F0A470}" destId="{624FE58B-00F2-401F-A5BE-699BC5CD4231}" srcOrd="1" destOrd="0" presId="urn:microsoft.com/office/officeart/2008/layout/LinedList"/>
    <dgm:cxn modelId="{60FF017F-C7C4-4550-87AA-F5B958B448A8}" type="presParOf" srcId="{8A840109-D47C-4546-8204-28EA18E7F353}" destId="{2BDCF5E3-8C4B-4FDD-98A1-CF7A86E1DC7B}" srcOrd="6" destOrd="0" presId="urn:microsoft.com/office/officeart/2008/layout/LinedList"/>
    <dgm:cxn modelId="{7020AFAC-B02E-46BF-B932-7F6E6FBC78BB}" type="presParOf" srcId="{8A840109-D47C-4546-8204-28EA18E7F353}" destId="{FA78F276-4AB0-4D5D-A01D-DF26D57BE31B}" srcOrd="7" destOrd="0" presId="urn:microsoft.com/office/officeart/2008/layout/LinedList"/>
    <dgm:cxn modelId="{C33E53C8-07A0-4001-A538-B5746167B049}" type="presParOf" srcId="{FA78F276-4AB0-4D5D-A01D-DF26D57BE31B}" destId="{AC2D7913-8172-4EE5-8609-7FA30415395B}" srcOrd="0" destOrd="0" presId="urn:microsoft.com/office/officeart/2008/layout/LinedList"/>
    <dgm:cxn modelId="{BDFF041E-245F-4DB3-BB8A-D251D22084CF}" type="presParOf" srcId="{FA78F276-4AB0-4D5D-A01D-DF26D57BE31B}" destId="{3150DFEF-4973-4D5A-9FBD-199E954880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9D94F8C-0C99-49BF-8462-E44D1AB421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E8821D6-CF7C-4ED8-A9AC-5925C8C1F824}">
      <dgm:prSet/>
      <dgm:spPr/>
      <dgm:t>
        <a:bodyPr/>
        <a:lstStyle/>
        <a:p>
          <a:r>
            <a:rPr lang="el-GR" dirty="0"/>
            <a:t>Βαβυλώνα (Σόδομα – Αίγυπτος – Ιερουσαλήμ) και </a:t>
          </a:r>
          <a:r>
            <a:rPr lang="el-GR" dirty="0" err="1"/>
            <a:t>Παξ</a:t>
          </a:r>
          <a:r>
            <a:rPr lang="el-GR" dirty="0"/>
            <a:t> </a:t>
          </a:r>
          <a:r>
            <a:rPr lang="el-GR" dirty="0" err="1"/>
            <a:t>Ρομάνα</a:t>
          </a:r>
          <a:r>
            <a:rPr lang="el-GR" dirty="0"/>
            <a:t> (</a:t>
          </a:r>
          <a:r>
            <a:rPr lang="en-US" dirty="0"/>
            <a:t>Roma – Amor)</a:t>
          </a:r>
        </a:p>
      </dgm:t>
    </dgm:pt>
    <dgm:pt modelId="{B715F653-D495-44FC-BFD7-D14BF0680E40}" type="parTrans" cxnId="{6896E96D-7E01-43A8-B591-B3E7EC01E808}">
      <dgm:prSet/>
      <dgm:spPr/>
      <dgm:t>
        <a:bodyPr/>
        <a:lstStyle/>
        <a:p>
          <a:endParaRPr lang="en-US"/>
        </a:p>
      </dgm:t>
    </dgm:pt>
    <dgm:pt modelId="{D8689175-8C2F-4232-9B80-5F13D187CC79}" type="sibTrans" cxnId="{6896E96D-7E01-43A8-B591-B3E7EC01E808}">
      <dgm:prSet/>
      <dgm:spPr/>
      <dgm:t>
        <a:bodyPr/>
        <a:lstStyle/>
        <a:p>
          <a:endParaRPr lang="en-US"/>
        </a:p>
      </dgm:t>
    </dgm:pt>
    <dgm:pt modelId="{B7DED025-3811-44D0-B638-428ACA8FC25A}">
      <dgm:prSet/>
      <dgm:spPr/>
      <dgm:t>
        <a:bodyPr/>
        <a:lstStyle/>
        <a:p>
          <a:r>
            <a:rPr lang="el-GR" dirty="0"/>
            <a:t>Σύστημα πολιτικοοικονομικό που «εξαγοράζει τις ψυχές και τα κορμιά» των ανθρώπων (σκλαβιά) – Φωνές όλων των </a:t>
          </a:r>
          <a:r>
            <a:rPr lang="el-GR" dirty="0" err="1"/>
            <a:t>Εσφαγμένων</a:t>
          </a:r>
          <a:endParaRPr lang="en-US" dirty="0"/>
        </a:p>
      </dgm:t>
    </dgm:pt>
    <dgm:pt modelId="{A456B07D-9235-4196-9E3E-9F39ACB2F294}" type="parTrans" cxnId="{3768FBE4-89D5-4318-9D8D-E0C3F87E8FB1}">
      <dgm:prSet/>
      <dgm:spPr/>
      <dgm:t>
        <a:bodyPr/>
        <a:lstStyle/>
        <a:p>
          <a:endParaRPr lang="en-US"/>
        </a:p>
      </dgm:t>
    </dgm:pt>
    <dgm:pt modelId="{DD4D4E3B-7FEF-458A-8399-BB499897C35A}" type="sibTrans" cxnId="{3768FBE4-89D5-4318-9D8D-E0C3F87E8FB1}">
      <dgm:prSet/>
      <dgm:spPr/>
      <dgm:t>
        <a:bodyPr/>
        <a:lstStyle/>
        <a:p>
          <a:endParaRPr lang="en-US"/>
        </a:p>
      </dgm:t>
    </dgm:pt>
    <dgm:pt modelId="{1221FC6D-1674-4749-862D-A0CF418A9AC5}">
      <dgm:prSet/>
      <dgm:spPr/>
      <dgm:t>
        <a:bodyPr/>
        <a:lstStyle/>
        <a:p>
          <a:r>
            <a:rPr lang="el-GR" dirty="0"/>
            <a:t>Επουράνιος </a:t>
          </a:r>
          <a:r>
            <a:rPr lang="en-US" dirty="0"/>
            <a:t>N</a:t>
          </a:r>
          <a:r>
            <a:rPr lang="el-GR" dirty="0" err="1"/>
            <a:t>αός</a:t>
          </a:r>
          <a:r>
            <a:rPr lang="el-GR" dirty="0"/>
            <a:t> (Θυσιαστήριο Ολοκαυτωμάτων – Κιβωτός – Παλάτι με Θρόνο και «θεούς»</a:t>
          </a:r>
          <a:r>
            <a:rPr lang="en-US" dirty="0"/>
            <a:t>) </a:t>
          </a:r>
          <a:r>
            <a:rPr lang="el-GR" dirty="0"/>
            <a:t>Χρυσό Παλάτι Νέρωνα</a:t>
          </a:r>
          <a:endParaRPr lang="en-US" dirty="0"/>
        </a:p>
      </dgm:t>
    </dgm:pt>
    <dgm:pt modelId="{36F361E5-74EA-46DE-B837-3C4B9C3A900A}" type="parTrans" cxnId="{812A7BE3-3811-4DD4-B8D4-81CC689AD64E}">
      <dgm:prSet/>
      <dgm:spPr/>
      <dgm:t>
        <a:bodyPr/>
        <a:lstStyle/>
        <a:p>
          <a:endParaRPr lang="en-US"/>
        </a:p>
      </dgm:t>
    </dgm:pt>
    <dgm:pt modelId="{DCF844B7-C6A7-4AD4-B05E-87C5AA1BFE2E}" type="sibTrans" cxnId="{812A7BE3-3811-4DD4-B8D4-81CC689AD64E}">
      <dgm:prSet/>
      <dgm:spPr/>
      <dgm:t>
        <a:bodyPr/>
        <a:lstStyle/>
        <a:p>
          <a:endParaRPr lang="en-US"/>
        </a:p>
      </dgm:t>
    </dgm:pt>
    <dgm:pt modelId="{2E56F33D-C154-4599-91DA-E9154C8FC1E3}">
      <dgm:prSet/>
      <dgm:spPr/>
      <dgm:t>
        <a:bodyPr/>
        <a:lstStyle/>
        <a:p>
          <a:r>
            <a:rPr lang="el-GR" dirty="0"/>
            <a:t>Καινή  Πόλη  και Εδέμ (όχι Θάλασσα – Ναός)</a:t>
          </a:r>
          <a:endParaRPr lang="en-US" dirty="0"/>
        </a:p>
      </dgm:t>
    </dgm:pt>
    <dgm:pt modelId="{C9505066-C463-4838-8372-1DAB61AA0A3B}" type="parTrans" cxnId="{F8A3968F-D462-4314-88E6-DFB44150B55C}">
      <dgm:prSet/>
      <dgm:spPr/>
      <dgm:t>
        <a:bodyPr/>
        <a:lstStyle/>
        <a:p>
          <a:endParaRPr lang="en-US"/>
        </a:p>
      </dgm:t>
    </dgm:pt>
    <dgm:pt modelId="{DC1BD4F2-2019-4493-8245-E9345876A50C}" type="sibTrans" cxnId="{F8A3968F-D462-4314-88E6-DFB44150B55C}">
      <dgm:prSet/>
      <dgm:spPr/>
      <dgm:t>
        <a:bodyPr/>
        <a:lstStyle/>
        <a:p>
          <a:endParaRPr lang="en-US"/>
        </a:p>
      </dgm:t>
    </dgm:pt>
    <dgm:pt modelId="{95E97B18-7737-401A-B07F-F0B309030C66}" type="pres">
      <dgm:prSet presAssocID="{F9D94F8C-0C99-49BF-8462-E44D1AB42173}" presName="linear" presStyleCnt="0">
        <dgm:presLayoutVars>
          <dgm:animLvl val="lvl"/>
          <dgm:resizeHandles val="exact"/>
        </dgm:presLayoutVars>
      </dgm:prSet>
      <dgm:spPr/>
    </dgm:pt>
    <dgm:pt modelId="{7145AD48-1955-4979-9D04-BCD355C65404}" type="pres">
      <dgm:prSet presAssocID="{EE8821D6-CF7C-4ED8-A9AC-5925C8C1F824}" presName="parentText" presStyleLbl="node1" presStyleIdx="0" presStyleCnt="4">
        <dgm:presLayoutVars>
          <dgm:chMax val="0"/>
          <dgm:bulletEnabled val="1"/>
        </dgm:presLayoutVars>
      </dgm:prSet>
      <dgm:spPr/>
    </dgm:pt>
    <dgm:pt modelId="{0173622D-B877-426D-80ED-C150EAB7E78A}" type="pres">
      <dgm:prSet presAssocID="{D8689175-8C2F-4232-9B80-5F13D187CC79}" presName="spacer" presStyleCnt="0"/>
      <dgm:spPr/>
    </dgm:pt>
    <dgm:pt modelId="{46D63FAB-5F52-418B-9196-3C1B60A226CF}" type="pres">
      <dgm:prSet presAssocID="{B7DED025-3811-44D0-B638-428ACA8FC25A}" presName="parentText" presStyleLbl="node1" presStyleIdx="1" presStyleCnt="4">
        <dgm:presLayoutVars>
          <dgm:chMax val="0"/>
          <dgm:bulletEnabled val="1"/>
        </dgm:presLayoutVars>
      </dgm:prSet>
      <dgm:spPr/>
    </dgm:pt>
    <dgm:pt modelId="{5C75382F-D6C6-4310-841D-C74C6D5A647D}" type="pres">
      <dgm:prSet presAssocID="{DD4D4E3B-7FEF-458A-8399-BB499897C35A}" presName="spacer" presStyleCnt="0"/>
      <dgm:spPr/>
    </dgm:pt>
    <dgm:pt modelId="{8CC6C983-159C-4990-80FB-419EF9786A47}" type="pres">
      <dgm:prSet presAssocID="{1221FC6D-1674-4749-862D-A0CF418A9AC5}" presName="parentText" presStyleLbl="node1" presStyleIdx="2" presStyleCnt="4">
        <dgm:presLayoutVars>
          <dgm:chMax val="0"/>
          <dgm:bulletEnabled val="1"/>
        </dgm:presLayoutVars>
      </dgm:prSet>
      <dgm:spPr/>
    </dgm:pt>
    <dgm:pt modelId="{EE819262-2CBB-42C2-8CA1-538D795BD87A}" type="pres">
      <dgm:prSet presAssocID="{DCF844B7-C6A7-4AD4-B05E-87C5AA1BFE2E}" presName="spacer" presStyleCnt="0"/>
      <dgm:spPr/>
    </dgm:pt>
    <dgm:pt modelId="{296014FD-EC5B-40C4-85AE-146E593A7A73}" type="pres">
      <dgm:prSet presAssocID="{2E56F33D-C154-4599-91DA-E9154C8FC1E3}" presName="parentText" presStyleLbl="node1" presStyleIdx="3" presStyleCnt="4">
        <dgm:presLayoutVars>
          <dgm:chMax val="0"/>
          <dgm:bulletEnabled val="1"/>
        </dgm:presLayoutVars>
      </dgm:prSet>
      <dgm:spPr/>
    </dgm:pt>
  </dgm:ptLst>
  <dgm:cxnLst>
    <dgm:cxn modelId="{167CFB63-7E4A-43E3-A5FB-A25DDC942AA7}" type="presOf" srcId="{F9D94F8C-0C99-49BF-8462-E44D1AB42173}" destId="{95E97B18-7737-401A-B07F-F0B309030C66}" srcOrd="0" destOrd="0" presId="urn:microsoft.com/office/officeart/2005/8/layout/vList2"/>
    <dgm:cxn modelId="{08B91244-7789-4D3F-994E-1A3B9FDD8D83}" type="presOf" srcId="{2E56F33D-C154-4599-91DA-E9154C8FC1E3}" destId="{296014FD-EC5B-40C4-85AE-146E593A7A73}" srcOrd="0" destOrd="0" presId="urn:microsoft.com/office/officeart/2005/8/layout/vList2"/>
    <dgm:cxn modelId="{6896E96D-7E01-43A8-B591-B3E7EC01E808}" srcId="{F9D94F8C-0C99-49BF-8462-E44D1AB42173}" destId="{EE8821D6-CF7C-4ED8-A9AC-5925C8C1F824}" srcOrd="0" destOrd="0" parTransId="{B715F653-D495-44FC-BFD7-D14BF0680E40}" sibTransId="{D8689175-8C2F-4232-9B80-5F13D187CC79}"/>
    <dgm:cxn modelId="{0F951D6F-4365-4BB1-ABE2-D2872FDD91C6}" type="presOf" srcId="{EE8821D6-CF7C-4ED8-A9AC-5925C8C1F824}" destId="{7145AD48-1955-4979-9D04-BCD355C65404}" srcOrd="0" destOrd="0" presId="urn:microsoft.com/office/officeart/2005/8/layout/vList2"/>
    <dgm:cxn modelId="{F6D4F275-7723-4DE1-BEFB-2CD563A8946F}" type="presOf" srcId="{B7DED025-3811-44D0-B638-428ACA8FC25A}" destId="{46D63FAB-5F52-418B-9196-3C1B60A226CF}" srcOrd="0" destOrd="0" presId="urn:microsoft.com/office/officeart/2005/8/layout/vList2"/>
    <dgm:cxn modelId="{F8A3968F-D462-4314-88E6-DFB44150B55C}" srcId="{F9D94F8C-0C99-49BF-8462-E44D1AB42173}" destId="{2E56F33D-C154-4599-91DA-E9154C8FC1E3}" srcOrd="3" destOrd="0" parTransId="{C9505066-C463-4838-8372-1DAB61AA0A3B}" sibTransId="{DC1BD4F2-2019-4493-8245-E9345876A50C}"/>
    <dgm:cxn modelId="{9542D9A7-08AF-4A67-94B5-F5CB99A9DBD2}" type="presOf" srcId="{1221FC6D-1674-4749-862D-A0CF418A9AC5}" destId="{8CC6C983-159C-4990-80FB-419EF9786A47}" srcOrd="0" destOrd="0" presId="urn:microsoft.com/office/officeart/2005/8/layout/vList2"/>
    <dgm:cxn modelId="{812A7BE3-3811-4DD4-B8D4-81CC689AD64E}" srcId="{F9D94F8C-0C99-49BF-8462-E44D1AB42173}" destId="{1221FC6D-1674-4749-862D-A0CF418A9AC5}" srcOrd="2" destOrd="0" parTransId="{36F361E5-74EA-46DE-B837-3C4B9C3A900A}" sibTransId="{DCF844B7-C6A7-4AD4-B05E-87C5AA1BFE2E}"/>
    <dgm:cxn modelId="{3768FBE4-89D5-4318-9D8D-E0C3F87E8FB1}" srcId="{F9D94F8C-0C99-49BF-8462-E44D1AB42173}" destId="{B7DED025-3811-44D0-B638-428ACA8FC25A}" srcOrd="1" destOrd="0" parTransId="{A456B07D-9235-4196-9E3E-9F39ACB2F294}" sibTransId="{DD4D4E3B-7FEF-458A-8399-BB499897C35A}"/>
    <dgm:cxn modelId="{BA1BA21F-F406-41FD-ACBE-AB1F760E98CC}" type="presParOf" srcId="{95E97B18-7737-401A-B07F-F0B309030C66}" destId="{7145AD48-1955-4979-9D04-BCD355C65404}" srcOrd="0" destOrd="0" presId="urn:microsoft.com/office/officeart/2005/8/layout/vList2"/>
    <dgm:cxn modelId="{4EE7540B-21A1-4C79-BA1F-C2F2153480CD}" type="presParOf" srcId="{95E97B18-7737-401A-B07F-F0B309030C66}" destId="{0173622D-B877-426D-80ED-C150EAB7E78A}" srcOrd="1" destOrd="0" presId="urn:microsoft.com/office/officeart/2005/8/layout/vList2"/>
    <dgm:cxn modelId="{87C1C953-B4FC-4E65-A349-52366CDB6E3B}" type="presParOf" srcId="{95E97B18-7737-401A-B07F-F0B309030C66}" destId="{46D63FAB-5F52-418B-9196-3C1B60A226CF}" srcOrd="2" destOrd="0" presId="urn:microsoft.com/office/officeart/2005/8/layout/vList2"/>
    <dgm:cxn modelId="{BE9466B1-BA5C-422F-99FF-0E4A5407160F}" type="presParOf" srcId="{95E97B18-7737-401A-B07F-F0B309030C66}" destId="{5C75382F-D6C6-4310-841D-C74C6D5A647D}" srcOrd="3" destOrd="0" presId="urn:microsoft.com/office/officeart/2005/8/layout/vList2"/>
    <dgm:cxn modelId="{EC7FDB6E-991E-4DC2-A10D-A00F77C6E616}" type="presParOf" srcId="{95E97B18-7737-401A-B07F-F0B309030C66}" destId="{8CC6C983-159C-4990-80FB-419EF9786A47}" srcOrd="4" destOrd="0" presId="urn:microsoft.com/office/officeart/2005/8/layout/vList2"/>
    <dgm:cxn modelId="{956320F9-336F-4971-B105-A59C4A776F41}" type="presParOf" srcId="{95E97B18-7737-401A-B07F-F0B309030C66}" destId="{EE819262-2CBB-42C2-8CA1-538D795BD87A}" srcOrd="5" destOrd="0" presId="urn:microsoft.com/office/officeart/2005/8/layout/vList2"/>
    <dgm:cxn modelId="{7777E424-1C97-4D5F-8AA6-2D7445EB68D8}" type="presParOf" srcId="{95E97B18-7737-401A-B07F-F0B309030C66}" destId="{296014FD-EC5B-40C4-85AE-146E593A7A7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6AFF9B-A852-4449-BD91-9C1629CD876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60EBC46-6F77-47C4-BC0C-95BC544593AB}">
      <dgm:prSet/>
      <dgm:spPr/>
      <dgm:t>
        <a:bodyPr/>
        <a:lstStyle/>
        <a:p>
          <a:r>
            <a:rPr lang="en-US"/>
            <a:t>Η πρώτη από τις τέσσερεις Επτάδες: Παρόν και Έσχατα («Μικρή ΑποΚάλυψη»)</a:t>
          </a:r>
        </a:p>
      </dgm:t>
    </dgm:pt>
    <dgm:pt modelId="{E61371BA-D535-4FF4-930E-961D485F4046}" type="parTrans" cxnId="{83D7139E-2C2F-4022-9547-B79615D46A4E}">
      <dgm:prSet/>
      <dgm:spPr/>
      <dgm:t>
        <a:bodyPr/>
        <a:lstStyle/>
        <a:p>
          <a:endParaRPr lang="en-US"/>
        </a:p>
      </dgm:t>
    </dgm:pt>
    <dgm:pt modelId="{E0795165-A87C-4565-80E7-0FC228D25D9E}" type="sibTrans" cxnId="{83D7139E-2C2F-4022-9547-B79615D46A4E}">
      <dgm:prSet/>
      <dgm:spPr/>
      <dgm:t>
        <a:bodyPr/>
        <a:lstStyle/>
        <a:p>
          <a:endParaRPr lang="en-US"/>
        </a:p>
      </dgm:t>
    </dgm:pt>
    <dgm:pt modelId="{32808241-7254-4A4B-9DB2-F364C189F9E3}">
      <dgm:prSet/>
      <dgm:spPr/>
      <dgm:t>
        <a:bodyPr/>
        <a:lstStyle/>
        <a:p>
          <a:r>
            <a:rPr lang="en-US"/>
            <a:t>Περίληψη όλης της Αποκάλυψης (Ιεζάβελ = Πόρνη, Βαλαάμ = θηρίο)</a:t>
          </a:r>
        </a:p>
      </dgm:t>
    </dgm:pt>
    <dgm:pt modelId="{4461E671-97A6-4BE9-AC06-5E8C6B42754A}" type="parTrans" cxnId="{7FF0ADD6-34A0-4455-97A4-552B61A8EC83}">
      <dgm:prSet/>
      <dgm:spPr/>
      <dgm:t>
        <a:bodyPr/>
        <a:lstStyle/>
        <a:p>
          <a:endParaRPr lang="en-US"/>
        </a:p>
      </dgm:t>
    </dgm:pt>
    <dgm:pt modelId="{5131679A-99C3-47EA-8865-977B1B9A8CE0}" type="sibTrans" cxnId="{7FF0ADD6-34A0-4455-97A4-552B61A8EC83}">
      <dgm:prSet/>
      <dgm:spPr/>
      <dgm:t>
        <a:bodyPr/>
        <a:lstStyle/>
        <a:p>
          <a:endParaRPr lang="en-US"/>
        </a:p>
      </dgm:t>
    </dgm:pt>
    <dgm:pt modelId="{D5540838-8274-4CE3-A17E-3A59326F47C3}">
      <dgm:prSet/>
      <dgm:spPr/>
      <dgm:t>
        <a:bodyPr/>
        <a:lstStyle/>
        <a:p>
          <a:r>
            <a:rPr lang="en-US"/>
            <a:t>Κάθαρση πριν το Ταξίδι και τη ΜυσταΓωγία στον Γάμο</a:t>
          </a:r>
        </a:p>
      </dgm:t>
    </dgm:pt>
    <dgm:pt modelId="{F3EEBB2C-5712-48DD-8664-189460DD9416}" type="parTrans" cxnId="{3CF6B2B3-678A-4653-BB5D-97097F59C904}">
      <dgm:prSet/>
      <dgm:spPr/>
      <dgm:t>
        <a:bodyPr/>
        <a:lstStyle/>
        <a:p>
          <a:endParaRPr lang="en-US"/>
        </a:p>
      </dgm:t>
    </dgm:pt>
    <dgm:pt modelId="{78D28EB0-E623-4FA5-ABB9-75C9254AA485}" type="sibTrans" cxnId="{3CF6B2B3-678A-4653-BB5D-97097F59C904}">
      <dgm:prSet/>
      <dgm:spPr/>
      <dgm:t>
        <a:bodyPr/>
        <a:lstStyle/>
        <a:p>
          <a:endParaRPr lang="en-US"/>
        </a:p>
      </dgm:t>
    </dgm:pt>
    <dgm:pt modelId="{DDC1D77D-71D8-41B2-84C4-B035BB739D9C}">
      <dgm:prSet/>
      <dgm:spPr/>
      <dgm:t>
        <a:bodyPr/>
        <a:lstStyle/>
        <a:p>
          <a:r>
            <a:rPr lang="en-US"/>
            <a:t>ΠρόΛογος και ΕπίΛογος</a:t>
          </a:r>
        </a:p>
      </dgm:t>
    </dgm:pt>
    <dgm:pt modelId="{1B03FA54-5689-4408-B2B1-82AA5F81E9D2}" type="parTrans" cxnId="{817370BB-9624-431F-8450-C3383B6A683E}">
      <dgm:prSet/>
      <dgm:spPr/>
      <dgm:t>
        <a:bodyPr/>
        <a:lstStyle/>
        <a:p>
          <a:endParaRPr lang="en-US"/>
        </a:p>
      </dgm:t>
    </dgm:pt>
    <dgm:pt modelId="{864351E6-6627-40CE-B61B-383CA3085EF0}" type="sibTrans" cxnId="{817370BB-9624-431F-8450-C3383B6A683E}">
      <dgm:prSet/>
      <dgm:spPr/>
      <dgm:t>
        <a:bodyPr/>
        <a:lstStyle/>
        <a:p>
          <a:endParaRPr lang="en-US"/>
        </a:p>
      </dgm:t>
    </dgm:pt>
    <dgm:pt modelId="{F807DBF6-B5C6-420E-9446-0BF347040DDC}">
      <dgm:prSet/>
      <dgm:spPr/>
      <dgm:t>
        <a:bodyPr/>
        <a:lstStyle/>
        <a:p>
          <a:r>
            <a:rPr lang="en-US"/>
            <a:t>Ο Ιησούς Κύριος – Σωτήρας – Πλανητάρχης και το Πνεύμα </a:t>
          </a:r>
        </a:p>
      </dgm:t>
    </dgm:pt>
    <dgm:pt modelId="{9EA467C5-092D-45A9-9514-1A6FA83BDF8B}" type="parTrans" cxnId="{E5DB13F1-C4EA-4071-A868-82159FFF8F11}">
      <dgm:prSet/>
      <dgm:spPr/>
      <dgm:t>
        <a:bodyPr/>
        <a:lstStyle/>
        <a:p>
          <a:endParaRPr lang="en-US"/>
        </a:p>
      </dgm:t>
    </dgm:pt>
    <dgm:pt modelId="{DF6DF059-7B39-4610-A418-1CEEBFD81682}" type="sibTrans" cxnId="{E5DB13F1-C4EA-4071-A868-82159FFF8F11}">
      <dgm:prSet/>
      <dgm:spPr/>
      <dgm:t>
        <a:bodyPr/>
        <a:lstStyle/>
        <a:p>
          <a:endParaRPr lang="en-US"/>
        </a:p>
      </dgm:t>
    </dgm:pt>
    <dgm:pt modelId="{DE2122E8-AFBB-41C2-9991-E5644780F7D4}" type="pres">
      <dgm:prSet presAssocID="{286AFF9B-A852-4449-BD91-9C1629CD8761}" presName="vert0" presStyleCnt="0">
        <dgm:presLayoutVars>
          <dgm:dir/>
          <dgm:animOne val="branch"/>
          <dgm:animLvl val="lvl"/>
        </dgm:presLayoutVars>
      </dgm:prSet>
      <dgm:spPr/>
    </dgm:pt>
    <dgm:pt modelId="{042BD9AA-C33D-4F94-BFA8-EE4BD284917C}" type="pres">
      <dgm:prSet presAssocID="{460EBC46-6F77-47C4-BC0C-95BC544593AB}" presName="thickLine" presStyleLbl="alignNode1" presStyleIdx="0" presStyleCnt="5"/>
      <dgm:spPr/>
    </dgm:pt>
    <dgm:pt modelId="{9EF6ACA3-0694-4791-B18D-D42399CE95F7}" type="pres">
      <dgm:prSet presAssocID="{460EBC46-6F77-47C4-BC0C-95BC544593AB}" presName="horz1" presStyleCnt="0"/>
      <dgm:spPr/>
    </dgm:pt>
    <dgm:pt modelId="{BF9CD483-5C0A-42BF-BDB3-2694B1E2F5A0}" type="pres">
      <dgm:prSet presAssocID="{460EBC46-6F77-47C4-BC0C-95BC544593AB}" presName="tx1" presStyleLbl="revTx" presStyleIdx="0" presStyleCnt="5"/>
      <dgm:spPr/>
    </dgm:pt>
    <dgm:pt modelId="{63A79DAC-6C66-4555-B98C-E42CFA7ACAB6}" type="pres">
      <dgm:prSet presAssocID="{460EBC46-6F77-47C4-BC0C-95BC544593AB}" presName="vert1" presStyleCnt="0"/>
      <dgm:spPr/>
    </dgm:pt>
    <dgm:pt modelId="{4A64B5D3-59EE-4F24-A7B8-023998B915EF}" type="pres">
      <dgm:prSet presAssocID="{32808241-7254-4A4B-9DB2-F364C189F9E3}" presName="thickLine" presStyleLbl="alignNode1" presStyleIdx="1" presStyleCnt="5"/>
      <dgm:spPr/>
    </dgm:pt>
    <dgm:pt modelId="{969E4838-45D9-47F7-A840-8C67222D0D02}" type="pres">
      <dgm:prSet presAssocID="{32808241-7254-4A4B-9DB2-F364C189F9E3}" presName="horz1" presStyleCnt="0"/>
      <dgm:spPr/>
    </dgm:pt>
    <dgm:pt modelId="{F6B680AE-A13B-4AE3-AA5B-848732042A4F}" type="pres">
      <dgm:prSet presAssocID="{32808241-7254-4A4B-9DB2-F364C189F9E3}" presName="tx1" presStyleLbl="revTx" presStyleIdx="1" presStyleCnt="5"/>
      <dgm:spPr/>
    </dgm:pt>
    <dgm:pt modelId="{ACDB141C-4599-4D98-81CD-1F0EB3F52A95}" type="pres">
      <dgm:prSet presAssocID="{32808241-7254-4A4B-9DB2-F364C189F9E3}" presName="vert1" presStyleCnt="0"/>
      <dgm:spPr/>
    </dgm:pt>
    <dgm:pt modelId="{264B2E2C-3D8F-493C-954D-CA62351F630D}" type="pres">
      <dgm:prSet presAssocID="{D5540838-8274-4CE3-A17E-3A59326F47C3}" presName="thickLine" presStyleLbl="alignNode1" presStyleIdx="2" presStyleCnt="5"/>
      <dgm:spPr/>
    </dgm:pt>
    <dgm:pt modelId="{4C130192-5BD4-4650-AE84-A6B1A6230AB6}" type="pres">
      <dgm:prSet presAssocID="{D5540838-8274-4CE3-A17E-3A59326F47C3}" presName="horz1" presStyleCnt="0"/>
      <dgm:spPr/>
    </dgm:pt>
    <dgm:pt modelId="{3660AAA5-D70E-4D17-B9EC-8867E8EC3184}" type="pres">
      <dgm:prSet presAssocID="{D5540838-8274-4CE3-A17E-3A59326F47C3}" presName="tx1" presStyleLbl="revTx" presStyleIdx="2" presStyleCnt="5"/>
      <dgm:spPr/>
    </dgm:pt>
    <dgm:pt modelId="{89AB4F1C-EAB4-4BF2-961E-4BFB499FC2E3}" type="pres">
      <dgm:prSet presAssocID="{D5540838-8274-4CE3-A17E-3A59326F47C3}" presName="vert1" presStyleCnt="0"/>
      <dgm:spPr/>
    </dgm:pt>
    <dgm:pt modelId="{66540AFC-ADAD-435C-A37F-3F5C692086EA}" type="pres">
      <dgm:prSet presAssocID="{DDC1D77D-71D8-41B2-84C4-B035BB739D9C}" presName="thickLine" presStyleLbl="alignNode1" presStyleIdx="3" presStyleCnt="5"/>
      <dgm:spPr/>
    </dgm:pt>
    <dgm:pt modelId="{CCAA4570-748A-4BE1-AA7F-3D12FA5A31D6}" type="pres">
      <dgm:prSet presAssocID="{DDC1D77D-71D8-41B2-84C4-B035BB739D9C}" presName="horz1" presStyleCnt="0"/>
      <dgm:spPr/>
    </dgm:pt>
    <dgm:pt modelId="{4ED30500-755B-4D6E-B0A6-375462CB4DE6}" type="pres">
      <dgm:prSet presAssocID="{DDC1D77D-71D8-41B2-84C4-B035BB739D9C}" presName="tx1" presStyleLbl="revTx" presStyleIdx="3" presStyleCnt="5"/>
      <dgm:spPr/>
    </dgm:pt>
    <dgm:pt modelId="{80965350-A0EC-4542-8CE1-14AF37D7D276}" type="pres">
      <dgm:prSet presAssocID="{DDC1D77D-71D8-41B2-84C4-B035BB739D9C}" presName="vert1" presStyleCnt="0"/>
      <dgm:spPr/>
    </dgm:pt>
    <dgm:pt modelId="{ABA46EB8-4543-41AF-BCFA-9F2F6A4F7F32}" type="pres">
      <dgm:prSet presAssocID="{F807DBF6-B5C6-420E-9446-0BF347040DDC}" presName="thickLine" presStyleLbl="alignNode1" presStyleIdx="4" presStyleCnt="5"/>
      <dgm:spPr/>
    </dgm:pt>
    <dgm:pt modelId="{0EC91C1F-6AE2-4B98-A5CA-A104B1D66E73}" type="pres">
      <dgm:prSet presAssocID="{F807DBF6-B5C6-420E-9446-0BF347040DDC}" presName="horz1" presStyleCnt="0"/>
      <dgm:spPr/>
    </dgm:pt>
    <dgm:pt modelId="{8820DF9D-7CE1-46F1-8548-2F9209B3ABFB}" type="pres">
      <dgm:prSet presAssocID="{F807DBF6-B5C6-420E-9446-0BF347040DDC}" presName="tx1" presStyleLbl="revTx" presStyleIdx="4" presStyleCnt="5"/>
      <dgm:spPr/>
    </dgm:pt>
    <dgm:pt modelId="{50A20A6B-8A6B-4D04-983B-1834990CDA50}" type="pres">
      <dgm:prSet presAssocID="{F807DBF6-B5C6-420E-9446-0BF347040DDC}" presName="vert1" presStyleCnt="0"/>
      <dgm:spPr/>
    </dgm:pt>
  </dgm:ptLst>
  <dgm:cxnLst>
    <dgm:cxn modelId="{63E82114-C239-44C2-A61A-A9829AC72FA4}" type="presOf" srcId="{D5540838-8274-4CE3-A17E-3A59326F47C3}" destId="{3660AAA5-D70E-4D17-B9EC-8867E8EC3184}" srcOrd="0" destOrd="0" presId="urn:microsoft.com/office/officeart/2008/layout/LinedList"/>
    <dgm:cxn modelId="{BC034D17-ADD6-49AE-8D1C-36FB40E58064}" type="presOf" srcId="{460EBC46-6F77-47C4-BC0C-95BC544593AB}" destId="{BF9CD483-5C0A-42BF-BDB3-2694B1E2F5A0}" srcOrd="0" destOrd="0" presId="urn:microsoft.com/office/officeart/2008/layout/LinedList"/>
    <dgm:cxn modelId="{E1B06A3D-F579-48A4-8F4D-53CF2B98BA2D}" type="presOf" srcId="{F807DBF6-B5C6-420E-9446-0BF347040DDC}" destId="{8820DF9D-7CE1-46F1-8548-2F9209B3ABFB}" srcOrd="0" destOrd="0" presId="urn:microsoft.com/office/officeart/2008/layout/LinedList"/>
    <dgm:cxn modelId="{5FC20B64-85F4-4200-9B1F-5F1227C75071}" type="presOf" srcId="{286AFF9B-A852-4449-BD91-9C1629CD8761}" destId="{DE2122E8-AFBB-41C2-9991-E5644780F7D4}" srcOrd="0" destOrd="0" presId="urn:microsoft.com/office/officeart/2008/layout/LinedList"/>
    <dgm:cxn modelId="{09F33A8F-733D-4390-BA30-491FAF83FEC7}" type="presOf" srcId="{32808241-7254-4A4B-9DB2-F364C189F9E3}" destId="{F6B680AE-A13B-4AE3-AA5B-848732042A4F}" srcOrd="0" destOrd="0" presId="urn:microsoft.com/office/officeart/2008/layout/LinedList"/>
    <dgm:cxn modelId="{83D7139E-2C2F-4022-9547-B79615D46A4E}" srcId="{286AFF9B-A852-4449-BD91-9C1629CD8761}" destId="{460EBC46-6F77-47C4-BC0C-95BC544593AB}" srcOrd="0" destOrd="0" parTransId="{E61371BA-D535-4FF4-930E-961D485F4046}" sibTransId="{E0795165-A87C-4565-80E7-0FC228D25D9E}"/>
    <dgm:cxn modelId="{795DCCAE-F2D2-4570-BFEE-EADE06AE45E7}" type="presOf" srcId="{DDC1D77D-71D8-41B2-84C4-B035BB739D9C}" destId="{4ED30500-755B-4D6E-B0A6-375462CB4DE6}" srcOrd="0" destOrd="0" presId="urn:microsoft.com/office/officeart/2008/layout/LinedList"/>
    <dgm:cxn modelId="{3CF6B2B3-678A-4653-BB5D-97097F59C904}" srcId="{286AFF9B-A852-4449-BD91-9C1629CD8761}" destId="{D5540838-8274-4CE3-A17E-3A59326F47C3}" srcOrd="2" destOrd="0" parTransId="{F3EEBB2C-5712-48DD-8664-189460DD9416}" sibTransId="{78D28EB0-E623-4FA5-ABB9-75C9254AA485}"/>
    <dgm:cxn modelId="{817370BB-9624-431F-8450-C3383B6A683E}" srcId="{286AFF9B-A852-4449-BD91-9C1629CD8761}" destId="{DDC1D77D-71D8-41B2-84C4-B035BB739D9C}" srcOrd="3" destOrd="0" parTransId="{1B03FA54-5689-4408-B2B1-82AA5F81E9D2}" sibTransId="{864351E6-6627-40CE-B61B-383CA3085EF0}"/>
    <dgm:cxn modelId="{7FF0ADD6-34A0-4455-97A4-552B61A8EC83}" srcId="{286AFF9B-A852-4449-BD91-9C1629CD8761}" destId="{32808241-7254-4A4B-9DB2-F364C189F9E3}" srcOrd="1" destOrd="0" parTransId="{4461E671-97A6-4BE9-AC06-5E8C6B42754A}" sibTransId="{5131679A-99C3-47EA-8865-977B1B9A8CE0}"/>
    <dgm:cxn modelId="{E5DB13F1-C4EA-4071-A868-82159FFF8F11}" srcId="{286AFF9B-A852-4449-BD91-9C1629CD8761}" destId="{F807DBF6-B5C6-420E-9446-0BF347040DDC}" srcOrd="4" destOrd="0" parTransId="{9EA467C5-092D-45A9-9514-1A6FA83BDF8B}" sibTransId="{DF6DF059-7B39-4610-A418-1CEEBFD81682}"/>
    <dgm:cxn modelId="{96FFE680-B74E-4CA7-B174-86DDD241F1C3}" type="presParOf" srcId="{DE2122E8-AFBB-41C2-9991-E5644780F7D4}" destId="{042BD9AA-C33D-4F94-BFA8-EE4BD284917C}" srcOrd="0" destOrd="0" presId="urn:microsoft.com/office/officeart/2008/layout/LinedList"/>
    <dgm:cxn modelId="{6A7B37E1-8C54-40C8-AE46-C0A0A86FD0E9}" type="presParOf" srcId="{DE2122E8-AFBB-41C2-9991-E5644780F7D4}" destId="{9EF6ACA3-0694-4791-B18D-D42399CE95F7}" srcOrd="1" destOrd="0" presId="urn:microsoft.com/office/officeart/2008/layout/LinedList"/>
    <dgm:cxn modelId="{A7CA183D-D846-474D-A6D2-4ED72B55D950}" type="presParOf" srcId="{9EF6ACA3-0694-4791-B18D-D42399CE95F7}" destId="{BF9CD483-5C0A-42BF-BDB3-2694B1E2F5A0}" srcOrd="0" destOrd="0" presId="urn:microsoft.com/office/officeart/2008/layout/LinedList"/>
    <dgm:cxn modelId="{1E5CB6B1-3E5D-4017-BF0F-D8233F8B1BB9}" type="presParOf" srcId="{9EF6ACA3-0694-4791-B18D-D42399CE95F7}" destId="{63A79DAC-6C66-4555-B98C-E42CFA7ACAB6}" srcOrd="1" destOrd="0" presId="urn:microsoft.com/office/officeart/2008/layout/LinedList"/>
    <dgm:cxn modelId="{7D626DEC-2D4A-4217-8D71-4A430F0C43D8}" type="presParOf" srcId="{DE2122E8-AFBB-41C2-9991-E5644780F7D4}" destId="{4A64B5D3-59EE-4F24-A7B8-023998B915EF}" srcOrd="2" destOrd="0" presId="urn:microsoft.com/office/officeart/2008/layout/LinedList"/>
    <dgm:cxn modelId="{1E34EF01-EAE3-427D-8794-A0BC3EED240D}" type="presParOf" srcId="{DE2122E8-AFBB-41C2-9991-E5644780F7D4}" destId="{969E4838-45D9-47F7-A840-8C67222D0D02}" srcOrd="3" destOrd="0" presId="urn:microsoft.com/office/officeart/2008/layout/LinedList"/>
    <dgm:cxn modelId="{66FC0E01-E5FB-45AE-AD09-8705C9626B7D}" type="presParOf" srcId="{969E4838-45D9-47F7-A840-8C67222D0D02}" destId="{F6B680AE-A13B-4AE3-AA5B-848732042A4F}" srcOrd="0" destOrd="0" presId="urn:microsoft.com/office/officeart/2008/layout/LinedList"/>
    <dgm:cxn modelId="{D12EDC12-A52D-4788-8995-E60B0BF89440}" type="presParOf" srcId="{969E4838-45D9-47F7-A840-8C67222D0D02}" destId="{ACDB141C-4599-4D98-81CD-1F0EB3F52A95}" srcOrd="1" destOrd="0" presId="urn:microsoft.com/office/officeart/2008/layout/LinedList"/>
    <dgm:cxn modelId="{A55C27FE-D129-48F7-B92A-71788A927DCA}" type="presParOf" srcId="{DE2122E8-AFBB-41C2-9991-E5644780F7D4}" destId="{264B2E2C-3D8F-493C-954D-CA62351F630D}" srcOrd="4" destOrd="0" presId="urn:microsoft.com/office/officeart/2008/layout/LinedList"/>
    <dgm:cxn modelId="{13B224F8-9A5A-43AF-9092-1F7BD3FD206A}" type="presParOf" srcId="{DE2122E8-AFBB-41C2-9991-E5644780F7D4}" destId="{4C130192-5BD4-4650-AE84-A6B1A6230AB6}" srcOrd="5" destOrd="0" presId="urn:microsoft.com/office/officeart/2008/layout/LinedList"/>
    <dgm:cxn modelId="{2C60E987-9B5E-4430-BECA-B43DB5328FC9}" type="presParOf" srcId="{4C130192-5BD4-4650-AE84-A6B1A6230AB6}" destId="{3660AAA5-D70E-4D17-B9EC-8867E8EC3184}" srcOrd="0" destOrd="0" presId="urn:microsoft.com/office/officeart/2008/layout/LinedList"/>
    <dgm:cxn modelId="{0A5DDE39-CCC4-421D-80B2-1C6BF41027C8}" type="presParOf" srcId="{4C130192-5BD4-4650-AE84-A6B1A6230AB6}" destId="{89AB4F1C-EAB4-4BF2-961E-4BFB499FC2E3}" srcOrd="1" destOrd="0" presId="urn:microsoft.com/office/officeart/2008/layout/LinedList"/>
    <dgm:cxn modelId="{1E517AE9-3B7D-4293-A18F-511144C15651}" type="presParOf" srcId="{DE2122E8-AFBB-41C2-9991-E5644780F7D4}" destId="{66540AFC-ADAD-435C-A37F-3F5C692086EA}" srcOrd="6" destOrd="0" presId="urn:microsoft.com/office/officeart/2008/layout/LinedList"/>
    <dgm:cxn modelId="{824AEB5C-0A9A-48D4-AD80-228164F7B15F}" type="presParOf" srcId="{DE2122E8-AFBB-41C2-9991-E5644780F7D4}" destId="{CCAA4570-748A-4BE1-AA7F-3D12FA5A31D6}" srcOrd="7" destOrd="0" presId="urn:microsoft.com/office/officeart/2008/layout/LinedList"/>
    <dgm:cxn modelId="{C0A01C2D-3C2D-4FA0-BD01-DE221D74BACD}" type="presParOf" srcId="{CCAA4570-748A-4BE1-AA7F-3D12FA5A31D6}" destId="{4ED30500-755B-4D6E-B0A6-375462CB4DE6}" srcOrd="0" destOrd="0" presId="urn:microsoft.com/office/officeart/2008/layout/LinedList"/>
    <dgm:cxn modelId="{34FD583B-851A-4D00-9E2B-46577182A26A}" type="presParOf" srcId="{CCAA4570-748A-4BE1-AA7F-3D12FA5A31D6}" destId="{80965350-A0EC-4542-8CE1-14AF37D7D276}" srcOrd="1" destOrd="0" presId="urn:microsoft.com/office/officeart/2008/layout/LinedList"/>
    <dgm:cxn modelId="{CCF37F9C-1C76-41E3-8A3D-4CE1F4796FB7}" type="presParOf" srcId="{DE2122E8-AFBB-41C2-9991-E5644780F7D4}" destId="{ABA46EB8-4543-41AF-BCFA-9F2F6A4F7F32}" srcOrd="8" destOrd="0" presId="urn:microsoft.com/office/officeart/2008/layout/LinedList"/>
    <dgm:cxn modelId="{087C3E87-5070-4474-AD7E-4B883975B3E4}" type="presParOf" srcId="{DE2122E8-AFBB-41C2-9991-E5644780F7D4}" destId="{0EC91C1F-6AE2-4B98-A5CA-A104B1D66E73}" srcOrd="9" destOrd="0" presId="urn:microsoft.com/office/officeart/2008/layout/LinedList"/>
    <dgm:cxn modelId="{55D6E7FF-0321-41BC-9ED3-FDEE89129746}" type="presParOf" srcId="{0EC91C1F-6AE2-4B98-A5CA-A104B1D66E73}" destId="{8820DF9D-7CE1-46F1-8548-2F9209B3ABFB}" srcOrd="0" destOrd="0" presId="urn:microsoft.com/office/officeart/2008/layout/LinedList"/>
    <dgm:cxn modelId="{351EDF77-88AC-43E2-9892-F064F40E21F4}" type="presParOf" srcId="{0EC91C1F-6AE2-4B98-A5CA-A104B1D66E73}" destId="{50A20A6B-8A6B-4D04-983B-1834990CDA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03689-7FCF-45D7-A6BD-C5A46B09881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AEF790E-2B57-4D3F-94D6-F2D3947AC469}">
      <dgm:prSet custT="1"/>
      <dgm:spPr/>
      <dgm:t>
        <a:bodyPr/>
        <a:lstStyle/>
        <a:p>
          <a:r>
            <a:rPr lang="el-GR" sz="1800" b="1"/>
            <a:t>Δύο </a:t>
          </a:r>
          <a:r>
            <a:rPr lang="el-GR" sz="1800" b="1" i="1"/>
            <a:t>αφηγήσεις Δημιουργίας </a:t>
          </a:r>
          <a:r>
            <a:rPr lang="el-GR" sz="1800" b="1"/>
            <a:t>από δύο Οπτικές γωνίες: </a:t>
          </a:r>
        </a:p>
        <a:p>
          <a:r>
            <a:rPr lang="el-GR" sz="14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r>
            <a:rPr lang="el-GR" sz="14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endParaRPr lang="en-US" sz="1200" dirty="0"/>
        </a:p>
      </dgm:t>
    </dgm:pt>
    <dgm:pt modelId="{CA5A028C-49B7-4634-910A-C892EE8BCBBF}" type="parTrans" cxnId="{A6D78F69-7DBC-4422-A878-FD01AEA927FB}">
      <dgm:prSet/>
      <dgm:spPr/>
      <dgm:t>
        <a:bodyPr/>
        <a:lstStyle/>
        <a:p>
          <a:endParaRPr lang="en-US"/>
        </a:p>
      </dgm:t>
    </dgm:pt>
    <dgm:pt modelId="{E9579ED2-850A-4DF5-B72E-EC41F907F681}" type="sibTrans" cxnId="{A6D78F69-7DBC-4422-A878-FD01AEA927FB}">
      <dgm:prSet/>
      <dgm:spPr/>
      <dgm:t>
        <a:bodyPr/>
        <a:lstStyle/>
        <a:p>
          <a:endParaRPr lang="en-US"/>
        </a:p>
      </dgm:t>
    </dgm:pt>
    <dgm:pt modelId="{D71BF3C4-B2B0-45CA-BD81-B4D764A7B8CF}">
      <dgm:prSet custT="1"/>
      <dgm:spPr/>
      <dgm:t>
        <a:bodyPr/>
        <a:lstStyle/>
        <a:p>
          <a:pPr algn="just"/>
          <a:r>
            <a:rPr lang="el-GR" sz="2000" b="1"/>
            <a:t>Μύθος (Ποίηση) και Λόγος</a:t>
          </a:r>
          <a:r>
            <a:rPr lang="el-GR" sz="2000" b="0"/>
            <a:t> :</a:t>
          </a:r>
        </a:p>
        <a:p>
          <a:pPr algn="just"/>
          <a:r>
            <a:rPr lang="el-GR" sz="1600" b="0"/>
            <a:t>(</a:t>
          </a:r>
          <a:r>
            <a:rPr lang="el-GR" sz="1600"/>
            <a:t>το δυσκολότερο Κεφάλαιο της </a:t>
          </a:r>
          <a:r>
            <a:rPr lang="el-GR" sz="1600" b="1"/>
            <a:t>Βίβλου στο </a:t>
          </a:r>
          <a:r>
            <a:rPr lang="el-GR" sz="1600" b="1">
              <a:highlight>
                <a:srgbClr val="00FFFF"/>
              </a:highlight>
            </a:rPr>
            <a:t>Γένεσις 6, την καρδιά των Γεν. 1-11 </a:t>
          </a:r>
          <a:r>
            <a:rPr lang="el-GR" sz="1600">
              <a:highlight>
                <a:srgbClr val="00FFFF"/>
              </a:highlight>
            </a:rPr>
            <a:t>:</a:t>
          </a:r>
          <a:r>
            <a:rPr lang="el-GR" sz="16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a:t>ΙΗΣΟΥΣ ΧΡΙΣΤΟΣ ΚΑΙ ΠΟΛΙΤΙΚΗ ΕΞΟΥΣΙΑ</a:t>
          </a:r>
        </a:p>
        <a:p>
          <a:pPr algn="just"/>
          <a:endParaRPr lang="el-GR" sz="1600"/>
        </a:p>
        <a:p>
          <a:pPr algn="just"/>
          <a:r>
            <a:rPr lang="el-GR" sz="1600"/>
            <a:t>Επίσης δύσκολο το </a:t>
          </a:r>
          <a:r>
            <a:rPr lang="el-GR" sz="1600" b="1">
              <a:highlight>
                <a:srgbClr val="00FFFF"/>
              </a:highlight>
            </a:rPr>
            <a:t>Κεφάλαιο 20 της ΑΠΟΚΑΛΥΨΗΣ </a:t>
          </a:r>
          <a:r>
            <a:rPr lang="el-GR" sz="1600"/>
            <a:t>(Χίλια Χρόνια Βασιλείας)</a:t>
          </a:r>
        </a:p>
        <a:p>
          <a:pPr algn="just"/>
          <a:endParaRPr lang="en-US" sz="1400" dirty="0"/>
        </a:p>
      </dgm:t>
    </dgm:pt>
    <dgm:pt modelId="{44671ADF-1721-4093-A969-98EC4C6614B4}" type="parTrans" cxnId="{9409DC85-1BA8-4ECF-9AE4-2657F76DBDE5}">
      <dgm:prSet/>
      <dgm:spPr/>
      <dgm:t>
        <a:bodyPr/>
        <a:lstStyle/>
        <a:p>
          <a:endParaRPr lang="en-US"/>
        </a:p>
      </dgm:t>
    </dgm:pt>
    <dgm:pt modelId="{F9375F6E-18C6-4BD2-8886-B0C4CDD9F722}" type="sibTrans" cxnId="{9409DC85-1BA8-4ECF-9AE4-2657F76DBDE5}">
      <dgm:prSet/>
      <dgm:spPr/>
      <dgm:t>
        <a:bodyPr/>
        <a:lstStyle/>
        <a:p>
          <a:endParaRPr lang="en-US"/>
        </a:p>
      </dgm:t>
    </dgm:pt>
    <dgm:pt modelId="{03512ED4-0507-4013-A956-BACD942325FD}">
      <dgm:prSet custT="1"/>
      <dgm:spPr/>
      <dgm:t>
        <a:bodyPr/>
        <a:lstStyle/>
        <a:p>
          <a:endParaRPr lang="el-GR" sz="1600" dirty="0"/>
        </a:p>
        <a:p>
          <a:r>
            <a:rPr lang="el-GR" sz="1600" dirty="0"/>
            <a:t>Γλώσσα</a:t>
          </a:r>
          <a:r>
            <a:rPr lang="el-GR" sz="1600" b="1" dirty="0"/>
            <a:t> Συμβόλων :</a:t>
          </a:r>
        </a:p>
        <a:p>
          <a:r>
            <a:rPr lang="el-GR" sz="1600" dirty="0"/>
            <a:t>(«Χώμα», Κήπος,  Δέντρο Ζωής / </a:t>
          </a:r>
          <a:r>
            <a:rPr lang="el-GR" sz="1600" dirty="0" err="1"/>
            <a:t>ΧριστουΓέννων</a:t>
          </a:r>
          <a:r>
            <a:rPr lang="el-GR" sz="1600" dirty="0"/>
            <a:t>, Νερό της Ζωής, Ουράνιο Τόξο, Κιβωτός,  Βαβέλ)</a:t>
          </a:r>
          <a:endParaRPr lang="en-US" sz="1600" dirty="0"/>
        </a:p>
      </dgm:t>
    </dgm:pt>
    <dgm:pt modelId="{768BCC6F-5828-4B7F-A951-466FCB474659}" type="parTrans" cxnId="{8D048156-4D12-49E5-B783-3443942847FF}">
      <dgm:prSet/>
      <dgm:spPr/>
      <dgm:t>
        <a:bodyPr/>
        <a:lstStyle/>
        <a:p>
          <a:endParaRPr lang="en-US"/>
        </a:p>
      </dgm:t>
    </dgm:pt>
    <dgm:pt modelId="{A0314C82-E305-402E-B064-32DFAF8BF358}" type="sibTrans" cxnId="{8D048156-4D12-49E5-B783-3443942847FF}">
      <dgm:prSet/>
      <dgm:spPr/>
      <dgm:t>
        <a:bodyPr/>
        <a:lstStyle/>
        <a:p>
          <a:endParaRPr lang="en-US"/>
        </a:p>
      </dgm:t>
    </dgm:pt>
    <dgm:pt modelId="{DE278D2B-1DD3-4361-8C5C-AD37FCF28DF4}">
      <dgm:prSet custT="1"/>
      <dgm:spPr/>
      <dgm:t>
        <a:bodyPr/>
        <a:lstStyle/>
        <a:p>
          <a:endParaRPr lang="el-GR" sz="1400" dirty="0"/>
        </a:p>
        <a:p>
          <a:r>
            <a:rPr lang="el-GR" sz="1400" dirty="0"/>
            <a:t>Τέλος της </a:t>
          </a:r>
          <a:r>
            <a:rPr lang="el-GR" sz="1400" dirty="0" err="1"/>
            <a:t>Τορά</a:t>
          </a:r>
          <a:r>
            <a:rPr lang="el-GR" sz="1400" dirty="0"/>
            <a:t>: Ανοικτό!</a:t>
          </a:r>
        </a:p>
        <a:p>
          <a:endParaRPr lang="el-GR" sz="1400" dirty="0"/>
        </a:p>
        <a:p>
          <a:r>
            <a:rPr lang="el-GR" sz="1400" dirty="0"/>
            <a:t>ΥΣΤΕΡΟΓΡΑΦΟ: Παραδόσεις </a:t>
          </a:r>
          <a:r>
            <a:rPr lang="el-GR" sz="1400" dirty="0" err="1"/>
            <a:t>υστερότερες</a:t>
          </a:r>
          <a:r>
            <a:rPr lang="el-GR" sz="1400" dirty="0"/>
            <a:t>  που επηρεάζουν μέχρι σήμερα τη λα΄¨</a:t>
          </a:r>
          <a:r>
            <a:rPr lang="el-GR" sz="1400" dirty="0" err="1"/>
            <a:t>ική</a:t>
          </a:r>
          <a:r>
            <a:rPr lang="el-GR" sz="1400" dirty="0"/>
            <a:t> δεισιδαιμονία: </a:t>
          </a:r>
        </a:p>
        <a:p>
          <a:r>
            <a:rPr lang="el-GR" sz="1400" dirty="0"/>
            <a:t>					 </a:t>
          </a:r>
          <a:r>
            <a:rPr lang="el-GR" sz="1400" b="1" dirty="0"/>
            <a:t>ΛΙΛΙΘ και ΝΕΦΙΛΙΜ (Ιωβηλαία, </a:t>
          </a:r>
          <a:r>
            <a:rPr lang="el-GR" sz="1400" b="1" dirty="0" err="1"/>
            <a:t>Ιώσηπος</a:t>
          </a:r>
          <a:r>
            <a:rPr lang="el-GR" sz="1000" b="1" dirty="0"/>
            <a:t>)</a:t>
          </a:r>
          <a:endParaRPr lang="en-US" sz="1000" b="1" dirty="0"/>
        </a:p>
      </dgm:t>
    </dgm:pt>
    <dgm:pt modelId="{8C062D8D-7672-46F8-BEDE-77A64FE46A84}" type="parTrans" cxnId="{6648EF2A-FF0D-4841-A2E7-96AA9CCD652A}">
      <dgm:prSet/>
      <dgm:spPr/>
      <dgm:t>
        <a:bodyPr/>
        <a:lstStyle/>
        <a:p>
          <a:endParaRPr lang="en-US"/>
        </a:p>
      </dgm:t>
    </dgm:pt>
    <dgm:pt modelId="{F1A9C1D1-8B38-4FD7-9091-3817B7E26A88}" type="sibTrans" cxnId="{6648EF2A-FF0D-4841-A2E7-96AA9CCD652A}">
      <dgm:prSet/>
      <dgm:spPr/>
      <dgm:t>
        <a:bodyPr/>
        <a:lstStyle/>
        <a:p>
          <a:endParaRPr lang="en-US"/>
        </a:p>
      </dgm:t>
    </dgm:pt>
    <dgm:pt modelId="{22E86412-CB33-4EC6-B937-6B2552CE72BD}" type="pres">
      <dgm:prSet presAssocID="{03803689-7FCF-45D7-A6BD-C5A46B098815}" presName="vert0" presStyleCnt="0">
        <dgm:presLayoutVars>
          <dgm:dir/>
          <dgm:animOne val="branch"/>
          <dgm:animLvl val="lvl"/>
        </dgm:presLayoutVars>
      </dgm:prSet>
      <dgm:spPr/>
    </dgm:pt>
    <dgm:pt modelId="{162482BE-C272-4001-8B6E-60BDC85FEEC4}" type="pres">
      <dgm:prSet presAssocID="{8AEF790E-2B57-4D3F-94D6-F2D3947AC469}" presName="thickLine" presStyleLbl="alignNode1" presStyleIdx="0" presStyleCnt="4"/>
      <dgm:spPr/>
    </dgm:pt>
    <dgm:pt modelId="{B647F699-8115-4B9F-B501-E2D88B7670DF}" type="pres">
      <dgm:prSet presAssocID="{8AEF790E-2B57-4D3F-94D6-F2D3947AC469}" presName="horz1" presStyleCnt="0"/>
      <dgm:spPr/>
    </dgm:pt>
    <dgm:pt modelId="{9D6F2C58-D233-4E8A-ABF4-5D2BA5116C62}" type="pres">
      <dgm:prSet presAssocID="{8AEF790E-2B57-4D3F-94D6-F2D3947AC469}" presName="tx1" presStyleLbl="revTx" presStyleIdx="0" presStyleCnt="4" custScaleY="129104"/>
      <dgm:spPr/>
    </dgm:pt>
    <dgm:pt modelId="{CAF279B0-D8F6-4048-96F3-45622A4DB04E}" type="pres">
      <dgm:prSet presAssocID="{8AEF790E-2B57-4D3F-94D6-F2D3947AC469}" presName="vert1" presStyleCnt="0"/>
      <dgm:spPr/>
    </dgm:pt>
    <dgm:pt modelId="{0AD07DD0-8633-4CBE-828F-DEBA7740825C}" type="pres">
      <dgm:prSet presAssocID="{D71BF3C4-B2B0-45CA-BD81-B4D764A7B8CF}" presName="thickLine" presStyleLbl="alignNode1" presStyleIdx="1" presStyleCnt="4"/>
      <dgm:spPr/>
    </dgm:pt>
    <dgm:pt modelId="{8406A817-6379-42D4-8C6F-ECCFC17033B7}" type="pres">
      <dgm:prSet presAssocID="{D71BF3C4-B2B0-45CA-BD81-B4D764A7B8CF}" presName="horz1" presStyleCnt="0"/>
      <dgm:spPr/>
    </dgm:pt>
    <dgm:pt modelId="{C580ABF4-1DDE-4991-B09A-13C202DFE410}" type="pres">
      <dgm:prSet presAssocID="{D71BF3C4-B2B0-45CA-BD81-B4D764A7B8CF}" presName="tx1" presStyleLbl="revTx" presStyleIdx="1" presStyleCnt="4" custScaleY="195182"/>
      <dgm:spPr/>
    </dgm:pt>
    <dgm:pt modelId="{F38193E7-5C7F-4D3B-976F-2DAB5DA6CCE7}" type="pres">
      <dgm:prSet presAssocID="{D71BF3C4-B2B0-45CA-BD81-B4D764A7B8CF}" presName="vert1" presStyleCnt="0"/>
      <dgm:spPr/>
    </dgm:pt>
    <dgm:pt modelId="{FE216439-68D5-4295-860B-054C6FA484D5}" type="pres">
      <dgm:prSet presAssocID="{03512ED4-0507-4013-A956-BACD942325FD}" presName="thickLine" presStyleLbl="alignNode1" presStyleIdx="2" presStyleCnt="4"/>
      <dgm:spPr/>
    </dgm:pt>
    <dgm:pt modelId="{5B447F3B-BC8C-405F-A5D3-FBD99CC2EF37}" type="pres">
      <dgm:prSet presAssocID="{03512ED4-0507-4013-A956-BACD942325FD}" presName="horz1" presStyleCnt="0"/>
      <dgm:spPr/>
    </dgm:pt>
    <dgm:pt modelId="{50E29022-B24B-440F-AB9F-47465B8D639A}" type="pres">
      <dgm:prSet presAssocID="{03512ED4-0507-4013-A956-BACD942325FD}" presName="tx1" presStyleLbl="revTx" presStyleIdx="2" presStyleCnt="4"/>
      <dgm:spPr/>
    </dgm:pt>
    <dgm:pt modelId="{621D954E-AC16-43B0-BC24-EA5E68D60C1F}" type="pres">
      <dgm:prSet presAssocID="{03512ED4-0507-4013-A956-BACD942325FD}" presName="vert1" presStyleCnt="0"/>
      <dgm:spPr/>
    </dgm:pt>
    <dgm:pt modelId="{857B646C-666B-4CCC-BF5F-10778CBDB791}" type="pres">
      <dgm:prSet presAssocID="{DE278D2B-1DD3-4361-8C5C-AD37FCF28DF4}" presName="thickLine" presStyleLbl="alignNode1" presStyleIdx="3" presStyleCnt="4"/>
      <dgm:spPr/>
    </dgm:pt>
    <dgm:pt modelId="{801690B6-1D14-4A92-B5ED-4B8D02B12412}" type="pres">
      <dgm:prSet presAssocID="{DE278D2B-1DD3-4361-8C5C-AD37FCF28DF4}" presName="horz1" presStyleCnt="0"/>
      <dgm:spPr/>
    </dgm:pt>
    <dgm:pt modelId="{C6E1441B-EBBC-47FC-88BB-108407D881C6}" type="pres">
      <dgm:prSet presAssocID="{DE278D2B-1DD3-4361-8C5C-AD37FCF28DF4}" presName="tx1" presStyleLbl="revTx" presStyleIdx="3" presStyleCnt="4"/>
      <dgm:spPr/>
    </dgm:pt>
    <dgm:pt modelId="{FE9D2720-BE33-4274-969A-AFFCA250F3F9}" type="pres">
      <dgm:prSet presAssocID="{DE278D2B-1DD3-4361-8C5C-AD37FCF28DF4}" presName="vert1" presStyleCnt="0"/>
      <dgm:spPr/>
    </dgm:pt>
  </dgm:ptLst>
  <dgm:cxnLst>
    <dgm:cxn modelId="{86BBBA23-27A2-494D-A440-2771807B9CD2}" type="presOf" srcId="{03803689-7FCF-45D7-A6BD-C5A46B098815}" destId="{22E86412-CB33-4EC6-B937-6B2552CE72BD}" srcOrd="0" destOrd="0" presId="urn:microsoft.com/office/officeart/2008/layout/LinedList"/>
    <dgm:cxn modelId="{15C2CA26-5254-4BB4-8A35-BCE67CDCBE81}" type="presOf" srcId="{03512ED4-0507-4013-A956-BACD942325FD}" destId="{50E29022-B24B-440F-AB9F-47465B8D639A}" srcOrd="0" destOrd="0" presId="urn:microsoft.com/office/officeart/2008/layout/LinedList"/>
    <dgm:cxn modelId="{76C19329-F881-4A58-9564-2AB7F72FDD83}" type="presOf" srcId="{D71BF3C4-B2B0-45CA-BD81-B4D764A7B8CF}" destId="{C580ABF4-1DDE-4991-B09A-13C202DFE410}" srcOrd="0" destOrd="0" presId="urn:microsoft.com/office/officeart/2008/layout/LinedList"/>
    <dgm:cxn modelId="{6648EF2A-FF0D-4841-A2E7-96AA9CCD652A}" srcId="{03803689-7FCF-45D7-A6BD-C5A46B098815}" destId="{DE278D2B-1DD3-4361-8C5C-AD37FCF28DF4}" srcOrd="3" destOrd="0" parTransId="{8C062D8D-7672-46F8-BEDE-77A64FE46A84}" sibTransId="{F1A9C1D1-8B38-4FD7-9091-3817B7E26A88}"/>
    <dgm:cxn modelId="{A6D78F69-7DBC-4422-A878-FD01AEA927FB}" srcId="{03803689-7FCF-45D7-A6BD-C5A46B098815}" destId="{8AEF790E-2B57-4D3F-94D6-F2D3947AC469}" srcOrd="0" destOrd="0" parTransId="{CA5A028C-49B7-4634-910A-C892EE8BCBBF}" sibTransId="{E9579ED2-850A-4DF5-B72E-EC41F907F681}"/>
    <dgm:cxn modelId="{8D048156-4D12-49E5-B783-3443942847FF}" srcId="{03803689-7FCF-45D7-A6BD-C5A46B098815}" destId="{03512ED4-0507-4013-A956-BACD942325FD}" srcOrd="2" destOrd="0" parTransId="{768BCC6F-5828-4B7F-A951-466FCB474659}" sibTransId="{A0314C82-E305-402E-B064-32DFAF8BF358}"/>
    <dgm:cxn modelId="{A922417F-7B0D-4864-8707-32FED34CFCC0}" type="presOf" srcId="{8AEF790E-2B57-4D3F-94D6-F2D3947AC469}" destId="{9D6F2C58-D233-4E8A-ABF4-5D2BA5116C62}" srcOrd="0" destOrd="0" presId="urn:microsoft.com/office/officeart/2008/layout/LinedList"/>
    <dgm:cxn modelId="{9409DC85-1BA8-4ECF-9AE4-2657F76DBDE5}" srcId="{03803689-7FCF-45D7-A6BD-C5A46B098815}" destId="{D71BF3C4-B2B0-45CA-BD81-B4D764A7B8CF}" srcOrd="1" destOrd="0" parTransId="{44671ADF-1721-4093-A969-98EC4C6614B4}" sibTransId="{F9375F6E-18C6-4BD2-8886-B0C4CDD9F722}"/>
    <dgm:cxn modelId="{78E05A9A-E37D-4426-875D-88F51646440F}" type="presOf" srcId="{DE278D2B-1DD3-4361-8C5C-AD37FCF28DF4}" destId="{C6E1441B-EBBC-47FC-88BB-108407D881C6}" srcOrd="0" destOrd="0" presId="urn:microsoft.com/office/officeart/2008/layout/LinedList"/>
    <dgm:cxn modelId="{0F36E0E7-71EC-4CFB-9A49-B40B7EC05AA8}" type="presParOf" srcId="{22E86412-CB33-4EC6-B937-6B2552CE72BD}" destId="{162482BE-C272-4001-8B6E-60BDC85FEEC4}" srcOrd="0" destOrd="0" presId="urn:microsoft.com/office/officeart/2008/layout/LinedList"/>
    <dgm:cxn modelId="{59641971-DC42-4A21-9FF4-EB6E2B20FD96}" type="presParOf" srcId="{22E86412-CB33-4EC6-B937-6B2552CE72BD}" destId="{B647F699-8115-4B9F-B501-E2D88B7670DF}" srcOrd="1" destOrd="0" presId="urn:microsoft.com/office/officeart/2008/layout/LinedList"/>
    <dgm:cxn modelId="{CFD0C342-0EF1-4EE3-B776-93AF5CC5ED47}" type="presParOf" srcId="{B647F699-8115-4B9F-B501-E2D88B7670DF}" destId="{9D6F2C58-D233-4E8A-ABF4-5D2BA5116C62}" srcOrd="0" destOrd="0" presId="urn:microsoft.com/office/officeart/2008/layout/LinedList"/>
    <dgm:cxn modelId="{9B10E663-2C31-45AE-A70A-65606CD53243}" type="presParOf" srcId="{B647F699-8115-4B9F-B501-E2D88B7670DF}" destId="{CAF279B0-D8F6-4048-96F3-45622A4DB04E}" srcOrd="1" destOrd="0" presId="urn:microsoft.com/office/officeart/2008/layout/LinedList"/>
    <dgm:cxn modelId="{705B09E1-2807-4183-8207-C41B03367BDE}" type="presParOf" srcId="{22E86412-CB33-4EC6-B937-6B2552CE72BD}" destId="{0AD07DD0-8633-4CBE-828F-DEBA7740825C}" srcOrd="2" destOrd="0" presId="urn:microsoft.com/office/officeart/2008/layout/LinedList"/>
    <dgm:cxn modelId="{FD5F261F-9283-4BDF-AAEA-D18A3BA4B1E0}" type="presParOf" srcId="{22E86412-CB33-4EC6-B937-6B2552CE72BD}" destId="{8406A817-6379-42D4-8C6F-ECCFC17033B7}" srcOrd="3" destOrd="0" presId="urn:microsoft.com/office/officeart/2008/layout/LinedList"/>
    <dgm:cxn modelId="{970FAEAB-97CC-4CAD-BF1A-324BDEF7485D}" type="presParOf" srcId="{8406A817-6379-42D4-8C6F-ECCFC17033B7}" destId="{C580ABF4-1DDE-4991-B09A-13C202DFE410}" srcOrd="0" destOrd="0" presId="urn:microsoft.com/office/officeart/2008/layout/LinedList"/>
    <dgm:cxn modelId="{549A9A7F-4352-4E15-B397-82748CB7C3E2}" type="presParOf" srcId="{8406A817-6379-42D4-8C6F-ECCFC17033B7}" destId="{F38193E7-5C7F-4D3B-976F-2DAB5DA6CCE7}" srcOrd="1" destOrd="0" presId="urn:microsoft.com/office/officeart/2008/layout/LinedList"/>
    <dgm:cxn modelId="{B012067D-C33C-4F28-A7BA-D99C1987AD9E}" type="presParOf" srcId="{22E86412-CB33-4EC6-B937-6B2552CE72BD}" destId="{FE216439-68D5-4295-860B-054C6FA484D5}" srcOrd="4" destOrd="0" presId="urn:microsoft.com/office/officeart/2008/layout/LinedList"/>
    <dgm:cxn modelId="{42D6B72A-5975-417C-A1B6-958874D8329C}" type="presParOf" srcId="{22E86412-CB33-4EC6-B937-6B2552CE72BD}" destId="{5B447F3B-BC8C-405F-A5D3-FBD99CC2EF37}" srcOrd="5" destOrd="0" presId="urn:microsoft.com/office/officeart/2008/layout/LinedList"/>
    <dgm:cxn modelId="{7AD734F6-68F4-44A1-919E-F923AE14E29A}" type="presParOf" srcId="{5B447F3B-BC8C-405F-A5D3-FBD99CC2EF37}" destId="{50E29022-B24B-440F-AB9F-47465B8D639A}" srcOrd="0" destOrd="0" presId="urn:microsoft.com/office/officeart/2008/layout/LinedList"/>
    <dgm:cxn modelId="{2BD4A28E-42E8-4C6C-BB45-8A9613CE1850}" type="presParOf" srcId="{5B447F3B-BC8C-405F-A5D3-FBD99CC2EF37}" destId="{621D954E-AC16-43B0-BC24-EA5E68D60C1F}" srcOrd="1" destOrd="0" presId="urn:microsoft.com/office/officeart/2008/layout/LinedList"/>
    <dgm:cxn modelId="{C9859A2E-CBE6-4A80-AB28-8085A82A5550}" type="presParOf" srcId="{22E86412-CB33-4EC6-B937-6B2552CE72BD}" destId="{857B646C-666B-4CCC-BF5F-10778CBDB791}" srcOrd="6" destOrd="0" presId="urn:microsoft.com/office/officeart/2008/layout/LinedList"/>
    <dgm:cxn modelId="{694E0792-B5C8-4FA2-92C6-DE3AF6B7769E}" type="presParOf" srcId="{22E86412-CB33-4EC6-B937-6B2552CE72BD}" destId="{801690B6-1D14-4A92-B5ED-4B8D02B12412}" srcOrd="7" destOrd="0" presId="urn:microsoft.com/office/officeart/2008/layout/LinedList"/>
    <dgm:cxn modelId="{83ED70E0-4BB3-4C6F-A3E5-8E802E3790BB}" type="presParOf" srcId="{801690B6-1D14-4A92-B5ED-4B8D02B12412}" destId="{C6E1441B-EBBC-47FC-88BB-108407D881C6}" srcOrd="0" destOrd="0" presId="urn:microsoft.com/office/officeart/2008/layout/LinedList"/>
    <dgm:cxn modelId="{377CC85A-B58D-4547-8ED4-5288394E67DD}" type="presParOf" srcId="{801690B6-1D14-4A92-B5ED-4B8D02B12412}" destId="{FE9D2720-BE33-4274-969A-AFFCA250F3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332C779-F022-4488-B2C2-62094940CFD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6E5552C-BA6B-4B0D-B0A0-7806D9C126B6}">
      <dgm:prSet/>
      <dgm:spPr/>
      <dgm:t>
        <a:bodyPr/>
        <a:lstStyle/>
        <a:p>
          <a:r>
            <a:rPr lang="el-GR" dirty="0"/>
            <a:t>Αγορά – Φόρουμ (Στοές / </a:t>
          </a:r>
          <a:r>
            <a:rPr lang="en-US" dirty="0"/>
            <a:t>mall</a:t>
          </a:r>
          <a:r>
            <a:rPr lang="el-GR" dirty="0"/>
            <a:t> - </a:t>
          </a:r>
          <a:r>
            <a:rPr lang="el-GR" dirty="0" err="1"/>
            <a:t>βεσπασιανές</a:t>
          </a:r>
          <a:r>
            <a:rPr lang="el-GR" dirty="0"/>
            <a:t> -)</a:t>
          </a:r>
          <a:endParaRPr lang="en-US" dirty="0"/>
        </a:p>
      </dgm:t>
    </dgm:pt>
    <dgm:pt modelId="{3AA0E35A-9A8D-4D33-8F29-9705E43574C9}" type="parTrans" cxnId="{DAE54E43-5699-47D1-B899-0A2F264FE11C}">
      <dgm:prSet/>
      <dgm:spPr/>
      <dgm:t>
        <a:bodyPr/>
        <a:lstStyle/>
        <a:p>
          <a:endParaRPr lang="en-US"/>
        </a:p>
      </dgm:t>
    </dgm:pt>
    <dgm:pt modelId="{8D34E389-2F86-4729-9AC6-BDA5482A34BC}" type="sibTrans" cxnId="{DAE54E43-5699-47D1-B899-0A2F264FE11C}">
      <dgm:prSet/>
      <dgm:spPr/>
      <dgm:t>
        <a:bodyPr/>
        <a:lstStyle/>
        <a:p>
          <a:endParaRPr lang="en-US"/>
        </a:p>
      </dgm:t>
    </dgm:pt>
    <dgm:pt modelId="{3CCFEE6D-B2C6-42A4-86E0-E8609D731F89}">
      <dgm:prSet/>
      <dgm:spPr/>
      <dgm:t>
        <a:bodyPr/>
        <a:lstStyle/>
        <a:p>
          <a:r>
            <a:rPr lang="el-GR" dirty="0"/>
            <a:t>Ναός (ιερά Οδός)</a:t>
          </a:r>
        </a:p>
        <a:p>
          <a:r>
            <a:rPr lang="el-GR" dirty="0"/>
            <a:t>Προστάτης θεός</a:t>
          </a:r>
        </a:p>
        <a:p>
          <a:r>
            <a:rPr lang="el-GR" dirty="0"/>
            <a:t>«τελετουργία» + </a:t>
          </a:r>
          <a:r>
            <a:rPr lang="en-US" dirty="0"/>
            <a:t>National Bank - Asylum</a:t>
          </a:r>
        </a:p>
      </dgm:t>
    </dgm:pt>
    <dgm:pt modelId="{A8A0D53C-096A-4745-AB14-5650CFFF3253}" type="parTrans" cxnId="{B633FC25-43E3-4F75-9EDB-2D27B12E95E5}">
      <dgm:prSet/>
      <dgm:spPr/>
      <dgm:t>
        <a:bodyPr/>
        <a:lstStyle/>
        <a:p>
          <a:endParaRPr lang="en-US"/>
        </a:p>
      </dgm:t>
    </dgm:pt>
    <dgm:pt modelId="{E48DF0C3-AC5A-4662-A516-400D7EF2403B}" type="sibTrans" cxnId="{B633FC25-43E3-4F75-9EDB-2D27B12E95E5}">
      <dgm:prSet/>
      <dgm:spPr/>
      <dgm:t>
        <a:bodyPr/>
        <a:lstStyle/>
        <a:p>
          <a:endParaRPr lang="en-US"/>
        </a:p>
      </dgm:t>
    </dgm:pt>
    <dgm:pt modelId="{C244F679-9FA9-456F-8AB8-745A247BECB0}">
      <dgm:prSet/>
      <dgm:spPr/>
      <dgm:t>
        <a:bodyPr/>
        <a:lstStyle/>
        <a:p>
          <a:r>
            <a:rPr lang="el-GR"/>
            <a:t>Θέατρο (Εκκλησία Δήμου [Πολιτική]  – Αρένα - Μίμοι)</a:t>
          </a:r>
          <a:endParaRPr lang="en-US"/>
        </a:p>
      </dgm:t>
    </dgm:pt>
    <dgm:pt modelId="{EE9A4EE3-2339-4A3E-888E-0BB01BC177A2}" type="parTrans" cxnId="{BA4DA4C5-43E4-4519-A6E7-ED7186EE36AB}">
      <dgm:prSet/>
      <dgm:spPr/>
      <dgm:t>
        <a:bodyPr/>
        <a:lstStyle/>
        <a:p>
          <a:endParaRPr lang="en-US"/>
        </a:p>
      </dgm:t>
    </dgm:pt>
    <dgm:pt modelId="{6114B05B-A673-46F3-8145-F36C96C3C388}" type="sibTrans" cxnId="{BA4DA4C5-43E4-4519-A6E7-ED7186EE36AB}">
      <dgm:prSet/>
      <dgm:spPr/>
      <dgm:t>
        <a:bodyPr/>
        <a:lstStyle/>
        <a:p>
          <a:endParaRPr lang="en-US"/>
        </a:p>
      </dgm:t>
    </dgm:pt>
    <dgm:pt modelId="{6AEDDD2C-6915-4465-AB5B-4EA7C8771FDE}">
      <dgm:prSet/>
      <dgm:spPr/>
      <dgm:t>
        <a:bodyPr/>
        <a:lstStyle/>
        <a:p>
          <a:r>
            <a:rPr lang="el-GR" dirty="0"/>
            <a:t>Γυμνάσιο (και Φιλοσοφική Σχολή)</a:t>
          </a:r>
          <a:r>
            <a:rPr lang="en-US" dirty="0"/>
            <a:t> - </a:t>
          </a:r>
          <a:r>
            <a:rPr lang="el-GR" dirty="0"/>
            <a:t> Στάδιο</a:t>
          </a:r>
          <a:endParaRPr lang="en-US" dirty="0"/>
        </a:p>
      </dgm:t>
    </dgm:pt>
    <dgm:pt modelId="{409CC033-EA2E-480E-8711-3D2787EFCB63}" type="parTrans" cxnId="{EE3F61A4-2DC3-45B3-9E6D-51C4B740C069}">
      <dgm:prSet/>
      <dgm:spPr/>
      <dgm:t>
        <a:bodyPr/>
        <a:lstStyle/>
        <a:p>
          <a:endParaRPr lang="en-US"/>
        </a:p>
      </dgm:t>
    </dgm:pt>
    <dgm:pt modelId="{DD2D6DF1-E4B8-445B-B7C4-8D23A23456E4}" type="sibTrans" cxnId="{EE3F61A4-2DC3-45B3-9E6D-51C4B740C069}">
      <dgm:prSet/>
      <dgm:spPr/>
      <dgm:t>
        <a:bodyPr/>
        <a:lstStyle/>
        <a:p>
          <a:endParaRPr lang="en-US"/>
        </a:p>
      </dgm:t>
    </dgm:pt>
    <dgm:pt modelId="{6FE3DB1D-C914-4C95-A9F5-BF9ED38E059B}">
      <dgm:prSet/>
      <dgm:spPr/>
      <dgm:t>
        <a:bodyPr/>
        <a:lstStyle/>
        <a:p>
          <a:r>
            <a:rPr lang="el-GR"/>
            <a:t>Ωδείο</a:t>
          </a:r>
          <a:endParaRPr lang="en-US"/>
        </a:p>
      </dgm:t>
    </dgm:pt>
    <dgm:pt modelId="{692183F7-6F23-4C87-A97A-D4E7D1D2397D}" type="parTrans" cxnId="{DEB9D4DA-2C92-4EDC-A438-E93E09FC8309}">
      <dgm:prSet/>
      <dgm:spPr/>
      <dgm:t>
        <a:bodyPr/>
        <a:lstStyle/>
        <a:p>
          <a:endParaRPr lang="en-US"/>
        </a:p>
      </dgm:t>
    </dgm:pt>
    <dgm:pt modelId="{F0159ACA-D9C4-4425-8A34-C96EC9EB2797}" type="sibTrans" cxnId="{DEB9D4DA-2C92-4EDC-A438-E93E09FC8309}">
      <dgm:prSet/>
      <dgm:spPr/>
      <dgm:t>
        <a:bodyPr/>
        <a:lstStyle/>
        <a:p>
          <a:endParaRPr lang="en-US"/>
        </a:p>
      </dgm:t>
    </dgm:pt>
    <dgm:pt modelId="{1E057E5D-9E3A-4A4B-95DD-0C8AA5A5FFA2}">
      <dgm:prSet/>
      <dgm:spPr/>
      <dgm:t>
        <a:bodyPr/>
        <a:lstStyle/>
        <a:p>
          <a:r>
            <a:rPr lang="el-GR" dirty="0"/>
            <a:t>Κατοικίες  </a:t>
          </a:r>
          <a:endParaRPr lang="en-US" dirty="0"/>
        </a:p>
      </dgm:t>
    </dgm:pt>
    <dgm:pt modelId="{1013A559-1EAF-4F6E-8661-741DD2689B28}" type="parTrans" cxnId="{188401DB-753E-4985-A8E7-CCFAC4F34546}">
      <dgm:prSet/>
      <dgm:spPr/>
      <dgm:t>
        <a:bodyPr/>
        <a:lstStyle/>
        <a:p>
          <a:endParaRPr lang="en-US"/>
        </a:p>
      </dgm:t>
    </dgm:pt>
    <dgm:pt modelId="{EB2A1D6E-42AA-4871-B853-D70EF995A2FD}" type="sibTrans" cxnId="{188401DB-753E-4985-A8E7-CCFAC4F34546}">
      <dgm:prSet/>
      <dgm:spPr/>
      <dgm:t>
        <a:bodyPr/>
        <a:lstStyle/>
        <a:p>
          <a:endParaRPr lang="en-US"/>
        </a:p>
      </dgm:t>
    </dgm:pt>
    <dgm:pt modelId="{99DADA09-A65C-4307-861A-00CF7D43EDC4}" type="pres">
      <dgm:prSet presAssocID="{9332C779-F022-4488-B2C2-62094940CFD2}" presName="diagram" presStyleCnt="0">
        <dgm:presLayoutVars>
          <dgm:dir/>
          <dgm:resizeHandles val="exact"/>
        </dgm:presLayoutVars>
      </dgm:prSet>
      <dgm:spPr/>
    </dgm:pt>
    <dgm:pt modelId="{1EF03128-E7CF-4E29-B336-EA8BBC53202A}" type="pres">
      <dgm:prSet presAssocID="{36E5552C-BA6B-4B0D-B0A0-7806D9C126B6}" presName="node" presStyleLbl="node1" presStyleIdx="0" presStyleCnt="6">
        <dgm:presLayoutVars>
          <dgm:bulletEnabled val="1"/>
        </dgm:presLayoutVars>
      </dgm:prSet>
      <dgm:spPr/>
    </dgm:pt>
    <dgm:pt modelId="{7EFDE002-7F2F-4C9E-B33C-032495B23BAF}" type="pres">
      <dgm:prSet presAssocID="{8D34E389-2F86-4729-9AC6-BDA5482A34BC}" presName="sibTrans" presStyleCnt="0"/>
      <dgm:spPr/>
    </dgm:pt>
    <dgm:pt modelId="{5542D1FB-858D-43FF-97EB-5DA2D3C97BD1}" type="pres">
      <dgm:prSet presAssocID="{3CCFEE6D-B2C6-42A4-86E0-E8609D731F89}" presName="node" presStyleLbl="node1" presStyleIdx="1" presStyleCnt="6">
        <dgm:presLayoutVars>
          <dgm:bulletEnabled val="1"/>
        </dgm:presLayoutVars>
      </dgm:prSet>
      <dgm:spPr/>
    </dgm:pt>
    <dgm:pt modelId="{78E7F781-566C-4F8E-8670-1C67D3F70541}" type="pres">
      <dgm:prSet presAssocID="{E48DF0C3-AC5A-4662-A516-400D7EF2403B}" presName="sibTrans" presStyleCnt="0"/>
      <dgm:spPr/>
    </dgm:pt>
    <dgm:pt modelId="{9FDCD747-22A9-4760-B0B4-9E6B4BD8C39C}" type="pres">
      <dgm:prSet presAssocID="{C244F679-9FA9-456F-8AB8-745A247BECB0}" presName="node" presStyleLbl="node1" presStyleIdx="2" presStyleCnt="6">
        <dgm:presLayoutVars>
          <dgm:bulletEnabled val="1"/>
        </dgm:presLayoutVars>
      </dgm:prSet>
      <dgm:spPr/>
    </dgm:pt>
    <dgm:pt modelId="{C8ABA7AB-2498-4B13-8DC5-2DB54CE3039F}" type="pres">
      <dgm:prSet presAssocID="{6114B05B-A673-46F3-8145-F36C96C3C388}" presName="sibTrans" presStyleCnt="0"/>
      <dgm:spPr/>
    </dgm:pt>
    <dgm:pt modelId="{B0ADEBFB-9AC4-4419-86D4-CF7B19CD46FE}" type="pres">
      <dgm:prSet presAssocID="{6AEDDD2C-6915-4465-AB5B-4EA7C8771FDE}" presName="node" presStyleLbl="node1" presStyleIdx="3" presStyleCnt="6">
        <dgm:presLayoutVars>
          <dgm:bulletEnabled val="1"/>
        </dgm:presLayoutVars>
      </dgm:prSet>
      <dgm:spPr/>
    </dgm:pt>
    <dgm:pt modelId="{31146ABD-E1BA-42B0-BFED-F3D51D677DFA}" type="pres">
      <dgm:prSet presAssocID="{DD2D6DF1-E4B8-445B-B7C4-8D23A23456E4}" presName="sibTrans" presStyleCnt="0"/>
      <dgm:spPr/>
    </dgm:pt>
    <dgm:pt modelId="{5D317324-6143-49D3-B859-6DDBCAFCDEBA}" type="pres">
      <dgm:prSet presAssocID="{6FE3DB1D-C914-4C95-A9F5-BF9ED38E059B}" presName="node" presStyleLbl="node1" presStyleIdx="4" presStyleCnt="6">
        <dgm:presLayoutVars>
          <dgm:bulletEnabled val="1"/>
        </dgm:presLayoutVars>
      </dgm:prSet>
      <dgm:spPr/>
    </dgm:pt>
    <dgm:pt modelId="{0674424C-C95A-49DC-9F70-4DBA820A6906}" type="pres">
      <dgm:prSet presAssocID="{F0159ACA-D9C4-4425-8A34-C96EC9EB2797}" presName="sibTrans" presStyleCnt="0"/>
      <dgm:spPr/>
    </dgm:pt>
    <dgm:pt modelId="{0E997078-E1E6-4FFC-BB67-F60F64F0728C}" type="pres">
      <dgm:prSet presAssocID="{1E057E5D-9E3A-4A4B-95DD-0C8AA5A5FFA2}" presName="node" presStyleLbl="node1" presStyleIdx="5" presStyleCnt="6">
        <dgm:presLayoutVars>
          <dgm:bulletEnabled val="1"/>
        </dgm:presLayoutVars>
      </dgm:prSet>
      <dgm:spPr/>
    </dgm:pt>
  </dgm:ptLst>
  <dgm:cxnLst>
    <dgm:cxn modelId="{D9F82D02-7AAA-4553-9111-3E2997F50EBE}" type="presOf" srcId="{3CCFEE6D-B2C6-42A4-86E0-E8609D731F89}" destId="{5542D1FB-858D-43FF-97EB-5DA2D3C97BD1}" srcOrd="0" destOrd="0" presId="urn:microsoft.com/office/officeart/2005/8/layout/default"/>
    <dgm:cxn modelId="{44249610-27FE-443A-A0DA-39EEBCC4EF1C}" type="presOf" srcId="{6FE3DB1D-C914-4C95-A9F5-BF9ED38E059B}" destId="{5D317324-6143-49D3-B859-6DDBCAFCDEBA}" srcOrd="0" destOrd="0" presId="urn:microsoft.com/office/officeart/2005/8/layout/default"/>
    <dgm:cxn modelId="{B633FC25-43E3-4F75-9EDB-2D27B12E95E5}" srcId="{9332C779-F022-4488-B2C2-62094940CFD2}" destId="{3CCFEE6D-B2C6-42A4-86E0-E8609D731F89}" srcOrd="1" destOrd="0" parTransId="{A8A0D53C-096A-4745-AB14-5650CFFF3253}" sibTransId="{E48DF0C3-AC5A-4662-A516-400D7EF2403B}"/>
    <dgm:cxn modelId="{9D223C39-671D-44C5-A114-883D099C773E}" type="presOf" srcId="{1E057E5D-9E3A-4A4B-95DD-0C8AA5A5FFA2}" destId="{0E997078-E1E6-4FFC-BB67-F60F64F0728C}" srcOrd="0" destOrd="0" presId="urn:microsoft.com/office/officeart/2005/8/layout/default"/>
    <dgm:cxn modelId="{8F98CC62-1FDD-4F7A-8F28-26658E73CBA4}" type="presOf" srcId="{9332C779-F022-4488-B2C2-62094940CFD2}" destId="{99DADA09-A65C-4307-861A-00CF7D43EDC4}" srcOrd="0" destOrd="0" presId="urn:microsoft.com/office/officeart/2005/8/layout/default"/>
    <dgm:cxn modelId="{DAE54E43-5699-47D1-B899-0A2F264FE11C}" srcId="{9332C779-F022-4488-B2C2-62094940CFD2}" destId="{36E5552C-BA6B-4B0D-B0A0-7806D9C126B6}" srcOrd="0" destOrd="0" parTransId="{3AA0E35A-9A8D-4D33-8F29-9705E43574C9}" sibTransId="{8D34E389-2F86-4729-9AC6-BDA5482A34BC}"/>
    <dgm:cxn modelId="{5F1E7C47-432A-45E8-AA0C-BF719265B1F6}" type="presOf" srcId="{6AEDDD2C-6915-4465-AB5B-4EA7C8771FDE}" destId="{B0ADEBFB-9AC4-4419-86D4-CF7B19CD46FE}" srcOrd="0" destOrd="0" presId="urn:microsoft.com/office/officeart/2005/8/layout/default"/>
    <dgm:cxn modelId="{431D9973-85D4-48CF-893E-0B13C26EF4BF}" type="presOf" srcId="{C244F679-9FA9-456F-8AB8-745A247BECB0}" destId="{9FDCD747-22A9-4760-B0B4-9E6B4BD8C39C}" srcOrd="0" destOrd="0" presId="urn:microsoft.com/office/officeart/2005/8/layout/default"/>
    <dgm:cxn modelId="{60D06C91-6782-4C7A-B55E-E3DA206C281F}" type="presOf" srcId="{36E5552C-BA6B-4B0D-B0A0-7806D9C126B6}" destId="{1EF03128-E7CF-4E29-B336-EA8BBC53202A}" srcOrd="0" destOrd="0" presId="urn:microsoft.com/office/officeart/2005/8/layout/default"/>
    <dgm:cxn modelId="{EE3F61A4-2DC3-45B3-9E6D-51C4B740C069}" srcId="{9332C779-F022-4488-B2C2-62094940CFD2}" destId="{6AEDDD2C-6915-4465-AB5B-4EA7C8771FDE}" srcOrd="3" destOrd="0" parTransId="{409CC033-EA2E-480E-8711-3D2787EFCB63}" sibTransId="{DD2D6DF1-E4B8-445B-B7C4-8D23A23456E4}"/>
    <dgm:cxn modelId="{BA4DA4C5-43E4-4519-A6E7-ED7186EE36AB}" srcId="{9332C779-F022-4488-B2C2-62094940CFD2}" destId="{C244F679-9FA9-456F-8AB8-745A247BECB0}" srcOrd="2" destOrd="0" parTransId="{EE9A4EE3-2339-4A3E-888E-0BB01BC177A2}" sibTransId="{6114B05B-A673-46F3-8145-F36C96C3C388}"/>
    <dgm:cxn modelId="{DEB9D4DA-2C92-4EDC-A438-E93E09FC8309}" srcId="{9332C779-F022-4488-B2C2-62094940CFD2}" destId="{6FE3DB1D-C914-4C95-A9F5-BF9ED38E059B}" srcOrd="4" destOrd="0" parTransId="{692183F7-6F23-4C87-A97A-D4E7D1D2397D}" sibTransId="{F0159ACA-D9C4-4425-8A34-C96EC9EB2797}"/>
    <dgm:cxn modelId="{188401DB-753E-4985-A8E7-CCFAC4F34546}" srcId="{9332C779-F022-4488-B2C2-62094940CFD2}" destId="{1E057E5D-9E3A-4A4B-95DD-0C8AA5A5FFA2}" srcOrd="5" destOrd="0" parTransId="{1013A559-1EAF-4F6E-8661-741DD2689B28}" sibTransId="{EB2A1D6E-42AA-4871-B853-D70EF995A2FD}"/>
    <dgm:cxn modelId="{7E98CFA8-99D4-43E4-AF78-D3942708D79F}" type="presParOf" srcId="{99DADA09-A65C-4307-861A-00CF7D43EDC4}" destId="{1EF03128-E7CF-4E29-B336-EA8BBC53202A}" srcOrd="0" destOrd="0" presId="urn:microsoft.com/office/officeart/2005/8/layout/default"/>
    <dgm:cxn modelId="{7547E9C5-F0B4-4277-A423-708596BB3C8B}" type="presParOf" srcId="{99DADA09-A65C-4307-861A-00CF7D43EDC4}" destId="{7EFDE002-7F2F-4C9E-B33C-032495B23BAF}" srcOrd="1" destOrd="0" presId="urn:microsoft.com/office/officeart/2005/8/layout/default"/>
    <dgm:cxn modelId="{A9CFE03D-CDB6-48D8-927C-CB6F08C242CC}" type="presParOf" srcId="{99DADA09-A65C-4307-861A-00CF7D43EDC4}" destId="{5542D1FB-858D-43FF-97EB-5DA2D3C97BD1}" srcOrd="2" destOrd="0" presId="urn:microsoft.com/office/officeart/2005/8/layout/default"/>
    <dgm:cxn modelId="{5EC86038-FE51-4972-873C-235C026C1024}" type="presParOf" srcId="{99DADA09-A65C-4307-861A-00CF7D43EDC4}" destId="{78E7F781-566C-4F8E-8670-1C67D3F70541}" srcOrd="3" destOrd="0" presId="urn:microsoft.com/office/officeart/2005/8/layout/default"/>
    <dgm:cxn modelId="{B111BBB5-770B-4E1F-B13A-360524E48B3A}" type="presParOf" srcId="{99DADA09-A65C-4307-861A-00CF7D43EDC4}" destId="{9FDCD747-22A9-4760-B0B4-9E6B4BD8C39C}" srcOrd="4" destOrd="0" presId="urn:microsoft.com/office/officeart/2005/8/layout/default"/>
    <dgm:cxn modelId="{86DE0827-765C-4CCE-AB05-FCEB08B8D556}" type="presParOf" srcId="{99DADA09-A65C-4307-861A-00CF7D43EDC4}" destId="{C8ABA7AB-2498-4B13-8DC5-2DB54CE3039F}" srcOrd="5" destOrd="0" presId="urn:microsoft.com/office/officeart/2005/8/layout/default"/>
    <dgm:cxn modelId="{34979282-AF4C-474F-8EE6-CC242F98FEBD}" type="presParOf" srcId="{99DADA09-A65C-4307-861A-00CF7D43EDC4}" destId="{B0ADEBFB-9AC4-4419-86D4-CF7B19CD46FE}" srcOrd="6" destOrd="0" presId="urn:microsoft.com/office/officeart/2005/8/layout/default"/>
    <dgm:cxn modelId="{82A4FDBD-758D-416F-AEB0-8F15A523F39A}" type="presParOf" srcId="{99DADA09-A65C-4307-861A-00CF7D43EDC4}" destId="{31146ABD-E1BA-42B0-BFED-F3D51D677DFA}" srcOrd="7" destOrd="0" presId="urn:microsoft.com/office/officeart/2005/8/layout/default"/>
    <dgm:cxn modelId="{26BEB6A7-B514-4911-9BD0-C3B8B814AA3D}" type="presParOf" srcId="{99DADA09-A65C-4307-861A-00CF7D43EDC4}" destId="{5D317324-6143-49D3-B859-6DDBCAFCDEBA}" srcOrd="8" destOrd="0" presId="urn:microsoft.com/office/officeart/2005/8/layout/default"/>
    <dgm:cxn modelId="{2E80A2F7-369C-489B-AABC-79A07B597A6E}" type="presParOf" srcId="{99DADA09-A65C-4307-861A-00CF7D43EDC4}" destId="{0674424C-C95A-49DC-9F70-4DBA820A6906}" srcOrd="9" destOrd="0" presId="urn:microsoft.com/office/officeart/2005/8/layout/default"/>
    <dgm:cxn modelId="{83572694-5F1E-4F76-9734-8EC1EF17D453}" type="presParOf" srcId="{99DADA09-A65C-4307-861A-00CF7D43EDC4}" destId="{0E997078-E1E6-4FFC-BB67-F60F64F0728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A27DCA6-1447-41D7-8013-0D8E24AEF1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41D2FD-15B5-478B-8E06-53B4A8AA4DFC}">
      <dgm:prSet/>
      <dgm:spPr/>
      <dgm:t>
        <a:bodyPr/>
        <a:lstStyle/>
        <a:p>
          <a:r>
            <a:rPr lang="el-GR" dirty="0"/>
            <a:t>Θάλασσα - Πύλες</a:t>
          </a:r>
          <a:endParaRPr lang="en-US" dirty="0"/>
        </a:p>
      </dgm:t>
    </dgm:pt>
    <dgm:pt modelId="{D4FAD3E7-8656-41DE-A4E9-B91578FF7B58}" type="parTrans" cxnId="{1C596732-BB3E-4E9B-9968-249A3934D11D}">
      <dgm:prSet/>
      <dgm:spPr/>
      <dgm:t>
        <a:bodyPr/>
        <a:lstStyle/>
        <a:p>
          <a:endParaRPr lang="en-US"/>
        </a:p>
      </dgm:t>
    </dgm:pt>
    <dgm:pt modelId="{F06C73DB-8F23-4985-B15C-41B779A8B2AA}" type="sibTrans" cxnId="{1C596732-BB3E-4E9B-9968-249A3934D11D}">
      <dgm:prSet/>
      <dgm:spPr/>
      <dgm:t>
        <a:bodyPr/>
        <a:lstStyle/>
        <a:p>
          <a:endParaRPr lang="en-US"/>
        </a:p>
      </dgm:t>
    </dgm:pt>
    <dgm:pt modelId="{C387D054-26AA-410B-BC7C-8DAC7E28715E}">
      <dgm:prSet/>
      <dgm:spPr/>
      <dgm:t>
        <a:bodyPr/>
        <a:lstStyle/>
        <a:p>
          <a:r>
            <a:rPr lang="el-GR" dirty="0"/>
            <a:t>Φυλακή - Θέρμες</a:t>
          </a:r>
          <a:endParaRPr lang="en-US" dirty="0"/>
        </a:p>
      </dgm:t>
    </dgm:pt>
    <dgm:pt modelId="{718E54F2-E6C7-4822-ADA8-6F647FF14715}" type="parTrans" cxnId="{6A88D442-B83C-4022-97C5-1D6BF803D87B}">
      <dgm:prSet/>
      <dgm:spPr/>
      <dgm:t>
        <a:bodyPr/>
        <a:lstStyle/>
        <a:p>
          <a:endParaRPr lang="en-US"/>
        </a:p>
      </dgm:t>
    </dgm:pt>
    <dgm:pt modelId="{18DF0F34-DB0E-4A20-B90D-51E17A4ACC6C}" type="sibTrans" cxnId="{6A88D442-B83C-4022-97C5-1D6BF803D87B}">
      <dgm:prSet/>
      <dgm:spPr/>
      <dgm:t>
        <a:bodyPr/>
        <a:lstStyle/>
        <a:p>
          <a:endParaRPr lang="en-US"/>
        </a:p>
      </dgm:t>
    </dgm:pt>
    <dgm:pt modelId="{FC236DDA-8614-4E2F-8247-730A3BD6228F}">
      <dgm:prSet/>
      <dgm:spPr/>
      <dgm:t>
        <a:bodyPr/>
        <a:lstStyle/>
        <a:p>
          <a:r>
            <a:rPr lang="el-GR"/>
            <a:t>Νεκροταφείο</a:t>
          </a:r>
          <a:endParaRPr lang="en-US"/>
        </a:p>
      </dgm:t>
    </dgm:pt>
    <dgm:pt modelId="{2C59FBB9-ED2D-4E0A-B67F-D1BF5822010B}" type="parTrans" cxnId="{87402445-E96B-42D0-8F59-0FDAAD7D0D30}">
      <dgm:prSet/>
      <dgm:spPr/>
      <dgm:t>
        <a:bodyPr/>
        <a:lstStyle/>
        <a:p>
          <a:endParaRPr lang="en-US"/>
        </a:p>
      </dgm:t>
    </dgm:pt>
    <dgm:pt modelId="{6CC63EF7-B1D0-4B5E-A371-892489597844}" type="sibTrans" cxnId="{87402445-E96B-42D0-8F59-0FDAAD7D0D30}">
      <dgm:prSet/>
      <dgm:spPr/>
      <dgm:t>
        <a:bodyPr/>
        <a:lstStyle/>
        <a:p>
          <a:endParaRPr lang="en-US"/>
        </a:p>
      </dgm:t>
    </dgm:pt>
    <dgm:pt modelId="{92B36BC2-AF6B-441E-B36B-FDF536F7A276}" type="pres">
      <dgm:prSet presAssocID="{5A27DCA6-1447-41D7-8013-0D8E24AEF1B7}" presName="vert0" presStyleCnt="0">
        <dgm:presLayoutVars>
          <dgm:dir/>
          <dgm:animOne val="branch"/>
          <dgm:animLvl val="lvl"/>
        </dgm:presLayoutVars>
      </dgm:prSet>
      <dgm:spPr/>
    </dgm:pt>
    <dgm:pt modelId="{63359960-3634-452B-9052-AD5A7A2BDED3}" type="pres">
      <dgm:prSet presAssocID="{4241D2FD-15B5-478B-8E06-53B4A8AA4DFC}" presName="thickLine" presStyleLbl="alignNode1" presStyleIdx="0" presStyleCnt="3"/>
      <dgm:spPr/>
    </dgm:pt>
    <dgm:pt modelId="{4F3784DC-41E1-4DB7-A0D1-8A077ABC9715}" type="pres">
      <dgm:prSet presAssocID="{4241D2FD-15B5-478B-8E06-53B4A8AA4DFC}" presName="horz1" presStyleCnt="0"/>
      <dgm:spPr/>
    </dgm:pt>
    <dgm:pt modelId="{0346259B-7F82-4526-85C0-F5030863FF62}" type="pres">
      <dgm:prSet presAssocID="{4241D2FD-15B5-478B-8E06-53B4A8AA4DFC}" presName="tx1" presStyleLbl="revTx" presStyleIdx="0" presStyleCnt="3"/>
      <dgm:spPr/>
    </dgm:pt>
    <dgm:pt modelId="{439275EC-56A0-4752-B868-5740241FB7FD}" type="pres">
      <dgm:prSet presAssocID="{4241D2FD-15B5-478B-8E06-53B4A8AA4DFC}" presName="vert1" presStyleCnt="0"/>
      <dgm:spPr/>
    </dgm:pt>
    <dgm:pt modelId="{D775D458-E36D-4C3D-8229-EEB7B1339AB4}" type="pres">
      <dgm:prSet presAssocID="{C387D054-26AA-410B-BC7C-8DAC7E28715E}" presName="thickLine" presStyleLbl="alignNode1" presStyleIdx="1" presStyleCnt="3"/>
      <dgm:spPr/>
    </dgm:pt>
    <dgm:pt modelId="{44C1E74F-5488-4FA5-B344-26C2B774A0F8}" type="pres">
      <dgm:prSet presAssocID="{C387D054-26AA-410B-BC7C-8DAC7E28715E}" presName="horz1" presStyleCnt="0"/>
      <dgm:spPr/>
    </dgm:pt>
    <dgm:pt modelId="{8F2F97E4-A328-4002-87F1-D05BD9785622}" type="pres">
      <dgm:prSet presAssocID="{C387D054-26AA-410B-BC7C-8DAC7E28715E}" presName="tx1" presStyleLbl="revTx" presStyleIdx="1" presStyleCnt="3"/>
      <dgm:spPr/>
    </dgm:pt>
    <dgm:pt modelId="{480B4905-0A16-4F2B-A5BD-54BC3E9FC957}" type="pres">
      <dgm:prSet presAssocID="{C387D054-26AA-410B-BC7C-8DAC7E28715E}" presName="vert1" presStyleCnt="0"/>
      <dgm:spPr/>
    </dgm:pt>
    <dgm:pt modelId="{B5C864C1-0628-4AFA-98DE-240A88F4363F}" type="pres">
      <dgm:prSet presAssocID="{FC236DDA-8614-4E2F-8247-730A3BD6228F}" presName="thickLine" presStyleLbl="alignNode1" presStyleIdx="2" presStyleCnt="3"/>
      <dgm:spPr/>
    </dgm:pt>
    <dgm:pt modelId="{23BB5F31-F563-48E5-A1C7-FAB658263F1E}" type="pres">
      <dgm:prSet presAssocID="{FC236DDA-8614-4E2F-8247-730A3BD6228F}" presName="horz1" presStyleCnt="0"/>
      <dgm:spPr/>
    </dgm:pt>
    <dgm:pt modelId="{B0427BDE-DC61-4541-B7FD-0B853D758FC2}" type="pres">
      <dgm:prSet presAssocID="{FC236DDA-8614-4E2F-8247-730A3BD6228F}" presName="tx1" presStyleLbl="revTx" presStyleIdx="2" presStyleCnt="3"/>
      <dgm:spPr/>
    </dgm:pt>
    <dgm:pt modelId="{3F204568-E7EB-4162-A5A6-81F12841553D}" type="pres">
      <dgm:prSet presAssocID="{FC236DDA-8614-4E2F-8247-730A3BD6228F}" presName="vert1" presStyleCnt="0"/>
      <dgm:spPr/>
    </dgm:pt>
  </dgm:ptLst>
  <dgm:cxnLst>
    <dgm:cxn modelId="{159D0511-6225-4E35-B477-82078C851DD1}" type="presOf" srcId="{C387D054-26AA-410B-BC7C-8DAC7E28715E}" destId="{8F2F97E4-A328-4002-87F1-D05BD9785622}" srcOrd="0" destOrd="0" presId="urn:microsoft.com/office/officeart/2008/layout/LinedList"/>
    <dgm:cxn modelId="{1C596732-BB3E-4E9B-9968-249A3934D11D}" srcId="{5A27DCA6-1447-41D7-8013-0D8E24AEF1B7}" destId="{4241D2FD-15B5-478B-8E06-53B4A8AA4DFC}" srcOrd="0" destOrd="0" parTransId="{D4FAD3E7-8656-41DE-A4E9-B91578FF7B58}" sibTransId="{F06C73DB-8F23-4985-B15C-41B779A8B2AA}"/>
    <dgm:cxn modelId="{6A88D442-B83C-4022-97C5-1D6BF803D87B}" srcId="{5A27DCA6-1447-41D7-8013-0D8E24AEF1B7}" destId="{C387D054-26AA-410B-BC7C-8DAC7E28715E}" srcOrd="1" destOrd="0" parTransId="{718E54F2-E6C7-4822-ADA8-6F647FF14715}" sibTransId="{18DF0F34-DB0E-4A20-B90D-51E17A4ACC6C}"/>
    <dgm:cxn modelId="{87402445-E96B-42D0-8F59-0FDAAD7D0D30}" srcId="{5A27DCA6-1447-41D7-8013-0D8E24AEF1B7}" destId="{FC236DDA-8614-4E2F-8247-730A3BD6228F}" srcOrd="2" destOrd="0" parTransId="{2C59FBB9-ED2D-4E0A-B67F-D1BF5822010B}" sibTransId="{6CC63EF7-B1D0-4B5E-A371-892489597844}"/>
    <dgm:cxn modelId="{B426037C-6541-46D5-8826-C00D246BB222}" type="presOf" srcId="{4241D2FD-15B5-478B-8E06-53B4A8AA4DFC}" destId="{0346259B-7F82-4526-85C0-F5030863FF62}" srcOrd="0" destOrd="0" presId="urn:microsoft.com/office/officeart/2008/layout/LinedList"/>
    <dgm:cxn modelId="{03757F7D-74D7-4001-9F62-598CF2E3B51D}" type="presOf" srcId="{FC236DDA-8614-4E2F-8247-730A3BD6228F}" destId="{B0427BDE-DC61-4541-B7FD-0B853D758FC2}" srcOrd="0" destOrd="0" presId="urn:microsoft.com/office/officeart/2008/layout/LinedList"/>
    <dgm:cxn modelId="{5FACD9FB-6DD0-48FB-BEFA-A8D0FAA99666}" type="presOf" srcId="{5A27DCA6-1447-41D7-8013-0D8E24AEF1B7}" destId="{92B36BC2-AF6B-441E-B36B-FDF536F7A276}" srcOrd="0" destOrd="0" presId="urn:microsoft.com/office/officeart/2008/layout/LinedList"/>
    <dgm:cxn modelId="{6D2C93EB-A2B8-4D26-B1CB-12AC8A22C478}" type="presParOf" srcId="{92B36BC2-AF6B-441E-B36B-FDF536F7A276}" destId="{63359960-3634-452B-9052-AD5A7A2BDED3}" srcOrd="0" destOrd="0" presId="urn:microsoft.com/office/officeart/2008/layout/LinedList"/>
    <dgm:cxn modelId="{9AA8575A-290D-4BA5-AA31-7109E4C42C50}" type="presParOf" srcId="{92B36BC2-AF6B-441E-B36B-FDF536F7A276}" destId="{4F3784DC-41E1-4DB7-A0D1-8A077ABC9715}" srcOrd="1" destOrd="0" presId="urn:microsoft.com/office/officeart/2008/layout/LinedList"/>
    <dgm:cxn modelId="{341F08C7-EB46-4207-B425-FA890AEAEEC7}" type="presParOf" srcId="{4F3784DC-41E1-4DB7-A0D1-8A077ABC9715}" destId="{0346259B-7F82-4526-85C0-F5030863FF62}" srcOrd="0" destOrd="0" presId="urn:microsoft.com/office/officeart/2008/layout/LinedList"/>
    <dgm:cxn modelId="{69549F2E-79B6-442F-8EA7-87A52C7FE610}" type="presParOf" srcId="{4F3784DC-41E1-4DB7-A0D1-8A077ABC9715}" destId="{439275EC-56A0-4752-B868-5740241FB7FD}" srcOrd="1" destOrd="0" presId="urn:microsoft.com/office/officeart/2008/layout/LinedList"/>
    <dgm:cxn modelId="{2AB465C2-C9DF-44B5-87D8-6472F127F746}" type="presParOf" srcId="{92B36BC2-AF6B-441E-B36B-FDF536F7A276}" destId="{D775D458-E36D-4C3D-8229-EEB7B1339AB4}" srcOrd="2" destOrd="0" presId="urn:microsoft.com/office/officeart/2008/layout/LinedList"/>
    <dgm:cxn modelId="{0B4F0023-4CB4-460E-A623-F33AD240CAF4}" type="presParOf" srcId="{92B36BC2-AF6B-441E-B36B-FDF536F7A276}" destId="{44C1E74F-5488-4FA5-B344-26C2B774A0F8}" srcOrd="3" destOrd="0" presId="urn:microsoft.com/office/officeart/2008/layout/LinedList"/>
    <dgm:cxn modelId="{62BE0030-C031-4915-B8C4-49C2EC5E0AA5}" type="presParOf" srcId="{44C1E74F-5488-4FA5-B344-26C2B774A0F8}" destId="{8F2F97E4-A328-4002-87F1-D05BD9785622}" srcOrd="0" destOrd="0" presId="urn:microsoft.com/office/officeart/2008/layout/LinedList"/>
    <dgm:cxn modelId="{2A3A153F-D045-4449-8317-3D9601DC313E}" type="presParOf" srcId="{44C1E74F-5488-4FA5-B344-26C2B774A0F8}" destId="{480B4905-0A16-4F2B-A5BD-54BC3E9FC957}" srcOrd="1" destOrd="0" presId="urn:microsoft.com/office/officeart/2008/layout/LinedList"/>
    <dgm:cxn modelId="{0F80871A-8574-4E42-8168-6C0BF45891FD}" type="presParOf" srcId="{92B36BC2-AF6B-441E-B36B-FDF536F7A276}" destId="{B5C864C1-0628-4AFA-98DE-240A88F4363F}" srcOrd="4" destOrd="0" presId="urn:microsoft.com/office/officeart/2008/layout/LinedList"/>
    <dgm:cxn modelId="{FC46BF42-6474-4006-83B4-1F8467E5223E}" type="presParOf" srcId="{92B36BC2-AF6B-441E-B36B-FDF536F7A276}" destId="{23BB5F31-F563-48E5-A1C7-FAB658263F1E}" srcOrd="5" destOrd="0" presId="urn:microsoft.com/office/officeart/2008/layout/LinedList"/>
    <dgm:cxn modelId="{B68A8A2B-96F7-4875-AACD-7B7F6C1A815D}" type="presParOf" srcId="{23BB5F31-F563-48E5-A1C7-FAB658263F1E}" destId="{B0427BDE-DC61-4541-B7FD-0B853D758FC2}" srcOrd="0" destOrd="0" presId="urn:microsoft.com/office/officeart/2008/layout/LinedList"/>
    <dgm:cxn modelId="{A62A7437-E00F-4930-A804-69A15D640B1E}" type="presParOf" srcId="{23BB5F31-F563-48E5-A1C7-FAB658263F1E}" destId="{3F204568-E7EB-4162-A5A6-81F1284155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D7058B6-929F-422E-9E85-84B58D27E5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8C916C-6863-45A1-9025-2AEFE70F13F0}">
      <dgm:prSet/>
      <dgm:spPr/>
      <dgm:t>
        <a:bodyPr/>
        <a:lstStyle/>
        <a:p>
          <a:r>
            <a:rPr lang="el-GR"/>
            <a:t>Μεγαλύτερη Πόλη Αιγαίου</a:t>
          </a:r>
          <a:endParaRPr lang="en-US"/>
        </a:p>
      </dgm:t>
    </dgm:pt>
    <dgm:pt modelId="{908A0DA6-EFBA-47D0-8970-3E4115340BF1}" type="parTrans" cxnId="{0408CF4D-964F-48F2-9144-EBB521658585}">
      <dgm:prSet/>
      <dgm:spPr/>
      <dgm:t>
        <a:bodyPr/>
        <a:lstStyle/>
        <a:p>
          <a:endParaRPr lang="en-US"/>
        </a:p>
      </dgm:t>
    </dgm:pt>
    <dgm:pt modelId="{D62C9059-2A42-4955-9244-5034BC6808AE}" type="sibTrans" cxnId="{0408CF4D-964F-48F2-9144-EBB521658585}">
      <dgm:prSet/>
      <dgm:spPr/>
      <dgm:t>
        <a:bodyPr/>
        <a:lstStyle/>
        <a:p>
          <a:endParaRPr lang="en-US"/>
        </a:p>
      </dgm:t>
    </dgm:pt>
    <dgm:pt modelId="{CE3F6CE6-B7AB-4245-8C76-3CBE2B43A985}">
      <dgm:prSet/>
      <dgm:spPr/>
      <dgm:t>
        <a:bodyPr/>
        <a:lstStyle/>
        <a:p>
          <a:r>
            <a:rPr lang="el-GR" dirty="0"/>
            <a:t>Μεγαλύτερο Κέντρο Χριστιανισμού</a:t>
          </a:r>
        </a:p>
        <a:p>
          <a:r>
            <a:rPr lang="el-GR" dirty="0"/>
            <a:t>	*Ποικίλα Ρεύματα</a:t>
          </a:r>
        </a:p>
        <a:p>
          <a:r>
            <a:rPr lang="el-GR" dirty="0"/>
            <a:t>	* Περισσότερα Βιβλία της Κ.Δ. (Επιστολές στους 	Κορίνθιους, 	Αιχμαλωσίας, Πράξεις)</a:t>
          </a:r>
        </a:p>
        <a:p>
          <a:r>
            <a:rPr lang="el-GR" dirty="0"/>
            <a:t>	* ΙΓΝΑΤΙΟΣ «Ο </a:t>
          </a:r>
          <a:r>
            <a:rPr lang="el-GR" dirty="0" err="1"/>
            <a:t>εμός</a:t>
          </a:r>
          <a:r>
            <a:rPr lang="el-GR" dirty="0"/>
            <a:t> Έρως </a:t>
          </a:r>
          <a:r>
            <a:rPr lang="el-GR" dirty="0" err="1"/>
            <a:t>εσταύρωται</a:t>
          </a:r>
          <a:r>
            <a:rPr lang="el-GR" dirty="0"/>
            <a:t>»</a:t>
          </a:r>
        </a:p>
        <a:p>
          <a:r>
            <a:rPr lang="el-GR" dirty="0"/>
            <a:t>	* Η Προς </a:t>
          </a:r>
          <a:r>
            <a:rPr lang="el-GR" dirty="0" err="1"/>
            <a:t>Εφεσίους</a:t>
          </a:r>
          <a:r>
            <a:rPr lang="el-GR" dirty="0"/>
            <a:t> μάλλον δεν απευθύνεται στην Έφεσο</a:t>
          </a:r>
          <a:endParaRPr lang="en-US" dirty="0"/>
        </a:p>
      </dgm:t>
    </dgm:pt>
    <dgm:pt modelId="{FEF23DD4-967F-45FC-A8B8-8DAEE73E9CE1}" type="parTrans" cxnId="{1AF9730F-D9A2-4060-BA93-FD6CA16327EB}">
      <dgm:prSet/>
      <dgm:spPr/>
      <dgm:t>
        <a:bodyPr/>
        <a:lstStyle/>
        <a:p>
          <a:endParaRPr lang="en-US"/>
        </a:p>
      </dgm:t>
    </dgm:pt>
    <dgm:pt modelId="{F7B06334-BF98-4915-BA3B-88D84801866E}" type="sibTrans" cxnId="{1AF9730F-D9A2-4060-BA93-FD6CA16327EB}">
      <dgm:prSet/>
      <dgm:spPr/>
      <dgm:t>
        <a:bodyPr/>
        <a:lstStyle/>
        <a:p>
          <a:endParaRPr lang="en-US"/>
        </a:p>
      </dgm:t>
    </dgm:pt>
    <dgm:pt modelId="{1205A62A-59EC-41DB-89F6-2AAF272F67A8}">
      <dgm:prSet/>
      <dgm:spPr/>
      <dgm:t>
        <a:bodyPr/>
        <a:lstStyle/>
        <a:p>
          <a:r>
            <a:rPr lang="el-GR" dirty="0"/>
            <a:t>*Πόλη της </a:t>
          </a:r>
          <a:r>
            <a:rPr lang="el-GR" dirty="0" err="1"/>
            <a:t>Νταιάνα</a:t>
          </a:r>
          <a:r>
            <a:rPr lang="el-GR" dirty="0"/>
            <a:t> – Θεοτόκου (Θέκλα)</a:t>
          </a:r>
        </a:p>
        <a:p>
          <a:r>
            <a:rPr lang="el-GR" dirty="0"/>
            <a:t>* </a:t>
          </a:r>
          <a:r>
            <a:rPr lang="el-GR" dirty="0" err="1"/>
            <a:t>Κοσμόπολις</a:t>
          </a:r>
          <a:endParaRPr lang="el-GR" dirty="0"/>
        </a:p>
        <a:p>
          <a:r>
            <a:rPr lang="el-GR" dirty="0"/>
            <a:t>* Δέντρο</a:t>
          </a:r>
          <a:endParaRPr lang="en-US" dirty="0"/>
        </a:p>
      </dgm:t>
    </dgm:pt>
    <dgm:pt modelId="{521BB1AC-343C-49DD-ACCC-AE163AAED88C}" type="parTrans" cxnId="{3B8D817A-4C22-4B42-A8DB-1845E12A4A11}">
      <dgm:prSet/>
      <dgm:spPr/>
      <dgm:t>
        <a:bodyPr/>
        <a:lstStyle/>
        <a:p>
          <a:endParaRPr lang="en-US"/>
        </a:p>
      </dgm:t>
    </dgm:pt>
    <dgm:pt modelId="{1C019E2A-FDD4-4DD2-B222-C86892FD0DE6}" type="sibTrans" cxnId="{3B8D817A-4C22-4B42-A8DB-1845E12A4A11}">
      <dgm:prSet/>
      <dgm:spPr/>
      <dgm:t>
        <a:bodyPr/>
        <a:lstStyle/>
        <a:p>
          <a:endParaRPr lang="en-US"/>
        </a:p>
      </dgm:t>
    </dgm:pt>
    <dgm:pt modelId="{BCABD366-3428-4077-A200-B32DE9D52678}">
      <dgm:prSet/>
      <dgm:spPr/>
      <dgm:t>
        <a:bodyPr/>
        <a:lstStyle/>
        <a:p>
          <a:r>
            <a:rPr lang="el-GR" dirty="0"/>
            <a:t>Κι όμως σήμερα ούτε το όνομά της!</a:t>
          </a:r>
          <a:endParaRPr lang="en-US" dirty="0"/>
        </a:p>
      </dgm:t>
    </dgm:pt>
    <dgm:pt modelId="{F5C3FB52-3253-4537-A682-F504A3C85BEE}" type="parTrans" cxnId="{7918F378-D69C-4EC7-97AC-4C5923591A81}">
      <dgm:prSet/>
      <dgm:spPr/>
      <dgm:t>
        <a:bodyPr/>
        <a:lstStyle/>
        <a:p>
          <a:endParaRPr lang="en-US"/>
        </a:p>
      </dgm:t>
    </dgm:pt>
    <dgm:pt modelId="{2FF20924-2011-4252-B22F-3600AB8294E3}" type="sibTrans" cxnId="{7918F378-D69C-4EC7-97AC-4C5923591A81}">
      <dgm:prSet/>
      <dgm:spPr/>
      <dgm:t>
        <a:bodyPr/>
        <a:lstStyle/>
        <a:p>
          <a:endParaRPr lang="en-US"/>
        </a:p>
      </dgm:t>
    </dgm:pt>
    <dgm:pt modelId="{5A77C211-2714-4D76-844B-5B894B36DB85}" type="pres">
      <dgm:prSet presAssocID="{ED7058B6-929F-422E-9E85-84B58D27E54F}" presName="vert0" presStyleCnt="0">
        <dgm:presLayoutVars>
          <dgm:dir/>
          <dgm:animOne val="branch"/>
          <dgm:animLvl val="lvl"/>
        </dgm:presLayoutVars>
      </dgm:prSet>
      <dgm:spPr/>
    </dgm:pt>
    <dgm:pt modelId="{D8374B57-A9FE-43DE-8E6B-B7F30940B3E7}" type="pres">
      <dgm:prSet presAssocID="{178C916C-6863-45A1-9025-2AEFE70F13F0}" presName="thickLine" presStyleLbl="alignNode1" presStyleIdx="0" presStyleCnt="4"/>
      <dgm:spPr/>
    </dgm:pt>
    <dgm:pt modelId="{2DFC0B28-F7EC-44A5-8B98-088D9F41C77D}" type="pres">
      <dgm:prSet presAssocID="{178C916C-6863-45A1-9025-2AEFE70F13F0}" presName="horz1" presStyleCnt="0"/>
      <dgm:spPr/>
    </dgm:pt>
    <dgm:pt modelId="{8E0EB6BE-E170-4C09-AE72-8187819291E2}" type="pres">
      <dgm:prSet presAssocID="{178C916C-6863-45A1-9025-2AEFE70F13F0}" presName="tx1" presStyleLbl="revTx" presStyleIdx="0" presStyleCnt="4"/>
      <dgm:spPr/>
    </dgm:pt>
    <dgm:pt modelId="{70549C06-F430-4BA3-903D-A1BC848F40A2}" type="pres">
      <dgm:prSet presAssocID="{178C916C-6863-45A1-9025-2AEFE70F13F0}" presName="vert1" presStyleCnt="0"/>
      <dgm:spPr/>
    </dgm:pt>
    <dgm:pt modelId="{EFDBB2D9-AD3F-4822-9DDA-FF0FD4E382F7}" type="pres">
      <dgm:prSet presAssocID="{CE3F6CE6-B7AB-4245-8C76-3CBE2B43A985}" presName="thickLine" presStyleLbl="alignNode1" presStyleIdx="1" presStyleCnt="4"/>
      <dgm:spPr/>
    </dgm:pt>
    <dgm:pt modelId="{A2FB3516-42BF-489A-B05E-4B137C03F214}" type="pres">
      <dgm:prSet presAssocID="{CE3F6CE6-B7AB-4245-8C76-3CBE2B43A985}" presName="horz1" presStyleCnt="0"/>
      <dgm:spPr/>
    </dgm:pt>
    <dgm:pt modelId="{7D160C1E-EE88-42E6-A08B-D0E4B952EEB8}" type="pres">
      <dgm:prSet presAssocID="{CE3F6CE6-B7AB-4245-8C76-3CBE2B43A985}" presName="tx1" presStyleLbl="revTx" presStyleIdx="1" presStyleCnt="4" custScaleY="185126"/>
      <dgm:spPr/>
    </dgm:pt>
    <dgm:pt modelId="{25F09A2F-4ECE-4BA2-8438-3F8E8238BFDD}" type="pres">
      <dgm:prSet presAssocID="{CE3F6CE6-B7AB-4245-8C76-3CBE2B43A985}" presName="vert1" presStyleCnt="0"/>
      <dgm:spPr/>
    </dgm:pt>
    <dgm:pt modelId="{29E192EB-552E-46BE-9035-D132A4D25B2A}" type="pres">
      <dgm:prSet presAssocID="{1205A62A-59EC-41DB-89F6-2AAF272F67A8}" presName="thickLine" presStyleLbl="alignNode1" presStyleIdx="2" presStyleCnt="4"/>
      <dgm:spPr/>
    </dgm:pt>
    <dgm:pt modelId="{35B27ECC-77E2-4039-B786-E115B0F65FB6}" type="pres">
      <dgm:prSet presAssocID="{1205A62A-59EC-41DB-89F6-2AAF272F67A8}" presName="horz1" presStyleCnt="0"/>
      <dgm:spPr/>
    </dgm:pt>
    <dgm:pt modelId="{CAB5EEEF-F3DC-456D-B8E7-DFA91DBB9DF2}" type="pres">
      <dgm:prSet presAssocID="{1205A62A-59EC-41DB-89F6-2AAF272F67A8}" presName="tx1" presStyleLbl="revTx" presStyleIdx="2" presStyleCnt="4"/>
      <dgm:spPr/>
    </dgm:pt>
    <dgm:pt modelId="{63FC30E0-E67E-4CD4-8305-1BD11E6B9401}" type="pres">
      <dgm:prSet presAssocID="{1205A62A-59EC-41DB-89F6-2AAF272F67A8}" presName="vert1" presStyleCnt="0"/>
      <dgm:spPr/>
    </dgm:pt>
    <dgm:pt modelId="{78792641-85BD-43EF-91C0-0D7911852997}" type="pres">
      <dgm:prSet presAssocID="{BCABD366-3428-4077-A200-B32DE9D52678}" presName="thickLine" presStyleLbl="alignNode1" presStyleIdx="3" presStyleCnt="4"/>
      <dgm:spPr/>
    </dgm:pt>
    <dgm:pt modelId="{2207E04D-6E20-40AA-B6FA-CA7EBBA1ED81}" type="pres">
      <dgm:prSet presAssocID="{BCABD366-3428-4077-A200-B32DE9D52678}" presName="horz1" presStyleCnt="0"/>
      <dgm:spPr/>
    </dgm:pt>
    <dgm:pt modelId="{6CEA741B-0C4D-4A3A-AC4E-A5FD89862508}" type="pres">
      <dgm:prSet presAssocID="{BCABD366-3428-4077-A200-B32DE9D52678}" presName="tx1" presStyleLbl="revTx" presStyleIdx="3" presStyleCnt="4"/>
      <dgm:spPr/>
    </dgm:pt>
    <dgm:pt modelId="{A7DBFCF7-DA2B-4CFF-A90B-4775DC11353E}" type="pres">
      <dgm:prSet presAssocID="{BCABD366-3428-4077-A200-B32DE9D52678}" presName="vert1" presStyleCnt="0"/>
      <dgm:spPr/>
    </dgm:pt>
  </dgm:ptLst>
  <dgm:cxnLst>
    <dgm:cxn modelId="{1AF9730F-D9A2-4060-BA93-FD6CA16327EB}" srcId="{ED7058B6-929F-422E-9E85-84B58D27E54F}" destId="{CE3F6CE6-B7AB-4245-8C76-3CBE2B43A985}" srcOrd="1" destOrd="0" parTransId="{FEF23DD4-967F-45FC-A8B8-8DAEE73E9CE1}" sibTransId="{F7B06334-BF98-4915-BA3B-88D84801866E}"/>
    <dgm:cxn modelId="{B2476A12-41A6-4DBB-BF8E-6A04FAF88161}" type="presOf" srcId="{ED7058B6-929F-422E-9E85-84B58D27E54F}" destId="{5A77C211-2714-4D76-844B-5B894B36DB85}" srcOrd="0" destOrd="0" presId="urn:microsoft.com/office/officeart/2008/layout/LinedList"/>
    <dgm:cxn modelId="{F75AB831-DCDB-4237-AFDC-B08BA1B209BD}" type="presOf" srcId="{CE3F6CE6-B7AB-4245-8C76-3CBE2B43A985}" destId="{7D160C1E-EE88-42E6-A08B-D0E4B952EEB8}" srcOrd="0" destOrd="0" presId="urn:microsoft.com/office/officeart/2008/layout/LinedList"/>
    <dgm:cxn modelId="{0408CF4D-964F-48F2-9144-EBB521658585}" srcId="{ED7058B6-929F-422E-9E85-84B58D27E54F}" destId="{178C916C-6863-45A1-9025-2AEFE70F13F0}" srcOrd="0" destOrd="0" parTransId="{908A0DA6-EFBA-47D0-8970-3E4115340BF1}" sibTransId="{D62C9059-2A42-4955-9244-5034BC6808AE}"/>
    <dgm:cxn modelId="{D37A1753-039B-46F8-A2E0-A39C16F587EF}" type="presOf" srcId="{178C916C-6863-45A1-9025-2AEFE70F13F0}" destId="{8E0EB6BE-E170-4C09-AE72-8187819291E2}" srcOrd="0" destOrd="0" presId="urn:microsoft.com/office/officeart/2008/layout/LinedList"/>
    <dgm:cxn modelId="{7918F378-D69C-4EC7-97AC-4C5923591A81}" srcId="{ED7058B6-929F-422E-9E85-84B58D27E54F}" destId="{BCABD366-3428-4077-A200-B32DE9D52678}" srcOrd="3" destOrd="0" parTransId="{F5C3FB52-3253-4537-A682-F504A3C85BEE}" sibTransId="{2FF20924-2011-4252-B22F-3600AB8294E3}"/>
    <dgm:cxn modelId="{3B8D817A-4C22-4B42-A8DB-1845E12A4A11}" srcId="{ED7058B6-929F-422E-9E85-84B58D27E54F}" destId="{1205A62A-59EC-41DB-89F6-2AAF272F67A8}" srcOrd="2" destOrd="0" parTransId="{521BB1AC-343C-49DD-ACCC-AE163AAED88C}" sibTransId="{1C019E2A-FDD4-4DD2-B222-C86892FD0DE6}"/>
    <dgm:cxn modelId="{92F2458E-A401-4267-96D8-62F5151DC3E8}" type="presOf" srcId="{1205A62A-59EC-41DB-89F6-2AAF272F67A8}" destId="{CAB5EEEF-F3DC-456D-B8E7-DFA91DBB9DF2}" srcOrd="0" destOrd="0" presId="urn:microsoft.com/office/officeart/2008/layout/LinedList"/>
    <dgm:cxn modelId="{6DDB39DE-1D72-472E-86B2-1BB771CF4685}" type="presOf" srcId="{BCABD366-3428-4077-A200-B32DE9D52678}" destId="{6CEA741B-0C4D-4A3A-AC4E-A5FD89862508}" srcOrd="0" destOrd="0" presId="urn:microsoft.com/office/officeart/2008/layout/LinedList"/>
    <dgm:cxn modelId="{81FC4139-8C67-47E5-970F-82C49BCA1B4E}" type="presParOf" srcId="{5A77C211-2714-4D76-844B-5B894B36DB85}" destId="{D8374B57-A9FE-43DE-8E6B-B7F30940B3E7}" srcOrd="0" destOrd="0" presId="urn:microsoft.com/office/officeart/2008/layout/LinedList"/>
    <dgm:cxn modelId="{0752BFAF-66F3-425F-868A-FB9B82951020}" type="presParOf" srcId="{5A77C211-2714-4D76-844B-5B894B36DB85}" destId="{2DFC0B28-F7EC-44A5-8B98-088D9F41C77D}" srcOrd="1" destOrd="0" presId="urn:microsoft.com/office/officeart/2008/layout/LinedList"/>
    <dgm:cxn modelId="{D9DC7C03-862F-4733-A22B-150EA8FCCF08}" type="presParOf" srcId="{2DFC0B28-F7EC-44A5-8B98-088D9F41C77D}" destId="{8E0EB6BE-E170-4C09-AE72-8187819291E2}" srcOrd="0" destOrd="0" presId="urn:microsoft.com/office/officeart/2008/layout/LinedList"/>
    <dgm:cxn modelId="{CEE79E39-EEF1-4309-A52A-D02BE32A52C3}" type="presParOf" srcId="{2DFC0B28-F7EC-44A5-8B98-088D9F41C77D}" destId="{70549C06-F430-4BA3-903D-A1BC848F40A2}" srcOrd="1" destOrd="0" presId="urn:microsoft.com/office/officeart/2008/layout/LinedList"/>
    <dgm:cxn modelId="{51139598-70E8-46D9-A770-680F4966E977}" type="presParOf" srcId="{5A77C211-2714-4D76-844B-5B894B36DB85}" destId="{EFDBB2D9-AD3F-4822-9DDA-FF0FD4E382F7}" srcOrd="2" destOrd="0" presId="urn:microsoft.com/office/officeart/2008/layout/LinedList"/>
    <dgm:cxn modelId="{A0CEE2F3-AC2B-4001-9441-C8F987C42AB0}" type="presParOf" srcId="{5A77C211-2714-4D76-844B-5B894B36DB85}" destId="{A2FB3516-42BF-489A-B05E-4B137C03F214}" srcOrd="3" destOrd="0" presId="urn:microsoft.com/office/officeart/2008/layout/LinedList"/>
    <dgm:cxn modelId="{709F7F60-6F1F-46BE-B5E9-9318DEF95271}" type="presParOf" srcId="{A2FB3516-42BF-489A-B05E-4B137C03F214}" destId="{7D160C1E-EE88-42E6-A08B-D0E4B952EEB8}" srcOrd="0" destOrd="0" presId="urn:microsoft.com/office/officeart/2008/layout/LinedList"/>
    <dgm:cxn modelId="{8F4F9FDD-B832-411E-8B46-DF4F5A83DA9D}" type="presParOf" srcId="{A2FB3516-42BF-489A-B05E-4B137C03F214}" destId="{25F09A2F-4ECE-4BA2-8438-3F8E8238BFDD}" srcOrd="1" destOrd="0" presId="urn:microsoft.com/office/officeart/2008/layout/LinedList"/>
    <dgm:cxn modelId="{49C1F429-6E85-4183-A567-FC5320EB0F58}" type="presParOf" srcId="{5A77C211-2714-4D76-844B-5B894B36DB85}" destId="{29E192EB-552E-46BE-9035-D132A4D25B2A}" srcOrd="4" destOrd="0" presId="urn:microsoft.com/office/officeart/2008/layout/LinedList"/>
    <dgm:cxn modelId="{B11588DB-C892-4387-9E2B-563E85238557}" type="presParOf" srcId="{5A77C211-2714-4D76-844B-5B894B36DB85}" destId="{35B27ECC-77E2-4039-B786-E115B0F65FB6}" srcOrd="5" destOrd="0" presId="urn:microsoft.com/office/officeart/2008/layout/LinedList"/>
    <dgm:cxn modelId="{8C34290C-93B2-4143-A938-67BF474FE23A}" type="presParOf" srcId="{35B27ECC-77E2-4039-B786-E115B0F65FB6}" destId="{CAB5EEEF-F3DC-456D-B8E7-DFA91DBB9DF2}" srcOrd="0" destOrd="0" presId="urn:microsoft.com/office/officeart/2008/layout/LinedList"/>
    <dgm:cxn modelId="{A3D6C31E-AF6C-4C31-818F-2311CB6AA3CD}" type="presParOf" srcId="{35B27ECC-77E2-4039-B786-E115B0F65FB6}" destId="{63FC30E0-E67E-4CD4-8305-1BD11E6B9401}" srcOrd="1" destOrd="0" presId="urn:microsoft.com/office/officeart/2008/layout/LinedList"/>
    <dgm:cxn modelId="{CA600D86-6439-4EAD-BDD4-868C753D4986}" type="presParOf" srcId="{5A77C211-2714-4D76-844B-5B894B36DB85}" destId="{78792641-85BD-43EF-91C0-0D7911852997}" srcOrd="6" destOrd="0" presId="urn:microsoft.com/office/officeart/2008/layout/LinedList"/>
    <dgm:cxn modelId="{A7AF9ED8-8602-4ACF-A947-66F96197B90C}" type="presParOf" srcId="{5A77C211-2714-4D76-844B-5B894B36DB85}" destId="{2207E04D-6E20-40AA-B6FA-CA7EBBA1ED81}" srcOrd="7" destOrd="0" presId="urn:microsoft.com/office/officeart/2008/layout/LinedList"/>
    <dgm:cxn modelId="{5FA2E29A-2DAC-42DF-B85A-8D1BBE642E55}" type="presParOf" srcId="{2207E04D-6E20-40AA-B6FA-CA7EBBA1ED81}" destId="{6CEA741B-0C4D-4A3A-AC4E-A5FD89862508}" srcOrd="0" destOrd="0" presId="urn:microsoft.com/office/officeart/2008/layout/LinedList"/>
    <dgm:cxn modelId="{D9478171-5645-47D4-B830-DB2FBA7677B8}" type="presParOf" srcId="{2207E04D-6E20-40AA-B6FA-CA7EBBA1ED81}" destId="{A7DBFCF7-DA2B-4CFF-A90B-4775DC1135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90F078-47F1-4567-A0DD-C1BDAC0BAF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712836-9980-414A-8FC3-D04B02A0AE0C}">
      <dgm:prSet/>
      <dgm:spPr/>
      <dgm:t>
        <a:bodyPr/>
        <a:lstStyle/>
        <a:p>
          <a:r>
            <a:rPr lang="el-GR" dirty="0"/>
            <a:t>* </a:t>
          </a:r>
          <a:r>
            <a:rPr lang="el-GR" dirty="0" err="1"/>
            <a:t>Νικολαΐτες</a:t>
          </a:r>
          <a:r>
            <a:rPr lang="el-GR" dirty="0"/>
            <a:t> (+ «Φαγητό», </a:t>
          </a:r>
          <a:r>
            <a:rPr lang="el-GR"/>
            <a:t>«Παύλος»)</a:t>
          </a:r>
          <a:endParaRPr lang="en-US" dirty="0"/>
        </a:p>
      </dgm:t>
    </dgm:pt>
    <dgm:pt modelId="{7DC9F1CB-2E68-4A9F-BFA9-463DBAED562C}" type="parTrans" cxnId="{B161BA47-CC11-43EB-BBDA-D9BE5F8230F5}">
      <dgm:prSet/>
      <dgm:spPr/>
      <dgm:t>
        <a:bodyPr/>
        <a:lstStyle/>
        <a:p>
          <a:endParaRPr lang="en-US"/>
        </a:p>
      </dgm:t>
    </dgm:pt>
    <dgm:pt modelId="{0BBA9E29-0F7D-4E9F-9110-F81533C9EA53}" type="sibTrans" cxnId="{B161BA47-CC11-43EB-BBDA-D9BE5F8230F5}">
      <dgm:prSet/>
      <dgm:spPr/>
      <dgm:t>
        <a:bodyPr/>
        <a:lstStyle/>
        <a:p>
          <a:endParaRPr lang="en-US"/>
        </a:p>
      </dgm:t>
    </dgm:pt>
    <dgm:pt modelId="{160F8539-C15A-497B-A5BF-9D8505AA1CD7}">
      <dgm:prSet/>
      <dgm:spPr/>
      <dgm:t>
        <a:bodyPr/>
        <a:lstStyle/>
        <a:p>
          <a:r>
            <a:rPr lang="el-GR"/>
            <a:t>* Ιουδαίοι</a:t>
          </a:r>
          <a:endParaRPr lang="en-US"/>
        </a:p>
      </dgm:t>
    </dgm:pt>
    <dgm:pt modelId="{62E68457-0637-4F44-A1E3-2F7E60789AC0}" type="parTrans" cxnId="{283259AB-1B46-454E-9253-71EAE406628E}">
      <dgm:prSet/>
      <dgm:spPr/>
      <dgm:t>
        <a:bodyPr/>
        <a:lstStyle/>
        <a:p>
          <a:endParaRPr lang="en-US"/>
        </a:p>
      </dgm:t>
    </dgm:pt>
    <dgm:pt modelId="{777FB717-2E7B-4FBA-B982-7F4525768640}" type="sibTrans" cxnId="{283259AB-1B46-454E-9253-71EAE406628E}">
      <dgm:prSet/>
      <dgm:spPr/>
      <dgm:t>
        <a:bodyPr/>
        <a:lstStyle/>
        <a:p>
          <a:endParaRPr lang="en-US"/>
        </a:p>
      </dgm:t>
    </dgm:pt>
    <dgm:pt modelId="{B846319E-ED82-4BAF-91BC-F024AFB09A41}">
      <dgm:prSet/>
      <dgm:spPr/>
      <dgm:t>
        <a:bodyPr/>
        <a:lstStyle/>
        <a:p>
          <a:r>
            <a:rPr lang="el-GR"/>
            <a:t>* Αυτοκρατορική Λατρεία (Δομιτιανός)</a:t>
          </a:r>
          <a:endParaRPr lang="en-US"/>
        </a:p>
      </dgm:t>
    </dgm:pt>
    <dgm:pt modelId="{F0E464BA-942F-4E85-BB1E-71DDA933BFA9}" type="parTrans" cxnId="{A9E5474C-14C3-411D-A0D2-5DCB04259919}">
      <dgm:prSet/>
      <dgm:spPr/>
      <dgm:t>
        <a:bodyPr/>
        <a:lstStyle/>
        <a:p>
          <a:endParaRPr lang="en-US"/>
        </a:p>
      </dgm:t>
    </dgm:pt>
    <dgm:pt modelId="{72880357-3948-4F39-8F4C-9858BFCBB208}" type="sibTrans" cxnId="{A9E5474C-14C3-411D-A0D2-5DCB04259919}">
      <dgm:prSet/>
      <dgm:spPr/>
      <dgm:t>
        <a:bodyPr/>
        <a:lstStyle/>
        <a:p>
          <a:endParaRPr lang="en-US"/>
        </a:p>
      </dgm:t>
    </dgm:pt>
    <dgm:pt modelId="{B0CAB206-CDA4-4C3C-99B6-4B5B886DE4A8}" type="pres">
      <dgm:prSet presAssocID="{1990F078-47F1-4567-A0DD-C1BDAC0BAFFA}" presName="linear" presStyleCnt="0">
        <dgm:presLayoutVars>
          <dgm:animLvl val="lvl"/>
          <dgm:resizeHandles val="exact"/>
        </dgm:presLayoutVars>
      </dgm:prSet>
      <dgm:spPr/>
    </dgm:pt>
    <dgm:pt modelId="{8AA131AF-D339-4B5D-9B43-9E9F45DDDF7A}" type="pres">
      <dgm:prSet presAssocID="{F4712836-9980-414A-8FC3-D04B02A0AE0C}" presName="parentText" presStyleLbl="node1" presStyleIdx="0" presStyleCnt="3">
        <dgm:presLayoutVars>
          <dgm:chMax val="0"/>
          <dgm:bulletEnabled val="1"/>
        </dgm:presLayoutVars>
      </dgm:prSet>
      <dgm:spPr/>
    </dgm:pt>
    <dgm:pt modelId="{2BD70E99-0634-45D7-B706-8146B06E1331}" type="pres">
      <dgm:prSet presAssocID="{0BBA9E29-0F7D-4E9F-9110-F81533C9EA53}" presName="spacer" presStyleCnt="0"/>
      <dgm:spPr/>
    </dgm:pt>
    <dgm:pt modelId="{B1A8B178-EC0C-4087-81ED-BAE65F857C9B}" type="pres">
      <dgm:prSet presAssocID="{160F8539-C15A-497B-A5BF-9D8505AA1CD7}" presName="parentText" presStyleLbl="node1" presStyleIdx="1" presStyleCnt="3">
        <dgm:presLayoutVars>
          <dgm:chMax val="0"/>
          <dgm:bulletEnabled val="1"/>
        </dgm:presLayoutVars>
      </dgm:prSet>
      <dgm:spPr/>
    </dgm:pt>
    <dgm:pt modelId="{CB36CD6A-5D68-4AD1-B7FB-E8A228B484F6}" type="pres">
      <dgm:prSet presAssocID="{777FB717-2E7B-4FBA-B982-7F4525768640}" presName="spacer" presStyleCnt="0"/>
      <dgm:spPr/>
    </dgm:pt>
    <dgm:pt modelId="{2C98E324-B400-43C0-9318-EDF84D3DE4CC}" type="pres">
      <dgm:prSet presAssocID="{B846319E-ED82-4BAF-91BC-F024AFB09A41}" presName="parentText" presStyleLbl="node1" presStyleIdx="2" presStyleCnt="3">
        <dgm:presLayoutVars>
          <dgm:chMax val="0"/>
          <dgm:bulletEnabled val="1"/>
        </dgm:presLayoutVars>
      </dgm:prSet>
      <dgm:spPr/>
    </dgm:pt>
  </dgm:ptLst>
  <dgm:cxnLst>
    <dgm:cxn modelId="{5BD28C08-9947-4F22-BA70-67A77A60D281}" type="presOf" srcId="{160F8539-C15A-497B-A5BF-9D8505AA1CD7}" destId="{B1A8B178-EC0C-4087-81ED-BAE65F857C9B}" srcOrd="0" destOrd="0" presId="urn:microsoft.com/office/officeart/2005/8/layout/vList2"/>
    <dgm:cxn modelId="{B161BA47-CC11-43EB-BBDA-D9BE5F8230F5}" srcId="{1990F078-47F1-4567-A0DD-C1BDAC0BAFFA}" destId="{F4712836-9980-414A-8FC3-D04B02A0AE0C}" srcOrd="0" destOrd="0" parTransId="{7DC9F1CB-2E68-4A9F-BFA9-463DBAED562C}" sibTransId="{0BBA9E29-0F7D-4E9F-9110-F81533C9EA53}"/>
    <dgm:cxn modelId="{A9E5474C-14C3-411D-A0D2-5DCB04259919}" srcId="{1990F078-47F1-4567-A0DD-C1BDAC0BAFFA}" destId="{B846319E-ED82-4BAF-91BC-F024AFB09A41}" srcOrd="2" destOrd="0" parTransId="{F0E464BA-942F-4E85-BB1E-71DDA933BFA9}" sibTransId="{72880357-3948-4F39-8F4C-9858BFCBB208}"/>
    <dgm:cxn modelId="{3F9078A3-2B50-44AA-9DBD-6B86E4F9B8D2}" type="presOf" srcId="{B846319E-ED82-4BAF-91BC-F024AFB09A41}" destId="{2C98E324-B400-43C0-9318-EDF84D3DE4CC}" srcOrd="0" destOrd="0" presId="urn:microsoft.com/office/officeart/2005/8/layout/vList2"/>
    <dgm:cxn modelId="{283259AB-1B46-454E-9253-71EAE406628E}" srcId="{1990F078-47F1-4567-A0DD-C1BDAC0BAFFA}" destId="{160F8539-C15A-497B-A5BF-9D8505AA1CD7}" srcOrd="1" destOrd="0" parTransId="{62E68457-0637-4F44-A1E3-2F7E60789AC0}" sibTransId="{777FB717-2E7B-4FBA-B982-7F4525768640}"/>
    <dgm:cxn modelId="{CA9B32B3-4214-4110-9424-E8336CF57065}" type="presOf" srcId="{F4712836-9980-414A-8FC3-D04B02A0AE0C}" destId="{8AA131AF-D339-4B5D-9B43-9E9F45DDDF7A}" srcOrd="0" destOrd="0" presId="urn:microsoft.com/office/officeart/2005/8/layout/vList2"/>
    <dgm:cxn modelId="{F20C49DB-ABF4-484F-A28A-145D76A4D522}" type="presOf" srcId="{1990F078-47F1-4567-A0DD-C1BDAC0BAFFA}" destId="{B0CAB206-CDA4-4C3C-99B6-4B5B886DE4A8}" srcOrd="0" destOrd="0" presId="urn:microsoft.com/office/officeart/2005/8/layout/vList2"/>
    <dgm:cxn modelId="{7FCE4044-4A25-4BB4-A99D-5C817D021F09}" type="presParOf" srcId="{B0CAB206-CDA4-4C3C-99B6-4B5B886DE4A8}" destId="{8AA131AF-D339-4B5D-9B43-9E9F45DDDF7A}" srcOrd="0" destOrd="0" presId="urn:microsoft.com/office/officeart/2005/8/layout/vList2"/>
    <dgm:cxn modelId="{A3D059DE-D25C-4B9B-98B4-715638ED4C6E}" type="presParOf" srcId="{B0CAB206-CDA4-4C3C-99B6-4B5B886DE4A8}" destId="{2BD70E99-0634-45D7-B706-8146B06E1331}" srcOrd="1" destOrd="0" presId="urn:microsoft.com/office/officeart/2005/8/layout/vList2"/>
    <dgm:cxn modelId="{973AF16E-1095-458B-98B1-42EF014389FA}" type="presParOf" srcId="{B0CAB206-CDA4-4C3C-99B6-4B5B886DE4A8}" destId="{B1A8B178-EC0C-4087-81ED-BAE65F857C9B}" srcOrd="2" destOrd="0" presId="urn:microsoft.com/office/officeart/2005/8/layout/vList2"/>
    <dgm:cxn modelId="{0EE77505-3693-43E4-9F75-52E0BE48ECB7}" type="presParOf" srcId="{B0CAB206-CDA4-4C3C-99B6-4B5B886DE4A8}" destId="{CB36CD6A-5D68-4AD1-B7FB-E8A228B484F6}" srcOrd="3" destOrd="0" presId="urn:microsoft.com/office/officeart/2005/8/layout/vList2"/>
    <dgm:cxn modelId="{32C4EECF-13C5-4B3D-AD8E-E2F389BB66FB}" type="presParOf" srcId="{B0CAB206-CDA4-4C3C-99B6-4B5B886DE4A8}" destId="{2C98E324-B400-43C0-9318-EDF84D3DE4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4C4951-5C28-466E-9F1E-6CA8BEC2FBED}"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D5F95C12-7D13-4E41-9A5D-88F0F41C3491}">
      <dgm:prSet/>
      <dgm:spPr/>
      <dgm:t>
        <a:bodyPr/>
        <a:lstStyle/>
        <a:p>
          <a:r>
            <a:rPr lang="el-GR"/>
            <a:t>Απόστολος Παύλος (Έφεσος: Μαθητές Βαπτιστή, Κοινότητα Ιωάννη, Παύλος – Πρίσκιλλα – Ακύλας, Απολλώς)</a:t>
          </a:r>
          <a:endParaRPr lang="en-US"/>
        </a:p>
      </dgm:t>
    </dgm:pt>
    <dgm:pt modelId="{A6642587-D32A-4D8E-9762-94170807C324}" type="parTrans" cxnId="{6821E30A-14D5-4BBE-8892-1BF517E12B78}">
      <dgm:prSet/>
      <dgm:spPr/>
      <dgm:t>
        <a:bodyPr/>
        <a:lstStyle/>
        <a:p>
          <a:endParaRPr lang="en-US"/>
        </a:p>
      </dgm:t>
    </dgm:pt>
    <dgm:pt modelId="{37BB2D94-8795-4DE8-91C7-12AE74741174}" type="sibTrans" cxnId="{6821E30A-14D5-4BBE-8892-1BF517E12B78}">
      <dgm:prSet/>
      <dgm:spPr/>
      <dgm:t>
        <a:bodyPr/>
        <a:lstStyle/>
        <a:p>
          <a:endParaRPr lang="en-US"/>
        </a:p>
      </dgm:t>
    </dgm:pt>
    <dgm:pt modelId="{655B6E04-7DC9-49EE-8724-00E9DD3EB34F}">
      <dgm:prSet/>
      <dgm:spPr/>
      <dgm:t>
        <a:bodyPr/>
        <a:lstStyle/>
        <a:p>
          <a:r>
            <a:rPr lang="el-GR"/>
            <a:t>Ιωάννης και ΑποΚάλυψη</a:t>
          </a:r>
          <a:endParaRPr lang="en-US"/>
        </a:p>
      </dgm:t>
    </dgm:pt>
    <dgm:pt modelId="{FA1F50EA-7A99-472E-974E-3A1C9733611D}" type="parTrans" cxnId="{27085D17-BCD5-4811-8D32-CAD8CB966952}">
      <dgm:prSet/>
      <dgm:spPr/>
      <dgm:t>
        <a:bodyPr/>
        <a:lstStyle/>
        <a:p>
          <a:endParaRPr lang="en-US"/>
        </a:p>
      </dgm:t>
    </dgm:pt>
    <dgm:pt modelId="{C6B50D28-8685-4769-B549-288F919F7BA6}" type="sibTrans" cxnId="{27085D17-BCD5-4811-8D32-CAD8CB966952}">
      <dgm:prSet/>
      <dgm:spPr/>
      <dgm:t>
        <a:bodyPr/>
        <a:lstStyle/>
        <a:p>
          <a:endParaRPr lang="en-US"/>
        </a:p>
      </dgm:t>
    </dgm:pt>
    <dgm:pt modelId="{408C5452-4C51-4836-8077-A03C93ACD301}">
      <dgm:prSet/>
      <dgm:spPr/>
      <dgm:t>
        <a:bodyPr/>
        <a:lstStyle/>
        <a:p>
          <a:r>
            <a:rPr lang="el-GR"/>
            <a:t>Ιγνάτιος και ΠολύΚαρπος (αποστολικοί Πατέρες)</a:t>
          </a:r>
          <a:endParaRPr lang="en-US"/>
        </a:p>
      </dgm:t>
    </dgm:pt>
    <dgm:pt modelId="{B4DAD445-C462-4435-8D76-230F0E74CFB2}" type="parTrans" cxnId="{A416BD4F-5944-46C3-999F-4228BFD23B30}">
      <dgm:prSet/>
      <dgm:spPr/>
      <dgm:t>
        <a:bodyPr/>
        <a:lstStyle/>
        <a:p>
          <a:endParaRPr lang="en-US"/>
        </a:p>
      </dgm:t>
    </dgm:pt>
    <dgm:pt modelId="{6062A62E-B564-4C4D-AAB6-812FAD77D83C}" type="sibTrans" cxnId="{A416BD4F-5944-46C3-999F-4228BFD23B30}">
      <dgm:prSet/>
      <dgm:spPr/>
      <dgm:t>
        <a:bodyPr/>
        <a:lstStyle/>
        <a:p>
          <a:endParaRPr lang="en-US"/>
        </a:p>
      </dgm:t>
    </dgm:pt>
    <dgm:pt modelId="{B8FEAC59-465C-4F6B-981B-65268A357DB8}" type="pres">
      <dgm:prSet presAssocID="{854C4951-5C28-466E-9F1E-6CA8BEC2FBED}" presName="hierChild1" presStyleCnt="0">
        <dgm:presLayoutVars>
          <dgm:chPref val="1"/>
          <dgm:dir/>
          <dgm:animOne val="branch"/>
          <dgm:animLvl val="lvl"/>
          <dgm:resizeHandles/>
        </dgm:presLayoutVars>
      </dgm:prSet>
      <dgm:spPr/>
    </dgm:pt>
    <dgm:pt modelId="{14A4A31E-2AAF-452F-88BE-C8D8F157C0A6}" type="pres">
      <dgm:prSet presAssocID="{D5F95C12-7D13-4E41-9A5D-88F0F41C3491}" presName="hierRoot1" presStyleCnt="0"/>
      <dgm:spPr/>
    </dgm:pt>
    <dgm:pt modelId="{9F039F7C-BC41-4960-9689-E108B40FFC61}" type="pres">
      <dgm:prSet presAssocID="{D5F95C12-7D13-4E41-9A5D-88F0F41C3491}" presName="composite" presStyleCnt="0"/>
      <dgm:spPr/>
    </dgm:pt>
    <dgm:pt modelId="{EDF2B672-AD01-4244-85DA-0EC142BD1EED}" type="pres">
      <dgm:prSet presAssocID="{D5F95C12-7D13-4E41-9A5D-88F0F41C3491}" presName="background" presStyleLbl="node0" presStyleIdx="0" presStyleCnt="3"/>
      <dgm:spPr/>
    </dgm:pt>
    <dgm:pt modelId="{FF17E94D-9265-41DD-B899-0A377F690798}" type="pres">
      <dgm:prSet presAssocID="{D5F95C12-7D13-4E41-9A5D-88F0F41C3491}" presName="text" presStyleLbl="fgAcc0" presStyleIdx="0" presStyleCnt="3">
        <dgm:presLayoutVars>
          <dgm:chPref val="3"/>
        </dgm:presLayoutVars>
      </dgm:prSet>
      <dgm:spPr/>
    </dgm:pt>
    <dgm:pt modelId="{B97453A1-9F72-4ADF-B723-0A8D89C92E81}" type="pres">
      <dgm:prSet presAssocID="{D5F95C12-7D13-4E41-9A5D-88F0F41C3491}" presName="hierChild2" presStyleCnt="0"/>
      <dgm:spPr/>
    </dgm:pt>
    <dgm:pt modelId="{41FFEFE9-019C-4B1F-9C80-447DFC7C7FFD}" type="pres">
      <dgm:prSet presAssocID="{655B6E04-7DC9-49EE-8724-00E9DD3EB34F}" presName="hierRoot1" presStyleCnt="0"/>
      <dgm:spPr/>
    </dgm:pt>
    <dgm:pt modelId="{B2F29B78-EFAC-4091-9705-19992ABD4A29}" type="pres">
      <dgm:prSet presAssocID="{655B6E04-7DC9-49EE-8724-00E9DD3EB34F}" presName="composite" presStyleCnt="0"/>
      <dgm:spPr/>
    </dgm:pt>
    <dgm:pt modelId="{84E92081-0ED3-4066-853B-C35CF01DB34C}" type="pres">
      <dgm:prSet presAssocID="{655B6E04-7DC9-49EE-8724-00E9DD3EB34F}" presName="background" presStyleLbl="node0" presStyleIdx="1" presStyleCnt="3"/>
      <dgm:spPr/>
    </dgm:pt>
    <dgm:pt modelId="{A72FE303-9070-4DB0-A436-D22294669D7B}" type="pres">
      <dgm:prSet presAssocID="{655B6E04-7DC9-49EE-8724-00E9DD3EB34F}" presName="text" presStyleLbl="fgAcc0" presStyleIdx="1" presStyleCnt="3">
        <dgm:presLayoutVars>
          <dgm:chPref val="3"/>
        </dgm:presLayoutVars>
      </dgm:prSet>
      <dgm:spPr/>
    </dgm:pt>
    <dgm:pt modelId="{18A79F23-4715-4C03-87C9-767AF6933F1F}" type="pres">
      <dgm:prSet presAssocID="{655B6E04-7DC9-49EE-8724-00E9DD3EB34F}" presName="hierChild2" presStyleCnt="0"/>
      <dgm:spPr/>
    </dgm:pt>
    <dgm:pt modelId="{18100ABD-D235-411D-B75E-B01925502E76}" type="pres">
      <dgm:prSet presAssocID="{408C5452-4C51-4836-8077-A03C93ACD301}" presName="hierRoot1" presStyleCnt="0"/>
      <dgm:spPr/>
    </dgm:pt>
    <dgm:pt modelId="{55EBD7ED-05B7-4E4E-A15E-D4A66D9AF469}" type="pres">
      <dgm:prSet presAssocID="{408C5452-4C51-4836-8077-A03C93ACD301}" presName="composite" presStyleCnt="0"/>
      <dgm:spPr/>
    </dgm:pt>
    <dgm:pt modelId="{580AB43B-B3C8-48F1-AE51-E47451E8BDDF}" type="pres">
      <dgm:prSet presAssocID="{408C5452-4C51-4836-8077-A03C93ACD301}" presName="background" presStyleLbl="node0" presStyleIdx="2" presStyleCnt="3"/>
      <dgm:spPr/>
    </dgm:pt>
    <dgm:pt modelId="{12361F04-FCBC-465E-A384-71ACBC66EDCB}" type="pres">
      <dgm:prSet presAssocID="{408C5452-4C51-4836-8077-A03C93ACD301}" presName="text" presStyleLbl="fgAcc0" presStyleIdx="2" presStyleCnt="3">
        <dgm:presLayoutVars>
          <dgm:chPref val="3"/>
        </dgm:presLayoutVars>
      </dgm:prSet>
      <dgm:spPr/>
    </dgm:pt>
    <dgm:pt modelId="{CF3B6AF3-7034-43AC-A4B4-C64874292E73}" type="pres">
      <dgm:prSet presAssocID="{408C5452-4C51-4836-8077-A03C93ACD301}" presName="hierChild2" presStyleCnt="0"/>
      <dgm:spPr/>
    </dgm:pt>
  </dgm:ptLst>
  <dgm:cxnLst>
    <dgm:cxn modelId="{6821E30A-14D5-4BBE-8892-1BF517E12B78}" srcId="{854C4951-5C28-466E-9F1E-6CA8BEC2FBED}" destId="{D5F95C12-7D13-4E41-9A5D-88F0F41C3491}" srcOrd="0" destOrd="0" parTransId="{A6642587-D32A-4D8E-9762-94170807C324}" sibTransId="{37BB2D94-8795-4DE8-91C7-12AE74741174}"/>
    <dgm:cxn modelId="{27085D17-BCD5-4811-8D32-CAD8CB966952}" srcId="{854C4951-5C28-466E-9F1E-6CA8BEC2FBED}" destId="{655B6E04-7DC9-49EE-8724-00E9DD3EB34F}" srcOrd="1" destOrd="0" parTransId="{FA1F50EA-7A99-472E-974E-3A1C9733611D}" sibTransId="{C6B50D28-8685-4769-B549-288F919F7BA6}"/>
    <dgm:cxn modelId="{BCC05623-35F8-43EF-B85A-1B999AC1CBCA}" type="presOf" srcId="{408C5452-4C51-4836-8077-A03C93ACD301}" destId="{12361F04-FCBC-465E-A384-71ACBC66EDCB}" srcOrd="0" destOrd="0" presId="urn:microsoft.com/office/officeart/2005/8/layout/hierarchy1"/>
    <dgm:cxn modelId="{7D26F728-FF49-47E5-AC2E-24715667F5D7}" type="presOf" srcId="{D5F95C12-7D13-4E41-9A5D-88F0F41C3491}" destId="{FF17E94D-9265-41DD-B899-0A377F690798}" srcOrd="0" destOrd="0" presId="urn:microsoft.com/office/officeart/2005/8/layout/hierarchy1"/>
    <dgm:cxn modelId="{A416BD4F-5944-46C3-999F-4228BFD23B30}" srcId="{854C4951-5C28-466E-9F1E-6CA8BEC2FBED}" destId="{408C5452-4C51-4836-8077-A03C93ACD301}" srcOrd="2" destOrd="0" parTransId="{B4DAD445-C462-4435-8D76-230F0E74CFB2}" sibTransId="{6062A62E-B564-4C4D-AAB6-812FAD77D83C}"/>
    <dgm:cxn modelId="{0F5AE9B3-77B2-4398-93BE-80227EC4D5C8}" type="presOf" srcId="{655B6E04-7DC9-49EE-8724-00E9DD3EB34F}" destId="{A72FE303-9070-4DB0-A436-D22294669D7B}" srcOrd="0" destOrd="0" presId="urn:microsoft.com/office/officeart/2005/8/layout/hierarchy1"/>
    <dgm:cxn modelId="{EF0E2FBF-0A96-47B2-9187-E07B4814443D}" type="presOf" srcId="{854C4951-5C28-466E-9F1E-6CA8BEC2FBED}" destId="{B8FEAC59-465C-4F6B-981B-65268A357DB8}" srcOrd="0" destOrd="0" presId="urn:microsoft.com/office/officeart/2005/8/layout/hierarchy1"/>
    <dgm:cxn modelId="{F496CDB2-D38C-414B-87A3-6051476D0929}" type="presParOf" srcId="{B8FEAC59-465C-4F6B-981B-65268A357DB8}" destId="{14A4A31E-2AAF-452F-88BE-C8D8F157C0A6}" srcOrd="0" destOrd="0" presId="urn:microsoft.com/office/officeart/2005/8/layout/hierarchy1"/>
    <dgm:cxn modelId="{73EB9C58-6658-49D3-8E2D-A9710EDFC630}" type="presParOf" srcId="{14A4A31E-2AAF-452F-88BE-C8D8F157C0A6}" destId="{9F039F7C-BC41-4960-9689-E108B40FFC61}" srcOrd="0" destOrd="0" presId="urn:microsoft.com/office/officeart/2005/8/layout/hierarchy1"/>
    <dgm:cxn modelId="{8EF0D3EB-3DEB-406C-8DC5-35769CC27AB1}" type="presParOf" srcId="{9F039F7C-BC41-4960-9689-E108B40FFC61}" destId="{EDF2B672-AD01-4244-85DA-0EC142BD1EED}" srcOrd="0" destOrd="0" presId="urn:microsoft.com/office/officeart/2005/8/layout/hierarchy1"/>
    <dgm:cxn modelId="{06A333D1-48AE-4995-A8E2-3D54E5E8508F}" type="presParOf" srcId="{9F039F7C-BC41-4960-9689-E108B40FFC61}" destId="{FF17E94D-9265-41DD-B899-0A377F690798}" srcOrd="1" destOrd="0" presId="urn:microsoft.com/office/officeart/2005/8/layout/hierarchy1"/>
    <dgm:cxn modelId="{E2A51F38-67C8-4550-B827-82706AE0F4E0}" type="presParOf" srcId="{14A4A31E-2AAF-452F-88BE-C8D8F157C0A6}" destId="{B97453A1-9F72-4ADF-B723-0A8D89C92E81}" srcOrd="1" destOrd="0" presId="urn:microsoft.com/office/officeart/2005/8/layout/hierarchy1"/>
    <dgm:cxn modelId="{1D5D6157-1C7B-4FC1-B733-4CB9908E2BA0}" type="presParOf" srcId="{B8FEAC59-465C-4F6B-981B-65268A357DB8}" destId="{41FFEFE9-019C-4B1F-9C80-447DFC7C7FFD}" srcOrd="1" destOrd="0" presId="urn:microsoft.com/office/officeart/2005/8/layout/hierarchy1"/>
    <dgm:cxn modelId="{53D7FE12-3936-433E-B21A-0C9AC39B5309}" type="presParOf" srcId="{41FFEFE9-019C-4B1F-9C80-447DFC7C7FFD}" destId="{B2F29B78-EFAC-4091-9705-19992ABD4A29}" srcOrd="0" destOrd="0" presId="urn:microsoft.com/office/officeart/2005/8/layout/hierarchy1"/>
    <dgm:cxn modelId="{9408A81F-86E2-441B-BFF4-02059A012C35}" type="presParOf" srcId="{B2F29B78-EFAC-4091-9705-19992ABD4A29}" destId="{84E92081-0ED3-4066-853B-C35CF01DB34C}" srcOrd="0" destOrd="0" presId="urn:microsoft.com/office/officeart/2005/8/layout/hierarchy1"/>
    <dgm:cxn modelId="{12D1E2FE-8FA8-4378-8FF1-E9D3FE6C2381}" type="presParOf" srcId="{B2F29B78-EFAC-4091-9705-19992ABD4A29}" destId="{A72FE303-9070-4DB0-A436-D22294669D7B}" srcOrd="1" destOrd="0" presId="urn:microsoft.com/office/officeart/2005/8/layout/hierarchy1"/>
    <dgm:cxn modelId="{490BF67C-32A2-489D-920F-127083578BF3}" type="presParOf" srcId="{41FFEFE9-019C-4B1F-9C80-447DFC7C7FFD}" destId="{18A79F23-4715-4C03-87C9-767AF6933F1F}" srcOrd="1" destOrd="0" presId="urn:microsoft.com/office/officeart/2005/8/layout/hierarchy1"/>
    <dgm:cxn modelId="{99456F73-A819-4089-938A-1EF6504A200D}" type="presParOf" srcId="{B8FEAC59-465C-4F6B-981B-65268A357DB8}" destId="{18100ABD-D235-411D-B75E-B01925502E76}" srcOrd="2" destOrd="0" presId="urn:microsoft.com/office/officeart/2005/8/layout/hierarchy1"/>
    <dgm:cxn modelId="{41311C68-4301-4B60-9A7E-8EBC38C5558A}" type="presParOf" srcId="{18100ABD-D235-411D-B75E-B01925502E76}" destId="{55EBD7ED-05B7-4E4E-A15E-D4A66D9AF469}" srcOrd="0" destOrd="0" presId="urn:microsoft.com/office/officeart/2005/8/layout/hierarchy1"/>
    <dgm:cxn modelId="{47147B90-1250-4632-A69E-EB9041064A47}" type="presParOf" srcId="{55EBD7ED-05B7-4E4E-A15E-D4A66D9AF469}" destId="{580AB43B-B3C8-48F1-AE51-E47451E8BDDF}" srcOrd="0" destOrd="0" presId="urn:microsoft.com/office/officeart/2005/8/layout/hierarchy1"/>
    <dgm:cxn modelId="{03F5B402-92F3-4610-B5D8-83A70C849F9A}" type="presParOf" srcId="{55EBD7ED-05B7-4E4E-A15E-D4A66D9AF469}" destId="{12361F04-FCBC-465E-A384-71ACBC66EDCB}" srcOrd="1" destOrd="0" presId="urn:microsoft.com/office/officeart/2005/8/layout/hierarchy1"/>
    <dgm:cxn modelId="{3D67A013-683A-4284-9C06-0FD2048525EA}" type="presParOf" srcId="{18100ABD-D235-411D-B75E-B01925502E76}" destId="{CF3B6AF3-7034-43AC-A4B4-C64874292E7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7441B-7BB1-4E1B-8E7B-C13D1CC4AE6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05967B-A736-4FEB-9D23-90004E1E52ED}">
      <dgm:prSet/>
      <dgm:spPr/>
      <dgm:t>
        <a:bodyPr/>
        <a:lstStyle/>
        <a:p>
          <a:r>
            <a:rPr lang="el-GR" b="1"/>
            <a:t>- Η υπερβατικότητα του Θεού.</a:t>
          </a:r>
          <a:r>
            <a:rPr lang="el-GR"/>
            <a:t> Αυτός που είναι επέκεινα του Κόσμου, τον δημιουργεί μόνον διά του λόγου Του. Τα άστρα δεν αποτελούν θεϊκές εκφάνσεις, αλλά είναι κτιστοί λαμπτήρες του ουρανού.</a:t>
          </a:r>
          <a:endParaRPr lang="en-US"/>
        </a:p>
      </dgm:t>
    </dgm:pt>
    <dgm:pt modelId="{BFFB909D-DE2F-4E91-BCC3-14553BDB526D}" type="parTrans" cxnId="{AFC191DE-8DE3-455A-8851-DCFCD53A6CF4}">
      <dgm:prSet/>
      <dgm:spPr/>
      <dgm:t>
        <a:bodyPr/>
        <a:lstStyle/>
        <a:p>
          <a:endParaRPr lang="en-US"/>
        </a:p>
      </dgm:t>
    </dgm:pt>
    <dgm:pt modelId="{A19E59E9-145B-4BB5-AC80-146790635B7C}" type="sibTrans" cxnId="{AFC191DE-8DE3-455A-8851-DCFCD53A6CF4}">
      <dgm:prSet/>
      <dgm:spPr/>
      <dgm:t>
        <a:bodyPr/>
        <a:lstStyle/>
        <a:p>
          <a:endParaRPr lang="en-US"/>
        </a:p>
      </dgm:t>
    </dgm:pt>
    <dgm:pt modelId="{CF0C6DDB-C09E-466E-9B17-9379A6DF9A6D}">
      <dgm:prSet/>
      <dgm:spPr/>
      <dgm:t>
        <a:bodyPr/>
        <a:lstStyle/>
        <a:p>
          <a:r>
            <a:rPr lang="el-GR"/>
            <a:t>− </a:t>
          </a:r>
          <a:r>
            <a:rPr lang="el-GR" b="1"/>
            <a:t>Η αξία του ανθρώπου:</a:t>
          </a:r>
          <a:r>
            <a:rPr lang="el-GR"/>
            <a:t> Ο άνθρωπος δεν πλάσθηκε ως σκλάβος των θεών για να απολαμβάνουν εκείνοι τη Νιρβάνα (= μη Εργασία), αλλά άνδρας και γυναίκα κατ΄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όχι ως τύραννος και εκμεταλλευτής.</a:t>
          </a:r>
          <a:endParaRPr lang="en-US"/>
        </a:p>
      </dgm:t>
    </dgm:pt>
    <dgm:pt modelId="{41AAE7B6-2909-4899-9493-92C93DA8A4C4}" type="parTrans" cxnId="{F840BA26-6AE4-4D14-9E66-EA16D73EA228}">
      <dgm:prSet/>
      <dgm:spPr/>
      <dgm:t>
        <a:bodyPr/>
        <a:lstStyle/>
        <a:p>
          <a:endParaRPr lang="en-US"/>
        </a:p>
      </dgm:t>
    </dgm:pt>
    <dgm:pt modelId="{B995482B-C7D7-476D-B89F-EDCA6E295CA0}" type="sibTrans" cxnId="{F840BA26-6AE4-4D14-9E66-EA16D73EA228}">
      <dgm:prSet/>
      <dgm:spPr/>
      <dgm:t>
        <a:bodyPr/>
        <a:lstStyle/>
        <a:p>
          <a:endParaRPr lang="en-US"/>
        </a:p>
      </dgm:t>
    </dgm:pt>
    <dgm:pt modelId="{0CC6F72C-8DC9-4AF7-94BD-E7AD1E927FF5}">
      <dgm:prSet/>
      <dgm:spPr/>
      <dgm:t>
        <a:bodyPr/>
        <a:lstStyle/>
        <a:p>
          <a:r>
            <a:rPr lang="el-GR" b="1"/>
            <a:t>− Η τάξη και η ενότητα της Δημιουργίας:</a:t>
          </a:r>
          <a:r>
            <a:rPr lang="el-GR"/>
            <a:t> από το χάος προκύπτει ένα καλά ρυθμισμένο, δομημένο, αρμονικό σύνολο με πολυάριθμες αλληλεπιδράσεις και αλληλεξαρτήσεις.</a:t>
          </a:r>
          <a:endParaRPr lang="en-US"/>
        </a:p>
      </dgm:t>
    </dgm:pt>
    <dgm:pt modelId="{6D176A48-31E3-4ED1-87BD-F4F239DB74BC}" type="parTrans" cxnId="{76F07E49-1917-4472-8EF9-BA573CD5AC81}">
      <dgm:prSet/>
      <dgm:spPr/>
      <dgm:t>
        <a:bodyPr/>
        <a:lstStyle/>
        <a:p>
          <a:endParaRPr lang="en-US"/>
        </a:p>
      </dgm:t>
    </dgm:pt>
    <dgm:pt modelId="{C52339B9-5F3F-4BF0-819D-5695D3A1A747}" type="sibTrans" cxnId="{76F07E49-1917-4472-8EF9-BA573CD5AC81}">
      <dgm:prSet/>
      <dgm:spPr/>
      <dgm:t>
        <a:bodyPr/>
        <a:lstStyle/>
        <a:p>
          <a:endParaRPr lang="en-US"/>
        </a:p>
      </dgm:t>
    </dgm:pt>
    <dgm:pt modelId="{7DB2361C-5344-4C8D-94E1-801E99DB93D8}" type="pres">
      <dgm:prSet presAssocID="{FDE7441B-7BB1-4E1B-8E7B-C13D1CC4AE6F}" presName="vert0" presStyleCnt="0">
        <dgm:presLayoutVars>
          <dgm:dir/>
          <dgm:animOne val="branch"/>
          <dgm:animLvl val="lvl"/>
        </dgm:presLayoutVars>
      </dgm:prSet>
      <dgm:spPr/>
    </dgm:pt>
    <dgm:pt modelId="{7864D55B-CA6A-4D95-9715-B93A310C3EA3}" type="pres">
      <dgm:prSet presAssocID="{2505967B-A736-4FEB-9D23-90004E1E52ED}" presName="thickLine" presStyleLbl="alignNode1" presStyleIdx="0" presStyleCnt="3"/>
      <dgm:spPr/>
    </dgm:pt>
    <dgm:pt modelId="{E957ADE8-54E7-4EBF-AF4B-D69EEE9A93DB}" type="pres">
      <dgm:prSet presAssocID="{2505967B-A736-4FEB-9D23-90004E1E52ED}" presName="horz1" presStyleCnt="0"/>
      <dgm:spPr/>
    </dgm:pt>
    <dgm:pt modelId="{67F84B42-6754-4CAD-8FBD-A1C4D6E039D6}" type="pres">
      <dgm:prSet presAssocID="{2505967B-A736-4FEB-9D23-90004E1E52ED}" presName="tx1" presStyleLbl="revTx" presStyleIdx="0" presStyleCnt="3"/>
      <dgm:spPr/>
    </dgm:pt>
    <dgm:pt modelId="{39F45994-198A-45E0-BF57-BDCECC55EE80}" type="pres">
      <dgm:prSet presAssocID="{2505967B-A736-4FEB-9D23-90004E1E52ED}" presName="vert1" presStyleCnt="0"/>
      <dgm:spPr/>
    </dgm:pt>
    <dgm:pt modelId="{EA41DBB1-3F09-4614-8F0C-C74BD85F8AC5}" type="pres">
      <dgm:prSet presAssocID="{CF0C6DDB-C09E-466E-9B17-9379A6DF9A6D}" presName="thickLine" presStyleLbl="alignNode1" presStyleIdx="1" presStyleCnt="3"/>
      <dgm:spPr/>
    </dgm:pt>
    <dgm:pt modelId="{6072026E-ABE5-4AC5-8C4A-9671865D8D9A}" type="pres">
      <dgm:prSet presAssocID="{CF0C6DDB-C09E-466E-9B17-9379A6DF9A6D}" presName="horz1" presStyleCnt="0"/>
      <dgm:spPr/>
    </dgm:pt>
    <dgm:pt modelId="{8F52C0AA-8829-42E5-A182-2E58C3FBDE7A}" type="pres">
      <dgm:prSet presAssocID="{CF0C6DDB-C09E-466E-9B17-9379A6DF9A6D}" presName="tx1" presStyleLbl="revTx" presStyleIdx="1" presStyleCnt="3"/>
      <dgm:spPr/>
    </dgm:pt>
    <dgm:pt modelId="{54362522-DC79-48A5-B3AE-485D58CE3A90}" type="pres">
      <dgm:prSet presAssocID="{CF0C6DDB-C09E-466E-9B17-9379A6DF9A6D}" presName="vert1" presStyleCnt="0"/>
      <dgm:spPr/>
    </dgm:pt>
    <dgm:pt modelId="{A9E6D629-B8DF-46BE-8A9F-386E4144BB62}" type="pres">
      <dgm:prSet presAssocID="{0CC6F72C-8DC9-4AF7-94BD-E7AD1E927FF5}" presName="thickLine" presStyleLbl="alignNode1" presStyleIdx="2" presStyleCnt="3"/>
      <dgm:spPr/>
    </dgm:pt>
    <dgm:pt modelId="{6C323B3A-67AD-4739-9E69-6038E82BEE2E}" type="pres">
      <dgm:prSet presAssocID="{0CC6F72C-8DC9-4AF7-94BD-E7AD1E927FF5}" presName="horz1" presStyleCnt="0"/>
      <dgm:spPr/>
    </dgm:pt>
    <dgm:pt modelId="{A94522A7-9178-425A-A6AD-F9EC51CE0749}" type="pres">
      <dgm:prSet presAssocID="{0CC6F72C-8DC9-4AF7-94BD-E7AD1E927FF5}" presName="tx1" presStyleLbl="revTx" presStyleIdx="2" presStyleCnt="3"/>
      <dgm:spPr/>
    </dgm:pt>
    <dgm:pt modelId="{D434EC35-B3AD-4588-9E8B-5EB86726C25C}" type="pres">
      <dgm:prSet presAssocID="{0CC6F72C-8DC9-4AF7-94BD-E7AD1E927FF5}" presName="vert1" presStyleCnt="0"/>
      <dgm:spPr/>
    </dgm:pt>
  </dgm:ptLst>
  <dgm:cxnLst>
    <dgm:cxn modelId="{58E80F06-E468-4B99-A770-E77649646372}" type="presOf" srcId="{CF0C6DDB-C09E-466E-9B17-9379A6DF9A6D}" destId="{8F52C0AA-8829-42E5-A182-2E58C3FBDE7A}" srcOrd="0" destOrd="0" presId="urn:microsoft.com/office/officeart/2008/layout/LinedList"/>
    <dgm:cxn modelId="{1238F113-69CF-406E-B6C5-A54F63309E41}" type="presOf" srcId="{0CC6F72C-8DC9-4AF7-94BD-E7AD1E927FF5}" destId="{A94522A7-9178-425A-A6AD-F9EC51CE0749}" srcOrd="0" destOrd="0" presId="urn:microsoft.com/office/officeart/2008/layout/LinedList"/>
    <dgm:cxn modelId="{F840BA26-6AE4-4D14-9E66-EA16D73EA228}" srcId="{FDE7441B-7BB1-4E1B-8E7B-C13D1CC4AE6F}" destId="{CF0C6DDB-C09E-466E-9B17-9379A6DF9A6D}" srcOrd="1" destOrd="0" parTransId="{41AAE7B6-2909-4899-9493-92C93DA8A4C4}" sibTransId="{B995482B-C7D7-476D-B89F-EDCA6E295CA0}"/>
    <dgm:cxn modelId="{76F07E49-1917-4472-8EF9-BA573CD5AC81}" srcId="{FDE7441B-7BB1-4E1B-8E7B-C13D1CC4AE6F}" destId="{0CC6F72C-8DC9-4AF7-94BD-E7AD1E927FF5}" srcOrd="2" destOrd="0" parTransId="{6D176A48-31E3-4ED1-87BD-F4F239DB74BC}" sibTransId="{C52339B9-5F3F-4BF0-819D-5695D3A1A747}"/>
    <dgm:cxn modelId="{53329F95-9B1D-4BA8-A4AE-1ABFAC7716BF}" type="presOf" srcId="{FDE7441B-7BB1-4E1B-8E7B-C13D1CC4AE6F}" destId="{7DB2361C-5344-4C8D-94E1-801E99DB93D8}" srcOrd="0" destOrd="0" presId="urn:microsoft.com/office/officeart/2008/layout/LinedList"/>
    <dgm:cxn modelId="{AFC191DE-8DE3-455A-8851-DCFCD53A6CF4}" srcId="{FDE7441B-7BB1-4E1B-8E7B-C13D1CC4AE6F}" destId="{2505967B-A736-4FEB-9D23-90004E1E52ED}" srcOrd="0" destOrd="0" parTransId="{BFFB909D-DE2F-4E91-BCC3-14553BDB526D}" sibTransId="{A19E59E9-145B-4BB5-AC80-146790635B7C}"/>
    <dgm:cxn modelId="{E2487EFF-C9C5-4718-A5B5-1B5BE45D649E}" type="presOf" srcId="{2505967B-A736-4FEB-9D23-90004E1E52ED}" destId="{67F84B42-6754-4CAD-8FBD-A1C4D6E039D6}" srcOrd="0" destOrd="0" presId="urn:microsoft.com/office/officeart/2008/layout/LinedList"/>
    <dgm:cxn modelId="{76930705-D5B2-497A-98BB-4B55F5494FA1}" type="presParOf" srcId="{7DB2361C-5344-4C8D-94E1-801E99DB93D8}" destId="{7864D55B-CA6A-4D95-9715-B93A310C3EA3}" srcOrd="0" destOrd="0" presId="urn:microsoft.com/office/officeart/2008/layout/LinedList"/>
    <dgm:cxn modelId="{D9E8D072-2970-4A77-BA81-960FF630DAF7}" type="presParOf" srcId="{7DB2361C-5344-4C8D-94E1-801E99DB93D8}" destId="{E957ADE8-54E7-4EBF-AF4B-D69EEE9A93DB}" srcOrd="1" destOrd="0" presId="urn:microsoft.com/office/officeart/2008/layout/LinedList"/>
    <dgm:cxn modelId="{A8F38061-B401-4F25-9C4A-52035FF7F72E}" type="presParOf" srcId="{E957ADE8-54E7-4EBF-AF4B-D69EEE9A93DB}" destId="{67F84B42-6754-4CAD-8FBD-A1C4D6E039D6}" srcOrd="0" destOrd="0" presId="urn:microsoft.com/office/officeart/2008/layout/LinedList"/>
    <dgm:cxn modelId="{3FDA27BB-FFD1-44CC-8415-4F946F96543C}" type="presParOf" srcId="{E957ADE8-54E7-4EBF-AF4B-D69EEE9A93DB}" destId="{39F45994-198A-45E0-BF57-BDCECC55EE80}" srcOrd="1" destOrd="0" presId="urn:microsoft.com/office/officeart/2008/layout/LinedList"/>
    <dgm:cxn modelId="{98CDDB3C-777E-4825-B025-5129B6449ADC}" type="presParOf" srcId="{7DB2361C-5344-4C8D-94E1-801E99DB93D8}" destId="{EA41DBB1-3F09-4614-8F0C-C74BD85F8AC5}" srcOrd="2" destOrd="0" presId="urn:microsoft.com/office/officeart/2008/layout/LinedList"/>
    <dgm:cxn modelId="{D4AA6A79-B14B-4095-8852-3DFC4960B60A}" type="presParOf" srcId="{7DB2361C-5344-4C8D-94E1-801E99DB93D8}" destId="{6072026E-ABE5-4AC5-8C4A-9671865D8D9A}" srcOrd="3" destOrd="0" presId="urn:microsoft.com/office/officeart/2008/layout/LinedList"/>
    <dgm:cxn modelId="{B61F8DD0-7CF0-499A-BB7C-020F67DB7842}" type="presParOf" srcId="{6072026E-ABE5-4AC5-8C4A-9671865D8D9A}" destId="{8F52C0AA-8829-42E5-A182-2E58C3FBDE7A}" srcOrd="0" destOrd="0" presId="urn:microsoft.com/office/officeart/2008/layout/LinedList"/>
    <dgm:cxn modelId="{10B5D8E9-D008-44E6-9AB5-136037FA1B9F}" type="presParOf" srcId="{6072026E-ABE5-4AC5-8C4A-9671865D8D9A}" destId="{54362522-DC79-48A5-B3AE-485D58CE3A90}" srcOrd="1" destOrd="0" presId="urn:microsoft.com/office/officeart/2008/layout/LinedList"/>
    <dgm:cxn modelId="{C6AC5932-04E5-47A8-A45E-104762FD74FB}" type="presParOf" srcId="{7DB2361C-5344-4C8D-94E1-801E99DB93D8}" destId="{A9E6D629-B8DF-46BE-8A9F-386E4144BB62}" srcOrd="4" destOrd="0" presId="urn:microsoft.com/office/officeart/2008/layout/LinedList"/>
    <dgm:cxn modelId="{34B683D4-CC78-4763-9C07-C3F84C750A3C}" type="presParOf" srcId="{7DB2361C-5344-4C8D-94E1-801E99DB93D8}" destId="{6C323B3A-67AD-4739-9E69-6038E82BEE2E}" srcOrd="5" destOrd="0" presId="urn:microsoft.com/office/officeart/2008/layout/LinedList"/>
    <dgm:cxn modelId="{3723DD91-65DC-4F5E-8863-6B53A30A2AFE}" type="presParOf" srcId="{6C323B3A-67AD-4739-9E69-6038E82BEE2E}" destId="{A94522A7-9178-425A-A6AD-F9EC51CE0749}" srcOrd="0" destOrd="0" presId="urn:microsoft.com/office/officeart/2008/layout/LinedList"/>
    <dgm:cxn modelId="{1598B56E-B42D-4E99-9C14-DA0532D75036}" type="presParOf" srcId="{6C323B3A-67AD-4739-9E69-6038E82BEE2E}" destId="{D434EC35-B3AD-4588-9E8B-5EB86726C2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9BFEE-6D6B-453D-A58D-E4437E578F0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10A9D1E-9ABF-419E-B246-30C0FBD7E558}">
      <dgm:prSet/>
      <dgm:spPr/>
      <dgm:t>
        <a:bodyPr/>
        <a:lstStyle/>
        <a:p>
          <a:r>
            <a:rPr lang="el-GR" dirty="0"/>
            <a:t>Σε κάθε πήλινο σκεύος - καλλιτέχνημα αποτυπώνει ο Τεχνίτης στο εργαστήρι (κοντά σε ποτάμι) </a:t>
          </a:r>
          <a:r>
            <a:rPr lang="el-GR" b="1" dirty="0"/>
            <a:t>μοναδικά το αποτύπωμά </a:t>
          </a:r>
          <a:r>
            <a:rPr lang="el-GR" dirty="0"/>
            <a:t>του. Είμαστε «πλασμένοι» μοναδικά στη μήτρα από τα χέρια Του</a:t>
          </a:r>
          <a:endParaRPr lang="en-US" dirty="0"/>
        </a:p>
      </dgm:t>
    </dgm:pt>
    <dgm:pt modelId="{2F6701C1-FA61-4EE5-BF39-69F53687E4EB}" type="parTrans" cxnId="{1C0DF2A0-5100-4D7E-80B8-A5B9FE4FAEAD}">
      <dgm:prSet/>
      <dgm:spPr/>
      <dgm:t>
        <a:bodyPr/>
        <a:lstStyle/>
        <a:p>
          <a:endParaRPr lang="en-US"/>
        </a:p>
      </dgm:t>
    </dgm:pt>
    <dgm:pt modelId="{B356541F-1737-4AC1-87E6-B6648B644D64}" type="sibTrans" cxnId="{1C0DF2A0-5100-4D7E-80B8-A5B9FE4FAEAD}">
      <dgm:prSet/>
      <dgm:spPr/>
      <dgm:t>
        <a:bodyPr/>
        <a:lstStyle/>
        <a:p>
          <a:endParaRPr lang="en-US"/>
        </a:p>
      </dgm:t>
    </dgm:pt>
    <dgm:pt modelId="{71436130-6057-466C-BD58-4F49E46DB263}">
      <dgm:prSet/>
      <dgm:spPr/>
      <dgm:t>
        <a:bodyPr/>
        <a:lstStyle/>
        <a:p>
          <a:r>
            <a:rPr lang="el-GR"/>
            <a:t>Ο πηλός συνδεόταν ιδιαίτερα με τον </a:t>
          </a:r>
          <a:r>
            <a:rPr lang="el-GR" b="1"/>
            <a:t>Οίκο και τη ζωή της γυναίκας</a:t>
          </a:r>
          <a:r>
            <a:rPr lang="el-GR"/>
            <a:t>.</a:t>
          </a:r>
          <a:endParaRPr lang="en-US"/>
        </a:p>
      </dgm:t>
    </dgm:pt>
    <dgm:pt modelId="{F6258A55-313C-4937-9C93-F2564C0026AC}" type="parTrans" cxnId="{F426C225-D314-4582-A2BC-8CA1B3CCA95B}">
      <dgm:prSet/>
      <dgm:spPr/>
      <dgm:t>
        <a:bodyPr/>
        <a:lstStyle/>
        <a:p>
          <a:endParaRPr lang="en-US"/>
        </a:p>
      </dgm:t>
    </dgm:pt>
    <dgm:pt modelId="{420F1F30-2810-465A-8F01-05B39CACAAB3}" type="sibTrans" cxnId="{F426C225-D314-4582-A2BC-8CA1B3CCA95B}">
      <dgm:prSet/>
      <dgm:spPr/>
      <dgm:t>
        <a:bodyPr/>
        <a:lstStyle/>
        <a:p>
          <a:endParaRPr lang="en-US"/>
        </a:p>
      </dgm:t>
    </dgm:pt>
    <dgm:pt modelId="{0CA4B85D-EEEB-4E14-8B4D-1870F4192F5E}">
      <dgm:prSet/>
      <dgm:spPr/>
      <dgm:t>
        <a:bodyPr/>
        <a:lstStyle/>
        <a:p>
          <a:r>
            <a:rPr lang="el-GR" dirty="0"/>
            <a:t>Κάθε  Κήπος επίσης  είναι «</a:t>
          </a:r>
          <a:r>
            <a:rPr lang="el-GR" b="1" dirty="0"/>
            <a:t>η Τρίτη Τέχνη</a:t>
          </a:r>
          <a:r>
            <a:rPr lang="el-GR"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dirty="0"/>
        </a:p>
      </dgm:t>
    </dgm:pt>
    <dgm:pt modelId="{8504B907-4E80-4A6C-8DAA-10375AD4383F}" type="parTrans" cxnId="{F403A8CA-010E-4849-966A-037F1301798E}">
      <dgm:prSet/>
      <dgm:spPr/>
      <dgm:t>
        <a:bodyPr/>
        <a:lstStyle/>
        <a:p>
          <a:endParaRPr lang="en-US"/>
        </a:p>
      </dgm:t>
    </dgm:pt>
    <dgm:pt modelId="{D9CE40AA-7F7D-44F7-84E6-9B91E442E7CB}" type="sibTrans" cxnId="{F403A8CA-010E-4849-966A-037F1301798E}">
      <dgm:prSet/>
      <dgm:spPr/>
      <dgm:t>
        <a:bodyPr/>
        <a:lstStyle/>
        <a:p>
          <a:endParaRPr lang="en-US"/>
        </a:p>
      </dgm:t>
    </dgm:pt>
    <dgm:pt modelId="{ED166F45-E5CC-4FBA-B756-2DE123764EEA}">
      <dgm:prSet/>
      <dgm:spPr/>
      <dgm:t>
        <a:bodyPr/>
        <a:lstStyle/>
        <a:p>
          <a:r>
            <a:rPr lang="el-GR"/>
            <a:t>Η Εδέμ ήταν «όρος κοσμικό» και δεν ταυτίζεται με τον Παράδεισο. Εμπειριείχε Κήπο (= Ναός), όπου στην Κορυφή (= άγια των Αγίων) δέσποζαν </a:t>
          </a:r>
          <a:r>
            <a:rPr lang="el-GR" b="1"/>
            <a:t>δύο συμβολικά Δέντρα </a:t>
          </a:r>
          <a:r>
            <a:rPr lang="el-GR"/>
            <a:t>της Ζωής και της Γνώσης.</a:t>
          </a:r>
          <a:endParaRPr lang="en-US"/>
        </a:p>
      </dgm:t>
    </dgm:pt>
    <dgm:pt modelId="{FA133C8B-1E78-4969-A053-F88F07C85866}" type="parTrans" cxnId="{5F44A844-9D08-4DB8-8962-BFE25BBAAEBF}">
      <dgm:prSet/>
      <dgm:spPr/>
      <dgm:t>
        <a:bodyPr/>
        <a:lstStyle/>
        <a:p>
          <a:endParaRPr lang="en-US"/>
        </a:p>
      </dgm:t>
    </dgm:pt>
    <dgm:pt modelId="{BB46CDC7-2CC9-4A69-9172-53ECD42F404F}" type="sibTrans" cxnId="{5F44A844-9D08-4DB8-8962-BFE25BBAAEBF}">
      <dgm:prSet/>
      <dgm:spPr/>
      <dgm:t>
        <a:bodyPr/>
        <a:lstStyle/>
        <a:p>
          <a:endParaRPr lang="en-US"/>
        </a:p>
      </dgm:t>
    </dgm:pt>
    <dgm:pt modelId="{D375A938-FC9E-4C5C-8BE7-5EE62201A599}">
      <dgm:prSet/>
      <dgm:spPr/>
      <dgm:t>
        <a:bodyPr/>
        <a:lstStyle/>
        <a:p>
          <a:r>
            <a:rPr lang="el-GR"/>
            <a:t>Επίσης ο όρος </a:t>
          </a:r>
          <a:r>
            <a:rPr lang="el-GR" b="1"/>
            <a:t>Ουρανός </a:t>
          </a:r>
          <a:r>
            <a:rPr lang="el-GR"/>
            <a:t>στη Βίβλο πολλές φορές σημαίνει </a:t>
          </a:r>
          <a:r>
            <a:rPr lang="en-US"/>
            <a:t>Heaven </a:t>
          </a:r>
          <a:r>
            <a:rPr lang="el-GR"/>
            <a:t>και όχι </a:t>
          </a:r>
          <a:r>
            <a:rPr lang="en-US"/>
            <a:t>Sky</a:t>
          </a:r>
          <a:r>
            <a:rPr lang="el-GR"/>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b="1"/>
            <a:t>Πτώση Άστρων στη Βίβλο  δεν σημαίνει  απαραίτητα κοσμογονία αλλά ανατροπή των Εξουσιαστών και των Ημερολογίων τους</a:t>
          </a:r>
          <a:endParaRPr lang="en-US"/>
        </a:p>
      </dgm:t>
    </dgm:pt>
    <dgm:pt modelId="{F57E279E-86B8-428D-A0D3-EC925B70D49C}" type="parTrans" cxnId="{F0937B74-2208-4252-BFFD-F21D4841E826}">
      <dgm:prSet/>
      <dgm:spPr/>
      <dgm:t>
        <a:bodyPr/>
        <a:lstStyle/>
        <a:p>
          <a:endParaRPr lang="en-US"/>
        </a:p>
      </dgm:t>
    </dgm:pt>
    <dgm:pt modelId="{5BD93F30-EE63-440F-842E-936BD5431924}" type="sibTrans" cxnId="{F0937B74-2208-4252-BFFD-F21D4841E826}">
      <dgm:prSet/>
      <dgm:spPr/>
      <dgm:t>
        <a:bodyPr/>
        <a:lstStyle/>
        <a:p>
          <a:endParaRPr lang="en-US"/>
        </a:p>
      </dgm:t>
    </dgm:pt>
    <dgm:pt modelId="{53D30703-5DFD-4560-BF45-B45A7789E6D9}" type="pres">
      <dgm:prSet presAssocID="{9F69BFEE-6D6B-453D-A58D-E4437E578F04}" presName="vert0" presStyleCnt="0">
        <dgm:presLayoutVars>
          <dgm:dir/>
          <dgm:animOne val="branch"/>
          <dgm:animLvl val="lvl"/>
        </dgm:presLayoutVars>
      </dgm:prSet>
      <dgm:spPr/>
    </dgm:pt>
    <dgm:pt modelId="{C8B79D95-6765-4259-9E18-1C8D145049C1}" type="pres">
      <dgm:prSet presAssocID="{B10A9D1E-9ABF-419E-B246-30C0FBD7E558}" presName="thickLine" presStyleLbl="alignNode1" presStyleIdx="0" presStyleCnt="5"/>
      <dgm:spPr/>
    </dgm:pt>
    <dgm:pt modelId="{42E6DC8D-2AC8-4449-9647-233043CC9DB4}" type="pres">
      <dgm:prSet presAssocID="{B10A9D1E-9ABF-419E-B246-30C0FBD7E558}" presName="horz1" presStyleCnt="0"/>
      <dgm:spPr/>
    </dgm:pt>
    <dgm:pt modelId="{8996BFD4-EDD9-47CE-8354-98F7AFD3BE91}" type="pres">
      <dgm:prSet presAssocID="{B10A9D1E-9ABF-419E-B246-30C0FBD7E558}" presName="tx1" presStyleLbl="revTx" presStyleIdx="0" presStyleCnt="5"/>
      <dgm:spPr/>
    </dgm:pt>
    <dgm:pt modelId="{0ECCB4B1-F854-42A0-B626-4BC6BC069166}" type="pres">
      <dgm:prSet presAssocID="{B10A9D1E-9ABF-419E-B246-30C0FBD7E558}" presName="vert1" presStyleCnt="0"/>
      <dgm:spPr/>
    </dgm:pt>
    <dgm:pt modelId="{B1DA0BB4-A9B3-4F73-B246-B2C1F6289F59}" type="pres">
      <dgm:prSet presAssocID="{71436130-6057-466C-BD58-4F49E46DB263}" presName="thickLine" presStyleLbl="alignNode1" presStyleIdx="1" presStyleCnt="5"/>
      <dgm:spPr/>
    </dgm:pt>
    <dgm:pt modelId="{B6C3F5BA-BAD7-43B8-919B-A3097A1843A7}" type="pres">
      <dgm:prSet presAssocID="{71436130-6057-466C-BD58-4F49E46DB263}" presName="horz1" presStyleCnt="0"/>
      <dgm:spPr/>
    </dgm:pt>
    <dgm:pt modelId="{A3AD2215-11CB-4E73-BD6C-5E057628744A}" type="pres">
      <dgm:prSet presAssocID="{71436130-6057-466C-BD58-4F49E46DB263}" presName="tx1" presStyleLbl="revTx" presStyleIdx="1" presStyleCnt="5"/>
      <dgm:spPr/>
    </dgm:pt>
    <dgm:pt modelId="{1D7158BE-9855-4786-99C0-EB9B7863CEED}" type="pres">
      <dgm:prSet presAssocID="{71436130-6057-466C-BD58-4F49E46DB263}" presName="vert1" presStyleCnt="0"/>
      <dgm:spPr/>
    </dgm:pt>
    <dgm:pt modelId="{F91C3A9E-10C3-41E3-9F69-62327C4ED46B}" type="pres">
      <dgm:prSet presAssocID="{0CA4B85D-EEEB-4E14-8B4D-1870F4192F5E}" presName="thickLine" presStyleLbl="alignNode1" presStyleIdx="2" presStyleCnt="5"/>
      <dgm:spPr/>
    </dgm:pt>
    <dgm:pt modelId="{E118C963-0CE2-48AD-A6D4-5F280CDA3E65}" type="pres">
      <dgm:prSet presAssocID="{0CA4B85D-EEEB-4E14-8B4D-1870F4192F5E}" presName="horz1" presStyleCnt="0"/>
      <dgm:spPr/>
    </dgm:pt>
    <dgm:pt modelId="{FCF35A73-8E19-40D5-8A0F-B0D60BFE734F}" type="pres">
      <dgm:prSet presAssocID="{0CA4B85D-EEEB-4E14-8B4D-1870F4192F5E}" presName="tx1" presStyleLbl="revTx" presStyleIdx="2" presStyleCnt="5"/>
      <dgm:spPr/>
    </dgm:pt>
    <dgm:pt modelId="{2B64EF9C-5BEA-4D55-AF5C-97646651595D}" type="pres">
      <dgm:prSet presAssocID="{0CA4B85D-EEEB-4E14-8B4D-1870F4192F5E}" presName="vert1" presStyleCnt="0"/>
      <dgm:spPr/>
    </dgm:pt>
    <dgm:pt modelId="{63D88DF9-F1B8-45D0-8292-EDB1D2170D49}" type="pres">
      <dgm:prSet presAssocID="{ED166F45-E5CC-4FBA-B756-2DE123764EEA}" presName="thickLine" presStyleLbl="alignNode1" presStyleIdx="3" presStyleCnt="5"/>
      <dgm:spPr/>
    </dgm:pt>
    <dgm:pt modelId="{269AD95E-E531-47E9-8653-3232D890049F}" type="pres">
      <dgm:prSet presAssocID="{ED166F45-E5CC-4FBA-B756-2DE123764EEA}" presName="horz1" presStyleCnt="0"/>
      <dgm:spPr/>
    </dgm:pt>
    <dgm:pt modelId="{A13B5C17-EB53-40F7-B877-69155A404AC8}" type="pres">
      <dgm:prSet presAssocID="{ED166F45-E5CC-4FBA-B756-2DE123764EEA}" presName="tx1" presStyleLbl="revTx" presStyleIdx="3" presStyleCnt="5"/>
      <dgm:spPr/>
    </dgm:pt>
    <dgm:pt modelId="{74359778-0E85-40E9-BAEF-BEF65AFD594F}" type="pres">
      <dgm:prSet presAssocID="{ED166F45-E5CC-4FBA-B756-2DE123764EEA}" presName="vert1" presStyleCnt="0"/>
      <dgm:spPr/>
    </dgm:pt>
    <dgm:pt modelId="{6E53D36C-7A3E-418D-A8FE-31F7B3D6068B}" type="pres">
      <dgm:prSet presAssocID="{D375A938-FC9E-4C5C-8BE7-5EE62201A599}" presName="thickLine" presStyleLbl="alignNode1" presStyleIdx="4" presStyleCnt="5"/>
      <dgm:spPr/>
    </dgm:pt>
    <dgm:pt modelId="{695EF41C-5E8B-4075-BE04-0C9800697B7C}" type="pres">
      <dgm:prSet presAssocID="{D375A938-FC9E-4C5C-8BE7-5EE62201A599}" presName="horz1" presStyleCnt="0"/>
      <dgm:spPr/>
    </dgm:pt>
    <dgm:pt modelId="{7A431014-C62C-4328-9F1B-E5D44F2016A2}" type="pres">
      <dgm:prSet presAssocID="{D375A938-FC9E-4C5C-8BE7-5EE62201A599}" presName="tx1" presStyleLbl="revTx" presStyleIdx="4" presStyleCnt="5"/>
      <dgm:spPr/>
    </dgm:pt>
    <dgm:pt modelId="{831540EC-D3B3-42B4-B4A1-EA051FA7F287}" type="pres">
      <dgm:prSet presAssocID="{D375A938-FC9E-4C5C-8BE7-5EE62201A599}" presName="vert1" presStyleCnt="0"/>
      <dgm:spPr/>
    </dgm:pt>
  </dgm:ptLst>
  <dgm:cxnLst>
    <dgm:cxn modelId="{CD1C1F1D-0F08-4CD0-A43C-5CCF6B62238E}" type="presOf" srcId="{71436130-6057-466C-BD58-4F49E46DB263}" destId="{A3AD2215-11CB-4E73-BD6C-5E057628744A}" srcOrd="0" destOrd="0" presId="urn:microsoft.com/office/officeart/2008/layout/LinedList"/>
    <dgm:cxn modelId="{F426C225-D314-4582-A2BC-8CA1B3CCA95B}" srcId="{9F69BFEE-6D6B-453D-A58D-E4437E578F04}" destId="{71436130-6057-466C-BD58-4F49E46DB263}" srcOrd="1" destOrd="0" parTransId="{F6258A55-313C-4937-9C93-F2564C0026AC}" sibTransId="{420F1F30-2810-465A-8F01-05B39CACAAB3}"/>
    <dgm:cxn modelId="{5F44A844-9D08-4DB8-8962-BFE25BBAAEBF}" srcId="{9F69BFEE-6D6B-453D-A58D-E4437E578F04}" destId="{ED166F45-E5CC-4FBA-B756-2DE123764EEA}" srcOrd="3" destOrd="0" parTransId="{FA133C8B-1E78-4969-A053-F88F07C85866}" sibTransId="{BB46CDC7-2CC9-4A69-9172-53ECD42F404F}"/>
    <dgm:cxn modelId="{09337170-357A-4CE3-8C97-30B44D0DEFC7}" type="presOf" srcId="{9F69BFEE-6D6B-453D-A58D-E4437E578F04}" destId="{53D30703-5DFD-4560-BF45-B45A7789E6D9}" srcOrd="0" destOrd="0" presId="urn:microsoft.com/office/officeart/2008/layout/LinedList"/>
    <dgm:cxn modelId="{F0937B74-2208-4252-BFFD-F21D4841E826}" srcId="{9F69BFEE-6D6B-453D-A58D-E4437E578F04}" destId="{D375A938-FC9E-4C5C-8BE7-5EE62201A599}" srcOrd="4" destOrd="0" parTransId="{F57E279E-86B8-428D-A0D3-EC925B70D49C}" sibTransId="{5BD93F30-EE63-440F-842E-936BD5431924}"/>
    <dgm:cxn modelId="{1CCB157A-A68F-49F3-999C-49C49CAA140C}" type="presOf" srcId="{B10A9D1E-9ABF-419E-B246-30C0FBD7E558}" destId="{8996BFD4-EDD9-47CE-8354-98F7AFD3BE91}" srcOrd="0" destOrd="0" presId="urn:microsoft.com/office/officeart/2008/layout/LinedList"/>
    <dgm:cxn modelId="{F20C8D86-4AB6-4050-A89F-73A4744E31EF}" type="presOf" srcId="{ED166F45-E5CC-4FBA-B756-2DE123764EEA}" destId="{A13B5C17-EB53-40F7-B877-69155A404AC8}" srcOrd="0" destOrd="0" presId="urn:microsoft.com/office/officeart/2008/layout/LinedList"/>
    <dgm:cxn modelId="{1C0DF2A0-5100-4D7E-80B8-A5B9FE4FAEAD}" srcId="{9F69BFEE-6D6B-453D-A58D-E4437E578F04}" destId="{B10A9D1E-9ABF-419E-B246-30C0FBD7E558}" srcOrd="0" destOrd="0" parTransId="{2F6701C1-FA61-4EE5-BF39-69F53687E4EB}" sibTransId="{B356541F-1737-4AC1-87E6-B6648B644D64}"/>
    <dgm:cxn modelId="{F89D40BF-CBDD-43A5-9EB4-44132D441AC1}" type="presOf" srcId="{D375A938-FC9E-4C5C-8BE7-5EE62201A599}" destId="{7A431014-C62C-4328-9F1B-E5D44F2016A2}" srcOrd="0" destOrd="0" presId="urn:microsoft.com/office/officeart/2008/layout/LinedList"/>
    <dgm:cxn modelId="{F403A8CA-010E-4849-966A-037F1301798E}" srcId="{9F69BFEE-6D6B-453D-A58D-E4437E578F04}" destId="{0CA4B85D-EEEB-4E14-8B4D-1870F4192F5E}" srcOrd="2" destOrd="0" parTransId="{8504B907-4E80-4A6C-8DAA-10375AD4383F}" sibTransId="{D9CE40AA-7F7D-44F7-84E6-9B91E442E7CB}"/>
    <dgm:cxn modelId="{B78C7ACD-E0ED-4788-A873-A4966310450C}" type="presOf" srcId="{0CA4B85D-EEEB-4E14-8B4D-1870F4192F5E}" destId="{FCF35A73-8E19-40D5-8A0F-B0D60BFE734F}" srcOrd="0" destOrd="0" presId="urn:microsoft.com/office/officeart/2008/layout/LinedList"/>
    <dgm:cxn modelId="{6C5F0F99-87A5-4662-AA55-52FDCC2327B2}" type="presParOf" srcId="{53D30703-5DFD-4560-BF45-B45A7789E6D9}" destId="{C8B79D95-6765-4259-9E18-1C8D145049C1}" srcOrd="0" destOrd="0" presId="urn:microsoft.com/office/officeart/2008/layout/LinedList"/>
    <dgm:cxn modelId="{A7659979-3EB9-4754-B5F9-E8615F36D305}" type="presParOf" srcId="{53D30703-5DFD-4560-BF45-B45A7789E6D9}" destId="{42E6DC8D-2AC8-4449-9647-233043CC9DB4}" srcOrd="1" destOrd="0" presId="urn:microsoft.com/office/officeart/2008/layout/LinedList"/>
    <dgm:cxn modelId="{88A68DB8-C5F2-4871-9051-7A5825C35B09}" type="presParOf" srcId="{42E6DC8D-2AC8-4449-9647-233043CC9DB4}" destId="{8996BFD4-EDD9-47CE-8354-98F7AFD3BE91}" srcOrd="0" destOrd="0" presId="urn:microsoft.com/office/officeart/2008/layout/LinedList"/>
    <dgm:cxn modelId="{794639E2-9E94-42EF-B644-5D3804B5289B}" type="presParOf" srcId="{42E6DC8D-2AC8-4449-9647-233043CC9DB4}" destId="{0ECCB4B1-F854-42A0-B626-4BC6BC069166}" srcOrd="1" destOrd="0" presId="urn:microsoft.com/office/officeart/2008/layout/LinedList"/>
    <dgm:cxn modelId="{6D646121-C475-4095-83C4-CE59DF92114E}" type="presParOf" srcId="{53D30703-5DFD-4560-BF45-B45A7789E6D9}" destId="{B1DA0BB4-A9B3-4F73-B246-B2C1F6289F59}" srcOrd="2" destOrd="0" presId="urn:microsoft.com/office/officeart/2008/layout/LinedList"/>
    <dgm:cxn modelId="{CFD10287-9679-461A-A051-E0694427B485}" type="presParOf" srcId="{53D30703-5DFD-4560-BF45-B45A7789E6D9}" destId="{B6C3F5BA-BAD7-43B8-919B-A3097A1843A7}" srcOrd="3" destOrd="0" presId="urn:microsoft.com/office/officeart/2008/layout/LinedList"/>
    <dgm:cxn modelId="{74F55371-1E33-427D-9FD3-147D750D272E}" type="presParOf" srcId="{B6C3F5BA-BAD7-43B8-919B-A3097A1843A7}" destId="{A3AD2215-11CB-4E73-BD6C-5E057628744A}" srcOrd="0" destOrd="0" presId="urn:microsoft.com/office/officeart/2008/layout/LinedList"/>
    <dgm:cxn modelId="{5ED483E6-746D-483B-A97A-EF6D1299EC59}" type="presParOf" srcId="{B6C3F5BA-BAD7-43B8-919B-A3097A1843A7}" destId="{1D7158BE-9855-4786-99C0-EB9B7863CEED}" srcOrd="1" destOrd="0" presId="urn:microsoft.com/office/officeart/2008/layout/LinedList"/>
    <dgm:cxn modelId="{840122D2-E4C9-4B27-BE79-7C6277AE020D}" type="presParOf" srcId="{53D30703-5DFD-4560-BF45-B45A7789E6D9}" destId="{F91C3A9E-10C3-41E3-9F69-62327C4ED46B}" srcOrd="4" destOrd="0" presId="urn:microsoft.com/office/officeart/2008/layout/LinedList"/>
    <dgm:cxn modelId="{FD565FD2-E204-4F03-8C1A-041FFFE5D668}" type="presParOf" srcId="{53D30703-5DFD-4560-BF45-B45A7789E6D9}" destId="{E118C963-0CE2-48AD-A6D4-5F280CDA3E65}" srcOrd="5" destOrd="0" presId="urn:microsoft.com/office/officeart/2008/layout/LinedList"/>
    <dgm:cxn modelId="{67A3A863-FE42-4EFC-9077-3BA8142F90E3}" type="presParOf" srcId="{E118C963-0CE2-48AD-A6D4-5F280CDA3E65}" destId="{FCF35A73-8E19-40D5-8A0F-B0D60BFE734F}" srcOrd="0" destOrd="0" presId="urn:microsoft.com/office/officeart/2008/layout/LinedList"/>
    <dgm:cxn modelId="{111D356E-9641-4754-9710-61C1802AE4F4}" type="presParOf" srcId="{E118C963-0CE2-48AD-A6D4-5F280CDA3E65}" destId="{2B64EF9C-5BEA-4D55-AF5C-97646651595D}" srcOrd="1" destOrd="0" presId="urn:microsoft.com/office/officeart/2008/layout/LinedList"/>
    <dgm:cxn modelId="{E9BD3051-7305-4651-8389-07DC66F211AC}" type="presParOf" srcId="{53D30703-5DFD-4560-BF45-B45A7789E6D9}" destId="{63D88DF9-F1B8-45D0-8292-EDB1D2170D49}" srcOrd="6" destOrd="0" presId="urn:microsoft.com/office/officeart/2008/layout/LinedList"/>
    <dgm:cxn modelId="{0C3E548D-1A97-4A0A-8F36-C17E0C9A2ED9}" type="presParOf" srcId="{53D30703-5DFD-4560-BF45-B45A7789E6D9}" destId="{269AD95E-E531-47E9-8653-3232D890049F}" srcOrd="7" destOrd="0" presId="urn:microsoft.com/office/officeart/2008/layout/LinedList"/>
    <dgm:cxn modelId="{8BECAEB7-5D46-4588-84B8-A4038C9D8C83}" type="presParOf" srcId="{269AD95E-E531-47E9-8653-3232D890049F}" destId="{A13B5C17-EB53-40F7-B877-69155A404AC8}" srcOrd="0" destOrd="0" presId="urn:microsoft.com/office/officeart/2008/layout/LinedList"/>
    <dgm:cxn modelId="{1C151B2D-1855-4E9C-B97E-C3A396325862}" type="presParOf" srcId="{269AD95E-E531-47E9-8653-3232D890049F}" destId="{74359778-0E85-40E9-BAEF-BEF65AFD594F}" srcOrd="1" destOrd="0" presId="urn:microsoft.com/office/officeart/2008/layout/LinedList"/>
    <dgm:cxn modelId="{C867A089-5197-4CB9-A282-6C44F017F051}" type="presParOf" srcId="{53D30703-5DFD-4560-BF45-B45A7789E6D9}" destId="{6E53D36C-7A3E-418D-A8FE-31F7B3D6068B}" srcOrd="8" destOrd="0" presId="urn:microsoft.com/office/officeart/2008/layout/LinedList"/>
    <dgm:cxn modelId="{5343DA64-6CE2-4F55-BA9A-8C5222FC4A87}" type="presParOf" srcId="{53D30703-5DFD-4560-BF45-B45A7789E6D9}" destId="{695EF41C-5E8B-4075-BE04-0C9800697B7C}" srcOrd="9" destOrd="0" presId="urn:microsoft.com/office/officeart/2008/layout/LinedList"/>
    <dgm:cxn modelId="{0B9AC83E-EF5D-4E0D-AC31-FE0E2EC3847E}" type="presParOf" srcId="{695EF41C-5E8B-4075-BE04-0C9800697B7C}" destId="{7A431014-C62C-4328-9F1B-E5D44F2016A2}" srcOrd="0" destOrd="0" presId="urn:microsoft.com/office/officeart/2008/layout/LinedList"/>
    <dgm:cxn modelId="{00B7A9D4-36FF-4232-9B16-3BC76BC7D5EB}" type="presParOf" srcId="{695EF41C-5E8B-4075-BE04-0C9800697B7C}" destId="{831540EC-D3B3-42B4-B4A1-EA051FA7F2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B6F52C-0225-4AB4-8C80-DB028E3E2D6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C4E2B2B-7314-4653-A5EB-A28B9E5449C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2400" b="1" i="1" dirty="0"/>
            <a:t>1. Παραδόσεις και Συμβολισμοί του Δέντρου – Ευλαμπία Τσιρέλη </a:t>
          </a:r>
          <a:r>
            <a:rPr lang="de-DE" sz="24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https://giatioxi.gr/paradoseis_thentra_tsirelh/</a:t>
          </a:r>
          <a:endParaRPr lang="el-GR" sz="2400" dirty="0">
            <a:solidFill>
              <a:srgbClr val="C00000"/>
            </a:solidFill>
          </a:endParaRPr>
        </a:p>
        <a:p>
          <a:pPr marL="0" marR="0" lvl="0" indent="0" defTabSz="1600200" eaLnBrk="1" fontAlgn="auto" latinLnBrk="0" hangingPunct="1">
            <a:lnSpc>
              <a:spcPct val="90000"/>
            </a:lnSpc>
            <a:spcBef>
              <a:spcPct val="0"/>
            </a:spcBef>
            <a:spcAft>
              <a:spcPct val="35000"/>
            </a:spcAft>
            <a:buClrTx/>
            <a:buSzTx/>
            <a:buFontTx/>
            <a:buNone/>
            <a:tabLst/>
            <a:defRPr/>
          </a:pPr>
          <a:endParaRPr lang="el-GR" sz="2400" b="1" dirty="0"/>
        </a:p>
        <a:p>
          <a:pPr marL="0" marR="0" lvl="0" indent="0" defTabSz="1600200" eaLnBrk="1" fontAlgn="auto" latinLnBrk="0" hangingPunct="1">
            <a:lnSpc>
              <a:spcPct val="90000"/>
            </a:lnSpc>
            <a:spcBef>
              <a:spcPct val="0"/>
            </a:spcBef>
            <a:spcAft>
              <a:spcPct val="35000"/>
            </a:spcAft>
            <a:buClrTx/>
            <a:buSzTx/>
            <a:buFontTx/>
            <a:buNone/>
            <a:tabLst/>
            <a:defRPr/>
          </a:pPr>
          <a:r>
            <a:rPr lang="el-GR" sz="2400" b="1" dirty="0"/>
            <a:t>2. Εμείς είμαστε το... Δέντρο !: </a:t>
          </a:r>
          <a:endParaRPr lang="el-GR" sz="2400" b="1" i="1" dirty="0"/>
        </a:p>
        <a:p>
          <a:pPr marL="0" lvl="0" defTabSz="1600200">
            <a:lnSpc>
              <a:spcPct val="90000"/>
            </a:lnSpc>
            <a:spcBef>
              <a:spcPct val="0"/>
            </a:spcBef>
            <a:spcAft>
              <a:spcPct val="35000"/>
            </a:spcAft>
            <a:buNone/>
          </a:pPr>
          <a:r>
            <a:rPr lang="de-DE" sz="2000" b="1"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https://bibleproject.com/podcast/humans-are-trees/</a:t>
          </a:r>
          <a:r>
            <a:rPr lang="el-GR" sz="2000" b="1" dirty="0">
              <a:solidFill>
                <a:srgbClr val="C00000"/>
              </a:solidFill>
            </a:rPr>
            <a:t> </a:t>
          </a:r>
        </a:p>
      </dgm:t>
    </dgm:pt>
    <dgm:pt modelId="{3777217A-3F5C-43BF-86A8-225AED76FC14}" type="parTrans" cxnId="{8C3A0CE4-A137-4681-BACF-60EAAF9121E8}">
      <dgm:prSet/>
      <dgm:spPr/>
      <dgm:t>
        <a:bodyPr/>
        <a:lstStyle/>
        <a:p>
          <a:endParaRPr lang="en-US"/>
        </a:p>
      </dgm:t>
    </dgm:pt>
    <dgm:pt modelId="{7A3A4A8F-55BA-47B6-85E3-8FEE1D62D8E2}" type="sibTrans" cxnId="{8C3A0CE4-A137-4681-BACF-60EAAF9121E8}">
      <dgm:prSet/>
      <dgm:spPr/>
      <dgm:t>
        <a:bodyPr/>
        <a:lstStyle/>
        <a:p>
          <a:endParaRPr lang="en-US"/>
        </a:p>
      </dgm:t>
    </dgm:pt>
    <dgm:pt modelId="{556F30E0-A3D0-4A1E-A7F4-142C366E64B7}">
      <dgm:prSet custT="1"/>
      <dgm:spPr/>
      <dgm:t>
        <a:bodyPr/>
        <a:lstStyle/>
        <a:p>
          <a:pPr algn="l"/>
          <a:endParaRPr lang="el-GR" sz="2000" b="1" dirty="0"/>
        </a:p>
        <a:p>
          <a:pPr algn="l"/>
          <a:r>
            <a:rPr lang="el-GR" sz="2000" b="1" dirty="0"/>
            <a:t>3. Μελετώ (αγγλιστί – μετάφραση μέσω </a:t>
          </a:r>
          <a:r>
            <a:rPr lang="en-US" sz="2000" b="1" dirty="0" err="1"/>
            <a:t>googletranslate</a:t>
          </a:r>
          <a:r>
            <a:rPr lang="el-GR" sz="2000" b="1" dirty="0"/>
            <a:t>)</a:t>
          </a:r>
        </a:p>
        <a:p>
          <a:pPr algn="just"/>
          <a:r>
            <a:rPr lang="el-GR" sz="2000" b="1" dirty="0"/>
            <a:t>«Πώς / Πόσο οι Πατέρες δημιουργικά αντιμετωπίζουν τη ΔΗΜΙΟΥΡΓΙΑ, τον ΑΔΑΜ και την Εύα» τα αντίστοιχα Κεφάλαια:</a:t>
          </a:r>
        </a:p>
        <a:p>
          <a:pPr algn="ctr"/>
          <a:r>
            <a:rPr lang="el-GR" sz="2000" dirty="0">
              <a:solidFill>
                <a:srgbClr val="002060"/>
              </a:solidFill>
              <a:hlinkClick xmlns:r="http://schemas.openxmlformats.org/officeDocument/2006/relationships" r:id="rId3"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dirty="0">
            <a:solidFill>
              <a:srgbClr val="002060"/>
            </a:solidFill>
          </a:endParaRPr>
        </a:p>
        <a:p>
          <a:pPr algn="l"/>
          <a:r>
            <a:rPr lang="de-DE" sz="2000" b="1" dirty="0">
              <a:solidFill>
                <a:srgbClr val="C00000"/>
              </a:solidFill>
              <a:hlinkClick xmlns:r="http://schemas.openxmlformats.org/officeDocument/2006/relationships" r:id="rId4">
                <a:extLst>
                  <a:ext uri="{A12FA001-AC4F-418D-AE19-62706E023703}">
                    <ahyp:hlinkClr xmlns:ahyp="http://schemas.microsoft.com/office/drawing/2018/hyperlinkcolor" val="tx"/>
                  </a:ext>
                </a:extLst>
              </a:hlinkClick>
            </a:rPr>
            <a:t>https://eclass.uoa.gr/modules/document/index.php?course=SOCTHEOL170</a:t>
          </a:r>
          <a:r>
            <a:rPr lang="el-GR" sz="2000" b="1" dirty="0">
              <a:solidFill>
                <a:srgbClr val="C00000"/>
              </a:solidFill>
            </a:rPr>
            <a:t> </a:t>
          </a:r>
          <a:endParaRPr lang="en-US" sz="2000" dirty="0">
            <a:solidFill>
              <a:srgbClr val="C00000"/>
            </a:solidFill>
          </a:endParaRPr>
        </a:p>
      </dgm:t>
    </dgm:pt>
    <dgm:pt modelId="{134D5BEA-B18E-461F-A86C-6AA9EB18B214}" type="parTrans" cxnId="{6BB32AE5-446C-43B9-A8B9-8AAACAA64E0A}">
      <dgm:prSet/>
      <dgm:spPr/>
      <dgm:t>
        <a:bodyPr/>
        <a:lstStyle/>
        <a:p>
          <a:endParaRPr lang="en-US"/>
        </a:p>
      </dgm:t>
    </dgm:pt>
    <dgm:pt modelId="{6C3F0B60-F115-476E-A7AE-42849C08F70C}" type="sibTrans" cxnId="{6BB32AE5-446C-43B9-A8B9-8AAACAA64E0A}">
      <dgm:prSet/>
      <dgm:spPr/>
      <dgm:t>
        <a:bodyPr/>
        <a:lstStyle/>
        <a:p>
          <a:endParaRPr lang="en-US"/>
        </a:p>
      </dgm:t>
    </dgm:pt>
    <dgm:pt modelId="{D1628F1F-9762-490D-8D7D-DACFBFEFFC99}" type="pres">
      <dgm:prSet presAssocID="{A5B6F52C-0225-4AB4-8C80-DB028E3E2D67}" presName="vert0" presStyleCnt="0">
        <dgm:presLayoutVars>
          <dgm:dir/>
          <dgm:animOne val="branch"/>
          <dgm:animLvl val="lvl"/>
        </dgm:presLayoutVars>
      </dgm:prSet>
      <dgm:spPr/>
    </dgm:pt>
    <dgm:pt modelId="{7D974FA1-E85D-4C3B-ACEF-F278E77BDB15}" type="pres">
      <dgm:prSet presAssocID="{9C4E2B2B-7314-4653-A5EB-A28B9E5449C6}" presName="thickLine" presStyleLbl="alignNode1" presStyleIdx="0" presStyleCnt="2"/>
      <dgm:spPr/>
    </dgm:pt>
    <dgm:pt modelId="{90C5C844-1ED8-44A6-8A6C-B487A80C285C}" type="pres">
      <dgm:prSet presAssocID="{9C4E2B2B-7314-4653-A5EB-A28B9E5449C6}" presName="horz1" presStyleCnt="0"/>
      <dgm:spPr/>
    </dgm:pt>
    <dgm:pt modelId="{0DA90322-0348-4155-BBD1-B26CD41B87C3}" type="pres">
      <dgm:prSet presAssocID="{9C4E2B2B-7314-4653-A5EB-A28B9E5449C6}" presName="tx1" presStyleLbl="revTx" presStyleIdx="0" presStyleCnt="2"/>
      <dgm:spPr/>
    </dgm:pt>
    <dgm:pt modelId="{87F16790-1EAF-408C-9034-F2040986D5E5}" type="pres">
      <dgm:prSet presAssocID="{9C4E2B2B-7314-4653-A5EB-A28B9E5449C6}" presName="vert1" presStyleCnt="0"/>
      <dgm:spPr/>
    </dgm:pt>
    <dgm:pt modelId="{E2D2E60A-6A9A-4F34-865C-C37265365FE4}" type="pres">
      <dgm:prSet presAssocID="{556F30E0-A3D0-4A1E-A7F4-142C366E64B7}" presName="thickLine" presStyleLbl="alignNode1" presStyleIdx="1" presStyleCnt="2"/>
      <dgm:spPr/>
    </dgm:pt>
    <dgm:pt modelId="{7DC240E9-4377-41ED-93E0-487EFDE984A7}" type="pres">
      <dgm:prSet presAssocID="{556F30E0-A3D0-4A1E-A7F4-142C366E64B7}" presName="horz1" presStyleCnt="0"/>
      <dgm:spPr/>
    </dgm:pt>
    <dgm:pt modelId="{BE9961BA-2B5B-4198-B005-D348DAD6EDA8}" type="pres">
      <dgm:prSet presAssocID="{556F30E0-A3D0-4A1E-A7F4-142C366E64B7}" presName="tx1" presStyleLbl="revTx" presStyleIdx="1" presStyleCnt="2" custScaleY="157660"/>
      <dgm:spPr/>
    </dgm:pt>
    <dgm:pt modelId="{71A808B7-801F-4367-B4DB-E6BACED00157}" type="pres">
      <dgm:prSet presAssocID="{556F30E0-A3D0-4A1E-A7F4-142C366E64B7}" presName="vert1" presStyleCnt="0"/>
      <dgm:spPr/>
    </dgm:pt>
  </dgm:ptLst>
  <dgm:cxnLst>
    <dgm:cxn modelId="{D68C0001-067E-4710-9221-AEF38BDED446}" type="presOf" srcId="{9C4E2B2B-7314-4653-A5EB-A28B9E5449C6}" destId="{0DA90322-0348-4155-BBD1-B26CD41B87C3}" srcOrd="0" destOrd="0" presId="urn:microsoft.com/office/officeart/2008/layout/LinedList"/>
    <dgm:cxn modelId="{B942D288-7E12-4532-A94C-E5C263EF46FF}" type="presOf" srcId="{556F30E0-A3D0-4A1E-A7F4-142C366E64B7}" destId="{BE9961BA-2B5B-4198-B005-D348DAD6EDA8}" srcOrd="0" destOrd="0" presId="urn:microsoft.com/office/officeart/2008/layout/LinedList"/>
    <dgm:cxn modelId="{8C3A0CE4-A137-4681-BACF-60EAAF9121E8}" srcId="{A5B6F52C-0225-4AB4-8C80-DB028E3E2D67}" destId="{9C4E2B2B-7314-4653-A5EB-A28B9E5449C6}" srcOrd="0" destOrd="0" parTransId="{3777217A-3F5C-43BF-86A8-225AED76FC14}" sibTransId="{7A3A4A8F-55BA-47B6-85E3-8FEE1D62D8E2}"/>
    <dgm:cxn modelId="{6BB32AE5-446C-43B9-A8B9-8AAACAA64E0A}" srcId="{A5B6F52C-0225-4AB4-8C80-DB028E3E2D67}" destId="{556F30E0-A3D0-4A1E-A7F4-142C366E64B7}" srcOrd="1" destOrd="0" parTransId="{134D5BEA-B18E-461F-A86C-6AA9EB18B214}" sibTransId="{6C3F0B60-F115-476E-A7AE-42849C08F70C}"/>
    <dgm:cxn modelId="{93E1F8FD-56F4-4044-991F-EFA4F85C761A}" type="presOf" srcId="{A5B6F52C-0225-4AB4-8C80-DB028E3E2D67}" destId="{D1628F1F-9762-490D-8D7D-DACFBFEFFC99}" srcOrd="0" destOrd="0" presId="urn:microsoft.com/office/officeart/2008/layout/LinedList"/>
    <dgm:cxn modelId="{6529EF6E-5D3F-4F05-B662-DB79DE9483D2}" type="presParOf" srcId="{D1628F1F-9762-490D-8D7D-DACFBFEFFC99}" destId="{7D974FA1-E85D-4C3B-ACEF-F278E77BDB15}" srcOrd="0" destOrd="0" presId="urn:microsoft.com/office/officeart/2008/layout/LinedList"/>
    <dgm:cxn modelId="{CFF037D5-793A-401E-B72F-1C46882D4628}" type="presParOf" srcId="{D1628F1F-9762-490D-8D7D-DACFBFEFFC99}" destId="{90C5C844-1ED8-44A6-8A6C-B487A80C285C}" srcOrd="1" destOrd="0" presId="urn:microsoft.com/office/officeart/2008/layout/LinedList"/>
    <dgm:cxn modelId="{6251F55F-8809-4FB7-AEF7-D8146D2C4F3E}" type="presParOf" srcId="{90C5C844-1ED8-44A6-8A6C-B487A80C285C}" destId="{0DA90322-0348-4155-BBD1-B26CD41B87C3}" srcOrd="0" destOrd="0" presId="urn:microsoft.com/office/officeart/2008/layout/LinedList"/>
    <dgm:cxn modelId="{EE9CF5E0-0BF4-49DE-9638-C2929356FA26}" type="presParOf" srcId="{90C5C844-1ED8-44A6-8A6C-B487A80C285C}" destId="{87F16790-1EAF-408C-9034-F2040986D5E5}" srcOrd="1" destOrd="0" presId="urn:microsoft.com/office/officeart/2008/layout/LinedList"/>
    <dgm:cxn modelId="{E55BB11E-AD5F-4ADA-BA66-E74337F51C6A}" type="presParOf" srcId="{D1628F1F-9762-490D-8D7D-DACFBFEFFC99}" destId="{E2D2E60A-6A9A-4F34-865C-C37265365FE4}" srcOrd="2" destOrd="0" presId="urn:microsoft.com/office/officeart/2008/layout/LinedList"/>
    <dgm:cxn modelId="{6BF03D65-415A-497F-9B4D-7F1424C798C4}" type="presParOf" srcId="{D1628F1F-9762-490D-8D7D-DACFBFEFFC99}" destId="{7DC240E9-4377-41ED-93E0-487EFDE984A7}" srcOrd="3" destOrd="0" presId="urn:microsoft.com/office/officeart/2008/layout/LinedList"/>
    <dgm:cxn modelId="{8046DD44-B74A-418B-A215-2370617B7A49}" type="presParOf" srcId="{7DC240E9-4377-41ED-93E0-487EFDE984A7}" destId="{BE9961BA-2B5B-4198-B005-D348DAD6EDA8}" srcOrd="0" destOrd="0" presId="urn:microsoft.com/office/officeart/2008/layout/LinedList"/>
    <dgm:cxn modelId="{317F78C7-79A8-439B-BB43-A2FFD27E27F8}" type="presParOf" srcId="{7DC240E9-4377-41ED-93E0-487EFDE984A7}" destId="{71A808B7-801F-4367-B4DB-E6BACED001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2DA70-EE38-4F1B-886A-6E384547EAE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A6F1663-A95C-402E-BB57-EFF219398F48}">
      <dgm:prSet custT="1"/>
      <dgm:spPr/>
      <dgm:t>
        <a:bodyPr/>
        <a:lstStyle/>
        <a:p>
          <a:pPr algn="just"/>
          <a:r>
            <a:rPr lang="el-GR" sz="1800" dirty="0">
              <a:highlight>
                <a:srgbClr val="FFFF00"/>
              </a:highlight>
            </a:rPr>
            <a:t>Μελετήστε στο συγκεκριμένο Σύνδεσμο </a:t>
          </a:r>
          <a:r>
            <a:rPr lang="el-GR" sz="1800" b="1" dirty="0">
              <a:highlight>
                <a:srgbClr val="FFFF00"/>
              </a:highlight>
            </a:rPr>
            <a:t>πόσο αριστοτεχνικά δομούνται ΜΕΓΑΛΑ ΑΦΗΓΗΜΑΤΑ (= </a:t>
          </a:r>
          <a:r>
            <a:rPr lang="el-GR" sz="1800" b="1" dirty="0" err="1">
              <a:highlight>
                <a:srgbClr val="FFFF00"/>
              </a:highlight>
            </a:rPr>
            <a:t>στικάκια</a:t>
          </a:r>
          <a:r>
            <a:rPr lang="el-GR" sz="1800" b="1" dirty="0">
              <a:highlight>
                <a:srgbClr val="FFFF00"/>
              </a:highlight>
            </a:rPr>
            <a:t> τρομερής μνήμης)</a:t>
          </a:r>
          <a:r>
            <a:rPr lang="el-GR" sz="1800" dirty="0">
              <a:highlight>
                <a:srgbClr val="FFFF00"/>
              </a:highlight>
            </a:rPr>
            <a:t> όπως του Κατακλυσμού, που ουσιαστικά είναι ΑΝΑΚΑΙΝΙΣΗ του Σύμπαντος εφόσον «μετανοεί» ο Θεός!</a:t>
          </a:r>
          <a:endParaRPr lang="en-US" sz="1800" dirty="0">
            <a:highlight>
              <a:srgbClr val="FFFF00"/>
            </a:highlight>
          </a:endParaRPr>
        </a:p>
      </dgm:t>
    </dgm:pt>
    <dgm:pt modelId="{47B7758D-6E92-439F-843D-A0D24EB5BAEE}" type="parTrans" cxnId="{640E10F3-1987-440A-A85B-2CAB4F954C07}">
      <dgm:prSet/>
      <dgm:spPr/>
      <dgm:t>
        <a:bodyPr/>
        <a:lstStyle/>
        <a:p>
          <a:endParaRPr lang="en-US"/>
        </a:p>
      </dgm:t>
    </dgm:pt>
    <dgm:pt modelId="{162F34D8-1802-437B-AD27-7CF20E9240A9}" type="sibTrans" cxnId="{640E10F3-1987-440A-A85B-2CAB4F954C07}">
      <dgm:prSet/>
      <dgm:spPr/>
      <dgm:t>
        <a:bodyPr/>
        <a:lstStyle/>
        <a:p>
          <a:endParaRPr lang="en-US"/>
        </a:p>
      </dgm:t>
    </dgm:pt>
    <dgm:pt modelId="{AF39ACB0-4FDE-42F4-90D0-9A09518CF211}">
      <dgm:prSet custT="1"/>
      <dgm:spPr/>
      <dgm:t>
        <a:bodyPr/>
        <a:lstStyle/>
        <a:p>
          <a:pPr marL="0" marR="0" lvl="0" indent="0" algn="l" defTabSz="914400" eaLnBrk="1" fontAlgn="auto" latinLnBrk="0" hangingPunct="1">
            <a:spcBef>
              <a:spcPts val="0"/>
            </a:spcBef>
            <a:spcAft>
              <a:spcPts val="0"/>
            </a:spcAft>
            <a:buClrTx/>
            <a:buSzTx/>
            <a:buFontTx/>
            <a:buNone/>
            <a:tabLst/>
            <a:defRPr/>
          </a:pPr>
          <a:r>
            <a:rPr lang="el-GR" sz="1300" dirty="0"/>
            <a:t>Το επίκεντρο ΔΕΝ εντοπίζεται στην καταστροφή ΑΛΛΑ </a:t>
          </a:r>
          <a:r>
            <a:rPr lang="el-GR" sz="1300" b="1" dirty="0"/>
            <a:t>στην λυτρωτική  «ΜΝΗΜΗ» του ΘΕΟΥ!</a:t>
          </a:r>
        </a:p>
        <a:p>
          <a:pPr marL="0" marR="0" lvl="0" indent="0" algn="l" defTabSz="914400" eaLnBrk="1" fontAlgn="auto" latinLnBrk="0" hangingPunct="1">
            <a:spcBef>
              <a:spcPts val="0"/>
            </a:spcBef>
            <a:spcAft>
              <a:spcPts val="0"/>
            </a:spcAft>
            <a:buClrTx/>
            <a:buSzTx/>
            <a:buFontTx/>
            <a:buNone/>
            <a:tabLst/>
            <a:defRPr/>
          </a:pPr>
          <a:endParaRPr lang="el-GR" sz="1300" dirty="0"/>
        </a:p>
        <a:p>
          <a:pPr marL="0" marR="0" lvl="0" indent="0" algn="just" defTabSz="914400" eaLnBrk="1" fontAlgn="auto" latinLnBrk="0" hangingPunct="1">
            <a:spcBef>
              <a:spcPts val="0"/>
            </a:spcBef>
            <a:spcAft>
              <a:spcPts val="0"/>
            </a:spcAft>
            <a:buClrTx/>
            <a:buSzTx/>
            <a:buFontTx/>
            <a:buNone/>
            <a:tabLst/>
            <a:defRPr/>
          </a:pPr>
          <a:r>
            <a:rPr lang="el-GR" sz="1800" dirty="0"/>
            <a:t>Ακούμε και το κατωτέρω, για να κατανοήσουμε πώς οι βιβλικές παραδόσεις μεταλαμβάνονταν δημιουργικά στα έργα του </a:t>
          </a:r>
          <a:r>
            <a:rPr lang="el-GR" sz="1800" dirty="0" err="1"/>
            <a:t>Κουμράν</a:t>
          </a:r>
          <a:r>
            <a:rPr lang="el-GR" sz="1800" dirty="0"/>
            <a:t>, τον Ενώχ,  τα Ιωβηλαία, τον </a:t>
          </a:r>
          <a:r>
            <a:rPr lang="el-GR" sz="1800" dirty="0" err="1"/>
            <a:t>Ιώσηπο</a:t>
          </a:r>
          <a:r>
            <a:rPr lang="el-GR" sz="1800" dirty="0"/>
            <a:t>  </a:t>
          </a:r>
          <a:r>
            <a:rPr lang="en-US" sz="1800" b="1"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dirty="0"/>
            <a:t> </a:t>
          </a:r>
          <a:r>
            <a:rPr lang="de-DE" sz="1800" b="1"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dirty="0"/>
            <a:t> </a:t>
          </a:r>
          <a:endParaRPr lang="en-US" sz="1800" dirty="0"/>
        </a:p>
      </dgm:t>
    </dgm:pt>
    <dgm:pt modelId="{1B8E15B5-61F0-4F55-9D93-BFE93D38092E}" type="parTrans" cxnId="{55F52EC3-7F1D-40A8-909B-8E5CD9649EDC}">
      <dgm:prSet/>
      <dgm:spPr/>
      <dgm:t>
        <a:bodyPr/>
        <a:lstStyle/>
        <a:p>
          <a:endParaRPr lang="en-US"/>
        </a:p>
      </dgm:t>
    </dgm:pt>
    <dgm:pt modelId="{3EFA9B9F-4452-483C-B7D4-05C6F5E72B1D}" type="sibTrans" cxnId="{55F52EC3-7F1D-40A8-909B-8E5CD9649EDC}">
      <dgm:prSet/>
      <dgm:spPr/>
      <dgm:t>
        <a:bodyPr/>
        <a:lstStyle/>
        <a:p>
          <a:endParaRPr lang="en-US"/>
        </a:p>
      </dgm:t>
    </dgm:pt>
    <dgm:pt modelId="{E0037BCF-7185-4D7B-8AA7-D30136C78C36}">
      <dgm:prSet/>
      <dgm:spPr/>
      <dgm:t>
        <a:bodyPr/>
        <a:lstStyle/>
        <a:p>
          <a:endParaRPr lang="en-US" dirty="0"/>
        </a:p>
      </dgm:t>
    </dgm:pt>
    <dgm:pt modelId="{F4A56C98-166B-44AA-87B8-FF3FDA931FF1}" type="parTrans" cxnId="{4420D666-89F5-4F9D-B5AF-25132EADA484}">
      <dgm:prSet/>
      <dgm:spPr/>
      <dgm:t>
        <a:bodyPr/>
        <a:lstStyle/>
        <a:p>
          <a:endParaRPr lang="en-US"/>
        </a:p>
      </dgm:t>
    </dgm:pt>
    <dgm:pt modelId="{6F90E371-C5D8-48F1-8190-2106750A2329}" type="sibTrans" cxnId="{4420D666-89F5-4F9D-B5AF-25132EADA484}">
      <dgm:prSet/>
      <dgm:spPr/>
      <dgm:t>
        <a:bodyPr/>
        <a:lstStyle/>
        <a:p>
          <a:endParaRPr lang="en-US"/>
        </a:p>
      </dgm:t>
    </dgm:pt>
    <dgm:pt modelId="{B598E680-B7C7-45C6-BB8A-5DCEC7383841}">
      <dgm:prSet/>
      <dgm:spPr/>
      <dgm:t>
        <a:bodyPr/>
        <a:lstStyle/>
        <a:p>
          <a:endParaRPr lang="el-GR"/>
        </a:p>
        <a:p>
          <a:endParaRPr lang="el-GR"/>
        </a:p>
        <a:p>
          <a:r>
            <a:rPr lang="el-GR"/>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a:p>
      </dgm:t>
    </dgm:pt>
    <dgm:pt modelId="{74600C2D-00FE-426A-AF9C-C6E34D4D4FCC}" type="sibTrans" cxnId="{FB530581-5A18-4CE6-ADC4-8ED59CE6EF93}">
      <dgm:prSet/>
      <dgm:spPr/>
      <dgm:t>
        <a:bodyPr/>
        <a:lstStyle/>
        <a:p>
          <a:endParaRPr lang="en-US"/>
        </a:p>
      </dgm:t>
    </dgm:pt>
    <dgm:pt modelId="{31292750-FA6B-447E-B880-19DB652850DC}" type="parTrans" cxnId="{FB530581-5A18-4CE6-ADC4-8ED59CE6EF93}">
      <dgm:prSet/>
      <dgm:spPr/>
      <dgm:t>
        <a:bodyPr/>
        <a:lstStyle/>
        <a:p>
          <a:endParaRPr lang="en-US"/>
        </a:p>
      </dgm:t>
    </dgm:pt>
    <dgm:pt modelId="{F67FEF7E-AC34-413C-9523-960B716619EF}" type="pres">
      <dgm:prSet presAssocID="{FF92DA70-EE38-4F1B-886A-6E384547EAE9}" presName="vert0" presStyleCnt="0">
        <dgm:presLayoutVars>
          <dgm:dir/>
          <dgm:animOne val="branch"/>
          <dgm:animLvl val="lvl"/>
        </dgm:presLayoutVars>
      </dgm:prSet>
      <dgm:spPr/>
    </dgm:pt>
    <dgm:pt modelId="{7BE84B6D-4272-490E-AC59-445FAAF15370}" type="pres">
      <dgm:prSet presAssocID="{CA6F1663-A95C-402E-BB57-EFF219398F48}" presName="thickLine" presStyleLbl="alignNode1" presStyleIdx="0" presStyleCnt="4"/>
      <dgm:spPr/>
    </dgm:pt>
    <dgm:pt modelId="{D8C36736-39A8-437B-8904-6C875DAFA640}" type="pres">
      <dgm:prSet presAssocID="{CA6F1663-A95C-402E-BB57-EFF219398F48}" presName="horz1" presStyleCnt="0"/>
      <dgm:spPr/>
    </dgm:pt>
    <dgm:pt modelId="{9F6E7949-7D3D-4DFB-965C-F3EF9B59C41A}" type="pres">
      <dgm:prSet presAssocID="{CA6F1663-A95C-402E-BB57-EFF219398F48}" presName="tx1" presStyleLbl="revTx" presStyleIdx="0" presStyleCnt="4"/>
      <dgm:spPr/>
    </dgm:pt>
    <dgm:pt modelId="{3F498669-1878-40BC-9FAA-0FAEE6CD0629}" type="pres">
      <dgm:prSet presAssocID="{CA6F1663-A95C-402E-BB57-EFF219398F48}" presName="vert1" presStyleCnt="0"/>
      <dgm:spPr/>
    </dgm:pt>
    <dgm:pt modelId="{5CD095FB-7DC0-48F9-89BE-E2B19CAC2F9A}" type="pres">
      <dgm:prSet presAssocID="{AF39ACB0-4FDE-42F4-90D0-9A09518CF211}" presName="thickLine" presStyleLbl="alignNode1" presStyleIdx="1" presStyleCnt="4"/>
      <dgm:spPr/>
    </dgm:pt>
    <dgm:pt modelId="{81E20FD3-58E0-4E38-A4DB-3D34089CF2B3}" type="pres">
      <dgm:prSet presAssocID="{AF39ACB0-4FDE-42F4-90D0-9A09518CF211}" presName="horz1" presStyleCnt="0"/>
      <dgm:spPr/>
    </dgm:pt>
    <dgm:pt modelId="{916FB590-95A1-4487-AC1E-AFC9B7C8E1EE}" type="pres">
      <dgm:prSet presAssocID="{AF39ACB0-4FDE-42F4-90D0-9A09518CF211}" presName="tx1" presStyleLbl="revTx" presStyleIdx="1" presStyleCnt="4"/>
      <dgm:spPr/>
    </dgm:pt>
    <dgm:pt modelId="{FE9F96CD-988C-4880-8A21-10DF322B453F}" type="pres">
      <dgm:prSet presAssocID="{AF39ACB0-4FDE-42F4-90D0-9A09518CF211}" presName="vert1" presStyleCnt="0"/>
      <dgm:spPr/>
    </dgm:pt>
    <dgm:pt modelId="{A0B04175-1383-43B7-97FE-CBD444F0EC8C}" type="pres">
      <dgm:prSet presAssocID="{E0037BCF-7185-4D7B-8AA7-D30136C78C36}" presName="thickLine" presStyleLbl="alignNode1" presStyleIdx="2" presStyleCnt="4"/>
      <dgm:spPr/>
    </dgm:pt>
    <dgm:pt modelId="{40D58BA5-93CF-43F0-AD6E-A00A8ADC7121}" type="pres">
      <dgm:prSet presAssocID="{E0037BCF-7185-4D7B-8AA7-D30136C78C36}" presName="horz1" presStyleCnt="0"/>
      <dgm:spPr/>
    </dgm:pt>
    <dgm:pt modelId="{AF7BC66C-C04A-497B-9C4B-B3DDD1CD8D3D}" type="pres">
      <dgm:prSet presAssocID="{E0037BCF-7185-4D7B-8AA7-D30136C78C36}" presName="tx1" presStyleLbl="revTx" presStyleIdx="2" presStyleCnt="4" custLinFactNeighborX="-47" custLinFactNeighborY="41924"/>
      <dgm:spPr/>
    </dgm:pt>
    <dgm:pt modelId="{653DADCC-8109-4DB9-B5DA-FE6E2C0B9E81}" type="pres">
      <dgm:prSet presAssocID="{E0037BCF-7185-4D7B-8AA7-D30136C78C36}" presName="vert1" presStyleCnt="0"/>
      <dgm:spPr/>
    </dgm:pt>
    <dgm:pt modelId="{75A46924-26E6-46DF-9C52-ED14C5DE2CDA}" type="pres">
      <dgm:prSet presAssocID="{B598E680-B7C7-45C6-BB8A-5DCEC7383841}" presName="thickLine" presStyleLbl="alignNode1" presStyleIdx="3" presStyleCnt="4"/>
      <dgm:spPr/>
    </dgm:pt>
    <dgm:pt modelId="{68D732C3-658C-439B-AFDB-5E4EA8C5B87F}" type="pres">
      <dgm:prSet presAssocID="{B598E680-B7C7-45C6-BB8A-5DCEC7383841}" presName="horz1" presStyleCnt="0"/>
      <dgm:spPr/>
    </dgm:pt>
    <dgm:pt modelId="{9089FADB-56E2-44CF-AE01-D69CE976F54D}" type="pres">
      <dgm:prSet presAssocID="{B598E680-B7C7-45C6-BB8A-5DCEC7383841}" presName="tx1" presStyleLbl="revTx" presStyleIdx="3" presStyleCnt="4"/>
      <dgm:spPr/>
    </dgm:pt>
    <dgm:pt modelId="{BC5809F0-4F4A-4556-A15B-1B4A882725B1}" type="pres">
      <dgm:prSet presAssocID="{B598E680-B7C7-45C6-BB8A-5DCEC7383841}" presName="vert1" presStyleCnt="0"/>
      <dgm:spPr/>
    </dgm:pt>
  </dgm:ptLst>
  <dgm:cxnLst>
    <dgm:cxn modelId="{C9C3EE21-88FD-4E7C-9493-BE0921BF7804}" type="presOf" srcId="{AF39ACB0-4FDE-42F4-90D0-9A09518CF211}" destId="{916FB590-95A1-4487-AC1E-AFC9B7C8E1EE}" srcOrd="0" destOrd="0" presId="urn:microsoft.com/office/officeart/2008/layout/LinedList"/>
    <dgm:cxn modelId="{3F3C4330-332B-4507-BA1C-F076CC4F7157}" type="presOf" srcId="{FF92DA70-EE38-4F1B-886A-6E384547EAE9}" destId="{F67FEF7E-AC34-413C-9523-960B716619EF}" srcOrd="0" destOrd="0" presId="urn:microsoft.com/office/officeart/2008/layout/LinedList"/>
    <dgm:cxn modelId="{88002D65-5BD4-4A30-B09A-67F7353B1FF4}" type="presOf" srcId="{B598E680-B7C7-45C6-BB8A-5DCEC7383841}" destId="{9089FADB-56E2-44CF-AE01-D69CE976F54D}" srcOrd="0" destOrd="0" presId="urn:microsoft.com/office/officeart/2008/layout/LinedList"/>
    <dgm:cxn modelId="{4420D666-89F5-4F9D-B5AF-25132EADA484}" srcId="{FF92DA70-EE38-4F1B-886A-6E384547EAE9}" destId="{E0037BCF-7185-4D7B-8AA7-D30136C78C36}" srcOrd="2" destOrd="0" parTransId="{F4A56C98-166B-44AA-87B8-FF3FDA931FF1}" sibTransId="{6F90E371-C5D8-48F1-8190-2106750A2329}"/>
    <dgm:cxn modelId="{FB530581-5A18-4CE6-ADC4-8ED59CE6EF93}" srcId="{FF92DA70-EE38-4F1B-886A-6E384547EAE9}" destId="{B598E680-B7C7-45C6-BB8A-5DCEC7383841}" srcOrd="3" destOrd="0" parTransId="{31292750-FA6B-447E-B880-19DB652850DC}" sibTransId="{74600C2D-00FE-426A-AF9C-C6E34D4D4FCC}"/>
    <dgm:cxn modelId="{6E900E87-700C-4176-9A4C-12593E1932E8}" type="presOf" srcId="{E0037BCF-7185-4D7B-8AA7-D30136C78C36}" destId="{AF7BC66C-C04A-497B-9C4B-B3DDD1CD8D3D}" srcOrd="0" destOrd="0" presId="urn:microsoft.com/office/officeart/2008/layout/LinedList"/>
    <dgm:cxn modelId="{55F52EC3-7F1D-40A8-909B-8E5CD9649EDC}" srcId="{FF92DA70-EE38-4F1B-886A-6E384547EAE9}" destId="{AF39ACB0-4FDE-42F4-90D0-9A09518CF211}" srcOrd="1" destOrd="0" parTransId="{1B8E15B5-61F0-4F55-9D93-BFE93D38092E}" sibTransId="{3EFA9B9F-4452-483C-B7D4-05C6F5E72B1D}"/>
    <dgm:cxn modelId="{94C219EF-79C6-4F74-A23C-0C8DEC01CD2F}" type="presOf" srcId="{CA6F1663-A95C-402E-BB57-EFF219398F48}" destId="{9F6E7949-7D3D-4DFB-965C-F3EF9B59C41A}" srcOrd="0" destOrd="0" presId="urn:microsoft.com/office/officeart/2008/layout/LinedList"/>
    <dgm:cxn modelId="{640E10F3-1987-440A-A85B-2CAB4F954C07}" srcId="{FF92DA70-EE38-4F1B-886A-6E384547EAE9}" destId="{CA6F1663-A95C-402E-BB57-EFF219398F48}" srcOrd="0" destOrd="0" parTransId="{47B7758D-6E92-439F-843D-A0D24EB5BAEE}" sibTransId="{162F34D8-1802-437B-AD27-7CF20E9240A9}"/>
    <dgm:cxn modelId="{D64E5686-3D18-40BD-95F3-F1F92E7697E3}" type="presParOf" srcId="{F67FEF7E-AC34-413C-9523-960B716619EF}" destId="{7BE84B6D-4272-490E-AC59-445FAAF15370}" srcOrd="0" destOrd="0" presId="urn:microsoft.com/office/officeart/2008/layout/LinedList"/>
    <dgm:cxn modelId="{DEED79F5-7655-486E-A1B9-B465A7A9FFBF}" type="presParOf" srcId="{F67FEF7E-AC34-413C-9523-960B716619EF}" destId="{D8C36736-39A8-437B-8904-6C875DAFA640}" srcOrd="1" destOrd="0" presId="urn:microsoft.com/office/officeart/2008/layout/LinedList"/>
    <dgm:cxn modelId="{ECF00448-04B1-43E9-A1A6-21C887580946}" type="presParOf" srcId="{D8C36736-39A8-437B-8904-6C875DAFA640}" destId="{9F6E7949-7D3D-4DFB-965C-F3EF9B59C41A}" srcOrd="0" destOrd="0" presId="urn:microsoft.com/office/officeart/2008/layout/LinedList"/>
    <dgm:cxn modelId="{A17CB087-B9A1-4E96-B10F-FA5623745B99}" type="presParOf" srcId="{D8C36736-39A8-437B-8904-6C875DAFA640}" destId="{3F498669-1878-40BC-9FAA-0FAEE6CD0629}" srcOrd="1" destOrd="0" presId="urn:microsoft.com/office/officeart/2008/layout/LinedList"/>
    <dgm:cxn modelId="{3E646AB0-B60F-4436-B623-957F3B39704F}" type="presParOf" srcId="{F67FEF7E-AC34-413C-9523-960B716619EF}" destId="{5CD095FB-7DC0-48F9-89BE-E2B19CAC2F9A}" srcOrd="2" destOrd="0" presId="urn:microsoft.com/office/officeart/2008/layout/LinedList"/>
    <dgm:cxn modelId="{418B3DE6-225A-4FA3-8E3F-8196F98FCF5B}" type="presParOf" srcId="{F67FEF7E-AC34-413C-9523-960B716619EF}" destId="{81E20FD3-58E0-4E38-A4DB-3D34089CF2B3}" srcOrd="3" destOrd="0" presId="urn:microsoft.com/office/officeart/2008/layout/LinedList"/>
    <dgm:cxn modelId="{A3B184F2-57D6-430D-8567-8AE177E7EF4F}" type="presParOf" srcId="{81E20FD3-58E0-4E38-A4DB-3D34089CF2B3}" destId="{916FB590-95A1-4487-AC1E-AFC9B7C8E1EE}" srcOrd="0" destOrd="0" presId="urn:microsoft.com/office/officeart/2008/layout/LinedList"/>
    <dgm:cxn modelId="{730C52B3-3580-4121-9B4C-E23FAE34CEAE}" type="presParOf" srcId="{81E20FD3-58E0-4E38-A4DB-3D34089CF2B3}" destId="{FE9F96CD-988C-4880-8A21-10DF322B453F}" srcOrd="1" destOrd="0" presId="urn:microsoft.com/office/officeart/2008/layout/LinedList"/>
    <dgm:cxn modelId="{D2DACAFB-B24F-44C3-ADD4-5CA6F24DFED7}" type="presParOf" srcId="{F67FEF7E-AC34-413C-9523-960B716619EF}" destId="{A0B04175-1383-43B7-97FE-CBD444F0EC8C}" srcOrd="4" destOrd="0" presId="urn:microsoft.com/office/officeart/2008/layout/LinedList"/>
    <dgm:cxn modelId="{F56514D9-3C14-4719-B77F-16735B05B5DA}" type="presParOf" srcId="{F67FEF7E-AC34-413C-9523-960B716619EF}" destId="{40D58BA5-93CF-43F0-AD6E-A00A8ADC7121}" srcOrd="5" destOrd="0" presId="urn:microsoft.com/office/officeart/2008/layout/LinedList"/>
    <dgm:cxn modelId="{EFD21EAD-FFB7-4603-BF01-241D986067DB}" type="presParOf" srcId="{40D58BA5-93CF-43F0-AD6E-A00A8ADC7121}" destId="{AF7BC66C-C04A-497B-9C4B-B3DDD1CD8D3D}" srcOrd="0" destOrd="0" presId="urn:microsoft.com/office/officeart/2008/layout/LinedList"/>
    <dgm:cxn modelId="{7BF145E6-8E8A-4130-ABFE-C4A271F26218}" type="presParOf" srcId="{40D58BA5-93CF-43F0-AD6E-A00A8ADC7121}" destId="{653DADCC-8109-4DB9-B5DA-FE6E2C0B9E81}" srcOrd="1" destOrd="0" presId="urn:microsoft.com/office/officeart/2008/layout/LinedList"/>
    <dgm:cxn modelId="{9D968762-6708-4897-BFDC-5B497A16E435}" type="presParOf" srcId="{F67FEF7E-AC34-413C-9523-960B716619EF}" destId="{75A46924-26E6-46DF-9C52-ED14C5DE2CDA}" srcOrd="6" destOrd="0" presId="urn:microsoft.com/office/officeart/2008/layout/LinedList"/>
    <dgm:cxn modelId="{41D43E9F-0AB9-43B6-BB17-81BA88A27BD1}" type="presParOf" srcId="{F67FEF7E-AC34-413C-9523-960B716619EF}" destId="{68D732C3-658C-439B-AFDB-5E4EA8C5B87F}" srcOrd="7" destOrd="0" presId="urn:microsoft.com/office/officeart/2008/layout/LinedList"/>
    <dgm:cxn modelId="{4B3F5DFD-1652-4F11-A587-1CA66C0DC36C}" type="presParOf" srcId="{68D732C3-658C-439B-AFDB-5E4EA8C5B87F}" destId="{9089FADB-56E2-44CF-AE01-D69CE976F54D}" srcOrd="0" destOrd="0" presId="urn:microsoft.com/office/officeart/2008/layout/LinedList"/>
    <dgm:cxn modelId="{24E57C08-65FA-46BA-B0D2-B16B1BD4D98B}" type="presParOf" srcId="{68D732C3-658C-439B-AFDB-5E4EA8C5B87F}" destId="{BC5809F0-4F4A-4556-A15B-1B4A882725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D2E93E-5CCD-4061-8370-1F03CCE39D8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C9AD6FB-6E89-4B36-9746-C02174FFB144}">
      <dgm:prSet/>
      <dgm:spPr/>
      <dgm:t>
        <a:bodyPr/>
        <a:lstStyle/>
        <a:p>
          <a:endParaRPr lang="el-GR" dirty="0"/>
        </a:p>
        <a:p>
          <a:r>
            <a:rPr lang="el-GR"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dirty="0" err="1"/>
            <a:t>Σίστεμ</a:t>
          </a:r>
          <a:r>
            <a:rPr lang="el-GR" dirty="0"/>
            <a:t>  (πληγές, διάβαση της Αβύσσου, έρημος) και μετά Δημιουργός (?) και </a:t>
          </a:r>
          <a:r>
            <a:rPr lang="el-GR" dirty="0" err="1"/>
            <a:t>Τελειωτής</a:t>
          </a:r>
          <a:r>
            <a:rPr lang="el-GR" dirty="0"/>
            <a:t> (Α και Ω)</a:t>
          </a:r>
          <a:endParaRPr lang="en-US" dirty="0"/>
        </a:p>
      </dgm:t>
    </dgm:pt>
    <dgm:pt modelId="{1B16AFF3-20D2-4C78-BF52-D5C7FA20A224}" type="parTrans" cxnId="{83867224-D81A-4030-8765-8D590F35FC10}">
      <dgm:prSet/>
      <dgm:spPr/>
      <dgm:t>
        <a:bodyPr/>
        <a:lstStyle/>
        <a:p>
          <a:endParaRPr lang="en-US"/>
        </a:p>
      </dgm:t>
    </dgm:pt>
    <dgm:pt modelId="{D1DB075B-A70D-4CBF-A74E-0BC8EE2CD5CA}" type="sibTrans" cxnId="{83867224-D81A-4030-8765-8D590F35FC10}">
      <dgm:prSet/>
      <dgm:spPr/>
      <dgm:t>
        <a:bodyPr/>
        <a:lstStyle/>
        <a:p>
          <a:endParaRPr lang="en-US"/>
        </a:p>
      </dgm:t>
    </dgm:pt>
    <dgm:pt modelId="{8B573B83-2E4D-4046-A518-93F02D029FCC}">
      <dgm:prSet/>
      <dgm:spPr/>
      <dgm:t>
        <a:bodyPr/>
        <a:lstStyle/>
        <a:p>
          <a:pPr algn="ctr"/>
          <a:r>
            <a:rPr lang="el-GR" dirty="0"/>
            <a:t>Αέναη Δημιουργία</a:t>
          </a:r>
          <a:r>
            <a:rPr lang="en-US" dirty="0"/>
            <a:t> –</a:t>
          </a:r>
          <a:r>
            <a:rPr lang="el-GR" dirty="0"/>
            <a:t> Για τη ΒΙΒΛΟ (που έχει μόνον δύο γραμματικούς χρόνους στα ΕΒΡΑΙΚΑ) η ΔΗΜΙΟΥΡΓΙΑ συνεχίζεται («ο Πατήρ μου έως άρτι εργάζεται»)</a:t>
          </a:r>
        </a:p>
        <a:p>
          <a:pPr algn="ctr"/>
          <a:r>
            <a:rPr lang="en-US" dirty="0"/>
            <a:t> </a:t>
          </a:r>
          <a:r>
            <a:rPr lang="el-GR" b="1" dirty="0"/>
            <a:t>ΤΡΙΑ ΚΛΕΙΔΙΑ ΤΟΥ ΣΥΜΠΑΝΤΟΣ </a:t>
          </a:r>
          <a:r>
            <a:rPr lang="el-GR" dirty="0"/>
            <a:t>που κρατά μόνον ο Θεός Πατέρας και Μητέρα:  </a:t>
          </a:r>
        </a:p>
        <a:p>
          <a:pPr algn="ctr"/>
          <a:r>
            <a:rPr lang="el-GR" dirty="0"/>
            <a:t>ΤΑ κλειδιά του Ουρανού (γονιμοποιός βροχή) – της Μήτρας (πρωτότοκο = άγιο / αφιερωμένο στον Θεό) – της μήτρας του ΑΔΗ </a:t>
          </a:r>
          <a:endParaRPr lang="en-US" dirty="0"/>
        </a:p>
      </dgm:t>
    </dgm:pt>
    <dgm:pt modelId="{557C7C1F-139F-499C-AEFC-4F7543A0AE4F}" type="parTrans" cxnId="{8884FB34-47C2-4E1E-92F2-6D7ACE0F165A}">
      <dgm:prSet/>
      <dgm:spPr/>
      <dgm:t>
        <a:bodyPr/>
        <a:lstStyle/>
        <a:p>
          <a:endParaRPr lang="en-US"/>
        </a:p>
      </dgm:t>
    </dgm:pt>
    <dgm:pt modelId="{2026D2A0-BB02-4781-9C67-6F10A05B996A}" type="sibTrans" cxnId="{8884FB34-47C2-4E1E-92F2-6D7ACE0F165A}">
      <dgm:prSet/>
      <dgm:spPr/>
      <dgm:t>
        <a:bodyPr/>
        <a:lstStyle/>
        <a:p>
          <a:endParaRPr lang="en-US"/>
        </a:p>
      </dgm:t>
    </dgm:pt>
    <dgm:pt modelId="{5E1F9FF6-84C0-4109-9B82-74A98D01FBBC}">
      <dgm:prSet/>
      <dgm:spPr/>
      <dgm:t>
        <a:bodyPr/>
        <a:lstStyle/>
        <a:p>
          <a:endParaRPr lang="el-GR" dirty="0"/>
        </a:p>
        <a:p>
          <a:r>
            <a:rPr lang="el-GR"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dirty="0"/>
        </a:p>
      </dgm:t>
    </dgm:pt>
    <dgm:pt modelId="{1465069F-F40D-4878-8A7E-82601FF92E48}" type="parTrans" cxnId="{C89D4880-D5C0-405D-B266-CB35233BFF7D}">
      <dgm:prSet/>
      <dgm:spPr/>
      <dgm:t>
        <a:bodyPr/>
        <a:lstStyle/>
        <a:p>
          <a:endParaRPr lang="en-US"/>
        </a:p>
      </dgm:t>
    </dgm:pt>
    <dgm:pt modelId="{10544240-82FB-4443-ACDA-64D0887EF17C}" type="sibTrans" cxnId="{C89D4880-D5C0-405D-B266-CB35233BFF7D}">
      <dgm:prSet/>
      <dgm:spPr/>
      <dgm:t>
        <a:bodyPr/>
        <a:lstStyle/>
        <a:p>
          <a:endParaRPr lang="en-US"/>
        </a:p>
      </dgm:t>
    </dgm:pt>
    <dgm:pt modelId="{0BD84643-3A1B-4F8D-916E-5F7E673D6959}">
      <dgm:prSet/>
      <dgm:spPr/>
      <dgm:t>
        <a:bodyPr/>
        <a:lstStyle/>
        <a:p>
          <a:r>
            <a:rPr lang="el-GR" dirty="0"/>
            <a:t>Αντεστραμμένη η Αφήγηση της Γενέσεως  είναι η Ζωή και η </a:t>
          </a:r>
          <a:r>
            <a:rPr lang="el-GR" dirty="0" err="1"/>
            <a:t>Περπλάνησή</a:t>
          </a:r>
          <a:r>
            <a:rPr lang="el-GR" dirty="0"/>
            <a:t> μας. Κέντρο πλέον το </a:t>
          </a:r>
          <a:r>
            <a:rPr lang="en-US" dirty="0"/>
            <a:t>MALL</a:t>
          </a:r>
          <a:r>
            <a:rPr lang="el-GR"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dirty="0"/>
        </a:p>
      </dgm:t>
    </dgm:pt>
    <dgm:pt modelId="{83159581-B178-4A6E-8AAB-A31DB563F26F}" type="parTrans" cxnId="{A9D89D0B-A481-4A7D-8108-8AFE8E0FC699}">
      <dgm:prSet/>
      <dgm:spPr/>
      <dgm:t>
        <a:bodyPr/>
        <a:lstStyle/>
        <a:p>
          <a:endParaRPr lang="en-US"/>
        </a:p>
      </dgm:t>
    </dgm:pt>
    <dgm:pt modelId="{18093AE7-9EA2-439A-B989-98DE3AD8A73D}" type="sibTrans" cxnId="{A9D89D0B-A481-4A7D-8108-8AFE8E0FC699}">
      <dgm:prSet/>
      <dgm:spPr/>
      <dgm:t>
        <a:bodyPr/>
        <a:lstStyle/>
        <a:p>
          <a:endParaRPr lang="en-US"/>
        </a:p>
      </dgm:t>
    </dgm:pt>
    <dgm:pt modelId="{F2A736CC-D953-4043-8B89-ED0A7D441FB9}">
      <dgm:prSet/>
      <dgm:spPr/>
      <dgm:t>
        <a:bodyPr/>
        <a:lstStyle/>
        <a:p>
          <a:r>
            <a:rPr lang="el-GR" dirty="0"/>
            <a:t>Εσχατολογία (= Αποκάλυψη): Αυτό θα έπρεπε να είναι πρώτο Κεφάλαιο της ορθόδοξης Δογματικής, της οποίας κεφάλαιο είναι και η Ηθική – το Ήθος.  </a:t>
          </a:r>
        </a:p>
        <a:p>
          <a:endParaRPr lang="el-GR" dirty="0"/>
        </a:p>
        <a:p>
          <a:r>
            <a:rPr lang="el-GR" dirty="0"/>
            <a:t>Στο τέλος της ΒΙΒΛΟΥ Γάμος και Πόλις, παρότι η Πόλις είναι </a:t>
          </a:r>
          <a:r>
            <a:rPr lang="el-GR" dirty="0" err="1"/>
            <a:t>αναΚάλυψη</a:t>
          </a:r>
          <a:r>
            <a:rPr lang="el-GR" dirty="0"/>
            <a:t> του Κάιν όταν παίζει ΚΡΥΦΤΟ και ΚΥΝΗΓΗΤΟ με τον Δημιουργό του.</a:t>
          </a:r>
          <a:endParaRPr lang="en-US" dirty="0"/>
        </a:p>
      </dgm:t>
    </dgm:pt>
    <dgm:pt modelId="{832AE037-C9CA-4B85-8C78-10BEF37F78AB}" type="parTrans" cxnId="{357F72E0-C74D-4BD8-8230-76080C52C73D}">
      <dgm:prSet/>
      <dgm:spPr/>
      <dgm:t>
        <a:bodyPr/>
        <a:lstStyle/>
        <a:p>
          <a:endParaRPr lang="en-US"/>
        </a:p>
      </dgm:t>
    </dgm:pt>
    <dgm:pt modelId="{1B27AEFB-67B4-4948-8A9E-68301044FD11}" type="sibTrans" cxnId="{357F72E0-C74D-4BD8-8230-76080C52C73D}">
      <dgm:prSet/>
      <dgm:spPr/>
      <dgm:t>
        <a:bodyPr/>
        <a:lstStyle/>
        <a:p>
          <a:endParaRPr lang="en-US"/>
        </a:p>
      </dgm:t>
    </dgm:pt>
    <dgm:pt modelId="{0C5B8036-8778-4530-924C-1232234B9B65}">
      <dgm:prSet/>
      <dgm:spPr/>
      <dgm:t>
        <a:bodyPr/>
        <a:lstStyle/>
        <a:p>
          <a:r>
            <a:rPr lang="el-GR" dirty="0"/>
            <a:t>Δύο αφηγήσεις (μία εκ των άνω και μία εκ των κάτω)</a:t>
          </a:r>
        </a:p>
        <a:p>
          <a:r>
            <a:rPr lang="el-GR" dirty="0"/>
            <a:t> </a:t>
          </a:r>
          <a:r>
            <a:rPr lang="el-GR" dirty="0" err="1"/>
            <a:t>ΔευτεροΝόμιο</a:t>
          </a:r>
          <a:r>
            <a:rPr lang="el-GR" dirty="0"/>
            <a:t> -  Η Γη της Επαγγελίας ακόμη ΑΝΑΜΕΝΕΤΑΙ (Βίβλος = Ταξιδιωτικός Οδηγός)</a:t>
          </a:r>
          <a:endParaRPr lang="en-US" dirty="0"/>
        </a:p>
      </dgm:t>
    </dgm:pt>
    <dgm:pt modelId="{596FB082-CAE8-4FBA-8658-6C6D890734B2}" type="parTrans" cxnId="{302D8B12-1168-458B-9DDB-AC345E46F33A}">
      <dgm:prSet/>
      <dgm:spPr/>
      <dgm:t>
        <a:bodyPr/>
        <a:lstStyle/>
        <a:p>
          <a:endParaRPr lang="en-US"/>
        </a:p>
      </dgm:t>
    </dgm:pt>
    <dgm:pt modelId="{DC4F6ADA-6FCF-468D-A52A-AD65CD0B4F5C}" type="sibTrans" cxnId="{302D8B12-1168-458B-9DDB-AC345E46F33A}">
      <dgm:prSet/>
      <dgm:spPr/>
      <dgm:t>
        <a:bodyPr/>
        <a:lstStyle/>
        <a:p>
          <a:endParaRPr lang="en-US"/>
        </a:p>
      </dgm:t>
    </dgm:pt>
    <dgm:pt modelId="{8247CEBB-AF3C-4795-B385-9114661A80FD}" type="pres">
      <dgm:prSet presAssocID="{1BD2E93E-5CCD-4061-8370-1F03CCE39D88}" presName="vert0" presStyleCnt="0">
        <dgm:presLayoutVars>
          <dgm:dir/>
          <dgm:animOne val="branch"/>
          <dgm:animLvl val="lvl"/>
        </dgm:presLayoutVars>
      </dgm:prSet>
      <dgm:spPr/>
    </dgm:pt>
    <dgm:pt modelId="{E7197493-3418-4480-99CA-68527D325637}" type="pres">
      <dgm:prSet presAssocID="{FC9AD6FB-6E89-4B36-9746-C02174FFB144}" presName="thickLine" presStyleLbl="alignNode1" presStyleIdx="0" presStyleCnt="6"/>
      <dgm:spPr/>
    </dgm:pt>
    <dgm:pt modelId="{EA488A8D-DEC8-46B6-A58D-26D92940EFC0}" type="pres">
      <dgm:prSet presAssocID="{FC9AD6FB-6E89-4B36-9746-C02174FFB144}" presName="horz1" presStyleCnt="0"/>
      <dgm:spPr/>
    </dgm:pt>
    <dgm:pt modelId="{74AD9BDE-C57F-4D79-9AE7-88A4114EAE6A}" type="pres">
      <dgm:prSet presAssocID="{FC9AD6FB-6E89-4B36-9746-C02174FFB144}" presName="tx1" presStyleLbl="revTx" presStyleIdx="0" presStyleCnt="6"/>
      <dgm:spPr/>
    </dgm:pt>
    <dgm:pt modelId="{DE8434DC-3985-40D2-9F8A-46557E1BD4F0}" type="pres">
      <dgm:prSet presAssocID="{FC9AD6FB-6E89-4B36-9746-C02174FFB144}" presName="vert1" presStyleCnt="0"/>
      <dgm:spPr/>
    </dgm:pt>
    <dgm:pt modelId="{5140B526-D880-4D15-89CD-14277660978A}" type="pres">
      <dgm:prSet presAssocID="{8B573B83-2E4D-4046-A518-93F02D029FCC}" presName="thickLine" presStyleLbl="alignNode1" presStyleIdx="1" presStyleCnt="6"/>
      <dgm:spPr/>
    </dgm:pt>
    <dgm:pt modelId="{AAD67CDD-1D4F-4DF5-AB98-6C52CE0BEEFE}" type="pres">
      <dgm:prSet presAssocID="{8B573B83-2E4D-4046-A518-93F02D029FCC}" presName="horz1" presStyleCnt="0"/>
      <dgm:spPr/>
    </dgm:pt>
    <dgm:pt modelId="{AE6B3C9D-6890-420B-A122-BA9D4C99757B}" type="pres">
      <dgm:prSet presAssocID="{8B573B83-2E4D-4046-A518-93F02D029FCC}" presName="tx1" presStyleLbl="revTx" presStyleIdx="1" presStyleCnt="6"/>
      <dgm:spPr/>
    </dgm:pt>
    <dgm:pt modelId="{73EB3498-AFCB-423E-A1BC-D1D52E8195EA}" type="pres">
      <dgm:prSet presAssocID="{8B573B83-2E4D-4046-A518-93F02D029FCC}" presName="vert1" presStyleCnt="0"/>
      <dgm:spPr/>
    </dgm:pt>
    <dgm:pt modelId="{010347D8-C5D9-4A94-BB55-C06E3BDB067B}" type="pres">
      <dgm:prSet presAssocID="{5E1F9FF6-84C0-4109-9B82-74A98D01FBBC}" presName="thickLine" presStyleLbl="alignNode1" presStyleIdx="2" presStyleCnt="6"/>
      <dgm:spPr/>
    </dgm:pt>
    <dgm:pt modelId="{F9701A6B-FA9B-43DD-953C-B74BF8AB5D13}" type="pres">
      <dgm:prSet presAssocID="{5E1F9FF6-84C0-4109-9B82-74A98D01FBBC}" presName="horz1" presStyleCnt="0"/>
      <dgm:spPr/>
    </dgm:pt>
    <dgm:pt modelId="{C739BDA8-ED4E-4B49-84BA-D5F511CDDA0C}" type="pres">
      <dgm:prSet presAssocID="{5E1F9FF6-84C0-4109-9B82-74A98D01FBBC}" presName="tx1" presStyleLbl="revTx" presStyleIdx="2" presStyleCnt="6"/>
      <dgm:spPr/>
    </dgm:pt>
    <dgm:pt modelId="{B2872AED-47A5-45DA-82F6-4E2A428EFC1D}" type="pres">
      <dgm:prSet presAssocID="{5E1F9FF6-84C0-4109-9B82-74A98D01FBBC}" presName="vert1" presStyleCnt="0"/>
      <dgm:spPr/>
    </dgm:pt>
    <dgm:pt modelId="{A7033CEA-7E37-4C8F-96B3-EE0C7D45CA83}" type="pres">
      <dgm:prSet presAssocID="{0BD84643-3A1B-4F8D-916E-5F7E673D6959}" presName="thickLine" presStyleLbl="alignNode1" presStyleIdx="3" presStyleCnt="6"/>
      <dgm:spPr/>
    </dgm:pt>
    <dgm:pt modelId="{075D1A8F-DF8F-4567-9227-7D3AD5B71F4A}" type="pres">
      <dgm:prSet presAssocID="{0BD84643-3A1B-4F8D-916E-5F7E673D6959}" presName="horz1" presStyleCnt="0"/>
      <dgm:spPr/>
    </dgm:pt>
    <dgm:pt modelId="{EB706206-7086-4EBA-8C36-29EA0D6A267E}" type="pres">
      <dgm:prSet presAssocID="{0BD84643-3A1B-4F8D-916E-5F7E673D6959}" presName="tx1" presStyleLbl="revTx" presStyleIdx="3" presStyleCnt="6"/>
      <dgm:spPr/>
    </dgm:pt>
    <dgm:pt modelId="{BE3DC80C-AC6C-4711-BAAE-C0DE44441EE6}" type="pres">
      <dgm:prSet presAssocID="{0BD84643-3A1B-4F8D-916E-5F7E673D6959}" presName="vert1" presStyleCnt="0"/>
      <dgm:spPr/>
    </dgm:pt>
    <dgm:pt modelId="{517A4413-88AC-4CB1-B1F5-6C7E85729BE9}" type="pres">
      <dgm:prSet presAssocID="{F2A736CC-D953-4043-8B89-ED0A7D441FB9}" presName="thickLine" presStyleLbl="alignNode1" presStyleIdx="4" presStyleCnt="6"/>
      <dgm:spPr/>
    </dgm:pt>
    <dgm:pt modelId="{35740AF8-8A6A-43EC-B555-9B0C613F23D6}" type="pres">
      <dgm:prSet presAssocID="{F2A736CC-D953-4043-8B89-ED0A7D441FB9}" presName="horz1" presStyleCnt="0"/>
      <dgm:spPr/>
    </dgm:pt>
    <dgm:pt modelId="{61E3A8BA-B31D-46E3-929C-E85F55DA7C23}" type="pres">
      <dgm:prSet presAssocID="{F2A736CC-D953-4043-8B89-ED0A7D441FB9}" presName="tx1" presStyleLbl="revTx" presStyleIdx="4" presStyleCnt="6"/>
      <dgm:spPr/>
    </dgm:pt>
    <dgm:pt modelId="{4BC63714-EB87-4E19-BE0A-56D812F44332}" type="pres">
      <dgm:prSet presAssocID="{F2A736CC-D953-4043-8B89-ED0A7D441FB9}" presName="vert1" presStyleCnt="0"/>
      <dgm:spPr/>
    </dgm:pt>
    <dgm:pt modelId="{7E93674D-4DFA-478E-920F-363D850DBAC3}" type="pres">
      <dgm:prSet presAssocID="{0C5B8036-8778-4530-924C-1232234B9B65}" presName="thickLine" presStyleLbl="alignNode1" presStyleIdx="5" presStyleCnt="6"/>
      <dgm:spPr/>
    </dgm:pt>
    <dgm:pt modelId="{D45D912B-B435-4BD3-8057-8D1B80F5DF4A}" type="pres">
      <dgm:prSet presAssocID="{0C5B8036-8778-4530-924C-1232234B9B65}" presName="horz1" presStyleCnt="0"/>
      <dgm:spPr/>
    </dgm:pt>
    <dgm:pt modelId="{33352081-980A-4290-982D-060D58501C89}" type="pres">
      <dgm:prSet presAssocID="{0C5B8036-8778-4530-924C-1232234B9B65}" presName="tx1" presStyleLbl="revTx" presStyleIdx="5" presStyleCnt="6"/>
      <dgm:spPr/>
    </dgm:pt>
    <dgm:pt modelId="{3630D169-A8D0-44A6-8D94-B8B33599C7E6}" type="pres">
      <dgm:prSet presAssocID="{0C5B8036-8778-4530-924C-1232234B9B65}" presName="vert1" presStyleCnt="0"/>
      <dgm:spPr/>
    </dgm:pt>
  </dgm:ptLst>
  <dgm:cxnLst>
    <dgm:cxn modelId="{A9D89D0B-A481-4A7D-8108-8AFE8E0FC699}" srcId="{1BD2E93E-5CCD-4061-8370-1F03CCE39D88}" destId="{0BD84643-3A1B-4F8D-916E-5F7E673D6959}" srcOrd="3" destOrd="0" parTransId="{83159581-B178-4A6E-8AAB-A31DB563F26F}" sibTransId="{18093AE7-9EA2-439A-B989-98DE3AD8A73D}"/>
    <dgm:cxn modelId="{9D028A0C-A62C-468B-9D13-60A8BD1683D9}" type="presOf" srcId="{0BD84643-3A1B-4F8D-916E-5F7E673D6959}" destId="{EB706206-7086-4EBA-8C36-29EA0D6A267E}" srcOrd="0" destOrd="0" presId="urn:microsoft.com/office/officeart/2008/layout/LinedList"/>
    <dgm:cxn modelId="{302D8B12-1168-458B-9DDB-AC345E46F33A}" srcId="{1BD2E93E-5CCD-4061-8370-1F03CCE39D88}" destId="{0C5B8036-8778-4530-924C-1232234B9B65}" srcOrd="5" destOrd="0" parTransId="{596FB082-CAE8-4FBA-8658-6C6D890734B2}" sibTransId="{DC4F6ADA-6FCF-468D-A52A-AD65CD0B4F5C}"/>
    <dgm:cxn modelId="{83867224-D81A-4030-8765-8D590F35FC10}" srcId="{1BD2E93E-5CCD-4061-8370-1F03CCE39D88}" destId="{FC9AD6FB-6E89-4B36-9746-C02174FFB144}" srcOrd="0" destOrd="0" parTransId="{1B16AFF3-20D2-4C78-BF52-D5C7FA20A224}" sibTransId="{D1DB075B-A70D-4CBF-A74E-0BC8EE2CD5CA}"/>
    <dgm:cxn modelId="{FCF46732-0902-412E-9BD9-7432AC6DA07A}" type="presOf" srcId="{5E1F9FF6-84C0-4109-9B82-74A98D01FBBC}" destId="{C739BDA8-ED4E-4B49-84BA-D5F511CDDA0C}" srcOrd="0" destOrd="0" presId="urn:microsoft.com/office/officeart/2008/layout/LinedList"/>
    <dgm:cxn modelId="{8884FB34-47C2-4E1E-92F2-6D7ACE0F165A}" srcId="{1BD2E93E-5CCD-4061-8370-1F03CCE39D88}" destId="{8B573B83-2E4D-4046-A518-93F02D029FCC}" srcOrd="1" destOrd="0" parTransId="{557C7C1F-139F-499C-AEFC-4F7543A0AE4F}" sibTransId="{2026D2A0-BB02-4781-9C67-6F10A05B996A}"/>
    <dgm:cxn modelId="{B2DEFA59-0B68-4230-BFDB-03EE6EE40785}" type="presOf" srcId="{1BD2E93E-5CCD-4061-8370-1F03CCE39D88}" destId="{8247CEBB-AF3C-4795-B385-9114661A80FD}" srcOrd="0" destOrd="0" presId="urn:microsoft.com/office/officeart/2008/layout/LinedList"/>
    <dgm:cxn modelId="{C89D4880-D5C0-405D-B266-CB35233BFF7D}" srcId="{1BD2E93E-5CCD-4061-8370-1F03CCE39D88}" destId="{5E1F9FF6-84C0-4109-9B82-74A98D01FBBC}" srcOrd="2" destOrd="0" parTransId="{1465069F-F40D-4878-8A7E-82601FF92E48}" sibTransId="{10544240-82FB-4443-ACDA-64D0887EF17C}"/>
    <dgm:cxn modelId="{9F7F3693-A540-401F-96DB-D899F8577F81}" type="presOf" srcId="{FC9AD6FB-6E89-4B36-9746-C02174FFB144}" destId="{74AD9BDE-C57F-4D79-9AE7-88A4114EAE6A}" srcOrd="0" destOrd="0" presId="urn:microsoft.com/office/officeart/2008/layout/LinedList"/>
    <dgm:cxn modelId="{8F4F1CAF-1425-4744-9C0F-FFE6F4B3C06D}" type="presOf" srcId="{0C5B8036-8778-4530-924C-1232234B9B65}" destId="{33352081-980A-4290-982D-060D58501C89}" srcOrd="0" destOrd="0" presId="urn:microsoft.com/office/officeart/2008/layout/LinedList"/>
    <dgm:cxn modelId="{603666DB-5A33-4CFC-8DF3-257C2FEE9C69}" type="presOf" srcId="{8B573B83-2E4D-4046-A518-93F02D029FCC}" destId="{AE6B3C9D-6890-420B-A122-BA9D4C99757B}" srcOrd="0" destOrd="0" presId="urn:microsoft.com/office/officeart/2008/layout/LinedList"/>
    <dgm:cxn modelId="{357F72E0-C74D-4BD8-8230-76080C52C73D}" srcId="{1BD2E93E-5CCD-4061-8370-1F03CCE39D88}" destId="{F2A736CC-D953-4043-8B89-ED0A7D441FB9}" srcOrd="4" destOrd="0" parTransId="{832AE037-C9CA-4B85-8C78-10BEF37F78AB}" sibTransId="{1B27AEFB-67B4-4948-8A9E-68301044FD11}"/>
    <dgm:cxn modelId="{D40780F4-822A-4C27-924F-FDE60E4E764B}" type="presOf" srcId="{F2A736CC-D953-4043-8B89-ED0A7D441FB9}" destId="{61E3A8BA-B31D-46E3-929C-E85F55DA7C23}" srcOrd="0" destOrd="0" presId="urn:microsoft.com/office/officeart/2008/layout/LinedList"/>
    <dgm:cxn modelId="{EFDDCCB0-9D78-4657-9A21-FD9A7E6D2DB5}" type="presParOf" srcId="{8247CEBB-AF3C-4795-B385-9114661A80FD}" destId="{E7197493-3418-4480-99CA-68527D325637}" srcOrd="0" destOrd="0" presId="urn:microsoft.com/office/officeart/2008/layout/LinedList"/>
    <dgm:cxn modelId="{36B88B2C-A2D2-4ACD-B12F-BB302290D2B1}" type="presParOf" srcId="{8247CEBB-AF3C-4795-B385-9114661A80FD}" destId="{EA488A8D-DEC8-46B6-A58D-26D92940EFC0}" srcOrd="1" destOrd="0" presId="urn:microsoft.com/office/officeart/2008/layout/LinedList"/>
    <dgm:cxn modelId="{897F29FB-C56A-4D55-BCC8-67C00D28702B}" type="presParOf" srcId="{EA488A8D-DEC8-46B6-A58D-26D92940EFC0}" destId="{74AD9BDE-C57F-4D79-9AE7-88A4114EAE6A}" srcOrd="0" destOrd="0" presId="urn:microsoft.com/office/officeart/2008/layout/LinedList"/>
    <dgm:cxn modelId="{8DDEAA25-BD83-43E5-86B6-8EDE4C35C126}" type="presParOf" srcId="{EA488A8D-DEC8-46B6-A58D-26D92940EFC0}" destId="{DE8434DC-3985-40D2-9F8A-46557E1BD4F0}" srcOrd="1" destOrd="0" presId="urn:microsoft.com/office/officeart/2008/layout/LinedList"/>
    <dgm:cxn modelId="{966623F8-7EA4-4BB7-AF23-AF291A8C9469}" type="presParOf" srcId="{8247CEBB-AF3C-4795-B385-9114661A80FD}" destId="{5140B526-D880-4D15-89CD-14277660978A}" srcOrd="2" destOrd="0" presId="urn:microsoft.com/office/officeart/2008/layout/LinedList"/>
    <dgm:cxn modelId="{33E8489E-5B5E-4A15-B10A-98B3CE23C7AD}" type="presParOf" srcId="{8247CEBB-AF3C-4795-B385-9114661A80FD}" destId="{AAD67CDD-1D4F-4DF5-AB98-6C52CE0BEEFE}" srcOrd="3" destOrd="0" presId="urn:microsoft.com/office/officeart/2008/layout/LinedList"/>
    <dgm:cxn modelId="{5B622A29-7A83-42A0-BC87-801E6EF803C3}" type="presParOf" srcId="{AAD67CDD-1D4F-4DF5-AB98-6C52CE0BEEFE}" destId="{AE6B3C9D-6890-420B-A122-BA9D4C99757B}" srcOrd="0" destOrd="0" presId="urn:microsoft.com/office/officeart/2008/layout/LinedList"/>
    <dgm:cxn modelId="{E12C8B8A-DAB0-4BB2-BCEA-8E01426FC9C7}" type="presParOf" srcId="{AAD67CDD-1D4F-4DF5-AB98-6C52CE0BEEFE}" destId="{73EB3498-AFCB-423E-A1BC-D1D52E8195EA}" srcOrd="1" destOrd="0" presId="urn:microsoft.com/office/officeart/2008/layout/LinedList"/>
    <dgm:cxn modelId="{B3AD7EFA-ECAD-4321-AC1C-13839A550D89}" type="presParOf" srcId="{8247CEBB-AF3C-4795-B385-9114661A80FD}" destId="{010347D8-C5D9-4A94-BB55-C06E3BDB067B}" srcOrd="4" destOrd="0" presId="urn:microsoft.com/office/officeart/2008/layout/LinedList"/>
    <dgm:cxn modelId="{69942345-66CC-45AC-91A9-24E58C1343BA}" type="presParOf" srcId="{8247CEBB-AF3C-4795-B385-9114661A80FD}" destId="{F9701A6B-FA9B-43DD-953C-B74BF8AB5D13}" srcOrd="5" destOrd="0" presId="urn:microsoft.com/office/officeart/2008/layout/LinedList"/>
    <dgm:cxn modelId="{302D0B0C-888E-4604-A3D7-0B74BAEC9DA3}" type="presParOf" srcId="{F9701A6B-FA9B-43DD-953C-B74BF8AB5D13}" destId="{C739BDA8-ED4E-4B49-84BA-D5F511CDDA0C}" srcOrd="0" destOrd="0" presId="urn:microsoft.com/office/officeart/2008/layout/LinedList"/>
    <dgm:cxn modelId="{32227BEA-FF1E-49C7-ABB9-AD1980594E32}" type="presParOf" srcId="{F9701A6B-FA9B-43DD-953C-B74BF8AB5D13}" destId="{B2872AED-47A5-45DA-82F6-4E2A428EFC1D}" srcOrd="1" destOrd="0" presId="urn:microsoft.com/office/officeart/2008/layout/LinedList"/>
    <dgm:cxn modelId="{1B0DDA80-3711-4F5A-A353-314509FD92FC}" type="presParOf" srcId="{8247CEBB-AF3C-4795-B385-9114661A80FD}" destId="{A7033CEA-7E37-4C8F-96B3-EE0C7D45CA83}" srcOrd="6" destOrd="0" presId="urn:microsoft.com/office/officeart/2008/layout/LinedList"/>
    <dgm:cxn modelId="{23D49814-D073-4668-8166-7495A9BEE180}" type="presParOf" srcId="{8247CEBB-AF3C-4795-B385-9114661A80FD}" destId="{075D1A8F-DF8F-4567-9227-7D3AD5B71F4A}" srcOrd="7" destOrd="0" presId="urn:microsoft.com/office/officeart/2008/layout/LinedList"/>
    <dgm:cxn modelId="{69E3FED1-7639-4CA9-856D-84E45F49CFC4}" type="presParOf" srcId="{075D1A8F-DF8F-4567-9227-7D3AD5B71F4A}" destId="{EB706206-7086-4EBA-8C36-29EA0D6A267E}" srcOrd="0" destOrd="0" presId="urn:microsoft.com/office/officeart/2008/layout/LinedList"/>
    <dgm:cxn modelId="{C2E031E7-E744-4407-8223-F9A0BA950D79}" type="presParOf" srcId="{075D1A8F-DF8F-4567-9227-7D3AD5B71F4A}" destId="{BE3DC80C-AC6C-4711-BAAE-C0DE44441EE6}" srcOrd="1" destOrd="0" presId="urn:microsoft.com/office/officeart/2008/layout/LinedList"/>
    <dgm:cxn modelId="{F0365C53-D1C4-4CB0-993D-16BAA0B51BB3}" type="presParOf" srcId="{8247CEBB-AF3C-4795-B385-9114661A80FD}" destId="{517A4413-88AC-4CB1-B1F5-6C7E85729BE9}" srcOrd="8" destOrd="0" presId="urn:microsoft.com/office/officeart/2008/layout/LinedList"/>
    <dgm:cxn modelId="{771C38F9-4DCC-45CF-A404-4FDADD9CB699}" type="presParOf" srcId="{8247CEBB-AF3C-4795-B385-9114661A80FD}" destId="{35740AF8-8A6A-43EC-B555-9B0C613F23D6}" srcOrd="9" destOrd="0" presId="urn:microsoft.com/office/officeart/2008/layout/LinedList"/>
    <dgm:cxn modelId="{8ECA1007-91C4-4670-B253-76AA37017CAE}" type="presParOf" srcId="{35740AF8-8A6A-43EC-B555-9B0C613F23D6}" destId="{61E3A8BA-B31D-46E3-929C-E85F55DA7C23}" srcOrd="0" destOrd="0" presId="urn:microsoft.com/office/officeart/2008/layout/LinedList"/>
    <dgm:cxn modelId="{0832DF2F-8994-4C85-B8D4-476E77EFA9E3}" type="presParOf" srcId="{35740AF8-8A6A-43EC-B555-9B0C613F23D6}" destId="{4BC63714-EB87-4E19-BE0A-56D812F44332}" srcOrd="1" destOrd="0" presId="urn:microsoft.com/office/officeart/2008/layout/LinedList"/>
    <dgm:cxn modelId="{748A53E2-0223-4A68-B048-DBD995FC879D}" type="presParOf" srcId="{8247CEBB-AF3C-4795-B385-9114661A80FD}" destId="{7E93674D-4DFA-478E-920F-363D850DBAC3}" srcOrd="10" destOrd="0" presId="urn:microsoft.com/office/officeart/2008/layout/LinedList"/>
    <dgm:cxn modelId="{099CBC10-F5A4-47AC-9E34-1BD2482D0DAF}" type="presParOf" srcId="{8247CEBB-AF3C-4795-B385-9114661A80FD}" destId="{D45D912B-B435-4BD3-8057-8D1B80F5DF4A}" srcOrd="11" destOrd="0" presId="urn:microsoft.com/office/officeart/2008/layout/LinedList"/>
    <dgm:cxn modelId="{DFAE00E9-50B2-4DC2-8570-6C1E88EA7528}" type="presParOf" srcId="{D45D912B-B435-4BD3-8057-8D1B80F5DF4A}" destId="{33352081-980A-4290-982D-060D58501C89}" srcOrd="0" destOrd="0" presId="urn:microsoft.com/office/officeart/2008/layout/LinedList"/>
    <dgm:cxn modelId="{29B014BF-0C84-4B4A-B817-6EA21714434C}" type="presParOf" srcId="{D45D912B-B435-4BD3-8057-8D1B80F5DF4A}" destId="{3630D169-A8D0-44A6-8D94-B8B33599C7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A351AD-7722-4A7C-9664-D2A73A727E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C1DF9D2-F955-4986-86FA-C0C54AA25DE6}">
      <dgm:prSet/>
      <dgm:spPr/>
      <dgm:t>
        <a:bodyPr/>
        <a:lstStyle/>
        <a:p>
          <a:r>
            <a:rPr lang="el-GR" dirty="0"/>
            <a:t>«</a:t>
          </a:r>
          <a:r>
            <a:rPr lang="en-US" dirty="0" err="1"/>
            <a:t>Εγώ</a:t>
          </a:r>
          <a:r>
            <a:rPr lang="el-GR" dirty="0"/>
            <a:t>»</a:t>
          </a:r>
          <a:r>
            <a:rPr lang="en-US" dirty="0"/>
            <a:t> ο </a:t>
          </a:r>
          <a:r>
            <a:rPr lang="en-US" dirty="0" err="1"/>
            <a:t>Αδάμ</a:t>
          </a:r>
          <a:r>
            <a:rPr lang="en-US" dirty="0"/>
            <a:t> και η </a:t>
          </a:r>
          <a:r>
            <a:rPr lang="en-US" dirty="0" err="1"/>
            <a:t>Εύ</a:t>
          </a:r>
          <a:r>
            <a:rPr lang="en-US" dirty="0"/>
            <a:t>α (Γρηγόριος Θεολόγος)</a:t>
          </a:r>
          <a:endParaRPr lang="el-GR" dirty="0"/>
        </a:p>
        <a:p>
          <a:r>
            <a:rPr lang="de-DE" dirty="0" err="1">
              <a:hlinkClick xmlns:r="http://schemas.openxmlformats.org/officeDocument/2006/relationships" r:id="rId1"/>
            </a:rPr>
            <a:t>what</a:t>
          </a:r>
          <a:r>
            <a:rPr lang="de-DE" dirty="0">
              <a:hlinkClick xmlns:r="http://schemas.openxmlformats.org/officeDocument/2006/relationships" r:id="rId1"/>
            </a:rPr>
            <a:t>-</a:t>
          </a:r>
          <a:r>
            <a:rPr lang="de-DE" dirty="0" err="1">
              <a:hlinkClick xmlns:r="http://schemas.openxmlformats.org/officeDocument/2006/relationships" r:id="rId1"/>
            </a:rPr>
            <a:t>did</a:t>
          </a:r>
          <a:r>
            <a:rPr lang="de-DE" dirty="0">
              <a:hlinkClick xmlns:r="http://schemas.openxmlformats.org/officeDocument/2006/relationships" r:id="rId1"/>
            </a:rPr>
            <a:t>-</a:t>
          </a:r>
          <a:r>
            <a:rPr lang="de-DE" dirty="0" err="1">
              <a:hlinkClick xmlns:r="http://schemas.openxmlformats.org/officeDocument/2006/relationships" r:id="rId1"/>
            </a:rPr>
            <a:t>adam</a:t>
          </a:r>
          <a:r>
            <a:rPr lang="de-DE" dirty="0">
              <a:hlinkClick xmlns:r="http://schemas.openxmlformats.org/officeDocument/2006/relationships" r:id="rId1"/>
            </a:rPr>
            <a:t>-do-in-</a:t>
          </a:r>
          <a:r>
            <a:rPr lang="de-DE" dirty="0" err="1">
              <a:hlinkClick xmlns:r="http://schemas.openxmlformats.org/officeDocument/2006/relationships" r:id="rId1"/>
            </a:rPr>
            <a:t>the</a:t>
          </a:r>
          <a:r>
            <a:rPr lang="de-DE" dirty="0">
              <a:hlinkClick xmlns:r="http://schemas.openxmlformats.org/officeDocument/2006/relationships" r:id="rId1"/>
            </a:rPr>
            <a:t>-garden</a:t>
          </a:r>
          <a:endParaRPr lang="el-GR" dirty="0"/>
        </a:p>
      </dgm:t>
    </dgm:pt>
    <dgm:pt modelId="{C2136F1C-93B3-4DF9-BF17-F7F50BEFE509}" type="parTrans" cxnId="{610C8BAF-4E2D-47A0-90B6-FB699E3C7AFA}">
      <dgm:prSet/>
      <dgm:spPr/>
      <dgm:t>
        <a:bodyPr/>
        <a:lstStyle/>
        <a:p>
          <a:endParaRPr lang="en-US"/>
        </a:p>
      </dgm:t>
    </dgm:pt>
    <dgm:pt modelId="{BCAA7AB8-7CD4-48A9-9271-F51DBCF8B343}" type="sibTrans" cxnId="{610C8BAF-4E2D-47A0-90B6-FB699E3C7AFA}">
      <dgm:prSet/>
      <dgm:spPr/>
      <dgm:t>
        <a:bodyPr/>
        <a:lstStyle/>
        <a:p>
          <a:endParaRPr lang="en-US"/>
        </a:p>
      </dgm:t>
    </dgm:pt>
    <dgm:pt modelId="{528DF824-7D57-4AB2-B022-0737B01D5304}">
      <dgm:prSet/>
      <dgm:spPr/>
      <dgm:t>
        <a:bodyPr/>
        <a:lstStyle/>
        <a:p>
          <a:r>
            <a:rPr lang="en-US" dirty="0"/>
            <a:t>Η </a:t>
          </a:r>
          <a:r>
            <a:rPr lang="el-GR" dirty="0"/>
            <a:t>Μάνα </a:t>
          </a:r>
          <a:r>
            <a:rPr lang="en-US" dirty="0" err="1"/>
            <a:t>Γη</a:t>
          </a:r>
          <a:r>
            <a:rPr lang="en-US" dirty="0"/>
            <a:t> </a:t>
          </a:r>
          <a:r>
            <a:rPr lang="el-GR" dirty="0"/>
            <a:t>(«πρόσωπο»)</a:t>
          </a:r>
          <a:r>
            <a:rPr lang="en-US" dirty="0"/>
            <a:t>  έχει </a:t>
          </a:r>
          <a:r>
            <a:rPr lang="en-US" dirty="0" err="1"/>
            <a:t>ωδίνες</a:t>
          </a:r>
          <a:r>
            <a:rPr lang="en-US" dirty="0"/>
            <a:t> </a:t>
          </a:r>
          <a:r>
            <a:rPr lang="en-US" dirty="0" err="1"/>
            <a:t>τοκετού</a:t>
          </a:r>
          <a:r>
            <a:rPr lang="el-GR" dirty="0"/>
            <a:t>!</a:t>
          </a:r>
        </a:p>
        <a:p>
          <a:endParaRPr lang="el-GR" dirty="0"/>
        </a:p>
        <a:p>
          <a:r>
            <a:rPr lang="el-GR" dirty="0"/>
            <a:t>Και το ΚΑΚΟ από πού στον Κόσμο? </a:t>
          </a:r>
          <a:endParaRPr lang="en-US" dirty="0"/>
        </a:p>
      </dgm:t>
    </dgm:pt>
    <dgm:pt modelId="{9240896C-5C9A-42EB-8A92-99C372E040C2}" type="parTrans" cxnId="{E0705344-A6D2-436F-B638-6DFA1DED4B76}">
      <dgm:prSet/>
      <dgm:spPr/>
      <dgm:t>
        <a:bodyPr/>
        <a:lstStyle/>
        <a:p>
          <a:endParaRPr lang="en-US"/>
        </a:p>
      </dgm:t>
    </dgm:pt>
    <dgm:pt modelId="{418ECA74-F14D-416A-B9B0-F285537C5152}" type="sibTrans" cxnId="{E0705344-A6D2-436F-B638-6DFA1DED4B76}">
      <dgm:prSet/>
      <dgm:spPr/>
      <dgm:t>
        <a:bodyPr/>
        <a:lstStyle/>
        <a:p>
          <a:endParaRPr lang="en-US"/>
        </a:p>
      </dgm:t>
    </dgm:pt>
    <dgm:pt modelId="{8ED15FB1-2A46-4EC6-BBAF-01B0374958A8}" type="pres">
      <dgm:prSet presAssocID="{0CA351AD-7722-4A7C-9664-D2A73A727E69}" presName="linear" presStyleCnt="0">
        <dgm:presLayoutVars>
          <dgm:animLvl val="lvl"/>
          <dgm:resizeHandles val="exact"/>
        </dgm:presLayoutVars>
      </dgm:prSet>
      <dgm:spPr/>
    </dgm:pt>
    <dgm:pt modelId="{3CD8BAE5-CACC-484D-92F0-ED38FDB29937}" type="pres">
      <dgm:prSet presAssocID="{6C1DF9D2-F955-4986-86FA-C0C54AA25DE6}" presName="parentText" presStyleLbl="node1" presStyleIdx="0" presStyleCnt="2">
        <dgm:presLayoutVars>
          <dgm:chMax val="0"/>
          <dgm:bulletEnabled val="1"/>
        </dgm:presLayoutVars>
      </dgm:prSet>
      <dgm:spPr/>
    </dgm:pt>
    <dgm:pt modelId="{3217E91E-CD4C-4403-8DA3-DA753E092BEB}" type="pres">
      <dgm:prSet presAssocID="{BCAA7AB8-7CD4-48A9-9271-F51DBCF8B343}" presName="spacer" presStyleCnt="0"/>
      <dgm:spPr/>
    </dgm:pt>
    <dgm:pt modelId="{6C537E81-DBFB-475B-9E7C-F987B0D5E9B0}" type="pres">
      <dgm:prSet presAssocID="{528DF824-7D57-4AB2-B022-0737B01D5304}" presName="parentText" presStyleLbl="node1" presStyleIdx="1" presStyleCnt="2">
        <dgm:presLayoutVars>
          <dgm:chMax val="0"/>
          <dgm:bulletEnabled val="1"/>
        </dgm:presLayoutVars>
      </dgm:prSet>
      <dgm:spPr/>
    </dgm:pt>
  </dgm:ptLst>
  <dgm:cxnLst>
    <dgm:cxn modelId="{F6313304-D816-4062-944D-14F1EEC86E55}" type="presOf" srcId="{528DF824-7D57-4AB2-B022-0737B01D5304}" destId="{6C537E81-DBFB-475B-9E7C-F987B0D5E9B0}" srcOrd="0" destOrd="0" presId="urn:microsoft.com/office/officeart/2005/8/layout/vList2"/>
    <dgm:cxn modelId="{E0705344-A6D2-436F-B638-6DFA1DED4B76}" srcId="{0CA351AD-7722-4A7C-9664-D2A73A727E69}" destId="{528DF824-7D57-4AB2-B022-0737B01D5304}" srcOrd="1" destOrd="0" parTransId="{9240896C-5C9A-42EB-8A92-99C372E040C2}" sibTransId="{418ECA74-F14D-416A-B9B0-F285537C5152}"/>
    <dgm:cxn modelId="{6EE08678-2CDD-4EE2-A0DF-656E76D0857C}" type="presOf" srcId="{0CA351AD-7722-4A7C-9664-D2A73A727E69}" destId="{8ED15FB1-2A46-4EC6-BBAF-01B0374958A8}" srcOrd="0" destOrd="0" presId="urn:microsoft.com/office/officeart/2005/8/layout/vList2"/>
    <dgm:cxn modelId="{0F344AAC-290B-47A4-9E5D-7E1D048482A3}" type="presOf" srcId="{6C1DF9D2-F955-4986-86FA-C0C54AA25DE6}" destId="{3CD8BAE5-CACC-484D-92F0-ED38FDB29937}" srcOrd="0" destOrd="0" presId="urn:microsoft.com/office/officeart/2005/8/layout/vList2"/>
    <dgm:cxn modelId="{610C8BAF-4E2D-47A0-90B6-FB699E3C7AFA}" srcId="{0CA351AD-7722-4A7C-9664-D2A73A727E69}" destId="{6C1DF9D2-F955-4986-86FA-C0C54AA25DE6}" srcOrd="0" destOrd="0" parTransId="{C2136F1C-93B3-4DF9-BF17-F7F50BEFE509}" sibTransId="{BCAA7AB8-7CD4-48A9-9271-F51DBCF8B343}"/>
    <dgm:cxn modelId="{A2711D41-DDD0-478A-B31F-4B58399FCDFD}" type="presParOf" srcId="{8ED15FB1-2A46-4EC6-BBAF-01B0374958A8}" destId="{3CD8BAE5-CACC-484D-92F0-ED38FDB29937}" srcOrd="0" destOrd="0" presId="urn:microsoft.com/office/officeart/2005/8/layout/vList2"/>
    <dgm:cxn modelId="{3892D7F8-7215-4499-B294-F57B774503FA}" type="presParOf" srcId="{8ED15FB1-2A46-4EC6-BBAF-01B0374958A8}" destId="{3217E91E-CD4C-4403-8DA3-DA753E092BEB}" srcOrd="1" destOrd="0" presId="urn:microsoft.com/office/officeart/2005/8/layout/vList2"/>
    <dgm:cxn modelId="{0E2CD31D-1C0D-452B-B1DB-65D19926A278}" type="presParOf" srcId="{8ED15FB1-2A46-4EC6-BBAF-01B0374958A8}" destId="{6C537E81-DBFB-475B-9E7C-F987B0D5E9B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91A98A-1F51-4578-8BF6-EBF987E20F66}"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20624AD4-BA4B-4BE7-8AF2-32EE1EB5267A}">
      <dgm:prSet/>
      <dgm:spPr/>
      <dgm:t>
        <a:bodyPr/>
        <a:lstStyle/>
        <a:p>
          <a:pPr algn="just"/>
          <a:r>
            <a:rPr lang="el-GR" dirty="0"/>
            <a:t>Η γνωστή Ιστορία του Ασώτου (ή του Ευσπλαχνικού Πατέρα ή του «Ευλαβούς Βλαμμένου» κατά τον άγιο </a:t>
          </a:r>
          <a:r>
            <a:rPr lang="el-GR" dirty="0" err="1"/>
            <a:t>Παΐσιο</a:t>
          </a:r>
          <a:r>
            <a:rPr lang="el-GR" dirty="0"/>
            <a:t>). ΥΓ. Ο «τίτλος» πολύ σημαντικός.</a:t>
          </a:r>
        </a:p>
      </dgm:t>
    </dgm:pt>
    <dgm:pt modelId="{C8F7E286-0082-4CBF-B50F-4133EC0552F4}" type="parTrans" cxnId="{187F2388-1CD2-4793-8EE9-7CFF1D40D6DA}">
      <dgm:prSet/>
      <dgm:spPr/>
      <dgm:t>
        <a:bodyPr/>
        <a:lstStyle/>
        <a:p>
          <a:endParaRPr lang="en-US"/>
        </a:p>
      </dgm:t>
    </dgm:pt>
    <dgm:pt modelId="{5B252CB5-8DD4-4400-A904-9249E9AA8A9B}" type="sibTrans" cxnId="{187F2388-1CD2-4793-8EE9-7CFF1D40D6DA}">
      <dgm:prSet/>
      <dgm:spPr/>
      <dgm:t>
        <a:bodyPr/>
        <a:lstStyle/>
        <a:p>
          <a:endParaRPr lang="en-US"/>
        </a:p>
      </dgm:t>
    </dgm:pt>
    <dgm:pt modelId="{5F95CA56-F729-454C-839B-0102D51DD0EB}">
      <dgm:prSet/>
      <dgm:spPr/>
      <dgm:t>
        <a:bodyPr/>
        <a:lstStyle/>
        <a:p>
          <a:r>
            <a:rPr lang="el-GR" dirty="0"/>
            <a:t>Είναι η τρίτη από ένα εξαιρετικό Τρίπτυχο Παραβολών του Κυρίου </a:t>
          </a:r>
          <a:r>
            <a:rPr lang="el-GR" dirty="0" err="1"/>
            <a:t>καθ’οδόν</a:t>
          </a:r>
          <a:r>
            <a:rPr lang="el-GR" dirty="0"/>
            <a:t> προς το ΠΑΘΟΣ με Επίκεντρο το Χαμένο (βοσκός εγκαταλείπει τα 99 στο έλεος των λύκων, γυναίκα ψάχνει τη 1 δραχμή, που ήταν το κόσμημα, το </a:t>
          </a:r>
          <a:r>
            <a:rPr lang="el-GR" dirty="0" err="1"/>
            <a:t>βιος</a:t>
          </a:r>
          <a:r>
            <a:rPr lang="el-GR" dirty="0"/>
            <a:t>, το αναμνηστικό του Γάμου).</a:t>
          </a:r>
          <a:endParaRPr lang="en-US" dirty="0"/>
        </a:p>
      </dgm:t>
    </dgm:pt>
    <dgm:pt modelId="{29451D37-96D3-407F-B1B8-FEAC36E6049F}" type="parTrans" cxnId="{5BAEC37C-789F-4484-AEC0-8A52FE89EFEC}">
      <dgm:prSet/>
      <dgm:spPr/>
      <dgm:t>
        <a:bodyPr/>
        <a:lstStyle/>
        <a:p>
          <a:endParaRPr lang="en-US"/>
        </a:p>
      </dgm:t>
    </dgm:pt>
    <dgm:pt modelId="{DE772C90-1EBC-4FE8-8732-2BFA074E040E}" type="sibTrans" cxnId="{5BAEC37C-789F-4484-AEC0-8A52FE89EFEC}">
      <dgm:prSet/>
      <dgm:spPr/>
      <dgm:t>
        <a:bodyPr/>
        <a:lstStyle/>
        <a:p>
          <a:endParaRPr lang="en-US"/>
        </a:p>
      </dgm:t>
    </dgm:pt>
    <dgm:pt modelId="{ABC987EA-06F7-4738-8FD0-88559BADFFA2}" type="pres">
      <dgm:prSet presAssocID="{A491A98A-1F51-4578-8BF6-EBF987E20F66}" presName="vert0" presStyleCnt="0">
        <dgm:presLayoutVars>
          <dgm:dir/>
          <dgm:animOne val="branch"/>
          <dgm:animLvl val="lvl"/>
        </dgm:presLayoutVars>
      </dgm:prSet>
      <dgm:spPr/>
    </dgm:pt>
    <dgm:pt modelId="{BE5C98A0-AB1F-49B2-91AA-CE6006E5AA75}" type="pres">
      <dgm:prSet presAssocID="{20624AD4-BA4B-4BE7-8AF2-32EE1EB5267A}" presName="thickLine" presStyleLbl="alignNode1" presStyleIdx="0" presStyleCnt="2"/>
      <dgm:spPr/>
    </dgm:pt>
    <dgm:pt modelId="{38843F4D-97CD-4538-8AC0-7B019E27B963}" type="pres">
      <dgm:prSet presAssocID="{20624AD4-BA4B-4BE7-8AF2-32EE1EB5267A}" presName="horz1" presStyleCnt="0"/>
      <dgm:spPr/>
    </dgm:pt>
    <dgm:pt modelId="{ACBCC7DD-4D70-4D28-9432-5C6D70045567}" type="pres">
      <dgm:prSet presAssocID="{20624AD4-BA4B-4BE7-8AF2-32EE1EB5267A}" presName="tx1" presStyleLbl="revTx" presStyleIdx="0" presStyleCnt="2"/>
      <dgm:spPr/>
    </dgm:pt>
    <dgm:pt modelId="{0FC0AF03-48F7-4F17-AB6F-607E4E1EB789}" type="pres">
      <dgm:prSet presAssocID="{20624AD4-BA4B-4BE7-8AF2-32EE1EB5267A}" presName="vert1" presStyleCnt="0"/>
      <dgm:spPr/>
    </dgm:pt>
    <dgm:pt modelId="{82703BA8-0E8E-46FD-863E-4691C5779CDA}" type="pres">
      <dgm:prSet presAssocID="{5F95CA56-F729-454C-839B-0102D51DD0EB}" presName="thickLine" presStyleLbl="alignNode1" presStyleIdx="1" presStyleCnt="2"/>
      <dgm:spPr/>
    </dgm:pt>
    <dgm:pt modelId="{021C43B1-4A96-4791-8188-73629DCB4F0E}" type="pres">
      <dgm:prSet presAssocID="{5F95CA56-F729-454C-839B-0102D51DD0EB}" presName="horz1" presStyleCnt="0"/>
      <dgm:spPr/>
    </dgm:pt>
    <dgm:pt modelId="{A47B06F0-3DFB-4481-9A94-53D2BCA0296D}" type="pres">
      <dgm:prSet presAssocID="{5F95CA56-F729-454C-839B-0102D51DD0EB}" presName="tx1" presStyleLbl="revTx" presStyleIdx="1" presStyleCnt="2"/>
      <dgm:spPr/>
    </dgm:pt>
    <dgm:pt modelId="{BC6E62B7-9664-4EAD-A0B1-368195C840EF}" type="pres">
      <dgm:prSet presAssocID="{5F95CA56-F729-454C-839B-0102D51DD0EB}" presName="vert1" presStyleCnt="0"/>
      <dgm:spPr/>
    </dgm:pt>
  </dgm:ptLst>
  <dgm:cxnLst>
    <dgm:cxn modelId="{1713EE21-A914-457E-9EAD-FEA137693F58}" type="presOf" srcId="{5F95CA56-F729-454C-839B-0102D51DD0EB}" destId="{A47B06F0-3DFB-4481-9A94-53D2BCA0296D}" srcOrd="0" destOrd="0" presId="urn:microsoft.com/office/officeart/2008/layout/LinedList"/>
    <dgm:cxn modelId="{5BAEC37C-789F-4484-AEC0-8A52FE89EFEC}" srcId="{A491A98A-1F51-4578-8BF6-EBF987E20F66}" destId="{5F95CA56-F729-454C-839B-0102D51DD0EB}" srcOrd="1" destOrd="0" parTransId="{29451D37-96D3-407F-B1B8-FEAC36E6049F}" sibTransId="{DE772C90-1EBC-4FE8-8732-2BFA074E040E}"/>
    <dgm:cxn modelId="{187F2388-1CD2-4793-8EE9-7CFF1D40D6DA}" srcId="{A491A98A-1F51-4578-8BF6-EBF987E20F66}" destId="{20624AD4-BA4B-4BE7-8AF2-32EE1EB5267A}" srcOrd="0" destOrd="0" parTransId="{C8F7E286-0082-4CBF-B50F-4133EC0552F4}" sibTransId="{5B252CB5-8DD4-4400-A904-9249E9AA8A9B}"/>
    <dgm:cxn modelId="{A3F54FA0-E283-4FC6-A9FC-BFD8A96EE0C9}" type="presOf" srcId="{20624AD4-BA4B-4BE7-8AF2-32EE1EB5267A}" destId="{ACBCC7DD-4D70-4D28-9432-5C6D70045567}" srcOrd="0" destOrd="0" presId="urn:microsoft.com/office/officeart/2008/layout/LinedList"/>
    <dgm:cxn modelId="{C3C5A7A6-69FA-48D8-BA1A-E52BDD36B0B9}" type="presOf" srcId="{A491A98A-1F51-4578-8BF6-EBF987E20F66}" destId="{ABC987EA-06F7-4738-8FD0-88559BADFFA2}" srcOrd="0" destOrd="0" presId="urn:microsoft.com/office/officeart/2008/layout/LinedList"/>
    <dgm:cxn modelId="{98A40D42-110F-4F92-9D10-9AC41F0F3E9E}" type="presParOf" srcId="{ABC987EA-06F7-4738-8FD0-88559BADFFA2}" destId="{BE5C98A0-AB1F-49B2-91AA-CE6006E5AA75}" srcOrd="0" destOrd="0" presId="urn:microsoft.com/office/officeart/2008/layout/LinedList"/>
    <dgm:cxn modelId="{A8F73311-FDF1-44CD-81F4-8563603951D4}" type="presParOf" srcId="{ABC987EA-06F7-4738-8FD0-88559BADFFA2}" destId="{38843F4D-97CD-4538-8AC0-7B019E27B963}" srcOrd="1" destOrd="0" presId="urn:microsoft.com/office/officeart/2008/layout/LinedList"/>
    <dgm:cxn modelId="{042DF33B-2934-4C73-86ED-E22DBD97C903}" type="presParOf" srcId="{38843F4D-97CD-4538-8AC0-7B019E27B963}" destId="{ACBCC7DD-4D70-4D28-9432-5C6D70045567}" srcOrd="0" destOrd="0" presId="urn:microsoft.com/office/officeart/2008/layout/LinedList"/>
    <dgm:cxn modelId="{372EA271-5AD6-4F0E-BE4E-B3CB60A29835}" type="presParOf" srcId="{38843F4D-97CD-4538-8AC0-7B019E27B963}" destId="{0FC0AF03-48F7-4F17-AB6F-607E4E1EB789}" srcOrd="1" destOrd="0" presId="urn:microsoft.com/office/officeart/2008/layout/LinedList"/>
    <dgm:cxn modelId="{ABB5B8D1-25CE-4D5A-A723-3EA90DAB91C1}" type="presParOf" srcId="{ABC987EA-06F7-4738-8FD0-88559BADFFA2}" destId="{82703BA8-0E8E-46FD-863E-4691C5779CDA}" srcOrd="2" destOrd="0" presId="urn:microsoft.com/office/officeart/2008/layout/LinedList"/>
    <dgm:cxn modelId="{C39C6C30-5853-4DCF-9B3C-63901D449B51}" type="presParOf" srcId="{ABC987EA-06F7-4738-8FD0-88559BADFFA2}" destId="{021C43B1-4A96-4791-8188-73629DCB4F0E}" srcOrd="3" destOrd="0" presId="urn:microsoft.com/office/officeart/2008/layout/LinedList"/>
    <dgm:cxn modelId="{E77EA9B5-9A0E-4DDF-82A5-AD44057E1A7C}" type="presParOf" srcId="{021C43B1-4A96-4791-8188-73629DCB4F0E}" destId="{A47B06F0-3DFB-4481-9A94-53D2BCA0296D}" srcOrd="0" destOrd="0" presId="urn:microsoft.com/office/officeart/2008/layout/LinedList"/>
    <dgm:cxn modelId="{0CC74172-0EE6-47C9-9D6A-2736E678D5F6}" type="presParOf" srcId="{021C43B1-4A96-4791-8188-73629DCB4F0E}" destId="{BC6E62B7-9664-4EAD-A0B1-368195C840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971CF-BDD5-47F2-8C92-01E4E924C46B}">
      <dsp:nvSpPr>
        <dsp:cNvPr id="0" name=""/>
        <dsp:cNvSpPr/>
      </dsp:nvSpPr>
      <dsp:spPr>
        <a:xfrm rot="16200000">
          <a:off x="218"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dirty="0"/>
            <a:t>Δεν είμαστε Αυτόνομοι</a:t>
          </a:r>
          <a:endParaRPr lang="en-US" sz="2000" kern="1200" dirty="0"/>
        </a:p>
      </dsp:txBody>
      <dsp:txXfrm rot="5400000">
        <a:off x="438663" y="1154221"/>
        <a:ext cx="2066953" cy="1252699"/>
      </dsp:txXfrm>
    </dsp:sp>
    <dsp:sp modelId="{3FA8698B-A71F-48EC-909C-E472CA09312B}">
      <dsp:nvSpPr>
        <dsp:cNvPr id="0" name=""/>
        <dsp:cNvSpPr/>
      </dsp:nvSpPr>
      <dsp:spPr>
        <a:xfrm rot="5400000">
          <a:off x="2757004"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a:t>Άλλος ο κατασκευαστής</a:t>
          </a:r>
          <a:endParaRPr lang="en-US" sz="2000" kern="1200"/>
        </a:p>
      </dsp:txBody>
      <dsp:txXfrm rot="-5400000">
        <a:off x="2757004" y="1154222"/>
        <a:ext cx="2066953" cy="12526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04061-6BC8-472D-A09F-92A02DB31957}">
      <dsp:nvSpPr>
        <dsp:cNvPr id="0" name=""/>
        <dsp:cNvSpPr/>
      </dsp:nvSpPr>
      <dsp:spPr>
        <a:xfrm>
          <a:off x="134291"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9BB2-BCA8-44E2-A599-3A11FBF08489}">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Στο </a:t>
          </a:r>
          <a:r>
            <a:rPr lang="el-GR" sz="2300" kern="1200" dirty="0" err="1"/>
            <a:t>Ρωμ</a:t>
          </a:r>
          <a:r>
            <a:rPr lang="el-GR" sz="2300" kern="1200" dirty="0"/>
            <a:t>. 1 ο άνθρωπος αμαρτάνει καθώς δεν ΔΟΞΟΛΟΓΕΙ τον όντως Θεό αλλά κατασκευάζει «είδωλα» (= </a:t>
          </a:r>
          <a:r>
            <a:rPr lang="el-GR" sz="2300" kern="1200" dirty="0" err="1"/>
            <a:t>κατ’εικόνα</a:t>
          </a:r>
          <a:r>
            <a:rPr lang="el-GR" sz="2300" kern="1200" dirty="0"/>
            <a:t> και </a:t>
          </a:r>
          <a:r>
            <a:rPr lang="el-GR" sz="2300" kern="1200" dirty="0" err="1"/>
            <a:t>καθ’ομοίωσιν</a:t>
          </a:r>
          <a:r>
            <a:rPr lang="el-GR" sz="2300" kern="1200" dirty="0"/>
            <a:t> δική του). Δεν είναι ηθικό πρόβλημα καταρχήν η αμαρτία!</a:t>
          </a:r>
          <a:endParaRPr lang="en-US" sz="2300" kern="1200" dirty="0"/>
        </a:p>
      </dsp:txBody>
      <dsp:txXfrm>
        <a:off x="696297" y="538547"/>
        <a:ext cx="4171627" cy="2590157"/>
      </dsp:txXfrm>
    </dsp:sp>
    <dsp:sp modelId="{FB6612F4-873E-4104-B45D-C0CDD1E1D979}">
      <dsp:nvSpPr>
        <dsp:cNvPr id="0" name=""/>
        <dsp:cNvSpPr/>
      </dsp:nvSpPr>
      <dsp:spPr>
        <a:xfrm>
          <a:off x="5429930"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C7F43-6259-4739-A591-23C877AA688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a:t>Στο Ρωμ. 7 η προσωπική του εξομολόγηση. Κείμενο εκπληκτικό</a:t>
          </a:r>
          <a:endParaRPr lang="en-US" sz="2300" kern="1200"/>
        </a:p>
      </dsp:txBody>
      <dsp:txXfrm>
        <a:off x="5991936" y="538547"/>
        <a:ext cx="4171627" cy="25901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B5005-39E3-44AA-88BA-4545BB2B8D61}">
      <dsp:nvSpPr>
        <dsp:cNvPr id="0" name=""/>
        <dsp:cNvSpPr/>
      </dsp:nvSpPr>
      <dsp:spPr>
        <a:xfrm>
          <a:off x="0" y="3291729"/>
          <a:ext cx="6666833" cy="2159731"/>
        </a:xfrm>
        <a:prstGeom prst="rect">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a:t>
          </a:r>
          <a:r>
            <a:rPr lang="el-GR" sz="1800" kern="1200" dirty="0" err="1"/>
            <a:t>άγ</a:t>
          </a:r>
          <a:r>
            <a:rPr lang="el-GR" sz="1800" kern="1200"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sz="1800" kern="1200" dirty="0" err="1"/>
            <a:t>Χρίστωση</a:t>
          </a:r>
          <a:r>
            <a:rPr lang="el-GR" sz="1800" kern="1200" dirty="0"/>
            <a:t> – «</a:t>
          </a:r>
          <a:r>
            <a:rPr lang="el-GR" sz="1800" kern="1200" dirty="0" err="1"/>
            <a:t>χρήστωση</a:t>
          </a:r>
          <a:r>
            <a:rPr lang="el-GR" sz="1800" kern="1200" dirty="0"/>
            <a:t>» (κι όχι απλώς </a:t>
          </a:r>
          <a:r>
            <a:rPr lang="el-GR" sz="1800" kern="1200" dirty="0" err="1"/>
            <a:t>Θέωση</a:t>
          </a:r>
          <a:r>
            <a:rPr lang="el-GR" sz="1800" kern="1200" dirty="0"/>
            <a:t>). Είμαστε «εικόνες της εικόνας». Όντως πλέον έχουμε δυνατότητες ανώτερες: </a:t>
          </a:r>
        </a:p>
        <a:p>
          <a:pPr marL="0" lvl="0" indent="0" algn="ctr" defTabSz="800100">
            <a:lnSpc>
              <a:spcPct val="90000"/>
            </a:lnSpc>
            <a:spcBef>
              <a:spcPct val="0"/>
            </a:spcBef>
            <a:spcAft>
              <a:spcPct val="35000"/>
            </a:spcAft>
            <a:buNone/>
          </a:pPr>
          <a:r>
            <a:rPr lang="el-GR" sz="1800" kern="1200" dirty="0"/>
            <a:t>Στην Κοινότητα δεν υπάρχει καν αρσενικό και θηλυκό αλλά ΌΛΟΙ είμαστε ΈΝΑΣ και όχι απλώς ΈΝΑ  </a:t>
          </a:r>
          <a:endParaRPr lang="en-US" sz="1800" kern="1200" dirty="0"/>
        </a:p>
      </dsp:txBody>
      <dsp:txXfrm>
        <a:off x="0" y="3291729"/>
        <a:ext cx="6666833" cy="2159731"/>
      </dsp:txXfrm>
    </dsp:sp>
    <dsp:sp modelId="{67BF9013-8DD6-4216-B520-67946DF79425}">
      <dsp:nvSpPr>
        <dsp:cNvPr id="0" name=""/>
        <dsp:cNvSpPr/>
      </dsp:nvSpPr>
      <dsp:spPr>
        <a:xfrm rot="10800000">
          <a:off x="0" y="2459"/>
          <a:ext cx="6666833" cy="3321666"/>
        </a:xfrm>
        <a:prstGeom prst="upArrowCallout">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a:t>
          </a:r>
          <a:r>
            <a:rPr lang="el-GR" sz="1800" kern="1200" dirty="0" err="1"/>
            <a:t>γυιοί</a:t>
          </a:r>
          <a:r>
            <a:rPr lang="el-GR" sz="1800" kern="1200" dirty="0"/>
            <a:t> του Θεού, που μεταλαμβάνουμε τον Χριστό, το δέντρο της Ζωής.</a:t>
          </a:r>
          <a:endParaRPr lang="en-US" sz="1800" kern="1200" dirty="0"/>
        </a:p>
      </dsp:txBody>
      <dsp:txXfrm rot="10800000">
        <a:off x="0" y="2459"/>
        <a:ext cx="6666833" cy="21583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E195C-EFC6-4E6C-9203-3542DD5A9441}">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E82AA-84A2-4996-9C22-A4A9E544A9D9}">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sz="2300" kern="1200"/>
        </a:p>
      </dsp:txBody>
      <dsp:txXfrm>
        <a:off x="0" y="2195"/>
        <a:ext cx="7620000" cy="1497136"/>
      </dsp:txXfrm>
    </dsp:sp>
    <dsp:sp modelId="{037A668D-AE9E-41BC-A166-C5904D836D60}">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60FFD-D1C5-4E61-A217-AC7421978EB5}">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Ένεκα της απραξίας ο διαμαρτυρόμενος περιστρεφόταν με περιέργεια γύρω από το κουτάκι, χωρίς να απολαμβάνει όλες τις άλλες χαρές.</a:t>
          </a:r>
          <a:endParaRPr lang="en-US" sz="2300" kern="1200"/>
        </a:p>
      </dsp:txBody>
      <dsp:txXfrm>
        <a:off x="0" y="1499331"/>
        <a:ext cx="7620000" cy="1497136"/>
      </dsp:txXfrm>
    </dsp:sp>
    <dsp:sp modelId="{C081BD03-6209-461C-8669-FE52E036E649}">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ED9FD8-927F-47C9-902B-913563859F56}">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Δεν άντεξε: το άνοιξε και μέσα στο κουτάκι υπήρχε ένα καθρεφτάκι κι ένα χαρτάκι έγραφε: Δεν φταίει ο Αδάμ. Γύρνα στη Δουλειά.! </a:t>
          </a:r>
          <a:endParaRPr lang="en-US" sz="2300" kern="1200"/>
        </a:p>
      </dsp:txBody>
      <dsp:txXfrm>
        <a:off x="0" y="2996468"/>
        <a:ext cx="7620000" cy="14971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2FBCD-4E8A-4AE7-A1CC-A378ED1E3DF9}">
      <dsp:nvSpPr>
        <dsp:cNvPr id="0" name=""/>
        <dsp:cNvSpPr/>
      </dsp:nvSpPr>
      <dsp:spPr>
        <a:xfrm>
          <a:off x="0" y="61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15964-98B0-427F-95FD-D44BA16E191C}">
      <dsp:nvSpPr>
        <dsp:cNvPr id="0" name=""/>
        <dsp:cNvSpPr/>
      </dsp:nvSpPr>
      <dsp:spPr>
        <a:xfrm>
          <a:off x="0" y="61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Ωραία </a:t>
          </a:r>
          <a:r>
            <a:rPr lang="el-GR" sz="3200" b="1" kern="1200" dirty="0"/>
            <a:t>και η τεχνική με τα </a:t>
          </a:r>
          <a:r>
            <a:rPr lang="en-US" sz="3200" b="1" kern="1200" dirty="0"/>
            <a:t>Lego, </a:t>
          </a:r>
          <a:r>
            <a:rPr lang="el-GR" sz="1900" kern="1200" dirty="0"/>
            <a:t>που μπορούν να συμπληρώσουν άριστα τα </a:t>
          </a:r>
          <a:r>
            <a:rPr lang="en-US" sz="1900" kern="1200" dirty="0"/>
            <a:t>Logos  </a:t>
          </a:r>
          <a:r>
            <a:rPr lang="el-GR" sz="1900" kern="1200" dirty="0"/>
            <a:t>των Συμβόλων και των Ψαλμών. </a:t>
          </a:r>
          <a:endParaRPr lang="en-US" sz="1900" kern="1200" dirty="0"/>
        </a:p>
      </dsp:txBody>
      <dsp:txXfrm>
        <a:off x="0" y="619"/>
        <a:ext cx="7507706" cy="1015414"/>
      </dsp:txXfrm>
    </dsp:sp>
    <dsp:sp modelId="{7A19CF55-B4B7-4B1A-A4F0-47E59AAAC81C}">
      <dsp:nvSpPr>
        <dsp:cNvPr id="0" name=""/>
        <dsp:cNvSpPr/>
      </dsp:nvSpPr>
      <dsp:spPr>
        <a:xfrm>
          <a:off x="0" y="1016034"/>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08196-1482-43DC-8CE7-37C0EC3A9877}">
      <dsp:nvSpPr>
        <dsp:cNvPr id="0" name=""/>
        <dsp:cNvSpPr/>
      </dsp:nvSpPr>
      <dsp:spPr>
        <a:xfrm>
          <a:off x="0" y="1016034"/>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Άκου Ενεργητικά: </a:t>
          </a:r>
          <a:r>
            <a:rPr lang="el-GR" sz="1300" b="1" kern="1200" dirty="0"/>
            <a:t>Χτίστε Το Μέλλον Με </a:t>
          </a:r>
          <a:r>
            <a:rPr lang="el-GR" sz="1300" b="1" kern="1200" dirty="0" err="1"/>
            <a:t>Lego</a:t>
          </a:r>
          <a:r>
            <a:rPr lang="el-GR" sz="1300" b="1" kern="1200" dirty="0"/>
            <a:t> – Βασίλης Γκογκίδης</a:t>
          </a:r>
        </a:p>
        <a:p>
          <a:pPr marL="0" lvl="0" indent="0" algn="l" defTabSz="577850">
            <a:lnSpc>
              <a:spcPct val="90000"/>
            </a:lnSpc>
            <a:spcBef>
              <a:spcPct val="0"/>
            </a:spcBef>
            <a:spcAft>
              <a:spcPct val="35000"/>
            </a:spcAft>
            <a:buNone/>
          </a:pPr>
          <a:endParaRPr lang="el-GR" sz="1300" b="1" kern="1200" dirty="0"/>
        </a:p>
        <a:p>
          <a:pPr marL="0" lvl="0" indent="0" algn="l" defTabSz="577850">
            <a:lnSpc>
              <a:spcPct val="90000"/>
            </a:lnSpc>
            <a:spcBef>
              <a:spcPct val="0"/>
            </a:spcBef>
            <a:spcAft>
              <a:spcPct val="35000"/>
            </a:spcAft>
            <a:buNone/>
          </a:pPr>
          <a:r>
            <a:rPr lang="el-GR" sz="1300" b="1" kern="1200" dirty="0"/>
            <a:t>Ο Εγκέφαλος μαθαίνει καλύτερα με 3</a:t>
          </a:r>
          <a:r>
            <a:rPr lang="en-US" sz="1300" b="1" kern="1200" dirty="0"/>
            <a:t>D </a:t>
          </a:r>
          <a:r>
            <a:rPr lang="el-GR" sz="1300" b="1" kern="1200" dirty="0"/>
            <a:t>και πολύχρωμα παρά με </a:t>
          </a:r>
          <a:r>
            <a:rPr lang="en-US" sz="1300" b="1" kern="1200" dirty="0"/>
            <a:t>2D</a:t>
          </a:r>
          <a:r>
            <a:rPr lang="el-GR" sz="1300" b="1" kern="1200" dirty="0"/>
            <a:t> και μαθαίνει «παίζοντας»</a:t>
          </a:r>
          <a:r>
            <a:rPr lang="el-GR" sz="1300" kern="1200" dirty="0"/>
            <a:t> </a:t>
          </a:r>
          <a:endParaRPr lang="en-US" sz="1300" kern="1200" dirty="0"/>
        </a:p>
      </dsp:txBody>
      <dsp:txXfrm>
        <a:off x="0" y="1016034"/>
        <a:ext cx="7507706" cy="1015414"/>
      </dsp:txXfrm>
    </dsp:sp>
    <dsp:sp modelId="{C6D42C07-64DF-45F4-B33E-B180F93519A6}">
      <dsp:nvSpPr>
        <dsp:cNvPr id="0" name=""/>
        <dsp:cNvSpPr/>
      </dsp:nvSpPr>
      <dsp:spPr>
        <a:xfrm>
          <a:off x="0" y="203144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58936-963D-4707-A8AD-50556916E11E}">
      <dsp:nvSpPr>
        <dsp:cNvPr id="0" name=""/>
        <dsp:cNvSpPr/>
      </dsp:nvSpPr>
      <dsp:spPr>
        <a:xfrm>
          <a:off x="0" y="203144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kern="1200" dirty="0">
            <a:solidFill>
              <a:srgbClr val="C00000"/>
            </a:solidFill>
          </a:endParaRPr>
        </a:p>
      </dsp:txBody>
      <dsp:txXfrm>
        <a:off x="0" y="2031449"/>
        <a:ext cx="7507706" cy="1015414"/>
      </dsp:txXfrm>
    </dsp:sp>
    <dsp:sp modelId="{E4ADBDD7-91ED-42E8-9113-461C498DA7CD}">
      <dsp:nvSpPr>
        <dsp:cNvPr id="0" name=""/>
        <dsp:cNvSpPr/>
      </dsp:nvSpPr>
      <dsp:spPr>
        <a:xfrm>
          <a:off x="0" y="3046863"/>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EEADF-37ED-4CC7-989A-AE2CDF6E8B7A}">
      <dsp:nvSpPr>
        <dsp:cNvPr id="0" name=""/>
        <dsp:cNvSpPr/>
      </dsp:nvSpPr>
      <dsp:spPr>
        <a:xfrm>
          <a:off x="0" y="3046863"/>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el-GR" sz="1300" b="1" kern="1200" dirty="0"/>
            <a:t>Τα παιδιά, οι γονείς, το σχολείο και η ευθύνη του εαυτού. </a:t>
          </a:r>
          <a:endParaRPr lang="en-US" sz="1300" kern="1200" dirty="0"/>
        </a:p>
      </dsp:txBody>
      <dsp:txXfrm>
        <a:off x="0" y="3046863"/>
        <a:ext cx="7507706" cy="1015414"/>
      </dsp:txXfrm>
    </dsp:sp>
    <dsp:sp modelId="{BC2D6BF8-1E32-47BC-ABFC-AF6474AC3D15}">
      <dsp:nvSpPr>
        <dsp:cNvPr id="0" name=""/>
        <dsp:cNvSpPr/>
      </dsp:nvSpPr>
      <dsp:spPr>
        <a:xfrm>
          <a:off x="0" y="4062278"/>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DE7F2-B316-4DE5-8658-27585B6EA832}">
      <dsp:nvSpPr>
        <dsp:cNvPr id="0" name=""/>
        <dsp:cNvSpPr/>
      </dsp:nvSpPr>
      <dsp:spPr>
        <a:xfrm>
          <a:off x="0" y="4062278"/>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kern="1200" dirty="0">
              <a:solidFill>
                <a:srgbClr val="C00000"/>
              </a:solidFill>
            </a:rPr>
            <a:t> </a:t>
          </a:r>
          <a:endParaRPr lang="en-US" sz="2800" kern="1200" dirty="0">
            <a:solidFill>
              <a:srgbClr val="C00000"/>
            </a:solidFill>
          </a:endParaRPr>
        </a:p>
      </dsp:txBody>
      <dsp:txXfrm>
        <a:off x="0" y="4062278"/>
        <a:ext cx="7507706" cy="10154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7FE47-A870-4FDF-9F1C-9B23FEB31AE8}">
      <dsp:nvSpPr>
        <dsp:cNvPr id="0" name=""/>
        <dsp:cNvSpPr/>
      </dsp:nvSpPr>
      <dsp:spPr>
        <a:xfrm>
          <a:off x="0"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FCB45-8131-4DE8-AC6B-8E29F8EEFA8A}">
      <dsp:nvSpPr>
        <dsp:cNvPr id="0" name=""/>
        <dsp:cNvSpPr/>
      </dsp:nvSpPr>
      <dsp:spPr>
        <a:xfrm>
          <a:off x="255690"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Οριζόντια</a:t>
          </a:r>
          <a:endParaRPr lang="en-US" sz="3600" kern="1200"/>
        </a:p>
      </dsp:txBody>
      <dsp:txXfrm>
        <a:off x="298489" y="864777"/>
        <a:ext cx="2215617" cy="1375673"/>
      </dsp:txXfrm>
    </dsp:sp>
    <dsp:sp modelId="{6F4031F2-1D93-494D-8A56-B10C7CEDA29F}">
      <dsp:nvSpPr>
        <dsp:cNvPr id="0" name=""/>
        <dsp:cNvSpPr/>
      </dsp:nvSpPr>
      <dsp:spPr>
        <a:xfrm>
          <a:off x="2812596"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7CEA8-BD40-4BB0-B02E-26B7E0DEAECF}">
      <dsp:nvSpPr>
        <dsp:cNvPr id="0" name=""/>
        <dsp:cNvSpPr/>
      </dsp:nvSpPr>
      <dsp:spPr>
        <a:xfrm>
          <a:off x="3068287"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Κάθετα</a:t>
          </a:r>
          <a:endParaRPr lang="en-US" sz="3600" kern="1200"/>
        </a:p>
      </dsp:txBody>
      <dsp:txXfrm>
        <a:off x="3111086" y="864777"/>
        <a:ext cx="2215617" cy="1375673"/>
      </dsp:txXfrm>
    </dsp:sp>
    <dsp:sp modelId="{A3324C95-1B67-4ABD-BFB3-D1FD0DF4C9A6}">
      <dsp:nvSpPr>
        <dsp:cNvPr id="0" name=""/>
        <dsp:cNvSpPr/>
      </dsp:nvSpPr>
      <dsp:spPr>
        <a:xfrm>
          <a:off x="5625193"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0744E7-3DB3-4724-B726-783B1770478C}">
      <dsp:nvSpPr>
        <dsp:cNvPr id="0" name=""/>
        <dsp:cNvSpPr/>
      </dsp:nvSpPr>
      <dsp:spPr>
        <a:xfrm>
          <a:off x="5880883"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ΚΥΚΛΙΚΑ </a:t>
          </a:r>
          <a:endParaRPr lang="en-US" sz="3600" kern="1200"/>
        </a:p>
      </dsp:txBody>
      <dsp:txXfrm>
        <a:off x="5923682" y="864777"/>
        <a:ext cx="2215617" cy="1375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CAFA-2423-46AA-B218-8E20F5C737F8}">
      <dsp:nvSpPr>
        <dsp:cNvPr id="0" name=""/>
        <dsp:cNvSpPr/>
      </dsp:nvSpPr>
      <dsp:spPr>
        <a:xfrm>
          <a:off x="0" y="260629"/>
          <a:ext cx="10515600" cy="1930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Ένα Τρικ είναι να διαβάσουμε (</a:t>
          </a:r>
          <a:r>
            <a:rPr lang="el-GR" sz="1600" kern="1200" dirty="0" err="1"/>
            <a:t>ανα+Γνώσουμε</a:t>
          </a:r>
          <a:r>
            <a:rPr lang="el-GR" sz="1600" kern="1200" dirty="0"/>
            <a:t>) ἠ μάλλον να ακούσουμε (αφουγκραστούμε)  την Αποκάλυψη </a:t>
          </a:r>
          <a:r>
            <a:rPr lang="el-GR" sz="1600" kern="1200" dirty="0" err="1"/>
            <a:t>αντίΣτροφα</a:t>
          </a:r>
          <a:r>
            <a:rPr lang="el-GR" sz="1600" kern="1200" dirty="0"/>
            <a:t>. </a:t>
          </a:r>
          <a:r>
            <a:rPr lang="el-GR" sz="1600" kern="1200" dirty="0" err="1"/>
            <a:t>Κατακλείεται</a:t>
          </a:r>
          <a:r>
            <a:rPr lang="el-GR" sz="1600" kern="1200" dirty="0"/>
            <a:t> με Γάμους και μία Καινή Πόλη, αφού </a:t>
          </a:r>
          <a:r>
            <a:rPr lang="el-GR" sz="1600" kern="1200" dirty="0" err="1"/>
            <a:t>καθαρθούν</a:t>
          </a:r>
          <a:r>
            <a:rPr lang="el-GR" sz="1600" kern="1200" dirty="0"/>
            <a:t> από τη Σατανική τρόικα και </a:t>
          </a:r>
          <a:r>
            <a:rPr lang="el-GR" sz="1600" kern="1200" dirty="0" err="1"/>
            <a:t>αναΚαινισθούν</a:t>
          </a:r>
          <a:r>
            <a:rPr lang="el-GR" sz="1600" kern="1200" dirty="0"/>
            <a:t> και τα τρία μέρη του Σύμπαντος (Ουρανός – Γη – Θάλασσα).</a:t>
          </a:r>
        </a:p>
        <a:p>
          <a:pPr marL="0" lvl="0" indent="0" algn="just" defTabSz="711200">
            <a:lnSpc>
              <a:spcPct val="90000"/>
            </a:lnSpc>
            <a:spcBef>
              <a:spcPct val="0"/>
            </a:spcBef>
            <a:spcAft>
              <a:spcPct val="35000"/>
            </a:spcAft>
            <a:buNone/>
          </a:pPr>
          <a:r>
            <a:rPr lang="el-GR" sz="1600" kern="1200" dirty="0"/>
            <a:t>Οι Γάμοι στην αρχαιότητα προϋπέθεταν Πόλεμο και συνοδεύονταν από Δείπνο.</a:t>
          </a:r>
          <a:endParaRPr lang="en-US" sz="1600" kern="1200" dirty="0"/>
        </a:p>
      </dsp:txBody>
      <dsp:txXfrm>
        <a:off x="94239" y="354868"/>
        <a:ext cx="10327122" cy="1742022"/>
      </dsp:txXfrm>
    </dsp:sp>
    <dsp:sp modelId="{73C49676-39B1-443C-A94C-5091B949184C}">
      <dsp:nvSpPr>
        <dsp:cNvPr id="0" name=""/>
        <dsp:cNvSpPr/>
      </dsp:nvSpPr>
      <dsp:spPr>
        <a:xfrm>
          <a:off x="0" y="2198709"/>
          <a:ext cx="10515600" cy="19305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Στο μέσον της </a:t>
          </a:r>
          <a:r>
            <a:rPr lang="el-GR" sz="1600" kern="1200" dirty="0" err="1"/>
            <a:t>Αποκ</a:t>
          </a:r>
          <a:r>
            <a:rPr lang="el-GR" sz="1600" kern="1200"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marL="0" lvl="0" indent="0" algn="just" defTabSz="711200">
            <a:lnSpc>
              <a:spcPct val="90000"/>
            </a:lnSpc>
            <a:spcBef>
              <a:spcPct val="0"/>
            </a:spcBef>
            <a:spcAft>
              <a:spcPct val="35000"/>
            </a:spcAft>
            <a:buNone/>
          </a:pPr>
          <a:r>
            <a:rPr lang="el-GR" sz="1600" kern="1200" dirty="0"/>
            <a:t>Το «αντίπαλον δέος» του 666 (=άθροισμα του ονόματος </a:t>
          </a:r>
          <a:r>
            <a:rPr lang="el-GR" sz="1600" kern="1200" dirty="0" err="1"/>
            <a:t>Νέρων</a:t>
          </a:r>
          <a:r>
            <a:rPr lang="el-GR" sz="1600" kern="1200" dirty="0"/>
            <a:t> στα εβραϊκά, 616 χωρίς το τελικό Ν) δεν είναι το 888 (=άθροισμα του ονόματος </a:t>
          </a:r>
          <a:r>
            <a:rPr lang="el-GR" sz="1600" kern="1200" dirty="0" err="1"/>
            <a:t>Νέρων</a:t>
          </a:r>
          <a:r>
            <a:rPr lang="el-GR" sz="1600" kern="1200"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sz="1600" kern="1200" dirty="0" err="1"/>
            <a:t>Χριστόν</a:t>
          </a:r>
          <a:r>
            <a:rPr lang="el-GR" sz="1600" kern="1200" dirty="0"/>
            <a:t>» αλλά «μετά Χριστού».</a:t>
          </a:r>
          <a:endParaRPr lang="en-US" sz="1600" kern="1200" dirty="0"/>
        </a:p>
      </dsp:txBody>
      <dsp:txXfrm>
        <a:off x="94239" y="2292948"/>
        <a:ext cx="10327122" cy="174202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B2C6-6659-4110-AB9E-7D51BED3049E}">
      <dsp:nvSpPr>
        <dsp:cNvPr id="0" name=""/>
        <dsp:cNvSpPr/>
      </dsp:nvSpPr>
      <dsp:spPr>
        <a:xfrm>
          <a:off x="0" y="67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14052-9892-40E3-8289-81B12159BE76}">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«Εγώ </a:t>
          </a:r>
          <a:r>
            <a:rPr lang="el-GR" sz="2000" b="1" kern="1200" dirty="0"/>
            <a:t>ο Ιωάννης</a:t>
          </a:r>
          <a:r>
            <a:rPr lang="el-GR" sz="2000" kern="1200" dirty="0"/>
            <a:t>» (χωρίς κοσμητικά επίθετα), ο </a:t>
          </a:r>
          <a:r>
            <a:rPr lang="el-GR" sz="2000" kern="1200" dirty="0" err="1"/>
            <a:t>συγΚοινωνός</a:t>
          </a:r>
          <a:r>
            <a:rPr lang="el-GR" sz="2000" kern="1200" dirty="0"/>
            <a:t> στη θλίψη, τη βασιλεία και την Υπομονή. </a:t>
          </a:r>
          <a:endParaRPr lang="en-US" sz="2000" kern="1200" dirty="0"/>
        </a:p>
      </dsp:txBody>
      <dsp:txXfrm>
        <a:off x="0" y="675"/>
        <a:ext cx="6291714" cy="1105876"/>
      </dsp:txXfrm>
    </dsp:sp>
    <dsp:sp modelId="{1739C025-1A2A-43C6-B289-9B4671BBF2B6}">
      <dsp:nvSpPr>
        <dsp:cNvPr id="0" name=""/>
        <dsp:cNvSpPr/>
      </dsp:nvSpPr>
      <dsp:spPr>
        <a:xfrm>
          <a:off x="0" y="110655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26A66-BCFE-46DD-A2D7-A0CE7BB583CD}">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Πάτμο</a:t>
          </a:r>
          <a:r>
            <a:rPr lang="el-GR" sz="2000" kern="1200"/>
            <a:t> (για τον λόγο του Θεού και την μαρτυρία την οποία είχα = διωγμένος, αυτοεξόριστος)</a:t>
          </a:r>
          <a:endParaRPr lang="en-US" sz="2000" kern="1200"/>
        </a:p>
      </dsp:txBody>
      <dsp:txXfrm>
        <a:off x="0" y="1106552"/>
        <a:ext cx="6291714" cy="1105876"/>
      </dsp:txXfrm>
    </dsp:sp>
    <dsp:sp modelId="{AD3959C4-E677-4EE2-ACD8-B838EBAC9E40}">
      <dsp:nvSpPr>
        <dsp:cNvPr id="0" name=""/>
        <dsp:cNvSpPr/>
      </dsp:nvSpPr>
      <dsp:spPr>
        <a:xfrm>
          <a:off x="0" y="221242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11C6-E38D-49D6-AFBF-B6629AA4121A}">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t>Ημέρα </a:t>
          </a:r>
          <a:r>
            <a:rPr lang="el-GR" sz="2000" b="1" kern="1200" dirty="0"/>
            <a:t>Κυριακή</a:t>
          </a:r>
          <a:r>
            <a:rPr lang="el-GR" sz="2000" kern="1200" dirty="0"/>
            <a:t> (ίσως Πάσχα – Ημέρα Κυρίου – </a:t>
          </a:r>
          <a:r>
            <a:rPr lang="en-US" sz="2000" kern="1200" dirty="0" err="1"/>
            <a:t>SunDay</a:t>
          </a:r>
          <a:r>
            <a:rPr lang="en-US" sz="2000" kern="1200" dirty="0"/>
            <a:t>?)</a:t>
          </a:r>
        </a:p>
      </dsp:txBody>
      <dsp:txXfrm>
        <a:off x="0" y="2212429"/>
        <a:ext cx="6291714" cy="1105876"/>
      </dsp:txXfrm>
    </dsp:sp>
    <dsp:sp modelId="{584823BF-9F21-4B43-ABC2-4C4CD50F33D6}">
      <dsp:nvSpPr>
        <dsp:cNvPr id="0" name=""/>
        <dsp:cNvSpPr/>
      </dsp:nvSpPr>
      <dsp:spPr>
        <a:xfrm>
          <a:off x="0" y="331830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3FBDA-2653-455E-839B-0F96E802378E}">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Όχι </a:t>
          </a:r>
          <a:r>
            <a:rPr lang="el-GR" sz="2000" b="1" kern="1200" dirty="0"/>
            <a:t>Τεχνικές</a:t>
          </a:r>
          <a:r>
            <a:rPr lang="el-GR" sz="2000" kern="1200" dirty="0"/>
            <a:t> Νηστείας – Διαλογισμού – </a:t>
          </a:r>
          <a:r>
            <a:rPr lang="el-GR" sz="2000" kern="1200" dirty="0" err="1"/>
            <a:t>ΈκΣταση</a:t>
          </a:r>
          <a:r>
            <a:rPr lang="el-GR" sz="2000" kern="1200" dirty="0"/>
            <a:t> (</a:t>
          </a:r>
          <a:r>
            <a:rPr lang="el-GR" sz="2000" kern="1200" dirty="0" err="1"/>
            <a:t>Διανιήλ</a:t>
          </a:r>
          <a:r>
            <a:rPr lang="el-GR" sz="2000" kern="1200" dirty="0"/>
            <a:t>) – όχι κοσμικό </a:t>
          </a:r>
          <a:r>
            <a:rPr lang="en-US" sz="2000" kern="1200" dirty="0"/>
            <a:t>Tour</a:t>
          </a:r>
        </a:p>
      </dsp:txBody>
      <dsp:txXfrm>
        <a:off x="0" y="3318305"/>
        <a:ext cx="6291714" cy="1105876"/>
      </dsp:txXfrm>
    </dsp:sp>
    <dsp:sp modelId="{4CA56BB2-4730-46DF-8292-8399D43ABD57}">
      <dsp:nvSpPr>
        <dsp:cNvPr id="0" name=""/>
        <dsp:cNvSpPr/>
      </dsp:nvSpPr>
      <dsp:spPr>
        <a:xfrm>
          <a:off x="0" y="442418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466A08-3306-40F1-AC57-1F1576660572}">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kern="1200" dirty="0"/>
        </a:p>
        <a:p>
          <a:pPr marL="0" lvl="0" indent="0" algn="l" defTabSz="889000">
            <a:lnSpc>
              <a:spcPct val="90000"/>
            </a:lnSpc>
            <a:spcBef>
              <a:spcPct val="0"/>
            </a:spcBef>
            <a:spcAft>
              <a:spcPct val="35000"/>
            </a:spcAft>
            <a:buNone/>
          </a:pPr>
          <a:r>
            <a:rPr lang="el-GR" sz="2000" kern="1200" dirty="0"/>
            <a:t>Προς τις Επτά Εκκλησίες της Μικράς Ασίας με το μάτι στραμμένο στην Αιώνια Πόλη. </a:t>
          </a:r>
          <a:endParaRPr lang="en-US" sz="2000" kern="1200" dirty="0"/>
        </a:p>
      </dsp:txBody>
      <dsp:txXfrm>
        <a:off x="0" y="4424182"/>
        <a:ext cx="6291714" cy="110587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97842-B5D9-4481-A5FB-342DEF05076A}">
      <dsp:nvSpPr>
        <dsp:cNvPr id="0" name=""/>
        <dsp:cNvSpPr/>
      </dsp:nvSpPr>
      <dsp:spPr>
        <a:xfrm>
          <a:off x="0" y="0"/>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2ADA7-87F3-4CDA-AADD-89AA81C26BC7}">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Ο «Καιρός» εγγύς  – «Χρόνος </a:t>
          </a:r>
          <a:r>
            <a:rPr lang="el-GR" sz="2500" kern="1200" dirty="0" err="1"/>
            <a:t>ουκέτι</a:t>
          </a:r>
          <a:r>
            <a:rPr lang="el-GR" sz="2500" kern="1200" dirty="0"/>
            <a:t> </a:t>
          </a:r>
          <a:r>
            <a:rPr lang="el-GR" sz="2500" kern="1200" dirty="0" err="1"/>
            <a:t>έσται</a:t>
          </a:r>
          <a:r>
            <a:rPr lang="el-GR" sz="2500" kern="1200" dirty="0"/>
            <a:t>»</a:t>
          </a:r>
          <a:endParaRPr lang="en-US" sz="2500" kern="1200" dirty="0"/>
        </a:p>
      </dsp:txBody>
      <dsp:txXfrm>
        <a:off x="0" y="0"/>
        <a:ext cx="6263640" cy="1376171"/>
      </dsp:txXfrm>
    </dsp:sp>
    <dsp:sp modelId="{34A08ED9-6CE5-4A2F-8EBC-648F6E02729C}">
      <dsp:nvSpPr>
        <dsp:cNvPr id="0" name=""/>
        <dsp:cNvSpPr/>
      </dsp:nvSpPr>
      <dsp:spPr>
        <a:xfrm>
          <a:off x="0" y="137617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6FF79-6F6D-4BEB-86FB-0B1DD4BA7AB3}">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Δανιήλ 11: 70Χ7 εβδομάδες</a:t>
          </a:r>
          <a:endParaRPr lang="en-US" sz="2500" kern="1200" dirty="0"/>
        </a:p>
      </dsp:txBody>
      <dsp:txXfrm>
        <a:off x="0" y="1376171"/>
        <a:ext cx="6263640" cy="1376171"/>
      </dsp:txXfrm>
    </dsp:sp>
    <dsp:sp modelId="{1A148E27-6B48-4611-915B-0B43E3CEA430}">
      <dsp:nvSpPr>
        <dsp:cNvPr id="0" name=""/>
        <dsp:cNvSpPr/>
      </dsp:nvSpPr>
      <dsp:spPr>
        <a:xfrm>
          <a:off x="0" y="2752343"/>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1959D-63E5-443D-ACCA-B0ECC335DDDF}">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«Έως Πότε ο Άγιος και ο Αληθινός?» (Κραυγή </a:t>
          </a:r>
          <a:r>
            <a:rPr lang="el-GR" sz="2500" kern="1200" dirty="0" err="1"/>
            <a:t>Άβελ</a:t>
          </a:r>
          <a:r>
            <a:rPr lang="el-GR" sz="2500" kern="1200" dirty="0"/>
            <a:t>, Σόδομα και </a:t>
          </a:r>
          <a:r>
            <a:rPr lang="el-GR" sz="2500" kern="1200" dirty="0" err="1"/>
            <a:t>Γόμορα</a:t>
          </a:r>
          <a:r>
            <a:rPr lang="el-GR" sz="2500" kern="1200" dirty="0"/>
            <a:t>, σκλάβων Αιγύπτου, Προφητών) </a:t>
          </a:r>
          <a:endParaRPr lang="en-US" sz="2500" kern="1200" dirty="0"/>
        </a:p>
      </dsp:txBody>
      <dsp:txXfrm>
        <a:off x="0" y="2752343"/>
        <a:ext cx="6263640" cy="1376171"/>
      </dsp:txXfrm>
    </dsp:sp>
    <dsp:sp modelId="{2BDCF5E3-8C4B-4FDD-98A1-CF7A86E1DC7B}">
      <dsp:nvSpPr>
        <dsp:cNvPr id="0" name=""/>
        <dsp:cNvSpPr/>
      </dsp:nvSpPr>
      <dsp:spPr>
        <a:xfrm>
          <a:off x="0" y="4128515"/>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2D7913-8172-4EE5-8609-7FA30415395B}">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l-GR" sz="2500" kern="1200" dirty="0"/>
        </a:p>
        <a:p>
          <a:pPr marL="0" lvl="0" indent="0" algn="l" defTabSz="1111250">
            <a:lnSpc>
              <a:spcPct val="90000"/>
            </a:lnSpc>
            <a:spcBef>
              <a:spcPct val="0"/>
            </a:spcBef>
            <a:spcAft>
              <a:spcPct val="35000"/>
            </a:spcAft>
            <a:buNone/>
          </a:pPr>
          <a:r>
            <a:rPr lang="el-GR" sz="2500" kern="1200" dirty="0"/>
            <a:t>3,5 έτη – 42 μήνες – 1260 μέρες ( 10 μέρες)</a:t>
          </a:r>
          <a:endParaRPr lang="en-US" sz="2500" kern="1200" dirty="0"/>
        </a:p>
      </dsp:txBody>
      <dsp:txXfrm>
        <a:off x="0" y="4128515"/>
        <a:ext cx="6263640" cy="13761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5AD48-1955-4979-9D04-BCD355C65404}">
      <dsp:nvSpPr>
        <dsp:cNvPr id="0" name=""/>
        <dsp:cNvSpPr/>
      </dsp:nvSpPr>
      <dsp:spPr>
        <a:xfrm>
          <a:off x="0" y="1850"/>
          <a:ext cx="6651253" cy="12862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Βαβυλώνα (Σόδομα – Αίγυπτος – Ιερουσαλήμ) και </a:t>
          </a:r>
          <a:r>
            <a:rPr lang="el-GR" sz="2200" kern="1200" dirty="0" err="1"/>
            <a:t>Παξ</a:t>
          </a:r>
          <a:r>
            <a:rPr lang="el-GR" sz="2200" kern="1200" dirty="0"/>
            <a:t> </a:t>
          </a:r>
          <a:r>
            <a:rPr lang="el-GR" sz="2200" kern="1200" dirty="0" err="1"/>
            <a:t>Ρομάνα</a:t>
          </a:r>
          <a:r>
            <a:rPr lang="el-GR" sz="2200" kern="1200" dirty="0"/>
            <a:t> (</a:t>
          </a:r>
          <a:r>
            <a:rPr lang="en-US" sz="2200" kern="1200" dirty="0"/>
            <a:t>Roma – Amor)</a:t>
          </a:r>
        </a:p>
      </dsp:txBody>
      <dsp:txXfrm>
        <a:off x="62789" y="64639"/>
        <a:ext cx="6525675" cy="1160667"/>
      </dsp:txXfrm>
    </dsp:sp>
    <dsp:sp modelId="{46D63FAB-5F52-418B-9196-3C1B60A226CF}">
      <dsp:nvSpPr>
        <dsp:cNvPr id="0" name=""/>
        <dsp:cNvSpPr/>
      </dsp:nvSpPr>
      <dsp:spPr>
        <a:xfrm>
          <a:off x="0" y="1351456"/>
          <a:ext cx="6651253" cy="1286245"/>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Σύστημα πολιτικοοικονομικό που «εξαγοράζει τις ψυχές και τα κορμιά» των ανθρώπων (σκλαβιά) – Φωνές όλων των </a:t>
          </a:r>
          <a:r>
            <a:rPr lang="el-GR" sz="2200" kern="1200" dirty="0" err="1"/>
            <a:t>Εσφαγμένων</a:t>
          </a:r>
          <a:endParaRPr lang="en-US" sz="2200" kern="1200" dirty="0"/>
        </a:p>
      </dsp:txBody>
      <dsp:txXfrm>
        <a:off x="62789" y="1414245"/>
        <a:ext cx="6525675" cy="1160667"/>
      </dsp:txXfrm>
    </dsp:sp>
    <dsp:sp modelId="{8CC6C983-159C-4990-80FB-419EF9786A47}">
      <dsp:nvSpPr>
        <dsp:cNvPr id="0" name=""/>
        <dsp:cNvSpPr/>
      </dsp:nvSpPr>
      <dsp:spPr>
        <a:xfrm>
          <a:off x="0" y="2701062"/>
          <a:ext cx="6651253" cy="1286245"/>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Επουράνιος </a:t>
          </a:r>
          <a:r>
            <a:rPr lang="en-US" sz="2200" kern="1200" dirty="0"/>
            <a:t>N</a:t>
          </a:r>
          <a:r>
            <a:rPr lang="el-GR" sz="2200" kern="1200" dirty="0" err="1"/>
            <a:t>αός</a:t>
          </a:r>
          <a:r>
            <a:rPr lang="el-GR" sz="2200" kern="1200" dirty="0"/>
            <a:t> (Θυσιαστήριο Ολοκαυτωμάτων – Κιβωτός – Παλάτι με Θρόνο και «θεούς»</a:t>
          </a:r>
          <a:r>
            <a:rPr lang="en-US" sz="2200" kern="1200" dirty="0"/>
            <a:t>) </a:t>
          </a:r>
          <a:r>
            <a:rPr lang="el-GR" sz="2200" kern="1200" dirty="0"/>
            <a:t>Χρυσό Παλάτι Νέρωνα</a:t>
          </a:r>
          <a:endParaRPr lang="en-US" sz="2200" kern="1200" dirty="0"/>
        </a:p>
      </dsp:txBody>
      <dsp:txXfrm>
        <a:off x="62789" y="2763851"/>
        <a:ext cx="6525675" cy="1160667"/>
      </dsp:txXfrm>
    </dsp:sp>
    <dsp:sp modelId="{296014FD-EC5B-40C4-85AE-146E593A7A73}">
      <dsp:nvSpPr>
        <dsp:cNvPr id="0" name=""/>
        <dsp:cNvSpPr/>
      </dsp:nvSpPr>
      <dsp:spPr>
        <a:xfrm>
          <a:off x="0" y="4050667"/>
          <a:ext cx="6651253" cy="1286245"/>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Καινή  Πόλη  και Εδέμ (όχι Θάλασσα – Ναός)</a:t>
          </a:r>
          <a:endParaRPr lang="en-US" sz="2200" kern="1200" dirty="0"/>
        </a:p>
      </dsp:txBody>
      <dsp:txXfrm>
        <a:off x="62789" y="4113456"/>
        <a:ext cx="6525675" cy="116066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BD9AA-C33D-4F94-BFA8-EE4BD284917C}">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CD483-5C0A-42BF-BDB3-2694B1E2F5A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Η πρώτη από τις τέσσερεις Επτάδες: Παρόν και Έσχατα («Μικρή ΑποΚάλυψη»)</a:t>
          </a:r>
        </a:p>
      </dsp:txBody>
      <dsp:txXfrm>
        <a:off x="0" y="623"/>
        <a:ext cx="6492875" cy="1020830"/>
      </dsp:txXfrm>
    </dsp:sp>
    <dsp:sp modelId="{4A64B5D3-59EE-4F24-A7B8-023998B915EF}">
      <dsp:nvSpPr>
        <dsp:cNvPr id="0" name=""/>
        <dsp:cNvSpPr/>
      </dsp:nvSpPr>
      <dsp:spPr>
        <a:xfrm>
          <a:off x="0" y="1021453"/>
          <a:ext cx="6492875" cy="0"/>
        </a:xfrm>
        <a:prstGeom prst="line">
          <a:avLst/>
        </a:prstGeom>
        <a:solidFill>
          <a:schemeClr val="accent2">
            <a:hueOff val="476947"/>
            <a:satOff val="-10882"/>
            <a:lumOff val="4020"/>
            <a:alphaOff val="0"/>
          </a:schemeClr>
        </a:solidFill>
        <a:ln w="12700" cap="flat" cmpd="sng" algn="ctr">
          <a:solidFill>
            <a:schemeClr val="accent2">
              <a:hueOff val="476947"/>
              <a:satOff val="-10882"/>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680AE-A13B-4AE3-AA5B-848732042A4F}">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Περίληψη όλης της Αποκάλυψης (Ιεζάβελ = Πόρνη, Βαλαάμ = θηρίο)</a:t>
          </a:r>
        </a:p>
      </dsp:txBody>
      <dsp:txXfrm>
        <a:off x="0" y="1021453"/>
        <a:ext cx="6492875" cy="1020830"/>
      </dsp:txXfrm>
    </dsp:sp>
    <dsp:sp modelId="{264B2E2C-3D8F-493C-954D-CA62351F630D}">
      <dsp:nvSpPr>
        <dsp:cNvPr id="0" name=""/>
        <dsp:cNvSpPr/>
      </dsp:nvSpPr>
      <dsp:spPr>
        <a:xfrm>
          <a:off x="0" y="2042284"/>
          <a:ext cx="6492875" cy="0"/>
        </a:xfrm>
        <a:prstGeom prst="line">
          <a:avLst/>
        </a:prstGeom>
        <a:solidFill>
          <a:schemeClr val="accent2">
            <a:hueOff val="953895"/>
            <a:satOff val="-21764"/>
            <a:lumOff val="8039"/>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0AAA5-D70E-4D17-B9EC-8867E8EC31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Κάθαρση πριν το Ταξίδι και τη ΜυσταΓωγία στον Γάμο</a:t>
          </a:r>
        </a:p>
      </dsp:txBody>
      <dsp:txXfrm>
        <a:off x="0" y="2042284"/>
        <a:ext cx="6492875" cy="1020830"/>
      </dsp:txXfrm>
    </dsp:sp>
    <dsp:sp modelId="{66540AFC-ADAD-435C-A37F-3F5C692086EA}">
      <dsp:nvSpPr>
        <dsp:cNvPr id="0" name=""/>
        <dsp:cNvSpPr/>
      </dsp:nvSpPr>
      <dsp:spPr>
        <a:xfrm>
          <a:off x="0" y="3063115"/>
          <a:ext cx="6492875" cy="0"/>
        </a:xfrm>
        <a:prstGeom prst="line">
          <a:avLst/>
        </a:prstGeom>
        <a:solidFill>
          <a:schemeClr val="accent2">
            <a:hueOff val="1430842"/>
            <a:satOff val="-32646"/>
            <a:lumOff val="12059"/>
            <a:alphaOff val="0"/>
          </a:schemeClr>
        </a:solidFill>
        <a:ln w="12700" cap="flat" cmpd="sng" algn="ctr">
          <a:solidFill>
            <a:schemeClr val="accent2">
              <a:hueOff val="1430842"/>
              <a:satOff val="-32646"/>
              <a:lumOff val="12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30500-755B-4D6E-B0A6-375462CB4DE6}">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ΠρόΛογος και ΕπίΛογος</a:t>
          </a:r>
        </a:p>
      </dsp:txBody>
      <dsp:txXfrm>
        <a:off x="0" y="3063115"/>
        <a:ext cx="6492875" cy="1020830"/>
      </dsp:txXfrm>
    </dsp:sp>
    <dsp:sp modelId="{ABA46EB8-4543-41AF-BCFA-9F2F6A4F7F32}">
      <dsp:nvSpPr>
        <dsp:cNvPr id="0" name=""/>
        <dsp:cNvSpPr/>
      </dsp:nvSpPr>
      <dsp:spPr>
        <a:xfrm>
          <a:off x="0" y="4083946"/>
          <a:ext cx="6492875" cy="0"/>
        </a:xfrm>
        <a:prstGeom prst="line">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0DF9D-7CE1-46F1-8548-2F9209B3ABFB}">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Ο Ιησούς Κύριος – Σωτήρας – Πλανητάρχης και το Πνεύμα </a:t>
          </a:r>
        </a:p>
      </dsp:txBody>
      <dsp:txXfrm>
        <a:off x="0" y="4083946"/>
        <a:ext cx="6492875" cy="102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482BE-C272-4001-8B6E-60BDC85FEEC4}">
      <dsp:nvSpPr>
        <dsp:cNvPr id="0" name=""/>
        <dsp:cNvSpPr/>
      </dsp:nvSpPr>
      <dsp:spPr>
        <a:xfrm>
          <a:off x="0" y="895"/>
          <a:ext cx="777060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6F2C58-D233-4E8A-ABF4-5D2BA5116C62}">
      <dsp:nvSpPr>
        <dsp:cNvPr id="0" name=""/>
        <dsp:cNvSpPr/>
      </dsp:nvSpPr>
      <dsp:spPr>
        <a:xfrm>
          <a:off x="0" y="895"/>
          <a:ext cx="7763019" cy="136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a:t>Δύο </a:t>
          </a:r>
          <a:r>
            <a:rPr lang="el-GR" sz="1800" b="1" i="1" kern="1200"/>
            <a:t>αφηγήσεις Δημιουργίας </a:t>
          </a:r>
          <a:r>
            <a:rPr lang="el-GR" sz="1800" b="1" kern="1200"/>
            <a:t>από δύο Οπτικές γωνίες: </a:t>
          </a:r>
        </a:p>
        <a:p>
          <a:pPr marL="0" lvl="0" indent="0" algn="l" defTabSz="800100">
            <a:lnSpc>
              <a:spcPct val="90000"/>
            </a:lnSpc>
            <a:spcBef>
              <a:spcPct val="0"/>
            </a:spcBef>
            <a:spcAft>
              <a:spcPct val="35000"/>
            </a:spcAft>
            <a:buNone/>
          </a:pPr>
          <a:r>
            <a:rPr lang="el-GR" sz="1400" kern="12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pPr marL="0" lvl="0" indent="0" algn="l" defTabSz="800100">
            <a:lnSpc>
              <a:spcPct val="90000"/>
            </a:lnSpc>
            <a:spcBef>
              <a:spcPct val="0"/>
            </a:spcBef>
            <a:spcAft>
              <a:spcPct val="35000"/>
            </a:spcAft>
            <a:buNone/>
          </a:pPr>
          <a:r>
            <a:rPr lang="el-GR" sz="1400" kern="12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pPr marL="0" lvl="0" indent="0" algn="l" defTabSz="800100">
            <a:lnSpc>
              <a:spcPct val="90000"/>
            </a:lnSpc>
            <a:spcBef>
              <a:spcPct val="0"/>
            </a:spcBef>
            <a:spcAft>
              <a:spcPct val="35000"/>
            </a:spcAft>
            <a:buNone/>
          </a:pPr>
          <a:endParaRPr lang="en-US" sz="1200" kern="1200" dirty="0"/>
        </a:p>
      </dsp:txBody>
      <dsp:txXfrm>
        <a:off x="0" y="895"/>
        <a:ext cx="7763019" cy="1362258"/>
      </dsp:txXfrm>
    </dsp:sp>
    <dsp:sp modelId="{0AD07DD0-8633-4CBE-828F-DEBA7740825C}">
      <dsp:nvSpPr>
        <dsp:cNvPr id="0" name=""/>
        <dsp:cNvSpPr/>
      </dsp:nvSpPr>
      <dsp:spPr>
        <a:xfrm>
          <a:off x="0" y="1363154"/>
          <a:ext cx="777060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80ABF4-1DDE-4991-B09A-13C202DFE410}">
      <dsp:nvSpPr>
        <dsp:cNvPr id="0" name=""/>
        <dsp:cNvSpPr/>
      </dsp:nvSpPr>
      <dsp:spPr>
        <a:xfrm>
          <a:off x="0" y="1363154"/>
          <a:ext cx="7763019" cy="205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1" kern="1200"/>
            <a:t>Μύθος (Ποίηση) και Λόγος</a:t>
          </a:r>
          <a:r>
            <a:rPr lang="el-GR" sz="2000" b="0" kern="1200"/>
            <a:t> :</a:t>
          </a:r>
        </a:p>
        <a:p>
          <a:pPr marL="0" lvl="0" indent="0" algn="just" defTabSz="889000">
            <a:lnSpc>
              <a:spcPct val="90000"/>
            </a:lnSpc>
            <a:spcBef>
              <a:spcPct val="0"/>
            </a:spcBef>
            <a:spcAft>
              <a:spcPct val="35000"/>
            </a:spcAft>
            <a:buNone/>
          </a:pPr>
          <a:r>
            <a:rPr lang="el-GR" sz="1600" b="0" kern="1200"/>
            <a:t>(</a:t>
          </a:r>
          <a:r>
            <a:rPr lang="el-GR" sz="1600" kern="1200"/>
            <a:t>το δυσκολότερο Κεφάλαιο της </a:t>
          </a:r>
          <a:r>
            <a:rPr lang="el-GR" sz="1600" b="1" kern="1200"/>
            <a:t>Βίβλου στο </a:t>
          </a:r>
          <a:r>
            <a:rPr lang="el-GR" sz="1600" b="1" kern="1200">
              <a:highlight>
                <a:srgbClr val="00FFFF"/>
              </a:highlight>
            </a:rPr>
            <a:t>Γένεσις 6, την καρδιά των Γεν. 1-11 </a:t>
          </a:r>
          <a:r>
            <a:rPr lang="el-GR" sz="1600" kern="1200">
              <a:highlight>
                <a:srgbClr val="00FFFF"/>
              </a:highlight>
            </a:rPr>
            <a:t>:</a:t>
          </a:r>
          <a:r>
            <a:rPr lang="el-GR" sz="1600" kern="12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kern="1200"/>
            <a:t>ΙΗΣΟΥΣ ΧΡΙΣΤΟΣ ΚΑΙ ΠΟΛΙΤΙΚΗ ΕΞΟΥΣΙΑ</a:t>
          </a:r>
        </a:p>
        <a:p>
          <a:pPr marL="0" lvl="0" indent="0" algn="just" defTabSz="889000">
            <a:lnSpc>
              <a:spcPct val="90000"/>
            </a:lnSpc>
            <a:spcBef>
              <a:spcPct val="0"/>
            </a:spcBef>
            <a:spcAft>
              <a:spcPct val="35000"/>
            </a:spcAft>
            <a:buNone/>
          </a:pPr>
          <a:endParaRPr lang="el-GR" sz="1600" kern="1200"/>
        </a:p>
        <a:p>
          <a:pPr marL="0" lvl="0" indent="0" algn="just" defTabSz="889000">
            <a:lnSpc>
              <a:spcPct val="90000"/>
            </a:lnSpc>
            <a:spcBef>
              <a:spcPct val="0"/>
            </a:spcBef>
            <a:spcAft>
              <a:spcPct val="35000"/>
            </a:spcAft>
            <a:buNone/>
          </a:pPr>
          <a:r>
            <a:rPr lang="el-GR" sz="1600" kern="1200"/>
            <a:t>Επίσης δύσκολο το </a:t>
          </a:r>
          <a:r>
            <a:rPr lang="el-GR" sz="1600" b="1" kern="1200">
              <a:highlight>
                <a:srgbClr val="00FFFF"/>
              </a:highlight>
            </a:rPr>
            <a:t>Κεφάλαιο 20 της ΑΠΟΚΑΛΥΨΗΣ </a:t>
          </a:r>
          <a:r>
            <a:rPr lang="el-GR" sz="1600" kern="1200"/>
            <a:t>(Χίλια Χρόνια Βασιλείας)</a:t>
          </a:r>
        </a:p>
        <a:p>
          <a:pPr marL="0" lvl="0" indent="0" algn="just" defTabSz="889000">
            <a:lnSpc>
              <a:spcPct val="90000"/>
            </a:lnSpc>
            <a:spcBef>
              <a:spcPct val="0"/>
            </a:spcBef>
            <a:spcAft>
              <a:spcPct val="35000"/>
            </a:spcAft>
            <a:buNone/>
          </a:pPr>
          <a:endParaRPr lang="en-US" sz="1400" kern="1200" dirty="0"/>
        </a:p>
      </dsp:txBody>
      <dsp:txXfrm>
        <a:off x="0" y="1363154"/>
        <a:ext cx="7763019" cy="2059489"/>
      </dsp:txXfrm>
    </dsp:sp>
    <dsp:sp modelId="{FE216439-68D5-4295-860B-054C6FA484D5}">
      <dsp:nvSpPr>
        <dsp:cNvPr id="0" name=""/>
        <dsp:cNvSpPr/>
      </dsp:nvSpPr>
      <dsp:spPr>
        <a:xfrm>
          <a:off x="0" y="3422643"/>
          <a:ext cx="777060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29022-B24B-440F-AB9F-47465B8D639A}">
      <dsp:nvSpPr>
        <dsp:cNvPr id="0" name=""/>
        <dsp:cNvSpPr/>
      </dsp:nvSpPr>
      <dsp:spPr>
        <a:xfrm>
          <a:off x="0" y="3422643"/>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l-GR" sz="1600" kern="1200" dirty="0"/>
        </a:p>
        <a:p>
          <a:pPr marL="0" lvl="0" indent="0" algn="l" defTabSz="711200">
            <a:lnSpc>
              <a:spcPct val="90000"/>
            </a:lnSpc>
            <a:spcBef>
              <a:spcPct val="0"/>
            </a:spcBef>
            <a:spcAft>
              <a:spcPct val="35000"/>
            </a:spcAft>
            <a:buNone/>
          </a:pPr>
          <a:r>
            <a:rPr lang="el-GR" sz="1600" kern="1200" dirty="0"/>
            <a:t>Γλώσσα</a:t>
          </a:r>
          <a:r>
            <a:rPr lang="el-GR" sz="1600" b="1" kern="1200" dirty="0"/>
            <a:t> Συμβόλων :</a:t>
          </a:r>
        </a:p>
        <a:p>
          <a:pPr marL="0" lvl="0" indent="0" algn="l" defTabSz="711200">
            <a:lnSpc>
              <a:spcPct val="90000"/>
            </a:lnSpc>
            <a:spcBef>
              <a:spcPct val="0"/>
            </a:spcBef>
            <a:spcAft>
              <a:spcPct val="35000"/>
            </a:spcAft>
            <a:buNone/>
          </a:pPr>
          <a:r>
            <a:rPr lang="el-GR" sz="1600" kern="1200" dirty="0"/>
            <a:t>(«Χώμα», Κήπος,  Δέντρο Ζωής / </a:t>
          </a:r>
          <a:r>
            <a:rPr lang="el-GR" sz="1600" kern="1200" dirty="0" err="1"/>
            <a:t>ΧριστουΓέννων</a:t>
          </a:r>
          <a:r>
            <a:rPr lang="el-GR" sz="1600" kern="1200" dirty="0"/>
            <a:t>, Νερό της Ζωής, Ουράνιο Τόξο, Κιβωτός,  Βαβέλ)</a:t>
          </a:r>
          <a:endParaRPr lang="en-US" sz="1600" kern="1200" dirty="0"/>
        </a:p>
      </dsp:txBody>
      <dsp:txXfrm>
        <a:off x="0" y="3422643"/>
        <a:ext cx="7770608" cy="1055163"/>
      </dsp:txXfrm>
    </dsp:sp>
    <dsp:sp modelId="{857B646C-666B-4CCC-BF5F-10778CBDB791}">
      <dsp:nvSpPr>
        <dsp:cNvPr id="0" name=""/>
        <dsp:cNvSpPr/>
      </dsp:nvSpPr>
      <dsp:spPr>
        <a:xfrm>
          <a:off x="0" y="4477806"/>
          <a:ext cx="77706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1441B-EBBC-47FC-88BB-108407D881C6}">
      <dsp:nvSpPr>
        <dsp:cNvPr id="0" name=""/>
        <dsp:cNvSpPr/>
      </dsp:nvSpPr>
      <dsp:spPr>
        <a:xfrm>
          <a:off x="0" y="4477806"/>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Τέλος της </a:t>
          </a:r>
          <a:r>
            <a:rPr lang="el-GR" sz="1400" kern="1200" dirty="0" err="1"/>
            <a:t>Τορά</a:t>
          </a:r>
          <a:r>
            <a:rPr lang="el-GR" sz="1400" kern="1200" dirty="0"/>
            <a:t>: Ανοικτό!</a:t>
          </a:r>
        </a:p>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ΥΣΤΕΡΟΓΡΑΦΟ: Παραδόσεις </a:t>
          </a:r>
          <a:r>
            <a:rPr lang="el-GR" sz="1400" kern="1200" dirty="0" err="1"/>
            <a:t>υστερότερες</a:t>
          </a:r>
          <a:r>
            <a:rPr lang="el-GR" sz="1400" kern="1200" dirty="0"/>
            <a:t>  που επηρεάζουν μέχρι σήμερα τη λα΄¨</a:t>
          </a:r>
          <a:r>
            <a:rPr lang="el-GR" sz="1400" kern="1200" dirty="0" err="1"/>
            <a:t>ική</a:t>
          </a:r>
          <a:r>
            <a:rPr lang="el-GR" sz="1400" kern="1200" dirty="0"/>
            <a:t> δεισιδαιμονία: </a:t>
          </a:r>
        </a:p>
        <a:p>
          <a:pPr marL="0" lvl="0" indent="0" algn="l" defTabSz="622300">
            <a:lnSpc>
              <a:spcPct val="90000"/>
            </a:lnSpc>
            <a:spcBef>
              <a:spcPct val="0"/>
            </a:spcBef>
            <a:spcAft>
              <a:spcPct val="35000"/>
            </a:spcAft>
            <a:buNone/>
          </a:pPr>
          <a:r>
            <a:rPr lang="el-GR" sz="1400" kern="1200" dirty="0"/>
            <a:t>					 </a:t>
          </a:r>
          <a:r>
            <a:rPr lang="el-GR" sz="1400" b="1" kern="1200" dirty="0"/>
            <a:t>ΛΙΛΙΘ και ΝΕΦΙΛΙΜ (Ιωβηλαία, </a:t>
          </a:r>
          <a:r>
            <a:rPr lang="el-GR" sz="1400" b="1" kern="1200" dirty="0" err="1"/>
            <a:t>Ιώσηπος</a:t>
          </a:r>
          <a:r>
            <a:rPr lang="el-GR" sz="1000" b="1" kern="1200" dirty="0"/>
            <a:t>)</a:t>
          </a:r>
          <a:endParaRPr lang="en-US" sz="1000" b="1" kern="1200" dirty="0"/>
        </a:p>
      </dsp:txBody>
      <dsp:txXfrm>
        <a:off x="0" y="4477806"/>
        <a:ext cx="7770608" cy="10551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03128-E7CF-4E29-B336-EA8BBC53202A}">
      <dsp:nvSpPr>
        <dsp:cNvPr id="0" name=""/>
        <dsp:cNvSpPr/>
      </dsp:nvSpPr>
      <dsp:spPr>
        <a:xfrm>
          <a:off x="819983" y="2124"/>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Αγορά – Φόρουμ (Στοές / </a:t>
          </a:r>
          <a:r>
            <a:rPr lang="en-US" sz="2400" kern="1200" dirty="0"/>
            <a:t>mall</a:t>
          </a:r>
          <a:r>
            <a:rPr lang="el-GR" sz="2400" kern="1200" dirty="0"/>
            <a:t> - </a:t>
          </a:r>
          <a:r>
            <a:rPr lang="el-GR" sz="2400" kern="1200" dirty="0" err="1"/>
            <a:t>βεσπασιανές</a:t>
          </a:r>
          <a:r>
            <a:rPr lang="el-GR" sz="2400" kern="1200" dirty="0"/>
            <a:t> -)</a:t>
          </a:r>
          <a:endParaRPr lang="en-US" sz="2400" kern="1200" dirty="0"/>
        </a:p>
      </dsp:txBody>
      <dsp:txXfrm>
        <a:off x="819983" y="2124"/>
        <a:ext cx="2868885" cy="1721331"/>
      </dsp:txXfrm>
    </dsp:sp>
    <dsp:sp modelId="{5542D1FB-858D-43FF-97EB-5DA2D3C97BD1}">
      <dsp:nvSpPr>
        <dsp:cNvPr id="0" name=""/>
        <dsp:cNvSpPr/>
      </dsp:nvSpPr>
      <dsp:spPr>
        <a:xfrm>
          <a:off x="3975757" y="2124"/>
          <a:ext cx="2868885" cy="1721331"/>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Ναός (ιερά Οδός)</a:t>
          </a:r>
        </a:p>
        <a:p>
          <a:pPr marL="0" lvl="0" indent="0" algn="ctr" defTabSz="1066800">
            <a:lnSpc>
              <a:spcPct val="90000"/>
            </a:lnSpc>
            <a:spcBef>
              <a:spcPct val="0"/>
            </a:spcBef>
            <a:spcAft>
              <a:spcPct val="35000"/>
            </a:spcAft>
            <a:buNone/>
          </a:pPr>
          <a:r>
            <a:rPr lang="el-GR" sz="2400" kern="1200" dirty="0"/>
            <a:t>Προστάτης θεός</a:t>
          </a:r>
        </a:p>
        <a:p>
          <a:pPr marL="0" lvl="0" indent="0" algn="ctr" defTabSz="1066800">
            <a:lnSpc>
              <a:spcPct val="90000"/>
            </a:lnSpc>
            <a:spcBef>
              <a:spcPct val="0"/>
            </a:spcBef>
            <a:spcAft>
              <a:spcPct val="35000"/>
            </a:spcAft>
            <a:buNone/>
          </a:pPr>
          <a:r>
            <a:rPr lang="el-GR" sz="2400" kern="1200" dirty="0"/>
            <a:t>«τελετουργία» + </a:t>
          </a:r>
          <a:r>
            <a:rPr lang="en-US" sz="2400" kern="1200" dirty="0"/>
            <a:t>National Bank - Asylum</a:t>
          </a:r>
        </a:p>
      </dsp:txBody>
      <dsp:txXfrm>
        <a:off x="3975757" y="2124"/>
        <a:ext cx="2868885" cy="1721331"/>
      </dsp:txXfrm>
    </dsp:sp>
    <dsp:sp modelId="{9FDCD747-22A9-4760-B0B4-9E6B4BD8C39C}">
      <dsp:nvSpPr>
        <dsp:cNvPr id="0" name=""/>
        <dsp:cNvSpPr/>
      </dsp:nvSpPr>
      <dsp:spPr>
        <a:xfrm>
          <a:off x="7131531" y="2124"/>
          <a:ext cx="2868885" cy="1721331"/>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Θέατρο (Εκκλησία Δήμου [Πολιτική]  – Αρένα - Μίμοι)</a:t>
          </a:r>
          <a:endParaRPr lang="en-US" sz="2400" kern="1200"/>
        </a:p>
      </dsp:txBody>
      <dsp:txXfrm>
        <a:off x="7131531" y="2124"/>
        <a:ext cx="2868885" cy="1721331"/>
      </dsp:txXfrm>
    </dsp:sp>
    <dsp:sp modelId="{B0ADEBFB-9AC4-4419-86D4-CF7B19CD46FE}">
      <dsp:nvSpPr>
        <dsp:cNvPr id="0" name=""/>
        <dsp:cNvSpPr/>
      </dsp:nvSpPr>
      <dsp:spPr>
        <a:xfrm>
          <a:off x="819983" y="2010343"/>
          <a:ext cx="2868885" cy="1721331"/>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Γυμνάσιο (και Φιλοσοφική Σχολή)</a:t>
          </a:r>
          <a:r>
            <a:rPr lang="en-US" sz="2400" kern="1200" dirty="0"/>
            <a:t> - </a:t>
          </a:r>
          <a:r>
            <a:rPr lang="el-GR" sz="2400" kern="1200" dirty="0"/>
            <a:t> Στάδιο</a:t>
          </a:r>
          <a:endParaRPr lang="en-US" sz="2400" kern="1200" dirty="0"/>
        </a:p>
      </dsp:txBody>
      <dsp:txXfrm>
        <a:off x="819983" y="2010343"/>
        <a:ext cx="2868885" cy="1721331"/>
      </dsp:txXfrm>
    </dsp:sp>
    <dsp:sp modelId="{5D317324-6143-49D3-B859-6DDBCAFCDEBA}">
      <dsp:nvSpPr>
        <dsp:cNvPr id="0" name=""/>
        <dsp:cNvSpPr/>
      </dsp:nvSpPr>
      <dsp:spPr>
        <a:xfrm>
          <a:off x="3975757" y="2010343"/>
          <a:ext cx="2868885" cy="1721331"/>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Ωδείο</a:t>
          </a:r>
          <a:endParaRPr lang="en-US" sz="2400" kern="1200"/>
        </a:p>
      </dsp:txBody>
      <dsp:txXfrm>
        <a:off x="3975757" y="2010343"/>
        <a:ext cx="2868885" cy="1721331"/>
      </dsp:txXfrm>
    </dsp:sp>
    <dsp:sp modelId="{0E997078-E1E6-4FFC-BB67-F60F64F0728C}">
      <dsp:nvSpPr>
        <dsp:cNvPr id="0" name=""/>
        <dsp:cNvSpPr/>
      </dsp:nvSpPr>
      <dsp:spPr>
        <a:xfrm>
          <a:off x="7131531" y="2010343"/>
          <a:ext cx="2868885" cy="1721331"/>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Κατοικίες  </a:t>
          </a:r>
          <a:endParaRPr lang="en-US" sz="2400" kern="1200" dirty="0"/>
        </a:p>
      </dsp:txBody>
      <dsp:txXfrm>
        <a:off x="7131531" y="2010343"/>
        <a:ext cx="2868885" cy="172133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59960-3634-452B-9052-AD5A7A2BDED3}">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6259B-7F82-4526-85C0-F5030863FF62}">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Θάλασσα - Πύλες</a:t>
          </a:r>
          <a:endParaRPr lang="en-US" sz="6500" kern="1200" dirty="0"/>
        </a:p>
      </dsp:txBody>
      <dsp:txXfrm>
        <a:off x="0" y="2195"/>
        <a:ext cx="7620000" cy="1497136"/>
      </dsp:txXfrm>
    </dsp:sp>
    <dsp:sp modelId="{D775D458-E36D-4C3D-8229-EEB7B1339AB4}">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2F97E4-A328-4002-87F1-D05BD9785622}">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Φυλακή - Θέρμες</a:t>
          </a:r>
          <a:endParaRPr lang="en-US" sz="6500" kern="1200" dirty="0"/>
        </a:p>
      </dsp:txBody>
      <dsp:txXfrm>
        <a:off x="0" y="1499331"/>
        <a:ext cx="7620000" cy="1497136"/>
      </dsp:txXfrm>
    </dsp:sp>
    <dsp:sp modelId="{B5C864C1-0628-4AFA-98DE-240A88F4363F}">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27BDE-DC61-4541-B7FD-0B853D758FC2}">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a:t>Νεκροταφείο</a:t>
          </a:r>
          <a:endParaRPr lang="en-US" sz="6500" kern="1200"/>
        </a:p>
      </dsp:txBody>
      <dsp:txXfrm>
        <a:off x="0" y="2996468"/>
        <a:ext cx="7620000" cy="14971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74B57-A9FE-43DE-8E6B-B7F30940B3E7}">
      <dsp:nvSpPr>
        <dsp:cNvPr id="0" name=""/>
        <dsp:cNvSpPr/>
      </dsp:nvSpPr>
      <dsp:spPr>
        <a:xfrm>
          <a:off x="0" y="1024"/>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0EB6BE-E170-4C09-AE72-8187819291E2}">
      <dsp:nvSpPr>
        <dsp:cNvPr id="0" name=""/>
        <dsp:cNvSpPr/>
      </dsp:nvSpPr>
      <dsp:spPr>
        <a:xfrm>
          <a:off x="0" y="1024"/>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a:t>Μεγαλύτερη Πόλη Αιγαίου</a:t>
          </a:r>
          <a:endParaRPr lang="en-US" sz="1800" kern="1200"/>
        </a:p>
      </dsp:txBody>
      <dsp:txXfrm>
        <a:off x="0" y="1024"/>
        <a:ext cx="8055429" cy="1126012"/>
      </dsp:txXfrm>
    </dsp:sp>
    <dsp:sp modelId="{EFDBB2D9-AD3F-4822-9DDA-FF0FD4E382F7}">
      <dsp:nvSpPr>
        <dsp:cNvPr id="0" name=""/>
        <dsp:cNvSpPr/>
      </dsp:nvSpPr>
      <dsp:spPr>
        <a:xfrm>
          <a:off x="0" y="1127037"/>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60C1E-EE88-42E6-A08B-D0E4B952EEB8}">
      <dsp:nvSpPr>
        <dsp:cNvPr id="0" name=""/>
        <dsp:cNvSpPr/>
      </dsp:nvSpPr>
      <dsp:spPr>
        <a:xfrm>
          <a:off x="0" y="1127037"/>
          <a:ext cx="8047562" cy="2084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Μεγαλύτερο Κέντρο Χριστιανισμού</a:t>
          </a:r>
        </a:p>
        <a:p>
          <a:pPr marL="0" lvl="0" indent="0" algn="l" defTabSz="800100">
            <a:lnSpc>
              <a:spcPct val="90000"/>
            </a:lnSpc>
            <a:spcBef>
              <a:spcPct val="0"/>
            </a:spcBef>
            <a:spcAft>
              <a:spcPct val="35000"/>
            </a:spcAft>
            <a:buNone/>
          </a:pPr>
          <a:r>
            <a:rPr lang="el-GR" sz="1800" kern="1200" dirty="0"/>
            <a:t>	*Ποικίλα Ρεύματα</a:t>
          </a:r>
        </a:p>
        <a:p>
          <a:pPr marL="0" lvl="0" indent="0" algn="l" defTabSz="800100">
            <a:lnSpc>
              <a:spcPct val="90000"/>
            </a:lnSpc>
            <a:spcBef>
              <a:spcPct val="0"/>
            </a:spcBef>
            <a:spcAft>
              <a:spcPct val="35000"/>
            </a:spcAft>
            <a:buNone/>
          </a:pPr>
          <a:r>
            <a:rPr lang="el-GR" sz="1800" kern="1200" dirty="0"/>
            <a:t>	* Περισσότερα Βιβλία της Κ.Δ. (Επιστολές στους 	Κορίνθιους, 	Αιχμαλωσίας, Πράξεις)</a:t>
          </a:r>
        </a:p>
        <a:p>
          <a:pPr marL="0" lvl="0" indent="0" algn="l" defTabSz="800100">
            <a:lnSpc>
              <a:spcPct val="90000"/>
            </a:lnSpc>
            <a:spcBef>
              <a:spcPct val="0"/>
            </a:spcBef>
            <a:spcAft>
              <a:spcPct val="35000"/>
            </a:spcAft>
            <a:buNone/>
          </a:pPr>
          <a:r>
            <a:rPr lang="el-GR" sz="1800" kern="1200" dirty="0"/>
            <a:t>	* ΙΓΝΑΤΙΟΣ «Ο </a:t>
          </a:r>
          <a:r>
            <a:rPr lang="el-GR" sz="1800" kern="1200" dirty="0" err="1"/>
            <a:t>εμός</a:t>
          </a:r>
          <a:r>
            <a:rPr lang="el-GR" sz="1800" kern="1200" dirty="0"/>
            <a:t> Έρως </a:t>
          </a:r>
          <a:r>
            <a:rPr lang="el-GR" sz="1800" kern="1200" dirty="0" err="1"/>
            <a:t>εσταύρωται</a:t>
          </a:r>
          <a:r>
            <a:rPr lang="el-GR" sz="1800" kern="1200" dirty="0"/>
            <a:t>»</a:t>
          </a:r>
        </a:p>
        <a:p>
          <a:pPr marL="0" lvl="0" indent="0" algn="l" defTabSz="800100">
            <a:lnSpc>
              <a:spcPct val="90000"/>
            </a:lnSpc>
            <a:spcBef>
              <a:spcPct val="0"/>
            </a:spcBef>
            <a:spcAft>
              <a:spcPct val="35000"/>
            </a:spcAft>
            <a:buNone/>
          </a:pPr>
          <a:r>
            <a:rPr lang="el-GR" sz="1800" kern="1200" dirty="0"/>
            <a:t>	* Η Προς </a:t>
          </a:r>
          <a:r>
            <a:rPr lang="el-GR" sz="1800" kern="1200" dirty="0" err="1"/>
            <a:t>Εφεσίους</a:t>
          </a:r>
          <a:r>
            <a:rPr lang="el-GR" sz="1800" kern="1200" dirty="0"/>
            <a:t> μάλλον δεν απευθύνεται στην Έφεσο</a:t>
          </a:r>
          <a:endParaRPr lang="en-US" sz="1800" kern="1200" dirty="0"/>
        </a:p>
      </dsp:txBody>
      <dsp:txXfrm>
        <a:off x="0" y="1127037"/>
        <a:ext cx="8047562" cy="2084541"/>
      </dsp:txXfrm>
    </dsp:sp>
    <dsp:sp modelId="{29E192EB-552E-46BE-9035-D132A4D25B2A}">
      <dsp:nvSpPr>
        <dsp:cNvPr id="0" name=""/>
        <dsp:cNvSpPr/>
      </dsp:nvSpPr>
      <dsp:spPr>
        <a:xfrm>
          <a:off x="0" y="3211579"/>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5EEEF-F3DC-456D-B8E7-DFA91DBB9DF2}">
      <dsp:nvSpPr>
        <dsp:cNvPr id="0" name=""/>
        <dsp:cNvSpPr/>
      </dsp:nvSpPr>
      <dsp:spPr>
        <a:xfrm>
          <a:off x="0" y="3211579"/>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*Πόλη της </a:t>
          </a:r>
          <a:r>
            <a:rPr lang="el-GR" sz="1800" kern="1200" dirty="0" err="1"/>
            <a:t>Νταιάνα</a:t>
          </a:r>
          <a:r>
            <a:rPr lang="el-GR" sz="1800" kern="1200" dirty="0"/>
            <a:t> – Θεοτόκου (Θέκλα)</a:t>
          </a:r>
        </a:p>
        <a:p>
          <a:pPr marL="0" lvl="0" indent="0" algn="l" defTabSz="800100">
            <a:lnSpc>
              <a:spcPct val="90000"/>
            </a:lnSpc>
            <a:spcBef>
              <a:spcPct val="0"/>
            </a:spcBef>
            <a:spcAft>
              <a:spcPct val="35000"/>
            </a:spcAft>
            <a:buNone/>
          </a:pPr>
          <a:r>
            <a:rPr lang="el-GR" sz="1800" kern="1200" dirty="0"/>
            <a:t>* </a:t>
          </a:r>
          <a:r>
            <a:rPr lang="el-GR" sz="1800" kern="1200" dirty="0" err="1"/>
            <a:t>Κοσμόπολις</a:t>
          </a:r>
          <a:endParaRPr lang="el-GR" sz="1800" kern="1200" dirty="0"/>
        </a:p>
        <a:p>
          <a:pPr marL="0" lvl="0" indent="0" algn="l" defTabSz="800100">
            <a:lnSpc>
              <a:spcPct val="90000"/>
            </a:lnSpc>
            <a:spcBef>
              <a:spcPct val="0"/>
            </a:spcBef>
            <a:spcAft>
              <a:spcPct val="35000"/>
            </a:spcAft>
            <a:buNone/>
          </a:pPr>
          <a:r>
            <a:rPr lang="el-GR" sz="1800" kern="1200" dirty="0"/>
            <a:t>* Δέντρο</a:t>
          </a:r>
          <a:endParaRPr lang="en-US" sz="1800" kern="1200" dirty="0"/>
        </a:p>
      </dsp:txBody>
      <dsp:txXfrm>
        <a:off x="0" y="3211579"/>
        <a:ext cx="8055429" cy="1126012"/>
      </dsp:txXfrm>
    </dsp:sp>
    <dsp:sp modelId="{78792641-85BD-43EF-91C0-0D7911852997}">
      <dsp:nvSpPr>
        <dsp:cNvPr id="0" name=""/>
        <dsp:cNvSpPr/>
      </dsp:nvSpPr>
      <dsp:spPr>
        <a:xfrm>
          <a:off x="0" y="4337591"/>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EA741B-0C4D-4A3A-AC4E-A5FD89862508}">
      <dsp:nvSpPr>
        <dsp:cNvPr id="0" name=""/>
        <dsp:cNvSpPr/>
      </dsp:nvSpPr>
      <dsp:spPr>
        <a:xfrm>
          <a:off x="0" y="4337591"/>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Κι όμως σήμερα ούτε το όνομά της!</a:t>
          </a:r>
          <a:endParaRPr lang="en-US" sz="1800" kern="1200" dirty="0"/>
        </a:p>
      </dsp:txBody>
      <dsp:txXfrm>
        <a:off x="0" y="4337591"/>
        <a:ext cx="8055429" cy="11260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131AF-D339-4B5D-9B43-9E9F45DDDF7A}">
      <dsp:nvSpPr>
        <dsp:cNvPr id="0" name=""/>
        <dsp:cNvSpPr/>
      </dsp:nvSpPr>
      <dsp:spPr>
        <a:xfrm>
          <a:off x="0" y="42333"/>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dirty="0"/>
            <a:t>* </a:t>
          </a:r>
          <a:r>
            <a:rPr lang="el-GR" sz="3500" kern="1200" dirty="0" err="1"/>
            <a:t>Νικολαΐτες</a:t>
          </a:r>
          <a:r>
            <a:rPr lang="el-GR" sz="3500" kern="1200" dirty="0"/>
            <a:t> (+ «Φαγητό», </a:t>
          </a:r>
          <a:r>
            <a:rPr lang="el-GR" sz="3500" kern="1200"/>
            <a:t>«Παύλος»)</a:t>
          </a:r>
          <a:endParaRPr lang="en-US" sz="3500" kern="1200" dirty="0"/>
        </a:p>
      </dsp:txBody>
      <dsp:txXfrm>
        <a:off x="68497" y="110830"/>
        <a:ext cx="7483006" cy="1266183"/>
      </dsp:txXfrm>
    </dsp:sp>
    <dsp:sp modelId="{B1A8B178-EC0C-4087-81ED-BAE65F857C9B}">
      <dsp:nvSpPr>
        <dsp:cNvPr id="0" name=""/>
        <dsp:cNvSpPr/>
      </dsp:nvSpPr>
      <dsp:spPr>
        <a:xfrm>
          <a:off x="0" y="1546311"/>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Ιουδαίοι</a:t>
          </a:r>
          <a:endParaRPr lang="en-US" sz="3500" kern="1200"/>
        </a:p>
      </dsp:txBody>
      <dsp:txXfrm>
        <a:off x="68497" y="1614808"/>
        <a:ext cx="7483006" cy="1266183"/>
      </dsp:txXfrm>
    </dsp:sp>
    <dsp:sp modelId="{2C98E324-B400-43C0-9318-EDF84D3DE4CC}">
      <dsp:nvSpPr>
        <dsp:cNvPr id="0" name=""/>
        <dsp:cNvSpPr/>
      </dsp:nvSpPr>
      <dsp:spPr>
        <a:xfrm>
          <a:off x="0" y="3050288"/>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Αυτοκρατορική Λατρεία (Δομιτιανός)</a:t>
          </a:r>
          <a:endParaRPr lang="en-US" sz="3500" kern="1200"/>
        </a:p>
      </dsp:txBody>
      <dsp:txXfrm>
        <a:off x="68497" y="3118785"/>
        <a:ext cx="7483006" cy="126618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2B672-AD01-4244-85DA-0EC142BD1EED}">
      <dsp:nvSpPr>
        <dsp:cNvPr id="0" name=""/>
        <dsp:cNvSpPr/>
      </dsp:nvSpPr>
      <dsp:spPr>
        <a:xfrm>
          <a:off x="0"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F17E94D-9265-41DD-B899-0A377F690798}">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Απόστολος Παύλος (Έφεσος: Μαθητές Βαπτιστή, Κοινότητα Ιωάννη, Παύλος – Πρίσκιλλα – Ακύλας, Απολλώς)</a:t>
          </a:r>
          <a:endParaRPr lang="en-US" sz="1900" kern="1200"/>
        </a:p>
      </dsp:txBody>
      <dsp:txXfrm>
        <a:off x="383617" y="1447754"/>
        <a:ext cx="2847502" cy="1768010"/>
      </dsp:txXfrm>
    </dsp:sp>
    <dsp:sp modelId="{84E92081-0ED3-4066-853B-C35CF01DB34C}">
      <dsp:nvSpPr>
        <dsp:cNvPr id="0" name=""/>
        <dsp:cNvSpPr/>
      </dsp:nvSpPr>
      <dsp:spPr>
        <a:xfrm>
          <a:off x="3614737"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72FE303-9070-4DB0-A436-D22294669D7B}">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Ιωάννης και ΑποΚάλυψη</a:t>
          </a:r>
          <a:endParaRPr lang="en-US" sz="1900" kern="1200"/>
        </a:p>
      </dsp:txBody>
      <dsp:txXfrm>
        <a:off x="3998355" y="1447754"/>
        <a:ext cx="2847502" cy="1768010"/>
      </dsp:txXfrm>
    </dsp:sp>
    <dsp:sp modelId="{580AB43B-B3C8-48F1-AE51-E47451E8BDDF}">
      <dsp:nvSpPr>
        <dsp:cNvPr id="0" name=""/>
        <dsp:cNvSpPr/>
      </dsp:nvSpPr>
      <dsp:spPr>
        <a:xfrm>
          <a:off x="7229475"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2361F04-FCBC-465E-A384-71ACBC66EDCB}">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Ιγνάτιος και ΠολύΚαρπος (αποστολικοί Πατέρες)</a:t>
          </a:r>
          <a:endParaRPr lang="en-US" sz="1900" kern="1200"/>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4D55B-CA6A-4D95-9715-B93A310C3EA3}">
      <dsp:nvSpPr>
        <dsp:cNvPr id="0" name=""/>
        <dsp:cNvSpPr/>
      </dsp:nvSpPr>
      <dsp:spPr>
        <a:xfrm>
          <a:off x="0" y="2652"/>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84B42-6754-4CAD-8FBD-A1C4D6E039D6}">
      <dsp:nvSpPr>
        <dsp:cNvPr id="0" name=""/>
        <dsp:cNvSpPr/>
      </dsp:nvSpPr>
      <dsp:spPr>
        <a:xfrm>
          <a:off x="0" y="2652"/>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 Η υπερβατικότητα του Θεού.</a:t>
          </a:r>
          <a:r>
            <a:rPr lang="el-GR" sz="2000" kern="1200"/>
            <a:t> Αυτός που είναι επέκεινα του Κόσμου, τον δημιουργεί μόνον διά του λόγου Του. Τα άστρα δεν αποτελούν θεϊκές εκφάνσεις, αλλά είναι κτιστοί λαμπτήρες του ουρανού.</a:t>
          </a:r>
          <a:endParaRPr lang="en-US" sz="2000" kern="1200"/>
        </a:p>
      </dsp:txBody>
      <dsp:txXfrm>
        <a:off x="0" y="2652"/>
        <a:ext cx="8077200" cy="1808888"/>
      </dsp:txXfrm>
    </dsp:sp>
    <dsp:sp modelId="{EA41DBB1-3F09-4614-8F0C-C74BD85F8AC5}">
      <dsp:nvSpPr>
        <dsp:cNvPr id="0" name=""/>
        <dsp:cNvSpPr/>
      </dsp:nvSpPr>
      <dsp:spPr>
        <a:xfrm>
          <a:off x="0" y="1811541"/>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2C0AA-8829-42E5-A182-2E58C3FBDE7A}">
      <dsp:nvSpPr>
        <dsp:cNvPr id="0" name=""/>
        <dsp:cNvSpPr/>
      </dsp:nvSpPr>
      <dsp:spPr>
        <a:xfrm>
          <a:off x="0" y="1811541"/>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a:t>− </a:t>
          </a:r>
          <a:r>
            <a:rPr lang="el-GR" sz="2000" b="1" kern="1200"/>
            <a:t>Η αξία του ανθρώπου:</a:t>
          </a:r>
          <a:r>
            <a:rPr lang="el-GR" sz="2000" kern="1200"/>
            <a:t> Ο άνθρωπος δεν πλάσθηκε ως σκλάβος των θεών για να απολαμβάνουν εκείνοι τη Νιρβάνα (= μη Εργασία), αλλά άνδρας και γυναίκα κατ΄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όχι ως τύραννος και εκμεταλλευτής.</a:t>
          </a:r>
          <a:endParaRPr lang="en-US" sz="2000" kern="1200"/>
        </a:p>
      </dsp:txBody>
      <dsp:txXfrm>
        <a:off x="0" y="1811541"/>
        <a:ext cx="8077200" cy="1808888"/>
      </dsp:txXfrm>
    </dsp:sp>
    <dsp:sp modelId="{A9E6D629-B8DF-46BE-8A9F-386E4144BB62}">
      <dsp:nvSpPr>
        <dsp:cNvPr id="0" name=""/>
        <dsp:cNvSpPr/>
      </dsp:nvSpPr>
      <dsp:spPr>
        <a:xfrm>
          <a:off x="0" y="3620429"/>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4522A7-9178-425A-A6AD-F9EC51CE0749}">
      <dsp:nvSpPr>
        <dsp:cNvPr id="0" name=""/>
        <dsp:cNvSpPr/>
      </dsp:nvSpPr>
      <dsp:spPr>
        <a:xfrm>
          <a:off x="0" y="3620429"/>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 Η τάξη και η ενότητα της Δημιουργίας:</a:t>
          </a:r>
          <a:r>
            <a:rPr lang="el-GR" sz="2000" kern="1200"/>
            <a:t> από το χάος προκύπτει ένα καλά ρυθμισμένο, δομημένο, αρμονικό σύνολο με πολυάριθμες αλληλεπιδράσεις και αλληλεξαρτήσεις.</a:t>
          </a:r>
          <a:endParaRPr lang="en-US" sz="2000" kern="1200"/>
        </a:p>
      </dsp:txBody>
      <dsp:txXfrm>
        <a:off x="0" y="3620429"/>
        <a:ext cx="8077200" cy="1808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79D95-6765-4259-9E18-1C8D145049C1}">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6BFD4-EDD9-47CE-8354-98F7AFD3BE9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Σε κάθε πήλινο σκεύος - καλλιτέχνημα αποτυπώνει ο Τεχνίτης στο εργαστήρι (κοντά σε ποτάμι) </a:t>
          </a:r>
          <a:r>
            <a:rPr lang="el-GR" sz="1400" b="1" kern="1200" dirty="0"/>
            <a:t>μοναδικά το αποτύπωμά </a:t>
          </a:r>
          <a:r>
            <a:rPr lang="el-GR" sz="1400" kern="1200" dirty="0"/>
            <a:t>του. Είμαστε «πλασμένοι» μοναδικά στη μήτρα από τα χέρια Του</a:t>
          </a:r>
          <a:endParaRPr lang="en-US" sz="1400" kern="1200" dirty="0"/>
        </a:p>
      </dsp:txBody>
      <dsp:txXfrm>
        <a:off x="0" y="531"/>
        <a:ext cx="10515600" cy="870055"/>
      </dsp:txXfrm>
    </dsp:sp>
    <dsp:sp modelId="{B1DA0BB4-A9B3-4F73-B246-B2C1F6289F59}">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D2215-11CB-4E73-BD6C-5E057628744A}">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Ο πηλός συνδεόταν ιδιαίτερα με τον </a:t>
          </a:r>
          <a:r>
            <a:rPr lang="el-GR" sz="1400" b="1" kern="1200"/>
            <a:t>Οίκο και τη ζωή της γυναίκας</a:t>
          </a:r>
          <a:r>
            <a:rPr lang="el-GR" sz="1400" kern="1200"/>
            <a:t>.</a:t>
          </a:r>
          <a:endParaRPr lang="en-US" sz="1400" kern="1200"/>
        </a:p>
      </dsp:txBody>
      <dsp:txXfrm>
        <a:off x="0" y="870586"/>
        <a:ext cx="10515600" cy="870055"/>
      </dsp:txXfrm>
    </dsp:sp>
    <dsp:sp modelId="{F91C3A9E-10C3-41E3-9F69-62327C4ED46B}">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F35A73-8E19-40D5-8A0F-B0D60BFE734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Κάθε  Κήπος επίσης  είναι «</a:t>
          </a:r>
          <a:r>
            <a:rPr lang="el-GR" sz="1400" b="1" kern="1200" dirty="0"/>
            <a:t>η Τρίτη Τέχνη</a:t>
          </a:r>
          <a:r>
            <a:rPr lang="el-GR" sz="1400" kern="1200"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sz="1400" kern="1200" dirty="0"/>
        </a:p>
      </dsp:txBody>
      <dsp:txXfrm>
        <a:off x="0" y="1740641"/>
        <a:ext cx="10515600" cy="870055"/>
      </dsp:txXfrm>
    </dsp:sp>
    <dsp:sp modelId="{63D88DF9-F1B8-45D0-8292-EDB1D2170D49}">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B5C17-EB53-40F7-B877-69155A404AC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Η Εδέμ ήταν «όρος κοσμικό» και δεν ταυτίζεται με τον Παράδεισο. Εμπειριείχε Κήπο (= Ναός), όπου στην Κορυφή (= άγια των Αγίων) δέσποζαν </a:t>
          </a:r>
          <a:r>
            <a:rPr lang="el-GR" sz="1400" b="1" kern="1200"/>
            <a:t>δύο συμβολικά Δέντρα </a:t>
          </a:r>
          <a:r>
            <a:rPr lang="el-GR" sz="1400" kern="1200"/>
            <a:t>της Ζωής και της Γνώσης.</a:t>
          </a:r>
          <a:endParaRPr lang="en-US" sz="1400" kern="1200"/>
        </a:p>
      </dsp:txBody>
      <dsp:txXfrm>
        <a:off x="0" y="2610696"/>
        <a:ext cx="10515600" cy="870055"/>
      </dsp:txXfrm>
    </dsp:sp>
    <dsp:sp modelId="{6E53D36C-7A3E-418D-A8FE-31F7B3D6068B}">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31014-C62C-4328-9F1B-E5D44F2016A2}">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Επίσης ο όρος </a:t>
          </a:r>
          <a:r>
            <a:rPr lang="el-GR" sz="1400" b="1" kern="1200"/>
            <a:t>Ουρανός </a:t>
          </a:r>
          <a:r>
            <a:rPr lang="el-GR" sz="1400" kern="1200"/>
            <a:t>στη Βίβλο πολλές φορές σημαίνει </a:t>
          </a:r>
          <a:r>
            <a:rPr lang="en-US" sz="1400" kern="1200"/>
            <a:t>Heaven </a:t>
          </a:r>
          <a:r>
            <a:rPr lang="el-GR" sz="1400" kern="1200"/>
            <a:t>και όχι </a:t>
          </a:r>
          <a:r>
            <a:rPr lang="en-US" sz="1400" kern="1200"/>
            <a:t>Sky</a:t>
          </a:r>
          <a:r>
            <a:rPr lang="el-GR" sz="1400" kern="1200"/>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sz="1400" b="1" kern="1200"/>
            <a:t>Πτώση Άστρων στη Βίβλο  δεν σημαίνει  απαραίτητα κοσμογονία αλλά ανατροπή των Εξουσιαστών και των Ημερολογίων τους</a:t>
          </a:r>
          <a:endParaRPr lang="en-US" sz="1400" kern="1200"/>
        </a:p>
      </dsp:txBody>
      <dsp:txXfrm>
        <a:off x="0" y="3480751"/>
        <a:ext cx="10515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74FA1-E85D-4C3B-ACEF-F278E77BDB15}">
      <dsp:nvSpPr>
        <dsp:cNvPr id="0" name=""/>
        <dsp:cNvSpPr/>
      </dsp:nvSpPr>
      <dsp:spPr>
        <a:xfrm>
          <a:off x="0" y="3246"/>
          <a:ext cx="7084434"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DA90322-0348-4155-BBD1-B26CD41B87C3}">
      <dsp:nvSpPr>
        <dsp:cNvPr id="0" name=""/>
        <dsp:cNvSpPr/>
      </dsp:nvSpPr>
      <dsp:spPr>
        <a:xfrm>
          <a:off x="0" y="3246"/>
          <a:ext cx="7084434" cy="2365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l-GR" sz="2400" b="1" i="1" kern="1200" dirty="0"/>
            <a:t>1. Παραδόσεις και Συμβολισμοί του Δέντρου – Ευλαμπία Τσιρέλη </a:t>
          </a:r>
          <a:r>
            <a:rPr lang="de-DE" sz="24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https://giatioxi.gr/paradoseis_thentra_tsirelh/</a:t>
          </a:r>
          <a:endParaRPr lang="el-GR" sz="2400" kern="1200" dirty="0">
            <a:solidFill>
              <a:srgbClr val="C00000"/>
            </a:solidFill>
          </a:endParaRPr>
        </a:p>
        <a:p>
          <a:pPr marL="0" marR="0" lvl="0" indent="0" algn="l" defTabSz="1600200" eaLnBrk="1" fontAlgn="auto" latinLnBrk="0" hangingPunct="1">
            <a:lnSpc>
              <a:spcPct val="90000"/>
            </a:lnSpc>
            <a:spcBef>
              <a:spcPct val="0"/>
            </a:spcBef>
            <a:spcAft>
              <a:spcPct val="35000"/>
            </a:spcAft>
            <a:buClrTx/>
            <a:buSzTx/>
            <a:buFontTx/>
            <a:buNone/>
            <a:tabLst/>
            <a:defRPr/>
          </a:pPr>
          <a:endParaRPr lang="el-GR" sz="2400" b="1" kern="1200" dirty="0"/>
        </a:p>
        <a:p>
          <a:pPr marL="0" marR="0" lvl="0" indent="0" algn="l" defTabSz="1600200" eaLnBrk="1" fontAlgn="auto" latinLnBrk="0" hangingPunct="1">
            <a:lnSpc>
              <a:spcPct val="90000"/>
            </a:lnSpc>
            <a:spcBef>
              <a:spcPct val="0"/>
            </a:spcBef>
            <a:spcAft>
              <a:spcPct val="35000"/>
            </a:spcAft>
            <a:buClrTx/>
            <a:buSzTx/>
            <a:buFontTx/>
            <a:buNone/>
            <a:tabLst/>
            <a:defRPr/>
          </a:pPr>
          <a:r>
            <a:rPr lang="el-GR" sz="2400" b="1" kern="1200" dirty="0"/>
            <a:t>2. Εμείς είμαστε το... Δέντρο !: </a:t>
          </a:r>
          <a:endParaRPr lang="el-GR" sz="2400" b="1" i="1" kern="1200" dirty="0"/>
        </a:p>
        <a:p>
          <a:pPr marL="0" lvl="0" algn="l" defTabSz="1600200">
            <a:lnSpc>
              <a:spcPct val="90000"/>
            </a:lnSpc>
            <a:spcBef>
              <a:spcPct val="0"/>
            </a:spcBef>
            <a:spcAft>
              <a:spcPct val="35000"/>
            </a:spcAft>
            <a:buNone/>
          </a:pPr>
          <a:r>
            <a:rPr lang="de-DE" sz="2000" b="1" kern="1200" dirty="0">
              <a:solidFill>
                <a:srgbClr val="C00000"/>
              </a:solidFill>
              <a:hlinkClick xmlns:r="http://schemas.openxmlformats.org/officeDocument/2006/relationships" r:id="rId3">
                <a:extLst>
                  <a:ext uri="{A12FA001-AC4F-418D-AE19-62706E023703}">
                    <ahyp:hlinkClr xmlns:ahyp="http://schemas.microsoft.com/office/drawing/2018/hyperlinkcolor" val="tx"/>
                  </a:ext>
                </a:extLst>
              </a:hlinkClick>
            </a:rPr>
            <a:t>https://bibleproject.com/podcast/humans-are-trees/</a:t>
          </a:r>
          <a:r>
            <a:rPr lang="el-GR" sz="2000" b="1" kern="1200" dirty="0">
              <a:solidFill>
                <a:srgbClr val="C00000"/>
              </a:solidFill>
            </a:rPr>
            <a:t> </a:t>
          </a:r>
        </a:p>
      </dsp:txBody>
      <dsp:txXfrm>
        <a:off x="0" y="3246"/>
        <a:ext cx="7084434" cy="2365014"/>
      </dsp:txXfrm>
    </dsp:sp>
    <dsp:sp modelId="{E2D2E60A-6A9A-4F34-865C-C37265365FE4}">
      <dsp:nvSpPr>
        <dsp:cNvPr id="0" name=""/>
        <dsp:cNvSpPr/>
      </dsp:nvSpPr>
      <dsp:spPr>
        <a:xfrm>
          <a:off x="0" y="2368260"/>
          <a:ext cx="7084434" cy="0"/>
        </a:xfrm>
        <a:prstGeom prst="line">
          <a:avLst/>
        </a:prstGeom>
        <a:blipFill>
          <a:blip xmlns:r="http://schemas.openxmlformats.org/officeDocument/2006/relationships" r:embed="rId1">
            <a:duotone>
              <a:schemeClr val="accent2">
                <a:hueOff val="1907789"/>
                <a:satOff val="-43528"/>
                <a:lumOff val="16079"/>
                <a:alphaOff val="0"/>
                <a:shade val="22000"/>
                <a:satMod val="160000"/>
              </a:schemeClr>
              <a:schemeClr val="accent2">
                <a:hueOff val="1907789"/>
                <a:satOff val="-43528"/>
                <a:lumOff val="16079"/>
                <a:alphaOff val="0"/>
                <a:shade val="45000"/>
                <a:satMod val="100000"/>
              </a:schemeClr>
            </a:duotone>
          </a:blip>
          <a:tile tx="0" ty="0" sx="65000" sy="65000" flip="none" algn="ctr"/>
        </a:blipFill>
        <a:ln w="9525" cap="flat" cmpd="sng" algn="ctr">
          <a:solidFill>
            <a:schemeClr val="accent2">
              <a:hueOff val="1907789"/>
              <a:satOff val="-43528"/>
              <a:lumOff val="16079"/>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BE9961BA-2B5B-4198-B005-D348DAD6EDA8}">
      <dsp:nvSpPr>
        <dsp:cNvPr id="0" name=""/>
        <dsp:cNvSpPr/>
      </dsp:nvSpPr>
      <dsp:spPr>
        <a:xfrm>
          <a:off x="0" y="2368260"/>
          <a:ext cx="7077515" cy="3728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b="1" kern="1200" dirty="0"/>
        </a:p>
        <a:p>
          <a:pPr marL="0" lvl="0" indent="0" algn="l" defTabSz="889000">
            <a:lnSpc>
              <a:spcPct val="90000"/>
            </a:lnSpc>
            <a:spcBef>
              <a:spcPct val="0"/>
            </a:spcBef>
            <a:spcAft>
              <a:spcPct val="35000"/>
            </a:spcAft>
            <a:buNone/>
          </a:pPr>
          <a:r>
            <a:rPr lang="el-GR" sz="2000" b="1" kern="1200" dirty="0"/>
            <a:t>3. Μελετώ (αγγλιστί – μετάφραση μέσω </a:t>
          </a:r>
          <a:r>
            <a:rPr lang="en-US" sz="2000" b="1" kern="1200" dirty="0" err="1"/>
            <a:t>googletranslate</a:t>
          </a:r>
          <a:r>
            <a:rPr lang="el-GR" sz="2000" b="1" kern="1200" dirty="0"/>
            <a:t>)</a:t>
          </a:r>
        </a:p>
        <a:p>
          <a:pPr marL="0" lvl="0" indent="0" algn="just" defTabSz="889000">
            <a:lnSpc>
              <a:spcPct val="90000"/>
            </a:lnSpc>
            <a:spcBef>
              <a:spcPct val="0"/>
            </a:spcBef>
            <a:spcAft>
              <a:spcPct val="35000"/>
            </a:spcAft>
            <a:buNone/>
          </a:pPr>
          <a:r>
            <a:rPr lang="el-GR" sz="2000" b="1" kern="1200" dirty="0"/>
            <a:t>«Πώς / Πόσο οι Πατέρες δημιουργικά αντιμετωπίζουν τη ΔΗΜΙΟΥΡΓΙΑ, τον ΑΔΑΜ και την Εύα» τα αντίστοιχα Κεφάλαια:</a:t>
          </a:r>
        </a:p>
        <a:p>
          <a:pPr marL="0" lvl="0" indent="0" algn="ctr" defTabSz="889000">
            <a:lnSpc>
              <a:spcPct val="90000"/>
            </a:lnSpc>
            <a:spcBef>
              <a:spcPct val="0"/>
            </a:spcBef>
            <a:spcAft>
              <a:spcPct val="35000"/>
            </a:spcAft>
            <a:buNone/>
          </a:pPr>
          <a:r>
            <a:rPr lang="el-GR" sz="2000" kern="1200" dirty="0">
              <a:solidFill>
                <a:srgbClr val="002060"/>
              </a:solidFill>
              <a:hlinkClick xmlns:r="http://schemas.openxmlformats.org/officeDocument/2006/relationships" r:id="rId4"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kern="1200" dirty="0">
            <a:solidFill>
              <a:srgbClr val="002060"/>
            </a:solidFill>
          </a:endParaRPr>
        </a:p>
        <a:p>
          <a:pPr marL="0" lvl="0" indent="0" algn="l" defTabSz="889000">
            <a:lnSpc>
              <a:spcPct val="90000"/>
            </a:lnSpc>
            <a:spcBef>
              <a:spcPct val="0"/>
            </a:spcBef>
            <a:spcAft>
              <a:spcPct val="35000"/>
            </a:spcAft>
            <a:buNone/>
          </a:pPr>
          <a:r>
            <a:rPr lang="de-DE" sz="2000" b="1" kern="1200" dirty="0">
              <a:solidFill>
                <a:srgbClr val="C00000"/>
              </a:solidFill>
              <a:hlinkClick xmlns:r="http://schemas.openxmlformats.org/officeDocument/2006/relationships" r:id="rId5">
                <a:extLst>
                  <a:ext uri="{A12FA001-AC4F-418D-AE19-62706E023703}">
                    <ahyp:hlinkClr xmlns:ahyp="http://schemas.microsoft.com/office/drawing/2018/hyperlinkcolor" val="tx"/>
                  </a:ext>
                </a:extLst>
              </a:hlinkClick>
            </a:rPr>
            <a:t>https://eclass.uoa.gr/modules/document/index.php?course=SOCTHEOL170</a:t>
          </a:r>
          <a:r>
            <a:rPr lang="el-GR" sz="2000" b="1" kern="1200" dirty="0">
              <a:solidFill>
                <a:srgbClr val="C00000"/>
              </a:solidFill>
            </a:rPr>
            <a:t> </a:t>
          </a:r>
          <a:endParaRPr lang="en-US" sz="2000" kern="1200" dirty="0">
            <a:solidFill>
              <a:srgbClr val="C00000"/>
            </a:solidFill>
          </a:endParaRPr>
        </a:p>
      </dsp:txBody>
      <dsp:txXfrm>
        <a:off x="0" y="2368260"/>
        <a:ext cx="7077515" cy="3728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4B6D-4272-490E-AC59-445FAAF15370}">
      <dsp:nvSpPr>
        <dsp:cNvPr id="0" name=""/>
        <dsp:cNvSpPr/>
      </dsp:nvSpPr>
      <dsp:spPr>
        <a:xfrm>
          <a:off x="0" y="0"/>
          <a:ext cx="64582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E7949-7D3D-4DFB-965C-F3EF9B59C41A}">
      <dsp:nvSpPr>
        <dsp:cNvPr id="0" name=""/>
        <dsp:cNvSpPr/>
      </dsp:nvSpPr>
      <dsp:spPr>
        <a:xfrm>
          <a:off x="0" y="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highlight>
                <a:srgbClr val="FFFF00"/>
              </a:highlight>
            </a:rPr>
            <a:t>Μελετήστε στο συγκεκριμένο Σύνδεσμο </a:t>
          </a:r>
          <a:r>
            <a:rPr lang="el-GR" sz="1800" b="1" kern="1200" dirty="0">
              <a:highlight>
                <a:srgbClr val="FFFF00"/>
              </a:highlight>
            </a:rPr>
            <a:t>πόσο αριστοτεχνικά δομούνται ΜΕΓΑΛΑ ΑΦΗΓΗΜΑΤΑ (= </a:t>
          </a:r>
          <a:r>
            <a:rPr lang="el-GR" sz="1800" b="1" kern="1200" dirty="0" err="1">
              <a:highlight>
                <a:srgbClr val="FFFF00"/>
              </a:highlight>
            </a:rPr>
            <a:t>στικάκια</a:t>
          </a:r>
          <a:r>
            <a:rPr lang="el-GR" sz="1800" b="1" kern="1200" dirty="0">
              <a:highlight>
                <a:srgbClr val="FFFF00"/>
              </a:highlight>
            </a:rPr>
            <a:t> τρομερής μνήμης)</a:t>
          </a:r>
          <a:r>
            <a:rPr lang="el-GR" sz="1800" kern="1200" dirty="0">
              <a:highlight>
                <a:srgbClr val="FFFF00"/>
              </a:highlight>
            </a:rPr>
            <a:t> όπως του Κατακλυσμού, που ουσιαστικά είναι ΑΝΑΚΑΙΝΙΣΗ του Σύμπαντος εφόσον «μετανοεί» ο Θεός!</a:t>
          </a:r>
          <a:endParaRPr lang="en-US" sz="1800" kern="1200" dirty="0">
            <a:highlight>
              <a:srgbClr val="FFFF00"/>
            </a:highlight>
          </a:endParaRPr>
        </a:p>
      </dsp:txBody>
      <dsp:txXfrm>
        <a:off x="0" y="0"/>
        <a:ext cx="6458277" cy="1376171"/>
      </dsp:txXfrm>
    </dsp:sp>
    <dsp:sp modelId="{5CD095FB-7DC0-48F9-89BE-E2B19CAC2F9A}">
      <dsp:nvSpPr>
        <dsp:cNvPr id="0" name=""/>
        <dsp:cNvSpPr/>
      </dsp:nvSpPr>
      <dsp:spPr>
        <a:xfrm>
          <a:off x="0" y="1376171"/>
          <a:ext cx="64582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6FB590-95A1-4487-AC1E-AFC9B7C8E1EE}">
      <dsp:nvSpPr>
        <dsp:cNvPr id="0" name=""/>
        <dsp:cNvSpPr/>
      </dsp:nvSpPr>
      <dsp:spPr>
        <a:xfrm>
          <a:off x="0" y="1376171"/>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l-GR" sz="1300" kern="1200" dirty="0"/>
            <a:t>Το επίκεντρο ΔΕΝ εντοπίζεται στην καταστροφή ΑΛΛΑ </a:t>
          </a:r>
          <a:r>
            <a:rPr lang="el-GR" sz="1300" b="1" kern="1200" dirty="0"/>
            <a:t>στην λυτρωτική  «ΜΝΗΜΗ» του ΘΕΟΥ!</a:t>
          </a:r>
        </a:p>
        <a:p>
          <a:pPr marL="0" marR="0" lvl="0" indent="0" algn="l" defTabSz="914400" eaLnBrk="1" fontAlgn="auto" latinLnBrk="0" hangingPunct="1">
            <a:lnSpc>
              <a:spcPct val="90000"/>
            </a:lnSpc>
            <a:spcBef>
              <a:spcPct val="0"/>
            </a:spcBef>
            <a:spcAft>
              <a:spcPts val="0"/>
            </a:spcAft>
            <a:buClrTx/>
            <a:buSzTx/>
            <a:buFontTx/>
            <a:buNone/>
            <a:tabLst/>
            <a:defRPr/>
          </a:pPr>
          <a:endParaRPr lang="el-GR" sz="1300" kern="1200" dirty="0"/>
        </a:p>
        <a:p>
          <a:pPr marL="0" marR="0" lvl="0" indent="0" algn="just" defTabSz="914400" eaLnBrk="1" fontAlgn="auto" latinLnBrk="0" hangingPunct="1">
            <a:lnSpc>
              <a:spcPct val="90000"/>
            </a:lnSpc>
            <a:spcBef>
              <a:spcPct val="0"/>
            </a:spcBef>
            <a:spcAft>
              <a:spcPts val="0"/>
            </a:spcAft>
            <a:buClrTx/>
            <a:buSzTx/>
            <a:buFontTx/>
            <a:buNone/>
            <a:tabLst/>
            <a:defRPr/>
          </a:pPr>
          <a:r>
            <a:rPr lang="el-GR" sz="1800" kern="1200" dirty="0"/>
            <a:t>Ακούμε και το κατωτέρω, για να κατανοήσουμε πώς οι βιβλικές παραδόσεις μεταλαμβάνονταν δημιουργικά στα έργα του </a:t>
          </a:r>
          <a:r>
            <a:rPr lang="el-GR" sz="1800" kern="1200" dirty="0" err="1"/>
            <a:t>Κουμράν</a:t>
          </a:r>
          <a:r>
            <a:rPr lang="el-GR" sz="1800" kern="1200" dirty="0"/>
            <a:t>, τον Ενώχ,  τα Ιωβηλαία, τον </a:t>
          </a:r>
          <a:r>
            <a:rPr lang="el-GR" sz="1800" kern="1200" dirty="0" err="1"/>
            <a:t>Ιώσηπο</a:t>
          </a:r>
          <a:r>
            <a:rPr lang="el-GR" sz="1800" kern="1200" dirty="0"/>
            <a:t>  </a:t>
          </a:r>
          <a:r>
            <a:rPr lang="en-US" sz="1800" b="1" kern="1200"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kern="1200" dirty="0"/>
            <a:t> </a:t>
          </a:r>
          <a:r>
            <a:rPr lang="de-DE" sz="1800" b="1" kern="1200"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kern="1200" dirty="0"/>
            <a:t> </a:t>
          </a:r>
          <a:endParaRPr lang="en-US" sz="1800" kern="1200" dirty="0"/>
        </a:p>
      </dsp:txBody>
      <dsp:txXfrm>
        <a:off x="0" y="1376171"/>
        <a:ext cx="6458277" cy="1376171"/>
      </dsp:txXfrm>
    </dsp:sp>
    <dsp:sp modelId="{A0B04175-1383-43B7-97FE-CBD444F0EC8C}">
      <dsp:nvSpPr>
        <dsp:cNvPr id="0" name=""/>
        <dsp:cNvSpPr/>
      </dsp:nvSpPr>
      <dsp:spPr>
        <a:xfrm>
          <a:off x="0" y="2752343"/>
          <a:ext cx="645827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BC66C-C04A-497B-9C4B-B3DDD1CD8D3D}">
      <dsp:nvSpPr>
        <dsp:cNvPr id="0" name=""/>
        <dsp:cNvSpPr/>
      </dsp:nvSpPr>
      <dsp:spPr>
        <a:xfrm>
          <a:off x="0" y="332929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0" y="3329290"/>
        <a:ext cx="6458277" cy="1376171"/>
      </dsp:txXfrm>
    </dsp:sp>
    <dsp:sp modelId="{75A46924-26E6-46DF-9C52-ED14C5DE2CDA}">
      <dsp:nvSpPr>
        <dsp:cNvPr id="0" name=""/>
        <dsp:cNvSpPr/>
      </dsp:nvSpPr>
      <dsp:spPr>
        <a:xfrm>
          <a:off x="0" y="4128515"/>
          <a:ext cx="645827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9FADB-56E2-44CF-AE01-D69CE976F54D}">
      <dsp:nvSpPr>
        <dsp:cNvPr id="0" name=""/>
        <dsp:cNvSpPr/>
      </dsp:nvSpPr>
      <dsp:spPr>
        <a:xfrm>
          <a:off x="0" y="4128515"/>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r>
            <a:rPr lang="el-GR" sz="1400" kern="1200"/>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sz="1400" kern="1200"/>
        </a:p>
      </dsp:txBody>
      <dsp:txXfrm>
        <a:off x="0" y="4128515"/>
        <a:ext cx="6458277"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7493-3418-4480-99CA-68527D325637}">
      <dsp:nvSpPr>
        <dsp:cNvPr id="0" name=""/>
        <dsp:cNvSpPr/>
      </dsp:nvSpPr>
      <dsp:spPr>
        <a:xfrm>
          <a:off x="0" y="228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D9BDE-C57F-4D79-9AE7-88A4114EAE6A}">
      <dsp:nvSpPr>
        <dsp:cNvPr id="0" name=""/>
        <dsp:cNvSpPr/>
      </dsp:nvSpPr>
      <dsp:spPr>
        <a:xfrm>
          <a:off x="0" y="228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sz="1200" kern="1200" dirty="0" err="1"/>
            <a:t>Σίστεμ</a:t>
          </a:r>
          <a:r>
            <a:rPr lang="el-GR" sz="1200" kern="1200" dirty="0"/>
            <a:t>  (πληγές, διάβαση της Αβύσσου, έρημος) και μετά Δημιουργός (?) και </a:t>
          </a:r>
          <a:r>
            <a:rPr lang="el-GR" sz="1200" kern="1200" dirty="0" err="1"/>
            <a:t>Τελειωτής</a:t>
          </a:r>
          <a:r>
            <a:rPr lang="el-GR" sz="1200" kern="1200" dirty="0"/>
            <a:t> (Α και Ω)</a:t>
          </a:r>
          <a:endParaRPr lang="en-US" sz="1200" kern="1200" dirty="0"/>
        </a:p>
      </dsp:txBody>
      <dsp:txXfrm>
        <a:off x="0" y="2285"/>
        <a:ext cx="11233484" cy="779229"/>
      </dsp:txXfrm>
    </dsp:sp>
    <dsp:sp modelId="{5140B526-D880-4D15-89CD-14277660978A}">
      <dsp:nvSpPr>
        <dsp:cNvPr id="0" name=""/>
        <dsp:cNvSpPr/>
      </dsp:nvSpPr>
      <dsp:spPr>
        <a:xfrm>
          <a:off x="0" y="78151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B3C9D-6890-420B-A122-BA9D4C99757B}">
      <dsp:nvSpPr>
        <dsp:cNvPr id="0" name=""/>
        <dsp:cNvSpPr/>
      </dsp:nvSpPr>
      <dsp:spPr>
        <a:xfrm>
          <a:off x="0" y="78151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l-GR" sz="1200" kern="1200" dirty="0"/>
            <a:t>Αέναη Δημιουργία</a:t>
          </a:r>
          <a:r>
            <a:rPr lang="en-US" sz="1200" kern="1200" dirty="0"/>
            <a:t> –</a:t>
          </a:r>
          <a:r>
            <a:rPr lang="el-GR" sz="1200" kern="1200" dirty="0"/>
            <a:t> Για τη ΒΙΒΛΟ (που έχει μόνον δύο γραμματικούς χρόνους στα ΕΒΡΑΙΚΑ) η ΔΗΜΙΟΥΡΓΙΑ συνεχίζεται («ο Πατήρ μου έως άρτι εργάζεται»)</a:t>
          </a:r>
        </a:p>
        <a:p>
          <a:pPr marL="0" lvl="0" indent="0" algn="ctr" defTabSz="533400">
            <a:lnSpc>
              <a:spcPct val="90000"/>
            </a:lnSpc>
            <a:spcBef>
              <a:spcPct val="0"/>
            </a:spcBef>
            <a:spcAft>
              <a:spcPct val="35000"/>
            </a:spcAft>
            <a:buNone/>
          </a:pPr>
          <a:r>
            <a:rPr lang="en-US" sz="1200" kern="1200" dirty="0"/>
            <a:t> </a:t>
          </a:r>
          <a:r>
            <a:rPr lang="el-GR" sz="1200" b="1" kern="1200" dirty="0"/>
            <a:t>ΤΡΙΑ ΚΛΕΙΔΙΑ ΤΟΥ ΣΥΜΠΑΝΤΟΣ </a:t>
          </a:r>
          <a:r>
            <a:rPr lang="el-GR" sz="1200" kern="1200" dirty="0"/>
            <a:t>που κρατά μόνον ο Θεός Πατέρας και Μητέρα:  </a:t>
          </a:r>
        </a:p>
        <a:p>
          <a:pPr marL="0" lvl="0" indent="0" algn="ctr" defTabSz="533400">
            <a:lnSpc>
              <a:spcPct val="90000"/>
            </a:lnSpc>
            <a:spcBef>
              <a:spcPct val="0"/>
            </a:spcBef>
            <a:spcAft>
              <a:spcPct val="35000"/>
            </a:spcAft>
            <a:buNone/>
          </a:pPr>
          <a:r>
            <a:rPr lang="el-GR" sz="1200" kern="1200" dirty="0"/>
            <a:t>ΤΑ κλειδιά του Ουρανού (γονιμοποιός βροχή) – της Μήτρας (πρωτότοκο = άγιο / αφιερωμένο στον Θεό) – της μήτρας του ΑΔΗ </a:t>
          </a:r>
          <a:endParaRPr lang="en-US" sz="1200" kern="1200" dirty="0"/>
        </a:p>
      </dsp:txBody>
      <dsp:txXfrm>
        <a:off x="0" y="781515"/>
        <a:ext cx="11233484" cy="779229"/>
      </dsp:txXfrm>
    </dsp:sp>
    <dsp:sp modelId="{010347D8-C5D9-4A94-BB55-C06E3BDB067B}">
      <dsp:nvSpPr>
        <dsp:cNvPr id="0" name=""/>
        <dsp:cNvSpPr/>
      </dsp:nvSpPr>
      <dsp:spPr>
        <a:xfrm>
          <a:off x="0" y="156074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9BDA8-ED4E-4B49-84BA-D5F511CDDA0C}">
      <dsp:nvSpPr>
        <dsp:cNvPr id="0" name=""/>
        <dsp:cNvSpPr/>
      </dsp:nvSpPr>
      <dsp:spPr>
        <a:xfrm>
          <a:off x="0" y="156074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sz="1200" kern="1200" dirty="0"/>
        </a:p>
      </dsp:txBody>
      <dsp:txXfrm>
        <a:off x="0" y="1560745"/>
        <a:ext cx="11233484" cy="779229"/>
      </dsp:txXfrm>
    </dsp:sp>
    <dsp:sp modelId="{A7033CEA-7E37-4C8F-96B3-EE0C7D45CA83}">
      <dsp:nvSpPr>
        <dsp:cNvPr id="0" name=""/>
        <dsp:cNvSpPr/>
      </dsp:nvSpPr>
      <dsp:spPr>
        <a:xfrm>
          <a:off x="0" y="233997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06206-7086-4EBA-8C36-29EA0D6A267E}">
      <dsp:nvSpPr>
        <dsp:cNvPr id="0" name=""/>
        <dsp:cNvSpPr/>
      </dsp:nvSpPr>
      <dsp:spPr>
        <a:xfrm>
          <a:off x="0" y="233997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Αντεστραμμένη η Αφήγηση της Γενέσεως  είναι η Ζωή και η </a:t>
          </a:r>
          <a:r>
            <a:rPr lang="el-GR" sz="1200" kern="1200" dirty="0" err="1"/>
            <a:t>Περπλάνησή</a:t>
          </a:r>
          <a:r>
            <a:rPr lang="el-GR" sz="1200" kern="1200" dirty="0"/>
            <a:t> μας. Κέντρο πλέον το </a:t>
          </a:r>
          <a:r>
            <a:rPr lang="en-US" sz="1200" kern="1200" dirty="0"/>
            <a:t>MALL</a:t>
          </a:r>
          <a:r>
            <a:rPr lang="el-GR" sz="1200" kern="1200"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sz="1200" kern="1200" dirty="0"/>
        </a:p>
      </dsp:txBody>
      <dsp:txXfrm>
        <a:off x="0" y="2339974"/>
        <a:ext cx="11233484" cy="779229"/>
      </dsp:txXfrm>
    </dsp:sp>
    <dsp:sp modelId="{517A4413-88AC-4CB1-B1F5-6C7E85729BE9}">
      <dsp:nvSpPr>
        <dsp:cNvPr id="0" name=""/>
        <dsp:cNvSpPr/>
      </dsp:nvSpPr>
      <dsp:spPr>
        <a:xfrm>
          <a:off x="0" y="311920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3A8BA-B31D-46E3-929C-E85F55DA7C23}">
      <dsp:nvSpPr>
        <dsp:cNvPr id="0" name=""/>
        <dsp:cNvSpPr/>
      </dsp:nvSpPr>
      <dsp:spPr>
        <a:xfrm>
          <a:off x="0" y="311920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Εσχατολογία (= Αποκάλυψη): Αυτό θα έπρεπε να είναι πρώτο Κεφάλαιο της ορθόδοξης Δογματικής, της οποίας κεφάλαιο είναι και η Ηθική – το Ήθος.  </a:t>
          </a:r>
        </a:p>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Στο τέλος της ΒΙΒΛΟΥ Γάμος και Πόλις, παρότι η Πόλις είναι </a:t>
          </a:r>
          <a:r>
            <a:rPr lang="el-GR" sz="1200" kern="1200" dirty="0" err="1"/>
            <a:t>αναΚάλυψη</a:t>
          </a:r>
          <a:r>
            <a:rPr lang="el-GR" sz="1200" kern="1200" dirty="0"/>
            <a:t> του Κάιν όταν παίζει ΚΡΥΦΤΟ και ΚΥΝΗΓΗΤΟ με τον Δημιουργό του.</a:t>
          </a:r>
          <a:endParaRPr lang="en-US" sz="1200" kern="1200" dirty="0"/>
        </a:p>
      </dsp:txBody>
      <dsp:txXfrm>
        <a:off x="0" y="3119204"/>
        <a:ext cx="11233484" cy="779229"/>
      </dsp:txXfrm>
    </dsp:sp>
    <dsp:sp modelId="{7E93674D-4DFA-478E-920F-363D850DBAC3}">
      <dsp:nvSpPr>
        <dsp:cNvPr id="0" name=""/>
        <dsp:cNvSpPr/>
      </dsp:nvSpPr>
      <dsp:spPr>
        <a:xfrm>
          <a:off x="0" y="389843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52081-980A-4290-982D-060D58501C89}">
      <dsp:nvSpPr>
        <dsp:cNvPr id="0" name=""/>
        <dsp:cNvSpPr/>
      </dsp:nvSpPr>
      <dsp:spPr>
        <a:xfrm>
          <a:off x="0" y="389843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Δύο αφηγήσεις (μία εκ των άνω και μία εκ των κάτω)</a:t>
          </a:r>
        </a:p>
        <a:p>
          <a:pPr marL="0" lvl="0" indent="0" algn="l" defTabSz="533400">
            <a:lnSpc>
              <a:spcPct val="90000"/>
            </a:lnSpc>
            <a:spcBef>
              <a:spcPct val="0"/>
            </a:spcBef>
            <a:spcAft>
              <a:spcPct val="35000"/>
            </a:spcAft>
            <a:buNone/>
          </a:pPr>
          <a:r>
            <a:rPr lang="el-GR" sz="1200" kern="1200" dirty="0"/>
            <a:t> </a:t>
          </a:r>
          <a:r>
            <a:rPr lang="el-GR" sz="1200" kern="1200" dirty="0" err="1"/>
            <a:t>ΔευτεροΝόμιο</a:t>
          </a:r>
          <a:r>
            <a:rPr lang="el-GR" sz="1200" kern="1200" dirty="0"/>
            <a:t> -  Η Γη της Επαγγελίας ακόμη ΑΝΑΜΕΝΕΤΑΙ (Βίβλος = Ταξιδιωτικός Οδηγός)</a:t>
          </a:r>
          <a:endParaRPr lang="en-US" sz="1200" kern="1200" dirty="0"/>
        </a:p>
      </dsp:txBody>
      <dsp:txXfrm>
        <a:off x="0" y="3898434"/>
        <a:ext cx="11233484" cy="779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BAE5-CACC-484D-92F0-ED38FDB29937}">
      <dsp:nvSpPr>
        <dsp:cNvPr id="0" name=""/>
        <dsp:cNvSpPr/>
      </dsp:nvSpPr>
      <dsp:spPr>
        <a:xfrm>
          <a:off x="0" y="37003"/>
          <a:ext cx="6253721" cy="24493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l-GR" sz="2900" kern="1200" dirty="0"/>
            <a:t>«</a:t>
          </a:r>
          <a:r>
            <a:rPr lang="en-US" sz="2900" kern="1200" dirty="0" err="1"/>
            <a:t>Εγώ</a:t>
          </a:r>
          <a:r>
            <a:rPr lang="el-GR" sz="2900" kern="1200" dirty="0"/>
            <a:t>»</a:t>
          </a:r>
          <a:r>
            <a:rPr lang="en-US" sz="2900" kern="1200" dirty="0"/>
            <a:t> ο </a:t>
          </a:r>
          <a:r>
            <a:rPr lang="en-US" sz="2900" kern="1200" dirty="0" err="1"/>
            <a:t>Αδάμ</a:t>
          </a:r>
          <a:r>
            <a:rPr lang="en-US" sz="2900" kern="1200" dirty="0"/>
            <a:t> και η </a:t>
          </a:r>
          <a:r>
            <a:rPr lang="en-US" sz="2900" kern="1200" dirty="0" err="1"/>
            <a:t>Εύ</a:t>
          </a:r>
          <a:r>
            <a:rPr lang="en-US" sz="2900" kern="1200" dirty="0"/>
            <a:t>α (Γρηγόριος Θεολόγος)</a:t>
          </a:r>
          <a:endParaRPr lang="el-GR" sz="2900" kern="1200" dirty="0"/>
        </a:p>
        <a:p>
          <a:pPr marL="0" lvl="0" indent="0" algn="l" defTabSz="1289050">
            <a:lnSpc>
              <a:spcPct val="90000"/>
            </a:lnSpc>
            <a:spcBef>
              <a:spcPct val="0"/>
            </a:spcBef>
            <a:spcAft>
              <a:spcPct val="35000"/>
            </a:spcAft>
            <a:buNone/>
          </a:pPr>
          <a:r>
            <a:rPr lang="de-DE" sz="2900" kern="1200" dirty="0" err="1">
              <a:hlinkClick xmlns:r="http://schemas.openxmlformats.org/officeDocument/2006/relationships" r:id="rId1"/>
            </a:rPr>
            <a:t>what</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did</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adam</a:t>
          </a:r>
          <a:r>
            <a:rPr lang="de-DE" sz="2900" kern="1200" dirty="0">
              <a:hlinkClick xmlns:r="http://schemas.openxmlformats.org/officeDocument/2006/relationships" r:id="rId1"/>
            </a:rPr>
            <a:t>-do-in-</a:t>
          </a:r>
          <a:r>
            <a:rPr lang="de-DE" sz="2900" kern="1200" dirty="0" err="1">
              <a:hlinkClick xmlns:r="http://schemas.openxmlformats.org/officeDocument/2006/relationships" r:id="rId1"/>
            </a:rPr>
            <a:t>the</a:t>
          </a:r>
          <a:r>
            <a:rPr lang="de-DE" sz="2900" kern="1200" dirty="0">
              <a:hlinkClick xmlns:r="http://schemas.openxmlformats.org/officeDocument/2006/relationships" r:id="rId1"/>
            </a:rPr>
            <a:t>-garden</a:t>
          </a:r>
          <a:endParaRPr lang="el-GR" sz="2900" kern="1200" dirty="0"/>
        </a:p>
      </dsp:txBody>
      <dsp:txXfrm>
        <a:off x="119566" y="156569"/>
        <a:ext cx="6014589" cy="2210189"/>
      </dsp:txXfrm>
    </dsp:sp>
    <dsp:sp modelId="{6C537E81-DBFB-475B-9E7C-F987B0D5E9B0}">
      <dsp:nvSpPr>
        <dsp:cNvPr id="0" name=""/>
        <dsp:cNvSpPr/>
      </dsp:nvSpPr>
      <dsp:spPr>
        <a:xfrm>
          <a:off x="0" y="2569844"/>
          <a:ext cx="6253721" cy="2449321"/>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Η </a:t>
          </a:r>
          <a:r>
            <a:rPr lang="el-GR" sz="2900" kern="1200" dirty="0"/>
            <a:t>Μάνα </a:t>
          </a:r>
          <a:r>
            <a:rPr lang="en-US" sz="2900" kern="1200" dirty="0" err="1"/>
            <a:t>Γη</a:t>
          </a:r>
          <a:r>
            <a:rPr lang="en-US" sz="2900" kern="1200" dirty="0"/>
            <a:t> </a:t>
          </a:r>
          <a:r>
            <a:rPr lang="el-GR" sz="2900" kern="1200" dirty="0"/>
            <a:t>(«πρόσωπο»)</a:t>
          </a:r>
          <a:r>
            <a:rPr lang="en-US" sz="2900" kern="1200" dirty="0"/>
            <a:t>  έχει </a:t>
          </a:r>
          <a:r>
            <a:rPr lang="en-US" sz="2900" kern="1200" dirty="0" err="1"/>
            <a:t>ωδίνες</a:t>
          </a:r>
          <a:r>
            <a:rPr lang="en-US" sz="2900" kern="1200" dirty="0"/>
            <a:t> </a:t>
          </a:r>
          <a:r>
            <a:rPr lang="en-US" sz="2900" kern="1200" dirty="0" err="1"/>
            <a:t>τοκετού</a:t>
          </a:r>
          <a:r>
            <a:rPr lang="el-GR" sz="2900" kern="1200" dirty="0"/>
            <a:t>!</a:t>
          </a:r>
        </a:p>
        <a:p>
          <a:pPr marL="0" lvl="0" indent="0" algn="l" defTabSz="1289050">
            <a:lnSpc>
              <a:spcPct val="90000"/>
            </a:lnSpc>
            <a:spcBef>
              <a:spcPct val="0"/>
            </a:spcBef>
            <a:spcAft>
              <a:spcPct val="35000"/>
            </a:spcAft>
            <a:buNone/>
          </a:pPr>
          <a:endParaRPr lang="el-GR" sz="2900" kern="1200" dirty="0"/>
        </a:p>
        <a:p>
          <a:pPr marL="0" lvl="0" indent="0" algn="l" defTabSz="1289050">
            <a:lnSpc>
              <a:spcPct val="90000"/>
            </a:lnSpc>
            <a:spcBef>
              <a:spcPct val="0"/>
            </a:spcBef>
            <a:spcAft>
              <a:spcPct val="35000"/>
            </a:spcAft>
            <a:buNone/>
          </a:pPr>
          <a:r>
            <a:rPr lang="el-GR" sz="2900" kern="1200" dirty="0"/>
            <a:t>Και το ΚΑΚΟ από πού στον Κόσμο? </a:t>
          </a:r>
          <a:endParaRPr lang="en-US" sz="2900" kern="1200" dirty="0"/>
        </a:p>
      </dsp:txBody>
      <dsp:txXfrm>
        <a:off x="119566" y="2689410"/>
        <a:ext cx="6014589" cy="2210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98A0-AB1F-49B2-91AA-CE6006E5AA75}">
      <dsp:nvSpPr>
        <dsp:cNvPr id="0" name=""/>
        <dsp:cNvSpPr/>
      </dsp:nvSpPr>
      <dsp:spPr>
        <a:xfrm>
          <a:off x="0" y="0"/>
          <a:ext cx="6666833"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CBCC7DD-4D70-4D28-9432-5C6D70045567}">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l-GR" sz="2600" kern="1200" dirty="0"/>
            <a:t>Η γνωστή Ιστορία του Ασώτου (ή του Ευσπλαχνικού Πατέρα ή του «Ευλαβούς Βλαμμένου» κατά τον άγιο </a:t>
          </a:r>
          <a:r>
            <a:rPr lang="el-GR" sz="2600" kern="1200" dirty="0" err="1"/>
            <a:t>Παΐσιο</a:t>
          </a:r>
          <a:r>
            <a:rPr lang="el-GR" sz="2600" kern="1200" dirty="0"/>
            <a:t>). ΥΓ. Ο «τίτλος» πολύ σημαντικός.</a:t>
          </a:r>
        </a:p>
      </dsp:txBody>
      <dsp:txXfrm>
        <a:off x="0" y="0"/>
        <a:ext cx="6666833" cy="2726960"/>
      </dsp:txXfrm>
    </dsp:sp>
    <dsp:sp modelId="{82703BA8-0E8E-46FD-863E-4691C5779CDA}">
      <dsp:nvSpPr>
        <dsp:cNvPr id="0" name=""/>
        <dsp:cNvSpPr/>
      </dsp:nvSpPr>
      <dsp:spPr>
        <a:xfrm>
          <a:off x="0" y="2726960"/>
          <a:ext cx="6666833" cy="0"/>
        </a:xfrm>
        <a:prstGeom prst="line">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w="9525" cap="flat" cmpd="sng" algn="ctr">
          <a:solidFill>
            <a:schemeClr val="accent3">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47B06F0-3DFB-4481-9A94-53D2BCA0296D}">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l-GR" sz="2600" kern="1200" dirty="0"/>
            <a:t>Είναι η τρίτη από ένα εξαιρετικό Τρίπτυχο Παραβολών του Κυρίου </a:t>
          </a:r>
          <a:r>
            <a:rPr lang="el-GR" sz="2600" kern="1200" dirty="0" err="1"/>
            <a:t>καθ’οδόν</a:t>
          </a:r>
          <a:r>
            <a:rPr lang="el-GR" sz="2600" kern="1200" dirty="0"/>
            <a:t> προς το ΠΑΘΟΣ με Επίκεντρο το Χαμένο (βοσκός εγκαταλείπει τα 99 στο έλεος των λύκων, γυναίκα ψάχνει τη 1 δραχμή, που ήταν το κόσμημα, το </a:t>
          </a:r>
          <a:r>
            <a:rPr lang="el-GR" sz="2600" kern="1200" dirty="0" err="1"/>
            <a:t>βιος</a:t>
          </a:r>
          <a:r>
            <a:rPr lang="el-GR" sz="2600" kern="1200" dirty="0"/>
            <a:t>, το αναμνηστικό του Γάμου).</a:t>
          </a:r>
          <a:endParaRPr lang="en-US" sz="2600" kern="1200" dirty="0"/>
        </a:p>
      </dsp:txBody>
      <dsp:txXfrm>
        <a:off x="0" y="2726960"/>
        <a:ext cx="6666833" cy="2726960"/>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5D7096F4-6BEB-409B-91C0-82CE4668A0C1}" type="datetimeFigureOut">
              <a:rPr lang="el-GR" smtClean="0"/>
              <a:t>22/2/2023</a:t>
            </a:fld>
            <a:endParaRPr lang="el-GR"/>
          </a:p>
        </p:txBody>
      </p:sp>
      <p:sp>
        <p:nvSpPr>
          <p:cNvPr id="4" name="Θέση υποσέλιδου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ADDFBD32-CEE9-4CA7-948C-36FB16DDDDF2}" type="slidenum">
              <a:rPr lang="el-GR" smtClean="0"/>
              <a:t>‹#›</a:t>
            </a:fld>
            <a:endParaRPr lang="el-GR"/>
          </a:p>
        </p:txBody>
      </p:sp>
    </p:spTree>
    <p:extLst>
      <p:ext uri="{BB962C8B-B14F-4D97-AF65-F5344CB8AC3E}">
        <p14:creationId xmlns:p14="http://schemas.microsoft.com/office/powerpoint/2010/main" val="805999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A5976123-D17F-4910-9D2B-C42D6C5B9B54}" type="datetimeFigureOut">
              <a:rPr lang="el-GR" smtClean="0"/>
              <a:t>22/2/2023</a:t>
            </a:fld>
            <a:endParaRPr lang="el-GR"/>
          </a:p>
        </p:txBody>
      </p:sp>
      <p:sp>
        <p:nvSpPr>
          <p:cNvPr id="4" name="Θέση εικόνας διαφάνειας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422A9B14-1558-49FC-B953-D817F8301D7A}" type="slidenum">
              <a:rPr lang="el-GR" smtClean="0"/>
              <a:t>‹#›</a:t>
            </a:fld>
            <a:endParaRPr lang="el-GR"/>
          </a:p>
        </p:txBody>
      </p:sp>
    </p:spTree>
    <p:extLst>
      <p:ext uri="{BB962C8B-B14F-4D97-AF65-F5344CB8AC3E}">
        <p14:creationId xmlns:p14="http://schemas.microsoft.com/office/powerpoint/2010/main" val="43873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a:t>
            </a:fld>
            <a:endParaRPr lang="el-GR"/>
          </a:p>
        </p:txBody>
      </p:sp>
    </p:spTree>
    <p:extLst>
      <p:ext uri="{BB962C8B-B14F-4D97-AF65-F5344CB8AC3E}">
        <p14:creationId xmlns:p14="http://schemas.microsoft.com/office/powerpoint/2010/main" val="124896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82</a:t>
            </a:fld>
            <a:endParaRPr lang="el-GR"/>
          </a:p>
        </p:txBody>
      </p:sp>
    </p:spTree>
    <p:extLst>
      <p:ext uri="{BB962C8B-B14F-4D97-AF65-F5344CB8AC3E}">
        <p14:creationId xmlns:p14="http://schemas.microsoft.com/office/powerpoint/2010/main" val="367937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83</a:t>
            </a:fld>
            <a:endParaRPr lang="el-GR"/>
          </a:p>
        </p:txBody>
      </p:sp>
    </p:spTree>
    <p:extLst>
      <p:ext uri="{BB962C8B-B14F-4D97-AF65-F5344CB8AC3E}">
        <p14:creationId xmlns:p14="http://schemas.microsoft.com/office/powerpoint/2010/main" val="202006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84</a:t>
            </a:fld>
            <a:endParaRPr lang="el-GR"/>
          </a:p>
        </p:txBody>
      </p:sp>
    </p:spTree>
    <p:extLst>
      <p:ext uri="{BB962C8B-B14F-4D97-AF65-F5344CB8AC3E}">
        <p14:creationId xmlns:p14="http://schemas.microsoft.com/office/powerpoint/2010/main" val="235528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85</a:t>
            </a:fld>
            <a:endParaRPr lang="el-GR"/>
          </a:p>
        </p:txBody>
      </p:sp>
    </p:spTree>
    <p:extLst>
      <p:ext uri="{BB962C8B-B14F-4D97-AF65-F5344CB8AC3E}">
        <p14:creationId xmlns:p14="http://schemas.microsoft.com/office/powerpoint/2010/main" val="410656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86</a:t>
            </a:fld>
            <a:endParaRPr lang="el-GR"/>
          </a:p>
        </p:txBody>
      </p:sp>
    </p:spTree>
    <p:extLst>
      <p:ext uri="{BB962C8B-B14F-4D97-AF65-F5344CB8AC3E}">
        <p14:creationId xmlns:p14="http://schemas.microsoft.com/office/powerpoint/2010/main" val="204541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87</a:t>
            </a:fld>
            <a:endParaRPr lang="el-GR"/>
          </a:p>
        </p:txBody>
      </p:sp>
    </p:spTree>
    <p:extLst>
      <p:ext uri="{BB962C8B-B14F-4D97-AF65-F5344CB8AC3E}">
        <p14:creationId xmlns:p14="http://schemas.microsoft.com/office/powerpoint/2010/main" val="1547487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88</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1373058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89</a:t>
            </a:fld>
            <a:endParaRPr lang="el-GR"/>
          </a:p>
        </p:txBody>
      </p:sp>
    </p:spTree>
    <p:extLst>
      <p:ext uri="{BB962C8B-B14F-4D97-AF65-F5344CB8AC3E}">
        <p14:creationId xmlns:p14="http://schemas.microsoft.com/office/powerpoint/2010/main" val="171786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90</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12865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91</a:t>
            </a:fld>
            <a:endParaRPr lang="el-GR"/>
          </a:p>
        </p:txBody>
      </p:sp>
    </p:spTree>
    <p:extLst>
      <p:ext uri="{BB962C8B-B14F-4D97-AF65-F5344CB8AC3E}">
        <p14:creationId xmlns:p14="http://schemas.microsoft.com/office/powerpoint/2010/main" val="209827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5</a:t>
            </a:fld>
            <a:endParaRPr lang="el-GR"/>
          </a:p>
        </p:txBody>
      </p:sp>
    </p:spTree>
    <p:extLst>
      <p:ext uri="{BB962C8B-B14F-4D97-AF65-F5344CB8AC3E}">
        <p14:creationId xmlns:p14="http://schemas.microsoft.com/office/powerpoint/2010/main" val="348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92</a:t>
            </a:fld>
            <a:endParaRPr lang="el-GR"/>
          </a:p>
        </p:txBody>
      </p:sp>
    </p:spTree>
    <p:extLst>
      <p:ext uri="{BB962C8B-B14F-4D97-AF65-F5344CB8AC3E}">
        <p14:creationId xmlns:p14="http://schemas.microsoft.com/office/powerpoint/2010/main" val="291660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93</a:t>
            </a:fld>
            <a:endParaRPr lang="el-GR"/>
          </a:p>
        </p:txBody>
      </p:sp>
    </p:spTree>
    <p:extLst>
      <p:ext uri="{BB962C8B-B14F-4D97-AF65-F5344CB8AC3E}">
        <p14:creationId xmlns:p14="http://schemas.microsoft.com/office/powerpoint/2010/main" val="191399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94</a:t>
            </a:fld>
            <a:endParaRPr lang="el-GR"/>
          </a:p>
        </p:txBody>
      </p:sp>
    </p:spTree>
    <p:extLst>
      <p:ext uri="{BB962C8B-B14F-4D97-AF65-F5344CB8AC3E}">
        <p14:creationId xmlns:p14="http://schemas.microsoft.com/office/powerpoint/2010/main" val="245912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95</a:t>
            </a:fld>
            <a:endParaRPr lang="el-GR"/>
          </a:p>
        </p:txBody>
      </p:sp>
    </p:spTree>
    <p:extLst>
      <p:ext uri="{BB962C8B-B14F-4D97-AF65-F5344CB8AC3E}">
        <p14:creationId xmlns:p14="http://schemas.microsoft.com/office/powerpoint/2010/main" val="231902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96</a:t>
            </a:fld>
            <a:endParaRPr lang="el-GR"/>
          </a:p>
        </p:txBody>
      </p:sp>
    </p:spTree>
    <p:extLst>
      <p:ext uri="{BB962C8B-B14F-4D97-AF65-F5344CB8AC3E}">
        <p14:creationId xmlns:p14="http://schemas.microsoft.com/office/powerpoint/2010/main" val="411925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97</a:t>
            </a:fld>
            <a:endParaRPr lang="el-GR"/>
          </a:p>
        </p:txBody>
      </p:sp>
    </p:spTree>
    <p:extLst>
      <p:ext uri="{BB962C8B-B14F-4D97-AF65-F5344CB8AC3E}">
        <p14:creationId xmlns:p14="http://schemas.microsoft.com/office/powerpoint/2010/main" val="4246384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98</a:t>
            </a:fld>
            <a:endParaRPr lang="el-GR"/>
          </a:p>
        </p:txBody>
      </p:sp>
    </p:spTree>
    <p:extLst>
      <p:ext uri="{BB962C8B-B14F-4D97-AF65-F5344CB8AC3E}">
        <p14:creationId xmlns:p14="http://schemas.microsoft.com/office/powerpoint/2010/main" val="76252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99</a:t>
            </a:fld>
            <a:endParaRPr lang="el-GR"/>
          </a:p>
        </p:txBody>
      </p:sp>
    </p:spTree>
    <p:extLst>
      <p:ext uri="{BB962C8B-B14F-4D97-AF65-F5344CB8AC3E}">
        <p14:creationId xmlns:p14="http://schemas.microsoft.com/office/powerpoint/2010/main" val="108394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100</a:t>
            </a:fld>
            <a:endParaRPr lang="el-GR"/>
          </a:p>
        </p:txBody>
      </p:sp>
    </p:spTree>
    <p:extLst>
      <p:ext uri="{BB962C8B-B14F-4D97-AF65-F5344CB8AC3E}">
        <p14:creationId xmlns:p14="http://schemas.microsoft.com/office/powerpoint/2010/main" val="291363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101</a:t>
            </a:fld>
            <a:endParaRPr lang="el-GR"/>
          </a:p>
        </p:txBody>
      </p:sp>
    </p:spTree>
    <p:extLst>
      <p:ext uri="{BB962C8B-B14F-4D97-AF65-F5344CB8AC3E}">
        <p14:creationId xmlns:p14="http://schemas.microsoft.com/office/powerpoint/2010/main" val="252884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12</a:t>
            </a:fld>
            <a:endParaRPr lang="el-GR"/>
          </a:p>
        </p:txBody>
      </p:sp>
    </p:spTree>
    <p:extLst>
      <p:ext uri="{BB962C8B-B14F-4D97-AF65-F5344CB8AC3E}">
        <p14:creationId xmlns:p14="http://schemas.microsoft.com/office/powerpoint/2010/main" val="426524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102</a:t>
            </a:fld>
            <a:endParaRPr lang="el-GR"/>
          </a:p>
        </p:txBody>
      </p:sp>
    </p:spTree>
    <p:extLst>
      <p:ext uri="{BB962C8B-B14F-4D97-AF65-F5344CB8AC3E}">
        <p14:creationId xmlns:p14="http://schemas.microsoft.com/office/powerpoint/2010/main" val="1465831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indent="-228600" algn="just">
              <a:lnSpc>
                <a:spcPct val="90000"/>
              </a:lnSpc>
              <a:buFont typeface="Arial" panose="020B0604020202020204" pitchFamily="34" charset="0"/>
              <a:buChar char="•"/>
            </a:pPr>
            <a:r>
              <a:rPr lang="en-US" sz="1200" dirty="0" err="1"/>
              <a:t>Σε</a:t>
            </a:r>
            <a:r>
              <a:rPr lang="en-US" sz="1200" dirty="0"/>
              <a:t> </a:t>
            </a:r>
            <a:r>
              <a:rPr lang="en-US" sz="1200" dirty="0" err="1"/>
              <a:t>διάΔρ</a:t>
            </a:r>
            <a:r>
              <a:rPr lang="en-US" sz="1200" dirty="0"/>
              <a:t>αση με τη Λατρεία. </a:t>
            </a:r>
            <a:r>
              <a:rPr lang="en-US" sz="1200" dirty="0" err="1"/>
              <a:t>Είν</a:t>
            </a:r>
            <a:r>
              <a:rPr lang="en-US" sz="1200" dirty="0"/>
              <a:t>αι το μόνο βιβλίο, όπου στην αρχή και το τέλος «απομαγνητοφωνούνται» διάλογοι από την αρχαία θεία Λειτουργία. </a:t>
            </a:r>
            <a:endParaRPr lang="el-GR" sz="1200" dirty="0"/>
          </a:p>
          <a:p>
            <a:pPr indent="-228600" algn="just">
              <a:lnSpc>
                <a:spcPct val="90000"/>
              </a:lnSpc>
              <a:buFont typeface="Arial" panose="020B0604020202020204" pitchFamily="34" charset="0"/>
              <a:buChar char="•"/>
            </a:pPr>
            <a:endParaRPr lang="el-GR" sz="1200" dirty="0"/>
          </a:p>
          <a:p>
            <a:pPr indent="-228600" algn="just">
              <a:lnSpc>
                <a:spcPct val="90000"/>
              </a:lnSpc>
              <a:buFont typeface="Arial" panose="020B0604020202020204" pitchFamily="34" charset="0"/>
              <a:buChar char="•"/>
            </a:pPr>
            <a:r>
              <a:rPr lang="el-GR" sz="1200" dirty="0"/>
              <a:t>Και στο Κείμενο παρεμβάλλονται ως </a:t>
            </a:r>
            <a:r>
              <a:rPr lang="el-GR" sz="1200" dirty="0" err="1"/>
              <a:t>διαΨάλματα</a:t>
            </a:r>
            <a:r>
              <a:rPr lang="el-GR" sz="1200" dirty="0"/>
              <a:t> σκηνές επουράνιας Λατρείας. </a:t>
            </a:r>
            <a:r>
              <a:rPr lang="en-US" sz="1200" dirty="0" err="1"/>
              <a:t>Μέχρι</a:t>
            </a:r>
            <a:r>
              <a:rPr lang="en-US" sz="1200" dirty="0"/>
              <a:t> </a:t>
            </a:r>
            <a:r>
              <a:rPr lang="en-US" sz="1200" dirty="0" err="1"/>
              <a:t>σήμερ</a:t>
            </a:r>
            <a:r>
              <a:rPr lang="en-US" sz="1200" dirty="0"/>
              <a:t>α μέσα από τα «Σα εκ των Σων» καταπέμπεται το Άγ. </a:t>
            </a:r>
            <a:r>
              <a:rPr lang="en-US" sz="1200" dirty="0" err="1"/>
              <a:t>Πνεύμ</a:t>
            </a:r>
            <a:r>
              <a:rPr lang="en-US" sz="1200" dirty="0"/>
              <a:t>α σε εμάς και στα προκείμενα Δώρα και βιώνουμε τα Έσχατα</a:t>
            </a:r>
            <a:r>
              <a:rPr lang="el-GR" sz="1200" dirty="0"/>
              <a:t> – και το Τζετ Λανγκ τη </a:t>
            </a:r>
            <a:r>
              <a:rPr lang="el-GR" sz="1200" dirty="0" err="1"/>
              <a:t>ΝοστΑλγία</a:t>
            </a:r>
            <a:r>
              <a:rPr lang="el-GR" sz="1200" dirty="0"/>
              <a:t> όχι για την ΙΘΑΚΗ αλλά για τη ΒΑΣΙΛΕΙΑ και τους Γάμους</a:t>
            </a:r>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108</a:t>
            </a:fld>
            <a:endParaRPr lang="el-GR"/>
          </a:p>
        </p:txBody>
      </p:sp>
    </p:spTree>
    <p:extLst>
      <p:ext uri="{BB962C8B-B14F-4D97-AF65-F5344CB8AC3E}">
        <p14:creationId xmlns:p14="http://schemas.microsoft.com/office/powerpoint/2010/main" val="1944398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134</a:t>
            </a:fld>
            <a:endParaRPr lang="el-GR"/>
          </a:p>
        </p:txBody>
      </p:sp>
    </p:spTree>
    <p:extLst>
      <p:ext uri="{BB962C8B-B14F-4D97-AF65-F5344CB8AC3E}">
        <p14:creationId xmlns:p14="http://schemas.microsoft.com/office/powerpoint/2010/main" val="110367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135</a:t>
            </a:fld>
            <a:endParaRPr lang="el-GR"/>
          </a:p>
        </p:txBody>
      </p:sp>
      <p:sp>
        <p:nvSpPr>
          <p:cNvPr id="5" name="Θέση σημειώσεων 4"/>
          <p:cNvSpPr>
            <a:spLocks noGrp="1"/>
          </p:cNvSpPr>
          <p:nvPr>
            <p:ph type="body" sz="quarter" idx="11"/>
          </p:nvPr>
        </p:nvSpPr>
        <p:spPr/>
        <p:txBody>
          <a:bodyPr/>
          <a:lstStyle/>
          <a:p>
            <a:endParaRPr lang="el-GR" dirty="0"/>
          </a:p>
        </p:txBody>
      </p:sp>
    </p:spTree>
    <p:extLst>
      <p:ext uri="{BB962C8B-B14F-4D97-AF65-F5344CB8AC3E}">
        <p14:creationId xmlns:p14="http://schemas.microsoft.com/office/powerpoint/2010/main" val="1148315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137</a:t>
            </a:fld>
            <a:endParaRPr lang="el-GR"/>
          </a:p>
        </p:txBody>
      </p:sp>
    </p:spTree>
    <p:extLst>
      <p:ext uri="{BB962C8B-B14F-4D97-AF65-F5344CB8AC3E}">
        <p14:creationId xmlns:p14="http://schemas.microsoft.com/office/powerpoint/2010/main" val="3706318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138</a:t>
            </a:fld>
            <a:endParaRPr lang="el-GR"/>
          </a:p>
        </p:txBody>
      </p:sp>
    </p:spTree>
    <p:extLst>
      <p:ext uri="{BB962C8B-B14F-4D97-AF65-F5344CB8AC3E}">
        <p14:creationId xmlns:p14="http://schemas.microsoft.com/office/powerpoint/2010/main" val="4103500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139</a:t>
            </a:fld>
            <a:endParaRPr lang="el-GR"/>
          </a:p>
        </p:txBody>
      </p:sp>
    </p:spTree>
    <p:extLst>
      <p:ext uri="{BB962C8B-B14F-4D97-AF65-F5344CB8AC3E}">
        <p14:creationId xmlns:p14="http://schemas.microsoft.com/office/powerpoint/2010/main" val="3597958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140</a:t>
            </a:fld>
            <a:endParaRPr lang="el-GR"/>
          </a:p>
        </p:txBody>
      </p:sp>
    </p:spTree>
    <p:extLst>
      <p:ext uri="{BB962C8B-B14F-4D97-AF65-F5344CB8AC3E}">
        <p14:creationId xmlns:p14="http://schemas.microsoft.com/office/powerpoint/2010/main" val="1802585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141</a:t>
            </a:fld>
            <a:endParaRPr lang="el-GR"/>
          </a:p>
        </p:txBody>
      </p:sp>
    </p:spTree>
    <p:extLst>
      <p:ext uri="{BB962C8B-B14F-4D97-AF65-F5344CB8AC3E}">
        <p14:creationId xmlns:p14="http://schemas.microsoft.com/office/powerpoint/2010/main" val="193555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142</a:t>
            </a:fld>
            <a:endParaRPr lang="el-GR"/>
          </a:p>
        </p:txBody>
      </p:sp>
    </p:spTree>
    <p:extLst>
      <p:ext uri="{BB962C8B-B14F-4D97-AF65-F5344CB8AC3E}">
        <p14:creationId xmlns:p14="http://schemas.microsoft.com/office/powerpoint/2010/main" val="142811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24</a:t>
            </a:fld>
            <a:endParaRPr lang="el-GR"/>
          </a:p>
        </p:txBody>
      </p:sp>
    </p:spTree>
    <p:extLst>
      <p:ext uri="{BB962C8B-B14F-4D97-AF65-F5344CB8AC3E}">
        <p14:creationId xmlns:p14="http://schemas.microsoft.com/office/powerpoint/2010/main" val="903861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143</a:t>
            </a:fld>
            <a:endParaRPr lang="el-GR"/>
          </a:p>
        </p:txBody>
      </p:sp>
    </p:spTree>
    <p:extLst>
      <p:ext uri="{BB962C8B-B14F-4D97-AF65-F5344CB8AC3E}">
        <p14:creationId xmlns:p14="http://schemas.microsoft.com/office/powerpoint/2010/main" val="372851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144</a:t>
            </a:fld>
            <a:endParaRPr lang="el-GR"/>
          </a:p>
        </p:txBody>
      </p:sp>
    </p:spTree>
    <p:extLst>
      <p:ext uri="{BB962C8B-B14F-4D97-AF65-F5344CB8AC3E}">
        <p14:creationId xmlns:p14="http://schemas.microsoft.com/office/powerpoint/2010/main" val="731286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145</a:t>
            </a:fld>
            <a:endParaRPr lang="el-GR"/>
          </a:p>
        </p:txBody>
      </p:sp>
    </p:spTree>
    <p:extLst>
      <p:ext uri="{BB962C8B-B14F-4D97-AF65-F5344CB8AC3E}">
        <p14:creationId xmlns:p14="http://schemas.microsoft.com/office/powerpoint/2010/main" val="277638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146</a:t>
            </a:fld>
            <a:endParaRPr lang="el-GR"/>
          </a:p>
        </p:txBody>
      </p:sp>
    </p:spTree>
    <p:extLst>
      <p:ext uri="{BB962C8B-B14F-4D97-AF65-F5344CB8AC3E}">
        <p14:creationId xmlns:p14="http://schemas.microsoft.com/office/powerpoint/2010/main" val="2571424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147</a:t>
            </a:fld>
            <a:endParaRPr lang="el-GR"/>
          </a:p>
        </p:txBody>
      </p:sp>
    </p:spTree>
    <p:extLst>
      <p:ext uri="{BB962C8B-B14F-4D97-AF65-F5344CB8AC3E}">
        <p14:creationId xmlns:p14="http://schemas.microsoft.com/office/powerpoint/2010/main" val="4413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148</a:t>
            </a:fld>
            <a:endParaRPr lang="el-GR"/>
          </a:p>
        </p:txBody>
      </p:sp>
    </p:spTree>
    <p:extLst>
      <p:ext uri="{BB962C8B-B14F-4D97-AF65-F5344CB8AC3E}">
        <p14:creationId xmlns:p14="http://schemas.microsoft.com/office/powerpoint/2010/main" val="266339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149</a:t>
            </a:fld>
            <a:endParaRPr lang="el-GR"/>
          </a:p>
        </p:txBody>
      </p:sp>
    </p:spTree>
    <p:extLst>
      <p:ext uri="{BB962C8B-B14F-4D97-AF65-F5344CB8AC3E}">
        <p14:creationId xmlns:p14="http://schemas.microsoft.com/office/powerpoint/2010/main" val="169461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150</a:t>
            </a:fld>
            <a:endParaRPr lang="el-GR"/>
          </a:p>
        </p:txBody>
      </p:sp>
    </p:spTree>
    <p:extLst>
      <p:ext uri="{BB962C8B-B14F-4D97-AF65-F5344CB8AC3E}">
        <p14:creationId xmlns:p14="http://schemas.microsoft.com/office/powerpoint/2010/main" val="4293085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151</a:t>
            </a:fld>
            <a:endParaRPr lang="el-GR"/>
          </a:p>
        </p:txBody>
      </p:sp>
    </p:spTree>
    <p:extLst>
      <p:ext uri="{BB962C8B-B14F-4D97-AF65-F5344CB8AC3E}">
        <p14:creationId xmlns:p14="http://schemas.microsoft.com/office/powerpoint/2010/main" val="3313973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152</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40087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27</a:t>
            </a:fld>
            <a:endParaRPr lang="el-GR"/>
          </a:p>
        </p:txBody>
      </p:sp>
    </p:spTree>
    <p:extLst>
      <p:ext uri="{BB962C8B-B14F-4D97-AF65-F5344CB8AC3E}">
        <p14:creationId xmlns:p14="http://schemas.microsoft.com/office/powerpoint/2010/main" val="1516088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153</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869806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154</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304404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155</a:t>
            </a:fld>
            <a:endParaRPr lang="el-GR"/>
          </a:p>
        </p:txBody>
      </p:sp>
    </p:spTree>
    <p:extLst>
      <p:ext uri="{BB962C8B-B14F-4D97-AF65-F5344CB8AC3E}">
        <p14:creationId xmlns:p14="http://schemas.microsoft.com/office/powerpoint/2010/main" val="4149878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156</a:t>
            </a:fld>
            <a:endParaRPr lang="el-GR"/>
          </a:p>
        </p:txBody>
      </p:sp>
    </p:spTree>
    <p:extLst>
      <p:ext uri="{BB962C8B-B14F-4D97-AF65-F5344CB8AC3E}">
        <p14:creationId xmlns:p14="http://schemas.microsoft.com/office/powerpoint/2010/main" val="826590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157</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93516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E85719-43F1-457B-88F9-2709BD36295A}" type="slidenum">
              <a:rPr lang="el-GR" smtClean="0"/>
              <a:pPr/>
              <a:t>45</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79</a:t>
            </a:fld>
            <a:endParaRPr lang="el-GR"/>
          </a:p>
        </p:txBody>
      </p:sp>
    </p:spTree>
    <p:extLst>
      <p:ext uri="{BB962C8B-B14F-4D97-AF65-F5344CB8AC3E}">
        <p14:creationId xmlns:p14="http://schemas.microsoft.com/office/powerpoint/2010/main" val="169254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80</a:t>
            </a:fld>
            <a:endParaRPr lang="el-GR"/>
          </a:p>
        </p:txBody>
      </p:sp>
    </p:spTree>
    <p:extLst>
      <p:ext uri="{BB962C8B-B14F-4D97-AF65-F5344CB8AC3E}">
        <p14:creationId xmlns:p14="http://schemas.microsoft.com/office/powerpoint/2010/main" val="141452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81</a:t>
            </a:fld>
            <a:endParaRPr lang="el-GR"/>
          </a:p>
        </p:txBody>
      </p:sp>
    </p:spTree>
    <p:extLst>
      <p:ext uri="{BB962C8B-B14F-4D97-AF65-F5344CB8AC3E}">
        <p14:creationId xmlns:p14="http://schemas.microsoft.com/office/powerpoint/2010/main" val="264565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2" name="11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3" name="12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Υπότιτλος"/>
          <p:cNvSpPr>
            <a:spLocks noGrp="1"/>
          </p:cNvSpPr>
          <p:nvPr>
            <p:ph type="subTitle" idx="1" hasCustomPrompt="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17" name="16 - Θέση υποσέλιδου"/>
          <p:cNvSpPr>
            <a:spLocks noGrp="1"/>
          </p:cNvSpPr>
          <p:nvPr>
            <p:ph type="ftr" sz="quarter" idx="11"/>
          </p:nvPr>
        </p:nvSpPr>
        <p:spPr/>
        <p:txBody>
          <a:bodyPr/>
          <a:lstStyle/>
          <a:p>
            <a:endParaRPr lang="el-GR">
              <a:solidFill>
                <a:srgbClr val="696464"/>
              </a:solidFill>
            </a:endParaRP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pPr/>
              <a:t>‹#›</a:t>
            </a:fld>
            <a:endParaRPr lang="el-GR"/>
          </a:p>
        </p:txBody>
      </p:sp>
      <p:sp>
        <p:nvSpPr>
          <p:cNvPr id="7" name="6 - Ορθογώνιο"/>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9 - Ορθογώνιο"/>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10 - Ορθογώνιο"/>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Τίτλος"/>
          <p:cNvSpPr>
            <a:spLocks noGrp="1"/>
          </p:cNvSpPr>
          <p:nvPr>
            <p:ph type="ctrTitle" hasCustomPrompt="1"/>
          </p:nvPr>
        </p:nvSpPr>
        <p:spPr>
          <a:xfrm>
            <a:off x="609600" y="1505931"/>
            <a:ext cx="10972800" cy="1470025"/>
          </a:xfrm>
        </p:spPr>
        <p:txBody>
          <a:bodyPr anchor="ctr"/>
          <a:lstStyle>
            <a:lvl1pPr algn="ctr">
              <a:defRPr lang="en-US" dirty="0">
                <a:solidFill>
                  <a:srgbClr val="FFFFFF"/>
                </a:solidFill>
              </a:defRPr>
            </a:lvl1pPr>
          </a:lstStyle>
          <a:p>
            <a:r>
              <a:rPr kumimoji="0" lang="el-GR"/>
              <a:t>Kλικ για επεξεργασία του τίτλου</a:t>
            </a:r>
            <a:endParaRPr kumimoji="0" lang="en-US"/>
          </a:p>
        </p:txBody>
      </p:sp>
    </p:spTree>
    <p:extLst>
      <p:ext uri="{BB962C8B-B14F-4D97-AF65-F5344CB8AC3E}">
        <p14:creationId xmlns:p14="http://schemas.microsoft.com/office/powerpoint/2010/main" val="3281994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22379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8839200" y="274642"/>
            <a:ext cx="268224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1219200" y="274641"/>
            <a:ext cx="7416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404528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8" name="7 - Θέση περιεχομένου"/>
          <p:cNvSpPr>
            <a:spLocks noGrp="1"/>
          </p:cNvSpPr>
          <p:nvPr>
            <p:ph sz="quarter" idx="1" hasCustomPrompt="1"/>
          </p:nvPr>
        </p:nvSpPr>
        <p:spPr>
          <a:xfrm>
            <a:off x="1219200" y="1447800"/>
            <a:ext cx="1036320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56572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1" name="10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0" name="9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963084" y="952501"/>
            <a:ext cx="10363200" cy="1362075"/>
          </a:xfrm>
        </p:spPr>
        <p:txBody>
          <a:bodyPr anchor="b" anchorCtr="0"/>
          <a:lstStyle>
            <a:lvl1pPr algn="l">
              <a:buNone/>
              <a:defRPr sz="4000" b="0" cap="none"/>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5" name="4 - Θέση υποσέλιδου"/>
          <p:cNvSpPr>
            <a:spLocks noGrp="1"/>
          </p:cNvSpPr>
          <p:nvPr>
            <p:ph type="ftr" sz="quarter" idx="11"/>
          </p:nvPr>
        </p:nvSpPr>
        <p:spPr>
          <a:xfrm>
            <a:off x="1066800" y="6172200"/>
            <a:ext cx="5334000" cy="457200"/>
          </a:xfrm>
        </p:spPr>
        <p:txBody>
          <a:bodyPr/>
          <a:lstStyle/>
          <a:p>
            <a:endParaRPr lang="el-GR">
              <a:solidFill>
                <a:srgbClr val="696464"/>
              </a:solidFill>
            </a:endParaRPr>
          </a:p>
        </p:txBody>
      </p:sp>
      <p:sp>
        <p:nvSpPr>
          <p:cNvPr id="7" name="6 - Ορθογώνιο"/>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Ορθογώνιο"/>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Ορθογώνιο"/>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 name="5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3801654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9" name="8 - Θέση περιεχομένου"/>
          <p:cNvSpPr>
            <a:spLocks noGrp="1"/>
          </p:cNvSpPr>
          <p:nvPr>
            <p:ph sz="quarter" idx="1" hasCustomPrompt="1"/>
          </p:nvPr>
        </p:nvSpPr>
        <p:spPr>
          <a:xfrm>
            <a:off x="12192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10 - Θέση περιεχομένου"/>
          <p:cNvSpPr>
            <a:spLocks noGrp="1"/>
          </p:cNvSpPr>
          <p:nvPr>
            <p:ph sz="quarter" idx="2" hasCustomPrompt="1"/>
          </p:nvPr>
        </p:nvSpPr>
        <p:spPr>
          <a:xfrm>
            <a:off x="65786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8469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273050"/>
            <a:ext cx="10363200" cy="1143000"/>
          </a:xfrm>
        </p:spPr>
        <p:txBody>
          <a:bodyPr anchor="b" anchorCtr="0"/>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hasCustomPrompt="1"/>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8" name="7 - Θέση υποσέλιδου"/>
          <p:cNvSpPr>
            <a:spLocks noGrp="1"/>
          </p:cNvSpPr>
          <p:nvPr>
            <p:ph type="ftr" sz="quarter" idx="11"/>
          </p:nvPr>
        </p:nvSpPr>
        <p:spPr/>
        <p:txBody>
          <a:bodyPr/>
          <a:lstStyle/>
          <a:p>
            <a:endParaRPr lang="el-GR">
              <a:solidFill>
                <a:srgbClr val="696464"/>
              </a:solidFill>
            </a:endParaRP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half" idx="2" hasCustomPrompt="1"/>
          </p:nvPr>
        </p:nvSpPr>
        <p:spPr>
          <a:xfrm>
            <a:off x="12192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half" idx="4" hasCustomPrompt="1"/>
          </p:nvPr>
        </p:nvSpPr>
        <p:spPr>
          <a:xfrm>
            <a:off x="66040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19299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4" name="3 - Θέση υποσέλιδου"/>
          <p:cNvSpPr>
            <a:spLocks noGrp="1"/>
          </p:cNvSpPr>
          <p:nvPr>
            <p:ph type="ftr" sz="quarter" idx="11"/>
          </p:nvPr>
        </p:nvSpPr>
        <p:spPr/>
        <p:txBody>
          <a:bodyPr/>
          <a:lstStyle/>
          <a:p>
            <a:endParaRPr lang="el-GR">
              <a:solidFill>
                <a:srgbClr val="696464"/>
              </a:solidFill>
            </a:endParaRP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0775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3" name="2 - Θέση υποσέλιδου"/>
          <p:cNvSpPr>
            <a:spLocks noGrp="1"/>
          </p:cNvSpPr>
          <p:nvPr>
            <p:ph type="ftr" sz="quarter" idx="11"/>
          </p:nvPr>
        </p:nvSpPr>
        <p:spPr/>
        <p:txBody>
          <a:bodyPr/>
          <a:lstStyle/>
          <a:p>
            <a:endParaRPr lang="el-GR">
              <a:solidFill>
                <a:srgbClr val="696464"/>
              </a:solidFill>
            </a:endParaRP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1924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9" name="8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1219200" y="273050"/>
            <a:ext cx="10363200" cy="1143000"/>
          </a:xfrm>
        </p:spPr>
        <p:txBody>
          <a:bodyPr anchor="b" anchorCtr="0"/>
          <a:lstStyle>
            <a:lvl1pPr algn="l">
              <a:buNone/>
              <a:defRPr sz="4000" b="0"/>
            </a:lvl1pPr>
          </a:lstStyle>
          <a:p>
            <a:r>
              <a:rPr kumimoji="0" lang="el-GR"/>
              <a:t>Kλικ για επεξεργασία του τίτλου</a:t>
            </a:r>
            <a:endParaRPr kumimoji="0" lang="en-US"/>
          </a:p>
        </p:txBody>
      </p:sp>
      <p:sp>
        <p:nvSpPr>
          <p:cNvPr id="3" name="2 - Θέση κειμένου"/>
          <p:cNvSpPr>
            <a:spLocks noGrp="1"/>
          </p:cNvSpPr>
          <p:nvPr>
            <p:ph type="body" idx="2" hasCustomPrompt="1"/>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quarter" idx="1" hasCustomPrompt="1"/>
          </p:nvPr>
        </p:nvSpPr>
        <p:spPr>
          <a:xfrm>
            <a:off x="3962400" y="1600200"/>
            <a:ext cx="7620000" cy="44958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220265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4900550"/>
            <a:ext cx="9753600" cy="522288"/>
          </a:xfrm>
        </p:spPr>
        <p:txBody>
          <a:bodyPr anchor="ctr">
            <a:noAutofit/>
          </a:bodyPr>
          <a:lstStyle>
            <a:lvl1pPr algn="l">
              <a:buNone/>
              <a:defRPr sz="2800" b="0"/>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6" name="5 - Θέση υποσέλιδου"/>
          <p:cNvSpPr>
            <a:spLocks noGrp="1"/>
          </p:cNvSpPr>
          <p:nvPr>
            <p:ph type="ftr" sz="quarter" idx="11"/>
          </p:nvPr>
        </p:nvSpPr>
        <p:spPr>
          <a:xfrm>
            <a:off x="1219200" y="6172200"/>
            <a:ext cx="5181600" cy="457200"/>
          </a:xfrm>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
        <p:nvSpPr>
          <p:cNvPr id="11" name="10 - Ορθογώνιο"/>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11 - Ορθογώνιο"/>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12 - Ορθογώνιο"/>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2 - Θέση εικόνας"/>
          <p:cNvSpPr>
            <a:spLocks noGrp="1"/>
          </p:cNvSpPr>
          <p:nvPr>
            <p:ph type="pic" idx="1" hasCustomPrompt="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Tree>
    <p:extLst>
      <p:ext uri="{BB962C8B-B14F-4D97-AF65-F5344CB8AC3E}">
        <p14:creationId xmlns:p14="http://schemas.microsoft.com/office/powerpoint/2010/main" val="3145955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9" name="8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7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21 - Θέση τίτλου"/>
          <p:cNvSpPr>
            <a:spLocks noGrp="1"/>
          </p:cNvSpPr>
          <p:nvPr>
            <p:ph type="title"/>
          </p:nvPr>
        </p:nvSpPr>
        <p:spPr>
          <a:xfrm>
            <a:off x="1219200" y="274638"/>
            <a:ext cx="10363200" cy="1143000"/>
          </a:xfrm>
          <a:prstGeom prst="rect">
            <a:avLst/>
          </a:prstGeom>
        </p:spPr>
        <p:txBody>
          <a:bodyPr bIns="91440" anchor="b" anchorCtr="0">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solidFill>
                  <a:srgbClr val="696464"/>
                </a:solidFill>
              </a:rPr>
              <a:pPr/>
              <a:t>22/2/2023</a:t>
            </a:fld>
            <a:endParaRPr lang="el-GR">
              <a:solidFill>
                <a:srgbClr val="696464"/>
              </a:solidFill>
            </a:endParaRPr>
          </a:p>
        </p:txBody>
      </p:sp>
      <p:sp>
        <p:nvSpPr>
          <p:cNvPr id="3" name="2 - Θέση υποσέλιδου"/>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l-GR">
              <a:solidFill>
                <a:srgbClr val="696464"/>
              </a:solidFill>
            </a:endParaRPr>
          </a:p>
        </p:txBody>
      </p:sp>
      <p:sp>
        <p:nvSpPr>
          <p:cNvPr id="23" name="22 - Θέση αριθμού διαφάνειας"/>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pPr/>
              <a:t>‹#›</a:t>
            </a:fld>
            <a:endParaRPr lang="el-GR"/>
          </a:p>
        </p:txBody>
      </p:sp>
    </p:spTree>
    <p:extLst>
      <p:ext uri="{BB962C8B-B14F-4D97-AF65-F5344CB8AC3E}">
        <p14:creationId xmlns:p14="http://schemas.microsoft.com/office/powerpoint/2010/main" val="76274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H%20KUENG%20%CE%97%20%CE%91%CE%A1%CE%A7%CE%97%20%CE%9F%CE%9B%CE%A9%CE%9D%20%CE%A4%CE%A9%CE%9D%20%CE%A0%CE%A1%CE%91%CE%93%CE%9C%CE%91%CE%A4%CE%A9%CE%9D%CE%92.doc" TargetMode="External"/><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hyperlink" Target="https://open.spotify.com/show/5tT9NpOfgzkvVeq526JzyP"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3.jpeg"/><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9.xml.rels><?xml version="1.0" encoding="UTF-8" standalone="yes"?>
<Relationships xmlns="http://schemas.openxmlformats.org/package/2006/relationships"><Relationship Id="rId3" Type="http://schemas.openxmlformats.org/officeDocument/2006/relationships/hyperlink" Target="https://eclass.uoa.gr/courses/SOCTHEOL102/" TargetMode="External"/><Relationship Id="rId2" Type="http://schemas.openxmlformats.org/officeDocument/2006/relationships/hyperlink" Target="https://opencourses.uoa.gr/modules/video/?course=SOCTHEOL4" TargetMode="External"/><Relationship Id="rId1" Type="http://schemas.openxmlformats.org/officeDocument/2006/relationships/slideLayout" Target="../slideLayouts/slideLayout8.xml"/><Relationship Id="rId4" Type="http://schemas.openxmlformats.org/officeDocument/2006/relationships/hyperlink" Target="https://docs.google.com/document/d/1y6nevs1gALSPnqoBZ-_BC0yQ9IitZs-mQBSL6DFwGGU/edit?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50.gif"/></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hyperlink" Target="http://www.ehw.gr/asiaminor/forms/fLemmaBodyExtended.aspx?lemmaId=4288"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9.xml.rels><?xml version="1.0" encoding="UTF-8" standalone="yes"?>
<Relationships xmlns="http://schemas.openxmlformats.org/package/2006/relationships"><Relationship Id="rId2" Type="http://schemas.openxmlformats.org/officeDocument/2006/relationships/hyperlink" Target="https://www.freebibleimages.org/illustrations/seven-churches-maps/"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eekly.israelbiblecenter.com/did-eden-exist-in-the-wilderness/" TargetMode="External"/><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hyperlink" Target="https://israelbiblecenter.com/%20podcast/page/15/?id=456757" TargetMode="External"/><Relationship Id="rId5" Type="http://schemas.openxmlformats.org/officeDocument/2006/relationships/hyperlink" Target="https://israelbiblecenter.com/%20podcast/page/10/?id=629856" TargetMode="External"/><Relationship Id="rId4" Type="http://schemas.openxmlformats.org/officeDocument/2006/relationships/hyperlink" Target="https://weekly.israelbiblecenter.com/babel-babble-babylon/" TargetMode="Externa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55.jpeg"/><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2" Type="http://schemas.openxmlformats.org/officeDocument/2006/relationships/hyperlink" Target="https://blog.dioptra.gr/2023/01/30/pos-leitourgei-o-kosmos-vaclav/" TargetMode="Externa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1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hyperlink" Target="https://www.youtube.com/watch?v=zRl75Vk7Q1k" TargetMode="Externa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hyperlink" Target="https://weekly.israelbiblecenter.com/does-god-regret/" TargetMode="External"/><Relationship Id="rId2" Type="http://schemas.openxmlformats.org/officeDocument/2006/relationships/hyperlink" Target="https://weekly.israelbiblecenter.com/gods-name-quantum-physics/" TargetMode="External"/><Relationship Id="rId1" Type="http://schemas.openxmlformats.org/officeDocument/2006/relationships/slideLayout" Target="../slideLayouts/slideLayout8.xml"/><Relationship Id="rId6" Type="http://schemas.openxmlformats.org/officeDocument/2006/relationships/hyperlink" Target="https://weekly.israelbiblecenter.com/does-god-have-a-form/" TargetMode="External"/><Relationship Id="rId5" Type="http://schemas.openxmlformats.org/officeDocument/2006/relationships/hyperlink" Target="https://weekly.israelbiblecenter.com/god-gender-bible/" TargetMode="External"/><Relationship Id="rId4" Type="http://schemas.openxmlformats.org/officeDocument/2006/relationships/hyperlink" Target="https://weekly.israelbiblecenter.com/was-god-angry-before-the-flood/"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CE%99%CE%A0%CE%95%20%CE%9A%CE%95%CE%99%CE%9C%CE%95%CE%9D%CE%9F%20%CE%A4%CE%95%CE%9B%CE%99%CE%9A%CE%9F%20%CE%9D%CE%95%CE%9F%20%CE%988.%20%CE%A0%CE%91%CE%99%CE%94%CE%91%CE%93%CE%A9%CE%93%CE%99%CE%9A%CE%97%20%CE%91%CE%9E%CE%99%CE%9F%CE%A0%CE%9F%CE%99%CE%97%CE%A3%CE%97%20%CE%92%CE%99%CE%92%CE%9B%CE%99%CE%9A%CE%A9%CE%9D%20%CE%9A%CE%95%CE%99%CE%9C%CE%95%CE%9D%CE%A9%CE%9D%20%28%CE%9A%CE%95%CE%99%CE%9C%CE%95%CE%9D%CE%9F%29%20%CE%A4%CE%95%CE%9B%CE%99%CE%9A%CE%9F.docx" TargetMode="External"/><Relationship Id="rId1" Type="http://schemas.openxmlformats.org/officeDocument/2006/relationships/slideLayout" Target="../slideLayouts/slideLayout4.xml"/><Relationship Id="rId5" Type="http://schemas.openxmlformats.org/officeDocument/2006/relationships/hyperlink" Target="https://1drv.ms/v/s!ApvlyBhgEck5bUnQSI-9xq_THYg?e=W2Gdbz" TargetMode="External"/><Relationship Id="rId4" Type="http://schemas.openxmlformats.org/officeDocument/2006/relationships/hyperlink" Target="https://eclass.uoa.gr/modules/document/file.php/SOCTHEOL138/%CE%9F%CE%A1%CE%9850%20%CE%94%CE%97%CE%9C%CE%99%CE%9F%CE%A5%CE%A1%CE%93%CE%99%CE%91%20-%20%CE%A0%CE%A4%CE%A9%CE%A3%CE%97%20-%20%CE%92%CE%91%CE%92%CE%95%CE%9B%20-%20%CE%91%CE%93%CE%91%CE%A1%20-%20%CE%9C%CE%95%CE%9B%CE%95%CE%A4%CE%97%20%CE%92%CE%99%CE%92%CE%9B%CE%9F%CE%A5.docx"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eekly.israelbiblecenter.com/exodus-a-new-creation-stor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bibleproject.com/downloads/al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aesop.iep.edu.gr/node/21662" TargetMode="External"/><Relationship Id="rId2" Type="http://schemas.openxmlformats.org/officeDocument/2006/relationships/hyperlink" Target="https://giatioxi.gr/vivlos_gia_arxarious_tsirelh/" TargetMode="External"/><Relationship Id="rId1" Type="http://schemas.openxmlformats.org/officeDocument/2006/relationships/slideLayout" Target="../slideLayouts/slideLayout4.xml"/><Relationship Id="rId5" Type="http://schemas.openxmlformats.org/officeDocument/2006/relationships/hyperlink" Target="https://www.youtube.com/watch?v=Ulo1ZfqvAVg" TargetMode="External"/><Relationship Id="rId4" Type="http://schemas.openxmlformats.org/officeDocument/2006/relationships/hyperlink" Target="https://aesop.iep.edu.gr/node/1225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eekly.israelbiblecenter.com/whats-so-wrong-with-making-images-of-god/"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afVN-7vY0KA"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eekly.israelbiblecenter.com/miss-point-noahs-story/" TargetMode="Externa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my.bible.com/el/bible/173/PSA.8.TGV" TargetMode="External"/><Relationship Id="rId2" Type="http://schemas.openxmlformats.org/officeDocument/2006/relationships/hyperlink" Target="https://my.bible.com/el/bible/173/PSA.104_1.TGV" TargetMode="External"/><Relationship Id="rId1" Type="http://schemas.openxmlformats.org/officeDocument/2006/relationships/slideLayout" Target="../slideLayouts/slideLayout6.xml"/><Relationship Id="rId5" Type="http://schemas.openxmlformats.org/officeDocument/2006/relationships/hyperlink" Target="https://de.wikipedia.org/wiki/Aton-Hymnus" TargetMode="External"/><Relationship Id="rId4" Type="http://schemas.openxmlformats.org/officeDocument/2006/relationships/hyperlink" Target="https://israelbiblecenter.com/%20podcast/page/1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slide" Target="slide4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EuIs7R2BpvQ"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en.wikipedia.org/wiki/The_Creation_of_Adam" TargetMode="External"/><Relationship Id="rId4" Type="http://schemas.openxmlformats.org/officeDocument/2006/relationships/hyperlink" Target="https://en.wikipedia.org/wiki/Sistine_Chapel_ceilin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2" Type="http://schemas.openxmlformats.org/officeDocument/2006/relationships/hyperlink" Target="https://weekly.israelbiblecenter.com/can-work-worship/"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weekly.israelbiblecenter.com/eve-come-adams-rib/" TargetMode="External"/><Relationship Id="rId2" Type="http://schemas.openxmlformats.org/officeDocument/2006/relationships/hyperlink" Target="https://weekly.israelbiblecenter.com/the-unlikely-role-of-a-biblical-woman/" TargetMode="External"/><Relationship Id="rId1" Type="http://schemas.openxmlformats.org/officeDocument/2006/relationships/slideLayout" Target="../slideLayouts/slideLayout4.xml"/><Relationship Id="rId5" Type="http://schemas.openxmlformats.org/officeDocument/2006/relationships/hyperlink" Target="https://weekly.israelbiblecenter.com/sorting-sons-god/" TargetMode="External"/><Relationship Id="rId4" Type="http://schemas.openxmlformats.org/officeDocument/2006/relationships/hyperlink" Target="https://weekly.israelbiblecenter.com/eve-mean-hebrew/"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class.uoa.gr/modules/document/file.php/SOCTHEOL101/%CE%A3%CE%97%CE%9C%CE%95%CE%99%CE%A9%CE%A3%CE%95%CE%99%CE%A3%20%CE%91%20%CE%A4%CE%99%CE%9C%CE%9F%CE%98%CE%95%CE%9F%CE%9D.pdf" TargetMode="External"/><Relationship Id="rId2" Type="http://schemas.openxmlformats.org/officeDocument/2006/relationships/hyperlink" Target="https://eclass.uoa.gr/modules/document/file.php/SOCTHEOL101/%CE%95%CE%A0%CE%99%CE%A3%CE%A4%CE%9F%CE%9B%CE%95%CE%A3%20%CE%91%CE%99%CE%A7%CE%9C%CE%91%CE%9B%CE%A9%CE%A3%CE%99%CE%91%CE%A3-%CE%A5%CE%9C%CE%9D%CE%9F%CE%A3%20%CE%A6%CE%99%CE%9B..docx" TargetMode="External"/><Relationship Id="rId1" Type="http://schemas.openxmlformats.org/officeDocument/2006/relationships/slideLayout" Target="../slideLayouts/slideLayout4.xml"/><Relationship Id="rId5" Type="http://schemas.openxmlformats.org/officeDocument/2006/relationships/hyperlink" Target="https://israelbiblecenter.com/membership-account/certificate-in-jewish-studies/" TargetMode="External"/><Relationship Id="rId4" Type="http://schemas.openxmlformats.org/officeDocument/2006/relationships/hyperlink" Target="https://weekly.israelbiblecenter.com/gods-vision-eden/"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eekly.israelbiblecenter.com/splitting-the-adam/" TargetMode="Externa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journals.lib.auth.gr/religionteaching/article/view/9116/8677" TargetMode="Externa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hyperlink" Target="https://eclass.uoa.gr/modules/document/?course=SOCTHEOL170" TargetMode="External"/><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rcheia.moec.gov.cy/sm/344/thriskevtika_a_gymn.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hyperlink" Target="https://blogs.sch.gr/akanthor/" TargetMode="External"/><Relationship Id="rId2" Type="http://schemas.openxmlformats.org/officeDocument/2006/relationships/hyperlink" Target="https://photodentro.edu.gr/lor/subject-search?locale=el" TargetMode="External"/><Relationship Id="rId1" Type="http://schemas.openxmlformats.org/officeDocument/2006/relationships/slideLayout" Target="../slideLayouts/slideLayout6.xml"/><Relationship Id="rId6" Type="http://schemas.openxmlformats.org/officeDocument/2006/relationships/hyperlink" Target="https://blogs.sch.gr/xalmpanaki" TargetMode="External"/><Relationship Id="rId5" Type="http://schemas.openxmlformats.org/officeDocument/2006/relationships/hyperlink" Target="http://albanaki.blogspot.com/" TargetMode="External"/><Relationship Id="rId4" Type="http://schemas.openxmlformats.org/officeDocument/2006/relationships/hyperlink" Target="http://ntsireve.blogspot.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bibleproject.com/podcast/series/creation-series/" TargetMode="External"/><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74.xml.rels><?xml version="1.0" encoding="UTF-8" standalone="yes"?>
<Relationships xmlns="http://schemas.openxmlformats.org/package/2006/relationships"><Relationship Id="rId8" Type="http://schemas.openxmlformats.org/officeDocument/2006/relationships/hyperlink" Target="https://israelbiblecenter.com/%20podcast/page/3/?id=1099635" TargetMode="External"/><Relationship Id="rId3" Type="http://schemas.openxmlformats.org/officeDocument/2006/relationships/hyperlink" Target="https://israelbiblecenter.com/%20podcast/page/5/?id=804958" TargetMode="External"/><Relationship Id="rId7" Type="http://schemas.openxmlformats.org/officeDocument/2006/relationships/hyperlink" Target="https://israelbiblecenter.com/%20podcast/page/2/" TargetMode="External"/><Relationship Id="rId2" Type="http://schemas.openxmlformats.org/officeDocument/2006/relationships/hyperlink" Target="https://israelbiblecenter.com/%20podcast/page/5/?id=804963" TargetMode="External"/><Relationship Id="rId1" Type="http://schemas.openxmlformats.org/officeDocument/2006/relationships/slideLayout" Target="../slideLayouts/slideLayout2.xml"/><Relationship Id="rId6" Type="http://schemas.openxmlformats.org/officeDocument/2006/relationships/hyperlink" Target="https://israelbiblecenter.com/%20podcast/page/2/?id=1101906" TargetMode="External"/><Relationship Id="rId5" Type="http://schemas.openxmlformats.org/officeDocument/2006/relationships/hyperlink" Target="https://israelbiblecenter.com/%20podcast/page/9/?id=645090" TargetMode="External"/><Relationship Id="rId4" Type="http://schemas.openxmlformats.org/officeDocument/2006/relationships/hyperlink" Target="https://israelbiblecenter.com/%20podcast/page/4/?id=1038606" TargetMode="External"/><Relationship Id="rId9" Type="http://schemas.openxmlformats.org/officeDocument/2006/relationships/image" Target="../media/image28.jpeg"/></Relationships>
</file>

<file path=ppt/slides/_rels/slide75.xml.rels><?xml version="1.0" encoding="UTF-8" standalone="yes"?>
<Relationships xmlns="http://schemas.openxmlformats.org/package/2006/relationships"><Relationship Id="rId3" Type="http://schemas.openxmlformats.org/officeDocument/2006/relationships/hyperlink" Target="https://weekly.israelbiblecenter.com/opening-garden-eden/" TargetMode="External"/><Relationship Id="rId2" Type="http://schemas.openxmlformats.org/officeDocument/2006/relationships/hyperlink" Target="https://weekly.israelbiblecenter.com/why-did-the-serpent-speak/" TargetMode="External"/><Relationship Id="rId1" Type="http://schemas.openxmlformats.org/officeDocument/2006/relationships/slideLayout" Target="../slideLayouts/slideLayout2.xml"/><Relationship Id="rId5" Type="http://schemas.openxmlformats.org/officeDocument/2006/relationships/hyperlink" Target="https://weekly.israelbiblecenter.com/babels-brick-mortar/" TargetMode="External"/><Relationship Id="rId4" Type="http://schemas.openxmlformats.org/officeDocument/2006/relationships/hyperlink" Target="https://weekly.israelbiblecenter.com/does-sin-impact-god/"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alpha val="7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8423" y="4886180"/>
            <a:ext cx="11535508" cy="616060"/>
          </a:xfrm>
        </p:spPr>
        <p:txBody>
          <a:bodyPr>
            <a:normAutofit fontScale="90000"/>
          </a:bodyPr>
          <a:lstStyle/>
          <a:p>
            <a:pPr algn="ctr"/>
            <a:r>
              <a:rPr lang="el-GR" sz="3200" dirty="0"/>
              <a:t>Επιμορφωτικό Πρόγραμμα Ι.Π.Ε. </a:t>
            </a:r>
          </a:p>
        </p:txBody>
      </p:sp>
      <p:pic>
        <p:nvPicPr>
          <p:cNvPr id="7" name="Θέση περιεχομένου 6"/>
          <p:cNvPicPr>
            <a:picLocks noGrp="1" noChangeAspect="1"/>
          </p:cNvPicPr>
          <p:nvPr>
            <p:ph sz="quarter" idx="1"/>
          </p:nvPr>
        </p:nvPicPr>
        <p:blipFill rotWithShape="1">
          <a:blip r:embed="rId3"/>
          <a:srcRect l="3657" r="3657"/>
          <a:stretch/>
        </p:blipFill>
        <p:spPr>
          <a:xfrm>
            <a:off x="2627113" y="442841"/>
            <a:ext cx="1263443" cy="1474557"/>
          </a:xfrm>
          <a:prstGeom prst="rect">
            <a:avLst/>
          </a:prstGeom>
          <a:solidFill>
            <a:schemeClr val="accent3">
              <a:lumMod val="40000"/>
              <a:lumOff val="60000"/>
              <a:alpha val="47000"/>
            </a:schemeClr>
          </a:solidFill>
          <a:effectLst>
            <a:outerShdw blurRad="50800" dist="50800" dir="5400000" algn="ctr" rotWithShape="0">
              <a:schemeClr val="accent3">
                <a:lumMod val="40000"/>
                <a:lumOff val="60000"/>
              </a:schemeClr>
            </a:outerShdw>
          </a:effectLst>
        </p:spPr>
      </p:pic>
      <p:sp>
        <p:nvSpPr>
          <p:cNvPr id="8" name="Ορθογώνιο 7"/>
          <p:cNvSpPr/>
          <p:nvPr/>
        </p:nvSpPr>
        <p:spPr>
          <a:xfrm>
            <a:off x="1156870" y="1947669"/>
            <a:ext cx="4203931" cy="646331"/>
          </a:xfrm>
          <a:prstGeom prst="rect">
            <a:avLst/>
          </a:prstGeom>
        </p:spPr>
        <p:txBody>
          <a:bodyPr wrap="square">
            <a:spAutoFit/>
          </a:bodyPr>
          <a:lstStyle/>
          <a:p>
            <a:pPr algn="ctr"/>
            <a:r>
              <a:rPr lang="el-GR" b="1" dirty="0"/>
              <a:t>Ίδρυμα Ποιμαντικής Επιμορφώσεως</a:t>
            </a:r>
            <a:br>
              <a:rPr lang="el-GR" b="1" dirty="0"/>
            </a:br>
            <a:r>
              <a:rPr lang="el-GR" b="1" dirty="0"/>
              <a:t>της Ιεράς Αρχιεπισκοπής Αθηνών</a:t>
            </a:r>
          </a:p>
        </p:txBody>
      </p:sp>
      <p:sp>
        <p:nvSpPr>
          <p:cNvPr id="9" name="Ορθογώνιο 8"/>
          <p:cNvSpPr/>
          <p:nvPr/>
        </p:nvSpPr>
        <p:spPr>
          <a:xfrm>
            <a:off x="1156870" y="3162886"/>
            <a:ext cx="9975587" cy="1569660"/>
          </a:xfrm>
          <a:prstGeom prst="rect">
            <a:avLst/>
          </a:prstGeom>
        </p:spPr>
        <p:txBody>
          <a:bodyPr wrap="square">
            <a:spAutoFit/>
          </a:bodyPr>
          <a:lstStyle/>
          <a:p>
            <a:pPr algn="ctr"/>
            <a:r>
              <a:rPr lang="el-GR" sz="4800" spc="50" dirty="0"/>
              <a:t>ΠΑΙΔΑΓΩΓΙΚΗ ΑΞΙΟΠΟΙΗΣΗ</a:t>
            </a:r>
          </a:p>
          <a:p>
            <a:pPr algn="ctr"/>
            <a:r>
              <a:rPr lang="el-GR" sz="4800" spc="50" dirty="0"/>
              <a:t>ΒΙΒΛΙΚΩΝ ΚΕΙΜΕΝΩΝ</a:t>
            </a:r>
          </a:p>
        </p:txBody>
      </p:sp>
      <p:sp>
        <p:nvSpPr>
          <p:cNvPr id="10" name="Ορθογώνιο 9"/>
          <p:cNvSpPr/>
          <p:nvPr/>
        </p:nvSpPr>
        <p:spPr>
          <a:xfrm>
            <a:off x="398423" y="5532511"/>
            <a:ext cx="11535508" cy="538609"/>
          </a:xfrm>
          <a:prstGeom prst="rect">
            <a:avLst/>
          </a:prstGeom>
        </p:spPr>
        <p:txBody>
          <a:bodyPr wrap="square">
            <a:spAutoFit/>
          </a:bodyPr>
          <a:lstStyle/>
          <a:p>
            <a:pPr algn="ctr"/>
            <a:r>
              <a:rPr lang="el-GR" sz="2900" b="1" spc="50" dirty="0">
                <a:solidFill>
                  <a:schemeClr val="tx2"/>
                </a:solidFill>
                <a:latin typeface="+mj-lt"/>
                <a:ea typeface="+mj-ea"/>
                <a:cs typeface="+mj-cs"/>
              </a:rPr>
              <a:t>Υπεύθυνος Προγράμματος: Καθηγητής Σωτήριος Δεσπότης</a:t>
            </a:r>
          </a:p>
        </p:txBody>
      </p:sp>
      <p:pic>
        <p:nvPicPr>
          <p:cNvPr id="4" name="Picture 3"/>
          <p:cNvPicPr>
            <a:picLocks noChangeAspect="1"/>
          </p:cNvPicPr>
          <p:nvPr/>
        </p:nvPicPr>
        <p:blipFill>
          <a:blip r:embed="rId4"/>
          <a:stretch>
            <a:fillRect/>
          </a:stretch>
        </p:blipFill>
        <p:spPr>
          <a:xfrm>
            <a:off x="9144000" y="407650"/>
            <a:ext cx="1299314" cy="1509748"/>
          </a:xfrm>
          <a:prstGeom prst="rect">
            <a:avLst/>
          </a:prstGeom>
          <a:ln>
            <a:noFill/>
          </a:ln>
          <a:effectLst>
            <a:softEdge rad="112500"/>
          </a:effectLst>
        </p:spPr>
      </p:pic>
    </p:spTree>
    <p:extLst>
      <p:ext uri="{BB962C8B-B14F-4D97-AF65-F5344CB8AC3E}">
        <p14:creationId xmlns:p14="http://schemas.microsoft.com/office/powerpoint/2010/main" val="3957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br>
              <a:rPr lang="el-GR" sz="2000" b="1" dirty="0"/>
            </a:br>
            <a:br>
              <a:rPr lang="el-GR" sz="2000" b="1" dirty="0"/>
            </a:br>
            <a:r>
              <a:rPr lang="el-GR" sz="2000" b="1" dirty="0"/>
              <a:t>Διαβάζω τη Γένεση ως Ποίηση σε διάλογο με τους Μύθους της Δημιουργίας - Κοσμογονίας και όχι σε αντιπαράθεση προς την</a:t>
            </a:r>
            <a:r>
              <a:rPr lang="en-US" sz="2000" b="1" dirty="0"/>
              <a:t> </a:t>
            </a:r>
            <a:r>
              <a:rPr lang="el-GR" sz="2000" b="1" dirty="0"/>
              <a:t>σύγχρονη Επιστήμη και το «Πείραμα του Θεού» </a:t>
            </a:r>
            <a:br>
              <a:rPr lang="el-GR" sz="2000" b="1" dirty="0"/>
            </a:br>
            <a:br>
              <a:rPr lang="el-GR" sz="2000" b="1" dirty="0"/>
            </a:br>
            <a:br>
              <a:rPr lang="el-GR" sz="2000" b="1" dirty="0"/>
            </a:br>
            <a:r>
              <a:rPr lang="el-GR" sz="2000" b="1" dirty="0"/>
              <a:t>Μελέτησε  </a:t>
            </a:r>
            <a:r>
              <a:rPr lang="el-GR" sz="1050" dirty="0">
                <a:hlinkClick r:id="rId2" tooltip="ΔΗΜΙΟΥΡΓΙΑ: HANS KUENG H ΑΡΧΗ ΤΩΝ ΠΡΑΓΜΑΤΩΝ"/>
              </a:rPr>
              <a:t>ΔΗΜΙΟΥΡΓΙΑ: HANS KUENG H ΑΡΧΗ ΤΩΝ ΠΡΑΓΜΑΤΩΝ</a:t>
            </a:r>
            <a:br>
              <a:rPr lang="el-GR" sz="1050" dirty="0"/>
            </a:br>
            <a:r>
              <a:rPr lang="de-DE" sz="1050" dirty="0">
                <a:hlinkClick r:id="rId3"/>
              </a:rPr>
              <a:t>https://eclass.uoa.gr/modules/document/?course=SOCTHEOL138</a:t>
            </a:r>
            <a:r>
              <a:rPr lang="el-GR" sz="1050"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946305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3.3 Παιδαγωγική αξιοποίηση των διηγήσεων</a:t>
            </a:r>
          </a:p>
        </p:txBody>
      </p:sp>
      <p:sp>
        <p:nvSpPr>
          <p:cNvPr id="3" name="Ορθογώνιο 2"/>
          <p:cNvSpPr/>
          <p:nvPr/>
        </p:nvSpPr>
        <p:spPr>
          <a:xfrm>
            <a:off x="602166" y="1417638"/>
            <a:ext cx="10980234" cy="389337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Από παιδαγωγικής πλευράς, ο ομιλητής δεν αποβλέπει στο να «γεμίζει» με γνώσεις τον νου των ακροατών του (εκκλησίασμα, κατηχουμένους κ.ά.), οι οποίοι είναι μια «</a:t>
            </a:r>
            <a:r>
              <a:rPr lang="el-GR" sz="2200" dirty="0" err="1">
                <a:solidFill>
                  <a:prstClr val="black"/>
                </a:solidFill>
              </a:rPr>
              <a:t>tabula</a:t>
            </a:r>
            <a:r>
              <a:rPr lang="el-GR" sz="2200" dirty="0">
                <a:solidFill>
                  <a:prstClr val="black"/>
                </a:solidFill>
              </a:rPr>
              <a:t> </a:t>
            </a:r>
            <a:r>
              <a:rPr lang="el-GR" sz="2200" dirty="0" err="1">
                <a:solidFill>
                  <a:prstClr val="black"/>
                </a:solidFill>
              </a:rPr>
              <a:t>rasa</a:t>
            </a:r>
            <a:r>
              <a:rPr lang="el-GR" sz="2200" dirty="0">
                <a:solidFill>
                  <a:prstClr val="black"/>
                </a:solidFill>
              </a:rPr>
              <a:t>» (άγραφος χάρτης), δηλαδή ένα «άσπρο χαρτί», επί του οποίου εγγράφονται οι γνώσεις - τροφές, οι οποίες παρέχονται αποκλειστικά και μόνον από τον ομιλητή, αλλά έχει τη σημασία της ανατροφής, προσδίδει έναν άλλο ρόλο στην παιδαγωγική σχέση, στο μέτρο που ο ομιλών δεν τρέφει, αλλά «</a:t>
            </a:r>
            <a:r>
              <a:rPr lang="el-GR" sz="2200" dirty="0" err="1">
                <a:solidFill>
                  <a:prstClr val="black"/>
                </a:solidFill>
              </a:rPr>
              <a:t>ανα</a:t>
            </a:r>
            <a:r>
              <a:rPr lang="el-GR" sz="2200" dirty="0">
                <a:solidFill>
                  <a:prstClr val="black"/>
                </a:solidFill>
              </a:rPr>
              <a:t>-τρέφει», δηλαδή οδηγεί τον πιστό να </a:t>
            </a:r>
            <a:r>
              <a:rPr lang="el-GR" sz="2200" dirty="0" err="1">
                <a:solidFill>
                  <a:prstClr val="black"/>
                </a:solidFill>
              </a:rPr>
              <a:t>αξιοποιή-σει</a:t>
            </a:r>
            <a:r>
              <a:rPr lang="el-GR" sz="2200" dirty="0">
                <a:solidFill>
                  <a:prstClr val="black"/>
                </a:solidFill>
              </a:rPr>
              <a:t> τις ήδη υπάρχουσες γνωσιακές δυνατότητες που υπάρχουν μέσα του. </a:t>
            </a:r>
          </a:p>
          <a:p>
            <a:pPr algn="just">
              <a:spcBef>
                <a:spcPts val="580"/>
              </a:spcBef>
              <a:buClr>
                <a:srgbClr val="D34817"/>
              </a:buClr>
              <a:buSzPct val="85000"/>
            </a:pPr>
            <a:r>
              <a:rPr lang="el-GR" sz="2200" dirty="0">
                <a:solidFill>
                  <a:prstClr val="black"/>
                </a:solidFill>
              </a:rPr>
              <a:t>Έτσι, ο ομιλητής δεν θεωρείται αυθεντία, δηλαδή μοναδικός και αποκλειστικός κάτοχος και μεταδότης γνώσεων, αλλά οδηγός και σύμβουλος του πιστού· ο στόχος του είναι, όπως προαναφέραμε, να εκμαιεύσει από τον πιστό τις «εν δυνάμει» ικανότητές του, με στόχο να τις καταστήσει «εν </a:t>
            </a:r>
            <a:r>
              <a:rPr lang="el-GR" sz="2200" dirty="0" err="1">
                <a:solidFill>
                  <a:prstClr val="black"/>
                </a:solidFill>
              </a:rPr>
              <a:t>ενεργείᾳ</a:t>
            </a:r>
            <a:r>
              <a:rPr lang="el-GR" sz="2200" dirty="0">
                <a:solidFill>
                  <a:prstClr val="black"/>
                </a:solidFill>
              </a:rPr>
              <a:t>» γνώσεις.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100</a:t>
            </a:fld>
            <a:endParaRPr lang="el-GR"/>
          </a:p>
        </p:txBody>
      </p:sp>
    </p:spTree>
    <p:extLst>
      <p:ext uri="{BB962C8B-B14F-4D97-AF65-F5344CB8AC3E}">
        <p14:creationId xmlns:p14="http://schemas.microsoft.com/office/powerpoint/2010/main" val="2358094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301706" cy="1323439"/>
          </a:xfrm>
          <a:prstGeom prst="rect">
            <a:avLst/>
          </a:prstGeom>
        </p:spPr>
        <p:txBody>
          <a:bodyPr wrap="square">
            <a:spAutoFit/>
          </a:bodyPr>
          <a:lstStyle/>
          <a:p>
            <a:r>
              <a:rPr lang="el-GR" sz="2000" i="1" dirty="0"/>
              <a:t>ΓΕΝΕΣΙΣ:</a:t>
            </a:r>
          </a:p>
          <a:p>
            <a:r>
              <a:rPr lang="el-GR" sz="2000" i="1" dirty="0"/>
              <a:t>ΕΡΜΗΝΕΙΑ ΠΑΛΑΙΑΣ ΔΙΑΘΗΚΗΣ</a:t>
            </a:r>
          </a:p>
          <a:p>
            <a:r>
              <a:rPr lang="el-GR" sz="2000" spc="50" dirty="0"/>
              <a:t>ΜΗΤΡΟΠΟΛΙΤΗΣ ΓΟΡΤΥΝΟΣ ΙΕΡΕΜΙΑΣ ΦΟΥΝΤΑΣ</a:t>
            </a:r>
            <a:endParaRPr lang="el-GR" sz="2000" spc="50" dirty="0">
              <a:latin typeface="Cambria" panose="02040503050406030204" pitchFamily="18" charset="0"/>
            </a:endParaRP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ΑΡΧΗ ΤΩΝ ΠΑΝΤΩΝ:</a:t>
            </a:r>
          </a:p>
          <a:p>
            <a:r>
              <a:rPr lang="el-GR" sz="2000" i="1" dirty="0">
                <a:latin typeface="Cambria" panose="02040503050406030204" pitchFamily="18" charset="0"/>
              </a:rPr>
              <a:t>ΕΠΙΣΤΗΜΗ ΚΑΙ ΘΡΗΣΚΕΙΑ</a:t>
            </a:r>
          </a:p>
          <a:p>
            <a:r>
              <a:rPr lang="en-US" sz="2000" spc="50" dirty="0">
                <a:latin typeface="Cambria" panose="02040503050406030204" pitchFamily="18" charset="0"/>
              </a:rPr>
              <a:t>HANS</a:t>
            </a:r>
            <a:r>
              <a:rPr lang="el-GR" sz="2000" spc="50" dirty="0">
                <a:latin typeface="Cambria" panose="02040503050406030204" pitchFamily="18" charset="0"/>
              </a:rPr>
              <a:t> </a:t>
            </a:r>
            <a:r>
              <a:rPr lang="en-US" sz="2000" spc="50" dirty="0">
                <a:latin typeface="Cambria" panose="02040503050406030204" pitchFamily="18" charset="0"/>
              </a:rPr>
              <a:t>KÜNG</a:t>
            </a:r>
            <a:endParaRPr lang="el-GR" sz="2000" spc="50" dirty="0">
              <a:latin typeface="Cambria" panose="02040503050406030204" pitchFamily="18" charset="0"/>
            </a:endParaRPr>
          </a:p>
        </p:txBody>
      </p:sp>
      <p:pic>
        <p:nvPicPr>
          <p:cNvPr id="3074" name="Picture 2" descr="ΓΕΝΕΣΙΣ (ΕΡΜΗΝΕΙΑ ΠΑΛΑΙΑΣ ΔΙΑΘΗΚΗΣ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Η ΑΡΧΗ ΤΩΝ ΠΑΝΤΩΝ, ΕΠΙΣΤΗΜΗ ΚΑΙ ΘΡΗΣΚΕ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Η </a:t>
            </a:r>
            <a:r>
              <a:rPr lang="el-GR" sz="4800" i="1" dirty="0"/>
              <a:t>ΑΠΟΚΑΛΥΨΗ</a:t>
            </a:r>
            <a:endParaRPr lang="el-GR" sz="4800" dirty="0"/>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1. Παλιγγενεσία</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2. Αποκάλυψη και Οικολογία</a:t>
            </a:r>
            <a:endParaRPr lang="el-GR" dirty="0"/>
          </a:p>
        </p:txBody>
      </p:sp>
      <p:pic>
        <p:nvPicPr>
          <p:cNvPr id="2050" name="Picture 2" descr="https://agioskosmas.gr/images/Apokalypsis_Orama_Eyaggelist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15" y="746170"/>
            <a:ext cx="3744686" cy="5436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920450" y="5536755"/>
            <a:ext cx="2917265" cy="646331"/>
          </a:xfrm>
          <a:prstGeom prst="rect">
            <a:avLst/>
          </a:prstGeom>
        </p:spPr>
        <p:txBody>
          <a:bodyPr wrap="square">
            <a:spAutoFit/>
          </a:bodyPr>
          <a:lstStyle/>
          <a:p>
            <a:r>
              <a:rPr lang="el-GR" dirty="0"/>
              <a:t>Το όραμα της Αποκάλυψης.</a:t>
            </a:r>
          </a:p>
          <a:p>
            <a:r>
              <a:rPr lang="el-GR" i="1" dirty="0"/>
              <a:t>Έργο Θωμά </a:t>
            </a:r>
            <a:r>
              <a:rPr lang="el-GR" i="1" dirty="0" err="1"/>
              <a:t>Μπαθά</a:t>
            </a:r>
            <a:r>
              <a:rPr lang="el-GR" i="1" dirty="0"/>
              <a:t>, </a:t>
            </a:r>
            <a:r>
              <a:rPr lang="el-GR" dirty="0"/>
              <a:t>16</a:t>
            </a:r>
            <a:r>
              <a:rPr lang="el-GR" baseline="30000" dirty="0"/>
              <a:t>ος</a:t>
            </a:r>
            <a:r>
              <a:rPr lang="el-GR" dirty="0"/>
              <a:t> αι. </a:t>
            </a:r>
          </a:p>
        </p:txBody>
      </p:sp>
    </p:spTree>
    <p:extLst>
      <p:ext uri="{BB962C8B-B14F-4D97-AF65-F5344CB8AC3E}">
        <p14:creationId xmlns:p14="http://schemas.microsoft.com/office/powerpoint/2010/main" val="2900582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0237AEB-C78B-43E4-5265-46DD8C997E55}"/>
              </a:ext>
            </a:extLst>
          </p:cNvPr>
          <p:cNvSpPr>
            <a:spLocks noGrp="1"/>
          </p:cNvSpPr>
          <p:nvPr>
            <p:ph type="title"/>
          </p:nvPr>
        </p:nvSpPr>
        <p:spPr>
          <a:xfrm>
            <a:off x="3018773" y="572314"/>
            <a:ext cx="7916324" cy="589725"/>
          </a:xfrm>
        </p:spPr>
        <p:txBody>
          <a:bodyPr vert="horz" lIns="91440" tIns="45720" rIns="91440" bIns="45720" rtlCol="0" anchor="b">
            <a:noAutofit/>
          </a:bodyPr>
          <a:lstStyle/>
          <a:p>
            <a:pPr>
              <a:lnSpc>
                <a:spcPct val="90000"/>
              </a:lnSpc>
            </a:pPr>
            <a:r>
              <a:rPr lang="en-US" sz="3600" b="1" dirty="0">
                <a:solidFill>
                  <a:srgbClr val="C00000"/>
                </a:solidFill>
              </a:rPr>
              <a:t>Απ</a:t>
            </a:r>
            <a:r>
              <a:rPr lang="en-US" sz="3600" b="1" dirty="0" err="1">
                <a:solidFill>
                  <a:srgbClr val="C00000"/>
                </a:solidFill>
              </a:rPr>
              <a:t>οκάλυψη</a:t>
            </a:r>
            <a:r>
              <a:rPr lang="en-US" sz="3600" b="1" dirty="0">
                <a:solidFill>
                  <a:srgbClr val="C00000"/>
                </a:solidFill>
              </a:rPr>
              <a:t>: </a:t>
            </a:r>
            <a:r>
              <a:rPr lang="en-US" sz="3600" dirty="0" err="1">
                <a:solidFill>
                  <a:srgbClr val="C00000"/>
                </a:solidFill>
              </a:rPr>
              <a:t>έν</a:t>
            </a:r>
            <a:r>
              <a:rPr lang="en-US" sz="3600" dirty="0">
                <a:solidFill>
                  <a:srgbClr val="C00000"/>
                </a:solidFill>
              </a:rPr>
              <a:t>α πραγματικά «ερωτικό» Ποίημα</a:t>
            </a:r>
            <a:r>
              <a:rPr lang="el-GR" sz="3600" dirty="0">
                <a:solidFill>
                  <a:srgbClr val="C00000"/>
                </a:solidFill>
              </a:rPr>
              <a:t> (1)</a:t>
            </a:r>
            <a:endParaRPr lang="en-US" sz="3600" dirty="0">
              <a:solidFill>
                <a:srgbClr val="C00000"/>
              </a:solidFill>
            </a:endParaRPr>
          </a:p>
        </p:txBody>
      </p:sp>
      <p:sp>
        <p:nvSpPr>
          <p:cNvPr id="3" name="Θέση κειμένου 2">
            <a:extLst>
              <a:ext uri="{FF2B5EF4-FFF2-40B4-BE49-F238E27FC236}">
                <a16:creationId xmlns:a16="http://schemas.microsoft.com/office/drawing/2014/main" id="{A5132923-0032-3E2C-B0C0-20C696AF2CE1}"/>
              </a:ext>
            </a:extLst>
          </p:cNvPr>
          <p:cNvSpPr>
            <a:spLocks noGrp="1"/>
          </p:cNvSpPr>
          <p:nvPr>
            <p:ph type="body" idx="1"/>
          </p:nvPr>
        </p:nvSpPr>
        <p:spPr>
          <a:xfrm>
            <a:off x="2317315" y="1162039"/>
            <a:ext cx="9871637" cy="5802432"/>
          </a:xfrm>
        </p:spPr>
        <p:txBody>
          <a:bodyPr vert="horz" lIns="91440" tIns="45720" rIns="91440" bIns="45720" rtlCol="0">
            <a:normAutofit fontScale="62500" lnSpcReduction="20000"/>
          </a:bodyPr>
          <a:lstStyle/>
          <a:p>
            <a:pPr>
              <a:lnSpc>
                <a:spcPct val="90000"/>
              </a:lnSpc>
              <a:spcBef>
                <a:spcPts val="1000"/>
              </a:spcBef>
            </a:pPr>
            <a:endParaRPr lang="en-US" sz="6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a:solidFill>
                  <a:schemeClr val="tx1"/>
                </a:solidFill>
              </a:rPr>
              <a:t>Κατα</a:t>
            </a:r>
            <a:r>
              <a:rPr lang="en-US" sz="4000" dirty="0" err="1">
                <a:solidFill>
                  <a:schemeClr val="tx1"/>
                </a:solidFill>
              </a:rPr>
              <a:t>λήγει</a:t>
            </a:r>
            <a:r>
              <a:rPr lang="en-US" sz="4000" dirty="0">
                <a:solidFill>
                  <a:schemeClr val="tx1"/>
                </a:solidFill>
              </a:rPr>
              <a:t> </a:t>
            </a:r>
            <a:r>
              <a:rPr lang="en-US" sz="4000" dirty="0" err="1">
                <a:solidFill>
                  <a:schemeClr val="tx1"/>
                </a:solidFill>
              </a:rPr>
              <a:t>με</a:t>
            </a:r>
            <a:r>
              <a:rPr lang="en-US" sz="4000" dirty="0">
                <a:solidFill>
                  <a:schemeClr val="tx1"/>
                </a:solidFill>
              </a:rPr>
              <a:t> </a:t>
            </a:r>
            <a:r>
              <a:rPr lang="en-US" sz="4000" dirty="0" err="1">
                <a:solidFill>
                  <a:schemeClr val="tx1"/>
                </a:solidFill>
              </a:rPr>
              <a:t>τη</a:t>
            </a:r>
            <a:r>
              <a:rPr lang="en-US" sz="4000" dirty="0">
                <a:solidFill>
                  <a:schemeClr val="tx1"/>
                </a:solidFill>
              </a:rPr>
              <a:t> γα</a:t>
            </a:r>
            <a:r>
              <a:rPr lang="en-US" sz="4000" dirty="0" err="1">
                <a:solidFill>
                  <a:schemeClr val="tx1"/>
                </a:solidFill>
              </a:rPr>
              <a:t>μήλι</a:t>
            </a:r>
            <a:r>
              <a:rPr lang="en-US" sz="4000" dirty="0">
                <a:solidFill>
                  <a:schemeClr val="tx1"/>
                </a:solidFill>
              </a:rPr>
              <a:t>α προσΚληση:  έρχου Κύριε! (Μαραν </a:t>
            </a:r>
            <a:r>
              <a:rPr lang="en-US" sz="4000" dirty="0" err="1">
                <a:solidFill>
                  <a:schemeClr val="tx1"/>
                </a:solidFill>
              </a:rPr>
              <a:t>Ατά</a:t>
            </a:r>
            <a:r>
              <a:rPr lang="en-US" sz="4000" dirty="0">
                <a:solidFill>
                  <a:schemeClr val="tx1"/>
                </a:solidFill>
              </a:rPr>
              <a:t>)</a:t>
            </a:r>
            <a:r>
              <a:rPr lang="el-GR" sz="4000" dirty="0">
                <a:solidFill>
                  <a:schemeClr val="tx1"/>
                </a:solidFill>
              </a:rPr>
              <a:t>. Αντίθετο προς το ΦΥΓΕ του Άσματος.</a:t>
            </a: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endParaRPr lang="el-GR"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Στο</a:t>
            </a:r>
            <a:r>
              <a:rPr lang="en-US" sz="4000" dirty="0">
                <a:solidFill>
                  <a:schemeClr val="tx1"/>
                </a:solidFill>
              </a:rPr>
              <a:t> </a:t>
            </a:r>
            <a:r>
              <a:rPr lang="en-US" sz="4000" dirty="0" err="1">
                <a:solidFill>
                  <a:schemeClr val="tx1"/>
                </a:solidFill>
              </a:rPr>
              <a:t>φινάλε</a:t>
            </a:r>
            <a:r>
              <a:rPr lang="en-US" sz="4000" dirty="0">
                <a:solidFill>
                  <a:schemeClr val="tx1"/>
                </a:solidFill>
              </a:rPr>
              <a:t> </a:t>
            </a:r>
            <a:r>
              <a:rPr lang="en-US" sz="4000" dirty="0" err="1">
                <a:solidFill>
                  <a:schemeClr val="tx1"/>
                </a:solidFill>
              </a:rPr>
              <a:t>της</a:t>
            </a:r>
            <a:r>
              <a:rPr lang="en-US" sz="4000" dirty="0">
                <a:solidFill>
                  <a:schemeClr val="tx1"/>
                </a:solidFill>
              </a:rPr>
              <a:t> </a:t>
            </a:r>
            <a:r>
              <a:rPr lang="en-US" sz="4000" dirty="0" err="1">
                <a:solidFill>
                  <a:schemeClr val="tx1"/>
                </a:solidFill>
              </a:rPr>
              <a:t>δεν</a:t>
            </a:r>
            <a:r>
              <a:rPr lang="en-US" sz="4000" dirty="0">
                <a:solidFill>
                  <a:schemeClr val="tx1"/>
                </a:solidFill>
              </a:rPr>
              <a:t> π</a:t>
            </a:r>
            <a:r>
              <a:rPr lang="en-US" sz="4000" dirty="0" err="1">
                <a:solidFill>
                  <a:schemeClr val="tx1"/>
                </a:solidFill>
              </a:rPr>
              <a:t>εριγράφετ</a:t>
            </a:r>
            <a:r>
              <a:rPr lang="en-US" sz="4000" dirty="0">
                <a:solidFill>
                  <a:schemeClr val="tx1"/>
                </a:solidFill>
              </a:rPr>
              <a:t>αι το απόλυτο Μηδέν – </a:t>
            </a:r>
            <a:r>
              <a:rPr lang="el-GR" sz="4000" dirty="0">
                <a:solidFill>
                  <a:schemeClr val="tx1"/>
                </a:solidFill>
              </a:rPr>
              <a:t>η</a:t>
            </a:r>
            <a:r>
              <a:rPr lang="en-US" sz="4000" dirty="0">
                <a:solidFill>
                  <a:schemeClr val="tx1"/>
                </a:solidFill>
              </a:rPr>
              <a:t> </a:t>
            </a:r>
            <a:r>
              <a:rPr lang="el-GR" sz="4000" dirty="0">
                <a:solidFill>
                  <a:schemeClr val="tx1"/>
                </a:solidFill>
              </a:rPr>
              <a:t>«</a:t>
            </a:r>
            <a:r>
              <a:rPr lang="en-US" sz="4000" dirty="0">
                <a:solidFill>
                  <a:schemeClr val="tx1"/>
                </a:solidFill>
              </a:rPr>
              <a:t>Μα</a:t>
            </a:r>
            <a:r>
              <a:rPr lang="en-US" sz="4000" dirty="0" err="1">
                <a:solidFill>
                  <a:schemeClr val="tx1"/>
                </a:solidFill>
              </a:rPr>
              <a:t>ύρη</a:t>
            </a:r>
            <a:r>
              <a:rPr lang="en-US" sz="4000" dirty="0">
                <a:solidFill>
                  <a:schemeClr val="tx1"/>
                </a:solidFill>
              </a:rPr>
              <a:t> </a:t>
            </a:r>
            <a:r>
              <a:rPr lang="en-US" sz="4000" dirty="0" err="1">
                <a:solidFill>
                  <a:schemeClr val="tx1"/>
                </a:solidFill>
              </a:rPr>
              <a:t>Τρύ</a:t>
            </a:r>
            <a:r>
              <a:rPr lang="en-US" sz="4000" dirty="0">
                <a:solidFill>
                  <a:schemeClr val="tx1"/>
                </a:solidFill>
              </a:rPr>
              <a:t>πα</a:t>
            </a:r>
            <a:r>
              <a:rPr lang="el-GR" sz="4000" dirty="0">
                <a:solidFill>
                  <a:schemeClr val="tx1"/>
                </a:solidFill>
              </a:rPr>
              <a:t>»</a:t>
            </a:r>
            <a:r>
              <a:rPr lang="en-US" sz="4000" dirty="0">
                <a:solidFill>
                  <a:schemeClr val="tx1"/>
                </a:solidFill>
              </a:rPr>
              <a:t>, αλλά </a:t>
            </a:r>
            <a:r>
              <a:rPr lang="en-US" sz="4000" b="1" dirty="0">
                <a:solidFill>
                  <a:schemeClr val="tx1"/>
                </a:solidFill>
              </a:rPr>
              <a:t>ένας Γάμος, </a:t>
            </a:r>
            <a:r>
              <a:rPr lang="en-US" sz="4000" dirty="0">
                <a:solidFill>
                  <a:schemeClr val="tx1"/>
                </a:solidFill>
              </a:rPr>
              <a:t>ο οποίος στην αρχαιότητα ακολουθούσε έναν Πόλεμο</a:t>
            </a:r>
            <a:r>
              <a:rPr lang="el-GR" sz="4000" dirty="0">
                <a:solidFill>
                  <a:schemeClr val="tx1"/>
                </a:solidFill>
              </a:rPr>
              <a:t> («διεκδίκηση»)</a:t>
            </a:r>
            <a:r>
              <a:rPr lang="en-US" sz="4000" dirty="0">
                <a:solidFill>
                  <a:schemeClr val="tx1"/>
                </a:solidFill>
              </a:rPr>
              <a:t>, και συνδυαζόταν με ένα ωραίο Δείπνο και Γονιμότητα, η οποία με τη σειρά της τελετουργούνταν όταν «εξορκίζονταν» οι δυνάμεις του Κακού. </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l-GR" sz="40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err="1">
                <a:solidFill>
                  <a:schemeClr val="tx1"/>
                </a:solidFill>
              </a:rPr>
              <a:t>Εξ</a:t>
            </a:r>
            <a:r>
              <a:rPr lang="en-US" sz="4000" dirty="0">
                <a:solidFill>
                  <a:schemeClr val="tx1"/>
                </a:solidFill>
              </a:rPr>
              <a:t> </a:t>
            </a:r>
            <a:r>
              <a:rPr lang="en-US" sz="4000" dirty="0" err="1">
                <a:solidFill>
                  <a:schemeClr val="tx1"/>
                </a:solidFill>
              </a:rPr>
              <a:t>ου</a:t>
            </a:r>
            <a:r>
              <a:rPr lang="en-US" sz="4000" dirty="0">
                <a:solidFill>
                  <a:schemeClr val="tx1"/>
                </a:solidFill>
              </a:rPr>
              <a:t> και </a:t>
            </a:r>
            <a:r>
              <a:rPr lang="en-US" sz="4000" dirty="0" err="1">
                <a:solidFill>
                  <a:schemeClr val="tx1"/>
                </a:solidFill>
              </a:rPr>
              <a:t>Πόλις</a:t>
            </a:r>
            <a:r>
              <a:rPr lang="en-US" sz="4000" dirty="0">
                <a:solidFill>
                  <a:schemeClr val="tx1"/>
                </a:solidFill>
              </a:rPr>
              <a:t> </a:t>
            </a:r>
            <a:r>
              <a:rPr lang="en-US" sz="4000" dirty="0" err="1">
                <a:solidFill>
                  <a:schemeClr val="tx1"/>
                </a:solidFill>
              </a:rPr>
              <a:t>στο</a:t>
            </a:r>
            <a:r>
              <a:rPr lang="en-US" sz="4000" dirty="0">
                <a:solidFill>
                  <a:schemeClr val="tx1"/>
                </a:solidFill>
              </a:rPr>
              <a:t> </a:t>
            </a:r>
            <a:r>
              <a:rPr lang="en-US" sz="4000" dirty="0" err="1">
                <a:solidFill>
                  <a:schemeClr val="tx1"/>
                </a:solidFill>
              </a:rPr>
              <a:t>τέλος</a:t>
            </a:r>
            <a:r>
              <a:rPr lang="en-US" sz="4000" dirty="0">
                <a:solidFill>
                  <a:schemeClr val="tx1"/>
                </a:solidFill>
              </a:rPr>
              <a:t>, </a:t>
            </a:r>
            <a:r>
              <a:rPr lang="en-US" sz="4000" dirty="0" err="1">
                <a:solidFill>
                  <a:schemeClr val="tx1"/>
                </a:solidFill>
              </a:rPr>
              <a:t>όχι</a:t>
            </a:r>
            <a:r>
              <a:rPr lang="en-US" sz="4000" dirty="0">
                <a:solidFill>
                  <a:schemeClr val="tx1"/>
                </a:solidFill>
              </a:rPr>
              <a:t> ο Χα</a:t>
            </a:r>
            <a:r>
              <a:rPr lang="en-US" sz="4000" dirty="0" err="1">
                <a:solidFill>
                  <a:schemeClr val="tx1"/>
                </a:solidFill>
              </a:rPr>
              <a:t>μένος</a:t>
            </a:r>
            <a:r>
              <a:rPr lang="en-US" sz="4000" dirty="0">
                <a:solidFill>
                  <a:schemeClr val="tx1"/>
                </a:solidFill>
              </a:rPr>
              <a:t> Πα</a:t>
            </a:r>
            <a:r>
              <a:rPr lang="en-US" sz="4000" dirty="0" err="1">
                <a:solidFill>
                  <a:schemeClr val="tx1"/>
                </a:solidFill>
              </a:rPr>
              <a:t>ράδεισος</a:t>
            </a:r>
            <a:r>
              <a:rPr lang="en-US" sz="4000" dirty="0">
                <a:solidFill>
                  <a:schemeClr val="tx1"/>
                </a:solidFill>
              </a:rPr>
              <a:t>.</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Στην</a:t>
            </a:r>
            <a:r>
              <a:rPr lang="en-US" sz="4000" dirty="0">
                <a:solidFill>
                  <a:schemeClr val="tx1"/>
                </a:solidFill>
              </a:rPr>
              <a:t> α</a:t>
            </a:r>
            <a:r>
              <a:rPr lang="en-US" sz="4000" dirty="0" err="1">
                <a:solidFill>
                  <a:schemeClr val="tx1"/>
                </a:solidFill>
              </a:rPr>
              <a:t>ρχή</a:t>
            </a:r>
            <a:r>
              <a:rPr lang="el-GR" sz="4000" dirty="0">
                <a:solidFill>
                  <a:schemeClr val="tx1"/>
                </a:solidFill>
              </a:rPr>
              <a:t> της </a:t>
            </a:r>
            <a:r>
              <a:rPr lang="el-GR" sz="4000" dirty="0" err="1">
                <a:solidFill>
                  <a:schemeClr val="tx1"/>
                </a:solidFill>
              </a:rPr>
              <a:t>Αποκ</a:t>
            </a:r>
            <a:r>
              <a:rPr lang="el-GR" sz="4000" dirty="0">
                <a:solidFill>
                  <a:schemeClr val="tx1"/>
                </a:solidFill>
              </a:rPr>
              <a:t>.</a:t>
            </a:r>
            <a:r>
              <a:rPr lang="en-US" sz="4000" dirty="0">
                <a:solidFill>
                  <a:schemeClr val="tx1"/>
                </a:solidFill>
              </a:rPr>
              <a:t> α</a:t>
            </a:r>
            <a:r>
              <a:rPr lang="en-US" sz="4000" dirty="0" err="1">
                <a:solidFill>
                  <a:schemeClr val="tx1"/>
                </a:solidFill>
              </a:rPr>
              <a:t>κούγετ</a:t>
            </a:r>
            <a:r>
              <a:rPr lang="en-US" sz="4000" dirty="0">
                <a:solidFill>
                  <a:schemeClr val="tx1"/>
                </a:solidFill>
              </a:rPr>
              <a:t>αι ένας ύμνος </a:t>
            </a:r>
            <a:r>
              <a:rPr lang="el-GR" sz="4000" dirty="0">
                <a:solidFill>
                  <a:schemeClr val="tx1"/>
                </a:solidFill>
              </a:rPr>
              <a:t>της επίγειας Σύναξης </a:t>
            </a:r>
            <a:r>
              <a:rPr lang="en-US" sz="4000" dirty="0">
                <a:solidFill>
                  <a:schemeClr val="tx1"/>
                </a:solidFill>
              </a:rPr>
              <a:t>π</a:t>
            </a:r>
            <a:r>
              <a:rPr lang="en-US" sz="4000" dirty="0" err="1">
                <a:solidFill>
                  <a:schemeClr val="tx1"/>
                </a:solidFill>
              </a:rPr>
              <a:t>ρος</a:t>
            </a:r>
            <a:r>
              <a:rPr lang="en-US" sz="4000" dirty="0">
                <a:solidFill>
                  <a:schemeClr val="tx1"/>
                </a:solidFill>
              </a:rPr>
              <a:t> τον Θεό, με το ρήμα «αγαπώντι (όχι «αγαπήσαντι») και λούσαντι» (ή λύσαντι) που παραπέμπει στο Βάπτισμα ως λουτρό γαμήλιο.</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p:txBody>
      </p:sp>
      <p:pic>
        <p:nvPicPr>
          <p:cNvPr id="5" name="Picture 4">
            <a:extLst>
              <a:ext uri="{FF2B5EF4-FFF2-40B4-BE49-F238E27FC236}">
                <a16:creationId xmlns:a16="http://schemas.microsoft.com/office/drawing/2014/main" id="{CC215E48-4C4A-14E6-91DA-E4AC7E20CE89}"/>
              </a:ext>
            </a:extLst>
          </p:cNvPr>
          <p:cNvPicPr>
            <a:picLocks noChangeAspect="1"/>
          </p:cNvPicPr>
          <p:nvPr/>
        </p:nvPicPr>
        <p:blipFill rotWithShape="1">
          <a:blip r:embed="rId2"/>
          <a:srcRect l="25757" r="29421" b="-1"/>
          <a:stretch/>
        </p:blipFill>
        <p:spPr>
          <a:xfrm>
            <a:off x="1" y="10"/>
            <a:ext cx="231731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46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F26600-8D8D-FB1B-3A29-5861AD7FB6F1}"/>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7904898-16FB-53CA-4D2D-A3F9014E45AA}"/>
              </a:ext>
            </a:extLst>
          </p:cNvPr>
          <p:cNvSpPr>
            <a:spLocks noGrp="1"/>
          </p:cNvSpPr>
          <p:nvPr>
            <p:ph type="body" idx="1"/>
          </p:nvPr>
        </p:nvSpPr>
        <p:spPr>
          <a:xfrm>
            <a:off x="963084" y="2547937"/>
            <a:ext cx="10363200" cy="4411003"/>
          </a:xfrm>
        </p:spPr>
        <p:txBody>
          <a:bodyPr>
            <a:normAutofit fontScale="92500" lnSpcReduction="20000"/>
          </a:bodyPr>
          <a:lstStyle/>
          <a:p>
            <a:pPr marL="342900" indent="-342900" algn="just">
              <a:lnSpc>
                <a:spcPct val="90000"/>
              </a:lnSpc>
              <a:spcBef>
                <a:spcPts val="1000"/>
              </a:spcBef>
              <a:buFont typeface="Arial" panose="020B0604020202020204" pitchFamily="34" charset="0"/>
              <a:buChar char="•"/>
            </a:pPr>
            <a:r>
              <a:rPr lang="en-US" sz="2400" dirty="0" err="1">
                <a:solidFill>
                  <a:schemeClr val="tx1"/>
                </a:solidFill>
              </a:rPr>
              <a:t>Στην</a:t>
            </a:r>
            <a:r>
              <a:rPr lang="en-US" sz="2400" dirty="0">
                <a:solidFill>
                  <a:schemeClr val="tx1"/>
                </a:solidFill>
              </a:rPr>
              <a:t> α</a:t>
            </a:r>
            <a:r>
              <a:rPr lang="en-US" sz="2400" dirty="0" err="1">
                <a:solidFill>
                  <a:schemeClr val="tx1"/>
                </a:solidFill>
              </a:rPr>
              <a:t>ρχή</a:t>
            </a:r>
            <a:r>
              <a:rPr lang="en-US" sz="2400" dirty="0">
                <a:solidFill>
                  <a:schemeClr val="tx1"/>
                </a:solidFill>
              </a:rPr>
              <a:t> </a:t>
            </a:r>
            <a:r>
              <a:rPr lang="en-US" sz="2400" dirty="0" err="1">
                <a:solidFill>
                  <a:schemeClr val="tx1"/>
                </a:solidFill>
              </a:rPr>
              <a:t>των</a:t>
            </a:r>
            <a:r>
              <a:rPr lang="en-US" sz="2400" dirty="0">
                <a:solidFill>
                  <a:schemeClr val="tx1"/>
                </a:solidFill>
              </a:rPr>
              <a:t> Επ</a:t>
            </a:r>
            <a:r>
              <a:rPr lang="en-US" sz="2400" dirty="0" err="1">
                <a:solidFill>
                  <a:schemeClr val="tx1"/>
                </a:solidFill>
              </a:rPr>
              <a:t>ιστολών</a:t>
            </a:r>
            <a:r>
              <a:rPr lang="en-US" sz="2400" dirty="0">
                <a:solidFill>
                  <a:schemeClr val="tx1"/>
                </a:solidFill>
              </a:rPr>
              <a:t> ο </a:t>
            </a:r>
            <a:r>
              <a:rPr lang="en-US" sz="2400" dirty="0" err="1">
                <a:solidFill>
                  <a:schemeClr val="tx1"/>
                </a:solidFill>
              </a:rPr>
              <a:t>Ιησούς</a:t>
            </a:r>
            <a:r>
              <a:rPr lang="en-US" sz="2400" dirty="0">
                <a:solidFill>
                  <a:schemeClr val="tx1"/>
                </a:solidFill>
              </a:rPr>
              <a:t> υπ</a:t>
            </a:r>
            <a:r>
              <a:rPr lang="en-US" sz="2400" dirty="0" err="1">
                <a:solidFill>
                  <a:schemeClr val="tx1"/>
                </a:solidFill>
              </a:rPr>
              <a:t>ενθυμίζει</a:t>
            </a:r>
            <a:r>
              <a:rPr lang="en-US" sz="2400" dirty="0">
                <a:solidFill>
                  <a:schemeClr val="tx1"/>
                </a:solidFill>
              </a:rPr>
              <a:t> </a:t>
            </a:r>
            <a:r>
              <a:rPr lang="en-US" sz="2400" dirty="0" err="1">
                <a:solidFill>
                  <a:schemeClr val="tx1"/>
                </a:solidFill>
              </a:rPr>
              <a:t>στον</a:t>
            </a:r>
            <a:r>
              <a:rPr lang="en-US" sz="2400" dirty="0">
                <a:solidFill>
                  <a:schemeClr val="tx1"/>
                </a:solidFill>
              </a:rPr>
              <a:t> </a:t>
            </a:r>
            <a:r>
              <a:rPr lang="en-US" sz="2400" dirty="0" err="1">
                <a:solidFill>
                  <a:schemeClr val="tx1"/>
                </a:solidFill>
              </a:rPr>
              <a:t>Άγγελο</a:t>
            </a:r>
            <a:r>
              <a:rPr lang="en-US" sz="2400" dirty="0">
                <a:solidFill>
                  <a:schemeClr val="tx1"/>
                </a:solidFill>
              </a:rPr>
              <a:t> </a:t>
            </a:r>
            <a:r>
              <a:rPr lang="en-US" sz="2400" dirty="0" err="1">
                <a:solidFill>
                  <a:schemeClr val="tx1"/>
                </a:solidFill>
              </a:rPr>
              <a:t>της</a:t>
            </a:r>
            <a:r>
              <a:rPr lang="en-US" sz="2400" dirty="0">
                <a:solidFill>
                  <a:schemeClr val="tx1"/>
                </a:solidFill>
              </a:rPr>
              <a:t> </a:t>
            </a:r>
            <a:r>
              <a:rPr lang="en-US" sz="2400" dirty="0" err="1">
                <a:solidFill>
                  <a:schemeClr val="tx1"/>
                </a:solidFill>
              </a:rPr>
              <a:t>Εφέσου</a:t>
            </a:r>
            <a:r>
              <a:rPr lang="en-US" sz="2400" dirty="0">
                <a:solidFill>
                  <a:schemeClr val="tx1"/>
                </a:solidFill>
              </a:rPr>
              <a:t> να </a:t>
            </a:r>
            <a:r>
              <a:rPr lang="en-US" sz="2400" b="1" dirty="0" err="1">
                <a:solidFill>
                  <a:schemeClr val="tx1"/>
                </a:solidFill>
              </a:rPr>
              <a:t>θυμηθεί</a:t>
            </a:r>
            <a:r>
              <a:rPr lang="en-US" sz="2400" b="1" dirty="0">
                <a:solidFill>
                  <a:schemeClr val="tx1"/>
                </a:solidFill>
              </a:rPr>
              <a:t> «</a:t>
            </a:r>
            <a:r>
              <a:rPr lang="en-US" sz="2400" b="1" dirty="0" err="1">
                <a:solidFill>
                  <a:schemeClr val="tx1"/>
                </a:solidFill>
              </a:rPr>
              <a:t>την</a:t>
            </a:r>
            <a:r>
              <a:rPr lang="en-US" sz="2400" b="1" dirty="0">
                <a:solidFill>
                  <a:schemeClr val="tx1"/>
                </a:solidFill>
              </a:rPr>
              <a:t> π</a:t>
            </a:r>
            <a:r>
              <a:rPr lang="en-US" sz="2400" b="1" dirty="0" err="1">
                <a:solidFill>
                  <a:schemeClr val="tx1"/>
                </a:solidFill>
              </a:rPr>
              <a:t>ρώτη</a:t>
            </a:r>
            <a:r>
              <a:rPr lang="en-US" sz="2400" b="1" dirty="0">
                <a:solidFill>
                  <a:schemeClr val="tx1"/>
                </a:solidFill>
              </a:rPr>
              <a:t> </a:t>
            </a:r>
            <a:r>
              <a:rPr lang="en-US" sz="2400" b="1" dirty="0" err="1">
                <a:solidFill>
                  <a:schemeClr val="tx1"/>
                </a:solidFill>
              </a:rPr>
              <a:t>Αγά</a:t>
            </a:r>
            <a:r>
              <a:rPr lang="en-US" sz="2400" b="1" dirty="0">
                <a:solidFill>
                  <a:schemeClr val="tx1"/>
                </a:solidFill>
              </a:rPr>
              <a:t>πη»</a:t>
            </a:r>
            <a:r>
              <a:rPr lang="el-GR" sz="2400" b="1" dirty="0">
                <a:solidFill>
                  <a:schemeClr val="tx1"/>
                </a:solidFill>
              </a:rPr>
              <a:t> («δεν αναφέρει</a:t>
            </a:r>
            <a:r>
              <a:rPr lang="el-GR" b="1" dirty="0">
                <a:solidFill>
                  <a:schemeClr val="tx1"/>
                </a:solidFill>
              </a:rPr>
              <a:t> προς </a:t>
            </a:r>
            <a:r>
              <a:rPr lang="el-GR" b="1" dirty="0" err="1">
                <a:solidFill>
                  <a:schemeClr val="tx1"/>
                </a:solidFill>
              </a:rPr>
              <a:t>ποίον</a:t>
            </a:r>
            <a:r>
              <a:rPr lang="el-GR" b="1" dirty="0">
                <a:solidFill>
                  <a:schemeClr val="tx1"/>
                </a:solidFill>
              </a:rPr>
              <a:t>» αλλά εννοείται)</a:t>
            </a:r>
            <a:r>
              <a:rPr lang="en-US" sz="2400" b="1" dirty="0">
                <a:solidFill>
                  <a:schemeClr val="tx1"/>
                </a:solidFill>
              </a:rPr>
              <a:t> </a:t>
            </a:r>
            <a:r>
              <a:rPr lang="en-US" sz="2400" dirty="0">
                <a:solidFill>
                  <a:schemeClr val="tx1"/>
                </a:solidFill>
              </a:rPr>
              <a:t>και να επιτελέσει Έργα, ενώ στην τελευταία επίσης η Απειλή είναι για τον άγγελο της Λαοδικείας ότι είναι</a:t>
            </a:r>
            <a:r>
              <a:rPr lang="el-GR" sz="2400" dirty="0">
                <a:solidFill>
                  <a:schemeClr val="tx1"/>
                </a:solidFill>
              </a:rPr>
              <a:t> (όπως το νερό της πόλης)</a:t>
            </a:r>
            <a:r>
              <a:rPr lang="en-US" sz="2400" dirty="0">
                <a:solidFill>
                  <a:schemeClr val="tx1"/>
                </a:solidFill>
              </a:rPr>
              <a:t> χλιαρός (ούτε καυτός</a:t>
            </a:r>
            <a:r>
              <a:rPr lang="el-GR" sz="2400" dirty="0">
                <a:solidFill>
                  <a:schemeClr val="tx1"/>
                </a:solidFill>
              </a:rPr>
              <a:t> / ιαματικός</a:t>
            </a:r>
            <a:r>
              <a:rPr lang="en-US" sz="2400" dirty="0">
                <a:solidFill>
                  <a:schemeClr val="tx1"/>
                </a:solidFill>
              </a:rPr>
              <a:t> – </a:t>
            </a:r>
            <a:r>
              <a:rPr lang="en-US" sz="2400" dirty="0" err="1">
                <a:solidFill>
                  <a:schemeClr val="tx1"/>
                </a:solidFill>
              </a:rPr>
              <a:t>ούτε</a:t>
            </a:r>
            <a:r>
              <a:rPr lang="en-US" sz="2400" dirty="0">
                <a:solidFill>
                  <a:schemeClr val="tx1"/>
                </a:solidFill>
              </a:rPr>
              <a:t> </a:t>
            </a:r>
            <a:r>
              <a:rPr lang="en-US" sz="2400" dirty="0" err="1">
                <a:solidFill>
                  <a:schemeClr val="tx1"/>
                </a:solidFill>
              </a:rPr>
              <a:t>κρύος</a:t>
            </a:r>
            <a:r>
              <a:rPr lang="el-GR" sz="2400" dirty="0">
                <a:solidFill>
                  <a:schemeClr val="tx1"/>
                </a:solidFill>
              </a:rPr>
              <a:t> /αναψυκτικός</a:t>
            </a:r>
            <a:r>
              <a:rPr lang="en-US" sz="2400" dirty="0">
                <a:solidFill>
                  <a:schemeClr val="tx1"/>
                </a:solidFill>
              </a:rPr>
              <a:t>) και θα γίνει «εμετός». </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a:solidFill>
                  <a:schemeClr val="tx1"/>
                </a:solidFill>
              </a:rPr>
              <a:t>Ο </a:t>
            </a:r>
            <a:r>
              <a:rPr lang="en-US" sz="2400" dirty="0" err="1">
                <a:solidFill>
                  <a:schemeClr val="tx1"/>
                </a:solidFill>
              </a:rPr>
              <a:t>ίδιος</a:t>
            </a:r>
            <a:r>
              <a:rPr lang="en-US" sz="2400" dirty="0">
                <a:solidFill>
                  <a:schemeClr val="tx1"/>
                </a:solidFill>
              </a:rPr>
              <a:t> ο </a:t>
            </a:r>
            <a:r>
              <a:rPr lang="en-US" sz="2400" dirty="0" err="1">
                <a:solidFill>
                  <a:schemeClr val="tx1"/>
                </a:solidFill>
              </a:rPr>
              <a:t>Κύριος</a:t>
            </a:r>
            <a:r>
              <a:rPr lang="en-US" sz="2400" dirty="0">
                <a:solidFill>
                  <a:schemeClr val="tx1"/>
                </a:solidFill>
              </a:rPr>
              <a:t> </a:t>
            </a:r>
            <a:r>
              <a:rPr lang="en-US" sz="2400" dirty="0" err="1">
                <a:solidFill>
                  <a:schemeClr val="tx1"/>
                </a:solidFill>
              </a:rPr>
              <a:t>στέκει</a:t>
            </a:r>
            <a:r>
              <a:rPr lang="en-US" sz="2400" dirty="0">
                <a:solidFill>
                  <a:schemeClr val="tx1"/>
                </a:solidFill>
              </a:rPr>
              <a:t> </a:t>
            </a:r>
            <a:r>
              <a:rPr lang="en-US" sz="2400" dirty="0" err="1">
                <a:solidFill>
                  <a:schemeClr val="tx1"/>
                </a:solidFill>
              </a:rPr>
              <a:t>δι</a:t>
            </a:r>
            <a:r>
              <a:rPr lang="en-US" sz="2400" dirty="0">
                <a:solidFill>
                  <a:schemeClr val="tx1"/>
                </a:solidFill>
              </a:rPr>
              <a:t>ακριτικά και «κρούει» την θύρα</a:t>
            </a:r>
            <a:r>
              <a:rPr lang="el-GR" sz="2400" dirty="0">
                <a:solidFill>
                  <a:schemeClr val="tx1"/>
                </a:solidFill>
              </a:rPr>
              <a:t> (χωρίς να «μπουκάρει», όπως τα εκτελεστικά όργανα της Εξουσίας)</a:t>
            </a:r>
            <a:r>
              <a:rPr lang="en-US" sz="2400" dirty="0">
                <a:solidFill>
                  <a:schemeClr val="tx1"/>
                </a:solidFill>
              </a:rPr>
              <a:t> έτσι ώστε να πραγματοποιηθεί η Ένωση.</a:t>
            </a:r>
            <a:r>
              <a:rPr lang="el-GR" sz="2400" dirty="0">
                <a:solidFill>
                  <a:schemeClr val="tx1"/>
                </a:solidFill>
              </a:rPr>
              <a:t> </a:t>
            </a:r>
            <a:r>
              <a:rPr lang="en-US" sz="2400" dirty="0" err="1">
                <a:solidFill>
                  <a:schemeClr val="tx1"/>
                </a:solidFill>
              </a:rPr>
              <a:t>Το</a:t>
            </a:r>
            <a:r>
              <a:rPr lang="en-US" sz="2400" dirty="0">
                <a:solidFill>
                  <a:schemeClr val="tx1"/>
                </a:solidFill>
              </a:rPr>
              <a:t> </a:t>
            </a:r>
            <a:r>
              <a:rPr lang="en-US" sz="2400" dirty="0" err="1">
                <a:solidFill>
                  <a:schemeClr val="tx1"/>
                </a:solidFill>
              </a:rPr>
              <a:t>Αρνίο</a:t>
            </a:r>
            <a:r>
              <a:rPr lang="en-US" sz="2400" dirty="0">
                <a:solidFill>
                  <a:schemeClr val="tx1"/>
                </a:solidFill>
              </a:rPr>
              <a:t> </a:t>
            </a:r>
            <a:r>
              <a:rPr lang="en-US" sz="2400" dirty="0" err="1">
                <a:solidFill>
                  <a:schemeClr val="tx1"/>
                </a:solidFill>
              </a:rPr>
              <a:t>είν</a:t>
            </a:r>
            <a:r>
              <a:rPr lang="en-US" sz="2400" dirty="0">
                <a:solidFill>
                  <a:schemeClr val="tx1"/>
                </a:solidFill>
              </a:rPr>
              <a:t>αι εσφαγμένο</a:t>
            </a:r>
            <a:r>
              <a:rPr lang="el-GR" sz="2400" dirty="0">
                <a:solidFill>
                  <a:schemeClr val="tx1"/>
                </a:solidFill>
              </a:rPr>
              <a:t> και ο Νυμφίος στο κεφ. 19 είναι βουτηγμένος στα δικά Του αίματα.</a:t>
            </a:r>
            <a:endParaRPr lang="el-GR"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Δεν</a:t>
            </a:r>
            <a:r>
              <a:rPr lang="en-US" sz="2400" dirty="0">
                <a:solidFill>
                  <a:schemeClr val="tx1"/>
                </a:solidFill>
              </a:rPr>
              <a:t> απ</a:t>
            </a:r>
            <a:r>
              <a:rPr lang="en-US" sz="2400" dirty="0" err="1">
                <a:solidFill>
                  <a:schemeClr val="tx1"/>
                </a:solidFill>
              </a:rPr>
              <a:t>οκλείετ</a:t>
            </a:r>
            <a:r>
              <a:rPr lang="en-US" sz="2400" dirty="0">
                <a:solidFill>
                  <a:schemeClr val="tx1"/>
                </a:solidFill>
              </a:rPr>
              <a:t>αι η έμπνευση – η ακρόαση της Αποκ. </a:t>
            </a:r>
            <a:r>
              <a:rPr lang="el-GR" sz="2400" dirty="0">
                <a:solidFill>
                  <a:schemeClr val="tx1"/>
                </a:solidFill>
              </a:rPr>
              <a:t>ν</a:t>
            </a:r>
            <a:r>
              <a:rPr lang="en-US" sz="2400" dirty="0">
                <a:solidFill>
                  <a:schemeClr val="tx1"/>
                </a:solidFill>
              </a:rPr>
              <a:t>α </a:t>
            </a:r>
            <a:r>
              <a:rPr lang="en-US" sz="2400" dirty="0" err="1">
                <a:solidFill>
                  <a:schemeClr val="tx1"/>
                </a:solidFill>
              </a:rPr>
              <a:t>έγινε</a:t>
            </a:r>
            <a:r>
              <a:rPr lang="en-US" sz="2400" dirty="0">
                <a:solidFill>
                  <a:schemeClr val="tx1"/>
                </a:solidFill>
              </a:rPr>
              <a:t> </a:t>
            </a:r>
            <a:r>
              <a:rPr lang="en-US" sz="2400" dirty="0" err="1">
                <a:solidFill>
                  <a:schemeClr val="tx1"/>
                </a:solidFill>
              </a:rPr>
              <a:t>Πάσχ</a:t>
            </a:r>
            <a:r>
              <a:rPr lang="en-US" sz="2400" dirty="0">
                <a:solidFill>
                  <a:schemeClr val="tx1"/>
                </a:solidFill>
              </a:rPr>
              <a:t>α, όταν ακουγόταν στη Σύναξη</a:t>
            </a:r>
            <a:r>
              <a:rPr lang="el-GR" sz="2400" dirty="0">
                <a:solidFill>
                  <a:schemeClr val="tx1"/>
                </a:solidFill>
              </a:rPr>
              <a:t> την </a:t>
            </a:r>
            <a:r>
              <a:rPr lang="el-GR" sz="2400" dirty="0" err="1">
                <a:solidFill>
                  <a:schemeClr val="tx1"/>
                </a:solidFill>
              </a:rPr>
              <a:t>ιουδαΪκή</a:t>
            </a:r>
            <a:r>
              <a:rPr lang="en-US" sz="2400" dirty="0">
                <a:solidFill>
                  <a:schemeClr val="tx1"/>
                </a:solidFill>
              </a:rPr>
              <a:t> το Ασμα των Ασμάτων και αναβιώνονταν κυριολεκτικά η Έξοδος</a:t>
            </a:r>
            <a:r>
              <a:rPr lang="el-GR" sz="2400" dirty="0">
                <a:solidFill>
                  <a:schemeClr val="tx1"/>
                </a:solidFill>
              </a:rPr>
              <a:t> από τα Σόδομα, την «Αίγυπτο» και τη Βαβέλ</a:t>
            </a:r>
            <a:r>
              <a:rPr lang="en-US" sz="2400" dirty="0">
                <a:solidFill>
                  <a:schemeClr val="tx1"/>
                </a:solidFill>
              </a:rPr>
              <a:t>.</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Κι</a:t>
            </a:r>
            <a:r>
              <a:rPr lang="en-US" sz="2400" dirty="0">
                <a:solidFill>
                  <a:schemeClr val="tx1"/>
                </a:solidFill>
              </a:rPr>
              <a:t> </a:t>
            </a:r>
            <a:r>
              <a:rPr lang="en-US" sz="2400" dirty="0" err="1">
                <a:solidFill>
                  <a:schemeClr val="tx1"/>
                </a:solidFill>
              </a:rPr>
              <a:t>όλ</a:t>
            </a:r>
            <a:r>
              <a:rPr lang="en-US" sz="2400" dirty="0">
                <a:solidFill>
                  <a:schemeClr val="tx1"/>
                </a:solidFill>
              </a:rPr>
              <a:t>α αυτά ενώ κατά την Παράδοση ο Ιωάννης ο </a:t>
            </a:r>
            <a:r>
              <a:rPr lang="el-GR" sz="2400" dirty="0">
                <a:solidFill>
                  <a:schemeClr val="tx1"/>
                </a:solidFill>
              </a:rPr>
              <a:t>«</a:t>
            </a:r>
            <a:r>
              <a:rPr lang="en-US" sz="2400" dirty="0" err="1">
                <a:solidFill>
                  <a:schemeClr val="tx1"/>
                </a:solidFill>
              </a:rPr>
              <a:t>ΘεοΛόγος</a:t>
            </a:r>
            <a:r>
              <a:rPr lang="el-GR" sz="2400" dirty="0">
                <a:solidFill>
                  <a:schemeClr val="tx1"/>
                </a:solidFill>
              </a:rPr>
              <a:t>»</a:t>
            </a:r>
            <a:r>
              <a:rPr lang="en-US" sz="2400" dirty="0">
                <a:solidFill>
                  <a:schemeClr val="tx1"/>
                </a:solidFill>
              </a:rPr>
              <a:t> (= συνθέτης, ποιητής στην αρχαιότητα) ήταν Παρθένος κι ενώ μέσα στην Αποκ. </a:t>
            </a:r>
            <a:r>
              <a:rPr lang="el-GR" dirty="0">
                <a:solidFill>
                  <a:schemeClr val="tx1"/>
                </a:solidFill>
              </a:rPr>
              <a:t>ε</a:t>
            </a:r>
            <a:r>
              <a:rPr lang="en-US" sz="2400" dirty="0" err="1">
                <a:solidFill>
                  <a:schemeClr val="tx1"/>
                </a:solidFill>
              </a:rPr>
              <a:t>ξυμνούντ</a:t>
            </a:r>
            <a:r>
              <a:rPr lang="en-US" sz="2400" dirty="0">
                <a:solidFill>
                  <a:schemeClr val="tx1"/>
                </a:solidFill>
              </a:rPr>
              <a:t>αι 144.000 άνδρες Ισραηλίτες οι οποίοι δεν </a:t>
            </a:r>
            <a:r>
              <a:rPr lang="el-GR" sz="2400" dirty="0">
                <a:solidFill>
                  <a:schemeClr val="tx1"/>
                </a:solidFill>
              </a:rPr>
              <a:t>«</a:t>
            </a:r>
            <a:r>
              <a:rPr lang="en-US" sz="2400" dirty="0" err="1">
                <a:solidFill>
                  <a:schemeClr val="tx1"/>
                </a:solidFill>
              </a:rPr>
              <a:t>μολύνθηκ</a:t>
            </a:r>
            <a:r>
              <a:rPr lang="en-US" sz="2400" dirty="0">
                <a:solidFill>
                  <a:schemeClr val="tx1"/>
                </a:solidFill>
              </a:rPr>
              <a:t>αν</a:t>
            </a:r>
            <a:r>
              <a:rPr lang="el-GR" sz="2400" dirty="0">
                <a:solidFill>
                  <a:schemeClr val="tx1"/>
                </a:solidFill>
              </a:rPr>
              <a:t>»</a:t>
            </a:r>
            <a:r>
              <a:rPr lang="en-US" sz="2400" dirty="0">
                <a:solidFill>
                  <a:schemeClr val="tx1"/>
                </a:solidFill>
              </a:rPr>
              <a:t> με Γυναίκα</a:t>
            </a:r>
            <a:r>
              <a:rPr lang="el-GR" sz="2400" dirty="0">
                <a:solidFill>
                  <a:schemeClr val="tx1"/>
                </a:solidFill>
              </a:rPr>
              <a:t>, καθώς είναι </a:t>
            </a:r>
            <a:r>
              <a:rPr lang="el-GR" dirty="0">
                <a:solidFill>
                  <a:schemeClr val="tx1"/>
                </a:solidFill>
              </a:rPr>
              <a:t>«ευέλπιδες» ιερείς – στρατιώτες σε Υπηρεσία διαρκή για χάρη του </a:t>
            </a:r>
            <a:r>
              <a:rPr lang="el-GR" dirty="0" err="1">
                <a:solidFill>
                  <a:schemeClr val="tx1"/>
                </a:solidFill>
              </a:rPr>
              <a:t>Αρνίου</a:t>
            </a:r>
            <a:r>
              <a:rPr lang="el-GR" dirty="0">
                <a:solidFill>
                  <a:schemeClr val="tx1"/>
                </a:solidFill>
              </a:rPr>
              <a:t>.</a:t>
            </a:r>
            <a:endParaRPr lang="en-US" sz="2400" dirty="0">
              <a:solidFill>
                <a:schemeClr val="tx1"/>
              </a:solidFill>
            </a:endParaRPr>
          </a:p>
          <a:p>
            <a:endParaRPr lang="el-GR" dirty="0"/>
          </a:p>
        </p:txBody>
      </p:sp>
    </p:spTree>
    <p:extLst>
      <p:ext uri="{BB962C8B-B14F-4D97-AF65-F5344CB8AC3E}">
        <p14:creationId xmlns:p14="http://schemas.microsoft.com/office/powerpoint/2010/main" val="225028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21A121-65E7-8658-CFAD-FA0690EC0D55}"/>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D0681FF-510D-0968-2E5A-CC961C0ECAA0}"/>
              </a:ext>
            </a:extLst>
          </p:cNvPr>
          <p:cNvSpPr>
            <a:spLocks noGrp="1"/>
          </p:cNvSpPr>
          <p:nvPr>
            <p:ph type="body" idx="1"/>
          </p:nvPr>
        </p:nvSpPr>
        <p:spPr>
          <a:xfrm>
            <a:off x="784954" y="2968832"/>
            <a:ext cx="10363200" cy="3467594"/>
          </a:xfrm>
        </p:spPr>
        <p:txBody>
          <a:bodyPr>
            <a:normAutofit/>
          </a:bodyPr>
          <a:lstStyle/>
          <a:p>
            <a:pPr marL="342900" indent="-342900">
              <a:buFont typeface="Arial" panose="020B0604020202020204" pitchFamily="34" charset="0"/>
              <a:buChar char="•"/>
            </a:pPr>
            <a:r>
              <a:rPr lang="en-US" sz="2400" dirty="0">
                <a:solidFill>
                  <a:schemeClr val="tx1"/>
                </a:solidFill>
              </a:rPr>
              <a:t>Και </a:t>
            </a:r>
            <a:r>
              <a:rPr lang="en-US" sz="2400" dirty="0" err="1">
                <a:solidFill>
                  <a:schemeClr val="tx1"/>
                </a:solidFill>
              </a:rPr>
              <a:t>στο</a:t>
            </a:r>
            <a:r>
              <a:rPr lang="en-US" sz="2400" dirty="0">
                <a:solidFill>
                  <a:schemeClr val="tx1"/>
                </a:solidFill>
              </a:rPr>
              <a:t> </a:t>
            </a:r>
            <a:r>
              <a:rPr lang="en-US" sz="2400" dirty="0" err="1">
                <a:solidFill>
                  <a:schemeClr val="tx1"/>
                </a:solidFill>
              </a:rPr>
              <a:t>Συμ</a:t>
            </a:r>
            <a:r>
              <a:rPr lang="en-US" sz="2400" dirty="0">
                <a:solidFill>
                  <a:schemeClr val="tx1"/>
                </a:solidFill>
              </a:rPr>
              <a:t>πόσιο όμως ο Έρως είναι προϊόν της Ένδειας – της Φτώχειας, και σύμφωνα με τη Διοτίμα τη μάντισσα ο αληθινός Έρως προϋποθέτει Ανάβαση – Κλίμακα.</a:t>
            </a:r>
            <a:r>
              <a:rPr lang="el-GR" sz="2400" dirty="0">
                <a:solidFill>
                  <a:schemeClr val="tx1"/>
                </a:solidFill>
              </a:rPr>
              <a:t> </a:t>
            </a:r>
          </a:p>
          <a:p>
            <a:pPr marL="342900" indent="-342900">
              <a:buFont typeface="Arial" panose="020B0604020202020204" pitchFamily="34" charset="0"/>
              <a:buChar char="•"/>
            </a:pPr>
            <a:endParaRPr lang="el-GR" dirty="0">
              <a:solidFill>
                <a:schemeClr val="tx1"/>
              </a:solidFill>
            </a:endParaRPr>
          </a:p>
          <a:p>
            <a:pPr marL="342900" indent="-342900">
              <a:buFont typeface="Arial" panose="020B0604020202020204" pitchFamily="34" charset="0"/>
              <a:buChar char="•"/>
            </a:pPr>
            <a:r>
              <a:rPr lang="el-GR" sz="2400" dirty="0">
                <a:solidFill>
                  <a:schemeClr val="tx1"/>
                </a:solidFill>
              </a:rPr>
              <a:t>« Άγιοι Μάρτυρες» τραγουδούμε μέχρι σήμερα στο Γάμο γύρω από την «τράπεζα» .</a:t>
            </a:r>
          </a:p>
          <a:p>
            <a:endParaRPr lang="el-GR" sz="2400" dirty="0">
              <a:solidFill>
                <a:schemeClr val="tx1"/>
              </a:solidFill>
            </a:endParaRPr>
          </a:p>
          <a:p>
            <a:r>
              <a:rPr lang="el-GR" dirty="0">
                <a:solidFill>
                  <a:schemeClr val="tx1"/>
                </a:solidFill>
              </a:rPr>
              <a:t>* Και στο Κατά Ιωάννη μεγάλη επίδραση ο Γάμος και ο Νυμφίος.</a:t>
            </a:r>
            <a:endParaRPr lang="en-US" sz="2400" dirty="0">
              <a:solidFill>
                <a:schemeClr val="tx1"/>
              </a:solidFill>
            </a:endParaRPr>
          </a:p>
          <a:p>
            <a:endParaRPr lang="el-GR" dirty="0"/>
          </a:p>
        </p:txBody>
      </p:sp>
    </p:spTree>
    <p:extLst>
      <p:ext uri="{BB962C8B-B14F-4D97-AF65-F5344CB8AC3E}">
        <p14:creationId xmlns:p14="http://schemas.microsoft.com/office/powerpoint/2010/main" val="288452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DEB85B-1933-C201-1112-2556AC34E296}"/>
              </a:ext>
            </a:extLst>
          </p:cNvPr>
          <p:cNvSpPr>
            <a:spLocks noGrp="1"/>
          </p:cNvSpPr>
          <p:nvPr>
            <p:ph type="title"/>
          </p:nvPr>
        </p:nvSpPr>
        <p:spPr>
          <a:xfrm>
            <a:off x="988030" y="1377847"/>
            <a:ext cx="10215940" cy="787730"/>
          </a:xfrm>
        </p:spPr>
        <p:txBody>
          <a:bodyPr>
            <a:normAutofit fontScale="90000"/>
          </a:bodyPr>
          <a:lstStyle/>
          <a:p>
            <a:pPr algn="ctr"/>
            <a:r>
              <a:rPr lang="el-GR" dirty="0"/>
              <a:t> </a:t>
            </a:r>
            <a:r>
              <a:rPr lang="el-GR" dirty="0">
                <a:solidFill>
                  <a:srgbClr val="002060"/>
                </a:solidFill>
              </a:rPr>
              <a:t>ΑΠΌ+ΚΑΛΥΨΗ ΚΑΙ ΤΑΞΙΔΙ</a:t>
            </a:r>
            <a:br>
              <a:rPr lang="el-GR" dirty="0">
                <a:solidFill>
                  <a:srgbClr val="002060"/>
                </a:solidFill>
              </a:rPr>
            </a:br>
            <a:r>
              <a:rPr lang="el-GR" dirty="0">
                <a:solidFill>
                  <a:srgbClr val="002060"/>
                </a:solidFill>
              </a:rPr>
              <a:t>οι Αποκαλύψεις είναι κοσμικά ταξίδια στο 7</a:t>
            </a:r>
            <a:r>
              <a:rPr lang="el-GR" baseline="30000" dirty="0">
                <a:solidFill>
                  <a:srgbClr val="002060"/>
                </a:solidFill>
              </a:rPr>
              <a:t>ο</a:t>
            </a:r>
            <a:r>
              <a:rPr lang="el-GR" dirty="0">
                <a:solidFill>
                  <a:srgbClr val="002060"/>
                </a:solidFill>
              </a:rPr>
              <a:t> Ουρανό ή στις Εσχατιές του Σύμπαντος</a:t>
            </a:r>
          </a:p>
        </p:txBody>
      </p:sp>
      <p:sp>
        <p:nvSpPr>
          <p:cNvPr id="3" name="Θέση κειμένου 2">
            <a:extLst>
              <a:ext uri="{FF2B5EF4-FFF2-40B4-BE49-F238E27FC236}">
                <a16:creationId xmlns:a16="http://schemas.microsoft.com/office/drawing/2014/main" id="{7392B17C-2B1B-3D6C-3B9F-DE680D5769E4}"/>
              </a:ext>
            </a:extLst>
          </p:cNvPr>
          <p:cNvSpPr>
            <a:spLocks noGrp="1"/>
          </p:cNvSpPr>
          <p:nvPr>
            <p:ph type="body" idx="1"/>
          </p:nvPr>
        </p:nvSpPr>
        <p:spPr/>
        <p:txBody>
          <a:bodyPr/>
          <a:lstStyle/>
          <a:p>
            <a:endParaRPr lang="el-GR" dirty="0"/>
          </a:p>
          <a:p>
            <a:endParaRPr lang="el-GR" dirty="0"/>
          </a:p>
          <a:p>
            <a:endParaRPr lang="el-GR" dirty="0"/>
          </a:p>
        </p:txBody>
      </p:sp>
      <p:graphicFrame>
        <p:nvGraphicFramePr>
          <p:cNvPr id="6" name="TextBox 3">
            <a:extLst>
              <a:ext uri="{FF2B5EF4-FFF2-40B4-BE49-F238E27FC236}">
                <a16:creationId xmlns:a16="http://schemas.microsoft.com/office/drawing/2014/main" id="{82C98090-BE55-64D7-8CBB-007911755CE5}"/>
              </a:ext>
            </a:extLst>
          </p:cNvPr>
          <p:cNvGraphicFramePr/>
          <p:nvPr/>
        </p:nvGraphicFramePr>
        <p:xfrm>
          <a:off x="2648197" y="3040083"/>
          <a:ext cx="8182099"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74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289A1C-2359-F62C-3EB1-A87A9FCF2B01}"/>
              </a:ext>
            </a:extLst>
          </p:cNvPr>
          <p:cNvSpPr>
            <a:spLocks noGrp="1"/>
          </p:cNvSpPr>
          <p:nvPr>
            <p:ph type="title"/>
          </p:nvPr>
        </p:nvSpPr>
        <p:spPr/>
        <p:txBody>
          <a:bodyPr/>
          <a:lstStyle/>
          <a:p>
            <a:r>
              <a:rPr lang="el-GR" dirty="0"/>
              <a:t>«ΑΜΦΙΘΥΜΙΑ» ΚΑΙ ΑΠΟΚΑΛΥΨΗ</a:t>
            </a:r>
          </a:p>
        </p:txBody>
      </p:sp>
      <p:sp>
        <p:nvSpPr>
          <p:cNvPr id="3" name="Θέση κειμένου 2">
            <a:extLst>
              <a:ext uri="{FF2B5EF4-FFF2-40B4-BE49-F238E27FC236}">
                <a16:creationId xmlns:a16="http://schemas.microsoft.com/office/drawing/2014/main" id="{3DA87248-578F-4337-BA27-31096DE5F076}"/>
              </a:ext>
            </a:extLst>
          </p:cNvPr>
          <p:cNvSpPr>
            <a:spLocks noGrp="1"/>
          </p:cNvSpPr>
          <p:nvPr>
            <p:ph type="body" idx="1"/>
          </p:nvPr>
        </p:nvSpPr>
        <p:spPr/>
        <p:txBody>
          <a:bodyPr/>
          <a:lstStyle/>
          <a:p>
            <a:r>
              <a:rPr lang="el-GR" dirty="0"/>
              <a:t>ΚΑΝΟΝΙΚΟΤΗΤΑ</a:t>
            </a:r>
          </a:p>
        </p:txBody>
      </p:sp>
      <p:sp>
        <p:nvSpPr>
          <p:cNvPr id="4" name="Θέση κειμένου 3">
            <a:extLst>
              <a:ext uri="{FF2B5EF4-FFF2-40B4-BE49-F238E27FC236}">
                <a16:creationId xmlns:a16="http://schemas.microsoft.com/office/drawing/2014/main" id="{00BD69A4-EC6F-AB2E-7B31-37BD486DB0E7}"/>
              </a:ext>
            </a:extLst>
          </p:cNvPr>
          <p:cNvSpPr>
            <a:spLocks noGrp="1"/>
          </p:cNvSpPr>
          <p:nvPr>
            <p:ph type="body" sz="half" idx="3"/>
          </p:nvPr>
        </p:nvSpPr>
        <p:spPr/>
        <p:txBody>
          <a:bodyPr/>
          <a:lstStyle/>
          <a:p>
            <a:r>
              <a:rPr lang="el-GR" dirty="0"/>
              <a:t>ΛΑΤΡΕΙΑ ΚΑΙ ΑΝΑΓΝΩΣΗ</a:t>
            </a:r>
          </a:p>
        </p:txBody>
      </p:sp>
      <p:sp>
        <p:nvSpPr>
          <p:cNvPr id="5" name="Θέση περιεχομένου 4">
            <a:extLst>
              <a:ext uri="{FF2B5EF4-FFF2-40B4-BE49-F238E27FC236}">
                <a16:creationId xmlns:a16="http://schemas.microsoft.com/office/drawing/2014/main" id="{EFD7CAA6-A9EC-3E38-D3C2-615490171EA1}"/>
              </a:ext>
            </a:extLst>
          </p:cNvPr>
          <p:cNvSpPr>
            <a:spLocks noGrp="1"/>
          </p:cNvSpPr>
          <p:nvPr>
            <p:ph sz="half" idx="2"/>
          </p:nvPr>
        </p:nvSpPr>
        <p:spPr/>
        <p:txBody>
          <a:bodyPr>
            <a:normAutofit fontScale="77500" lnSpcReduction="20000"/>
          </a:bodyPr>
          <a:lstStyle/>
          <a:p>
            <a:endParaRPr lang="el-GR" dirty="0"/>
          </a:p>
          <a:p>
            <a:pPr algn="just"/>
            <a:r>
              <a:rPr lang="el-GR" dirty="0"/>
              <a:t>Έσχατο Βιβλίο στον Κανόνα με απίθανη Αρχιτεκτονική - Δόμηση (δείγμα θεοπνευστίας)</a:t>
            </a:r>
          </a:p>
          <a:p>
            <a:pPr algn="just"/>
            <a:r>
              <a:rPr lang="el-GR" dirty="0"/>
              <a:t>Με ένα παράδοξο τρόπο, παρότι τα Κείμενα γράφτηκαν από εντελώς άσχετους συγγραφείς, </a:t>
            </a:r>
            <a:r>
              <a:rPr lang="el-GR" dirty="0" err="1"/>
              <a:t>αναΚυκλώνει</a:t>
            </a:r>
            <a:r>
              <a:rPr lang="el-GR" dirty="0"/>
              <a:t> και την αρχή της Βίβλου - τα πρώτα Κεφάλαια της Πτώσης μας </a:t>
            </a:r>
            <a:r>
              <a:rPr lang="el-GR" b="1" dirty="0"/>
              <a:t>τα Γένεσις 1-11 (Δημιουργία - Βαβέλ)!</a:t>
            </a:r>
          </a:p>
          <a:p>
            <a:pPr algn="just"/>
            <a:r>
              <a:rPr lang="el-GR" dirty="0"/>
              <a:t>« Ιδού κάνω τα πάντα Καινούργια (όχι «νέα») = η πρώτη φορά που Ομιλεί ο «ακατονόμαστος» στην </a:t>
            </a:r>
            <a:r>
              <a:rPr lang="el-GR" dirty="0" err="1"/>
              <a:t>Αποκ</a:t>
            </a:r>
            <a:r>
              <a:rPr lang="el-GR" dirty="0"/>
              <a:t>. Καθήμενος πάνω στον Θρόνο. </a:t>
            </a:r>
          </a:p>
        </p:txBody>
      </p:sp>
      <p:sp>
        <p:nvSpPr>
          <p:cNvPr id="6" name="Θέση περιεχομένου 5">
            <a:extLst>
              <a:ext uri="{FF2B5EF4-FFF2-40B4-BE49-F238E27FC236}">
                <a16:creationId xmlns:a16="http://schemas.microsoft.com/office/drawing/2014/main" id="{109963CB-6BE1-EED5-0052-992E6D54679F}"/>
              </a:ext>
            </a:extLst>
          </p:cNvPr>
          <p:cNvSpPr>
            <a:spLocks noGrp="1"/>
          </p:cNvSpPr>
          <p:nvPr>
            <p:ph sz="half" idx="4"/>
          </p:nvPr>
        </p:nvSpPr>
        <p:spPr/>
        <p:txBody>
          <a:bodyPr>
            <a:normAutofit fontScale="77500" lnSpcReduction="20000"/>
          </a:bodyPr>
          <a:lstStyle/>
          <a:p>
            <a:endParaRPr lang="el-GR" dirty="0"/>
          </a:p>
          <a:p>
            <a:r>
              <a:rPr lang="el-GR" dirty="0"/>
              <a:t>Στην Αρχή μακαρίζεται ο ένας που την διαβάζει και οι πολλοί που τον ακούνε.</a:t>
            </a:r>
          </a:p>
          <a:p>
            <a:r>
              <a:rPr lang="el-GR" dirty="0"/>
              <a:t>Κι όμως δεν ακούγεται στη Λατρεία μας.</a:t>
            </a:r>
          </a:p>
        </p:txBody>
      </p:sp>
    </p:spTree>
    <p:extLst>
      <p:ext uri="{BB962C8B-B14F-4D97-AF65-F5344CB8AC3E}">
        <p14:creationId xmlns:p14="http://schemas.microsoft.com/office/powerpoint/2010/main" val="26296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DAF39D-2518-3746-142A-854AB7E00492}"/>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700" kern="1200" dirty="0">
                <a:solidFill>
                  <a:srgbClr val="FFFFFF"/>
                </a:solidFill>
                <a:latin typeface="+mj-lt"/>
                <a:ea typeface="+mj-ea"/>
                <a:cs typeface="+mj-cs"/>
              </a:rPr>
              <a:t>Απ</a:t>
            </a:r>
            <a:r>
              <a:rPr lang="en-US" sz="3700" kern="1200">
                <a:solidFill>
                  <a:srgbClr val="FFFFFF"/>
                </a:solidFill>
                <a:latin typeface="+mj-lt"/>
                <a:ea typeface="+mj-ea"/>
                <a:cs typeface="+mj-cs"/>
              </a:rPr>
              <a:t>οκάλυψη</a:t>
            </a:r>
            <a:r>
              <a:rPr lang="en-US" sz="3700" kern="1200" dirty="0">
                <a:solidFill>
                  <a:srgbClr val="FFFFFF"/>
                </a:solidFill>
                <a:latin typeface="+mj-lt"/>
                <a:ea typeface="+mj-ea"/>
                <a:cs typeface="+mj-cs"/>
              </a:rPr>
              <a:t>: </a:t>
            </a:r>
            <a:r>
              <a:rPr lang="en-US" sz="3700" kern="1200">
                <a:solidFill>
                  <a:srgbClr val="FFFFFF"/>
                </a:solidFill>
                <a:latin typeface="+mj-lt"/>
                <a:ea typeface="+mj-ea"/>
                <a:cs typeface="+mj-cs"/>
              </a:rPr>
              <a:t>Προϋ</a:t>
            </a:r>
            <a:r>
              <a:rPr lang="en-US" sz="3700" kern="1200" dirty="0">
                <a:solidFill>
                  <a:srgbClr val="FFFFFF"/>
                </a:solidFill>
                <a:latin typeface="+mj-lt"/>
                <a:ea typeface="+mj-ea"/>
                <a:cs typeface="+mj-cs"/>
              </a:rPr>
              <a:t>ποθέσεις κατανόησης</a:t>
            </a:r>
          </a:p>
        </p:txBody>
      </p:sp>
      <p:sp>
        <p:nvSpPr>
          <p:cNvPr id="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18EF51E8-E1AB-9DB4-C49D-2AB227EE8620}"/>
              </a:ext>
            </a:extLst>
          </p:cNvPr>
          <p:cNvSpPr>
            <a:spLocks noGrp="1"/>
          </p:cNvSpPr>
          <p:nvPr>
            <p:ph sz="quarter" idx="1"/>
          </p:nvPr>
        </p:nvSpPr>
        <p:spPr>
          <a:xfrm>
            <a:off x="4049486" y="319088"/>
            <a:ext cx="7304313" cy="6044134"/>
          </a:xfrm>
        </p:spPr>
        <p:txBody>
          <a:bodyPr vert="horz" lIns="91440" tIns="45720" rIns="91440" bIns="45720" rtlCol="0" anchor="ctr">
            <a:normAutofit fontScale="32500" lnSpcReduction="20000"/>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r>
              <a:rPr lang="en-US" sz="3500" dirty="0" err="1"/>
              <a:t>Την</a:t>
            </a:r>
            <a:r>
              <a:rPr lang="en-US" sz="3500" dirty="0"/>
              <a:t> ανα</a:t>
            </a:r>
            <a:r>
              <a:rPr lang="en-US" sz="3500" dirty="0" err="1"/>
              <a:t>γι+Γνώσκουμε</a:t>
            </a:r>
            <a:r>
              <a:rPr lang="en-US" sz="3500" dirty="0"/>
              <a:t> ή </a:t>
            </a:r>
            <a:r>
              <a:rPr lang="en-US" sz="3500" dirty="0" err="1"/>
              <a:t>μάλλον</a:t>
            </a:r>
            <a:r>
              <a:rPr lang="en-US" sz="3500" dirty="0"/>
              <a:t> </a:t>
            </a:r>
            <a:r>
              <a:rPr lang="en-US" sz="3500" dirty="0" err="1"/>
              <a:t>την</a:t>
            </a:r>
            <a:r>
              <a:rPr lang="en-US" sz="3500" dirty="0"/>
              <a:t> α</a:t>
            </a:r>
            <a:r>
              <a:rPr lang="en-US" sz="3500" dirty="0" err="1"/>
              <a:t>κούμε</a:t>
            </a:r>
            <a:r>
              <a:rPr lang="en-US" sz="3500" dirty="0"/>
              <a:t> </a:t>
            </a:r>
            <a:r>
              <a:rPr lang="en-US" sz="3500" b="1" dirty="0" err="1"/>
              <a:t>ενεργητικά</a:t>
            </a:r>
            <a:r>
              <a:rPr lang="en-US" sz="3500" b="1" dirty="0"/>
              <a:t> </a:t>
            </a:r>
            <a:r>
              <a:rPr lang="en-US" sz="3500" dirty="0" err="1"/>
              <a:t>ολόκληρη</a:t>
            </a:r>
            <a:r>
              <a:rPr lang="en-US" sz="3500" dirty="0"/>
              <a:t>. </a:t>
            </a:r>
            <a:r>
              <a:rPr lang="en-US" sz="3500" dirty="0" err="1"/>
              <a:t>Είν</a:t>
            </a:r>
            <a:r>
              <a:rPr lang="en-US" sz="3500" dirty="0"/>
              <a:t>αι TEXT (= Υφαντό) προορισμένο για Οντισιόν. </a:t>
            </a:r>
            <a:r>
              <a:rPr lang="en-US" sz="3500" dirty="0" err="1"/>
              <a:t>Όχι</a:t>
            </a:r>
            <a:r>
              <a:rPr lang="en-US" sz="3500" dirty="0"/>
              <a:t> απ</a:t>
            </a:r>
            <a:r>
              <a:rPr lang="en-US" sz="3500" dirty="0" err="1"/>
              <a:t>οσ</a:t>
            </a:r>
            <a:r>
              <a:rPr lang="en-US" sz="3500" dirty="0"/>
              <a:t>πασματικά. </a:t>
            </a:r>
          </a:p>
          <a:p>
            <a:pPr marL="45720" indent="-228600" algn="just">
              <a:lnSpc>
                <a:spcPct val="90000"/>
              </a:lnSpc>
              <a:buFont typeface="Arial" panose="020B0604020202020204" pitchFamily="34" charset="0"/>
              <a:buChar char="•"/>
            </a:pPr>
            <a:r>
              <a:rPr lang="el-GR" sz="3500" b="1" dirty="0">
                <a:solidFill>
                  <a:srgbClr val="FF0000"/>
                </a:solidFill>
                <a:hlinkClick r:id="rId3">
                  <a:extLst>
                    <a:ext uri="{A12FA001-AC4F-418D-AE19-62706E023703}">
                      <ahyp:hlinkClr xmlns:ahyp="http://schemas.microsoft.com/office/drawing/2018/hyperlinkcolor" val="tx"/>
                    </a:ext>
                  </a:extLst>
                </a:hlinkClick>
              </a:rPr>
              <a:t>Άκου:  </a:t>
            </a:r>
            <a:r>
              <a:rPr lang="en-US" sz="3500" b="1" dirty="0">
                <a:solidFill>
                  <a:srgbClr val="FF0000"/>
                </a:solidFill>
                <a:hlinkClick r:id="rId3">
                  <a:extLst>
                    <a:ext uri="{A12FA001-AC4F-418D-AE19-62706E023703}">
                      <ahyp:hlinkClr xmlns:ahyp="http://schemas.microsoft.com/office/drawing/2018/hyperlinkcolor" val="tx"/>
                    </a:ext>
                  </a:extLst>
                </a:hlinkClick>
              </a:rPr>
              <a:t>https://open.spotify.com/show/5tT9NpOfgzkvVeq526JzyP</a:t>
            </a:r>
            <a:r>
              <a:rPr lang="en-US" sz="3500" b="1" dirty="0">
                <a:solidFill>
                  <a:srgbClr val="FF0000"/>
                </a:solidFill>
              </a:rPr>
              <a:t> </a:t>
            </a:r>
          </a:p>
          <a:p>
            <a:pPr marL="45720" indent="-228600" algn="just">
              <a:lnSpc>
                <a:spcPct val="90000"/>
              </a:lnSpc>
              <a:buFont typeface="Arial" panose="020B0604020202020204" pitchFamily="34" charset="0"/>
              <a:buChar char="•"/>
            </a:pPr>
            <a:endParaRPr lang="en-US" sz="3500" dirty="0"/>
          </a:p>
          <a:p>
            <a:pPr indent="-228600" algn="just">
              <a:lnSpc>
                <a:spcPct val="90000"/>
              </a:lnSpc>
              <a:buFont typeface="Arial" panose="020B0604020202020204" pitchFamily="34" charset="0"/>
              <a:buChar char="•"/>
            </a:pPr>
            <a:r>
              <a:rPr lang="en-US" sz="3500" b="1" dirty="0" err="1"/>
              <a:t>Έχει</a:t>
            </a:r>
            <a:r>
              <a:rPr lang="en-US" sz="3500" b="1" dirty="0"/>
              <a:t> </a:t>
            </a:r>
            <a:r>
              <a:rPr lang="en-US" sz="3500" b="1" dirty="0" err="1"/>
              <a:t>δομή</a:t>
            </a:r>
            <a:r>
              <a:rPr lang="en-US" sz="3500" b="1" dirty="0"/>
              <a:t> α</a:t>
            </a:r>
            <a:r>
              <a:rPr lang="en-US" sz="3500" b="1" dirty="0" err="1"/>
              <a:t>ρχ</a:t>
            </a:r>
            <a:r>
              <a:rPr lang="en-US" sz="3500" b="1" dirty="0"/>
              <a:t>αίου Δράματος</a:t>
            </a:r>
            <a:r>
              <a:rPr lang="el-GR" sz="3500" b="1" dirty="0"/>
              <a:t>: </a:t>
            </a:r>
            <a:r>
              <a:rPr lang="en-US" sz="3500" b="1" dirty="0"/>
              <a:t> </a:t>
            </a:r>
            <a:endParaRPr lang="el-GR" sz="3500" b="1" dirty="0"/>
          </a:p>
          <a:p>
            <a:pPr indent="-228600" algn="just">
              <a:lnSpc>
                <a:spcPct val="90000"/>
              </a:lnSpc>
              <a:buFont typeface="Arial" panose="020B0604020202020204" pitchFamily="34" charset="0"/>
              <a:buChar char="•"/>
            </a:pPr>
            <a:r>
              <a:rPr lang="en-US" sz="3500" dirty="0" err="1"/>
              <a:t>με</a:t>
            </a:r>
            <a:r>
              <a:rPr lang="en-US" sz="3500" dirty="0"/>
              <a:t> 4 * 7άδες </a:t>
            </a:r>
            <a:r>
              <a:rPr lang="el-GR" sz="3500" dirty="0"/>
              <a:t>(Κάθαρση – Δράση – Λύτρωση)&lt; 4 (τέσσερα μέρη Σύμπαντος)+3</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n-US" sz="3500" dirty="0"/>
              <a:t>+ 1 * </a:t>
            </a:r>
            <a:r>
              <a:rPr lang="el-GR" sz="3500" dirty="0"/>
              <a:t>«</a:t>
            </a:r>
            <a:r>
              <a:rPr lang="en-US" sz="3500" dirty="0" err="1"/>
              <a:t>μυστική</a:t>
            </a:r>
            <a:r>
              <a:rPr lang="en-US" sz="3500" dirty="0"/>
              <a:t> 7άδα</a:t>
            </a:r>
            <a:r>
              <a:rPr lang="el-GR" sz="3500" dirty="0"/>
              <a:t>»</a:t>
            </a:r>
            <a:r>
              <a:rPr lang="en-US" sz="3500" dirty="0"/>
              <a:t> </a:t>
            </a:r>
            <a:r>
              <a:rPr lang="en-US" sz="3500" dirty="0" err="1"/>
              <a:t>στον</a:t>
            </a:r>
            <a:r>
              <a:rPr lang="en-US" sz="3500" dirty="0"/>
              <a:t> </a:t>
            </a:r>
            <a:r>
              <a:rPr lang="en-US" sz="3500" dirty="0" err="1"/>
              <a:t>Πυρήν</a:t>
            </a:r>
            <a:r>
              <a:rPr lang="en-US" sz="3500" dirty="0"/>
              <a:t>α</a:t>
            </a:r>
            <a:r>
              <a:rPr lang="el-GR" sz="3500" dirty="0"/>
              <a:t> της</a:t>
            </a:r>
            <a:r>
              <a:rPr lang="en-US" sz="3500" dirty="0"/>
              <a:t> </a:t>
            </a:r>
            <a:r>
              <a:rPr lang="el-GR" sz="3500" dirty="0"/>
              <a:t>=  Περίληψη της Βιβλικής Ιστορίας</a:t>
            </a:r>
          </a:p>
          <a:p>
            <a:pPr marL="45720" indent="0" algn="just">
              <a:lnSpc>
                <a:spcPct val="90000"/>
              </a:lnSpc>
              <a:buNone/>
            </a:pPr>
            <a:endParaRPr lang="el-GR" sz="3500" dirty="0"/>
          </a:p>
          <a:p>
            <a:pPr marL="45720" indent="0" algn="just">
              <a:lnSpc>
                <a:spcPct val="90000"/>
              </a:lnSpc>
              <a:buNone/>
            </a:pPr>
            <a:r>
              <a:rPr lang="el-GR" sz="3500" dirty="0"/>
              <a:t>Εκεί προβάλλει στο Προσκήνιο</a:t>
            </a:r>
          </a:p>
          <a:p>
            <a:pPr indent="-228600" algn="just">
              <a:lnSpc>
                <a:spcPct val="90000"/>
              </a:lnSpc>
              <a:buFont typeface="Arial" panose="020B0604020202020204" pitchFamily="34" charset="0"/>
              <a:buChar char="•"/>
            </a:pPr>
            <a:r>
              <a:rPr lang="en-US" sz="3500" dirty="0"/>
              <a:t>+ 1 σατανική </a:t>
            </a:r>
            <a:r>
              <a:rPr lang="en-US" sz="3500" dirty="0" err="1"/>
              <a:t>τρόικ</a:t>
            </a:r>
            <a:r>
              <a:rPr lang="en-US" sz="3500" dirty="0"/>
              <a:t>α </a:t>
            </a:r>
            <a:r>
              <a:rPr lang="el-GR" sz="3500" dirty="0"/>
              <a:t>δράκοντα και 2 θηρίων</a:t>
            </a:r>
          </a:p>
          <a:p>
            <a:pPr indent="-228600" algn="just">
              <a:lnSpc>
                <a:spcPct val="90000"/>
              </a:lnSpc>
              <a:buFont typeface="Arial" panose="020B0604020202020204" pitchFamily="34" charset="0"/>
              <a:buChar char="•"/>
            </a:pPr>
            <a:r>
              <a:rPr lang="el-GR" sz="3500" dirty="0"/>
              <a:t>+ </a:t>
            </a:r>
            <a:r>
              <a:rPr lang="en-US" sz="3500" dirty="0"/>
              <a:t>1 τρόικα «κορυφαίων» γυναικών</a:t>
            </a:r>
            <a:endParaRPr lang="el-GR" sz="3500" dirty="0"/>
          </a:p>
          <a:p>
            <a:pPr marL="45720" indent="0" algn="just">
              <a:lnSpc>
                <a:spcPct val="90000"/>
              </a:lnSpc>
              <a:buNone/>
            </a:pPr>
            <a:endParaRPr lang="el-GR" sz="3500" dirty="0"/>
          </a:p>
          <a:p>
            <a:pPr marL="45720" indent="0" algn="just">
              <a:lnSpc>
                <a:spcPct val="90000"/>
              </a:lnSpc>
              <a:buNone/>
            </a:pPr>
            <a:r>
              <a:rPr lang="el-GR" sz="3500" dirty="0"/>
              <a:t>Περιλαμβάνεται</a:t>
            </a:r>
          </a:p>
          <a:p>
            <a:pPr indent="-228600" algn="just">
              <a:lnSpc>
                <a:spcPct val="90000"/>
              </a:lnSpc>
              <a:buFont typeface="Arial" panose="020B0604020202020204" pitchFamily="34" charset="0"/>
              <a:buChar char="•"/>
            </a:pPr>
            <a:r>
              <a:rPr lang="el-GR" sz="3500" dirty="0"/>
              <a:t>+ μία ποικιλία Βιβλίων – ρολών (επτασφράγιστο – ταμπλέτες, Βιβλίο Ζωής, Βιβλίο έργων..)</a:t>
            </a:r>
          </a:p>
          <a:p>
            <a:pPr indent="-228600" algn="just">
              <a:lnSpc>
                <a:spcPct val="90000"/>
              </a:lnSpc>
              <a:buFont typeface="Arial" panose="020B0604020202020204" pitchFamily="34" charset="0"/>
              <a:buChar char="•"/>
            </a:pPr>
            <a:r>
              <a:rPr lang="el-GR" sz="3500" dirty="0"/>
              <a:t>Κατεξοχήν ΔΥΟ ΒΙΒΛΙΑ</a:t>
            </a:r>
          </a:p>
          <a:p>
            <a:pPr indent="-228600" algn="just">
              <a:lnSpc>
                <a:spcPct val="90000"/>
              </a:lnSpc>
              <a:buFont typeface="Arial" panose="020B0604020202020204" pitchFamily="34" charset="0"/>
              <a:buChar char="•"/>
            </a:pPr>
            <a:r>
              <a:rPr lang="el-GR" sz="3500" dirty="0"/>
              <a:t>+ Αντιθέσεις </a:t>
            </a:r>
            <a:r>
              <a:rPr lang="el-GR" sz="3500" dirty="0" err="1"/>
              <a:t>Αρνίο</a:t>
            </a:r>
            <a:r>
              <a:rPr lang="el-GR" sz="3500" dirty="0"/>
              <a:t> – Θηρίο, χάραγμα- σφράγισμα</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l-GR" sz="3500" dirty="0"/>
              <a:t>Το Μήνυμα είναι «Έξοδος» από τη ΒΑΒΕΛ και η μετοχή στον Γάμο. Το Ευαγγέλιο της Αποκάλυψης είναι να προσκυνήσουμε το </a:t>
            </a:r>
            <a:r>
              <a:rPr lang="el-GR" sz="3500" dirty="0" err="1"/>
              <a:t>Αρνίο</a:t>
            </a:r>
            <a:r>
              <a:rPr lang="el-GR" sz="3500" dirty="0"/>
              <a:t> (= Δύναμη Αγάπης) κι όχι το Θηρίο (την Αγάπη της Δύναμης).</a:t>
            </a:r>
          </a:p>
          <a:p>
            <a:pPr indent="-228600" algn="just">
              <a:lnSpc>
                <a:spcPct val="90000"/>
              </a:lnSpc>
              <a:buFont typeface="Arial" panose="020B0604020202020204" pitchFamily="34" charset="0"/>
              <a:buChar char="•"/>
            </a:pPr>
            <a:r>
              <a:rPr lang="el-GR" sz="3500" dirty="0"/>
              <a:t>Η ακρόασή της συμβάλλει στην ΨΥΧΙΚΗ (= ΨΥΧΟΣΩΜΑΤΙΚΗ) ΥΓΕΙΑ καθώς </a:t>
            </a:r>
            <a:r>
              <a:rPr lang="el-GR" sz="3500" dirty="0" err="1"/>
              <a:t>εκΔραματίζει</a:t>
            </a:r>
            <a:r>
              <a:rPr lang="el-GR" sz="3500" dirty="0"/>
              <a:t>.</a:t>
            </a:r>
          </a:p>
          <a:p>
            <a:pPr indent="-228600" algn="just">
              <a:lnSpc>
                <a:spcPct val="90000"/>
              </a:lnSpc>
              <a:buFont typeface="Arial" panose="020B0604020202020204" pitchFamily="34" charset="0"/>
              <a:buChar char="•"/>
            </a:pPr>
            <a:endParaRPr lang="el-GR" sz="3500" dirty="0"/>
          </a:p>
          <a:p>
            <a:pPr lvl="7" algn="just">
              <a:lnSpc>
                <a:spcPct val="90000"/>
              </a:lnSpc>
              <a:buFont typeface="Arial" panose="020B0604020202020204" pitchFamily="34" charset="0"/>
              <a:buChar char="•"/>
            </a:pPr>
            <a:r>
              <a:rPr lang="el-GR" sz="3500" dirty="0"/>
              <a:t>Η φράση ΕΓΕΝΟΜΗΝ ΕΝ ΠΝΕΥΜΑΤΙ  ΣΕ ΤΕΣΣΕΡΕΙΣ εισάγει στην Αποκάλυψη 4  ενότητες </a:t>
            </a:r>
            <a:endParaRPr lang="en-US" sz="3500" dirty="0"/>
          </a:p>
          <a:p>
            <a:pPr indent="-228600">
              <a:lnSpc>
                <a:spcPct val="90000"/>
              </a:lnSpc>
              <a:buFont typeface="Arial" panose="020B0604020202020204" pitchFamily="34" charset="0"/>
              <a:buChar char="•"/>
            </a:pPr>
            <a:endParaRPr lang="en-US" dirty="0"/>
          </a:p>
          <a:p>
            <a:pPr marL="4572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88826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7F6681-874A-FAF5-19FC-4AE33C56E0D5}"/>
              </a:ext>
            </a:extLst>
          </p:cNvPr>
          <p:cNvSpPr>
            <a:spLocks noGrp="1"/>
          </p:cNvSpPr>
          <p:nvPr>
            <p:ph type="title"/>
          </p:nvPr>
        </p:nvSpPr>
        <p:spPr>
          <a:xfrm>
            <a:off x="1389278" y="1233241"/>
            <a:ext cx="3240506" cy="4064628"/>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Αποκάλυψη: Κατανόηση (2) </a:t>
            </a:r>
          </a:p>
        </p:txBody>
      </p:sp>
      <p:sp>
        <p:nvSpPr>
          <p:cNvPr id="8"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4CC32D46-80D0-5E5F-62CD-C7E404D206B1}"/>
              </a:ext>
            </a:extLst>
          </p:cNvPr>
          <p:cNvSpPr>
            <a:spLocks noGrp="1"/>
          </p:cNvSpPr>
          <p:nvPr>
            <p:ph sz="quarter" idx="1"/>
          </p:nvPr>
        </p:nvSpPr>
        <p:spPr>
          <a:xfrm>
            <a:off x="6096000" y="820880"/>
            <a:ext cx="5853830" cy="5936180"/>
          </a:xfrm>
        </p:spPr>
        <p:txBody>
          <a:bodyPr vert="horz" lIns="91440" tIns="45720" rIns="91440" bIns="45720" rtlCol="0" anchor="t">
            <a:normAutofit lnSpcReduction="10000"/>
          </a:bodyPr>
          <a:lstStyle/>
          <a:p>
            <a:pPr marL="45720" indent="-228600" algn="just">
              <a:lnSpc>
                <a:spcPct val="90000"/>
              </a:lnSpc>
              <a:buFont typeface="Arial" panose="020B0604020202020204" pitchFamily="34" charset="0"/>
              <a:buChar char="•"/>
            </a:pPr>
            <a:r>
              <a:rPr lang="en-US" sz="2000" b="1" dirty="0"/>
              <a:t> *</a:t>
            </a:r>
            <a:r>
              <a:rPr lang="en-US" sz="2000" b="1" dirty="0" err="1"/>
              <a:t>ΔιάΔρ</a:t>
            </a:r>
            <a:r>
              <a:rPr lang="en-US" sz="2000" b="1" dirty="0"/>
              <a:t>αση με τη Λειτουργία</a:t>
            </a:r>
            <a:r>
              <a:rPr lang="el-GR" sz="2000" b="1" dirty="0"/>
              <a:t>, παρότι δεν διαβάζεται στην ορθόδοξη Λατρεία</a:t>
            </a:r>
            <a:r>
              <a:rPr lang="en-US" sz="2000" b="1" dirty="0"/>
              <a:t>. </a:t>
            </a:r>
            <a:r>
              <a:rPr lang="en-US" sz="2000" dirty="0" err="1"/>
              <a:t>Είν</a:t>
            </a:r>
            <a:r>
              <a:rPr lang="en-US" sz="2000" dirty="0"/>
              <a:t>αι το μόνο βιβλίο της Καινής Διαθήκης, όπου </a:t>
            </a:r>
            <a:r>
              <a:rPr lang="el-GR" sz="2000" dirty="0"/>
              <a:t>«</a:t>
            </a:r>
            <a:r>
              <a:rPr lang="en-US" sz="2000" dirty="0"/>
              <a:t>απ</a:t>
            </a:r>
            <a:r>
              <a:rPr lang="en-US" sz="2000" dirty="0" err="1"/>
              <a:t>ομ</a:t>
            </a:r>
            <a:r>
              <a:rPr lang="en-US" sz="2000" dirty="0"/>
              <a:t>αγνητοφωνούνται</a:t>
            </a:r>
            <a:r>
              <a:rPr lang="el-GR" sz="2000" dirty="0"/>
              <a:t>»</a:t>
            </a:r>
            <a:r>
              <a:rPr lang="en-US" sz="2000" dirty="0"/>
              <a:t> Διάλογοι από τη λατρεία της Πρώτης Εκκλησίας των Μαρτύρων</a:t>
            </a:r>
            <a:r>
              <a:rPr lang="el-GR" sz="2000" dirty="0"/>
              <a:t>. Ήταν το </a:t>
            </a:r>
            <a:r>
              <a:rPr lang="en-US" sz="2000" dirty="0"/>
              <a:t>best seller </a:t>
            </a:r>
            <a:r>
              <a:rPr lang="el-GR" sz="2000" dirty="0"/>
              <a:t>στην πρώτη Εκκλησία των Μαρτύρων καθώς και επί Τουρκοκρατίας. Γίνεται σε κάθε περίοδο ΚΡΙΣΗΣ.</a:t>
            </a:r>
            <a:endParaRPr lang="en-US" sz="2000" dirty="0"/>
          </a:p>
          <a:p>
            <a:pPr indent="-228600" algn="just">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a:t>Και </a:t>
            </a:r>
            <a:r>
              <a:rPr lang="en-US" sz="2000" dirty="0" err="1"/>
              <a:t>στο</a:t>
            </a:r>
            <a:r>
              <a:rPr lang="en-US" sz="2000" dirty="0"/>
              <a:t> </a:t>
            </a:r>
            <a:r>
              <a:rPr lang="en-US" sz="2000" dirty="0" err="1"/>
              <a:t>Κείμενο</a:t>
            </a:r>
            <a:r>
              <a:rPr lang="en-US" sz="2000" dirty="0"/>
              <a:t> πα</a:t>
            </a:r>
            <a:r>
              <a:rPr lang="en-US" sz="2000" dirty="0" err="1"/>
              <a:t>ρεμ</a:t>
            </a:r>
            <a:r>
              <a:rPr lang="en-US" sz="2000" dirty="0"/>
              <a:t>βάλλονται ως </a:t>
            </a:r>
            <a:r>
              <a:rPr lang="en-US" sz="2000" b="1" dirty="0"/>
              <a:t>διαΨάλματα σκηνές επουράνιας Λατρείας</a:t>
            </a:r>
            <a:r>
              <a:rPr lang="en-US" sz="2000" dirty="0"/>
              <a:t>. </a:t>
            </a:r>
            <a:r>
              <a:rPr lang="en-US" sz="2000" dirty="0" err="1"/>
              <a:t>Μέχρι</a:t>
            </a:r>
            <a:r>
              <a:rPr lang="en-US" sz="2000" dirty="0"/>
              <a:t> σήμερα μέσα από τα «Σα εκ των Σων» καταπέμπεται το Άγ. </a:t>
            </a:r>
            <a:r>
              <a:rPr lang="en-US" sz="2000" dirty="0" err="1"/>
              <a:t>Πνεύμ</a:t>
            </a:r>
            <a:r>
              <a:rPr lang="en-US" sz="2000" dirty="0"/>
              <a:t>α σε εμάς και στα προκείμενα Δώρα και βιώνουμε τα Έσχατα – και το Τζετ Λανγκ τη ΝοστΑλγία όχι για την ΙΘΑΚΗ αλλά για τη ΒΑΣΙΛΕΙΑ και τους Γάμους.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Χρόνος</a:t>
            </a:r>
            <a:r>
              <a:rPr lang="en-US" sz="2000" dirty="0"/>
              <a:t> </a:t>
            </a:r>
            <a:r>
              <a:rPr lang="en-US" sz="2000" dirty="0" err="1"/>
              <a:t>λειτουργικός</a:t>
            </a:r>
            <a:r>
              <a:rPr lang="el-GR" sz="2000" dirty="0"/>
              <a:t> = </a:t>
            </a:r>
            <a:r>
              <a:rPr lang="en-US" sz="2000" dirty="0"/>
              <a:t>Flash Back + Flash Forward </a:t>
            </a:r>
            <a:endParaRPr lang="el-GR" sz="2000" dirty="0"/>
          </a:p>
          <a:p>
            <a:pPr indent="-228600">
              <a:lnSpc>
                <a:spcPct val="90000"/>
              </a:lnSpc>
              <a:buFont typeface="Arial" panose="020B0604020202020204" pitchFamily="34" charset="0"/>
              <a:buChar char="•"/>
            </a:pPr>
            <a:r>
              <a:rPr lang="el-GR" sz="2000" dirty="0"/>
              <a:t>ΚΑΙΡΟΣ (σε αντίθεση προς τον Χρόνο / Κρόνο) είναι η Ευκαιρία, την οποία αρπάζεις στο ΝΥΝ όπου συμπυκνώνεται το απέραντο ΑΕΙ.</a:t>
            </a:r>
            <a:endParaRPr lang="en-US" sz="2000" dirty="0"/>
          </a:p>
          <a:p>
            <a:pPr indent="-228600">
              <a:lnSpc>
                <a:spcPct val="90000"/>
              </a:lnSpc>
              <a:buFont typeface="Arial" panose="020B0604020202020204" pitchFamily="34" charset="0"/>
              <a:buChar char="•"/>
            </a:pPr>
            <a:endParaRPr lang="en-US" sz="20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6662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Παρα</a:t>
            </a:r>
            <a:r>
              <a:rPr lang="en-US" sz="5400" kern="1200" dirty="0" err="1">
                <a:solidFill>
                  <a:schemeClr val="tx1"/>
                </a:solidFill>
                <a:latin typeface="+mj-lt"/>
                <a:ea typeface="+mj-ea"/>
                <a:cs typeface="+mj-cs"/>
              </a:rPr>
              <a:t>τήρηση</a:t>
            </a:r>
            <a:r>
              <a:rPr lang="el-GR" sz="5400" kern="1200" dirty="0">
                <a:solidFill>
                  <a:schemeClr val="tx1"/>
                </a:solidFill>
                <a:latin typeface="+mj-lt"/>
                <a:ea typeface="+mj-ea"/>
                <a:cs typeface="+mj-cs"/>
              </a:rPr>
              <a:t>  για την «τάξη»</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DDF6F1A4-FF63-7949-34D2-107BA3D242D0}"/>
              </a:ext>
            </a:extLst>
          </p:cNvPr>
          <p:cNvSpPr>
            <a:spLocks noGrp="1"/>
          </p:cNvSpPr>
          <p:nvPr>
            <p:ph sz="quarter" idx="1"/>
          </p:nvPr>
        </p:nvSpPr>
        <p:spPr>
          <a:xfrm>
            <a:off x="838200" y="1929384"/>
            <a:ext cx="10515600" cy="4251960"/>
          </a:xfrm>
        </p:spPr>
        <p:txBody>
          <a:bodyPr vert="horz" lIns="91440" tIns="45720" rIns="91440" bIns="45720" rtlCol="0">
            <a:normAutofit fontScale="85000" lnSpcReduction="20000"/>
          </a:bodyPr>
          <a:lstStyle/>
          <a:p>
            <a:pPr indent="-228600" algn="just">
              <a:lnSpc>
                <a:spcPct val="90000"/>
              </a:lnSpc>
              <a:buFont typeface="Arial" panose="020B0604020202020204" pitchFamily="34" charset="0"/>
              <a:buChar char="•"/>
            </a:pPr>
            <a:r>
              <a:rPr lang="el-GR" sz="2200" dirty="0"/>
              <a:t>Τ</a:t>
            </a:r>
            <a:r>
              <a:rPr lang="en-US" sz="2200" dirty="0"/>
              <a:t>α αφηγήματα της Δημιουργίας </a:t>
            </a:r>
            <a:r>
              <a:rPr lang="el-GR" sz="2200" dirty="0"/>
              <a:t>ΔΕΝ </a:t>
            </a:r>
            <a:r>
              <a:rPr lang="el-GR" sz="2200" dirty="0" err="1"/>
              <a:t>δημιουργἠθηκαν</a:t>
            </a:r>
            <a:r>
              <a:rPr lang="el-GR" sz="2200" dirty="0"/>
              <a:t> εκ του Μηδενός ούτε αρχικά περιέγραφαν τη ΔΗΜΙΟΥΡΓΙΑ εκ του μη Όντος καθώς το ερώτημα δεν ήταν το μοντέρνο, αλλά το </a:t>
            </a:r>
            <a:r>
              <a:rPr lang="el-GR" sz="2200" dirty="0" err="1"/>
              <a:t>ΠΙΟΙΟς</a:t>
            </a:r>
            <a:r>
              <a:rPr lang="el-GR" sz="2200" dirty="0"/>
              <a:t> ΘΕΟΣ είναι ο πλέον ΙΣΧΥΡΟΣ. Άλλη έννοια έχει επίσης ο όρος ΠΑΝΤΟΔΥΝΑΜΙΑ και άλλη συλλογιστική από το δίπολο «αίτιο και αποτέλεσμα». Στην ΑΝΑΤΟΛΗ υπάρχουν πεδία που δημιουργούν.</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Έτσι τα αφηγήματα της δημιουργίας </a:t>
            </a:r>
            <a:r>
              <a:rPr lang="en-US" sz="2200" dirty="0" err="1"/>
              <a:t>δεν</a:t>
            </a:r>
            <a:r>
              <a:rPr lang="en-US" sz="2200" dirty="0"/>
              <a:t> μελετώνται σε αντιπαράθεση προς την σύγχρονη Επιστήμη αλλά προς τους Μύθους της Κοσμογονίας των λαών της Εγγύς και Μέσης Ανατολής</a:t>
            </a:r>
            <a:r>
              <a:rPr lang="el-GR" sz="2200" dirty="0"/>
              <a:t>, μύθοι που είναι βαθιά χαραγμένοι στο Υποσυνείδητο.</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Σε αυτούς (όπως και στο σύμβολο των Πολεμικών Τεχνών) </a:t>
            </a:r>
            <a:r>
              <a:rPr lang="en-US" sz="2200" dirty="0"/>
              <a:t>υπ</a:t>
            </a:r>
            <a:r>
              <a:rPr lang="en-US" sz="2200" dirty="0" err="1"/>
              <a:t>άρχει</a:t>
            </a:r>
            <a:r>
              <a:rPr lang="en-US" sz="2200" dirty="0"/>
              <a:t> η Μάχη Καλού και Κακού</a:t>
            </a:r>
            <a:r>
              <a:rPr lang="el-GR" sz="2200" dirty="0"/>
              <a:t>. Στη Γένεση δεσπόζει</a:t>
            </a:r>
            <a:r>
              <a:rPr lang="en-US" sz="2200" dirty="0"/>
              <a:t> ο π</a:t>
            </a:r>
            <a:r>
              <a:rPr lang="en-US" sz="2200" dirty="0" err="1"/>
              <a:t>ροσω</a:t>
            </a:r>
            <a:r>
              <a:rPr lang="en-US" sz="2200" dirty="0"/>
              <a:t>πικός Θεός που υποτάσσει το Χ</a:t>
            </a:r>
            <a:r>
              <a:rPr lang="el-GR" sz="2200" dirty="0" err="1"/>
              <a:t>άο</a:t>
            </a:r>
            <a:r>
              <a:rPr lang="en-US" sz="2200" dirty="0"/>
              <a:t>ς και το διαΚοσμεί με τον λόγο και το Πνεύμα Του.</a:t>
            </a: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Επίσης λάβε υπόψη παρακάτω το Κοσμοείδωλο της Βίβλου, που είναι αυτό ενός «μικρού παιδιού».</a:t>
            </a:r>
            <a:endParaRPr lang="en-US" sz="2200" dirty="0"/>
          </a:p>
        </p:txBody>
      </p:sp>
      <p:pic>
        <p:nvPicPr>
          <p:cNvPr id="5" name="Εικόνα 4">
            <a:extLst>
              <a:ext uri="{FF2B5EF4-FFF2-40B4-BE49-F238E27FC236}">
                <a16:creationId xmlns:a16="http://schemas.microsoft.com/office/drawing/2014/main" id="{ACFFAE85-63C5-98C2-26A4-6085C9870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6835" y="4236334"/>
            <a:ext cx="1424221" cy="1068166"/>
          </a:xfrm>
          <a:prstGeom prst="rect">
            <a:avLst/>
          </a:prstGeom>
        </p:spPr>
      </p:pic>
    </p:spTree>
    <p:extLst>
      <p:ext uri="{BB962C8B-B14F-4D97-AF65-F5344CB8AC3E}">
        <p14:creationId xmlns:p14="http://schemas.microsoft.com/office/powerpoint/2010/main" val="272147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Σημάδι ελέγχου">
            <a:extLst>
              <a:ext uri="{FF2B5EF4-FFF2-40B4-BE49-F238E27FC236}">
                <a16:creationId xmlns:a16="http://schemas.microsoft.com/office/drawing/2014/main" id="{B9032B04-208C-67B7-7E17-A428C4DD26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DFB3EA-D41B-BE16-4002-E318CF9C7160}"/>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Κατανόηση (3)</a:t>
            </a:r>
          </a:p>
        </p:txBody>
      </p:sp>
      <p:sp>
        <p:nvSpPr>
          <p:cNvPr id="4" name="Θέση περιεχομένου 3">
            <a:extLst>
              <a:ext uri="{FF2B5EF4-FFF2-40B4-BE49-F238E27FC236}">
                <a16:creationId xmlns:a16="http://schemas.microsoft.com/office/drawing/2014/main" id="{73E2395A-330F-7C08-BA84-194C58F837C4}"/>
              </a:ext>
            </a:extLst>
          </p:cNvPr>
          <p:cNvSpPr>
            <a:spLocks noGrp="1"/>
          </p:cNvSpPr>
          <p:nvPr>
            <p:ph sz="quarter" idx="1"/>
          </p:nvPr>
        </p:nvSpPr>
        <p:spPr>
          <a:xfrm>
            <a:off x="463138" y="1389413"/>
            <a:ext cx="5768423" cy="4787550"/>
          </a:xfrm>
        </p:spPr>
        <p:txBody>
          <a:bodyPr vert="horz" lIns="91440" tIns="45720" rIns="91440" bIns="45720" rtlCol="0">
            <a:normAutofit fontScale="92500" lnSpcReduction="10000"/>
          </a:bodyPr>
          <a:lstStyle/>
          <a:p>
            <a:pPr indent="-228600" algn="just">
              <a:lnSpc>
                <a:spcPct val="90000"/>
              </a:lnSpc>
              <a:buFont typeface="Arial" panose="020B0604020202020204" pitchFamily="34" charset="0"/>
              <a:buChar char="•"/>
            </a:pPr>
            <a:r>
              <a:rPr lang="en-US" sz="1800" dirty="0"/>
              <a:t>Ή θα </a:t>
            </a:r>
            <a:r>
              <a:rPr lang="en-US" sz="1800" dirty="0" err="1"/>
              <a:t>την</a:t>
            </a:r>
            <a:r>
              <a:rPr lang="en-US" sz="1800" dirty="0"/>
              <a:t> κατα</a:t>
            </a:r>
            <a:r>
              <a:rPr lang="en-US" sz="1800" dirty="0" err="1"/>
              <a:t>νοήσουμε</a:t>
            </a:r>
            <a:r>
              <a:rPr lang="en-US" sz="1800" dirty="0"/>
              <a:t> </a:t>
            </a:r>
            <a:r>
              <a:rPr lang="en-US" sz="1800" dirty="0" err="1"/>
              <a:t>ως</a:t>
            </a:r>
            <a:r>
              <a:rPr lang="en-US" sz="1800" dirty="0"/>
              <a:t> «</a:t>
            </a:r>
            <a:r>
              <a:rPr lang="el-GR" sz="1800" dirty="0"/>
              <a:t>κ</a:t>
            </a:r>
            <a:r>
              <a:rPr lang="en-US" sz="1800" dirty="0" err="1"/>
              <a:t>ώδικ</a:t>
            </a:r>
            <a:r>
              <a:rPr lang="en-US" sz="1800" dirty="0"/>
              <a:t>α</a:t>
            </a:r>
            <a:r>
              <a:rPr lang="el-GR" sz="1800" dirty="0"/>
              <a:t> – «σήματα μορς»</a:t>
            </a:r>
            <a:r>
              <a:rPr lang="en-US" sz="1800" dirty="0"/>
              <a:t>» αποκάλυψης του μέλλοντος ή </a:t>
            </a:r>
            <a:r>
              <a:rPr lang="en-US" sz="1800" dirty="0" err="1"/>
              <a:t>ως</a:t>
            </a:r>
            <a:r>
              <a:rPr lang="en-US" sz="1800" dirty="0"/>
              <a:t> </a:t>
            </a:r>
            <a:r>
              <a:rPr lang="el-GR" sz="1800" dirty="0" err="1"/>
              <a:t>ενασλλακτικό</a:t>
            </a:r>
            <a:r>
              <a:rPr lang="el-GR" sz="1800" dirty="0"/>
              <a:t> </a:t>
            </a:r>
            <a:r>
              <a:rPr lang="en-US" sz="1800" b="1" dirty="0"/>
              <a:t>«φακό» </a:t>
            </a:r>
            <a:r>
              <a:rPr lang="en-US" sz="1800" dirty="0"/>
              <a:t>για κατανοήσουμε την ΠΡΑΓΜΑΤΙΚΉ Πραγματικότητα</a:t>
            </a:r>
            <a:r>
              <a:rPr lang="el-GR" sz="1800" dirty="0"/>
              <a:t> από άλλη οπτική Γωνία και άλλη ΛΟΓΙΚΗ (μετάνοια = αλλαγή </a:t>
            </a:r>
            <a:r>
              <a:rPr lang="en-US" sz="1800" dirty="0"/>
              <a:t>software, WINDOWS </a:t>
            </a:r>
            <a:r>
              <a:rPr lang="el-GR" sz="1800" dirty="0"/>
              <a:t>και επεξεργαστή)</a:t>
            </a:r>
            <a:r>
              <a:rPr lang="en-US" sz="1800" dirty="0"/>
              <a:t>. </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Αν</a:t>
            </a:r>
            <a:r>
              <a:rPr lang="en-US" sz="1800" dirty="0"/>
              <a:t> </a:t>
            </a:r>
            <a:r>
              <a:rPr lang="en-US" sz="1800" dirty="0" err="1"/>
              <a:t>συμ</a:t>
            </a:r>
            <a:r>
              <a:rPr lang="en-US" sz="1800" dirty="0"/>
              <a:t>βεί το τελευταίο, την κατανοούμε σε αντι+Κατοπτρισμό προς τον </a:t>
            </a:r>
            <a:r>
              <a:rPr lang="en-US" sz="1800" b="1" dirty="0"/>
              <a:t>Ιεζεκιήλ</a:t>
            </a:r>
            <a:r>
              <a:rPr lang="en-US" sz="1800" dirty="0"/>
              <a:t> (ιδίως 1-10, 36-50), </a:t>
            </a:r>
            <a:r>
              <a:rPr lang="en-US" sz="1800" b="1" dirty="0"/>
              <a:t>Δανιήλ</a:t>
            </a:r>
            <a:r>
              <a:rPr lang="en-US" sz="1800" dirty="0"/>
              <a:t> (ιδίως κεφ. 7-11) και </a:t>
            </a:r>
            <a:r>
              <a:rPr lang="en-US" sz="1800" dirty="0" err="1"/>
              <a:t>τον</a:t>
            </a:r>
            <a:r>
              <a:rPr lang="en-US" sz="1800" dirty="0"/>
              <a:t> </a:t>
            </a:r>
            <a:r>
              <a:rPr lang="en-US" sz="1800" b="1" dirty="0"/>
              <a:t>Ζαχα</a:t>
            </a:r>
            <a:r>
              <a:rPr lang="en-US" sz="1800" b="1" dirty="0" err="1"/>
              <a:t>ρί</a:t>
            </a:r>
            <a:r>
              <a:rPr lang="en-US" sz="1800" b="1" dirty="0"/>
              <a:t>α</a:t>
            </a:r>
            <a:r>
              <a:rPr lang="en-US" sz="1800" dirty="0"/>
              <a:t> και ιδίως τα νυχτερινά Οράματα. </a:t>
            </a:r>
            <a:r>
              <a:rPr lang="en-US" sz="1800" dirty="0" err="1"/>
              <a:t>Προφήτες</a:t>
            </a:r>
            <a:r>
              <a:rPr lang="en-US" sz="1800" dirty="0"/>
              <a:t> </a:t>
            </a:r>
            <a:r>
              <a:rPr lang="en-US" sz="1800" dirty="0" err="1"/>
              <a:t>με</a:t>
            </a:r>
            <a:r>
              <a:rPr lang="en-US" sz="1800" dirty="0"/>
              <a:t> </a:t>
            </a:r>
            <a:r>
              <a:rPr lang="en-US" sz="1800" b="1" dirty="0" err="1"/>
              <a:t>Τηλε+όρ</a:t>
            </a:r>
            <a:r>
              <a:rPr lang="en-US" sz="1800" b="1" dirty="0"/>
              <a:t>αση (4D) </a:t>
            </a:r>
            <a:r>
              <a:rPr lang="en-US" sz="1800" dirty="0"/>
              <a:t>που ζουν στα Στρατόπεδα ΣυγΚέντρωσης της ΒΑΒΕΛ</a:t>
            </a:r>
            <a:r>
              <a:rPr lang="el-GR" sz="1800" dirty="0"/>
              <a:t> και βλέπουν τον Θεό τους «</a:t>
            </a:r>
            <a:r>
              <a:rPr lang="el-GR" sz="1800" dirty="0" err="1"/>
              <a:t>ανάμεσά»όπως</a:t>
            </a:r>
            <a:r>
              <a:rPr lang="el-GR" sz="1800" dirty="0"/>
              <a:t> ο Ιωάννης στην Πάτμο.</a:t>
            </a:r>
            <a:r>
              <a:rPr lang="en-US" sz="1800" dirty="0"/>
              <a:t>.</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Η Απ</a:t>
            </a:r>
            <a:r>
              <a:rPr lang="en-US" sz="1800" dirty="0" err="1"/>
              <a:t>οΚάλυψη</a:t>
            </a:r>
            <a:r>
              <a:rPr lang="en-US" sz="1800" dirty="0"/>
              <a:t> </a:t>
            </a:r>
            <a:r>
              <a:rPr lang="en-US" sz="1800" dirty="0" err="1"/>
              <a:t>συνΟμιλεί</a:t>
            </a:r>
            <a:r>
              <a:rPr lang="en-US" sz="1800" dirty="0"/>
              <a:t> </a:t>
            </a:r>
            <a:r>
              <a:rPr lang="en-US" sz="1800" dirty="0" err="1"/>
              <a:t>με</a:t>
            </a:r>
            <a:r>
              <a:rPr lang="en-US" sz="1800" dirty="0"/>
              <a:t> </a:t>
            </a:r>
            <a:r>
              <a:rPr lang="en-US" sz="1800" dirty="0" err="1"/>
              <a:t>Βι</a:t>
            </a:r>
            <a:r>
              <a:rPr lang="en-US" sz="1800" dirty="0"/>
              <a:t>βλία «ακατάλληλα για ανηλίκους», όπως τα Γένεσις 1-11, Ιεζεκιήλ, Άσμα Ασμάτων.</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l-GR" sz="1800" dirty="0"/>
              <a:t>Η </a:t>
            </a:r>
            <a:r>
              <a:rPr lang="el-GR" sz="1800" dirty="0" err="1"/>
              <a:t>ΑποΚάλυψη</a:t>
            </a:r>
            <a:r>
              <a:rPr lang="el-GR" sz="1800" dirty="0"/>
              <a:t> δεν παραπέμπει με τσιτάτα στη Βίβλο, αλλά είναι γεμάτη με </a:t>
            </a:r>
            <a:r>
              <a:rPr lang="en-US" sz="1800" dirty="0"/>
              <a:t>Hyperlinks.</a:t>
            </a:r>
          </a:p>
          <a:p>
            <a:pPr indent="-228600">
              <a:lnSpc>
                <a:spcPct val="90000"/>
              </a:lnSpc>
              <a:buFont typeface="Arial" panose="020B0604020202020204" pitchFamily="34" charset="0"/>
              <a:buChar char="•"/>
            </a:pPr>
            <a:endParaRPr lang="en-US" sz="1800" dirty="0"/>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5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11A55-E214-1267-15C1-CA296583F5A0}"/>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FAE32D72-47FB-E8EC-0B92-2323654308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lnSpc>
                <a:spcPct val="90000"/>
              </a:lnSpc>
            </a:pPr>
            <a:r>
              <a:rPr lang="el-GR" sz="4400" b="1" dirty="0">
                <a:solidFill>
                  <a:schemeClr val="tx1"/>
                </a:solidFill>
              </a:rPr>
              <a:t> Διαβάζω την Αποκάλυψη </a:t>
            </a:r>
            <a:r>
              <a:rPr lang="el-GR" sz="4400" b="1" dirty="0" err="1">
                <a:solidFill>
                  <a:schemeClr val="tx1"/>
                </a:solidFill>
              </a:rPr>
              <a:t>Αντί+Στροφα</a:t>
            </a:r>
            <a:r>
              <a:rPr lang="el-GR" sz="4400" b="1" dirty="0">
                <a:solidFill>
                  <a:schemeClr val="tx1"/>
                </a:solidFill>
              </a:rPr>
              <a:t>: </a:t>
            </a:r>
            <a:br>
              <a:rPr lang="el-GR" sz="4400" b="1" dirty="0">
                <a:solidFill>
                  <a:schemeClr val="tx1"/>
                </a:solidFill>
              </a:rPr>
            </a:br>
            <a:r>
              <a:rPr lang="el-GR" sz="4400" b="1" dirty="0">
                <a:solidFill>
                  <a:schemeClr val="tx1"/>
                </a:solidFill>
              </a:rPr>
              <a:t>«έρχου Κύριε»!</a:t>
            </a:r>
            <a:endParaRPr lang="en-US" sz="4400" b="1" dirty="0">
              <a:solidFill>
                <a:schemeClr val="tx1"/>
              </a:solidFill>
            </a:endParaRPr>
          </a:p>
        </p:txBody>
      </p:sp>
      <p:graphicFrame>
        <p:nvGraphicFramePr>
          <p:cNvPr id="6" name="Θέση περιεχομένου 3">
            <a:extLst>
              <a:ext uri="{FF2B5EF4-FFF2-40B4-BE49-F238E27FC236}">
                <a16:creationId xmlns:a16="http://schemas.microsoft.com/office/drawing/2014/main" id="{8B053A3B-E5AB-47AC-0A42-C797F8FA67C3}"/>
              </a:ext>
            </a:extLst>
          </p:cNvPr>
          <p:cNvGraphicFramePr>
            <a:graphicFrameLocks noGrp="1"/>
          </p:cNvGraphicFramePr>
          <p:nvPr>
            <p:ph sz="quarter" idx="1"/>
            <p:extLst>
              <p:ext uri="{D42A27DB-BD31-4B8C-83A1-F6EECF244321}">
                <p14:modId xmlns:p14="http://schemas.microsoft.com/office/powerpoint/2010/main" val="8401680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36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Atom">
            <a:extLst>
              <a:ext uri="{FF2B5EF4-FFF2-40B4-BE49-F238E27FC236}">
                <a16:creationId xmlns:a16="http://schemas.microsoft.com/office/drawing/2014/main" id="{072A0F22-A1C1-4A3D-CC41-179779810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CD358D4-E636-89CD-1638-BCEACAA4FCE1}"/>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Λάθος ο τίτλος </a:t>
            </a:r>
            <a:r>
              <a:rPr lang="en-US" sz="4400" b="1" kern="1200">
                <a:solidFill>
                  <a:schemeClr val="tx1"/>
                </a:solidFill>
                <a:latin typeface="+mj-lt"/>
                <a:ea typeface="+mj-ea"/>
                <a:cs typeface="+mj-cs"/>
              </a:rPr>
              <a:t>«ΑποΚάλυψη Ιωάννη» </a:t>
            </a:r>
            <a:r>
              <a:rPr lang="en-US" sz="4400" kern="1200">
                <a:solidFill>
                  <a:schemeClr val="tx1"/>
                </a:solidFill>
                <a:latin typeface="+mj-lt"/>
                <a:ea typeface="+mj-ea"/>
                <a:cs typeface="+mj-cs"/>
              </a:rPr>
              <a:t>!</a:t>
            </a:r>
          </a:p>
        </p:txBody>
      </p:sp>
      <p:sp>
        <p:nvSpPr>
          <p:cNvPr id="4" name="Θέση περιεχομένου 3">
            <a:extLst>
              <a:ext uri="{FF2B5EF4-FFF2-40B4-BE49-F238E27FC236}">
                <a16:creationId xmlns:a16="http://schemas.microsoft.com/office/drawing/2014/main" id="{5B138EF8-C9CE-57F4-C768-894F11FFA88F}"/>
              </a:ext>
            </a:extLst>
          </p:cNvPr>
          <p:cNvSpPr>
            <a:spLocks noGrp="1"/>
          </p:cNvSpPr>
          <p:nvPr>
            <p:ph sz="quarter" idx="1"/>
          </p:nvPr>
        </p:nvSpPr>
        <p:spPr>
          <a:xfrm>
            <a:off x="838200" y="1825625"/>
            <a:ext cx="5393361" cy="4351338"/>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Το</a:t>
            </a:r>
            <a:r>
              <a:rPr lang="en-US" sz="1800" dirty="0"/>
              <a:t> </a:t>
            </a:r>
            <a:r>
              <a:rPr lang="en-US" sz="1800" dirty="0" err="1"/>
              <a:t>ίδιο</a:t>
            </a:r>
            <a:r>
              <a:rPr lang="en-US" sz="1800" dirty="0"/>
              <a:t> </a:t>
            </a:r>
            <a:r>
              <a:rPr lang="en-US" sz="1800" dirty="0" err="1"/>
              <a:t>το</a:t>
            </a:r>
            <a:r>
              <a:rPr lang="en-US" sz="1800" dirty="0"/>
              <a:t> βιβ</a:t>
            </a:r>
            <a:r>
              <a:rPr lang="en-US" sz="1800" dirty="0" err="1"/>
              <a:t>λίο</a:t>
            </a:r>
            <a:r>
              <a:rPr lang="en-US" sz="1800" dirty="0"/>
              <a:t> </a:t>
            </a:r>
            <a:r>
              <a:rPr lang="en-US" sz="1800" dirty="0" err="1"/>
              <a:t>εισάγετ</a:t>
            </a:r>
            <a:r>
              <a:rPr lang="en-US" sz="1800" dirty="0"/>
              <a:t>αι με την φράση «ΑποΚάλυψη Ιησού Χριστού» (γενική Υποκειμενική και Αντικειμενική). Απ</a:t>
            </a:r>
            <a:r>
              <a:rPr lang="en-US" sz="1800" dirty="0" err="1"/>
              <a:t>οκ</a:t>
            </a:r>
            <a:r>
              <a:rPr lang="en-US" sz="1800" dirty="0"/>
              <a:t>αλύπτει </a:t>
            </a:r>
            <a:r>
              <a:rPr lang="el-GR" sz="1800" dirty="0"/>
              <a:t>Ο Ιησούς τον Εαυτό Του </a:t>
            </a:r>
            <a:r>
              <a:rPr lang="en-US" sz="1800" dirty="0" err="1"/>
              <a:t>με</a:t>
            </a:r>
            <a:r>
              <a:rPr lang="en-US" sz="1800" dirty="0"/>
              <a:t> σουρεαλιστικές Εικόνες, ως Γιος του Αδάμ και Αρνίο (όχι Αμνός)</a:t>
            </a:r>
            <a:r>
              <a:rPr lang="el-GR" sz="1800" dirty="0"/>
              <a:t>.</a:t>
            </a:r>
          </a:p>
          <a:p>
            <a:pPr indent="-228600" algn="just">
              <a:lnSpc>
                <a:spcPct val="90000"/>
              </a:lnSpc>
              <a:buFont typeface="Arial" panose="020B0604020202020204" pitchFamily="34" charset="0"/>
              <a:buChar char="•"/>
            </a:pPr>
            <a:r>
              <a:rPr lang="el-GR" sz="1800" dirty="0"/>
              <a:t>Δεν είναι ΑΠΟΚΑΛΥΨΗ του </a:t>
            </a:r>
            <a:r>
              <a:rPr lang="el-GR" sz="1800" dirty="0" err="1"/>
              <a:t>Αντι+χρίστου</a:t>
            </a:r>
            <a:r>
              <a:rPr lang="el-GR" sz="1800" dirty="0"/>
              <a:t>, ο οποίος είναι οτιδήποτε υποκαθιστά τον ΧΡΙΣΤΟ στη ΖΩΗ μας κι όχι απαραίτητα ό,τι είναι εναντίον του ΧΡΙΣΤΟΥ.</a:t>
            </a:r>
            <a:endParaRPr lang="en-US" sz="1800" dirty="0"/>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Αυτο</a:t>
            </a:r>
            <a:r>
              <a:rPr lang="en-US" sz="1800" dirty="0"/>
              <a:t>αποΚαλείται το έργο </a:t>
            </a:r>
            <a:r>
              <a:rPr lang="el-GR" sz="1800" dirty="0"/>
              <a:t>«</a:t>
            </a:r>
            <a:r>
              <a:rPr lang="en-US" sz="1800" dirty="0" err="1"/>
              <a:t>Προφητεί</a:t>
            </a:r>
            <a:r>
              <a:rPr lang="en-US" sz="1800" dirty="0"/>
              <a:t>α</a:t>
            </a:r>
            <a:r>
              <a:rPr lang="el-GR" sz="1800" dirty="0"/>
              <a:t>»</a:t>
            </a:r>
            <a:r>
              <a:rPr lang="en-US" sz="1800" dirty="0"/>
              <a:t> και έχει δραματική δομή.</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Απ</a:t>
            </a:r>
            <a:r>
              <a:rPr lang="en-US" sz="1800" dirty="0" err="1"/>
              <a:t>ευθύνετ</a:t>
            </a:r>
            <a:r>
              <a:rPr lang="en-US" sz="1800" dirty="0"/>
              <a:t>αι σε Μάρτυρες – Αγγέλους (και των 7 Εκκλησιών και της Οικουμενικής Εκκλησίας)</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Σε</a:t>
            </a:r>
            <a:r>
              <a:rPr lang="en-US" sz="1800" dirty="0"/>
              <a:t> κα</a:t>
            </a:r>
            <a:r>
              <a:rPr lang="en-US" sz="1800" dirty="0" err="1"/>
              <a:t>μμί</a:t>
            </a:r>
            <a:r>
              <a:rPr lang="en-US" sz="1800" dirty="0"/>
              <a:t>α Περίπτωση «Αποκάλυψη ΑντιΧρίστου και 666»</a:t>
            </a:r>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3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Δακτυλικό αποτύπωμα">
            <a:extLst>
              <a:ext uri="{FF2B5EF4-FFF2-40B4-BE49-F238E27FC236}">
                <a16:creationId xmlns:a16="http://schemas.microsoft.com/office/drawing/2014/main" id="{C7FB41E8-7983-3581-E3F5-332D88855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7"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DA2C21E-6BD7-7A51-DAC7-699C8779E619}"/>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και αποΚαλυπτικά Συγγράμματα</a:t>
            </a:r>
          </a:p>
        </p:txBody>
      </p:sp>
      <p:sp>
        <p:nvSpPr>
          <p:cNvPr id="4" name="Θέση περιεχομένου 3">
            <a:extLst>
              <a:ext uri="{FF2B5EF4-FFF2-40B4-BE49-F238E27FC236}">
                <a16:creationId xmlns:a16="http://schemas.microsoft.com/office/drawing/2014/main" id="{BD4A0EF7-4022-7201-1238-1A1DBCAA318D}"/>
              </a:ext>
            </a:extLst>
          </p:cNvPr>
          <p:cNvSpPr>
            <a:spLocks noGrp="1"/>
          </p:cNvSpPr>
          <p:nvPr>
            <p:ph sz="quarter" idx="1"/>
          </p:nvPr>
        </p:nvSpPr>
        <p:spPr>
          <a:xfrm>
            <a:off x="838200" y="1825625"/>
            <a:ext cx="5393361" cy="4351338"/>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dirty="0"/>
              <a:t> </a:t>
            </a:r>
            <a:r>
              <a:rPr lang="en-US" dirty="0" err="1"/>
              <a:t>όχι</a:t>
            </a:r>
            <a:r>
              <a:rPr lang="en-US" dirty="0"/>
              <a:t> </a:t>
            </a:r>
            <a:r>
              <a:rPr lang="en-US" dirty="0" err="1"/>
              <a:t>Ψευδε</a:t>
            </a:r>
            <a:r>
              <a:rPr lang="en-US" dirty="0"/>
              <a:t>πίγραφο</a:t>
            </a:r>
          </a:p>
          <a:p>
            <a:pPr indent="-228600">
              <a:lnSpc>
                <a:spcPct val="90000"/>
              </a:lnSpc>
              <a:buFont typeface="Arial" panose="020B0604020202020204" pitchFamily="34" charset="0"/>
              <a:buChar char="•"/>
            </a:pPr>
            <a:r>
              <a:rPr lang="en-US" dirty="0" err="1"/>
              <a:t>Όχι</a:t>
            </a:r>
            <a:r>
              <a:rPr lang="en-US" dirty="0"/>
              <a:t> </a:t>
            </a:r>
            <a:r>
              <a:rPr lang="en-US" dirty="0" err="1"/>
              <a:t>Ντετερμινισμός</a:t>
            </a:r>
            <a:endParaRPr lang="en-US" dirty="0"/>
          </a:p>
          <a:p>
            <a:pPr indent="-228600">
              <a:lnSpc>
                <a:spcPct val="90000"/>
              </a:lnSpc>
              <a:buFont typeface="Arial" panose="020B0604020202020204" pitchFamily="34" charset="0"/>
              <a:buChar char="•"/>
            </a:pPr>
            <a:r>
              <a:rPr lang="en-US" dirty="0" err="1"/>
              <a:t>Όχι</a:t>
            </a:r>
            <a:r>
              <a:rPr lang="el-GR" dirty="0"/>
              <a:t>: δεν </a:t>
            </a:r>
            <a:r>
              <a:rPr lang="el-GR" dirty="0" err="1"/>
              <a:t>απευΘύνεται</a:t>
            </a:r>
            <a:r>
              <a:rPr lang="el-GR" dirty="0"/>
              <a:t> σε μια ΠΝΕΥΜΑΤΙΚΉ </a:t>
            </a:r>
            <a:r>
              <a:rPr lang="en-US" dirty="0" err="1"/>
              <a:t>Ελίτ</a:t>
            </a:r>
            <a:r>
              <a:rPr lang="el-GR" dirty="0"/>
              <a:t>, «</a:t>
            </a:r>
            <a:r>
              <a:rPr lang="el-GR" dirty="0" err="1"/>
              <a:t>σεσωσμένους</a:t>
            </a:r>
            <a:r>
              <a:rPr lang="el-GR" dirty="0"/>
              <a:t>»</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Οράμ</a:t>
            </a:r>
            <a:r>
              <a:rPr lang="en-US" dirty="0"/>
              <a:t>ατα </a:t>
            </a:r>
          </a:p>
          <a:p>
            <a:pPr indent="-228600">
              <a:lnSpc>
                <a:spcPct val="90000"/>
              </a:lnSpc>
              <a:buFont typeface="Arial" panose="020B0604020202020204" pitchFamily="34" charset="0"/>
              <a:buChar char="•"/>
            </a:pPr>
            <a:r>
              <a:rPr lang="en-US" dirty="0"/>
              <a:t>Ναι</a:t>
            </a:r>
            <a:r>
              <a:rPr lang="el-GR" dirty="0"/>
              <a:t>:</a:t>
            </a:r>
            <a:r>
              <a:rPr lang="en-US" dirty="0"/>
              <a:t> Τα</a:t>
            </a:r>
            <a:r>
              <a:rPr lang="en-US" dirty="0" err="1"/>
              <a:t>ξίδι</a:t>
            </a:r>
            <a:r>
              <a:rPr lang="en-US" dirty="0"/>
              <a:t>α κοσμικά</a:t>
            </a:r>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Ξεν</a:t>
            </a:r>
            <a:r>
              <a:rPr lang="en-US" dirty="0"/>
              <a:t>αγός - «άγγελος ερμηνευτής» (!)</a:t>
            </a:r>
          </a:p>
        </p:txBody>
      </p:sp>
      <p:sp>
        <p:nvSpPr>
          <p:cNvPr id="10"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Τίτλος 1">
            <a:extLst>
              <a:ext uri="{FF2B5EF4-FFF2-40B4-BE49-F238E27FC236}">
                <a16:creationId xmlns:a16="http://schemas.microsoft.com/office/drawing/2014/main" id="{AF70741A-1CEC-E447-29C0-D47CD1DF7F31}"/>
              </a:ext>
            </a:extLst>
          </p:cNvPr>
          <p:cNvSpPr>
            <a:spLocks noGrp="1"/>
          </p:cNvSpPr>
          <p:nvPr>
            <p:ph type="title"/>
          </p:nvPr>
        </p:nvSpPr>
        <p:spPr>
          <a:xfrm>
            <a:off x="838200" y="643467"/>
            <a:ext cx="2951205" cy="5571066"/>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Πέντε «Π» και ένα «Γ»</a:t>
            </a:r>
          </a:p>
        </p:txBody>
      </p:sp>
      <p:graphicFrame>
        <p:nvGraphicFramePr>
          <p:cNvPr id="6" name="Θέση περιεχομένου 3">
            <a:extLst>
              <a:ext uri="{FF2B5EF4-FFF2-40B4-BE49-F238E27FC236}">
                <a16:creationId xmlns:a16="http://schemas.microsoft.com/office/drawing/2014/main" id="{7FAD01D6-FE10-3348-042A-DBDC57559E69}"/>
              </a:ext>
            </a:extLst>
          </p:cNvPr>
          <p:cNvGraphicFramePr>
            <a:graphicFrameLocks noGrp="1"/>
          </p:cNvGraphicFramePr>
          <p:nvPr>
            <p:ph sz="quarter" idx="1"/>
            <p:extLst>
              <p:ext uri="{D42A27DB-BD31-4B8C-83A1-F6EECF244321}">
                <p14:modId xmlns:p14="http://schemas.microsoft.com/office/powerpoint/2010/main" val="590429959"/>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14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CD0D7A1-8BC3-8299-F41D-4851576F9241}"/>
              </a:ext>
            </a:extLst>
          </p:cNvPr>
          <p:cNvSpPr>
            <a:spLocks noGrp="1"/>
          </p:cNvSpPr>
          <p:nvPr>
            <p:ph type="title"/>
          </p:nvPr>
        </p:nvSpPr>
        <p:spPr>
          <a:xfrm>
            <a:off x="804672" y="640080"/>
            <a:ext cx="3282696" cy="525780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«Λεξικό» ΑποΚάλυψης</a:t>
            </a:r>
          </a:p>
        </p:txBody>
      </p:sp>
      <p:sp>
        <p:nvSpPr>
          <p:cNvPr id="4" name="Θέση περιεχομένου 3">
            <a:extLst>
              <a:ext uri="{FF2B5EF4-FFF2-40B4-BE49-F238E27FC236}">
                <a16:creationId xmlns:a16="http://schemas.microsoft.com/office/drawing/2014/main" id="{52F1100B-A759-8416-0F9C-D87102189B76}"/>
              </a:ext>
            </a:extLst>
          </p:cNvPr>
          <p:cNvSpPr>
            <a:spLocks noGrp="1"/>
          </p:cNvSpPr>
          <p:nvPr>
            <p:ph sz="quarter" idx="1"/>
          </p:nvPr>
        </p:nvSpPr>
        <p:spPr>
          <a:xfrm>
            <a:off x="4890516" y="166255"/>
            <a:ext cx="6492522" cy="5731626"/>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«Απ</a:t>
            </a:r>
            <a:r>
              <a:rPr lang="en-US" sz="1700" b="1" dirty="0" err="1"/>
              <a:t>οκάλυψη</a:t>
            </a:r>
            <a:r>
              <a:rPr lang="en-US" sz="1700" b="1" dirty="0"/>
              <a:t>» </a:t>
            </a:r>
            <a:r>
              <a:rPr lang="en-US" sz="1700" dirty="0" err="1"/>
              <a:t>δεν</a:t>
            </a:r>
            <a:r>
              <a:rPr lang="en-US" sz="1700" dirty="0"/>
              <a:t> </a:t>
            </a:r>
            <a:r>
              <a:rPr lang="en-US" sz="1700" dirty="0" err="1"/>
              <a:t>είν</a:t>
            </a:r>
            <a:r>
              <a:rPr lang="en-US" sz="1700" dirty="0"/>
              <a:t>αι η Καταστροφή του Σύμπαντος, αλλά το ξεγύμνωμα τηςΠολιτικής Σκηνής. </a:t>
            </a:r>
            <a:r>
              <a:rPr lang="en-US" sz="1700" dirty="0" err="1"/>
              <a:t>ΜετάΝοι</a:t>
            </a:r>
            <a:r>
              <a:rPr lang="en-US" sz="1700" dirty="0"/>
              <a:t>α είναι η αλλαγή  SOFTWARE ώστε να αποκτήσουμε καινούργια WINDOWS και να κάνουμε NAVIGATE</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a:t>
            </a:r>
            <a:r>
              <a:rPr lang="en-US" sz="1700" b="1" dirty="0" err="1"/>
              <a:t>Τέλος</a:t>
            </a:r>
            <a:r>
              <a:rPr lang="en-US" sz="1700" b="1" dirty="0"/>
              <a:t>» </a:t>
            </a:r>
            <a:r>
              <a:rPr lang="en-US" sz="1700" dirty="0" err="1"/>
              <a:t>δεν</a:t>
            </a:r>
            <a:r>
              <a:rPr lang="en-US" sz="1700" dirty="0"/>
              <a:t> </a:t>
            </a:r>
            <a:r>
              <a:rPr lang="en-US" sz="1700" dirty="0" err="1"/>
              <a:t>είν</a:t>
            </a:r>
            <a:r>
              <a:rPr lang="en-US" sz="1700" dirty="0"/>
              <a:t>αι το σημείο Ο, αλλά η τελείωση – ομορφοποίηση των Πάντων. </a:t>
            </a:r>
            <a:r>
              <a:rPr lang="en-US" sz="1700" dirty="0" err="1"/>
              <a:t>Ζητούμενο</a:t>
            </a:r>
            <a:r>
              <a:rPr lang="en-US" sz="1700" dirty="0"/>
              <a:t> </a:t>
            </a:r>
            <a:r>
              <a:rPr lang="en-US" sz="1700" dirty="0" err="1"/>
              <a:t>δεν</a:t>
            </a:r>
            <a:r>
              <a:rPr lang="en-US" sz="1700" dirty="0"/>
              <a:t> </a:t>
            </a:r>
            <a:r>
              <a:rPr lang="en-US" sz="1700" dirty="0" err="1"/>
              <a:t>είν</a:t>
            </a:r>
            <a:r>
              <a:rPr lang="en-US" sz="1700" dirty="0"/>
              <a:t>αι θα σωθεί η Ψυχή μετά Θάνατον στον «Ουρανό» αλλά να έλθει ο Ουρανός στη Γη.</a:t>
            </a:r>
            <a:endParaRPr lang="el-GR" sz="1700" dirty="0"/>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Ουρ</a:t>
            </a:r>
            <a:r>
              <a:rPr lang="en-US" sz="1700" b="1" dirty="0"/>
              <a:t>ανός </a:t>
            </a:r>
            <a:r>
              <a:rPr lang="en-US" sz="1700" dirty="0"/>
              <a:t>όχι Sky αλλά Heaven. </a:t>
            </a:r>
            <a:r>
              <a:rPr lang="en-US" sz="1700" dirty="0" err="1"/>
              <a:t>Είν</a:t>
            </a:r>
            <a:r>
              <a:rPr lang="en-US" sz="1700" dirty="0"/>
              <a:t>αι μια άλλη διάσταση της Πραγματικότητας.</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dirty="0" err="1"/>
              <a:t>Το</a:t>
            </a:r>
            <a:r>
              <a:rPr lang="en-US" sz="1700" dirty="0"/>
              <a:t> </a:t>
            </a:r>
            <a:r>
              <a:rPr lang="en-US" sz="1700" dirty="0" err="1"/>
              <a:t>σκοτείνι</a:t>
            </a:r>
            <a:r>
              <a:rPr lang="en-US" sz="1700" dirty="0"/>
              <a:t>ασμα </a:t>
            </a:r>
            <a:r>
              <a:rPr lang="en-US" sz="1700" b="1" dirty="0"/>
              <a:t>του Ήλιου και της Σελήνης </a:t>
            </a:r>
            <a:r>
              <a:rPr lang="en-US" sz="1700" dirty="0"/>
              <a:t>και πτώση σημαίνει την αποΚαθήλωση των Super Stars.</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Έσχ</a:t>
            </a:r>
            <a:r>
              <a:rPr lang="en-US" sz="1700" b="1" dirty="0"/>
              <a:t>ατα</a:t>
            </a:r>
            <a:r>
              <a:rPr lang="en-US" sz="1700" dirty="0"/>
              <a:t> έχουν ήδη Παρελθόν. </a:t>
            </a:r>
            <a:r>
              <a:rPr lang="en-US" sz="1700" dirty="0" err="1"/>
              <a:t>Εσχ</a:t>
            </a:r>
            <a:r>
              <a:rPr lang="en-US" sz="1700" dirty="0"/>
              <a:t>ατοΛογία στους αρχαίους λαούς της ΜεσοΓείου δεν υπάρχει. </a:t>
            </a:r>
            <a:endParaRPr lang="el-GR" sz="1700" dirty="0"/>
          </a:p>
          <a:p>
            <a:pPr indent="-228600" algn="just">
              <a:lnSpc>
                <a:spcPct val="90000"/>
              </a:lnSpc>
              <a:buFont typeface="Arial" panose="020B0604020202020204" pitchFamily="34" charset="0"/>
              <a:buChar char="•"/>
            </a:pPr>
            <a:r>
              <a:rPr lang="el-GR" sz="1700" dirty="0"/>
              <a:t>Πορνεία</a:t>
            </a:r>
          </a:p>
          <a:p>
            <a:pPr indent="-228600" algn="just">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3173785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F147B22-4474-2A7E-017B-CB7AF8AABB55}"/>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Αποκαλύψεις πριν την Αποκάλυψη</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1D0AD76F-2602-29B1-F0A5-FB266344AFF3}"/>
              </a:ext>
            </a:extLst>
          </p:cNvPr>
          <p:cNvSpPr>
            <a:spLocks noGrp="1"/>
          </p:cNvSpPr>
          <p:nvPr>
            <p:ph sz="quarter" idx="1"/>
          </p:nvPr>
        </p:nvSpPr>
        <p:spPr>
          <a:xfrm>
            <a:off x="1115568" y="2481943"/>
            <a:ext cx="10168128" cy="3695020"/>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Αιθιο</a:t>
            </a:r>
            <a:r>
              <a:rPr lang="en-US" sz="2000" dirty="0"/>
              <a:t>πικός Ενώχ ( = Πεντάτευχος, κανονικό βιβλίο στην Αιθιοπία). </a:t>
            </a:r>
            <a:r>
              <a:rPr lang="en-US" sz="2000" dirty="0" err="1"/>
              <a:t>Δύο</a:t>
            </a:r>
            <a:r>
              <a:rPr lang="en-US" sz="2000" dirty="0"/>
              <a:t> από </a:t>
            </a:r>
            <a:r>
              <a:rPr lang="en-US" sz="2000" dirty="0" err="1"/>
              <a:t>τις</a:t>
            </a:r>
            <a:r>
              <a:rPr lang="en-US" sz="2000" dirty="0"/>
              <a:t> </a:t>
            </a:r>
            <a:r>
              <a:rPr lang="en-US" sz="2000" dirty="0" err="1"/>
              <a:t>ενότητές</a:t>
            </a:r>
            <a:r>
              <a:rPr lang="en-US" sz="2000" dirty="0"/>
              <a:t> </a:t>
            </a:r>
            <a:r>
              <a:rPr lang="en-US" sz="2000" dirty="0" err="1"/>
              <a:t>του</a:t>
            </a:r>
            <a:r>
              <a:rPr lang="en-US" sz="2000" dirty="0"/>
              <a:t> </a:t>
            </a:r>
            <a:r>
              <a:rPr lang="en-US" sz="2000" dirty="0" err="1"/>
              <a:t>στο</a:t>
            </a:r>
            <a:r>
              <a:rPr lang="en-US" sz="2000" dirty="0"/>
              <a:t> </a:t>
            </a:r>
            <a:r>
              <a:rPr lang="en-US" sz="2000" dirty="0" err="1"/>
              <a:t>Κουμράν</a:t>
            </a:r>
            <a:r>
              <a:rPr lang="en-US" sz="2000" dirty="0"/>
              <a:t>. </a:t>
            </a:r>
            <a:r>
              <a:rPr lang="en-US" sz="2000" dirty="0" err="1"/>
              <a:t>Το</a:t>
            </a:r>
            <a:r>
              <a:rPr lang="en-US" sz="2000" dirty="0"/>
              <a:t> α</a:t>
            </a:r>
            <a:r>
              <a:rPr lang="en-US" sz="2000" dirty="0" err="1"/>
              <a:t>ρχ</a:t>
            </a:r>
            <a:r>
              <a:rPr lang="en-US" sz="2000" dirty="0"/>
              <a:t>αιότερο τα ΑΣΤΡΟΝΟΜΙΚΑ.</a:t>
            </a:r>
          </a:p>
          <a:p>
            <a:pPr indent="-228600">
              <a:lnSpc>
                <a:spcPct val="90000"/>
              </a:lnSpc>
              <a:buFont typeface="Arial" panose="020B0604020202020204" pitchFamily="34" charset="0"/>
              <a:buChar char="•"/>
            </a:pPr>
            <a:r>
              <a:rPr lang="en-US" sz="2000" dirty="0" err="1"/>
              <a:t>Θέμ</a:t>
            </a:r>
            <a:r>
              <a:rPr lang="en-US" sz="2000" dirty="0"/>
              <a:t>α και το ΗΜΕΡΟΛΟΓΙΟ (και στην πρώτη Εκκλησία το ΠΑΣΧΑ) και βεβαίως ο ΠΟΛΕΜΟΣ ΦΩΤΟΣ και ΣΚΟΤΟΥΣ</a:t>
            </a:r>
          </a:p>
          <a:p>
            <a:pPr indent="-228600">
              <a:lnSpc>
                <a:spcPct val="90000"/>
              </a:lnSpc>
              <a:buFont typeface="Arial" panose="020B0604020202020204" pitchFamily="34" charset="0"/>
              <a:buChar char="•"/>
            </a:pPr>
            <a:r>
              <a:rPr lang="en-US" sz="2000" dirty="0" err="1"/>
              <a:t>Κουμράν</a:t>
            </a:r>
            <a:r>
              <a:rPr lang="en-US" sz="2000" dirty="0"/>
              <a:t> – </a:t>
            </a:r>
            <a:r>
              <a:rPr lang="en-US" sz="2000" dirty="0" err="1"/>
              <a:t>έρημος</a:t>
            </a:r>
            <a:r>
              <a:rPr lang="en-US" sz="2000" dirty="0"/>
              <a:t> </a:t>
            </a:r>
            <a:r>
              <a:rPr lang="en-US" sz="2000" dirty="0" err="1"/>
              <a:t>Νεκράς</a:t>
            </a:r>
            <a:r>
              <a:rPr lang="en-US" sz="2000" dirty="0"/>
              <a:t> (!) Θα</a:t>
            </a:r>
            <a:r>
              <a:rPr lang="en-US" sz="2000" dirty="0" err="1"/>
              <a:t>λάσσης</a:t>
            </a:r>
            <a:r>
              <a:rPr lang="en-US" sz="2000" dirty="0"/>
              <a:t> (</a:t>
            </a:r>
            <a:r>
              <a:rPr lang="en-US" sz="2000" dirty="0" err="1"/>
              <a:t>άγ</a:t>
            </a:r>
            <a:r>
              <a:rPr lang="en-US" sz="2000" dirty="0"/>
              <a:t>αμοι! </a:t>
            </a:r>
            <a:r>
              <a:rPr lang="en-US" sz="2000" dirty="0" err="1"/>
              <a:t>Μον</a:t>
            </a:r>
            <a:r>
              <a:rPr lang="en-US" sz="2000" dirty="0"/>
              <a:t>αχοί – « θεραπευτές) και Ιωάννης (Επιρροές από ΙΡΑΝ;)</a:t>
            </a:r>
          </a:p>
          <a:p>
            <a:pPr indent="-228600">
              <a:lnSpc>
                <a:spcPct val="90000"/>
              </a:lnSpc>
              <a:buFont typeface="Arial" panose="020B0604020202020204" pitchFamily="34" charset="0"/>
              <a:buChar char="•"/>
            </a:pPr>
            <a:r>
              <a:rPr lang="en-US" sz="2000" dirty="0" err="1"/>
              <a:t>Στον</a:t>
            </a:r>
            <a:r>
              <a:rPr lang="en-US" sz="2000" dirty="0"/>
              <a:t> </a:t>
            </a:r>
            <a:r>
              <a:rPr lang="en-US" sz="2000" dirty="0" err="1"/>
              <a:t>Ενώχ</a:t>
            </a:r>
            <a:r>
              <a:rPr lang="en-US" sz="2000" dirty="0"/>
              <a:t> απ</a:t>
            </a:r>
            <a:r>
              <a:rPr lang="en-US" sz="2000" dirty="0" err="1"/>
              <a:t>οδίδοντ</a:t>
            </a:r>
            <a:r>
              <a:rPr lang="en-US" sz="2000" dirty="0"/>
              <a:t>αι και άλλα δύο βιβλία Β’ + Γ’ (Μεταθρόνιος – Χεκαλότ [ Παλάτια]) και Μαγεία. Η κα</a:t>
            </a:r>
            <a:r>
              <a:rPr lang="en-US" sz="2000" dirty="0" err="1"/>
              <a:t>τεξοχήν</a:t>
            </a:r>
            <a:r>
              <a:rPr lang="en-US" sz="2000" dirty="0"/>
              <a:t> </a:t>
            </a:r>
            <a:r>
              <a:rPr lang="en-US" sz="2000" dirty="0" err="1"/>
              <a:t>μορφή</a:t>
            </a:r>
            <a:r>
              <a:rPr lang="en-US" sz="2000" dirty="0"/>
              <a:t> </a:t>
            </a:r>
            <a:r>
              <a:rPr lang="en-US" sz="2000" dirty="0" err="1"/>
              <a:t>του</a:t>
            </a:r>
            <a:r>
              <a:rPr lang="en-US" sz="2000" dirty="0"/>
              <a:t> </a:t>
            </a:r>
            <a:r>
              <a:rPr lang="en-US" sz="2000" dirty="0" err="1"/>
              <a:t>Εσωτερισμού</a:t>
            </a:r>
            <a:r>
              <a:rPr lang="en-US" sz="2000" dirty="0"/>
              <a:t>!</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Μελέτησε</a:t>
            </a:r>
            <a:r>
              <a:rPr lang="en-US" sz="2000" dirty="0"/>
              <a:t> </a:t>
            </a:r>
            <a:r>
              <a:rPr lang="en-US" sz="2000" dirty="0" err="1"/>
              <a:t>την</a:t>
            </a:r>
            <a:r>
              <a:rPr lang="en-US" sz="2000" dirty="0"/>
              <a:t> ΠΑΡΟΥΣΙΑΣΗ </a:t>
            </a:r>
            <a:r>
              <a:rPr lang="el-GR" sz="2000" dirty="0"/>
              <a:t>στα ΕΓΓΡΑΦΑ </a:t>
            </a:r>
            <a:r>
              <a:rPr lang="en-US" sz="2000" dirty="0" err="1"/>
              <a:t>γι</a:t>
            </a:r>
            <a:r>
              <a:rPr lang="en-US" sz="2000" dirty="0"/>
              <a:t>α τον ΑΠΟΚΑΛΥΠΤΙΣΜΟ (Αναστάσιος Ακρίδας)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31773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5CF4BCD-F954-D34B-C454-69BB80D1B149}"/>
              </a:ext>
            </a:extLst>
          </p:cNvPr>
          <p:cNvSpPr>
            <a:spLocks noGrp="1"/>
          </p:cNvSpPr>
          <p:nvPr>
            <p:ph type="title"/>
          </p:nvPr>
        </p:nvSpPr>
        <p:spPr>
          <a:xfrm>
            <a:off x="838200" y="557189"/>
            <a:ext cx="3374136" cy="5567891"/>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Αποκαλυπτικός Χρόνος – «Ωρα» </a:t>
            </a:r>
          </a:p>
        </p:txBody>
      </p:sp>
      <p:graphicFrame>
        <p:nvGraphicFramePr>
          <p:cNvPr id="6" name="Θέση περιεχομένου 3">
            <a:extLst>
              <a:ext uri="{FF2B5EF4-FFF2-40B4-BE49-F238E27FC236}">
                <a16:creationId xmlns:a16="http://schemas.microsoft.com/office/drawing/2014/main" id="{4DFE483D-A047-2D27-3476-C4CB30E56117}"/>
              </a:ext>
            </a:extLst>
          </p:cNvPr>
          <p:cNvGraphicFramePr>
            <a:graphicFrameLocks noGrp="1"/>
          </p:cNvGraphicFramePr>
          <p:nvPr>
            <p:ph sz="quarter" idx="1"/>
            <p:extLst>
              <p:ext uri="{D42A27DB-BD31-4B8C-83A1-F6EECF244321}">
                <p14:modId xmlns:p14="http://schemas.microsoft.com/office/powerpoint/2010/main" val="427258843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5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Τίτλος 1">
            <a:extLst>
              <a:ext uri="{FF2B5EF4-FFF2-40B4-BE49-F238E27FC236}">
                <a16:creationId xmlns:a16="http://schemas.microsoft.com/office/drawing/2014/main" id="{2CB069A7-BF81-A8EB-6C79-7210A28AF62F}"/>
              </a:ext>
            </a:extLst>
          </p:cNvPr>
          <p:cNvSpPr>
            <a:spLocks noGrp="1"/>
          </p:cNvSpPr>
          <p:nvPr>
            <p:ph type="title"/>
          </p:nvPr>
        </p:nvSpPr>
        <p:spPr>
          <a:xfrm>
            <a:off x="1000941" y="685801"/>
            <a:ext cx="3494859" cy="5491162"/>
          </a:xfrm>
        </p:spPr>
        <p:txBody>
          <a:bodyPr vert="horz" lIns="91440" tIns="45720" rIns="91440" bIns="45720" rtlCol="0" anchor="ctr">
            <a:normAutofit/>
          </a:bodyPr>
          <a:lstStyle/>
          <a:p>
            <a:pPr>
              <a:lnSpc>
                <a:spcPct val="90000"/>
              </a:lnSpc>
            </a:pPr>
            <a:r>
              <a:rPr lang="en-US" sz="4100" kern="1200">
                <a:solidFill>
                  <a:schemeClr val="tx1"/>
                </a:solidFill>
                <a:latin typeface="+mj-lt"/>
                <a:ea typeface="+mj-ea"/>
                <a:cs typeface="+mj-cs"/>
              </a:rPr>
              <a:t>Αποκαλυπτικός Χώρος </a:t>
            </a:r>
          </a:p>
        </p:txBody>
      </p:sp>
      <p:graphicFrame>
        <p:nvGraphicFramePr>
          <p:cNvPr id="17" name="Θέση περιεχομένου 3">
            <a:extLst>
              <a:ext uri="{FF2B5EF4-FFF2-40B4-BE49-F238E27FC236}">
                <a16:creationId xmlns:a16="http://schemas.microsoft.com/office/drawing/2014/main" id="{1E5CD751-5A68-AABF-FCDA-8BBAE55F1769}"/>
              </a:ext>
            </a:extLst>
          </p:cNvPr>
          <p:cNvGraphicFramePr>
            <a:graphicFrameLocks noGrp="1"/>
          </p:cNvGraphicFramePr>
          <p:nvPr>
            <p:ph sz="quarter" idx="1"/>
            <p:extLst>
              <p:ext uri="{D42A27DB-BD31-4B8C-83A1-F6EECF244321}">
                <p14:modId xmlns:p14="http://schemas.microsoft.com/office/powerpoint/2010/main" val="3152761590"/>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16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BACDAD-2EA2-5069-9024-C0F89481846E}"/>
              </a:ext>
            </a:extLst>
          </p:cNvPr>
          <p:cNvSpPr>
            <a:spLocks noGrp="1"/>
          </p:cNvSpPr>
          <p:nvPr>
            <p:ph type="title"/>
          </p:nvPr>
        </p:nvSpPr>
        <p:spPr/>
        <p:txBody>
          <a:bodyPr/>
          <a:lstStyle/>
          <a:p>
            <a:r>
              <a:rPr lang="el-GR" dirty="0"/>
              <a:t>Υλικό για περαιτέρω Μελέτη</a:t>
            </a:r>
          </a:p>
        </p:txBody>
      </p:sp>
      <p:sp>
        <p:nvSpPr>
          <p:cNvPr id="4" name="Θέση περιεχομένου 3">
            <a:extLst>
              <a:ext uri="{FF2B5EF4-FFF2-40B4-BE49-F238E27FC236}">
                <a16:creationId xmlns:a16="http://schemas.microsoft.com/office/drawing/2014/main" id="{43CF6E0C-F785-FE6D-85D9-B49E7CB1BAD7}"/>
              </a:ext>
            </a:extLst>
          </p:cNvPr>
          <p:cNvSpPr>
            <a:spLocks noGrp="1"/>
          </p:cNvSpPr>
          <p:nvPr>
            <p:ph sz="quarter" idx="1"/>
          </p:nvPr>
        </p:nvSpPr>
        <p:spPr>
          <a:xfrm>
            <a:off x="902825" y="1600200"/>
            <a:ext cx="10679575" cy="4495800"/>
          </a:xfrm>
        </p:spPr>
        <p:txBody>
          <a:bodyPr>
            <a:normAutofit fontScale="92500"/>
          </a:bodyPr>
          <a:lstStyle/>
          <a:p>
            <a:pPr algn="just"/>
            <a:r>
              <a:rPr lang="el-GR" dirty="0"/>
              <a:t>ακούσετε στον παρακάτω σύνδεσμο (τα ΠΟΛΥΜΕΣΑ) τις Παραδόσεις μου για το Δράμα και Ποίημα αυτό, την Αποκάλυψη του Ιωάννη.  </a:t>
            </a:r>
            <a:r>
              <a:rPr lang="el-GR" dirty="0">
                <a:hlinkClick r:id="rId2"/>
              </a:rPr>
              <a:t>https://opencourses.uoa.gr/modules/video/?course=SOCTHEOL4</a:t>
            </a:r>
            <a:r>
              <a:rPr lang="el-GR" dirty="0"/>
              <a:t> </a:t>
            </a:r>
          </a:p>
          <a:p>
            <a:pPr algn="just"/>
            <a:r>
              <a:rPr lang="el-GR" dirty="0"/>
              <a:t>Απίστευτο Υλικό υπάρχει και στον σύνδεσμο του </a:t>
            </a:r>
            <a:r>
              <a:rPr lang="el-GR" dirty="0" err="1"/>
              <a:t>ηκλας</a:t>
            </a:r>
            <a:r>
              <a:rPr lang="el-GR" dirty="0"/>
              <a:t> μου </a:t>
            </a:r>
            <a:r>
              <a:rPr lang="el-GR" dirty="0">
                <a:hlinkClick r:id="rId3"/>
              </a:rPr>
              <a:t>https://eclass.uoa.gr/courses/SOCTHEOL102/</a:t>
            </a:r>
            <a:r>
              <a:rPr lang="el-GR" dirty="0"/>
              <a:t> Σερφάρετε στα ΕΓΓΡΑΦΑ και τους ΣΥΝΔΕΣΜΟΥΣ`</a:t>
            </a:r>
          </a:p>
          <a:p>
            <a:pPr algn="just"/>
            <a:r>
              <a:rPr lang="el-GR" dirty="0"/>
              <a:t>Επίσης ανέβασα στο </a:t>
            </a:r>
            <a:r>
              <a:rPr lang="el-GR" dirty="0" err="1"/>
              <a:t>λινκ</a:t>
            </a:r>
            <a:r>
              <a:rPr lang="el-GR" dirty="0"/>
              <a:t> </a:t>
            </a:r>
            <a:r>
              <a:rPr lang="el-GR" dirty="0">
                <a:hlinkClick r:id="rId4"/>
              </a:rPr>
              <a:t>https://docs.google.com/document/d/1y6nevs1gALSPnqoBZ-_BC0yQ9IitZs-mQBSL6DFwGGU/edit?usp=sharing</a:t>
            </a:r>
            <a:r>
              <a:rPr lang="el-GR" dirty="0"/>
              <a:t> το Υπόμνημά μου στις ΕΠΙΣΤΟΛΕΣ της ΑΠΟΚΑΛΥΨΗΣ, ώστε την αγωνιστική Σαρακοστή, την "άνοιξη της άνοιξης" να μελετήσουμε τα ενεργειακά αυτά Κείμενα. </a:t>
            </a:r>
          </a:p>
        </p:txBody>
      </p:sp>
    </p:spTree>
    <p:extLst>
      <p:ext uri="{BB962C8B-B14F-4D97-AF65-F5344CB8AC3E}">
        <p14:creationId xmlns:p14="http://schemas.microsoft.com/office/powerpoint/2010/main" val="57438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half" idx="2"/>
          </p:nvPr>
        </p:nvSpPr>
        <p:spPr>
          <a:xfrm>
            <a:off x="944881" y="5029200"/>
            <a:ext cx="10858098" cy="1324759"/>
          </a:xfrm>
        </p:spPr>
        <p:txBody>
          <a:bodyPr>
            <a:noAutofit/>
          </a:bodyPr>
          <a:lstStyle/>
          <a:p>
            <a:pPr algn="just"/>
            <a:r>
              <a:rPr lang="el-GR" sz="2200" dirty="0">
                <a:latin typeface="Cambria" panose="02040503050406030204" pitchFamily="18" charset="0"/>
              </a:rPr>
              <a:t>α. Βαβυλωνιακός μύθος δημιουργίας: </a:t>
            </a:r>
            <a:r>
              <a:rPr lang="el-GR" sz="2200" dirty="0" err="1">
                <a:latin typeface="Cambria" panose="02040503050406030204" pitchFamily="18" charset="0"/>
              </a:rPr>
              <a:t>Μαρδούκ</a:t>
            </a:r>
            <a:r>
              <a:rPr lang="el-GR" sz="2200" dirty="0">
                <a:latin typeface="Cambria" panose="02040503050406030204" pitchFamily="18" charset="0"/>
              </a:rPr>
              <a:t> και </a:t>
            </a:r>
            <a:r>
              <a:rPr lang="el-GR" sz="2200" dirty="0" err="1">
                <a:latin typeface="Cambria" panose="02040503050406030204" pitchFamily="18" charset="0"/>
              </a:rPr>
              <a:t>Τιαμάτ</a:t>
            </a:r>
            <a:r>
              <a:rPr lang="el-GR" sz="2200" dirty="0">
                <a:latin typeface="Cambria" panose="02040503050406030204" pitchFamily="18" charset="0"/>
              </a:rPr>
              <a:t>. </a:t>
            </a:r>
            <a:r>
              <a:rPr lang="el-GR" sz="2200" dirty="0" err="1">
                <a:latin typeface="Cambria" panose="02040503050406030204" pitchFamily="18" charset="0"/>
              </a:rPr>
              <a:t>Προσλαμβάνοντας</a:t>
            </a:r>
            <a:r>
              <a:rPr lang="el-GR" sz="2200" dirty="0">
                <a:latin typeface="Cambria" panose="02040503050406030204" pitchFamily="18" charset="0"/>
              </a:rPr>
              <a:t> οι </a:t>
            </a:r>
            <a:r>
              <a:rPr lang="el-GR" sz="2200" dirty="0" err="1">
                <a:latin typeface="Cambria" panose="02040503050406030204" pitchFamily="18" charset="0"/>
              </a:rPr>
              <a:t>βιβλικοί</a:t>
            </a:r>
            <a:r>
              <a:rPr lang="el-GR" sz="2200" dirty="0">
                <a:latin typeface="Cambria" panose="02040503050406030204" pitchFamily="18" charset="0"/>
              </a:rPr>
              <a:t> </a:t>
            </a:r>
            <a:r>
              <a:rPr lang="el-GR" sz="2200" dirty="0" err="1">
                <a:latin typeface="Cambria" panose="02040503050406030204" pitchFamily="18" charset="0"/>
              </a:rPr>
              <a:t>συγγραφείς</a:t>
            </a:r>
            <a:r>
              <a:rPr lang="el-GR" sz="2200" dirty="0">
                <a:latin typeface="Cambria" panose="02040503050406030204" pitchFamily="18" charset="0"/>
              </a:rPr>
              <a:t> </a:t>
            </a:r>
            <a:r>
              <a:rPr lang="el-GR" sz="2200" dirty="0" err="1">
                <a:latin typeface="Cambria" panose="02040503050406030204" pitchFamily="18" charset="0"/>
              </a:rPr>
              <a:t>ένα</a:t>
            </a:r>
            <a:r>
              <a:rPr lang="el-GR" sz="2200" dirty="0">
                <a:latin typeface="Cambria" panose="02040503050406030204" pitchFamily="18" charset="0"/>
              </a:rPr>
              <a:t> </a:t>
            </a:r>
            <a:r>
              <a:rPr lang="el-GR" sz="2200" dirty="0" err="1">
                <a:latin typeface="Cambria" panose="02040503050406030204" pitchFamily="18" charset="0"/>
              </a:rPr>
              <a:t>γνωστό</a:t>
            </a:r>
            <a:r>
              <a:rPr lang="el-GR" sz="2200" dirty="0">
                <a:latin typeface="Cambria" panose="02040503050406030204" pitchFamily="18" charset="0"/>
              </a:rPr>
              <a:t> </a:t>
            </a:r>
            <a:r>
              <a:rPr lang="el-GR" sz="2200" dirty="0" err="1">
                <a:latin typeface="Cambria" panose="02040503050406030204" pitchFamily="18" charset="0"/>
              </a:rPr>
              <a:t>θέμα</a:t>
            </a:r>
            <a:r>
              <a:rPr lang="el-GR" sz="2200" dirty="0">
                <a:latin typeface="Cambria" panose="02040503050406030204" pitchFamily="18" charset="0"/>
              </a:rPr>
              <a:t>, το </a:t>
            </a:r>
            <a:r>
              <a:rPr lang="el-GR" sz="2200" dirty="0" err="1">
                <a:latin typeface="Cambria" panose="02040503050406030204" pitchFamily="18" charset="0"/>
              </a:rPr>
              <a:t>μετασχηματίζουν</a:t>
            </a:r>
            <a:r>
              <a:rPr lang="el-GR" sz="2200" dirty="0">
                <a:latin typeface="Cambria" panose="02040503050406030204" pitchFamily="18" charset="0"/>
              </a:rPr>
              <a:t>! </a:t>
            </a:r>
            <a:endParaRPr lang="en-US" sz="2200" dirty="0">
              <a:latin typeface="Cambria" panose="02040503050406030204" pitchFamily="18" charset="0"/>
            </a:endParaRPr>
          </a:p>
          <a:p>
            <a:pPr algn="just"/>
            <a:r>
              <a:rPr lang="en-US" sz="2200" dirty="0">
                <a:latin typeface="Cambria" panose="02040503050406030204" pitchFamily="18" charset="0"/>
              </a:rPr>
              <a:t>Contra  </a:t>
            </a:r>
            <a:r>
              <a:rPr lang="el-GR" sz="2200" dirty="0">
                <a:latin typeface="Cambria" panose="02040503050406030204" pitchFamily="18" charset="0"/>
              </a:rPr>
              <a:t>αφενός στη </a:t>
            </a:r>
            <a:r>
              <a:rPr lang="el-GR" sz="2200" b="1" dirty="0">
                <a:latin typeface="Cambria" panose="02040503050406030204" pitchFamily="18" charset="0"/>
              </a:rPr>
              <a:t>λατρεία των Άστρων (</a:t>
            </a:r>
            <a:r>
              <a:rPr lang="en-US" sz="2200" b="1" dirty="0">
                <a:latin typeface="Cambria" panose="02040503050406030204" pitchFamily="18" charset="0"/>
              </a:rPr>
              <a:t>Super Stars</a:t>
            </a:r>
            <a:r>
              <a:rPr lang="el-GR" sz="2200" b="1" dirty="0">
                <a:latin typeface="Cambria" panose="02040503050406030204" pitchFamily="18" charset="0"/>
              </a:rPr>
              <a:t> – </a:t>
            </a:r>
            <a:r>
              <a:rPr lang="en-US" sz="2200" b="1" dirty="0">
                <a:latin typeface="Cambria" panose="02040503050406030204" pitchFamily="18" charset="0"/>
              </a:rPr>
              <a:t>Star War)</a:t>
            </a:r>
            <a:r>
              <a:rPr lang="el-GR" sz="2200" b="1" dirty="0">
                <a:latin typeface="Cambria" panose="02040503050406030204" pitchFamily="18" charset="0"/>
              </a:rPr>
              <a:t> </a:t>
            </a:r>
          </a:p>
          <a:p>
            <a:pPr algn="just"/>
            <a:r>
              <a:rPr lang="el-GR" sz="2200" dirty="0">
                <a:latin typeface="Cambria" panose="02040503050406030204" pitchFamily="18" charset="0"/>
              </a:rPr>
              <a:t>και αφετέρου στον </a:t>
            </a:r>
            <a:r>
              <a:rPr lang="el-GR" sz="2200" b="1" dirty="0">
                <a:latin typeface="Cambria" panose="02040503050406030204" pitchFamily="18" charset="0"/>
              </a:rPr>
              <a:t>Γνωστικισμό </a:t>
            </a:r>
            <a:r>
              <a:rPr lang="el-GR" sz="2200" dirty="0">
                <a:latin typeface="Cambria" panose="02040503050406030204" pitchFamily="18" charset="0"/>
              </a:rPr>
              <a:t>(«κακός Θεός, Αρειμάνιος»)</a:t>
            </a:r>
            <a:endParaRPr lang="en-US" sz="2200" dirty="0">
              <a:latin typeface="Cambria" panose="02040503050406030204" pitchFamily="18" charset="0"/>
            </a:endParaRP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3" cstate="print"/>
          <a:srcRect t="1524" b="1524"/>
          <a:stretch>
            <a:fillRect/>
          </a:stretch>
        </p:blipFill>
        <p:spPr bwMode="auto">
          <a:xfrm>
            <a:off x="944881" y="504041"/>
            <a:ext cx="10623006" cy="3966030"/>
          </a:xfrm>
          <a:prstGeom prst="rect">
            <a:avLst/>
          </a:prstGeom>
          <a:noFill/>
          <a:ln w="9525">
            <a:noFill/>
            <a:miter lim="800000"/>
            <a:headEnd/>
            <a:tailEnd/>
          </a:ln>
        </p:spPr>
      </p:pic>
    </p:spTree>
    <p:extLst>
      <p:ext uri="{BB962C8B-B14F-4D97-AF65-F5344CB8AC3E}">
        <p14:creationId xmlns:p14="http://schemas.microsoft.com/office/powerpoint/2010/main" val="402908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29F844-5D13-2830-2E25-5711E6139E17}"/>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64EEAC0-43B0-F198-A95C-C28F373C33CD}"/>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lnSpc>
                <a:spcPct val="90000"/>
              </a:lnSpc>
            </a:pPr>
            <a:r>
              <a:rPr lang="en-US" sz="6600" dirty="0">
                <a:solidFill>
                  <a:schemeClr val="tx1"/>
                </a:solidFill>
              </a:rPr>
              <a:t>ΟΙ ΕΠΤΑ ΕΚΚΛΗΣΙΕΣ – «ΜΑΤΩΜΕΝΑ ΧΩΜΑΤΑ»</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843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A1F35-C04A-064D-EEE7-B6C5B6290E9C}"/>
              </a:ext>
            </a:extLst>
          </p:cNvPr>
          <p:cNvSpPr>
            <a:spLocks noGrp="1"/>
          </p:cNvSpPr>
          <p:nvPr>
            <p:ph type="title"/>
          </p:nvPr>
        </p:nvSpPr>
        <p:spPr/>
        <p:txBody>
          <a:bodyPr>
            <a:noAutofit/>
          </a:bodyPr>
          <a:lstStyle/>
          <a:p>
            <a:pPr algn="ctr"/>
            <a:r>
              <a:rPr lang="el-GR" sz="2400" b="1" dirty="0">
                <a:solidFill>
                  <a:srgbClr val="C00000"/>
                </a:solidFill>
              </a:rPr>
              <a:t>ΕΠΙΣΤΟΛΕΣ ΣΤΙΣ 7 ΕΚΚΛΗΣΙΕΣ</a:t>
            </a:r>
            <a:br>
              <a:rPr lang="en-US" sz="2400" dirty="0">
                <a:solidFill>
                  <a:srgbClr val="C00000"/>
                </a:solidFill>
              </a:rPr>
            </a:br>
            <a:r>
              <a:rPr lang="el-GR" sz="2400" dirty="0">
                <a:solidFill>
                  <a:srgbClr val="002060"/>
                </a:solidFill>
                <a:highlight>
                  <a:srgbClr val="FFFF00"/>
                </a:highlight>
              </a:rPr>
              <a:t>Κάνε κλικ: </a:t>
            </a:r>
            <a:r>
              <a:rPr lang="en-US" sz="2400" dirty="0">
                <a:solidFill>
                  <a:srgbClr val="C00000"/>
                </a:solidFill>
                <a:highlight>
                  <a:srgbClr val="FFFF00"/>
                </a:highlight>
              </a:rPr>
              <a:t>https://flatwoodschurchofchrist.org/wp-content/uploads/2015/02/The_Church_at_Ephesus.pdf</a:t>
            </a:r>
            <a:endParaRPr lang="el-GR" sz="2400" dirty="0">
              <a:solidFill>
                <a:srgbClr val="C00000"/>
              </a:solidFill>
              <a:highlight>
                <a:srgbClr val="FFFF00"/>
              </a:highlight>
            </a:endParaRPr>
          </a:p>
        </p:txBody>
      </p:sp>
      <p:sp>
        <p:nvSpPr>
          <p:cNvPr id="5" name="Rectangle 2">
            <a:extLst>
              <a:ext uri="{FF2B5EF4-FFF2-40B4-BE49-F238E27FC236}">
                <a16:creationId xmlns:a16="http://schemas.microsoft.com/office/drawing/2014/main" id="{DB71B4A4-1242-A2DA-B150-57E043D7EBF7}"/>
              </a:ext>
            </a:extLst>
          </p:cNvPr>
          <p:cNvSpPr>
            <a:spLocks noChangeArrowheads="1"/>
          </p:cNvSpPr>
          <p:nvPr/>
        </p:nvSpPr>
        <p:spPr bwMode="auto">
          <a:xfrm>
            <a:off x="609600" y="765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6" name="Αντικείμενο 5">
            <a:extLst>
              <a:ext uri="{FF2B5EF4-FFF2-40B4-BE49-F238E27FC236}">
                <a16:creationId xmlns:a16="http://schemas.microsoft.com/office/drawing/2014/main" id="{C4354F0A-3A7D-D2D3-1607-A29492106E56}"/>
              </a:ext>
            </a:extLst>
          </p:cNvPr>
          <p:cNvGraphicFramePr>
            <a:graphicFrameLocks noChangeAspect="1"/>
          </p:cNvGraphicFramePr>
          <p:nvPr>
            <p:extLst>
              <p:ext uri="{D42A27DB-BD31-4B8C-83A1-F6EECF244321}">
                <p14:modId xmlns:p14="http://schemas.microsoft.com/office/powerpoint/2010/main" val="3094023726"/>
              </p:ext>
            </p:extLst>
          </p:nvPr>
        </p:nvGraphicFramePr>
        <p:xfrm>
          <a:off x="7598268" y="1566862"/>
          <a:ext cx="3444618" cy="4164012"/>
        </p:xfrm>
        <a:graphic>
          <a:graphicData uri="http://schemas.openxmlformats.org/presentationml/2006/ole">
            <mc:AlternateContent xmlns:mc="http://schemas.openxmlformats.org/markup-compatibility/2006">
              <mc:Choice xmlns:v="urn:schemas-microsoft-com:vml" Requires="v">
                <p:oleObj r:id="rId2" imgW="3669841" imgH="5320635" progId="Photoshop.Image.7">
                  <p:embed/>
                </p:oleObj>
              </mc:Choice>
              <mc:Fallback>
                <p:oleObj r:id="rId2" imgW="3669841" imgH="5320635" progId="Photoshop.Image.7">
                  <p:embed/>
                  <p:pic>
                    <p:nvPicPr>
                      <p:cNvPr id="6" name="Αντικείμενο 5">
                        <a:extLst>
                          <a:ext uri="{FF2B5EF4-FFF2-40B4-BE49-F238E27FC236}">
                            <a16:creationId xmlns:a16="http://schemas.microsoft.com/office/drawing/2014/main" id="{C4354F0A-3A7D-D2D3-1607-A29492106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268" y="1566862"/>
                        <a:ext cx="3444618" cy="4164012"/>
                      </a:xfrm>
                      <a:prstGeom prst="rect">
                        <a:avLst/>
                      </a:prstGeom>
                      <a:noFill/>
                    </p:spPr>
                  </p:pic>
                </p:oleObj>
              </mc:Fallback>
            </mc:AlternateContent>
          </a:graphicData>
        </a:graphic>
      </p:graphicFrame>
      <p:pic>
        <p:nvPicPr>
          <p:cNvPr id="8" name="Εικόνα 7" descr="Εικόνα που περιέχει χάρτης&#10;&#10;Περιγραφή που δημιουργήθηκε αυτόματα">
            <a:extLst>
              <a:ext uri="{FF2B5EF4-FFF2-40B4-BE49-F238E27FC236}">
                <a16:creationId xmlns:a16="http://schemas.microsoft.com/office/drawing/2014/main" id="{13FDA168-B735-D877-AAA2-F544B6F06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01" y="1928812"/>
            <a:ext cx="6239408" cy="4164012"/>
          </a:xfrm>
          <a:prstGeom prst="rect">
            <a:avLst/>
          </a:prstGeom>
        </p:spPr>
      </p:pic>
    </p:spTree>
    <p:extLst>
      <p:ext uri="{BB962C8B-B14F-4D97-AF65-F5344CB8AC3E}">
        <p14:creationId xmlns:p14="http://schemas.microsoft.com/office/powerpoint/2010/main" val="244927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Τίτλος 1">
            <a:extLst>
              <a:ext uri="{FF2B5EF4-FFF2-40B4-BE49-F238E27FC236}">
                <a16:creationId xmlns:a16="http://schemas.microsoft.com/office/drawing/2014/main" id="{8C635E2F-809D-162F-5FB3-B39ED13B96F6}"/>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rPr>
              <a:t>Ο Ρόλος των 7 επιστολών</a:t>
            </a:r>
          </a:p>
        </p:txBody>
      </p:sp>
      <p:graphicFrame>
        <p:nvGraphicFramePr>
          <p:cNvPr id="20" name="Θέση περιεχομένου 3">
            <a:extLst>
              <a:ext uri="{FF2B5EF4-FFF2-40B4-BE49-F238E27FC236}">
                <a16:creationId xmlns:a16="http://schemas.microsoft.com/office/drawing/2014/main" id="{4BF33139-C050-EFBD-2603-A8E4FBBE72A2}"/>
              </a:ext>
            </a:extLst>
          </p:cNvPr>
          <p:cNvGraphicFramePr>
            <a:graphicFrameLocks noGrp="1"/>
          </p:cNvGraphicFramePr>
          <p:nvPr>
            <p:ph sz="quarter" idx="1"/>
            <p:extLst>
              <p:ext uri="{D42A27DB-BD31-4B8C-83A1-F6EECF244321}">
                <p14:modId xmlns:p14="http://schemas.microsoft.com/office/powerpoint/2010/main" val="219072433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72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353C40D-F3F4-9A55-25BA-465E33B1A96B}"/>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lnSpc>
                <a:spcPct val="90000"/>
              </a:lnSpc>
            </a:pPr>
            <a:r>
              <a:rPr lang="en-US" sz="3600" b="1">
                <a:solidFill>
                  <a:schemeClr val="tx1">
                    <a:lumMod val="85000"/>
                    <a:lumOff val="15000"/>
                  </a:schemeClr>
                </a:solidFill>
              </a:rPr>
              <a:t>Δομιτιανός: «Κύριος και Θεός»</a:t>
            </a:r>
          </a:p>
        </p:txBody>
      </p:sp>
      <p:sp>
        <p:nvSpPr>
          <p:cNvPr id="3" name="Θέση κειμένου 2">
            <a:extLst>
              <a:ext uri="{FF2B5EF4-FFF2-40B4-BE49-F238E27FC236}">
                <a16:creationId xmlns:a16="http://schemas.microsoft.com/office/drawing/2014/main" id="{0EE97421-87A0-37E6-C341-6B4A49AAD8C1}"/>
              </a:ext>
            </a:extLst>
          </p:cNvPr>
          <p:cNvSpPr>
            <a:spLocks noGrp="1"/>
          </p:cNvSpPr>
          <p:nvPr>
            <p:ph type="body" idx="2"/>
          </p:nvPr>
        </p:nvSpPr>
        <p:spPr>
          <a:xfrm>
            <a:off x="2426447" y="6019391"/>
            <a:ext cx="7315199" cy="365125"/>
          </a:xfrm>
        </p:spPr>
        <p:txBody>
          <a:bodyPr vert="horz" lIns="91440" tIns="45720" rIns="91440" bIns="45720" rtlCol="0" anchor="t">
            <a:normAutofit/>
          </a:bodyPr>
          <a:lstStyle/>
          <a:p>
            <a:pPr algn="ctr">
              <a:lnSpc>
                <a:spcPct val="90000"/>
              </a:lnSpc>
              <a:spcBef>
                <a:spcPts val="1000"/>
              </a:spcBef>
            </a:pPr>
            <a:r>
              <a:rPr lang="en-US" sz="1600">
                <a:solidFill>
                  <a:schemeClr val="tx1">
                    <a:lumMod val="85000"/>
                    <a:lumOff val="15000"/>
                  </a:schemeClr>
                </a:solidFill>
              </a:rPr>
              <a:t>https://www.worldhistory.org/image/12989/domitian-facial-reconstruction/</a:t>
            </a:r>
          </a:p>
        </p:txBody>
      </p:sp>
      <p:pic>
        <p:nvPicPr>
          <p:cNvPr id="6" name="Θέση περιεχομένου 5" descr="Εικόνα που περιέχει κείμενο, άνδρας, άτομο, τοίχος&#10;&#10;Περιγραφή που δημιουργήθηκε αυτόματα">
            <a:extLst>
              <a:ext uri="{FF2B5EF4-FFF2-40B4-BE49-F238E27FC236}">
                <a16:creationId xmlns:a16="http://schemas.microsoft.com/office/drawing/2014/main" id="{741912C6-608E-35EE-61D5-6E903FF48DE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43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07210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4BCCD12-D7FE-4B96-71A8-D8A46D083BA8}"/>
              </a:ext>
            </a:extLst>
          </p:cNvPr>
          <p:cNvSpPr>
            <a:spLocks noGrp="1"/>
          </p:cNvSpPr>
          <p:nvPr>
            <p:ph type="title"/>
          </p:nvPr>
        </p:nvSpPr>
        <p:spPr>
          <a:xfrm>
            <a:off x="710390" y="681037"/>
            <a:ext cx="3738779" cy="1788811"/>
          </a:xfrm>
        </p:spPr>
        <p:txBody>
          <a:bodyPr vert="horz" lIns="91440" tIns="45720" rIns="91440" bIns="45720" rtlCol="0" anchor="ctr">
            <a:normAutofit/>
          </a:bodyPr>
          <a:lstStyle/>
          <a:p>
            <a:pPr>
              <a:lnSpc>
                <a:spcPct val="90000"/>
              </a:lnSpc>
            </a:pPr>
            <a:r>
              <a:rPr lang="en-US" sz="2800" b="1">
                <a:solidFill>
                  <a:schemeClr val="tx1"/>
                </a:solidFill>
              </a:rPr>
              <a:t>‘Η ΑΛΑΖΟΝΕΙΑ ΤΗΣ ΕΞΟΥΣΙΑΣ’ (Άγαλμα του Δομιτιανού 1</a:t>
            </a:r>
            <a:r>
              <a:rPr lang="en-US" sz="2800" b="1" baseline="30000">
                <a:solidFill>
                  <a:schemeClr val="tx1"/>
                </a:solidFill>
              </a:rPr>
              <a:t>ος</a:t>
            </a:r>
            <a:r>
              <a:rPr lang="en-US" sz="2800" b="1">
                <a:solidFill>
                  <a:schemeClr val="tx1"/>
                </a:solidFill>
              </a:rPr>
              <a:t> αι. μ.Χ.)</a:t>
            </a:r>
            <a:br>
              <a:rPr lang="en-US" sz="2800">
                <a:solidFill>
                  <a:schemeClr val="tx1"/>
                </a:solidFill>
              </a:rPr>
            </a:br>
            <a:endParaRPr lang="en-US" sz="2800">
              <a:solidFill>
                <a:schemeClr val="tx1"/>
              </a:solidFill>
            </a:endParaRPr>
          </a:p>
        </p:txBody>
      </p:sp>
      <p:sp>
        <p:nvSpPr>
          <p:cNvPr id="3" name="Θέση κειμένου 2">
            <a:extLst>
              <a:ext uri="{FF2B5EF4-FFF2-40B4-BE49-F238E27FC236}">
                <a16:creationId xmlns:a16="http://schemas.microsoft.com/office/drawing/2014/main" id="{C528EDFD-DAD0-7C38-2416-F3D86CEA3DBA}"/>
              </a:ext>
            </a:extLst>
          </p:cNvPr>
          <p:cNvSpPr>
            <a:spLocks noGrp="1"/>
          </p:cNvSpPr>
          <p:nvPr>
            <p:ph type="body" idx="2"/>
          </p:nvPr>
        </p:nvSpPr>
        <p:spPr>
          <a:xfrm>
            <a:off x="710390" y="2630161"/>
            <a:ext cx="3738780" cy="3546801"/>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i="1">
                <a:effectLst/>
              </a:rPr>
              <a:t>Aλίμονο , αλίμονο, πόλη μεγάλη Βαβυλώνα </a:t>
            </a:r>
            <a:endParaRPr lang="en-US" sz="2000">
              <a:effectLst/>
            </a:endParaRPr>
          </a:p>
          <a:p>
            <a:pPr indent="-228600">
              <a:lnSpc>
                <a:spcPct val="90000"/>
              </a:lnSpc>
              <a:buFont typeface="Arial" panose="020B0604020202020204" pitchFamily="34" charset="0"/>
              <a:buChar char="•"/>
            </a:pPr>
            <a:r>
              <a:rPr lang="en-US" sz="2000" i="1">
                <a:effectLst/>
              </a:rPr>
              <a:t>μέσα σε μια ώρα ήλθε η καταστροφή σου! </a:t>
            </a:r>
            <a:r>
              <a:rPr lang="en-US" sz="2000">
                <a:effectLst/>
              </a:rPr>
              <a:t>(18, 10)</a:t>
            </a:r>
          </a:p>
          <a:p>
            <a:pPr indent="-228600">
              <a:lnSpc>
                <a:spcPct val="90000"/>
              </a:lnSpc>
              <a:buFont typeface="Arial" panose="020B0604020202020204" pitchFamily="34" charset="0"/>
              <a:buChar char="•"/>
            </a:pPr>
            <a:endParaRPr lang="en-US" sz="2000"/>
          </a:p>
        </p:txBody>
      </p:sp>
      <p:pic>
        <p:nvPicPr>
          <p:cNvPr id="1026" name="Picture 2">
            <a:extLst>
              <a:ext uri="{FF2B5EF4-FFF2-40B4-BE49-F238E27FC236}">
                <a16:creationId xmlns:a16="http://schemas.microsoft.com/office/drawing/2014/main" id="{00ABD86D-4AE1-4F05-D84B-88EF9740B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98" b="-3"/>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40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C474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D877F1D6-85A0-33BF-BE3E-65754A0719D7}"/>
              </a:ext>
            </a:extLst>
          </p:cNvPr>
          <p:cNvSpPr>
            <a:spLocks noGrp="1"/>
          </p:cNvSpPr>
          <p:nvPr>
            <p:ph type="title"/>
          </p:nvPr>
        </p:nvSpPr>
        <p:spPr>
          <a:xfrm>
            <a:off x="777240" y="731519"/>
            <a:ext cx="2845191" cy="3237579"/>
          </a:xfrm>
        </p:spPr>
        <p:txBody>
          <a:bodyPr vert="horz" lIns="91440" tIns="45720" rIns="91440" bIns="45720" rtlCol="0" anchor="ctr">
            <a:normAutofit/>
          </a:bodyPr>
          <a:lstStyle/>
          <a:p>
            <a:pPr>
              <a:lnSpc>
                <a:spcPct val="90000"/>
              </a:lnSpc>
            </a:pPr>
            <a:r>
              <a:rPr lang="en-US" sz="3800" b="1">
                <a:solidFill>
                  <a:srgbClr val="FFFFFF"/>
                </a:solidFill>
              </a:rPr>
              <a:t>ΝΕΡΩΝ = 666 (616)</a:t>
            </a:r>
          </a:p>
        </p:txBody>
      </p:sp>
      <p:pic>
        <p:nvPicPr>
          <p:cNvPr id="6" name="Θέση περιεχομένου 5" descr="Εικόνα που περιέχει κείμενο, άνδρας, πόζα, όρθιος&#10;&#10;Περιγραφή που δημιουργήθηκε αυτόματα">
            <a:extLst>
              <a:ext uri="{FF2B5EF4-FFF2-40B4-BE49-F238E27FC236}">
                <a16:creationId xmlns:a16="http://schemas.microsoft.com/office/drawing/2014/main" id="{62B83F5E-5107-8689-5A96-BA9B46FA403E}"/>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971" r="-1" b="-1"/>
          <a:stretch/>
        </p:blipFill>
        <p:spPr>
          <a:xfrm>
            <a:off x="4044603" y="448056"/>
            <a:ext cx="7680450" cy="3802932"/>
          </a:xfrm>
          <a:prstGeom prst="rect">
            <a:avLst/>
          </a:prstGeom>
        </p:spPr>
      </p:pic>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BF60A3B6-6944-D689-2102-CEA5EE20D260}"/>
              </a:ext>
            </a:extLst>
          </p:cNvPr>
          <p:cNvSpPr>
            <a:spLocks noGrp="1"/>
          </p:cNvSpPr>
          <p:nvPr>
            <p:ph type="body" idx="2"/>
          </p:nvPr>
        </p:nvSpPr>
        <p:spPr>
          <a:xfrm>
            <a:off x="4379709" y="4642338"/>
            <a:ext cx="7037591" cy="156431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t>https://www.worldhistory.org/collection/100/faces-of-the-roman-empire-from-augustus-to-domitia/6/#gallery_wrapper</a:t>
            </a:r>
          </a:p>
        </p:txBody>
      </p:sp>
    </p:spTree>
    <p:extLst>
      <p:ext uri="{BB962C8B-B14F-4D97-AF65-F5344CB8AC3E}">
        <p14:creationId xmlns:p14="http://schemas.microsoft.com/office/powerpoint/2010/main" val="318023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Εικόνα 9">
            <a:extLst>
              <a:ext uri="{FF2B5EF4-FFF2-40B4-BE49-F238E27FC236}">
                <a16:creationId xmlns:a16="http://schemas.microsoft.com/office/drawing/2014/main" id="{BE651BF8-B381-0B3F-F433-D826B4E320D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623" r="2555" b="-2"/>
          <a:stretch/>
        </p:blipFill>
        <p:spPr>
          <a:xfrm>
            <a:off x="1" y="10"/>
            <a:ext cx="9669642" cy="6857990"/>
          </a:xfrm>
          <a:prstGeom prst="rect">
            <a:avLst/>
          </a:prstGeom>
        </p:spPr>
      </p:pic>
      <p:sp>
        <p:nvSpPr>
          <p:cNvPr id="23"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FCDD76D-C459-D666-69D6-E2457A0A0155}"/>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pPr>
            <a:r>
              <a:rPr lang="en-US" b="1">
                <a:solidFill>
                  <a:schemeClr val="tx1"/>
                </a:solidFill>
              </a:rPr>
              <a:t>Η «ΑΙΩΝΙΑ ΠΟΛΗ» - ΠΟΡΝΗ</a:t>
            </a:r>
            <a:endParaRPr lang="en-US">
              <a:solidFill>
                <a:schemeClr val="tx1"/>
              </a:solidFill>
            </a:endParaRPr>
          </a:p>
        </p:txBody>
      </p:sp>
      <p:sp>
        <p:nvSpPr>
          <p:cNvPr id="3" name="Θέση κειμένου 2">
            <a:extLst>
              <a:ext uri="{FF2B5EF4-FFF2-40B4-BE49-F238E27FC236}">
                <a16:creationId xmlns:a16="http://schemas.microsoft.com/office/drawing/2014/main" id="{66E031E6-A107-8A23-5330-FEEA26DEFBF5}"/>
              </a:ext>
            </a:extLst>
          </p:cNvPr>
          <p:cNvSpPr>
            <a:spLocks noGrp="1"/>
          </p:cNvSpPr>
          <p:nvPr>
            <p:ph type="body" idx="2"/>
          </p:nvPr>
        </p:nvSpPr>
        <p:spPr>
          <a:xfrm>
            <a:off x="7531610" y="2434201"/>
            <a:ext cx="3822189" cy="3742762"/>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t>* </a:t>
            </a:r>
            <a:r>
              <a:rPr lang="en-US" sz="2000" dirty="0" err="1"/>
              <a:t>Βλ</a:t>
            </a:r>
            <a:r>
              <a:rPr lang="en-US" sz="2000" dirty="0"/>
              <a:t>. Πα</a:t>
            </a:r>
            <a:r>
              <a:rPr lang="en-US" sz="2000" dirty="0" err="1"/>
              <a:t>ρουσί</a:t>
            </a:r>
            <a:r>
              <a:rPr lang="en-US" sz="2000" dirty="0"/>
              <a:t>αση https://eclass.uoa.gr/modules/document/index.php?course=SOCTHEOL102 </a:t>
            </a:r>
          </a:p>
          <a:p>
            <a:pPr indent="-228600">
              <a:lnSpc>
                <a:spcPct val="90000"/>
              </a:lnSpc>
              <a:buFont typeface="Arial" panose="020B0604020202020204" pitchFamily="34" charset="0"/>
              <a:buChar char="•"/>
            </a:pPr>
            <a:r>
              <a:rPr lang="en-US" sz="2000" dirty="0"/>
              <a:t>«</a:t>
            </a:r>
            <a:r>
              <a:rPr lang="en-US" sz="2000" dirty="0" err="1"/>
              <a:t>Κλεο</a:t>
            </a:r>
            <a:r>
              <a:rPr lang="en-US" sz="2000" dirty="0"/>
              <a:t>πάτρα»</a:t>
            </a:r>
          </a:p>
        </p:txBody>
      </p:sp>
    </p:spTree>
    <p:extLst>
      <p:ext uri="{BB962C8B-B14F-4D97-AF65-F5344CB8AC3E}">
        <p14:creationId xmlns:p14="http://schemas.microsoft.com/office/powerpoint/2010/main" val="157810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6877EF7-48C7-B35D-F2BC-1C3448B1BDBF}"/>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pPr algn="ctr">
              <a:lnSpc>
                <a:spcPct val="90000"/>
              </a:lnSpc>
            </a:pPr>
            <a:r>
              <a:rPr lang="en-US" i="1" kern="1200" dirty="0">
                <a:solidFill>
                  <a:srgbClr val="FF0000"/>
                </a:solidFill>
                <a:latin typeface="+mj-lt"/>
                <a:ea typeface="+mj-ea"/>
                <a:cs typeface="+mj-cs"/>
              </a:rPr>
              <a:t>ΑΣΙΑ </a:t>
            </a:r>
            <a:r>
              <a:rPr lang="en-US" kern="1200" dirty="0">
                <a:solidFill>
                  <a:schemeClr val="tx1"/>
                </a:solidFill>
                <a:latin typeface="+mj-lt"/>
                <a:ea typeface="+mj-ea"/>
                <a:cs typeface="+mj-cs"/>
              </a:rPr>
              <a:t>ΜΙΚΡΑ – </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ΙΩΝΙΑ</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 </a:t>
            </a:r>
            <a:br>
              <a:rPr lang="en-US" kern="1200" dirty="0">
                <a:solidFill>
                  <a:schemeClr val="tx1"/>
                </a:solidFill>
                <a:latin typeface="+mj-lt"/>
                <a:ea typeface="+mj-ea"/>
                <a:cs typeface="+mj-cs"/>
              </a:rPr>
            </a:br>
            <a:r>
              <a:rPr lang="el-GR" kern="1200" dirty="0">
                <a:solidFill>
                  <a:schemeClr val="tx1"/>
                </a:solidFill>
                <a:latin typeface="+mj-lt"/>
                <a:ea typeface="+mj-ea"/>
                <a:cs typeface="+mj-cs"/>
              </a:rPr>
              <a:t>Οι </a:t>
            </a:r>
            <a:r>
              <a:rPr lang="el-GR" dirty="0"/>
              <a:t>Πηγές μας</a:t>
            </a:r>
            <a:endParaRPr lang="en-US"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448E8454-9BA1-088F-7B3A-5B50160C7362}"/>
              </a:ext>
            </a:extLst>
          </p:cNvPr>
          <p:cNvSpPr>
            <a:spLocks noGrp="1"/>
          </p:cNvSpPr>
          <p:nvPr>
            <p:ph sz="quarter" idx="1"/>
          </p:nvPr>
        </p:nvSpPr>
        <p:spPr>
          <a:xfrm>
            <a:off x="315686" y="1728216"/>
            <a:ext cx="10968010" cy="4448747"/>
          </a:xfrm>
        </p:spPr>
        <p:txBody>
          <a:bodyPr vert="horz" lIns="91440" tIns="45720" rIns="91440" bIns="45720" rtlCol="0">
            <a:normAutofit fontScale="85000" lnSpcReduction="20000"/>
          </a:bodyPr>
          <a:lstStyle/>
          <a:p>
            <a:pPr indent="-228600">
              <a:lnSpc>
                <a:spcPct val="90000"/>
              </a:lnSpc>
              <a:buFont typeface="Arial" panose="020B0604020202020204" pitchFamily="34" charset="0"/>
              <a:buChar char="•"/>
            </a:pPr>
            <a:endParaRPr lang="en-US" sz="2200" dirty="0"/>
          </a:p>
          <a:p>
            <a:pPr indent="-228600">
              <a:lnSpc>
                <a:spcPct val="90000"/>
              </a:lnSpc>
              <a:buFont typeface="Arial" panose="020B0604020202020204" pitchFamily="34" charset="0"/>
              <a:buChar char="•"/>
            </a:pPr>
            <a:r>
              <a:rPr lang="el-GR" sz="2200" dirty="0"/>
              <a:t>Κείμενα (</a:t>
            </a:r>
            <a:r>
              <a:rPr lang="en-US" sz="2200" dirty="0"/>
              <a:t>TLG) </a:t>
            </a:r>
            <a:r>
              <a:rPr lang="el-GR" sz="2200" dirty="0"/>
              <a:t>Αποκάλυψη, Πράξεις, Ιγνάτιος Θεοφόρος + </a:t>
            </a:r>
            <a:r>
              <a:rPr lang="el-GR" sz="2200" dirty="0" err="1"/>
              <a:t>ΠολύΚαρπος</a:t>
            </a:r>
            <a:r>
              <a:rPr lang="el-GR" sz="2200" dirty="0"/>
              <a:t> (</a:t>
            </a:r>
            <a:r>
              <a:rPr lang="en-US" sz="2200" dirty="0"/>
              <a:t>mp3)</a:t>
            </a:r>
            <a:endParaRPr lang="el-GR" sz="2200" dirty="0"/>
          </a:p>
          <a:p>
            <a:pPr indent="-228600">
              <a:lnSpc>
                <a:spcPct val="90000"/>
              </a:lnSpc>
              <a:buFont typeface="Arial" panose="020B0604020202020204" pitchFamily="34" charset="0"/>
              <a:buChar char="•"/>
            </a:pPr>
            <a:r>
              <a:rPr lang="el-GR" sz="2200" dirty="0"/>
              <a:t>Νομίσματα:  </a:t>
            </a:r>
            <a:r>
              <a:rPr lang="de-DE" sz="2200" dirty="0"/>
              <a:t>https://www.asiaminorcoins.com/gallery/thumbnails.php?album=139</a:t>
            </a:r>
            <a:endParaRPr lang="el-GR" sz="2200" dirty="0"/>
          </a:p>
          <a:p>
            <a:pPr indent="-228600">
              <a:lnSpc>
                <a:spcPct val="90000"/>
              </a:lnSpc>
              <a:buFont typeface="Arial" panose="020B0604020202020204" pitchFamily="34" charset="0"/>
              <a:buChar char="•"/>
            </a:pPr>
            <a:r>
              <a:rPr lang="el-GR" sz="2200" dirty="0"/>
              <a:t>«Οι Πέτρες μιλάνε» (βλ. Αποκατάσταση) : </a:t>
            </a:r>
            <a:r>
              <a:rPr lang="de-DE" sz="2200" dirty="0"/>
              <a:t>https://epigraphy.packhum.org/</a:t>
            </a:r>
            <a:endParaRPr lang="el-GR" sz="2200" dirty="0"/>
          </a:p>
          <a:p>
            <a:pPr indent="-228600">
              <a:lnSpc>
                <a:spcPct val="90000"/>
              </a:lnSpc>
              <a:buFont typeface="Arial" panose="020B0604020202020204" pitchFamily="34" charset="0"/>
              <a:buChar char="•"/>
            </a:pPr>
            <a:r>
              <a:rPr lang="el-GR" sz="2200" dirty="0"/>
              <a:t>Πάπυροι</a:t>
            </a:r>
            <a:endParaRPr lang="en-US" sz="2200" dirty="0"/>
          </a:p>
          <a:p>
            <a:pPr marL="45720" indent="0">
              <a:lnSpc>
                <a:spcPct val="90000"/>
              </a:lnSpc>
              <a:buNone/>
            </a:pPr>
            <a:endParaRPr lang="el-GR" sz="2200" dirty="0"/>
          </a:p>
          <a:p>
            <a:pPr lvl="2">
              <a:lnSpc>
                <a:spcPct val="90000"/>
              </a:lnSpc>
              <a:buFont typeface="Arial" panose="020B0604020202020204" pitchFamily="34" charset="0"/>
              <a:buChar char="•"/>
            </a:pPr>
            <a:r>
              <a:rPr lang="en-US" sz="2400" dirty="0" err="1"/>
              <a:t>Ίδρυμ</a:t>
            </a:r>
            <a:r>
              <a:rPr lang="en-US" sz="2400" dirty="0"/>
              <a:t>α Μείζονος Ελληνισμού</a:t>
            </a:r>
            <a:r>
              <a:rPr lang="el-GR" sz="2400" dirty="0"/>
              <a:t> (και στα αγγλικά)</a:t>
            </a:r>
            <a:endParaRPr lang="en-US" sz="2400" dirty="0"/>
          </a:p>
          <a:p>
            <a:pPr lvl="2">
              <a:lnSpc>
                <a:spcPct val="90000"/>
              </a:lnSpc>
              <a:buFont typeface="Arial" panose="020B0604020202020204" pitchFamily="34" charset="0"/>
              <a:buChar char="•"/>
            </a:pPr>
            <a:r>
              <a:rPr lang="de-DE" sz="2400" dirty="0">
                <a:hlinkClick r:id="rId2"/>
              </a:rPr>
              <a:t>http://www.ehw.gr/asiaminor/forms/fLemmaBodyExtended.aspx?lemmaId=4288</a:t>
            </a:r>
            <a:endParaRPr lang="de-DE" sz="2400" dirty="0"/>
          </a:p>
          <a:p>
            <a:pPr lvl="2">
              <a:lnSpc>
                <a:spcPct val="90000"/>
              </a:lnSpc>
              <a:buFont typeface="Arial" panose="020B0604020202020204" pitchFamily="34" charset="0"/>
              <a:buChar char="•"/>
            </a:pPr>
            <a:r>
              <a:rPr lang="de-DE" sz="2400" dirty="0"/>
              <a:t>http://www.egiklopedia.gr/asiaminor/Forms/fLemmaBodyExtended.aspx?lemmaid=12484&amp;boithimata_State=&amp;kefalaia_State=#chapter_12</a:t>
            </a:r>
            <a:endParaRPr lang="el-GR"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endParaRPr lang="en-US" sz="2200" dirty="0"/>
          </a:p>
          <a:p>
            <a:pPr marL="45720" indent="0">
              <a:lnSpc>
                <a:spcPct val="90000"/>
              </a:lnSpc>
              <a:buNone/>
            </a:pPr>
            <a:r>
              <a:rPr lang="el-GR" sz="2200" dirty="0"/>
              <a:t>Παράγοντες:</a:t>
            </a:r>
            <a:endParaRPr lang="en-US" sz="2200" dirty="0"/>
          </a:p>
          <a:p>
            <a:pPr indent="-228600">
              <a:lnSpc>
                <a:spcPct val="90000"/>
              </a:lnSpc>
              <a:buFont typeface="Arial" panose="020B0604020202020204" pitchFamily="34" charset="0"/>
              <a:buChar char="•"/>
            </a:pPr>
            <a:r>
              <a:rPr lang="en-US" sz="2200" dirty="0" err="1"/>
              <a:t>Σεισμὀς</a:t>
            </a:r>
            <a:endParaRPr lang="en-US" sz="2200" dirty="0"/>
          </a:p>
          <a:p>
            <a:pPr indent="-228600">
              <a:lnSpc>
                <a:spcPct val="90000"/>
              </a:lnSpc>
              <a:buFont typeface="Arial" panose="020B0604020202020204" pitchFamily="34" charset="0"/>
              <a:buChar char="•"/>
            </a:pPr>
            <a:r>
              <a:rPr lang="en-US" sz="2200" dirty="0" err="1"/>
              <a:t>Θάλ</a:t>
            </a:r>
            <a:r>
              <a:rPr lang="en-US" sz="2200" dirty="0"/>
              <a:t>ασσα</a:t>
            </a:r>
            <a:r>
              <a:rPr lang="el-GR" sz="2200" dirty="0"/>
              <a:t> </a:t>
            </a:r>
            <a:r>
              <a:rPr lang="en-US" sz="2200" dirty="0"/>
              <a:t>και </a:t>
            </a:r>
            <a:r>
              <a:rPr lang="en-US" sz="2200" dirty="0" err="1"/>
              <a:t>Ποτ</a:t>
            </a:r>
            <a:r>
              <a:rPr lang="en-US" sz="2200" dirty="0"/>
              <a:t>αμοί </a:t>
            </a:r>
            <a:endParaRPr lang="el-GR" sz="2200" dirty="0"/>
          </a:p>
          <a:p>
            <a:pPr indent="-228600">
              <a:lnSpc>
                <a:spcPct val="90000"/>
              </a:lnSpc>
              <a:buFont typeface="Arial" panose="020B0604020202020204" pitchFamily="34" charset="0"/>
              <a:buChar char="•"/>
            </a:pPr>
            <a:r>
              <a:rPr lang="el-GR" sz="2200" dirty="0"/>
              <a:t>Όρη ιερά</a:t>
            </a:r>
            <a:endParaRPr lang="en-US" sz="2200" dirty="0"/>
          </a:p>
        </p:txBody>
      </p:sp>
    </p:spTree>
    <p:extLst>
      <p:ext uri="{BB962C8B-B14F-4D97-AF65-F5344CB8AC3E}">
        <p14:creationId xmlns:p14="http://schemas.microsoft.com/office/powerpoint/2010/main" val="254188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Τίτλος 1">
            <a:extLst>
              <a:ext uri="{FF2B5EF4-FFF2-40B4-BE49-F238E27FC236}">
                <a16:creationId xmlns:a16="http://schemas.microsoft.com/office/drawing/2014/main" id="{418F045F-09B1-05BD-9C1C-F63AFAD29F02}"/>
              </a:ext>
            </a:extLst>
          </p:cNvPr>
          <p:cNvSpPr>
            <a:spLocks noGrp="1"/>
          </p:cNvSpPr>
          <p:nvPr>
            <p:ph type="title"/>
          </p:nvPr>
        </p:nvSpPr>
        <p:spPr>
          <a:xfrm>
            <a:off x="1143000" y="990599"/>
            <a:ext cx="9906000" cy="685800"/>
          </a:xfrm>
        </p:spPr>
        <p:txBody>
          <a:bodyPr vert="horz" lIns="91440" tIns="45720" rIns="91440" bIns="45720" rtlCol="0" anchor="t">
            <a:normAutofit fontScale="90000"/>
          </a:bodyPr>
          <a:lstStyle/>
          <a:p>
            <a:pPr algn="ctr">
              <a:lnSpc>
                <a:spcPct val="90000"/>
              </a:lnSpc>
            </a:pPr>
            <a:r>
              <a:rPr lang="en-US" kern="1200" dirty="0" err="1">
                <a:solidFill>
                  <a:schemeClr val="tx1"/>
                </a:solidFill>
                <a:latin typeface="+mj-lt"/>
                <a:ea typeface="+mj-ea"/>
                <a:cs typeface="+mj-cs"/>
              </a:rPr>
              <a:t>Αρχιτεκτονική</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Πόλεων</a:t>
            </a:r>
            <a:r>
              <a:rPr lang="el-GR" kern="1200" dirty="0">
                <a:solidFill>
                  <a:schemeClr val="tx1"/>
                </a:solidFill>
                <a:latin typeface="+mj-lt"/>
                <a:ea typeface="+mj-ea"/>
                <a:cs typeface="+mj-cs"/>
              </a:rPr>
              <a:t> = 3 επίπεδα</a:t>
            </a:r>
            <a:br>
              <a:rPr lang="el-GR" kern="1200" dirty="0">
                <a:solidFill>
                  <a:schemeClr val="tx1"/>
                </a:solidFill>
                <a:latin typeface="+mj-lt"/>
                <a:ea typeface="+mj-ea"/>
                <a:cs typeface="+mj-cs"/>
              </a:rPr>
            </a:br>
            <a:r>
              <a:rPr lang="de-DE" sz="2200" kern="1200" dirty="0">
                <a:solidFill>
                  <a:schemeClr val="tx1"/>
                </a:solidFill>
                <a:latin typeface="+mj-lt"/>
                <a:ea typeface="+mj-ea"/>
                <a:cs typeface="+mj-cs"/>
              </a:rPr>
              <a:t>https://www.freebibleimages.org/illustrations/na-ephesus-3d/</a:t>
            </a:r>
            <a:br>
              <a:rPr lang="el-GR"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75067E6E-52BC-E88D-C8E5-6DB19E9FE88F}"/>
              </a:ext>
            </a:extLst>
          </p:cNvPr>
          <p:cNvGraphicFramePr>
            <a:graphicFrameLocks noGrp="1"/>
          </p:cNvGraphicFramePr>
          <p:nvPr>
            <p:ph sz="quarter" idx="1"/>
            <p:extLst>
              <p:ext uri="{D42A27DB-BD31-4B8C-83A1-F6EECF244321}">
                <p14:modId xmlns:p14="http://schemas.microsoft.com/office/powerpoint/2010/main" val="2150808592"/>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25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B56B66-947C-8C57-9E6E-098DBB671F36}"/>
              </a:ext>
            </a:extLst>
          </p:cNvPr>
          <p:cNvSpPr>
            <a:spLocks noGrp="1"/>
          </p:cNvSpPr>
          <p:nvPr>
            <p:ph type="title"/>
          </p:nvPr>
        </p:nvSpPr>
        <p:spPr/>
        <p:txBody>
          <a:bodyPr/>
          <a:lstStyle/>
          <a:p>
            <a:r>
              <a:rPr lang="el-GR" dirty="0"/>
              <a:t>Ρωμαϊκή Εποχή</a:t>
            </a:r>
            <a:r>
              <a:rPr lang="en-US" dirty="0"/>
              <a:t> </a:t>
            </a:r>
            <a:r>
              <a:rPr lang="el-GR" dirty="0"/>
              <a:t>και Επτά Εκκλησίες</a:t>
            </a:r>
          </a:p>
        </p:txBody>
      </p:sp>
      <p:sp>
        <p:nvSpPr>
          <p:cNvPr id="4" name="Θέση περιεχομένου 3">
            <a:extLst>
              <a:ext uri="{FF2B5EF4-FFF2-40B4-BE49-F238E27FC236}">
                <a16:creationId xmlns:a16="http://schemas.microsoft.com/office/drawing/2014/main" id="{90E956A2-7A82-C311-6F3D-7466B3900DC6}"/>
              </a:ext>
            </a:extLst>
          </p:cNvPr>
          <p:cNvSpPr>
            <a:spLocks noGrp="1"/>
          </p:cNvSpPr>
          <p:nvPr>
            <p:ph sz="quarter" idx="1"/>
          </p:nvPr>
        </p:nvSpPr>
        <p:spPr>
          <a:xfrm>
            <a:off x="1219200" y="1600200"/>
            <a:ext cx="10363200" cy="4495800"/>
          </a:xfrm>
        </p:spPr>
        <p:txBody>
          <a:bodyPr/>
          <a:lstStyle/>
          <a:p>
            <a:endParaRPr lang="el-GR" dirty="0"/>
          </a:p>
          <a:p>
            <a:r>
              <a:rPr lang="el-GR" dirty="0"/>
              <a:t>Νεωκόροι + Αρχιερέας + Λειτουργία</a:t>
            </a:r>
          </a:p>
          <a:p>
            <a:r>
              <a:rPr lang="el-GR" sz="2800" dirty="0"/>
              <a:t>Σωματεία (Νύχτα, Γυναίκες)</a:t>
            </a:r>
            <a:endParaRPr lang="en-US" dirty="0"/>
          </a:p>
          <a:p>
            <a:endParaRPr lang="en-US" dirty="0"/>
          </a:p>
          <a:p>
            <a:r>
              <a:rPr lang="de-DE" dirty="0">
                <a:hlinkClick r:id="rId2"/>
              </a:rPr>
              <a:t>https://www.freebibleimages.org/illustrations/seven-churches-maps/</a:t>
            </a:r>
            <a:r>
              <a:rPr lang="en-US" dirty="0"/>
              <a:t> </a:t>
            </a:r>
            <a:endParaRPr lang="el-GR" dirty="0"/>
          </a:p>
          <a:p>
            <a:endParaRPr lang="el-GR" dirty="0"/>
          </a:p>
        </p:txBody>
      </p:sp>
    </p:spTree>
    <p:extLst>
      <p:ext uri="{BB962C8B-B14F-4D97-AF65-F5344CB8AC3E}">
        <p14:creationId xmlns:p14="http://schemas.microsoft.com/office/powerpoint/2010/main" val="123164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0F6B555F-0156-EE2E-8C0B-AD0D9B2F42B0}"/>
              </a:ext>
            </a:extLst>
          </p:cNvPr>
          <p:cNvPicPr>
            <a:picLocks noChangeAspect="1"/>
          </p:cNvPicPr>
          <p:nvPr/>
        </p:nvPicPr>
        <p:blipFill rotWithShape="1">
          <a:blip r:embed="rId2" cstate="print"/>
          <a:srcRect t="780" r="2" b="2"/>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p:spPr>
      </p:pic>
      <p:sp>
        <p:nvSpPr>
          <p:cNvPr id="18" name="Content Placeholder 15">
            <a:extLst>
              <a:ext uri="{FF2B5EF4-FFF2-40B4-BE49-F238E27FC236}">
                <a16:creationId xmlns:a16="http://schemas.microsoft.com/office/drawing/2014/main" id="{18240856-311A-C3BE-D538-441A7AFA44C9}"/>
              </a:ext>
            </a:extLst>
          </p:cNvPr>
          <p:cNvSpPr>
            <a:spLocks noGrp="1"/>
          </p:cNvSpPr>
          <p:nvPr>
            <p:ph sz="quarter" idx="1"/>
          </p:nvPr>
        </p:nvSpPr>
        <p:spPr>
          <a:xfrm>
            <a:off x="5344886" y="729343"/>
            <a:ext cx="6203646" cy="5490482"/>
          </a:xfrm>
        </p:spPr>
        <p:txBody>
          <a:bodyPr vert="horz" lIns="91440" tIns="45720" rIns="91440" bIns="45720" rtlCol="0">
            <a:normAutofit fontScale="92500" lnSpcReduction="10000"/>
          </a:bodyPr>
          <a:lstStyle/>
          <a:p>
            <a:pPr indent="-228600">
              <a:lnSpc>
                <a:spcPct val="90000"/>
              </a:lnSpc>
              <a:buFont typeface="Arial" panose="020B0604020202020204" pitchFamily="34" charset="0"/>
              <a:buChar char="•"/>
            </a:pPr>
            <a:endParaRPr lang="en-US" dirty="0"/>
          </a:p>
          <a:p>
            <a:pPr marL="45720" indent="0" algn="ctr">
              <a:lnSpc>
                <a:spcPct val="90000"/>
              </a:lnSpc>
              <a:buNone/>
            </a:pPr>
            <a:r>
              <a:rPr lang="el-GR" b="1" dirty="0"/>
              <a:t>β. Κοσμοείδωλο Βίβλου</a:t>
            </a:r>
          </a:p>
          <a:p>
            <a:pPr marL="0" indent="0" algn="just">
              <a:spcBef>
                <a:spcPts val="1000"/>
              </a:spcBef>
              <a:buNone/>
            </a:pPr>
            <a:endParaRPr lang="el-GR" sz="1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buNone/>
            </a:pP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Mahnke</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Lesen</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und Verstehen I</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Die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Biblische</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Botschaft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Ueberblick</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Altes Testament, Göttingen: Vandenhoeck &amp; Ruprecht, 17-19</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ctr"/>
            <a:endParaRPr lang="el-GR"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lvl="2" algn="ctr"/>
            <a:r>
              <a:rPr lang="el-GR" sz="24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Μελετώ και:</a:t>
            </a:r>
          </a:p>
          <a:p>
            <a:pPr algn="just"/>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https://weekly.israelbiblecenter.com/did-eden-exist-in-the-wilderness/</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algn="just"/>
            <a:endParaRPr lang="el-GR" sz="1800" b="1" dirty="0">
              <a:solidFill>
                <a:srgbClr val="C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just"/>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https://weekly.israelbiblecenter.com/babel-babble-babylon/</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indent="-228600">
              <a:lnSpc>
                <a:spcPct val="90000"/>
              </a:lnSpc>
              <a:buFont typeface="Arial" panose="020B0604020202020204" pitchFamily="34" charset="0"/>
              <a:buChar char="•"/>
            </a:pPr>
            <a:r>
              <a:rPr lang="el-GR" dirty="0"/>
              <a:t>Στο ίδιο </a:t>
            </a:r>
            <a:r>
              <a:rPr lang="el-GR" dirty="0" err="1"/>
              <a:t>λινκ</a:t>
            </a:r>
            <a:endParaRPr lang="el-GR" dirty="0"/>
          </a:p>
          <a:p>
            <a:pPr indent="-228600">
              <a:lnSpc>
                <a:spcPct val="90000"/>
              </a:lnSpc>
              <a:buFont typeface="Arial" panose="020B0604020202020204" pitchFamily="34" charset="0"/>
              <a:buChar char="•"/>
            </a:pPr>
            <a:r>
              <a:rPr lang="en-US" b="1" dirty="0">
                <a:solidFill>
                  <a:srgbClr val="C00000"/>
                </a:solidFill>
                <a:hlinkClick r:id="rId5">
                  <a:extLst>
                    <a:ext uri="{A12FA001-AC4F-418D-AE19-62706E023703}">
                      <ahyp:hlinkClr xmlns:ahyp="http://schemas.microsoft.com/office/drawing/2018/hyperlinkcolor" val="tx"/>
                    </a:ext>
                  </a:extLst>
                </a:hlinkClick>
              </a:rPr>
              <a:t>What do Commandments have to do with Eternal Life?</a:t>
            </a:r>
            <a:endParaRPr lang="el-GR" b="1" dirty="0">
              <a:solidFill>
                <a:srgbClr val="C00000"/>
              </a:solidFill>
              <a:hlinkClick r:id="rId5">
                <a:extLst>
                  <a:ext uri="{A12FA001-AC4F-418D-AE19-62706E023703}">
                    <ahyp:hlinkClr xmlns:ahyp="http://schemas.microsoft.com/office/drawing/2018/hyperlinkcolor" val="tx"/>
                  </a:ext>
                </a:extLst>
              </a:hlinkClick>
            </a:endParaRPr>
          </a:p>
          <a:p>
            <a:pPr indent="-228600">
              <a:lnSpc>
                <a:spcPct val="90000"/>
              </a:lnSpc>
              <a:buFont typeface="Arial" panose="020B0604020202020204" pitchFamily="34" charset="0"/>
              <a:buChar char="•"/>
            </a:pPr>
            <a:r>
              <a:rPr lang="en-US" b="1" dirty="0">
                <a:solidFill>
                  <a:srgbClr val="C00000"/>
                </a:solidFill>
                <a:hlinkClick r:id="rId6">
                  <a:extLst>
                    <a:ext uri="{A12FA001-AC4F-418D-AE19-62706E023703}">
                      <ahyp:hlinkClr xmlns:ahyp="http://schemas.microsoft.com/office/drawing/2018/hyperlinkcolor" val="tx"/>
                    </a:ext>
                  </a:extLst>
                </a:hlinkClick>
              </a:rPr>
              <a:t>Adam was Formed First Then Eve</a:t>
            </a:r>
          </a:p>
          <a:p>
            <a:pPr indent="-228600">
              <a:lnSpc>
                <a:spcPct val="90000"/>
              </a:lnSpc>
              <a:buFont typeface="Arial" panose="020B0604020202020204" pitchFamily="34" charset="0"/>
              <a:buChar char="•"/>
            </a:pPr>
            <a:endParaRPr lang="en-US" b="1" dirty="0">
              <a:hlinkClick r:id="rId5"/>
            </a:endParaRPr>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332053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A77C03-DBDE-8E4F-739A-621F9EF9B3EA}"/>
              </a:ext>
            </a:extLst>
          </p:cNvPr>
          <p:cNvSpPr>
            <a:spLocks noGrp="1"/>
          </p:cNvSpPr>
          <p:nvPr>
            <p:ph type="title"/>
          </p:nvPr>
        </p:nvSpPr>
        <p:spPr/>
        <p:txBody>
          <a:bodyPr/>
          <a:lstStyle/>
          <a:p>
            <a:r>
              <a:rPr lang="el-GR" dirty="0"/>
              <a:t>Σημειώσεις</a:t>
            </a:r>
          </a:p>
        </p:txBody>
      </p:sp>
      <p:sp>
        <p:nvSpPr>
          <p:cNvPr id="3" name="Θέση κειμένου 2">
            <a:extLst>
              <a:ext uri="{FF2B5EF4-FFF2-40B4-BE49-F238E27FC236}">
                <a16:creationId xmlns:a16="http://schemas.microsoft.com/office/drawing/2014/main" id="{432D685C-7938-810F-08D0-DE915304CDC1}"/>
              </a:ext>
            </a:extLst>
          </p:cNvPr>
          <p:cNvSpPr>
            <a:spLocks noGrp="1"/>
          </p:cNvSpPr>
          <p:nvPr>
            <p:ph type="body" idx="2"/>
          </p:nvPr>
        </p:nvSpPr>
        <p:spPr/>
        <p:txBody>
          <a:bodyPr/>
          <a:lstStyle/>
          <a:p>
            <a:r>
              <a:rPr lang="el-GR" dirty="0"/>
              <a:t>1.  Έφεσος </a:t>
            </a:r>
          </a:p>
          <a:p>
            <a:pPr marL="342900" indent="-342900">
              <a:buAutoNum type="arabicPeriod"/>
            </a:pPr>
            <a:endParaRPr lang="el-GR" dirty="0"/>
          </a:p>
          <a:p>
            <a:pPr marL="342900" indent="-342900">
              <a:buAutoNum type="arabicPeriod"/>
            </a:pPr>
            <a:r>
              <a:rPr lang="el-GR" dirty="0"/>
              <a:t>Σμύρνα (</a:t>
            </a:r>
            <a:r>
              <a:rPr lang="el-GR" dirty="0" err="1"/>
              <a:t>ιζμίρ</a:t>
            </a:r>
            <a:r>
              <a:rPr lang="el-GR" dirty="0"/>
              <a:t> [εις + </a:t>
            </a:r>
            <a:r>
              <a:rPr lang="el-GR" dirty="0" err="1"/>
              <a:t>Ζμύρνη</a:t>
            </a:r>
            <a:r>
              <a:rPr lang="el-GR" dirty="0"/>
              <a:t>)</a:t>
            </a:r>
          </a:p>
          <a:p>
            <a:pPr marL="342900" indent="-342900">
              <a:buAutoNum type="arabicPeriod"/>
            </a:pPr>
            <a:endParaRPr lang="el-GR" dirty="0"/>
          </a:p>
          <a:p>
            <a:pPr marL="342900" indent="-342900">
              <a:buAutoNum type="arabicPeriod"/>
            </a:pPr>
            <a:r>
              <a:rPr lang="el-GR" dirty="0" err="1"/>
              <a:t>Πέργαμον</a:t>
            </a: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p:txBody>
      </p:sp>
      <p:graphicFrame>
        <p:nvGraphicFramePr>
          <p:cNvPr id="6" name="Θέση περιεχομένου 3">
            <a:extLst>
              <a:ext uri="{FF2B5EF4-FFF2-40B4-BE49-F238E27FC236}">
                <a16:creationId xmlns:a16="http://schemas.microsoft.com/office/drawing/2014/main" id="{84F5E3ED-32E1-5836-4FCB-4AA4A3E2BC38}"/>
              </a:ext>
            </a:extLst>
          </p:cNvPr>
          <p:cNvGraphicFramePr>
            <a:graphicFrameLocks noGrp="1"/>
          </p:cNvGraphicFramePr>
          <p:nvPr>
            <p:ph sz="quarter" idx="1"/>
            <p:extLst>
              <p:ext uri="{D42A27DB-BD31-4B8C-83A1-F6EECF244321}">
                <p14:modId xmlns:p14="http://schemas.microsoft.com/office/powerpoint/2010/main" val="1718143675"/>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3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7CBC6F-8761-A240-19EB-CB8FBDFA3AD1}"/>
              </a:ext>
            </a:extLst>
          </p:cNvPr>
          <p:cNvSpPr>
            <a:spLocks noGrp="1"/>
          </p:cNvSpPr>
          <p:nvPr>
            <p:ph type="title"/>
          </p:nvPr>
        </p:nvSpPr>
        <p:spPr/>
        <p:txBody>
          <a:bodyPr/>
          <a:lstStyle/>
          <a:p>
            <a:r>
              <a:rPr lang="el-GR" dirty="0"/>
              <a:t>Έφεσος</a:t>
            </a:r>
          </a:p>
        </p:txBody>
      </p:sp>
      <p:sp>
        <p:nvSpPr>
          <p:cNvPr id="3" name="Θέση κειμένου 2">
            <a:extLst>
              <a:ext uri="{FF2B5EF4-FFF2-40B4-BE49-F238E27FC236}">
                <a16:creationId xmlns:a16="http://schemas.microsoft.com/office/drawing/2014/main" id="{AF7A2C8D-D4CD-31D7-B4CD-9438A0D2634A}"/>
              </a:ext>
            </a:extLst>
          </p:cNvPr>
          <p:cNvSpPr>
            <a:spLocks noGrp="1"/>
          </p:cNvSpPr>
          <p:nvPr>
            <p:ph type="body" idx="2"/>
          </p:nvPr>
        </p:nvSpPr>
        <p:spPr>
          <a:xfrm>
            <a:off x="1219200" y="1600200"/>
            <a:ext cx="1572126" cy="4495800"/>
          </a:xfrm>
        </p:spPr>
        <p:txBody>
          <a:bodyPr/>
          <a:lstStyle/>
          <a:p>
            <a:endParaRPr lang="el-GR" dirty="0"/>
          </a:p>
          <a:p>
            <a:endParaRPr lang="el-GR" dirty="0"/>
          </a:p>
          <a:p>
            <a:endParaRPr lang="el-GR" dirty="0"/>
          </a:p>
          <a:p>
            <a:endParaRPr lang="el-GR" dirty="0"/>
          </a:p>
          <a:p>
            <a:r>
              <a:rPr lang="el-GR" dirty="0" err="1"/>
              <a:t>Εκ+ΠλήΞεις</a:t>
            </a:r>
            <a:endParaRPr lang="el-GR" dirty="0"/>
          </a:p>
        </p:txBody>
      </p:sp>
      <p:graphicFrame>
        <p:nvGraphicFramePr>
          <p:cNvPr id="6" name="Θέση περιεχομένου 3">
            <a:extLst>
              <a:ext uri="{FF2B5EF4-FFF2-40B4-BE49-F238E27FC236}">
                <a16:creationId xmlns:a16="http://schemas.microsoft.com/office/drawing/2014/main" id="{EBFEFC84-20B6-2874-9CB0-B78F5EF697F9}"/>
              </a:ext>
            </a:extLst>
          </p:cNvPr>
          <p:cNvGraphicFramePr>
            <a:graphicFrameLocks noGrp="1"/>
          </p:cNvGraphicFramePr>
          <p:nvPr>
            <p:ph sz="quarter" idx="1"/>
            <p:extLst>
              <p:ext uri="{D42A27DB-BD31-4B8C-83A1-F6EECF244321}">
                <p14:modId xmlns:p14="http://schemas.microsoft.com/office/powerpoint/2010/main" val="1041102377"/>
              </p:ext>
            </p:extLst>
          </p:nvPr>
        </p:nvGraphicFramePr>
        <p:xfrm>
          <a:off x="3526971" y="631371"/>
          <a:ext cx="8055429" cy="5464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77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2F620A-ED21-4C8E-1B03-C700E449AD1A}"/>
              </a:ext>
            </a:extLst>
          </p:cNvPr>
          <p:cNvSpPr>
            <a:spLocks noGrp="1"/>
          </p:cNvSpPr>
          <p:nvPr>
            <p:ph type="title"/>
          </p:nvPr>
        </p:nvSpPr>
        <p:spPr/>
        <p:txBody>
          <a:bodyPr/>
          <a:lstStyle/>
          <a:p>
            <a:r>
              <a:rPr lang="el-GR" dirty="0"/>
              <a:t>Τα προβλήματα των 7 Εκκλησιών</a:t>
            </a:r>
          </a:p>
        </p:txBody>
      </p:sp>
      <p:sp>
        <p:nvSpPr>
          <p:cNvPr id="3" name="Θέση κειμένου 2">
            <a:extLst>
              <a:ext uri="{FF2B5EF4-FFF2-40B4-BE49-F238E27FC236}">
                <a16:creationId xmlns:a16="http://schemas.microsoft.com/office/drawing/2014/main" id="{A1B69935-20FF-B88D-95FD-692F2EA55C07}"/>
              </a:ext>
            </a:extLst>
          </p:cNvPr>
          <p:cNvSpPr>
            <a:spLocks noGrp="1"/>
          </p:cNvSpPr>
          <p:nvPr>
            <p:ph type="body" idx="2"/>
          </p:nvPr>
        </p:nvSpPr>
        <p:spPr/>
        <p:txBody>
          <a:bodyPr/>
          <a:lstStyle/>
          <a:p>
            <a:endParaRPr lang="el-GR" dirty="0"/>
          </a:p>
          <a:p>
            <a:r>
              <a:rPr lang="el-GR" dirty="0"/>
              <a:t>ΕΝΤΟΣ</a:t>
            </a:r>
          </a:p>
          <a:p>
            <a:endParaRPr lang="el-GR" dirty="0"/>
          </a:p>
          <a:p>
            <a:endParaRPr lang="el-GR" dirty="0"/>
          </a:p>
          <a:p>
            <a:endParaRPr lang="el-GR" dirty="0"/>
          </a:p>
          <a:p>
            <a:endParaRPr lang="el-GR" dirty="0"/>
          </a:p>
          <a:p>
            <a:endParaRPr lang="el-GR" dirty="0"/>
          </a:p>
          <a:p>
            <a:r>
              <a:rPr lang="el-GR" dirty="0"/>
              <a:t>ΕΚΤΟΣ</a:t>
            </a:r>
          </a:p>
        </p:txBody>
      </p:sp>
      <p:graphicFrame>
        <p:nvGraphicFramePr>
          <p:cNvPr id="6" name="Θέση περιεχομένου 3">
            <a:extLst>
              <a:ext uri="{FF2B5EF4-FFF2-40B4-BE49-F238E27FC236}">
                <a16:creationId xmlns:a16="http://schemas.microsoft.com/office/drawing/2014/main" id="{135C6434-DC95-20E2-A740-72F2F0033DAA}"/>
              </a:ext>
            </a:extLst>
          </p:cNvPr>
          <p:cNvGraphicFramePr>
            <a:graphicFrameLocks noGrp="1"/>
          </p:cNvGraphicFramePr>
          <p:nvPr>
            <p:ph sz="quarter" idx="1"/>
            <p:extLst>
              <p:ext uri="{D42A27DB-BD31-4B8C-83A1-F6EECF244321}">
                <p14:modId xmlns:p14="http://schemas.microsoft.com/office/powerpoint/2010/main" val="1735805560"/>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55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Εικόνα που περιέχει θάμπωμα&#10;&#10;Περιγραφή που δημιουργήθηκε αυτόματα">
            <a:extLst>
              <a:ext uri="{FF2B5EF4-FFF2-40B4-BE49-F238E27FC236}">
                <a16:creationId xmlns:a16="http://schemas.microsoft.com/office/drawing/2014/main" id="{35C53B11-88AA-5EE7-2032-5464EA47ED7C}"/>
              </a:ext>
            </a:extLst>
          </p:cNvPr>
          <p:cNvPicPr>
            <a:picLocks noChangeAspect="1"/>
          </p:cNvPicPr>
          <p:nvPr/>
        </p:nvPicPr>
        <p:blipFill rotWithShape="1">
          <a:blip r:embed="rId2">
            <a:duotone>
              <a:schemeClr val="bg2">
                <a:shade val="45000"/>
                <a:satMod val="135000"/>
              </a:schemeClr>
              <a:prstClr val="white"/>
            </a:duotone>
          </a:blip>
          <a:srcRect t="7680" b="80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DBCB5C-B6A6-44AC-2360-393EDE5E7B5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400">
                <a:solidFill>
                  <a:schemeClr val="tx1"/>
                </a:solidFill>
              </a:rPr>
              <a:t>Επιστολές και ΠρωτοΧριστιανισμός</a:t>
            </a:r>
          </a:p>
        </p:txBody>
      </p:sp>
      <p:graphicFrame>
        <p:nvGraphicFramePr>
          <p:cNvPr id="6" name="Θέση περιεχομένου 3">
            <a:extLst>
              <a:ext uri="{FF2B5EF4-FFF2-40B4-BE49-F238E27FC236}">
                <a16:creationId xmlns:a16="http://schemas.microsoft.com/office/drawing/2014/main" id="{28C6906C-1B95-40DE-DD0A-89F860EECB25}"/>
              </a:ext>
            </a:extLst>
          </p:cNvPr>
          <p:cNvGraphicFramePr>
            <a:graphicFrameLocks noGrp="1"/>
          </p:cNvGraphicFramePr>
          <p:nvPr>
            <p:ph sz="quarter" idx="1"/>
            <p:extLst>
              <p:ext uri="{D42A27DB-BD31-4B8C-83A1-F6EECF244321}">
                <p14:modId xmlns:p14="http://schemas.microsoft.com/office/powerpoint/2010/main" val="2136977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98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DAD0B3-6DBF-32AD-B390-588080EC67F0}"/>
              </a:ext>
            </a:extLst>
          </p:cNvPr>
          <p:cNvSpPr>
            <a:spLocks noGrp="1"/>
          </p:cNvSpPr>
          <p:nvPr>
            <p:ph type="title"/>
          </p:nvPr>
        </p:nvSpPr>
        <p:spPr>
          <a:xfrm>
            <a:off x="2188029" y="2067377"/>
            <a:ext cx="9394371" cy="392793"/>
          </a:xfrm>
        </p:spPr>
        <p:txBody>
          <a:bodyPr>
            <a:normAutofit fontScale="90000"/>
          </a:bodyPr>
          <a:lstStyle/>
          <a:p>
            <a:r>
              <a:rPr lang="de-DE" sz="2200" b="1"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Thomas Lechner</a:t>
            </a:r>
            <a:r>
              <a:rPr lang="de-DE" sz="2200"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b="1"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Rhetorik und Ritual.</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Platonische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Mysterienanalogien</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im</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Protreptikos</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des Clemens von Alexandrien</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Πλατωνικές μυστηριακές αναλογίες στον Προτρεπτικό του </a:t>
            </a:r>
            <a:r>
              <a:rPr lang="el-GR" sz="22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Κλήμεντα</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του Αλεξανδρέα. </a:t>
            </a:r>
            <a:br>
              <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endParaRPr lang="el-GR" dirty="0"/>
          </a:p>
        </p:txBody>
      </p:sp>
      <p:sp>
        <p:nvSpPr>
          <p:cNvPr id="4" name="Θέση περιεχομένου 3">
            <a:extLst>
              <a:ext uri="{FF2B5EF4-FFF2-40B4-BE49-F238E27FC236}">
                <a16:creationId xmlns:a16="http://schemas.microsoft.com/office/drawing/2014/main" id="{50D6AFF1-FA84-084C-0D8F-96F81AF8C23D}"/>
              </a:ext>
            </a:extLst>
          </p:cNvPr>
          <p:cNvSpPr>
            <a:spLocks noGrp="1"/>
          </p:cNvSpPr>
          <p:nvPr>
            <p:ph sz="quarter" idx="1"/>
          </p:nvPr>
        </p:nvSpPr>
        <p:spPr>
          <a:xfrm>
            <a:off x="1230086" y="2460170"/>
            <a:ext cx="10352314" cy="3635829"/>
          </a:xfrm>
        </p:spPr>
        <p:txBody>
          <a:bodyPr>
            <a:normAutofit lnSpcReduction="10000"/>
          </a:bodyPr>
          <a:lstStyle/>
          <a:p>
            <a:pPr marL="0" indent="0" algn="just">
              <a:buNone/>
            </a:pP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 Κλήμης μεταμορφώνει ένα συμβουλευτικό ρητορικό λόγο σε προτρεπτικό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υιοθετὠντας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 μυστηριακό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ελευσινιακό</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σχήμα που </a:t>
            </a:r>
            <a:r>
              <a:rPr lang="el-GR" sz="1800" dirty="0">
                <a:solidFill>
                  <a:srgbClr val="000000"/>
                </a:solidFill>
                <a:effectLst/>
                <a:highlight>
                  <a:srgbClr val="FFFF00"/>
                </a:highlight>
                <a:latin typeface="Palatino Linotype" panose="02040502050505030304" pitchFamily="18" charset="0"/>
                <a:ea typeface="Times New Roman" panose="02020603050405020304" pitchFamily="18" charset="0"/>
                <a:cs typeface="Times New Roman" panose="02020603050405020304" pitchFamily="18" charset="0"/>
              </a:rPr>
              <a:t>ακολουθεί</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και ο Πλάτωνας στους διαλόγους για να εισαγάγει τους αναγνώστες του σε ουσιαστικότερη σύλληψη της αλήθειας: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κάθαρσις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/έλεγχος των ψευδών δογμάτων-</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μύησις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παράδοσις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των ορθών-εποπτεία των μυστηρίων.  Η τελευταία επιτυγχάνεται μέσω του Λόγου Χριστού, ο οποίος αποτελεί τη θύρα </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οὗ</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μόνου Θεός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ἐποπτεύεται</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Η κλείδα η οποία διανοίγει αυτή τη θύρα είναι η πίστη. Στον επίλογο ο αναγνώστης τίθεται αντιμέτωπος με την πρόκληση η οποία θα τον κρίνει στο εσχατολογικό Δικαστήριο:</a:t>
            </a:r>
            <a:r>
              <a:rPr lang="el-G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Ἅλις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οἶμαι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εἰ</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καὶ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μακροτέρω</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προῆλθον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ὑπὸ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φιλανθρωπίας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ὅ τι περ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εἶχον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cap="all"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εοῦ</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ἐκχέων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ἂν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μέγιστον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ἀγαθῶν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σωτηρίαν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παρακαλῶν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γάρ</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παῦλαν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οὐδαμῇ</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οὐδαμῶς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ἐχούσης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ἐθέλουσιν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οἱ</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λόγοι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παύσασθαί</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ποτε</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ἱεροφαντοῦντες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Ὑμῖν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ἔτι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τοῦτο</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περιλείπεται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πέρας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λυσιτελοῦν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ἑλέσθαι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κρίσιν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χάριν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ἔγωγε</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ἀμφιβάλλειν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ἀξιῶ</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πότερον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ἄμεινον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αὐτοῖν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συγκρίνεσθαι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θέμις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ἀπωλείᾳ</a:t>
            </a:r>
            <a:r>
              <a:rPr lang="el-GR"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spTree>
    <p:extLst>
      <p:ext uri="{BB962C8B-B14F-4D97-AF65-F5344CB8AC3E}">
        <p14:creationId xmlns:p14="http://schemas.microsoft.com/office/powerpoint/2010/main" val="407724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769258" y="340622"/>
            <a:ext cx="7387771" cy="6164842"/>
          </a:xfrm>
          <a:prstGeom prst="rect">
            <a:avLst/>
          </a:prstGeom>
          <a:ln>
            <a:noFill/>
          </a:ln>
          <a:effectLst>
            <a:outerShdw blurRad="292100" dist="139700" dir="2700000" algn="tl" rotWithShape="0">
              <a:srgbClr val="333333">
                <a:alpha val="65000"/>
              </a:srgbClr>
            </a:outerShdw>
          </a:effectLst>
        </p:spPr>
      </p:pic>
      <p:sp>
        <p:nvSpPr>
          <p:cNvPr id="3" name="Ορθογώνιο 2"/>
          <p:cNvSpPr/>
          <p:nvPr/>
        </p:nvSpPr>
        <p:spPr>
          <a:xfrm>
            <a:off x="8461827" y="4932528"/>
            <a:ext cx="2177144" cy="1261884"/>
          </a:xfrm>
          <a:prstGeom prst="rect">
            <a:avLst/>
          </a:prstGeom>
        </p:spPr>
        <p:txBody>
          <a:bodyPr wrap="square">
            <a:spAutoFit/>
          </a:bodyPr>
          <a:lstStyle/>
          <a:p>
            <a:r>
              <a:rPr lang="el-GR" sz="2400" dirty="0"/>
              <a:t>«... </a:t>
            </a:r>
            <a:r>
              <a:rPr lang="el-GR" sz="2400" dirty="0" err="1"/>
              <a:t>τὸ</a:t>
            </a:r>
            <a:r>
              <a:rPr lang="el-GR" sz="2400" dirty="0"/>
              <a:t> </a:t>
            </a:r>
            <a:r>
              <a:rPr lang="el-GR" sz="2400" dirty="0" err="1"/>
              <a:t>δὲ</a:t>
            </a:r>
            <a:r>
              <a:rPr lang="el-GR" sz="2400" dirty="0"/>
              <a:t> </a:t>
            </a:r>
            <a:r>
              <a:rPr lang="el-GR" sz="2400" dirty="0" err="1"/>
              <a:t>τέλος</a:t>
            </a:r>
            <a:r>
              <a:rPr lang="el-GR" sz="2400" dirty="0"/>
              <a:t> </a:t>
            </a:r>
            <a:r>
              <a:rPr lang="el-GR" sz="2400" dirty="0" err="1"/>
              <a:t>ζωὴν</a:t>
            </a:r>
            <a:r>
              <a:rPr lang="el-GR" sz="2400" dirty="0"/>
              <a:t> </a:t>
            </a:r>
            <a:r>
              <a:rPr lang="el-GR" sz="2400" dirty="0" err="1"/>
              <a:t>αἰώνιον</a:t>
            </a:r>
            <a:r>
              <a:rPr lang="el-GR" sz="2400" dirty="0"/>
              <a:t>»</a:t>
            </a:r>
          </a:p>
          <a:p>
            <a:pPr algn="r">
              <a:spcBef>
                <a:spcPts val="1200"/>
              </a:spcBef>
            </a:pPr>
            <a:r>
              <a:rPr lang="el-GR" dirty="0"/>
              <a:t>(</a:t>
            </a:r>
            <a:r>
              <a:rPr lang="el-GR" dirty="0" err="1"/>
              <a:t>Ρωμ</a:t>
            </a:r>
            <a:r>
              <a:rPr lang="el-GR" dirty="0"/>
              <a:t> 6:22)</a:t>
            </a:r>
          </a:p>
        </p:txBody>
      </p:sp>
      <p:sp>
        <p:nvSpPr>
          <p:cNvPr id="4" name="Ορθογώνιο 3"/>
          <p:cNvSpPr/>
          <p:nvPr/>
        </p:nvSpPr>
        <p:spPr>
          <a:xfrm>
            <a:off x="8461827" y="861271"/>
            <a:ext cx="2020208" cy="2739211"/>
          </a:xfrm>
          <a:prstGeom prst="rect">
            <a:avLst/>
          </a:prstGeom>
        </p:spPr>
        <p:txBody>
          <a:bodyPr wrap="square">
            <a:spAutoFit/>
          </a:bodyPr>
          <a:lstStyle/>
          <a:p>
            <a:r>
              <a:rPr lang="el-GR" sz="2400" dirty="0"/>
              <a:t>«</a:t>
            </a:r>
            <a:r>
              <a:rPr lang="el-GR" sz="2400" dirty="0" err="1"/>
              <a:t>Ἐγὼ</a:t>
            </a:r>
            <a:r>
              <a:rPr lang="el-GR" sz="2400" dirty="0"/>
              <a:t> </a:t>
            </a:r>
            <a:r>
              <a:rPr lang="el-GR" sz="2400" dirty="0" err="1"/>
              <a:t>τὸ</a:t>
            </a:r>
            <a:r>
              <a:rPr lang="el-GR" sz="2400" dirty="0"/>
              <a:t> </a:t>
            </a:r>
            <a:br>
              <a:rPr lang="el-GR" sz="2400" dirty="0"/>
            </a:br>
            <a:r>
              <a:rPr lang="el-GR" sz="2400" dirty="0"/>
              <a:t>Α </a:t>
            </a:r>
            <a:r>
              <a:rPr lang="el-GR" sz="2400" dirty="0" err="1"/>
              <a:t>καὶ</a:t>
            </a:r>
            <a:r>
              <a:rPr lang="el-GR" sz="2400" dirty="0"/>
              <a:t> </a:t>
            </a:r>
            <a:r>
              <a:rPr lang="el-GR" sz="2400" dirty="0" err="1"/>
              <a:t>τὸ</a:t>
            </a:r>
            <a:r>
              <a:rPr lang="el-GR" sz="2400" dirty="0"/>
              <a:t> Ω, </a:t>
            </a:r>
            <a:br>
              <a:rPr lang="el-GR" sz="2400" dirty="0"/>
            </a:br>
            <a:r>
              <a:rPr lang="el-GR" sz="2400" dirty="0"/>
              <a:t>ὁ </a:t>
            </a:r>
            <a:r>
              <a:rPr lang="el-GR" sz="2400" dirty="0" err="1"/>
              <a:t>πρῶτος</a:t>
            </a:r>
            <a:r>
              <a:rPr lang="el-GR" sz="2400" dirty="0"/>
              <a:t> </a:t>
            </a:r>
            <a:r>
              <a:rPr lang="el-GR" sz="2400" dirty="0" err="1"/>
              <a:t>καὶ</a:t>
            </a:r>
            <a:r>
              <a:rPr lang="el-GR" sz="2400" dirty="0"/>
              <a:t> ὁ </a:t>
            </a:r>
            <a:r>
              <a:rPr lang="el-GR" sz="2400" dirty="0" err="1"/>
              <a:t>ἔσχατος</a:t>
            </a:r>
            <a:r>
              <a:rPr lang="el-GR" sz="2400" dirty="0"/>
              <a:t>, </a:t>
            </a:r>
            <a:r>
              <a:rPr lang="el-GR" sz="2400" dirty="0" err="1"/>
              <a:t>ἀρχὴ</a:t>
            </a:r>
            <a:r>
              <a:rPr lang="el-GR" sz="2400" dirty="0"/>
              <a:t> </a:t>
            </a:r>
            <a:r>
              <a:rPr lang="el-GR" sz="2400" dirty="0" err="1"/>
              <a:t>καὶ</a:t>
            </a:r>
            <a:r>
              <a:rPr lang="el-GR" sz="2400" dirty="0"/>
              <a:t> </a:t>
            </a:r>
            <a:r>
              <a:rPr lang="el-GR" sz="2400" dirty="0" err="1"/>
              <a:t>τέλος</a:t>
            </a:r>
            <a:r>
              <a:rPr lang="el-GR" sz="2400" dirty="0"/>
              <a:t>»</a:t>
            </a:r>
          </a:p>
          <a:p>
            <a:pPr algn="r">
              <a:spcBef>
                <a:spcPts val="1200"/>
              </a:spcBef>
            </a:pPr>
            <a:r>
              <a:rPr lang="el-GR" dirty="0"/>
              <a:t>(</a:t>
            </a:r>
            <a:r>
              <a:rPr lang="el-GR" dirty="0" err="1"/>
              <a:t>Αποκ</a:t>
            </a:r>
            <a:r>
              <a:rPr lang="el-GR" dirty="0"/>
              <a:t> 22:13)</a:t>
            </a:r>
          </a:p>
        </p:txBody>
      </p:sp>
    </p:spTree>
    <p:extLst>
      <p:ext uri="{BB962C8B-B14F-4D97-AF65-F5344CB8AC3E}">
        <p14:creationId xmlns:p14="http://schemas.microsoft.com/office/powerpoint/2010/main" val="215336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3732AD0-ADB8-5902-861C-4BE67758C485}"/>
              </a:ext>
            </a:extLst>
          </p:cNvPr>
          <p:cNvSpPr txBox="1"/>
          <p:nvPr/>
        </p:nvSpPr>
        <p:spPr>
          <a:xfrm>
            <a:off x="3050412" y="2979336"/>
            <a:ext cx="5709721" cy="24308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chemeClr val="tx2"/>
                </a:solidFill>
              </a:rPr>
              <a:t>.</a:t>
            </a:r>
          </a:p>
          <a:p>
            <a:pPr indent="-228600">
              <a:lnSpc>
                <a:spcPct val="90000"/>
              </a:lnSpc>
              <a:spcAft>
                <a:spcPts val="600"/>
              </a:spcAft>
              <a:buFont typeface="Arial" panose="020B0604020202020204" pitchFamily="34" charset="0"/>
              <a:buChar char="•"/>
            </a:pPr>
            <a:endParaRPr lang="en-US" sz="2000">
              <a:solidFill>
                <a:schemeClr val="tx2"/>
              </a:solidFill>
            </a:endParaRPr>
          </a:p>
          <a:p>
            <a:pPr indent="-228600">
              <a:lnSpc>
                <a:spcPct val="90000"/>
              </a:lnSpc>
              <a:spcAft>
                <a:spcPts val="600"/>
              </a:spcAft>
              <a:buFont typeface="Arial" panose="020B0604020202020204" pitchFamily="34" charset="0"/>
              <a:buChar char="•"/>
            </a:pPr>
            <a:endParaRPr lang="en-US" sz="200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1822D93-F572-3889-468B-DFBE1C7FFC09}"/>
              </a:ext>
            </a:extLst>
          </p:cNvPr>
          <p:cNvSpPr txBox="1"/>
          <p:nvPr/>
        </p:nvSpPr>
        <p:spPr>
          <a:xfrm>
            <a:off x="2057399" y="1469571"/>
            <a:ext cx="8414657" cy="1184940"/>
          </a:xfrm>
          <a:prstGeom prst="rect">
            <a:avLst/>
          </a:prstGeom>
          <a:noFill/>
        </p:spPr>
        <p:txBody>
          <a:bodyPr wrap="square" rtlCol="0">
            <a:spAutoFit/>
          </a:bodyPr>
          <a:lstStyle/>
          <a:p>
            <a:pPr>
              <a:spcAft>
                <a:spcPts val="600"/>
              </a:spcAft>
            </a:pPr>
            <a:endParaRPr lang="el-GR" dirty="0"/>
          </a:p>
          <a:p>
            <a:pPr>
              <a:spcAft>
                <a:spcPts val="600"/>
              </a:spcAft>
            </a:pPr>
            <a:r>
              <a:rPr lang="el-GR" sz="4800" dirty="0"/>
              <a:t>Λεπτομερέστερα:</a:t>
            </a:r>
          </a:p>
        </p:txBody>
      </p:sp>
    </p:spTree>
    <p:extLst>
      <p:ext uri="{BB962C8B-B14F-4D97-AF65-F5344CB8AC3E}">
        <p14:creationId xmlns:p14="http://schemas.microsoft.com/office/powerpoint/2010/main" val="304142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1.1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l-GR" sz="2200" dirty="0">
                <a:latin typeface="Cambria" panose="02040503050406030204" pitchFamily="18" charset="0"/>
              </a:rPr>
              <a:t>Ας διευκρινίσουμε τους σχετικούς χρησιμοποιούμενους όρους:</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Αποκάλυψη του Ιωάννου: μοναδικό στο είδος του βιβλίου της Καινής Διαθήκης, που ανήκει σε ένα ευρύτερο φιλολογικό ρεύμα του ιουδαϊκού κόσμου της εποχής, που λέγεται αποκαλυπτική γραμματεία. Ενώ όμως εξωτερικά και φιλολογικά ομοιάζει με τα έργα αυτού του αποκαλυπτικού τύπου, ουσιαστικά ως χριστιανικό κείμενο διαφέρει </a:t>
            </a:r>
            <a:r>
              <a:rPr lang="el-GR" sz="2200" dirty="0" err="1"/>
              <a:t>απ</a:t>
            </a:r>
            <a:r>
              <a:rPr lang="el-GR" sz="2200" dirty="0"/>
              <a:t>᾿ αυτά, γιατί μας παρουσιάζει μια νέα θέαση της ιστορίας και των εσχάτων –αλληλένδετα και τα δύο και αδιάσπαστα για τον χριστιανισμό.</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a:t>
            </a:r>
            <a:r>
              <a:rPr lang="el-GR" sz="2200" dirty="0" err="1"/>
              <a:t>Ἐσφαγμένον</a:t>
            </a:r>
            <a:r>
              <a:rPr lang="el-GR" sz="2200" dirty="0"/>
              <a:t> </a:t>
            </a:r>
            <a:r>
              <a:rPr lang="el-GR" sz="2200" dirty="0" err="1"/>
              <a:t>ἀρνίον</a:t>
            </a:r>
            <a:r>
              <a:rPr lang="el-GR" sz="2200" dirty="0"/>
              <a:t>»: το κέντρο του βιβλίου της Αποκάλυψης, που δεν είναι άλλος από τον σταυρωμένο και αναστημένο Ιησού Χριστό, τον οποίο κηρύττουν και όλα τα άλλα βιβλία της Κ.Δ. Το πρόσωπο αυτό είναι το κλειδί της κατανόησης της πορείας του κόσμου προς τα έσχατα αλλά και του βιβλίου της Αποκάλυψης, η οποία δεν διδάσκει τίποτε διαφορετικό από ό,τι τα άλλα βιβλία της ΚΔ, τα περιγράφει όμως όλα με </a:t>
            </a:r>
            <a:r>
              <a:rPr lang="el-GR" sz="2200" dirty="0" err="1"/>
              <a:t>διαφο-ρετικό</a:t>
            </a:r>
            <a:r>
              <a:rPr lang="el-GR" sz="2200" dirty="0"/>
              <a:t> τρόπο και διαφορετικές εικόνες και παραστάσεις.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137</a:t>
            </a:fld>
            <a:endParaRPr lang="el-GR"/>
          </a:p>
        </p:txBody>
      </p:sp>
    </p:spTree>
    <p:extLst>
      <p:ext uri="{BB962C8B-B14F-4D97-AF65-F5344CB8AC3E}">
        <p14:creationId xmlns:p14="http://schemas.microsoft.com/office/powerpoint/2010/main" val="198168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1.2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Αποκαλυπτική: ένα είδος αφηγηματικής θεολογίας, όπου (α) ο παρών κόσμος </a:t>
            </a:r>
            <a:r>
              <a:rPr lang="el-GR" sz="2200" dirty="0" err="1"/>
              <a:t>αντιμε-τωπίζεται</a:t>
            </a:r>
            <a:r>
              <a:rPr lang="el-GR" sz="2200" dirty="0"/>
              <a:t> ως χώρος κυριαρχίας του κακού και προσωρινής κατοχής από τον Σατανά κι όπου οι άνθρωποι του Θεού βιώνουν την καταπίεση· (β) αυτός ο κόσμος θα </a:t>
            </a:r>
            <a:r>
              <a:rPr lang="el-GR" sz="2200" dirty="0" err="1"/>
              <a:t>κατα</a:t>
            </a:r>
            <a:r>
              <a:rPr lang="el-GR" sz="2200" dirty="0"/>
              <a:t>-στραφεί σύντομα από τον Θεό και θα αντικατασταθεί από έναν νέο και τέλειο που θα μοιάζει με την αρχική Εδέμ.</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Εσχατολογία: διδασκαλίες θρησκευτικών συστημάτων (και στην περίπτωση του Ιουδαϊσμού και του Χριστιανισμού) για το μέλλον των ανθρώπων και του κόσμου (θάνατο, ανάσταση, κρίση, αιώνια ζωή, παράδεισος και κόλαση).</a:t>
            </a:r>
          </a:p>
          <a:p>
            <a:pPr marL="288000" lvl="0" indent="-288000" algn="just">
              <a:buClr>
                <a:srgbClr val="D34817"/>
              </a:buClr>
              <a:buSzPct val="85000"/>
            </a:pPr>
            <a:endParaRPr lang="el-GR" sz="2200" dirty="0"/>
          </a:p>
          <a:p>
            <a:pPr marL="288000" lvl="0" indent="-288000" algn="ctr">
              <a:buClr>
                <a:srgbClr val="D34817"/>
              </a:buClr>
              <a:buSzPct val="85000"/>
            </a:pPr>
            <a:r>
              <a:rPr lang="el-GR" sz="2200" dirty="0"/>
              <a:t>Βασικές διαφορές:</a:t>
            </a:r>
          </a:p>
          <a:p>
            <a:pPr marL="288000" lvl="0" indent="-288000" algn="just">
              <a:buClr>
                <a:srgbClr val="D34817"/>
              </a:buClr>
              <a:buSzPct val="85000"/>
            </a:pPr>
            <a:r>
              <a:rPr lang="el-GR" sz="2200" dirty="0"/>
              <a:t>		</a:t>
            </a:r>
            <a:r>
              <a:rPr lang="el-GR" sz="2200" b="1" dirty="0">
                <a:solidFill>
                  <a:srgbClr val="002060"/>
                </a:solidFill>
              </a:rPr>
              <a:t>Προφητική εσχατολογία			Αποκαλυπτική εσχατολογία</a:t>
            </a:r>
          </a:p>
          <a:p>
            <a:pPr marL="288000" lvl="0" indent="-288000" algn="just">
              <a:buClr>
                <a:srgbClr val="D34817"/>
              </a:buClr>
              <a:buSzPct val="85000"/>
            </a:pPr>
            <a:r>
              <a:rPr lang="el-GR" sz="2200" dirty="0"/>
              <a:t>		 • Εγκόσμια εσχατολογία			 • Υπερβατική εσχατολογία</a:t>
            </a:r>
          </a:p>
          <a:p>
            <a:pPr marL="288000" lvl="0" indent="-288000" algn="just">
              <a:buClr>
                <a:srgbClr val="D34817"/>
              </a:buClr>
              <a:buSzPct val="85000"/>
            </a:pPr>
            <a:r>
              <a:rPr lang="el-GR" sz="2200" dirty="0"/>
              <a:t>		 • Ανοικτό τέλος της ιστορίας			 • Ιστορική αιτιοκρατία</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138</a:t>
            </a:fld>
            <a:endParaRPr lang="el-GR"/>
          </a:p>
        </p:txBody>
      </p:sp>
    </p:spTree>
    <p:extLst>
      <p:ext uri="{BB962C8B-B14F-4D97-AF65-F5344CB8AC3E}">
        <p14:creationId xmlns:p14="http://schemas.microsoft.com/office/powerpoint/2010/main" val="77693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629146" cy="1323439"/>
          </a:xfrm>
          <a:prstGeom prst="rect">
            <a:avLst/>
          </a:prstGeom>
        </p:spPr>
        <p:txBody>
          <a:bodyPr wrap="square">
            <a:spAutoFit/>
          </a:bodyPr>
          <a:lstStyle/>
          <a:p>
            <a:r>
              <a:rPr lang="el-GR" sz="2000" i="1" dirty="0">
                <a:latin typeface="Cambria" panose="02040503050406030204" pitchFamily="18" charset="0"/>
              </a:rPr>
              <a:t>Η ΑΠΟΚΑΛΥΨΗ ΤΟΥ ΙΩΑΝΝΗ (ΠΡΩΤΟΣ ΤΟΜΟΣ):</a:t>
            </a:r>
            <a:r>
              <a:rPr lang="en-US" sz="2000" i="1" dirty="0">
                <a:latin typeface="Cambria" panose="02040503050406030204" pitchFamily="18" charset="0"/>
              </a:rPr>
              <a:t> </a:t>
            </a:r>
            <a:r>
              <a:rPr lang="el-GR" sz="2000" i="1" dirty="0">
                <a:latin typeface="Cambria" panose="02040503050406030204" pitchFamily="18" charset="0"/>
              </a:rPr>
              <a:t>ΕΡΜΗΝΕΥΤΙΚΗ ΠΡΟΣΕΓΓΙΣΗ ΣΤΟ ΒΙΒΛΙΟ ΤΗΣ ΠΡΟΦΗΤΕΙΑΣ</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Ο ΕΡΧΟΜΕΝΟΣ ΘΕΟΣ</a:t>
            </a:r>
            <a:r>
              <a:rPr lang="en-US" sz="2000" i="1" dirty="0">
                <a:latin typeface="Cambria" panose="02040503050406030204" pitchFamily="18" charset="0"/>
              </a:rPr>
              <a:t>:</a:t>
            </a:r>
            <a:endParaRPr lang="el-GR" sz="2000" i="1" dirty="0">
              <a:latin typeface="Cambria" panose="02040503050406030204" pitchFamily="18" charset="0"/>
            </a:endParaRPr>
          </a:p>
          <a:p>
            <a:r>
              <a:rPr lang="el-GR" sz="2000" i="1" dirty="0">
                <a:latin typeface="Cambria" panose="02040503050406030204" pitchFamily="18" charset="0"/>
              </a:rPr>
              <a:t>ΧΡΙΣΤΙΑΝΙΚΗ ΕΣΧΑΤΟΛΟΓΙΑ</a:t>
            </a:r>
          </a:p>
          <a:p>
            <a:r>
              <a:rPr lang="el-GR" sz="2000" spc="50" dirty="0">
                <a:latin typeface="Cambria" panose="02040503050406030204" pitchFamily="18" charset="0"/>
              </a:rPr>
              <a:t>J</a:t>
            </a:r>
            <a:r>
              <a:rPr lang="en-US" sz="2000" spc="50" dirty="0">
                <a:latin typeface="Cambria" panose="02040503050406030204" pitchFamily="18" charset="0"/>
              </a:rPr>
              <a:t>Ü</a:t>
            </a:r>
            <a:r>
              <a:rPr lang="el-GR" sz="2000" spc="50" dirty="0">
                <a:latin typeface="Cambria" panose="02040503050406030204" pitchFamily="18" charset="0"/>
              </a:rPr>
              <a:t>RGEN MOLTMANN</a:t>
            </a:r>
          </a:p>
        </p:txBody>
      </p:sp>
      <p:pic>
        <p:nvPicPr>
          <p:cNvPr id="4098" name="Picture 2" descr="Α΄Τ ΑΠΟΚΑΛΥΨΗ ΤΟΥ ΙΩΑΝΝΗ - ΕΡΜΗΝΕΥΤΙΚΗ ΠΡΟΣΕΓΓΙΣΗ ΣΤΟ ΒΙΒΛΙΟ"/>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Ο ΕΡΧΟΜΕΝΟΣ ΘΕΟΣ // ΧΡΙΣΤΙΑΝΙΚΗ ΕΣΧΑΤΟΛΟΓ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7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243B556-C3DE-75C4-DA09-F641B2825EA4}"/>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400" b="1" kern="1200">
                <a:solidFill>
                  <a:srgbClr val="FFFFFF"/>
                </a:solidFill>
                <a:latin typeface="+mj-lt"/>
                <a:ea typeface="+mj-ea"/>
                <a:cs typeface="+mj-cs"/>
              </a:rPr>
              <a:t>«Πώς λειτουργεί πραγματικά ο κόσμος»: Ένα βιβλίο που αλλάζει όλα όσα νόμιζες σωστά</a:t>
            </a:r>
            <a:br>
              <a:rPr lang="en-US" sz="3400" b="1" kern="1200">
                <a:solidFill>
                  <a:srgbClr val="FFFFFF"/>
                </a:solidFill>
                <a:latin typeface="+mj-lt"/>
                <a:ea typeface="+mj-ea"/>
                <a:cs typeface="+mj-cs"/>
              </a:rPr>
            </a:br>
            <a:endParaRPr lang="en-US" sz="3400" kern="120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EC063784-FCE9-2356-3B74-21F4FBF982A1}"/>
              </a:ext>
            </a:extLst>
          </p:cNvPr>
          <p:cNvSpPr>
            <a:spLocks noGrp="1"/>
          </p:cNvSpPr>
          <p:nvPr>
            <p:ph sz="quarter" idx="1"/>
          </p:nvPr>
        </p:nvSpPr>
        <p:spPr>
          <a:xfrm>
            <a:off x="4447308" y="591344"/>
            <a:ext cx="6906491" cy="558561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rgbClr val="002060"/>
                </a:solidFill>
                <a:hlinkClick r:id="rId2">
                  <a:extLst>
                    <a:ext uri="{A12FA001-AC4F-418D-AE19-62706E023703}">
                      <ahyp:hlinkClr xmlns:ahyp="http://schemas.microsoft.com/office/drawing/2018/hyperlinkcolor" val="tx"/>
                    </a:ext>
                  </a:extLst>
                </a:hlinkClick>
              </a:rPr>
              <a:t>https://blog.dioptra.gr/2023/01/30/pos-leitourgei-o-kosmos-vaclav/</a:t>
            </a:r>
            <a:endParaRPr lang="el-GR" dirty="0">
              <a:solidFill>
                <a:srgbClr val="002060"/>
              </a:solidFill>
            </a:endParaRPr>
          </a:p>
          <a:p>
            <a:pPr indent="-228600">
              <a:lnSpc>
                <a:spcPct val="90000"/>
              </a:lnSpc>
              <a:buFont typeface="Arial" panose="020B0604020202020204" pitchFamily="34" charset="0"/>
              <a:buChar char="•"/>
            </a:pPr>
            <a:endParaRPr lang="el-GR" dirty="0"/>
          </a:p>
          <a:p>
            <a:pPr indent="-228600">
              <a:lnSpc>
                <a:spcPct val="90000"/>
              </a:lnSpc>
              <a:buFont typeface="Arial" panose="020B0604020202020204" pitchFamily="34" charset="0"/>
              <a:buChar char="•"/>
            </a:pPr>
            <a:endParaRPr lang="en-US" dirty="0"/>
          </a:p>
          <a:p>
            <a:pPr marL="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2363812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2.1 Παλιγγενεσία – «ὁ </a:t>
            </a:r>
            <a:r>
              <a:rPr lang="el-GR" dirty="0" err="1"/>
              <a:t>νικῶν</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κυρίως </a:t>
            </a:r>
            <a:r>
              <a:rPr lang="el-GR" sz="2200" dirty="0" err="1"/>
              <a:t>δρων</a:t>
            </a:r>
            <a:r>
              <a:rPr lang="el-GR" sz="2200" dirty="0"/>
              <a:t> πρόσωπο στην Αποκάλυψη είναι ο Ιησούς Χριστός, το «</a:t>
            </a:r>
            <a:r>
              <a:rPr lang="el-GR" sz="2200" dirty="0" err="1"/>
              <a:t>ἐσφαγμένον</a:t>
            </a:r>
            <a:r>
              <a:rPr lang="el-GR" sz="2200" dirty="0"/>
              <a:t> </a:t>
            </a:r>
            <a:r>
              <a:rPr lang="el-GR" sz="2200" dirty="0" err="1"/>
              <a:t>ἀρνίον</a:t>
            </a:r>
            <a:r>
              <a:rPr lang="el-GR" sz="2200" dirty="0"/>
              <a:t>», και επομένως το ευαγγέλιό της είναι κατεξοχήν </a:t>
            </a:r>
            <a:r>
              <a:rPr lang="el-GR" sz="2200" dirty="0" err="1"/>
              <a:t>Χριστολογικό</a:t>
            </a:r>
            <a:r>
              <a:rPr lang="el-GR" sz="2200" dirty="0"/>
              <a:t>. Ο Θεός είναι βέβαια πανταχού παρών, ο οποίος κάθεται στον θρόνο της ακατάλυτης εξουσίας του και από τον οποίο κατευθύνει τα πάντα. Ωστόσο στον Ιωάννη εμφανίζεται ο Κύριος, υπαγορεύει σ΄ αυτόν τις επτά Επιστολές, αυτός μόνος μπορεί να ανοίξει τις σφραγίδες του βιβλίου, είναι το </a:t>
            </a:r>
            <a:r>
              <a:rPr lang="el-GR" sz="2200" dirty="0" err="1"/>
              <a:t>εσφαγμένον</a:t>
            </a:r>
            <a:r>
              <a:rPr lang="el-GR" sz="2200" dirty="0"/>
              <a:t> </a:t>
            </a:r>
            <a:r>
              <a:rPr lang="el-GR" sz="2200" dirty="0" err="1"/>
              <a:t>Αρνίον</a:t>
            </a:r>
            <a:r>
              <a:rPr lang="el-GR" sz="2200" dirty="0"/>
              <a:t> από καταβολής κόσμου, έλαβε από τον Θεό απόλυτη εξουσία, ποιμαίνει όλα τα έθνη με </a:t>
            </a:r>
            <a:r>
              <a:rPr lang="el-GR" sz="2200" dirty="0" err="1"/>
              <a:t>σιδηρά</a:t>
            </a:r>
            <a:r>
              <a:rPr lang="el-GR" sz="2200" dirty="0"/>
              <a:t> ράβδο, σ΄ αυτόν αποδίδεται η </a:t>
            </a:r>
            <a:r>
              <a:rPr lang="el-GR" sz="2200" dirty="0" err="1"/>
              <a:t>μονα</a:t>
            </a:r>
            <a:r>
              <a:rPr lang="el-GR" sz="2200" dirty="0"/>
              <a:t>-δική προσκύνηση, αυτός κρατάει και ανοίγει το βιβλίο της ζωής, προσφέρει το ξύλο της ζωής, συντρίβει το θηρίο και τον Σατανά καθώς και τις αντίθεες κοσμικές δυνάμεις, αυτός είναι ο κριτής του κόσμου, ο πρώτος και ο έσχατος, η ποιητική αρχή της κτίσεως, αυτός βασιλεύει στους αιώνες ως ο απόλυτος βασιλεύς των βασιλέων και κύριος των </a:t>
            </a:r>
            <a:r>
              <a:rPr lang="el-GR" sz="2200" dirty="0" err="1"/>
              <a:t>κυριευόντων</a:t>
            </a:r>
            <a:r>
              <a:rPr lang="el-GR" sz="2200" dirty="0"/>
              <a:t>. </a:t>
            </a:r>
          </a:p>
          <a:p>
            <a:pPr marL="288000" lvl="0" indent="-288000" algn="ctr">
              <a:buClr>
                <a:srgbClr val="D34817"/>
              </a:buClr>
              <a:buSzPct val="85000"/>
            </a:pPr>
            <a:r>
              <a:rPr lang="el-GR" sz="2200" dirty="0"/>
              <a:t>«...</a:t>
            </a:r>
            <a:r>
              <a:rPr lang="el-GR" sz="2200" dirty="0" err="1"/>
              <a:t>καὶ</a:t>
            </a:r>
            <a:r>
              <a:rPr lang="el-GR" sz="2200" dirty="0"/>
              <a:t> </a:t>
            </a:r>
            <a:r>
              <a:rPr lang="el-GR" sz="2200" dirty="0" err="1"/>
              <a:t>ἐδόθη</a:t>
            </a:r>
            <a:r>
              <a:rPr lang="el-GR" sz="2200" dirty="0"/>
              <a:t> </a:t>
            </a:r>
            <a:r>
              <a:rPr lang="el-GR" sz="2200" dirty="0" err="1"/>
              <a:t>αὐτῷ</a:t>
            </a:r>
            <a:r>
              <a:rPr lang="el-GR" sz="2200" dirty="0"/>
              <a:t> </a:t>
            </a:r>
            <a:r>
              <a:rPr lang="el-GR" sz="2200" dirty="0" err="1"/>
              <a:t>στέφανος</a:t>
            </a:r>
            <a:r>
              <a:rPr lang="el-GR" sz="2200" dirty="0"/>
              <a:t>, </a:t>
            </a:r>
            <a:r>
              <a:rPr lang="el-GR" sz="2200" dirty="0" err="1"/>
              <a:t>καὶ</a:t>
            </a:r>
            <a:r>
              <a:rPr lang="el-GR" sz="2200" dirty="0"/>
              <a:t> </a:t>
            </a:r>
            <a:r>
              <a:rPr lang="el-GR" sz="2200" dirty="0" err="1"/>
              <a:t>ἐξῆλθε</a:t>
            </a:r>
            <a:r>
              <a:rPr lang="el-GR" sz="2200" dirty="0"/>
              <a:t> </a:t>
            </a:r>
            <a:r>
              <a:rPr lang="el-GR" sz="2200" dirty="0" err="1"/>
              <a:t>νικῶν</a:t>
            </a:r>
            <a:r>
              <a:rPr lang="el-GR" sz="2200" dirty="0"/>
              <a:t> </a:t>
            </a:r>
            <a:r>
              <a:rPr lang="el-GR" sz="2200" dirty="0" err="1"/>
              <a:t>καὶ</a:t>
            </a:r>
            <a:r>
              <a:rPr lang="el-GR" sz="2200" dirty="0"/>
              <a:t> </a:t>
            </a:r>
            <a:r>
              <a:rPr lang="el-GR" sz="2200" dirty="0" err="1"/>
              <a:t>ἵνα</a:t>
            </a:r>
            <a:r>
              <a:rPr lang="el-GR" sz="2200" dirty="0"/>
              <a:t> </a:t>
            </a:r>
            <a:r>
              <a:rPr lang="el-GR" sz="2200" dirty="0" err="1"/>
              <a:t>νικήσῃ</a:t>
            </a:r>
            <a:r>
              <a:rPr lang="el-GR" sz="2200" dirty="0"/>
              <a:t>» (6:3)</a:t>
            </a: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140</a:t>
            </a:fld>
            <a:endParaRPr lang="el-GR"/>
          </a:p>
        </p:txBody>
      </p:sp>
    </p:spTree>
    <p:extLst>
      <p:ext uri="{BB962C8B-B14F-4D97-AF65-F5344CB8AC3E}">
        <p14:creationId xmlns:p14="http://schemas.microsoft.com/office/powerpoint/2010/main" val="127312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2.2 Παλιγγενεσία – «ὁ παντοκράτωρ»</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Η Χριστολογία της Αποκάλυψης προϋποθέτει εκείνη των τεσσάρων Ευαγγελίων, καθόσον η Αποκάλυψη γνωρίζει την εκ Παρθένου γέννηση του Κυρίου (κεφ. 12), την προσφορά του αίματός του για χάρη της σωτηρίας των ανθρώπων, την εκ νεκρών ανάστασή του, την κρίση του κόσμου κ.ά. Επίσης έχει κοινά θέματα με το τέταρτο Ευαγγέλιο, όπως τη μαρτυρία, τον αμνό του Θεού, το ύδωρ το ζων, τη σκηνή του Θεού ανάμεσα στους ανθρώπους κ.ά. Ωστόσο στην Αποκάλυψη προβάλλεται κυρίως η εικόνα του Ιησού Χριστού ως παντοκράτορος, ως </a:t>
            </a:r>
            <a:r>
              <a:rPr lang="el-GR" sz="2200" dirty="0" err="1"/>
              <a:t>κριτού</a:t>
            </a:r>
            <a:r>
              <a:rPr lang="el-GR" sz="2200" dirty="0"/>
              <a:t> του κόσμου και ως έσχατου ρυθμιστή της ανθρώπινης ιστορίας, ενώ παράλληλα τονίζεται, ότι έρχεται γρήγορα. </a:t>
            </a: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algn="just">
              <a:buClr>
                <a:srgbClr val="D34817"/>
              </a:buClr>
              <a:buSzPct val="85000"/>
            </a:pPr>
            <a:r>
              <a:rPr lang="el-GR" sz="2200" dirty="0"/>
              <a:t>«</a:t>
            </a:r>
            <a:r>
              <a:rPr lang="el-GR" sz="2200" dirty="0" err="1"/>
              <a:t>Καὶ</a:t>
            </a:r>
            <a:r>
              <a:rPr lang="el-GR" sz="2200" dirty="0"/>
              <a:t> </a:t>
            </a:r>
            <a:r>
              <a:rPr lang="el-GR" sz="2200" dirty="0" err="1"/>
              <a:t>εἶδον</a:t>
            </a:r>
            <a:r>
              <a:rPr lang="el-GR" sz="2200" dirty="0"/>
              <a:t> </a:t>
            </a:r>
            <a:r>
              <a:rPr lang="el-GR" sz="2200" dirty="0" err="1"/>
              <a:t>θρόνον</a:t>
            </a:r>
            <a:r>
              <a:rPr lang="el-GR" sz="2200" dirty="0"/>
              <a:t> </a:t>
            </a:r>
            <a:r>
              <a:rPr lang="el-GR" sz="2200" dirty="0" err="1"/>
              <a:t>μέγαν</a:t>
            </a:r>
            <a:r>
              <a:rPr lang="el-GR" sz="2200" dirty="0"/>
              <a:t> </a:t>
            </a:r>
            <a:r>
              <a:rPr lang="el-GR" sz="2200" dirty="0" err="1"/>
              <a:t>λευκὸν</a:t>
            </a:r>
            <a:r>
              <a:rPr lang="el-GR" sz="2200" dirty="0"/>
              <a:t> </a:t>
            </a:r>
            <a:r>
              <a:rPr lang="el-GR" sz="2200" dirty="0" err="1"/>
              <a:t>καὶ</a:t>
            </a:r>
            <a:r>
              <a:rPr lang="el-GR" sz="2200" dirty="0"/>
              <a:t> </a:t>
            </a:r>
            <a:r>
              <a:rPr lang="el-GR" sz="2200" dirty="0" err="1"/>
              <a:t>τὸν</a:t>
            </a:r>
            <a:r>
              <a:rPr lang="el-GR" sz="2200" dirty="0"/>
              <a:t> </a:t>
            </a:r>
            <a:r>
              <a:rPr lang="el-GR" sz="2200" dirty="0" err="1"/>
              <a:t>καθήμενον</a:t>
            </a:r>
            <a:r>
              <a:rPr lang="el-GR" sz="2200" dirty="0"/>
              <a:t> </a:t>
            </a:r>
            <a:r>
              <a:rPr lang="el-GR" sz="2200" dirty="0" err="1"/>
              <a:t>ἐπ</a:t>
            </a:r>
            <a:r>
              <a:rPr lang="el-GR" sz="2200" dirty="0"/>
              <a:t>᾿ </a:t>
            </a:r>
            <a:r>
              <a:rPr lang="el-GR" sz="2200" dirty="0" err="1"/>
              <a:t>αὐτῷ</a:t>
            </a:r>
            <a:r>
              <a:rPr lang="el-GR" sz="2200" dirty="0"/>
              <a:t>, </a:t>
            </a:r>
            <a:r>
              <a:rPr lang="el-GR" sz="2200" dirty="0" err="1"/>
              <a:t>οὗ</a:t>
            </a:r>
            <a:r>
              <a:rPr lang="el-GR" sz="2200" dirty="0"/>
              <a:t> </a:t>
            </a:r>
            <a:r>
              <a:rPr lang="el-GR" sz="2200" dirty="0" err="1"/>
              <a:t>ἀπὸ</a:t>
            </a:r>
            <a:r>
              <a:rPr lang="el-GR" sz="2200" dirty="0"/>
              <a:t> </a:t>
            </a:r>
            <a:r>
              <a:rPr lang="el-GR" sz="2200" dirty="0" err="1"/>
              <a:t>προσώπου</a:t>
            </a:r>
            <a:r>
              <a:rPr lang="el-GR" sz="2200" dirty="0"/>
              <a:t> </a:t>
            </a:r>
            <a:r>
              <a:rPr lang="el-GR" sz="2200" dirty="0" err="1"/>
              <a:t>ἔφυ</a:t>
            </a:r>
            <a:r>
              <a:rPr lang="el-GR" sz="2200" dirty="0"/>
              <a:t>-γεν ἡ </a:t>
            </a:r>
            <a:r>
              <a:rPr lang="el-GR" sz="2200" dirty="0" err="1"/>
              <a:t>γῆ</a:t>
            </a:r>
            <a:r>
              <a:rPr lang="el-GR" sz="2200" dirty="0"/>
              <a:t> </a:t>
            </a:r>
            <a:r>
              <a:rPr lang="el-GR" sz="2200" dirty="0" err="1"/>
              <a:t>καὶ</a:t>
            </a:r>
            <a:r>
              <a:rPr lang="el-GR" sz="2200" dirty="0"/>
              <a:t> ὁ </a:t>
            </a:r>
            <a:r>
              <a:rPr lang="el-GR" sz="2200" dirty="0" err="1"/>
              <a:t>οὐρανός</a:t>
            </a:r>
            <a:r>
              <a:rPr lang="el-GR" sz="2200" dirty="0"/>
              <a:t>, </a:t>
            </a:r>
            <a:r>
              <a:rPr lang="el-GR" sz="2200" dirty="0" err="1"/>
              <a:t>καὶ</a:t>
            </a:r>
            <a:r>
              <a:rPr lang="el-GR" sz="2200" dirty="0"/>
              <a:t> </a:t>
            </a:r>
            <a:r>
              <a:rPr lang="el-GR" sz="2200" dirty="0" err="1"/>
              <a:t>τόπος</a:t>
            </a:r>
            <a:r>
              <a:rPr lang="el-GR" sz="2200" dirty="0"/>
              <a:t> </a:t>
            </a:r>
            <a:r>
              <a:rPr lang="el-GR" sz="2200" dirty="0" err="1"/>
              <a:t>οὐχ</a:t>
            </a:r>
            <a:r>
              <a:rPr lang="el-GR" sz="2200" dirty="0"/>
              <a:t> </a:t>
            </a:r>
            <a:r>
              <a:rPr lang="el-GR" sz="2200" dirty="0" err="1"/>
              <a:t>εὑρέθη</a:t>
            </a:r>
            <a:r>
              <a:rPr lang="el-GR" sz="2200" dirty="0"/>
              <a:t> </a:t>
            </a:r>
            <a:r>
              <a:rPr lang="el-GR" sz="2200" dirty="0" err="1"/>
              <a:t>αὐτοῖς</a:t>
            </a:r>
            <a:r>
              <a:rPr lang="el-GR" sz="2200" dirty="0"/>
              <a:t>. </a:t>
            </a:r>
            <a:r>
              <a:rPr lang="el-GR" sz="2200" dirty="0" err="1"/>
              <a:t>Καὶ</a:t>
            </a:r>
            <a:r>
              <a:rPr lang="el-GR" sz="2200" dirty="0"/>
              <a:t> </a:t>
            </a:r>
            <a:r>
              <a:rPr lang="el-GR" sz="2200" dirty="0" err="1"/>
              <a:t>εἶδον</a:t>
            </a:r>
            <a:r>
              <a:rPr lang="el-GR" sz="2200" dirty="0"/>
              <a:t> </a:t>
            </a:r>
            <a:r>
              <a:rPr lang="el-GR" sz="2200" dirty="0" err="1"/>
              <a:t>τοὺς</a:t>
            </a:r>
            <a:r>
              <a:rPr lang="el-GR" sz="2200" dirty="0"/>
              <a:t> </a:t>
            </a:r>
            <a:r>
              <a:rPr lang="el-GR" sz="2200" dirty="0" err="1"/>
              <a:t>νεκρούς</a:t>
            </a:r>
            <a:r>
              <a:rPr lang="el-GR" sz="2200" dirty="0"/>
              <a:t>, </a:t>
            </a:r>
            <a:r>
              <a:rPr lang="el-GR" sz="2200" dirty="0" err="1"/>
              <a:t>τοὺς</a:t>
            </a:r>
            <a:r>
              <a:rPr lang="el-GR" sz="2200" dirty="0"/>
              <a:t> </a:t>
            </a:r>
            <a:r>
              <a:rPr lang="el-GR" sz="2200" dirty="0" err="1"/>
              <a:t>μεγάλους</a:t>
            </a:r>
            <a:r>
              <a:rPr lang="el-GR" sz="2200" dirty="0"/>
              <a:t> </a:t>
            </a:r>
            <a:r>
              <a:rPr lang="el-GR" sz="2200" dirty="0" err="1"/>
              <a:t>καὶ</a:t>
            </a:r>
            <a:r>
              <a:rPr lang="el-GR" sz="2200" dirty="0"/>
              <a:t> </a:t>
            </a:r>
            <a:r>
              <a:rPr lang="el-GR" sz="2200" dirty="0" err="1"/>
              <a:t>τοὺς</a:t>
            </a:r>
            <a:r>
              <a:rPr lang="el-GR" sz="2200" dirty="0"/>
              <a:t> </a:t>
            </a:r>
            <a:r>
              <a:rPr lang="el-GR" sz="2200" dirty="0" err="1"/>
              <a:t>μικρούς</a:t>
            </a:r>
            <a:r>
              <a:rPr lang="el-GR" sz="2200" dirty="0"/>
              <a:t>, </a:t>
            </a:r>
            <a:r>
              <a:rPr lang="el-GR" sz="2200" dirty="0" err="1"/>
              <a:t>ἑστῶτας</a:t>
            </a:r>
            <a:r>
              <a:rPr lang="el-GR" sz="2200" dirty="0"/>
              <a:t> </a:t>
            </a:r>
            <a:r>
              <a:rPr lang="el-GR" sz="2200" dirty="0" err="1"/>
              <a:t>ἐνώπιον</a:t>
            </a:r>
            <a:r>
              <a:rPr lang="el-GR" sz="2200" dirty="0"/>
              <a:t> </a:t>
            </a:r>
            <a:r>
              <a:rPr lang="el-GR" sz="2200" dirty="0" err="1"/>
              <a:t>τοῦ</a:t>
            </a:r>
            <a:r>
              <a:rPr lang="el-GR" sz="2200" dirty="0"/>
              <a:t> </a:t>
            </a:r>
            <a:r>
              <a:rPr lang="el-GR" sz="2200" dirty="0" err="1"/>
              <a:t>θρόνου</a:t>
            </a:r>
            <a:r>
              <a:rPr lang="el-GR" sz="2200" dirty="0"/>
              <a:t>, </a:t>
            </a:r>
            <a:r>
              <a:rPr lang="el-GR" sz="2200" dirty="0" err="1"/>
              <a:t>καὶ</a:t>
            </a:r>
            <a:r>
              <a:rPr lang="el-GR" sz="2200" dirty="0"/>
              <a:t> </a:t>
            </a:r>
            <a:r>
              <a:rPr lang="el-GR" sz="2200" dirty="0" err="1"/>
              <a:t>βιβλία</a:t>
            </a:r>
            <a:r>
              <a:rPr lang="el-GR" sz="2200" dirty="0"/>
              <a:t> </a:t>
            </a:r>
            <a:r>
              <a:rPr lang="el-GR" sz="2200" dirty="0" err="1"/>
              <a:t>ἠνοίχθησαν</a:t>
            </a:r>
            <a:r>
              <a:rPr lang="el-GR" sz="2200" dirty="0"/>
              <a:t>· </a:t>
            </a:r>
            <a:r>
              <a:rPr lang="el-GR" sz="2200" dirty="0" err="1"/>
              <a:t>καὶ</a:t>
            </a:r>
            <a:r>
              <a:rPr lang="el-GR" sz="2200" dirty="0"/>
              <a:t> </a:t>
            </a:r>
            <a:r>
              <a:rPr lang="el-GR" sz="2200" dirty="0" err="1"/>
              <a:t>ἄλλο</a:t>
            </a:r>
            <a:r>
              <a:rPr lang="el-GR" sz="2200" dirty="0"/>
              <a:t> </a:t>
            </a:r>
            <a:r>
              <a:rPr lang="el-GR" sz="2200" dirty="0" err="1"/>
              <a:t>βιβλίον</a:t>
            </a:r>
            <a:r>
              <a:rPr lang="el-GR" sz="2200" dirty="0"/>
              <a:t> </a:t>
            </a:r>
            <a:r>
              <a:rPr lang="el-GR" sz="2200" dirty="0" err="1"/>
              <a:t>ἠνοίχθη</a:t>
            </a:r>
            <a:r>
              <a:rPr lang="el-GR" sz="2200" dirty="0"/>
              <a:t>, ὅ </a:t>
            </a:r>
            <a:r>
              <a:rPr lang="el-GR" sz="2200" dirty="0" err="1"/>
              <a:t>ἐστι</a:t>
            </a:r>
            <a:r>
              <a:rPr lang="el-GR" sz="2200" dirty="0"/>
              <a:t> </a:t>
            </a:r>
            <a:r>
              <a:rPr lang="el-GR" sz="2200" dirty="0" err="1"/>
              <a:t>τῆς</a:t>
            </a:r>
            <a:r>
              <a:rPr lang="el-GR" sz="2200" dirty="0"/>
              <a:t> </a:t>
            </a:r>
            <a:r>
              <a:rPr lang="el-GR" sz="2200" dirty="0" err="1"/>
              <a:t>ζωῆς</a:t>
            </a:r>
            <a:r>
              <a:rPr lang="el-GR" sz="2200" dirty="0"/>
              <a:t>· </a:t>
            </a:r>
            <a:r>
              <a:rPr lang="el-GR" sz="2200" dirty="0" err="1"/>
              <a:t>καὶ</a:t>
            </a:r>
            <a:r>
              <a:rPr lang="el-GR" sz="2200" dirty="0"/>
              <a:t> </a:t>
            </a:r>
            <a:r>
              <a:rPr lang="el-GR" sz="2200" dirty="0" err="1"/>
              <a:t>ἐκρίθησαν</a:t>
            </a:r>
            <a:r>
              <a:rPr lang="el-GR" sz="2200" dirty="0"/>
              <a:t> </a:t>
            </a:r>
            <a:r>
              <a:rPr lang="el-GR" sz="2200" dirty="0" err="1"/>
              <a:t>οἱ</a:t>
            </a:r>
            <a:r>
              <a:rPr lang="el-GR" sz="2200" dirty="0"/>
              <a:t> </a:t>
            </a:r>
            <a:r>
              <a:rPr lang="el-GR" sz="2200" dirty="0" err="1"/>
              <a:t>νεκροὶ</a:t>
            </a:r>
            <a:r>
              <a:rPr lang="el-GR" sz="2200" dirty="0"/>
              <a:t> </a:t>
            </a:r>
            <a:r>
              <a:rPr lang="el-GR" sz="2200" dirty="0" err="1"/>
              <a:t>ἐκ</a:t>
            </a:r>
            <a:r>
              <a:rPr lang="el-GR" sz="2200" dirty="0"/>
              <a:t> </a:t>
            </a:r>
            <a:r>
              <a:rPr lang="el-GR" sz="2200" dirty="0" err="1"/>
              <a:t>τῶν</a:t>
            </a:r>
            <a:r>
              <a:rPr lang="el-GR" sz="2200" dirty="0"/>
              <a:t> </a:t>
            </a:r>
            <a:r>
              <a:rPr lang="el-GR" sz="2200" dirty="0" err="1"/>
              <a:t>γεγραμμένων</a:t>
            </a:r>
            <a:r>
              <a:rPr lang="el-GR" sz="2200" dirty="0"/>
              <a:t> </a:t>
            </a:r>
            <a:r>
              <a:rPr lang="el-GR" sz="2200" dirty="0" err="1"/>
              <a:t>ἐν</a:t>
            </a:r>
            <a:r>
              <a:rPr lang="el-GR" sz="2200" dirty="0"/>
              <a:t> </a:t>
            </a:r>
            <a:r>
              <a:rPr lang="el-GR" sz="2200" dirty="0" err="1"/>
              <a:t>τοῖς</a:t>
            </a:r>
            <a:r>
              <a:rPr lang="el-GR" sz="2200" dirty="0"/>
              <a:t> </a:t>
            </a:r>
            <a:r>
              <a:rPr lang="el-GR" sz="2200" dirty="0" err="1"/>
              <a:t>βιβλίοις</a:t>
            </a:r>
            <a:r>
              <a:rPr lang="el-GR" sz="2200" dirty="0"/>
              <a:t> </a:t>
            </a:r>
            <a:r>
              <a:rPr lang="el-GR" sz="2200" dirty="0" err="1"/>
              <a:t>κατὰ</a:t>
            </a:r>
            <a:r>
              <a:rPr lang="el-GR" sz="2200" dirty="0"/>
              <a:t> </a:t>
            </a:r>
            <a:r>
              <a:rPr lang="el-GR" sz="2200" dirty="0" err="1"/>
              <a:t>τὰ</a:t>
            </a:r>
            <a:r>
              <a:rPr lang="el-GR" sz="2200" dirty="0"/>
              <a:t> </a:t>
            </a:r>
            <a:r>
              <a:rPr lang="el-GR" sz="2200" dirty="0" err="1"/>
              <a:t>ἔργα</a:t>
            </a:r>
            <a:r>
              <a:rPr lang="el-GR" sz="2200" dirty="0"/>
              <a:t> </a:t>
            </a:r>
            <a:r>
              <a:rPr lang="el-GR" sz="2200" dirty="0" err="1"/>
              <a:t>αὐτῶν</a:t>
            </a:r>
            <a:r>
              <a:rPr lang="el-GR" sz="2200" dirty="0"/>
              <a:t>» (20:11-12).</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141</a:t>
            </a:fld>
            <a:endParaRPr lang="el-GR"/>
          </a:p>
        </p:txBody>
      </p:sp>
    </p:spTree>
    <p:extLst>
      <p:ext uri="{BB962C8B-B14F-4D97-AF65-F5344CB8AC3E}">
        <p14:creationId xmlns:p14="http://schemas.microsoft.com/office/powerpoint/2010/main" val="1842316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Παλιγγενεσία – «</a:t>
            </a:r>
            <a:r>
              <a:rPr lang="el-GR" dirty="0" err="1"/>
              <a:t>τό</a:t>
            </a:r>
            <a:r>
              <a:rPr lang="el-GR" dirty="0"/>
              <a:t> </a:t>
            </a:r>
            <a:r>
              <a:rPr lang="el-GR" dirty="0" err="1"/>
              <a:t>θηρίον</a:t>
            </a:r>
            <a:r>
              <a:rPr lang="el-GR" dirty="0"/>
              <a:t>»</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a:t>O Ιωάννης περιγράφει με συμβολικές μαρτυρίες την πραγματική κατάσταση της ιστορικής Εκκλησίας στο σύνολό της. Ο Κύριος έχει παραχωρήσει στο «θηρίο» με τον αριθμό 666 και στον ψευδοπροφήτη του (13:1-18) να διεξάγουν πόλεμο εναντίον των αγίων της. Ο μέγιστος εχθρός της είναι συνεπώς ο Αντίχριστος και τα όργανά του. Πρόκειται ιδιαιτέρως για την κοσμική εξουσία με τη μορφή του αντίθεου κράτους, το οποίο απαιτεί ολοκληρωτική υποταγή σ΄ αυτό. Ζητεί να επιβάλλει «χάραγμα» στο δεξί χέρι και στο μέτωπο των οπαδών του και αποκλείει τη φυσική και την οικονομική επιβίωση σε όσους αντιτίθενται (στ.17). Η Εκκλησία, μπροστά στον θανάσιμο αυτό κίνδυνο δεν έχει άλλη επιλογή εκτός από το μαρτύριο. Μέσα από το μαρτύριο θα </a:t>
            </a:r>
            <a:r>
              <a:rPr lang="el-GR" sz="2200" dirty="0" err="1"/>
              <a:t>ανα-δυθεί</a:t>
            </a:r>
            <a:r>
              <a:rPr lang="el-GR" sz="2200" dirty="0"/>
              <a:t> αναγεννημένη και ανανεωμένη με το αίμα του Αρνιού, που δίνει σ΄ αυτή τη </a:t>
            </a:r>
            <a:r>
              <a:rPr lang="el-GR" sz="2200" dirty="0" err="1"/>
              <a:t>δύνα</a:t>
            </a:r>
            <a:r>
              <a:rPr lang="el-GR" sz="2200" dirty="0"/>
              <a:t>-μη του πάθους. Εξαιτίας της υπομονής και της εμμονής της θα φυλαχθεί στην </a:t>
            </a:r>
            <a:r>
              <a:rPr lang="el-GR" sz="2200" dirty="0" err="1"/>
              <a:t>αιωνιό-τητα</a:t>
            </a:r>
            <a:r>
              <a:rPr lang="el-GR" sz="2200" dirty="0"/>
              <a:t> και θα συμβασιλεύει με τον Κύριό της. Το θέμα τούτο περιγράφει παραστατικά ο Ιωάννης στο 12ο κεφ., όταν ομιλεί για την </a:t>
            </a:r>
            <a:r>
              <a:rPr lang="el-GR" sz="2200" dirty="0" err="1"/>
              <a:t>έγγυο</a:t>
            </a:r>
            <a:r>
              <a:rPr lang="el-GR" sz="2200" dirty="0"/>
              <a:t> γυναίκα με το νεογέννητο βρέφος, που καιροφυλακτεί να καταπιεί το θηρίο (κεφ. 12).</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142</a:t>
            </a:fld>
            <a:endParaRPr lang="el-GR"/>
          </a:p>
        </p:txBody>
      </p:sp>
    </p:spTree>
    <p:extLst>
      <p:ext uri="{BB962C8B-B14F-4D97-AF65-F5344CB8AC3E}">
        <p14:creationId xmlns:p14="http://schemas.microsoft.com/office/powerpoint/2010/main" val="3433386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2.4 Παλιγγενεσία – «καινή </a:t>
            </a:r>
            <a:r>
              <a:rPr lang="el-GR" dirty="0" err="1"/>
              <a:t>Ἱερουσαλήμ</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 </a:t>
            </a:r>
            <a:r>
              <a:rPr lang="el-GR" sz="2200" dirty="0"/>
              <a:t>Η ιστορική πορεία της Εκκλησίας είναι προδιαγεγραμμένη. Ο προφήτης βλέπει κιόλας την Εκκλησία να κατέρχεται ως η νέα Ιερουσαλήμ από τον ουρανό, ετοιμασμένη ως νύμφη του </a:t>
            </a:r>
            <a:r>
              <a:rPr lang="el-GR" sz="2200" dirty="0" err="1"/>
              <a:t>Αρνίου</a:t>
            </a:r>
            <a:r>
              <a:rPr lang="el-GR" sz="2200" dirty="0"/>
              <a:t> (21:2εξ). Είναι η νέα «σκηνή» του Θεού με τους ανθρώπους, στην οποία δεν θα υπάρχει ούτε πόνος ούτε θάνατος. Είναι η νέα πόλη του Θεού, με δώδεκα πυλώνες και με απόρθητο τείχος, το οποίο στηρίζεται σε δώδεκα θεμέλια (στ.12εξ) η πόλη της Εκκλησίας, η πόλη του φωτός, θα προστατεύεται από τον ίδιο τον Κύριο, δεν θα έχει πλέον ναό, αφού θα κατοικεί σ΄ αυτή ο Θεός, θα φωτίζεται από τη δόξα του Θε-</a:t>
            </a:r>
            <a:r>
              <a:rPr lang="el-GR" sz="2200" dirty="0" err="1"/>
              <a:t>ού</a:t>
            </a:r>
            <a:r>
              <a:rPr lang="el-GR" sz="2200" dirty="0"/>
              <a:t>, θα γίνει ο οδηγός των εθνών, οι πύλες της θα είναι πάντα ανοικτές και θα </a:t>
            </a:r>
            <a:r>
              <a:rPr lang="el-GR" sz="2200" dirty="0" err="1"/>
              <a:t>κατοι-κούν</a:t>
            </a:r>
            <a:r>
              <a:rPr lang="el-GR" sz="2200" dirty="0"/>
              <a:t> σ΄ αυτή μόνον όσοι είναι γραμμένοι στο βιβλίο της ζωής του </a:t>
            </a:r>
            <a:r>
              <a:rPr lang="el-GR" sz="2200" dirty="0" err="1"/>
              <a:t>Αρνίου</a:t>
            </a:r>
            <a:r>
              <a:rPr lang="el-GR" sz="2200" dirty="0"/>
              <a:t> (</a:t>
            </a:r>
            <a:r>
              <a:rPr lang="el-GR" sz="2200" dirty="0" err="1"/>
              <a:t>στ</a:t>
            </a:r>
            <a:r>
              <a:rPr lang="el-GR" sz="2200" dirty="0"/>
              <a:t>. 22-27). Οι πιστοί της Εκκλησίας θα λατρεύουν κάθε μέρα (δεν θα υπάρχει νύκτα πλέον) το </a:t>
            </a:r>
            <a:r>
              <a:rPr lang="el-GR" sz="2200" dirty="0" err="1"/>
              <a:t>Αρνίο</a:t>
            </a:r>
            <a:r>
              <a:rPr lang="el-GR" sz="2200" dirty="0"/>
              <a:t>, θα φέρουν το όνομά του στο μέτωπό τους και θα ατενίζουν πρόσωπο προς πρόσωπο τη δόξα του, όπως το φως του ήλιου (22:1-5). Αυτή είναι η εικόνα της εσχατολογικής Εκκλησίας, την οποία βλέπει ο οραματιστής Ιωάννης ως ιστορική κατάσταση, που </a:t>
            </a:r>
            <a:r>
              <a:rPr lang="el-GR" sz="2200" dirty="0" err="1"/>
              <a:t>αρ-χίζει</a:t>
            </a:r>
            <a:r>
              <a:rPr lang="el-GR" sz="2200" dirty="0"/>
              <a:t> στα χρονικά πλαίσια του παρόντος κόσμου. Αυτή είναι η δυναμική της Εκκλησίας.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143</a:t>
            </a:fld>
            <a:endParaRPr lang="el-GR"/>
          </a:p>
        </p:txBody>
      </p:sp>
    </p:spTree>
    <p:extLst>
      <p:ext uri="{BB962C8B-B14F-4D97-AF65-F5344CB8AC3E}">
        <p14:creationId xmlns:p14="http://schemas.microsoft.com/office/powerpoint/2010/main" val="211375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5105396" cy="1323439"/>
          </a:xfrm>
          <a:prstGeom prst="rect">
            <a:avLst/>
          </a:prstGeom>
        </p:spPr>
        <p:txBody>
          <a:bodyPr wrap="square">
            <a:spAutoFit/>
          </a:bodyPr>
          <a:lstStyle/>
          <a:p>
            <a:r>
              <a:rPr lang="el-GR" sz="2000" i="1" dirty="0">
                <a:latin typeface="Cambria" panose="02040503050406030204" pitchFamily="18" charset="0"/>
              </a:rPr>
              <a:t>Η ΑΠΟΚΑΛΥΨΗ ΤΟΥ ΙΩΑΝΝΗ: ΤΟ ΒΙΒΛΙΟ ΤΗΣ ΠΡΟΦΗΤΕΙΑΣ - ΛΕΙΤΟΥΡΓΙΚΗ ΚΑΙ ΣΥΓΧΡΟΝΙ-ΣΤΙΚΗ ΕΡΜΗΝΕΥΤΙΚΗ ΠΡΟΣΕΓΓΙΣΗ</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ΑΠΟΚΑΛΥΨΗ ΤΟΥ ΙΩΑΝΝΗ:</a:t>
            </a:r>
          </a:p>
          <a:p>
            <a:r>
              <a:rPr lang="el-GR" sz="2000" i="1" dirty="0">
                <a:latin typeface="Cambria" panose="02040503050406030204" pitchFamily="18" charset="0"/>
              </a:rPr>
              <a:t>ΤΑ ΠΡΩΤΑ ΚΑΙ ΤΑ ΕΣΧΑΤΑ ΣΕ ΔΙΑΛΟΓΟ</a:t>
            </a:r>
          </a:p>
          <a:p>
            <a:r>
              <a:rPr lang="el-GR" sz="2000" spc="50" dirty="0">
                <a:latin typeface="Cambria" panose="02040503050406030204" pitchFamily="18" charset="0"/>
              </a:rPr>
              <a:t>ΙΩΑΝΝΗΣ Σ. ΣΚΙΑΔΑΡΕΣΗΣ</a:t>
            </a:r>
          </a:p>
        </p:txBody>
      </p:sp>
      <p:pic>
        <p:nvPicPr>
          <p:cNvPr id="5122" name="Picture 2" descr="Β΄Τ. Η ΑΠΟΚΑΛΥΨΗ ΤΟΥ ΙΩΑΝΝΗ - ΤΟ ΒΙΒΛΙΟ ΤΗΣ ΠΡΟΦΗΤΕΙΑΣ"/>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Η ΑΠΟΚΑΛΥΨΗ ΤΟΥ ΙΩΑΝΝΗ // ΤΑ ΠΡΩΤΑ ΚΑΙ ΤΑ ΕΣΧΑΤΑ ΣΕ ΔΙΑΛΟΓΟ"/>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47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Αποκάλυψη και Οικολογία</a:t>
            </a:r>
            <a:endParaRPr lang="el-GR" sz="2400" dirty="0"/>
          </a:p>
        </p:txBody>
      </p:sp>
      <p:sp>
        <p:nvSpPr>
          <p:cNvPr id="3" name="Ορθογώνιο 2"/>
          <p:cNvSpPr/>
          <p:nvPr/>
        </p:nvSpPr>
        <p:spPr>
          <a:xfrm>
            <a:off x="602166" y="1417638"/>
            <a:ext cx="10980234" cy="4724370"/>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Ας </a:t>
            </a:r>
            <a:r>
              <a:rPr lang="el-GR" sz="2200" dirty="0"/>
              <a:t>προσέξουμε αρχικώς το βιβλικό κοσμοείδωλο και ορισμένες όψεις</a:t>
            </a:r>
            <a:r>
              <a:rPr lang="el-GR" sz="2200" dirty="0">
                <a:latin typeface="Cambria" panose="02040503050406030204" pitchFamily="18" charset="0"/>
              </a:rPr>
              <a:t>:</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βιβλικό κείμενο υιοθετεί ένα κοσμοείδωλο σαφώς ανθρωποκεντρικό. Η </a:t>
            </a:r>
            <a:r>
              <a:rPr lang="el-GR" sz="2200" dirty="0" err="1"/>
              <a:t>συνειδητο</a:t>
            </a:r>
            <a:r>
              <a:rPr lang="el-GR" sz="2200" dirty="0"/>
              <a:t>-ποίηση του εγγενούς χαρακτήρα του ανθρωποκεντρισμού οδηγεί στο ότι ο άνθρωπος δημιουργεί κι ο άνθρωπος πρέπει να επιλύσει το λεγόμενο οικολογικό πρόβλημα.</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Παρατηρούμε τον μετριασμό της ανθρωποκεντρικής θεώρησης μέσα από τον τονισμό του ρόλου του ανθρώπου στην </a:t>
            </a:r>
            <a:r>
              <a:rPr lang="el-GR" sz="2200" dirty="0" err="1"/>
              <a:t>καταλλαγή</a:t>
            </a:r>
            <a:r>
              <a:rPr lang="el-GR" sz="2200" dirty="0"/>
              <a:t> και της αλληλεξάρτησης όλης της </a:t>
            </a:r>
            <a:r>
              <a:rPr lang="el-GR" sz="2200" dirty="0" err="1"/>
              <a:t>δημιουρ-γίας</a:t>
            </a:r>
            <a:r>
              <a:rPr lang="el-GR" sz="2200" dirty="0"/>
              <a:t>.</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err="1"/>
              <a:t>Εφιστάται</a:t>
            </a:r>
            <a:r>
              <a:rPr lang="el-GR" sz="2200" dirty="0"/>
              <a:t> η προσοχή: Η έμφαση στον μυστικισμό ως έκφραση της ανθρώπινης εμπειρίας συνάντησης με τον Θεό έχει ως συνέπεια </a:t>
            </a:r>
            <a:r>
              <a:rPr lang="el-GR" sz="2200" dirty="0" err="1"/>
              <a:t>τήν</a:t>
            </a:r>
            <a:r>
              <a:rPr lang="el-GR" sz="2200" dirty="0"/>
              <a:t> περιθωριοποίηση της οριζόντιας διάστασης των ανθρώπινων σχέσεων, ανάπτυξη πλατωνικών στοιχείων, εξατομίκευση της εμπειρίας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145</a:t>
            </a:fld>
            <a:endParaRPr lang="el-GR"/>
          </a:p>
        </p:txBody>
      </p:sp>
    </p:spTree>
    <p:extLst>
      <p:ext uri="{BB962C8B-B14F-4D97-AF65-F5344CB8AC3E}">
        <p14:creationId xmlns:p14="http://schemas.microsoft.com/office/powerpoint/2010/main" val="356232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3.2 Αποκάλυψη και </a:t>
            </a:r>
            <a:r>
              <a:rPr lang="el-GR" dirty="0" err="1"/>
              <a:t>Οικο</a:t>
            </a:r>
            <a:r>
              <a:rPr lang="el-GR" dirty="0"/>
              <a:t>-θεολογία</a:t>
            </a:r>
            <a:endParaRPr lang="el-GR" sz="2400" dirty="0"/>
          </a:p>
        </p:txBody>
      </p:sp>
      <p:sp>
        <p:nvSpPr>
          <p:cNvPr id="3" name="Ορθογώνιο 2"/>
          <p:cNvSpPr/>
          <p:nvPr/>
        </p:nvSpPr>
        <p:spPr>
          <a:xfrm>
            <a:off x="602166" y="1417638"/>
            <a:ext cx="10980234" cy="4231928"/>
          </a:xfrm>
          <a:prstGeom prst="rect">
            <a:avLst/>
          </a:prstGeom>
        </p:spPr>
        <p:txBody>
          <a:bodyPr wrap="square">
            <a:spAutoFit/>
          </a:bodyPr>
          <a:lstStyle/>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Η εμφάνιση της «χριστιανικής </a:t>
            </a:r>
            <a:r>
              <a:rPr lang="el-GR" sz="2200" dirty="0" err="1"/>
              <a:t>οικο</a:t>
            </a:r>
            <a:r>
              <a:rPr lang="el-GR" sz="2200" dirty="0"/>
              <a:t>-θεολογίας» ή «οικολογικής θεολογίας», στη </a:t>
            </a:r>
            <a:r>
              <a:rPr lang="el-GR" sz="2200" dirty="0" err="1"/>
              <a:t>δεκα-ετία</a:t>
            </a:r>
            <a:r>
              <a:rPr lang="el-GR" sz="2200" dirty="0"/>
              <a:t> του 1960, συνδέεται με την προσέγγιση και την αντιμετώπιση της </a:t>
            </a:r>
            <a:r>
              <a:rPr lang="el-GR" sz="2200" dirty="0" err="1"/>
              <a:t>περιβαλλο-ντικής</a:t>
            </a:r>
            <a:r>
              <a:rPr lang="el-GR" sz="2200" dirty="0"/>
              <a:t> καταστροφής και της κοινωνικής - περιβαλλοντικής αδικίας, μέσα από ένα νέο ερευνητικό επαναπροσδιορισμό και μια νέα ερμηνευτική επανεξέταση των πηγών του Χριστιανισμού, ως μια απάντηση στην πολεμική που δέχθηκε ως ο κύριος, ιδεολογικά, υπεύθυνος για την περιβαλλοντική κρίση.</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Αναντίρρητα, η αυτοκριτική στο επιστημονικό πεδίο της χριστιανικής θεολογίας, υπήρξε αναγκαία και ουσιαστική, διότι η προβολή του πνευματικού, κυρίως, τμήματος της ανθρώπινης υπόστασης, μέσω του «ανθρωποκεντρικού ιδεαλισμού», σε αρκετές περιπτώσεις, έστω και ακούσια, είχε ως αποτέλεσμα την υποτίμηση της ύλης, </a:t>
            </a:r>
            <a:r>
              <a:rPr lang="el-GR" sz="2200" dirty="0" err="1"/>
              <a:t>επομέ-νως</a:t>
            </a:r>
            <a:r>
              <a:rPr lang="el-GR" sz="2200" dirty="0"/>
              <a:t> και της φύσης.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146</a:t>
            </a:fld>
            <a:endParaRPr lang="el-GR"/>
          </a:p>
        </p:txBody>
      </p:sp>
    </p:spTree>
    <p:extLst>
      <p:ext uri="{BB962C8B-B14F-4D97-AF65-F5344CB8AC3E}">
        <p14:creationId xmlns:p14="http://schemas.microsoft.com/office/powerpoint/2010/main" val="83329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3.3 Αποκάλυψη και Οικολογία σε διάλογο</a:t>
            </a:r>
            <a:endParaRPr lang="el-GR" sz="2400" dirty="0"/>
          </a:p>
        </p:txBody>
      </p:sp>
      <p:sp>
        <p:nvSpPr>
          <p:cNvPr id="3" name="Ορθογώνιο 2"/>
          <p:cNvSpPr/>
          <p:nvPr/>
        </p:nvSpPr>
        <p:spPr>
          <a:xfrm>
            <a:off x="602166" y="1417638"/>
            <a:ext cx="10980234" cy="4355038"/>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Ως δυνατότητες πρότασης και προοπτικής δύνανται να αποτελέσουν τα εξής:</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Μία περισσότερο ολιστική προσέγγιση των βιβλικών κειμένων.</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Υιοθέτηση του θεολογικού πρίσματος της οικολογικής ανάγνωσης με πλήρη επίγνωση αυτής της επιλογής και των ορίων της</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Αξιοποίηση των σύγχρονων ερμηνευτικών μεθόδων (π.χ. </a:t>
            </a:r>
            <a:r>
              <a:rPr lang="el-GR" sz="2200" dirty="0" err="1"/>
              <a:t>αφηγηματολογία</a:t>
            </a:r>
            <a:r>
              <a:rPr lang="el-GR" sz="2200" dirty="0"/>
              <a:t>, </a:t>
            </a:r>
            <a:r>
              <a:rPr lang="el-GR" sz="2200" dirty="0" err="1"/>
              <a:t>κοινωνιο</a:t>
            </a:r>
            <a:r>
              <a:rPr lang="el-GR" sz="2200" dirty="0"/>
              <a:t>-λογική ερμηνευτική προσέγγιση κ.ά.) και των εργαλείων της </a:t>
            </a:r>
            <a:r>
              <a:rPr lang="el-GR" sz="2200" dirty="0" err="1"/>
              <a:t>ιστορικοκριτικής</a:t>
            </a:r>
            <a:r>
              <a:rPr lang="el-GR" sz="2200" dirty="0"/>
              <a:t> μεθόδου</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Ανάπτυξη διαλόγου με άλλους επιστημονικούς χώρους, όπως με φυσικές επιστήμες και ηθική, σύγχρονη φιλοσοφία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147</a:t>
            </a:fld>
            <a:endParaRPr lang="el-GR"/>
          </a:p>
        </p:txBody>
      </p:sp>
    </p:spTree>
    <p:extLst>
      <p:ext uri="{BB962C8B-B14F-4D97-AF65-F5344CB8AC3E}">
        <p14:creationId xmlns:p14="http://schemas.microsoft.com/office/powerpoint/2010/main" val="127286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015663"/>
          </a:xfrm>
          <a:prstGeom prst="rect">
            <a:avLst/>
          </a:prstGeom>
        </p:spPr>
        <p:txBody>
          <a:bodyPr wrap="square">
            <a:spAutoFit/>
          </a:bodyPr>
          <a:lstStyle/>
          <a:p>
            <a:r>
              <a:rPr lang="el-GR" sz="2000" i="1" dirty="0"/>
              <a:t>ΑΠΟΚΑΛΥΨΗ, ΟΙΚΟΛΟΓΙΑ, ΦΟΝΤΑΜΕΝΤΑΛΙΣΜΟΣ</a:t>
            </a:r>
          </a:p>
          <a:p>
            <a:r>
              <a:rPr lang="el-GR" sz="2000" spc="50" dirty="0">
                <a:latin typeface="Cambria" panose="02040503050406030204" pitchFamily="18" charset="0"/>
              </a:rPr>
              <a:t>ΣΥΛΛΟΓΙΚΟ</a:t>
            </a:r>
          </a:p>
        </p:txBody>
      </p:sp>
      <p:sp>
        <p:nvSpPr>
          <p:cNvPr id="8" name="Ορθογώνιο 7"/>
          <p:cNvSpPr/>
          <p:nvPr/>
        </p:nvSpPr>
        <p:spPr>
          <a:xfrm>
            <a:off x="6731554" y="4847676"/>
            <a:ext cx="3875486" cy="1015663"/>
          </a:xfrm>
          <a:prstGeom prst="rect">
            <a:avLst/>
          </a:prstGeom>
        </p:spPr>
        <p:txBody>
          <a:bodyPr wrap="square">
            <a:spAutoFit/>
          </a:bodyPr>
          <a:lstStyle/>
          <a:p>
            <a:r>
              <a:rPr lang="el-GR" sz="2000" i="1" dirty="0">
                <a:latin typeface="Cambria" panose="02040503050406030204" pitchFamily="18" charset="0"/>
              </a:rPr>
              <a:t>ΟΙΚΟΛΟΓΙΑ ΚΑΙ ΕΚΚΛΗΣΙΑ</a:t>
            </a:r>
          </a:p>
          <a:p>
            <a:r>
              <a:rPr lang="el-GR" sz="2000" i="1" dirty="0">
                <a:latin typeface="Cambria" panose="02040503050406030204" pitchFamily="18" charset="0"/>
              </a:rPr>
              <a:t>ΚΕΙΜΕΝΑ ΚΑΙ ΒΙΒΛΙΟΓΡΑΦΙΑ</a:t>
            </a:r>
          </a:p>
          <a:p>
            <a:r>
              <a:rPr lang="el-GR" sz="2000" spc="50" dirty="0">
                <a:latin typeface="Cambria" panose="02040503050406030204" pitchFamily="18" charset="0"/>
              </a:rPr>
              <a:t>ΣΥΛΛΟΓΙΚΟ</a:t>
            </a:r>
          </a:p>
        </p:txBody>
      </p:sp>
      <p:pic>
        <p:nvPicPr>
          <p:cNvPr id="2050" name="Picture 2" descr="ΟΙΚΟΛΟΓΙΑ ΚΑΙ  ΕΚΚΛΗΣΙΑ // ΚΕΙΜΕΝΑ ΚΑΙ ΒΙΒΛΙΟΓΡΑΦΙ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562"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Τεύχος 56 Σύναξης"/>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1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Ανακεφαλαίωση</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Στην αρχή...</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Ενσάρκωση</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Πρόταση</a:t>
            </a:r>
          </a:p>
          <a:p>
            <a:r>
              <a:rPr lang="el-GR" sz="3600" dirty="0">
                <a:solidFill>
                  <a:srgbClr val="696464"/>
                </a:solidFill>
                <a:latin typeface="Calibri" panose="020F0502020204030204" pitchFamily="34" charset="0"/>
                <a:ea typeface="+mj-ea"/>
                <a:cs typeface="+mj-cs"/>
              </a:rPr>
              <a:t>Παραίνεση</a:t>
            </a:r>
            <a:endParaRPr lang="el-GR" dirty="0"/>
          </a:p>
        </p:txBody>
      </p:sp>
      <p:pic>
        <p:nvPicPr>
          <p:cNvPr id="3074" name="Picture 2" descr="Η Βίβλος στην κορυφή των πιο πολυδιαβασμένων βιβλίων του κόσμου | Do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90" y="2615972"/>
            <a:ext cx="6343650"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1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20FDE-F3BC-8B51-A3BB-4EDF5B03557B}"/>
              </a:ext>
            </a:extLst>
          </p:cNvPr>
          <p:cNvSpPr>
            <a:spLocks noGrp="1"/>
          </p:cNvSpPr>
          <p:nvPr>
            <p:ph type="title"/>
          </p:nvPr>
        </p:nvSpPr>
        <p:spPr>
          <a:xfrm>
            <a:off x="316832" y="890337"/>
            <a:ext cx="3388895" cy="4872789"/>
          </a:xfrm>
        </p:spPr>
        <p:txBody>
          <a:bodyPr>
            <a:normAutofit/>
          </a:bodyPr>
          <a:lstStyle/>
          <a:p>
            <a:pPr algn="ctr"/>
            <a:r>
              <a:rPr lang="el-GR" sz="2700" b="1" dirty="0"/>
              <a:t>4. Τα Γεν. 1-11 είναι επιπλέον </a:t>
            </a:r>
            <a:r>
              <a:rPr lang="en-US" sz="2700" b="1" dirty="0">
                <a:solidFill>
                  <a:srgbClr val="C00000"/>
                </a:solidFill>
              </a:rPr>
              <a:t>Hub – </a:t>
            </a:r>
            <a:r>
              <a:rPr lang="el-GR" sz="2700" b="1" dirty="0">
                <a:solidFill>
                  <a:srgbClr val="C00000"/>
                </a:solidFill>
              </a:rPr>
              <a:t>Κόμβος:</a:t>
            </a:r>
            <a:br>
              <a:rPr lang="el-GR" sz="2700" b="1" dirty="0">
                <a:solidFill>
                  <a:srgbClr val="C00000"/>
                </a:solidFill>
              </a:rPr>
            </a:br>
            <a:r>
              <a:rPr lang="el-GR" sz="2700" b="1" dirty="0"/>
              <a:t>Ποιητική Γλώσσα και Τεχνικές Αφήγησης</a:t>
            </a:r>
            <a:br>
              <a:rPr lang="en-US" dirty="0"/>
            </a:br>
            <a:endParaRPr lang="el-GR" b="1" dirty="0"/>
          </a:p>
        </p:txBody>
      </p:sp>
      <p:sp>
        <p:nvSpPr>
          <p:cNvPr id="3" name="Θέση κειμένου 2">
            <a:extLst>
              <a:ext uri="{FF2B5EF4-FFF2-40B4-BE49-F238E27FC236}">
                <a16:creationId xmlns:a16="http://schemas.microsoft.com/office/drawing/2014/main" id="{60648AC4-4472-0779-39F6-DC3BDC793F27}"/>
              </a:ext>
            </a:extLst>
          </p:cNvPr>
          <p:cNvSpPr>
            <a:spLocks noGrp="1"/>
          </p:cNvSpPr>
          <p:nvPr>
            <p:ph type="body" idx="2"/>
          </p:nvPr>
        </p:nvSpPr>
        <p:spPr>
          <a:xfrm>
            <a:off x="1219199" y="1600200"/>
            <a:ext cx="9568405" cy="4495800"/>
          </a:xfrm>
        </p:spPr>
        <p:txBody>
          <a:bodyPr/>
          <a:lstStyle/>
          <a:p>
            <a:endParaRPr lang="en-US" dirty="0"/>
          </a:p>
          <a:p>
            <a:endParaRPr lang="el-GR" dirty="0"/>
          </a:p>
          <a:p>
            <a:endParaRPr lang="en-US" dirty="0"/>
          </a:p>
        </p:txBody>
      </p:sp>
      <p:sp>
        <p:nvSpPr>
          <p:cNvPr id="4" name="Θέση περιεχομένου 3">
            <a:extLst>
              <a:ext uri="{FF2B5EF4-FFF2-40B4-BE49-F238E27FC236}">
                <a16:creationId xmlns:a16="http://schemas.microsoft.com/office/drawing/2014/main" id="{F9D24597-8A4D-D94C-BD96-D042C48CC5DD}"/>
              </a:ext>
            </a:extLst>
          </p:cNvPr>
          <p:cNvSpPr>
            <a:spLocks noGrp="1"/>
          </p:cNvSpPr>
          <p:nvPr>
            <p:ph sz="quarter" idx="1"/>
          </p:nvPr>
        </p:nvSpPr>
        <p:spPr/>
        <p:txBody>
          <a:bodyPr>
            <a:normAutofit fontScale="62500" lnSpcReduction="20000"/>
          </a:bodyPr>
          <a:lstStyle/>
          <a:p>
            <a:endParaRPr lang="en-US" dirty="0"/>
          </a:p>
          <a:p>
            <a:pPr algn="just"/>
            <a:r>
              <a:rPr lang="el-GR" sz="2800" dirty="0">
                <a:effectLst/>
                <a:ea typeface="Calibri" panose="020F0502020204030204" pitchFamily="34" charset="0"/>
                <a:cs typeface="Arial" panose="020B0604020202020204" pitchFamily="34" charset="0"/>
              </a:rPr>
              <a:t>Όπως η διήγηση της Α.Γ. για τη δημιουργία του Σύμπαντος από τον Θεό (</a:t>
            </a:r>
            <a:r>
              <a:rPr lang="el-GR" sz="2800" dirty="0" err="1">
                <a:effectLst/>
                <a:ea typeface="Calibri" panose="020F0502020204030204" pitchFamily="34" charset="0"/>
                <a:cs typeface="Arial" panose="020B0604020202020204" pitchFamily="34" charset="0"/>
              </a:rPr>
              <a:t>Πρωτολογία</a:t>
            </a:r>
            <a:r>
              <a:rPr lang="el-GR" sz="2800" dirty="0">
                <a:effectLst/>
                <a:ea typeface="Calibri" panose="020F0502020204030204" pitchFamily="34" charset="0"/>
                <a:cs typeface="Arial" panose="020B0604020202020204" pitchFamily="34" charset="0"/>
              </a:rPr>
              <a:t>) δεν μπορεί να αποτελεί ακριβές ρεπορτάζ για όσα συνέβησαν κατά τη Μεγάλη Έκρηξη (</a:t>
            </a:r>
            <a:r>
              <a:rPr lang="en-US" sz="2800" dirty="0">
                <a:effectLst/>
                <a:ea typeface="Calibri" panose="020F0502020204030204" pitchFamily="34" charset="0"/>
                <a:cs typeface="Arial" panose="020B0604020202020204" pitchFamily="34" charset="0"/>
              </a:rPr>
              <a:t>Big Bang</a:t>
            </a:r>
            <a:r>
              <a:rPr lang="el-GR" sz="2800" dirty="0">
                <a:effectLst/>
                <a:ea typeface="Calibri" panose="020F0502020204030204" pitchFamily="34" charset="0"/>
                <a:cs typeface="Arial" panose="020B0604020202020204" pitchFamily="34" charset="0"/>
              </a:rPr>
              <a:t>), έτσι ο βιβλικός λόγος περί των Εσχάτων δεν είναι ακριβής πρόγνωση για τα μελλοντικά έσχατα γεγονότα, όσα θα συμβούν κατά το </a:t>
            </a:r>
            <a:r>
              <a:rPr lang="en-US" sz="2800" dirty="0">
                <a:effectLst/>
                <a:ea typeface="Calibri" panose="020F0502020204030204" pitchFamily="34" charset="0"/>
                <a:cs typeface="Arial" panose="020B0604020202020204" pitchFamily="34" charset="0"/>
              </a:rPr>
              <a:t>Big</a:t>
            </a:r>
            <a:r>
              <a:rPr lang="el-GR" sz="2800" dirty="0">
                <a:effectLst/>
                <a:ea typeface="Calibri" panose="020F0502020204030204" pitchFamily="34" charset="0"/>
                <a:cs typeface="Arial" panose="020B0604020202020204" pitchFamily="34" charset="0"/>
              </a:rPr>
              <a:t> </a:t>
            </a:r>
            <a:r>
              <a:rPr lang="el-GR" sz="2800" dirty="0" err="1">
                <a:effectLst/>
                <a:ea typeface="Calibri" panose="020F0502020204030204" pitchFamily="34" charset="0"/>
                <a:cs typeface="Arial" panose="020B0604020202020204" pitchFamily="34" charset="0"/>
              </a:rPr>
              <a:t>Crunch</a:t>
            </a:r>
            <a:r>
              <a:rPr lang="el-GR" sz="2800" dirty="0">
                <a:effectLst/>
                <a:ea typeface="Calibri" panose="020F0502020204030204" pitchFamily="34" charset="0"/>
                <a:cs typeface="Arial" panose="020B0604020202020204" pitchFamily="34" charset="0"/>
              </a:rPr>
              <a:t>. Την Α.Γ. δεν την ενδιαφέρει το «πώς», αλλά το κρίσιμο για κάθε ύπαρξη ερώτημα «ποιος» και «γιατί»| δημιουργεί τον κόσμο. </a:t>
            </a:r>
          </a:p>
          <a:p>
            <a:pPr algn="just"/>
            <a:endParaRPr lang="el-GR" sz="2800" dirty="0">
              <a:effectLst/>
              <a:ea typeface="Calibri" panose="020F0502020204030204" pitchFamily="34" charset="0"/>
              <a:cs typeface="Arial" panose="020B0604020202020204" pitchFamily="34" charset="0"/>
            </a:endParaRPr>
          </a:p>
          <a:p>
            <a:pPr algn="just"/>
            <a:r>
              <a:rPr lang="el-GR" sz="2800" dirty="0">
                <a:effectLst/>
                <a:ea typeface="Calibri" panose="020F0502020204030204" pitchFamily="34" charset="0"/>
                <a:cs typeface="Arial" panose="020B0604020202020204" pitchFamily="34" charset="0"/>
              </a:rPr>
              <a:t>Άλλωστε και η πρώτη βιβλική αφήγηση της Δημιουργίας, συνεγράφη έτσι ώστε όσοι αιχμάλωτοι στα στρατόπεδα συγκέντρωσης των Βαβυλωνίων βίωναν κρίση ταυτότητας ένεκα της απώλειας του κέντρου τους, να συνειδητοποιήσουν ότι δεν είναι έρμαιο των αστέρων και της Τύχης αλλά ότι υπάρχει σχέδιο και τέλος, καθώς </a:t>
            </a:r>
            <a:r>
              <a:rPr lang="el-GR" sz="2800" i="1" dirty="0">
                <a:effectLst/>
                <a:ea typeface="Calibri" panose="020F0502020204030204" pitchFamily="34" charset="0"/>
                <a:cs typeface="Arial" panose="020B0604020202020204" pitchFamily="34" charset="0"/>
              </a:rPr>
              <a:t>κάθε</a:t>
            </a:r>
            <a:r>
              <a:rPr lang="el-GR" sz="2800" dirty="0">
                <a:effectLst/>
                <a:ea typeface="Calibri" panose="020F0502020204030204" pitchFamily="34" charset="0"/>
                <a:cs typeface="Arial" panose="020B0604020202020204" pitchFamily="34" charset="0"/>
              </a:rPr>
              <a:t> άνθρωπος ανεξαρτήτως φυλής και φύλου είναι μοναδικός - </a:t>
            </a:r>
            <a:r>
              <a:rPr lang="el-GR" sz="2800" dirty="0" err="1">
                <a:effectLst/>
                <a:ea typeface="Calibri" panose="020F0502020204030204" pitchFamily="34" charset="0"/>
                <a:cs typeface="Arial" panose="020B0604020202020204" pitchFamily="34" charset="0"/>
              </a:rPr>
              <a:t>κατ’εικόνα</a:t>
            </a:r>
            <a:r>
              <a:rPr lang="el-GR" sz="2800" dirty="0">
                <a:effectLst/>
                <a:ea typeface="Calibri" panose="020F0502020204030204" pitchFamily="34" charset="0"/>
                <a:cs typeface="Arial" panose="020B0604020202020204" pitchFamily="34" charset="0"/>
              </a:rPr>
              <a:t> και καθ’ ομοίωση του ίδιου του Θεού. Βεβαίως και η Α.Γ. διακηρύσσει ότι ο Κόσμος έχει αρχή και τέλος (κάτι όχι αυτονόητο για αιώνες για το ελληνικό κοσμοείδωλο). </a:t>
            </a:r>
          </a:p>
          <a:p>
            <a:endParaRPr lang="el-GR" dirty="0"/>
          </a:p>
        </p:txBody>
      </p:sp>
    </p:spTree>
    <p:extLst>
      <p:ext uri="{BB962C8B-B14F-4D97-AF65-F5344CB8AC3E}">
        <p14:creationId xmlns:p14="http://schemas.microsoft.com/office/powerpoint/2010/main" val="18789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fontScale="90000"/>
          </a:bodyPr>
          <a:lstStyle/>
          <a:p>
            <a:pPr algn="ctr"/>
            <a:r>
              <a:rPr lang="el-GR" dirty="0"/>
              <a:t>«Στην αρχή ο Θεός δημιούργησε τον ουρανό και τη γη»</a:t>
            </a:r>
          </a:p>
        </p:txBody>
      </p:sp>
      <p:sp>
        <p:nvSpPr>
          <p:cNvPr id="3" name="Ορθογώνιο 2"/>
          <p:cNvSpPr/>
          <p:nvPr/>
        </p:nvSpPr>
        <p:spPr>
          <a:xfrm>
            <a:off x="602166" y="1417638"/>
            <a:ext cx="10980234" cy="5010602"/>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prstClr val="black"/>
                </a:solidFill>
              </a:rPr>
              <a:t>Όλα όσα υπάρχουν, θα μπορούσαν να μην είχαν δημιουργηθεί, ή θα μπορούσαν να ήταν διαφορετικά. Μια θεϊκή δύναμη που δημιουργεί ολόκληρη την κτίση από το τίποτα-μηδέν είναι ενεργός σε κάθε στιγμή, πριν ακόμη από τη δημιουργία, και εισέρχεται μέσα στην ιστορία με την ενανθρώπηση του Ιησού, ο οποίος </a:t>
            </a:r>
            <a:r>
              <a:rPr lang="el-GR" sz="2200" dirty="0" err="1">
                <a:solidFill>
                  <a:prstClr val="black"/>
                </a:solidFill>
              </a:rPr>
              <a:t>καινοποιεί</a:t>
            </a:r>
            <a:r>
              <a:rPr lang="el-GR" sz="2200" dirty="0">
                <a:solidFill>
                  <a:prstClr val="black"/>
                </a:solidFill>
              </a:rPr>
              <a:t> την κτίση με την ανάστασή του. «Θα διώξει κάθε δάκρυ από τα μάτια τους, κι ο θάνατος δεν θα υπάρχει πια» </a:t>
            </a:r>
            <a:r>
              <a:rPr lang="el-GR" dirty="0">
                <a:solidFill>
                  <a:prstClr val="black"/>
                </a:solidFill>
              </a:rPr>
              <a:t>(</a:t>
            </a:r>
            <a:r>
              <a:rPr lang="el-GR" dirty="0" err="1">
                <a:solidFill>
                  <a:prstClr val="black"/>
                </a:solidFill>
              </a:rPr>
              <a:t>Απ</a:t>
            </a:r>
            <a:r>
              <a:rPr lang="el-GR" dirty="0">
                <a:solidFill>
                  <a:prstClr val="black"/>
                </a:solidFill>
              </a:rPr>
              <a:t> 21:4)</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Για να βιώσουμε το γεγονός αυτό, οφείλουμε να αντισταθούμε στα συμπτώματα της διαμορφούμενης νεωτερικής συνείδησης: (α) τον </a:t>
            </a:r>
            <a:r>
              <a:rPr lang="el-GR" sz="2200" dirty="0" err="1">
                <a:solidFill>
                  <a:prstClr val="black"/>
                </a:solidFill>
              </a:rPr>
              <a:t>δακτυλοδεικτούμενο</a:t>
            </a:r>
            <a:r>
              <a:rPr lang="el-GR" sz="2200" dirty="0">
                <a:solidFill>
                  <a:prstClr val="black"/>
                </a:solidFill>
              </a:rPr>
              <a:t> ατομισμό, λ.χ. να ζουν για τον εαυτό τους και την εκπλήρωση των επιθυμιών τους με βάση την </a:t>
            </a:r>
            <a:r>
              <a:rPr lang="el-GR" sz="2200" dirty="0" err="1">
                <a:solidFill>
                  <a:prstClr val="black"/>
                </a:solidFill>
              </a:rPr>
              <a:t>υπο</a:t>
            </a:r>
            <a:r>
              <a:rPr lang="el-GR" sz="2200" dirty="0">
                <a:solidFill>
                  <a:prstClr val="black"/>
                </a:solidFill>
              </a:rPr>
              <a:t>-κουλτούρα της κατανάλωσης, με ευκρινή έλλειψη νοήματος και αξιών· (β) την ηγεμονία του </a:t>
            </a:r>
            <a:r>
              <a:rPr lang="el-GR" sz="2200" dirty="0" err="1">
                <a:solidFill>
                  <a:prstClr val="black"/>
                </a:solidFill>
              </a:rPr>
              <a:t>εργαλειακού</a:t>
            </a:r>
            <a:r>
              <a:rPr lang="el-GR" sz="2200" dirty="0">
                <a:solidFill>
                  <a:prstClr val="black"/>
                </a:solidFill>
              </a:rPr>
              <a:t> λόγου, λ.χ. της ορθολογικότητας, όπου τα πάντα επανασχεδιάζονται με κριτήριο την ατομική ευμάρεια· και (γ) κυρίως την απώλεια της ελευθερίας, ατομικής και συλλογικής, έναντι εκβιαστικών </a:t>
            </a:r>
            <a:r>
              <a:rPr lang="el-GR" sz="2200" dirty="0" err="1">
                <a:solidFill>
                  <a:prstClr val="black"/>
                </a:solidFill>
              </a:rPr>
              <a:t>ομογενοποιήσεων</a:t>
            </a:r>
            <a:r>
              <a:rPr lang="el-GR" sz="2200" dirty="0">
                <a:solidFill>
                  <a:prstClr val="black"/>
                </a:solidFill>
              </a:rPr>
              <a:t> που αποφασίζει μια μονάχα </a:t>
            </a:r>
            <a:r>
              <a:rPr lang="el-GR" sz="2200" dirty="0" err="1">
                <a:solidFill>
                  <a:prstClr val="black"/>
                </a:solidFill>
              </a:rPr>
              <a:t>μειοψη-φία</a:t>
            </a:r>
            <a:r>
              <a:rPr lang="el-GR" sz="2200" dirty="0">
                <a:solidFill>
                  <a:prstClr val="black"/>
                </a:solidFill>
              </a:rPr>
              <a:t> διακυβέρνησης.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150</a:t>
            </a:fld>
            <a:endParaRPr lang="el-GR"/>
          </a:p>
        </p:txBody>
      </p:sp>
    </p:spTree>
    <p:extLst>
      <p:ext uri="{BB962C8B-B14F-4D97-AF65-F5344CB8AC3E}">
        <p14:creationId xmlns:p14="http://schemas.microsoft.com/office/powerpoint/2010/main" val="335337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Γένεσις – Ενσάρκωση – Παλιγγενεσία </a:t>
            </a:r>
          </a:p>
        </p:txBody>
      </p:sp>
      <p:sp>
        <p:nvSpPr>
          <p:cNvPr id="3" name="Ορθογώνιο 2"/>
          <p:cNvSpPr/>
          <p:nvPr/>
        </p:nvSpPr>
        <p:spPr>
          <a:xfrm>
            <a:off x="602166" y="1417638"/>
            <a:ext cx="10980234" cy="4231928"/>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Θεός της Βίβλου ‒ο Θεός της Εκκλησίας‒ δεν δημιουργεί μόνο τον σύμπαντα κόσμου, αλλά κατέρχεται και μένει σε συγκεκριμένο κόσμο. Είναι παρών στο Ισραήλ, στον Χριστό, στον λόγο του, εντός κάθε μυστηρίου και στο πνεύμα κάθε πιστού. Η ενσάρκωση του Χριστού καθιστά αυτή τη γειτνίαση του Θεού με τις ανθρώπινες υπάρξεις οριστική, μια για πάντα –ακόμα και σε ενοχές και βάσανα.</a:t>
            </a:r>
          </a:p>
          <a:p>
            <a:pPr algn="just">
              <a:lnSpc>
                <a:spcPct val="110000"/>
              </a:lnSpc>
              <a:spcBef>
                <a:spcPts val="580"/>
              </a:spcBef>
              <a:buClr>
                <a:srgbClr val="D34817"/>
              </a:buClr>
              <a:buSzPct val="85000"/>
            </a:pPr>
            <a:r>
              <a:rPr lang="el-GR" sz="2400" dirty="0">
                <a:solidFill>
                  <a:prstClr val="black"/>
                </a:solidFill>
              </a:rPr>
              <a:t>Συνεπώς, συνεχίζει ο Θεός να αποκαλύπτεται μέσω ανθρώπινων υπάρξεων, τις οποίες και εμπιστευόμαστε, δηλαδή όχι πρωτίστως μέσω δομών, θεσμών ή ιδεών, αλλά μέσω ενός «Εσύ» με τον Οποίο εμείς ελεύθερα εισερχόμαστε σε μια νέα σχέση. Στο κέντρο όλων των ανθρώπων, μέσω των οποίων ο Θεός μιλάει, βρίσκε-</a:t>
            </a:r>
            <a:r>
              <a:rPr lang="el-GR" sz="2400" dirty="0" err="1">
                <a:solidFill>
                  <a:prstClr val="black"/>
                </a:solidFill>
              </a:rPr>
              <a:t>ται</a:t>
            </a:r>
            <a:r>
              <a:rPr lang="el-GR" sz="2400" dirty="0">
                <a:solidFill>
                  <a:prstClr val="black"/>
                </a:solidFill>
              </a:rPr>
              <a:t> ο πρώτος και ο έσχατος, η αρχή και το τέλος, ο Ιησούς εκ της Ναζαρέτ.</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151</a:t>
            </a:fld>
            <a:endParaRPr lang="el-GR"/>
          </a:p>
        </p:txBody>
      </p:sp>
    </p:spTree>
    <p:extLst>
      <p:ext uri="{BB962C8B-B14F-4D97-AF65-F5344CB8AC3E}">
        <p14:creationId xmlns:p14="http://schemas.microsoft.com/office/powerpoint/2010/main" val="1353690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Πρόταση: Περικοπές της Π.Δ. για κατήχηση</a:t>
            </a:r>
          </a:p>
        </p:txBody>
      </p:sp>
      <p:sp>
        <p:nvSpPr>
          <p:cNvPr id="3" name="Ορθογώνιο 2"/>
          <p:cNvSpPr/>
          <p:nvPr/>
        </p:nvSpPr>
        <p:spPr>
          <a:xfrm>
            <a:off x="602166" y="1417638"/>
            <a:ext cx="10980234" cy="5354094"/>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διήγηση του Κάιν και του </a:t>
            </a:r>
            <a:r>
              <a:rPr lang="el-GR" sz="2200" dirty="0" err="1">
                <a:solidFill>
                  <a:prstClr val="black"/>
                </a:solidFill>
              </a:rPr>
              <a:t>Άβελ</a:t>
            </a:r>
            <a:r>
              <a:rPr lang="el-GR" sz="2200" dirty="0">
                <a:solidFill>
                  <a:prstClr val="black"/>
                </a:solidFill>
              </a:rPr>
              <a:t> </a:t>
            </a:r>
            <a:r>
              <a:rPr lang="el-GR" sz="2000" dirty="0">
                <a:solidFill>
                  <a:prstClr val="black"/>
                </a:solidFill>
              </a:rPr>
              <a:t>(Γεν 4:1-16)</a:t>
            </a:r>
            <a:r>
              <a:rPr lang="el-GR" sz="2200" dirty="0">
                <a:solidFill>
                  <a:prstClr val="black"/>
                </a:solidFill>
              </a:rPr>
              <a:t> </a:t>
            </a: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κλήση του Άβραμ από τον Θεό </a:t>
            </a:r>
            <a:r>
              <a:rPr lang="el-GR" sz="2000" dirty="0">
                <a:solidFill>
                  <a:prstClr val="black"/>
                </a:solidFill>
              </a:rPr>
              <a:t>(12:1-9)</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η Άγαρ και ο Ισμαήλ </a:t>
            </a:r>
            <a:r>
              <a:rPr lang="el-GR" sz="2000" dirty="0">
                <a:solidFill>
                  <a:prstClr val="black"/>
                </a:solidFill>
              </a:rPr>
              <a:t>(16:1-16)</a:t>
            </a:r>
            <a:r>
              <a:rPr lang="el-GR" sz="2200" dirty="0">
                <a:solidFill>
                  <a:schemeClr val="accent1"/>
                </a:solidFill>
                <a:sym typeface="Wingdings 2" panose="05020102010507070707" pitchFamily="18" charset="2"/>
              </a:rPr>
              <a:t> *</a:t>
            </a:r>
            <a:r>
              <a:rPr lang="el-GR" sz="2200" dirty="0">
                <a:solidFill>
                  <a:prstClr val="black"/>
                </a:solidFill>
              </a:rPr>
              <a:t> η περίφημη θυσία του Ισαάκ </a:t>
            </a:r>
            <a:r>
              <a:rPr lang="el-GR" sz="2000" dirty="0">
                <a:solidFill>
                  <a:prstClr val="black"/>
                </a:solidFill>
              </a:rPr>
              <a:t>(22:1-19)</a:t>
            </a:r>
            <a:r>
              <a:rPr lang="el-GR" sz="2200" dirty="0">
                <a:solidFill>
                  <a:schemeClr val="accent1"/>
                </a:solidFill>
                <a:sym typeface="Wingdings 2" panose="05020102010507070707" pitchFamily="18" charset="2"/>
              </a:rPr>
              <a:t> *</a:t>
            </a:r>
            <a:r>
              <a:rPr lang="el-GR" sz="2200" dirty="0">
                <a:solidFill>
                  <a:prstClr val="black"/>
                </a:solidFill>
              </a:rPr>
              <a:t> η πάλη του Ιακώβ </a:t>
            </a:r>
            <a:r>
              <a:rPr lang="el-GR" sz="2000" dirty="0">
                <a:solidFill>
                  <a:prstClr val="black"/>
                </a:solidFill>
              </a:rPr>
              <a:t>(32:22-33)</a:t>
            </a:r>
            <a:r>
              <a:rPr lang="el-GR" sz="2200" dirty="0">
                <a:solidFill>
                  <a:schemeClr val="accent1"/>
                </a:solidFill>
                <a:sym typeface="Wingdings 2" panose="05020102010507070707" pitchFamily="18" charset="2"/>
              </a:rPr>
              <a:t> *</a:t>
            </a:r>
            <a:r>
              <a:rPr lang="el-GR" sz="2200" dirty="0">
                <a:solidFill>
                  <a:prstClr val="black"/>
                </a:solidFill>
              </a:rPr>
              <a:t> η καθησύχαση των αδελφών του Ιωσήφ </a:t>
            </a:r>
            <a:r>
              <a:rPr lang="el-GR" sz="2000" dirty="0">
                <a:solidFill>
                  <a:prstClr val="black"/>
                </a:solidFill>
              </a:rPr>
              <a:t>(50:20)</a:t>
            </a:r>
            <a:r>
              <a:rPr lang="el-GR" sz="2200" dirty="0">
                <a:solidFill>
                  <a:schemeClr val="accent1"/>
                </a:solidFill>
                <a:sym typeface="Wingdings 2" panose="05020102010507070707" pitchFamily="18" charset="2"/>
              </a:rPr>
              <a:t> *</a:t>
            </a:r>
            <a:r>
              <a:rPr lang="el-GR" sz="2200" dirty="0">
                <a:solidFill>
                  <a:prstClr val="black"/>
                </a:solidFill>
              </a:rPr>
              <a:t> τα λόγια του Θεού προς τον Ιησού του </a:t>
            </a:r>
            <a:r>
              <a:rPr lang="el-GR" sz="2200" dirty="0" err="1">
                <a:solidFill>
                  <a:prstClr val="black"/>
                </a:solidFill>
              </a:rPr>
              <a:t>Ναυή</a:t>
            </a:r>
            <a:r>
              <a:rPr lang="el-GR" sz="2200" dirty="0">
                <a:solidFill>
                  <a:prstClr val="black"/>
                </a:solidFill>
              </a:rPr>
              <a:t> </a:t>
            </a:r>
            <a:r>
              <a:rPr lang="el-GR" sz="2000" dirty="0">
                <a:solidFill>
                  <a:prstClr val="black"/>
                </a:solidFill>
              </a:rPr>
              <a:t>(Ι. </a:t>
            </a:r>
            <a:r>
              <a:rPr lang="el-GR" sz="2000" dirty="0" err="1">
                <a:solidFill>
                  <a:prstClr val="black"/>
                </a:solidFill>
              </a:rPr>
              <a:t>Ναυή</a:t>
            </a:r>
            <a:r>
              <a:rPr lang="el-GR" sz="2000" dirty="0">
                <a:solidFill>
                  <a:prstClr val="black"/>
                </a:solidFill>
              </a:rPr>
              <a:t> 1:1-9)</a:t>
            </a:r>
            <a:r>
              <a:rPr lang="el-GR" sz="2200" dirty="0">
                <a:solidFill>
                  <a:schemeClr val="accent1"/>
                </a:solidFill>
                <a:sym typeface="Wingdings 2" panose="05020102010507070707" pitchFamily="18" charset="2"/>
              </a:rPr>
              <a:t> *</a:t>
            </a:r>
            <a:r>
              <a:rPr lang="el-GR" sz="2200" dirty="0">
                <a:solidFill>
                  <a:prstClr val="black"/>
                </a:solidFill>
              </a:rPr>
              <a:t> η καταφυγή του Ηλία στο όρος </a:t>
            </a:r>
            <a:r>
              <a:rPr lang="el-GR" sz="2200" dirty="0" err="1">
                <a:solidFill>
                  <a:prstClr val="black"/>
                </a:solidFill>
              </a:rPr>
              <a:t>Χωρήβ</a:t>
            </a:r>
            <a:r>
              <a:rPr lang="el-GR" sz="2200" dirty="0">
                <a:solidFill>
                  <a:prstClr val="black"/>
                </a:solidFill>
              </a:rPr>
              <a:t> </a:t>
            </a:r>
            <a:r>
              <a:rPr lang="el-GR" sz="2000" dirty="0">
                <a:solidFill>
                  <a:prstClr val="black"/>
                </a:solidFill>
              </a:rPr>
              <a:t>(3 </a:t>
            </a:r>
            <a:r>
              <a:rPr lang="el-GR" sz="2000" dirty="0" err="1">
                <a:solidFill>
                  <a:prstClr val="black"/>
                </a:solidFill>
              </a:rPr>
              <a:t>Βασ</a:t>
            </a:r>
            <a:r>
              <a:rPr lang="el-GR" sz="2000" dirty="0">
                <a:solidFill>
                  <a:prstClr val="black"/>
                </a:solidFill>
              </a:rPr>
              <a:t> 19:1-8)</a:t>
            </a:r>
            <a:r>
              <a:rPr lang="el-GR" sz="2200" dirty="0">
                <a:solidFill>
                  <a:schemeClr val="accent1"/>
                </a:solidFill>
                <a:sym typeface="Wingdings 2" panose="05020102010507070707" pitchFamily="18" charset="2"/>
              </a:rPr>
              <a:t> *</a:t>
            </a:r>
            <a:r>
              <a:rPr lang="el-GR" sz="2200" dirty="0">
                <a:solidFill>
                  <a:prstClr val="black"/>
                </a:solidFill>
              </a:rPr>
              <a:t> η θεραπεία του </a:t>
            </a:r>
            <a:r>
              <a:rPr lang="el-GR" sz="2200" dirty="0" err="1">
                <a:solidFill>
                  <a:prstClr val="black"/>
                </a:solidFill>
              </a:rPr>
              <a:t>Νεεμάν</a:t>
            </a:r>
            <a:r>
              <a:rPr lang="el-GR" sz="2200" dirty="0">
                <a:solidFill>
                  <a:prstClr val="black"/>
                </a:solidFill>
              </a:rPr>
              <a:t> από τη λέπρα </a:t>
            </a:r>
            <a:r>
              <a:rPr lang="el-GR" sz="2000" dirty="0">
                <a:solidFill>
                  <a:prstClr val="black"/>
                </a:solidFill>
              </a:rPr>
              <a:t>(4 </a:t>
            </a:r>
            <a:r>
              <a:rPr lang="el-GR" sz="2000" dirty="0" err="1">
                <a:solidFill>
                  <a:prstClr val="black"/>
                </a:solidFill>
              </a:rPr>
              <a:t>Βασ</a:t>
            </a:r>
            <a:r>
              <a:rPr lang="el-GR" sz="2000" dirty="0">
                <a:solidFill>
                  <a:prstClr val="black"/>
                </a:solidFill>
              </a:rPr>
              <a:t> 5:1-19)</a:t>
            </a:r>
            <a:r>
              <a:rPr lang="el-GR" sz="2200" dirty="0">
                <a:solidFill>
                  <a:schemeClr val="accent1"/>
                </a:solidFill>
                <a:sym typeface="Wingdings 2" panose="05020102010507070707" pitchFamily="18" charset="2"/>
              </a:rPr>
              <a:t> *</a:t>
            </a:r>
            <a:r>
              <a:rPr lang="el-GR" sz="2200" dirty="0">
                <a:solidFill>
                  <a:prstClr val="black"/>
                </a:solidFill>
              </a:rPr>
              <a:t> ο ύμνος του </a:t>
            </a:r>
            <a:r>
              <a:rPr lang="el-GR" sz="2200" dirty="0" err="1">
                <a:solidFill>
                  <a:prstClr val="black"/>
                </a:solidFill>
              </a:rPr>
              <a:t>Ιωσαφάτ</a:t>
            </a:r>
            <a:r>
              <a:rPr lang="el-GR" sz="2200" dirty="0">
                <a:solidFill>
                  <a:prstClr val="black"/>
                </a:solidFill>
              </a:rPr>
              <a:t> </a:t>
            </a:r>
            <a:r>
              <a:rPr lang="el-GR" sz="2000" dirty="0">
                <a:solidFill>
                  <a:prstClr val="black"/>
                </a:solidFill>
              </a:rPr>
              <a:t>(2 Παρ 20)</a:t>
            </a:r>
            <a:r>
              <a:rPr lang="el-GR" sz="2200" dirty="0">
                <a:solidFill>
                  <a:schemeClr val="accent1"/>
                </a:solidFill>
                <a:sym typeface="Wingdings 2" panose="05020102010507070707" pitchFamily="18" charset="2"/>
              </a:rPr>
              <a:t> *</a:t>
            </a:r>
            <a:r>
              <a:rPr lang="el-GR" sz="2200" dirty="0">
                <a:solidFill>
                  <a:prstClr val="black"/>
                </a:solidFill>
              </a:rPr>
              <a:t> η μεγάλη δοκιμασία του Ιώβ </a:t>
            </a:r>
            <a:r>
              <a:rPr lang="el-GR" sz="2000" dirty="0">
                <a:solidFill>
                  <a:prstClr val="black"/>
                </a:solidFill>
              </a:rPr>
              <a:t>(2:1-10)</a:t>
            </a:r>
            <a:r>
              <a:rPr lang="el-GR" sz="2200" dirty="0">
                <a:solidFill>
                  <a:schemeClr val="accent1"/>
                </a:solidFill>
                <a:sym typeface="Wingdings 2" panose="05020102010507070707" pitchFamily="18" charset="2"/>
              </a:rPr>
              <a:t> *</a:t>
            </a:r>
            <a:r>
              <a:rPr lang="el-GR" sz="2200" dirty="0">
                <a:solidFill>
                  <a:prstClr val="black"/>
                </a:solidFill>
              </a:rPr>
              <a:t> ο ύμνος για την ευτυχία εκείνου που έλαβε άφεση </a:t>
            </a:r>
            <a:r>
              <a:rPr lang="el-GR" sz="2000" dirty="0">
                <a:solidFill>
                  <a:prstClr val="black"/>
                </a:solidFill>
              </a:rPr>
              <a:t>(</a:t>
            </a:r>
            <a:r>
              <a:rPr lang="el-GR" sz="2000" dirty="0" err="1">
                <a:solidFill>
                  <a:prstClr val="black"/>
                </a:solidFill>
              </a:rPr>
              <a:t>Ψλ</a:t>
            </a:r>
            <a:r>
              <a:rPr lang="el-GR" sz="2000" dirty="0">
                <a:solidFill>
                  <a:prstClr val="black"/>
                </a:solidFill>
              </a:rPr>
              <a:t> 31 Ο΄)</a:t>
            </a:r>
            <a:r>
              <a:rPr lang="el-GR" sz="2200" dirty="0">
                <a:solidFill>
                  <a:schemeClr val="accent1"/>
                </a:solidFill>
                <a:sym typeface="Wingdings 2" panose="05020102010507070707" pitchFamily="18" charset="2"/>
              </a:rPr>
              <a:t> *</a:t>
            </a:r>
            <a:r>
              <a:rPr lang="el-GR" sz="2200" dirty="0">
                <a:solidFill>
                  <a:prstClr val="black"/>
                </a:solidFill>
              </a:rPr>
              <a:t> ο ύμνος για τον ερχόμενο Κύριο </a:t>
            </a:r>
            <a:r>
              <a:rPr lang="el-GR" sz="2000" dirty="0">
                <a:solidFill>
                  <a:prstClr val="black"/>
                </a:solidFill>
              </a:rPr>
              <a:t>(95 Ο΄)</a:t>
            </a:r>
            <a:r>
              <a:rPr lang="el-GR" sz="2200" dirty="0">
                <a:solidFill>
                  <a:schemeClr val="accent1"/>
                </a:solidFill>
                <a:sym typeface="Wingdings 2" panose="05020102010507070707" pitchFamily="18" charset="2"/>
              </a:rPr>
              <a:t> *</a:t>
            </a:r>
            <a:r>
              <a:rPr lang="el-GR" sz="2200" dirty="0">
                <a:solidFill>
                  <a:prstClr val="black"/>
                </a:solidFill>
              </a:rPr>
              <a:t> ο Κύριος φέρνει πίσω τον λαό του </a:t>
            </a:r>
            <a:r>
              <a:rPr lang="el-GR" sz="2000" dirty="0">
                <a:solidFill>
                  <a:prstClr val="black"/>
                </a:solidFill>
              </a:rPr>
              <a:t>(</a:t>
            </a:r>
            <a:r>
              <a:rPr lang="el-GR" sz="2000" dirty="0" err="1">
                <a:solidFill>
                  <a:prstClr val="black"/>
                </a:solidFill>
              </a:rPr>
              <a:t>Ησ</a:t>
            </a:r>
            <a:r>
              <a:rPr lang="el-GR" sz="2000" dirty="0">
                <a:solidFill>
                  <a:prstClr val="black"/>
                </a:solidFill>
              </a:rPr>
              <a:t> 40:3-8)</a:t>
            </a:r>
            <a:r>
              <a:rPr lang="el-GR" sz="2200" dirty="0">
                <a:solidFill>
                  <a:schemeClr val="accent1"/>
                </a:solidFill>
                <a:sym typeface="Wingdings 2" panose="05020102010507070707" pitchFamily="18" charset="2"/>
              </a:rPr>
              <a:t> *</a:t>
            </a:r>
            <a:r>
              <a:rPr lang="el-GR" sz="2200" dirty="0">
                <a:solidFill>
                  <a:prstClr val="black"/>
                </a:solidFill>
              </a:rPr>
              <a:t> τα μελλοντικά παθήματα του δούλου του Κυρίου </a:t>
            </a:r>
            <a:r>
              <a:rPr lang="el-GR" sz="2000" dirty="0">
                <a:solidFill>
                  <a:prstClr val="black"/>
                </a:solidFill>
              </a:rPr>
              <a:t>(52:13-53:12)</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το χαρμόσυνο μήνυμα της σωτηρίας για τη </a:t>
            </a:r>
            <a:r>
              <a:rPr lang="el-GR" sz="2200" dirty="0" err="1">
                <a:solidFill>
                  <a:prstClr val="black"/>
                </a:solidFill>
              </a:rPr>
              <a:t>Σιών</a:t>
            </a:r>
            <a:r>
              <a:rPr lang="el-GR" sz="2200" dirty="0">
                <a:solidFill>
                  <a:prstClr val="black"/>
                </a:solidFill>
              </a:rPr>
              <a:t> </a:t>
            </a:r>
            <a:r>
              <a:rPr lang="el-GR" sz="2000" dirty="0">
                <a:solidFill>
                  <a:prstClr val="black"/>
                </a:solidFill>
              </a:rPr>
              <a:t>(61:1-3.10-11)</a:t>
            </a:r>
            <a:r>
              <a:rPr lang="el-GR" sz="2200" dirty="0">
                <a:solidFill>
                  <a:schemeClr val="accent1"/>
                </a:solidFill>
                <a:sym typeface="Wingdings 2" panose="05020102010507070707" pitchFamily="18" charset="2"/>
              </a:rPr>
              <a:t> *</a:t>
            </a:r>
            <a:r>
              <a:rPr lang="el-GR" sz="2200" dirty="0">
                <a:solidFill>
                  <a:prstClr val="black"/>
                </a:solidFill>
              </a:rPr>
              <a:t> η επιστολή του Ιερεμία προς τους αιχμαλώτους </a:t>
            </a:r>
            <a:r>
              <a:rPr lang="el-GR" sz="2000" dirty="0">
                <a:solidFill>
                  <a:prstClr val="black"/>
                </a:solidFill>
              </a:rPr>
              <a:t>(</a:t>
            </a:r>
            <a:r>
              <a:rPr lang="el-GR" sz="2000" dirty="0" err="1">
                <a:solidFill>
                  <a:prstClr val="black"/>
                </a:solidFill>
              </a:rPr>
              <a:t>Ιερ</a:t>
            </a:r>
            <a:r>
              <a:rPr lang="el-GR" sz="2000" dirty="0">
                <a:solidFill>
                  <a:prstClr val="black"/>
                </a:solidFill>
              </a:rPr>
              <a:t> 29:4-14)</a:t>
            </a:r>
            <a:r>
              <a:rPr lang="el-GR" sz="2200" dirty="0">
                <a:solidFill>
                  <a:schemeClr val="accent1"/>
                </a:solidFill>
                <a:sym typeface="Wingdings 2" panose="05020102010507070707" pitchFamily="18" charset="2"/>
              </a:rPr>
              <a:t> *</a:t>
            </a:r>
            <a:r>
              <a:rPr lang="el-GR" sz="2200" dirty="0">
                <a:solidFill>
                  <a:prstClr val="black"/>
                </a:solidFill>
              </a:rPr>
              <a:t> η καινούργια διαθήκη με τον Ισραήλ και τον Ιούδα </a:t>
            </a:r>
            <a:r>
              <a:rPr lang="el-GR" sz="2000" dirty="0">
                <a:solidFill>
                  <a:prstClr val="black"/>
                </a:solidFill>
              </a:rPr>
              <a:t>(31:31-34)</a:t>
            </a:r>
            <a:r>
              <a:rPr lang="el-GR" sz="2200" dirty="0">
                <a:solidFill>
                  <a:schemeClr val="accent1"/>
                </a:solidFill>
                <a:sym typeface="Wingdings 2" panose="05020102010507070707" pitchFamily="18" charset="2"/>
              </a:rPr>
              <a:t> *</a:t>
            </a:r>
            <a:r>
              <a:rPr lang="el-GR" sz="2200" dirty="0">
                <a:solidFill>
                  <a:prstClr val="black"/>
                </a:solidFill>
              </a:rPr>
              <a:t> η λαμπρότητα του καινούργιου ναού </a:t>
            </a:r>
            <a:r>
              <a:rPr lang="el-GR" sz="2000" dirty="0">
                <a:solidFill>
                  <a:prstClr val="black"/>
                </a:solidFill>
              </a:rPr>
              <a:t>(</a:t>
            </a:r>
            <a:r>
              <a:rPr lang="el-GR" sz="2000" dirty="0" err="1">
                <a:solidFill>
                  <a:prstClr val="black"/>
                </a:solidFill>
              </a:rPr>
              <a:t>Αγγ</a:t>
            </a:r>
            <a:r>
              <a:rPr lang="el-GR" sz="2000" dirty="0">
                <a:solidFill>
                  <a:prstClr val="black"/>
                </a:solidFill>
              </a:rPr>
              <a:t> 2:1-9)</a:t>
            </a:r>
            <a:r>
              <a:rPr lang="el-GR" sz="2200" dirty="0">
                <a:solidFill>
                  <a:schemeClr val="accent1"/>
                </a:solidFill>
                <a:sym typeface="Wingdings 2" panose="05020102010507070707" pitchFamily="18" charset="2"/>
              </a:rPr>
              <a:t> *</a:t>
            </a:r>
            <a:r>
              <a:rPr lang="el-GR" sz="2200" dirty="0">
                <a:solidFill>
                  <a:prstClr val="black"/>
                </a:solidFill>
              </a:rPr>
              <a:t> ο θρίαμβος των δικαίων </a:t>
            </a:r>
            <a:r>
              <a:rPr lang="el-GR" sz="2000" dirty="0">
                <a:solidFill>
                  <a:prstClr val="black"/>
                </a:solidFill>
              </a:rPr>
              <a:t>(</a:t>
            </a:r>
            <a:r>
              <a:rPr lang="el-GR" sz="2000" dirty="0" err="1">
                <a:solidFill>
                  <a:prstClr val="black"/>
                </a:solidFill>
              </a:rPr>
              <a:t>Μαλ</a:t>
            </a:r>
            <a:r>
              <a:rPr lang="el-GR" sz="2000" dirty="0">
                <a:solidFill>
                  <a:prstClr val="black"/>
                </a:solidFill>
              </a:rPr>
              <a:t> 3:19-24 Ο΄· 4:1-6 Μ)</a:t>
            </a:r>
            <a:r>
              <a:rPr lang="el-GR" sz="2200" dirty="0">
                <a:solidFill>
                  <a:schemeClr val="accent1"/>
                </a:solidFill>
                <a:sym typeface="Wingdings 2" panose="05020102010507070707" pitchFamily="18" charset="2"/>
              </a:rPr>
              <a:t> *</a:t>
            </a:r>
            <a:r>
              <a:rPr lang="el-GR" sz="2200" dirty="0">
                <a:solidFill>
                  <a:prstClr val="black"/>
                </a:solidFill>
              </a:rPr>
              <a:t> η υπόσχεση του Θεού για τους </a:t>
            </a:r>
            <a:r>
              <a:rPr lang="el-GR" sz="2200" dirty="0" err="1">
                <a:solidFill>
                  <a:prstClr val="black"/>
                </a:solidFill>
              </a:rPr>
              <a:t>πιστεύοντες</a:t>
            </a:r>
            <a:r>
              <a:rPr lang="el-GR" sz="2200" dirty="0">
                <a:solidFill>
                  <a:prstClr val="black"/>
                </a:solidFill>
              </a:rPr>
              <a:t>, τους ήρωες της πίστεως, τον εν πορεία λαό του Θεού </a:t>
            </a:r>
            <a:r>
              <a:rPr lang="el-GR" sz="2000" dirty="0">
                <a:solidFill>
                  <a:prstClr val="black"/>
                </a:solidFill>
              </a:rPr>
              <a:t>(</a:t>
            </a:r>
            <a:r>
              <a:rPr lang="el-GR" sz="2000" dirty="0" err="1">
                <a:solidFill>
                  <a:prstClr val="black"/>
                </a:solidFill>
              </a:rPr>
              <a:t>Εβρ</a:t>
            </a:r>
            <a:r>
              <a:rPr lang="el-GR" sz="2000" dirty="0">
                <a:solidFill>
                  <a:prstClr val="black"/>
                </a:solidFill>
              </a:rPr>
              <a:t> 4:1-11)</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152</a:t>
            </a:fld>
            <a:endParaRPr lang="el-GR"/>
          </a:p>
        </p:txBody>
      </p:sp>
    </p:spTree>
    <p:extLst>
      <p:ext uri="{BB962C8B-B14F-4D97-AF65-F5344CB8AC3E}">
        <p14:creationId xmlns:p14="http://schemas.microsoft.com/office/powerpoint/2010/main" val="335008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Παραίνεση: Κάθε μέρα με </a:t>
            </a:r>
            <a:r>
              <a:rPr lang="el-GR" dirty="0" err="1"/>
              <a:t>βιβλικότερο</a:t>
            </a:r>
            <a:r>
              <a:rPr lang="el-GR" dirty="0"/>
              <a:t> φρόνημα</a:t>
            </a:r>
          </a:p>
        </p:txBody>
      </p:sp>
      <p:sp>
        <p:nvSpPr>
          <p:cNvPr id="3" name="Ορθογώνιο 2"/>
          <p:cNvSpPr/>
          <p:nvPr/>
        </p:nvSpPr>
        <p:spPr>
          <a:xfrm>
            <a:off x="602166" y="1417638"/>
            <a:ext cx="10980234" cy="4271939"/>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Ιγνάτιος </a:t>
            </a:r>
            <a:r>
              <a:rPr lang="el-GR" sz="2400" dirty="0" err="1">
                <a:solidFill>
                  <a:prstClr val="black"/>
                </a:solidFill>
              </a:rPr>
              <a:t>Μπριαντσανίνωφ</a:t>
            </a:r>
            <a:r>
              <a:rPr lang="el-GR" sz="2400" dirty="0">
                <a:solidFill>
                  <a:prstClr val="black"/>
                </a:solidFill>
              </a:rPr>
              <a:t> (Ρωσία, 19</a:t>
            </a:r>
            <a:r>
              <a:rPr lang="el-GR" sz="2400" baseline="30000" dirty="0">
                <a:solidFill>
                  <a:prstClr val="black"/>
                </a:solidFill>
              </a:rPr>
              <a:t>ος</a:t>
            </a:r>
            <a:r>
              <a:rPr lang="el-GR" sz="2400" dirty="0">
                <a:solidFill>
                  <a:prstClr val="black"/>
                </a:solidFill>
              </a:rPr>
              <a:t> αι.) προτρέπει: </a:t>
            </a:r>
          </a:p>
          <a:p>
            <a:pPr algn="just">
              <a:lnSpc>
                <a:spcPct val="110000"/>
              </a:lnSpc>
              <a:spcBef>
                <a:spcPts val="580"/>
              </a:spcBef>
              <a:buClr>
                <a:srgbClr val="D34817"/>
              </a:buClr>
              <a:buSzPct val="85000"/>
            </a:pPr>
            <a:r>
              <a:rPr lang="el-GR" sz="2400" dirty="0">
                <a:solidFill>
                  <a:prstClr val="black"/>
                </a:solidFill>
              </a:rPr>
              <a:t>«Προσπάθησε να κάνεις οικείο στον νου και την καρδιά σου το Ευαγγέλιο. Ας πλέει ο νους σου μέσα του, ας ζει μέσα του. Έτσι πιο εύκολα όλη σου η </a:t>
            </a:r>
            <a:r>
              <a:rPr lang="el-GR" sz="2400" dirty="0" err="1">
                <a:solidFill>
                  <a:prstClr val="black"/>
                </a:solidFill>
              </a:rPr>
              <a:t>δραστη-ριότητα</a:t>
            </a:r>
            <a:r>
              <a:rPr lang="el-GR" sz="2400" dirty="0">
                <a:solidFill>
                  <a:prstClr val="black"/>
                </a:solidFill>
              </a:rPr>
              <a:t> θα γίνει ευαγγελική. Αυτό μπορεί ο καθένας να το πετύχει με την </a:t>
            </a:r>
            <a:r>
              <a:rPr lang="el-GR" sz="2400" dirty="0" err="1">
                <a:solidFill>
                  <a:prstClr val="black"/>
                </a:solidFill>
              </a:rPr>
              <a:t>ακατά-παυστη</a:t>
            </a:r>
            <a:r>
              <a:rPr lang="el-GR" sz="2400" dirty="0">
                <a:solidFill>
                  <a:prstClr val="black"/>
                </a:solidFill>
              </a:rPr>
              <a:t> εντρύφηση στο Ευαγγέλιο και την ευλαβική μελέτη του. </a:t>
            </a:r>
          </a:p>
          <a:p>
            <a:pPr algn="just">
              <a:lnSpc>
                <a:spcPct val="110000"/>
              </a:lnSpc>
              <a:spcBef>
                <a:spcPts val="580"/>
              </a:spcBef>
              <a:buClr>
                <a:srgbClr val="D34817"/>
              </a:buClr>
              <a:buSzPct val="85000"/>
            </a:pPr>
            <a:r>
              <a:rPr lang="el-GR" sz="2400" dirty="0">
                <a:solidFill>
                  <a:prstClr val="black"/>
                </a:solidFill>
              </a:rPr>
              <a:t>Ο όσιος </a:t>
            </a:r>
            <a:r>
              <a:rPr lang="el-GR" sz="2400" dirty="0" err="1">
                <a:solidFill>
                  <a:prstClr val="black"/>
                </a:solidFill>
              </a:rPr>
              <a:t>Παχώμιος</a:t>
            </a:r>
            <a:r>
              <a:rPr lang="el-GR" sz="2400" dirty="0">
                <a:solidFill>
                  <a:prstClr val="black"/>
                </a:solidFill>
              </a:rPr>
              <a:t> ο Μέγας (15 Μαΐου), ένας από τους πιο ονομαστούς αρχαίους πατέρες, γνώριζε απ’ έξω το Ευαγγέλιο. Έπειτα από θεία αποκάλυψη, μάλιστα, παρακινούσε και τους μαθητές του να το μαθαίνουν. Έτσι το Ευαγγέλιο τους συντρόφευε και τους χειραγωγούσε παντού και πάντα» (Του ιδίου, </a:t>
            </a:r>
            <a:r>
              <a:rPr lang="el-GR" sz="2400" i="1" dirty="0">
                <a:solidFill>
                  <a:prstClr val="black"/>
                </a:solidFill>
              </a:rPr>
              <a:t>Έργα 1, Ασκητικές εμπειρίες Α΄</a:t>
            </a:r>
            <a:r>
              <a:rPr lang="el-GR" sz="2400" dirty="0">
                <a:solidFill>
                  <a:prstClr val="black"/>
                </a:solidFill>
              </a:rPr>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153</a:t>
            </a:fld>
            <a:endParaRPr lang="el-GR"/>
          </a:p>
        </p:txBody>
      </p:sp>
    </p:spTree>
    <p:extLst>
      <p:ext uri="{BB962C8B-B14F-4D97-AF65-F5344CB8AC3E}">
        <p14:creationId xmlns:p14="http://schemas.microsoft.com/office/powerpoint/2010/main" val="641183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Όχι στην αδιαφορία του παιδαγωγικού έργου</a:t>
            </a:r>
          </a:p>
        </p:txBody>
      </p:sp>
      <p:sp>
        <p:nvSpPr>
          <p:cNvPr id="3" name="Ορθογώνιο 2"/>
          <p:cNvSpPr/>
          <p:nvPr/>
        </p:nvSpPr>
        <p:spPr>
          <a:xfrm>
            <a:off x="602166" y="1417638"/>
            <a:ext cx="10980234" cy="4967514"/>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Ιωάννης ο Χρυσόστομος (Αντιόχεια, 4</a:t>
            </a:r>
            <a:r>
              <a:rPr lang="el-GR" sz="2400" baseline="30000" dirty="0">
                <a:solidFill>
                  <a:prstClr val="black"/>
                </a:solidFill>
              </a:rPr>
              <a:t>ος</a:t>
            </a:r>
            <a:r>
              <a:rPr lang="el-GR" sz="2400" dirty="0">
                <a:solidFill>
                  <a:prstClr val="black"/>
                </a:solidFill>
              </a:rPr>
              <a:t> αι.), βλέποντας την πνευματική σύγχυση όπου τίποτε το σαφές και σταθερό δεν υπήρχε, ούτε δικαστήρια, ούτε νόμοι, ούτε σχολεία μπορούσαν να βοηθήσουν, διότι τους δικαστές τους </a:t>
            </a:r>
            <a:r>
              <a:rPr lang="el-GR" sz="2400" dirty="0" err="1">
                <a:solidFill>
                  <a:prstClr val="black"/>
                </a:solidFill>
              </a:rPr>
              <a:t>διέφθει-ραν</a:t>
            </a:r>
            <a:r>
              <a:rPr lang="el-GR" sz="2400" dirty="0">
                <a:solidFill>
                  <a:prstClr val="black"/>
                </a:solidFill>
              </a:rPr>
              <a:t> οι πλούσιοι με τα χρήματα, οι δε διδάσκαλοι ενδιαφέρονταν μόνο για την αμοιβή τους, καταλήγει ότι η ηθική ασυδοσία και οι κοινωνικές αναταραχές </a:t>
            </a:r>
            <a:r>
              <a:rPr lang="el-GR" sz="2400" dirty="0" err="1">
                <a:solidFill>
                  <a:prstClr val="black"/>
                </a:solidFill>
              </a:rPr>
              <a:t>οφεί-λονται</a:t>
            </a:r>
            <a:r>
              <a:rPr lang="el-GR" sz="2400" dirty="0">
                <a:solidFill>
                  <a:prstClr val="black"/>
                </a:solidFill>
              </a:rPr>
              <a:t> στην εσφαλμένη φροντίδα για τα παιδιά, στην παραμέληση της ψυχικής τους καλλιέργειας· «</a:t>
            </a:r>
            <a:r>
              <a:rPr lang="el-GR" sz="2400" i="1" dirty="0" err="1">
                <a:solidFill>
                  <a:prstClr val="black"/>
                </a:solidFill>
              </a:rPr>
              <a:t>Τοῦτό</a:t>
            </a:r>
            <a:r>
              <a:rPr lang="el-GR" sz="2400" i="1" dirty="0">
                <a:solidFill>
                  <a:prstClr val="black"/>
                </a:solidFill>
              </a:rPr>
              <a:t> </a:t>
            </a:r>
            <a:r>
              <a:rPr lang="el-GR" sz="2400" i="1" dirty="0" err="1">
                <a:solidFill>
                  <a:prstClr val="black"/>
                </a:solidFill>
              </a:rPr>
              <a:t>ἐστι</a:t>
            </a:r>
            <a:r>
              <a:rPr lang="el-GR" sz="2400" i="1" dirty="0">
                <a:solidFill>
                  <a:prstClr val="black"/>
                </a:solidFill>
              </a:rPr>
              <a:t>, ὅ </a:t>
            </a:r>
            <a:r>
              <a:rPr lang="el-GR" sz="2400" i="1" dirty="0" err="1">
                <a:solidFill>
                  <a:prstClr val="black"/>
                </a:solidFill>
              </a:rPr>
              <a:t>τήν</a:t>
            </a:r>
            <a:r>
              <a:rPr lang="el-GR" sz="2400" i="1" dirty="0">
                <a:solidFill>
                  <a:prstClr val="black"/>
                </a:solidFill>
              </a:rPr>
              <a:t> </a:t>
            </a:r>
            <a:r>
              <a:rPr lang="el-GR" sz="2400" i="1" dirty="0" err="1">
                <a:solidFill>
                  <a:prstClr val="black"/>
                </a:solidFill>
              </a:rPr>
              <a:t>οἰκουμένην</a:t>
            </a:r>
            <a:r>
              <a:rPr lang="el-GR" sz="2400" i="1" dirty="0">
                <a:solidFill>
                  <a:prstClr val="black"/>
                </a:solidFill>
              </a:rPr>
              <a:t> </a:t>
            </a:r>
            <a:r>
              <a:rPr lang="el-GR" sz="2400" i="1" dirty="0" err="1">
                <a:solidFill>
                  <a:prstClr val="black"/>
                </a:solidFill>
              </a:rPr>
              <a:t>ἀνατρέπει</a:t>
            </a:r>
            <a:r>
              <a:rPr lang="el-GR" sz="2400" i="1" dirty="0">
                <a:solidFill>
                  <a:prstClr val="black"/>
                </a:solidFill>
              </a:rPr>
              <a:t> </a:t>
            </a:r>
            <a:r>
              <a:rPr lang="el-GR" sz="2400" i="1" dirty="0" err="1">
                <a:solidFill>
                  <a:prstClr val="black"/>
                </a:solidFill>
              </a:rPr>
              <a:t>πᾶσαν</a:t>
            </a:r>
            <a:r>
              <a:rPr lang="el-GR" sz="2400" i="1" dirty="0">
                <a:solidFill>
                  <a:prstClr val="black"/>
                </a:solidFill>
              </a:rPr>
              <a:t>, </a:t>
            </a:r>
            <a:r>
              <a:rPr lang="el-GR" sz="2400" i="1" dirty="0" err="1">
                <a:solidFill>
                  <a:prstClr val="black"/>
                </a:solidFill>
              </a:rPr>
              <a:t>ὅτι</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οἰκεί</a:t>
            </a:r>
            <a:r>
              <a:rPr lang="el-GR" sz="2400" i="1" dirty="0">
                <a:solidFill>
                  <a:prstClr val="black"/>
                </a:solidFill>
              </a:rPr>
              <a:t>-ων </a:t>
            </a:r>
            <a:r>
              <a:rPr lang="el-GR" sz="2400" i="1" dirty="0" err="1">
                <a:solidFill>
                  <a:prstClr val="black"/>
                </a:solidFill>
              </a:rPr>
              <a:t>ἀμελοῦμεν</a:t>
            </a:r>
            <a:r>
              <a:rPr lang="el-GR" sz="2400" i="1" dirty="0">
                <a:solidFill>
                  <a:prstClr val="black"/>
                </a:solidFill>
              </a:rPr>
              <a:t> </a:t>
            </a:r>
            <a:r>
              <a:rPr lang="el-GR" sz="2400" i="1" dirty="0" err="1">
                <a:solidFill>
                  <a:prstClr val="black"/>
                </a:solidFill>
              </a:rPr>
              <a:t>παίδων</a:t>
            </a:r>
            <a:r>
              <a:rPr lang="el-GR" sz="2400" i="1" dirty="0">
                <a:solidFill>
                  <a:prstClr val="black"/>
                </a:solidFill>
              </a:rPr>
              <a:t>, </a:t>
            </a:r>
            <a:r>
              <a:rPr lang="el-GR" sz="2400" i="1" dirty="0" err="1">
                <a:solidFill>
                  <a:prstClr val="black"/>
                </a:solidFill>
              </a:rPr>
              <a:t>καί</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μέν</a:t>
            </a:r>
            <a:r>
              <a:rPr lang="el-GR" sz="2400" i="1" dirty="0">
                <a:solidFill>
                  <a:prstClr val="black"/>
                </a:solidFill>
              </a:rPr>
              <a:t> κτημάτων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ἐπιμελούμεθα</a:t>
            </a:r>
            <a:r>
              <a:rPr lang="el-GR" sz="2400" i="1" dirty="0">
                <a:solidFill>
                  <a:prstClr val="black"/>
                </a:solidFill>
              </a:rPr>
              <a:t>, </a:t>
            </a:r>
            <a:r>
              <a:rPr lang="el-GR" sz="2400" i="1" dirty="0" err="1">
                <a:solidFill>
                  <a:prstClr val="black"/>
                </a:solidFill>
              </a:rPr>
              <a:t>τῆς</a:t>
            </a:r>
            <a:r>
              <a:rPr lang="el-GR" sz="2400" i="1" dirty="0">
                <a:solidFill>
                  <a:prstClr val="black"/>
                </a:solidFill>
              </a:rPr>
              <a:t> </a:t>
            </a:r>
            <a:r>
              <a:rPr lang="el-GR" sz="2400" i="1" dirty="0" err="1">
                <a:solidFill>
                  <a:prstClr val="black"/>
                </a:solidFill>
              </a:rPr>
              <a:t>δέ</a:t>
            </a:r>
            <a:r>
              <a:rPr lang="el-GR" sz="2400" i="1" dirty="0">
                <a:solidFill>
                  <a:prstClr val="black"/>
                </a:solidFill>
              </a:rPr>
              <a:t> </a:t>
            </a:r>
            <a:r>
              <a:rPr lang="el-GR" sz="2400" i="1" dirty="0" err="1">
                <a:solidFill>
                  <a:prstClr val="black"/>
                </a:solidFill>
              </a:rPr>
              <a:t>ψυχῆς</a:t>
            </a:r>
            <a:r>
              <a:rPr lang="el-GR" sz="2400" i="1" dirty="0">
                <a:solidFill>
                  <a:prstClr val="black"/>
                </a:solidFill>
              </a:rPr>
              <a:t>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καταφρονοῦμεν</a:t>
            </a:r>
            <a:r>
              <a:rPr lang="el-GR" sz="2400" dirty="0">
                <a:solidFill>
                  <a:prstClr val="black"/>
                </a:solidFill>
              </a:rPr>
              <a:t>». Δεν διστάζει γι’ αυτό να ονομάσει εγκληματική αυτή την αδιαφορία των γονέων για την καλλιέργεια της αρετής και της ψυχής των </a:t>
            </a:r>
            <a:r>
              <a:rPr lang="el-GR" sz="2400" dirty="0" err="1">
                <a:solidFill>
                  <a:prstClr val="black"/>
                </a:solidFill>
              </a:rPr>
              <a:t>παι-διών</a:t>
            </a:r>
            <a:r>
              <a:rPr lang="el-GR" sz="2400" dirty="0">
                <a:solidFill>
                  <a:prstClr val="black"/>
                </a:solidFill>
              </a:rPr>
              <a:t>· είναι παιδοκτόνοι, φονείς των παιδιών τους, όσοι τα εφοδιάζουν με </a:t>
            </a:r>
            <a:r>
              <a:rPr lang="el-GR" sz="2400" dirty="0" err="1">
                <a:solidFill>
                  <a:prstClr val="black"/>
                </a:solidFill>
              </a:rPr>
              <a:t>τυραν</a:t>
            </a:r>
            <a:r>
              <a:rPr lang="el-GR" sz="2400" dirty="0">
                <a:solidFill>
                  <a:prstClr val="black"/>
                </a:solidFill>
              </a:rPr>
              <a:t>-νικά πάθη, με κακίες που σκοτώνουν και τυραννούν καθημερινώς την ψυχή τους.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154</a:t>
            </a:fld>
            <a:endParaRPr lang="el-GR"/>
          </a:p>
        </p:txBody>
      </p:sp>
    </p:spTree>
    <p:extLst>
      <p:ext uri="{BB962C8B-B14F-4D97-AF65-F5344CB8AC3E}">
        <p14:creationId xmlns:p14="http://schemas.microsoft.com/office/powerpoint/2010/main" val="8512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602165" y="3594199"/>
            <a:ext cx="10980234" cy="2616101"/>
          </a:xfrm>
          <a:prstGeom prst="rect">
            <a:avLst/>
          </a:prstGeom>
        </p:spPr>
        <p:txBody>
          <a:bodyPr wrap="square">
            <a:spAutoFit/>
          </a:bodyPr>
          <a:lstStyle/>
          <a:p>
            <a:pPr algn="just">
              <a:lnSpc>
                <a:spcPct val="110000"/>
              </a:lnSpc>
              <a:spcBef>
                <a:spcPts val="1200"/>
              </a:spcBef>
              <a:buClr>
                <a:srgbClr val="D34817"/>
              </a:buClr>
              <a:buSzPct val="85000"/>
            </a:pPr>
            <a:r>
              <a:rPr lang="el-GR" sz="2400" spc="50" dirty="0">
                <a:solidFill>
                  <a:prstClr val="black"/>
                </a:solidFill>
              </a:rPr>
              <a:t>«Μηδέ </a:t>
            </a:r>
            <a:r>
              <a:rPr lang="el-GR" sz="2400" spc="50" dirty="0" err="1">
                <a:solidFill>
                  <a:prstClr val="black"/>
                </a:solidFill>
              </a:rPr>
              <a:t>περιμείνῃς</a:t>
            </a:r>
            <a:r>
              <a:rPr lang="el-GR" sz="2400" spc="50" dirty="0">
                <a:solidFill>
                  <a:prstClr val="black"/>
                </a:solidFill>
              </a:rPr>
              <a:t> </a:t>
            </a:r>
            <a:r>
              <a:rPr lang="el-GR" sz="2400" spc="50" dirty="0" err="1">
                <a:solidFill>
                  <a:prstClr val="black"/>
                </a:solidFill>
              </a:rPr>
              <a:t>ἕτερον</a:t>
            </a:r>
            <a:r>
              <a:rPr lang="el-GR" sz="2400" spc="50" dirty="0">
                <a:solidFill>
                  <a:prstClr val="black"/>
                </a:solidFill>
              </a:rPr>
              <a:t> </a:t>
            </a:r>
            <a:r>
              <a:rPr lang="el-GR" sz="2400" spc="50" dirty="0" err="1">
                <a:solidFill>
                  <a:prstClr val="black"/>
                </a:solidFill>
              </a:rPr>
              <a:t>διδάσκαλον</a:t>
            </a:r>
            <a:r>
              <a:rPr lang="el-GR" sz="2400" spc="50" dirty="0">
                <a:solidFill>
                  <a:prstClr val="black"/>
                </a:solidFill>
              </a:rPr>
              <a:t>· </a:t>
            </a:r>
            <a:r>
              <a:rPr lang="el-GR" sz="2400" spc="50" dirty="0" err="1">
                <a:solidFill>
                  <a:prstClr val="black"/>
                </a:solidFill>
              </a:rPr>
              <a:t>ἔχεις</a:t>
            </a:r>
            <a:r>
              <a:rPr lang="el-GR" sz="2400" spc="50" dirty="0">
                <a:solidFill>
                  <a:prstClr val="black"/>
                </a:solidFill>
              </a:rPr>
              <a:t> </a:t>
            </a:r>
            <a:r>
              <a:rPr lang="el-GR" sz="2400" spc="50" dirty="0" err="1">
                <a:solidFill>
                  <a:prstClr val="black"/>
                </a:solidFill>
              </a:rPr>
              <a:t>τά</a:t>
            </a:r>
            <a:r>
              <a:rPr lang="el-GR" sz="2400" spc="50" dirty="0">
                <a:solidFill>
                  <a:prstClr val="black"/>
                </a:solidFill>
              </a:rPr>
              <a:t> λόγια </a:t>
            </a:r>
            <a:r>
              <a:rPr lang="el-GR" sz="2400" spc="50" dirty="0" err="1">
                <a:solidFill>
                  <a:prstClr val="black"/>
                </a:solidFill>
              </a:rPr>
              <a:t>τοῦ</a:t>
            </a:r>
            <a:r>
              <a:rPr lang="el-GR" sz="2400" spc="50" dirty="0">
                <a:solidFill>
                  <a:prstClr val="black"/>
                </a:solidFill>
              </a:rPr>
              <a:t> </a:t>
            </a:r>
            <a:r>
              <a:rPr lang="el-GR" sz="2400" spc="50" dirty="0" err="1">
                <a:solidFill>
                  <a:prstClr val="black"/>
                </a:solidFill>
              </a:rPr>
              <a:t>Θεοῦ</a:t>
            </a:r>
            <a:r>
              <a:rPr lang="el-GR" sz="2400" spc="50" dirty="0">
                <a:solidFill>
                  <a:prstClr val="black"/>
                </a:solidFill>
              </a:rPr>
              <a:t>· </a:t>
            </a:r>
            <a:r>
              <a:rPr lang="el-GR" sz="2400" spc="50" dirty="0" err="1">
                <a:solidFill>
                  <a:prstClr val="black"/>
                </a:solidFill>
              </a:rPr>
              <a:t>οὐδείς</a:t>
            </a:r>
            <a:r>
              <a:rPr lang="el-GR" sz="2400" spc="50" dirty="0">
                <a:solidFill>
                  <a:prstClr val="black"/>
                </a:solidFill>
              </a:rPr>
              <a:t> σε </a:t>
            </a:r>
            <a:r>
              <a:rPr lang="el-GR" sz="2400" spc="50" dirty="0" err="1">
                <a:solidFill>
                  <a:prstClr val="black"/>
                </a:solidFill>
              </a:rPr>
              <a:t>διδά-σκει</a:t>
            </a:r>
            <a:r>
              <a:rPr lang="el-GR" sz="2400" spc="50" dirty="0">
                <a:solidFill>
                  <a:prstClr val="black"/>
                </a:solidFill>
              </a:rPr>
              <a:t> </a:t>
            </a:r>
            <a:r>
              <a:rPr lang="el-GR" sz="2400" spc="50" dirty="0" err="1">
                <a:solidFill>
                  <a:prstClr val="black"/>
                </a:solidFill>
              </a:rPr>
              <a:t>ὡς</a:t>
            </a:r>
            <a:r>
              <a:rPr lang="el-GR" sz="2400" spc="50" dirty="0">
                <a:solidFill>
                  <a:prstClr val="black"/>
                </a:solidFill>
              </a:rPr>
              <a:t> </a:t>
            </a:r>
            <a:r>
              <a:rPr lang="el-GR" sz="2400" spc="50" dirty="0" err="1">
                <a:solidFill>
                  <a:prstClr val="black"/>
                </a:solidFill>
              </a:rPr>
              <a:t>ἐκεῖνα</a:t>
            </a:r>
            <a:r>
              <a:rPr lang="el-GR" sz="2400" spc="50" dirty="0">
                <a:solidFill>
                  <a:prstClr val="black"/>
                </a:solidFill>
              </a:rPr>
              <a:t>. </a:t>
            </a:r>
            <a:r>
              <a:rPr lang="el-GR" sz="2400" spc="50" dirty="0" err="1">
                <a:solidFill>
                  <a:prstClr val="black"/>
                </a:solidFill>
              </a:rPr>
              <a:t>Οὗτος</a:t>
            </a:r>
            <a:r>
              <a:rPr lang="el-GR" sz="2400" spc="50" dirty="0">
                <a:solidFill>
                  <a:prstClr val="black"/>
                </a:solidFill>
              </a:rPr>
              <a:t> </a:t>
            </a:r>
            <a:r>
              <a:rPr lang="el-GR" sz="2400" spc="50" dirty="0" err="1">
                <a:solidFill>
                  <a:prstClr val="black"/>
                </a:solidFill>
              </a:rPr>
              <a:t>μέν</a:t>
            </a:r>
            <a:r>
              <a:rPr lang="el-GR" sz="2400" spc="50" dirty="0">
                <a:solidFill>
                  <a:prstClr val="black"/>
                </a:solidFill>
              </a:rPr>
              <a:t> γάρ πολλά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κενοδοξίαν</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βασκανίαν</a:t>
            </a:r>
            <a:r>
              <a:rPr lang="el-GR" sz="2400" spc="50" dirty="0">
                <a:solidFill>
                  <a:prstClr val="black"/>
                </a:solidFill>
              </a:rPr>
              <a:t> </a:t>
            </a:r>
            <a:r>
              <a:rPr lang="el-GR" sz="2400" spc="50" dirty="0" err="1">
                <a:solidFill>
                  <a:prstClr val="black"/>
                </a:solidFill>
              </a:rPr>
              <a:t>ἐπικρύπτει</a:t>
            </a:r>
            <a:r>
              <a:rPr lang="el-GR" sz="2400" spc="50" dirty="0">
                <a:solidFill>
                  <a:prstClr val="black"/>
                </a:solidFill>
              </a:rPr>
              <a:t> </a:t>
            </a:r>
            <a:r>
              <a:rPr lang="el-GR" sz="2400" spc="50" dirty="0" err="1">
                <a:solidFill>
                  <a:prstClr val="black"/>
                </a:solidFill>
              </a:rPr>
              <a:t>πολλάκις</a:t>
            </a:r>
            <a:r>
              <a:rPr lang="el-GR" sz="2400" spc="50" dirty="0">
                <a:solidFill>
                  <a:prstClr val="black"/>
                </a:solidFill>
              </a:rPr>
              <a:t>. </a:t>
            </a:r>
            <a:r>
              <a:rPr lang="el-GR" sz="2400" spc="50" dirty="0" err="1">
                <a:solidFill>
                  <a:prstClr val="black"/>
                </a:solidFill>
              </a:rPr>
              <a:t>Ἀκούσατε</a:t>
            </a:r>
            <a:r>
              <a:rPr lang="el-GR" sz="2400" spc="50" dirty="0">
                <a:solidFill>
                  <a:prstClr val="black"/>
                </a:solidFill>
              </a:rPr>
              <a:t>, </a:t>
            </a:r>
            <a:r>
              <a:rPr lang="el-GR" sz="2400" spc="50" dirty="0" err="1">
                <a:solidFill>
                  <a:prstClr val="black"/>
                </a:solidFill>
              </a:rPr>
              <a:t>παρακαλῶ</a:t>
            </a:r>
            <a:r>
              <a:rPr lang="el-GR" sz="2400" spc="50" dirty="0">
                <a:solidFill>
                  <a:prstClr val="black"/>
                </a:solidFill>
              </a:rPr>
              <a:t>, πάντες </a:t>
            </a:r>
            <a:r>
              <a:rPr lang="el-GR" sz="2400" spc="50" dirty="0" err="1">
                <a:solidFill>
                  <a:prstClr val="black"/>
                </a:solidFill>
              </a:rPr>
              <a:t>οἱ</a:t>
            </a:r>
            <a:r>
              <a:rPr lang="el-GR" sz="2400" spc="50" dirty="0">
                <a:solidFill>
                  <a:prstClr val="black"/>
                </a:solidFill>
              </a:rPr>
              <a:t> </a:t>
            </a:r>
            <a:r>
              <a:rPr lang="el-GR" sz="2400" spc="50" dirty="0" err="1">
                <a:solidFill>
                  <a:prstClr val="black"/>
                </a:solidFill>
              </a:rPr>
              <a:t>βιωτικοί</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a:t>
            </a:r>
            <a:r>
              <a:rPr lang="el-GR" sz="2400" spc="50" dirty="0" err="1">
                <a:solidFill>
                  <a:prstClr val="black"/>
                </a:solidFill>
              </a:rPr>
              <a:t>κτᾶσθε</a:t>
            </a:r>
            <a:r>
              <a:rPr lang="el-GR" sz="2400" spc="50" dirty="0">
                <a:solidFill>
                  <a:prstClr val="black"/>
                </a:solidFill>
              </a:rPr>
              <a:t> βιβλία φάρμακα </a:t>
            </a:r>
            <a:r>
              <a:rPr lang="el-GR" sz="2400" spc="50" dirty="0" err="1">
                <a:solidFill>
                  <a:prstClr val="black"/>
                </a:solidFill>
              </a:rPr>
              <a:t>τῆς</a:t>
            </a:r>
            <a:r>
              <a:rPr lang="el-GR" sz="2400" spc="50" dirty="0">
                <a:solidFill>
                  <a:prstClr val="black"/>
                </a:solidFill>
              </a:rPr>
              <a:t> </a:t>
            </a:r>
            <a:r>
              <a:rPr lang="el-GR" sz="2400" spc="50" dirty="0" err="1">
                <a:solidFill>
                  <a:prstClr val="black"/>
                </a:solidFill>
              </a:rPr>
              <a:t>ψυχῆς</a:t>
            </a:r>
            <a:r>
              <a:rPr lang="el-GR" sz="2400" spc="50" dirty="0">
                <a:solidFill>
                  <a:prstClr val="black"/>
                </a:solidFill>
              </a:rPr>
              <a:t>. </a:t>
            </a:r>
            <a:r>
              <a:rPr lang="el-GR" sz="2400" spc="50" dirty="0" err="1">
                <a:solidFill>
                  <a:prstClr val="black"/>
                </a:solidFill>
              </a:rPr>
              <a:t>Εἰ</a:t>
            </a:r>
            <a:r>
              <a:rPr lang="el-GR" sz="2400" spc="50" dirty="0">
                <a:solidFill>
                  <a:prstClr val="black"/>
                </a:solidFill>
              </a:rPr>
              <a:t> μηδέν </a:t>
            </a:r>
            <a:r>
              <a:rPr lang="el-GR" sz="2400" spc="50" dirty="0" err="1">
                <a:solidFill>
                  <a:prstClr val="black"/>
                </a:solidFill>
              </a:rPr>
              <a:t>ἕτερον</a:t>
            </a:r>
            <a:r>
              <a:rPr lang="el-GR" sz="2400" spc="50" dirty="0">
                <a:solidFill>
                  <a:prstClr val="black"/>
                </a:solidFill>
              </a:rPr>
              <a:t> βούλεσθε, </a:t>
            </a:r>
            <a:r>
              <a:rPr lang="el-GR" sz="2400" spc="50" dirty="0" err="1">
                <a:solidFill>
                  <a:prstClr val="black"/>
                </a:solidFill>
              </a:rPr>
              <a:t>τήν</a:t>
            </a:r>
            <a:r>
              <a:rPr lang="el-GR" sz="2400" spc="50" dirty="0">
                <a:solidFill>
                  <a:prstClr val="black"/>
                </a:solidFill>
              </a:rPr>
              <a:t> </a:t>
            </a:r>
            <a:r>
              <a:rPr lang="el-GR" sz="2400" spc="50" dirty="0" err="1">
                <a:solidFill>
                  <a:prstClr val="black"/>
                </a:solidFill>
              </a:rPr>
              <a:t>γοῦν</a:t>
            </a:r>
            <a:r>
              <a:rPr lang="el-GR" sz="2400" spc="50" dirty="0">
                <a:solidFill>
                  <a:prstClr val="black"/>
                </a:solidFill>
              </a:rPr>
              <a:t> </a:t>
            </a:r>
            <a:r>
              <a:rPr lang="el-GR" sz="2400" spc="50" dirty="0" err="1">
                <a:solidFill>
                  <a:prstClr val="black"/>
                </a:solidFill>
              </a:rPr>
              <a:t>Καινήν</a:t>
            </a:r>
            <a:r>
              <a:rPr lang="el-GR" sz="2400" spc="50" dirty="0">
                <a:solidFill>
                  <a:prstClr val="black"/>
                </a:solidFill>
              </a:rPr>
              <a:t> </a:t>
            </a:r>
            <a:r>
              <a:rPr lang="el-GR" sz="2400" spc="50" dirty="0" err="1">
                <a:solidFill>
                  <a:prstClr val="black"/>
                </a:solidFill>
              </a:rPr>
              <a:t>κτή-σασθε</a:t>
            </a:r>
            <a:r>
              <a:rPr lang="el-GR" sz="2400" spc="50" dirty="0">
                <a:solidFill>
                  <a:prstClr val="black"/>
                </a:solidFill>
              </a:rPr>
              <a:t>, </a:t>
            </a:r>
            <a:r>
              <a:rPr lang="el-GR" sz="2400" spc="50" dirty="0" err="1">
                <a:solidFill>
                  <a:prstClr val="black"/>
                </a:solidFill>
              </a:rPr>
              <a:t>τῶν</a:t>
            </a:r>
            <a:r>
              <a:rPr lang="el-GR" sz="2400" spc="50" dirty="0">
                <a:solidFill>
                  <a:prstClr val="black"/>
                </a:solidFill>
              </a:rPr>
              <a:t> </a:t>
            </a:r>
            <a:r>
              <a:rPr lang="el-GR" sz="2400" spc="50" dirty="0" err="1">
                <a:solidFill>
                  <a:prstClr val="black"/>
                </a:solidFill>
              </a:rPr>
              <a:t>ἀποστόλων</a:t>
            </a:r>
            <a:r>
              <a:rPr lang="el-GR" sz="2400" spc="50" dirty="0">
                <a:solidFill>
                  <a:prstClr val="black"/>
                </a:solidFill>
              </a:rPr>
              <a:t> </a:t>
            </a:r>
            <a:r>
              <a:rPr lang="el-GR" sz="2400" spc="50" dirty="0" err="1">
                <a:solidFill>
                  <a:prstClr val="black"/>
                </a:solidFill>
              </a:rPr>
              <a:t>τάς</a:t>
            </a:r>
            <a:r>
              <a:rPr lang="el-GR" sz="2400" spc="50" dirty="0">
                <a:solidFill>
                  <a:prstClr val="black"/>
                </a:solidFill>
              </a:rPr>
              <a:t> Πράξεις, </a:t>
            </a:r>
            <a:r>
              <a:rPr lang="el-GR" sz="2400" spc="50" dirty="0" err="1">
                <a:solidFill>
                  <a:prstClr val="black"/>
                </a:solidFill>
              </a:rPr>
              <a:t>τά</a:t>
            </a:r>
            <a:r>
              <a:rPr lang="el-GR" sz="2400" spc="50" dirty="0">
                <a:solidFill>
                  <a:prstClr val="black"/>
                </a:solidFill>
              </a:rPr>
              <a:t> </a:t>
            </a:r>
            <a:r>
              <a:rPr lang="el-GR" sz="2400" spc="50" dirty="0" err="1">
                <a:solidFill>
                  <a:prstClr val="black"/>
                </a:solidFill>
              </a:rPr>
              <a:t>Εὐαγγέλια</a:t>
            </a:r>
            <a:r>
              <a:rPr lang="el-GR" sz="2400" spc="50" dirty="0">
                <a:solidFill>
                  <a:prstClr val="black"/>
                </a:solidFill>
              </a:rPr>
              <a:t>, διδασκάλους </a:t>
            </a:r>
            <a:r>
              <a:rPr lang="el-GR" sz="2400" spc="50" dirty="0" err="1">
                <a:solidFill>
                  <a:prstClr val="black"/>
                </a:solidFill>
              </a:rPr>
              <a:t>διηνεκεῖς</a:t>
            </a:r>
            <a:r>
              <a:rPr lang="el-GR" sz="2400" spc="50" dirty="0">
                <a:solidFill>
                  <a:prstClr val="black"/>
                </a:solidFill>
              </a:rPr>
              <a:t>». </a:t>
            </a:r>
          </a:p>
          <a:p>
            <a:pPr algn="r">
              <a:lnSpc>
                <a:spcPct val="110000"/>
              </a:lnSpc>
              <a:spcBef>
                <a:spcPts val="1200"/>
              </a:spcBef>
              <a:buClr>
                <a:srgbClr val="D34817"/>
              </a:buClr>
              <a:buSzPct val="85000"/>
            </a:pPr>
            <a:r>
              <a:rPr lang="el-GR" sz="2000" dirty="0">
                <a:solidFill>
                  <a:prstClr val="black"/>
                </a:solidFill>
                <a:latin typeface="Cambria" panose="02040503050406030204" pitchFamily="18" charset="0"/>
              </a:rPr>
              <a:t>ΑΓΙΟΣ ΙΩΑΝΝΗΣ Ο ΧΡΥΣΟΣΤΟΜΟΣ, </a:t>
            </a:r>
            <a:r>
              <a:rPr lang="el-GR" sz="2000" i="1" dirty="0" err="1">
                <a:solidFill>
                  <a:prstClr val="black"/>
                </a:solidFill>
                <a:latin typeface="Cambria" panose="02040503050406030204" pitchFamily="18" charset="0"/>
              </a:rPr>
              <a:t>Εἰς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τήν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πρός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Κολοσσαεῖς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ἐπιστολήν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ὁμιλία</a:t>
            </a:r>
            <a:r>
              <a:rPr lang="el-GR" sz="2000" i="1" dirty="0">
                <a:solidFill>
                  <a:prstClr val="black"/>
                </a:solidFill>
                <a:latin typeface="Cambria" panose="02040503050406030204" pitchFamily="18" charset="0"/>
              </a:rPr>
              <a:t> Θ΄, α΄. </a:t>
            </a:r>
            <a:r>
              <a:rPr lang="en-US" sz="2000" dirty="0">
                <a:solidFill>
                  <a:prstClr val="black"/>
                </a:solidFill>
                <a:latin typeface="Cambria" panose="02040503050406030204" pitchFamily="18" charset="0"/>
              </a:rPr>
              <a:t>P</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G</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 62, 361</a:t>
            </a:r>
            <a:endParaRPr lang="el-GR" sz="20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155</a:t>
            </a:fld>
            <a:endParaRPr lang="el-GR"/>
          </a:p>
        </p:txBody>
      </p:sp>
      <p:pic>
        <p:nvPicPr>
          <p:cNvPr id="5" name="Εικόνα 4"/>
          <p:cNvPicPr>
            <a:picLocks noChangeAspect="1"/>
          </p:cNvPicPr>
          <p:nvPr/>
        </p:nvPicPr>
        <p:blipFill>
          <a:blip r:embed="rId3"/>
          <a:stretch>
            <a:fillRect/>
          </a:stretch>
        </p:blipFill>
        <p:spPr>
          <a:xfrm>
            <a:off x="3135236" y="522514"/>
            <a:ext cx="5914093" cy="3071685"/>
          </a:xfrm>
          <a:prstGeom prst="rect">
            <a:avLst/>
          </a:prstGeom>
        </p:spPr>
      </p:pic>
    </p:spTree>
    <p:extLst>
      <p:ext uri="{BB962C8B-B14F-4D97-AF65-F5344CB8AC3E}">
        <p14:creationId xmlns:p14="http://schemas.microsoft.com/office/powerpoint/2010/main" val="329964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323439"/>
          </a:xfrm>
          <a:prstGeom prst="rect">
            <a:avLst/>
          </a:prstGeom>
        </p:spPr>
        <p:txBody>
          <a:bodyPr wrap="square">
            <a:spAutoFit/>
          </a:bodyPr>
          <a:lstStyle/>
          <a:p>
            <a:r>
              <a:rPr lang="el-GR" sz="2000" i="1" dirty="0">
                <a:latin typeface="Cambria" panose="02040503050406030204" pitchFamily="18" charset="0"/>
              </a:rPr>
              <a:t>Η ΟΡΘΟΔΟΞΗ ΕΚΚΛΗΣΙΑ ΚΑΙ ΘΕΟΛΟΓΙΑ: ΑΠΟ ΤΟΝ 19ο </a:t>
            </a:r>
            <a:br>
              <a:rPr lang="el-GR" sz="2000" i="1" dirty="0">
                <a:latin typeface="Cambria" panose="02040503050406030204" pitchFamily="18" charset="0"/>
              </a:rPr>
            </a:br>
            <a:r>
              <a:rPr lang="el-GR" sz="2000" i="1" dirty="0">
                <a:latin typeface="Cambria" panose="02040503050406030204" pitchFamily="18" charset="0"/>
              </a:rPr>
              <a:t>ΣΤΟΝ 21ο ΑΙΩΝΑ</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003502" cy="1015663"/>
          </a:xfrm>
          <a:prstGeom prst="rect">
            <a:avLst/>
          </a:prstGeom>
        </p:spPr>
        <p:txBody>
          <a:bodyPr wrap="square">
            <a:spAutoFit/>
          </a:bodyPr>
          <a:lstStyle/>
          <a:p>
            <a:r>
              <a:rPr lang="el-GR" sz="2000" i="1" dirty="0">
                <a:latin typeface="Cambria" panose="02040503050406030204" pitchFamily="18" charset="0"/>
              </a:rPr>
              <a:t>ΘΕΟΛΟΓΙΑ ΤΗΣ ΚΑΙΝΗΣ ΔΙΑΘΗΚΗΣ</a:t>
            </a:r>
          </a:p>
          <a:p>
            <a:r>
              <a:rPr lang="el-GR" sz="2000" i="1" dirty="0">
                <a:latin typeface="Cambria" panose="02040503050406030204" pitchFamily="18" charset="0"/>
              </a:rPr>
              <a:t>[ΣΥΜΠΛΗΡΩΜΕΝΗ ΕΚΔΟΣΗ]</a:t>
            </a:r>
            <a:br>
              <a:rPr lang="el-GR" sz="2000" i="1" dirty="0">
                <a:latin typeface="Cambria" panose="02040503050406030204" pitchFamily="18" charset="0"/>
              </a:rPr>
            </a:br>
            <a:r>
              <a:rPr lang="el-GR" sz="2000" spc="50" dirty="0">
                <a:latin typeface="Cambria" panose="02040503050406030204" pitchFamily="18" charset="0"/>
              </a:rPr>
              <a:t>ΧΑΡΑΛΑΜΠΟΣ Γ. ΑΤΜΑΤΖΙΔΗΣ</a:t>
            </a:r>
          </a:p>
        </p:txBody>
      </p:sp>
      <p:pic>
        <p:nvPicPr>
          <p:cNvPr id="3074" name="Picture 2" descr="Η ΟΡΘΟΔΟΞΗ ΕΚΚΛΗΣΙΑ ΚΑΙ ΘΕΟΛΟΓΙΑ // ΑΠΟ ΤΟΝ 19ο ΣΤΟΝ 21ο ΑΙΩ"/>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ΘΕΟΛΟΓΙΑ ΤΗΣ ΚΑΙΝΗΣ ΔΙΑΘΗΚΗΣ // [ΣΥΜΠΛΗΡΩΜΕΝΗ ΕΚΔΟΣΗ]"/>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2" y="1164928"/>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95993" y="847708"/>
            <a:ext cx="10327872" cy="5663089"/>
          </a:xfrm>
          <a:prstGeom prst="rect">
            <a:avLst/>
          </a:prstGeom>
        </p:spPr>
        <p:txBody>
          <a:bodyPr wrap="square">
            <a:spAutoFit/>
          </a:bodyPr>
          <a:lstStyle/>
          <a:p>
            <a:pPr algn="r"/>
            <a:r>
              <a:rPr lang="el-GR" sz="2200" dirty="0">
                <a:solidFill>
                  <a:srgbClr val="002060"/>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400" dirty="0">
                <a:solidFill>
                  <a:prstClr val="black"/>
                </a:solidFill>
                <a:latin typeface="Cambria" panose="02040503050406030204" pitchFamily="18" charset="0"/>
              </a:rPr>
              <a:t>«Έχει χαθεί η συνείδηση ότι στην Εκκλησία πάμε για να γιορτάσουμε» </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(Χ. </a:t>
            </a:r>
            <a:r>
              <a:rPr lang="el-GR" sz="2200" dirty="0" err="1">
                <a:solidFill>
                  <a:prstClr val="black"/>
                </a:solidFill>
                <a:latin typeface="Cambria" panose="02040503050406030204" pitchFamily="18" charset="0"/>
              </a:rPr>
              <a:t>Γιανναράς</a:t>
            </a:r>
            <a:r>
              <a:rPr lang="el-GR" sz="2200" dirty="0">
                <a:solidFill>
                  <a:prstClr val="black"/>
                </a:solidFill>
                <a:latin typeface="Cambria" panose="02040503050406030204" pitchFamily="18" charset="0"/>
              </a:rPr>
              <a:t>, Ιερατική Σύναξη Κέρκυρας, 31.1.2017)</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«Μόνο όποιος κατανοήσει την άγνοιά του είναι έτοιμος να μάθει»</a:t>
            </a:r>
          </a:p>
          <a:p>
            <a:pPr algn="r"/>
            <a:r>
              <a:rPr lang="el-GR" sz="2200" dirty="0">
                <a:solidFill>
                  <a:prstClr val="black"/>
                </a:solidFill>
                <a:latin typeface="Cambria" panose="02040503050406030204" pitchFamily="18" charset="0"/>
              </a:rPr>
              <a:t>(Πλάτων, </a:t>
            </a:r>
            <a:r>
              <a:rPr lang="el-GR" sz="2200" i="1" dirty="0" err="1">
                <a:solidFill>
                  <a:prstClr val="black"/>
                </a:solidFill>
                <a:latin typeface="Cambria" panose="02040503050406030204" pitchFamily="18" charset="0"/>
              </a:rPr>
              <a:t>Μένων</a:t>
            </a:r>
            <a:r>
              <a:rPr lang="el-GR" sz="2200" dirty="0">
                <a:solidFill>
                  <a:prstClr val="black"/>
                </a:solidFill>
                <a:latin typeface="Cambria" panose="02040503050406030204" pitchFamily="18" charset="0"/>
              </a:rPr>
              <a:t>)</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«Για τους Έλληνες θεολόγους ή </a:t>
            </a:r>
            <a:r>
              <a:rPr lang="el-GR" sz="2400" dirty="0" err="1">
                <a:solidFill>
                  <a:prstClr val="black"/>
                </a:solidFill>
                <a:latin typeface="Cambria" panose="02040503050406030204" pitchFamily="18" charset="0"/>
              </a:rPr>
              <a:t>λογίους</a:t>
            </a:r>
            <a:r>
              <a:rPr lang="el-GR" sz="2400" dirty="0">
                <a:solidFill>
                  <a:prstClr val="black"/>
                </a:solidFill>
                <a:latin typeface="Cambria" panose="02040503050406030204" pitchFamily="18" charset="0"/>
              </a:rPr>
              <a:t> η Π. Διαθήκη, ιδίως, </a:t>
            </a:r>
            <a:br>
              <a:rPr lang="el-GR" sz="2400" dirty="0">
                <a:solidFill>
                  <a:prstClr val="black"/>
                </a:solidFill>
                <a:latin typeface="Cambria" panose="02040503050406030204" pitchFamily="18" charset="0"/>
              </a:rPr>
            </a:br>
            <a:r>
              <a:rPr lang="el-GR" sz="2400" dirty="0">
                <a:solidFill>
                  <a:prstClr val="black"/>
                </a:solidFill>
                <a:latin typeface="Cambria" panose="02040503050406030204" pitchFamily="18" charset="0"/>
              </a:rPr>
              <a:t>παραμένει βιβλίο </a:t>
            </a:r>
            <a:r>
              <a:rPr lang="el-GR" sz="2400" dirty="0" err="1">
                <a:solidFill>
                  <a:prstClr val="black"/>
                </a:solidFill>
                <a:latin typeface="Cambria" panose="02040503050406030204" pitchFamily="18" charset="0"/>
              </a:rPr>
              <a:t>εσφραγισμένον</a:t>
            </a:r>
            <a:r>
              <a:rPr lang="el-GR" sz="2400" dirty="0">
                <a:solidFill>
                  <a:prstClr val="black"/>
                </a:solidFill>
                <a:latin typeface="Cambria" panose="02040503050406030204" pitchFamily="18" charset="0"/>
              </a:rPr>
              <a:t> </a:t>
            </a:r>
            <a:r>
              <a:rPr lang="el-GR" sz="2400" dirty="0" err="1">
                <a:solidFill>
                  <a:prstClr val="black"/>
                </a:solidFill>
                <a:latin typeface="Cambria" panose="02040503050406030204" pitchFamily="18" charset="0"/>
              </a:rPr>
              <a:t>σφραγίσιν</a:t>
            </a:r>
            <a:r>
              <a:rPr lang="el-GR" sz="2400" dirty="0">
                <a:solidFill>
                  <a:prstClr val="black"/>
                </a:solidFill>
                <a:latin typeface="Cambria" panose="02040503050406030204" pitchFamily="18" charset="0"/>
              </a:rPr>
              <a:t> επτά»</a:t>
            </a:r>
          </a:p>
          <a:p>
            <a:pPr algn="r"/>
            <a:r>
              <a:rPr lang="el-GR" sz="2200" dirty="0">
                <a:solidFill>
                  <a:prstClr val="black"/>
                </a:solidFill>
                <a:latin typeface="Cambria" panose="02040503050406030204" pitchFamily="18" charset="0"/>
              </a:rPr>
              <a:t>(Σ. </a:t>
            </a:r>
            <a:r>
              <a:rPr lang="el-GR" sz="2200" dirty="0" err="1">
                <a:solidFill>
                  <a:prstClr val="black"/>
                </a:solidFill>
                <a:latin typeface="Cambria" panose="02040503050406030204" pitchFamily="18" charset="0"/>
              </a:rPr>
              <a:t>Αγουρίδης</a:t>
            </a:r>
            <a:r>
              <a:rPr lang="el-GR" sz="2200" dirty="0">
                <a:solidFill>
                  <a:prstClr val="black"/>
                </a:solidFill>
                <a:latin typeface="Cambria" panose="02040503050406030204" pitchFamily="18" charset="0"/>
              </a:rPr>
              <a:t>, </a:t>
            </a:r>
            <a:r>
              <a:rPr lang="el-GR" sz="2200" i="1" dirty="0">
                <a:solidFill>
                  <a:prstClr val="black"/>
                </a:solidFill>
                <a:latin typeface="Cambria" panose="02040503050406030204" pitchFamily="18" charset="0"/>
              </a:rPr>
              <a:t>Άρα </a:t>
            </a:r>
            <a:r>
              <a:rPr lang="el-GR" sz="2200" i="1" dirty="0" err="1">
                <a:solidFill>
                  <a:prstClr val="black"/>
                </a:solidFill>
                <a:latin typeface="Cambria" panose="02040503050406030204" pitchFamily="18" charset="0"/>
              </a:rPr>
              <a:t>γε</a:t>
            </a:r>
            <a:r>
              <a:rPr lang="el-GR" sz="2200" i="1" dirty="0">
                <a:solidFill>
                  <a:prstClr val="black"/>
                </a:solidFill>
                <a:latin typeface="Cambria" panose="02040503050406030204" pitchFamily="18" charset="0"/>
              </a:rPr>
              <a:t> </a:t>
            </a:r>
            <a:r>
              <a:rPr lang="el-GR" sz="2200" i="1" dirty="0" err="1">
                <a:solidFill>
                  <a:prstClr val="black"/>
                </a:solidFill>
                <a:latin typeface="Cambria" panose="02040503050406030204" pitchFamily="18" charset="0"/>
              </a:rPr>
              <a:t>γινώσκεις</a:t>
            </a:r>
            <a:r>
              <a:rPr lang="el-GR" sz="2200" i="1" dirty="0">
                <a:solidFill>
                  <a:prstClr val="black"/>
                </a:solidFill>
                <a:latin typeface="Cambria" panose="02040503050406030204" pitchFamily="18" charset="0"/>
              </a:rPr>
              <a:t> α </a:t>
            </a:r>
            <a:r>
              <a:rPr lang="el-GR" sz="2200" i="1" dirty="0" err="1">
                <a:solidFill>
                  <a:prstClr val="black"/>
                </a:solidFill>
                <a:latin typeface="Cambria" panose="02040503050406030204" pitchFamily="18" charset="0"/>
              </a:rPr>
              <a:t>αναγινώσκεις</a:t>
            </a:r>
            <a:r>
              <a:rPr lang="el-GR" sz="2200" i="1" dirty="0">
                <a:solidFill>
                  <a:prstClr val="black"/>
                </a:solidFill>
                <a:latin typeface="Cambria" panose="02040503050406030204" pitchFamily="18" charset="0"/>
              </a:rPr>
              <a:t>;</a:t>
            </a:r>
            <a:r>
              <a:rPr lang="el-GR" sz="2200" dirty="0">
                <a:solidFill>
                  <a:prstClr val="black"/>
                </a:solidFill>
                <a:latin typeface="Cambria" panose="02040503050406030204" pitchFamily="18" charset="0"/>
              </a:rPr>
              <a:t> σ. 11)</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«Ο ήλιος που ανατέλλει, να σε βρίσκει με τη Βίβλο στα χέρια»</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a:t>
            </a:r>
            <a:r>
              <a:rPr lang="el-GR" sz="2200" dirty="0" err="1">
                <a:solidFill>
                  <a:prstClr val="black"/>
                </a:solidFill>
                <a:latin typeface="Cambria" panose="02040503050406030204" pitchFamily="18" charset="0"/>
              </a:rPr>
              <a:t>Ευάγριος</a:t>
            </a:r>
            <a:r>
              <a:rPr lang="el-GR" sz="2200" dirty="0">
                <a:solidFill>
                  <a:prstClr val="black"/>
                </a:solidFill>
                <a:latin typeface="Cambria" panose="02040503050406030204" pitchFamily="18" charset="0"/>
              </a:rPr>
              <a:t> Ποντικός, </a:t>
            </a:r>
            <a:r>
              <a:rPr lang="el-GR" sz="2200" i="1" dirty="0" err="1">
                <a:solidFill>
                  <a:prstClr val="black"/>
                </a:solidFill>
                <a:latin typeface="Cambria" panose="02040503050406030204" pitchFamily="18" charset="0"/>
              </a:rPr>
              <a:t>Παραίνεσις</a:t>
            </a:r>
            <a:r>
              <a:rPr lang="el-GR" sz="2200" i="1" dirty="0">
                <a:solidFill>
                  <a:prstClr val="black"/>
                </a:solidFill>
                <a:latin typeface="Cambria" panose="02040503050406030204" pitchFamily="18" charset="0"/>
              </a:rPr>
              <a:t> προς παρθένον</a:t>
            </a:r>
            <a:r>
              <a:rPr lang="el-GR" sz="2200" dirty="0">
                <a:solidFill>
                  <a:prstClr val="black"/>
                </a:solidFill>
                <a:latin typeface="Cambria" panose="02040503050406030204" pitchFamily="18" charset="0"/>
              </a:rPr>
              <a:t>, 4. </a:t>
            </a:r>
            <a:r>
              <a:rPr lang="en-US" sz="2200" dirty="0">
                <a:solidFill>
                  <a:prstClr val="black"/>
                </a:solidFill>
                <a:latin typeface="Cambria" panose="02040503050406030204" pitchFamily="18" charset="0"/>
              </a:rPr>
              <a:t>P.G. 40,</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1283a)</a:t>
            </a:r>
            <a:endParaRPr lang="el-GR" sz="2200" dirty="0">
              <a:solidFill>
                <a:prstClr val="black"/>
              </a:solidFill>
              <a:latin typeface="Cambria" panose="02040503050406030204" pitchFamily="18" charset="0"/>
            </a:endParaRPr>
          </a:p>
          <a:p>
            <a:pPr algn="r"/>
            <a:endParaRPr lang="el-GR" sz="2200" dirty="0"/>
          </a:p>
        </p:txBody>
      </p:sp>
      <p:sp>
        <p:nvSpPr>
          <p:cNvPr id="3" name="Ορθογώνιο 2"/>
          <p:cNvSpPr/>
          <p:nvPr/>
        </p:nvSpPr>
        <p:spPr>
          <a:xfrm>
            <a:off x="626661" y="1275004"/>
            <a:ext cx="738664" cy="4808496"/>
          </a:xfrm>
          <a:prstGeom prst="rect">
            <a:avLst/>
          </a:prstGeom>
        </p:spPr>
        <p:txBody>
          <a:bodyPr vert="vert270" wrap="none">
            <a:spAutoFit/>
          </a:bodyPr>
          <a:lstStyle/>
          <a:p>
            <a:r>
              <a:rPr lang="el-GR" sz="3600" b="1" dirty="0">
                <a:solidFill>
                  <a:srgbClr val="002060"/>
                </a:solidFill>
                <a:latin typeface="Cambria" panose="02040503050406030204" pitchFamily="18" charset="0"/>
              </a:rPr>
              <a:t>Αρχικές επισημάνσεις</a:t>
            </a:r>
          </a:p>
        </p:txBody>
      </p:sp>
    </p:spTree>
    <p:extLst>
      <p:ext uri="{BB962C8B-B14F-4D97-AF65-F5344CB8AC3E}">
        <p14:creationId xmlns:p14="http://schemas.microsoft.com/office/powerpoint/2010/main" val="419061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3875314" y="591344"/>
            <a:ext cx="7935686"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err="1"/>
              <a:t>Βί</a:t>
            </a:r>
            <a:r>
              <a:rPr lang="en-US" dirty="0"/>
              <a:t>βλος </a:t>
            </a:r>
            <a:r>
              <a:rPr lang="en-US" b="1" dirty="0"/>
              <a:t>και Καθρέφτης </a:t>
            </a:r>
            <a:r>
              <a:rPr lang="en-US" dirty="0"/>
              <a:t>– Φωτός Βάπτισης</a:t>
            </a:r>
          </a:p>
          <a:p>
            <a:pPr indent="-228600">
              <a:lnSpc>
                <a:spcPct val="90000"/>
              </a:lnSpc>
              <a:buFont typeface="Arial" panose="020B0604020202020204" pitchFamily="34" charset="0"/>
              <a:buChar char="•"/>
            </a:pPr>
            <a:r>
              <a:rPr lang="en-US" dirty="0" err="1">
                <a:highlight>
                  <a:srgbClr val="FFFF00"/>
                </a:highlight>
              </a:rPr>
              <a:t>Βί</a:t>
            </a:r>
            <a:r>
              <a:rPr lang="en-US" dirty="0">
                <a:highlight>
                  <a:srgbClr val="FFFF00"/>
                </a:highlight>
              </a:rPr>
              <a:t>βλος και Πολιτική σήμερα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b="1" dirty="0"/>
              <a:t>«</a:t>
            </a:r>
            <a:r>
              <a:rPr lang="en-US" b="1" dirty="0" err="1"/>
              <a:t>Πάμε</a:t>
            </a:r>
            <a:r>
              <a:rPr lang="en-US" b="1" dirty="0"/>
              <a:t> </a:t>
            </a:r>
            <a:r>
              <a:rPr lang="en-US" b="1" dirty="0" err="1"/>
              <a:t>γι</a:t>
            </a:r>
            <a:r>
              <a:rPr lang="en-US" b="1" dirty="0"/>
              <a:t>α άλλες Πολιτείες» - «Σε ξεδιψά» - «Χωρίς όρια»  </a:t>
            </a:r>
            <a:r>
              <a:rPr lang="en-US" dirty="0">
                <a:hlinkClick r:id="rId2"/>
              </a:rPr>
              <a:t>https://www.youtube.com/watch?v=zRl75Vk7Q1k</a:t>
            </a:r>
            <a:r>
              <a:rPr lang="en-US" dirty="0"/>
              <a:t> </a:t>
            </a:r>
          </a:p>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l-GR" b="1" dirty="0" err="1"/>
              <a:t>Βί</a:t>
            </a:r>
            <a:r>
              <a:rPr lang="en-US" b="1" dirty="0"/>
              <a:t>β</a:t>
            </a:r>
            <a:r>
              <a:rPr lang="en-US" b="1" dirty="0" err="1"/>
              <a:t>λος</a:t>
            </a:r>
            <a:r>
              <a:rPr lang="en-US" b="1" dirty="0"/>
              <a:t> και Κτίση («απομάγευση – εκκοσμίκευση)</a:t>
            </a:r>
          </a:p>
          <a:p>
            <a:pPr lvl="1">
              <a:lnSpc>
                <a:spcPct val="90000"/>
              </a:lnSpc>
              <a:buFont typeface="Arial" panose="020B0604020202020204" pitchFamily="34" charset="0"/>
              <a:buChar char="•"/>
            </a:pPr>
            <a:r>
              <a:rPr lang="en-US" dirty="0" err="1"/>
              <a:t>ΘεοΛογί</a:t>
            </a:r>
            <a:r>
              <a:rPr lang="en-US" dirty="0"/>
              <a:t>α και «Γλάστρα» - </a:t>
            </a:r>
            <a:r>
              <a:rPr lang="en-US" b="1" dirty="0"/>
              <a:t>Κήπος (</a:t>
            </a:r>
            <a:r>
              <a:rPr lang="el-GR" b="1" dirty="0"/>
              <a:t>φύση + άνθρωπος)</a:t>
            </a:r>
            <a:endParaRPr lang="en-US" b="1" dirty="0"/>
          </a:p>
          <a:p>
            <a:pPr lvl="1">
              <a:lnSpc>
                <a:spcPct val="90000"/>
              </a:lnSpc>
              <a:buFont typeface="Arial" panose="020B0604020202020204" pitchFamily="34" charset="0"/>
              <a:buChar char="•"/>
            </a:pPr>
            <a:r>
              <a:rPr lang="en-US" b="1" dirty="0"/>
              <a:t>«</a:t>
            </a:r>
            <a:r>
              <a:rPr lang="en-US" b="1" dirty="0" err="1"/>
              <a:t>Πάτμος</a:t>
            </a:r>
            <a:r>
              <a:rPr lang="en-US" b="1" dirty="0"/>
              <a:t>» </a:t>
            </a:r>
            <a:r>
              <a:rPr lang="en-US" dirty="0"/>
              <a:t>(πατ. </a:t>
            </a:r>
            <a:r>
              <a:rPr lang="en-US" dirty="0" err="1"/>
              <a:t>Αμφιλόχιος</a:t>
            </a:r>
            <a:r>
              <a:rPr lang="en-US" dirty="0"/>
              <a:t> Μα</a:t>
            </a:r>
            <a:r>
              <a:rPr lang="en-US" dirty="0" err="1"/>
              <a:t>κρής</a:t>
            </a:r>
            <a:r>
              <a:rPr lang="en-US" dirty="0"/>
              <a:t>), </a:t>
            </a:r>
            <a:r>
              <a:rPr lang="en-US" dirty="0" err="1"/>
              <a:t>έρημος</a:t>
            </a:r>
            <a:r>
              <a:rPr lang="en-US" dirty="0"/>
              <a:t> και Πα</a:t>
            </a:r>
            <a:r>
              <a:rPr lang="en-US" dirty="0" err="1"/>
              <a:t>ράδεισος</a:t>
            </a:r>
            <a:r>
              <a:rPr lang="en-US" dirty="0"/>
              <a:t> (</a:t>
            </a:r>
            <a:r>
              <a:rPr lang="en-US" b="1" dirty="0"/>
              <a:t>πατ. </a:t>
            </a:r>
            <a:r>
              <a:rPr lang="en-US" b="1" dirty="0" err="1"/>
              <a:t>Πορφύριος</a:t>
            </a:r>
            <a:r>
              <a:rPr lang="en-US" dirty="0"/>
              <a:t>)</a:t>
            </a:r>
          </a:p>
          <a:p>
            <a:pPr lvl="1">
              <a:lnSpc>
                <a:spcPct val="90000"/>
              </a:lnSpc>
              <a:buFont typeface="Arial" panose="020B0604020202020204" pitchFamily="34" charset="0"/>
              <a:buChar char="•"/>
            </a:pPr>
            <a:r>
              <a:rPr lang="en-US" dirty="0" err="1"/>
              <a:t>Φιλοκ</a:t>
            </a:r>
            <a:r>
              <a:rPr lang="en-US" dirty="0"/>
              <a:t>αλία και Φιλοσοφία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ECD5CDE-DBCE-65D2-EDA3-C6A15DD3C4A4}"/>
              </a:ext>
            </a:extLst>
          </p:cNvPr>
          <p:cNvSpPr txBox="1"/>
          <p:nvPr/>
        </p:nvSpPr>
        <p:spPr>
          <a:xfrm>
            <a:off x="555173" y="1582340"/>
            <a:ext cx="3080658" cy="3970318"/>
          </a:xfrm>
          <a:prstGeom prst="rect">
            <a:avLst/>
          </a:prstGeom>
          <a:noFill/>
        </p:spPr>
        <p:txBody>
          <a:bodyPr wrap="square" rtlCol="0">
            <a:spAutoFit/>
          </a:bodyPr>
          <a:lstStyle/>
          <a:p>
            <a:endParaRPr lang="en-US" dirty="0"/>
          </a:p>
          <a:p>
            <a:pPr algn="ctr"/>
            <a:r>
              <a:rPr lang="en-US" b="1" dirty="0"/>
              <a:t>Homo Deus + Deus Homo</a:t>
            </a:r>
          </a:p>
          <a:p>
            <a:pPr algn="ctr"/>
            <a:r>
              <a:rPr lang="en-US" b="1" dirty="0"/>
              <a:t>Novus Homo</a:t>
            </a:r>
          </a:p>
          <a:p>
            <a:endParaRPr lang="el-GR" dirty="0"/>
          </a:p>
          <a:p>
            <a:r>
              <a:rPr lang="en-US" dirty="0"/>
              <a:t>Software (+ Hardware + Processor – Nous)</a:t>
            </a:r>
          </a:p>
          <a:p>
            <a:endParaRPr lang="en-US" dirty="0"/>
          </a:p>
          <a:p>
            <a:r>
              <a:rPr lang="en-US" dirty="0"/>
              <a:t>Windows</a:t>
            </a:r>
          </a:p>
          <a:p>
            <a:r>
              <a:rPr lang="en-US" dirty="0"/>
              <a:t>Jet Lang</a:t>
            </a:r>
          </a:p>
          <a:p>
            <a:endParaRPr lang="en-US" dirty="0"/>
          </a:p>
          <a:p>
            <a:r>
              <a:rPr lang="en-US" dirty="0"/>
              <a:t>AI (Intelligence)</a:t>
            </a:r>
          </a:p>
          <a:p>
            <a:endParaRPr lang="en-US" dirty="0"/>
          </a:p>
          <a:p>
            <a:endParaRPr lang="en-US" dirty="0"/>
          </a:p>
          <a:p>
            <a:endParaRPr lang="el-GR" dirty="0"/>
          </a:p>
        </p:txBody>
      </p:sp>
    </p:spTree>
    <p:extLst>
      <p:ext uri="{BB962C8B-B14F-4D97-AF65-F5344CB8AC3E}">
        <p14:creationId xmlns:p14="http://schemas.microsoft.com/office/powerpoint/2010/main" val="32805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001D2-BBC7-13AB-B264-B8D0F3F6F8E4}"/>
              </a:ext>
            </a:extLst>
          </p:cNvPr>
          <p:cNvSpPr>
            <a:spLocks noGrp="1"/>
          </p:cNvSpPr>
          <p:nvPr>
            <p:ph type="title"/>
          </p:nvPr>
        </p:nvSpPr>
        <p:spPr>
          <a:xfrm>
            <a:off x="1219200" y="762907"/>
            <a:ext cx="10363200" cy="1143000"/>
          </a:xfrm>
        </p:spPr>
        <p:txBody>
          <a:bodyPr>
            <a:normAutofit fontScale="90000"/>
          </a:bodyPr>
          <a:lstStyle/>
          <a:p>
            <a:pPr algn="ctr"/>
            <a:r>
              <a:rPr lang="el-GR" b="1" dirty="0">
                <a:latin typeface="Times New Roman" panose="02020603050405020304" pitchFamily="18" charset="0"/>
                <a:ea typeface="Calibri" panose="020F0502020204030204" pitchFamily="34" charset="0"/>
                <a:cs typeface="Arial" panose="020B0604020202020204" pitchFamily="34" charset="0"/>
              </a:rPr>
              <a:t>Η αγάπη του Θεού υπερνικά την οργή του στον </a:t>
            </a:r>
            <a:r>
              <a:rPr lang="el-GR" b="1" dirty="0" err="1">
                <a:latin typeface="Times New Roman" panose="02020603050405020304" pitchFamily="18" charset="0"/>
                <a:ea typeface="Calibri" panose="020F0502020204030204" pitchFamily="34" charset="0"/>
                <a:cs typeface="Arial" panose="020B0604020202020204" pitchFamily="34" charset="0"/>
              </a:rPr>
              <a:t>Ωσηέ</a:t>
            </a:r>
            <a:r>
              <a:rPr lang="el-GR" b="1" dirty="0">
                <a:latin typeface="Times New Roman" panose="02020603050405020304" pitchFamily="18" charset="0"/>
                <a:ea typeface="Calibri" panose="020F0502020204030204" pitchFamily="34" charset="0"/>
                <a:cs typeface="Arial" panose="020B0604020202020204" pitchFamily="34" charset="0"/>
              </a:rPr>
              <a:t> κεφ. 11</a:t>
            </a:r>
            <a:br>
              <a:rPr lang="el-GR" dirty="0">
                <a:ea typeface="Calibri" panose="020F0502020204030204" pitchFamily="34" charset="0"/>
                <a:cs typeface="Arial" panose="020B0604020202020204" pitchFamily="34" charset="0"/>
              </a:rPr>
            </a:br>
            <a:endParaRPr lang="el-GR" dirty="0"/>
          </a:p>
        </p:txBody>
      </p:sp>
      <p:sp>
        <p:nvSpPr>
          <p:cNvPr id="4" name="Θέση περιεχομένου 3">
            <a:extLst>
              <a:ext uri="{FF2B5EF4-FFF2-40B4-BE49-F238E27FC236}">
                <a16:creationId xmlns:a16="http://schemas.microsoft.com/office/drawing/2014/main" id="{A8F65385-7361-A7BE-48BF-0830B2BFDD25}"/>
              </a:ext>
            </a:extLst>
          </p:cNvPr>
          <p:cNvSpPr>
            <a:spLocks noGrp="1"/>
          </p:cNvSpPr>
          <p:nvPr>
            <p:ph sz="quarter" idx="1"/>
          </p:nvPr>
        </p:nvSpPr>
        <p:spPr>
          <a:xfrm>
            <a:off x="870857" y="1600200"/>
            <a:ext cx="10711543" cy="5257800"/>
          </a:xfrm>
        </p:spPr>
        <p:txBody>
          <a:bodyPr>
            <a:normAutofit fontScale="70000" lnSpcReduction="20000"/>
          </a:bodyPr>
          <a:lstStyle/>
          <a:p>
            <a:pPr>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1 Ο Κύριος λέει: «Όταν ο Ισραήλ ήταν παιδί, τον αγάπησα και τον κάλεσα από την Αίγυπτο να είναι γιος μου. 2 Μετά, όμως, όσο τους καλούσα προς εμέ, τόσο αυτοί απομακρύνονταν. Στο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Βάαλ</a:t>
            </a:r>
            <a:r>
              <a:rPr lang="el-GR" sz="1800" dirty="0">
                <a:effectLst/>
                <a:latin typeface="Times New Roman" panose="02020603050405020304" pitchFamily="18" charset="0"/>
                <a:ea typeface="Calibri" panose="020F0502020204030204" pitchFamily="34" charset="0"/>
                <a:cs typeface="Arial" panose="020B0604020202020204" pitchFamily="34" charset="0"/>
              </a:rPr>
              <a:t> πρόσφεραν θυσίες και μπρος στα είδωλά του καίγαν προσφορές. 3 ΕΓΩ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δίδαξα</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effectLst/>
                <a:latin typeface="Times New Roman" panose="02020603050405020304" pitchFamily="18" charset="0"/>
                <a:ea typeface="Calibri" panose="020F0502020204030204" pitchFamily="34" charset="0"/>
                <a:cs typeface="Arial" panose="020B0604020202020204" pitchFamily="34" charset="0"/>
              </a:rPr>
              <a:t>θήλασα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να περπατάει</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κράτησα στην αγκαλιά μου, αλλά αυτοί δεν αναγνώρισαν ότι εγώ τους φρόντιζα.</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4 »Προσεκτικά τούς οδηγούσα, δεμένος μαζί τους με τα δεσμά της καλοσύνης και της αγάπης. Τους φρόντιζα. Ήμουν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γι</a:t>
            </a:r>
            <a:r>
              <a:rPr lang="el-GR" sz="1800" dirty="0">
                <a:effectLst/>
                <a:latin typeface="Times New Roman" panose="02020603050405020304" pitchFamily="18" charset="0"/>
                <a:ea typeface="Calibri" panose="020F0502020204030204" pitchFamily="34" charset="0"/>
                <a:cs typeface="Arial" panose="020B0604020202020204" pitchFamily="34" charset="0"/>
              </a:rPr>
              <a:t>΄ αυτούς όπως εκείνες, οι οποίες υψώνουν ένα μωρό στα στήθη τους κι έσκυβα σε αυτόν για να του δώσει να φάει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σαν το γεωργό, που βγάζει το ζυγό απ’ τη γελάδα του, για να μπορεί ελεύθερα να φάει, κι ακόμα ο ίδιος σκύβει για να την ταΐσει).</a:t>
            </a:r>
            <a:r>
              <a:rPr lang="el-GR" sz="1800" dirty="0">
                <a:effectLst/>
                <a:latin typeface="Times New Roman" panose="02020603050405020304" pitchFamily="18" charset="0"/>
                <a:ea typeface="Calibri" panose="020F0502020204030204" pitchFamily="34" charset="0"/>
                <a:cs typeface="Arial" panose="020B0604020202020204" pitchFamily="34" charset="0"/>
              </a:rPr>
              <a:t> 5Γι’ αυτό δεν είναι ανάγκη να επιστρέψουν στη χώρα της Αιγύπτου· οι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Ασσύριοι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τώρα θα τους κυβερνούν. Αλλά επειδή αρνήθηκαν να γυρίσουν σ’ εμένα, 6το ξίφος θα θερίζει μες στις πόλεις τους και θα καταστραφούν όσοι εναντίον μου δολοπλοκούν. 7Και μ’ όλα αυτά ο λαός μου επιμένει ν’ αποστατεί. Φωνάζει, για το ζυγό που τον καταπιέζει, αλλά κανείς δεν βρίσκεται να τους τον πάρει.</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8 »Πώς θα μπορούσα να σ’ εγκαταλείψω,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Πώς θα μπορούσα να σε καταστρέψω, όπως την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Αδαμά</a:t>
            </a:r>
            <a:r>
              <a:rPr lang="el-GR" sz="1800" dirty="0">
                <a:effectLst/>
                <a:latin typeface="Times New Roman" panose="02020603050405020304" pitchFamily="18" charset="0"/>
                <a:ea typeface="Calibri" panose="020F0502020204030204" pitchFamily="34" charset="0"/>
                <a:cs typeface="Arial" panose="020B0604020202020204" pitchFamily="34" charset="0"/>
              </a:rPr>
              <a:t>, ή να σε κάνω όπως έκανα τη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Σεβωίμ</a:t>
            </a:r>
            <a:r>
              <a:rPr lang="el-GR" sz="1800" dirty="0">
                <a:effectLst/>
                <a:latin typeface="Times New Roman" panose="02020603050405020304" pitchFamily="18" charset="0"/>
                <a:ea typeface="Calibri" panose="020F0502020204030204" pitchFamily="34" charset="0"/>
                <a:cs typeface="Arial" panose="020B0604020202020204" pitchFamily="34" charset="0"/>
              </a:rPr>
              <a:t>; Ραγίζει η καρδιά μου όταν το σκέφτομαι· πονώ για σας. 9Το φοβερό θυμό μου δεν θα τον αφήσω να ξεσπάσει· δεν θα ξανασκεφτώ να αφανίσω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Γιατί εγώ είμαι Θεός και όχι άνθρωπος, ο Άγιος Θεός που κατοικεί ανάμεσά σας και δε θα ενεργήσω υπό την επήρεια του θυμού μου. 10 Οι εξόριστοι θα με ακολουθήσουν, όταν σαν το λιοντάρι θα βρυχιέμαι. Τότε θα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ρχονται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τρέμοντας πέρα απ’ τη θάλασσα, από τη δύση, 11από την Αίγυπτο σαν τα σπουργίτια κι από την Ασσυρία σαν τα περιστέρια. Θα τους ξαναγυρίσω πίσω στα σπίτια τους. Εγώ ο Κύριος το λέω».</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57748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3C4EA-C121-D137-7717-66B4C88E0E6A}"/>
              </a:ext>
            </a:extLst>
          </p:cNvPr>
          <p:cNvSpPr>
            <a:spLocks noGrp="1"/>
          </p:cNvSpPr>
          <p:nvPr>
            <p:ph type="title"/>
          </p:nvPr>
        </p:nvSpPr>
        <p:spPr/>
        <p:txBody>
          <a:bodyPr>
            <a:normAutofit fontScale="90000"/>
          </a:bodyPr>
          <a:lstStyle/>
          <a:p>
            <a:pPr algn="ctr"/>
            <a:r>
              <a:rPr lang="el-GR" b="1" dirty="0"/>
              <a:t>α. Περί της «ποιητικής» – συμβολικής Γλώσσας των Αφηγημάτων της Αρχής και του Τέλους</a:t>
            </a:r>
          </a:p>
        </p:txBody>
      </p:sp>
      <p:sp>
        <p:nvSpPr>
          <p:cNvPr id="3" name="Θέση κειμένου 2">
            <a:extLst>
              <a:ext uri="{FF2B5EF4-FFF2-40B4-BE49-F238E27FC236}">
                <a16:creationId xmlns:a16="http://schemas.microsoft.com/office/drawing/2014/main" id="{A9A4C6D2-14B7-98E4-20BC-90A1C6AD84C3}"/>
              </a:ext>
            </a:extLst>
          </p:cNvPr>
          <p:cNvSpPr>
            <a:spLocks noGrp="1"/>
          </p:cNvSpPr>
          <p:nvPr>
            <p:ph type="body" idx="2"/>
          </p:nvPr>
        </p:nvSpPr>
        <p:spPr>
          <a:xfrm>
            <a:off x="288757" y="3243943"/>
            <a:ext cx="2110874" cy="2819973"/>
          </a:xfrm>
        </p:spPr>
        <p:txBody>
          <a:bodyPr>
            <a:normAutofit/>
          </a:bodyPr>
          <a:lstStyle/>
          <a:p>
            <a:endParaRPr lang="el-GR" dirty="0"/>
          </a:p>
          <a:p>
            <a:r>
              <a:rPr lang="el-GR" dirty="0"/>
              <a:t>Εξ αφορμής ενός </a:t>
            </a:r>
            <a:r>
              <a:rPr lang="en-US" dirty="0"/>
              <a:t>Debate </a:t>
            </a:r>
            <a:r>
              <a:rPr lang="el-GR" dirty="0"/>
              <a:t>κατά την Διάλεξη</a:t>
            </a:r>
          </a:p>
        </p:txBody>
      </p:sp>
      <p:sp>
        <p:nvSpPr>
          <p:cNvPr id="4" name="Θέση περιεχομένου 3">
            <a:extLst>
              <a:ext uri="{FF2B5EF4-FFF2-40B4-BE49-F238E27FC236}">
                <a16:creationId xmlns:a16="http://schemas.microsoft.com/office/drawing/2014/main" id="{F282C21F-34F1-4C19-6860-4DC37097FA1D}"/>
              </a:ext>
            </a:extLst>
          </p:cNvPr>
          <p:cNvSpPr>
            <a:spLocks noGrp="1"/>
          </p:cNvSpPr>
          <p:nvPr>
            <p:ph sz="quarter" idx="1"/>
          </p:nvPr>
        </p:nvSpPr>
        <p:spPr>
          <a:xfrm>
            <a:off x="2399631" y="1648326"/>
            <a:ext cx="9182769" cy="4936624"/>
          </a:xfrm>
        </p:spPr>
        <p:txBody>
          <a:bodyPr>
            <a:normAutofit fontScale="85000" lnSpcReduction="20000"/>
          </a:bodyPr>
          <a:lstStyle/>
          <a:p>
            <a:pPr marL="0" lvl="0" indent="0" algn="just" rtl="0">
              <a:lnSpc>
                <a:spcPct val="115000"/>
              </a:lnSpc>
              <a:spcAft>
                <a:spcPts val="1000"/>
              </a:spcAft>
              <a:buNone/>
            </a:pPr>
            <a:r>
              <a:rPr lang="el-GR" sz="2200" dirty="0">
                <a:effectLst/>
                <a:ea typeface="Calibri" panose="020F0502020204030204" pitchFamily="34" charset="0"/>
                <a:cs typeface="Arial" panose="020B0604020202020204" pitchFamily="34" charset="0"/>
              </a:rPr>
              <a:t>Όπως, όμως, για την «αρχέγονη εποχή», έτσι και για την «έσχατη» (Εσχατολογία), απουσιάζουν οι ανθρώπινες μαρτυρίες - προϊόντα της άμεσης εμπειρίας. Γι’ αυτό η Α.Γ. δεν ομιλεί περί των οριακών στιγμών της αρχής και του τέλους με γλώσσα </a:t>
            </a:r>
            <a:r>
              <a:rPr lang="el-GR" sz="2200" dirty="0" err="1">
                <a:effectLst/>
                <a:ea typeface="Calibri" panose="020F0502020204030204" pitchFamily="34" charset="0"/>
                <a:cs typeface="Arial" panose="020B0604020202020204" pitchFamily="34" charset="0"/>
              </a:rPr>
              <a:t>φυσικοεπιστημονική</a:t>
            </a:r>
            <a:r>
              <a:rPr lang="el-GR" sz="2200" dirty="0">
                <a:effectLst/>
                <a:ea typeface="Calibri" panose="020F0502020204030204" pitchFamily="34" charset="0"/>
                <a:cs typeface="Arial" panose="020B0604020202020204" pitchFamily="34" charset="0"/>
              </a:rPr>
              <a:t>, αλλά επιστρατεύει τη αληθινά μεταφορική - την όντως ποιητική και «εικαστική» γλώσσα των εικόνων. </a:t>
            </a:r>
            <a:r>
              <a:rPr lang="el-GR" sz="2200" b="1" dirty="0">
                <a:effectLst/>
                <a:ea typeface="Calibri" panose="020F0502020204030204" pitchFamily="34" charset="0"/>
                <a:cs typeface="Arial" panose="020B0604020202020204" pitchFamily="34" charset="0"/>
              </a:rPr>
              <a:t>Κοντολογίς «</a:t>
            </a:r>
            <a:r>
              <a:rPr lang="el-GR" sz="2200" b="1" i="1" dirty="0">
                <a:effectLst/>
                <a:ea typeface="Calibri" panose="020F0502020204030204" pitchFamily="34" charset="0"/>
                <a:cs typeface="Arial" panose="020B0604020202020204" pitchFamily="34" charset="0"/>
              </a:rPr>
              <a:t>όποιος, διαβάζοντας πληροφορίες της Αγίας Γραφής για την έσχατη θλίψη, τον σκοτισμό της γης και της σελήνης, την πτώση των άστρων και τη διασάλευση των ουρανίων δυνάμεων, θεωρεί ότι έχει μπροστά του ακριβείς προβλέψεις για το τέλος της παγκόσμιας ιστορίας, παρεξηγεί βάναυσα τα κείμενα»</a:t>
            </a:r>
            <a:r>
              <a:rPr lang="el-GR" sz="2200" b="1" dirty="0">
                <a:effectLst/>
                <a:ea typeface="Calibri" panose="020F0502020204030204" pitchFamily="34" charset="0"/>
                <a:cs typeface="Arial" panose="020B0604020202020204" pitchFamily="34" charset="0"/>
              </a:rPr>
              <a:t>. Πάντα ο άνθρωπος πρέπει να έχει συνείδηση ότι προς το παρόν η γνώση μας είναι αποσπασματική ενώ και η αγάπη του Θεού παραμένει ιλιγγιώδης</a:t>
            </a:r>
            <a:r>
              <a:rPr lang="el-GR" sz="2200" dirty="0">
                <a:effectLst/>
                <a:ea typeface="Calibri" panose="020F0502020204030204" pitchFamily="34" charset="0"/>
                <a:cs typeface="Arial" panose="020B0604020202020204" pitchFamily="34" charset="0"/>
              </a:rPr>
              <a:t>. </a:t>
            </a:r>
            <a:r>
              <a:rPr lang="el-GR" sz="2200" kern="1600" dirty="0">
                <a:effectLst/>
                <a:ea typeface="Calibri" panose="020F0502020204030204" pitchFamily="34" charset="0"/>
                <a:cs typeface="Arial" panose="020B0604020202020204" pitchFamily="34" charset="0"/>
              </a:rPr>
              <a:t>Για την Εκκλησία τα όρια της σωτηρίας δεν ταυτίζονται με τα όρια της πίστεως, αφού αντιθέτως στην ίδια την πίστη αποκαλύπτεται η παγκόσμια αγάπη του Θεού. </a:t>
            </a:r>
            <a:endParaRPr lang="el-GR" sz="2200" dirty="0">
              <a:effectLst/>
              <a:ea typeface="Calibri" panose="020F0502020204030204" pitchFamily="34" charset="0"/>
              <a:cs typeface="Arial" panose="020B0604020202020204" pitchFamily="34" charset="0"/>
            </a:endParaRPr>
          </a:p>
          <a:p>
            <a:pPr marL="0" indent="0" algn="just">
              <a:buNone/>
            </a:pPr>
            <a:r>
              <a:rPr lang="el-GR" sz="2200" dirty="0">
                <a:effectLst/>
                <a:ea typeface="Calibri" panose="020F0502020204030204" pitchFamily="34" charset="0"/>
                <a:cs typeface="Arial" panose="020B0604020202020204" pitchFamily="34" charset="0"/>
              </a:rPr>
              <a:t>Αφορούν</a:t>
            </a:r>
            <a:r>
              <a:rPr lang="el-GR" sz="2200" b="1"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ἃ </a:t>
            </a:r>
            <a:r>
              <a:rPr lang="el-GR" sz="2200" i="1" dirty="0" err="1">
                <a:effectLst/>
                <a:ea typeface="Calibri" panose="020F0502020204030204" pitchFamily="34" charset="0"/>
                <a:cs typeface="Arial" panose="020B0604020202020204" pitchFamily="34" charset="0"/>
              </a:rPr>
              <a:t>ὀφθαλμὸς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εἶδεν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ἤκουσεν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ἐπὶ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καρδίαν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ἀνθρώπου</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ἀνέβη</a:t>
            </a:r>
            <a:r>
              <a:rPr lang="el-GR" sz="2200" i="1" dirty="0">
                <a:effectLst/>
                <a:ea typeface="Calibri" panose="020F0502020204030204" pitchFamily="34" charset="0"/>
                <a:cs typeface="Arial" panose="020B0604020202020204" pitchFamily="34" charset="0"/>
              </a:rPr>
              <a:t>, ἃ </a:t>
            </a:r>
            <a:r>
              <a:rPr lang="el-GR" sz="2200" i="1" dirty="0" err="1">
                <a:effectLst/>
                <a:ea typeface="Calibri" panose="020F0502020204030204" pitchFamily="34" charset="0"/>
                <a:cs typeface="Arial" panose="020B0604020202020204" pitchFamily="34" charset="0"/>
              </a:rPr>
              <a:t>ἡτοίμασεν</a:t>
            </a:r>
            <a:r>
              <a:rPr lang="el-GR" sz="2200" i="1" dirty="0">
                <a:effectLst/>
                <a:ea typeface="Calibri" panose="020F0502020204030204" pitchFamily="34" charset="0"/>
                <a:cs typeface="Arial" panose="020B0604020202020204" pitchFamily="34" charset="0"/>
              </a:rPr>
              <a:t> ὁ </a:t>
            </a:r>
            <a:r>
              <a:rPr lang="el-GR" sz="2200" i="1" cap="all" dirty="0" err="1">
                <a:effectLst/>
                <a:ea typeface="Calibri" panose="020F0502020204030204" pitchFamily="34" charset="0"/>
                <a:cs typeface="Arial" panose="020B0604020202020204" pitchFamily="34" charset="0"/>
              </a:rPr>
              <a:t>θ</a:t>
            </a:r>
            <a:r>
              <a:rPr lang="el-GR" sz="2200" i="1" dirty="0" err="1">
                <a:effectLst/>
                <a:ea typeface="Calibri" panose="020F0502020204030204" pitchFamily="34" charset="0"/>
                <a:cs typeface="Arial" panose="020B0604020202020204" pitchFamily="34" charset="0"/>
              </a:rPr>
              <a:t>εὸς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τοῖς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ἀγαπῶσιν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αὐτόν</a:t>
            </a:r>
            <a:r>
              <a:rPr lang="el-GR" sz="2200" dirty="0">
                <a:effectLst/>
                <a:ea typeface="Calibri" panose="020F0502020204030204" pitchFamily="34" charset="0"/>
                <a:cs typeface="Arial" panose="020B0604020202020204" pitchFamily="34" charset="0"/>
              </a:rPr>
              <a:t> (Α’ </a:t>
            </a:r>
            <a:r>
              <a:rPr lang="el-GR" sz="2200" dirty="0" err="1">
                <a:effectLst/>
                <a:ea typeface="Calibri" panose="020F0502020204030204" pitchFamily="34" charset="0"/>
                <a:cs typeface="Arial" panose="020B0604020202020204" pitchFamily="34" charset="0"/>
              </a:rPr>
              <a:t>Κορ</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 </a:t>
            </a:r>
            <a:r>
              <a:rPr lang="el-GR" sz="2200" dirty="0">
                <a:effectLst/>
                <a:ea typeface="Calibri" panose="020F0502020204030204" pitchFamily="34" charset="0"/>
                <a:cs typeface="Arial" panose="020B0604020202020204" pitchFamily="34" charset="0"/>
              </a:rPr>
              <a:t>2, 9). Βλ. </a:t>
            </a:r>
            <a:r>
              <a:rPr lang="en-US" sz="2200" dirty="0">
                <a:effectLst/>
                <a:ea typeface="Calibri" panose="020F0502020204030204" pitchFamily="34" charset="0"/>
                <a:cs typeface="Arial" panose="020B0604020202020204" pitchFamily="34" charset="0"/>
              </a:rPr>
              <a:t>H</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K</a:t>
            </a:r>
            <a:r>
              <a:rPr lang="el-GR" sz="2200" dirty="0">
                <a:effectLst/>
                <a:ea typeface="Calibri" panose="020F0502020204030204" pitchFamily="34" charset="0"/>
                <a:cs typeface="Arial" panose="020B0604020202020204" pitchFamily="34" charset="0"/>
              </a:rPr>
              <a:t>ü</a:t>
            </a:r>
            <a:r>
              <a:rPr lang="en-US" sz="2200" dirty="0">
                <a:effectLst/>
                <a:ea typeface="Calibri" panose="020F0502020204030204" pitchFamily="34" charset="0"/>
                <a:cs typeface="Arial" panose="020B0604020202020204" pitchFamily="34" charset="0"/>
              </a:rPr>
              <a:t>ng</a:t>
            </a:r>
            <a:r>
              <a:rPr lang="el-GR" sz="2200"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Η Αρχή των Πάντων. Φυσικές Επιστήμες και Θρησκεία,</a:t>
            </a:r>
            <a:r>
              <a:rPr lang="el-GR" sz="2200" dirty="0">
                <a:effectLst/>
                <a:ea typeface="Calibri" panose="020F0502020204030204" pitchFamily="34" charset="0"/>
                <a:cs typeface="Arial" panose="020B0604020202020204" pitchFamily="34" charset="0"/>
              </a:rPr>
              <a:t> </a:t>
            </a:r>
            <a:r>
              <a:rPr lang="el-GR" sz="2200" dirty="0" err="1">
                <a:effectLst/>
                <a:ea typeface="Calibri" panose="020F0502020204030204" pitchFamily="34" charset="0"/>
                <a:cs typeface="Arial" panose="020B0604020202020204" pitchFamily="34" charset="0"/>
              </a:rPr>
              <a:t>Μτφρ</a:t>
            </a:r>
            <a:r>
              <a:rPr lang="el-GR" sz="2200" dirty="0">
                <a:effectLst/>
                <a:ea typeface="Calibri" panose="020F0502020204030204" pitchFamily="34" charset="0"/>
                <a:cs typeface="Arial" panose="020B0604020202020204" pitchFamily="34" charset="0"/>
              </a:rPr>
              <a:t>. Ε. Θεοδώρου, Αθήνα: Ουρανός 2009, 353-365. </a:t>
            </a:r>
          </a:p>
          <a:p>
            <a:endParaRPr lang="el-GR" dirty="0"/>
          </a:p>
        </p:txBody>
      </p:sp>
    </p:spTree>
    <p:extLst>
      <p:ext uri="{BB962C8B-B14F-4D97-AF65-F5344CB8AC3E}">
        <p14:creationId xmlns:p14="http://schemas.microsoft.com/office/powerpoint/2010/main" val="41413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6671C5-7BE3-AFA4-7973-F841954E901F}"/>
              </a:ext>
            </a:extLst>
          </p:cNvPr>
          <p:cNvSpPr>
            <a:spLocks noGrp="1"/>
          </p:cNvSpPr>
          <p:nvPr>
            <p:ph type="title"/>
          </p:nvPr>
        </p:nvSpPr>
        <p:spPr/>
        <p:txBody>
          <a:bodyPr/>
          <a:lstStyle/>
          <a:p>
            <a:pPr algn="ctr"/>
            <a:r>
              <a:rPr lang="el-GR" dirty="0"/>
              <a:t>ΤΟ ΕΞΙΛΑΣΤΉΡΙΟ ΘΑΥΜΑ</a:t>
            </a:r>
          </a:p>
        </p:txBody>
      </p:sp>
      <p:sp>
        <p:nvSpPr>
          <p:cNvPr id="4" name="Θέση περιεχομένου 3">
            <a:extLst>
              <a:ext uri="{FF2B5EF4-FFF2-40B4-BE49-F238E27FC236}">
                <a16:creationId xmlns:a16="http://schemas.microsoft.com/office/drawing/2014/main" id="{4D679142-0623-6883-B08E-D29444E6FFFD}"/>
              </a:ext>
            </a:extLst>
          </p:cNvPr>
          <p:cNvSpPr>
            <a:spLocks noGrp="1"/>
          </p:cNvSpPr>
          <p:nvPr>
            <p:ph sz="quarter" idx="1"/>
          </p:nvPr>
        </p:nvSpPr>
        <p:spPr/>
        <p:txBody>
          <a:bodyPr/>
          <a:lstStyle/>
          <a:p>
            <a:r>
              <a:rPr lang="el-GR" dirty="0"/>
              <a:t>Επτασφράγιστο βιβλίο η ίδια η </a:t>
            </a:r>
            <a:r>
              <a:rPr lang="el-GR" dirty="0" err="1"/>
              <a:t>ΑποΚάλυψη</a:t>
            </a:r>
            <a:endParaRPr lang="el-GR" dirty="0"/>
          </a:p>
          <a:p>
            <a:r>
              <a:rPr lang="el-GR" dirty="0"/>
              <a:t>Ενώ ακούγεται ΛΕΩΝ εμφανίζεται </a:t>
            </a:r>
            <a:r>
              <a:rPr lang="el-GR" dirty="0" err="1"/>
              <a:t>Αρνίο</a:t>
            </a:r>
            <a:r>
              <a:rPr lang="el-GR" dirty="0"/>
              <a:t>, το οποίο είναι και </a:t>
            </a:r>
            <a:r>
              <a:rPr lang="el-GR" dirty="0" err="1"/>
              <a:t>Εσφαγμένο</a:t>
            </a:r>
            <a:r>
              <a:rPr lang="el-GR" dirty="0"/>
              <a:t> και Όρθιο.</a:t>
            </a:r>
          </a:p>
          <a:p>
            <a:r>
              <a:rPr lang="el-GR" dirty="0"/>
              <a:t>Ονομάζεται </a:t>
            </a:r>
            <a:r>
              <a:rPr lang="el-GR" dirty="0" err="1"/>
              <a:t>Αρνίο</a:t>
            </a:r>
            <a:r>
              <a:rPr lang="el-GR" dirty="0"/>
              <a:t> σε πολεμικό παραλληλισμό προς το ΘΗΡΙΟ.</a:t>
            </a:r>
          </a:p>
          <a:p>
            <a:r>
              <a:rPr lang="el-GR" dirty="0"/>
              <a:t>Ενώ γίνεται λόγος για δύο Πρόσωπα, ομιλεί σε Ενικό.</a:t>
            </a:r>
          </a:p>
          <a:p>
            <a:r>
              <a:rPr lang="el-GR" dirty="0"/>
              <a:t>Ο ΩΝ και ο ΗΝ και ο ΕΡΧΟΜΕΝΟΣ</a:t>
            </a:r>
          </a:p>
        </p:txBody>
      </p:sp>
    </p:spTree>
    <p:extLst>
      <p:ext uri="{BB962C8B-B14F-4D97-AF65-F5344CB8AC3E}">
        <p14:creationId xmlns:p14="http://schemas.microsoft.com/office/powerpoint/2010/main" val="165519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A08694-8B40-1609-6D5B-350B087404AB}"/>
              </a:ext>
            </a:extLst>
          </p:cNvPr>
          <p:cNvSpPr>
            <a:spLocks noGrp="1"/>
          </p:cNvSpPr>
          <p:nvPr>
            <p:ph type="title"/>
          </p:nvPr>
        </p:nvSpPr>
        <p:spPr/>
        <p:txBody>
          <a:bodyPr/>
          <a:lstStyle/>
          <a:p>
            <a:r>
              <a:rPr lang="el-GR" dirty="0"/>
              <a:t>Επεξήγηση:</a:t>
            </a:r>
          </a:p>
        </p:txBody>
      </p:sp>
      <p:sp>
        <p:nvSpPr>
          <p:cNvPr id="4" name="Θέση περιεχομένου 3">
            <a:extLst>
              <a:ext uri="{FF2B5EF4-FFF2-40B4-BE49-F238E27FC236}">
                <a16:creationId xmlns:a16="http://schemas.microsoft.com/office/drawing/2014/main" id="{073CE054-5230-0F9D-5637-570CD9C5C891}"/>
              </a:ext>
            </a:extLst>
          </p:cNvPr>
          <p:cNvSpPr>
            <a:spLocks noGrp="1"/>
          </p:cNvSpPr>
          <p:nvPr>
            <p:ph sz="quarter" idx="1"/>
          </p:nvPr>
        </p:nvSpPr>
        <p:spPr/>
        <p:txBody>
          <a:bodyPr/>
          <a:lstStyle/>
          <a:p>
            <a:pPr algn="just">
              <a:lnSpc>
                <a:spcPct val="90000"/>
              </a:lnSpc>
            </a:pPr>
            <a:r>
              <a:rPr lang="el-GR" sz="2800" dirty="0"/>
              <a:t>Επίσης για το τι εννοώ «μυθική και συμβολική γλώσσα» στην Αρχή και το τέλος του Σύμπαντος μελέτησε ΒΙΒΛΟ ΓΙΑ ΕΦΗΒΟΥΣ</a:t>
            </a:r>
            <a:r>
              <a:rPr lang="el-GR" sz="2800" b="1" dirty="0"/>
              <a:t> https://eclass.uoa.gr/modules/document/index.php?course=SOCTHEOL170&amp;openDir=/603b57c4wtFx</a:t>
            </a:r>
            <a:endParaRPr lang="el-GR" sz="2800" dirty="0"/>
          </a:p>
          <a:p>
            <a:pPr algn="just">
              <a:lnSpc>
                <a:spcPct val="90000"/>
              </a:lnSpc>
            </a:pPr>
            <a:r>
              <a:rPr lang="el-GR" sz="2800" b="1" dirty="0"/>
              <a:t>(ΥΠΆΡΧΕΙ ΟΛΟΚΛΗΡΩΜΕΝΟ  http://ebooks.edu.gr/ebooks/handle/8547/5425) </a:t>
            </a:r>
            <a:endParaRPr lang="el-GR" sz="2800" dirty="0"/>
          </a:p>
          <a:p>
            <a:pPr algn="just">
              <a:lnSpc>
                <a:spcPct val="90000"/>
              </a:lnSpc>
            </a:pPr>
            <a:r>
              <a:rPr lang="el-GR" sz="2800" dirty="0"/>
              <a:t>2. Στον </a:t>
            </a:r>
            <a:r>
              <a:rPr lang="el-GR" sz="2800" b="1" dirty="0"/>
              <a:t>ΟΔΗΓΟ ΕΚΠΑΙΔΕΥΤΙΚΟΥ</a:t>
            </a:r>
            <a:r>
              <a:rPr lang="el-GR" sz="2800" dirty="0"/>
              <a:t> ΣΤΗΝ ΑΝΩΤΕΡΩ ΙΣΤΟΣΕΛΙΔΑ.</a:t>
            </a:r>
          </a:p>
          <a:p>
            <a:endParaRPr lang="el-GR" dirty="0"/>
          </a:p>
        </p:txBody>
      </p:sp>
    </p:spTree>
    <p:extLst>
      <p:ext uri="{BB962C8B-B14F-4D97-AF65-F5344CB8AC3E}">
        <p14:creationId xmlns:p14="http://schemas.microsoft.com/office/powerpoint/2010/main" val="231184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65214107-01D6-4159-0835-A4555C3AE124}"/>
              </a:ext>
            </a:extLst>
          </p:cNvPr>
          <p:cNvSpPr>
            <a:spLocks noGrp="1"/>
          </p:cNvSpPr>
          <p:nvPr>
            <p:ph type="body" idx="2"/>
          </p:nvPr>
        </p:nvSpPr>
        <p:spPr/>
        <p:txBody>
          <a:bodyPr/>
          <a:lstStyle/>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r>
              <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Στη Γένεση διακηρύσσεται:</a:t>
            </a:r>
            <a:endPar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graphicFrame>
        <p:nvGraphicFramePr>
          <p:cNvPr id="6" name="Θέση περιεχομένου 3">
            <a:extLst>
              <a:ext uri="{FF2B5EF4-FFF2-40B4-BE49-F238E27FC236}">
                <a16:creationId xmlns:a16="http://schemas.microsoft.com/office/drawing/2014/main" id="{4CD165E4-5A71-34DF-719A-0F6FDD9ABD3B}"/>
              </a:ext>
            </a:extLst>
          </p:cNvPr>
          <p:cNvGraphicFramePr>
            <a:graphicFrameLocks noGrp="1"/>
          </p:cNvGraphicFramePr>
          <p:nvPr>
            <p:ph sz="quarter" idx="1"/>
          </p:nvPr>
        </p:nvGraphicFramePr>
        <p:xfrm>
          <a:off x="3505200" y="664029"/>
          <a:ext cx="8077200" cy="543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34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978CB0-1F94-BA34-02F9-7A70F94122F6}"/>
              </a:ext>
            </a:extLst>
          </p:cNvPr>
          <p:cNvSpPr>
            <a:spLocks noGrp="1"/>
          </p:cNvSpPr>
          <p:nvPr>
            <p:ph type="title"/>
          </p:nvPr>
        </p:nvSpPr>
        <p:spPr>
          <a:xfrm>
            <a:off x="856490" y="783771"/>
            <a:ext cx="3291840" cy="4885592"/>
          </a:xfrm>
        </p:spPr>
        <p:txBody>
          <a:bodyPr vert="horz" lIns="91440" tIns="45720" rIns="91440" bIns="45720" rtlCol="0" anchor="ctr">
            <a:normAutofit/>
          </a:bodyPr>
          <a:lstStyle/>
          <a:p>
            <a:pPr algn="just">
              <a:lnSpc>
                <a:spcPct val="90000"/>
              </a:lnSpc>
            </a:pPr>
            <a:r>
              <a:rPr lang="el-GR" sz="3600" b="1" kern="1200" dirty="0">
                <a:solidFill>
                  <a:schemeClr val="tx1"/>
                </a:solidFill>
                <a:latin typeface="+mj-lt"/>
                <a:ea typeface="+mj-ea"/>
                <a:cs typeface="+mj-cs"/>
              </a:rPr>
              <a:t>Ενδιαφέρον άρθρο: </a:t>
            </a:r>
            <a:br>
              <a:rPr lang="el-GR" sz="3600" b="1" kern="1200" dirty="0">
                <a:solidFill>
                  <a:schemeClr val="tx1"/>
                </a:solidFill>
                <a:latin typeface="+mj-lt"/>
                <a:ea typeface="+mj-ea"/>
                <a:cs typeface="+mj-cs"/>
              </a:rPr>
            </a:br>
            <a:br>
              <a:rPr lang="el-GR" sz="3600" b="1" kern="1200" dirty="0">
                <a:solidFill>
                  <a:schemeClr val="tx1"/>
                </a:solidFill>
                <a:latin typeface="+mj-lt"/>
                <a:ea typeface="+mj-ea"/>
                <a:cs typeface="+mj-cs"/>
              </a:rPr>
            </a:br>
            <a:r>
              <a:rPr lang="en-US" sz="3600" b="1" kern="1200" dirty="0" err="1">
                <a:solidFill>
                  <a:schemeClr val="tx1"/>
                </a:solidFill>
                <a:latin typeface="+mj-lt"/>
                <a:ea typeface="+mj-ea"/>
                <a:cs typeface="+mj-cs"/>
              </a:rPr>
              <a:t>Γι</a:t>
            </a:r>
            <a:r>
              <a:rPr lang="en-US" sz="3600" b="1" kern="1200" dirty="0">
                <a:solidFill>
                  <a:schemeClr val="tx1"/>
                </a:solidFill>
                <a:latin typeface="+mj-lt"/>
                <a:ea typeface="+mj-ea"/>
                <a:cs typeface="+mj-cs"/>
              </a:rPr>
              <a:t>αχβέ και ΚβαντοΦυσική</a:t>
            </a:r>
            <a:br>
              <a:rPr lang="el-GR" sz="3600" b="1" kern="1200" dirty="0">
                <a:solidFill>
                  <a:schemeClr val="tx1"/>
                </a:solidFill>
                <a:latin typeface="+mj-lt"/>
                <a:ea typeface="+mj-ea"/>
                <a:cs typeface="+mj-cs"/>
              </a:rPr>
            </a:br>
            <a:r>
              <a:rPr lang="en-US" sz="2000" dirty="0">
                <a:hlinkClick r:id="rId2"/>
              </a:rPr>
              <a:t>https://weekly.israelbiblecenter.com/gods-name-quantum-physics/</a:t>
            </a:r>
            <a:r>
              <a:rPr lang="en-US" sz="2000" dirty="0"/>
              <a:t> </a:t>
            </a:r>
            <a:br>
              <a:rPr lang="el-GR" sz="3600" dirty="0"/>
            </a:br>
            <a:endParaRPr lang="en-US" sz="3600" b="1" kern="1200" dirty="0">
              <a:solidFill>
                <a:schemeClr val="tx1"/>
              </a:solidFill>
              <a:latin typeface="+mj-lt"/>
              <a:ea typeface="+mj-ea"/>
              <a:cs typeface="+mj-cs"/>
            </a:endParaRP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EFB24EE2-DB34-1606-497D-30D251515ED4}"/>
              </a:ext>
            </a:extLst>
          </p:cNvPr>
          <p:cNvSpPr>
            <a:spLocks noGrp="1"/>
          </p:cNvSpPr>
          <p:nvPr>
            <p:ph sz="quarter" idx="1"/>
          </p:nvPr>
        </p:nvSpPr>
        <p:spPr>
          <a:xfrm>
            <a:off x="5138928" y="1338729"/>
            <a:ext cx="4795584" cy="4180542"/>
          </a:xfrm>
        </p:spPr>
        <p:txBody>
          <a:bodyPr vert="horz" lIns="91440" tIns="45720" rIns="91440" bIns="45720" rtlCol="0" anchor="ctr">
            <a:normAutofit fontScale="77500" lnSpcReduction="20000"/>
          </a:bodyPr>
          <a:lstStyle/>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r>
              <a:rPr lang="el-GR" sz="1600" b="1" dirty="0"/>
              <a:t>«ΣΥΝΤΡΟΦΙΚΟΣ ΘΕΟΣ» – </a:t>
            </a:r>
            <a:r>
              <a:rPr lang="el-GR" sz="1600" b="1" dirty="0" err="1"/>
              <a:t>Διά+Λογος</a:t>
            </a:r>
            <a:r>
              <a:rPr lang="el-GR" sz="1600" b="1" dirty="0"/>
              <a:t> (όχι ΜΕΓΑΛΟΣ ΑΓΑΜΟΣ)</a:t>
            </a:r>
          </a:p>
          <a:p>
            <a:pPr indent="-228600">
              <a:lnSpc>
                <a:spcPct val="90000"/>
              </a:lnSpc>
              <a:buFont typeface="Arial" panose="020B0604020202020204" pitchFamily="34" charset="0"/>
              <a:buChar char="•"/>
            </a:pPr>
            <a:r>
              <a:rPr lang="el-GR" sz="1600" b="1" dirty="0"/>
              <a:t>ΜΕΤΑΝΟΙΑ ΘΕΟΥ </a:t>
            </a:r>
            <a:r>
              <a:rPr lang="de-DE" sz="1600" b="1" dirty="0">
                <a:hlinkClick r:id="rId3"/>
              </a:rPr>
              <a:t>https://weekly.israelbiblecenter.com/does-god-regret/</a:t>
            </a:r>
            <a:endParaRPr lang="el-GR" sz="1600" b="1" dirty="0"/>
          </a:p>
          <a:p>
            <a:pPr indent="-228600">
              <a:lnSpc>
                <a:spcPct val="90000"/>
              </a:lnSpc>
              <a:buFont typeface="Arial" panose="020B0604020202020204" pitchFamily="34" charset="0"/>
              <a:buChar char="•"/>
            </a:pPr>
            <a:r>
              <a:rPr lang="de-DE" sz="1600" b="1" dirty="0">
                <a:hlinkClick r:id="rId4"/>
              </a:rPr>
              <a:t>https://weekly.israelbiblecenter.com/was-god-angry-before-the-flood/</a:t>
            </a:r>
            <a:r>
              <a:rPr lang="el-GR" sz="1600" b="1" dirty="0"/>
              <a:t> </a:t>
            </a:r>
          </a:p>
          <a:p>
            <a:pPr indent="-228600">
              <a:lnSpc>
                <a:spcPct val="90000"/>
              </a:lnSpc>
              <a:buFont typeface="Arial" panose="020B0604020202020204" pitchFamily="34" charset="0"/>
              <a:buChar char="•"/>
            </a:pPr>
            <a:r>
              <a:rPr lang="el-GR" sz="1600" b="1" dirty="0"/>
              <a:t>ΜΗΤΡΑ ΘΕΟΥ (</a:t>
            </a:r>
            <a:r>
              <a:rPr lang="el-GR" sz="1600" b="1" dirty="0" err="1"/>
              <a:t>ραχαμιμ</a:t>
            </a:r>
            <a:r>
              <a:rPr lang="el-GR" sz="1600" b="1" dirty="0"/>
              <a:t> = οικτιρμοί) -  Ο Θεός Μητέρα</a:t>
            </a:r>
          </a:p>
          <a:p>
            <a:pPr marL="45720" indent="0">
              <a:lnSpc>
                <a:spcPct val="90000"/>
              </a:lnSpc>
              <a:buNone/>
            </a:pPr>
            <a:endParaRPr lang="el-GR" sz="1600" b="1" dirty="0"/>
          </a:p>
          <a:p>
            <a:pPr indent="-228600">
              <a:lnSpc>
                <a:spcPct val="90000"/>
              </a:lnSpc>
              <a:buFont typeface="Arial" panose="020B0604020202020204" pitchFamily="34" charset="0"/>
              <a:buChar char="•"/>
            </a:pPr>
            <a:r>
              <a:rPr lang="el-GR" sz="1600" b="1" dirty="0"/>
              <a:t>«ΕΡΓΑΖΕΤΑΙ» </a:t>
            </a:r>
            <a:r>
              <a:rPr lang="de-DE" sz="1600" b="1" dirty="0">
                <a:hlinkClick r:id="rId4"/>
              </a:rPr>
              <a:t>https://weekly.israelbiblecenter.com/was-god-angry-before-the-flood/</a:t>
            </a:r>
            <a:endParaRPr lang="el-GR" sz="1600" b="1" dirty="0"/>
          </a:p>
          <a:p>
            <a:pPr indent="-228600">
              <a:lnSpc>
                <a:spcPct val="90000"/>
              </a:lnSpc>
              <a:buFont typeface="Arial" panose="020B0604020202020204" pitchFamily="34" charset="0"/>
              <a:buChar char="•"/>
            </a:pPr>
            <a:r>
              <a:rPr lang="el-GR" sz="1600" b="1" dirty="0"/>
              <a:t>ΘΕΟΣ ΚΑΙ ΦΥΛΟ </a:t>
            </a:r>
            <a:r>
              <a:rPr lang="de-DE" sz="1600" b="1" dirty="0">
                <a:hlinkClick r:id="rId5"/>
              </a:rPr>
              <a:t>https://weekly.israelbiblecenter.com/god-gender-bible/</a:t>
            </a:r>
            <a:r>
              <a:rPr lang="el-GR" sz="1600" b="1" dirty="0"/>
              <a:t>   </a:t>
            </a:r>
          </a:p>
          <a:p>
            <a:pPr indent="-228600">
              <a:lnSpc>
                <a:spcPct val="90000"/>
              </a:lnSpc>
              <a:buFont typeface="Arial" panose="020B0604020202020204" pitchFamily="34" charset="0"/>
              <a:buChar char="•"/>
            </a:pPr>
            <a:r>
              <a:rPr lang="de-DE" sz="1600" b="1" dirty="0">
                <a:hlinkClick r:id="rId6"/>
              </a:rPr>
              <a:t>https://weekly.israelbiblecenter.com/does-god-have-a-form/</a:t>
            </a:r>
            <a:endParaRPr lang="el-GR" sz="1600" b="1" dirty="0"/>
          </a:p>
          <a:p>
            <a:pPr marL="45720" indent="0">
              <a:lnSpc>
                <a:spcPct val="90000"/>
              </a:lnSpc>
              <a:buNone/>
            </a:pPr>
            <a:r>
              <a:rPr lang="el-GR" sz="1600" b="1" dirty="0"/>
              <a:t> </a:t>
            </a:r>
          </a:p>
          <a:p>
            <a:pPr indent="-228600">
              <a:lnSpc>
                <a:spcPct val="90000"/>
              </a:lnSpc>
              <a:buFont typeface="Arial" panose="020B0604020202020204" pitchFamily="34" charset="0"/>
              <a:buChar char="•"/>
            </a:pPr>
            <a:r>
              <a:rPr lang="el-GR" sz="2400" b="1" dirty="0" err="1"/>
              <a:t>Πρβλ</a:t>
            </a:r>
            <a:r>
              <a:rPr lang="el-GR" sz="2400" b="1" dirty="0"/>
              <a:t>. «ΠΙΝΟΚΙΟ» </a:t>
            </a:r>
            <a:r>
              <a:rPr lang="de-DE" sz="2400" b="1" dirty="0"/>
              <a:t>https://weekly.israelbiblecenter.com/god-long-nose/</a:t>
            </a:r>
            <a:r>
              <a:rPr lang="el-GR" sz="2400" b="1" dirty="0"/>
              <a:t> </a:t>
            </a:r>
          </a:p>
          <a:p>
            <a:pPr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417755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9" name="Rectangle 3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1" name="Rectangle 3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0F6D923-4D37-DEC2-D3F4-4CA47B53DEAA}"/>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nSpc>
                <a:spcPct val="90000"/>
              </a:lnSpc>
            </a:pPr>
            <a:r>
              <a:rPr lang="en-US" kern="1200" dirty="0">
                <a:solidFill>
                  <a:schemeClr val="tx1"/>
                </a:solidFill>
                <a:latin typeface="+mj-lt"/>
                <a:ea typeface="+mj-ea"/>
                <a:cs typeface="+mj-cs"/>
              </a:rPr>
              <a:t>H </a:t>
            </a:r>
            <a:r>
              <a:rPr lang="en-US" u="sng" kern="1200" dirty="0" err="1">
                <a:solidFill>
                  <a:schemeClr val="tx1"/>
                </a:solidFill>
                <a:latin typeface="+mj-lt"/>
                <a:ea typeface="+mj-ea"/>
                <a:cs typeface="+mj-cs"/>
              </a:rPr>
              <a:t>θέ</a:t>
            </a:r>
            <a:r>
              <a:rPr lang="en-US" u="sng" kern="1200" dirty="0">
                <a:solidFill>
                  <a:schemeClr val="tx1"/>
                </a:solidFill>
                <a:latin typeface="+mj-lt"/>
                <a:ea typeface="+mj-ea"/>
                <a:cs typeface="+mj-cs"/>
              </a:rPr>
              <a:t>αση</a:t>
            </a:r>
            <a:r>
              <a:rPr lang="en-US" kern="1200" dirty="0">
                <a:solidFill>
                  <a:schemeClr val="tx1"/>
                </a:solidFill>
                <a:latin typeface="+mj-lt"/>
                <a:ea typeface="+mj-ea"/>
                <a:cs typeface="+mj-cs"/>
              </a:rPr>
              <a:t> του Παρόντος συνοδεύεται από την μελέτη του αντιστοίχου Κεφαλαίου των κατωτέρω έργων:</a:t>
            </a:r>
          </a:p>
        </p:txBody>
      </p:sp>
      <p:sp>
        <p:nvSpPr>
          <p:cNvPr id="3" name="Θέση περιεχομένου 2">
            <a:extLst>
              <a:ext uri="{FF2B5EF4-FFF2-40B4-BE49-F238E27FC236}">
                <a16:creationId xmlns:a16="http://schemas.microsoft.com/office/drawing/2014/main" id="{B6D1FE07-FD04-09B2-EE17-61F010C9BF15}"/>
              </a:ext>
            </a:extLst>
          </p:cNvPr>
          <p:cNvSpPr>
            <a:spLocks noGrp="1"/>
          </p:cNvSpPr>
          <p:nvPr>
            <p:ph sz="quarter" idx="1"/>
          </p:nvPr>
        </p:nvSpPr>
        <p:spPr>
          <a:xfrm>
            <a:off x="6291923" y="1239927"/>
            <a:ext cx="4971824" cy="468058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err="1">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Μελετώ</a:t>
            </a:r>
            <a:r>
              <a:rPr lang="en-US" sz="1400"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a:t>
            </a:r>
          </a:p>
          <a:p>
            <a:pPr marL="0" indent="-228600">
              <a:lnSpc>
                <a:spcPct val="90000"/>
              </a:lnSpc>
              <a:buFont typeface="Arial" panose="020B0604020202020204" pitchFamily="34" charset="0"/>
              <a:buChar char="•"/>
            </a:pPr>
            <a:r>
              <a:rPr lang="en-US" sz="1400" b="1"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1. ΕΓΧΕΙΡΙΔΙΟ Σ. ΔΕΣΠΟΤΗΣ: ΒΙΒΛΟΣ ΚΑΙ ΠΟΙΜΑΝΤΙΚΕΣ ΕΦΑΡΜΟΓΕΣ ΝΟΕΜΒΡΙΟΣ 2022</a:t>
            </a:r>
            <a:endParaRPr lang="en-US" sz="1400" b="1" dirty="0"/>
          </a:p>
          <a:p>
            <a:pPr marL="0" indent="-228600">
              <a:lnSpc>
                <a:spcPct val="90000"/>
              </a:lnSpc>
              <a:buFont typeface="Arial" panose="020B0604020202020204" pitchFamily="34" charset="0"/>
              <a:buChar char="•"/>
            </a:pPr>
            <a:r>
              <a:rPr lang="en-US" sz="1800" dirty="0">
                <a:solidFill>
                  <a:srgbClr val="FF0000"/>
                </a:solidFill>
                <a:hlinkClick r:id="rId3">
                  <a:extLst>
                    <a:ext uri="{A12FA001-AC4F-418D-AE19-62706E023703}">
                      <ahyp:hlinkClr xmlns:ahyp="http://schemas.microsoft.com/office/drawing/2018/hyperlinkcolor" val="tx"/>
                    </a:ext>
                  </a:extLst>
                </a:hlinkClick>
              </a:rPr>
              <a:t>https://eclass.uoa.gr/modules/document/?course=SOCTHEOL138</a:t>
            </a:r>
            <a:r>
              <a:rPr lang="en-US" sz="1800" dirty="0">
                <a:solidFill>
                  <a:srgbClr val="FF0000"/>
                </a:solidFill>
              </a:rPr>
              <a:t>  </a:t>
            </a:r>
          </a:p>
          <a:p>
            <a:pPr marL="0" indent="0">
              <a:lnSpc>
                <a:spcPct val="90000"/>
              </a:lnSpc>
              <a:buNone/>
            </a:pPr>
            <a:endParaRPr lang="en-US" sz="1400" dirty="0"/>
          </a:p>
          <a:p>
            <a:pPr marL="0" indent="-228600">
              <a:lnSpc>
                <a:spcPct val="90000"/>
              </a:lnSpc>
              <a:buFont typeface="Arial" panose="020B0604020202020204" pitchFamily="34" charset="0"/>
              <a:buChar char="•"/>
            </a:pPr>
            <a:r>
              <a:rPr lang="en-US" sz="1400" dirty="0"/>
              <a:t>2. </a:t>
            </a:r>
            <a:r>
              <a:rPr lang="en-US" sz="1400" dirty="0" err="1"/>
              <a:t>Πιο</a:t>
            </a:r>
            <a:r>
              <a:rPr lang="en-US" sz="1400" dirty="0"/>
              <a:t> </a:t>
            </a:r>
            <a:r>
              <a:rPr lang="en-US" sz="1400" dirty="0" err="1"/>
              <a:t>εκτετ</a:t>
            </a:r>
            <a:r>
              <a:rPr lang="en-US" sz="1400" dirty="0"/>
              <a:t>αμένο Κείμενο στο ίδιο λινκ: </a:t>
            </a:r>
            <a:r>
              <a:rPr lang="en-US" sz="1400" dirty="0">
                <a:hlinkClick r:id="rId4" tooltip="ΟΡΘ50 ΔΗΜΙΟΥΡΓΙΑ - ΠΤΩΣΗ - ΒΑΒΕΛ - ΑΓΑΡ - ΜΕΛΕΤΗ ΒΙΒΛΟΥ.docx">
                  <a:extLst>
                    <a:ext uri="{A12FA001-AC4F-418D-AE19-62706E023703}">
                      <ahyp:hlinkClr xmlns:ahyp="http://schemas.microsoft.com/office/drawing/2018/hyperlinkcolor" val="tx"/>
                    </a:ext>
                  </a:extLst>
                </a:hlinkClick>
              </a:rPr>
              <a:t>ΟΡΘ50 ΔΗΜΙΟΥΡΓΙΑ - ΠΤΩΣΗ - ΒΑΒΕΛ - ΑΓΑΡ - ΜΕΛΕΤΗ ΒΙΒΛΟΥ.docx</a:t>
            </a: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r>
              <a:rPr lang="en-US" sz="1400" dirty="0"/>
              <a:t>3. </a:t>
            </a:r>
            <a:r>
              <a:rPr lang="en-US" sz="1400" b="1" dirty="0" err="1"/>
              <a:t>Ακούστε</a:t>
            </a:r>
            <a:r>
              <a:rPr lang="en-US" sz="1400" b="1" dirty="0"/>
              <a:t> </a:t>
            </a:r>
            <a:r>
              <a:rPr lang="en-US" sz="1400" dirty="0"/>
              <a:t>π</a:t>
            </a:r>
            <a:r>
              <a:rPr lang="en-US" sz="1400" dirty="0" err="1"/>
              <a:t>ροσεκτικά</a:t>
            </a:r>
            <a:r>
              <a:rPr lang="en-US" sz="1400" dirty="0"/>
              <a:t> </a:t>
            </a:r>
            <a:r>
              <a:rPr lang="en-US" sz="1400" dirty="0">
                <a:hlinkClick r:id="rId5">
                  <a:extLst>
                    <a:ext uri="{A12FA001-AC4F-418D-AE19-62706E023703}">
                      <ahyp:hlinkClr xmlns:ahyp="http://schemas.microsoft.com/office/drawing/2018/hyperlinkcolor" val="tx"/>
                    </a:ext>
                  </a:extLst>
                </a:hlinkClick>
              </a:rPr>
              <a:t>ΙΠΕ ΒΙΒΛΟΣ ΚΑΙ ΠΑΙΔΑΓΩΓΙΚΕΣ ΕΦΑΡΜΟΓΕΣ 1: ΓΕΝΕΣΗ ΚΑΙ ΑΠΟΚΑΛΥΨΗ</a:t>
            </a: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a:t>και «</a:t>
            </a:r>
            <a:r>
              <a:rPr lang="en-US" sz="1400" dirty="0" err="1"/>
              <a:t>ρίξτε</a:t>
            </a:r>
            <a:r>
              <a:rPr lang="en-US" sz="1400" dirty="0"/>
              <a:t> </a:t>
            </a:r>
            <a:r>
              <a:rPr lang="en-US" sz="1400" dirty="0" err="1"/>
              <a:t>μι</a:t>
            </a:r>
            <a:r>
              <a:rPr lang="en-US" sz="1400" dirty="0"/>
              <a:t>α ματιά» και τα Σχόλια που συνοδεύουν από κάτω  με μεράκι https://eclass.uoa.gr/modules/link/?course=SOCTHEOL138  </a:t>
            </a:r>
          </a:p>
          <a:p>
            <a:pPr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10082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r>
              <a:rPr lang="el-GR" sz="3600" b="1" dirty="0"/>
              <a:t>Β. «Παίζουμε» με τα Σύμβολα – </a:t>
            </a:r>
            <a:r>
              <a:rPr lang="en-US" sz="3600" b="1" dirty="0"/>
              <a:t>Logos</a:t>
            </a:r>
            <a:r>
              <a:rPr lang="el-GR" sz="3600" b="1" dirty="0"/>
              <a:t> (τους «λόγους») της Δημιουργίας</a:t>
            </a:r>
            <a:br>
              <a:rPr lang="el-GR" sz="3600" dirty="0"/>
            </a:br>
            <a:br>
              <a:rPr lang="el-GR" sz="3600" dirty="0"/>
            </a:br>
            <a:r>
              <a:rPr lang="el-GR" sz="3600" dirty="0"/>
              <a:t>(«</a:t>
            </a:r>
            <a:r>
              <a:rPr lang="el-GR" sz="3600" dirty="0" err="1"/>
              <a:t>Παιζογραφία</a:t>
            </a:r>
            <a:r>
              <a:rPr lang="el-GR" sz="3600" dirty="0"/>
              <a:t>»)</a:t>
            </a:r>
            <a:br>
              <a:rPr lang="el-GR" sz="3600" dirty="0"/>
            </a:br>
            <a:br>
              <a:rPr lang="el-GR" sz="3600" b="1" dirty="0"/>
            </a:br>
            <a:br>
              <a:rPr lang="el-GR"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57534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9146CB-E720-F11D-D26C-C81960C5AFDD}"/>
              </a:ext>
            </a:extLst>
          </p:cNvPr>
          <p:cNvSpPr>
            <a:spLocks noGrp="1"/>
          </p:cNvSpPr>
          <p:nvPr>
            <p:ph type="title"/>
          </p:nvPr>
        </p:nvSpPr>
        <p:spPr>
          <a:xfrm>
            <a:off x="1913468" y="365125"/>
            <a:ext cx="9440332" cy="1325563"/>
          </a:xfrm>
        </p:spPr>
        <p:txBody>
          <a:bodyPr vert="horz" lIns="91440" tIns="45720" rIns="91440" bIns="45720" rtlCol="0" anchor="ctr">
            <a:normAutofit/>
          </a:bodyPr>
          <a:lstStyle/>
          <a:p>
            <a:pPr>
              <a:lnSpc>
                <a:spcPct val="90000"/>
              </a:lnSpc>
            </a:pPr>
            <a:r>
              <a:rPr lang="en-US" sz="5400" kern="1200">
                <a:solidFill>
                  <a:schemeClr val="tx1"/>
                </a:solidFill>
                <a:latin typeface="+mj-lt"/>
                <a:ea typeface="+mj-ea"/>
                <a:cs typeface="+mj-cs"/>
              </a:rPr>
              <a:t>Συλλογίσου έντεχνα ότι: </a:t>
            </a:r>
          </a:p>
        </p:txBody>
      </p:sp>
      <p:sp>
        <p:nvSpPr>
          <p:cNvPr id="16" name="Rectangle 15">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F4AB40-E4DF-7475-22D7-87E716C72511}"/>
              </a:ext>
            </a:extLst>
          </p:cNvPr>
          <p:cNvPicPr>
            <a:picLocks noChangeAspect="1"/>
          </p:cNvPicPr>
          <p:nvPr/>
        </p:nvPicPr>
        <p:blipFill rotWithShape="1">
          <a:blip r:embed="rId2"/>
          <a:srcRect l="37647" r="16221" b="1"/>
          <a:stretch/>
        </p:blipFill>
        <p:spPr>
          <a:xfrm>
            <a:off x="986364" y="570706"/>
            <a:ext cx="618073" cy="914400"/>
          </a:xfrm>
          <a:prstGeom prst="rect">
            <a:avLst/>
          </a:prstGeom>
        </p:spPr>
      </p:pic>
      <p:graphicFrame>
        <p:nvGraphicFramePr>
          <p:cNvPr id="6" name="Θέση περιεχομένου 3">
            <a:extLst>
              <a:ext uri="{FF2B5EF4-FFF2-40B4-BE49-F238E27FC236}">
                <a16:creationId xmlns:a16="http://schemas.microsoft.com/office/drawing/2014/main" id="{9C21D02B-5A41-1AB6-DD45-BCC06F8A7B39}"/>
              </a:ext>
            </a:extLst>
          </p:cNvPr>
          <p:cNvGraphicFramePr>
            <a:graphicFrameLocks noGrp="1"/>
          </p:cNvGraphicFramePr>
          <p:nvPr>
            <p:ph sz="quarter" idx="1"/>
            <p:extLst>
              <p:ext uri="{D42A27DB-BD31-4B8C-83A1-F6EECF244321}">
                <p14:modId xmlns:p14="http://schemas.microsoft.com/office/powerpoint/2010/main" val="31926426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971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05CD62C8-276C-3E53-E08B-F12951A92507}"/>
              </a:ext>
            </a:extLst>
          </p:cNvPr>
          <p:cNvPicPr>
            <a:picLocks noChangeAspect="1"/>
          </p:cNvPicPr>
          <p:nvPr/>
        </p:nvPicPr>
        <p:blipFill rotWithShape="1">
          <a:blip r:embed="rId2"/>
          <a:srcRect l="28391" r="22579"/>
          <a:stretch/>
        </p:blipFill>
        <p:spPr>
          <a:xfrm>
            <a:off x="631372" y="4735286"/>
            <a:ext cx="2932339" cy="1402189"/>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Τίτλος 1">
            <a:extLst>
              <a:ext uri="{FF2B5EF4-FFF2-40B4-BE49-F238E27FC236}">
                <a16:creationId xmlns:a16="http://schemas.microsoft.com/office/drawing/2014/main" id="{9FC82523-D526-8F41-1878-AE60BCAC9FE9}"/>
              </a:ext>
            </a:extLst>
          </p:cNvPr>
          <p:cNvSpPr>
            <a:spLocks noGrp="1"/>
          </p:cNvSpPr>
          <p:nvPr>
            <p:ph type="title"/>
          </p:nvPr>
        </p:nvSpPr>
        <p:spPr>
          <a:xfrm>
            <a:off x="204537" y="407987"/>
            <a:ext cx="11343995" cy="1325563"/>
          </a:xfrm>
        </p:spPr>
        <p:txBody>
          <a:bodyPr vert="horz" lIns="91440" tIns="45720" rIns="91440" bIns="45720" rtlCol="0" anchor="ctr">
            <a:noAutofit/>
          </a:bodyPr>
          <a:lstStyle/>
          <a:p>
            <a:pPr>
              <a:lnSpc>
                <a:spcPct val="90000"/>
              </a:lnSpc>
            </a:pPr>
            <a:r>
              <a:rPr lang="en-US" sz="3600" b="1" dirty="0" err="1">
                <a:solidFill>
                  <a:srgbClr val="C00000"/>
                </a:solidFill>
              </a:rPr>
              <a:t>Δυν</a:t>
            </a:r>
            <a:r>
              <a:rPr lang="en-US" sz="3600" b="1" dirty="0">
                <a:solidFill>
                  <a:srgbClr val="C00000"/>
                </a:solidFill>
              </a:rPr>
              <a:t>ατότητες Ψυχ</a:t>
            </a:r>
            <a:r>
              <a:rPr lang="el-GR" sz="3600" b="1" dirty="0">
                <a:solidFill>
                  <a:srgbClr val="C00000"/>
                </a:solidFill>
              </a:rPr>
              <a:t>Α</a:t>
            </a:r>
            <a:r>
              <a:rPr lang="en-US" sz="3600" b="1" dirty="0" err="1">
                <a:solidFill>
                  <a:srgbClr val="C00000"/>
                </a:solidFill>
              </a:rPr>
              <a:t>γωγί</a:t>
            </a:r>
            <a:r>
              <a:rPr lang="en-US" sz="3600" b="1" dirty="0">
                <a:solidFill>
                  <a:srgbClr val="C00000"/>
                </a:solidFill>
              </a:rPr>
              <a:t>ας</a:t>
            </a:r>
            <a:br>
              <a:rPr lang="el-GR" sz="3600" b="1" dirty="0">
                <a:solidFill>
                  <a:srgbClr val="C00000"/>
                </a:solidFill>
              </a:rPr>
            </a:br>
            <a:r>
              <a:rPr lang="el-GR" sz="3600" b="1" dirty="0">
                <a:solidFill>
                  <a:srgbClr val="C00000"/>
                </a:solidFill>
              </a:rPr>
              <a:t>		Σύμβολα = </a:t>
            </a:r>
            <a:r>
              <a:rPr lang="en-US" sz="3600" b="1" dirty="0">
                <a:solidFill>
                  <a:srgbClr val="C00000"/>
                </a:solidFill>
              </a:rPr>
              <a:t>Hyperlinks</a:t>
            </a:r>
            <a:r>
              <a:rPr lang="el-GR" sz="3600" b="1" dirty="0">
                <a:solidFill>
                  <a:srgbClr val="C00000"/>
                </a:solidFill>
              </a:rPr>
              <a:t> (</a:t>
            </a:r>
            <a:r>
              <a:rPr lang="en-US" sz="3600" b="1" dirty="0">
                <a:solidFill>
                  <a:srgbClr val="C00000"/>
                </a:solidFill>
              </a:rPr>
              <a:t>text = </a:t>
            </a:r>
            <a:r>
              <a:rPr lang="el-GR" sz="3600" b="1" dirty="0">
                <a:solidFill>
                  <a:srgbClr val="C00000"/>
                </a:solidFill>
              </a:rPr>
              <a:t>υφαντό)</a:t>
            </a:r>
            <a:r>
              <a:rPr lang="en-US" sz="3600" b="1" dirty="0">
                <a:solidFill>
                  <a:srgbClr val="C00000"/>
                </a:solidFill>
              </a:rPr>
              <a:t> </a:t>
            </a:r>
            <a:br>
              <a:rPr lang="en-US" sz="3600" b="1" dirty="0">
                <a:solidFill>
                  <a:srgbClr val="C00000"/>
                </a:solidFill>
              </a:rPr>
            </a:br>
            <a:r>
              <a:rPr lang="el-GR" sz="3600" b="1" dirty="0">
                <a:solidFill>
                  <a:srgbClr val="C00000"/>
                </a:solidFill>
              </a:rPr>
              <a:t>							</a:t>
            </a:r>
            <a:r>
              <a:rPr lang="el-GR" sz="3600" b="1" dirty="0" err="1">
                <a:solidFill>
                  <a:srgbClr val="C00000"/>
                </a:solidFill>
              </a:rPr>
              <a:t>ΣυνΥφαίνω</a:t>
            </a:r>
            <a:r>
              <a:rPr lang="en-US" sz="3600" b="1" dirty="0">
                <a:solidFill>
                  <a:srgbClr val="C00000"/>
                </a:solidFill>
              </a:rPr>
              <a:t> </a:t>
            </a:r>
            <a:r>
              <a:rPr lang="el-GR" sz="3600" b="1" dirty="0">
                <a:solidFill>
                  <a:srgbClr val="C00000"/>
                </a:solidFill>
              </a:rPr>
              <a:t>έντεχνα:</a:t>
            </a:r>
            <a:endParaRPr lang="en-US" sz="3600" b="1" dirty="0">
              <a:solidFill>
                <a:srgbClr val="C00000"/>
              </a:solidFill>
            </a:endParaRPr>
          </a:p>
        </p:txBody>
      </p:sp>
      <p:sp>
        <p:nvSpPr>
          <p:cNvPr id="3" name="TextBox 2">
            <a:extLst>
              <a:ext uri="{FF2B5EF4-FFF2-40B4-BE49-F238E27FC236}">
                <a16:creationId xmlns:a16="http://schemas.microsoft.com/office/drawing/2014/main" id="{8822607D-93C2-49A1-95E6-7A037D143B11}"/>
              </a:ext>
            </a:extLst>
          </p:cNvPr>
          <p:cNvSpPr txBox="1"/>
          <p:nvPr/>
        </p:nvSpPr>
        <p:spPr>
          <a:xfrm>
            <a:off x="3563711" y="1503946"/>
            <a:ext cx="8423753" cy="5125453"/>
          </a:xfrm>
          <a:prstGeom prst="rect">
            <a:avLst/>
          </a:prstGeom>
        </p:spPr>
        <p:txBody>
          <a:bodyPr vert="horz" lIns="91440" tIns="45720" rIns="91440" bIns="45720" rtlCol="0">
            <a:normAutofit fontScale="77500" lnSpcReduction="20000"/>
          </a:bodyPr>
          <a:lstStyle/>
          <a:p>
            <a:pPr algn="ctr">
              <a:lnSpc>
                <a:spcPct val="90000"/>
              </a:lnSpc>
              <a:spcAft>
                <a:spcPts val="600"/>
              </a:spcAft>
            </a:pPr>
            <a:endParaRPr lang="en-US" sz="2800" dirty="0"/>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b="1" dirty="0" err="1"/>
              <a:t>λόφο</a:t>
            </a:r>
            <a:r>
              <a:rPr lang="en-US" sz="2100" b="1" dirty="0"/>
              <a:t> </a:t>
            </a:r>
            <a:r>
              <a:rPr lang="en-US" sz="2100" b="1" dirty="0" err="1"/>
              <a:t>της</a:t>
            </a:r>
            <a:r>
              <a:rPr lang="en-US" sz="2100" b="1" dirty="0"/>
              <a:t> </a:t>
            </a:r>
            <a:r>
              <a:rPr lang="en-US" sz="2100" b="1" dirty="0" err="1"/>
              <a:t>Εδέμ</a:t>
            </a:r>
            <a:r>
              <a:rPr lang="en-US" sz="2100" b="1" dirty="0"/>
              <a:t> </a:t>
            </a:r>
            <a:r>
              <a:rPr lang="en-US" sz="2100" dirty="0" err="1"/>
              <a:t>με</a:t>
            </a:r>
            <a:r>
              <a:rPr lang="en-US" sz="2100" dirty="0"/>
              <a:t> </a:t>
            </a:r>
            <a:r>
              <a:rPr lang="en-US" sz="2100" dirty="0" err="1"/>
              <a:t>το</a:t>
            </a:r>
            <a:r>
              <a:rPr lang="en-US" sz="2100" dirty="0"/>
              <a:t> </a:t>
            </a:r>
            <a:r>
              <a:rPr lang="en-US" sz="2100" dirty="0" err="1"/>
              <a:t>κοσμικό</a:t>
            </a:r>
            <a:r>
              <a:rPr lang="en-US" sz="2100" dirty="0"/>
              <a:t> </a:t>
            </a:r>
            <a:r>
              <a:rPr lang="en-US" sz="2100" dirty="0" err="1"/>
              <a:t>όρος</a:t>
            </a:r>
            <a:r>
              <a:rPr lang="en-US" sz="2100" dirty="0"/>
              <a:t> </a:t>
            </a:r>
            <a:r>
              <a:rPr lang="en-US" sz="2100" dirty="0" err="1"/>
              <a:t>Σινά</a:t>
            </a:r>
            <a:r>
              <a:rPr lang="en-US" sz="2100" dirty="0"/>
              <a:t>, </a:t>
            </a:r>
            <a:r>
              <a:rPr lang="en-US" sz="2100" dirty="0" err="1"/>
              <a:t>το</a:t>
            </a:r>
            <a:r>
              <a:rPr lang="en-US" sz="2100" dirty="0"/>
              <a:t> </a:t>
            </a:r>
            <a:r>
              <a:rPr lang="en-US" sz="2100" dirty="0" err="1"/>
              <a:t>όρος</a:t>
            </a:r>
            <a:r>
              <a:rPr lang="en-US" sz="2100" dirty="0"/>
              <a:t> </a:t>
            </a:r>
            <a:r>
              <a:rPr lang="en-US" sz="2100" dirty="0" err="1"/>
              <a:t>Σιών</a:t>
            </a:r>
            <a:r>
              <a:rPr lang="en-US" sz="2100" dirty="0"/>
              <a:t> και </a:t>
            </a:r>
            <a:r>
              <a:rPr lang="en-US" sz="2100" dirty="0" err="1"/>
              <a:t>το</a:t>
            </a:r>
            <a:r>
              <a:rPr lang="en-US" sz="2100" dirty="0"/>
              <a:t> Ναό </a:t>
            </a:r>
            <a:r>
              <a:rPr lang="en-US" sz="2100" dirty="0" err="1"/>
              <a:t>με</a:t>
            </a:r>
            <a:r>
              <a:rPr lang="en-US" sz="2100" dirty="0"/>
              <a:t> </a:t>
            </a:r>
            <a:r>
              <a:rPr lang="en-US" sz="2100" dirty="0" err="1"/>
              <a:t>τον</a:t>
            </a:r>
            <a:r>
              <a:rPr lang="en-US" sz="2100" dirty="0"/>
              <a:t> παρα</a:t>
            </a:r>
            <a:r>
              <a:rPr lang="en-US" sz="2100" dirty="0" err="1"/>
              <a:t>δείσιο</a:t>
            </a:r>
            <a:r>
              <a:rPr lang="en-US" sz="2100" dirty="0"/>
              <a:t> </a:t>
            </a:r>
            <a:r>
              <a:rPr lang="en-US" sz="2100" dirty="0" err="1"/>
              <a:t>στολισμό</a:t>
            </a:r>
            <a:r>
              <a:rPr lang="en-US" sz="2100" dirty="0"/>
              <a:t> </a:t>
            </a:r>
            <a:r>
              <a:rPr lang="en-US" sz="2100" dirty="0" err="1"/>
              <a:t>του</a:t>
            </a:r>
            <a:r>
              <a:rPr lang="en-US" sz="2100" dirty="0"/>
              <a:t>, </a:t>
            </a:r>
            <a:r>
              <a:rPr lang="en-US" sz="2100" dirty="0" err="1"/>
              <a:t>το</a:t>
            </a:r>
            <a:r>
              <a:rPr lang="el-GR" sz="2100" dirty="0"/>
              <a:t> όρος της Μεταμόρφωσης και το όρος της Παραμόρφωσης τον</a:t>
            </a:r>
            <a:r>
              <a:rPr lang="en-US" sz="2100" dirty="0"/>
              <a:t> </a:t>
            </a:r>
            <a:r>
              <a:rPr lang="en-US" sz="2100" dirty="0" err="1"/>
              <a:t>Γολγοθά</a:t>
            </a:r>
            <a:r>
              <a:rPr lang="el-GR" sz="2100" dirty="0"/>
              <a:t> αλλά και με το όρος της ΑΝΑΣΤΑΣΗΣ και</a:t>
            </a:r>
            <a:r>
              <a:rPr lang="en-US" sz="2100" dirty="0"/>
              <a:t> </a:t>
            </a:r>
            <a:r>
              <a:rPr lang="en-US" sz="2100" dirty="0" err="1"/>
              <a:t>με</a:t>
            </a:r>
            <a:r>
              <a:rPr lang="en-US" sz="2100" dirty="0"/>
              <a:t> </a:t>
            </a:r>
            <a:r>
              <a:rPr lang="en-US" sz="2100" dirty="0" err="1"/>
              <a:t>άλλ</a:t>
            </a:r>
            <a:r>
              <a:rPr lang="en-US" sz="2100" dirty="0"/>
              <a:t>α άγια Όρη axis mundi</a:t>
            </a:r>
            <a:r>
              <a:rPr lang="el-GR" sz="2100" dirty="0"/>
              <a:t>  ( ΑΘΩΣ). </a:t>
            </a:r>
            <a:endParaRPr lang="en-US" sz="2100" dirty="0"/>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dirty="0" err="1"/>
              <a:t>δέντρο</a:t>
            </a:r>
            <a:r>
              <a:rPr lang="en-US" sz="2100" dirty="0"/>
              <a:t> / </a:t>
            </a:r>
            <a:r>
              <a:rPr lang="en-US" sz="2100" b="1" dirty="0" err="1"/>
              <a:t>ξύλο</a:t>
            </a:r>
            <a:r>
              <a:rPr lang="en-US" sz="2100" b="1" dirty="0"/>
              <a:t> </a:t>
            </a:r>
            <a:r>
              <a:rPr lang="en-US" sz="2100" b="1" dirty="0" err="1"/>
              <a:t>της</a:t>
            </a:r>
            <a:r>
              <a:rPr lang="en-US" sz="2100" b="1" dirty="0"/>
              <a:t> </a:t>
            </a:r>
            <a:r>
              <a:rPr lang="en-US" sz="2100" b="1" dirty="0" err="1"/>
              <a:t>ζωής</a:t>
            </a:r>
            <a:r>
              <a:rPr lang="en-US" sz="2100" b="1" dirty="0"/>
              <a:t> </a:t>
            </a:r>
            <a:r>
              <a:rPr lang="en-US" sz="2100" dirty="0" err="1"/>
              <a:t>με</a:t>
            </a:r>
            <a:r>
              <a:rPr lang="en-US" sz="2100" dirty="0"/>
              <a:t> </a:t>
            </a:r>
            <a:r>
              <a:rPr lang="en-US" sz="2100" dirty="0" err="1"/>
              <a:t>τη</a:t>
            </a:r>
            <a:r>
              <a:rPr lang="en-US" sz="2100" dirty="0"/>
              <a:t> </a:t>
            </a:r>
            <a:r>
              <a:rPr lang="en-US" sz="2100" dirty="0" err="1"/>
              <a:t>δρυ</a:t>
            </a:r>
            <a:r>
              <a:rPr lang="en-US" sz="2100" dirty="0"/>
              <a:t>-β</a:t>
            </a:r>
            <a:r>
              <a:rPr lang="en-US" sz="2100" dirty="0" err="1"/>
              <a:t>ελ</a:t>
            </a:r>
            <a:r>
              <a:rPr lang="en-US" sz="2100" dirty="0"/>
              <a:t>ανιδιά του Μαμβρή, την </a:t>
            </a:r>
            <a:r>
              <a:rPr lang="el-GR" sz="2100" dirty="0"/>
              <a:t>«</a:t>
            </a:r>
            <a:r>
              <a:rPr lang="en-US" sz="2100" dirty="0"/>
              <a:t>α</a:t>
            </a:r>
            <a:r>
              <a:rPr lang="en-US" sz="2100" dirty="0" err="1"/>
              <a:t>σήμ</a:t>
            </a:r>
            <a:r>
              <a:rPr lang="en-US" sz="2100" dirty="0"/>
              <a:t>αντη</a:t>
            </a:r>
            <a:r>
              <a:rPr lang="el-GR" sz="2100" dirty="0"/>
              <a:t>»</a:t>
            </a:r>
            <a:r>
              <a:rPr lang="en-US" sz="2100" dirty="0"/>
              <a:t> βάτο </a:t>
            </a:r>
            <a:r>
              <a:rPr lang="en-US" sz="2100" dirty="0" err="1"/>
              <a:t>στο</a:t>
            </a:r>
            <a:r>
              <a:rPr lang="en-US" sz="2100" dirty="0"/>
              <a:t> </a:t>
            </a:r>
            <a:r>
              <a:rPr lang="en-US" sz="2100" dirty="0" err="1"/>
              <a:t>Σινά</a:t>
            </a:r>
            <a:r>
              <a:rPr lang="el-GR" sz="2100" dirty="0"/>
              <a:t> (όπου όμως η </a:t>
            </a:r>
            <a:r>
              <a:rPr lang="el-GR" sz="2100" dirty="0" err="1"/>
              <a:t>μεγαλέιωδέστερη</a:t>
            </a:r>
            <a:r>
              <a:rPr lang="el-GR" sz="2100" dirty="0"/>
              <a:t> Αποκάλυψη του </a:t>
            </a:r>
            <a:r>
              <a:rPr lang="el-GR" sz="2100" dirty="0" err="1"/>
              <a:t>Γιαψβέ</a:t>
            </a:r>
            <a:r>
              <a:rPr lang="el-GR" sz="2100" dirty="0"/>
              <a:t>)</a:t>
            </a:r>
            <a:r>
              <a:rPr lang="en-US" sz="2100" dirty="0"/>
              <a:t>, τα αλσύλια των θεών, τον Σταυρό</a:t>
            </a:r>
            <a:r>
              <a:rPr lang="el-GR" sz="2100" dirty="0"/>
              <a:t> του Κυρίου, τον άνθρωπο ως Δέντρο, το ΧΡΙΣΤΟΥΓΕΝΝΙΑΤΙΚΟ ΔΕΝΤΡΟ.</a:t>
            </a:r>
            <a:r>
              <a:rPr lang="en-US" sz="2100" dirty="0"/>
              <a:t> </a:t>
            </a:r>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π</a:t>
            </a:r>
            <a:r>
              <a:rPr lang="en-US" sz="2100" dirty="0" err="1"/>
              <a:t>οτάμι</a:t>
            </a:r>
            <a:r>
              <a:rPr lang="en-US" sz="2100" dirty="0"/>
              <a:t> </a:t>
            </a:r>
            <a:r>
              <a:rPr lang="en-US" sz="2100" dirty="0" err="1"/>
              <a:t>με</a:t>
            </a:r>
            <a:r>
              <a:rPr lang="en-US" sz="2100" dirty="0"/>
              <a:t> </a:t>
            </a:r>
            <a:r>
              <a:rPr lang="en-US" sz="2100" dirty="0" err="1"/>
              <a:t>το</a:t>
            </a:r>
            <a:r>
              <a:rPr lang="en-US" sz="2100" dirty="0"/>
              <a:t> </a:t>
            </a:r>
            <a:r>
              <a:rPr lang="en-US" sz="2100" b="1" dirty="0" err="1"/>
              <a:t>ύδωρ</a:t>
            </a:r>
            <a:r>
              <a:rPr lang="en-US" sz="2100" b="1" dirty="0"/>
              <a:t> </a:t>
            </a:r>
            <a:r>
              <a:rPr lang="en-US" sz="2100" b="1" dirty="0" err="1"/>
              <a:t>της</a:t>
            </a:r>
            <a:r>
              <a:rPr lang="en-US" sz="2100" b="1" dirty="0"/>
              <a:t> </a:t>
            </a:r>
            <a:r>
              <a:rPr lang="en-US" sz="2100" b="1" dirty="0" err="1"/>
              <a:t>ζωής</a:t>
            </a:r>
            <a:r>
              <a:rPr lang="en-US" sz="2100" b="1" dirty="0"/>
              <a:t> </a:t>
            </a:r>
            <a:r>
              <a:rPr lang="en-US" sz="2100" dirty="0"/>
              <a:t>π</a:t>
            </a:r>
            <a:r>
              <a:rPr lang="en-US" sz="2100" dirty="0" err="1"/>
              <a:t>ου</a:t>
            </a:r>
            <a:r>
              <a:rPr lang="en-US" sz="2100" dirty="0"/>
              <a:t> </a:t>
            </a:r>
            <a:r>
              <a:rPr lang="en-US" sz="2100" dirty="0" err="1"/>
              <a:t>εμμφ</a:t>
            </a:r>
            <a:r>
              <a:rPr lang="en-US" sz="2100" dirty="0"/>
              <a:t>ανίζεται σε πολλές Παραδόσεις ακόμη κι ως αμίλητο νερό</a:t>
            </a:r>
            <a:r>
              <a:rPr lang="el-GR" sz="2100" dirty="0"/>
              <a:t>, ΤΟ ΠΗΓΆΔΙ –ΦΡΕΑΡ</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b="1" dirty="0"/>
              <a:t>Την 3</a:t>
            </a:r>
            <a:r>
              <a:rPr lang="el-GR" sz="2100" b="1" baseline="30000" dirty="0"/>
              <a:t>η</a:t>
            </a:r>
            <a:r>
              <a:rPr lang="el-GR" sz="2100" b="1" dirty="0"/>
              <a:t> μέρα της δημιουργίας </a:t>
            </a:r>
            <a:r>
              <a:rPr lang="el-GR" sz="2100" dirty="0"/>
              <a:t>της μάνας Γης με την 6</a:t>
            </a:r>
            <a:r>
              <a:rPr lang="el-GR" sz="2100" baseline="30000" dirty="0"/>
              <a:t>η</a:t>
            </a:r>
            <a:r>
              <a:rPr lang="el-GR" sz="2100" dirty="0"/>
              <a:t>  μέρα όπου έχουμε τη βλάστηση και το πρώτο Ζευγάρι, με την  3</a:t>
            </a:r>
            <a:r>
              <a:rPr lang="el-GR" sz="2100" baseline="30000" dirty="0"/>
              <a:t>η</a:t>
            </a:r>
            <a:r>
              <a:rPr lang="el-GR" sz="2100" dirty="0"/>
              <a:t> μέρα της παράδοσης των 10 ΕΝΤΟΛΩΝ στο φλεγόμενο Σινά με την 3</a:t>
            </a:r>
            <a:r>
              <a:rPr lang="el-GR" sz="2100" baseline="30000" dirty="0"/>
              <a:t>η</a:t>
            </a:r>
            <a:r>
              <a:rPr lang="el-GR" sz="2100" dirty="0"/>
              <a:t> μέρα της προσφοράς άφθονου Οίνου – ΠΛΗΡΟΤΗΤΑΣ ζωής  για Χαρά στην Κανά.</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dirty="0"/>
              <a:t>Και </a:t>
            </a:r>
            <a:r>
              <a:rPr lang="el-GR" sz="2100" b="1" dirty="0"/>
              <a:t>η 1</a:t>
            </a:r>
            <a:r>
              <a:rPr lang="el-GR" sz="2100" b="1" baseline="30000" dirty="0"/>
              <a:t>η</a:t>
            </a:r>
            <a:r>
              <a:rPr lang="el-GR" sz="2100" b="1" dirty="0"/>
              <a:t> μέρα </a:t>
            </a:r>
            <a:r>
              <a:rPr lang="el-GR" sz="2100" dirty="0"/>
              <a:t>ονομάζεται ΜΙΑ στη Γένεση και συνδέεται με τη μέρα της ΑΝΑΣΤΑΣΗΣ και της ΑΠΟΚΑΛΥΨΗΣ  </a:t>
            </a:r>
          </a:p>
          <a:p>
            <a:pPr marL="342900" indent="-228600" algn="just">
              <a:lnSpc>
                <a:spcPct val="90000"/>
              </a:lnSpc>
              <a:spcAft>
                <a:spcPts val="600"/>
              </a:spcAft>
              <a:buFont typeface="Arial" panose="020B0604020202020204" pitchFamily="34" charset="0"/>
              <a:buChar char="•"/>
            </a:pPr>
            <a:r>
              <a:rPr lang="el-GR" sz="2100" dirty="0"/>
              <a:t>Τον ΑΔΑΜ με τον Αβραάμ (τον νέο ΑΔΑΜ), τον λαό ΒΑΣΙΛΕΙΑ +ΙΕΡΕΙΣ, τον νέο ΑΔΑΜ ιδίως στο ΚΑΤΆ ΙΩΑΝΝΗ (</a:t>
            </a:r>
            <a:r>
              <a:rPr lang="en-US" sz="2100" dirty="0"/>
              <a:t>Ecce Homo</a:t>
            </a:r>
            <a:r>
              <a:rPr lang="el-GR" sz="2100" dirty="0"/>
              <a:t> – παραμορφωμένος ΑΔΑΜ). </a:t>
            </a:r>
            <a:endParaRPr lang="en-US" sz="2100"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3157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6AFC8C-D249-3F20-9F6D-46430FE166B2}"/>
              </a:ext>
            </a:extLst>
          </p:cNvPr>
          <p:cNvSpPr>
            <a:spLocks noGrp="1"/>
          </p:cNvSpPr>
          <p:nvPr>
            <p:ph type="title"/>
          </p:nvPr>
        </p:nvSpPr>
        <p:spPr>
          <a:xfrm>
            <a:off x="1006996" y="325369"/>
            <a:ext cx="4001685" cy="1190915"/>
          </a:xfrm>
        </p:spPr>
        <p:txBody>
          <a:bodyPr vert="horz" lIns="91440" tIns="45720" rIns="91440" bIns="45720" rtlCol="0" anchor="b">
            <a:normAutofit fontScale="90000"/>
          </a:bodyPr>
          <a:lstStyle/>
          <a:p>
            <a:pPr>
              <a:lnSpc>
                <a:spcPct val="90000"/>
              </a:lnSpc>
            </a:pPr>
            <a:r>
              <a:rPr lang="en-US" sz="5400" dirty="0" err="1">
                <a:solidFill>
                  <a:schemeClr val="tx1"/>
                </a:solidFill>
              </a:rPr>
              <a:t>Δέντρ</a:t>
            </a:r>
            <a:r>
              <a:rPr lang="el-GR" sz="5400" dirty="0">
                <a:solidFill>
                  <a:schemeClr val="tx1"/>
                </a:solidFill>
              </a:rPr>
              <a:t>α</a:t>
            </a:r>
            <a:r>
              <a:rPr lang="en-US" sz="5400" dirty="0">
                <a:solidFill>
                  <a:schemeClr val="tx1"/>
                </a:solidFill>
              </a:rPr>
              <a:t> και </a:t>
            </a:r>
            <a:r>
              <a:rPr lang="en-US" sz="5400" dirty="0" err="1">
                <a:solidFill>
                  <a:schemeClr val="tx1"/>
                </a:solidFill>
              </a:rPr>
              <a:t>Τεστ</a:t>
            </a:r>
            <a:r>
              <a:rPr lang="el-GR" sz="5400" dirty="0">
                <a:solidFill>
                  <a:schemeClr val="tx1"/>
                </a:solidFill>
              </a:rPr>
              <a:t> Επιλογής</a:t>
            </a:r>
            <a:endParaRPr lang="en-US" sz="5400" dirty="0">
              <a:solidFill>
                <a:schemeClr val="tx1"/>
              </a:solidFill>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69D009-B04C-AF2E-15F4-F06CCA8310BF}"/>
              </a:ext>
            </a:extLst>
          </p:cNvPr>
          <p:cNvSpPr txBox="1"/>
          <p:nvPr/>
        </p:nvSpPr>
        <p:spPr>
          <a:xfrm>
            <a:off x="254644" y="1307940"/>
            <a:ext cx="4629026" cy="4885628"/>
          </a:xfrm>
          <a:prstGeom prst="rect">
            <a:avLst/>
          </a:prstGeo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Κυρί</a:t>
            </a:r>
            <a:r>
              <a:rPr lang="en-US" sz="2000" dirty="0"/>
              <a:t>α Σοφία και Κυρία Ανοησία</a:t>
            </a:r>
            <a:r>
              <a:rPr lang="el-GR" sz="2000" dirty="0"/>
              <a:t> («Ξένη»)</a:t>
            </a:r>
            <a:r>
              <a:rPr lang="en-US" sz="2000" dirty="0"/>
              <a:t> στις Παροιμίες</a:t>
            </a:r>
            <a:r>
              <a:rPr lang="el-GR" sz="2000" dirty="0"/>
              <a:t> του Σολομώντα</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Οδοί</a:t>
            </a:r>
            <a:r>
              <a:rPr lang="en-US" sz="2000" dirty="0"/>
              <a:t> </a:t>
            </a:r>
            <a:r>
              <a:rPr lang="en-US" sz="2000" dirty="0" err="1"/>
              <a:t>στο</a:t>
            </a:r>
            <a:r>
              <a:rPr lang="en-US" sz="2000" dirty="0"/>
              <a:t> </a:t>
            </a:r>
            <a:r>
              <a:rPr lang="en-US" sz="2000" dirty="0" err="1"/>
              <a:t>Δευτερονόμιο</a:t>
            </a:r>
            <a:r>
              <a:rPr lang="en-US" sz="2000" dirty="0"/>
              <a:t>: Επ</a:t>
            </a:r>
            <a:r>
              <a:rPr lang="en-US" sz="2000" dirty="0" err="1"/>
              <a:t>ιλέγεις</a:t>
            </a:r>
            <a:r>
              <a:rPr lang="en-US" sz="2000" dirty="0"/>
              <a:t> </a:t>
            </a:r>
            <a:r>
              <a:rPr lang="en-US" sz="2000" dirty="0" err="1"/>
              <a:t>τη</a:t>
            </a:r>
            <a:r>
              <a:rPr lang="en-US" sz="2000" dirty="0"/>
              <a:t> </a:t>
            </a:r>
            <a:r>
              <a:rPr lang="en-US" sz="2000" dirty="0" err="1"/>
              <a:t>Ζωή</a:t>
            </a:r>
            <a:r>
              <a:rPr lang="en-US" sz="2000" dirty="0"/>
              <a:t> ή </a:t>
            </a:r>
            <a:r>
              <a:rPr lang="en-US" sz="2000" dirty="0" err="1"/>
              <a:t>το</a:t>
            </a:r>
            <a:r>
              <a:rPr lang="en-US" sz="2000" dirty="0"/>
              <a:t> </a:t>
            </a:r>
            <a:r>
              <a:rPr lang="en-US" sz="2000" dirty="0" err="1"/>
              <a:t>Θάν</a:t>
            </a:r>
            <a:r>
              <a:rPr lang="en-US" sz="2000" dirty="0"/>
              <a:t>ατο</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Κή</a:t>
            </a:r>
            <a:r>
              <a:rPr lang="en-US" sz="2000" dirty="0"/>
              <a:t>ποι στον Ησαΐα</a:t>
            </a:r>
            <a:r>
              <a:rPr lang="el-GR" sz="2000" dirty="0"/>
              <a:t>. Μάλιστα το πολυτελές δέντρο, που συνδεόταν με την ειδωλολατρία της Γονιμότητας, της Πολιτικής Εξουσίας, στα εβραϊκά συνδέεται με τη ΕΔΕΜ (την πολυτέλεια). Στους πρόποδες του ΣΙΝΑ ο λαός επιλέγει το Χρυσό Μοσχάρι ως </a:t>
            </a:r>
            <a:r>
              <a:rPr lang="en-US" sz="2000" dirty="0" err="1"/>
              <a:t>elohim</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l-GR" sz="2000" dirty="0"/>
              <a:t>Το Δέντρο (στα λατινικά </a:t>
            </a:r>
            <a:r>
              <a:rPr lang="en-US" sz="2000" dirty="0" err="1"/>
              <a:t>matera</a:t>
            </a:r>
            <a:r>
              <a:rPr lang="en-US" sz="2000" dirty="0"/>
              <a:t>)</a:t>
            </a:r>
            <a:r>
              <a:rPr lang="el-GR" sz="2000" dirty="0"/>
              <a:t> της Ζωής αλλά και της Γνώσης του Καλού και του Κακού (δίδυμο όρων που συνήθως συνδέεται στη Βίβλο με τον μικρό – το παιδί, που πρέπει να μάθει να διακρίνει. </a:t>
            </a:r>
            <a:endParaRPr lang="en-US" sz="2000" dirty="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err="1"/>
              <a:t>Δέντρο</a:t>
            </a:r>
            <a:r>
              <a:rPr lang="en-US" sz="2000" dirty="0"/>
              <a:t> και </a:t>
            </a:r>
            <a:r>
              <a:rPr lang="en-US" sz="2000" dirty="0" err="1"/>
              <a:t>Μενορά</a:t>
            </a:r>
            <a:r>
              <a:rPr lang="el-GR" sz="2000" dirty="0"/>
              <a:t> στα Άγια του Ναού</a:t>
            </a:r>
            <a:r>
              <a:rPr lang="en-US" sz="2000" dirty="0"/>
              <a:t> (</a:t>
            </a:r>
            <a:r>
              <a:rPr lang="en-US" sz="2000" dirty="0" err="1"/>
              <a:t>Αμυγδ</a:t>
            </a:r>
            <a:r>
              <a:rPr lang="en-US" sz="2000" dirty="0"/>
              <a:t>αλιά) – Αμπε</a:t>
            </a:r>
            <a:r>
              <a:rPr lang="el-GR" sz="2000" dirty="0" err="1"/>
              <a:t>λι</a:t>
            </a:r>
            <a:r>
              <a:rPr lang="el-GR" sz="2000" dirty="0"/>
              <a:t> (στο Καταπέτασμα του Ναού)</a:t>
            </a:r>
            <a:r>
              <a:rPr lang="en-US" sz="2000" dirty="0"/>
              <a:t> – </a:t>
            </a:r>
            <a:r>
              <a:rPr lang="en-US" sz="2000" dirty="0" err="1"/>
              <a:t>Συκιά</a:t>
            </a:r>
            <a:r>
              <a:rPr lang="el-GR" sz="2000" dirty="0"/>
              <a:t> (φύλλα συκής και μετά δέρματα που σημαίνει σφαγή ζώων)</a:t>
            </a:r>
            <a:endParaRPr lang="en-US" sz="2000" dirty="0"/>
          </a:p>
          <a:p>
            <a:pPr indent="-228600">
              <a:lnSpc>
                <a:spcPct val="90000"/>
              </a:lnSpc>
              <a:spcAft>
                <a:spcPts val="600"/>
              </a:spcAft>
              <a:buFont typeface="Arial" panose="020B0604020202020204" pitchFamily="34" charset="0"/>
              <a:buChar char="•"/>
            </a:pPr>
            <a:r>
              <a:rPr lang="en-US" sz="2000" dirty="0" err="1"/>
              <a:t>Βάτος</a:t>
            </a:r>
            <a:r>
              <a:rPr lang="en-US" sz="2000" dirty="0"/>
              <a:t> (</a:t>
            </a:r>
            <a:r>
              <a:rPr lang="en-US" sz="2000" dirty="0" err="1"/>
              <a:t>Σινά</a:t>
            </a:r>
            <a:r>
              <a:rPr lang="en-US" sz="2000" dirty="0"/>
              <a:t> </a:t>
            </a:r>
            <a:r>
              <a:rPr lang="en-US" sz="2000" dirty="0" err="1"/>
              <a:t>στ</a:t>
            </a:r>
            <a:r>
              <a:rPr lang="en-US" sz="2000" dirty="0"/>
              <a:t>α ΕβραΪκά)</a:t>
            </a:r>
          </a:p>
          <a:p>
            <a:pPr indent="-228600">
              <a:lnSpc>
                <a:spcPct val="90000"/>
              </a:lnSpc>
              <a:spcAft>
                <a:spcPts val="600"/>
              </a:spcAft>
              <a:buFont typeface="Arial" panose="020B0604020202020204" pitchFamily="34" charset="0"/>
              <a:buChar char="•"/>
            </a:pPr>
            <a:r>
              <a:rPr lang="en-US" sz="2000" dirty="0" err="1"/>
              <a:t>Μωυσής</a:t>
            </a:r>
            <a:r>
              <a:rPr lang="en-US" sz="2000" dirty="0"/>
              <a:t> </a:t>
            </a:r>
            <a:r>
              <a:rPr lang="en-US" sz="2000" dirty="0" err="1"/>
              <a:t>σώζετ</a:t>
            </a:r>
            <a:r>
              <a:rPr lang="en-US" sz="2000" dirty="0"/>
              <a:t>αι από το Νερό σε Κιβωτό, ο Λαός από την άβυσσο της Ερυθράς Θαλάσσης, Ξύλα στην Έρημο</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C9D59A43-10C4-19E6-93B1-62CC0F29124D}"/>
              </a:ext>
            </a:extLst>
          </p:cNvPr>
          <p:cNvPicPr>
            <a:picLocks noChangeAspect="1"/>
          </p:cNvPicPr>
          <p:nvPr/>
        </p:nvPicPr>
        <p:blipFill rotWithShape="1">
          <a:blip r:embed="rId2"/>
          <a:srcRect l="2241" r="117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698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Θέση περιεχομένου 3">
            <a:extLst>
              <a:ext uri="{FF2B5EF4-FFF2-40B4-BE49-F238E27FC236}">
                <a16:creationId xmlns:a16="http://schemas.microsoft.com/office/drawing/2014/main" id="{FED76C55-4246-A455-1801-ACEEC887F9F7}"/>
              </a:ext>
            </a:extLst>
          </p:cNvPr>
          <p:cNvGraphicFramePr>
            <a:graphicFrameLocks noGrp="1"/>
          </p:cNvGraphicFramePr>
          <p:nvPr>
            <p:ph sz="quarter" idx="1"/>
            <p:extLst>
              <p:ext uri="{D42A27DB-BD31-4B8C-83A1-F6EECF244321}">
                <p14:modId xmlns:p14="http://schemas.microsoft.com/office/powerpoint/2010/main" val="1230656750"/>
              </p:ext>
            </p:extLst>
          </p:nvPr>
        </p:nvGraphicFramePr>
        <p:xfrm>
          <a:off x="4487452" y="104172"/>
          <a:ext cx="7084434" cy="6100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22C3807-0BA9-9564-E68C-2C3D605B9636}"/>
              </a:ext>
            </a:extLst>
          </p:cNvPr>
          <p:cNvSpPr txBox="1"/>
          <p:nvPr/>
        </p:nvSpPr>
        <p:spPr>
          <a:xfrm>
            <a:off x="664029" y="653143"/>
            <a:ext cx="2971800" cy="3323987"/>
          </a:xfrm>
          <a:prstGeom prst="rect">
            <a:avLst/>
          </a:prstGeom>
          <a:noFill/>
        </p:spPr>
        <p:txBody>
          <a:bodyPr wrap="square" rtlCol="0">
            <a:spAutoFit/>
          </a:bodyPr>
          <a:lstStyle/>
          <a:p>
            <a:endParaRPr lang="el-GR" dirty="0"/>
          </a:p>
          <a:p>
            <a:pPr algn="ctr"/>
            <a:r>
              <a:rPr lang="el-GR" sz="3200" b="1" dirty="0"/>
              <a:t>«</a:t>
            </a:r>
            <a:r>
              <a:rPr lang="el-GR" sz="3200" b="1" dirty="0" err="1"/>
              <a:t>Ἀκου</a:t>
            </a:r>
            <a:r>
              <a:rPr lang="el-GR" sz="3200" b="1" dirty="0"/>
              <a:t> (για) να Δεις!»:</a:t>
            </a:r>
          </a:p>
          <a:p>
            <a:pPr algn="ctr"/>
            <a:endParaRPr lang="el-GR" sz="3200" b="1" dirty="0"/>
          </a:p>
          <a:p>
            <a:pPr algn="ctr"/>
            <a:r>
              <a:rPr lang="el-GR" sz="3200" b="1" dirty="0"/>
              <a:t>Ακούω ενεργητικά και </a:t>
            </a:r>
            <a:r>
              <a:rPr lang="el-GR" sz="3200" b="1" i="1" dirty="0"/>
              <a:t>κριτικά</a:t>
            </a:r>
            <a:r>
              <a:rPr lang="el-GR" sz="3200" b="1" dirty="0"/>
              <a:t>:</a:t>
            </a:r>
          </a:p>
        </p:txBody>
      </p:sp>
    </p:spTree>
    <p:extLst>
      <p:ext uri="{BB962C8B-B14F-4D97-AF65-F5344CB8AC3E}">
        <p14:creationId xmlns:p14="http://schemas.microsoft.com/office/powerpoint/2010/main" val="399806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4C090-3150-921F-C2B0-679878B28EAC}"/>
              </a:ext>
            </a:extLst>
          </p:cNvPr>
          <p:cNvSpPr>
            <a:spLocks noGrp="1"/>
          </p:cNvSpPr>
          <p:nvPr>
            <p:ph type="title"/>
          </p:nvPr>
        </p:nvSpPr>
        <p:spPr>
          <a:xfrm>
            <a:off x="804673" y="1445494"/>
            <a:ext cx="3616856" cy="4376572"/>
          </a:xfrm>
        </p:spPr>
        <p:txBody>
          <a:bodyPr vert="horz" lIns="91440" tIns="45720" rIns="91440" bIns="45720" rtlCol="0" anchor="ctr">
            <a:normAutofit fontScale="90000"/>
          </a:bodyPr>
          <a:lstStyle/>
          <a:p>
            <a:pPr>
              <a:lnSpc>
                <a:spcPct val="90000"/>
              </a:lnSpc>
            </a:pP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4400" b="1" kern="1200" dirty="0" err="1">
                <a:solidFill>
                  <a:schemeClr val="tx1"/>
                </a:solidFill>
                <a:latin typeface="+mj-lt"/>
                <a:ea typeface="+mj-ea"/>
                <a:cs typeface="+mj-cs"/>
              </a:rPr>
              <a:t>Σημειώνω</a:t>
            </a:r>
            <a:r>
              <a:rPr lang="en-US" sz="4400" b="1" kern="1200" dirty="0">
                <a:solidFill>
                  <a:schemeClr val="tx1"/>
                </a:solidFill>
                <a:latin typeface="+mj-lt"/>
                <a:ea typeface="+mj-ea"/>
                <a:cs typeface="+mj-cs"/>
              </a:rPr>
              <a:t> </a:t>
            </a:r>
            <a:r>
              <a:rPr lang="el-GR" sz="4400" b="1" kern="1200" dirty="0">
                <a:solidFill>
                  <a:schemeClr val="tx1"/>
                </a:solidFill>
                <a:latin typeface="+mj-lt"/>
                <a:ea typeface="+mj-ea"/>
                <a:cs typeface="+mj-cs"/>
              </a:rPr>
              <a:t>με «μεγάλα Γράμματα» </a:t>
            </a:r>
            <a:r>
              <a:rPr lang="en-US" sz="4400" b="1" kern="1200" dirty="0" err="1">
                <a:solidFill>
                  <a:schemeClr val="tx1"/>
                </a:solidFill>
                <a:latin typeface="+mj-lt"/>
                <a:ea typeface="+mj-ea"/>
                <a:cs typeface="+mj-cs"/>
              </a:rPr>
              <a:t>ότι</a:t>
            </a:r>
            <a:r>
              <a:rPr lang="en-US" sz="4400" b="1" kern="1200" dirty="0">
                <a:solidFill>
                  <a:schemeClr val="tx1"/>
                </a:solidFill>
                <a:latin typeface="+mj-lt"/>
                <a:ea typeface="+mj-ea"/>
                <a:cs typeface="+mj-cs"/>
              </a:rPr>
              <a:t>:</a:t>
            </a:r>
            <a:br>
              <a:rPr lang="en-US" sz="4400" b="1"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
        <p:nvSpPr>
          <p:cNvPr id="32" name="Freeform: Shape 2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5426241" y="216568"/>
            <a:ext cx="6665495" cy="6196264"/>
          </a:xfrm>
        </p:spPr>
        <p:txBody>
          <a:bodyPr vert="horz" lIns="91440" tIns="45720" rIns="91440" bIns="45720" rtlCol="0" anchor="ctr">
            <a:normAutofit lnSpcReduction="10000"/>
          </a:bodyPr>
          <a:lstStyle/>
          <a:p>
            <a:pPr marL="0" indent="-228600">
              <a:lnSpc>
                <a:spcPct val="90000"/>
              </a:lnSpc>
              <a:buFont typeface="Arial" panose="020B0604020202020204" pitchFamily="34" charset="0"/>
              <a:buChar char="•"/>
            </a:pPr>
            <a:endParaRPr lang="en-US" sz="1000" dirty="0">
              <a:solidFill>
                <a:schemeClr val="bg1"/>
              </a:solidFill>
            </a:endParaRPr>
          </a:p>
          <a:p>
            <a:pPr indent="-228600">
              <a:lnSpc>
                <a:spcPct val="90000"/>
              </a:lnSpc>
              <a:buFont typeface="Arial" panose="020B0604020202020204" pitchFamily="34" charset="0"/>
              <a:buChar char="•"/>
            </a:pPr>
            <a:r>
              <a:rPr lang="en-US" sz="1400" dirty="0" err="1">
                <a:solidFill>
                  <a:schemeClr val="bg1"/>
                </a:solidFill>
              </a:rPr>
              <a:t>Αδάμ</a:t>
            </a:r>
            <a:r>
              <a:rPr lang="en-US" sz="1400" dirty="0">
                <a:solidFill>
                  <a:schemeClr val="bg1"/>
                </a:solidFill>
              </a:rPr>
              <a:t> </a:t>
            </a:r>
            <a:r>
              <a:rPr lang="en-US" sz="1400" dirty="0" err="1">
                <a:solidFill>
                  <a:schemeClr val="bg1"/>
                </a:solidFill>
              </a:rPr>
              <a:t>όχι</a:t>
            </a:r>
            <a:r>
              <a:rPr lang="en-US" sz="1400" dirty="0">
                <a:solidFill>
                  <a:schemeClr val="bg1"/>
                </a:solidFill>
              </a:rPr>
              <a:t> οπ</a:t>
            </a:r>
            <a:r>
              <a:rPr lang="en-US" sz="1400" dirty="0" err="1">
                <a:solidFill>
                  <a:schemeClr val="bg1"/>
                </a:solidFill>
              </a:rPr>
              <a:t>ωσδή</a:t>
            </a:r>
            <a:r>
              <a:rPr lang="en-US" sz="1400" dirty="0">
                <a:solidFill>
                  <a:schemeClr val="bg1"/>
                </a:solidFill>
              </a:rPr>
              <a:t>ποτε Ἀνδρας, αλλά </a:t>
            </a:r>
            <a:r>
              <a:rPr lang="en-US" sz="1400" b="1" dirty="0">
                <a:solidFill>
                  <a:schemeClr val="bg1"/>
                </a:solidFill>
              </a:rPr>
              <a:t>Human</a:t>
            </a:r>
            <a:r>
              <a:rPr lang="en-US" sz="1400" dirty="0">
                <a:solidFill>
                  <a:schemeClr val="bg1"/>
                </a:solidFill>
              </a:rPr>
              <a:t> (Υιός Θεού, Βασιλεία Ιερέων) </a:t>
            </a:r>
          </a:p>
          <a:p>
            <a:pPr indent="-228600">
              <a:lnSpc>
                <a:spcPct val="90000"/>
              </a:lnSpc>
              <a:buFont typeface="Arial" panose="020B0604020202020204" pitchFamily="34" charset="0"/>
              <a:buChar char="•"/>
            </a:pPr>
            <a:r>
              <a:rPr lang="en-US" sz="1400" dirty="0" err="1">
                <a:solidFill>
                  <a:schemeClr val="bg1"/>
                </a:solidFill>
              </a:rPr>
              <a:t>Είμ</a:t>
            </a:r>
            <a:r>
              <a:rPr lang="en-US" sz="1400" dirty="0">
                <a:solidFill>
                  <a:schemeClr val="bg1"/>
                </a:solidFill>
              </a:rPr>
              <a:t>αστε εύθραυστοι Fragile  / Ευάλωτοι αλλά με Πνοή Ζωἠς από τον Θεό πατέρα μας</a:t>
            </a:r>
          </a:p>
          <a:p>
            <a:pPr marL="45720" indent="-228600">
              <a:lnSpc>
                <a:spcPct val="90000"/>
              </a:lnSpc>
              <a:buFont typeface="Arial" panose="020B0604020202020204" pitchFamily="34" charset="0"/>
              <a:buChar char="•"/>
            </a:pPr>
            <a:endParaRPr lang="en-US" sz="1400" dirty="0">
              <a:solidFill>
                <a:schemeClr val="bg1"/>
              </a:solidFill>
            </a:endParaRPr>
          </a:p>
          <a:p>
            <a:pPr indent="-228600" algn="just">
              <a:lnSpc>
                <a:spcPct val="90000"/>
              </a:lnSpc>
              <a:buFont typeface="Arial" panose="020B0604020202020204" pitchFamily="34" charset="0"/>
              <a:buChar char="•"/>
            </a:pPr>
            <a:r>
              <a:rPr lang="en-US" sz="1400" dirty="0" err="1">
                <a:solidFill>
                  <a:schemeClr val="bg1"/>
                </a:solidFill>
              </a:rPr>
              <a:t>Εδέμ</a:t>
            </a:r>
            <a:r>
              <a:rPr lang="en-US" sz="1400" dirty="0">
                <a:solidFill>
                  <a:schemeClr val="bg1"/>
                </a:solidFill>
              </a:rPr>
              <a:t> </a:t>
            </a:r>
            <a:r>
              <a:rPr lang="en-US" sz="1400" dirty="0" err="1">
                <a:solidFill>
                  <a:schemeClr val="bg1"/>
                </a:solidFill>
              </a:rPr>
              <a:t>όχι</a:t>
            </a:r>
            <a:r>
              <a:rPr lang="en-US" sz="1400" dirty="0">
                <a:solidFill>
                  <a:schemeClr val="bg1"/>
                </a:solidFill>
              </a:rPr>
              <a:t> επίπ</a:t>
            </a:r>
            <a:r>
              <a:rPr lang="en-US" sz="1400" dirty="0" err="1">
                <a:solidFill>
                  <a:schemeClr val="bg1"/>
                </a:solidFill>
              </a:rPr>
              <a:t>εδ</a:t>
            </a:r>
            <a:r>
              <a:rPr lang="el-GR" sz="1400" dirty="0">
                <a:solidFill>
                  <a:schemeClr val="bg1"/>
                </a:solidFill>
              </a:rPr>
              <a:t>η Περιοχή</a:t>
            </a:r>
            <a:r>
              <a:rPr lang="en-US" sz="1400" dirty="0">
                <a:solidFill>
                  <a:schemeClr val="bg1"/>
                </a:solidFill>
              </a:rPr>
              <a:t>, α</a:t>
            </a:r>
            <a:r>
              <a:rPr lang="en-US" sz="1400" dirty="0" err="1">
                <a:solidFill>
                  <a:schemeClr val="bg1"/>
                </a:solidFill>
              </a:rPr>
              <a:t>λλά</a:t>
            </a:r>
            <a:r>
              <a:rPr lang="en-US" sz="1400" dirty="0">
                <a:solidFill>
                  <a:schemeClr val="bg1"/>
                </a:solidFill>
              </a:rPr>
              <a:t>  </a:t>
            </a:r>
            <a:r>
              <a:rPr lang="en-US" sz="1400" b="1" dirty="0">
                <a:solidFill>
                  <a:schemeClr val="bg1"/>
                </a:solidFill>
              </a:rPr>
              <a:t>ΆΓΙΟ </a:t>
            </a:r>
            <a:r>
              <a:rPr lang="en-US" sz="1400" dirty="0">
                <a:solidFill>
                  <a:schemeClr val="bg1"/>
                </a:solidFill>
              </a:rPr>
              <a:t>- </a:t>
            </a:r>
            <a:r>
              <a:rPr lang="en-US" sz="1400" b="1" dirty="0" err="1">
                <a:solidFill>
                  <a:schemeClr val="bg1"/>
                </a:solidFill>
              </a:rPr>
              <a:t>Κοσμικό</a:t>
            </a:r>
            <a:r>
              <a:rPr lang="en-US" sz="1400" b="1" dirty="0">
                <a:solidFill>
                  <a:schemeClr val="bg1"/>
                </a:solidFill>
              </a:rPr>
              <a:t> </a:t>
            </a:r>
            <a:r>
              <a:rPr lang="en-US" sz="1400" b="1" dirty="0" err="1">
                <a:solidFill>
                  <a:schemeClr val="bg1"/>
                </a:solidFill>
              </a:rPr>
              <a:t>Όρος</a:t>
            </a:r>
            <a:r>
              <a:rPr lang="en-US" sz="1400" b="1" dirty="0">
                <a:solidFill>
                  <a:schemeClr val="bg1"/>
                </a:solidFill>
              </a:rPr>
              <a:t> </a:t>
            </a:r>
            <a:r>
              <a:rPr lang="en-US" sz="1400" dirty="0">
                <a:solidFill>
                  <a:schemeClr val="bg1"/>
                </a:solidFill>
              </a:rPr>
              <a:t>(μα</a:t>
            </a:r>
            <a:r>
              <a:rPr lang="en-US" sz="1400" dirty="0" err="1">
                <a:solidFill>
                  <a:schemeClr val="bg1"/>
                </a:solidFill>
              </a:rPr>
              <a:t>κριά</a:t>
            </a:r>
            <a:r>
              <a:rPr lang="en-US" sz="1400" dirty="0">
                <a:solidFill>
                  <a:schemeClr val="bg1"/>
                </a:solidFill>
              </a:rPr>
              <a:t> από </a:t>
            </a:r>
            <a:r>
              <a:rPr lang="en-US" sz="1400" dirty="0" err="1">
                <a:solidFill>
                  <a:schemeClr val="bg1"/>
                </a:solidFill>
              </a:rPr>
              <a:t>την</a:t>
            </a:r>
            <a:r>
              <a:rPr lang="en-US" sz="1400" dirty="0">
                <a:solidFill>
                  <a:schemeClr val="bg1"/>
                </a:solidFill>
              </a:rPr>
              <a:t> άβ</a:t>
            </a:r>
            <a:r>
              <a:rPr lang="en-US" sz="1400" dirty="0" err="1">
                <a:solidFill>
                  <a:schemeClr val="bg1"/>
                </a:solidFill>
              </a:rPr>
              <a:t>υσσο</a:t>
            </a:r>
            <a:r>
              <a:rPr lang="en-US" sz="1400" dirty="0">
                <a:solidFill>
                  <a:schemeClr val="bg1"/>
                </a:solidFill>
              </a:rPr>
              <a:t>) </a:t>
            </a:r>
            <a:r>
              <a:rPr lang="en-US" sz="1400" dirty="0" err="1">
                <a:solidFill>
                  <a:schemeClr val="bg1"/>
                </a:solidFill>
              </a:rPr>
              <a:t>με</a:t>
            </a:r>
            <a:r>
              <a:rPr lang="en-US" sz="1400" dirty="0">
                <a:solidFill>
                  <a:schemeClr val="bg1"/>
                </a:solidFill>
              </a:rPr>
              <a:t> </a:t>
            </a:r>
            <a:r>
              <a:rPr lang="en-US" sz="1400" dirty="0" err="1">
                <a:solidFill>
                  <a:schemeClr val="bg1"/>
                </a:solidFill>
              </a:rPr>
              <a:t>Κή</a:t>
            </a:r>
            <a:r>
              <a:rPr lang="en-US" sz="1400" dirty="0">
                <a:solidFill>
                  <a:schemeClr val="bg1"/>
                </a:solidFill>
              </a:rPr>
              <a:t>πο και στην Κορυφή το Δέντρο / </a:t>
            </a:r>
            <a:r>
              <a:rPr lang="en-US" sz="1400" b="1" dirty="0">
                <a:solidFill>
                  <a:schemeClr val="bg1"/>
                </a:solidFill>
              </a:rPr>
              <a:t>Ξύλο</a:t>
            </a:r>
            <a:r>
              <a:rPr lang="en-US" sz="1400" dirty="0">
                <a:solidFill>
                  <a:schemeClr val="bg1"/>
                </a:solidFill>
              </a:rPr>
              <a:t> της Ζωής, (= ΑΓΙΑ ΤΩΝ ΑΓΙΩΝ) από το οποίο ρέει </a:t>
            </a:r>
            <a:r>
              <a:rPr lang="en-US" sz="1400" b="1" dirty="0">
                <a:solidFill>
                  <a:schemeClr val="bg1"/>
                </a:solidFill>
              </a:rPr>
              <a:t>Ποταμός Ζωής</a:t>
            </a:r>
            <a:r>
              <a:rPr lang="el-GR" sz="1400" b="1" dirty="0">
                <a:solidFill>
                  <a:schemeClr val="bg1"/>
                </a:solidFill>
              </a:rPr>
              <a:t> που διακλαδίζεται σε 4 Ποτάμια που αγκαλιάζουν με το ΖΩΝ ΥΔΩΡ (το τρέχον ύδωρ = το </a:t>
            </a:r>
            <a:r>
              <a:rPr lang="el-GR" sz="1400" b="1" dirty="0" err="1">
                <a:solidFill>
                  <a:schemeClr val="bg1"/>
                </a:solidFill>
              </a:rPr>
              <a:t>νε</a:t>
            </a:r>
            <a:r>
              <a:rPr lang="el-GR" sz="1400" b="1" dirty="0">
                <a:solidFill>
                  <a:schemeClr val="bg1"/>
                </a:solidFill>
              </a:rPr>
              <a:t>(α)</a:t>
            </a:r>
            <a:r>
              <a:rPr lang="el-GR" sz="1400" b="1" dirty="0" err="1">
                <a:solidFill>
                  <a:schemeClr val="bg1"/>
                </a:solidFill>
              </a:rPr>
              <a:t>ρό</a:t>
            </a:r>
            <a:r>
              <a:rPr lang="el-GR" sz="1400" b="1" dirty="0">
                <a:solidFill>
                  <a:schemeClr val="bg1"/>
                </a:solidFill>
              </a:rPr>
              <a:t>) ολάκερη τη ΓΗ.</a:t>
            </a:r>
            <a:endParaRPr lang="en-US" sz="1400" b="1" dirty="0">
              <a:solidFill>
                <a:schemeClr val="bg1"/>
              </a:solidFill>
            </a:endParaRPr>
          </a:p>
          <a:p>
            <a:pPr indent="-228600">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err="1">
                <a:solidFill>
                  <a:schemeClr val="bg1"/>
                </a:solidFill>
              </a:rPr>
              <a:t>Εδέμ</a:t>
            </a:r>
            <a:r>
              <a:rPr lang="en-US" sz="1400" b="1" dirty="0">
                <a:solidFill>
                  <a:schemeClr val="bg1"/>
                </a:solidFill>
              </a:rPr>
              <a:t> = </a:t>
            </a:r>
            <a:r>
              <a:rPr lang="en-US" sz="1400" b="1" dirty="0" err="1">
                <a:solidFill>
                  <a:schemeClr val="bg1"/>
                </a:solidFill>
              </a:rPr>
              <a:t>όρος</a:t>
            </a:r>
            <a:r>
              <a:rPr lang="en-US" sz="1400" b="1" dirty="0">
                <a:solidFill>
                  <a:schemeClr val="bg1"/>
                </a:solidFill>
              </a:rPr>
              <a:t> Να</a:t>
            </a:r>
            <a:r>
              <a:rPr lang="en-US" sz="1400" b="1" dirty="0" err="1">
                <a:solidFill>
                  <a:schemeClr val="bg1"/>
                </a:solidFill>
              </a:rPr>
              <a:t>ού</a:t>
            </a:r>
            <a:r>
              <a:rPr lang="en-US" sz="1400" b="1" dirty="0">
                <a:solidFill>
                  <a:schemeClr val="bg1"/>
                </a:solidFill>
              </a:rPr>
              <a:t> (</a:t>
            </a:r>
            <a:r>
              <a:rPr lang="en-US" sz="1400" b="1" dirty="0" err="1">
                <a:solidFill>
                  <a:schemeClr val="bg1"/>
                </a:solidFill>
              </a:rPr>
              <a:t>ομφ</a:t>
            </a:r>
            <a:r>
              <a:rPr lang="en-US" sz="1400" b="1" dirty="0">
                <a:solidFill>
                  <a:schemeClr val="bg1"/>
                </a:solidFill>
              </a:rPr>
              <a:t>αλός της Γης, κλείθρα της αβύσσου)</a:t>
            </a:r>
          </a:p>
          <a:p>
            <a:pPr lvl="1">
              <a:lnSpc>
                <a:spcPct val="90000"/>
              </a:lnSpc>
              <a:buFont typeface="Arial" panose="020B0604020202020204" pitchFamily="34" charset="0"/>
              <a:buChar char="•"/>
            </a:pPr>
            <a:r>
              <a:rPr lang="en-US" sz="1400" b="1" dirty="0">
                <a:solidFill>
                  <a:schemeClr val="bg1"/>
                </a:solidFill>
              </a:rPr>
              <a:t>Κα</a:t>
            </a:r>
            <a:r>
              <a:rPr lang="en-US" sz="1400" b="1" dirty="0" err="1">
                <a:solidFill>
                  <a:schemeClr val="bg1"/>
                </a:solidFill>
              </a:rPr>
              <a:t>τά</a:t>
            </a:r>
            <a:r>
              <a:rPr lang="en-US" sz="1400" b="1" dirty="0">
                <a:solidFill>
                  <a:schemeClr val="bg1"/>
                </a:solidFill>
              </a:rPr>
              <a:t> </a:t>
            </a:r>
            <a:r>
              <a:rPr lang="en-US" sz="1400" b="1" dirty="0" err="1">
                <a:solidFill>
                  <a:schemeClr val="bg1"/>
                </a:solidFill>
              </a:rPr>
              <a:t>Αν</a:t>
            </a:r>
            <a:r>
              <a:rPr lang="en-US" sz="1400" b="1" dirty="0">
                <a:solidFill>
                  <a:schemeClr val="bg1"/>
                </a:solidFill>
              </a:rPr>
              <a:t>ατολάς = (κατά…)  Εξορία στη ΒΙΒΛΟ - όχι ΠΡΟΟΡΙΣΜΟΣ </a:t>
            </a:r>
          </a:p>
          <a:p>
            <a:pPr lvl="1">
              <a:lnSpc>
                <a:spcPct val="90000"/>
              </a:lnSpc>
              <a:buFont typeface="Arial" panose="020B0604020202020204" pitchFamily="34" charset="0"/>
              <a:buChar char="•"/>
            </a:pPr>
            <a:r>
              <a:rPr lang="en-US" sz="1400" b="1" dirty="0" err="1">
                <a:solidFill>
                  <a:schemeClr val="bg1"/>
                </a:solidFill>
              </a:rPr>
              <a:t>Γίνετ</a:t>
            </a:r>
            <a:r>
              <a:rPr lang="en-US" sz="1400" b="1" dirty="0">
                <a:solidFill>
                  <a:schemeClr val="bg1"/>
                </a:solidFill>
              </a:rPr>
              <a:t>αι λόγος για το </a:t>
            </a:r>
            <a:r>
              <a:rPr lang="el-GR" sz="1400" b="1" dirty="0">
                <a:solidFill>
                  <a:schemeClr val="bg1"/>
                </a:solidFill>
              </a:rPr>
              <a:t>«</a:t>
            </a:r>
            <a:r>
              <a:rPr lang="en-US" sz="1400" b="1" dirty="0" err="1">
                <a:solidFill>
                  <a:schemeClr val="bg1"/>
                </a:solidFill>
              </a:rPr>
              <a:t>Πρόσω</a:t>
            </a:r>
            <a:r>
              <a:rPr lang="en-US" sz="1400" b="1" dirty="0">
                <a:solidFill>
                  <a:schemeClr val="bg1"/>
                </a:solidFill>
              </a:rPr>
              <a:t>πο</a:t>
            </a:r>
            <a:r>
              <a:rPr lang="el-GR" sz="1400" b="1" dirty="0">
                <a:solidFill>
                  <a:schemeClr val="bg1"/>
                </a:solidFill>
              </a:rPr>
              <a:t>» της μάνας</a:t>
            </a:r>
            <a:r>
              <a:rPr lang="en-US" sz="1400" b="1" dirty="0">
                <a:solidFill>
                  <a:schemeClr val="bg1"/>
                </a:solidFill>
              </a:rPr>
              <a:t> Γης  (Μάτι της Γης = Ήλιος)</a:t>
            </a:r>
          </a:p>
          <a:p>
            <a:pPr lvl="1" algn="just">
              <a:lnSpc>
                <a:spcPct val="90000"/>
              </a:lnSpc>
              <a:buFont typeface="Arial" panose="020B0604020202020204" pitchFamily="34" charset="0"/>
              <a:buChar char="•"/>
            </a:pPr>
            <a:endParaRPr lang="en-US" sz="1400" b="1" dirty="0">
              <a:solidFill>
                <a:schemeClr val="bg1"/>
              </a:solidFill>
            </a:endParaRPr>
          </a:p>
          <a:p>
            <a:pPr marL="320040" lvl="1" algn="just">
              <a:lnSpc>
                <a:spcPct val="90000"/>
              </a:lnSpc>
              <a:buFont typeface="Arial" panose="020B0604020202020204" pitchFamily="34" charset="0"/>
              <a:buChar char="•"/>
            </a:pPr>
            <a:r>
              <a:rPr lang="en-US" sz="1400" b="1" dirty="0" err="1">
                <a:solidFill>
                  <a:schemeClr val="bg1"/>
                </a:solidFill>
              </a:rPr>
              <a:t>Σημείωση</a:t>
            </a:r>
            <a:r>
              <a:rPr lang="en-US" sz="1400" b="1" dirty="0">
                <a:solidFill>
                  <a:schemeClr val="bg1"/>
                </a:solidFill>
              </a:rPr>
              <a:t>:  </a:t>
            </a:r>
            <a:r>
              <a:rPr lang="en-US" sz="1400" dirty="0" err="1">
                <a:solidFill>
                  <a:schemeClr val="bg1"/>
                </a:solidFill>
                <a:highlight>
                  <a:srgbClr val="00FFFF"/>
                </a:highlight>
              </a:rPr>
              <a:t>Στην</a:t>
            </a:r>
            <a:r>
              <a:rPr lang="en-US" sz="1400" dirty="0">
                <a:solidFill>
                  <a:schemeClr val="bg1"/>
                </a:solidFill>
                <a:highlight>
                  <a:srgbClr val="00FFFF"/>
                </a:highlight>
              </a:rPr>
              <a:t> </a:t>
            </a:r>
            <a:r>
              <a:rPr lang="en-US" sz="1400" dirty="0" err="1">
                <a:solidFill>
                  <a:schemeClr val="bg1"/>
                </a:solidFill>
                <a:highlight>
                  <a:srgbClr val="00FFFF"/>
                </a:highlight>
              </a:rPr>
              <a:t>Εδέμ</a:t>
            </a:r>
            <a:r>
              <a:rPr lang="en-US" sz="1400" dirty="0">
                <a:solidFill>
                  <a:schemeClr val="bg1"/>
                </a:solidFill>
                <a:highlight>
                  <a:srgbClr val="00FFFF"/>
                </a:highlight>
              </a:rPr>
              <a:t> υπ</a:t>
            </a:r>
            <a:r>
              <a:rPr lang="en-US" sz="1400" dirty="0" err="1">
                <a:solidFill>
                  <a:schemeClr val="bg1"/>
                </a:solidFill>
                <a:highlight>
                  <a:srgbClr val="00FFFF"/>
                </a:highlight>
              </a:rPr>
              <a:t>ήρχε</a:t>
            </a:r>
            <a:r>
              <a:rPr lang="en-US" sz="1400" dirty="0">
                <a:solidFill>
                  <a:schemeClr val="bg1"/>
                </a:solidFill>
                <a:highlight>
                  <a:srgbClr val="00FFFF"/>
                </a:highlight>
              </a:rPr>
              <a:t> </a:t>
            </a:r>
            <a:r>
              <a:rPr lang="en-US" sz="1400" dirty="0" err="1">
                <a:solidFill>
                  <a:schemeClr val="bg1"/>
                </a:solidFill>
                <a:highlight>
                  <a:srgbClr val="00FFFF"/>
                </a:highlight>
              </a:rPr>
              <a:t>Κή</a:t>
            </a:r>
            <a:r>
              <a:rPr lang="en-US" sz="1400" dirty="0">
                <a:solidFill>
                  <a:schemeClr val="bg1"/>
                </a:solidFill>
                <a:highlight>
                  <a:srgbClr val="00FFFF"/>
                </a:highlight>
              </a:rPr>
              <a:t>πος, ο οποίος δεν ταυτίζεται με την Φύση, η οποία είναι « άγρια». (ο </a:t>
            </a:r>
            <a:r>
              <a:rPr lang="en-US" sz="1400" dirty="0" err="1">
                <a:solidFill>
                  <a:schemeClr val="bg1"/>
                </a:solidFill>
                <a:highlight>
                  <a:srgbClr val="00FFFF"/>
                </a:highlight>
              </a:rPr>
              <a:t>Κή</a:t>
            </a:r>
            <a:r>
              <a:rPr lang="en-US" sz="1400" dirty="0">
                <a:solidFill>
                  <a:schemeClr val="bg1"/>
                </a:solidFill>
                <a:highlight>
                  <a:srgbClr val="00FFFF"/>
                </a:highlight>
              </a:rPr>
              <a:t>πος = = «Τρίτη Τέχνη» = Φύση και καλλιέργεια (cult, cultur, cultivation} Δεν ήταν η Εδέμ Κήπος. </a:t>
            </a:r>
            <a:r>
              <a:rPr lang="en-US" sz="1400" dirty="0" err="1">
                <a:solidFill>
                  <a:schemeClr val="bg1"/>
                </a:solidFill>
                <a:highlight>
                  <a:srgbClr val="00FFFF"/>
                </a:highlight>
              </a:rPr>
              <a:t>Στο</a:t>
            </a:r>
            <a:r>
              <a:rPr lang="en-US" sz="1400" dirty="0">
                <a:solidFill>
                  <a:schemeClr val="bg1"/>
                </a:solidFill>
                <a:highlight>
                  <a:srgbClr val="00FFFF"/>
                </a:highlight>
              </a:rPr>
              <a:t> Κα</a:t>
            </a:r>
            <a:r>
              <a:rPr lang="en-US" sz="1400" dirty="0" err="1">
                <a:solidFill>
                  <a:schemeClr val="bg1"/>
                </a:solidFill>
                <a:highlight>
                  <a:srgbClr val="00FFFF"/>
                </a:highlight>
              </a:rPr>
              <a:t>τά</a:t>
            </a:r>
            <a:r>
              <a:rPr lang="en-US" sz="1400" dirty="0">
                <a:solidFill>
                  <a:schemeClr val="bg1"/>
                </a:solidFill>
                <a:highlight>
                  <a:srgbClr val="00FFFF"/>
                </a:highlight>
              </a:rPr>
              <a:t> </a:t>
            </a:r>
            <a:r>
              <a:rPr lang="en-US" sz="1400" dirty="0" err="1">
                <a:solidFill>
                  <a:schemeClr val="bg1"/>
                </a:solidFill>
                <a:highlight>
                  <a:srgbClr val="00FFFF"/>
                </a:highlight>
              </a:rPr>
              <a:t>Ιωάννη</a:t>
            </a:r>
            <a:r>
              <a:rPr lang="en-US" sz="1400" dirty="0">
                <a:solidFill>
                  <a:schemeClr val="bg1"/>
                </a:solidFill>
                <a:highlight>
                  <a:srgbClr val="00FFFF"/>
                </a:highlight>
              </a:rPr>
              <a:t> τα π</a:t>
            </a:r>
            <a:r>
              <a:rPr lang="en-US" sz="1400" dirty="0" err="1">
                <a:solidFill>
                  <a:schemeClr val="bg1"/>
                </a:solidFill>
                <a:highlight>
                  <a:srgbClr val="00FFFF"/>
                </a:highlight>
              </a:rPr>
              <a:t>άντ</a:t>
            </a:r>
            <a:r>
              <a:rPr lang="en-US" sz="1400" dirty="0">
                <a:solidFill>
                  <a:schemeClr val="bg1"/>
                </a:solidFill>
                <a:highlight>
                  <a:srgbClr val="00FFFF"/>
                </a:highlight>
              </a:rPr>
              <a:t>α “τελειώνουν” σε Κήπο. Ο </a:t>
            </a:r>
            <a:r>
              <a:rPr lang="en-US" sz="1400" dirty="0" err="1">
                <a:solidFill>
                  <a:schemeClr val="bg1"/>
                </a:solidFill>
                <a:highlight>
                  <a:srgbClr val="00FFFF"/>
                </a:highlight>
              </a:rPr>
              <a:t>νέος</a:t>
            </a:r>
            <a:r>
              <a:rPr lang="en-US" sz="1400" dirty="0">
                <a:solidFill>
                  <a:schemeClr val="bg1"/>
                </a:solidFill>
                <a:highlight>
                  <a:srgbClr val="00FFFF"/>
                </a:highlight>
              </a:rPr>
              <a:t> </a:t>
            </a:r>
            <a:r>
              <a:rPr lang="en-US" sz="1400" dirty="0" err="1">
                <a:solidFill>
                  <a:schemeClr val="bg1"/>
                </a:solidFill>
                <a:highlight>
                  <a:srgbClr val="00FFFF"/>
                </a:highlight>
              </a:rPr>
              <a:t>Αδάμ</a:t>
            </a:r>
            <a:r>
              <a:rPr lang="en-US" sz="1400" dirty="0">
                <a:solidFill>
                  <a:schemeClr val="bg1"/>
                </a:solidFill>
                <a:highlight>
                  <a:srgbClr val="00FFFF"/>
                </a:highlight>
              </a:rPr>
              <a:t> από </a:t>
            </a:r>
            <a:r>
              <a:rPr lang="en-US" sz="1400" dirty="0" err="1">
                <a:solidFill>
                  <a:schemeClr val="bg1"/>
                </a:solidFill>
                <a:highlight>
                  <a:srgbClr val="00FFFF"/>
                </a:highlight>
              </a:rPr>
              <a:t>την</a:t>
            </a:r>
            <a:r>
              <a:rPr lang="en-US" sz="1400" dirty="0">
                <a:solidFill>
                  <a:schemeClr val="bg1"/>
                </a:solidFill>
                <a:highlight>
                  <a:srgbClr val="00FFFF"/>
                </a:highlight>
              </a:rPr>
              <a:t> π</a:t>
            </a:r>
            <a:r>
              <a:rPr lang="en-US" sz="1400" dirty="0" err="1">
                <a:solidFill>
                  <a:schemeClr val="bg1"/>
                </a:solidFill>
                <a:highlight>
                  <a:srgbClr val="00FFFF"/>
                </a:highlight>
              </a:rPr>
              <a:t>λευρά</a:t>
            </a:r>
            <a:r>
              <a:rPr lang="en-US" sz="1400" dirty="0">
                <a:solidFill>
                  <a:schemeClr val="bg1"/>
                </a:solidFill>
                <a:highlight>
                  <a:srgbClr val="00FFFF"/>
                </a:highlight>
              </a:rPr>
              <a:t> </a:t>
            </a:r>
            <a:r>
              <a:rPr lang="en-US" sz="1400" dirty="0" err="1">
                <a:solidFill>
                  <a:schemeClr val="bg1"/>
                </a:solidFill>
                <a:highlight>
                  <a:srgbClr val="00FFFF"/>
                </a:highlight>
              </a:rPr>
              <a:t>του</a:t>
            </a:r>
            <a:r>
              <a:rPr lang="en-US" sz="1400" dirty="0">
                <a:solidFill>
                  <a:schemeClr val="bg1"/>
                </a:solidFill>
                <a:highlight>
                  <a:srgbClr val="00FFFF"/>
                </a:highlight>
              </a:rPr>
              <a:t> οπ</a:t>
            </a:r>
            <a:r>
              <a:rPr lang="en-US" sz="1400" dirty="0" err="1">
                <a:solidFill>
                  <a:schemeClr val="bg1"/>
                </a:solidFill>
                <a:highlight>
                  <a:srgbClr val="00FFFF"/>
                </a:highlight>
              </a:rPr>
              <a:t>οίου</a:t>
            </a:r>
            <a:r>
              <a:rPr lang="en-US" sz="1400" dirty="0">
                <a:solidFill>
                  <a:schemeClr val="bg1"/>
                </a:solidFill>
                <a:highlight>
                  <a:srgbClr val="00FFFF"/>
                </a:highlight>
              </a:rPr>
              <a:t> </a:t>
            </a:r>
            <a:r>
              <a:rPr lang="en-US" sz="1400" dirty="0" err="1">
                <a:solidFill>
                  <a:schemeClr val="bg1"/>
                </a:solidFill>
                <a:highlight>
                  <a:srgbClr val="00FFFF"/>
                </a:highlight>
              </a:rPr>
              <a:t>κτίσθηκε</a:t>
            </a:r>
            <a:r>
              <a:rPr lang="en-US" sz="1400" dirty="0">
                <a:solidFill>
                  <a:schemeClr val="bg1"/>
                </a:solidFill>
                <a:highlight>
                  <a:srgbClr val="00FFFF"/>
                </a:highlight>
              </a:rPr>
              <a:t> η </a:t>
            </a:r>
            <a:r>
              <a:rPr lang="en-US" sz="1400" dirty="0" err="1">
                <a:solidFill>
                  <a:schemeClr val="bg1"/>
                </a:solidFill>
                <a:highlight>
                  <a:srgbClr val="00FFFF"/>
                </a:highlight>
              </a:rPr>
              <a:t>νέ</a:t>
            </a:r>
            <a:r>
              <a:rPr lang="en-US" sz="1400" dirty="0">
                <a:solidFill>
                  <a:schemeClr val="bg1"/>
                </a:solidFill>
                <a:highlight>
                  <a:srgbClr val="00FFFF"/>
                </a:highlight>
              </a:rPr>
              <a:t>α Εύα με το αίμα και το νερό, εμφανίζεται καταρχάς ως Κηπουρός, όπως ο παλιός Αδάμ. </a:t>
            </a:r>
            <a:r>
              <a:rPr lang="en-US" sz="1400" dirty="0" err="1">
                <a:solidFill>
                  <a:schemeClr val="bg1"/>
                </a:solidFill>
                <a:highlight>
                  <a:srgbClr val="00FFFF"/>
                </a:highlight>
              </a:rPr>
              <a:t>Μη</a:t>
            </a:r>
            <a:r>
              <a:rPr lang="en-US" sz="1400" dirty="0">
                <a:solidFill>
                  <a:schemeClr val="bg1"/>
                </a:solidFill>
                <a:highlight>
                  <a:srgbClr val="00FFFF"/>
                </a:highlight>
              </a:rPr>
              <a:t> </a:t>
            </a:r>
            <a:r>
              <a:rPr lang="en-US" sz="1400" dirty="0" err="1">
                <a:solidFill>
                  <a:schemeClr val="bg1"/>
                </a:solidFill>
                <a:highlight>
                  <a:srgbClr val="00FFFF"/>
                </a:highlight>
              </a:rPr>
              <a:t>μου</a:t>
            </a:r>
            <a:r>
              <a:rPr lang="en-US" sz="1400" dirty="0">
                <a:solidFill>
                  <a:schemeClr val="bg1"/>
                </a:solidFill>
                <a:highlight>
                  <a:srgbClr val="00FFFF"/>
                </a:highlight>
              </a:rPr>
              <a:t> άπ</a:t>
            </a:r>
            <a:r>
              <a:rPr lang="en-US" sz="1400" dirty="0" err="1">
                <a:solidFill>
                  <a:schemeClr val="bg1"/>
                </a:solidFill>
                <a:highlight>
                  <a:srgbClr val="00FFFF"/>
                </a:highlight>
              </a:rPr>
              <a:t>του</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a:t>
            </a:r>
            <a:r>
              <a:rPr lang="en-US" sz="1400" dirty="0" err="1">
                <a:solidFill>
                  <a:schemeClr val="bg1"/>
                </a:solidFill>
                <a:highlight>
                  <a:srgbClr val="00FFFF"/>
                </a:highlight>
              </a:rPr>
              <a:t>στο</a:t>
            </a:r>
            <a:r>
              <a:rPr lang="en-US" sz="1400" dirty="0">
                <a:solidFill>
                  <a:schemeClr val="bg1"/>
                </a:solidFill>
                <a:highlight>
                  <a:srgbClr val="00FFFF"/>
                </a:highlight>
              </a:rPr>
              <a:t> </a:t>
            </a:r>
            <a:r>
              <a:rPr lang="en-US" sz="1400" dirty="0" err="1">
                <a:solidFill>
                  <a:schemeClr val="bg1"/>
                </a:solidFill>
                <a:highlight>
                  <a:srgbClr val="00FFFF"/>
                </a:highlight>
              </a:rPr>
              <a:t>Δέντρο</a:t>
            </a:r>
            <a:r>
              <a:rPr lang="en-US" sz="1400" dirty="0">
                <a:solidFill>
                  <a:schemeClr val="bg1"/>
                </a:solidFill>
                <a:highlight>
                  <a:srgbClr val="00FFFF"/>
                </a:highlight>
              </a:rPr>
              <a:t> </a:t>
            </a:r>
            <a:r>
              <a:rPr lang="en-US" sz="1400" dirty="0" err="1">
                <a:solidFill>
                  <a:schemeClr val="bg1"/>
                </a:solidFill>
                <a:highlight>
                  <a:srgbClr val="00FFFF"/>
                </a:highlight>
              </a:rPr>
              <a:t>της</a:t>
            </a:r>
            <a:r>
              <a:rPr lang="en-US" sz="1400" dirty="0">
                <a:solidFill>
                  <a:schemeClr val="bg1"/>
                </a:solidFill>
                <a:highlight>
                  <a:srgbClr val="00FFFF"/>
                </a:highlight>
              </a:rPr>
              <a:t> </a:t>
            </a:r>
            <a:r>
              <a:rPr lang="en-US" sz="1400" dirty="0" err="1">
                <a:solidFill>
                  <a:schemeClr val="bg1"/>
                </a:solidFill>
                <a:highlight>
                  <a:srgbClr val="00FFFF"/>
                </a:highlight>
              </a:rPr>
              <a:t>Γνώσης</a:t>
            </a:r>
            <a:r>
              <a:rPr lang="en-US" sz="1400" dirty="0">
                <a:solidFill>
                  <a:schemeClr val="bg1"/>
                </a:solidFill>
                <a:highlight>
                  <a:srgbClr val="00FFFF"/>
                </a:highlight>
              </a:rPr>
              <a:t>). Ο Να</a:t>
            </a:r>
            <a:r>
              <a:rPr lang="en-US" sz="1400" dirty="0" err="1">
                <a:solidFill>
                  <a:schemeClr val="bg1"/>
                </a:solidFill>
                <a:highlight>
                  <a:srgbClr val="00FFFF"/>
                </a:highlight>
              </a:rPr>
              <a:t>ός</a:t>
            </a:r>
            <a:r>
              <a:rPr lang="en-US" sz="1400" dirty="0">
                <a:solidFill>
                  <a:schemeClr val="bg1"/>
                </a:solidFill>
                <a:highlight>
                  <a:srgbClr val="00FFFF"/>
                </a:highlight>
              </a:rPr>
              <a:t> </a:t>
            </a:r>
            <a:r>
              <a:rPr lang="en-US" sz="1400" dirty="0" err="1">
                <a:solidFill>
                  <a:schemeClr val="bg1"/>
                </a:solidFill>
                <a:highlight>
                  <a:srgbClr val="00FFFF"/>
                </a:highlight>
              </a:rPr>
              <a:t>των</a:t>
            </a:r>
            <a:r>
              <a:rPr lang="en-US" sz="1400" dirty="0">
                <a:solidFill>
                  <a:schemeClr val="bg1"/>
                </a:solidFill>
                <a:highlight>
                  <a:srgbClr val="00FFFF"/>
                </a:highlight>
              </a:rPr>
              <a:t> </a:t>
            </a:r>
            <a:r>
              <a:rPr lang="en-US" sz="1400" dirty="0" err="1">
                <a:solidFill>
                  <a:schemeClr val="bg1"/>
                </a:solidFill>
                <a:highlight>
                  <a:srgbClr val="00FFFF"/>
                </a:highlight>
              </a:rPr>
              <a:t>Ιεροσολύμων</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και ο «υβ</a:t>
            </a:r>
            <a:r>
              <a:rPr lang="en-US" sz="1400" dirty="0" err="1">
                <a:solidFill>
                  <a:schemeClr val="bg1"/>
                </a:solidFill>
                <a:highlight>
                  <a:srgbClr val="00FFFF"/>
                </a:highlight>
              </a:rPr>
              <a:t>ριδικός</a:t>
            </a:r>
            <a:r>
              <a:rPr lang="en-US" sz="1400" dirty="0">
                <a:solidFill>
                  <a:schemeClr val="bg1"/>
                </a:solidFill>
                <a:highlight>
                  <a:srgbClr val="00FFFF"/>
                </a:highlight>
              </a:rPr>
              <a:t>» </a:t>
            </a:r>
            <a:r>
              <a:rPr lang="en-US" sz="1400" dirty="0" err="1">
                <a:solidFill>
                  <a:schemeClr val="bg1"/>
                </a:solidFill>
                <a:highlight>
                  <a:srgbClr val="00FFFF"/>
                </a:highlight>
              </a:rPr>
              <a:t>Αρχιερέ</a:t>
            </a:r>
            <a:r>
              <a:rPr lang="en-US" sz="1400" dirty="0">
                <a:solidFill>
                  <a:schemeClr val="bg1"/>
                </a:solidFill>
                <a:highlight>
                  <a:srgbClr val="00FFFF"/>
                </a:highlight>
              </a:rPr>
              <a:t>ας με τη διακόσμηση και τους πολύτιμους λίθους ήταν μια αναΠαράσταση της ΕΔΕΜ  και μία μικρογραφία -  μακέτα των ΕΣΧΑΤΩΝ </a:t>
            </a:r>
          </a:p>
          <a:p>
            <a:pPr lvl="1">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a:solidFill>
                  <a:schemeClr val="bg1"/>
                </a:solidFill>
              </a:rPr>
              <a:t>ΟΥΡΑΝΙΟ ΤΟΞΟ = Ο ΘΕΟΣ ΚΡΕΜΑΕΙ ΤΟ ΤΟΞΟ ΤΟΥ ! </a:t>
            </a:r>
            <a:r>
              <a:rPr lang="en-US" sz="1400" b="1" dirty="0" err="1">
                <a:solidFill>
                  <a:schemeClr val="bg1"/>
                </a:solidFill>
              </a:rPr>
              <a:t>Μελέτησε</a:t>
            </a:r>
            <a:r>
              <a:rPr lang="en-US" sz="1400" b="1" dirty="0">
                <a:solidFill>
                  <a:schemeClr val="bg1"/>
                </a:solidFill>
              </a:rPr>
              <a:t>:</a:t>
            </a:r>
          </a:p>
          <a:p>
            <a:pPr marL="320040" lvl="1">
              <a:lnSpc>
                <a:spcPct val="90000"/>
              </a:lnSpc>
              <a:buFont typeface="Arial" panose="020B0604020202020204" pitchFamily="34" charset="0"/>
              <a:buChar char="•"/>
            </a:pPr>
            <a:r>
              <a:rPr lang="en-US" sz="1400" b="1" dirty="0">
                <a:solidFill>
                  <a:schemeClr val="bg1"/>
                </a:solidFill>
                <a:hlinkClick r:id="rId2"/>
              </a:rPr>
              <a:t>https://weekly.israelbiblecenter.com/rainbow-or-archers-bow/</a:t>
            </a:r>
            <a:r>
              <a:rPr lang="en-US" sz="1400" b="1" dirty="0">
                <a:solidFill>
                  <a:schemeClr val="bg1"/>
                </a:solidFill>
              </a:rPr>
              <a:t> </a:t>
            </a:r>
          </a:p>
          <a:p>
            <a:pPr indent="-228600">
              <a:lnSpc>
                <a:spcPct val="90000"/>
              </a:lnSpc>
              <a:buFont typeface="Arial" panose="020B0604020202020204" pitchFamily="34" charset="0"/>
              <a:buChar char="•"/>
            </a:pPr>
            <a:endParaRPr lang="en-US" sz="1400" b="1" dirty="0">
              <a:solidFill>
                <a:schemeClr val="bg1"/>
              </a:solidFill>
            </a:endParaRPr>
          </a:p>
          <a:p>
            <a:pPr indent="-228600">
              <a:lnSpc>
                <a:spcPct val="90000"/>
              </a:lnSpc>
              <a:buFont typeface="Arial" panose="020B0604020202020204" pitchFamily="34" charset="0"/>
              <a:buChar char="•"/>
            </a:pPr>
            <a:r>
              <a:rPr lang="en-US" sz="1400" b="1" dirty="0" err="1">
                <a:solidFill>
                  <a:schemeClr val="bg1"/>
                </a:solidFill>
              </a:rPr>
              <a:t>Χάος</a:t>
            </a:r>
            <a:r>
              <a:rPr lang="en-US" sz="1400" b="1" dirty="0">
                <a:solidFill>
                  <a:schemeClr val="bg1"/>
                </a:solidFill>
              </a:rPr>
              <a:t> (</a:t>
            </a:r>
            <a:r>
              <a:rPr lang="en-US" sz="1400" b="1" dirty="0" err="1">
                <a:solidFill>
                  <a:schemeClr val="bg1"/>
                </a:solidFill>
              </a:rPr>
              <a:t>Ατ</a:t>
            </a:r>
            <a:r>
              <a:rPr lang="en-US" sz="1400" b="1" dirty="0">
                <a:solidFill>
                  <a:schemeClr val="bg1"/>
                </a:solidFill>
              </a:rPr>
              <a:t>αξία) και Ερημιά – “Φίδι” = “Λεβιάθαν τσέπης”.</a:t>
            </a:r>
          </a:p>
          <a:p>
            <a:pPr marL="0" indent="-228600">
              <a:lnSpc>
                <a:spcPct val="90000"/>
              </a:lnSpc>
              <a:buFont typeface="Arial" panose="020B0604020202020204" pitchFamily="34" charset="0"/>
              <a:buChar char="•"/>
            </a:pPr>
            <a:endParaRPr lang="en-US" sz="1000" dirty="0">
              <a:solidFill>
                <a:schemeClr val="bg1"/>
              </a:solidFill>
            </a:endParaRPr>
          </a:p>
        </p:txBody>
      </p:sp>
    </p:spTree>
    <p:extLst>
      <p:ext uri="{BB962C8B-B14F-4D97-AF65-F5344CB8AC3E}">
        <p14:creationId xmlns:p14="http://schemas.microsoft.com/office/powerpoint/2010/main" val="62556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42704" y="2116098"/>
            <a:ext cx="7368944" cy="3540204"/>
          </a:xfrm>
        </p:spPr>
        <p:txBody>
          <a:bodyPr vert="horz" lIns="91440" tIns="45720" rIns="91440" bIns="45720" rtlCol="0" anchor="t">
            <a:normAutofit fontScale="90000"/>
          </a:bodyPr>
          <a:lstStyle/>
          <a:p>
            <a:pPr algn="ctr">
              <a:lnSpc>
                <a:spcPct val="90000"/>
              </a:lnSpc>
            </a:pPr>
            <a:br>
              <a:rPr lang="el-GR" sz="2000" b="1" dirty="0"/>
            </a:br>
            <a:r>
              <a:rPr lang="el-GR" sz="3600" b="1" dirty="0"/>
              <a:t>Γ.  «</a:t>
            </a:r>
            <a:r>
              <a:rPr lang="el-GR" sz="3200" b="1" dirty="0"/>
              <a:t>Διαβάζω» τη Δημιουργία ΜΟΥ</a:t>
            </a:r>
            <a:br>
              <a:rPr lang="el-GR" sz="3200" b="1" dirty="0"/>
            </a:br>
            <a:r>
              <a:rPr lang="el-GR" sz="3200" b="1" dirty="0"/>
              <a:t>σε ΣΥΜΦΩΝΙΑ με άλλα βιβλικά Κείμενα:</a:t>
            </a:r>
            <a:br>
              <a:rPr lang="el-GR" sz="3200" b="1" dirty="0"/>
            </a:br>
            <a:br>
              <a:rPr lang="el-GR" sz="3200" b="1" dirty="0"/>
            </a:br>
            <a:r>
              <a:rPr lang="el-GR" sz="3200" b="1" dirty="0"/>
              <a:t>«Παίζω» με τις διασυνδέσεις!</a:t>
            </a:r>
            <a:br>
              <a:rPr lang="el-GR" sz="3200" b="1" dirty="0"/>
            </a:br>
            <a:br>
              <a:rPr lang="el-GR" sz="3200" b="1" dirty="0"/>
            </a:br>
            <a:r>
              <a:rPr lang="el-GR" sz="3200" b="1"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3687245"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63461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FFF42A-7757-E3C8-671D-51B3BA08DA72}"/>
              </a:ext>
            </a:extLst>
          </p:cNvPr>
          <p:cNvSpPr>
            <a:spLocks noGrp="1"/>
          </p:cNvSpPr>
          <p:nvPr>
            <p:ph type="title"/>
          </p:nvPr>
        </p:nvSpPr>
        <p:spPr/>
        <p:txBody>
          <a:bodyPr/>
          <a:lstStyle/>
          <a:p>
            <a:r>
              <a:rPr lang="el-GR" dirty="0"/>
              <a:t> </a:t>
            </a:r>
            <a:r>
              <a:rPr lang="el-GR" b="1" dirty="0">
                <a:solidFill>
                  <a:schemeClr val="tx1"/>
                </a:solidFill>
              </a:rPr>
              <a:t>Ακούμε τα Γένεσις 1-11 σε </a:t>
            </a:r>
            <a:r>
              <a:rPr lang="el-GR" b="1" dirty="0" err="1">
                <a:solidFill>
                  <a:schemeClr val="tx1"/>
                </a:solidFill>
              </a:rPr>
              <a:t>συμΦωνία</a:t>
            </a:r>
            <a:r>
              <a:rPr lang="el-GR" b="1" dirty="0">
                <a:solidFill>
                  <a:schemeClr val="tx1"/>
                </a:solidFill>
              </a:rPr>
              <a:t> προς: </a:t>
            </a:r>
          </a:p>
        </p:txBody>
      </p:sp>
      <p:sp>
        <p:nvSpPr>
          <p:cNvPr id="3" name="Θέση κειμένου 2">
            <a:extLst>
              <a:ext uri="{FF2B5EF4-FFF2-40B4-BE49-F238E27FC236}">
                <a16:creationId xmlns:a16="http://schemas.microsoft.com/office/drawing/2014/main" id="{3227AFE5-D957-BAEC-A9BD-0D0CD62D2F42}"/>
              </a:ext>
            </a:extLst>
          </p:cNvPr>
          <p:cNvSpPr>
            <a:spLocks noGrp="1"/>
          </p:cNvSpPr>
          <p:nvPr>
            <p:ph type="body" idx="2"/>
          </p:nvPr>
        </p:nvSpPr>
        <p:spPr>
          <a:xfrm>
            <a:off x="97970" y="1698171"/>
            <a:ext cx="2050143" cy="1143000"/>
          </a:xfrm>
        </p:spPr>
        <p:txBody>
          <a:bodyPr>
            <a:normAutofit fontScale="92500" lnSpcReduction="10000"/>
          </a:bodyPr>
          <a:lstStyle/>
          <a:p>
            <a:endParaRPr lang="el-GR" dirty="0"/>
          </a:p>
          <a:p>
            <a:pPr algn="ctr"/>
            <a:r>
              <a:rPr lang="el-GR" sz="2400" dirty="0"/>
              <a:t>Κύκλοι</a:t>
            </a:r>
          </a:p>
          <a:p>
            <a:pPr algn="ctr"/>
            <a:r>
              <a:rPr lang="el-GR" sz="2400" dirty="0"/>
              <a:t>Ομόκεντροι</a:t>
            </a:r>
          </a:p>
        </p:txBody>
      </p:sp>
      <p:sp>
        <p:nvSpPr>
          <p:cNvPr id="4" name="Θέση περιεχομένου 3">
            <a:extLst>
              <a:ext uri="{FF2B5EF4-FFF2-40B4-BE49-F238E27FC236}">
                <a16:creationId xmlns:a16="http://schemas.microsoft.com/office/drawing/2014/main" id="{EAE738E8-8352-7863-EF60-762AB6953A43}"/>
              </a:ext>
            </a:extLst>
          </p:cNvPr>
          <p:cNvSpPr>
            <a:spLocks noGrp="1"/>
          </p:cNvSpPr>
          <p:nvPr>
            <p:ph sz="quarter" idx="1"/>
          </p:nvPr>
        </p:nvSpPr>
        <p:spPr>
          <a:xfrm>
            <a:off x="2148113" y="1600199"/>
            <a:ext cx="9434287" cy="4767943"/>
          </a:xfrm>
        </p:spPr>
        <p:txBody>
          <a:bodyPr>
            <a:normAutofit fontScale="55000" lnSpcReduction="20000"/>
          </a:bodyPr>
          <a:lstStyle/>
          <a:p>
            <a:endParaRPr lang="el-GR" dirty="0"/>
          </a:p>
          <a:p>
            <a:pPr algn="just"/>
            <a:r>
              <a:rPr lang="el-GR" dirty="0"/>
              <a:t>Ολόκληρη η Γένεση είναι </a:t>
            </a:r>
            <a:r>
              <a:rPr lang="el-GR" b="1" dirty="0"/>
              <a:t>Συμφωνία – Κονσέρτο </a:t>
            </a:r>
            <a:r>
              <a:rPr lang="el-GR" dirty="0"/>
              <a:t>(κεφ. 1-11 + 1-50): Αδάμ, Αβραάμ (= νέος Αβραάμ) και Ιωσήφ.</a:t>
            </a:r>
          </a:p>
          <a:p>
            <a:pPr algn="just"/>
            <a:endParaRPr lang="el-GR" dirty="0"/>
          </a:p>
          <a:p>
            <a:pPr algn="just"/>
            <a:r>
              <a:rPr lang="el-GR" dirty="0"/>
              <a:t>Ακούμε τη Γένεση (το «Εν Αρχή») </a:t>
            </a:r>
            <a:r>
              <a:rPr lang="el-GR" b="1" dirty="0"/>
              <a:t>σε «αντικατοπτρισμό» - </a:t>
            </a:r>
            <a:r>
              <a:rPr lang="el-GR" b="1" dirty="0" err="1"/>
              <a:t>συνήΧηση</a:t>
            </a:r>
            <a:r>
              <a:rPr lang="el-GR" b="1" dirty="0"/>
              <a:t> προς την </a:t>
            </a:r>
            <a:r>
              <a:rPr lang="el-GR" b="1" dirty="0" err="1"/>
              <a:t>Απο</a:t>
            </a:r>
            <a:r>
              <a:rPr lang="en-US" b="1" dirty="0"/>
              <a:t>+K</a:t>
            </a:r>
            <a:r>
              <a:rPr lang="el-GR" b="1" dirty="0" err="1"/>
              <a:t>άλυψη</a:t>
            </a:r>
            <a:endParaRPr lang="el-GR" b="1" dirty="0"/>
          </a:p>
          <a:p>
            <a:pPr algn="just"/>
            <a:endParaRPr lang="el-GR" dirty="0"/>
          </a:p>
          <a:p>
            <a:pPr algn="just"/>
            <a:r>
              <a:rPr lang="el-GR" dirty="0"/>
              <a:t>Η Γένεση εισάγει την Πεντάτευχο – την </a:t>
            </a:r>
            <a:r>
              <a:rPr lang="el-GR" dirty="0" err="1"/>
              <a:t>Τορά</a:t>
            </a:r>
            <a:r>
              <a:rPr lang="el-GR" dirty="0"/>
              <a:t> (η οποία μεταφράζεται ως «Νόμος» αλλά ο όρος σημαίνει την «Καθοδήγηση» προς τη ΓΗ ΕΠΑΓΓΕΛΙΑΣ = ΕΔΕΜ). Οι εντολές του Θεού είναι όπως ο δημιουργικός Λόγος της Δημιουργίας. Περικλείουν Φως και Ενέργεια δημιουργική. Ο Ναός είναι η (</a:t>
            </a:r>
            <a:r>
              <a:rPr lang="el-GR" dirty="0" err="1"/>
              <a:t>ανα</a:t>
            </a:r>
            <a:r>
              <a:rPr lang="el-GR" dirty="0"/>
              <a:t>)Δημιουργία σε «μακέτα»!</a:t>
            </a:r>
          </a:p>
          <a:p>
            <a:pPr algn="just"/>
            <a:r>
              <a:rPr lang="el-GR" dirty="0"/>
              <a:t>Ουσιαστικά και η </a:t>
            </a:r>
          </a:p>
          <a:p>
            <a:pPr lvl="1" algn="just"/>
            <a:r>
              <a:rPr lang="el-GR" b="1" dirty="0"/>
              <a:t>Έξοδος =</a:t>
            </a:r>
            <a:r>
              <a:rPr lang="en-US" b="1" dirty="0"/>
              <a:t> </a:t>
            </a:r>
            <a:r>
              <a:rPr lang="en-US" sz="2000" b="1" dirty="0"/>
              <a:t>A New Creation Story</a:t>
            </a:r>
          </a:p>
          <a:p>
            <a:pPr marL="320040" lvl="1" indent="0" algn="just">
              <a:buNone/>
            </a:pPr>
            <a:r>
              <a:rPr lang="de-DE" b="1" dirty="0">
                <a:hlinkClick r:id="rId3"/>
              </a:rPr>
              <a:t>https://weekly.israelbiblecenter.com/exodus-a-new-creation-story/</a:t>
            </a:r>
            <a:endParaRPr lang="el-GR" b="1" dirty="0"/>
          </a:p>
          <a:p>
            <a:pPr marL="320040" lvl="1" indent="0" algn="just">
              <a:buNone/>
            </a:pPr>
            <a:r>
              <a:rPr lang="el-GR" b="1" dirty="0"/>
              <a:t>* </a:t>
            </a:r>
            <a:r>
              <a:rPr lang="el-GR" b="1" dirty="0" err="1"/>
              <a:t>Δευτερο+Νόμιο</a:t>
            </a:r>
            <a:r>
              <a:rPr lang="el-GR" b="1" dirty="0"/>
              <a:t>  αντιστοιχεί στη Γένεση, όπως και η Έξοδος στους Αριθμούς. Πυρήνας της </a:t>
            </a:r>
            <a:r>
              <a:rPr lang="el-GR" b="1" dirty="0" err="1"/>
              <a:t>Τορά</a:t>
            </a:r>
            <a:r>
              <a:rPr lang="el-GR" b="1" dirty="0"/>
              <a:t>, το ΛΕΥΙΤΙΚΟ και ο ΑΓΙΑΣΜΟΣ</a:t>
            </a:r>
            <a:endParaRPr lang="el-GR" dirty="0"/>
          </a:p>
          <a:p>
            <a:pPr marL="320040" lvl="1" indent="0" algn="just">
              <a:buNone/>
            </a:pPr>
            <a:endParaRPr lang="el-GR" dirty="0"/>
          </a:p>
          <a:p>
            <a:pPr algn="just"/>
            <a:r>
              <a:rPr lang="el-GR" dirty="0"/>
              <a:t>Γένεση και </a:t>
            </a:r>
            <a:r>
              <a:rPr lang="el-GR" b="1" dirty="0"/>
              <a:t>Ψαλμοί Δημιουργίας + Ησαΐας (κεφ. 40-66: ΔΗΜΙΟΥΡΓΙΑ και ΑΝΑΔΗΜΙΟΥΡΓΙΑ + Κατά Ιωάννη</a:t>
            </a:r>
            <a:r>
              <a:rPr lang="el-GR" dirty="0"/>
              <a:t>) </a:t>
            </a:r>
          </a:p>
          <a:p>
            <a:pPr marL="0" indent="0" algn="just">
              <a:buNone/>
            </a:pPr>
            <a:r>
              <a:rPr lang="el-GR" dirty="0"/>
              <a:t>		</a:t>
            </a:r>
            <a:r>
              <a:rPr lang="de-DE" b="1" dirty="0">
                <a:hlinkClick r:id="rId4"/>
              </a:rPr>
              <a:t>https://bibleproject.com/downloads/all/</a:t>
            </a:r>
            <a:endParaRPr lang="el-GR" b="1" dirty="0"/>
          </a:p>
          <a:p>
            <a:pPr marL="0" indent="0" algn="just">
              <a:buNone/>
            </a:pPr>
            <a:r>
              <a:rPr lang="el-GR" b="1" dirty="0"/>
              <a:t>ΓΕΝΕΣΗ και ΙΕΖΕΚΙΗΛ κεφ. 37: τα Ξερά Οστά</a:t>
            </a:r>
          </a:p>
          <a:p>
            <a:pPr marL="0" indent="0" algn="just">
              <a:buNone/>
            </a:pPr>
            <a:endParaRPr lang="el-GR" b="1" dirty="0"/>
          </a:p>
          <a:p>
            <a:pPr algn="just">
              <a:buFont typeface="Arial" panose="020B0604020202020204" pitchFamily="34" charset="0"/>
              <a:buChar char="•"/>
            </a:pPr>
            <a:r>
              <a:rPr lang="el-GR" dirty="0"/>
              <a:t>Γένεση και </a:t>
            </a:r>
            <a:r>
              <a:rPr lang="el-GR" b="1" dirty="0"/>
              <a:t>Μύθοι της Δημιουργίας</a:t>
            </a:r>
          </a:p>
          <a:p>
            <a:pPr algn="just">
              <a:buFont typeface="Arial" panose="020B0604020202020204" pitchFamily="34" charset="0"/>
              <a:buChar char="•"/>
            </a:pPr>
            <a:r>
              <a:rPr lang="el-GR" dirty="0"/>
              <a:t>Γένεση και Τέχνη (Μουσική, Ζωγραφική, </a:t>
            </a:r>
            <a:r>
              <a:rPr lang="el-GR" dirty="0">
                <a:solidFill>
                  <a:srgbClr val="C00000"/>
                </a:solidFill>
              </a:rPr>
              <a:t>Διαφήμιση,</a:t>
            </a:r>
            <a:r>
              <a:rPr lang="el-GR" dirty="0"/>
              <a:t> Κινηματογράφος)</a:t>
            </a:r>
          </a:p>
        </p:txBody>
      </p:sp>
    </p:spTree>
    <p:extLst>
      <p:ext uri="{BB962C8B-B14F-4D97-AF65-F5344CB8AC3E}">
        <p14:creationId xmlns:p14="http://schemas.microsoft.com/office/powerpoint/2010/main" val="207463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AB2D6F-5632-44CF-18EB-437BBBD77C6F}"/>
              </a:ext>
            </a:extLst>
          </p:cNvPr>
          <p:cNvSpPr>
            <a:spLocks noGrp="1"/>
          </p:cNvSpPr>
          <p:nvPr>
            <p:ph type="title"/>
          </p:nvPr>
        </p:nvSpPr>
        <p:spPr/>
        <p:txBody>
          <a:bodyPr>
            <a:normAutofit fontScale="90000"/>
          </a:bodyPr>
          <a:lstStyle/>
          <a:p>
            <a:r>
              <a:rPr lang="el-GR" b="1" dirty="0">
                <a:latin typeface="Times New Roman" panose="02020603050405020304" pitchFamily="18" charset="0"/>
                <a:ea typeface="Calibri" panose="020F0502020204030204" pitchFamily="34" charset="0"/>
                <a:cs typeface="Arial" panose="020B0604020202020204" pitchFamily="34" charset="0"/>
              </a:rPr>
              <a:t>Η Πεντάτευχος έχει την εξής «αρμονική» κυκλική </a:t>
            </a:r>
            <a:r>
              <a:rPr lang="el-GR" b="1" dirty="0" err="1">
                <a:latin typeface="Times New Roman" panose="02020603050405020304" pitchFamily="18" charset="0"/>
                <a:ea typeface="Calibri" panose="020F0502020204030204" pitchFamily="34" charset="0"/>
                <a:cs typeface="Arial" panose="020B0604020202020204" pitchFamily="34" charset="0"/>
              </a:rPr>
              <a:t>επικεντρική</a:t>
            </a:r>
            <a:r>
              <a:rPr lang="el-GR" b="1" dirty="0">
                <a:latin typeface="Times New Roman" panose="02020603050405020304" pitchFamily="18" charset="0"/>
                <a:ea typeface="Calibri" panose="020F0502020204030204" pitchFamily="34" charset="0"/>
                <a:cs typeface="Arial" panose="020B0604020202020204" pitchFamily="34" charset="0"/>
              </a:rPr>
              <a:t> δομή:</a:t>
            </a:r>
            <a:endParaRPr lang="el-GR" dirty="0"/>
          </a:p>
        </p:txBody>
      </p:sp>
      <p:sp>
        <p:nvSpPr>
          <p:cNvPr id="3" name="Θέση περιεχομένου 2">
            <a:extLst>
              <a:ext uri="{FF2B5EF4-FFF2-40B4-BE49-F238E27FC236}">
                <a16:creationId xmlns:a16="http://schemas.microsoft.com/office/drawing/2014/main" id="{BBCE8378-31CF-4B31-78BC-2AAB106794AE}"/>
              </a:ext>
            </a:extLst>
          </p:cNvPr>
          <p:cNvSpPr>
            <a:spLocks noGrp="1"/>
          </p:cNvSpPr>
          <p:nvPr>
            <p:ph sz="quarter" idx="1"/>
          </p:nvPr>
        </p:nvSpPr>
        <p:spPr>
          <a:xfrm>
            <a:off x="609601" y="1417638"/>
            <a:ext cx="9503228" cy="4602162"/>
          </a:xfrm>
        </p:spPr>
        <p:txBody>
          <a:bodyPr>
            <a:normAutofit fontScale="85000" lnSpcReduction="20000"/>
          </a:bodyPr>
          <a:lstStyle/>
          <a:p>
            <a:pPr marL="0" indent="0" algn="just">
              <a:lnSpc>
                <a:spcPct val="115000"/>
              </a:lnSpc>
              <a:spcAft>
                <a:spcPts val="1000"/>
              </a:spcAft>
              <a:buNone/>
            </a:pP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Γένεσις </a:t>
            </a:r>
            <a:r>
              <a:rPr lang="el-GR" sz="1800" dirty="0">
                <a:effectLst/>
                <a:latin typeface="Times New Roman" panose="02020603050405020304" pitchFamily="18" charset="0"/>
                <a:ea typeface="Calibri" panose="020F0502020204030204" pitchFamily="34" charset="0"/>
                <a:cs typeface="Arial" panose="020B0604020202020204" pitchFamily="34" charset="0"/>
              </a:rPr>
              <a:t>(Δημιουργία του σύμπαντος και του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ανθρώπου.Επαγγελία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της Γης και του «σπέρματος». Επίλογος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Γέν</a:t>
            </a:r>
            <a:r>
              <a:rPr lang="el-GR" sz="1800" dirty="0">
                <a:effectLst/>
                <a:latin typeface="Times New Roman" panose="02020603050405020304" pitchFamily="18" charset="0"/>
                <a:ea typeface="Calibri" panose="020F0502020204030204" pitchFamily="34" charset="0"/>
                <a:cs typeface="Arial" panose="020B0604020202020204" pitchFamily="34" charset="0"/>
              </a:rPr>
              <a:t>. 49-50: Ευλογία Ιακώβ στους 12 υιούς. Θάνατος Ιακώβ. Ταφή του στη Γη).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Έξοδος 1-16 (Από την Αίγυπτο στο Σινά).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Έξοδος 17-40 (17-24: </a:t>
            </a:r>
            <a:r>
              <a:rPr lang="el-GR" sz="1800" i="1" dirty="0">
                <a:effectLst/>
                <a:latin typeface="Times New Roman" panose="02020603050405020304" pitchFamily="18" charset="0"/>
                <a:ea typeface="Calibri" panose="020F0502020204030204" pitchFamily="34" charset="0"/>
                <a:cs typeface="Arial" panose="020B0604020202020204" pitchFamily="34" charset="0"/>
              </a:rPr>
              <a:t>Αποκάλυψη της </a:t>
            </a:r>
            <a:r>
              <a:rPr lang="el-GR" sz="1800" i="1" dirty="0" err="1">
                <a:effectLst/>
                <a:latin typeface="Times New Roman" panose="02020603050405020304" pitchFamily="18" charset="0"/>
                <a:ea typeface="Calibri" panose="020F0502020204030204" pitchFamily="34" charset="0"/>
                <a:cs typeface="Arial" panose="020B0604020202020204" pitchFamily="34" charset="0"/>
              </a:rPr>
              <a:t>Τορά</a:t>
            </a:r>
            <a:r>
              <a:rPr lang="el-GR" sz="1800" dirty="0">
                <a:effectLst/>
                <a:latin typeface="Times New Roman" panose="02020603050405020304" pitchFamily="18" charset="0"/>
                <a:ea typeface="Calibri" panose="020F0502020204030204" pitchFamily="34" charset="0"/>
                <a:cs typeface="Arial" panose="020B0604020202020204" pitchFamily="34" charset="0"/>
              </a:rPr>
              <a:t>. 25-40: </a:t>
            </a:r>
            <a:r>
              <a:rPr lang="el-GR" sz="1800" i="1" dirty="0">
                <a:effectLst/>
                <a:latin typeface="Times New Roman" panose="02020603050405020304" pitchFamily="18" charset="0"/>
                <a:ea typeface="Calibri" panose="020F0502020204030204" pitchFamily="34" charset="0"/>
                <a:cs typeface="Arial" panose="020B0604020202020204" pitchFamily="34" charset="0"/>
              </a:rPr>
              <a:t>Οικοδόμηση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Δ. Λευιτικό (</a:t>
            </a:r>
            <a:r>
              <a:rPr lang="el-GR" sz="1800" i="1" dirty="0">
                <a:effectLst/>
                <a:latin typeface="Times New Roman" panose="02020603050405020304" pitchFamily="18" charset="0"/>
                <a:ea typeface="Calibri" panose="020F0502020204030204" pitchFamily="34" charset="0"/>
                <a:cs typeface="Arial" panose="020B0604020202020204" pitchFamily="34" charset="0"/>
              </a:rPr>
              <a:t>Θεολογία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Ο άγιος Θεός στο μέσον του λαού – πρόσκληση για «αγιασμό»).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indent="457200" algn="just">
              <a:lnSpc>
                <a:spcPct val="115000"/>
              </a:lnSpc>
              <a:spcAft>
                <a:spcPts val="1000"/>
              </a:spcAft>
            </a:pPr>
            <a:r>
              <a:rPr lang="el-GR" sz="1800" b="1" dirty="0">
                <a:effectLst/>
                <a:latin typeface="Times New Roman" panose="02020603050405020304" pitchFamily="18" charset="0"/>
                <a:ea typeface="Calibri" panose="020F0502020204030204" pitchFamily="34" charset="0"/>
                <a:cs typeface="Arial" panose="020B0604020202020204" pitchFamily="34" charset="0"/>
              </a:rPr>
              <a:t>Πυρήνας: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Λευιτικό</a:t>
            </a:r>
            <a:r>
              <a:rPr lang="el-GR" sz="1800" b="1" dirty="0">
                <a:effectLst/>
                <a:latin typeface="Times New Roman" panose="02020603050405020304" pitchFamily="18" charset="0"/>
                <a:ea typeface="Calibri" panose="020F0502020204030204" pitchFamily="34" charset="0"/>
                <a:cs typeface="Arial" panose="020B0604020202020204" pitchFamily="34" charset="0"/>
              </a:rPr>
              <a:t> κεφ. 16. Η συνάντηση με τον Θεό του ελέους και των οικτιρμών (= της μήτρας)</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Αριθμοί 1, 1- 10, 10: Ο Ισραήλ ως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αγία</a:t>
            </a:r>
            <a:r>
              <a:rPr lang="el-GR" sz="1800" dirty="0">
                <a:effectLst/>
                <a:latin typeface="Times New Roman" panose="02020603050405020304" pitchFamily="18" charset="0"/>
                <a:ea typeface="Calibri" panose="020F0502020204030204" pitchFamily="34" charset="0"/>
                <a:cs typeface="Arial" panose="020B0604020202020204" pitchFamily="34" charset="0"/>
              </a:rPr>
              <a:t> κοινότητα-παρεμβολή.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Αριθμοί 11-36 (οι «Πράξεις» της Π.Δ.)</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Δευτερονόμιο:</a:t>
            </a:r>
            <a:r>
              <a:rPr lang="el-GR" sz="1800" dirty="0">
                <a:effectLst/>
                <a:latin typeface="Times New Roman" panose="02020603050405020304" pitchFamily="18" charset="0"/>
                <a:ea typeface="Calibri" panose="020F0502020204030204" pitchFamily="34" charset="0"/>
                <a:cs typeface="Arial" panose="020B0604020202020204" pitchFamily="34" charset="0"/>
              </a:rPr>
              <a:t> Εντολές για τη ζωή στη Γη της Επαγγελίας (κεφ. 33-34 Επίλογος: Ευλογία Μωυσή στις Δώδεκα φυλές. Θάνατος Μωυσή. Ταφή του).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69396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BF8B39-8DD6-F5D7-EC1F-5502BE38C634}"/>
              </a:ext>
            </a:extLst>
          </p:cNvPr>
          <p:cNvSpPr>
            <a:spLocks noGrp="1"/>
          </p:cNvSpPr>
          <p:nvPr>
            <p:ph type="title"/>
          </p:nvPr>
        </p:nvSpPr>
        <p:spPr>
          <a:xfrm>
            <a:off x="1214121" y="481467"/>
            <a:ext cx="10363200" cy="1143000"/>
          </a:xfrm>
        </p:spPr>
        <p:txBody>
          <a:bodyPr>
            <a:noAutofit/>
          </a:bodyPr>
          <a:lstStyle/>
          <a:p>
            <a:pPr algn="ctr"/>
            <a:r>
              <a:rPr lang="el-GR" sz="3200" b="1" dirty="0">
                <a:solidFill>
                  <a:srgbClr val="C00000"/>
                </a:solidFill>
              </a:rPr>
              <a:t>Η τέλεια Αρμονική Πρώτη Αφήγηση </a:t>
            </a:r>
            <a:r>
              <a:rPr lang="el-GR" sz="3200" b="1" dirty="0">
                <a:solidFill>
                  <a:srgbClr val="FF0000"/>
                </a:solidFill>
              </a:rPr>
              <a:t>της Δημιουργίας </a:t>
            </a:r>
            <a:br>
              <a:rPr lang="el-GR" sz="3200" b="1" dirty="0"/>
            </a:br>
            <a:r>
              <a:rPr lang="el-GR" sz="3200" b="1" dirty="0"/>
              <a:t>«Δίπτυχο»: Τάξη και Κόσμος (=στολίδι)</a:t>
            </a:r>
          </a:p>
        </p:txBody>
      </p:sp>
      <p:sp>
        <p:nvSpPr>
          <p:cNvPr id="3" name="Θέση περιεχομένου 2">
            <a:extLst>
              <a:ext uri="{FF2B5EF4-FFF2-40B4-BE49-F238E27FC236}">
                <a16:creationId xmlns:a16="http://schemas.microsoft.com/office/drawing/2014/main" id="{34734F82-6827-7E78-4D6A-7884728DCFDE}"/>
              </a:ext>
            </a:extLst>
          </p:cNvPr>
          <p:cNvSpPr>
            <a:spLocks noGrp="1"/>
          </p:cNvSpPr>
          <p:nvPr>
            <p:ph sz="quarter" idx="1"/>
          </p:nvPr>
        </p:nvSpPr>
        <p:spPr>
          <a:xfrm>
            <a:off x="1219200" y="1447800"/>
            <a:ext cx="3268579" cy="4572000"/>
          </a:xfrm>
        </p:spPr>
        <p:txBody>
          <a:bodyPr>
            <a:normAutofit fontScale="92500" lnSpcReduction="20000"/>
          </a:bodyPr>
          <a:lstStyle/>
          <a:p>
            <a:endParaRPr lang="el-GR" dirty="0"/>
          </a:p>
          <a:p>
            <a:r>
              <a:rPr lang="el-GR" b="1" dirty="0"/>
              <a:t>1</a:t>
            </a:r>
            <a:r>
              <a:rPr lang="el-GR" b="1" baseline="30000" dirty="0"/>
              <a:t>η</a:t>
            </a:r>
            <a:r>
              <a:rPr lang="el-GR" b="1" dirty="0"/>
              <a:t> Μέρα </a:t>
            </a:r>
            <a:r>
              <a:rPr lang="el-GR" dirty="0"/>
              <a:t>= Φως </a:t>
            </a:r>
          </a:p>
          <a:p>
            <a:pPr marL="0" indent="0">
              <a:buNone/>
            </a:pPr>
            <a:r>
              <a:rPr lang="el-GR" dirty="0"/>
              <a:t>	(και Χρόνος)</a:t>
            </a:r>
          </a:p>
          <a:p>
            <a:r>
              <a:rPr lang="el-GR" b="1" dirty="0"/>
              <a:t>2η Μέρα </a:t>
            </a:r>
            <a:r>
              <a:rPr lang="el-GR" dirty="0"/>
              <a:t>=</a:t>
            </a:r>
            <a:r>
              <a:rPr lang="en-US" dirty="0"/>
              <a:t> </a:t>
            </a:r>
            <a:r>
              <a:rPr lang="el-GR" dirty="0"/>
              <a:t>Νερά </a:t>
            </a:r>
          </a:p>
          <a:p>
            <a:endParaRPr lang="el-GR" dirty="0"/>
          </a:p>
          <a:p>
            <a:r>
              <a:rPr lang="el-GR" b="1" dirty="0"/>
              <a:t>3η Μέρα </a:t>
            </a:r>
            <a:r>
              <a:rPr lang="el-GR" dirty="0"/>
              <a:t>= Γη</a:t>
            </a:r>
          </a:p>
          <a:p>
            <a:endParaRPr lang="el-GR" dirty="0"/>
          </a:p>
          <a:p>
            <a:endParaRPr lang="el-GR" dirty="0"/>
          </a:p>
          <a:p>
            <a:pPr marL="0" indent="0" algn="just">
              <a:buNone/>
            </a:pPr>
            <a:r>
              <a:rPr lang="el-GR" dirty="0"/>
              <a:t>Σημείωση: Στην α’ τριάδα  το χάος γίνεται κόσμος και στη β’ οι κάτοικοι! Ωραίο Παιχνίδι με το 7 (3+4)</a:t>
            </a:r>
          </a:p>
        </p:txBody>
      </p:sp>
      <p:sp>
        <p:nvSpPr>
          <p:cNvPr id="4" name="Θέση περιεχομένου 3">
            <a:extLst>
              <a:ext uri="{FF2B5EF4-FFF2-40B4-BE49-F238E27FC236}">
                <a16:creationId xmlns:a16="http://schemas.microsoft.com/office/drawing/2014/main" id="{368CC216-2DF8-58DB-9A7D-8AC22A506A1C}"/>
              </a:ext>
            </a:extLst>
          </p:cNvPr>
          <p:cNvSpPr>
            <a:spLocks noGrp="1"/>
          </p:cNvSpPr>
          <p:nvPr>
            <p:ph sz="quarter" idx="2"/>
          </p:nvPr>
        </p:nvSpPr>
        <p:spPr>
          <a:xfrm>
            <a:off x="4180115" y="1447800"/>
            <a:ext cx="7397206" cy="5135562"/>
          </a:xfrm>
        </p:spPr>
        <p:txBody>
          <a:bodyPr>
            <a:normAutofit fontScale="92500" lnSpcReduction="20000"/>
          </a:bodyPr>
          <a:lstStyle/>
          <a:p>
            <a:endParaRPr lang="el-GR" dirty="0"/>
          </a:p>
          <a:p>
            <a:r>
              <a:rPr lang="el-GR" b="1" dirty="0"/>
              <a:t>4η Ημέρα:</a:t>
            </a:r>
            <a:r>
              <a:rPr lang="en-US" b="1" dirty="0"/>
              <a:t> </a:t>
            </a:r>
            <a:r>
              <a:rPr lang="el-GR" b="1" dirty="0"/>
              <a:t> </a:t>
            </a:r>
            <a:r>
              <a:rPr lang="el-GR" dirty="0"/>
              <a:t>Φωστήρες (και Χρόνος – Εορτές) </a:t>
            </a:r>
          </a:p>
          <a:p>
            <a:endParaRPr lang="el-GR" dirty="0"/>
          </a:p>
          <a:p>
            <a:r>
              <a:rPr lang="el-GR" b="1" dirty="0"/>
              <a:t>5η Μέρα: </a:t>
            </a:r>
            <a:r>
              <a:rPr lang="el-GR" dirty="0"/>
              <a:t>πτηνά και Ερπετά</a:t>
            </a:r>
          </a:p>
          <a:p>
            <a:endParaRPr lang="el-GR" dirty="0"/>
          </a:p>
          <a:p>
            <a:r>
              <a:rPr lang="el-GR" b="1" dirty="0"/>
              <a:t>6η Μέρα:  </a:t>
            </a:r>
            <a:r>
              <a:rPr lang="el-GR" dirty="0" err="1"/>
              <a:t>Βλαστησάτω</a:t>
            </a:r>
            <a:r>
              <a:rPr lang="el-GR" dirty="0"/>
              <a:t> η μάνα Γη! </a:t>
            </a:r>
          </a:p>
          <a:p>
            <a:r>
              <a:rPr lang="el-GR" dirty="0"/>
              <a:t>+ Δημιουργία των δύο Φύλων ως εικόνων «ζωντανών αγαλμάτων» (</a:t>
            </a:r>
            <a:r>
              <a:rPr lang="el-GR" dirty="0" err="1"/>
              <a:t>σέλφις</a:t>
            </a:r>
            <a:r>
              <a:rPr lang="el-GR" dirty="0"/>
              <a:t>) ενός συντροφικού Θεού εν </a:t>
            </a:r>
            <a:r>
              <a:rPr lang="el-GR" dirty="0" err="1"/>
              <a:t>διαΛόγω</a:t>
            </a:r>
            <a:r>
              <a:rPr lang="el-GR" sz="2800" dirty="0"/>
              <a:t> </a:t>
            </a:r>
            <a:endParaRPr lang="el-GR" sz="2800" dirty="0">
              <a:latin typeface="Arial" panose="020B0604020202020204" pitchFamily="34" charset="0"/>
            </a:endParaRPr>
          </a:p>
          <a:p>
            <a:endParaRPr lang="el-GR" sz="2800" dirty="0">
              <a:latin typeface="Arial" panose="020B0604020202020204" pitchFamily="34" charset="0"/>
            </a:endParaRPr>
          </a:p>
          <a:p>
            <a:pPr algn="just"/>
            <a:r>
              <a:rPr lang="el-GR" sz="2800" b="1" dirty="0">
                <a:latin typeface="Arial" panose="020B0604020202020204" pitchFamily="34" charset="0"/>
              </a:rPr>
              <a:t>7</a:t>
            </a:r>
            <a:r>
              <a:rPr lang="el-GR" sz="2800" b="1" baseline="30000" dirty="0">
                <a:latin typeface="Arial" panose="020B0604020202020204" pitchFamily="34" charset="0"/>
              </a:rPr>
              <a:t>η</a:t>
            </a:r>
            <a:r>
              <a:rPr lang="el-GR" sz="2800" b="1" dirty="0">
                <a:latin typeface="Arial" panose="020B0604020202020204" pitchFamily="34" charset="0"/>
              </a:rPr>
              <a:t> Μέρα: </a:t>
            </a:r>
            <a:r>
              <a:rPr lang="el-GR" sz="2800" b="1" dirty="0">
                <a:solidFill>
                  <a:srgbClr val="C00000"/>
                </a:solidFill>
                <a:latin typeface="Arial" panose="020B0604020202020204" pitchFamily="34" charset="0"/>
              </a:rPr>
              <a:t>Σάββατο χωρίς εσπέρας</a:t>
            </a:r>
            <a:r>
              <a:rPr lang="el-GR" sz="2800" b="1" dirty="0">
                <a:latin typeface="Arial" panose="020B0604020202020204" pitchFamily="34" charset="0"/>
              </a:rPr>
              <a:t>! </a:t>
            </a:r>
            <a:r>
              <a:rPr lang="el-GR" sz="2800" b="1" dirty="0">
                <a:latin typeface="+mj-lt"/>
              </a:rPr>
              <a:t>(Ανάπαυση Γης + Σκλάβων – «Κυριακάτικο Τραπέζι») </a:t>
            </a:r>
            <a:r>
              <a:rPr lang="el-GR" sz="2800" b="1" dirty="0" err="1">
                <a:latin typeface="+mj-lt"/>
              </a:rPr>
              <a:t>Πρβλ</a:t>
            </a:r>
            <a:r>
              <a:rPr lang="el-GR" sz="2800" b="1" dirty="0">
                <a:latin typeface="+mj-lt"/>
              </a:rPr>
              <a:t>. θεσμός ιωβηλαίου (η γη ανήκει στον Κύριο – είμαστε διαχειριστές) </a:t>
            </a:r>
            <a:r>
              <a:rPr lang="el-GR" sz="2800" b="1" dirty="0">
                <a:solidFill>
                  <a:srgbClr val="C00000"/>
                </a:solidFill>
                <a:latin typeface="+mj-lt"/>
              </a:rPr>
              <a:t>ΤΕΤΕΛΕΣΤΑΙ</a:t>
            </a:r>
          </a:p>
          <a:p>
            <a:pPr marL="0" indent="0">
              <a:buNone/>
            </a:pPr>
            <a:endParaRPr lang="el-GR" sz="1800" dirty="0"/>
          </a:p>
        </p:txBody>
      </p:sp>
    </p:spTree>
    <p:extLst>
      <p:ext uri="{BB962C8B-B14F-4D97-AF65-F5344CB8AC3E}">
        <p14:creationId xmlns:p14="http://schemas.microsoft.com/office/powerpoint/2010/main" val="17759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1494477-659C-22CC-F69E-2486EC748F34}"/>
              </a:ext>
            </a:extLst>
          </p:cNvPr>
          <p:cNvSpPr>
            <a:spLocks noGrp="1"/>
          </p:cNvSpPr>
          <p:nvPr>
            <p:ph type="title"/>
          </p:nvPr>
        </p:nvSpPr>
        <p:spPr>
          <a:xfrm>
            <a:off x="838200" y="1412488"/>
            <a:ext cx="2899189" cy="4363844"/>
          </a:xfrm>
        </p:spPr>
        <p:txBody>
          <a:bodyPr anchor="t">
            <a:normAutofit/>
          </a:bodyPr>
          <a:lstStyle/>
          <a:p>
            <a:br>
              <a:rPr lang="el-GR" b="1" dirty="0">
                <a:solidFill>
                  <a:srgbClr val="FFFFFF"/>
                </a:solidFill>
              </a:rPr>
            </a:br>
            <a:r>
              <a:rPr lang="el-GR" b="1" dirty="0">
                <a:solidFill>
                  <a:srgbClr val="FFFFFF"/>
                </a:solidFill>
              </a:rPr>
              <a:t>Η ΠΡΩΤΗ ΔΙΑΘΗΚΗ και η ΣΗΜΑΣΙΑ της </a:t>
            </a:r>
            <a:endParaRPr lang="el-GR" dirty="0">
              <a:solidFill>
                <a:srgbClr val="FFFFFF"/>
              </a:solidFill>
            </a:endParaRPr>
          </a:p>
        </p:txBody>
      </p:sp>
      <p:sp>
        <p:nvSpPr>
          <p:cNvPr id="3" name="Θέση περιεχομένου 2">
            <a:extLst>
              <a:ext uri="{FF2B5EF4-FFF2-40B4-BE49-F238E27FC236}">
                <a16:creationId xmlns:a16="http://schemas.microsoft.com/office/drawing/2014/main" id="{6CF530CE-7BB7-AFB7-FBC3-394FB575BBCC}"/>
              </a:ext>
            </a:extLst>
          </p:cNvPr>
          <p:cNvSpPr>
            <a:spLocks noGrp="1"/>
          </p:cNvSpPr>
          <p:nvPr>
            <p:ph sz="quarter" idx="1"/>
          </p:nvPr>
        </p:nvSpPr>
        <p:spPr>
          <a:xfrm>
            <a:off x="4380855" y="391886"/>
            <a:ext cx="3427283" cy="6096000"/>
          </a:xfrm>
        </p:spPr>
        <p:txBody>
          <a:bodyPr>
            <a:normAutofit fontScale="92500" lnSpcReduction="10000"/>
          </a:bodyPr>
          <a:lstStyle/>
          <a:p>
            <a:pPr>
              <a:lnSpc>
                <a:spcPct val="90000"/>
              </a:lnSpc>
            </a:pPr>
            <a:endParaRPr lang="el-GR" sz="1400" dirty="0"/>
          </a:p>
          <a:p>
            <a:pPr>
              <a:lnSpc>
                <a:spcPct val="90000"/>
              </a:lnSpc>
            </a:pPr>
            <a:r>
              <a:rPr lang="el-GR" sz="2800" dirty="0"/>
              <a:t>Ακούστε :  Ενεργητικά το Βίβλος</a:t>
            </a:r>
            <a:r>
              <a:rPr lang="el-GR" sz="2800" b="1" dirty="0"/>
              <a:t>  για Αρχαρίους – της  Ευλαμπίας Τσιρέλη</a:t>
            </a:r>
            <a:endParaRPr lang="el-GR" sz="2800" dirty="0">
              <a:hlinkClick r:id="rId2">
                <a:extLst>
                  <a:ext uri="{A12FA001-AC4F-418D-AE19-62706E023703}">
                    <ahyp:hlinkClr xmlns:ahyp="http://schemas.microsoft.com/office/drawing/2018/hyperlinkcolor" val="tx"/>
                  </a:ext>
                </a:extLst>
              </a:hlinkClick>
            </a:endParaRPr>
          </a:p>
          <a:p>
            <a:pPr marL="0" indent="0">
              <a:lnSpc>
                <a:spcPct val="90000"/>
              </a:lnSpc>
              <a:buNone/>
            </a:pPr>
            <a:r>
              <a:rPr lang="de-DE" sz="1800" dirty="0">
                <a:hlinkClick r:id="rId2">
                  <a:extLst>
                    <a:ext uri="{A12FA001-AC4F-418D-AE19-62706E023703}">
                      <ahyp:hlinkClr xmlns:ahyp="http://schemas.microsoft.com/office/drawing/2018/hyperlinkcolor" val="tx"/>
                    </a:ext>
                  </a:extLst>
                </a:hlinkClick>
              </a:rPr>
              <a:t>https://giatioxi.gr/vivlos_gia_arxarious_tsirelh/</a:t>
            </a:r>
            <a:endParaRPr lang="el-GR" sz="1800" dirty="0"/>
          </a:p>
          <a:p>
            <a:pPr marL="0" indent="0">
              <a:lnSpc>
                <a:spcPct val="90000"/>
              </a:lnSpc>
              <a:buNone/>
            </a:pPr>
            <a:endParaRPr lang="el-GR" sz="1800" dirty="0"/>
          </a:p>
          <a:p>
            <a:pPr marL="0" indent="0">
              <a:lnSpc>
                <a:spcPct val="90000"/>
              </a:lnSpc>
              <a:buNone/>
            </a:pPr>
            <a:r>
              <a:rPr lang="el-GR" sz="1900" dirty="0">
                <a:solidFill>
                  <a:srgbClr val="FF0000"/>
                </a:solidFill>
              </a:rPr>
              <a:t>2. Ωραίο και το «πακέτο» </a:t>
            </a:r>
            <a:r>
              <a:rPr lang="el-GR" sz="1900" b="1" dirty="0">
                <a:solidFill>
                  <a:srgbClr val="FF0000"/>
                </a:solidFill>
              </a:rPr>
              <a:t>ΓΙΑΤΙ Η ΒΙΒΛΟΣ – </a:t>
            </a:r>
            <a:r>
              <a:rPr lang="el-GR" sz="1900" dirty="0">
                <a:solidFill>
                  <a:srgbClr val="FF0000"/>
                </a:solidFill>
              </a:rPr>
              <a:t>ΔΗΜΙΟΥΡΓΙΑ</a:t>
            </a:r>
          </a:p>
          <a:p>
            <a:pPr marL="0" indent="0">
              <a:lnSpc>
                <a:spcPct val="90000"/>
              </a:lnSpc>
              <a:buNone/>
            </a:pPr>
            <a:r>
              <a:rPr lang="el-GR" sz="1900" b="1" dirty="0">
                <a:solidFill>
                  <a:srgbClr val="FF0000"/>
                </a:solidFill>
              </a:rPr>
              <a:t> </a:t>
            </a:r>
            <a:r>
              <a:rPr lang="de-DE" sz="1800" dirty="0">
                <a:hlinkClick r:id="rId3">
                  <a:extLst>
                    <a:ext uri="{A12FA001-AC4F-418D-AE19-62706E023703}">
                      <ahyp:hlinkClr xmlns:ahyp="http://schemas.microsoft.com/office/drawing/2018/hyperlinkcolor" val="tx"/>
                    </a:ext>
                  </a:extLst>
                </a:hlinkClick>
              </a:rPr>
              <a:t>https://aesop.iep.edu.gr/node/21662</a:t>
            </a:r>
            <a:r>
              <a:rPr lang="el-GR" sz="1800" dirty="0"/>
              <a:t> </a:t>
            </a:r>
          </a:p>
          <a:p>
            <a:pPr marL="0" indent="0">
              <a:lnSpc>
                <a:spcPct val="90000"/>
              </a:lnSpc>
              <a:buNone/>
            </a:pPr>
            <a:r>
              <a:rPr lang="de-DE" sz="1800" dirty="0">
                <a:hlinkClick r:id="rId4">
                  <a:extLst>
                    <a:ext uri="{A12FA001-AC4F-418D-AE19-62706E023703}">
                      <ahyp:hlinkClr xmlns:ahyp="http://schemas.microsoft.com/office/drawing/2018/hyperlinkcolor" val="tx"/>
                    </a:ext>
                  </a:extLst>
                </a:hlinkClick>
              </a:rPr>
              <a:t>https://aesop.iep.edu.gr/node/12255</a:t>
            </a:r>
            <a:r>
              <a:rPr lang="el-GR" sz="1800" dirty="0"/>
              <a:t>)</a:t>
            </a:r>
          </a:p>
          <a:p>
            <a:pPr marL="0" indent="0">
              <a:lnSpc>
                <a:spcPct val="90000"/>
              </a:lnSpc>
              <a:buNone/>
            </a:pPr>
            <a:endParaRPr lang="el-GR" sz="1800" dirty="0"/>
          </a:p>
          <a:p>
            <a:pPr marL="0" indent="0" algn="ctr">
              <a:lnSpc>
                <a:spcPct val="90000"/>
              </a:lnSpc>
              <a:buNone/>
            </a:pPr>
            <a:r>
              <a:rPr lang="el-GR" sz="1800" dirty="0">
                <a:solidFill>
                  <a:srgbClr val="FF0000"/>
                </a:solidFill>
              </a:rPr>
              <a:t>3. Γαϊτάνος, </a:t>
            </a:r>
            <a:r>
              <a:rPr lang="el-GR" sz="1800" b="1" dirty="0">
                <a:solidFill>
                  <a:srgbClr val="FF0000"/>
                </a:solidFill>
              </a:rPr>
              <a:t>Η Αγία Γραφή: μια ολόκληρη βιβλιοθήκη</a:t>
            </a:r>
            <a:endParaRPr lang="el-GR" sz="1800" dirty="0">
              <a:solidFill>
                <a:srgbClr val="FF0000"/>
              </a:solidFill>
            </a:endParaRPr>
          </a:p>
          <a:p>
            <a:pPr marL="0" indent="0">
              <a:lnSpc>
                <a:spcPct val="90000"/>
              </a:lnSpc>
              <a:buNone/>
            </a:pPr>
            <a:r>
              <a:rPr lang="de-DE" sz="1800" dirty="0">
                <a:hlinkClick r:id="rId5">
                  <a:extLst>
                    <a:ext uri="{A12FA001-AC4F-418D-AE19-62706E023703}">
                      <ahyp:hlinkClr xmlns:ahyp="http://schemas.microsoft.com/office/drawing/2018/hyperlinkcolor" val="tx"/>
                    </a:ext>
                  </a:extLst>
                </a:hlinkClick>
              </a:rPr>
              <a:t>https://www.youtube.com/watch?v=Ulo1ZfqvAVg</a:t>
            </a:r>
            <a:r>
              <a:rPr lang="el-GR" sz="1800" dirty="0"/>
              <a:t> </a:t>
            </a:r>
          </a:p>
          <a:p>
            <a:pPr marL="0" indent="0">
              <a:lnSpc>
                <a:spcPct val="90000"/>
              </a:lnSpc>
              <a:buNone/>
            </a:pPr>
            <a:r>
              <a:rPr lang="el-GR" sz="1800" dirty="0"/>
              <a:t>	</a:t>
            </a:r>
            <a:endParaRPr lang="el-GR" sz="1400" dirty="0"/>
          </a:p>
          <a:p>
            <a:pPr>
              <a:lnSpc>
                <a:spcPct val="90000"/>
              </a:lnSpc>
            </a:pPr>
            <a:endParaRPr lang="el-GR" sz="1400" dirty="0"/>
          </a:p>
        </p:txBody>
      </p:sp>
      <p:cxnSp>
        <p:nvCxnSpPr>
          <p:cNvPr id="29" name="Straight Connector 2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BD9D3757-6781-1443-6908-7025187A3D83}"/>
              </a:ext>
            </a:extLst>
          </p:cNvPr>
          <p:cNvSpPr>
            <a:spLocks noGrp="1"/>
          </p:cNvSpPr>
          <p:nvPr>
            <p:ph sz="quarter" idx="2"/>
          </p:nvPr>
        </p:nvSpPr>
        <p:spPr>
          <a:xfrm>
            <a:off x="8451604" y="1412489"/>
            <a:ext cx="3197701" cy="4363844"/>
          </a:xfrm>
        </p:spPr>
        <p:txBody>
          <a:bodyPr>
            <a:normAutofit fontScale="92500" lnSpcReduction="10000"/>
          </a:bodyPr>
          <a:lstStyle/>
          <a:p>
            <a:pPr>
              <a:lnSpc>
                <a:spcPct val="90000"/>
              </a:lnSpc>
            </a:pPr>
            <a:endParaRPr lang="el-GR" sz="1600" dirty="0"/>
          </a:p>
          <a:p>
            <a:pPr algn="just">
              <a:lnSpc>
                <a:spcPct val="90000"/>
              </a:lnSpc>
            </a:pPr>
            <a:r>
              <a:rPr lang="el-GR" sz="1600" dirty="0"/>
              <a:t>Σημαντικό να συνειδητοποιήσουμε ότι ΕΝΑΣ είναι </a:t>
            </a:r>
            <a:r>
              <a:rPr lang="el-GR" sz="1600" b="1" dirty="0"/>
              <a:t>ο Θεός </a:t>
            </a:r>
            <a:r>
              <a:rPr lang="el-GR" sz="1600" dirty="0"/>
              <a:t>της Πρώτης (Παλαιά) και της Καινής Διαθήκης. Αυτός είναι Πρόσωπο (κι όχι αόριστα το Ύψιστο Αγαθό ή η Αγάπη) που δρα στην ΙΣΤΟΡΙΑ προσωπικά για καθέναν. </a:t>
            </a:r>
          </a:p>
          <a:p>
            <a:pPr algn="just">
              <a:lnSpc>
                <a:spcPct val="90000"/>
              </a:lnSpc>
            </a:pPr>
            <a:endParaRPr lang="el-GR" sz="1600" dirty="0"/>
          </a:p>
          <a:p>
            <a:pPr algn="just">
              <a:lnSpc>
                <a:spcPct val="90000"/>
              </a:lnSpc>
            </a:pPr>
            <a:r>
              <a:rPr lang="el-GR" sz="1600" dirty="0"/>
              <a:t>Η Εκκλησία έζησε χωρίς της Κ.Δ. ποτέ όμως χωρίς την Ευχαριστία αλλά και χωρίς την Π.Δ.</a:t>
            </a:r>
          </a:p>
          <a:p>
            <a:pPr algn="just">
              <a:lnSpc>
                <a:spcPct val="90000"/>
              </a:lnSpc>
            </a:pPr>
            <a:endParaRPr lang="el-GR" sz="1600" dirty="0"/>
          </a:p>
          <a:p>
            <a:pPr algn="just">
              <a:lnSpc>
                <a:spcPct val="90000"/>
              </a:lnSpc>
            </a:pPr>
            <a:r>
              <a:rPr lang="el-GR" sz="1600" dirty="0"/>
              <a:t>Οι Γραφές της Πρώτης Εκκλησίας ήταν η Π.Δ.</a:t>
            </a:r>
          </a:p>
          <a:p>
            <a:pPr algn="just">
              <a:lnSpc>
                <a:spcPct val="90000"/>
              </a:lnSpc>
            </a:pPr>
            <a:r>
              <a:rPr lang="el-GR" sz="1600" dirty="0"/>
              <a:t>«ΑΛΛΗΓΟΡΙΑ» – Η </a:t>
            </a:r>
            <a:r>
              <a:rPr lang="el-GR" sz="1600" dirty="0" err="1"/>
              <a:t>βιβλος</a:t>
            </a:r>
            <a:r>
              <a:rPr lang="el-GR" sz="1600" dirty="0"/>
              <a:t> αγορεύει για τον ΑΛΛΟΝ (= τον Νυμφίο Χριστό) </a:t>
            </a:r>
          </a:p>
        </p:txBody>
      </p:sp>
    </p:spTree>
    <p:extLst>
      <p:ext uri="{BB962C8B-B14F-4D97-AF65-F5344CB8AC3E}">
        <p14:creationId xmlns:p14="http://schemas.microsoft.com/office/powerpoint/2010/main" val="255826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1705F6-664F-5F20-1E1F-BA68F3A083C0}"/>
              </a:ext>
            </a:extLst>
          </p:cNvPr>
          <p:cNvSpPr>
            <a:spLocks noGrp="1"/>
          </p:cNvSpPr>
          <p:nvPr>
            <p:ph type="title"/>
          </p:nvPr>
        </p:nvSpPr>
        <p:spPr>
          <a:xfrm>
            <a:off x="640079" y="325369"/>
            <a:ext cx="8982892" cy="1956841"/>
          </a:xfrm>
        </p:spPr>
        <p:txBody>
          <a:bodyPr vert="horz" lIns="91440" tIns="45720" rIns="91440" bIns="45720" rtlCol="0" anchor="b">
            <a:normAutofit/>
          </a:bodyPr>
          <a:lstStyle/>
          <a:p>
            <a:pPr>
              <a:lnSpc>
                <a:spcPct val="90000"/>
              </a:lnSpc>
            </a:pPr>
            <a:r>
              <a:rPr lang="el-GR" sz="3100" b="1" dirty="0">
                <a:solidFill>
                  <a:schemeClr val="tx1"/>
                </a:solidFill>
              </a:rPr>
              <a:t>Κάθε άνθρωπος </a:t>
            </a:r>
            <a:r>
              <a:rPr lang="en-US" sz="3100" b="1" dirty="0">
                <a:solidFill>
                  <a:schemeClr val="tx1"/>
                </a:solidFill>
              </a:rPr>
              <a:t>= </a:t>
            </a:r>
            <a:r>
              <a:rPr lang="el-GR" sz="3100" b="1" dirty="0">
                <a:solidFill>
                  <a:schemeClr val="tx1"/>
                </a:solidFill>
              </a:rPr>
              <a:t>μοναδική </a:t>
            </a:r>
            <a:r>
              <a:rPr lang="el-GR" sz="3100" b="1" dirty="0" err="1">
                <a:solidFill>
                  <a:schemeClr val="tx1"/>
                </a:solidFill>
              </a:rPr>
              <a:t>σέλφι</a:t>
            </a:r>
            <a:r>
              <a:rPr lang="el-GR" sz="3100" b="1" dirty="0">
                <a:solidFill>
                  <a:schemeClr val="tx1"/>
                </a:solidFill>
              </a:rPr>
              <a:t> του Θεού (γιος και θυγατέρα Πατέρα - </a:t>
            </a:r>
            <a:r>
              <a:rPr lang="el-GR" sz="3100" b="1" dirty="0" err="1">
                <a:solidFill>
                  <a:schemeClr val="tx1"/>
                </a:solidFill>
              </a:rPr>
              <a:t>Αββά</a:t>
            </a:r>
            <a:r>
              <a:rPr lang="el-GR" sz="3100" b="1" dirty="0">
                <a:solidFill>
                  <a:schemeClr val="tx1"/>
                </a:solidFill>
              </a:rPr>
              <a:t>)</a:t>
            </a:r>
            <a:endParaRPr lang="en-US" b="1" dirty="0">
              <a:solidFill>
                <a:schemeClr val="tx1"/>
              </a:solidFill>
            </a:endParaRPr>
          </a:p>
        </p:txBody>
      </p:sp>
      <p:sp>
        <p:nvSpPr>
          <p:cNvPr id="3" name="TextBox 2">
            <a:extLst>
              <a:ext uri="{FF2B5EF4-FFF2-40B4-BE49-F238E27FC236}">
                <a16:creationId xmlns:a16="http://schemas.microsoft.com/office/drawing/2014/main" id="{E334ECD5-2C5A-FE74-4BB2-36DE5C183F4B}"/>
              </a:ext>
            </a:extLst>
          </p:cNvPr>
          <p:cNvSpPr txBox="1"/>
          <p:nvPr/>
        </p:nvSpPr>
        <p:spPr>
          <a:xfrm>
            <a:off x="348343" y="2282210"/>
            <a:ext cx="8218714" cy="3911357"/>
          </a:xfrm>
          <a:prstGeom prst="rect">
            <a:avLst/>
          </a:prstGeom>
        </p:spPr>
        <p:txBody>
          <a:bodyPr vert="horz" lIns="91440" tIns="45720" rIns="91440" bIns="45720" rtlCol="0">
            <a:normAutofit/>
          </a:bodyPr>
          <a:lstStyle/>
          <a:p>
            <a:pPr marL="57150" algn="just">
              <a:lnSpc>
                <a:spcPct val="90000"/>
              </a:lnSpc>
              <a:spcAft>
                <a:spcPts val="600"/>
              </a:spcAft>
            </a:pPr>
            <a:r>
              <a:rPr lang="en-US" sz="2200" dirty="0">
                <a:hlinkClick r:id="rId2">
                  <a:extLst>
                    <a:ext uri="{A12FA001-AC4F-418D-AE19-62706E023703}">
                      <ahyp:hlinkClr xmlns:ahyp="http://schemas.microsoft.com/office/drawing/2018/hyperlinkcolor" val="tx"/>
                    </a:ext>
                  </a:extLst>
                </a:hlinkClick>
              </a:rPr>
              <a:t>https://weekly.israelbiblecenter.com/whats-so-wrong-with-making-images-of-god/</a:t>
            </a:r>
            <a:r>
              <a:rPr lang="el-GR" sz="2200" dirty="0"/>
              <a:t>  </a:t>
            </a:r>
            <a:endParaRPr lang="en-US" sz="2200" dirty="0"/>
          </a:p>
          <a:p>
            <a:pPr marL="285750" indent="-228600" algn="just">
              <a:lnSpc>
                <a:spcPct val="90000"/>
              </a:lnSpc>
              <a:spcAft>
                <a:spcPts val="600"/>
              </a:spcAft>
              <a:buFont typeface="Arial" panose="020B0604020202020204" pitchFamily="34" charset="0"/>
              <a:buChar char="•"/>
            </a:pPr>
            <a:endParaRPr lang="el-GR" sz="2200" b="1" dirty="0"/>
          </a:p>
          <a:p>
            <a:pPr marL="285750" indent="-228600" algn="just">
              <a:lnSpc>
                <a:spcPct val="90000"/>
              </a:lnSpc>
              <a:spcAft>
                <a:spcPts val="600"/>
              </a:spcAft>
              <a:buFont typeface="Arial" panose="020B0604020202020204" pitchFamily="34" charset="0"/>
              <a:buChar char="•"/>
            </a:pPr>
            <a:endParaRPr lang="en-US" sz="2200" dirty="0"/>
          </a:p>
          <a:p>
            <a:pPr marL="285750" indent="-228600" algn="just">
              <a:lnSpc>
                <a:spcPct val="90000"/>
              </a:lnSpc>
              <a:spcAft>
                <a:spcPts val="600"/>
              </a:spcAft>
              <a:buFont typeface="Arial" panose="020B0604020202020204" pitchFamily="34" charset="0"/>
              <a:buChar char="•"/>
            </a:pPr>
            <a:r>
              <a:rPr lang="en-US" sz="2200" b="1" dirty="0" err="1"/>
              <a:t>Αρμονί</a:t>
            </a:r>
            <a:r>
              <a:rPr lang="en-US" sz="2200" b="1" dirty="0"/>
              <a:t>α</a:t>
            </a:r>
            <a:r>
              <a:rPr lang="el-GR" sz="2200" b="1" dirty="0"/>
              <a:t>: </a:t>
            </a:r>
            <a:r>
              <a:rPr lang="el-GR" sz="2200" dirty="0"/>
              <a:t>Χρόνος καθαγιάζεται  την 1</a:t>
            </a:r>
            <a:r>
              <a:rPr lang="el-GR" sz="2200" baseline="30000" dirty="0"/>
              <a:t>η</a:t>
            </a:r>
            <a:r>
              <a:rPr lang="el-GR" sz="2200" dirty="0"/>
              <a:t>, 4</a:t>
            </a:r>
            <a:r>
              <a:rPr lang="el-GR" sz="2200" baseline="30000" dirty="0"/>
              <a:t>η</a:t>
            </a:r>
            <a:r>
              <a:rPr lang="el-GR" sz="2200" dirty="0"/>
              <a:t> και 7</a:t>
            </a:r>
            <a:r>
              <a:rPr lang="el-GR" sz="2200" baseline="30000" dirty="0"/>
              <a:t>η</a:t>
            </a:r>
            <a:r>
              <a:rPr lang="el-GR" sz="2200" dirty="0"/>
              <a:t> μέρα </a:t>
            </a:r>
          </a:p>
          <a:p>
            <a:pPr marL="285750" indent="-228600" algn="just">
              <a:lnSpc>
                <a:spcPct val="90000"/>
              </a:lnSpc>
              <a:spcAft>
                <a:spcPts val="600"/>
              </a:spcAft>
              <a:buFont typeface="Arial" panose="020B0604020202020204" pitchFamily="34" charset="0"/>
              <a:buChar char="•"/>
            </a:pPr>
            <a:r>
              <a:rPr lang="en-US" sz="2200" b="1" dirty="0" err="1"/>
              <a:t>Σἀ</a:t>
            </a:r>
            <a:r>
              <a:rPr lang="en-US" sz="2200" b="1" dirty="0"/>
              <a:t>ββατο (ανάπαυση</a:t>
            </a:r>
            <a:r>
              <a:rPr lang="el-GR" sz="2200" b="1" dirty="0"/>
              <a:t> για τη Γη, τα Ζώα και τους Σκλάβους</a:t>
            </a:r>
            <a:r>
              <a:rPr lang="en-US" sz="2200" b="1" dirty="0"/>
              <a:t> + κατα</a:t>
            </a:r>
            <a:r>
              <a:rPr lang="en-US" sz="2200" b="1" dirty="0" err="1"/>
              <a:t>φύγιο</a:t>
            </a:r>
            <a:r>
              <a:rPr lang="en-US" sz="2200" b="1" dirty="0"/>
              <a:t>)</a:t>
            </a:r>
            <a:endParaRPr lang="el-GR" sz="2200" b="1" dirty="0"/>
          </a:p>
          <a:p>
            <a:pPr marL="285750" indent="-228600" algn="just">
              <a:lnSpc>
                <a:spcPct val="90000"/>
              </a:lnSpc>
              <a:spcAft>
                <a:spcPts val="600"/>
              </a:spcAft>
              <a:buFont typeface="Arial" panose="020B0604020202020204" pitchFamily="34" charset="0"/>
              <a:buChar char="•"/>
            </a:pPr>
            <a:endParaRPr lang="el-GR" sz="2200" dirty="0"/>
          </a:p>
          <a:p>
            <a:pPr marL="285750" indent="-228600" algn="just">
              <a:lnSpc>
                <a:spcPct val="90000"/>
              </a:lnSpc>
              <a:spcAft>
                <a:spcPts val="600"/>
              </a:spcAft>
              <a:buFont typeface="Arial" panose="020B0604020202020204" pitchFamily="34" charset="0"/>
              <a:buChar char="•"/>
            </a:pPr>
            <a:r>
              <a:rPr lang="el-GR" sz="2200" b="1" dirty="0"/>
              <a:t>Σημείωση Η Δημιουργία κατεξοχήν στηρίζεται στη Διάκριση Ειδών  </a:t>
            </a:r>
          </a:p>
          <a:p>
            <a:pPr marL="285750" indent="-228600" algn="just">
              <a:lnSpc>
                <a:spcPct val="90000"/>
              </a:lnSpc>
              <a:spcAft>
                <a:spcPts val="600"/>
              </a:spcAft>
              <a:buFont typeface="Arial" panose="020B0604020202020204" pitchFamily="34" charset="0"/>
              <a:buChar char="•"/>
            </a:pPr>
            <a:endParaRPr lang="el-GR" sz="2200" b="1" dirty="0"/>
          </a:p>
        </p:txBody>
      </p:sp>
      <p:pic>
        <p:nvPicPr>
          <p:cNvPr id="5" name="Picture 4">
            <a:extLst>
              <a:ext uri="{FF2B5EF4-FFF2-40B4-BE49-F238E27FC236}">
                <a16:creationId xmlns:a16="http://schemas.microsoft.com/office/drawing/2014/main" id="{7798DBE3-D5D4-2C8F-7713-21B8221D5F2D}"/>
              </a:ext>
            </a:extLst>
          </p:cNvPr>
          <p:cNvPicPr>
            <a:picLocks noChangeAspect="1"/>
          </p:cNvPicPr>
          <p:nvPr/>
        </p:nvPicPr>
        <p:blipFill rotWithShape="1">
          <a:blip r:embed="rId3"/>
          <a:srcRect l="24773"/>
          <a:stretch/>
        </p:blipFill>
        <p:spPr>
          <a:xfrm>
            <a:off x="8567057" y="10"/>
            <a:ext cx="36234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704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90B39E-3C4E-FF03-A048-DFCF40AD3006}"/>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b="1" kern="1200" dirty="0">
                <a:solidFill>
                  <a:schemeClr val="tx1"/>
                </a:solidFill>
                <a:latin typeface="+mj-lt"/>
                <a:ea typeface="+mj-ea"/>
                <a:cs typeface="+mj-cs"/>
              </a:rPr>
              <a:t>Κα</a:t>
            </a:r>
            <a:r>
              <a:rPr lang="en-US" sz="5400" b="1" kern="1200" dirty="0" err="1">
                <a:solidFill>
                  <a:schemeClr val="tx1"/>
                </a:solidFill>
                <a:latin typeface="+mj-lt"/>
                <a:ea typeface="+mj-ea"/>
                <a:cs typeface="+mj-cs"/>
              </a:rPr>
              <a:t>τά</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Ιωάννη</a:t>
            </a:r>
            <a:r>
              <a:rPr lang="en-US"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n-US" sz="5400" b="1" i="1" kern="1200" dirty="0" err="1">
                <a:solidFill>
                  <a:schemeClr val="tx1"/>
                </a:solidFill>
                <a:latin typeface="+mj-lt"/>
                <a:ea typeface="+mj-ea"/>
                <a:cs typeface="+mj-cs"/>
              </a:rPr>
              <a:t>Εν</a:t>
            </a:r>
            <a:r>
              <a:rPr lang="en-US" sz="5400" b="1" i="1" kern="1200" dirty="0">
                <a:solidFill>
                  <a:schemeClr val="tx1"/>
                </a:solidFill>
                <a:latin typeface="+mj-lt"/>
                <a:ea typeface="+mj-ea"/>
                <a:cs typeface="+mj-cs"/>
              </a:rPr>
              <a:t> α</a:t>
            </a:r>
            <a:r>
              <a:rPr lang="en-US" sz="5400" b="1" i="1" kern="1200" dirty="0" err="1">
                <a:solidFill>
                  <a:schemeClr val="tx1"/>
                </a:solidFill>
                <a:latin typeface="+mj-lt"/>
                <a:ea typeface="+mj-ea"/>
                <a:cs typeface="+mj-cs"/>
              </a:rPr>
              <a:t>ρχή</a:t>
            </a:r>
            <a:r>
              <a:rPr lang="en-US" sz="5400" b="1" i="1" kern="1200" dirty="0">
                <a:solidFill>
                  <a:schemeClr val="tx1"/>
                </a:solidFill>
                <a:latin typeface="+mj-lt"/>
                <a:ea typeface="+mj-ea"/>
                <a:cs typeface="+mj-cs"/>
              </a:rPr>
              <a:t> </a:t>
            </a:r>
            <a:r>
              <a:rPr lang="en-US" sz="5400" b="1" i="1" kern="1200" dirty="0" err="1">
                <a:solidFill>
                  <a:schemeClr val="tx1"/>
                </a:solidFill>
                <a:latin typeface="+mj-lt"/>
                <a:ea typeface="+mj-ea"/>
                <a:cs typeface="+mj-cs"/>
              </a:rPr>
              <a:t>ην</a:t>
            </a:r>
            <a:r>
              <a:rPr lang="en-US" sz="5400" b="1" i="1" kern="1200" dirty="0">
                <a:solidFill>
                  <a:schemeClr val="tx1"/>
                </a:solidFill>
                <a:latin typeface="+mj-lt"/>
                <a:ea typeface="+mj-ea"/>
                <a:cs typeface="+mj-cs"/>
              </a:rPr>
              <a:t> ο </a:t>
            </a:r>
            <a:r>
              <a:rPr lang="en-US" sz="5400" b="1" i="1" kern="1200" dirty="0" err="1">
                <a:solidFill>
                  <a:schemeClr val="tx1"/>
                </a:solidFill>
                <a:latin typeface="+mj-lt"/>
                <a:ea typeface="+mj-ea"/>
                <a:cs typeface="+mj-cs"/>
              </a:rPr>
              <a:t>Διά+Λογος</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9BD1A631-5D22-BBB0-89FA-6E02EA255E68}"/>
              </a:ext>
            </a:extLst>
          </p:cNvPr>
          <p:cNvSpPr>
            <a:spLocks noGrp="1"/>
          </p:cNvSpPr>
          <p:nvPr>
            <p:ph sz="quarter" idx="1"/>
          </p:nvPr>
        </p:nvSpPr>
        <p:spPr>
          <a:xfrm>
            <a:off x="5126418" y="552091"/>
            <a:ext cx="6767749" cy="5431536"/>
          </a:xfrm>
        </p:spPr>
        <p:txBody>
          <a:bodyPr vert="horz" lIns="91440" tIns="45720" rIns="91440" bIns="45720" rtlCol="0" anchor="ctr">
            <a:normAutofit fontScale="92500" lnSpcReduction="10000"/>
          </a:bodyPr>
          <a:lstStyle/>
          <a:p>
            <a:pPr indent="-228600">
              <a:lnSpc>
                <a:spcPct val="90000"/>
              </a:lnSpc>
              <a:buFont typeface="Arial" panose="020B0604020202020204" pitchFamily="34" charset="0"/>
              <a:buChar char="•"/>
            </a:pPr>
            <a:r>
              <a:rPr lang="en-US" sz="2200" b="1" i="1" u="none" strike="noStrike" baseline="0" dirty="0" err="1"/>
              <a:t>Ἐν</a:t>
            </a:r>
            <a:r>
              <a:rPr lang="en-US" sz="2200" b="1" i="1" u="none" strike="noStrike" baseline="0" dirty="0"/>
              <a:t> </a:t>
            </a:r>
            <a:r>
              <a:rPr lang="en-US" sz="2200" b="1" i="1" u="none" strike="noStrike" baseline="0" dirty="0" err="1"/>
              <a:t>ἀρχῇ</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r>
              <a:rPr lang="el-GR" sz="2200" b="0" i="1" u="none" strike="noStrike" baseline="0" dirty="0"/>
              <a:t>(όχι η ΛΟΓΙΚΗ, </a:t>
            </a:r>
            <a:r>
              <a:rPr lang="en-US" sz="2200" b="0" i="1" u="none" strike="noStrike" baseline="0" dirty="0"/>
              <a:t>Word, </a:t>
            </a:r>
            <a:r>
              <a:rPr lang="el-GR" sz="2200" b="0" i="1" u="none" strike="noStrike" baseline="0" dirty="0"/>
              <a:t>αλλά η ΣΟΦΙΑ)</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ὁ </a:t>
            </a:r>
            <a:r>
              <a:rPr lang="en-US" sz="2200" b="0" i="1" u="none" strike="noStrike" baseline="0" dirty="0" err="1"/>
              <a:t>Λόγος</a:t>
            </a:r>
            <a:r>
              <a:rPr lang="en-US" sz="2200" b="0" i="1" u="none" strike="noStrike" baseline="0" dirty="0"/>
              <a:t> </a:t>
            </a:r>
            <a:r>
              <a:rPr lang="en-US" sz="2200" b="0" i="1" u="none" strike="noStrike" baseline="0" dirty="0" err="1"/>
              <a:t>ἦν</a:t>
            </a:r>
            <a:r>
              <a:rPr lang="en-US" sz="2200" b="0" i="1" u="none" strike="noStrike" baseline="0" dirty="0"/>
              <a:t> </a:t>
            </a:r>
            <a:r>
              <a:rPr lang="en-US" sz="2200" b="1" i="1" u="none" strike="noStrike" baseline="0" dirty="0"/>
              <a:t>π</a:t>
            </a:r>
            <a:r>
              <a:rPr lang="en-US" sz="2200" b="1" i="1" u="none" strike="noStrike" baseline="0" dirty="0" err="1"/>
              <a:t>ρὸς</a:t>
            </a:r>
            <a:r>
              <a:rPr lang="en-US" sz="2200" b="1" i="1" u="none" strike="noStrike" baseline="0" dirty="0"/>
              <a:t> </a:t>
            </a:r>
            <a:r>
              <a:rPr lang="en-US" sz="2200" b="1" i="1" u="none" strike="noStrike" baseline="0" dirty="0" err="1"/>
              <a:t>τὸν</a:t>
            </a:r>
            <a:r>
              <a:rPr lang="en-US" sz="2200" b="1" i="1" u="none" strike="noStrike" baseline="0" dirty="0"/>
              <a:t> </a:t>
            </a:r>
            <a:r>
              <a:rPr lang="en-US" sz="2200" b="1" i="1" u="none" strike="noStrike" baseline="0" dirty="0" err="1"/>
              <a:t>Θεόν</a:t>
            </a:r>
            <a:r>
              <a:rPr lang="en-US" sz="2200" b="1"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1" i="1" u="none" strike="noStrike" baseline="0" dirty="0"/>
              <a:t>καὶ </a:t>
            </a:r>
            <a:r>
              <a:rPr lang="en-US" sz="2200" b="1" i="1" u="none" strike="noStrike" baseline="0" dirty="0" err="1"/>
              <a:t>Θεὸς</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2 </a:t>
            </a:r>
            <a:r>
              <a:rPr lang="en-US" sz="2200" b="1" i="1" u="none" strike="noStrike" baseline="0" dirty="0" err="1"/>
              <a:t>Οὗτος</a:t>
            </a:r>
            <a:r>
              <a:rPr lang="en-US" sz="2200" b="1"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ἀρχῇ</a:t>
            </a:r>
            <a:r>
              <a:rPr lang="en-US" sz="2200" b="0" i="1" u="none" strike="noStrike" baseline="0" dirty="0"/>
              <a:t> π</a:t>
            </a:r>
            <a:r>
              <a:rPr lang="en-US" sz="2200" b="0" i="1" u="none" strike="noStrike" baseline="0" dirty="0" err="1"/>
              <a:t>ρὸς</a:t>
            </a:r>
            <a:r>
              <a:rPr lang="en-US" sz="2200" b="0" i="1" u="none" strike="noStrike" baseline="0" dirty="0"/>
              <a:t> </a:t>
            </a:r>
            <a:r>
              <a:rPr lang="en-US" sz="2200" b="0" i="1" u="none" strike="noStrike" baseline="0" dirty="0" err="1"/>
              <a:t>τὸν</a:t>
            </a:r>
            <a:r>
              <a:rPr lang="en-US" sz="2200" b="0" i="1" u="none" strike="noStrike" baseline="0" dirty="0"/>
              <a:t> </a:t>
            </a:r>
            <a:r>
              <a:rPr lang="en-US" sz="2200" b="0" i="1" u="none" strike="noStrike" baseline="0" dirty="0" err="1"/>
              <a:t>Θεόν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3</a:t>
            </a:r>
            <a:r>
              <a:rPr lang="el-GR" sz="2200" b="0" i="1" u="none" strike="noStrike" baseline="0" dirty="0"/>
              <a:t> </a:t>
            </a:r>
            <a:r>
              <a:rPr lang="en-US" sz="2200" b="0" i="1" u="none" strike="noStrike" baseline="0" dirty="0" err="1"/>
              <a:t>Πάντ</a:t>
            </a:r>
            <a:r>
              <a:rPr lang="en-US" sz="2200" b="0" i="1" u="none" strike="noStrike" baseline="0" dirty="0"/>
              <a:t>α </a:t>
            </a:r>
            <a:r>
              <a:rPr lang="en-US" sz="2200" b="1" i="1" u="none" strike="noStrike" baseline="0" dirty="0"/>
              <a:t>δι᾽ Αὐτοῦ </a:t>
            </a:r>
            <a:r>
              <a:rPr lang="en-US" sz="2200" b="0" i="1" u="none" strike="noStrike" baseline="0" dirty="0"/>
              <a:t>ἐγένετο,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a:t>
            </a:r>
            <a:r>
              <a:rPr lang="en-US" sz="2200" b="0" i="1" u="none" strike="noStrike" baseline="0" dirty="0" err="1"/>
              <a:t>χωρὶς</a:t>
            </a:r>
            <a:r>
              <a:rPr lang="en-US" sz="2200" b="0" i="1" u="none" strike="noStrike" baseline="0" dirty="0"/>
              <a:t> </a:t>
            </a:r>
            <a:r>
              <a:rPr lang="en-US" sz="2200" b="0" i="1" u="none" strike="noStrike" baseline="0" dirty="0" err="1"/>
              <a:t>Αὐτοῦ</a:t>
            </a:r>
            <a:r>
              <a:rPr lang="en-US" sz="2200" b="0" i="1" u="none" strike="noStrike" baseline="0" dirty="0"/>
              <a:t> </a:t>
            </a:r>
            <a:r>
              <a:rPr lang="en-US" sz="2200" b="0" i="1" u="none" strike="noStrike" baseline="0" dirty="0" err="1"/>
              <a:t>ἐγένετο</a:t>
            </a:r>
            <a:r>
              <a:rPr lang="en-US" sz="2200" b="0" i="1" u="none" strike="noStrike" baseline="0" dirty="0"/>
              <a:t> </a:t>
            </a:r>
            <a:r>
              <a:rPr lang="en-US" sz="2200" b="1" i="1" u="none" strike="noStrike" baseline="0" dirty="0" err="1"/>
              <a:t>οὐδὲ</a:t>
            </a:r>
            <a:r>
              <a:rPr lang="en-US" sz="2200" b="1" i="1" u="none" strike="noStrike" baseline="0" dirty="0"/>
              <a:t> </a:t>
            </a:r>
            <a:r>
              <a:rPr lang="en-US" sz="2200" b="1" i="1" u="none" strike="noStrike" baseline="0" dirty="0" err="1"/>
              <a:t>ἕν</a:t>
            </a:r>
            <a:r>
              <a:rPr lang="en-US" sz="2200" b="1" i="1" u="none" strike="noStrike" baseline="0" dirty="0"/>
              <a:t> </a:t>
            </a:r>
            <a:r>
              <a:rPr lang="el-GR" sz="2200" i="1" u="none" strike="noStrike" baseline="0" dirty="0"/>
              <a:t>(</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4</a:t>
            </a:r>
            <a:r>
              <a:rPr lang="el-GR" sz="2200" b="1" i="1" u="none" strike="noStrike" baseline="0" dirty="0"/>
              <a:t> (</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r>
              <a:rPr lang="el-GR"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Αὐτῷ</a:t>
            </a:r>
            <a:r>
              <a:rPr lang="en-US" sz="2200" b="0" i="1" u="none" strike="noStrike" baseline="0" dirty="0"/>
              <a:t> </a:t>
            </a:r>
            <a:r>
              <a:rPr lang="en-US" sz="2200" b="1" i="1" u="none" strike="noStrike" baseline="0" dirty="0" err="1"/>
              <a:t>ζωὴ</a:t>
            </a:r>
            <a:r>
              <a:rPr lang="en-US" sz="2200" b="1" i="1" u="none" strike="noStrike" baseline="0" dirty="0"/>
              <a:t> </a:t>
            </a:r>
            <a:r>
              <a:rPr lang="en-US" sz="2200" b="0" i="1" u="none" strike="noStrike" baseline="0" dirty="0" err="1"/>
              <a:t>ἦν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ζωὴ</a:t>
            </a:r>
            <a:r>
              <a:rPr lang="en-US" sz="2200" b="0"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τὸ</a:t>
            </a:r>
            <a:r>
              <a:rPr lang="en-US" sz="2200" b="0" i="1" u="none" strike="noStrike" baseline="0" dirty="0"/>
              <a:t> </a:t>
            </a:r>
            <a:r>
              <a:rPr lang="en-US" sz="2200" b="1" i="1" u="none" strike="noStrike" baseline="0" dirty="0" err="1"/>
              <a:t>φῶς</a:t>
            </a:r>
            <a:r>
              <a:rPr lang="en-US" sz="2200" b="1" i="1" u="none" strike="noStrike" baseline="0" dirty="0"/>
              <a:t> </a:t>
            </a:r>
            <a:r>
              <a:rPr lang="en-US" sz="2200" b="0" i="1" u="none" strike="noStrike" baseline="0" dirty="0" err="1"/>
              <a:t>τῶν</a:t>
            </a:r>
            <a:r>
              <a:rPr lang="en-US" sz="2200" b="0" i="1" u="none" strike="noStrike" baseline="0" dirty="0"/>
              <a:t> </a:t>
            </a:r>
            <a:r>
              <a:rPr lang="en-US" sz="2200" b="1" i="1" u="none" strike="noStrike" baseline="0" dirty="0" err="1"/>
              <a:t>ἀνθρώ</a:t>
            </a:r>
            <a:r>
              <a:rPr lang="en-US" sz="2200" b="1" i="1" u="none" strike="noStrike" baseline="0" dirty="0"/>
              <a:t>πων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5Καὶ </a:t>
            </a:r>
            <a:r>
              <a:rPr lang="en-US" sz="2200" b="0" i="1" u="none" strike="noStrike" baseline="0" dirty="0" err="1"/>
              <a:t>τὸ</a:t>
            </a:r>
            <a:r>
              <a:rPr lang="en-US" sz="2200" b="0" i="1" u="none" strike="noStrike" baseline="0" dirty="0"/>
              <a:t> </a:t>
            </a:r>
            <a:r>
              <a:rPr lang="en-US" sz="2200" b="0" i="1" u="none" strike="noStrike" baseline="0" dirty="0" err="1"/>
              <a:t>φῶς</a:t>
            </a:r>
            <a:r>
              <a:rPr lang="en-US" sz="2200" b="0" i="1" u="none" strike="noStrike" baseline="0" dirty="0"/>
              <a:t> </a:t>
            </a:r>
            <a:r>
              <a:rPr lang="en-US" sz="2200" b="1" i="1" u="none" strike="noStrike" baseline="0" dirty="0" err="1"/>
              <a:t>ἐν</a:t>
            </a:r>
            <a:r>
              <a:rPr lang="en-US" sz="2200" b="1" i="1" u="none" strike="noStrike" baseline="0" dirty="0"/>
              <a:t> </a:t>
            </a:r>
            <a:r>
              <a:rPr lang="en-US" sz="2200" b="1" i="1" u="none" strike="noStrike" baseline="0" dirty="0" err="1"/>
              <a:t>τῇ</a:t>
            </a:r>
            <a:r>
              <a:rPr lang="en-US" sz="2200" b="1" i="1" u="none" strike="noStrike" baseline="0" dirty="0"/>
              <a:t> </a:t>
            </a:r>
            <a:r>
              <a:rPr lang="en-US" sz="2200" b="1" i="1" u="none" strike="noStrike" baseline="0" dirty="0" err="1"/>
              <a:t>σκοτίᾳ</a:t>
            </a:r>
            <a:r>
              <a:rPr lang="en-US" sz="2200" b="1" i="1" u="none" strike="noStrike" baseline="0" dirty="0"/>
              <a:t> </a:t>
            </a:r>
            <a:r>
              <a:rPr lang="en-US" sz="2200" b="0" i="1" u="none" strike="noStrike" baseline="0" dirty="0"/>
              <a:t>φα</a:t>
            </a:r>
            <a:r>
              <a:rPr lang="en-US" sz="2200" b="0" i="1" u="none" strike="noStrike" baseline="0" dirty="0" err="1"/>
              <a:t>ίνει</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σκοτί</a:t>
            </a:r>
            <a:r>
              <a:rPr lang="en-US" sz="2200" b="0" i="1" u="none" strike="noStrike" baseline="0" dirty="0"/>
              <a:t>α αὐτὸ </a:t>
            </a:r>
            <a:r>
              <a:rPr lang="en-US" sz="2200" b="1" i="1" u="none" strike="noStrike" baseline="0" dirty="0"/>
              <a:t>οὐ κατέλαβεν</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l-GR" sz="2200" i="1" dirty="0"/>
          </a:p>
          <a:p>
            <a:pPr indent="-228600" algn="just">
              <a:lnSpc>
                <a:spcPct val="90000"/>
              </a:lnSpc>
              <a:buFont typeface="Arial" panose="020B0604020202020204" pitchFamily="34" charset="0"/>
              <a:buChar char="•"/>
            </a:pPr>
            <a:r>
              <a:rPr lang="el-GR" sz="2200" i="1" dirty="0"/>
              <a:t>Το σκότος ούτε κατανόησε ούτε κυριάρχησε επί του Φωτός. Τίποτε βρώμικο στον Κόσμο. Όλα είναι δώρα («τα σα εκ των </a:t>
            </a:r>
            <a:r>
              <a:rPr lang="el-GR" sz="2200" i="1" dirty="0" err="1"/>
              <a:t>σων</a:t>
            </a:r>
            <a:r>
              <a:rPr lang="el-GR" sz="2200" i="1" dirty="0"/>
              <a:t>»)</a:t>
            </a:r>
            <a:endParaRPr lang="en-US" sz="2200" dirty="0"/>
          </a:p>
        </p:txBody>
      </p:sp>
    </p:spTree>
    <p:extLst>
      <p:ext uri="{BB962C8B-B14F-4D97-AF65-F5344CB8AC3E}">
        <p14:creationId xmlns:p14="http://schemas.microsoft.com/office/powerpoint/2010/main" val="196878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404F775-395F-C33A-0356-E386258C5D9A}"/>
              </a:ext>
            </a:extLst>
          </p:cNvPr>
          <p:cNvSpPr>
            <a:spLocks noGrp="1"/>
          </p:cNvSpPr>
          <p:nvPr>
            <p:ph type="title"/>
          </p:nvPr>
        </p:nvSpPr>
        <p:spPr>
          <a:xfrm>
            <a:off x="1452656" y="1444741"/>
            <a:ext cx="9357865" cy="1041901"/>
          </a:xfrm>
        </p:spPr>
        <p:txBody>
          <a:bodyPr>
            <a:normAutofit fontScale="90000"/>
          </a:bodyPr>
          <a:lstStyle/>
          <a:p>
            <a:pPr>
              <a:lnSpc>
                <a:spcPct val="90000"/>
              </a:lnSpc>
            </a:pPr>
            <a:r>
              <a:rPr lang="el-GR" sz="3200" b="1" dirty="0"/>
              <a:t>Διαβάστε </a:t>
            </a:r>
            <a:r>
              <a:rPr lang="el-GR" sz="1900" b="1" dirty="0"/>
              <a:t>τις έξοχες Σημειώσεις για τα θέματά μας </a:t>
            </a:r>
            <a:br>
              <a:rPr lang="el-GR" sz="1900" b="1" dirty="0"/>
            </a:br>
            <a:r>
              <a:rPr lang="el-GR" sz="1900" b="1" dirty="0"/>
              <a:t>				</a:t>
            </a:r>
            <a:r>
              <a:rPr lang="de-DE" sz="1900" b="1" dirty="0">
                <a:solidFill>
                  <a:srgbClr val="C00000"/>
                </a:solidFill>
              </a:rPr>
              <a:t>https://bibleproject.com/downloads/all/</a:t>
            </a:r>
            <a:br>
              <a:rPr lang="el-GR" sz="1900" dirty="0"/>
            </a:br>
            <a:endParaRPr lang="el-GR" sz="1900" dirty="0"/>
          </a:p>
        </p:txBody>
      </p:sp>
      <p:sp>
        <p:nvSpPr>
          <p:cNvPr id="3" name="Θέση περιεχομένου 2">
            <a:extLst>
              <a:ext uri="{FF2B5EF4-FFF2-40B4-BE49-F238E27FC236}">
                <a16:creationId xmlns:a16="http://schemas.microsoft.com/office/drawing/2014/main" id="{21BDC0B4-2C02-E078-BE12-014E07981CC3}"/>
              </a:ext>
            </a:extLst>
          </p:cNvPr>
          <p:cNvSpPr>
            <a:spLocks noGrp="1"/>
          </p:cNvSpPr>
          <p:nvPr>
            <p:ph sz="quarter" idx="1"/>
          </p:nvPr>
        </p:nvSpPr>
        <p:spPr>
          <a:xfrm>
            <a:off x="1452656" y="2701427"/>
            <a:ext cx="4483324" cy="2699968"/>
          </a:xfrm>
        </p:spPr>
        <p:txBody>
          <a:bodyPr>
            <a:normAutofit fontScale="92500" lnSpcReduction="20000"/>
          </a:bodyPr>
          <a:lstStyle/>
          <a:p>
            <a:endParaRPr lang="en-US" sz="2000" dirty="0"/>
          </a:p>
          <a:p>
            <a:r>
              <a:rPr lang="de-DE" sz="3500" b="1" dirty="0"/>
              <a:t>Genesis 1</a:t>
            </a:r>
            <a:endParaRPr lang="el-GR" sz="3500" b="1" dirty="0"/>
          </a:p>
          <a:p>
            <a:pPr marL="0" indent="0">
              <a:buNone/>
            </a:pPr>
            <a:r>
              <a:rPr lang="de-DE" sz="3000" dirty="0">
                <a:solidFill>
                  <a:srgbClr val="C00000"/>
                </a:solidFill>
                <a:hlinkClick r:id="rId2">
                  <a:extLst>
                    <a:ext uri="{A12FA001-AC4F-418D-AE19-62706E023703}">
                      <ahyp:hlinkClr xmlns:ahyp="http://schemas.microsoft.com/office/drawing/2018/hyperlinkcolor" val="tx"/>
                    </a:ext>
                  </a:extLst>
                </a:hlinkClick>
              </a:rPr>
              <a:t>https://www.youtube.com/watch?v=afVN-7vY0KA</a:t>
            </a:r>
            <a:r>
              <a:rPr lang="el-GR" sz="3000" dirty="0">
                <a:solidFill>
                  <a:srgbClr val="C00000"/>
                </a:solidFill>
              </a:rPr>
              <a:t> </a:t>
            </a:r>
          </a:p>
          <a:p>
            <a:pPr marL="0" indent="0">
              <a:buNone/>
            </a:pPr>
            <a:r>
              <a:rPr lang="el-GR" sz="3000" dirty="0"/>
              <a:t>(από τις ΡΥΘΜΙΣΕΙΣ και ΥΠΟΤΙΤΛΟΥΣ.. Βάζετε ελληνικά)</a:t>
            </a:r>
          </a:p>
          <a:p>
            <a:endParaRPr lang="el-GR" sz="2000" dirty="0"/>
          </a:p>
          <a:p>
            <a:endParaRPr lang="el-GR" sz="2000" dirty="0"/>
          </a:p>
          <a:p>
            <a:endParaRPr lang="el-GR" sz="2000" dirty="0"/>
          </a:p>
          <a:p>
            <a:endParaRPr lang="el-GR" sz="2000" dirty="0"/>
          </a:p>
        </p:txBody>
      </p:sp>
      <p:sp>
        <p:nvSpPr>
          <p:cNvPr id="4" name="Θέση περιεχομένου 3">
            <a:extLst>
              <a:ext uri="{FF2B5EF4-FFF2-40B4-BE49-F238E27FC236}">
                <a16:creationId xmlns:a16="http://schemas.microsoft.com/office/drawing/2014/main" id="{B11EF0DA-2242-F039-DDF1-A6EAC36BF601}"/>
              </a:ext>
            </a:extLst>
          </p:cNvPr>
          <p:cNvSpPr>
            <a:spLocks noGrp="1"/>
          </p:cNvSpPr>
          <p:nvPr>
            <p:ph sz="quarter" idx="2"/>
          </p:nvPr>
        </p:nvSpPr>
        <p:spPr>
          <a:xfrm>
            <a:off x="6256020" y="2701427"/>
            <a:ext cx="4554501" cy="2699968"/>
          </a:xfrm>
        </p:spPr>
        <p:txBody>
          <a:bodyPr>
            <a:normAutofit fontScale="92500" lnSpcReduction="20000"/>
          </a:bodyPr>
          <a:lstStyle/>
          <a:p>
            <a:pPr>
              <a:lnSpc>
                <a:spcPct val="90000"/>
              </a:lnSpc>
            </a:pPr>
            <a:r>
              <a:rPr lang="el-GR" sz="1900" dirty="0" err="1"/>
              <a:t>Εκ+Πληκτικά</a:t>
            </a:r>
            <a:r>
              <a:rPr lang="el-GR" sz="1900" dirty="0"/>
              <a:t> και τα εξής:</a:t>
            </a:r>
          </a:p>
          <a:p>
            <a:pPr>
              <a:lnSpc>
                <a:spcPct val="90000"/>
              </a:lnSpc>
            </a:pPr>
            <a:endParaRPr lang="el-GR" sz="1900" dirty="0"/>
          </a:p>
          <a:p>
            <a:pPr>
              <a:lnSpc>
                <a:spcPct val="90000"/>
              </a:lnSpc>
            </a:pPr>
            <a:endParaRPr lang="de-DE" sz="1900" dirty="0"/>
          </a:p>
          <a:p>
            <a:pPr>
              <a:lnSpc>
                <a:spcPct val="90000"/>
              </a:lnSpc>
            </a:pPr>
            <a:r>
              <a:rPr lang="de-DE" sz="1900" dirty="0"/>
              <a:t>Bad Words Series</a:t>
            </a:r>
            <a:endParaRPr lang="el-GR" sz="1900" dirty="0"/>
          </a:p>
          <a:p>
            <a:pPr>
              <a:lnSpc>
                <a:spcPct val="90000"/>
              </a:lnSpc>
            </a:pPr>
            <a:r>
              <a:rPr lang="de-DE" sz="1900" dirty="0"/>
              <a:t>Character </a:t>
            </a:r>
            <a:r>
              <a:rPr lang="de-DE" sz="1900" dirty="0" err="1"/>
              <a:t>of</a:t>
            </a:r>
            <a:r>
              <a:rPr lang="de-DE" sz="1900" dirty="0"/>
              <a:t> </a:t>
            </a:r>
            <a:r>
              <a:rPr lang="de-DE" sz="1900" dirty="0" err="1"/>
              <a:t>God</a:t>
            </a:r>
            <a:r>
              <a:rPr lang="de-DE" sz="1900" dirty="0"/>
              <a:t> Series</a:t>
            </a:r>
            <a:endParaRPr lang="el-GR" sz="1900" dirty="0"/>
          </a:p>
          <a:p>
            <a:pPr>
              <a:lnSpc>
                <a:spcPct val="90000"/>
              </a:lnSpc>
            </a:pPr>
            <a:endParaRPr lang="el-GR" sz="1900" dirty="0"/>
          </a:p>
          <a:p>
            <a:pPr algn="just">
              <a:lnSpc>
                <a:spcPct val="90000"/>
              </a:lnSpc>
            </a:pPr>
            <a:r>
              <a:rPr lang="el-GR" sz="1900" b="1" dirty="0"/>
              <a:t>Σημείωση: Αξίζει (και όχι πρέπει)</a:t>
            </a:r>
            <a:r>
              <a:rPr lang="el-GR" sz="1900" dirty="0"/>
              <a:t> σύμφωνα με τους Πατέρες, οτιδήποτε καλό υπάρχει ακόμη και στους «Αιγύπτιους» να το κλέβουμε για να το χρησιμοποιούμε ως ειρηνικό όπλο</a:t>
            </a:r>
            <a:r>
              <a:rPr lang="de-DE" sz="1900" dirty="0"/>
              <a:t> </a:t>
            </a:r>
            <a:r>
              <a:rPr lang="el-GR" sz="1900" dirty="0"/>
              <a:t>Ευαγγελισμού.</a:t>
            </a:r>
            <a:endParaRPr lang="en-US" sz="1900" dirty="0"/>
          </a:p>
          <a:p>
            <a:pPr>
              <a:lnSpc>
                <a:spcPct val="90000"/>
              </a:lnSpc>
            </a:pPr>
            <a:endParaRPr lang="de-DE" sz="1400" dirty="0"/>
          </a:p>
          <a:p>
            <a:pPr>
              <a:lnSpc>
                <a:spcPct val="90000"/>
              </a:lnSpc>
            </a:pPr>
            <a:endParaRPr lang="de-DE" sz="1400" dirty="0"/>
          </a:p>
          <a:p>
            <a:pPr>
              <a:lnSpc>
                <a:spcPct val="90000"/>
              </a:lnSpc>
            </a:pPr>
            <a:endParaRPr lang="el-GR" sz="1400" dirty="0"/>
          </a:p>
        </p:txBody>
      </p:sp>
    </p:spTree>
    <p:extLst>
      <p:ext uri="{BB962C8B-B14F-4D97-AF65-F5344CB8AC3E}">
        <p14:creationId xmlns:p14="http://schemas.microsoft.com/office/powerpoint/2010/main" val="2448129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12DD778-0093-853A-202B-A374CFB80CE9}"/>
              </a:ext>
            </a:extLst>
          </p:cNvPr>
          <p:cNvSpPr>
            <a:spLocks noGrp="1"/>
          </p:cNvSpPr>
          <p:nvPr>
            <p:ph type="title"/>
          </p:nvPr>
        </p:nvSpPr>
        <p:spPr>
          <a:xfrm>
            <a:off x="838199" y="557189"/>
            <a:ext cx="3864429" cy="5567891"/>
          </a:xfrm>
        </p:spPr>
        <p:txBody>
          <a:bodyPr vert="horz" lIns="91440" tIns="45720" rIns="91440" bIns="45720" rtlCol="0" anchor="ctr">
            <a:normAutofit/>
          </a:bodyPr>
          <a:lstStyle/>
          <a:p>
            <a:pPr algn="just">
              <a:lnSpc>
                <a:spcPct val="90000"/>
              </a:lnSpc>
            </a:pPr>
            <a:r>
              <a:rPr lang="en-US" sz="3300" kern="1200" dirty="0">
                <a:solidFill>
                  <a:schemeClr val="tx1"/>
                </a:solidFill>
                <a:latin typeface="+mj-lt"/>
                <a:ea typeface="+mj-ea"/>
                <a:cs typeface="+mj-cs"/>
              </a:rPr>
              <a:t> </a:t>
            </a: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Και </a:t>
            </a:r>
            <a:r>
              <a:rPr lang="en-US" sz="3300" b="1" kern="1200" dirty="0">
                <a:solidFill>
                  <a:schemeClr val="tx1"/>
                </a:solidFill>
                <a:latin typeface="+mj-lt"/>
                <a:ea typeface="+mj-ea"/>
                <a:cs typeface="+mj-cs"/>
              </a:rPr>
              <a:t>η αφήγηση του </a:t>
            </a:r>
            <a:r>
              <a:rPr lang="en-US" sz="3300" b="1" i="1" kern="1200" dirty="0">
                <a:solidFill>
                  <a:schemeClr val="tx1"/>
                </a:solidFill>
                <a:latin typeface="+mj-lt"/>
                <a:ea typeface="+mj-ea"/>
                <a:cs typeface="+mj-cs"/>
              </a:rPr>
              <a:t>Κατακλυσμού,</a:t>
            </a:r>
            <a:r>
              <a:rPr lang="en-US" sz="3300" b="1" kern="1200" dirty="0">
                <a:solidFill>
                  <a:schemeClr val="tx1"/>
                </a:solidFill>
                <a:latin typeface="+mj-lt"/>
                <a:ea typeface="+mj-ea"/>
                <a:cs typeface="+mj-cs"/>
              </a:rPr>
              <a:t> κοινή σε πολλές Παραδόσεις, έν</a:t>
            </a:r>
            <a:r>
              <a:rPr lang="el-GR" sz="3300" b="1" kern="1200" dirty="0">
                <a:solidFill>
                  <a:schemeClr val="tx1"/>
                </a:solidFill>
                <a:latin typeface="+mj-lt"/>
                <a:ea typeface="+mj-ea"/>
                <a:cs typeface="+mj-cs"/>
              </a:rPr>
              <a:t>Τ</a:t>
            </a:r>
            <a:r>
              <a:rPr lang="en-US" sz="3300" b="1" kern="1200" dirty="0" err="1">
                <a:solidFill>
                  <a:schemeClr val="tx1"/>
                </a:solidFill>
                <a:latin typeface="+mj-lt"/>
                <a:ea typeface="+mj-ea"/>
                <a:cs typeface="+mj-cs"/>
              </a:rPr>
              <a:t>εχνη</a:t>
            </a:r>
            <a:r>
              <a:rPr lang="el-GR" sz="3300" b="1" kern="1200" dirty="0">
                <a:solidFill>
                  <a:schemeClr val="tx1"/>
                </a:solidFill>
                <a:latin typeface="+mj-lt"/>
                <a:ea typeface="+mj-ea"/>
                <a:cs typeface="+mj-cs"/>
              </a:rPr>
              <a:t> στη Βίβλο</a:t>
            </a:r>
            <a:r>
              <a:rPr lang="en-US" sz="3300" b="1" kern="1200" dirty="0">
                <a:solidFill>
                  <a:schemeClr val="tx1"/>
                </a:solidFill>
                <a:latin typeface="+mj-lt"/>
                <a:ea typeface="+mj-ea"/>
                <a:cs typeface="+mj-cs"/>
              </a:rPr>
              <a:t>!</a:t>
            </a:r>
            <a:br>
              <a:rPr lang="el-GR" sz="3300" b="1" kern="1200" dirty="0">
                <a:solidFill>
                  <a:schemeClr val="tx1"/>
                </a:solidFill>
                <a:latin typeface="+mj-lt"/>
                <a:ea typeface="+mj-ea"/>
                <a:cs typeface="+mj-cs"/>
              </a:rPr>
            </a:br>
            <a:r>
              <a:rPr lang="en-US" sz="33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 </a:t>
            </a:r>
            <a:r>
              <a:rPr lang="en-US" sz="3300" kern="1200" dirty="0">
                <a:solidFill>
                  <a:srgbClr val="C00000"/>
                </a:solidFill>
                <a:latin typeface="+mj-lt"/>
                <a:ea typeface="+mj-ea"/>
                <a:cs typeface="+mj-cs"/>
                <a:hlinkClick r:id="rId2">
                  <a:extLst>
                    <a:ext uri="{A12FA001-AC4F-418D-AE19-62706E023703}">
                      <ahyp:hlinkClr xmlns:ahyp="http://schemas.microsoft.com/office/drawing/2018/hyperlinkcolor" val="tx"/>
                    </a:ext>
                  </a:extLst>
                </a:hlinkClick>
              </a:rPr>
              <a:t>https://weekly.israelbiblecenter.com/miss-point-noahs-story/</a:t>
            </a:r>
            <a:r>
              <a:rPr lang="en-US" sz="3300" kern="1200" dirty="0">
                <a:solidFill>
                  <a:srgbClr val="C00000"/>
                </a:solidFill>
                <a:latin typeface="+mj-lt"/>
                <a:ea typeface="+mj-ea"/>
                <a:cs typeface="+mj-cs"/>
              </a:rPr>
              <a:t> </a:t>
            </a:r>
            <a:br>
              <a:rPr lang="en-US" sz="3300" kern="1200" dirty="0">
                <a:solidFill>
                  <a:srgbClr val="C00000"/>
                </a:solidFill>
                <a:highlight>
                  <a:srgbClr val="FFFF00"/>
                </a:highlight>
                <a:latin typeface="+mj-lt"/>
                <a:ea typeface="+mj-ea"/>
                <a:cs typeface="+mj-cs"/>
              </a:rPr>
            </a:br>
            <a:endParaRPr lang="en-US" sz="3300" kern="1200" dirty="0">
              <a:solidFill>
                <a:srgbClr val="C00000"/>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29B9996A-7FB5-751B-8A25-D97049BE4CA2}"/>
              </a:ext>
            </a:extLst>
          </p:cNvPr>
          <p:cNvGraphicFramePr>
            <a:graphicFrameLocks noGrp="1"/>
          </p:cNvGraphicFramePr>
          <p:nvPr>
            <p:ph sz="quarter" idx="1"/>
            <p:extLst>
              <p:ext uri="{D42A27DB-BD31-4B8C-83A1-F6EECF244321}">
                <p14:modId xmlns:p14="http://schemas.microsoft.com/office/powerpoint/2010/main" val="126338772"/>
              </p:ext>
            </p:extLst>
          </p:nvPr>
        </p:nvGraphicFramePr>
        <p:xfrm>
          <a:off x="4898571" y="620392"/>
          <a:ext cx="6458277"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54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FB6756-4FFF-488C-095C-359E0AABBC22}"/>
              </a:ext>
            </a:extLst>
          </p:cNvPr>
          <p:cNvSpPr>
            <a:spLocks noGrp="1"/>
          </p:cNvSpPr>
          <p:nvPr>
            <p:ph type="title"/>
          </p:nvPr>
        </p:nvSpPr>
        <p:spPr/>
        <p:txBody>
          <a:bodyPr/>
          <a:lstStyle/>
          <a:p>
            <a:pPr algn="ctr"/>
            <a:r>
              <a:rPr lang="el-GR" b="1" dirty="0"/>
              <a:t>Γένεσις 1-11: Παρατηρήσεις για </a:t>
            </a:r>
            <a:r>
              <a:rPr lang="el-GR" b="1" dirty="0" err="1"/>
              <a:t>εμΒάθυνση</a:t>
            </a:r>
            <a:r>
              <a:rPr lang="el-GR" b="1" dirty="0"/>
              <a:t>!</a:t>
            </a:r>
          </a:p>
        </p:txBody>
      </p:sp>
      <p:graphicFrame>
        <p:nvGraphicFramePr>
          <p:cNvPr id="6" name="Θέση περιεχομένου 3">
            <a:extLst>
              <a:ext uri="{FF2B5EF4-FFF2-40B4-BE49-F238E27FC236}">
                <a16:creationId xmlns:a16="http://schemas.microsoft.com/office/drawing/2014/main" id="{121EA1E1-C5B8-CF5D-ABDF-E628C2B26E46}"/>
              </a:ext>
            </a:extLst>
          </p:cNvPr>
          <p:cNvGraphicFramePr>
            <a:graphicFrameLocks noGrp="1"/>
          </p:cNvGraphicFramePr>
          <p:nvPr>
            <p:ph sz="quarter" idx="1"/>
            <p:extLst>
              <p:ext uri="{D42A27DB-BD31-4B8C-83A1-F6EECF244321}">
                <p14:modId xmlns:p14="http://schemas.microsoft.com/office/powerpoint/2010/main" val="4073157677"/>
              </p:ext>
            </p:extLst>
          </p:nvPr>
        </p:nvGraphicFramePr>
        <p:xfrm>
          <a:off x="348917" y="1416050"/>
          <a:ext cx="11233484"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68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Τίτλος 1">
            <a:extLst>
              <a:ext uri="{FF2B5EF4-FFF2-40B4-BE49-F238E27FC236}">
                <a16:creationId xmlns:a16="http://schemas.microsoft.com/office/drawing/2014/main" id="{9DA4F816-75FF-C4A3-4EE5-5D6C81086A46}"/>
              </a:ext>
            </a:extLst>
          </p:cNvPr>
          <p:cNvSpPr>
            <a:spLocks noGrp="1"/>
          </p:cNvSpPr>
          <p:nvPr>
            <p:ph type="title"/>
          </p:nvPr>
        </p:nvSpPr>
        <p:spPr>
          <a:xfrm>
            <a:off x="2634343" y="991261"/>
            <a:ext cx="7508277" cy="3279950"/>
          </a:xfrm>
        </p:spPr>
        <p:txBody>
          <a:bodyPr anchor="ctr">
            <a:normAutofit fontScale="90000"/>
          </a:bodyPr>
          <a:lstStyle/>
          <a:p>
            <a:pPr algn="ctr">
              <a:lnSpc>
                <a:spcPct val="90000"/>
              </a:lnSpc>
            </a:pPr>
            <a:r>
              <a:rPr lang="el-GR" sz="3200" b="1" dirty="0"/>
              <a:t>Πώς ακούμε Ενεργητικά– «συλλαμβάνουμε» αυτό  το «μεγάλο Αφήγημα»:</a:t>
            </a:r>
            <a:br>
              <a:rPr lang="el-GR" sz="2300" dirty="0"/>
            </a:br>
            <a:br>
              <a:rPr lang="el-GR" sz="2300" dirty="0"/>
            </a:br>
            <a:br>
              <a:rPr lang="el-GR" sz="2300" dirty="0"/>
            </a:br>
            <a:r>
              <a:rPr lang="el-GR" sz="2300" dirty="0"/>
              <a:t>«Η Θεοτόκος συνέλαβε τον Ιησού μέσω του «</a:t>
            </a:r>
            <a:r>
              <a:rPr lang="el-GR" sz="2300" dirty="0" err="1"/>
              <a:t>ωτός</a:t>
            </a:r>
            <a:r>
              <a:rPr lang="el-GR" sz="2300" dirty="0"/>
              <a:t>» – της </a:t>
            </a:r>
            <a:r>
              <a:rPr lang="el-GR" sz="2300" dirty="0" err="1"/>
              <a:t>υπΑκοής</a:t>
            </a:r>
            <a:r>
              <a:rPr lang="el-GR" sz="2300" dirty="0"/>
              <a:t>»</a:t>
            </a:r>
            <a:br>
              <a:rPr lang="el-GR" sz="2300" dirty="0"/>
            </a:br>
            <a:br>
              <a:rPr lang="el-GR" sz="2300" dirty="0"/>
            </a:br>
            <a:r>
              <a:rPr lang="el-GR" sz="2300" dirty="0"/>
              <a:t>«Όταν είσαι μικρός μάθε να μιλάς, αλλά </a:t>
            </a:r>
            <a:r>
              <a:rPr lang="el-GR" sz="2300"/>
              <a:t>όσο μεγαλώνεις, </a:t>
            </a:r>
            <a:r>
              <a:rPr lang="el-GR" sz="2300" dirty="0"/>
              <a:t>αν θες να ωριμάζεις μάθε να ΑΚΟΥΣ»</a:t>
            </a:r>
          </a:p>
        </p:txBody>
      </p:sp>
      <p:sp>
        <p:nvSpPr>
          <p:cNvPr id="3" name="Θέση περιεχομένου 2">
            <a:extLst>
              <a:ext uri="{FF2B5EF4-FFF2-40B4-BE49-F238E27FC236}">
                <a16:creationId xmlns:a16="http://schemas.microsoft.com/office/drawing/2014/main" id="{652DECCE-D302-34BE-68D5-D6A0786DE1EC}"/>
              </a:ext>
            </a:extLst>
          </p:cNvPr>
          <p:cNvSpPr>
            <a:spLocks noGrp="1"/>
          </p:cNvSpPr>
          <p:nvPr>
            <p:ph sz="quarter" idx="1"/>
          </p:nvPr>
        </p:nvSpPr>
        <p:spPr>
          <a:xfrm>
            <a:off x="3055954" y="2979336"/>
            <a:ext cx="5709721" cy="2430864"/>
          </a:xfrm>
        </p:spPr>
        <p:txBody>
          <a:bodyPr anchor="t">
            <a:normAutofit/>
          </a:bodyPr>
          <a:lstStyle/>
          <a:p>
            <a:pPr marL="0" indent="0">
              <a:buNone/>
            </a:pPr>
            <a:endParaRPr lang="el-GR" sz="2000">
              <a:solidFill>
                <a:schemeClr val="tx2"/>
              </a:solidFill>
            </a:endParaRPr>
          </a:p>
          <a:p>
            <a:endParaRPr lang="el-GR" sz="2000">
              <a:solidFill>
                <a:schemeClr val="tx2"/>
              </a:solidFill>
            </a:endParaRPr>
          </a:p>
          <a:p>
            <a:endParaRPr lang="el-GR" sz="2000">
              <a:solidFill>
                <a:schemeClr val="tx2"/>
              </a:solidFill>
            </a:endParaRPr>
          </a:p>
          <a:p>
            <a:endParaRPr lang="el-GR" sz="2000">
              <a:solidFill>
                <a:schemeClr val="tx2"/>
              </a:solidFill>
            </a:endParaRPr>
          </a:p>
        </p:txBody>
      </p:sp>
    </p:spTree>
    <p:extLst>
      <p:ext uri="{BB962C8B-B14F-4D97-AF65-F5344CB8AC3E}">
        <p14:creationId xmlns:p14="http://schemas.microsoft.com/office/powerpoint/2010/main" val="106682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5F9E6C-305F-B887-2449-9C426E09CC7E}"/>
              </a:ext>
            </a:extLst>
          </p:cNvPr>
          <p:cNvSpPr>
            <a:spLocks noGrp="1"/>
          </p:cNvSpPr>
          <p:nvPr>
            <p:ph type="title"/>
          </p:nvPr>
        </p:nvSpPr>
        <p:spPr>
          <a:xfrm>
            <a:off x="4810836" y="981808"/>
            <a:ext cx="5020234" cy="4480726"/>
          </a:xfrm>
        </p:spPr>
        <p:txBody>
          <a:bodyPr vert="horz" lIns="91440" tIns="45720" rIns="91440" bIns="45720" rtlCol="0" anchor="ctr">
            <a:normAutofit fontScale="90000"/>
          </a:bodyPr>
          <a:lstStyle/>
          <a:p>
            <a:pPr algn="r">
              <a:lnSpc>
                <a:spcPct val="90000"/>
              </a:lnSpc>
            </a:pPr>
            <a:r>
              <a:rPr lang="en-US" sz="6600" kern="1200" dirty="0">
                <a:solidFill>
                  <a:schemeClr val="tx1"/>
                </a:solidFill>
                <a:latin typeface="+mj-lt"/>
                <a:ea typeface="+mj-ea"/>
                <a:cs typeface="+mj-cs"/>
              </a:rPr>
              <a:t>  </a:t>
            </a:r>
            <a:r>
              <a:rPr lang="el-GR" sz="6600" dirty="0">
                <a:solidFill>
                  <a:srgbClr val="C00000"/>
                </a:solidFill>
              </a:rPr>
              <a:t>Διαβάζω τη Γένεση σε συνδυασμό με τη Μουσική και τη Λατρεία</a:t>
            </a:r>
            <a:endParaRPr lang="en-US" sz="6600" kern="1200" dirty="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259F52F-270D-BABB-3637-D0717837EA2A}"/>
              </a:ext>
            </a:extLst>
          </p:cNvPr>
          <p:cNvSpPr>
            <a:spLocks noGrp="1"/>
          </p:cNvSpPr>
          <p:nvPr>
            <p:ph sz="quarter" idx="1"/>
          </p:nvPr>
        </p:nvSpPr>
        <p:spPr>
          <a:xfrm>
            <a:off x="4256314" y="981808"/>
            <a:ext cx="6422572" cy="4227322"/>
          </a:xfrm>
        </p:spPr>
        <p:txBody>
          <a:bodyPr vert="horz" lIns="91440" tIns="45720" rIns="91440" bIns="45720" rtlCol="0" anchor="ctr">
            <a:normAutofit/>
          </a:bodyPr>
          <a:lstStyle/>
          <a:p>
            <a:pPr marL="45720" indent="0">
              <a:lnSpc>
                <a:spcPct val="90000"/>
              </a:lnSpc>
              <a:buNone/>
            </a:pPr>
            <a:endParaRPr lang="en-US" sz="2400" dirty="0"/>
          </a:p>
          <a:p>
            <a:pPr marL="0"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180514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7ABE32F-2FDF-5B90-151C-04517BDD1694}"/>
              </a:ext>
            </a:extLst>
          </p:cNvPr>
          <p:cNvSpPr>
            <a:spLocks noGrp="1"/>
          </p:cNvSpPr>
          <p:nvPr>
            <p:ph type="title"/>
          </p:nvPr>
        </p:nvSpPr>
        <p:spPr>
          <a:xfrm>
            <a:off x="838198" y="949189"/>
            <a:ext cx="10515600" cy="1481188"/>
          </a:xfrm>
        </p:spPr>
        <p:txBody>
          <a:bodyPr vert="horz" lIns="91440" tIns="45720" rIns="91440" bIns="45720" rtlCol="0" anchor="ctr">
            <a:normAutofit fontScale="90000"/>
          </a:bodyPr>
          <a:lstStyle/>
          <a:p>
            <a:pPr algn="ctr">
              <a:lnSpc>
                <a:spcPct val="90000"/>
              </a:lnSpc>
            </a:pPr>
            <a:br>
              <a:rPr lang="en-US" sz="1000" dirty="0">
                <a:solidFill>
                  <a:schemeClr val="tx1"/>
                </a:solidFill>
              </a:rPr>
            </a:br>
            <a:br>
              <a:rPr lang="en-US" sz="1000" dirty="0">
                <a:solidFill>
                  <a:schemeClr val="tx1"/>
                </a:solidFill>
              </a:rPr>
            </a:br>
            <a:br>
              <a:rPr lang="en-US" sz="1000" dirty="0">
                <a:solidFill>
                  <a:schemeClr val="tx1"/>
                </a:solidFill>
              </a:rPr>
            </a:br>
            <a:br>
              <a:rPr lang="en-US" sz="1000" dirty="0">
                <a:solidFill>
                  <a:schemeClr val="tx1"/>
                </a:solidFill>
              </a:rPr>
            </a:br>
            <a:br>
              <a:rPr lang="el-GR" sz="1000" dirty="0">
                <a:solidFill>
                  <a:schemeClr val="tx1"/>
                </a:solidFill>
              </a:rPr>
            </a:br>
            <a:br>
              <a:rPr lang="el-GR" sz="1000" dirty="0">
                <a:solidFill>
                  <a:schemeClr val="tx1"/>
                </a:solidFill>
              </a:rPr>
            </a:br>
            <a:br>
              <a:rPr lang="el-GR" sz="1000" dirty="0">
                <a:solidFill>
                  <a:schemeClr val="tx1"/>
                </a:solidFill>
              </a:rPr>
            </a:br>
            <a:r>
              <a:rPr lang="en-US" sz="2200" b="1" dirty="0" err="1">
                <a:solidFill>
                  <a:schemeClr val="tx1"/>
                </a:solidFill>
              </a:rPr>
              <a:t>Ακρό</a:t>
            </a:r>
            <a:r>
              <a:rPr lang="en-US" sz="2200" b="1" dirty="0">
                <a:solidFill>
                  <a:schemeClr val="tx1"/>
                </a:solidFill>
              </a:rPr>
              <a:t>αση</a:t>
            </a:r>
            <a:r>
              <a:rPr lang="en-US" sz="2200" dirty="0">
                <a:solidFill>
                  <a:schemeClr val="tx1"/>
                </a:solidFill>
              </a:rPr>
              <a:t> (Listening: Σοφία – Πρόσχωμεν) της Βίβλου </a:t>
            </a:r>
            <a:r>
              <a:rPr lang="en-US" sz="2200" i="1" dirty="0">
                <a:solidFill>
                  <a:schemeClr val="tx1"/>
                </a:solidFill>
              </a:rPr>
              <a:t>σε συνδυασμό </a:t>
            </a:r>
            <a:r>
              <a:rPr lang="en-US" sz="2200" dirty="0">
                <a:solidFill>
                  <a:schemeClr val="tx1"/>
                </a:solidFill>
              </a:rPr>
              <a:t>με :</a:t>
            </a:r>
            <a:br>
              <a:rPr lang="en-US" sz="10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1. </a:t>
            </a:r>
            <a:r>
              <a:rPr lang="en-US" sz="1800" b="1" dirty="0" err="1">
                <a:solidFill>
                  <a:schemeClr val="tx1"/>
                </a:solidFill>
              </a:rPr>
              <a:t>Περφόρμ</a:t>
            </a:r>
            <a:r>
              <a:rPr lang="en-US" sz="1800" b="1" dirty="0">
                <a:solidFill>
                  <a:schemeClr val="tx1"/>
                </a:solidFill>
              </a:rPr>
              <a:t>ανς</a:t>
            </a:r>
            <a:r>
              <a:rPr lang="en-US" sz="1800" dirty="0">
                <a:solidFill>
                  <a:schemeClr val="tx1"/>
                </a:solidFill>
              </a:rPr>
              <a:t> – Τελετουργία: </a:t>
            </a:r>
            <a:r>
              <a:rPr lang="en-US" sz="1800" b="1" dirty="0">
                <a:solidFill>
                  <a:schemeClr val="tx1"/>
                </a:solidFill>
              </a:rPr>
              <a:t>Όρθιοι προς Ανατολάς </a:t>
            </a:r>
            <a:r>
              <a:rPr lang="en-US" sz="1800" dirty="0">
                <a:solidFill>
                  <a:schemeClr val="tx1"/>
                </a:solidFill>
              </a:rPr>
              <a:t>με τα χέρια όχι υψωμένα κάθετα (όπως τα «έθνη» αλλά σε σχήμα Σταυρού</a:t>
            </a:r>
            <a:br>
              <a:rPr lang="en-US" sz="1800" dirty="0">
                <a:solidFill>
                  <a:schemeClr val="tx1"/>
                </a:solidFill>
              </a:rPr>
            </a:br>
            <a:br>
              <a:rPr lang="en-US" sz="1800" dirty="0">
                <a:solidFill>
                  <a:schemeClr val="tx1"/>
                </a:solidFill>
              </a:rPr>
            </a:br>
            <a:r>
              <a:rPr lang="en-US" sz="1800" dirty="0">
                <a:solidFill>
                  <a:schemeClr val="tx1"/>
                </a:solidFill>
              </a:rPr>
              <a:t>2. Κα</a:t>
            </a:r>
            <a:r>
              <a:rPr lang="en-US" sz="1800" dirty="0" err="1">
                <a:solidFill>
                  <a:schemeClr val="tx1"/>
                </a:solidFill>
              </a:rPr>
              <a:t>θημερινό</a:t>
            </a:r>
            <a:r>
              <a:rPr lang="en-US" sz="1800" dirty="0">
                <a:solidFill>
                  <a:schemeClr val="tx1"/>
                </a:solidFill>
              </a:rPr>
              <a:t> </a:t>
            </a:r>
            <a:r>
              <a:rPr lang="en-US" sz="1800" b="1" dirty="0">
                <a:solidFill>
                  <a:schemeClr val="tx1"/>
                </a:solidFill>
              </a:rPr>
              <a:t>«</a:t>
            </a:r>
            <a:r>
              <a:rPr lang="en-US" sz="1800" b="1" dirty="0" err="1">
                <a:solidFill>
                  <a:schemeClr val="tx1"/>
                </a:solidFill>
              </a:rPr>
              <a:t>Ήθος</a:t>
            </a:r>
            <a:r>
              <a:rPr lang="en-US" sz="1800" b="1" dirty="0">
                <a:solidFill>
                  <a:schemeClr val="tx1"/>
                </a:solidFill>
              </a:rPr>
              <a:t> (ανα) </a:t>
            </a:r>
            <a:r>
              <a:rPr lang="en-US" sz="1800" b="1" dirty="0" err="1">
                <a:solidFill>
                  <a:schemeClr val="tx1"/>
                </a:solidFill>
              </a:rPr>
              <a:t>Δημιουργί</a:t>
            </a:r>
            <a:r>
              <a:rPr lang="en-US" sz="1800" b="1" dirty="0">
                <a:solidFill>
                  <a:schemeClr val="tx1"/>
                </a:solidFill>
              </a:rPr>
              <a:t>ας»: </a:t>
            </a:r>
            <a:r>
              <a:rPr lang="en-US" sz="1800" dirty="0">
                <a:solidFill>
                  <a:schemeClr val="tx1"/>
                </a:solidFill>
              </a:rPr>
              <a:t>ΣυγΧώρεση και Διακονία σε όλους, όπως ο Ήλιος ανατέλλει σε αγαθούς και πονηρούς. </a:t>
            </a:r>
            <a:r>
              <a:rPr lang="en-US" sz="1800" dirty="0" err="1">
                <a:solidFill>
                  <a:schemeClr val="tx1"/>
                </a:solidFill>
              </a:rPr>
              <a:t>Όχι</a:t>
            </a:r>
            <a:r>
              <a:rPr lang="en-US" sz="1800" dirty="0">
                <a:solidFill>
                  <a:schemeClr val="tx1"/>
                </a:solidFill>
              </a:rPr>
              <a:t> </a:t>
            </a:r>
            <a:r>
              <a:rPr lang="en-US" sz="1800" dirty="0" err="1">
                <a:solidFill>
                  <a:schemeClr val="tx1"/>
                </a:solidFill>
              </a:rPr>
              <a:t>στρες</a:t>
            </a:r>
            <a:r>
              <a:rPr lang="en-US" sz="1800" dirty="0">
                <a:solidFill>
                  <a:schemeClr val="tx1"/>
                </a:solidFill>
              </a:rPr>
              <a:t> </a:t>
            </a:r>
            <a:r>
              <a:rPr lang="en-US" sz="1800" dirty="0" err="1">
                <a:solidFill>
                  <a:schemeClr val="tx1"/>
                </a:solidFill>
              </a:rPr>
              <a:t>γι</a:t>
            </a:r>
            <a:r>
              <a:rPr lang="en-US" sz="1800" dirty="0">
                <a:solidFill>
                  <a:schemeClr val="tx1"/>
                </a:solidFill>
              </a:rPr>
              <a:t>α τα δύο βασικά στοιχεία της ύπαρξης: το Φαγητό και την Ενδυμασία </a:t>
            </a:r>
            <a:br>
              <a:rPr lang="en-US" sz="1800" dirty="0">
                <a:solidFill>
                  <a:schemeClr val="tx1"/>
                </a:solidFill>
              </a:rPr>
            </a:br>
            <a:br>
              <a:rPr lang="en-US" sz="1800" dirty="0">
                <a:solidFill>
                  <a:schemeClr val="tx1"/>
                </a:solidFill>
              </a:rPr>
            </a:br>
            <a:r>
              <a:rPr lang="en-US" sz="1800" b="1" dirty="0">
                <a:solidFill>
                  <a:schemeClr val="tx1"/>
                </a:solidFill>
              </a:rPr>
              <a:t>Ἀγιες Τράπεζες οι κοιλιές των πτωχών!</a:t>
            </a:r>
            <a:br>
              <a:rPr lang="en-US" sz="1800" b="1" dirty="0">
                <a:solidFill>
                  <a:schemeClr val="tx1"/>
                </a:solidFill>
              </a:rPr>
            </a:br>
            <a:br>
              <a:rPr lang="en-US" sz="1800" dirty="0">
                <a:solidFill>
                  <a:schemeClr val="tx1"/>
                </a:solidFill>
              </a:rPr>
            </a:br>
            <a:r>
              <a:rPr lang="en-US" sz="1800" dirty="0">
                <a:solidFill>
                  <a:schemeClr val="tx1"/>
                </a:solidFill>
              </a:rPr>
              <a:t>3. </a:t>
            </a:r>
            <a:r>
              <a:rPr lang="en-US" sz="1800" dirty="0" err="1">
                <a:solidFill>
                  <a:schemeClr val="tx1"/>
                </a:solidFill>
              </a:rPr>
              <a:t>Γένεση</a:t>
            </a:r>
            <a:r>
              <a:rPr lang="en-US" sz="1800" dirty="0">
                <a:solidFill>
                  <a:schemeClr val="tx1"/>
                </a:solidFill>
              </a:rPr>
              <a:t> και Κα</a:t>
            </a:r>
            <a:r>
              <a:rPr lang="en-US" sz="1800" dirty="0" err="1">
                <a:solidFill>
                  <a:schemeClr val="tx1"/>
                </a:solidFill>
              </a:rPr>
              <a:t>τήχηση</a:t>
            </a:r>
            <a:r>
              <a:rPr lang="en-US" sz="1800" dirty="0">
                <a:solidFill>
                  <a:schemeClr val="tx1"/>
                </a:solidFill>
              </a:rPr>
              <a:t> κα</a:t>
            </a:r>
            <a:r>
              <a:rPr lang="en-US" sz="1800" dirty="0" err="1">
                <a:solidFill>
                  <a:schemeClr val="tx1"/>
                </a:solidFill>
              </a:rPr>
              <a:t>τά</a:t>
            </a:r>
            <a:r>
              <a:rPr lang="en-US" sz="1800" dirty="0">
                <a:solidFill>
                  <a:schemeClr val="tx1"/>
                </a:solidFill>
              </a:rPr>
              <a:t> </a:t>
            </a:r>
            <a:r>
              <a:rPr lang="en-US" sz="1800" dirty="0" err="1">
                <a:solidFill>
                  <a:schemeClr val="tx1"/>
                </a:solidFill>
              </a:rPr>
              <a:t>την</a:t>
            </a:r>
            <a:r>
              <a:rPr lang="en-US" sz="1800" dirty="0">
                <a:solidFill>
                  <a:schemeClr val="tx1"/>
                </a:solidFill>
              </a:rPr>
              <a:t> Σαρα</a:t>
            </a:r>
            <a:r>
              <a:rPr lang="en-US" sz="1800" dirty="0" err="1">
                <a:solidFill>
                  <a:schemeClr val="tx1"/>
                </a:solidFill>
              </a:rPr>
              <a:t>κοστή</a:t>
            </a:r>
            <a:r>
              <a:rPr lang="en-US" sz="1800" dirty="0">
                <a:solidFill>
                  <a:schemeClr val="tx1"/>
                </a:solidFill>
              </a:rPr>
              <a:t> + ΑΝΟΙΞΗ.  </a:t>
            </a:r>
            <a:r>
              <a:rPr lang="en-US" sz="1800" dirty="0" err="1">
                <a:solidFill>
                  <a:schemeClr val="tx1"/>
                </a:solidFill>
              </a:rPr>
              <a:t>Στην</a:t>
            </a:r>
            <a:r>
              <a:rPr lang="en-US" sz="1800" dirty="0">
                <a:solidFill>
                  <a:schemeClr val="tx1"/>
                </a:solidFill>
              </a:rPr>
              <a:t> </a:t>
            </a:r>
            <a:r>
              <a:rPr lang="en-US" sz="1800" dirty="0" err="1">
                <a:solidFill>
                  <a:schemeClr val="tx1"/>
                </a:solidFill>
              </a:rPr>
              <a:t>Κοινότητ</a:t>
            </a:r>
            <a:r>
              <a:rPr lang="en-US" sz="1800" dirty="0">
                <a:solidFill>
                  <a:schemeClr val="tx1"/>
                </a:solidFill>
              </a:rPr>
              <a:t>α «ουκ ένι άρσεν και θήλυ» ενώ και οι Εβραίοι και οι Έλληνες ευΧαριστούν που δεν γεννήθηκαν «γυναίκες, έθνη και δούλοι»</a:t>
            </a:r>
            <a:br>
              <a:rPr lang="en-US" sz="1800" dirty="0">
                <a:solidFill>
                  <a:schemeClr val="tx1"/>
                </a:solidFill>
              </a:rPr>
            </a:br>
            <a:r>
              <a:rPr lang="en-US" sz="1800" dirty="0">
                <a:solidFill>
                  <a:schemeClr val="tx1"/>
                </a:solidFill>
              </a:rPr>
              <a:t> </a:t>
            </a:r>
            <a:br>
              <a:rPr lang="en-US" sz="1800" dirty="0">
                <a:solidFill>
                  <a:schemeClr val="tx1"/>
                </a:solidFill>
              </a:rPr>
            </a:br>
            <a:br>
              <a:rPr lang="en-US" sz="1800" dirty="0">
                <a:solidFill>
                  <a:schemeClr val="tx1"/>
                </a:solidFill>
              </a:rPr>
            </a:br>
            <a:r>
              <a:rPr lang="en-US" sz="1800" dirty="0">
                <a:solidFill>
                  <a:schemeClr val="tx1"/>
                </a:solidFill>
              </a:rPr>
              <a:t>2. </a:t>
            </a:r>
            <a:r>
              <a:rPr lang="en-US" sz="1800" dirty="0" err="1">
                <a:solidFill>
                  <a:schemeClr val="tx1"/>
                </a:solidFill>
              </a:rPr>
              <a:t>Διδ</a:t>
            </a:r>
            <a:r>
              <a:rPr lang="en-US" sz="1800" dirty="0">
                <a:solidFill>
                  <a:schemeClr val="tx1"/>
                </a:solidFill>
              </a:rPr>
              <a:t>ασκαλία των δύο Οδών στην Επί του Όρους και τη Διδαχή (ΜΊΜΗΣΗ Δημιουργού)</a:t>
            </a:r>
            <a:br>
              <a:rPr lang="en-US" sz="1800" dirty="0">
                <a:solidFill>
                  <a:schemeClr val="tx1"/>
                </a:solidFill>
              </a:rPr>
            </a:br>
            <a:br>
              <a:rPr lang="en-US" sz="1800" dirty="0">
                <a:solidFill>
                  <a:schemeClr val="tx1"/>
                </a:solidFill>
              </a:rPr>
            </a:br>
            <a:endParaRPr lang="en-US" sz="1800" dirty="0">
              <a:solidFill>
                <a:schemeClr val="tx1"/>
              </a:solidFill>
            </a:endParaRPr>
          </a:p>
        </p:txBody>
      </p:sp>
      <p:sp>
        <p:nvSpPr>
          <p:cNvPr id="3" name="TextBox 2">
            <a:extLst>
              <a:ext uri="{FF2B5EF4-FFF2-40B4-BE49-F238E27FC236}">
                <a16:creationId xmlns:a16="http://schemas.microsoft.com/office/drawing/2014/main" id="{99E5B686-DE19-351E-C7B7-4708475BBC45}"/>
              </a:ext>
            </a:extLst>
          </p:cNvPr>
          <p:cNvSpPr txBox="1"/>
          <p:nvPr/>
        </p:nvSpPr>
        <p:spPr>
          <a:xfrm>
            <a:off x="2201779" y="3862136"/>
            <a:ext cx="1963906" cy="26306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ΜΗΝ ΞΕΧΝΑΜΕ !!!</a:t>
            </a:r>
          </a:p>
          <a:p>
            <a:pPr indent="-228600">
              <a:lnSpc>
                <a:spcPct val="90000"/>
              </a:lnSpc>
              <a:spcAft>
                <a:spcPts val="600"/>
              </a:spcAft>
              <a:buFont typeface="Arial" panose="020B0604020202020204" pitchFamily="34" charset="0"/>
              <a:buChar char="•"/>
            </a:pPr>
            <a:r>
              <a:rPr lang="en-US" sz="2000" b="1" dirty="0" err="1"/>
              <a:t>Ποτέ</a:t>
            </a:r>
            <a:r>
              <a:rPr lang="en-US" sz="2000" b="1" dirty="0"/>
              <a:t> </a:t>
            </a:r>
            <a:r>
              <a:rPr lang="el-GR" sz="2000" b="1" dirty="0"/>
              <a:t>«</a:t>
            </a:r>
            <a:r>
              <a:rPr lang="en-US" sz="2000" b="1" dirty="0" err="1"/>
              <a:t>ξερή</a:t>
            </a:r>
            <a:r>
              <a:rPr lang="el-GR" sz="2000" b="1" dirty="0"/>
              <a:t>» η</a:t>
            </a:r>
            <a:r>
              <a:rPr lang="en-US" sz="2000" b="1" dirty="0"/>
              <a:t> </a:t>
            </a:r>
            <a:r>
              <a:rPr lang="en-US" sz="2000" b="1" dirty="0" err="1"/>
              <a:t>Ανάγνωση</a:t>
            </a:r>
            <a:r>
              <a:rPr lang="en-US" sz="2000" b="1" dirty="0"/>
              <a:t> </a:t>
            </a:r>
            <a:r>
              <a:rPr lang="en-US" sz="2000" b="1" dirty="0" err="1"/>
              <a:t>της</a:t>
            </a:r>
            <a:r>
              <a:rPr lang="en-US" sz="2000" b="1" dirty="0"/>
              <a:t> </a:t>
            </a:r>
            <a:r>
              <a:rPr lang="en-US" sz="2000" b="1" dirty="0" err="1"/>
              <a:t>Βί</a:t>
            </a:r>
            <a:r>
              <a:rPr lang="en-US" sz="2000" b="1" dirty="0"/>
              <a:t>βλου στην Πρώτη Εκκλησία!</a:t>
            </a:r>
          </a:p>
        </p:txBody>
      </p:sp>
      <p:pic>
        <p:nvPicPr>
          <p:cNvPr id="4" name="Picture 3">
            <a:extLst>
              <a:ext uri="{FF2B5EF4-FFF2-40B4-BE49-F238E27FC236}">
                <a16:creationId xmlns:a16="http://schemas.microsoft.com/office/drawing/2014/main" id="{124A05EE-7DCF-4F6D-37FD-12FBA9C1A54E}"/>
              </a:ext>
            </a:extLst>
          </p:cNvPr>
          <p:cNvPicPr>
            <a:picLocks noChangeAspect="1"/>
          </p:cNvPicPr>
          <p:nvPr/>
        </p:nvPicPr>
        <p:blipFill rotWithShape="1">
          <a:blip r:embed="rId2"/>
          <a:srcRect r="3726" b="3"/>
          <a:stretch/>
        </p:blipFill>
        <p:spPr>
          <a:xfrm>
            <a:off x="7004180" y="3104147"/>
            <a:ext cx="4349618" cy="3015659"/>
          </a:xfrm>
          <a:prstGeom prst="rect">
            <a:avLst/>
          </a:prstGeom>
        </p:spPr>
      </p:pic>
      <p:sp>
        <p:nvSpPr>
          <p:cNvPr id="5" name="Επεξήγηση: Δεξιό βέλος 4">
            <a:extLst>
              <a:ext uri="{FF2B5EF4-FFF2-40B4-BE49-F238E27FC236}">
                <a16:creationId xmlns:a16="http://schemas.microsoft.com/office/drawing/2014/main" id="{AB28416A-CF7A-A83E-363B-4E49049D0FAA}"/>
              </a:ext>
            </a:extLst>
          </p:cNvPr>
          <p:cNvSpPr/>
          <p:nvPr/>
        </p:nvSpPr>
        <p:spPr>
          <a:xfrm>
            <a:off x="533400" y="4539343"/>
            <a:ext cx="1436914" cy="1023257"/>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Ραβδωτό δεξιό 5">
            <a:extLst>
              <a:ext uri="{FF2B5EF4-FFF2-40B4-BE49-F238E27FC236}">
                <a16:creationId xmlns:a16="http://schemas.microsoft.com/office/drawing/2014/main" id="{DCB3A5D3-943A-41B6-6913-E502B3A01B8C}"/>
              </a:ext>
            </a:extLst>
          </p:cNvPr>
          <p:cNvSpPr/>
          <p:nvPr/>
        </p:nvSpPr>
        <p:spPr>
          <a:xfrm>
            <a:off x="838198" y="206829"/>
            <a:ext cx="957945" cy="4136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1075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CC6BF5-F0E9-748D-8E1D-8B978CC438D8}"/>
              </a:ext>
            </a:extLst>
          </p:cNvPr>
          <p:cNvSpPr>
            <a:spLocks noGrp="1"/>
          </p:cNvSpPr>
          <p:nvPr>
            <p:ph type="title"/>
          </p:nvPr>
        </p:nvSpPr>
        <p:spPr>
          <a:xfrm>
            <a:off x="968829" y="2471057"/>
            <a:ext cx="4993957" cy="4386943"/>
          </a:xfrm>
        </p:spPr>
        <p:txBody>
          <a:bodyPr vert="horz" lIns="91440" tIns="45720" rIns="91440" bIns="45720" rtlCol="0" anchor="b">
            <a:normAutofit fontScale="90000"/>
          </a:bodyPr>
          <a:lstStyle/>
          <a:p>
            <a:pPr algn="just">
              <a:lnSpc>
                <a:spcPct val="90000"/>
              </a:lnSpc>
            </a:pPr>
            <a:br>
              <a:rPr lang="en-US" sz="2400" b="1" dirty="0">
                <a:solidFill>
                  <a:schemeClr val="tx1"/>
                </a:solidFill>
              </a:rPr>
            </a:br>
            <a:r>
              <a:rPr lang="el-GR" sz="2400" b="1" dirty="0">
                <a:solidFill>
                  <a:schemeClr val="tx1"/>
                </a:solidFill>
              </a:rPr>
              <a:t>1. </a:t>
            </a:r>
            <a:r>
              <a:rPr lang="en-US" sz="2400" b="1" dirty="0" err="1">
                <a:solidFill>
                  <a:schemeClr val="tx1"/>
                </a:solidFill>
              </a:rPr>
              <a:t>Δημιουργί</a:t>
            </a:r>
            <a:r>
              <a:rPr lang="en-US" sz="2400" b="1" dirty="0">
                <a:solidFill>
                  <a:schemeClr val="tx1"/>
                </a:solidFill>
              </a:rPr>
              <a:t>α</a:t>
            </a:r>
            <a:r>
              <a:rPr lang="el-GR" sz="2400" b="1" dirty="0">
                <a:solidFill>
                  <a:schemeClr val="tx1"/>
                </a:solidFill>
              </a:rPr>
              <a:t> – «</a:t>
            </a:r>
            <a:r>
              <a:rPr lang="en-US" sz="2400" b="1" dirty="0">
                <a:solidFill>
                  <a:schemeClr val="tx1"/>
                </a:solidFill>
              </a:rPr>
              <a:t>Big Bang</a:t>
            </a:r>
            <a:r>
              <a:rPr lang="el-GR" sz="2400" b="1" dirty="0">
                <a:solidFill>
                  <a:schemeClr val="tx1"/>
                </a:solidFill>
              </a:rPr>
              <a:t>»  </a:t>
            </a:r>
            <a:r>
              <a:rPr lang="el-GR" sz="2400" dirty="0">
                <a:solidFill>
                  <a:schemeClr val="tx1"/>
                </a:solidFill>
              </a:rPr>
              <a:t>κάθε δύση (=</a:t>
            </a:r>
            <a:r>
              <a:rPr lang="de-DE" sz="2400" dirty="0">
                <a:solidFill>
                  <a:schemeClr val="tx1"/>
                </a:solidFill>
              </a:rPr>
              <a:t> </a:t>
            </a:r>
            <a:r>
              <a:rPr lang="el-GR" sz="2400" dirty="0">
                <a:solidFill>
                  <a:schemeClr val="tx1"/>
                </a:solidFill>
              </a:rPr>
              <a:t>Βασίλεμα) και κάθε ανατολή</a:t>
            </a:r>
            <a:r>
              <a:rPr lang="en-US" sz="2400" dirty="0">
                <a:solidFill>
                  <a:schemeClr val="tx1"/>
                </a:solidFill>
              </a:rPr>
              <a:t> (</a:t>
            </a:r>
            <a:r>
              <a:rPr lang="el-GR" sz="2400" dirty="0">
                <a:solidFill>
                  <a:schemeClr val="tx1"/>
                </a:solidFill>
              </a:rPr>
              <a:t>Πρωτοχρονιά 01 Σεπτεμβρίου / αρχή μέρας κάθε Απόγευμα)</a:t>
            </a:r>
            <a:br>
              <a:rPr lang="en-US" sz="2400" dirty="0">
                <a:solidFill>
                  <a:schemeClr val="tx1"/>
                </a:solidFill>
              </a:rPr>
            </a:br>
            <a:br>
              <a:rPr lang="en-US" sz="2400" dirty="0">
                <a:solidFill>
                  <a:schemeClr val="tx1"/>
                </a:solidFill>
              </a:rPr>
            </a:br>
            <a:r>
              <a:rPr lang="el-GR" sz="2400" dirty="0">
                <a:solidFill>
                  <a:schemeClr val="tx1"/>
                </a:solidFill>
              </a:rPr>
              <a:t>* </a:t>
            </a:r>
            <a:r>
              <a:rPr lang="en-US" sz="2400" b="1" dirty="0">
                <a:solidFill>
                  <a:schemeClr val="tx1"/>
                </a:solidFill>
              </a:rPr>
              <a:t>Λα</a:t>
            </a:r>
            <a:r>
              <a:rPr lang="en-US" sz="2400" b="1" dirty="0" err="1">
                <a:solidFill>
                  <a:schemeClr val="tx1"/>
                </a:solidFill>
              </a:rPr>
              <a:t>τρεί</a:t>
            </a:r>
            <a:r>
              <a:rPr lang="en-US" sz="2400" b="1" dirty="0">
                <a:solidFill>
                  <a:schemeClr val="tx1"/>
                </a:solidFill>
              </a:rPr>
              <a:t>α</a:t>
            </a:r>
            <a:r>
              <a:rPr lang="en-US" sz="2400" dirty="0">
                <a:solidFill>
                  <a:schemeClr val="tx1"/>
                </a:solidFill>
              </a:rPr>
              <a:t> </a:t>
            </a:r>
            <a:r>
              <a:rPr lang="en-US" sz="2400" b="1" i="1" dirty="0">
                <a:solidFill>
                  <a:schemeClr val="tx1"/>
                </a:solidFill>
              </a:rPr>
              <a:t>καθημερινή (παιχνίδι Φωτός)</a:t>
            </a:r>
            <a:br>
              <a:rPr lang="el-GR" sz="2400" b="1" i="1" dirty="0">
                <a:solidFill>
                  <a:schemeClr val="tx1"/>
                </a:solidFill>
              </a:rPr>
            </a:br>
            <a:br>
              <a:rPr lang="en-US" sz="2400" b="1" i="1" dirty="0">
                <a:solidFill>
                  <a:schemeClr val="tx1"/>
                </a:solidFill>
              </a:rPr>
            </a:br>
            <a:r>
              <a:rPr lang="el-GR" sz="2400" b="1" i="1" dirty="0">
                <a:solidFill>
                  <a:schemeClr val="tx1"/>
                </a:solidFill>
              </a:rPr>
              <a:t>* Και το εκκλησιαστικό έτος </a:t>
            </a:r>
            <a:r>
              <a:rPr lang="el-GR" sz="2400" dirty="0">
                <a:solidFill>
                  <a:schemeClr val="tx1"/>
                </a:solidFill>
              </a:rPr>
              <a:t>από τον </a:t>
            </a:r>
            <a:r>
              <a:rPr lang="el-GR" sz="2400" dirty="0" err="1">
                <a:solidFill>
                  <a:schemeClr val="tx1"/>
                </a:solidFill>
              </a:rPr>
              <a:t>άγ</a:t>
            </a:r>
            <a:r>
              <a:rPr lang="el-GR" sz="2400" dirty="0">
                <a:solidFill>
                  <a:schemeClr val="tx1"/>
                </a:solidFill>
              </a:rPr>
              <a:t>. Δημήτριο στον </a:t>
            </a:r>
            <a:r>
              <a:rPr lang="el-GR" sz="2400" dirty="0" err="1">
                <a:solidFill>
                  <a:schemeClr val="tx1"/>
                </a:solidFill>
              </a:rPr>
              <a:t>άγ</a:t>
            </a:r>
            <a:r>
              <a:rPr lang="el-GR" sz="2400" dirty="0">
                <a:solidFill>
                  <a:schemeClr val="tx1"/>
                </a:solidFill>
              </a:rPr>
              <a:t>. Γεώργιο, από την  καλλιέργεια της Γης στη γεωργία </a:t>
            </a:r>
            <a:br>
              <a:rPr lang="el-GR" sz="2400" b="1" i="1" dirty="0">
                <a:solidFill>
                  <a:schemeClr val="tx1"/>
                </a:solidFill>
              </a:rPr>
            </a:br>
            <a:br>
              <a:rPr lang="en-US" sz="2400" dirty="0">
                <a:solidFill>
                  <a:schemeClr val="tx1"/>
                </a:solidFill>
              </a:rPr>
            </a:br>
            <a:endParaRPr lang="en-US" sz="2400" dirty="0">
              <a:solidFill>
                <a:srgbClr val="C00000"/>
              </a:solidFill>
              <a:highlight>
                <a:srgbClr val="FFFF00"/>
              </a:highlight>
            </a:endParaRPr>
          </a:p>
        </p:txBody>
      </p:sp>
      <p:pic>
        <p:nvPicPr>
          <p:cNvPr id="4" name="Picture 3">
            <a:extLst>
              <a:ext uri="{FF2B5EF4-FFF2-40B4-BE49-F238E27FC236}">
                <a16:creationId xmlns:a16="http://schemas.microsoft.com/office/drawing/2014/main" id="{01AE671B-DFFE-8B49-A266-48C27C80DF4C}"/>
              </a:ext>
            </a:extLst>
          </p:cNvPr>
          <p:cNvPicPr>
            <a:picLocks noChangeAspect="1"/>
          </p:cNvPicPr>
          <p:nvPr/>
        </p:nvPicPr>
        <p:blipFill rotWithShape="1">
          <a:blip r:embed="rId2"/>
          <a:srcRect l="26595" r="2602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2339417D-EA13-FAF6-D211-F67327807EF8}"/>
              </a:ext>
            </a:extLst>
          </p:cNvPr>
          <p:cNvSpPr txBox="1"/>
          <p:nvPr/>
        </p:nvSpPr>
        <p:spPr>
          <a:xfrm>
            <a:off x="827314" y="235476"/>
            <a:ext cx="5026615" cy="2862322"/>
          </a:xfrm>
          <a:prstGeom prst="rect">
            <a:avLst/>
          </a:prstGeom>
          <a:noFill/>
        </p:spPr>
        <p:txBody>
          <a:bodyPr wrap="square" rtlCol="0">
            <a:spAutoFit/>
          </a:bodyPr>
          <a:lstStyle/>
          <a:p>
            <a:pPr algn="ctr"/>
            <a:r>
              <a:rPr lang="el-GR" dirty="0"/>
              <a:t> Μπορούμε να συνδυάσουμε τη ΓΕΝΕΣΗ με τους ωραίους ψυχοθεραπευτικούς ΨΑΛΜΟΥΣ της Δημιουργίας </a:t>
            </a:r>
          </a:p>
          <a:p>
            <a:pPr algn="ctr"/>
            <a:endParaRPr lang="el-GR" dirty="0"/>
          </a:p>
          <a:p>
            <a:pPr algn="ctr"/>
            <a:r>
              <a:rPr lang="el-GR" dirty="0"/>
              <a:t>μέσα στο ωραίο ΣΚΗΝΙΚΟ της Λατρείας και το «παιχνίδι με το Φως» μέσα στο Ναό, όπου και ο ΠΟΛΥΕΛΕΟΣ και τα εκφραστικά πρόσωπα των Φίλων Αγίων</a:t>
            </a:r>
          </a:p>
          <a:p>
            <a:pPr algn="ctr"/>
            <a:r>
              <a:rPr lang="el-GR" dirty="0"/>
              <a:t> </a:t>
            </a:r>
          </a:p>
          <a:p>
            <a:pPr algn="ctr"/>
            <a:endParaRPr lang="el-GR" dirty="0"/>
          </a:p>
        </p:txBody>
      </p:sp>
    </p:spTree>
    <p:extLst>
      <p:ext uri="{BB962C8B-B14F-4D97-AF65-F5344CB8AC3E}">
        <p14:creationId xmlns:p14="http://schemas.microsoft.com/office/powerpoint/2010/main" val="42018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4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8A46272-C3AA-FA2D-7EC9-1086F61D5400}"/>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marL="228600" algn="ctr">
              <a:lnSpc>
                <a:spcPct val="90000"/>
              </a:lnSpc>
              <a:spcAft>
                <a:spcPts val="0"/>
              </a:spcAft>
            </a:pPr>
            <a:r>
              <a:rPr lang="el-GR" sz="3100" i="1" kern="1200" dirty="0">
                <a:solidFill>
                  <a:schemeClr val="tx1"/>
                </a:solidFill>
                <a:latin typeface="+mj-lt"/>
                <a:ea typeface="+mj-ea"/>
                <a:cs typeface="+mj-cs"/>
              </a:rPr>
              <a:t>Παράδειγμα: </a:t>
            </a:r>
            <a:r>
              <a:rPr lang="en-US" sz="3100" kern="1200" dirty="0" err="1">
                <a:solidFill>
                  <a:schemeClr val="tx1"/>
                </a:solidFill>
                <a:latin typeface="+mj-lt"/>
                <a:ea typeface="+mj-ea"/>
                <a:cs typeface="+mj-cs"/>
              </a:rPr>
              <a:t>Ακο</a:t>
            </a:r>
            <a:r>
              <a:rPr lang="el-GR" sz="3100" dirty="0" err="1">
                <a:solidFill>
                  <a:schemeClr val="tx1"/>
                </a:solidFill>
              </a:rPr>
              <a:t>ύμε</a:t>
            </a:r>
            <a:r>
              <a:rPr lang="el-GR" sz="3100" dirty="0">
                <a:solidFill>
                  <a:schemeClr val="tx1"/>
                </a:solidFill>
              </a:rPr>
              <a:t> - </a:t>
            </a:r>
            <a:r>
              <a:rPr lang="en-US" sz="3100" kern="1200" dirty="0" err="1">
                <a:solidFill>
                  <a:schemeClr val="tx1"/>
                </a:solidFill>
                <a:latin typeface="+mj-lt"/>
                <a:ea typeface="+mj-ea"/>
                <a:cs typeface="+mj-cs"/>
              </a:rPr>
              <a:t>ψελλίζουμε</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στη</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γλώσσ</a:t>
            </a:r>
            <a:r>
              <a:rPr lang="en-US" sz="3100" kern="1200" dirty="0">
                <a:solidFill>
                  <a:schemeClr val="tx1"/>
                </a:solidFill>
                <a:latin typeface="+mj-lt"/>
                <a:ea typeface="+mj-ea"/>
                <a:cs typeface="+mj-cs"/>
              </a:rPr>
              <a:t>α μας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τον </a:t>
            </a:r>
            <a:r>
              <a:rPr lang="el-GR" sz="3100" kern="1200" dirty="0">
                <a:solidFill>
                  <a:schemeClr val="tx1"/>
                </a:solidFill>
                <a:latin typeface="+mj-lt"/>
                <a:ea typeface="+mj-ea"/>
                <a:cs typeface="+mj-cs"/>
              </a:rPr>
              <a:t>«</a:t>
            </a:r>
            <a:r>
              <a:rPr lang="en-US" sz="3100" kern="1200" dirty="0" err="1">
                <a:solidFill>
                  <a:schemeClr val="tx1"/>
                </a:solidFill>
                <a:latin typeface="+mj-lt"/>
                <a:ea typeface="+mj-ea"/>
                <a:cs typeface="+mj-cs"/>
              </a:rPr>
              <a:t>Προοιμι</a:t>
            </a:r>
            <a:r>
              <a:rPr lang="en-US" sz="3100" kern="1200" dirty="0">
                <a:solidFill>
                  <a:schemeClr val="tx1"/>
                </a:solidFill>
                <a:latin typeface="+mj-lt"/>
                <a:ea typeface="+mj-ea"/>
                <a:cs typeface="+mj-cs"/>
              </a:rPr>
              <a:t>ακό</a:t>
            </a:r>
            <a:r>
              <a:rPr lang="el-GR" sz="3100" kern="1200" dirty="0">
                <a:solidFill>
                  <a:schemeClr val="tx1"/>
                </a:solidFill>
                <a:latin typeface="+mj-lt"/>
                <a:ea typeface="+mj-ea"/>
                <a:cs typeface="+mj-cs"/>
              </a:rPr>
              <a:t>»</a:t>
            </a:r>
            <a:r>
              <a:rPr lang="en-US" sz="3100" kern="1200" dirty="0">
                <a:solidFill>
                  <a:schemeClr val="tx1"/>
                </a:solidFill>
                <a:latin typeface="+mj-lt"/>
                <a:ea typeface="+mj-ea"/>
                <a:cs typeface="+mj-cs"/>
              </a:rPr>
              <a:t> </a:t>
            </a:r>
            <a:r>
              <a:rPr lang="en-US" sz="3100" b="1" kern="1200" dirty="0">
                <a:solidFill>
                  <a:schemeClr val="tx1"/>
                </a:solidFill>
                <a:latin typeface="+mj-lt"/>
                <a:ea typeface="+mj-ea"/>
                <a:cs typeface="+mj-cs"/>
              </a:rPr>
              <a:t>Ψαλμό της Δημιουργίας 104 (103) </a:t>
            </a:r>
            <a:br>
              <a:rPr lang="el-GR" sz="3100" b="1" kern="1200" dirty="0">
                <a:solidFill>
                  <a:schemeClr val="tx1"/>
                </a:solidFill>
                <a:latin typeface="+mj-lt"/>
                <a:ea typeface="+mj-ea"/>
                <a:cs typeface="+mj-cs"/>
              </a:rPr>
            </a:br>
            <a:r>
              <a:rPr lang="en-US" sz="3100" b="1" kern="1200" dirty="0">
                <a:solidFill>
                  <a:schemeClr val="tx1"/>
                </a:solidFill>
                <a:latin typeface="+mj-lt"/>
                <a:ea typeface="+mj-ea"/>
                <a:cs typeface="+mj-cs"/>
              </a:rPr>
              <a:t>και τον</a:t>
            </a:r>
            <a:r>
              <a:rPr lang="el-GR" sz="3100" b="1" kern="1200" dirty="0">
                <a:solidFill>
                  <a:schemeClr val="tx1"/>
                </a:solidFill>
                <a:latin typeface="+mj-lt"/>
                <a:ea typeface="+mj-ea"/>
                <a:cs typeface="+mj-cs"/>
              </a:rPr>
              <a:t> </a:t>
            </a:r>
            <a:r>
              <a:rPr lang="en-US" sz="3100" b="1" kern="1200" dirty="0">
                <a:solidFill>
                  <a:schemeClr val="tx1"/>
                </a:solidFill>
                <a:latin typeface="+mj-lt"/>
                <a:ea typeface="+mj-ea"/>
                <a:cs typeface="+mj-cs"/>
              </a:rPr>
              <a:t>Ψ. 8: </a:t>
            </a:r>
            <a:br>
              <a:rPr lang="en-US" sz="3100" kern="1200" dirty="0">
                <a:solidFill>
                  <a:schemeClr val="tx1"/>
                </a:solidFill>
                <a:latin typeface="+mj-lt"/>
                <a:ea typeface="+mj-ea"/>
                <a:cs typeface="+mj-cs"/>
              </a:rPr>
            </a:br>
            <a:r>
              <a:rPr lang="en-US" sz="3100" dirty="0">
                <a:solidFill>
                  <a:srgbClr val="FF0000"/>
                </a:solidFill>
                <a:hlinkClick r:id="rId2">
                  <a:extLst>
                    <a:ext uri="{A12FA001-AC4F-418D-AE19-62706E023703}">
                      <ahyp:hlinkClr xmlns:ahyp="http://schemas.microsoft.com/office/drawing/2018/hyperlinkcolor" val="tx"/>
                    </a:ext>
                  </a:extLst>
                </a:hlinkClick>
              </a:rPr>
              <a:t>https://my.bible.com/el/bible/173/PSA.104_1.TGV</a:t>
            </a:r>
            <a:br>
              <a:rPr lang="en-US" sz="3100" dirty="0">
                <a:solidFill>
                  <a:srgbClr val="FF0000"/>
                </a:solidFill>
              </a:rPr>
            </a:br>
            <a:r>
              <a:rPr lang="en-US" sz="3100" dirty="0">
                <a:solidFill>
                  <a:srgbClr val="FF0000"/>
                </a:solidFill>
                <a:hlinkClick r:id="rId3">
                  <a:extLst>
                    <a:ext uri="{A12FA001-AC4F-418D-AE19-62706E023703}">
                      <ahyp:hlinkClr xmlns:ahyp="http://schemas.microsoft.com/office/drawing/2018/hyperlinkcolor" val="tx"/>
                    </a:ext>
                  </a:extLst>
                </a:hlinkClick>
              </a:rPr>
              <a:t>https://my.bible.com/el/bible/173/PSA.8.TGV</a:t>
            </a:r>
            <a:r>
              <a:rPr lang="en-US" sz="3100" dirty="0">
                <a:solidFill>
                  <a:srgbClr val="FF0000"/>
                </a:solidFill>
              </a:rPr>
              <a:t> </a:t>
            </a:r>
            <a:br>
              <a:rPr lang="en-US" sz="3100" kern="1200" dirty="0">
                <a:solidFill>
                  <a:srgbClr val="FF0000"/>
                </a:solidFill>
                <a:latin typeface="+mj-lt"/>
                <a:ea typeface="+mj-ea"/>
                <a:cs typeface="+mj-cs"/>
              </a:rPr>
            </a:br>
            <a:br>
              <a:rPr lang="el-GR" sz="3100" kern="1200" dirty="0">
                <a:solidFill>
                  <a:srgbClr val="FF0000"/>
                </a:solidFill>
                <a:latin typeface="+mj-lt"/>
                <a:ea typeface="+mj-ea"/>
                <a:cs typeface="+mj-cs"/>
              </a:rPr>
            </a:br>
            <a:r>
              <a:rPr lang="en-US" sz="1800" kern="1200" dirty="0">
                <a:solidFill>
                  <a:schemeClr val="tx1"/>
                </a:solidFill>
                <a:latin typeface="+mj-lt"/>
                <a:ea typeface="+mj-ea"/>
                <a:cs typeface="+mj-cs"/>
              </a:rPr>
              <a:t>Παρα</a:t>
            </a:r>
            <a:r>
              <a:rPr lang="en-US" sz="1800" kern="1200" dirty="0" err="1">
                <a:solidFill>
                  <a:schemeClr val="tx1"/>
                </a:solidFill>
                <a:latin typeface="+mj-lt"/>
                <a:ea typeface="+mj-ea"/>
                <a:cs typeface="+mj-cs"/>
              </a:rPr>
              <a:t>τήρηση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σε</a:t>
            </a:r>
            <a:r>
              <a:rPr lang="en-US" sz="1800" kern="1200" dirty="0">
                <a:solidFill>
                  <a:schemeClr val="tx1"/>
                </a:solidFill>
                <a:latin typeface="+mj-lt"/>
                <a:ea typeface="+mj-ea"/>
                <a:cs typeface="+mj-cs"/>
              </a:rPr>
              <a:t> πα</a:t>
            </a:r>
            <a:r>
              <a:rPr lang="en-US" sz="1800" kern="1200" dirty="0" err="1">
                <a:solidFill>
                  <a:schemeClr val="tx1"/>
                </a:solidFill>
                <a:latin typeface="+mj-lt"/>
                <a:ea typeface="+mj-ea"/>
                <a:cs typeface="+mj-cs"/>
              </a:rPr>
              <a:t>ρένθεση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είν</a:t>
            </a:r>
            <a:r>
              <a:rPr lang="en-US" sz="1800" kern="1200" dirty="0">
                <a:solidFill>
                  <a:schemeClr val="tx1"/>
                </a:solidFill>
                <a:latin typeface="+mj-lt"/>
                <a:ea typeface="+mj-ea"/>
                <a:cs typeface="+mj-cs"/>
              </a:rPr>
              <a:t>αι η αρίθμηση του Ψαλμού στον εβραϊκό Κανόνα</a:t>
            </a:r>
            <a:br>
              <a:rPr lang="en-US" sz="1800" kern="1200" dirty="0">
                <a:solidFill>
                  <a:schemeClr val="tx1"/>
                </a:solidFill>
                <a:latin typeface="+mj-lt"/>
                <a:ea typeface="+mj-ea"/>
                <a:cs typeface="+mj-cs"/>
              </a:rPr>
            </a:br>
            <a:br>
              <a:rPr lang="en-US" sz="3100" kern="1200" dirty="0">
                <a:solidFill>
                  <a:schemeClr val="tx1"/>
                </a:solidFill>
                <a:highlight>
                  <a:srgbClr val="FFFF00"/>
                </a:highlight>
                <a:latin typeface="+mj-lt"/>
                <a:ea typeface="+mj-ea"/>
                <a:cs typeface="+mj-cs"/>
              </a:rPr>
            </a:br>
            <a:r>
              <a:rPr lang="en-US" sz="3100" b="1" kern="1200" dirty="0">
                <a:solidFill>
                  <a:schemeClr val="tx1"/>
                </a:solidFill>
                <a:highlight>
                  <a:srgbClr val="FFFF00"/>
                </a:highlight>
                <a:latin typeface="+mj-lt"/>
                <a:ea typeface="+mj-ea"/>
                <a:cs typeface="+mj-cs"/>
              </a:rPr>
              <a:t>Συμβουλευόμαστε την «ποιητική» μετάφραση της ΒΙΒΛΙΚΗΣ ΕΤΑΙΡΕΙΑΣ</a:t>
            </a:r>
            <a:br>
              <a:rPr lang="el-GR" sz="3100" b="1"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100" kern="1200" dirty="0" err="1">
                <a:solidFill>
                  <a:schemeClr val="tx1"/>
                </a:solidFill>
                <a:latin typeface="+mj-lt"/>
                <a:ea typeface="+mj-ea"/>
                <a:cs typeface="+mj-cs"/>
              </a:rPr>
              <a:t>Αν</a:t>
            </a:r>
            <a:r>
              <a:rPr lang="en-US" sz="3100" kern="1200" dirty="0">
                <a:solidFill>
                  <a:schemeClr val="tx1"/>
                </a:solidFill>
                <a:latin typeface="+mj-lt"/>
                <a:ea typeface="+mj-ea"/>
                <a:cs typeface="+mj-cs"/>
              </a:rPr>
              <a:t>αλογιζόμαστε ότι ο Ψαλμός 103 άδεται σε συνδυασμό με το βασίλεμα του ήλιου και το «Φως ιλαρόν»</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hlinkClick r:id="rId4"/>
              </a:rPr>
              <a:t>https://israelbiblecenter.com/%20podcast/page/18/</a:t>
            </a:r>
            <a:r>
              <a:rPr lang="en-US" sz="31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l-GR" sz="1800" kern="1200" dirty="0">
                <a:solidFill>
                  <a:schemeClr val="tx1"/>
                </a:solidFill>
                <a:latin typeface="+mj-lt"/>
                <a:ea typeface="+mj-ea"/>
                <a:cs typeface="+mj-cs"/>
              </a:rPr>
              <a:t>Επίσης συναντάται και στην «παγανιστική» Παράδοση</a:t>
            </a:r>
            <a:r>
              <a:rPr lang="en-US" sz="1800" dirty="0">
                <a:solidFill>
                  <a:schemeClr val="tx1"/>
                </a:solidFill>
              </a:rPr>
              <a:t> </a:t>
            </a:r>
            <a:r>
              <a:rPr lang="el-GR" sz="1800" dirty="0">
                <a:solidFill>
                  <a:schemeClr val="tx1"/>
                </a:solidFill>
              </a:rPr>
              <a:t>παράλληλος</a:t>
            </a:r>
            <a:r>
              <a:rPr lang="el-GR" sz="1800" kern="1200" dirty="0">
                <a:solidFill>
                  <a:schemeClr val="tx1"/>
                </a:solidFill>
                <a:latin typeface="+mj-lt"/>
                <a:ea typeface="+mj-ea"/>
                <a:cs typeface="+mj-cs"/>
              </a:rPr>
              <a:t> ΥΜΝΟΣ,  τον οποίο ο «Δαβίδ / Δαυίδ» έχει διασκευάσει  </a:t>
            </a:r>
            <a:r>
              <a:rPr lang="de-DE" sz="1800" kern="1200" dirty="0">
                <a:solidFill>
                  <a:schemeClr val="tx1"/>
                </a:solidFill>
                <a:latin typeface="+mj-lt"/>
                <a:ea typeface="+mj-ea"/>
                <a:cs typeface="+mj-cs"/>
                <a:hlinkClick r:id="rId5"/>
              </a:rPr>
              <a:t>https://de.wikipedia.org/wiki/Aton-Hymnus</a:t>
            </a:r>
            <a:r>
              <a:rPr lang="de-DE" sz="1800" kern="1200" dirty="0">
                <a:solidFill>
                  <a:schemeClr val="tx1"/>
                </a:solidFill>
                <a:latin typeface="+mj-lt"/>
                <a:ea typeface="+mj-ea"/>
                <a:cs typeface="+mj-cs"/>
              </a:rPr>
              <a:t> </a:t>
            </a:r>
            <a:endParaRPr lang="en-US" sz="1800" kern="1200" dirty="0">
              <a:solidFill>
                <a:schemeClr val="tx1"/>
              </a:solidFill>
              <a:latin typeface="+mj-lt"/>
              <a:ea typeface="+mj-ea"/>
              <a:cs typeface="+mj-cs"/>
            </a:endParaRPr>
          </a:p>
        </p:txBody>
      </p:sp>
      <p:sp>
        <p:nvSpPr>
          <p:cNvPr id="49" name="Rectangle 4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7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21F6496-9F30-8B32-3E84-9304334E29E2}"/>
              </a:ext>
            </a:extLst>
          </p:cNvPr>
          <p:cNvSpPr>
            <a:spLocks noGrp="1"/>
          </p:cNvSpPr>
          <p:nvPr>
            <p:ph sz="quarter" idx="1"/>
          </p:nvPr>
        </p:nvSpPr>
        <p:spPr>
          <a:xfrm>
            <a:off x="4380855" y="1412489"/>
            <a:ext cx="3427283" cy="4363844"/>
          </a:xfrm>
        </p:spPr>
        <p:txBody>
          <a:bodyPr>
            <a:normAutofit/>
          </a:bodyPr>
          <a:lstStyle/>
          <a:p>
            <a:pPr algn="just"/>
            <a:r>
              <a:rPr lang="el-GR" sz="2000" dirty="0"/>
              <a:t>Στα Σχολεία μοιράζουμε Βίβλους στη «γλώσσα» του, όπου στην πρώτη σελίδα τοποθετούμε </a:t>
            </a:r>
            <a:r>
              <a:rPr lang="el-GR" sz="2000" b="1" dirty="0"/>
              <a:t>έναν Καθρέφτη </a:t>
            </a:r>
            <a:r>
              <a:rPr lang="el-GR" sz="2000" dirty="0"/>
              <a:t>(</a:t>
            </a:r>
            <a:r>
              <a:rPr lang="el-GR" sz="2000" dirty="0">
                <a:highlight>
                  <a:srgbClr val="FFFF00"/>
                </a:highlight>
              </a:rPr>
              <a:t>Α.Γ. = </a:t>
            </a:r>
            <a:r>
              <a:rPr lang="en-US" sz="2000" b="1" dirty="0">
                <a:highlight>
                  <a:srgbClr val="FFFF00"/>
                </a:highlight>
              </a:rPr>
              <a:t>Facebook </a:t>
            </a:r>
            <a:r>
              <a:rPr lang="el-GR" sz="2000" dirty="0">
                <a:highlight>
                  <a:srgbClr val="FFFF00"/>
                </a:highlight>
              </a:rPr>
              <a:t>χωρίς μακιγιάζ</a:t>
            </a:r>
            <a:r>
              <a:rPr lang="el-GR" sz="2000" dirty="0"/>
              <a:t>) και στην επόμενη σελίδα </a:t>
            </a:r>
            <a:r>
              <a:rPr lang="el-GR" sz="2000" b="1" dirty="0"/>
              <a:t>μία </a:t>
            </a:r>
            <a:r>
              <a:rPr lang="el-GR" sz="2000" b="1" dirty="0" err="1"/>
              <a:t>Φωτο</a:t>
            </a:r>
            <a:r>
              <a:rPr lang="el-GR" sz="2000" b="1" dirty="0"/>
              <a:t> </a:t>
            </a:r>
            <a:r>
              <a:rPr lang="el-GR" sz="2000" dirty="0"/>
              <a:t>από τη Βάπτιση, όταν ντυνόμαστε κατάσαρκα τον Χριστό κι όμως είμαστε μοναδικοί.</a:t>
            </a:r>
          </a:p>
          <a:p>
            <a:endParaRPr lang="el-GR" sz="2000" dirty="0"/>
          </a:p>
          <a:p>
            <a:pPr marL="0" indent="0">
              <a:buNone/>
            </a:pPr>
            <a:r>
              <a:rPr lang="el-GR" sz="2000" dirty="0"/>
              <a:t>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EED69C6-B5B3-6FE4-1655-FDF1C89F55EE}"/>
              </a:ext>
            </a:extLst>
          </p:cNvPr>
          <p:cNvSpPr>
            <a:spLocks noGrp="1"/>
          </p:cNvSpPr>
          <p:nvPr>
            <p:ph sz="quarter" idx="2"/>
          </p:nvPr>
        </p:nvSpPr>
        <p:spPr>
          <a:xfrm>
            <a:off x="8451604" y="1412489"/>
            <a:ext cx="3197701" cy="4363844"/>
          </a:xfrm>
        </p:spPr>
        <p:txBody>
          <a:bodyPr>
            <a:normAutofit/>
          </a:bodyPr>
          <a:lstStyle/>
          <a:p>
            <a:r>
              <a:rPr lang="el-GR" sz="2000" dirty="0"/>
              <a:t>Βάπτιση = </a:t>
            </a:r>
            <a:r>
              <a:rPr lang="el-GR" sz="2000" b="1" dirty="0"/>
              <a:t>Κάθαρση από στίγμα </a:t>
            </a:r>
            <a:r>
              <a:rPr lang="el-GR" sz="2000" dirty="0"/>
              <a:t>που κληρονομείται 	από τον ΑΔΑΜ μέσω της σεξουαλικής επαφής? Συνδέεται 	με την 		</a:t>
            </a:r>
            <a:r>
              <a:rPr lang="el-GR" sz="2000" dirty="0" err="1"/>
              <a:t>Ονοματοδοσία</a:t>
            </a:r>
            <a:r>
              <a:rPr lang="el-GR" sz="2000" dirty="0"/>
              <a:t>;</a:t>
            </a:r>
          </a:p>
          <a:p>
            <a:endParaRPr lang="el-GR" sz="2000" dirty="0"/>
          </a:p>
        </p:txBody>
      </p:sp>
    </p:spTree>
    <p:extLst>
      <p:ext uri="{BB962C8B-B14F-4D97-AF65-F5344CB8AC3E}">
        <p14:creationId xmlns:p14="http://schemas.microsoft.com/office/powerpoint/2010/main" val="265115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E1E3CEF-40C2-2337-EAFC-45547DC80A09}"/>
              </a:ext>
            </a:extLst>
          </p:cNvPr>
          <p:cNvPicPr>
            <a:picLocks noChangeAspect="1"/>
          </p:cNvPicPr>
          <p:nvPr/>
        </p:nvPicPr>
        <p:blipFill rotWithShape="1">
          <a:blip r:embed="rId2"/>
          <a:srcRect l="7494" r="4177"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E0DC2A4-2E57-9AB3-D02B-D82333689DA6}"/>
              </a:ext>
            </a:extLst>
          </p:cNvPr>
          <p:cNvSpPr>
            <a:spLocks noGrp="1"/>
          </p:cNvSpPr>
          <p:nvPr>
            <p:ph type="title"/>
          </p:nvPr>
        </p:nvSpPr>
        <p:spPr>
          <a:xfrm>
            <a:off x="5827047" y="1095146"/>
            <a:ext cx="5721484" cy="1325563"/>
          </a:xfrm>
        </p:spPr>
        <p:txBody>
          <a:bodyPr vert="horz" lIns="91440" tIns="45720" rIns="91440" bIns="45720" rtlCol="0" anchor="ctr">
            <a:normAutofit fontScale="90000"/>
          </a:bodyPr>
          <a:lstStyle/>
          <a:p>
            <a:pPr algn="ctr">
              <a:lnSpc>
                <a:spcPct val="90000"/>
              </a:lnSpc>
            </a:pPr>
            <a:br>
              <a:rPr lang="el-GR" sz="4400" b="1" dirty="0">
                <a:solidFill>
                  <a:schemeClr val="tx1"/>
                </a:solidFill>
              </a:rPr>
            </a:br>
            <a:r>
              <a:rPr lang="en-US" sz="4400" b="1" dirty="0" err="1">
                <a:solidFill>
                  <a:schemeClr val="tx1"/>
                </a:solidFill>
              </a:rPr>
              <a:t>Εισ</a:t>
            </a:r>
            <a:r>
              <a:rPr lang="en-US" sz="4400" b="1" dirty="0">
                <a:solidFill>
                  <a:schemeClr val="tx1"/>
                </a:solidFill>
              </a:rPr>
              <a:t>αγωγικός Ψαλμός 1</a:t>
            </a:r>
            <a:br>
              <a:rPr lang="el-GR" sz="4400" b="1" dirty="0">
                <a:solidFill>
                  <a:schemeClr val="tx1"/>
                </a:solidFill>
              </a:rPr>
            </a:br>
            <a:r>
              <a:rPr lang="el-GR" sz="4400" dirty="0">
                <a:solidFill>
                  <a:schemeClr val="tx1"/>
                </a:solidFill>
              </a:rPr>
              <a:t>Επίσης τον δουλεύουμε όπως τον «Προοιμιακό» ή το «Πάσα Πνοή </a:t>
            </a:r>
            <a:r>
              <a:rPr lang="el-GR" sz="4400" dirty="0" err="1">
                <a:solidFill>
                  <a:schemeClr val="tx1"/>
                </a:solidFill>
              </a:rPr>
              <a:t>αινεσάτω</a:t>
            </a:r>
            <a:r>
              <a:rPr lang="el-GR" sz="4400" dirty="0">
                <a:solidFill>
                  <a:schemeClr val="tx1"/>
                </a:solidFill>
              </a:rPr>
              <a:t>»</a:t>
            </a:r>
            <a:br>
              <a:rPr lang="el-GR" sz="4400" dirty="0">
                <a:solidFill>
                  <a:schemeClr val="tx1"/>
                </a:solidFill>
              </a:rPr>
            </a:br>
            <a:endParaRPr lang="en-US" sz="4400" dirty="0">
              <a:solidFill>
                <a:schemeClr val="tx1"/>
              </a:solidFill>
            </a:endParaRPr>
          </a:p>
        </p:txBody>
      </p:sp>
      <p:sp>
        <p:nvSpPr>
          <p:cNvPr id="3" name="TextBox 2">
            <a:extLst>
              <a:ext uri="{FF2B5EF4-FFF2-40B4-BE49-F238E27FC236}">
                <a16:creationId xmlns:a16="http://schemas.microsoft.com/office/drawing/2014/main" id="{812635E1-64AE-4EA9-1FCB-E8B586BBAC01}"/>
              </a:ext>
            </a:extLst>
          </p:cNvPr>
          <p:cNvSpPr txBox="1"/>
          <p:nvPr/>
        </p:nvSpPr>
        <p:spPr>
          <a:xfrm>
            <a:off x="5656491" y="3486598"/>
            <a:ext cx="4204755" cy="316093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dirty="0"/>
              <a:t>Όπ</a:t>
            </a:r>
            <a:r>
              <a:rPr lang="en-US" dirty="0" err="1"/>
              <a:t>οιος</a:t>
            </a:r>
            <a:r>
              <a:rPr lang="en-US" dirty="0"/>
              <a:t> α</a:t>
            </a:r>
            <a:r>
              <a:rPr lang="en-US" dirty="0" err="1"/>
              <a:t>σχολείτ</a:t>
            </a:r>
            <a:r>
              <a:rPr lang="en-US" dirty="0"/>
              <a:t>αι με τον Νόμο είναι ένας ΠΑΡΑΔΕΙΣΟΣ</a:t>
            </a:r>
            <a:r>
              <a:rPr lang="el-GR" dirty="0"/>
              <a:t>. Οι Γραφές είναι Παράδεισος. </a:t>
            </a:r>
            <a:endParaRPr lang="en-US" dirty="0"/>
          </a:p>
          <a:p>
            <a:pPr indent="-228600" algn="just">
              <a:lnSpc>
                <a:spcPct val="90000"/>
              </a:lnSpc>
              <a:spcAft>
                <a:spcPts val="600"/>
              </a:spcAft>
              <a:buFont typeface="Arial" panose="020B0604020202020204" pitchFamily="34" charset="0"/>
              <a:buChar char="•"/>
            </a:pPr>
            <a:endParaRPr lang="en-US" dirty="0"/>
          </a:p>
          <a:p>
            <a:pPr indent="-228600" algn="just">
              <a:lnSpc>
                <a:spcPct val="90000"/>
              </a:lnSpc>
              <a:spcAft>
                <a:spcPts val="600"/>
              </a:spcAft>
              <a:buFont typeface="Arial" panose="020B0604020202020204" pitchFamily="34" charset="0"/>
              <a:buChar char="•"/>
            </a:pPr>
            <a:r>
              <a:rPr lang="el-GR" dirty="0" err="1"/>
              <a:t>Σημειωτέον</a:t>
            </a:r>
            <a:r>
              <a:rPr lang="el-GR" dirty="0"/>
              <a:t> ότι κ</a:t>
            </a:r>
            <a:r>
              <a:rPr lang="en-US" dirty="0"/>
              <a:t>αι </a:t>
            </a:r>
            <a:r>
              <a:rPr lang="en-US" dirty="0" err="1"/>
              <a:t>το</a:t>
            </a:r>
            <a:r>
              <a:rPr lang="en-US" dirty="0"/>
              <a:t> Ψα</a:t>
            </a:r>
            <a:r>
              <a:rPr lang="en-US" dirty="0" err="1"/>
              <a:t>λτήρι</a:t>
            </a:r>
            <a:r>
              <a:rPr lang="en-US" dirty="0"/>
              <a:t> </a:t>
            </a:r>
            <a:r>
              <a:rPr lang="el-GR" dirty="0"/>
              <a:t>είναι οργανωμένο σε </a:t>
            </a:r>
            <a:r>
              <a:rPr lang="en-US" dirty="0" err="1"/>
              <a:t>μί</a:t>
            </a:r>
            <a:r>
              <a:rPr lang="en-US" dirty="0"/>
              <a:t>α «Πεντάτευχο» σε μινιατούρα και ένας μικρός Ναός </a:t>
            </a:r>
            <a:r>
              <a:rPr lang="el-GR" dirty="0"/>
              <a:t>.</a:t>
            </a:r>
          </a:p>
          <a:p>
            <a:pPr indent="-228600" algn="just">
              <a:lnSpc>
                <a:spcPct val="90000"/>
              </a:lnSpc>
              <a:spcAft>
                <a:spcPts val="600"/>
              </a:spcAft>
              <a:buFont typeface="Arial" panose="020B0604020202020204" pitchFamily="34" charset="0"/>
              <a:buChar char="•"/>
            </a:pPr>
            <a:endParaRPr lang="el-GR" dirty="0"/>
          </a:p>
          <a:p>
            <a:pPr indent="-228600" algn="just">
              <a:lnSpc>
                <a:spcPct val="90000"/>
              </a:lnSpc>
              <a:spcAft>
                <a:spcPts val="600"/>
              </a:spcAft>
              <a:buFont typeface="Arial" panose="020B0604020202020204" pitchFamily="34" charset="0"/>
              <a:buChar char="•"/>
            </a:pPr>
            <a:r>
              <a:rPr lang="el-GR" dirty="0"/>
              <a:t>Οι Ψαλμοί συμπλέκονται με συγκεκριμένη σειρά για να </a:t>
            </a:r>
            <a:r>
              <a:rPr lang="el-GR" dirty="0" err="1"/>
              <a:t>αναΠαραστήσουν</a:t>
            </a:r>
            <a:r>
              <a:rPr lang="el-GR" dirty="0"/>
              <a:t> ! Βλ. τις σημειώσεις </a:t>
            </a:r>
            <a:r>
              <a:rPr lang="en-US" dirty="0" err="1"/>
              <a:t>BibleProject</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90453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88A7C2-5D18-FBC5-F4B9-C9D8E66BF186}"/>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nSpc>
                <a:spcPct val="90000"/>
              </a:lnSpc>
            </a:pPr>
            <a:r>
              <a:rPr lang="el-GR" sz="4400" dirty="0">
                <a:solidFill>
                  <a:schemeClr val="tx1"/>
                </a:solidFill>
              </a:rPr>
              <a:t>Η «Εξορία» (κι όχι έξωση) </a:t>
            </a:r>
            <a:br>
              <a:rPr lang="el-GR" sz="4400" dirty="0">
                <a:solidFill>
                  <a:schemeClr val="tx1"/>
                </a:solidFill>
              </a:rPr>
            </a:br>
            <a:r>
              <a:rPr lang="el-GR" sz="4400" dirty="0">
                <a:solidFill>
                  <a:schemeClr val="tx1"/>
                </a:solidFill>
              </a:rPr>
              <a:t>του Αδάμ στη Λατρεία</a:t>
            </a:r>
            <a:endParaRPr lang="en-US" sz="4400" dirty="0">
              <a:solidFill>
                <a:schemeClr val="tx1"/>
              </a:solidFill>
            </a:endParaRPr>
          </a:p>
        </p:txBody>
      </p:sp>
      <p:sp>
        <p:nvSpPr>
          <p:cNvPr id="3" name="TextBox 2">
            <a:extLst>
              <a:ext uri="{FF2B5EF4-FFF2-40B4-BE49-F238E27FC236}">
                <a16:creationId xmlns:a16="http://schemas.microsoft.com/office/drawing/2014/main" id="{A5D797B3-86DE-9B1F-38EF-31B0AC198930}"/>
              </a:ext>
            </a:extLst>
          </p:cNvPr>
          <p:cNvSpPr txBox="1"/>
          <p:nvPr/>
        </p:nvSpPr>
        <p:spPr>
          <a:xfrm>
            <a:off x="4965431" y="2438400"/>
            <a:ext cx="6586489" cy="3785419"/>
          </a:xfrm>
          <a:prstGeom prst="rect">
            <a:avLst/>
          </a:prstGeom>
        </p:spPr>
        <p:txBody>
          <a:bodyPr vert="horz" lIns="91440" tIns="45720" rIns="91440" bIns="45720" rtlCol="0">
            <a:normAutofit lnSpcReduction="10000"/>
          </a:bodyPr>
          <a:lstStyle/>
          <a:p>
            <a:pPr>
              <a:lnSpc>
                <a:spcPct val="90000"/>
              </a:lnSpc>
              <a:spcAft>
                <a:spcPts val="600"/>
              </a:spcAft>
            </a:pPr>
            <a:br>
              <a:rPr lang="en-US" sz="2000" b="1" i="1" dirty="0"/>
            </a:br>
            <a:r>
              <a:rPr lang="en-US" sz="2000" b="1" i="1" dirty="0"/>
              <a:t>* </a:t>
            </a:r>
            <a:r>
              <a:rPr lang="en-US" sz="2000" b="1" dirty="0" err="1"/>
              <a:t>Τριώδιο</a:t>
            </a:r>
            <a:r>
              <a:rPr lang="en-US" sz="2000" dirty="0"/>
              <a:t> κα</a:t>
            </a:r>
            <a:r>
              <a:rPr lang="en-US" sz="2000" dirty="0" err="1"/>
              <a:t>τά</a:t>
            </a:r>
            <a:r>
              <a:rPr lang="en-US" sz="2000" dirty="0"/>
              <a:t> </a:t>
            </a:r>
            <a:r>
              <a:rPr lang="en-US" sz="2000" dirty="0" err="1"/>
              <a:t>την</a:t>
            </a:r>
            <a:r>
              <a:rPr lang="en-US" sz="2000" dirty="0"/>
              <a:t> </a:t>
            </a:r>
            <a:r>
              <a:rPr lang="en-US" sz="2000" dirty="0" err="1"/>
              <a:t>Άνοιξη</a:t>
            </a:r>
            <a:r>
              <a:rPr lang="en-US" sz="2000" dirty="0"/>
              <a:t> (η </a:t>
            </a:r>
            <a:r>
              <a:rPr lang="en-US" sz="2000" dirty="0" err="1"/>
              <a:t>Εξορί</a:t>
            </a:r>
            <a:r>
              <a:rPr lang="en-US" sz="2000" dirty="0"/>
              <a:t>α Αδάμ + </a:t>
            </a:r>
            <a:r>
              <a:rPr lang="en-US" sz="2000" b="1" i="1" dirty="0"/>
              <a:t>Γένεσις</a:t>
            </a:r>
            <a:r>
              <a:rPr lang="en-US" sz="2000" dirty="0"/>
              <a:t> την </a:t>
            </a:r>
            <a:r>
              <a:rPr lang="en-US" sz="2000" dirty="0">
                <a:highlight>
                  <a:srgbClr val="FFFF00"/>
                </a:highlight>
              </a:rPr>
              <a:t>αγία και μεγάλη Σαρακοστή </a:t>
            </a:r>
            <a:r>
              <a:rPr lang="en-US" sz="2000" dirty="0"/>
              <a:t>σε συνδυασμό με τον Ησαΐα και τις Παροιμίες)</a:t>
            </a:r>
            <a:br>
              <a:rPr lang="en-US" sz="2000" dirty="0"/>
            </a:br>
            <a:br>
              <a:rPr lang="en-US" sz="2000" dirty="0"/>
            </a:br>
            <a:r>
              <a:rPr lang="en-US" sz="2000" dirty="0"/>
              <a:t>* </a:t>
            </a:r>
            <a:r>
              <a:rPr lang="en-US" sz="2000" b="1" dirty="0"/>
              <a:t>Μεγάλος Κανόνας </a:t>
            </a:r>
            <a:r>
              <a:rPr lang="en-US" sz="2000" dirty="0"/>
              <a:t>Ανδρέα Κρήτης</a:t>
            </a:r>
            <a:r>
              <a:rPr lang="el-GR" sz="2000" dirty="0"/>
              <a:t> (</a:t>
            </a:r>
            <a:r>
              <a:rPr lang="el-GR" sz="2000" dirty="0" err="1"/>
              <a:t>ΕκΠληκτική</a:t>
            </a:r>
            <a:r>
              <a:rPr lang="el-GR" sz="2000" dirty="0"/>
              <a:t> υπαρξιακή Ανά </a:t>
            </a:r>
            <a:r>
              <a:rPr lang="el-GR" sz="2000" dirty="0" err="1"/>
              <a:t>Γνωση</a:t>
            </a:r>
            <a:r>
              <a:rPr lang="el-GR" sz="2000" dirty="0"/>
              <a:t> </a:t>
            </a:r>
            <a:r>
              <a:rPr lang="el-GR" sz="2000" dirty="0" err="1"/>
              <a:t>ιδίωτης</a:t>
            </a:r>
            <a:r>
              <a:rPr lang="el-GR" sz="2000" dirty="0"/>
              <a:t> Γενέσεως </a:t>
            </a:r>
            <a:r>
              <a:rPr lang="en-US" sz="2000" dirty="0"/>
              <a:t> !</a:t>
            </a:r>
            <a:r>
              <a:rPr lang="el-GR" sz="2000" dirty="0"/>
              <a:t>)</a:t>
            </a:r>
            <a:r>
              <a:rPr lang="en-US" sz="2000" dirty="0"/>
              <a:t> </a:t>
            </a:r>
            <a:br>
              <a:rPr lang="en-US" sz="2000" dirty="0"/>
            </a:br>
            <a:br>
              <a:rPr lang="en-US" sz="2000" dirty="0"/>
            </a:br>
            <a:r>
              <a:rPr lang="en-US" sz="2000" dirty="0"/>
              <a:t>* Πα</a:t>
            </a:r>
            <a:r>
              <a:rPr lang="en-US" sz="2000" dirty="0" err="1"/>
              <a:t>τέρες</a:t>
            </a:r>
            <a:r>
              <a:rPr lang="en-US" sz="2000" dirty="0"/>
              <a:t> – </a:t>
            </a:r>
            <a:r>
              <a:rPr lang="en-US" sz="2000" dirty="0" err="1"/>
              <a:t>Μητέρες</a:t>
            </a:r>
            <a:r>
              <a:rPr lang="en-US" sz="2000" dirty="0"/>
              <a:t> </a:t>
            </a:r>
            <a:r>
              <a:rPr lang="en-US" sz="2000" dirty="0" err="1"/>
              <a:t>Εκκλησί</a:t>
            </a:r>
            <a:r>
              <a:rPr lang="en-US" sz="2000" dirty="0"/>
              <a:t>ας «Τριαντάφυλλο και Σχολείο» (Αειφορία)</a:t>
            </a:r>
            <a:endParaRPr lang="el-GR" sz="2000" dirty="0"/>
          </a:p>
          <a:p>
            <a:pPr>
              <a:lnSpc>
                <a:spcPct val="90000"/>
              </a:lnSpc>
              <a:spcAft>
                <a:spcPts val="600"/>
              </a:spcAft>
            </a:pPr>
            <a:endParaRPr lang="el-GR" sz="2000" dirty="0"/>
          </a:p>
          <a:p>
            <a:pPr>
              <a:lnSpc>
                <a:spcPct val="90000"/>
              </a:lnSpc>
              <a:spcAft>
                <a:spcPts val="600"/>
              </a:spcAft>
            </a:pPr>
            <a:br>
              <a:rPr lang="en-US" sz="2000" dirty="0"/>
            </a:br>
            <a:br>
              <a:rPr lang="en-US" sz="2000" dirty="0"/>
            </a:br>
            <a:endParaRPr lang="en-US" sz="2000" dirty="0"/>
          </a:p>
        </p:txBody>
      </p:sp>
      <p:pic>
        <p:nvPicPr>
          <p:cNvPr id="5" name="Picture 4">
            <a:extLst>
              <a:ext uri="{FF2B5EF4-FFF2-40B4-BE49-F238E27FC236}">
                <a16:creationId xmlns:a16="http://schemas.microsoft.com/office/drawing/2014/main" id="{658D757C-6508-DB23-AAFD-CCD0071B63B3}"/>
              </a:ext>
            </a:extLst>
          </p:cNvPr>
          <p:cNvPicPr>
            <a:picLocks noChangeAspect="1"/>
          </p:cNvPicPr>
          <p:nvPr/>
        </p:nvPicPr>
        <p:blipFill rotWithShape="1">
          <a:blip r:embed="rId2"/>
          <a:srcRect l="51546" r="80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0EC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0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67E2BB-F2C5-677D-8303-27E5D5744367}"/>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pPr>
              <a:lnSpc>
                <a:spcPct val="90000"/>
              </a:lnSpc>
            </a:pPr>
            <a:r>
              <a:rPr lang="el-GR" sz="6600" dirty="0">
                <a:solidFill>
                  <a:schemeClr val="tx1"/>
                </a:solidFill>
              </a:rPr>
              <a:t>4. </a:t>
            </a:r>
            <a:r>
              <a:rPr lang="en-US" sz="6600" dirty="0">
                <a:solidFill>
                  <a:schemeClr val="tx1"/>
                </a:solidFill>
              </a:rPr>
              <a:t>ΔΗΜΙΟΥΡΓΙΑ ΚΑΙ ΤΕΧΝΗ</a:t>
            </a:r>
          </a:p>
        </p:txBody>
      </p:sp>
      <p:pic>
        <p:nvPicPr>
          <p:cNvPr id="4" name="Picture 3">
            <a:extLst>
              <a:ext uri="{FF2B5EF4-FFF2-40B4-BE49-F238E27FC236}">
                <a16:creationId xmlns:a16="http://schemas.microsoft.com/office/drawing/2014/main" id="{F4BFE439-A94D-8497-A0FB-86CA63BB4F01}"/>
              </a:ext>
            </a:extLst>
          </p:cNvPr>
          <p:cNvPicPr>
            <a:picLocks noChangeAspect="1"/>
          </p:cNvPicPr>
          <p:nvPr/>
        </p:nvPicPr>
        <p:blipFill rotWithShape="1">
          <a:blip r:embed="rId2"/>
          <a:srcRect l="19800" r="34898" b="-1"/>
          <a:stretch/>
        </p:blipFill>
        <p:spPr>
          <a:xfrm>
            <a:off x="1" y="10"/>
            <a:ext cx="4654296" cy="6857990"/>
          </a:xfrm>
          <a:prstGeom prst="rect">
            <a:avLst/>
          </a:prstGeom>
        </p:spPr>
      </p:pic>
      <mc:AlternateContent xmlns:mc="http://schemas.openxmlformats.org/markup-compatibility/2006" xmlns:pslz="http://schemas.microsoft.com/office/powerpoint/2016/slidezoom">
        <mc:Choice Requires="pslz">
          <p:graphicFrame>
            <p:nvGraphicFramePr>
              <p:cNvPr id="5" name="Ζουμ διαφάνειας 4">
                <a:extLst>
                  <a:ext uri="{FF2B5EF4-FFF2-40B4-BE49-F238E27FC236}">
                    <a16:creationId xmlns:a16="http://schemas.microsoft.com/office/drawing/2014/main" id="{832CBC22-7717-1AB5-8B4E-C1961C7AC1EF}"/>
                  </a:ext>
                </a:extLst>
              </p:cNvPr>
              <p:cNvGraphicFramePr>
                <a:graphicFrameLocks noChangeAspect="1"/>
              </p:cNvGraphicFramePr>
              <p:nvPr>
                <p:extLst>
                  <p:ext uri="{D42A27DB-BD31-4B8C-83A1-F6EECF244321}">
                    <p14:modId xmlns:p14="http://schemas.microsoft.com/office/powerpoint/2010/main" val="170095544"/>
                  </p:ext>
                </p:extLst>
              </p:nvPr>
            </p:nvGraphicFramePr>
            <p:xfrm>
              <a:off x="1785257" y="3464379"/>
              <a:ext cx="3048000" cy="1714500"/>
            </p:xfrm>
            <a:graphic>
              <a:graphicData uri="http://schemas.microsoft.com/office/powerpoint/2016/slidezoom">
                <pslz:sldZm>
                  <pslz:sldZmObj sldId="350" cId="1420037249">
                    <pslz:zmPr id="{B3B67FB6-C60D-4298-B8EA-13E18C4C9F9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Ζουμ διαφάνειας 4">
                <a:hlinkClick r:id="rId4" action="ppaction://hlinksldjump"/>
                <a:extLst>
                  <a:ext uri="{FF2B5EF4-FFF2-40B4-BE49-F238E27FC236}">
                    <a16:creationId xmlns:a16="http://schemas.microsoft.com/office/drawing/2014/main" id="{832CBC22-7717-1AB5-8B4E-C1961C7AC1EF}"/>
                  </a:ext>
                </a:extLst>
              </p:cNvPr>
              <p:cNvPicPr>
                <a:picLocks noGrp="1" noRot="1" noChangeAspect="1" noMove="1" noResize="1" noEditPoints="1" noAdjustHandles="1" noChangeArrowheads="1" noChangeShapeType="1"/>
              </p:cNvPicPr>
              <p:nvPr/>
            </p:nvPicPr>
            <p:blipFill>
              <a:blip r:embed="rId5"/>
              <a:stretch>
                <a:fillRect/>
              </a:stretch>
            </p:blipFill>
            <p:spPr>
              <a:xfrm>
                <a:off x="1785257" y="34643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200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53E8544-EF1F-D88D-BF1F-7A91D94E83FF}"/>
              </a:ext>
            </a:extLst>
          </p:cNvPr>
          <p:cNvSpPr txBox="1"/>
          <p:nvPr/>
        </p:nvSpPr>
        <p:spPr>
          <a:xfrm>
            <a:off x="838200" y="1825625"/>
            <a:ext cx="5558489" cy="435133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dirty="0" err="1">
                <a:effectLst/>
              </a:rPr>
              <a:t>Πριν</a:t>
            </a:r>
            <a:r>
              <a:rPr lang="en-US" b="1" dirty="0">
                <a:effectLst/>
              </a:rPr>
              <a:t> τα π</a:t>
            </a:r>
            <a:r>
              <a:rPr lang="en-US" b="1" dirty="0" err="1">
                <a:effectLst/>
              </a:rPr>
              <a:t>άντ</a:t>
            </a:r>
            <a:r>
              <a:rPr lang="en-US" b="1" dirty="0">
                <a:effectLst/>
              </a:rPr>
              <a:t>α, ακόμη και πριν από τον ήλιο, τη σελήνη και τ’ άστρα, δημιουργήθηκε το Φ</a:t>
            </a:r>
            <a:r>
              <a:rPr lang="en-US" b="1" dirty="0"/>
              <a:t>ΩΣ (ο Χρόνος;)</a:t>
            </a:r>
            <a:r>
              <a:rPr lang="en-US" b="1" dirty="0">
                <a:effectLst/>
              </a:rPr>
              <a:t>.</a:t>
            </a:r>
          </a:p>
          <a:p>
            <a:pPr marL="2057400" lvl="5">
              <a:lnSpc>
                <a:spcPct val="90000"/>
              </a:lnSpc>
              <a:spcAft>
                <a:spcPts val="600"/>
              </a:spcAft>
            </a:pPr>
            <a:r>
              <a:rPr lang="el-GR" sz="3200" b="1" dirty="0"/>
              <a:t>ΜΟΥΣΙΚΗ</a:t>
            </a:r>
          </a:p>
          <a:p>
            <a:pPr marL="2057400" lvl="5">
              <a:lnSpc>
                <a:spcPct val="90000"/>
              </a:lnSpc>
              <a:spcAft>
                <a:spcPts val="600"/>
              </a:spcAft>
            </a:pPr>
            <a:endParaRPr lang="en-US" dirty="0"/>
          </a:p>
          <a:p>
            <a:pPr indent="-228600" algn="just">
              <a:lnSpc>
                <a:spcPct val="90000"/>
              </a:lnSpc>
              <a:spcAft>
                <a:spcPts val="600"/>
              </a:spcAft>
              <a:buFont typeface="Arial" panose="020B0604020202020204" pitchFamily="34" charset="0"/>
              <a:buChar char="•"/>
            </a:pPr>
            <a:r>
              <a:rPr lang="en-US" dirty="0">
                <a:effectLst/>
              </a:rPr>
              <a:t>Ο </a:t>
            </a:r>
            <a:r>
              <a:rPr lang="en-US" b="1" dirty="0" err="1">
                <a:effectLst/>
              </a:rPr>
              <a:t>Ιωσήφ</a:t>
            </a:r>
            <a:r>
              <a:rPr lang="en-US" b="1" dirty="0">
                <a:effectLst/>
              </a:rPr>
              <a:t> </a:t>
            </a:r>
            <a:r>
              <a:rPr lang="en-US" b="1" dirty="0" err="1">
                <a:effectLst/>
              </a:rPr>
              <a:t>Χάυδν</a:t>
            </a:r>
            <a:r>
              <a:rPr lang="en-US" b="1" dirty="0">
                <a:effectLst/>
              </a:rPr>
              <a:t> (Joseph Haydn)</a:t>
            </a:r>
            <a:r>
              <a:rPr lang="en-US" dirty="0">
                <a:effectLst/>
              </a:rPr>
              <a:t> απ</a:t>
            </a:r>
            <a:r>
              <a:rPr lang="en-US" dirty="0" err="1">
                <a:effectLst/>
              </a:rPr>
              <a:t>οτυ</a:t>
            </a:r>
            <a:r>
              <a:rPr lang="en-US" dirty="0">
                <a:effectLst/>
              </a:rPr>
              <a:t>πώνει αυτό το κοσμογονικό γεγονός ηχητικά στο ορατόριό του </a:t>
            </a:r>
            <a:r>
              <a:rPr lang="en-US" b="1" i="1" dirty="0">
                <a:effectLst/>
              </a:rPr>
              <a:t>Δημιουργία</a:t>
            </a:r>
            <a:r>
              <a:rPr lang="en-US" dirty="0">
                <a:effectLst/>
                <a:highlight>
                  <a:srgbClr val="FFFF00"/>
                </a:highlight>
                <a:hlinkClick r:id="rId2"/>
              </a:rPr>
              <a:t>https://www.youtube.com/watch?v=EuIs7R2BpvQ</a:t>
            </a:r>
            <a:r>
              <a:rPr lang="en-US" dirty="0">
                <a:effectLst/>
                <a:highlight>
                  <a:srgbClr val="FFFF00"/>
                </a:highlight>
              </a:rPr>
              <a:t>   </a:t>
            </a:r>
            <a:r>
              <a:rPr lang="en-US" dirty="0">
                <a:effectLst/>
              </a:rPr>
              <a:t>ισχυρότερα από ό,τι μπορούν να το εκφράσουν τα λόγια και ακόμη ζωηρότερα από την αναπαράσταση του </a:t>
            </a:r>
            <a:r>
              <a:rPr lang="en-US" b="1" cap="all" dirty="0">
                <a:effectLst/>
              </a:rPr>
              <a:t>μ</a:t>
            </a:r>
            <a:r>
              <a:rPr lang="en-US" b="1" dirty="0">
                <a:effectLst/>
              </a:rPr>
              <a:t>ιχαήλ Άγγελου </a:t>
            </a:r>
            <a:r>
              <a:rPr lang="en-US" dirty="0">
                <a:effectLst/>
              </a:rPr>
              <a:t>στη </a:t>
            </a:r>
            <a:r>
              <a:rPr lang="en-US" b="1" dirty="0">
                <a:effectLst/>
              </a:rPr>
              <a:t>Σιξτίνα Καπέλλα</a:t>
            </a:r>
            <a:r>
              <a:rPr lang="en-US" dirty="0">
                <a:effectLst/>
              </a:rPr>
              <a:t>. </a:t>
            </a:r>
            <a:r>
              <a:rPr lang="en-US" dirty="0" err="1">
                <a:effectLst/>
              </a:rPr>
              <a:t>Με</a:t>
            </a:r>
            <a:r>
              <a:rPr lang="en-US" dirty="0">
                <a:effectLst/>
              </a:rPr>
              <a:t> </a:t>
            </a:r>
            <a:r>
              <a:rPr lang="en-US" dirty="0" err="1">
                <a:effectLst/>
              </a:rPr>
              <a:t>τη</a:t>
            </a:r>
            <a:r>
              <a:rPr lang="en-US" dirty="0">
                <a:effectLst/>
              </a:rPr>
              <a:t> </a:t>
            </a:r>
            <a:r>
              <a:rPr lang="en-US" dirty="0" err="1">
                <a:effectLst/>
              </a:rPr>
              <a:t>γλώσσ</a:t>
            </a:r>
            <a:r>
              <a:rPr lang="en-US" dirty="0">
                <a:effectLst/>
              </a:rPr>
              <a:t>α της μουσικής </a:t>
            </a:r>
            <a:r>
              <a:rPr lang="en-US" i="1" dirty="0">
                <a:effectLst/>
              </a:rPr>
              <a:t>μετα-φράζει</a:t>
            </a:r>
            <a:r>
              <a:rPr lang="en-US" dirty="0">
                <a:effectLst/>
              </a:rPr>
              <a:t> εκ νέου τον βιβλικό λόγο για τη δημιουργία του φωτός με ένα αιφνίδιο ξέσπασμα (fortisimmo) ολόκληρης της ορχήστρας από το σκοτεινό μι-μινόρε (e-moll) σε ένα ακτινοβόλο, θριαμβευτικό ντο ματζόρε (c-dur). (Χα</a:t>
            </a:r>
            <a:r>
              <a:rPr lang="en-US" dirty="0" err="1">
                <a:effectLst/>
              </a:rPr>
              <a:t>νς</a:t>
            </a:r>
            <a:r>
              <a:rPr lang="en-US" dirty="0">
                <a:effectLst/>
              </a:rPr>
              <a:t> </a:t>
            </a:r>
            <a:r>
              <a:rPr lang="en-US" dirty="0" err="1">
                <a:effectLst/>
              </a:rPr>
              <a:t>Κινγκ</a:t>
            </a:r>
            <a:r>
              <a:rPr lang="en-US" dirty="0">
                <a:effectLst/>
              </a:rPr>
              <a:t>)</a:t>
            </a:r>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B8EC5-020F-2235-6AB8-FE788562CD02}"/>
              </a:ext>
            </a:extLst>
          </p:cNvPr>
          <p:cNvSpPr txBox="1"/>
          <p:nvPr/>
        </p:nvSpPr>
        <p:spPr>
          <a:xfrm>
            <a:off x="838200" y="364450"/>
            <a:ext cx="9895114" cy="1938992"/>
          </a:xfrm>
          <a:prstGeom prst="rect">
            <a:avLst/>
          </a:prstGeom>
          <a:noFill/>
        </p:spPr>
        <p:txBody>
          <a:bodyPr wrap="square" rtlCol="0">
            <a:spAutoFit/>
          </a:bodyPr>
          <a:lstStyle/>
          <a:p>
            <a:pPr>
              <a:spcAft>
                <a:spcPts val="600"/>
              </a:spcAft>
            </a:pPr>
            <a:r>
              <a:rPr lang="el-GR" sz="2800" b="1" dirty="0">
                <a:solidFill>
                  <a:srgbClr val="000000"/>
                </a:solidFill>
                <a:latin typeface="Times New Roman" panose="02020603050405020304" pitchFamily="18" charset="0"/>
                <a:ea typeface="Times New Roman" panose="02020603050405020304" pitchFamily="18" charset="0"/>
              </a:rPr>
              <a:t>1</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Γενηθήτω</a:t>
            </a:r>
            <a:r>
              <a:rPr lang="en-US" sz="2800" b="1" dirty="0">
                <a:solidFill>
                  <a:srgbClr val="000000"/>
                </a:solidFill>
                <a:effectLst/>
                <a:latin typeface="Times New Roman" panose="02020603050405020304" pitchFamily="18" charset="0"/>
                <a:ea typeface="Times New Roman" panose="02020603050405020304" pitchFamily="18" charset="0"/>
              </a:rPr>
              <a:t> (Fiat)</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Φῶς</a:t>
            </a:r>
            <a:r>
              <a:rPr lang="el-GR" sz="2800" b="1" dirty="0">
                <a:solidFill>
                  <a:srgbClr val="000000"/>
                </a:solidFill>
                <a:effectLst/>
                <a:latin typeface="Times New Roman" panose="02020603050405020304" pitchFamily="18" charset="0"/>
                <a:ea typeface="Times New Roman" panose="02020603050405020304" pitchFamily="18" charset="0"/>
              </a:rPr>
              <a:t>!»</a:t>
            </a:r>
            <a:r>
              <a:rPr lang="el-GR" sz="2800" b="1" i="1"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Η Γη όμως ήταν έρημη και ασχημάτιστη.</a:t>
            </a:r>
            <a:r>
              <a:rPr lang="el-GR"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Ήταν σκοτάδι πάνω από την άβυσσο,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αλλά έπνεε </a:t>
            </a:r>
            <a:r>
              <a:rPr lang="el-GR" i="1" cap="all" dirty="0">
                <a:solidFill>
                  <a:srgbClr val="000000"/>
                </a:solidFill>
                <a:latin typeface="Times New Roman" panose="02020603050405020304" pitchFamily="18" charset="0"/>
                <a:ea typeface="Times New Roman" panose="02020603050405020304" pitchFamily="18" charset="0"/>
              </a:rPr>
              <a:t>π</a:t>
            </a:r>
            <a:r>
              <a:rPr lang="el-GR" i="1" dirty="0">
                <a:solidFill>
                  <a:srgbClr val="000000"/>
                </a:solidFill>
                <a:latin typeface="Times New Roman" panose="02020603050405020304" pitchFamily="18" charset="0"/>
                <a:ea typeface="Times New Roman" panose="02020603050405020304" pitchFamily="18" charset="0"/>
              </a:rPr>
              <a:t>νεύμα του </a:t>
            </a:r>
            <a:r>
              <a:rPr lang="el-GR" i="1" cap="all" dirty="0">
                <a:solidFill>
                  <a:srgbClr val="000000"/>
                </a:solidFill>
                <a:latin typeface="Times New Roman" panose="02020603050405020304" pitchFamily="18" charset="0"/>
                <a:ea typeface="Times New Roman" panose="02020603050405020304" pitchFamily="18" charset="0"/>
              </a:rPr>
              <a:t>θ</a:t>
            </a:r>
            <a:r>
              <a:rPr lang="el-GR" i="1" dirty="0">
                <a:solidFill>
                  <a:srgbClr val="000000"/>
                </a:solidFill>
                <a:latin typeface="Times New Roman" panose="02020603050405020304" pitchFamily="18" charset="0"/>
                <a:ea typeface="Times New Roman" panose="02020603050405020304" pitchFamily="18" charset="0"/>
              </a:rPr>
              <a:t>εού πάνω από τα νερά</a:t>
            </a:r>
            <a:r>
              <a:rPr lang="el-GR" dirty="0">
                <a:solidFill>
                  <a:srgbClr val="000000"/>
                </a:solidFill>
                <a:latin typeface="Times New Roman" panose="02020603050405020304" pitchFamily="18" charset="0"/>
                <a:ea typeface="Times New Roman" panose="02020603050405020304" pitchFamily="18" charset="0"/>
              </a:rPr>
              <a:t>. </a:t>
            </a:r>
          </a:p>
          <a:p>
            <a:pPr algn="ctr">
              <a:spcAft>
                <a:spcPts val="600"/>
              </a:spcAft>
            </a:pPr>
            <a:r>
              <a:rPr lang="el-GR" dirty="0"/>
              <a:t>	</a:t>
            </a:r>
          </a:p>
        </p:txBody>
      </p:sp>
    </p:spTree>
    <p:extLst>
      <p:ext uri="{BB962C8B-B14F-4D97-AF65-F5344CB8AC3E}">
        <p14:creationId xmlns:p14="http://schemas.microsoft.com/office/powerpoint/2010/main" val="351829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Η οροφογραφία της Καπέλα Σιξτίνα. Photo by Calvin Craig on Unsplash">
            <a:extLst>
              <a:ext uri="{FF2B5EF4-FFF2-40B4-BE49-F238E27FC236}">
                <a16:creationId xmlns:a16="http://schemas.microsoft.com/office/drawing/2014/main" id="{C31C64B1-22C0-6034-2377-D9F5CD9C4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4" b="5534"/>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7BAC9F10-8192-5243-9A2D-5F5F81EB65E8}"/>
              </a:ext>
            </a:extLst>
          </p:cNvPr>
          <p:cNvSpPr>
            <a:spLocks noGrp="1"/>
          </p:cNvSpPr>
          <p:nvPr>
            <p:ph type="title"/>
          </p:nvPr>
        </p:nvSpPr>
        <p:spPr>
          <a:xfrm>
            <a:off x="674914" y="457200"/>
            <a:ext cx="4250699" cy="3978275"/>
          </a:xfrm>
          <a:noFill/>
        </p:spPr>
        <p:txBody>
          <a:bodyPr vert="horz" lIns="91440" tIns="45720" rIns="91440" bIns="45720" rtlCol="0" anchor="b">
            <a:normAutofit fontScale="90000"/>
          </a:bodyPr>
          <a:lstStyle/>
          <a:p>
            <a:pPr algn="r">
              <a:lnSpc>
                <a:spcPct val="90000"/>
              </a:lnSpc>
            </a:pPr>
            <a:r>
              <a:rPr lang="el-GR" sz="3600" dirty="0">
                <a:solidFill>
                  <a:schemeClr val="tx1"/>
                </a:solidFill>
              </a:rPr>
              <a:t>2. </a:t>
            </a:r>
            <a:r>
              <a:rPr lang="el-GR" sz="3600" b="1" dirty="0">
                <a:solidFill>
                  <a:schemeClr val="tx1"/>
                </a:solidFill>
              </a:rPr>
              <a:t>Ζωγραφική </a:t>
            </a:r>
            <a:r>
              <a:rPr lang="en-US" sz="3600" dirty="0" err="1">
                <a:solidFill>
                  <a:schemeClr val="tx1"/>
                </a:solidFill>
              </a:rPr>
              <a:t>Δημιουργί</a:t>
            </a:r>
            <a:r>
              <a:rPr lang="en-US" sz="3600" dirty="0">
                <a:solidFill>
                  <a:schemeClr val="tx1"/>
                </a:solidFill>
              </a:rPr>
              <a:t>α</a:t>
            </a:r>
            <a:r>
              <a:rPr lang="el-GR" sz="3600" dirty="0">
                <a:solidFill>
                  <a:schemeClr val="tx1"/>
                </a:solidFill>
              </a:rPr>
              <a:t> άνδρα και</a:t>
            </a:r>
            <a:r>
              <a:rPr lang="en-US" sz="3600" dirty="0">
                <a:solidFill>
                  <a:schemeClr val="tx1"/>
                </a:solidFill>
              </a:rPr>
              <a:t> </a:t>
            </a:r>
            <a:r>
              <a:rPr lang="el-GR" sz="3600" dirty="0">
                <a:solidFill>
                  <a:schemeClr val="tx1"/>
                </a:solidFill>
              </a:rPr>
              <a:t>γ</a:t>
            </a:r>
            <a:r>
              <a:rPr lang="en-US" sz="3600" dirty="0" err="1">
                <a:solidFill>
                  <a:schemeClr val="tx1"/>
                </a:solidFill>
              </a:rPr>
              <a:t>υν</a:t>
            </a:r>
            <a:r>
              <a:rPr lang="en-US" sz="3600" dirty="0">
                <a:solidFill>
                  <a:schemeClr val="tx1"/>
                </a:solidFill>
              </a:rPr>
              <a:t>αίκας</a:t>
            </a:r>
            <a:r>
              <a:rPr lang="el-GR" sz="3600" dirty="0">
                <a:solidFill>
                  <a:schemeClr val="tx1"/>
                </a:solidFill>
              </a:rPr>
              <a:t> στην Τέχνη (</a:t>
            </a:r>
            <a:r>
              <a:rPr lang="el-GR" sz="3600" dirty="0" err="1">
                <a:solidFill>
                  <a:schemeClr val="tx1"/>
                </a:solidFill>
              </a:rPr>
              <a:t>Μιχαἠλ</a:t>
            </a:r>
            <a:r>
              <a:rPr lang="el-GR" sz="3600" dirty="0">
                <a:solidFill>
                  <a:schemeClr val="tx1"/>
                </a:solidFill>
              </a:rPr>
              <a:t> Άγγελος)</a:t>
            </a:r>
            <a:br>
              <a:rPr lang="en-US" sz="3600" dirty="0">
                <a:solidFill>
                  <a:schemeClr val="tx1"/>
                </a:solidFill>
              </a:rPr>
            </a:br>
            <a:br>
              <a:rPr lang="en-US" sz="3600" dirty="0">
                <a:solidFill>
                  <a:schemeClr val="tx1"/>
                </a:solidFill>
              </a:rPr>
            </a:br>
            <a:r>
              <a:rPr lang="el-GR" sz="3600" dirty="0">
                <a:solidFill>
                  <a:schemeClr val="tx1"/>
                </a:solidFill>
              </a:rPr>
              <a:t>Συγκρίνετε τη σχέση του Θεού με τα δύο φύλα</a:t>
            </a:r>
            <a:br>
              <a:rPr lang="en-US" sz="3600" dirty="0">
                <a:solidFill>
                  <a:schemeClr val="tx1"/>
                </a:solidFill>
              </a:rPr>
            </a:b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351632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88088" y="7749480"/>
            <a:ext cx="3383280" cy="877824"/>
          </a:xfrm>
        </p:spPr>
        <p:txBody>
          <a:bodyPr>
            <a:normAutofit fontScale="90000"/>
          </a:bodyPr>
          <a:lstStyle/>
          <a:p>
            <a:br>
              <a:rPr lang="el-GR" dirty="0"/>
            </a:br>
            <a:endParaRPr lang="el-GR" dirty="0"/>
          </a:p>
        </p:txBody>
      </p:sp>
      <p:sp>
        <p:nvSpPr>
          <p:cNvPr id="4" name="3 - Θέση κειμένου"/>
          <p:cNvSpPr>
            <a:spLocks noGrp="1"/>
          </p:cNvSpPr>
          <p:nvPr>
            <p:ph type="body" idx="2"/>
          </p:nvPr>
        </p:nvSpPr>
        <p:spPr>
          <a:xfrm>
            <a:off x="2351584" y="1268760"/>
            <a:ext cx="4176464" cy="4617720"/>
          </a:xfrm>
        </p:spPr>
        <p:txBody>
          <a:bodyPr>
            <a:normAutofit/>
          </a:bodyPr>
          <a:lstStyle/>
          <a:p>
            <a:endParaRPr lang="de-DE" dirty="0"/>
          </a:p>
          <a:p>
            <a:endParaRPr lang="de-DE" dirty="0"/>
          </a:p>
          <a:p>
            <a:pPr algn="just">
              <a:buFont typeface="Arial" charset="0"/>
              <a:buChar char="•"/>
            </a:pPr>
            <a:endParaRPr lang="el-GR" sz="3600" i="1" dirty="0"/>
          </a:p>
          <a:p>
            <a:endParaRPr lang="el-GR" sz="3600" dirty="0"/>
          </a:p>
        </p:txBody>
      </p:sp>
      <p:sp>
        <p:nvSpPr>
          <p:cNvPr id="3" name="2 - Θέση περιεχομένου"/>
          <p:cNvSpPr>
            <a:spLocks noGrp="1"/>
          </p:cNvSpPr>
          <p:nvPr>
            <p:ph sz="half" idx="1"/>
          </p:nvPr>
        </p:nvSpPr>
        <p:spPr>
          <a:xfrm>
            <a:off x="9480376" y="8613576"/>
            <a:ext cx="1717976" cy="2179752"/>
          </a:xfrm>
        </p:spPr>
        <p:txBody>
          <a:bodyPr>
            <a:normAutofit/>
          </a:bodyPr>
          <a:lstStyle/>
          <a:p>
            <a:pPr>
              <a:buNone/>
            </a:pPr>
            <a:r>
              <a:rPr lang="de-DE" dirty="0"/>
              <a:t> </a:t>
            </a:r>
            <a:endParaRPr lang="el-GR" dirty="0"/>
          </a:p>
          <a:p>
            <a:pPr lvl="0" algn="just">
              <a:buNone/>
            </a:pPr>
            <a:r>
              <a:rPr lang="de-DE" dirty="0"/>
              <a:t>  </a:t>
            </a:r>
            <a:endParaRPr lang="el-GR" dirty="0"/>
          </a:p>
          <a:p>
            <a:endParaRPr lang="el-GR" dirty="0"/>
          </a:p>
        </p:txBody>
      </p:sp>
      <p:sp>
        <p:nvSpPr>
          <p:cNvPr id="58370" name="AutoShape 2"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72" name="AutoShape 4"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74" name="Picture 6" descr="The Creation of Adam - Wikipedia"/>
          <p:cNvPicPr>
            <a:picLocks noChangeAspect="1" noChangeArrowheads="1"/>
          </p:cNvPicPr>
          <p:nvPr/>
        </p:nvPicPr>
        <p:blipFill>
          <a:blip r:embed="rId3" cstate="print"/>
          <a:srcRect/>
          <a:stretch>
            <a:fillRect/>
          </a:stretch>
        </p:blipFill>
        <p:spPr bwMode="auto">
          <a:xfrm>
            <a:off x="1991212" y="764704"/>
            <a:ext cx="8209244" cy="3653113"/>
          </a:xfrm>
          <a:prstGeom prst="rect">
            <a:avLst/>
          </a:prstGeom>
          <a:noFill/>
        </p:spPr>
      </p:pic>
      <p:sp>
        <p:nvSpPr>
          <p:cNvPr id="11" name="10 - Ορθογώνιο"/>
          <p:cNvSpPr/>
          <p:nvPr/>
        </p:nvSpPr>
        <p:spPr>
          <a:xfrm>
            <a:off x="435429" y="4509121"/>
            <a:ext cx="9837035" cy="2308324"/>
          </a:xfrm>
          <a:prstGeom prst="rect">
            <a:avLst/>
          </a:prstGeom>
        </p:spPr>
        <p:txBody>
          <a:bodyPr wrap="square">
            <a:spAutoFit/>
          </a:bodyPr>
          <a:lstStyle/>
          <a:p>
            <a:pPr algn="just"/>
            <a:r>
              <a:rPr lang="el-GR" b="1" i="1" dirty="0"/>
              <a:t>Ο ΘΕΌΣ αγκαλιάζει τη Σοφία</a:t>
            </a:r>
            <a:r>
              <a:rPr lang="en-US" b="1" i="1" dirty="0"/>
              <a:t> &lt; Maat</a:t>
            </a:r>
            <a:r>
              <a:rPr lang="de-DE" b="1" i="1" dirty="0"/>
              <a:t> </a:t>
            </a:r>
            <a:r>
              <a:rPr lang="el-GR" b="1" i="1" dirty="0"/>
              <a:t> -  τον </a:t>
            </a:r>
            <a:r>
              <a:rPr lang="el-GR" b="1" i="1" dirty="0" err="1"/>
              <a:t>συνδημιουργό</a:t>
            </a:r>
            <a:r>
              <a:rPr lang="el-GR" b="1" i="1" dirty="0"/>
              <a:t> Λόγο Του: «Τότε ήμουν κοντά του σαν μικρό παιδί; κι ήμουν η καθημερινή [του] </a:t>
            </a:r>
            <a:r>
              <a:rPr lang="en-US" b="1" i="1" dirty="0"/>
              <a:t> </a:t>
            </a:r>
            <a:r>
              <a:rPr lang="el-GR" b="1" i="1" dirty="0"/>
              <a:t>ευχαρίστηση</a:t>
            </a:r>
            <a:r>
              <a:rPr lang="en-US" b="1" i="1" dirty="0"/>
              <a:t> </a:t>
            </a:r>
            <a:r>
              <a:rPr lang="el-GR" b="1" i="1" dirty="0"/>
              <a:t>, ενώ στην παρουσία </a:t>
            </a:r>
            <a:r>
              <a:rPr lang="en-US" b="1" i="1" dirty="0"/>
              <a:t>T</a:t>
            </a:r>
            <a:r>
              <a:rPr lang="el-GR" b="1" i="1" dirty="0"/>
              <a:t>ου χαιρόμουν ακατάπαυστα· χαιρόμουν στης δικής του γης την οικουμένη κι ήμουν ευτυχισμένη στους ανθρώπους ανάμεσα»  </a:t>
            </a:r>
            <a:r>
              <a:rPr lang="en-US" b="1" dirty="0"/>
              <a:t>(</a:t>
            </a:r>
            <a:r>
              <a:rPr lang="el-GR" b="1" dirty="0"/>
              <a:t>Παροιμίες 8, 30</a:t>
            </a:r>
            <a:r>
              <a:rPr lang="en-US" b="1" dirty="0"/>
              <a:t>)</a:t>
            </a:r>
            <a:endParaRPr lang="el-GR" b="1" i="1" dirty="0"/>
          </a:p>
          <a:p>
            <a:pPr algn="just"/>
            <a:r>
              <a:rPr lang="el-GR" b="1" i="1" dirty="0"/>
              <a:t>Μιχαήλ </a:t>
            </a:r>
            <a:r>
              <a:rPr lang="el-GR" b="1" i="1" dirty="0" err="1"/>
              <a:t>Άντζελο</a:t>
            </a:r>
            <a:r>
              <a:rPr lang="el-GR" b="1" i="1" dirty="0"/>
              <a:t> </a:t>
            </a:r>
            <a:r>
              <a:rPr lang="en-US" dirty="0">
                <a:hlinkClick r:id="rId4"/>
              </a:rPr>
              <a:t>Sistine Chapel</a:t>
            </a:r>
            <a:r>
              <a:rPr lang="el-GR" dirty="0"/>
              <a:t>  (1508-1512) = Η παράσταση του Θεού μέσα στο κέλυφος ανακαλεί </a:t>
            </a:r>
            <a:r>
              <a:rPr lang="el-GR" dirty="0">
                <a:solidFill>
                  <a:srgbClr val="C00000"/>
                </a:solidFill>
              </a:rPr>
              <a:t>το σχήμα του Εγκεφάλου ή / και τον Τοκετό!!!</a:t>
            </a:r>
            <a:endParaRPr lang="el-GR" b="1" i="1" dirty="0">
              <a:solidFill>
                <a:srgbClr val="C00000"/>
              </a:solidFill>
            </a:endParaRPr>
          </a:p>
          <a:p>
            <a:pPr algn="just"/>
            <a:r>
              <a:rPr lang="en-US" dirty="0">
                <a:hlinkClick r:id="rId5"/>
              </a:rPr>
              <a:t>https://en.wikipedia.org/wiki/The_Creation_of_Adam</a:t>
            </a:r>
            <a:r>
              <a:rPr lang="el-GR" dirty="0"/>
              <a:t> </a:t>
            </a:r>
            <a:r>
              <a:rPr lang="de-DE" dirty="0"/>
              <a:t>+ </a:t>
            </a:r>
            <a:r>
              <a:rPr lang="el-GR" dirty="0" err="1"/>
              <a:t>Βεργίλιος</a:t>
            </a:r>
            <a:r>
              <a:rPr lang="el-GR" dirty="0"/>
              <a:t> (Χρυσή Εποχή η Πρώτη, όχι τα Έσχατα – η Καινή Πόλη)</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E36B0-C687-AC49-DDC9-667ACC7CC903}"/>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dirty="0" err="1">
                <a:solidFill>
                  <a:schemeClr val="tx1"/>
                </a:solidFill>
                <a:latin typeface="+mj-lt"/>
                <a:ea typeface="+mj-ea"/>
                <a:cs typeface="+mj-cs"/>
              </a:rPr>
              <a:t>Αγί</a:t>
            </a:r>
            <a:r>
              <a:rPr lang="en-US" sz="4400" kern="1200" dirty="0">
                <a:solidFill>
                  <a:schemeClr val="tx1"/>
                </a:solidFill>
                <a:latin typeface="+mj-lt"/>
                <a:ea typeface="+mj-ea"/>
                <a:cs typeface="+mj-cs"/>
              </a:rPr>
              <a:t>α Σοφία</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A12D99C1-94EB-F141-26E8-6BC2376B8EB2}"/>
              </a:ext>
            </a:extLst>
          </p:cNvPr>
          <p:cNvSpPr>
            <a:spLocks noGrp="1"/>
          </p:cNvSpPr>
          <p:nvPr>
            <p:ph sz="quarter" idx="1"/>
          </p:nvPr>
        </p:nvSpPr>
        <p:spPr>
          <a:xfrm>
            <a:off x="1653363" y="2176272"/>
            <a:ext cx="9367204" cy="4041648"/>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Κέντρο</a:t>
            </a:r>
            <a:r>
              <a:rPr lang="en-US" sz="2000" dirty="0"/>
              <a:t> </a:t>
            </a:r>
            <a:r>
              <a:rPr lang="en-US" sz="2000" dirty="0" err="1"/>
              <a:t>της</a:t>
            </a:r>
            <a:r>
              <a:rPr lang="en-US" sz="2000" dirty="0"/>
              <a:t> </a:t>
            </a:r>
            <a:r>
              <a:rPr lang="en-US" sz="2000" dirty="0" err="1"/>
              <a:t>Νέ</a:t>
            </a:r>
            <a:r>
              <a:rPr lang="en-US" sz="2000" dirty="0"/>
              <a:t>ας Ρωμαϊκής Αυτοκρατορίας.</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Αυτός</a:t>
            </a:r>
            <a:r>
              <a:rPr lang="en-US" sz="2000" dirty="0"/>
              <a:t> π</a:t>
            </a:r>
            <a:r>
              <a:rPr lang="en-US" sz="2000" dirty="0" err="1"/>
              <a:t>ου</a:t>
            </a:r>
            <a:r>
              <a:rPr lang="en-US" sz="2000" dirty="0"/>
              <a:t> σα</a:t>
            </a:r>
            <a:r>
              <a:rPr lang="en-US" sz="2000" dirty="0" err="1"/>
              <a:t>ρκώθηκε</a:t>
            </a:r>
            <a:r>
              <a:rPr lang="en-US" sz="2000" dirty="0"/>
              <a:t> και </a:t>
            </a:r>
            <a:r>
              <a:rPr lang="en-US" sz="2000" dirty="0" err="1"/>
              <a:t>στ</a:t>
            </a:r>
            <a:r>
              <a:rPr lang="en-US" sz="2000" dirty="0"/>
              <a:t>αυρώθηκε είναι ο Δημιουργός που συμπυκνώνει – ανακεφαλαιώνει όλο το Σύμπαν. Ο </a:t>
            </a:r>
            <a:r>
              <a:rPr lang="en-US" sz="2000" dirty="0" err="1"/>
              <a:t>λόγος</a:t>
            </a:r>
            <a:r>
              <a:rPr lang="en-US" sz="2000" dirty="0"/>
              <a:t> </a:t>
            </a:r>
            <a:r>
              <a:rPr lang="en-US" sz="2000" dirty="0" err="1"/>
              <a:t>Του</a:t>
            </a:r>
            <a:r>
              <a:rPr lang="en-US" sz="2000" dirty="0"/>
              <a:t> </a:t>
            </a:r>
            <a:r>
              <a:rPr lang="en-US" sz="2000" dirty="0" err="1"/>
              <a:t>είν</a:t>
            </a:r>
            <a:r>
              <a:rPr lang="en-US" sz="2000" dirty="0"/>
              <a:t>αι αναΔημιουργικός. </a:t>
            </a:r>
            <a:r>
              <a:rPr lang="en-US" sz="2000" dirty="0" err="1"/>
              <a:t>Στ</a:t>
            </a:r>
            <a:r>
              <a:rPr lang="en-US" sz="2000" dirty="0"/>
              <a:t>α </a:t>
            </a:r>
            <a:r>
              <a:rPr lang="el-GR" sz="2000" dirty="0"/>
              <a:t>ε</a:t>
            </a:r>
            <a:r>
              <a:rPr lang="en-US" sz="2000" dirty="0"/>
              <a:t>βρα</a:t>
            </a:r>
            <a:r>
              <a:rPr lang="en-US" sz="2000" dirty="0" err="1"/>
              <a:t>ϊκά</a:t>
            </a:r>
            <a:r>
              <a:rPr lang="en-US" sz="2000" dirty="0"/>
              <a:t> ο «</a:t>
            </a:r>
            <a:r>
              <a:rPr lang="en-US" sz="2000" dirty="0" err="1"/>
              <a:t>λόγος</a:t>
            </a:r>
            <a:r>
              <a:rPr lang="en-US" sz="2000" dirty="0"/>
              <a:t>» (</a:t>
            </a:r>
            <a:r>
              <a:rPr lang="en-US" sz="2000" dirty="0" err="1"/>
              <a:t>ντ</a:t>
            </a:r>
            <a:r>
              <a:rPr lang="en-US" sz="2000" dirty="0"/>
              <a:t>αμπαρ) σημαίνει και το πράγμα, την πραγματικότητα που αυτός ως «παραστατικός λόγος» δημιουργεί – «κτίζει».</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Σημειωτέον</a:t>
            </a:r>
            <a:r>
              <a:rPr lang="en-US" sz="2000" dirty="0"/>
              <a:t> </a:t>
            </a:r>
            <a:r>
              <a:rPr lang="en-US" sz="2000" dirty="0" err="1"/>
              <a:t>ότι</a:t>
            </a:r>
            <a:r>
              <a:rPr lang="en-US" sz="2000" dirty="0"/>
              <a:t>  η </a:t>
            </a:r>
            <a:r>
              <a:rPr lang="en-US" sz="2000" dirty="0" err="1"/>
              <a:t>Αγί</a:t>
            </a:r>
            <a:r>
              <a:rPr lang="en-US" sz="2000" dirty="0"/>
              <a:t>α Σοφία βρίσκεται απέναντι στον Παρθενώνα της Αθήνας, όπου η θεά της Σοφίας όμως βγήκε από το κεφάλι του Δία και έμεινε άγονη αλλά και ένοπλη. </a:t>
            </a:r>
            <a:r>
              <a:rPr lang="en-US" sz="2000" dirty="0" err="1"/>
              <a:t>Ίσως</a:t>
            </a:r>
            <a:r>
              <a:rPr lang="en-US" sz="2000" dirty="0"/>
              <a:t> </a:t>
            </a:r>
            <a:r>
              <a:rPr lang="en-US" sz="2000" dirty="0" err="1"/>
              <a:t>το</a:t>
            </a:r>
            <a:r>
              <a:rPr lang="en-US" sz="2000" dirty="0"/>
              <a:t> </a:t>
            </a:r>
            <a:r>
              <a:rPr lang="en-US" sz="2000" dirty="0" err="1"/>
              <a:t>άγ</a:t>
            </a:r>
            <a:r>
              <a:rPr lang="en-US" sz="2000" dirty="0"/>
              <a:t>αλμα της Παλλάδος του Φεἶδία μεταφέρθηκε στην Κων/Πολη</a:t>
            </a:r>
          </a:p>
        </p:txBody>
      </p:sp>
    </p:spTree>
    <p:extLst>
      <p:ext uri="{BB962C8B-B14F-4D97-AF65-F5344CB8AC3E}">
        <p14:creationId xmlns:p14="http://schemas.microsoft.com/office/powerpoint/2010/main" val="371097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14057" y="1632858"/>
            <a:ext cx="7782602" cy="3932090"/>
          </a:xfrm>
        </p:spPr>
        <p:txBody>
          <a:bodyPr vert="horz" lIns="91440" tIns="45720" rIns="91440" bIns="45720" rtlCol="0" anchor="t">
            <a:normAutofit fontScale="90000"/>
          </a:bodyPr>
          <a:lstStyle/>
          <a:p>
            <a:pPr algn="ctr">
              <a:lnSpc>
                <a:spcPct val="90000"/>
              </a:lnSpc>
            </a:pPr>
            <a:br>
              <a:rPr lang="de-DE" sz="2000" b="1" dirty="0"/>
            </a:br>
            <a:r>
              <a:rPr lang="el-GR" sz="2000" b="1" dirty="0"/>
              <a:t>ΕΠΙΜΕΤΡΟ: </a:t>
            </a:r>
            <a:r>
              <a:rPr lang="el-GR" sz="2000" b="1" dirty="0">
                <a:solidFill>
                  <a:schemeClr val="tx1"/>
                </a:solidFill>
              </a:rPr>
              <a:t>Ποικίλες «μεταφραστικές» δυνατότητες από το εβραϊκό Πρωτότυπο:</a:t>
            </a:r>
            <a:br>
              <a:rPr lang="el-GR" sz="2000" b="1" dirty="0">
                <a:solidFill>
                  <a:schemeClr val="tx1"/>
                </a:solidFill>
              </a:rPr>
            </a:br>
            <a:r>
              <a:rPr lang="el-GR" sz="2000" b="1" dirty="0">
                <a:solidFill>
                  <a:schemeClr val="tx1"/>
                </a:solidFill>
              </a:rPr>
              <a:t> </a:t>
            </a:r>
            <a:br>
              <a:rPr lang="el-GR" sz="2000" b="1" dirty="0">
                <a:solidFill>
                  <a:schemeClr val="tx1"/>
                </a:solidFill>
              </a:rPr>
            </a:br>
            <a:br>
              <a:rPr lang="el-GR" sz="2000" b="1" dirty="0">
                <a:solidFill>
                  <a:schemeClr val="tx1"/>
                </a:solidFill>
              </a:rPr>
            </a:br>
            <a:r>
              <a:rPr lang="el-GR" sz="2000" b="1" dirty="0">
                <a:solidFill>
                  <a:schemeClr val="tx1"/>
                </a:solidFill>
              </a:rPr>
              <a:t>ο πρώτος στίχος της Βίβλου μπορεί να «μεταγραφεί» ποικιλότροπα και όχι ΜΟΝΟΣΗΜΑΝΤΑ</a:t>
            </a:r>
            <a:br>
              <a:rPr lang="el-GR" sz="2000" b="1" dirty="0">
                <a:solidFill>
                  <a:schemeClr val="tx1"/>
                </a:solidFill>
              </a:rPr>
            </a:br>
            <a:br>
              <a:rPr lang="el-GR" sz="2000" b="1" dirty="0">
                <a:solidFill>
                  <a:schemeClr val="tx1"/>
                </a:solidFill>
              </a:rPr>
            </a:br>
            <a:br>
              <a:rPr lang="el-GR" sz="2000" b="1" dirty="0">
                <a:solidFill>
                  <a:schemeClr val="tx1"/>
                </a:solidFill>
              </a:rPr>
            </a:br>
            <a:r>
              <a:rPr lang="el-GR" sz="2000" b="1" dirty="0">
                <a:solidFill>
                  <a:schemeClr val="tx1"/>
                </a:solidFill>
              </a:rPr>
              <a:t>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a:t>
            </a:r>
            <a:r>
              <a:rPr lang="el-GR" sz="2000" b="1" dirty="0" err="1">
                <a:solidFill>
                  <a:schemeClr val="tx1"/>
                </a:solidFill>
              </a:rPr>
              <a:t>Πάτέρες</a:t>
            </a:r>
            <a:r>
              <a:rPr lang="el-GR" sz="2000" b="1" dirty="0">
                <a:solidFill>
                  <a:schemeClr val="tx1"/>
                </a:solidFill>
              </a:rPr>
              <a:t>, και εν μέρει αργότερα και οι μεγάλοι Εβραίοι Ψυχοθεραπευτές </a:t>
            </a:r>
            <a:r>
              <a:rPr lang="el-GR" sz="2000" b="1" dirty="0" err="1">
                <a:solidFill>
                  <a:schemeClr val="tx1"/>
                </a:solidFill>
              </a:rPr>
              <a:t>επεχείρησαν</a:t>
            </a:r>
            <a:r>
              <a:rPr lang="el-GR" sz="2000" b="1" dirty="0">
                <a:solidFill>
                  <a:schemeClr val="tx1"/>
                </a:solidFill>
              </a:rPr>
              <a:t> να παντρέψουν την Αθήνα με την Ιερουσαλήμ, και κατεξοχήν την Τραγωδία (και δη του </a:t>
            </a:r>
            <a:r>
              <a:rPr lang="el-GR" sz="2000" b="1" dirty="0" err="1">
                <a:solidFill>
                  <a:schemeClr val="tx1"/>
                </a:solidFill>
              </a:rPr>
              <a:t>Ευρυπίδη</a:t>
            </a:r>
            <a:r>
              <a:rPr lang="el-GR" sz="2000" b="1" dirty="0">
                <a:solidFill>
                  <a:schemeClr val="tx1"/>
                </a:solidFill>
              </a:rPr>
              <a:t>) με τους Ψαλμούς του Δαβίδ και τη Σοφία του Σολομώντα. </a:t>
            </a:r>
            <a:br>
              <a:rPr lang="el-GR" sz="2000" b="1" dirty="0">
                <a:solidFill>
                  <a:schemeClr val="tx1"/>
                </a:solidFill>
              </a:rPr>
            </a:br>
            <a:br>
              <a:rPr lang="el-GR" sz="2000" b="1" dirty="0">
                <a:solidFill>
                  <a:schemeClr val="tx1"/>
                </a:solidFill>
              </a:rPr>
            </a:br>
            <a:br>
              <a:rPr lang="el-GR" sz="2000" b="1" dirty="0">
                <a:solidFill>
                  <a:schemeClr val="tx1"/>
                </a:solidFill>
              </a:rPr>
            </a:br>
            <a:br>
              <a:rPr lang="el-GR" sz="2000" b="1" dirty="0">
                <a:solidFill>
                  <a:srgbClr val="C00000"/>
                </a:solidFill>
              </a:rPr>
            </a:br>
            <a:br>
              <a:rPr lang="el-GR" sz="2000" b="1" dirty="0">
                <a:solidFill>
                  <a:srgbClr val="C00000"/>
                </a:solidFill>
              </a:rPr>
            </a:b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28106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6731C-AB22-D961-2CB5-1C3713A48C94}"/>
              </a:ext>
            </a:extLst>
          </p:cNvPr>
          <p:cNvSpPr>
            <a:spLocks noGrp="1"/>
          </p:cNvSpPr>
          <p:nvPr>
            <p:ph type="title"/>
          </p:nvPr>
        </p:nvSpPr>
        <p:spPr>
          <a:xfrm>
            <a:off x="493295" y="273050"/>
            <a:ext cx="11089105" cy="1143000"/>
          </a:xfrm>
        </p:spPr>
        <p:txBody>
          <a:bodyPr>
            <a:normAutofit fontScale="90000"/>
          </a:bodyPr>
          <a:lstStyle/>
          <a:p>
            <a:pPr algn="ctr"/>
            <a:r>
              <a:rPr lang="el-GR" b="1" dirty="0">
                <a:solidFill>
                  <a:srgbClr val="C00000"/>
                </a:solidFill>
              </a:rPr>
              <a:t>«</a:t>
            </a:r>
            <a:r>
              <a:rPr lang="en-US" b="1" dirty="0" err="1">
                <a:solidFill>
                  <a:srgbClr val="C00000"/>
                </a:solidFill>
              </a:rPr>
              <a:t>ἐν</a:t>
            </a:r>
            <a:r>
              <a:rPr lang="en-US" b="1" dirty="0">
                <a:solidFill>
                  <a:srgbClr val="C00000"/>
                </a:solidFill>
              </a:rPr>
              <a:t> </a:t>
            </a:r>
            <a:r>
              <a:rPr lang="en-US" b="1" dirty="0" err="1">
                <a:solidFill>
                  <a:srgbClr val="C00000"/>
                </a:solidFill>
              </a:rPr>
              <a:t>ἀρχῇ</a:t>
            </a:r>
            <a:r>
              <a:rPr lang="en-US" b="1" dirty="0">
                <a:solidFill>
                  <a:srgbClr val="C00000"/>
                </a:solidFill>
              </a:rPr>
              <a:t> ἐπ</a:t>
            </a:r>
            <a:r>
              <a:rPr lang="en-US" b="1" dirty="0" err="1">
                <a:solidFill>
                  <a:srgbClr val="C00000"/>
                </a:solidFill>
              </a:rPr>
              <a:t>οίησεν</a:t>
            </a:r>
            <a:r>
              <a:rPr lang="en-US" b="1" dirty="0">
                <a:solidFill>
                  <a:srgbClr val="C00000"/>
                </a:solidFill>
              </a:rPr>
              <a:t> ὁ </a:t>
            </a:r>
            <a:r>
              <a:rPr lang="en-US" b="1" dirty="0" err="1">
                <a:solidFill>
                  <a:srgbClr val="C00000"/>
                </a:solidFill>
              </a:rPr>
              <a:t>Θεὸς</a:t>
            </a:r>
            <a:r>
              <a:rPr lang="en-US" b="1" dirty="0">
                <a:solidFill>
                  <a:srgbClr val="C00000"/>
                </a:solidFill>
              </a:rPr>
              <a:t> </a:t>
            </a:r>
            <a:r>
              <a:rPr lang="en-US" b="1" dirty="0" err="1">
                <a:solidFill>
                  <a:srgbClr val="C00000"/>
                </a:solidFill>
              </a:rPr>
              <a:t>τὸν</a:t>
            </a:r>
            <a:r>
              <a:rPr lang="en-US" b="1" dirty="0">
                <a:solidFill>
                  <a:srgbClr val="C00000"/>
                </a:solidFill>
              </a:rPr>
              <a:t> </a:t>
            </a:r>
            <a:r>
              <a:rPr lang="el-GR" b="1" dirty="0">
                <a:solidFill>
                  <a:srgbClr val="C00000"/>
                </a:solidFill>
              </a:rPr>
              <a:t>Ο</a:t>
            </a:r>
            <a:r>
              <a:rPr lang="en-US" b="1" dirty="0" err="1">
                <a:solidFill>
                  <a:srgbClr val="C00000"/>
                </a:solidFill>
              </a:rPr>
              <a:t>ὐρ</a:t>
            </a:r>
            <a:r>
              <a:rPr lang="en-US" b="1" dirty="0">
                <a:solidFill>
                  <a:srgbClr val="C00000"/>
                </a:solidFill>
              </a:rPr>
              <a:t>ανὸν καὶ τὴν </a:t>
            </a:r>
            <a:r>
              <a:rPr lang="el-GR" b="1" dirty="0">
                <a:solidFill>
                  <a:srgbClr val="C00000"/>
                </a:solidFill>
              </a:rPr>
              <a:t>Γ</a:t>
            </a:r>
            <a:r>
              <a:rPr lang="en-US" b="1" dirty="0" err="1">
                <a:solidFill>
                  <a:srgbClr val="C00000"/>
                </a:solidFill>
              </a:rPr>
              <a:t>ῆν</a:t>
            </a:r>
            <a:r>
              <a:rPr lang="el-GR" b="1" dirty="0">
                <a:solidFill>
                  <a:srgbClr val="C00000"/>
                </a:solidFill>
              </a:rPr>
              <a:t>»</a:t>
            </a:r>
            <a:r>
              <a:rPr lang="en-US" b="1" dirty="0">
                <a:solidFill>
                  <a:srgbClr val="C00000"/>
                </a:solidFill>
              </a:rPr>
              <a:t> </a:t>
            </a:r>
            <a:endParaRPr lang="el-GR" dirty="0">
              <a:solidFill>
                <a:srgbClr val="C00000"/>
              </a:solidFill>
            </a:endParaRPr>
          </a:p>
        </p:txBody>
      </p:sp>
      <p:sp>
        <p:nvSpPr>
          <p:cNvPr id="4" name="Θέση περιεχομένου 3">
            <a:extLst>
              <a:ext uri="{FF2B5EF4-FFF2-40B4-BE49-F238E27FC236}">
                <a16:creationId xmlns:a16="http://schemas.microsoft.com/office/drawing/2014/main" id="{15010AAF-B996-B1EB-5DB0-7A5DAAD862A6}"/>
              </a:ext>
            </a:extLst>
          </p:cNvPr>
          <p:cNvSpPr>
            <a:spLocks noGrp="1"/>
          </p:cNvSpPr>
          <p:nvPr>
            <p:ph sz="quarter" idx="1"/>
          </p:nvPr>
        </p:nvSpPr>
        <p:spPr>
          <a:xfrm>
            <a:off x="-120317" y="1600199"/>
            <a:ext cx="12103769" cy="4656221"/>
          </a:xfrm>
        </p:spPr>
        <p:txBody>
          <a:bodyPr>
            <a:normAutofit fontScale="25000" lnSpcReduction="20000"/>
          </a:bodyPr>
          <a:lstStyle/>
          <a:p>
            <a:pPr marL="0" indent="0">
              <a:buNone/>
            </a:pPr>
            <a:r>
              <a:rPr lang="el-GR" sz="3400" b="1" dirty="0"/>
              <a:t>	</a:t>
            </a:r>
            <a:r>
              <a:rPr lang="en-US" sz="7200" b="1" dirty="0" err="1"/>
              <a:t>Εν</a:t>
            </a:r>
            <a:r>
              <a:rPr lang="en-US" sz="7200" b="1" dirty="0"/>
              <a:t> «Αρχή»</a:t>
            </a:r>
            <a:r>
              <a:rPr lang="en-US" sz="7200" dirty="0"/>
              <a:t> </a:t>
            </a:r>
            <a:r>
              <a:rPr lang="el-GR" sz="7200" dirty="0"/>
              <a:t> (κοίτα και την επόμενη ΠΑΡΟΥΣΙΑΣΗ)</a:t>
            </a:r>
          </a:p>
          <a:p>
            <a:pPr marL="0" indent="0">
              <a:buNone/>
            </a:pPr>
            <a:r>
              <a:rPr lang="el-GR" sz="7200" dirty="0"/>
              <a:t>	</a:t>
            </a:r>
          </a:p>
          <a:p>
            <a:pPr marL="0" indent="0">
              <a:buNone/>
            </a:pPr>
            <a:r>
              <a:rPr lang="el-GR" sz="7200" dirty="0"/>
              <a:t>		*«</a:t>
            </a:r>
            <a:r>
              <a:rPr lang="el-GR" sz="7200" b="1" dirty="0"/>
              <a:t>Εν </a:t>
            </a:r>
            <a:r>
              <a:rPr lang="el-GR" sz="7200" b="1" dirty="0" err="1"/>
              <a:t>Κεφαλίδι</a:t>
            </a:r>
            <a:r>
              <a:rPr lang="el-GR" sz="7200" b="1" dirty="0"/>
              <a:t>»</a:t>
            </a:r>
            <a:r>
              <a:rPr lang="en-US" sz="7200" b="1" dirty="0"/>
              <a:t> </a:t>
            </a:r>
            <a:r>
              <a:rPr lang="el-GR" sz="7200" b="1" dirty="0"/>
              <a:t>[συμπυκνωμένα σε ένα πρόσωπο, που </a:t>
            </a:r>
            <a:r>
              <a:rPr lang="el-GR" sz="7200" b="1" dirty="0" err="1"/>
              <a:t>αναΚεφαλαιώνει</a:t>
            </a:r>
            <a:r>
              <a:rPr lang="el-GR" sz="7200" b="1" dirty="0"/>
              <a:t> τη Δημιουργία])</a:t>
            </a:r>
          </a:p>
          <a:p>
            <a:endParaRPr lang="el-GR" sz="7200" b="1" dirty="0"/>
          </a:p>
          <a:p>
            <a:pPr marL="1691640" lvl="6" indent="0">
              <a:buNone/>
            </a:pPr>
            <a:r>
              <a:rPr lang="el-GR" sz="7200" b="1" dirty="0"/>
              <a:t>	* Κατά την Αρχή [σαν να ανοίγει μια ΑΥΛΑΙΑ )</a:t>
            </a:r>
            <a:br>
              <a:rPr lang="el-GR" sz="7200" dirty="0"/>
            </a:br>
            <a:br>
              <a:rPr lang="el-GR" sz="7200" dirty="0"/>
            </a:br>
            <a:endParaRPr lang="el-GR" sz="7200" dirty="0"/>
          </a:p>
          <a:p>
            <a:pPr lvl="2"/>
            <a:r>
              <a:rPr lang="en-US" sz="7200" b="1" dirty="0"/>
              <a:t>επ</a:t>
            </a:r>
            <a:r>
              <a:rPr lang="en-US" sz="7200" b="1" dirty="0" err="1"/>
              <a:t>οίησεν</a:t>
            </a:r>
            <a:r>
              <a:rPr lang="en-US" sz="7200" dirty="0"/>
              <a:t> («</a:t>
            </a:r>
            <a:r>
              <a:rPr lang="en-US" sz="7200" dirty="0" err="1"/>
              <a:t>έκτισεν</a:t>
            </a:r>
            <a:r>
              <a:rPr lang="en-US" sz="7200" dirty="0"/>
              <a:t>»</a:t>
            </a:r>
            <a:r>
              <a:rPr lang="el-GR" sz="7200" dirty="0"/>
              <a:t> &lt; κτίζω πόλη με «πολίτευμα»</a:t>
            </a:r>
            <a:r>
              <a:rPr lang="en-US" sz="7200" dirty="0"/>
              <a:t>) </a:t>
            </a:r>
            <a:r>
              <a:rPr lang="el-GR" sz="7200" dirty="0"/>
              <a:t>ρήμα που χρησιμοποιείται αποκλειστικά για την δημιουργική ενέργεια του </a:t>
            </a:r>
            <a:r>
              <a:rPr lang="el-GR" sz="7200" dirty="0" err="1"/>
              <a:t>Γιαχβέ</a:t>
            </a:r>
            <a:br>
              <a:rPr lang="el-GR" sz="7200" dirty="0"/>
            </a:br>
            <a:br>
              <a:rPr lang="el-GR" sz="7200" dirty="0"/>
            </a:br>
            <a:r>
              <a:rPr lang="en-US" sz="7200" b="1" dirty="0"/>
              <a:t>ο </a:t>
            </a:r>
            <a:r>
              <a:rPr lang="en-US" sz="7200" b="1" dirty="0" err="1"/>
              <a:t>Θεός</a:t>
            </a:r>
            <a:r>
              <a:rPr lang="en-US" sz="7200" b="1" dirty="0"/>
              <a:t> </a:t>
            </a:r>
            <a:r>
              <a:rPr lang="en-US" sz="7200" dirty="0"/>
              <a:t>(Elohim = </a:t>
            </a:r>
            <a:r>
              <a:rPr lang="en-US" sz="7200" dirty="0" err="1"/>
              <a:t>σε</a:t>
            </a:r>
            <a:r>
              <a:rPr lang="en-US" sz="7200" dirty="0"/>
              <a:t> π</a:t>
            </a:r>
            <a:r>
              <a:rPr lang="en-US" sz="7200" dirty="0" err="1"/>
              <a:t>ληθυντικό</a:t>
            </a:r>
            <a:r>
              <a:rPr lang="el-GR" sz="7200" dirty="0"/>
              <a:t>, πληθυντικός μεγαλοπρέπειας [;]</a:t>
            </a:r>
            <a:r>
              <a:rPr lang="en-US" sz="7200" dirty="0"/>
              <a:t>) </a:t>
            </a:r>
            <a:r>
              <a:rPr lang="el-GR" sz="7200" dirty="0"/>
              <a:t>– το ερώτημα ήταν όχι «εάν υπάρχει Θεός» (όπως στον δυτικό Κόσμο) αλλά «ποιος θεός είναι ο ισχυρότερος!» - ο Θεός κυρίαρχος πάνω στο Χάος </a:t>
            </a:r>
            <a:br>
              <a:rPr lang="el-GR" sz="7200" dirty="0"/>
            </a:br>
            <a:r>
              <a:rPr lang="en-US" sz="7200" dirty="0"/>
              <a:t> </a:t>
            </a:r>
            <a:br>
              <a:rPr lang="en-US" sz="7200" dirty="0"/>
            </a:br>
            <a:r>
              <a:rPr lang="el-GR" sz="7200" b="1" dirty="0"/>
              <a:t>τ</a:t>
            </a:r>
            <a:r>
              <a:rPr lang="en-US" sz="7200" b="1" dirty="0" err="1"/>
              <a:t>ους</a:t>
            </a:r>
            <a:r>
              <a:rPr lang="en-US" sz="7200" b="1" dirty="0"/>
              <a:t> </a:t>
            </a:r>
            <a:r>
              <a:rPr lang="en-US" sz="7200" b="1" dirty="0" err="1"/>
              <a:t>Ουρ</a:t>
            </a:r>
            <a:r>
              <a:rPr lang="en-US" sz="7200" b="1" dirty="0"/>
              <a:t>ανούς </a:t>
            </a:r>
            <a:r>
              <a:rPr lang="en-US" sz="7200" dirty="0"/>
              <a:t>(</a:t>
            </a:r>
            <a:r>
              <a:rPr lang="en-US" sz="7200" b="1" dirty="0"/>
              <a:t>Heaven – Skies</a:t>
            </a:r>
            <a:r>
              <a:rPr lang="en-US" sz="7200" dirty="0"/>
              <a:t>) </a:t>
            </a:r>
            <a:r>
              <a:rPr lang="el-GR" sz="7200" dirty="0"/>
              <a:t>σε πληθυντικό.</a:t>
            </a:r>
            <a:r>
              <a:rPr lang="en-US" sz="7200" dirty="0"/>
              <a:t> Τα </a:t>
            </a:r>
            <a:r>
              <a:rPr lang="en-US" sz="7200" dirty="0" err="1"/>
              <a:t>Ουράνι</a:t>
            </a:r>
            <a:r>
              <a:rPr lang="en-US" sz="7200" dirty="0"/>
              <a:t>α Σώματα (Ήλιος, Σελήνη, Εωσφόρος..) = έμψυχα όντα (θάνατος + Άγγελος θανάτου)</a:t>
            </a:r>
            <a:endParaRPr lang="el-GR" sz="7200" dirty="0"/>
          </a:p>
          <a:p>
            <a:pPr lvl="2"/>
            <a:br>
              <a:rPr lang="el-GR" sz="7200" dirty="0"/>
            </a:br>
            <a:br>
              <a:rPr lang="el-GR" sz="7200" dirty="0"/>
            </a:br>
            <a:r>
              <a:rPr lang="en-US" sz="7200" dirty="0"/>
              <a:t>και </a:t>
            </a:r>
            <a:r>
              <a:rPr lang="en-US" sz="7200" dirty="0" err="1"/>
              <a:t>την</a:t>
            </a:r>
            <a:r>
              <a:rPr lang="en-US" sz="7200" dirty="0"/>
              <a:t> </a:t>
            </a:r>
            <a:r>
              <a:rPr lang="en-US" sz="7200" dirty="0" err="1"/>
              <a:t>Ξηρά</a:t>
            </a:r>
            <a:r>
              <a:rPr lang="en-US" sz="7200" dirty="0"/>
              <a:t> (</a:t>
            </a:r>
            <a:r>
              <a:rPr lang="en-US" sz="7200" dirty="0" err="1"/>
              <a:t>Γη</a:t>
            </a:r>
            <a:r>
              <a:rPr lang="en-US" sz="7200" dirty="0"/>
              <a:t>). </a:t>
            </a:r>
            <a:endParaRPr lang="el-GR" sz="7200" dirty="0"/>
          </a:p>
          <a:p>
            <a:pPr lvl="8"/>
            <a:r>
              <a:rPr lang="el-GR" sz="7000" dirty="0">
                <a:highlight>
                  <a:srgbClr val="00FFFF"/>
                </a:highlight>
              </a:rPr>
              <a:t>ΚΟΙΤΑ ΚΑΙ ΤΗΝ ΕΠΟΜΕΝΗ ΔΙΑΦΑΝΕΙΑ:</a:t>
            </a:r>
            <a:br>
              <a:rPr lang="en-US" sz="7000" dirty="0"/>
            </a:br>
            <a:r>
              <a:rPr lang="en-US" sz="7000" dirty="0"/>
              <a:t>	</a:t>
            </a:r>
            <a:br>
              <a:rPr lang="el-GR" sz="7000" dirty="0"/>
            </a:br>
            <a:br>
              <a:rPr lang="el-GR" sz="7000" dirty="0"/>
            </a:br>
            <a:endParaRPr lang="el-GR" sz="7000" b="1" dirty="0"/>
          </a:p>
          <a:p>
            <a:pPr lvl="2"/>
            <a:endParaRPr lang="el-GR" sz="4900" b="1" dirty="0"/>
          </a:p>
          <a:p>
            <a:pPr marL="594360" lvl="2" indent="0">
              <a:buNone/>
            </a:pPr>
            <a:br>
              <a:rPr lang="en-US" sz="2200" b="1" dirty="0"/>
            </a:br>
            <a:endParaRPr lang="el-GR" dirty="0"/>
          </a:p>
        </p:txBody>
      </p:sp>
    </p:spTree>
    <p:extLst>
      <p:ext uri="{BB962C8B-B14F-4D97-AF65-F5344CB8AC3E}">
        <p14:creationId xmlns:p14="http://schemas.microsoft.com/office/powerpoint/2010/main" val="105248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Θέση περιεχομένου 8">
            <a:extLst>
              <a:ext uri="{FF2B5EF4-FFF2-40B4-BE49-F238E27FC236}">
                <a16:creationId xmlns:a16="http://schemas.microsoft.com/office/drawing/2014/main" id="{49C25280-CFD1-023C-A8D0-E7C23B5C8617}"/>
              </a:ext>
            </a:extLst>
          </p:cNvPr>
          <p:cNvGraphicFramePr>
            <a:graphicFrameLocks noGrp="1"/>
          </p:cNvGraphicFramePr>
          <p:nvPr>
            <p:ph sz="quarter" idx="1"/>
          </p:nvPr>
        </p:nvGraphicFramePr>
        <p:xfrm>
          <a:off x="656688" y="643467"/>
          <a:ext cx="10878626" cy="5571069"/>
        </p:xfrm>
        <a:graphic>
          <a:graphicData uri="http://schemas.openxmlformats.org/drawingml/2006/table">
            <a:tbl>
              <a:tblPr firstRow="1" firstCol="1" bandRow="1">
                <a:solidFill>
                  <a:srgbClr val="F2F2F2">
                    <a:alpha val="30196"/>
                  </a:srgbClr>
                </a:solidFill>
                <a:tableStyleId>{5C22544A-7EE6-4342-B048-85BDC9FD1C3A}</a:tableStyleId>
              </a:tblPr>
              <a:tblGrid>
                <a:gridCol w="3721850">
                  <a:extLst>
                    <a:ext uri="{9D8B030D-6E8A-4147-A177-3AD203B41FA5}">
                      <a16:colId xmlns:a16="http://schemas.microsoft.com/office/drawing/2014/main" val="1411905781"/>
                    </a:ext>
                  </a:extLst>
                </a:gridCol>
                <a:gridCol w="3433965">
                  <a:extLst>
                    <a:ext uri="{9D8B030D-6E8A-4147-A177-3AD203B41FA5}">
                      <a16:colId xmlns:a16="http://schemas.microsoft.com/office/drawing/2014/main" val="1390052139"/>
                    </a:ext>
                  </a:extLst>
                </a:gridCol>
                <a:gridCol w="3722811">
                  <a:extLst>
                    <a:ext uri="{9D8B030D-6E8A-4147-A177-3AD203B41FA5}">
                      <a16:colId xmlns:a16="http://schemas.microsoft.com/office/drawing/2014/main" val="584124961"/>
                    </a:ext>
                  </a:extLst>
                </a:gridCol>
              </a:tblGrid>
              <a:tr h="989628">
                <a:tc>
                  <a:txBody>
                    <a:bodyPr/>
                    <a:lstStyle/>
                    <a:p>
                      <a:pPr algn="ctr">
                        <a:lnSpc>
                          <a:spcPct val="115000"/>
                        </a:lnSpc>
                        <a:spcAft>
                          <a:spcPts val="1000"/>
                        </a:spcAft>
                      </a:pPr>
                      <a:r>
                        <a:rPr lang="el-GR" sz="1700" b="0" cap="none" spc="0" dirty="0">
                          <a:solidFill>
                            <a:schemeClr val="bg1"/>
                          </a:solidFill>
                          <a:effectLst/>
                        </a:rPr>
                        <a:t>ΕΝ ΑΡΧΗ - </a:t>
                      </a:r>
                      <a:r>
                        <a:rPr lang="el-GR" sz="1700" b="0" cap="none" spc="0" dirty="0" err="1">
                          <a:solidFill>
                            <a:schemeClr val="bg1"/>
                          </a:solidFill>
                          <a:effectLst/>
                        </a:rPr>
                        <a:t>Bereshith</a:t>
                      </a:r>
                      <a:endParaRPr lang="el-GR" sz="1700" b="0" cap="none" spc="0" dirty="0">
                        <a:solidFill>
                          <a:schemeClr val="bg1"/>
                        </a:solidFill>
                        <a:effectLst/>
                      </a:endParaRPr>
                    </a:p>
                    <a:p>
                      <a:pPr algn="ctr">
                        <a:lnSpc>
                          <a:spcPct val="115000"/>
                        </a:lnSpc>
                        <a:spcAft>
                          <a:spcPts val="1000"/>
                        </a:spcAft>
                      </a:pPr>
                      <a:r>
                        <a:rPr lang="el-GR" sz="1700" b="0" cap="none" spc="0" dirty="0">
                          <a:solidFill>
                            <a:schemeClr val="bg1"/>
                          </a:solidFill>
                          <a:effectLst/>
                        </a:rPr>
                        <a:t>(Γένεσις 1 και Παροιμίες 8)ΕΝ</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ΕΝ - </a:t>
                      </a:r>
                      <a:r>
                        <a:rPr lang="de-DE" sz="1700" b="0" cap="none" spc="0" dirty="0">
                          <a:solidFill>
                            <a:schemeClr val="bg1"/>
                          </a:solidFill>
                          <a:effectLst/>
                        </a:rPr>
                        <a:t>B</a:t>
                      </a:r>
                      <a:r>
                        <a:rPr lang="el-GR" sz="1700" b="0" cap="none" spc="0" dirty="0">
                          <a:solidFill>
                            <a:schemeClr val="bg1"/>
                          </a:solidFill>
                          <a:effectLst/>
                        </a:rPr>
                        <a:t>e </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ΑΡΧΗ - </a:t>
                      </a:r>
                      <a:r>
                        <a:rPr lang="el-GR" sz="1700" b="0" cap="none" spc="0" dirty="0" err="1">
                          <a:solidFill>
                            <a:schemeClr val="bg1"/>
                          </a:solidFill>
                          <a:effectLst/>
                        </a:rPr>
                        <a:t>reshith</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37134351"/>
                  </a:ext>
                </a:extLst>
              </a:tr>
              <a:tr h="540987">
                <a:tc>
                  <a:txBody>
                    <a:bodyPr/>
                    <a:lstStyle/>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«εντός»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«αρχή»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1122242202"/>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dirty="0">
                          <a:solidFill>
                            <a:schemeClr val="tx1"/>
                          </a:solidFill>
                          <a:effectLst/>
                        </a:rPr>
                        <a:t> «διαμέσου»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«κεφαλή»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43133871"/>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«για»</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«συνολικό άθροισμα»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853675084"/>
                  </a:ext>
                </a:extLst>
              </a:tr>
              <a:tr h="836613">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«τις απαρχές – τους πρώτους καρπούς»</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32036976"/>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1006560554"/>
                  </a:ext>
                </a:extLst>
              </a:tr>
              <a:tr h="1580880">
                <a:tc gridSpan="3">
                  <a:txBody>
                    <a:bodyPr/>
                    <a:lstStyle/>
                    <a:p>
                      <a:pPr algn="ctr">
                        <a:lnSpc>
                          <a:spcPct val="115000"/>
                        </a:lnSpc>
                        <a:spcAft>
                          <a:spcPts val="1000"/>
                        </a:spcAft>
                      </a:pPr>
                      <a:r>
                        <a:rPr lang="el-GR" sz="1700" cap="none" spc="0" dirty="0">
                          <a:solidFill>
                            <a:schemeClr val="tx1"/>
                          </a:solidFill>
                          <a:effectLst/>
                        </a:rPr>
                        <a:t>Μία δυνατή απόδοση: Κατά την Αρχή, όταν δημιουργούσε ο Θεός (όπου υπάρχει το </a:t>
                      </a:r>
                      <a:r>
                        <a:rPr lang="el-GR" sz="1700" cap="none" spc="0" dirty="0" err="1">
                          <a:solidFill>
                            <a:schemeClr val="tx1"/>
                          </a:solidFill>
                          <a:effectLst/>
                        </a:rPr>
                        <a:t>Ελοχίμ</a:t>
                      </a:r>
                      <a:r>
                        <a:rPr lang="el-GR" sz="1700" cap="none" spc="0" dirty="0">
                          <a:solidFill>
                            <a:schemeClr val="tx1"/>
                          </a:solidFill>
                          <a:effectLst/>
                        </a:rPr>
                        <a:t> τους Ουρανούς (σε πληθυντικό [</a:t>
                      </a:r>
                      <a:r>
                        <a:rPr lang="el-GR" sz="1700" cap="none" spc="0" dirty="0" err="1">
                          <a:solidFill>
                            <a:schemeClr val="tx1"/>
                          </a:solidFill>
                          <a:effectLst/>
                        </a:rPr>
                        <a:t>χασαμάγιμ</a:t>
                      </a:r>
                      <a:r>
                        <a:rPr lang="el-GR" sz="1700" cap="none" spc="0" dirty="0">
                          <a:solidFill>
                            <a:schemeClr val="tx1"/>
                          </a:solidFill>
                          <a:effectLst/>
                        </a:rPr>
                        <a:t>] όπου και τα </a:t>
                      </a:r>
                      <a:r>
                        <a:rPr lang="el-GR" sz="1700" cap="none" spc="0" dirty="0" err="1">
                          <a:solidFill>
                            <a:schemeClr val="tx1"/>
                          </a:solidFill>
                          <a:effectLst/>
                        </a:rPr>
                        <a:t>Σαβάωθ</a:t>
                      </a:r>
                      <a:r>
                        <a:rPr lang="el-GR" sz="1700" cap="none" spc="0" dirty="0">
                          <a:solidFill>
                            <a:schemeClr val="tx1"/>
                          </a:solidFill>
                          <a:effectLst/>
                        </a:rPr>
                        <a:t>, τα στρατεύματα – οι αστέρες / άγγελοι) και τη Γη […] </a:t>
                      </a:r>
                    </a:p>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631453675"/>
                  </a:ext>
                </a:extLst>
              </a:tr>
            </a:tbl>
          </a:graphicData>
        </a:graphic>
      </p:graphicFrame>
      <p:sp>
        <p:nvSpPr>
          <p:cNvPr id="10" name="Rectangle 4">
            <a:extLst>
              <a:ext uri="{FF2B5EF4-FFF2-40B4-BE49-F238E27FC236}">
                <a16:creationId xmlns:a16="http://schemas.microsoft.com/office/drawing/2014/main" id="{9E4A5826-61D0-0978-3DEE-C2EEE5CFEE97}"/>
              </a:ext>
            </a:extLst>
          </p:cNvPr>
          <p:cNvSpPr>
            <a:spLocks noChangeArrowheads="1"/>
          </p:cNvSpPr>
          <p:nvPr/>
        </p:nvSpPr>
        <p:spPr bwMode="auto">
          <a:xfrm>
            <a:off x="0" y="-86871"/>
            <a:ext cx="89364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l-GR" altLang="el-GR" sz="12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πολυσημία.</a:t>
            </a:r>
            <a:endParaRPr kumimoji="0" lang="el-GR" altLang="el-GR"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33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7000"/>
          </a:schemeClr>
        </a:solidFill>
        <a:effectLst/>
      </p:bgPr>
    </p:bg>
    <p:spTree>
      <p:nvGrpSpPr>
        <p:cNvPr id="1" name=""/>
        <p:cNvGrpSpPr/>
        <p:nvPr/>
      </p:nvGrpSpPr>
      <p:grpSpPr>
        <a:xfrm>
          <a:off x="0" y="0"/>
          <a:ext cx="0" cy="0"/>
          <a:chOff x="0" y="0"/>
          <a:chExt cx="0" cy="0"/>
        </a:xfrm>
      </p:grpSpPr>
      <p:sp>
        <p:nvSpPr>
          <p:cNvPr id="2" name="Υπότιτλος 1"/>
          <p:cNvSpPr>
            <a:spLocks noGrp="1"/>
          </p:cNvSpPr>
          <p:nvPr>
            <p:ph type="subTitle" idx="1"/>
          </p:nvPr>
        </p:nvSpPr>
        <p:spPr>
          <a:xfrm>
            <a:off x="1799770" y="3319044"/>
            <a:ext cx="8534400" cy="1131035"/>
          </a:xfrm>
          <a:solidFill>
            <a:schemeClr val="accent3">
              <a:lumMod val="20000"/>
              <a:lumOff val="80000"/>
            </a:schemeClr>
          </a:solidFill>
        </p:spPr>
        <p:txBody>
          <a:bodyPr/>
          <a:lstStyle/>
          <a:p>
            <a:r>
              <a:rPr lang="el-GR" dirty="0"/>
              <a:t>Παρουσίαση: Σωτήρης Δεσπότης - π. Κωνσταντίνος </a:t>
            </a:r>
            <a:r>
              <a:rPr lang="el-GR" dirty="0" err="1"/>
              <a:t>Παπαθανασίου</a:t>
            </a:r>
            <a:r>
              <a:rPr lang="el-GR" dirty="0"/>
              <a:t> </a:t>
            </a:r>
          </a:p>
        </p:txBody>
      </p:sp>
      <p:sp>
        <p:nvSpPr>
          <p:cNvPr id="3" name="Τίτλος 2"/>
          <p:cNvSpPr>
            <a:spLocks noGrp="1"/>
          </p:cNvSpPr>
          <p:nvPr>
            <p:ph type="ctrTitle"/>
          </p:nvPr>
        </p:nvSpPr>
        <p:spPr>
          <a:xfrm>
            <a:off x="750277" y="1565031"/>
            <a:ext cx="10972800" cy="1406769"/>
          </a:xfrm>
        </p:spPr>
        <p:txBody>
          <a:bodyPr>
            <a:normAutofit fontScale="90000"/>
          </a:bodyPr>
          <a:lstStyle/>
          <a:p>
            <a:pPr>
              <a:lnSpc>
                <a:spcPct val="110000"/>
              </a:lnSpc>
            </a:pPr>
            <a:r>
              <a:rPr lang="el-GR" sz="4200" b="1" dirty="0"/>
              <a:t>Γένεση και </a:t>
            </a:r>
            <a:r>
              <a:rPr lang="el-GR" sz="4200" b="1" dirty="0" err="1"/>
              <a:t>ΠαλιγΓενεσία</a:t>
            </a:r>
            <a:r>
              <a:rPr lang="el-GR" sz="4200" b="1" dirty="0"/>
              <a:t> («Αποκάλυψη»): </a:t>
            </a:r>
            <a:br>
              <a:rPr lang="el-GR" sz="4200" b="1" dirty="0"/>
            </a:br>
            <a:r>
              <a:rPr lang="el-GR" sz="4200" b="1" dirty="0"/>
              <a:t>Τα Μυστήρια της Αρχής και του Τέλους</a:t>
            </a:r>
            <a:endParaRPr lang="el-GR" dirty="0"/>
          </a:p>
        </p:txBody>
      </p:sp>
      <p:sp>
        <p:nvSpPr>
          <p:cNvPr id="4" name="Ορθογώνιο 3"/>
          <p:cNvSpPr/>
          <p:nvPr/>
        </p:nvSpPr>
        <p:spPr>
          <a:xfrm>
            <a:off x="4040275" y="694566"/>
            <a:ext cx="3908249" cy="523220"/>
          </a:xfrm>
          <a:prstGeom prst="rect">
            <a:avLst/>
          </a:prstGeom>
        </p:spPr>
        <p:txBody>
          <a:bodyPr wrap="none">
            <a:spAutoFit/>
          </a:bodyPr>
          <a:lstStyle/>
          <a:p>
            <a:pPr algn="ctr"/>
            <a:r>
              <a:rPr lang="el-GR" sz="2800" dirty="0"/>
              <a:t>ΘΕΜΑΤΙΚΗ ΕΝΟΤΗΤΑ 1 </a:t>
            </a:r>
          </a:p>
        </p:txBody>
      </p:sp>
      <p:pic>
        <p:nvPicPr>
          <p:cNvPr id="5" name="Εικόνα 4"/>
          <p:cNvPicPr>
            <a:picLocks noChangeAspect="1"/>
          </p:cNvPicPr>
          <p:nvPr/>
        </p:nvPicPr>
        <p:blipFill>
          <a:blip r:embed="rId3"/>
          <a:stretch>
            <a:fillRect/>
          </a:stretch>
        </p:blipFill>
        <p:spPr>
          <a:xfrm>
            <a:off x="1294307" y="4450079"/>
            <a:ext cx="4700092" cy="2124892"/>
          </a:xfrm>
          <a:prstGeom prst="rect">
            <a:avLst/>
          </a:prstGeom>
        </p:spPr>
      </p:pic>
      <p:pic>
        <p:nvPicPr>
          <p:cNvPr id="6" name="Εικόνα 5"/>
          <p:cNvPicPr>
            <a:picLocks noChangeAspect="1"/>
          </p:cNvPicPr>
          <p:nvPr/>
        </p:nvPicPr>
        <p:blipFill rotWithShape="1">
          <a:blip r:embed="rId4"/>
          <a:srcRect b="12833"/>
          <a:stretch/>
        </p:blipFill>
        <p:spPr>
          <a:xfrm>
            <a:off x="6406971" y="4450079"/>
            <a:ext cx="4449558" cy="2124892"/>
          </a:xfrm>
          <a:prstGeom prst="rect">
            <a:avLst/>
          </a:prstGeom>
        </p:spPr>
      </p:pic>
    </p:spTree>
    <p:extLst>
      <p:ext uri="{BB962C8B-B14F-4D97-AF65-F5344CB8AC3E}">
        <p14:creationId xmlns:p14="http://schemas.microsoft.com/office/powerpoint/2010/main" val="317834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Θέση περιεχομένου 3">
            <a:extLst>
              <a:ext uri="{FF2B5EF4-FFF2-40B4-BE49-F238E27FC236}">
                <a16:creationId xmlns:a16="http://schemas.microsoft.com/office/drawing/2014/main" id="{B7B8F150-CAF9-78CE-F15E-7C71E06946CA}"/>
              </a:ext>
            </a:extLst>
          </p:cNvPr>
          <p:cNvSpPr>
            <a:spLocks noGrp="1"/>
          </p:cNvSpPr>
          <p:nvPr>
            <p:ph sz="quarter" idx="1"/>
          </p:nvPr>
        </p:nvSpPr>
        <p:spPr>
          <a:xfrm>
            <a:off x="4439633" y="4518923"/>
            <a:ext cx="3312734" cy="1141851"/>
          </a:xfrm>
          <a:noFill/>
        </p:spPr>
        <p:txBody>
          <a:bodyPr vert="horz" lIns="91440" tIns="45720" rIns="91440" bIns="45720" rtlCol="0">
            <a:normAutofit/>
          </a:bodyPr>
          <a:lstStyle/>
          <a:p>
            <a:pPr marL="0" indent="0" algn="ctr">
              <a:lnSpc>
                <a:spcPct val="90000"/>
              </a:lnSpc>
              <a:spcBef>
                <a:spcPts val="1000"/>
              </a:spcBef>
              <a:buNone/>
            </a:pPr>
            <a:r>
              <a:rPr lang="en-US" sz="2000" b="1" kern="1200" dirty="0">
                <a:solidFill>
                  <a:srgbClr val="080808"/>
                </a:solidFill>
                <a:latin typeface="+mn-lt"/>
                <a:ea typeface="+mn-ea"/>
                <a:cs typeface="+mn-cs"/>
              </a:rPr>
              <a:t> (</a:t>
            </a:r>
            <a:r>
              <a:rPr lang="en-US" sz="2000" b="1" kern="1200" dirty="0" err="1">
                <a:solidFill>
                  <a:srgbClr val="080808"/>
                </a:solidFill>
                <a:latin typeface="+mn-lt"/>
                <a:ea typeface="+mn-ea"/>
                <a:cs typeface="+mn-cs"/>
              </a:rPr>
              <a:t>Εσχ</a:t>
            </a:r>
            <a:r>
              <a:rPr lang="en-US" sz="2000" b="1" kern="1200" dirty="0">
                <a:solidFill>
                  <a:srgbClr val="080808"/>
                </a:solidFill>
                <a:latin typeface="+mn-lt"/>
                <a:ea typeface="+mn-ea"/>
                <a:cs typeface="+mn-cs"/>
              </a:rPr>
              <a:t>ατολογία–ΘεοΛογία – Ανθρωπολογία)</a:t>
            </a:r>
            <a:endParaRPr lang="en-US" sz="2000" kern="1200" dirty="0">
              <a:solidFill>
                <a:srgbClr val="080808"/>
              </a:solidFill>
              <a:latin typeface="+mn-lt"/>
              <a:ea typeface="+mn-ea"/>
              <a:cs typeface="+mn-cs"/>
            </a:endParaRPr>
          </a:p>
        </p:txBody>
      </p:sp>
      <p:sp>
        <p:nvSpPr>
          <p:cNvPr id="2" name="Τίτλος 1">
            <a:extLst>
              <a:ext uri="{FF2B5EF4-FFF2-40B4-BE49-F238E27FC236}">
                <a16:creationId xmlns:a16="http://schemas.microsoft.com/office/drawing/2014/main" id="{42780D61-17D5-E419-B22B-17C6885267B9}"/>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lnSpc>
                <a:spcPct val="90000"/>
              </a:lnSpc>
            </a:pPr>
            <a:r>
              <a:rPr lang="en-US" sz="3600" b="1" kern="1200" dirty="0">
                <a:solidFill>
                  <a:srgbClr val="080808"/>
                </a:solidFill>
                <a:latin typeface="+mj-lt"/>
                <a:ea typeface="+mj-ea"/>
                <a:cs typeface="+mj-cs"/>
              </a:rPr>
              <a:t>ΘΕΜΑΤΑ ΚΑΥΤΑ </a:t>
            </a:r>
            <a:r>
              <a:rPr lang="en-US" sz="3600" b="1" kern="1200" dirty="0" err="1">
                <a:solidFill>
                  <a:srgbClr val="080808"/>
                </a:solidFill>
                <a:latin typeface="+mj-lt"/>
                <a:ea typeface="+mj-ea"/>
                <a:cs typeface="+mj-cs"/>
              </a:rPr>
              <a:t>γι</a:t>
            </a:r>
            <a:r>
              <a:rPr lang="en-US" sz="3600" b="1" kern="1200" dirty="0">
                <a:solidFill>
                  <a:srgbClr val="080808"/>
                </a:solidFill>
                <a:latin typeface="+mj-lt"/>
                <a:ea typeface="+mj-ea"/>
                <a:cs typeface="+mj-cs"/>
              </a:rPr>
              <a:t>α ΣΥ</a:t>
            </a:r>
            <a:r>
              <a:rPr lang="el-GR" sz="3600" b="1" kern="1200" dirty="0">
                <a:solidFill>
                  <a:srgbClr val="080808"/>
                </a:solidFill>
                <a:latin typeface="+mj-lt"/>
                <a:ea typeface="+mj-ea"/>
                <a:cs typeface="+mj-cs"/>
              </a:rPr>
              <a:t>(</a:t>
            </a:r>
            <a:r>
              <a:rPr lang="el-GR" sz="3600" b="1" kern="1200" dirty="0" err="1">
                <a:solidFill>
                  <a:srgbClr val="080808"/>
                </a:solidFill>
                <a:latin typeface="+mj-lt"/>
                <a:ea typeface="+mj-ea"/>
                <a:cs typeface="+mj-cs"/>
              </a:rPr>
              <a:t>νανα</a:t>
            </a:r>
            <a:r>
              <a:rPr lang="el-GR" sz="3600" b="1" kern="1200" dirty="0">
                <a:solidFill>
                  <a:srgbClr val="080808"/>
                </a:solidFill>
                <a:latin typeface="+mj-lt"/>
                <a:ea typeface="+mj-ea"/>
                <a:cs typeface="+mj-cs"/>
              </a:rPr>
              <a:t>)</a:t>
            </a:r>
            <a:r>
              <a:rPr lang="en-US" sz="3600" b="1" kern="1200" dirty="0">
                <a:solidFill>
                  <a:srgbClr val="080808"/>
                </a:solidFill>
                <a:latin typeface="+mj-lt"/>
                <a:ea typeface="+mj-ea"/>
                <a:cs typeface="+mj-cs"/>
              </a:rPr>
              <a:t>ΖΗΤΗΣΗ - Debate</a:t>
            </a:r>
            <a:endParaRPr lang="en-US" sz="36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19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26152C-E126-A423-E54E-88FFA8D51F04}"/>
              </a:ext>
            </a:extLst>
          </p:cNvPr>
          <p:cNvSpPr>
            <a:spLocks noGrp="1"/>
          </p:cNvSpPr>
          <p:nvPr>
            <p:ph type="title"/>
          </p:nvPr>
        </p:nvSpPr>
        <p:spPr>
          <a:xfrm>
            <a:off x="703217" y="2110626"/>
            <a:ext cx="5151120" cy="1956841"/>
          </a:xfrm>
        </p:spPr>
        <p:txBody>
          <a:bodyPr vert="horz" lIns="91440" tIns="45720" rIns="91440" bIns="45720" rtlCol="0" anchor="b">
            <a:normAutofit fontScale="90000"/>
          </a:bodyPr>
          <a:lstStyle/>
          <a:p>
            <a:pPr>
              <a:lnSpc>
                <a:spcPct val="90000"/>
              </a:lnSpc>
            </a:pPr>
            <a:r>
              <a:rPr lang="en-US" sz="5400" dirty="0" err="1">
                <a:solidFill>
                  <a:schemeClr val="tx1"/>
                </a:solidFill>
              </a:rPr>
              <a:t>Εστιάζουμε</a:t>
            </a:r>
            <a:r>
              <a:rPr lang="en-US" sz="5400" dirty="0">
                <a:solidFill>
                  <a:schemeClr val="tx1"/>
                </a:solidFill>
              </a:rPr>
              <a:t> </a:t>
            </a:r>
            <a:r>
              <a:rPr lang="en-US" sz="5400" dirty="0" err="1">
                <a:solidFill>
                  <a:schemeClr val="tx1"/>
                </a:solidFill>
              </a:rPr>
              <a:t>στον</a:t>
            </a:r>
            <a:r>
              <a:rPr lang="en-US" sz="5400" dirty="0">
                <a:solidFill>
                  <a:schemeClr val="tx1"/>
                </a:solidFill>
              </a:rPr>
              <a:t> </a:t>
            </a:r>
            <a:r>
              <a:rPr lang="en-US" sz="5400" dirty="0" err="1">
                <a:solidFill>
                  <a:schemeClr val="tx1"/>
                </a:solidFill>
              </a:rPr>
              <a:t>Άνθρω</a:t>
            </a:r>
            <a:r>
              <a:rPr lang="en-US" sz="5400" dirty="0">
                <a:solidFill>
                  <a:schemeClr val="tx1"/>
                </a:solidFill>
              </a:rPr>
              <a:t>πο</a:t>
            </a:r>
            <a:br>
              <a:rPr lang="el-GR" sz="5400" dirty="0">
                <a:solidFill>
                  <a:schemeClr val="tx1"/>
                </a:solidFill>
              </a:rPr>
            </a:br>
            <a:r>
              <a:rPr lang="el-GR" sz="5400" dirty="0">
                <a:solidFill>
                  <a:schemeClr val="tx1"/>
                </a:solidFill>
              </a:rPr>
              <a:t>(= Αδάμ = αρχικά </a:t>
            </a:r>
            <a:r>
              <a:rPr lang="en-US" sz="5400" dirty="0">
                <a:solidFill>
                  <a:schemeClr val="tx1"/>
                </a:solidFill>
              </a:rPr>
              <a:t>Homo</a:t>
            </a:r>
            <a:r>
              <a:rPr lang="el-GR" sz="5400" dirty="0">
                <a:solidFill>
                  <a:schemeClr val="tx1"/>
                </a:solidFill>
              </a:rPr>
              <a:t>)</a:t>
            </a:r>
            <a:endParaRPr lang="en-US" sz="5400" dirty="0">
              <a:solidFill>
                <a:schemeClr val="tx1"/>
              </a:solidFill>
            </a:endParaRPr>
          </a:p>
        </p:txBody>
      </p:sp>
      <p:sp>
        <p:nvSpPr>
          <p:cNvPr id="3" name="TextBox 2">
            <a:extLst>
              <a:ext uri="{FF2B5EF4-FFF2-40B4-BE49-F238E27FC236}">
                <a16:creationId xmlns:a16="http://schemas.microsoft.com/office/drawing/2014/main" id="{A6E5B6EA-4B0F-E519-DD4E-C779BFC9EB5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5" name="Picture 4">
            <a:extLst>
              <a:ext uri="{FF2B5EF4-FFF2-40B4-BE49-F238E27FC236}">
                <a16:creationId xmlns:a16="http://schemas.microsoft.com/office/drawing/2014/main" id="{45F44B06-911C-8F2D-04C5-756C1F264F5E}"/>
              </a:ext>
            </a:extLst>
          </p:cNvPr>
          <p:cNvPicPr>
            <a:picLocks noChangeAspect="1"/>
          </p:cNvPicPr>
          <p:nvPr/>
        </p:nvPicPr>
        <p:blipFill rotWithShape="1">
          <a:blip r:embed="rId2"/>
          <a:srcRect l="1975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4786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BF971-4122-ACFE-2BA0-1FE0094CCFCF}"/>
              </a:ext>
            </a:extLst>
          </p:cNvPr>
          <p:cNvSpPr>
            <a:spLocks noGrp="1"/>
          </p:cNvSpPr>
          <p:nvPr>
            <p:ph type="title"/>
          </p:nvPr>
        </p:nvSpPr>
        <p:spPr/>
        <p:txBody>
          <a:bodyPr/>
          <a:lstStyle/>
          <a:p>
            <a:pPr algn="ctr"/>
            <a:r>
              <a:rPr lang="el-GR" dirty="0"/>
              <a:t>Α’ Δημιουργία Ανθρώπου</a:t>
            </a:r>
          </a:p>
        </p:txBody>
      </p:sp>
      <p:sp>
        <p:nvSpPr>
          <p:cNvPr id="3" name="Θέση περιεχομένου 2">
            <a:extLst>
              <a:ext uri="{FF2B5EF4-FFF2-40B4-BE49-F238E27FC236}">
                <a16:creationId xmlns:a16="http://schemas.microsoft.com/office/drawing/2014/main" id="{E7D0625B-C90F-51D5-7D23-8F078BC54935}"/>
              </a:ext>
            </a:extLst>
          </p:cNvPr>
          <p:cNvSpPr>
            <a:spLocks noGrp="1"/>
          </p:cNvSpPr>
          <p:nvPr>
            <p:ph sz="quarter" idx="1"/>
          </p:nvPr>
        </p:nvSpPr>
        <p:spPr/>
        <p:txBody>
          <a:bodyPr>
            <a:normAutofit fontScale="92500" lnSpcReduction="20000"/>
          </a:bodyPr>
          <a:lstStyle/>
          <a:p>
            <a:pPr algn="just" rtl="0"/>
            <a:r>
              <a:rPr lang="en-US" sz="2800" b="0" i="0" u="none" strike="noStrike" baseline="30000" dirty="0">
                <a:latin typeface="Arial" panose="020B0604020202020204" pitchFamily="34" charset="0"/>
              </a:rPr>
              <a:t>26 </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εἶπεν</a:t>
            </a:r>
            <a:r>
              <a:rPr lang="el-GR" sz="2800" b="0" i="0" u="none" strike="noStrike" baseline="0" dirty="0">
                <a:latin typeface="SBL"/>
              </a:rPr>
              <a:t> ὁ </a:t>
            </a:r>
            <a:r>
              <a:rPr lang="el-GR" sz="2800" dirty="0" err="1">
                <a:latin typeface="SBL"/>
              </a:rPr>
              <a:t>Θ</a:t>
            </a:r>
            <a:r>
              <a:rPr lang="el-GR" sz="2800" b="0" i="0" u="none" strike="noStrike" baseline="0" dirty="0" err="1">
                <a:latin typeface="SBL"/>
              </a:rPr>
              <a:t>εός</a:t>
            </a:r>
            <a:r>
              <a:rPr lang="el-GR" sz="2800" b="0" i="0" u="none" strike="noStrike" baseline="0" dirty="0">
                <a:latin typeface="SBL"/>
              </a:rPr>
              <a:t> </a:t>
            </a:r>
            <a:r>
              <a:rPr lang="el-GR" sz="2800" b="1" i="0" u="none" strike="noStrike" baseline="0" dirty="0" err="1">
                <a:latin typeface="SBL"/>
              </a:rPr>
              <a:t>ποιήσωμεν</a:t>
            </a:r>
            <a:r>
              <a:rPr lang="el-GR" sz="2800" b="1" i="0" u="none" strike="noStrike" baseline="0" dirty="0">
                <a:latin typeface="SBL"/>
              </a:rPr>
              <a:t> </a:t>
            </a:r>
            <a:r>
              <a:rPr lang="el-GR" sz="2800" b="1" i="0" u="none" strike="noStrike" baseline="0" dirty="0" err="1">
                <a:latin typeface="SBL"/>
              </a:rPr>
              <a:t>ἄνθρωπον</a:t>
            </a:r>
            <a:r>
              <a:rPr lang="el-GR" sz="2800" b="1" i="0" u="none" strike="noStrike" baseline="0" dirty="0">
                <a:latin typeface="SBL"/>
              </a:rPr>
              <a:t> </a:t>
            </a:r>
            <a:r>
              <a:rPr lang="el-GR" sz="2800" b="1" i="0" u="none" strike="noStrike" baseline="0" dirty="0" err="1">
                <a:latin typeface="SBL"/>
              </a:rPr>
              <a:t>κατ</a:t>
            </a:r>
            <a:r>
              <a:rPr lang="el-GR" sz="2800" b="1" i="0" u="none" strike="noStrike" baseline="0" dirty="0">
                <a:latin typeface="SBL"/>
              </a:rPr>
              <a:t>᾽ </a:t>
            </a:r>
            <a:r>
              <a:rPr lang="el-GR" sz="2800" b="1" i="0" u="none" strike="noStrike" baseline="0" dirty="0" err="1">
                <a:latin typeface="SBL"/>
              </a:rPr>
              <a:t>εἰκόνα</a:t>
            </a:r>
            <a:r>
              <a:rPr lang="el-GR" sz="2800" b="1" i="0" u="none" strike="noStrike" baseline="0" dirty="0">
                <a:latin typeface="SBL"/>
              </a:rPr>
              <a:t> </a:t>
            </a:r>
            <a:r>
              <a:rPr lang="el-GR" sz="2800" b="1" i="0" u="none" strike="noStrike" baseline="0" dirty="0" err="1">
                <a:latin typeface="SBL"/>
              </a:rPr>
              <a:t>ἡμετέραν</a:t>
            </a:r>
            <a:r>
              <a:rPr lang="el-GR" sz="2800" b="1" i="0" u="none" strike="noStrike" baseline="0" dirty="0">
                <a:latin typeface="SBL"/>
              </a:rPr>
              <a:t> </a:t>
            </a:r>
            <a:r>
              <a:rPr lang="el-GR" sz="2800" b="1" i="0" u="none" strike="noStrike" baseline="0" dirty="0" err="1">
                <a:latin typeface="SBL"/>
              </a:rPr>
              <a:t>καὶ</a:t>
            </a:r>
            <a:r>
              <a:rPr lang="el-GR" sz="2800" b="1" i="0" u="none" strike="noStrike" baseline="0" dirty="0">
                <a:latin typeface="SBL"/>
              </a:rPr>
              <a:t> </a:t>
            </a:r>
            <a:r>
              <a:rPr lang="el-GR" sz="2800" b="1" i="0" u="none" strike="noStrike" baseline="0" dirty="0" err="1">
                <a:latin typeface="SBL"/>
              </a:rPr>
              <a:t>καθ</a:t>
            </a:r>
            <a:r>
              <a:rPr lang="el-GR" sz="2800" b="1" i="0" u="none" strike="noStrike" baseline="0" dirty="0">
                <a:latin typeface="SBL"/>
              </a:rPr>
              <a:t>᾽ </a:t>
            </a:r>
            <a:r>
              <a:rPr lang="el-GR" sz="2800" b="1" i="0" u="none" strike="noStrike" baseline="0" dirty="0" err="1">
                <a:latin typeface="SBL"/>
              </a:rPr>
              <a:t>ὁμοίωσιν</a:t>
            </a:r>
            <a:r>
              <a:rPr lang="el-GR" sz="2800" b="1" i="0" u="none" strike="noStrike" baseline="0" dirty="0">
                <a:latin typeface="SBL"/>
              </a:rPr>
              <a:t> </a:t>
            </a:r>
            <a:endParaRPr lang="en-US" sz="2800" b="1" i="0" u="none" strike="noStrike" baseline="0" dirty="0">
              <a:latin typeface="SBL"/>
            </a:endParaRPr>
          </a:p>
          <a:p>
            <a:pPr algn="just" rtl="0"/>
            <a:r>
              <a:rPr lang="el-GR" sz="2800" b="0" i="0" u="none" strike="noStrike" baseline="0" dirty="0" err="1">
                <a:highlight>
                  <a:srgbClr val="FFFF00"/>
                </a:highlight>
                <a:latin typeface="SBL"/>
              </a:rPr>
              <a:t>καὶ</a:t>
            </a:r>
            <a:r>
              <a:rPr lang="el-GR" sz="2800" b="0" i="0" u="none" strike="noStrike" baseline="0" dirty="0">
                <a:highlight>
                  <a:srgbClr val="FFFF00"/>
                </a:highlight>
                <a:latin typeface="SBL"/>
              </a:rPr>
              <a:t> </a:t>
            </a:r>
            <a:r>
              <a:rPr lang="el-GR" sz="2800" b="0" i="0" u="none" strike="noStrike" baseline="0" dirty="0" err="1">
                <a:highlight>
                  <a:srgbClr val="FFFF00"/>
                </a:highlight>
                <a:latin typeface="SBL"/>
              </a:rPr>
              <a:t>ἀρχέτωσαν</a:t>
            </a:r>
            <a:r>
              <a:rPr lang="el-GR" sz="2800" b="0" i="0" u="none" strike="noStrike" baseline="0" dirty="0">
                <a:highlight>
                  <a:srgbClr val="FFFF00"/>
                </a:highlight>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ἰχθύων</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θαλάσσης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πετεινῶν</a:t>
            </a:r>
            <a:r>
              <a:rPr lang="el-GR" sz="2800" b="0" i="0" u="none" strike="noStrike" baseline="0" dirty="0">
                <a:latin typeface="SBL"/>
              </a:rPr>
              <a:t> </a:t>
            </a:r>
            <a:r>
              <a:rPr lang="el-GR" sz="2800" b="0" i="0" u="none" strike="noStrike" baseline="0" dirty="0" err="1">
                <a:latin typeface="SBL"/>
              </a:rPr>
              <a:t>τοῦ</a:t>
            </a:r>
            <a:r>
              <a:rPr lang="el-GR" sz="2800" b="0" i="0" u="none" strike="noStrike" baseline="0" dirty="0">
                <a:latin typeface="SBL"/>
              </a:rPr>
              <a:t> </a:t>
            </a:r>
            <a:r>
              <a:rPr lang="el-GR" sz="2800" b="0" i="0" u="none" strike="noStrike" baseline="0" dirty="0" err="1">
                <a:latin typeface="SBL"/>
              </a:rPr>
              <a:t>οὐρανοῦ</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κτηνῶν</a:t>
            </a:r>
            <a:r>
              <a:rPr lang="el-GR" sz="2800" b="0" i="0" u="none" strike="noStrike" baseline="0" dirty="0">
                <a:latin typeface="SBL"/>
              </a:rPr>
              <a:t> </a:t>
            </a:r>
          </a:p>
          <a:p>
            <a:pPr algn="just" rtl="0"/>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πάσης</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πάντων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ἑρπετῶν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ἑρπόντων</a:t>
            </a:r>
            <a:r>
              <a:rPr lang="el-GR" sz="2800" b="0" i="0" u="none" strike="noStrike" baseline="0" dirty="0">
                <a:latin typeface="SBL"/>
              </a:rPr>
              <a:t> </a:t>
            </a:r>
            <a:r>
              <a:rPr lang="el-GR" sz="2800" b="0" i="0" u="none" strike="noStrike" baseline="0" dirty="0" err="1">
                <a:latin typeface="SBL"/>
              </a:rPr>
              <a:t>ἐπὶ</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endParaRPr lang="el-GR" sz="2800" b="0" i="0" u="none" strike="noStrike" baseline="0" dirty="0">
              <a:latin typeface="SBL"/>
            </a:endParaRPr>
          </a:p>
          <a:p>
            <a:pPr marL="0" indent="0" algn="just" rtl="0">
              <a:buNone/>
            </a:pPr>
            <a:endParaRPr lang="el-GR" sz="2800" b="0" i="0" u="none" strike="noStrike" baseline="0" dirty="0">
              <a:latin typeface="Arial" panose="020B0604020202020204" pitchFamily="34" charset="0"/>
            </a:endParaRPr>
          </a:p>
          <a:p>
            <a:endParaRPr lang="el-GR" dirty="0"/>
          </a:p>
        </p:txBody>
      </p:sp>
      <p:sp>
        <p:nvSpPr>
          <p:cNvPr id="4" name="Θέση περιεχομένου 3">
            <a:extLst>
              <a:ext uri="{FF2B5EF4-FFF2-40B4-BE49-F238E27FC236}">
                <a16:creationId xmlns:a16="http://schemas.microsoft.com/office/drawing/2014/main" id="{2CAFDA01-050A-BD20-1BCB-EC0FE41B9F10}"/>
              </a:ext>
            </a:extLst>
          </p:cNvPr>
          <p:cNvSpPr>
            <a:spLocks noGrp="1"/>
          </p:cNvSpPr>
          <p:nvPr>
            <p:ph sz="quarter" idx="2"/>
          </p:nvPr>
        </p:nvSpPr>
        <p:spPr/>
        <p:txBody>
          <a:bodyPr>
            <a:normAutofit fontScale="92500" lnSpcReduction="20000"/>
          </a:bodyPr>
          <a:lstStyle/>
          <a:p>
            <a:pPr algn="just"/>
            <a:r>
              <a:rPr lang="en-US" sz="2400" b="1" baseline="30000" dirty="0">
                <a:latin typeface="Arial" panose="020B0604020202020204" pitchFamily="34" charset="0"/>
              </a:rPr>
              <a:t>27 </a:t>
            </a:r>
            <a:r>
              <a:rPr lang="el-GR" sz="2400" b="1" dirty="0">
                <a:latin typeface="SBL"/>
              </a:rPr>
              <a:t> </a:t>
            </a:r>
            <a:r>
              <a:rPr lang="el-GR" sz="2400" b="1" dirty="0" err="1">
                <a:latin typeface="SBL"/>
              </a:rPr>
              <a:t>καὶ</a:t>
            </a:r>
            <a:r>
              <a:rPr lang="el-GR" sz="2400" b="1" dirty="0">
                <a:latin typeface="SBL"/>
              </a:rPr>
              <a:t> </a:t>
            </a:r>
            <a:r>
              <a:rPr lang="el-GR" sz="2400" b="1" dirty="0" err="1">
                <a:latin typeface="SBL"/>
              </a:rPr>
              <a:t>ἐποίησεν</a:t>
            </a:r>
            <a:r>
              <a:rPr lang="el-GR" sz="2400" b="1" dirty="0">
                <a:latin typeface="SBL"/>
              </a:rPr>
              <a:t> ὁ </a:t>
            </a:r>
            <a:r>
              <a:rPr lang="el-GR" sz="2400" b="1" dirty="0" err="1">
                <a:latin typeface="SBL"/>
              </a:rPr>
              <a:t>θεὸς</a:t>
            </a:r>
            <a:r>
              <a:rPr lang="el-GR" sz="2400" b="1" dirty="0">
                <a:latin typeface="SBL"/>
              </a:rPr>
              <a:t> </a:t>
            </a:r>
            <a:r>
              <a:rPr lang="el-GR" sz="2400" b="1" dirty="0" err="1">
                <a:latin typeface="SBL"/>
              </a:rPr>
              <a:t>τὸν</a:t>
            </a:r>
            <a:r>
              <a:rPr lang="el-GR" sz="2400" b="1" dirty="0">
                <a:latin typeface="SBL"/>
              </a:rPr>
              <a:t> </a:t>
            </a:r>
            <a:r>
              <a:rPr lang="el-GR" sz="2400" b="1" dirty="0" err="1">
                <a:latin typeface="SBL"/>
              </a:rPr>
              <a:t>ἄνθρωπον</a:t>
            </a:r>
            <a:r>
              <a:rPr lang="el-GR" sz="2400" b="1" dirty="0">
                <a:latin typeface="SBL"/>
              </a:rPr>
              <a:t> </a:t>
            </a:r>
            <a:r>
              <a:rPr lang="el-GR" sz="2400" b="1" dirty="0" err="1">
                <a:latin typeface="SBL"/>
              </a:rPr>
              <a:t>κατ</a:t>
            </a:r>
            <a:r>
              <a:rPr lang="el-GR" sz="2400" b="1" dirty="0">
                <a:latin typeface="SBL"/>
              </a:rPr>
              <a:t>᾽ </a:t>
            </a:r>
            <a:r>
              <a:rPr lang="el-GR" sz="2400" b="1" dirty="0" err="1">
                <a:latin typeface="SBL"/>
              </a:rPr>
              <a:t>εἰκόνα</a:t>
            </a:r>
            <a:r>
              <a:rPr lang="el-GR" sz="2400" b="1" dirty="0">
                <a:latin typeface="SBL"/>
              </a:rPr>
              <a:t> </a:t>
            </a:r>
            <a:r>
              <a:rPr lang="el-GR" sz="2400" b="1" dirty="0" err="1">
                <a:latin typeface="SBL"/>
              </a:rPr>
              <a:t>θεοῦ</a:t>
            </a:r>
            <a:r>
              <a:rPr lang="el-GR" sz="2400" b="1" dirty="0">
                <a:latin typeface="SBL"/>
              </a:rPr>
              <a:t> </a:t>
            </a:r>
            <a:r>
              <a:rPr lang="el-GR" sz="2400" b="1" dirty="0" err="1">
                <a:latin typeface="SBL"/>
              </a:rPr>
              <a:t>ἐποίησεν</a:t>
            </a:r>
            <a:r>
              <a:rPr lang="el-GR" sz="2400" b="1" dirty="0">
                <a:latin typeface="SBL"/>
              </a:rPr>
              <a:t> </a:t>
            </a:r>
            <a:r>
              <a:rPr lang="el-GR" sz="2400" b="1" dirty="0" err="1">
                <a:latin typeface="SBL"/>
              </a:rPr>
              <a:t>αὐτόν</a:t>
            </a:r>
            <a:r>
              <a:rPr lang="el-GR" sz="2400" b="1" dirty="0">
                <a:latin typeface="SBL"/>
              </a:rPr>
              <a:t> </a:t>
            </a:r>
            <a:endParaRPr lang="en-US" sz="2400" b="1" dirty="0">
              <a:latin typeface="SBL"/>
            </a:endParaRPr>
          </a:p>
          <a:p>
            <a:pPr algn="just"/>
            <a:r>
              <a:rPr lang="el-GR" sz="2400" dirty="0" err="1">
                <a:highlight>
                  <a:srgbClr val="FFFF00"/>
                </a:highlight>
                <a:latin typeface="SBL"/>
              </a:rPr>
              <a:t>ἄρσεν</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θῆλυ</a:t>
            </a:r>
            <a:r>
              <a:rPr lang="el-GR" sz="2400" dirty="0">
                <a:highlight>
                  <a:srgbClr val="FFFF00"/>
                </a:highlight>
                <a:latin typeface="SBL"/>
              </a:rPr>
              <a:t> </a:t>
            </a:r>
            <a:r>
              <a:rPr lang="el-GR" sz="2400" dirty="0" err="1">
                <a:highlight>
                  <a:srgbClr val="FFFF00"/>
                </a:highlight>
                <a:latin typeface="SBL"/>
              </a:rPr>
              <a:t>ἐποίησεν</a:t>
            </a:r>
            <a:r>
              <a:rPr lang="el-GR" sz="2400" dirty="0">
                <a:highlight>
                  <a:srgbClr val="FFFF00"/>
                </a:highlight>
                <a:latin typeface="SBL"/>
              </a:rPr>
              <a:t> </a:t>
            </a:r>
            <a:r>
              <a:rPr lang="el-GR" sz="2400" dirty="0" err="1">
                <a:highlight>
                  <a:srgbClr val="FFFF00"/>
                </a:highlight>
                <a:latin typeface="SBL"/>
              </a:rPr>
              <a:t>αὐτούς</a:t>
            </a:r>
            <a:endParaRPr lang="en-US" sz="2400" dirty="0">
              <a:highlight>
                <a:srgbClr val="FFFF00"/>
              </a:highlight>
              <a:latin typeface="SBL"/>
            </a:endParaRPr>
          </a:p>
          <a:p>
            <a:pPr algn="just"/>
            <a:endParaRPr lang="el-GR" sz="2400" dirty="0">
              <a:latin typeface="SBL"/>
            </a:endParaRPr>
          </a:p>
          <a:p>
            <a:pPr algn="just"/>
            <a:r>
              <a:rPr lang="en-US" sz="2400" baseline="30000" dirty="0">
                <a:latin typeface="Arial" panose="020B0604020202020204" pitchFamily="34" charset="0"/>
              </a:rPr>
              <a:t>28 </a:t>
            </a:r>
            <a:r>
              <a:rPr lang="el-GR" sz="2400" dirty="0">
                <a:latin typeface="SBL"/>
              </a:rPr>
              <a:t> </a:t>
            </a:r>
            <a:r>
              <a:rPr lang="el-GR" sz="2400" dirty="0" err="1">
                <a:latin typeface="SBL"/>
              </a:rPr>
              <a:t>καὶ</a:t>
            </a:r>
            <a:r>
              <a:rPr lang="el-GR" sz="2400" dirty="0">
                <a:latin typeface="SBL"/>
              </a:rPr>
              <a:t> </a:t>
            </a:r>
            <a:r>
              <a:rPr lang="el-GR" sz="2400" dirty="0" err="1">
                <a:latin typeface="SBL"/>
              </a:rPr>
              <a:t>ηὐλόγησεν</a:t>
            </a:r>
            <a:r>
              <a:rPr lang="el-GR" sz="2400" dirty="0">
                <a:latin typeface="SBL"/>
              </a:rPr>
              <a:t> </a:t>
            </a:r>
            <a:r>
              <a:rPr lang="el-GR" sz="2400" dirty="0" err="1">
                <a:latin typeface="SBL"/>
              </a:rPr>
              <a:t>αὐτοὺς</a:t>
            </a:r>
            <a:r>
              <a:rPr lang="el-GR" sz="2400" dirty="0">
                <a:latin typeface="SBL"/>
              </a:rPr>
              <a:t> ὁ </a:t>
            </a:r>
            <a:r>
              <a:rPr lang="el-GR" sz="2400" dirty="0" err="1">
                <a:latin typeface="SBL"/>
              </a:rPr>
              <a:t>θεὸς</a:t>
            </a:r>
            <a:r>
              <a:rPr lang="el-GR" sz="2400" dirty="0">
                <a:latin typeface="SBL"/>
              </a:rPr>
              <a:t> </a:t>
            </a:r>
            <a:r>
              <a:rPr lang="el-GR" sz="2400" dirty="0" err="1">
                <a:latin typeface="SBL"/>
              </a:rPr>
              <a:t>λέγων</a:t>
            </a:r>
            <a:r>
              <a:rPr lang="el-GR" sz="2400" dirty="0">
                <a:latin typeface="SBL"/>
              </a:rPr>
              <a:t> </a:t>
            </a:r>
            <a:endParaRPr lang="en-US" sz="2400" dirty="0">
              <a:latin typeface="SBL"/>
            </a:endParaRPr>
          </a:p>
          <a:p>
            <a:pPr algn="just"/>
            <a:endParaRPr lang="el-GR" sz="2400" dirty="0">
              <a:latin typeface="SBL"/>
            </a:endParaRPr>
          </a:p>
          <a:p>
            <a:pPr algn="just"/>
            <a:r>
              <a:rPr lang="el-GR" sz="2400" dirty="0" err="1">
                <a:highlight>
                  <a:srgbClr val="FFFF00"/>
                </a:highlight>
                <a:latin typeface="SBL"/>
              </a:rPr>
              <a:t>αὐξάνεσθε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πληθύνεσθε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πληρώσατε</a:t>
            </a:r>
            <a:r>
              <a:rPr lang="el-GR" sz="2400" dirty="0">
                <a:highlight>
                  <a:srgbClr val="FFFF00"/>
                </a:highlight>
                <a:latin typeface="SBL"/>
              </a:rPr>
              <a:t> </a:t>
            </a:r>
            <a:r>
              <a:rPr lang="el-GR" sz="2400" dirty="0" err="1">
                <a:highlight>
                  <a:srgbClr val="FFFF00"/>
                </a:highlight>
                <a:latin typeface="SBL"/>
              </a:rPr>
              <a:t>τὴν</a:t>
            </a:r>
            <a:r>
              <a:rPr lang="el-GR" sz="2400" dirty="0">
                <a:highlight>
                  <a:srgbClr val="FFFF00"/>
                </a:highlight>
                <a:latin typeface="SBL"/>
              </a:rPr>
              <a:t> </a:t>
            </a:r>
            <a:r>
              <a:rPr lang="el-GR" sz="2400" dirty="0" err="1">
                <a:highlight>
                  <a:srgbClr val="FFFF00"/>
                </a:highlight>
                <a:latin typeface="SBL"/>
              </a:rPr>
              <a:t>γῆν</a:t>
            </a:r>
            <a:r>
              <a:rPr lang="el-GR" sz="2400" dirty="0">
                <a:highlight>
                  <a:srgbClr val="FFFF00"/>
                </a:highlight>
                <a:latin typeface="SBL"/>
              </a:rPr>
              <a:t>  </a:t>
            </a:r>
          </a:p>
          <a:p>
            <a:pPr algn="just"/>
            <a:r>
              <a:rPr lang="el-GR" sz="2400" dirty="0" err="1">
                <a:latin typeface="SBL"/>
              </a:rPr>
              <a:t>καὶ</a:t>
            </a:r>
            <a:r>
              <a:rPr lang="el-GR" sz="2400" dirty="0">
                <a:latin typeface="SBL"/>
              </a:rPr>
              <a:t> </a:t>
            </a:r>
            <a:r>
              <a:rPr lang="el-GR" sz="2400" dirty="0" err="1">
                <a:latin typeface="SBL"/>
              </a:rPr>
              <a:t>κατακυριεύσατε</a:t>
            </a:r>
            <a:r>
              <a:rPr lang="el-GR" sz="2400" dirty="0">
                <a:latin typeface="SBL"/>
              </a:rPr>
              <a:t> </a:t>
            </a:r>
            <a:r>
              <a:rPr lang="el-GR" sz="2400" dirty="0" err="1">
                <a:latin typeface="SBL"/>
              </a:rPr>
              <a:t>αὐτῆς</a:t>
            </a:r>
            <a:r>
              <a:rPr lang="el-GR" sz="2400" dirty="0">
                <a:latin typeface="SBL"/>
              </a:rPr>
              <a:t> </a:t>
            </a:r>
            <a:endParaRPr lang="en-US" sz="2400" dirty="0">
              <a:latin typeface="SBL"/>
            </a:endParaRPr>
          </a:p>
          <a:p>
            <a:pPr algn="just"/>
            <a:r>
              <a:rPr lang="el-GR" sz="2400" dirty="0" err="1">
                <a:latin typeface="SBL"/>
              </a:rPr>
              <a:t>καὶ</a:t>
            </a:r>
            <a:r>
              <a:rPr lang="el-GR" sz="2400" dirty="0">
                <a:latin typeface="SBL"/>
              </a:rPr>
              <a:t> </a:t>
            </a:r>
            <a:r>
              <a:rPr lang="el-GR" sz="2400" dirty="0" err="1">
                <a:latin typeface="SBL"/>
              </a:rPr>
              <a:t>ἄρχετε</a:t>
            </a:r>
            <a:r>
              <a:rPr lang="el-GR" sz="2400" dirty="0">
                <a:latin typeface="SBL"/>
              </a:rPr>
              <a:t> </a:t>
            </a:r>
            <a:r>
              <a:rPr lang="el-GR" sz="2400" dirty="0" err="1">
                <a:latin typeface="SBL"/>
              </a:rPr>
              <a:t>τῶν</a:t>
            </a:r>
            <a:r>
              <a:rPr lang="el-GR" sz="2400" dirty="0">
                <a:latin typeface="SBL"/>
              </a:rPr>
              <a:t> </a:t>
            </a:r>
            <a:r>
              <a:rPr lang="el-GR" sz="2400" dirty="0" err="1">
                <a:latin typeface="SBL"/>
              </a:rPr>
              <a:t>ἰχθύων</a:t>
            </a:r>
            <a:r>
              <a:rPr lang="el-GR" sz="2400" dirty="0">
                <a:latin typeface="SBL"/>
              </a:rPr>
              <a:t> </a:t>
            </a:r>
            <a:r>
              <a:rPr lang="el-GR" sz="2400" dirty="0" err="1">
                <a:latin typeface="SBL"/>
              </a:rPr>
              <a:t>τῆς</a:t>
            </a:r>
            <a:r>
              <a:rPr lang="el-GR" sz="2400" dirty="0">
                <a:latin typeface="SBL"/>
              </a:rPr>
              <a:t> </a:t>
            </a:r>
            <a:r>
              <a:rPr lang="el-GR" sz="2400" dirty="0" err="1">
                <a:latin typeface="SBL"/>
              </a:rPr>
              <a:t>θαλάσσης</a:t>
            </a:r>
            <a:r>
              <a:rPr lang="el-GR" sz="2400" dirty="0">
                <a:latin typeface="SBL"/>
              </a:rPr>
              <a:t> </a:t>
            </a:r>
            <a:r>
              <a:rPr lang="el-GR" sz="2400" dirty="0" err="1">
                <a:latin typeface="SBL"/>
              </a:rPr>
              <a:t>καὶ</a:t>
            </a:r>
            <a:r>
              <a:rPr lang="el-GR" sz="2400" dirty="0">
                <a:latin typeface="SBL"/>
              </a:rPr>
              <a:t> </a:t>
            </a:r>
            <a:r>
              <a:rPr lang="el-GR" sz="2400" dirty="0" err="1">
                <a:latin typeface="SBL"/>
              </a:rPr>
              <a:t>τῶν</a:t>
            </a:r>
            <a:r>
              <a:rPr lang="el-GR" sz="2400" dirty="0">
                <a:latin typeface="SBL"/>
              </a:rPr>
              <a:t> </a:t>
            </a:r>
            <a:r>
              <a:rPr lang="el-GR" sz="2400" dirty="0" err="1">
                <a:latin typeface="SBL"/>
              </a:rPr>
              <a:t>πετεινῶν</a:t>
            </a:r>
            <a:r>
              <a:rPr lang="el-GR" sz="2400" dirty="0">
                <a:latin typeface="SBL"/>
              </a:rPr>
              <a:t> </a:t>
            </a:r>
            <a:r>
              <a:rPr lang="el-GR" sz="2400" dirty="0" err="1">
                <a:latin typeface="SBL"/>
              </a:rPr>
              <a:t>τοῦ</a:t>
            </a:r>
            <a:r>
              <a:rPr lang="el-GR" sz="2400" dirty="0">
                <a:latin typeface="SBL"/>
              </a:rPr>
              <a:t> </a:t>
            </a:r>
            <a:r>
              <a:rPr lang="el-GR" sz="2400" dirty="0" err="1">
                <a:latin typeface="SBL"/>
              </a:rPr>
              <a:t>οὐρανοῦ</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κτηνῶν</a:t>
            </a:r>
            <a:r>
              <a:rPr lang="el-GR" sz="2400" dirty="0">
                <a:latin typeface="SBL"/>
              </a:rPr>
              <a:t> </a:t>
            </a:r>
            <a:r>
              <a:rPr lang="el-GR" sz="2400" dirty="0" err="1">
                <a:latin typeface="SBL"/>
              </a:rPr>
              <a:t>καὶ</a:t>
            </a:r>
            <a:r>
              <a:rPr lang="el-GR" sz="2400" dirty="0">
                <a:latin typeface="SBL"/>
              </a:rPr>
              <a:t> </a:t>
            </a:r>
            <a:r>
              <a:rPr lang="el-GR" sz="2400" dirty="0" err="1">
                <a:latin typeface="SBL"/>
              </a:rPr>
              <a:t>πάσης</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ἑρπετῶν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ἑρπόντων</a:t>
            </a:r>
            <a:r>
              <a:rPr lang="el-GR" sz="2400" dirty="0">
                <a:latin typeface="SBL"/>
              </a:rPr>
              <a:t> </a:t>
            </a:r>
            <a:r>
              <a:rPr lang="el-GR" sz="2400" dirty="0" err="1">
                <a:latin typeface="SBL"/>
              </a:rPr>
              <a:t>ἐπὶ</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endParaRPr lang="el-GR" sz="2400" dirty="0">
              <a:latin typeface="SBL"/>
            </a:endParaRPr>
          </a:p>
          <a:p>
            <a:endParaRPr lang="el-GR" dirty="0"/>
          </a:p>
        </p:txBody>
      </p:sp>
    </p:spTree>
    <p:extLst>
      <p:ext uri="{BB962C8B-B14F-4D97-AF65-F5344CB8AC3E}">
        <p14:creationId xmlns:p14="http://schemas.microsoft.com/office/powerpoint/2010/main" val="213498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6" name="Straight Connector 15">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6B00BF73-BF0F-8D8B-E1E2-245E202D137A}"/>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«Προφητεία» η Δημιουργία</a:t>
            </a:r>
          </a:p>
        </p:txBody>
      </p:sp>
      <p:graphicFrame>
        <p:nvGraphicFramePr>
          <p:cNvPr id="6" name="Θέση περιεχομένου 3">
            <a:extLst>
              <a:ext uri="{FF2B5EF4-FFF2-40B4-BE49-F238E27FC236}">
                <a16:creationId xmlns:a16="http://schemas.microsoft.com/office/drawing/2014/main" id="{0F01B731-1836-E4BD-2602-9FEBBF0E29A0}"/>
              </a:ext>
            </a:extLst>
          </p:cNvPr>
          <p:cNvGraphicFramePr>
            <a:graphicFrameLocks noGrp="1"/>
          </p:cNvGraphicFramePr>
          <p:nvPr>
            <p:ph sz="quarter" idx="1"/>
            <p:extLst>
              <p:ext uri="{D42A27DB-BD31-4B8C-83A1-F6EECF244321}">
                <p14:modId xmlns:p14="http://schemas.microsoft.com/office/powerpoint/2010/main" val="4097708214"/>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966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ADF001-AE65-1269-01BA-DADD44BDF656}"/>
              </a:ext>
            </a:extLst>
          </p:cNvPr>
          <p:cNvSpPr>
            <a:spLocks noGrp="1"/>
          </p:cNvSpPr>
          <p:nvPr>
            <p:ph type="title"/>
          </p:nvPr>
        </p:nvSpPr>
        <p:spPr/>
        <p:txBody>
          <a:bodyPr/>
          <a:lstStyle/>
          <a:p>
            <a:r>
              <a:rPr lang="el-GR" dirty="0" err="1"/>
              <a:t>ΟικοΛογία</a:t>
            </a:r>
            <a:r>
              <a:rPr lang="el-GR" dirty="0"/>
              <a:t> και Γένεση</a:t>
            </a:r>
          </a:p>
        </p:txBody>
      </p:sp>
      <p:sp>
        <p:nvSpPr>
          <p:cNvPr id="3" name="Θέση περιεχομένου 2">
            <a:extLst>
              <a:ext uri="{FF2B5EF4-FFF2-40B4-BE49-F238E27FC236}">
                <a16:creationId xmlns:a16="http://schemas.microsoft.com/office/drawing/2014/main" id="{113C26A1-E99B-852E-9022-F22FDC299047}"/>
              </a:ext>
            </a:extLst>
          </p:cNvPr>
          <p:cNvSpPr>
            <a:spLocks noGrp="1"/>
          </p:cNvSpPr>
          <p:nvPr>
            <p:ph sz="quarter" idx="1"/>
          </p:nvPr>
        </p:nvSpPr>
        <p:spPr>
          <a:xfrm>
            <a:off x="614680" y="1447799"/>
            <a:ext cx="5603240" cy="5050971"/>
          </a:xfrm>
        </p:spPr>
        <p:txBody>
          <a:bodyPr>
            <a:normAutofit fontScale="62500" lnSpcReduction="20000"/>
          </a:bodyPr>
          <a:lstStyle/>
          <a:p>
            <a:pPr algn="just"/>
            <a:r>
              <a:rPr lang="el-GR" b="1" dirty="0">
                <a:solidFill>
                  <a:schemeClr val="tx1"/>
                </a:solidFill>
              </a:rPr>
              <a:t>Κόσμος όλος = </a:t>
            </a:r>
            <a:r>
              <a:rPr lang="en-US" b="1" dirty="0">
                <a:solidFill>
                  <a:schemeClr val="tx1"/>
                </a:solidFill>
              </a:rPr>
              <a:t>Να</a:t>
            </a:r>
            <a:r>
              <a:rPr lang="en-US" b="1" dirty="0" err="1">
                <a:solidFill>
                  <a:schemeClr val="tx1"/>
                </a:solidFill>
              </a:rPr>
              <a:t>ός</a:t>
            </a:r>
            <a:r>
              <a:rPr lang="en-US" b="1" dirty="0">
                <a:solidFill>
                  <a:schemeClr val="tx1"/>
                </a:solidFill>
              </a:rPr>
              <a:t> </a:t>
            </a:r>
            <a:r>
              <a:rPr lang="el-GR" b="1" dirty="0">
                <a:solidFill>
                  <a:schemeClr val="tx1"/>
                </a:solidFill>
              </a:rPr>
              <a:t>του </a:t>
            </a:r>
            <a:r>
              <a:rPr lang="en-US" b="1" dirty="0" err="1">
                <a:solidFill>
                  <a:schemeClr val="tx1"/>
                </a:solidFill>
              </a:rPr>
              <a:t>Θεού</a:t>
            </a:r>
            <a:r>
              <a:rPr lang="el-GR" b="1" dirty="0">
                <a:solidFill>
                  <a:schemeClr val="tx1"/>
                </a:solidFill>
              </a:rPr>
              <a:t>, που τα προσφέρει όλα δωρεάν και σε αφθονία </a:t>
            </a:r>
            <a:r>
              <a:rPr lang="en-US" b="1" dirty="0">
                <a:solidFill>
                  <a:schemeClr val="tx1"/>
                </a:solidFill>
              </a:rPr>
              <a:t> </a:t>
            </a:r>
            <a:r>
              <a:rPr lang="el-GR" b="1" dirty="0">
                <a:solidFill>
                  <a:schemeClr val="tx1"/>
                </a:solidFill>
              </a:rPr>
              <a:t>!</a:t>
            </a:r>
          </a:p>
          <a:p>
            <a:pPr algn="just"/>
            <a:r>
              <a:rPr lang="el-GR" b="1" dirty="0">
                <a:solidFill>
                  <a:schemeClr val="tx1"/>
                </a:solidFill>
              </a:rPr>
              <a:t>Τίποτε Βρώμικο στο Περιβάλλον. Όλα Ευλογία – «Χαρά Θεού»!</a:t>
            </a:r>
          </a:p>
          <a:p>
            <a:pPr algn="just"/>
            <a:r>
              <a:rPr lang="el-GR" b="1" dirty="0"/>
              <a:t>Γι’ αυτό και δημιουργείται το Σύμπαν σε 7 ημέρες.</a:t>
            </a:r>
          </a:p>
          <a:p>
            <a:pPr algn="just"/>
            <a:r>
              <a:rPr lang="el-GR" b="1" dirty="0"/>
              <a:t>Ενώ στο </a:t>
            </a:r>
            <a:r>
              <a:rPr lang="el-GR" b="1" dirty="0" err="1"/>
              <a:t>βαβυλωνιακό</a:t>
            </a:r>
            <a:r>
              <a:rPr lang="el-GR" b="1" dirty="0"/>
              <a:t> Μύθο την 7</a:t>
            </a:r>
            <a:r>
              <a:rPr lang="el-GR" b="1" baseline="30000" dirty="0"/>
              <a:t>η</a:t>
            </a:r>
            <a:r>
              <a:rPr lang="el-GR" b="1" dirty="0"/>
              <a:t> μέρα κτίζεται ο μεγαλειώδης Ναός του Πρίγκηπα των Νεφελών </a:t>
            </a:r>
            <a:r>
              <a:rPr lang="el-GR" b="1" dirty="0" err="1"/>
              <a:t>Μαρδούκ</a:t>
            </a:r>
            <a:r>
              <a:rPr lang="el-GR" b="1" dirty="0"/>
              <a:t>, στη Βίβλο ευλογείται το Σάββατο, ο «ιερός Χρόνος» </a:t>
            </a:r>
            <a:r>
              <a:rPr lang="el-GR" b="1" dirty="0" err="1"/>
              <a:t>αναΚάλυψης</a:t>
            </a:r>
            <a:r>
              <a:rPr lang="el-GR" b="1" dirty="0"/>
              <a:t> του Θεού, της Δημιουργίας και της Οικογένειας. Σάββατο = ανάπαυση (&lt; </a:t>
            </a:r>
            <a:r>
              <a:rPr lang="el-GR" b="1" dirty="0" err="1"/>
              <a:t>τετέλεσται</a:t>
            </a:r>
            <a:r>
              <a:rPr lang="el-GR" b="1" dirty="0"/>
              <a:t>) και «φωλιά» - καταφύγιο</a:t>
            </a:r>
          </a:p>
          <a:p>
            <a:pPr algn="just"/>
            <a:endParaRPr lang="el-GR" b="1" dirty="0"/>
          </a:p>
          <a:p>
            <a:pPr algn="just"/>
            <a:r>
              <a:rPr lang="el-GR" b="1" dirty="0"/>
              <a:t>Το Χάος – το Κακό δεν περιγράφεται ως προς τη γένεσή του, καθώς «υποτάσσεται» στη Βίβλο απόλυτα στον </a:t>
            </a:r>
            <a:r>
              <a:rPr lang="el-GR" b="1" dirty="0" err="1"/>
              <a:t>Γιαχβέ</a:t>
            </a:r>
            <a:r>
              <a:rPr lang="el-GR" b="1" dirty="0"/>
              <a:t>, ο οποίος και </a:t>
            </a:r>
            <a:r>
              <a:rPr lang="el-GR" b="1" dirty="0" err="1"/>
              <a:t>εμΠαίζει</a:t>
            </a:r>
            <a:r>
              <a:rPr lang="el-GR" b="1" dirty="0"/>
              <a:t> το Δράκοντα. </a:t>
            </a:r>
          </a:p>
          <a:p>
            <a:pPr algn="just"/>
            <a:endParaRPr lang="el-GR" b="1" dirty="0"/>
          </a:p>
          <a:p>
            <a:pPr algn="just"/>
            <a:r>
              <a:rPr lang="el-GR" b="1" dirty="0"/>
              <a:t>Δημιουργήθηκαν διάφοροι μύθοι για την καταγωγή του Κακού (εξέγερση και πτώση του Εωσφόρου – Αυγερινού, επανάσταση διότι ο άνθρωπος είναι Εικόνα του Θεού, γάμος των Αγγέλων με τις Κόρες)</a:t>
            </a:r>
            <a:endParaRPr lang="el-GR" dirty="0"/>
          </a:p>
        </p:txBody>
      </p:sp>
      <p:sp>
        <p:nvSpPr>
          <p:cNvPr id="4" name="Θέση περιεχομένου 3">
            <a:extLst>
              <a:ext uri="{FF2B5EF4-FFF2-40B4-BE49-F238E27FC236}">
                <a16:creationId xmlns:a16="http://schemas.microsoft.com/office/drawing/2014/main" id="{007E31AE-72AE-140C-5206-ACA9027F6FE3}"/>
              </a:ext>
            </a:extLst>
          </p:cNvPr>
          <p:cNvSpPr>
            <a:spLocks noGrp="1"/>
          </p:cNvSpPr>
          <p:nvPr>
            <p:ph sz="quarter" idx="2"/>
          </p:nvPr>
        </p:nvSpPr>
        <p:spPr>
          <a:xfrm>
            <a:off x="6346371" y="751114"/>
            <a:ext cx="5230949" cy="5268686"/>
          </a:xfrm>
        </p:spPr>
        <p:txBody>
          <a:bodyPr>
            <a:normAutofit fontScale="62500" lnSpcReduction="20000"/>
          </a:bodyPr>
          <a:lstStyle/>
          <a:p>
            <a:pPr marL="285750" indent="-228600" algn="just">
              <a:lnSpc>
                <a:spcPct val="90000"/>
              </a:lnSpc>
              <a:spcAft>
                <a:spcPts val="600"/>
              </a:spcAft>
              <a:buFont typeface="Arial" panose="020B0604020202020204" pitchFamily="34" charset="0"/>
              <a:buChar char="•"/>
            </a:pPr>
            <a:r>
              <a:rPr lang="el-GR" sz="2800" b="1" dirty="0"/>
              <a:t>Σε αυτό το μεγαλειώδη Ναό ως ζωγραφιστό Άγαλμα (&lt; αγάλλομαι)</a:t>
            </a:r>
            <a:r>
              <a:rPr lang="en-US" sz="2800" b="1" dirty="0"/>
              <a:t> </a:t>
            </a:r>
            <a:r>
              <a:rPr lang="el-GR" sz="2800" b="1" dirty="0"/>
              <a:t>εικόνα τοποθετείται  ο «ζωντανός» Άνθρωπος!</a:t>
            </a:r>
          </a:p>
          <a:p>
            <a:pPr marL="285750" indent="-228600" algn="just">
              <a:lnSpc>
                <a:spcPct val="90000"/>
              </a:lnSpc>
              <a:spcAft>
                <a:spcPts val="600"/>
              </a:spcAft>
              <a:buFont typeface="Arial" panose="020B0604020202020204" pitchFamily="34" charset="0"/>
              <a:buChar char="•"/>
            </a:pPr>
            <a:r>
              <a:rPr lang="en-US" sz="2800" dirty="0" err="1"/>
              <a:t>Κάθε</a:t>
            </a:r>
            <a:r>
              <a:rPr lang="en-US" sz="2800" dirty="0"/>
              <a:t> </a:t>
            </a:r>
            <a:r>
              <a:rPr lang="en-US" sz="2800" dirty="0" err="1"/>
              <a:t>άνθρω</a:t>
            </a:r>
            <a:r>
              <a:rPr lang="en-US" sz="2800" dirty="0"/>
              <a:t>πος (άνδρας </a:t>
            </a:r>
            <a:r>
              <a:rPr lang="en-US" sz="2800" b="1" dirty="0"/>
              <a:t>και Γυναίκα) </a:t>
            </a:r>
            <a:r>
              <a:rPr lang="en-US" sz="2800" dirty="0"/>
              <a:t>ξεχωριστά </a:t>
            </a:r>
            <a:r>
              <a:rPr lang="el-GR" sz="2800" dirty="0"/>
              <a:t>είναι μία </a:t>
            </a:r>
            <a:r>
              <a:rPr lang="el-GR" sz="2800" dirty="0" err="1"/>
              <a:t>σέλφι</a:t>
            </a:r>
            <a:r>
              <a:rPr lang="el-GR" sz="2800" dirty="0"/>
              <a:t> μοναδική – ζωντανή του συντροφικού Θεού.</a:t>
            </a:r>
            <a:endParaRPr lang="el-GR" sz="2800" dirty="0">
              <a:solidFill>
                <a:srgbClr val="CC9900"/>
              </a:solidFill>
            </a:endParaRPr>
          </a:p>
          <a:p>
            <a:pPr marL="285750" indent="-228600" algn="just">
              <a:lnSpc>
                <a:spcPct val="90000"/>
              </a:lnSpc>
              <a:spcAft>
                <a:spcPts val="600"/>
              </a:spcAft>
              <a:buFont typeface="Arial" panose="020B0604020202020204" pitchFamily="34" charset="0"/>
              <a:buChar char="•"/>
            </a:pPr>
            <a:r>
              <a:rPr lang="el-GR" sz="2800" b="1" dirty="0"/>
              <a:t>Δεν είμαστε σκλάβοι της θεότητας (όπως στους μύθους Κοσμογονίας) που ζει τη νιρβάνα κι έχει ανάγκη θυσίες!</a:t>
            </a:r>
          </a:p>
          <a:p>
            <a:pPr marL="285750" indent="-228600" algn="just">
              <a:lnSpc>
                <a:spcPct val="90000"/>
              </a:lnSpc>
              <a:spcAft>
                <a:spcPts val="600"/>
              </a:spcAft>
              <a:buFont typeface="Arial" panose="020B0604020202020204" pitchFamily="34" charset="0"/>
              <a:buChar char="•"/>
            </a:pPr>
            <a:r>
              <a:rPr lang="el-GR" sz="2800" dirty="0"/>
              <a:t>«Δουλειά» = </a:t>
            </a:r>
            <a:r>
              <a:rPr lang="el-GR" sz="2800" b="1" dirty="0" err="1"/>
              <a:t>ΕπάγΓελμα</a:t>
            </a:r>
            <a:r>
              <a:rPr lang="el-GR" sz="2800" b="1" dirty="0"/>
              <a:t> </a:t>
            </a:r>
            <a:r>
              <a:rPr lang="el-GR" sz="2800" dirty="0"/>
              <a:t>(= προσωπική Γη της Επαγγελίας): </a:t>
            </a:r>
          </a:p>
          <a:p>
            <a:pPr marL="285750" indent="-228600" algn="just">
              <a:lnSpc>
                <a:spcPct val="90000"/>
              </a:lnSpc>
              <a:spcAft>
                <a:spcPts val="600"/>
              </a:spcAft>
              <a:buFont typeface="Arial" panose="020B0604020202020204" pitchFamily="34" charset="0"/>
              <a:buChar char="•"/>
            </a:pPr>
            <a:r>
              <a:rPr lang="el-GR" sz="2800" dirty="0"/>
              <a:t>Τα ρήματα «</a:t>
            </a:r>
            <a:r>
              <a:rPr lang="el-GR" sz="2800" dirty="0" err="1"/>
              <a:t>εργάζεσθαι</a:t>
            </a:r>
            <a:r>
              <a:rPr lang="el-GR" sz="2800" dirty="0"/>
              <a:t> και </a:t>
            </a:r>
            <a:r>
              <a:rPr lang="el-GR" sz="2800" dirty="0" err="1"/>
              <a:t>φυλάσσεν</a:t>
            </a:r>
            <a:r>
              <a:rPr lang="el-GR" sz="2800" dirty="0"/>
              <a:t>» παραπέμπουν στη λειτουργία των Ιερέων στο Ναό, ο οποίος είναι ΜΙΝΙΑΤΟΥΡΑ του Σύμπαντος ολάκερου (εξ ου και η ΔΙΑΚΟΣΜΗΣΗ και αυτού και του Αρχιερέα)</a:t>
            </a:r>
          </a:p>
          <a:p>
            <a:pPr marL="0" indent="0">
              <a:lnSpc>
                <a:spcPct val="90000"/>
              </a:lnSpc>
              <a:buNone/>
            </a:pPr>
            <a:r>
              <a:rPr lang="el-GR" sz="2800" dirty="0"/>
              <a:t>όπως περιγράφεται ακριβώς </a:t>
            </a:r>
            <a:r>
              <a:rPr lang="de-DE" sz="2800" dirty="0">
                <a:hlinkClick r:id="rId2"/>
              </a:rPr>
              <a:t>https://weekly.israelbiblecenter.com/can-work-worship/</a:t>
            </a:r>
            <a:r>
              <a:rPr lang="el-GR" sz="2800" dirty="0"/>
              <a:t> </a:t>
            </a:r>
          </a:p>
          <a:p>
            <a:endParaRPr lang="el-GR" dirty="0"/>
          </a:p>
          <a:p>
            <a:r>
              <a:rPr lang="el-GR" dirty="0"/>
              <a:t>Όταν το ΚΑΚΟ μας επισκέπτεται η σωστή Ερώτηση δεν είναι για </a:t>
            </a:r>
            <a:r>
              <a:rPr lang="el-GR" b="1" dirty="0"/>
              <a:t>Ποιον Λόγο </a:t>
            </a:r>
            <a:r>
              <a:rPr lang="el-GR" dirty="0"/>
              <a:t>αλλά </a:t>
            </a:r>
            <a:r>
              <a:rPr lang="el-GR" b="1" dirty="0"/>
              <a:t>για ποιο ΣΚΟΠΟ</a:t>
            </a:r>
            <a:r>
              <a:rPr lang="el-GR" dirty="0"/>
              <a:t>, επιτρέπει ο Θεός Πατέρας.</a:t>
            </a:r>
          </a:p>
        </p:txBody>
      </p:sp>
    </p:spTree>
    <p:extLst>
      <p:ext uri="{BB962C8B-B14F-4D97-AF65-F5344CB8AC3E}">
        <p14:creationId xmlns:p14="http://schemas.microsoft.com/office/powerpoint/2010/main" val="2953598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913186-418B-2941-3976-D1CE83EDE923}"/>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nSpc>
                <a:spcPct val="90000"/>
              </a:lnSpc>
            </a:pPr>
            <a:r>
              <a:rPr lang="el-GR" dirty="0">
                <a:solidFill>
                  <a:schemeClr val="tx1"/>
                </a:solidFill>
                <a:effectLst/>
              </a:rPr>
              <a:t>Β. </a:t>
            </a:r>
            <a:r>
              <a:rPr lang="en-US" dirty="0" err="1">
                <a:solidFill>
                  <a:schemeClr val="tx1"/>
                </a:solidFill>
                <a:effectLst/>
              </a:rPr>
              <a:t>Αν</a:t>
            </a:r>
            <a:r>
              <a:rPr lang="en-US" dirty="0">
                <a:solidFill>
                  <a:schemeClr val="tx1"/>
                </a:solidFill>
                <a:effectLst/>
              </a:rPr>
              <a:t>αμένοντας τη Γυναίκα…</a:t>
            </a:r>
            <a:br>
              <a:rPr lang="en-US" dirty="0">
                <a:solidFill>
                  <a:schemeClr val="tx1"/>
                </a:solidFill>
                <a:effectLst/>
              </a:rPr>
            </a:br>
            <a:endParaRPr lang="en-US" dirty="0">
              <a:solidFill>
                <a:schemeClr val="tx1"/>
              </a:solidFill>
            </a:endParaRPr>
          </a:p>
        </p:txBody>
      </p:sp>
      <p:pic>
        <p:nvPicPr>
          <p:cNvPr id="5" name="Θέση περιεχομένου 4" descr="Αποτέλεσμα εικόνας για wALTER hABDANK ersclug seinen Bruder">
            <a:extLst>
              <a:ext uri="{FF2B5EF4-FFF2-40B4-BE49-F238E27FC236}">
                <a16:creationId xmlns:a16="http://schemas.microsoft.com/office/drawing/2014/main" id="{185EFE00-E4C8-4A5B-00B0-6DA52B5FCEED}"/>
              </a:ext>
            </a:extLst>
          </p:cNvPr>
          <p:cNvPicPr>
            <a:picLocks noGrp="1" noChangeAspect="1"/>
          </p:cNvPicPr>
          <p:nvPr>
            <p:ph sz="quarter" idx="1"/>
          </p:nvPr>
        </p:nvPicPr>
        <p:blipFill rotWithShape="1">
          <a:blip r:embed="rId2" cstate="print"/>
          <a:srcRect t="4304" r="1" b="344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405802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F7D7E2A-DB46-0C28-1742-3ADBBA217009}"/>
              </a:ext>
            </a:extLst>
          </p:cNvPr>
          <p:cNvSpPr>
            <a:spLocks noGrp="1"/>
          </p:cNvSpPr>
          <p:nvPr>
            <p:ph sz="quarter" idx="1"/>
          </p:nvPr>
        </p:nvSpPr>
        <p:spPr>
          <a:xfrm>
            <a:off x="1452655" y="1383632"/>
            <a:ext cx="9207323" cy="4017763"/>
          </a:xfrm>
        </p:spPr>
        <p:txBody>
          <a:bodyPr>
            <a:normAutofit fontScale="70000" lnSpcReduction="20000"/>
          </a:bodyPr>
          <a:lstStyle/>
          <a:p>
            <a:pPr>
              <a:lnSpc>
                <a:spcPct val="90000"/>
              </a:lnSpc>
            </a:pPr>
            <a:endParaRPr lang="en-US" sz="500" dirty="0"/>
          </a:p>
          <a:p>
            <a:pPr algn="ctr">
              <a:lnSpc>
                <a:spcPct val="90000"/>
              </a:lnSpc>
            </a:pPr>
            <a:r>
              <a:rPr lang="el-GR" dirty="0"/>
              <a:t>Η ΓΥΝΑΙΚΑ , αν και «ασθενές φύλο» στην παράδοση της Πατριαρχίας, </a:t>
            </a:r>
          </a:p>
          <a:p>
            <a:pPr marL="0" indent="0" algn="ctr">
              <a:lnSpc>
                <a:spcPct val="90000"/>
              </a:lnSpc>
              <a:buNone/>
            </a:pPr>
            <a:r>
              <a:rPr lang="el-GR" dirty="0"/>
              <a:t>στη ΒΙΒΛΟ ονομάζεται:</a:t>
            </a:r>
          </a:p>
          <a:p>
            <a:pPr>
              <a:lnSpc>
                <a:spcPct val="90000"/>
              </a:lnSpc>
            </a:pPr>
            <a:endParaRPr lang="el-GR" sz="1600" dirty="0"/>
          </a:p>
          <a:p>
            <a:pPr algn="just">
              <a:lnSpc>
                <a:spcPct val="90000"/>
              </a:lnSpc>
            </a:pPr>
            <a:r>
              <a:rPr lang="el-GR" sz="3100" b="1" dirty="0"/>
              <a:t> </a:t>
            </a:r>
            <a:r>
              <a:rPr lang="el-GR" sz="3100" b="1" dirty="0" err="1"/>
              <a:t>Ανδρίς</a:t>
            </a:r>
            <a:r>
              <a:rPr lang="el-GR" sz="3100" b="1" dirty="0"/>
              <a:t> </a:t>
            </a:r>
            <a:r>
              <a:rPr lang="el-GR" sz="3100" dirty="0"/>
              <a:t>(</a:t>
            </a:r>
            <a:r>
              <a:rPr lang="en-US" sz="3100" dirty="0" err="1"/>
              <a:t>woMan</a:t>
            </a:r>
            <a:r>
              <a:rPr lang="en-US" sz="3100" dirty="0"/>
              <a:t>)</a:t>
            </a:r>
            <a:endParaRPr lang="el-GR" sz="3100" dirty="0"/>
          </a:p>
          <a:p>
            <a:pPr algn="just">
              <a:lnSpc>
                <a:spcPct val="90000"/>
              </a:lnSpc>
            </a:pPr>
            <a:r>
              <a:rPr lang="el-GR" sz="3100" b="1" dirty="0"/>
              <a:t>Βοηθός </a:t>
            </a:r>
            <a:r>
              <a:rPr lang="el-GR" sz="3100" dirty="0"/>
              <a:t>(=Πολεμιστής, Υπερασπιστής)</a:t>
            </a:r>
            <a:r>
              <a:rPr lang="de-DE" sz="3100" dirty="0"/>
              <a:t> </a:t>
            </a:r>
            <a:r>
              <a:rPr lang="de-DE" sz="3100" dirty="0">
                <a:hlinkClick r:id="rId2"/>
              </a:rPr>
              <a:t>https://weekly.israelbiblecenter.com/the-unlikely-role-of-a-biblical-woman/</a:t>
            </a:r>
            <a:r>
              <a:rPr lang="el-GR" sz="3100" dirty="0"/>
              <a:t> </a:t>
            </a:r>
          </a:p>
          <a:p>
            <a:pPr algn="just">
              <a:lnSpc>
                <a:spcPct val="90000"/>
              </a:lnSpc>
            </a:pPr>
            <a:r>
              <a:rPr lang="el-GR" sz="3100" b="1" dirty="0"/>
              <a:t>Πλευρά </a:t>
            </a:r>
            <a:r>
              <a:rPr lang="el-GR" sz="3100" dirty="0"/>
              <a:t>(«ήμισυ») </a:t>
            </a:r>
            <a:r>
              <a:rPr lang="de-DE" sz="3100" dirty="0">
                <a:hlinkClick r:id="rId3"/>
              </a:rPr>
              <a:t>https://weekly.israelbiblecenter.com/eve-come-adams-rib/</a:t>
            </a:r>
            <a:r>
              <a:rPr lang="el-GR" sz="3100" dirty="0"/>
              <a:t> </a:t>
            </a:r>
          </a:p>
          <a:p>
            <a:pPr algn="just">
              <a:lnSpc>
                <a:spcPct val="90000"/>
              </a:lnSpc>
            </a:pPr>
            <a:r>
              <a:rPr lang="el-GR" sz="3100" b="1" dirty="0"/>
              <a:t>Εύα </a:t>
            </a:r>
            <a:r>
              <a:rPr lang="el-GR" sz="3100" dirty="0"/>
              <a:t>= Ζωή </a:t>
            </a:r>
            <a:r>
              <a:rPr lang="de-DE" sz="3100" dirty="0">
                <a:hlinkClick r:id="rId4"/>
              </a:rPr>
              <a:t>https://weekly.israelbiblecenter.com/eve-mean-hebrew/</a:t>
            </a:r>
            <a:r>
              <a:rPr lang="el-GR" sz="3100" dirty="0"/>
              <a:t> </a:t>
            </a:r>
          </a:p>
          <a:p>
            <a:pPr algn="just">
              <a:lnSpc>
                <a:spcPct val="90000"/>
              </a:lnSpc>
            </a:pPr>
            <a:endParaRPr lang="el-GR" sz="3100" b="1" dirty="0"/>
          </a:p>
          <a:p>
            <a:pPr algn="just">
              <a:lnSpc>
                <a:spcPct val="90000"/>
              </a:lnSpc>
            </a:pPr>
            <a:r>
              <a:rPr lang="el-GR" sz="3100" b="1" dirty="0"/>
              <a:t>Στη Βίβλο η κυριαρχία του άνδρα είναι προϊόν Πτώσης και όχι του αρχικού θελήματος του Κυρίου</a:t>
            </a:r>
          </a:p>
          <a:p>
            <a:pPr algn="just">
              <a:lnSpc>
                <a:spcPct val="90000"/>
              </a:lnSpc>
            </a:pPr>
            <a:r>
              <a:rPr lang="el-GR" sz="3100" b="1" dirty="0"/>
              <a:t>Η Πολυγαμία παρουσιάζεται χαοτική - κατακλυσμιαία για τη Φύση: </a:t>
            </a:r>
            <a:r>
              <a:rPr lang="de-DE" sz="3100" dirty="0">
                <a:hlinkClick r:id="rId5"/>
              </a:rPr>
              <a:t>https://weekly.israelbiblecenter.com/sorting-sons-god/</a:t>
            </a:r>
            <a:r>
              <a:rPr lang="el-GR" sz="3100" dirty="0"/>
              <a:t> </a:t>
            </a:r>
          </a:p>
          <a:p>
            <a:pPr algn="just">
              <a:lnSpc>
                <a:spcPct val="90000"/>
              </a:lnSpc>
            </a:pPr>
            <a:endParaRPr lang="el-GR" sz="3100" dirty="0"/>
          </a:p>
          <a:p>
            <a:pPr>
              <a:lnSpc>
                <a:spcPct val="90000"/>
              </a:lnSpc>
            </a:pPr>
            <a:endParaRPr lang="el-GR" sz="1600" dirty="0"/>
          </a:p>
          <a:p>
            <a:pPr>
              <a:lnSpc>
                <a:spcPct val="90000"/>
              </a:lnSpc>
            </a:pPr>
            <a:endParaRPr lang="el-GR" sz="1600" dirty="0"/>
          </a:p>
          <a:p>
            <a:pPr>
              <a:lnSpc>
                <a:spcPct val="90000"/>
              </a:lnSpc>
            </a:pPr>
            <a:endParaRPr lang="el-GR" sz="500" dirty="0"/>
          </a:p>
          <a:p>
            <a:pPr>
              <a:lnSpc>
                <a:spcPct val="90000"/>
              </a:lnSpc>
            </a:pPr>
            <a:endParaRPr lang="el-GR" sz="500" dirty="0"/>
          </a:p>
        </p:txBody>
      </p:sp>
    </p:spTree>
    <p:extLst>
      <p:ext uri="{BB962C8B-B14F-4D97-AF65-F5344CB8AC3E}">
        <p14:creationId xmlns:p14="http://schemas.microsoft.com/office/powerpoint/2010/main" val="374390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CB1FCD-9511-BBA1-0CA3-0EC6FD315267}"/>
              </a:ext>
            </a:extLst>
          </p:cNvPr>
          <p:cNvSpPr>
            <a:spLocks noGrp="1"/>
          </p:cNvSpPr>
          <p:nvPr>
            <p:ph type="title"/>
          </p:nvPr>
        </p:nvSpPr>
        <p:spPr/>
        <p:txBody>
          <a:bodyPr/>
          <a:lstStyle/>
          <a:p>
            <a:r>
              <a:rPr lang="el-GR" dirty="0">
                <a:solidFill>
                  <a:srgbClr val="C00000"/>
                </a:solidFill>
              </a:rPr>
              <a:t>Μία μικρή Άσκηση </a:t>
            </a:r>
          </a:p>
        </p:txBody>
      </p:sp>
      <p:sp>
        <p:nvSpPr>
          <p:cNvPr id="3" name="Θέση περιεχομένου 2">
            <a:extLst>
              <a:ext uri="{FF2B5EF4-FFF2-40B4-BE49-F238E27FC236}">
                <a16:creationId xmlns:a16="http://schemas.microsoft.com/office/drawing/2014/main" id="{74CE2008-38D5-0507-55BC-864308B2B9D6}"/>
              </a:ext>
            </a:extLst>
          </p:cNvPr>
          <p:cNvSpPr>
            <a:spLocks noGrp="1"/>
          </p:cNvSpPr>
          <p:nvPr>
            <p:ph sz="quarter" idx="1"/>
          </p:nvPr>
        </p:nvSpPr>
        <p:spPr/>
        <p:txBody>
          <a:bodyPr>
            <a:normAutofit fontScale="92500"/>
          </a:bodyPr>
          <a:lstStyle/>
          <a:p>
            <a:pPr algn="just">
              <a:lnSpc>
                <a:spcPct val="90000"/>
              </a:lnSpc>
            </a:pPr>
            <a:r>
              <a:rPr lang="el-GR" sz="2800" b="1" dirty="0"/>
              <a:t>Συγκρίνω Εύα με την </a:t>
            </a:r>
            <a:r>
              <a:rPr lang="el-GR" sz="2800" b="1" dirty="0" err="1"/>
              <a:t>ΠανΔώρα</a:t>
            </a:r>
            <a:r>
              <a:rPr lang="el-GR" sz="2800" b="1" dirty="0"/>
              <a:t> και τις γυναικείες δραματικές Φιγούρες του Ευριπίδη. Μελέτησε το </a:t>
            </a:r>
            <a:r>
              <a:rPr lang="el-GR" sz="2800" dirty="0">
                <a:hlinkClick r:id="rId2" tooltip="ΕΠΙΣΤΟΛΕΣ ΑΙΧΜΑΛΩΣΙΑΣ-ΥΜΝΟΣ ΦΙΛ."/>
              </a:rPr>
              <a:t>ΕΠΙΣΤΟΛΕΣ ΑΙΧΜΑΛΩΣΙΑΣ-ΥΜΝΟΣ ΦΙΛ.</a:t>
            </a:r>
            <a:r>
              <a:rPr lang="el-GR" sz="2800" dirty="0"/>
              <a:t> + ΠΡΟΦΗΤΙΣΣΕΣ + </a:t>
            </a:r>
            <a:r>
              <a:rPr lang="el-GR" sz="2800" dirty="0">
                <a:hlinkClick r:id="rId3" tooltip="ΣΗΜΕΙΩΣΕΙΣ ΣΤΗΝ Α ΤΙΜΟΘΕΟΝ"/>
              </a:rPr>
              <a:t>ΣΗΜΕΙΩΣΕΙΣ ΣΤΗΝ Α ΤΙΜΟΘΕΟΝ</a:t>
            </a:r>
            <a:r>
              <a:rPr lang="el-GR" sz="2800" dirty="0"/>
              <a:t> ΣΤΟ ΛΙΝΚ:</a:t>
            </a:r>
          </a:p>
          <a:p>
            <a:pPr algn="just">
              <a:lnSpc>
                <a:spcPct val="90000"/>
              </a:lnSpc>
            </a:pPr>
            <a:r>
              <a:rPr lang="de-DE" sz="2800" b="1" dirty="0"/>
              <a:t>https://eclass.uoa.gr/modules/document/?course=SOCTHEOL101</a:t>
            </a:r>
            <a:endParaRPr lang="el-GR" sz="2800" b="1" dirty="0"/>
          </a:p>
          <a:p>
            <a:pPr algn="just">
              <a:lnSpc>
                <a:spcPct val="90000"/>
              </a:lnSpc>
            </a:pPr>
            <a:endParaRPr lang="el-GR" sz="2800" dirty="0"/>
          </a:p>
          <a:p>
            <a:endParaRPr lang="el-GR" dirty="0"/>
          </a:p>
        </p:txBody>
      </p:sp>
      <p:sp>
        <p:nvSpPr>
          <p:cNvPr id="4" name="Θέση περιεχομένου 3">
            <a:extLst>
              <a:ext uri="{FF2B5EF4-FFF2-40B4-BE49-F238E27FC236}">
                <a16:creationId xmlns:a16="http://schemas.microsoft.com/office/drawing/2014/main" id="{BB79021C-3C5C-B499-CC35-E323E207A8FA}"/>
              </a:ext>
            </a:extLst>
          </p:cNvPr>
          <p:cNvSpPr>
            <a:spLocks noGrp="1"/>
          </p:cNvSpPr>
          <p:nvPr>
            <p:ph sz="quarter" idx="2"/>
          </p:nvPr>
        </p:nvSpPr>
        <p:spPr/>
        <p:txBody>
          <a:bodyPr>
            <a:normAutofit fontScale="92500"/>
          </a:bodyPr>
          <a:lstStyle/>
          <a:p>
            <a:r>
              <a:rPr lang="de-DE" sz="2400" dirty="0">
                <a:hlinkClick r:id="rId4"/>
              </a:rPr>
              <a:t>https://weekly.israelbiblecenter.com/gods-vision-eden/</a:t>
            </a:r>
            <a:r>
              <a:rPr lang="el-GR" sz="2400" dirty="0"/>
              <a:t> </a:t>
            </a:r>
            <a:r>
              <a:rPr lang="en-US" sz="2400" b="1" dirty="0"/>
              <a:t>Since God promises Abram a land that reverses the agricultural curse in Genesis 3, we can know that God’s vision for men and women is likewise a relationship of </a:t>
            </a:r>
            <a:r>
              <a:rPr lang="en-US" sz="2400" b="1" i="1" dirty="0"/>
              <a:t>equality</a:t>
            </a:r>
            <a:r>
              <a:rPr lang="en-US" sz="2400" b="1" dirty="0"/>
              <a:t> that usurps the curse in the Garden of Eden</a:t>
            </a:r>
            <a:r>
              <a:rPr lang="en-US" sz="2400" dirty="0"/>
              <a:t>. </a:t>
            </a:r>
            <a:r>
              <a:rPr lang="en-US" sz="2400" dirty="0">
                <a:hlinkClick r:id="rId5"/>
              </a:rPr>
              <a:t>Indeed, the “new creation” that </a:t>
            </a:r>
            <a:r>
              <a:rPr lang="en-US" sz="2400" dirty="0" err="1">
                <a:hlinkClick r:id="rId5"/>
              </a:rPr>
              <a:t>Yeshua</a:t>
            </a:r>
            <a:r>
              <a:rPr lang="en-US" sz="2400" dirty="0">
                <a:hlinkClick r:id="rId5"/>
              </a:rPr>
              <a:t> inaugurates (2 Cor 5:17) points us beyond hardship and hierarchy, to a reality in which “all are one in Christ Jesus” (Gal 3:28).</a:t>
            </a:r>
            <a:r>
              <a:rPr lang="el-GR" sz="2400" dirty="0"/>
              <a:t> (Στον ίδιο </a:t>
            </a:r>
            <a:r>
              <a:rPr lang="el-GR" sz="2400" dirty="0" err="1"/>
              <a:t>λινκ</a:t>
            </a:r>
            <a:r>
              <a:rPr lang="el-GR" sz="2400" dirty="0"/>
              <a:t> πολύ ενδιαφέροντα για τις ΠΛΗΓΕΣ της ΕΞΟΔΟΥ)</a:t>
            </a:r>
          </a:p>
          <a:p>
            <a:endParaRPr lang="el-GR" dirty="0"/>
          </a:p>
        </p:txBody>
      </p:sp>
    </p:spTree>
    <p:extLst>
      <p:ext uri="{BB962C8B-B14F-4D97-AF65-F5344CB8AC3E}">
        <p14:creationId xmlns:p14="http://schemas.microsoft.com/office/powerpoint/2010/main" val="188142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DFF4C9-2F3D-88FE-0680-ADF8C67D621C}"/>
              </a:ext>
            </a:extLst>
          </p:cNvPr>
          <p:cNvSpPr>
            <a:spLocks noGrp="1"/>
          </p:cNvSpPr>
          <p:nvPr>
            <p:ph type="title"/>
          </p:nvPr>
        </p:nvSpPr>
        <p:spPr>
          <a:xfrm>
            <a:off x="1632021" y="408367"/>
            <a:ext cx="8924392" cy="933486"/>
          </a:xfrm>
        </p:spPr>
        <p:txBody>
          <a:bodyPr vert="horz" lIns="91440" tIns="45720" rIns="91440" bIns="45720" rtlCol="0" anchor="ctr">
            <a:normAutofit/>
          </a:bodyPr>
          <a:lstStyle/>
          <a:p>
            <a:pPr algn="ctr">
              <a:lnSpc>
                <a:spcPct val="90000"/>
              </a:lnSpc>
            </a:pPr>
            <a:r>
              <a:rPr lang="en-US" sz="4400" b="1" kern="1200" dirty="0" err="1">
                <a:solidFill>
                  <a:schemeClr val="tx1"/>
                </a:solidFill>
                <a:latin typeface="+mj-lt"/>
                <a:ea typeface="+mj-ea"/>
                <a:cs typeface="+mj-cs"/>
              </a:rPr>
              <a:t>Το</a:t>
            </a:r>
            <a:r>
              <a:rPr lang="en-US" sz="4400" b="1" kern="1200" dirty="0">
                <a:solidFill>
                  <a:schemeClr val="tx1"/>
                </a:solidFill>
                <a:latin typeface="+mj-lt"/>
                <a:ea typeface="+mj-ea"/>
                <a:cs typeface="+mj-cs"/>
              </a:rPr>
              <a:t> π</a:t>
            </a:r>
            <a:r>
              <a:rPr lang="en-US" sz="4400" b="1" kern="1200" dirty="0" err="1">
                <a:solidFill>
                  <a:schemeClr val="tx1"/>
                </a:solidFill>
                <a:latin typeface="+mj-lt"/>
                <a:ea typeface="+mj-ea"/>
                <a:cs typeface="+mj-cs"/>
              </a:rPr>
              <a:t>ρώτο</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ερωτικό</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Τρ</a:t>
            </a:r>
            <a:r>
              <a:rPr lang="en-US" sz="4400" b="1" kern="1200" dirty="0">
                <a:solidFill>
                  <a:schemeClr val="tx1"/>
                </a:solidFill>
                <a:latin typeface="+mj-lt"/>
                <a:ea typeface="+mj-ea"/>
                <a:cs typeface="+mj-cs"/>
              </a:rPr>
              <a:t>αγούδι</a:t>
            </a:r>
          </a:p>
        </p:txBody>
      </p:sp>
      <p:sp>
        <p:nvSpPr>
          <p:cNvPr id="4" name="Θέση περιεχομένου 3">
            <a:extLst>
              <a:ext uri="{FF2B5EF4-FFF2-40B4-BE49-F238E27FC236}">
                <a16:creationId xmlns:a16="http://schemas.microsoft.com/office/drawing/2014/main" id="{7D2585AA-1A42-3F5F-B140-5B01792950A1}"/>
              </a:ext>
            </a:extLst>
          </p:cNvPr>
          <p:cNvSpPr>
            <a:spLocks noGrp="1"/>
          </p:cNvSpPr>
          <p:nvPr>
            <p:ph sz="quarter" idx="1"/>
          </p:nvPr>
        </p:nvSpPr>
        <p:spPr>
          <a:xfrm>
            <a:off x="990600" y="1421954"/>
            <a:ext cx="9240766" cy="4967960"/>
          </a:xfrm>
        </p:spPr>
        <p:txBody>
          <a:bodyPr vert="horz" lIns="91440" tIns="45720" rIns="91440" bIns="45720" rtlCol="0">
            <a:normAutofit fontScale="85000" lnSpcReduction="20000"/>
          </a:bodyPr>
          <a:lstStyle/>
          <a:p>
            <a:pPr indent="-228600" algn="ctr">
              <a:lnSpc>
                <a:spcPct val="90000"/>
              </a:lnSpc>
              <a:buFont typeface="Arial" panose="020B0604020202020204" pitchFamily="34" charset="0"/>
              <a:buChar char="•"/>
            </a:pPr>
            <a:r>
              <a:rPr lang="en-US" sz="2100" b="0" i="0" u="none" strike="noStrike" baseline="30000" dirty="0"/>
              <a:t>21 </a:t>
            </a:r>
            <a:r>
              <a:rPr lang="en-US" sz="2100" b="0" i="0" u="none" strike="noStrike" baseline="0" dirty="0"/>
              <a:t> καὶ ἐπέβα</a:t>
            </a:r>
            <a:r>
              <a:rPr lang="en-US" sz="2100" b="0" i="0" u="none" strike="noStrike" baseline="0" dirty="0" err="1"/>
              <a:t>λεν</a:t>
            </a:r>
            <a:r>
              <a:rPr lang="en-US" sz="2100" b="0" i="0" u="none" strike="noStrike" baseline="0" dirty="0"/>
              <a:t> ὁ </a:t>
            </a:r>
            <a:r>
              <a:rPr lang="en-US" sz="2100" b="0" i="0" u="none" strike="noStrike" baseline="0" dirty="0" err="1"/>
              <a:t>θεὸς</a:t>
            </a:r>
            <a:r>
              <a:rPr lang="en-US" sz="2100" b="0" i="0" u="none" strike="noStrike" baseline="0" dirty="0"/>
              <a:t> </a:t>
            </a:r>
            <a:r>
              <a:rPr lang="en-US" sz="2100" b="0" i="0" u="none" strike="noStrike" baseline="0" dirty="0" err="1"/>
              <a:t>ἔκστ</a:t>
            </a:r>
            <a:r>
              <a:rPr lang="en-US" sz="2100" b="0" i="0" u="none" strike="noStrike" baseline="0" dirty="0"/>
              <a:t>ασιν ἐπὶ τὸν Αδαμ καὶ ὕπνωσεν</a:t>
            </a:r>
          </a:p>
          <a:p>
            <a:pPr marL="0" indent="-228600" algn="ctr">
              <a:lnSpc>
                <a:spcPct val="90000"/>
              </a:lnSpc>
              <a:buFont typeface="Arial" panose="020B0604020202020204" pitchFamily="34" charset="0"/>
              <a:buChar char="•"/>
            </a:pPr>
            <a:r>
              <a:rPr lang="en-US" sz="2100" b="0" i="0" u="none" strike="noStrike" baseline="0" dirty="0">
                <a:hlinkClick r:id="rId2"/>
              </a:rPr>
              <a:t>https://weekly.israelbiblecenter.com/splitting-the-adam/</a:t>
            </a:r>
            <a:r>
              <a:rPr lang="en-US" sz="2100" b="0" i="0" u="none" strike="noStrike" baseline="0" dirty="0"/>
              <a:t>  </a:t>
            </a:r>
          </a:p>
          <a:p>
            <a:pPr marL="0" indent="-228600" algn="ctr">
              <a:lnSpc>
                <a:spcPct val="90000"/>
              </a:lnSpc>
              <a:buFont typeface="Arial" panose="020B0604020202020204" pitchFamily="34" charset="0"/>
              <a:buChar char="•"/>
            </a:pPr>
            <a:endParaRPr lang="en-US" sz="500" b="0" i="0" u="none" strike="noStrike" baseline="0" dirty="0"/>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ἔλ</a:t>
            </a:r>
            <a:r>
              <a:rPr lang="en-US" sz="1800" b="0" i="0" u="none" strike="noStrike" baseline="0" dirty="0"/>
              <a:t>αβεν μίαν τῶν πλευρῶν αὐτοῦ καὶ ἀνεπλήρωσεν σάρκα ἀντ᾽ αὐτῆς</a:t>
            </a:r>
          </a:p>
          <a:p>
            <a:pPr indent="-228600" algn="ctr">
              <a:lnSpc>
                <a:spcPct val="90000"/>
              </a:lnSpc>
              <a:buFont typeface="Arial" panose="020B0604020202020204" pitchFamily="34" charset="0"/>
              <a:buChar char="•"/>
            </a:pP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22 </a:t>
            </a:r>
            <a:r>
              <a:rPr lang="en-US" sz="1800" b="0" i="0" u="none" strike="noStrike" baseline="0" dirty="0"/>
              <a:t> καὶ </a:t>
            </a:r>
            <a:r>
              <a:rPr lang="en-US" sz="1800" b="0" i="0" u="none" strike="noStrike" baseline="0" dirty="0" err="1"/>
              <a:t>ᾠκοδόμησεν</a:t>
            </a:r>
            <a:r>
              <a:rPr lang="en-US" sz="1800" b="0" i="0" u="none" strike="noStrike" baseline="0" dirty="0"/>
              <a:t> </a:t>
            </a:r>
            <a:r>
              <a:rPr lang="en-US" sz="1800" b="0" i="0" u="none" strike="noStrike" baseline="0" dirty="0" err="1"/>
              <a:t>κύριος</a:t>
            </a:r>
            <a:r>
              <a:rPr lang="en-US" sz="1800" b="0" i="0" u="none" strike="noStrike" baseline="0" dirty="0"/>
              <a:t> ὁ </a:t>
            </a:r>
            <a:r>
              <a:rPr lang="en-US" sz="1800" b="0" i="0" u="none" strike="noStrike" baseline="0" dirty="0" err="1"/>
              <a:t>θεὸς</a:t>
            </a:r>
            <a:r>
              <a:rPr lang="en-US" sz="1800" b="0" i="0" u="none" strike="noStrike" baseline="0" dirty="0"/>
              <a:t> </a:t>
            </a:r>
            <a:r>
              <a:rPr lang="en-US" sz="1800" b="0" i="0" u="none" strike="noStrike" baseline="0" dirty="0" err="1"/>
              <a:t>τὴν</a:t>
            </a:r>
            <a:r>
              <a:rPr lang="en-US" sz="1800" b="0" i="0" u="none" strike="noStrike" baseline="0" dirty="0"/>
              <a:t> π</a:t>
            </a:r>
            <a:r>
              <a:rPr lang="en-US" sz="1800" b="0" i="0" u="none" strike="noStrike" baseline="0" dirty="0" err="1"/>
              <a:t>λευράν</a:t>
            </a:r>
            <a:r>
              <a:rPr lang="en-US" sz="1800" b="0" i="0" u="none" strike="noStrike" baseline="0" dirty="0"/>
              <a:t> </a:t>
            </a:r>
            <a:r>
              <a:rPr lang="en-US" sz="1800" b="0" i="0" u="none" strike="noStrike" baseline="0" dirty="0" err="1"/>
              <a:t>ἣν</a:t>
            </a:r>
            <a:r>
              <a:rPr lang="en-US" sz="1800" b="0" i="0" u="none" strike="noStrike" baseline="0" dirty="0"/>
              <a:t> </a:t>
            </a:r>
            <a:r>
              <a:rPr lang="en-US" sz="1800" b="0" i="0" u="none" strike="noStrike" baseline="0" dirty="0" err="1"/>
              <a:t>ἔλ</a:t>
            </a:r>
            <a:r>
              <a:rPr lang="en-US" sz="1800" b="0" i="0" u="none" strike="noStrike" baseline="0" dirty="0"/>
              <a:t>αβεν ἀπὸ τοῦ Αδαμ </a:t>
            </a:r>
          </a:p>
          <a:p>
            <a:pPr indent="-228600" algn="ctr">
              <a:lnSpc>
                <a:spcPct val="90000"/>
              </a:lnSpc>
              <a:buFont typeface="Arial" panose="020B0604020202020204" pitchFamily="34" charset="0"/>
              <a:buChar char="•"/>
            </a:pPr>
            <a:r>
              <a:rPr lang="en-US" sz="1800" b="0" i="0" u="none" strike="noStrike" baseline="0" dirty="0" err="1"/>
              <a:t>εἰς</a:t>
            </a:r>
            <a:r>
              <a:rPr lang="en-US" sz="1800" b="0" i="0" u="none" strike="noStrike" baseline="0" dirty="0"/>
              <a:t> </a:t>
            </a:r>
            <a:r>
              <a:rPr lang="en-US" sz="1800" b="0" i="0" u="none" strike="noStrike" baseline="0" dirty="0" err="1"/>
              <a:t>γυν</a:t>
            </a:r>
            <a:r>
              <a:rPr lang="en-US" sz="1800" b="0" i="0" u="none" strike="noStrike" baseline="0" dirty="0"/>
              <a:t>αῖκα καὶ ἤγαγεν αὐτὴν πρὸς τὸν Αδαμ</a:t>
            </a:r>
            <a:endParaRPr lang="el-GR" sz="1800" b="0" i="0" u="none" strike="noStrike" baseline="0" dirty="0"/>
          </a:p>
          <a:p>
            <a:pPr marL="45720" indent="0" algn="ctr">
              <a:lnSpc>
                <a:spcPct val="90000"/>
              </a:lnSpc>
              <a:buNone/>
            </a:pPr>
            <a:r>
              <a:rPr lang="en-US" sz="1800" b="0" i="0" u="none" strike="noStrike" baseline="30000" dirty="0"/>
              <a:t>23 </a:t>
            </a:r>
            <a:r>
              <a:rPr lang="en-US" sz="1800" b="0" i="0" u="none" strike="noStrike" baseline="0" dirty="0"/>
              <a:t> καὶ </a:t>
            </a:r>
            <a:r>
              <a:rPr lang="en-US" sz="1800" b="0" i="0" u="none" strike="noStrike" baseline="0" dirty="0" err="1"/>
              <a:t>εἶ</a:t>
            </a:r>
            <a:r>
              <a:rPr lang="en-US" sz="1800" b="0" i="0" u="none" strike="noStrike" baseline="0" dirty="0"/>
              <a:t>πεν Αδαμ</a:t>
            </a:r>
            <a:r>
              <a:rPr lang="el-GR" sz="1800" b="0" i="0" u="none" strike="noStrike" baseline="0" dirty="0"/>
              <a:t> (σε τρίτο Πρόσωπο)</a:t>
            </a:r>
            <a:r>
              <a:rPr lang="en-US" sz="1800" b="0" i="0" u="none" strike="noStrike" baseline="0" dirty="0"/>
              <a:t> </a:t>
            </a:r>
          </a:p>
          <a:p>
            <a:pPr indent="-228600" algn="ctr">
              <a:lnSpc>
                <a:spcPct val="90000"/>
              </a:lnSpc>
              <a:buFont typeface="Arial" panose="020B0604020202020204" pitchFamily="34" charset="0"/>
              <a:buChar char="•"/>
            </a:pPr>
            <a:endParaRPr lang="en-US" sz="1800" dirty="0"/>
          </a:p>
          <a:p>
            <a:pPr indent="-228600" algn="ctr">
              <a:lnSpc>
                <a:spcPct val="90000"/>
              </a:lnSpc>
              <a:buFont typeface="Arial" panose="020B0604020202020204" pitchFamily="34" charset="0"/>
              <a:buChar char="•"/>
            </a:pPr>
            <a:r>
              <a:rPr lang="en-US" sz="1800" b="0" i="0" u="none" strike="noStrike" baseline="0" dirty="0" err="1"/>
              <a:t>τοῦτο</a:t>
            </a:r>
            <a:r>
              <a:rPr lang="en-US" sz="1800" b="0" i="0" u="none" strike="noStrike" baseline="0" dirty="0"/>
              <a:t> </a:t>
            </a:r>
            <a:r>
              <a:rPr lang="en-US" sz="1800" b="0" i="0" u="none" strike="noStrike" baseline="0" dirty="0" err="1"/>
              <a:t>νῦν</a:t>
            </a:r>
            <a:r>
              <a:rPr lang="en-US" sz="1800" b="0" i="0" u="none" strike="noStrike" baseline="0" dirty="0"/>
              <a:t> </a:t>
            </a:r>
            <a:r>
              <a:rPr lang="en-US" sz="1800" b="0" i="0" u="none" strike="noStrike" baseline="0" dirty="0" err="1"/>
              <a:t>ὀστοῦν</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τῶν</a:t>
            </a:r>
            <a:r>
              <a:rPr lang="en-US" sz="1800" b="0" i="0" u="none" strike="noStrike" baseline="0" dirty="0"/>
              <a:t> </a:t>
            </a:r>
            <a:r>
              <a:rPr lang="en-US" sz="1800" b="0" i="0" u="none" strike="noStrike" baseline="0" dirty="0" err="1"/>
              <a:t>ὀστέων</a:t>
            </a:r>
            <a:r>
              <a:rPr lang="en-US" sz="1800" b="0" i="0" u="none" strike="noStrike" baseline="0" dirty="0"/>
              <a:t> </a:t>
            </a:r>
            <a:r>
              <a:rPr lang="en-US" sz="1800" b="0" i="0" u="none" strike="noStrike" baseline="0" dirty="0" err="1"/>
              <a:t>μου</a:t>
            </a: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σὰρξ</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τῆς</a:t>
            </a:r>
            <a:r>
              <a:rPr lang="en-US" sz="1800" b="0" i="0" u="none" strike="noStrike" baseline="0" dirty="0"/>
              <a:t> σα</a:t>
            </a:r>
            <a:r>
              <a:rPr lang="en-US" sz="1800" b="0" i="0" u="none" strike="noStrike" baseline="0" dirty="0" err="1"/>
              <a:t>ρκός</a:t>
            </a:r>
            <a:r>
              <a:rPr lang="en-US" sz="1800" b="0" i="0" u="none" strike="noStrike" baseline="0" dirty="0"/>
              <a:t> </a:t>
            </a:r>
            <a:r>
              <a:rPr lang="en-US" sz="1800" b="0" i="0" u="none" strike="noStrike" baseline="0" dirty="0" err="1"/>
              <a:t>μου</a:t>
            </a: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α</a:t>
            </a:r>
            <a:r>
              <a:rPr lang="en-US" sz="1800" b="0" i="0" u="none" strike="noStrike" baseline="0" dirty="0" err="1"/>
              <a:t>ὕτη</a:t>
            </a:r>
            <a:r>
              <a:rPr lang="en-US" sz="1800" b="0" i="0" u="none" strike="noStrike" baseline="0" dirty="0"/>
              <a:t> </a:t>
            </a:r>
            <a:r>
              <a:rPr lang="en-US" sz="1800" b="0" i="0" u="none" strike="noStrike" baseline="0" dirty="0" err="1"/>
              <a:t>κληθήσετ</a:t>
            </a:r>
            <a:r>
              <a:rPr lang="en-US" sz="1800" b="0" i="0" u="none" strike="noStrike" baseline="0" dirty="0"/>
              <a:t>αι γυνή </a:t>
            </a: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err="1"/>
              <a:t>ὅτι</a:t>
            </a:r>
            <a:r>
              <a:rPr lang="en-US" sz="1800" b="0" i="0" u="none" strike="noStrike" baseline="0" dirty="0"/>
              <a:t> ἐκ τοῦ ἀνδρὸς αὐτῆς ἐλήμφθη αὕτη</a:t>
            </a:r>
          </a:p>
          <a:p>
            <a:pPr indent="-228600" algn="ctr">
              <a:lnSpc>
                <a:spcPct val="90000"/>
              </a:lnSpc>
              <a:buFont typeface="Arial" panose="020B0604020202020204" pitchFamily="34" charset="0"/>
              <a:buChar char="•"/>
            </a:pP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30000" dirty="0"/>
              <a:t>24 </a:t>
            </a:r>
            <a:r>
              <a:rPr lang="en-US" sz="1800" b="0" i="0" u="none" strike="noStrike" baseline="0" dirty="0"/>
              <a:t> </a:t>
            </a:r>
            <a:r>
              <a:rPr lang="en-US" sz="1800" b="0" i="0" u="none" strike="noStrike" baseline="0" dirty="0" err="1"/>
              <a:t>ἕνεκεν</a:t>
            </a:r>
            <a:r>
              <a:rPr lang="en-US" sz="1800" b="0" i="0" u="none" strike="noStrike" baseline="0" dirty="0"/>
              <a:t> </a:t>
            </a:r>
            <a:r>
              <a:rPr lang="en-US" sz="1800" b="0" i="0" u="none" strike="noStrike" baseline="0" dirty="0" err="1"/>
              <a:t>τούτου</a:t>
            </a:r>
            <a:r>
              <a:rPr lang="en-US" sz="1800" b="0" i="0" u="none" strike="noStrike" baseline="0" dirty="0"/>
              <a:t> κατα</a:t>
            </a:r>
            <a:r>
              <a:rPr lang="en-US" sz="1800" b="0" i="0" u="none" strike="noStrike" baseline="0" dirty="0" err="1"/>
              <a:t>λείψει</a:t>
            </a:r>
            <a:r>
              <a:rPr lang="en-US" sz="1800" b="0" i="0" u="none" strike="noStrike" baseline="0" dirty="0"/>
              <a:t> </a:t>
            </a:r>
            <a:r>
              <a:rPr lang="en-US" sz="1800" b="1" i="0" u="none" strike="noStrike" baseline="0" dirty="0" err="1"/>
              <a:t>ἄνθρω</a:t>
            </a:r>
            <a:r>
              <a:rPr lang="en-US" sz="1800" b="1" i="0" u="none" strike="noStrike" baseline="0" dirty="0"/>
              <a:t>πος </a:t>
            </a:r>
          </a:p>
          <a:p>
            <a:pPr indent="-228600" algn="ctr">
              <a:lnSpc>
                <a:spcPct val="90000"/>
              </a:lnSpc>
              <a:buFont typeface="Arial" panose="020B0604020202020204" pitchFamily="34" charset="0"/>
              <a:buChar char="•"/>
            </a:pPr>
            <a:r>
              <a:rPr lang="en-US" sz="1800" b="0" i="0" u="none" strike="noStrike" baseline="0" dirty="0" err="1"/>
              <a:t>τὸν</a:t>
            </a:r>
            <a:r>
              <a:rPr lang="en-US" sz="1800" b="0" i="0" u="none" strike="noStrike" baseline="0" dirty="0"/>
              <a:t> πα</a:t>
            </a:r>
            <a:r>
              <a:rPr lang="en-US" sz="1800" b="0" i="0" u="none" strike="noStrike" baseline="0" dirty="0" err="1"/>
              <a:t>τέρ</a:t>
            </a:r>
            <a:r>
              <a:rPr lang="en-US" sz="1800" b="0" i="0" u="none" strike="noStrike" baseline="0" dirty="0"/>
              <a:t>α αὐτοῦ καὶ τὴν μητέρα αὐτοῦ </a:t>
            </a:r>
          </a:p>
          <a:p>
            <a:pPr indent="-228600" algn="ctr">
              <a:lnSpc>
                <a:spcPct val="90000"/>
              </a:lnSpc>
              <a:buFont typeface="Arial" panose="020B0604020202020204" pitchFamily="34" charset="0"/>
              <a:buChar char="•"/>
            </a:pPr>
            <a:r>
              <a:rPr lang="en-US" sz="1800" b="0" i="0" u="none" strike="noStrike" baseline="0" dirty="0"/>
              <a:t>καὶ π</a:t>
            </a:r>
            <a:r>
              <a:rPr lang="en-US" sz="1800" b="0" i="0" u="none" strike="noStrike" baseline="0" dirty="0" err="1"/>
              <a:t>ροσκολληθήσετ</a:t>
            </a:r>
            <a:r>
              <a:rPr lang="en-US" sz="1800" b="0" i="0" u="none" strike="noStrike" baseline="0" dirty="0"/>
              <a:t>αι πρὸς τὴν γυναῖκα αὐτοῦ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ἔσοντ</a:t>
            </a:r>
            <a:r>
              <a:rPr lang="en-US" sz="1800" b="0" i="0" u="none" strike="noStrike" baseline="0" dirty="0"/>
              <a:t>αι οἱ δύο εἰς σάρκα μίαν</a:t>
            </a:r>
          </a:p>
          <a:p>
            <a:pPr indent="-228600" algn="ctr">
              <a:lnSpc>
                <a:spcPct val="90000"/>
              </a:lnSpc>
              <a:buFont typeface="Arial" panose="020B0604020202020204" pitchFamily="34" charset="0"/>
              <a:buChar char="•"/>
            </a:pP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25 </a:t>
            </a:r>
            <a:r>
              <a:rPr lang="en-US" sz="1800" b="0" i="0" u="none" strike="noStrike" baseline="0" dirty="0"/>
              <a:t> καὶ </a:t>
            </a:r>
            <a:r>
              <a:rPr lang="en-US" sz="1800" b="0" i="0" u="none" strike="noStrike" baseline="0" dirty="0" err="1"/>
              <a:t>ἦσ</a:t>
            </a:r>
            <a:r>
              <a:rPr lang="en-US" sz="1800" b="0" i="0" u="none" strike="noStrike" baseline="0" dirty="0"/>
              <a:t>αν οἱ δύο γυμνοί </a:t>
            </a:r>
          </a:p>
          <a:p>
            <a:pPr indent="-228600" algn="ctr">
              <a:lnSpc>
                <a:spcPct val="90000"/>
              </a:lnSpc>
              <a:buFont typeface="Arial" panose="020B0604020202020204" pitchFamily="34" charset="0"/>
              <a:buChar char="•"/>
            </a:pPr>
            <a:r>
              <a:rPr lang="en-US" sz="1800" b="0" i="0" u="none" strike="noStrike" baseline="0" dirty="0"/>
              <a:t>ὅ </a:t>
            </a:r>
            <a:r>
              <a:rPr lang="en-US" sz="1800" b="0" i="0" u="none" strike="noStrike" baseline="0" dirty="0" err="1"/>
              <a:t>τε</a:t>
            </a:r>
            <a:r>
              <a:rPr lang="en-US" sz="1800" b="0" i="0" u="none" strike="noStrike" baseline="0" dirty="0"/>
              <a:t> </a:t>
            </a:r>
            <a:r>
              <a:rPr lang="en-US" sz="1800" b="0" i="0" u="none" strike="noStrike" baseline="0" dirty="0" err="1"/>
              <a:t>Αδ</a:t>
            </a:r>
            <a:r>
              <a:rPr lang="en-US" sz="1800" b="0" i="0" u="none" strike="noStrike" baseline="0" dirty="0"/>
              <a:t>αμ καὶ ἡ γυνὴ αὐτοῦ καὶ οὐκ ᾐσχύνοντο</a:t>
            </a:r>
          </a:p>
          <a:p>
            <a:pPr marL="0" indent="-228600">
              <a:lnSpc>
                <a:spcPct val="90000"/>
              </a:lnSpc>
              <a:buFont typeface="Arial" panose="020B0604020202020204" pitchFamily="34" charset="0"/>
              <a:buChar char="•"/>
            </a:pPr>
            <a:endParaRPr lang="en-US" sz="500" dirty="0"/>
          </a:p>
        </p:txBody>
      </p:sp>
    </p:spTree>
    <p:extLst>
      <p:ext uri="{BB962C8B-B14F-4D97-AF65-F5344CB8AC3E}">
        <p14:creationId xmlns:p14="http://schemas.microsoft.com/office/powerpoint/2010/main" val="121435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11D456-AE00-4BF2-1156-20E6746B588D}"/>
              </a:ext>
            </a:extLst>
          </p:cNvPr>
          <p:cNvSpPr>
            <a:spLocks noGrp="1"/>
          </p:cNvSpPr>
          <p:nvPr>
            <p:ph type="title"/>
          </p:nvPr>
        </p:nvSpPr>
        <p:spPr>
          <a:xfrm>
            <a:off x="808638" y="386930"/>
            <a:ext cx="9236700" cy="1188950"/>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Παρατηρήσεις</a:t>
            </a:r>
          </a:p>
        </p:txBody>
      </p:sp>
      <p:sp>
        <p:nvSpPr>
          <p:cNvPr id="4" name="Θέση περιεχομένου 3">
            <a:extLst>
              <a:ext uri="{FF2B5EF4-FFF2-40B4-BE49-F238E27FC236}">
                <a16:creationId xmlns:a16="http://schemas.microsoft.com/office/drawing/2014/main" id="{4CC8B06A-D527-3938-81E8-6A3FF1312CB4}"/>
              </a:ext>
            </a:extLst>
          </p:cNvPr>
          <p:cNvSpPr>
            <a:spLocks noGrp="1"/>
          </p:cNvSpPr>
          <p:nvPr>
            <p:ph sz="quarter" idx="1"/>
          </p:nvPr>
        </p:nvSpPr>
        <p:spPr>
          <a:xfrm>
            <a:off x="793660" y="2599509"/>
            <a:ext cx="10143668" cy="3435531"/>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n-US" sz="2200" dirty="0"/>
              <a:t>Ο </a:t>
            </a:r>
            <a:r>
              <a:rPr lang="en-US" sz="2200" dirty="0" err="1"/>
              <a:t>άνδρ</a:t>
            </a:r>
            <a:r>
              <a:rPr lang="en-US" sz="2200" dirty="0"/>
              <a:t>ας πρέπει να εγκαταλείψει τον Πατέρα του και ιδίως τη Μητέρα Του (απεξάρτηση όχι μόνο από τη μήτρα και το στήθος αλλά και τη φούστα) για να δημιουργήσει όντως σχέση. Και ο Αβρα</a:t>
            </a:r>
            <a:r>
              <a:rPr lang="en-US" sz="2200" dirty="0" err="1"/>
              <a:t>άμ</a:t>
            </a:r>
            <a:r>
              <a:rPr lang="en-US" sz="2200" dirty="0"/>
              <a:t> π</a:t>
            </a:r>
            <a:r>
              <a:rPr lang="en-US" sz="2200" dirty="0" err="1"/>
              <a:t>ιάνει</a:t>
            </a:r>
            <a:r>
              <a:rPr lang="en-US" sz="2200" dirty="0"/>
              <a:t> από </a:t>
            </a:r>
            <a:r>
              <a:rPr lang="en-US" sz="2200" dirty="0" err="1"/>
              <a:t>το</a:t>
            </a:r>
            <a:r>
              <a:rPr lang="en-US" sz="2200" dirty="0"/>
              <a:t> </a:t>
            </a:r>
            <a:r>
              <a:rPr lang="en-US" sz="2200" dirty="0" err="1"/>
              <a:t>χέρι</a:t>
            </a:r>
            <a:r>
              <a:rPr lang="en-US" sz="2200" dirty="0"/>
              <a:t> </a:t>
            </a:r>
            <a:r>
              <a:rPr lang="en-US" sz="2200" dirty="0" err="1"/>
              <a:t>του</a:t>
            </a:r>
            <a:r>
              <a:rPr lang="en-US" sz="2200" dirty="0"/>
              <a:t> </a:t>
            </a:r>
            <a:r>
              <a:rPr lang="en-US" sz="2200" dirty="0" err="1"/>
              <a:t>την</a:t>
            </a:r>
            <a:r>
              <a:rPr lang="en-US" sz="2200" dirty="0"/>
              <a:t> </a:t>
            </a:r>
            <a:r>
              <a:rPr lang="en-US" sz="2200" dirty="0" err="1"/>
              <a:t>Σάρρ</a:t>
            </a:r>
            <a:r>
              <a:rPr lang="en-US" sz="2200" dirty="0"/>
              <a:t>α, στρέφει τα νώτα στους Σούπερ Σταρς της οικογενειακής «ελληνικής» πολυκατοικίας και ανοίγονται στο ΑΓΝΩΣΤΟ. </a:t>
            </a:r>
            <a:r>
              <a:rPr lang="en-US" sz="2200" dirty="0" err="1"/>
              <a:t>Όχι</a:t>
            </a:r>
            <a:r>
              <a:rPr lang="en-US" sz="2200" dirty="0"/>
              <a:t> </a:t>
            </a:r>
            <a:r>
              <a:rPr lang="en-US" sz="2200" dirty="0" err="1"/>
              <a:t>νόστος</a:t>
            </a:r>
            <a:r>
              <a:rPr lang="en-US" sz="2200" dirty="0"/>
              <a:t> (</a:t>
            </a:r>
            <a:r>
              <a:rPr lang="en-US" sz="2200" dirty="0" err="1"/>
              <a:t>νοστ+Αλγί</a:t>
            </a:r>
            <a:r>
              <a:rPr lang="en-US" sz="2200" dirty="0"/>
              <a:t>α) όπως στον Οδυσσέα και επι+Στροφή όπως η γυναίκα Λωτ. Θα</a:t>
            </a:r>
            <a:r>
              <a:rPr lang="en-US" sz="2200" dirty="0" err="1"/>
              <a:t>υμ</a:t>
            </a:r>
            <a:r>
              <a:rPr lang="en-US" sz="2200" dirty="0"/>
              <a:t>αστή Πρόταση Ζωής καθώς Μέχρι πρότινος οι Γυναίκες εγκατέλειπαν την πατρική τους Εστία ενώ ο ΑΔΑΜ δεν έχει γονείς!</a:t>
            </a:r>
          </a:p>
        </p:txBody>
      </p:sp>
    </p:spTree>
    <p:extLst>
      <p:ext uri="{BB962C8B-B14F-4D97-AF65-F5344CB8AC3E}">
        <p14:creationId xmlns:p14="http://schemas.microsoft.com/office/powerpoint/2010/main" val="219453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595257" y="576944"/>
            <a:ext cx="5810821" cy="2691118"/>
          </a:xfrm>
        </p:spPr>
        <p:txBody>
          <a:bodyPr vert="horz" lIns="91440" tIns="45720" rIns="91440" bIns="45720" rtlCol="0" anchor="t">
            <a:normAutofit fontScale="90000"/>
          </a:bodyPr>
          <a:lstStyle/>
          <a:p>
            <a:pPr marL="0" indent="0" algn="just">
              <a:lnSpc>
                <a:spcPct val="90000"/>
              </a:lnSpc>
              <a:buNone/>
            </a:pPr>
            <a:r>
              <a:rPr lang="en-US" sz="3100" b="1" kern="1200" dirty="0" err="1">
                <a:solidFill>
                  <a:schemeClr val="tx1"/>
                </a:solidFill>
                <a:latin typeface="+mj-lt"/>
                <a:ea typeface="+mj-ea"/>
                <a:cs typeface="+mj-cs"/>
              </a:rPr>
              <a:t>Δι</a:t>
            </a:r>
            <a:r>
              <a:rPr lang="en-US" sz="3100" b="1" kern="1200" dirty="0">
                <a:solidFill>
                  <a:schemeClr val="tx1"/>
                </a:solidFill>
                <a:latin typeface="+mj-lt"/>
                <a:ea typeface="+mj-ea"/>
                <a:cs typeface="+mj-cs"/>
              </a:rPr>
              <a:t>αβάζω τη «Δημιουργία» </a:t>
            </a:r>
            <a:r>
              <a:rPr lang="en-US" sz="3100" b="1" i="1" kern="1200" dirty="0">
                <a:solidFill>
                  <a:schemeClr val="tx1"/>
                </a:solidFill>
                <a:latin typeface="+mj-lt"/>
                <a:ea typeface="+mj-ea"/>
                <a:cs typeface="+mj-cs"/>
              </a:rPr>
              <a:t>ανάποδα</a:t>
            </a:r>
            <a:r>
              <a:rPr lang="el-GR" sz="3100" b="1" i="1" kern="1200" dirty="0">
                <a:solidFill>
                  <a:schemeClr val="tx1"/>
                </a:solidFill>
                <a:latin typeface="+mj-lt"/>
                <a:ea typeface="+mj-ea"/>
                <a:cs typeface="+mj-cs"/>
              </a:rPr>
              <a:t>,</a:t>
            </a:r>
            <a:r>
              <a:rPr lang="en-US" sz="3100" b="1" kern="1200" dirty="0">
                <a:solidFill>
                  <a:schemeClr val="tx1"/>
                </a:solidFill>
                <a:latin typeface="+mj-lt"/>
                <a:ea typeface="+mj-ea"/>
                <a:cs typeface="+mj-cs"/>
              </a:rPr>
              <a:t> όπως </a:t>
            </a:r>
            <a:r>
              <a:rPr lang="el-GR" sz="3100" b="1" kern="1200" dirty="0">
                <a:solidFill>
                  <a:schemeClr val="tx1"/>
                </a:solidFill>
                <a:latin typeface="+mj-lt"/>
                <a:ea typeface="+mj-ea"/>
                <a:cs typeface="+mj-cs"/>
              </a:rPr>
              <a:t>τα </a:t>
            </a:r>
            <a:r>
              <a:rPr lang="el-GR" sz="3100" b="1" i="1" dirty="0">
                <a:solidFill>
                  <a:schemeClr val="tx1"/>
                </a:solidFill>
              </a:rPr>
              <a:t>ε</a:t>
            </a:r>
            <a:r>
              <a:rPr lang="el-GR" sz="3100" b="1" i="1" kern="1200" dirty="0">
                <a:solidFill>
                  <a:schemeClr val="tx1"/>
                </a:solidFill>
                <a:latin typeface="+mj-lt"/>
                <a:ea typeface="+mj-ea"/>
                <a:cs typeface="+mj-cs"/>
              </a:rPr>
              <a:t>βραϊκά</a:t>
            </a:r>
            <a:r>
              <a:rPr lang="el-GR" sz="3100" b="1" kern="1200" dirty="0">
                <a:solidFill>
                  <a:schemeClr val="tx1"/>
                </a:solidFill>
                <a:latin typeface="+mj-lt"/>
                <a:ea typeface="+mj-ea"/>
                <a:cs typeface="+mj-cs"/>
              </a:rPr>
              <a:t> και </a:t>
            </a:r>
            <a:r>
              <a:rPr lang="en-US" sz="3100" b="1" kern="1200" dirty="0" err="1">
                <a:solidFill>
                  <a:schemeClr val="tx1"/>
                </a:solidFill>
                <a:latin typeface="+mj-lt"/>
                <a:ea typeface="+mj-ea"/>
                <a:cs typeface="+mj-cs"/>
              </a:rPr>
              <a:t>τη</a:t>
            </a:r>
            <a:r>
              <a:rPr lang="en-US" sz="3100" b="1" kern="1200" dirty="0">
                <a:solidFill>
                  <a:schemeClr val="tx1"/>
                </a:solidFill>
                <a:latin typeface="+mj-lt"/>
                <a:ea typeface="+mj-ea"/>
                <a:cs typeface="+mj-cs"/>
              </a:rPr>
              <a:t> </a:t>
            </a:r>
            <a:r>
              <a:rPr lang="en-US" sz="3100" b="1" i="1" kern="1200" dirty="0">
                <a:solidFill>
                  <a:schemeClr val="tx1"/>
                </a:solidFill>
                <a:latin typeface="+mj-lt"/>
                <a:ea typeface="+mj-ea"/>
                <a:cs typeface="+mj-cs"/>
              </a:rPr>
              <a:t>ζωή</a:t>
            </a:r>
            <a:r>
              <a:rPr lang="en-US" sz="3100" b="1" kern="1200" dirty="0">
                <a:solidFill>
                  <a:schemeClr val="tx1"/>
                </a:solidFill>
                <a:latin typeface="+mj-lt"/>
                <a:ea typeface="+mj-ea"/>
                <a:cs typeface="+mj-cs"/>
              </a:rPr>
              <a:t> </a:t>
            </a:r>
            <a:r>
              <a:rPr lang="en-US" sz="3100" b="1" kern="1200" dirty="0" err="1">
                <a:solidFill>
                  <a:schemeClr val="tx1"/>
                </a:solidFill>
                <a:latin typeface="+mj-lt"/>
                <a:ea typeface="+mj-ea"/>
                <a:cs typeface="+mj-cs"/>
              </a:rPr>
              <a:t>μου</a:t>
            </a:r>
            <a:r>
              <a:rPr lang="en-US" sz="3100" b="1" kern="1200" dirty="0">
                <a:solidFill>
                  <a:schemeClr val="tx1"/>
                </a:solidFill>
                <a:latin typeface="+mj-lt"/>
                <a:ea typeface="+mj-ea"/>
                <a:cs typeface="+mj-cs"/>
              </a:rPr>
              <a:t>!</a:t>
            </a:r>
            <a:r>
              <a:rPr lang="el-GR" sz="3100" b="1" kern="1200" dirty="0">
                <a:solidFill>
                  <a:schemeClr val="tx1"/>
                </a:solidFill>
                <a:latin typeface="+mj-lt"/>
                <a:ea typeface="+mj-ea"/>
                <a:cs typeface="+mj-cs"/>
              </a:rPr>
              <a:t> Και στα δύο βάζω </a:t>
            </a:r>
            <a:r>
              <a:rPr lang="el-GR" sz="3100" b="1" dirty="0">
                <a:solidFill>
                  <a:schemeClr val="tx1"/>
                </a:solidFill>
              </a:rPr>
              <a:t>ΕΓΩ</a:t>
            </a:r>
            <a:r>
              <a:rPr lang="el-GR" sz="3100" b="1" kern="1200" dirty="0">
                <a:solidFill>
                  <a:schemeClr val="tx1"/>
                </a:solidFill>
                <a:latin typeface="+mj-lt"/>
                <a:ea typeface="+mj-ea"/>
                <a:cs typeface="+mj-cs"/>
              </a:rPr>
              <a:t> τα «Φωνήεντα».</a:t>
            </a:r>
            <a:br>
              <a:rPr lang="el-GR" sz="3100" b="1" kern="1200" dirty="0">
                <a:latin typeface="+mj-lt"/>
                <a:ea typeface="+mj-ea"/>
                <a:cs typeface="+mj-cs"/>
              </a:rPr>
            </a:br>
            <a:br>
              <a:rPr lang="el-GR" sz="3100" b="1" kern="1200" dirty="0">
                <a:latin typeface="+mj-lt"/>
                <a:ea typeface="+mj-ea"/>
                <a:cs typeface="+mj-cs"/>
              </a:rPr>
            </a:br>
            <a:r>
              <a:rPr lang="el-GR" sz="2700" b="1" i="1" kern="1200" dirty="0">
                <a:latin typeface="+mj-lt"/>
                <a:ea typeface="+mj-ea"/>
                <a:cs typeface="+mj-cs"/>
              </a:rPr>
              <a:t>ΥΓ. Πολύ σημαντικό να μάθω να διαβάζω «αλλιώς» τα Κείμενα, ώστε να «με διαβάσουν» κι εκείνα!</a:t>
            </a:r>
            <a:br>
              <a:rPr lang="el-GR" sz="2700" b="1" i="1" kern="1200" dirty="0">
                <a:latin typeface="+mj-lt"/>
                <a:ea typeface="+mj-ea"/>
                <a:cs typeface="+mj-cs"/>
              </a:rPr>
            </a:br>
            <a:br>
              <a:rPr lang="el-GR" sz="3100" b="1" kern="1200" dirty="0">
                <a:latin typeface="+mj-lt"/>
                <a:ea typeface="+mj-ea"/>
                <a:cs typeface="+mj-cs"/>
              </a:rPr>
            </a:br>
            <a:br>
              <a:rPr lang="en-US" sz="3100" kern="1200" dirty="0">
                <a:latin typeface="+mj-lt"/>
                <a:ea typeface="+mj-ea"/>
                <a:cs typeface="+mj-cs"/>
              </a:rPr>
            </a:br>
            <a:br>
              <a:rPr lang="en-US" sz="2700" kern="1200" dirty="0">
                <a:latin typeface="+mj-lt"/>
                <a:ea typeface="+mj-ea"/>
                <a:cs typeface="+mj-cs"/>
              </a:rPr>
            </a:br>
            <a:r>
              <a:rPr lang="el-GR" sz="2700" dirty="0">
                <a:solidFill>
                  <a:srgbClr val="FF0000"/>
                </a:solidFill>
              </a:rPr>
              <a:t>ΠΡΟΤΑΣΗ ΔΙΔΑΣΚΑΛΙΑΣ: </a:t>
            </a:r>
            <a:r>
              <a:rPr lang="el-GR" sz="2700" dirty="0">
                <a:solidFill>
                  <a:srgbClr val="C00000"/>
                </a:solidFill>
              </a:rPr>
              <a:t>«ΔΗΜΙΟΥΡΓΙΑ»</a:t>
            </a:r>
            <a:br>
              <a:rPr lang="el-GR" sz="2700" dirty="0">
                <a:solidFill>
                  <a:srgbClr val="C00000"/>
                </a:solidFill>
              </a:rPr>
            </a:br>
            <a:br>
              <a:rPr lang="el-GR" sz="2700" dirty="0">
                <a:solidFill>
                  <a:srgbClr val="C00000"/>
                </a:solidFill>
              </a:rPr>
            </a:br>
            <a:r>
              <a:rPr lang="de-DE" sz="2700" dirty="0">
                <a:hlinkClick r:id="rId2">
                  <a:extLst>
                    <a:ext uri="{A12FA001-AC4F-418D-AE19-62706E023703}">
                      <ahyp:hlinkClr xmlns:ahyp="http://schemas.microsoft.com/office/drawing/2018/hyperlinkcolor" val="tx"/>
                    </a:ext>
                  </a:extLst>
                </a:hlinkClick>
              </a:rPr>
              <a:t>https://ejournals.lib.auth.gr/religionteaching/article/view/9116/8677</a:t>
            </a:r>
            <a:r>
              <a:rPr lang="el-GR" sz="2700" dirty="0"/>
              <a:t> </a:t>
            </a:r>
            <a:br>
              <a:rPr lang="el-GR" sz="2700" dirty="0"/>
            </a:br>
            <a:endParaRPr lang="en-US" sz="27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892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EAE49D-3D90-A0A1-6803-3209371CE032}"/>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Παρατηρήσεις 2</a:t>
            </a:r>
          </a:p>
        </p:txBody>
      </p:sp>
      <p:sp>
        <p:nvSpPr>
          <p:cNvPr id="4" name="Θέση περιεχομένου 3">
            <a:extLst>
              <a:ext uri="{FF2B5EF4-FFF2-40B4-BE49-F238E27FC236}">
                <a16:creationId xmlns:a16="http://schemas.microsoft.com/office/drawing/2014/main" id="{4C751C67-388E-354B-D948-749700473314}"/>
              </a:ext>
            </a:extLst>
          </p:cNvPr>
          <p:cNvSpPr>
            <a:spLocks noGrp="1"/>
          </p:cNvSpPr>
          <p:nvPr>
            <p:ph sz="quarter" idx="1"/>
          </p:nvPr>
        </p:nvSpPr>
        <p:spPr>
          <a:xfrm>
            <a:off x="1219200" y="1807029"/>
            <a:ext cx="9801367" cy="4410891"/>
          </a:xfrm>
        </p:spPr>
        <p:txBody>
          <a:bodyPr vert="horz" lIns="91440" tIns="45720" rIns="91440" bIns="45720" rtlCol="0" anchor="t">
            <a:normAutofit fontScale="92500" lnSpcReduction="10000"/>
          </a:bodyPr>
          <a:lstStyle/>
          <a:p>
            <a:pPr indent="-228600" algn="just">
              <a:lnSpc>
                <a:spcPct val="90000"/>
              </a:lnSpc>
              <a:buFont typeface="Arial" panose="020B0604020202020204" pitchFamily="34" charset="0"/>
              <a:buChar char="•"/>
            </a:pPr>
            <a:r>
              <a:rPr lang="en-US" sz="2200" dirty="0"/>
              <a:t>Ο </a:t>
            </a:r>
            <a:r>
              <a:rPr lang="en-US" sz="2200" dirty="0" err="1"/>
              <a:t>έρωτ</a:t>
            </a:r>
            <a:r>
              <a:rPr lang="en-US" sz="2200" dirty="0"/>
              <a:t>ας προϋποθέτει το Πένθος.</a:t>
            </a:r>
            <a:r>
              <a:rPr lang="el-GR" sz="2200" dirty="0"/>
              <a:t> Ο Αδάμ στο μέσον του Παραδείσου ζει «κόλαση». Άνθρωπος μόνος ή θεός ή θεριό. </a:t>
            </a:r>
            <a:endParaRPr lang="en-US" sz="2200" dirty="0"/>
          </a:p>
          <a:p>
            <a:pPr indent="-228600" algn="just">
              <a:lnSpc>
                <a:spcPct val="90000"/>
              </a:lnSpc>
              <a:buFont typeface="Arial" panose="020B0604020202020204" pitchFamily="34" charset="0"/>
              <a:buChar char="•"/>
            </a:pPr>
            <a:r>
              <a:rPr lang="en-US" sz="2200" dirty="0" err="1"/>
              <a:t>Στόχος</a:t>
            </a:r>
            <a:r>
              <a:rPr lang="en-US" sz="2200" dirty="0"/>
              <a:t> να </a:t>
            </a:r>
            <a:r>
              <a:rPr lang="en-US" sz="2200" dirty="0" err="1"/>
              <a:t>γίνουν</a:t>
            </a:r>
            <a:r>
              <a:rPr lang="en-US" sz="2200" dirty="0"/>
              <a:t> </a:t>
            </a:r>
            <a:r>
              <a:rPr lang="en-US" sz="2200" dirty="0" err="1"/>
              <a:t>μί</a:t>
            </a:r>
            <a:r>
              <a:rPr lang="en-US" sz="2200" dirty="0"/>
              <a:t>α σάρκα και όχι «πνεύμα» (λευκός γάμος»). </a:t>
            </a:r>
            <a:r>
              <a:rPr lang="en-US" sz="2200" dirty="0" err="1"/>
              <a:t>Στην</a:t>
            </a:r>
            <a:r>
              <a:rPr lang="en-US" sz="2200" dirty="0"/>
              <a:t> </a:t>
            </a:r>
            <a:r>
              <a:rPr lang="en-US" sz="2200" dirty="0" err="1"/>
              <a:t>Ορθοδοξί</a:t>
            </a:r>
            <a:r>
              <a:rPr lang="en-US" sz="2200" dirty="0"/>
              <a:t>α γιορτάζεται η σεξουαλικότητα καθώς δεν υπάρχει το Δόγμα της άμωμης σύλληψης της Παναγίας. </a:t>
            </a:r>
            <a:r>
              <a:rPr lang="en-US" sz="2200" dirty="0" err="1"/>
              <a:t>Είν</a:t>
            </a:r>
            <a:r>
              <a:rPr lang="en-US" sz="2200" dirty="0"/>
              <a:t>αι προϊόν προσΕυχής (η οποία όντως αποκαθιστά τη διεσπασμένη Δημιουργία) και Αγάπης. Απαρα</a:t>
            </a:r>
            <a:r>
              <a:rPr lang="en-US" sz="2200" dirty="0" err="1"/>
              <a:t>ίτητο</a:t>
            </a:r>
            <a:r>
              <a:rPr lang="en-US" sz="2200" dirty="0"/>
              <a:t> </a:t>
            </a:r>
            <a:r>
              <a:rPr lang="en-US" sz="2200" dirty="0" err="1"/>
              <a:t>το</a:t>
            </a:r>
            <a:r>
              <a:rPr lang="en-US" sz="2200" dirty="0"/>
              <a:t> ΑΓΓΙΓΜΑ και </a:t>
            </a:r>
            <a:r>
              <a:rPr lang="en-US" sz="2200" dirty="0" err="1"/>
              <a:t>θερ</a:t>
            </a:r>
            <a:r>
              <a:rPr lang="en-US" sz="2200" dirty="0"/>
              <a:t>απευτική η αγκαλιά.</a:t>
            </a:r>
          </a:p>
          <a:p>
            <a:pPr indent="-228600" algn="just">
              <a:lnSpc>
                <a:spcPct val="90000"/>
              </a:lnSpc>
              <a:buFont typeface="Arial" panose="020B0604020202020204" pitchFamily="34" charset="0"/>
              <a:buChar char="•"/>
            </a:pPr>
            <a:r>
              <a:rPr lang="en-US" sz="2200" dirty="0"/>
              <a:t>Η </a:t>
            </a:r>
            <a:r>
              <a:rPr lang="el-GR" sz="2200" dirty="0"/>
              <a:t>«</a:t>
            </a:r>
            <a:r>
              <a:rPr lang="en-US" sz="2200" dirty="0" err="1"/>
              <a:t>μί</a:t>
            </a:r>
            <a:r>
              <a:rPr lang="en-US" sz="2200" dirty="0"/>
              <a:t>α σάρκα</a:t>
            </a:r>
            <a:r>
              <a:rPr lang="el-GR" sz="2200" dirty="0"/>
              <a:t>»</a:t>
            </a:r>
            <a:r>
              <a:rPr lang="en-US" sz="2200" dirty="0"/>
              <a:t> δεν σημαίνει απαραίτητα παιδιά. </a:t>
            </a:r>
            <a:r>
              <a:rPr lang="en-US" sz="2200" dirty="0" err="1"/>
              <a:t>Δεν</a:t>
            </a:r>
            <a:r>
              <a:rPr lang="en-US" sz="2200" dirty="0"/>
              <a:t> </a:t>
            </a:r>
            <a:r>
              <a:rPr lang="en-US" sz="2200" dirty="0" err="1"/>
              <a:t>ψάχνω</a:t>
            </a:r>
            <a:r>
              <a:rPr lang="en-US" sz="2200" dirty="0"/>
              <a:t> </a:t>
            </a:r>
            <a:r>
              <a:rPr lang="en-US" sz="2200" dirty="0" err="1"/>
              <a:t>το</a:t>
            </a:r>
            <a:r>
              <a:rPr lang="en-US" sz="2200" dirty="0"/>
              <a:t> «</a:t>
            </a:r>
            <a:r>
              <a:rPr lang="en-US" sz="2200" dirty="0" err="1"/>
              <a:t>άλλο</a:t>
            </a:r>
            <a:r>
              <a:rPr lang="en-US" sz="2200" dirty="0"/>
              <a:t> </a:t>
            </a:r>
            <a:r>
              <a:rPr lang="en-US" sz="2200" dirty="0" err="1"/>
              <a:t>μισό</a:t>
            </a:r>
            <a:r>
              <a:rPr lang="en-US" sz="2200" dirty="0"/>
              <a:t>» α</a:t>
            </a:r>
            <a:r>
              <a:rPr lang="en-US" sz="2200" dirty="0" err="1"/>
              <a:t>λλά</a:t>
            </a:r>
            <a:r>
              <a:rPr lang="en-US" sz="2200" dirty="0"/>
              <a:t> </a:t>
            </a:r>
            <a:r>
              <a:rPr lang="en-US" sz="2200" dirty="0" err="1"/>
              <a:t>ολόκληρο</a:t>
            </a:r>
            <a:r>
              <a:rPr lang="en-US" sz="2200" dirty="0"/>
              <a:t> </a:t>
            </a:r>
            <a:r>
              <a:rPr lang="en-US" sz="2200" dirty="0" err="1"/>
              <a:t>άνθρω</a:t>
            </a:r>
            <a:r>
              <a:rPr lang="en-US" sz="2200" dirty="0"/>
              <a:t>πο για να ενωθώ. Η α</a:t>
            </a:r>
            <a:r>
              <a:rPr lang="en-US" sz="2200" dirty="0" err="1"/>
              <a:t>γά</a:t>
            </a:r>
            <a:r>
              <a:rPr lang="en-US" sz="2200" dirty="0"/>
              <a:t>πη δεν είναι συναίσθημα.</a:t>
            </a:r>
          </a:p>
          <a:p>
            <a:pPr indent="-228600" algn="just">
              <a:lnSpc>
                <a:spcPct val="90000"/>
              </a:lnSpc>
              <a:buFont typeface="Arial" panose="020B0604020202020204" pitchFamily="34" charset="0"/>
              <a:buChar char="•"/>
            </a:pPr>
            <a:r>
              <a:rPr lang="en-US" sz="2200" dirty="0" err="1"/>
              <a:t>Πριν</a:t>
            </a:r>
            <a:r>
              <a:rPr lang="en-US" sz="2200" dirty="0"/>
              <a:t> </a:t>
            </a:r>
            <a:r>
              <a:rPr lang="en-US" sz="2200" dirty="0" err="1"/>
              <a:t>το</a:t>
            </a:r>
            <a:r>
              <a:rPr lang="en-US" sz="2200" dirty="0"/>
              <a:t> </a:t>
            </a:r>
            <a:r>
              <a:rPr lang="en-US" sz="2200" dirty="0" err="1"/>
              <a:t>Γάμο</a:t>
            </a:r>
            <a:r>
              <a:rPr lang="en-US" sz="2200" dirty="0"/>
              <a:t>, ο </a:t>
            </a:r>
            <a:r>
              <a:rPr lang="en-US" sz="2200" dirty="0" err="1"/>
              <a:t>Αδάμ</a:t>
            </a:r>
            <a:r>
              <a:rPr lang="en-US" sz="2200" dirty="0"/>
              <a:t> </a:t>
            </a:r>
            <a:r>
              <a:rPr lang="en-US" sz="2200" dirty="0" err="1"/>
              <a:t>έχει</a:t>
            </a:r>
            <a:r>
              <a:rPr lang="en-US" sz="2200" dirty="0"/>
              <a:t> β</a:t>
            </a:r>
            <a:r>
              <a:rPr lang="en-US" sz="2200" dirty="0" err="1"/>
              <a:t>ιώσει</a:t>
            </a:r>
            <a:r>
              <a:rPr lang="en-US" sz="2200" dirty="0"/>
              <a:t> </a:t>
            </a:r>
            <a:r>
              <a:rPr lang="en-US" sz="2200" dirty="0" err="1"/>
              <a:t>στιγμές</a:t>
            </a:r>
            <a:r>
              <a:rPr lang="en-US" sz="2200" dirty="0"/>
              <a:t> «</a:t>
            </a:r>
            <a:r>
              <a:rPr lang="en-US" sz="2200" dirty="0" err="1"/>
              <a:t>μον</a:t>
            </a:r>
            <a:r>
              <a:rPr lang="en-US" sz="2200" dirty="0"/>
              <a:t>αχικότητας» και «άσκησης» για να ανακαλύψει τον εαυτό και να ονοματοδοτήσει το Περιβάλλον. Η </a:t>
            </a:r>
            <a:r>
              <a:rPr lang="en-US" sz="2200" dirty="0" err="1"/>
              <a:t>στέρηση</a:t>
            </a:r>
            <a:r>
              <a:rPr lang="en-US" sz="2200" dirty="0"/>
              <a:t> και η «π</a:t>
            </a:r>
            <a:r>
              <a:rPr lang="en-US" sz="2200" dirty="0" err="1"/>
              <a:t>ενί</a:t>
            </a:r>
            <a:r>
              <a:rPr lang="en-US" sz="2200" dirty="0"/>
              <a:t>α» μητέρα του αληθινού έρωτα σύμφωνα και με το πλατωνικό Συμπόσιο.</a:t>
            </a:r>
            <a:endParaRPr lang="el-GR" sz="2200" dirty="0"/>
          </a:p>
          <a:p>
            <a:pPr indent="-228600" algn="just">
              <a:lnSpc>
                <a:spcPct val="90000"/>
              </a:lnSpc>
              <a:buFont typeface="Arial" panose="020B0604020202020204" pitchFamily="34" charset="0"/>
              <a:buChar char="•"/>
            </a:pPr>
            <a:r>
              <a:rPr lang="el-GR" sz="2200" dirty="0"/>
              <a:t>Σχέση τριαδική και ο Γάμος καθώς έρχεται ο Χριστός να </a:t>
            </a:r>
            <a:r>
              <a:rPr lang="el-GR" sz="2200" dirty="0" err="1"/>
              <a:t>μεταβολήσει</a:t>
            </a:r>
            <a:r>
              <a:rPr lang="el-GR" sz="2200" dirty="0"/>
              <a:t> με τον δημιουργικό Λόγοι Του το «</a:t>
            </a:r>
            <a:r>
              <a:rPr lang="el-GR" sz="2200" dirty="0" err="1"/>
              <a:t>ξενέρωμα</a:t>
            </a:r>
            <a:r>
              <a:rPr lang="el-GR" sz="2200" dirty="0"/>
              <a:t>» (το ύδωρ του καθαρού – ακάθαρτου) σε μοναδικής ποιότητας κρασί Χαράς και </a:t>
            </a:r>
            <a:r>
              <a:rPr lang="el-GR" sz="2200" dirty="0" err="1"/>
              <a:t>έκΣτασης</a:t>
            </a:r>
            <a:r>
              <a:rPr lang="el-GR" sz="2200" dirty="0"/>
              <a:t>. Κι όλα αυτά την Τρίτη μέρα (1)</a:t>
            </a:r>
          </a:p>
          <a:p>
            <a:pPr indent="-228600" algn="just">
              <a:lnSpc>
                <a:spcPct val="90000"/>
              </a:lnSpc>
              <a:buFont typeface="Arial" panose="020B0604020202020204" pitchFamily="34" charset="0"/>
              <a:buChar char="•"/>
            </a:pPr>
            <a:r>
              <a:rPr lang="el-GR" sz="2200" dirty="0"/>
              <a:t>Ανακαινίζεται ως αετού η </a:t>
            </a:r>
            <a:r>
              <a:rPr lang="el-GR" sz="2200" dirty="0" err="1"/>
              <a:t>νεότης</a:t>
            </a:r>
            <a:r>
              <a:rPr lang="el-GR" sz="2200" dirty="0"/>
              <a:t>: ο αετός μετά τη β ενηλικίωση συνειδητοποιεί ότι πρέπει να «αλλάξει» και τελικά φτάνει 70 ετών.</a:t>
            </a:r>
            <a:endParaRPr lang="en-US" sz="2200" dirty="0"/>
          </a:p>
          <a:p>
            <a:pPr indent="-228600">
              <a:lnSpc>
                <a:spcPct val="9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623690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F64417-FF36-3B24-7B67-27342208EE8D}"/>
              </a:ext>
            </a:extLst>
          </p:cNvPr>
          <p:cNvSpPr>
            <a:spLocks noGrp="1"/>
          </p:cNvSpPr>
          <p:nvPr>
            <p:ph type="title"/>
          </p:nvPr>
        </p:nvSpPr>
        <p:spPr>
          <a:xfrm>
            <a:off x="838199" y="1093788"/>
            <a:ext cx="10506455" cy="2967208"/>
          </a:xfrm>
        </p:spPr>
        <p:txBody>
          <a:bodyPr vert="horz" lIns="91440" tIns="45720" rIns="91440" bIns="45720" rtlCol="0" anchor="b">
            <a:normAutofit fontScale="90000"/>
          </a:bodyPr>
          <a:lstStyle/>
          <a:p>
            <a:pPr>
              <a:lnSpc>
                <a:spcPct val="90000"/>
              </a:lnSpc>
            </a:pPr>
            <a:r>
              <a:rPr lang="en-US" sz="8000" kern="1200" dirty="0">
                <a:solidFill>
                  <a:schemeClr val="tx1"/>
                </a:solidFill>
                <a:latin typeface="+mj-lt"/>
                <a:ea typeface="+mj-ea"/>
                <a:cs typeface="+mj-cs"/>
              </a:rPr>
              <a:t>V. ΠΤΩΣΗ ΚΑΙ ΑΝΑ</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Σ</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ΤΑΣΗ</a:t>
            </a:r>
            <a:br>
              <a:rPr lang="el-GR" sz="8000" kern="1200" dirty="0">
                <a:solidFill>
                  <a:schemeClr val="tx1"/>
                </a:solidFill>
                <a:latin typeface="+mj-lt"/>
                <a:ea typeface="+mj-ea"/>
                <a:cs typeface="+mj-cs"/>
              </a:rPr>
            </a:br>
            <a:r>
              <a:rPr lang="el-GR" sz="8000" kern="1200" dirty="0">
                <a:solidFill>
                  <a:schemeClr val="tx1"/>
                </a:solidFill>
                <a:latin typeface="+mj-lt"/>
                <a:ea typeface="+mj-ea"/>
                <a:cs typeface="+mj-cs"/>
              </a:rPr>
              <a:t>(Ψυχοσωματική Υγεία)</a:t>
            </a:r>
            <a:endParaRPr lang="en-US" sz="8000" kern="1200" dirty="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04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0C2148F-D428-844C-0553-DAA9163194F1}"/>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lnSpc>
                <a:spcPct val="90000"/>
              </a:lnSpc>
            </a:pPr>
            <a:r>
              <a:rPr lang="en-US" sz="3700" kern="1200">
                <a:solidFill>
                  <a:srgbClr val="FFFFFF"/>
                </a:solidFill>
                <a:latin typeface="+mj-lt"/>
                <a:ea typeface="+mj-ea"/>
                <a:cs typeface="+mj-cs"/>
              </a:rPr>
              <a:t> «ΣυμΠερίληψη» της Πτώσης</a:t>
            </a:r>
          </a:p>
        </p:txBody>
      </p:sp>
      <p:graphicFrame>
        <p:nvGraphicFramePr>
          <p:cNvPr id="6" name="Θέση περιεχομένου 3">
            <a:extLst>
              <a:ext uri="{FF2B5EF4-FFF2-40B4-BE49-F238E27FC236}">
                <a16:creationId xmlns:a16="http://schemas.microsoft.com/office/drawing/2014/main" id="{04A6CA21-C5BC-8554-C6E5-CE7C2C2FB507}"/>
              </a:ext>
            </a:extLst>
          </p:cNvPr>
          <p:cNvGraphicFramePr>
            <a:graphicFrameLocks noGrp="1"/>
          </p:cNvGraphicFramePr>
          <p:nvPr>
            <p:ph sz="quarter" idx="1"/>
            <p:extLst>
              <p:ext uri="{D42A27DB-BD31-4B8C-83A1-F6EECF244321}">
                <p14:modId xmlns:p14="http://schemas.microsoft.com/office/powerpoint/2010/main" val="174814277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001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F233D8-9304-9002-215E-67D3D8A00916}"/>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Και ο Παύλος στην Προς Ρωμαίους</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Θέση περιεχομένου 3">
            <a:extLst>
              <a:ext uri="{FF2B5EF4-FFF2-40B4-BE49-F238E27FC236}">
                <a16:creationId xmlns:a16="http://schemas.microsoft.com/office/drawing/2014/main" id="{497CA3C6-F8CD-5462-3EF1-A1527FC17A81}"/>
              </a:ext>
            </a:extLst>
          </p:cNvPr>
          <p:cNvGraphicFramePr>
            <a:graphicFrameLocks noGrp="1"/>
          </p:cNvGraphicFramePr>
          <p:nvPr>
            <p:ph sz="quarter" idx="1"/>
            <p:extLst>
              <p:ext uri="{D42A27DB-BD31-4B8C-83A1-F6EECF244321}">
                <p14:modId xmlns:p14="http://schemas.microsoft.com/office/powerpoint/2010/main" val="62256120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69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86C998-9EDE-47C9-B9E4-F3452715733D}"/>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gn="ctr">
              <a:lnSpc>
                <a:spcPct val="90000"/>
              </a:lnSpc>
            </a:pPr>
            <a:br>
              <a:rPr lang="en-US" sz="1800" dirty="0">
                <a:solidFill>
                  <a:schemeClr val="tx1"/>
                </a:solidFill>
                <a:effectLst/>
              </a:rPr>
            </a:br>
            <a:endParaRPr lang="en-US" sz="1800" dirty="0">
              <a:solidFill>
                <a:schemeClr val="tx1"/>
              </a:solidFill>
            </a:endParaRPr>
          </a:p>
        </p:txBody>
      </p:sp>
      <p:sp>
        <p:nvSpPr>
          <p:cNvPr id="3" name="Θέση κειμένου 2">
            <a:extLst>
              <a:ext uri="{FF2B5EF4-FFF2-40B4-BE49-F238E27FC236}">
                <a16:creationId xmlns:a16="http://schemas.microsoft.com/office/drawing/2014/main" id="{967237BA-7936-E4FB-CBD3-7FE57B36FD31}"/>
              </a:ext>
            </a:extLst>
          </p:cNvPr>
          <p:cNvSpPr>
            <a:spLocks noGrp="1"/>
          </p:cNvSpPr>
          <p:nvPr>
            <p:ph type="body" idx="2"/>
          </p:nvPr>
        </p:nvSpPr>
        <p:spPr>
          <a:xfrm>
            <a:off x="609601" y="365125"/>
            <a:ext cx="5616566" cy="5937704"/>
          </a:xfrm>
        </p:spPr>
        <p:txBody>
          <a:bodyPr vert="horz" lIns="91440" tIns="45720" rIns="91440" bIns="45720" rtlCol="0">
            <a:normAutofit fontScale="92500" lnSpcReduction="20000"/>
          </a:bodyPr>
          <a:lstStyle/>
          <a:p>
            <a:pPr>
              <a:lnSpc>
                <a:spcPct val="90000"/>
              </a:lnSpc>
            </a:pPr>
            <a:endParaRPr lang="en-US" sz="1700" dirty="0"/>
          </a:p>
          <a:p>
            <a:pPr indent="-228600" algn="ctr">
              <a:lnSpc>
                <a:spcPct val="90000"/>
              </a:lnSpc>
              <a:buFont typeface="Arial" panose="020B0604020202020204" pitchFamily="34" charset="0"/>
              <a:buChar char="•"/>
            </a:pPr>
            <a:r>
              <a:rPr lang="en-US" sz="1700" b="1" dirty="0"/>
              <a:t>ΟΡΙΣΜΟΣ</a:t>
            </a:r>
          </a:p>
          <a:p>
            <a:pPr>
              <a:lnSpc>
                <a:spcPct val="90000"/>
              </a:lnSpc>
            </a:pPr>
            <a:r>
              <a:rPr lang="el-GR" sz="1700" dirty="0"/>
              <a:t>* </a:t>
            </a:r>
            <a:r>
              <a:rPr lang="en-US" sz="1700" dirty="0" err="1"/>
              <a:t>Εξορί</a:t>
            </a:r>
            <a:r>
              <a:rPr lang="en-US" sz="1700" dirty="0"/>
              <a:t>α</a:t>
            </a:r>
            <a:r>
              <a:rPr lang="el-GR" sz="1700" dirty="0"/>
              <a:t>?</a:t>
            </a:r>
            <a:endParaRPr lang="en-US" sz="1700" dirty="0"/>
          </a:p>
          <a:p>
            <a:pPr>
              <a:lnSpc>
                <a:spcPct val="90000"/>
              </a:lnSpc>
            </a:pPr>
            <a:r>
              <a:rPr lang="el-GR" sz="1700" dirty="0"/>
              <a:t>* </a:t>
            </a:r>
            <a:r>
              <a:rPr lang="en-US" sz="1700" dirty="0" err="1"/>
              <a:t>Τρ</a:t>
            </a:r>
            <a:r>
              <a:rPr lang="en-US" sz="1700" dirty="0"/>
              <a:t>αγωδία Ύπαρξης</a:t>
            </a:r>
            <a:r>
              <a:rPr lang="el-GR" sz="1700" dirty="0"/>
              <a:t>?</a:t>
            </a:r>
            <a:endParaRPr lang="en-US" sz="1700" dirty="0"/>
          </a:p>
          <a:p>
            <a:pPr>
              <a:lnSpc>
                <a:spcPct val="90000"/>
              </a:lnSpc>
            </a:pPr>
            <a:r>
              <a:rPr lang="el-GR" sz="1700" dirty="0"/>
              <a:t>* </a:t>
            </a:r>
            <a:r>
              <a:rPr lang="en-US" sz="1700" dirty="0"/>
              <a:t>«</a:t>
            </a:r>
            <a:r>
              <a:rPr lang="el-GR" sz="1700" dirty="0"/>
              <a:t>Π</a:t>
            </a:r>
            <a:r>
              <a:rPr lang="en-US" sz="1700" dirty="0"/>
              <a:t>α</a:t>
            </a:r>
            <a:r>
              <a:rPr lang="en-US" sz="1700" dirty="0" err="1"/>
              <a:t>ιδική</a:t>
            </a:r>
            <a:r>
              <a:rPr lang="en-US" sz="1700" dirty="0"/>
              <a:t> α</a:t>
            </a:r>
            <a:r>
              <a:rPr lang="en-US" sz="1700" dirty="0" err="1"/>
              <a:t>φέλει</a:t>
            </a:r>
            <a:r>
              <a:rPr lang="en-US" sz="1700" dirty="0"/>
              <a:t>α»</a:t>
            </a:r>
            <a:r>
              <a:rPr lang="el-GR" sz="1700" dirty="0"/>
              <a:t>?</a:t>
            </a:r>
          </a:p>
          <a:p>
            <a:pPr>
              <a:lnSpc>
                <a:spcPct val="90000"/>
              </a:lnSpc>
            </a:pPr>
            <a:r>
              <a:rPr lang="el-GR" sz="1700" dirty="0"/>
              <a:t>* </a:t>
            </a:r>
            <a:r>
              <a:rPr lang="en-US" sz="1700" dirty="0" err="1"/>
              <a:t>Δι</a:t>
            </a:r>
            <a:r>
              <a:rPr lang="en-US" sz="1700" dirty="0"/>
              <a:t>αγενεαϊκό Τραύμα – «Στίγμα»;</a:t>
            </a:r>
            <a:r>
              <a:rPr lang="el-GR" sz="1700" dirty="0"/>
              <a:t> </a:t>
            </a:r>
            <a:endParaRPr lang="en-US" sz="1700" dirty="0"/>
          </a:p>
          <a:p>
            <a:pPr indent="-228600">
              <a:lnSpc>
                <a:spcPct val="90000"/>
              </a:lnSpc>
              <a:buFont typeface="Arial" panose="020B0604020202020204" pitchFamily="34" charset="0"/>
              <a:buChar char="•"/>
            </a:pPr>
            <a:r>
              <a:rPr lang="en-US" sz="1600" b="1" dirty="0" err="1"/>
              <a:t>Πτώση</a:t>
            </a:r>
            <a:r>
              <a:rPr lang="el-GR" sz="1600" b="1" dirty="0"/>
              <a:t> (?)</a:t>
            </a:r>
          </a:p>
          <a:p>
            <a:pPr indent="-228600">
              <a:lnSpc>
                <a:spcPct val="90000"/>
              </a:lnSpc>
              <a:buFont typeface="Arial" panose="020B0604020202020204" pitchFamily="34" charset="0"/>
              <a:buChar char="•"/>
            </a:pPr>
            <a:r>
              <a:rPr lang="en-US" sz="1600" dirty="0" err="1"/>
              <a:t>Σύμφων</a:t>
            </a:r>
            <a:r>
              <a:rPr lang="en-US" sz="1600" dirty="0"/>
              <a:t>α με τους Χέρντερ, Σίλερ, Καντ, Φρομ η «πτώση» δεν είναι παρά «η μετάβαση – διάβαση στην άβυσσο της ελευθερίας από χρυσό κλουβί του «παραδείσου»[…]</a:t>
            </a:r>
            <a:endParaRPr lang="en-US" sz="1700" dirty="0"/>
          </a:p>
          <a:p>
            <a:pPr indent="-228600" algn="ctr">
              <a:lnSpc>
                <a:spcPct val="90000"/>
              </a:lnSpc>
              <a:buFont typeface="Arial" panose="020B0604020202020204" pitchFamily="34" charset="0"/>
              <a:buChar char="•"/>
            </a:pPr>
            <a:endParaRPr lang="el-GR" sz="1700" b="1" dirty="0"/>
          </a:p>
          <a:p>
            <a:pPr indent="-228600" algn="ctr">
              <a:lnSpc>
                <a:spcPct val="90000"/>
              </a:lnSpc>
              <a:buFont typeface="Arial" panose="020B0604020202020204" pitchFamily="34" charset="0"/>
              <a:buChar char="•"/>
            </a:pPr>
            <a:r>
              <a:rPr lang="en-US" sz="1700" b="1" dirty="0" err="1"/>
              <a:t>Ουσί</a:t>
            </a:r>
            <a:r>
              <a:rPr lang="en-US" sz="1700" b="1" dirty="0"/>
              <a:t>α της Πτώση</a:t>
            </a:r>
            <a:r>
              <a:rPr lang="el-GR" sz="1700" b="1" dirty="0"/>
              <a:t>ς</a:t>
            </a:r>
            <a:endParaRPr lang="en-US" sz="1700" b="1" dirty="0"/>
          </a:p>
          <a:p>
            <a:pPr indent="-228600">
              <a:lnSpc>
                <a:spcPct val="90000"/>
              </a:lnSpc>
              <a:buFont typeface="Arial" panose="020B0604020202020204" pitchFamily="34" charset="0"/>
              <a:buChar char="•"/>
            </a:pPr>
            <a:r>
              <a:rPr lang="en-US" sz="1700" b="1" dirty="0" err="1"/>
              <a:t>Γεύση</a:t>
            </a:r>
            <a:r>
              <a:rPr lang="el-GR" sz="1700" b="1" dirty="0"/>
              <a:t>: </a:t>
            </a:r>
            <a:r>
              <a:rPr lang="el-GR" sz="1700" dirty="0"/>
              <a:t>Βρώση + Ενοχή, «Είσαι ό,τι τρως» - Δείπνο Εσχατολογικό. </a:t>
            </a:r>
            <a:endParaRPr lang="en-US" sz="1700" dirty="0"/>
          </a:p>
          <a:p>
            <a:pPr indent="-228600">
              <a:lnSpc>
                <a:spcPct val="90000"/>
              </a:lnSpc>
              <a:buFont typeface="Arial" panose="020B0604020202020204" pitchFamily="34" charset="0"/>
              <a:buChar char="•"/>
            </a:pPr>
            <a:r>
              <a:rPr lang="en-US" sz="1700" dirty="0" err="1"/>
              <a:t>Σεξου</a:t>
            </a:r>
            <a:r>
              <a:rPr lang="en-US" sz="1700" dirty="0"/>
              <a:t>αλικότητα</a:t>
            </a:r>
            <a:r>
              <a:rPr lang="el-GR" sz="1700" dirty="0"/>
              <a:t>? </a:t>
            </a:r>
            <a:endParaRPr lang="en-US" sz="1700" dirty="0"/>
          </a:p>
          <a:p>
            <a:pPr indent="-228600">
              <a:lnSpc>
                <a:spcPct val="90000"/>
              </a:lnSpc>
              <a:buFont typeface="Arial" panose="020B0604020202020204" pitchFamily="34" charset="0"/>
              <a:buChar char="•"/>
            </a:pPr>
            <a:r>
              <a:rPr lang="en-US" sz="1700" dirty="0" err="1"/>
              <a:t>Αμετ</a:t>
            </a:r>
            <a:r>
              <a:rPr lang="en-US" sz="1700" dirty="0"/>
              <a:t>ανοησία</a:t>
            </a:r>
            <a:r>
              <a:rPr lang="el-GR" sz="1700" dirty="0"/>
              <a:t> – ΑΔΑΜ ΠΟΥ ΕΙ; (όχι ΕΓΩ – Μετάθεση Ευθύνης όπως στην ΕΞΟΜΟΛΟΓΗΣΗ) </a:t>
            </a:r>
          </a:p>
          <a:p>
            <a:pPr indent="-228600">
              <a:lnSpc>
                <a:spcPct val="90000"/>
              </a:lnSpc>
              <a:buFont typeface="Arial" panose="020B0604020202020204" pitchFamily="34" charset="0"/>
              <a:buChar char="•"/>
            </a:pPr>
            <a:endParaRPr lang="el-GR" sz="1700" dirty="0"/>
          </a:p>
          <a:p>
            <a:pPr indent="-228600" algn="ctr">
              <a:lnSpc>
                <a:spcPct val="90000"/>
              </a:lnSpc>
              <a:buFont typeface="Arial" panose="020B0604020202020204" pitchFamily="34" charset="0"/>
              <a:buChar char="•"/>
            </a:pPr>
            <a:r>
              <a:rPr lang="el-GR" sz="1700" b="1" dirty="0"/>
              <a:t>ΛΑΘΗ ΜΕ ΤΡΑΓΙΚΕΣ ΣΥΝΕΠΕΙΕΣ</a:t>
            </a:r>
          </a:p>
          <a:p>
            <a:pPr indent="-228600" algn="ctr">
              <a:lnSpc>
                <a:spcPct val="90000"/>
              </a:lnSpc>
              <a:buFont typeface="Arial" panose="020B0604020202020204" pitchFamily="34" charset="0"/>
              <a:buChar char="•"/>
            </a:pPr>
            <a:r>
              <a:rPr lang="el-GR" sz="1700" b="1" dirty="0"/>
              <a:t>(Προπατορικό ή </a:t>
            </a:r>
            <a:r>
              <a:rPr lang="el-GR" sz="1700" b="1" dirty="0" err="1"/>
              <a:t>Προμητορικό</a:t>
            </a:r>
            <a:r>
              <a:rPr lang="el-GR" sz="1700" b="1" dirty="0"/>
              <a:t> αμάρτημα;) </a:t>
            </a:r>
          </a:p>
          <a:p>
            <a:pPr indent="-228600" algn="just">
              <a:lnSpc>
                <a:spcPct val="90000"/>
              </a:lnSpc>
              <a:buFont typeface="Arial" panose="020B0604020202020204" pitchFamily="34" charset="0"/>
              <a:buChar char="•"/>
            </a:pPr>
            <a:r>
              <a:rPr lang="el-GR" sz="1700" dirty="0"/>
              <a:t>ΛΑΘΟΣ τραγικό η διασύνδεση της Πτώσης με το έχον γαμήλιες προεκτάσεις «μήλο» (σύγχυση από το </a:t>
            </a:r>
            <a:r>
              <a:rPr lang="el-GR" sz="1700" dirty="0" err="1"/>
              <a:t>μάλουμ</a:t>
            </a:r>
            <a:r>
              <a:rPr lang="el-GR" sz="1700" dirty="0"/>
              <a:t> που στα λατινικά σημαίνει τον κακό και τον καρπό) αλλά και με τη Γυναίκα. Αυτή αντιστέκεται σε αντίθεση προς τον ΑΔΑΜ που είναι δίπλα (καθώς σε αντίθεση προς τον ψευδεπίγραφο Βίο Αδάμ και Εύας, ο άνδρας δεν εμφανίζεται να έρχεται ). </a:t>
            </a:r>
            <a:endParaRPr lang="en-US" sz="1700" dirty="0"/>
          </a:p>
          <a:p>
            <a:pPr indent="-228600">
              <a:lnSpc>
                <a:spcPct val="90000"/>
              </a:lnSpc>
              <a:buFont typeface="Arial" panose="020B0604020202020204" pitchFamily="34" charset="0"/>
              <a:buChar char="•"/>
            </a:pPr>
            <a:endParaRPr lang="en-US" sz="1700" dirty="0"/>
          </a:p>
        </p:txBody>
      </p:sp>
      <p:pic>
        <p:nvPicPr>
          <p:cNvPr id="5" name="Θέση περιεχομένου 4" descr="Εικόνα που περιέχει άτομο, μήλο, γυναίκα, φρούτο&#10;&#10;Περιγραφή που δημιουργήθηκε αυτόματα">
            <a:extLst>
              <a:ext uri="{FF2B5EF4-FFF2-40B4-BE49-F238E27FC236}">
                <a16:creationId xmlns:a16="http://schemas.microsoft.com/office/drawing/2014/main" id="{3656D4EB-40B6-8DD2-0FA9-1FB7EF0DE753}"/>
              </a:ext>
            </a:extLst>
          </p:cNvPr>
          <p:cNvPicPr>
            <a:picLocks noGrp="1" noChangeAspect="1"/>
          </p:cNvPicPr>
          <p:nvPr>
            <p:ph sz="quarter" idx="1"/>
          </p:nvPr>
        </p:nvPicPr>
        <p:blipFill rotWithShape="1">
          <a:blip r:embed="rId2" cstate="print"/>
          <a:srcRect l="9539" r="105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59765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B6F664-E465-C39F-5482-1ED0B820437D}"/>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b="1">
                <a:solidFill>
                  <a:schemeClr val="tx1"/>
                </a:solidFill>
              </a:rPr>
              <a:t>Τελικά τι είναι Αμαρτία;</a:t>
            </a:r>
          </a:p>
        </p:txBody>
      </p:sp>
      <p:pic>
        <p:nvPicPr>
          <p:cNvPr id="5" name="Θέση περιεχομένου 4" descr="apple 6 color logo">
            <a:extLst>
              <a:ext uri="{FF2B5EF4-FFF2-40B4-BE49-F238E27FC236}">
                <a16:creationId xmlns:a16="http://schemas.microsoft.com/office/drawing/2014/main" id="{638DAA60-DAC8-551A-40E5-3E7AF3DBEC11}"/>
              </a:ext>
            </a:extLst>
          </p:cNvPr>
          <p:cNvPicPr>
            <a:picLocks noGrp="1" noChangeAspect="1"/>
          </p:cNvPicPr>
          <p:nvPr>
            <p:ph sz="quarter" idx="1"/>
          </p:nvPr>
        </p:nvPicPr>
        <p:blipFill rotWithShape="1">
          <a:blip r:embed="rId2" cstate="print"/>
          <a:srcRect l="24879" r="2792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AB52BD07-1198-8031-7A14-1E699324173F}"/>
              </a:ext>
            </a:extLst>
          </p:cNvPr>
          <p:cNvSpPr>
            <a:spLocks noGrp="1"/>
          </p:cNvSpPr>
          <p:nvPr>
            <p:ph type="body" idx="2"/>
          </p:nvPr>
        </p:nvSpPr>
        <p:spPr>
          <a:xfrm>
            <a:off x="4788568" y="2374947"/>
            <a:ext cx="6760304" cy="3815541"/>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r>
              <a:rPr lang="en-US" sz="1500" dirty="0"/>
              <a:t>Απ</a:t>
            </a:r>
            <a:r>
              <a:rPr lang="en-US" sz="1500" dirty="0" err="1"/>
              <a:t>ό+Συνδεδεμένες</a:t>
            </a:r>
            <a:r>
              <a:rPr lang="en-US" sz="1500" dirty="0"/>
              <a:t> Υπ</a:t>
            </a:r>
            <a:r>
              <a:rPr lang="en-US" sz="1500" dirty="0" err="1"/>
              <a:t>άρξεις</a:t>
            </a:r>
            <a:r>
              <a:rPr lang="en-US" sz="1500" dirty="0"/>
              <a:t>. </a:t>
            </a:r>
            <a:r>
              <a:rPr lang="en-US" sz="1500" dirty="0" err="1"/>
              <a:t>Με</a:t>
            </a:r>
            <a:r>
              <a:rPr lang="en-US" sz="1500" dirty="0"/>
              <a:t> </a:t>
            </a:r>
            <a:r>
              <a:rPr lang="en-US" sz="1500" dirty="0" err="1"/>
              <a:t>το</a:t>
            </a:r>
            <a:r>
              <a:rPr lang="en-US" sz="1500" dirty="0"/>
              <a:t> </a:t>
            </a:r>
            <a:r>
              <a:rPr lang="el-GR" sz="1500" dirty="0"/>
              <a:t>παν</a:t>
            </a:r>
            <a:r>
              <a:rPr lang="en-US" sz="1500" dirty="0" err="1"/>
              <a:t>έξυ</a:t>
            </a:r>
            <a:r>
              <a:rPr lang="en-US" sz="1500" dirty="0"/>
              <a:t>πνο Κινητό αποκτώ την Ψευδαίσθηση της παντοδυναμίας, παντογνωσίας, πανεπιΚοινωνίας.</a:t>
            </a:r>
          </a:p>
          <a:p>
            <a:pPr marL="285750" indent="-228600">
              <a:lnSpc>
                <a:spcPct val="90000"/>
              </a:lnSpc>
              <a:buFont typeface="Arial" panose="020B0604020202020204" pitchFamily="34" charset="0"/>
              <a:buChar char="•"/>
            </a:pPr>
            <a:r>
              <a:rPr lang="en-US" sz="1500" dirty="0"/>
              <a:t>«Καταβ</a:t>
            </a:r>
            <a:r>
              <a:rPr lang="en-US" sz="1500" dirty="0" err="1"/>
              <a:t>ροχθίζω</a:t>
            </a:r>
            <a:r>
              <a:rPr lang="en-US" sz="1500" dirty="0"/>
              <a:t> - Κατανα</a:t>
            </a:r>
            <a:r>
              <a:rPr lang="en-US" sz="1500" dirty="0" err="1"/>
              <a:t>λώνω</a:t>
            </a:r>
            <a:r>
              <a:rPr lang="en-US" sz="1500" dirty="0"/>
              <a:t> τα π</a:t>
            </a:r>
            <a:r>
              <a:rPr lang="en-US" sz="1500" dirty="0" err="1"/>
              <a:t>άντ</a:t>
            </a:r>
            <a:r>
              <a:rPr lang="en-US" sz="1500" dirty="0"/>
              <a:t>α»!</a:t>
            </a:r>
            <a:r>
              <a:rPr lang="el-GR" sz="1500" dirty="0"/>
              <a:t> Ζήσε τη Στιγμή – Ζήσε Χωρίς Όρια - </a:t>
            </a:r>
            <a:endParaRPr lang="en-US" sz="1500" dirty="0"/>
          </a:p>
          <a:p>
            <a:pPr marL="285750" indent="-228600">
              <a:lnSpc>
                <a:spcPct val="90000"/>
              </a:lnSpc>
              <a:buFont typeface="Arial" panose="020B0604020202020204" pitchFamily="34" charset="0"/>
              <a:buChar char="•"/>
            </a:pPr>
            <a:r>
              <a:rPr lang="en-US" sz="1500" dirty="0"/>
              <a:t>Να</a:t>
            </a:r>
            <a:r>
              <a:rPr lang="en-US" sz="1500" dirty="0" err="1"/>
              <a:t>ρκισσισμός</a:t>
            </a:r>
            <a:r>
              <a:rPr lang="en-US" sz="1500" dirty="0"/>
              <a:t> : </a:t>
            </a:r>
            <a:r>
              <a:rPr lang="en-US" sz="1500" dirty="0" err="1"/>
              <a:t>Ηδονή</a:t>
            </a:r>
            <a:r>
              <a:rPr lang="en-US" sz="1500" dirty="0"/>
              <a:t> και </a:t>
            </a:r>
            <a:r>
              <a:rPr lang="en-US" sz="1500" dirty="0" err="1"/>
              <a:t>Οδύνη</a:t>
            </a:r>
            <a:r>
              <a:rPr lang="en-US" sz="1500" dirty="0"/>
              <a:t>.</a:t>
            </a:r>
            <a:r>
              <a:rPr lang="el-GR" sz="1500" dirty="0"/>
              <a:t> </a:t>
            </a:r>
            <a:r>
              <a:rPr lang="en-US" sz="1500" dirty="0"/>
              <a:t>Lifestyle – Deathstyle !</a:t>
            </a:r>
          </a:p>
          <a:p>
            <a:pPr marL="285750" indent="-228600">
              <a:lnSpc>
                <a:spcPct val="90000"/>
              </a:lnSpc>
              <a:buFont typeface="Arial" panose="020B0604020202020204" pitchFamily="34" charset="0"/>
              <a:buChar char="•"/>
            </a:pPr>
            <a:r>
              <a:rPr lang="en-US" sz="1500" b="1" dirty="0" err="1"/>
              <a:t>Αμ</a:t>
            </a:r>
            <a:r>
              <a:rPr lang="en-US" sz="1500" b="1" dirty="0"/>
              <a:t>αρτία «Οτιδήποτε κάνω για την πάρτι μου»</a:t>
            </a:r>
          </a:p>
          <a:p>
            <a:pPr marL="285750" indent="-228600">
              <a:lnSpc>
                <a:spcPct val="90000"/>
              </a:lnSpc>
              <a:buFont typeface="Arial" panose="020B0604020202020204" pitchFamily="34" charset="0"/>
              <a:buChar char="•"/>
            </a:pPr>
            <a:r>
              <a:rPr lang="en-US" sz="1500" dirty="0"/>
              <a:t>Φα</a:t>
            </a:r>
            <a:r>
              <a:rPr lang="en-US" sz="1500" dirty="0" err="1"/>
              <a:t>ύλος</a:t>
            </a:r>
            <a:r>
              <a:rPr lang="en-US" sz="1500" dirty="0"/>
              <a:t> </a:t>
            </a:r>
            <a:r>
              <a:rPr lang="en-US" sz="1500" dirty="0" err="1"/>
              <a:t>Κύκλος</a:t>
            </a:r>
            <a:r>
              <a:rPr lang="en-US" sz="1500" dirty="0"/>
              <a:t> </a:t>
            </a:r>
            <a:r>
              <a:rPr lang="en-US" sz="1500" dirty="0" err="1"/>
              <a:t>Ηδονής</a:t>
            </a:r>
            <a:r>
              <a:rPr lang="en-US" sz="1500" dirty="0"/>
              <a:t> και </a:t>
            </a:r>
            <a:r>
              <a:rPr lang="en-US" sz="1500" dirty="0" err="1"/>
              <a:t>Οδύνης</a:t>
            </a:r>
            <a:r>
              <a:rPr lang="en-US" sz="1500" dirty="0"/>
              <a:t> </a:t>
            </a:r>
            <a:r>
              <a:rPr lang="en-US" sz="1500" dirty="0" err="1"/>
              <a:t>με</a:t>
            </a:r>
            <a:r>
              <a:rPr lang="en-US" sz="1500" dirty="0"/>
              <a:t> π</a:t>
            </a:r>
            <a:r>
              <a:rPr lang="en-US" sz="1500" dirty="0" err="1"/>
              <a:t>ροεκτάσεις</a:t>
            </a:r>
            <a:r>
              <a:rPr lang="en-US" sz="1500" dirty="0"/>
              <a:t> </a:t>
            </a:r>
            <a:r>
              <a:rPr lang="en-US" sz="1500" dirty="0" err="1"/>
              <a:t>στο</a:t>
            </a:r>
            <a:r>
              <a:rPr lang="en-US" sz="1500" dirty="0"/>
              <a:t> </a:t>
            </a:r>
            <a:r>
              <a:rPr lang="en-US" sz="1500" dirty="0" err="1"/>
              <a:t>Σύμ</a:t>
            </a:r>
            <a:r>
              <a:rPr lang="en-US" sz="1500" dirty="0"/>
              <a:t>παν.</a:t>
            </a:r>
          </a:p>
          <a:p>
            <a:pPr marL="285750" indent="-228600" algn="just">
              <a:lnSpc>
                <a:spcPct val="90000"/>
              </a:lnSpc>
              <a:buFont typeface="Arial" panose="020B0604020202020204" pitchFamily="34" charset="0"/>
              <a:buChar char="•"/>
            </a:pPr>
            <a:r>
              <a:rPr lang="en-US" sz="1500" dirty="0"/>
              <a:t>Τα «</a:t>
            </a:r>
            <a:r>
              <a:rPr lang="en-US" sz="1500" dirty="0" err="1"/>
              <a:t>οψώνι</a:t>
            </a:r>
            <a:r>
              <a:rPr lang="en-US" sz="1500" dirty="0"/>
              <a:t>α» - «ψώνια» της Αμαρτίας ΘΑΝΑΤΟΣ, όχι πάντα σωματικός αλλά «</a:t>
            </a:r>
            <a:r>
              <a:rPr lang="en-US" sz="1500" b="1" dirty="0"/>
              <a:t>ψυχικός», </a:t>
            </a:r>
            <a:r>
              <a:rPr lang="en-US" sz="1500" dirty="0"/>
              <a:t>τον οποίο και η σύγχρονη νευροεπιστήμη δεν αγγίζει.</a:t>
            </a:r>
          </a:p>
          <a:p>
            <a:pPr marL="285750" indent="-228600">
              <a:lnSpc>
                <a:spcPct val="90000"/>
              </a:lnSpc>
              <a:buFont typeface="Arial" panose="020B0604020202020204" pitchFamily="34" charset="0"/>
              <a:buChar char="•"/>
            </a:pPr>
            <a:r>
              <a:rPr lang="en-US" sz="1500" dirty="0">
                <a:solidFill>
                  <a:srgbClr val="C00000"/>
                </a:solidFill>
              </a:rPr>
              <a:t>ΔΙΑΒΑΣΕ </a:t>
            </a:r>
          </a:p>
          <a:p>
            <a:pPr marL="285750" indent="-228600">
              <a:lnSpc>
                <a:spcPct val="90000"/>
              </a:lnSpc>
              <a:buFont typeface="Arial" panose="020B0604020202020204" pitchFamily="34" charset="0"/>
              <a:buChar char="•"/>
            </a:pPr>
            <a:r>
              <a:rPr lang="en-US" sz="1500" dirty="0"/>
              <a:t>ΠΑΠΑΘΑΝΑΣΙΟΥ, Η </a:t>
            </a:r>
            <a:r>
              <a:rPr lang="en-US" sz="1500" dirty="0" err="1"/>
              <a:t>Πτώση</a:t>
            </a:r>
            <a:r>
              <a:rPr lang="en-US" sz="1500" dirty="0"/>
              <a:t> </a:t>
            </a:r>
            <a:r>
              <a:rPr lang="en-US" sz="1500" dirty="0">
                <a:hlinkClick r:id="rId3"/>
              </a:rPr>
              <a:t>https://eclass.uoa.gr/modules/document/?course=SOCTHEOL170</a:t>
            </a:r>
            <a:r>
              <a:rPr lang="en-US" sz="1500" dirty="0"/>
              <a:t> </a:t>
            </a:r>
          </a:p>
          <a:p>
            <a:pPr marL="285750"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24046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BDEA79E-A195-B268-1181-C98C20C7B5C3}"/>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r">
              <a:lnSpc>
                <a:spcPct val="90000"/>
              </a:lnSpc>
            </a:pPr>
            <a:r>
              <a:rPr lang="en-US" kern="1200" dirty="0">
                <a:solidFill>
                  <a:srgbClr val="FFFFFF"/>
                </a:solidFill>
                <a:latin typeface="+mj-lt"/>
                <a:ea typeface="+mj-ea"/>
                <a:cs typeface="+mj-cs"/>
              </a:rPr>
              <a:t>Felix Culpa "</a:t>
            </a:r>
            <a:r>
              <a:rPr lang="en-US" kern="1200" dirty="0" err="1">
                <a:solidFill>
                  <a:srgbClr val="FFFFFF"/>
                </a:solidFill>
                <a:latin typeface="+mj-lt"/>
                <a:ea typeface="+mj-ea"/>
                <a:cs typeface="+mj-cs"/>
              </a:rPr>
              <a:t>ευτυχής</a:t>
            </a:r>
            <a:r>
              <a:rPr lang="en-US" kern="1200" dirty="0">
                <a:solidFill>
                  <a:srgbClr val="FFFFFF"/>
                </a:solidFill>
                <a:latin typeface="+mj-lt"/>
                <a:ea typeface="+mj-ea"/>
                <a:cs typeface="+mj-cs"/>
              </a:rPr>
              <a:t> αμα</a:t>
            </a:r>
            <a:r>
              <a:rPr lang="en-US" kern="1200" dirty="0" err="1">
                <a:solidFill>
                  <a:srgbClr val="FFFFFF"/>
                </a:solidFill>
                <a:latin typeface="+mj-lt"/>
                <a:ea typeface="+mj-ea"/>
                <a:cs typeface="+mj-cs"/>
              </a:rPr>
              <a:t>ρτί</a:t>
            </a:r>
            <a:r>
              <a:rPr lang="en-US" kern="1200" dirty="0">
                <a:solidFill>
                  <a:srgbClr val="FFFFFF"/>
                </a:solidFill>
                <a:latin typeface="+mj-lt"/>
                <a:ea typeface="+mj-ea"/>
                <a:cs typeface="+mj-cs"/>
              </a:rPr>
              <a:t>α«</a:t>
            </a:r>
            <a:r>
              <a:rPr lang="el-GR" dirty="0">
                <a:solidFill>
                  <a:srgbClr val="FFFFFF"/>
                </a:solidFill>
              </a:rPr>
              <a:t>?</a:t>
            </a:r>
            <a:br>
              <a:rPr lang="el-GR" dirty="0">
                <a:solidFill>
                  <a:srgbClr val="FFFFFF"/>
                </a:solidFill>
              </a:rPr>
            </a:br>
            <a:br>
              <a:rPr lang="el-GR" dirty="0">
                <a:solidFill>
                  <a:srgbClr val="FFFFFF"/>
                </a:solidFill>
              </a:rPr>
            </a:br>
            <a:r>
              <a:rPr lang="en-US" dirty="0">
                <a:solidFill>
                  <a:srgbClr val="FFFFFF"/>
                </a:solidFill>
              </a:rPr>
              <a:t>Ecce Homo!</a:t>
            </a:r>
            <a:endParaRPr lang="en-US" kern="1200" dirty="0">
              <a:solidFill>
                <a:srgbClr val="FFFFFF"/>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C2216E84-B036-2DE1-1C92-F98EC683C67E}"/>
              </a:ext>
            </a:extLst>
          </p:cNvPr>
          <p:cNvGraphicFramePr>
            <a:graphicFrameLocks noGrp="1"/>
          </p:cNvGraphicFramePr>
          <p:nvPr>
            <p:ph sz="quarter" idx="1"/>
            <p:extLst>
              <p:ext uri="{D42A27DB-BD31-4B8C-83A1-F6EECF244321}">
                <p14:modId xmlns:p14="http://schemas.microsoft.com/office/powerpoint/2010/main" val="85043748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104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33B904-28D8-F0DD-E21D-BBCBEDB30E82}"/>
              </a:ext>
            </a:extLst>
          </p:cNvPr>
          <p:cNvSpPr>
            <a:spLocks noGrp="1"/>
          </p:cNvSpPr>
          <p:nvPr>
            <p:ph type="title"/>
          </p:nvPr>
        </p:nvSpPr>
        <p:spPr/>
        <p:txBody>
          <a:bodyPr/>
          <a:lstStyle/>
          <a:p>
            <a:r>
              <a:rPr lang="el-GR" dirty="0">
                <a:solidFill>
                  <a:srgbClr val="C00000"/>
                </a:solidFill>
              </a:rPr>
              <a:t>Εμπειρία «Πτώσης» στην Αγκαλιά !</a:t>
            </a:r>
          </a:p>
        </p:txBody>
      </p:sp>
      <p:sp>
        <p:nvSpPr>
          <p:cNvPr id="4" name="Θέση περιεχομένου 3">
            <a:extLst>
              <a:ext uri="{FF2B5EF4-FFF2-40B4-BE49-F238E27FC236}">
                <a16:creationId xmlns:a16="http://schemas.microsoft.com/office/drawing/2014/main" id="{83120A15-AA6F-5FB3-AF48-232D7C84F031}"/>
              </a:ext>
            </a:extLst>
          </p:cNvPr>
          <p:cNvSpPr>
            <a:spLocks noGrp="1"/>
          </p:cNvSpPr>
          <p:nvPr>
            <p:ph sz="quarter" idx="1"/>
          </p:nvPr>
        </p:nvSpPr>
        <p:spPr>
          <a:xfrm>
            <a:off x="391886" y="1600200"/>
            <a:ext cx="11190514" cy="4495800"/>
          </a:xfrm>
        </p:spPr>
        <p:txBody>
          <a:bodyPr>
            <a:normAutofit fontScale="77500" lnSpcReduction="20000"/>
          </a:bodyPr>
          <a:lstStyle/>
          <a:p>
            <a:pPr marL="0" indent="0">
              <a:buNone/>
            </a:pPr>
            <a:endParaRPr lang="el-GR" dirty="0"/>
          </a:p>
          <a:p>
            <a:pPr algn="just"/>
            <a:r>
              <a:rPr lang="el-GR" dirty="0"/>
              <a:t>Ο άνθρωπος έχει για πρώτη φορά εμπειρία Κόλασης όταν αποκόπτεται από τον ομφάλιο λώρο και τη μήτρα αλλά και από το μητρικό στήθος, τα οποία «συμβολίζουν» γι’ αυτόν το δέντρο της Ζωής. Δημιουργούνται ενοχές διότι φαντασιώνεται ότι αυτό οφείλεται στα δοντάκια, που αναφύονται και το πληγώνουν. Συνεπώς η τροφή ήδη σε πρωταρχικό στάδιο τραυματίζει την πρωταρχική «πίστη – εμπιστοσύνη» και δημιουργεί «Ενοχή». Εξ ου και το «ανοίγουμε τον Τάφο» με το </a:t>
            </a:r>
            <a:r>
              <a:rPr lang="el-GR" dirty="0" err="1"/>
              <a:t>πηρούνι</a:t>
            </a:r>
            <a:r>
              <a:rPr lang="el-GR" dirty="0"/>
              <a:t> μας. Η Ορθόδοξη Εκκλησία (σε αντίθεση προς τα άλλα δύο Δόγματα, όπου η πρώτη θεία Κοινωνία συνδυάζεται με την είσοδο στην Εφηβεία, Κατήχηση και το Χρίσμα) προσφέρει τον ίδιο τον Θεό ως Τροφή, σε έναν Χώρο. Στραμμένο προς την Ανατολή, με καμπύλες (τρούλο…) και Πρόσωπα με μεγάλα Μάτια. </a:t>
            </a:r>
            <a:r>
              <a:rPr lang="el-GR" dirty="0" err="1"/>
              <a:t>Αποδομεί</a:t>
            </a:r>
            <a:r>
              <a:rPr lang="el-GR" dirty="0"/>
              <a:t> έτσι την αρχέγονη Ενοχή, σπάει τον φαύλο Κύκλο της μικρής Ηδονής και της αφόρητης Οδύνης και αποδεικνύει ότι όντως «Είμαστε ό,τι τρώμε» αλλά και φοράμε ΄(«όσοι εις </a:t>
            </a:r>
            <a:r>
              <a:rPr lang="el-GR" dirty="0" err="1"/>
              <a:t>Χριστόν</a:t>
            </a:r>
            <a:r>
              <a:rPr lang="el-GR" dirty="0"/>
              <a:t> </a:t>
            </a:r>
            <a:r>
              <a:rPr lang="el-GR" dirty="0" err="1"/>
              <a:t>εβαπτίσθητε</a:t>
            </a:r>
            <a:r>
              <a:rPr lang="el-GR" dirty="0"/>
              <a:t>, </a:t>
            </a:r>
            <a:r>
              <a:rPr lang="el-GR" dirty="0" err="1"/>
              <a:t>Χριστόν</a:t>
            </a:r>
            <a:r>
              <a:rPr lang="el-GR" dirty="0"/>
              <a:t> </a:t>
            </a:r>
            <a:r>
              <a:rPr lang="el-GR" dirty="0" err="1"/>
              <a:t>ενεδύσασθε</a:t>
            </a:r>
            <a:r>
              <a:rPr lang="el-GR" dirty="0"/>
              <a:t>»: το </a:t>
            </a:r>
            <a:r>
              <a:rPr lang="el-GR" dirty="0" err="1"/>
              <a:t>τραγούδάμε</a:t>
            </a:r>
            <a:r>
              <a:rPr lang="el-GR" dirty="0"/>
              <a:t> γύρω από την νέα Μήτρα – την Κολυμβήθρα)</a:t>
            </a:r>
          </a:p>
          <a:p>
            <a:pPr algn="just"/>
            <a:endParaRPr lang="el-GR" dirty="0"/>
          </a:p>
          <a:p>
            <a:pPr algn="just"/>
            <a:r>
              <a:rPr lang="el-GR" dirty="0"/>
              <a:t>Σημείωση: Βεβαίως για τον Παύλο φοράμε κατάσαρκα τον Εσταυρωμένο (ήτοι τον απόλυτα Εξευτελισμένο </a:t>
            </a:r>
            <a:r>
              <a:rPr lang="el-GR" dirty="0" err="1"/>
              <a:t>ὦς</a:t>
            </a:r>
            <a:r>
              <a:rPr lang="el-GR" dirty="0"/>
              <a:t> </a:t>
            </a:r>
            <a:r>
              <a:rPr lang="el-GR" dirty="0" err="1"/>
              <a:t>ΕπιΚίνδυνο</a:t>
            </a:r>
            <a:r>
              <a:rPr lang="el-GR" dirty="0"/>
              <a:t> για την Εξουσία) και όχι τα ΛΕΥΚΑ της Ανάστασης τα οποία θα ενδυθούμε στα τελικά ΕΣΧΑΤΑ, που λαχταράμε (ένα ε΄΄</a:t>
            </a:r>
            <a:r>
              <a:rPr lang="el-GR" dirty="0" err="1"/>
              <a:t>ιδος</a:t>
            </a:r>
            <a:r>
              <a:rPr lang="el-GR" dirty="0"/>
              <a:t> </a:t>
            </a:r>
            <a:r>
              <a:rPr lang="el-GR" dirty="0" err="1"/>
              <a:t>τζετλαγκ</a:t>
            </a:r>
            <a:r>
              <a:rPr lang="el-GR" dirty="0"/>
              <a:t>) </a:t>
            </a:r>
          </a:p>
        </p:txBody>
      </p:sp>
    </p:spTree>
    <p:extLst>
      <p:ext uri="{BB962C8B-B14F-4D97-AF65-F5344CB8AC3E}">
        <p14:creationId xmlns:p14="http://schemas.microsoft.com/office/powerpoint/2010/main" val="365073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0FD67A-32CC-6511-B4B1-A32AC683D3DF}"/>
              </a:ext>
            </a:extLst>
          </p:cNvPr>
          <p:cNvSpPr>
            <a:spLocks noGrp="1"/>
          </p:cNvSpPr>
          <p:nvPr>
            <p:ph type="title"/>
          </p:nvPr>
        </p:nvSpPr>
        <p:spPr/>
        <p:txBody>
          <a:bodyPr/>
          <a:lstStyle/>
          <a:p>
            <a:r>
              <a:rPr lang="el-GR" dirty="0"/>
              <a:t>Και ένα «ανέκδοτο»:</a:t>
            </a:r>
          </a:p>
        </p:txBody>
      </p:sp>
      <p:sp>
        <p:nvSpPr>
          <p:cNvPr id="3" name="Θέση κειμένου 2">
            <a:extLst>
              <a:ext uri="{FF2B5EF4-FFF2-40B4-BE49-F238E27FC236}">
                <a16:creationId xmlns:a16="http://schemas.microsoft.com/office/drawing/2014/main" id="{55771FE6-51CF-83BF-AF71-A1AD6F286D3B}"/>
              </a:ext>
            </a:extLst>
          </p:cNvPr>
          <p:cNvSpPr>
            <a:spLocks noGrp="1"/>
          </p:cNvSpPr>
          <p:nvPr>
            <p:ph type="body" idx="2"/>
          </p:nvPr>
        </p:nvSpPr>
        <p:spPr/>
        <p:txBody>
          <a:bodyPr/>
          <a:lstStyle/>
          <a:p>
            <a:r>
              <a:rPr lang="el-GR" dirty="0"/>
              <a:t>Σημείωση: Το όνομα ΑΔΑΜ συνδέεται από τους Πατέρες με τα 4 σημεία του Ορίζοντα.</a:t>
            </a:r>
          </a:p>
        </p:txBody>
      </p:sp>
      <p:graphicFrame>
        <p:nvGraphicFramePr>
          <p:cNvPr id="6" name="Θέση περιεχομένου 3">
            <a:extLst>
              <a:ext uri="{FF2B5EF4-FFF2-40B4-BE49-F238E27FC236}">
                <a16:creationId xmlns:a16="http://schemas.microsoft.com/office/drawing/2014/main" id="{60CAC7DB-BA43-C687-A3B0-4DB113E1ECDE}"/>
              </a:ext>
            </a:extLst>
          </p:cNvPr>
          <p:cNvGraphicFramePr>
            <a:graphicFrameLocks noGrp="1"/>
          </p:cNvGraphicFramePr>
          <p:nvPr>
            <p:ph sz="quarter" idx="1"/>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19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C83607-5E03-48DF-C2FB-3224A7F742CB}"/>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pPr>
              <a:lnSpc>
                <a:spcPct val="90000"/>
              </a:lnSpc>
            </a:pPr>
            <a:r>
              <a:rPr lang="en-US" sz="5400" b="1" kern="1200" dirty="0" err="1">
                <a:solidFill>
                  <a:schemeClr val="tx1"/>
                </a:solidFill>
                <a:latin typeface="+mj-lt"/>
                <a:ea typeface="+mj-ea"/>
                <a:cs typeface="+mj-cs"/>
              </a:rPr>
              <a:t>Είμ</a:t>
            </a:r>
            <a:r>
              <a:rPr lang="en-US" sz="5400" b="1" kern="1200" dirty="0">
                <a:solidFill>
                  <a:schemeClr val="tx1"/>
                </a:solidFill>
                <a:latin typeface="+mj-lt"/>
                <a:ea typeface="+mj-ea"/>
                <a:cs typeface="+mj-cs"/>
              </a:rPr>
              <a:t>αστε Συν</a:t>
            </a:r>
            <a:r>
              <a:rPr lang="el-GR" sz="5400" b="1" kern="1200" dirty="0">
                <a:solidFill>
                  <a:schemeClr val="tx1"/>
                </a:solidFill>
                <a:latin typeface="+mj-lt"/>
                <a:ea typeface="+mj-ea"/>
                <a:cs typeface="+mj-cs"/>
              </a:rPr>
              <a:t>+</a:t>
            </a:r>
            <a:r>
              <a:rPr lang="en-US" sz="5400" b="1" kern="1200" dirty="0" err="1">
                <a:solidFill>
                  <a:schemeClr val="tx1"/>
                </a:solidFill>
                <a:latin typeface="+mj-lt"/>
                <a:ea typeface="+mj-ea"/>
                <a:cs typeface="+mj-cs"/>
              </a:rPr>
              <a:t>Δημιουργοί</a:t>
            </a:r>
            <a:r>
              <a:rPr lang="en-US" sz="5400" b="1" kern="1200" dirty="0">
                <a:solidFill>
                  <a:schemeClr val="tx1"/>
                </a:solidFill>
                <a:latin typeface="+mj-lt"/>
                <a:ea typeface="+mj-ea"/>
                <a:cs typeface="+mj-cs"/>
              </a:rPr>
              <a:t>!</a:t>
            </a:r>
            <a:r>
              <a:rPr lang="el-GR"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l-GR" sz="5400" b="1" kern="1200" dirty="0">
                <a:solidFill>
                  <a:schemeClr val="tx1"/>
                </a:solidFill>
                <a:latin typeface="+mj-lt"/>
                <a:ea typeface="+mj-ea"/>
                <a:cs typeface="+mj-cs"/>
              </a:rPr>
              <a:t>«Από το σκοτάδι στο Φως»</a:t>
            </a:r>
            <a:endParaRPr lang="en-US" sz="5400" b="1" kern="1200" dirty="0">
              <a:solidFill>
                <a:schemeClr val="tx1"/>
              </a:solidFill>
              <a:latin typeface="+mj-lt"/>
              <a:ea typeface="+mj-ea"/>
              <a:cs typeface="+mj-cs"/>
            </a:endParaRPr>
          </a:p>
        </p:txBody>
      </p:sp>
      <p:sp>
        <p:nvSpPr>
          <p:cNvPr id="4" name="Θέση περιεχομένου 3">
            <a:extLst>
              <a:ext uri="{FF2B5EF4-FFF2-40B4-BE49-F238E27FC236}">
                <a16:creationId xmlns:a16="http://schemas.microsoft.com/office/drawing/2014/main" id="{5374549D-D777-9F74-DFC9-4CCB32D3FA97}"/>
              </a:ext>
            </a:extLst>
          </p:cNvPr>
          <p:cNvSpPr>
            <a:spLocks noGrp="1"/>
          </p:cNvSpPr>
          <p:nvPr>
            <p:ph sz="quarter" idx="1"/>
          </p:nvPr>
        </p:nvSpPr>
        <p:spPr>
          <a:xfrm>
            <a:off x="838200" y="1929384"/>
            <a:ext cx="10515600" cy="4251960"/>
          </a:xfrm>
        </p:spPr>
        <p:txBody>
          <a:bodyPr vert="horz" lIns="91440" tIns="45720" rIns="91440" bIns="45720" rtlCol="0">
            <a:normAutofit fontScale="77500" lnSpcReduction="20000"/>
          </a:bodyPr>
          <a:lstStyle/>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Ο άνθρωπος και τα παιδιά χαίρονται να ζουν το ότι είναι </a:t>
            </a:r>
            <a:r>
              <a:rPr lang="el-GR" sz="2200" dirty="0" err="1"/>
              <a:t>ΣυνΔημιουργοί</a:t>
            </a:r>
            <a:r>
              <a:rPr lang="el-GR" sz="2200" dirty="0"/>
              <a:t> – μικροί θεοί (κατά χάριν – κατά Δώρο).</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Όπως </a:t>
            </a:r>
            <a:r>
              <a:rPr lang="el-GR" sz="2200" b="1" dirty="0"/>
              <a:t>στους μεγάλους Καθεδρικούς: </a:t>
            </a:r>
            <a:r>
              <a:rPr lang="el-GR" sz="2200" dirty="0"/>
              <a:t>οι επιμέρους τεχνίτες δεν γνώριζαν σε τι συμβάλει αυτό το κομμάτι που λάξευαν. Κι όμως τελικά τα επιμέρους έργα συνέβαλαν στο να υψωθεί μία Μινιατούρα του Σύμπαντος, όπου θα δοξολογείται ο Δημιουργός. Έτσι και οι άνθρωποι δεν είναι δυνατόν να «νίπτουμε τας χείρας» όπως ο Πόντιος Πιλάτος. Ο Κριτής μας δεν θέλει </a:t>
            </a:r>
            <a:r>
              <a:rPr lang="en-US" sz="2200" dirty="0"/>
              <a:t>“</a:t>
            </a:r>
            <a:r>
              <a:rPr lang="el-GR" sz="2200" dirty="0"/>
              <a:t>χέρια καθαρά</a:t>
            </a:r>
            <a:r>
              <a:rPr lang="en-US" sz="2200" dirty="0"/>
              <a:t>”</a:t>
            </a:r>
            <a:r>
              <a:rPr lang="el-GR" sz="2200" dirty="0"/>
              <a:t> (όπως οι πολιτικοί) αλλά χέρια βρώμικα αλλά γεμάτα.</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Το μάθημα περί Δημιουργίας ολοκληρώνεται εάν μυηθούμε όλοι σε </a:t>
            </a:r>
            <a:r>
              <a:rPr lang="el-GR" sz="2200" b="1" dirty="0"/>
              <a:t>ένα εναλλακτικό Σχολείο της Φύσης. </a:t>
            </a:r>
            <a:r>
              <a:rPr lang="el-GR" sz="2200" dirty="0"/>
              <a:t>Το καλύτερο μάθημα Θρησκευτικών ήταν για μένα σε μία Β Γυμνασίου με καθηγητή τον θεολόγο – ποιητή </a:t>
            </a:r>
            <a:r>
              <a:rPr lang="el-GR" sz="2200" dirty="0" err="1"/>
              <a:t>Διλμπόη</a:t>
            </a:r>
            <a:r>
              <a:rPr lang="el-GR" sz="2200" dirty="0"/>
              <a:t>. Αντί για «παπαγαλία», ο καθένας με τον συμμαθητή του ανέλαβε με ενεργείς παρεμβάσεις (επιστολή στο Δήμο, ενεργοποίηση των καταστηματαρχών) να διορθώσει «κακώς κείμενα» και να βάλει χρώμα στο δρόμο του. Σύνθημα: «Οι Φιλόσοφοι άλλαξαν τον Κόσμο. Καιρός να τον αλλάξουμε» (ΜΑΡΞ).</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Στο σχολείο πολλές φορές σε διάταξη πούλμαν μαθαίνει κάποιος πόσα φύλλα έχει το τριαντάφυλλο, σε ποια εδάφη καλλιεργείται. Με τον </a:t>
            </a:r>
            <a:r>
              <a:rPr lang="el-GR" sz="2200" dirty="0" err="1"/>
              <a:t>θεοΛόγο</a:t>
            </a:r>
            <a:r>
              <a:rPr lang="el-GR" sz="2200" dirty="0"/>
              <a:t> θα μάθει σε κύκλο να θαυμάζει την ομορφιά του τριαντάφυλλου αλλά και το πώς μπορεί με το ωραίο αυτό άνθος να σχετιστεί με έναν άρρωστο συμμαθητή.</a:t>
            </a:r>
            <a:endParaRPr lang="en-US" sz="2200" dirty="0"/>
          </a:p>
        </p:txBody>
      </p:sp>
    </p:spTree>
    <p:extLst>
      <p:ext uri="{BB962C8B-B14F-4D97-AF65-F5344CB8AC3E}">
        <p14:creationId xmlns:p14="http://schemas.microsoft.com/office/powerpoint/2010/main" val="31525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A3F21D7E-1EDA-3659-28AB-82E0681AC5C1}"/>
              </a:ext>
            </a:extLst>
          </p:cNvPr>
          <p:cNvSpPr>
            <a:spLocks noGrp="1"/>
          </p:cNvSpPr>
          <p:nvPr>
            <p:ph type="title"/>
          </p:nvPr>
        </p:nvSpPr>
        <p:spPr>
          <a:xfrm>
            <a:off x="826396" y="586855"/>
            <a:ext cx="4230100" cy="3387497"/>
          </a:xfrm>
        </p:spPr>
        <p:txBody>
          <a:bodyPr anchor="b">
            <a:normAutofit/>
          </a:bodyPr>
          <a:lstStyle/>
          <a:p>
            <a:pPr algn="r"/>
            <a:r>
              <a:rPr lang="en-US">
                <a:solidFill>
                  <a:srgbClr val="FFFFFF"/>
                </a:solidFill>
              </a:rPr>
              <a:t> </a:t>
            </a:r>
            <a:r>
              <a:rPr lang="el-GR" b="1">
                <a:solidFill>
                  <a:srgbClr val="FFFFFF"/>
                </a:solidFill>
              </a:rPr>
              <a:t>Πρωτοϊστορία Γένεσις κεφ. 1-11</a:t>
            </a:r>
          </a:p>
        </p:txBody>
      </p:sp>
      <p:sp>
        <p:nvSpPr>
          <p:cNvPr id="3" name="Θέση περιεχομένου 2">
            <a:extLst>
              <a:ext uri="{FF2B5EF4-FFF2-40B4-BE49-F238E27FC236}">
                <a16:creationId xmlns:a16="http://schemas.microsoft.com/office/drawing/2014/main" id="{CBDBC427-7FB0-D67C-236F-C9FF5157F75B}"/>
              </a:ext>
            </a:extLst>
          </p:cNvPr>
          <p:cNvSpPr>
            <a:spLocks noGrp="1"/>
          </p:cNvSpPr>
          <p:nvPr>
            <p:ph sz="quarter" idx="1"/>
          </p:nvPr>
        </p:nvSpPr>
        <p:spPr>
          <a:xfrm>
            <a:off x="5926620" y="10141"/>
            <a:ext cx="6099476" cy="6564279"/>
          </a:xfrm>
        </p:spPr>
        <p:txBody>
          <a:bodyPr anchor="ctr">
            <a:noAutofit/>
          </a:bodyPr>
          <a:lstStyle/>
          <a:p>
            <a:pPr marL="0" indent="0" algn="just">
              <a:lnSpc>
                <a:spcPct val="90000"/>
              </a:lnSpc>
              <a:buNone/>
            </a:pPr>
            <a:endParaRPr lang="el-GR" sz="1600" dirty="0"/>
          </a:p>
          <a:p>
            <a:pPr algn="just">
              <a:lnSpc>
                <a:spcPct val="90000"/>
              </a:lnSpc>
            </a:pPr>
            <a:r>
              <a:rPr lang="el-GR" sz="1600" dirty="0"/>
              <a:t>Τα συγκεκριμένα Κεφάλαια εάν </a:t>
            </a:r>
            <a:r>
              <a:rPr lang="el-GR" sz="1600" dirty="0" err="1"/>
              <a:t>αναΓνωσθούν</a:t>
            </a:r>
            <a:r>
              <a:rPr lang="el-GR" sz="1600" dirty="0"/>
              <a:t> </a:t>
            </a:r>
            <a:r>
              <a:rPr lang="el-GR" sz="1600" b="1" dirty="0"/>
              <a:t>ΑΝΤΙ+ΣΤΡΟΦΑ</a:t>
            </a:r>
            <a:r>
              <a:rPr lang="el-GR" sz="1600" dirty="0"/>
              <a:t>, από το κεφ. 3 προς το κεφ. 1 ή μάλλον από το κεφ. 11 (Βαβέλ) προς το κεφ. 1 είναι </a:t>
            </a:r>
            <a:r>
              <a:rPr lang="el-GR" sz="1600" b="1" dirty="0"/>
              <a:t>η Ζωή μας όλη </a:t>
            </a:r>
            <a:r>
              <a:rPr lang="el-GR" sz="1600" dirty="0"/>
              <a:t>και το «όνειρο» να </a:t>
            </a:r>
            <a:r>
              <a:rPr lang="el-GR" sz="1600" dirty="0" err="1"/>
              <a:t>ανα+Καλύψουμε</a:t>
            </a:r>
            <a:r>
              <a:rPr lang="el-GR" sz="1600" dirty="0"/>
              <a:t> τον «Χαμένο Παράδεισο», ο οποίος όμως στη Βίβλο είναι μια «</a:t>
            </a:r>
            <a:r>
              <a:rPr lang="el-GR" sz="1600" b="1" dirty="0"/>
              <a:t>Καινούργια Πόλη </a:t>
            </a:r>
            <a:r>
              <a:rPr lang="el-GR" sz="1600" dirty="0"/>
              <a:t>– Ιερουσαλήμ» (Αποκάλυψη 22 – </a:t>
            </a:r>
            <a:r>
              <a:rPr lang="el-GR" sz="1600" dirty="0" err="1"/>
              <a:t>ΕπίΛογος</a:t>
            </a:r>
            <a:r>
              <a:rPr lang="el-GR" sz="1600" dirty="0"/>
              <a:t> της Βίβλου)</a:t>
            </a:r>
            <a:r>
              <a:rPr lang="en-US" sz="1600" dirty="0"/>
              <a:t>.</a:t>
            </a:r>
            <a:r>
              <a:rPr lang="el-GR" sz="1600" dirty="0"/>
              <a:t> Δεν είναι «επιστροφή» ενός Χρυσού Αιώνα!</a:t>
            </a:r>
            <a:endParaRPr lang="en-US" sz="1600" dirty="0"/>
          </a:p>
          <a:p>
            <a:pPr algn="just">
              <a:lnSpc>
                <a:spcPct val="90000"/>
              </a:lnSpc>
            </a:pPr>
            <a:endParaRPr lang="el-GR" sz="1600" dirty="0"/>
          </a:p>
          <a:p>
            <a:pPr algn="just">
              <a:lnSpc>
                <a:spcPct val="90000"/>
              </a:lnSpc>
            </a:pPr>
            <a:r>
              <a:rPr lang="el-GR" sz="1600" dirty="0"/>
              <a:t>«Σώμα μου πλασμένο από πηλό» (τραγούδι Σφακιανάκη – μιλά κάποιος «εξαρτημένος από ουσίες»)</a:t>
            </a:r>
          </a:p>
          <a:p>
            <a:pPr marL="0" indent="0" algn="just">
              <a:lnSpc>
                <a:spcPct val="90000"/>
              </a:lnSpc>
              <a:buNone/>
            </a:pPr>
            <a:endParaRPr lang="el-GR" sz="1600" dirty="0"/>
          </a:p>
          <a:p>
            <a:pPr algn="just">
              <a:lnSpc>
                <a:spcPct val="90000"/>
              </a:lnSpc>
            </a:pPr>
            <a:r>
              <a:rPr lang="el-GR" sz="1600" dirty="0"/>
              <a:t>Ο Γρηγόριος Θεολόγος και η Λατρεία, όταν αναφέρεται στη βρώση του Καρπού και την Εξορία μιλά με το </a:t>
            </a:r>
            <a:r>
              <a:rPr lang="el-GR" sz="1600" b="1" dirty="0"/>
              <a:t>ΕΓΩ, </a:t>
            </a:r>
            <a:r>
              <a:rPr lang="el-GR" sz="1600" dirty="0"/>
              <a:t>ενώ  Πατέρες «διαβάζουν» τα Κεφάλαια αυτά της Αρχής ως </a:t>
            </a:r>
            <a:r>
              <a:rPr lang="el-GR" sz="1600" b="1" dirty="0"/>
              <a:t>«Προφητεία» </a:t>
            </a:r>
            <a:r>
              <a:rPr lang="el-GR" sz="1600" dirty="0"/>
              <a:t>- </a:t>
            </a:r>
            <a:r>
              <a:rPr lang="el-GR" sz="1600" dirty="0" err="1"/>
              <a:t>Εσχατο+Λογία</a:t>
            </a:r>
            <a:r>
              <a:rPr lang="el-GR" sz="1600" dirty="0"/>
              <a:t> ! </a:t>
            </a:r>
          </a:p>
          <a:p>
            <a:pPr algn="just">
              <a:lnSpc>
                <a:spcPct val="90000"/>
              </a:lnSpc>
            </a:pPr>
            <a:endParaRPr lang="el-GR" sz="1600" dirty="0"/>
          </a:p>
          <a:p>
            <a:pPr algn="just">
              <a:lnSpc>
                <a:spcPct val="90000"/>
              </a:lnSpc>
            </a:pPr>
            <a:r>
              <a:rPr lang="el-GR" sz="1600" dirty="0"/>
              <a:t>Σε Παλαιά Διαθήκη της Α΄ Γυμνασίου (</a:t>
            </a:r>
            <a:r>
              <a:rPr lang="el-GR" sz="1600" dirty="0" err="1"/>
              <a:t>επιμ</a:t>
            </a:r>
            <a:r>
              <a:rPr lang="el-GR" sz="1600" dirty="0"/>
              <a:t>. Μ. Κωνσταντίνου) το Γεν. 1-11 βρίσκεται στο ΤΕΛΟΣ του βιβλίου. </a:t>
            </a:r>
            <a:r>
              <a:rPr lang="de-DE" sz="1600" dirty="0">
                <a:solidFill>
                  <a:srgbClr val="C00000"/>
                </a:solidFill>
                <a:hlinkClick r:id="rId2">
                  <a:extLst>
                    <a:ext uri="{A12FA001-AC4F-418D-AE19-62706E023703}">
                      <ahyp:hlinkClr xmlns:ahyp="http://schemas.microsoft.com/office/drawing/2018/hyperlinkcolor" val="tx"/>
                    </a:ext>
                  </a:extLst>
                </a:hlinkClick>
              </a:rPr>
              <a:t>https://archeia.moec.gov.cy/sm/344/thriskevtika_a_gymn.pdf</a:t>
            </a:r>
            <a:r>
              <a:rPr lang="el-GR" sz="1600" dirty="0">
                <a:solidFill>
                  <a:srgbClr val="C00000"/>
                </a:solidFill>
              </a:rPr>
              <a:t> </a:t>
            </a:r>
          </a:p>
        </p:txBody>
      </p:sp>
    </p:spTree>
    <p:extLst>
      <p:ext uri="{BB962C8B-B14F-4D97-AF65-F5344CB8AC3E}">
        <p14:creationId xmlns:p14="http://schemas.microsoft.com/office/powerpoint/2010/main" val="3687177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79E134-C524-1F20-8E06-1CF5842A10E5}"/>
              </a:ext>
            </a:extLst>
          </p:cNvPr>
          <p:cNvSpPr>
            <a:spLocks noGrp="1"/>
          </p:cNvSpPr>
          <p:nvPr>
            <p:ph type="title"/>
          </p:nvPr>
        </p:nvSpPr>
        <p:spPr/>
        <p:txBody>
          <a:bodyPr/>
          <a:lstStyle/>
          <a:p>
            <a:r>
              <a:rPr lang="el-GR" dirty="0"/>
              <a:t>Στόχος όχι η Πρόοδος αλλά </a:t>
            </a:r>
            <a:r>
              <a:rPr lang="el-GR" b="1" dirty="0"/>
              <a:t>η Άνθιση </a:t>
            </a:r>
            <a:r>
              <a:rPr lang="el-GR" dirty="0"/>
              <a:t>όλων μας</a:t>
            </a:r>
          </a:p>
        </p:txBody>
      </p:sp>
      <p:sp>
        <p:nvSpPr>
          <p:cNvPr id="3" name="Θέση κειμένου 2">
            <a:extLst>
              <a:ext uri="{FF2B5EF4-FFF2-40B4-BE49-F238E27FC236}">
                <a16:creationId xmlns:a16="http://schemas.microsoft.com/office/drawing/2014/main" id="{FEA383A5-F7C7-204D-B144-1600E0B81FF1}"/>
              </a:ext>
            </a:extLst>
          </p:cNvPr>
          <p:cNvSpPr>
            <a:spLocks noGrp="1"/>
          </p:cNvSpPr>
          <p:nvPr>
            <p:ph type="body" idx="2"/>
          </p:nvPr>
        </p:nvSpPr>
        <p:spPr/>
        <p:txBody>
          <a:bodyPr/>
          <a:lstStyle/>
          <a:p>
            <a:r>
              <a:rPr lang="el-GR" dirty="0"/>
              <a:t>ΣΥΝΑΛΛΗΛΙΑ</a:t>
            </a:r>
          </a:p>
          <a:p>
            <a:r>
              <a:rPr lang="el-GR" dirty="0"/>
              <a:t> </a:t>
            </a:r>
          </a:p>
          <a:p>
            <a:r>
              <a:rPr lang="en-US" sz="3600" b="1" dirty="0"/>
              <a:t>Cult</a:t>
            </a:r>
          </a:p>
          <a:p>
            <a:endParaRPr lang="en-US" sz="3600" b="1" dirty="0"/>
          </a:p>
          <a:p>
            <a:r>
              <a:rPr lang="en-US" sz="3600" b="1" dirty="0"/>
              <a:t>Cultivate</a:t>
            </a:r>
          </a:p>
          <a:p>
            <a:endParaRPr lang="en-US" sz="3600" b="1" dirty="0"/>
          </a:p>
          <a:p>
            <a:r>
              <a:rPr lang="en-US" sz="3600" b="1" dirty="0" err="1"/>
              <a:t>Cultur</a:t>
            </a:r>
            <a:endParaRPr lang="en-US" sz="3600" b="1" dirty="0"/>
          </a:p>
        </p:txBody>
      </p:sp>
      <p:sp>
        <p:nvSpPr>
          <p:cNvPr id="4" name="Θέση περιεχομένου 3">
            <a:extLst>
              <a:ext uri="{FF2B5EF4-FFF2-40B4-BE49-F238E27FC236}">
                <a16:creationId xmlns:a16="http://schemas.microsoft.com/office/drawing/2014/main" id="{198CB2DF-A247-59CB-6B80-D347303B9339}"/>
              </a:ext>
            </a:extLst>
          </p:cNvPr>
          <p:cNvSpPr>
            <a:spLocks noGrp="1"/>
          </p:cNvSpPr>
          <p:nvPr>
            <p:ph sz="quarter" idx="1"/>
          </p:nvPr>
        </p:nvSpPr>
        <p:spPr/>
        <p:txBody>
          <a:bodyPr/>
          <a:lstStyle/>
          <a:p>
            <a:endParaRPr lang="en-US" dirty="0"/>
          </a:p>
          <a:p>
            <a:endParaRPr lang="el-GR" dirty="0"/>
          </a:p>
        </p:txBody>
      </p:sp>
      <p:graphicFrame>
        <p:nvGraphicFramePr>
          <p:cNvPr id="7" name="TextBox 4">
            <a:extLst>
              <a:ext uri="{FF2B5EF4-FFF2-40B4-BE49-F238E27FC236}">
                <a16:creationId xmlns:a16="http://schemas.microsoft.com/office/drawing/2014/main" id="{825DBCA5-2A85-C359-4D2A-1CC66B8A7FE2}"/>
              </a:ext>
            </a:extLst>
          </p:cNvPr>
          <p:cNvGraphicFramePr/>
          <p:nvPr>
            <p:extLst>
              <p:ext uri="{D42A27DB-BD31-4B8C-83A1-F6EECF244321}">
                <p14:modId xmlns:p14="http://schemas.microsoft.com/office/powerpoint/2010/main" val="2948762664"/>
              </p:ext>
            </p:extLst>
          </p:nvPr>
        </p:nvGraphicFramePr>
        <p:xfrm>
          <a:off x="3850105" y="1416050"/>
          <a:ext cx="7507706"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58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0F530E-CB63-B3FC-280B-F818907D66F9}"/>
              </a:ext>
            </a:extLst>
          </p:cNvPr>
          <p:cNvSpPr>
            <a:spLocks noGrp="1"/>
          </p:cNvSpPr>
          <p:nvPr>
            <p:ph type="title"/>
          </p:nvPr>
        </p:nvSpPr>
        <p:spPr/>
        <p:txBody>
          <a:bodyPr/>
          <a:lstStyle/>
          <a:p>
            <a:r>
              <a:rPr lang="el-GR" dirty="0"/>
              <a:t>«Η Ομορφιά σώζει (κυριολεκτικά) τον Κόσμο»</a:t>
            </a:r>
          </a:p>
        </p:txBody>
      </p:sp>
      <p:sp>
        <p:nvSpPr>
          <p:cNvPr id="4" name="Θέση περιεχομένου 3">
            <a:extLst>
              <a:ext uri="{FF2B5EF4-FFF2-40B4-BE49-F238E27FC236}">
                <a16:creationId xmlns:a16="http://schemas.microsoft.com/office/drawing/2014/main" id="{BADB7EA5-2A53-88CC-3867-40D411127939}"/>
              </a:ext>
            </a:extLst>
          </p:cNvPr>
          <p:cNvSpPr>
            <a:spLocks noGrp="1"/>
          </p:cNvSpPr>
          <p:nvPr>
            <p:ph sz="quarter" idx="1"/>
          </p:nvPr>
        </p:nvSpPr>
        <p:spPr/>
        <p:txBody>
          <a:bodyPr>
            <a:normAutofit fontScale="77500" lnSpcReduction="20000"/>
          </a:bodyPr>
          <a:lstStyle/>
          <a:p>
            <a:pPr algn="just"/>
            <a:r>
              <a:rPr lang="el-GR" dirty="0"/>
              <a:t>Προσωπικά, μετά το μάθημα του </a:t>
            </a:r>
            <a:r>
              <a:rPr lang="el-GR" dirty="0" err="1"/>
              <a:t>Δηλμπόη</a:t>
            </a:r>
            <a:r>
              <a:rPr lang="el-GR" dirty="0"/>
              <a:t>, όταν τρέχω στη φύση και βλέπω κάποια μουτζούρα ή «ψωμί πεταμένο» πλέον το διορθώνω. </a:t>
            </a:r>
          </a:p>
          <a:p>
            <a:pPr algn="just"/>
            <a:r>
              <a:rPr lang="el-GR" dirty="0"/>
              <a:t>Στους Φοιτητές του 1</a:t>
            </a:r>
            <a:r>
              <a:rPr lang="el-GR" baseline="30000" dirty="0"/>
              <a:t>ου</a:t>
            </a:r>
            <a:r>
              <a:rPr lang="el-GR" dirty="0"/>
              <a:t> εξαμήνου τους αναφέρω ότι όλη η «Θεολογία» κρύβεται σε μια ΓΛΑΣΤΡΑ: την φυτεύουμε και την περιποιούμαστε μέχρι και την αποφοίτηση. Έτσι ΜΑΘΑΊΝΟΥΜΕ να κτίζουμε σχέσεις φροντίδας.</a:t>
            </a:r>
          </a:p>
          <a:p>
            <a:pPr algn="just"/>
            <a:r>
              <a:rPr lang="el-GR" dirty="0"/>
              <a:t>Έτσι στο ξερονήσι της Αποκάλυψη βιώθηκε η «αποκάλυψη»: μετατράπηκε μία «στέπα» σε Εδέμ καθώς ο </a:t>
            </a:r>
            <a:r>
              <a:rPr lang="el-GR" dirty="0" err="1"/>
              <a:t>άγ</a:t>
            </a:r>
            <a:r>
              <a:rPr lang="el-GR" dirty="0"/>
              <a:t>. Αμφιλόχιος αντί για επιτίμια, πρότεινε στους </a:t>
            </a:r>
            <a:r>
              <a:rPr lang="el-GR" dirty="0" err="1"/>
              <a:t>μεταννοούντες</a:t>
            </a:r>
            <a:r>
              <a:rPr lang="el-GR" dirty="0"/>
              <a:t> να καλλιεργήσουν ένα ΔΕΝΤΡΟ.</a:t>
            </a:r>
          </a:p>
          <a:p>
            <a:pPr algn="just"/>
            <a:r>
              <a:rPr lang="el-GR" dirty="0"/>
              <a:t>Και ο άγιος </a:t>
            </a:r>
            <a:r>
              <a:rPr lang="el-GR" dirty="0" err="1"/>
              <a:t>Πορφύριος</a:t>
            </a:r>
            <a:r>
              <a:rPr lang="el-GR" dirty="0"/>
              <a:t> πρότεινε την «αγκαλιά των δέντρων», την επιλογή για εναλλακτική πορεία μέσα από πάρκα ως διέξοδο της αθυμίας και της κατάθλιψης και άσκησης της Ευχής. Το πρώτο του Κήρυγμα ήταν το «Εν Αρχή ην ο Λόγος» στη Φύση του Άθωνα, όπου ασκείται και υποδειγματικό </a:t>
            </a:r>
            <a:r>
              <a:rPr lang="en-US" dirty="0"/>
              <a:t>Management. </a:t>
            </a:r>
            <a:endParaRPr lang="el-GR" dirty="0"/>
          </a:p>
          <a:p>
            <a:endParaRPr lang="el-GR" dirty="0"/>
          </a:p>
        </p:txBody>
      </p:sp>
    </p:spTree>
    <p:extLst>
      <p:ext uri="{BB962C8B-B14F-4D97-AF65-F5344CB8AC3E}">
        <p14:creationId xmlns:p14="http://schemas.microsoft.com/office/powerpoint/2010/main" val="318450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0108CB-E8E6-B275-3AF6-9B8CD01BD1EC}"/>
              </a:ext>
            </a:extLst>
          </p:cNvPr>
          <p:cNvSpPr>
            <a:spLocks noGrp="1"/>
          </p:cNvSpPr>
          <p:nvPr>
            <p:ph type="title"/>
          </p:nvPr>
        </p:nvSpPr>
        <p:spPr/>
        <p:txBody>
          <a:bodyPr/>
          <a:lstStyle/>
          <a:p>
            <a:pPr algn="ctr"/>
            <a:r>
              <a:rPr lang="el-GR" dirty="0">
                <a:solidFill>
                  <a:srgbClr val="FF0000"/>
                </a:solidFill>
              </a:rPr>
              <a:t>ΥΛΙΚΟ 1</a:t>
            </a:r>
          </a:p>
        </p:txBody>
      </p:sp>
      <p:sp>
        <p:nvSpPr>
          <p:cNvPr id="3" name="TextBox 2">
            <a:extLst>
              <a:ext uri="{FF2B5EF4-FFF2-40B4-BE49-F238E27FC236}">
                <a16:creationId xmlns:a16="http://schemas.microsoft.com/office/drawing/2014/main" id="{6CA4D84F-06CD-3497-AE08-6846EF3F52C8}"/>
              </a:ext>
            </a:extLst>
          </p:cNvPr>
          <p:cNvSpPr txBox="1"/>
          <p:nvPr/>
        </p:nvSpPr>
        <p:spPr>
          <a:xfrm>
            <a:off x="2155371" y="2220686"/>
            <a:ext cx="8382000" cy="2862322"/>
          </a:xfrm>
          <a:prstGeom prst="rect">
            <a:avLst/>
          </a:prstGeom>
          <a:noFill/>
        </p:spPr>
        <p:txBody>
          <a:bodyPr wrap="square" rtlCol="0">
            <a:spAutoFit/>
          </a:bodyPr>
          <a:lstStyle/>
          <a:p>
            <a:r>
              <a:rPr lang="el-GR" sz="1800" kern="1200" dirty="0">
                <a:solidFill>
                  <a:schemeClr val="tx1"/>
                </a:solidFill>
                <a:latin typeface="+mj-lt"/>
                <a:ea typeface="+mj-ea"/>
                <a:cs typeface="+mj-cs"/>
              </a:rPr>
              <a:t>1. </a:t>
            </a:r>
            <a:r>
              <a:rPr lang="en-US" sz="1800" kern="1200" dirty="0">
                <a:solidFill>
                  <a:schemeClr val="tx1"/>
                </a:solidFill>
                <a:latin typeface="+mj-lt"/>
                <a:ea typeface="+mj-ea"/>
                <a:cs typeface="+mj-cs"/>
              </a:rPr>
              <a:t>ΥΛΙΚΟ και </a:t>
            </a:r>
            <a:r>
              <a:rPr lang="en-US" sz="1800" kern="1200" dirty="0" err="1">
                <a:solidFill>
                  <a:schemeClr val="tx1"/>
                </a:solidFill>
                <a:latin typeface="+mj-lt"/>
                <a:ea typeface="+mj-ea"/>
                <a:cs typeface="+mj-cs"/>
              </a:rPr>
              <a:t>στο</a:t>
            </a:r>
            <a:r>
              <a:rPr lang="en-US" sz="1800" kern="1200" dirty="0">
                <a:solidFill>
                  <a:schemeClr val="tx1"/>
                </a:solidFill>
                <a:latin typeface="+mj-lt"/>
                <a:ea typeface="+mj-ea"/>
                <a:cs typeface="+mj-cs"/>
              </a:rPr>
              <a:t> </a:t>
            </a:r>
            <a:r>
              <a:rPr lang="en-US" sz="1800" b="1" kern="1200" dirty="0">
                <a:solidFill>
                  <a:schemeClr val="tx1"/>
                </a:solidFill>
                <a:latin typeface="+mj-lt"/>
                <a:ea typeface="+mj-ea"/>
                <a:cs typeface="+mj-cs"/>
              </a:rPr>
              <a:t>ΦΩΤΟΔΕΝΤΡΟ</a:t>
            </a:r>
            <a:r>
              <a:rPr lang="en-US" sz="1800" kern="1200" dirty="0">
                <a:solidFill>
                  <a:schemeClr val="tx1"/>
                </a:solidFill>
                <a:latin typeface="+mj-lt"/>
                <a:ea typeface="+mj-ea"/>
                <a:cs typeface="+mj-cs"/>
              </a:rPr>
              <a:t> </a:t>
            </a:r>
            <a:r>
              <a:rPr lang="en-US" sz="18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https://photodentro.edu.gr/lor/subject-search?locale=el</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kern="1200" dirty="0" err="1">
                <a:solidFill>
                  <a:schemeClr val="tx1"/>
                </a:solidFill>
                <a:effectLst/>
                <a:latin typeface="+mj-lt"/>
                <a:ea typeface="+mj-ea"/>
                <a:cs typeface="+mj-cs"/>
              </a:rPr>
              <a:t>Γενικότερ</a:t>
            </a:r>
            <a:r>
              <a:rPr lang="en-US" sz="1800" kern="1200" dirty="0">
                <a:solidFill>
                  <a:schemeClr val="tx1"/>
                </a:solidFill>
                <a:effectLst/>
                <a:latin typeface="+mj-lt"/>
                <a:ea typeface="+mj-ea"/>
                <a:cs typeface="+mj-cs"/>
              </a:rPr>
              <a:t>α τα παρακάτω ΙΣΤΟΛΟΓΙΑ προσφέρουν πολύ ωραίο ΥΛΙΚΟ για την τάξη, την ενορία, τη θεραπευτική Κοινότητα: Σεργιανίστε τα: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•1. </a:t>
            </a:r>
            <a:r>
              <a:rPr lang="en-US" sz="1800" u="sng" kern="1200" dirty="0">
                <a:solidFill>
                  <a:schemeClr val="tx1"/>
                </a:solidFill>
                <a:effectLst/>
                <a:latin typeface="+mj-lt"/>
                <a:ea typeface="+mj-ea"/>
                <a:cs typeface="+mj-cs"/>
                <a:hlinkClick r:id="rId3"/>
              </a:rPr>
              <a:t>https://blogs.sch.gr/akanthor/</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•2. </a:t>
            </a:r>
            <a:r>
              <a:rPr lang="en-US" sz="1800" u="sng" kern="1200" dirty="0">
                <a:solidFill>
                  <a:schemeClr val="tx1"/>
                </a:solidFill>
                <a:effectLst/>
                <a:latin typeface="+mj-lt"/>
                <a:ea typeface="+mj-ea"/>
                <a:cs typeface="+mj-cs"/>
                <a:hlinkClick r:id="rId4"/>
              </a:rPr>
              <a:t>http://ntsireve.blogspot.com/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•3. </a:t>
            </a:r>
            <a:r>
              <a:rPr lang="en-US" sz="1800" u="sng" kern="1200" dirty="0">
                <a:solidFill>
                  <a:schemeClr val="tx1"/>
                </a:solidFill>
                <a:effectLst/>
                <a:latin typeface="+mj-lt"/>
                <a:ea typeface="+mj-ea"/>
                <a:cs typeface="+mj-cs"/>
                <a:hlinkClick r:id="rId5"/>
              </a:rPr>
              <a:t>http://albanaki.blogspot.com/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•4. </a:t>
            </a:r>
            <a:r>
              <a:rPr lang="en-US" sz="1800" u="sng" kern="1200" dirty="0">
                <a:solidFill>
                  <a:schemeClr val="tx1"/>
                </a:solidFill>
                <a:effectLst/>
                <a:latin typeface="+mj-lt"/>
                <a:ea typeface="+mj-ea"/>
                <a:cs typeface="+mj-cs"/>
                <a:hlinkClick r:id="rId6"/>
              </a:rPr>
              <a:t>https://blogs.sch.gr/xalmpanaki</a:t>
            </a:r>
            <a:br>
              <a:rPr lang="en-US" sz="1800" kern="1200" dirty="0">
                <a:solidFill>
                  <a:schemeClr val="tx1"/>
                </a:solidFill>
                <a:effectLst/>
                <a:latin typeface="+mj-lt"/>
                <a:ea typeface="+mj-ea"/>
                <a:cs typeface="+mj-cs"/>
              </a:rPr>
            </a:br>
            <a:endParaRPr lang="el-GR" dirty="0"/>
          </a:p>
        </p:txBody>
      </p:sp>
    </p:spTree>
    <p:extLst>
      <p:ext uri="{BB962C8B-B14F-4D97-AF65-F5344CB8AC3E}">
        <p14:creationId xmlns:p14="http://schemas.microsoft.com/office/powerpoint/2010/main" val="104248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7921E8-AD06-BA5E-1746-87EE7C147718}"/>
              </a:ext>
            </a:extLst>
          </p:cNvPr>
          <p:cNvSpPr>
            <a:spLocks noGrp="1"/>
          </p:cNvSpPr>
          <p:nvPr>
            <p:ph type="title"/>
          </p:nvPr>
        </p:nvSpPr>
        <p:spPr>
          <a:xfrm>
            <a:off x="6105549" y="1974002"/>
            <a:ext cx="5334930" cy="4584376"/>
          </a:xfrm>
        </p:spPr>
        <p:txBody>
          <a:bodyPr vert="horz" lIns="91440" tIns="45720" rIns="91440" bIns="45720" rtlCol="0" anchor="b">
            <a:normAutofit fontScale="90000"/>
          </a:bodyPr>
          <a:lstStyle/>
          <a:p>
            <a:pPr algn="ctr">
              <a:lnSpc>
                <a:spcPct val="90000"/>
              </a:lnSpc>
            </a:pPr>
            <a:r>
              <a:rPr lang="el-GR" sz="2700" b="1" dirty="0">
                <a:solidFill>
                  <a:srgbClr val="FF0000"/>
                </a:solidFill>
                <a:hlinkClick r:id="rId2">
                  <a:extLst>
                    <a:ext uri="{A12FA001-AC4F-418D-AE19-62706E023703}">
                      <ahyp:hlinkClr xmlns:ahyp="http://schemas.microsoft.com/office/drawing/2018/hyperlinkcolor" val="tx"/>
                    </a:ext>
                  </a:extLst>
                </a:hlinkClick>
              </a:rPr>
              <a:t>ΥΛΙΚΟ 2: ΣΤΑ ΑΓΓΛΙΚΑ </a:t>
            </a:r>
            <a:br>
              <a:rPr lang="en-US" sz="2000" b="1" dirty="0">
                <a:solidFill>
                  <a:srgbClr val="CC9900"/>
                </a:solidFill>
                <a:hlinkClick r:id="rId2">
                  <a:extLst>
                    <a:ext uri="{A12FA001-AC4F-418D-AE19-62706E023703}">
                      <ahyp:hlinkClr xmlns:ahyp="http://schemas.microsoft.com/office/drawing/2018/hyperlinkcolor" val="tx"/>
                    </a:ext>
                  </a:extLst>
                </a:hlinkClick>
              </a:rPr>
            </a:br>
            <a:r>
              <a:rPr lang="en-US" sz="2000" b="1" dirty="0">
                <a:solidFill>
                  <a:schemeClr val="tx1"/>
                </a:solidFill>
              </a:rPr>
              <a:t>	</a:t>
            </a:r>
            <a:r>
              <a:rPr lang="el-GR" sz="2000" b="1" dirty="0">
                <a:solidFill>
                  <a:schemeClr val="tx1"/>
                </a:solidFill>
              </a:rPr>
              <a:t>2. </a:t>
            </a:r>
            <a:r>
              <a:rPr lang="en-US" sz="2000" b="1" dirty="0">
                <a:solidFill>
                  <a:schemeClr val="tx1"/>
                </a:solidFill>
              </a:rPr>
              <a:t>ΔΥΟ ΕΞΑΙΡΕΤΙΚΕΣ </a:t>
            </a:r>
            <a:r>
              <a:rPr lang="el-GR" sz="2000" b="1" dirty="0">
                <a:solidFill>
                  <a:schemeClr val="tx1"/>
                </a:solidFill>
              </a:rPr>
              <a:t> </a:t>
            </a:r>
            <a:r>
              <a:rPr lang="en-US" sz="2000" b="1" dirty="0">
                <a:solidFill>
                  <a:schemeClr val="tx1"/>
                </a:solidFill>
              </a:rPr>
              <a:t>ΙΣΤΟΣΕΛΙΔΕΣ</a:t>
            </a:r>
            <a:br>
              <a:rPr lang="el-GR" sz="2000" b="1" dirty="0">
                <a:solidFill>
                  <a:schemeClr val="tx1"/>
                </a:solidFill>
              </a:rPr>
            </a:br>
            <a:br>
              <a:rPr lang="en-US" sz="2000" b="1" dirty="0">
                <a:solidFill>
                  <a:schemeClr val="tx1"/>
                </a:solidFill>
              </a:rPr>
            </a:br>
            <a:r>
              <a:rPr lang="en-US" sz="2000" b="1" dirty="0">
                <a:solidFill>
                  <a:schemeClr val="tx1"/>
                </a:solidFill>
              </a:rPr>
              <a:t> </a:t>
            </a:r>
            <a:r>
              <a:rPr lang="el-GR" sz="2000" b="1" dirty="0" err="1">
                <a:solidFill>
                  <a:schemeClr val="tx1"/>
                </a:solidFill>
              </a:rPr>
              <a:t>α.Μία</a:t>
            </a:r>
            <a:r>
              <a:rPr lang="el-GR" sz="2000" b="1" dirty="0">
                <a:solidFill>
                  <a:schemeClr val="tx1"/>
                </a:solidFill>
              </a:rPr>
              <a:t> «ιουδαϊκή ματιά» </a:t>
            </a:r>
            <a:r>
              <a:rPr lang="en-US" sz="2000" b="1" dirty="0">
                <a:solidFill>
                  <a:schemeClr val="tx1"/>
                </a:solidFill>
                <a:hlinkClick r:id="rId2"/>
              </a:rPr>
              <a:t>https://weekly.israelbiblecenter.com/rainbow-or-archers-bow/</a:t>
            </a:r>
            <a:br>
              <a:rPr lang="el-GR" sz="2000" b="1" dirty="0">
                <a:solidFill>
                  <a:schemeClr val="tx1"/>
                </a:solidFill>
              </a:rPr>
            </a:br>
            <a:br>
              <a:rPr lang="el-GR" sz="2000" b="1" dirty="0">
                <a:solidFill>
                  <a:schemeClr val="tx1"/>
                </a:solidFill>
              </a:rPr>
            </a:br>
            <a:r>
              <a:rPr lang="el-GR" sz="2000" b="1" dirty="0">
                <a:solidFill>
                  <a:schemeClr val="tx1"/>
                </a:solidFill>
              </a:rPr>
              <a:t>Πολύ ενδιαφέροντα και τα </a:t>
            </a:r>
            <a:r>
              <a:rPr lang="el-GR" sz="2000" b="1" dirty="0" err="1">
                <a:solidFill>
                  <a:schemeClr val="tx1"/>
                </a:solidFill>
              </a:rPr>
              <a:t>ποντκαστς</a:t>
            </a:r>
            <a:r>
              <a:rPr lang="el-GR" sz="2000" b="1" dirty="0">
                <a:solidFill>
                  <a:schemeClr val="tx1"/>
                </a:solidFill>
              </a:rPr>
              <a:t>: </a:t>
            </a:r>
            <a:r>
              <a:rPr lang="de-DE" sz="2000" b="1" dirty="0">
                <a:solidFill>
                  <a:schemeClr val="tx1"/>
                </a:solidFill>
              </a:rPr>
              <a:t>https://israelbiblecenter.com/%20podcast/page/10/</a:t>
            </a:r>
            <a:r>
              <a:rPr lang="en-US" sz="2000" b="1" dirty="0">
                <a:solidFill>
                  <a:schemeClr val="tx1"/>
                </a:solidFill>
              </a:rPr>
              <a:t> </a:t>
            </a:r>
            <a:br>
              <a:rPr lang="en-US" sz="2000" b="1" dirty="0">
                <a:solidFill>
                  <a:schemeClr val="tx1"/>
                </a:solidFill>
              </a:rPr>
            </a:br>
            <a:br>
              <a:rPr lang="el-GR" sz="2000" b="1" dirty="0">
                <a:solidFill>
                  <a:schemeClr val="tx1"/>
                </a:solidFill>
              </a:rPr>
            </a:br>
            <a:r>
              <a:rPr lang="el-GR" sz="2000" b="1" dirty="0">
                <a:solidFill>
                  <a:schemeClr val="tx1"/>
                </a:solidFill>
              </a:rPr>
              <a:t>β. Μία μοντέρνα ματιά βασισμένη και στην παραδοσιακή Ερμηνεία</a:t>
            </a:r>
            <a:br>
              <a:rPr lang="el-GR" sz="2000" b="1" dirty="0">
                <a:solidFill>
                  <a:schemeClr val="tx1"/>
                </a:solidFill>
              </a:rPr>
            </a:br>
            <a:br>
              <a:rPr lang="en-US" sz="2000" b="1" dirty="0">
                <a:solidFill>
                  <a:schemeClr val="tx1"/>
                </a:solidFill>
              </a:rPr>
            </a:br>
            <a:r>
              <a:rPr lang="en-US" sz="2000" dirty="0">
                <a:solidFill>
                  <a:schemeClr val="tx1"/>
                </a:solidFill>
                <a:highlight>
                  <a:srgbClr val="FFFF00"/>
                </a:highlight>
                <a:hlinkClick r:id="rId3">
                  <a:extLst>
                    <a:ext uri="{A12FA001-AC4F-418D-AE19-62706E023703}">
                      <ahyp:hlinkClr xmlns:ahyp="http://schemas.microsoft.com/office/drawing/2018/hyperlinkcolor" val="tx"/>
                    </a:ext>
                  </a:extLst>
                </a:hlinkClick>
              </a:rPr>
              <a:t>https://bibleproject.com/podcast/series/creation-series/</a:t>
            </a:r>
            <a:br>
              <a:rPr lang="el-GR" sz="2000" dirty="0">
                <a:solidFill>
                  <a:schemeClr val="tx1"/>
                </a:solidFill>
                <a:highlight>
                  <a:srgbClr val="FFFF00"/>
                </a:highlight>
              </a:rPr>
            </a:br>
            <a:br>
              <a:rPr lang="el-GR" sz="2000" dirty="0">
                <a:solidFill>
                  <a:schemeClr val="tx1"/>
                </a:solidFill>
                <a:highlight>
                  <a:srgbClr val="FFFF00"/>
                </a:highlight>
              </a:rPr>
            </a:br>
            <a:r>
              <a:rPr lang="de-DE" sz="2000" dirty="0">
                <a:solidFill>
                  <a:schemeClr val="tx1"/>
                </a:solidFill>
                <a:highlight>
                  <a:srgbClr val="FFFF00"/>
                </a:highlight>
              </a:rPr>
              <a:t>https://www.youtube.com/watch?v=afVN-7vY0KA</a:t>
            </a:r>
            <a:br>
              <a:rPr lang="el-GR" sz="2000" dirty="0">
                <a:solidFill>
                  <a:schemeClr val="tx1"/>
                </a:solidFill>
                <a:highlight>
                  <a:srgbClr val="FFFF00"/>
                </a:highlight>
              </a:rPr>
            </a:br>
            <a:br>
              <a:rPr lang="el-GR" sz="2000" dirty="0">
                <a:solidFill>
                  <a:schemeClr val="tx1"/>
                </a:solidFill>
                <a:highlight>
                  <a:srgbClr val="FFFF00"/>
                </a:highlight>
              </a:rPr>
            </a:br>
            <a:r>
              <a:rPr lang="el-GR" sz="2000" dirty="0">
                <a:solidFill>
                  <a:schemeClr val="tx1"/>
                </a:solidFill>
                <a:highlight>
                  <a:srgbClr val="FFFF00"/>
                </a:highlight>
              </a:rPr>
              <a:t>Στην β  μπορείτε να βάλετε ελληνικούς ΥΠΟΤΙΤΛΟΥΣ</a:t>
            </a:r>
            <a:r>
              <a:rPr lang="en-US" sz="2000" dirty="0">
                <a:solidFill>
                  <a:schemeClr val="tx1"/>
                </a:solidFill>
                <a:highlight>
                  <a:srgbClr val="FFFF00"/>
                </a:highlight>
              </a:rPr>
              <a:t> </a:t>
            </a:r>
            <a:r>
              <a:rPr lang="el-GR" sz="2000" dirty="0">
                <a:solidFill>
                  <a:schemeClr val="tx1"/>
                </a:solidFill>
                <a:highlight>
                  <a:srgbClr val="FFFF00"/>
                </a:highlight>
              </a:rPr>
              <a:t>στις ΡΥΘΜΙΣΕΙΣ μετά ΥΠΟΤΙΤΛΟΥΣ μετά ΑΥΤΟΜΑΤΗ ΜΕΤΑΦΡΑΣΗ</a:t>
            </a:r>
            <a:br>
              <a:rPr lang="el-GR" sz="2000" dirty="0">
                <a:solidFill>
                  <a:schemeClr val="tx1"/>
                </a:solidFill>
                <a:highlight>
                  <a:srgbClr val="FFFF00"/>
                </a:highlight>
              </a:rPr>
            </a:br>
            <a:endParaRPr lang="en-US" sz="2000" dirty="0">
              <a:solidFill>
                <a:schemeClr val="tx1"/>
              </a:solidFill>
            </a:endParaRPr>
          </a:p>
        </p:txBody>
      </p:sp>
      <p:pic>
        <p:nvPicPr>
          <p:cNvPr id="4" name="Picture 3">
            <a:extLst>
              <a:ext uri="{FF2B5EF4-FFF2-40B4-BE49-F238E27FC236}">
                <a16:creationId xmlns:a16="http://schemas.microsoft.com/office/drawing/2014/main" id="{C738395F-2511-D24A-29C2-9A65F6FB15DA}"/>
              </a:ext>
            </a:extLst>
          </p:cNvPr>
          <p:cNvPicPr>
            <a:picLocks noChangeAspect="1"/>
          </p:cNvPicPr>
          <p:nvPr/>
        </p:nvPicPr>
        <p:blipFill rotWithShape="1">
          <a:blip r:embed="rId4"/>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2452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E02958-2321-628E-A966-09D924CF2EE1}"/>
              </a:ext>
            </a:extLst>
          </p:cNvPr>
          <p:cNvSpPr>
            <a:spLocks noGrp="1"/>
          </p:cNvSpPr>
          <p:nvPr>
            <p:ph type="title"/>
          </p:nvPr>
        </p:nvSpPr>
        <p:spPr>
          <a:xfrm>
            <a:off x="416689" y="365125"/>
            <a:ext cx="6854968" cy="1463675"/>
          </a:xfrm>
        </p:spPr>
        <p:txBody>
          <a:bodyPr>
            <a:normAutofit/>
          </a:bodyPr>
          <a:lstStyle/>
          <a:p>
            <a:r>
              <a:rPr lang="el-GR" sz="2800" b="1" dirty="0"/>
              <a:t>ΥΛΙΚΟ 3 : Ακούμε ενεργητικά μια άλλη «</a:t>
            </a:r>
            <a:r>
              <a:rPr lang="el-GR" sz="2800" b="1" dirty="0" err="1"/>
              <a:t>ανά+Γνωση</a:t>
            </a:r>
            <a:r>
              <a:rPr lang="el-GR" sz="2800" b="1" dirty="0"/>
              <a:t>» των Κειμένων μας:</a:t>
            </a:r>
          </a:p>
        </p:txBody>
      </p:sp>
      <p:sp>
        <p:nvSpPr>
          <p:cNvPr id="3" name="Θέση περιεχομένου 2">
            <a:extLst>
              <a:ext uri="{FF2B5EF4-FFF2-40B4-BE49-F238E27FC236}">
                <a16:creationId xmlns:a16="http://schemas.microsoft.com/office/drawing/2014/main" id="{EDDA8AFA-EAD2-5178-E58F-D17919866E74}"/>
              </a:ext>
            </a:extLst>
          </p:cNvPr>
          <p:cNvSpPr>
            <a:spLocks noGrp="1"/>
          </p:cNvSpPr>
          <p:nvPr>
            <p:ph sz="quarter" idx="1"/>
          </p:nvPr>
        </p:nvSpPr>
        <p:spPr>
          <a:xfrm>
            <a:off x="416689" y="2172430"/>
            <a:ext cx="5809477" cy="4004533"/>
          </a:xfrm>
        </p:spPr>
        <p:txBody>
          <a:bodyPr>
            <a:normAutofit lnSpcReduction="10000"/>
          </a:bodyPr>
          <a:lstStyle/>
          <a:p>
            <a:pPr>
              <a:lnSpc>
                <a:spcPct val="90000"/>
              </a:lnSpc>
            </a:pPr>
            <a:r>
              <a:rPr lang="en-US" sz="2400" b="1" dirty="0">
                <a:solidFill>
                  <a:srgbClr val="FF0000"/>
                </a:solidFill>
                <a:hlinkClick r:id="rId2">
                  <a:extLst>
                    <a:ext uri="{A12FA001-AC4F-418D-AE19-62706E023703}">
                      <ahyp:hlinkClr xmlns:ahyp="http://schemas.microsoft.com/office/drawing/2018/hyperlinkcolor" val="tx"/>
                    </a:ext>
                  </a:extLst>
                </a:hlinkClick>
              </a:rPr>
              <a:t>Creation: From the Earth Looking Up</a:t>
            </a:r>
          </a:p>
          <a:p>
            <a:pPr>
              <a:lnSpc>
                <a:spcPct val="90000"/>
              </a:lnSpc>
            </a:pPr>
            <a:r>
              <a:rPr lang="de-DE" sz="2400" b="1" dirty="0">
                <a:solidFill>
                  <a:srgbClr val="FF0000"/>
                </a:solidFill>
                <a:hlinkClick r:id="rId3">
                  <a:extLst>
                    <a:ext uri="{A12FA001-AC4F-418D-AE19-62706E023703}">
                      <ahyp:hlinkClr xmlns:ahyp="http://schemas.microsoft.com/office/drawing/2018/hyperlinkcolor" val="tx"/>
                    </a:ext>
                  </a:extLst>
                </a:hlinkClick>
              </a:rPr>
              <a:t>In </a:t>
            </a:r>
            <a:r>
              <a:rPr lang="de-DE" sz="2400" b="1" dirty="0" err="1">
                <a:solidFill>
                  <a:srgbClr val="FF0000"/>
                </a:solidFill>
                <a:hlinkClick r:id="rId3">
                  <a:extLst>
                    <a:ext uri="{A12FA001-AC4F-418D-AE19-62706E023703}">
                      <ahyp:hlinkClr xmlns:ahyp="http://schemas.microsoft.com/office/drawing/2018/hyperlinkcolor" val="tx"/>
                    </a:ext>
                  </a:extLst>
                </a:hlinkClick>
              </a:rPr>
              <a:t>the</a:t>
            </a:r>
            <a:r>
              <a:rPr lang="de-DE" sz="2400" b="1" dirty="0">
                <a:solidFill>
                  <a:srgbClr val="FF0000"/>
                </a:solidFill>
                <a:hlinkClick r:id="rId3">
                  <a:extLst>
                    <a:ext uri="{A12FA001-AC4F-418D-AE19-62706E023703}">
                      <ahyp:hlinkClr xmlns:ahyp="http://schemas.microsoft.com/office/drawing/2018/hyperlinkcolor" val="tx"/>
                    </a:ext>
                  </a:extLst>
                </a:hlinkClick>
              </a:rPr>
              <a:t> </a:t>
            </a:r>
            <a:r>
              <a:rPr lang="de-DE" sz="2400" b="1" dirty="0" err="1">
                <a:solidFill>
                  <a:srgbClr val="FF0000"/>
                </a:solidFill>
                <a:hlinkClick r:id="rId3">
                  <a:extLst>
                    <a:ext uri="{A12FA001-AC4F-418D-AE19-62706E023703}">
                      <ahyp:hlinkClr xmlns:ahyp="http://schemas.microsoft.com/office/drawing/2018/hyperlinkcolor" val="tx"/>
                    </a:ext>
                  </a:extLst>
                </a:hlinkClick>
              </a:rPr>
              <a:t>beginning</a:t>
            </a:r>
            <a:r>
              <a:rPr lang="de-DE" sz="2400" b="1" dirty="0">
                <a:solidFill>
                  <a:srgbClr val="FF0000"/>
                </a:solidFill>
                <a:hlinkClick r:id="rId3">
                  <a:extLst>
                    <a:ext uri="{A12FA001-AC4F-418D-AE19-62706E023703}">
                      <ahyp:hlinkClr xmlns:ahyp="http://schemas.microsoft.com/office/drawing/2018/hyperlinkcolor" val="tx"/>
                    </a:ext>
                  </a:extLst>
                </a:hlinkClick>
              </a:rPr>
              <a:t>...</a:t>
            </a:r>
          </a:p>
          <a:p>
            <a:pPr lvl="2">
              <a:lnSpc>
                <a:spcPct val="90000"/>
              </a:lnSpc>
            </a:pPr>
            <a:r>
              <a:rPr lang="de-DE" sz="1800" b="1" u="sng" dirty="0">
                <a:hlinkClick r:id="rId4">
                  <a:extLst>
                    <a:ext uri="{A12FA001-AC4F-418D-AE19-62706E023703}">
                      <ahyp:hlinkClr xmlns:ahyp="http://schemas.microsoft.com/office/drawing/2018/hyperlinkcolor" val="tx"/>
                    </a:ext>
                  </a:extLst>
                </a:hlinkClick>
              </a:rPr>
              <a:t>https://israelbiblecenter.com/%20podcast/page/5/</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dirty="0">
                <a:solidFill>
                  <a:srgbClr val="FF0000"/>
                </a:solidFill>
                <a:hlinkClick r:id="rId5">
                  <a:extLst>
                    <a:ext uri="{A12FA001-AC4F-418D-AE19-62706E023703}">
                      <ahyp:hlinkClr xmlns:ahyp="http://schemas.microsoft.com/office/drawing/2018/hyperlinkcolor" val="tx"/>
                    </a:ext>
                  </a:extLst>
                </a:hlinkClick>
              </a:rPr>
              <a:t>"In the beginning"...Then What?</a:t>
            </a:r>
          </a:p>
          <a:p>
            <a:pPr marL="0" indent="0">
              <a:lnSpc>
                <a:spcPct val="90000"/>
              </a:lnSpc>
              <a:buNone/>
            </a:pPr>
            <a:r>
              <a:rPr lang="el-GR" sz="1800" b="1" u="sng" dirty="0">
                <a:hlinkClick r:id="rId4">
                  <a:extLst>
                    <a:ext uri="{A12FA001-AC4F-418D-AE19-62706E023703}">
                      <ahyp:hlinkClr xmlns:ahyp="http://schemas.microsoft.com/office/drawing/2018/hyperlinkcolor" val="tx"/>
                    </a:ext>
                  </a:extLst>
                </a:hlinkClick>
              </a:rPr>
              <a:t>	</a:t>
            </a:r>
            <a:r>
              <a:rPr lang="de-DE" sz="1800" b="1" u="sng" dirty="0">
                <a:hlinkClick r:id="rId4">
                  <a:extLst>
                    <a:ext uri="{A12FA001-AC4F-418D-AE19-62706E023703}">
                      <ahyp:hlinkClr xmlns:ahyp="http://schemas.microsoft.com/office/drawing/2018/hyperlinkcolor" val="tx"/>
                    </a:ext>
                  </a:extLst>
                </a:hlinkClick>
              </a:rPr>
              <a:t>https://israelbiblecenter.com/%20podcast/page/9/</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u="sng" dirty="0">
                <a:solidFill>
                  <a:srgbClr val="FF0000"/>
                </a:solidFill>
                <a:hlinkClick r:id="rId4">
                  <a:extLst>
                    <a:ext uri="{A12FA001-AC4F-418D-AE19-62706E023703}">
                      <ahyp:hlinkClr xmlns:ahyp="http://schemas.microsoft.com/office/drawing/2018/hyperlinkcolor" val="tx"/>
                    </a:ext>
                  </a:extLst>
                </a:hlinkClick>
              </a:rPr>
              <a:t>The Creation Narrative in the Septuagint</a:t>
            </a:r>
          </a:p>
          <a:p>
            <a:pPr marL="0" indent="0">
              <a:lnSpc>
                <a:spcPct val="90000"/>
              </a:lnSpc>
              <a:buNone/>
            </a:pPr>
            <a:r>
              <a:rPr lang="el-GR" sz="1800" dirty="0"/>
              <a:t>	</a:t>
            </a:r>
            <a:r>
              <a:rPr lang="de-DE" sz="1800" dirty="0"/>
              <a:t>https://israelbiblecenter.com/%20podcast/page/4/</a:t>
            </a:r>
            <a:endParaRPr lang="el-GR" sz="1800" dirty="0"/>
          </a:p>
          <a:p>
            <a:pPr>
              <a:lnSpc>
                <a:spcPct val="90000"/>
              </a:lnSpc>
            </a:pPr>
            <a:r>
              <a:rPr lang="en-US" sz="1800" u="sng" dirty="0">
                <a:solidFill>
                  <a:srgbClr val="FF0000"/>
                </a:solidFill>
                <a:hlinkClick r:id="rId6">
                  <a:extLst>
                    <a:ext uri="{A12FA001-AC4F-418D-AE19-62706E023703}">
                      <ahyp:hlinkClr xmlns:ahyp="http://schemas.microsoft.com/office/drawing/2018/hyperlinkcolor" val="tx"/>
                    </a:ext>
                  </a:extLst>
                </a:hlinkClick>
              </a:rPr>
              <a:t>A New Creation in Exodus and John</a:t>
            </a:r>
          </a:p>
          <a:p>
            <a:pPr marL="0" indent="0">
              <a:lnSpc>
                <a:spcPct val="90000"/>
              </a:lnSpc>
              <a:buNone/>
            </a:pPr>
            <a:r>
              <a:rPr lang="el-GR" sz="1800" dirty="0"/>
              <a:t>	</a:t>
            </a:r>
            <a:r>
              <a:rPr lang="de-DE" sz="1800" dirty="0">
                <a:solidFill>
                  <a:srgbClr val="002060"/>
                </a:solidFill>
                <a:hlinkClick r:id="rId7">
                  <a:extLst>
                    <a:ext uri="{A12FA001-AC4F-418D-AE19-62706E023703}">
                      <ahyp:hlinkClr xmlns:ahyp="http://schemas.microsoft.com/office/drawing/2018/hyperlinkcolor" val="tx"/>
                    </a:ext>
                  </a:extLst>
                </a:hlinkClick>
              </a:rPr>
              <a:t>https://israelbiblecenter.com/%20podcast/page/2/</a:t>
            </a:r>
            <a:endParaRPr lang="el-GR" sz="1800" dirty="0">
              <a:solidFill>
                <a:srgbClr val="002060"/>
              </a:solidFill>
            </a:endParaRPr>
          </a:p>
          <a:p>
            <a:pPr>
              <a:lnSpc>
                <a:spcPct val="90000"/>
              </a:lnSpc>
            </a:pPr>
            <a:r>
              <a:rPr lang="de-DE" sz="1800" b="1" u="sng" dirty="0" err="1">
                <a:solidFill>
                  <a:srgbClr val="FF0000"/>
                </a:solidFill>
                <a:hlinkClick r:id="rId8">
                  <a:extLst>
                    <a:ext uri="{A12FA001-AC4F-418D-AE19-62706E023703}">
                      <ahyp:hlinkClr xmlns:ahyp="http://schemas.microsoft.com/office/drawing/2018/hyperlinkcolor" val="tx"/>
                    </a:ext>
                  </a:extLst>
                </a:hlinkClick>
              </a:rPr>
              <a:t>Creation</a:t>
            </a:r>
            <a:r>
              <a:rPr lang="de-DE" sz="1800" b="1" u="sng" dirty="0">
                <a:solidFill>
                  <a:srgbClr val="FF0000"/>
                </a:solidFill>
                <a:hlinkClick r:id="rId8">
                  <a:extLst>
                    <a:ext uri="{A12FA001-AC4F-418D-AE19-62706E023703}">
                      <ahyp:hlinkClr xmlns:ahyp="http://schemas.microsoft.com/office/drawing/2018/hyperlinkcolor" val="tx"/>
                    </a:ext>
                  </a:extLst>
                </a:hlinkClick>
              </a:rPr>
              <a:t> in Exodus</a:t>
            </a:r>
          </a:p>
          <a:p>
            <a:pPr marL="0" indent="0">
              <a:lnSpc>
                <a:spcPct val="90000"/>
              </a:lnSpc>
              <a:buNone/>
            </a:pPr>
            <a:r>
              <a:rPr lang="de-DE" sz="1800" b="1" u="sng" dirty="0"/>
              <a:t>htt</a:t>
            </a:r>
            <a:r>
              <a:rPr lang="de-DE" sz="1800" dirty="0"/>
              <a:t>ps://israelbiblecenter.com/%20podcast/page/3/</a:t>
            </a:r>
            <a:endParaRPr lang="el-GR" sz="1800" dirty="0"/>
          </a:p>
          <a:p>
            <a:pPr marL="0" indent="0">
              <a:lnSpc>
                <a:spcPct val="90000"/>
              </a:lnSpc>
              <a:buNone/>
            </a:pPr>
            <a:endParaRPr lang="el-GR" sz="1400" dirty="0"/>
          </a:p>
        </p:txBody>
      </p:sp>
      <p:pic>
        <p:nvPicPr>
          <p:cNvPr id="21" name="Picture 4">
            <a:extLst>
              <a:ext uri="{FF2B5EF4-FFF2-40B4-BE49-F238E27FC236}">
                <a16:creationId xmlns:a16="http://schemas.microsoft.com/office/drawing/2014/main" id="{6D9045F4-6BEB-1A4D-5CA1-9BA9C3A29F36}"/>
              </a:ext>
            </a:extLst>
          </p:cNvPr>
          <p:cNvPicPr>
            <a:picLocks noChangeAspect="1"/>
          </p:cNvPicPr>
          <p:nvPr/>
        </p:nvPicPr>
        <p:blipFill rotWithShape="1">
          <a:blip r:embed="rId9"/>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7364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42306-3A05-EF5D-78E7-1B503A665225}"/>
              </a:ext>
            </a:extLst>
          </p:cNvPr>
          <p:cNvSpPr>
            <a:spLocks noGrp="1"/>
          </p:cNvSpPr>
          <p:nvPr>
            <p:ph type="title"/>
          </p:nvPr>
        </p:nvSpPr>
        <p:spPr>
          <a:xfrm>
            <a:off x="413656" y="2576368"/>
            <a:ext cx="3243943" cy="2414335"/>
          </a:xfrm>
        </p:spPr>
        <p:txBody>
          <a:bodyPr>
            <a:normAutofit/>
          </a:bodyPr>
          <a:lstStyle/>
          <a:p>
            <a:r>
              <a:rPr lang="el-GR" sz="3100" b="1" dirty="0">
                <a:solidFill>
                  <a:srgbClr val="FFFFFF"/>
                </a:solidFill>
              </a:rPr>
              <a:t>Δειγματοληπτικά</a:t>
            </a:r>
            <a:br>
              <a:rPr lang="el-GR" sz="3100" b="1" dirty="0">
                <a:solidFill>
                  <a:srgbClr val="FFFFFF"/>
                </a:solidFill>
              </a:rPr>
            </a:br>
            <a:r>
              <a:rPr lang="el-GR" sz="3100" b="1" dirty="0">
                <a:solidFill>
                  <a:srgbClr val="FFFFFF"/>
                </a:solidFill>
              </a:rPr>
              <a:t>από τις ανωτέρω Ιστοσελίδες</a:t>
            </a:r>
          </a:p>
        </p:txBody>
      </p:sp>
      <p:sp>
        <p:nvSpPr>
          <p:cNvPr id="3" name="Θέση περιεχομένου 2">
            <a:extLst>
              <a:ext uri="{FF2B5EF4-FFF2-40B4-BE49-F238E27FC236}">
                <a16:creationId xmlns:a16="http://schemas.microsoft.com/office/drawing/2014/main" id="{314A80AB-A192-D49D-4A97-B2F274DBA387}"/>
              </a:ext>
            </a:extLst>
          </p:cNvPr>
          <p:cNvSpPr>
            <a:spLocks noGrp="1"/>
          </p:cNvSpPr>
          <p:nvPr>
            <p:ph sz="quarter" idx="1"/>
          </p:nvPr>
        </p:nvSpPr>
        <p:spPr>
          <a:xfrm>
            <a:off x="4167272" y="156412"/>
            <a:ext cx="7621957" cy="6483874"/>
          </a:xfrm>
        </p:spPr>
        <p:txBody>
          <a:bodyPr anchor="ctr">
            <a:normAutofit/>
          </a:bodyPr>
          <a:lstStyle/>
          <a:p>
            <a:pPr marL="0" indent="0">
              <a:lnSpc>
                <a:spcPct val="90000"/>
              </a:lnSpc>
              <a:buNone/>
            </a:pPr>
            <a:r>
              <a:rPr lang="el-GR" sz="2000" b="1" dirty="0"/>
              <a:t>(α) </a:t>
            </a:r>
            <a:r>
              <a:rPr lang="el-GR" sz="2000" dirty="0"/>
              <a:t>«Πώς μιλούσε το Φίδι; - (β) Πως ανοίγει η θύρα του Παραδείσου, ποια είναι η ΒΑΒΕΛ»</a:t>
            </a:r>
          </a:p>
          <a:p>
            <a:pPr marL="457200" indent="-457200">
              <a:lnSpc>
                <a:spcPct val="90000"/>
              </a:lnSpc>
              <a:buAutoNum type="arabicPeriod"/>
            </a:pPr>
            <a:r>
              <a:rPr lang="de-DE" sz="2000" dirty="0">
                <a:hlinkClick r:id="rId2">
                  <a:extLst>
                    <a:ext uri="{A12FA001-AC4F-418D-AE19-62706E023703}">
                      <ahyp:hlinkClr xmlns:ahyp="http://schemas.microsoft.com/office/drawing/2018/hyperlinkcolor" val="tx"/>
                    </a:ext>
                  </a:extLst>
                </a:hlinkClick>
              </a:rPr>
              <a:t>https://weekly.israelbiblecenter.com/why-did-the-serpent-speak/</a:t>
            </a:r>
            <a:endParaRPr lang="el-GR" sz="2000" dirty="0"/>
          </a:p>
          <a:p>
            <a:pPr marL="457200" indent="-457200">
              <a:lnSpc>
                <a:spcPct val="90000"/>
              </a:lnSpc>
              <a:buAutoNum type="arabicPeriod"/>
            </a:pPr>
            <a:r>
              <a:rPr lang="de-DE" sz="2000" dirty="0">
                <a:hlinkClick r:id="rId3">
                  <a:extLst>
                    <a:ext uri="{A12FA001-AC4F-418D-AE19-62706E023703}">
                      <ahyp:hlinkClr xmlns:ahyp="http://schemas.microsoft.com/office/drawing/2018/hyperlinkcolor" val="tx"/>
                    </a:ext>
                  </a:extLst>
                </a:hlinkClick>
              </a:rPr>
              <a:t>https://weekly.israelbiblecenter.com/opening-garden-eden/</a:t>
            </a:r>
            <a:endParaRPr lang="el-GR" sz="2000" dirty="0"/>
          </a:p>
          <a:p>
            <a:pPr marL="0" indent="0">
              <a:lnSpc>
                <a:spcPct val="90000"/>
              </a:lnSpc>
              <a:buNone/>
            </a:pPr>
            <a:r>
              <a:rPr lang="el-GR" sz="2000" dirty="0"/>
              <a:t>	</a:t>
            </a:r>
          </a:p>
          <a:p>
            <a:pPr marL="0" indent="0" algn="just">
              <a:lnSpc>
                <a:spcPct val="90000"/>
              </a:lnSpc>
              <a:buNone/>
            </a:pPr>
            <a:r>
              <a:rPr lang="de-DE" sz="1800" dirty="0" err="1"/>
              <a:t>Reish</a:t>
            </a:r>
            <a:r>
              <a:rPr lang="de-DE" sz="1800" dirty="0"/>
              <a:t> </a:t>
            </a:r>
            <a:r>
              <a:rPr lang="de-DE" sz="1800" dirty="0" err="1"/>
              <a:t>Lakish</a:t>
            </a:r>
            <a:r>
              <a:rPr lang="de-DE" sz="1800" dirty="0"/>
              <a:t> </a:t>
            </a:r>
            <a:r>
              <a:rPr lang="de-DE" sz="1800" dirty="0" err="1"/>
              <a:t>does</a:t>
            </a:r>
            <a:r>
              <a:rPr lang="de-DE" sz="1800" dirty="0"/>
              <a:t> a </a:t>
            </a:r>
            <a:r>
              <a:rPr lang="de-DE" sz="1800" dirty="0" err="1"/>
              <a:t>beautiful</a:t>
            </a:r>
            <a:r>
              <a:rPr lang="de-DE" sz="1800" dirty="0"/>
              <a:t> </a:t>
            </a:r>
            <a:r>
              <a:rPr lang="de-DE" sz="1800" dirty="0" err="1"/>
              <a:t>dance</a:t>
            </a:r>
            <a:r>
              <a:rPr lang="de-DE" sz="1800" dirty="0"/>
              <a:t> </a:t>
            </a:r>
            <a:r>
              <a:rPr lang="de-DE" sz="1800" dirty="0" err="1"/>
              <a:t>with</a:t>
            </a:r>
            <a:r>
              <a:rPr lang="de-DE" sz="1800" dirty="0"/>
              <a:t> </a:t>
            </a:r>
            <a:r>
              <a:rPr lang="de-DE" sz="1800" dirty="0" err="1"/>
              <a:t>the</a:t>
            </a:r>
            <a:r>
              <a:rPr lang="de-DE" sz="1800" dirty="0"/>
              <a:t> </a:t>
            </a:r>
            <a:r>
              <a:rPr lang="de-DE" sz="1800" dirty="0" err="1"/>
              <a:t>Hebrew</a:t>
            </a:r>
            <a:r>
              <a:rPr lang="de-DE" sz="1800" dirty="0"/>
              <a:t> </a:t>
            </a:r>
            <a:r>
              <a:rPr lang="de-DE" sz="1800" dirty="0" err="1"/>
              <a:t>letters</a:t>
            </a:r>
            <a:r>
              <a:rPr lang="de-DE" sz="1800" dirty="0"/>
              <a:t> </a:t>
            </a:r>
            <a:r>
              <a:rPr lang="de-DE" sz="1800" dirty="0" err="1"/>
              <a:t>to</a:t>
            </a:r>
            <a:r>
              <a:rPr lang="de-DE" sz="1800" dirty="0"/>
              <a:t> </a:t>
            </a:r>
            <a:r>
              <a:rPr lang="de-DE" sz="1800" dirty="0" err="1"/>
              <a:t>explain</a:t>
            </a:r>
            <a:r>
              <a:rPr lang="de-DE" sz="1800" dirty="0"/>
              <a:t> </a:t>
            </a:r>
            <a:r>
              <a:rPr lang="de-DE" sz="1800" dirty="0" err="1"/>
              <a:t>why</a:t>
            </a:r>
            <a:r>
              <a:rPr lang="de-DE" sz="1800" dirty="0"/>
              <a:t> </a:t>
            </a:r>
            <a:r>
              <a:rPr lang="de-DE" sz="1800" dirty="0" err="1"/>
              <a:t>the</a:t>
            </a:r>
            <a:r>
              <a:rPr lang="de-DE" sz="1800" dirty="0"/>
              <a:t> simple </a:t>
            </a:r>
            <a:r>
              <a:rPr lang="de-DE" sz="1800" dirty="0" err="1"/>
              <a:t>word</a:t>
            </a:r>
            <a:r>
              <a:rPr lang="de-DE" sz="1800" dirty="0"/>
              <a:t> “Amen” </a:t>
            </a:r>
            <a:r>
              <a:rPr lang="de-DE" sz="1800" dirty="0" err="1"/>
              <a:t>is</a:t>
            </a:r>
            <a:r>
              <a:rPr lang="de-DE" sz="1800" dirty="0"/>
              <a:t> so </a:t>
            </a:r>
            <a:r>
              <a:rPr lang="de-DE" sz="1800" dirty="0" err="1"/>
              <a:t>po</a:t>
            </a:r>
            <a:r>
              <a:rPr lang="el-GR" sz="1800" dirty="0"/>
              <a:t> </a:t>
            </a:r>
            <a:r>
              <a:rPr lang="de-DE" sz="1800" dirty="0" err="1"/>
              <a:t>werful</a:t>
            </a:r>
            <a:r>
              <a:rPr lang="de-DE" sz="1800" dirty="0"/>
              <a:t>: </a:t>
            </a:r>
            <a:r>
              <a:rPr lang="de-DE" sz="1800" dirty="0" err="1"/>
              <a:t>it</a:t>
            </a:r>
            <a:r>
              <a:rPr lang="de-DE" sz="1800" dirty="0"/>
              <a:t> </a:t>
            </a:r>
            <a:r>
              <a:rPr lang="de-DE" sz="1800" dirty="0" err="1"/>
              <a:t>can</a:t>
            </a:r>
            <a:r>
              <a:rPr lang="de-DE" sz="1800" dirty="0"/>
              <a:t> open </a:t>
            </a:r>
            <a:r>
              <a:rPr lang="de-DE" sz="1800" dirty="0" err="1"/>
              <a:t>the</a:t>
            </a:r>
            <a:r>
              <a:rPr lang="de-DE" sz="1800" dirty="0"/>
              <a:t> </a:t>
            </a:r>
            <a:r>
              <a:rPr lang="de-DE" sz="1800" dirty="0" err="1"/>
              <a:t>gates</a:t>
            </a:r>
            <a:r>
              <a:rPr lang="de-DE" sz="1800" dirty="0"/>
              <a:t> </a:t>
            </a:r>
            <a:r>
              <a:rPr lang="de-DE" sz="1800" dirty="0" err="1"/>
              <a:t>of</a:t>
            </a:r>
            <a:r>
              <a:rPr lang="de-DE" sz="1800" dirty="0"/>
              <a:t> Eden! </a:t>
            </a:r>
            <a:r>
              <a:rPr lang="de-DE" sz="1800" dirty="0" err="1"/>
              <a:t>For</a:t>
            </a:r>
            <a:r>
              <a:rPr lang="de-DE" sz="1800" dirty="0"/>
              <a:t> </a:t>
            </a:r>
            <a:r>
              <a:rPr lang="de-DE" sz="1800" dirty="0" err="1"/>
              <a:t>the</a:t>
            </a:r>
            <a:r>
              <a:rPr lang="de-DE" sz="1800" dirty="0"/>
              <a:t> </a:t>
            </a:r>
            <a:r>
              <a:rPr lang="de-DE" sz="1800" dirty="0" err="1"/>
              <a:t>rabbi</a:t>
            </a:r>
            <a:r>
              <a:rPr lang="de-DE" sz="1800" dirty="0"/>
              <a:t>, </a:t>
            </a:r>
            <a:r>
              <a:rPr lang="de-DE" sz="1800" dirty="0" err="1"/>
              <a:t>the</a:t>
            </a:r>
            <a:r>
              <a:rPr lang="de-DE" sz="1800" dirty="0"/>
              <a:t> </a:t>
            </a:r>
            <a:r>
              <a:rPr lang="de-DE" sz="1800" dirty="0" err="1"/>
              <a:t>word</a:t>
            </a:r>
            <a:r>
              <a:rPr lang="de-DE" sz="1800" dirty="0"/>
              <a:t> “amen” </a:t>
            </a:r>
            <a:r>
              <a:rPr lang="de-DE" sz="1800" dirty="0" err="1"/>
              <a:t>does</a:t>
            </a:r>
            <a:r>
              <a:rPr lang="de-DE" sz="1800" dirty="0"/>
              <a:t> not </a:t>
            </a:r>
            <a:r>
              <a:rPr lang="de-DE" sz="1800" dirty="0" err="1"/>
              <a:t>simply</a:t>
            </a:r>
            <a:r>
              <a:rPr lang="de-DE" sz="1800" dirty="0"/>
              <a:t> </a:t>
            </a:r>
            <a:r>
              <a:rPr lang="de-DE" sz="1800" dirty="0" err="1"/>
              <a:t>mean</a:t>
            </a:r>
            <a:r>
              <a:rPr lang="de-DE" sz="1800" dirty="0"/>
              <a:t> “</a:t>
            </a:r>
            <a:r>
              <a:rPr lang="de-DE" sz="1800" dirty="0" err="1"/>
              <a:t>true</a:t>
            </a:r>
            <a:r>
              <a:rPr lang="de-DE" sz="1800" dirty="0"/>
              <a:t>,” but </a:t>
            </a:r>
            <a:r>
              <a:rPr lang="de-DE" sz="1800" dirty="0" err="1"/>
              <a:t>rather</a:t>
            </a:r>
            <a:r>
              <a:rPr lang="de-DE" sz="1800" dirty="0"/>
              <a:t> stands </a:t>
            </a:r>
            <a:r>
              <a:rPr lang="de-DE" sz="1800" dirty="0" err="1"/>
              <a:t>as</a:t>
            </a:r>
            <a:r>
              <a:rPr lang="de-DE" sz="1800" dirty="0"/>
              <a:t> an </a:t>
            </a:r>
            <a:r>
              <a:rPr lang="de-DE" sz="1800" dirty="0" err="1"/>
              <a:t>acronym</a:t>
            </a:r>
            <a:r>
              <a:rPr lang="de-DE" sz="1800" dirty="0"/>
              <a:t> </a:t>
            </a:r>
            <a:r>
              <a:rPr lang="de-DE" sz="1800" dirty="0" err="1"/>
              <a:t>for</a:t>
            </a:r>
            <a:r>
              <a:rPr lang="de-DE" sz="1800" dirty="0"/>
              <a:t> “</a:t>
            </a:r>
            <a:r>
              <a:rPr lang="de-DE" sz="1800" dirty="0" err="1"/>
              <a:t>God</a:t>
            </a:r>
            <a:r>
              <a:rPr lang="de-DE" sz="1800" dirty="0"/>
              <a:t>, </a:t>
            </a:r>
            <a:r>
              <a:rPr lang="de-DE" sz="1800" dirty="0" err="1"/>
              <a:t>Faithful</a:t>
            </a:r>
            <a:r>
              <a:rPr lang="de-DE" sz="1800" dirty="0"/>
              <a:t> King” (</a:t>
            </a:r>
            <a:r>
              <a:rPr lang="he-IL" sz="1800" dirty="0">
                <a:effectLst/>
              </a:rPr>
              <a:t>אֵל מֶלֶךְ נֶאֱמָן</a:t>
            </a:r>
            <a:r>
              <a:rPr lang="he-IL" sz="1800" dirty="0"/>
              <a:t>; </a:t>
            </a:r>
            <a:r>
              <a:rPr lang="de-DE" sz="1800" i="1" dirty="0"/>
              <a:t>El </a:t>
            </a:r>
            <a:r>
              <a:rPr lang="de-DE" sz="1800" i="1" dirty="0" err="1"/>
              <a:t>Melech</a:t>
            </a:r>
            <a:r>
              <a:rPr lang="de-DE" sz="1800" i="1" dirty="0"/>
              <a:t> </a:t>
            </a:r>
            <a:r>
              <a:rPr lang="de-DE" sz="1800" i="1" dirty="0" err="1"/>
              <a:t>Neeman</a:t>
            </a:r>
            <a:r>
              <a:rPr lang="de-DE" sz="1800" dirty="0"/>
              <a:t> – A-M-N). Thus, </a:t>
            </a:r>
            <a:r>
              <a:rPr lang="de-DE" sz="1800" b="1" dirty="0" err="1"/>
              <a:t>those</a:t>
            </a:r>
            <a:r>
              <a:rPr lang="de-DE" sz="1800" b="1" dirty="0"/>
              <a:t> </a:t>
            </a:r>
            <a:r>
              <a:rPr lang="de-DE" sz="1800" b="1" dirty="0" err="1"/>
              <a:t>who</a:t>
            </a:r>
            <a:r>
              <a:rPr lang="de-DE" sz="1800" b="1" dirty="0"/>
              <a:t> </a:t>
            </a:r>
            <a:r>
              <a:rPr lang="de-DE" sz="1800" b="1" dirty="0" err="1"/>
              <a:t>engage</a:t>
            </a:r>
            <a:r>
              <a:rPr lang="de-DE" sz="1800" b="1" dirty="0"/>
              <a:t> in </a:t>
            </a:r>
            <a:r>
              <a:rPr lang="de-DE" sz="1800" b="1" dirty="0" err="1"/>
              <a:t>prayer</a:t>
            </a:r>
            <a:r>
              <a:rPr lang="de-DE" sz="1800" b="1" dirty="0"/>
              <a:t> </a:t>
            </a:r>
            <a:r>
              <a:rPr lang="de-DE" sz="1800" b="1" dirty="0" err="1"/>
              <a:t>with</a:t>
            </a:r>
            <a:r>
              <a:rPr lang="de-DE" sz="1800" b="1" dirty="0"/>
              <a:t> </a:t>
            </a:r>
            <a:r>
              <a:rPr lang="de-DE" sz="1800" b="1" dirty="0" err="1"/>
              <a:t>God</a:t>
            </a:r>
            <a:r>
              <a:rPr lang="de-DE" sz="1800" b="1" dirty="0"/>
              <a:t> </a:t>
            </a:r>
            <a:r>
              <a:rPr lang="de-DE" sz="1800" b="1" dirty="0" err="1"/>
              <a:t>step</a:t>
            </a:r>
            <a:r>
              <a:rPr lang="de-DE" sz="1800" b="1" dirty="0"/>
              <a:t> </a:t>
            </a:r>
            <a:r>
              <a:rPr lang="de-DE" sz="1800" b="1" dirty="0" err="1"/>
              <a:t>into</a:t>
            </a:r>
            <a:r>
              <a:rPr lang="de-DE" sz="1800" b="1" dirty="0"/>
              <a:t> a powerful </a:t>
            </a:r>
            <a:r>
              <a:rPr lang="de-DE" sz="1800" b="1" dirty="0" err="1"/>
              <a:t>relationship</a:t>
            </a:r>
            <a:r>
              <a:rPr lang="de-DE" sz="1800" b="1" dirty="0"/>
              <a:t> </a:t>
            </a:r>
            <a:r>
              <a:rPr lang="de-DE" sz="1800" b="1" dirty="0" err="1"/>
              <a:t>with</a:t>
            </a:r>
            <a:r>
              <a:rPr lang="de-DE" sz="1800" b="1" dirty="0"/>
              <a:t> </a:t>
            </a:r>
            <a:r>
              <a:rPr lang="de-DE" sz="1800" b="1" dirty="0" err="1"/>
              <a:t>the</a:t>
            </a:r>
            <a:r>
              <a:rPr lang="de-DE" sz="1800" b="1" dirty="0"/>
              <a:t> </a:t>
            </a:r>
            <a:r>
              <a:rPr lang="de-DE" sz="1800" b="1" dirty="0" err="1"/>
              <a:t>Almighty</a:t>
            </a:r>
            <a:r>
              <a:rPr lang="de-DE" sz="1800" b="1" dirty="0"/>
              <a:t> </a:t>
            </a:r>
            <a:r>
              <a:rPr lang="de-DE" sz="1800" b="1" dirty="0" err="1"/>
              <a:t>that</a:t>
            </a:r>
            <a:r>
              <a:rPr lang="de-DE" sz="1800" b="1" dirty="0"/>
              <a:t> </a:t>
            </a:r>
            <a:r>
              <a:rPr lang="de-DE" sz="1800" b="1" dirty="0" err="1"/>
              <a:t>can</a:t>
            </a:r>
            <a:r>
              <a:rPr lang="de-DE" sz="1800" b="1" dirty="0"/>
              <a:t> </a:t>
            </a:r>
            <a:r>
              <a:rPr lang="de-DE" sz="1800" b="1" dirty="0" err="1"/>
              <a:t>offer</a:t>
            </a:r>
            <a:r>
              <a:rPr lang="de-DE" sz="1800" b="1" dirty="0"/>
              <a:t> a </a:t>
            </a:r>
            <a:r>
              <a:rPr lang="de-DE" sz="1800" b="1" dirty="0" err="1"/>
              <a:t>view</a:t>
            </a:r>
            <a:r>
              <a:rPr lang="de-DE" sz="1800" b="1" dirty="0"/>
              <a:t> </a:t>
            </a:r>
            <a:r>
              <a:rPr lang="de-DE" sz="1800" b="1" dirty="0" err="1"/>
              <a:t>into</a:t>
            </a:r>
            <a:r>
              <a:rPr lang="de-DE" sz="1800" b="1" dirty="0"/>
              <a:t> </a:t>
            </a:r>
            <a:r>
              <a:rPr lang="de-DE" sz="1800" b="1" dirty="0" err="1"/>
              <a:t>the</a:t>
            </a:r>
            <a:r>
              <a:rPr lang="de-DE" sz="1800" b="1" dirty="0"/>
              <a:t> Garden </a:t>
            </a:r>
            <a:r>
              <a:rPr lang="de-DE" sz="1800" b="1" dirty="0" err="1"/>
              <a:t>of</a:t>
            </a:r>
            <a:r>
              <a:rPr lang="de-DE" sz="1800" b="1" dirty="0"/>
              <a:t> Eden.</a:t>
            </a:r>
            <a:endParaRPr lang="el-GR" sz="1800" b="1" dirty="0"/>
          </a:p>
          <a:p>
            <a:pPr marL="0" indent="0">
              <a:lnSpc>
                <a:spcPct val="90000"/>
              </a:lnSpc>
              <a:buNone/>
            </a:pPr>
            <a:endParaRPr lang="el-GR" sz="2000" b="1" dirty="0"/>
          </a:p>
          <a:p>
            <a:pPr marL="0" indent="0">
              <a:lnSpc>
                <a:spcPct val="90000"/>
              </a:lnSpc>
              <a:buNone/>
            </a:pPr>
            <a:r>
              <a:rPr lang="el-GR" sz="2000" b="1" dirty="0">
                <a:hlinkClick r:id="rId4">
                  <a:extLst>
                    <a:ext uri="{A12FA001-AC4F-418D-AE19-62706E023703}">
                      <ahyp:hlinkClr xmlns:ahyp="http://schemas.microsoft.com/office/drawing/2018/hyperlinkcolor" val="tx"/>
                    </a:ext>
                  </a:extLst>
                </a:hlinkClick>
              </a:rPr>
              <a:t>3. </a:t>
            </a:r>
            <a:r>
              <a:rPr lang="de-DE" sz="2000" b="1" dirty="0">
                <a:hlinkClick r:id="rId4">
                  <a:extLst>
                    <a:ext uri="{A12FA001-AC4F-418D-AE19-62706E023703}">
                      <ahyp:hlinkClr xmlns:ahyp="http://schemas.microsoft.com/office/drawing/2018/hyperlinkcolor" val="tx"/>
                    </a:ext>
                  </a:extLst>
                </a:hlinkClick>
              </a:rPr>
              <a:t>https://weekly.israelbiblecenter.com/does-sin-impact-god/</a:t>
            </a:r>
            <a:r>
              <a:rPr lang="el-GR" sz="2000" b="1" dirty="0"/>
              <a:t> </a:t>
            </a:r>
          </a:p>
          <a:p>
            <a:pPr marL="0" indent="0">
              <a:lnSpc>
                <a:spcPct val="90000"/>
              </a:lnSpc>
              <a:buNone/>
            </a:pPr>
            <a:endParaRPr lang="el-GR" sz="2000" b="1" dirty="0"/>
          </a:p>
          <a:p>
            <a:pPr marL="0" indent="0">
              <a:lnSpc>
                <a:spcPct val="90000"/>
              </a:lnSpc>
              <a:buNone/>
            </a:pPr>
            <a:r>
              <a:rPr lang="el-GR" sz="2000" b="1" dirty="0">
                <a:hlinkClick r:id="rId5">
                  <a:extLst>
                    <a:ext uri="{A12FA001-AC4F-418D-AE19-62706E023703}">
                      <ahyp:hlinkClr xmlns:ahyp="http://schemas.microsoft.com/office/drawing/2018/hyperlinkcolor" val="tx"/>
                    </a:ext>
                  </a:extLst>
                </a:hlinkClick>
              </a:rPr>
              <a:t>4. </a:t>
            </a:r>
            <a:r>
              <a:rPr lang="de-DE" sz="2000" b="1" dirty="0">
                <a:hlinkClick r:id="rId5">
                  <a:extLst>
                    <a:ext uri="{A12FA001-AC4F-418D-AE19-62706E023703}">
                      <ahyp:hlinkClr xmlns:ahyp="http://schemas.microsoft.com/office/drawing/2018/hyperlinkcolor" val="tx"/>
                    </a:ext>
                  </a:extLst>
                </a:hlinkClick>
              </a:rPr>
              <a:t>https://weekly.israelbiblecenter.com/babels-brick-mortar/</a:t>
            </a:r>
            <a:endParaRPr lang="el-GR" sz="2000" b="1" dirty="0"/>
          </a:p>
          <a:p>
            <a:pPr marL="0" indent="0">
              <a:lnSpc>
                <a:spcPct val="90000"/>
              </a:lnSpc>
              <a:buNone/>
            </a:pPr>
            <a:endParaRPr lang="el-GR" sz="2000" b="1" dirty="0"/>
          </a:p>
        </p:txBody>
      </p:sp>
      <p:sp>
        <p:nvSpPr>
          <p:cNvPr id="4" name="TextBox 3">
            <a:extLst>
              <a:ext uri="{FF2B5EF4-FFF2-40B4-BE49-F238E27FC236}">
                <a16:creationId xmlns:a16="http://schemas.microsoft.com/office/drawing/2014/main" id="{445FF9E4-6372-1CF7-7096-42552F9F591B}"/>
              </a:ext>
            </a:extLst>
          </p:cNvPr>
          <p:cNvSpPr txBox="1"/>
          <p:nvPr/>
        </p:nvSpPr>
        <p:spPr>
          <a:xfrm>
            <a:off x="620486" y="881743"/>
            <a:ext cx="2830285" cy="369332"/>
          </a:xfrm>
          <a:prstGeom prst="rect">
            <a:avLst/>
          </a:prstGeom>
          <a:noFill/>
        </p:spPr>
        <p:txBody>
          <a:bodyPr wrap="square" rtlCol="0">
            <a:spAutoFit/>
          </a:bodyPr>
          <a:lstStyle/>
          <a:p>
            <a:r>
              <a:rPr lang="el-GR" b="1" dirty="0"/>
              <a:t>ΩΡΑΙΑ ΘΕΜΑΤΑ: </a:t>
            </a:r>
            <a:endParaRPr lang="el-GR" dirty="0"/>
          </a:p>
        </p:txBody>
      </p:sp>
    </p:spTree>
    <p:extLst>
      <p:ext uri="{BB962C8B-B14F-4D97-AF65-F5344CB8AC3E}">
        <p14:creationId xmlns:p14="http://schemas.microsoft.com/office/powerpoint/2010/main" val="106315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F6EFAC2-FFE4-1615-0C51-93E4CBE2E921}"/>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4400" kern="1200" dirty="0" err="1">
                <a:solidFill>
                  <a:srgbClr val="FFFFFF"/>
                </a:solidFill>
                <a:latin typeface="+mj-lt"/>
                <a:ea typeface="+mj-ea"/>
                <a:cs typeface="+mj-cs"/>
              </a:rPr>
              <a:t>Γάμος</a:t>
            </a:r>
            <a:r>
              <a:rPr lang="en-US" sz="4400" kern="1200" dirty="0">
                <a:solidFill>
                  <a:srgbClr val="FFFFFF"/>
                </a:solidFill>
                <a:latin typeface="+mj-lt"/>
                <a:ea typeface="+mj-ea"/>
                <a:cs typeface="+mj-cs"/>
              </a:rPr>
              <a:t>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9DD3FF6D-4547-E32A-FF70-06F2546B31DC}"/>
              </a:ext>
            </a:extLst>
          </p:cNvPr>
          <p:cNvSpPr>
            <a:spLocks noGrp="1"/>
          </p:cNvSpPr>
          <p:nvPr>
            <p:ph sz="quarter" idx="1"/>
          </p:nvPr>
        </p:nvSpPr>
        <p:spPr>
          <a:xfrm>
            <a:off x="4167272" y="0"/>
            <a:ext cx="7186527" cy="617696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n-US" b="1" dirty="0"/>
              <a:t>Netflix </a:t>
            </a:r>
            <a:r>
              <a:rPr lang="en-US" dirty="0"/>
              <a:t>= πα</a:t>
            </a:r>
            <a:r>
              <a:rPr lang="en-US" dirty="0" err="1"/>
              <a:t>ρορμητικότητ</a:t>
            </a:r>
            <a:r>
              <a:rPr lang="en-US" dirty="0"/>
              <a:t>α</a:t>
            </a:r>
            <a:r>
              <a:rPr lang="el-GR" dirty="0"/>
              <a:t> </a:t>
            </a:r>
            <a:endParaRPr lang="en-US" dirty="0"/>
          </a:p>
          <a:p>
            <a:pPr indent="-228600" algn="just">
              <a:lnSpc>
                <a:spcPct val="90000"/>
              </a:lnSpc>
              <a:buFont typeface="Arial" panose="020B0604020202020204" pitchFamily="34" charset="0"/>
              <a:buChar char="•"/>
            </a:pPr>
            <a:r>
              <a:rPr lang="en-US" b="1" dirty="0"/>
              <a:t>Instagram </a:t>
            </a:r>
            <a:r>
              <a:rPr lang="en-US" dirty="0"/>
              <a:t>= “</a:t>
            </a:r>
            <a:r>
              <a:rPr lang="en-US" dirty="0" err="1"/>
              <a:t>όλοι</a:t>
            </a:r>
            <a:r>
              <a:rPr lang="en-US" dirty="0"/>
              <a:t> είναι καλύτεροι από εμάς”</a:t>
            </a:r>
            <a:r>
              <a:rPr lang="el-GR" dirty="0"/>
              <a:t>, σχέσεις δυσκολότερες αλλά καλύτερες</a:t>
            </a:r>
            <a:r>
              <a:rPr lang="en-US" dirty="0"/>
              <a:t>– «να π</a:t>
            </a:r>
            <a:r>
              <a:rPr lang="en-US" dirty="0" err="1"/>
              <a:t>ετάξω</a:t>
            </a:r>
            <a:r>
              <a:rPr lang="en-US" dirty="0"/>
              <a:t> </a:t>
            </a:r>
            <a:r>
              <a:rPr lang="en-US" dirty="0" err="1"/>
              <a:t>το</a:t>
            </a:r>
            <a:r>
              <a:rPr lang="en-US" dirty="0"/>
              <a:t> πα</a:t>
            </a:r>
            <a:r>
              <a:rPr lang="en-US" dirty="0" err="1"/>
              <a:t>ιδί</a:t>
            </a:r>
            <a:r>
              <a:rPr lang="en-US" dirty="0"/>
              <a:t>;» </a:t>
            </a:r>
          </a:p>
          <a:p>
            <a:pPr marL="45720" indent="0">
              <a:lnSpc>
                <a:spcPct val="90000"/>
              </a:lnSpc>
              <a:buNone/>
            </a:pPr>
            <a:endParaRPr lang="en-US" dirty="0"/>
          </a:p>
          <a:p>
            <a:pPr lvl="1">
              <a:lnSpc>
                <a:spcPct val="90000"/>
              </a:lnSpc>
              <a:buFont typeface="Arial" panose="020B0604020202020204" pitchFamily="34" charset="0"/>
              <a:buChar char="•"/>
            </a:pPr>
            <a:r>
              <a:rPr lang="en-US" b="1" dirty="0" err="1"/>
              <a:t>Αδάμ</a:t>
            </a:r>
            <a:r>
              <a:rPr lang="en-US" b="1" dirty="0"/>
              <a:t> </a:t>
            </a:r>
            <a:r>
              <a:rPr lang="en-US" b="1" dirty="0" err="1"/>
              <a:t>μόνος</a:t>
            </a:r>
            <a:r>
              <a:rPr lang="en-US" b="1" dirty="0"/>
              <a:t> </a:t>
            </a:r>
            <a:r>
              <a:rPr lang="en-US" dirty="0"/>
              <a:t>[</a:t>
            </a:r>
            <a:r>
              <a:rPr lang="en-US" dirty="0" err="1"/>
              <a:t>μον</a:t>
            </a:r>
            <a:r>
              <a:rPr lang="en-US" dirty="0"/>
              <a:t>αχικότητα και μοναξιά] – ονοματοδοσία – «έκσταση» - </a:t>
            </a:r>
            <a:r>
              <a:rPr lang="el-GR" dirty="0"/>
              <a:t>(τέχνη καταδαμάζω  αμφιθυμία + μοναξιά )</a:t>
            </a:r>
            <a:endParaRPr lang="en-US" dirty="0"/>
          </a:p>
          <a:p>
            <a:pPr lvl="1">
              <a:lnSpc>
                <a:spcPct val="90000"/>
              </a:lnSpc>
              <a:buFont typeface="Arial" panose="020B0604020202020204" pitchFamily="34" charset="0"/>
              <a:buChar char="•"/>
            </a:pPr>
            <a:r>
              <a:rPr lang="en-US" dirty="0"/>
              <a:t>+ «</a:t>
            </a:r>
            <a:r>
              <a:rPr lang="en-US" dirty="0" err="1"/>
              <a:t>συνδεδεμένος</a:t>
            </a:r>
            <a:r>
              <a:rPr lang="en-US" dirty="0"/>
              <a:t> απ</a:t>
            </a:r>
            <a:r>
              <a:rPr lang="en-US" dirty="0" err="1"/>
              <a:t>οσυνδεμένος</a:t>
            </a:r>
            <a:r>
              <a:rPr lang="en-US" dirty="0"/>
              <a:t>» (</a:t>
            </a:r>
            <a:r>
              <a:rPr lang="en-US" dirty="0" err="1"/>
              <a:t>κόσμος</a:t>
            </a:r>
            <a:r>
              <a:rPr lang="en-US" dirty="0"/>
              <a:t> </a:t>
            </a:r>
            <a:r>
              <a:rPr lang="en-US" dirty="0" err="1"/>
              <a:t>ζωντ</a:t>
            </a:r>
            <a:r>
              <a:rPr lang="en-US" dirty="0"/>
              <a:t>ανών νεκρών – εικονικός Κόσμος) &lt; Θεός = </a:t>
            </a:r>
            <a:r>
              <a:rPr lang="en-US" b="1" dirty="0"/>
              <a:t>Μεγάλος Άγαμος</a:t>
            </a:r>
          </a:p>
          <a:p>
            <a:pPr marL="320040" lvl="1" indent="0">
              <a:lnSpc>
                <a:spcPct val="90000"/>
              </a:lnSpc>
              <a:buNone/>
            </a:pPr>
            <a:endParaRPr lang="en-US" b="1" dirty="0"/>
          </a:p>
          <a:p>
            <a:pPr indent="-228600">
              <a:lnSpc>
                <a:spcPct val="90000"/>
              </a:lnSpc>
              <a:buFont typeface="Arial" panose="020B0604020202020204" pitchFamily="34" charset="0"/>
              <a:buChar char="•"/>
            </a:pPr>
            <a:r>
              <a:rPr lang="en-US" dirty="0"/>
              <a:t>«Πα</a:t>
            </a:r>
            <a:r>
              <a:rPr lang="en-US" dirty="0" err="1"/>
              <a:t>ιδί</a:t>
            </a:r>
            <a:r>
              <a:rPr lang="en-US" dirty="0"/>
              <a:t>»  = </a:t>
            </a:r>
            <a:r>
              <a:rPr lang="en-US" dirty="0" err="1"/>
              <a:t>ολοκληρωμένοι</a:t>
            </a:r>
            <a:r>
              <a:rPr lang="el-GR" dirty="0"/>
              <a:t> οι Τρεις</a:t>
            </a:r>
            <a:r>
              <a:rPr lang="en-US" dirty="0"/>
              <a:t> (</a:t>
            </a:r>
            <a:r>
              <a:rPr lang="en-US" dirty="0" err="1"/>
              <a:t>όχι</a:t>
            </a:r>
            <a:r>
              <a:rPr lang="en-US" dirty="0"/>
              <a:t> </a:t>
            </a:r>
            <a:r>
              <a:rPr lang="en-US" dirty="0" err="1"/>
              <a:t>συγχώνευση</a:t>
            </a:r>
            <a:r>
              <a:rPr lang="en-US" dirty="0"/>
              <a:t> </a:t>
            </a:r>
            <a:r>
              <a:rPr lang="en-US" dirty="0" err="1"/>
              <a:t>δύο</a:t>
            </a:r>
            <a:r>
              <a:rPr lang="en-US" dirty="0"/>
              <a:t>) </a:t>
            </a:r>
            <a:endParaRPr lang="el-GR" dirty="0"/>
          </a:p>
          <a:p>
            <a:pPr indent="-228600">
              <a:lnSpc>
                <a:spcPct val="90000"/>
              </a:lnSpc>
              <a:buFont typeface="Arial" panose="020B0604020202020204" pitchFamily="34" charset="0"/>
              <a:buChar char="•"/>
            </a:pPr>
            <a:r>
              <a:rPr lang="el-GR" dirty="0"/>
              <a:t>Αβραάμ (Νέος Αδάμ) και </a:t>
            </a:r>
            <a:r>
              <a:rPr lang="el-GR" dirty="0" err="1"/>
              <a:t>Σάρρα</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53756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4A1200-6E42-C151-509D-65E44E2B2F13}"/>
              </a:ext>
            </a:extLst>
          </p:cNvPr>
          <p:cNvSpPr>
            <a:spLocks noGrp="1"/>
          </p:cNvSpPr>
          <p:nvPr>
            <p:ph type="title"/>
          </p:nvPr>
        </p:nvSpPr>
        <p:spPr/>
        <p:txBody>
          <a:bodyPr/>
          <a:lstStyle/>
          <a:p>
            <a:r>
              <a:rPr lang="el-GR" dirty="0"/>
              <a:t>Δύο ωραία </a:t>
            </a:r>
            <a:r>
              <a:rPr lang="el-GR" dirty="0" err="1"/>
              <a:t>Λινκς</a:t>
            </a:r>
            <a:r>
              <a:rPr lang="el-GR" dirty="0"/>
              <a:t> για την Βαβέλ και τη… Συκιά</a:t>
            </a:r>
          </a:p>
        </p:txBody>
      </p:sp>
      <p:sp>
        <p:nvSpPr>
          <p:cNvPr id="3" name="Θέση κειμένου 2">
            <a:extLst>
              <a:ext uri="{FF2B5EF4-FFF2-40B4-BE49-F238E27FC236}">
                <a16:creationId xmlns:a16="http://schemas.microsoft.com/office/drawing/2014/main" id="{3EBE515E-335E-8AE4-040C-1EBA860DEB22}"/>
              </a:ext>
            </a:extLst>
          </p:cNvPr>
          <p:cNvSpPr>
            <a:spLocks noGrp="1"/>
          </p:cNvSpPr>
          <p:nvPr>
            <p:ph type="body" idx="2"/>
          </p:nvPr>
        </p:nvSpPr>
        <p:spPr/>
        <p:txBody>
          <a:bodyPr/>
          <a:lstStyle/>
          <a:p>
            <a:endParaRPr lang="el-GR"/>
          </a:p>
        </p:txBody>
      </p:sp>
      <p:sp>
        <p:nvSpPr>
          <p:cNvPr id="4" name="Θέση περιεχομένου 3">
            <a:extLst>
              <a:ext uri="{FF2B5EF4-FFF2-40B4-BE49-F238E27FC236}">
                <a16:creationId xmlns:a16="http://schemas.microsoft.com/office/drawing/2014/main" id="{B809542F-BDDC-8FF8-1A29-17529CDA6897}"/>
              </a:ext>
            </a:extLst>
          </p:cNvPr>
          <p:cNvSpPr>
            <a:spLocks noGrp="1"/>
          </p:cNvSpPr>
          <p:nvPr>
            <p:ph sz="quarter" idx="1"/>
          </p:nvPr>
        </p:nvSpPr>
        <p:spPr/>
        <p:txBody>
          <a:bodyPr/>
          <a:lstStyle/>
          <a:p>
            <a:endParaRPr lang="el-GR" dirty="0"/>
          </a:p>
          <a:p>
            <a:r>
              <a:rPr lang="de-DE" dirty="0"/>
              <a:t>https://www.kadingirra.com/city_plan.html</a:t>
            </a:r>
            <a:br>
              <a:rPr lang="de-DE" dirty="0"/>
            </a:br>
            <a:br>
              <a:rPr lang="de-DE" dirty="0"/>
            </a:br>
            <a:r>
              <a:rPr lang="de-DE" dirty="0"/>
              <a:t>https://www.pemptousia.gr/2023/02/i-agrielia-tis-anthropinis-fisis-i-propatoriki-amartia/</a:t>
            </a:r>
            <a:endParaRPr lang="el-GR" dirty="0"/>
          </a:p>
        </p:txBody>
      </p:sp>
    </p:spTree>
    <p:extLst>
      <p:ext uri="{BB962C8B-B14F-4D97-AF65-F5344CB8AC3E}">
        <p14:creationId xmlns:p14="http://schemas.microsoft.com/office/powerpoint/2010/main" val="53623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D2E735E-C8CE-58ED-25F1-03F1C96F1735}"/>
              </a:ext>
            </a:extLst>
          </p:cNvPr>
          <p:cNvSpPr>
            <a:spLocks noGrp="1"/>
          </p:cNvSpPr>
          <p:nvPr>
            <p:ph type="title"/>
          </p:nvPr>
        </p:nvSpPr>
        <p:spPr>
          <a:xfrm>
            <a:off x="1043631" y="809898"/>
            <a:ext cx="9942716"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Αναλυτικότερη Παρουσίαση του Θέματος </a:t>
            </a:r>
          </a:p>
        </p:txBody>
      </p:sp>
      <p:sp>
        <p:nvSpPr>
          <p:cNvPr id="3" name="Θέση κειμένου 2">
            <a:extLst>
              <a:ext uri="{FF2B5EF4-FFF2-40B4-BE49-F238E27FC236}">
                <a16:creationId xmlns:a16="http://schemas.microsoft.com/office/drawing/2014/main" id="{54FF617D-B8B7-07E1-B39D-80AC8F051E36}"/>
              </a:ext>
            </a:extLst>
          </p:cNvPr>
          <p:cNvSpPr>
            <a:spLocks noGrp="1"/>
          </p:cNvSpPr>
          <p:nvPr>
            <p:ph type="body" idx="2"/>
          </p:nvPr>
        </p:nvSpPr>
        <p:spPr>
          <a:xfrm>
            <a:off x="1045028" y="3017522"/>
            <a:ext cx="9941319" cy="3124658"/>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a:p>
          <a:p>
            <a:pPr indent="-228600">
              <a:lnSpc>
                <a:spcPct val="90000"/>
              </a:lnSpc>
              <a:buFont typeface="Arial" panose="020B0604020202020204" pitchFamily="34" charset="0"/>
              <a:buChar char="•"/>
            </a:pPr>
            <a:r>
              <a:rPr lang="en-US" sz="2400"/>
              <a:t>Πατ. Κ. Παπαθανασίου</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rot="16200000">
            <a:off x="-1771650" y="2825297"/>
            <a:ext cx="5600700" cy="1143000"/>
          </a:xfrm>
        </p:spPr>
        <p:txBody>
          <a:bodyPr>
            <a:normAutofit/>
          </a:bodyPr>
          <a:lstStyle/>
          <a:p>
            <a:pPr algn="ctr"/>
            <a:r>
              <a:rPr lang="el-GR" sz="3600" b="1" dirty="0">
                <a:solidFill>
                  <a:srgbClr val="002060"/>
                </a:solidFill>
              </a:rPr>
              <a:t>Διάγραμμα παρουσίασης</a:t>
            </a:r>
          </a:p>
        </p:txBody>
      </p:sp>
      <p:sp>
        <p:nvSpPr>
          <p:cNvPr id="5" name="Ορθογώνιο 4"/>
          <p:cNvSpPr/>
          <p:nvPr/>
        </p:nvSpPr>
        <p:spPr>
          <a:xfrm>
            <a:off x="5301500" y="596447"/>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ΕΙΣΑΓΩΓΗ</a:t>
            </a:r>
          </a:p>
        </p:txBody>
      </p:sp>
      <p:sp>
        <p:nvSpPr>
          <p:cNvPr id="6" name="Ορθογώνιο 5"/>
          <p:cNvSpPr/>
          <p:nvPr/>
        </p:nvSpPr>
        <p:spPr>
          <a:xfrm>
            <a:off x="8328842"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6. ΑΠΟΚΑΛΥΨΗ / ΟΙΚΟΛΟΓΙΑ</a:t>
            </a:r>
          </a:p>
        </p:txBody>
      </p:sp>
      <p:sp>
        <p:nvSpPr>
          <p:cNvPr id="7" name="Ορθογώνιο 6"/>
          <p:cNvSpPr/>
          <p:nvPr/>
        </p:nvSpPr>
        <p:spPr>
          <a:xfrm>
            <a:off x="5304970"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5. ΠΑΛΙΓΓΕΝΕΣΙΑ</a:t>
            </a:r>
          </a:p>
        </p:txBody>
      </p:sp>
      <p:sp>
        <p:nvSpPr>
          <p:cNvPr id="8" name="Ορθογώνιο 7"/>
          <p:cNvSpPr/>
          <p:nvPr/>
        </p:nvSpPr>
        <p:spPr>
          <a:xfrm>
            <a:off x="2281098"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4. ΑΠΟΚΑΛΥΨΗ / </a:t>
            </a:r>
            <a:br>
              <a:rPr lang="el-GR" sz="2400" b="1" dirty="0">
                <a:latin typeface="+mj-lt"/>
              </a:rPr>
            </a:br>
            <a:r>
              <a:rPr lang="el-GR" sz="2400" b="1" dirty="0">
                <a:latin typeface="+mj-lt"/>
              </a:rPr>
              <a:t>ΕΣΧΑΤΟΛΟΓΙΑ</a:t>
            </a:r>
          </a:p>
        </p:txBody>
      </p:sp>
      <p:sp>
        <p:nvSpPr>
          <p:cNvPr id="9" name="Ορθογώνιο 8"/>
          <p:cNvSpPr/>
          <p:nvPr/>
        </p:nvSpPr>
        <p:spPr>
          <a:xfrm>
            <a:off x="8328842"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3. ΠΑΙΔΑΓΩΓΙΚΗ ΑΞΙΟΠΟΙΗΣΗ</a:t>
            </a:r>
          </a:p>
        </p:txBody>
      </p:sp>
      <p:sp>
        <p:nvSpPr>
          <p:cNvPr id="10" name="Ορθογώνιο 9"/>
          <p:cNvSpPr/>
          <p:nvPr/>
        </p:nvSpPr>
        <p:spPr>
          <a:xfrm>
            <a:off x="5304970"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2. ΔΙΗΓΗΣΕΙΣ ΔΗΜΙΟΥΡΓΙΑΣ</a:t>
            </a:r>
          </a:p>
        </p:txBody>
      </p:sp>
      <p:sp>
        <p:nvSpPr>
          <p:cNvPr id="11" name="Ορθογώνιο 10"/>
          <p:cNvSpPr/>
          <p:nvPr/>
        </p:nvSpPr>
        <p:spPr>
          <a:xfrm>
            <a:off x="2281098"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1. ΕΝΟΤΗΤΑ ΔΙΑΘΗΚΩΝ</a:t>
            </a:r>
          </a:p>
        </p:txBody>
      </p:sp>
      <p:sp>
        <p:nvSpPr>
          <p:cNvPr id="12" name="Ορθογώνιο 11"/>
          <p:cNvSpPr/>
          <p:nvPr/>
        </p:nvSpPr>
        <p:spPr>
          <a:xfrm>
            <a:off x="5304970" y="5284106"/>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ΑΝΑΚΕΦΑΛΑΙΩΣΗ</a:t>
            </a:r>
          </a:p>
        </p:txBody>
      </p:sp>
    </p:spTree>
    <p:extLst>
      <p:ext uri="{BB962C8B-B14F-4D97-AF65-F5344CB8AC3E}">
        <p14:creationId xmlns:p14="http://schemas.microsoft.com/office/powerpoint/2010/main" val="1632134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8172F4-677A-C09A-E3C1-303FEA19D8F8}"/>
              </a:ext>
            </a:extLst>
          </p:cNvPr>
          <p:cNvSpPr>
            <a:spLocks noGrp="1"/>
          </p:cNvSpPr>
          <p:nvPr>
            <p:ph type="title"/>
          </p:nvPr>
        </p:nvSpPr>
        <p:spPr>
          <a:xfrm>
            <a:off x="609600" y="293914"/>
            <a:ext cx="10972800" cy="1415143"/>
          </a:xfrm>
        </p:spPr>
        <p:txBody>
          <a:bodyPr>
            <a:noAutofit/>
          </a:bodyPr>
          <a:lstStyle/>
          <a:p>
            <a:pPr algn="ctr"/>
            <a:r>
              <a:rPr lang="el-GR" sz="2400" b="1" dirty="0">
                <a:solidFill>
                  <a:schemeClr val="tx1"/>
                </a:solidFill>
              </a:rPr>
              <a:t>Κατανοώ ότι τα Γένεση 1-11 είναι: </a:t>
            </a:r>
            <a:br>
              <a:rPr lang="en-US" sz="2400" b="1" i="1" dirty="0">
                <a:solidFill>
                  <a:schemeClr val="tx1"/>
                </a:solidFill>
              </a:rPr>
            </a:br>
            <a:r>
              <a:rPr lang="el-GR" sz="2400" b="1" i="1" dirty="0">
                <a:solidFill>
                  <a:schemeClr val="tx1"/>
                </a:solidFill>
              </a:rPr>
              <a:t>1. </a:t>
            </a:r>
            <a:r>
              <a:rPr lang="de-DE" sz="2400" b="1" dirty="0">
                <a:solidFill>
                  <a:schemeClr val="tx1"/>
                </a:solidFill>
              </a:rPr>
              <a:t>Manual</a:t>
            </a:r>
            <a:r>
              <a:rPr lang="el-GR" sz="2400" i="1" dirty="0">
                <a:solidFill>
                  <a:schemeClr val="tx1"/>
                </a:solidFill>
              </a:rPr>
              <a:t> </a:t>
            </a:r>
            <a:r>
              <a:rPr lang="el-GR" sz="2400" dirty="0">
                <a:solidFill>
                  <a:schemeClr val="tx1"/>
                </a:solidFill>
              </a:rPr>
              <a:t>(το «Εγχειρίδιο Οδηγιών» της </a:t>
            </a:r>
            <a:r>
              <a:rPr lang="el-GR" sz="2400" dirty="0" err="1">
                <a:solidFill>
                  <a:schemeClr val="tx1"/>
                </a:solidFill>
              </a:rPr>
              <a:t>συν+Ύπαρξης</a:t>
            </a:r>
            <a:r>
              <a:rPr lang="el-GR" sz="2400" dirty="0">
                <a:solidFill>
                  <a:schemeClr val="tx1"/>
                </a:solidFill>
              </a:rPr>
              <a:t> μας)</a:t>
            </a:r>
            <a:br>
              <a:rPr lang="el-GR" sz="2400" dirty="0">
                <a:solidFill>
                  <a:schemeClr val="tx1"/>
                </a:solidFill>
              </a:rPr>
            </a:br>
            <a:r>
              <a:rPr lang="el-GR" sz="2400" dirty="0">
                <a:solidFill>
                  <a:schemeClr val="tx1"/>
                </a:solidFill>
              </a:rPr>
              <a:t>2. </a:t>
            </a:r>
            <a:r>
              <a:rPr lang="en-US" sz="2400" b="1" dirty="0">
                <a:solidFill>
                  <a:schemeClr val="tx1"/>
                </a:solidFill>
              </a:rPr>
              <a:t>Summa</a:t>
            </a:r>
            <a:r>
              <a:rPr lang="el-GR" sz="2400" b="1" dirty="0">
                <a:solidFill>
                  <a:schemeClr val="tx1"/>
                </a:solidFill>
              </a:rPr>
              <a:t> </a:t>
            </a:r>
            <a:r>
              <a:rPr lang="el-GR" sz="2400" dirty="0">
                <a:solidFill>
                  <a:schemeClr val="tx1"/>
                </a:solidFill>
              </a:rPr>
              <a:t>(η </a:t>
            </a:r>
            <a:r>
              <a:rPr lang="el-GR" sz="2400" dirty="0" err="1">
                <a:solidFill>
                  <a:schemeClr val="tx1"/>
                </a:solidFill>
              </a:rPr>
              <a:t>ΠερίΛηψη</a:t>
            </a:r>
            <a:r>
              <a:rPr lang="en-US" sz="2400" dirty="0">
                <a:solidFill>
                  <a:schemeClr val="tx1"/>
                </a:solidFill>
              </a:rPr>
              <a:t> </a:t>
            </a:r>
            <a:r>
              <a:rPr lang="el-GR" sz="2400" dirty="0">
                <a:solidFill>
                  <a:schemeClr val="tx1"/>
                </a:solidFill>
              </a:rPr>
              <a:t>ολόκληρης της Βίβλου)</a:t>
            </a:r>
          </a:p>
        </p:txBody>
      </p:sp>
      <p:sp>
        <p:nvSpPr>
          <p:cNvPr id="3" name="Θέση κειμένου 2">
            <a:extLst>
              <a:ext uri="{FF2B5EF4-FFF2-40B4-BE49-F238E27FC236}">
                <a16:creationId xmlns:a16="http://schemas.microsoft.com/office/drawing/2014/main" id="{AFBAE80A-3FA7-5F05-B470-8A2CDD0C37C5}"/>
              </a:ext>
            </a:extLst>
          </p:cNvPr>
          <p:cNvSpPr>
            <a:spLocks noGrp="1"/>
          </p:cNvSpPr>
          <p:nvPr>
            <p:ph type="body" idx="2"/>
          </p:nvPr>
        </p:nvSpPr>
        <p:spPr>
          <a:xfrm>
            <a:off x="266218" y="1504709"/>
            <a:ext cx="5347504" cy="4815068"/>
          </a:xfrm>
        </p:spPr>
        <p:txBody>
          <a:bodyPr>
            <a:normAutofit fontScale="40000" lnSpcReduction="20000"/>
          </a:bodyPr>
          <a:lstStyle/>
          <a:p>
            <a:endParaRPr lang="el-GR" dirty="0"/>
          </a:p>
          <a:p>
            <a:endParaRPr lang="el-GR" sz="3800" dirty="0"/>
          </a:p>
          <a:p>
            <a:pPr marL="457200" indent="-457200" algn="just">
              <a:buFont typeface="Arial" panose="020B0604020202020204" pitchFamily="34" charset="0"/>
              <a:buChar char="•"/>
            </a:pPr>
            <a:r>
              <a:rPr lang="el-GR" sz="3800" dirty="0"/>
              <a:t>Βίβλος = </a:t>
            </a:r>
            <a:r>
              <a:rPr lang="el-GR" sz="3800" b="1" dirty="0">
                <a:highlight>
                  <a:srgbClr val="FFFF00"/>
                </a:highlight>
              </a:rPr>
              <a:t>Ταξιδιωτικός Οδηγός </a:t>
            </a:r>
            <a:r>
              <a:rPr lang="el-GR" sz="3800" dirty="0">
                <a:highlight>
                  <a:srgbClr val="FFFF00"/>
                </a:highlight>
              </a:rPr>
              <a:t> </a:t>
            </a:r>
            <a:r>
              <a:rPr lang="el-GR" sz="3800" dirty="0"/>
              <a:t>όχι προς τον Χαμένο μας Παράδεισο αλλά την </a:t>
            </a:r>
            <a:r>
              <a:rPr lang="el-GR" sz="3800" b="1" dirty="0"/>
              <a:t>Καινή Πόλη – Εδέμ,  που κατεβαίνει από τον Ουρανό </a:t>
            </a:r>
            <a:r>
              <a:rPr lang="el-GR" sz="3800" dirty="0"/>
              <a:t>(</a:t>
            </a:r>
            <a:r>
              <a:rPr lang="en-US" sz="3800" dirty="0"/>
              <a:t>contra</a:t>
            </a:r>
            <a:r>
              <a:rPr lang="el-GR" sz="3800" dirty="0"/>
              <a:t> στην Αιώνια Πόλη – Πόρνη) και έναν ΓΑΜΟ!</a:t>
            </a:r>
          </a:p>
          <a:p>
            <a:pPr algn="just"/>
            <a:endParaRPr lang="el-GR" sz="3800" dirty="0"/>
          </a:p>
          <a:p>
            <a:pPr marL="285750" indent="-285750" algn="just">
              <a:buFont typeface="Arial" panose="020B0604020202020204" pitchFamily="34" charset="0"/>
              <a:buChar char="•"/>
            </a:pPr>
            <a:r>
              <a:rPr lang="el-GR" sz="3800" dirty="0"/>
              <a:t>Το μεγάλο Ερώτημα με το οποίο κλείνει ολόκληρη η ΠΕΝΤΑΤΕΥΧΟΣ είναι: Ποιος θα ΜΕ οδηγήσει στη ΓΗ ΤΗΣ ΕΠΑΓΓΕΛΙΑΣ;  </a:t>
            </a:r>
          </a:p>
          <a:p>
            <a:pPr marL="834390" lvl="1" indent="-285750" algn="just">
              <a:buFont typeface="Arial" panose="020B0604020202020204" pitchFamily="34" charset="0"/>
              <a:buChar char="•"/>
            </a:pPr>
            <a:r>
              <a:rPr lang="el-GR" sz="3800" b="1" dirty="0" err="1">
                <a:highlight>
                  <a:srgbClr val="FFFF00"/>
                </a:highlight>
              </a:rPr>
              <a:t>ΑναΖητείται</a:t>
            </a:r>
            <a:r>
              <a:rPr lang="el-GR" sz="3800" b="1" dirty="0">
                <a:highlight>
                  <a:srgbClr val="FFFF00"/>
                </a:highlight>
              </a:rPr>
              <a:t> </a:t>
            </a:r>
            <a:r>
              <a:rPr lang="el-GR" sz="3800" dirty="0">
                <a:highlight>
                  <a:srgbClr val="FFFF00"/>
                </a:highlight>
              </a:rPr>
              <a:t>«Μωυσής» - ΠΑΤΕΡΑΣ που θα σύρει τον Χορό του Ησαΐα!</a:t>
            </a:r>
            <a:r>
              <a:rPr lang="el-GR" sz="3800" dirty="0">
                <a:highlight>
                  <a:srgbClr val="00FFFF"/>
                </a:highlight>
              </a:rPr>
              <a:t> </a:t>
            </a:r>
          </a:p>
          <a:p>
            <a:pPr lvl="1" indent="0" algn="just"/>
            <a:r>
              <a:rPr lang="el-GR" sz="3800" dirty="0">
                <a:highlight>
                  <a:srgbClr val="00FFFF"/>
                </a:highlight>
              </a:rPr>
              <a:t>(«πλατωνική Αλληγορία του Σπηλαίου»)</a:t>
            </a:r>
            <a:endParaRPr lang="el-GR" sz="3800" dirty="0">
              <a:highlight>
                <a:srgbClr val="FFFF00"/>
              </a:highlight>
            </a:endParaRPr>
          </a:p>
          <a:p>
            <a:pPr marL="834390" lvl="1" indent="-285750" algn="just">
              <a:buFont typeface="Arial" panose="020B0604020202020204" pitchFamily="34" charset="0"/>
              <a:buChar char="•"/>
            </a:pPr>
            <a:endParaRPr lang="en-US" sz="3800" dirty="0">
              <a:highlight>
                <a:srgbClr val="FFFF00"/>
              </a:highlight>
            </a:endParaRPr>
          </a:p>
          <a:p>
            <a:pPr marL="285750" indent="-285750" algn="just">
              <a:buFont typeface="Arial" panose="020B0604020202020204" pitchFamily="34" charset="0"/>
              <a:buChar char="•"/>
            </a:pPr>
            <a:r>
              <a:rPr lang="el-GR" sz="3800" dirty="0"/>
              <a:t>Ποιος Προσφέρει τις ΟΔΗΓΙΕΣ και την </a:t>
            </a:r>
            <a:r>
              <a:rPr lang="en-US" sz="3800" b="1" dirty="0"/>
              <a:t>-</a:t>
            </a:r>
            <a:r>
              <a:rPr lang="el-GR" sz="3800" b="1" dirty="0"/>
              <a:t>«ΕΓΓΥΗΣΗ»   </a:t>
            </a:r>
            <a:r>
              <a:rPr lang="en-US" sz="3800" b="1" dirty="0"/>
              <a:t>GARANTY</a:t>
            </a:r>
            <a:r>
              <a:rPr lang="el-GR" sz="3800" b="1" dirty="0"/>
              <a:t> της </a:t>
            </a:r>
            <a:r>
              <a:rPr lang="el-GR" sz="3800" b="1" dirty="0" err="1"/>
              <a:t>συν+ύπαρξης</a:t>
            </a:r>
            <a:r>
              <a:rPr lang="el-GR" sz="3800" b="1" dirty="0"/>
              <a:t> σε εποχή που οι σχέσεις βιώνουν ΚΡΙΣΗ αλλά είναι πιο ΑΛΗΘΙΝΕΣ; </a:t>
            </a:r>
            <a:r>
              <a:rPr lang="el-GR" sz="3800" b="1" dirty="0" err="1"/>
              <a:t>ΕπιΣτροφή</a:t>
            </a:r>
            <a:r>
              <a:rPr lang="el-GR" sz="3800" b="1" dirty="0"/>
              <a:t> στις Φυλακές της παιδικής Ηλικίας ή τους λαβυρίνθους των πολλαπλών ΕΓΩ</a:t>
            </a:r>
          </a:p>
          <a:p>
            <a:pPr marL="285750" indent="-285750" algn="just">
              <a:buFont typeface="Arial" panose="020B0604020202020204" pitchFamily="34" charset="0"/>
              <a:buChar char="•"/>
            </a:pPr>
            <a:endParaRPr lang="el-GR" sz="3800" dirty="0"/>
          </a:p>
          <a:p>
            <a:pPr marL="285750" indent="-285750" algn="just">
              <a:buFont typeface="Arial" panose="020B0604020202020204" pitchFamily="34" charset="0"/>
              <a:buChar char="•"/>
            </a:pPr>
            <a:r>
              <a:rPr lang="el-GR" sz="3800" b="1" dirty="0"/>
              <a:t>Απάντηση στο ερώτημα </a:t>
            </a:r>
            <a:r>
              <a:rPr lang="el-GR" sz="3800" b="1" dirty="0">
                <a:highlight>
                  <a:srgbClr val="00FFFF"/>
                </a:highlight>
              </a:rPr>
              <a:t>του ΠΡΟΜΗΘΕΑ ΔΕΣΜΩΤΗ  </a:t>
            </a:r>
            <a:r>
              <a:rPr lang="el-GR" sz="3800" b="1" dirty="0"/>
              <a:t>το ΠΡΩΤ+ΕΥΑΓΓΕΛΙΟ στο Γένεσις 3. ΜΗΝ ΞΕΧΝΑΜΕ!» </a:t>
            </a:r>
          </a:p>
        </p:txBody>
      </p:sp>
      <p:graphicFrame>
        <p:nvGraphicFramePr>
          <p:cNvPr id="6" name="Θέση περιεχομένου 3">
            <a:extLst>
              <a:ext uri="{FF2B5EF4-FFF2-40B4-BE49-F238E27FC236}">
                <a16:creationId xmlns:a16="http://schemas.microsoft.com/office/drawing/2014/main" id="{CFB3CCF4-4170-FD8A-99B2-76276AE4C697}"/>
              </a:ext>
            </a:extLst>
          </p:cNvPr>
          <p:cNvGraphicFramePr>
            <a:graphicFrameLocks noGrp="1"/>
          </p:cNvGraphicFramePr>
          <p:nvPr>
            <p:ph sz="quarter" idx="1"/>
            <p:extLst>
              <p:ext uri="{D42A27DB-BD31-4B8C-83A1-F6EECF244321}">
                <p14:modId xmlns:p14="http://schemas.microsoft.com/office/powerpoint/2010/main" val="4044252318"/>
              </p:ext>
            </p:extLst>
          </p:nvPr>
        </p:nvGraphicFramePr>
        <p:xfrm>
          <a:off x="6319777" y="2534856"/>
          <a:ext cx="5262622" cy="356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Βέλος: Δεξιό 3">
            <a:extLst>
              <a:ext uri="{FF2B5EF4-FFF2-40B4-BE49-F238E27FC236}">
                <a16:creationId xmlns:a16="http://schemas.microsoft.com/office/drawing/2014/main" id="{DE600C7C-E2D0-061F-D525-A0D7D545B543}"/>
              </a:ext>
            </a:extLst>
          </p:cNvPr>
          <p:cNvSpPr/>
          <p:nvPr/>
        </p:nvSpPr>
        <p:spPr>
          <a:xfrm>
            <a:off x="4005944" y="6210919"/>
            <a:ext cx="653143" cy="217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79208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Εισαγωγή: </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Διαπίστωση </a:t>
            </a:r>
            <a:endParaRPr lang="en-US" sz="3600" dirty="0">
              <a:solidFill>
                <a:srgbClr val="696464"/>
              </a:solidFill>
              <a:latin typeface="Calibri" panose="020F0502020204030204" pitchFamily="34" charset="0"/>
              <a:ea typeface="+mj-ea"/>
              <a:cs typeface="+mj-cs"/>
            </a:endParaRP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Αινίγματα</a:t>
            </a:r>
            <a:endParaRPr lang="en-US" sz="3600" dirty="0">
              <a:solidFill>
                <a:srgbClr val="696464"/>
              </a:solidFill>
              <a:latin typeface="Calibri" panose="020F0502020204030204" pitchFamily="34" charset="0"/>
              <a:ea typeface="+mj-ea"/>
              <a:cs typeface="+mj-cs"/>
            </a:endParaRPr>
          </a:p>
          <a:p>
            <a:pPr>
              <a:lnSpc>
                <a:spcPct val="120000"/>
              </a:lnSpc>
            </a:pPr>
            <a:r>
              <a:rPr lang="el-GR" sz="3600" dirty="0">
                <a:solidFill>
                  <a:srgbClr val="696464"/>
                </a:solidFill>
                <a:latin typeface="Calibri" panose="020F0502020204030204" pitchFamily="34" charset="0"/>
                <a:ea typeface="+mj-ea"/>
                <a:cs typeface="+mj-cs"/>
              </a:rPr>
              <a:t> </a:t>
            </a: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Απαντήσεις</a:t>
            </a:r>
            <a:endParaRPr lang="el-GR" dirty="0"/>
          </a:p>
        </p:txBody>
      </p:sp>
      <p:pic>
        <p:nvPicPr>
          <p:cNvPr id="4" name="Εικόνα 3"/>
          <p:cNvPicPr>
            <a:picLocks noChangeAspect="1"/>
          </p:cNvPicPr>
          <p:nvPr/>
        </p:nvPicPr>
        <p:blipFill rotWithShape="1">
          <a:blip r:embed="rId3"/>
          <a:srcRect b="9418"/>
          <a:stretch/>
        </p:blipFill>
        <p:spPr>
          <a:xfrm>
            <a:off x="7018567" y="1793194"/>
            <a:ext cx="4487331" cy="4389892"/>
          </a:xfrm>
          <a:prstGeom prst="ellipse">
            <a:avLst/>
          </a:prstGeom>
          <a:ln>
            <a:noFill/>
          </a:ln>
          <a:effectLst>
            <a:softEdge rad="112500"/>
          </a:effectLst>
        </p:spPr>
      </p:pic>
    </p:spTree>
    <p:extLst>
      <p:ext uri="{BB962C8B-B14F-4D97-AF65-F5344CB8AC3E}">
        <p14:creationId xmlns:p14="http://schemas.microsoft.com/office/powerpoint/2010/main" val="216897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 Εισαγωγική διαπίστωση</a:t>
            </a:r>
            <a:endParaRPr lang="el-GR" sz="2400" dirty="0"/>
          </a:p>
        </p:txBody>
      </p:sp>
      <p:sp>
        <p:nvSpPr>
          <p:cNvPr id="3" name="Ορθογώνιο 2"/>
          <p:cNvSpPr/>
          <p:nvPr/>
        </p:nvSpPr>
        <p:spPr>
          <a:xfrm>
            <a:off x="602166" y="1417638"/>
            <a:ext cx="10980234" cy="4355744"/>
          </a:xfrm>
          <a:prstGeom prst="rect">
            <a:avLst/>
          </a:prstGeom>
        </p:spPr>
        <p:txBody>
          <a:bodyPr wrap="square">
            <a:spAutoFit/>
          </a:bodyPr>
          <a:lstStyle/>
          <a:p>
            <a:pPr lvl="0" algn="just">
              <a:lnSpc>
                <a:spcPct val="125000"/>
              </a:lnSpc>
              <a:spcAft>
                <a:spcPts val="1200"/>
              </a:spcAft>
            </a:pPr>
            <a:r>
              <a:rPr lang="el-GR" sz="2400" dirty="0">
                <a:latin typeface="Cambria" panose="02040503050406030204" pitchFamily="18" charset="0"/>
                <a:cs typeface="Calibri" panose="020F0502020204030204" pitchFamily="34" charset="0"/>
              </a:rPr>
              <a:t>Μέσα στη νεωτερική εποχή </a:t>
            </a:r>
            <a:r>
              <a:rPr lang="en-US" sz="2400" dirty="0">
                <a:latin typeface="Cambria" panose="02040503050406030204" pitchFamily="18" charset="0"/>
                <a:cs typeface="Calibri" panose="020F0502020204030204" pitchFamily="34" charset="0"/>
              </a:rPr>
              <a:t>o</a:t>
            </a:r>
            <a:r>
              <a:rPr lang="el-GR" sz="2400" dirty="0">
                <a:latin typeface="Cambria" panose="02040503050406030204" pitchFamily="18" charset="0"/>
                <a:cs typeface="Calibri" panose="020F0502020204030204" pitchFamily="34" charset="0"/>
              </a:rPr>
              <a:t> πιστός βιώνει τον πειρασμό απομακρύνσεως από το βίωμα της πρωτοχριστιανικής κοινότητας, ο οποίος εκδηλώνεται με </a:t>
            </a:r>
          </a:p>
          <a:p>
            <a:pPr marL="540000" lvl="1" indent="-228600" algn="just">
              <a:lnSpc>
                <a:spcPct val="125000"/>
              </a:lnSpc>
              <a:spcAft>
                <a:spcPts val="1200"/>
              </a:spcAft>
              <a:buClr>
                <a:srgbClr val="002060"/>
              </a:buClr>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υποτίμηση της βιβλικής διδασκαλίας,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αδιαφορία προς την εσχατολογική προσδοκία, και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έλλειψη του προφητικού πνεύματος. </a:t>
            </a:r>
          </a:p>
          <a:p>
            <a:pPr lvl="0" algn="just">
              <a:lnSpc>
                <a:spcPct val="125000"/>
              </a:lnSpc>
              <a:spcAft>
                <a:spcPts val="1200"/>
              </a:spcAft>
            </a:pPr>
            <a:r>
              <a:rPr lang="el-GR" sz="2400" dirty="0">
                <a:latin typeface="Cambria" panose="02040503050406030204" pitchFamily="18" charset="0"/>
                <a:cs typeface="Calibri" panose="020F0502020204030204" pitchFamily="34" charset="0"/>
              </a:rPr>
              <a:t>Πώς λοιπόν θα μπορέσει ο πιστός να παραμείνει σταθερός με βιβλικό φρόνημα στην εκκλησιαστική παράδοση και να αντισταθεί στους σύγχρονους </a:t>
            </a:r>
            <a:r>
              <a:rPr lang="el-GR" sz="2400" dirty="0" err="1">
                <a:latin typeface="Cambria" panose="02040503050406030204" pitchFamily="18" charset="0"/>
                <a:cs typeface="Calibri" panose="020F0502020204030204" pitchFamily="34" charset="0"/>
              </a:rPr>
              <a:t>ψευδοδιδα</a:t>
            </a:r>
            <a:r>
              <a:rPr lang="el-GR" sz="2400" dirty="0">
                <a:latin typeface="Cambria" panose="02040503050406030204" pitchFamily="18" charset="0"/>
                <a:cs typeface="Calibri" panose="020F0502020204030204" pitchFamily="34" charset="0"/>
              </a:rPr>
              <a:t>-σκάλους και τις ποικίλες </a:t>
            </a:r>
            <a:r>
              <a:rPr lang="el-GR" sz="2400" dirty="0" err="1">
                <a:latin typeface="Cambria" panose="02040503050406030204" pitchFamily="18" charset="0"/>
                <a:cs typeface="Calibri" panose="020F0502020204030204" pitchFamily="34" charset="0"/>
              </a:rPr>
              <a:t>ψευδοπροφητείες</a:t>
            </a:r>
            <a:r>
              <a:rPr lang="el-GR" sz="2400" dirty="0">
                <a:latin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99942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Τέσσερα βασικά υπαρξιακά αινίγματα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latin typeface="Cambria" panose="02040503050406030204" pitchFamily="18" charset="0"/>
              </a:rPr>
              <a:t>Το θεμελιώδες ερώτημα για την εν γένει αρχή: </a:t>
            </a:r>
            <a:r>
              <a:rPr lang="el-GR" sz="2200" b="1" dirty="0">
                <a:latin typeface="Cambria" panose="02040503050406030204" pitchFamily="18" charset="0"/>
              </a:rPr>
              <a:t>Γιατί υφίσταται το </a:t>
            </a:r>
            <a:r>
              <a:rPr lang="el-GR" sz="2200" b="1" cap="all" dirty="0">
                <a:latin typeface="Cambria" panose="02040503050406030204" pitchFamily="18" charset="0"/>
              </a:rPr>
              <a:t>σ</a:t>
            </a:r>
            <a:r>
              <a:rPr lang="el-GR" sz="2200" b="1" dirty="0">
                <a:latin typeface="Cambria" panose="02040503050406030204" pitchFamily="18" charset="0"/>
              </a:rPr>
              <a:t>ύμπαν και δεν υπάρχει το Τίποτε; </a:t>
            </a:r>
            <a:r>
              <a:rPr lang="el-GR" sz="2200" dirty="0">
                <a:latin typeface="Cambria" panose="02040503050406030204" pitchFamily="18" charset="0"/>
              </a:rPr>
              <a:t>Πρόκειται για το ερώτημα αναφορικά με </a:t>
            </a:r>
            <a:r>
              <a:rPr lang="el-GR" sz="2200" b="1" dirty="0">
                <a:latin typeface="Cambria" panose="02040503050406030204" pitchFamily="18" charset="0"/>
              </a:rPr>
              <a:t>το </a:t>
            </a:r>
            <a:r>
              <a:rPr lang="el-GR" sz="2200" b="1" i="1" cap="all" dirty="0">
                <a:latin typeface="Cambria" panose="02040503050406030204" pitchFamily="18" charset="0"/>
              </a:rPr>
              <a:t>ε</a:t>
            </a:r>
            <a:r>
              <a:rPr lang="el-GR" sz="2200" b="1" i="1" dirty="0">
                <a:latin typeface="Cambria" panose="02040503050406030204" pitchFamily="18" charset="0"/>
              </a:rPr>
              <a:t>ίναι</a:t>
            </a:r>
            <a:r>
              <a:rPr lang="el-GR" sz="2200" dirty="0">
                <a:latin typeface="Cambria" panose="02040503050406030204" pitchFamily="18" charset="0"/>
              </a:rPr>
              <a:t> του </a:t>
            </a:r>
            <a:r>
              <a:rPr lang="el-GR" sz="2200" cap="all" dirty="0">
                <a:latin typeface="Cambria" panose="02040503050406030204" pitchFamily="18" charset="0"/>
              </a:rPr>
              <a:t>σ</a:t>
            </a:r>
            <a:r>
              <a:rPr lang="el-GR" sz="2200" dirty="0">
                <a:latin typeface="Cambria" panose="02040503050406030204" pitchFamily="18" charset="0"/>
              </a:rPr>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Το θεμελιώδες ερώτημα γ</a:t>
            </a:r>
            <a:r>
              <a:rPr lang="el-GR" sz="2200" b="1" dirty="0">
                <a:solidFill>
                  <a:prstClr val="black"/>
                </a:solidFill>
                <a:latin typeface="Cambria" panose="02040503050406030204" pitchFamily="18" charset="0"/>
              </a:rPr>
              <a:t>ιατί το </a:t>
            </a:r>
            <a:r>
              <a:rPr lang="el-GR" sz="2200" b="1" cap="all" dirty="0">
                <a:solidFill>
                  <a:prstClr val="black"/>
                </a:solidFill>
                <a:latin typeface="Cambria" panose="02040503050406030204" pitchFamily="18" charset="0"/>
              </a:rPr>
              <a:t>σ</a:t>
            </a:r>
            <a:r>
              <a:rPr lang="el-GR" sz="2200" b="1" dirty="0">
                <a:solidFill>
                  <a:prstClr val="black"/>
                </a:solidFill>
                <a:latin typeface="Cambria" panose="02040503050406030204" pitchFamily="18" charset="0"/>
              </a:rPr>
              <a:t>ύμπαν είναι «έτσι όπως είναι»;</a:t>
            </a:r>
            <a:r>
              <a:rPr lang="el-GR" sz="2200" dirty="0">
                <a:solidFill>
                  <a:prstClr val="black"/>
                </a:solidFill>
                <a:latin typeface="Cambria" panose="02040503050406030204" pitchFamily="18" charset="0"/>
              </a:rPr>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sz="2200" b="1" dirty="0">
                <a:solidFill>
                  <a:prstClr val="black"/>
                </a:solidFill>
                <a:latin typeface="Cambria" panose="02040503050406030204" pitchFamily="18" charset="0"/>
              </a:rPr>
              <a:t> του τρόπου και της μορφής υπάρξεως</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So</a:t>
            </a:r>
            <a:r>
              <a:rPr lang="el-GR" sz="2200" dirty="0">
                <a:solidFill>
                  <a:prstClr val="black"/>
                </a:solidFill>
                <a:latin typeface="Cambria" panose="02040503050406030204" pitchFamily="18" charset="0"/>
              </a:rPr>
              <a:t>-</a:t>
            </a:r>
            <a:r>
              <a:rPr lang="en-US" sz="2200" dirty="0">
                <a:solidFill>
                  <a:prstClr val="black"/>
                </a:solidFill>
                <a:latin typeface="Cambria" panose="02040503050406030204" pitchFamily="18" charset="0"/>
              </a:rPr>
              <a:t>Sein</a:t>
            </a:r>
            <a:r>
              <a:rPr lang="el-GR" sz="2200" dirty="0">
                <a:solidFill>
                  <a:prstClr val="black"/>
                </a:solidFill>
                <a:latin typeface="Cambria" panose="02040503050406030204" pitchFamily="18" charset="0"/>
              </a:rPr>
              <a:t> = ούτως είναι) του </a:t>
            </a:r>
            <a:r>
              <a:rPr lang="el-GR" sz="2200" cap="all" dirty="0">
                <a:solidFill>
                  <a:prstClr val="black"/>
                </a:solidFill>
                <a:latin typeface="Cambria" panose="02040503050406030204" pitchFamily="18" charset="0"/>
              </a:rPr>
              <a:t>σ</a:t>
            </a:r>
            <a:r>
              <a:rPr lang="el-GR" sz="2200" dirty="0">
                <a:solidFill>
                  <a:prstClr val="black"/>
                </a:solidFill>
                <a:latin typeface="Cambria" panose="02040503050406030204" pitchFamily="18" charset="0"/>
              </a:rPr>
              <a:t>ύμπαντος. Αφορά στην προέλευση και το νόημα του Κόσμου ως κοσμικού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82</a:t>
            </a:fld>
            <a:endParaRPr lang="el-GR"/>
          </a:p>
        </p:txBody>
      </p:sp>
    </p:spTree>
    <p:extLst>
      <p:ext uri="{BB962C8B-B14F-4D97-AF65-F5344CB8AC3E}">
        <p14:creationId xmlns:p14="http://schemas.microsoft.com/office/powerpoint/2010/main" val="310313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Τέσσερα βασικά υπαρξιακά αινίγματα</a:t>
            </a:r>
          </a:p>
        </p:txBody>
      </p:sp>
      <p:sp>
        <p:nvSpPr>
          <p:cNvPr id="3" name="Ορθογώνιο 2"/>
          <p:cNvSpPr/>
          <p:nvPr/>
        </p:nvSpPr>
        <p:spPr>
          <a:xfrm>
            <a:off x="602166" y="1417638"/>
            <a:ext cx="10980234" cy="430887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b="1" dirty="0">
                <a:solidFill>
                  <a:prstClr val="black"/>
                </a:solidFill>
                <a:latin typeface="Cambria" panose="02040503050406030204" pitchFamily="18" charset="0"/>
              </a:rPr>
              <a:t>Τι είναι το Όλον</a:t>
            </a:r>
            <a:r>
              <a:rPr lang="el-GR" sz="2200" dirty="0">
                <a:solidFill>
                  <a:prstClr val="black"/>
                </a:solidFill>
                <a:latin typeface="Cambria" panose="02040503050406030204" pitchFamily="18" charset="0"/>
              </a:rPr>
              <a:t>, η </a:t>
            </a:r>
            <a:r>
              <a:rPr lang="el-GR" sz="2200" dirty="0" err="1">
                <a:solidFill>
                  <a:prstClr val="black"/>
                </a:solidFill>
                <a:latin typeface="Cambria" panose="02040503050406030204" pitchFamily="18" charset="0"/>
              </a:rPr>
              <a:t>σύνολη</a:t>
            </a:r>
            <a:r>
              <a:rPr lang="el-GR" sz="2200" dirty="0">
                <a:solidFill>
                  <a:prstClr val="black"/>
                </a:solidFill>
                <a:latin typeface="Cambria" panose="02040503050406030204" pitchFamily="18" charset="0"/>
              </a:rPr>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Τελικά, αν υπάρχει ένα </a:t>
            </a:r>
            <a:r>
              <a:rPr lang="el-GR" sz="2200" dirty="0" err="1">
                <a:solidFill>
                  <a:prstClr val="black"/>
                </a:solidFill>
                <a:latin typeface="Cambria" panose="02040503050406030204" pitchFamily="18" charset="0"/>
              </a:rPr>
              <a:t>χωροχρονικό</a:t>
            </a:r>
            <a:r>
              <a:rPr lang="el-GR" sz="2200" dirty="0">
                <a:solidFill>
                  <a:prstClr val="black"/>
                </a:solidFill>
                <a:latin typeface="Cambria" panose="02040503050406030204" pitchFamily="18" charset="0"/>
              </a:rPr>
              <a:t> συνεχές, υπάρχουν συμπαντικές αξίες και ισχύει η επίγνωση ότι κάθε δράση προκαλεί αντίδραση;</a:t>
            </a:r>
          </a:p>
          <a:p>
            <a:pPr marL="342900" indent="-342900" algn="ctr">
              <a:spcBef>
                <a:spcPts val="580"/>
              </a:spcBef>
              <a:buClr>
                <a:srgbClr val="D34817"/>
              </a:buClr>
              <a:buSzPct val="85000"/>
              <a:buFont typeface="Wingdings 2" panose="05020102010507070707" pitchFamily="18" charset="2"/>
              <a:buChar char="g"/>
            </a:pPr>
            <a:r>
              <a:rPr lang="el-GR" sz="2200" dirty="0">
                <a:solidFill>
                  <a:srgbClr val="C00000"/>
                </a:solidFill>
                <a:sym typeface="Wingdings 2" panose="05020102010507070707" pitchFamily="18" charset="2"/>
              </a:rPr>
              <a:t></a:t>
            </a:r>
          </a:p>
          <a:p>
            <a:pPr marL="342900" indent="-342900" algn="ctr">
              <a:spcBef>
                <a:spcPts val="580"/>
              </a:spcBef>
              <a:buClr>
                <a:srgbClr val="D34817"/>
              </a:buClr>
              <a:buSzPct val="85000"/>
              <a:buFont typeface="Wingdings 2" panose="05020102010507070707" pitchFamily="18" charset="2"/>
              <a:buChar char="g"/>
            </a:pPr>
            <a:endParaRPr lang="el-GR" sz="2200" dirty="0">
              <a:solidFill>
                <a:prstClr val="black"/>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 </a:t>
            </a:r>
            <a:r>
              <a:rPr lang="el-GR" sz="2200" dirty="0">
                <a:solidFill>
                  <a:prstClr val="black"/>
                </a:solidFill>
                <a:latin typeface="Cambria" panose="02040503050406030204" pitchFamily="18" charset="0"/>
              </a:rPr>
              <a:t>Τελικά </a:t>
            </a:r>
            <a:r>
              <a:rPr lang="el-GR" sz="2200" b="1" dirty="0">
                <a:solidFill>
                  <a:prstClr val="black"/>
                </a:solidFill>
                <a:latin typeface="Cambria" panose="02040503050406030204" pitchFamily="18" charset="0"/>
              </a:rPr>
              <a:t>τι είναι ο άνθρωπος ως </a:t>
            </a:r>
            <a:r>
              <a:rPr lang="el-GR" sz="2200" b="1" i="1" dirty="0" err="1">
                <a:solidFill>
                  <a:prstClr val="black"/>
                </a:solidFill>
                <a:latin typeface="Cambria" panose="02040503050406030204" pitchFamily="18" charset="0"/>
              </a:rPr>
              <a:t>υπο</a:t>
            </a:r>
            <a:r>
              <a:rPr lang="el-GR" sz="2200" b="1" dirty="0" err="1">
                <a:solidFill>
                  <a:prstClr val="black"/>
                </a:solidFill>
                <a:latin typeface="Cambria" panose="02040503050406030204" pitchFamily="18" charset="0"/>
              </a:rPr>
              <a:t>Κείμενο</a:t>
            </a:r>
            <a:r>
              <a:rPr lang="el-GR" sz="2200" dirty="0">
                <a:solidFill>
                  <a:prstClr val="black"/>
                </a:solidFill>
                <a:latin typeface="Cambria" panose="02040503050406030204" pitchFamily="18" charset="0"/>
              </a:rPr>
              <a:t>; Είναι σώμα </a:t>
            </a:r>
            <a:r>
              <a:rPr lang="el-GR" sz="2200" b="1" i="1" dirty="0">
                <a:solidFill>
                  <a:prstClr val="black"/>
                </a:solidFill>
                <a:latin typeface="Cambria" panose="02040503050406030204" pitchFamily="18" charset="0"/>
              </a:rPr>
              <a:t>και</a:t>
            </a:r>
            <a:r>
              <a:rPr lang="el-GR" sz="2200" dirty="0">
                <a:solidFill>
                  <a:prstClr val="black"/>
                </a:solidFill>
                <a:latin typeface="Cambria" panose="02040503050406030204" pitchFamily="18" charset="0"/>
              </a:rPr>
              <a:t> ψυχή; Υπάρχει δηλ. κάποια άυλη οντότητα εντός του, φυλακισμένη; Και το σώμα, το οποίο σήμερα έχει «ανακαλυφθεί», καθώς διαπιστώνεται ότι η </a:t>
            </a:r>
            <a:r>
              <a:rPr lang="el-GR" sz="2200" dirty="0" err="1">
                <a:solidFill>
                  <a:prstClr val="black"/>
                </a:solidFill>
                <a:latin typeface="Cambria" panose="02040503050406030204" pitchFamily="18" charset="0"/>
              </a:rPr>
              <a:t>βιολογικότητά</a:t>
            </a:r>
            <a:r>
              <a:rPr lang="el-GR" sz="2200" dirty="0">
                <a:solidFill>
                  <a:prstClr val="black"/>
                </a:solidFill>
                <a:latin typeface="Cambria" panose="02040503050406030204" pitchFamily="18" charset="0"/>
              </a:rPr>
              <a:t> μας «σκέπτεται», τι ρόλο διαδραματίζει στην ύπαρξη;</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83</a:t>
            </a:fld>
            <a:endParaRPr lang="el-GR"/>
          </a:p>
        </p:txBody>
      </p:sp>
    </p:spTree>
    <p:extLst>
      <p:ext uri="{BB962C8B-B14F-4D97-AF65-F5344CB8AC3E}">
        <p14:creationId xmlns:p14="http://schemas.microsoft.com/office/powerpoint/2010/main" val="4985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2.3 </a:t>
            </a:r>
            <a:r>
              <a:rPr lang="en-US" sz="5400" kern="1200" dirty="0" err="1">
                <a:solidFill>
                  <a:schemeClr val="tx1"/>
                </a:solidFill>
                <a:latin typeface="+mj-lt"/>
                <a:ea typeface="+mj-ea"/>
                <a:cs typeface="+mj-cs"/>
              </a:rPr>
              <a:t>Τέσσερ</a:t>
            </a:r>
            <a:r>
              <a:rPr lang="en-US" sz="5400" kern="1200" dirty="0">
                <a:solidFill>
                  <a:schemeClr val="tx1"/>
                </a:solidFill>
                <a:latin typeface="+mj-lt"/>
                <a:ea typeface="+mj-ea"/>
                <a:cs typeface="+mj-cs"/>
              </a:rPr>
              <a:t>α βασικά υπαρξιακά αινίγματα</a:t>
            </a:r>
            <a:r>
              <a:rPr lang="el-GR" sz="5400" kern="1200" dirty="0">
                <a:solidFill>
                  <a:schemeClr val="tx1"/>
                </a:solidFill>
                <a:latin typeface="+mj-lt"/>
                <a:ea typeface="+mj-ea"/>
                <a:cs typeface="+mj-cs"/>
              </a:rPr>
              <a:t>:</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Ορθογώνιο 2"/>
          <p:cNvSpPr/>
          <p:nvPr/>
        </p:nvSpPr>
        <p:spPr>
          <a:xfrm>
            <a:off x="5126418" y="552091"/>
            <a:ext cx="6224335" cy="5431536"/>
          </a:xfrm>
          <a:prstGeom prst="rect">
            <a:avLst/>
          </a:prstGeom>
        </p:spPr>
        <p:txBody>
          <a:bodyPr vert="horz" lIns="91440" tIns="45720" rIns="91440" bIns="45720" rtlCol="0" anchor="ctr">
            <a:normAutofit/>
          </a:bodyPr>
          <a:lstStyle/>
          <a:p>
            <a:pPr marL="342900" lvl="0" indent="-228600">
              <a:lnSpc>
                <a:spcPct val="90000"/>
              </a:lnSpc>
              <a:spcBef>
                <a:spcPts val="580"/>
              </a:spcBef>
              <a:buClr>
                <a:srgbClr val="D34817"/>
              </a:buClr>
              <a:buSzPct val="85000"/>
              <a:buFont typeface="Arial" panose="020B0604020202020204" pitchFamily="34" charset="0"/>
              <a:buChar char="•"/>
            </a:pPr>
            <a:r>
              <a:rPr lang="en-US" sz="1900"/>
              <a:t>Τι συνεπάγεται το γεγονός ότι κάθε βροτός είναι κατασκευασμένος </a:t>
            </a:r>
            <a:r>
              <a:rPr lang="en-US" sz="1900" i="1"/>
              <a:t>σύμφωνα με την Εικόνα του Θεού</a:t>
            </a:r>
            <a:r>
              <a:rPr lang="en-US" sz="1900"/>
              <a:t>, (μια «σέλφι» του ίδιου του Χριστού = της κατεξοχήν </a:t>
            </a:r>
            <a:r>
              <a:rPr lang="en-US" sz="1900" i="1"/>
              <a:t>Εικόνας</a:t>
            </a:r>
            <a:r>
              <a:rPr lang="en-US" sz="1900"/>
              <a:t>); </a:t>
            </a:r>
          </a:p>
          <a:p>
            <a:pPr marL="342900" lvl="0" indent="-228600">
              <a:lnSpc>
                <a:spcPct val="90000"/>
              </a:lnSpc>
              <a:spcBef>
                <a:spcPts val="1200"/>
              </a:spcBef>
              <a:buClr>
                <a:srgbClr val="D34817"/>
              </a:buClr>
              <a:buSzPct val="85000"/>
              <a:buFont typeface="Arial" panose="020B0604020202020204" pitchFamily="34" charset="0"/>
              <a:buChar char="•"/>
            </a:pPr>
            <a:r>
              <a:rPr lang="en-US" sz="1900"/>
              <a:t>Περιορίζεται αυτή η εικόνα μόνο στο αυτεξούσιον και άλλες πνευματικές ιδιότητες του έσω ανθρώπου; </a:t>
            </a:r>
          </a:p>
          <a:p>
            <a:pPr marL="342900" lvl="0" indent="-228600">
              <a:lnSpc>
                <a:spcPct val="90000"/>
              </a:lnSpc>
              <a:spcBef>
                <a:spcPts val="1200"/>
              </a:spcBef>
              <a:buClr>
                <a:srgbClr val="D34817"/>
              </a:buClr>
              <a:buSzPct val="85000"/>
              <a:buFont typeface="Arial" panose="020B0604020202020204" pitchFamily="34" charset="0"/>
              <a:buChar char="•"/>
            </a:pPr>
            <a:r>
              <a:rPr lang="en-US" sz="1900"/>
              <a:t>Ή εμπερικλείει </a:t>
            </a:r>
            <a:r>
              <a:rPr lang="en-US" sz="1900" b="1" i="1"/>
              <a:t>και το κορμί</a:t>
            </a:r>
            <a:r>
              <a:rPr lang="en-US" sz="1900"/>
              <a:t>, τον όλον άνθρωπο, και μάλιστα όχι στην αυτοναφο- ρικότητά του, αλλά στη ζώσα σχέση του και με τον «άλλον» και δη «τον πλησίον» του; </a:t>
            </a:r>
          </a:p>
          <a:p>
            <a:pPr marL="342900" lvl="0" indent="-228600">
              <a:lnSpc>
                <a:spcPct val="90000"/>
              </a:lnSpc>
              <a:spcBef>
                <a:spcPts val="1200"/>
              </a:spcBef>
              <a:buClr>
                <a:srgbClr val="D34817"/>
              </a:buClr>
              <a:buSzPct val="85000"/>
              <a:buFont typeface="Arial" panose="020B0604020202020204" pitchFamily="34" charset="0"/>
              <a:buChar char="•"/>
            </a:pPr>
            <a:r>
              <a:rPr lang="en-US" sz="1900"/>
              <a:t>Μπορεί άραγε ο άνθρωπος να μην υπακούει αέναα στο βίο του στους «προγραμ- ματισμούς» του DNA και τις προσλαμβάνουσες της παιδικής ηλικίας του, ή ξεκινά τη ζωή όντας φορέας ενός προπατορικού ή μάλλον προμητορικού αμαρτήματος, για το οποίο δεν είναι υπεύθυνος;</a:t>
            </a:r>
          </a:p>
          <a:p>
            <a:pPr indent="-228600">
              <a:lnSpc>
                <a:spcPct val="90000"/>
              </a:lnSpc>
              <a:spcBef>
                <a:spcPts val="1200"/>
              </a:spcBef>
              <a:buClr>
                <a:srgbClr val="D34817"/>
              </a:buClr>
              <a:buSzPct val="85000"/>
              <a:buFont typeface="Arial" panose="020B0604020202020204" pitchFamily="34" charset="0"/>
              <a:buChar char="•"/>
            </a:pPr>
            <a:r>
              <a:rPr lang="en-US" sz="1900">
                <a:sym typeface="Wingdings 2" panose="05020102010507070707" pitchFamily="18" charset="2"/>
              </a:rPr>
              <a:t> </a:t>
            </a:r>
            <a:endParaRPr lang="en-US" sz="1900"/>
          </a:p>
        </p:txBody>
      </p:sp>
      <p:sp>
        <p:nvSpPr>
          <p:cNvPr id="4" name="Θέση αριθμού διαφάνειας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lnSpc>
                <a:spcPct val="90000"/>
              </a:lnSpc>
              <a:spcAft>
                <a:spcPts val="600"/>
              </a:spcAft>
            </a:pPr>
            <a:fld id="{1D1903F3-E828-4292-A073-702D73584004}" type="slidenum">
              <a:rPr lang="en-US" sz="1100" smtClean="0">
                <a:solidFill>
                  <a:schemeClr val="tx1">
                    <a:tint val="75000"/>
                  </a:schemeClr>
                </a:solidFill>
                <a:latin typeface="+mn-lt"/>
                <a:ea typeface="+mn-ea"/>
                <a:cs typeface="+mn-cs"/>
              </a:rPr>
              <a:pPr algn="r">
                <a:lnSpc>
                  <a:spcPct val="90000"/>
                </a:lnSpc>
                <a:spcAft>
                  <a:spcPts val="600"/>
                </a:spcAft>
              </a:pPr>
              <a:t>84</a:t>
            </a:fld>
            <a:endParaRPr lang="en-US" sz="11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66679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3.1 Βασικές απαντήσεις από την Αγία Γραφή</a:t>
            </a:r>
            <a:endParaRPr lang="el-GR" sz="2400" dirty="0"/>
          </a:p>
        </p:txBody>
      </p:sp>
      <p:sp>
        <p:nvSpPr>
          <p:cNvPr id="3" name="Ορθογώνιο 2"/>
          <p:cNvSpPr/>
          <p:nvPr/>
        </p:nvSpPr>
        <p:spPr>
          <a:xfrm>
            <a:off x="602166" y="1417638"/>
            <a:ext cx="10980234" cy="457048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Η Βίβλος δεν μας περιγράφει το </a:t>
            </a:r>
            <a:r>
              <a:rPr lang="el-GR" sz="2200" b="1" dirty="0">
                <a:solidFill>
                  <a:prstClr val="black"/>
                </a:solidFill>
                <a:latin typeface="Cambria" panose="02040503050406030204" pitchFamily="18" charset="0"/>
              </a:rPr>
              <a:t>πώς </a:t>
            </a:r>
            <a:r>
              <a:rPr lang="el-GR" sz="2200" dirty="0">
                <a:solidFill>
                  <a:prstClr val="black"/>
                </a:solidFill>
                <a:latin typeface="Cambria" panose="02040503050406030204" pitchFamily="18" charset="0"/>
              </a:rPr>
              <a:t>έγινε ο Κόσμος, αλλά </a:t>
            </a:r>
            <a:r>
              <a:rPr lang="el-GR" sz="2200" b="1" dirty="0">
                <a:solidFill>
                  <a:prstClr val="black"/>
                </a:solidFill>
                <a:latin typeface="Cambria" panose="02040503050406030204" pitchFamily="18" charset="0"/>
              </a:rPr>
              <a:t>Ποιος </a:t>
            </a:r>
            <a:r>
              <a:rPr lang="el-GR" sz="2200" dirty="0">
                <a:solidFill>
                  <a:prstClr val="black"/>
                </a:solidFill>
                <a:latin typeface="Cambria" panose="02040503050406030204" pitchFamily="18" charset="0"/>
              </a:rPr>
              <a:t>και </a:t>
            </a:r>
            <a:r>
              <a:rPr lang="el-GR" sz="2200" b="1" dirty="0">
                <a:solidFill>
                  <a:prstClr val="black"/>
                </a:solidFill>
                <a:latin typeface="Cambria" panose="02040503050406030204" pitchFamily="18" charset="0"/>
              </a:rPr>
              <a:t>Γιατί </a:t>
            </a:r>
            <a:r>
              <a:rPr lang="el-GR" sz="2200" dirty="0">
                <a:solidFill>
                  <a:prstClr val="black"/>
                </a:solidFill>
                <a:latin typeface="Cambria" panose="02040503050406030204" pitchFamily="18" charset="0"/>
              </a:rPr>
              <a:t>τον κατασκεύασε και </a:t>
            </a:r>
            <a:r>
              <a:rPr lang="el-GR" sz="2200" b="1" dirty="0">
                <a:solidFill>
                  <a:prstClr val="black"/>
                </a:solidFill>
                <a:latin typeface="Cambria" panose="02040503050406030204" pitchFamily="18" charset="0"/>
              </a:rPr>
              <a:t>ποια είναι η ευθύνη του ανθρώπου</a:t>
            </a:r>
            <a:r>
              <a:rPr lang="el-GR" sz="2200" dirty="0">
                <a:solidFill>
                  <a:prstClr val="black"/>
                </a:solidFill>
                <a:latin typeface="Cambria" panose="02040503050406030204" pitchFamily="18" charset="0"/>
              </a:rPr>
              <a:t>. Γι’ αυτό επιλέγει να αρχίσει με </a:t>
            </a:r>
            <a:r>
              <a:rPr lang="el-GR" sz="2200" b="1" i="1" dirty="0">
                <a:solidFill>
                  <a:prstClr val="black"/>
                </a:solidFill>
                <a:latin typeface="Cambria" panose="02040503050406030204" pitchFamily="18" charset="0"/>
              </a:rPr>
              <a:t>δύο </a:t>
            </a:r>
            <a:r>
              <a:rPr lang="el-GR" sz="2200" dirty="0">
                <a:solidFill>
                  <a:prstClr val="black"/>
                </a:solidFill>
                <a:latin typeface="Cambria" panose="02040503050406030204" pitchFamily="18" charset="0"/>
              </a:rPr>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p>
          <a:p>
            <a:pPr marL="288000" lvl="0" indent="-288000" algn="just">
              <a:spcBef>
                <a:spcPts val="580"/>
              </a:spcBef>
              <a:buClr>
                <a:srgbClr val="D34817"/>
              </a:buClr>
              <a:buSzPct val="85000"/>
            </a:pP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Η Αγία Γραφή στην Αρχή και το Τέλος (Γένεση 1-11 + Αποκάλυψη) δεν «μεταδίδει» ρε-</a:t>
            </a:r>
            <a:r>
              <a:rPr lang="el-GR" sz="2200" dirty="0" err="1">
                <a:solidFill>
                  <a:prstClr val="black"/>
                </a:solidFill>
                <a:latin typeface="Cambria" panose="02040503050406030204" pitchFamily="18" charset="0"/>
              </a:rPr>
              <a:t>πορτάζ</a:t>
            </a:r>
            <a:r>
              <a:rPr lang="el-GR" sz="2200" dirty="0">
                <a:solidFill>
                  <a:prstClr val="black"/>
                </a:solidFill>
                <a:latin typeface="Cambria" panose="02040503050406030204" pitchFamily="18" charset="0"/>
              </a:rPr>
              <a:t>! Γι’ αυτό χρησιμοποιούμε τον όρο </a:t>
            </a:r>
            <a:r>
              <a:rPr lang="el-GR" sz="2200" b="1" dirty="0" err="1">
                <a:solidFill>
                  <a:prstClr val="black"/>
                </a:solidFill>
                <a:latin typeface="Cambria" panose="02040503050406030204" pitchFamily="18" charset="0"/>
              </a:rPr>
              <a:t>ΠρωτοΙστορία</a:t>
            </a:r>
            <a:r>
              <a:rPr lang="el-GR" sz="2200" dirty="0">
                <a:solidFill>
                  <a:prstClr val="black"/>
                </a:solidFill>
                <a:latin typeface="Cambria" panose="02040503050406030204" pitchFamily="18" charset="0"/>
              </a:rPr>
              <a:t>. Χρησιμοποιεί γλώσσα </a:t>
            </a:r>
            <a:r>
              <a:rPr lang="el-GR" sz="2200" dirty="0" err="1">
                <a:solidFill>
                  <a:prstClr val="black"/>
                </a:solidFill>
                <a:latin typeface="Cambria" panose="02040503050406030204" pitchFamily="18" charset="0"/>
              </a:rPr>
              <a:t>ποιη-τική</a:t>
            </a:r>
            <a:r>
              <a:rPr lang="el-GR" sz="2200" dirty="0">
                <a:solidFill>
                  <a:prstClr val="black"/>
                </a:solidFill>
                <a:latin typeface="Cambria" panose="02040503050406030204" pitchFamily="18" charset="0"/>
              </a:rPr>
              <a:t> - συμβολική. Μύθος δεν είναι το «Παραμύθι»! Δεν είναι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a:t>
            </a:r>
            <a:r>
              <a:rPr lang="el-GR" sz="2200" dirty="0" err="1">
                <a:solidFill>
                  <a:prstClr val="black"/>
                </a:solidFill>
                <a:latin typeface="Cambria" panose="02040503050406030204" pitchFamily="18" charset="0"/>
              </a:rPr>
              <a:t>άν-θρωπος</a:t>
            </a:r>
            <a:r>
              <a:rPr lang="el-GR" sz="2200" dirty="0">
                <a:solidFill>
                  <a:prstClr val="black"/>
                </a:solidFill>
                <a:latin typeface="Cambria" panose="02040503050406030204" pitchFamily="18" charset="0"/>
              </a:rPr>
              <a:t>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85</a:t>
            </a:fld>
            <a:endParaRPr lang="el-GR"/>
          </a:p>
        </p:txBody>
      </p:sp>
    </p:spTree>
    <p:extLst>
      <p:ext uri="{BB962C8B-B14F-4D97-AF65-F5344CB8AC3E}">
        <p14:creationId xmlns:p14="http://schemas.microsoft.com/office/powerpoint/2010/main" val="2763408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Βασικές απαντήσεις από την Αγία Γραφή</a:t>
            </a:r>
            <a:endParaRPr lang="el-GR" sz="2400" dirty="0"/>
          </a:p>
        </p:txBody>
      </p:sp>
      <p:sp>
        <p:nvSpPr>
          <p:cNvPr id="3" name="Ορθογώνιο 2"/>
          <p:cNvSpPr/>
          <p:nvPr/>
        </p:nvSpPr>
        <p:spPr>
          <a:xfrm>
            <a:off x="602166" y="1417638"/>
            <a:ext cx="10980234" cy="5401479"/>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Το </a:t>
            </a:r>
            <a:r>
              <a:rPr lang="el-GR" sz="2200" dirty="0" err="1">
                <a:solidFill>
                  <a:prstClr val="black"/>
                </a:solidFill>
                <a:latin typeface="Cambria" panose="02040503050406030204" pitchFamily="18" charset="0"/>
              </a:rPr>
              <a:t>ΚοσμοΕίδωλο</a:t>
            </a:r>
            <a:r>
              <a:rPr lang="el-GR" sz="2200" dirty="0">
                <a:solidFill>
                  <a:prstClr val="black"/>
                </a:solidFill>
                <a:latin typeface="Cambria" panose="02040503050406030204" pitchFamily="18" charset="0"/>
              </a:rPr>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a:t>
            </a:r>
            <a:r>
              <a:rPr lang="el-GR" sz="2200" dirty="0">
                <a:solidFill>
                  <a:prstClr val="black"/>
                </a:solidFill>
                <a:latin typeface="Cambria" panose="02040503050406030204" pitchFamily="18" charset="0"/>
              </a:rPr>
              <a:t>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a:t>
            </a:r>
            <a:r>
              <a:rPr lang="el-GR" sz="2200" dirty="0" err="1">
                <a:solidFill>
                  <a:prstClr val="black"/>
                </a:solidFill>
                <a:latin typeface="Cambria" panose="02040503050406030204" pitchFamily="18" charset="0"/>
              </a:rPr>
              <a:t>βαβυλώνιας</a:t>
            </a:r>
            <a:r>
              <a:rPr lang="el-GR" sz="2200" dirty="0">
                <a:solidFill>
                  <a:prstClr val="black"/>
                </a:solidFill>
                <a:latin typeface="Cambria" panose="02040503050406030204" pitchFamily="18" charset="0"/>
              </a:rPr>
              <a:t> </a:t>
            </a:r>
            <a:r>
              <a:rPr lang="el-GR" sz="2200" dirty="0" err="1">
                <a:solidFill>
                  <a:prstClr val="black"/>
                </a:solidFill>
                <a:latin typeface="Cambria" panose="02040503050406030204" pitchFamily="18" charset="0"/>
              </a:rPr>
              <a:t>αιχμαλω-σίας</a:t>
            </a:r>
            <a:r>
              <a:rPr lang="el-GR" sz="2200" dirty="0">
                <a:solidFill>
                  <a:prstClr val="black"/>
                </a:solidFill>
                <a:latin typeface="Cambria" panose="02040503050406030204" pitchFamily="18" charset="0"/>
              </a:rPr>
              <a:t>. Ειδικότερα η αφήγηση της Κοσμογονίας λειτουργεί θεραπευτικά, όπως στην περίπτωση του «αλλοδαπού» Ιώβ.</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b="1" dirty="0">
                <a:solidFill>
                  <a:prstClr val="black"/>
                </a:solidFill>
                <a:latin typeface="Cambria" panose="02040503050406030204" pitchFamily="18" charset="0"/>
              </a:rPr>
              <a:t>«Η Αγία Γραφή δεν περιγράφει </a:t>
            </a:r>
            <a:r>
              <a:rPr lang="el-GR" sz="2200" b="1" dirty="0" err="1">
                <a:solidFill>
                  <a:prstClr val="black"/>
                </a:solidFill>
                <a:latin typeface="Cambria" panose="02040503050406030204" pitchFamily="18" charset="0"/>
              </a:rPr>
              <a:t>φυσικοεπιστημονικά</a:t>
            </a:r>
            <a:r>
              <a:rPr lang="el-GR" sz="2200" b="1" dirty="0">
                <a:solidFill>
                  <a:prstClr val="black"/>
                </a:solidFill>
                <a:latin typeface="Cambria" panose="02040503050406030204" pitchFamily="18" charset="0"/>
              </a:rPr>
              <a:t> γεγονότα</a:t>
            </a:r>
            <a:r>
              <a:rPr lang="el-GR" sz="2200" dirty="0">
                <a:solidFill>
                  <a:prstClr val="black"/>
                </a:solidFill>
                <a:latin typeface="Cambria" panose="02040503050406030204" pitchFamily="18" charset="0"/>
              </a:rPr>
              <a:t>, αλλά </a:t>
            </a:r>
            <a:r>
              <a:rPr lang="el-GR" sz="2200" dirty="0" err="1">
                <a:solidFill>
                  <a:prstClr val="black"/>
                </a:solidFill>
                <a:latin typeface="Cambria" panose="02040503050406030204" pitchFamily="18" charset="0"/>
              </a:rPr>
              <a:t>καταδεικνύ</a:t>
            </a:r>
            <a:r>
              <a:rPr lang="el-GR" sz="2200" dirty="0">
                <a:solidFill>
                  <a:prstClr val="black"/>
                </a:solidFill>
                <a:latin typeface="Cambria" panose="02040503050406030204" pitchFamily="18" charset="0"/>
              </a:rPr>
              <a:t>- ει τη σημασία τους για την παρούσα ανθρώπινη ζωή και ενέργεια. Τα δυο επίπεδα γλωσσικής εκφράσεως και σκέψεως πρέπει να χωρίζονται σαφώς. Πρέπει να </a:t>
            </a:r>
            <a:r>
              <a:rPr lang="el-GR" sz="2200" dirty="0" err="1">
                <a:solidFill>
                  <a:prstClr val="black"/>
                </a:solidFill>
                <a:latin typeface="Cambria" panose="02040503050406030204" pitchFamily="18" charset="0"/>
              </a:rPr>
              <a:t>αποφεύ-γονται</a:t>
            </a:r>
            <a:r>
              <a:rPr lang="el-GR" sz="2200" dirty="0">
                <a:solidFill>
                  <a:prstClr val="black"/>
                </a:solidFill>
                <a:latin typeface="Cambria" panose="02040503050406030204" pitchFamily="18" charset="0"/>
              </a:rPr>
              <a:t> οι μοιραίες παρεξηγήσεις του παρελθόντος και από τις δύο πλευρές, και από την Επιστήμη και τη Θεολογία. </a:t>
            </a:r>
            <a:r>
              <a:rPr lang="el-GR" sz="2200" b="1" dirty="0">
                <a:solidFill>
                  <a:prstClr val="black"/>
                </a:solidFill>
                <a:latin typeface="Cambria" panose="02040503050406030204" pitchFamily="18" charset="0"/>
              </a:rPr>
              <a:t>Η επιστημονική και η θρησκευτική γλωσσική έκφραση είναι τόσον λίγο συγκρίσιμες, όσον η επιστημονική και η ποιητική» (Χ. Κίνγκ)</a:t>
            </a:r>
            <a:endParaRPr lang="el-GR" sz="2200" dirty="0">
              <a:solidFill>
                <a:prstClr val="black"/>
              </a:solidFill>
              <a:latin typeface="Cambria" panose="02040503050406030204" pitchFamily="18" charset="0"/>
            </a:endParaRPr>
          </a:p>
          <a:p>
            <a:pPr marL="288000" lvl="0" indent="-288000" algn="just">
              <a:spcBef>
                <a:spcPts val="580"/>
              </a:spcBef>
              <a:buClr>
                <a:srgbClr val="D34817"/>
              </a:buClr>
              <a:buSzPct val="85000"/>
            </a:pP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86</a:t>
            </a:fld>
            <a:endParaRPr lang="el-GR"/>
          </a:p>
        </p:txBody>
      </p:sp>
    </p:spTree>
    <p:extLst>
      <p:ext uri="{BB962C8B-B14F-4D97-AF65-F5344CB8AC3E}">
        <p14:creationId xmlns:p14="http://schemas.microsoft.com/office/powerpoint/2010/main" val="112022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p:cNvPicPr>
          <p:nvPr>
            <p:ph sz="quarter" idx="1"/>
          </p:nvPr>
        </p:nvPicPr>
        <p:blipFill>
          <a:blip r:embed="rId3"/>
          <a:stretch>
            <a:fillRect/>
          </a:stretch>
        </p:blipFill>
        <p:spPr>
          <a:xfrm>
            <a:off x="1219200" y="1094448"/>
            <a:ext cx="2520000" cy="3420000"/>
          </a:xfrm>
          <a:prstGeom prst="rect">
            <a:avLst/>
          </a:prstGeom>
          <a:ln>
            <a:solidFill>
              <a:schemeClr val="tx1"/>
            </a:solidFill>
          </a:ln>
        </p:spPr>
      </p:pic>
      <p:pic>
        <p:nvPicPr>
          <p:cNvPr id="7" name="Θέση περιεχομένου 6"/>
          <p:cNvPicPr>
            <a:picLocks noGrp="1"/>
          </p:cNvPicPr>
          <p:nvPr>
            <p:ph sz="quarter" idx="2"/>
          </p:nvPr>
        </p:nvPicPr>
        <p:blipFill>
          <a:blip r:embed="rId4"/>
          <a:stretch>
            <a:fillRect/>
          </a:stretch>
        </p:blipFill>
        <p:spPr>
          <a:xfrm>
            <a:off x="6731553" y="1094448"/>
            <a:ext cx="2520000" cy="3420000"/>
          </a:xfrm>
          <a:prstGeom prst="rect">
            <a:avLst/>
          </a:prstGeom>
          <a:ln>
            <a:solidFill>
              <a:schemeClr val="tx1"/>
            </a:solidFill>
          </a:ln>
        </p:spPr>
      </p:pic>
      <p:sp>
        <p:nvSpPr>
          <p:cNvPr id="6" name="Ορθογώνιο 5"/>
          <p:cNvSpPr/>
          <p:nvPr/>
        </p:nvSpPr>
        <p:spPr>
          <a:xfrm>
            <a:off x="1219200" y="4711749"/>
            <a:ext cx="5164347" cy="1323439"/>
          </a:xfrm>
          <a:prstGeom prst="rect">
            <a:avLst/>
          </a:prstGeom>
        </p:spPr>
        <p:txBody>
          <a:bodyPr wrap="square">
            <a:spAutoFit/>
          </a:bodyPr>
          <a:lstStyle/>
          <a:p>
            <a:r>
              <a:rPr lang="el-GR" sz="2000" i="1" dirty="0">
                <a:latin typeface="Cambria" panose="02040503050406030204" pitchFamily="18" charset="0"/>
              </a:rPr>
              <a:t>Ο ΚΩΔΙΚΑΣ ΤΩΝ ΕΥΑΓΓΕΛΙΩΝ:</a:t>
            </a:r>
          </a:p>
          <a:p>
            <a:r>
              <a:rPr lang="el-GR" sz="2000" i="1" dirty="0">
                <a:latin typeface="Cambria" panose="02040503050406030204" pitchFamily="18" charset="0"/>
              </a:rPr>
              <a:t>ΕΙΣΑΓΩΓΗ ΣΤΑ ΣΥΝΟΠΤΙΚΑ ΕΥΑΓΓΕΛΙΑ ΚΑΙ ΠΡΑΚΤΙΚΗ ΜΕΘΟΔΟΣ ΕΡΜΗΝΕΙΑΣ ΤΟΥΣ</a:t>
            </a:r>
          </a:p>
          <a:p>
            <a:r>
              <a:rPr lang="el-GR" sz="2000" spc="50" dirty="0"/>
              <a:t>ΣΩΤΗΡΙΟΣ Σ. </a:t>
            </a:r>
            <a:r>
              <a:rPr lang="el-GR" sz="2000" spc="50" dirty="0">
                <a:latin typeface="Cambria" panose="02040503050406030204" pitchFamily="18" charset="0"/>
              </a:rPr>
              <a:t>ΔΕΣΠΟΤΗΣ</a:t>
            </a:r>
          </a:p>
        </p:txBody>
      </p:sp>
      <p:sp>
        <p:nvSpPr>
          <p:cNvPr id="8" name="Ορθογώνιο 7"/>
          <p:cNvSpPr/>
          <p:nvPr/>
        </p:nvSpPr>
        <p:spPr>
          <a:xfrm>
            <a:off x="6731553" y="4711749"/>
            <a:ext cx="6096000" cy="1100301"/>
          </a:xfrm>
          <a:prstGeom prst="rect">
            <a:avLst/>
          </a:prstGeom>
        </p:spPr>
        <p:txBody>
          <a:bodyPr wrap="square">
            <a:spAutoFit/>
          </a:bodyPr>
          <a:lstStyle/>
          <a:p>
            <a:pPr>
              <a:lnSpc>
                <a:spcPct val="110000"/>
              </a:lnSpc>
            </a:pPr>
            <a:r>
              <a:rPr lang="el-GR" sz="2000" i="1" dirty="0">
                <a:latin typeface="Cambria" panose="02040503050406030204" pitchFamily="18" charset="0"/>
              </a:rPr>
              <a:t>ΒΙΒΛΟΓΝΩΣΙΑ </a:t>
            </a:r>
            <a:br>
              <a:rPr lang="el-GR" sz="2000" i="1" dirty="0">
                <a:latin typeface="Cambria" panose="02040503050406030204" pitchFamily="18" charset="0"/>
              </a:rPr>
            </a:br>
            <a:r>
              <a:rPr lang="el-GR" sz="2000" i="1" dirty="0">
                <a:latin typeface="Cambria" panose="02040503050406030204" pitchFamily="18" charset="0"/>
              </a:rPr>
              <a:t>ΤΗΣ ΚΑΙΝΗΣ ΔΙΑΘΗΚΗΣ</a:t>
            </a:r>
          </a:p>
          <a:p>
            <a:pPr>
              <a:lnSpc>
                <a:spcPct val="110000"/>
              </a:lnSpc>
            </a:pPr>
            <a:r>
              <a:rPr lang="en-US" sz="2000" spc="50" dirty="0">
                <a:latin typeface="Cambria" panose="02040503050406030204" pitchFamily="18" charset="0"/>
              </a:rPr>
              <a:t>KLAUS-MICHAEL BULL</a:t>
            </a:r>
            <a:endParaRPr lang="el-GR" sz="2000" spc="50" dirty="0">
              <a:latin typeface="Cambria" panose="02040503050406030204" pitchFamily="18" charset="0"/>
            </a:endParaRPr>
          </a:p>
        </p:txBody>
      </p:sp>
      <p:sp>
        <p:nvSpPr>
          <p:cNvPr id="9" name="Τίτλος 1"/>
          <p:cNvSpPr txBox="1">
            <a:spLocks/>
          </p:cNvSpPr>
          <p:nvPr/>
        </p:nvSpPr>
        <p:spPr>
          <a:xfrm>
            <a:off x="897147" y="274638"/>
            <a:ext cx="10685253" cy="622509"/>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l-GR" sz="2800" i="1" spc="300" dirty="0"/>
              <a:t>ανοίγω και ξεφυλλίζω και μελετώ</a:t>
            </a:r>
          </a:p>
        </p:txBody>
      </p:sp>
    </p:spTree>
    <p:extLst>
      <p:ext uri="{BB962C8B-B14F-4D97-AF65-F5344CB8AC3E}">
        <p14:creationId xmlns:p14="http://schemas.microsoft.com/office/powerpoint/2010/main" val="100851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solidFill>
                  <a:srgbClr val="696464"/>
                </a:solidFill>
              </a:rPr>
              <a:t>Α΄ ΜΕΡΟΣ </a:t>
            </a:r>
          </a:p>
        </p:txBody>
      </p:sp>
      <p:sp>
        <p:nvSpPr>
          <p:cNvPr id="3" name="Θέση κειμένου 2"/>
          <p:cNvSpPr>
            <a:spLocks noGrp="1"/>
          </p:cNvSpPr>
          <p:nvPr>
            <p:ph type="body" idx="1"/>
          </p:nvPr>
        </p:nvSpPr>
        <p:spPr>
          <a:xfrm>
            <a:off x="667657" y="2547938"/>
            <a:ext cx="10658627"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Calibri" panose="020F0502020204030204" pitchFamily="34" charset="0"/>
              </a:rPr>
              <a:t>1. Ενότητα των διαθηκών</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2. Διηγήσεις δημιουργίας</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3. Παιδαγωγική αξιοποίηση</a:t>
            </a:r>
            <a:endParaRPr lang="el-GR" dirty="0">
              <a:latin typeface="Calibri" panose="020F0502020204030204" pitchFamily="34" charset="0"/>
              <a:cs typeface="Calibri" panose="020F0502020204030204" pitchFamily="34" charset="0"/>
            </a:endParaRPr>
          </a:p>
        </p:txBody>
      </p:sp>
      <p:pic>
        <p:nvPicPr>
          <p:cNvPr id="1026" name="Picture 2" descr="http://photodentro.edu.gr/photodentro/1108_dhmiourgia_anthropou_v.2_pidx006095/images/big/photo_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3" t="6982" r="6036" b="7753"/>
          <a:stretch/>
        </p:blipFill>
        <p:spPr bwMode="auto">
          <a:xfrm>
            <a:off x="6144684" y="537027"/>
            <a:ext cx="5558972" cy="4426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Ορθογώνιο 4"/>
          <p:cNvSpPr/>
          <p:nvPr/>
        </p:nvSpPr>
        <p:spPr>
          <a:xfrm>
            <a:off x="7729269" y="5194691"/>
            <a:ext cx="3974388" cy="707886"/>
          </a:xfrm>
          <a:prstGeom prst="rect">
            <a:avLst/>
          </a:prstGeom>
        </p:spPr>
        <p:txBody>
          <a:bodyPr wrap="square">
            <a:spAutoFit/>
          </a:bodyPr>
          <a:lstStyle/>
          <a:p>
            <a:pPr algn="r"/>
            <a:r>
              <a:rPr lang="el-GR" sz="2000" dirty="0"/>
              <a:t>Η δημιουργία της γυναίκας. </a:t>
            </a:r>
            <a:br>
              <a:rPr lang="el-GR" sz="2000" dirty="0"/>
            </a:br>
            <a:r>
              <a:rPr lang="el-GR" sz="2000" i="1" dirty="0"/>
              <a:t>Έργο Θεόδωρου </a:t>
            </a:r>
            <a:r>
              <a:rPr lang="el-GR" sz="2000" i="1" dirty="0" err="1"/>
              <a:t>Πουλάκη</a:t>
            </a:r>
            <a:r>
              <a:rPr lang="el-GR" sz="2000" i="1" dirty="0"/>
              <a:t>, </a:t>
            </a:r>
            <a:r>
              <a:rPr lang="el-GR" sz="2000" dirty="0"/>
              <a:t>17</a:t>
            </a:r>
            <a:r>
              <a:rPr lang="el-GR" sz="2000" baseline="30000" dirty="0"/>
              <a:t>ος</a:t>
            </a:r>
            <a:r>
              <a:rPr lang="el-GR" sz="2000" dirty="0"/>
              <a:t> αι.</a:t>
            </a:r>
          </a:p>
        </p:txBody>
      </p:sp>
    </p:spTree>
    <p:extLst>
      <p:ext uri="{BB962C8B-B14F-4D97-AF65-F5344CB8AC3E}">
        <p14:creationId xmlns:p14="http://schemas.microsoft.com/office/powerpoint/2010/main" val="346488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1.1 Η ενότητα των δύο Διαθηκών</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solidFill>
                  <a:prstClr val="black"/>
                </a:solidFill>
              </a:rPr>
              <a:t>Η Παλαιά και η Καινή Διαθήκη συνιστούν ισότιμες πηγές της </a:t>
            </a:r>
            <a:r>
              <a:rPr lang="el-GR" sz="2200" dirty="0" err="1">
                <a:solidFill>
                  <a:prstClr val="black"/>
                </a:solidFill>
              </a:rPr>
              <a:t>πίστεώς</a:t>
            </a:r>
            <a:r>
              <a:rPr lang="el-GR" sz="2200" dirty="0">
                <a:solidFill>
                  <a:prstClr val="black"/>
                </a:solidFill>
              </a:rPr>
              <a:t> μας. Η </a:t>
            </a:r>
            <a:r>
              <a:rPr lang="el-GR" sz="2200" dirty="0" err="1">
                <a:solidFill>
                  <a:prstClr val="black"/>
                </a:solidFill>
              </a:rPr>
              <a:t>ενότητα</a:t>
            </a:r>
            <a:r>
              <a:rPr lang="el-GR" sz="2200" dirty="0">
                <a:solidFill>
                  <a:prstClr val="black"/>
                </a:solidFill>
              </a:rPr>
              <a:t> </a:t>
            </a:r>
            <a:r>
              <a:rPr lang="el-GR" sz="2200" dirty="0" err="1">
                <a:solidFill>
                  <a:prstClr val="black"/>
                </a:solidFill>
              </a:rPr>
              <a:t>αυτή</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δηλώνεται</a:t>
            </a:r>
            <a:r>
              <a:rPr lang="el-GR" sz="2200" dirty="0">
                <a:solidFill>
                  <a:prstClr val="black"/>
                </a:solidFill>
              </a:rPr>
              <a:t> </a:t>
            </a:r>
            <a:r>
              <a:rPr lang="el-GR" sz="2200" dirty="0" err="1">
                <a:solidFill>
                  <a:prstClr val="black"/>
                </a:solidFill>
              </a:rPr>
              <a:t>σαφέστατα</a:t>
            </a:r>
            <a:r>
              <a:rPr lang="el-GR" sz="2200" dirty="0">
                <a:solidFill>
                  <a:prstClr val="black"/>
                </a:solidFill>
              </a:rPr>
              <a:t> και </a:t>
            </a:r>
            <a:r>
              <a:rPr lang="el-GR" sz="2200" dirty="0" err="1">
                <a:solidFill>
                  <a:prstClr val="black"/>
                </a:solidFill>
              </a:rPr>
              <a:t>από</a:t>
            </a:r>
            <a:r>
              <a:rPr lang="el-GR" sz="2200" dirty="0">
                <a:solidFill>
                  <a:prstClr val="black"/>
                </a:solidFill>
              </a:rPr>
              <a:t> τον </a:t>
            </a:r>
            <a:r>
              <a:rPr lang="el-GR" sz="2200" dirty="0" err="1">
                <a:solidFill>
                  <a:prstClr val="black"/>
                </a:solidFill>
              </a:rPr>
              <a:t>τρόπο</a:t>
            </a:r>
            <a:r>
              <a:rPr lang="el-GR" sz="2200" dirty="0">
                <a:solidFill>
                  <a:prstClr val="black"/>
                </a:solidFill>
              </a:rPr>
              <a:t> με τον </a:t>
            </a:r>
            <a:r>
              <a:rPr lang="el-GR" sz="2200" dirty="0" err="1">
                <a:solidFill>
                  <a:prstClr val="black"/>
                </a:solidFill>
              </a:rPr>
              <a:t>οποίο</a:t>
            </a:r>
            <a:r>
              <a:rPr lang="el-GR" sz="2200" dirty="0">
                <a:solidFill>
                  <a:prstClr val="black"/>
                </a:solidFill>
              </a:rPr>
              <a:t>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Π. </a:t>
            </a:r>
            <a:r>
              <a:rPr lang="el-GR" sz="2200" dirty="0" err="1">
                <a:solidFill>
                  <a:prstClr val="black"/>
                </a:solidFill>
              </a:rPr>
              <a:t>Διαθήκης</a:t>
            </a:r>
            <a:r>
              <a:rPr lang="el-GR" sz="2200" dirty="0">
                <a:solidFill>
                  <a:prstClr val="black"/>
                </a:solidFill>
              </a:rPr>
              <a:t> στην </a:t>
            </a:r>
            <a:r>
              <a:rPr lang="el-GR" sz="2200" dirty="0" err="1">
                <a:solidFill>
                  <a:prstClr val="black"/>
                </a:solidFill>
              </a:rPr>
              <a:t>ιερή</a:t>
            </a:r>
            <a:r>
              <a:rPr lang="el-GR" sz="2200" dirty="0">
                <a:solidFill>
                  <a:prstClr val="black"/>
                </a:solidFill>
              </a:rPr>
              <a:t> </a:t>
            </a:r>
            <a:r>
              <a:rPr lang="el-GR" sz="2200" dirty="0" err="1">
                <a:solidFill>
                  <a:prstClr val="black"/>
                </a:solidFill>
              </a:rPr>
              <a:t>Βίβλο</a:t>
            </a:r>
            <a:r>
              <a:rPr lang="el-GR" sz="2200" dirty="0">
                <a:solidFill>
                  <a:prstClr val="black"/>
                </a:solidFill>
              </a:rPr>
              <a:t> της. </a:t>
            </a:r>
            <a:r>
              <a:rPr lang="el-GR" sz="2200" dirty="0" err="1">
                <a:solidFill>
                  <a:prstClr val="black"/>
                </a:solidFill>
              </a:rPr>
              <a:t>Αναλυτικότερα</a:t>
            </a:r>
            <a:r>
              <a:rPr lang="el-GR" sz="2200" dirty="0">
                <a:solidFill>
                  <a:prstClr val="black"/>
                </a:solidFill>
              </a:rPr>
              <a:t>, η </a:t>
            </a:r>
            <a:r>
              <a:rPr lang="el-GR" sz="2200" dirty="0" err="1">
                <a:solidFill>
                  <a:prstClr val="black"/>
                </a:solidFill>
              </a:rPr>
              <a:t>κατάταξη</a:t>
            </a:r>
            <a:r>
              <a:rPr lang="el-GR" sz="2200" dirty="0">
                <a:solidFill>
                  <a:prstClr val="black"/>
                </a:solidFill>
              </a:rPr>
              <a:t> των βιβλίων της Π. Διαθήκης στον </a:t>
            </a:r>
            <a:r>
              <a:rPr lang="el-GR" sz="2200" dirty="0" err="1">
                <a:solidFill>
                  <a:prstClr val="black"/>
                </a:solidFill>
              </a:rPr>
              <a:t>κανόνα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αποσκοπεί</a:t>
            </a:r>
            <a:r>
              <a:rPr lang="el-GR" sz="2200" dirty="0">
                <a:solidFill>
                  <a:prstClr val="black"/>
                </a:solidFill>
              </a:rPr>
              <a:t> στο να </a:t>
            </a:r>
            <a:r>
              <a:rPr lang="el-GR" sz="2200" dirty="0" err="1">
                <a:solidFill>
                  <a:prstClr val="black"/>
                </a:solidFill>
              </a:rPr>
              <a:t>αποτελέσουν</a:t>
            </a:r>
            <a:r>
              <a:rPr lang="el-GR" sz="2200" dirty="0">
                <a:solidFill>
                  <a:prstClr val="black"/>
                </a:solidFill>
              </a:rPr>
              <a:t> τα </a:t>
            </a:r>
            <a:r>
              <a:rPr lang="el-GR" sz="2200" dirty="0" err="1">
                <a:solidFill>
                  <a:prstClr val="black"/>
                </a:solidFill>
              </a:rPr>
              <a:t>έργα</a:t>
            </a:r>
            <a:r>
              <a:rPr lang="el-GR" sz="2200" dirty="0">
                <a:solidFill>
                  <a:prstClr val="black"/>
                </a:solidFill>
              </a:rPr>
              <a:t>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είδος</a:t>
            </a:r>
            <a:r>
              <a:rPr lang="el-GR" sz="2200" dirty="0">
                <a:solidFill>
                  <a:prstClr val="black"/>
                </a:solidFill>
              </a:rPr>
              <a:t> </a:t>
            </a:r>
            <a:r>
              <a:rPr lang="el-GR" sz="2200" dirty="0" err="1">
                <a:solidFill>
                  <a:prstClr val="black"/>
                </a:solidFill>
              </a:rPr>
              <a:t>εισαγωγής</a:t>
            </a:r>
            <a:r>
              <a:rPr lang="el-GR" sz="2200" dirty="0">
                <a:solidFill>
                  <a:prstClr val="black"/>
                </a:solidFill>
              </a:rPr>
              <a:t> στην </a:t>
            </a:r>
            <a:r>
              <a:rPr lang="el-GR" sz="2200" dirty="0" err="1">
                <a:solidFill>
                  <a:prstClr val="black"/>
                </a:solidFill>
              </a:rPr>
              <a:t>Καινή</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Ο </a:t>
            </a:r>
            <a:r>
              <a:rPr lang="el-GR" sz="2200" dirty="0" err="1">
                <a:solidFill>
                  <a:prstClr val="black"/>
                </a:solidFill>
              </a:rPr>
              <a:t>Νόμος</a:t>
            </a:r>
            <a:r>
              <a:rPr lang="el-GR" sz="2200" dirty="0">
                <a:solidFill>
                  <a:prstClr val="black"/>
                </a:solidFill>
              </a:rPr>
              <a:t> στη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εντάσσεται</a:t>
            </a:r>
            <a:r>
              <a:rPr lang="el-GR" sz="2200" dirty="0">
                <a:solidFill>
                  <a:prstClr val="black"/>
                </a:solidFill>
              </a:rPr>
              <a:t> σε μια </a:t>
            </a:r>
            <a:r>
              <a:rPr lang="el-GR" sz="2200" dirty="0" err="1">
                <a:solidFill>
                  <a:prstClr val="black"/>
                </a:solidFill>
              </a:rPr>
              <a:t>ευρύτερη</a:t>
            </a:r>
            <a:r>
              <a:rPr lang="el-GR" sz="2200" dirty="0">
                <a:solidFill>
                  <a:prstClr val="black"/>
                </a:solidFill>
              </a:rPr>
              <a:t> </a:t>
            </a:r>
            <a:r>
              <a:rPr lang="el-GR" sz="2200" dirty="0" err="1">
                <a:solidFill>
                  <a:prstClr val="black"/>
                </a:solidFill>
              </a:rPr>
              <a:t>ομάδα</a:t>
            </a:r>
            <a:r>
              <a:rPr lang="el-GR" sz="2200" dirty="0">
                <a:solidFill>
                  <a:prstClr val="black"/>
                </a:solidFill>
              </a:rPr>
              <a:t> </a:t>
            </a:r>
            <a:r>
              <a:rPr lang="el-GR" sz="2200" dirty="0" err="1">
                <a:solidFill>
                  <a:prstClr val="black"/>
                </a:solidFill>
              </a:rPr>
              <a:t>υπό</a:t>
            </a:r>
            <a:r>
              <a:rPr lang="el-GR" sz="2200" dirty="0">
                <a:solidFill>
                  <a:prstClr val="black"/>
                </a:solidFill>
              </a:rPr>
              <a:t> τον </a:t>
            </a:r>
            <a:r>
              <a:rPr lang="el-GR" sz="2200" dirty="0" err="1">
                <a:solidFill>
                  <a:prstClr val="black"/>
                </a:solidFill>
              </a:rPr>
              <a:t>τίτλο</a:t>
            </a:r>
            <a:r>
              <a:rPr lang="el-GR" sz="2200" dirty="0">
                <a:solidFill>
                  <a:prstClr val="black"/>
                </a:solidFill>
              </a:rPr>
              <a:t> </a:t>
            </a:r>
            <a:r>
              <a:rPr lang="el-GR" sz="2200" dirty="0" err="1">
                <a:solidFill>
                  <a:prstClr val="black"/>
                </a:solidFill>
              </a:rPr>
              <a:t>Ιστορικά</a:t>
            </a:r>
            <a:r>
              <a:rPr lang="el-GR" sz="2200" dirty="0">
                <a:solidFill>
                  <a:prstClr val="black"/>
                </a:solidFill>
              </a:rPr>
              <a:t> </a:t>
            </a:r>
            <a:r>
              <a:rPr lang="el-GR" sz="2200" dirty="0" err="1">
                <a:solidFill>
                  <a:prstClr val="black"/>
                </a:solidFill>
              </a:rPr>
              <a:t>Βιβλία</a:t>
            </a:r>
            <a:r>
              <a:rPr lang="el-GR" sz="2200" dirty="0">
                <a:solidFill>
                  <a:prstClr val="black"/>
                </a:solidFill>
              </a:rPr>
              <a:t>. Στην </a:t>
            </a:r>
            <a:r>
              <a:rPr lang="el-GR" sz="2200" dirty="0" err="1">
                <a:solidFill>
                  <a:prstClr val="black"/>
                </a:solidFill>
              </a:rPr>
              <a:t>ομάδα</a:t>
            </a:r>
            <a:r>
              <a:rPr lang="el-GR" sz="2200" dirty="0">
                <a:solidFill>
                  <a:prstClr val="black"/>
                </a:solidFill>
              </a:rPr>
              <a:t> </a:t>
            </a:r>
            <a:r>
              <a:rPr lang="el-GR" sz="2200" dirty="0" err="1">
                <a:solidFill>
                  <a:prstClr val="black"/>
                </a:solidFill>
              </a:rPr>
              <a:t>αυτήν</a:t>
            </a:r>
            <a:r>
              <a:rPr lang="el-GR" sz="2200" dirty="0">
                <a:solidFill>
                  <a:prstClr val="black"/>
                </a:solidFill>
              </a:rPr>
              <a:t> </a:t>
            </a:r>
            <a:r>
              <a:rPr lang="el-GR" sz="2200" dirty="0" err="1">
                <a:solidFill>
                  <a:prstClr val="black"/>
                </a:solidFill>
              </a:rPr>
              <a:t>κατατάσσονται</a:t>
            </a:r>
            <a:r>
              <a:rPr lang="el-GR" sz="2200" dirty="0">
                <a:solidFill>
                  <a:prstClr val="black"/>
                </a:solidFill>
              </a:rPr>
              <a:t> </a:t>
            </a:r>
            <a:r>
              <a:rPr lang="el-GR" sz="2200" dirty="0" err="1">
                <a:solidFill>
                  <a:prstClr val="black"/>
                </a:solidFill>
              </a:rPr>
              <a:t>κατά</a:t>
            </a:r>
            <a:r>
              <a:rPr lang="el-GR" sz="2200" dirty="0">
                <a:solidFill>
                  <a:prstClr val="black"/>
                </a:solidFill>
              </a:rPr>
              <a:t> </a:t>
            </a:r>
            <a:r>
              <a:rPr lang="el-GR" sz="2200" dirty="0" err="1">
                <a:solidFill>
                  <a:prstClr val="black"/>
                </a:solidFill>
              </a:rPr>
              <a:t>χρονολογική</a:t>
            </a:r>
            <a:r>
              <a:rPr lang="el-GR" sz="2200" dirty="0">
                <a:solidFill>
                  <a:prstClr val="black"/>
                </a:solidFill>
              </a:rPr>
              <a:t> </a:t>
            </a:r>
            <a:r>
              <a:rPr lang="el-GR" sz="2200" dirty="0" err="1">
                <a:solidFill>
                  <a:prstClr val="black"/>
                </a:solidFill>
              </a:rPr>
              <a:t>σειρά</a:t>
            </a:r>
            <a:r>
              <a:rPr lang="el-GR" sz="2200" dirty="0">
                <a:solidFill>
                  <a:prstClr val="black"/>
                </a:solidFill>
              </a:rPr>
              <a:t> των </a:t>
            </a:r>
            <a:r>
              <a:rPr lang="el-GR" sz="2200" dirty="0" err="1">
                <a:solidFill>
                  <a:prstClr val="black"/>
                </a:solidFill>
              </a:rPr>
              <a:t>γεγονότων</a:t>
            </a:r>
            <a:r>
              <a:rPr lang="el-GR" sz="2200" dirty="0">
                <a:solidFill>
                  <a:prstClr val="black"/>
                </a:solidFill>
              </a:rPr>
              <a:t> που </a:t>
            </a:r>
            <a:r>
              <a:rPr lang="el-GR" sz="2200" dirty="0" err="1">
                <a:solidFill>
                  <a:prstClr val="black"/>
                </a:solidFill>
              </a:rPr>
              <a:t>περιγράφουν</a:t>
            </a:r>
            <a:r>
              <a:rPr lang="el-GR" sz="2200" dirty="0">
                <a:solidFill>
                  <a:prstClr val="black"/>
                </a:solidFill>
              </a:rPr>
              <a:t> </a:t>
            </a:r>
            <a:r>
              <a:rPr lang="el-GR" sz="2200" dirty="0" err="1">
                <a:solidFill>
                  <a:prstClr val="black"/>
                </a:solidFill>
              </a:rPr>
              <a:t>όλα</a:t>
            </a:r>
            <a:r>
              <a:rPr lang="el-GR" sz="2200" dirty="0">
                <a:solidFill>
                  <a:prstClr val="black"/>
                </a:solidFill>
              </a:rPr>
              <a:t> τα </a:t>
            </a:r>
            <a:r>
              <a:rPr lang="el-GR" sz="2200" dirty="0" err="1">
                <a:solidFill>
                  <a:prstClr val="black"/>
                </a:solidFill>
              </a:rPr>
              <a:t>αφηγηματικού</a:t>
            </a:r>
            <a:r>
              <a:rPr lang="el-GR" sz="2200" dirty="0">
                <a:solidFill>
                  <a:prstClr val="black"/>
                </a:solidFill>
              </a:rPr>
              <a:t> </a:t>
            </a:r>
            <a:r>
              <a:rPr lang="el-GR" sz="2200" dirty="0" err="1">
                <a:solidFill>
                  <a:prstClr val="black"/>
                </a:solidFill>
              </a:rPr>
              <a:t>χαρακτήρα</a:t>
            </a:r>
            <a:r>
              <a:rPr lang="el-GR" sz="2200" dirty="0">
                <a:solidFill>
                  <a:prstClr val="black"/>
                </a:solidFill>
              </a:rPr>
              <a:t> </a:t>
            </a:r>
            <a:r>
              <a:rPr lang="el-GR" sz="2200" dirty="0" err="1">
                <a:solidFill>
                  <a:prstClr val="black"/>
                </a:solidFill>
              </a:rPr>
              <a:t>βιβλικά</a:t>
            </a:r>
            <a:r>
              <a:rPr lang="el-GR" sz="2200" dirty="0">
                <a:solidFill>
                  <a:prstClr val="black"/>
                </a:solidFill>
              </a:rPr>
              <a:t> </a:t>
            </a:r>
            <a:r>
              <a:rPr lang="el-GR" sz="2200" dirty="0" err="1">
                <a:solidFill>
                  <a:prstClr val="black"/>
                </a:solidFill>
              </a:rPr>
              <a:t>έργα</a:t>
            </a:r>
            <a:r>
              <a:rPr lang="el-GR" sz="2200" dirty="0">
                <a:solidFill>
                  <a:prstClr val="black"/>
                </a:solidFill>
              </a:rPr>
              <a:t>, </a:t>
            </a:r>
            <a:r>
              <a:rPr lang="el-GR" sz="2200" dirty="0" err="1">
                <a:solidFill>
                  <a:prstClr val="black"/>
                </a:solidFill>
              </a:rPr>
              <a:t>ώστε</a:t>
            </a:r>
            <a:r>
              <a:rPr lang="el-GR" sz="2200" dirty="0">
                <a:solidFill>
                  <a:prstClr val="black"/>
                </a:solidFill>
              </a:rPr>
              <a:t> να </a:t>
            </a:r>
            <a:r>
              <a:rPr lang="el-GR" sz="2200" dirty="0" err="1">
                <a:solidFill>
                  <a:prstClr val="black"/>
                </a:solidFill>
              </a:rPr>
              <a:t>προκύψει</a:t>
            </a:r>
            <a:r>
              <a:rPr lang="el-GR" sz="2200" dirty="0">
                <a:solidFill>
                  <a:prstClr val="black"/>
                </a:solidFill>
              </a:rPr>
              <a:t> μια </a:t>
            </a:r>
            <a:r>
              <a:rPr lang="el-GR" sz="2200" dirty="0" err="1">
                <a:solidFill>
                  <a:prstClr val="black"/>
                </a:solidFill>
              </a:rPr>
              <a:t>ενιαία</a:t>
            </a:r>
            <a:r>
              <a:rPr lang="el-GR" sz="2200" dirty="0">
                <a:solidFill>
                  <a:prstClr val="black"/>
                </a:solidFill>
              </a:rPr>
              <a:t> </a:t>
            </a:r>
            <a:r>
              <a:rPr lang="el-GR" sz="2200" dirty="0" err="1">
                <a:solidFill>
                  <a:prstClr val="black"/>
                </a:solidFill>
              </a:rPr>
              <a:t>αφήγηση</a:t>
            </a:r>
            <a:r>
              <a:rPr lang="el-GR" sz="2200" dirty="0">
                <a:solidFill>
                  <a:prstClr val="black"/>
                </a:solidFill>
              </a:rPr>
              <a:t> που </a:t>
            </a:r>
            <a:r>
              <a:rPr lang="el-GR" sz="2200" dirty="0" err="1">
                <a:solidFill>
                  <a:prstClr val="black"/>
                </a:solidFill>
              </a:rPr>
              <a:t>αρχίζει</a:t>
            </a:r>
            <a:r>
              <a:rPr lang="el-GR" sz="2200" dirty="0">
                <a:solidFill>
                  <a:prstClr val="black"/>
                </a:solidFill>
              </a:rPr>
              <a:t> με τη </a:t>
            </a:r>
            <a:r>
              <a:rPr lang="el-GR" sz="2200" dirty="0" err="1">
                <a:solidFill>
                  <a:prstClr val="black"/>
                </a:solidFill>
              </a:rPr>
              <a:t>δημιουργία</a:t>
            </a:r>
            <a:r>
              <a:rPr lang="el-GR" sz="2200" dirty="0">
                <a:solidFill>
                  <a:prstClr val="black"/>
                </a:solidFill>
              </a:rPr>
              <a:t> του </a:t>
            </a:r>
            <a:r>
              <a:rPr lang="el-GR" sz="2200" dirty="0" err="1">
                <a:solidFill>
                  <a:prstClr val="black"/>
                </a:solidFill>
              </a:rPr>
              <a:t>κόσμου</a:t>
            </a:r>
            <a:r>
              <a:rPr lang="el-GR" sz="2200" dirty="0">
                <a:solidFill>
                  <a:prstClr val="black"/>
                </a:solidFill>
              </a:rPr>
              <a:t> και </a:t>
            </a:r>
            <a:r>
              <a:rPr lang="el-GR" sz="2200" dirty="0" err="1">
                <a:solidFill>
                  <a:prstClr val="black"/>
                </a:solidFill>
              </a:rPr>
              <a:t>φτάνει</a:t>
            </a:r>
            <a:r>
              <a:rPr lang="el-GR" sz="2200" dirty="0">
                <a:solidFill>
                  <a:prstClr val="black"/>
                </a:solidFill>
              </a:rPr>
              <a:t> </a:t>
            </a:r>
            <a:r>
              <a:rPr lang="el-GR" sz="2200" dirty="0" err="1">
                <a:solidFill>
                  <a:prstClr val="black"/>
                </a:solidFill>
              </a:rPr>
              <a:t>μέχρι</a:t>
            </a:r>
            <a:r>
              <a:rPr lang="el-GR" sz="2200" dirty="0">
                <a:solidFill>
                  <a:prstClr val="black"/>
                </a:solidFill>
              </a:rPr>
              <a:t> τους </a:t>
            </a:r>
            <a:r>
              <a:rPr lang="el-GR" sz="2200" dirty="0" err="1">
                <a:solidFill>
                  <a:prstClr val="black"/>
                </a:solidFill>
              </a:rPr>
              <a:t>τελευταίους</a:t>
            </a:r>
            <a:r>
              <a:rPr lang="el-GR" sz="2200" dirty="0">
                <a:solidFill>
                  <a:prstClr val="black"/>
                </a:solidFill>
              </a:rPr>
              <a:t> </a:t>
            </a:r>
            <a:r>
              <a:rPr lang="el-GR" sz="2200" dirty="0" err="1">
                <a:solidFill>
                  <a:prstClr val="black"/>
                </a:solidFill>
              </a:rPr>
              <a:t>προχριστιανικούς</a:t>
            </a:r>
            <a:r>
              <a:rPr lang="el-GR" sz="2200" dirty="0">
                <a:solidFill>
                  <a:prstClr val="black"/>
                </a:solidFill>
              </a:rPr>
              <a:t> </a:t>
            </a:r>
            <a:r>
              <a:rPr lang="el-GR" sz="2200" dirty="0" err="1">
                <a:solidFill>
                  <a:prstClr val="black"/>
                </a:solidFill>
              </a:rPr>
              <a:t>αιώνες</a:t>
            </a:r>
            <a:r>
              <a:rPr lang="el-GR" sz="2200" dirty="0">
                <a:solidFill>
                  <a:prstClr val="black"/>
                </a:solidFill>
              </a:rPr>
              <a:t>. </a:t>
            </a:r>
            <a:r>
              <a:rPr lang="el-GR" sz="2200" dirty="0" err="1">
                <a:solidFill>
                  <a:prstClr val="black"/>
                </a:solidFill>
              </a:rPr>
              <a:t>Στόχος</a:t>
            </a:r>
            <a:r>
              <a:rPr lang="el-GR" sz="2200" dirty="0">
                <a:solidFill>
                  <a:prstClr val="black"/>
                </a:solidFill>
              </a:rPr>
              <a:t> της </a:t>
            </a:r>
            <a:r>
              <a:rPr lang="el-GR" sz="2200" dirty="0" err="1">
                <a:solidFill>
                  <a:prstClr val="black"/>
                </a:solidFill>
              </a:rPr>
              <a:t>αφήγησης</a:t>
            </a:r>
            <a:r>
              <a:rPr lang="el-GR" sz="2200" dirty="0">
                <a:solidFill>
                  <a:prstClr val="black"/>
                </a:solidFill>
              </a:rPr>
              <a:t> </a:t>
            </a:r>
            <a:r>
              <a:rPr lang="el-GR" sz="2200" dirty="0" err="1">
                <a:solidFill>
                  <a:prstClr val="black"/>
                </a:solidFill>
              </a:rPr>
              <a:t>αυτής</a:t>
            </a:r>
            <a:r>
              <a:rPr lang="el-GR" sz="2200" dirty="0">
                <a:solidFill>
                  <a:prstClr val="black"/>
                </a:solidFill>
              </a:rPr>
              <a:t> </a:t>
            </a:r>
            <a:r>
              <a:rPr lang="el-GR" sz="2200" dirty="0" err="1">
                <a:solidFill>
                  <a:prstClr val="black"/>
                </a:solidFill>
              </a:rPr>
              <a:t>είναι</a:t>
            </a:r>
            <a:r>
              <a:rPr lang="el-GR" sz="2200" dirty="0">
                <a:solidFill>
                  <a:prstClr val="black"/>
                </a:solidFill>
              </a:rPr>
              <a:t> να </a:t>
            </a:r>
            <a:r>
              <a:rPr lang="el-GR" sz="2200" dirty="0" err="1">
                <a:solidFill>
                  <a:prstClr val="black"/>
                </a:solidFill>
              </a:rPr>
              <a:t>καταδείξει</a:t>
            </a:r>
            <a:r>
              <a:rPr lang="el-GR" sz="2200" dirty="0">
                <a:solidFill>
                  <a:prstClr val="black"/>
                </a:solidFill>
              </a:rPr>
              <a:t> το </a:t>
            </a:r>
            <a:r>
              <a:rPr lang="el-GR" sz="2200" dirty="0" err="1">
                <a:solidFill>
                  <a:prstClr val="black"/>
                </a:solidFill>
              </a:rPr>
              <a:t>πώς</a:t>
            </a:r>
            <a:r>
              <a:rPr lang="el-GR" sz="2200" dirty="0">
                <a:solidFill>
                  <a:prstClr val="black"/>
                </a:solidFill>
              </a:rPr>
              <a:t> με </a:t>
            </a:r>
            <a:r>
              <a:rPr lang="el-GR" sz="2200" dirty="0" err="1">
                <a:solidFill>
                  <a:prstClr val="black"/>
                </a:solidFill>
              </a:rPr>
              <a:t>ευθύνη</a:t>
            </a:r>
            <a:r>
              <a:rPr lang="el-GR" sz="2200" dirty="0">
                <a:solidFill>
                  <a:prstClr val="black"/>
                </a:solidFill>
              </a:rPr>
              <a:t> του </a:t>
            </a:r>
            <a:r>
              <a:rPr lang="el-GR" sz="2200" dirty="0" err="1">
                <a:solidFill>
                  <a:prstClr val="black"/>
                </a:solidFill>
              </a:rPr>
              <a:t>ανθρώπου</a:t>
            </a:r>
            <a:r>
              <a:rPr lang="el-GR" sz="2200" dirty="0">
                <a:solidFill>
                  <a:prstClr val="black"/>
                </a:solidFill>
              </a:rPr>
              <a:t> </a:t>
            </a:r>
            <a:r>
              <a:rPr lang="el-GR" sz="2200" dirty="0" err="1">
                <a:solidFill>
                  <a:prstClr val="black"/>
                </a:solidFill>
              </a:rPr>
              <a:t>εισήλθε</a:t>
            </a:r>
            <a:r>
              <a:rPr lang="el-GR" sz="2200" dirty="0">
                <a:solidFill>
                  <a:prstClr val="black"/>
                </a:solidFill>
              </a:rPr>
              <a:t> το </a:t>
            </a:r>
            <a:r>
              <a:rPr lang="el-GR" sz="2200" dirty="0" err="1">
                <a:solidFill>
                  <a:prstClr val="black"/>
                </a:solidFill>
              </a:rPr>
              <a:t>κακό</a:t>
            </a:r>
            <a:r>
              <a:rPr lang="el-GR" sz="2200" dirty="0">
                <a:solidFill>
                  <a:prstClr val="black"/>
                </a:solidFill>
              </a:rPr>
              <a:t> στον </a:t>
            </a:r>
            <a:r>
              <a:rPr lang="el-GR" sz="2200" dirty="0" err="1">
                <a:solidFill>
                  <a:prstClr val="black"/>
                </a:solidFill>
              </a:rPr>
              <a:t>κόσμο</a:t>
            </a:r>
            <a:r>
              <a:rPr lang="el-GR" sz="2200" dirty="0">
                <a:solidFill>
                  <a:prstClr val="black"/>
                </a:solidFill>
              </a:rPr>
              <a:t> με </a:t>
            </a:r>
            <a:r>
              <a:rPr lang="el-GR" sz="2200" dirty="0" err="1">
                <a:solidFill>
                  <a:prstClr val="black"/>
                </a:solidFill>
              </a:rPr>
              <a:t>αποτέλεσμα</a:t>
            </a:r>
            <a:r>
              <a:rPr lang="el-GR" sz="2200" dirty="0">
                <a:solidFill>
                  <a:prstClr val="black"/>
                </a:solidFill>
              </a:rPr>
              <a:t> να </a:t>
            </a:r>
            <a:r>
              <a:rPr lang="el-GR" sz="2200" dirty="0" err="1">
                <a:solidFill>
                  <a:prstClr val="black"/>
                </a:solidFill>
              </a:rPr>
              <a:t>καταστεί</a:t>
            </a:r>
            <a:r>
              <a:rPr lang="el-GR" sz="2200" dirty="0">
                <a:solidFill>
                  <a:prstClr val="black"/>
                </a:solidFill>
              </a:rPr>
              <a:t> </a:t>
            </a:r>
            <a:r>
              <a:rPr lang="el-GR" sz="2200" dirty="0" err="1">
                <a:solidFill>
                  <a:prstClr val="black"/>
                </a:solidFill>
              </a:rPr>
              <a:t>αναγκαία</a:t>
            </a:r>
            <a:r>
              <a:rPr lang="el-GR" sz="2200" dirty="0">
                <a:solidFill>
                  <a:prstClr val="black"/>
                </a:solidFill>
              </a:rPr>
              <a:t> η </a:t>
            </a:r>
            <a:r>
              <a:rPr lang="el-GR" sz="2200" dirty="0" err="1">
                <a:solidFill>
                  <a:prstClr val="black"/>
                </a:solidFill>
              </a:rPr>
              <a:t>επέμβαση</a:t>
            </a:r>
            <a:r>
              <a:rPr lang="el-GR" sz="2200" dirty="0">
                <a:solidFill>
                  <a:prstClr val="black"/>
                </a:solidFill>
              </a:rPr>
              <a:t> του </a:t>
            </a:r>
            <a:r>
              <a:rPr lang="el-GR" sz="2200" dirty="0" err="1">
                <a:solidFill>
                  <a:prstClr val="black"/>
                </a:solidFill>
              </a:rPr>
              <a:t>Θεού</a:t>
            </a:r>
            <a:r>
              <a:rPr lang="el-GR" sz="2200" dirty="0">
                <a:solidFill>
                  <a:prstClr val="black"/>
                </a:solidFill>
              </a:rPr>
              <a:t> στην </a:t>
            </a:r>
            <a:r>
              <a:rPr lang="el-GR" sz="2200" dirty="0" err="1">
                <a:solidFill>
                  <a:prstClr val="black"/>
                </a:solidFill>
              </a:rPr>
              <a:t>ανθρώπινη</a:t>
            </a:r>
            <a:r>
              <a:rPr lang="el-GR" sz="2200" dirty="0">
                <a:solidFill>
                  <a:prstClr val="black"/>
                </a:solidFill>
              </a:rPr>
              <a:t> </a:t>
            </a:r>
            <a:r>
              <a:rPr lang="el-GR" sz="2200" dirty="0" err="1">
                <a:solidFill>
                  <a:prstClr val="black"/>
                </a:solidFill>
              </a:rPr>
              <a:t>Ιστορία</a:t>
            </a:r>
            <a:r>
              <a:rPr lang="el-GR" sz="2200" dirty="0">
                <a:solidFill>
                  <a:prstClr val="black"/>
                </a:solidFill>
              </a:rPr>
              <a:t>, </a:t>
            </a:r>
            <a:r>
              <a:rPr lang="el-GR" sz="2200" dirty="0" err="1">
                <a:solidFill>
                  <a:prstClr val="black"/>
                </a:solidFill>
              </a:rPr>
              <a:t>προκειμένου</a:t>
            </a:r>
            <a:r>
              <a:rPr lang="el-GR" sz="2200" dirty="0">
                <a:solidFill>
                  <a:prstClr val="black"/>
                </a:solidFill>
              </a:rPr>
              <a:t> να </a:t>
            </a:r>
            <a:r>
              <a:rPr lang="el-GR" sz="2200" dirty="0" err="1">
                <a:solidFill>
                  <a:prstClr val="black"/>
                </a:solidFill>
              </a:rPr>
              <a:t>προετοιμαστεί</a:t>
            </a:r>
            <a:r>
              <a:rPr lang="el-GR" sz="2200" dirty="0">
                <a:solidFill>
                  <a:prstClr val="black"/>
                </a:solidFill>
              </a:rPr>
              <a:t> η </a:t>
            </a:r>
            <a:r>
              <a:rPr lang="el-GR" sz="2200" dirty="0" err="1">
                <a:solidFill>
                  <a:prstClr val="black"/>
                </a:solidFill>
              </a:rPr>
              <a:t>ανθρωπότητα</a:t>
            </a:r>
            <a:r>
              <a:rPr lang="el-GR" sz="2200" dirty="0">
                <a:solidFill>
                  <a:prstClr val="black"/>
                </a:solidFill>
              </a:rPr>
              <a:t> για να </a:t>
            </a:r>
            <a:r>
              <a:rPr lang="el-GR" sz="2200" dirty="0" err="1">
                <a:solidFill>
                  <a:prstClr val="black"/>
                </a:solidFill>
              </a:rPr>
              <a:t>αποδεχτεί</a:t>
            </a:r>
            <a:r>
              <a:rPr lang="el-GR" sz="2200" dirty="0">
                <a:solidFill>
                  <a:prstClr val="black"/>
                </a:solidFill>
              </a:rPr>
              <a:t> τη </a:t>
            </a:r>
            <a:r>
              <a:rPr lang="el-GR" sz="2200" dirty="0" err="1">
                <a:solidFill>
                  <a:prstClr val="black"/>
                </a:solidFill>
              </a:rPr>
              <a:t>σωτηρία</a:t>
            </a:r>
            <a:r>
              <a:rPr lang="el-GR" sz="2200" dirty="0">
                <a:solidFill>
                  <a:prstClr val="black"/>
                </a:solidFill>
              </a:rPr>
              <a:t> της που θα </a:t>
            </a:r>
            <a:r>
              <a:rPr lang="el-GR" sz="2200" dirty="0" err="1">
                <a:solidFill>
                  <a:prstClr val="black"/>
                </a:solidFill>
              </a:rPr>
              <a:t>φέρει</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a:t>
            </a: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89</a:t>
            </a:fld>
            <a:endParaRPr lang="el-GR"/>
          </a:p>
        </p:txBody>
      </p:sp>
    </p:spTree>
    <p:extLst>
      <p:ext uri="{BB962C8B-B14F-4D97-AF65-F5344CB8AC3E}">
        <p14:creationId xmlns:p14="http://schemas.microsoft.com/office/powerpoint/2010/main" val="357209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CC13D2AB-B00F-D0B5-7026-486AD9310F63}"/>
              </a:ext>
            </a:extLst>
          </p:cNvPr>
          <p:cNvSpPr>
            <a:spLocks noGrp="1"/>
          </p:cNvSpPr>
          <p:nvPr>
            <p:ph type="title"/>
          </p:nvPr>
        </p:nvSpPr>
        <p:spPr>
          <a:xfrm>
            <a:off x="660041" y="673768"/>
            <a:ext cx="2880828" cy="5165244"/>
          </a:xfrm>
          <a:prstGeom prst="ellipse">
            <a:avLst/>
          </a:prstGeom>
        </p:spPr>
        <p:txBody>
          <a:bodyPr vert="horz" lIns="91440" tIns="45720" rIns="91440" bIns="45720" rtlCol="0" anchor="t">
            <a:normAutofit fontScale="90000"/>
          </a:bodyPr>
          <a:lstStyle/>
          <a:p>
            <a:pPr>
              <a:lnSpc>
                <a:spcPct val="90000"/>
              </a:lnSpc>
            </a:pPr>
            <a:r>
              <a:rPr lang="en-US" sz="2800" kern="1200" dirty="0">
                <a:solidFill>
                  <a:srgbClr val="FFFFFF"/>
                </a:solidFill>
                <a:latin typeface="+mj-lt"/>
                <a:ea typeface="+mj-ea"/>
                <a:cs typeface="+mj-cs"/>
              </a:rPr>
              <a:t>3. </a:t>
            </a:r>
            <a:r>
              <a:rPr lang="en-US" sz="2800" kern="1200" dirty="0" err="1">
                <a:solidFill>
                  <a:srgbClr val="FFFFFF"/>
                </a:solidFill>
                <a:latin typeface="+mj-lt"/>
                <a:ea typeface="+mj-ea"/>
                <a:cs typeface="+mj-cs"/>
              </a:rPr>
              <a:t>Μον</a:t>
            </a:r>
            <a:r>
              <a:rPr lang="en-US" sz="2800" kern="1200" dirty="0">
                <a:solidFill>
                  <a:srgbClr val="FFFFFF"/>
                </a:solidFill>
                <a:latin typeface="+mj-lt"/>
                <a:ea typeface="+mj-ea"/>
                <a:cs typeface="+mj-cs"/>
              </a:rPr>
              <a:t>αδικό </a:t>
            </a:r>
            <a:r>
              <a:rPr lang="el-GR" sz="2800" kern="1200" dirty="0">
                <a:solidFill>
                  <a:srgbClr val="FFFFFF"/>
                </a:solidFill>
                <a:latin typeface="+mj-lt"/>
                <a:ea typeface="+mj-ea"/>
                <a:cs typeface="+mj-cs"/>
              </a:rPr>
              <a:t>	</a:t>
            </a:r>
            <a:r>
              <a:rPr lang="en-US" sz="2800" kern="1200" dirty="0">
                <a:solidFill>
                  <a:srgbClr val="FFFFFF"/>
                </a:solidFill>
                <a:latin typeface="+mj-lt"/>
                <a:ea typeface="+mj-ea"/>
                <a:cs typeface="+mj-cs"/>
              </a:rPr>
              <a:t>Lab</a:t>
            </a:r>
            <a:r>
              <a:rPr lang="el-GR" sz="2800" dirty="0">
                <a:solidFill>
                  <a:srgbClr val="FFFFFF"/>
                </a:solidFill>
              </a:rPr>
              <a:t> </a:t>
            </a:r>
            <a:r>
              <a:rPr lang="el-GR" sz="2800" kern="1200" dirty="0">
                <a:solidFill>
                  <a:srgbClr val="FFFFFF"/>
                </a:solidFill>
                <a:latin typeface="+mj-lt"/>
                <a:ea typeface="+mj-ea"/>
                <a:cs typeface="+mj-cs"/>
              </a:rPr>
              <a:t> Εργαστήρι Τέχνης της </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Ερμηνεί</a:t>
            </a:r>
            <a:r>
              <a:rPr lang="en-US" sz="2800" kern="1200" dirty="0">
                <a:solidFill>
                  <a:srgbClr val="FFFFFF"/>
                </a:solidFill>
                <a:latin typeface="+mj-lt"/>
                <a:ea typeface="+mj-ea"/>
                <a:cs typeface="+mj-cs"/>
              </a:rPr>
              <a:t>ας </a:t>
            </a:r>
            <a:r>
              <a:rPr lang="el-GR" sz="2800" kern="1200" dirty="0">
                <a:solidFill>
                  <a:srgbClr val="FFFFFF"/>
                </a:solidFill>
                <a:latin typeface="+mj-lt"/>
                <a:ea typeface="+mj-ea"/>
                <a:cs typeface="+mj-cs"/>
              </a:rPr>
              <a:t>:</a:t>
            </a:r>
            <a:br>
              <a:rPr lang="en-US" sz="2800" kern="1200" dirty="0">
                <a:solidFill>
                  <a:srgbClr val="FFFFFF"/>
                </a:solidFill>
                <a:latin typeface="+mj-lt"/>
                <a:ea typeface="+mj-ea"/>
                <a:cs typeface="+mj-cs"/>
              </a:rPr>
            </a:br>
            <a:br>
              <a:rPr lang="el-GR" sz="2800" kern="1200" dirty="0">
                <a:solidFill>
                  <a:srgbClr val="FFFFFF"/>
                </a:solidFill>
                <a:latin typeface="+mj-lt"/>
                <a:ea typeface="+mj-ea"/>
                <a:cs typeface="+mj-cs"/>
              </a:rPr>
            </a:br>
            <a:r>
              <a:rPr lang="en-US" sz="2800" kern="1200" dirty="0" err="1">
                <a:solidFill>
                  <a:srgbClr val="FFFFFF"/>
                </a:solidFill>
                <a:latin typeface="+mj-lt"/>
                <a:ea typeface="+mj-ea"/>
                <a:cs typeface="+mj-cs"/>
              </a:rPr>
              <a:t>Γένεσις</a:t>
            </a:r>
            <a:r>
              <a:rPr lang="en-US" sz="2800" kern="1200" dirty="0">
                <a:solidFill>
                  <a:srgbClr val="FFFFFF"/>
                </a:solidFill>
                <a:latin typeface="+mj-lt"/>
                <a:ea typeface="+mj-ea"/>
                <a:cs typeface="+mj-cs"/>
              </a:rPr>
              <a:t> 1-11:</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ΕυΚαιρία για να ασκηθούμε στο γιατί  / πώς η Βίβλος προσφέρει αληθινή</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 «ΨυχΑγωγία»</a:t>
            </a:r>
          </a:p>
        </p:txBody>
      </p:sp>
      <p:graphicFrame>
        <p:nvGraphicFramePr>
          <p:cNvPr id="6" name="Θέση περιεχομένου 3">
            <a:extLst>
              <a:ext uri="{FF2B5EF4-FFF2-40B4-BE49-F238E27FC236}">
                <a16:creationId xmlns:a16="http://schemas.microsoft.com/office/drawing/2014/main" id="{7F359F32-ACA2-E537-6720-1881D95199B5}"/>
              </a:ext>
            </a:extLst>
          </p:cNvPr>
          <p:cNvGraphicFramePr>
            <a:graphicFrameLocks noGrp="1"/>
          </p:cNvGraphicFramePr>
          <p:nvPr>
            <p:ph sz="quarter" idx="1"/>
            <p:extLst>
              <p:ext uri="{D42A27DB-BD31-4B8C-83A1-F6EECF244321}">
                <p14:modId xmlns:p14="http://schemas.microsoft.com/office/powerpoint/2010/main" val="362894209"/>
              </p:ext>
            </p:extLst>
          </p:nvPr>
        </p:nvGraphicFramePr>
        <p:xfrm>
          <a:off x="4236335" y="257334"/>
          <a:ext cx="7770608" cy="553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03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1.2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Ολόκληρη η </a:t>
            </a:r>
            <a:r>
              <a:rPr lang="el-GR" sz="2200" dirty="0" err="1">
                <a:solidFill>
                  <a:prstClr val="black"/>
                </a:solidFill>
              </a:rPr>
              <a:t>μακραίωνη</a:t>
            </a:r>
            <a:r>
              <a:rPr lang="el-GR" sz="2200" dirty="0">
                <a:solidFill>
                  <a:prstClr val="black"/>
                </a:solidFill>
              </a:rPr>
              <a:t> </a:t>
            </a:r>
            <a:r>
              <a:rPr lang="el-GR" sz="2200" dirty="0" err="1">
                <a:solidFill>
                  <a:prstClr val="black"/>
                </a:solidFill>
              </a:rPr>
              <a:t>προχριστιανική</a:t>
            </a:r>
            <a:r>
              <a:rPr lang="el-GR" sz="2200" dirty="0">
                <a:solidFill>
                  <a:prstClr val="black"/>
                </a:solidFill>
              </a:rPr>
              <a:t> </a:t>
            </a:r>
            <a:r>
              <a:rPr lang="el-GR" sz="2200" dirty="0" err="1">
                <a:solidFill>
                  <a:prstClr val="black"/>
                </a:solidFill>
              </a:rPr>
              <a:t>ιστορία</a:t>
            </a:r>
            <a:r>
              <a:rPr lang="el-GR" sz="2200" dirty="0">
                <a:solidFill>
                  <a:prstClr val="black"/>
                </a:solidFill>
              </a:rPr>
              <a:t> που </a:t>
            </a:r>
            <a:r>
              <a:rPr lang="el-GR" sz="2200" dirty="0" err="1">
                <a:solidFill>
                  <a:prstClr val="black"/>
                </a:solidFill>
              </a:rPr>
              <a:t>καταγράφεται</a:t>
            </a:r>
            <a:r>
              <a:rPr lang="el-GR" sz="2200" dirty="0">
                <a:solidFill>
                  <a:prstClr val="black"/>
                </a:solidFill>
              </a:rPr>
              <a:t> στην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αποκτά</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μία</a:t>
            </a:r>
            <a:r>
              <a:rPr lang="el-GR" sz="2200" dirty="0">
                <a:solidFill>
                  <a:prstClr val="black"/>
                </a:solidFill>
              </a:rPr>
              <a:t> και </a:t>
            </a:r>
            <a:r>
              <a:rPr lang="el-GR" sz="2200" dirty="0" err="1">
                <a:solidFill>
                  <a:prstClr val="black"/>
                </a:solidFill>
              </a:rPr>
              <a:t>μόνη</a:t>
            </a:r>
            <a:r>
              <a:rPr lang="el-GR" sz="2200" dirty="0">
                <a:solidFill>
                  <a:prstClr val="black"/>
                </a:solidFill>
              </a:rPr>
              <a:t> </a:t>
            </a:r>
            <a:r>
              <a:rPr lang="el-GR" sz="2200" dirty="0" err="1">
                <a:solidFill>
                  <a:prstClr val="black"/>
                </a:solidFill>
              </a:rPr>
              <a:t>μέρα</a:t>
            </a:r>
            <a:r>
              <a:rPr lang="el-GR" sz="2200" dirty="0">
                <a:solidFill>
                  <a:prstClr val="black"/>
                </a:solidFill>
              </a:rPr>
              <a:t>, τη </a:t>
            </a:r>
            <a:r>
              <a:rPr lang="el-GR" sz="2200" dirty="0" err="1">
                <a:solidFill>
                  <a:prstClr val="black"/>
                </a:solidFill>
              </a:rPr>
              <a:t>μέρα</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ἠγαλλιάσατο</a:t>
            </a:r>
            <a:r>
              <a:rPr lang="el-GR" sz="2200" dirty="0">
                <a:solidFill>
                  <a:prstClr val="black"/>
                </a:solidFill>
              </a:rPr>
              <a:t> </a:t>
            </a:r>
            <a:r>
              <a:rPr lang="el-GR" sz="2200" dirty="0" err="1">
                <a:solidFill>
                  <a:prstClr val="black"/>
                </a:solidFill>
              </a:rPr>
              <a:t>ἵνα</a:t>
            </a:r>
            <a:r>
              <a:rPr lang="el-GR" sz="2200" dirty="0">
                <a:solidFill>
                  <a:prstClr val="black"/>
                </a:solidFill>
              </a:rPr>
              <a:t> </a:t>
            </a:r>
            <a:r>
              <a:rPr lang="el-GR" sz="2200" dirty="0" err="1">
                <a:solidFill>
                  <a:prstClr val="black"/>
                </a:solidFill>
              </a:rPr>
              <a:t>ἴδῃ</a:t>
            </a:r>
            <a:r>
              <a:rPr lang="el-GR" sz="2200" dirty="0">
                <a:solidFill>
                  <a:prstClr val="black"/>
                </a:solidFill>
              </a:rPr>
              <a:t>» ο </a:t>
            </a:r>
            <a:r>
              <a:rPr lang="el-GR" sz="2200" dirty="0" err="1">
                <a:solidFill>
                  <a:prstClr val="black"/>
                </a:solidFill>
              </a:rPr>
              <a:t>Αβραάμ</a:t>
            </a:r>
            <a:r>
              <a:rPr lang="el-GR" sz="2200" dirty="0">
                <a:solidFill>
                  <a:prstClr val="black"/>
                </a:solidFill>
              </a:rPr>
              <a:t> (</a:t>
            </a:r>
            <a:r>
              <a:rPr lang="el-GR" sz="2200" dirty="0" err="1">
                <a:solidFill>
                  <a:prstClr val="black"/>
                </a:solidFill>
              </a:rPr>
              <a:t>Ιω</a:t>
            </a:r>
            <a:r>
              <a:rPr lang="el-GR" sz="2200" dirty="0">
                <a:solidFill>
                  <a:prstClr val="black"/>
                </a:solidFill>
              </a:rPr>
              <a:t> 8:56), τη </a:t>
            </a:r>
            <a:r>
              <a:rPr lang="el-GR" sz="2200" dirty="0" err="1">
                <a:solidFill>
                  <a:prstClr val="black"/>
                </a:solidFill>
              </a:rPr>
              <a:t>μέρα</a:t>
            </a:r>
            <a:r>
              <a:rPr lang="el-GR" sz="2200" dirty="0">
                <a:solidFill>
                  <a:prstClr val="black"/>
                </a:solidFill>
              </a:rPr>
              <a:t>, </a:t>
            </a:r>
            <a:r>
              <a:rPr lang="el-GR" sz="2200" dirty="0" err="1">
                <a:solidFill>
                  <a:prstClr val="black"/>
                </a:solidFill>
              </a:rPr>
              <a:t>δηλαδή</a:t>
            </a:r>
            <a:r>
              <a:rPr lang="el-GR" sz="2200" dirty="0">
                <a:solidFill>
                  <a:prstClr val="black"/>
                </a:solidFill>
              </a:rPr>
              <a:t>, της </a:t>
            </a:r>
            <a:r>
              <a:rPr lang="el-GR" sz="2200" dirty="0" err="1">
                <a:solidFill>
                  <a:prstClr val="black"/>
                </a:solidFill>
              </a:rPr>
              <a:t>παρουσίας</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 Γι’ αυτό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ερμηνεύει</a:t>
            </a:r>
            <a:r>
              <a:rPr lang="el-GR" sz="2200" dirty="0">
                <a:solidFill>
                  <a:prstClr val="black"/>
                </a:solidFill>
              </a:rPr>
              <a:t> </a:t>
            </a:r>
            <a:r>
              <a:rPr lang="el-GR" sz="2200" dirty="0" err="1">
                <a:solidFill>
                  <a:prstClr val="black"/>
                </a:solidFill>
              </a:rPr>
              <a:t>χριστολογικά</a:t>
            </a:r>
            <a:r>
              <a:rPr lang="el-GR" sz="2200" dirty="0">
                <a:solidFill>
                  <a:prstClr val="black"/>
                </a:solidFill>
              </a:rPr>
              <a:t> τα </a:t>
            </a:r>
            <a:r>
              <a:rPr lang="el-GR" sz="2200" dirty="0" err="1">
                <a:solidFill>
                  <a:prstClr val="black"/>
                </a:solidFill>
              </a:rPr>
              <a:t>κείμενα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a:t>
            </a:r>
            <a:r>
              <a:rPr lang="el-GR" sz="2200" dirty="0" err="1">
                <a:solidFill>
                  <a:prstClr val="black"/>
                </a:solidFill>
              </a:rPr>
              <a:t>δίνει</a:t>
            </a:r>
            <a:r>
              <a:rPr lang="el-GR" sz="2200" dirty="0">
                <a:solidFill>
                  <a:prstClr val="black"/>
                </a:solidFill>
              </a:rPr>
              <a:t> σε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εντελώς</a:t>
            </a:r>
            <a:r>
              <a:rPr lang="el-GR" sz="2200" dirty="0">
                <a:solidFill>
                  <a:prstClr val="black"/>
                </a:solidFill>
              </a:rPr>
              <a:t> </a:t>
            </a:r>
            <a:r>
              <a:rPr lang="el-GR" sz="2200" dirty="0" err="1">
                <a:solidFill>
                  <a:prstClr val="black"/>
                </a:solidFill>
              </a:rPr>
              <a:t>διαφορετικό</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εκείνο</a:t>
            </a:r>
            <a:r>
              <a:rPr lang="el-GR" sz="2200" dirty="0">
                <a:solidFill>
                  <a:prstClr val="black"/>
                </a:solidFill>
              </a:rPr>
              <a:t> που τα </a:t>
            </a:r>
            <a:r>
              <a:rPr lang="el-GR" sz="2200" dirty="0" err="1">
                <a:solidFill>
                  <a:prstClr val="black"/>
                </a:solidFill>
              </a:rPr>
              <a:t>ίδια</a:t>
            </a:r>
            <a:r>
              <a:rPr lang="el-GR" sz="2200" dirty="0">
                <a:solidFill>
                  <a:prstClr val="black"/>
                </a:solidFill>
              </a:rPr>
              <a:t> </a:t>
            </a:r>
            <a:r>
              <a:rPr lang="el-GR" sz="2200" dirty="0" err="1">
                <a:solidFill>
                  <a:prstClr val="black"/>
                </a:solidFill>
              </a:rPr>
              <a:t>κείμενα</a:t>
            </a:r>
            <a:r>
              <a:rPr lang="el-GR" sz="2200" dirty="0">
                <a:solidFill>
                  <a:prstClr val="black"/>
                </a:solidFill>
              </a:rPr>
              <a:t> </a:t>
            </a:r>
            <a:r>
              <a:rPr lang="el-GR" sz="2200" dirty="0" err="1">
                <a:solidFill>
                  <a:prstClr val="black"/>
                </a:solidFill>
              </a:rPr>
              <a:t>έχουν</a:t>
            </a:r>
            <a:r>
              <a:rPr lang="el-GR" sz="2200" dirty="0">
                <a:solidFill>
                  <a:prstClr val="black"/>
                </a:solidFill>
              </a:rPr>
              <a:t> για τη </a:t>
            </a:r>
            <a:r>
              <a:rPr lang="el-GR" sz="2200" dirty="0" err="1">
                <a:solidFill>
                  <a:prstClr val="black"/>
                </a:solidFill>
              </a:rPr>
              <a:t>Συναγωγή</a:t>
            </a:r>
            <a:r>
              <a:rPr lang="el-GR" sz="2200" dirty="0">
                <a:solidFill>
                  <a:prstClr val="black"/>
                </a:solidFill>
              </a:rPr>
              <a:t>. Με </a:t>
            </a:r>
            <a:r>
              <a:rPr lang="el-GR" sz="2200" dirty="0" err="1">
                <a:solidFill>
                  <a:prstClr val="black"/>
                </a:solidFill>
              </a:rPr>
              <a:t>αυτό</a:t>
            </a:r>
            <a:r>
              <a:rPr lang="el-GR" sz="2200" dirty="0">
                <a:solidFill>
                  <a:prstClr val="black"/>
                </a:solidFill>
              </a:rPr>
              <a:t> το </a:t>
            </a:r>
            <a:r>
              <a:rPr lang="el-GR" sz="2200" dirty="0" err="1">
                <a:solidFill>
                  <a:prstClr val="black"/>
                </a:solidFill>
              </a:rPr>
              <a:t>νέο</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η </a:t>
            </a:r>
            <a:r>
              <a:rPr lang="el-GR" sz="2200" dirty="0" err="1">
                <a:solidFill>
                  <a:prstClr val="black"/>
                </a:solidFill>
              </a:rPr>
              <a:t>Εκκλησία</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στη </a:t>
            </a:r>
            <a:r>
              <a:rPr lang="el-GR" sz="2200" dirty="0" err="1">
                <a:solidFill>
                  <a:prstClr val="black"/>
                </a:solidFill>
              </a:rPr>
              <a:t>δική</a:t>
            </a:r>
            <a:r>
              <a:rPr lang="el-GR" sz="2200" dirty="0">
                <a:solidFill>
                  <a:prstClr val="black"/>
                </a:solidFill>
              </a:rPr>
              <a:t> της </a:t>
            </a:r>
            <a:r>
              <a:rPr lang="el-GR" sz="2200" dirty="0" err="1">
                <a:solidFill>
                  <a:prstClr val="black"/>
                </a:solidFill>
              </a:rPr>
              <a:t>Αγία</a:t>
            </a:r>
            <a:r>
              <a:rPr lang="el-GR" sz="2200" dirty="0">
                <a:solidFill>
                  <a:prstClr val="black"/>
                </a:solidFill>
              </a:rPr>
              <a:t> </a:t>
            </a:r>
            <a:r>
              <a:rPr lang="el-GR" sz="2200" dirty="0" err="1">
                <a:solidFill>
                  <a:prstClr val="black"/>
                </a:solidFill>
              </a:rPr>
              <a:t>Γραφή</a:t>
            </a:r>
            <a:r>
              <a:rPr lang="el-GR" sz="2200" dirty="0">
                <a:solidFill>
                  <a:prstClr val="black"/>
                </a:solidFill>
              </a:rPr>
              <a:t> και τα </a:t>
            </a:r>
            <a:r>
              <a:rPr lang="el-GR" sz="2200" dirty="0" err="1">
                <a:solidFill>
                  <a:prstClr val="black"/>
                </a:solidFill>
              </a:rPr>
              <a:t>θεωρεί</a:t>
            </a:r>
            <a:r>
              <a:rPr lang="el-GR" sz="2200" dirty="0">
                <a:solidFill>
                  <a:prstClr val="black"/>
                </a:solidFill>
              </a:rPr>
              <a:t> </a:t>
            </a:r>
            <a:r>
              <a:rPr lang="el-GR" sz="2200" dirty="0" err="1">
                <a:solidFill>
                  <a:prstClr val="black"/>
                </a:solidFill>
              </a:rPr>
              <a:t>πλέον</a:t>
            </a:r>
            <a:r>
              <a:rPr lang="el-GR" sz="2200" dirty="0">
                <a:solidFill>
                  <a:prstClr val="black"/>
                </a:solidFill>
              </a:rPr>
              <a:t> </a:t>
            </a:r>
            <a:r>
              <a:rPr lang="el-GR" sz="2200" dirty="0" err="1">
                <a:solidFill>
                  <a:prstClr val="black"/>
                </a:solidFill>
              </a:rPr>
              <a:t>τμήμα</a:t>
            </a:r>
            <a:r>
              <a:rPr lang="el-GR" sz="2200" dirty="0">
                <a:solidFill>
                  <a:prstClr val="black"/>
                </a:solidFill>
              </a:rPr>
              <a:t> της </a:t>
            </a:r>
            <a:r>
              <a:rPr lang="el-GR" sz="2200" dirty="0" err="1">
                <a:solidFill>
                  <a:prstClr val="black"/>
                </a:solidFill>
              </a:rPr>
              <a:t>δικής</a:t>
            </a:r>
            <a:r>
              <a:rPr lang="el-GR" sz="2200" dirty="0">
                <a:solidFill>
                  <a:prstClr val="black"/>
                </a:solidFill>
              </a:rPr>
              <a:t> της </a:t>
            </a:r>
            <a:r>
              <a:rPr lang="el-GR" sz="2200" dirty="0" err="1">
                <a:solidFill>
                  <a:prstClr val="black"/>
                </a:solidFill>
              </a:rPr>
              <a:t>παράδοσης</a:t>
            </a:r>
            <a:r>
              <a:rPr lang="el-GR" sz="2200" dirty="0">
                <a:solidFill>
                  <a:prstClr val="black"/>
                </a:solidFill>
              </a:rPr>
              <a:t>, </a:t>
            </a:r>
            <a:r>
              <a:rPr lang="el-GR" sz="2200" dirty="0" err="1">
                <a:solidFill>
                  <a:prstClr val="black"/>
                </a:solidFill>
              </a:rPr>
              <a:t>νομιμοποιώντας</a:t>
            </a:r>
            <a:r>
              <a:rPr lang="el-GR" sz="2200" dirty="0">
                <a:solidFill>
                  <a:prstClr val="black"/>
                </a:solidFill>
              </a:rPr>
              <a:t> </a:t>
            </a:r>
            <a:r>
              <a:rPr lang="el-GR" sz="2200" dirty="0" err="1">
                <a:solidFill>
                  <a:prstClr val="black"/>
                </a:solidFill>
              </a:rPr>
              <a:t>έτσι</a:t>
            </a:r>
            <a:r>
              <a:rPr lang="el-GR" sz="2200" dirty="0">
                <a:solidFill>
                  <a:prstClr val="black"/>
                </a:solidFill>
              </a:rPr>
              <a:t> </a:t>
            </a:r>
            <a:r>
              <a:rPr lang="el-GR" sz="2200" dirty="0" err="1">
                <a:solidFill>
                  <a:prstClr val="black"/>
                </a:solidFill>
              </a:rPr>
              <a:t>ταυτόχρονα</a:t>
            </a:r>
            <a:r>
              <a:rPr lang="el-GR" sz="2200" dirty="0">
                <a:solidFill>
                  <a:prstClr val="black"/>
                </a:solidFill>
              </a:rPr>
              <a:t> το </a:t>
            </a:r>
            <a:r>
              <a:rPr lang="el-GR" sz="2200" dirty="0" err="1">
                <a:solidFill>
                  <a:prstClr val="black"/>
                </a:solidFill>
              </a:rPr>
              <a:t>δικαίωμά</a:t>
            </a:r>
            <a:r>
              <a:rPr lang="el-GR" sz="2200" dirty="0">
                <a:solidFill>
                  <a:prstClr val="black"/>
                </a:solidFill>
              </a:rPr>
              <a:t> της να </a:t>
            </a:r>
            <a:r>
              <a:rPr lang="el-GR" sz="2200" dirty="0" err="1">
                <a:solidFill>
                  <a:prstClr val="black"/>
                </a:solidFill>
              </a:rPr>
              <a:t>είναι</a:t>
            </a:r>
            <a:r>
              <a:rPr lang="el-GR" sz="2200" dirty="0">
                <a:solidFill>
                  <a:prstClr val="black"/>
                </a:solidFill>
              </a:rPr>
              <a:t> </a:t>
            </a:r>
            <a:r>
              <a:rPr lang="el-GR" sz="2200" dirty="0" err="1">
                <a:solidFill>
                  <a:prstClr val="black"/>
                </a:solidFill>
              </a:rPr>
              <a:t>αυτή</a:t>
            </a:r>
            <a:r>
              <a:rPr lang="el-GR" sz="2200" dirty="0">
                <a:solidFill>
                  <a:prstClr val="black"/>
                </a:solidFill>
              </a:rPr>
              <a:t>, ως «</a:t>
            </a:r>
            <a:r>
              <a:rPr lang="el-GR" sz="2200" dirty="0" err="1">
                <a:solidFill>
                  <a:prstClr val="black"/>
                </a:solidFill>
              </a:rPr>
              <a:t>νέος</a:t>
            </a:r>
            <a:r>
              <a:rPr lang="el-GR" sz="2200" dirty="0">
                <a:solidFill>
                  <a:prstClr val="black"/>
                </a:solidFill>
              </a:rPr>
              <a:t> </a:t>
            </a:r>
            <a:r>
              <a:rPr lang="el-GR" sz="2200" dirty="0" err="1">
                <a:solidFill>
                  <a:prstClr val="black"/>
                </a:solidFill>
              </a:rPr>
              <a:t>Ισραήλ</a:t>
            </a:r>
            <a:r>
              <a:rPr lang="el-GR" sz="2200" dirty="0">
                <a:solidFill>
                  <a:prstClr val="black"/>
                </a:solidFill>
              </a:rPr>
              <a:t>», η </a:t>
            </a:r>
            <a:r>
              <a:rPr lang="el-GR" sz="2200" dirty="0" err="1">
                <a:solidFill>
                  <a:prstClr val="black"/>
                </a:solidFill>
              </a:rPr>
              <a:t>κληρονόμος</a:t>
            </a:r>
            <a:r>
              <a:rPr lang="el-GR" sz="2200" dirty="0">
                <a:solidFill>
                  <a:prstClr val="black"/>
                </a:solidFill>
              </a:rPr>
              <a:t> των </a:t>
            </a:r>
            <a:r>
              <a:rPr lang="el-GR" sz="2200" dirty="0" err="1">
                <a:solidFill>
                  <a:prstClr val="black"/>
                </a:solidFill>
              </a:rPr>
              <a:t>επαγγελιών</a:t>
            </a:r>
            <a:r>
              <a:rPr lang="el-GR" sz="2200" dirty="0">
                <a:solidFill>
                  <a:prstClr val="black"/>
                </a:solidFill>
              </a:rPr>
              <a:t> του </a:t>
            </a:r>
            <a:r>
              <a:rPr lang="el-GR" sz="2200" dirty="0" err="1">
                <a:solidFill>
                  <a:prstClr val="black"/>
                </a:solidFill>
              </a:rPr>
              <a:t>Θεού</a:t>
            </a:r>
            <a:r>
              <a:rPr lang="el-GR" sz="2200" dirty="0">
                <a:solidFill>
                  <a:prstClr val="black"/>
                </a:solidFill>
              </a:rPr>
              <a:t>, και </a:t>
            </a:r>
            <a:r>
              <a:rPr lang="el-GR" sz="2200" dirty="0" err="1">
                <a:solidFill>
                  <a:prstClr val="black"/>
                </a:solidFill>
              </a:rPr>
              <a:t>όχι</a:t>
            </a:r>
            <a:r>
              <a:rPr lang="el-GR" sz="2200" dirty="0">
                <a:solidFill>
                  <a:prstClr val="black"/>
                </a:solidFill>
              </a:rPr>
              <a:t> η </a:t>
            </a:r>
            <a:r>
              <a:rPr lang="el-GR" sz="2200" dirty="0" err="1">
                <a:solidFill>
                  <a:prstClr val="black"/>
                </a:solidFill>
              </a:rPr>
              <a:t>Συναγωγή</a:t>
            </a:r>
            <a:r>
              <a:rPr lang="el-GR" sz="2200" dirty="0">
                <a:solidFill>
                  <a:prstClr val="black"/>
                </a:solidFill>
              </a:rPr>
              <a:t>.</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Δεν </a:t>
            </a:r>
            <a:r>
              <a:rPr lang="el-GR" sz="2200" dirty="0" err="1"/>
              <a:t>είναι</a:t>
            </a:r>
            <a:r>
              <a:rPr lang="el-GR" sz="2200" dirty="0"/>
              <a:t> </a:t>
            </a:r>
            <a:r>
              <a:rPr lang="el-GR" sz="2200" dirty="0" err="1"/>
              <a:t>τυχαίο</a:t>
            </a:r>
            <a:r>
              <a:rPr lang="el-GR" sz="2200" dirty="0"/>
              <a:t> το </a:t>
            </a:r>
            <a:r>
              <a:rPr lang="el-GR" sz="2200" dirty="0" err="1"/>
              <a:t>ότι</a:t>
            </a:r>
            <a:r>
              <a:rPr lang="el-GR" sz="2200" dirty="0"/>
              <a:t> </a:t>
            </a:r>
            <a:r>
              <a:rPr lang="el-GR" sz="2200" dirty="0" err="1"/>
              <a:t>όλες</a:t>
            </a:r>
            <a:r>
              <a:rPr lang="el-GR" sz="2200" dirty="0"/>
              <a:t> οι </a:t>
            </a:r>
            <a:r>
              <a:rPr lang="el-GR" sz="2200" dirty="0" err="1"/>
              <a:t>αρχαίες</a:t>
            </a:r>
            <a:r>
              <a:rPr lang="el-GR" sz="2200" dirty="0"/>
              <a:t> </a:t>
            </a:r>
            <a:r>
              <a:rPr lang="el-GR" sz="2200" dirty="0" err="1"/>
              <a:t>χριστιανικές</a:t>
            </a:r>
            <a:r>
              <a:rPr lang="el-GR" sz="2200" dirty="0"/>
              <a:t> </a:t>
            </a:r>
            <a:r>
              <a:rPr lang="el-GR" sz="2200" dirty="0" err="1"/>
              <a:t>αιρέσεις</a:t>
            </a:r>
            <a:r>
              <a:rPr lang="el-GR" sz="2200" dirty="0"/>
              <a:t>, που </a:t>
            </a:r>
            <a:r>
              <a:rPr lang="el-GR" sz="2200" dirty="0" err="1"/>
              <a:t>εμφανίζουν</a:t>
            </a:r>
            <a:r>
              <a:rPr lang="el-GR" sz="2200" dirty="0"/>
              <a:t> </a:t>
            </a:r>
            <a:r>
              <a:rPr lang="el-GR" sz="2200" dirty="0" err="1"/>
              <a:t>πλατω-νική</a:t>
            </a:r>
            <a:r>
              <a:rPr lang="el-GR" sz="2200" dirty="0"/>
              <a:t> </a:t>
            </a:r>
            <a:r>
              <a:rPr lang="el-GR" sz="2200" dirty="0" err="1"/>
              <a:t>επίδραση</a:t>
            </a:r>
            <a:r>
              <a:rPr lang="el-GR" sz="2200" dirty="0"/>
              <a:t> </a:t>
            </a:r>
            <a:r>
              <a:rPr lang="el-GR" sz="2200" dirty="0" err="1"/>
              <a:t>πολέμησαν</a:t>
            </a:r>
            <a:r>
              <a:rPr lang="el-GR" sz="2200" dirty="0"/>
              <a:t> με </a:t>
            </a:r>
            <a:r>
              <a:rPr lang="el-GR" sz="2200" dirty="0" err="1"/>
              <a:t>ιδιαίτερο</a:t>
            </a:r>
            <a:r>
              <a:rPr lang="el-GR" sz="2200" dirty="0"/>
              <a:t> </a:t>
            </a:r>
            <a:r>
              <a:rPr lang="el-GR" sz="2200" dirty="0" err="1"/>
              <a:t>πάθος</a:t>
            </a:r>
            <a:r>
              <a:rPr lang="el-GR" sz="2200" dirty="0"/>
              <a:t> την </a:t>
            </a:r>
            <a:r>
              <a:rPr lang="el-GR" sz="2200" dirty="0" err="1"/>
              <a:t>Παλαιά</a:t>
            </a:r>
            <a:r>
              <a:rPr lang="el-GR" sz="2200" dirty="0"/>
              <a:t> </a:t>
            </a:r>
            <a:r>
              <a:rPr lang="el-GR" sz="2200" dirty="0" err="1"/>
              <a:t>Διαθήκη</a:t>
            </a:r>
            <a:r>
              <a:rPr lang="el-GR" sz="2200" dirty="0"/>
              <a:t>, </a:t>
            </a:r>
            <a:r>
              <a:rPr lang="el-GR" sz="2200" dirty="0" err="1"/>
              <a:t>ακριβώς</a:t>
            </a:r>
            <a:r>
              <a:rPr lang="el-GR" sz="2200" dirty="0"/>
              <a:t> </a:t>
            </a:r>
            <a:r>
              <a:rPr lang="el-GR" sz="2200" dirty="0" err="1"/>
              <a:t>γιατί</a:t>
            </a:r>
            <a:r>
              <a:rPr lang="el-GR" sz="2200" dirty="0"/>
              <a:t> σε </a:t>
            </a:r>
            <a:r>
              <a:rPr lang="el-GR" sz="2200" dirty="0" err="1"/>
              <a:t>αυτήν</a:t>
            </a:r>
            <a:r>
              <a:rPr lang="el-GR" sz="2200" dirty="0"/>
              <a:t> </a:t>
            </a:r>
            <a:r>
              <a:rPr lang="el-GR" sz="2200" dirty="0" err="1"/>
              <a:t>κατά</a:t>
            </a:r>
            <a:r>
              <a:rPr lang="el-GR" sz="2200" dirty="0"/>
              <a:t> </a:t>
            </a:r>
            <a:r>
              <a:rPr lang="el-GR" sz="2200" dirty="0" err="1"/>
              <a:t>κύριο</a:t>
            </a:r>
            <a:r>
              <a:rPr lang="el-GR" sz="2200" dirty="0"/>
              <a:t> </a:t>
            </a:r>
            <a:r>
              <a:rPr lang="el-GR" sz="2200" dirty="0" err="1"/>
              <a:t>λόγο</a:t>
            </a:r>
            <a:r>
              <a:rPr lang="el-GR" sz="2200" dirty="0"/>
              <a:t> </a:t>
            </a:r>
            <a:r>
              <a:rPr lang="el-GR" sz="2200" dirty="0" err="1"/>
              <a:t>φαίνεται</a:t>
            </a:r>
            <a:r>
              <a:rPr lang="el-GR" sz="2200" dirty="0"/>
              <a:t> </a:t>
            </a:r>
            <a:r>
              <a:rPr lang="el-GR" sz="2200" dirty="0" err="1"/>
              <a:t>καθαρά</a:t>
            </a:r>
            <a:r>
              <a:rPr lang="el-GR" sz="2200" dirty="0"/>
              <a:t> η </a:t>
            </a:r>
            <a:r>
              <a:rPr lang="el-GR" sz="2200" dirty="0" err="1"/>
              <a:t>ιστορική</a:t>
            </a:r>
            <a:r>
              <a:rPr lang="el-GR" sz="2200" dirty="0"/>
              <a:t> </a:t>
            </a:r>
            <a:r>
              <a:rPr lang="el-GR" sz="2200" dirty="0" err="1"/>
              <a:t>διάσταση</a:t>
            </a:r>
            <a:r>
              <a:rPr lang="el-GR" sz="2200" dirty="0"/>
              <a:t> της </a:t>
            </a:r>
            <a:r>
              <a:rPr lang="el-GR" sz="2200" dirty="0" err="1"/>
              <a:t>αποκάλυψης</a:t>
            </a:r>
            <a:r>
              <a:rPr lang="el-GR" sz="2200" dirty="0"/>
              <a:t> του </a:t>
            </a:r>
            <a:r>
              <a:rPr lang="el-GR" sz="2200" dirty="0" err="1"/>
              <a:t>Θεού</a:t>
            </a:r>
            <a:r>
              <a:rPr lang="el-GR" sz="2200" dirty="0"/>
              <a:t>. </a:t>
            </a:r>
            <a:r>
              <a:rPr lang="el-GR" sz="2200" dirty="0" err="1"/>
              <a:t>Έτσι</a:t>
            </a:r>
            <a:r>
              <a:rPr lang="el-GR" sz="2200" dirty="0"/>
              <a:t>, οι </a:t>
            </a:r>
            <a:r>
              <a:rPr lang="el-GR" sz="2200" dirty="0" err="1"/>
              <a:t>αρχαίοι</a:t>
            </a:r>
            <a:r>
              <a:rPr lang="el-GR" sz="2200" dirty="0"/>
              <a:t> </a:t>
            </a:r>
            <a:r>
              <a:rPr lang="el-GR" sz="2200" dirty="0" err="1"/>
              <a:t>εκκλησιαστικοί</a:t>
            </a:r>
            <a:r>
              <a:rPr lang="el-GR" sz="2200" dirty="0"/>
              <a:t> </a:t>
            </a:r>
            <a:r>
              <a:rPr lang="el-GR" sz="2200" dirty="0" err="1"/>
              <a:t>συγγραφείς</a:t>
            </a:r>
            <a:r>
              <a:rPr lang="el-GR" sz="2200" dirty="0"/>
              <a:t> και </a:t>
            </a:r>
            <a:r>
              <a:rPr lang="el-GR" sz="2200" dirty="0" err="1"/>
              <a:t>Πατέρες</a:t>
            </a:r>
            <a:r>
              <a:rPr lang="el-GR" sz="2200" dirty="0"/>
              <a:t> δεν </a:t>
            </a:r>
            <a:r>
              <a:rPr lang="el-GR" sz="2200" dirty="0" err="1"/>
              <a:t>κάνουν</a:t>
            </a:r>
            <a:r>
              <a:rPr lang="el-GR" sz="2200" dirty="0"/>
              <a:t> </a:t>
            </a:r>
            <a:r>
              <a:rPr lang="el-GR" sz="2200" dirty="0" err="1"/>
              <a:t>ποτέ</a:t>
            </a:r>
            <a:r>
              <a:rPr lang="el-GR" sz="2200" dirty="0"/>
              <a:t>, </a:t>
            </a:r>
            <a:r>
              <a:rPr lang="el-GR" sz="2200" dirty="0" err="1"/>
              <a:t>ούτε</a:t>
            </a:r>
            <a:r>
              <a:rPr lang="el-GR" sz="2200" dirty="0"/>
              <a:t> στα </a:t>
            </a:r>
            <a:r>
              <a:rPr lang="el-GR" sz="2200" dirty="0" err="1"/>
              <a:t>δογματικά</a:t>
            </a:r>
            <a:r>
              <a:rPr lang="el-GR" sz="2200" dirty="0"/>
              <a:t> </a:t>
            </a:r>
            <a:r>
              <a:rPr lang="el-GR" sz="2200" dirty="0" err="1"/>
              <a:t>συγγράμματά</a:t>
            </a:r>
            <a:r>
              <a:rPr lang="el-GR" sz="2200" dirty="0"/>
              <a:t> τους, </a:t>
            </a:r>
            <a:r>
              <a:rPr lang="el-GR" sz="2200" dirty="0" err="1"/>
              <a:t>ποιοτική</a:t>
            </a:r>
            <a:r>
              <a:rPr lang="el-GR" sz="2200" dirty="0"/>
              <a:t> </a:t>
            </a:r>
            <a:r>
              <a:rPr lang="el-GR" sz="2200" dirty="0" err="1"/>
              <a:t>διάκριση</a:t>
            </a:r>
            <a:r>
              <a:rPr lang="el-GR" sz="2200" dirty="0"/>
              <a:t> </a:t>
            </a:r>
            <a:r>
              <a:rPr lang="el-GR" sz="2200" dirty="0" err="1"/>
              <a:t>μεταξύ</a:t>
            </a:r>
            <a:r>
              <a:rPr lang="el-GR" sz="2200" dirty="0"/>
              <a:t> </a:t>
            </a:r>
            <a:r>
              <a:rPr lang="el-GR" sz="2200" dirty="0" err="1"/>
              <a:t>Παλαιάς</a:t>
            </a:r>
            <a:r>
              <a:rPr lang="el-GR" sz="2200" dirty="0"/>
              <a:t> και </a:t>
            </a:r>
            <a:r>
              <a:rPr lang="el-GR" sz="2200" dirty="0" err="1"/>
              <a:t>Καινής</a:t>
            </a:r>
            <a:r>
              <a:rPr lang="el-GR" sz="2200" dirty="0"/>
              <a:t> </a:t>
            </a:r>
            <a:r>
              <a:rPr lang="el-GR" sz="2200" dirty="0" err="1"/>
              <a:t>Διαθήκης</a:t>
            </a:r>
            <a:r>
              <a:rPr lang="el-GR" sz="2200" dirty="0"/>
              <a:t> </a:t>
            </a:r>
            <a:r>
              <a:rPr lang="el-GR" sz="2200" dirty="0" err="1"/>
              <a:t>αλλά</a:t>
            </a:r>
            <a:r>
              <a:rPr lang="el-GR" sz="2200" dirty="0"/>
              <a:t> </a:t>
            </a:r>
            <a:r>
              <a:rPr lang="el-GR" sz="2200" dirty="0" err="1"/>
              <a:t>μόνο</a:t>
            </a:r>
            <a:r>
              <a:rPr lang="el-GR" sz="2200" dirty="0"/>
              <a:t> </a:t>
            </a:r>
            <a:r>
              <a:rPr lang="el-GR" sz="2200" dirty="0" err="1"/>
              <a:t>χρονική</a:t>
            </a:r>
            <a:r>
              <a:rPr lang="el-GR" sz="2200" dirty="0"/>
              <a:t>, </a:t>
            </a:r>
            <a:r>
              <a:rPr lang="el-GR" sz="2200" dirty="0" err="1"/>
              <a:t>δηλαδή</a:t>
            </a:r>
            <a:r>
              <a:rPr lang="el-GR" sz="2200" dirty="0"/>
              <a:t> </a:t>
            </a:r>
            <a:r>
              <a:rPr lang="el-GR" sz="2200" dirty="0" err="1"/>
              <a:t>τεχνική</a:t>
            </a:r>
            <a:r>
              <a:rPr lang="el-GR" sz="2200" dirty="0"/>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90</a:t>
            </a:fld>
            <a:endParaRPr lang="el-GR"/>
          </a:p>
        </p:txBody>
      </p:sp>
    </p:spTree>
    <p:extLst>
      <p:ext uri="{BB962C8B-B14F-4D97-AF65-F5344CB8AC3E}">
        <p14:creationId xmlns:p14="http://schemas.microsoft.com/office/powerpoint/2010/main" val="238673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1.3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dirty="0" err="1">
                <a:solidFill>
                  <a:prstClr val="black"/>
                </a:solidFill>
              </a:rPr>
              <a:t>Εκεί</a:t>
            </a:r>
            <a:r>
              <a:rPr lang="el-GR" sz="2200" dirty="0">
                <a:solidFill>
                  <a:prstClr val="black"/>
                </a:solidFill>
              </a:rPr>
              <a:t> </a:t>
            </a:r>
            <a:r>
              <a:rPr lang="el-GR" sz="2200" dirty="0" err="1">
                <a:solidFill>
                  <a:prstClr val="black"/>
                </a:solidFill>
              </a:rPr>
              <a:t>όμως</a:t>
            </a:r>
            <a:r>
              <a:rPr lang="el-GR" sz="2200" dirty="0">
                <a:solidFill>
                  <a:prstClr val="black"/>
                </a:solidFill>
              </a:rPr>
              <a:t>, </a:t>
            </a:r>
            <a:r>
              <a:rPr lang="el-GR" sz="2200" dirty="0" err="1">
                <a:solidFill>
                  <a:prstClr val="black"/>
                </a:solidFill>
              </a:rPr>
              <a:t>όπου</a:t>
            </a:r>
            <a:r>
              <a:rPr lang="el-GR" sz="2200" dirty="0">
                <a:solidFill>
                  <a:prstClr val="black"/>
                </a:solidFill>
              </a:rPr>
              <a:t> η </a:t>
            </a:r>
            <a:r>
              <a:rPr lang="el-GR" sz="2200" dirty="0" err="1">
                <a:solidFill>
                  <a:prstClr val="black"/>
                </a:solidFill>
              </a:rPr>
              <a:t>αδιάσπαστη</a:t>
            </a:r>
            <a:r>
              <a:rPr lang="el-GR" sz="2200" dirty="0">
                <a:solidFill>
                  <a:prstClr val="black"/>
                </a:solidFill>
              </a:rPr>
              <a:t> </a:t>
            </a:r>
            <a:r>
              <a:rPr lang="el-GR" sz="2200" dirty="0" err="1">
                <a:solidFill>
                  <a:prstClr val="black"/>
                </a:solidFill>
              </a:rPr>
              <a:t>σύνδεση</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καθίσταται</a:t>
            </a:r>
            <a:r>
              <a:rPr lang="el-GR" sz="2200" dirty="0">
                <a:solidFill>
                  <a:prstClr val="black"/>
                </a:solidFill>
              </a:rPr>
              <a:t> με τον </a:t>
            </a:r>
            <a:r>
              <a:rPr lang="el-GR" sz="2200" dirty="0" err="1">
                <a:solidFill>
                  <a:prstClr val="black"/>
                </a:solidFill>
              </a:rPr>
              <a:t>παρα-στατικότερο</a:t>
            </a:r>
            <a:r>
              <a:rPr lang="el-GR" sz="2200" dirty="0">
                <a:solidFill>
                  <a:prstClr val="black"/>
                </a:solidFill>
              </a:rPr>
              <a:t> </a:t>
            </a:r>
            <a:r>
              <a:rPr lang="el-GR" sz="2200" dirty="0" err="1">
                <a:solidFill>
                  <a:prstClr val="black"/>
                </a:solidFill>
              </a:rPr>
              <a:t>τρόπο</a:t>
            </a:r>
            <a:r>
              <a:rPr lang="el-GR" sz="2200" dirty="0">
                <a:solidFill>
                  <a:prstClr val="black"/>
                </a:solidFill>
              </a:rPr>
              <a:t> </a:t>
            </a:r>
            <a:r>
              <a:rPr lang="el-GR" sz="2200" dirty="0" err="1">
                <a:solidFill>
                  <a:prstClr val="black"/>
                </a:solidFill>
              </a:rPr>
              <a:t>εμφανής</a:t>
            </a:r>
            <a:r>
              <a:rPr lang="el-GR" sz="2200" dirty="0">
                <a:solidFill>
                  <a:prstClr val="black"/>
                </a:solidFill>
              </a:rPr>
              <a:t> </a:t>
            </a:r>
            <a:r>
              <a:rPr lang="el-GR" sz="2200" dirty="0" err="1">
                <a:solidFill>
                  <a:prstClr val="black"/>
                </a:solidFill>
              </a:rPr>
              <a:t>είναι</a:t>
            </a:r>
            <a:r>
              <a:rPr lang="el-GR" sz="2200" dirty="0">
                <a:solidFill>
                  <a:prstClr val="black"/>
                </a:solidFill>
              </a:rPr>
              <a:t> η </a:t>
            </a:r>
            <a:r>
              <a:rPr lang="el-GR" sz="2200" dirty="0" err="1">
                <a:solidFill>
                  <a:prstClr val="black"/>
                </a:solidFill>
              </a:rPr>
              <a:t>λατρεία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Δύσκολα</a:t>
            </a:r>
            <a:r>
              <a:rPr lang="el-GR" sz="2200" dirty="0">
                <a:solidFill>
                  <a:prstClr val="black"/>
                </a:solidFill>
              </a:rPr>
              <a:t> </a:t>
            </a:r>
            <a:r>
              <a:rPr lang="el-GR" sz="2200" dirty="0" err="1">
                <a:solidFill>
                  <a:prstClr val="black"/>
                </a:solidFill>
              </a:rPr>
              <a:t>μπορεί</a:t>
            </a:r>
            <a:r>
              <a:rPr lang="el-GR" sz="2200" dirty="0">
                <a:solidFill>
                  <a:prstClr val="black"/>
                </a:solidFill>
              </a:rPr>
              <a:t> να βρει </a:t>
            </a:r>
            <a:r>
              <a:rPr lang="el-GR" sz="2200" dirty="0" err="1">
                <a:solidFill>
                  <a:prstClr val="black"/>
                </a:solidFill>
              </a:rPr>
              <a:t>κανείς</a:t>
            </a:r>
            <a:r>
              <a:rPr lang="el-GR" sz="2200" dirty="0">
                <a:solidFill>
                  <a:prstClr val="black"/>
                </a:solidFill>
              </a:rPr>
              <a:t> </a:t>
            </a:r>
            <a:r>
              <a:rPr lang="el-GR" sz="2200" dirty="0" err="1">
                <a:solidFill>
                  <a:prstClr val="black"/>
                </a:solidFill>
              </a:rPr>
              <a:t>έναν</a:t>
            </a:r>
            <a:r>
              <a:rPr lang="el-GR" sz="2200" dirty="0">
                <a:solidFill>
                  <a:prstClr val="black"/>
                </a:solidFill>
              </a:rPr>
              <a:t> </a:t>
            </a:r>
            <a:r>
              <a:rPr lang="el-GR" sz="2200" dirty="0" err="1">
                <a:solidFill>
                  <a:prstClr val="black"/>
                </a:solidFill>
              </a:rPr>
              <a:t>ύμνο</a:t>
            </a:r>
            <a:r>
              <a:rPr lang="el-GR" sz="2200" dirty="0">
                <a:solidFill>
                  <a:prstClr val="black"/>
                </a:solidFill>
              </a:rPr>
              <a:t> που, αν δεν </a:t>
            </a:r>
            <a:r>
              <a:rPr lang="el-GR" sz="2200" dirty="0" err="1">
                <a:solidFill>
                  <a:prstClr val="black"/>
                </a:solidFill>
              </a:rPr>
              <a:t>κάνει</a:t>
            </a:r>
            <a:r>
              <a:rPr lang="el-GR" sz="2200" dirty="0">
                <a:solidFill>
                  <a:prstClr val="black"/>
                </a:solidFill>
              </a:rPr>
              <a:t> </a:t>
            </a:r>
            <a:r>
              <a:rPr lang="el-GR" sz="2200" dirty="0" err="1">
                <a:solidFill>
                  <a:prstClr val="black"/>
                </a:solidFill>
              </a:rPr>
              <a:t>άμεση</a:t>
            </a:r>
            <a:r>
              <a:rPr lang="el-GR" sz="2200" dirty="0">
                <a:solidFill>
                  <a:prstClr val="black"/>
                </a:solidFill>
              </a:rPr>
              <a:t> </a:t>
            </a:r>
            <a:r>
              <a:rPr lang="el-GR" sz="2200" dirty="0" err="1">
                <a:solidFill>
                  <a:prstClr val="black"/>
                </a:solidFill>
              </a:rPr>
              <a:t>αναφορά</a:t>
            </a:r>
            <a:r>
              <a:rPr lang="el-GR" sz="2200" dirty="0">
                <a:solidFill>
                  <a:prstClr val="black"/>
                </a:solidFill>
              </a:rPr>
              <a:t> σε </a:t>
            </a:r>
            <a:r>
              <a:rPr lang="el-GR" sz="2200" dirty="0" err="1">
                <a:solidFill>
                  <a:prstClr val="black"/>
                </a:solidFill>
              </a:rPr>
              <a:t>κάποιο</a:t>
            </a:r>
            <a:r>
              <a:rPr lang="el-GR" sz="2200" dirty="0">
                <a:solidFill>
                  <a:prstClr val="black"/>
                </a:solidFill>
              </a:rPr>
              <a:t> </a:t>
            </a:r>
            <a:r>
              <a:rPr lang="el-GR" sz="2200" dirty="0" err="1">
                <a:solidFill>
                  <a:prstClr val="black"/>
                </a:solidFill>
              </a:rPr>
              <a:t>πρόσωπο</a:t>
            </a:r>
            <a:r>
              <a:rPr lang="el-GR" sz="2200" dirty="0">
                <a:solidFill>
                  <a:prstClr val="black"/>
                </a:solidFill>
              </a:rPr>
              <a:t> ή </a:t>
            </a:r>
            <a:r>
              <a:rPr lang="el-GR" sz="2200" dirty="0" err="1">
                <a:solidFill>
                  <a:prstClr val="black"/>
                </a:solidFill>
              </a:rPr>
              <a:t>γεγονός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να μην </a:t>
            </a:r>
            <a:r>
              <a:rPr lang="el-GR" sz="2200" dirty="0" err="1">
                <a:solidFill>
                  <a:prstClr val="black"/>
                </a:solidFill>
              </a:rPr>
              <a:t>είναι</a:t>
            </a:r>
            <a:r>
              <a:rPr lang="el-GR" sz="2200" dirty="0">
                <a:solidFill>
                  <a:prstClr val="black"/>
                </a:solidFill>
              </a:rPr>
              <a:t> </a:t>
            </a:r>
            <a:r>
              <a:rPr lang="el-GR" sz="2200" dirty="0" err="1">
                <a:solidFill>
                  <a:prstClr val="black"/>
                </a:solidFill>
              </a:rPr>
              <a:t>επηρεασμένος</a:t>
            </a:r>
            <a:r>
              <a:rPr lang="el-GR" sz="2200" dirty="0">
                <a:solidFill>
                  <a:prstClr val="black"/>
                </a:solidFill>
              </a:rPr>
              <a:t> </a:t>
            </a:r>
            <a:r>
              <a:rPr lang="el-GR" sz="2200" dirty="0" err="1">
                <a:solidFill>
                  <a:prstClr val="black"/>
                </a:solidFill>
              </a:rPr>
              <a:t>από</a:t>
            </a:r>
            <a:r>
              <a:rPr lang="el-GR" sz="2200" dirty="0">
                <a:solidFill>
                  <a:prstClr val="black"/>
                </a:solidFill>
              </a:rPr>
              <a:t> τη </a:t>
            </a:r>
            <a:r>
              <a:rPr lang="el-GR" sz="2200" dirty="0" err="1">
                <a:solidFill>
                  <a:prstClr val="black"/>
                </a:solidFill>
              </a:rPr>
              <a:t>θεματολογία</a:t>
            </a:r>
            <a:r>
              <a:rPr lang="el-GR" sz="2200" dirty="0">
                <a:solidFill>
                  <a:prstClr val="black"/>
                </a:solidFill>
              </a:rPr>
              <a:t> και τη </a:t>
            </a:r>
            <a:r>
              <a:rPr lang="el-GR" sz="2200" dirty="0" err="1">
                <a:solidFill>
                  <a:prstClr val="black"/>
                </a:solidFill>
              </a:rPr>
              <a:t>φρασεολογία</a:t>
            </a:r>
            <a:r>
              <a:rPr lang="el-GR" sz="2200" dirty="0">
                <a:solidFill>
                  <a:prstClr val="black"/>
                </a:solidFill>
              </a:rPr>
              <a:t> της, </a:t>
            </a:r>
            <a:r>
              <a:rPr lang="el-GR" sz="2200" dirty="0" err="1">
                <a:solidFill>
                  <a:prstClr val="black"/>
                </a:solidFill>
              </a:rPr>
              <a:t>ενώ</a:t>
            </a:r>
            <a:r>
              <a:rPr lang="el-GR" sz="2200" dirty="0">
                <a:solidFill>
                  <a:prstClr val="black"/>
                </a:solidFill>
              </a:rPr>
              <a:t> σε </a:t>
            </a:r>
            <a:r>
              <a:rPr lang="el-GR" sz="2200" dirty="0" err="1">
                <a:solidFill>
                  <a:prstClr val="black"/>
                </a:solidFill>
              </a:rPr>
              <a:t>όλες</a:t>
            </a:r>
            <a:r>
              <a:rPr lang="el-GR" sz="2200" dirty="0">
                <a:solidFill>
                  <a:prstClr val="black"/>
                </a:solidFill>
              </a:rPr>
              <a:t> τις </a:t>
            </a:r>
            <a:r>
              <a:rPr lang="el-GR" sz="2200" dirty="0" err="1">
                <a:solidFill>
                  <a:prstClr val="black"/>
                </a:solidFill>
              </a:rPr>
              <a:t>εκκλησιαστικές</a:t>
            </a:r>
            <a:r>
              <a:rPr lang="el-GR" sz="2200" dirty="0">
                <a:solidFill>
                  <a:prstClr val="black"/>
                </a:solidFill>
              </a:rPr>
              <a:t> </a:t>
            </a:r>
            <a:r>
              <a:rPr lang="el-GR" sz="2200" dirty="0" err="1">
                <a:solidFill>
                  <a:prstClr val="black"/>
                </a:solidFill>
              </a:rPr>
              <a:t>ακολουθίες</a:t>
            </a:r>
            <a:r>
              <a:rPr lang="el-GR" sz="2200" dirty="0">
                <a:solidFill>
                  <a:prstClr val="black"/>
                </a:solidFill>
              </a:rPr>
              <a:t> </a:t>
            </a:r>
            <a:r>
              <a:rPr lang="el-GR" sz="2200" dirty="0" err="1">
                <a:solidFill>
                  <a:prstClr val="black"/>
                </a:solidFill>
              </a:rPr>
              <a:t>διαβάζονται</a:t>
            </a:r>
            <a:r>
              <a:rPr lang="el-GR" sz="2200" dirty="0">
                <a:solidFill>
                  <a:prstClr val="black"/>
                </a:solidFill>
              </a:rPr>
              <a:t> </a:t>
            </a:r>
            <a:r>
              <a:rPr lang="el-GR" sz="2200" dirty="0" err="1">
                <a:solidFill>
                  <a:prstClr val="black"/>
                </a:solidFill>
              </a:rPr>
              <a:t>μικρότερα</a:t>
            </a:r>
            <a:r>
              <a:rPr lang="el-GR" sz="2200" dirty="0">
                <a:solidFill>
                  <a:prstClr val="black"/>
                </a:solidFill>
              </a:rPr>
              <a:t> ή </a:t>
            </a:r>
            <a:r>
              <a:rPr lang="el-GR" sz="2200" dirty="0" err="1">
                <a:solidFill>
                  <a:prstClr val="black"/>
                </a:solidFill>
              </a:rPr>
              <a:t>μεγαλύτερα</a:t>
            </a:r>
            <a:r>
              <a:rPr lang="el-GR" sz="2200" dirty="0">
                <a:solidFill>
                  <a:prstClr val="black"/>
                </a:solidFill>
              </a:rPr>
              <a:t> </a:t>
            </a:r>
            <a:r>
              <a:rPr lang="el-GR" sz="2200" dirty="0" err="1">
                <a:solidFill>
                  <a:prstClr val="black"/>
                </a:solidFill>
              </a:rPr>
              <a:t>παλαιοδιαθηκικά</a:t>
            </a:r>
            <a:r>
              <a:rPr lang="el-GR" sz="2200" dirty="0">
                <a:solidFill>
                  <a:prstClr val="black"/>
                </a:solidFill>
              </a:rPr>
              <a:t> </a:t>
            </a:r>
            <a:r>
              <a:rPr lang="el-GR" sz="2200" dirty="0" err="1">
                <a:solidFill>
                  <a:prstClr val="black"/>
                </a:solidFill>
              </a:rPr>
              <a:t>αποσπάσματα</a:t>
            </a:r>
            <a:r>
              <a:rPr lang="el-GR" sz="2200" dirty="0">
                <a:solidFill>
                  <a:prstClr val="black"/>
                </a:solidFill>
              </a:rPr>
              <a:t>.</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err="1">
                <a:solidFill>
                  <a:srgbClr val="C00000"/>
                </a:solidFill>
              </a:rPr>
              <a:t>στ</a:t>
            </a:r>
            <a:r>
              <a:rPr lang="el-GR" sz="2200" dirty="0">
                <a:solidFill>
                  <a:srgbClr val="C00000"/>
                </a:solidFill>
              </a:rPr>
              <a:t>)</a:t>
            </a:r>
            <a:r>
              <a:rPr lang="el-GR" sz="2200" dirty="0"/>
              <a:t> Επίσης, στην </a:t>
            </a:r>
            <a:r>
              <a:rPr lang="el-GR" sz="2200" dirty="0" err="1"/>
              <a:t>Αποκάλυψη</a:t>
            </a:r>
            <a:r>
              <a:rPr lang="el-GR" sz="2200" dirty="0"/>
              <a:t> το </a:t>
            </a:r>
            <a:r>
              <a:rPr lang="el-GR" sz="2200" dirty="0" err="1"/>
              <a:t>όνομα</a:t>
            </a:r>
            <a:r>
              <a:rPr lang="el-GR" sz="2200" dirty="0"/>
              <a:t> του </a:t>
            </a:r>
            <a:r>
              <a:rPr lang="el-GR" sz="2200" dirty="0" err="1"/>
              <a:t>Θεού</a:t>
            </a:r>
            <a:r>
              <a:rPr lang="el-GR" sz="2200" dirty="0"/>
              <a:t> ως «</a:t>
            </a:r>
            <a:r>
              <a:rPr lang="el-GR" sz="2200" i="1" dirty="0"/>
              <a:t>ὁ </a:t>
            </a:r>
            <a:r>
              <a:rPr lang="el-GR" sz="2200" i="1" dirty="0" err="1"/>
              <a:t>ὤν</a:t>
            </a:r>
            <a:r>
              <a:rPr lang="el-GR" sz="2200" i="1" dirty="0"/>
              <a:t> </a:t>
            </a:r>
            <a:r>
              <a:rPr lang="el-GR" sz="2200" i="1" dirty="0" err="1"/>
              <a:t>καί</a:t>
            </a:r>
            <a:r>
              <a:rPr lang="el-GR" sz="2200" i="1" dirty="0"/>
              <a:t> ὁ </a:t>
            </a:r>
            <a:r>
              <a:rPr lang="el-GR" sz="2200" i="1" dirty="0" err="1"/>
              <a:t>ἦν</a:t>
            </a:r>
            <a:r>
              <a:rPr lang="el-GR" sz="2200" i="1" dirty="0"/>
              <a:t> </a:t>
            </a:r>
            <a:r>
              <a:rPr lang="el-GR" sz="2200" i="1" dirty="0" err="1"/>
              <a:t>καί</a:t>
            </a:r>
            <a:r>
              <a:rPr lang="el-GR" sz="2200" i="1" dirty="0"/>
              <a:t> ὁ </a:t>
            </a:r>
            <a:r>
              <a:rPr lang="el-GR" sz="2200" i="1" dirty="0" err="1"/>
              <a:t>ἐρχόμενος</a:t>
            </a:r>
            <a:r>
              <a:rPr lang="el-GR" sz="2200" dirty="0"/>
              <a:t>» </a:t>
            </a:r>
            <a:r>
              <a:rPr lang="el-GR" sz="2200" dirty="0" err="1"/>
              <a:t>διακηρύσσει</a:t>
            </a:r>
            <a:r>
              <a:rPr lang="el-GR" sz="2200" dirty="0"/>
              <a:t> με τον πιο </a:t>
            </a:r>
            <a:r>
              <a:rPr lang="el-GR" sz="2200" dirty="0" err="1"/>
              <a:t>παραστατικό</a:t>
            </a:r>
            <a:r>
              <a:rPr lang="el-GR" sz="2200" dirty="0"/>
              <a:t> </a:t>
            </a:r>
            <a:r>
              <a:rPr lang="el-GR" sz="2200" dirty="0" err="1"/>
              <a:t>τρόπο</a:t>
            </a:r>
            <a:r>
              <a:rPr lang="el-GR" sz="2200" dirty="0"/>
              <a:t> </a:t>
            </a:r>
            <a:r>
              <a:rPr lang="el-GR" sz="2200" dirty="0" err="1"/>
              <a:t>όχι</a:t>
            </a:r>
            <a:r>
              <a:rPr lang="el-GR" sz="2200" dirty="0"/>
              <a:t> </a:t>
            </a:r>
            <a:r>
              <a:rPr lang="el-GR" sz="2200" dirty="0" err="1"/>
              <a:t>μόνον</a:t>
            </a:r>
            <a:r>
              <a:rPr lang="el-GR" sz="2200" dirty="0"/>
              <a:t> το </a:t>
            </a:r>
            <a:r>
              <a:rPr lang="el-GR" sz="2200" dirty="0" err="1"/>
              <a:t>ότι</a:t>
            </a:r>
            <a:r>
              <a:rPr lang="el-GR" sz="2200" dirty="0"/>
              <a:t> ο </a:t>
            </a:r>
            <a:r>
              <a:rPr lang="el-GR" sz="2200" dirty="0" err="1"/>
              <a:t>Θεός</a:t>
            </a:r>
            <a:r>
              <a:rPr lang="el-GR" sz="2200" dirty="0"/>
              <a:t> </a:t>
            </a:r>
            <a:r>
              <a:rPr lang="el-GR" sz="2200" dirty="0" err="1"/>
              <a:t>αποκαλύπτεται</a:t>
            </a:r>
            <a:r>
              <a:rPr lang="el-GR" sz="2200" dirty="0"/>
              <a:t> </a:t>
            </a:r>
            <a:r>
              <a:rPr lang="el-GR" sz="2200" dirty="0" err="1"/>
              <a:t>συνεχώς</a:t>
            </a:r>
            <a:r>
              <a:rPr lang="el-GR" sz="2200" dirty="0"/>
              <a:t> </a:t>
            </a:r>
            <a:r>
              <a:rPr lang="el-GR" sz="2200" dirty="0" err="1"/>
              <a:t>μέσα</a:t>
            </a:r>
            <a:r>
              <a:rPr lang="el-GR" sz="2200" dirty="0"/>
              <a:t> στην </a:t>
            </a:r>
            <a:r>
              <a:rPr lang="el-GR" sz="2200" dirty="0" err="1"/>
              <a:t>Ιστορία</a:t>
            </a:r>
            <a:r>
              <a:rPr lang="el-GR" sz="2200" dirty="0"/>
              <a:t>, </a:t>
            </a:r>
            <a:r>
              <a:rPr lang="el-GR" sz="2200" dirty="0" err="1"/>
              <a:t>αλλά</a:t>
            </a:r>
            <a:r>
              <a:rPr lang="el-GR" sz="2200" dirty="0"/>
              <a:t> και το </a:t>
            </a:r>
            <a:r>
              <a:rPr lang="el-GR" sz="2200" dirty="0" err="1"/>
              <a:t>ότι</a:t>
            </a:r>
            <a:r>
              <a:rPr lang="el-GR" sz="2200" dirty="0"/>
              <a:t> η </a:t>
            </a:r>
            <a:r>
              <a:rPr lang="el-GR" sz="2200" dirty="0" err="1"/>
              <a:t>ύπαρξή</a:t>
            </a:r>
            <a:r>
              <a:rPr lang="el-GR" sz="2200" dirty="0"/>
              <a:t> του </a:t>
            </a:r>
            <a:r>
              <a:rPr lang="el-GR" sz="2200" dirty="0" err="1"/>
              <a:t>παραμένει</a:t>
            </a:r>
            <a:r>
              <a:rPr lang="el-GR" sz="2200" dirty="0"/>
              <a:t> </a:t>
            </a:r>
            <a:r>
              <a:rPr lang="el-GR" sz="2200" dirty="0" err="1"/>
              <a:t>αναλλοίωτη</a:t>
            </a:r>
            <a:r>
              <a:rPr lang="el-GR" sz="2200" dirty="0"/>
              <a:t> στον </a:t>
            </a:r>
            <a:r>
              <a:rPr lang="el-GR" sz="2200" dirty="0" err="1"/>
              <a:t>χρόνο</a:t>
            </a:r>
            <a:r>
              <a:rPr lang="el-GR" sz="2200" dirty="0"/>
              <a:t>. Με τον </a:t>
            </a:r>
            <a:r>
              <a:rPr lang="el-GR" sz="2200" dirty="0" err="1"/>
              <a:t>τρόπο</a:t>
            </a:r>
            <a:r>
              <a:rPr lang="el-GR" sz="2200" dirty="0"/>
              <a:t> </a:t>
            </a:r>
            <a:r>
              <a:rPr lang="el-GR" sz="2200" dirty="0" err="1"/>
              <a:t>αυτόν</a:t>
            </a:r>
            <a:r>
              <a:rPr lang="el-GR" sz="2200" dirty="0"/>
              <a:t> </a:t>
            </a:r>
            <a:r>
              <a:rPr lang="el-GR" sz="2200" dirty="0" err="1"/>
              <a:t>υπογραμμίζεται</a:t>
            </a:r>
            <a:r>
              <a:rPr lang="el-GR" sz="2200" dirty="0"/>
              <a:t> </a:t>
            </a:r>
            <a:r>
              <a:rPr lang="el-GR" sz="2200" dirty="0" err="1"/>
              <a:t>εντονότατα</a:t>
            </a:r>
            <a:r>
              <a:rPr lang="el-GR" sz="2200" dirty="0"/>
              <a:t> η </a:t>
            </a:r>
            <a:r>
              <a:rPr lang="el-GR" sz="2200" dirty="0" err="1"/>
              <a:t>ενότητα</a:t>
            </a:r>
            <a:r>
              <a:rPr lang="el-GR" sz="2200" dirty="0"/>
              <a:t> των </a:t>
            </a:r>
            <a:r>
              <a:rPr lang="el-GR" sz="2200" dirty="0" err="1"/>
              <a:t>δύο</a:t>
            </a:r>
            <a:r>
              <a:rPr lang="el-GR" sz="2200" dirty="0"/>
              <a:t> </a:t>
            </a:r>
            <a:r>
              <a:rPr lang="el-GR" sz="2200" dirty="0" err="1"/>
              <a:t>Διαθηκών</a:t>
            </a:r>
            <a:r>
              <a:rPr lang="el-GR" sz="2200" dirty="0"/>
              <a:t> (</a:t>
            </a:r>
            <a:r>
              <a:rPr lang="el-GR" sz="2200" dirty="0" err="1"/>
              <a:t>Παλαιάς</a:t>
            </a:r>
            <a:r>
              <a:rPr lang="el-GR" sz="2200" dirty="0"/>
              <a:t> και </a:t>
            </a:r>
            <a:r>
              <a:rPr lang="el-GR" sz="2200" dirty="0" err="1"/>
              <a:t>Καινής</a:t>
            </a:r>
            <a:r>
              <a:rPr lang="el-GR" sz="2200" dirty="0"/>
              <a:t>) που </a:t>
            </a:r>
            <a:r>
              <a:rPr lang="el-GR" sz="2200" dirty="0" err="1"/>
              <a:t>συγκροτούν</a:t>
            </a:r>
            <a:r>
              <a:rPr lang="el-GR" sz="2200" dirty="0"/>
              <a:t> τη </a:t>
            </a:r>
            <a:r>
              <a:rPr lang="el-GR" sz="2200" dirty="0" err="1"/>
              <a:t>χριστιανική</a:t>
            </a:r>
            <a:r>
              <a:rPr lang="el-GR" sz="2200" dirty="0"/>
              <a:t> </a:t>
            </a:r>
            <a:r>
              <a:rPr lang="el-GR" sz="2200" dirty="0" err="1"/>
              <a:t>Βίβλο</a:t>
            </a:r>
            <a:r>
              <a:rPr lang="el-GR" sz="2200" dirty="0"/>
              <a:t>, </a:t>
            </a:r>
            <a:r>
              <a:rPr lang="el-GR" sz="2200" dirty="0" err="1"/>
              <a:t>καθώς</a:t>
            </a:r>
            <a:r>
              <a:rPr lang="el-GR" sz="2200" dirty="0"/>
              <a:t>, </a:t>
            </a:r>
            <a:r>
              <a:rPr lang="el-GR" sz="2200" dirty="0" err="1"/>
              <a:t>όπως</a:t>
            </a:r>
            <a:r>
              <a:rPr lang="el-GR" sz="2200" dirty="0"/>
              <a:t> </a:t>
            </a:r>
            <a:r>
              <a:rPr lang="el-GR" sz="2200" dirty="0" err="1"/>
              <a:t>παραστατι</a:t>
            </a:r>
            <a:r>
              <a:rPr lang="el-GR" sz="2200" dirty="0"/>
              <a:t>- </a:t>
            </a:r>
            <a:r>
              <a:rPr lang="el-GR" sz="2200" dirty="0" err="1"/>
              <a:t>κά</a:t>
            </a:r>
            <a:r>
              <a:rPr lang="el-GR" sz="2200" dirty="0"/>
              <a:t> </a:t>
            </a:r>
            <a:r>
              <a:rPr lang="el-GR" sz="2200" dirty="0" err="1"/>
              <a:t>δηλώνεται</a:t>
            </a:r>
            <a:r>
              <a:rPr lang="el-GR" sz="2200" dirty="0"/>
              <a:t> στην </a:t>
            </a:r>
            <a:r>
              <a:rPr lang="el-GR" sz="2200" dirty="0" err="1"/>
              <a:t>εικονογραφία</a:t>
            </a:r>
            <a:r>
              <a:rPr lang="el-GR" sz="2200" dirty="0"/>
              <a:t> της </a:t>
            </a:r>
            <a:r>
              <a:rPr lang="el-GR" sz="2200" dirty="0" err="1"/>
              <a:t>ορθόδοξης</a:t>
            </a:r>
            <a:r>
              <a:rPr lang="el-GR" sz="2200" dirty="0"/>
              <a:t> </a:t>
            </a:r>
            <a:r>
              <a:rPr lang="el-GR" sz="2200" dirty="0" err="1"/>
              <a:t>Εκκλησίας</a:t>
            </a:r>
            <a:r>
              <a:rPr lang="el-GR" sz="2200" dirty="0"/>
              <a:t> με την </a:t>
            </a:r>
            <a:r>
              <a:rPr lang="el-GR" sz="2200" dirty="0" err="1"/>
              <a:t>επιγραφή</a:t>
            </a:r>
            <a:r>
              <a:rPr lang="el-GR" sz="2200" dirty="0"/>
              <a:t> «Ο ΩΝ» στο </a:t>
            </a:r>
            <a:r>
              <a:rPr lang="el-GR" sz="2200" dirty="0" err="1"/>
              <a:t>φωτοστέφανο</a:t>
            </a:r>
            <a:r>
              <a:rPr lang="el-GR" sz="2200" dirty="0"/>
              <a:t> του </a:t>
            </a:r>
            <a:r>
              <a:rPr lang="el-GR" sz="2200" dirty="0" err="1"/>
              <a:t>Χριστού</a:t>
            </a:r>
            <a:r>
              <a:rPr lang="el-GR" sz="2200" dirty="0"/>
              <a:t>, </a:t>
            </a:r>
            <a:r>
              <a:rPr lang="el-GR" sz="2200" dirty="0" err="1"/>
              <a:t>είναι</a:t>
            </a:r>
            <a:r>
              <a:rPr lang="el-GR" sz="2200" dirty="0"/>
              <a:t> ο </a:t>
            </a:r>
            <a:r>
              <a:rPr lang="el-GR" sz="2200" dirty="0" err="1"/>
              <a:t>ίδιος</a:t>
            </a:r>
            <a:r>
              <a:rPr lang="el-GR" sz="2200" dirty="0"/>
              <a:t> </a:t>
            </a:r>
            <a:r>
              <a:rPr lang="el-GR" sz="2200" dirty="0" err="1"/>
              <a:t>Θεός</a:t>
            </a:r>
            <a:r>
              <a:rPr lang="el-GR" sz="2200" dirty="0"/>
              <a:t> </a:t>
            </a:r>
            <a:r>
              <a:rPr lang="el-GR" sz="2200" dirty="0" err="1"/>
              <a:t>αυτός</a:t>
            </a:r>
            <a:r>
              <a:rPr lang="el-GR" sz="2200" dirty="0"/>
              <a:t> που </a:t>
            </a:r>
            <a:r>
              <a:rPr lang="el-GR" sz="2200" dirty="0" err="1"/>
              <a:t>ενεργεί</a:t>
            </a:r>
            <a:r>
              <a:rPr lang="el-GR" sz="2200" dirty="0"/>
              <a:t> </a:t>
            </a:r>
            <a:r>
              <a:rPr lang="el-GR" sz="2200" dirty="0" err="1"/>
              <a:t>πάντοτε</a:t>
            </a:r>
            <a:r>
              <a:rPr lang="el-GR" sz="2200" dirty="0"/>
              <a:t> σε </a:t>
            </a:r>
            <a:r>
              <a:rPr lang="el-GR" sz="2200" dirty="0" err="1"/>
              <a:t>όλες</a:t>
            </a:r>
            <a:r>
              <a:rPr lang="el-GR" sz="2200" dirty="0"/>
              <a:t> τις </a:t>
            </a:r>
            <a:r>
              <a:rPr lang="el-GR" sz="2200" dirty="0" err="1"/>
              <a:t>φάσεις</a:t>
            </a:r>
            <a:r>
              <a:rPr lang="el-GR" sz="2200" dirty="0"/>
              <a:t> της </a:t>
            </a:r>
            <a:r>
              <a:rPr lang="el-GR" sz="2200" dirty="0" err="1"/>
              <a:t>ανθρώπινης</a:t>
            </a:r>
            <a:r>
              <a:rPr lang="el-GR" sz="2200" dirty="0"/>
              <a:t> </a:t>
            </a:r>
            <a:r>
              <a:rPr lang="el-GR" sz="2200" dirty="0" err="1"/>
              <a:t>ιστορίας</a:t>
            </a:r>
            <a:r>
              <a:rPr lang="el-GR" sz="2200" dirty="0"/>
              <a:t>.</a:t>
            </a:r>
          </a:p>
          <a:p>
            <a:pPr marL="288000" lvl="0" indent="-288000" algn="just">
              <a:buClr>
                <a:srgbClr val="D34817"/>
              </a:buClr>
              <a:buSzPct val="85000"/>
            </a:pPr>
            <a:endParaRPr lang="el-GR" sz="2200" dirty="0">
              <a:solidFill>
                <a:prstClr val="black"/>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91</a:t>
            </a:fld>
            <a:endParaRPr lang="el-GR"/>
          </a:p>
        </p:txBody>
      </p:sp>
    </p:spTree>
    <p:extLst>
      <p:ext uri="{BB962C8B-B14F-4D97-AF65-F5344CB8AC3E}">
        <p14:creationId xmlns:p14="http://schemas.microsoft.com/office/powerpoint/2010/main" val="314252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1.4 Η ενότητα των δύο Διαθηκών</a:t>
            </a:r>
            <a:endParaRPr lang="el-GR" sz="2400" dirty="0"/>
          </a:p>
        </p:txBody>
      </p:sp>
      <p:sp>
        <p:nvSpPr>
          <p:cNvPr id="3" name="Ορθογώνιο 2"/>
          <p:cNvSpPr/>
          <p:nvPr/>
        </p:nvSpPr>
        <p:spPr>
          <a:xfrm>
            <a:off x="602166" y="1417638"/>
            <a:ext cx="10980234" cy="3477875"/>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ζ) </a:t>
            </a:r>
            <a:r>
              <a:rPr lang="el-GR" sz="2200" dirty="0">
                <a:solidFill>
                  <a:prstClr val="black"/>
                </a:solidFill>
              </a:rPr>
              <a:t>Τέλος, για τους </a:t>
            </a:r>
            <a:r>
              <a:rPr lang="el-GR" sz="2200" dirty="0" err="1">
                <a:solidFill>
                  <a:prstClr val="black"/>
                </a:solidFill>
              </a:rPr>
              <a:t>Χριστιανούς</a:t>
            </a:r>
            <a:r>
              <a:rPr lang="el-GR" sz="2200" dirty="0">
                <a:solidFill>
                  <a:prstClr val="black"/>
                </a:solidFill>
              </a:rPr>
              <a:t> η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δεν </a:t>
            </a:r>
            <a:r>
              <a:rPr lang="el-GR" sz="2200" dirty="0" err="1">
                <a:solidFill>
                  <a:prstClr val="black"/>
                </a:solidFill>
              </a:rPr>
              <a:t>είναι</a:t>
            </a:r>
            <a:r>
              <a:rPr lang="el-GR" sz="2200" dirty="0">
                <a:solidFill>
                  <a:prstClr val="black"/>
                </a:solidFill>
              </a:rPr>
              <a:t> η </a:t>
            </a:r>
            <a:r>
              <a:rPr lang="el-GR" sz="2200" dirty="0" err="1">
                <a:solidFill>
                  <a:prstClr val="black"/>
                </a:solidFill>
              </a:rPr>
              <a:t>μυθολογία</a:t>
            </a:r>
            <a:r>
              <a:rPr lang="el-GR" sz="2200" dirty="0">
                <a:solidFill>
                  <a:prstClr val="black"/>
                </a:solidFill>
              </a:rPr>
              <a:t> των </a:t>
            </a:r>
            <a:r>
              <a:rPr lang="el-GR" sz="2200" dirty="0" err="1">
                <a:solidFill>
                  <a:prstClr val="black"/>
                </a:solidFill>
              </a:rPr>
              <a:t>Εβραίων</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αποκάλυψη</a:t>
            </a:r>
            <a:r>
              <a:rPr lang="el-GR" sz="2200" dirty="0">
                <a:solidFill>
                  <a:prstClr val="black"/>
                </a:solidFill>
              </a:rPr>
              <a:t> του </a:t>
            </a:r>
            <a:r>
              <a:rPr lang="el-GR" sz="2200" dirty="0" err="1">
                <a:solidFill>
                  <a:prstClr val="black"/>
                </a:solidFill>
              </a:rPr>
              <a:t>Θεού</a:t>
            </a:r>
            <a:r>
              <a:rPr lang="el-GR" sz="2200" dirty="0">
                <a:solidFill>
                  <a:prstClr val="black"/>
                </a:solidFill>
              </a:rPr>
              <a:t> προς τους </a:t>
            </a:r>
            <a:r>
              <a:rPr lang="el-GR" sz="2200" dirty="0" err="1">
                <a:solidFill>
                  <a:prstClr val="black"/>
                </a:solidFill>
              </a:rPr>
              <a:t>ανθρώπους</a:t>
            </a:r>
            <a:r>
              <a:rPr lang="el-GR" sz="2200" dirty="0">
                <a:solidFill>
                  <a:prstClr val="black"/>
                </a:solidFill>
              </a:rPr>
              <a:t> και </a:t>
            </a:r>
            <a:r>
              <a:rPr lang="el-GR" sz="2200" dirty="0" err="1">
                <a:solidFill>
                  <a:prstClr val="black"/>
                </a:solidFill>
              </a:rPr>
              <a:t>καταγραφή</a:t>
            </a:r>
            <a:r>
              <a:rPr lang="el-GR" sz="2200" dirty="0">
                <a:solidFill>
                  <a:prstClr val="black"/>
                </a:solidFill>
              </a:rPr>
              <a:t> της </a:t>
            </a:r>
            <a:r>
              <a:rPr lang="el-GR" sz="2200" dirty="0" err="1">
                <a:solidFill>
                  <a:prstClr val="black"/>
                </a:solidFill>
              </a:rPr>
              <a:t>ιστορίας</a:t>
            </a:r>
            <a:r>
              <a:rPr lang="el-GR" sz="2200" dirty="0">
                <a:solidFill>
                  <a:prstClr val="black"/>
                </a:solidFill>
              </a:rPr>
              <a:t> των </a:t>
            </a:r>
            <a:r>
              <a:rPr lang="el-GR" sz="2200" dirty="0" err="1">
                <a:solidFill>
                  <a:prstClr val="black"/>
                </a:solidFill>
              </a:rPr>
              <a:t>σχέσεων</a:t>
            </a:r>
            <a:r>
              <a:rPr lang="el-GR" sz="2200" dirty="0">
                <a:solidFill>
                  <a:prstClr val="black"/>
                </a:solidFill>
              </a:rPr>
              <a:t> του </a:t>
            </a:r>
            <a:r>
              <a:rPr lang="el-GR" sz="2200" dirty="0" err="1">
                <a:solidFill>
                  <a:prstClr val="black"/>
                </a:solidFill>
              </a:rPr>
              <a:t>Θεού</a:t>
            </a:r>
            <a:r>
              <a:rPr lang="el-GR" sz="2200" dirty="0">
                <a:solidFill>
                  <a:prstClr val="black"/>
                </a:solidFill>
              </a:rPr>
              <a:t> με τον </a:t>
            </a:r>
            <a:r>
              <a:rPr lang="el-GR" sz="2200" dirty="0" err="1">
                <a:solidFill>
                  <a:prstClr val="black"/>
                </a:solidFill>
              </a:rPr>
              <a:t>άνθρωπο</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δεν </a:t>
            </a:r>
            <a:r>
              <a:rPr lang="el-GR" sz="2200" dirty="0" err="1">
                <a:solidFill>
                  <a:prstClr val="black"/>
                </a:solidFill>
              </a:rPr>
              <a:t>αποτελούν</a:t>
            </a:r>
            <a:r>
              <a:rPr lang="el-GR" sz="2200" dirty="0">
                <a:solidFill>
                  <a:prstClr val="black"/>
                </a:solidFill>
              </a:rPr>
              <a:t> </a:t>
            </a:r>
            <a:r>
              <a:rPr lang="el-GR" sz="2200" dirty="0" err="1">
                <a:solidFill>
                  <a:prstClr val="black"/>
                </a:solidFill>
              </a:rPr>
              <a:t>απλώς</a:t>
            </a:r>
            <a:r>
              <a:rPr lang="el-GR" sz="2200" dirty="0">
                <a:solidFill>
                  <a:prstClr val="black"/>
                </a:solidFill>
              </a:rPr>
              <a:t> τη </a:t>
            </a:r>
            <a:r>
              <a:rPr lang="el-GR" sz="2200" dirty="0" err="1">
                <a:solidFill>
                  <a:prstClr val="black"/>
                </a:solidFill>
              </a:rPr>
              <a:t>λογοτεχνία</a:t>
            </a:r>
            <a:r>
              <a:rPr lang="el-GR" sz="2200" dirty="0">
                <a:solidFill>
                  <a:prstClr val="black"/>
                </a:solidFill>
              </a:rPr>
              <a:t> </a:t>
            </a:r>
            <a:r>
              <a:rPr lang="el-GR" sz="2200" dirty="0" err="1">
                <a:solidFill>
                  <a:prstClr val="black"/>
                </a:solidFill>
              </a:rPr>
              <a:t>ενός</a:t>
            </a:r>
            <a:r>
              <a:rPr lang="el-GR" sz="2200" dirty="0">
                <a:solidFill>
                  <a:prstClr val="black"/>
                </a:solidFill>
              </a:rPr>
              <a:t> </a:t>
            </a:r>
            <a:r>
              <a:rPr lang="el-GR" sz="2200" dirty="0" err="1">
                <a:solidFill>
                  <a:prstClr val="black"/>
                </a:solidFill>
              </a:rPr>
              <a:t>μόνο</a:t>
            </a:r>
            <a:r>
              <a:rPr lang="el-GR" sz="2200" dirty="0">
                <a:solidFill>
                  <a:prstClr val="black"/>
                </a:solidFill>
              </a:rPr>
              <a:t> </a:t>
            </a:r>
            <a:r>
              <a:rPr lang="el-GR" sz="2200" dirty="0" err="1">
                <a:solidFill>
                  <a:prstClr val="black"/>
                </a:solidFill>
              </a:rPr>
              <a:t>λαού</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πνευματική</a:t>
            </a:r>
            <a:r>
              <a:rPr lang="el-GR" sz="2200" dirty="0">
                <a:solidFill>
                  <a:prstClr val="black"/>
                </a:solidFill>
              </a:rPr>
              <a:t> </a:t>
            </a:r>
            <a:r>
              <a:rPr lang="el-GR" sz="2200" dirty="0" err="1">
                <a:solidFill>
                  <a:prstClr val="black"/>
                </a:solidFill>
              </a:rPr>
              <a:t>κληρονομιά</a:t>
            </a:r>
            <a:r>
              <a:rPr lang="el-GR" sz="2200" dirty="0">
                <a:solidFill>
                  <a:prstClr val="black"/>
                </a:solidFill>
              </a:rPr>
              <a:t> </a:t>
            </a:r>
            <a:r>
              <a:rPr lang="el-GR" sz="2200" dirty="0" err="1">
                <a:solidFill>
                  <a:prstClr val="black"/>
                </a:solidFill>
              </a:rPr>
              <a:t>ολόκληρης</a:t>
            </a:r>
            <a:r>
              <a:rPr lang="el-GR" sz="2200" dirty="0">
                <a:solidFill>
                  <a:prstClr val="black"/>
                </a:solidFill>
              </a:rPr>
              <a:t> της </a:t>
            </a:r>
            <a:r>
              <a:rPr lang="el-GR" sz="2200" dirty="0" err="1">
                <a:solidFill>
                  <a:prstClr val="black"/>
                </a:solidFill>
              </a:rPr>
              <a:t>ανθρωπότητας</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καλεί</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να </a:t>
            </a:r>
            <a:r>
              <a:rPr lang="el-GR" sz="2200" dirty="0" err="1">
                <a:solidFill>
                  <a:prstClr val="black"/>
                </a:solidFill>
              </a:rPr>
              <a:t>γίνει</a:t>
            </a:r>
            <a:r>
              <a:rPr lang="el-GR" sz="2200" dirty="0">
                <a:solidFill>
                  <a:prstClr val="black"/>
                </a:solidFill>
              </a:rPr>
              <a:t> </a:t>
            </a:r>
            <a:r>
              <a:rPr lang="el-GR" sz="2200" dirty="0" err="1">
                <a:solidFill>
                  <a:prstClr val="black"/>
                </a:solidFill>
              </a:rPr>
              <a:t>λαός</a:t>
            </a:r>
            <a:r>
              <a:rPr lang="el-GR" sz="2200" dirty="0">
                <a:solidFill>
                  <a:prstClr val="black"/>
                </a:solidFill>
              </a:rPr>
              <a:t> του </a:t>
            </a:r>
            <a:r>
              <a:rPr lang="el-GR" sz="2200" dirty="0" err="1">
                <a:solidFill>
                  <a:prstClr val="black"/>
                </a:solidFill>
              </a:rPr>
              <a:t>Θεού</a:t>
            </a:r>
            <a:r>
              <a:rPr lang="el-GR" sz="2200" dirty="0">
                <a:solidFill>
                  <a:prstClr val="black"/>
                </a:solidFill>
              </a:rPr>
              <a:t>. </a:t>
            </a:r>
            <a:r>
              <a:rPr lang="el-GR" sz="2200" dirty="0" err="1">
                <a:solidFill>
                  <a:prstClr val="black"/>
                </a:solidFill>
              </a:rPr>
              <a:t>Έτσι</a:t>
            </a:r>
            <a:r>
              <a:rPr lang="el-GR" sz="2200" dirty="0">
                <a:solidFill>
                  <a:prstClr val="black"/>
                </a:solidFill>
              </a:rPr>
              <a:t>, η </a:t>
            </a:r>
            <a:r>
              <a:rPr lang="el-GR" sz="2200" dirty="0" err="1">
                <a:solidFill>
                  <a:prstClr val="black"/>
                </a:solidFill>
              </a:rPr>
              <a:t>απάντηση</a:t>
            </a:r>
            <a:r>
              <a:rPr lang="el-GR" sz="2200" dirty="0">
                <a:solidFill>
                  <a:prstClr val="black"/>
                </a:solidFill>
              </a:rPr>
              <a:t> στο </a:t>
            </a:r>
            <a:r>
              <a:rPr lang="el-GR" sz="2200" dirty="0" err="1">
                <a:solidFill>
                  <a:prstClr val="black"/>
                </a:solidFill>
              </a:rPr>
              <a:t>ερώτημα</a:t>
            </a:r>
            <a:r>
              <a:rPr lang="el-GR" sz="2200" dirty="0">
                <a:solidFill>
                  <a:prstClr val="black"/>
                </a:solidFill>
              </a:rPr>
              <a:t> περί της </a:t>
            </a:r>
            <a:r>
              <a:rPr lang="el-GR" sz="2200" dirty="0" err="1">
                <a:solidFill>
                  <a:prstClr val="black"/>
                </a:solidFill>
              </a:rPr>
              <a:t>σημασίας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για 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πίστη</a:t>
            </a:r>
            <a:r>
              <a:rPr lang="el-GR" sz="2200" dirty="0">
                <a:solidFill>
                  <a:prstClr val="black"/>
                </a:solidFill>
              </a:rPr>
              <a:t> </a:t>
            </a:r>
            <a:r>
              <a:rPr lang="el-GR" sz="2200" dirty="0" err="1">
                <a:solidFill>
                  <a:prstClr val="black"/>
                </a:solidFill>
              </a:rPr>
              <a:t>προκύπτει</a:t>
            </a:r>
            <a:r>
              <a:rPr lang="el-GR" sz="2200" dirty="0">
                <a:solidFill>
                  <a:prstClr val="black"/>
                </a:solidFill>
              </a:rPr>
              <a:t> </a:t>
            </a:r>
            <a:r>
              <a:rPr lang="el-GR" sz="2200" dirty="0" err="1">
                <a:solidFill>
                  <a:prstClr val="black"/>
                </a:solidFill>
              </a:rPr>
              <a:t>από</a:t>
            </a:r>
            <a:r>
              <a:rPr lang="el-GR" sz="2200" dirty="0">
                <a:solidFill>
                  <a:prstClr val="black"/>
                </a:solidFill>
              </a:rPr>
              <a:t> την </a:t>
            </a:r>
            <a:r>
              <a:rPr lang="el-GR" sz="2200" dirty="0" err="1">
                <a:solidFill>
                  <a:prstClr val="black"/>
                </a:solidFill>
              </a:rPr>
              <a:t>πίστη</a:t>
            </a:r>
            <a:r>
              <a:rPr lang="el-GR" sz="2200" dirty="0">
                <a:solidFill>
                  <a:prstClr val="black"/>
                </a:solidFill>
              </a:rPr>
              <a:t> της </a:t>
            </a:r>
            <a:r>
              <a:rPr lang="el-GR" sz="2200" dirty="0" err="1">
                <a:solidFill>
                  <a:prstClr val="black"/>
                </a:solidFill>
              </a:rPr>
              <a:t>ίδιας</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για το </a:t>
            </a:r>
            <a:r>
              <a:rPr lang="el-GR" sz="2200" dirty="0" err="1">
                <a:solidFill>
                  <a:prstClr val="black"/>
                </a:solidFill>
              </a:rPr>
              <a:t>πρόσωπο</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a:t>
            </a:r>
          </a:p>
          <a:p>
            <a:pPr marL="288000" indent="-288000" algn="just">
              <a:buClr>
                <a:srgbClr val="D34817"/>
              </a:buClr>
              <a:buSzPct val="85000"/>
            </a:pPr>
            <a:endParaRPr lang="el-GR" sz="2200" dirty="0">
              <a:solidFill>
                <a:prstClr val="black"/>
              </a:solidFill>
            </a:endParaRP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buClr>
                <a:srgbClr val="D34817"/>
              </a:buClr>
              <a:buSzPct val="85000"/>
            </a:pP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92</a:t>
            </a:fld>
            <a:endParaRPr lang="el-GR"/>
          </a:p>
        </p:txBody>
      </p:sp>
    </p:spTree>
    <p:extLst>
      <p:ext uri="{BB962C8B-B14F-4D97-AF65-F5344CB8AC3E}">
        <p14:creationId xmlns:p14="http://schemas.microsoft.com/office/powerpoint/2010/main" val="345662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705350" cy="1015663"/>
          </a:xfrm>
          <a:prstGeom prst="rect">
            <a:avLst/>
          </a:prstGeom>
        </p:spPr>
        <p:txBody>
          <a:bodyPr wrap="square">
            <a:spAutoFit/>
          </a:bodyPr>
          <a:lstStyle/>
          <a:p>
            <a:r>
              <a:rPr lang="el-GR" sz="2000" i="1" dirty="0"/>
              <a:t>ΠΑΛΑΙΑΣ ΚΑΙ ΚΑΙΝΗΣ ΔΙΑΘΗΚΗΣ</a:t>
            </a:r>
          </a:p>
          <a:p>
            <a:r>
              <a:rPr lang="el-GR" sz="2000" i="1" dirty="0"/>
              <a:t>ΣΗΜΕΙΑ ΝΟΗΜΑΤΑ ΑΠΟΤΥΠΩΜΑΤΑ</a:t>
            </a:r>
          </a:p>
          <a:p>
            <a:r>
              <a:rPr lang="el-GR" sz="2000" spc="50" dirty="0"/>
              <a:t>ΝΙΚΟΣ ΑΘ. ΜΑΤΣΟΥΚΑΣ</a:t>
            </a:r>
            <a:endParaRPr lang="el-GR" sz="2000" spc="50" dirty="0">
              <a:latin typeface="Cambria" panose="02040503050406030204" pitchFamily="18" charset="0"/>
            </a:endParaRPr>
          </a:p>
        </p:txBody>
      </p:sp>
      <p:sp>
        <p:nvSpPr>
          <p:cNvPr id="8" name="Ορθογώνιο 7"/>
          <p:cNvSpPr/>
          <p:nvPr/>
        </p:nvSpPr>
        <p:spPr>
          <a:xfrm>
            <a:off x="6731554" y="4852713"/>
            <a:ext cx="4850846" cy="1323439"/>
          </a:xfrm>
          <a:prstGeom prst="rect">
            <a:avLst/>
          </a:prstGeom>
        </p:spPr>
        <p:txBody>
          <a:bodyPr wrap="square">
            <a:spAutoFit/>
          </a:bodyPr>
          <a:lstStyle/>
          <a:p>
            <a:r>
              <a:rPr lang="el-GR" sz="2000" i="1" dirty="0">
                <a:latin typeface="Cambria" panose="02040503050406030204" pitchFamily="18" charset="0"/>
              </a:rPr>
              <a:t>ΠΩΣ ΠΡΟΣΕΓΓΙΖΟΥΜΕ ΤΗ ΒΙΒΛΟ:</a:t>
            </a:r>
          </a:p>
          <a:p>
            <a:r>
              <a:rPr lang="el-GR" sz="2000" i="1" dirty="0">
                <a:latin typeface="Cambria" panose="02040503050406030204" pitchFamily="18" charset="0"/>
              </a:rPr>
              <a:t>ΑΝΑΚΑΛΥΠΤΟΝΤΑΣ ΤΟΝ ΠΛΟΥΤΟ </a:t>
            </a:r>
            <a:br>
              <a:rPr lang="el-GR" sz="2000" i="1" dirty="0">
                <a:latin typeface="Cambria" panose="02040503050406030204" pitchFamily="18" charset="0"/>
              </a:rPr>
            </a:br>
            <a:r>
              <a:rPr lang="el-GR" sz="2000" i="1" dirty="0">
                <a:latin typeface="Cambria" panose="02040503050406030204" pitchFamily="18" charset="0"/>
              </a:rPr>
              <a:t>ΤΗΣ ΑΓΙΑΣ ΓΡΑΦΗΣ</a:t>
            </a:r>
          </a:p>
          <a:p>
            <a:r>
              <a:rPr lang="en-US" sz="2000" spc="50" dirty="0">
                <a:latin typeface="Cambria" panose="02040503050406030204" pitchFamily="18" charset="0"/>
              </a:rPr>
              <a:t>GORDON D. FEE &amp; DOUGLAS STUART</a:t>
            </a:r>
            <a:endParaRPr lang="el-GR" sz="2000" spc="50" dirty="0">
              <a:latin typeface="Cambria" panose="02040503050406030204" pitchFamily="18" charset="0"/>
            </a:endParaRPr>
          </a:p>
        </p:txBody>
      </p:sp>
      <p:pic>
        <p:nvPicPr>
          <p:cNvPr id="1026" name="Picture 2" descr="ΠΑΛΑΙΑΣ ΚΑΙ ΚΑΙΝΗΣ ΔΙΑΘΗΚΗΣ ΣΗΜΕΙΑ ΝΟΗΜΑΤΑ ΑΠΟΤΥΠΩΜΑΤ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christianbookstore.gr/wp/wp-content/uploads/2020/01/%CE%A0%CF%8E%CF%82-%CF%80%CF%81%CE%BF%CF%83%CE%B5%CE%B3%CE%B3%CE%AF%CE%B6%CE%BF%CF%85%CE%BC%CE%B5-%CF%84%CE%B7-%CE%92%CE%AF%CE%B2%CE%BB%CE%BF_COVER-foto-411x600.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47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Οι διηγήσεις περί δημιουργίας</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Ας δούμε βασικές αλήθειες για τη βιβλική αφήγηση της Δημιουργίας. Η πρώτη αφή- </a:t>
            </a:r>
            <a:r>
              <a:rPr lang="el-GR" sz="2200" dirty="0" err="1"/>
              <a:t>γηση</a:t>
            </a:r>
            <a:r>
              <a:rPr lang="el-GR" sz="2200" dirty="0"/>
              <a:t> καταγράφεται στο </a:t>
            </a:r>
            <a:r>
              <a:rPr lang="el-GR" sz="2200" i="1" dirty="0"/>
              <a:t>Γένεσις</a:t>
            </a:r>
            <a:r>
              <a:rPr lang="el-GR" sz="2200" dirty="0"/>
              <a:t> 1:1-2:4. 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βαθύ τραύμα,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sz="2200" dirty="0" err="1"/>
              <a:t>άγιον</a:t>
            </a:r>
            <a:r>
              <a:rPr lang="el-GR" sz="2200" dirty="0"/>
              <a:t> Όρος, ο οποίος μέχρι τότε θεωρούνταν απόρθητος, καθώς σε αυτόν κατοικούσε η «Υπέρμαχος Στρατηγός» (η </a:t>
            </a:r>
            <a:r>
              <a:rPr lang="el-GR" sz="2200" dirty="0" err="1"/>
              <a:t>Σεκινά</a:t>
            </a:r>
            <a:r>
              <a:rPr lang="el-GR" sz="2200" dirty="0"/>
              <a:t> – η Δόξα του Κυρίου).</a:t>
            </a:r>
            <a:endParaRPr lang="en-US" sz="2200" dirty="0">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rPr>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a:t>
            </a:r>
            <a:r>
              <a:rPr lang="el-GR" sz="2200" dirty="0" err="1">
                <a:solidFill>
                  <a:prstClr val="black"/>
                </a:solidFill>
              </a:rPr>
              <a:t>εντο-λές</a:t>
            </a:r>
            <a:r>
              <a:rPr lang="el-GR" sz="2200" dirty="0">
                <a:solidFill>
                  <a:prstClr val="black"/>
                </a:solidFill>
              </a:rPr>
              <a:t>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a:t>
            </a:r>
            <a:r>
              <a:rPr lang="el-GR" sz="2200" dirty="0" err="1">
                <a:solidFill>
                  <a:prstClr val="black"/>
                </a:solidFill>
              </a:rPr>
              <a:t>μέ</a:t>
            </a:r>
            <a:r>
              <a:rPr lang="el-GR" sz="2200" dirty="0">
                <a:solidFill>
                  <a:prstClr val="black"/>
                </a:solidFill>
              </a:rPr>
              <a:t>-σα στο Χάος υπάρχει «τάξη» - σχέδιο ενός Θεού προσωπικού, ο οποίος πλέον </a:t>
            </a:r>
            <a:r>
              <a:rPr lang="el-GR" sz="2200" dirty="0" err="1">
                <a:solidFill>
                  <a:prstClr val="black"/>
                </a:solidFill>
              </a:rPr>
              <a:t>αναγνωρί-ζεται</a:t>
            </a:r>
            <a:r>
              <a:rPr lang="el-GR" sz="2200" dirty="0">
                <a:solidFill>
                  <a:prstClr val="black"/>
                </a:solidFill>
              </a:rPr>
              <a:t> ως Θεός όλων των λαών.</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94</a:t>
            </a:fld>
            <a:endParaRPr lang="el-GR"/>
          </a:p>
        </p:txBody>
      </p:sp>
    </p:spTree>
    <p:extLst>
      <p:ext uri="{BB962C8B-B14F-4D97-AF65-F5344CB8AC3E}">
        <p14:creationId xmlns:p14="http://schemas.microsoft.com/office/powerpoint/2010/main" val="417043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Οι διηγήσεις περί δημιουργίας</a:t>
            </a:r>
            <a:endParaRPr lang="el-GR" sz="2400" dirty="0"/>
          </a:p>
        </p:txBody>
      </p:sp>
      <p:sp>
        <p:nvSpPr>
          <p:cNvPr id="3" name="Ορθογώνιο 2"/>
          <p:cNvSpPr/>
          <p:nvPr/>
        </p:nvSpPr>
        <p:spPr>
          <a:xfrm>
            <a:off x="602166" y="1417638"/>
            <a:ext cx="10980234" cy="3816429"/>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dirty="0"/>
              <a:t>Η δεύτερη βιβλική αφήγηση της Δημιουργίας καταγράφεται στο </a:t>
            </a:r>
            <a:r>
              <a:rPr lang="el-GR" sz="2200" i="1" dirty="0"/>
              <a:t>Γένεσις</a:t>
            </a:r>
            <a:r>
              <a:rPr lang="el-GR" sz="2200" dirty="0"/>
              <a:t> 2:4β-3:24. </a:t>
            </a:r>
            <a:r>
              <a:rPr lang="el-GR" sz="2200" dirty="0">
                <a:solidFill>
                  <a:prstClr val="black"/>
                </a:solidFill>
              </a:rPr>
              <a:t>Καταγράφηκε μάλλον τον 9</a:t>
            </a:r>
            <a:r>
              <a:rPr lang="el-GR" sz="2200" baseline="30000" dirty="0">
                <a:solidFill>
                  <a:prstClr val="black"/>
                </a:solidFill>
              </a:rPr>
              <a:t>ο</a:t>
            </a:r>
            <a:r>
              <a:rPr lang="el-GR" sz="2200" dirty="0">
                <a:solidFill>
                  <a:prstClr val="black"/>
                </a:solidFill>
              </a:rPr>
              <a:t> – 8</a:t>
            </a:r>
            <a:r>
              <a:rPr lang="el-GR" sz="2200" baseline="30000" dirty="0">
                <a:solidFill>
                  <a:prstClr val="black"/>
                </a:solidFill>
              </a:rPr>
              <a:t>ο</a:t>
            </a:r>
            <a:r>
              <a:rPr lang="el-GR" sz="2200" dirty="0">
                <a:solidFill>
                  <a:prstClr val="black"/>
                </a:solidFill>
              </a:rPr>
              <a:t> αι. π.Χ. από τον επονομαζόμενο ως </a:t>
            </a:r>
            <a:r>
              <a:rPr lang="el-GR" sz="2200" dirty="0" err="1">
                <a:solidFill>
                  <a:prstClr val="black"/>
                </a:solidFill>
              </a:rPr>
              <a:t>Γιαχβιστή</a:t>
            </a:r>
            <a:r>
              <a:rPr lang="el-GR" sz="2200" dirty="0">
                <a:solidFill>
                  <a:prstClr val="black"/>
                </a:solidFill>
              </a:rPr>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sz="2200" b="1" i="1" dirty="0">
                <a:solidFill>
                  <a:prstClr val="black"/>
                </a:solidFill>
              </a:rPr>
              <a:t>ο ίδιος</a:t>
            </a:r>
            <a:r>
              <a:rPr lang="el-GR" sz="2200" dirty="0">
                <a:solidFill>
                  <a:prstClr val="black"/>
                </a:solidFill>
              </a:rPr>
              <a:t> επέλεξε, αντιδρώντας στην επιλογή του Θεού Του να τους κυβερνά μέσω χαρισματικών ηγετών (των Κριτών), δεν </a:t>
            </a:r>
            <a:r>
              <a:rPr lang="el-GR" sz="2200" b="1" i="1" dirty="0">
                <a:solidFill>
                  <a:prstClr val="black"/>
                </a:solidFill>
              </a:rPr>
              <a:t>βιάζει</a:t>
            </a:r>
            <a:r>
              <a:rPr lang="el-GR" sz="2200" dirty="0">
                <a:solidFill>
                  <a:prstClr val="black"/>
                </a:solidFill>
              </a:rPr>
              <a:t> απλώς την Κτίση, αλλά και την ανθρώπινη φύση, η οποία μετά την πτώση της ή μάλλον </a:t>
            </a:r>
            <a:r>
              <a:rPr lang="el-GR" sz="2200" b="1" dirty="0">
                <a:solidFill>
                  <a:prstClr val="black"/>
                </a:solidFill>
              </a:rPr>
              <a:t>μετά τις πτώσεις</a:t>
            </a:r>
            <a:r>
              <a:rPr lang="el-GR" sz="2200" dirty="0">
                <a:solidFill>
                  <a:prstClr val="black"/>
                </a:solidFill>
              </a:rPr>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sz="2200" b="1" i="1" dirty="0">
                <a:solidFill>
                  <a:prstClr val="black"/>
                </a:solidFill>
              </a:rPr>
              <a:t>μεταξύ των δύο φύλων</a:t>
            </a:r>
            <a:r>
              <a:rPr lang="el-GR" sz="2200" dirty="0">
                <a:solidFill>
                  <a:prstClr val="black"/>
                </a:solidFill>
              </a:rPr>
              <a:t> αλλά και των φυλών - λαών, οι οποίοι στο τέλος διαχέονται στην Οικουμένη.</a:t>
            </a:r>
            <a:endParaRPr lang="el-GR" sz="2200" dirty="0"/>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95</a:t>
            </a:fld>
            <a:endParaRPr lang="el-GR"/>
          </a:p>
        </p:txBody>
      </p:sp>
    </p:spTree>
    <p:extLst>
      <p:ext uri="{BB962C8B-B14F-4D97-AF65-F5344CB8AC3E}">
        <p14:creationId xmlns:p14="http://schemas.microsoft.com/office/powerpoint/2010/main" val="238970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Οι διηγήσεις περί δημιουργίας</a:t>
            </a:r>
          </a:p>
        </p:txBody>
      </p:sp>
      <p:sp>
        <p:nvSpPr>
          <p:cNvPr id="3" name="Ορθογώνιο 2"/>
          <p:cNvSpPr/>
          <p:nvPr/>
        </p:nvSpPr>
        <p:spPr>
          <a:xfrm>
            <a:off x="602166" y="1417638"/>
            <a:ext cx="10980234" cy="4770537"/>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Ας προσέξουμε μερικές σημαντικές επισημάνσεις: </a:t>
            </a:r>
          </a:p>
          <a:p>
            <a:pPr algn="just">
              <a:spcBef>
                <a:spcPts val="580"/>
              </a:spcBef>
              <a:buClr>
                <a:srgbClr val="D34817"/>
              </a:buClr>
              <a:buSzPct val="85000"/>
            </a:pPr>
            <a:endParaRPr lang="el-GR" sz="2200" dirty="0">
              <a:solidFill>
                <a:prstClr val="black"/>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Στη Βίβλο ο Κύριος του Ισραήλ </a:t>
            </a:r>
            <a:r>
              <a:rPr lang="el-GR" sz="2200" b="1" i="1" dirty="0">
                <a:solidFill>
                  <a:prstClr val="black"/>
                </a:solidFill>
              </a:rPr>
              <a:t>πρώτα</a:t>
            </a:r>
            <a:r>
              <a:rPr lang="el-GR" sz="2200" dirty="0">
                <a:solidFill>
                  <a:prstClr val="black"/>
                </a:solidFill>
              </a:rPr>
              <a:t> βιώνεται ως </a:t>
            </a:r>
            <a:r>
              <a:rPr lang="el-GR" sz="2200" b="1" i="1" dirty="0">
                <a:solidFill>
                  <a:prstClr val="black"/>
                </a:solidFill>
              </a:rPr>
              <a:t>Θεός Εξόδου </a:t>
            </a:r>
            <a:r>
              <a:rPr lang="el-GR" sz="2200" dirty="0">
                <a:solidFill>
                  <a:prstClr val="black"/>
                </a:solidFill>
              </a:rPr>
              <a:t>– λυτρωτής των σκλάβων </a:t>
            </a:r>
            <a:r>
              <a:rPr lang="el-GR" sz="2200" b="1" dirty="0">
                <a:solidFill>
                  <a:prstClr val="black"/>
                </a:solidFill>
              </a:rPr>
              <a:t>και μετά ως </a:t>
            </a:r>
            <a:r>
              <a:rPr lang="el-GR" sz="2200" b="1" i="1" dirty="0">
                <a:solidFill>
                  <a:prstClr val="black"/>
                </a:solidFill>
              </a:rPr>
              <a:t>Θεός Δημιουργός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τρία πρώτα κεφάλαια της Γενέσεως</a:t>
            </a:r>
            <a:r>
              <a:rPr lang="el-GR" sz="2200" dirty="0">
                <a:solidFill>
                  <a:prstClr val="black"/>
                </a:solidFill>
              </a:rPr>
              <a:t> δεν πρέπει να μελετώνται καταρχάς απομονωμένα από τα υπόλοιπα (11 πρώτα) κεφάλαια της </a:t>
            </a:r>
            <a:r>
              <a:rPr lang="el-GR" sz="2200" dirty="0" err="1">
                <a:solidFill>
                  <a:prstClr val="black"/>
                </a:solidFill>
              </a:rPr>
              <a:t>Πρωτοϊστορίας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Γεν</a:t>
            </a:r>
            <a:r>
              <a:rPr lang="el-GR" sz="2200" dirty="0">
                <a:solidFill>
                  <a:prstClr val="black"/>
                </a:solidFill>
              </a:rPr>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p>
          <a:p>
            <a:pPr algn="ctr">
              <a:spcBef>
                <a:spcPts val="120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96</a:t>
            </a:fld>
            <a:endParaRPr lang="el-GR"/>
          </a:p>
        </p:txBody>
      </p:sp>
    </p:spTree>
    <p:extLst>
      <p:ext uri="{BB962C8B-B14F-4D97-AF65-F5344CB8AC3E}">
        <p14:creationId xmlns:p14="http://schemas.microsoft.com/office/powerpoint/2010/main" val="299665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962144" cy="1323439"/>
          </a:xfrm>
          <a:prstGeom prst="rect">
            <a:avLst/>
          </a:prstGeom>
        </p:spPr>
        <p:txBody>
          <a:bodyPr wrap="square">
            <a:spAutoFit/>
          </a:bodyPr>
          <a:lstStyle/>
          <a:p>
            <a:r>
              <a:rPr lang="el-GR" sz="2000" i="1" dirty="0"/>
              <a:t>ΕΝ ΑΡΧΗ ΕΠΟΙΗΣΕΝ Ο ΘΕΟΣ:</a:t>
            </a:r>
          </a:p>
          <a:p>
            <a:r>
              <a:rPr lang="el-GR" sz="2000" i="1" dirty="0"/>
              <a:t>ΕΡΜΗΝΕΥΤΙΚΗ ΑΝΑΛΥΣΗ ΤΩΝ ΠΕΡΙ ΔΗΜΙΟΥΡΓΙΑΣ ΔΙΗΓΗΣΕΩΝ ΤΗΣ ΓΕΝΕΣΕΩΣ</a:t>
            </a:r>
          </a:p>
          <a:p>
            <a:r>
              <a:rPr lang="el-GR" sz="2000" spc="50" dirty="0"/>
              <a:t>ΣΤΑΥΡΟΣ Ε. ΚΑΛΑΝΤΖΑΚΗΣ</a:t>
            </a:r>
            <a:endParaRPr lang="el-GR" sz="2000" spc="50" dirty="0">
              <a:latin typeface="Cambria" panose="02040503050406030204" pitchFamily="18" charset="0"/>
            </a:endParaRPr>
          </a:p>
        </p:txBody>
      </p:sp>
      <p:sp>
        <p:nvSpPr>
          <p:cNvPr id="8" name="Ορθογώνιο 7"/>
          <p:cNvSpPr/>
          <p:nvPr/>
        </p:nvSpPr>
        <p:spPr>
          <a:xfrm>
            <a:off x="6731554" y="4852713"/>
            <a:ext cx="6096000" cy="1323439"/>
          </a:xfrm>
          <a:prstGeom prst="rect">
            <a:avLst/>
          </a:prstGeom>
        </p:spPr>
        <p:txBody>
          <a:bodyPr wrap="square">
            <a:spAutoFit/>
          </a:bodyPr>
          <a:lstStyle/>
          <a:p>
            <a:r>
              <a:rPr lang="el-GR" sz="2000" i="1" dirty="0"/>
              <a:t>ΤΟΥ ΣΥΝΙΕΝΑΙ ΤΑΣ ΓΡΑΦΑΣ:</a:t>
            </a:r>
          </a:p>
          <a:p>
            <a:r>
              <a:rPr lang="el-GR" sz="2000" i="1" dirty="0"/>
              <a:t>13+1 ΒΗΜΑΤΑ ΕΙΣΑΓΩΓΗΣ </a:t>
            </a:r>
            <a:br>
              <a:rPr lang="el-GR" sz="2000" i="1" dirty="0"/>
            </a:br>
            <a:r>
              <a:rPr lang="el-GR" sz="2000" i="1" dirty="0"/>
              <a:t>ΣΤΗΝ ΠΑΛΑΙΑ ΔΙΑΘΗΚΗ</a:t>
            </a:r>
          </a:p>
          <a:p>
            <a:r>
              <a:rPr lang="el-GR" sz="2000" spc="50" dirty="0"/>
              <a:t>ΜΙΛΤΙΑΔΗΣ Δ. ΚΩΝΣΤΑΝΤΙΝΟΥ</a:t>
            </a:r>
          </a:p>
        </p:txBody>
      </p:sp>
      <p:pic>
        <p:nvPicPr>
          <p:cNvPr id="4" name="Θέση περιεχομένου 3"/>
          <p:cNvPicPr>
            <a:picLocks noGrp="1"/>
          </p:cNvPicPr>
          <p:nvPr>
            <p:ph sz="quarter" idx="2"/>
          </p:nvPr>
        </p:nvPicPr>
        <p:blipFill>
          <a:blip r:embed="rId3"/>
          <a:stretch>
            <a:fillRect/>
          </a:stretch>
        </p:blipFill>
        <p:spPr>
          <a:xfrm>
            <a:off x="6731554" y="1164930"/>
            <a:ext cx="2520000" cy="3420000"/>
          </a:xfrm>
          <a:prstGeom prst="rect">
            <a:avLst/>
          </a:prstGeom>
          <a:ln>
            <a:solidFill>
              <a:schemeClr val="tx1"/>
            </a:solidFill>
          </a:ln>
        </p:spPr>
      </p:pic>
      <p:pic>
        <p:nvPicPr>
          <p:cNvPr id="3" name="Εικόνα 2"/>
          <p:cNvPicPr>
            <a:picLocks/>
          </p:cNvPicPr>
          <p:nvPr/>
        </p:nvPicPr>
        <p:blipFill>
          <a:blip r:embed="rId4"/>
          <a:stretch>
            <a:fillRect/>
          </a:stretch>
        </p:blipFill>
        <p:spPr>
          <a:xfrm>
            <a:off x="1219200" y="1164930"/>
            <a:ext cx="2520000" cy="3420000"/>
          </a:xfrm>
          <a:prstGeom prst="rect">
            <a:avLst/>
          </a:prstGeom>
        </p:spPr>
      </p:pic>
    </p:spTree>
    <p:extLst>
      <p:ext uri="{BB962C8B-B14F-4D97-AF65-F5344CB8AC3E}">
        <p14:creationId xmlns:p14="http://schemas.microsoft.com/office/powerpoint/2010/main" val="375352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Παιδαγωγική αξιοποίηση των διηγήσεων</a:t>
            </a:r>
            <a:endParaRPr lang="el-GR" sz="2400" dirty="0"/>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Συγκρίνοντας τη </a:t>
            </a:r>
            <a:r>
              <a:rPr lang="el-GR" sz="2200" i="1" dirty="0">
                <a:solidFill>
                  <a:prstClr val="black"/>
                </a:solidFill>
              </a:rPr>
              <a:t>Γένεση</a:t>
            </a:r>
            <a:r>
              <a:rPr lang="el-GR" sz="2200" dirty="0">
                <a:solidFill>
                  <a:prstClr val="black"/>
                </a:solidFill>
              </a:rPr>
              <a:t> με τους άλλους μύθους περί της Δημιουργίας των όμορων </a:t>
            </a:r>
            <a:r>
              <a:rPr lang="el-GR" sz="2200" dirty="0" err="1">
                <a:solidFill>
                  <a:prstClr val="black"/>
                </a:solidFill>
              </a:rPr>
              <a:t>μεγά-λων</a:t>
            </a:r>
            <a:r>
              <a:rPr lang="el-GR" sz="2200" dirty="0">
                <a:solidFill>
                  <a:prstClr val="black"/>
                </a:solidFill>
              </a:rPr>
              <a:t> πολιτισμών,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υπερβατικότητα του Θεού:</a:t>
            </a:r>
            <a:r>
              <a:rPr lang="el-GR" sz="2200" dirty="0">
                <a:solidFill>
                  <a:prstClr val="black"/>
                </a:solidFill>
              </a:rPr>
              <a:t> Αυτός, που είναι επέκεινα του Κόσμου, τον δημιουργεί μόνον διά του λόγου Του και ένεκα της άφατης αγάπης Του. Τα άστρα, </a:t>
            </a:r>
            <a:r>
              <a:rPr lang="el-GR" sz="2200" dirty="0" err="1">
                <a:solidFill>
                  <a:prstClr val="black"/>
                </a:solidFill>
              </a:rPr>
              <a:t>περιλαμβανο-μένων</a:t>
            </a:r>
            <a:r>
              <a:rPr lang="el-GR" sz="2200" dirty="0">
                <a:solidFill>
                  <a:prstClr val="black"/>
                </a:solidFill>
              </a:rPr>
              <a:t> του </a:t>
            </a:r>
            <a:r>
              <a:rPr lang="el-GR" sz="2200" dirty="0" err="1">
                <a:solidFill>
                  <a:prstClr val="black"/>
                </a:solidFill>
              </a:rPr>
              <a:t>λατρευομένου</a:t>
            </a:r>
            <a:r>
              <a:rPr lang="el-GR" sz="2200" dirty="0">
                <a:solidFill>
                  <a:prstClr val="black"/>
                </a:solidFill>
              </a:rPr>
              <a:t> από πολλούς ήλιο, της σελήνης και του εωσφόρου (= </a:t>
            </a:r>
            <a:r>
              <a:rPr lang="el-GR" sz="2200" dirty="0" err="1">
                <a:solidFill>
                  <a:prstClr val="black"/>
                </a:solidFill>
              </a:rPr>
              <a:t>αυγε-ρινού</a:t>
            </a:r>
            <a:r>
              <a:rPr lang="el-GR" sz="2200" dirty="0">
                <a:solidFill>
                  <a:prstClr val="black"/>
                </a:solidFill>
              </a:rPr>
              <a:t>), δεν αποτελούν «θεούς» (</a:t>
            </a:r>
            <a:r>
              <a:rPr lang="el-GR" sz="2200" dirty="0" err="1">
                <a:solidFill>
                  <a:prstClr val="black"/>
                </a:solidFill>
              </a:rPr>
              <a:t>πρβλ</a:t>
            </a:r>
            <a:r>
              <a:rPr lang="el-GR" sz="2200" dirty="0">
                <a:solidFill>
                  <a:prstClr val="black"/>
                </a:solidFill>
              </a:rPr>
              <a:t>. τον «ανίκητο Ήλιο» - </a:t>
            </a:r>
            <a:r>
              <a:rPr lang="el-GR" sz="2200" dirty="0" err="1">
                <a:solidFill>
                  <a:prstClr val="black"/>
                </a:solidFill>
              </a:rPr>
              <a:t>sol</a:t>
            </a:r>
            <a:r>
              <a:rPr lang="el-GR" sz="2200" dirty="0">
                <a:solidFill>
                  <a:prstClr val="black"/>
                </a:solidFill>
              </a:rPr>
              <a:t> </a:t>
            </a:r>
            <a:r>
              <a:rPr lang="el-GR" sz="2200" dirty="0" err="1">
                <a:solidFill>
                  <a:prstClr val="black"/>
                </a:solidFill>
              </a:rPr>
              <a:t>invictus</a:t>
            </a:r>
            <a:r>
              <a:rPr lang="el-GR" sz="2200" dirty="0">
                <a:solidFill>
                  <a:prstClr val="black"/>
                </a:solidFill>
              </a:rPr>
              <a:t>), αλλά είναι λαμπτήρες κτιστοί του ουρανού.</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τάξη και η ενότητα της Δημιουργίας</a:t>
            </a:r>
            <a:r>
              <a:rPr lang="el-GR" sz="2200" dirty="0">
                <a:solidFill>
                  <a:prstClr val="black"/>
                </a:solidFill>
              </a:rPr>
              <a:t>: από το χάος προκύπτει ένα καλά </a:t>
            </a:r>
            <a:r>
              <a:rPr lang="el-GR" sz="2200" dirty="0" err="1">
                <a:solidFill>
                  <a:prstClr val="black"/>
                </a:solidFill>
              </a:rPr>
              <a:t>ρυθμισμέ-νο</a:t>
            </a:r>
            <a:r>
              <a:rPr lang="el-GR" sz="2200" dirty="0">
                <a:solidFill>
                  <a:prstClr val="black"/>
                </a:solidFill>
              </a:rPr>
              <a:t>, δομημένο, αρμονικό σύνολο με πολυάριθμες αλληλεπιδράσεις και αλληλεξαρτήσεις.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αξία του ανθρώπου: </a:t>
            </a:r>
            <a:r>
              <a:rPr lang="el-GR" sz="2200" dirty="0">
                <a:solidFill>
                  <a:prstClr val="black"/>
                </a:solidFill>
              </a:rPr>
              <a:t>Ο άνθρωπος δεν πλάσθηκε ως σκλάβος των θεών για να απολαμβάνουν εκείνοι τη Νιρβάνα (= μη Εργασία), αλλά ως άνδρας και γυναίκα, </a:t>
            </a:r>
            <a:r>
              <a:rPr lang="el-GR" sz="2200" dirty="0" err="1">
                <a:solidFill>
                  <a:prstClr val="black"/>
                </a:solidFill>
              </a:rPr>
              <a:t>κατ</a:t>
            </a:r>
            <a:r>
              <a:rPr lang="el-GR" sz="2200" dirty="0">
                <a:solidFill>
                  <a:prstClr val="black"/>
                </a:solidFill>
              </a:rPr>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sz="2200" dirty="0" err="1">
                <a:solidFill>
                  <a:prstClr val="black"/>
                </a:solidFill>
              </a:rPr>
              <a:t>κηδεμό-νας</a:t>
            </a:r>
            <a:r>
              <a:rPr lang="el-GR" sz="2200" dirty="0">
                <a:solidFill>
                  <a:prstClr val="black"/>
                </a:solidFill>
              </a:rPr>
              <a:t> της και όχι ως τύραννος και εκμεταλλευτής.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98</a:t>
            </a:fld>
            <a:endParaRPr lang="el-GR"/>
          </a:p>
        </p:txBody>
      </p:sp>
    </p:spTree>
    <p:extLst>
      <p:ext uri="{BB962C8B-B14F-4D97-AF65-F5344CB8AC3E}">
        <p14:creationId xmlns:p14="http://schemas.microsoft.com/office/powerpoint/2010/main" val="313228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Παιδαγωγική αξιοποίηση των διηγήσεων</a:t>
            </a:r>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Ολοκληρώνοντας την εξέταση των βιβλικών διηγήσεων,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Σε αντίθεση προς τους μύθους της Ανατολής, ο βιβλικός συγγραφέας θεωρεί ότι τα δεινά του ανθρώπου δεν αποτελούν συνέπεια κάποιας μάχης των θεών ούτε </a:t>
            </a:r>
            <a:r>
              <a:rPr lang="el-GR" sz="2200" dirty="0" err="1">
                <a:solidFill>
                  <a:prstClr val="black"/>
                </a:solidFill>
              </a:rPr>
              <a:t>επιπτώ</a:t>
            </a:r>
            <a:r>
              <a:rPr lang="el-GR" sz="2200" dirty="0">
                <a:solidFill>
                  <a:prstClr val="black"/>
                </a:solidFill>
              </a:rPr>
              <a:t>-σεις της διαπάλης μεταξύ Καλού και Κακού, αλλά ανάγονται στην ελεύθερη επιλογή του ίδιου του πλάσματος.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Ο Θεός, παρά τις παραμορφώσεις που προκαλεί η ανθρώπινη αμαρτία στην τάξη της δημιουργίας, συνεχώς επιδεικνύει έλεος και δεν εξουθενώνει τελειωτικά το πλάσμα του.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Μετά το τέλος του Κατακλυσμού ακούγονται τα παραμυθητικά λόγια Του: «Δεν θα καταραστώ πια τη γη εξαιτίας του ανθρώπου, γιατί η σκέψη του είναι πονηρή από τη νεότητά του. Δεν θα καταστρέψω πια καμιά ζωή, όπως έκανα τώρα. Στο εξής όσο υπάρχει η γη, δε θα πάψουν να υπάρχουν σπορά και θερισμός, κρύο και ζέστη, </a:t>
            </a:r>
            <a:r>
              <a:rPr lang="el-GR" sz="2200" dirty="0" err="1">
                <a:solidFill>
                  <a:prstClr val="black"/>
                </a:solidFill>
              </a:rPr>
              <a:t>καλο-καίρι</a:t>
            </a:r>
            <a:r>
              <a:rPr lang="el-GR" sz="2200" dirty="0">
                <a:solidFill>
                  <a:prstClr val="black"/>
                </a:solidFill>
              </a:rPr>
              <a:t> και χειμώνας, ημέρα και νύκτα» (Γεν 8:21).</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99</a:t>
            </a:fld>
            <a:endParaRPr lang="el-GR"/>
          </a:p>
        </p:txBody>
      </p:sp>
    </p:spTree>
    <p:extLst>
      <p:ext uri="{BB962C8B-B14F-4D97-AF65-F5344CB8AC3E}">
        <p14:creationId xmlns:p14="http://schemas.microsoft.com/office/powerpoint/2010/main" val="357632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9802</TotalTime>
  <Words>18591</Words>
  <Application>Microsoft Office PowerPoint</Application>
  <PresentationFormat>Ευρεία οθόνη</PresentationFormat>
  <Paragraphs>1216</Paragraphs>
  <Slides>160</Slides>
  <Notes>54</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160</vt:i4>
      </vt:variant>
    </vt:vector>
  </HeadingPairs>
  <TitlesOfParts>
    <vt:vector size="172" baseType="lpstr">
      <vt:lpstr>Arial</vt:lpstr>
      <vt:lpstr>Calibri</vt:lpstr>
      <vt:lpstr>Cambria</vt:lpstr>
      <vt:lpstr>Franklin Gothic Book</vt:lpstr>
      <vt:lpstr>Palatino Linotype</vt:lpstr>
      <vt:lpstr>Perpetua</vt:lpstr>
      <vt:lpstr>SBL</vt:lpstr>
      <vt:lpstr>Times New Roman</vt:lpstr>
      <vt:lpstr>Wingdings</vt:lpstr>
      <vt:lpstr>Wingdings 2</vt:lpstr>
      <vt:lpstr>Δικαιοσύνη</vt:lpstr>
      <vt:lpstr>Photoshop.Image.7</vt:lpstr>
      <vt:lpstr>Επιμορφωτικό Πρόγραμμα Ι.Π.Ε. </vt:lpstr>
      <vt:lpstr>H θέαση του Παρόντος συνοδεύεται από την μελέτη του αντιστοίχου Κεφαλαίου των κατωτέρω έργων:</vt:lpstr>
      <vt:lpstr> Η ΠΡΩΤΗ ΔΙΑΘΗΚΗ και η ΣΗΜΑΣΙΑ της </vt:lpstr>
      <vt:lpstr>Παρουσίαση του PowerPoint</vt:lpstr>
      <vt:lpstr>Γένεση και ΠαλιγΓενεσία («Αποκάλυψη»):  Τα Μυστήρια της Αρχής και του Τέλους</vt:lpstr>
      <vt:lpstr>Διαβάζω τη «Δημιουργία» ανάποδα, όπως τα εβραϊκά και τη ζωή μου! Και στα δύο βάζω ΕΓΩ τα «Φωνήεντα».  ΥΓ. Πολύ σημαντικό να μάθω να διαβάζω «αλλιώς» τα Κείμενα, ώστε να «με διαβάσουν» κι εκείνα!    ΠΡΟΤΑΣΗ ΔΙΔΑΣΚΑΛΙΑΣ: «ΔΗΜΙΟΥΡΓΙΑ»  https://ejournals.lib.auth.gr/religionteaching/article/view/9116/8677  </vt:lpstr>
      <vt:lpstr> Πρωτοϊστορία Γένεσις κεφ. 1-11</vt:lpstr>
      <vt:lpstr>Κατανοώ ότι τα Γένεση 1-11 είναι:  1. Manual (το «Εγχειρίδιο Οδηγιών» της συν+Ύπαρξης μας) 2. Summa (η ΠερίΛηψη ολόκληρης της Βίβλου)</vt:lpstr>
      <vt:lpstr>3. Μοναδικό  Lab  Εργαστήρι Τέχνης της  Ερμηνείας :  Γένεσις 1-11:  ΕυΚαιρία για να ασκηθούμε στο γιατί  / πώς η Βίβλος προσφέρει αληθινή   «ΨυχΑγωγία»</vt:lpstr>
      <vt:lpstr>  Διαβάζω τη Γένεση ως Ποίηση σε διάλογο με τους Μύθους της Δημιουργίας - Κοσμογονίας και όχι σε αντιπαράθεση προς την σύγχρονη Επιστήμη και το «Πείραμα του Θεού»    Μελέτησε  ΔΗΜΙΟΥΡΓΙΑ: HANS KUENG H ΑΡΧΗ ΤΩΝ ΠΡΑΓΜΑΤΩΝ https://eclass.uoa.gr/modules/document/?course=SOCTHEOL138    </vt:lpstr>
      <vt:lpstr>Παρατήρηση  για την «τάξη»</vt:lpstr>
      <vt:lpstr>Παρουσίαση του PowerPoint</vt:lpstr>
      <vt:lpstr>Παρουσίαση του PowerPoint</vt:lpstr>
      <vt:lpstr>«Πώς λειτουργεί πραγματικά ο κόσμος»: Ένα βιβλίο που αλλάζει όλα όσα νόμιζες σωστά </vt:lpstr>
      <vt:lpstr>4. Τα Γεν. 1-11 είναι επιπλέον Hub – Κόμβος: Ποιητική Γλώσσα και Τεχνικές Αφήγησης </vt:lpstr>
      <vt:lpstr>α. Περί της «ποιητικής» – συμβολικής Γλώσσας των Αφηγημάτων της Αρχής και του Τέλους</vt:lpstr>
      <vt:lpstr>Επεξήγηση:</vt:lpstr>
      <vt:lpstr>Παρουσίαση του PowerPoint</vt:lpstr>
      <vt:lpstr>Ενδιαφέρον άρθρο:   Γιαχβέ και ΚβαντοΦυσική https://weekly.israelbiblecenter.com/gods-name-quantum-physics/  </vt:lpstr>
      <vt:lpstr>Β. «Παίζουμε» με τα Σύμβολα – Logos (τους «λόγους») της Δημιουργίας  («Παιζογραφία»)    </vt:lpstr>
      <vt:lpstr>Συλλογίσου έντεχνα ότι: </vt:lpstr>
      <vt:lpstr>Δυνατότητες ΨυχΑγωγίας   Σύμβολα = Hyperlinks (text = υφαντό)         ΣυνΥφαίνω έντεχνα:</vt:lpstr>
      <vt:lpstr>Δέντρα και Τεστ Επιλογής</vt:lpstr>
      <vt:lpstr>Παρουσίαση του PowerPoint</vt:lpstr>
      <vt:lpstr>       Σημειώνω με «μεγάλα Γράμματα» ότι:          » </vt:lpstr>
      <vt:lpstr> Γ.  «Διαβάζω» τη Δημιουργία ΜΟΥ σε ΣΥΜΦΩΝΙΑ με άλλα βιβλικά Κείμενα:  «Παίζω» με τις διασυνδέσεις!      </vt:lpstr>
      <vt:lpstr> Ακούμε τα Γένεσις 1-11 σε συμΦωνία προς: </vt:lpstr>
      <vt:lpstr>Η Πεντάτευχος έχει την εξής «αρμονική» κυκλική επικεντρική δομή:</vt:lpstr>
      <vt:lpstr>Η τέλεια Αρμονική Πρώτη Αφήγηση της Δημιουργίας  «Δίπτυχο»: Τάξη και Κόσμος (=στολίδι)</vt:lpstr>
      <vt:lpstr>Κάθε άνθρωπος = μοναδική σέλφι του Θεού (γιος και θυγατέρα Πατέρα - Αββά)</vt:lpstr>
      <vt:lpstr>Κατά Ιωάννη:   Εν αρχή ην ο Διά+Λογος </vt:lpstr>
      <vt:lpstr>Διαβάστε τις έξοχες Σημειώσεις για τα θέματά μας      https://bibleproject.com/downloads/all/ </vt:lpstr>
      <vt:lpstr>  Και η αφήγηση του Κατακλυσμού, κοινή σε πολλές Παραδόσεις, ένΤεχνη στη Βίβλο!  https://weekly.israelbiblecenter.com/miss-point-noahs-story/  </vt:lpstr>
      <vt:lpstr>Γένεσις 1-11: Παρατηρήσεις για εμΒάθυνση!</vt:lpstr>
      <vt:lpstr>Πώς ακούμε Ενεργητικά– «συλλαμβάνουμε» αυτό  το «μεγάλο Αφήγημα»:   «Η Θεοτόκος συνέλαβε τον Ιησού μέσω του «ωτός» – της υπΑκοής»  «Όταν είσαι μικρός μάθε να μιλάς, αλλά όσο μεγαλώνεις, αν θες να ωριμάζεις μάθε να ΑΚΟΥΣ»</vt:lpstr>
      <vt:lpstr>  Διαβάζω τη Γένεση σε συνδυασμό με τη Μουσική και τη Λατρεία</vt:lpstr>
      <vt:lpstr>       Ακρόαση (Listening: Σοφία – Πρόσχωμεν) της Βίβλου σε συνδυασμό με :   1. Περφόρμανς – Τελετουργία: Όρθιοι προς Ανατολάς με τα χέρια όχι υψωμένα κάθετα (όπως τα «έθνη» αλλά σε σχήμα Σταυρού  2. Καθημερινό «Ήθος (ανα) Δημιουργίας»: ΣυγΧώρεση και Διακονία σε όλους, όπως ο Ήλιος ανατέλλει σε αγαθούς και πονηρούς. Όχι στρες για τα δύο βασικά στοιχεία της ύπαρξης: το Φαγητό και την Ενδυμασία   Ἀγιες Τράπεζες οι κοιλιές των πτωχών!  3. Γένεση και Κατήχηση κατά την Σαρακοστή + ΑΝΟΙΞΗ.  Στην Κοινότητα «ουκ ένι άρσεν και θήλυ» ενώ και οι Εβραίοι και οι Έλληνες ευΧαριστούν που δεν γεννήθηκαν «γυναίκες, έθνη και δούλοι»    2. Διδασκαλία των δύο Οδών στην Επί του Όρους και τη Διδαχή (ΜΊΜΗΣΗ Δημιουργού)  </vt:lpstr>
      <vt:lpstr> 1. Δημιουργία – «Big Bang»  κάθε δύση (= Βασίλεμα) και κάθε ανατολή (Πρωτοχρονιά 01 Σεπτεμβρίου / αρχή μέρας κάθε Απόγευμα)  * Λατρεία καθημερινή (παιχνίδι Φωτός)  * Και το εκκλησιαστικό έτος από τον άγ. Δημήτριο στον άγ. Γεώργιο, από την  καλλιέργεια της Γης στη γεωργία   </vt:lpstr>
      <vt:lpstr>Παράδειγμα: Ακούμε - ψελλίζουμε στη γλώσσα μας   τον «Προοιμιακό» Ψαλμό της Δημιουργίας 104 (103)  και τον Ψ. 8:  https://my.bible.com/el/bible/173/PSA.104_1.TGV https://my.bible.com/el/bible/173/PSA.8.TGV   Παρατήρηση: σε παρένθεση είναι η αρίθμηση του Ψαλμού στον εβραϊκό Κανόνα  Συμβουλευόμαστε την «ποιητική» μετάφραση της ΒΙΒΛΙΚΗΣ ΕΤΑΙΡΕΙΑΣ  Αναλογιζόμαστε ότι ο Ψαλμός 103 άδεται σε συνδυασμό με το βασίλεμα του ήλιου και το «Φως ιλαρόν» https://israelbiblecenter.com/%20podcast/page/18/    Επίσης συναντάται και στην «παγανιστική» Παράδοση παράλληλος ΥΜΝΟΣ,  τον οποίο ο «Δαβίδ / Δαυίδ» έχει διασκευάσει  https://de.wikipedia.org/wiki/Aton-Hymnus </vt:lpstr>
      <vt:lpstr> Εισαγωγικός Ψαλμός 1 Επίσης τον δουλεύουμε όπως τον «Προοιμιακό» ή το «Πάσα Πνοή αινεσάτω» </vt:lpstr>
      <vt:lpstr>Η «Εξορία» (κι όχι έξωση)  του Αδάμ στη Λατρεία</vt:lpstr>
      <vt:lpstr>4. ΔΗΜΙΟΥΡΓΙΑ ΚΑΙ ΤΕΧΝΗ</vt:lpstr>
      <vt:lpstr>Παρουσίαση του PowerPoint</vt:lpstr>
      <vt:lpstr>2. Ζωγραφική Δημιουργία άνδρα και γυναίκας στην Τέχνη (Μιχαἠλ Άγγελος)  Συγκρίνετε τη σχέση του Θεού με τα δύο φύλα  </vt:lpstr>
      <vt:lpstr> </vt:lpstr>
      <vt:lpstr>Αγία Σοφία</vt:lpstr>
      <vt:lpstr> ΕΠΙΜΕΤΡΟ: Ποικίλες «μεταφραστικές» δυνατότητες από το εβραϊκό Πρωτότυπο:    ο πρώτος στίχος της Βίβλου μπορεί να «μεταγραφεί» ποικιλότροπα και όχι ΜΟΝΟΣΗΜΑΝΤΑ   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Πάτέρες, και εν μέρει αργότερα και οι μεγάλοι Εβραίοι Ψυχοθεραπευτές επεχείρησαν να παντρέψουν την Αθήνα με την Ιερουσαλήμ, και κατεξοχήν την Τραγωδία (και δη του Ευρυπίδη) με τους Ψαλμούς του Δαβίδ και τη Σοφία του Σολομώντα.         </vt:lpstr>
      <vt:lpstr>«ἐν ἀρχῇ ἐποίησεν ὁ Θεὸς τὸν Οὐρανὸν καὶ τὴν Γῆν» </vt:lpstr>
      <vt:lpstr>Παρουσίαση του PowerPoint</vt:lpstr>
      <vt:lpstr>ΘΕΜΑΤΑ ΚΑΥΤΑ για ΣΥ(νανα)ΖΗΤΗΣΗ - Debate</vt:lpstr>
      <vt:lpstr>Εστιάζουμε στον Άνθρωπο (= Αδάμ = αρχικά Homo)</vt:lpstr>
      <vt:lpstr>Α’ Δημιουργία Ανθρώπου</vt:lpstr>
      <vt:lpstr>«Προφητεία» η Δημιουργία</vt:lpstr>
      <vt:lpstr>ΟικοΛογία και Γένεση</vt:lpstr>
      <vt:lpstr>Β. Αναμένοντας τη Γυναίκα… </vt:lpstr>
      <vt:lpstr>Παρουσίαση του PowerPoint</vt:lpstr>
      <vt:lpstr>Μία μικρή Άσκηση </vt:lpstr>
      <vt:lpstr>Το πρώτο ερωτικό Τραγούδι</vt:lpstr>
      <vt:lpstr>Παρατηρήσεις</vt:lpstr>
      <vt:lpstr>Παρατηρήσεις 2</vt:lpstr>
      <vt:lpstr>V. ΠΤΩΣΗ ΚΑΙ ΑΝΑ(Σ)ΤΑΣΗ (Ψυχοσωματική Υγεία)</vt:lpstr>
      <vt:lpstr> «ΣυμΠερίληψη» της Πτώσης</vt:lpstr>
      <vt:lpstr>Και ο Παύλος στην Προς Ρωμαίους</vt:lpstr>
      <vt:lpstr> </vt:lpstr>
      <vt:lpstr>Τελικά τι είναι Αμαρτία;</vt:lpstr>
      <vt:lpstr>Felix Culpa "ευτυχής αμαρτία«?  Ecce Homo!</vt:lpstr>
      <vt:lpstr>Εμπειρία «Πτώσης» στην Αγκαλιά !</vt:lpstr>
      <vt:lpstr>Και ένα «ανέκδοτο»:</vt:lpstr>
      <vt:lpstr>Είμαστε Συν+Δημιουργοί!  «Από το σκοτάδι στο Φως»</vt:lpstr>
      <vt:lpstr>Στόχος όχι η Πρόοδος αλλά η Άνθιση όλων μας</vt:lpstr>
      <vt:lpstr>«Η Ομορφιά σώζει (κυριολεκτικά) τον Κόσμο»</vt:lpstr>
      <vt:lpstr>ΥΛΙΚΟ 1</vt:lpstr>
      <vt:lpstr>ΥΛΙΚΟ 2: ΣΤΑ ΑΓΓΛΙΚΑ   2. ΔΥΟ ΕΞΑΙΡΕΤΙΚΕΣ  ΙΣΤΟΣΕΛΙΔΕΣ   α.Μία «ιουδαϊκή ματιά» https://weekly.israelbiblecenter.com/rainbow-or-archers-bow/  Πολύ ενδιαφέροντα και τα ποντκαστς: https://israelbiblecenter.com/%20podcast/page/10/   β. Μία μοντέρνα ματιά βασισμένη και στην παραδοσιακή Ερμηνεία  https://bibleproject.com/podcast/series/creation-series/  https://www.youtube.com/watch?v=afVN-7vY0KA  Στην β  μπορείτε να βάλετε ελληνικούς ΥΠΟΤΙΤΛΟΥΣ στις ΡΥΘΜΙΣΕΙΣ μετά ΥΠΟΤΙΤΛΟΥΣ μετά ΑΥΤΟΜΑΤΗ ΜΕΤΑΦΡΑΣΗ </vt:lpstr>
      <vt:lpstr>ΥΛΙΚΟ 3 : Ακούμε ενεργητικά μια άλλη «ανά+Γνωση» των Κειμένων μας:</vt:lpstr>
      <vt:lpstr>Δειγματοληπτικά από τις ανωτέρω Ιστοσελίδες</vt:lpstr>
      <vt:lpstr>Γάμος  </vt:lpstr>
      <vt:lpstr>Δύο ωραία Λινκς για την Βαβέλ και τη… Συκιά</vt:lpstr>
      <vt:lpstr>Αναλυτικότερη Παρουσίαση του Θέματος </vt:lpstr>
      <vt:lpstr>Διάγραμμα παρουσίασης</vt:lpstr>
      <vt:lpstr>Εισαγωγή: </vt:lpstr>
      <vt:lpstr>1. Εισαγωγική διαπίστωση</vt:lpstr>
      <vt:lpstr>2.1 Τέσσερα βασικά υπαρξιακά αινίγματα</vt:lpstr>
      <vt:lpstr>2.2 Τέσσερα βασικά υπαρξιακά αινίγματα</vt:lpstr>
      <vt:lpstr>2.3 Τέσσερα βασικά υπαρξιακά αινίγματα:</vt:lpstr>
      <vt:lpstr>3.1 Βασικές απαντήσεις από την Αγία Γραφή</vt:lpstr>
      <vt:lpstr>3.2 Βασικές απαντήσεις από την Αγία Γραφή</vt:lpstr>
      <vt:lpstr>Παρουσίαση του PowerPoint</vt:lpstr>
      <vt:lpstr>Α΄ ΜΕΡΟΣ </vt:lpstr>
      <vt:lpstr>1.1 Η ενότητα των δύο Διαθηκών</vt:lpstr>
      <vt:lpstr>1.2 Η ενότητα των δύο Διαθηκών</vt:lpstr>
      <vt:lpstr>1.3 Η ενότητα των δύο Διαθηκών</vt:lpstr>
      <vt:lpstr>1.4 Η ενότητα των δύο Διαθηκών</vt:lpstr>
      <vt:lpstr>ανοίγω και ξεφυλλίζω και μελετώ</vt:lpstr>
      <vt:lpstr>2.1 Οι διηγήσεις περί δημιουργίας</vt:lpstr>
      <vt:lpstr>2.2 Οι διηγήσεις περί δημιουργίας</vt:lpstr>
      <vt:lpstr>2.3 Οι διηγήσεις περί δημιουργίας</vt:lpstr>
      <vt:lpstr>ανοίγω και ξεφυλλίζω και μελετώ</vt:lpstr>
      <vt:lpstr>3.1 Παιδαγωγική αξιοποίηση των διηγήσεων</vt:lpstr>
      <vt:lpstr>3.2 Παιδαγωγική αξιοποίηση των διηγήσεων</vt:lpstr>
      <vt:lpstr>3.3 Παιδαγωγική αξιοποίηση των διηγήσεων</vt:lpstr>
      <vt:lpstr>ανοίγω και ξεφυλλίζω και μελετώ</vt:lpstr>
      <vt:lpstr>Η ΑΠΟΚΑΛΥΨΗ</vt:lpstr>
      <vt:lpstr>Αποκάλυψη: ένα πραγματικά «ερωτικό» Ποίημα (1)</vt:lpstr>
      <vt:lpstr>Αποκάλυψη: ένα πραγματικά «ερωτικό» Ποίημα (2)</vt:lpstr>
      <vt:lpstr>Αποκάλυψη: ένα πραγματικά «ερωτικό» Ποίημα (2)</vt:lpstr>
      <vt:lpstr> ΑΠΌ+ΚΑΛΥΨΗ ΚΑΙ ΤΑΞΙΔΙ οι Αποκαλύψεις είναι κοσμικά ταξίδια στο 7ο Ουρανό ή στις Εσχατιές του Σύμπαντος</vt:lpstr>
      <vt:lpstr>«ΑΜΦΙΘΥΜΙΑ» ΚΑΙ ΑΠΟΚΑΛΥΨΗ</vt:lpstr>
      <vt:lpstr>Αποκάλυψη: Προϋποθέσεις κατανόησης</vt:lpstr>
      <vt:lpstr>Αποκάλυψη: Κατανόηση (2) </vt:lpstr>
      <vt:lpstr>Αποκάλυψη: Κατανόηση (3)</vt:lpstr>
      <vt:lpstr> Διαβάζω την Αποκάλυψη Αντί+Στροφα:  «έρχου Κύριε»!</vt:lpstr>
      <vt:lpstr>Λάθος ο τίτλος «ΑποΚάλυψη Ιωάννη» !</vt:lpstr>
      <vt:lpstr>ΑποΚάλυψη και αποΚαλυπτικά Συγγράμματα</vt:lpstr>
      <vt:lpstr>Πέντε «Π» και ένα «Γ»</vt:lpstr>
      <vt:lpstr>«Λεξικό» ΑποΚάλυψης</vt:lpstr>
      <vt:lpstr>Αποκαλύψεις πριν την Αποκάλυψη</vt:lpstr>
      <vt:lpstr>Αποκαλυπτικός Χρόνος – «Ωρα» </vt:lpstr>
      <vt:lpstr>Αποκαλυπτικός Χώρος </vt:lpstr>
      <vt:lpstr>Υλικό για περαιτέρω Μελέτη</vt:lpstr>
      <vt:lpstr>ΟΙ ΕΠΤΑ ΕΚΚΛΗΣΙΕΣ – «ΜΑΤΩΜΕΝΑ ΧΩΜΑΤΑ»</vt:lpstr>
      <vt:lpstr>ΕΠΙΣΤΟΛΕΣ ΣΤΙΣ 7 ΕΚΚΛΗΣΙΕΣ Κάνε κλικ: https://flatwoodschurchofchrist.org/wp-content/uploads/2015/02/The_Church_at_Ephesus.pdf</vt:lpstr>
      <vt:lpstr>Ο Ρόλος των 7 επιστολών</vt:lpstr>
      <vt:lpstr>Δομιτιανός: «Κύριος και Θεός»</vt:lpstr>
      <vt:lpstr>‘Η ΑΛΑΖΟΝΕΙΑ ΤΗΣ ΕΞΟΥΣΙΑΣ’ (Άγαλμα του Δομιτιανού 1ος αι. μ.Χ.) </vt:lpstr>
      <vt:lpstr>ΝΕΡΩΝ = 666 (616)</vt:lpstr>
      <vt:lpstr>Η «ΑΙΩΝΙΑ ΠΟΛΗ» - ΠΟΡΝΗ</vt:lpstr>
      <vt:lpstr>ΑΣΙΑ ΜΙΚΡΑ – «ΙΩΝΙΑ»  Οι Πηγές μας</vt:lpstr>
      <vt:lpstr>Αρχιτεκτονική Πόλεων = 3 επίπεδα https://www.freebibleimages.org/illustrations/na-ephesus-3d/ </vt:lpstr>
      <vt:lpstr>Ρωμαϊκή Εποχή και Επτά Εκκλησίες</vt:lpstr>
      <vt:lpstr>Σημειώσεις</vt:lpstr>
      <vt:lpstr>Έφεσος</vt:lpstr>
      <vt:lpstr>Τα προβλήματα των 7 Εκκλησιών</vt:lpstr>
      <vt:lpstr>Επιστολές και ΠρωτοΧριστιανισμός</vt:lpstr>
      <vt:lpstr>Thomas Lechner, Rhetorik und Ritual. Platonische Mysterienanalogien im Protreptikos des Clemens von Alexandrien. Πλατωνικές μυστηριακές αναλογίες στον Προτρεπτικό του Κλήμεντα του Αλεξανδρέα.  </vt:lpstr>
      <vt:lpstr>Παρουσίαση του PowerPoint</vt:lpstr>
      <vt:lpstr>Παρουσίαση του PowerPoint</vt:lpstr>
      <vt:lpstr>1.1 Αποκάλυψη και Εσχατολογία</vt:lpstr>
      <vt:lpstr>1.2 Αποκάλυψη και Εσχατολογία</vt:lpstr>
      <vt:lpstr>ανοίγω και ξεφυλλίζω και μελετώ</vt:lpstr>
      <vt:lpstr>2.1 Παλιγγενεσία – «ὁ νικῶν»</vt:lpstr>
      <vt:lpstr>2.2 Παλιγγενεσία – «ὁ παντοκράτωρ»</vt:lpstr>
      <vt:lpstr>2.3 Παλιγγενεσία – «τό θηρίον»</vt:lpstr>
      <vt:lpstr>2.4 Παλιγγενεσία – «καινή Ἱερουσαλήμ»</vt:lpstr>
      <vt:lpstr>ανοίγω και ξεφυλλίζω και μελετώ</vt:lpstr>
      <vt:lpstr>3.1 Αποκάλυψη και Οικολογία</vt:lpstr>
      <vt:lpstr>3.2 Αποκάλυψη και Οικο-θεολογία</vt:lpstr>
      <vt:lpstr>3.3 Αποκάλυψη και Οικολογία σε διάλογο</vt:lpstr>
      <vt:lpstr>ανοίγω και ξεφυλλίζω και μελετώ</vt:lpstr>
      <vt:lpstr>Ανακεφαλαίωση</vt:lpstr>
      <vt:lpstr>«Στην αρχή ο Θεός δημιούργησε τον ουρανό και τη γη»</vt:lpstr>
      <vt:lpstr>Γένεσις – Ενσάρκωση – Παλιγγενεσία </vt:lpstr>
      <vt:lpstr>Πρόταση: Περικοπές της Π.Δ. για κατήχηση</vt:lpstr>
      <vt:lpstr>Παραίνεση: Κάθε μέρα με βιβλικότερο φρόνημα</vt:lpstr>
      <vt:lpstr>Όχι στην αδιαφορία του παιδαγωγικού έργου</vt:lpstr>
      <vt:lpstr>Παρουσίαση του PowerPoint</vt:lpstr>
      <vt:lpstr>ανοίγω και ξεφυλλίζω και μελετώ</vt:lpstr>
      <vt:lpstr>Παρουσίαση του PowerPoint</vt:lpstr>
      <vt:lpstr>Παρουσίαση του PowerPoint</vt:lpstr>
      <vt:lpstr>Η αγάπη του Θεού υπερνικά την οργή του στον Ωσηέ κεφ. 11 </vt:lpstr>
      <vt:lpstr>ΤΟ ΕΞΙΛΑΣΤΉΡΙΟ ΘΑΥΜΑ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Kostas</dc:creator>
  <cp:lastModifiedBy>sotdespo@o365.uoa.gr</cp:lastModifiedBy>
  <cp:revision>125</cp:revision>
  <cp:lastPrinted>2021-12-09T12:13:08Z</cp:lastPrinted>
  <dcterms:created xsi:type="dcterms:W3CDTF">2021-12-02T22:21:35Z</dcterms:created>
  <dcterms:modified xsi:type="dcterms:W3CDTF">2023-02-22T18:06:27Z</dcterms:modified>
</cp:coreProperties>
</file>