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7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2" r:id="rId20"/>
    <p:sldId id="282" r:id="rId21"/>
    <p:sldId id="278" r:id="rId22"/>
    <p:sldId id="273" r:id="rId23"/>
    <p:sldId id="279"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30B00-EAE9-4486-A07E-8556302B46ED}" type="datetimeFigureOut">
              <a:rPr lang="el-GR" smtClean="0"/>
              <a:pPr/>
              <a:t>24/1/2016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EF235-F457-40C4-9715-674E37DA359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58A5FE6-3A1C-47E6-9FC8-B73EF94462D5}" type="slidenum">
              <a:rPr lang="el-GR" smtClean="0"/>
              <a:pPr/>
              <a:t>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58A5FE6-3A1C-47E6-9FC8-B73EF94462D5}" type="slidenum">
              <a:rPr lang="el-GR" smtClean="0"/>
              <a:pPr/>
              <a:t>17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9F1D379-39FC-41BA-84CA-800E5F547ACF}" type="datetimeFigureOut">
              <a:rPr lang="el-GR" smtClean="0"/>
              <a:pPr/>
              <a:t>24/1/2016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E3E2A57-33FA-4ADF-BDCD-DA73B0B3279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1D379-39FC-41BA-84CA-800E5F547ACF}" type="datetimeFigureOut">
              <a:rPr lang="el-GR" smtClean="0"/>
              <a:pPr/>
              <a:t>24/1/2016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E3E2A57-33FA-4ADF-BDCD-DA73B0B3279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1D379-39FC-41BA-84CA-800E5F547ACF}" type="datetimeFigureOut">
              <a:rPr lang="el-GR" smtClean="0"/>
              <a:pPr/>
              <a:t>24/1/2016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E3E2A57-33FA-4ADF-BDCD-DA73B0B3279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9F1D379-39FC-41BA-84CA-800E5F547ACF}" type="datetimeFigureOut">
              <a:rPr lang="el-GR" smtClean="0"/>
              <a:pPr/>
              <a:t>24/1/2016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E3E2A57-33FA-4ADF-BDCD-DA73B0B3279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1D379-39FC-41BA-84CA-800E5F547ACF}" type="datetimeFigureOut">
              <a:rPr lang="el-GR" smtClean="0"/>
              <a:pPr/>
              <a:t>24/1/2016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E3E2A57-33FA-4ADF-BDCD-DA73B0B3279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9F1D379-39FC-41BA-84CA-800E5F547ACF}" type="datetimeFigureOut">
              <a:rPr lang="el-GR" smtClean="0"/>
              <a:pPr/>
              <a:t>24/1/2016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E3E2A57-33FA-4ADF-BDCD-DA73B0B3279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9F1D379-39FC-41BA-84CA-800E5F547ACF}" type="datetimeFigureOut">
              <a:rPr lang="el-GR" smtClean="0"/>
              <a:pPr/>
              <a:t>24/1/2016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E3E2A57-33FA-4ADF-BDCD-DA73B0B3279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9F1D379-39FC-41BA-84CA-800E5F547ACF}" type="datetimeFigureOut">
              <a:rPr lang="el-GR" smtClean="0"/>
              <a:pPr/>
              <a:t>24/1/2016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E3E2A57-33FA-4ADF-BDCD-DA73B0B3279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1D379-39FC-41BA-84CA-800E5F547ACF}" type="datetimeFigureOut">
              <a:rPr lang="el-GR" smtClean="0"/>
              <a:pPr/>
              <a:t>24/1/2016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E3E2A57-33FA-4ADF-BDCD-DA73B0B3279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1D379-39FC-41BA-84CA-800E5F547ACF}" type="datetimeFigureOut">
              <a:rPr lang="el-GR" smtClean="0"/>
              <a:pPr/>
              <a:t>24/1/2016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E3E2A57-33FA-4ADF-BDCD-DA73B0B3279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F1D379-39FC-41BA-84CA-800E5F547ACF}" type="datetimeFigureOut">
              <a:rPr lang="el-GR" smtClean="0"/>
              <a:pPr/>
              <a:t>24/1/2016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E3E2A57-33FA-4ADF-BDCD-DA73B0B3279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1D379-39FC-41BA-84CA-800E5F547ACF}" type="datetimeFigureOut">
              <a:rPr lang="el-GR" smtClean="0"/>
              <a:pPr/>
              <a:t>24/1/2016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2A57-33FA-4ADF-BDCD-DA73B0B3279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3571876"/>
            <a:ext cx="9144000" cy="865806"/>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INTERNATIONAL</a:t>
            </a:r>
            <a:r>
              <a:rPr lang="el-GR" b="1" dirty="0" smtClean="0"/>
              <a:t> </a:t>
            </a:r>
            <a:r>
              <a:rPr lang="en-US" b="1" dirty="0" smtClean="0"/>
              <a:t>ICT WORKSHOP </a:t>
            </a:r>
            <a:br>
              <a:rPr lang="en-US" b="1" dirty="0" smtClean="0"/>
            </a:br>
            <a:r>
              <a:rPr lang="en-US" sz="3200" b="1" spc="600" dirty="0" smtClean="0"/>
              <a:t> IMPROVING PATHOLOGY TEACHING</a:t>
            </a:r>
            <a:r>
              <a:rPr lang="el-GR" sz="3200" dirty="0" smtClean="0"/>
              <a:t/>
            </a:r>
            <a:br>
              <a:rPr lang="el-GR" sz="3200" dirty="0" smtClean="0"/>
            </a:br>
            <a:r>
              <a:rPr lang="en-US" sz="3200" b="1" dirty="0" smtClean="0"/>
              <a:t> October 23</a:t>
            </a:r>
            <a:r>
              <a:rPr lang="en-US" sz="3200" b="1" baseline="30000" dirty="0"/>
              <a:t>r</a:t>
            </a:r>
            <a:r>
              <a:rPr lang="en-US" sz="3200" b="1" baseline="30000" dirty="0" smtClean="0"/>
              <a:t>d </a:t>
            </a:r>
            <a:r>
              <a:rPr lang="en-US" sz="3200" b="1" dirty="0" smtClean="0"/>
              <a:t>2015</a:t>
            </a:r>
            <a:r>
              <a:rPr lang="el-GR" sz="3200" dirty="0" smtClean="0"/>
              <a:t/>
            </a:r>
            <a:br>
              <a:rPr lang="el-GR" sz="3200" dirty="0" smtClean="0"/>
            </a:br>
            <a:r>
              <a:rPr lang="en-US" sz="3200" b="1" dirty="0" smtClean="0"/>
              <a:t>NATIONAL &amp; KAPODISTRIAN UNIVERSITY OF ATHENS</a:t>
            </a:r>
            <a:r>
              <a:rPr lang="el-GR" sz="3200" b="1" dirty="0" smtClean="0"/>
              <a:t/>
            </a:r>
            <a:br>
              <a:rPr lang="el-GR" sz="3200" b="1" dirty="0" smtClean="0"/>
            </a:br>
            <a:r>
              <a:rPr lang="el-GR" sz="3200" dirty="0" smtClean="0"/>
              <a:t/>
            </a:r>
            <a:br>
              <a:rPr lang="el-GR" sz="3200" dirty="0" smtClean="0"/>
            </a:br>
            <a:r>
              <a:rPr lang="en-US" sz="2800" dirty="0"/>
              <a:t> </a:t>
            </a:r>
            <a:r>
              <a:rPr lang="en-US" sz="3600" dirty="0">
                <a:solidFill>
                  <a:srgbClr val="FF0000"/>
                </a:solidFill>
              </a:rPr>
              <a:t>The </a:t>
            </a:r>
            <a:r>
              <a:rPr lang="en-US" sz="3600" b="1" dirty="0">
                <a:solidFill>
                  <a:srgbClr val="FF0000"/>
                </a:solidFill>
              </a:rPr>
              <a:t>teaching</a:t>
            </a:r>
            <a:r>
              <a:rPr lang="en-US" sz="3600" dirty="0">
                <a:solidFill>
                  <a:srgbClr val="FF0000"/>
                </a:solidFill>
              </a:rPr>
              <a:t> process </a:t>
            </a:r>
            <a:r>
              <a:rPr lang="en-US" sz="3600" b="1" dirty="0">
                <a:solidFill>
                  <a:srgbClr val="FF0000"/>
                </a:solidFill>
              </a:rPr>
              <a:t>is</a:t>
            </a:r>
            <a:r>
              <a:rPr lang="en-US" sz="3600" dirty="0">
                <a:solidFill>
                  <a:srgbClr val="FF0000"/>
                </a:solidFill>
              </a:rPr>
              <a:t> a </a:t>
            </a:r>
            <a:r>
              <a:rPr lang="en-US" sz="3600" b="1" dirty="0">
                <a:solidFill>
                  <a:srgbClr val="FF0000"/>
                </a:solidFill>
              </a:rPr>
              <a:t>sharing</a:t>
            </a:r>
            <a:r>
              <a:rPr lang="en-US" sz="3600" dirty="0">
                <a:solidFill>
                  <a:srgbClr val="FF0000"/>
                </a:solidFill>
              </a:rPr>
              <a:t> process</a:t>
            </a:r>
            <a:r>
              <a:rPr lang="en-US" sz="3600" dirty="0" smtClean="0">
                <a:solidFill>
                  <a:srgbClr val="FF0000"/>
                </a:solidFill>
              </a:rPr>
              <a:t>:</a:t>
            </a:r>
            <a:br>
              <a:rPr lang="en-US" sz="3600" dirty="0" smtClean="0">
                <a:solidFill>
                  <a:srgbClr val="FF0000"/>
                </a:solidFill>
              </a:rPr>
            </a:br>
            <a:r>
              <a:rPr lang="en-US" sz="3600" dirty="0" smtClean="0">
                <a:solidFill>
                  <a:srgbClr val="FF0000"/>
                </a:solidFill>
              </a:rPr>
              <a:t> </a:t>
            </a:r>
            <a:r>
              <a:rPr lang="en-US" sz="3600" b="1" dirty="0">
                <a:solidFill>
                  <a:srgbClr val="FF0000"/>
                </a:solidFill>
              </a:rPr>
              <a:t>mutual challenges and </a:t>
            </a:r>
            <a:r>
              <a:rPr lang="en-US" sz="3600" b="1" dirty="0" smtClean="0">
                <a:solidFill>
                  <a:srgbClr val="FF0000"/>
                </a:solidFill>
              </a:rPr>
              <a:t>benefits</a:t>
            </a:r>
            <a:br>
              <a:rPr lang="en-US" sz="3600" b="1" dirty="0" smtClean="0">
                <a:solidFill>
                  <a:srgbClr val="FF0000"/>
                </a:solidFill>
              </a:rPr>
            </a:br>
            <a:r>
              <a:rPr lang="en-US" sz="3600" dirty="0" smtClean="0">
                <a:solidFill>
                  <a:srgbClr val="FF0000"/>
                </a:solidFill>
              </a:rPr>
              <a:t> </a:t>
            </a:r>
            <a:r>
              <a:rPr lang="en-US" sz="3600" dirty="0">
                <a:solidFill>
                  <a:srgbClr val="FF0000"/>
                </a:solidFill>
              </a:rPr>
              <a:t>in the first 30 years of my experience.</a:t>
            </a:r>
            <a:r>
              <a:rPr lang="el-GR" sz="2800" dirty="0">
                <a:solidFill>
                  <a:srgbClr val="FF0000"/>
                </a:solidFill>
              </a:rPr>
              <a:t/>
            </a:r>
            <a:br>
              <a:rPr lang="el-GR" sz="2800" dirty="0">
                <a:solidFill>
                  <a:srgbClr val="FF0000"/>
                </a:solidFill>
              </a:rPr>
            </a:br>
            <a:r>
              <a:rPr lang="el-GR" sz="3200" dirty="0" smtClean="0">
                <a:solidFill>
                  <a:srgbClr val="FF0000"/>
                </a:solidFill>
                <a:effectLst>
                  <a:outerShdw blurRad="38100" dist="38100" dir="2700000" algn="tl">
                    <a:srgbClr val="000000">
                      <a:alpha val="43137"/>
                    </a:srgbClr>
                  </a:outerShdw>
                </a:effectLst>
              </a:rPr>
              <a:t/>
            </a:r>
            <a:br>
              <a:rPr lang="el-GR" sz="3200" dirty="0" smtClean="0">
                <a:solidFill>
                  <a:srgbClr val="FF0000"/>
                </a:solidFill>
                <a:effectLst>
                  <a:outerShdw blurRad="38100" dist="38100" dir="2700000" algn="tl">
                    <a:srgbClr val="000000">
                      <a:alpha val="43137"/>
                    </a:srgbClr>
                  </a:outerShdw>
                </a:effectLst>
              </a:rPr>
            </a:br>
            <a:r>
              <a:rPr lang="en-US" sz="3600" b="1" dirty="0" smtClean="0"/>
              <a:t/>
            </a:r>
            <a:br>
              <a:rPr lang="en-US" sz="3600" b="1" dirty="0" smtClean="0"/>
            </a:br>
            <a:r>
              <a:rPr lang="en-US" dirty="0" smtClean="0"/>
              <a:t/>
            </a:r>
            <a:br>
              <a:rPr lang="en-US" dirty="0" smtClean="0"/>
            </a:br>
            <a:r>
              <a:rPr lang="en-US" dirty="0" smtClean="0"/>
              <a:t/>
            </a:r>
            <a:br>
              <a:rPr lang="en-US" dirty="0" smtClean="0"/>
            </a:br>
            <a:endParaRPr lang="el-GR" dirty="0"/>
          </a:p>
        </p:txBody>
      </p:sp>
      <p:sp>
        <p:nvSpPr>
          <p:cNvPr id="3" name="2 - Υπότιτλος"/>
          <p:cNvSpPr>
            <a:spLocks noGrp="1"/>
          </p:cNvSpPr>
          <p:nvPr>
            <p:ph type="subTitle" idx="1"/>
          </p:nvPr>
        </p:nvSpPr>
        <p:spPr>
          <a:xfrm>
            <a:off x="1371600" y="6165304"/>
            <a:ext cx="6400800" cy="692696"/>
          </a:xfrm>
        </p:spPr>
        <p:txBody>
          <a:bodyPr>
            <a:normAutofit/>
          </a:bodyPr>
          <a:lstStyle/>
          <a:p>
            <a:r>
              <a:rPr lang="en-US" dirty="0" smtClean="0">
                <a:solidFill>
                  <a:schemeClr val="tx1">
                    <a:lumMod val="95000"/>
                    <a:lumOff val="5000"/>
                  </a:schemeClr>
                </a:solidFill>
              </a:rPr>
              <a:t>Dr </a:t>
            </a:r>
            <a:r>
              <a:rPr lang="el-GR" dirty="0" smtClean="0">
                <a:solidFill>
                  <a:schemeClr val="tx1">
                    <a:lumMod val="95000"/>
                    <a:lumOff val="5000"/>
                  </a:schemeClr>
                </a:solidFill>
              </a:rPr>
              <a:t> </a:t>
            </a:r>
            <a:r>
              <a:rPr lang="en-US" dirty="0" smtClean="0">
                <a:solidFill>
                  <a:schemeClr val="tx1">
                    <a:lumMod val="95000"/>
                    <a:lumOff val="5000"/>
                  </a:schemeClr>
                </a:solidFill>
              </a:rPr>
              <a:t>Andreas </a:t>
            </a:r>
            <a:r>
              <a:rPr lang="el-GR" dirty="0" smtClean="0">
                <a:solidFill>
                  <a:schemeClr val="tx1">
                    <a:lumMod val="95000"/>
                    <a:lumOff val="5000"/>
                  </a:schemeClr>
                </a:solidFill>
              </a:rPr>
              <a:t> </a:t>
            </a:r>
            <a:r>
              <a:rPr lang="en-US" dirty="0" smtClean="0">
                <a:solidFill>
                  <a:schemeClr val="tx1">
                    <a:lumMod val="95000"/>
                    <a:lumOff val="5000"/>
                  </a:schemeClr>
                </a:solidFill>
              </a:rPr>
              <a:t>C. </a:t>
            </a:r>
            <a:r>
              <a:rPr lang="en-US" dirty="0" err="1" smtClean="0">
                <a:solidFill>
                  <a:schemeClr val="tx1">
                    <a:lumMod val="95000"/>
                    <a:lumOff val="5000"/>
                  </a:schemeClr>
                </a:solidFill>
              </a:rPr>
              <a:t>Lazaris</a:t>
            </a:r>
            <a:r>
              <a:rPr lang="en-US" dirty="0" smtClean="0">
                <a:solidFill>
                  <a:schemeClr val="tx1">
                    <a:lumMod val="95000"/>
                    <a:lumOff val="5000"/>
                  </a:schemeClr>
                </a:solidFill>
              </a:rPr>
              <a:t>, Pathologist</a:t>
            </a:r>
            <a:endParaRPr lang="el-GR" dirty="0">
              <a:solidFill>
                <a:schemeClr val="tx1">
                  <a:lumMod val="95000"/>
                  <a:lumOff val="5000"/>
                </a:schemeClr>
              </a:solidFill>
            </a:endParaRPr>
          </a:p>
        </p:txBody>
      </p:sp>
      <p:sp>
        <p:nvSpPr>
          <p:cNvPr id="5" name="Subtitle 2"/>
          <p:cNvSpPr txBox="1">
            <a:spLocks/>
          </p:cNvSpPr>
          <p:nvPr/>
        </p:nvSpPr>
        <p:spPr>
          <a:xfrm>
            <a:off x="0" y="5500702"/>
            <a:ext cx="9144000" cy="7858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2" descr="E:\HIPON\ΕΝΗΜΕΡΩΤΙΚΟ ΥΛΙΚΟ ΠΡΟΓΡΑΜΜΑΤΟΣ HIPON\HIPON FINAL LOGO.tif"/>
          <p:cNvPicPr>
            <a:picLocks noChangeAspect="1" noChangeArrowheads="1"/>
          </p:cNvPicPr>
          <p:nvPr/>
        </p:nvPicPr>
        <p:blipFill>
          <a:blip r:embed="rId2" cstate="print"/>
          <a:srcRect/>
          <a:stretch>
            <a:fillRect/>
          </a:stretch>
        </p:blipFill>
        <p:spPr bwMode="auto">
          <a:xfrm>
            <a:off x="928662" y="214290"/>
            <a:ext cx="7467600" cy="15049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1285884"/>
          </a:xfrm>
        </p:spPr>
        <p:txBody>
          <a:bodyPr>
            <a:noAutofit/>
          </a:bodyPr>
          <a:lstStyle/>
          <a:p>
            <a:r>
              <a:rPr lang="en-US" sz="2800" dirty="0" smtClean="0"/>
              <a:t>The conventional, formal approach to teaching.</a:t>
            </a:r>
            <a:br>
              <a:rPr lang="en-US" sz="2800" dirty="0" smtClean="0"/>
            </a:br>
            <a:r>
              <a:rPr lang="en-US" sz="2800" dirty="0" smtClean="0"/>
              <a:t>A current need for  </a:t>
            </a:r>
            <a:r>
              <a:rPr lang="en-US" sz="2800" spc="600" dirty="0" smtClean="0">
                <a:solidFill>
                  <a:srgbClr val="FF0000"/>
                </a:solidFill>
                <a:effectLst>
                  <a:outerShdw blurRad="38100" dist="38100" dir="2700000" algn="tl">
                    <a:srgbClr val="000000">
                      <a:alpha val="43137"/>
                    </a:srgbClr>
                  </a:outerShdw>
                </a:effectLst>
              </a:rPr>
              <a:t>redefining</a:t>
            </a:r>
            <a:r>
              <a:rPr lang="en-US" sz="2800" dirty="0" smtClean="0"/>
              <a:t> and </a:t>
            </a:r>
            <a:r>
              <a:rPr lang="en-US" sz="2800" spc="300" dirty="0" smtClean="0">
                <a:solidFill>
                  <a:srgbClr val="FF0000"/>
                </a:solidFill>
                <a:effectLst>
                  <a:outerShdw blurRad="38100" dist="38100" dir="2700000" algn="tl">
                    <a:srgbClr val="000000">
                      <a:alpha val="43137"/>
                    </a:srgbClr>
                  </a:outerShdw>
                </a:effectLst>
              </a:rPr>
              <a:t>enriching </a:t>
            </a:r>
            <a:r>
              <a:rPr lang="el-GR" sz="2800" dirty="0" smtClean="0"/>
              <a:t/>
            </a:r>
            <a:br>
              <a:rPr lang="el-GR" sz="2800" dirty="0" smtClean="0"/>
            </a:br>
            <a:r>
              <a:rPr lang="en-US" sz="2800" dirty="0" smtClean="0"/>
              <a:t>the role of the teacher and his multifaceted profession</a:t>
            </a:r>
            <a:r>
              <a:rPr lang="el-GR" sz="2800" dirty="0" smtClean="0"/>
              <a:t/>
            </a:r>
            <a:br>
              <a:rPr lang="el-GR" sz="2800" dirty="0" smtClean="0"/>
            </a:br>
            <a:r>
              <a:rPr lang="en-US" sz="2800" dirty="0" smtClean="0"/>
              <a:t> beyond merely circulating information.</a:t>
            </a:r>
            <a:endParaRPr lang="el-GR" sz="2800" dirty="0"/>
          </a:p>
        </p:txBody>
      </p:sp>
      <p:pic>
        <p:nvPicPr>
          <p:cNvPr id="1026" name="Picture 2" descr="C:\Users\αγαπουλακι\Desktop\ΑΝΤΡΕΑΣ\TEACHING PAINTINGS\the-teacher-1645.jpg"/>
          <p:cNvPicPr>
            <a:picLocks noChangeAspect="1" noChangeArrowheads="1"/>
          </p:cNvPicPr>
          <p:nvPr/>
        </p:nvPicPr>
        <p:blipFill>
          <a:blip r:embed="rId2" cstate="print"/>
          <a:srcRect/>
          <a:stretch>
            <a:fillRect/>
          </a:stretch>
        </p:blipFill>
        <p:spPr bwMode="auto">
          <a:xfrm>
            <a:off x="5072066" y="1643050"/>
            <a:ext cx="3617207" cy="5072098"/>
          </a:xfrm>
          <a:prstGeom prst="rect">
            <a:avLst/>
          </a:prstGeom>
          <a:noFill/>
        </p:spPr>
      </p:pic>
      <p:pic>
        <p:nvPicPr>
          <p:cNvPr id="1027" name="Picture 3" descr="C:\Users\αγαπουλακι\Desktop\ΑΝΤΡΕΑΣ\TEACHING PAINTINGS\a-scholar-1631-λόγιος δάσκαλος.jpg"/>
          <p:cNvPicPr>
            <a:picLocks noChangeAspect="1" noChangeArrowheads="1"/>
          </p:cNvPicPr>
          <p:nvPr/>
        </p:nvPicPr>
        <p:blipFill>
          <a:blip r:embed="rId3" cstate="print"/>
          <a:srcRect/>
          <a:stretch>
            <a:fillRect/>
          </a:stretch>
        </p:blipFill>
        <p:spPr bwMode="auto">
          <a:xfrm>
            <a:off x="428596" y="1714488"/>
            <a:ext cx="4222377" cy="48577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3008313" cy="1143008"/>
          </a:xfrm>
        </p:spPr>
        <p:txBody>
          <a:bodyPr>
            <a:noAutofit/>
          </a:bodyPr>
          <a:lstStyle/>
          <a:p>
            <a:pPr algn="ctr"/>
            <a:r>
              <a:rPr lang="en-US" sz="3200" dirty="0" smtClean="0"/>
              <a:t>Reinventing  the teacher’s role </a:t>
            </a:r>
            <a:endParaRPr lang="el-GR" sz="3200" dirty="0"/>
          </a:p>
        </p:txBody>
      </p:sp>
      <p:sp>
        <p:nvSpPr>
          <p:cNvPr id="3" name="Content Placeholder 2"/>
          <p:cNvSpPr>
            <a:spLocks noGrp="1"/>
          </p:cNvSpPr>
          <p:nvPr>
            <p:ph idx="1"/>
          </p:nvPr>
        </p:nvSpPr>
        <p:spPr>
          <a:xfrm>
            <a:off x="3575050" y="357166"/>
            <a:ext cx="5568950" cy="6500834"/>
          </a:xfrm>
        </p:spPr>
        <p:txBody>
          <a:bodyPr>
            <a:normAutofit fontScale="85000" lnSpcReduction="20000"/>
          </a:bodyPr>
          <a:lstStyle/>
          <a:p>
            <a:pPr algn="just"/>
            <a:r>
              <a:rPr lang="en-US" dirty="0" smtClean="0"/>
              <a:t>Many teachers today are encouraged to adapt and adopt </a:t>
            </a:r>
            <a:r>
              <a:rPr lang="en-US" dirty="0" smtClean="0">
                <a:solidFill>
                  <a:srgbClr val="FF0000"/>
                </a:solidFill>
                <a:effectLst>
                  <a:outerShdw blurRad="38100" dist="38100" dir="2700000" algn="tl">
                    <a:srgbClr val="000000">
                      <a:alpha val="43137"/>
                    </a:srgbClr>
                  </a:outerShdw>
                </a:effectLst>
              </a:rPr>
              <a:t>new practices </a:t>
            </a:r>
            <a:r>
              <a:rPr lang="en-US" dirty="0" smtClean="0"/>
              <a:t>that acknowledge </a:t>
            </a:r>
            <a:r>
              <a:rPr lang="en-US" b="1" dirty="0" smtClean="0">
                <a:solidFill>
                  <a:srgbClr val="FF0000"/>
                </a:solidFill>
              </a:rPr>
              <a:t>both</a:t>
            </a:r>
            <a:r>
              <a:rPr lang="en-US" dirty="0" smtClean="0">
                <a:solidFill>
                  <a:srgbClr val="FF0000"/>
                </a:solidFill>
              </a:rPr>
              <a:t> </a:t>
            </a:r>
            <a:r>
              <a:rPr lang="en-US" u="sng" dirty="0" smtClean="0">
                <a:solidFill>
                  <a:srgbClr val="FF0000"/>
                </a:solidFill>
              </a:rPr>
              <a:t>the art and science</a:t>
            </a:r>
            <a:r>
              <a:rPr lang="en-US" dirty="0" smtClean="0">
                <a:solidFill>
                  <a:srgbClr val="FF0000"/>
                </a:solidFill>
              </a:rPr>
              <a:t> </a:t>
            </a:r>
            <a:r>
              <a:rPr lang="en-US" dirty="0" smtClean="0"/>
              <a:t>of </a:t>
            </a:r>
            <a:r>
              <a:rPr lang="en-US" dirty="0" smtClean="0">
                <a:solidFill>
                  <a:srgbClr val="FF0000"/>
                </a:solidFill>
              </a:rPr>
              <a:t>learning</a:t>
            </a:r>
            <a:r>
              <a:rPr lang="en-US" dirty="0" smtClean="0"/>
              <a:t>. </a:t>
            </a:r>
          </a:p>
          <a:p>
            <a:pPr algn="just"/>
            <a:endParaRPr lang="en-US" dirty="0" smtClean="0"/>
          </a:p>
          <a:p>
            <a:pPr algn="just"/>
            <a:r>
              <a:rPr lang="en-US" dirty="0" smtClean="0"/>
              <a:t>They understand that the essence of education is a </a:t>
            </a:r>
            <a:r>
              <a:rPr lang="en-US" dirty="0" smtClean="0">
                <a:solidFill>
                  <a:srgbClr val="FF0000"/>
                </a:solidFill>
                <a:effectLst>
                  <a:outerShdw blurRad="38100" dist="38100" dir="2700000" algn="tl">
                    <a:srgbClr val="000000">
                      <a:alpha val="43137"/>
                    </a:srgbClr>
                  </a:outerShdw>
                </a:effectLst>
              </a:rPr>
              <a:t>close relationship</a:t>
            </a:r>
            <a:r>
              <a:rPr lang="en-US" dirty="0" smtClean="0"/>
              <a:t> between a </a:t>
            </a:r>
            <a:r>
              <a:rPr lang="en-US" dirty="0" smtClean="0">
                <a:solidFill>
                  <a:srgbClr val="FF0000"/>
                </a:solidFill>
              </a:rPr>
              <a:t>knowledgeable, caring adult </a:t>
            </a:r>
            <a:r>
              <a:rPr lang="en-US" dirty="0" smtClean="0"/>
              <a:t>and a </a:t>
            </a:r>
            <a:r>
              <a:rPr lang="en-US" dirty="0" smtClean="0">
                <a:solidFill>
                  <a:srgbClr val="FF0000"/>
                </a:solidFill>
              </a:rPr>
              <a:t>secure, motivated student</a:t>
            </a:r>
            <a:r>
              <a:rPr lang="en-US" dirty="0" smtClean="0"/>
              <a:t>. They grasp that their most important role is to get to know </a:t>
            </a:r>
            <a:r>
              <a:rPr lang="en-US" dirty="0" smtClean="0">
                <a:solidFill>
                  <a:srgbClr val="FF0000"/>
                </a:solidFill>
              </a:rPr>
              <a:t>each student as an </a:t>
            </a:r>
            <a:r>
              <a:rPr lang="en-US" dirty="0" smtClean="0">
                <a:solidFill>
                  <a:srgbClr val="FF0000"/>
                </a:solidFill>
                <a:effectLst>
                  <a:outerShdw blurRad="38100" dist="38100" dir="2700000" algn="tl">
                    <a:srgbClr val="000000">
                      <a:alpha val="43137"/>
                    </a:srgbClr>
                  </a:outerShdw>
                </a:effectLst>
              </a:rPr>
              <a:t>individual</a:t>
            </a:r>
            <a:r>
              <a:rPr lang="en-US" dirty="0" smtClean="0">
                <a:solidFill>
                  <a:srgbClr val="FF0000"/>
                </a:solidFill>
              </a:rPr>
              <a:t> </a:t>
            </a:r>
            <a:r>
              <a:rPr lang="en-US" dirty="0" smtClean="0"/>
              <a:t>in order to comprehend his or her personal qualities. </a:t>
            </a:r>
            <a:r>
              <a:rPr lang="en-US" b="1" spc="600" dirty="0" smtClean="0">
                <a:solidFill>
                  <a:srgbClr val="FF0000"/>
                </a:solidFill>
                <a:effectLst>
                  <a:outerShdw blurRad="38100" dist="38100" dir="2700000" algn="tl">
                    <a:srgbClr val="000000">
                      <a:alpha val="43137"/>
                    </a:srgbClr>
                  </a:outerShdw>
                </a:effectLst>
              </a:rPr>
              <a:t>Active</a:t>
            </a:r>
            <a:r>
              <a:rPr lang="en-US" dirty="0" smtClean="0">
                <a:solidFill>
                  <a:srgbClr val="FF0000"/>
                </a:solidFill>
                <a:effectLst>
                  <a:outerShdw blurRad="38100" dist="38100" dir="2700000" algn="tl">
                    <a:srgbClr val="000000">
                      <a:alpha val="43137"/>
                    </a:srgbClr>
                  </a:outerShdw>
                </a:effectLst>
              </a:rPr>
              <a:t> learning methodologies</a:t>
            </a:r>
            <a:r>
              <a:rPr lang="en-US" dirty="0" smtClean="0"/>
              <a:t> are very effective to find out students creativity and talent.</a:t>
            </a:r>
            <a:endParaRPr lang="el-GR" dirty="0"/>
          </a:p>
        </p:txBody>
      </p:sp>
      <p:sp>
        <p:nvSpPr>
          <p:cNvPr id="4" name="Text Placeholder 3"/>
          <p:cNvSpPr>
            <a:spLocks noGrp="1"/>
          </p:cNvSpPr>
          <p:nvPr>
            <p:ph type="body" sz="half" idx="2"/>
          </p:nvPr>
        </p:nvSpPr>
        <p:spPr>
          <a:xfrm>
            <a:off x="214282" y="1435100"/>
            <a:ext cx="3286148" cy="5137172"/>
          </a:xfrm>
        </p:spPr>
        <p:txBody>
          <a:bodyPr/>
          <a:lstStyle/>
          <a:p>
            <a:endParaRPr lang="el-GR" dirty="0"/>
          </a:p>
        </p:txBody>
      </p:sp>
      <p:pic>
        <p:nvPicPr>
          <p:cNvPr id="1026" name="Picture 2" descr="C:\Users\αγαπουλακι\Desktop\ΑΝΤΡΕΑΣ\TEACHING PAINTINGS\schoolmaster-1665.jpg!HD.jpg"/>
          <p:cNvPicPr>
            <a:picLocks noChangeAspect="1" noChangeArrowheads="1"/>
          </p:cNvPicPr>
          <p:nvPr/>
        </p:nvPicPr>
        <p:blipFill>
          <a:blip r:embed="rId2" cstate="print"/>
          <a:srcRect/>
          <a:stretch>
            <a:fillRect/>
          </a:stretch>
        </p:blipFill>
        <p:spPr bwMode="auto">
          <a:xfrm>
            <a:off x="110340" y="1357298"/>
            <a:ext cx="3845864" cy="5286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500" accel="50000">
                                          <p:stCondLst>
                                            <p:cond delay="0"/>
                                          </p:stCondLst>
                                        </p:cTn>
                                        <p:tgtEl>
                                          <p:spTgt spid="1026"/>
                                        </p:tgtEl>
                                      </p:cBhvr>
                                    </p:animEffect>
                                    <p:anim calcmode="lin" valueType="num">
                                      <p:cBhvr>
                                        <p:cTn id="7" dur="250" accel="50000">
                                          <p:stCondLst>
                                            <p:cond delay="0"/>
                                          </p:stCondLst>
                                        </p:cTn>
                                        <p:tgtEl>
                                          <p:spTgt spid="1026"/>
                                        </p:tgtEl>
                                        <p:attrNameLst>
                                          <p:attrName>ppt_y</p:attrName>
                                        </p:attrNameLst>
                                      </p:cBhvr>
                                      <p:tavLst>
                                        <p:tav tm="0">
                                          <p:val>
                                            <p:strVal val="ppt_y"/>
                                          </p:val>
                                        </p:tav>
                                        <p:tav tm="100000">
                                          <p:val>
                                            <p:strVal val="ppt_y+.1"/>
                                          </p:val>
                                        </p:tav>
                                      </p:tavLst>
                                    </p:anim>
                                    <p:anim calcmode="lin" valueType="num">
                                      <p:cBhvr>
                                        <p:cTn id="8" dur="250" decel="50000">
                                          <p:stCondLst>
                                            <p:cond delay="250"/>
                                          </p:stCondLst>
                                        </p:cTn>
                                        <p:tgtEl>
                                          <p:spTgt spid="1026"/>
                                        </p:tgtEl>
                                        <p:attrNameLst>
                                          <p:attrName>ppt_y</p:attrName>
                                        </p:attrNameLst>
                                      </p:cBhvr>
                                      <p:tavLst>
                                        <p:tav tm="0">
                                          <p:val>
                                            <p:strVal val="ppt_y"/>
                                          </p:val>
                                        </p:tav>
                                        <p:tav tm="100000">
                                          <p:val>
                                            <p:strVal val="ppt_y-.1"/>
                                          </p:val>
                                        </p:tav>
                                      </p:tavLst>
                                    </p:anim>
                                    <p:anim calcmode="lin" valueType="num">
                                      <p:cBhvr>
                                        <p:cTn id="9" dur="250" accel="50000">
                                          <p:stCondLst>
                                            <p:cond delay="250"/>
                                          </p:stCondLst>
                                        </p:cTn>
                                        <p:tgtEl>
                                          <p:spTgt spid="1026"/>
                                        </p:tgtEl>
                                        <p:attrNameLst>
                                          <p:attrName>ppt_x</p:attrName>
                                        </p:attrNameLst>
                                      </p:cBhvr>
                                      <p:tavLst>
                                        <p:tav tm="0">
                                          <p:val>
                                            <p:strVal val="ppt_x"/>
                                          </p:val>
                                        </p:tav>
                                        <p:tav tm="100000">
                                          <p:val>
                                            <p:strVal val="ppt_x+.4"/>
                                          </p:val>
                                        </p:tav>
                                      </p:tavLst>
                                    </p:anim>
                                    <p:anim calcmode="lin" valueType="num">
                                      <p:cBhvr>
                                        <p:cTn id="10" dur="500"/>
                                        <p:tgtEl>
                                          <p:spTgt spid="1026"/>
                                        </p:tgtEl>
                                        <p:attrNameLst>
                                          <p:attrName>ppt_h</p:attrName>
                                        </p:attrNameLst>
                                      </p:cBhvr>
                                      <p:tavLst>
                                        <p:tav tm="0">
                                          <p:val>
                                            <p:strVal val="ppt_h"/>
                                          </p:val>
                                        </p:tav>
                                        <p:tav tm="100000">
                                          <p:val>
                                            <p:strVal val="ppt_h"/>
                                          </p:val>
                                        </p:tav>
                                      </p:tavLst>
                                    </p:anim>
                                    <p:anim calcmode="lin" valueType="num">
                                      <p:cBhvr>
                                        <p:cTn id="11" dur="250" accel="50000">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2" dur="250" decel="50000">
                                          <p:stCondLst>
                                            <p:cond delay="250"/>
                                          </p:stCondLst>
                                        </p:cTn>
                                        <p:tgtEl>
                                          <p:spTgt spid="1026"/>
                                        </p:tgtEl>
                                        <p:attrNameLst>
                                          <p:attrName>ppt_w</p:attrName>
                                        </p:attrNameLst>
                                      </p:cBhvr>
                                      <p:tavLst>
                                        <p:tav tm="0">
                                          <p:val>
                                            <p:strVal val="ppt_w"/>
                                          </p:val>
                                        </p:tav>
                                        <p:tav tm="100000">
                                          <p:val>
                                            <p:strVal val="ppt_w/.05"/>
                                          </p:val>
                                        </p:tav>
                                      </p:tavLst>
                                    </p:anim>
                                    <p:anim calcmode="lin" valueType="num">
                                      <p:cBhvr>
                                        <p:cTn id="13" dur="250" accel="50000">
                                          <p:stCondLst>
                                            <p:cond delay="250"/>
                                          </p:stCondLst>
                                        </p:cTn>
                                        <p:tgtEl>
                                          <p:spTgt spid="1026"/>
                                        </p:tgtEl>
                                        <p:attrNameLst>
                                          <p:attrName>style.rotation</p:attrName>
                                        </p:attrNameLst>
                                      </p:cBhvr>
                                      <p:tavLst>
                                        <p:tav tm="0">
                                          <p:val>
                                            <p:fltVal val="0"/>
                                          </p:val>
                                        </p:tav>
                                        <p:tav tm="100000">
                                          <p:val>
                                            <p:fltVal val="-90"/>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N:\HIPON\ΕΝΗΜΕΡΩΤΙΚΟ ΥΛΙΚΟ ΠΡΟΓΡΑΜΜΑΤΟΣ HIPON\HIPON IMPACT\TEACHER ROLE\f96a20d32308266695909158c8931d5c.jpg"/>
          <p:cNvPicPr>
            <a:picLocks noChangeAspect="1" noChangeArrowheads="1"/>
          </p:cNvPicPr>
          <p:nvPr/>
        </p:nvPicPr>
        <p:blipFill>
          <a:blip r:embed="rId3" cstate="print"/>
          <a:srcRect/>
          <a:stretch>
            <a:fillRect/>
          </a:stretch>
        </p:blipFill>
        <p:spPr bwMode="auto">
          <a:xfrm>
            <a:off x="3563888" y="4005064"/>
            <a:ext cx="2088232" cy="2619138"/>
          </a:xfrm>
          <a:prstGeom prst="rect">
            <a:avLst/>
          </a:prstGeom>
          <a:noFill/>
        </p:spPr>
      </p:pic>
      <p:pic>
        <p:nvPicPr>
          <p:cNvPr id="39939" name="Picture 3" descr="N:\HIPON\ΕΝΗΜΕΡΩΤΙΚΟ ΥΛΙΚΟ ΠΡΟΓΡΑΜΜΑΤΟΣ HIPON\HIPON IMPACT\TEACHER ROLE\qualities-of-a-good-role-model.jpg"/>
          <p:cNvPicPr>
            <a:picLocks noChangeAspect="1" noChangeArrowheads="1"/>
          </p:cNvPicPr>
          <p:nvPr/>
        </p:nvPicPr>
        <p:blipFill>
          <a:blip r:embed="rId4" cstate="print"/>
          <a:srcRect/>
          <a:stretch>
            <a:fillRect/>
          </a:stretch>
        </p:blipFill>
        <p:spPr bwMode="auto">
          <a:xfrm>
            <a:off x="5796136" y="3140968"/>
            <a:ext cx="3124633" cy="3240360"/>
          </a:xfrm>
          <a:prstGeom prst="rect">
            <a:avLst/>
          </a:prstGeom>
          <a:noFill/>
        </p:spPr>
      </p:pic>
      <p:pic>
        <p:nvPicPr>
          <p:cNvPr id="39940" name="Picture 4" descr="N:\HIPON\ΕΝΗΜΕΡΩΤΙΚΟ ΥΛΙΚΟ ΠΡΟΓΡΑΜΜΑΤΟΣ HIPON\HIPON IMPACT\TEACHER ROLE\role-of-teacher-13-638.jpg"/>
          <p:cNvPicPr>
            <a:picLocks noChangeAspect="1" noChangeArrowheads="1"/>
          </p:cNvPicPr>
          <p:nvPr/>
        </p:nvPicPr>
        <p:blipFill>
          <a:blip r:embed="rId5" cstate="print"/>
          <a:srcRect/>
          <a:stretch>
            <a:fillRect/>
          </a:stretch>
        </p:blipFill>
        <p:spPr bwMode="auto">
          <a:xfrm>
            <a:off x="-180528" y="4005064"/>
            <a:ext cx="3644597" cy="2736304"/>
          </a:xfrm>
          <a:prstGeom prst="rect">
            <a:avLst/>
          </a:prstGeom>
          <a:noFill/>
        </p:spPr>
      </p:pic>
      <p:pic>
        <p:nvPicPr>
          <p:cNvPr id="39941" name="Picture 5" descr="N:\HIPON\ΕΝΗΜΕΡΩΤΙΚΟ ΥΛΙΚΟ ΠΡΟΓΡΑΜΜΑΤΟΣ HIPON\HIPON IMPACT\TEACHER ROLE\Teacher-Roles.jpg"/>
          <p:cNvPicPr>
            <a:picLocks noChangeAspect="1" noChangeArrowheads="1"/>
          </p:cNvPicPr>
          <p:nvPr/>
        </p:nvPicPr>
        <p:blipFill>
          <a:blip r:embed="rId6" cstate="print"/>
          <a:srcRect/>
          <a:stretch>
            <a:fillRect/>
          </a:stretch>
        </p:blipFill>
        <p:spPr bwMode="auto">
          <a:xfrm>
            <a:off x="5652120" y="404664"/>
            <a:ext cx="3240360" cy="2430270"/>
          </a:xfrm>
          <a:prstGeom prst="rect">
            <a:avLst/>
          </a:prstGeom>
          <a:noFill/>
        </p:spPr>
      </p:pic>
      <p:pic>
        <p:nvPicPr>
          <p:cNvPr id="39942" name="Picture 6" descr="N:\HIPON\ΕΝΗΜΕΡΩΤΙΚΟ ΥΛΙΚΟ ΠΡΟΓΡΑΜΜΑΤΟΣ HIPON\HIPON IMPACT\TEACHER ROLE\TEACHER ROLE .png"/>
          <p:cNvPicPr>
            <a:picLocks noChangeAspect="1" noChangeArrowheads="1"/>
          </p:cNvPicPr>
          <p:nvPr/>
        </p:nvPicPr>
        <p:blipFill>
          <a:blip r:embed="rId7" cstate="print"/>
          <a:srcRect/>
          <a:stretch>
            <a:fillRect/>
          </a:stretch>
        </p:blipFill>
        <p:spPr bwMode="auto">
          <a:xfrm>
            <a:off x="323528" y="116632"/>
            <a:ext cx="5123378" cy="3240360"/>
          </a:xfrm>
          <a:prstGeom prst="rect">
            <a:avLst/>
          </a:prstGeom>
          <a:noFill/>
        </p:spPr>
      </p:pic>
      <p:sp>
        <p:nvSpPr>
          <p:cNvPr id="8" name="7 - Δεξιό βέλος"/>
          <p:cNvSpPr/>
          <p:nvPr/>
        </p:nvSpPr>
        <p:spPr>
          <a:xfrm rot="245151">
            <a:off x="2562922" y="491790"/>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 xmlns:p14="http://schemas.microsoft.com/office/powerpoint/2010/main" Requires="p14">
          <p:contentPart p14:bwMode="auto" r:id="">
            <p14:nvContentPartPr>
              <p14:cNvPr id="206851" name="Ink 3"/>
              <p14:cNvContentPartPr>
                <a14:cpLocks xmlns:a14="http://schemas.microsoft.com/office/drawing/2010/main" noRot="1" noChangeAspect="1" noEditPoints="1" noChangeArrowheads="1" noChangeShapeType="1"/>
              </p14:cNvContentPartPr>
              <p14:nvPr/>
            </p14:nvContentPartPr>
            <p14:xfrm>
              <a:off x="587016225" y="149626638"/>
              <a:ext cx="0" cy="0"/>
            </p14:xfrm>
          </p:contentPart>
        </mc:Choice>
        <mc:Fallback>
          <p:pic>
            <p:nvPicPr>
              <p:cNvPr id="206851" name="Ink 3"/>
              <p:cNvPicPr>
                <a:picLocks noRot="1" noChangeAspect="1" noEditPoints="1" noChangeArrowheads="1" noChangeShapeType="1"/>
              </p:cNvPicPr>
              <p:nvPr/>
            </p:nvPicPr>
            <p:blipFill>
              <a:blip r:embed="rId8"/>
              <a:stretch>
                <a:fillRect/>
              </a:stretch>
            </p:blipFill>
            <p:spPr>
              <a:xfrm>
                <a:off x="587016225" y="149626638"/>
                <a:ext cx="0" cy="0"/>
              </a:xfrm>
              <a:prstGeom prst="rect">
                <a:avLst/>
              </a:prstGeom>
            </p:spPr>
          </p:pic>
        </mc:Fallback>
      </mc:AlternateContent>
      <mc:AlternateContent xmlns:mc="http://schemas.openxmlformats.org/markup-compatibility/2006">
        <mc:Choice xmlns="" xmlns:p14="http://schemas.microsoft.com/office/powerpoint/2010/main" Requires="p14">
          <p:contentPart p14:bwMode="auto" r:id="">
            <p14:nvContentPartPr>
              <p14:cNvPr id="206852" name="Ink 4"/>
              <p14:cNvContentPartPr>
                <a14:cpLocks xmlns:a14="http://schemas.microsoft.com/office/drawing/2010/main" noRot="1" noChangeAspect="1" noEditPoints="1" noChangeArrowheads="1" noChangeShapeType="1"/>
              </p14:cNvContentPartPr>
              <p14:nvPr/>
            </p14:nvContentPartPr>
            <p14:xfrm>
              <a:off x="596996838" y="152425400"/>
              <a:ext cx="0" cy="0"/>
            </p14:xfrm>
          </p:contentPart>
        </mc:Choice>
        <mc:Fallback>
          <p:pic>
            <p:nvPicPr>
              <p:cNvPr id="206852" name="Ink 4"/>
              <p:cNvPicPr>
                <a:picLocks noRot="1" noChangeAspect="1" noEditPoints="1" noChangeArrowheads="1" noChangeShapeType="1"/>
              </p:cNvPicPr>
              <p:nvPr/>
            </p:nvPicPr>
            <p:blipFill>
              <a:blip r:embed="rId9"/>
              <a:stretch>
                <a:fillRect/>
              </a:stretch>
            </p:blipFill>
            <p:spPr>
              <a:xfrm>
                <a:off x="596996838" y="152425400"/>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5728"/>
          </a:xfrm>
        </p:spPr>
        <p:txBody>
          <a:bodyPr>
            <a:noAutofit/>
          </a:bodyPr>
          <a:lstStyle/>
          <a:p>
            <a:r>
              <a:rPr lang="el-GR" sz="2400" dirty="0" smtClean="0"/>
              <a:t>Α</a:t>
            </a:r>
            <a:r>
              <a:rPr lang="en-US" sz="2400" dirty="0" smtClean="0"/>
              <a:t>  </a:t>
            </a:r>
            <a:r>
              <a:rPr lang="en-US" sz="2400" b="1" spc="600" dirty="0" smtClean="0"/>
              <a:t>distinct</a:t>
            </a:r>
            <a:r>
              <a:rPr lang="en-US" sz="2400" dirty="0" smtClean="0"/>
              <a:t> </a:t>
            </a:r>
            <a:r>
              <a:rPr lang="en-US" sz="2400" b="1" dirty="0" smtClean="0">
                <a:solidFill>
                  <a:srgbClr val="FF0000"/>
                </a:solidFill>
                <a:effectLst>
                  <a:outerShdw blurRad="38100" dist="38100" dir="2700000" algn="tl">
                    <a:srgbClr val="000000">
                      <a:alpha val="43137"/>
                    </a:srgbClr>
                  </a:outerShdw>
                </a:effectLst>
              </a:rPr>
              <a:t>teaching  strategy  </a:t>
            </a:r>
            <a:r>
              <a:rPr lang="en-US" sz="2400" b="1" dirty="0" smtClean="0">
                <a:effectLst>
                  <a:outerShdw blurRad="38100" dist="38100" dir="2700000" algn="tl">
                    <a:srgbClr val="000000">
                      <a:alpha val="43137"/>
                    </a:srgbClr>
                  </a:outerShdw>
                </a:effectLst>
              </a:rPr>
              <a:t>-</a:t>
            </a:r>
            <a:r>
              <a:rPr lang="el-GR" sz="2400" dirty="0" smtClean="0"/>
              <a:t> </a:t>
            </a:r>
            <a:r>
              <a:rPr lang="en-US" sz="2400" dirty="0" smtClean="0"/>
              <a:t> </a:t>
            </a:r>
            <a:r>
              <a:rPr lang="el-GR" sz="2400" dirty="0" smtClean="0"/>
              <a:t>Α</a:t>
            </a:r>
            <a:r>
              <a:rPr lang="en-US" sz="2400" dirty="0" smtClean="0"/>
              <a:t>  </a:t>
            </a:r>
            <a:r>
              <a:rPr lang="en-US" sz="2400" b="1" spc="600" dirty="0" smtClean="0"/>
              <a:t>distinct</a:t>
            </a:r>
            <a:r>
              <a:rPr lang="en-US" sz="2400" b="1" dirty="0" smtClean="0"/>
              <a:t> </a:t>
            </a:r>
            <a:r>
              <a:rPr lang="en-US" sz="2400" b="1" dirty="0" smtClean="0">
                <a:solidFill>
                  <a:srgbClr val="FF0000"/>
                </a:solidFill>
              </a:rPr>
              <a:t>teacher’s  role. </a:t>
            </a:r>
            <a:endParaRPr lang="el-GR" sz="24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0" y="214290"/>
            <a:ext cx="9144000" cy="6811745"/>
          </a:xfrm>
          <a:prstGeom prst="rect">
            <a:avLst/>
          </a:prstGeom>
        </p:spPr>
        <p:txBody>
          <a:bodyPr wrap="square">
            <a:spAutoFit/>
          </a:bodyPr>
          <a:lstStyle/>
          <a:p>
            <a:pPr algn="just"/>
            <a:r>
              <a:rPr lang="en-US" sz="2400" dirty="0" smtClean="0"/>
              <a:t>-</a:t>
            </a:r>
            <a:r>
              <a:rPr lang="en-US" sz="2400" dirty="0" smtClean="0">
                <a:solidFill>
                  <a:srgbClr val="FF0000"/>
                </a:solidFill>
              </a:rPr>
              <a:t> Teaching</a:t>
            </a:r>
            <a:r>
              <a:rPr lang="en-US" sz="2400" dirty="0" smtClean="0"/>
              <a:t> is an activity which is </a:t>
            </a:r>
            <a:r>
              <a:rPr lang="en-US" sz="2400" b="1" u="sng" spc="600" dirty="0" smtClean="0">
                <a:solidFill>
                  <a:srgbClr val="FF0000"/>
                </a:solidFill>
              </a:rPr>
              <a:t>helping</a:t>
            </a:r>
            <a:r>
              <a:rPr lang="en-US" sz="2400" u="sng" dirty="0" smtClean="0"/>
              <a:t> the student in </a:t>
            </a:r>
            <a:r>
              <a:rPr lang="en-US" sz="2400" u="sng" dirty="0" smtClean="0">
                <a:solidFill>
                  <a:srgbClr val="FF0000"/>
                </a:solidFill>
              </a:rPr>
              <a:t>learning</a:t>
            </a:r>
            <a:r>
              <a:rPr lang="en-US" sz="2400" dirty="0" smtClean="0"/>
              <a:t>. Teaching and learning are being modified due to </a:t>
            </a:r>
            <a:r>
              <a:rPr lang="en-US" sz="2400" dirty="0" smtClean="0">
                <a:solidFill>
                  <a:srgbClr val="FF0000"/>
                </a:solidFill>
              </a:rPr>
              <a:t>innovations</a:t>
            </a:r>
            <a:r>
              <a:rPr lang="en-US" sz="2400" dirty="0" smtClean="0"/>
              <a:t> in education. Teachers have to understand the modern trends in teaching-learning process and </a:t>
            </a:r>
            <a:r>
              <a:rPr lang="en-US" sz="2400" dirty="0" smtClean="0">
                <a:solidFill>
                  <a:srgbClr val="FF0000"/>
                </a:solidFill>
              </a:rPr>
              <a:t>make learning more </a:t>
            </a:r>
            <a:r>
              <a:rPr lang="en-US" sz="2400" b="1" dirty="0" smtClean="0">
                <a:solidFill>
                  <a:srgbClr val="FF0000"/>
                </a:solidFill>
              </a:rPr>
              <a:t>interesting and interactive</a:t>
            </a:r>
            <a:r>
              <a:rPr lang="en-US" sz="2400" dirty="0" smtClean="0"/>
              <a:t>, so that students may  be </a:t>
            </a:r>
            <a:r>
              <a:rPr lang="en-US" sz="2400" b="1" dirty="0" smtClean="0">
                <a:solidFill>
                  <a:srgbClr val="FF0000"/>
                </a:solidFill>
                <a:effectLst>
                  <a:outerShdw blurRad="38100" dist="38100" dir="2700000" algn="tl">
                    <a:srgbClr val="000000">
                      <a:alpha val="43137"/>
                    </a:srgbClr>
                  </a:outerShdw>
                </a:effectLst>
              </a:rPr>
              <a:t>motivated</a:t>
            </a:r>
            <a:r>
              <a:rPr lang="en-US" sz="2400" dirty="0" smtClean="0">
                <a:solidFill>
                  <a:srgbClr val="FF0000"/>
                </a:solidFill>
                <a:effectLst>
                  <a:outerShdw blurRad="38100" dist="38100" dir="2700000" algn="tl">
                    <a:srgbClr val="000000">
                      <a:alpha val="43137"/>
                    </a:srgbClr>
                  </a:outerShdw>
                </a:effectLst>
              </a:rPr>
              <a:t> to learn </a:t>
            </a:r>
            <a:r>
              <a:rPr lang="en-US" sz="2400" dirty="0" smtClean="0"/>
              <a:t>and </a:t>
            </a:r>
            <a:r>
              <a:rPr lang="en-US" sz="2400" dirty="0" smtClean="0">
                <a:solidFill>
                  <a:srgbClr val="FF0000"/>
                </a:solidFill>
                <a:effectLst>
                  <a:outerShdw blurRad="38100" dist="38100" dir="2700000" algn="tl">
                    <a:srgbClr val="000000">
                      <a:alpha val="43137"/>
                    </a:srgbClr>
                  </a:outerShdw>
                </a:effectLst>
              </a:rPr>
              <a:t>learn </a:t>
            </a:r>
            <a:r>
              <a:rPr lang="en-US" sz="2400" b="1" dirty="0" smtClean="0">
                <a:solidFill>
                  <a:srgbClr val="FF0000"/>
                </a:solidFill>
                <a:effectLst>
                  <a:outerShdw blurRad="38100" dist="38100" dir="2700000" algn="tl">
                    <a:srgbClr val="000000">
                      <a:alpha val="43137"/>
                    </a:srgbClr>
                  </a:outerShdw>
                </a:effectLst>
              </a:rPr>
              <a:t>better</a:t>
            </a:r>
            <a:r>
              <a:rPr lang="en-US" sz="2400" dirty="0" smtClean="0">
                <a:solidFill>
                  <a:srgbClr val="FF0000"/>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after having </a:t>
            </a:r>
            <a:r>
              <a:rPr lang="en-US" sz="2400" dirty="0" smtClean="0">
                <a:solidFill>
                  <a:srgbClr val="FF0000"/>
                </a:solidFill>
                <a:effectLst>
                  <a:outerShdw blurRad="38100" dist="38100" dir="2700000" algn="tl">
                    <a:srgbClr val="000000">
                      <a:alpha val="43137"/>
                    </a:srgbClr>
                  </a:outerShdw>
                </a:effectLst>
              </a:rPr>
              <a:t>personally   </a:t>
            </a:r>
            <a:r>
              <a:rPr lang="en-US" sz="2400" b="1" spc="600" dirty="0" smtClean="0">
                <a:solidFill>
                  <a:srgbClr val="FF0000"/>
                </a:solidFill>
                <a:effectLst>
                  <a:outerShdw blurRad="38100" dist="38100" dir="2700000" algn="tl">
                    <a:srgbClr val="000000">
                      <a:alpha val="43137"/>
                    </a:srgbClr>
                  </a:outerShdw>
                </a:effectLst>
              </a:rPr>
              <a:t>experienced </a:t>
            </a:r>
            <a:r>
              <a:rPr lang="en-US" sz="2400" dirty="0" smtClean="0">
                <a:solidFill>
                  <a:srgbClr val="FF0000"/>
                </a:solidFill>
                <a:effectLst>
                  <a:outerShdw blurRad="38100" dist="38100" dir="2700000" algn="tl">
                    <a:srgbClr val="000000">
                      <a:alpha val="43137"/>
                    </a:srgbClr>
                  </a:outerShdw>
                </a:effectLst>
              </a:rPr>
              <a:t> the</a:t>
            </a:r>
            <a:r>
              <a:rPr lang="en-US" sz="2400" dirty="0" smtClean="0">
                <a:effectLst>
                  <a:outerShdw blurRad="38100" dist="38100" dir="2700000" algn="tl">
                    <a:srgbClr val="000000">
                      <a:alpha val="43137"/>
                    </a:srgbClr>
                  </a:outerShdw>
                </a:effectLst>
              </a:rPr>
              <a:t> </a:t>
            </a:r>
            <a:r>
              <a:rPr lang="en-US" sz="2400" dirty="0" smtClean="0">
                <a:solidFill>
                  <a:srgbClr val="FF0000"/>
                </a:solidFill>
              </a:rPr>
              <a:t>value of a subject</a:t>
            </a:r>
            <a:r>
              <a:rPr lang="en-US" sz="2400" dirty="0" smtClean="0">
                <a:effectLst>
                  <a:outerShdw blurRad="38100" dist="38100" dir="2700000" algn="tl">
                    <a:srgbClr val="000000">
                      <a:alpha val="43137"/>
                    </a:srgbClr>
                  </a:outerShdw>
                </a:effectLst>
              </a:rPr>
              <a:t>.</a:t>
            </a:r>
            <a:r>
              <a:rPr lang="en-US" sz="2400" dirty="0" smtClean="0">
                <a:solidFill>
                  <a:srgbClr val="FF0000"/>
                </a:solidFill>
                <a:effectLst>
                  <a:outerShdw blurRad="38100" dist="38100" dir="2700000" algn="tl">
                    <a:srgbClr val="000000">
                      <a:alpha val="43137"/>
                    </a:srgbClr>
                  </a:outerShdw>
                </a:effectLst>
              </a:rPr>
              <a:t> </a:t>
            </a:r>
          </a:p>
          <a:p>
            <a:pPr algn="just"/>
            <a:r>
              <a:rPr lang="en-US" sz="2400" dirty="0" smtClean="0"/>
              <a:t>- By implementing </a:t>
            </a:r>
            <a:r>
              <a:rPr lang="en-US" sz="2400" dirty="0" smtClean="0">
                <a:solidFill>
                  <a:srgbClr val="FF0000"/>
                </a:solidFill>
              </a:rPr>
              <a:t>experiential learning</a:t>
            </a:r>
            <a:r>
              <a:rPr lang="en-US" sz="2400" dirty="0" smtClean="0"/>
              <a:t>, there is a move to a more </a:t>
            </a:r>
            <a:r>
              <a:rPr lang="en-US" sz="2400" dirty="0" smtClean="0">
                <a:solidFill>
                  <a:srgbClr val="FF0000"/>
                </a:solidFill>
                <a:effectLst>
                  <a:outerShdw blurRad="38100" dist="38100" dir="2700000" algn="tl">
                    <a:srgbClr val="000000">
                      <a:alpha val="43137"/>
                    </a:srgbClr>
                  </a:outerShdw>
                </a:effectLst>
              </a:rPr>
              <a:t>student</a:t>
            </a:r>
            <a:r>
              <a:rPr lang="en-US" sz="2400" dirty="0" smtClean="0">
                <a:solidFill>
                  <a:srgbClr val="FF0000"/>
                </a:solidFill>
              </a:rPr>
              <a:t>-centered</a:t>
            </a:r>
            <a:r>
              <a:rPr lang="en-US" sz="2400" dirty="0" smtClean="0"/>
              <a:t> view of learning which has required a fundamental shift in the role of the medical teacher. No longer is the teacher seen predominantly as a provider of information, but rather as a </a:t>
            </a:r>
            <a:r>
              <a:rPr lang="en-US" sz="2400" b="1" u="sng" spc="600" dirty="0" smtClean="0">
                <a:solidFill>
                  <a:srgbClr val="FF0000"/>
                </a:solidFill>
              </a:rPr>
              <a:t>facilitator</a:t>
            </a:r>
            <a:r>
              <a:rPr lang="en-US" sz="2400" dirty="0" smtClean="0">
                <a:solidFill>
                  <a:srgbClr val="FF0000"/>
                </a:solidFill>
              </a:rPr>
              <a:t> or manager of the student’s learning; </a:t>
            </a:r>
            <a:r>
              <a:rPr lang="en-US" sz="2400" dirty="0" smtClean="0"/>
              <a:t>the </a:t>
            </a:r>
            <a:r>
              <a:rPr lang="en-US" sz="2400" dirty="0" smtClean="0">
                <a:solidFill>
                  <a:srgbClr val="FF0000"/>
                </a:solidFill>
              </a:rPr>
              <a:t>learner</a:t>
            </a:r>
            <a:r>
              <a:rPr lang="en-US" sz="2400" dirty="0" smtClean="0"/>
              <a:t> is the </a:t>
            </a:r>
            <a:r>
              <a:rPr lang="en-US" sz="2400" dirty="0" smtClean="0">
                <a:solidFill>
                  <a:srgbClr val="FF0000"/>
                </a:solidFill>
                <a:effectLst>
                  <a:outerShdw blurRad="38100" dist="38100" dir="2700000" algn="tl">
                    <a:srgbClr val="000000">
                      <a:alpha val="43137"/>
                    </a:srgbClr>
                  </a:outerShdw>
                </a:effectLst>
              </a:rPr>
              <a:t>self-</a:t>
            </a:r>
            <a:r>
              <a:rPr lang="en-US" sz="2400" dirty="0" smtClean="0">
                <a:solidFill>
                  <a:srgbClr val="FF0000"/>
                </a:solidFill>
              </a:rPr>
              <a:t>teacher</a:t>
            </a:r>
            <a:r>
              <a:rPr lang="en-US" sz="2400" dirty="0" smtClean="0"/>
              <a:t>. </a:t>
            </a:r>
          </a:p>
          <a:p>
            <a:pPr algn="just"/>
            <a:r>
              <a:rPr lang="en-US" sz="2400" dirty="0" smtClean="0"/>
              <a:t>- Students must </a:t>
            </a:r>
            <a:r>
              <a:rPr lang="en-US" sz="2400" spc="300" dirty="0" smtClean="0">
                <a:solidFill>
                  <a:srgbClr val="FF0000"/>
                </a:solidFill>
                <a:effectLst>
                  <a:outerShdw blurRad="38100" dist="38100" dir="2700000" algn="tl">
                    <a:srgbClr val="000000">
                      <a:alpha val="43137"/>
                    </a:srgbClr>
                  </a:outerShdw>
                </a:effectLst>
              </a:rPr>
              <a:t>take control </a:t>
            </a:r>
            <a:r>
              <a:rPr lang="en-US" sz="2400" dirty="0" smtClean="0"/>
              <a:t>of their own learning. In the experiential learning procedure, the “instructor” is a </a:t>
            </a:r>
            <a:r>
              <a:rPr lang="en-US" sz="2400" dirty="0" smtClean="0">
                <a:solidFill>
                  <a:srgbClr val="FF0000"/>
                </a:solidFill>
              </a:rPr>
              <a:t>guide</a:t>
            </a:r>
            <a:r>
              <a:rPr lang="en-US" sz="2400" dirty="0" smtClean="0"/>
              <a:t>, a </a:t>
            </a:r>
            <a:r>
              <a:rPr lang="en-US" sz="2400" dirty="0" smtClean="0">
                <a:solidFill>
                  <a:srgbClr val="FF0000"/>
                </a:solidFill>
              </a:rPr>
              <a:t>cheerleader</a:t>
            </a:r>
            <a:r>
              <a:rPr lang="en-US" sz="2400" dirty="0" smtClean="0"/>
              <a:t>, a </a:t>
            </a:r>
            <a:r>
              <a:rPr lang="en-US" sz="2400" dirty="0" smtClean="0">
                <a:solidFill>
                  <a:srgbClr val="FF0000"/>
                </a:solidFill>
              </a:rPr>
              <a:t>resource</a:t>
            </a:r>
            <a:r>
              <a:rPr lang="en-US" sz="2400" dirty="0" smtClean="0"/>
              <a:t>, and a </a:t>
            </a:r>
            <a:r>
              <a:rPr lang="en-US" sz="2400" dirty="0" smtClean="0">
                <a:solidFill>
                  <a:srgbClr val="FF0000"/>
                </a:solidFill>
              </a:rPr>
              <a:t>support</a:t>
            </a:r>
            <a:r>
              <a:rPr lang="en-US" sz="2400" dirty="0" smtClean="0"/>
              <a:t>. Suitable experiences are carefully chosen for their learning potential by the teacher who </a:t>
            </a:r>
            <a:r>
              <a:rPr lang="en-US" sz="2400" dirty="0" smtClean="0">
                <a:solidFill>
                  <a:srgbClr val="FF0000"/>
                </a:solidFill>
              </a:rPr>
              <a:t>commences</a:t>
            </a:r>
            <a:r>
              <a:rPr lang="en-US" sz="2400" dirty="0" smtClean="0"/>
              <a:t> the experience and </a:t>
            </a:r>
            <a:r>
              <a:rPr lang="en-US" sz="2400" b="1" dirty="0" smtClean="0">
                <a:solidFill>
                  <a:srgbClr val="FF0000"/>
                </a:solidFill>
                <a:effectLst>
                  <a:outerShdw blurRad="38100" dist="38100" dir="2700000" algn="tl">
                    <a:srgbClr val="000000">
                      <a:alpha val="43137"/>
                    </a:srgbClr>
                  </a:outerShdw>
                </a:effectLst>
              </a:rPr>
              <a:t>guides</a:t>
            </a:r>
            <a:r>
              <a:rPr lang="en-US" sz="2400" dirty="0" smtClean="0"/>
              <a:t> </a:t>
            </a:r>
            <a:r>
              <a:rPr lang="en-US" sz="2400" b="1" dirty="0" smtClean="0">
                <a:solidFill>
                  <a:srgbClr val="FF0000"/>
                </a:solidFill>
              </a:rPr>
              <a:t>students</a:t>
            </a:r>
            <a:r>
              <a:rPr lang="en-US" sz="2400" dirty="0" smtClean="0"/>
              <a:t> through the process of </a:t>
            </a:r>
            <a:r>
              <a:rPr lang="en-US" sz="2400" b="1" spc="300" dirty="0" smtClean="0">
                <a:solidFill>
                  <a:srgbClr val="FF0000"/>
                </a:solidFill>
                <a:effectLst>
                  <a:outerShdw blurRad="38100" dist="38100" dir="2700000" algn="tl">
                    <a:srgbClr val="000000">
                      <a:alpha val="43137"/>
                    </a:srgbClr>
                  </a:outerShdw>
                </a:effectLst>
              </a:rPr>
              <a:t>finding and determining solutions </a:t>
            </a:r>
            <a:r>
              <a:rPr lang="en-US" sz="2400" b="1" u="sng" spc="300" dirty="0" smtClean="0">
                <a:solidFill>
                  <a:srgbClr val="FF0000"/>
                </a:solidFill>
                <a:effectLst>
                  <a:outerShdw blurRad="38100" dist="38100" dir="2700000" algn="tl">
                    <a:srgbClr val="000000">
                      <a:alpha val="43137"/>
                    </a:srgbClr>
                  </a:outerShdw>
                </a:effectLst>
              </a:rPr>
              <a:t>for themselves</a:t>
            </a:r>
            <a:r>
              <a:rPr lang="en-US" sz="2400" b="1" spc="300" dirty="0" smtClean="0">
                <a:solidFill>
                  <a:srgbClr val="FF0000"/>
                </a:solidFill>
                <a:effectLst>
                  <a:outerShdw blurRad="38100" dist="38100" dir="2700000" algn="tl">
                    <a:srgbClr val="000000">
                      <a:alpha val="43137"/>
                    </a:srgbClr>
                  </a:outerShdw>
                </a:effectLst>
              </a:rPr>
              <a:t>.</a:t>
            </a:r>
            <a:endParaRPr lang="el-GR" sz="2400" b="1" spc="3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3">
                                            <p:txEl>
                                              <p:pRg st="1" end="1"/>
                                            </p:txEl>
                                          </p:spTgt>
                                        </p:tgtEl>
                                      </p:cBhvr>
                                    </p:animEffect>
                                    <p:set>
                                      <p:cBhvr>
                                        <p:cTn id="1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During </a:t>
            </a:r>
            <a:r>
              <a:rPr lang="en-US" b="1" dirty="0" smtClean="0"/>
              <a:t>experiential learning</a:t>
            </a:r>
            <a:r>
              <a:rPr lang="en-US" dirty="0" smtClean="0"/>
              <a:t>, the </a:t>
            </a:r>
            <a:r>
              <a:rPr lang="en-US" b="1" spc="600" dirty="0" smtClean="0">
                <a:solidFill>
                  <a:srgbClr val="FF0000"/>
                </a:solidFill>
              </a:rPr>
              <a:t>facilitator’s  role </a:t>
            </a:r>
            <a:r>
              <a:rPr lang="en-US" dirty="0" smtClean="0"/>
              <a:t>is to:</a:t>
            </a:r>
            <a:endParaRPr lang="el-GR" dirty="0"/>
          </a:p>
        </p:txBody>
      </p:sp>
      <p:sp>
        <p:nvSpPr>
          <p:cNvPr id="3" name="2 - Ορθογώνιο"/>
          <p:cNvSpPr/>
          <p:nvPr/>
        </p:nvSpPr>
        <p:spPr>
          <a:xfrm>
            <a:off x="0" y="1643050"/>
            <a:ext cx="9144000" cy="4832092"/>
          </a:xfrm>
          <a:prstGeom prst="rect">
            <a:avLst/>
          </a:prstGeom>
        </p:spPr>
        <p:txBody>
          <a:bodyPr wrap="square">
            <a:spAutoFit/>
          </a:bodyPr>
          <a:lstStyle/>
          <a:p>
            <a:pPr algn="just"/>
            <a:r>
              <a:rPr lang="en-US" sz="2800" dirty="0" smtClean="0"/>
              <a:t>-Select </a:t>
            </a:r>
            <a:r>
              <a:rPr lang="en-US" sz="2800" dirty="0" smtClean="0">
                <a:solidFill>
                  <a:srgbClr val="FF0000"/>
                </a:solidFill>
              </a:rPr>
              <a:t>suitable</a:t>
            </a:r>
            <a:r>
              <a:rPr lang="en-US" sz="2800" dirty="0" smtClean="0"/>
              <a:t> experiences that meet the criteria above.</a:t>
            </a:r>
          </a:p>
          <a:p>
            <a:pPr algn="just"/>
            <a:r>
              <a:rPr lang="en-US" sz="2800" dirty="0" smtClean="0"/>
              <a:t>-</a:t>
            </a:r>
            <a:r>
              <a:rPr lang="en-US" sz="2800" b="1" dirty="0" smtClean="0">
                <a:solidFill>
                  <a:srgbClr val="FF0000"/>
                </a:solidFill>
              </a:rPr>
              <a:t>Pose problems</a:t>
            </a:r>
            <a:r>
              <a:rPr lang="en-US" sz="2800" dirty="0" smtClean="0"/>
              <a:t>, set boundaries, </a:t>
            </a:r>
            <a:r>
              <a:rPr lang="en-US" sz="2800" dirty="0" smtClean="0">
                <a:solidFill>
                  <a:srgbClr val="FF0000"/>
                </a:solidFill>
              </a:rPr>
              <a:t>support learners</a:t>
            </a:r>
            <a:r>
              <a:rPr lang="en-US" sz="2800" dirty="0" smtClean="0"/>
              <a:t>, </a:t>
            </a:r>
            <a:r>
              <a:rPr lang="en-US" sz="2800" dirty="0" smtClean="0">
                <a:solidFill>
                  <a:srgbClr val="FF0000"/>
                </a:solidFill>
              </a:rPr>
              <a:t>provide suitable resource</a:t>
            </a:r>
            <a:r>
              <a:rPr lang="en-US" sz="2800" dirty="0" smtClean="0"/>
              <a:t>, ensure physical and emotional safety, and </a:t>
            </a:r>
            <a:r>
              <a:rPr lang="en-US" sz="2800" dirty="0" smtClean="0">
                <a:solidFill>
                  <a:srgbClr val="FF0000"/>
                </a:solidFill>
              </a:rPr>
              <a:t>facilitate the learning process</a:t>
            </a:r>
            <a:r>
              <a:rPr lang="en-US" sz="2800" dirty="0" smtClean="0"/>
              <a:t>.</a:t>
            </a:r>
          </a:p>
          <a:p>
            <a:pPr algn="just"/>
            <a:r>
              <a:rPr lang="en-US" sz="2800" dirty="0" smtClean="0"/>
              <a:t>-Recognize and encourage spontaneous opportunities for learning, engagement with challenging situations, experimentation (that does not jeopardize the wellbeing of others) and discovery of solutions.</a:t>
            </a:r>
          </a:p>
          <a:p>
            <a:pPr algn="just"/>
            <a:r>
              <a:rPr lang="en-US" sz="2800" dirty="0" smtClean="0"/>
              <a:t>-Help the learner notice </a:t>
            </a:r>
            <a:r>
              <a:rPr lang="en-US" sz="2800" b="1" dirty="0" smtClean="0">
                <a:solidFill>
                  <a:srgbClr val="FF0000"/>
                </a:solidFill>
              </a:rPr>
              <a:t>the  </a:t>
            </a:r>
            <a:r>
              <a:rPr lang="en-US" sz="2800" b="1" spc="600" dirty="0" smtClean="0">
                <a:solidFill>
                  <a:srgbClr val="FF0000"/>
                </a:solidFill>
              </a:rPr>
              <a:t>connections</a:t>
            </a:r>
            <a:r>
              <a:rPr lang="en-US" sz="2800" b="1" dirty="0" smtClean="0">
                <a:solidFill>
                  <a:srgbClr val="FF0000"/>
                </a:solidFill>
              </a:rPr>
              <a:t> </a:t>
            </a:r>
            <a:r>
              <a:rPr lang="en-US" sz="2800" dirty="0" smtClean="0"/>
              <a:t>between one context and another, </a:t>
            </a:r>
            <a:r>
              <a:rPr lang="en-US" sz="2800" b="1" dirty="0" smtClean="0">
                <a:solidFill>
                  <a:srgbClr val="FF0000"/>
                </a:solidFill>
              </a:rPr>
              <a:t>between  </a:t>
            </a:r>
            <a:r>
              <a:rPr lang="en-US" sz="2800" b="1" spc="600" dirty="0" smtClean="0">
                <a:solidFill>
                  <a:srgbClr val="FF0000"/>
                </a:solidFill>
              </a:rPr>
              <a:t>theory</a:t>
            </a:r>
            <a:r>
              <a:rPr lang="en-US" sz="2800" b="1" dirty="0" smtClean="0">
                <a:solidFill>
                  <a:srgbClr val="FF0000"/>
                </a:solidFill>
              </a:rPr>
              <a:t> and the </a:t>
            </a:r>
            <a:r>
              <a:rPr lang="en-US" sz="2800" b="1" spc="600" dirty="0" smtClean="0">
                <a:solidFill>
                  <a:srgbClr val="FF0000"/>
                </a:solidFill>
              </a:rPr>
              <a:t>experience</a:t>
            </a:r>
            <a:r>
              <a:rPr lang="en-US" sz="2800" b="1" dirty="0" smtClean="0">
                <a:solidFill>
                  <a:srgbClr val="FF0000"/>
                </a:solidFill>
              </a:rPr>
              <a:t> </a:t>
            </a:r>
            <a:r>
              <a:rPr lang="en-US" sz="2800" dirty="0" smtClean="0"/>
              <a:t>and encourage this examination repeatedly.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642942"/>
          </a:xfrm>
        </p:spPr>
        <p:txBody>
          <a:bodyPr>
            <a:noAutofit/>
          </a:bodyPr>
          <a:lstStyle/>
          <a:p>
            <a:r>
              <a:rPr lang="en-US" sz="3200" dirty="0" smtClean="0"/>
              <a:t>The </a:t>
            </a:r>
            <a:r>
              <a:rPr lang="en-US" sz="3200" dirty="0" smtClean="0">
                <a:effectLst>
                  <a:outerShdw blurRad="38100" dist="38100" dir="2700000" algn="tl">
                    <a:srgbClr val="000000">
                      <a:alpha val="43137"/>
                    </a:srgbClr>
                  </a:outerShdw>
                </a:effectLst>
              </a:rPr>
              <a:t>teacher</a:t>
            </a:r>
            <a:r>
              <a:rPr lang="en-US" sz="3200" dirty="0" smtClean="0"/>
              <a:t> as a  </a:t>
            </a:r>
            <a:r>
              <a:rPr lang="en-US" sz="3200" b="1" spc="600" dirty="0" smtClean="0">
                <a:solidFill>
                  <a:srgbClr val="FF0000"/>
                </a:solidFill>
                <a:effectLst>
                  <a:outerShdw blurRad="38100" dist="38100" dir="2700000" algn="tl">
                    <a:srgbClr val="000000">
                      <a:alpha val="43137"/>
                    </a:srgbClr>
                  </a:outerShdw>
                </a:effectLst>
              </a:rPr>
              <a:t>facilitator</a:t>
            </a:r>
            <a:r>
              <a:rPr lang="en-US" sz="3200" dirty="0" smtClean="0">
                <a:solidFill>
                  <a:srgbClr val="FF0000"/>
                </a:solidFill>
                <a:effectLst>
                  <a:outerShdw blurRad="38100" dist="38100" dir="2700000" algn="tl">
                    <a:srgbClr val="000000">
                      <a:alpha val="43137"/>
                    </a:srgbClr>
                  </a:outerShdw>
                </a:effectLst>
              </a:rPr>
              <a:t> of  learning</a:t>
            </a:r>
            <a:endParaRPr lang="el-GR" sz="3200"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0" y="1071546"/>
            <a:ext cx="9144000" cy="5693866"/>
          </a:xfrm>
          <a:prstGeom prst="rect">
            <a:avLst/>
          </a:prstGeom>
        </p:spPr>
        <p:txBody>
          <a:bodyPr wrap="square">
            <a:spAutoFit/>
          </a:bodyPr>
          <a:lstStyle/>
          <a:p>
            <a:pPr algn="just"/>
            <a:r>
              <a:rPr lang="en-US" sz="2400" dirty="0" smtClean="0"/>
              <a:t>Making the shift from teacher as expert to </a:t>
            </a:r>
            <a:r>
              <a:rPr lang="en-US" sz="2400" dirty="0" smtClean="0">
                <a:solidFill>
                  <a:srgbClr val="FF0000"/>
                </a:solidFill>
                <a:effectLst>
                  <a:outerShdw blurRad="38100" dist="38100" dir="2700000" algn="tl">
                    <a:srgbClr val="000000">
                      <a:alpha val="43137"/>
                    </a:srgbClr>
                  </a:outerShdw>
                </a:effectLst>
              </a:rPr>
              <a:t>facilitator</a:t>
            </a:r>
            <a:r>
              <a:rPr lang="en-US" sz="2400" dirty="0" smtClean="0"/>
              <a:t> is sometimes seen as diminishing a teacher’s power and authority, but this should </a:t>
            </a:r>
            <a:r>
              <a:rPr lang="en-US" sz="2400" b="1" dirty="0" smtClean="0"/>
              <a:t>not</a:t>
            </a:r>
            <a:r>
              <a:rPr lang="en-US" sz="2400" dirty="0" smtClean="0"/>
              <a:t> be the case. </a:t>
            </a:r>
          </a:p>
          <a:p>
            <a:pPr algn="just"/>
            <a:endParaRPr lang="en-US" sz="2400" dirty="0" smtClean="0"/>
          </a:p>
          <a:p>
            <a:pPr algn="just"/>
            <a:r>
              <a:rPr lang="en-US" sz="2400" dirty="0" smtClean="0"/>
              <a:t>Facilitating learning is </a:t>
            </a:r>
            <a:r>
              <a:rPr lang="en-US" sz="2400" dirty="0" smtClean="0">
                <a:solidFill>
                  <a:srgbClr val="FF0000"/>
                </a:solidFill>
                <a:effectLst>
                  <a:outerShdw blurRad="38100" dist="38100" dir="2700000" algn="tl">
                    <a:srgbClr val="000000">
                      <a:alpha val="43137"/>
                    </a:srgbClr>
                  </a:outerShdw>
                </a:effectLst>
              </a:rPr>
              <a:t>empowering</a:t>
            </a:r>
            <a:r>
              <a:rPr lang="en-US" sz="2400" dirty="0" smtClean="0"/>
              <a:t> for </a:t>
            </a:r>
            <a:r>
              <a:rPr lang="en-US" sz="2400" dirty="0" smtClean="0">
                <a:solidFill>
                  <a:srgbClr val="FF0000"/>
                </a:solidFill>
                <a:effectLst>
                  <a:outerShdw blurRad="38100" dist="38100" dir="2700000" algn="tl">
                    <a:srgbClr val="000000">
                      <a:alpha val="43137"/>
                    </a:srgbClr>
                  </a:outerShdw>
                </a:effectLst>
              </a:rPr>
              <a:t>both</a:t>
            </a:r>
            <a:r>
              <a:rPr lang="en-US" sz="2400" dirty="0" smtClean="0"/>
              <a:t> the learner and the teacher and  </a:t>
            </a:r>
            <a:r>
              <a:rPr lang="en-US" sz="2400" spc="600" dirty="0" smtClean="0">
                <a:solidFill>
                  <a:srgbClr val="FF0000"/>
                </a:solidFill>
                <a:effectLst>
                  <a:outerShdw blurRad="38100" dist="38100" dir="2700000" algn="tl">
                    <a:srgbClr val="000000">
                      <a:alpha val="43137"/>
                    </a:srgbClr>
                  </a:outerShdw>
                </a:effectLst>
              </a:rPr>
              <a:t>frees </a:t>
            </a:r>
            <a:r>
              <a:rPr lang="en-US" sz="2400" dirty="0" smtClean="0"/>
              <a:t>the teacher from many of the burdens that having to be an ‘expert’ might entail. It would traditionally have been seen as a weakness for a teacher to say ‘I don’t know, let’s find out’ or ‘I don’t know, do any of you students know the answer?’ and clearly clinical teachers need to </a:t>
            </a:r>
            <a:r>
              <a:rPr lang="en-US" sz="2400" dirty="0" smtClean="0">
                <a:effectLst>
                  <a:outerShdw blurRad="38100" dist="38100" dir="2700000" algn="tl">
                    <a:srgbClr val="000000">
                      <a:alpha val="43137"/>
                    </a:srgbClr>
                  </a:outerShdw>
                </a:effectLst>
              </a:rPr>
              <a:t>know more </a:t>
            </a:r>
            <a:r>
              <a:rPr lang="en-US" sz="2400" dirty="0" smtClean="0"/>
              <a:t>about many topics than their students or trainees, but </a:t>
            </a:r>
            <a:r>
              <a:rPr lang="en-US" sz="2400" dirty="0" smtClean="0">
                <a:solidFill>
                  <a:srgbClr val="FF0000"/>
                </a:solidFill>
                <a:effectLst>
                  <a:outerShdw blurRad="38100" dist="38100" dir="2700000" algn="tl">
                    <a:srgbClr val="000000">
                      <a:alpha val="43137"/>
                    </a:srgbClr>
                  </a:outerShdw>
                </a:effectLst>
              </a:rPr>
              <a:t>medical science is changing so rapidly </a:t>
            </a:r>
            <a:r>
              <a:rPr lang="en-US" sz="2400" dirty="0" smtClean="0"/>
              <a:t>that </a:t>
            </a:r>
            <a:r>
              <a:rPr lang="en-US" sz="2400" dirty="0" smtClean="0">
                <a:solidFill>
                  <a:srgbClr val="FF0000"/>
                </a:solidFill>
                <a:effectLst>
                  <a:outerShdw blurRad="38100" dist="38100" dir="2700000" algn="tl">
                    <a:srgbClr val="000000">
                      <a:alpha val="43137"/>
                    </a:srgbClr>
                  </a:outerShdw>
                </a:effectLst>
              </a:rPr>
              <a:t>no one can know everything</a:t>
            </a:r>
            <a:r>
              <a:rPr lang="en-US" sz="2400" dirty="0" smtClean="0"/>
              <a:t>. Implementing an </a:t>
            </a:r>
            <a:r>
              <a:rPr lang="en-US" sz="2400" spc="300" dirty="0" smtClean="0">
                <a:solidFill>
                  <a:srgbClr val="FF0000"/>
                </a:solidFill>
                <a:effectLst>
                  <a:outerShdw blurRad="38100" dist="38100" dir="2700000" algn="tl">
                    <a:srgbClr val="000000">
                      <a:alpha val="43137"/>
                    </a:srgbClr>
                  </a:outerShdw>
                </a:effectLst>
              </a:rPr>
              <a:t>evidence-based approach </a:t>
            </a:r>
            <a:r>
              <a:rPr lang="en-US" sz="2400" dirty="0" smtClean="0"/>
              <a:t>to clinical learning and to medical practice involves finding out about the </a:t>
            </a:r>
            <a:r>
              <a:rPr lang="en-US" sz="2400" dirty="0" smtClean="0">
                <a:effectLst>
                  <a:outerShdw blurRad="38100" dist="38100" dir="2700000" algn="tl">
                    <a:srgbClr val="000000">
                      <a:alpha val="43137"/>
                    </a:srgbClr>
                  </a:outerShdw>
                </a:effectLst>
              </a:rPr>
              <a:t>latest research</a:t>
            </a:r>
            <a:r>
              <a:rPr lang="en-US" sz="2400" dirty="0" smtClean="0"/>
              <a:t>. Teachers can use these techniques and this approach to </a:t>
            </a:r>
            <a:r>
              <a:rPr lang="en-US" sz="2400" b="1" dirty="0" smtClean="0">
                <a:solidFill>
                  <a:srgbClr val="FF0000"/>
                </a:solidFill>
              </a:rPr>
              <a:t>facilitate</a:t>
            </a:r>
            <a:r>
              <a:rPr lang="en-US" sz="2400" dirty="0" smtClean="0"/>
              <a:t> their  </a:t>
            </a:r>
            <a:r>
              <a:rPr lang="en-US" sz="2400" spc="600" dirty="0" smtClean="0">
                <a:solidFill>
                  <a:srgbClr val="FF0000"/>
                </a:solidFill>
                <a:effectLst>
                  <a:outerShdw blurRad="38100" dist="38100" dir="2700000" algn="tl">
                    <a:srgbClr val="000000">
                      <a:alpha val="43137"/>
                    </a:srgbClr>
                  </a:outerShdw>
                </a:effectLst>
              </a:rPr>
              <a:t>own</a:t>
            </a:r>
            <a:r>
              <a:rPr lang="en-US" sz="2400" dirty="0" smtClean="0">
                <a:solidFill>
                  <a:srgbClr val="FF0000"/>
                </a:solidFill>
                <a:effectLst>
                  <a:outerShdw blurRad="38100" dist="38100" dir="2700000" algn="tl">
                    <a:srgbClr val="000000">
                      <a:alpha val="43137"/>
                    </a:srgbClr>
                  </a:outerShdw>
                </a:effectLst>
              </a:rPr>
              <a:t> </a:t>
            </a:r>
            <a:r>
              <a:rPr lang="en-US" sz="2400" dirty="0" smtClean="0"/>
              <a:t>and </a:t>
            </a:r>
            <a:r>
              <a:rPr lang="en-US" sz="2400" spc="300" dirty="0" smtClean="0">
                <a:solidFill>
                  <a:srgbClr val="FF0000"/>
                </a:solidFill>
                <a:effectLst>
                  <a:outerShdw blurRad="38100" dist="38100" dir="2700000" algn="tl">
                    <a:srgbClr val="000000">
                      <a:alpha val="43137"/>
                    </a:srgbClr>
                  </a:outerShdw>
                </a:effectLst>
              </a:rPr>
              <a:t>their students’/trainees’ </a:t>
            </a:r>
            <a:r>
              <a:rPr lang="en-US" sz="2400" b="1" spc="300" dirty="0" smtClean="0">
                <a:solidFill>
                  <a:srgbClr val="FF0000"/>
                </a:solidFill>
              </a:rPr>
              <a:t>learning</a:t>
            </a:r>
            <a:r>
              <a:rPr lang="en-US" sz="2800" dirty="0" smtClean="0"/>
              <a:t>.</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algn="ctr"/>
            <a:r>
              <a:rPr lang="en-US" sz="2800" b="1" spc="300" dirty="0" smtClean="0">
                <a:solidFill>
                  <a:srgbClr val="FF0000"/>
                </a:solidFill>
                <a:effectLst>
                  <a:outerShdw blurRad="38100" dist="38100" dir="2700000" algn="tl">
                    <a:srgbClr val="000000">
                      <a:alpha val="43137"/>
                    </a:srgbClr>
                  </a:outerShdw>
                </a:effectLst>
              </a:rPr>
              <a:t>Instructor’s</a:t>
            </a:r>
            <a:r>
              <a:rPr lang="en-US" sz="2800" spc="300" dirty="0" smtClean="0"/>
              <a:t>  </a:t>
            </a:r>
            <a:r>
              <a:rPr lang="en-US" sz="2800" b="1" spc="300" dirty="0" smtClean="0"/>
              <a:t>Roles</a:t>
            </a:r>
            <a:r>
              <a:rPr lang="en-US" sz="2800" spc="300" dirty="0" smtClean="0"/>
              <a:t> </a:t>
            </a:r>
            <a:r>
              <a:rPr lang="en-US" sz="2800" dirty="0" smtClean="0"/>
              <a:t>in  </a:t>
            </a:r>
            <a:r>
              <a:rPr lang="en-US" sz="2800" b="1" dirty="0" smtClean="0">
                <a:solidFill>
                  <a:srgbClr val="FF0000"/>
                </a:solidFill>
              </a:rPr>
              <a:t>Experiential Learning </a:t>
            </a:r>
          </a:p>
          <a:p>
            <a:pPr algn="ctr"/>
            <a:endParaRPr lang="en-US" sz="2400" b="1" dirty="0" smtClean="0">
              <a:solidFill>
                <a:srgbClr val="FF0000"/>
              </a:solidFill>
            </a:endParaRPr>
          </a:p>
          <a:p>
            <a:pPr algn="ctr"/>
            <a:r>
              <a:rPr lang="en-US" sz="2400" dirty="0" smtClean="0"/>
              <a:t>In experiential learning, the instructor</a:t>
            </a:r>
            <a:r>
              <a:rPr lang="el-GR" sz="2400" dirty="0" smtClean="0"/>
              <a:t> </a:t>
            </a:r>
            <a:r>
              <a:rPr lang="en-US" sz="2400" dirty="0" smtClean="0"/>
              <a:t> </a:t>
            </a:r>
            <a:r>
              <a:rPr lang="en-US" sz="2400" b="1" spc="300" dirty="0" smtClean="0">
                <a:solidFill>
                  <a:srgbClr val="FF0000"/>
                </a:solidFill>
                <a:effectLst>
                  <a:outerShdw blurRad="38100" dist="38100" dir="2700000" algn="tl">
                    <a:srgbClr val="000000">
                      <a:alpha val="43137"/>
                    </a:srgbClr>
                  </a:outerShdw>
                </a:effectLst>
              </a:rPr>
              <a:t>guides</a:t>
            </a:r>
            <a:r>
              <a:rPr lang="en-US" sz="2400" dirty="0" smtClean="0"/>
              <a:t> rather than directs</a:t>
            </a:r>
            <a:endParaRPr lang="el-GR" sz="2400" dirty="0" smtClean="0"/>
          </a:p>
          <a:p>
            <a:pPr algn="ctr"/>
            <a:r>
              <a:rPr lang="en-US" sz="2400" dirty="0" smtClean="0"/>
              <a:t> the learning process where students are </a:t>
            </a:r>
            <a:r>
              <a:rPr lang="en-US" sz="2400" dirty="0" smtClean="0">
                <a:solidFill>
                  <a:srgbClr val="FF0000"/>
                </a:solidFill>
                <a:effectLst>
                  <a:outerShdw blurRad="38100" dist="38100" dir="2700000" algn="tl">
                    <a:srgbClr val="000000">
                      <a:alpha val="43137"/>
                    </a:srgbClr>
                  </a:outerShdw>
                </a:effectLst>
              </a:rPr>
              <a:t>naturally interested </a:t>
            </a:r>
            <a:r>
              <a:rPr lang="en-US" sz="2400" dirty="0" smtClean="0"/>
              <a:t>in learning. The instructor assumes the role of  </a:t>
            </a:r>
            <a:r>
              <a:rPr lang="en-US" sz="2400" b="1" spc="600" dirty="0" smtClean="0">
                <a:solidFill>
                  <a:srgbClr val="FF0000"/>
                </a:solidFill>
                <a:effectLst>
                  <a:outerShdw blurRad="38100" dist="38100" dir="2700000" algn="tl">
                    <a:srgbClr val="000000">
                      <a:alpha val="43137"/>
                    </a:srgbClr>
                  </a:outerShdw>
                </a:effectLst>
              </a:rPr>
              <a:t>facilitator</a:t>
            </a:r>
            <a:r>
              <a:rPr lang="en-US" sz="2400" spc="600" dirty="0" smtClean="0"/>
              <a:t> </a:t>
            </a:r>
            <a:r>
              <a:rPr lang="en-US" sz="2400" dirty="0" smtClean="0"/>
              <a:t>and is guided by a number of steps crucial to experiential learning .</a:t>
            </a:r>
          </a:p>
          <a:p>
            <a:endParaRPr lang="en-US" sz="2400" dirty="0" smtClean="0"/>
          </a:p>
          <a:p>
            <a:pPr marL="457200" indent="-457200">
              <a:buAutoNum type="arabicPeriod"/>
            </a:pPr>
            <a:r>
              <a:rPr lang="el-GR" sz="20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Be willing to accept a </a:t>
            </a:r>
            <a:r>
              <a:rPr lang="en-US" sz="2000" dirty="0" smtClean="0">
                <a:solidFill>
                  <a:srgbClr val="FF0000"/>
                </a:solidFill>
                <a:effectLst>
                  <a:outerShdw blurRad="38100" dist="38100" dir="2700000" algn="tl">
                    <a:srgbClr val="000000">
                      <a:alpha val="43137"/>
                    </a:srgbClr>
                  </a:outerShdw>
                </a:effectLst>
              </a:rPr>
              <a:t>less teacher-centric </a:t>
            </a:r>
            <a:r>
              <a:rPr lang="en-US" sz="2000" dirty="0" smtClean="0">
                <a:effectLst>
                  <a:outerShdw blurRad="38100" dist="38100" dir="2700000" algn="tl">
                    <a:srgbClr val="000000">
                      <a:alpha val="43137"/>
                    </a:srgbClr>
                  </a:outerShdw>
                </a:effectLst>
              </a:rPr>
              <a:t>role in the classroom. </a:t>
            </a:r>
          </a:p>
          <a:p>
            <a:pPr marL="457200" indent="-457200">
              <a:buAutoNum type="arabicPeriod"/>
            </a:pPr>
            <a:r>
              <a:rPr lang="en-US" sz="2000" dirty="0" smtClean="0">
                <a:effectLst>
                  <a:outerShdw blurRad="38100" dist="38100" dir="2700000" algn="tl">
                    <a:srgbClr val="000000">
                      <a:alpha val="43137"/>
                    </a:srgbClr>
                  </a:outerShdw>
                </a:effectLst>
              </a:rPr>
              <a:t> Approach the learning experience in a </a:t>
            </a:r>
            <a:r>
              <a:rPr lang="en-US" sz="2000" dirty="0" smtClean="0">
                <a:solidFill>
                  <a:srgbClr val="FF0000"/>
                </a:solidFill>
                <a:effectLst>
                  <a:outerShdw blurRad="38100" dist="38100" dir="2700000" algn="tl">
                    <a:srgbClr val="000000">
                      <a:alpha val="43137"/>
                    </a:srgbClr>
                  </a:outerShdw>
                </a:effectLst>
              </a:rPr>
              <a:t>positive, non-dominating </a:t>
            </a:r>
            <a:r>
              <a:rPr lang="en-US" sz="2000" dirty="0" smtClean="0">
                <a:effectLst>
                  <a:outerShdw blurRad="38100" dist="38100" dir="2700000" algn="tl">
                    <a:srgbClr val="000000">
                      <a:alpha val="43137"/>
                    </a:srgbClr>
                  </a:outerShdw>
                </a:effectLst>
              </a:rPr>
              <a:t>way. </a:t>
            </a:r>
          </a:p>
          <a:p>
            <a:pPr marL="457200" indent="-457200">
              <a:buAutoNum type="arabicPeriod"/>
            </a:pPr>
            <a:r>
              <a:rPr lang="en-US" sz="2000" dirty="0" smtClean="0">
                <a:effectLst>
                  <a:outerShdw blurRad="38100" dist="38100" dir="2700000" algn="tl">
                    <a:srgbClr val="000000">
                      <a:alpha val="43137"/>
                    </a:srgbClr>
                  </a:outerShdw>
                </a:effectLst>
              </a:rPr>
              <a:t> Identify an experience in which students will find </a:t>
            </a:r>
            <a:r>
              <a:rPr lang="en-US" sz="2000" dirty="0" smtClean="0">
                <a:solidFill>
                  <a:srgbClr val="FF0000"/>
                </a:solidFill>
                <a:effectLst>
                  <a:outerShdw blurRad="38100" dist="38100" dir="2700000" algn="tl">
                    <a:srgbClr val="000000">
                      <a:alpha val="43137"/>
                    </a:srgbClr>
                  </a:outerShdw>
                </a:effectLst>
              </a:rPr>
              <a:t>interest and be personally </a:t>
            </a:r>
            <a:r>
              <a:rPr lang="el-GR" sz="2000" dirty="0" smtClean="0">
                <a:solidFill>
                  <a:srgbClr val="FF0000"/>
                </a:solidFill>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committed. </a:t>
            </a:r>
          </a:p>
          <a:p>
            <a:pPr marL="457200" indent="-457200">
              <a:buAutoNum type="arabicPeriod"/>
            </a:pPr>
            <a:r>
              <a:rPr lang="en-US" sz="2000" dirty="0" smtClean="0">
                <a:effectLst>
                  <a:outerShdw blurRad="38100" dist="38100" dir="2700000" algn="tl">
                    <a:srgbClr val="000000">
                      <a:alpha val="43137"/>
                    </a:srgbClr>
                  </a:outerShdw>
                </a:effectLst>
              </a:rPr>
              <a:t> </a:t>
            </a:r>
            <a:r>
              <a:rPr lang="en-US" sz="2000" dirty="0" smtClean="0">
                <a:solidFill>
                  <a:srgbClr val="FF0000"/>
                </a:solidFill>
                <a:effectLst>
                  <a:outerShdw blurRad="38100" dist="38100" dir="2700000" algn="tl">
                    <a:srgbClr val="000000">
                      <a:alpha val="43137"/>
                    </a:srgbClr>
                  </a:outerShdw>
                </a:effectLst>
              </a:rPr>
              <a:t>Explain the purpose </a:t>
            </a:r>
            <a:r>
              <a:rPr lang="en-US" sz="2000" dirty="0" smtClean="0">
                <a:effectLst>
                  <a:outerShdw blurRad="38100" dist="38100" dir="2700000" algn="tl">
                    <a:srgbClr val="000000">
                      <a:alpha val="43137"/>
                    </a:srgbClr>
                  </a:outerShdw>
                </a:effectLst>
              </a:rPr>
              <a:t>of the experiential learning situation to the students. </a:t>
            </a:r>
          </a:p>
          <a:p>
            <a:pPr marL="457200" indent="-457200"/>
            <a:r>
              <a:rPr lang="el-GR" sz="2000" spc="600" dirty="0" smtClean="0">
                <a:effectLst>
                  <a:outerShdw blurRad="38100" dist="38100" dir="2700000" algn="tl">
                    <a:srgbClr val="000000">
                      <a:alpha val="43137"/>
                    </a:srgbClr>
                  </a:outerShdw>
                </a:effectLst>
              </a:rPr>
              <a:t>5. </a:t>
            </a:r>
            <a:r>
              <a:rPr lang="en-US" sz="2000" spc="600" dirty="0" smtClean="0">
                <a:solidFill>
                  <a:srgbClr val="FF0000"/>
                </a:solidFill>
                <a:effectLst>
                  <a:outerShdw blurRad="38100" dist="38100" dir="2700000" algn="tl">
                    <a:srgbClr val="000000">
                      <a:alpha val="43137"/>
                    </a:srgbClr>
                  </a:outerShdw>
                </a:effectLst>
              </a:rPr>
              <a:t>Share</a:t>
            </a:r>
            <a:r>
              <a:rPr lang="en-US" sz="2000" dirty="0" smtClean="0">
                <a:effectLst>
                  <a:outerShdw blurRad="38100" dist="38100" dir="2700000" algn="tl">
                    <a:srgbClr val="000000">
                      <a:alpha val="43137"/>
                    </a:srgbClr>
                  </a:outerShdw>
                </a:effectLst>
              </a:rPr>
              <a:t> your feelings and thoughts with your students and let them know that you are learning from the experience, too. </a:t>
            </a:r>
          </a:p>
          <a:p>
            <a:pPr marL="457200" indent="-457200"/>
            <a:r>
              <a:rPr lang="el-GR" sz="2000" dirty="0" smtClean="0">
                <a:effectLst>
                  <a:outerShdw blurRad="38100" dist="38100" dir="2700000" algn="tl">
                    <a:srgbClr val="000000">
                      <a:alpha val="43137"/>
                    </a:srgbClr>
                  </a:outerShdw>
                </a:effectLst>
              </a:rPr>
              <a:t>6.     </a:t>
            </a:r>
            <a:r>
              <a:rPr lang="en-US" sz="2000" dirty="0" smtClean="0">
                <a:solidFill>
                  <a:srgbClr val="FF0000"/>
                </a:solidFill>
                <a:effectLst>
                  <a:outerShdw blurRad="38100" dist="38100" dir="2700000" algn="tl">
                    <a:srgbClr val="000000">
                      <a:alpha val="43137"/>
                    </a:srgbClr>
                  </a:outerShdw>
                </a:effectLst>
              </a:rPr>
              <a:t>Tie</a:t>
            </a:r>
            <a:r>
              <a:rPr lang="en-US" sz="2000" dirty="0" smtClean="0">
                <a:effectLst>
                  <a:outerShdw blurRad="38100" dist="38100" dir="2700000" algn="tl">
                    <a:srgbClr val="000000">
                      <a:alpha val="43137"/>
                    </a:srgbClr>
                  </a:outerShdw>
                </a:effectLst>
              </a:rPr>
              <a:t> the course learning </a:t>
            </a:r>
            <a:r>
              <a:rPr lang="en-US" sz="2000" dirty="0" smtClean="0">
                <a:solidFill>
                  <a:srgbClr val="FF0000"/>
                </a:solidFill>
                <a:effectLst>
                  <a:outerShdw blurRad="38100" dist="38100" dir="2700000" algn="tl">
                    <a:srgbClr val="000000">
                      <a:alpha val="43137"/>
                    </a:srgbClr>
                  </a:outerShdw>
                </a:effectLst>
              </a:rPr>
              <a:t>objectives</a:t>
            </a:r>
            <a:r>
              <a:rPr lang="en-US" sz="2000" dirty="0" smtClean="0">
                <a:effectLst>
                  <a:outerShdw blurRad="38100" dist="38100" dir="2700000" algn="tl">
                    <a:srgbClr val="000000">
                      <a:alpha val="43137"/>
                    </a:srgbClr>
                  </a:outerShdw>
                </a:effectLst>
              </a:rPr>
              <a:t> to </a:t>
            </a:r>
            <a:r>
              <a:rPr lang="en-US" sz="2000" dirty="0" smtClean="0">
                <a:solidFill>
                  <a:srgbClr val="FF0000"/>
                </a:solidFill>
                <a:effectLst>
                  <a:outerShdw blurRad="38100" dist="38100" dir="2700000" algn="tl">
                    <a:srgbClr val="000000">
                      <a:alpha val="43137"/>
                    </a:srgbClr>
                  </a:outerShdw>
                </a:effectLst>
              </a:rPr>
              <a:t>course activities </a:t>
            </a:r>
            <a:r>
              <a:rPr lang="en-US" sz="2000" dirty="0" smtClean="0">
                <a:effectLst>
                  <a:outerShdw blurRad="38100" dist="38100" dir="2700000" algn="tl">
                    <a:srgbClr val="000000">
                      <a:alpha val="43137"/>
                    </a:srgbClr>
                  </a:outerShdw>
                </a:effectLst>
              </a:rPr>
              <a:t>and </a:t>
            </a:r>
            <a:r>
              <a:rPr lang="en-US" sz="2000" dirty="0" smtClean="0">
                <a:solidFill>
                  <a:srgbClr val="FF0000"/>
                </a:solidFill>
                <a:effectLst>
                  <a:outerShdw blurRad="38100" dist="38100" dir="2700000" algn="tl">
                    <a:srgbClr val="000000">
                      <a:alpha val="43137"/>
                    </a:srgbClr>
                  </a:outerShdw>
                </a:effectLst>
              </a:rPr>
              <a:t>direct experiences </a:t>
            </a:r>
            <a:r>
              <a:rPr lang="en-US" sz="2000" dirty="0" smtClean="0">
                <a:effectLst>
                  <a:outerShdw blurRad="38100" dist="38100" dir="2700000" algn="tl">
                    <a:srgbClr val="000000">
                      <a:alpha val="43137"/>
                    </a:srgbClr>
                  </a:outerShdw>
                </a:effectLst>
              </a:rPr>
              <a:t>so that students know what they are supposed to do. </a:t>
            </a:r>
          </a:p>
          <a:p>
            <a:pPr marL="457200" indent="-457200"/>
            <a:r>
              <a:rPr lang="el-GR" sz="2000" dirty="0" smtClean="0">
                <a:effectLst>
                  <a:outerShdw blurRad="38100" dist="38100" dir="2700000" algn="tl">
                    <a:srgbClr val="000000">
                      <a:alpha val="43137"/>
                    </a:srgbClr>
                  </a:outerShdw>
                </a:effectLst>
              </a:rPr>
              <a:t>7.     </a:t>
            </a:r>
            <a:r>
              <a:rPr lang="en-US" sz="2000" dirty="0" smtClean="0">
                <a:solidFill>
                  <a:srgbClr val="FF0000"/>
                </a:solidFill>
                <a:effectLst>
                  <a:outerShdw blurRad="38100" dist="38100" dir="2700000" algn="tl">
                    <a:srgbClr val="000000">
                      <a:alpha val="43137"/>
                    </a:srgbClr>
                  </a:outerShdw>
                </a:effectLst>
              </a:rPr>
              <a:t>Provide</a:t>
            </a:r>
            <a:r>
              <a:rPr lang="en-US" sz="2000" dirty="0" smtClean="0">
                <a:effectLst>
                  <a:outerShdw blurRad="38100" dist="38100" dir="2700000" algn="tl">
                    <a:srgbClr val="000000">
                      <a:alpha val="43137"/>
                    </a:srgbClr>
                  </a:outerShdw>
                </a:effectLst>
              </a:rPr>
              <a:t> relevant and meaningful </a:t>
            </a:r>
            <a:r>
              <a:rPr lang="en-US" sz="2000" dirty="0" smtClean="0">
                <a:solidFill>
                  <a:srgbClr val="FF0000"/>
                </a:solidFill>
                <a:effectLst>
                  <a:outerShdw blurRad="38100" dist="38100" dir="2700000" algn="tl">
                    <a:srgbClr val="000000">
                      <a:alpha val="43137"/>
                    </a:srgbClr>
                  </a:outerShdw>
                </a:effectLst>
              </a:rPr>
              <a:t>resources</a:t>
            </a:r>
            <a:r>
              <a:rPr lang="en-US" sz="2000" dirty="0" smtClean="0">
                <a:effectLst>
                  <a:outerShdw blurRad="38100" dist="38100" dir="2700000" algn="tl">
                    <a:srgbClr val="000000">
                      <a:alpha val="43137"/>
                    </a:srgbClr>
                  </a:outerShdw>
                </a:effectLst>
              </a:rPr>
              <a:t> to help students succeed. </a:t>
            </a:r>
            <a:endParaRPr lang="el-GR" sz="2000" dirty="0" smtClean="0">
              <a:effectLst>
                <a:outerShdw blurRad="38100" dist="38100" dir="2700000" algn="tl">
                  <a:srgbClr val="000000">
                    <a:alpha val="43137"/>
                  </a:srgbClr>
                </a:outerShdw>
              </a:effectLst>
            </a:endParaRPr>
          </a:p>
          <a:p>
            <a:pPr marL="457200" indent="-457200"/>
            <a:r>
              <a:rPr lang="el-GR" sz="2000" dirty="0" smtClean="0">
                <a:effectLst>
                  <a:outerShdw blurRad="38100" dist="38100" dir="2700000" algn="tl">
                    <a:srgbClr val="000000">
                      <a:alpha val="43137"/>
                    </a:srgbClr>
                  </a:outerShdw>
                </a:effectLst>
              </a:rPr>
              <a:t>8.     </a:t>
            </a:r>
            <a:r>
              <a:rPr lang="en-US" sz="2000" dirty="0" smtClean="0">
                <a:solidFill>
                  <a:srgbClr val="FF0000"/>
                </a:solidFill>
                <a:effectLst>
                  <a:outerShdw blurRad="38100" dist="38100" dir="2700000" algn="tl">
                    <a:srgbClr val="000000">
                      <a:alpha val="43137"/>
                    </a:srgbClr>
                  </a:outerShdw>
                </a:effectLst>
              </a:rPr>
              <a:t>Allow</a:t>
            </a:r>
            <a:r>
              <a:rPr lang="en-US" sz="2000" dirty="0" smtClean="0">
                <a:effectLst>
                  <a:outerShdw blurRad="38100" dist="38100" dir="2700000" algn="tl">
                    <a:srgbClr val="000000">
                      <a:alpha val="43137"/>
                    </a:srgbClr>
                  </a:outerShdw>
                </a:effectLst>
              </a:rPr>
              <a:t> students to </a:t>
            </a:r>
            <a:r>
              <a:rPr lang="en-US" sz="2000" dirty="0" smtClean="0">
                <a:solidFill>
                  <a:srgbClr val="FF0000"/>
                </a:solidFill>
                <a:effectLst>
                  <a:outerShdw blurRad="38100" dist="38100" dir="2700000" algn="tl">
                    <a:srgbClr val="000000">
                      <a:alpha val="43137"/>
                    </a:srgbClr>
                  </a:outerShdw>
                </a:effectLst>
              </a:rPr>
              <a:t>experiment</a:t>
            </a:r>
            <a:r>
              <a:rPr lang="en-US" sz="2000" dirty="0" smtClean="0">
                <a:effectLst>
                  <a:outerShdw blurRad="38100" dist="38100" dir="2700000" algn="tl">
                    <a:srgbClr val="000000">
                      <a:alpha val="43137"/>
                    </a:srgbClr>
                  </a:outerShdw>
                </a:effectLst>
              </a:rPr>
              <a:t> and </a:t>
            </a:r>
            <a:r>
              <a:rPr lang="en-US" sz="2000" dirty="0" smtClean="0">
                <a:solidFill>
                  <a:srgbClr val="FF0000"/>
                </a:solidFill>
                <a:effectLst>
                  <a:outerShdw blurRad="38100" dist="38100" dir="2700000" algn="tl">
                    <a:srgbClr val="000000">
                      <a:alpha val="43137"/>
                    </a:srgbClr>
                  </a:outerShdw>
                </a:effectLst>
              </a:rPr>
              <a:t>discover solutions on their own</a:t>
            </a:r>
            <a:r>
              <a:rPr lang="en-US" sz="2000" dirty="0" smtClean="0">
                <a:effectLst>
                  <a:outerShdw blurRad="38100" dist="38100" dir="2700000" algn="tl">
                    <a:srgbClr val="000000">
                      <a:alpha val="43137"/>
                    </a:srgbClr>
                  </a:outerShdw>
                </a:effectLst>
              </a:rPr>
              <a:t>.</a:t>
            </a:r>
            <a:endParaRPr lang="el-GR" sz="2000" dirty="0" smtClean="0">
              <a:effectLst>
                <a:outerShdw blurRad="38100" dist="38100" dir="2700000" algn="tl">
                  <a:srgbClr val="000000">
                    <a:alpha val="43137"/>
                  </a:srgbClr>
                </a:outerShdw>
              </a:effectLst>
            </a:endParaRPr>
          </a:p>
          <a:p>
            <a:pPr marL="457200" indent="-457200"/>
            <a:r>
              <a:rPr lang="el-GR" sz="2000" dirty="0" smtClean="0">
                <a:effectLst>
                  <a:outerShdw blurRad="38100" dist="38100" dir="2700000" algn="tl">
                    <a:srgbClr val="000000">
                      <a:alpha val="43137"/>
                    </a:srgbClr>
                  </a:outerShdw>
                </a:effectLst>
              </a:rPr>
              <a:t>9.     </a:t>
            </a:r>
            <a:r>
              <a:rPr lang="en-US" sz="2000" dirty="0" smtClean="0">
                <a:effectLst>
                  <a:outerShdw blurRad="38100" dist="38100" dir="2700000" algn="tl">
                    <a:srgbClr val="000000">
                      <a:alpha val="43137"/>
                    </a:srgbClr>
                  </a:outerShdw>
                </a:effectLst>
              </a:rPr>
              <a:t>Find a sense of </a:t>
            </a:r>
            <a:r>
              <a:rPr lang="en-US" sz="2000" dirty="0" smtClean="0">
                <a:solidFill>
                  <a:srgbClr val="FF0000"/>
                </a:solidFill>
                <a:effectLst>
                  <a:outerShdw blurRad="38100" dist="38100" dir="2700000" algn="tl">
                    <a:srgbClr val="000000">
                      <a:alpha val="43137"/>
                    </a:srgbClr>
                  </a:outerShdw>
                </a:effectLst>
              </a:rPr>
              <a:t>balance</a:t>
            </a:r>
            <a:r>
              <a:rPr lang="en-US" sz="2000" dirty="0" smtClean="0">
                <a:effectLst>
                  <a:outerShdw blurRad="38100" dist="38100" dir="2700000" algn="tl">
                    <a:srgbClr val="000000">
                      <a:alpha val="43137"/>
                    </a:srgbClr>
                  </a:outerShdw>
                </a:effectLst>
              </a:rPr>
              <a:t> between the </a:t>
            </a:r>
            <a:r>
              <a:rPr lang="en-US" sz="2000" dirty="0" smtClean="0">
                <a:solidFill>
                  <a:srgbClr val="FF0000"/>
                </a:solidFill>
                <a:effectLst>
                  <a:outerShdw blurRad="38100" dist="38100" dir="2700000" algn="tl">
                    <a:srgbClr val="000000">
                      <a:alpha val="43137"/>
                    </a:srgbClr>
                  </a:outerShdw>
                </a:effectLst>
              </a:rPr>
              <a:t>academic</a:t>
            </a:r>
            <a:r>
              <a:rPr lang="en-US" sz="2000" dirty="0" smtClean="0">
                <a:effectLst>
                  <a:outerShdw blurRad="38100" dist="38100" dir="2700000" algn="tl">
                    <a:srgbClr val="000000">
                      <a:alpha val="43137"/>
                    </a:srgbClr>
                  </a:outerShdw>
                </a:effectLst>
              </a:rPr>
              <a:t> and </a:t>
            </a:r>
            <a:r>
              <a:rPr lang="en-US" sz="2000" dirty="0" smtClean="0">
                <a:solidFill>
                  <a:srgbClr val="FF0000"/>
                </a:solidFill>
                <a:effectLst>
                  <a:outerShdw blurRad="38100" dist="38100" dir="2700000" algn="tl">
                    <a:srgbClr val="000000">
                      <a:alpha val="43137"/>
                    </a:srgbClr>
                  </a:outerShdw>
                </a:effectLst>
              </a:rPr>
              <a:t>nurturing</a:t>
            </a:r>
            <a:r>
              <a:rPr lang="en-US" sz="2000" dirty="0" smtClean="0">
                <a:effectLst>
                  <a:outerShdw blurRad="38100" dist="38100" dir="2700000" algn="tl">
                    <a:srgbClr val="000000">
                      <a:alpha val="43137"/>
                    </a:srgbClr>
                  </a:outerShdw>
                </a:effectLst>
              </a:rPr>
              <a:t> aspects of teaching. </a:t>
            </a:r>
          </a:p>
          <a:p>
            <a:pPr marL="457200" indent="-457200"/>
            <a:r>
              <a:rPr lang="el-GR" sz="2000" dirty="0" smtClean="0">
                <a:effectLst>
                  <a:outerShdw blurRad="38100" dist="38100" dir="2700000" algn="tl">
                    <a:srgbClr val="000000">
                      <a:alpha val="43137"/>
                    </a:srgbClr>
                  </a:outerShdw>
                </a:effectLst>
              </a:rPr>
              <a:t>10.  </a:t>
            </a:r>
            <a:r>
              <a:rPr lang="en-US" sz="2000" dirty="0" smtClean="0">
                <a:solidFill>
                  <a:srgbClr val="FF0000"/>
                </a:solidFill>
                <a:effectLst>
                  <a:outerShdw blurRad="38100" dist="38100" dir="2700000" algn="tl">
                    <a:srgbClr val="000000">
                      <a:alpha val="43137"/>
                    </a:srgbClr>
                  </a:outerShdw>
                </a:effectLst>
              </a:rPr>
              <a:t>Clarify </a:t>
            </a:r>
            <a:r>
              <a:rPr lang="en-US" sz="2000" dirty="0" smtClean="0">
                <a:effectLst>
                  <a:outerShdw blurRad="38100" dist="38100" dir="2700000" algn="tl">
                    <a:srgbClr val="000000">
                      <a:alpha val="43137"/>
                    </a:srgbClr>
                  </a:outerShdw>
                </a:effectLst>
              </a:rPr>
              <a:t> students’  and instructor </a:t>
            </a:r>
            <a:r>
              <a:rPr lang="en-US" sz="2000" dirty="0" smtClean="0">
                <a:solidFill>
                  <a:srgbClr val="FF0000"/>
                </a:solidFill>
                <a:effectLst>
                  <a:outerShdw blurRad="38100" dist="38100" dir="2700000" algn="tl">
                    <a:srgbClr val="000000">
                      <a:alpha val="43137"/>
                    </a:srgbClr>
                  </a:outerShdw>
                </a:effectLst>
              </a:rPr>
              <a:t>roles</a:t>
            </a:r>
            <a:r>
              <a:rPr lang="en-US" sz="2000" dirty="0" smtClean="0">
                <a:effectLst>
                  <a:outerShdw blurRad="38100" dist="38100" dir="2700000" algn="tl">
                    <a:srgbClr val="000000">
                      <a:alpha val="43137"/>
                    </a:srgbClr>
                  </a:outerShdw>
                </a:effectLst>
              </a:rPr>
              <a:t>. </a:t>
            </a:r>
            <a:endParaRPr lang="el-GR"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dissolve">
                                      <p:cBhvr>
                                        <p:cTn id="7" dur="500"/>
                                        <p:tgtEl>
                                          <p:spTgt spid="2">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dissolve">
                                      <p:cBhvr>
                                        <p:cTn id="10" dur="500"/>
                                        <p:tgtEl>
                                          <p:spTgt spid="2">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dissolve">
                                      <p:cBhvr>
                                        <p:cTn id="13" dur="500"/>
                                        <p:tgtEl>
                                          <p:spTgt spid="2">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dissolve">
                                      <p:cBhvr>
                                        <p:cTn id="16" dur="500"/>
                                        <p:tgtEl>
                                          <p:spTgt spid="2">
                                            <p:txEl>
                                              <p:pRg st="8" end="8"/>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dissolve">
                                      <p:cBhvr>
                                        <p:cTn id="19" dur="500"/>
                                        <p:tgtEl>
                                          <p:spTgt spid="2">
                                            <p:txEl>
                                              <p:pRg st="9" end="9"/>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dissolve">
                                      <p:cBhvr>
                                        <p:cTn id="22" dur="500"/>
                                        <p:tgtEl>
                                          <p:spTgt spid="2">
                                            <p:txEl>
                                              <p:pRg st="10" end="1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dissolve">
                                      <p:cBhvr>
                                        <p:cTn id="25" dur="500"/>
                                        <p:tgtEl>
                                          <p:spTgt spid="2">
                                            <p:txEl>
                                              <p:pRg st="11" end="1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animEffect transition="in" filter="dissolve">
                                      <p:cBhvr>
                                        <p:cTn id="28" dur="500"/>
                                        <p:tgtEl>
                                          <p:spTgt spid="2">
                                            <p:txEl>
                                              <p:pRg st="12" end="1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Effect transition="in" filter="dissolve">
                                      <p:cBhvr>
                                        <p:cTn id="31" dur="500"/>
                                        <p:tgtEl>
                                          <p:spTgt spid="2">
                                            <p:txEl>
                                              <p:pRg st="13" end="1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2">
                                            <p:txEl>
                                              <p:pRg st="14" end="14"/>
                                            </p:txEl>
                                          </p:spTgt>
                                        </p:tgtEl>
                                        <p:attrNameLst>
                                          <p:attrName>style.visibility</p:attrName>
                                        </p:attrNameLst>
                                      </p:cBhvr>
                                      <p:to>
                                        <p:strVal val="visible"/>
                                      </p:to>
                                    </p:set>
                                    <p:animEffect transition="in" filter="dissolve">
                                      <p:cBhvr>
                                        <p:cTn id="34"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ctr"/>
            <a:r>
              <a:rPr lang="en-US" sz="2800" b="1" spc="600" dirty="0" smtClean="0">
                <a:solidFill>
                  <a:srgbClr val="FF0000"/>
                </a:solidFill>
                <a:effectLst>
                  <a:outerShdw blurRad="38100" dist="38100" dir="2700000" algn="tl">
                    <a:srgbClr val="000000">
                      <a:alpha val="43137"/>
                    </a:srgbClr>
                  </a:outerShdw>
                </a:effectLst>
              </a:rPr>
              <a:t>Student’s</a:t>
            </a:r>
            <a:r>
              <a:rPr lang="en-US" sz="2800" spc="600" dirty="0" smtClean="0"/>
              <a:t>  </a:t>
            </a:r>
            <a:r>
              <a:rPr lang="en-US" sz="2800" spc="600" dirty="0" smtClean="0">
                <a:effectLst>
                  <a:outerShdw blurRad="38100" dist="38100" dir="2700000" algn="tl">
                    <a:srgbClr val="000000">
                      <a:alpha val="43137"/>
                    </a:srgbClr>
                  </a:outerShdw>
                </a:effectLst>
              </a:rPr>
              <a:t>Roles</a:t>
            </a:r>
            <a:r>
              <a:rPr lang="en-US" sz="2800" spc="600" dirty="0" smtClean="0"/>
              <a:t> </a:t>
            </a:r>
            <a:r>
              <a:rPr lang="en-US" sz="2800" dirty="0" smtClean="0"/>
              <a:t>in  </a:t>
            </a:r>
            <a:r>
              <a:rPr lang="en-US" sz="2800" b="1" spc="300" dirty="0" smtClean="0">
                <a:solidFill>
                  <a:srgbClr val="FF0000"/>
                </a:solidFill>
              </a:rPr>
              <a:t>Experiential Learning </a:t>
            </a:r>
          </a:p>
          <a:p>
            <a:pPr algn="ctr"/>
            <a:endParaRPr lang="en-US" sz="2400" b="1" dirty="0" smtClean="0">
              <a:solidFill>
                <a:srgbClr val="FF0000"/>
              </a:solidFill>
            </a:endParaRPr>
          </a:p>
          <a:p>
            <a:pPr algn="just"/>
            <a:r>
              <a:rPr lang="en-US" sz="2400" dirty="0" smtClean="0"/>
              <a:t>Qualities of </a:t>
            </a:r>
            <a:r>
              <a:rPr lang="en-US" sz="2400" dirty="0" smtClean="0">
                <a:solidFill>
                  <a:srgbClr val="FF0000"/>
                </a:solidFill>
              </a:rPr>
              <a:t>experiential learning </a:t>
            </a:r>
            <a:r>
              <a:rPr lang="en-US" sz="2400" dirty="0" smtClean="0"/>
              <a:t>are those in which students decide themselves to be </a:t>
            </a:r>
            <a:r>
              <a:rPr lang="en-US" sz="2400" u="sng" dirty="0" smtClean="0">
                <a:solidFill>
                  <a:srgbClr val="FF0000"/>
                </a:solidFill>
                <a:effectLst>
                  <a:outerShdw blurRad="38100" dist="38100" dir="2700000" algn="tl">
                    <a:srgbClr val="000000">
                      <a:alpha val="43137"/>
                    </a:srgbClr>
                  </a:outerShdw>
                </a:effectLst>
              </a:rPr>
              <a:t>personally involved in the learning experience </a:t>
            </a:r>
            <a:r>
              <a:rPr lang="en-US" sz="2400" dirty="0" smtClean="0"/>
              <a:t>(students are actively participating in their own learning and have a personal role in the direction of learning). Students are not completely left to teach themselves; however, the </a:t>
            </a:r>
            <a:r>
              <a:rPr lang="en-US" sz="2400" dirty="0" smtClean="0">
                <a:solidFill>
                  <a:srgbClr val="FF0000"/>
                </a:solidFill>
              </a:rPr>
              <a:t>instructor</a:t>
            </a:r>
            <a:r>
              <a:rPr lang="en-US" sz="2400" dirty="0" smtClean="0"/>
              <a:t> assumes the role of guide and </a:t>
            </a:r>
            <a:r>
              <a:rPr lang="en-US" sz="2400" b="1" dirty="0" smtClean="0">
                <a:solidFill>
                  <a:srgbClr val="FF0000"/>
                </a:solidFill>
              </a:rPr>
              <a:t>facilitates</a:t>
            </a:r>
            <a:r>
              <a:rPr lang="en-US" sz="2400" dirty="0" smtClean="0"/>
              <a:t> the learning process. </a:t>
            </a:r>
          </a:p>
          <a:p>
            <a:endParaRPr lang="en-US" sz="2400" dirty="0" smtClean="0"/>
          </a:p>
          <a:p>
            <a:pPr marL="342900" indent="-342900">
              <a:buAutoNum type="arabicPeriod"/>
            </a:pPr>
            <a:r>
              <a:rPr lang="en-US" sz="2000" dirty="0" smtClean="0">
                <a:effectLst>
                  <a:outerShdw blurRad="38100" dist="38100" dir="2700000" algn="tl">
                    <a:srgbClr val="000000">
                      <a:alpha val="43137"/>
                    </a:srgbClr>
                  </a:outerShdw>
                </a:effectLst>
              </a:rPr>
              <a:t>Students will be involved in </a:t>
            </a:r>
            <a:r>
              <a:rPr lang="en-US" sz="2000" dirty="0" smtClean="0">
                <a:solidFill>
                  <a:srgbClr val="FF0000"/>
                </a:solidFill>
                <a:effectLst>
                  <a:outerShdw blurRad="38100" dist="38100" dir="2700000" algn="tl">
                    <a:srgbClr val="000000">
                      <a:alpha val="43137"/>
                    </a:srgbClr>
                  </a:outerShdw>
                </a:effectLst>
              </a:rPr>
              <a:t>problems</a:t>
            </a:r>
            <a:r>
              <a:rPr lang="en-US" sz="2000" dirty="0" smtClean="0">
                <a:effectLst>
                  <a:outerShdw blurRad="38100" dist="38100" dir="2700000" algn="tl">
                    <a:srgbClr val="000000">
                      <a:alpha val="43137"/>
                    </a:srgbClr>
                  </a:outerShdw>
                </a:effectLst>
              </a:rPr>
              <a:t> which are </a:t>
            </a:r>
            <a:r>
              <a:rPr lang="en-US" sz="2000" dirty="0" smtClean="0">
                <a:solidFill>
                  <a:srgbClr val="FF0000"/>
                </a:solidFill>
                <a:effectLst>
                  <a:outerShdw blurRad="38100" dist="38100" dir="2700000" algn="tl">
                    <a:srgbClr val="000000">
                      <a:alpha val="43137"/>
                    </a:srgbClr>
                  </a:outerShdw>
                </a:effectLst>
              </a:rPr>
              <a:t>practical</a:t>
            </a:r>
            <a:r>
              <a:rPr lang="en-US" sz="2000" dirty="0" smtClean="0">
                <a:effectLst>
                  <a:outerShdw blurRad="38100" dist="38100" dir="2700000" algn="tl">
                    <a:srgbClr val="000000">
                      <a:alpha val="43137"/>
                    </a:srgbClr>
                  </a:outerShdw>
                </a:effectLst>
              </a:rPr>
              <a:t>, social and personal. </a:t>
            </a:r>
          </a:p>
          <a:p>
            <a:pPr marL="342900" indent="-342900">
              <a:buAutoNum type="arabicPeriod"/>
            </a:pPr>
            <a:r>
              <a:rPr lang="en-US" sz="2000" dirty="0" smtClean="0">
                <a:effectLst>
                  <a:outerShdw blurRad="38100" dist="38100" dir="2700000" algn="tl">
                    <a:srgbClr val="000000">
                      <a:alpha val="43137"/>
                    </a:srgbClr>
                  </a:outerShdw>
                </a:effectLst>
              </a:rPr>
              <a:t>Students will be allowed freedom in the classroom as long as they make headway in the learning process. </a:t>
            </a:r>
          </a:p>
          <a:p>
            <a:pPr marL="342900" indent="-342900">
              <a:buAutoNum type="arabicPeriod"/>
            </a:pPr>
            <a:r>
              <a:rPr lang="en-US" sz="2000" dirty="0" smtClean="0">
                <a:effectLst>
                  <a:outerShdw blurRad="38100" dist="38100" dir="2700000" algn="tl">
                    <a:srgbClr val="000000">
                      <a:alpha val="43137"/>
                    </a:srgbClr>
                  </a:outerShdw>
                </a:effectLst>
              </a:rPr>
              <a:t>Students often will need to be </a:t>
            </a:r>
            <a:r>
              <a:rPr lang="en-US" sz="2000" dirty="0" smtClean="0">
                <a:solidFill>
                  <a:srgbClr val="FF0000"/>
                </a:solidFill>
                <a:effectLst>
                  <a:outerShdw blurRad="38100" dist="38100" dir="2700000" algn="tl">
                    <a:srgbClr val="000000">
                      <a:alpha val="43137"/>
                    </a:srgbClr>
                  </a:outerShdw>
                </a:effectLst>
              </a:rPr>
              <a:t>involved </a:t>
            </a:r>
            <a:r>
              <a:rPr lang="en-US" sz="2000" dirty="0" smtClean="0">
                <a:effectLst>
                  <a:outerShdw blurRad="38100" dist="38100" dir="2700000" algn="tl">
                    <a:srgbClr val="000000">
                      <a:alpha val="43137"/>
                    </a:srgbClr>
                  </a:outerShdw>
                </a:effectLst>
              </a:rPr>
              <a:t>with difficult and challenging </a:t>
            </a:r>
            <a:r>
              <a:rPr lang="en-US" sz="2000" dirty="0" smtClean="0">
                <a:solidFill>
                  <a:srgbClr val="FF0000"/>
                </a:solidFill>
                <a:effectLst>
                  <a:outerShdw blurRad="38100" dist="38100" dir="2700000" algn="tl">
                    <a:srgbClr val="000000">
                      <a:alpha val="43137"/>
                    </a:srgbClr>
                  </a:outerShdw>
                </a:effectLst>
              </a:rPr>
              <a:t>situations,</a:t>
            </a:r>
            <a:r>
              <a:rPr lang="en-US" sz="2000" dirty="0" smtClean="0">
                <a:effectLst>
                  <a:outerShdw blurRad="38100" dist="38100" dir="2700000" algn="tl">
                    <a:srgbClr val="000000">
                      <a:alpha val="43137"/>
                    </a:srgbClr>
                  </a:outerShdw>
                </a:effectLst>
              </a:rPr>
              <a:t> while discovering. </a:t>
            </a:r>
          </a:p>
          <a:p>
            <a:pPr marL="342900" indent="-342900">
              <a:buAutoNum type="arabicPeriod"/>
            </a:pPr>
            <a:r>
              <a:rPr lang="en-US" sz="2000" dirty="0" smtClean="0">
                <a:effectLst>
                  <a:outerShdw blurRad="38100" dist="38100" dir="2700000" algn="tl">
                    <a:srgbClr val="000000">
                      <a:alpha val="43137"/>
                    </a:srgbClr>
                  </a:outerShdw>
                </a:effectLst>
              </a:rPr>
              <a:t>Students will </a:t>
            </a:r>
            <a:r>
              <a:rPr lang="en-US" sz="2000" dirty="0" smtClean="0">
                <a:solidFill>
                  <a:srgbClr val="FF0000"/>
                </a:solidFill>
                <a:effectLst>
                  <a:outerShdw blurRad="38100" dist="38100" dir="2700000" algn="tl">
                    <a:srgbClr val="000000">
                      <a:alpha val="43137"/>
                    </a:srgbClr>
                  </a:outerShdw>
                </a:effectLst>
              </a:rPr>
              <a:t>self-evaluate</a:t>
            </a:r>
            <a:r>
              <a:rPr lang="en-US" sz="2000" dirty="0" smtClean="0">
                <a:effectLst>
                  <a:outerShdw blurRad="38100" dist="38100" dir="2700000" algn="tl">
                    <a:srgbClr val="000000">
                      <a:alpha val="43137"/>
                    </a:srgbClr>
                  </a:outerShdw>
                </a:effectLst>
              </a:rPr>
              <a:t> their own progression or success in the learning process which becomes the primary means of assessment. </a:t>
            </a:r>
          </a:p>
          <a:p>
            <a:pPr marL="342900" indent="-342900">
              <a:buAutoNum type="arabicPeriod"/>
            </a:pPr>
            <a:r>
              <a:rPr lang="en-US" sz="2000" dirty="0" smtClean="0">
                <a:effectLst>
                  <a:outerShdw blurRad="38100" dist="38100" dir="2700000" algn="tl">
                    <a:srgbClr val="000000">
                      <a:alpha val="43137"/>
                    </a:srgbClr>
                  </a:outerShdw>
                </a:effectLst>
              </a:rPr>
              <a:t>Students will learn from the learning process and become open to change. This change includes less </a:t>
            </a:r>
            <a:r>
              <a:rPr lang="en-US" sz="2000" dirty="0" smtClean="0">
                <a:solidFill>
                  <a:srgbClr val="FF0000"/>
                </a:solidFill>
                <a:effectLst>
                  <a:outerShdw blurRad="38100" dist="38100" dir="2700000" algn="tl">
                    <a:srgbClr val="000000">
                      <a:alpha val="43137"/>
                    </a:srgbClr>
                  </a:outerShdw>
                </a:effectLst>
              </a:rPr>
              <a:t>reliance</a:t>
            </a:r>
            <a:r>
              <a:rPr lang="en-US" sz="2000" dirty="0" smtClean="0">
                <a:effectLst>
                  <a:outerShdw blurRad="38100" dist="38100" dir="2700000" algn="tl">
                    <a:srgbClr val="000000">
                      <a:alpha val="43137"/>
                    </a:srgbClr>
                  </a:outerShdw>
                </a:effectLst>
              </a:rPr>
              <a:t> on the instructor and more </a:t>
            </a:r>
            <a:r>
              <a:rPr lang="en-US" sz="2000" dirty="0" smtClean="0">
                <a:solidFill>
                  <a:srgbClr val="FF0000"/>
                </a:solidFill>
                <a:effectLst>
                  <a:outerShdw blurRad="38100" dist="38100" dir="2700000" algn="tl">
                    <a:srgbClr val="000000">
                      <a:alpha val="43137"/>
                    </a:srgbClr>
                  </a:outerShdw>
                </a:effectLst>
              </a:rPr>
              <a:t>on fellow peers</a:t>
            </a:r>
            <a:r>
              <a:rPr lang="en-US" sz="2000" dirty="0" smtClean="0">
                <a:effectLst>
                  <a:outerShdw blurRad="38100" dist="38100" dir="2700000" algn="tl">
                    <a:srgbClr val="000000">
                      <a:alpha val="43137"/>
                    </a:srgbClr>
                  </a:outerShdw>
                </a:effectLst>
              </a:rPr>
              <a:t>, the development of skills to investigate (research) and </a:t>
            </a:r>
            <a:r>
              <a:rPr lang="en-US" sz="2000" b="1" dirty="0" smtClean="0">
                <a:effectLst>
                  <a:outerShdw blurRad="38100" dist="38100" dir="2700000" algn="tl">
                    <a:srgbClr val="000000">
                      <a:alpha val="43137"/>
                    </a:srgbClr>
                  </a:outerShdw>
                </a:effectLst>
              </a:rPr>
              <a:t>learn from an </a:t>
            </a:r>
            <a:r>
              <a:rPr lang="en-US" sz="2000" b="1" spc="300" dirty="0" smtClean="0">
                <a:solidFill>
                  <a:srgbClr val="FF0000"/>
                </a:solidFill>
                <a:effectLst>
                  <a:outerShdw blurRad="38100" dist="38100" dir="2700000" algn="tl">
                    <a:srgbClr val="000000">
                      <a:alpha val="43137"/>
                    </a:srgbClr>
                  </a:outerShdw>
                </a:effectLst>
              </a:rPr>
              <a:t>authentic experience</a:t>
            </a:r>
            <a:r>
              <a:rPr lang="en-US" sz="2000" dirty="0" smtClean="0">
                <a:effectLst>
                  <a:outerShdw blurRad="38100" dist="38100" dir="2700000" algn="tl">
                    <a:srgbClr val="000000">
                      <a:alpha val="43137"/>
                    </a:srgbClr>
                  </a:outerShdw>
                </a:effectLst>
              </a:rPr>
              <a:t>, and the ability to objectively self-evaluate one’s performance</a:t>
            </a:r>
            <a:r>
              <a:rPr lang="en-US" sz="2400" dirty="0" smtClean="0">
                <a:effectLst>
                  <a:outerShdw blurRad="38100" dist="38100" dir="2700000" algn="tl">
                    <a:srgbClr val="000000">
                      <a:alpha val="43137"/>
                    </a:srgbClr>
                  </a:outerShdw>
                </a:effectLst>
              </a:rPr>
              <a:t>. </a:t>
            </a:r>
            <a:endParaRPr lang="el-GR"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dissolve">
                                      <p:cBhvr>
                                        <p:cTn id="7" dur="500"/>
                                        <p:tgtEl>
                                          <p:spTgt spid="2">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dissolve">
                                      <p:cBhvr>
                                        <p:cTn id="10" dur="500"/>
                                        <p:tgtEl>
                                          <p:spTgt spid="2">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dissolve">
                                      <p:cBhvr>
                                        <p:cTn id="13" dur="500"/>
                                        <p:tgtEl>
                                          <p:spTgt spid="2">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dissolve">
                                      <p:cBhvr>
                                        <p:cTn id="16" dur="500"/>
                                        <p:tgtEl>
                                          <p:spTgt spid="2">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dissolve">
                                      <p:cBhvr>
                                        <p:cTn id="1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43372" cy="6858000"/>
          </a:xfrm>
        </p:spPr>
        <p:txBody>
          <a:bodyPr>
            <a:noAutofit/>
          </a:bodyPr>
          <a:lstStyle/>
          <a:p>
            <a:pPr algn="ctr"/>
            <a:r>
              <a:rPr lang="en-US" sz="2400" dirty="0" smtClean="0"/>
              <a:t>Despite the benefits of the experiential concept of  learning and teaching </a:t>
            </a:r>
            <a:r>
              <a:rPr lang="el-GR" sz="2400" dirty="0" smtClean="0"/>
              <a:t>,</a:t>
            </a:r>
            <a:r>
              <a:rPr lang="en-US" sz="2400" dirty="0" smtClean="0"/>
              <a:t/>
            </a:r>
            <a:br>
              <a:rPr lang="en-US" sz="2400" dirty="0" smtClean="0"/>
            </a:br>
            <a:r>
              <a:rPr lang="el-GR" sz="2400" dirty="0" smtClean="0"/>
              <a:t> </a:t>
            </a:r>
            <a:r>
              <a:rPr lang="en-US" sz="2400" dirty="0" smtClean="0"/>
              <a:t>it is a fact that the </a:t>
            </a:r>
            <a:br>
              <a:rPr lang="en-US" sz="2400" dirty="0" smtClean="0"/>
            </a:br>
            <a:r>
              <a:rPr lang="en-US" sz="2400" i="1" spc="600" dirty="0" smtClean="0">
                <a:effectLst>
                  <a:outerShdw blurRad="38100" dist="38100" dir="2700000" algn="tl">
                    <a:srgbClr val="000000">
                      <a:alpha val="43137"/>
                    </a:srgbClr>
                  </a:outerShdw>
                </a:effectLst>
              </a:rPr>
              <a:t>formal</a:t>
            </a:r>
            <a:r>
              <a:rPr lang="en-US" sz="2400" spc="600" dirty="0" smtClean="0"/>
              <a:t> concept </a:t>
            </a:r>
            <a:r>
              <a:rPr lang="en-US" sz="2400" dirty="0" smtClean="0"/>
              <a:t/>
            </a:r>
            <a:br>
              <a:rPr lang="en-US" sz="2400" dirty="0" smtClean="0"/>
            </a:br>
            <a:r>
              <a:rPr lang="en-US" sz="2400" dirty="0" smtClean="0"/>
              <a:t>is  </a:t>
            </a:r>
            <a:r>
              <a:rPr lang="en-US" sz="2400" dirty="0" smtClean="0">
                <a:effectLst>
                  <a:outerShdw blurRad="38100" dist="38100" dir="2700000" algn="tl">
                    <a:srgbClr val="000000">
                      <a:alpha val="43137"/>
                    </a:srgbClr>
                  </a:outerShdw>
                </a:effectLst>
              </a:rPr>
              <a:t>in no way </a:t>
            </a:r>
            <a:r>
              <a:rPr lang="en-US" sz="2400" dirty="0" err="1" smtClean="0"/>
              <a:t>uneducative</a:t>
            </a:r>
            <a:r>
              <a:rPr lang="en-US" sz="2400" dirty="0" smtClean="0"/>
              <a:t> </a:t>
            </a:r>
            <a:br>
              <a:rPr lang="en-US" sz="2400" dirty="0" smtClean="0"/>
            </a:br>
            <a:r>
              <a:rPr lang="en-US" sz="2400" dirty="0" smtClean="0"/>
              <a:t>by definition , </a:t>
            </a:r>
            <a:br>
              <a:rPr lang="en-US" sz="2400" dirty="0" smtClean="0"/>
            </a:br>
            <a:r>
              <a:rPr lang="en-US" sz="2400" dirty="0" smtClean="0"/>
              <a:t>and has certainly been well served in many cases </a:t>
            </a:r>
            <a:br>
              <a:rPr lang="en-US" sz="2400" dirty="0" smtClean="0"/>
            </a:br>
            <a:r>
              <a:rPr lang="en-US" sz="2400" dirty="0" smtClean="0"/>
              <a:t> by  inspired and effective educators;  the </a:t>
            </a:r>
            <a:r>
              <a:rPr lang="en-US" sz="2400" i="1" dirty="0" smtClean="0"/>
              <a:t>latter</a:t>
            </a:r>
            <a:r>
              <a:rPr lang="en-US" sz="2400" dirty="0" smtClean="0"/>
              <a:t> concept can contribute significantly to the organization of thought and the exercise of memory.</a:t>
            </a:r>
            <a:br>
              <a:rPr lang="en-US" sz="2400" dirty="0" smtClean="0"/>
            </a:br>
            <a:r>
              <a:rPr lang="en-US" sz="2400" dirty="0" smtClean="0"/>
              <a:t/>
            </a:r>
            <a:br>
              <a:rPr lang="en-US" sz="2400" dirty="0" smtClean="0"/>
            </a:br>
            <a:r>
              <a:rPr lang="en-US" sz="2400" dirty="0" smtClean="0"/>
              <a:t>Regardless of the teaching method, </a:t>
            </a:r>
            <a:r>
              <a:rPr lang="en-US" sz="2400" dirty="0" smtClean="0">
                <a:solidFill>
                  <a:srgbClr val="FF0000"/>
                </a:solidFill>
              </a:rPr>
              <a:t>inspired teachers </a:t>
            </a:r>
            <a:r>
              <a:rPr lang="en-US" sz="2400" dirty="0" smtClean="0"/>
              <a:t>have a common </a:t>
            </a:r>
            <a:r>
              <a:rPr lang="en-US" sz="2400" dirty="0" smtClean="0">
                <a:solidFill>
                  <a:srgbClr val="FF0000"/>
                </a:solidFill>
              </a:rPr>
              <a:t>motive</a:t>
            </a:r>
            <a:r>
              <a:rPr lang="en-US" sz="2800" dirty="0" smtClean="0"/>
              <a:t>.</a:t>
            </a:r>
            <a:endParaRPr lang="el-GR" sz="2800" dirty="0"/>
          </a:p>
        </p:txBody>
      </p:sp>
      <p:pic>
        <p:nvPicPr>
          <p:cNvPr id="1026" name="Picture 2" descr="C:\Users\αγαπουλακι\Desktop\ΑΝΤΡΕΑΣ\TEACHING PAINTINGS\portrait-of-k-i-golovachevsky-and-the-younger-pupils-of-the-academy.jpg"/>
          <p:cNvPicPr>
            <a:picLocks noGrp="1" noChangeAspect="1" noChangeArrowheads="1"/>
          </p:cNvPicPr>
          <p:nvPr>
            <p:ph idx="1"/>
          </p:nvPr>
        </p:nvPicPr>
        <p:blipFill>
          <a:blip r:embed="rId2" cstate="print"/>
          <a:srcRect/>
          <a:stretch>
            <a:fillRect/>
          </a:stretch>
        </p:blipFill>
        <p:spPr bwMode="auto">
          <a:xfrm>
            <a:off x="4143372" y="214290"/>
            <a:ext cx="4649257" cy="635795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p:spPr>
        <p:txBody>
          <a:bodyPr>
            <a:noAutofit/>
          </a:bodyPr>
          <a:lstStyle/>
          <a:p>
            <a:r>
              <a:rPr lang="en-US" sz="3200" dirty="0" smtClean="0"/>
              <a:t>What </a:t>
            </a:r>
            <a:r>
              <a:rPr lang="en-US" sz="3200" b="1" dirty="0" smtClean="0">
                <a:solidFill>
                  <a:srgbClr val="FF0000"/>
                </a:solidFill>
              </a:rPr>
              <a:t>incentives</a:t>
            </a:r>
            <a:r>
              <a:rPr lang="en-US" sz="3200" dirty="0" smtClean="0"/>
              <a:t> are there </a:t>
            </a:r>
            <a:r>
              <a:rPr lang="en-US" sz="3200" b="1" dirty="0" smtClean="0">
                <a:solidFill>
                  <a:srgbClr val="FF0000"/>
                </a:solidFill>
              </a:rPr>
              <a:t>for teaching</a:t>
            </a:r>
            <a:r>
              <a:rPr lang="en-US" sz="3200" dirty="0" smtClean="0"/>
              <a:t>? </a:t>
            </a:r>
            <a:br>
              <a:rPr lang="en-US" sz="3200" dirty="0" smtClean="0"/>
            </a:br>
            <a:r>
              <a:rPr lang="en-US" sz="2400" dirty="0" smtClean="0"/>
              <a:t>How does the teacher </a:t>
            </a:r>
            <a:r>
              <a:rPr lang="en-US" sz="2400" dirty="0" smtClean="0">
                <a:effectLst>
                  <a:outerShdw blurRad="38100" dist="38100" dir="2700000" algn="tl">
                    <a:srgbClr val="000000">
                      <a:alpha val="43137"/>
                    </a:srgbClr>
                  </a:outerShdw>
                </a:effectLst>
              </a:rPr>
              <a:t>benefit</a:t>
            </a:r>
            <a:r>
              <a:rPr lang="en-US" sz="2400" dirty="0" smtClean="0"/>
              <a:t> from exercising his/her profession?</a:t>
            </a:r>
            <a:endParaRPr lang="el-GR" sz="2400" dirty="0"/>
          </a:p>
        </p:txBody>
      </p:sp>
      <p:sp>
        <p:nvSpPr>
          <p:cNvPr id="3" name="Content Placeholder 2"/>
          <p:cNvSpPr>
            <a:spLocks noGrp="1"/>
          </p:cNvSpPr>
          <p:nvPr>
            <p:ph idx="1"/>
          </p:nvPr>
        </p:nvSpPr>
        <p:spPr>
          <a:xfrm>
            <a:off x="0" y="785794"/>
            <a:ext cx="9144000" cy="1143008"/>
          </a:xfrm>
        </p:spPr>
        <p:txBody>
          <a:bodyPr>
            <a:noAutofit/>
          </a:bodyPr>
          <a:lstStyle/>
          <a:p>
            <a:pPr algn="just"/>
            <a:r>
              <a:rPr lang="en-US" sz="2800" dirty="0" smtClean="0"/>
              <a:t>Nowadays, self-psychotherapy of people through their work is linked to acquiring </a:t>
            </a:r>
            <a:r>
              <a:rPr lang="el-GR" sz="2800" dirty="0" smtClean="0"/>
              <a:t> </a:t>
            </a:r>
            <a:r>
              <a:rPr lang="en-US" sz="2800" dirty="0" smtClean="0">
                <a:effectLst>
                  <a:outerShdw blurRad="38100" dist="38100" dir="2700000" algn="tl">
                    <a:srgbClr val="000000">
                      <a:alpha val="43137"/>
                    </a:srgbClr>
                  </a:outerShdw>
                </a:effectLst>
              </a:rPr>
              <a:t>more and more </a:t>
            </a:r>
            <a:r>
              <a:rPr lang="en-US" sz="2800" dirty="0" smtClean="0"/>
              <a:t>wealth, power, glory</a:t>
            </a:r>
            <a:r>
              <a:rPr lang="el-GR" sz="2800" dirty="0" smtClean="0"/>
              <a:t> </a:t>
            </a:r>
            <a:r>
              <a:rPr lang="en-US" sz="2800" dirty="0" smtClean="0"/>
              <a:t>etc., </a:t>
            </a:r>
            <a:r>
              <a:rPr lang="en-US" sz="2800" i="1" dirty="0" smtClean="0"/>
              <a:t>most often </a:t>
            </a:r>
            <a:r>
              <a:rPr lang="en-US" sz="2800" dirty="0" smtClean="0"/>
              <a:t>to the </a:t>
            </a:r>
            <a:r>
              <a:rPr lang="en-US" sz="2800" i="1" dirty="0" smtClean="0"/>
              <a:t>detriment of others</a:t>
            </a:r>
            <a:r>
              <a:rPr lang="el-GR" sz="2800" i="1" dirty="0" smtClean="0"/>
              <a:t>, </a:t>
            </a:r>
            <a:r>
              <a:rPr lang="en-US" sz="2800" i="1" dirty="0" smtClean="0"/>
              <a:t>according to the individualistic world theory</a:t>
            </a:r>
            <a:r>
              <a:rPr lang="el-GR" sz="2800" i="1" dirty="0" smtClean="0"/>
              <a:t>. </a:t>
            </a:r>
            <a:endParaRPr lang="en-US" sz="2800" i="1" dirty="0" smtClean="0"/>
          </a:p>
          <a:p>
            <a:pPr algn="just"/>
            <a:endParaRPr lang="el-GR" sz="2800" b="1" i="1" dirty="0">
              <a:solidFill>
                <a:srgbClr val="FF0000"/>
              </a:solidFill>
            </a:endParaRPr>
          </a:p>
        </p:txBody>
      </p:sp>
      <p:pic>
        <p:nvPicPr>
          <p:cNvPr id="1026" name="Picture 2" descr="C:\Users\αγαπουλακι\Desktop\NEW TEACHING PAINTINGS\christ-leading-the-apostles-to-mount-tabor-1512.jpg"/>
          <p:cNvPicPr>
            <a:picLocks noChangeAspect="1" noChangeArrowheads="1"/>
          </p:cNvPicPr>
          <p:nvPr/>
        </p:nvPicPr>
        <p:blipFill>
          <a:blip r:embed="rId2" cstate="print"/>
          <a:srcRect/>
          <a:stretch>
            <a:fillRect/>
          </a:stretch>
        </p:blipFill>
        <p:spPr bwMode="auto">
          <a:xfrm>
            <a:off x="2357422" y="4739868"/>
            <a:ext cx="4643470" cy="2118132"/>
          </a:xfrm>
          <a:prstGeom prst="rect">
            <a:avLst/>
          </a:prstGeom>
          <a:noFill/>
        </p:spPr>
      </p:pic>
      <p:sp>
        <p:nvSpPr>
          <p:cNvPr id="5" name="Rectangle 4"/>
          <p:cNvSpPr/>
          <p:nvPr/>
        </p:nvSpPr>
        <p:spPr>
          <a:xfrm>
            <a:off x="0" y="2571744"/>
            <a:ext cx="9144000" cy="2677656"/>
          </a:xfrm>
          <a:prstGeom prst="rect">
            <a:avLst/>
          </a:prstGeom>
        </p:spPr>
        <p:txBody>
          <a:bodyPr wrap="square">
            <a:spAutoFit/>
          </a:bodyPr>
          <a:lstStyle/>
          <a:p>
            <a:pPr algn="ctr"/>
            <a:r>
              <a:rPr lang="en-US" sz="2800" dirty="0" smtClean="0"/>
              <a:t>When </a:t>
            </a:r>
            <a:r>
              <a:rPr lang="en-US" sz="2800" dirty="0" smtClean="0">
                <a:effectLst>
                  <a:outerShdw blurRad="38100" dist="38100" dir="2700000" algn="tl">
                    <a:srgbClr val="000000">
                      <a:alpha val="43137"/>
                    </a:srgbClr>
                  </a:outerShdw>
                </a:effectLst>
              </a:rPr>
              <a:t>personal benefit </a:t>
            </a:r>
            <a:r>
              <a:rPr lang="en-US" sz="2800" dirty="0" smtClean="0"/>
              <a:t>is the motivation of human activity, the person is entrapped by it; gradually he/she becomes </a:t>
            </a:r>
            <a:r>
              <a:rPr lang="en-US" sz="2800" dirty="0" smtClean="0">
                <a:effectLst>
                  <a:outerShdw blurRad="38100" dist="38100" dir="2700000" algn="tl">
                    <a:srgbClr val="000000">
                      <a:alpha val="43137"/>
                    </a:srgbClr>
                  </a:outerShdw>
                </a:effectLst>
              </a:rPr>
              <a:t>indifferent to the activity itself </a:t>
            </a:r>
            <a:r>
              <a:rPr lang="en-US" sz="2800" dirty="0" smtClean="0"/>
              <a:t>and gets tied up on how to satisfy this increasingly unsaturated motivation of his/hers </a:t>
            </a:r>
            <a:r>
              <a:rPr lang="en-US" sz="2400" dirty="0" smtClean="0"/>
              <a:t>e.g. </a:t>
            </a:r>
            <a:r>
              <a:rPr lang="en-US" sz="2800" dirty="0" smtClean="0">
                <a:effectLst>
                  <a:outerShdw blurRad="38100" dist="38100" dir="2700000" algn="tl">
                    <a:srgbClr val="000000">
                      <a:alpha val="43137"/>
                    </a:srgbClr>
                  </a:outerShdw>
                </a:effectLst>
              </a:rPr>
              <a:t>more and more </a:t>
            </a:r>
            <a:r>
              <a:rPr lang="en-US" sz="2800" dirty="0" smtClean="0"/>
              <a:t>money, </a:t>
            </a:r>
            <a:endParaRPr lang="en-US" sz="2800" dirty="0" smtClean="0"/>
          </a:p>
          <a:p>
            <a:pPr algn="ctr"/>
            <a:r>
              <a:rPr lang="en-US" sz="2800" dirty="0" smtClean="0">
                <a:effectLst>
                  <a:outerShdw blurRad="38100" dist="38100" dir="2700000" algn="tl">
                    <a:srgbClr val="000000">
                      <a:alpha val="43137"/>
                    </a:srgbClr>
                  </a:outerShdw>
                </a:effectLst>
              </a:rPr>
              <a:t>more </a:t>
            </a:r>
            <a:r>
              <a:rPr lang="en-US" sz="2800" dirty="0" smtClean="0">
                <a:effectLst>
                  <a:outerShdw blurRad="38100" dist="38100" dir="2700000" algn="tl">
                    <a:srgbClr val="000000">
                      <a:alpha val="43137"/>
                    </a:srgbClr>
                  </a:outerShdw>
                </a:effectLst>
              </a:rPr>
              <a:t>and more </a:t>
            </a:r>
            <a:r>
              <a:rPr lang="en-US" sz="2800" dirty="0" smtClean="0"/>
              <a:t>fame, </a:t>
            </a:r>
            <a:r>
              <a:rPr lang="en-US" sz="2800" dirty="0" smtClean="0">
                <a:effectLst>
                  <a:outerShdw blurRad="38100" dist="38100" dir="2700000" algn="tl">
                    <a:srgbClr val="000000">
                      <a:alpha val="43137"/>
                    </a:srgbClr>
                  </a:outerShdw>
                </a:effectLst>
              </a:rPr>
              <a:t>more and more </a:t>
            </a:r>
            <a:r>
              <a:rPr lang="en-US" sz="2800" dirty="0" smtClean="0"/>
              <a:t>publicity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938992"/>
          </a:xfrm>
          <a:prstGeom prst="rect">
            <a:avLst/>
          </a:prstGeom>
        </p:spPr>
        <p:txBody>
          <a:bodyPr wrap="square">
            <a:spAutoFit/>
          </a:bodyPr>
          <a:lstStyle/>
          <a:p>
            <a:pPr algn="ctr"/>
            <a:r>
              <a:rPr lang="en-US" sz="2400" dirty="0" smtClean="0"/>
              <a:t>Despite amazing advances in Information and Communication Technology (</a:t>
            </a:r>
            <a:r>
              <a:rPr lang="en-US" sz="2400" dirty="0" smtClean="0">
                <a:effectLst>
                  <a:outerShdw blurRad="38100" dist="38100" dir="2700000" algn="tl">
                    <a:srgbClr val="000000">
                      <a:alpha val="43137"/>
                    </a:srgbClr>
                  </a:outerShdw>
                </a:effectLst>
              </a:rPr>
              <a:t>ICT)</a:t>
            </a:r>
            <a:r>
              <a:rPr lang="en-US" sz="2400" dirty="0" smtClean="0"/>
              <a:t>, </a:t>
            </a:r>
            <a:r>
              <a:rPr lang="en-US" sz="2400" b="1" spc="600" dirty="0" smtClean="0">
                <a:solidFill>
                  <a:srgbClr val="002060"/>
                </a:solidFill>
                <a:effectLst>
                  <a:outerShdw blurRad="38100" dist="38100" dir="2700000" algn="tl">
                    <a:srgbClr val="000000">
                      <a:alpha val="43137"/>
                    </a:srgbClr>
                  </a:outerShdw>
                </a:effectLst>
              </a:rPr>
              <a:t>people</a:t>
            </a:r>
            <a:r>
              <a:rPr lang="en-US" sz="2400" dirty="0" smtClean="0"/>
              <a:t> remain </a:t>
            </a:r>
            <a:r>
              <a:rPr lang="en-US" sz="2400" b="1" dirty="0" smtClean="0">
                <a:solidFill>
                  <a:srgbClr val="002060"/>
                </a:solidFill>
              </a:rPr>
              <a:t>the  </a:t>
            </a:r>
            <a:r>
              <a:rPr lang="en-US" sz="2400" b="1" spc="600" dirty="0" smtClean="0">
                <a:solidFill>
                  <a:srgbClr val="002060"/>
                </a:solidFill>
              </a:rPr>
              <a:t>most</a:t>
            </a:r>
            <a:r>
              <a:rPr lang="en-US" sz="2400" b="1" dirty="0" smtClean="0">
                <a:solidFill>
                  <a:srgbClr val="002060"/>
                </a:solidFill>
              </a:rPr>
              <a:t> important</a:t>
            </a:r>
            <a:r>
              <a:rPr lang="en-US" sz="2400" dirty="0" smtClean="0">
                <a:solidFill>
                  <a:srgbClr val="002060"/>
                </a:solidFill>
              </a:rPr>
              <a:t> factor of your  </a:t>
            </a:r>
            <a:r>
              <a:rPr lang="en-US" sz="2400" spc="600" dirty="0" smtClean="0">
                <a:solidFill>
                  <a:srgbClr val="002060"/>
                </a:solidFill>
                <a:effectLst>
                  <a:outerShdw blurRad="38100" dist="38100" dir="2700000" algn="tl">
                    <a:srgbClr val="000000">
                      <a:alpha val="43137"/>
                    </a:srgbClr>
                  </a:outerShdw>
                </a:effectLst>
              </a:rPr>
              <a:t>environment</a:t>
            </a:r>
            <a:r>
              <a:rPr lang="en-US" sz="2400" dirty="0" smtClean="0">
                <a:solidFill>
                  <a:srgbClr val="002060"/>
                </a:solidFill>
              </a:rPr>
              <a:t> to </a:t>
            </a:r>
            <a:r>
              <a:rPr lang="en-US" sz="2400" b="1" dirty="0" smtClean="0">
                <a:solidFill>
                  <a:srgbClr val="002060"/>
                </a:solidFill>
              </a:rPr>
              <a:t>influence</a:t>
            </a:r>
            <a:r>
              <a:rPr lang="en-US" sz="2400" dirty="0" smtClean="0">
                <a:solidFill>
                  <a:srgbClr val="002060"/>
                </a:solidFill>
              </a:rPr>
              <a:t> your self-education.</a:t>
            </a:r>
          </a:p>
          <a:p>
            <a:pPr algn="ctr"/>
            <a:r>
              <a:rPr lang="en-US" sz="2400" dirty="0" smtClean="0"/>
              <a:t> By   </a:t>
            </a:r>
            <a:r>
              <a:rPr lang="en-US" sz="2400" b="1" spc="600" dirty="0" smtClean="0">
                <a:solidFill>
                  <a:srgbClr val="002060"/>
                </a:solidFill>
              </a:rPr>
              <a:t>building relationships </a:t>
            </a:r>
            <a:r>
              <a:rPr lang="en-US" sz="2400" dirty="0" smtClean="0">
                <a:solidFill>
                  <a:srgbClr val="002060"/>
                </a:solidFill>
              </a:rPr>
              <a:t>with people</a:t>
            </a:r>
            <a:r>
              <a:rPr lang="en-US" sz="2400" dirty="0" smtClean="0"/>
              <a:t> who have skills, </a:t>
            </a:r>
          </a:p>
          <a:p>
            <a:pPr algn="ctr"/>
            <a:r>
              <a:rPr lang="en-US" sz="2400" dirty="0" smtClean="0"/>
              <a:t>the beliefs, attitudes and perceptions they have, will rub off on you. </a:t>
            </a:r>
            <a:endParaRPr lang="en-US" sz="2400" b="1" dirty="0" smtClean="0">
              <a:solidFill>
                <a:srgbClr val="1D035D"/>
              </a:solidFill>
            </a:endParaRPr>
          </a:p>
        </p:txBody>
      </p:sp>
      <p:pic>
        <p:nvPicPr>
          <p:cNvPr id="228354" name="Picture 2" descr="C:\Users\αγαπουλακι\Desktop\ΑΝΤΡΕΑΣ\TEACHING PAINTINGS\school-of-athens-detail-from-right-hand-side-showing-diogenes-on-the-steps-and-euclid-1511.jpg"/>
          <p:cNvPicPr>
            <a:picLocks noChangeAspect="1" noChangeArrowheads="1"/>
          </p:cNvPicPr>
          <p:nvPr/>
        </p:nvPicPr>
        <p:blipFill>
          <a:blip r:embed="rId2" cstate="print"/>
          <a:srcRect/>
          <a:stretch>
            <a:fillRect/>
          </a:stretch>
        </p:blipFill>
        <p:spPr bwMode="auto">
          <a:xfrm>
            <a:off x="1214414" y="2000240"/>
            <a:ext cx="6715172" cy="447818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p:spPr>
        <p:txBody>
          <a:bodyPr>
            <a:noAutofit/>
          </a:bodyPr>
          <a:lstStyle/>
          <a:p>
            <a:r>
              <a:rPr lang="en-US" sz="3200" dirty="0" smtClean="0"/>
              <a:t>What </a:t>
            </a:r>
            <a:r>
              <a:rPr lang="en-US" sz="3200" b="1" dirty="0" smtClean="0">
                <a:solidFill>
                  <a:srgbClr val="FF0000"/>
                </a:solidFill>
              </a:rPr>
              <a:t>incentives</a:t>
            </a:r>
            <a:r>
              <a:rPr lang="en-US" sz="3200" dirty="0" smtClean="0"/>
              <a:t> are there </a:t>
            </a:r>
            <a:r>
              <a:rPr lang="en-US" sz="3200" b="1" dirty="0" smtClean="0">
                <a:solidFill>
                  <a:srgbClr val="FF0000"/>
                </a:solidFill>
              </a:rPr>
              <a:t>for teaching</a:t>
            </a:r>
            <a:r>
              <a:rPr lang="en-US" sz="3200" dirty="0" smtClean="0"/>
              <a:t>? </a:t>
            </a:r>
            <a:br>
              <a:rPr lang="en-US" sz="3200" dirty="0" smtClean="0"/>
            </a:br>
            <a:r>
              <a:rPr lang="en-US" sz="2400" dirty="0" smtClean="0"/>
              <a:t>How does the teacher </a:t>
            </a:r>
            <a:r>
              <a:rPr lang="en-US" sz="2400" dirty="0" smtClean="0">
                <a:effectLst>
                  <a:outerShdw blurRad="38100" dist="38100" dir="2700000" algn="tl">
                    <a:srgbClr val="000000">
                      <a:alpha val="43137"/>
                    </a:srgbClr>
                  </a:outerShdw>
                </a:effectLst>
              </a:rPr>
              <a:t>benefit</a:t>
            </a:r>
            <a:r>
              <a:rPr lang="en-US" sz="2400" dirty="0" smtClean="0"/>
              <a:t> from exercising his/her profession?</a:t>
            </a:r>
            <a:endParaRPr lang="el-GR" sz="2400" dirty="0"/>
          </a:p>
        </p:txBody>
      </p:sp>
      <p:sp>
        <p:nvSpPr>
          <p:cNvPr id="3" name="Content Placeholder 2"/>
          <p:cNvSpPr>
            <a:spLocks noGrp="1"/>
          </p:cNvSpPr>
          <p:nvPr>
            <p:ph idx="1"/>
          </p:nvPr>
        </p:nvSpPr>
        <p:spPr>
          <a:xfrm>
            <a:off x="0" y="785794"/>
            <a:ext cx="9144000" cy="1143008"/>
          </a:xfrm>
        </p:spPr>
        <p:txBody>
          <a:bodyPr>
            <a:noAutofit/>
          </a:bodyPr>
          <a:lstStyle/>
          <a:p>
            <a:pPr algn="just"/>
            <a:r>
              <a:rPr lang="en-US" sz="2800" dirty="0" smtClean="0"/>
              <a:t>Although the importance of the </a:t>
            </a:r>
            <a:r>
              <a:rPr lang="en-US" sz="2800" u="sng" dirty="0" smtClean="0"/>
              <a:t>teaching  task</a:t>
            </a:r>
            <a:r>
              <a:rPr lang="en-US" sz="2800" dirty="0" smtClean="0"/>
              <a:t> should, of course, be assessed by </a:t>
            </a:r>
            <a:r>
              <a:rPr lang="en-US" sz="2800" u="sng" dirty="0" smtClean="0"/>
              <a:t>worthy  financial rewards and social recognition</a:t>
            </a:r>
            <a:r>
              <a:rPr lang="en-US" sz="2800" dirty="0" smtClean="0"/>
              <a:t>, </a:t>
            </a:r>
            <a:r>
              <a:rPr lang="en-US" sz="2800" b="1" spc="300" dirty="0" smtClean="0">
                <a:solidFill>
                  <a:srgbClr val="FF0000"/>
                </a:solidFill>
              </a:rPr>
              <a:t>motivation</a:t>
            </a:r>
            <a:r>
              <a:rPr lang="en-US" sz="2800" dirty="0" smtClean="0"/>
              <a:t> </a:t>
            </a:r>
            <a:r>
              <a:rPr lang="en-US" sz="2800" b="1" dirty="0" smtClean="0">
                <a:solidFill>
                  <a:srgbClr val="FF0000"/>
                </a:solidFill>
              </a:rPr>
              <a:t>for teaching </a:t>
            </a:r>
            <a:r>
              <a:rPr lang="en-US" sz="2800" dirty="0" smtClean="0"/>
              <a:t>always has to be </a:t>
            </a:r>
            <a:r>
              <a:rPr lang="en-US" sz="2800" b="1" dirty="0" smtClean="0">
                <a:solidFill>
                  <a:srgbClr val="FF0000"/>
                </a:solidFill>
              </a:rPr>
              <a:t>intrinsic</a:t>
            </a:r>
            <a:r>
              <a:rPr lang="en-US" sz="2800" dirty="0" smtClean="0"/>
              <a:t> and rigidly associated with</a:t>
            </a:r>
            <a:r>
              <a:rPr lang="el-GR" sz="2800" dirty="0" smtClean="0"/>
              <a:t> </a:t>
            </a:r>
            <a:r>
              <a:rPr lang="en-US" sz="2800" dirty="0" smtClean="0"/>
              <a:t>a </a:t>
            </a:r>
            <a:r>
              <a:rPr lang="en-US" sz="2800" b="1" dirty="0" smtClean="0">
                <a:solidFill>
                  <a:srgbClr val="FF0000"/>
                </a:solidFill>
              </a:rPr>
              <a:t>hankering for offering</a:t>
            </a:r>
            <a:r>
              <a:rPr lang="en-US" sz="2800" dirty="0" smtClean="0"/>
              <a:t>  to fellow beings. In this way, the self-psychotherapy that the  teacher gets from his work will be combined with the </a:t>
            </a:r>
            <a:r>
              <a:rPr lang="en-US" sz="2800" b="1" i="1" dirty="0" smtClean="0">
                <a:solidFill>
                  <a:srgbClr val="FF0000"/>
                </a:solidFill>
              </a:rPr>
              <a:t>benefit of others</a:t>
            </a:r>
            <a:r>
              <a:rPr lang="el-GR" sz="2800" b="1" i="1" dirty="0" smtClean="0">
                <a:solidFill>
                  <a:srgbClr val="FF0000"/>
                </a:solidFill>
              </a:rPr>
              <a:t>,</a:t>
            </a:r>
            <a:r>
              <a:rPr lang="en-US" sz="2800" b="1" i="1" dirty="0" smtClean="0">
                <a:solidFill>
                  <a:srgbClr val="FF0000"/>
                </a:solidFill>
              </a:rPr>
              <a:t> </a:t>
            </a:r>
            <a:r>
              <a:rPr lang="el-GR" sz="2800" b="1" i="1" dirty="0" smtClean="0">
                <a:solidFill>
                  <a:srgbClr val="FF0000"/>
                </a:solidFill>
              </a:rPr>
              <a:t> </a:t>
            </a:r>
            <a:r>
              <a:rPr lang="en-US" sz="2800" b="1" i="1" dirty="0" smtClean="0">
                <a:solidFill>
                  <a:srgbClr val="FF0000"/>
                </a:solidFill>
              </a:rPr>
              <a:t>pursuant  to </a:t>
            </a:r>
            <a:r>
              <a:rPr lang="el-GR" sz="2800" b="1" i="1" dirty="0" smtClean="0">
                <a:solidFill>
                  <a:srgbClr val="FF0000"/>
                </a:solidFill>
              </a:rPr>
              <a:t> </a:t>
            </a:r>
            <a:r>
              <a:rPr lang="en-US" sz="2800" b="1" i="1" dirty="0" smtClean="0">
                <a:solidFill>
                  <a:srgbClr val="FF0000"/>
                </a:solidFill>
              </a:rPr>
              <a:t>the </a:t>
            </a:r>
            <a:r>
              <a:rPr lang="en-US" sz="2800" b="1" i="1" dirty="0" err="1" smtClean="0">
                <a:solidFill>
                  <a:srgbClr val="FF0000"/>
                </a:solidFill>
              </a:rPr>
              <a:t>sociocentric</a:t>
            </a:r>
            <a:r>
              <a:rPr lang="en-US" sz="2800" b="1" i="1" dirty="0" smtClean="0">
                <a:solidFill>
                  <a:srgbClr val="FF0000"/>
                </a:solidFill>
              </a:rPr>
              <a:t>  world  theory.  Any </a:t>
            </a:r>
            <a:r>
              <a:rPr lang="en-US" sz="2800" i="1" dirty="0" smtClean="0">
                <a:solidFill>
                  <a:srgbClr val="FF0000"/>
                </a:solidFill>
                <a:effectLst>
                  <a:outerShdw blurRad="38100" dist="38100" dir="2700000" algn="tl">
                    <a:srgbClr val="000000">
                      <a:alpha val="43137"/>
                    </a:srgbClr>
                  </a:outerShdw>
                </a:effectLst>
              </a:rPr>
              <a:t>personal benefits </a:t>
            </a:r>
            <a:r>
              <a:rPr lang="el-GR" sz="2800" i="1" dirty="0" smtClean="0">
                <a:solidFill>
                  <a:srgbClr val="FF0000"/>
                </a:solidFill>
                <a:effectLst>
                  <a:outerShdw blurRad="38100" dist="38100" dir="2700000" algn="tl">
                    <a:srgbClr val="000000">
                      <a:alpha val="43137"/>
                    </a:srgbClr>
                  </a:outerShdw>
                </a:effectLst>
              </a:rPr>
              <a:t> </a:t>
            </a:r>
            <a:r>
              <a:rPr lang="en-US" sz="2800" i="1" dirty="0" smtClean="0">
                <a:solidFill>
                  <a:srgbClr val="FF0000"/>
                </a:solidFill>
              </a:rPr>
              <a:t>should be  </a:t>
            </a:r>
            <a:r>
              <a:rPr lang="en-US" sz="2800" i="1" dirty="0" smtClean="0">
                <a:solidFill>
                  <a:srgbClr val="FF0000"/>
                </a:solidFill>
                <a:effectLst>
                  <a:outerShdw blurRad="38100" dist="38100" dir="2700000" algn="tl">
                    <a:srgbClr val="000000">
                      <a:alpha val="43137"/>
                    </a:srgbClr>
                  </a:outerShdw>
                </a:effectLst>
              </a:rPr>
              <a:t>the outcome </a:t>
            </a:r>
            <a:r>
              <a:rPr lang="el-GR" sz="2800" i="1" dirty="0" smtClean="0">
                <a:solidFill>
                  <a:srgbClr val="FF0000"/>
                </a:solidFill>
                <a:effectLst>
                  <a:outerShdw blurRad="38100" dist="38100" dir="2700000" algn="tl">
                    <a:srgbClr val="000000">
                      <a:alpha val="43137"/>
                    </a:srgbClr>
                  </a:outerShdw>
                </a:effectLst>
              </a:rPr>
              <a:t> </a:t>
            </a:r>
            <a:r>
              <a:rPr lang="en-US" sz="2800" i="1" dirty="0" smtClean="0">
                <a:solidFill>
                  <a:srgbClr val="FF0000"/>
                </a:solidFill>
                <a:effectLst>
                  <a:outerShdw blurRad="38100" dist="38100" dir="2700000" algn="tl">
                    <a:srgbClr val="000000">
                      <a:alpha val="43137"/>
                    </a:srgbClr>
                  </a:outerShdw>
                </a:effectLst>
              </a:rPr>
              <a:t>of  teaching </a:t>
            </a:r>
            <a:r>
              <a:rPr lang="en-US" sz="2800" b="1" i="1" dirty="0" smtClean="0">
                <a:solidFill>
                  <a:srgbClr val="FF0000"/>
                </a:solidFill>
              </a:rPr>
              <a:t>and </a:t>
            </a:r>
            <a:r>
              <a:rPr lang="en-US" sz="2800" b="1" i="1" dirty="0" smtClean="0">
                <a:solidFill>
                  <a:srgbClr val="FF0000"/>
                </a:solidFill>
                <a:effectLst>
                  <a:outerShdw blurRad="38100" dist="38100" dir="2700000" algn="tl">
                    <a:srgbClr val="000000">
                      <a:alpha val="43137"/>
                    </a:srgbClr>
                  </a:outerShdw>
                </a:effectLst>
              </a:rPr>
              <a:t>not</a:t>
            </a:r>
            <a:r>
              <a:rPr lang="en-US" sz="2800" b="1" i="1" dirty="0" smtClean="0">
                <a:solidFill>
                  <a:srgbClr val="FF0000"/>
                </a:solidFill>
              </a:rPr>
              <a:t> the trigger for teaching.</a:t>
            </a:r>
            <a:endParaRPr lang="el-GR" sz="2800" b="1" i="1" dirty="0" smtClean="0">
              <a:solidFill>
                <a:srgbClr val="FF0000"/>
              </a:solidFill>
            </a:endParaRPr>
          </a:p>
          <a:p>
            <a:pPr algn="just"/>
            <a:endParaRPr lang="el-GR" sz="2800" b="1" i="1" dirty="0">
              <a:solidFill>
                <a:srgbClr val="FF0000"/>
              </a:solidFill>
            </a:endParaRPr>
          </a:p>
        </p:txBody>
      </p:sp>
      <p:pic>
        <p:nvPicPr>
          <p:cNvPr id="1026" name="Picture 2" descr="C:\Users\αγαπουλακι\Desktop\NEW TEACHING PAINTINGS\christ-leading-the-apostles-to-mount-tabor-1512.jpg"/>
          <p:cNvPicPr>
            <a:picLocks noChangeAspect="1" noChangeArrowheads="1"/>
          </p:cNvPicPr>
          <p:nvPr/>
        </p:nvPicPr>
        <p:blipFill>
          <a:blip r:embed="rId2" cstate="print"/>
          <a:srcRect/>
          <a:stretch>
            <a:fillRect/>
          </a:stretch>
        </p:blipFill>
        <p:spPr bwMode="auto">
          <a:xfrm>
            <a:off x="2357422" y="4739868"/>
            <a:ext cx="4643470" cy="211813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329642" cy="2714644"/>
          </a:xfrm>
        </p:spPr>
        <p:txBody>
          <a:bodyPr>
            <a:normAutofit/>
          </a:bodyPr>
          <a:lstStyle/>
          <a:p>
            <a:r>
              <a:rPr lang="en-US" sz="2800" dirty="0" smtClean="0"/>
              <a:t>“An effective teacher is </a:t>
            </a:r>
            <a:r>
              <a:rPr lang="en-US" sz="2800" b="1" dirty="0" smtClean="0">
                <a:solidFill>
                  <a:srgbClr val="FF0000"/>
                </a:solidFill>
              </a:rPr>
              <a:t>passionate </a:t>
            </a:r>
            <a:r>
              <a:rPr lang="en-US" sz="2800" dirty="0" smtClean="0"/>
              <a:t>about teaching. It is passion that is an </a:t>
            </a:r>
            <a:r>
              <a:rPr lang="en-US" sz="2800" b="1" dirty="0" smtClean="0">
                <a:solidFill>
                  <a:srgbClr val="FF0000"/>
                </a:solidFill>
              </a:rPr>
              <a:t>inner drive</a:t>
            </a:r>
            <a:r>
              <a:rPr lang="en-US" sz="2800" dirty="0" smtClean="0"/>
              <a:t>, that is </a:t>
            </a:r>
            <a:r>
              <a:rPr lang="en-US" sz="2800" u="sng" dirty="0" smtClean="0"/>
              <a:t>not</a:t>
            </a:r>
            <a:r>
              <a:rPr lang="en-US" sz="2800" dirty="0" smtClean="0"/>
              <a:t> dependant on approval or compliments or seeing results right away. It is passion that prevents discouragement or burn-out because it is an </a:t>
            </a:r>
            <a:r>
              <a:rPr lang="en-US" sz="2800" b="1" dirty="0" smtClean="0">
                <a:solidFill>
                  <a:srgbClr val="FF0000"/>
                </a:solidFill>
              </a:rPr>
              <a:t>inner fire that motivates and energizes</a:t>
            </a:r>
            <a:r>
              <a:rPr lang="en-US" sz="2800" dirty="0" smtClean="0"/>
              <a:t>. It is passion that also </a:t>
            </a:r>
            <a:r>
              <a:rPr lang="en-US" sz="2800" b="1" dirty="0" smtClean="0">
                <a:solidFill>
                  <a:srgbClr val="FF0000"/>
                </a:solidFill>
              </a:rPr>
              <a:t>excites and inspires students</a:t>
            </a:r>
            <a:r>
              <a:rPr lang="en-US" sz="2800" dirty="0" smtClean="0"/>
              <a:t>”.</a:t>
            </a:r>
            <a:endParaRPr lang="el-GR" sz="2800" dirty="0"/>
          </a:p>
        </p:txBody>
      </p:sp>
      <p:sp>
        <p:nvSpPr>
          <p:cNvPr id="3" name="Title 1"/>
          <p:cNvSpPr txBox="1">
            <a:spLocks/>
          </p:cNvSpPr>
          <p:nvPr/>
        </p:nvSpPr>
        <p:spPr>
          <a:xfrm>
            <a:off x="509558" y="3643314"/>
            <a:ext cx="8329642" cy="25717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0" y="2967334"/>
            <a:ext cx="9144000" cy="3970318"/>
          </a:xfrm>
          <a:prstGeom prst="rect">
            <a:avLst/>
          </a:prstGeom>
        </p:spPr>
        <p:txBody>
          <a:bodyPr wrap="square">
            <a:spAutoFit/>
          </a:bodyPr>
          <a:lstStyle/>
          <a:p>
            <a:pPr algn="ctr"/>
            <a:r>
              <a:rPr lang="en-US" sz="3600" dirty="0" smtClean="0"/>
              <a:t>As  good as  intentions, thoughts and words </a:t>
            </a:r>
            <a:r>
              <a:rPr lang="el-GR" sz="3600" dirty="0" smtClean="0"/>
              <a:t> </a:t>
            </a:r>
            <a:r>
              <a:rPr lang="en-US" sz="3600" dirty="0" smtClean="0"/>
              <a:t>sound, </a:t>
            </a:r>
            <a:r>
              <a:rPr lang="en-US" sz="3600" b="1" spc="600" dirty="0" smtClean="0">
                <a:solidFill>
                  <a:srgbClr val="FF0000"/>
                </a:solidFill>
                <a:effectLst>
                  <a:outerShdw blurRad="38100" dist="38100" dir="2700000" algn="tl">
                    <a:srgbClr val="000000">
                      <a:alpha val="43137"/>
                    </a:srgbClr>
                  </a:outerShdw>
                </a:effectLst>
              </a:rPr>
              <a:t>tangible work </a:t>
            </a:r>
            <a:r>
              <a:rPr lang="en-US" sz="3600" dirty="0" smtClean="0"/>
              <a:t>is the one that counts</a:t>
            </a:r>
            <a:r>
              <a:rPr lang="el-GR" sz="3600" dirty="0" smtClean="0"/>
              <a:t>,</a:t>
            </a:r>
            <a:r>
              <a:rPr lang="en-US" sz="3600" dirty="0" smtClean="0"/>
              <a:t> eventually. </a:t>
            </a:r>
          </a:p>
          <a:p>
            <a:pPr algn="ctr"/>
            <a:r>
              <a:rPr lang="en-US" sz="3600" dirty="0" smtClean="0"/>
              <a:t>The teacher is </a:t>
            </a:r>
            <a:r>
              <a:rPr lang="en-US" sz="3600" i="1" dirty="0" smtClean="0"/>
              <a:t>not</a:t>
            </a:r>
            <a:r>
              <a:rPr lang="en-US" sz="3600" dirty="0" smtClean="0"/>
              <a:t> </a:t>
            </a:r>
            <a:r>
              <a:rPr lang="en-US" sz="3600" b="1" dirty="0" smtClean="0">
                <a:solidFill>
                  <a:srgbClr val="FF0000"/>
                </a:solidFill>
              </a:rPr>
              <a:t>worthy of praise </a:t>
            </a:r>
            <a:r>
              <a:rPr lang="en-US" sz="3600" dirty="0" smtClean="0"/>
              <a:t>due to his/her </a:t>
            </a:r>
            <a:r>
              <a:rPr lang="en-US" sz="3600" i="1" dirty="0" smtClean="0"/>
              <a:t>theoretical positions</a:t>
            </a:r>
            <a:r>
              <a:rPr lang="en-US" sz="3600" dirty="0" smtClean="0"/>
              <a:t>, but </a:t>
            </a:r>
          </a:p>
          <a:p>
            <a:pPr algn="ctr"/>
            <a:r>
              <a:rPr lang="en-US" sz="3600" b="1" dirty="0" smtClean="0">
                <a:solidFill>
                  <a:srgbClr val="FF0000"/>
                </a:solidFill>
              </a:rPr>
              <a:t>due to his/her  courses </a:t>
            </a:r>
            <a:r>
              <a:rPr lang="en-US" sz="3600" dirty="0" smtClean="0"/>
              <a:t>taught in the classroom </a:t>
            </a:r>
          </a:p>
          <a:p>
            <a:pPr algn="ctr"/>
            <a:r>
              <a:rPr lang="en-US" sz="3600" dirty="0" smtClean="0"/>
              <a:t>or even through the computer.</a:t>
            </a:r>
            <a:endParaRPr lang="el-G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82654"/>
            <a:ext cx="9144000" cy="6940361"/>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ea typeface="Times New Roman" pitchFamily="18" charset="0"/>
                <a:cs typeface="Arial" pitchFamily="34" charset="0"/>
              </a:rPr>
              <a:t>The most complete answer to the question: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spc="600"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a:t>
            </a:r>
            <a:r>
              <a:rPr kumimoji="0" lang="en-US" sz="3200" b="1" i="0" u="none" strike="noStrike" cap="none" spc="600"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Why</a:t>
            </a:r>
            <a:r>
              <a:rPr kumimoji="0" lang="en-US" sz="3200" b="0" i="0" u="none" strike="noStrike" cap="none" spc="600"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 should one teach?”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ea typeface="Times New Roman" pitchFamily="18" charset="0"/>
                <a:cs typeface="Arial" pitchFamily="34" charset="0"/>
              </a:rPr>
              <a:t>is simple and concise: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ea typeface="Times New Roman" pitchFamily="18" charset="0"/>
                <a:cs typeface="Arial" pitchFamily="34" charset="0"/>
              </a:rPr>
              <a:t>“ </a:t>
            </a:r>
            <a:r>
              <a:rPr kumimoji="0" lang="en-US" sz="3200" b="0" i="0" u="none" strike="noStrike" cap="none" spc="600" normalizeH="0" baseline="0" dirty="0" smtClean="0">
                <a:ln>
                  <a:noFill/>
                </a:ln>
                <a:solidFill>
                  <a:srgbClr val="FF0000"/>
                </a:solidFill>
                <a:effectLst/>
                <a:ea typeface="Times New Roman" pitchFamily="18" charset="0"/>
                <a:cs typeface="Arial" pitchFamily="34" charset="0"/>
              </a:rPr>
              <a:t>Teach </a:t>
            </a:r>
            <a:r>
              <a:rPr kumimoji="0" lang="en-US" sz="3200" b="1" i="0" u="none" strike="noStrike" cap="none" spc="600"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Arial" pitchFamily="34" charset="0"/>
              </a:rPr>
              <a:t>to make a difference</a:t>
            </a:r>
            <a:r>
              <a:rPr kumimoji="0" lang="en-US" sz="3200" b="0" i="0" u="none" strike="noStrike" cap="none" normalizeH="0" baseline="0" dirty="0" smtClean="0">
                <a:ln>
                  <a:noFill/>
                </a:ln>
                <a:solidFill>
                  <a:srgbClr val="000000"/>
                </a:solidFill>
                <a:effectLst/>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ea typeface="Times New Roman" pitchFamily="18" charset="0"/>
                <a:cs typeface="Arial" pitchFamily="34" charset="0"/>
              </a:rPr>
              <a:t>How, where and to whom one makes a difference is up to him/her.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400" b="1" dirty="0" smtClean="0">
                <a:solidFill>
                  <a:srgbClr val="FF0000"/>
                </a:solidFill>
                <a:ea typeface="Times New Roman" pitchFamily="18" charset="0"/>
                <a:cs typeface="Arial" pitchFamily="34" charset="0"/>
              </a:rPr>
              <a:t>HIPON partners </a:t>
            </a:r>
            <a:r>
              <a:rPr lang="en-US" sz="2400" dirty="0" smtClean="0">
                <a:solidFill>
                  <a:srgbClr val="000000"/>
                </a:solidFill>
                <a:ea typeface="Times New Roman" pitchFamily="18" charset="0"/>
                <a:cs typeface="Arial" pitchFamily="34" charset="0"/>
              </a:rPr>
              <a:t>have </a:t>
            </a:r>
            <a:r>
              <a:rPr kumimoji="0" lang="en-US" sz="2400" b="0" i="0" u="none" strike="noStrike" cap="none" normalizeH="0" baseline="0" dirty="0" smtClean="0">
                <a:ln>
                  <a:noFill/>
                </a:ln>
                <a:solidFill>
                  <a:srgbClr val="000000"/>
                </a:solidFill>
                <a:effectLst/>
                <a:ea typeface="Times New Roman" pitchFamily="18" charset="0"/>
                <a:cs typeface="Arial" pitchFamily="34" charset="0"/>
              </a:rPr>
              <a:t>frankly attempted to make a difference in pathology teaching through </a:t>
            </a:r>
            <a:r>
              <a:rPr kumimoji="0" lang="en-US" sz="2400" b="1" i="0" u="none" strike="noStrike" cap="none" normalizeH="0" baseline="0" dirty="0" smtClean="0">
                <a:ln>
                  <a:noFill/>
                </a:ln>
                <a:solidFill>
                  <a:srgbClr val="FF0000"/>
                </a:solidFill>
                <a:effectLst/>
                <a:ea typeface="Times New Roman" pitchFamily="18" charset="0"/>
                <a:cs typeface="Arial" pitchFamily="34" charset="0"/>
              </a:rPr>
              <a:t>HIPON </a:t>
            </a:r>
            <a:r>
              <a:rPr kumimoji="0" lang="en-US" sz="2400" b="1" i="1" u="none" strike="noStrike" cap="none" normalizeH="0" baseline="0" dirty="0" smtClean="0">
                <a:ln>
                  <a:noFill/>
                </a:ln>
                <a:solidFill>
                  <a:srgbClr val="FF0000"/>
                </a:solidFill>
                <a:effectLst/>
                <a:ea typeface="Times New Roman" pitchFamily="18" charset="0"/>
                <a:cs typeface="Arial" pitchFamily="34" charset="0"/>
              </a:rPr>
              <a:t>e</a:t>
            </a:r>
            <a:r>
              <a:rPr kumimoji="0" lang="en-US" sz="2400" b="1" i="0" u="none" strike="noStrike" cap="none" normalizeH="0" baseline="0" dirty="0" smtClean="0">
                <a:ln>
                  <a:noFill/>
                </a:ln>
                <a:solidFill>
                  <a:srgbClr val="FF0000"/>
                </a:solidFill>
                <a:effectLst/>
                <a:ea typeface="Times New Roman" pitchFamily="18" charset="0"/>
                <a:cs typeface="Arial" pitchFamily="34" charset="0"/>
              </a:rPr>
              <a:t> platform </a:t>
            </a:r>
            <a:r>
              <a:rPr kumimoji="0" lang="en-US" sz="2400" b="0" i="0" u="none" strike="noStrike" cap="none" normalizeH="0" baseline="0" dirty="0" smtClean="0">
                <a:ln>
                  <a:noFill/>
                </a:ln>
                <a:solidFill>
                  <a:srgbClr val="000000"/>
                </a:solidFill>
                <a:effectLst/>
                <a:ea typeface="Times New Roman" pitchFamily="18" charset="0"/>
                <a:cs typeface="Arial" pitchFamily="34" charset="0"/>
              </a:rPr>
              <a:t>in which </a:t>
            </a:r>
            <a:r>
              <a:rPr kumimoji="0" lang="en-US" sz="2400" b="0" i="0" u="none" strike="noStrike" cap="none" normalizeH="0" baseline="0" dirty="0" smtClean="0">
                <a:ln>
                  <a:noFill/>
                </a:ln>
                <a:solidFill>
                  <a:srgbClr val="FF0000"/>
                </a:solidFill>
                <a:effectLst/>
                <a:ea typeface="Times New Roman" pitchFamily="18" charset="0"/>
                <a:cs typeface="Arial" pitchFamily="34" charset="0"/>
              </a:rPr>
              <a:t>students </a:t>
            </a:r>
            <a:r>
              <a:rPr kumimoji="0" lang="en-US" sz="2400" b="1" i="0" u="none" strike="noStrike" cap="none" normalizeH="0" baseline="0" dirty="0" smtClean="0">
                <a:ln>
                  <a:noFill/>
                </a:ln>
                <a:solidFill>
                  <a:srgbClr val="FF0000"/>
                </a:solidFill>
                <a:effectLst/>
                <a:ea typeface="Times New Roman" pitchFamily="18" charset="0"/>
                <a:cs typeface="Arial" pitchFamily="34" charset="0"/>
              </a:rPr>
              <a:t>decide themselves </a:t>
            </a:r>
            <a:r>
              <a:rPr kumimoji="0" lang="en-US" sz="2400" b="0" i="0" u="none" strike="noStrike" cap="none" normalizeH="0" baseline="0" dirty="0" smtClean="0">
                <a:ln>
                  <a:noFill/>
                </a:ln>
                <a:solidFill>
                  <a:srgbClr val="FF0000"/>
                </a:solidFill>
                <a:effectLst/>
                <a:ea typeface="Times New Roman" pitchFamily="18" charset="0"/>
                <a:cs typeface="Arial" pitchFamily="34" charset="0"/>
              </a:rPr>
              <a:t>to be </a:t>
            </a:r>
            <a:r>
              <a:rPr kumimoji="0" lang="en-US" sz="2400" b="1" i="0" u="none" strike="noStrike" cap="none" normalizeH="0" baseline="0" dirty="0" smtClean="0">
                <a:ln>
                  <a:noFill/>
                </a:ln>
                <a:solidFill>
                  <a:srgbClr val="FF0000"/>
                </a:solidFill>
                <a:effectLst/>
                <a:ea typeface="Times New Roman" pitchFamily="18" charset="0"/>
                <a:cs typeface="Arial" pitchFamily="34" charset="0"/>
              </a:rPr>
              <a:t>personally involved </a:t>
            </a:r>
            <a:r>
              <a:rPr kumimoji="0" lang="en-US" sz="2400" b="0" i="0" u="none" strike="noStrike" cap="none" normalizeH="0" baseline="0" dirty="0" smtClean="0">
                <a:ln>
                  <a:noFill/>
                </a:ln>
                <a:solidFill>
                  <a:srgbClr val="FF0000"/>
                </a:solidFill>
                <a:effectLst/>
                <a:ea typeface="Times New Roman" pitchFamily="18" charset="0"/>
                <a:cs typeface="Arial" pitchFamily="34" charset="0"/>
              </a:rPr>
              <a:t>in the learning, practical, problem-solving experience.</a:t>
            </a:r>
            <a:r>
              <a:rPr kumimoji="0" lang="en-US" sz="2400" b="0" i="0" u="none" strike="noStrike" cap="none" normalizeH="0" baseline="0" dirty="0" smtClean="0">
                <a:ln>
                  <a:noFill/>
                </a:ln>
                <a:solidFill>
                  <a:srgbClr val="000000"/>
                </a:solidFill>
                <a:effectLst/>
                <a:ea typeface="Times New Roman" pitchFamily="18" charset="0"/>
                <a:cs typeface="Arial" pitchFamily="34" charset="0"/>
              </a:rPr>
              <a:t> Students learn through </a:t>
            </a:r>
            <a:r>
              <a:rPr kumimoji="0" lang="en-US" sz="2400" b="1" i="0" u="none" strike="noStrike" cap="none"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student</a:t>
            </a:r>
            <a:r>
              <a:rPr kumimoji="0" lang="en-US" sz="2400" b="0" i="0" u="none" strike="noStrike" cap="none" normalizeH="0" baseline="0" dirty="0" smtClean="0">
                <a:ln>
                  <a:noFill/>
                </a:ln>
                <a:solidFill>
                  <a:srgbClr val="000000"/>
                </a:solidFill>
                <a:effectLst/>
                <a:ea typeface="Times New Roman" pitchFamily="18" charset="0"/>
                <a:cs typeface="Arial" pitchFamily="34" charset="0"/>
              </a:rPr>
              <a:t> -rather than instructor- </a:t>
            </a:r>
            <a:r>
              <a:rPr kumimoji="0" lang="en-US" sz="2400" b="1" i="0" u="none" strike="noStrike" cap="none" normalizeH="0" baseline="0" dirty="0" smtClean="0">
                <a:ln>
                  <a:noFill/>
                </a:ln>
                <a:solidFill>
                  <a:srgbClr val="000000"/>
                </a:solidFill>
                <a:effectLst/>
                <a:ea typeface="Times New Roman" pitchFamily="18" charset="0"/>
                <a:cs typeface="Arial" pitchFamily="34" charset="0"/>
              </a:rPr>
              <a:t>centered experiences </a:t>
            </a:r>
            <a:r>
              <a:rPr kumimoji="0" lang="en-US" sz="2400" b="0" i="0" u="none" strike="noStrike" cap="none" normalizeH="0" baseline="0" dirty="0" smtClean="0">
                <a:ln>
                  <a:noFill/>
                </a:ln>
                <a:solidFill>
                  <a:srgbClr val="000000"/>
                </a:solidFill>
                <a:effectLst/>
                <a:ea typeface="Times New Roman" pitchFamily="18" charset="0"/>
                <a:cs typeface="Arial" pitchFamily="34" charset="0"/>
              </a:rPr>
              <a:t>by </a:t>
            </a:r>
            <a:r>
              <a:rPr kumimoji="0" lang="en-US" sz="2400" b="0" i="0" u="none" strike="noStrike" cap="none" spc="300"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doing, discovering, reflecting and </a:t>
            </a:r>
            <a:r>
              <a:rPr kumimoji="0" lang="en-US" sz="2400" b="0" i="0" u="none" strike="noStrike" cap="none" spc="300"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Arial" pitchFamily="34" charset="0"/>
              </a:rPr>
              <a:t>applying</a:t>
            </a:r>
            <a:r>
              <a:rPr kumimoji="0" lang="en-US" sz="2400" b="0" i="0" u="none" strike="noStrike" cap="none" spc="300"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a:t>
            </a:r>
            <a:r>
              <a:rPr kumimoji="0" lang="en-US" sz="2400" b="0" i="0" u="none" strike="noStrike" cap="none" normalizeH="0" baseline="0" dirty="0" smtClean="0">
                <a:ln>
                  <a:noFill/>
                </a:ln>
                <a:solidFill>
                  <a:srgbClr val="000000"/>
                </a:solidFill>
                <a:effectLst/>
                <a:ea typeface="Times New Roman" pitchFamily="18" charset="0"/>
                <a:cs typeface="Arial" pitchFamily="34" charset="0"/>
              </a:rPr>
              <a:t> Through these </a:t>
            </a:r>
            <a:r>
              <a:rPr kumimoji="0" lang="en-US" sz="2400" b="0"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Arial" pitchFamily="34" charset="0"/>
              </a:rPr>
              <a:t>simulating</a:t>
            </a:r>
            <a:r>
              <a:rPr kumimoji="0" lang="en-US" sz="2400" b="0" i="0" u="none" strike="noStrike" cap="none"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 experiences </a:t>
            </a:r>
            <a:r>
              <a:rPr kumimoji="0" lang="en-US" sz="2400" b="0" i="0" u="none" strike="noStrike" cap="none" normalizeH="0" baseline="0" dirty="0" smtClean="0">
                <a:ln>
                  <a:noFill/>
                </a:ln>
                <a:solidFill>
                  <a:srgbClr val="000000"/>
                </a:solidFill>
                <a:effectLst/>
                <a:ea typeface="Times New Roman" pitchFamily="18" charset="0"/>
                <a:cs typeface="Arial" pitchFamily="34" charset="0"/>
              </a:rPr>
              <a:t>students develop communication skills and </a:t>
            </a:r>
            <a:r>
              <a:rPr kumimoji="0" lang="en-US" sz="2400" b="0" i="0" u="none" strike="noStrike" cap="none" normalizeH="0" baseline="0" dirty="0" smtClean="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self-confidence,</a:t>
            </a:r>
            <a:r>
              <a:rPr kumimoji="0" lang="en-US" sz="2400" b="0" i="0" u="none" strike="noStrike" cap="none" normalizeH="0" baseline="0" dirty="0" smtClean="0">
                <a:ln>
                  <a:noFill/>
                </a:ln>
                <a:solidFill>
                  <a:srgbClr val="000000"/>
                </a:solidFill>
                <a:effectLst/>
                <a:ea typeface="Times New Roman" pitchFamily="18" charset="0"/>
                <a:cs typeface="Arial" pitchFamily="34" charset="0"/>
              </a:rPr>
              <a:t> and gain and strengthen </a:t>
            </a:r>
            <a:r>
              <a:rPr kumimoji="0" lang="en-US" sz="2400" b="1"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Arial" pitchFamily="34" charset="0"/>
              </a:rPr>
              <a:t>decision making skills </a:t>
            </a:r>
            <a:r>
              <a:rPr kumimoji="0" lang="en-US" sz="2400" b="0" i="0" u="none" strike="noStrike" cap="none" normalizeH="0" baseline="0" dirty="0" smtClean="0">
                <a:ln>
                  <a:noFill/>
                </a:ln>
                <a:solidFill>
                  <a:srgbClr val="000000"/>
                </a:solidFill>
                <a:effectLst/>
                <a:ea typeface="Times New Roman" pitchFamily="18" charset="0"/>
                <a:cs typeface="Arial" pitchFamily="34" charset="0"/>
              </a:rPr>
              <a:t>by responding to and solving </a:t>
            </a:r>
            <a:r>
              <a:rPr kumimoji="0" lang="en-US" sz="2400" b="0" i="0" u="none" strike="noStrike" cap="none" normalizeH="0" baseline="0" dirty="0" smtClean="0">
                <a:ln>
                  <a:noFill/>
                </a:ln>
                <a:solidFill>
                  <a:srgbClr val="FF0000"/>
                </a:solidFill>
                <a:effectLst/>
                <a:ea typeface="Times New Roman" pitchFamily="18" charset="0"/>
                <a:cs typeface="Arial" pitchFamily="34" charset="0"/>
              </a:rPr>
              <a:t>real world </a:t>
            </a:r>
            <a:r>
              <a:rPr kumimoji="0" lang="en-US" sz="2400" b="0" i="0" u="none" strike="noStrike" cap="none" normalizeH="0" baseline="0" dirty="0" smtClean="0">
                <a:ln>
                  <a:noFill/>
                </a:ln>
                <a:solidFill>
                  <a:srgbClr val="000000"/>
                </a:solidFill>
                <a:effectLst/>
                <a:ea typeface="Times New Roman" pitchFamily="18" charset="0"/>
                <a:cs typeface="Arial" pitchFamily="34" charset="0"/>
              </a:rPr>
              <a:t>problems and processes. Thereby, when they next find themselves in an environment that presents a challenge like the challenge presented in the </a:t>
            </a:r>
            <a:r>
              <a:rPr kumimoji="0" lang="en-US" sz="2400" b="0"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cs typeface="Arial" pitchFamily="34" charset="0"/>
              </a:rPr>
              <a:t>simulation</a:t>
            </a:r>
            <a:r>
              <a:rPr kumimoji="0" lang="en-US" sz="2400" b="0" i="0" u="none" strike="noStrike" cap="none" normalizeH="0" baseline="0" dirty="0" smtClean="0">
                <a:ln>
                  <a:noFill/>
                </a:ln>
                <a:solidFill>
                  <a:srgbClr val="000000"/>
                </a:solidFill>
                <a:effectLst/>
                <a:ea typeface="Times New Roman" pitchFamily="18" charset="0"/>
                <a:cs typeface="Arial" pitchFamily="34" charset="0"/>
              </a:rPr>
              <a:t>, they will more readily recall that experience and the things that they have learned from it.</a:t>
            </a:r>
            <a:r>
              <a:rPr kumimoji="0" lang="el-GR" sz="2400" b="0" i="0" u="none" strike="noStrike" cap="none" normalizeH="0" baseline="0" dirty="0" smtClean="0">
                <a:ln>
                  <a:noFill/>
                </a:ln>
                <a:solidFill>
                  <a:schemeClr val="tx1"/>
                </a:solidFill>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1">
                                            <p:txEl>
                                              <p:pRg st="3" end="3"/>
                                            </p:txEl>
                                          </p:spTgt>
                                        </p:tgtEl>
                                        <p:attrNameLst>
                                          <p:attrName>style.visibility</p:attrName>
                                        </p:attrNameLst>
                                      </p:cBhvr>
                                      <p:to>
                                        <p:strVal val="visible"/>
                                      </p:to>
                                    </p:set>
                                    <p:animEffect transition="in" filter="fade">
                                      <p:cBhvr>
                                        <p:cTn id="7" dur="500"/>
                                        <p:tgtEl>
                                          <p:spTgt spid="2560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1">
                                            <p:txEl>
                                              <p:pRg st="4" end="4"/>
                                            </p:txEl>
                                          </p:spTgt>
                                        </p:tgtEl>
                                        <p:attrNameLst>
                                          <p:attrName>style.visibility</p:attrName>
                                        </p:attrNameLst>
                                      </p:cBhvr>
                                      <p:to>
                                        <p:strVal val="visible"/>
                                      </p:to>
                                    </p:set>
                                    <p:animEffect transition="in" filter="fade">
                                      <p:cBhvr>
                                        <p:cTn id="10" dur="500"/>
                                        <p:tgtEl>
                                          <p:spTgt spid="2560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01">
                                            <p:txEl>
                                              <p:pRg st="6" end="6"/>
                                            </p:txEl>
                                          </p:spTgt>
                                        </p:tgtEl>
                                        <p:attrNameLst>
                                          <p:attrName>style.visibility</p:attrName>
                                        </p:attrNameLst>
                                      </p:cBhvr>
                                      <p:to>
                                        <p:strVal val="visible"/>
                                      </p:to>
                                    </p:set>
                                    <p:animEffect transition="in" filter="fade">
                                      <p:cBhvr>
                                        <p:cTn id="15" dur="500"/>
                                        <p:tgtEl>
                                          <p:spTgt spid="256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370000"/>
          </a:xfrm>
        </p:spPr>
        <p:txBody>
          <a:bodyPr>
            <a:noAutofit/>
          </a:bodyPr>
          <a:lstStyle/>
          <a:p>
            <a:pPr algn="ctr"/>
            <a:r>
              <a:rPr lang="en-US" sz="4400" dirty="0" smtClean="0">
                <a:solidFill>
                  <a:srgbClr val="FF0000"/>
                </a:solidFill>
                <a:ea typeface="Times New Roman" pitchFamily="18" charset="0"/>
                <a:cs typeface="Arial" pitchFamily="34" charset="0"/>
              </a:rPr>
              <a:t>HIPON </a:t>
            </a:r>
            <a:br>
              <a:rPr lang="en-US" sz="4400" dirty="0" smtClean="0">
                <a:solidFill>
                  <a:srgbClr val="FF0000"/>
                </a:solidFill>
                <a:ea typeface="Times New Roman" pitchFamily="18" charset="0"/>
                <a:cs typeface="Arial" pitchFamily="34" charset="0"/>
              </a:rPr>
            </a:br>
            <a:r>
              <a:rPr lang="en-US" sz="4400" i="1" dirty="0" smtClean="0">
                <a:solidFill>
                  <a:srgbClr val="FF0000"/>
                </a:solidFill>
                <a:ea typeface="Times New Roman" pitchFamily="18" charset="0"/>
                <a:cs typeface="Arial" pitchFamily="34" charset="0"/>
              </a:rPr>
              <a:t>e</a:t>
            </a:r>
            <a:r>
              <a:rPr lang="en-US" sz="4400" dirty="0" smtClean="0">
                <a:solidFill>
                  <a:srgbClr val="FF0000"/>
                </a:solidFill>
                <a:ea typeface="Times New Roman" pitchFamily="18" charset="0"/>
                <a:cs typeface="Arial" pitchFamily="34" charset="0"/>
              </a:rPr>
              <a:t> platform</a:t>
            </a:r>
            <a:endParaRPr lang="el-GR" sz="4400" dirty="0"/>
          </a:p>
        </p:txBody>
      </p:sp>
      <p:sp>
        <p:nvSpPr>
          <p:cNvPr id="4" name="Text Placeholder 3"/>
          <p:cNvSpPr>
            <a:spLocks noGrp="1"/>
          </p:cNvSpPr>
          <p:nvPr>
            <p:ph type="body" sz="half" idx="2"/>
          </p:nvPr>
        </p:nvSpPr>
        <p:spPr>
          <a:xfrm>
            <a:off x="214282" y="1857364"/>
            <a:ext cx="3251231" cy="5000636"/>
          </a:xfrm>
        </p:spPr>
        <p:txBody>
          <a:bodyPr>
            <a:normAutofit/>
          </a:bodyPr>
          <a:lstStyle/>
          <a:p>
            <a:pPr algn="ctr"/>
            <a:r>
              <a:rPr lang="en-US" sz="4000" dirty="0" smtClean="0"/>
              <a:t>Let's inspect what has been achieved and let's discuss how we can develop the platform further.</a:t>
            </a:r>
            <a:endParaRPr lang="el-GR" sz="4000" dirty="0"/>
          </a:p>
        </p:txBody>
      </p:sp>
      <p:pic>
        <p:nvPicPr>
          <p:cNvPr id="1026" name="Picture 2" descr="https://artmanews.files.wordpress.com/2014/10/titus-son-of-rembrandt.jpg"/>
          <p:cNvPicPr>
            <a:picLocks noChangeAspect="1" noChangeArrowheads="1"/>
          </p:cNvPicPr>
          <p:nvPr/>
        </p:nvPicPr>
        <p:blipFill>
          <a:blip r:embed="rId2" cstate="print"/>
          <a:srcRect/>
          <a:stretch>
            <a:fillRect/>
          </a:stretch>
        </p:blipFill>
        <p:spPr bwMode="auto">
          <a:xfrm>
            <a:off x="3571868" y="214290"/>
            <a:ext cx="5369917" cy="63579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86190"/>
            <a:ext cx="9144000" cy="3170099"/>
          </a:xfrm>
          <a:prstGeom prst="rect">
            <a:avLst/>
          </a:prstGeom>
        </p:spPr>
        <p:txBody>
          <a:bodyPr wrap="square">
            <a:spAutoFit/>
          </a:bodyPr>
          <a:lstStyle/>
          <a:p>
            <a:pPr algn="ctr"/>
            <a:r>
              <a:rPr lang="en-US" sz="2000" dirty="0" smtClean="0"/>
              <a:t>Despite the fact that experiential learning is not defined by the presence of a teacher/facilitator since its mechanism is the learner’s reflection on experience using analytical skills, the  </a:t>
            </a:r>
            <a:r>
              <a:rPr lang="en-US" sz="2000" b="1" spc="600" dirty="0" smtClean="0">
                <a:solidFill>
                  <a:schemeClr val="tx2">
                    <a:lumMod val="75000"/>
                  </a:schemeClr>
                </a:solidFill>
                <a:effectLst>
                  <a:outerShdw blurRad="38100" dist="38100" dir="2700000" algn="tl">
                    <a:srgbClr val="000000">
                      <a:alpha val="43137"/>
                    </a:srgbClr>
                  </a:outerShdw>
                </a:effectLst>
              </a:rPr>
              <a:t>physical presence </a:t>
            </a:r>
            <a:r>
              <a:rPr lang="en-US" sz="2000" b="1" dirty="0" smtClean="0">
                <a:solidFill>
                  <a:schemeClr val="tx2">
                    <a:lumMod val="75000"/>
                  </a:schemeClr>
                </a:solidFill>
              </a:rPr>
              <a:t>of  a   </a:t>
            </a:r>
            <a:r>
              <a:rPr lang="en-US" sz="2000" b="1" spc="600" dirty="0" smtClean="0">
                <a:solidFill>
                  <a:schemeClr val="tx2">
                    <a:lumMod val="75000"/>
                  </a:schemeClr>
                </a:solidFill>
                <a:effectLst>
                  <a:outerShdw blurRad="38100" dist="38100" dir="2700000" algn="tl">
                    <a:srgbClr val="000000">
                      <a:alpha val="43137"/>
                    </a:srgbClr>
                  </a:outerShdw>
                </a:effectLst>
              </a:rPr>
              <a:t>charismatic teacher</a:t>
            </a:r>
            <a:r>
              <a:rPr lang="en-US" sz="2000" b="1" dirty="0" smtClean="0">
                <a:solidFill>
                  <a:schemeClr val="tx2">
                    <a:lumMod val="75000"/>
                  </a:schemeClr>
                </a:solidFill>
              </a:rPr>
              <a:t> </a:t>
            </a:r>
            <a:r>
              <a:rPr lang="en-US" sz="2000" dirty="0" smtClean="0"/>
              <a:t>remains  </a:t>
            </a:r>
            <a:r>
              <a:rPr lang="en-US" sz="2000" b="1" spc="600" dirty="0" smtClean="0">
                <a:solidFill>
                  <a:schemeClr val="tx2">
                    <a:lumMod val="50000"/>
                  </a:schemeClr>
                </a:solidFill>
                <a:effectLst>
                  <a:outerShdw blurRad="38100" dist="38100" dir="2700000" algn="tl">
                    <a:srgbClr val="000000">
                      <a:alpha val="43137"/>
                    </a:srgbClr>
                  </a:outerShdw>
                </a:effectLst>
              </a:rPr>
              <a:t>indispensable</a:t>
            </a:r>
          </a:p>
          <a:p>
            <a:pPr algn="ctr"/>
            <a:r>
              <a:rPr lang="en-US" sz="2000" spc="600" dirty="0" smtClean="0"/>
              <a:t> </a:t>
            </a:r>
            <a:r>
              <a:rPr lang="en-US" sz="2000" dirty="0" smtClean="0"/>
              <a:t>in the adventure of learning, especially because it </a:t>
            </a:r>
          </a:p>
          <a:p>
            <a:pPr algn="ctr"/>
            <a:r>
              <a:rPr lang="en-US" sz="2000" b="1" spc="600" dirty="0" smtClean="0">
                <a:solidFill>
                  <a:srgbClr val="FF0000"/>
                </a:solidFill>
                <a:effectLst>
                  <a:outerShdw blurRad="38100" dist="38100" dir="2700000" algn="tl">
                    <a:srgbClr val="000000">
                      <a:alpha val="43137"/>
                    </a:srgbClr>
                  </a:outerShdw>
                </a:effectLst>
              </a:rPr>
              <a:t>decisively</a:t>
            </a:r>
            <a:r>
              <a:rPr lang="en-US" sz="2000" spc="600" dirty="0" smtClean="0">
                <a:solidFill>
                  <a:srgbClr val="FF0000"/>
                </a:solidFill>
              </a:rPr>
              <a:t> </a:t>
            </a:r>
            <a:r>
              <a:rPr lang="en-US" sz="2000" b="1" spc="600" dirty="0" smtClean="0">
                <a:solidFill>
                  <a:srgbClr val="FF0000"/>
                </a:solidFill>
              </a:rPr>
              <a:t>fosters the </a:t>
            </a:r>
            <a:r>
              <a:rPr lang="en-US" sz="2000" b="1" spc="600" dirty="0" smtClean="0">
                <a:solidFill>
                  <a:srgbClr val="FF0000"/>
                </a:solidFill>
                <a:effectLst>
                  <a:outerShdw blurRad="38100" dist="38100" dir="2700000" algn="tl">
                    <a:srgbClr val="000000">
                      <a:alpha val="43137"/>
                    </a:srgbClr>
                  </a:outerShdw>
                </a:effectLst>
              </a:rPr>
              <a:t>appeal</a:t>
            </a:r>
            <a:r>
              <a:rPr lang="en-US" sz="2000" b="1" spc="600" dirty="0" smtClean="0">
                <a:solidFill>
                  <a:srgbClr val="FF0000"/>
                </a:solidFill>
              </a:rPr>
              <a:t> for</a:t>
            </a:r>
          </a:p>
          <a:p>
            <a:pPr algn="ctr"/>
            <a:r>
              <a:rPr lang="en-US" sz="2000" b="1" spc="600" dirty="0" smtClean="0">
                <a:solidFill>
                  <a:srgbClr val="FF0000"/>
                </a:solidFill>
              </a:rPr>
              <a:t> achievement of knowledge.</a:t>
            </a:r>
            <a:r>
              <a:rPr lang="en-US" sz="2000" spc="600" dirty="0" smtClean="0">
                <a:solidFill>
                  <a:srgbClr val="FF0000"/>
                </a:solidFill>
              </a:rPr>
              <a:t> </a:t>
            </a:r>
            <a:endParaRPr lang="el-GR" sz="2000" spc="600" dirty="0" smtClean="0">
              <a:solidFill>
                <a:srgbClr val="FF0000"/>
              </a:solidFill>
            </a:endParaRPr>
          </a:p>
          <a:p>
            <a:pPr algn="ctr"/>
            <a:r>
              <a:rPr lang="en-US" sz="2000" spc="300" dirty="0" smtClean="0">
                <a:effectLst>
                  <a:outerShdw blurRad="38100" dist="38100" dir="2700000" algn="tl">
                    <a:srgbClr val="000000">
                      <a:alpha val="43137"/>
                    </a:srgbClr>
                  </a:outerShdw>
                </a:effectLst>
              </a:rPr>
              <a:t>The </a:t>
            </a:r>
            <a:r>
              <a:rPr lang="en-US" sz="2000" b="1" spc="300" dirty="0" smtClean="0">
                <a:solidFill>
                  <a:srgbClr val="FF0000"/>
                </a:solidFill>
                <a:effectLst>
                  <a:outerShdw blurRad="38100" dist="38100" dir="2700000" algn="tl">
                    <a:srgbClr val="000000">
                      <a:alpha val="43137"/>
                    </a:srgbClr>
                  </a:outerShdw>
                </a:effectLst>
              </a:rPr>
              <a:t>acquisition of knowledge </a:t>
            </a:r>
            <a:r>
              <a:rPr lang="en-US" sz="2000" spc="300" dirty="0" smtClean="0">
                <a:effectLst>
                  <a:outerShdw blurRad="38100" dist="38100" dir="2700000" algn="tl">
                    <a:srgbClr val="000000">
                      <a:alpha val="43137"/>
                    </a:srgbClr>
                  </a:outerShdw>
                </a:effectLst>
              </a:rPr>
              <a:t>should not be the result of obsession or compulsion, internally or externally imposed, </a:t>
            </a:r>
          </a:p>
          <a:p>
            <a:pPr algn="ctr"/>
            <a:r>
              <a:rPr lang="en-US" sz="2000" spc="300" dirty="0" smtClean="0">
                <a:effectLst>
                  <a:outerShdw blurRad="38100" dist="38100" dir="2700000" algn="tl">
                    <a:srgbClr val="000000">
                      <a:alpha val="43137"/>
                    </a:srgbClr>
                  </a:outerShdw>
                </a:effectLst>
              </a:rPr>
              <a:t>but of a</a:t>
            </a:r>
            <a:r>
              <a:rPr lang="el-GR" sz="2000" spc="300" dirty="0" smtClean="0">
                <a:effectLst>
                  <a:outerShdw blurRad="38100" dist="38100" dir="2700000" algn="tl">
                    <a:srgbClr val="000000">
                      <a:alpha val="43137"/>
                    </a:srgbClr>
                  </a:outerShdw>
                </a:effectLst>
              </a:rPr>
              <a:t> </a:t>
            </a:r>
            <a:r>
              <a:rPr lang="en-US" sz="2000" b="1" spc="300" dirty="0" smtClean="0">
                <a:solidFill>
                  <a:srgbClr val="FF0000"/>
                </a:solidFill>
                <a:effectLst>
                  <a:outerShdw blurRad="38100" dist="38100" dir="2700000" algn="tl">
                    <a:srgbClr val="000000">
                      <a:alpha val="43137"/>
                    </a:srgbClr>
                  </a:outerShdw>
                </a:effectLst>
              </a:rPr>
              <a:t>noble and stable internal need</a:t>
            </a:r>
            <a:r>
              <a:rPr lang="el-GR" sz="2000" b="1" spc="300" dirty="0" smtClean="0">
                <a:solidFill>
                  <a:srgbClr val="FF0000"/>
                </a:solidFill>
                <a:effectLst>
                  <a:outerShdw blurRad="38100" dist="38100" dir="2700000" algn="tl">
                    <a:srgbClr val="000000">
                      <a:alpha val="43137"/>
                    </a:srgbClr>
                  </a:outerShdw>
                </a:effectLst>
              </a:rPr>
              <a:t> </a:t>
            </a:r>
            <a:r>
              <a:rPr lang="en-US" sz="2000" b="1" spc="300" dirty="0" smtClean="0">
                <a:solidFill>
                  <a:srgbClr val="FF0000"/>
                </a:solidFill>
                <a:effectLst>
                  <a:outerShdw blurRad="38100" dist="38100" dir="2700000" algn="tl">
                    <a:srgbClr val="000000">
                      <a:alpha val="43137"/>
                    </a:srgbClr>
                  </a:outerShdw>
                </a:effectLst>
              </a:rPr>
              <a:t>for self-development</a:t>
            </a:r>
            <a:r>
              <a:rPr lang="en-US" sz="2000" spc="300" dirty="0" smtClean="0">
                <a:solidFill>
                  <a:srgbClr val="FF0000"/>
                </a:solidFill>
                <a:effectLst>
                  <a:outerShdw blurRad="38100" dist="38100" dir="2700000" algn="tl">
                    <a:srgbClr val="000000">
                      <a:alpha val="43137"/>
                    </a:srgbClr>
                  </a:outerShdw>
                </a:effectLst>
              </a:rPr>
              <a:t>.</a:t>
            </a:r>
            <a:endParaRPr lang="el-GR" sz="2000" spc="300" dirty="0">
              <a:solidFill>
                <a:srgbClr val="FF0000"/>
              </a:solidFill>
              <a:effectLst>
                <a:outerShdw blurRad="38100" dist="38100" dir="2700000" algn="tl">
                  <a:srgbClr val="000000">
                    <a:alpha val="43137"/>
                  </a:srgbClr>
                </a:outerShdw>
              </a:effectLst>
            </a:endParaRPr>
          </a:p>
        </p:txBody>
      </p:sp>
      <p:pic>
        <p:nvPicPr>
          <p:cNvPr id="229378" name="Picture 2" descr="C:\Users\αγαπουλακι\Desktop\ΑΝΤΡΕΑΣ\TEACHING PAINTINGS\the-underground-school-1885.jpg"/>
          <p:cNvPicPr>
            <a:picLocks noChangeAspect="1" noChangeArrowheads="1"/>
          </p:cNvPicPr>
          <p:nvPr/>
        </p:nvPicPr>
        <p:blipFill>
          <a:blip r:embed="rId2" cstate="print"/>
          <a:srcRect/>
          <a:stretch>
            <a:fillRect/>
          </a:stretch>
        </p:blipFill>
        <p:spPr bwMode="auto">
          <a:xfrm>
            <a:off x="2285984" y="142852"/>
            <a:ext cx="4857783" cy="36433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oceansbridge.com/paintings/artists/t/Taanmann_Jacob_/oil-big/Taamann_Jacob_When_Teachers_Back_Is_Turned.jpg"/>
          <p:cNvPicPr>
            <a:picLocks noChangeAspect="1" noChangeArrowheads="1"/>
          </p:cNvPicPr>
          <p:nvPr/>
        </p:nvPicPr>
        <p:blipFill>
          <a:blip r:embed="rId2" cstate="print"/>
          <a:srcRect/>
          <a:stretch>
            <a:fillRect/>
          </a:stretch>
        </p:blipFill>
        <p:spPr bwMode="auto">
          <a:xfrm>
            <a:off x="1142976" y="1571612"/>
            <a:ext cx="6771825" cy="5072098"/>
          </a:xfrm>
          <a:prstGeom prst="rect">
            <a:avLst/>
          </a:prstGeom>
          <a:noFill/>
        </p:spPr>
      </p:pic>
      <p:sp>
        <p:nvSpPr>
          <p:cNvPr id="4"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Restoring</a:t>
            </a:r>
            <a:r>
              <a:rPr lang="en-US" dirty="0" smtClean="0"/>
              <a:t> </a:t>
            </a:r>
            <a:r>
              <a:rPr lang="en-US" b="1" dirty="0" smtClean="0">
                <a:solidFill>
                  <a:srgbClr val="FF0000"/>
                </a:solidFill>
                <a:effectLst>
                  <a:outerShdw blurRad="38100" dist="38100" dir="2700000" algn="tl">
                    <a:srgbClr val="000000">
                      <a:alpha val="43137"/>
                    </a:srgbClr>
                  </a:outerShdw>
                </a:effectLst>
              </a:rPr>
              <a:t>interest in learning</a:t>
            </a:r>
            <a:r>
              <a:rPr lang="en-US" dirty="0" smtClean="0"/>
              <a:t/>
            </a:r>
            <a:br>
              <a:rPr lang="en-US" dirty="0" smtClean="0"/>
            </a:br>
            <a:r>
              <a:rPr lang="en-US" dirty="0" smtClean="0"/>
              <a:t> is an  </a:t>
            </a:r>
            <a:r>
              <a:rPr lang="en-US" spc="600" dirty="0" smtClean="0">
                <a:solidFill>
                  <a:srgbClr val="FF0000"/>
                </a:solidFill>
              </a:rPr>
              <a:t>imperative</a:t>
            </a:r>
            <a:r>
              <a:rPr lang="en-US" dirty="0" smtClean="0">
                <a:solidFill>
                  <a:srgbClr val="FF0000"/>
                </a:solidFill>
              </a:rPr>
              <a:t>.</a:t>
            </a:r>
            <a:r>
              <a:rPr lang="en-US" dirty="0" smtClean="0"/>
              <a:t> </a:t>
            </a:r>
            <a:endParaRPr lang="el-GR" dirty="0"/>
          </a:p>
        </p:txBody>
      </p:sp>
      <p:pic>
        <p:nvPicPr>
          <p:cNvPr id="5" name="Picture 2" descr="classroom, students, school, teacher gift, &quot;Little Learners&quot; painting by Peggy Johnson prints available on Fine Art America.com: "/>
          <p:cNvPicPr>
            <a:picLocks noChangeAspect="1" noChangeArrowheads="1"/>
          </p:cNvPicPr>
          <p:nvPr/>
        </p:nvPicPr>
        <p:blipFill>
          <a:blip r:embed="rId3" cstate="print"/>
          <a:srcRect/>
          <a:stretch>
            <a:fillRect/>
          </a:stretch>
        </p:blipFill>
        <p:spPr bwMode="auto">
          <a:xfrm>
            <a:off x="1142975" y="1571612"/>
            <a:ext cx="6823449" cy="50720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890"/>
                                        </p:tgtEl>
                                      </p:cBhvr>
                                    </p:animEffect>
                                    <p:set>
                                      <p:cBhvr>
                                        <p:cTn id="7" dur="1" fill="hold">
                                          <p:stCondLst>
                                            <p:cond delay="499"/>
                                          </p:stCondLst>
                                        </p:cTn>
                                        <p:tgtEl>
                                          <p:spTgt spid="3789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dirty="0" smtClean="0"/>
              <a:t>Any teaching event will be more </a:t>
            </a:r>
            <a:r>
              <a:rPr lang="en-US" dirty="0" smtClean="0">
                <a:solidFill>
                  <a:srgbClr val="FF0000"/>
                </a:solidFill>
              </a:rPr>
              <a:t>successful</a:t>
            </a:r>
            <a:r>
              <a:rPr lang="en-US" dirty="0" smtClean="0"/>
              <a:t> if the </a:t>
            </a:r>
            <a:r>
              <a:rPr lang="en-US" b="1" dirty="0" smtClean="0">
                <a:solidFill>
                  <a:srgbClr val="FF0000"/>
                </a:solidFill>
              </a:rPr>
              <a:t>teacher</a:t>
            </a:r>
            <a:r>
              <a:rPr lang="en-US" dirty="0" smtClean="0"/>
              <a:t>:</a:t>
            </a:r>
            <a:endParaRPr lang="el-GR" dirty="0"/>
          </a:p>
        </p:txBody>
      </p:sp>
      <p:sp>
        <p:nvSpPr>
          <p:cNvPr id="3" name="Content Placeholder 2"/>
          <p:cNvSpPr>
            <a:spLocks noGrp="1"/>
          </p:cNvSpPr>
          <p:nvPr>
            <p:ph idx="1"/>
          </p:nvPr>
        </p:nvSpPr>
        <p:spPr>
          <a:xfrm>
            <a:off x="0" y="1214422"/>
            <a:ext cx="9144000" cy="5643578"/>
          </a:xfrm>
        </p:spPr>
        <p:txBody>
          <a:bodyPr>
            <a:normAutofit fontScale="85000" lnSpcReduction="20000"/>
          </a:bodyPr>
          <a:lstStyle/>
          <a:p>
            <a:r>
              <a:rPr lang="en-US" dirty="0" smtClean="0"/>
              <a:t>is  </a:t>
            </a:r>
            <a:r>
              <a:rPr lang="en-US" dirty="0" smtClean="0">
                <a:solidFill>
                  <a:srgbClr val="FF0000"/>
                </a:solidFill>
                <a:effectLst>
                  <a:outerShdw blurRad="38100" dist="38100" dir="2700000" algn="tl">
                    <a:srgbClr val="000000">
                      <a:alpha val="43137"/>
                    </a:srgbClr>
                  </a:outerShdw>
                </a:effectLst>
              </a:rPr>
              <a:t>enthusiastic</a:t>
            </a:r>
          </a:p>
          <a:p>
            <a:r>
              <a:rPr lang="en-US" dirty="0" smtClean="0"/>
              <a:t>has </a:t>
            </a:r>
            <a:r>
              <a:rPr lang="en-US" dirty="0" smtClean="0">
                <a:solidFill>
                  <a:srgbClr val="FF0000"/>
                </a:solidFill>
              </a:rPr>
              <a:t>organized</a:t>
            </a:r>
            <a:r>
              <a:rPr lang="en-US" dirty="0" smtClean="0"/>
              <a:t> the session </a:t>
            </a:r>
            <a:r>
              <a:rPr lang="en-US" dirty="0" smtClean="0">
                <a:solidFill>
                  <a:srgbClr val="FF0000"/>
                </a:solidFill>
              </a:rPr>
              <a:t>well </a:t>
            </a:r>
          </a:p>
          <a:p>
            <a:r>
              <a:rPr lang="en-US" dirty="0" smtClean="0"/>
              <a:t>has  a  </a:t>
            </a:r>
            <a:r>
              <a:rPr lang="en-US" spc="600" dirty="0" smtClean="0">
                <a:solidFill>
                  <a:srgbClr val="FF0000"/>
                </a:solidFill>
                <a:effectLst>
                  <a:outerShdw blurRad="38100" dist="38100" dir="2700000" algn="tl">
                    <a:srgbClr val="000000">
                      <a:alpha val="43137"/>
                    </a:srgbClr>
                  </a:outerShdw>
                </a:effectLst>
              </a:rPr>
              <a:t>feeling</a:t>
            </a:r>
            <a:r>
              <a:rPr lang="en-US" dirty="0" smtClean="0"/>
              <a:t> for the subject</a:t>
            </a:r>
          </a:p>
          <a:p>
            <a:r>
              <a:rPr lang="en-US" dirty="0" smtClean="0"/>
              <a:t>can  </a:t>
            </a:r>
            <a:r>
              <a:rPr lang="en-US" spc="600" dirty="0" smtClean="0">
                <a:solidFill>
                  <a:srgbClr val="FF0000"/>
                </a:solidFill>
                <a:effectLst>
                  <a:outerShdw blurRad="38100" dist="38100" dir="2700000" algn="tl">
                    <a:srgbClr val="000000">
                      <a:alpha val="43137"/>
                    </a:srgbClr>
                  </a:outerShdw>
                </a:effectLst>
              </a:rPr>
              <a:t>conceptualize</a:t>
            </a:r>
            <a:r>
              <a:rPr lang="en-US" dirty="0" smtClean="0"/>
              <a:t> the topic</a:t>
            </a:r>
          </a:p>
          <a:p>
            <a:r>
              <a:rPr lang="en-US" dirty="0" smtClean="0"/>
              <a:t>is able to </a:t>
            </a:r>
            <a:r>
              <a:rPr lang="en-US" dirty="0" smtClean="0">
                <a:solidFill>
                  <a:srgbClr val="FF0000"/>
                </a:solidFill>
                <a:effectLst>
                  <a:outerShdw blurRad="38100" dist="38100" dir="2700000" algn="tl">
                    <a:srgbClr val="000000">
                      <a:alpha val="43137"/>
                    </a:srgbClr>
                  </a:outerShdw>
                </a:effectLst>
              </a:rPr>
              <a:t>create </a:t>
            </a:r>
            <a:r>
              <a:rPr lang="en-US" dirty="0" smtClean="0"/>
              <a:t>an </a:t>
            </a:r>
            <a:r>
              <a:rPr lang="en-US" b="1" u="sng" spc="300" dirty="0" smtClean="0">
                <a:solidFill>
                  <a:srgbClr val="FF0000"/>
                </a:solidFill>
                <a:effectLst>
                  <a:outerShdw blurRad="38100" dist="38100" dir="2700000" algn="tl">
                    <a:srgbClr val="000000">
                      <a:alpha val="43137"/>
                    </a:srgbClr>
                  </a:outerShdw>
                </a:effectLst>
              </a:rPr>
              <a:t>active</a:t>
            </a:r>
            <a:r>
              <a:rPr lang="en-US" b="1" u="sng" dirty="0" smtClean="0">
                <a:solidFill>
                  <a:srgbClr val="FF0000"/>
                </a:solidFill>
                <a:effectLst>
                  <a:outerShdw blurRad="38100" dist="38100" dir="2700000" algn="tl">
                    <a:srgbClr val="000000">
                      <a:alpha val="43137"/>
                    </a:srgbClr>
                  </a:outerShdw>
                </a:effectLst>
              </a:rPr>
              <a:t> learning environment </a:t>
            </a:r>
            <a:r>
              <a:rPr lang="en-US" dirty="0" smtClean="0"/>
              <a:t>in his/her class</a:t>
            </a:r>
          </a:p>
          <a:p>
            <a:r>
              <a:rPr lang="en-US" dirty="0" smtClean="0"/>
              <a:t>is able to </a:t>
            </a:r>
            <a:r>
              <a:rPr lang="en-US" dirty="0" smtClean="0">
                <a:solidFill>
                  <a:srgbClr val="FF0000"/>
                </a:solidFill>
                <a:effectLst>
                  <a:outerShdw blurRad="38100" dist="38100" dir="2700000" algn="tl">
                    <a:srgbClr val="000000">
                      <a:alpha val="43137"/>
                    </a:srgbClr>
                  </a:outerShdw>
                </a:effectLst>
              </a:rPr>
              <a:t>understand</a:t>
            </a:r>
            <a:r>
              <a:rPr lang="en-US" dirty="0" smtClean="0"/>
              <a:t> and </a:t>
            </a:r>
            <a:r>
              <a:rPr lang="en-US" b="1" dirty="0" smtClean="0">
                <a:solidFill>
                  <a:srgbClr val="FF0000"/>
                </a:solidFill>
                <a:effectLst>
                  <a:outerShdw blurRad="38100" dist="38100" dir="2700000" algn="tl">
                    <a:srgbClr val="000000">
                      <a:alpha val="43137"/>
                    </a:srgbClr>
                  </a:outerShdw>
                </a:effectLst>
              </a:rPr>
              <a:t>share</a:t>
            </a:r>
            <a:r>
              <a:rPr lang="en-US" dirty="0" smtClean="0">
                <a:solidFill>
                  <a:srgbClr val="FF0000"/>
                </a:solidFill>
                <a:effectLst>
                  <a:outerShdw blurRad="38100" dist="38100" dir="2700000" algn="tl">
                    <a:srgbClr val="000000">
                      <a:alpha val="43137"/>
                    </a:srgbClr>
                  </a:outerShdw>
                </a:effectLst>
              </a:rPr>
              <a:t> the feelings </a:t>
            </a:r>
            <a:r>
              <a:rPr lang="en-US" dirty="0" smtClean="0"/>
              <a:t>of  the learners</a:t>
            </a:r>
          </a:p>
          <a:p>
            <a:r>
              <a:rPr lang="en-US" dirty="0" smtClean="0"/>
              <a:t>understands </a:t>
            </a:r>
            <a:r>
              <a:rPr lang="en-US" dirty="0" smtClean="0">
                <a:solidFill>
                  <a:srgbClr val="FF0000"/>
                </a:solidFill>
                <a:effectLst>
                  <a:outerShdw blurRad="38100" dist="38100" dir="2700000" algn="tl">
                    <a:srgbClr val="000000">
                      <a:alpha val="43137"/>
                    </a:srgbClr>
                  </a:outerShdw>
                </a:effectLst>
              </a:rPr>
              <a:t>how</a:t>
            </a:r>
            <a:r>
              <a:rPr lang="en-US" dirty="0" smtClean="0"/>
              <a:t> people learn, according to the </a:t>
            </a:r>
            <a:r>
              <a:rPr lang="en-US" dirty="0" smtClean="0">
                <a:effectLst>
                  <a:outerShdw blurRad="38100" dist="38100" dir="2700000" algn="tl">
                    <a:srgbClr val="000000">
                      <a:alpha val="43137"/>
                    </a:srgbClr>
                  </a:outerShdw>
                </a:effectLst>
              </a:rPr>
              <a:t>modern trends </a:t>
            </a:r>
            <a:r>
              <a:rPr lang="en-US" dirty="0" smtClean="0"/>
              <a:t>in teaching learning process.</a:t>
            </a:r>
          </a:p>
          <a:p>
            <a:r>
              <a:rPr lang="en-US" dirty="0" smtClean="0"/>
              <a:t>has </a:t>
            </a:r>
            <a:r>
              <a:rPr lang="en-US" dirty="0" smtClean="0">
                <a:solidFill>
                  <a:srgbClr val="FF0000"/>
                </a:solidFill>
              </a:rPr>
              <a:t>skills</a:t>
            </a:r>
            <a:r>
              <a:rPr lang="en-US" dirty="0" smtClean="0"/>
              <a:t> in </a:t>
            </a:r>
            <a:r>
              <a:rPr lang="en-US" dirty="0" smtClean="0">
                <a:effectLst>
                  <a:outerShdw blurRad="38100" dist="38100" dir="2700000" algn="tl">
                    <a:srgbClr val="000000">
                      <a:alpha val="43137"/>
                    </a:srgbClr>
                  </a:outerShdw>
                </a:effectLst>
              </a:rPr>
              <a:t>teaching</a:t>
            </a:r>
            <a:r>
              <a:rPr lang="en-US" dirty="0" smtClean="0"/>
              <a:t> and </a:t>
            </a:r>
            <a:r>
              <a:rPr lang="en-US" dirty="0" smtClean="0">
                <a:effectLst>
                  <a:outerShdw blurRad="38100" dist="38100" dir="2700000" algn="tl">
                    <a:srgbClr val="000000">
                      <a:alpha val="43137"/>
                    </a:srgbClr>
                  </a:outerShdw>
                </a:effectLst>
              </a:rPr>
              <a:t>managing learning</a:t>
            </a:r>
          </a:p>
          <a:p>
            <a:r>
              <a:rPr lang="en-US" dirty="0" smtClean="0"/>
              <a:t>is </a:t>
            </a:r>
            <a:r>
              <a:rPr lang="en-US" dirty="0" smtClean="0">
                <a:solidFill>
                  <a:srgbClr val="FF0000"/>
                </a:solidFill>
                <a:effectLst>
                  <a:outerShdw blurRad="38100" dist="38100" dir="2700000" algn="tl">
                    <a:srgbClr val="000000">
                      <a:alpha val="43137"/>
                    </a:srgbClr>
                  </a:outerShdw>
                </a:effectLst>
              </a:rPr>
              <a:t>alert</a:t>
            </a:r>
            <a:r>
              <a:rPr lang="en-US" dirty="0" smtClean="0"/>
              <a:t> to context and “classroom” events</a:t>
            </a:r>
          </a:p>
          <a:p>
            <a:r>
              <a:rPr lang="en-US" dirty="0" smtClean="0"/>
              <a:t>is teaching with the preferred teaching style</a:t>
            </a:r>
          </a:p>
          <a:p>
            <a:r>
              <a:rPr lang="en-US" dirty="0" smtClean="0"/>
              <a:t>helps the students feel a sense of ownership for what was learned.</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9144000" cy="2304256"/>
          </a:xfrm>
        </p:spPr>
        <p:txBody>
          <a:bodyPr>
            <a:normAutofit fontScale="90000"/>
          </a:bodyPr>
          <a:lstStyle/>
          <a:p>
            <a:r>
              <a:rPr lang="en-US" sz="5300" dirty="0" smtClean="0"/>
              <a:t>Why do you think </a:t>
            </a:r>
            <a:br>
              <a:rPr lang="en-US" sz="5300" dirty="0" smtClean="0"/>
            </a:br>
            <a:r>
              <a:rPr lang="en-US" sz="5300" dirty="0" smtClean="0"/>
              <a:t>these students look so</a:t>
            </a:r>
            <a:br>
              <a:rPr lang="en-US" sz="5300" dirty="0" smtClean="0"/>
            </a:br>
            <a:r>
              <a:rPr lang="en-US" sz="5300" dirty="0" smtClean="0"/>
              <a:t>half-hearted, incurious, </a:t>
            </a:r>
            <a:br>
              <a:rPr lang="en-US" sz="5300" dirty="0" smtClean="0"/>
            </a:br>
            <a:r>
              <a:rPr lang="en-US" sz="5300" dirty="0" smtClean="0"/>
              <a:t>glum and dispirited?</a:t>
            </a:r>
            <a:r>
              <a:rPr lang="en-US" dirty="0" smtClean="0"/>
              <a:t/>
            </a:r>
            <a:br>
              <a:rPr lang="en-US" dirty="0" smtClean="0"/>
            </a:br>
            <a:r>
              <a:rPr lang="en-US" dirty="0" smtClean="0"/>
              <a:t> </a:t>
            </a:r>
            <a:endParaRPr lang="el-GR" dirty="0"/>
          </a:p>
        </p:txBody>
      </p:sp>
      <p:pic>
        <p:nvPicPr>
          <p:cNvPr id="1026" name="Picture 2" descr="E:\HIPON\ΕΝΗΜΕΡΩΤΙΚΟ ΥΛΙΚΟ ΠΡΟΓΡΑΜΜΑΤΟΣ HIPON\HIPON IMPACT\TEACHING PAINTINGS\girl-student-1880.jpg!HD.jpg"/>
          <p:cNvPicPr>
            <a:picLocks noChangeAspect="1" noChangeArrowheads="1"/>
          </p:cNvPicPr>
          <p:nvPr/>
        </p:nvPicPr>
        <p:blipFill>
          <a:blip r:embed="rId2" cstate="print"/>
          <a:srcRect/>
          <a:stretch>
            <a:fillRect/>
          </a:stretch>
        </p:blipFill>
        <p:spPr bwMode="auto">
          <a:xfrm>
            <a:off x="0" y="2780928"/>
            <a:ext cx="2068790" cy="3672408"/>
          </a:xfrm>
          <a:prstGeom prst="rect">
            <a:avLst/>
          </a:prstGeom>
          <a:noFill/>
        </p:spPr>
      </p:pic>
      <p:pic>
        <p:nvPicPr>
          <p:cNvPr id="1027" name="Picture 3" descr="E:\HIPON\ΕΝΗΜΕΡΩΤΙΚΟ ΥΛΙΚΟ ΠΡΟΓΡΑΜΜΑΤΟΣ HIPON\HIPON IMPACT\TEACHING PAINTINGS\the-student-1881.jpg!HD.jpg"/>
          <p:cNvPicPr>
            <a:picLocks noChangeAspect="1" noChangeArrowheads="1"/>
          </p:cNvPicPr>
          <p:nvPr/>
        </p:nvPicPr>
        <p:blipFill>
          <a:blip r:embed="rId3" cstate="print"/>
          <a:srcRect/>
          <a:stretch>
            <a:fillRect/>
          </a:stretch>
        </p:blipFill>
        <p:spPr bwMode="auto">
          <a:xfrm>
            <a:off x="2195736" y="2780928"/>
            <a:ext cx="2230988" cy="3672408"/>
          </a:xfrm>
          <a:prstGeom prst="rect">
            <a:avLst/>
          </a:prstGeom>
          <a:noFill/>
        </p:spPr>
      </p:pic>
      <p:pic>
        <p:nvPicPr>
          <p:cNvPr id="1028" name="Picture 4" descr="E:\HIPON\ΕΝΗΜΕΡΩΤΙΚΟ ΥΛΙΚΟ ΠΡΟΓΡΑΜΜΑΤΟΣ HIPON\HIPON IMPACT\TEACHING PAINTINGS\the-student-1903.jpg!HD.jpg"/>
          <p:cNvPicPr>
            <a:picLocks noChangeAspect="1" noChangeArrowheads="1"/>
          </p:cNvPicPr>
          <p:nvPr/>
        </p:nvPicPr>
        <p:blipFill>
          <a:blip r:embed="rId4" cstate="print"/>
          <a:srcRect/>
          <a:stretch>
            <a:fillRect/>
          </a:stretch>
        </p:blipFill>
        <p:spPr bwMode="auto">
          <a:xfrm>
            <a:off x="4499992" y="2780928"/>
            <a:ext cx="2160240" cy="3672408"/>
          </a:xfrm>
          <a:prstGeom prst="rect">
            <a:avLst/>
          </a:prstGeom>
          <a:noFill/>
        </p:spPr>
      </p:pic>
      <p:pic>
        <p:nvPicPr>
          <p:cNvPr id="1029" name="Picture 5" descr="E:\HIPON\ΕΝΗΜΕΡΩΤΙΚΟ ΥΛΙΚΟ ΠΡΟΓΡΑΜΜΑΤΟΣ HIPON\HIPON IMPACT\TEACHING PAINTINGS\the-student-self-portrait.jpg!HD.jpg"/>
          <p:cNvPicPr>
            <a:picLocks noChangeAspect="1" noChangeArrowheads="1"/>
          </p:cNvPicPr>
          <p:nvPr/>
        </p:nvPicPr>
        <p:blipFill>
          <a:blip r:embed="rId5" cstate="print"/>
          <a:srcRect/>
          <a:stretch>
            <a:fillRect/>
          </a:stretch>
        </p:blipFill>
        <p:spPr bwMode="auto">
          <a:xfrm>
            <a:off x="6772236" y="2780928"/>
            <a:ext cx="2371764" cy="36724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0" y="-214338"/>
            <a:ext cx="5214942" cy="6786610"/>
          </a:xfrm>
        </p:spPr>
        <p:txBody>
          <a:bodyPr>
            <a:normAutofit fontScale="25000" lnSpcReduction="20000"/>
          </a:bodyPr>
          <a:lstStyle/>
          <a:p>
            <a:pPr algn="ctr"/>
            <a:endParaRPr lang="en-US" sz="4400" b="1" dirty="0" smtClean="0"/>
          </a:p>
          <a:p>
            <a:pPr algn="ctr"/>
            <a:r>
              <a:rPr lang="en-US" sz="4400" b="1" dirty="0" smtClean="0"/>
              <a:t>-</a:t>
            </a:r>
            <a:r>
              <a:rPr lang="en-US" sz="7200" dirty="0" smtClean="0"/>
              <a:t> </a:t>
            </a:r>
            <a:r>
              <a:rPr lang="en-US" sz="7200" spc="300" dirty="0" smtClean="0">
                <a:effectLst>
                  <a:outerShdw blurRad="38100" dist="38100" dir="2700000" algn="tl">
                    <a:srgbClr val="000000">
                      <a:alpha val="43137"/>
                    </a:srgbClr>
                  </a:outerShdw>
                </a:effectLst>
              </a:rPr>
              <a:t>Dis</a:t>
            </a:r>
            <a:r>
              <a:rPr lang="en-US" sz="7200" dirty="0" smtClean="0">
                <a:effectLst>
                  <a:outerShdw blurRad="38100" dist="38100" dir="2700000" algn="tl">
                    <a:srgbClr val="000000">
                      <a:alpha val="43137"/>
                    </a:srgbClr>
                  </a:outerShdw>
                </a:effectLst>
              </a:rPr>
              <a:t>inclination</a:t>
            </a:r>
            <a:r>
              <a:rPr lang="en-US" sz="7200" dirty="0" smtClean="0"/>
              <a:t> to  </a:t>
            </a:r>
            <a:r>
              <a:rPr lang="en-US" sz="7200" b="1" spc="300" dirty="0" smtClean="0">
                <a:effectLst>
                  <a:outerShdw blurRad="38100" dist="38100" dir="2700000" algn="tl">
                    <a:srgbClr val="000000">
                      <a:alpha val="43137"/>
                    </a:srgbClr>
                  </a:outerShdw>
                </a:effectLst>
              </a:rPr>
              <a:t>share</a:t>
            </a:r>
            <a:r>
              <a:rPr lang="en-US" sz="7200" b="1" dirty="0" smtClean="0"/>
              <a:t> </a:t>
            </a:r>
            <a:r>
              <a:rPr lang="en-US" sz="7200" dirty="0" smtClean="0"/>
              <a:t>knowledge ( or anything else, actually…).</a:t>
            </a:r>
          </a:p>
          <a:p>
            <a:pPr algn="ctr">
              <a:buFontTx/>
              <a:buChar char="-"/>
            </a:pPr>
            <a:r>
              <a:rPr lang="en-US" sz="7200" b="1" dirty="0" smtClean="0">
                <a:effectLst>
                  <a:outerShdw blurRad="38100" dist="38100" dir="2700000" algn="tl">
                    <a:srgbClr val="000000">
                      <a:alpha val="43137"/>
                    </a:srgbClr>
                  </a:outerShdw>
                </a:effectLst>
              </a:rPr>
              <a:t> </a:t>
            </a:r>
            <a:r>
              <a:rPr lang="en-US" sz="7200" b="1" spc="600" dirty="0" smtClean="0">
                <a:effectLst>
                  <a:outerShdw blurRad="38100" dist="38100" dir="2700000" algn="tl">
                    <a:srgbClr val="000000">
                      <a:alpha val="43137"/>
                    </a:srgbClr>
                  </a:outerShdw>
                </a:effectLst>
              </a:rPr>
              <a:t>Profuse </a:t>
            </a:r>
            <a:r>
              <a:rPr lang="en-US" sz="7200" spc="600" dirty="0" smtClean="0">
                <a:effectLst>
                  <a:outerShdw blurRad="38100" dist="38100" dir="2700000" algn="tl">
                    <a:srgbClr val="000000">
                      <a:alpha val="43137"/>
                    </a:srgbClr>
                  </a:outerShdw>
                </a:effectLst>
              </a:rPr>
              <a:t>theorizing</a:t>
            </a:r>
            <a:r>
              <a:rPr lang="en-US" sz="7200" dirty="0" smtClean="0"/>
              <a:t>: </a:t>
            </a:r>
            <a:r>
              <a:rPr lang="en-US" sz="7200" spc="600" dirty="0" smtClean="0">
                <a:effectLst>
                  <a:outerShdw blurRad="38100" dist="38100" dir="2700000" algn="tl">
                    <a:srgbClr val="000000">
                      <a:alpha val="43137"/>
                    </a:srgbClr>
                  </a:outerShdw>
                </a:effectLst>
              </a:rPr>
              <a:t>exclusive</a:t>
            </a:r>
            <a:r>
              <a:rPr lang="en-US" sz="7200" dirty="0" smtClean="0"/>
              <a:t> learning of </a:t>
            </a:r>
            <a:r>
              <a:rPr lang="en-US" sz="7200" dirty="0" smtClean="0">
                <a:effectLst>
                  <a:outerShdw blurRad="38100" dist="38100" dir="2700000" algn="tl">
                    <a:srgbClr val="000000">
                      <a:alpha val="43137"/>
                    </a:srgbClr>
                  </a:outerShdw>
                </a:effectLst>
              </a:rPr>
              <a:t>concepts</a:t>
            </a:r>
            <a:r>
              <a:rPr lang="en-US" sz="7200" dirty="0" smtClean="0"/>
              <a:t> and </a:t>
            </a:r>
            <a:r>
              <a:rPr lang="en-US" sz="7200" dirty="0" smtClean="0">
                <a:effectLst>
                  <a:outerShdw blurRad="38100" dist="38100" dir="2700000" algn="tl">
                    <a:srgbClr val="000000">
                      <a:alpha val="43137"/>
                    </a:srgbClr>
                  </a:outerShdw>
                </a:effectLst>
              </a:rPr>
              <a:t>theories</a:t>
            </a:r>
            <a:r>
              <a:rPr lang="en-US" sz="7200" dirty="0" smtClean="0"/>
              <a:t> through study and reflection on the  </a:t>
            </a:r>
            <a:r>
              <a:rPr lang="en-US" sz="7200" spc="600" dirty="0" smtClean="0">
                <a:effectLst>
                  <a:outerShdw blurRad="38100" dist="38100" dir="2700000" algn="tl">
                    <a:srgbClr val="000000">
                      <a:alpha val="43137"/>
                    </a:srgbClr>
                  </a:outerShdw>
                </a:effectLst>
              </a:rPr>
              <a:t>abstract</a:t>
            </a:r>
            <a:r>
              <a:rPr lang="en-US" sz="7200" dirty="0" smtClean="0"/>
              <a:t>.</a:t>
            </a:r>
          </a:p>
          <a:p>
            <a:pPr algn="ctr">
              <a:buFontTx/>
              <a:buChar char="-"/>
            </a:pPr>
            <a:r>
              <a:rPr lang="en-US" sz="7200" dirty="0" smtClean="0"/>
              <a:t>  A sense of </a:t>
            </a:r>
            <a:r>
              <a:rPr lang="en-US" sz="7200" dirty="0" smtClean="0">
                <a:effectLst>
                  <a:outerShdw blurRad="38100" dist="38100" dir="2700000" algn="tl">
                    <a:srgbClr val="000000">
                      <a:alpha val="43137"/>
                    </a:srgbClr>
                  </a:outerShdw>
                </a:effectLst>
              </a:rPr>
              <a:t>mere  </a:t>
            </a:r>
            <a:r>
              <a:rPr lang="el-GR" sz="7200" dirty="0" smtClean="0">
                <a:effectLst>
                  <a:outerShdw blurRad="38100" dist="38100" dir="2700000" algn="tl">
                    <a:srgbClr val="000000">
                      <a:alpha val="43137"/>
                    </a:srgbClr>
                  </a:outerShdw>
                </a:effectLst>
              </a:rPr>
              <a:t> </a:t>
            </a:r>
            <a:r>
              <a:rPr lang="en-US" sz="7200" spc="600" dirty="0" smtClean="0">
                <a:effectLst>
                  <a:outerShdw blurRad="38100" dist="38100" dir="2700000" algn="tl">
                    <a:srgbClr val="000000">
                      <a:alpha val="43137"/>
                    </a:srgbClr>
                  </a:outerShdw>
                </a:effectLst>
              </a:rPr>
              <a:t>routine</a:t>
            </a:r>
            <a:r>
              <a:rPr lang="en-US" sz="7200" dirty="0" smtClean="0">
                <a:effectLst>
                  <a:outerShdw blurRad="38100" dist="38100" dir="2700000" algn="tl">
                    <a:srgbClr val="000000">
                      <a:alpha val="43137"/>
                    </a:srgbClr>
                  </a:outerShdw>
                </a:effectLst>
              </a:rPr>
              <a:t> processing </a:t>
            </a:r>
            <a:endParaRPr lang="el-GR" sz="7200" dirty="0" smtClean="0">
              <a:effectLst>
                <a:outerShdw blurRad="38100" dist="38100" dir="2700000" algn="tl">
                  <a:srgbClr val="000000">
                    <a:alpha val="43137"/>
                  </a:srgbClr>
                </a:outerShdw>
              </a:effectLst>
            </a:endParaRPr>
          </a:p>
          <a:p>
            <a:pPr algn="ctr"/>
            <a:r>
              <a:rPr lang="en-US" sz="7200" dirty="0" smtClean="0">
                <a:effectLst>
                  <a:outerShdw blurRad="38100" dist="38100" dir="2700000" algn="tl">
                    <a:srgbClr val="000000">
                      <a:alpha val="43137"/>
                    </a:srgbClr>
                  </a:outerShdw>
                </a:effectLst>
              </a:rPr>
              <a:t>regarding teaching tasks</a:t>
            </a:r>
            <a:r>
              <a:rPr lang="en-US" sz="7200" dirty="0" smtClean="0"/>
              <a:t>. </a:t>
            </a:r>
            <a:r>
              <a:rPr lang="el-GR" sz="7200" dirty="0" smtClean="0"/>
              <a:t> </a:t>
            </a:r>
            <a:endParaRPr lang="en-US" sz="7200" dirty="0" smtClean="0"/>
          </a:p>
          <a:p>
            <a:pPr algn="ctr"/>
            <a:r>
              <a:rPr lang="en-US" sz="7200" spc="600" dirty="0" smtClean="0">
                <a:effectLst>
                  <a:outerShdw blurRad="38100" dist="38100" dir="2700000" algn="tl">
                    <a:srgbClr val="000000">
                      <a:alpha val="43137"/>
                    </a:srgbClr>
                  </a:outerShdw>
                </a:effectLst>
              </a:rPr>
              <a:t>Sloth</a:t>
            </a:r>
            <a:r>
              <a:rPr lang="en-US" sz="7200" dirty="0" smtClean="0">
                <a:effectLst>
                  <a:outerShdw blurRad="38100" dist="38100" dir="2700000" algn="tl">
                    <a:srgbClr val="000000">
                      <a:alpha val="43137"/>
                    </a:srgbClr>
                  </a:outerShdw>
                </a:effectLst>
              </a:rPr>
              <a:t> </a:t>
            </a:r>
            <a:r>
              <a:rPr lang="en-US" sz="7200" dirty="0" smtClean="0"/>
              <a:t>and</a:t>
            </a:r>
            <a:r>
              <a:rPr lang="en-US" sz="7200" dirty="0" smtClean="0">
                <a:effectLst>
                  <a:outerShdw blurRad="38100" dist="38100" dir="2700000" algn="tl">
                    <a:srgbClr val="000000">
                      <a:alpha val="43137"/>
                    </a:srgbClr>
                  </a:outerShdw>
                </a:effectLst>
              </a:rPr>
              <a:t> </a:t>
            </a:r>
            <a:r>
              <a:rPr lang="el-GR" sz="7200" dirty="0" smtClean="0">
                <a:effectLst>
                  <a:outerShdw blurRad="38100" dist="38100" dir="2700000" algn="tl">
                    <a:srgbClr val="000000">
                      <a:alpha val="43137"/>
                    </a:srgbClr>
                  </a:outerShdw>
                </a:effectLst>
              </a:rPr>
              <a:t> </a:t>
            </a:r>
            <a:r>
              <a:rPr lang="en-US" sz="7200" spc="600" dirty="0" smtClean="0">
                <a:effectLst>
                  <a:outerShdw blurRad="38100" dist="38100" dir="2700000" algn="tl">
                    <a:srgbClr val="000000">
                      <a:alpha val="43137"/>
                    </a:srgbClr>
                  </a:outerShdw>
                </a:effectLst>
              </a:rPr>
              <a:t>complacency</a:t>
            </a:r>
            <a:r>
              <a:rPr lang="en-US" sz="7200" dirty="0" smtClean="0"/>
              <a:t>.</a:t>
            </a:r>
          </a:p>
          <a:p>
            <a:pPr algn="ctr"/>
            <a:r>
              <a:rPr lang="en-US" sz="7200" spc="600" dirty="0" smtClean="0"/>
              <a:t> </a:t>
            </a:r>
            <a:r>
              <a:rPr lang="en-US" sz="7200" spc="600" dirty="0" smtClean="0">
                <a:effectLst>
                  <a:outerShdw blurRad="38100" dist="38100" dir="2700000" algn="tl">
                    <a:srgbClr val="000000">
                      <a:alpha val="43137"/>
                    </a:srgbClr>
                  </a:outerShdw>
                </a:effectLst>
              </a:rPr>
              <a:t>Lack</a:t>
            </a:r>
            <a:r>
              <a:rPr lang="en-US" sz="7200" spc="600" dirty="0" smtClean="0"/>
              <a:t> </a:t>
            </a:r>
            <a:r>
              <a:rPr lang="en-US" sz="7200" dirty="0" smtClean="0"/>
              <a:t>of concern, inspiration, creative flair or  </a:t>
            </a:r>
            <a:r>
              <a:rPr lang="en-US" sz="7200" spc="300" dirty="0" smtClean="0">
                <a:effectLst>
                  <a:outerShdw blurRad="38100" dist="38100" dir="2700000" algn="tl">
                    <a:srgbClr val="000000">
                      <a:alpha val="43137"/>
                    </a:srgbClr>
                  </a:outerShdw>
                </a:effectLst>
              </a:rPr>
              <a:t>communication mood</a:t>
            </a:r>
            <a:r>
              <a:rPr lang="en-US" sz="7200" dirty="0" smtClean="0"/>
              <a:t>.</a:t>
            </a:r>
            <a:endParaRPr lang="el-GR" sz="7200" dirty="0" smtClean="0"/>
          </a:p>
          <a:p>
            <a:pPr algn="ctr"/>
            <a:r>
              <a:rPr lang="en-US" sz="7200" dirty="0" smtClean="0"/>
              <a:t>Being </a:t>
            </a:r>
            <a:r>
              <a:rPr lang="en-US" sz="7200" dirty="0" smtClean="0">
                <a:effectLst>
                  <a:outerShdw blurRad="38100" dist="38100" dir="2700000" algn="tl">
                    <a:srgbClr val="000000">
                      <a:alpha val="43137"/>
                    </a:srgbClr>
                  </a:outerShdw>
                </a:effectLst>
              </a:rPr>
              <a:t>unreachable, disdainful</a:t>
            </a:r>
            <a:r>
              <a:rPr lang="en-US" sz="7200" dirty="0" smtClean="0"/>
              <a:t> and </a:t>
            </a:r>
            <a:r>
              <a:rPr lang="en-US" sz="7200" dirty="0" smtClean="0">
                <a:effectLst>
                  <a:outerShdw blurRad="38100" dist="38100" dir="2700000" algn="tl">
                    <a:srgbClr val="000000">
                      <a:alpha val="43137"/>
                    </a:srgbClr>
                  </a:outerShdw>
                </a:effectLst>
              </a:rPr>
              <a:t>megalomaniac </a:t>
            </a:r>
          </a:p>
          <a:p>
            <a:pPr algn="ctr"/>
            <a:r>
              <a:rPr lang="en-US" sz="7200" dirty="0" smtClean="0"/>
              <a:t>( the latter two with regard to several academic teachers)</a:t>
            </a:r>
            <a:endParaRPr lang="el-GR" sz="7200" dirty="0" smtClean="0"/>
          </a:p>
          <a:p>
            <a:pPr algn="ctr"/>
            <a:r>
              <a:rPr lang="en-US" sz="7200" spc="600" dirty="0" smtClean="0"/>
              <a:t> </a:t>
            </a:r>
            <a:r>
              <a:rPr lang="el-GR" sz="7200" b="1" spc="600" dirty="0" smtClean="0">
                <a:effectLst>
                  <a:outerShdw blurRad="38100" dist="38100" dir="2700000" algn="tl">
                    <a:srgbClr val="000000">
                      <a:alpha val="43137"/>
                    </a:srgbClr>
                  </a:outerShdw>
                </a:effectLst>
              </a:rPr>
              <a:t>Νο</a:t>
            </a:r>
            <a:r>
              <a:rPr lang="el-GR" sz="7200" spc="600" dirty="0" smtClean="0">
                <a:effectLst>
                  <a:outerShdw blurRad="38100" dist="38100" dir="2700000" algn="tl">
                    <a:srgbClr val="000000">
                      <a:alpha val="43137"/>
                    </a:srgbClr>
                  </a:outerShdw>
                </a:effectLst>
              </a:rPr>
              <a:t> </a:t>
            </a:r>
            <a:r>
              <a:rPr lang="en-US" sz="7200" dirty="0" smtClean="0">
                <a:effectLst>
                  <a:outerShdw blurRad="38100" dist="38100" dir="2700000" algn="tl">
                    <a:srgbClr val="000000">
                      <a:alpha val="43137"/>
                    </a:srgbClr>
                  </a:outerShdw>
                </a:effectLst>
              </a:rPr>
              <a:t>transmissibility </a:t>
            </a:r>
            <a:r>
              <a:rPr lang="el-GR" sz="7200" dirty="0" smtClean="0">
                <a:effectLst>
                  <a:outerShdw blurRad="38100" dist="38100" dir="2700000" algn="tl">
                    <a:srgbClr val="000000">
                      <a:alpha val="43137"/>
                    </a:srgbClr>
                  </a:outerShdw>
                </a:effectLst>
              </a:rPr>
              <a:t> </a:t>
            </a:r>
          </a:p>
          <a:p>
            <a:pPr algn="ctr"/>
            <a:r>
              <a:rPr lang="en-US" sz="7200" spc="300" dirty="0" smtClean="0">
                <a:effectLst>
                  <a:outerShdw blurRad="38100" dist="38100" dir="2700000" algn="tl">
                    <a:srgbClr val="000000">
                      <a:alpha val="43137"/>
                    </a:srgbClr>
                  </a:outerShdw>
                </a:effectLst>
              </a:rPr>
              <a:t>of appeal for learning</a:t>
            </a:r>
            <a:r>
              <a:rPr lang="en-US" sz="7200" dirty="0" smtClean="0"/>
              <a:t>. </a:t>
            </a:r>
            <a:r>
              <a:rPr lang="el-GR" sz="7200" dirty="0" smtClean="0"/>
              <a:t> </a:t>
            </a:r>
          </a:p>
          <a:p>
            <a:pPr algn="ctr"/>
            <a:r>
              <a:rPr lang="en-US" sz="7200" spc="300" dirty="0" smtClean="0">
                <a:effectLst>
                  <a:outerShdw blurRad="38100" dist="38100" dir="2700000" algn="tl">
                    <a:srgbClr val="000000">
                      <a:alpha val="43137"/>
                    </a:srgbClr>
                  </a:outerShdw>
                </a:effectLst>
              </a:rPr>
              <a:t>Unwillingness</a:t>
            </a:r>
            <a:r>
              <a:rPr lang="en-US" sz="7200" dirty="0" smtClean="0"/>
              <a:t> to implement innovative methods. </a:t>
            </a:r>
          </a:p>
          <a:p>
            <a:pPr algn="ctr">
              <a:buFontTx/>
              <a:buChar char="-"/>
            </a:pPr>
            <a:r>
              <a:rPr lang="en-US" sz="7200" dirty="0" smtClean="0"/>
              <a:t>The  </a:t>
            </a:r>
            <a:r>
              <a:rPr lang="en-US" sz="7200" spc="600" dirty="0" smtClean="0">
                <a:effectLst>
                  <a:outerShdw blurRad="38100" dist="38100" dir="2700000" algn="tl">
                    <a:srgbClr val="000000">
                      <a:alpha val="43137"/>
                    </a:srgbClr>
                  </a:outerShdw>
                </a:effectLst>
              </a:rPr>
              <a:t>only</a:t>
            </a:r>
            <a:r>
              <a:rPr lang="en-US" sz="7200" dirty="0" smtClean="0">
                <a:effectLst>
                  <a:outerShdw blurRad="38100" dist="38100" dir="2700000" algn="tl">
                    <a:srgbClr val="000000">
                      <a:alpha val="43137"/>
                    </a:srgbClr>
                  </a:outerShdw>
                </a:effectLst>
              </a:rPr>
              <a:t> incentive </a:t>
            </a:r>
            <a:r>
              <a:rPr lang="en-US" sz="7200" dirty="0" smtClean="0"/>
              <a:t>for any educational endeavor is  </a:t>
            </a:r>
            <a:r>
              <a:rPr lang="en-US" sz="7200" spc="300" dirty="0" smtClean="0">
                <a:effectLst>
                  <a:outerShdw blurRad="38100" dist="38100" dir="2700000" algn="tl">
                    <a:srgbClr val="000000">
                      <a:alpha val="43137"/>
                    </a:srgbClr>
                  </a:outerShdw>
                </a:effectLst>
              </a:rPr>
              <a:t>reciprocation</a:t>
            </a:r>
            <a:r>
              <a:rPr lang="en-US" sz="7200" dirty="0" smtClean="0">
                <a:effectLst>
                  <a:outerShdw blurRad="38100" dist="38100" dir="2700000" algn="tl">
                    <a:srgbClr val="000000">
                      <a:alpha val="43137"/>
                    </a:srgbClr>
                  </a:outerShdw>
                </a:effectLst>
              </a:rPr>
              <a:t>,</a:t>
            </a:r>
            <a:r>
              <a:rPr lang="en-US" sz="7200" dirty="0" smtClean="0"/>
              <a:t> determined   </a:t>
            </a:r>
            <a:r>
              <a:rPr lang="en-US" sz="7200" spc="600" dirty="0" smtClean="0">
                <a:effectLst>
                  <a:outerShdw blurRad="38100" dist="38100" dir="2700000" algn="tl">
                    <a:srgbClr val="000000">
                      <a:alpha val="43137"/>
                    </a:srgbClr>
                  </a:outerShdw>
                </a:effectLst>
              </a:rPr>
              <a:t>solely</a:t>
            </a:r>
            <a:r>
              <a:rPr lang="en-US" sz="7200" spc="600" dirty="0" smtClean="0"/>
              <a:t> </a:t>
            </a:r>
            <a:r>
              <a:rPr lang="en-US" sz="7200" dirty="0" smtClean="0"/>
              <a:t>on the basis of the </a:t>
            </a:r>
            <a:r>
              <a:rPr lang="en-US" sz="7200" dirty="0" smtClean="0">
                <a:effectLst>
                  <a:outerShdw blurRad="38100" dist="38100" dir="2700000" algn="tl">
                    <a:srgbClr val="000000">
                      <a:alpha val="43137"/>
                    </a:srgbClr>
                  </a:outerShdw>
                </a:effectLst>
              </a:rPr>
              <a:t>financial</a:t>
            </a:r>
            <a:r>
              <a:rPr lang="en-US" sz="7200" dirty="0" smtClean="0"/>
              <a:t> </a:t>
            </a:r>
            <a:r>
              <a:rPr lang="en-US" sz="7200" dirty="0" smtClean="0">
                <a:effectLst>
                  <a:outerShdw blurRad="38100" dist="38100" dir="2700000" algn="tl">
                    <a:srgbClr val="000000">
                      <a:alpha val="43137"/>
                    </a:srgbClr>
                  </a:outerShdw>
                </a:effectLst>
              </a:rPr>
              <a:t>benefit </a:t>
            </a:r>
            <a:r>
              <a:rPr lang="en-US" sz="7200" dirty="0" smtClean="0"/>
              <a:t>of those involved. </a:t>
            </a:r>
          </a:p>
          <a:p>
            <a:pPr algn="ctr"/>
            <a:r>
              <a:rPr lang="en-US" sz="7200" dirty="0" smtClean="0"/>
              <a:t> A  prolonged era of</a:t>
            </a:r>
          </a:p>
          <a:p>
            <a:pPr algn="ctr"/>
            <a:r>
              <a:rPr lang="en-US" sz="7200" dirty="0" smtClean="0"/>
              <a:t> </a:t>
            </a:r>
            <a:r>
              <a:rPr lang="en-US" sz="7200" spc="300" dirty="0" smtClean="0">
                <a:effectLst>
                  <a:outerShdw blurRad="38100" dist="38100" dir="2700000" algn="tl">
                    <a:srgbClr val="000000">
                      <a:alpha val="43137"/>
                    </a:srgbClr>
                  </a:outerShdw>
                </a:effectLst>
              </a:rPr>
              <a:t>humanistic values </a:t>
            </a:r>
            <a:r>
              <a:rPr lang="el-GR" sz="7200" spc="300" dirty="0" smtClean="0">
                <a:effectLst>
                  <a:outerShdw blurRad="38100" dist="38100" dir="2700000" algn="tl">
                    <a:srgbClr val="000000">
                      <a:alpha val="43137"/>
                    </a:srgbClr>
                  </a:outerShdw>
                </a:effectLst>
              </a:rPr>
              <a:t> </a:t>
            </a:r>
            <a:r>
              <a:rPr lang="en-US" sz="7200" spc="600" dirty="0" smtClean="0">
                <a:effectLst>
                  <a:outerShdw blurRad="38100" dist="38100" dir="2700000" algn="tl">
                    <a:srgbClr val="000000">
                      <a:alpha val="43137"/>
                    </a:srgbClr>
                  </a:outerShdw>
                </a:effectLst>
              </a:rPr>
              <a:t>decline</a:t>
            </a:r>
            <a:r>
              <a:rPr lang="en-US" sz="7200" spc="300" dirty="0" smtClean="0">
                <a:effectLst>
                  <a:outerShdw blurRad="38100" dist="38100" dir="2700000" algn="tl">
                    <a:srgbClr val="000000">
                      <a:alpha val="43137"/>
                    </a:srgbClr>
                  </a:outerShdw>
                </a:effectLst>
              </a:rPr>
              <a:t>,</a:t>
            </a:r>
          </a:p>
          <a:p>
            <a:pPr algn="ctr"/>
            <a:r>
              <a:rPr lang="en-US" sz="7200" dirty="0" smtClean="0"/>
              <a:t> </a:t>
            </a:r>
            <a:r>
              <a:rPr lang="en-US" sz="7200" dirty="0" smtClean="0">
                <a:effectLst>
                  <a:outerShdw blurRad="38100" dist="38100" dir="2700000" algn="tl">
                    <a:srgbClr val="000000">
                      <a:alpha val="43137"/>
                    </a:srgbClr>
                  </a:outerShdw>
                </a:effectLst>
              </a:rPr>
              <a:t>crowding </a:t>
            </a:r>
            <a:r>
              <a:rPr lang="el-GR" sz="7200" dirty="0" smtClean="0">
                <a:effectLst>
                  <a:outerShdw blurRad="38100" dist="38100" dir="2700000" algn="tl">
                    <a:srgbClr val="000000">
                      <a:alpha val="43137"/>
                    </a:srgbClr>
                  </a:outerShdw>
                </a:effectLst>
              </a:rPr>
              <a:t> </a:t>
            </a:r>
            <a:r>
              <a:rPr lang="en-US" sz="7200" dirty="0" smtClean="0">
                <a:effectLst>
                  <a:outerShdw blurRad="38100" dist="38100" dir="2700000" algn="tl">
                    <a:srgbClr val="000000">
                      <a:alpha val="43137"/>
                    </a:srgbClr>
                  </a:outerShdw>
                </a:effectLst>
              </a:rPr>
              <a:t> </a:t>
            </a:r>
            <a:r>
              <a:rPr lang="en-US" sz="7200" spc="600" dirty="0" smtClean="0">
                <a:effectLst>
                  <a:outerShdw blurRad="38100" dist="38100" dir="2700000" algn="tl">
                    <a:srgbClr val="000000">
                      <a:alpha val="43137"/>
                    </a:srgbClr>
                  </a:outerShdw>
                </a:effectLst>
              </a:rPr>
              <a:t>out</a:t>
            </a:r>
            <a:r>
              <a:rPr lang="en-US" sz="7200" dirty="0" smtClean="0">
                <a:effectLst>
                  <a:outerShdw blurRad="38100" dist="38100" dir="2700000" algn="tl">
                    <a:srgbClr val="000000">
                      <a:alpha val="43137"/>
                    </a:srgbClr>
                  </a:outerShdw>
                </a:effectLst>
              </a:rPr>
              <a:t> any  </a:t>
            </a:r>
            <a:r>
              <a:rPr lang="en-US" sz="7200" spc="600" dirty="0" smtClean="0">
                <a:effectLst>
                  <a:outerShdw blurRad="38100" dist="38100" dir="2700000" algn="tl">
                    <a:srgbClr val="000000">
                      <a:alpha val="43137"/>
                    </a:srgbClr>
                  </a:outerShdw>
                </a:effectLst>
              </a:rPr>
              <a:t>spirituality.</a:t>
            </a:r>
          </a:p>
          <a:p>
            <a:pPr algn="ctr"/>
            <a:r>
              <a:rPr lang="en-US" sz="7200" dirty="0" smtClean="0"/>
              <a:t> From a sociological standpoint: </a:t>
            </a:r>
            <a:r>
              <a:rPr lang="en-US" sz="7200" dirty="0" smtClean="0">
                <a:effectLst>
                  <a:outerShdw blurRad="38100" dist="38100" dir="2700000" algn="tl">
                    <a:srgbClr val="000000">
                      <a:alpha val="43137"/>
                    </a:srgbClr>
                  </a:outerShdw>
                </a:effectLst>
              </a:rPr>
              <a:t>general social trend</a:t>
            </a:r>
            <a:r>
              <a:rPr lang="en-US" sz="7200" dirty="0" smtClean="0"/>
              <a:t> and </a:t>
            </a:r>
            <a:r>
              <a:rPr lang="en-US" sz="7200" dirty="0" smtClean="0">
                <a:effectLst>
                  <a:outerShdw blurRad="38100" dist="38100" dir="2700000" algn="tl">
                    <a:srgbClr val="000000">
                      <a:alpha val="43137"/>
                    </a:srgbClr>
                  </a:outerShdw>
                </a:effectLst>
              </a:rPr>
              <a:t>individuals’ propensity </a:t>
            </a:r>
            <a:r>
              <a:rPr lang="en-US" sz="7200" dirty="0" smtClean="0"/>
              <a:t>towards </a:t>
            </a:r>
            <a:r>
              <a:rPr lang="en-US" sz="7200" dirty="0" smtClean="0">
                <a:effectLst>
                  <a:outerShdw blurRad="38100" dist="38100" dir="2700000" algn="tl">
                    <a:srgbClr val="000000">
                      <a:alpha val="43137"/>
                    </a:srgbClr>
                  </a:outerShdw>
                </a:effectLst>
              </a:rPr>
              <a:t>materialistic</a:t>
            </a:r>
            <a:r>
              <a:rPr lang="en-US" sz="7200" dirty="0" smtClean="0"/>
              <a:t> </a:t>
            </a:r>
            <a:r>
              <a:rPr lang="en-US" sz="7200" dirty="0" smtClean="0">
                <a:effectLst>
                  <a:outerShdw blurRad="38100" dist="38100" dir="2700000" algn="tl">
                    <a:srgbClr val="000000">
                      <a:alpha val="43137"/>
                    </a:srgbClr>
                  </a:outerShdw>
                </a:effectLst>
              </a:rPr>
              <a:t>wealth accumulation </a:t>
            </a:r>
            <a:r>
              <a:rPr lang="el-GR" sz="7200" dirty="0" smtClean="0"/>
              <a:t>(</a:t>
            </a:r>
            <a:r>
              <a:rPr lang="en-US" sz="7200" dirty="0" smtClean="0"/>
              <a:t>deification</a:t>
            </a:r>
            <a:r>
              <a:rPr lang="el-GR" sz="7200" dirty="0" smtClean="0"/>
              <a:t> </a:t>
            </a:r>
            <a:r>
              <a:rPr lang="en-US" sz="7200" dirty="0" smtClean="0"/>
              <a:t>of consumerism, pointless comforts, obsession for luxurious living</a:t>
            </a:r>
            <a:r>
              <a:rPr lang="el-GR" sz="7200" dirty="0" smtClean="0"/>
              <a:t>)</a:t>
            </a:r>
            <a:r>
              <a:rPr lang="en-US" sz="7200" dirty="0" smtClean="0"/>
              <a:t>.</a:t>
            </a:r>
          </a:p>
          <a:p>
            <a:pPr algn="ctr">
              <a:buFontTx/>
              <a:buChar char="-"/>
            </a:pPr>
            <a:endParaRPr lang="el-GR" sz="7200" dirty="0"/>
          </a:p>
        </p:txBody>
      </p:sp>
      <p:pic>
        <p:nvPicPr>
          <p:cNvPr id="2050" name="Picture 2" descr="E:\HIPON\ΕΝΗΜΕΡΩΤΙΚΟ ΥΛΙΚΟ ΠΡΟΓΡΑΜΜΑΤΟΣ HIPON\HIPON IMPACT\TEACHING PAINTINGS\teacher-1882.jpg!HD.jpg"/>
          <p:cNvPicPr>
            <a:picLocks noGrp="1" noChangeAspect="1" noChangeArrowheads="1"/>
          </p:cNvPicPr>
          <p:nvPr>
            <p:ph idx="1"/>
          </p:nvPr>
        </p:nvPicPr>
        <p:blipFill>
          <a:blip r:embed="rId3" cstate="print"/>
          <a:srcRect/>
          <a:stretch>
            <a:fillRect/>
          </a:stretch>
        </p:blipFill>
        <p:spPr bwMode="auto">
          <a:xfrm>
            <a:off x="5131728" y="1500174"/>
            <a:ext cx="3797990" cy="4547649"/>
          </a:xfrm>
          <a:prstGeom prst="rect">
            <a:avLst/>
          </a:prstGeom>
          <a:noFill/>
        </p:spPr>
      </p:pic>
      <p:sp>
        <p:nvSpPr>
          <p:cNvPr id="5" name="1 - Τίτλος"/>
          <p:cNvSpPr>
            <a:spLocks noGrp="1"/>
          </p:cNvSpPr>
          <p:nvPr>
            <p:ph type="title"/>
          </p:nvPr>
        </p:nvSpPr>
        <p:spPr>
          <a:xfrm>
            <a:off x="7072330" y="285728"/>
            <a:ext cx="2071670" cy="3357586"/>
          </a:xfrm>
        </p:spPr>
        <p:txBody>
          <a:bodyPr>
            <a:normAutofit/>
          </a:bodyPr>
          <a:lstStyle/>
          <a:p>
            <a:pPr algn="ctr"/>
            <a:r>
              <a:rPr lang="en-US" spc="600" dirty="0" smtClean="0">
                <a:solidFill>
                  <a:schemeClr val="accent6">
                    <a:lumMod val="60000"/>
                    <a:lumOff val="40000"/>
                  </a:schemeClr>
                </a:solidFill>
              </a:rPr>
              <a:t>Read</a:t>
            </a:r>
            <a:r>
              <a:rPr lang="en-US" dirty="0" smtClean="0">
                <a:solidFill>
                  <a:schemeClr val="accent6">
                    <a:lumMod val="60000"/>
                    <a:lumOff val="40000"/>
                  </a:schemeClr>
                </a:solidFill>
              </a:rPr>
              <a:t> </a:t>
            </a:r>
            <a:r>
              <a:rPr lang="el-GR" dirty="0" smtClean="0">
                <a:solidFill>
                  <a:schemeClr val="accent6">
                    <a:lumMod val="60000"/>
                    <a:lumOff val="40000"/>
                  </a:schemeClr>
                </a:solidFill>
              </a:rPr>
              <a:t/>
            </a:r>
            <a:br>
              <a:rPr lang="el-GR" dirty="0" smtClean="0">
                <a:solidFill>
                  <a:schemeClr val="accent6">
                    <a:lumMod val="60000"/>
                    <a:lumOff val="40000"/>
                  </a:schemeClr>
                </a:solidFill>
              </a:rPr>
            </a:br>
            <a:r>
              <a:rPr lang="en-US" dirty="0" smtClean="0">
                <a:solidFill>
                  <a:schemeClr val="accent6">
                    <a:lumMod val="60000"/>
                    <a:lumOff val="40000"/>
                  </a:schemeClr>
                </a:solidFill>
              </a:rPr>
              <a:t>your </a:t>
            </a:r>
            <a:r>
              <a:rPr lang="el-GR" dirty="0" smtClean="0">
                <a:solidFill>
                  <a:schemeClr val="accent6">
                    <a:lumMod val="60000"/>
                    <a:lumOff val="40000"/>
                  </a:schemeClr>
                </a:solidFill>
              </a:rPr>
              <a:t> </a:t>
            </a:r>
            <a:r>
              <a:rPr lang="en-US" spc="600" dirty="0" smtClean="0">
                <a:solidFill>
                  <a:schemeClr val="accent6">
                    <a:lumMod val="60000"/>
                    <a:lumOff val="40000"/>
                  </a:schemeClr>
                </a:solidFill>
              </a:rPr>
              <a:t>books</a:t>
            </a:r>
            <a:r>
              <a:rPr lang="en-US" dirty="0" smtClean="0">
                <a:solidFill>
                  <a:schemeClr val="accent6">
                    <a:lumMod val="60000"/>
                    <a:lumOff val="40000"/>
                  </a:schemeClr>
                </a:solidFill>
              </a:rPr>
              <a:t>, </a:t>
            </a:r>
            <a:br>
              <a:rPr lang="en-US" dirty="0" smtClean="0">
                <a:solidFill>
                  <a:schemeClr val="accent6">
                    <a:lumMod val="60000"/>
                    <a:lumOff val="40000"/>
                  </a:schemeClr>
                </a:solidFill>
              </a:rPr>
            </a:br>
            <a:r>
              <a:rPr lang="en-US" dirty="0" smtClean="0">
                <a:solidFill>
                  <a:schemeClr val="accent6">
                    <a:lumMod val="60000"/>
                    <a:lumOff val="40000"/>
                  </a:schemeClr>
                </a:solidFill>
              </a:rPr>
              <a:t>study the material and practice, </a:t>
            </a:r>
            <a:r>
              <a:rPr lang="el-GR" dirty="0" smtClean="0">
                <a:solidFill>
                  <a:schemeClr val="accent6">
                    <a:lumMod val="60000"/>
                    <a:lumOff val="40000"/>
                  </a:schemeClr>
                </a:solidFill>
              </a:rPr>
              <a:t/>
            </a:r>
            <a:br>
              <a:rPr lang="el-GR" dirty="0" smtClean="0">
                <a:solidFill>
                  <a:schemeClr val="accent6">
                    <a:lumMod val="60000"/>
                    <a:lumOff val="40000"/>
                  </a:schemeClr>
                </a:solidFill>
              </a:rPr>
            </a:br>
            <a:r>
              <a:rPr lang="en-US" dirty="0" smtClean="0">
                <a:solidFill>
                  <a:schemeClr val="accent6">
                    <a:lumMod val="60000"/>
                    <a:lumOff val="40000"/>
                  </a:schemeClr>
                </a:solidFill>
              </a:rPr>
              <a:t>practice, </a:t>
            </a:r>
            <a:r>
              <a:rPr lang="el-GR" dirty="0" smtClean="0">
                <a:solidFill>
                  <a:schemeClr val="accent6">
                    <a:lumMod val="60000"/>
                    <a:lumOff val="40000"/>
                  </a:schemeClr>
                </a:solidFill>
              </a:rPr>
              <a:t/>
            </a:r>
            <a:br>
              <a:rPr lang="el-GR" dirty="0" smtClean="0">
                <a:solidFill>
                  <a:schemeClr val="accent6">
                    <a:lumMod val="60000"/>
                    <a:lumOff val="40000"/>
                  </a:schemeClr>
                </a:solidFill>
              </a:rPr>
            </a:br>
            <a:r>
              <a:rPr lang="en-US" dirty="0" smtClean="0">
                <a:solidFill>
                  <a:schemeClr val="accent6">
                    <a:lumMod val="60000"/>
                    <a:lumOff val="40000"/>
                  </a:schemeClr>
                </a:solidFill>
              </a:rPr>
              <a:t>practice!</a:t>
            </a:r>
            <a:endParaRPr lang="el-GR" dirty="0">
              <a:solidFill>
                <a:schemeClr val="accent6">
                  <a:lumMod val="60000"/>
                  <a:lumOff val="40000"/>
                </a:schemeClr>
              </a:solidFill>
            </a:endParaRPr>
          </a:p>
        </p:txBody>
      </p:sp>
      <p:sp>
        <p:nvSpPr>
          <p:cNvPr id="6" name="Rectangle 5"/>
          <p:cNvSpPr/>
          <p:nvPr/>
        </p:nvSpPr>
        <p:spPr>
          <a:xfrm>
            <a:off x="4929190" y="357166"/>
            <a:ext cx="4214810" cy="830997"/>
          </a:xfrm>
          <a:prstGeom prst="rect">
            <a:avLst/>
          </a:prstGeom>
        </p:spPr>
        <p:txBody>
          <a:bodyPr wrap="square">
            <a:spAutoFit/>
          </a:bodyPr>
          <a:lstStyle/>
          <a:p>
            <a:pPr algn="ctr"/>
            <a:r>
              <a:rPr lang="en-US" sz="2400" b="1" dirty="0" smtClean="0"/>
              <a:t>Certainly, their teacher </a:t>
            </a:r>
          </a:p>
          <a:p>
            <a:pPr algn="ctr"/>
            <a:r>
              <a:rPr lang="en-US" sz="2400" b="1" dirty="0" smtClean="0"/>
              <a:t>has something to do with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500"/>
                                        <p:tgtEl>
                                          <p:spTgt spid="4">
                                            <p:txEl>
                                              <p:pRg st="8" end="8"/>
                                            </p:txEl>
                                          </p:spTgt>
                                        </p:tgtEl>
                                      </p:cBhvr>
                                    </p:animEffect>
                                  </p:childTnLst>
                                </p:cTn>
                              </p:par>
                              <p:par>
                                <p:cTn id="39" presetID="10" presetClass="entr" presetSubtype="0" fill="hold" nodeType="withEffect">
                                  <p:stCondLst>
                                    <p:cond delay="0"/>
                                  </p:stCondLst>
                                  <p:iterate type="lt">
                                    <p:tmPct val="0"/>
                                  </p:iterate>
                                  <p:childTnLst>
                                    <p:set>
                                      <p:cBhvr>
                                        <p:cTn id="40" dur="1" fill="hold">
                                          <p:stCondLst>
                                            <p:cond delay="0"/>
                                          </p:stCondLst>
                                        </p:cTn>
                                        <p:tgtEl>
                                          <p:spTgt spid="4">
                                            <p:txEl>
                                              <p:pRg st="9" end="9"/>
                                            </p:txEl>
                                          </p:spTgt>
                                        </p:tgtEl>
                                        <p:attrNameLst>
                                          <p:attrName>style.visibility</p:attrName>
                                        </p:attrNameLst>
                                      </p:cBhvr>
                                      <p:to>
                                        <p:strVal val="visible"/>
                                      </p:to>
                                    </p:set>
                                    <p:animEffect transition="in" filter="fade">
                                      <p:cBhvr>
                                        <p:cTn id="41" dur="500"/>
                                        <p:tgtEl>
                                          <p:spTgt spid="4">
                                            <p:txEl>
                                              <p:pRg st="9" end="9"/>
                                            </p:txEl>
                                          </p:spTgt>
                                        </p:tgtEl>
                                      </p:cBhvr>
                                    </p:animEffect>
                                  </p:childTnLst>
                                </p:cTn>
                              </p:par>
                              <p:par>
                                <p:cTn id="42" presetID="10" presetClass="entr" presetSubtype="0" fill="hold" nodeType="withEffect">
                                  <p:stCondLst>
                                    <p:cond delay="0"/>
                                  </p:stCondLst>
                                  <p:iterate type="lt">
                                    <p:tmPct val="0"/>
                                  </p:iterate>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fade">
                                      <p:cBhvr>
                                        <p:cTn id="44" dur="500"/>
                                        <p:tgtEl>
                                          <p:spTgt spid="4">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mph" presetSubtype="0" nodeType="clickEffect">
                                  <p:stCondLst>
                                    <p:cond delay="0"/>
                                  </p:stCondLst>
                                  <p:iterate type="lt">
                                    <p:tmAbs val="25"/>
                                  </p:iterate>
                                  <p:childTnLst>
                                    <p:set>
                                      <p:cBhvr override="childStyle">
                                        <p:cTn id="51" dur="indefinite"/>
                                        <p:tgtEl>
                                          <p:spTgt spid="4">
                                            <p:txEl>
                                              <p:pRg st="9" end="9"/>
                                            </p:txEl>
                                          </p:spTgt>
                                        </p:tgtEl>
                                        <p:attrNameLst>
                                          <p:attrName>style.fontWeight</p:attrName>
                                        </p:attrNameLst>
                                      </p:cBhvr>
                                      <p:to>
                                        <p:strVal val="bold"/>
                                      </p:to>
                                    </p:set>
                                  </p:childTnLst>
                                </p:cTn>
                              </p:par>
                              <p:par>
                                <p:cTn id="52" presetID="15" presetClass="emph" presetSubtype="0" nodeType="withEffect">
                                  <p:stCondLst>
                                    <p:cond delay="0"/>
                                  </p:stCondLst>
                                  <p:iterate type="lt">
                                    <p:tmAbs val="25"/>
                                  </p:iterate>
                                  <p:childTnLst>
                                    <p:set>
                                      <p:cBhvr override="childStyle">
                                        <p:cTn id="53" dur="indefinite"/>
                                        <p:tgtEl>
                                          <p:spTgt spid="4">
                                            <p:txEl>
                                              <p:pRg st="10" end="10"/>
                                            </p:txEl>
                                          </p:spTgt>
                                        </p:tgtEl>
                                        <p:attrNameLst>
                                          <p:attrName>style.fontWeight</p:attrName>
                                        </p:attrNameLst>
                                      </p:cBhvr>
                                      <p:to>
                                        <p:strVal val="bold"/>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12" end="12"/>
                                            </p:txEl>
                                          </p:spTgt>
                                        </p:tgtEl>
                                        <p:attrNameLst>
                                          <p:attrName>style.visibility</p:attrName>
                                        </p:attrNameLst>
                                      </p:cBhvr>
                                      <p:to>
                                        <p:strVal val="visible"/>
                                      </p:to>
                                    </p:set>
                                    <p:animEffect transition="in" filter="fade">
                                      <p:cBhvr>
                                        <p:cTn id="58" dur="500"/>
                                        <p:tgtEl>
                                          <p:spTgt spid="4">
                                            <p:txEl>
                                              <p:pRg st="12" end="12"/>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4">
                                            <p:txEl>
                                              <p:pRg st="13" end="13"/>
                                            </p:txEl>
                                          </p:spTgt>
                                        </p:tgtEl>
                                        <p:attrNameLst>
                                          <p:attrName>style.visibility</p:attrName>
                                        </p:attrNameLst>
                                      </p:cBhvr>
                                      <p:to>
                                        <p:strVal val="visible"/>
                                      </p:to>
                                    </p:set>
                                    <p:animEffect transition="in" filter="fade">
                                      <p:cBhvr>
                                        <p:cTn id="61" dur="500"/>
                                        <p:tgtEl>
                                          <p:spTgt spid="4">
                                            <p:txEl>
                                              <p:pRg st="13" end="13"/>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4">
                                            <p:txEl>
                                              <p:pRg st="14" end="14"/>
                                            </p:txEl>
                                          </p:spTgt>
                                        </p:tgtEl>
                                        <p:attrNameLst>
                                          <p:attrName>style.visibility</p:attrName>
                                        </p:attrNameLst>
                                      </p:cBhvr>
                                      <p:to>
                                        <p:strVal val="visible"/>
                                      </p:to>
                                    </p:set>
                                    <p:animEffect transition="in" filter="fade">
                                      <p:cBhvr>
                                        <p:cTn id="64" dur="500"/>
                                        <p:tgtEl>
                                          <p:spTgt spid="4">
                                            <p:txEl>
                                              <p:pRg st="14" end="14"/>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Effect transition="in" filter="fade">
                                      <p:cBhvr>
                                        <p:cTn id="67" dur="500"/>
                                        <p:tgtEl>
                                          <p:spTgt spid="4">
                                            <p:txEl>
                                              <p:pRg st="15" end="15"/>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4">
                                            <p:txEl>
                                              <p:pRg st="16" end="16"/>
                                            </p:txEl>
                                          </p:spTgt>
                                        </p:tgtEl>
                                        <p:attrNameLst>
                                          <p:attrName>style.visibility</p:attrName>
                                        </p:attrNameLst>
                                      </p:cBhvr>
                                      <p:to>
                                        <p:strVal val="visible"/>
                                      </p:to>
                                    </p:set>
                                    <p:animEffect transition="in" filter="fade">
                                      <p:cBhvr>
                                        <p:cTn id="70" dur="500"/>
                                        <p:tgtEl>
                                          <p:spTgt spid="4">
                                            <p:txEl>
                                              <p:pRg st="16" end="1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5" presetClass="emph" presetSubtype="0" nodeType="clickEffect">
                                  <p:stCondLst>
                                    <p:cond delay="0"/>
                                  </p:stCondLst>
                                  <p:iterate type="lt">
                                    <p:tmAbs val="25"/>
                                  </p:iterate>
                                  <p:childTnLst>
                                    <p:set>
                                      <p:cBhvr override="childStyle">
                                        <p:cTn id="74" dur="indefinite"/>
                                        <p:tgtEl>
                                          <p:spTgt spid="4">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57752" cy="714356"/>
          </a:xfrm>
        </p:spPr>
        <p:txBody>
          <a:bodyPr>
            <a:noAutofit/>
          </a:bodyPr>
          <a:lstStyle/>
          <a:p>
            <a:pPr algn="ctr"/>
            <a:r>
              <a:rPr lang="en-US" sz="2400" dirty="0" smtClean="0">
                <a:solidFill>
                  <a:srgbClr val="FF0000"/>
                </a:solidFill>
              </a:rPr>
              <a:t>The   </a:t>
            </a:r>
            <a:r>
              <a:rPr lang="en-US" sz="2400" spc="600" dirty="0" smtClean="0">
                <a:solidFill>
                  <a:srgbClr val="FF0000"/>
                </a:solidFill>
              </a:rPr>
              <a:t>teaching </a:t>
            </a:r>
            <a:r>
              <a:rPr lang="en-US" sz="2400" dirty="0" smtClean="0">
                <a:solidFill>
                  <a:srgbClr val="FF0000"/>
                </a:solidFill>
              </a:rPr>
              <a:t> process</a:t>
            </a:r>
            <a:br>
              <a:rPr lang="en-US" sz="2400" dirty="0" smtClean="0">
                <a:solidFill>
                  <a:srgbClr val="FF0000"/>
                </a:solidFill>
              </a:rPr>
            </a:br>
            <a:r>
              <a:rPr lang="en-US" sz="2400" dirty="0" smtClean="0">
                <a:solidFill>
                  <a:srgbClr val="FF0000"/>
                </a:solidFill>
              </a:rPr>
              <a:t> is  a   </a:t>
            </a:r>
            <a:r>
              <a:rPr lang="en-US" sz="2400" spc="600" dirty="0" smtClean="0">
                <a:solidFill>
                  <a:srgbClr val="FF0000"/>
                </a:solidFill>
              </a:rPr>
              <a:t>sharing</a:t>
            </a:r>
            <a:r>
              <a:rPr lang="en-US" sz="2400" dirty="0" smtClean="0">
                <a:solidFill>
                  <a:srgbClr val="FF0000"/>
                </a:solidFill>
              </a:rPr>
              <a:t>  process.</a:t>
            </a:r>
            <a:endParaRPr lang="el-GR" sz="2400" dirty="0">
              <a:solidFill>
                <a:srgbClr val="FF0000"/>
              </a:solidFill>
            </a:endParaRPr>
          </a:p>
        </p:txBody>
      </p:sp>
      <p:sp>
        <p:nvSpPr>
          <p:cNvPr id="4" name="Text Placeholder 3"/>
          <p:cNvSpPr>
            <a:spLocks noGrp="1"/>
          </p:cNvSpPr>
          <p:nvPr>
            <p:ph type="body" sz="half" idx="2"/>
          </p:nvPr>
        </p:nvSpPr>
        <p:spPr>
          <a:xfrm>
            <a:off x="0" y="571480"/>
            <a:ext cx="5000628" cy="2857520"/>
          </a:xfrm>
        </p:spPr>
        <p:txBody>
          <a:bodyPr>
            <a:noAutofit/>
          </a:bodyPr>
          <a:lstStyle/>
          <a:p>
            <a:pPr algn="ctr"/>
            <a:r>
              <a:rPr lang="en-US" sz="2400" dirty="0" smtClean="0"/>
              <a:t>What can a </a:t>
            </a:r>
            <a:r>
              <a:rPr lang="en-US" sz="2400" dirty="0" smtClean="0">
                <a:effectLst>
                  <a:outerShdw blurRad="38100" dist="38100" dir="2700000" algn="tl">
                    <a:srgbClr val="000000">
                      <a:alpha val="43137"/>
                    </a:srgbClr>
                  </a:outerShdw>
                </a:effectLst>
              </a:rPr>
              <a:t>teacher</a:t>
            </a:r>
            <a:r>
              <a:rPr lang="en-US" sz="2400" dirty="0" smtClean="0"/>
              <a:t>  actually </a:t>
            </a:r>
            <a:r>
              <a:rPr lang="en-US" sz="2400" b="1" spc="300" dirty="0" smtClean="0">
                <a:solidFill>
                  <a:srgbClr val="FF0000"/>
                </a:solidFill>
                <a:effectLst>
                  <a:outerShdw blurRad="38100" dist="38100" dir="2700000" algn="tl">
                    <a:srgbClr val="000000">
                      <a:alpha val="43137"/>
                    </a:srgbClr>
                  </a:outerShdw>
                </a:effectLst>
              </a:rPr>
              <a:t>share</a:t>
            </a:r>
            <a:r>
              <a:rPr lang="en-US" sz="2400" spc="300" dirty="0" smtClean="0">
                <a:effectLst>
                  <a:outerShdw blurRad="38100" dist="38100" dir="2700000" algn="tl">
                    <a:srgbClr val="000000">
                      <a:alpha val="43137"/>
                    </a:srgbClr>
                  </a:outerShdw>
                </a:effectLst>
              </a:rPr>
              <a:t> </a:t>
            </a:r>
            <a:r>
              <a:rPr lang="en-US" sz="2400" dirty="0" smtClean="0"/>
              <a:t>with his </a:t>
            </a:r>
            <a:r>
              <a:rPr lang="en-US" sz="2400" dirty="0" smtClean="0">
                <a:effectLst>
                  <a:outerShdw blurRad="38100" dist="38100" dir="2700000" algn="tl">
                    <a:srgbClr val="000000">
                      <a:alpha val="43137"/>
                    </a:srgbClr>
                  </a:outerShdw>
                </a:effectLst>
              </a:rPr>
              <a:t>students</a:t>
            </a:r>
            <a:r>
              <a:rPr lang="en-US" sz="2400" dirty="0" smtClean="0"/>
              <a:t>?</a:t>
            </a:r>
            <a:endParaRPr lang="el-GR" sz="2400" dirty="0" smtClean="0"/>
          </a:p>
          <a:p>
            <a:r>
              <a:rPr lang="el-GR" sz="2400" dirty="0" smtClean="0"/>
              <a:t>Α </a:t>
            </a:r>
            <a:r>
              <a:rPr lang="en-US" sz="2400" dirty="0" smtClean="0"/>
              <a:t>  </a:t>
            </a:r>
            <a:r>
              <a:rPr lang="en-US" sz="2400" spc="300" dirty="0" smtClean="0">
                <a:effectLst>
                  <a:outerShdw blurRad="38100" dist="38100" dir="2700000" algn="tl">
                    <a:srgbClr val="000000">
                      <a:alpha val="43137"/>
                    </a:srgbClr>
                  </a:outerShdw>
                </a:effectLst>
              </a:rPr>
              <a:t>passion</a:t>
            </a:r>
            <a:r>
              <a:rPr lang="en-US" sz="2400" dirty="0" smtClean="0"/>
              <a:t>  for   </a:t>
            </a:r>
            <a:r>
              <a:rPr lang="en-US" sz="2400" spc="600" dirty="0" smtClean="0">
                <a:effectLst>
                  <a:outerShdw blurRad="38100" dist="38100" dir="2700000" algn="tl">
                    <a:srgbClr val="000000">
                      <a:alpha val="43137"/>
                    </a:srgbClr>
                  </a:outerShdw>
                </a:effectLst>
              </a:rPr>
              <a:t>knowledge</a:t>
            </a:r>
            <a:endParaRPr lang="el-GR" sz="2400" spc="600" dirty="0" smtClean="0">
              <a:effectLst>
                <a:outerShdw blurRad="38100" dist="38100" dir="2700000" algn="tl">
                  <a:srgbClr val="000000">
                    <a:alpha val="43137"/>
                  </a:srgbClr>
                </a:outerShdw>
              </a:effectLst>
            </a:endParaRPr>
          </a:p>
          <a:p>
            <a:r>
              <a:rPr lang="el-GR" sz="2400" dirty="0" smtClean="0"/>
              <a:t>Α </a:t>
            </a:r>
            <a:r>
              <a:rPr lang="en-US" sz="2400" dirty="0" smtClean="0"/>
              <a:t>  </a:t>
            </a:r>
            <a:r>
              <a:rPr lang="en-US" sz="2400" spc="600" dirty="0" smtClean="0">
                <a:effectLst>
                  <a:outerShdw blurRad="38100" dist="38100" dir="2700000" algn="tl">
                    <a:srgbClr val="000000">
                      <a:alpha val="43137"/>
                    </a:srgbClr>
                  </a:outerShdw>
                </a:effectLst>
              </a:rPr>
              <a:t>positive  worldview</a:t>
            </a:r>
            <a:endParaRPr lang="el-GR" sz="2400" spc="600" dirty="0" smtClean="0">
              <a:effectLst>
                <a:outerShdw blurRad="38100" dist="38100" dir="2700000" algn="tl">
                  <a:srgbClr val="000000">
                    <a:alpha val="43137"/>
                  </a:srgbClr>
                </a:outerShdw>
              </a:effectLst>
            </a:endParaRPr>
          </a:p>
          <a:p>
            <a:r>
              <a:rPr lang="en-US" sz="2400" dirty="0" smtClean="0"/>
              <a:t>A </a:t>
            </a:r>
            <a:r>
              <a:rPr lang="en-US" sz="2400" dirty="0" smtClean="0">
                <a:effectLst>
                  <a:outerShdw blurRad="38100" dist="38100" dir="2700000" algn="tl">
                    <a:srgbClr val="000000">
                      <a:alpha val="43137"/>
                    </a:srgbClr>
                  </a:outerShdw>
                </a:effectLst>
              </a:rPr>
              <a:t>zest</a:t>
            </a:r>
            <a:r>
              <a:rPr lang="en-US" sz="2400" dirty="0" smtClean="0"/>
              <a:t> for a </a:t>
            </a:r>
            <a:r>
              <a:rPr lang="en-US" sz="2400" spc="300" dirty="0" smtClean="0"/>
              <a:t>creative occupation</a:t>
            </a:r>
          </a:p>
          <a:p>
            <a:pPr algn="ctr"/>
            <a:r>
              <a:rPr lang="el-GR" sz="2400" dirty="0" smtClean="0"/>
              <a:t>Α </a:t>
            </a:r>
            <a:r>
              <a:rPr lang="en-US" sz="2400" dirty="0" smtClean="0"/>
              <a:t> mood  for </a:t>
            </a:r>
          </a:p>
          <a:p>
            <a:r>
              <a:rPr lang="en-US" sz="2400" spc="300" dirty="0" smtClean="0">
                <a:effectLst>
                  <a:outerShdw blurRad="38100" dist="38100" dir="2700000" algn="tl">
                    <a:srgbClr val="000000">
                      <a:alpha val="43137"/>
                    </a:srgbClr>
                  </a:outerShdw>
                </a:effectLst>
              </a:rPr>
              <a:t>communication</a:t>
            </a:r>
            <a:r>
              <a:rPr lang="en-US" sz="2400" dirty="0" smtClean="0"/>
              <a:t> and  </a:t>
            </a:r>
            <a:r>
              <a:rPr lang="en-US" sz="2400" spc="600" dirty="0" smtClean="0">
                <a:effectLst>
                  <a:outerShdw blurRad="38100" dist="38100" dir="2700000" algn="tl">
                    <a:srgbClr val="000000">
                      <a:alpha val="43137"/>
                    </a:srgbClr>
                  </a:outerShdw>
                </a:effectLst>
              </a:rPr>
              <a:t>offering</a:t>
            </a:r>
            <a:endParaRPr lang="el-GR" sz="2400" spc="600" dirty="0">
              <a:effectLst>
                <a:outerShdw blurRad="38100" dist="38100" dir="2700000" algn="tl">
                  <a:srgbClr val="000000">
                    <a:alpha val="43137"/>
                  </a:srgbClr>
                </a:outerShdw>
              </a:effectLst>
            </a:endParaRPr>
          </a:p>
        </p:txBody>
      </p:sp>
      <p:pic>
        <p:nvPicPr>
          <p:cNvPr id="3074" name="Picture 2" descr="C:\Users\αγαπουλακι\Desktop\ΑΝΤΡΕΑΣ\TEACHING PAINTINGS\teacher-s-birthday-1.jpg"/>
          <p:cNvPicPr>
            <a:picLocks noGrp="1" noChangeAspect="1" noChangeArrowheads="1"/>
          </p:cNvPicPr>
          <p:nvPr>
            <p:ph idx="1"/>
          </p:nvPr>
        </p:nvPicPr>
        <p:blipFill>
          <a:blip r:embed="rId2" cstate="print"/>
          <a:srcRect/>
          <a:stretch>
            <a:fillRect/>
          </a:stretch>
        </p:blipFill>
        <p:spPr bwMode="auto">
          <a:xfrm>
            <a:off x="357158" y="3500438"/>
            <a:ext cx="4071966" cy="3143272"/>
          </a:xfrm>
          <a:prstGeom prst="rect">
            <a:avLst/>
          </a:prstGeom>
          <a:noFill/>
        </p:spPr>
      </p:pic>
      <p:pic>
        <p:nvPicPr>
          <p:cNvPr id="3075" name="Picture 3" descr="C:\Users\αγαπουλακι\Desktop\ΑΝΤΡΕΑΣ\TEACHING PAINTINGS\teacher-s-birthday.jpg"/>
          <p:cNvPicPr>
            <a:picLocks noChangeAspect="1" noChangeArrowheads="1"/>
          </p:cNvPicPr>
          <p:nvPr/>
        </p:nvPicPr>
        <p:blipFill>
          <a:blip r:embed="rId3" cstate="print"/>
          <a:srcRect/>
          <a:stretch>
            <a:fillRect/>
          </a:stretch>
        </p:blipFill>
        <p:spPr bwMode="auto">
          <a:xfrm>
            <a:off x="4714876" y="214289"/>
            <a:ext cx="4071966" cy="3184051"/>
          </a:xfrm>
          <a:prstGeom prst="rect">
            <a:avLst/>
          </a:prstGeom>
          <a:noFill/>
        </p:spPr>
      </p:pic>
      <p:pic>
        <p:nvPicPr>
          <p:cNvPr id="3076" name="Picture 4" descr="C:\Users\αγαπουλακι\Desktop\ΑΝΤΡΕΑΣ\TEACHING PAINTINGS\teacher-visitors.jpg"/>
          <p:cNvPicPr>
            <a:picLocks noChangeAspect="1" noChangeArrowheads="1"/>
          </p:cNvPicPr>
          <p:nvPr/>
        </p:nvPicPr>
        <p:blipFill>
          <a:blip r:embed="rId4" cstate="print"/>
          <a:srcRect/>
          <a:stretch>
            <a:fillRect/>
          </a:stretch>
        </p:blipFill>
        <p:spPr bwMode="auto">
          <a:xfrm>
            <a:off x="4714876" y="3500438"/>
            <a:ext cx="4072255" cy="3143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4714876" cy="1357322"/>
          </a:xfrm>
        </p:spPr>
        <p:txBody>
          <a:bodyPr>
            <a:noAutofit/>
          </a:bodyPr>
          <a:lstStyle/>
          <a:p>
            <a:pPr algn="ctr"/>
            <a:r>
              <a:rPr lang="en-US" sz="2400" dirty="0" smtClean="0"/>
              <a:t>Losing  interest in learning</a:t>
            </a:r>
            <a:r>
              <a:rPr lang="el-GR" sz="2400" dirty="0" smtClean="0"/>
              <a:t> </a:t>
            </a:r>
            <a:r>
              <a:rPr lang="en-US" sz="2400" dirty="0" smtClean="0"/>
              <a:t>is a valid </a:t>
            </a:r>
            <a:r>
              <a:rPr lang="en-US" sz="2400" dirty="0" smtClean="0">
                <a:effectLst>
                  <a:outerShdw blurRad="38100" dist="38100" dir="2700000" algn="tl">
                    <a:srgbClr val="000000">
                      <a:alpha val="43137"/>
                    </a:srgbClr>
                  </a:outerShdw>
                </a:effectLst>
              </a:rPr>
              <a:t>reason for protest </a:t>
            </a:r>
            <a:r>
              <a:rPr lang="en-US" sz="2400" dirty="0" smtClean="0"/>
              <a:t>aimed at </a:t>
            </a:r>
            <a:r>
              <a:rPr lang="el-GR" sz="2400" dirty="0" smtClean="0"/>
              <a:t/>
            </a:r>
            <a:br>
              <a:rPr lang="el-GR" sz="2400" dirty="0" smtClean="0"/>
            </a:br>
            <a:r>
              <a:rPr lang="en-US" sz="2400" spc="300" dirty="0" smtClean="0">
                <a:solidFill>
                  <a:srgbClr val="FF0000"/>
                </a:solidFill>
                <a:effectLst>
                  <a:outerShdw blurRad="38100" dist="38100" dir="2700000" algn="tl">
                    <a:srgbClr val="000000">
                      <a:alpha val="43137"/>
                    </a:srgbClr>
                  </a:outerShdw>
                </a:effectLst>
              </a:rPr>
              <a:t>upgrading</a:t>
            </a:r>
            <a:r>
              <a:rPr lang="en-US" sz="2400" dirty="0" smtClean="0">
                <a:solidFill>
                  <a:srgbClr val="FF0000"/>
                </a:solidFill>
              </a:rPr>
              <a:t>  </a:t>
            </a:r>
            <a:br>
              <a:rPr lang="en-US" sz="2400" dirty="0" smtClean="0">
                <a:solidFill>
                  <a:srgbClr val="FF0000"/>
                </a:solidFill>
              </a:rPr>
            </a:br>
            <a:r>
              <a:rPr lang="en-US" sz="2400" spc="300" dirty="0" smtClean="0">
                <a:solidFill>
                  <a:srgbClr val="FF0000"/>
                </a:solidFill>
              </a:rPr>
              <a:t>teachers and teaching</a:t>
            </a:r>
            <a:r>
              <a:rPr lang="el-GR" sz="2400" dirty="0" smtClean="0"/>
              <a:t>.</a:t>
            </a:r>
            <a:endParaRPr lang="el-GR" sz="2400" dirty="0"/>
          </a:p>
        </p:txBody>
      </p:sp>
      <p:sp>
        <p:nvSpPr>
          <p:cNvPr id="4" name="Text Placeholder 3"/>
          <p:cNvSpPr>
            <a:spLocks noGrp="1"/>
          </p:cNvSpPr>
          <p:nvPr>
            <p:ph type="body" sz="half" idx="2"/>
          </p:nvPr>
        </p:nvSpPr>
        <p:spPr>
          <a:xfrm>
            <a:off x="0" y="1428736"/>
            <a:ext cx="4929190" cy="5429264"/>
          </a:xfrm>
        </p:spPr>
        <p:txBody>
          <a:bodyPr>
            <a:normAutofit fontScale="92500" lnSpcReduction="20000"/>
          </a:bodyPr>
          <a:lstStyle/>
          <a:p>
            <a:pPr algn="ctr"/>
            <a:r>
              <a:rPr lang="en-US" sz="2400" spc="600" dirty="0" smtClean="0">
                <a:solidFill>
                  <a:srgbClr val="FF0000"/>
                </a:solidFill>
                <a:effectLst>
                  <a:outerShdw blurRad="38100" dist="38100" dir="2700000" algn="tl">
                    <a:srgbClr val="000000">
                      <a:alpha val="43137"/>
                    </a:srgbClr>
                  </a:outerShdw>
                </a:effectLst>
              </a:rPr>
              <a:t>Why bother?</a:t>
            </a:r>
          </a:p>
          <a:p>
            <a:pPr algn="just"/>
            <a:r>
              <a:rPr lang="en-US" sz="2400" dirty="0" smtClean="0">
                <a:solidFill>
                  <a:srgbClr val="FF0000"/>
                </a:solidFill>
                <a:effectLst>
                  <a:outerShdw blurRad="38100" dist="38100" dir="2700000" algn="tl">
                    <a:srgbClr val="000000">
                      <a:alpha val="43137"/>
                    </a:srgbClr>
                  </a:outerShdw>
                </a:effectLst>
              </a:rPr>
              <a:t>Life-changing  </a:t>
            </a:r>
            <a:r>
              <a:rPr lang="en-US" sz="2400" dirty="0" smtClean="0"/>
              <a:t>teachers committed to excellence inspire and encourage students to strive for greatness and see the best in themselves.</a:t>
            </a:r>
          </a:p>
          <a:p>
            <a:pPr algn="just"/>
            <a:endParaRPr lang="en-US" sz="2400" dirty="0" smtClean="0"/>
          </a:p>
          <a:p>
            <a:pPr algn="just"/>
            <a:r>
              <a:rPr lang="en-US" sz="2400" dirty="0" smtClean="0"/>
              <a:t>Teachers are founts of </a:t>
            </a:r>
            <a:r>
              <a:rPr lang="en-US" sz="2400" dirty="0" smtClean="0">
                <a:solidFill>
                  <a:srgbClr val="FF0000"/>
                </a:solidFill>
                <a:effectLst>
                  <a:outerShdw blurRad="38100" dist="38100" dir="2700000" algn="tl">
                    <a:srgbClr val="000000">
                      <a:alpha val="43137"/>
                    </a:srgbClr>
                  </a:outerShdw>
                </a:effectLst>
              </a:rPr>
              <a:t>experience</a:t>
            </a:r>
            <a:r>
              <a:rPr lang="en-US" sz="2400" dirty="0" smtClean="0"/>
              <a:t>; they have already been where their students are going, undergone what the latter will go through and are in a position to </a:t>
            </a:r>
            <a:r>
              <a:rPr lang="en-US" sz="2400" dirty="0" smtClean="0">
                <a:effectLst>
                  <a:outerShdw blurRad="38100" dist="38100" dir="2700000" algn="tl">
                    <a:srgbClr val="000000">
                      <a:alpha val="43137"/>
                    </a:srgbClr>
                  </a:outerShdw>
                </a:effectLst>
              </a:rPr>
              <a:t>pass along </a:t>
            </a:r>
            <a:r>
              <a:rPr lang="en-US" sz="2400" dirty="0" smtClean="0"/>
              <a:t>lessons, not only regarding subject matter, but </a:t>
            </a:r>
            <a:r>
              <a:rPr lang="en-US" sz="2400" dirty="0" smtClean="0">
                <a:solidFill>
                  <a:srgbClr val="FF0000"/>
                </a:solidFill>
              </a:rPr>
              <a:t>lessons on life</a:t>
            </a:r>
            <a:r>
              <a:rPr lang="en-US" sz="2400" dirty="0" smtClean="0"/>
              <a:t>.</a:t>
            </a:r>
          </a:p>
          <a:p>
            <a:pPr algn="just"/>
            <a:endParaRPr lang="en-US" sz="2400" dirty="0" smtClean="0"/>
          </a:p>
          <a:p>
            <a:pPr algn="just"/>
            <a:r>
              <a:rPr lang="en-US" sz="2400" dirty="0" smtClean="0"/>
              <a:t>Teachers should be </a:t>
            </a:r>
            <a:r>
              <a:rPr lang="en-US" sz="2400" dirty="0" smtClean="0">
                <a:solidFill>
                  <a:srgbClr val="FF0000"/>
                </a:solidFill>
                <a:effectLst>
                  <a:outerShdw blurRad="38100" dist="38100" dir="2700000" algn="tl">
                    <a:srgbClr val="000000">
                      <a:alpha val="43137"/>
                    </a:srgbClr>
                  </a:outerShdw>
                </a:effectLst>
              </a:rPr>
              <a:t>reinventing </a:t>
            </a:r>
            <a:r>
              <a:rPr lang="en-US" sz="2400" dirty="0" smtClean="0"/>
              <a:t>themselves, their occupation, the </a:t>
            </a:r>
            <a:r>
              <a:rPr lang="en-US" sz="2400" b="1" dirty="0" smtClean="0">
                <a:effectLst>
                  <a:outerShdw blurRad="38100" dist="38100" dir="2700000" algn="tl">
                    <a:srgbClr val="000000">
                      <a:alpha val="43137"/>
                    </a:srgbClr>
                  </a:outerShdw>
                </a:effectLst>
              </a:rPr>
              <a:t>tools and techniques they employ</a:t>
            </a:r>
            <a:r>
              <a:rPr lang="en-US" sz="2400" dirty="0" smtClean="0"/>
              <a:t>, their relationship with students in order to better serve schools and students.</a:t>
            </a:r>
            <a:endParaRPr lang="el-GR" sz="2400" dirty="0"/>
          </a:p>
        </p:txBody>
      </p:sp>
      <p:pic>
        <p:nvPicPr>
          <p:cNvPr id="2050" name="Picture 2" descr="C:\Users\αγαπουλακι\Desktop\ΑΝΤΡΕΑΣ\TEACHING PAINTINGS\brussels-students.jpg"/>
          <p:cNvPicPr>
            <a:picLocks noGrp="1" noChangeAspect="1" noChangeArrowheads="1"/>
          </p:cNvPicPr>
          <p:nvPr>
            <p:ph idx="1"/>
          </p:nvPr>
        </p:nvPicPr>
        <p:blipFill>
          <a:blip r:embed="rId2" cstate="print"/>
          <a:srcRect/>
          <a:stretch>
            <a:fillRect/>
          </a:stretch>
        </p:blipFill>
        <p:spPr bwMode="auto">
          <a:xfrm>
            <a:off x="4929190" y="214290"/>
            <a:ext cx="4071966" cy="64781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1969</Words>
  <Application>Microsoft Office PowerPoint</Application>
  <PresentationFormat>On-screen Show (4:3)</PresentationFormat>
  <Paragraphs>124</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INTERNATIONAL ICT WORKSHOP   IMPROVING PATHOLOGY TEACHING  October 23rd 2015 NATIONAL &amp; KAPODISTRIAN UNIVERSITY OF ATHENS   The teaching process is a sharing process:  mutual challenges and benefits  in the first 30 years of my experience.     </vt:lpstr>
      <vt:lpstr>Slide 2</vt:lpstr>
      <vt:lpstr>Slide 3</vt:lpstr>
      <vt:lpstr>Restoring interest in learning  is an  imperative. </vt:lpstr>
      <vt:lpstr>Any teaching event will be more successful if the teacher:</vt:lpstr>
      <vt:lpstr>Why do you think  these students look so half-hearted, incurious,  glum and dispirited?  </vt:lpstr>
      <vt:lpstr>Read  your  books,  study the material and practice,  practice,  practice!</vt:lpstr>
      <vt:lpstr>The   teaching  process  is  a   sharing  process.</vt:lpstr>
      <vt:lpstr>Losing  interest in learning is a valid reason for protest aimed at  upgrading   teachers and teaching.</vt:lpstr>
      <vt:lpstr>The conventional, formal approach to teaching. A current need for  redefining and enriching  the role of the teacher and his multifaceted profession  beyond merely circulating information.</vt:lpstr>
      <vt:lpstr>Reinventing  the teacher’s role </vt:lpstr>
      <vt:lpstr>Slide 12</vt:lpstr>
      <vt:lpstr>Α  distinct teaching  strategy  -  Α  distinct teacher’s  role. </vt:lpstr>
      <vt:lpstr>During experiential learning, the facilitator’s  role is to:</vt:lpstr>
      <vt:lpstr>The teacher as a  facilitator of  learning</vt:lpstr>
      <vt:lpstr>Slide 16</vt:lpstr>
      <vt:lpstr>Slide 17</vt:lpstr>
      <vt:lpstr>Despite the benefits of the experiential concept of  learning and teaching ,  it is a fact that the  formal concept  is  in no way uneducative  by definition ,  and has certainly been well served in many cases   by  inspired and effective educators;  the latter concept can contribute significantly to the organization of thought and the exercise of memory.  Regardless of the teaching method, inspired teachers have a common motive.</vt:lpstr>
      <vt:lpstr>What incentives are there for teaching?  How does the teacher benefit from exercising his/her profession?</vt:lpstr>
      <vt:lpstr>What incentives are there for teaching?  How does the teacher benefit from exercising his/her profession?</vt:lpstr>
      <vt:lpstr>“An effective teacher is passionate about teaching. It is passion that is an inner drive, that is not dependant on approval or compliments or seeing results right away. It is passion that prevents discouragement or burn-out because it is an inner fire that motivates and energizes. It is passion that also excites and inspires students”.</vt:lpstr>
      <vt:lpstr>Slide 22</vt:lpstr>
      <vt:lpstr>HIPON  e platform</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ICT WORKSHOP   IMPROVING PATHOLOGY TEACHING  October 23rd 2015 NATIONAL &amp; KAPODISTRIAN UNIVERSITY OF ATHENS   The teaching process is a sharing process: mutual challenges and benefits in the first 30 years of my experience.</dc:title>
  <dc:creator>αγαπουλακι</dc:creator>
  <cp:lastModifiedBy>αγαπουλακι</cp:lastModifiedBy>
  <cp:revision>42</cp:revision>
  <dcterms:created xsi:type="dcterms:W3CDTF">2015-10-03T15:51:05Z</dcterms:created>
  <dcterms:modified xsi:type="dcterms:W3CDTF">2016-01-24T10:09:16Z</dcterms:modified>
</cp:coreProperties>
</file>