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2.xml" ContentType="application/inkml+xml"/>
  <Override PartName="/ppt/ink/ink3.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391" r:id="rId3"/>
    <p:sldId id="313" r:id="rId4"/>
    <p:sldId id="318" r:id="rId5"/>
    <p:sldId id="375" r:id="rId6"/>
    <p:sldId id="376" r:id="rId7"/>
    <p:sldId id="377" r:id="rId8"/>
    <p:sldId id="378" r:id="rId9"/>
    <p:sldId id="319" r:id="rId10"/>
    <p:sldId id="321" r:id="rId11"/>
    <p:sldId id="322" r:id="rId12"/>
    <p:sldId id="323" r:id="rId13"/>
    <p:sldId id="324" r:id="rId14"/>
    <p:sldId id="325" r:id="rId15"/>
    <p:sldId id="326" r:id="rId16"/>
    <p:sldId id="384" r:id="rId17"/>
    <p:sldId id="402" r:id="rId18"/>
    <p:sldId id="258" r:id="rId19"/>
    <p:sldId id="259" r:id="rId20"/>
    <p:sldId id="383" r:id="rId21"/>
    <p:sldId id="260" r:id="rId23"/>
    <p:sldId id="262" r:id="rId24"/>
    <p:sldId id="261" r:id="rId25"/>
    <p:sldId id="331" r:id="rId26"/>
    <p:sldId id="332" r:id="rId27"/>
    <p:sldId id="334" r:id="rId28"/>
    <p:sldId id="335" r:id="rId29"/>
    <p:sldId id="336" r:id="rId30"/>
    <p:sldId id="337" r:id="rId31"/>
    <p:sldId id="338" r:id="rId32"/>
    <p:sldId id="339" r:id="rId33"/>
    <p:sldId id="340" r:id="rId34"/>
    <p:sldId id="341" r:id="rId35"/>
    <p:sldId id="342" r:id="rId36"/>
    <p:sldId id="343" r:id="rId37"/>
    <p:sldId id="344" r:id="rId38"/>
    <p:sldId id="374" r:id="rId39"/>
    <p:sldId id="263" r:id="rId40"/>
    <p:sldId id="264" r:id="rId41"/>
    <p:sldId id="267" r:id="rId42"/>
    <p:sldId id="544" r:id="rId43"/>
    <p:sldId id="545" r:id="rId44"/>
    <p:sldId id="546" r:id="rId45"/>
    <p:sldId id="547" r:id="rId46"/>
    <p:sldId id="389" r:id="rId47"/>
    <p:sldId id="548" r:id="rId48"/>
    <p:sldId id="540" r:id="rId49"/>
    <p:sldId id="398" r:id="rId50"/>
    <p:sldId id="385" r:id="rId51"/>
    <p:sldId id="395" r:id="rId52"/>
    <p:sldId id="390" r:id="rId53"/>
    <p:sldId id="394" r:id="rId54"/>
    <p:sldId id="401" r:id="rId55"/>
    <p:sldId id="388" r:id="rId56"/>
    <p:sldId id="393" r:id="rId57"/>
    <p:sldId id="397" r:id="rId58"/>
    <p:sldId id="306" r:id="rId59"/>
    <p:sldId id="302" r:id="rId60"/>
    <p:sldId id="488" r:id="rId61"/>
    <p:sldId id="303" r:id="rId62"/>
    <p:sldId id="307" r:id="rId63"/>
    <p:sldId id="308" r:id="rId64"/>
    <p:sldId id="309" r:id="rId65"/>
    <p:sldId id="310" r:id="rId66"/>
    <p:sldId id="311" r:id="rId67"/>
    <p:sldId id="312" r:id="rId68"/>
    <p:sldId id="268" r:id="rId69"/>
    <p:sldId id="266" r:id="rId70"/>
    <p:sldId id="520" r:id="rId71"/>
    <p:sldId id="521" r:id="rId72"/>
    <p:sldId id="270" r:id="rId73"/>
    <p:sldId id="278" r:id="rId74"/>
    <p:sldId id="396" r:id="rId75"/>
    <p:sldId id="519" r:id="rId76"/>
    <p:sldId id="288" r:id="rId77"/>
    <p:sldId id="289" r:id="rId78"/>
    <p:sldId id="290" r:id="rId79"/>
    <p:sldId id="294" r:id="rId80"/>
    <p:sldId id="297" r:id="rId81"/>
    <p:sldId id="301" r:id="rId82"/>
    <p:sldId id="392" r:id="rId8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674" y="-222"/>
      </p:cViewPr>
      <p:guideLst>
        <p:guide orient="horz" pos="2159"/>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6" Type="http://schemas.openxmlformats.org/officeDocument/2006/relationships/tableStyles" Target="tableStyles.xml"/><Relationship Id="rId85" Type="http://schemas.openxmlformats.org/officeDocument/2006/relationships/viewProps" Target="viewProps.xml"/><Relationship Id="rId84" Type="http://schemas.openxmlformats.org/officeDocument/2006/relationships/presProps" Target="presProps.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1T12:00: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0 507,'0'-25,"0"1,23 1,0-1,-23 0,22 0,-22 0,0 1,23 23,-23-25,22 25,-22-24,0 0,23 24,-23-24,23 24,-23-23,22-1,-22 0,23 24,-23-24,23 24,0 0,-23-25,23 25,0 0,-1 0,-22-23,22 23,1 0,0 0,0-24,-1 24,1-24,0 24,0 0,0 0,-2 0,-21-24,23 24,0 0,0 0,0 0,22 0,-22 0,0 0,-1 0,0 0,1 0,0 0,0 0,-23 24,23 0,-1-24,1 24,0-24,0 23,-1-23,-22 25,22-25,-22 24,23-24,-23 24,23-24,-23 24,23-24,-23 23,23 1,-1-24,-22 24,0 0,23 1,-23-2,23 1,-23 0,22-24,-22 24,0 0,23-1,-23 1,0 25,23-49,-1 0,-22 24,0-1,0 1,23-24,-23 24,0 0,0 0,0 0,0 0,0 0,0 0,23 0,-23-1,0 1,0 1,0-1,0 0,0-1,0 1,0 0,0 0,0 0,0 1,0-2,0 1,0 0,-23 0,0 23,1-23,22 1,0-1,-23-24,23 24,-23-24,23 23,-22-23,22 24,0 0,-23-24,23 24,-23-24,23 24,-22 0,22 0,-23-24,23 24,-23-24,0 0,23 24,-23-24,23 24,-22-24,0 23,-1-23,0 24,0-24,1 0,22 25,-23-25,23 24,-23-24,-23 0,2 24,21-24,0 0,23 23,-23-23,1 0,-1 24,0-24,0 0,-21 24,21-24,0 0,0 24,0-24,1 0,22 24,0 0,0 0,-23-24,23 24,0 0,0 0,0-1,0 1,-23-24,23 24,-23-24,23 25,0-1,0-1,0 1,0 0,0 0,0 0,0 0,0 0,0 0</inkml:trace>
  <inkml:trace contextRef="#ctx0" brushRef="#br0">500 2924,'23'0,"-46"0,0 0,0 0,23-24,23 24,0 0,-23-24,23 24,-2 0,2 0,0 24,-23 0,0 0,-23-24,23 24,-23-24,23 24,-21-24,-2 0,0 0,0 0,23-24,0 0,0 0,23 24,-23-24,23 24,0 0,-2 0,2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7T08:06:41"/>
    </inkml:context>
    <inkml:brush xml:id="br0">
      <inkml:brushProperty name="width" value="0.05292" units="cm"/>
      <inkml:brushProperty name="height" value="0.05292" units="cm"/>
      <inkml:brushProperty name="color" value="#002060"/>
      <inkml:brushProperty name="fitToCurve" value="1"/>
    </inkml:brush>
  </inkml:definitions>
  <inkml:trace contextRef="#ctx0" brushRef="#br0">577 918,'0'25,"0"0,0 0,0 0,0-1,0 1,0 0,0 0,0 0,0-1,0 1,0 0,0 0,0 0,0-1,0 1,0 0,0 0,0 0,0 0,0-1,0 1,0 0,-25-25,25 25,-24-25,24 25,0-1,-25-24,25 25,0 0,0 0,-25-25,25 25,0-1,0 1,-25-25,0 0,25 24,0 1,0 0,-23-25,23 24,0 1,0 0,-25-25,25 50,-25-26,25 1,0 0,0 0,0 0,0-1,-25-24,25 25,0 0,0 0,0 0,0-1,0 1,0 0,0 0,0 0,0-1,0 26,0-25,0 0,0 0,0-1,0 1,0 0,0 25,0-26,0 1,0 0,0 0,0 0,0-1,0 1,0 0,0 0,0 0,0-1,0 1,0-1,0 1,0 0,0-1,0 1,0 0,0 0,0 0,0-1,25 1,-25 0,0 0,0 0,0-1,0 1,0 25,0-25,0 24,0 1,0 0,0-1,0-24,0 25,0-26,0 26,0-25,0 0,0-1,0 26,0-25,0 0,0-1,0 1,0 0,0 0,-25 0,0-1,25 1,0-1,0 1,-24 0,24 49,-25-49,25 24,-25 1,0 0,25-1,0-24,0 49,-25-24,-23 25,48-26,0-24,-25 25,25-26,-25 1,25 25,0-25,0-1,0 26,0 0,0-1,0 1,0-25,0 24,-25-25,0 26,25-26,0 26,0 0,0-1,0-24,-24 0,24 0,0-1,0 1,0 50,0-26,0-24,0 25,0-25,0-1,0 1,0 25,0-1,0-24,0 25,0-25,0-1,0 1,0 25,0-25,24-25,-24 49,25-24,0 25,-25-26,25 26,0-26,-2 25,2-49,-25 25,25-25,0 25,0 0,0-25,-1 25,26 24,-25-24,0 0,23 0,2-1,-1 1,1 0,0 25,-26-50,25 49,-24-49,0 25,24 0,1 0,-25-25,-1 0,1 0,0 25,0-25,-1 0,0 0,26 0,-25 0,49 0,-24-25,-2 25,2 0,-25-25,0 25,0-25,-1 25,26-25,-25 1,0-1,23 0,-23-25,25 25,-26 1,1-1,0 25,0-25,24 0,-24 25,-1-49,26 24,-1-25,1 25,24-24,0 0,-25-25,-24 24,0 25,0 1,-1-1,-24 0,25-25,0 26,-25-26,50 0,-50 26,0-51,24 26,25 24,-49-25,25 25,0-24,-25 24,25-50,-1 51,-24-1,25-50,0 51,0-51,-25 26,25-25,-1 25,0-26,-24 26,0-1,25 25,0-49,0 24,-25 25,0-24,24-26,1 51,-25-26,0 25,0 0,0 0,25 1,-25-26,0 25,25 0,0-24,-25 24,0 0,24 0,1 1,-25-26,0 25,0-24,24-1,1 26,-25-1,25 1,-1-1,-24 0,50 0,-50 0,0-24,25 49,-25-25,25-25,-1 26,-24-1,25 0,25 0,-50-49,24 49,0-25,1 1,0-1,0 25,-25-24,25 24,0-25,-1-24,1 49,0-49,-25-1,25 1,-1 25,0-25,-24 24,25-24,0 24,0-24,-25 24,49 1,-49 24,0-50,25 50,0-24,-25 24,25-25,-25 1,49-1,0-74,-24 50,0 24,-25 1,0 24,0-49,24 50,-24-1,0 0,0 0,0 0,0 1,0-1,0 0,0 0,0 0,0 1,0-26,25 0,-25 25,0 1,0-1,0 0,0 0,0 0,0 1,0-1,0 0,0 0,0 0,0-24,0 24,0 0,0 0,0 1,0-1,0 0,0 0,-25 25,25-25,0 1,-24-1,24 0,-25-25,0 1,0 0,1 49,0-25,-1 1,0-26,0 50,0-50,-24 50,24-24,-25-1,26 0,-25 0,-1 25,26-25,-1 0,-50 1,50-1,-48 0,23 0,1 0,-1 25,1-49,-25 49,25-25,-1 25,25-25,-24 25,24-25,0 25,-24 0,25 0,-26-24,25 24,-24 0,24 0,-50 0,27 0,23 0,0 0,0 0,0 0,1 0,-1 0,0 24,0-24,-24 0,25 25,-1-25,0 0,0 0,-24 25,24-25,0 25,-24 0,24-25,25 24,-25 1,1-25,-1 25,1 0,-26 0,25-1,0-24,25 50,-24-50,-1 25,0-25,25 25,-25-25,25 25,0-1,-24-24,0 25,-1-25,0 0,25 25,-25-25,0 0,1 0,-1 25,0-25,0 0,0 25,0-25,2 0,-2 0,0 0,0 0,0 0,1 24,-1-24,0 0,0 0,0 0,1 0,-25 25,24-1,0-24,1 0,-1 25,0-25,0 0,0 25,1-25,-1 0,25 24,-25-24,25 25,-24-25,24 25,-25 0,25 0,0-1,-24-24,-1 0,25 25,0 0,0 0,0 0,-25-25,25 24,0 1,0 0,0 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6-20T17:17:10"/>
    </inkml:context>
    <inkml:brush xml:id="br0">
      <inkml:brushProperty name="width" value="0.0529169998168945" units="cm"/>
      <inkml:brushProperty name="height" value="0.0529169998168945" units="cm"/>
      <inkml:brushProperty name="color" value="#ff0000"/>
      <inkml:brushProperty name="fitToCurve" value="1"/>
    </inkml:brush>
  </inkml:definitions>
  <inkml:trace contextRef="#ctx0" brushRef="#br0">13752 10061,'0'0,"0"0,20 0,-1 0,1 0,-20 0,20 0,-20 0,20 0,0 0,-20 0,20 0,-20 0,19 0,1 0,-20 0,20 0,-20 0,20 0,-20 0,20 0,0 0,-20 0,20 0,-20 0,19 0,1 0,0 0,0 0,0 0,19 0,-39 0,20 0,20 0,-40 0,20 0,0 0,0 0,-20 0,19 0,1 0,-20 0,20 0,-20 0,20 0,-20 0,20 0,0 0,-1 0,-19 0,40 0,-40 0,20 0,0 0,0 0,-1 0,-19 0,20 0,0 0,-20 0,20 0,-20 0,20 0,0 0,-20 0,20 0,-20 0,19 0,1 0,0 0,-20 0,40 0,-20 0,-20 0,39 0,-39 0,20 0,0 0,0 0,0 0,-20 0,39 0,-39 0,20 0,0 0,0 0,0 0,-20 0,20 0,-1 0,1 0,-20 0,40 0,-40 0,20 0,0 0,-1 0,1 0,0 0,-20 0,20 0,-20 0,40-20,-40 20,20 0,-1 0,1 0,0 0,-20 0,20 0,0 0,0 0,-20 0,19 0,-19 0,40 0,-40 0,20 0,-20 0,40 0,-40 0,20 0,-20 0,19 0,1 0,-20 0,20 0,-20 0,40 0,-40-20,20 20,-20 0,19 0,1 0,-20 0,20 0,0 0,0 0,0 0,-20 0,19 0,1 0,0 0,-20 0,40 0,-20 0,-20 0,20 0,-1 0,-19 0,20 0,-20 0,40 0,-40 0,20 0,-20 0,20 0,-1 0,1 0,-20 0,20 0,0 0,-20 0,20 0,0 0,-1 0,-19 0,20 0,0 0,0 0,-20 0,20 0,-20 0,20 0,-20 0,20 0,-1 0,-19 0,20 0,0 0,0 0,-20 0,20 0,-20 0,20 0,-1 0,1 0,-20 0,20 0,-20 0,20 0,0 0,-20 0,20 0,-20 0,20 0,-1 0,-19 0,20 0,-20 0,20 0,-20 0,20 0,0 0,-20 0,20 0,19 0,-39 0,20 0,0 0,-20 0,20 0,-20 0,20 0,-20 0,20 0,-1 0,-19 0,20 0,-20 0,20 0,0 0,0 0,-20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214875-C2D5-41AE-9958-3956F113A5CA}" type="datetimeFigureOut">
              <a:rPr lang="el-GR" smtClean="0"/>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0FF1F5-A743-4D11-8F15-170E7067B66C}" type="slidenum">
              <a:rPr lang="el-GR" smtClean="0"/>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Πέραν</a:t>
            </a:r>
            <a:r>
              <a:rPr lang="el-GR" baseline="0" dirty="0" smtClean="0"/>
              <a:t> του πλήρους (</a:t>
            </a:r>
            <a:r>
              <a:rPr lang="el-GR" baseline="0" dirty="0" err="1" smtClean="0"/>
              <a:t>ολομεμβρανικού</a:t>
            </a:r>
            <a:r>
              <a:rPr lang="el-GR" baseline="0" dirty="0" smtClean="0"/>
              <a:t>) προτύπου, η έντονη χρώση με </a:t>
            </a:r>
            <a:r>
              <a:rPr lang="el-GR" baseline="0" dirty="0" err="1" smtClean="0"/>
              <a:t>βασικοπλάγιο</a:t>
            </a:r>
            <a:r>
              <a:rPr lang="el-GR" baseline="0" dirty="0" smtClean="0"/>
              <a:t> πρότυπο σε &gt;10% των καρκινικών κυττάρων είναι αποδεκτή στον βαθμό  3+ στα καρκινώματα του στομάχου/</a:t>
            </a:r>
            <a:r>
              <a:rPr lang="el-GR" baseline="0" dirty="0" err="1" smtClean="0"/>
              <a:t>γαστροοισοφαγικής</a:t>
            </a:r>
            <a:r>
              <a:rPr lang="el-GR" baseline="0" dirty="0" smtClean="0"/>
              <a:t> συμβολής  και του </a:t>
            </a:r>
            <a:r>
              <a:rPr lang="el-GR" baseline="0" dirty="0" err="1" smtClean="0"/>
              <a:t>παχέος</a:t>
            </a:r>
            <a:r>
              <a:rPr lang="el-GR" baseline="0" dirty="0" smtClean="0"/>
              <a:t> </a:t>
            </a:r>
            <a:r>
              <a:rPr lang="el-GR" baseline="0" dirty="0" err="1" smtClean="0"/>
              <a:t>εντέρου∙</a:t>
            </a:r>
            <a:r>
              <a:rPr lang="el-GR" baseline="0" dirty="0" smtClean="0"/>
              <a:t> στα τελευταία δε, γίνεται δεκτό και το πλάγιο πρότυπο χρώσης, πάντοτε, εφόσον είναι έντονο και αφορά σε &gt;10% των καρκινικών κυττάρων. </a:t>
            </a:r>
            <a:endParaRPr lang="el-GR" baseline="0" dirty="0" smtClean="0"/>
          </a:p>
          <a:p>
            <a:r>
              <a:rPr lang="el-GR" baseline="0" dirty="0" smtClean="0"/>
              <a:t>Ειδικά σε υλικό </a:t>
            </a:r>
            <a:r>
              <a:rPr lang="el-GR" b="1" baseline="0" dirty="0" smtClean="0"/>
              <a:t>βιοψιών στομάχου ή </a:t>
            </a:r>
            <a:r>
              <a:rPr lang="el-GR" b="1" baseline="0" dirty="0" err="1" smtClean="0"/>
              <a:t>γαστροοισοφαγικής</a:t>
            </a:r>
            <a:r>
              <a:rPr lang="el-GR" b="1" baseline="0" dirty="0" smtClean="0"/>
              <a:t> συμβολής με καρκίνο</a:t>
            </a:r>
            <a:r>
              <a:rPr lang="el-GR" baseline="0" dirty="0" smtClean="0"/>
              <a:t>, ο βαθμός 3+ μπορεί να αποδοθεί, όταν η χρώση έχει </a:t>
            </a:r>
            <a:r>
              <a:rPr lang="el-GR" b="1" baseline="0" dirty="0" smtClean="0"/>
              <a:t>επαρκή ένταση </a:t>
            </a:r>
            <a:r>
              <a:rPr lang="el-GR" baseline="0" dirty="0" smtClean="0"/>
              <a:t>και </a:t>
            </a:r>
            <a:r>
              <a:rPr lang="el-GR" baseline="0" dirty="0" err="1" smtClean="0"/>
              <a:t>ολομεμβρανικό</a:t>
            </a:r>
            <a:r>
              <a:rPr lang="el-GR" baseline="0" dirty="0" smtClean="0"/>
              <a:t> ή </a:t>
            </a:r>
            <a:r>
              <a:rPr lang="el-GR" baseline="0" dirty="0" err="1" smtClean="0"/>
              <a:t>βασικοπλάγιο</a:t>
            </a:r>
            <a:r>
              <a:rPr lang="el-GR" baseline="0" dirty="0" smtClean="0"/>
              <a:t> πρότυπο σε </a:t>
            </a:r>
            <a:r>
              <a:rPr lang="el-GR" b="1" baseline="0" dirty="0" smtClean="0">
                <a:effectLst>
                  <a:outerShdw blurRad="38100" dist="38100" dir="2700000" algn="tl">
                    <a:srgbClr val="000000">
                      <a:alpha val="43137"/>
                    </a:srgbClr>
                  </a:outerShdw>
                </a:effectLst>
              </a:rPr>
              <a:t>μία</a:t>
            </a:r>
            <a:r>
              <a:rPr lang="el-GR" baseline="0" dirty="0" smtClean="0"/>
              <a:t> ομάδα </a:t>
            </a:r>
            <a:r>
              <a:rPr lang="el-GR" b="1" baseline="0" dirty="0" smtClean="0"/>
              <a:t>τουλάχιστον 5 καρκινικών κυττάρων</a:t>
            </a:r>
            <a:r>
              <a:rPr lang="el-GR" baseline="0" dirty="0" smtClean="0"/>
              <a:t>, </a:t>
            </a:r>
            <a:r>
              <a:rPr lang="el-GR" i="1" baseline="0" dirty="0" smtClean="0"/>
              <a:t>άσχετα</a:t>
            </a:r>
            <a:r>
              <a:rPr lang="el-GR" baseline="0" dirty="0" smtClean="0"/>
              <a:t> με το ποσοστό τους επί του συνόλου των περιλαμβανομένων στην βιοψία, καρκινικών κυττάρων.</a:t>
            </a:r>
            <a:endParaRPr lang="el-GR" dirty="0"/>
          </a:p>
        </p:txBody>
      </p:sp>
      <p:sp>
        <p:nvSpPr>
          <p:cNvPr id="4" name="3 - Θέση αριθμού διαφάνειας"/>
          <p:cNvSpPr>
            <a:spLocks noGrp="1"/>
          </p:cNvSpPr>
          <p:nvPr>
            <p:ph type="sldNum" sz="quarter" idx="10"/>
          </p:nvPr>
        </p:nvSpPr>
        <p:spPr/>
        <p:txBody>
          <a:bodyPr/>
          <a:lstStyle/>
          <a:p>
            <a:fld id="{771D719A-03D9-41B2-BFC5-F8C334B1C7FF}" type="slidenum">
              <a:rPr lang="el-GR" smtClean="0"/>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1 - Θέση εικόνας διαφάνειας"/>
          <p:cNvSpPr>
            <a:spLocks noGrp="1" noRot="1" noChangeAspect="1" noTextEdit="1"/>
          </p:cNvSpPr>
          <p:nvPr>
            <p:ph type="sldImg"/>
          </p:nvPr>
        </p:nvSpPr>
        <p:spPr bwMode="auto">
          <a:noFill/>
          <a:ln>
            <a:solidFill>
              <a:srgbClr val="000000"/>
            </a:solidFill>
            <a:miter lim="800000"/>
          </a:ln>
        </p:spPr>
      </p:sp>
      <p:sp>
        <p:nvSpPr>
          <p:cNvPr id="197635" name="2 - Θέση σημειώσεων"/>
          <p:cNvSpPr>
            <a:spLocks noGrp="1"/>
          </p:cNvSpPr>
          <p:nvPr>
            <p:ph type="body" idx="1"/>
          </p:nvPr>
        </p:nvSpPr>
        <p:spPr bwMode="auto">
          <a:noFill/>
        </p:spPr>
        <p:txBody>
          <a:bodyPr wrap="square" numCol="1" anchor="t" anchorCtr="0" compatLnSpc="1"/>
          <a:lstStyle/>
          <a:p>
            <a:pPr eaLnBrk="1" hangingPunct="1"/>
            <a:endParaRPr lang="el-GR" smtClean="0"/>
          </a:p>
        </p:txBody>
      </p:sp>
      <p:sp>
        <p:nvSpPr>
          <p:cNvPr id="141316" name="3 - Θέση αριθμού διαφάνειας"/>
          <p:cNvSpPr>
            <a:spLocks noGrp="1"/>
          </p:cNvSpPr>
          <p:nvPr>
            <p:ph type="sldNum" sz="quarter" idx="5"/>
          </p:nvPr>
        </p:nvSpPr>
        <p:spPr/>
        <p:txBody>
          <a:bodyPr/>
          <a:lstStyle/>
          <a:p>
            <a:pPr>
              <a:defRPr/>
            </a:pPr>
            <a:fld id="{5A5E4192-6467-4B22-949D-84A5CA5276B4}" type="slidenum">
              <a:rPr lang="el-GR" smtClean="0"/>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71D719A-03D9-41B2-BFC5-F8C334B1C7FF}" type="slidenum">
              <a:rPr lang="el-GR" smtClean="0"/>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8C559A21-6F83-4F0E-B5B5-991481CD1B1A}" type="slidenum">
              <a:rPr lang="el-GR" smtClean="0"/>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58A5FE6-3A1C-47E6-9FC8-B73EF94462D5}" type="slidenum">
              <a:rPr lang="el-GR" smtClean="0"/>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hasCustomPrompt="1"/>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hasCustomPrompt="1"/>
          </p:nvPr>
        </p:nvSpPr>
        <p:spPr/>
        <p:txBody>
          <a:bodyPr vert="eaVert"/>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hasCustomPrompt="1"/>
          </p:nvPr>
        </p:nvSpPr>
        <p:spPr>
          <a:xfrm>
            <a:off x="457200" y="274638"/>
            <a:ext cx="6019800" cy="5851525"/>
          </a:xfrm>
        </p:spPr>
        <p:txBody>
          <a:bodyPr vert="eaVert"/>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hasCustomPrompt="1"/>
          </p:nvPr>
        </p:nvSpPr>
        <p:spPr/>
        <p:txBody>
          <a:bodyPr/>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endParaRPr lang="el-GR" smtClean="0"/>
          </a:p>
        </p:txBody>
      </p:sp>
      <p:sp>
        <p:nvSpPr>
          <p:cNvPr id="4" name="3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4" name="3 - Θέση περιεχομένου"/>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endParaRPr lang="el-GR" smtClean="0"/>
          </a:p>
        </p:txBody>
      </p:sp>
      <p:sp>
        <p:nvSpPr>
          <p:cNvPr id="4" name="3 - Θέση περιεχομένου"/>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5" name="4 - Θέση κειμένου"/>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endParaRPr lang="el-GR" smtClean="0"/>
          </a:p>
        </p:txBody>
      </p:sp>
      <p:sp>
        <p:nvSpPr>
          <p:cNvPr id="6" name="5 - Θέση περιεχομένου"/>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4" name="3 - Θέση κειμένου"/>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endParaRPr lang="el-GR" smtClean="0"/>
          </a:p>
        </p:txBody>
      </p:sp>
      <p:sp>
        <p:nvSpPr>
          <p:cNvPr id="5" name="4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endParaRPr lang="el-GR" smtClean="0"/>
          </a:p>
        </p:txBody>
      </p:sp>
      <p:sp>
        <p:nvSpPr>
          <p:cNvPr id="5" name="4 - Θέση ημερομηνίας"/>
          <p:cNvSpPr>
            <a:spLocks noGrp="1"/>
          </p:cNvSpPr>
          <p:nvPr>
            <p:ph type="dt" sz="half" idx="10"/>
          </p:nvPr>
        </p:nvSpPr>
        <p:spPr/>
        <p:txBody>
          <a:bodyPr/>
          <a:lstStyle/>
          <a:p>
            <a:fld id="{C3D5ADA7-A4A1-4923-9776-3354ED11A79C}" type="datetimeFigureOut">
              <a:rPr lang="el-GR" smtClean="0"/>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EADF2C7-EB9B-4907-BE2F-302BA11A4806}" type="slidenum">
              <a:rPr lang="el-GR" smtClean="0"/>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l="-9000" r="-9000"/>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5ADA7-A4A1-4923-9776-3354ED11A79C}" type="datetimeFigureOut">
              <a:rPr lang="el-GR" smtClean="0"/>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DF2C7-EB9B-4907-BE2F-302BA11A4806}" type="slidenum">
              <a:rPr lang="el-GR" smtClean="0"/>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7.jpe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9.pn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jpeg"/></Relationships>
</file>

<file path=ppt/slides/_rels/slide19.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jpeg"/><Relationship Id="rId2" Type="http://schemas.openxmlformats.org/officeDocument/2006/relationships/image" Target="../media/image27.jpeg"/><Relationship Id="rId13" Type="http://schemas.openxmlformats.org/officeDocument/2006/relationships/notesSlide" Target="../notesSlides/notesSlide1.xml"/><Relationship Id="rId12" Type="http://schemas.openxmlformats.org/officeDocument/2006/relationships/slideLayout" Target="../slideLayouts/slideLayout6.xml"/><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9.jpe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9.png"/><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image" Target="../media/image46.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3.jpeg"/><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image" Target="../media/image50.GIF"/></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6.png"/><Relationship Id="rId3" Type="http://schemas.openxmlformats.org/officeDocument/2006/relationships/customXml" Target="../ink/ink1.xml"/><Relationship Id="rId2" Type="http://schemas.openxmlformats.org/officeDocument/2006/relationships/image" Target="../media/image55.jpeg"/><Relationship Id="rId1" Type="http://schemas.openxmlformats.org/officeDocument/2006/relationships/image" Target="../media/image54.GIF"/></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58.png"/><Relationship Id="rId2" Type="http://schemas.openxmlformats.org/officeDocument/2006/relationships/customXml" Target="../ink/ink2.xml"/><Relationship Id="rId1"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60.jpeg"/><Relationship Id="rId1" Type="http://schemas.openxmlformats.org/officeDocument/2006/relationships/image" Target="../media/image59.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8.GIF"/><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8.jpeg"/><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0.jpeg"/><Relationship Id="rId1" Type="http://schemas.openxmlformats.org/officeDocument/2006/relationships/image" Target="../media/image79.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6.xml"/><Relationship Id="rId3" Type="http://schemas.openxmlformats.org/officeDocument/2006/relationships/image" Target="../media/image82.jpeg"/><Relationship Id="rId2" Type="http://schemas.openxmlformats.org/officeDocument/2006/relationships/image" Target="../media/image1.tiff"/><Relationship Id="rId1"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4.jpeg"/><Relationship Id="rId1" Type="http://schemas.openxmlformats.org/officeDocument/2006/relationships/image" Target="../media/image83.GIF"/></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image" Target="../media/image8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eclass.uoa.gr/modules/document/index.php?course=MED409&amp;openDir=/4f8e670fkcr8"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0.jpeg"/><Relationship Id="rId1" Type="http://schemas.openxmlformats.org/officeDocument/2006/relationships/image" Target="../media/image89.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9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4.png"/><Relationship Id="rId1"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6.jpeg"/><Relationship Id="rId1" Type="http://schemas.openxmlformats.org/officeDocument/2006/relationships/image" Target="../media/image9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8.jpeg"/><Relationship Id="rId1" Type="http://schemas.openxmlformats.org/officeDocument/2006/relationships/image" Target="../media/image97.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image" Target="../media/image9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6.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7.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tiff"/></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image" Target="../media/image10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6.png"/><Relationship Id="rId1" Type="http://schemas.openxmlformats.org/officeDocument/2006/relationships/image" Target="../media/image115.pn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1.png"/><Relationship Id="rId2" Type="http://schemas.openxmlformats.org/officeDocument/2006/relationships/customXml" Target="../ink/ink3.xml"/><Relationship Id="rId1"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23.png"/><Relationship Id="rId1" Type="http://schemas.openxmlformats.org/officeDocument/2006/relationships/image" Target="../media/image122.png"/></Relationships>
</file>

<file path=ppt/slides/_rels/slide65.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127.png"/><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30.jpeg"/><Relationship Id="rId1" Type="http://schemas.openxmlformats.org/officeDocument/2006/relationships/image" Target="../media/image129.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31.jpeg"/></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35.jpeg"/><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image" Target="../media/image132.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image" Target="../media/image13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13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0.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1.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2.jpe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image" Target="../media/image14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47.jpeg"/><Relationship Id="rId1" Type="http://schemas.openxmlformats.org/officeDocument/2006/relationships/image" Target="../media/image146.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s://www.nyc.gr/images/uploads/INVITATION%202022%20(1).png"/>
          <p:cNvPicPr>
            <a:picLocks noChangeAspect="1" noChangeArrowheads="1"/>
          </p:cNvPicPr>
          <p:nvPr/>
        </p:nvPicPr>
        <p:blipFill>
          <a:blip r:embed="rId1" cstate="print"/>
          <a:srcRect/>
          <a:stretch>
            <a:fillRect/>
          </a:stretch>
        </p:blipFill>
        <p:spPr bwMode="auto">
          <a:xfrm>
            <a:off x="107504" y="908720"/>
            <a:ext cx="8832981" cy="4968552"/>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2976" y="6143644"/>
            <a:ext cx="7215238" cy="369332"/>
          </a:xfrm>
          <a:prstGeom prst="rect">
            <a:avLst/>
          </a:prstGeom>
        </p:spPr>
        <p:txBody>
          <a:bodyPr wrap="square">
            <a:spAutoFit/>
          </a:bodyPr>
          <a:lstStyle/>
          <a:p>
            <a:r>
              <a:rPr lang="en-GB" dirty="0" smtClean="0">
                <a:latin typeface="+mj-lt"/>
                <a:cs typeface="Times New Roman" panose="02020603050405020304" pitchFamily="18" charset="0"/>
              </a:rPr>
              <a:t>Rembrandt Van Rijn : T</a:t>
            </a:r>
            <a:r>
              <a:rPr lang="el-GR" dirty="0" smtClean="0">
                <a:latin typeface="+mj-lt"/>
                <a:cs typeface="Times New Roman" panose="02020603050405020304" pitchFamily="18" charset="0"/>
              </a:rPr>
              <a:t>ο μάθημα ανατομίας του Δρ</a:t>
            </a:r>
            <a:r>
              <a:rPr lang="en-GB" dirty="0" smtClean="0">
                <a:latin typeface="+mj-lt"/>
                <a:cs typeface="Times New Roman" panose="02020603050405020304" pitchFamily="18" charset="0"/>
              </a:rPr>
              <a:t> </a:t>
            </a:r>
            <a:r>
              <a:rPr lang="en-GB" dirty="0" err="1" smtClean="0">
                <a:latin typeface="+mj-lt"/>
                <a:cs typeface="Times New Roman" panose="02020603050405020304" pitchFamily="18" charset="0"/>
              </a:rPr>
              <a:t>Nicolaes</a:t>
            </a:r>
            <a:r>
              <a:rPr lang="en-GB" dirty="0" smtClean="0">
                <a:latin typeface="+mj-lt"/>
                <a:cs typeface="Times New Roman" panose="02020603050405020304" pitchFamily="18" charset="0"/>
              </a:rPr>
              <a:t> </a:t>
            </a:r>
            <a:r>
              <a:rPr lang="en-GB" dirty="0" err="1" smtClean="0">
                <a:latin typeface="+mj-lt"/>
                <a:cs typeface="Times New Roman" panose="02020603050405020304" pitchFamily="18" charset="0"/>
              </a:rPr>
              <a:t>Tulp</a:t>
            </a:r>
            <a:r>
              <a:rPr lang="en-GB" dirty="0" smtClean="0">
                <a:latin typeface="+mj-lt"/>
                <a:cs typeface="Times New Roman" panose="02020603050405020304" pitchFamily="18" charset="0"/>
              </a:rPr>
              <a:t>, 1632</a:t>
            </a:r>
            <a:endParaRPr lang="el-GR" dirty="0">
              <a:latin typeface="+mj-lt"/>
              <a:cs typeface="Times New Roman" panose="02020603050405020304" pitchFamily="18" charset="0"/>
            </a:endParaRPr>
          </a:p>
        </p:txBody>
      </p:sp>
      <p:pic>
        <p:nvPicPr>
          <p:cNvPr id="19457" name="Picture 1" descr="C:\Users\αγαπουλακι\Desktop\AMSTERDAM\AMSTERDAM PAINTINGS\Rembrandt Van Rijn The Anatomy Lesson of Dr. Nicolaes Tulp,1632..jpg"/>
          <p:cNvPicPr>
            <a:picLocks noChangeAspect="1" noChangeArrowheads="1"/>
          </p:cNvPicPr>
          <p:nvPr/>
        </p:nvPicPr>
        <p:blipFill>
          <a:blip r:embed="rId1" cstate="print"/>
          <a:srcRect/>
          <a:stretch>
            <a:fillRect/>
          </a:stretch>
        </p:blipFill>
        <p:spPr bwMode="auto">
          <a:xfrm>
            <a:off x="928662" y="571480"/>
            <a:ext cx="7243777" cy="5429288"/>
          </a:xfrm>
          <a:prstGeom prst="rect">
            <a:avLst/>
          </a:prstGeom>
          <a:noFill/>
        </p:spPr>
      </p:pic>
      <p:sp>
        <p:nvSpPr>
          <p:cNvPr id="20481" name="Rectangle 1"/>
          <p:cNvSpPr>
            <a:spLocks noChangeArrowheads="1"/>
          </p:cNvSpPr>
          <p:nvPr/>
        </p:nvSpPr>
        <p:spPr bwMode="auto">
          <a:xfrm>
            <a:off x="0" y="0"/>
            <a:ext cx="9134488" cy="52322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l-GR" sz="2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Η ανατομία είναι απλώς η </a:t>
            </a:r>
            <a:r>
              <a:rPr kumimoji="0" lang="el-GR" sz="28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αφετηρία</a:t>
            </a:r>
            <a:r>
              <a:rPr kumimoji="0" lang="el-GR" sz="2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του παθολογοανατόμου</a:t>
            </a:r>
            <a:endParaRPr kumimoji="0" lang="el-GR"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C:\Users\αγαπουλακι\Desktop\AMSTERDAM\AMSTERDAM PAINTINGS\The pathologist.jpg"/>
          <p:cNvPicPr>
            <a:picLocks noChangeAspect="1" noChangeArrowheads="1"/>
          </p:cNvPicPr>
          <p:nvPr/>
        </p:nvPicPr>
        <p:blipFill>
          <a:blip r:embed="rId1" cstate="print"/>
          <a:srcRect/>
          <a:stretch>
            <a:fillRect/>
          </a:stretch>
        </p:blipFill>
        <p:spPr bwMode="auto">
          <a:xfrm>
            <a:off x="642910" y="142852"/>
            <a:ext cx="3571880" cy="2809879"/>
          </a:xfrm>
          <a:prstGeom prst="rect">
            <a:avLst/>
          </a:prstGeom>
          <a:noFill/>
        </p:spPr>
      </p:pic>
      <p:sp>
        <p:nvSpPr>
          <p:cNvPr id="7" name="Rectangle 6"/>
          <p:cNvSpPr/>
          <p:nvPr/>
        </p:nvSpPr>
        <p:spPr>
          <a:xfrm>
            <a:off x="357158" y="3000372"/>
            <a:ext cx="4000528" cy="1323439"/>
          </a:xfrm>
          <a:prstGeom prst="rect">
            <a:avLst/>
          </a:prstGeom>
        </p:spPr>
        <p:txBody>
          <a:bodyPr wrap="square">
            <a:spAutoFit/>
          </a:bodyPr>
          <a:lstStyle/>
          <a:p>
            <a:pPr algn="ctr"/>
            <a:r>
              <a:rPr lang="el-GR" sz="2000" dirty="0" smtClean="0"/>
              <a:t>Η κοινή γνώμη  θα πρέπει επίσης να συνειδητοποιήσει  ότι οι παθολογοανατόμοι </a:t>
            </a:r>
            <a:r>
              <a:rPr lang="el-GR" sz="2000" b="1" dirty="0" smtClean="0"/>
              <a:t>δεν</a:t>
            </a:r>
            <a:r>
              <a:rPr lang="el-GR" sz="2000" dirty="0" smtClean="0"/>
              <a:t> εργάζονται </a:t>
            </a:r>
            <a:r>
              <a:rPr lang="el-GR" sz="2000" b="1" dirty="0" smtClean="0"/>
              <a:t>μόνο</a:t>
            </a:r>
            <a:r>
              <a:rPr lang="el-GR" sz="2000" dirty="0" smtClean="0"/>
              <a:t> πάνω σε νεκρούς ανθρώπους.</a:t>
            </a:r>
            <a:endParaRPr lang="el-GR" sz="2000" dirty="0"/>
          </a:p>
        </p:txBody>
      </p:sp>
      <p:sp>
        <p:nvSpPr>
          <p:cNvPr id="9" name="Rectangle 8"/>
          <p:cNvSpPr/>
          <p:nvPr/>
        </p:nvSpPr>
        <p:spPr>
          <a:xfrm>
            <a:off x="4214810" y="0"/>
            <a:ext cx="4929190" cy="6986528"/>
          </a:xfrm>
          <a:prstGeom prst="rect">
            <a:avLst/>
          </a:prstGeom>
        </p:spPr>
        <p:txBody>
          <a:bodyPr wrap="square">
            <a:spAutoFit/>
          </a:bodyPr>
          <a:lstStyle/>
          <a:p>
            <a:pPr algn="ctr"/>
            <a:r>
              <a:rPr lang="el-GR" sz="2800" dirty="0" smtClean="0"/>
              <a:t>Η </a:t>
            </a:r>
            <a:r>
              <a:rPr lang="el-GR" sz="2800" dirty="0" smtClean="0">
                <a:effectLst>
                  <a:outerShdw blurRad="38100" dist="38100" dir="2700000" algn="tl">
                    <a:srgbClr val="000000">
                      <a:alpha val="43137"/>
                    </a:srgbClr>
                  </a:outerShdw>
                </a:effectLst>
              </a:rPr>
              <a:t>χειρουργική</a:t>
            </a:r>
            <a:r>
              <a:rPr lang="el-GR" sz="2800" dirty="0" smtClean="0"/>
              <a:t> παθολογική ανατομική είναι </a:t>
            </a:r>
            <a:endParaRPr lang="el-GR" sz="2800" dirty="0" smtClean="0"/>
          </a:p>
          <a:p>
            <a:pPr algn="ctr"/>
            <a:r>
              <a:rPr lang="el-GR" sz="2800" dirty="0" smtClean="0"/>
              <a:t>η παθολογική ανατομική </a:t>
            </a:r>
            <a:endParaRPr lang="el-GR" sz="2800" dirty="0" smtClean="0"/>
          </a:p>
          <a:p>
            <a:pPr algn="ctr"/>
            <a:r>
              <a:rPr lang="el-GR" sz="2800" dirty="0" smtClean="0"/>
              <a:t>του  </a:t>
            </a:r>
            <a:r>
              <a:rPr lang="el-GR" sz="2800" b="1" u="sng" spc="300" dirty="0" smtClean="0">
                <a:effectLst>
                  <a:outerShdw blurRad="38100" dist="38100" dir="2700000" algn="tl">
                    <a:srgbClr val="000000">
                      <a:alpha val="43137"/>
                    </a:srgbClr>
                  </a:outerShdw>
                </a:effectLst>
              </a:rPr>
              <a:t>ζώντα</a:t>
            </a:r>
            <a:r>
              <a:rPr lang="el-GR" sz="2800" dirty="0" smtClean="0"/>
              <a:t> ασθενούς!</a:t>
            </a:r>
            <a:endParaRPr lang="el-GR" sz="2800" dirty="0" smtClean="0"/>
          </a:p>
          <a:p>
            <a:pPr algn="ctr"/>
            <a:r>
              <a:rPr lang="el-GR" sz="2800" dirty="0" smtClean="0"/>
              <a:t> Αποτελεί ειρωνεία το γεγονός ότι, μέχρι τώρα, ο ιατρός που </a:t>
            </a:r>
            <a:r>
              <a:rPr lang="el-GR" sz="2800" b="1" dirty="0" smtClean="0"/>
              <a:t>θέτει την οριστική διάγνωση </a:t>
            </a:r>
            <a:r>
              <a:rPr lang="el-GR" sz="2800" dirty="0" smtClean="0"/>
              <a:t>του ασθενούς </a:t>
            </a:r>
            <a:r>
              <a:rPr lang="el-GR" sz="2800" b="1" dirty="0" smtClean="0"/>
              <a:t>εν ζωή</a:t>
            </a:r>
            <a:r>
              <a:rPr lang="el-GR" sz="2800" dirty="0" smtClean="0"/>
              <a:t>, </a:t>
            </a:r>
            <a:endParaRPr lang="el-GR" sz="2800" dirty="0" smtClean="0"/>
          </a:p>
          <a:p>
            <a:pPr algn="ctr"/>
            <a:r>
              <a:rPr lang="el-GR" sz="2800" b="1" dirty="0" smtClean="0"/>
              <a:t>ο παθολογοανατόμος</a:t>
            </a:r>
            <a:r>
              <a:rPr lang="el-GR" sz="2800" dirty="0" smtClean="0"/>
              <a:t>,  </a:t>
            </a:r>
            <a:endParaRPr lang="el-GR" sz="2800" dirty="0" smtClean="0"/>
          </a:p>
          <a:p>
            <a:pPr algn="ctr"/>
            <a:r>
              <a:rPr lang="el-GR" sz="2800" dirty="0" smtClean="0"/>
              <a:t>πολύ σπάνια </a:t>
            </a:r>
            <a:endParaRPr lang="el-GR" sz="2800" dirty="0" smtClean="0"/>
          </a:p>
          <a:p>
            <a:pPr algn="ctr"/>
            <a:r>
              <a:rPr lang="el-GR" sz="2800" dirty="0" smtClean="0"/>
              <a:t>επικοινωνεί με τον ασθενή </a:t>
            </a:r>
            <a:endParaRPr lang="el-GR" sz="2800" dirty="0" smtClean="0"/>
          </a:p>
          <a:p>
            <a:pPr algn="ctr"/>
            <a:r>
              <a:rPr lang="el-GR" sz="2800" dirty="0" smtClean="0"/>
              <a:t>διά ζώσης .</a:t>
            </a:r>
            <a:endParaRPr lang="el-GR" sz="2800" dirty="0" smtClean="0"/>
          </a:p>
          <a:p>
            <a:pPr algn="ctr"/>
            <a:br>
              <a:rPr lang="el-GR" sz="2800" dirty="0" smtClean="0"/>
            </a:br>
            <a:r>
              <a:rPr lang="el-GR" sz="2800" dirty="0" smtClean="0"/>
              <a:t>Ο «γιατρός του γιατρού» είναι έτοιμος πια να γίνει  </a:t>
            </a:r>
            <a:endParaRPr lang="el-GR" sz="2800" dirty="0" smtClean="0"/>
          </a:p>
          <a:p>
            <a:pPr algn="ctr"/>
            <a:r>
              <a:rPr lang="el-GR" sz="2800" b="1" dirty="0" smtClean="0"/>
              <a:t>ο γιατρός του αρρώστου</a:t>
            </a:r>
            <a:r>
              <a:rPr lang="el-GR" sz="2800" dirty="0" smtClean="0"/>
              <a:t>. </a:t>
            </a:r>
            <a:endParaRPr lang="el-GR" sz="2800" dirty="0"/>
          </a:p>
        </p:txBody>
      </p:sp>
      <p:sp>
        <p:nvSpPr>
          <p:cNvPr id="11" name="Rectangle 10"/>
          <p:cNvSpPr/>
          <p:nvPr/>
        </p:nvSpPr>
        <p:spPr>
          <a:xfrm>
            <a:off x="4214810" y="0"/>
            <a:ext cx="4929190" cy="3477875"/>
          </a:xfrm>
          <a:prstGeom prst="rect">
            <a:avLst/>
          </a:prstGeom>
        </p:spPr>
        <p:txBody>
          <a:bodyPr wrap="square">
            <a:spAutoFit/>
          </a:bodyPr>
          <a:lstStyle/>
          <a:p>
            <a:pPr algn="ctr"/>
            <a:r>
              <a:rPr lang="el-GR" sz="2000" dirty="0" smtClean="0"/>
              <a:t>Όσον αφορά στην </a:t>
            </a:r>
            <a:r>
              <a:rPr lang="el-GR" sz="2000" b="1" dirty="0" smtClean="0"/>
              <a:t>επικοινωνία μας</a:t>
            </a:r>
            <a:r>
              <a:rPr lang="el-GR" sz="2000" dirty="0" smtClean="0"/>
              <a:t>, </a:t>
            </a:r>
            <a:endParaRPr lang="el-GR" sz="2000" dirty="0" smtClean="0"/>
          </a:p>
          <a:p>
            <a:pPr algn="ctr"/>
            <a:r>
              <a:rPr lang="el-GR" sz="2000" dirty="0" smtClean="0"/>
              <a:t>εάν εμείς οι παθολογοανατόμοι αντιμετωπίσουμε το χειρουργό/δερματολόγο/γαστρεντερολόγο  ως αναπληρωτή του ασθενούς, που αναζητά τη βοήθειά μας εκ μέρους  του, και μιλήσουμε μαζί του, τότε η σχέση παθολογοανατόμου – ασθενούς  αρχίζει να αποκτά  νόημα και μπορεί να λειτουργήσει ως </a:t>
            </a:r>
            <a:r>
              <a:rPr lang="el-GR" sz="2000" b="1" dirty="0" smtClean="0"/>
              <a:t>σημείο έναρξης </a:t>
            </a:r>
            <a:r>
              <a:rPr lang="el-GR" sz="2000" dirty="0" smtClean="0"/>
              <a:t>για να αναζητήσουμε νέους τρόπους άσκησης της ειδικότητάς μας.</a:t>
            </a:r>
            <a:endParaRPr lang="el-GR" sz="2000" dirty="0" smtClean="0"/>
          </a:p>
        </p:txBody>
      </p:sp>
      <p:sp>
        <p:nvSpPr>
          <p:cNvPr id="12" name="Rectangle 11"/>
          <p:cNvSpPr/>
          <p:nvPr/>
        </p:nvSpPr>
        <p:spPr>
          <a:xfrm>
            <a:off x="4214790" y="2214554"/>
            <a:ext cx="4929210" cy="4708981"/>
          </a:xfrm>
          <a:prstGeom prst="rect">
            <a:avLst/>
          </a:prstGeom>
        </p:spPr>
        <p:txBody>
          <a:bodyPr wrap="square">
            <a:spAutoFit/>
          </a:bodyPr>
          <a:lstStyle/>
          <a:p>
            <a:pPr algn="ctr"/>
            <a:r>
              <a:rPr lang="el-GR" sz="2000" dirty="0" smtClean="0"/>
              <a:t>Η σύγχρονη σχέση μεταξύ </a:t>
            </a:r>
            <a:r>
              <a:rPr lang="el-GR" sz="2000" b="1" dirty="0" smtClean="0"/>
              <a:t>κλινικού ιατρού, παθολογοανατόμου και ασθενούς </a:t>
            </a:r>
            <a:r>
              <a:rPr lang="el-GR" sz="2000" dirty="0" smtClean="0"/>
              <a:t>θα πρέπει να έχει τριγωνική δομή, ιδανικά με </a:t>
            </a:r>
            <a:r>
              <a:rPr lang="el-GR" sz="2000" i="1" dirty="0" smtClean="0"/>
              <a:t> ταυτόχρονες συναντήσεις  και των τριών  μερών</a:t>
            </a:r>
            <a:r>
              <a:rPr lang="el-GR" sz="2000" dirty="0" smtClean="0"/>
              <a:t>. Με αυτόν τον τρόπο, οι ασθενείς, θα βλέπουν  το άτομο που εμπλέκεται στην κλινική ερμηνεία των ευρημάτων που συνέλεξε από την παθολογοανατομική μελέτη των παρασκευασμάτων τους,  να συναντάται συχνά με τους κλινικούς ιατρούς˙ έτσι, η κοινή γνώμη θα </a:t>
            </a:r>
            <a:r>
              <a:rPr lang="el-GR" sz="2000" b="1" dirty="0" smtClean="0"/>
              <a:t>κατανοήσει καλύτερα</a:t>
            </a:r>
            <a:r>
              <a:rPr lang="el-GR" sz="2000" dirty="0" smtClean="0"/>
              <a:t> τον ρόλο του παθολογοανατόμου ως </a:t>
            </a:r>
            <a:r>
              <a:rPr lang="el-GR" sz="2000" dirty="0" smtClean="0">
                <a:effectLst>
                  <a:outerShdw blurRad="38100" dist="38100" dir="2700000" algn="tl">
                    <a:srgbClr val="000000">
                      <a:alpha val="43137"/>
                    </a:srgbClr>
                  </a:outerShdw>
                </a:effectLst>
              </a:rPr>
              <a:t>αναπόσπαστο μέλος της ομάδας  των επαγγελματιών υγείας</a:t>
            </a:r>
            <a:r>
              <a:rPr lang="el-GR" sz="2000" dirty="0" smtClean="0"/>
              <a:t> που φροντίζουν για την υγεία του ασθενούς.</a:t>
            </a:r>
            <a:endParaRPr lang="el-GR" sz="2000" dirty="0" smtClean="0"/>
          </a:p>
        </p:txBody>
      </p:sp>
      <p:sp>
        <p:nvSpPr>
          <p:cNvPr id="13" name="Rectangle 12"/>
          <p:cNvSpPr/>
          <p:nvPr/>
        </p:nvSpPr>
        <p:spPr>
          <a:xfrm>
            <a:off x="0" y="4323812"/>
            <a:ext cx="9144000" cy="2554545"/>
          </a:xfrm>
          <a:prstGeom prst="rect">
            <a:avLst/>
          </a:prstGeom>
        </p:spPr>
        <p:txBody>
          <a:bodyPr wrap="square">
            <a:spAutoFit/>
          </a:bodyPr>
          <a:lstStyle/>
          <a:p>
            <a:pPr algn="ctr"/>
            <a:r>
              <a:rPr lang="el-GR" sz="2000" dirty="0" smtClean="0"/>
              <a:t>Οι παθολογοανατόμοι θα πρέπει να είναι </a:t>
            </a:r>
            <a:r>
              <a:rPr lang="el-GR" sz="2000" b="1" dirty="0" smtClean="0"/>
              <a:t>διαθέσιμοι για άμεση συζήτηση </a:t>
            </a:r>
            <a:r>
              <a:rPr lang="el-GR" sz="2000" dirty="0" smtClean="0"/>
              <a:t>όχι μόνο με τους κλινικούς ιατρούς, αλλά και με τους ασθενείς, ιδίως καθώς, στις μέρες μας, οι ασθενείς έχουν αποκτήσει άμεση πρόσβαση στους ιατρικούς τους φακέλους (συμπεριλαμβανομένων των ιστοπαθολογικών εκθέσεων) και στην όποιας ποιότητας  ιατρική πληροφόρηση μέσω του διαδικτύου. Θα μπορούσαμε να βοηθήσουμε το κοινό  – και τους κλινικούς ιατρούς – να αποκτήσουν  μεγαλύτερη επίγνωση ότι </a:t>
            </a:r>
            <a:r>
              <a:rPr lang="el-GR" sz="2000" b="1" dirty="0" smtClean="0"/>
              <a:t>είμαστε διαθέσιμοι</a:t>
            </a:r>
            <a:r>
              <a:rPr lang="el-GR" sz="2000" dirty="0" smtClean="0"/>
              <a:t>  να επανεξετάσουμε περιστατικά ασθενών με τους ίδιους τους ασθενείς (ή και τις οικογένειές τους ) που </a:t>
            </a:r>
            <a:r>
              <a:rPr lang="el-GR" sz="2000" i="1" dirty="0" smtClean="0"/>
              <a:t>ενδεχομένως </a:t>
            </a:r>
            <a:r>
              <a:rPr lang="el-GR" sz="2000" dirty="0" smtClean="0"/>
              <a:t> επιθυμούν συμβουλές.</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xEl>
                                              <p:pRg st="0" end="0"/>
                                            </p:txEl>
                                          </p:spTgt>
                                        </p:tgtEl>
                                      </p:cBhvr>
                                    </p:animEffect>
                                    <p:set>
                                      <p:cBhvr>
                                        <p:cTn id="22"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xEl>
                                              <p:pRg st="1" end="1"/>
                                            </p:txEl>
                                          </p:spTgt>
                                        </p:tgtEl>
                                      </p:cBhvr>
                                    </p:animEffect>
                                    <p:set>
                                      <p:cBhvr>
                                        <p:cTn id="27" dur="1" fill="hold">
                                          <p:stCondLst>
                                            <p:cond delay="499"/>
                                          </p:stCondLst>
                                        </p:cTn>
                                        <p:tgtEl>
                                          <p:spTgt spid="11">
                                            <p:txEl>
                                              <p:pRg st="1" end="1"/>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2" grpId="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80928"/>
            <a:ext cx="9144000" cy="4077072"/>
          </a:xfrm>
        </p:spPr>
        <p:txBody>
          <a:bodyPr>
            <a:normAutofit fontScale="70000" lnSpcReduction="20000"/>
          </a:bodyPr>
          <a:lstStyle/>
          <a:p>
            <a:pPr lvl="0" algn="ctr"/>
            <a:r>
              <a:rPr lang="el-GR" dirty="0" smtClean="0">
                <a:latin typeface="Calibri" panose="020F0502020204030204" pitchFamily="34" charset="0"/>
                <a:ea typeface="Calibri" panose="020F0502020204030204" pitchFamily="34" charset="0"/>
                <a:cs typeface="Times New Roman" panose="02020603050405020304" pitchFamily="18" charset="0"/>
              </a:rPr>
              <a:t>Γενικά </a:t>
            </a:r>
            <a:r>
              <a:rPr lang="el-GR" b="1" dirty="0" smtClean="0">
                <a:latin typeface="Calibri" panose="020F0502020204030204" pitchFamily="34" charset="0"/>
                <a:ea typeface="Calibri" panose="020F0502020204030204" pitchFamily="34" charset="0"/>
                <a:cs typeface="Times New Roman" panose="02020603050405020304" pitchFamily="18" charset="0"/>
              </a:rPr>
              <a:t>οι ασθενείς</a:t>
            </a:r>
            <a:r>
              <a:rPr lang="el-GR" dirty="0" smtClean="0">
                <a:latin typeface="Calibri" panose="020F0502020204030204" pitchFamily="34" charset="0"/>
                <a:ea typeface="Calibri" panose="020F0502020204030204" pitchFamily="34" charset="0"/>
                <a:cs typeface="Times New Roman" panose="02020603050405020304" pitchFamily="18" charset="0"/>
              </a:rPr>
              <a:t> αποφασίζουν να μιλήσουν σε έναν παθολογοανατόμο, </a:t>
            </a:r>
            <a:endParaRPr lang="el-GR" dirty="0" smtClean="0">
              <a:latin typeface="Calibri" panose="020F0502020204030204" pitchFamily="34" charset="0"/>
              <a:ea typeface="Calibri" panose="020F0502020204030204" pitchFamily="34" charset="0"/>
              <a:cs typeface="Times New Roman" panose="02020603050405020304" pitchFamily="18" charset="0"/>
            </a:endParaRPr>
          </a:p>
          <a:p>
            <a:pPr lvl="0" algn="ctr">
              <a:buNone/>
            </a:pPr>
            <a:r>
              <a:rPr lang="el-GR" dirty="0" smtClean="0">
                <a:latin typeface="Calibri" panose="020F0502020204030204" pitchFamily="34" charset="0"/>
                <a:ea typeface="Calibri" panose="020F0502020204030204" pitchFamily="34" charset="0"/>
                <a:cs typeface="Times New Roman" panose="02020603050405020304" pitchFamily="18" charset="0"/>
              </a:rPr>
              <a:t>όταν αναζητούν πληροφορίες για την ιστοπαθολογική έκθεσή τους ,</a:t>
            </a:r>
            <a:endParaRPr lang="el-GR" dirty="0" smtClean="0">
              <a:latin typeface="Calibri" panose="020F0502020204030204" pitchFamily="34" charset="0"/>
              <a:ea typeface="Calibri" panose="020F0502020204030204" pitchFamily="34" charset="0"/>
              <a:cs typeface="Times New Roman" panose="02020603050405020304" pitchFamily="18" charset="0"/>
            </a:endParaRPr>
          </a:p>
          <a:p>
            <a:pPr lvl="0" algn="ctr">
              <a:buNone/>
            </a:pPr>
            <a:r>
              <a:rPr lang="el-GR" dirty="0" smtClean="0">
                <a:latin typeface="Calibri" panose="020F0502020204030204" pitchFamily="34" charset="0"/>
                <a:ea typeface="Calibri" panose="020F0502020204030204" pitchFamily="34" charset="0"/>
                <a:cs typeface="Times New Roman" panose="02020603050405020304" pitchFamily="18" charset="0"/>
              </a:rPr>
              <a:t>εφόσον  βέβαια αυτή έχει γνωστοποιηθεί  σε αυτούς από τον κλινικό ιατρό.</a:t>
            </a:r>
            <a:endParaRPr lang="el-GR" dirty="0" smtClean="0">
              <a:latin typeface="Calibri" panose="020F0502020204030204" pitchFamily="34" charset="0"/>
              <a:ea typeface="Calibri" panose="020F0502020204030204" pitchFamily="34" charset="0"/>
              <a:cs typeface="Times New Roman" panose="02020603050405020304" pitchFamily="18" charset="0"/>
            </a:endParaRPr>
          </a:p>
          <a:p>
            <a:pPr lvl="0" algn="ctr">
              <a:buNone/>
            </a:pPr>
            <a:endParaRPr lang="el-GR" sz="1800" dirty="0" smtClean="0">
              <a:latin typeface="Arial" panose="020B0604020202020204" pitchFamily="34" charset="0"/>
              <a:cs typeface="Arial" panose="020B0604020202020204" pitchFamily="34" charset="0"/>
            </a:endParaRPr>
          </a:p>
          <a:p>
            <a:pPr lvl="0" algn="ctr"/>
            <a:r>
              <a:rPr lang="el-GR"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Θέματα συζήτησης </a:t>
            </a:r>
            <a:r>
              <a:rPr lang="el-GR" dirty="0" smtClean="0">
                <a:latin typeface="Calibri" panose="020F0502020204030204" pitchFamily="34" charset="0"/>
                <a:ea typeface="Calibri" panose="020F0502020204030204" pitchFamily="34" charset="0"/>
                <a:cs typeface="Times New Roman" panose="02020603050405020304" pitchFamily="18" charset="0"/>
              </a:rPr>
              <a:t>δυνητικώς αποτελούν</a:t>
            </a:r>
            <a:r>
              <a:rPr lang="en-US" dirty="0" smtClean="0">
                <a:latin typeface="Calibri" panose="020F0502020204030204" pitchFamily="34" charset="0"/>
                <a:ea typeface="Calibri" panose="020F0502020204030204" pitchFamily="34" charset="0"/>
                <a:cs typeface="Times New Roman" panose="02020603050405020304" pitchFamily="18" charset="0"/>
              </a:rPr>
              <a:t>:</a:t>
            </a:r>
            <a:r>
              <a:rPr lang="el-GR" dirty="0" smtClean="0">
                <a:latin typeface="Calibri" panose="020F0502020204030204" pitchFamily="34" charset="0"/>
                <a:ea typeface="Calibri" panose="020F0502020204030204" pitchFamily="34" charset="0"/>
                <a:cs typeface="Times New Roman" panose="02020603050405020304" pitchFamily="18" charset="0"/>
              </a:rPr>
              <a:t> </a:t>
            </a:r>
            <a:endParaRPr lang="el-GR" dirty="0" smtClean="0">
              <a:latin typeface="Calibri" panose="020F0502020204030204" pitchFamily="34" charset="0"/>
              <a:ea typeface="Calibri" panose="020F0502020204030204" pitchFamily="34" charset="0"/>
              <a:cs typeface="Times New Roman" panose="02020603050405020304" pitchFamily="18" charset="0"/>
            </a:endParaRPr>
          </a:p>
          <a:p>
            <a:pPr lvl="0" algn="just">
              <a:buNone/>
            </a:pPr>
            <a:r>
              <a:rPr lang="el-GR" dirty="0" smtClean="0">
                <a:latin typeface="Calibri" panose="020F0502020204030204" pitchFamily="34" charset="0"/>
                <a:ea typeface="Calibri" panose="020F0502020204030204" pitchFamily="34" charset="0"/>
                <a:cs typeface="Times New Roman" panose="02020603050405020304" pitchFamily="18" charset="0"/>
              </a:rPr>
              <a:t>     ένα συγκεκριμένο σημείο της ιστοπαθολογικής έκθεσης που τους χορηγήθηκε, το πώς ο παθολογοανατόμος ερμήνευσε τα διαγνωστικά ευρήματα,   το εάν υπάρχει κάποια αβεβαιότητα για τη διάγνωση ή εάν δικαιολογείται  μια δεύτερη</a:t>
            </a:r>
            <a:r>
              <a:rPr lang="en-US" dirty="0" smtClean="0">
                <a:latin typeface="Calibri" panose="020F0502020204030204" pitchFamily="34" charset="0"/>
                <a:ea typeface="Calibri" panose="020F0502020204030204" pitchFamily="34" charset="0"/>
                <a:cs typeface="Times New Roman" panose="02020603050405020304" pitchFamily="18" charset="0"/>
              </a:rPr>
              <a:t>,</a:t>
            </a:r>
            <a:r>
              <a:rPr lang="el-GR" dirty="0" smtClean="0">
                <a:latin typeface="Calibri" panose="020F0502020204030204" pitchFamily="34" charset="0"/>
                <a:ea typeface="Calibri" panose="020F0502020204030204" pitchFamily="34" charset="0"/>
                <a:cs typeface="Times New Roman" panose="02020603050405020304" pitchFamily="18" charset="0"/>
              </a:rPr>
              <a:t> συμβουλευτική γνώμη από άλλο παθολογοανατόμο,  η  σκοπιμότητα εκτέλεσης πρόσθετων ειδικών τεχνικών σε υλικό όγκων  με το σκεπτικό  μιας νέας, εξατομικευμένης,  </a:t>
            </a:r>
            <a:r>
              <a:rPr lang="el-GR" dirty="0" err="1" smtClean="0">
                <a:latin typeface="Calibri" panose="020F0502020204030204" pitchFamily="34" charset="0"/>
                <a:ea typeface="Calibri" panose="020F0502020204030204" pitchFamily="34" charset="0"/>
                <a:cs typeface="Times New Roman" panose="02020603050405020304" pitchFamily="18" charset="0"/>
              </a:rPr>
              <a:t>στοχοθετημένης</a:t>
            </a:r>
            <a:r>
              <a:rPr lang="el-GR" dirty="0" smtClean="0">
                <a:latin typeface="Calibri" panose="020F0502020204030204" pitchFamily="34" charset="0"/>
                <a:ea typeface="Calibri" panose="020F0502020204030204" pitchFamily="34" charset="0"/>
                <a:cs typeface="Times New Roman" panose="02020603050405020304" pitchFamily="18" charset="0"/>
              </a:rPr>
              <a:t> θεραπευτικής  αγωγής  και η σημασία των  αποτελεσμάτων  των νεκροτομών για τα μέλη της οικογένειας του θανόντος. </a:t>
            </a:r>
            <a:endParaRPr lang="el-GR" sz="4800" dirty="0" smtClean="0">
              <a:latin typeface="Arial" panose="020B0604020202020204" pitchFamily="34" charset="0"/>
              <a:cs typeface="Arial" panose="020B0604020202020204" pitchFamily="34" charset="0"/>
            </a:endParaRPr>
          </a:p>
          <a:p>
            <a:pPr algn="just"/>
            <a:endParaRPr lang="el-GR" dirty="0">
              <a:latin typeface="Times New Roman" panose="02020603050405020304" pitchFamily="18" charset="0"/>
              <a:cs typeface="Times New Roman" panose="02020603050405020304" pitchFamily="18" charset="0"/>
            </a:endParaRPr>
          </a:p>
        </p:txBody>
      </p:sp>
      <p:pic>
        <p:nvPicPr>
          <p:cNvPr id="22530" name="Picture 2" descr="C:\Users\αγαπουλακι\Desktop\AMSTERDAM\AMSTERDAM PAINTINGS\patient asking doctor.jpg"/>
          <p:cNvPicPr>
            <a:picLocks noChangeAspect="1" noChangeArrowheads="1"/>
          </p:cNvPicPr>
          <p:nvPr/>
        </p:nvPicPr>
        <p:blipFill>
          <a:blip r:embed="rId1" cstate="print"/>
          <a:srcRect/>
          <a:stretch>
            <a:fillRect/>
          </a:stretch>
        </p:blipFill>
        <p:spPr bwMode="auto">
          <a:xfrm>
            <a:off x="3143240" y="116632"/>
            <a:ext cx="2857500" cy="2676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αγαπουλακι\Desktop\401_0117_Image2.png"/>
          <p:cNvPicPr>
            <a:picLocks noChangeAspect="1" noChangeArrowheads="1"/>
          </p:cNvPicPr>
          <p:nvPr/>
        </p:nvPicPr>
        <p:blipFill>
          <a:blip r:embed="rId1" cstate="print"/>
          <a:srcRect/>
          <a:stretch>
            <a:fillRect/>
          </a:stretch>
        </p:blipFill>
        <p:spPr bwMode="auto">
          <a:xfrm>
            <a:off x="1714480" y="214290"/>
            <a:ext cx="5738462" cy="3000396"/>
          </a:xfrm>
          <a:prstGeom prst="rect">
            <a:avLst/>
          </a:prstGeom>
          <a:noFill/>
        </p:spPr>
      </p:pic>
      <p:sp>
        <p:nvSpPr>
          <p:cNvPr id="5" name="Rectangle 4"/>
          <p:cNvSpPr/>
          <p:nvPr/>
        </p:nvSpPr>
        <p:spPr>
          <a:xfrm>
            <a:off x="0" y="3429000"/>
            <a:ext cx="9144000" cy="3538220"/>
          </a:xfrm>
          <a:prstGeom prst="rect">
            <a:avLst/>
          </a:prstGeom>
        </p:spPr>
        <p:txBody>
          <a:bodyPr wrap="square">
            <a:spAutoFit/>
          </a:bodyPr>
          <a:lstStyle/>
          <a:p>
            <a:pPr algn="ctr"/>
            <a:r>
              <a:rPr lang="el-GR" sz="1600" dirty="0" smtClean="0"/>
              <a:t>Ο </a:t>
            </a:r>
            <a:r>
              <a:rPr lang="el-GR" sz="1600" b="1" dirty="0" smtClean="0"/>
              <a:t>ιστοπαθολόγος</a:t>
            </a:r>
            <a:r>
              <a:rPr lang="el-GR" sz="1600" dirty="0" smtClean="0"/>
              <a:t>/</a:t>
            </a:r>
            <a:r>
              <a:rPr lang="el-GR" sz="1600" b="1" dirty="0" smtClean="0"/>
              <a:t>παθολογοανατόμος</a:t>
            </a:r>
            <a:r>
              <a:rPr lang="el-GR" sz="1600" dirty="0" smtClean="0"/>
              <a:t>, ως αναπόσπαστο μέλος της </a:t>
            </a:r>
            <a:r>
              <a:rPr lang="el-GR" sz="1600" b="1" dirty="0" smtClean="0"/>
              <a:t>ομάδας</a:t>
            </a:r>
            <a:r>
              <a:rPr lang="el-GR" sz="1600" dirty="0" smtClean="0"/>
              <a:t> φροντίδας υγείας, </a:t>
            </a:r>
            <a:endParaRPr lang="el-GR" sz="1600" dirty="0" smtClean="0"/>
          </a:p>
          <a:p>
            <a:pPr algn="ctr"/>
            <a:r>
              <a:rPr lang="el-GR" sz="1600" dirty="0" smtClean="0"/>
              <a:t>παρέχει συμβουλές για τη </a:t>
            </a:r>
            <a:r>
              <a:rPr lang="el-GR" sz="1600" dirty="0" smtClean="0">
                <a:effectLst>
                  <a:outerShdw blurRad="38100" dist="38100" dir="2700000" algn="tl">
                    <a:srgbClr val="000000">
                      <a:alpha val="43137"/>
                    </a:srgbClr>
                  </a:outerShdw>
                </a:effectLst>
              </a:rPr>
              <a:t>σωστή συλλογή του ιστού</a:t>
            </a:r>
            <a:r>
              <a:rPr lang="el-GR" sz="1600" dirty="0" smtClean="0"/>
              <a:t>,</a:t>
            </a:r>
            <a:endParaRPr lang="el-GR" sz="1600" dirty="0" smtClean="0"/>
          </a:p>
          <a:p>
            <a:pPr algn="ctr"/>
            <a:r>
              <a:rPr lang="el-GR" sz="1600" dirty="0" smtClean="0">
                <a:effectLst>
                  <a:outerShdw blurRad="38100" dist="38100" dir="2700000" algn="tl">
                    <a:srgbClr val="000000">
                      <a:alpha val="43137"/>
                    </a:srgbClr>
                  </a:outerShdw>
                </a:effectLst>
              </a:rPr>
              <a:t> αξιολογεί τα αποτελέσματα </a:t>
            </a:r>
            <a:r>
              <a:rPr lang="el-GR" sz="1600" dirty="0" smtClean="0"/>
              <a:t>της παθολογοανατομικής εξέτασης </a:t>
            </a:r>
            <a:endParaRPr lang="el-GR" sz="1600" dirty="0" smtClean="0"/>
          </a:p>
          <a:p>
            <a:pPr algn="ctr"/>
            <a:r>
              <a:rPr lang="el-GR" sz="1600" dirty="0" smtClean="0"/>
              <a:t>και είναι σε θέση να </a:t>
            </a:r>
            <a:r>
              <a:rPr lang="el-GR" sz="1600" b="1" dirty="0" smtClean="0"/>
              <a:t>εξηγήσει τα ευρήματα και τη σημασία τους </a:t>
            </a:r>
            <a:endParaRPr lang="el-GR" sz="1600" b="1" dirty="0" smtClean="0"/>
          </a:p>
          <a:p>
            <a:pPr algn="ctr"/>
            <a:r>
              <a:rPr lang="el-GR" sz="1600" dirty="0" smtClean="0"/>
              <a:t>τόσο στη λοιπή διεπιστημονική μονάδα όσο</a:t>
            </a:r>
            <a:r>
              <a:rPr lang="el-GR" sz="1600" b="1" dirty="0" smtClean="0"/>
              <a:t> και </a:t>
            </a:r>
            <a:r>
              <a:rPr lang="el-GR" sz="1600" u="sng" dirty="0" smtClean="0"/>
              <a:t>άμεσα στους ασθενείς</a:t>
            </a:r>
            <a:r>
              <a:rPr lang="el-GR" sz="1600" dirty="0" smtClean="0"/>
              <a:t>.</a:t>
            </a:r>
            <a:br>
              <a:rPr lang="el-GR" sz="1600" dirty="0" smtClean="0"/>
            </a:br>
            <a:r>
              <a:rPr lang="el-GR" sz="1600" dirty="0" smtClean="0"/>
              <a:t>Όταν οι ασθενείς αντιμετωπίζουν σοβαρή ασθένεια, βιώνουν συχνά έντονη ανησυχία και,  στην περίπτωσή τους, το ότι αναζητούν πληροφορίες εντάσσεται σε μια προσπάθεια να </a:t>
            </a:r>
            <a:r>
              <a:rPr lang="el-GR" sz="1600" dirty="0" smtClean="0">
                <a:effectLst>
                  <a:outerShdw blurRad="38100" dist="38100" dir="2700000" algn="tl">
                    <a:srgbClr val="000000">
                      <a:alpha val="43137"/>
                    </a:srgbClr>
                  </a:outerShdw>
                </a:effectLst>
              </a:rPr>
              <a:t>αντικειμενικοποιήσουν την κατάσταση ή να αποκτήσουν τον έλεγχό της</a:t>
            </a:r>
            <a:r>
              <a:rPr lang="el-GR" sz="1600" dirty="0" smtClean="0"/>
              <a:t>, παρά να τη διαχειριστούν μόνο συναισθηματικά.</a:t>
            </a:r>
            <a:br>
              <a:rPr lang="el-GR" sz="1600" dirty="0" smtClean="0"/>
            </a:br>
            <a:r>
              <a:rPr lang="el-GR" sz="1600" dirty="0" smtClean="0"/>
              <a:t>Ο ιατρός που συντάσσει τη διαγνωστική ιστοπαθολογική έκθεση είναι </a:t>
            </a:r>
            <a:r>
              <a:rPr lang="el-GR" sz="1600" b="1" dirty="0" smtClean="0"/>
              <a:t>καλύτερα εφοδιασμένος για την εξήγησή της</a:t>
            </a:r>
            <a:r>
              <a:rPr lang="el-GR" sz="1600" dirty="0" smtClean="0"/>
              <a:t> από έναν κλινικό ιατρό που συνήθως είναι εκείνος που καλείται να την ερμηνεύσει ενώπιον του ασθενούς  και  πιθανώς  να υστερεί στην κατανόηση της ιστοπαθολογικής ορολογίας. Φυσικά, ο παθολογοανατόμος θα πρέπει να  ε ν θ α ρ ρ ύ ν ε ι  την καλή επικοινωνία του ασθενούς με τον αρχικό κλινικό ιατρό του  και να  πληροφορεί τον τελευταίο για το  νόημα της πραγματοποιηθείσης συμβουλευτικής συνάντησης μεταξύ του παθολογοανατόμου και του ασθενούς.</a:t>
            </a:r>
            <a:endParaRPr lang="el-GR"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αγαπουλακι\Desktop\Picture1.jpg"/>
          <p:cNvPicPr>
            <a:picLocks noChangeAspect="1" noChangeArrowheads="1"/>
          </p:cNvPicPr>
          <p:nvPr/>
        </p:nvPicPr>
        <p:blipFill>
          <a:blip r:embed="rId1" cstate="print"/>
          <a:srcRect/>
          <a:stretch>
            <a:fillRect/>
          </a:stretch>
        </p:blipFill>
        <p:spPr bwMode="auto">
          <a:xfrm>
            <a:off x="5715008" y="214290"/>
            <a:ext cx="2457449" cy="2554967"/>
          </a:xfrm>
          <a:prstGeom prst="rect">
            <a:avLst/>
          </a:prstGeom>
          <a:noFill/>
        </p:spPr>
      </p:pic>
      <p:sp>
        <p:nvSpPr>
          <p:cNvPr id="5" name="Rectangle 4"/>
          <p:cNvSpPr/>
          <p:nvPr/>
        </p:nvSpPr>
        <p:spPr>
          <a:xfrm>
            <a:off x="5143504" y="2714620"/>
            <a:ext cx="4000496" cy="461665"/>
          </a:xfrm>
          <a:prstGeom prst="rect">
            <a:avLst/>
          </a:prstGeom>
        </p:spPr>
        <p:txBody>
          <a:bodyPr wrap="square">
            <a:spAutoFit/>
          </a:bodyPr>
          <a:lstStyle/>
          <a:p>
            <a:pPr algn="ctr"/>
            <a:r>
              <a:rPr lang="en-US" sz="1200" dirty="0" smtClean="0"/>
              <a:t>R</a:t>
            </a:r>
            <a:r>
              <a:rPr lang="el-GR" sz="1200" dirty="0" smtClean="0"/>
              <a:t>. </a:t>
            </a:r>
            <a:r>
              <a:rPr lang="en-US" sz="1200" dirty="0" smtClean="0"/>
              <a:t>Pope</a:t>
            </a:r>
            <a:r>
              <a:rPr lang="el-GR" sz="1200" dirty="0" smtClean="0"/>
              <a:t>:</a:t>
            </a:r>
            <a:endParaRPr lang="el-GR" sz="1200" dirty="0" smtClean="0"/>
          </a:p>
          <a:p>
            <a:pPr algn="ctr"/>
            <a:r>
              <a:rPr lang="el-GR" sz="1200" dirty="0" smtClean="0"/>
              <a:t> Αναγγέλλεται στον κ. </a:t>
            </a:r>
            <a:r>
              <a:rPr lang="en-US" sz="1200" dirty="0" smtClean="0"/>
              <a:t>S</a:t>
            </a:r>
            <a:r>
              <a:rPr lang="el-GR" sz="1200" dirty="0" smtClean="0"/>
              <a:t> ότι πρόκειται να  πεθάνει</a:t>
            </a:r>
            <a:r>
              <a:rPr lang="en-GB" sz="1200" dirty="0" smtClean="0">
                <a:latin typeface="Times New Roman" panose="02020603050405020304" pitchFamily="18" charset="0"/>
                <a:cs typeface="Times New Roman" panose="02020603050405020304" pitchFamily="18" charset="0"/>
              </a:rPr>
              <a:t>, 1989</a:t>
            </a:r>
            <a:endParaRPr lang="el-GR" sz="1200" dirty="0">
              <a:latin typeface="Times New Roman" panose="02020603050405020304" pitchFamily="18" charset="0"/>
              <a:cs typeface="Times New Roman" panose="02020603050405020304" pitchFamily="18" charset="0"/>
            </a:endParaRPr>
          </a:p>
        </p:txBody>
      </p:sp>
      <p:sp>
        <p:nvSpPr>
          <p:cNvPr id="6" name="Rectangle 5"/>
          <p:cNvSpPr/>
          <p:nvPr/>
        </p:nvSpPr>
        <p:spPr>
          <a:xfrm>
            <a:off x="0" y="142852"/>
            <a:ext cx="5004048" cy="6740307"/>
          </a:xfrm>
          <a:prstGeom prst="rect">
            <a:avLst/>
          </a:prstGeom>
        </p:spPr>
        <p:txBody>
          <a:bodyPr wrap="square">
            <a:spAutoFit/>
          </a:bodyPr>
          <a:lstStyle/>
          <a:p>
            <a:pPr algn="just"/>
            <a:r>
              <a:rPr lang="el-GR" b="1" dirty="0" smtClean="0"/>
              <a:t>Οι παθολογοανατόμοι </a:t>
            </a:r>
            <a:r>
              <a:rPr lang="el-GR" dirty="0" smtClean="0"/>
              <a:t>θα πρέπει να είναι διαθέσιμοι</a:t>
            </a:r>
            <a:r>
              <a:rPr lang="el-GR" b="1" dirty="0" smtClean="0"/>
              <a:t> να συζητούν τα αποτελέσματα των εξετάσεων τους με τους ασθενείς, οι οποίοι θα έχουν έτσι τη δυνατότητα να εκφράζουν τις ανησυχίες τους</a:t>
            </a:r>
            <a:r>
              <a:rPr lang="el-GR" dirty="0" smtClean="0"/>
              <a:t>. Το δυσκολότερο μέρος αυτής της διεργασίας είναι να καθοριστεί </a:t>
            </a:r>
            <a:r>
              <a:rPr lang="el-GR" i="1" dirty="0" smtClean="0"/>
              <a:t>πού θα τίθεται το </a:t>
            </a:r>
            <a:r>
              <a:rPr lang="el-GR" i="1" dirty="0" smtClean="0">
                <a:effectLst>
                  <a:outerShdw blurRad="38100" dist="38100" dir="2700000" algn="tl">
                    <a:srgbClr val="000000">
                      <a:alpha val="43137"/>
                    </a:srgbClr>
                  </a:outerShdw>
                </a:effectLst>
              </a:rPr>
              <a:t>όριο</a:t>
            </a:r>
            <a:r>
              <a:rPr lang="el-GR" dirty="0" smtClean="0"/>
              <a:t> μεταξύ της εξήγησης των επιστημονικών  όρων των ιατρικών τους εκθέσεων και της παροχής κλινικής συμβουλής, η οποία είναι προφανώς σκοπιμότερο να δίνεται και να εξηγείται από τον </a:t>
            </a:r>
            <a:r>
              <a:rPr lang="el-GR" dirty="0" smtClean="0">
                <a:effectLst>
                  <a:outerShdw blurRad="38100" dist="38100" dir="2700000" algn="tl">
                    <a:srgbClr val="000000">
                      <a:alpha val="43137"/>
                    </a:srgbClr>
                  </a:outerShdw>
                </a:effectLst>
              </a:rPr>
              <a:t>κλινικό ιατρό</a:t>
            </a:r>
            <a:r>
              <a:rPr lang="el-GR" dirty="0" smtClean="0"/>
              <a:t>, συνηθέστερα από τον ογκολόγο/ χειρουργό.  Ο παθολογοανατόμος, όπως εξάλλου ο κάθε ιατρός, θα πρέπει να διαθέτει </a:t>
            </a:r>
            <a:r>
              <a:rPr lang="el-GR" b="1" u="sng" dirty="0" smtClean="0"/>
              <a:t>κατανόηση</a:t>
            </a:r>
            <a:r>
              <a:rPr lang="el-GR" b="1" dirty="0" smtClean="0"/>
              <a:t> και  </a:t>
            </a:r>
            <a:r>
              <a:rPr lang="el-GR" b="1" u="sng" spc="600" dirty="0" err="1" smtClean="0"/>
              <a:t>ενσυναίσθηση</a:t>
            </a:r>
            <a:r>
              <a:rPr lang="el-GR" b="1" spc="600" dirty="0" smtClean="0"/>
              <a:t>, </a:t>
            </a:r>
            <a:r>
              <a:rPr lang="el-GR" b="1" u="sng" spc="300" dirty="0" smtClean="0"/>
              <a:t>ήτοι    επέκταση </a:t>
            </a:r>
            <a:r>
              <a:rPr lang="el-GR" b="1" u="sng" spc="300" dirty="0"/>
              <a:t>της </a:t>
            </a:r>
            <a:r>
              <a:rPr lang="el-GR" b="1" u="sng" spc="300" dirty="0" smtClean="0"/>
              <a:t>αίσθησής του, </a:t>
            </a:r>
            <a:r>
              <a:rPr lang="el-GR" b="1" u="sng" spc="300" dirty="0"/>
              <a:t>πέρα από τον εαυτό </a:t>
            </a:r>
            <a:r>
              <a:rPr lang="el-GR" b="1" u="sng" spc="300" dirty="0" smtClean="0"/>
              <a:t>του</a:t>
            </a:r>
            <a:r>
              <a:rPr lang="el-GR" spc="300" dirty="0" smtClean="0"/>
              <a:t>,</a:t>
            </a:r>
            <a:r>
              <a:rPr lang="el-GR" b="1" spc="300" dirty="0" smtClean="0"/>
              <a:t> </a:t>
            </a:r>
            <a:r>
              <a:rPr lang="el-GR" b="1" dirty="0" smtClean="0"/>
              <a:t>για την κατάσταση του ασθενούς</a:t>
            </a:r>
            <a:r>
              <a:rPr lang="el-GR" dirty="0" smtClean="0"/>
              <a:t>, να είναι </a:t>
            </a:r>
            <a:r>
              <a:rPr lang="el-GR" b="1" u="sng" dirty="0" smtClean="0"/>
              <a:t>προσεκτικός</a:t>
            </a:r>
            <a:r>
              <a:rPr lang="el-GR" b="1" dirty="0" smtClean="0"/>
              <a:t> στον τρόπο που τον </a:t>
            </a:r>
            <a:r>
              <a:rPr lang="el-GR" b="1" u="sng" spc="300" dirty="0" smtClean="0"/>
              <a:t>ακούει</a:t>
            </a:r>
            <a:r>
              <a:rPr lang="el-GR" b="1" dirty="0" smtClean="0"/>
              <a:t> και στον τρόπο  που του </a:t>
            </a:r>
            <a:r>
              <a:rPr lang="el-GR" b="1" u="sng" dirty="0" smtClean="0"/>
              <a:t>μιλάει,</a:t>
            </a:r>
            <a:r>
              <a:rPr lang="el-GR" b="1" dirty="0" smtClean="0"/>
              <a:t> χρησιμοποιώντας την </a:t>
            </a:r>
            <a:r>
              <a:rPr lang="el-GR" b="1" u="sng" dirty="0" smtClean="0"/>
              <a:t>κατάλληλη γλώσσα </a:t>
            </a:r>
            <a:r>
              <a:rPr lang="el-GR" dirty="0" smtClean="0"/>
              <a:t>(αφού έχει αξιολογήσει το επίπεδο  επικοινωνίας του ασθενούς), </a:t>
            </a:r>
            <a:r>
              <a:rPr lang="el-GR" b="1" dirty="0" smtClean="0"/>
              <a:t>θα πρέπει να είναι </a:t>
            </a:r>
            <a:r>
              <a:rPr lang="el-GR" b="1" u="sng" dirty="0" smtClean="0"/>
              <a:t>ειλικρινής</a:t>
            </a:r>
            <a:r>
              <a:rPr lang="el-GR" b="1" dirty="0" smtClean="0"/>
              <a:t> για την ερμηνεία των ευρημάτων του και βέβαιος ότι οι όποιες </a:t>
            </a:r>
            <a:r>
              <a:rPr lang="el-GR" b="1" u="sng" dirty="0" smtClean="0"/>
              <a:t>θεραπευτικές συμβουλές</a:t>
            </a:r>
            <a:r>
              <a:rPr lang="el-GR" b="1" dirty="0" smtClean="0"/>
              <a:t> πιθανώς δώσει,  είναι </a:t>
            </a:r>
            <a:r>
              <a:rPr lang="el-GR" b="1" i="1" u="sng" dirty="0" smtClean="0"/>
              <a:t>πράγματι</a:t>
            </a:r>
            <a:r>
              <a:rPr lang="el-GR" b="1" dirty="0" smtClean="0"/>
              <a:t> οι κατάλληλες</a:t>
            </a:r>
            <a:r>
              <a:rPr lang="el-GR" dirty="0" smtClean="0"/>
              <a:t>.</a:t>
            </a:r>
            <a:endParaRPr lang="el-GR" dirty="0"/>
          </a:p>
        </p:txBody>
      </p:sp>
      <p:sp>
        <p:nvSpPr>
          <p:cNvPr id="16385" name="Rectangle 1"/>
          <p:cNvSpPr>
            <a:spLocks noChangeArrowheads="1"/>
          </p:cNvSpPr>
          <p:nvPr/>
        </p:nvSpPr>
        <p:spPr bwMode="auto">
          <a:xfrm>
            <a:off x="4929190" y="3143248"/>
            <a:ext cx="4214810" cy="385709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Εκτός από τα </a:t>
            </a:r>
            <a:r>
              <a:rPr kumimoji="0" lang="el-GR"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νοητικά και συναισθηματικά οφέλη</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που μπορεί να προκύψουν αθροιστικά </a:t>
            </a:r>
            <a:r>
              <a:rPr kumimoji="0" lang="el-GR"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στους ασθενείς</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τέτοιες συναντήσεις μπορεί να πλησιάσουν τους </a:t>
            </a:r>
            <a:r>
              <a:rPr kumimoji="0" lang="el-GR" sz="2000" b="0" i="0" u="sng"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παθολογοανατόμους</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περισσότερο στην </a:t>
            </a:r>
            <a:r>
              <a:rPr kumimoji="0" lang="el-GR"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πηγή</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της καθημερινής τους εργασίας, δηλαδή στους ασθενείς, καθώς η χορήγηση βοήθειας σε αυτούς  μπορεί να αποκτήσει </a:t>
            </a:r>
            <a:r>
              <a:rPr lang="el-GR" sz="2000" dirty="0" smtClean="0">
                <a:latin typeface="Calibri" panose="020F0502020204030204" pitchFamily="34" charset="0"/>
                <a:ea typeface="Calibri" panose="020F0502020204030204" pitchFamily="34" charset="0"/>
                <a:cs typeface="Times New Roman" panose="02020603050405020304" pitchFamily="18" charset="0"/>
              </a:rPr>
              <a:t>απτό</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περιεχόμενο, όταν έχουν τον ίδιο τον ασθενή δίπλα στο μικροσκόπιό τους.</a:t>
            </a:r>
            <a:endParaRPr kumimoji="0" lang="el-GR"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xEl>
                                              <p:pRg st="0" end="0"/>
                                            </p:txEl>
                                          </p:spTgt>
                                        </p:tgtEl>
                                      </p:cBhvr>
                                    </p:animEffect>
                                    <p:set>
                                      <p:cBhvr>
                                        <p:cTn id="12"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5">
                                            <p:txEl>
                                              <p:pRg st="0" end="0"/>
                                            </p:txEl>
                                          </p:spTgt>
                                        </p:tgtEl>
                                        <p:attrNameLst>
                                          <p:attrName>style.visibility</p:attrName>
                                        </p:attrNameLst>
                                      </p:cBhvr>
                                      <p:to>
                                        <p:strVal val="visible"/>
                                      </p:to>
                                    </p:set>
                                    <p:animEffect transition="in" filter="fade">
                                      <p:cBhvr>
                                        <p:cTn id="17" dur="500"/>
                                        <p:tgtEl>
                                          <p:spTgt spid="163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2776"/>
          </a:xfrm>
        </p:spPr>
        <p:txBody>
          <a:bodyPr>
            <a:normAutofit/>
          </a:bodyPr>
          <a:lstStyle/>
          <a:p>
            <a:r>
              <a:rPr lang="en-US" sz="3600" dirty="0" smtClean="0"/>
              <a:t>A</a:t>
            </a:r>
            <a:r>
              <a:rPr lang="el-GR" sz="3600" dirty="0" err="1" smtClean="0"/>
              <a:t>ντιπαραβολή</a:t>
            </a:r>
            <a:r>
              <a:rPr lang="el-GR" sz="3600" dirty="0" smtClean="0"/>
              <a:t> </a:t>
            </a:r>
            <a:r>
              <a:rPr lang="el-GR" sz="3600" dirty="0" smtClean="0"/>
              <a:t>φυσιολογικού-παθολογικού</a:t>
            </a:r>
            <a:br>
              <a:rPr lang="en-US" sz="3600" dirty="0" smtClean="0"/>
            </a:br>
            <a:r>
              <a:rPr lang="en-US" sz="3600" dirty="0" smtClean="0"/>
              <a:t>B</a:t>
            </a:r>
            <a:r>
              <a:rPr lang="el-GR" sz="3600" dirty="0" err="1" smtClean="0"/>
              <a:t>ασικές</a:t>
            </a:r>
            <a:r>
              <a:rPr lang="el-GR" sz="3600" dirty="0" smtClean="0"/>
              <a:t> ιστολογικές αλλοιώσεις</a:t>
            </a:r>
            <a:r>
              <a:rPr lang="en-US" sz="3600" dirty="0" smtClean="0"/>
              <a:t>: </a:t>
            </a:r>
            <a:r>
              <a:rPr lang="el-GR" sz="3600" dirty="0" smtClean="0"/>
              <a:t>Φλεγμονή</a:t>
            </a:r>
            <a:endParaRPr lang="el-GR" sz="3600" dirty="0"/>
          </a:p>
        </p:txBody>
      </p:sp>
      <p:pic>
        <p:nvPicPr>
          <p:cNvPr id="48129" name="Picture 1" descr="C:\Users\User\Desktop\Screenshot_1.jpg"/>
          <p:cNvPicPr>
            <a:picLocks noChangeAspect="1" noChangeArrowheads="1"/>
          </p:cNvPicPr>
          <p:nvPr/>
        </p:nvPicPr>
        <p:blipFill>
          <a:blip r:embed="rId1" cstate="print"/>
          <a:srcRect/>
          <a:stretch>
            <a:fillRect/>
          </a:stretch>
        </p:blipFill>
        <p:spPr bwMode="auto">
          <a:xfrm rot="5400000">
            <a:off x="3652537" y="2404247"/>
            <a:ext cx="5589240" cy="3318267"/>
          </a:xfrm>
          <a:prstGeom prst="rect">
            <a:avLst/>
          </a:prstGeom>
          <a:noFill/>
        </p:spPr>
      </p:pic>
      <p:pic>
        <p:nvPicPr>
          <p:cNvPr id="48130" name="Picture 2" descr="C:\Users\User\Desktop\Histology-of-the-cervical-squamo-columnar-junction-Hematoxylin-Eosin-stain-SSE.png"/>
          <p:cNvPicPr>
            <a:picLocks noChangeAspect="1" noChangeArrowheads="1"/>
          </p:cNvPicPr>
          <p:nvPr/>
        </p:nvPicPr>
        <p:blipFill>
          <a:blip r:embed="rId2" cstate="print"/>
          <a:srcRect/>
          <a:stretch>
            <a:fillRect/>
          </a:stretch>
        </p:blipFill>
        <p:spPr bwMode="auto">
          <a:xfrm rot="5400000">
            <a:off x="-436959" y="2821335"/>
            <a:ext cx="6238875" cy="31337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a:spLocks noGrp="1"/>
          </p:cNvSpPr>
          <p:nvPr>
            <p:ph type="title"/>
          </p:nvPr>
        </p:nvSpPr>
        <p:spPr/>
        <p:txBody>
          <a:bodyPr>
            <a:normAutofit fontScale="90000"/>
          </a:bodyPr>
          <a:lstStyle/>
          <a:p>
            <a:r>
              <a:rPr lang="en-US" sz="3600" dirty="0" smtClean="0"/>
              <a:t>A</a:t>
            </a:r>
            <a:r>
              <a:rPr lang="el-GR" sz="3600" dirty="0" err="1" smtClean="0"/>
              <a:t>ντιπαραβολή</a:t>
            </a:r>
            <a:r>
              <a:rPr lang="el-GR" sz="3600" dirty="0" smtClean="0"/>
              <a:t> </a:t>
            </a:r>
            <a:r>
              <a:rPr lang="el-GR" sz="3600" dirty="0" smtClean="0"/>
              <a:t>φυσιολογικού-παθολογικού</a:t>
            </a:r>
            <a:br>
              <a:rPr lang="en-US" sz="3600" dirty="0" smtClean="0"/>
            </a:br>
            <a:r>
              <a:rPr lang="en-US" sz="3600" dirty="0" smtClean="0"/>
              <a:t>B</a:t>
            </a:r>
            <a:r>
              <a:rPr lang="el-GR" sz="3600" dirty="0" err="1" smtClean="0"/>
              <a:t>ασικές</a:t>
            </a:r>
            <a:r>
              <a:rPr lang="el-GR" sz="3600" dirty="0" smtClean="0"/>
              <a:t> ιστολογικές αλλοιώσεις</a:t>
            </a:r>
            <a:r>
              <a:rPr lang="en-US" sz="3600" dirty="0" smtClean="0"/>
              <a:t>: </a:t>
            </a:r>
            <a:r>
              <a:rPr lang="el-GR" sz="3600" dirty="0" smtClean="0"/>
              <a:t>Νεοπλασία</a:t>
            </a:r>
            <a:endParaRPr lang="el-GR" sz="3600" dirty="0"/>
          </a:p>
        </p:txBody>
      </p:sp>
      <p:pic>
        <p:nvPicPr>
          <p:cNvPr id="77826" name="Picture 2" descr="C:\Users\User\Desktop\Cervical Intraepithelial Neoplasia_files\cervical_intraepithelial_neoplasia.jpg"/>
          <p:cNvPicPr>
            <a:picLocks noChangeAspect="1" noChangeArrowheads="1"/>
          </p:cNvPicPr>
          <p:nvPr/>
        </p:nvPicPr>
        <p:blipFill>
          <a:blip r:embed="rId1" cstate="print"/>
          <a:srcRect/>
          <a:stretch>
            <a:fillRect/>
          </a:stretch>
        </p:blipFill>
        <p:spPr bwMode="auto">
          <a:xfrm>
            <a:off x="0" y="2204864"/>
            <a:ext cx="5376598" cy="4032448"/>
          </a:xfrm>
          <a:prstGeom prst="rect">
            <a:avLst/>
          </a:prstGeom>
          <a:noFill/>
        </p:spPr>
      </p:pic>
      <p:pic>
        <p:nvPicPr>
          <p:cNvPr id="77827" name="Picture 3" descr="C:\Users\User\Desktop\Microinvasive-squamous-cell-carcinoma-of-the-cervix-pT1a1-diagnosed-on-a-cone-biopsy.png"/>
          <p:cNvPicPr>
            <a:picLocks noChangeAspect="1" noChangeArrowheads="1"/>
          </p:cNvPicPr>
          <p:nvPr/>
        </p:nvPicPr>
        <p:blipFill>
          <a:blip r:embed="rId2" cstate="print"/>
          <a:srcRect/>
          <a:stretch>
            <a:fillRect/>
          </a:stretch>
        </p:blipFill>
        <p:spPr bwMode="auto">
          <a:xfrm>
            <a:off x="5411053" y="2708920"/>
            <a:ext cx="3732947" cy="311313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0" y="3068638"/>
            <a:ext cx="9144000" cy="3789362"/>
          </a:xfrm>
        </p:spPr>
        <p:txBody>
          <a:bodyPr/>
          <a:lstStyle/>
          <a:p>
            <a:pPr algn="ctr">
              <a:buFontTx/>
              <a:buNone/>
              <a:defRPr/>
            </a:pPr>
            <a:r>
              <a:rPr lang="el-GR" sz="2000" dirty="0" smtClean="0"/>
              <a:t>   </a:t>
            </a:r>
            <a:r>
              <a:rPr lang="el-GR" sz="1800" dirty="0" smtClean="0"/>
              <a:t>ΑΝΟΣΟΪΣΤΟΧΗΜΙΚΗ ΑΝΑΖΗΤΗΣΗ ΤΟΥ </a:t>
            </a:r>
            <a:r>
              <a:rPr lang="en-US" sz="1800" dirty="0" smtClean="0"/>
              <a:t>PD-L1 </a:t>
            </a:r>
            <a:r>
              <a:rPr lang="el-GR" sz="1800" dirty="0" smtClean="0"/>
              <a:t>ΩΣ </a:t>
            </a:r>
            <a:r>
              <a:rPr lang="el-GR" sz="1800" dirty="0" smtClean="0">
                <a:effectLst>
                  <a:outerShdw blurRad="38100" dist="38100" dir="2700000" algn="tl">
                    <a:srgbClr val="000000">
                      <a:alpha val="43137"/>
                    </a:srgbClr>
                  </a:outerShdw>
                </a:effectLst>
              </a:rPr>
              <a:t>ΠΡΟΒΛΕΠΤΙΚΟΥ </a:t>
            </a:r>
            <a:r>
              <a:rPr lang="el-GR" sz="1800" dirty="0" smtClean="0"/>
              <a:t>ΔΕΙΚΤΗ ΑΝΤΑΠΟΚΡΙΣΗΣ </a:t>
            </a:r>
            <a:endParaRPr lang="el-GR" sz="1800" dirty="0" smtClean="0"/>
          </a:p>
          <a:p>
            <a:pPr algn="ctr">
              <a:buFontTx/>
              <a:buNone/>
              <a:defRPr/>
            </a:pPr>
            <a:r>
              <a:rPr lang="el-GR" sz="1800" dirty="0" smtClean="0"/>
              <a:t>ΣΤΗΝ </a:t>
            </a:r>
            <a:r>
              <a:rPr lang="el-GR" sz="1800" dirty="0" smtClean="0">
                <a:effectLst>
                  <a:outerShdw blurRad="38100" dist="38100" dir="2700000" algn="tl">
                    <a:srgbClr val="000000">
                      <a:alpha val="43137"/>
                    </a:srgbClr>
                  </a:outerShdw>
                </a:effectLst>
              </a:rPr>
              <a:t>ΑΝΟΣΟΘΕΡΑΠΕΙΑ </a:t>
            </a:r>
            <a:r>
              <a:rPr lang="en-US" sz="1800" dirty="0" smtClean="0">
                <a:effectLst>
                  <a:outerShdw blurRad="38100" dist="38100" dir="2700000" algn="tl">
                    <a:srgbClr val="000000">
                      <a:alpha val="43137"/>
                    </a:srgbClr>
                  </a:outerShdw>
                </a:effectLst>
              </a:rPr>
              <a:t> </a:t>
            </a:r>
            <a:r>
              <a:rPr lang="el-GR" sz="1800" dirty="0" smtClean="0"/>
              <a:t>ΤΟΥ  ΜΕΤΑΣΤΑΤΙΚΟΥ  ΚΑΡΚΙΝΟΥ</a:t>
            </a:r>
            <a:r>
              <a:rPr lang="en-US" sz="1800" dirty="0" smtClean="0"/>
              <a:t> </a:t>
            </a:r>
            <a:r>
              <a:rPr lang="el-GR" sz="1800" dirty="0" smtClean="0"/>
              <a:t> ΓΕΝΙΚΑ</a:t>
            </a:r>
            <a:endParaRPr lang="el-GR" sz="1800" dirty="0" smtClean="0"/>
          </a:p>
          <a:p>
            <a:pPr algn="just">
              <a:defRPr/>
            </a:pPr>
            <a:r>
              <a:rPr lang="el-GR" sz="1800" dirty="0" smtClean="0"/>
              <a:t>Κατά τη δραστική φάση των ενεργοποιημένων Τ-κυττάρων, αυτά μεταναστεύουν στον όγκο, όπου ο υποδοχέας τους (TCR) αναγνωρίζει καρκινικά αντιγόνα σε συνδυασμό με μόρια του Μείζονος Συμπλέγματος Ιστοσυμβατότητας. Η πεμπρολιζουμάμπη (pembrolizumab) και η νιβολουμάμπη (nivolumab) αναστέλλουν το σημείο ελέγχου PD1 και την αλληλεπίδρασή του με τον κατασταλτικό ρυθμιστή PDL1, που εκφράζεται από τα καρκινικά κύτταρα. Η αβελουμάμπη (avelumab), η ατεζολιζουμάμπη (atezolimumab) και η δουρβαλουμάμπη (durvalumab) δεσμεύουν τον </a:t>
            </a:r>
            <a:r>
              <a:rPr lang="el-GR" sz="1800" dirty="0" err="1" smtClean="0"/>
              <a:t>συνδέτη</a:t>
            </a:r>
            <a:r>
              <a:rPr lang="el-GR" sz="1800" dirty="0" smtClean="0"/>
              <a:t> PDL1 και αναστέλλουν την πρόσδεσή του στην PD1 (πρωτεϊνη του προγραμματισμένου κυτταρικού θανάτου-1). </a:t>
            </a:r>
            <a:endParaRPr lang="el-GR" sz="1800" dirty="0" smtClean="0"/>
          </a:p>
          <a:p>
            <a:pPr algn="just">
              <a:defRPr/>
            </a:pPr>
            <a:r>
              <a:rPr lang="el-GR" sz="1800" dirty="0" smtClean="0"/>
              <a:t>Ως θετικό αποτέλεσμα, τα </a:t>
            </a:r>
            <a:r>
              <a:rPr lang="el-GR" sz="1800" b="1" dirty="0" smtClean="0"/>
              <a:t>Τ-κύτταρα αποφεύγουν την επαγόμενη από τον όγκο, καταστολή τους</a:t>
            </a:r>
            <a:r>
              <a:rPr lang="el-GR" sz="1800" dirty="0" smtClean="0"/>
              <a:t>. </a:t>
            </a:r>
            <a:endParaRPr lang="el-GR" sz="1800" dirty="0" smtClean="0"/>
          </a:p>
        </p:txBody>
      </p:sp>
      <p:pic>
        <p:nvPicPr>
          <p:cNvPr id="23555" name="Picture 2" descr="C:\Users\αγαπουλακι\Desktop\Checkpoint-molecules-named-PD-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5750" y="214313"/>
            <a:ext cx="4500563"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C:\Users\αγαπουλακι\Desktop\PD-L1-immunohistochemical-staining-representative-image-of-PD-L1-immunohistochemic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2063" y="214313"/>
            <a:ext cx="38131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2492896"/>
            <a:ext cx="9144000" cy="4536504"/>
          </a:xfrm>
        </p:spPr>
        <p:txBody>
          <a:bodyPr>
            <a:normAutofit fontScale="62500" lnSpcReduction="20000"/>
          </a:bodyPr>
          <a:lstStyle/>
          <a:p>
            <a:pPr algn="ctr"/>
            <a:r>
              <a:rPr lang="el-GR" sz="3800" dirty="0" smtClean="0"/>
              <a:t>Μαστός, </a:t>
            </a:r>
            <a:r>
              <a:rPr lang="el-GR" sz="3800" dirty="0" err="1" smtClean="0"/>
              <a:t>αδενοκαρκίνωμα</a:t>
            </a:r>
            <a:r>
              <a:rPr lang="el-GR" sz="3800" dirty="0"/>
              <a:t>.</a:t>
            </a:r>
            <a:r>
              <a:rPr lang="el-GR" sz="3800" dirty="0" smtClean="0"/>
              <a:t> </a:t>
            </a:r>
            <a:r>
              <a:rPr lang="el-GR" sz="3800" dirty="0" err="1"/>
              <a:t>Α</a:t>
            </a:r>
            <a:r>
              <a:rPr lang="el-GR" sz="3800" dirty="0" err="1" smtClean="0"/>
              <a:t>νοσοϊστοχημική</a:t>
            </a:r>
            <a:r>
              <a:rPr lang="el-GR" sz="3800" dirty="0" smtClean="0"/>
              <a:t> χρώση για  υποδοχείς οιστρογόνων </a:t>
            </a:r>
            <a:r>
              <a:rPr lang="en-US" sz="3800" dirty="0" smtClean="0"/>
              <a:t>(ER) </a:t>
            </a:r>
            <a:r>
              <a:rPr lang="el-GR" sz="3800" dirty="0" smtClean="0"/>
              <a:t> &amp; προγεστερόνης</a:t>
            </a:r>
            <a:r>
              <a:rPr lang="en-US" sz="3800" dirty="0" smtClean="0"/>
              <a:t> (PR)</a:t>
            </a:r>
            <a:r>
              <a:rPr lang="el-GR" sz="3800" dirty="0" smtClean="0"/>
              <a:t>. Χαμηλή και μεσαία μεγέθυνση</a:t>
            </a:r>
            <a:r>
              <a:rPr lang="el-GR" dirty="0" smtClean="0"/>
              <a:t>.</a:t>
            </a:r>
            <a:endParaRPr lang="el-GR" dirty="0" smtClean="0"/>
          </a:p>
          <a:p>
            <a:pPr algn="just"/>
            <a:r>
              <a:rPr lang="el-GR" dirty="0" smtClean="0"/>
              <a:t>Τα αντισώματα που χρησιμοποιήθηκαν για τη χρώση μιας τομής του όγκου δείχνουν ότι σχεδόν όλα τα καρκινικά κύτταρα εκφράζουν την πρωτεΐνη του υποδοχέα οιστρογόνων (καφέ χρωμογόνο</a:t>
            </a:r>
            <a:r>
              <a:rPr lang="en-US" dirty="0" smtClean="0"/>
              <a:t>,</a:t>
            </a:r>
            <a:r>
              <a:rPr lang="el-GR" dirty="0" smtClean="0"/>
              <a:t>αρ. </a:t>
            </a:r>
            <a:r>
              <a:rPr lang="el-GR" dirty="0" err="1" smtClean="0"/>
              <a:t>εικ</a:t>
            </a:r>
            <a:r>
              <a:rPr lang="el-GR" dirty="0" smtClean="0"/>
              <a:t>.).</a:t>
            </a:r>
            <a:r>
              <a:rPr lang="en-US" dirty="0" smtClean="0"/>
              <a:t> </a:t>
            </a:r>
            <a:r>
              <a:rPr lang="el-GR" dirty="0" smtClean="0"/>
              <a:t>Η ένταση της </a:t>
            </a:r>
            <a:r>
              <a:rPr lang="el-GR" dirty="0" err="1" smtClean="0"/>
              <a:t>ανοσοχρώσης</a:t>
            </a:r>
            <a:r>
              <a:rPr lang="el-GR" dirty="0" smtClean="0"/>
              <a:t> συνυπολογίζεται. Ακόμα και σπάνια </a:t>
            </a:r>
            <a:r>
              <a:rPr lang="el-GR" dirty="0" err="1" smtClean="0"/>
              <a:t>ανοσοθετικά</a:t>
            </a:r>
            <a:r>
              <a:rPr lang="el-GR" dirty="0" smtClean="0"/>
              <a:t> κύτταρα επαρκούν για να θεωρηθεί ο όγκος θετικός.</a:t>
            </a:r>
            <a:endParaRPr lang="el-GR" dirty="0" smtClean="0"/>
          </a:p>
          <a:p>
            <a:pPr algn="just"/>
            <a:r>
              <a:rPr lang="el-GR" dirty="0" smtClean="0"/>
              <a:t>Τα οιστρογόνα δεσμεύονται </a:t>
            </a:r>
            <a:r>
              <a:rPr lang="el-GR" dirty="0"/>
              <a:t>στους υποδοχείς των κυττάρων του όγκου και </a:t>
            </a:r>
            <a:r>
              <a:rPr lang="el-GR" dirty="0" smtClean="0"/>
              <a:t> προάγουν </a:t>
            </a:r>
            <a:r>
              <a:rPr lang="el-GR" dirty="0"/>
              <a:t>την ανάπτυξή </a:t>
            </a:r>
            <a:r>
              <a:rPr lang="el-GR" dirty="0" smtClean="0"/>
              <a:t>του. Τα οιστρογόνα </a:t>
            </a:r>
            <a:r>
              <a:rPr lang="el-GR" dirty="0"/>
              <a:t>δεν είναι </a:t>
            </a:r>
            <a:r>
              <a:rPr lang="el-GR" dirty="0" err="1" smtClean="0"/>
              <a:t>μεταλλαξιογόνα</a:t>
            </a:r>
            <a:r>
              <a:rPr lang="el-GR" dirty="0"/>
              <a:t>·</a:t>
            </a:r>
            <a:r>
              <a:rPr lang="el-GR" dirty="0" smtClean="0"/>
              <a:t> επομένως, δρουν ως </a:t>
            </a:r>
            <a:r>
              <a:rPr lang="el-GR" dirty="0" err="1" smtClean="0"/>
              <a:t>προαγωγείς</a:t>
            </a:r>
            <a:r>
              <a:rPr lang="el-GR" dirty="0" smtClean="0"/>
              <a:t> του όγκου </a:t>
            </a:r>
            <a:r>
              <a:rPr lang="el-GR" dirty="0"/>
              <a:t>και όχι </a:t>
            </a:r>
            <a:r>
              <a:rPr lang="el-GR" dirty="0" smtClean="0"/>
              <a:t>ως </a:t>
            </a:r>
            <a:r>
              <a:rPr lang="el-GR" dirty="0" err="1" smtClean="0"/>
              <a:t>εκκινητές</a:t>
            </a:r>
            <a:r>
              <a:rPr lang="el-GR" dirty="0" smtClean="0"/>
              <a:t> </a:t>
            </a:r>
            <a:r>
              <a:rPr lang="el-GR" dirty="0"/>
              <a:t>του. </a:t>
            </a:r>
            <a:r>
              <a:rPr lang="el-GR" dirty="0" smtClean="0"/>
              <a:t>Αφού </a:t>
            </a:r>
            <a:r>
              <a:rPr lang="el-GR" dirty="0"/>
              <a:t>τα καρκινικά κύτταρα μπορούν να πολλαπλασιαστούν με δέσμευση </a:t>
            </a:r>
            <a:r>
              <a:rPr lang="el-GR" dirty="0" smtClean="0"/>
              <a:t>των οιστρογόνων, χρησιμοποιούνται, θεωρητικά, δύο </a:t>
            </a:r>
            <a:r>
              <a:rPr lang="el-GR" dirty="0"/>
              <a:t>θεραπευτικές στρατηγικές για τη διακοπή αυτής της διαδικασίας: </a:t>
            </a:r>
            <a:r>
              <a:rPr lang="el-GR" dirty="0" smtClean="0"/>
              <a:t>παλαιότερα ωοθηκεκτομή </a:t>
            </a:r>
            <a:r>
              <a:rPr lang="el-GR" dirty="0"/>
              <a:t>για να εξαντληθεί η παροχή </a:t>
            </a:r>
            <a:r>
              <a:rPr lang="el-GR" dirty="0" smtClean="0"/>
              <a:t>οιστρογόνων </a:t>
            </a:r>
            <a:r>
              <a:rPr lang="el-GR" dirty="0"/>
              <a:t>και </a:t>
            </a:r>
            <a:r>
              <a:rPr lang="el-GR" dirty="0" smtClean="0"/>
              <a:t>πλέον, χρήση </a:t>
            </a:r>
            <a:r>
              <a:rPr lang="el-GR" dirty="0"/>
              <a:t>της </a:t>
            </a:r>
            <a:r>
              <a:rPr lang="el-GR" dirty="0" err="1"/>
              <a:t>ταμοξιφαίνης</a:t>
            </a:r>
            <a:r>
              <a:rPr lang="el-GR" dirty="0"/>
              <a:t> για τη διακοπή της δέσμευσης </a:t>
            </a:r>
            <a:r>
              <a:rPr lang="el-GR" dirty="0" smtClean="0"/>
              <a:t>των οιστρογόνων στους υποδοχείς τους.</a:t>
            </a:r>
            <a:endParaRPr lang="el-GR" dirty="0" smtClean="0"/>
          </a:p>
          <a:p>
            <a:pPr algn="just"/>
            <a:endParaRPr lang="el-GR" dirty="0"/>
          </a:p>
        </p:txBody>
      </p:sp>
      <p:pic>
        <p:nvPicPr>
          <p:cNvPr id="3074" name="Picture 2" descr="C:\Users\Νεφέλη\Desktop\neo35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188640"/>
            <a:ext cx="2952328" cy="2139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F2.png"/>
          <p:cNvPicPr>
            <a:picLocks noChangeAspect="1" noChangeArrowheads="1"/>
          </p:cNvPicPr>
          <p:nvPr/>
        </p:nvPicPr>
        <p:blipFill>
          <a:blip r:embed="rId2" cstate="print"/>
          <a:srcRect/>
          <a:stretch>
            <a:fillRect/>
          </a:stretch>
        </p:blipFill>
        <p:spPr bwMode="auto">
          <a:xfrm>
            <a:off x="3131840" y="188640"/>
            <a:ext cx="2880320" cy="2132224"/>
          </a:xfrm>
          <a:prstGeom prst="rect">
            <a:avLst/>
          </a:prstGeom>
          <a:noFill/>
        </p:spPr>
      </p:pic>
      <p:pic>
        <p:nvPicPr>
          <p:cNvPr id="1027" name="Picture 3" descr="C:\Users\User\Desktop\Screenshot_1.jpg"/>
          <p:cNvPicPr>
            <a:picLocks noChangeAspect="1" noChangeArrowheads="1"/>
          </p:cNvPicPr>
          <p:nvPr/>
        </p:nvPicPr>
        <p:blipFill>
          <a:blip r:embed="rId3" cstate="print"/>
          <a:srcRect/>
          <a:stretch>
            <a:fillRect/>
          </a:stretch>
        </p:blipFill>
        <p:spPr bwMode="auto">
          <a:xfrm>
            <a:off x="6084168" y="188640"/>
            <a:ext cx="2952328" cy="2088232"/>
          </a:xfrm>
          <a:prstGeom prst="rect">
            <a:avLst/>
          </a:prstGeom>
          <a:noFill/>
        </p:spPr>
      </p:pic>
      <p:sp>
        <p:nvSpPr>
          <p:cNvPr id="6" name="1 - Τίτλος"/>
          <p:cNvSpPr>
            <a:spLocks noGrp="1"/>
          </p:cNvSpPr>
          <p:nvPr>
            <p:ph type="title"/>
          </p:nvPr>
        </p:nvSpPr>
        <p:spPr>
          <a:xfrm>
            <a:off x="5220072" y="1772816"/>
            <a:ext cx="648072" cy="360040"/>
          </a:xfrm>
        </p:spPr>
        <p:txBody>
          <a:bodyPr>
            <a:noAutofit/>
          </a:bodyPr>
          <a:lstStyle/>
          <a:p>
            <a:r>
              <a:rPr lang="en-US" sz="2000" dirty="0" smtClean="0"/>
              <a:t>ki67</a:t>
            </a:r>
            <a:endParaRPr lang="el-GR" sz="2000" dirty="0"/>
          </a:p>
        </p:txBody>
      </p:sp>
      <p:sp>
        <p:nvSpPr>
          <p:cNvPr id="7" name="6 - Ορθογώνιο"/>
          <p:cNvSpPr/>
          <p:nvPr/>
        </p:nvSpPr>
        <p:spPr>
          <a:xfrm>
            <a:off x="4788024" y="548680"/>
            <a:ext cx="648071" cy="369332"/>
          </a:xfrm>
          <a:prstGeom prst="rect">
            <a:avLst/>
          </a:prstGeom>
        </p:spPr>
        <p:txBody>
          <a:bodyPr wrap="square">
            <a:spAutoFit/>
          </a:bodyPr>
          <a:lstStyle/>
          <a:p>
            <a:r>
              <a:rPr lang="en-US" dirty="0" smtClean="0"/>
              <a:t>ER</a:t>
            </a:r>
            <a:endParaRPr lang="el-GR" dirty="0"/>
          </a:p>
        </p:txBody>
      </p:sp>
      <p:sp>
        <p:nvSpPr>
          <p:cNvPr id="8" name="7 - Ορθογώνιο"/>
          <p:cNvSpPr/>
          <p:nvPr/>
        </p:nvSpPr>
        <p:spPr>
          <a:xfrm>
            <a:off x="3851921" y="1700808"/>
            <a:ext cx="432048" cy="369332"/>
          </a:xfrm>
          <a:prstGeom prst="rect">
            <a:avLst/>
          </a:prstGeom>
        </p:spPr>
        <p:txBody>
          <a:bodyPr wrap="square">
            <a:spAutoFit/>
          </a:bodyPr>
          <a:lstStyle/>
          <a:p>
            <a:r>
              <a:rPr lang="en-US" dirty="0" smtClean="0"/>
              <a:t>PR</a:t>
            </a:r>
            <a:endParaRPr lang="el-GR" dirty="0"/>
          </a:p>
        </p:txBody>
      </p:sp>
      <p:pic>
        <p:nvPicPr>
          <p:cNvPr id="1028" name="Picture 4" descr="C:\Users\User\Desktop\F4.png"/>
          <p:cNvPicPr>
            <a:picLocks noChangeAspect="1" noChangeArrowheads="1"/>
          </p:cNvPicPr>
          <p:nvPr/>
        </p:nvPicPr>
        <p:blipFill>
          <a:blip r:embed="rId4" cstate="print"/>
          <a:srcRect/>
          <a:stretch>
            <a:fillRect/>
          </a:stretch>
        </p:blipFill>
        <p:spPr bwMode="auto">
          <a:xfrm>
            <a:off x="1475656" y="1484784"/>
            <a:ext cx="6192688" cy="38252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1027"/>
                                        </p:tgtEl>
                                      </p:cBhvr>
                                    </p:animEffect>
                                    <p:set>
                                      <p:cBhvr>
                                        <p:cTn id="22" dur="1" fill="hold">
                                          <p:stCondLst>
                                            <p:cond delay="499"/>
                                          </p:stCondLst>
                                        </p:cTn>
                                        <p:tgtEl>
                                          <p:spTgt spid="1027"/>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3">
                                            <p:txEl>
                                              <p:pRg st="0" end="0"/>
                                            </p:txEl>
                                          </p:spTgt>
                                        </p:tgtEl>
                                      </p:cBhvr>
                                    </p:animEffect>
                                    <p:set>
                                      <p:cBhvr>
                                        <p:cTn id="25"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500"/>
                                        <p:tgtEl>
                                          <p:spTgt spid="3">
                                            <p:txEl>
                                              <p:pRg st="1" end="1"/>
                                            </p:txEl>
                                          </p:spTgt>
                                        </p:tgtEl>
                                      </p:cBhvr>
                                    </p:animEffect>
                                    <p:set>
                                      <p:cBhvr>
                                        <p:cTn id="3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3">
                                            <p:txEl>
                                              <p:pRg st="2" end="2"/>
                                            </p:txEl>
                                          </p:spTgt>
                                        </p:tgtEl>
                                      </p:cBhvr>
                                    </p:animEffect>
                                    <p:set>
                                      <p:cBhvr>
                                        <p:cTn id="35"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dissolve">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r>
              <a:rPr lang="en-US" sz="1600" dirty="0" smtClean="0"/>
              <a:t>H </a:t>
            </a:r>
            <a:r>
              <a:rPr lang="el-GR" sz="1600" dirty="0" smtClean="0"/>
              <a:t>προβλεπτική αξία για την στοχεύουσα θεραπεία, της </a:t>
            </a:r>
            <a:r>
              <a:rPr lang="el-GR" sz="1600" b="1" spc="300" dirty="0" smtClean="0"/>
              <a:t>έντονης</a:t>
            </a:r>
            <a:r>
              <a:rPr lang="el-GR" sz="1600" b="1" dirty="0" smtClean="0"/>
              <a:t> </a:t>
            </a:r>
            <a:r>
              <a:rPr lang="el-GR" sz="1600" b="1" dirty="0" err="1" smtClean="0"/>
              <a:t>ανοσοϊστοθετικότητας</a:t>
            </a:r>
            <a:r>
              <a:rPr lang="el-GR" sz="1600" b="1" dirty="0" smtClean="0"/>
              <a:t> του </a:t>
            </a:r>
            <a:r>
              <a:rPr lang="en-US" sz="1600" b="1" dirty="0" smtClean="0"/>
              <a:t>HER2 </a:t>
            </a:r>
            <a:br>
              <a:rPr lang="el-GR" sz="1600" b="1" dirty="0" smtClean="0"/>
            </a:br>
            <a:r>
              <a:rPr lang="el-GR" sz="1600" b="1" dirty="0" smtClean="0"/>
              <a:t>[3+ ήτοι έντονη, πλήρης (</a:t>
            </a:r>
            <a:r>
              <a:rPr lang="el-GR" sz="1600" b="1" dirty="0" err="1" smtClean="0"/>
              <a:t>ολομεμβρανική</a:t>
            </a:r>
            <a:r>
              <a:rPr lang="el-GR" sz="1600" b="1" dirty="0" smtClean="0"/>
              <a:t>) χρώση &gt;10% των καρκινικών κυττάρων, </a:t>
            </a:r>
            <a:r>
              <a:rPr lang="el-GR" sz="1600" dirty="0" smtClean="0"/>
              <a:t>βλ. πάνω και μεσαία δεξιές εικόνες</a:t>
            </a:r>
            <a:r>
              <a:rPr lang="el-GR" sz="1600" b="1" dirty="0" smtClean="0"/>
              <a:t>] </a:t>
            </a:r>
            <a:r>
              <a:rPr lang="el-GR" sz="1600" dirty="0" smtClean="0"/>
              <a:t>στους καρκίνους του μαστού (πάνω σειρά </a:t>
            </a:r>
            <a:r>
              <a:rPr lang="el-GR" sz="1600" dirty="0" err="1" smtClean="0"/>
              <a:t>εικ</a:t>
            </a:r>
            <a:r>
              <a:rPr lang="el-GR" sz="1600" dirty="0" smtClean="0"/>
              <a:t>.) , του στομάχου/</a:t>
            </a:r>
            <a:r>
              <a:rPr lang="el-GR" sz="1600" dirty="0" err="1" smtClean="0"/>
              <a:t>γαστροοισοφαγικής</a:t>
            </a:r>
            <a:r>
              <a:rPr lang="el-GR" sz="1600" dirty="0" smtClean="0"/>
              <a:t> συμβολής (μεσαία σειρά </a:t>
            </a:r>
            <a:r>
              <a:rPr lang="el-GR" sz="1600" dirty="0" err="1" smtClean="0"/>
              <a:t>εικ</a:t>
            </a:r>
            <a:r>
              <a:rPr lang="el-GR" sz="1600" dirty="0" smtClean="0"/>
              <a:t>.)  και του </a:t>
            </a:r>
            <a:r>
              <a:rPr lang="el-GR" sz="1600" dirty="0" err="1" smtClean="0"/>
              <a:t>παχέος</a:t>
            </a:r>
            <a:r>
              <a:rPr lang="el-GR" sz="1600" dirty="0" smtClean="0"/>
              <a:t> εντέρου (κάτω σειρά </a:t>
            </a:r>
            <a:r>
              <a:rPr lang="el-GR" sz="1600" dirty="0" err="1" smtClean="0"/>
              <a:t>εικ</a:t>
            </a:r>
            <a:r>
              <a:rPr lang="el-GR" sz="1600" dirty="0" smtClean="0"/>
              <a:t>.). </a:t>
            </a:r>
            <a:br>
              <a:rPr lang="el-GR" sz="1600" dirty="0" smtClean="0"/>
            </a:br>
            <a:r>
              <a:rPr lang="el-GR" sz="1600" dirty="0" smtClean="0"/>
              <a:t>Στοχεύουσα θεραπεία με </a:t>
            </a:r>
            <a:r>
              <a:rPr lang="en-US" sz="1600" dirty="0" err="1" smtClean="0"/>
              <a:t>trastuzumab</a:t>
            </a:r>
            <a:r>
              <a:rPr lang="el-GR" sz="1600" dirty="0" smtClean="0"/>
              <a:t>.</a:t>
            </a:r>
            <a:endParaRPr lang="el-GR" sz="1600" dirty="0"/>
          </a:p>
        </p:txBody>
      </p:sp>
      <p:pic>
        <p:nvPicPr>
          <p:cNvPr id="1026" name="Picture 2"/>
          <p:cNvPicPr>
            <a:picLocks noChangeAspect="1" noChangeArrowheads="1"/>
          </p:cNvPicPr>
          <p:nvPr/>
        </p:nvPicPr>
        <p:blipFill>
          <a:blip r:embed="rId1" cstate="print"/>
          <a:srcRect/>
          <a:stretch>
            <a:fillRect/>
          </a:stretch>
        </p:blipFill>
        <p:spPr bwMode="auto">
          <a:xfrm>
            <a:off x="395536" y="1124744"/>
            <a:ext cx="2581860" cy="2030933"/>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a:stretch>
            <a:fillRect/>
          </a:stretch>
        </p:blipFill>
        <p:spPr bwMode="auto">
          <a:xfrm>
            <a:off x="3275856" y="1124744"/>
            <a:ext cx="2552141" cy="2016224"/>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6156175" y="1124744"/>
            <a:ext cx="2536541" cy="2016224"/>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467544" y="3501008"/>
            <a:ext cx="1802720" cy="1358478"/>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483768" y="3501008"/>
            <a:ext cx="1753964" cy="1320188"/>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4644008" y="3501008"/>
            <a:ext cx="1817688" cy="1368152"/>
          </a:xfrm>
          <a:prstGeom prst="rect">
            <a:avLst/>
          </a:prstGeom>
          <a:noFill/>
          <a:ln w="9525">
            <a:noFill/>
            <a:miter lim="800000"/>
            <a:headEnd/>
            <a:tailEnd/>
          </a:ln>
        </p:spPr>
      </p:pic>
      <p:pic>
        <p:nvPicPr>
          <p:cNvPr id="1032" name="Picture 8"/>
          <p:cNvPicPr>
            <a:picLocks noChangeAspect="1" noChangeArrowheads="1"/>
          </p:cNvPicPr>
          <p:nvPr/>
        </p:nvPicPr>
        <p:blipFill>
          <a:blip r:embed="rId7" cstate="print"/>
          <a:srcRect/>
          <a:stretch>
            <a:fillRect/>
          </a:stretch>
        </p:blipFill>
        <p:spPr bwMode="auto">
          <a:xfrm>
            <a:off x="6876256" y="3501008"/>
            <a:ext cx="1837294" cy="1368152"/>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a:stretch>
            <a:fillRect/>
          </a:stretch>
        </p:blipFill>
        <p:spPr bwMode="auto">
          <a:xfrm>
            <a:off x="467544" y="5085184"/>
            <a:ext cx="1768222" cy="1411436"/>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srcRect/>
          <a:stretch>
            <a:fillRect/>
          </a:stretch>
        </p:blipFill>
        <p:spPr bwMode="auto">
          <a:xfrm>
            <a:off x="2555775" y="5085184"/>
            <a:ext cx="1798477" cy="1440160"/>
          </a:xfrm>
          <a:prstGeom prst="rect">
            <a:avLst/>
          </a:prstGeom>
          <a:noFill/>
          <a:ln w="9525">
            <a:noFill/>
            <a:miter lim="800000"/>
            <a:headEnd/>
            <a:tailEnd/>
          </a:ln>
        </p:spPr>
      </p:pic>
      <p:pic>
        <p:nvPicPr>
          <p:cNvPr id="1035" name="Picture 11"/>
          <p:cNvPicPr>
            <a:picLocks noChangeAspect="1" noChangeArrowheads="1"/>
          </p:cNvPicPr>
          <p:nvPr/>
        </p:nvPicPr>
        <p:blipFill>
          <a:blip r:embed="rId10" cstate="print"/>
          <a:srcRect/>
          <a:stretch>
            <a:fillRect/>
          </a:stretch>
        </p:blipFill>
        <p:spPr bwMode="auto">
          <a:xfrm>
            <a:off x="4716015" y="5085184"/>
            <a:ext cx="1822523" cy="1440160"/>
          </a:xfrm>
          <a:prstGeom prst="rect">
            <a:avLst/>
          </a:prstGeom>
          <a:noFill/>
          <a:ln w="9525">
            <a:noFill/>
            <a:miter lim="800000"/>
            <a:headEnd/>
            <a:tailEnd/>
          </a:ln>
        </p:spPr>
      </p:pic>
      <p:pic>
        <p:nvPicPr>
          <p:cNvPr id="1036" name="Picture 12"/>
          <p:cNvPicPr>
            <a:picLocks noChangeAspect="1" noChangeArrowheads="1"/>
          </p:cNvPicPr>
          <p:nvPr/>
        </p:nvPicPr>
        <p:blipFill>
          <a:blip r:embed="rId11" cstate="print"/>
          <a:srcRect/>
          <a:stretch>
            <a:fillRect/>
          </a:stretch>
        </p:blipFill>
        <p:spPr bwMode="auto">
          <a:xfrm>
            <a:off x="6876256" y="5085184"/>
            <a:ext cx="1797921" cy="1440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Νεφέλη\Desktop\medicine-tree.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479948" y="109985"/>
            <a:ext cx="4143614" cy="66313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Τίτλος"/>
          <p:cNvSpPr>
            <a:spLocks noGrp="1"/>
          </p:cNvSpPr>
          <p:nvPr>
            <p:ph type="title"/>
          </p:nvPr>
        </p:nvSpPr>
        <p:spPr>
          <a:xfrm>
            <a:off x="0" y="332656"/>
            <a:ext cx="9144000" cy="1368152"/>
          </a:xfrm>
        </p:spPr>
        <p:txBody>
          <a:bodyPr>
            <a:noAutofit/>
          </a:bodyPr>
          <a:lstStyle/>
          <a:p>
            <a:r>
              <a:rPr lang="el-GR" sz="2400" dirty="0" smtClean="0"/>
              <a:t>Παράλληλη  </a:t>
            </a:r>
            <a:r>
              <a:rPr lang="el-GR" sz="2400" dirty="0" err="1" smtClean="0"/>
              <a:t>ανοσοϊστοχημική</a:t>
            </a:r>
            <a:r>
              <a:rPr lang="el-GR" sz="2400" dirty="0" smtClean="0"/>
              <a:t> αναζήτηση  των πρωτεϊνών </a:t>
            </a:r>
            <a:br>
              <a:rPr lang="el-GR" sz="2400" dirty="0" smtClean="0"/>
            </a:br>
            <a:r>
              <a:rPr lang="en-US" sz="2400" b="1" dirty="0" smtClean="0"/>
              <a:t>MLH1</a:t>
            </a:r>
            <a:r>
              <a:rPr lang="el-GR" sz="2400" b="1" dirty="0" smtClean="0"/>
              <a:t> </a:t>
            </a:r>
            <a:r>
              <a:rPr lang="el-GR" sz="2400" b="1" u="sng" dirty="0" smtClean="0"/>
              <a:t>&amp;</a:t>
            </a:r>
            <a:r>
              <a:rPr lang="en-US" sz="2400" b="1" u="sng" dirty="0" smtClean="0"/>
              <a:t> PMS2</a:t>
            </a:r>
            <a:r>
              <a:rPr lang="el-GR" sz="2400" dirty="0" smtClean="0"/>
              <a:t> &amp;</a:t>
            </a:r>
            <a:r>
              <a:rPr lang="en-US" sz="2400" dirty="0" smtClean="0"/>
              <a:t> MSH2 &amp; MSH6</a:t>
            </a:r>
            <a:r>
              <a:rPr lang="el-GR" sz="2400" dirty="0" smtClean="0"/>
              <a:t> για αρχικό έλεγχο</a:t>
            </a:r>
            <a:r>
              <a:rPr lang="en-US" sz="2400" dirty="0" smtClean="0"/>
              <a:t> </a:t>
            </a:r>
            <a:br>
              <a:rPr lang="el-GR" sz="2400" dirty="0" smtClean="0"/>
            </a:br>
            <a:r>
              <a:rPr lang="el-GR" sz="2400" dirty="0" smtClean="0"/>
              <a:t>συστήματος επιδιόρθωσης λαθών στο ζευγάρωμα βάσεων του </a:t>
            </a:r>
            <a:r>
              <a:rPr lang="en-US" sz="2400" dirty="0" smtClean="0"/>
              <a:t>DNA (MMR)</a:t>
            </a:r>
            <a:r>
              <a:rPr lang="el-GR" sz="2400" dirty="0" smtClean="0"/>
              <a:t> στο </a:t>
            </a:r>
            <a:r>
              <a:rPr lang="el-GR" sz="2400" dirty="0" err="1" smtClean="0"/>
              <a:t>αδενοκαρκίνωμα</a:t>
            </a:r>
            <a:r>
              <a:rPr lang="el-GR" sz="2400" dirty="0" smtClean="0"/>
              <a:t> του </a:t>
            </a:r>
            <a:r>
              <a:rPr lang="el-GR" sz="2400" dirty="0" err="1" smtClean="0"/>
              <a:t>παχέος</a:t>
            </a:r>
            <a:r>
              <a:rPr lang="el-GR" sz="2400" dirty="0" smtClean="0"/>
              <a:t> εντέρου.</a:t>
            </a:r>
            <a:br>
              <a:rPr lang="el-GR" sz="2400" dirty="0" smtClean="0"/>
            </a:br>
            <a:r>
              <a:rPr lang="el-GR" sz="2000" dirty="0" smtClean="0"/>
              <a:t>Στο πλαίσιο ανοσοθεραπείας</a:t>
            </a:r>
            <a:r>
              <a:rPr lang="en-US" sz="2000" dirty="0" smtClean="0"/>
              <a:t> </a:t>
            </a:r>
            <a:r>
              <a:rPr lang="el-GR" sz="2000" dirty="0" smtClean="0"/>
              <a:t>ελαττωματικών όγκων (</a:t>
            </a:r>
            <a:r>
              <a:rPr lang="en-US" sz="2000" dirty="0" err="1" smtClean="0"/>
              <a:t>dMMR</a:t>
            </a:r>
            <a:r>
              <a:rPr lang="en-US" sz="2000" dirty="0" smtClean="0"/>
              <a:t>)</a:t>
            </a:r>
            <a:r>
              <a:rPr lang="el-GR" sz="2000" dirty="0" smtClean="0"/>
              <a:t> , χορήγηση </a:t>
            </a:r>
            <a:r>
              <a:rPr lang="en-US" sz="2000" dirty="0" err="1" smtClean="0"/>
              <a:t>pembrolizumab</a:t>
            </a:r>
            <a:r>
              <a:rPr lang="el-GR" sz="2000" dirty="0" smtClean="0"/>
              <a:t> και, επί μεταστατικής νόσου,</a:t>
            </a:r>
            <a:r>
              <a:rPr lang="en-US" sz="2000" dirty="0" smtClean="0"/>
              <a:t> </a:t>
            </a:r>
            <a:r>
              <a:rPr lang="en-US" sz="2000" dirty="0" err="1" smtClean="0"/>
              <a:t>nivolumab</a:t>
            </a:r>
            <a:r>
              <a:rPr lang="el-GR" sz="2000" dirty="0" smtClean="0"/>
              <a:t>. </a:t>
            </a:r>
            <a:endParaRPr lang="el-GR" sz="2000" dirty="0" smtClean="0"/>
          </a:p>
        </p:txBody>
      </p:sp>
      <p:pic>
        <p:nvPicPr>
          <p:cNvPr id="5" name="Picture 4"/>
          <p:cNvPicPr>
            <a:picLocks noChangeAspect="1" noChangeArrowheads="1"/>
          </p:cNvPicPr>
          <p:nvPr/>
        </p:nvPicPr>
        <p:blipFill>
          <a:blip r:embed="rId1" cstate="print"/>
          <a:srcRect/>
          <a:stretch>
            <a:fillRect/>
          </a:stretch>
        </p:blipFill>
        <p:spPr>
          <a:xfrm>
            <a:off x="179512" y="2132856"/>
            <a:ext cx="8712968" cy="4549775"/>
          </a:xfrm>
          <a:prstGeom prst="rect">
            <a:avLst/>
          </a:prstGeom>
          <a:noFill/>
        </p:spPr>
      </p:pic>
      <p:sp>
        <p:nvSpPr>
          <p:cNvPr id="6" name="4 - TextBox"/>
          <p:cNvSpPr txBox="1">
            <a:spLocks noChangeArrowheads="1"/>
          </p:cNvSpPr>
          <p:nvPr/>
        </p:nvSpPr>
        <p:spPr bwMode="auto">
          <a:xfrm>
            <a:off x="6012160" y="4437113"/>
            <a:ext cx="3131840" cy="23083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ln>
        </p:spPr>
        <p:txBody>
          <a:bodyPr wrap="square">
            <a:spAutoFit/>
          </a:bodyPr>
          <a:lstStyle/>
          <a:p>
            <a:r>
              <a:rPr lang="el-GR" sz="2400" b="1" i="1" dirty="0" smtClean="0"/>
              <a:t>Συνδυαστική </a:t>
            </a:r>
            <a:r>
              <a:rPr lang="el-GR" sz="2400" b="1" i="1" u="sng" dirty="0" smtClean="0"/>
              <a:t>απώλεια</a:t>
            </a:r>
            <a:r>
              <a:rPr lang="el-GR" sz="2400" dirty="0" smtClean="0"/>
              <a:t>  πρωτεϊνών </a:t>
            </a:r>
            <a:r>
              <a:rPr lang="en-US" sz="2400" dirty="0" smtClean="0"/>
              <a:t>MMR: </a:t>
            </a:r>
            <a:r>
              <a:rPr lang="el-GR" sz="2400" dirty="0" smtClean="0"/>
              <a:t> της </a:t>
            </a:r>
            <a:r>
              <a:rPr lang="en-US" sz="2400" dirty="0" smtClean="0"/>
              <a:t>MLH1 (</a:t>
            </a:r>
            <a:r>
              <a:rPr lang="el-GR" sz="2400" dirty="0" err="1" smtClean="0"/>
              <a:t>Εικ</a:t>
            </a:r>
            <a:r>
              <a:rPr lang="el-GR" sz="2400" dirty="0" smtClean="0"/>
              <a:t>.</a:t>
            </a:r>
            <a:r>
              <a:rPr lang="en-US" sz="2400" dirty="0" smtClean="0"/>
              <a:t>b) </a:t>
            </a:r>
            <a:r>
              <a:rPr lang="el-GR" sz="2400" dirty="0" smtClean="0"/>
              <a:t>και της </a:t>
            </a:r>
            <a:r>
              <a:rPr lang="en-US" sz="2400" dirty="0" smtClean="0"/>
              <a:t>PMS2 (</a:t>
            </a:r>
            <a:r>
              <a:rPr lang="el-GR" sz="2400" dirty="0" err="1" smtClean="0"/>
              <a:t>Εικ</a:t>
            </a:r>
            <a:r>
              <a:rPr lang="el-GR" sz="2400" dirty="0" smtClean="0"/>
              <a:t>. </a:t>
            </a:r>
            <a:r>
              <a:rPr lang="en-US" sz="2400" dirty="0" smtClean="0"/>
              <a:t>c)</a:t>
            </a:r>
            <a:r>
              <a:rPr lang="el-GR" sz="2400" dirty="0" smtClean="0"/>
              <a:t>,</a:t>
            </a:r>
            <a:r>
              <a:rPr lang="en-US" sz="2400" dirty="0" smtClean="0"/>
              <a:t> </a:t>
            </a:r>
            <a:r>
              <a:rPr lang="el-GR" sz="2400" dirty="0" smtClean="0"/>
              <a:t>εύρημα </a:t>
            </a:r>
            <a:r>
              <a:rPr lang="el-GR" sz="2400" dirty="0" err="1" smtClean="0"/>
              <a:t>συνηγορητικό</a:t>
            </a:r>
            <a:r>
              <a:rPr lang="el-GR" sz="2400" dirty="0" smtClean="0"/>
              <a:t> σποραδικής μορφής.</a:t>
            </a:r>
            <a:endParaRPr lang="el-GR" sz="24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a:xfrm>
            <a:off x="0" y="0"/>
            <a:ext cx="8858250" cy="1052736"/>
          </a:xfrm>
        </p:spPr>
        <p:txBody>
          <a:bodyPr>
            <a:normAutofit fontScale="90000"/>
          </a:bodyPr>
          <a:lstStyle/>
          <a:p>
            <a:pPr>
              <a:defRPr/>
            </a:pPr>
            <a:r>
              <a:rPr lang="en-US" sz="2800" b="1" dirty="0" smtClean="0"/>
              <a:t>Mo</a:t>
            </a:r>
            <a:r>
              <a:rPr lang="el-GR" sz="2800" b="1" dirty="0" err="1" smtClean="0"/>
              <a:t>ριακ</a:t>
            </a:r>
            <a:r>
              <a:rPr lang="en-US" sz="2800" b="1" dirty="0" smtClean="0"/>
              <a:t>o</a:t>
            </a:r>
            <a:r>
              <a:rPr lang="el-GR" sz="2800" b="1" dirty="0" smtClean="0"/>
              <a:t>ί δείκτες  πνευμονικού </a:t>
            </a:r>
            <a:r>
              <a:rPr lang="el-GR" sz="2800" b="1" dirty="0" err="1" smtClean="0"/>
              <a:t>αδενοκαρκινώματος</a:t>
            </a:r>
            <a:r>
              <a:rPr lang="el-GR" sz="2800" b="1" dirty="0" smtClean="0"/>
              <a:t> </a:t>
            </a:r>
            <a:br>
              <a:rPr lang="el-GR" sz="2800" b="1" dirty="0" smtClean="0"/>
            </a:br>
            <a:r>
              <a:rPr lang="el-GR" sz="2800" b="1" dirty="0" smtClean="0"/>
              <a:t>ως </a:t>
            </a:r>
            <a:r>
              <a:rPr lang="el-GR" sz="2800" b="1" u="sng" dirty="0" smtClean="0"/>
              <a:t>θεραπευτικοί στόχοι</a:t>
            </a:r>
            <a:r>
              <a:rPr lang="en-US" sz="2800" b="1" dirty="0" smtClean="0"/>
              <a:t>.</a:t>
            </a:r>
            <a:r>
              <a:rPr lang="el-GR" sz="2800" dirty="0" smtClean="0">
                <a:effectLst>
                  <a:outerShdw blurRad="38100" dist="38100" dir="2700000" algn="tl">
                    <a:srgbClr val="000000">
                      <a:alpha val="43137"/>
                    </a:srgbClr>
                  </a:outerShdw>
                </a:effectLst>
              </a:rPr>
              <a:t>Μεταλλαγές </a:t>
            </a:r>
            <a:r>
              <a:rPr lang="en-US" sz="2800" dirty="0" smtClean="0">
                <a:effectLst>
                  <a:outerShdw blurRad="38100" dist="38100" dir="2700000" algn="tl">
                    <a:srgbClr val="000000">
                      <a:alpha val="43137"/>
                    </a:srgbClr>
                  </a:outerShdw>
                </a:effectLst>
              </a:rPr>
              <a:t>EGFR , </a:t>
            </a:r>
            <a:r>
              <a:rPr lang="el-GR" sz="2800" b="1" dirty="0" smtClean="0">
                <a:effectLst>
                  <a:outerShdw blurRad="38100" dist="38100" dir="2700000" algn="tl">
                    <a:srgbClr val="000000">
                      <a:alpha val="43137"/>
                    </a:srgbClr>
                  </a:outerShdw>
                </a:effectLst>
              </a:rPr>
              <a:t>αναδιάταξη </a:t>
            </a:r>
            <a:r>
              <a:rPr lang="en-US" sz="2800" b="1" dirty="0" smtClean="0">
                <a:effectLst>
                  <a:outerShdw blurRad="38100" dist="38100" dir="2700000" algn="tl">
                    <a:srgbClr val="000000">
                      <a:alpha val="43137"/>
                    </a:srgbClr>
                  </a:outerShdw>
                </a:effectLst>
              </a:rPr>
              <a:t>ALK</a:t>
            </a:r>
            <a:endParaRPr lang="el-GR" sz="2800" b="1" dirty="0" smtClean="0">
              <a:effectLst>
                <a:outerShdw blurRad="38100" dist="38100" dir="2700000" algn="tl">
                  <a:srgbClr val="000000">
                    <a:alpha val="43137"/>
                  </a:srgbClr>
                </a:outerShdw>
              </a:effectLst>
            </a:endParaRPr>
          </a:p>
        </p:txBody>
      </p:sp>
      <p:sp>
        <p:nvSpPr>
          <p:cNvPr id="21507" name="2 - Θέση περιεχομένου"/>
          <p:cNvSpPr>
            <a:spLocks noGrp="1"/>
          </p:cNvSpPr>
          <p:nvPr>
            <p:ph idx="1"/>
          </p:nvPr>
        </p:nvSpPr>
        <p:spPr>
          <a:xfrm>
            <a:off x="0" y="764704"/>
            <a:ext cx="5940151" cy="5736109"/>
          </a:xfrm>
        </p:spPr>
        <p:txBody>
          <a:bodyPr>
            <a:noAutofit/>
          </a:bodyPr>
          <a:lstStyle/>
          <a:p>
            <a:pPr>
              <a:buFontTx/>
              <a:buNone/>
            </a:pPr>
            <a:r>
              <a:rPr lang="en-US" sz="1800" dirty="0" smtClean="0"/>
              <a:t>    </a:t>
            </a:r>
            <a:r>
              <a:rPr lang="el-GR" sz="1800" dirty="0" smtClean="0"/>
              <a:t>  </a:t>
            </a:r>
            <a:endParaRPr lang="el-GR" sz="1800" dirty="0" smtClean="0"/>
          </a:p>
          <a:p>
            <a:pPr>
              <a:buFontTx/>
              <a:buNone/>
            </a:pPr>
            <a:r>
              <a:rPr lang="el-GR" sz="1800" dirty="0" smtClean="0"/>
              <a:t>      [Συνήθως στους </a:t>
            </a:r>
            <a:r>
              <a:rPr lang="el-GR" sz="1800" i="1" dirty="0" smtClean="0"/>
              <a:t>μη καπνιστές </a:t>
            </a:r>
            <a:r>
              <a:rPr lang="el-GR" sz="1800" dirty="0" smtClean="0"/>
              <a:t>ασθενείς με </a:t>
            </a:r>
            <a:r>
              <a:rPr lang="el-GR" sz="1800" dirty="0" err="1" smtClean="0"/>
              <a:t>αδενοκαρκίνωμα</a:t>
            </a:r>
            <a:r>
              <a:rPr lang="el-GR" sz="1800" dirty="0" smtClean="0"/>
              <a:t>, αναζητούνται μεταλλαγές του γονιδίου </a:t>
            </a:r>
            <a:r>
              <a:rPr lang="en-US" sz="1800" dirty="0" smtClean="0"/>
              <a:t>EGFR</a:t>
            </a:r>
            <a:r>
              <a:rPr lang="el-GR" sz="1800" dirty="0" smtClean="0"/>
              <a:t> (</a:t>
            </a:r>
            <a:r>
              <a:rPr lang="el-GR" sz="1800" dirty="0" err="1" smtClean="0"/>
              <a:t>εξώνια</a:t>
            </a:r>
            <a:r>
              <a:rPr lang="el-GR" sz="1800" dirty="0" smtClean="0"/>
              <a:t> 18,19,20 &amp; 21)</a:t>
            </a:r>
            <a:r>
              <a:rPr lang="en-US" sz="1800" dirty="0" smtClean="0"/>
              <a:t>. </a:t>
            </a:r>
            <a:r>
              <a:rPr lang="el-GR" sz="1800" dirty="0" smtClean="0"/>
              <a:t>Επί παρουσίας μεταλλαγής, εφαρμόζεται στοχεύουσα θεραπεία με </a:t>
            </a:r>
            <a:r>
              <a:rPr lang="en-US" sz="1800" dirty="0" err="1" smtClean="0"/>
              <a:t>gefitinib</a:t>
            </a:r>
            <a:r>
              <a:rPr lang="en-US" sz="1800" dirty="0" smtClean="0"/>
              <a:t>, </a:t>
            </a:r>
            <a:r>
              <a:rPr lang="en-US" sz="1800" dirty="0" err="1" smtClean="0"/>
              <a:t>erlotinib</a:t>
            </a:r>
            <a:r>
              <a:rPr lang="en-US" sz="1800" dirty="0" smtClean="0"/>
              <a:t>.</a:t>
            </a:r>
            <a:r>
              <a:rPr lang="el-GR" sz="1800" dirty="0" smtClean="0"/>
              <a:t>]</a:t>
            </a:r>
            <a:endParaRPr lang="el-GR" sz="1800" dirty="0" smtClean="0"/>
          </a:p>
          <a:p>
            <a:pPr>
              <a:buFontTx/>
              <a:buNone/>
            </a:pPr>
            <a:endParaRPr lang="el-GR" sz="1800" dirty="0" smtClean="0"/>
          </a:p>
          <a:p>
            <a:pPr>
              <a:buFontTx/>
              <a:buNone/>
            </a:pPr>
            <a:r>
              <a:rPr lang="el-GR" sz="1800" dirty="0" smtClean="0"/>
              <a:t>       Επίσης, κυρίως στους </a:t>
            </a:r>
            <a:r>
              <a:rPr lang="el-GR" sz="1800" i="1" dirty="0" smtClean="0"/>
              <a:t>μη καπνιστές </a:t>
            </a:r>
            <a:r>
              <a:rPr lang="el-GR" sz="1800" dirty="0" smtClean="0"/>
              <a:t>ασθενείς (αλλά όχι μόνο)  με </a:t>
            </a:r>
            <a:r>
              <a:rPr lang="el-GR" sz="1800" b="1" dirty="0" err="1" smtClean="0"/>
              <a:t>αδενοκαρκίνωμα</a:t>
            </a:r>
            <a:r>
              <a:rPr lang="el-GR" sz="1800" b="1" dirty="0" smtClean="0"/>
              <a:t> πνεύμονα</a:t>
            </a:r>
            <a:r>
              <a:rPr lang="el-GR" sz="1800" dirty="0" smtClean="0"/>
              <a:t>,</a:t>
            </a:r>
            <a:r>
              <a:rPr lang="el-GR" sz="1800" i="1" dirty="0" smtClean="0"/>
              <a:t> </a:t>
            </a:r>
            <a:r>
              <a:rPr lang="el-GR" sz="1800" dirty="0" smtClean="0"/>
              <a:t>συχνά</a:t>
            </a:r>
            <a:r>
              <a:rPr lang="el-GR" sz="1800" i="1" dirty="0" smtClean="0"/>
              <a:t> </a:t>
            </a:r>
            <a:r>
              <a:rPr lang="el-GR" sz="1800" dirty="0" err="1" smtClean="0"/>
              <a:t>αναζητάται</a:t>
            </a:r>
            <a:r>
              <a:rPr lang="el-GR" sz="1800" dirty="0" smtClean="0"/>
              <a:t> η παρουσία αναδιάταξης του γονιδίου </a:t>
            </a:r>
            <a:r>
              <a:rPr lang="en-US" sz="1800" dirty="0" smtClean="0"/>
              <a:t>ALK. </a:t>
            </a:r>
            <a:r>
              <a:rPr lang="el-GR" sz="1800" dirty="0" smtClean="0"/>
              <a:t>Η </a:t>
            </a:r>
            <a:r>
              <a:rPr lang="el-GR" sz="1800" b="1" dirty="0" smtClean="0"/>
              <a:t>έντονη κοκκώδης </a:t>
            </a:r>
            <a:r>
              <a:rPr lang="el-GR" sz="1800" b="1" dirty="0" err="1" smtClean="0"/>
              <a:t>κυτταροπλασματική</a:t>
            </a:r>
            <a:r>
              <a:rPr lang="el-GR" sz="1800" b="1" dirty="0" smtClean="0"/>
              <a:t> </a:t>
            </a:r>
            <a:r>
              <a:rPr lang="el-GR" sz="1800" b="1" dirty="0" err="1" smtClean="0"/>
              <a:t>ανοσοχρώση</a:t>
            </a:r>
            <a:r>
              <a:rPr lang="el-GR" sz="1800" b="1" dirty="0" smtClean="0"/>
              <a:t> της </a:t>
            </a:r>
            <a:r>
              <a:rPr lang="en-US" sz="1800" b="1" dirty="0" smtClean="0"/>
              <a:t>ALK</a:t>
            </a:r>
            <a:r>
              <a:rPr lang="el-GR" sz="1800" dirty="0" smtClean="0"/>
              <a:t>, με ή χωρίς μεμβρανώδες ή πυρηνικό πρότυπο, συνδέεται με την αναδιάταξη του αντίστοιχου γονιδίου. </a:t>
            </a:r>
            <a:r>
              <a:rPr lang="en-US" sz="1800" dirty="0" smtClean="0"/>
              <a:t>E</a:t>
            </a:r>
            <a:r>
              <a:rPr lang="el-GR" sz="1800" dirty="0" err="1" smtClean="0"/>
              <a:t>πί</a:t>
            </a:r>
            <a:r>
              <a:rPr lang="el-GR" sz="1800" dirty="0" smtClean="0"/>
              <a:t> ανευρέσεως της αναδιάταξης </a:t>
            </a:r>
            <a:r>
              <a:rPr lang="en-US" sz="1800" dirty="0" smtClean="0"/>
              <a:t>ALK/EML4</a:t>
            </a:r>
            <a:r>
              <a:rPr lang="el-GR" sz="1800" dirty="0" smtClean="0"/>
              <a:t> μέσω της </a:t>
            </a:r>
            <a:r>
              <a:rPr lang="el-GR" sz="1800" dirty="0" err="1" smtClean="0"/>
              <a:t>ανοσοϊστοχημείας</a:t>
            </a:r>
            <a:r>
              <a:rPr lang="en-US" sz="1800" dirty="0" smtClean="0"/>
              <a:t>,</a:t>
            </a:r>
            <a:r>
              <a:rPr lang="el-GR" sz="1800" dirty="0" smtClean="0"/>
              <a:t> ακόμα κι αν ο αντίστοιχος έλεγχος με </a:t>
            </a:r>
            <a:r>
              <a:rPr lang="en-US" sz="1800" dirty="0" smtClean="0"/>
              <a:t>FISH</a:t>
            </a:r>
            <a:r>
              <a:rPr lang="el-GR" sz="1800" dirty="0" smtClean="0"/>
              <a:t> είναι αρνητικός, </a:t>
            </a:r>
            <a:r>
              <a:rPr lang="en-US" sz="1800" dirty="0" smtClean="0"/>
              <a:t> </a:t>
            </a:r>
            <a:r>
              <a:rPr lang="el-GR" sz="1800" dirty="0" smtClean="0"/>
              <a:t>χορηγείται ο αναστολέας της Α</a:t>
            </a:r>
            <a:r>
              <a:rPr lang="en-US" sz="1800" dirty="0" smtClean="0"/>
              <a:t>LK ( </a:t>
            </a:r>
            <a:r>
              <a:rPr lang="el-GR" sz="1800" dirty="0" smtClean="0"/>
              <a:t>και</a:t>
            </a:r>
            <a:r>
              <a:rPr lang="en-US" sz="1800" dirty="0" smtClean="0"/>
              <a:t> </a:t>
            </a:r>
            <a:r>
              <a:rPr lang="el-GR" sz="1800" dirty="0" smtClean="0"/>
              <a:t>του </a:t>
            </a:r>
            <a:r>
              <a:rPr lang="en-US" sz="1800" dirty="0" smtClean="0"/>
              <a:t>ROS1) </a:t>
            </a:r>
            <a:r>
              <a:rPr lang="en-US" sz="1800" dirty="0" err="1" smtClean="0"/>
              <a:t>crizotinib</a:t>
            </a:r>
            <a:r>
              <a:rPr lang="en-US" sz="1800" dirty="0" smtClean="0"/>
              <a:t>.</a:t>
            </a:r>
            <a:endParaRPr lang="el-GR" sz="1800" dirty="0" smtClean="0"/>
          </a:p>
          <a:p>
            <a:pPr>
              <a:buFontTx/>
              <a:buNone/>
            </a:pPr>
            <a:endParaRPr lang="en-US" sz="1800" dirty="0" smtClean="0"/>
          </a:p>
          <a:p>
            <a:pPr fontAlgn="base"/>
            <a:r>
              <a:rPr lang="el-GR" sz="1800" dirty="0" smtClean="0"/>
              <a:t>[Στους </a:t>
            </a:r>
            <a:r>
              <a:rPr lang="el-GR" sz="1800" u="sng" dirty="0" smtClean="0"/>
              <a:t>καπνιστές</a:t>
            </a:r>
            <a:r>
              <a:rPr lang="el-GR" sz="1800" dirty="0" smtClean="0"/>
              <a:t> πιθανώς να ζητηθεί έλεγχος μεταλλαγών του </a:t>
            </a:r>
            <a:r>
              <a:rPr lang="en-US" sz="1800" dirty="0" smtClean="0"/>
              <a:t>KRAS, </a:t>
            </a:r>
            <a:r>
              <a:rPr lang="el-GR" sz="1800" dirty="0" smtClean="0"/>
              <a:t>χωρίς όμως σαφή προβλεπτική αξία.]</a:t>
            </a:r>
            <a:endParaRPr lang="en-US" sz="1800" dirty="0" smtClean="0"/>
          </a:p>
          <a:p>
            <a:pPr>
              <a:buFontTx/>
              <a:buNone/>
            </a:pPr>
            <a:endParaRPr lang="en-US" sz="1800" dirty="0" smtClean="0"/>
          </a:p>
          <a:p>
            <a:pPr>
              <a:buFontTx/>
              <a:buNone/>
            </a:pPr>
            <a:endParaRPr lang="en-US" sz="1800" dirty="0" smtClean="0"/>
          </a:p>
          <a:p>
            <a:pPr>
              <a:buFontTx/>
              <a:buNone/>
            </a:pPr>
            <a:r>
              <a:rPr lang="en-US" sz="1800" dirty="0" smtClean="0"/>
              <a:t>    </a:t>
            </a:r>
            <a:endParaRPr lang="en-US" sz="1800" dirty="0" smtClean="0"/>
          </a:p>
          <a:p>
            <a:pPr>
              <a:buFontTx/>
              <a:buNone/>
            </a:pPr>
            <a:r>
              <a:rPr lang="el-GR" sz="1800" dirty="0" smtClean="0"/>
              <a:t> </a:t>
            </a:r>
            <a:endParaRPr lang="el-GR" sz="1800" dirty="0" smtClean="0"/>
          </a:p>
        </p:txBody>
      </p:sp>
      <p:pic>
        <p:nvPicPr>
          <p:cNvPr id="11267" name="Picture 3"/>
          <p:cNvPicPr>
            <a:picLocks noChangeAspect="1" noChangeArrowheads="1"/>
          </p:cNvPicPr>
          <p:nvPr/>
        </p:nvPicPr>
        <p:blipFill>
          <a:blip r:embed="rId1" cstate="print"/>
          <a:srcRect/>
          <a:stretch>
            <a:fillRect/>
          </a:stretch>
        </p:blipFill>
        <p:spPr bwMode="auto">
          <a:xfrm rot="5400000">
            <a:off x="5469653" y="2459339"/>
            <a:ext cx="3837434" cy="28964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436096" y="1556792"/>
            <a:ext cx="3707904" cy="5976664"/>
          </a:xfrm>
        </p:spPr>
        <p:txBody>
          <a:bodyPr>
            <a:normAutofit fontScale="90000"/>
          </a:bodyPr>
          <a:lstStyle/>
          <a:p>
            <a:r>
              <a:rPr lang="el-GR" dirty="0" smtClean="0"/>
              <a:t>Εκεί όπου η Παθολογική Ανατομική σώζει ζωές.</a:t>
            </a:r>
            <a:br>
              <a:rPr lang="en-US" dirty="0" smtClean="0"/>
            </a:br>
            <a:br>
              <a:rPr lang="en-US" dirty="0" smtClean="0"/>
            </a:br>
            <a:r>
              <a:rPr lang="el-GR" dirty="0" smtClean="0"/>
              <a:t> </a:t>
            </a:r>
            <a:r>
              <a:rPr lang="el-GR" sz="3100" dirty="0" smtClean="0"/>
              <a:t>Έργο της </a:t>
            </a:r>
            <a:r>
              <a:rPr lang="en-US" sz="3100" dirty="0" err="1" smtClean="0"/>
              <a:t>Ani</a:t>
            </a:r>
            <a:r>
              <a:rPr lang="en-US" sz="3100" dirty="0" smtClean="0"/>
              <a:t> </a:t>
            </a:r>
            <a:r>
              <a:rPr lang="en-US" sz="3100" dirty="0" err="1" smtClean="0"/>
              <a:t>Kaykuni</a:t>
            </a:r>
            <a:r>
              <a:rPr lang="el-GR" sz="3100" smtClean="0"/>
              <a:t>,</a:t>
            </a:r>
            <a:r>
              <a:rPr lang="en-US" sz="3100" smtClean="0"/>
              <a:t> </a:t>
            </a:r>
            <a:br>
              <a:rPr lang="en-US" sz="3100" dirty="0" smtClean="0"/>
            </a:br>
            <a:r>
              <a:rPr lang="el-GR" sz="3100" dirty="0" smtClean="0"/>
              <a:t>με διάκριση </a:t>
            </a:r>
            <a:br>
              <a:rPr lang="en-US" sz="3100" dirty="0" smtClean="0"/>
            </a:br>
            <a:r>
              <a:rPr lang="el-GR" sz="3100" dirty="0" smtClean="0"/>
              <a:t>στον διαγωνισμό </a:t>
            </a:r>
            <a:br>
              <a:rPr lang="en-US" sz="3100" dirty="0" smtClean="0"/>
            </a:br>
            <a:r>
              <a:rPr lang="en-US" sz="3100" dirty="0" smtClean="0"/>
              <a:t>“Art of Pathology 2021”</a:t>
            </a:r>
            <a:br>
              <a:rPr lang="el-GR" sz="3100" dirty="0" smtClean="0"/>
            </a:br>
            <a:br>
              <a:rPr lang="el-GR" dirty="0" smtClean="0"/>
            </a:br>
            <a:br>
              <a:rPr lang="en-US" cap="all" dirty="0" smtClean="0"/>
            </a:br>
            <a:br>
              <a:rPr lang="el-GR" dirty="0" smtClean="0"/>
            </a:br>
            <a:endParaRPr lang="el-GR" dirty="0"/>
          </a:p>
        </p:txBody>
      </p:sp>
      <p:pic>
        <p:nvPicPr>
          <p:cNvPr id="1026" name="Picture 2" descr="C:\Users\User\Desktop\over-18-commended-2021-Where-Pathology-saves-lives.jpg"/>
          <p:cNvPicPr>
            <a:picLocks noChangeAspect="1" noChangeArrowheads="1"/>
          </p:cNvPicPr>
          <p:nvPr/>
        </p:nvPicPr>
        <p:blipFill>
          <a:blip r:embed="rId1" cstate="print"/>
          <a:srcRect/>
          <a:stretch>
            <a:fillRect/>
          </a:stretch>
        </p:blipFill>
        <p:spPr bwMode="auto">
          <a:xfrm>
            <a:off x="251520" y="260648"/>
            <a:ext cx="5257800" cy="635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4357686" cy="1500198"/>
          </a:xfrm>
        </p:spPr>
        <p:txBody>
          <a:bodyPr>
            <a:normAutofit fontScale="90000"/>
          </a:bodyPr>
          <a:lstStyle/>
          <a:p>
            <a:r>
              <a:rPr lang="el-GR" sz="2400" spc="600" dirty="0" smtClean="0"/>
              <a:t>Περιγραφική </a:t>
            </a:r>
            <a:br>
              <a:rPr lang="el-GR" sz="2400" dirty="0" smtClean="0"/>
            </a:br>
            <a:r>
              <a:rPr lang="el-GR" sz="2400" dirty="0" smtClean="0"/>
              <a:t>Παθολογική Ανατομική &amp; Ιστολογία:</a:t>
            </a:r>
            <a:br>
              <a:rPr lang="el-GR" sz="2400" dirty="0" smtClean="0"/>
            </a:br>
            <a:r>
              <a:rPr lang="el-GR" sz="2200" dirty="0" smtClean="0"/>
              <a:t>η τέχνη της  </a:t>
            </a:r>
            <a:r>
              <a:rPr lang="el-GR" sz="2200" b="1" dirty="0" smtClean="0"/>
              <a:t>παρομοίωσης</a:t>
            </a:r>
            <a:br>
              <a:rPr lang="el-GR" sz="2200" dirty="0" smtClean="0"/>
            </a:br>
            <a:r>
              <a:rPr lang="el-GR" sz="2200" b="1" dirty="0" smtClean="0"/>
              <a:t>στη διαγνωστική διαδικασία</a:t>
            </a:r>
            <a:r>
              <a:rPr lang="el-GR" sz="2200" dirty="0" smtClean="0"/>
              <a:t>  αποτελεί μια</a:t>
            </a:r>
            <a:r>
              <a:rPr lang="en-US" sz="2200" dirty="0" smtClean="0"/>
              <a:t> </a:t>
            </a:r>
            <a:r>
              <a:rPr lang="el-GR" sz="2200" dirty="0" smtClean="0"/>
              <a:t>εξαιρετική άσκηση της φαντασίας.</a:t>
            </a:r>
            <a:br>
              <a:rPr lang="el-GR" sz="2200" dirty="0" smtClean="0"/>
            </a:br>
            <a:endParaRPr lang="el-GR" sz="2200" dirty="0"/>
          </a:p>
        </p:txBody>
      </p:sp>
      <p:pic>
        <p:nvPicPr>
          <p:cNvPr id="52226" name="Picture 2" descr="http://www.mammaliandaily.com/wp-content/uploads/2013/05/chicken-wire.png"/>
          <p:cNvPicPr>
            <a:picLocks noChangeAspect="1" noChangeArrowheads="1"/>
          </p:cNvPicPr>
          <p:nvPr/>
        </p:nvPicPr>
        <p:blipFill>
          <a:blip r:embed="rId1" cstate="print"/>
          <a:srcRect/>
          <a:stretch>
            <a:fillRect/>
          </a:stretch>
        </p:blipFill>
        <p:spPr bwMode="auto">
          <a:xfrm>
            <a:off x="3714744" y="1785926"/>
            <a:ext cx="2171543" cy="2071702"/>
          </a:xfrm>
          <a:prstGeom prst="rect">
            <a:avLst/>
          </a:prstGeom>
          <a:noFill/>
        </p:spPr>
      </p:pic>
      <p:pic>
        <p:nvPicPr>
          <p:cNvPr id="52230" name="Picture 6" descr="http://www.meddean.luc.edu/lumen/meded/orfpath/images/fig156x.jpg"/>
          <p:cNvPicPr>
            <a:picLocks noChangeAspect="1" noChangeArrowheads="1"/>
          </p:cNvPicPr>
          <p:nvPr/>
        </p:nvPicPr>
        <p:blipFill>
          <a:blip r:embed="rId2" cstate="print"/>
          <a:srcRect/>
          <a:stretch>
            <a:fillRect/>
          </a:stretch>
        </p:blipFill>
        <p:spPr bwMode="auto">
          <a:xfrm>
            <a:off x="285720" y="1785926"/>
            <a:ext cx="3226616" cy="2143140"/>
          </a:xfrm>
          <a:prstGeom prst="rect">
            <a:avLst/>
          </a:prstGeom>
          <a:noFill/>
        </p:spPr>
      </p:pic>
      <p:sp>
        <p:nvSpPr>
          <p:cNvPr id="6" name="Title 1"/>
          <p:cNvSpPr txBox="1"/>
          <p:nvPr/>
        </p:nvSpPr>
        <p:spPr>
          <a:xfrm>
            <a:off x="5643570" y="2143116"/>
            <a:ext cx="3286148" cy="1500198"/>
          </a:xfrm>
          <a:prstGeom prst="rect">
            <a:avLst/>
          </a:prstGeom>
        </p:spPr>
        <p:txBody>
          <a:bodyPr vert="horz" lIns="91440" tIns="45720" rIns="91440" bIns="45720" rtlCol="0" anchor="ctr">
            <a:normAutofit fontScale="92500" lnSpcReduction="20000"/>
          </a:bodyPr>
          <a:lstStyle/>
          <a:p>
            <a:pPr algn="ctr">
              <a:spcBef>
                <a:spcPct val="0"/>
              </a:spcBef>
              <a:defRPr/>
            </a:pPr>
            <a:r>
              <a:rPr lang="el-GR" sz="2800" dirty="0" smtClean="0"/>
              <a:t>Περικυτταρική </a:t>
            </a:r>
            <a:r>
              <a:rPr lang="el-GR" sz="2800" b="1" dirty="0" smtClean="0"/>
              <a:t> </a:t>
            </a:r>
            <a:r>
              <a:rPr lang="el-GR" sz="2800" dirty="0" smtClean="0"/>
              <a:t>αλκοολική ηπατική ίνωση σαν </a:t>
            </a:r>
            <a:r>
              <a:rPr lang="el-GR" sz="2800" dirty="0" smtClean="0">
                <a:effectLst>
                  <a:outerShdw blurRad="38100" dist="38100" dir="2700000" algn="tl">
                    <a:srgbClr val="000000">
                      <a:alpha val="43137"/>
                    </a:srgbClr>
                  </a:outerShdw>
                </a:effectLst>
              </a:rPr>
              <a:t>κοτετσόσυρμα</a:t>
            </a:r>
            <a:endParaRPr lang="el-GR" sz="2800" dirty="0" smtClean="0">
              <a:effectLst>
                <a:outerShdw blurRad="38100" dist="38100" dir="2700000" algn="tl">
                  <a:srgbClr val="000000">
                    <a:alpha val="43137"/>
                  </a:srgbClr>
                </a:outerShdw>
              </a:effectLst>
            </a:endParaRPr>
          </a:p>
        </p:txBody>
      </p:sp>
      <p:pic>
        <p:nvPicPr>
          <p:cNvPr id="52232" name="Picture 8" descr="https://upload.wikimedia.org/wikipedia/commons/e/ef/Sarcoidosis_-_Asteroid_body.jpg"/>
          <p:cNvPicPr>
            <a:picLocks noChangeAspect="1" noChangeArrowheads="1"/>
          </p:cNvPicPr>
          <p:nvPr/>
        </p:nvPicPr>
        <p:blipFill>
          <a:blip r:embed="rId3" cstate="print"/>
          <a:srcRect/>
          <a:stretch>
            <a:fillRect/>
          </a:stretch>
        </p:blipFill>
        <p:spPr bwMode="auto">
          <a:xfrm>
            <a:off x="214282" y="4286256"/>
            <a:ext cx="3333140" cy="2143140"/>
          </a:xfrm>
          <a:prstGeom prst="rect">
            <a:avLst/>
          </a:prstGeom>
          <a:noFill/>
        </p:spPr>
      </p:pic>
      <p:sp>
        <p:nvSpPr>
          <p:cNvPr id="8" name="Title 1"/>
          <p:cNvSpPr txBox="1"/>
          <p:nvPr/>
        </p:nvSpPr>
        <p:spPr>
          <a:xfrm>
            <a:off x="214282" y="6143644"/>
            <a:ext cx="3214710" cy="714356"/>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214346" y="6429396"/>
            <a:ext cx="4071966" cy="369332"/>
          </a:xfrm>
          <a:prstGeom prst="rect">
            <a:avLst/>
          </a:prstGeom>
        </p:spPr>
        <p:txBody>
          <a:bodyPr wrap="square">
            <a:spAutoFit/>
          </a:bodyPr>
          <a:lstStyle/>
          <a:p>
            <a:pPr algn="ctr"/>
            <a:r>
              <a:rPr lang="el-GR" dirty="0" smtClean="0"/>
              <a:t>   </a:t>
            </a:r>
            <a:r>
              <a:rPr lang="el-GR" dirty="0" err="1" smtClean="0"/>
              <a:t>Σαρκοείδωση</a:t>
            </a:r>
            <a:r>
              <a:rPr lang="el-GR" dirty="0" smtClean="0"/>
              <a:t>-Αστεροειδές σωμάτιο</a:t>
            </a:r>
            <a:endParaRPr lang="el-GR" dirty="0"/>
          </a:p>
        </p:txBody>
      </p:sp>
      <p:pic>
        <p:nvPicPr>
          <p:cNvPr id="52234" name="Picture 10" descr="http://www.dermpath.de/Quiz%2016/10_02419.jpg"/>
          <p:cNvPicPr>
            <a:picLocks noChangeAspect="1" noChangeArrowheads="1"/>
          </p:cNvPicPr>
          <p:nvPr/>
        </p:nvPicPr>
        <p:blipFill>
          <a:blip r:embed="rId4" cstate="print"/>
          <a:srcRect/>
          <a:stretch>
            <a:fillRect/>
          </a:stretch>
        </p:blipFill>
        <p:spPr bwMode="auto">
          <a:xfrm>
            <a:off x="3786182" y="4143380"/>
            <a:ext cx="3026780" cy="2286016"/>
          </a:xfrm>
          <a:prstGeom prst="rect">
            <a:avLst/>
          </a:prstGeom>
          <a:noFill/>
        </p:spPr>
      </p:pic>
      <p:sp>
        <p:nvSpPr>
          <p:cNvPr id="12" name="Rectangle 11"/>
          <p:cNvSpPr/>
          <p:nvPr/>
        </p:nvSpPr>
        <p:spPr>
          <a:xfrm>
            <a:off x="3428992" y="6500834"/>
            <a:ext cx="5715008" cy="338554"/>
          </a:xfrm>
          <a:prstGeom prst="rect">
            <a:avLst/>
          </a:prstGeom>
        </p:spPr>
        <p:txBody>
          <a:bodyPr wrap="square">
            <a:spAutoFit/>
          </a:bodyPr>
          <a:lstStyle/>
          <a:p>
            <a:pPr algn="ctr"/>
            <a:r>
              <a:rPr lang="el-GR" sz="1600" dirty="0" smtClean="0"/>
              <a:t>  Αιμαγγείωμα  δέρματος  με κύτταρα σαν παπουτσόπροκες </a:t>
            </a:r>
            <a:endParaRPr lang="el-GR" sz="1600" dirty="0"/>
          </a:p>
        </p:txBody>
      </p:sp>
      <p:pic>
        <p:nvPicPr>
          <p:cNvPr id="52236" name="Picture 12" descr="http://img.tfd.com/wn/09/62BA6-hobnail.png"/>
          <p:cNvPicPr>
            <a:picLocks noChangeAspect="1" noChangeArrowheads="1"/>
          </p:cNvPicPr>
          <p:nvPr/>
        </p:nvPicPr>
        <p:blipFill>
          <a:blip r:embed="rId5" cstate="print"/>
          <a:srcRect/>
          <a:stretch>
            <a:fillRect/>
          </a:stretch>
        </p:blipFill>
        <p:spPr bwMode="auto">
          <a:xfrm>
            <a:off x="6929454" y="4357694"/>
            <a:ext cx="2000264" cy="1896548"/>
          </a:xfrm>
          <a:prstGeom prst="rect">
            <a:avLst/>
          </a:prstGeom>
          <a:noFill/>
        </p:spPr>
      </p:pic>
      <p:pic>
        <p:nvPicPr>
          <p:cNvPr id="13" name="Picture 2" descr="Onion Ring Skin&#10;The real reason you cry when you cut yourself!&#10;PS: Happy ‘Onion Ring’ Day - 22nd June&#10;i♡histo&#10;This onion is actually a mechanoreceptor in the dermis of the skin. It is called a Pacinian corpuscle (or lamellar corpuscle) and is..."/>
          <p:cNvPicPr>
            <a:picLocks noChangeAspect="1" noChangeArrowheads="1"/>
          </p:cNvPicPr>
          <p:nvPr/>
        </p:nvPicPr>
        <p:blipFill>
          <a:blip r:embed="rId6" cstate="print"/>
          <a:srcRect/>
          <a:stretch>
            <a:fillRect/>
          </a:stretch>
        </p:blipFill>
        <p:spPr bwMode="auto">
          <a:xfrm>
            <a:off x="4643438" y="357166"/>
            <a:ext cx="3714800" cy="3714800"/>
          </a:xfrm>
          <a:prstGeom prst="rect">
            <a:avLst/>
          </a:prstGeom>
          <a:noFill/>
        </p:spPr>
      </p:pic>
      <p:sp>
        <p:nvSpPr>
          <p:cNvPr id="14" name="3 - Ορθογώνιο"/>
          <p:cNvSpPr/>
          <p:nvPr/>
        </p:nvSpPr>
        <p:spPr>
          <a:xfrm>
            <a:off x="4572000" y="3214686"/>
            <a:ext cx="2643206" cy="646331"/>
          </a:xfrm>
          <a:prstGeom prst="rect">
            <a:avLst/>
          </a:prstGeom>
        </p:spPr>
        <p:txBody>
          <a:bodyPr wrap="square">
            <a:spAutoFit/>
          </a:bodyPr>
          <a:lstStyle/>
          <a:p>
            <a:r>
              <a:rPr lang="el-GR" dirty="0" smtClean="0"/>
              <a:t>Σωμάτιο </a:t>
            </a:r>
            <a:r>
              <a:rPr lang="en-US" dirty="0" err="1" smtClean="0"/>
              <a:t>Paccini</a:t>
            </a:r>
            <a:r>
              <a:rPr lang="el-GR" dirty="0" smtClean="0"/>
              <a:t> </a:t>
            </a:r>
            <a:endParaRPr lang="el-GR" dirty="0" smtClean="0"/>
          </a:p>
          <a:p>
            <a:r>
              <a:rPr lang="el-GR" dirty="0" smtClean="0"/>
              <a:t>στο χόριο</a:t>
            </a:r>
            <a:r>
              <a:rPr lang="en-US" dirty="0" smtClean="0"/>
              <a:t> </a:t>
            </a:r>
            <a:r>
              <a:rPr lang="el-GR" dirty="0" smtClean="0"/>
              <a:t>του  δέρματος</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230"/>
                                        </p:tgtEl>
                                        <p:attrNameLst>
                                          <p:attrName>style.visibility</p:attrName>
                                        </p:attrNameLst>
                                      </p:cBhvr>
                                      <p:to>
                                        <p:strVal val="visible"/>
                                      </p:to>
                                    </p:set>
                                    <p:animEffect transition="in" filter="fade">
                                      <p:cBhvr>
                                        <p:cTn id="15" dur="500"/>
                                        <p:tgtEl>
                                          <p:spTgt spid="522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226"/>
                                        </p:tgtEl>
                                        <p:attrNameLst>
                                          <p:attrName>style.visibility</p:attrName>
                                        </p:attrNameLst>
                                      </p:cBhvr>
                                      <p:to>
                                        <p:strVal val="visible"/>
                                      </p:to>
                                    </p:set>
                                    <p:animEffect transition="in" filter="fade">
                                      <p:cBhvr>
                                        <p:cTn id="20" dur="500"/>
                                        <p:tgtEl>
                                          <p:spTgt spid="522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232"/>
                                        </p:tgtEl>
                                        <p:attrNameLst>
                                          <p:attrName>style.visibility</p:attrName>
                                        </p:attrNameLst>
                                      </p:cBhvr>
                                      <p:to>
                                        <p:strVal val="visible"/>
                                      </p:to>
                                    </p:set>
                                    <p:animEffect transition="in" filter="fade">
                                      <p:cBhvr>
                                        <p:cTn id="28" dur="500"/>
                                        <p:tgtEl>
                                          <p:spTgt spid="522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234"/>
                                        </p:tgtEl>
                                        <p:attrNameLst>
                                          <p:attrName>style.visibility</p:attrName>
                                        </p:attrNameLst>
                                      </p:cBhvr>
                                      <p:to>
                                        <p:strVal val="visible"/>
                                      </p:to>
                                    </p:set>
                                    <p:animEffect transition="in" filter="fade">
                                      <p:cBhvr>
                                        <p:cTn id="36" dur="500"/>
                                        <p:tgtEl>
                                          <p:spTgt spid="522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52236"/>
                                        </p:tgtEl>
                                        <p:attrNameLst>
                                          <p:attrName>style.visibility</p:attrName>
                                        </p:attrNameLst>
                                      </p:cBhvr>
                                      <p:to>
                                        <p:strVal val="visible"/>
                                      </p:to>
                                    </p:set>
                                    <p:animEffect transition="in" filter="fade">
                                      <p:cBhvr>
                                        <p:cTn id="44" dur="500"/>
                                        <p:tgtEl>
                                          <p:spTgt spid="52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28802"/>
          </a:xfrm>
        </p:spPr>
        <p:txBody>
          <a:bodyPr>
            <a:normAutofit fontScale="90000"/>
          </a:bodyPr>
          <a:lstStyle/>
          <a:p>
            <a:r>
              <a:rPr lang="el-GR" sz="3600" dirty="0" smtClean="0"/>
              <a:t>Η τέχνη της </a:t>
            </a:r>
            <a:r>
              <a:rPr lang="el-GR" sz="3600" b="1" dirty="0" smtClean="0"/>
              <a:t>παρομοίωσης</a:t>
            </a:r>
            <a:br>
              <a:rPr lang="el-GR" sz="3600" b="1" dirty="0" smtClean="0"/>
            </a:br>
            <a:r>
              <a:rPr lang="el-GR" sz="3600" dirty="0" smtClean="0"/>
              <a:t>στα  π ρ ό τ υ π α  </a:t>
            </a:r>
            <a:r>
              <a:rPr lang="el-GR" sz="3600" spc="300" dirty="0" smtClean="0"/>
              <a:t>αρχιτεκτονικής των ιστών </a:t>
            </a:r>
            <a:br>
              <a:rPr lang="el-GR" sz="3600" spc="300" dirty="0" smtClean="0"/>
            </a:br>
            <a:r>
              <a:rPr lang="el-GR" sz="3600" dirty="0" smtClean="0"/>
              <a:t>της Περιγραφικής Παθολογικής Ανατομικής</a:t>
            </a:r>
            <a:br>
              <a:rPr lang="el-GR" dirty="0" smtClean="0"/>
            </a:br>
            <a:endParaRPr lang="el-GR" dirty="0"/>
          </a:p>
        </p:txBody>
      </p:sp>
      <p:pic>
        <p:nvPicPr>
          <p:cNvPr id="54274" name="Picture 2" descr="http://journalthis.danoah.com/wp-content/uploads/Swiss-Cheese.jpg"/>
          <p:cNvPicPr>
            <a:picLocks noChangeAspect="1" noChangeArrowheads="1"/>
          </p:cNvPicPr>
          <p:nvPr/>
        </p:nvPicPr>
        <p:blipFill>
          <a:blip r:embed="rId1" cstate="print"/>
          <a:srcRect/>
          <a:stretch>
            <a:fillRect/>
          </a:stretch>
        </p:blipFill>
        <p:spPr bwMode="auto">
          <a:xfrm>
            <a:off x="3391600" y="1452577"/>
            <a:ext cx="2966349" cy="1976424"/>
          </a:xfrm>
          <a:prstGeom prst="rect">
            <a:avLst/>
          </a:prstGeom>
          <a:noFill/>
        </p:spPr>
      </p:pic>
      <p:sp>
        <p:nvSpPr>
          <p:cNvPr id="5" name="Rectangle 4"/>
          <p:cNvSpPr/>
          <p:nvPr/>
        </p:nvSpPr>
        <p:spPr>
          <a:xfrm>
            <a:off x="6286512" y="1500174"/>
            <a:ext cx="2857488" cy="2010430"/>
          </a:xfrm>
          <a:prstGeom prst="rect">
            <a:avLst/>
          </a:prstGeom>
        </p:spPr>
        <p:txBody>
          <a:bodyPr wrap="square">
            <a:spAutoFit/>
          </a:bodyPr>
          <a:lstStyle/>
          <a:p>
            <a:pPr algn="ctr"/>
            <a:r>
              <a:rPr lang="el-GR" sz="2400" dirty="0" smtClean="0"/>
              <a:t>Αδενοειδές κυστικό καρκίνωμα των σιελογόνων αδένων : πρότυπο «</a:t>
            </a:r>
            <a:r>
              <a:rPr lang="el-GR" sz="2400" dirty="0" smtClean="0">
                <a:effectLst>
                  <a:outerShdw blurRad="38100" dist="38100" dir="2700000" algn="tl">
                    <a:srgbClr val="000000">
                      <a:alpha val="43137"/>
                    </a:srgbClr>
                  </a:outerShdw>
                </a:effectLst>
              </a:rPr>
              <a:t>ελβετικού τυριού»</a:t>
            </a:r>
            <a:endParaRPr lang="el-GR" sz="2400" dirty="0" smtClean="0">
              <a:effectLst>
                <a:outerShdw blurRad="38100" dist="38100" dir="2700000" algn="tl">
                  <a:srgbClr val="000000">
                    <a:alpha val="43137"/>
                  </a:srgbClr>
                </a:outerShdw>
              </a:effectLst>
            </a:endParaRPr>
          </a:p>
        </p:txBody>
      </p:sp>
      <p:sp>
        <p:nvSpPr>
          <p:cNvPr id="9" name="Rectangle 8"/>
          <p:cNvSpPr/>
          <p:nvPr/>
        </p:nvSpPr>
        <p:spPr>
          <a:xfrm>
            <a:off x="5857884" y="3857628"/>
            <a:ext cx="3500462" cy="2677656"/>
          </a:xfrm>
          <a:prstGeom prst="rect">
            <a:avLst/>
          </a:prstGeom>
        </p:spPr>
        <p:txBody>
          <a:bodyPr wrap="square">
            <a:spAutoFit/>
          </a:bodyPr>
          <a:lstStyle/>
          <a:p>
            <a:pPr algn="ctr"/>
            <a:r>
              <a:rPr lang="el-GR" sz="2400" dirty="0" smtClean="0"/>
              <a:t>Αιμαγγειοπερικύττωμα</a:t>
            </a:r>
            <a:r>
              <a:rPr lang="en-US" sz="2400" dirty="0" smtClean="0"/>
              <a:t>:</a:t>
            </a:r>
            <a:br>
              <a:rPr lang="el-GR" sz="2400" dirty="0" smtClean="0"/>
            </a:br>
            <a:br>
              <a:rPr lang="el-GR" sz="2400" dirty="0" smtClean="0"/>
            </a:br>
            <a:r>
              <a:rPr lang="el-GR" sz="2400" dirty="0" smtClean="0"/>
              <a:t>Ανώμαλη διακλάδωση  αγγειακών χώρων με το χαρακτηριστικό</a:t>
            </a:r>
            <a:endParaRPr lang="el-GR" sz="2400" dirty="0" smtClean="0"/>
          </a:p>
          <a:p>
            <a:pPr algn="ctr"/>
            <a:r>
              <a:rPr lang="el-GR" sz="2400" dirty="0" smtClean="0"/>
              <a:t>πρότυπο </a:t>
            </a:r>
            <a:r>
              <a:rPr lang="el-GR" sz="2400" dirty="0" smtClean="0">
                <a:effectLst>
                  <a:outerShdw blurRad="38100" dist="38100" dir="2700000" algn="tl">
                    <a:srgbClr val="000000">
                      <a:alpha val="43137"/>
                    </a:srgbClr>
                  </a:outerShdw>
                </a:effectLst>
              </a:rPr>
              <a:t>«ελαφοκέρατου»</a:t>
            </a:r>
            <a:endParaRPr lang="el-GR" sz="2400" dirty="0" smtClean="0">
              <a:effectLst>
                <a:outerShdw blurRad="38100" dist="38100" dir="2700000" algn="tl">
                  <a:srgbClr val="000000">
                    <a:alpha val="43137"/>
                  </a:srgbClr>
                </a:outerShdw>
              </a:effectLst>
            </a:endParaRPr>
          </a:p>
        </p:txBody>
      </p:sp>
      <p:pic>
        <p:nvPicPr>
          <p:cNvPr id="2049" name="Picture 1" descr="C:\Users\αγαπουλακι\Desktop\ART PATH IMPROVED FIGURES\gNI5fjlkIW7x1hY7ZdTeSg_m.png"/>
          <p:cNvPicPr>
            <a:picLocks noChangeAspect="1" noChangeArrowheads="1"/>
          </p:cNvPicPr>
          <p:nvPr/>
        </p:nvPicPr>
        <p:blipFill>
          <a:blip r:embed="rId2" cstate="print"/>
          <a:srcRect/>
          <a:stretch>
            <a:fillRect/>
          </a:stretch>
        </p:blipFill>
        <p:spPr bwMode="auto">
          <a:xfrm>
            <a:off x="214282" y="1452122"/>
            <a:ext cx="2938960" cy="1976878"/>
          </a:xfrm>
          <a:prstGeom prst="rect">
            <a:avLst/>
          </a:prstGeom>
          <a:noFill/>
        </p:spPr>
      </p:pic>
      <p:pic>
        <p:nvPicPr>
          <p:cNvPr id="2050" name="Picture 2" descr="C:\Users\αγαπουλακι\Desktop\ART PATH IMPROVED FIGURES\figure5.jpg"/>
          <p:cNvPicPr>
            <a:picLocks noChangeAspect="1" noChangeArrowheads="1"/>
          </p:cNvPicPr>
          <p:nvPr/>
        </p:nvPicPr>
        <p:blipFill>
          <a:blip r:embed="rId3" cstate="print"/>
          <a:srcRect/>
          <a:stretch>
            <a:fillRect/>
          </a:stretch>
        </p:blipFill>
        <p:spPr bwMode="auto">
          <a:xfrm rot="10800000">
            <a:off x="214282" y="3929066"/>
            <a:ext cx="3160281" cy="2552534"/>
          </a:xfrm>
          <a:prstGeom prst="rect">
            <a:avLst/>
          </a:prstGeom>
          <a:noFill/>
        </p:spPr>
      </p:pic>
      <p:pic>
        <p:nvPicPr>
          <p:cNvPr id="111618" name="Picture 2" descr="http://beaus.ca/wp-content/uploads/2015/01/label-staghorn-1024x1024.png"/>
          <p:cNvPicPr>
            <a:picLocks noChangeAspect="1" noChangeArrowheads="1"/>
          </p:cNvPicPr>
          <p:nvPr/>
        </p:nvPicPr>
        <p:blipFill>
          <a:blip r:embed="rId4" cstate="print"/>
          <a:srcRect/>
          <a:stretch>
            <a:fillRect/>
          </a:stretch>
        </p:blipFill>
        <p:spPr bwMode="auto">
          <a:xfrm>
            <a:off x="3500430" y="3929066"/>
            <a:ext cx="2559037" cy="2559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1618"/>
                                        </p:tgtEl>
                                        <p:attrNameLst>
                                          <p:attrName>style.visibility</p:attrName>
                                        </p:attrNameLst>
                                      </p:cBhvr>
                                      <p:to>
                                        <p:strVal val="visible"/>
                                      </p:to>
                                    </p:set>
                                    <p:animEffect transition="in" filter="dissolve">
                                      <p:cBhvr>
                                        <p:cTn id="15" dur="500"/>
                                        <p:tgtEl>
                                          <p:spTgt spid="1116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0042"/>
            <a:ext cx="9144000" cy="642942"/>
          </a:xfrm>
        </p:spPr>
        <p:txBody>
          <a:bodyPr>
            <a:noAutofit/>
          </a:bodyPr>
          <a:lstStyle/>
          <a:p>
            <a:r>
              <a:rPr lang="el-GR" sz="3200" dirty="0" smtClean="0"/>
              <a:t>Μια εξαιρετική άσκηση της </a:t>
            </a:r>
            <a:r>
              <a:rPr lang="el-GR" sz="3200" b="1" dirty="0" smtClean="0"/>
              <a:t>φαντασίας</a:t>
            </a:r>
            <a:r>
              <a:rPr lang="el-GR" sz="3200" dirty="0" smtClean="0"/>
              <a:t> πραγματοποιείται μέσω των </a:t>
            </a:r>
            <a:r>
              <a:rPr lang="el-GR" sz="3200" dirty="0" smtClean="0">
                <a:effectLst>
                  <a:outerShdw blurRad="38100" dist="38100" dir="2700000" algn="tl">
                    <a:srgbClr val="000000">
                      <a:alpha val="43137"/>
                    </a:srgbClr>
                  </a:outerShdw>
                </a:effectLst>
              </a:rPr>
              <a:t>μικροσκοπικών</a:t>
            </a:r>
            <a:r>
              <a:rPr lang="el-GR" sz="3200" dirty="0" smtClean="0"/>
              <a:t> δομών.</a:t>
            </a:r>
            <a:br>
              <a:rPr lang="el-GR" sz="3200" dirty="0" smtClean="0"/>
            </a:br>
            <a:endParaRPr lang="el-GR" sz="3200" dirty="0"/>
          </a:p>
        </p:txBody>
      </p:sp>
      <p:pic>
        <p:nvPicPr>
          <p:cNvPr id="65538" name="Picture 2" descr="http://66.media.tumblr.com/4e938b2bff3f19e5ce7981d12e5ea637/tumblr_n8oj4ie7uk1s24chqo2_r1_400.gif"/>
          <p:cNvPicPr>
            <a:picLocks noChangeAspect="1" noChangeArrowheads="1" noCrop="1"/>
          </p:cNvPicPr>
          <p:nvPr/>
        </p:nvPicPr>
        <p:blipFill>
          <a:blip r:embed="rId1"/>
          <a:srcRect/>
          <a:stretch>
            <a:fillRect/>
          </a:stretch>
        </p:blipFill>
        <p:spPr bwMode="auto">
          <a:xfrm>
            <a:off x="2928926" y="1571612"/>
            <a:ext cx="2571768" cy="2571768"/>
          </a:xfrm>
          <a:prstGeom prst="rect">
            <a:avLst/>
          </a:prstGeom>
          <a:noFill/>
        </p:spPr>
      </p:pic>
      <p:pic>
        <p:nvPicPr>
          <p:cNvPr id="65540" name="Picture 4" descr="http://67.media.tumblr.com/4051adc57a7e320041c11bf880b01516/tumblr_n8oj4ie7uk1s24chqo1_r1_500.jpg"/>
          <p:cNvPicPr>
            <a:picLocks noChangeAspect="1" noChangeArrowheads="1"/>
          </p:cNvPicPr>
          <p:nvPr/>
        </p:nvPicPr>
        <p:blipFill>
          <a:blip r:embed="rId2" cstate="print"/>
          <a:srcRect/>
          <a:stretch>
            <a:fillRect/>
          </a:stretch>
        </p:blipFill>
        <p:spPr bwMode="auto">
          <a:xfrm>
            <a:off x="214282" y="1571612"/>
            <a:ext cx="2571768" cy="2571768"/>
          </a:xfrm>
          <a:prstGeom prst="rect">
            <a:avLst/>
          </a:prstGeom>
          <a:noFill/>
        </p:spPr>
      </p:pic>
      <p:pic>
        <p:nvPicPr>
          <p:cNvPr id="5" name="Picture 2" descr="Megaloblastic Butterfly&#10;Hatched from a bone marrow smear taken from a patient with megaloblastic anemia&#10;i♡histo&#10;Source&#10;Histology by Haneen Al. Magrahbi"/>
          <p:cNvPicPr>
            <a:picLocks noChangeAspect="1" noChangeArrowheads="1" noCrop="1"/>
          </p:cNvPicPr>
          <p:nvPr/>
        </p:nvPicPr>
        <p:blipFill>
          <a:blip r:embed="rId3"/>
          <a:srcRect/>
          <a:stretch>
            <a:fillRect/>
          </a:stretch>
        </p:blipFill>
        <p:spPr bwMode="auto">
          <a:xfrm>
            <a:off x="2143108" y="1357298"/>
            <a:ext cx="4929222" cy="4889789"/>
          </a:xfrm>
          <a:prstGeom prst="rect">
            <a:avLst/>
          </a:prstGeom>
          <a:noFill/>
        </p:spPr>
      </p:pic>
      <p:sp>
        <p:nvSpPr>
          <p:cNvPr id="6" name="1 - Τίτλος"/>
          <p:cNvSpPr txBox="1"/>
          <p:nvPr/>
        </p:nvSpPr>
        <p:spPr>
          <a:xfrm>
            <a:off x="0" y="5786454"/>
            <a:ext cx="9144000" cy="1071546"/>
          </a:xfrm>
          <a:prstGeom prst="rect">
            <a:avLst/>
          </a:prstGeom>
        </p:spPr>
        <p:txBody>
          <a:bodyPr vert="horz" lIns="91440" tIns="45720" rIns="91440" bIns="45720" rtlCol="0" anchor="ctr">
            <a:noAutofit/>
          </a:bodyPr>
          <a:lstStyle/>
          <a:p>
            <a:pPr lvl="0" algn="ctr" fontAlgn="base">
              <a:spcBef>
                <a:spcPct val="0"/>
              </a:spcBef>
              <a:defRPr/>
            </a:pPr>
            <a:r>
              <a:rPr lang="el-GR" sz="2400" b="1" dirty="0" smtClean="0"/>
              <a:t>Μεγαλοβλαστική  Πεταλούδα</a:t>
            </a:r>
            <a:br>
              <a:rPr lang="el-GR" sz="2400" dirty="0" smtClean="0"/>
            </a:br>
            <a:r>
              <a:rPr lang="el-GR" sz="2000" dirty="0" smtClean="0"/>
              <a:t>«εκκολαφθείσα»  από ένα επίχρισμα μυελού των οστών</a:t>
            </a:r>
            <a:endParaRPr lang="el-GR" sz="2000" dirty="0" smtClean="0"/>
          </a:p>
          <a:p>
            <a:pPr lvl="0" algn="ctr" fontAlgn="base">
              <a:spcBef>
                <a:spcPct val="0"/>
              </a:spcBef>
              <a:defRPr/>
            </a:pPr>
            <a:r>
              <a:rPr lang="el-GR" sz="2000" dirty="0" smtClean="0"/>
              <a:t> ληφθέν από ασθενή με μεγαλοβλαστική αναιμία.</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p:cNvPicPr>
            <a:picLocks noChangeAspect="1" noChangeArrowheads="1"/>
          </p:cNvPicPr>
          <p:nvPr/>
        </p:nvPicPr>
        <p:blipFill>
          <a:blip r:embed="rId4" cstate="print"/>
          <a:srcRect/>
          <a:stretch>
            <a:fillRect/>
          </a:stretch>
        </p:blipFill>
        <p:spPr bwMode="auto">
          <a:xfrm>
            <a:off x="214282" y="1142984"/>
            <a:ext cx="5286412" cy="5321456"/>
          </a:xfrm>
          <a:prstGeom prst="rect">
            <a:avLst/>
          </a:prstGeom>
          <a:noFill/>
          <a:ln w="9525">
            <a:noFill/>
            <a:miter lim="800000"/>
            <a:headEnd/>
            <a:tailEnd/>
          </a:ln>
          <a:effectLst/>
        </p:spPr>
      </p:pic>
      <p:sp>
        <p:nvSpPr>
          <p:cNvPr id="8" name="Rectangle 7"/>
          <p:cNvSpPr/>
          <p:nvPr/>
        </p:nvSpPr>
        <p:spPr>
          <a:xfrm>
            <a:off x="5214942" y="2714620"/>
            <a:ext cx="4214842" cy="2400657"/>
          </a:xfrm>
          <a:prstGeom prst="rect">
            <a:avLst/>
          </a:prstGeom>
        </p:spPr>
        <p:txBody>
          <a:bodyPr wrap="square">
            <a:spAutoFit/>
          </a:bodyPr>
          <a:lstStyle/>
          <a:p>
            <a:pPr algn="ctr"/>
            <a:r>
              <a:rPr lang="el-GR" dirty="0" smtClean="0"/>
              <a:t>«Πετώντας </a:t>
            </a:r>
            <a:endParaRPr lang="el-GR" dirty="0" smtClean="0"/>
          </a:p>
          <a:p>
            <a:pPr algn="ctr"/>
            <a:r>
              <a:rPr lang="el-GR" dirty="0" smtClean="0"/>
              <a:t>μέσω  της  Παθολογικής  Ανατομικής»</a:t>
            </a:r>
            <a:br>
              <a:rPr lang="el-GR" dirty="0" smtClean="0"/>
            </a:br>
            <a:r>
              <a:rPr lang="el-GR" dirty="0" smtClean="0"/>
              <a:t>Δρ </a:t>
            </a:r>
            <a:r>
              <a:rPr lang="en-US" dirty="0" smtClean="0"/>
              <a:t>Aleksandra </a:t>
            </a:r>
            <a:r>
              <a:rPr lang="en-US" b="1" dirty="0" err="1" smtClean="0"/>
              <a:t>Lovrenski</a:t>
            </a:r>
            <a:r>
              <a:rPr lang="el-GR" dirty="0" smtClean="0"/>
              <a:t>, Παθολογοανατόμος.</a:t>
            </a:r>
            <a:br>
              <a:rPr lang="el-GR" dirty="0" smtClean="0"/>
            </a:br>
            <a:r>
              <a:rPr lang="el-GR" b="1" dirty="0" smtClean="0"/>
              <a:t>1</a:t>
            </a:r>
            <a:r>
              <a:rPr lang="el-GR" b="1" baseline="30000" dirty="0" smtClean="0"/>
              <a:t>η  </a:t>
            </a:r>
            <a:r>
              <a:rPr lang="el-GR" dirty="0" smtClean="0"/>
              <a:t>βαθμολογική  διάκριση,</a:t>
            </a:r>
            <a:br>
              <a:rPr lang="el-GR" dirty="0" smtClean="0"/>
            </a:br>
            <a:r>
              <a:rPr lang="el-GR" sz="1400" dirty="0" smtClean="0"/>
              <a:t>ΚΑΛΛΙΤΕΧΝΙΚΗ ΕΚΘΕΣΗ </a:t>
            </a:r>
            <a:r>
              <a:rPr lang="en-US" sz="1400" dirty="0" smtClean="0"/>
              <a:t>ARTPATHS </a:t>
            </a:r>
            <a:br>
              <a:rPr lang="el-GR" sz="1400" dirty="0" smtClean="0"/>
            </a:br>
            <a:r>
              <a:rPr lang="el-GR" sz="1400" dirty="0" smtClean="0"/>
              <a:t>ΠΑΝΕΥΡΩΠΑΪΚΟ ΣΥΝΕΔΡΙΟ ΠΑΘΟΛΟΓΙΚΗΣ ΑΝΑΤΟΜΙΚΗΣ 2015, ΒΕΛΙΓΡΑΔΙ</a:t>
            </a:r>
            <a:br>
              <a:rPr lang="el-GR" dirty="0" smtClean="0"/>
            </a:b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5540"/>
                                        </p:tgtEl>
                                      </p:cBhvr>
                                    </p:animEffect>
                                    <p:set>
                                      <p:cBhvr>
                                        <p:cTn id="13" dur="1" fill="hold">
                                          <p:stCondLst>
                                            <p:cond delay="499"/>
                                          </p:stCondLst>
                                        </p:cTn>
                                        <p:tgtEl>
                                          <p:spTgt spid="6554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5538"/>
                                        </p:tgtEl>
                                      </p:cBhvr>
                                    </p:animEffect>
                                    <p:set>
                                      <p:cBhvr>
                                        <p:cTn id="16" dur="1" fill="hold">
                                          <p:stCondLst>
                                            <p:cond delay="499"/>
                                          </p:stCondLst>
                                        </p:cTn>
                                        <p:tgtEl>
                                          <p:spTgt spid="6553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rot="10800000" flipV="1">
            <a:off x="0" y="-285776"/>
            <a:ext cx="9144000" cy="3429024"/>
          </a:xfrm>
        </p:spPr>
        <p:txBody>
          <a:bodyPr>
            <a:normAutofit fontScale="90000"/>
          </a:bodyPr>
          <a:lstStyle/>
          <a:p>
            <a:r>
              <a:rPr lang="el-GR" b="1" dirty="0" smtClean="0"/>
              <a:t>Ασυγκράτητη φαντασία.</a:t>
            </a:r>
            <a:br>
              <a:rPr lang="el-GR" dirty="0" smtClean="0"/>
            </a:br>
            <a:r>
              <a:rPr lang="el-GR" sz="4000" dirty="0" smtClean="0"/>
              <a:t>Όταν καπνίζετε, καπνίζουν κι οι νεφροί σας!</a:t>
            </a:r>
            <a:br>
              <a:rPr lang="el-GR" sz="4000" dirty="0" smtClean="0"/>
            </a:br>
            <a:r>
              <a:rPr lang="el-GR" sz="4000" dirty="0" smtClean="0"/>
              <a:t> </a:t>
            </a:r>
            <a:br>
              <a:rPr lang="el-GR" dirty="0" smtClean="0"/>
            </a:br>
            <a:br>
              <a:rPr lang="en-US" sz="3600" dirty="0" smtClean="0"/>
            </a:br>
            <a:endParaRPr lang="el-GR" sz="3600" dirty="0"/>
          </a:p>
        </p:txBody>
      </p:sp>
      <p:pic>
        <p:nvPicPr>
          <p:cNvPr id="63490" name="Picture 2" descr="When you smoke.&#10;Your kidneys smoke too.&#10;UK: QUIT&#10;USA: 1-800-QUIT-NOW&#10;i♡histo"/>
          <p:cNvPicPr>
            <a:picLocks noChangeAspect="1" noChangeArrowheads="1" noCrop="1"/>
          </p:cNvPicPr>
          <p:nvPr/>
        </p:nvPicPr>
        <p:blipFill>
          <a:blip r:embed="rId1"/>
          <a:srcRect/>
          <a:stretch>
            <a:fillRect/>
          </a:stretch>
        </p:blipFill>
        <p:spPr bwMode="auto">
          <a:xfrm>
            <a:off x="3929057" y="1500174"/>
            <a:ext cx="4913311" cy="5000660"/>
          </a:xfrm>
          <a:prstGeom prst="rect">
            <a:avLst/>
          </a:prstGeom>
          <a:noFill/>
        </p:spPr>
      </p:pic>
      <p:pic>
        <p:nvPicPr>
          <p:cNvPr id="63492" name="Picture 4" descr="Where am I?&#10;Urea&#10;I found this guy and his glomeruIar brain in the renal cortex amongst the proximal and distal convoluted tubules. I wonder what he was thinking?&#10;i♡histo"/>
          <p:cNvPicPr>
            <a:picLocks noChangeAspect="1" noChangeArrowheads="1"/>
          </p:cNvPicPr>
          <p:nvPr/>
        </p:nvPicPr>
        <p:blipFill>
          <a:blip r:embed="rId2" cstate="print"/>
          <a:srcRect/>
          <a:stretch>
            <a:fillRect/>
          </a:stretch>
        </p:blipFill>
        <p:spPr bwMode="auto">
          <a:xfrm>
            <a:off x="357158" y="1500174"/>
            <a:ext cx="3429024" cy="5022984"/>
          </a:xfrm>
          <a:prstGeom prst="rect">
            <a:avLst/>
          </a:prstGeom>
          <a:noFill/>
        </p:spPr>
      </p:pic>
      <mc:AlternateContent xmlns:mc="http://schemas.openxmlformats.org/markup-compatibility/2006" xmlns:p14="http://schemas.microsoft.com/office/powerpoint/2010/main">
        <mc:Choice Requires="p14">
          <p:contentPart r:id="rId3" p14:bwMode="auto">
            <p14:nvContentPartPr>
              <p14:cNvPr id="75778" name="Ink 2"/>
              <p14:cNvContentPartPr/>
              <p14:nvPr/>
            </p14:nvContentPartPr>
            <p14:xfrm>
              <a:off x="1651000" y="2133600"/>
              <a:ext cx="469900" cy="1079500"/>
            </p14:xfrm>
          </p:contentPart>
        </mc:Choice>
        <mc:Fallback xmlns="">
          <p:pic>
            <p:nvPicPr>
              <p:cNvPr id="75778" name="Ink 2"/>
            </p:nvPicPr>
            <p:blipFill>
              <a:blip r:embed="rId4"/>
            </p:blipFill>
            <p:spPr>
              <a:xfrm>
                <a:off x="1651000" y="2133600"/>
                <a:ext cx="469900" cy="1079500"/>
              </a:xfrm>
              <a:prstGeom prst="rect"/>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fade">
                                      <p:cBhvr>
                                        <p:cTn id="7" dur="500"/>
                                        <p:tgtEl>
                                          <p:spTgt spid="75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0"/>
                                        </p:tgtEl>
                                        <p:attrNameLst>
                                          <p:attrName>style.visibility</p:attrName>
                                        </p:attrNameLst>
                                      </p:cBhvr>
                                      <p:to>
                                        <p:strVal val="visible"/>
                                      </p:to>
                                    </p:set>
                                    <p:animEffect transition="in" filter="fade">
                                      <p:cBhvr>
                                        <p:cTn id="12" dur="500"/>
                                        <p:tgtEl>
                                          <p:spTgt spid="63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042"/>
            <a:ext cx="3857620" cy="2571768"/>
          </a:xfrm>
        </p:spPr>
        <p:txBody>
          <a:bodyPr>
            <a:noAutofit/>
          </a:bodyPr>
          <a:lstStyle/>
          <a:p>
            <a:pPr algn="ctr"/>
            <a:r>
              <a:rPr lang="el-GR" sz="3200" dirty="0" smtClean="0"/>
              <a:t>Προσεγγίζοντας τις εικαστικές τέχνες μέσω της άσκησης της Παθολογικής Ανατομικής.</a:t>
            </a:r>
            <a:br>
              <a:rPr lang="el-GR" sz="3200" dirty="0" smtClean="0"/>
            </a:br>
            <a:endParaRPr lang="el-GR" sz="3200" dirty="0"/>
          </a:p>
        </p:txBody>
      </p:sp>
      <p:sp>
        <p:nvSpPr>
          <p:cNvPr id="4" name="Text Placeholder 3"/>
          <p:cNvSpPr>
            <a:spLocks noGrp="1"/>
          </p:cNvSpPr>
          <p:nvPr>
            <p:ph type="body" sz="half" idx="2"/>
          </p:nvPr>
        </p:nvSpPr>
        <p:spPr>
          <a:xfrm>
            <a:off x="0" y="2500306"/>
            <a:ext cx="3714744" cy="4357694"/>
          </a:xfrm>
        </p:spPr>
        <p:txBody>
          <a:bodyPr>
            <a:normAutofit fontScale="92500"/>
          </a:bodyPr>
          <a:lstStyle/>
          <a:p>
            <a:pPr algn="ctr"/>
            <a:r>
              <a:rPr lang="el-GR" sz="3200" dirty="0" smtClean="0"/>
              <a:t>Μέσω της </a:t>
            </a:r>
            <a:r>
              <a:rPr lang="el-GR" sz="3200" dirty="0" smtClean="0">
                <a:effectLst>
                  <a:outerShdw blurRad="38100" dist="38100" dir="2700000" algn="tl">
                    <a:srgbClr val="000000">
                      <a:alpha val="43137"/>
                    </a:srgbClr>
                  </a:outerShdw>
                </a:effectLst>
              </a:rPr>
              <a:t>μικροσκόπησης</a:t>
            </a:r>
            <a:r>
              <a:rPr lang="el-GR" sz="3200" dirty="0" smtClean="0"/>
              <a:t>, ο παθολογοανατόμος ασκείται καθημερινά στην αναγνώριση </a:t>
            </a:r>
            <a:r>
              <a:rPr lang="el-GR" sz="3200" b="1" dirty="0" smtClean="0"/>
              <a:t> σχημάτων,  χρωμάτων, τόνων </a:t>
            </a:r>
            <a:r>
              <a:rPr lang="el-GR" sz="3200" dirty="0" smtClean="0"/>
              <a:t>και</a:t>
            </a:r>
            <a:r>
              <a:rPr lang="el-GR" sz="3200" b="1" dirty="0" smtClean="0"/>
              <a:t>  προτύπων αρμονίας και δυσαρμονίας</a:t>
            </a:r>
            <a:r>
              <a:rPr lang="el-GR" sz="3200" dirty="0" smtClean="0"/>
              <a:t>. </a:t>
            </a:r>
            <a:endParaRPr lang="el-GR" sz="3200" dirty="0" smtClean="0"/>
          </a:p>
        </p:txBody>
      </p:sp>
      <p:pic>
        <p:nvPicPr>
          <p:cNvPr id="6" name="Picture 6" descr="Scream Pathology: "/>
          <p:cNvPicPr>
            <a:picLocks noChangeAspect="1" noChangeArrowheads="1"/>
          </p:cNvPicPr>
          <p:nvPr/>
        </p:nvPicPr>
        <p:blipFill>
          <a:blip r:embed="rId1" cstate="print"/>
          <a:srcRect/>
          <a:stretch>
            <a:fillRect/>
          </a:stretch>
        </p:blipFill>
        <p:spPr bwMode="auto">
          <a:xfrm>
            <a:off x="3786182" y="214290"/>
            <a:ext cx="4929222" cy="6480449"/>
          </a:xfrm>
          <a:prstGeom prst="rect">
            <a:avLst/>
          </a:prstGeom>
          <a:noFill/>
        </p:spPr>
      </p:pic>
      <mc:AlternateContent xmlns:mc="http://schemas.openxmlformats.org/markup-compatibility/2006" xmlns:p14="http://schemas.microsoft.com/office/powerpoint/2010/main">
        <mc:Choice Requires="p14">
          <p:contentPart r:id="rId2" p14:bwMode="auto">
            <p14:nvContentPartPr>
              <p14:cNvPr id="1026" name="Ink 2"/>
              <p14:cNvContentPartPr/>
              <p14:nvPr/>
            </p14:nvContentPartPr>
            <p14:xfrm>
              <a:off x="5724525" y="2708275"/>
              <a:ext cx="1436688" cy="2474913"/>
            </p14:xfrm>
          </p:contentPart>
        </mc:Choice>
        <mc:Fallback xmlns="">
          <p:pic>
            <p:nvPicPr>
              <p:cNvPr id="1026" name="Ink 2"/>
            </p:nvPicPr>
            <p:blipFill>
              <a:blip r:embed="rId3"/>
            </p:blipFill>
            <p:spPr>
              <a:xfrm>
                <a:off x="5724525" y="2708275"/>
                <a:ext cx="1436688" cy="2474913"/>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amond(i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001156" cy="2286016"/>
          </a:xfrm>
        </p:spPr>
        <p:txBody>
          <a:bodyPr>
            <a:noAutofit/>
          </a:bodyPr>
          <a:lstStyle/>
          <a:p>
            <a:pPr algn="ctr"/>
            <a:r>
              <a:rPr lang="el-GR" sz="2800" dirty="0" smtClean="0"/>
              <a:t>Προσέγγιση των εικαστικών τεχνών </a:t>
            </a:r>
            <a:br>
              <a:rPr lang="el-GR" sz="2800" dirty="0" smtClean="0"/>
            </a:br>
            <a:r>
              <a:rPr lang="el-GR" sz="2800" dirty="0" smtClean="0"/>
              <a:t>μέσω της άσκησης της Παθολογικής Ανατομικής.</a:t>
            </a:r>
            <a:br>
              <a:rPr lang="el-GR" sz="3200" dirty="0" smtClean="0"/>
            </a:br>
            <a:r>
              <a:rPr lang="el-GR" sz="2400" b="0" dirty="0" smtClean="0"/>
              <a:t>Η αξιολόγηση της μορφολογίας των ιστολογικών δομών διεγείρει τη </a:t>
            </a:r>
            <a:r>
              <a:rPr lang="el-GR" sz="2400" dirty="0" smtClean="0"/>
              <a:t>φαντασία</a:t>
            </a:r>
            <a:r>
              <a:rPr lang="el-GR" sz="2400" b="0" dirty="0" smtClean="0"/>
              <a:t>, ένα </a:t>
            </a:r>
            <a:r>
              <a:rPr lang="el-GR" sz="2400" b="0" dirty="0" smtClean="0">
                <a:effectLst>
                  <a:outerShdw blurRad="38100" dist="38100" dir="2700000" algn="tl">
                    <a:srgbClr val="000000">
                      <a:alpha val="43137"/>
                    </a:srgbClr>
                  </a:outerShdw>
                </a:effectLst>
              </a:rPr>
              <a:t>θεμελιώδες χάρισμα κάθε</a:t>
            </a:r>
            <a:r>
              <a:rPr lang="el-GR" sz="2400" b="0" dirty="0" smtClean="0"/>
              <a:t> </a:t>
            </a:r>
            <a:r>
              <a:rPr lang="el-GR" sz="2400" b="0" dirty="0" smtClean="0">
                <a:effectLst>
                  <a:outerShdw blurRad="38100" dist="38100" dir="2700000" algn="tl">
                    <a:srgbClr val="000000">
                      <a:alpha val="43137"/>
                    </a:srgbClr>
                  </a:outerShdw>
                </a:effectLst>
              </a:rPr>
              <a:t>καλλιτέχνη</a:t>
            </a:r>
            <a:r>
              <a:rPr lang="el-GR" sz="2400" b="0" dirty="0" smtClean="0"/>
              <a:t>.</a:t>
            </a:r>
            <a:br>
              <a:rPr lang="el-GR" sz="2400" dirty="0" smtClean="0"/>
            </a:br>
            <a:endParaRPr lang="el-GR" sz="2400" b="0" dirty="0"/>
          </a:p>
        </p:txBody>
      </p:sp>
      <p:pic>
        <p:nvPicPr>
          <p:cNvPr id="106497" name="Picture 1" descr="C:\Users\KAV-AGRO\Desktop\Bs_JJUCCYAAT4lV.jpg"/>
          <p:cNvPicPr>
            <a:picLocks noChangeAspect="1" noChangeArrowheads="1"/>
          </p:cNvPicPr>
          <p:nvPr/>
        </p:nvPicPr>
        <p:blipFill>
          <a:blip r:embed="rId1" cstate="print"/>
          <a:srcRect/>
          <a:stretch>
            <a:fillRect/>
          </a:stretch>
        </p:blipFill>
        <p:spPr bwMode="auto">
          <a:xfrm>
            <a:off x="1071538" y="1857364"/>
            <a:ext cx="7072362" cy="4856355"/>
          </a:xfrm>
          <a:prstGeom prst="rect">
            <a:avLst/>
          </a:prstGeom>
          <a:noFill/>
        </p:spPr>
      </p:pic>
      <p:pic>
        <p:nvPicPr>
          <p:cNvPr id="117761" name="Picture 1" descr="C:\Users\αγαπουλακι\Desktop\28.9\ART PATH PRESENTATION IMPROVED FIGURES\7. ΛΑΜΠΡΟΠΟΥΛΟΥ ΜΑΡΙΑ baby runner.JPG"/>
          <p:cNvPicPr>
            <a:picLocks noChangeAspect="1" noChangeArrowheads="1"/>
          </p:cNvPicPr>
          <p:nvPr/>
        </p:nvPicPr>
        <p:blipFill>
          <a:blip r:embed="rId2" cstate="print"/>
          <a:srcRect/>
          <a:stretch>
            <a:fillRect/>
          </a:stretch>
        </p:blipFill>
        <p:spPr bwMode="auto">
          <a:xfrm>
            <a:off x="966357" y="1857364"/>
            <a:ext cx="4105709" cy="4729617"/>
          </a:xfrm>
          <a:prstGeom prst="rect">
            <a:avLst/>
          </a:prstGeom>
          <a:noFill/>
        </p:spPr>
      </p:pic>
      <p:sp>
        <p:nvSpPr>
          <p:cNvPr id="5" name="Title 1"/>
          <p:cNvSpPr txBox="1"/>
          <p:nvPr/>
        </p:nvSpPr>
        <p:spPr>
          <a:xfrm>
            <a:off x="4929190" y="2571744"/>
            <a:ext cx="4214810" cy="2500330"/>
          </a:xfrm>
          <a:prstGeom prst="rect">
            <a:avLst/>
          </a:prstGeom>
        </p:spPr>
        <p:txBody>
          <a:bodyPr vert="horz" lIns="91440" tIns="45720" rIns="91440" bIns="45720" rtlCol="0" anchor="b">
            <a:normAutofit/>
          </a:bodyPr>
          <a:lstStyle/>
          <a:p>
            <a:pPr algn="ctr">
              <a:spcBef>
                <a:spcPct val="0"/>
              </a:spcBef>
              <a:defRPr/>
            </a:pPr>
            <a:r>
              <a:rPr lang="el-GR" sz="1600" dirty="0" smtClean="0"/>
              <a:t>«Βρέφος δρομέας»</a:t>
            </a:r>
            <a:br>
              <a:rPr lang="el-GR" sz="1600" dirty="0" smtClean="0"/>
            </a:br>
            <a:r>
              <a:rPr lang="el-GR" sz="1600" dirty="0" smtClean="0"/>
              <a:t>της Αναπληρώτριας Καθηγήτριας</a:t>
            </a:r>
            <a:endParaRPr lang="el-GR" sz="1600" dirty="0" smtClean="0"/>
          </a:p>
          <a:p>
            <a:pPr algn="ctr">
              <a:spcBef>
                <a:spcPct val="0"/>
              </a:spcBef>
              <a:defRPr/>
            </a:pPr>
            <a:r>
              <a:rPr lang="el-GR" sz="1600" dirty="0" smtClean="0"/>
              <a:t> Δρ</a:t>
            </a:r>
            <a:r>
              <a:rPr lang="el-GR" sz="1600" b="1" dirty="0" smtClean="0"/>
              <a:t>. </a:t>
            </a:r>
            <a:r>
              <a:rPr lang="en-US" sz="1600" dirty="0" smtClean="0"/>
              <a:t>M</a:t>
            </a:r>
            <a:r>
              <a:rPr lang="el-GR" sz="1600" dirty="0" smtClean="0"/>
              <a:t>. Λαμπροπούλου</a:t>
            </a:r>
            <a:endParaRPr lang="el-GR" sz="16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497"/>
                                        </p:tgtEl>
                                      </p:cBhvr>
                                    </p:animEffect>
                                    <p:set>
                                      <p:cBhvr>
                                        <p:cTn id="7" dur="1" fill="hold">
                                          <p:stCondLst>
                                            <p:cond delay="499"/>
                                          </p:stCondLst>
                                        </p:cTn>
                                        <p:tgtEl>
                                          <p:spTgt spid="10649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761"/>
                                        </p:tgtEl>
                                        <p:attrNameLst>
                                          <p:attrName>style.visibility</p:attrName>
                                        </p:attrNameLst>
                                      </p:cBhvr>
                                      <p:to>
                                        <p:strVal val="visible"/>
                                      </p:to>
                                    </p:set>
                                    <p:animEffect transition="in" filter="fade">
                                      <p:cBhvr>
                                        <p:cTn id="12" dur="500"/>
                                        <p:tgtEl>
                                          <p:spTgt spid="1177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784"/>
            <a:ext cx="9144000" cy="4714908"/>
          </a:xfrm>
        </p:spPr>
        <p:txBody>
          <a:bodyPr>
            <a:normAutofit/>
          </a:bodyPr>
          <a:lstStyle/>
          <a:p>
            <a:r>
              <a:rPr lang="el-GR" sz="2800" dirty="0" smtClean="0"/>
              <a:t>Άσκηση στα </a:t>
            </a:r>
            <a:r>
              <a:rPr lang="el-GR" sz="2800" b="1" dirty="0" smtClean="0"/>
              <a:t>σχήματα </a:t>
            </a:r>
            <a:r>
              <a:rPr lang="el-GR" sz="2800" dirty="0" smtClean="0"/>
              <a:t>μέσω της Παθολογικής Ανατομικής.</a:t>
            </a:r>
            <a:br>
              <a:rPr lang="el-GR" dirty="0" smtClean="0"/>
            </a:br>
            <a:r>
              <a:rPr lang="el-GR" sz="2800" dirty="0" smtClean="0"/>
              <a:t>Ένα παράθυρο απόδρασης προς τον κόσμο της </a:t>
            </a:r>
            <a:r>
              <a:rPr lang="el-GR" sz="2800" b="1" dirty="0" smtClean="0"/>
              <a:t>φαντασίας</a:t>
            </a:r>
            <a:r>
              <a:rPr lang="el-GR" sz="2800" dirty="0" smtClean="0"/>
              <a:t>.</a:t>
            </a:r>
            <a:br>
              <a:rPr lang="el-GR" dirty="0" smtClean="0"/>
            </a:br>
            <a:endParaRPr lang="el-GR" dirty="0"/>
          </a:p>
        </p:txBody>
      </p:sp>
      <p:pic>
        <p:nvPicPr>
          <p:cNvPr id="15362" name="Picture 2" descr="Tyrannosaurus endometrium: "/>
          <p:cNvPicPr>
            <a:picLocks noChangeAspect="1" noChangeArrowheads="1"/>
          </p:cNvPicPr>
          <p:nvPr/>
        </p:nvPicPr>
        <p:blipFill>
          <a:blip r:embed="rId1" cstate="print"/>
          <a:srcRect/>
          <a:stretch>
            <a:fillRect/>
          </a:stretch>
        </p:blipFill>
        <p:spPr bwMode="auto">
          <a:xfrm>
            <a:off x="1928794" y="1285860"/>
            <a:ext cx="5214974" cy="5173255"/>
          </a:xfrm>
          <a:prstGeom prst="rect">
            <a:avLst/>
          </a:prstGeom>
          <a:noFill/>
        </p:spPr>
      </p:pic>
      <p:pic>
        <p:nvPicPr>
          <p:cNvPr id="15364" name="Picture 4" descr="Histology - Humor: "/>
          <p:cNvPicPr>
            <a:picLocks noChangeAspect="1" noChangeArrowheads="1"/>
          </p:cNvPicPr>
          <p:nvPr/>
        </p:nvPicPr>
        <p:blipFill>
          <a:blip r:embed="rId2" cstate="print"/>
          <a:srcRect/>
          <a:stretch>
            <a:fillRect/>
          </a:stretch>
        </p:blipFill>
        <p:spPr bwMode="auto">
          <a:xfrm>
            <a:off x="1857356" y="1142984"/>
            <a:ext cx="5357850" cy="5357852"/>
          </a:xfrm>
          <a:prstGeom prst="rect">
            <a:avLst/>
          </a:prstGeom>
          <a:noFill/>
        </p:spPr>
      </p:pic>
      <p:pic>
        <p:nvPicPr>
          <p:cNvPr id="5" name="Picture 2" descr="They're already here &amp; they live in your brain Purkinje cell #histology by mutyabernardomd #pathologists #cerebellum: "/>
          <p:cNvPicPr>
            <a:picLocks noChangeAspect="1" noChangeArrowheads="1"/>
          </p:cNvPicPr>
          <p:nvPr/>
        </p:nvPicPr>
        <p:blipFill>
          <a:blip r:embed="rId3" cstate="print"/>
          <a:srcRect/>
          <a:stretch>
            <a:fillRect/>
          </a:stretch>
        </p:blipFill>
        <p:spPr bwMode="auto">
          <a:xfrm>
            <a:off x="1785918" y="1142984"/>
            <a:ext cx="5429288" cy="5429288"/>
          </a:xfrm>
          <a:prstGeom prst="rect">
            <a:avLst/>
          </a:prstGeom>
          <a:noFill/>
        </p:spPr>
      </p:pic>
      <p:pic>
        <p:nvPicPr>
          <p:cNvPr id="7" name="Picture 2" descr="Family Portrait of Giardia.. hahah I had some of these guys in my gut for a couple weeks. not too fun.. hahaha ;) Jezzie.: "/>
          <p:cNvPicPr>
            <a:picLocks noChangeAspect="1" noChangeArrowheads="1"/>
          </p:cNvPicPr>
          <p:nvPr/>
        </p:nvPicPr>
        <p:blipFill>
          <a:blip r:embed="rId4" cstate="print"/>
          <a:srcRect/>
          <a:stretch>
            <a:fillRect/>
          </a:stretch>
        </p:blipFill>
        <p:spPr bwMode="auto">
          <a:xfrm>
            <a:off x="857224" y="1142984"/>
            <a:ext cx="7500990" cy="5535733"/>
          </a:xfrm>
          <a:prstGeom prst="rect">
            <a:avLst/>
          </a:prstGeom>
          <a:noFill/>
        </p:spPr>
      </p:pic>
      <p:sp>
        <p:nvSpPr>
          <p:cNvPr id="8" name="1 - Τίτλος"/>
          <p:cNvSpPr txBox="1"/>
          <p:nvPr/>
        </p:nvSpPr>
        <p:spPr>
          <a:xfrm>
            <a:off x="457200" y="1357298"/>
            <a:ext cx="8229600" cy="150019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400" b="0" i="0" u="none" strike="noStrike" kern="1200" cap="none" spc="0" normalizeH="0" baseline="0" noProof="0" dirty="0" err="1" smtClean="0">
                <a:ln>
                  <a:noFill/>
                </a:ln>
                <a:solidFill>
                  <a:srgbClr val="7030A0"/>
                </a:solidFill>
                <a:effectLst/>
                <a:uLnTx/>
                <a:uFillTx/>
                <a:latin typeface="+mj-lt"/>
                <a:ea typeface="+mj-ea"/>
                <a:cs typeface="+mj-cs"/>
              </a:rPr>
              <a:t>Giardia</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 </a:t>
            </a:r>
            <a:endParaRPr kumimoji="0" lang="el-GR" sz="4400" b="0"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Users\αγαπουλακι\Desktop\AMSTERDAM\AMSTERDAM PAINTINGS\microscope-29756_640.png"/>
          <p:cNvPicPr>
            <a:picLocks noChangeAspect="1" noChangeArrowheads="1"/>
          </p:cNvPicPr>
          <p:nvPr/>
        </p:nvPicPr>
        <p:blipFill>
          <a:blip r:embed="rId1" cstate="print"/>
          <a:srcRect/>
          <a:stretch>
            <a:fillRect/>
          </a:stretch>
        </p:blipFill>
        <p:spPr bwMode="auto">
          <a:xfrm>
            <a:off x="3292917" y="137106"/>
            <a:ext cx="1714512" cy="2006010"/>
          </a:xfrm>
          <a:prstGeom prst="rect">
            <a:avLst/>
          </a:prstGeom>
          <a:noFill/>
        </p:spPr>
      </p:pic>
      <p:pic>
        <p:nvPicPr>
          <p:cNvPr id="23556" name="Picture 4" descr="C:\Users\αγαπουλακι\Desktop\AMSTERDAM\AMSTERDAM PAINTINGS\stock-vector-pathology-biology-doodle-handwriting-icons-of-germ-and-pathogen-for-human-disease-such-as-virus-396937090.jpg"/>
          <p:cNvPicPr>
            <a:picLocks noChangeAspect="1" noChangeArrowheads="1"/>
          </p:cNvPicPr>
          <p:nvPr/>
        </p:nvPicPr>
        <p:blipFill>
          <a:blip r:embed="rId2" cstate="print"/>
          <a:srcRect/>
          <a:stretch>
            <a:fillRect/>
          </a:stretch>
        </p:blipFill>
        <p:spPr bwMode="auto">
          <a:xfrm>
            <a:off x="214282" y="1000108"/>
            <a:ext cx="2857520" cy="896283"/>
          </a:xfrm>
          <a:prstGeom prst="rect">
            <a:avLst/>
          </a:prstGeom>
          <a:noFill/>
        </p:spPr>
      </p:pic>
      <p:pic>
        <p:nvPicPr>
          <p:cNvPr id="23553" name="Picture 1" descr="C:\Users\αγαπουλακι\Desktop\AMSTERDAM\AMSTERDAM PAINTINGS\P Klee Analysis-of-diverse-perversities-1922(1).jpg!Large.jpg"/>
          <p:cNvPicPr>
            <a:picLocks noChangeAspect="1" noChangeArrowheads="1"/>
          </p:cNvPicPr>
          <p:nvPr/>
        </p:nvPicPr>
        <p:blipFill>
          <a:blip r:embed="rId3" cstate="print"/>
          <a:srcRect/>
          <a:stretch>
            <a:fillRect/>
          </a:stretch>
        </p:blipFill>
        <p:spPr bwMode="auto">
          <a:xfrm>
            <a:off x="5572132" y="1071546"/>
            <a:ext cx="3405196" cy="4441560"/>
          </a:xfrm>
          <a:prstGeom prst="rect">
            <a:avLst/>
          </a:prstGeom>
          <a:noFill/>
        </p:spPr>
      </p:pic>
      <p:sp>
        <p:nvSpPr>
          <p:cNvPr id="7" name="Rectangle 6"/>
          <p:cNvSpPr/>
          <p:nvPr/>
        </p:nvSpPr>
        <p:spPr>
          <a:xfrm>
            <a:off x="5500694" y="5572140"/>
            <a:ext cx="3643306" cy="830997"/>
          </a:xfrm>
          <a:prstGeom prst="rect">
            <a:avLst/>
          </a:prstGeom>
        </p:spPr>
        <p:txBody>
          <a:bodyPr wrap="square">
            <a:spAutoFit/>
          </a:bodyPr>
          <a:lstStyle/>
          <a:p>
            <a:pPr algn="ctr"/>
            <a:r>
              <a:rPr lang="en-GB" sz="1600" dirty="0" smtClean="0">
                <a:latin typeface="+mj-lt"/>
                <a:cs typeface="Times New Roman" panose="02020603050405020304" pitchFamily="18" charset="0"/>
              </a:rPr>
              <a:t>P</a:t>
            </a:r>
            <a:r>
              <a:rPr lang="el-GR" sz="1600" dirty="0" smtClean="0">
                <a:latin typeface="+mj-lt"/>
                <a:cs typeface="Times New Roman" panose="02020603050405020304" pitchFamily="18" charset="0"/>
              </a:rPr>
              <a:t>.</a:t>
            </a:r>
            <a:r>
              <a:rPr lang="en-GB" sz="1600" dirty="0" smtClean="0">
                <a:latin typeface="+mj-lt"/>
                <a:cs typeface="Times New Roman" panose="02020603050405020304" pitchFamily="18" charset="0"/>
              </a:rPr>
              <a:t> Klee :  </a:t>
            </a:r>
            <a:endParaRPr lang="en-GB" sz="1600" dirty="0" smtClean="0">
              <a:latin typeface="+mj-lt"/>
              <a:cs typeface="Times New Roman" panose="02020603050405020304" pitchFamily="18" charset="0"/>
            </a:endParaRPr>
          </a:p>
          <a:p>
            <a:pPr algn="ctr"/>
            <a:r>
              <a:rPr lang="el-GR" sz="1600" dirty="0" smtClean="0">
                <a:latin typeface="+mj-lt"/>
                <a:cs typeface="Times New Roman" panose="02020603050405020304" pitchFamily="18" charset="0"/>
              </a:rPr>
              <a:t>Ανάλυση ποικίλων διαστρεβλώσεων</a:t>
            </a:r>
            <a:r>
              <a:rPr lang="en-GB" sz="1600" dirty="0" smtClean="0">
                <a:latin typeface="+mj-lt"/>
                <a:cs typeface="Times New Roman" panose="02020603050405020304" pitchFamily="18" charset="0"/>
              </a:rPr>
              <a:t>,</a:t>
            </a:r>
            <a:endParaRPr lang="el-GR" sz="1600" dirty="0" smtClean="0">
              <a:latin typeface="+mj-lt"/>
              <a:cs typeface="Times New Roman" panose="02020603050405020304" pitchFamily="18" charset="0"/>
            </a:endParaRPr>
          </a:p>
          <a:p>
            <a:pPr algn="ctr"/>
            <a:r>
              <a:rPr lang="en-GB" sz="1600" dirty="0" smtClean="0">
                <a:latin typeface="+mj-lt"/>
                <a:cs typeface="Times New Roman" panose="02020603050405020304" pitchFamily="18" charset="0"/>
              </a:rPr>
              <a:t>1922</a:t>
            </a:r>
            <a:endParaRPr lang="el-GR" sz="1600" dirty="0">
              <a:latin typeface="+mj-lt"/>
              <a:cs typeface="Times New Roman" panose="02020603050405020304" pitchFamily="18" charset="0"/>
            </a:endParaRPr>
          </a:p>
        </p:txBody>
      </p:sp>
      <p:sp>
        <p:nvSpPr>
          <p:cNvPr id="9" name="Rectangle 8"/>
          <p:cNvSpPr/>
          <p:nvPr/>
        </p:nvSpPr>
        <p:spPr>
          <a:xfrm>
            <a:off x="0" y="2143116"/>
            <a:ext cx="5572132" cy="4861560"/>
          </a:xfrm>
          <a:prstGeom prst="rect">
            <a:avLst/>
          </a:prstGeom>
        </p:spPr>
        <p:txBody>
          <a:bodyPr wrap="square">
            <a:spAutoFit/>
          </a:bodyPr>
          <a:lstStyle/>
          <a:p>
            <a:pPr algn="just"/>
            <a:r>
              <a:rPr lang="el-GR" sz="1600" dirty="0" smtClean="0"/>
              <a:t>Η </a:t>
            </a:r>
            <a:r>
              <a:rPr lang="el-GR" sz="1600" b="1" dirty="0" smtClean="0"/>
              <a:t>Παθολογική Ανατομική </a:t>
            </a:r>
            <a:r>
              <a:rPr lang="el-GR" sz="1600" dirty="0" smtClean="0"/>
              <a:t>αποτελεί μια </a:t>
            </a:r>
            <a:r>
              <a:rPr lang="el-GR" sz="1600" b="1" u="sng" dirty="0" smtClean="0"/>
              <a:t>κλινικοεργαστηριακή</a:t>
            </a:r>
            <a:r>
              <a:rPr lang="el-GR" sz="1600" b="1" dirty="0" smtClean="0"/>
              <a:t> </a:t>
            </a:r>
            <a:r>
              <a:rPr lang="el-GR" sz="1600" b="1" spc="300" dirty="0" smtClean="0"/>
              <a:t>ιατρική ειδικότητα</a:t>
            </a:r>
            <a:r>
              <a:rPr lang="el-GR" sz="1600" spc="300" dirty="0" smtClean="0"/>
              <a:t> </a:t>
            </a:r>
            <a:r>
              <a:rPr lang="el-GR" sz="1600" dirty="0" smtClean="0"/>
              <a:t>η οποία </a:t>
            </a:r>
            <a:r>
              <a:rPr lang="el-GR" sz="1600" dirty="0" smtClean="0">
                <a:effectLst>
                  <a:outerShdw blurRad="38100" dist="38100" dir="2700000" algn="tl">
                    <a:srgbClr val="000000">
                      <a:alpha val="43137"/>
                    </a:srgbClr>
                  </a:outerShdw>
                </a:effectLst>
              </a:rPr>
              <a:t>ταυτοποιεί και </a:t>
            </a:r>
            <a:r>
              <a:rPr lang="el-GR" sz="1600" dirty="0" smtClean="0"/>
              <a:t>αξιολογεί  τις </a:t>
            </a:r>
            <a:r>
              <a:rPr lang="el-GR" sz="1600" b="1" u="sng" dirty="0" smtClean="0"/>
              <a:t>αλλοιώσεις</a:t>
            </a:r>
            <a:r>
              <a:rPr lang="el-GR" sz="1600" dirty="0" smtClean="0"/>
              <a:t> των </a:t>
            </a:r>
            <a:r>
              <a:rPr lang="el-GR" sz="1600" b="1" dirty="0" smtClean="0"/>
              <a:t>ανθρώπινων οργάνων (μακροσκοπική μελέτη), των ιστών &amp; των κυττάρων (μικροσκοπική μελέτη) και του ανθρώπινου γονιδιώματος (μοριακή μελέτη)</a:t>
            </a:r>
            <a:r>
              <a:rPr lang="el-GR" sz="1600" dirty="0"/>
              <a:t> </a:t>
            </a:r>
            <a:r>
              <a:rPr lang="el-GR" sz="1600" dirty="0" smtClean="0"/>
              <a:t>και, αφού τις </a:t>
            </a:r>
            <a:r>
              <a:rPr lang="el-GR" sz="1600" b="1" u="sng" dirty="0" smtClean="0"/>
              <a:t>συσχετίσει</a:t>
            </a:r>
            <a:r>
              <a:rPr lang="el-GR" sz="1600" b="1" dirty="0" smtClean="0"/>
              <a:t> με τα υπάρχοντα κλινικά και </a:t>
            </a:r>
            <a:r>
              <a:rPr lang="el-GR" sz="1600" b="1" dirty="0" err="1" smtClean="0"/>
              <a:t>παρακλινικά</a:t>
            </a:r>
            <a:r>
              <a:rPr lang="el-GR" sz="1600" b="1" dirty="0" smtClean="0"/>
              <a:t> δεδομένα για κάθε ασθενή,</a:t>
            </a:r>
            <a:r>
              <a:rPr lang="el-GR" sz="1600" dirty="0" smtClean="0"/>
              <a:t> οδηγείται προς την </a:t>
            </a:r>
            <a:r>
              <a:rPr lang="el-GR" sz="1600" b="1" u="sng" dirty="0" smtClean="0"/>
              <a:t>τελική διάγνωση</a:t>
            </a:r>
            <a:r>
              <a:rPr lang="el-GR" sz="1600" b="1" dirty="0" smtClean="0"/>
              <a:t> </a:t>
            </a:r>
            <a:r>
              <a:rPr lang="el-GR" sz="1600" dirty="0" smtClean="0"/>
              <a:t>και</a:t>
            </a:r>
            <a:r>
              <a:rPr lang="en-US" sz="1600" dirty="0" smtClean="0"/>
              <a:t>, </a:t>
            </a:r>
            <a:r>
              <a:rPr lang="el-GR" sz="1600" dirty="0" smtClean="0"/>
              <a:t>επί πλέον, παρέχει </a:t>
            </a:r>
            <a:r>
              <a:rPr lang="el-GR" sz="1600" b="1" spc="300" dirty="0" smtClean="0"/>
              <a:t>χρησιμότατες</a:t>
            </a:r>
            <a:r>
              <a:rPr lang="el-GR" sz="1600" b="1" dirty="0" smtClean="0"/>
              <a:t> πληροφορίες </a:t>
            </a:r>
            <a:r>
              <a:rPr lang="el-GR" sz="1600" dirty="0" smtClean="0"/>
              <a:t>που </a:t>
            </a:r>
            <a:r>
              <a:rPr lang="el-GR" sz="1600" dirty="0" smtClean="0">
                <a:effectLst>
                  <a:outerShdw blurRad="38100" dist="38100" dir="2700000" algn="tl">
                    <a:srgbClr val="000000">
                      <a:alpha val="43137"/>
                    </a:srgbClr>
                  </a:outerShdw>
                </a:effectLst>
              </a:rPr>
              <a:t>αξιοποιούνται </a:t>
            </a:r>
            <a:r>
              <a:rPr lang="el-GR" sz="1600" u="sng" spc="600" dirty="0" smtClean="0">
                <a:effectLst>
                  <a:outerShdw blurRad="38100" dist="38100" dir="2700000" algn="tl">
                    <a:srgbClr val="000000">
                      <a:alpha val="43137"/>
                    </a:srgbClr>
                  </a:outerShdw>
                </a:effectLst>
              </a:rPr>
              <a:t>κλινικώς</a:t>
            </a:r>
            <a:r>
              <a:rPr lang="el-GR" sz="1600" dirty="0" smtClean="0">
                <a:effectLst>
                  <a:outerShdw blurRad="38100" dist="38100" dir="2700000" algn="tl">
                    <a:srgbClr val="000000">
                      <a:alpha val="43137"/>
                    </a:srgbClr>
                  </a:outerShdw>
                </a:effectLst>
              </a:rPr>
              <a:t> </a:t>
            </a:r>
            <a:r>
              <a:rPr lang="el-GR" sz="1600" dirty="0" smtClean="0"/>
              <a:t>για τον καθορισμό της  </a:t>
            </a:r>
            <a:r>
              <a:rPr lang="el-GR" sz="1600" b="1" i="1" dirty="0" smtClean="0"/>
              <a:t>εξέλιξη</a:t>
            </a:r>
            <a:r>
              <a:rPr lang="el-GR" sz="1600" b="1" i="1" spc="300" dirty="0" smtClean="0"/>
              <a:t>ς</a:t>
            </a:r>
            <a:r>
              <a:rPr lang="el-GR" sz="1600" b="1" dirty="0" smtClean="0"/>
              <a:t> </a:t>
            </a:r>
            <a:r>
              <a:rPr lang="el-GR" sz="1600" dirty="0" smtClean="0"/>
              <a:t>και τη </a:t>
            </a:r>
            <a:r>
              <a:rPr lang="el-GR" sz="1600" b="1" i="1" dirty="0" smtClean="0"/>
              <a:t>θεραπεία</a:t>
            </a:r>
            <a:r>
              <a:rPr lang="el-GR" sz="1600" dirty="0" smtClean="0"/>
              <a:t>  του κάθε ασθενούς.  </a:t>
            </a:r>
            <a:endParaRPr lang="el-GR" sz="1600" dirty="0" smtClean="0"/>
          </a:p>
          <a:p>
            <a:pPr algn="just"/>
            <a:endParaRPr lang="el-GR" sz="1600" dirty="0" smtClean="0"/>
          </a:p>
          <a:p>
            <a:pPr algn="just"/>
            <a:r>
              <a:rPr lang="el-GR" sz="1400" dirty="0" smtClean="0"/>
              <a:t>Ο </a:t>
            </a:r>
            <a:r>
              <a:rPr lang="el-GR" sz="1400" b="1" dirty="0" smtClean="0"/>
              <a:t>παθολογοανατόμος</a:t>
            </a:r>
            <a:r>
              <a:rPr lang="el-GR" sz="1400" dirty="0" smtClean="0"/>
              <a:t> ασκείται </a:t>
            </a:r>
            <a:r>
              <a:rPr lang="el-GR" sz="1400" dirty="0" smtClean="0">
                <a:effectLst>
                  <a:outerShdw blurRad="38100" dist="38100" dir="2700000" algn="tl">
                    <a:srgbClr val="000000">
                      <a:alpha val="43137"/>
                    </a:srgbClr>
                  </a:outerShdw>
                </a:effectLst>
              </a:rPr>
              <a:t>καθημερινά</a:t>
            </a:r>
            <a:r>
              <a:rPr lang="el-GR" sz="1400" dirty="0" smtClean="0"/>
              <a:t> στη μορφολογική αναγνώριση της </a:t>
            </a:r>
            <a:r>
              <a:rPr lang="el-GR" sz="1400" b="1" dirty="0" smtClean="0"/>
              <a:t>ομοιότητας</a:t>
            </a:r>
            <a:r>
              <a:rPr lang="el-GR" sz="1400" dirty="0" smtClean="0"/>
              <a:t> και της </a:t>
            </a:r>
            <a:r>
              <a:rPr lang="el-GR" sz="1400" b="1" dirty="0" smtClean="0"/>
              <a:t>ποικιλίας </a:t>
            </a:r>
            <a:r>
              <a:rPr lang="el-GR" sz="1400" dirty="0" smtClean="0"/>
              <a:t> κυττάρων,  ιστών και οργάνων. Τα φυσιολογικά στοιχεία οργανώνονται με τάξη και ομοιογένεια, ενώ τα παθολογικά στοιχεία διαφέρουν σαφώς από τα φυσιολογικά αντίστοιχά τους, συχνότατα σε μορφολογικό και πάντοτε σε μοριακό επίπεδο.</a:t>
            </a:r>
            <a:endParaRPr lang="el-GR" sz="1400" dirty="0" smtClean="0"/>
          </a:p>
          <a:p>
            <a:pPr algn="just"/>
            <a:r>
              <a:rPr lang="el-GR" sz="1400" dirty="0" smtClean="0"/>
              <a:t>Ο παθολογοανατόμος ασχολείται τόσο με το κύτταρο, δηλαδή τη δομική μονάδα, την </a:t>
            </a:r>
            <a:r>
              <a:rPr lang="el-GR" sz="1400" b="1" dirty="0" smtClean="0"/>
              <a:t>αρχή</a:t>
            </a:r>
            <a:r>
              <a:rPr lang="el-GR" sz="1400" dirty="0" smtClean="0"/>
              <a:t> της ζωής όσο και,  με τη νεκροτομή,  με το </a:t>
            </a:r>
            <a:r>
              <a:rPr lang="el-GR" sz="1400" b="1" dirty="0" smtClean="0"/>
              <a:t>τέλος</a:t>
            </a:r>
            <a:r>
              <a:rPr lang="el-GR" sz="1400" dirty="0" smtClean="0"/>
              <a:t> της ζωής, καλύπτοντας έτσι το </a:t>
            </a:r>
            <a:r>
              <a:rPr lang="el-GR" sz="1400" dirty="0" smtClean="0">
                <a:effectLst>
                  <a:outerShdw blurRad="38100" dist="38100" dir="2700000" algn="tl">
                    <a:srgbClr val="000000">
                      <a:alpha val="43137"/>
                    </a:srgbClr>
                  </a:outerShdw>
                </a:effectLst>
              </a:rPr>
              <a:t>πλήρες φάσμα </a:t>
            </a:r>
            <a:r>
              <a:rPr lang="el-GR" sz="1400" dirty="0" smtClean="0"/>
              <a:t>της ανθρώπινης ζωής.</a:t>
            </a:r>
            <a:endParaRPr lang="el-GR" sz="1400" dirty="0" smtClean="0"/>
          </a:p>
          <a:p>
            <a:pPr algn="just"/>
            <a:endParaRPr lang="el-GR"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3"/>
                                        </p:tgtEl>
                                        <p:attrNameLst>
                                          <p:attrName>style.visibility</p:attrName>
                                        </p:attrNameLst>
                                      </p:cBhvr>
                                      <p:to>
                                        <p:strVal val="visible"/>
                                      </p:to>
                                    </p:set>
                                    <p:animEffect transition="in" filter="fade">
                                      <p:cBhvr>
                                        <p:cTn id="7" dur="500"/>
                                        <p:tgtEl>
                                          <p:spTgt spid="235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r>
              <a:rPr lang="el-GR" sz="2400" dirty="0" smtClean="0"/>
              <a:t>Καθημερινή άσκηση σε </a:t>
            </a:r>
            <a:r>
              <a:rPr lang="el-GR" sz="2400" b="1" dirty="0" smtClean="0"/>
              <a:t>φιγούρες</a:t>
            </a:r>
            <a:r>
              <a:rPr lang="el-GR" sz="2400" dirty="0" smtClean="0"/>
              <a:t> μέσω της Παθολογικής Ανατομικής.</a:t>
            </a:r>
            <a:br>
              <a:rPr lang="el-GR" sz="2400" dirty="0" smtClean="0"/>
            </a:br>
            <a:r>
              <a:rPr lang="el-GR" sz="2400" dirty="0" smtClean="0"/>
              <a:t>Ανακαλύψτε «φατσούλες» και  ε υ θ υ μ ή σ τ ε  κ ά θ ε  μ έ ρ α !</a:t>
            </a:r>
            <a:br>
              <a:rPr lang="el-GR" sz="2400" dirty="0" smtClean="0"/>
            </a:br>
            <a:endParaRPr lang="el-GR" sz="2400" dirty="0"/>
          </a:p>
        </p:txBody>
      </p:sp>
      <p:pic>
        <p:nvPicPr>
          <p:cNvPr id="6" name="Picture 2" descr="Histology - Humor: "/>
          <p:cNvPicPr>
            <a:picLocks noChangeAspect="1" noChangeArrowheads="1"/>
          </p:cNvPicPr>
          <p:nvPr/>
        </p:nvPicPr>
        <p:blipFill>
          <a:blip r:embed="rId1" cstate="print"/>
          <a:srcRect/>
          <a:stretch>
            <a:fillRect/>
          </a:stretch>
        </p:blipFill>
        <p:spPr bwMode="auto">
          <a:xfrm>
            <a:off x="214282" y="1285860"/>
            <a:ext cx="3857652" cy="3857652"/>
          </a:xfrm>
          <a:prstGeom prst="rect">
            <a:avLst/>
          </a:prstGeom>
          <a:noFill/>
        </p:spPr>
      </p:pic>
      <p:pic>
        <p:nvPicPr>
          <p:cNvPr id="7" name="Picture 2" descr="http://65.media.tumblr.com/99bc8804a5c817919500672353817bb0/tumblr_o9y57rnF5J1s24chqo1_1280.jpg"/>
          <p:cNvPicPr>
            <a:picLocks noChangeAspect="1" noChangeArrowheads="1"/>
          </p:cNvPicPr>
          <p:nvPr/>
        </p:nvPicPr>
        <p:blipFill>
          <a:blip r:embed="rId2" cstate="print"/>
          <a:srcRect/>
          <a:stretch>
            <a:fillRect/>
          </a:stretch>
        </p:blipFill>
        <p:spPr bwMode="auto">
          <a:xfrm>
            <a:off x="4572000" y="714356"/>
            <a:ext cx="3643338" cy="3643338"/>
          </a:xfrm>
          <a:prstGeom prst="rect">
            <a:avLst/>
          </a:prstGeom>
          <a:noFill/>
        </p:spPr>
      </p:pic>
      <p:sp>
        <p:nvSpPr>
          <p:cNvPr id="8" name="3 - Ορθογώνιο"/>
          <p:cNvSpPr/>
          <p:nvPr/>
        </p:nvSpPr>
        <p:spPr>
          <a:xfrm>
            <a:off x="4786314" y="714356"/>
            <a:ext cx="3357586" cy="646331"/>
          </a:xfrm>
          <a:prstGeom prst="rect">
            <a:avLst/>
          </a:prstGeom>
        </p:spPr>
        <p:txBody>
          <a:bodyPr wrap="square">
            <a:spAutoFit/>
          </a:bodyPr>
          <a:lstStyle/>
          <a:p>
            <a:r>
              <a:rPr lang="el-GR" dirty="0" smtClean="0">
                <a:effectLst>
                  <a:outerShdw blurRad="38100" dist="38100" dir="2700000" algn="tl">
                    <a:srgbClr val="000000">
                      <a:alpha val="43137"/>
                    </a:srgbClr>
                  </a:outerShdw>
                </a:effectLst>
              </a:rPr>
              <a:t>«Μπισκότο - τερατάκι» </a:t>
            </a:r>
            <a:endParaRPr lang="el-GR" dirty="0" smtClean="0">
              <a:effectLst>
                <a:outerShdw blurRad="38100" dist="38100" dir="2700000" algn="tl">
                  <a:srgbClr val="000000">
                    <a:alpha val="43137"/>
                  </a:srgbClr>
                </a:outerShdw>
              </a:effectLst>
            </a:endParaRPr>
          </a:p>
          <a:p>
            <a:r>
              <a:rPr lang="el-GR" dirty="0" smtClean="0">
                <a:effectLst>
                  <a:outerShdw blurRad="38100" dist="38100" dir="2700000" algn="tl">
                    <a:srgbClr val="000000">
                      <a:alpha val="43137"/>
                    </a:srgbClr>
                  </a:outerShdw>
                </a:effectLst>
              </a:rPr>
              <a:t>σε επίχρισμα κατά Παπανικολάου</a:t>
            </a:r>
            <a:endParaRPr lang="el-GR" dirty="0">
              <a:effectLst>
                <a:outerShdw blurRad="38100" dist="38100" dir="2700000" algn="tl">
                  <a:srgbClr val="000000">
                    <a:alpha val="43137"/>
                  </a:srgbClr>
                </a:outerShdw>
              </a:effectLst>
            </a:endParaRPr>
          </a:p>
        </p:txBody>
      </p:sp>
      <p:pic>
        <p:nvPicPr>
          <p:cNvPr id="9" name="Picture 2" descr="Pathology LOL Not sure 100% that this is legit but I had to share just in case: "/>
          <p:cNvPicPr>
            <a:picLocks noChangeAspect="1" noChangeArrowheads="1"/>
          </p:cNvPicPr>
          <p:nvPr/>
        </p:nvPicPr>
        <p:blipFill>
          <a:blip r:embed="rId3" cstate="print"/>
          <a:srcRect/>
          <a:stretch>
            <a:fillRect/>
          </a:stretch>
        </p:blipFill>
        <p:spPr bwMode="auto">
          <a:xfrm>
            <a:off x="4714876" y="4429132"/>
            <a:ext cx="3321867" cy="2214578"/>
          </a:xfrm>
          <a:prstGeom prst="rect">
            <a:avLst/>
          </a:prstGeom>
          <a:noFill/>
        </p:spPr>
      </p:pic>
      <p:pic>
        <p:nvPicPr>
          <p:cNvPr id="10" name="Picture 9" descr="The Mustachioed Meningioma&#10;A benign gentleman derived from the meningothelial cells that line the dura mater surrounding the central nervous system.&#10;Tally ho, what what.&#10;i♡histo&#10;Histology from the microscope of Esther Youd"/>
          <p:cNvPicPr>
            <a:picLocks noChangeAspect="1" noChangeArrowheads="1" noCrop="1"/>
          </p:cNvPicPr>
          <p:nvPr/>
        </p:nvPicPr>
        <p:blipFill>
          <a:blip r:embed="rId4"/>
          <a:srcRect/>
          <a:stretch>
            <a:fillRect/>
          </a:stretch>
        </p:blipFill>
        <p:spPr bwMode="auto">
          <a:xfrm>
            <a:off x="214282" y="1285860"/>
            <a:ext cx="4071966" cy="49026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reedom Cervix&#10;‘Merica&#10;i♡histo&#10;These patriotic squamous epithelial cells were obtained from the uterine cervix during a Pap smear and observed in the microscope by @amber.1978 (on Instagram)"/>
          <p:cNvPicPr>
            <a:picLocks noChangeAspect="1" noChangeArrowheads="1"/>
          </p:cNvPicPr>
          <p:nvPr/>
        </p:nvPicPr>
        <p:blipFill>
          <a:blip r:embed="rId1" cstate="print"/>
          <a:srcRect/>
          <a:stretch>
            <a:fillRect/>
          </a:stretch>
        </p:blipFill>
        <p:spPr bwMode="auto">
          <a:xfrm>
            <a:off x="3143240" y="285728"/>
            <a:ext cx="2857520" cy="2786083"/>
          </a:xfrm>
          <a:prstGeom prst="rect">
            <a:avLst/>
          </a:prstGeom>
          <a:noFill/>
        </p:spPr>
      </p:pic>
      <p:pic>
        <p:nvPicPr>
          <p:cNvPr id="35844" name="Picture 4" descr="There’s something a bit fishy…&#10;…about these squamous epithelial cells!&#10;i♡histo&#10;The image shows a collection of squamous epithelial cells obtained by brushing/scraping the the transformation zone of the cervix - the region where the outer (vaginal..."/>
          <p:cNvPicPr>
            <a:picLocks noChangeAspect="1" noChangeArrowheads="1"/>
          </p:cNvPicPr>
          <p:nvPr/>
        </p:nvPicPr>
        <p:blipFill>
          <a:blip r:embed="rId2" cstate="print"/>
          <a:srcRect/>
          <a:stretch>
            <a:fillRect/>
          </a:stretch>
        </p:blipFill>
        <p:spPr bwMode="auto">
          <a:xfrm>
            <a:off x="6000760" y="3714752"/>
            <a:ext cx="2928957" cy="2928958"/>
          </a:xfrm>
          <a:prstGeom prst="rect">
            <a:avLst/>
          </a:prstGeom>
          <a:noFill/>
        </p:spPr>
      </p:pic>
      <p:pic>
        <p:nvPicPr>
          <p:cNvPr id="35846" name="Picture 6" descr="Bird cells&#10;The best squamous epithelial cells I feather seen.&#10;i♡histo&#10;Watched by @annesolveigstorlien (Insta)"/>
          <p:cNvPicPr>
            <a:picLocks noChangeAspect="1" noChangeArrowheads="1"/>
          </p:cNvPicPr>
          <p:nvPr/>
        </p:nvPicPr>
        <p:blipFill>
          <a:blip r:embed="rId3" cstate="print"/>
          <a:srcRect/>
          <a:stretch>
            <a:fillRect/>
          </a:stretch>
        </p:blipFill>
        <p:spPr bwMode="auto">
          <a:xfrm>
            <a:off x="6143612" y="285728"/>
            <a:ext cx="2786082" cy="2786082"/>
          </a:xfrm>
          <a:prstGeom prst="rect">
            <a:avLst/>
          </a:prstGeom>
          <a:noFill/>
        </p:spPr>
      </p:pic>
      <p:pic>
        <p:nvPicPr>
          <p:cNvPr id="35848" name="Picture 8" descr="http://66.media.tumblr.com/591d3c98c86b707373911c6cfed93b92/tumblr_o4ktqa5Z9t1s24chqo1_1280.jpg"/>
          <p:cNvPicPr>
            <a:picLocks noChangeAspect="1" noChangeArrowheads="1"/>
          </p:cNvPicPr>
          <p:nvPr/>
        </p:nvPicPr>
        <p:blipFill>
          <a:blip r:embed="rId4" cstate="print"/>
          <a:srcRect/>
          <a:stretch>
            <a:fillRect/>
          </a:stretch>
        </p:blipFill>
        <p:spPr bwMode="auto">
          <a:xfrm>
            <a:off x="3071802" y="3714752"/>
            <a:ext cx="2928958" cy="2928959"/>
          </a:xfrm>
          <a:prstGeom prst="rect">
            <a:avLst/>
          </a:prstGeom>
          <a:noFill/>
        </p:spPr>
      </p:pic>
      <p:pic>
        <p:nvPicPr>
          <p:cNvPr id="35850" name="Picture 10" descr="Goodbye Winter!&#10;Spring is finally smear…I mean…here! Yay!&#10;Happy first day of Spring everyone :)&#10;i♡histo&#10;Histology by @marcoslepe"/>
          <p:cNvPicPr>
            <a:picLocks noChangeAspect="1" noChangeArrowheads="1"/>
          </p:cNvPicPr>
          <p:nvPr/>
        </p:nvPicPr>
        <p:blipFill>
          <a:blip r:embed="rId5" cstate="print"/>
          <a:srcRect/>
          <a:stretch>
            <a:fillRect/>
          </a:stretch>
        </p:blipFill>
        <p:spPr bwMode="auto">
          <a:xfrm>
            <a:off x="142844" y="3714752"/>
            <a:ext cx="2928925" cy="2928926"/>
          </a:xfrm>
          <a:prstGeom prst="rect">
            <a:avLst/>
          </a:prstGeom>
          <a:noFill/>
        </p:spPr>
      </p:pic>
      <p:pic>
        <p:nvPicPr>
          <p:cNvPr id="35852" name="Picture 12" descr="http://66.media.tumblr.com/ca0a7d7a83d0a83d39bb163b2ffdd21c/tumblr_nzkc6yarZp1s24chqo1_r1_540.jpg"/>
          <p:cNvPicPr>
            <a:picLocks noChangeAspect="1" noChangeArrowheads="1"/>
          </p:cNvPicPr>
          <p:nvPr/>
        </p:nvPicPr>
        <p:blipFill>
          <a:blip r:embed="rId6" cstate="print"/>
          <a:srcRect/>
          <a:stretch>
            <a:fillRect/>
          </a:stretch>
        </p:blipFill>
        <p:spPr bwMode="auto">
          <a:xfrm>
            <a:off x="214282" y="285728"/>
            <a:ext cx="2786058" cy="2786058"/>
          </a:xfrm>
          <a:prstGeom prst="rect">
            <a:avLst/>
          </a:prstGeom>
          <a:noFill/>
        </p:spPr>
      </p:pic>
      <p:sp>
        <p:nvSpPr>
          <p:cNvPr id="8" name="Rectangle 7"/>
          <p:cNvSpPr/>
          <p:nvPr/>
        </p:nvSpPr>
        <p:spPr>
          <a:xfrm>
            <a:off x="0" y="3214685"/>
            <a:ext cx="9144000" cy="461665"/>
          </a:xfrm>
          <a:prstGeom prst="rect">
            <a:avLst/>
          </a:prstGeom>
        </p:spPr>
        <p:txBody>
          <a:bodyPr wrap="square">
            <a:spAutoFit/>
          </a:bodyPr>
          <a:lstStyle/>
          <a:p>
            <a:pPr algn="ctr"/>
            <a:r>
              <a:rPr lang="el-GR" sz="2400" dirty="0" smtClean="0"/>
              <a:t>Ο  </a:t>
            </a:r>
            <a:r>
              <a:rPr lang="el-GR" sz="2400" b="1" dirty="0" smtClean="0"/>
              <a:t>ζωόφιλος </a:t>
            </a:r>
            <a:r>
              <a:rPr lang="el-GR" sz="2400" dirty="0" smtClean="0"/>
              <a:t>σίγουρα βρίσκει τη χαρά του στο μικροσκόπιο. </a:t>
            </a:r>
            <a:endParaRPr lang="el-GR"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fade">
                                      <p:cBhvr>
                                        <p:cTn id="7" dur="1000"/>
                                        <p:tgtEl>
                                          <p:spTgt spid="35852"/>
                                        </p:tgtEl>
                                      </p:cBhvr>
                                    </p:animEffect>
                                  </p:childTnLst>
                                </p:cTn>
                              </p:par>
                              <p:par>
                                <p:cTn id="8" presetID="10" presetClass="entr" presetSubtype="0" fill="hold" nodeType="withEffect">
                                  <p:stCondLst>
                                    <p:cond delay="0"/>
                                  </p:stCondLst>
                                  <p:childTnLst>
                                    <p:set>
                                      <p:cBhvr>
                                        <p:cTn id="9" dur="1" fill="hold">
                                          <p:stCondLst>
                                            <p:cond delay="0"/>
                                          </p:stCondLst>
                                        </p:cTn>
                                        <p:tgtEl>
                                          <p:spTgt spid="35848"/>
                                        </p:tgtEl>
                                        <p:attrNameLst>
                                          <p:attrName>style.visibility</p:attrName>
                                        </p:attrNameLst>
                                      </p:cBhvr>
                                      <p:to>
                                        <p:strVal val="visible"/>
                                      </p:to>
                                    </p:set>
                                    <p:animEffect transition="in" filter="fade">
                                      <p:cBhvr>
                                        <p:cTn id="10" dur="1000"/>
                                        <p:tgtEl>
                                          <p:spTgt spid="35848"/>
                                        </p:tgtEl>
                                      </p:cBhvr>
                                    </p:animEffect>
                                  </p:childTnLst>
                                </p:cTn>
                              </p:par>
                              <p:par>
                                <p:cTn id="11" presetID="10" presetClass="entr" presetSubtype="0" fill="hold" nodeType="withEffect">
                                  <p:stCondLst>
                                    <p:cond delay="0"/>
                                  </p:stCondLst>
                                  <p:childTnLst>
                                    <p:set>
                                      <p:cBhvr>
                                        <p:cTn id="12" dur="1" fill="hold">
                                          <p:stCondLst>
                                            <p:cond delay="0"/>
                                          </p:stCondLst>
                                        </p:cTn>
                                        <p:tgtEl>
                                          <p:spTgt spid="35846"/>
                                        </p:tgtEl>
                                        <p:attrNameLst>
                                          <p:attrName>style.visibility</p:attrName>
                                        </p:attrNameLst>
                                      </p:cBhvr>
                                      <p:to>
                                        <p:strVal val="visible"/>
                                      </p:to>
                                    </p:set>
                                    <p:animEffect transition="in" filter="fade">
                                      <p:cBhvr>
                                        <p:cTn id="13" dur="1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KAV-AGRO\Desktop\3. ΒΛΟΤΙΝΟΥ ΕΛΕΝΗ.jpg"/>
          <p:cNvPicPr>
            <a:picLocks noChangeAspect="1" noChangeArrowheads="1"/>
          </p:cNvPicPr>
          <p:nvPr/>
        </p:nvPicPr>
        <p:blipFill>
          <a:blip r:embed="rId1" cstate="print"/>
          <a:srcRect/>
          <a:stretch>
            <a:fillRect/>
          </a:stretch>
        </p:blipFill>
        <p:spPr bwMode="auto">
          <a:xfrm>
            <a:off x="142844" y="2786058"/>
            <a:ext cx="5286412" cy="3945543"/>
          </a:xfrm>
          <a:prstGeom prst="rect">
            <a:avLst/>
          </a:prstGeom>
          <a:noFill/>
        </p:spPr>
      </p:pic>
      <p:pic>
        <p:nvPicPr>
          <p:cNvPr id="55300" name="Picture 4" descr="http://67.media.tumblr.com/8d8034ed745e17c06c558ed145f4c05f/tumblr_npyn4pGZEw1s24chqo1_540.jpg"/>
          <p:cNvPicPr>
            <a:picLocks noChangeAspect="1" noChangeArrowheads="1"/>
          </p:cNvPicPr>
          <p:nvPr/>
        </p:nvPicPr>
        <p:blipFill>
          <a:blip r:embed="rId2" cstate="print"/>
          <a:srcRect/>
          <a:stretch>
            <a:fillRect/>
          </a:stretch>
        </p:blipFill>
        <p:spPr bwMode="auto">
          <a:xfrm>
            <a:off x="2571736" y="0"/>
            <a:ext cx="4479810" cy="2571744"/>
          </a:xfrm>
          <a:prstGeom prst="rect">
            <a:avLst/>
          </a:prstGeom>
          <a:noFill/>
        </p:spPr>
      </p:pic>
      <p:pic>
        <p:nvPicPr>
          <p:cNvPr id="55302" name="Picture 6" descr="http://67.media.tumblr.com/82ef4dfddaf96a8bf03edbef605ce976/tumblr_npyn4pGZEw1s24chqo2_1280.jpg"/>
          <p:cNvPicPr>
            <a:picLocks noChangeAspect="1" noChangeArrowheads="1"/>
          </p:cNvPicPr>
          <p:nvPr/>
        </p:nvPicPr>
        <p:blipFill>
          <a:blip r:embed="rId3" cstate="print"/>
          <a:srcRect/>
          <a:stretch>
            <a:fillRect/>
          </a:stretch>
        </p:blipFill>
        <p:spPr bwMode="auto">
          <a:xfrm>
            <a:off x="2500298" y="0"/>
            <a:ext cx="4487863" cy="2579232"/>
          </a:xfrm>
          <a:prstGeom prst="rect">
            <a:avLst/>
          </a:prstGeom>
          <a:noFill/>
        </p:spPr>
      </p:pic>
      <p:sp>
        <p:nvSpPr>
          <p:cNvPr id="6" name="Rectangle 5"/>
          <p:cNvSpPr/>
          <p:nvPr/>
        </p:nvSpPr>
        <p:spPr>
          <a:xfrm>
            <a:off x="1643042" y="5929330"/>
            <a:ext cx="4000528" cy="307777"/>
          </a:xfrm>
          <a:prstGeom prst="rect">
            <a:avLst/>
          </a:prstGeom>
        </p:spPr>
        <p:txBody>
          <a:bodyPr wrap="square">
            <a:spAutoFit/>
          </a:bodyPr>
          <a:lstStyle/>
          <a:p>
            <a:r>
              <a:rPr lang="el-GR" sz="1400" dirty="0" smtClean="0"/>
              <a:t>Έργο της  Ε. Βλοτινού, Ιατρού-Παθολογοανατόμου</a:t>
            </a:r>
            <a:endParaRPr lang="el-GR" sz="1400" dirty="0"/>
          </a:p>
        </p:txBody>
      </p:sp>
      <p:pic>
        <p:nvPicPr>
          <p:cNvPr id="102402" name="Picture 2" descr="http://66.media.tumblr.com/058ee8a7ab14d976de61060f3a39cb24/tumblr_o8qqugYGRF1s24chqo1_1280.jpg"/>
          <p:cNvPicPr>
            <a:picLocks noChangeAspect="1" noChangeArrowheads="1"/>
          </p:cNvPicPr>
          <p:nvPr/>
        </p:nvPicPr>
        <p:blipFill>
          <a:blip r:embed="rId4" cstate="print"/>
          <a:srcRect/>
          <a:stretch>
            <a:fillRect/>
          </a:stretch>
        </p:blipFill>
        <p:spPr bwMode="auto">
          <a:xfrm>
            <a:off x="5786446" y="3643314"/>
            <a:ext cx="2987697" cy="2987697"/>
          </a:xfrm>
          <a:prstGeom prst="rect">
            <a:avLst/>
          </a:prstGeom>
          <a:noFill/>
        </p:spPr>
      </p:pic>
      <p:sp>
        <p:nvSpPr>
          <p:cNvPr id="7" name="1 - Τίτλος"/>
          <p:cNvSpPr>
            <a:spLocks noGrp="1"/>
          </p:cNvSpPr>
          <p:nvPr>
            <p:ph type="title"/>
          </p:nvPr>
        </p:nvSpPr>
        <p:spPr>
          <a:xfrm>
            <a:off x="5429256" y="2786058"/>
            <a:ext cx="3714744" cy="714380"/>
          </a:xfrm>
        </p:spPr>
        <p:txBody>
          <a:bodyPr>
            <a:normAutofit fontScale="90000"/>
          </a:bodyPr>
          <a:lstStyle/>
          <a:p>
            <a:r>
              <a:rPr lang="el-GR" sz="3200" b="1" dirty="0" smtClean="0"/>
              <a:t>Η χαρά του ζωόφιλου</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fade">
                                      <p:cBhvr>
                                        <p:cTn id="7" dur="5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rmAutofit/>
          </a:bodyPr>
          <a:lstStyle/>
          <a:p>
            <a:r>
              <a:rPr lang="el-GR" b="1" dirty="0" smtClean="0"/>
              <a:t>Η χαρά του ζωόφιλου</a:t>
            </a:r>
            <a:endParaRPr lang="el-GR" dirty="0"/>
          </a:p>
        </p:txBody>
      </p:sp>
      <p:pic>
        <p:nvPicPr>
          <p:cNvPr id="25602" name="Picture 2" descr="Elephant does a gigantic poop! (aka cavernous hemangioma in the liver): "/>
          <p:cNvPicPr>
            <a:picLocks noChangeAspect="1" noChangeArrowheads="1"/>
          </p:cNvPicPr>
          <p:nvPr/>
        </p:nvPicPr>
        <p:blipFill>
          <a:blip r:embed="rId1" cstate="print"/>
          <a:srcRect/>
          <a:stretch>
            <a:fillRect/>
          </a:stretch>
        </p:blipFill>
        <p:spPr bwMode="auto">
          <a:xfrm>
            <a:off x="0" y="1142984"/>
            <a:ext cx="4286280" cy="5532646"/>
          </a:xfrm>
          <a:prstGeom prst="rect">
            <a:avLst/>
          </a:prstGeom>
          <a:noFill/>
        </p:spPr>
      </p:pic>
      <p:pic>
        <p:nvPicPr>
          <p:cNvPr id="4" name="Picture 4" descr="Is this smooth muscle?&#10;You bet giraffe it is!&#10;i♡histo&#10;Smooth muscle cells are ‘spindle’ shaped cells (fat in the middle and tapering at each end) with a centrally located, cigar-shaped nucleus. This means that the cells look different depending on if..."/>
          <p:cNvPicPr>
            <a:picLocks noChangeAspect="1" noChangeArrowheads="1"/>
          </p:cNvPicPr>
          <p:nvPr/>
        </p:nvPicPr>
        <p:blipFill>
          <a:blip r:embed="rId2" cstate="print"/>
          <a:srcRect/>
          <a:stretch>
            <a:fillRect/>
          </a:stretch>
        </p:blipFill>
        <p:spPr bwMode="auto">
          <a:xfrm>
            <a:off x="4286217" y="1428736"/>
            <a:ext cx="4857783" cy="4857784"/>
          </a:xfrm>
          <a:prstGeom prst="rect">
            <a:avLst/>
          </a:prstGeom>
          <a:noFill/>
        </p:spPr>
      </p:pic>
      <p:sp>
        <p:nvSpPr>
          <p:cNvPr id="5" name="5 - Ορθογώνιο"/>
          <p:cNvSpPr/>
          <p:nvPr/>
        </p:nvSpPr>
        <p:spPr>
          <a:xfrm>
            <a:off x="4357686" y="1500174"/>
            <a:ext cx="1857388" cy="1477328"/>
          </a:xfrm>
          <a:prstGeom prst="rect">
            <a:avLst/>
          </a:prstGeom>
        </p:spPr>
        <p:txBody>
          <a:bodyPr wrap="square">
            <a:spAutoFit/>
          </a:bodyPr>
          <a:lstStyle/>
          <a:p>
            <a:pPr fontAlgn="base"/>
            <a:r>
              <a:rPr lang="el-GR" b="1" dirty="0" smtClean="0"/>
              <a:t>Είναι αυτό λείος μυς;</a:t>
            </a:r>
            <a:r>
              <a:rPr lang="el-GR" dirty="0" smtClean="0"/>
              <a:t> </a:t>
            </a:r>
            <a:endParaRPr lang="el-GR" dirty="0" smtClean="0"/>
          </a:p>
          <a:p>
            <a:pPr fontAlgn="base"/>
            <a:r>
              <a:rPr lang="el-GR" dirty="0" smtClean="0"/>
              <a:t>Πάω στοίχημα </a:t>
            </a:r>
            <a:endParaRPr lang="el-GR" dirty="0" smtClean="0"/>
          </a:p>
          <a:p>
            <a:pPr fontAlgn="base"/>
            <a:r>
              <a:rPr lang="el-GR" dirty="0" smtClean="0"/>
              <a:t>ότι  είναι καμηλοπάρδαλη!</a:t>
            </a:r>
            <a:endParaRPr lang="el-GR"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00768"/>
            <a:ext cx="9144000" cy="857232"/>
          </a:xfrm>
        </p:spPr>
        <p:txBody>
          <a:bodyPr>
            <a:normAutofit/>
          </a:bodyPr>
          <a:lstStyle/>
          <a:p>
            <a:r>
              <a:rPr lang="el-GR" sz="2000" dirty="0" smtClean="0"/>
              <a:t>Δρ Π. Αραπαντώνη-Δαδιώτη, Ιατρός-Παθολογοανατόμος</a:t>
            </a:r>
            <a:r>
              <a:rPr lang="en-US" sz="2000" dirty="0" smtClean="0"/>
              <a:t> </a:t>
            </a:r>
            <a:endParaRPr lang="el-GR" sz="2000" dirty="0"/>
          </a:p>
        </p:txBody>
      </p:sp>
      <p:pic>
        <p:nvPicPr>
          <p:cNvPr id="54274" name="Picture 2"/>
          <p:cNvPicPr>
            <a:picLocks noChangeAspect="1" noChangeArrowheads="1"/>
          </p:cNvPicPr>
          <p:nvPr/>
        </p:nvPicPr>
        <p:blipFill>
          <a:blip r:embed="rId1" cstate="print"/>
          <a:srcRect/>
          <a:stretch>
            <a:fillRect/>
          </a:stretch>
        </p:blipFill>
        <p:spPr bwMode="auto">
          <a:xfrm>
            <a:off x="0" y="2204864"/>
            <a:ext cx="3500462" cy="3500462"/>
          </a:xfrm>
          <a:prstGeom prst="rect">
            <a:avLst/>
          </a:prstGeom>
          <a:noFill/>
          <a:ln w="9525">
            <a:noFill/>
            <a:miter lim="800000"/>
            <a:headEnd/>
            <a:tailEnd/>
          </a:ln>
          <a:effectLst/>
        </p:spPr>
      </p:pic>
      <p:sp>
        <p:nvSpPr>
          <p:cNvPr id="108546" name="AutoShape 2"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amp;dl=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l-GR"/>
          </a:p>
        </p:txBody>
      </p:sp>
      <p:sp>
        <p:nvSpPr>
          <p:cNvPr id="108548" name="AutoShape 4"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amp;dl=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l-GR"/>
          </a:p>
        </p:txBody>
      </p:sp>
      <p:sp>
        <p:nvSpPr>
          <p:cNvPr id="108550" name="AutoShape 6"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l-GR"/>
          </a:p>
        </p:txBody>
      </p:sp>
      <p:pic>
        <p:nvPicPr>
          <p:cNvPr id="108552" name="Picture 8"/>
          <p:cNvPicPr>
            <a:picLocks noChangeAspect="1" noChangeArrowheads="1"/>
          </p:cNvPicPr>
          <p:nvPr/>
        </p:nvPicPr>
        <p:blipFill>
          <a:blip r:embed="rId2" cstate="print"/>
          <a:srcRect/>
          <a:stretch>
            <a:fillRect/>
          </a:stretch>
        </p:blipFill>
        <p:spPr bwMode="auto">
          <a:xfrm>
            <a:off x="3707904" y="2204864"/>
            <a:ext cx="3500462" cy="3500462"/>
          </a:xfrm>
          <a:prstGeom prst="rect">
            <a:avLst/>
          </a:prstGeom>
          <a:noFill/>
          <a:ln w="9525">
            <a:noFill/>
            <a:miter lim="800000"/>
            <a:headEnd/>
            <a:tailEnd/>
          </a:ln>
          <a:effectLst/>
        </p:spPr>
      </p:pic>
      <p:sp>
        <p:nvSpPr>
          <p:cNvPr id="10" name="Title 1"/>
          <p:cNvSpPr txBox="1"/>
          <p:nvPr/>
        </p:nvSpPr>
        <p:spPr>
          <a:xfrm rot="10800000" flipV="1">
            <a:off x="323528" y="5589240"/>
            <a:ext cx="3141982" cy="5544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l-GR" sz="2000" dirty="0" smtClean="0">
                <a:latin typeface="+mj-lt"/>
                <a:ea typeface="+mj-ea"/>
                <a:cs typeface="+mj-cs"/>
              </a:rPr>
              <a:t>Ελιά</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Title 1"/>
          <p:cNvSpPr txBox="1"/>
          <p:nvPr/>
        </p:nvSpPr>
        <p:spPr>
          <a:xfrm rot="10800000" flipV="1">
            <a:off x="3419871" y="5661248"/>
            <a:ext cx="3866765" cy="4823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l-GR" sz="2000" dirty="0" smtClean="0">
                <a:latin typeface="+mj-lt"/>
                <a:ea typeface="+mj-ea"/>
                <a:cs typeface="+mj-cs"/>
              </a:rPr>
              <a:t>Το δέντρο της ζωής</a:t>
            </a:r>
            <a:r>
              <a:rPr lang="en-US" sz="2000" dirty="0" smtClean="0">
                <a:latin typeface="+mj-lt"/>
                <a:ea typeface="+mj-ea"/>
                <a:cs typeface="+mj-cs"/>
              </a:rPr>
              <a:t> </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Title 1"/>
          <p:cNvSpPr txBox="1"/>
          <p:nvPr/>
        </p:nvSpPr>
        <p:spPr>
          <a:xfrm rot="10800000" flipV="1">
            <a:off x="7429519" y="5715016"/>
            <a:ext cx="1714468" cy="50959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l-GR" sz="2000" dirty="0" smtClean="0">
                <a:latin typeface="+mj-lt"/>
                <a:ea typeface="+mj-ea"/>
                <a:cs typeface="+mj-cs"/>
              </a:rPr>
              <a:t>Φυλλοβόλο δέντρο</a:t>
            </a:r>
            <a:r>
              <a:rPr lang="en-US" sz="2000" dirty="0" smtClean="0">
                <a:latin typeface="+mj-lt"/>
                <a:ea typeface="+mj-ea"/>
                <a:cs typeface="+mj-cs"/>
              </a:rPr>
              <a:t> </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Title 1"/>
          <p:cNvSpPr txBox="1"/>
          <p:nvPr/>
        </p:nvSpPr>
        <p:spPr>
          <a:xfrm>
            <a:off x="0" y="0"/>
            <a:ext cx="7429520" cy="2143116"/>
          </a:xfrm>
          <a:prstGeom prst="rect">
            <a:avLst/>
          </a:prstGeom>
        </p:spPr>
        <p:txBody>
          <a:bodyPr vert="horz" lIns="91440" tIns="45720" rIns="91440" bIns="45720" rtlCol="0" anchor="ctr">
            <a:normAutofit fontScale="85000" lnSpcReduction="20000"/>
          </a:bodyPr>
          <a:lstStyle/>
          <a:p>
            <a:pPr algn="ctr"/>
            <a:r>
              <a:rPr lang="el-GR" sz="3600" b="1" dirty="0" smtClean="0"/>
              <a:t>Η Δενδρολογία </a:t>
            </a:r>
            <a:endParaRPr lang="en-US" sz="3600" b="1" dirty="0" smtClean="0"/>
          </a:p>
          <a:p>
            <a:pPr algn="ctr"/>
            <a:r>
              <a:rPr lang="el-GR" sz="3600" b="1" dirty="0" smtClean="0"/>
              <a:t>μέσω της Παθολογικής</a:t>
            </a:r>
            <a:r>
              <a:rPr lang="en-US" sz="3600" b="1" dirty="0" smtClean="0"/>
              <a:t> </a:t>
            </a:r>
            <a:r>
              <a:rPr lang="el-GR" sz="3600" b="1" dirty="0" smtClean="0"/>
              <a:t>Ανατομικής</a:t>
            </a:r>
            <a:endParaRPr lang="en-US" sz="3600" b="1" dirty="0" smtClean="0"/>
          </a:p>
          <a:p>
            <a:pPr algn="ctr"/>
            <a:endParaRPr lang="el-GR" sz="3600" dirty="0" smtClean="0"/>
          </a:p>
          <a:p>
            <a:pPr algn="ctr"/>
            <a:r>
              <a:rPr lang="el-GR" sz="3600" dirty="0" smtClean="0"/>
              <a:t>Η χαρά του μελετητή των δέντρων </a:t>
            </a:r>
            <a:br>
              <a:rPr lang="el-GR" sz="4400" dirty="0" smtClean="0"/>
            </a:b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112641" name="Picture 1" descr="C:\Users\ΤΑΝΙΑ\Desktop\Καταγραφή.JPG"/>
          <p:cNvPicPr>
            <a:picLocks noChangeAspect="1" noChangeArrowheads="1"/>
          </p:cNvPicPr>
          <p:nvPr/>
        </p:nvPicPr>
        <p:blipFill>
          <a:blip r:embed="rId3" cstate="print"/>
          <a:srcRect/>
          <a:stretch>
            <a:fillRect/>
          </a:stretch>
        </p:blipFill>
        <p:spPr bwMode="auto">
          <a:xfrm>
            <a:off x="7452320" y="0"/>
            <a:ext cx="1691680" cy="569019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582726"/>
          </a:xfrm>
        </p:spPr>
        <p:txBody>
          <a:bodyPr>
            <a:normAutofit fontScale="90000"/>
          </a:bodyPr>
          <a:lstStyle/>
          <a:p>
            <a:r>
              <a:rPr lang="el-GR" dirty="0" smtClean="0"/>
              <a:t>Καθημερινή εξάσκηση στα </a:t>
            </a:r>
            <a:r>
              <a:rPr lang="el-GR" b="1" dirty="0" smtClean="0"/>
              <a:t>περιγράμματα</a:t>
            </a:r>
            <a:br>
              <a:rPr lang="el-GR" dirty="0" smtClean="0"/>
            </a:br>
            <a:r>
              <a:rPr lang="el-GR" dirty="0" smtClean="0"/>
              <a:t>μέσω της Παθολογικής Ανατομικής</a:t>
            </a:r>
            <a:br>
              <a:rPr lang="el-GR" dirty="0" smtClean="0"/>
            </a:br>
            <a:endParaRPr lang="el-GR" dirty="0"/>
          </a:p>
        </p:txBody>
      </p:sp>
      <p:pic>
        <p:nvPicPr>
          <p:cNvPr id="3074" name="Picture 2" descr="C:\Users\αγαπουλακι\Desktop\tumblr_o9qzaaMDgZ1s24chqo1_1280.gif"/>
          <p:cNvPicPr>
            <a:picLocks noChangeAspect="1" noChangeArrowheads="1" noCrop="1"/>
          </p:cNvPicPr>
          <p:nvPr/>
        </p:nvPicPr>
        <p:blipFill>
          <a:blip r:embed="rId1"/>
          <a:srcRect/>
          <a:stretch>
            <a:fillRect/>
          </a:stretch>
        </p:blipFill>
        <p:spPr bwMode="auto">
          <a:xfrm>
            <a:off x="0" y="1643050"/>
            <a:ext cx="4500594" cy="4500594"/>
          </a:xfrm>
          <a:prstGeom prst="rect">
            <a:avLst/>
          </a:prstGeom>
          <a:noFill/>
        </p:spPr>
      </p:pic>
      <p:sp>
        <p:nvSpPr>
          <p:cNvPr id="7" name="Rectangle 6"/>
          <p:cNvSpPr/>
          <p:nvPr/>
        </p:nvSpPr>
        <p:spPr>
          <a:xfrm>
            <a:off x="1" y="4572008"/>
            <a:ext cx="4929189" cy="830997"/>
          </a:xfrm>
          <a:prstGeom prst="rect">
            <a:avLst/>
          </a:prstGeom>
        </p:spPr>
        <p:txBody>
          <a:bodyPr wrap="square">
            <a:spAutoFit/>
          </a:bodyPr>
          <a:lstStyle/>
          <a:p>
            <a:pPr algn="ctr"/>
            <a:r>
              <a:rPr lang="el-GR" sz="2400" b="1" dirty="0" smtClean="0"/>
              <a:t>Οι Ηνωμένες Πολιτείες </a:t>
            </a:r>
            <a:br>
              <a:rPr lang="el-GR" sz="2400" b="1" dirty="0" smtClean="0"/>
            </a:br>
            <a:r>
              <a:rPr lang="el-GR" sz="2400" b="1" dirty="0" smtClean="0"/>
              <a:t>του γαστρικού βλεννογόνου!</a:t>
            </a:r>
            <a:endParaRPr lang="el-GR" sz="2400" dirty="0" smtClean="0"/>
          </a:p>
        </p:txBody>
      </p:sp>
      <p:pic>
        <p:nvPicPr>
          <p:cNvPr id="29698" name="Picture 2" descr="Histology Look-a-like #192&#10;Warthin’s tumor v The UK&#10;This island of cells reminded me of home.&#10;Cytology submitted by @Sara_Jiang&#10;i♡histo"/>
          <p:cNvPicPr>
            <a:picLocks noChangeAspect="1" noChangeArrowheads="1"/>
          </p:cNvPicPr>
          <p:nvPr/>
        </p:nvPicPr>
        <p:blipFill>
          <a:blip r:embed="rId2" cstate="print"/>
          <a:srcRect/>
          <a:stretch>
            <a:fillRect/>
          </a:stretch>
        </p:blipFill>
        <p:spPr bwMode="auto">
          <a:xfrm>
            <a:off x="4500562" y="2357430"/>
            <a:ext cx="4643438" cy="2362531"/>
          </a:xfrm>
          <a:prstGeom prst="rect">
            <a:avLst/>
          </a:prstGeom>
          <a:noFill/>
        </p:spPr>
      </p:pic>
      <p:sp>
        <p:nvSpPr>
          <p:cNvPr id="6" name="Rectangle 5"/>
          <p:cNvSpPr/>
          <p:nvPr/>
        </p:nvSpPr>
        <p:spPr>
          <a:xfrm>
            <a:off x="5143505" y="4857760"/>
            <a:ext cx="3643338" cy="1938992"/>
          </a:xfrm>
          <a:prstGeom prst="rect">
            <a:avLst/>
          </a:prstGeom>
        </p:spPr>
        <p:txBody>
          <a:bodyPr wrap="square">
            <a:spAutoFit/>
          </a:bodyPr>
          <a:lstStyle/>
          <a:p>
            <a:pPr algn="ctr"/>
            <a:r>
              <a:rPr lang="el-GR" sz="4000" b="1" dirty="0" smtClean="0"/>
              <a:t> </a:t>
            </a:r>
            <a:r>
              <a:rPr lang="el-GR" sz="4000" dirty="0" smtClean="0">
                <a:effectLst>
                  <a:outerShdw blurRad="38100" dist="38100" dir="2700000" algn="tl">
                    <a:srgbClr val="000000">
                      <a:alpha val="43137"/>
                    </a:srgbClr>
                  </a:outerShdw>
                </a:effectLst>
              </a:rPr>
              <a:t>Η χαρά του γεωγράφου, επίσης!</a:t>
            </a:r>
            <a:endParaRPr lang="el-GR" sz="4000" dirty="0" smtClean="0">
              <a:effectLst>
                <a:outerShdw blurRad="38100" dist="38100" dir="2700000" algn="tl">
                  <a:srgbClr val="000000">
                    <a:alpha val="43137"/>
                  </a:srgbClr>
                </a:outerShdw>
              </a:effectLst>
            </a:endParaRPr>
          </a:p>
        </p:txBody>
      </p:sp>
      <p:sp>
        <p:nvSpPr>
          <p:cNvPr id="8" name="7 - Ορθογώνιο"/>
          <p:cNvSpPr/>
          <p:nvPr/>
        </p:nvSpPr>
        <p:spPr>
          <a:xfrm>
            <a:off x="6929454" y="2500306"/>
            <a:ext cx="2214545" cy="523220"/>
          </a:xfrm>
          <a:prstGeom prst="rect">
            <a:avLst/>
          </a:prstGeom>
        </p:spPr>
        <p:txBody>
          <a:bodyPr wrap="square">
            <a:spAutoFit/>
          </a:bodyPr>
          <a:lstStyle/>
          <a:p>
            <a:pPr algn="ctr"/>
            <a:r>
              <a:rPr lang="el-GR" sz="1400" b="1" dirty="0" smtClean="0"/>
              <a:t>Όγκος του </a:t>
            </a:r>
            <a:r>
              <a:rPr lang="en-US" sz="1400" b="1" dirty="0" err="1" smtClean="0"/>
              <a:t>Warthin</a:t>
            </a:r>
            <a:r>
              <a:rPr lang="el-GR" sz="1400" b="1" dirty="0" smtClean="0"/>
              <a:t>  έναντι του Ηνωμένου Βασιλείου</a:t>
            </a:r>
            <a:endParaRPr lang="el-GR" sz="1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43050"/>
          </a:xfrm>
        </p:spPr>
        <p:txBody>
          <a:bodyPr>
            <a:noAutofit/>
          </a:bodyPr>
          <a:lstStyle/>
          <a:p>
            <a:r>
              <a:rPr lang="el-GR" sz="2800" b="1" dirty="0" smtClean="0"/>
              <a:t>Η </a:t>
            </a:r>
            <a:r>
              <a:rPr lang="el-GR" sz="2800" b="1" dirty="0" smtClean="0">
                <a:solidFill>
                  <a:schemeClr val="tx2">
                    <a:lumMod val="50000"/>
                  </a:schemeClr>
                </a:solidFill>
                <a:effectLst>
                  <a:outerShdw blurRad="38100" dist="38100" dir="2700000" algn="tl">
                    <a:srgbClr val="000000">
                      <a:alpha val="43137"/>
                    </a:srgbClr>
                  </a:outerShdw>
                </a:effectLst>
              </a:rPr>
              <a:t>αποκατάσταση του ενδιαφέροντος για μάθηση</a:t>
            </a:r>
            <a:r>
              <a:rPr lang="en-US" sz="2800" b="1" dirty="0" smtClean="0">
                <a:solidFill>
                  <a:schemeClr val="tx2">
                    <a:lumMod val="50000"/>
                  </a:schemeClr>
                </a:solidFill>
                <a:effectLst>
                  <a:outerShdw blurRad="38100" dist="38100" dir="2700000" algn="tl">
                    <a:srgbClr val="000000">
                      <a:alpha val="43137"/>
                    </a:srgbClr>
                  </a:outerShdw>
                </a:effectLst>
              </a:rPr>
              <a:t>, </a:t>
            </a:r>
            <a:br>
              <a:rPr lang="el-GR" sz="2800" b="1" dirty="0" smtClean="0">
                <a:solidFill>
                  <a:schemeClr val="tx2">
                    <a:lumMod val="50000"/>
                  </a:schemeClr>
                </a:solidFill>
                <a:effectLst>
                  <a:outerShdw blurRad="38100" dist="38100" dir="2700000" algn="tl">
                    <a:srgbClr val="000000">
                      <a:alpha val="43137"/>
                    </a:srgbClr>
                  </a:outerShdw>
                </a:effectLst>
              </a:rPr>
            </a:br>
            <a:r>
              <a:rPr lang="el-GR" sz="2800" b="1" dirty="0" smtClean="0">
                <a:solidFill>
                  <a:schemeClr val="tx2">
                    <a:lumMod val="50000"/>
                  </a:schemeClr>
                </a:solidFill>
                <a:effectLst>
                  <a:outerShdw blurRad="38100" dist="38100" dir="2700000" algn="tl">
                    <a:srgbClr val="000000">
                      <a:alpha val="43137"/>
                    </a:srgbClr>
                  </a:outerShdw>
                </a:effectLst>
              </a:rPr>
              <a:t>για κατάκτηση της ουσιαστικής </a:t>
            </a:r>
            <a:r>
              <a:rPr lang="el-GR" sz="2800" b="1" spc="600" dirty="0" smtClean="0">
                <a:solidFill>
                  <a:schemeClr val="tx2">
                    <a:lumMod val="50000"/>
                  </a:schemeClr>
                </a:solidFill>
                <a:effectLst>
                  <a:outerShdw blurRad="38100" dist="38100" dir="2700000" algn="tl">
                    <a:srgbClr val="000000">
                      <a:alpha val="43137"/>
                    </a:srgbClr>
                  </a:outerShdw>
                </a:effectLst>
              </a:rPr>
              <a:t>γνώσης</a:t>
            </a:r>
            <a:br>
              <a:rPr lang="el-GR" sz="2800" dirty="0" smtClean="0"/>
            </a:br>
            <a:r>
              <a:rPr lang="el-GR" sz="2800" dirty="0" smtClean="0"/>
              <a:t>συνιστά </a:t>
            </a:r>
            <a:r>
              <a:rPr lang="el-GR" sz="2800" dirty="0" smtClean="0">
                <a:effectLst>
                  <a:outerShdw blurRad="38100" dist="38100" dir="2700000" algn="tl">
                    <a:srgbClr val="000000">
                      <a:alpha val="43137"/>
                    </a:srgbClr>
                  </a:outerShdw>
                </a:effectLst>
              </a:rPr>
              <a:t>σύγχρονη, </a:t>
            </a:r>
            <a:r>
              <a:rPr lang="el-GR" sz="2800" b="1" dirty="0" smtClean="0">
                <a:effectLst>
                  <a:outerShdw blurRad="38100" dist="38100" dir="2700000" algn="tl">
                    <a:srgbClr val="000000">
                      <a:alpha val="43137"/>
                    </a:srgbClr>
                  </a:outerShdw>
                </a:effectLst>
              </a:rPr>
              <a:t>άκρως επιτακτική </a:t>
            </a:r>
            <a:r>
              <a:rPr lang="el-GR" sz="2800" b="1" u="sng" spc="600" dirty="0" smtClean="0">
                <a:effectLst>
                  <a:outerShdw blurRad="38100" dist="38100" dir="2700000" algn="tl">
                    <a:srgbClr val="000000">
                      <a:alpha val="43137"/>
                    </a:srgbClr>
                  </a:outerShdw>
                </a:effectLst>
              </a:rPr>
              <a:t>ανάγκη</a:t>
            </a:r>
            <a:r>
              <a:rPr lang="el-GR" sz="2800" dirty="0"/>
              <a:t>,</a:t>
            </a:r>
            <a:r>
              <a:rPr lang="el-GR" sz="2800" dirty="0" smtClean="0"/>
              <a:t> </a:t>
            </a:r>
            <a:br>
              <a:rPr lang="el-GR" sz="2800" dirty="0" smtClean="0"/>
            </a:br>
            <a:endParaRPr lang="el-GR" sz="2800" dirty="0"/>
          </a:p>
        </p:txBody>
      </p:sp>
      <p:pic>
        <p:nvPicPr>
          <p:cNvPr id="2050" name="Picture 2" descr="C:\Users\αγαπουλακι\Desktop\ΑΝΤΡΕΑΣ\TEACHING PAINTINGS\village-school.jpg!HalfHD.jpg"/>
          <p:cNvPicPr>
            <a:picLocks noChangeAspect="1" noChangeArrowheads="1"/>
          </p:cNvPicPr>
          <p:nvPr/>
        </p:nvPicPr>
        <p:blipFill>
          <a:blip r:embed="rId1" cstate="print"/>
          <a:srcRect/>
          <a:stretch>
            <a:fillRect/>
          </a:stretch>
        </p:blipFill>
        <p:spPr bwMode="auto">
          <a:xfrm>
            <a:off x="323526" y="1340768"/>
            <a:ext cx="4129749" cy="3096343"/>
          </a:xfrm>
          <a:prstGeom prst="rect">
            <a:avLst/>
          </a:prstGeom>
          <a:noFill/>
        </p:spPr>
      </p:pic>
      <p:pic>
        <p:nvPicPr>
          <p:cNvPr id="4" name="Picture 2" descr="classroom, students, school, teacher gift, &quot;Little Learners&quot; painting by Peggy Johnson prints available on Fine Art America.com: "/>
          <p:cNvPicPr>
            <a:picLocks noChangeAspect="1" noChangeArrowheads="1"/>
          </p:cNvPicPr>
          <p:nvPr/>
        </p:nvPicPr>
        <p:blipFill>
          <a:blip r:embed="rId2" cstate="print"/>
          <a:srcRect/>
          <a:stretch>
            <a:fillRect/>
          </a:stretch>
        </p:blipFill>
        <p:spPr bwMode="auto">
          <a:xfrm>
            <a:off x="4644008" y="3600467"/>
            <a:ext cx="4176464" cy="3104506"/>
          </a:xfrm>
          <a:prstGeom prst="rect">
            <a:avLst/>
          </a:prstGeom>
          <a:noFill/>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224203"/>
            <a:ext cx="381642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nvSpPr>
        <p:spPr>
          <a:xfrm>
            <a:off x="0" y="4569460"/>
            <a:ext cx="4452620" cy="2157730"/>
          </a:xfrm>
          <a:prstGeom prst="rect">
            <a:avLst/>
          </a:prstGeom>
        </p:spPr>
        <p:txBody>
          <a:bodyPr vert="horz" lIns="91440" tIns="45720" rIns="91440" bIns="45720" rtlCol="0" anchor="ctr">
            <a:normAutofit fontScale="7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3600">
                <a:effectLst>
                  <a:outerShdw blurRad="38100" dist="38100" dir="2700000" algn="tl">
                    <a:srgbClr val="000000">
                      <a:alpha val="43137"/>
                    </a:srgbClr>
                  </a:outerShdw>
                </a:effectLst>
              </a:rPr>
              <a:t>Εσωτερικά</a:t>
            </a:r>
            <a:r>
              <a:rPr lang="el-GR" altLang="en-US" sz="3600"/>
              <a:t> κίνητρα μάθησης</a:t>
            </a:r>
            <a:r>
              <a:rPr lang="en-US" altLang="en-US" sz="3600"/>
              <a:t>;</a:t>
            </a:r>
            <a:endParaRPr lang="en-US" altLang="en-US" sz="3600"/>
          </a:p>
          <a:p>
            <a:endParaRPr lang="en-US" altLang="en-US" sz="3600"/>
          </a:p>
          <a:p>
            <a:r>
              <a:rPr lang="el-GR" altLang="en-US" sz="3600"/>
              <a:t>Σπουδαιότητα </a:t>
            </a:r>
            <a:r>
              <a:rPr lang="el-GR" altLang="en-US" sz="3600">
                <a:effectLst>
                  <a:outerShdw blurRad="38100" dist="38100" dir="2700000" algn="tl">
                    <a:srgbClr val="000000">
                      <a:alpha val="43137"/>
                    </a:srgbClr>
                  </a:outerShdw>
                </a:effectLst>
              </a:rPr>
              <a:t>συναισθημάτων</a:t>
            </a:r>
            <a:r>
              <a:rPr lang="el-GR" altLang="en-US" sz="3600"/>
              <a:t> στη σχέση δασκάλου-μαθητή.</a:t>
            </a:r>
            <a:endParaRPr lang="en-US" altLang="en-US" sz="3600"/>
          </a:p>
          <a:p>
            <a:r>
              <a:rPr lang="en-US" altLang="en-US"/>
              <a:t> </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0"/>
            <a:ext cx="9144000" cy="1285859"/>
          </a:xfrm>
        </p:spPr>
        <p:txBody>
          <a:bodyPr>
            <a:normAutofit/>
          </a:bodyPr>
          <a:lstStyle/>
          <a:p>
            <a:r>
              <a:rPr lang="el-GR" sz="2400" b="1" dirty="0" smtClean="0">
                <a:solidFill>
                  <a:schemeClr val="accent4">
                    <a:lumMod val="50000"/>
                  </a:schemeClr>
                </a:solidFill>
              </a:rPr>
              <a:t>ΣΥΜΠΕΡΑΣΜΑΤΑ </a:t>
            </a:r>
            <a:r>
              <a:rPr lang="el-GR" sz="2400" b="1" dirty="0">
                <a:solidFill>
                  <a:schemeClr val="accent4">
                    <a:lumMod val="50000"/>
                  </a:schemeClr>
                </a:solidFill>
              </a:rPr>
              <a:t>ΕΡΕΥΝΑΣ ΜΕ </a:t>
            </a:r>
            <a:r>
              <a:rPr lang="el-GR" sz="2400" b="1" dirty="0" smtClean="0">
                <a:solidFill>
                  <a:schemeClr val="accent4">
                    <a:lumMod val="50000"/>
                  </a:schemeClr>
                </a:solidFill>
              </a:rPr>
              <a:t>ΔΙΑΝΟΜΗ ΕΡΩΤΗΜΑΤΟΛΟΓΙΩΝ ΑΞΙΟΛΟΓΗΣΗΣ ΤΟΥ ΕΚΠΑΙΔΕΥΤΙΚΟΥ ΕΡΓΟΥ ΣΕ ΦΟΙΤΗΤΕΣ  ΙΑΤΡΙΚΗΣ </a:t>
            </a:r>
            <a:br>
              <a:rPr lang="el-GR" sz="2400" dirty="0" smtClean="0"/>
            </a:br>
            <a:endParaRPr lang="el-GR" sz="2400" dirty="0"/>
          </a:p>
        </p:txBody>
      </p:sp>
      <p:sp>
        <p:nvSpPr>
          <p:cNvPr id="3" name="Υπότιτλος 2"/>
          <p:cNvSpPr>
            <a:spLocks noGrp="1"/>
          </p:cNvSpPr>
          <p:nvPr>
            <p:ph type="subTitle" idx="1"/>
          </p:nvPr>
        </p:nvSpPr>
        <p:spPr>
          <a:xfrm>
            <a:off x="-108520" y="1214422"/>
            <a:ext cx="9252520" cy="5643578"/>
          </a:xfrm>
        </p:spPr>
        <p:txBody>
          <a:bodyPr>
            <a:normAutofit fontScale="77500" lnSpcReduction="20000"/>
          </a:bodyPr>
          <a:lstStyle/>
          <a:p>
            <a:pPr marL="457200" indent="-457200" algn="l">
              <a:buFont typeface="Arial" panose="020B0604020202020204" pitchFamily="34" charset="0"/>
              <a:buChar char="•"/>
            </a:pPr>
            <a:r>
              <a:rPr lang="el-GR" dirty="0" smtClean="0">
                <a:solidFill>
                  <a:schemeClr val="accent4">
                    <a:lumMod val="50000"/>
                  </a:schemeClr>
                </a:solidFill>
              </a:rPr>
              <a:t>Το </a:t>
            </a:r>
            <a:r>
              <a:rPr lang="el-GR" i="1" dirty="0" smtClean="0">
                <a:solidFill>
                  <a:schemeClr val="accent4">
                    <a:lumMod val="50000"/>
                  </a:schemeClr>
                </a:solidFill>
                <a:effectLst>
                  <a:outerShdw blurRad="38100" dist="38100" dir="2700000" algn="tl">
                    <a:srgbClr val="000000">
                      <a:alpha val="43137"/>
                    </a:srgbClr>
                  </a:outerShdw>
                </a:effectLst>
              </a:rPr>
              <a:t>ποσοστό συμπλήρωσης </a:t>
            </a:r>
            <a:r>
              <a:rPr lang="el-GR" dirty="0" smtClean="0">
                <a:solidFill>
                  <a:schemeClr val="accent4">
                    <a:lumMod val="50000"/>
                  </a:schemeClr>
                </a:solidFill>
              </a:rPr>
              <a:t>στο ερωτηματολόγιο ήταν </a:t>
            </a:r>
            <a:r>
              <a:rPr lang="el-GR" b="1" i="1" dirty="0" smtClean="0">
                <a:solidFill>
                  <a:schemeClr val="accent4">
                    <a:lumMod val="50000"/>
                  </a:schemeClr>
                </a:solidFill>
              </a:rPr>
              <a:t>χαμηλό</a:t>
            </a:r>
            <a:r>
              <a:rPr lang="el-GR" dirty="0" smtClean="0">
                <a:solidFill>
                  <a:schemeClr val="accent4">
                    <a:lumMod val="50000"/>
                  </a:schemeClr>
                </a:solidFill>
              </a:rPr>
              <a:t> (22,7% </a:t>
            </a:r>
            <a:r>
              <a:rPr lang="el-GR" dirty="0">
                <a:solidFill>
                  <a:schemeClr val="accent4">
                    <a:lumMod val="50000"/>
                  </a:schemeClr>
                </a:solidFill>
              </a:rPr>
              <a:t> </a:t>
            </a:r>
            <a:r>
              <a:rPr lang="el-GR" dirty="0" smtClean="0">
                <a:solidFill>
                  <a:schemeClr val="accent4">
                    <a:lumMod val="50000"/>
                  </a:schemeClr>
                </a:solidFill>
              </a:rPr>
              <a:t>σε σύνολο 300 ερωτηματολογίων τον Ιούνιο και 38,3% σε σύνολο ισάριθμων ερωτηματολογίων τον Δεκέμβριο), πιθανώς επειδή οι ερωτώμενοι </a:t>
            </a:r>
            <a:r>
              <a:rPr lang="el-GR" i="1" dirty="0" smtClean="0">
                <a:solidFill>
                  <a:schemeClr val="accent4">
                    <a:lumMod val="50000"/>
                  </a:schemeClr>
                </a:solidFill>
                <a:effectLst>
                  <a:outerShdw blurRad="38100" dist="38100" dir="2700000" algn="tl">
                    <a:srgbClr val="000000">
                      <a:alpha val="43137"/>
                    </a:srgbClr>
                  </a:outerShdw>
                </a:effectLst>
              </a:rPr>
              <a:t>δεν</a:t>
            </a:r>
            <a:r>
              <a:rPr lang="el-GR" dirty="0" smtClean="0">
                <a:solidFill>
                  <a:schemeClr val="accent4">
                    <a:lumMod val="50000"/>
                  </a:schemeClr>
                </a:solidFill>
              </a:rPr>
              <a:t> πίστευαν ότι θα συνέβαλαν σε κάποιες θετικές αλλαγές στην εκπαιδευτική διαδικασία.</a:t>
            </a:r>
            <a:endParaRPr lang="el-GR" dirty="0" smtClean="0">
              <a:solidFill>
                <a:schemeClr val="accent4">
                  <a:lumMod val="50000"/>
                </a:schemeClr>
              </a:solidFill>
            </a:endParaRPr>
          </a:p>
          <a:p>
            <a:pPr marL="457200" indent="-457200">
              <a:buFont typeface="Arial" panose="020B0604020202020204" pitchFamily="34" charset="0"/>
              <a:buChar char="•"/>
            </a:pPr>
            <a:endParaRPr lang="el-GR" dirty="0" smtClean="0">
              <a:solidFill>
                <a:schemeClr val="accent4">
                  <a:lumMod val="50000"/>
                </a:schemeClr>
              </a:solidFill>
            </a:endParaRPr>
          </a:p>
          <a:p>
            <a:pPr marL="457200" indent="-457200" algn="l">
              <a:buFont typeface="Arial" panose="020B0604020202020204" pitchFamily="34" charset="0"/>
              <a:buChar char="•"/>
            </a:pPr>
            <a:r>
              <a:rPr lang="el-GR" dirty="0" smtClean="0">
                <a:solidFill>
                  <a:schemeClr val="accent4">
                    <a:lumMod val="50000"/>
                  </a:schemeClr>
                </a:solidFill>
              </a:rPr>
              <a:t>Στους </a:t>
            </a:r>
            <a:r>
              <a:rPr lang="el-GR" dirty="0">
                <a:solidFill>
                  <a:schemeClr val="accent4">
                    <a:lumMod val="50000"/>
                  </a:schemeClr>
                </a:solidFill>
              </a:rPr>
              <a:t>φοιτητές ελλοχεύει ο </a:t>
            </a:r>
            <a:r>
              <a:rPr lang="el-GR" b="1" dirty="0">
                <a:solidFill>
                  <a:schemeClr val="accent4">
                    <a:lumMod val="50000"/>
                  </a:schemeClr>
                </a:solidFill>
              </a:rPr>
              <a:t>φόβος άσκησης της ιατρικής </a:t>
            </a:r>
            <a:r>
              <a:rPr lang="el-GR" dirty="0" smtClean="0">
                <a:solidFill>
                  <a:schemeClr val="accent4">
                    <a:lumMod val="50000"/>
                  </a:schemeClr>
                </a:solidFill>
              </a:rPr>
              <a:t>και, ταυτόχρονα, οι φοιτητές  </a:t>
            </a:r>
            <a:r>
              <a:rPr lang="el-GR" i="1" dirty="0" smtClean="0">
                <a:solidFill>
                  <a:schemeClr val="accent4">
                    <a:lumMod val="50000"/>
                  </a:schemeClr>
                </a:solidFill>
              </a:rPr>
              <a:t>δε</a:t>
            </a:r>
            <a:r>
              <a:rPr lang="el-GR" dirty="0" smtClean="0">
                <a:solidFill>
                  <a:schemeClr val="accent4">
                    <a:lumMod val="50000"/>
                  </a:schemeClr>
                </a:solidFill>
              </a:rPr>
              <a:t> φαίνεται να έχουν </a:t>
            </a:r>
            <a:r>
              <a:rPr lang="el-GR" dirty="0">
                <a:solidFill>
                  <a:schemeClr val="accent4">
                    <a:lumMod val="50000"/>
                  </a:schemeClr>
                </a:solidFill>
              </a:rPr>
              <a:t>θετική άποψη για τις </a:t>
            </a:r>
            <a:r>
              <a:rPr lang="el-GR" i="1" dirty="0">
                <a:solidFill>
                  <a:schemeClr val="accent4">
                    <a:lumMod val="50000"/>
                  </a:schemeClr>
                </a:solidFill>
              </a:rPr>
              <a:t>συμβατικές θεωρητικές παραδόσεις</a:t>
            </a:r>
            <a:r>
              <a:rPr lang="el-GR" dirty="0">
                <a:solidFill>
                  <a:schemeClr val="accent4">
                    <a:lumMod val="50000"/>
                  </a:schemeClr>
                </a:solidFill>
              </a:rPr>
              <a:t>. Αντιμετωπίζουν ως </a:t>
            </a:r>
            <a:r>
              <a:rPr lang="el-GR" b="1" dirty="0">
                <a:solidFill>
                  <a:schemeClr val="accent4">
                    <a:lumMod val="50000"/>
                  </a:schemeClr>
                </a:solidFill>
              </a:rPr>
              <a:t>πιο </a:t>
            </a:r>
            <a:r>
              <a:rPr lang="el-GR" b="1" dirty="0" smtClean="0">
                <a:solidFill>
                  <a:schemeClr val="accent4">
                    <a:lumMod val="50000"/>
                  </a:schemeClr>
                </a:solidFill>
              </a:rPr>
              <a:t>ενδιαφέροντα</a:t>
            </a:r>
            <a:r>
              <a:rPr lang="en-US" b="1" dirty="0" smtClean="0">
                <a:solidFill>
                  <a:schemeClr val="accent4">
                    <a:lumMod val="50000"/>
                  </a:schemeClr>
                </a:solidFill>
              </a:rPr>
              <a:t>,</a:t>
            </a:r>
            <a:r>
              <a:rPr lang="el-GR" b="1" dirty="0" smtClean="0">
                <a:solidFill>
                  <a:schemeClr val="accent4">
                    <a:lumMod val="50000"/>
                  </a:schemeClr>
                </a:solidFill>
              </a:rPr>
              <a:t>  τα </a:t>
            </a:r>
            <a:r>
              <a:rPr lang="el-GR" b="1" dirty="0" err="1" smtClean="0">
                <a:solidFill>
                  <a:schemeClr val="accent4">
                    <a:lumMod val="50000"/>
                  </a:schemeClr>
                </a:solidFill>
              </a:rPr>
              <a:t>κλινικοπαθολογοανατομικά</a:t>
            </a:r>
            <a:r>
              <a:rPr lang="el-GR" b="1" dirty="0" smtClean="0">
                <a:solidFill>
                  <a:schemeClr val="accent4">
                    <a:lumMod val="50000"/>
                  </a:schemeClr>
                </a:solidFill>
              </a:rPr>
              <a:t> </a:t>
            </a:r>
            <a:r>
              <a:rPr lang="el-GR" b="1" dirty="0">
                <a:solidFill>
                  <a:schemeClr val="accent4">
                    <a:lumMod val="50000"/>
                  </a:schemeClr>
                </a:solidFill>
              </a:rPr>
              <a:t>μαθήματα με μελέτη περιστατικών</a:t>
            </a:r>
            <a:r>
              <a:rPr lang="el-GR" dirty="0">
                <a:solidFill>
                  <a:schemeClr val="accent4">
                    <a:lumMod val="50000"/>
                  </a:schemeClr>
                </a:solidFill>
              </a:rPr>
              <a:t> (</a:t>
            </a:r>
            <a:r>
              <a:rPr lang="el-GR" dirty="0" err="1">
                <a:solidFill>
                  <a:schemeClr val="accent4">
                    <a:lumMod val="50000"/>
                  </a:schemeClr>
                </a:solidFill>
              </a:rPr>
              <a:t>case</a:t>
            </a:r>
            <a:r>
              <a:rPr lang="el-GR" dirty="0">
                <a:solidFill>
                  <a:schemeClr val="accent4">
                    <a:lumMod val="50000"/>
                  </a:schemeClr>
                </a:solidFill>
              </a:rPr>
              <a:t> </a:t>
            </a:r>
            <a:r>
              <a:rPr lang="el-GR" dirty="0" err="1">
                <a:solidFill>
                  <a:schemeClr val="accent4">
                    <a:lumMod val="50000"/>
                  </a:schemeClr>
                </a:solidFill>
              </a:rPr>
              <a:t>studies</a:t>
            </a:r>
            <a:r>
              <a:rPr lang="el-GR" dirty="0">
                <a:solidFill>
                  <a:schemeClr val="accent4">
                    <a:lumMod val="50000"/>
                  </a:schemeClr>
                </a:solidFill>
              </a:rPr>
              <a:t>).</a:t>
            </a:r>
            <a:endParaRPr lang="el-GR" dirty="0">
              <a:solidFill>
                <a:schemeClr val="accent4">
                  <a:lumMod val="50000"/>
                </a:schemeClr>
              </a:solidFill>
            </a:endParaRPr>
          </a:p>
          <a:p>
            <a:pPr marL="457200" indent="-457200" algn="l">
              <a:buFont typeface="Arial" panose="020B0604020202020204" pitchFamily="34" charset="0"/>
              <a:buChar char="•"/>
            </a:pPr>
            <a:endParaRPr lang="el-GR" dirty="0">
              <a:solidFill>
                <a:schemeClr val="accent4">
                  <a:lumMod val="50000"/>
                </a:schemeClr>
              </a:solidFill>
            </a:endParaRPr>
          </a:p>
          <a:p>
            <a:pPr marL="457200" indent="-457200" algn="l">
              <a:buFont typeface="Arial" panose="020B0604020202020204" pitchFamily="34" charset="0"/>
              <a:buChar char="•"/>
            </a:pPr>
            <a:r>
              <a:rPr lang="el-GR" dirty="0">
                <a:solidFill>
                  <a:schemeClr val="accent4">
                    <a:lumMod val="50000"/>
                  </a:schemeClr>
                </a:solidFill>
              </a:rPr>
              <a:t>Παρατηρείται </a:t>
            </a:r>
            <a:r>
              <a:rPr lang="el-GR" dirty="0">
                <a:solidFill>
                  <a:schemeClr val="accent4">
                    <a:lumMod val="50000"/>
                  </a:schemeClr>
                </a:solidFill>
                <a:effectLst>
                  <a:outerShdw blurRad="38100" dist="38100" dir="2700000" algn="tl">
                    <a:srgbClr val="000000">
                      <a:alpha val="43137"/>
                    </a:srgbClr>
                  </a:outerShdw>
                </a:effectLst>
              </a:rPr>
              <a:t>διστακτικότητα στη χρήση διαδικτυακών πηγών </a:t>
            </a:r>
            <a:r>
              <a:rPr lang="el-GR" dirty="0" smtClean="0">
                <a:solidFill>
                  <a:schemeClr val="accent4">
                    <a:lumMod val="50000"/>
                  </a:schemeClr>
                </a:solidFill>
                <a:effectLst>
                  <a:outerShdw blurRad="38100" dist="38100" dir="2700000" algn="tl">
                    <a:srgbClr val="000000">
                      <a:alpha val="43137"/>
                    </a:srgbClr>
                  </a:outerShdw>
                </a:effectLst>
              </a:rPr>
              <a:t> ιατρικής εκπαίδευσης</a:t>
            </a:r>
            <a:r>
              <a:rPr lang="el-GR" dirty="0" smtClean="0">
                <a:solidFill>
                  <a:schemeClr val="accent4">
                    <a:lumMod val="50000"/>
                  </a:schemeClr>
                </a:solidFill>
              </a:rPr>
              <a:t>, </a:t>
            </a:r>
            <a:r>
              <a:rPr lang="el-GR" dirty="0">
                <a:solidFill>
                  <a:schemeClr val="accent4">
                    <a:lumMod val="50000"/>
                  </a:schemeClr>
                </a:solidFill>
              </a:rPr>
              <a:t>παρά την αυξημένη εξοικείωση των σύγχρονων φοιτητών με την τεχνολογία των ΗΥ.</a:t>
            </a:r>
            <a:endParaRPr lang="el-GR" dirty="0">
              <a:solidFill>
                <a:schemeClr val="accent4">
                  <a:lumMod val="50000"/>
                </a:schemeClr>
              </a:solidFill>
            </a:endParaRPr>
          </a:p>
          <a:p>
            <a:pPr marL="457200" indent="-457200" algn="l">
              <a:buFont typeface="Arial" panose="020B0604020202020204" pitchFamily="34" charset="0"/>
              <a:buChar char="•"/>
            </a:pPr>
            <a:endParaRPr lang="el-GR" dirty="0">
              <a:solidFill>
                <a:schemeClr val="accent4">
                  <a:lumMod val="50000"/>
                </a:schemeClr>
              </a:solidFill>
            </a:endParaRPr>
          </a:p>
          <a:p>
            <a:pPr marL="457200" indent="-457200" algn="l">
              <a:buFont typeface="Arial" panose="020B0604020202020204" pitchFamily="34" charset="0"/>
              <a:buChar char="•"/>
            </a:pPr>
            <a:endParaRPr lang="el-GR" dirty="0">
              <a:solidFill>
                <a:schemeClr val="accent4">
                  <a:lumMod val="50000"/>
                </a:schemeClr>
              </a:solidFill>
            </a:endParaRPr>
          </a:p>
          <a:p>
            <a:pPr marL="457200" indent="-457200" algn="l">
              <a:buFont typeface="Arial" panose="020B0604020202020204" pitchFamily="34" charset="0"/>
              <a:buChar char="•"/>
            </a:pPr>
            <a:endParaRPr lang="el-GR" dirty="0">
              <a:solidFill>
                <a:schemeClr val="accent4">
                  <a:lumMod val="50000"/>
                </a:schemeClr>
              </a:solidFill>
            </a:endParaRPr>
          </a:p>
          <a:p>
            <a:pPr marL="457200" indent="-457200" algn="l">
              <a:buFont typeface="Arial" panose="020B0604020202020204" pitchFamily="34" charset="0"/>
              <a:buChar char="•"/>
            </a:pPr>
            <a:endParaRPr lang="el-GR"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1143000"/>
          </a:xfrm>
        </p:spPr>
        <p:txBody>
          <a:bodyPr>
            <a:noAutofit/>
          </a:bodyPr>
          <a:lstStyle/>
          <a:p>
            <a:r>
              <a:rPr lang="el-GR" sz="3600" b="1" dirty="0" smtClean="0">
                <a:solidFill>
                  <a:srgbClr val="002060"/>
                </a:solidFill>
              </a:rPr>
              <a:t>Προκαταλήψεις (ταμπού) και προβλήματα </a:t>
            </a:r>
            <a:br>
              <a:rPr lang="el-GR" sz="3600" b="1" dirty="0" smtClean="0">
                <a:solidFill>
                  <a:srgbClr val="002060"/>
                </a:solidFill>
              </a:rPr>
            </a:br>
            <a:r>
              <a:rPr lang="el-GR" sz="3600" b="1" dirty="0" smtClean="0">
                <a:solidFill>
                  <a:srgbClr val="002060"/>
                </a:solidFill>
              </a:rPr>
              <a:t>στην ιατρική εκπαίδευση (και όχι μόνο)</a:t>
            </a:r>
            <a:endParaRPr lang="el-GR" sz="3600" b="1" dirty="0">
              <a:solidFill>
                <a:srgbClr val="002060"/>
              </a:solidFill>
            </a:endParaRPr>
          </a:p>
        </p:txBody>
      </p:sp>
      <p:sp>
        <p:nvSpPr>
          <p:cNvPr id="3" name="Θέση περιεχομένου 2"/>
          <p:cNvSpPr>
            <a:spLocks noGrp="1"/>
          </p:cNvSpPr>
          <p:nvPr>
            <p:ph idx="1"/>
          </p:nvPr>
        </p:nvSpPr>
        <p:spPr>
          <a:xfrm>
            <a:off x="428625" y="1399540"/>
            <a:ext cx="8229600" cy="5312410"/>
          </a:xfrm>
        </p:spPr>
        <p:style>
          <a:lnRef idx="1">
            <a:schemeClr val="accent4"/>
          </a:lnRef>
          <a:fillRef idx="3">
            <a:schemeClr val="accent4"/>
          </a:fillRef>
          <a:effectRef idx="2">
            <a:schemeClr val="accent4"/>
          </a:effectRef>
          <a:fontRef idx="minor">
            <a:schemeClr val="lt1"/>
          </a:fontRef>
        </p:style>
        <p:txBody>
          <a:bodyPr>
            <a:normAutofit fontScale="60000" lnSpcReduction="20000"/>
          </a:bodyPr>
          <a:lstStyle/>
          <a:p>
            <a:pPr algn="just"/>
            <a:endParaRPr lang="el-GR" dirty="0" smtClean="0"/>
          </a:p>
          <a:p>
            <a:pPr algn="just"/>
            <a:r>
              <a:rPr lang="el-GR" dirty="0" smtClean="0"/>
              <a:t>Απουσία καλλιέργειας ολιστικής αντίληψης της Ιατρικής. Ενδιαφέρον μόνο για την εξειδίκευση, όχι για το “όλον”.</a:t>
            </a:r>
            <a:endParaRPr lang="el-GR" dirty="0" smtClean="0"/>
          </a:p>
          <a:p>
            <a:pPr algn="just"/>
            <a:r>
              <a:rPr lang="el-GR" dirty="0" smtClean="0"/>
              <a:t>Ο «ακαδημαϊκός» χαρακτήρας του δασκάλου. Σοβαροφάνεια. Σύμβολο εξουσίας. Αυταρχική συμπεριφορά.Σχέσεις που βασίζονται στη δύναμη.  Απουσία ποιοτικής χιουμοριστικής διάθεσης. Έλλειψη επικοινωνίας με μετέπειτα απουσία </a:t>
            </a:r>
            <a:r>
              <a:rPr lang="el-GR" dirty="0" err="1" smtClean="0"/>
              <a:t>ενσυναίσθησης</a:t>
            </a:r>
            <a:r>
              <a:rPr lang="el-GR" dirty="0" smtClean="0"/>
              <a:t> του γιατρού προς τον ασθενή.</a:t>
            </a:r>
            <a:endParaRPr lang="el-GR" dirty="0" smtClean="0"/>
          </a:p>
          <a:p>
            <a:pPr algn="just"/>
            <a:r>
              <a:rPr lang="el-GR" dirty="0" smtClean="0"/>
              <a:t>Ο απόλυτα κυρίαρχος «ακαδημαϊκός-θεωρητικός» τρόπος διδασκαλίας υπό τη μορφή μετάδοσης πληροφοριών εγκυκλοπαιδικού χαρακτήρα</a:t>
            </a:r>
            <a:r>
              <a:rPr lang="en-US" dirty="0" smtClean="0"/>
              <a:t>,</a:t>
            </a:r>
            <a:r>
              <a:rPr lang="el-GR" dirty="0" smtClean="0"/>
              <a:t>  μέσω διαλέξεων.</a:t>
            </a:r>
            <a:endParaRPr lang="el-GR" dirty="0" smtClean="0"/>
          </a:p>
          <a:p>
            <a:pPr algn="just"/>
            <a:r>
              <a:rPr lang="el-GR" dirty="0" smtClean="0"/>
              <a:t>Η απόλυτη αξία του συγγράμματος για την απόκτηση της ιατρικής γνώσης και την επιτυχία στις εξετάσεις. Αποκλειστική κινητήρια δύναμη της εκπαιδευτικής διαδικασίας οι εξετάσεις.</a:t>
            </a:r>
            <a:endParaRPr lang="el-GR" dirty="0" smtClean="0"/>
          </a:p>
          <a:p>
            <a:pPr algn="just"/>
            <a:r>
              <a:rPr lang="el-GR" dirty="0" smtClean="0"/>
              <a:t>Ο τρόπος δόμησης ενός ιατρικού συγγράμματος.</a:t>
            </a:r>
            <a:endParaRPr lang="el-GR" dirty="0" smtClean="0"/>
          </a:p>
          <a:p>
            <a:pPr algn="just"/>
            <a:r>
              <a:rPr lang="el-GR" dirty="0" smtClean="0"/>
              <a:t>Η μάθηση ως αποτέλεσμα εξωτερικού ή εσωτερικού ψυχαναγκασμού, αποφυγή κάποιας τιμωρίας ( λ.χ. υποχρεωτικές παρουσίες, μελέτη μόνο ενόψει κάποιας εξέτασης ). Απουσία ελεύθερης βούλησης για  κατάκτηση της γνώσης.</a:t>
            </a:r>
            <a:endParaRPr lang="el-GR" dirty="0" smtClean="0"/>
          </a:p>
          <a:p>
            <a:pPr algn="just"/>
            <a:r>
              <a:rPr lang="el-GR" dirty="0" smtClean="0"/>
              <a:t>Καλλιέργεια ανθρωπιστικού πνεύματος στις θετικές επιστήμες ( και αντίστροφα).</a:t>
            </a:r>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08720"/>
            <a:ext cx="4357686" cy="5806428"/>
          </a:xfrm>
        </p:spPr>
        <p:txBody>
          <a:bodyPr>
            <a:noAutofit/>
          </a:bodyPr>
          <a:lstStyle/>
          <a:p>
            <a:pPr algn="ctr">
              <a:buNone/>
            </a:pPr>
            <a:r>
              <a:rPr lang="en-US" sz="2400" dirty="0" smtClean="0"/>
              <a:t>     </a:t>
            </a:r>
            <a:r>
              <a:rPr lang="el-GR" sz="2000" dirty="0" smtClean="0"/>
              <a:t>Φανταστείτε τον εαυτό σας να ακούει μια διάλεξη. </a:t>
            </a:r>
            <a:endParaRPr lang="en-US" sz="2000" dirty="0" smtClean="0"/>
          </a:p>
          <a:p>
            <a:pPr algn="ctr">
              <a:buNone/>
            </a:pPr>
            <a:r>
              <a:rPr lang="el-GR" sz="2000" dirty="0" smtClean="0"/>
              <a:t>Ακόμη και εάν το περιεχόμενο της διάλεξης είναι ενδιαφέρον για σας και ο παρουσιαστής κάνει ικανοποιητικό έργο, </a:t>
            </a:r>
            <a:endParaRPr lang="en-US" sz="2000" dirty="0" smtClean="0"/>
          </a:p>
          <a:p>
            <a:pPr algn="ctr">
              <a:buNone/>
            </a:pPr>
            <a:r>
              <a:rPr lang="el-GR" sz="2000" dirty="0" smtClean="0"/>
              <a:t>εσείς μπορεί να πιάνετε το λογισμό σας να περιπλανάται.</a:t>
            </a:r>
            <a:endParaRPr lang="en-US" sz="2000" dirty="0" smtClean="0"/>
          </a:p>
          <a:p>
            <a:pPr algn="ctr">
              <a:buNone/>
            </a:pPr>
            <a:r>
              <a:rPr lang="el-GR" sz="2000" dirty="0" smtClean="0"/>
              <a:t>Αυτό συμβαίνει επειδή η </a:t>
            </a:r>
            <a:r>
              <a:rPr lang="el-GR" sz="2000" b="1" dirty="0" smtClean="0"/>
              <a:t>μαθησιακή διεργασία</a:t>
            </a:r>
            <a:r>
              <a:rPr lang="el-GR" sz="2000" dirty="0" smtClean="0"/>
              <a:t>, η οποία, όσον αφορά μια διάλεξη, είναι ουσιαστικά </a:t>
            </a:r>
            <a:r>
              <a:rPr lang="el-GR" sz="2000" i="1" dirty="0" err="1" smtClean="0"/>
              <a:t>μονο</a:t>
            </a:r>
            <a:r>
              <a:rPr lang="el-GR" sz="2000" dirty="0" err="1" smtClean="0"/>
              <a:t>δρομική</a:t>
            </a:r>
            <a:r>
              <a:rPr lang="el-GR" sz="2000" dirty="0" smtClean="0"/>
              <a:t>, </a:t>
            </a:r>
            <a:endParaRPr lang="en-US" sz="2000" dirty="0" smtClean="0"/>
          </a:p>
          <a:p>
            <a:pPr algn="ctr">
              <a:buNone/>
            </a:pPr>
            <a:r>
              <a:rPr lang="el-GR" sz="2000" dirty="0" smtClean="0"/>
              <a:t>από τον εκπαιδευτή ως </a:t>
            </a:r>
            <a:r>
              <a:rPr lang="el-GR" sz="2000" dirty="0" err="1" smtClean="0"/>
              <a:t>πάροχο</a:t>
            </a:r>
            <a:r>
              <a:rPr lang="el-GR" sz="2000" dirty="0" smtClean="0"/>
              <a:t> πληροφοριών προς εσάς ως δέκτη, </a:t>
            </a:r>
            <a:endParaRPr lang="el-GR" sz="2000" dirty="0" smtClean="0"/>
          </a:p>
          <a:p>
            <a:pPr algn="ctr">
              <a:buNone/>
            </a:pPr>
            <a:r>
              <a:rPr lang="el-GR" sz="2000" b="1" u="sng" dirty="0" smtClean="0"/>
              <a:t>δεν </a:t>
            </a:r>
            <a:r>
              <a:rPr lang="el-GR" sz="2000" u="sng" dirty="0" smtClean="0"/>
              <a:t>απαιτεί</a:t>
            </a:r>
            <a:r>
              <a:rPr lang="el-GR" sz="2000" dirty="0" smtClean="0"/>
              <a:t>  την </a:t>
            </a:r>
            <a:r>
              <a:rPr lang="el-GR" sz="2000" dirty="0" smtClean="0">
                <a:solidFill>
                  <a:srgbClr val="FF0000"/>
                </a:solidFill>
                <a:effectLst>
                  <a:outerShdw blurRad="38100" dist="38100" dir="2700000" algn="tl">
                    <a:srgbClr val="000000">
                      <a:alpha val="43137"/>
                    </a:srgbClr>
                  </a:outerShdw>
                </a:effectLst>
              </a:rPr>
              <a:t>ενεργή σας συμμετοχή </a:t>
            </a:r>
            <a:r>
              <a:rPr lang="el-GR" sz="2000" dirty="0" smtClean="0"/>
              <a:t>για να εξελιχθεί· </a:t>
            </a:r>
            <a:endParaRPr lang="el-GR" sz="2000" dirty="0" smtClean="0"/>
          </a:p>
          <a:p>
            <a:pPr algn="ctr">
              <a:buNone/>
            </a:pPr>
            <a:r>
              <a:rPr lang="el-GR" sz="2000" dirty="0" smtClean="0"/>
              <a:t>     εξελίσσεται  </a:t>
            </a:r>
            <a:r>
              <a:rPr lang="el-GR" sz="2000" i="1" dirty="0" smtClean="0"/>
              <a:t>ερήμην σας.</a:t>
            </a:r>
            <a:endParaRPr lang="el-GR" sz="2000" i="1" dirty="0" smtClean="0"/>
          </a:p>
        </p:txBody>
      </p:sp>
      <p:sp>
        <p:nvSpPr>
          <p:cNvPr id="4" name="Title 1"/>
          <p:cNvSpPr>
            <a:spLocks noGrp="1"/>
          </p:cNvSpPr>
          <p:nvPr>
            <p:ph type="title"/>
          </p:nvPr>
        </p:nvSpPr>
        <p:spPr>
          <a:xfrm>
            <a:off x="0" y="0"/>
            <a:ext cx="9144000" cy="928670"/>
          </a:xfrm>
        </p:spPr>
        <p:txBody>
          <a:bodyPr>
            <a:noAutofit/>
          </a:bodyPr>
          <a:lstStyle/>
          <a:p>
            <a:r>
              <a:rPr lang="el-GR" sz="2800" dirty="0" smtClean="0"/>
              <a:t>Η</a:t>
            </a:r>
            <a:r>
              <a:rPr lang="el-GR" sz="2800" b="1" dirty="0" smtClean="0"/>
              <a:t>  </a:t>
            </a:r>
            <a:r>
              <a:rPr lang="el-GR" sz="2800" b="1" spc="600" dirty="0" smtClean="0">
                <a:solidFill>
                  <a:srgbClr val="FF0000"/>
                </a:solidFill>
                <a:effectLst>
                  <a:outerShdw blurRad="38100" dist="38100" dir="2700000" algn="tl">
                    <a:srgbClr val="000000">
                      <a:alpha val="43137"/>
                    </a:srgbClr>
                  </a:outerShdw>
                </a:effectLst>
              </a:rPr>
              <a:t>ενεργός συμμετοχή </a:t>
            </a:r>
            <a:r>
              <a:rPr lang="el-GR" sz="2800" b="1" dirty="0" smtClean="0">
                <a:solidFill>
                  <a:srgbClr val="FF0000"/>
                </a:solidFill>
              </a:rPr>
              <a:t>του εκπαιδευόμενου </a:t>
            </a:r>
            <a:br>
              <a:rPr lang="el-GR" sz="2800" b="1" dirty="0" smtClean="0">
                <a:solidFill>
                  <a:srgbClr val="FF0000"/>
                </a:solidFill>
              </a:rPr>
            </a:br>
            <a:r>
              <a:rPr lang="el-GR" sz="2800" spc="300" dirty="0" smtClean="0">
                <a:effectLst>
                  <a:outerShdw blurRad="38100" dist="38100" dir="2700000" algn="tl">
                    <a:srgbClr val="000000">
                      <a:alpha val="43137"/>
                    </a:srgbClr>
                  </a:outerShdw>
                </a:effectLst>
              </a:rPr>
              <a:t>αυξάνει</a:t>
            </a:r>
            <a:r>
              <a:rPr lang="el-GR" sz="2800" dirty="0" smtClean="0"/>
              <a:t> τη </a:t>
            </a:r>
            <a:r>
              <a:rPr lang="el-GR" sz="2800" dirty="0" smtClean="0">
                <a:solidFill>
                  <a:srgbClr val="FF0000"/>
                </a:solidFill>
                <a:effectLst>
                  <a:outerShdw blurRad="38100" dist="38100" dir="2700000" algn="tl">
                    <a:srgbClr val="000000">
                      <a:alpha val="43137"/>
                    </a:srgbClr>
                  </a:outerShdw>
                </a:effectLst>
              </a:rPr>
              <a:t>μαθησιακή αξία.</a:t>
            </a:r>
            <a:endParaRPr lang="el-GR" sz="2800" dirty="0">
              <a:solidFill>
                <a:srgbClr val="FF0000"/>
              </a:solidFill>
              <a:effectLst>
                <a:outerShdw blurRad="38100" dist="38100" dir="2700000" algn="tl">
                  <a:srgbClr val="000000">
                    <a:alpha val="43137"/>
                  </a:srgbClr>
                </a:outerShdw>
              </a:effectLst>
            </a:endParaRPr>
          </a:p>
        </p:txBody>
      </p:sp>
      <p:pic>
        <p:nvPicPr>
          <p:cNvPr id="129026" name="Picture 2" descr="C:\Users\αγαπουλακι\Desktop\ΑΝΤΡΕΑΣ\TEACHING PAINTINGS\scholars-at-a-lecture.jpg!HD.jpg"/>
          <p:cNvPicPr>
            <a:picLocks noChangeAspect="1" noChangeArrowheads="1"/>
          </p:cNvPicPr>
          <p:nvPr/>
        </p:nvPicPr>
        <p:blipFill>
          <a:blip r:embed="rId1" cstate="print"/>
          <a:srcRect/>
          <a:stretch>
            <a:fillRect/>
          </a:stretch>
        </p:blipFill>
        <p:spPr bwMode="auto">
          <a:xfrm>
            <a:off x="4357686" y="1000108"/>
            <a:ext cx="4572032" cy="534219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dirty="0" smtClean="0"/>
              <a:t>ΠΤΥΧΕΣ ΤΗΣ ΙΑΤΡΙΚΗΣ ΕΙΔΙΚΟΤΗΤΑΣ </a:t>
            </a:r>
            <a:br>
              <a:rPr lang="el-GR" dirty="0" smtClean="0"/>
            </a:br>
            <a:r>
              <a:rPr lang="el-GR" dirty="0" smtClean="0"/>
              <a:t>ΤΗΣ ΠΑΘΟΛΟΓΙΚΗΣ ΑΝΑΤΟΜΙΚΗΣ</a:t>
            </a:r>
            <a:br>
              <a:rPr lang="el-GR" dirty="0" smtClean="0"/>
            </a:br>
            <a:r>
              <a:rPr lang="el-GR" sz="2000" dirty="0" smtClean="0"/>
              <a:t>( βλ. και αναρτημένα αρχεία, μέσω του συνδέσμου</a:t>
            </a:r>
            <a:r>
              <a:rPr lang="en-US" sz="2000" dirty="0" smtClean="0"/>
              <a:t>:</a:t>
            </a:r>
            <a:r>
              <a:rPr lang="el-GR" sz="2000" dirty="0" smtClean="0"/>
              <a:t> </a:t>
            </a:r>
            <a:br>
              <a:rPr lang="en-US" sz="2000" dirty="0"/>
            </a:br>
            <a:r>
              <a:rPr lang="en-US" sz="2000" dirty="0">
                <a:hlinkClick r:id="rId1"/>
              </a:rPr>
              <a:t>https://eclass.uoa.gr/modules/document/index.php?course=MED409&amp;openDir=/</a:t>
            </a:r>
            <a:r>
              <a:rPr lang="en-US" sz="2000" dirty="0" smtClean="0">
                <a:hlinkClick r:id="rId1"/>
              </a:rPr>
              <a:t>4f8e670fkcr8</a:t>
            </a:r>
            <a:r>
              <a:rPr lang="en-US" sz="2000" dirty="0" smtClean="0"/>
              <a:t> )</a:t>
            </a:r>
            <a:endParaRPr lang="el-GR" sz="2000" dirty="0"/>
          </a:p>
        </p:txBody>
      </p:sp>
      <p:sp>
        <p:nvSpPr>
          <p:cNvPr id="3" name="2 - Θέση περιεχομένου"/>
          <p:cNvSpPr>
            <a:spLocks noGrp="1"/>
          </p:cNvSpPr>
          <p:nvPr>
            <p:ph idx="1"/>
          </p:nvPr>
        </p:nvSpPr>
        <p:spPr>
          <a:xfrm>
            <a:off x="0" y="2132856"/>
            <a:ext cx="9144000" cy="4725144"/>
          </a:xfrm>
        </p:spPr>
        <p:txBody>
          <a:bodyPr>
            <a:normAutofit fontScale="92500" lnSpcReduction="20000"/>
          </a:bodyPr>
          <a:lstStyle/>
          <a:p>
            <a:pPr algn="just"/>
            <a:r>
              <a:rPr lang="el-GR" sz="2000" dirty="0"/>
              <a:t>Η Παθολογική </a:t>
            </a:r>
            <a:r>
              <a:rPr lang="el-GR" sz="2000" dirty="0" smtClean="0"/>
              <a:t>Ανατομική / </a:t>
            </a:r>
            <a:r>
              <a:rPr lang="el-GR" sz="2000" dirty="0" err="1" smtClean="0"/>
              <a:t>Ιστοπαθολογία</a:t>
            </a:r>
            <a:r>
              <a:rPr lang="el-GR" sz="2000" dirty="0" smtClean="0"/>
              <a:t>  ανήκει </a:t>
            </a:r>
            <a:r>
              <a:rPr lang="el-GR" sz="2000" dirty="0"/>
              <a:t>στις "εργαστηριακές ειδικότητες", στην πραγματικότητα όμως είναι </a:t>
            </a:r>
            <a:r>
              <a:rPr lang="el-GR" sz="2000" dirty="0" err="1">
                <a:effectLst>
                  <a:outerShdw blurRad="38100" dist="38100" dir="2700000" algn="tl">
                    <a:srgbClr val="000000">
                      <a:alpha val="43137"/>
                    </a:srgbClr>
                  </a:outerShdw>
                </a:effectLst>
              </a:rPr>
              <a:t>κλινικο</a:t>
            </a:r>
            <a:r>
              <a:rPr lang="el-GR" sz="2000" dirty="0"/>
              <a:t>-εργαστηριακή. Οι περισσότεροι ασθενείς στο Νοσοκομείο δεν γνωρίζουν και δεν συναντούν τον </a:t>
            </a:r>
            <a:r>
              <a:rPr lang="el-GR" sz="2000" dirty="0" smtClean="0"/>
              <a:t>παθολογοανατόμο / </a:t>
            </a:r>
            <a:r>
              <a:rPr lang="el-GR" sz="2000" dirty="0" err="1" smtClean="0"/>
              <a:t>ιστοπαθολόγο</a:t>
            </a:r>
            <a:r>
              <a:rPr lang="el-GR" sz="2000" dirty="0" smtClean="0"/>
              <a:t>, </a:t>
            </a:r>
            <a:r>
              <a:rPr lang="el-GR" sz="2000" dirty="0"/>
              <a:t>ο οποίος όμως </a:t>
            </a:r>
            <a:r>
              <a:rPr lang="el-GR" sz="2000" dirty="0">
                <a:effectLst>
                  <a:outerShdw blurRad="38100" dist="38100" dir="2700000" algn="tl">
                    <a:srgbClr val="000000">
                      <a:alpha val="43137"/>
                    </a:srgbClr>
                  </a:outerShdw>
                </a:effectLst>
              </a:rPr>
              <a:t>συνεργάζεται στενά με γιατρούς άλλων ειδικοτήτων</a:t>
            </a:r>
            <a:r>
              <a:rPr lang="el-GR" sz="2000" dirty="0"/>
              <a:t>, παρέχοντάς τους όχι μόνο τη </a:t>
            </a:r>
            <a:r>
              <a:rPr lang="el-GR" sz="2000" b="1" dirty="0"/>
              <a:t>διάγνωση</a:t>
            </a:r>
            <a:r>
              <a:rPr lang="el-GR" sz="2000" dirty="0"/>
              <a:t>, αλλά και </a:t>
            </a:r>
            <a:r>
              <a:rPr lang="el-GR" sz="2000" b="1" dirty="0"/>
              <a:t>πληροφορίες</a:t>
            </a:r>
            <a:r>
              <a:rPr lang="el-GR" sz="2000" dirty="0"/>
              <a:t> για την </a:t>
            </a:r>
            <a:r>
              <a:rPr lang="el-GR" sz="2000" b="1" dirty="0"/>
              <a:t>επιλογή της κατάλληλης θεραπείας. </a:t>
            </a:r>
            <a:r>
              <a:rPr lang="el-GR" sz="2000" b="1" dirty="0" smtClean="0"/>
              <a:t> </a:t>
            </a:r>
            <a:r>
              <a:rPr lang="el-GR" sz="2000" dirty="0" smtClean="0"/>
              <a:t>Ανάγκη</a:t>
            </a:r>
            <a:r>
              <a:rPr lang="el-GR" sz="2000" b="1" dirty="0" smtClean="0"/>
              <a:t> </a:t>
            </a:r>
            <a:r>
              <a:rPr lang="el-GR" sz="2000" dirty="0"/>
              <a:t>α</a:t>
            </a:r>
            <a:r>
              <a:rPr lang="el-GR" sz="2000" dirty="0" smtClean="0"/>
              <a:t>ναβάθμισης της γενικής αντίληψης για την ειδικότητα με προβολή της </a:t>
            </a:r>
            <a:r>
              <a:rPr lang="el-GR" sz="2000" b="1" dirty="0" smtClean="0"/>
              <a:t>αφοσίωσης του σύγχρονου παθολογοανατόμου στη φροντίδα του  </a:t>
            </a:r>
            <a:r>
              <a:rPr lang="el-GR" sz="2000" b="1" spc="300" dirty="0" smtClean="0"/>
              <a:t>ζώντα</a:t>
            </a:r>
            <a:r>
              <a:rPr lang="el-GR" sz="2000" b="1" dirty="0" smtClean="0"/>
              <a:t> ασθενούς </a:t>
            </a:r>
            <a:r>
              <a:rPr lang="el-GR" sz="2000" dirty="0" smtClean="0"/>
              <a:t>και εξάλειψη του στερεότυπου ότι ο παθολογοανατόμος ασχολείται πρωτίστως με τις νεκροτομές. </a:t>
            </a:r>
            <a:endParaRPr lang="el-GR" sz="2000" b="1" dirty="0" smtClean="0"/>
          </a:p>
          <a:p>
            <a:pPr algn="just"/>
            <a:endParaRPr lang="el-GR" sz="2000" dirty="0"/>
          </a:p>
          <a:p>
            <a:pPr algn="just"/>
            <a:r>
              <a:rPr lang="el-GR" sz="2000" dirty="0"/>
              <a:t>Η μεγάλη πρόοδος της σύγχρονης ιατρικής στην </a:t>
            </a:r>
            <a:r>
              <a:rPr lang="el-GR" sz="2000" b="1" dirty="0"/>
              <a:t>κατανόηση της </a:t>
            </a:r>
            <a:r>
              <a:rPr lang="el-GR" sz="2000" b="1" dirty="0" err="1"/>
              <a:t>παθογένεσης</a:t>
            </a:r>
            <a:r>
              <a:rPr lang="el-GR" sz="2000" b="1" dirty="0"/>
              <a:t> και στη θεραπεία των νόσων </a:t>
            </a:r>
            <a:r>
              <a:rPr lang="el-GR" sz="2000" dirty="0"/>
              <a:t>οφείλεται και στη διεθνή ιατρική κοινότητα των Παθολογοανατόμων, πέντε από τους οποίους έχουν βραβευτεί με το βραβείο NOBEL</a:t>
            </a:r>
            <a:r>
              <a:rPr lang="el-GR" sz="2000" dirty="0" smtClean="0"/>
              <a:t>. Πρόκειται για </a:t>
            </a:r>
            <a:r>
              <a:rPr lang="el-GR" sz="2000" dirty="0" smtClean="0">
                <a:effectLst>
                  <a:outerShdw blurRad="38100" dist="38100" dir="2700000" algn="tl">
                    <a:srgbClr val="000000">
                      <a:alpha val="43137"/>
                    </a:srgbClr>
                  </a:outerShdw>
                </a:effectLst>
              </a:rPr>
              <a:t>ταχέως εξελισσόμενη </a:t>
            </a:r>
            <a:r>
              <a:rPr lang="el-GR" sz="2000" dirty="0" smtClean="0"/>
              <a:t>ιατρική ειδικότητα με </a:t>
            </a:r>
            <a:r>
              <a:rPr lang="el-GR" sz="2000" dirty="0" smtClean="0">
                <a:effectLst>
                  <a:outerShdw blurRad="38100" dist="38100" dir="2700000" algn="tl">
                    <a:srgbClr val="000000">
                      <a:alpha val="43137"/>
                    </a:srgbClr>
                  </a:outerShdw>
                </a:effectLst>
              </a:rPr>
              <a:t>αχανές ερευνητικό πεδίο</a:t>
            </a:r>
            <a:r>
              <a:rPr lang="el-GR" sz="2000" dirty="0" smtClean="0"/>
              <a:t>.</a:t>
            </a:r>
            <a:endParaRPr lang="el-GR" sz="2000" dirty="0" smtClean="0"/>
          </a:p>
          <a:p>
            <a:pPr algn="just"/>
            <a:endParaRPr lang="el-GR" sz="2000" dirty="0"/>
          </a:p>
          <a:p>
            <a:pPr algn="just"/>
            <a:r>
              <a:rPr lang="el-GR" sz="2000" dirty="0"/>
              <a:t>Ο </a:t>
            </a:r>
            <a:r>
              <a:rPr lang="el-GR" sz="2000" dirty="0" smtClean="0"/>
              <a:t>παθολογοανατόμος </a:t>
            </a:r>
            <a:r>
              <a:rPr lang="el-GR" sz="2000" dirty="0"/>
              <a:t>είναι ο γιατρός που ασχολείται με </a:t>
            </a:r>
            <a:r>
              <a:rPr lang="el-GR" sz="2000" b="1" dirty="0"/>
              <a:t>όλες</a:t>
            </a:r>
            <a:r>
              <a:rPr lang="el-GR" sz="2000" dirty="0"/>
              <a:t> τις </a:t>
            </a:r>
            <a:r>
              <a:rPr lang="el-GR" sz="2000" b="1" dirty="0"/>
              <a:t>βασικές πτυχές της </a:t>
            </a:r>
            <a:r>
              <a:rPr lang="el-GR" sz="2000" b="1" dirty="0" smtClean="0"/>
              <a:t>κάθε νόσου</a:t>
            </a:r>
            <a:r>
              <a:rPr lang="el-GR" sz="2000" dirty="0"/>
              <a:t>, από το πώς αναπτύσσεται ως τη </a:t>
            </a:r>
            <a:r>
              <a:rPr lang="el-GR" sz="2000" dirty="0" smtClean="0"/>
              <a:t>διάγνωσή της </a:t>
            </a:r>
            <a:r>
              <a:rPr lang="el-GR" sz="2000" dirty="0"/>
              <a:t>και τον προσδιορισμό διαφόρων επιμέρους χαρακτηριστικών της (</a:t>
            </a:r>
            <a:r>
              <a:rPr lang="el-GR" sz="2000" b="1" dirty="0"/>
              <a:t>βαρύτητα</a:t>
            </a:r>
            <a:r>
              <a:rPr lang="el-GR" sz="2000" dirty="0"/>
              <a:t>, </a:t>
            </a:r>
            <a:r>
              <a:rPr lang="el-GR" sz="2000" dirty="0">
                <a:effectLst>
                  <a:outerShdw blurRad="38100" dist="38100" dir="2700000" algn="tl">
                    <a:srgbClr val="000000">
                      <a:alpha val="43137"/>
                    </a:srgbClr>
                  </a:outerShdw>
                </a:effectLst>
              </a:rPr>
              <a:t>ευαισθησία</a:t>
            </a:r>
            <a:r>
              <a:rPr lang="el-GR" sz="2000" dirty="0"/>
              <a:t> και </a:t>
            </a:r>
            <a:r>
              <a:rPr lang="el-GR" sz="2000" b="1" dirty="0"/>
              <a:t>ανταπόκριση σε συγκεκριμένη θεραπεία</a:t>
            </a:r>
            <a:r>
              <a:rPr lang="el-GR" sz="2000" dirty="0"/>
              <a:t>).</a:t>
            </a:r>
            <a:endParaRPr lang="el-GR" sz="2000" dirty="0"/>
          </a:p>
          <a:p>
            <a:pPr algn="just"/>
            <a:endParaRPr lang="el-GR" sz="20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80"/>
          </a:xfrm>
        </p:spPr>
        <p:txBody>
          <a:bodyPr>
            <a:normAutofit fontScale="90000"/>
          </a:bodyPr>
          <a:lstStyle/>
          <a:p>
            <a:br>
              <a:rPr lang="el-GR" u="sng" dirty="0" smtClean="0"/>
            </a:br>
            <a:br>
              <a:rPr lang="el-GR" u="sng" dirty="0"/>
            </a:br>
            <a:r>
              <a:rPr lang="el-GR" u="sng" dirty="0" smtClean="0"/>
              <a:t>Επαναπροσδιορισμός </a:t>
            </a:r>
            <a:br>
              <a:rPr lang="el-GR" u="sng" dirty="0" smtClean="0"/>
            </a:br>
            <a:r>
              <a:rPr lang="el-GR" dirty="0" smtClean="0"/>
              <a:t>των εκπαιδευτικών αναγκών</a:t>
            </a:r>
            <a:br>
              <a:rPr lang="en-US" dirty="0" smtClean="0">
                <a:solidFill>
                  <a:srgbClr val="002060"/>
                </a:solidFill>
              </a:rPr>
            </a:br>
            <a:endParaRPr lang="el-GR" dirty="0">
              <a:solidFill>
                <a:srgbClr val="002060"/>
              </a:solidFill>
            </a:endParaRPr>
          </a:p>
        </p:txBody>
      </p:sp>
      <p:sp>
        <p:nvSpPr>
          <p:cNvPr id="3" name="Rectangle 2"/>
          <p:cNvSpPr/>
          <p:nvPr/>
        </p:nvSpPr>
        <p:spPr>
          <a:xfrm>
            <a:off x="428596" y="0"/>
            <a:ext cx="8286808" cy="6863417"/>
          </a:xfrm>
          <a:prstGeom prst="rect">
            <a:avLst/>
          </a:prstGeom>
        </p:spPr>
        <p:txBody>
          <a:bodyPr wrap="square">
            <a:spAutoFit/>
          </a:bodyPr>
          <a:lstStyle/>
          <a:p>
            <a:endParaRPr lang="en-US" sz="2400" dirty="0" smtClean="0"/>
          </a:p>
          <a:p>
            <a:endParaRPr lang="en-US" sz="2400" dirty="0" smtClean="0"/>
          </a:p>
          <a:p>
            <a:pPr algn="ctr"/>
            <a:endParaRPr lang="el-GR" sz="2400" dirty="0" smtClean="0"/>
          </a:p>
          <a:p>
            <a:pPr algn="ctr"/>
            <a:r>
              <a:rPr lang="el-GR" sz="3200" b="1" dirty="0" smtClean="0">
                <a:solidFill>
                  <a:srgbClr val="C00000"/>
                </a:solidFill>
              </a:rPr>
              <a:t>Οι εκπαιδευόμενοι  θα πρέπει να μαθαίνουν </a:t>
            </a:r>
            <a:r>
              <a:rPr lang="el-GR" sz="3200" b="1" u="sng" dirty="0" smtClean="0">
                <a:solidFill>
                  <a:srgbClr val="C00000"/>
                </a:solidFill>
              </a:rPr>
              <a:t>και</a:t>
            </a:r>
            <a:r>
              <a:rPr lang="el-GR" sz="3200" b="1" dirty="0" smtClean="0">
                <a:solidFill>
                  <a:srgbClr val="C00000"/>
                </a:solidFill>
              </a:rPr>
              <a:t> μέσω της εμπειρίας.</a:t>
            </a:r>
            <a:endParaRPr lang="el-GR" sz="3200" b="1" dirty="0" smtClean="0">
              <a:solidFill>
                <a:srgbClr val="C00000"/>
              </a:solidFill>
            </a:endParaRPr>
          </a:p>
          <a:p>
            <a:pPr algn="ctr"/>
            <a:endParaRPr lang="el-GR" sz="2400" dirty="0" smtClean="0"/>
          </a:p>
          <a:p>
            <a:pPr algn="ctr"/>
            <a:r>
              <a:rPr lang="el-GR" sz="2800" dirty="0" smtClean="0"/>
              <a:t>Ο σημερινός κόσμος έχει πλημμυρίσει από </a:t>
            </a:r>
            <a:r>
              <a:rPr lang="el-GR" sz="2800" dirty="0" smtClean="0">
                <a:effectLst>
                  <a:outerShdw blurRad="38100" dist="38100" dir="2700000" algn="tl">
                    <a:srgbClr val="000000">
                      <a:alpha val="43137"/>
                    </a:srgbClr>
                  </a:outerShdw>
                </a:effectLst>
              </a:rPr>
              <a:t>πληροφορίες</a:t>
            </a:r>
            <a:r>
              <a:rPr lang="el-GR" sz="2800" dirty="0" smtClean="0"/>
              <a:t> που προέρχονται </a:t>
            </a:r>
            <a:endParaRPr lang="el-GR" sz="2800" dirty="0" smtClean="0"/>
          </a:p>
          <a:p>
            <a:pPr algn="ctr"/>
            <a:r>
              <a:rPr lang="el-GR" sz="2800" dirty="0" smtClean="0"/>
              <a:t>από </a:t>
            </a:r>
            <a:r>
              <a:rPr lang="el-GR" sz="2800" dirty="0" smtClean="0">
                <a:effectLst>
                  <a:outerShdw blurRad="38100" dist="38100" dir="2700000" algn="tl">
                    <a:srgbClr val="000000">
                      <a:alpha val="43137"/>
                    </a:srgbClr>
                  </a:outerShdw>
                </a:effectLst>
              </a:rPr>
              <a:t>έντυπες</a:t>
            </a:r>
            <a:r>
              <a:rPr lang="el-GR" sz="2800" dirty="0" smtClean="0"/>
              <a:t> και </a:t>
            </a:r>
            <a:r>
              <a:rPr lang="el-GR" sz="2800" dirty="0" smtClean="0">
                <a:effectLst>
                  <a:outerShdw blurRad="38100" dist="38100" dir="2700000" algn="tl">
                    <a:srgbClr val="000000">
                      <a:alpha val="43137"/>
                    </a:srgbClr>
                  </a:outerShdw>
                </a:effectLst>
              </a:rPr>
              <a:t>ηλεκτρονικές</a:t>
            </a:r>
            <a:r>
              <a:rPr lang="el-GR" sz="2800" dirty="0" smtClean="0"/>
              <a:t> πηγές</a:t>
            </a:r>
            <a:r>
              <a:rPr lang="en-US" sz="2800" dirty="0" smtClean="0"/>
              <a:t>. </a:t>
            </a:r>
            <a:endParaRPr lang="el-GR" sz="2800" dirty="0" smtClean="0"/>
          </a:p>
          <a:p>
            <a:pPr algn="ctr"/>
            <a:r>
              <a:rPr lang="el-GR" sz="2800" dirty="0" smtClean="0"/>
              <a:t>Η βάση της διδασκαλίας </a:t>
            </a:r>
            <a:endParaRPr lang="el-GR" sz="2800" dirty="0" smtClean="0"/>
          </a:p>
          <a:p>
            <a:pPr algn="ctr"/>
            <a:r>
              <a:rPr lang="el-GR" sz="2800" i="1" dirty="0" smtClean="0">
                <a:effectLst>
                  <a:outerShdw blurRad="38100" dist="38100" dir="2700000" algn="tl">
                    <a:srgbClr val="000000">
                      <a:alpha val="43137"/>
                    </a:srgbClr>
                  </a:outerShdw>
                </a:effectLst>
              </a:rPr>
              <a:t>δεν </a:t>
            </a:r>
            <a:r>
              <a:rPr lang="el-GR" sz="2800" dirty="0" smtClean="0"/>
              <a:t>είναι πλέον να </a:t>
            </a:r>
            <a:r>
              <a:rPr lang="el-GR" sz="2800" i="1" dirty="0" smtClean="0">
                <a:solidFill>
                  <a:srgbClr val="0070C0"/>
                </a:solidFill>
              </a:rPr>
              <a:t>μεταδίδει γνώσεις</a:t>
            </a:r>
            <a:r>
              <a:rPr lang="el-GR" sz="2800" dirty="0" smtClean="0"/>
              <a:t>, </a:t>
            </a:r>
            <a:endParaRPr lang="el-GR" sz="2800" dirty="0" smtClean="0"/>
          </a:p>
          <a:p>
            <a:pPr algn="ctr"/>
            <a:r>
              <a:rPr lang="el-GR" sz="2800" dirty="0" smtClean="0"/>
              <a:t>αλλά να </a:t>
            </a:r>
            <a:r>
              <a:rPr lang="el-GR" sz="2800" b="1" dirty="0" smtClean="0">
                <a:solidFill>
                  <a:srgbClr val="C00000"/>
                </a:solidFill>
                <a:effectLst>
                  <a:outerShdw blurRad="38100" dist="38100" dir="2700000" algn="tl">
                    <a:srgbClr val="000000">
                      <a:alpha val="43137"/>
                    </a:srgbClr>
                  </a:outerShdw>
                </a:effectLst>
              </a:rPr>
              <a:t>βοηθά τους μαθητές να τις </a:t>
            </a:r>
            <a:r>
              <a:rPr lang="el-GR" sz="2800" b="1" u="sng" dirty="0" smtClean="0">
                <a:solidFill>
                  <a:srgbClr val="C00000"/>
                </a:solidFill>
                <a:effectLst>
                  <a:outerShdw blurRad="38100" dist="38100" dir="2700000" algn="tl">
                    <a:srgbClr val="000000">
                      <a:alpha val="43137"/>
                    </a:srgbClr>
                  </a:outerShdw>
                </a:effectLst>
              </a:rPr>
              <a:t>χρησιμοποιούν</a:t>
            </a:r>
            <a:r>
              <a:rPr lang="el-GR" sz="2800" dirty="0" smtClean="0"/>
              <a:t>,</a:t>
            </a:r>
            <a:r>
              <a:rPr lang="en-US" sz="2800" dirty="0" smtClean="0"/>
              <a:t> </a:t>
            </a:r>
            <a:r>
              <a:rPr lang="el-GR" sz="2800" dirty="0" smtClean="0"/>
              <a:t>αναπτύσσοντας τις ικανότητές τους για </a:t>
            </a:r>
            <a:r>
              <a:rPr lang="el-GR" sz="2800" dirty="0" smtClean="0">
                <a:effectLst>
                  <a:outerShdw blurRad="38100" dist="38100" dir="2700000" algn="tl">
                    <a:srgbClr val="000000">
                      <a:alpha val="43137"/>
                    </a:srgbClr>
                  </a:outerShdw>
                </a:effectLst>
              </a:rPr>
              <a:t>κριτική σκέψη</a:t>
            </a:r>
            <a:r>
              <a:rPr lang="el-GR" sz="2800" dirty="0" smtClean="0"/>
              <a:t>, </a:t>
            </a:r>
            <a:r>
              <a:rPr lang="el-GR" sz="2800" dirty="0" smtClean="0">
                <a:effectLst>
                  <a:outerShdw blurRad="38100" dist="38100" dir="2700000" algn="tl">
                    <a:srgbClr val="000000">
                      <a:alpha val="43137"/>
                    </a:srgbClr>
                  </a:outerShdw>
                </a:effectLst>
              </a:rPr>
              <a:t>επίλυση προβλημάτων</a:t>
            </a:r>
            <a:r>
              <a:rPr lang="el-GR" sz="2800" dirty="0" smtClean="0"/>
              <a:t>, </a:t>
            </a:r>
            <a:endParaRPr lang="el-GR" sz="2800" dirty="0" smtClean="0"/>
          </a:p>
          <a:p>
            <a:pPr algn="ctr"/>
            <a:r>
              <a:rPr lang="el-GR" sz="2800" b="1" dirty="0" smtClean="0"/>
              <a:t>λήψη τεκμηριωμένων αποφάσεων </a:t>
            </a:r>
            <a:endParaRPr lang="el-GR" sz="2800" b="1" dirty="0" smtClean="0"/>
          </a:p>
          <a:p>
            <a:pPr algn="ctr"/>
            <a:r>
              <a:rPr lang="el-GR" sz="2800" dirty="0" smtClean="0"/>
              <a:t>και </a:t>
            </a:r>
            <a:r>
              <a:rPr lang="el-GR" sz="2800" dirty="0" smtClean="0">
                <a:effectLst>
                  <a:outerShdw blurRad="38100" dist="38100" dir="2700000" algn="tl">
                    <a:srgbClr val="000000">
                      <a:alpha val="43137"/>
                    </a:srgbClr>
                  </a:outerShdw>
                </a:effectLst>
              </a:rPr>
              <a:t>περαιτέρω δημιουργία γνώσης</a:t>
            </a:r>
            <a:r>
              <a:rPr lang="el-GR" sz="2800" dirty="0" smtClean="0"/>
              <a:t>.</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dissolve">
                                      <p:cBhvr>
                                        <p:cTn id="21" dur="500"/>
                                        <p:tgtEl>
                                          <p:spTgt spid="3">
                                            <p:txEl>
                                              <p:pRg st="8" end="8"/>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dissolve">
                                      <p:cBhvr>
                                        <p:cTn id="24" dur="500"/>
                                        <p:tgtEl>
                                          <p:spTgt spid="3">
                                            <p:txEl>
                                              <p:pRg st="9" end="9"/>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dissolve">
                                      <p:cBhvr>
                                        <p:cTn id="27" dur="500"/>
                                        <p:tgtEl>
                                          <p:spTgt spid="3">
                                            <p:txEl>
                                              <p:pRg st="10" end="1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dissolve">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228998"/>
          </a:xfrm>
        </p:spPr>
        <p:txBody>
          <a:bodyPr>
            <a:noAutofit/>
          </a:bodyPr>
          <a:lstStyle/>
          <a:p>
            <a:r>
              <a:rPr lang="el-GR" sz="3200" dirty="0" smtClean="0">
                <a:effectLst>
                  <a:outerShdw blurRad="38100" dist="38100" dir="2700000" algn="tl">
                    <a:srgbClr val="000000">
                      <a:alpha val="43137"/>
                    </a:srgbClr>
                  </a:outerShdw>
                </a:effectLst>
              </a:rPr>
              <a:t>Εναρμόνιση - εξισορρόπηση</a:t>
            </a:r>
            <a:r>
              <a:rPr lang="el-GR" sz="3200" dirty="0" smtClean="0"/>
              <a:t> μεταξύ </a:t>
            </a:r>
            <a:br>
              <a:rPr lang="el-GR" sz="3200" dirty="0" smtClean="0"/>
            </a:br>
            <a:r>
              <a:rPr lang="el-GR" sz="2800" b="1" dirty="0" smtClean="0">
                <a:solidFill>
                  <a:srgbClr val="7030A0"/>
                </a:solidFill>
                <a:effectLst>
                  <a:outerShdw blurRad="38100" dist="38100" dir="2700000" algn="tl">
                    <a:srgbClr val="000000">
                      <a:alpha val="43137"/>
                    </a:srgbClr>
                  </a:outerShdw>
                </a:effectLst>
              </a:rPr>
              <a:t>ακαδημαϊκού-παραδοσιακού</a:t>
            </a:r>
            <a:r>
              <a:rPr lang="el-GR" sz="2800" dirty="0" smtClean="0">
                <a:solidFill>
                  <a:srgbClr val="7030A0"/>
                </a:solidFill>
              </a:rPr>
              <a:t> </a:t>
            </a:r>
            <a:r>
              <a:rPr lang="el-GR" sz="2800" dirty="0" smtClean="0"/>
              <a:t>και </a:t>
            </a:r>
            <a:r>
              <a:rPr lang="el-GR" sz="2800" b="1" dirty="0" smtClean="0">
                <a:solidFill>
                  <a:srgbClr val="C00000"/>
                </a:solidFill>
                <a:effectLst>
                  <a:outerShdw blurRad="38100" dist="38100" dir="2700000" algn="tl">
                    <a:srgbClr val="000000">
                      <a:alpha val="43137"/>
                    </a:srgbClr>
                  </a:outerShdw>
                </a:effectLst>
              </a:rPr>
              <a:t>βιωματικού-εμπειρικού</a:t>
            </a:r>
            <a:r>
              <a:rPr lang="el-GR" sz="2800" dirty="0" smtClean="0">
                <a:solidFill>
                  <a:srgbClr val="C00000"/>
                </a:solidFill>
                <a:effectLst>
                  <a:outerShdw blurRad="38100" dist="38100" dir="2700000" algn="tl">
                    <a:srgbClr val="000000">
                      <a:alpha val="43137"/>
                    </a:srgbClr>
                  </a:outerShdw>
                </a:effectLst>
              </a:rPr>
              <a:t> </a:t>
            </a:r>
            <a:r>
              <a:rPr lang="el-GR" sz="2800" dirty="0" smtClean="0">
                <a:solidFill>
                  <a:srgbClr val="C00000"/>
                </a:solidFill>
              </a:rPr>
              <a:t> </a:t>
            </a:r>
            <a:br>
              <a:rPr lang="el-GR" sz="3200" dirty="0" smtClean="0"/>
            </a:br>
            <a:r>
              <a:rPr lang="el-GR" sz="3200" dirty="0" smtClean="0"/>
              <a:t>τρόπου διδασκαλίας και μάθησης .</a:t>
            </a:r>
            <a:endParaRPr lang="el-GR" sz="3200" dirty="0"/>
          </a:p>
        </p:txBody>
      </p:sp>
      <p:sp>
        <p:nvSpPr>
          <p:cNvPr id="3" name="Content Placeholder 2"/>
          <p:cNvSpPr>
            <a:spLocks noGrp="1"/>
          </p:cNvSpPr>
          <p:nvPr>
            <p:ph idx="1"/>
          </p:nvPr>
        </p:nvSpPr>
        <p:spPr>
          <a:xfrm>
            <a:off x="0" y="1844824"/>
            <a:ext cx="9144000" cy="5013176"/>
          </a:xfrm>
        </p:spPr>
        <p:txBody>
          <a:bodyPr>
            <a:noAutofit/>
          </a:bodyPr>
          <a:lstStyle/>
          <a:p>
            <a:r>
              <a:rPr lang="el-GR" sz="2000" dirty="0" smtClean="0">
                <a:solidFill>
                  <a:srgbClr val="7030A0"/>
                </a:solidFill>
              </a:rPr>
              <a:t>Ο πρώτος,  απαραίτητος για τη </a:t>
            </a:r>
            <a:r>
              <a:rPr lang="el-GR" sz="2000" b="1" u="sng" dirty="0" smtClean="0">
                <a:solidFill>
                  <a:srgbClr val="7030A0"/>
                </a:solidFill>
              </a:rPr>
              <a:t>δόμηση &amp; οργάνωση της επιστημονικής σκέψης</a:t>
            </a:r>
            <a:r>
              <a:rPr lang="el-GR" sz="2000" b="1" dirty="0" smtClean="0">
                <a:solidFill>
                  <a:srgbClr val="7030A0"/>
                </a:solidFill>
              </a:rPr>
              <a:t>.</a:t>
            </a:r>
            <a:endParaRPr lang="el-GR" sz="2000" b="1" dirty="0" smtClean="0">
              <a:solidFill>
                <a:srgbClr val="7030A0"/>
              </a:solidFill>
            </a:endParaRPr>
          </a:p>
          <a:p>
            <a:endParaRPr lang="el-GR" sz="2000" b="1" dirty="0" smtClean="0">
              <a:solidFill>
                <a:srgbClr val="0070C0"/>
              </a:solidFill>
            </a:endParaRPr>
          </a:p>
          <a:p>
            <a:r>
              <a:rPr lang="el-GR" sz="2000" dirty="0" smtClean="0">
                <a:solidFill>
                  <a:srgbClr val="C00000"/>
                </a:solidFill>
              </a:rPr>
              <a:t>Ο δεύτερος, απαραίτητος για τη </a:t>
            </a:r>
            <a:r>
              <a:rPr lang="el-GR" sz="2000" b="1" u="sng" dirty="0" smtClean="0">
                <a:solidFill>
                  <a:srgbClr val="C00000"/>
                </a:solidFill>
              </a:rPr>
              <a:t>συγκρότηση  επαγγελματικής υπόστασης  &amp;  την επιτέλεση έργου</a:t>
            </a:r>
            <a:r>
              <a:rPr lang="el-GR" sz="2000" b="1" dirty="0" smtClean="0">
                <a:solidFill>
                  <a:srgbClr val="C00000"/>
                </a:solidFill>
              </a:rPr>
              <a:t>.</a:t>
            </a:r>
            <a:endParaRPr lang="el-GR" sz="2000" b="1" dirty="0" smtClean="0">
              <a:solidFill>
                <a:srgbClr val="C00000"/>
              </a:solidFill>
            </a:endParaRPr>
          </a:p>
          <a:p>
            <a:endParaRPr lang="el-GR" sz="1800" dirty="0" smtClean="0">
              <a:solidFill>
                <a:srgbClr val="C00000"/>
              </a:solidFill>
            </a:endParaRPr>
          </a:p>
          <a:p>
            <a:pPr algn="ctr"/>
            <a:r>
              <a:rPr lang="en-US" sz="2000" dirty="0" smtClean="0"/>
              <a:t>H </a:t>
            </a:r>
            <a:r>
              <a:rPr lang="el-GR" sz="2000" dirty="0" smtClean="0"/>
              <a:t>μέγιστη σημασία της εκπαίδευσης δεν συνάδει με το να επαφίεται </a:t>
            </a:r>
            <a:endParaRPr lang="el-GR" sz="2000" dirty="0" smtClean="0"/>
          </a:p>
          <a:p>
            <a:pPr algn="ctr">
              <a:buNone/>
            </a:pPr>
            <a:r>
              <a:rPr lang="el-GR" sz="2000" dirty="0" smtClean="0"/>
              <a:t>μόνο στη χαρισματικότητα μεμονωμένων «ατόμων-δασκάλων».  </a:t>
            </a:r>
            <a:endParaRPr lang="el-GR" sz="2000" dirty="0" smtClean="0"/>
          </a:p>
          <a:p>
            <a:pPr algn="ctr"/>
            <a:r>
              <a:rPr lang="el-GR" sz="2000" dirty="0" smtClean="0"/>
              <a:t>Προβάλλει επιτακτικότερη από ποτέ η ανάγκη </a:t>
            </a:r>
            <a:endParaRPr lang="el-GR" sz="2000" dirty="0" smtClean="0"/>
          </a:p>
          <a:p>
            <a:pPr algn="ctr">
              <a:buNone/>
            </a:pPr>
            <a:r>
              <a:rPr lang="el-GR" sz="2000" b="1" i="1" u="sng" spc="300" dirty="0" smtClean="0">
                <a:effectLst>
                  <a:outerShdw blurRad="38100" dist="38100" dir="2700000" algn="tl">
                    <a:srgbClr val="000000">
                      <a:alpha val="43137"/>
                    </a:srgbClr>
                  </a:outerShdw>
                </a:effectLst>
              </a:rPr>
              <a:t>ορισμού</a:t>
            </a:r>
            <a:r>
              <a:rPr lang="el-GR" sz="2000" b="1" i="1" u="sng" spc="300" dirty="0" smtClean="0"/>
              <a:t> και </a:t>
            </a:r>
            <a:r>
              <a:rPr lang="el-GR" sz="2000" b="1" i="1" u="sng" spc="600" dirty="0" smtClean="0">
                <a:effectLst>
                  <a:outerShdw blurRad="38100" dist="38100" dir="2700000" algn="tl">
                    <a:srgbClr val="000000">
                      <a:alpha val="43137"/>
                    </a:srgbClr>
                  </a:outerShdw>
                </a:effectLst>
              </a:rPr>
              <a:t>θεσμοθέτησης/καθιέρωσης</a:t>
            </a:r>
            <a:r>
              <a:rPr lang="el-GR" sz="2000" dirty="0" smtClean="0"/>
              <a:t>  </a:t>
            </a:r>
            <a:endParaRPr lang="el-GR" sz="2000" dirty="0" smtClean="0"/>
          </a:p>
          <a:p>
            <a:pPr algn="ctr">
              <a:buNone/>
            </a:pPr>
            <a:r>
              <a:rPr lang="el-GR" sz="2000" dirty="0" smtClean="0"/>
              <a:t>με το ως άνω σκεπτικό και κατά το δυνατό  ανεξαρτήτως προσώπων , </a:t>
            </a:r>
            <a:endParaRPr lang="el-GR" sz="2000" dirty="0" smtClean="0"/>
          </a:p>
          <a:p>
            <a:pPr algn="ctr">
              <a:buNone/>
            </a:pPr>
            <a:r>
              <a:rPr lang="el-GR" sz="2000" b="1" spc="600" dirty="0" smtClean="0">
                <a:effectLst>
                  <a:outerShdw blurRad="38100" dist="38100" dir="2700000" algn="tl">
                    <a:srgbClr val="000000">
                      <a:alpha val="43137"/>
                    </a:srgbClr>
                  </a:outerShdw>
                </a:effectLst>
              </a:rPr>
              <a:t>αρχών</a:t>
            </a:r>
            <a:r>
              <a:rPr lang="el-GR" sz="2000" spc="600" dirty="0" smtClean="0">
                <a:effectLst>
                  <a:outerShdw blurRad="38100" dist="38100" dir="2700000" algn="tl">
                    <a:srgbClr val="000000">
                      <a:alpha val="43137"/>
                    </a:srgbClr>
                  </a:outerShdw>
                </a:effectLst>
              </a:rPr>
              <a:t> και </a:t>
            </a:r>
            <a:r>
              <a:rPr lang="el-GR" sz="2000" b="1" spc="600" dirty="0" smtClean="0">
                <a:effectLst>
                  <a:outerShdw blurRad="38100" dist="38100" dir="2700000" algn="tl">
                    <a:srgbClr val="000000">
                      <a:alpha val="43137"/>
                    </a:srgbClr>
                  </a:outerShdw>
                </a:effectLst>
              </a:rPr>
              <a:t>κανόνων διδασκαλίας</a:t>
            </a:r>
            <a:r>
              <a:rPr lang="el-GR" sz="2000" b="1" dirty="0" smtClean="0"/>
              <a:t>, </a:t>
            </a:r>
            <a:endParaRPr lang="el-GR" sz="2000" b="1" dirty="0" smtClean="0"/>
          </a:p>
          <a:p>
            <a:pPr algn="ctr">
              <a:buNone/>
            </a:pPr>
            <a:r>
              <a:rPr lang="el-GR" sz="2000" dirty="0" smtClean="0"/>
              <a:t>η  </a:t>
            </a:r>
            <a:r>
              <a:rPr lang="el-GR" sz="2000" b="1" u="sng" spc="600" dirty="0" smtClean="0">
                <a:effectLst>
                  <a:outerShdw blurRad="38100" dist="38100" dir="2700000" algn="tl">
                    <a:srgbClr val="000000">
                      <a:alpha val="43137"/>
                    </a:srgbClr>
                  </a:outerShdw>
                </a:effectLst>
              </a:rPr>
              <a:t>εφαρμογή</a:t>
            </a:r>
            <a:r>
              <a:rPr lang="el-GR" sz="2000" b="1" spc="600" dirty="0" smtClean="0"/>
              <a:t> </a:t>
            </a:r>
            <a:r>
              <a:rPr lang="el-GR" sz="2000" dirty="0" smtClean="0"/>
              <a:t>των οποίων θα υπόκειται </a:t>
            </a:r>
            <a:endParaRPr lang="en-US" sz="2000" dirty="0" smtClean="0"/>
          </a:p>
          <a:p>
            <a:pPr algn="ctr">
              <a:buNone/>
            </a:pPr>
            <a:r>
              <a:rPr lang="el-GR" sz="2000" dirty="0" smtClean="0"/>
              <a:t>σε </a:t>
            </a:r>
            <a:r>
              <a:rPr lang="el-GR" sz="2000" i="1" dirty="0" smtClean="0">
                <a:effectLst>
                  <a:outerShdw blurRad="38100" dist="38100" dir="2700000" algn="tl">
                    <a:srgbClr val="000000">
                      <a:alpha val="43137"/>
                    </a:srgbClr>
                  </a:outerShdw>
                </a:effectLst>
              </a:rPr>
              <a:t>τακτική,</a:t>
            </a:r>
            <a:r>
              <a:rPr lang="el-GR" sz="2000" dirty="0" smtClean="0"/>
              <a:t> </a:t>
            </a:r>
            <a:r>
              <a:rPr lang="el-GR" sz="2000" i="1" dirty="0" smtClean="0"/>
              <a:t>καλοπροαίρετη</a:t>
            </a:r>
            <a:r>
              <a:rPr lang="el-GR" sz="2000" dirty="0" smtClean="0"/>
              <a:t> </a:t>
            </a:r>
            <a:r>
              <a:rPr lang="el-GR" sz="2000" b="1" dirty="0" smtClean="0"/>
              <a:t>αξιολόγηση</a:t>
            </a:r>
            <a:r>
              <a:rPr lang="el-GR" sz="2000" dirty="0" smtClean="0"/>
              <a:t> και </a:t>
            </a:r>
            <a:r>
              <a:rPr lang="el-GR" sz="2000" b="1" spc="300" dirty="0" smtClean="0">
                <a:effectLst>
                  <a:outerShdw blurRad="38100" dist="38100" dir="2700000" algn="tl">
                    <a:srgbClr val="000000">
                      <a:alpha val="43137"/>
                    </a:srgbClr>
                  </a:outerShdw>
                </a:effectLst>
              </a:rPr>
              <a:t>διαπίστευση.</a:t>
            </a:r>
            <a:endParaRPr lang="en-US" sz="2000" b="1" spc="300" dirty="0" smtClean="0">
              <a:effectLst>
                <a:outerShdw blurRad="38100" dist="38100" dir="2700000" algn="tl">
                  <a:srgbClr val="000000">
                    <a:alpha val="43137"/>
                  </a:srgbClr>
                </a:outerShdw>
              </a:effectLst>
            </a:endParaRPr>
          </a:p>
          <a:p>
            <a:endParaRPr lang="el-GR" sz="1800" dirty="0" smtClean="0">
              <a:solidFill>
                <a:srgbClr val="C00000"/>
              </a:solidFill>
            </a:endParaRPr>
          </a:p>
          <a:p>
            <a:endParaRPr lang="el-GR" sz="1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ssolve">
                                      <p:cBhvr>
                                        <p:cTn id="26" dur="500"/>
                                        <p:tgtEl>
                                          <p:spTgt spid="3">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dissolve">
                                      <p:cBhvr>
                                        <p:cTn id="32" dur="500"/>
                                        <p:tgtEl>
                                          <p:spTgt spid="3">
                                            <p:txEl>
                                              <p:pRg st="9" end="9"/>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dissolve">
                                      <p:cBhvr>
                                        <p:cTn id="35" dur="500"/>
                                        <p:tgtEl>
                                          <p:spTgt spid="3">
                                            <p:txEl>
                                              <p:pRg st="10" end="1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dissolv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32"/>
          </a:xfrm>
        </p:spPr>
        <p:txBody>
          <a:bodyPr>
            <a:normAutofit/>
          </a:bodyPr>
          <a:lstStyle/>
          <a:p>
            <a:r>
              <a:rPr lang="el-GR" spc="600" dirty="0" smtClean="0"/>
              <a:t>Συγκρίσεις</a:t>
            </a:r>
            <a:r>
              <a:rPr lang="en-US" spc="600" dirty="0" smtClean="0"/>
              <a:t> </a:t>
            </a:r>
            <a:endParaRPr lang="el-GR" spc="600" dirty="0"/>
          </a:p>
        </p:txBody>
      </p:sp>
      <p:sp>
        <p:nvSpPr>
          <p:cNvPr id="3" name="Rectangle 2"/>
          <p:cNvSpPr/>
          <p:nvPr/>
        </p:nvSpPr>
        <p:spPr>
          <a:xfrm>
            <a:off x="0" y="785794"/>
            <a:ext cx="9144000" cy="6001643"/>
          </a:xfrm>
          <a:prstGeom prst="rect">
            <a:avLst/>
          </a:prstGeom>
        </p:spPr>
        <p:txBody>
          <a:bodyPr wrap="square">
            <a:spAutoFit/>
          </a:bodyPr>
          <a:lstStyle/>
          <a:p>
            <a:pPr algn="just"/>
            <a:r>
              <a:rPr lang="el-GR" sz="2400" dirty="0" smtClean="0"/>
              <a:t>Η </a:t>
            </a:r>
            <a:r>
              <a:rPr lang="el-GR" sz="2400" b="1" dirty="0" smtClean="0">
                <a:solidFill>
                  <a:srgbClr val="FF0000"/>
                </a:solidFill>
              </a:rPr>
              <a:t>βιωματική μάθηση </a:t>
            </a:r>
            <a:r>
              <a:rPr lang="el-GR" sz="2400" dirty="0" smtClean="0"/>
              <a:t>συγκρίνεται αναπόφευκτα με τη </a:t>
            </a:r>
            <a:r>
              <a:rPr lang="el-GR" sz="2400" dirty="0" smtClean="0">
                <a:solidFill>
                  <a:srgbClr val="7030A0"/>
                </a:solidFill>
              </a:rPr>
              <a:t>συμβατική, τυπική, </a:t>
            </a:r>
            <a:r>
              <a:rPr lang="el-GR" sz="2400" b="1" dirty="0" smtClean="0">
                <a:solidFill>
                  <a:srgbClr val="7030A0"/>
                </a:solidFill>
              </a:rPr>
              <a:t>ακαδημαϊκή μάθηση</a:t>
            </a:r>
            <a:r>
              <a:rPr lang="el-GR" sz="2400" dirty="0" smtClean="0">
                <a:solidFill>
                  <a:srgbClr val="7030A0"/>
                </a:solidFill>
              </a:rPr>
              <a:t>,</a:t>
            </a:r>
            <a:r>
              <a:rPr lang="el-GR" sz="2400" dirty="0" smtClean="0"/>
              <a:t> ήτοι τη διεργασία της απόκτησης γνώσεων μέσω της μελέτης ενός θέματος </a:t>
            </a:r>
            <a:r>
              <a:rPr lang="el-GR" sz="2400" i="1" dirty="0" smtClean="0">
                <a:solidFill>
                  <a:srgbClr val="7030A0"/>
                </a:solidFill>
              </a:rPr>
              <a:t>χωρίς</a:t>
            </a:r>
            <a:r>
              <a:rPr lang="el-GR" sz="2400" dirty="0" smtClean="0"/>
              <a:t> την αναγκαιότητα της άμεσης εμπειρίας. Ενώ οι </a:t>
            </a:r>
            <a:r>
              <a:rPr lang="el-GR" sz="2400" dirty="0" smtClean="0">
                <a:effectLst>
                  <a:outerShdw blurRad="38100" dist="38100" dir="2700000" algn="tl">
                    <a:srgbClr val="000000">
                      <a:alpha val="43137"/>
                    </a:srgbClr>
                  </a:outerShdw>
                </a:effectLst>
              </a:rPr>
              <a:t>αρχές</a:t>
            </a:r>
            <a:r>
              <a:rPr lang="el-GR" sz="2400" dirty="0" smtClean="0"/>
              <a:t> της </a:t>
            </a:r>
            <a:r>
              <a:rPr lang="el-GR" sz="2400" b="1" dirty="0" smtClean="0">
                <a:solidFill>
                  <a:srgbClr val="FF0000"/>
                </a:solidFill>
              </a:rPr>
              <a:t>βιωματικής μάθησης</a:t>
            </a:r>
            <a:r>
              <a:rPr lang="el-GR" sz="2400" dirty="0" smtClean="0">
                <a:solidFill>
                  <a:srgbClr val="FF0000"/>
                </a:solidFill>
              </a:rPr>
              <a:t> </a:t>
            </a:r>
            <a:r>
              <a:rPr lang="el-GR" sz="2400" dirty="0" smtClean="0"/>
              <a:t>είναι </a:t>
            </a:r>
            <a:r>
              <a:rPr lang="el-GR" sz="2400" dirty="0" smtClean="0">
                <a:solidFill>
                  <a:srgbClr val="FF0000"/>
                </a:solidFill>
              </a:rPr>
              <a:t>η ανάλυση, η πρωτοβουλία και η ώσμωση </a:t>
            </a:r>
            <a:r>
              <a:rPr lang="el-GR" sz="2400" dirty="0" smtClean="0"/>
              <a:t>, εκείνες της </a:t>
            </a:r>
            <a:r>
              <a:rPr lang="el-GR" sz="2400" b="1" dirty="0" smtClean="0">
                <a:solidFill>
                  <a:srgbClr val="7030A0"/>
                </a:solidFill>
              </a:rPr>
              <a:t>ακαδημαϊκής μάθησης</a:t>
            </a:r>
            <a:r>
              <a:rPr lang="el-GR" sz="2400" dirty="0" smtClean="0">
                <a:solidFill>
                  <a:srgbClr val="7030A0"/>
                </a:solidFill>
              </a:rPr>
              <a:t> </a:t>
            </a:r>
            <a:r>
              <a:rPr lang="el-GR" sz="2400" dirty="0" smtClean="0"/>
              <a:t>είναι η </a:t>
            </a:r>
            <a:r>
              <a:rPr lang="el-GR" sz="2400" dirty="0" smtClean="0">
                <a:solidFill>
                  <a:srgbClr val="7030A0"/>
                </a:solidFill>
              </a:rPr>
              <a:t>εποικοδομητική ερμηνεία και η αναπαραγωγή</a:t>
            </a:r>
            <a:r>
              <a:rPr lang="el-GR" sz="2400" dirty="0" smtClean="0"/>
              <a:t>.</a:t>
            </a:r>
            <a:endParaRPr lang="el-GR" sz="2400" dirty="0" smtClean="0"/>
          </a:p>
          <a:p>
            <a:pPr algn="just"/>
            <a:br>
              <a:rPr lang="el-GR" sz="2400" dirty="0" smtClean="0"/>
            </a:br>
            <a:r>
              <a:rPr lang="el-GR" sz="2400" dirty="0" smtClean="0"/>
              <a:t>Αν και οι δυο μέθοδοι στοχεύουν στην </a:t>
            </a:r>
            <a:r>
              <a:rPr lang="el-GR" sz="2400" b="1" dirty="0" smtClean="0"/>
              <a:t>παροχή νέων γνώσεων</a:t>
            </a:r>
            <a:r>
              <a:rPr lang="el-GR" sz="2400" dirty="0" smtClean="0"/>
              <a:t> στο μαθητευόμενο, η </a:t>
            </a:r>
            <a:r>
              <a:rPr lang="el-GR" sz="2400" b="1" dirty="0" smtClean="0">
                <a:solidFill>
                  <a:srgbClr val="7030A0"/>
                </a:solidFill>
              </a:rPr>
              <a:t>ακαδημαϊκή μάθηση </a:t>
            </a:r>
            <a:r>
              <a:rPr lang="el-GR" sz="2400" dirty="0" smtClean="0"/>
              <a:t>το επιτυγχάνει μέσω πιο </a:t>
            </a:r>
            <a:r>
              <a:rPr lang="el-GR" sz="2400" dirty="0" smtClean="0">
                <a:solidFill>
                  <a:srgbClr val="7030A0"/>
                </a:solidFill>
              </a:rPr>
              <a:t>αφηρημένων</a:t>
            </a:r>
            <a:r>
              <a:rPr lang="el-GR" sz="2400" dirty="0" smtClean="0"/>
              <a:t> τεχνικών που επικεντρώνονται στην </a:t>
            </a:r>
            <a:r>
              <a:rPr lang="el-GR" sz="2400" dirty="0" smtClean="0">
                <a:solidFill>
                  <a:srgbClr val="7030A0"/>
                </a:solidFill>
              </a:rPr>
              <a:t>αίθουσα διδασκαλίας</a:t>
            </a:r>
            <a:r>
              <a:rPr lang="el-GR" sz="2400" dirty="0" smtClean="0"/>
              <a:t>, ενώ η </a:t>
            </a:r>
            <a:r>
              <a:rPr lang="el-GR" sz="2400" b="1" dirty="0" smtClean="0">
                <a:solidFill>
                  <a:srgbClr val="FF0000"/>
                </a:solidFill>
              </a:rPr>
              <a:t>βιωματική μάθηση </a:t>
            </a:r>
            <a:r>
              <a:rPr lang="el-GR" sz="2400" dirty="0" smtClean="0"/>
              <a:t>εμπλέκει  </a:t>
            </a:r>
            <a:r>
              <a:rPr lang="el-GR" sz="2400" b="1" dirty="0" smtClean="0">
                <a:solidFill>
                  <a:srgbClr val="FF0000"/>
                </a:solidFill>
                <a:effectLst>
                  <a:outerShdw blurRad="38100" dist="38100" dir="2700000" algn="tl">
                    <a:srgbClr val="000000">
                      <a:alpha val="43137"/>
                    </a:srgbClr>
                  </a:outerShdw>
                </a:effectLst>
              </a:rPr>
              <a:t>ε ν ε ρ γ ά  </a:t>
            </a:r>
            <a:r>
              <a:rPr lang="el-GR" sz="2400" dirty="0" smtClean="0"/>
              <a:t>τον μαθητευόμενο σε  </a:t>
            </a:r>
            <a:r>
              <a:rPr lang="el-GR" sz="2400" dirty="0" smtClean="0">
                <a:solidFill>
                  <a:srgbClr val="FF0000"/>
                </a:solidFill>
              </a:rPr>
              <a:t>χειροπιαστές εμπειρικές δοκιμασίες</a:t>
            </a:r>
            <a:r>
              <a:rPr lang="el-GR" sz="2400" dirty="0" smtClean="0"/>
              <a:t>. Οι </a:t>
            </a:r>
            <a:r>
              <a:rPr lang="el-GR" sz="2400" dirty="0" smtClean="0">
                <a:solidFill>
                  <a:srgbClr val="FF0000"/>
                </a:solidFill>
                <a:effectLst>
                  <a:outerShdw blurRad="38100" dist="38100" dir="2700000" algn="tl">
                    <a:srgbClr val="000000">
                      <a:alpha val="43137"/>
                    </a:srgbClr>
                  </a:outerShdw>
                </a:effectLst>
              </a:rPr>
              <a:t>βιωματικές δραστηριότητες</a:t>
            </a:r>
            <a:r>
              <a:rPr lang="el-GR" sz="2400" dirty="0" smtClean="0"/>
              <a:t> είναι εξορισμού  </a:t>
            </a:r>
            <a:r>
              <a:rPr lang="el-GR" sz="2400" b="1" dirty="0" smtClean="0">
                <a:solidFill>
                  <a:srgbClr val="FF0000"/>
                </a:solidFill>
                <a:effectLst>
                  <a:outerShdw blurRad="38100" dist="38100" dir="2700000" algn="tl">
                    <a:srgbClr val="000000">
                      <a:alpha val="43137"/>
                    </a:srgbClr>
                  </a:outerShdw>
                </a:effectLst>
              </a:rPr>
              <a:t>διαδραστικές και δυναμικές</a:t>
            </a:r>
            <a:r>
              <a:rPr lang="el-GR" sz="2400" dirty="0" smtClean="0"/>
              <a:t>∙ υπάρχουν αμέτρητοι τρόποι  που οι  εν λόγω μαθησιακές δραστηριότητες μπορούν  να  σχεδιαστούν και να εκτελεστούν, ιδίως στην  </a:t>
            </a:r>
            <a:r>
              <a:rPr lang="el-GR" sz="2400" spc="300" dirty="0" smtClean="0">
                <a:effectLst>
                  <a:outerShdw blurRad="38100" dist="38100" dir="2700000" algn="tl">
                    <a:srgbClr val="000000">
                      <a:alpha val="43137"/>
                    </a:srgbClr>
                  </a:outerShdw>
                </a:effectLst>
              </a:rPr>
              <a:t>επαγγελματική</a:t>
            </a:r>
            <a:r>
              <a:rPr lang="el-GR" sz="2400" dirty="0" smtClean="0"/>
              <a:t> εκπαίδευση. </a:t>
            </a:r>
            <a:endParaRPr lang="el-GR"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rmAutofit fontScale="90000"/>
          </a:bodyPr>
          <a:lstStyle/>
          <a:p>
            <a:r>
              <a:rPr lang="el-GR" sz="2400" b="1" spc="600" dirty="0" smtClean="0"/>
              <a:t>Διαφορές </a:t>
            </a:r>
            <a:r>
              <a:rPr lang="el-GR" sz="2400" dirty="0" smtClean="0"/>
              <a:t>μεταξύ</a:t>
            </a:r>
            <a:br>
              <a:rPr lang="el-GR" sz="2400" dirty="0" smtClean="0"/>
            </a:br>
            <a:r>
              <a:rPr lang="el-GR" sz="2400" dirty="0" smtClean="0">
                <a:solidFill>
                  <a:srgbClr val="7030A0"/>
                </a:solidFill>
                <a:effectLst>
                  <a:outerShdw blurRad="38100" dist="38100" dir="2700000" algn="tl">
                    <a:srgbClr val="000000">
                      <a:alpha val="43137"/>
                    </a:srgbClr>
                  </a:outerShdw>
                </a:effectLst>
              </a:rPr>
              <a:t>συμβατικής, ακαδημαϊκής εκπαίδευσης  </a:t>
            </a:r>
            <a:r>
              <a:rPr lang="el-GR" sz="2400" dirty="0" smtClean="0"/>
              <a:t>και </a:t>
            </a:r>
            <a:r>
              <a:rPr lang="el-GR" sz="2400" dirty="0" smtClean="0">
                <a:solidFill>
                  <a:srgbClr val="FF0000"/>
                </a:solidFill>
                <a:effectLst>
                  <a:outerShdw blurRad="38100" dist="38100" dir="2700000" algn="tl">
                    <a:srgbClr val="000000">
                      <a:alpha val="43137"/>
                    </a:srgbClr>
                  </a:outerShdw>
                </a:effectLst>
              </a:rPr>
              <a:t> βιωματικής μάθησης</a:t>
            </a:r>
            <a:br>
              <a:rPr lang="el-GR" sz="2400" dirty="0" smtClean="0"/>
            </a:br>
            <a:endParaRPr lang="el-GR" sz="2700" dirty="0"/>
          </a:p>
        </p:txBody>
      </p:sp>
      <p:graphicFrame>
        <p:nvGraphicFramePr>
          <p:cNvPr id="3" name="2 - Πίνακας"/>
          <p:cNvGraphicFramePr>
            <a:graphicFrameLocks noGrp="1"/>
          </p:cNvGraphicFramePr>
          <p:nvPr/>
        </p:nvGraphicFramePr>
        <p:xfrm>
          <a:off x="-32" y="1000107"/>
          <a:ext cx="9144032" cy="6409224"/>
        </p:xfrm>
        <a:graphic>
          <a:graphicData uri="http://schemas.openxmlformats.org/drawingml/2006/table">
            <a:tbl>
              <a:tblPr/>
              <a:tblGrid>
                <a:gridCol w="4443846"/>
                <a:gridCol w="4700186"/>
              </a:tblGrid>
              <a:tr h="399172">
                <a:tc>
                  <a:txBody>
                    <a:bodyPr/>
                    <a:lstStyle/>
                    <a:p>
                      <a:pPr algn="ctr" fontAlgn="t"/>
                      <a:r>
                        <a:rPr lang="el-GR" sz="1800" b="1" kern="1200" spc="600" dirty="0" smtClean="0">
                          <a:solidFill>
                            <a:srgbClr val="7030A0"/>
                          </a:solidFill>
                          <a:latin typeface="+mn-lt"/>
                          <a:ea typeface="+mn-ea"/>
                          <a:cs typeface="+mn-cs"/>
                        </a:rPr>
                        <a:t>Συμβατική εκπαίδευση</a:t>
                      </a:r>
                      <a:endParaRPr lang="fr-FR" sz="1800" b="1" spc="600" dirty="0">
                        <a:solidFill>
                          <a:srgbClr val="7030A0"/>
                        </a:solidFill>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algn="ctr" fontAlgn="t"/>
                      <a:r>
                        <a:rPr lang="el-GR" sz="2000" b="1" spc="600" dirty="0" smtClean="0">
                          <a:solidFill>
                            <a:srgbClr val="DD0000"/>
                          </a:solidFill>
                          <a:effectLst>
                            <a:outerShdw blurRad="38100" dist="38100" dir="2700000" algn="tl">
                              <a:srgbClr val="000000">
                                <a:alpha val="43137"/>
                              </a:srgbClr>
                            </a:outerShdw>
                          </a:effectLst>
                          <a:latin typeface="+mn-lt"/>
                        </a:rPr>
                        <a:t>Βιωματική</a:t>
                      </a:r>
                      <a:r>
                        <a:rPr lang="el-GR" sz="2000" b="1" spc="600" baseline="0" dirty="0" smtClean="0">
                          <a:solidFill>
                            <a:srgbClr val="DD0000"/>
                          </a:solidFill>
                          <a:effectLst>
                            <a:outerShdw blurRad="38100" dist="38100" dir="2700000" algn="tl">
                              <a:srgbClr val="000000">
                                <a:alpha val="43137"/>
                              </a:srgbClr>
                            </a:outerShdw>
                          </a:effectLst>
                          <a:latin typeface="+mn-lt"/>
                        </a:rPr>
                        <a:t> μάθηση</a:t>
                      </a:r>
                      <a:endParaRPr lang="fr-FR" sz="2000" b="1" spc="600" dirty="0">
                        <a:solidFill>
                          <a:srgbClr val="DD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576719">
                <a:tc>
                  <a:txBody>
                    <a:bodyPr/>
                    <a:lstStyle/>
                    <a:p>
                      <a:pPr fontAlgn="t"/>
                      <a:r>
                        <a:rPr lang="el-GR" sz="1600" spc="300" dirty="0" smtClean="0">
                          <a:latin typeface="+mn-lt"/>
                        </a:rPr>
                        <a:t>Εστίαση</a:t>
                      </a:r>
                      <a:r>
                        <a:rPr lang="el-GR" sz="1600" spc="300" baseline="0" dirty="0" smtClean="0">
                          <a:latin typeface="+mn-lt"/>
                        </a:rPr>
                        <a:t> στη </a:t>
                      </a:r>
                      <a:r>
                        <a:rPr lang="el-GR" sz="1600" spc="300" baseline="0" dirty="0" smtClean="0">
                          <a:effectLst>
                            <a:outerShdw blurRad="38100" dist="38100" dir="2700000" algn="tl">
                              <a:srgbClr val="000000">
                                <a:alpha val="43137"/>
                              </a:srgbClr>
                            </a:outerShdw>
                          </a:effectLst>
                          <a:latin typeface="+mn-lt"/>
                        </a:rPr>
                        <a:t>θεωρία μέσω του δασκάλου</a:t>
                      </a:r>
                      <a:endParaRPr lang="fr-FR" sz="1600" spc="300" dirty="0">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spc="300" dirty="0" smtClean="0">
                          <a:solidFill>
                            <a:srgbClr val="FF0000"/>
                          </a:solidFill>
                          <a:effectLst>
                            <a:outerShdw blurRad="38100" dist="38100" dir="2700000" algn="tl">
                              <a:srgbClr val="000000">
                                <a:alpha val="43137"/>
                              </a:srgbClr>
                            </a:outerShdw>
                          </a:effectLst>
                          <a:latin typeface="+mn-lt"/>
                        </a:rPr>
                        <a:t>Εστίαση στην πράξη μέσω του μαθητή</a:t>
                      </a:r>
                      <a:endParaRPr lang="fr-FR" sz="1600" b="1" spc="30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1050175">
                <a:tc>
                  <a:txBody>
                    <a:bodyPr/>
                    <a:lstStyle/>
                    <a:p>
                      <a:pPr marL="0" marR="0" indent="0" algn="l" defTabSz="914400" rtl="0" eaLnBrk="1" fontAlgn="t" latinLnBrk="0" hangingPunct="1">
                        <a:lnSpc>
                          <a:spcPct val="100000"/>
                        </a:lnSpc>
                        <a:spcBef>
                          <a:spcPts val="0"/>
                        </a:spcBef>
                        <a:spcAft>
                          <a:spcPts val="0"/>
                        </a:spcAft>
                        <a:buClrTx/>
                        <a:buSzTx/>
                        <a:buFontTx/>
                        <a:buNone/>
                        <a:defRPr/>
                      </a:pP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Σταθερός</a:t>
                      </a:r>
                      <a:r>
                        <a:rPr lang="el-GR" sz="1600" kern="1200" dirty="0" smtClean="0">
                          <a:solidFill>
                            <a:schemeClr val="tx1"/>
                          </a:solidFill>
                          <a:latin typeface="+mn-lt"/>
                          <a:ea typeface="+mn-ea"/>
                          <a:cs typeface="+mn-cs"/>
                        </a:rPr>
                        <a:t> σχεδιασμός και περιεχόμενο</a:t>
                      </a:r>
                      <a:br>
                        <a:rPr lang="el-GR" sz="1600" kern="1200" dirty="0" smtClean="0">
                          <a:solidFill>
                            <a:schemeClr val="tx1"/>
                          </a:solidFill>
                          <a:latin typeface="+mn-lt"/>
                          <a:ea typeface="+mn-ea"/>
                          <a:cs typeface="+mn-cs"/>
                        </a:rPr>
                      </a:br>
                      <a:r>
                        <a:rPr lang="el-GR" sz="1600" kern="1200" dirty="0" smtClean="0">
                          <a:solidFill>
                            <a:schemeClr val="tx1"/>
                          </a:solidFill>
                          <a:latin typeface="+mn-lt"/>
                          <a:ea typeface="+mn-ea"/>
                          <a:cs typeface="+mn-cs"/>
                        </a:rPr>
                        <a:t>με  </a:t>
                      </a: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εξωτερικές</a:t>
                      </a:r>
                      <a:r>
                        <a:rPr lang="el-GR" sz="1600" kern="1200" dirty="0" smtClean="0">
                          <a:solidFill>
                            <a:schemeClr val="tx1"/>
                          </a:solidFill>
                          <a:latin typeface="+mn-lt"/>
                          <a:ea typeface="+mn-ea"/>
                          <a:cs typeface="+mn-cs"/>
                        </a:rPr>
                        <a:t> </a:t>
                      </a:r>
                      <a:r>
                        <a:rPr lang="el-GR" sz="1600" kern="1200" baseline="0" dirty="0" smtClean="0">
                          <a:solidFill>
                            <a:schemeClr val="tx1"/>
                          </a:solidFill>
                          <a:latin typeface="+mn-lt"/>
                          <a:ea typeface="+mn-ea"/>
                          <a:cs typeface="+mn-cs"/>
                        </a:rPr>
                        <a:t> προϋποθέσεις</a:t>
                      </a:r>
                      <a:r>
                        <a:rPr lang="el-GR" sz="1600" kern="1200" dirty="0" smtClean="0">
                          <a:solidFill>
                            <a:schemeClr val="tx1"/>
                          </a:solidFill>
                          <a:latin typeface="+mn-lt"/>
                          <a:ea typeface="+mn-ea"/>
                          <a:cs typeface="+mn-cs"/>
                        </a:rPr>
                        <a:t> (</a:t>
                      </a:r>
                      <a:r>
                        <a:rPr lang="el-GR" sz="1600" kern="1200" baseline="0" dirty="0" smtClean="0">
                          <a:solidFill>
                            <a:schemeClr val="tx1"/>
                          </a:solidFill>
                          <a:latin typeface="+mn-lt"/>
                          <a:ea typeface="+mn-ea"/>
                          <a:cs typeface="+mn-cs"/>
                        </a:rPr>
                        <a:t> εκπαιδευτικά ιδρύματα </a:t>
                      </a:r>
                      <a:r>
                        <a:rPr lang="el-GR" sz="1600" kern="1200" dirty="0" smtClean="0">
                          <a:solidFill>
                            <a:schemeClr val="tx1"/>
                          </a:solidFill>
                          <a:latin typeface="+mn-lt"/>
                          <a:ea typeface="+mn-ea"/>
                          <a:cs typeface="+mn-cs"/>
                        </a:rPr>
                        <a:t>, ε ξ ε τ ά σ ε ι ς  κλπ.)</a:t>
                      </a:r>
                      <a:endParaRPr lang="fr-FR" sz="1600" dirty="0" smtClean="0">
                        <a:latin typeface="+mn-lt"/>
                      </a:endParaRPr>
                    </a:p>
                    <a:p>
                      <a:pPr fontAlgn="t"/>
                      <a:endParaRPr lang="en-US"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spc="300" dirty="0" smtClean="0">
                          <a:solidFill>
                            <a:srgbClr val="FF0000"/>
                          </a:solidFill>
                          <a:effectLst>
                            <a:outerShdw blurRad="38100" dist="38100" dir="2700000" algn="tl">
                              <a:srgbClr val="000000">
                                <a:alpha val="43137"/>
                              </a:srgbClr>
                            </a:outerShdw>
                          </a:effectLst>
                          <a:latin typeface="+mn-lt"/>
                        </a:rPr>
                        <a:t>Ευέλικτος</a:t>
                      </a:r>
                      <a:r>
                        <a:rPr lang="el-GR" sz="1600" b="1" spc="300" baseline="0" dirty="0" smtClean="0">
                          <a:solidFill>
                            <a:srgbClr val="FF0000"/>
                          </a:solidFill>
                          <a:effectLst>
                            <a:outerShdw blurRad="38100" dist="38100" dir="2700000" algn="tl">
                              <a:srgbClr val="000000">
                                <a:alpha val="43137"/>
                              </a:srgbClr>
                            </a:outerShdw>
                          </a:effectLst>
                          <a:latin typeface="+mn-lt"/>
                        </a:rPr>
                        <a:t> σχεδιασμός δραστηριοτήτων  ανακάλυψης της γνώσης</a:t>
                      </a:r>
                      <a:endParaRPr lang="fr-FR" sz="1600" b="1" spc="30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576719">
                <a:tc>
                  <a:txBody>
                    <a:bodyPr/>
                    <a:lstStyle/>
                    <a:p>
                      <a:pPr fontAlgn="t"/>
                      <a:r>
                        <a:rPr lang="el-GR" sz="1600" dirty="0" smtClean="0">
                          <a:effectLst>
                            <a:outerShdw blurRad="38100" dist="38100" dir="2700000" algn="tl">
                              <a:srgbClr val="000000">
                                <a:alpha val="43137"/>
                              </a:srgbClr>
                            </a:outerShdw>
                          </a:effectLst>
                          <a:latin typeface="+mn-lt"/>
                        </a:rPr>
                        <a:t>Μετάδοση / εξήγηση </a:t>
                      </a:r>
                      <a:r>
                        <a:rPr lang="el-GR" sz="1600" dirty="0" smtClean="0">
                          <a:latin typeface="+mn-lt"/>
                        </a:rPr>
                        <a:t>γνώσης </a:t>
                      </a:r>
                      <a:endParaRPr lang="fr-FR"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dirty="0" smtClean="0">
                          <a:solidFill>
                            <a:srgbClr val="FF0000"/>
                          </a:solidFill>
                          <a:effectLst>
                            <a:outerShdw blurRad="38100" dist="38100" dir="2700000" algn="tl">
                              <a:srgbClr val="000000">
                                <a:alpha val="43137"/>
                              </a:srgbClr>
                            </a:outerShdw>
                          </a:effectLst>
                          <a:latin typeface="+mn-lt"/>
                        </a:rPr>
                        <a:t>Προαγωγή</a:t>
                      </a:r>
                      <a:r>
                        <a:rPr lang="el-GR" sz="1600" b="1" baseline="0" dirty="0" smtClean="0">
                          <a:solidFill>
                            <a:srgbClr val="FF0000"/>
                          </a:solidFill>
                          <a:effectLst>
                            <a:outerShdw blurRad="38100" dist="38100" dir="2700000" algn="tl">
                              <a:srgbClr val="000000">
                                <a:alpha val="43137"/>
                              </a:srgbClr>
                            </a:outerShdw>
                          </a:effectLst>
                          <a:latin typeface="+mn-lt"/>
                        </a:rPr>
                        <a:t> μάθησης, δεξιοτήτων , συναισθημάτων μέσω  </a:t>
                      </a:r>
                      <a:r>
                        <a:rPr lang="el-GR" sz="1600" b="1" spc="600" baseline="0" dirty="0" smtClean="0">
                          <a:solidFill>
                            <a:srgbClr val="FF0000"/>
                          </a:solidFill>
                          <a:effectLst>
                            <a:outerShdw blurRad="38100" dist="38100" dir="2700000" algn="tl">
                              <a:srgbClr val="000000">
                                <a:alpha val="43137"/>
                              </a:srgbClr>
                            </a:outerShdw>
                          </a:effectLst>
                          <a:latin typeface="+mn-lt"/>
                        </a:rPr>
                        <a:t>εμπειρικών</a:t>
                      </a:r>
                      <a:r>
                        <a:rPr lang="el-GR" sz="1600" b="1" baseline="0" dirty="0" smtClean="0">
                          <a:solidFill>
                            <a:srgbClr val="FF0000"/>
                          </a:solidFill>
                          <a:effectLst>
                            <a:outerShdw blurRad="38100" dist="38100" dir="2700000" algn="tl">
                              <a:srgbClr val="000000">
                                <a:alpha val="43137"/>
                              </a:srgbClr>
                            </a:outerShdw>
                          </a:effectLst>
                          <a:latin typeface="+mn-lt"/>
                        </a:rPr>
                        <a:t> δοκιμασιών</a:t>
                      </a:r>
                      <a:endParaRPr lang="en-US" sz="1600" b="1"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339990">
                <a:tc>
                  <a:txBody>
                    <a:bodyPr/>
                    <a:lstStyle/>
                    <a:p>
                      <a:pPr fontAlgn="t"/>
                      <a:r>
                        <a:rPr lang="el-GR" sz="1600" dirty="0" smtClean="0">
                          <a:effectLst>
                            <a:outerShdw blurRad="38100" dist="38100" dir="2700000" algn="tl">
                              <a:srgbClr val="000000">
                                <a:alpha val="43137"/>
                              </a:srgbClr>
                            </a:outerShdw>
                          </a:effectLst>
                          <a:latin typeface="+mn-lt"/>
                        </a:rPr>
                        <a:t>Σταθεροί</a:t>
                      </a:r>
                      <a:r>
                        <a:rPr lang="el-GR" sz="1600" baseline="0" dirty="0" smtClean="0">
                          <a:effectLst>
                            <a:outerShdw blurRad="38100" dist="38100" dir="2700000" algn="tl">
                              <a:srgbClr val="000000">
                                <a:alpha val="43137"/>
                              </a:srgbClr>
                            </a:outerShdw>
                          </a:effectLst>
                          <a:latin typeface="+mn-lt"/>
                        </a:rPr>
                        <a:t>  </a:t>
                      </a:r>
                      <a:r>
                        <a:rPr lang="el-GR" sz="1600" baseline="0" dirty="0" smtClean="0">
                          <a:latin typeface="+mn-lt"/>
                        </a:rPr>
                        <a:t>εκπαιδευτικοί  οργανισμοί</a:t>
                      </a:r>
                      <a:endParaRPr lang="fr-FR"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spc="600" dirty="0" smtClean="0">
                          <a:solidFill>
                            <a:srgbClr val="FF0000"/>
                          </a:solidFill>
                          <a:effectLst>
                            <a:outerShdw blurRad="38100" dist="38100" dir="2700000" algn="tl">
                              <a:srgbClr val="000000">
                                <a:alpha val="43137"/>
                              </a:srgbClr>
                            </a:outerShdw>
                          </a:effectLst>
                          <a:latin typeface="+mn-lt"/>
                        </a:rPr>
                        <a:t>Μη</a:t>
                      </a:r>
                      <a:r>
                        <a:rPr lang="el-GR" sz="1600" b="1" spc="600" baseline="0" dirty="0" smtClean="0">
                          <a:solidFill>
                            <a:srgbClr val="FF0000"/>
                          </a:solidFill>
                          <a:effectLst>
                            <a:outerShdw blurRad="38100" dist="38100" dir="2700000" algn="tl">
                              <a:srgbClr val="000000">
                                <a:alpha val="43137"/>
                              </a:srgbClr>
                            </a:outerShdw>
                          </a:effectLst>
                          <a:latin typeface="+mn-lt"/>
                        </a:rPr>
                        <a:t> συμβατικές </a:t>
                      </a:r>
                      <a:r>
                        <a:rPr lang="el-GR" sz="1600" b="1" spc="0" baseline="0" dirty="0" smtClean="0">
                          <a:solidFill>
                            <a:srgbClr val="FF0000"/>
                          </a:solidFill>
                          <a:effectLst>
                            <a:outerShdw blurRad="38100" dist="38100" dir="2700000" algn="tl">
                              <a:srgbClr val="000000">
                                <a:alpha val="43137"/>
                              </a:srgbClr>
                            </a:outerShdw>
                          </a:effectLst>
                          <a:latin typeface="+mn-lt"/>
                        </a:rPr>
                        <a:t>εκπαιδευτικές δομές</a:t>
                      </a:r>
                      <a:endParaRPr lang="fr-FR" sz="1600" b="1" spc="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339990">
                <a:tc>
                  <a:txBody>
                    <a:bodyPr/>
                    <a:lstStyle/>
                    <a:p>
                      <a:pPr fontAlgn="t"/>
                      <a:r>
                        <a:rPr lang="el-GR" sz="1600" dirty="0" smtClean="0">
                          <a:latin typeface="+mn-lt"/>
                        </a:rPr>
                        <a:t>Χρονικά</a:t>
                      </a:r>
                      <a:r>
                        <a:rPr lang="el-GR" sz="1600" dirty="0" smtClean="0">
                          <a:effectLst>
                            <a:outerShdw blurRad="38100" dist="38100" dir="2700000" algn="tl">
                              <a:srgbClr val="000000">
                                <a:alpha val="43137"/>
                              </a:srgbClr>
                            </a:outerShdw>
                          </a:effectLst>
                          <a:latin typeface="+mn-lt"/>
                        </a:rPr>
                        <a:t> μετρήσιμα </a:t>
                      </a:r>
                      <a:r>
                        <a:rPr lang="el-GR" sz="1600" dirty="0" smtClean="0">
                          <a:latin typeface="+mn-lt"/>
                        </a:rPr>
                        <a:t>στοιχεία (ως επί το πλείστον)</a:t>
                      </a:r>
                      <a:endParaRPr lang="fr-FR"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dirty="0" smtClean="0">
                          <a:solidFill>
                            <a:srgbClr val="FF0000"/>
                          </a:solidFill>
                          <a:effectLst>
                            <a:outerShdw blurRad="38100" dist="38100" dir="2700000" algn="tl">
                              <a:srgbClr val="000000">
                                <a:alpha val="43137"/>
                              </a:srgbClr>
                            </a:outerShdw>
                          </a:effectLst>
                          <a:latin typeface="+mn-lt"/>
                        </a:rPr>
                        <a:t>Δύσκολα</a:t>
                      </a:r>
                      <a:r>
                        <a:rPr lang="el-GR" sz="1600" baseline="0" dirty="0" smtClean="0">
                          <a:solidFill>
                            <a:srgbClr val="FF0000"/>
                          </a:solidFill>
                          <a:effectLst>
                            <a:outerShdw blurRad="38100" dist="38100" dir="2700000" algn="tl">
                              <a:srgbClr val="000000">
                                <a:alpha val="43137"/>
                              </a:srgbClr>
                            </a:outerShdw>
                          </a:effectLst>
                          <a:latin typeface="+mn-lt"/>
                        </a:rPr>
                        <a:t> μετρήσιμα </a:t>
                      </a:r>
                      <a:r>
                        <a:rPr lang="el-GR" sz="1600" baseline="0" dirty="0" smtClean="0">
                          <a:solidFill>
                            <a:srgbClr val="FF0000"/>
                          </a:solidFill>
                          <a:latin typeface="+mn-lt"/>
                        </a:rPr>
                        <a:t>αποτελέσματα</a:t>
                      </a:r>
                      <a:endParaRPr lang="en-US" sz="1600" dirty="0">
                        <a:solidFill>
                          <a:srgbClr val="FF0000"/>
                        </a:solidFill>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576719">
                <a:tc>
                  <a:txBody>
                    <a:bodyPr/>
                    <a:lstStyle/>
                    <a:p>
                      <a:pPr fontAlgn="t"/>
                      <a:r>
                        <a:rPr lang="el-GR" sz="1600" dirty="0" smtClean="0">
                          <a:latin typeface="+mn-lt"/>
                        </a:rPr>
                        <a:t>Κατάλληλη για </a:t>
                      </a:r>
                      <a:r>
                        <a:rPr lang="el-GR" sz="1600" dirty="0" smtClean="0">
                          <a:effectLst>
                            <a:outerShdw blurRad="38100" dist="38100" dir="2700000" algn="tl">
                              <a:srgbClr val="000000">
                                <a:alpha val="43137"/>
                              </a:srgbClr>
                            </a:outerShdw>
                          </a:effectLst>
                          <a:latin typeface="+mn-lt"/>
                        </a:rPr>
                        <a:t>ομάδες</a:t>
                      </a:r>
                      <a:r>
                        <a:rPr lang="el-GR" sz="1600" dirty="0" smtClean="0">
                          <a:latin typeface="+mn-lt"/>
                        </a:rPr>
                        <a:t> εκπαιδευόμενων  με </a:t>
                      </a:r>
                      <a:r>
                        <a:rPr lang="el-GR" sz="1600" dirty="0" smtClean="0">
                          <a:effectLst>
                            <a:outerShdw blurRad="38100" dist="38100" dir="2700000" algn="tl">
                              <a:srgbClr val="000000">
                                <a:alpha val="43137"/>
                              </a:srgbClr>
                            </a:outerShdw>
                          </a:effectLst>
                          <a:latin typeface="+mn-lt"/>
                        </a:rPr>
                        <a:t>προκαθορισμένους</a:t>
                      </a:r>
                      <a:r>
                        <a:rPr lang="el-GR" sz="1600" baseline="0" dirty="0" smtClean="0">
                          <a:effectLst>
                            <a:outerShdw blurRad="38100" dist="38100" dir="2700000" algn="tl">
                              <a:srgbClr val="000000">
                                <a:alpha val="43137"/>
                              </a:srgbClr>
                            </a:outerShdw>
                          </a:effectLst>
                          <a:latin typeface="+mn-lt"/>
                        </a:rPr>
                        <a:t> στόχους και</a:t>
                      </a:r>
                      <a:r>
                        <a:rPr lang="el-GR" sz="1600" dirty="0" smtClean="0">
                          <a:effectLst>
                            <a:outerShdw blurRad="38100" dist="38100" dir="2700000" algn="tl">
                              <a:srgbClr val="000000">
                                <a:alpha val="43137"/>
                              </a:srgbClr>
                            </a:outerShdw>
                          </a:effectLst>
                          <a:latin typeface="+mn-lt"/>
                        </a:rPr>
                        <a:t> εξέλιξη</a:t>
                      </a:r>
                      <a:endParaRPr lang="fr-FR" sz="1600" dirty="0">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spc="600" dirty="0" smtClean="0">
                          <a:solidFill>
                            <a:srgbClr val="FF0000"/>
                          </a:solidFill>
                          <a:effectLst>
                            <a:outerShdw blurRad="38100" dist="38100" dir="2700000" algn="tl">
                              <a:srgbClr val="000000">
                                <a:alpha val="43137"/>
                              </a:srgbClr>
                            </a:outerShdw>
                          </a:effectLst>
                          <a:latin typeface="+mn-lt"/>
                        </a:rPr>
                        <a:t>Προσωπική </a:t>
                      </a:r>
                      <a:r>
                        <a:rPr lang="el-GR" sz="1600" b="0" spc="300" dirty="0" smtClean="0">
                          <a:solidFill>
                            <a:srgbClr val="FF0000"/>
                          </a:solidFill>
                          <a:effectLst>
                            <a:outerShdw blurRad="38100" dist="38100" dir="2700000" algn="tl">
                              <a:srgbClr val="000000">
                                <a:alpha val="43137"/>
                              </a:srgbClr>
                            </a:outerShdw>
                          </a:effectLst>
                          <a:latin typeface="+mn-lt"/>
                        </a:rPr>
                        <a:t>σ</a:t>
                      </a:r>
                      <a:r>
                        <a:rPr lang="el-GR" sz="1600" dirty="0" smtClean="0">
                          <a:solidFill>
                            <a:srgbClr val="FF0000"/>
                          </a:solidFill>
                          <a:effectLst>
                            <a:outerShdw blurRad="38100" dist="38100" dir="2700000" algn="tl">
                              <a:srgbClr val="000000">
                                <a:alpha val="43137"/>
                              </a:srgbClr>
                            </a:outerShdw>
                          </a:effectLst>
                          <a:latin typeface="+mn-lt"/>
                        </a:rPr>
                        <a:t>τόχευση  κάθε μαθητή  </a:t>
                      </a:r>
                      <a:endParaRPr lang="el-GR" sz="1600" dirty="0" smtClean="0">
                        <a:solidFill>
                          <a:srgbClr val="FF0000"/>
                        </a:solidFill>
                        <a:effectLst>
                          <a:outerShdw blurRad="38100" dist="38100" dir="2700000" algn="tl">
                            <a:srgbClr val="000000">
                              <a:alpha val="43137"/>
                            </a:srgbClr>
                          </a:outerShdw>
                        </a:effectLst>
                        <a:latin typeface="+mn-lt"/>
                      </a:endParaRPr>
                    </a:p>
                    <a:p>
                      <a:pPr fontAlgn="t"/>
                      <a:r>
                        <a:rPr lang="el-GR" sz="1600" dirty="0" smtClean="0">
                          <a:solidFill>
                            <a:srgbClr val="FF0000"/>
                          </a:solidFill>
                          <a:latin typeface="+mn-lt"/>
                        </a:rPr>
                        <a:t>με ανάλογες  </a:t>
                      </a:r>
                      <a:r>
                        <a:rPr lang="el-GR" sz="1600" b="1" spc="300" dirty="0" smtClean="0">
                          <a:solidFill>
                            <a:srgbClr val="FF0000"/>
                          </a:solidFill>
                          <a:effectLst>
                            <a:outerShdw blurRad="38100" dist="38100" dir="2700000" algn="tl">
                              <a:srgbClr val="000000">
                                <a:alpha val="43137"/>
                              </a:srgbClr>
                            </a:outerShdw>
                          </a:effectLst>
                          <a:latin typeface="+mn-lt"/>
                        </a:rPr>
                        <a:t>προσαρμογές </a:t>
                      </a:r>
                      <a:endParaRPr lang="en-US" sz="1600" b="1" spc="30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1760361">
                <a:tc>
                  <a:txBody>
                    <a:bodyPr/>
                    <a:lstStyle/>
                    <a:p>
                      <a:pPr marL="0" marR="0" indent="0" algn="l" defTabSz="914400" rtl="0" eaLnBrk="1" fontAlgn="t" latinLnBrk="0" hangingPunct="1">
                        <a:lnSpc>
                          <a:spcPct val="100000"/>
                        </a:lnSpc>
                        <a:spcBef>
                          <a:spcPts val="0"/>
                        </a:spcBef>
                        <a:spcAft>
                          <a:spcPts val="0"/>
                        </a:spcAft>
                        <a:buClrTx/>
                        <a:buSzTx/>
                        <a:buFontTx/>
                        <a:buNone/>
                        <a:defRPr/>
                      </a:pP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Παραδείγματα: παρακολούθηση διαλέξεων, παρουσιάσεις  διαφανειών </a:t>
                      </a:r>
                      <a:r>
                        <a:rPr lang="en-US" sz="1600" kern="1200" dirty="0" err="1" smtClean="0">
                          <a:solidFill>
                            <a:schemeClr val="tx1"/>
                          </a:solidFill>
                          <a:effectLst>
                            <a:outerShdw blurRad="38100" dist="38100" dir="2700000" algn="tl">
                              <a:srgbClr val="000000">
                                <a:alpha val="43137"/>
                              </a:srgbClr>
                            </a:outerShdw>
                          </a:effectLst>
                          <a:latin typeface="+mn-lt"/>
                          <a:ea typeface="+mn-ea"/>
                          <a:cs typeface="+mn-cs"/>
                        </a:rPr>
                        <a:t>ppt</a:t>
                      </a: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 αίθουσες</a:t>
                      </a:r>
                      <a:r>
                        <a:rPr lang="en-US" sz="1600" kern="1200" dirty="0" smtClean="0">
                          <a:solidFill>
                            <a:schemeClr val="tx1"/>
                          </a:solidFill>
                          <a:effectLst>
                            <a:outerShdw blurRad="38100" dist="38100" dir="2700000" algn="tl">
                              <a:srgbClr val="000000">
                                <a:alpha val="43137"/>
                              </a:srgbClr>
                            </a:outerShdw>
                          </a:effectLst>
                          <a:latin typeface="+mn-lt"/>
                          <a:ea typeface="+mn-ea"/>
                          <a:cs typeface="+mn-cs"/>
                        </a:rPr>
                        <a:t> </a:t>
                      </a: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 διδασκαλίας</a:t>
                      </a:r>
                      <a:r>
                        <a:rPr lang="el-GR" sz="1600" kern="1200" baseline="0" dirty="0" smtClean="0">
                          <a:solidFill>
                            <a:schemeClr val="tx1"/>
                          </a:solidFill>
                          <a:effectLst>
                            <a:outerShdw blurRad="38100" dist="38100" dir="2700000" algn="tl">
                              <a:srgbClr val="000000">
                                <a:alpha val="43137"/>
                              </a:srgbClr>
                            </a:outerShdw>
                          </a:effectLst>
                          <a:latin typeface="+mn-lt"/>
                          <a:ea typeface="+mn-ea"/>
                          <a:cs typeface="+mn-cs"/>
                        </a:rPr>
                        <a:t> με πίνακα </a:t>
                      </a: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 </a:t>
                      </a:r>
                      <a:r>
                        <a:rPr lang="el-GR" sz="1600" kern="1200" baseline="0" dirty="0" smtClean="0">
                          <a:solidFill>
                            <a:schemeClr val="tx1"/>
                          </a:solidFill>
                          <a:effectLst>
                            <a:outerShdw blurRad="38100" dist="38100" dir="2700000" algn="tl">
                              <a:srgbClr val="000000">
                                <a:alpha val="43137"/>
                              </a:srgbClr>
                            </a:outerShdw>
                          </a:effectLst>
                          <a:latin typeface="+mn-lt"/>
                          <a:ea typeface="+mn-ea"/>
                          <a:cs typeface="+mn-cs"/>
                        </a:rPr>
                        <a:t> μελέτη συγγραμμάτων, </a:t>
                      </a: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μελέτη για εξετάσεις, παρατήρηση</a:t>
                      </a:r>
                      <a:r>
                        <a:rPr lang="en-US" sz="1600" kern="1200" dirty="0" smtClean="0">
                          <a:solidFill>
                            <a:schemeClr val="tx1"/>
                          </a:solidFill>
                          <a:effectLst>
                            <a:outerShdw blurRad="38100" dist="38100" dir="2700000" algn="tl">
                              <a:srgbClr val="000000">
                                <a:alpha val="43137"/>
                              </a:srgbClr>
                            </a:outerShdw>
                          </a:effectLst>
                          <a:latin typeface="+mn-lt"/>
                          <a:ea typeface="+mn-ea"/>
                          <a:cs typeface="+mn-cs"/>
                        </a:rPr>
                        <a:t> </a:t>
                      </a:r>
                      <a:r>
                        <a:rPr lang="el-GR" sz="1600" kern="1200" baseline="0" dirty="0" smtClean="0">
                          <a:solidFill>
                            <a:schemeClr val="tx1"/>
                          </a:solidFill>
                          <a:effectLst>
                            <a:outerShdw blurRad="38100" dist="38100" dir="2700000" algn="tl">
                              <a:srgbClr val="000000">
                                <a:alpha val="43137"/>
                              </a:srgbClr>
                            </a:outerShdw>
                          </a:effectLst>
                          <a:latin typeface="+mn-lt"/>
                          <a:ea typeface="+mn-ea"/>
                          <a:cs typeface="+mn-cs"/>
                        </a:rPr>
                        <a:t>από απόσταση</a:t>
                      </a: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 </a:t>
                      </a:r>
                      <a:r>
                        <a:rPr lang="el-GR" sz="1600" kern="1200" baseline="0" dirty="0" smtClean="0">
                          <a:solidFill>
                            <a:schemeClr val="tx1"/>
                          </a:solidFill>
                          <a:effectLst>
                            <a:outerShdw blurRad="38100" dist="38100" dir="2700000" algn="tl">
                              <a:srgbClr val="000000">
                                <a:alpha val="43137"/>
                              </a:srgbClr>
                            </a:outerShdw>
                          </a:effectLst>
                          <a:latin typeface="+mn-lt"/>
                          <a:ea typeface="+mn-ea"/>
                          <a:cs typeface="+mn-cs"/>
                        </a:rPr>
                        <a:t> </a:t>
                      </a: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 άσκηση θεωρητικής σκέψης , υποθέσεις, φανταστικά</a:t>
                      </a:r>
                      <a:r>
                        <a:rPr lang="el-GR" sz="1600" kern="1200" baseline="0" dirty="0" smtClean="0">
                          <a:solidFill>
                            <a:schemeClr val="tx1"/>
                          </a:solidFill>
                          <a:effectLst>
                            <a:outerShdw blurRad="38100" dist="38100" dir="2700000" algn="tl">
                              <a:srgbClr val="000000">
                                <a:alpha val="43137"/>
                              </a:srgbClr>
                            </a:outerShdw>
                          </a:effectLst>
                          <a:latin typeface="+mn-lt"/>
                          <a:ea typeface="+mn-ea"/>
                          <a:cs typeface="+mn-cs"/>
                        </a:rPr>
                        <a:t> σενάρια</a:t>
                      </a: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a:t>
                      </a:r>
                      <a:endParaRPr lang="el-GR" sz="1600" kern="1200" dirty="0" smtClean="0">
                        <a:solidFill>
                          <a:schemeClr val="tx1"/>
                        </a:solidFill>
                        <a:effectLst>
                          <a:outerShdw blurRad="38100" dist="38100" dir="2700000" algn="tl">
                            <a:srgbClr val="000000">
                              <a:alpha val="43137"/>
                            </a:srgbClr>
                          </a:outerShdw>
                        </a:effectLst>
                        <a:latin typeface="+mn-lt"/>
                        <a:ea typeface="+mn-ea"/>
                        <a:cs typeface="+mn-cs"/>
                      </a:endParaRPr>
                    </a:p>
                    <a:p>
                      <a:pPr fontAlgn="t"/>
                      <a:endParaRPr lang="en-US"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dirty="0" smtClean="0">
                          <a:solidFill>
                            <a:srgbClr val="FF0000"/>
                          </a:solidFill>
                          <a:effectLst>
                            <a:outerShdw blurRad="38100" dist="38100" dir="2700000" algn="tl">
                              <a:srgbClr val="000000">
                                <a:alpha val="43137"/>
                              </a:srgbClr>
                            </a:outerShdw>
                          </a:effectLst>
                          <a:latin typeface="+mn-lt"/>
                        </a:rPr>
                        <a:t>Παραδείγματα</a:t>
                      </a:r>
                      <a:r>
                        <a:rPr lang="en-US" sz="1600" dirty="0" smtClean="0">
                          <a:solidFill>
                            <a:srgbClr val="FF0000"/>
                          </a:solidFill>
                          <a:effectLst>
                            <a:outerShdw blurRad="38100" dist="38100" dir="2700000" algn="tl">
                              <a:srgbClr val="000000">
                                <a:alpha val="43137"/>
                              </a:srgbClr>
                            </a:outerShdw>
                          </a:effectLst>
                          <a:latin typeface="+mn-lt"/>
                        </a:rPr>
                        <a:t>:</a:t>
                      </a:r>
                      <a:r>
                        <a:rPr lang="en-US" sz="1600" baseline="0" dirty="0" smtClean="0">
                          <a:solidFill>
                            <a:srgbClr val="FF0000"/>
                          </a:solidFill>
                          <a:effectLst>
                            <a:outerShdw blurRad="38100" dist="38100" dir="2700000" algn="tl">
                              <a:srgbClr val="000000">
                                <a:alpha val="43137"/>
                              </a:srgbClr>
                            </a:outerShdw>
                          </a:effectLst>
                          <a:latin typeface="+mn-lt"/>
                        </a:rPr>
                        <a:t>  </a:t>
                      </a:r>
                      <a:r>
                        <a:rPr lang="el-GR" sz="1600" spc="300" baseline="0" dirty="0" smtClean="0">
                          <a:solidFill>
                            <a:srgbClr val="FF0000"/>
                          </a:solidFill>
                          <a:effectLst>
                            <a:outerShdw blurRad="38100" dist="38100" dir="2700000" algn="tl">
                              <a:srgbClr val="000000">
                                <a:alpha val="43137"/>
                              </a:srgbClr>
                            </a:outerShdw>
                          </a:effectLst>
                          <a:latin typeface="+mn-lt"/>
                        </a:rPr>
                        <a:t>φυσική δραστηριότητα,  ασκήσεις-παιχνίδια,  δραματουργική </a:t>
                      </a:r>
                      <a:r>
                        <a:rPr lang="el-GR" sz="1600" b="1" spc="300" baseline="0" dirty="0" smtClean="0">
                          <a:solidFill>
                            <a:srgbClr val="FF0000"/>
                          </a:solidFill>
                          <a:effectLst>
                            <a:outerShdw blurRad="38100" dist="38100" dir="2700000" algn="tl">
                              <a:srgbClr val="000000">
                                <a:alpha val="43137"/>
                              </a:srgbClr>
                            </a:outerShdw>
                          </a:effectLst>
                          <a:latin typeface="+mn-lt"/>
                        </a:rPr>
                        <a:t>αναπαράσταση καταστάσεων  προσομοίωσης</a:t>
                      </a:r>
                      <a:r>
                        <a:rPr lang="el-GR" sz="1600" spc="300" baseline="0" dirty="0" smtClean="0">
                          <a:solidFill>
                            <a:srgbClr val="FF0000"/>
                          </a:solidFill>
                          <a:effectLst>
                            <a:outerShdw blurRad="38100" dist="38100" dir="2700000" algn="tl">
                              <a:srgbClr val="000000">
                                <a:alpha val="43137"/>
                              </a:srgbClr>
                            </a:outerShdw>
                          </a:effectLst>
                          <a:latin typeface="+mn-lt"/>
                        </a:rPr>
                        <a:t> με διανομή </a:t>
                      </a:r>
                      <a:r>
                        <a:rPr lang="el-GR" sz="1600" b="1" spc="300" baseline="0" dirty="0" smtClean="0">
                          <a:solidFill>
                            <a:srgbClr val="FF0000"/>
                          </a:solidFill>
                          <a:effectLst>
                            <a:outerShdw blurRad="38100" dist="38100" dir="2700000" algn="tl">
                              <a:srgbClr val="000000">
                                <a:alpha val="43137"/>
                              </a:srgbClr>
                            </a:outerShdw>
                          </a:effectLst>
                          <a:latin typeface="+mn-lt"/>
                        </a:rPr>
                        <a:t>ρόλων</a:t>
                      </a:r>
                      <a:r>
                        <a:rPr lang="el-GR" sz="1600" spc="300" baseline="0" dirty="0" smtClean="0">
                          <a:solidFill>
                            <a:srgbClr val="FF0000"/>
                          </a:solidFill>
                          <a:effectLst>
                            <a:outerShdw blurRad="38100" dist="38100" dir="2700000" algn="tl">
                              <a:srgbClr val="000000">
                                <a:alpha val="43137"/>
                              </a:srgbClr>
                            </a:outerShdw>
                          </a:effectLst>
                          <a:latin typeface="+mn-lt"/>
                        </a:rPr>
                        <a:t> , εκδηλώσεις εξωστρέφειας, </a:t>
                      </a:r>
                      <a:r>
                        <a:rPr lang="el-GR" sz="1600" b="1" i="1" spc="300" baseline="0" dirty="0" smtClean="0">
                          <a:solidFill>
                            <a:srgbClr val="FF0000"/>
                          </a:solidFill>
                          <a:effectLst>
                            <a:outerShdw blurRad="38100" dist="38100" dir="2700000" algn="tl">
                              <a:srgbClr val="000000">
                                <a:alpha val="43137"/>
                              </a:srgbClr>
                            </a:outerShdw>
                          </a:effectLst>
                          <a:latin typeface="+mn-lt"/>
                        </a:rPr>
                        <a:t>διδασκαλία </a:t>
                      </a:r>
                      <a:r>
                        <a:rPr lang="el-GR" sz="1600" i="1" spc="300" baseline="0" dirty="0" smtClean="0">
                          <a:solidFill>
                            <a:srgbClr val="FF0000"/>
                          </a:solidFill>
                          <a:effectLst>
                            <a:outerShdw blurRad="38100" dist="38100" dir="2700000" algn="tl">
                              <a:srgbClr val="000000">
                                <a:alpha val="43137"/>
                              </a:srgbClr>
                            </a:outerShdw>
                          </a:effectLst>
                          <a:latin typeface="+mn-lt"/>
                        </a:rPr>
                        <a:t>άλλων μαθητών </a:t>
                      </a:r>
                      <a:r>
                        <a:rPr lang="el-GR" sz="1600" b="1" i="1" spc="300" baseline="0" dirty="0" smtClean="0">
                          <a:solidFill>
                            <a:srgbClr val="FF0000"/>
                          </a:solidFill>
                          <a:effectLst>
                            <a:outerShdw blurRad="38100" dist="38100" dir="2700000" algn="tl">
                              <a:srgbClr val="000000">
                                <a:alpha val="43137"/>
                              </a:srgbClr>
                            </a:outerShdw>
                          </a:effectLst>
                          <a:latin typeface="+mn-lt"/>
                        </a:rPr>
                        <a:t>από μαθητές.</a:t>
                      </a:r>
                      <a:endParaRPr lang="fr-FR" sz="1600" b="1" i="1" spc="30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620552">
                <a:tc>
                  <a:txBody>
                    <a:bodyPr/>
                    <a:lstStyle/>
                    <a:p>
                      <a:pPr fontAlgn="t"/>
                      <a:endParaRPr lang="en-US"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endParaRPr lang="en-US" sz="1600" dirty="0">
                        <a:solidFill>
                          <a:srgbClr val="FF0000"/>
                        </a:solidFill>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840"/>
            <a:ext cx="8964295" cy="2530475"/>
          </a:xfrm>
        </p:spPr>
        <p:txBody>
          <a:bodyPr>
            <a:normAutofit fontScale="90000"/>
          </a:bodyPr>
          <a:lstStyle/>
          <a:p>
            <a:r>
              <a:rPr lang="el-GR" sz="3200" dirty="0" smtClean="0"/>
              <a:t>ΕΜΠΕΙΡΙΚΗ-ΒΙΩΜΑΤΙΚΗ-ΣΥΝΕΡΓΑΤΙΚΗ ΜΑΘΗΣΗ</a:t>
            </a:r>
            <a:br>
              <a:rPr lang="el-GR" sz="3200" dirty="0" smtClean="0"/>
            </a:br>
            <a:r>
              <a:rPr lang="el-GR" sz="2400" dirty="0" smtClean="0"/>
              <a:t>Παρώθηση και ενθάρρυνση προς όλους τους εκπαιδευόμενους.</a:t>
            </a:r>
            <a:br>
              <a:rPr lang="el-GR" sz="2400" dirty="0" smtClean="0"/>
            </a:br>
            <a:r>
              <a:rPr lang="el-GR" sz="2400" dirty="0" smtClean="0"/>
              <a:t>Η διαπροσωπική σχέση, </a:t>
            </a:r>
            <a:br>
              <a:rPr lang="el-GR" sz="2400" dirty="0" smtClean="0"/>
            </a:br>
            <a:r>
              <a:rPr lang="el-GR" sz="2400" dirty="0" smtClean="0"/>
              <a:t>έννοια “κλειδί” στη διαδικασία της εκπαίδευσης.</a:t>
            </a:r>
            <a:br>
              <a:rPr lang="el-GR" sz="2400" dirty="0" smtClean="0"/>
            </a:br>
            <a:br>
              <a:rPr lang="el-GR" sz="2400" dirty="0" smtClean="0"/>
            </a:br>
            <a:r>
              <a:rPr lang="el-GR" sz="1600" dirty="0" smtClean="0"/>
              <a:t>https://eclass.uoa.gr/modules/document/index.php?course=MED409&amp;openDir=/4f8e670fkcr8/57b157a4hUPr</a:t>
            </a:r>
            <a:endParaRPr lang="el-GR" sz="1600" dirty="0" smtClean="0"/>
          </a:p>
        </p:txBody>
      </p:sp>
      <p:pic>
        <p:nvPicPr>
          <p:cNvPr id="113666" name="Picture 2" descr="https://yt3.ggpht.com/JlzlrYdcvZH16jK7EKKOTInCXqNLtsKoSSHG9a54EvSK4oW4ugUJMx96Nfo89lB7iLmhqr3uriHk-Q=s640-nd-v1"/>
          <p:cNvPicPr>
            <a:picLocks noChangeAspect="1" noChangeArrowheads="1"/>
          </p:cNvPicPr>
          <p:nvPr/>
        </p:nvPicPr>
        <p:blipFill>
          <a:blip r:embed="rId1" cstate="print"/>
          <a:srcRect/>
          <a:stretch>
            <a:fillRect/>
          </a:stretch>
        </p:blipFill>
        <p:spPr bwMode="auto">
          <a:xfrm>
            <a:off x="179512" y="3068960"/>
            <a:ext cx="4308771" cy="3312368"/>
          </a:xfrm>
          <a:prstGeom prst="rect">
            <a:avLst/>
          </a:prstGeom>
          <a:noFill/>
        </p:spPr>
      </p:pic>
      <p:pic>
        <p:nvPicPr>
          <p:cNvPr id="9218" name="Picture 2" descr="Μπορεί να είναι καρτούν ένα ή περισσότερα άτομα και κείμενο που λέει &quot;CONVENTIONAL LEARNING INTERACTIVE LEARNING z 1&quot;"/>
          <p:cNvPicPr>
            <a:picLocks noChangeAspect="1" noChangeArrowheads="1"/>
          </p:cNvPicPr>
          <p:nvPr/>
        </p:nvPicPr>
        <p:blipFill>
          <a:blip r:embed="rId2" cstate="print"/>
          <a:srcRect/>
          <a:stretch>
            <a:fillRect/>
          </a:stretch>
        </p:blipFill>
        <p:spPr bwMode="auto">
          <a:xfrm>
            <a:off x="4644008" y="3501008"/>
            <a:ext cx="4356767" cy="2448272"/>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3635896" cy="1341932"/>
          </a:xfrm>
        </p:spPr>
        <p:txBody>
          <a:bodyPr>
            <a:noAutofit/>
          </a:bodyPr>
          <a:lstStyle/>
          <a:p>
            <a:pPr algn="ctr"/>
            <a:r>
              <a:rPr lang="el-GR" sz="3200" dirty="0" err="1"/>
              <a:t>Επανακαλύπτοντας</a:t>
            </a:r>
            <a:r>
              <a:rPr lang="el-GR" sz="3200" dirty="0"/>
              <a:t>  </a:t>
            </a:r>
            <a:r>
              <a:rPr lang="el-GR" sz="3200" dirty="0" smtClean="0"/>
              <a:t>τον </a:t>
            </a:r>
            <a:r>
              <a:rPr lang="el-GR" sz="3200" dirty="0"/>
              <a:t>ρόλο του </a:t>
            </a:r>
            <a:r>
              <a:rPr lang="el-GR" sz="3200" dirty="0" smtClean="0"/>
              <a:t>δασκάλου</a:t>
            </a:r>
            <a:endParaRPr lang="el-GR" sz="3200" dirty="0"/>
          </a:p>
        </p:txBody>
      </p:sp>
      <p:sp>
        <p:nvSpPr>
          <p:cNvPr id="3" name="Content Placeholder 2"/>
          <p:cNvSpPr>
            <a:spLocks noGrp="1"/>
          </p:cNvSpPr>
          <p:nvPr>
            <p:ph idx="1"/>
          </p:nvPr>
        </p:nvSpPr>
        <p:spPr>
          <a:xfrm>
            <a:off x="3575050" y="0"/>
            <a:ext cx="5568950" cy="6858000"/>
          </a:xfrm>
        </p:spPr>
        <p:txBody>
          <a:bodyPr>
            <a:normAutofit fontScale="85000" lnSpcReduction="20000"/>
          </a:bodyPr>
          <a:lstStyle/>
          <a:p>
            <a:pPr algn="just"/>
            <a:r>
              <a:rPr lang="el-GR" dirty="0"/>
              <a:t>Σήμερα ενθαρρύνονται πολλοί δάσκαλοι να προσαρμόζουν και να υιοθετούν καινοτόμες πρακτικές, που αναγνωρίζουν τόσο την </a:t>
            </a:r>
            <a:r>
              <a:rPr lang="el-GR" b="1" dirty="0">
                <a:solidFill>
                  <a:srgbClr val="FF0000"/>
                </a:solidFill>
              </a:rPr>
              <a:t>τέχνη</a:t>
            </a:r>
            <a:r>
              <a:rPr lang="el-GR" dirty="0"/>
              <a:t> όσο και την </a:t>
            </a:r>
            <a:r>
              <a:rPr lang="el-GR" b="1" dirty="0">
                <a:solidFill>
                  <a:srgbClr val="FF0000"/>
                </a:solidFill>
              </a:rPr>
              <a:t>επιστήμη</a:t>
            </a:r>
            <a:r>
              <a:rPr lang="el-GR" dirty="0"/>
              <a:t> της </a:t>
            </a:r>
            <a:r>
              <a:rPr lang="el-GR" dirty="0">
                <a:effectLst>
                  <a:outerShdw blurRad="38100" dist="38100" dir="2700000" algn="tl">
                    <a:srgbClr val="000000">
                      <a:alpha val="43137"/>
                    </a:srgbClr>
                  </a:outerShdw>
                </a:effectLst>
              </a:rPr>
              <a:t>μάθησης</a:t>
            </a:r>
            <a:r>
              <a:rPr lang="el-GR" dirty="0"/>
              <a:t>.</a:t>
            </a:r>
            <a:endParaRPr lang="el-GR" dirty="0"/>
          </a:p>
          <a:p>
            <a:pPr algn="just"/>
            <a:r>
              <a:rPr lang="el-GR" dirty="0"/>
              <a:t>Οι δάσκαλοι αντιλαμβάνονται ότι η ουσία της εκπαίδευσης είναι μια </a:t>
            </a:r>
            <a:r>
              <a:rPr lang="el-GR" dirty="0">
                <a:effectLst>
                  <a:outerShdw blurRad="38100" dist="38100" dir="2700000" algn="tl">
                    <a:srgbClr val="000000">
                      <a:alpha val="43137"/>
                    </a:srgbClr>
                  </a:outerShdw>
                </a:effectLst>
              </a:rPr>
              <a:t>στενή σχέση </a:t>
            </a:r>
            <a:r>
              <a:rPr lang="el-GR" dirty="0"/>
              <a:t>μεταξύ ενός </a:t>
            </a:r>
            <a:r>
              <a:rPr lang="el-GR" dirty="0">
                <a:solidFill>
                  <a:srgbClr val="FF0000"/>
                </a:solidFill>
                <a:effectLst>
                  <a:outerShdw blurRad="38100" dist="38100" dir="2700000" algn="tl">
                    <a:srgbClr val="000000">
                      <a:alpha val="43137"/>
                    </a:srgbClr>
                  </a:outerShdw>
                </a:effectLst>
              </a:rPr>
              <a:t>μορφωμένου ενηλίκου που «</a:t>
            </a:r>
            <a:r>
              <a:rPr lang="el-GR" b="1" dirty="0">
                <a:solidFill>
                  <a:srgbClr val="FF0000"/>
                </a:solidFill>
                <a:effectLst>
                  <a:outerShdw blurRad="38100" dist="38100" dir="2700000" algn="tl">
                    <a:srgbClr val="000000">
                      <a:alpha val="43137"/>
                    </a:srgbClr>
                  </a:outerShdw>
                </a:effectLst>
              </a:rPr>
              <a:t>νοιάζεται</a:t>
            </a:r>
            <a:r>
              <a:rPr lang="el-GR" dirty="0">
                <a:solidFill>
                  <a:srgbClr val="FF0000"/>
                </a:solidFill>
                <a:effectLst>
                  <a:outerShdw blurRad="38100" dist="38100" dir="2700000" algn="tl">
                    <a:srgbClr val="000000">
                      <a:alpha val="43137"/>
                    </a:srgbClr>
                  </a:outerShdw>
                </a:effectLst>
              </a:rPr>
              <a:t>»</a:t>
            </a:r>
            <a:r>
              <a:rPr lang="el-GR" dirty="0"/>
              <a:t> και ενός </a:t>
            </a:r>
            <a:r>
              <a:rPr lang="el-GR" dirty="0">
                <a:solidFill>
                  <a:srgbClr val="FF0000"/>
                </a:solidFill>
                <a:effectLst>
                  <a:outerShdw blurRad="38100" dist="38100" dir="2700000" algn="tl">
                    <a:srgbClr val="000000">
                      <a:alpha val="43137"/>
                    </a:srgbClr>
                  </a:outerShdw>
                </a:effectLst>
              </a:rPr>
              <a:t>σίγουρου, κινητοποιημένου μαθητή</a:t>
            </a:r>
            <a:r>
              <a:rPr lang="el-GR" dirty="0"/>
              <a:t>. Κατανοούν ότι ο σημαντικότερος ρόλος τους είναι να εξοικειώνονται με κάθε μαθητή ως </a:t>
            </a:r>
            <a:r>
              <a:rPr lang="el-GR" dirty="0" smtClean="0"/>
              <a:t>οντότητα, </a:t>
            </a:r>
            <a:r>
              <a:rPr lang="el-GR" dirty="0"/>
              <a:t>ώστε να κατανοούν τις </a:t>
            </a:r>
            <a:r>
              <a:rPr lang="el-GR" dirty="0">
                <a:solidFill>
                  <a:srgbClr val="FF0000"/>
                </a:solidFill>
                <a:effectLst>
                  <a:outerShdw blurRad="38100" dist="38100" dir="2700000" algn="tl">
                    <a:srgbClr val="000000">
                      <a:alpha val="43137"/>
                    </a:srgbClr>
                  </a:outerShdw>
                </a:effectLst>
              </a:rPr>
              <a:t>προσωπικές</a:t>
            </a:r>
            <a:r>
              <a:rPr lang="el-GR" dirty="0"/>
              <a:t> του </a:t>
            </a:r>
            <a:r>
              <a:rPr lang="el-GR" dirty="0">
                <a:solidFill>
                  <a:srgbClr val="FF0000"/>
                </a:solidFill>
              </a:rPr>
              <a:t>ικανότητες</a:t>
            </a:r>
            <a:r>
              <a:rPr lang="el-GR" dirty="0"/>
              <a:t>. Οι </a:t>
            </a:r>
            <a:r>
              <a:rPr lang="el-GR" b="1" spc="600" dirty="0">
                <a:solidFill>
                  <a:srgbClr val="FF0000"/>
                </a:solidFill>
              </a:rPr>
              <a:t>ενεργητικές</a:t>
            </a:r>
            <a:r>
              <a:rPr lang="el-GR" b="1" dirty="0">
                <a:solidFill>
                  <a:srgbClr val="FF0000"/>
                </a:solidFill>
              </a:rPr>
              <a:t>  μεθοδολογίες μάθησης</a:t>
            </a:r>
            <a:r>
              <a:rPr lang="el-GR" dirty="0"/>
              <a:t> είναι πολύ αποτελεσματικές στο να ανακαλύπτουν τη </a:t>
            </a:r>
            <a:r>
              <a:rPr lang="el-GR" dirty="0">
                <a:solidFill>
                  <a:srgbClr val="FF0000"/>
                </a:solidFill>
              </a:rPr>
              <a:t>δημιουργικότητα</a:t>
            </a:r>
            <a:r>
              <a:rPr lang="el-GR" dirty="0"/>
              <a:t> και </a:t>
            </a:r>
            <a:r>
              <a:rPr lang="el-GR" dirty="0" smtClean="0"/>
              <a:t>τα </a:t>
            </a:r>
            <a:r>
              <a:rPr lang="el-GR" dirty="0" smtClean="0">
                <a:solidFill>
                  <a:srgbClr val="FF0000"/>
                </a:solidFill>
              </a:rPr>
              <a:t>χαρίσματα </a:t>
            </a:r>
            <a:r>
              <a:rPr lang="el-GR" dirty="0"/>
              <a:t>των μαθητών</a:t>
            </a:r>
            <a:r>
              <a:rPr lang="el-GR" dirty="0" smtClean="0"/>
              <a:t>.</a:t>
            </a:r>
            <a:endParaRPr lang="el-GR" dirty="0"/>
          </a:p>
        </p:txBody>
      </p:sp>
      <p:sp>
        <p:nvSpPr>
          <p:cNvPr id="4" name="Text Placeholder 3"/>
          <p:cNvSpPr>
            <a:spLocks noGrp="1"/>
          </p:cNvSpPr>
          <p:nvPr>
            <p:ph type="body" sz="half" idx="2"/>
          </p:nvPr>
        </p:nvSpPr>
        <p:spPr>
          <a:xfrm>
            <a:off x="214282" y="1435100"/>
            <a:ext cx="3286148" cy="5137172"/>
          </a:xfrm>
        </p:spPr>
        <p:txBody>
          <a:bodyPr/>
          <a:lstStyle/>
          <a:p>
            <a:endParaRPr lang="el-GR" dirty="0"/>
          </a:p>
        </p:txBody>
      </p:sp>
      <p:pic>
        <p:nvPicPr>
          <p:cNvPr id="1026" name="Picture 2" descr="C:\Users\αγαπουλακι\Desktop\ΑΝΤΡΕΑΣ\TEACHING PAINTINGS\schoolmaster-1665.jpg!HD.jpg"/>
          <p:cNvPicPr>
            <a:picLocks noChangeAspect="1" noChangeArrowheads="1"/>
          </p:cNvPicPr>
          <p:nvPr/>
        </p:nvPicPr>
        <p:blipFill>
          <a:blip r:embed="rId1" cstate="print"/>
          <a:srcRect/>
          <a:stretch>
            <a:fillRect/>
          </a:stretch>
        </p:blipFill>
        <p:spPr bwMode="auto">
          <a:xfrm>
            <a:off x="110340" y="1357298"/>
            <a:ext cx="3845864" cy="52864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500" accel="50000">
                                          <p:stCondLst>
                                            <p:cond delay="0"/>
                                          </p:stCondLst>
                                        </p:cTn>
                                        <p:tgtEl>
                                          <p:spTgt spid="1026"/>
                                        </p:tgtEl>
                                      </p:cBhvr>
                                    </p:animEffect>
                                    <p:anim calcmode="lin" valueType="num">
                                      <p:cBhvr>
                                        <p:cTn id="7" dur="250" accel="50000">
                                          <p:stCondLst>
                                            <p:cond delay="0"/>
                                          </p:stCondLst>
                                        </p:cTn>
                                        <p:tgtEl>
                                          <p:spTgt spid="1026"/>
                                        </p:tgtEl>
                                        <p:attrNameLst>
                                          <p:attrName>ppt_y</p:attrName>
                                        </p:attrNameLst>
                                      </p:cBhvr>
                                      <p:tavLst>
                                        <p:tav tm="0">
                                          <p:val>
                                            <p:strVal val="ppt_y"/>
                                          </p:val>
                                        </p:tav>
                                        <p:tav tm="100000">
                                          <p:val>
                                            <p:strVal val="ppt_y+.1"/>
                                          </p:val>
                                        </p:tav>
                                      </p:tavLst>
                                    </p:anim>
                                    <p:anim calcmode="lin" valueType="num">
                                      <p:cBhvr>
                                        <p:cTn id="8" dur="250" decel="50000">
                                          <p:stCondLst>
                                            <p:cond delay="250"/>
                                          </p:stCondLst>
                                        </p:cTn>
                                        <p:tgtEl>
                                          <p:spTgt spid="1026"/>
                                        </p:tgtEl>
                                        <p:attrNameLst>
                                          <p:attrName>ppt_y</p:attrName>
                                        </p:attrNameLst>
                                      </p:cBhvr>
                                      <p:tavLst>
                                        <p:tav tm="0">
                                          <p:val>
                                            <p:strVal val="ppt_y"/>
                                          </p:val>
                                        </p:tav>
                                        <p:tav tm="100000">
                                          <p:val>
                                            <p:strVal val="ppt_y-.1"/>
                                          </p:val>
                                        </p:tav>
                                      </p:tavLst>
                                    </p:anim>
                                    <p:anim calcmode="lin" valueType="num">
                                      <p:cBhvr>
                                        <p:cTn id="9" dur="250" accel="50000">
                                          <p:stCondLst>
                                            <p:cond delay="250"/>
                                          </p:stCondLst>
                                        </p:cTn>
                                        <p:tgtEl>
                                          <p:spTgt spid="1026"/>
                                        </p:tgtEl>
                                        <p:attrNameLst>
                                          <p:attrName>ppt_x</p:attrName>
                                        </p:attrNameLst>
                                      </p:cBhvr>
                                      <p:tavLst>
                                        <p:tav tm="0">
                                          <p:val>
                                            <p:strVal val="ppt_x"/>
                                          </p:val>
                                        </p:tav>
                                        <p:tav tm="100000">
                                          <p:val>
                                            <p:strVal val="ppt_x+.4"/>
                                          </p:val>
                                        </p:tav>
                                      </p:tavLst>
                                    </p:anim>
                                    <p:anim calcmode="lin" valueType="num">
                                      <p:cBhvr>
                                        <p:cTn id="10" dur="500"/>
                                        <p:tgtEl>
                                          <p:spTgt spid="1026"/>
                                        </p:tgtEl>
                                        <p:attrNameLst>
                                          <p:attrName>ppt_h</p:attrName>
                                        </p:attrNameLst>
                                      </p:cBhvr>
                                      <p:tavLst>
                                        <p:tav tm="0">
                                          <p:val>
                                            <p:strVal val="ppt_h"/>
                                          </p:val>
                                        </p:tav>
                                        <p:tav tm="100000">
                                          <p:val>
                                            <p:strVal val="ppt_h"/>
                                          </p:val>
                                        </p:tav>
                                      </p:tavLst>
                                    </p:anim>
                                    <p:anim calcmode="lin" valueType="num">
                                      <p:cBhvr>
                                        <p:cTn id="11" dur="250" accel="50000">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2" dur="250" decel="50000">
                                          <p:stCondLst>
                                            <p:cond delay="250"/>
                                          </p:stCondLst>
                                        </p:cTn>
                                        <p:tgtEl>
                                          <p:spTgt spid="1026"/>
                                        </p:tgtEl>
                                        <p:attrNameLst>
                                          <p:attrName>ppt_w</p:attrName>
                                        </p:attrNameLst>
                                      </p:cBhvr>
                                      <p:tavLst>
                                        <p:tav tm="0">
                                          <p:val>
                                            <p:strVal val="ppt_w"/>
                                          </p:val>
                                        </p:tav>
                                        <p:tav tm="100000">
                                          <p:val>
                                            <p:strVal val="ppt_w/.05"/>
                                          </p:val>
                                        </p:tav>
                                      </p:tavLst>
                                    </p:anim>
                                    <p:anim calcmode="lin" valueType="num">
                                      <p:cBhvr>
                                        <p:cTn id="13" dur="250" accel="50000">
                                          <p:stCondLst>
                                            <p:cond delay="250"/>
                                          </p:stCondLst>
                                        </p:cTn>
                                        <p:tgtEl>
                                          <p:spTgt spid="1026"/>
                                        </p:tgtEl>
                                        <p:attrNameLst>
                                          <p:attrName>style.rotation</p:attrName>
                                        </p:attrNameLst>
                                      </p:cBhvr>
                                      <p:tavLst>
                                        <p:tav tm="0">
                                          <p:val>
                                            <p:fltVal val="0"/>
                                          </p:val>
                                        </p:tav>
                                        <p:tav tm="100000">
                                          <p:val>
                                            <p:fltVal val="-90"/>
                                          </p:val>
                                        </p:tav>
                                      </p:tavLst>
                                    </p:anim>
                                    <p:set>
                                      <p:cBhvr>
                                        <p:cTn id="14" dur="1" fill="hold">
                                          <p:stCondLst>
                                            <p:cond delay="499"/>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noAutofit/>
          </a:bodyPr>
          <a:lstStyle/>
          <a:p>
            <a:r>
              <a:rPr lang="el-GR" sz="2400" b="1" dirty="0" smtClean="0"/>
              <a:t>Μια ιδιαίτερη </a:t>
            </a:r>
            <a:r>
              <a:rPr lang="el-GR" sz="2400" b="1" dirty="0" smtClean="0">
                <a:solidFill>
                  <a:srgbClr val="FF0000"/>
                </a:solidFill>
              </a:rPr>
              <a:t>στρατηγική</a:t>
            </a:r>
            <a:r>
              <a:rPr lang="el-GR" sz="2400" b="1" dirty="0" smtClean="0"/>
              <a:t> διδασκαλίας – </a:t>
            </a:r>
            <a:br>
              <a:rPr lang="el-GR" sz="2400" b="1" dirty="0" smtClean="0"/>
            </a:br>
            <a:r>
              <a:rPr lang="el-GR" sz="2400" b="1" dirty="0" smtClean="0"/>
              <a:t>ένας ιδιαίτερος, διακριτός </a:t>
            </a:r>
            <a:r>
              <a:rPr lang="el-GR" sz="2400" b="1" dirty="0" smtClean="0">
                <a:solidFill>
                  <a:srgbClr val="FF0000"/>
                </a:solidFill>
              </a:rPr>
              <a:t>ρόλος</a:t>
            </a:r>
            <a:r>
              <a:rPr lang="el-GR" sz="2400" b="1" dirty="0" smtClean="0"/>
              <a:t> του δασκάλου.</a:t>
            </a:r>
            <a:br>
              <a:rPr lang="el-GR" sz="2400" dirty="0" smtClean="0"/>
            </a:br>
            <a:endParaRPr lang="el-GR" sz="2400" b="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0" y="714356"/>
            <a:ext cx="9144000" cy="6554470"/>
          </a:xfrm>
          <a:prstGeom prst="rect">
            <a:avLst/>
          </a:prstGeom>
        </p:spPr>
        <p:txBody>
          <a:bodyPr wrap="square">
            <a:spAutoFit/>
          </a:bodyPr>
          <a:lstStyle/>
          <a:p>
            <a:pPr algn="just">
              <a:buFontTx/>
              <a:buChar char="-"/>
            </a:pPr>
            <a:r>
              <a:rPr lang="el-GR" sz="2000" dirty="0" smtClean="0"/>
              <a:t>Η </a:t>
            </a:r>
            <a:r>
              <a:rPr lang="el-GR" sz="2000" dirty="0" smtClean="0">
                <a:effectLst>
                  <a:outerShdw blurRad="38100" dist="38100" dir="2700000" algn="tl">
                    <a:srgbClr val="000000">
                      <a:alpha val="43137"/>
                    </a:srgbClr>
                  </a:outerShdw>
                </a:effectLst>
              </a:rPr>
              <a:t>διδασκαλία</a:t>
            </a:r>
            <a:r>
              <a:rPr lang="el-GR" sz="2000" dirty="0" smtClean="0"/>
              <a:t> είναι μια δραστηριότητα που  </a:t>
            </a:r>
            <a:r>
              <a:rPr lang="el-GR" sz="2000" b="1" i="1" u="sng" spc="600" dirty="0" smtClean="0">
                <a:solidFill>
                  <a:srgbClr val="FF0000"/>
                </a:solidFill>
                <a:effectLst>
                  <a:outerShdw blurRad="38100" dist="38100" dir="2700000" algn="tl">
                    <a:srgbClr val="000000">
                      <a:alpha val="43137"/>
                    </a:srgbClr>
                  </a:outerShdw>
                </a:effectLst>
              </a:rPr>
              <a:t>τέρπει</a:t>
            </a:r>
            <a:r>
              <a:rPr lang="el-GR" sz="2000" b="1" u="sng" spc="600" dirty="0" smtClean="0">
                <a:solidFill>
                  <a:srgbClr val="FF0000"/>
                </a:solidFill>
                <a:effectLst>
                  <a:outerShdw blurRad="38100" dist="38100" dir="2700000" algn="tl">
                    <a:srgbClr val="000000">
                      <a:alpha val="43137"/>
                    </a:srgbClr>
                  </a:outerShdw>
                </a:effectLst>
              </a:rPr>
              <a:t> </a:t>
            </a:r>
            <a:r>
              <a:rPr lang="el-GR" sz="2000" b="1" u="sng" spc="600" dirty="0" smtClean="0">
                <a:solidFill>
                  <a:srgbClr val="FF0000"/>
                </a:solidFill>
              </a:rPr>
              <a:t>το μαθητή </a:t>
            </a:r>
            <a:r>
              <a:rPr lang="el-GR" sz="2000" b="1" u="sng" spc="600" dirty="0" smtClean="0">
                <a:solidFill>
                  <a:srgbClr val="FF0000"/>
                </a:solidFill>
                <a:effectLst>
                  <a:outerShdw blurRad="38100" dist="38100" dir="2700000" algn="tl">
                    <a:srgbClr val="000000">
                      <a:alpha val="43137"/>
                    </a:srgbClr>
                  </a:outerShdw>
                </a:effectLst>
              </a:rPr>
              <a:t>και τον ωθεί στη μάθηση</a:t>
            </a:r>
            <a:r>
              <a:rPr lang="el-GR" sz="2000" dirty="0" smtClean="0"/>
              <a:t>. Η </a:t>
            </a:r>
            <a:r>
              <a:rPr lang="el-GR" sz="2000" dirty="0" smtClean="0">
                <a:effectLst>
                  <a:outerShdw blurRad="38100" dist="38100" dir="2700000" algn="tl">
                    <a:srgbClr val="000000">
                      <a:alpha val="43137"/>
                    </a:srgbClr>
                  </a:outerShdw>
                </a:effectLst>
              </a:rPr>
              <a:t>διδασκαλία</a:t>
            </a:r>
            <a:r>
              <a:rPr lang="el-GR" sz="2000" dirty="0" smtClean="0"/>
              <a:t> και ο </a:t>
            </a:r>
            <a:r>
              <a:rPr lang="el-GR" sz="2000" dirty="0" smtClean="0">
                <a:effectLst>
                  <a:outerShdw blurRad="38100" dist="38100" dir="2700000" algn="tl">
                    <a:srgbClr val="000000">
                      <a:alpha val="43137"/>
                    </a:srgbClr>
                  </a:outerShdw>
                </a:effectLst>
              </a:rPr>
              <a:t>τρόπος μάθησης τροποποιούνται</a:t>
            </a:r>
            <a:r>
              <a:rPr lang="el-GR" sz="2000" dirty="0" smtClean="0"/>
              <a:t> λόγω εφαρμοζόμενων εκπαιδευτικών καινοτομιών. Οι δάσκαλοι πρέπει να αντιλαμβάνονται τις </a:t>
            </a:r>
            <a:r>
              <a:rPr lang="el-GR" sz="2000" dirty="0" smtClean="0">
                <a:effectLst>
                  <a:outerShdw blurRad="38100" dist="38100" dir="2700000" algn="tl">
                    <a:srgbClr val="000000">
                      <a:alpha val="43137"/>
                    </a:srgbClr>
                  </a:outerShdw>
                </a:effectLst>
              </a:rPr>
              <a:t>σύγχρονες τάσεις</a:t>
            </a:r>
            <a:r>
              <a:rPr lang="el-GR" sz="2000" dirty="0" smtClean="0"/>
              <a:t> στη διεργασία διδασκαλίας – μάθησης και να καθιστούν τη μάθηση </a:t>
            </a:r>
            <a:r>
              <a:rPr lang="el-GR" sz="2000" dirty="0" smtClean="0">
                <a:solidFill>
                  <a:srgbClr val="FF0000"/>
                </a:solidFill>
              </a:rPr>
              <a:t>πιο </a:t>
            </a:r>
            <a:r>
              <a:rPr lang="el-GR" sz="2000" b="1" dirty="0" smtClean="0">
                <a:solidFill>
                  <a:srgbClr val="FF0000"/>
                </a:solidFill>
              </a:rPr>
              <a:t>ενδιαφέρουσα και διαδραστική</a:t>
            </a:r>
            <a:r>
              <a:rPr lang="el-GR" sz="2000" b="1" dirty="0" smtClean="0"/>
              <a:t>, </a:t>
            </a:r>
            <a:r>
              <a:rPr lang="el-GR" sz="2000" dirty="0" smtClean="0"/>
              <a:t> έτσι ώστε να </a:t>
            </a:r>
            <a:r>
              <a:rPr lang="el-GR" sz="2000" b="1" dirty="0" smtClean="0">
                <a:solidFill>
                  <a:srgbClr val="FF0000"/>
                </a:solidFill>
              </a:rPr>
              <a:t>κινητοποιούν</a:t>
            </a:r>
            <a:r>
              <a:rPr lang="el-GR" sz="2000" dirty="0" smtClean="0"/>
              <a:t> τους μαθητές να μαθαίνουν και να μαθαίνουν </a:t>
            </a:r>
            <a:r>
              <a:rPr lang="el-GR" sz="2000" b="1" dirty="0" smtClean="0">
                <a:solidFill>
                  <a:srgbClr val="FF0000"/>
                </a:solidFill>
              </a:rPr>
              <a:t>καλύτερα</a:t>
            </a:r>
            <a:r>
              <a:rPr lang="el-GR" sz="2000" dirty="0" smtClean="0"/>
              <a:t>, αφού  </a:t>
            </a:r>
            <a:r>
              <a:rPr lang="el-GR" sz="2000" b="1" dirty="0" smtClean="0">
                <a:solidFill>
                  <a:srgbClr val="FF0000"/>
                </a:solidFill>
              </a:rPr>
              <a:t>βιώσουν</a:t>
            </a:r>
            <a:r>
              <a:rPr lang="el-GR" sz="2000" dirty="0" smtClean="0">
                <a:solidFill>
                  <a:srgbClr val="FF0000"/>
                </a:solidFill>
              </a:rPr>
              <a:t>  προσωπικά </a:t>
            </a:r>
            <a:r>
              <a:rPr lang="el-GR" sz="2000" dirty="0" smtClean="0"/>
              <a:t>την </a:t>
            </a:r>
            <a:r>
              <a:rPr lang="el-GR" sz="2000" dirty="0" smtClean="0">
                <a:effectLst>
                  <a:outerShdw blurRad="38100" dist="38100" dir="2700000" algn="tl">
                    <a:srgbClr val="000000">
                      <a:alpha val="43137"/>
                    </a:srgbClr>
                  </a:outerShdw>
                </a:effectLst>
              </a:rPr>
              <a:t>αξία του εκάστοτε γνωστικού αντικειμένου. </a:t>
            </a:r>
            <a:endParaRPr lang="el-GR" sz="2000" dirty="0" smtClean="0">
              <a:effectLst>
                <a:outerShdw blurRad="38100" dist="38100" dir="2700000" algn="tl">
                  <a:srgbClr val="000000">
                    <a:alpha val="43137"/>
                  </a:srgbClr>
                </a:outerShdw>
              </a:effectLst>
            </a:endParaRPr>
          </a:p>
          <a:p>
            <a:pPr algn="just">
              <a:buFontTx/>
              <a:buChar char="-"/>
            </a:pPr>
            <a:endParaRPr lang="el-GR" sz="2000" dirty="0" smtClean="0"/>
          </a:p>
          <a:p>
            <a:pPr algn="just">
              <a:buFontTx/>
              <a:buChar char="-"/>
            </a:pPr>
            <a:r>
              <a:rPr lang="el-GR" sz="2000" dirty="0" smtClean="0"/>
              <a:t>Κατά την εφαρμογή της </a:t>
            </a:r>
            <a:r>
              <a:rPr lang="el-GR" sz="2000" dirty="0" smtClean="0">
                <a:solidFill>
                  <a:srgbClr val="FF0000"/>
                </a:solidFill>
              </a:rPr>
              <a:t>βιωματικής μάθησης</a:t>
            </a:r>
            <a:r>
              <a:rPr lang="el-GR" sz="2000" dirty="0" smtClean="0"/>
              <a:t>, η  εκπαιδευτική  στρατηγική </a:t>
            </a:r>
            <a:r>
              <a:rPr lang="el-GR" sz="2000" b="1" dirty="0" smtClean="0">
                <a:solidFill>
                  <a:srgbClr val="FF0000"/>
                </a:solidFill>
              </a:rPr>
              <a:t>επικεντρώνεται σαφώς προς το μαθητή </a:t>
            </a:r>
            <a:r>
              <a:rPr lang="el-GR" sz="2000" dirty="0" smtClean="0"/>
              <a:t>και μεταβάλει ριζικά το  ρόλο του δασκάλου ιατρικής. Δεν θεωρείται πια ο </a:t>
            </a:r>
            <a:r>
              <a:rPr lang="el-GR" sz="2000" dirty="0" smtClean="0">
                <a:solidFill>
                  <a:srgbClr val="FF0000"/>
                </a:solidFill>
              </a:rPr>
              <a:t>δάσκαλος</a:t>
            </a:r>
            <a:r>
              <a:rPr lang="el-GR" sz="2000" dirty="0" smtClean="0"/>
              <a:t> κυρίως πάροχος πληροφοριών , αλλά μάλλον </a:t>
            </a:r>
            <a:br>
              <a:rPr lang="el-GR" sz="2000" dirty="0" smtClean="0"/>
            </a:br>
            <a:r>
              <a:rPr lang="el-GR" sz="2000" b="1" dirty="0" smtClean="0">
                <a:solidFill>
                  <a:srgbClr val="FF0000"/>
                </a:solidFill>
              </a:rPr>
              <a:t>διοργανωτής</a:t>
            </a:r>
            <a:r>
              <a:rPr lang="el-GR" sz="2000" dirty="0" smtClean="0">
                <a:solidFill>
                  <a:srgbClr val="FF0000"/>
                </a:solidFill>
              </a:rPr>
              <a:t> ή </a:t>
            </a:r>
            <a:r>
              <a:rPr lang="el-GR" sz="2000" b="1" dirty="0" smtClean="0">
                <a:solidFill>
                  <a:srgbClr val="FF0000"/>
                </a:solidFill>
              </a:rPr>
              <a:t>διαχειριστής</a:t>
            </a:r>
            <a:r>
              <a:rPr lang="el-GR" sz="2000" dirty="0" smtClean="0">
                <a:solidFill>
                  <a:srgbClr val="FF0000"/>
                </a:solidFill>
              </a:rPr>
              <a:t>  της μάθησης</a:t>
            </a:r>
            <a:r>
              <a:rPr lang="el-GR" sz="2000" dirty="0" smtClean="0"/>
              <a:t>. Ο </a:t>
            </a:r>
            <a:r>
              <a:rPr lang="el-GR" sz="2000" dirty="0" smtClean="0">
                <a:effectLst>
                  <a:outerShdw blurRad="38100" dist="38100" dir="2700000" algn="tl">
                    <a:srgbClr val="000000">
                      <a:alpha val="43137"/>
                    </a:srgbClr>
                  </a:outerShdw>
                </a:effectLst>
              </a:rPr>
              <a:t>ίδιος</a:t>
            </a:r>
            <a:r>
              <a:rPr lang="el-GR" sz="2000" dirty="0" smtClean="0"/>
              <a:t> ο μαθητευόμενος  αποτελεί έναν  </a:t>
            </a:r>
            <a:r>
              <a:rPr lang="el-GR" sz="2000" b="1" dirty="0" smtClean="0">
                <a:solidFill>
                  <a:srgbClr val="FF0000"/>
                </a:solidFill>
              </a:rPr>
              <a:t>αυτο</a:t>
            </a:r>
            <a:r>
              <a:rPr lang="el-GR" sz="2000" dirty="0" smtClean="0"/>
              <a:t>-δάσκαλο.</a:t>
            </a:r>
            <a:endParaRPr lang="el-GR" sz="2000" dirty="0" smtClean="0"/>
          </a:p>
          <a:p>
            <a:pPr algn="just"/>
            <a:endParaRPr lang="el-GR" sz="2000" dirty="0" smtClean="0"/>
          </a:p>
          <a:p>
            <a:pPr algn="just"/>
            <a:r>
              <a:rPr lang="el-GR" sz="2000" dirty="0" smtClean="0"/>
              <a:t>- Οι  </a:t>
            </a:r>
            <a:r>
              <a:rPr lang="el-GR" sz="2000" dirty="0" smtClean="0">
                <a:effectLst>
                  <a:outerShdw blurRad="38100" dist="38100" dir="2700000" algn="tl">
                    <a:srgbClr val="000000">
                      <a:alpha val="43137"/>
                    </a:srgbClr>
                  </a:outerShdw>
                </a:effectLst>
              </a:rPr>
              <a:t>ίδιοι</a:t>
            </a:r>
            <a:r>
              <a:rPr lang="el-GR" sz="2000" dirty="0" smtClean="0"/>
              <a:t> οι μαθητές πρέπει να  </a:t>
            </a:r>
            <a:r>
              <a:rPr lang="el-GR" sz="2000" dirty="0" smtClean="0">
                <a:solidFill>
                  <a:srgbClr val="FF0000"/>
                </a:solidFill>
                <a:effectLst>
                  <a:outerShdw blurRad="38100" dist="38100" dir="2700000" algn="tl">
                    <a:srgbClr val="000000">
                      <a:alpha val="43137"/>
                    </a:srgbClr>
                  </a:outerShdw>
                </a:effectLst>
              </a:rPr>
              <a:t>αναλαμβάνουν  τ ο ν  έ λ ε γ χ ο  </a:t>
            </a:r>
            <a:r>
              <a:rPr lang="el-GR" sz="2000" dirty="0" smtClean="0"/>
              <a:t>της </a:t>
            </a:r>
            <a:r>
              <a:rPr lang="el-GR" sz="2000" dirty="0" smtClean="0">
                <a:solidFill>
                  <a:srgbClr val="FF0000"/>
                </a:solidFill>
              </a:rPr>
              <a:t>δικής τους μάθησης</a:t>
            </a:r>
            <a:r>
              <a:rPr lang="el-GR" sz="2000" dirty="0" smtClean="0"/>
              <a:t>. Κατά τη </a:t>
            </a:r>
            <a:r>
              <a:rPr lang="el-GR" sz="2000" dirty="0" smtClean="0">
                <a:solidFill>
                  <a:srgbClr val="FF0000"/>
                </a:solidFill>
                <a:effectLst>
                  <a:outerShdw blurRad="38100" dist="38100" dir="2700000" algn="tl">
                    <a:srgbClr val="000000">
                      <a:alpha val="43137"/>
                    </a:srgbClr>
                  </a:outerShdw>
                </a:effectLst>
              </a:rPr>
              <a:t>βιωματική μαθησιακή διαδικασία</a:t>
            </a:r>
            <a:r>
              <a:rPr lang="el-GR" sz="2000" dirty="0" smtClean="0"/>
              <a:t>, ο δάσκαλος είναι ο </a:t>
            </a:r>
            <a:r>
              <a:rPr lang="el-GR" sz="2000" b="1" dirty="0" smtClean="0">
                <a:solidFill>
                  <a:srgbClr val="FF0000"/>
                </a:solidFill>
              </a:rPr>
              <a:t>οδηγός, ο ένθερμος  εμψυχωτής, η πηγή υποστήριξης του μαθητή</a:t>
            </a:r>
            <a:r>
              <a:rPr lang="el-GR" sz="2000" dirty="0" smtClean="0"/>
              <a:t>. Εμπειρίες με </a:t>
            </a:r>
            <a:r>
              <a:rPr lang="el-GR" sz="2000" dirty="0" smtClean="0">
                <a:effectLst>
                  <a:outerShdw blurRad="38100" dist="38100" dir="2700000" algn="tl">
                    <a:srgbClr val="000000">
                      <a:alpha val="43137"/>
                    </a:srgbClr>
                  </a:outerShdw>
                </a:effectLst>
              </a:rPr>
              <a:t>κατάλληλο </a:t>
            </a:r>
            <a:r>
              <a:rPr lang="el-GR" sz="2000" dirty="0" smtClean="0"/>
              <a:t>μαθησιακό δυναμικό   επιλέγονται με προσοχή από τον δάσκαλο, ο οποίος </a:t>
            </a:r>
            <a:r>
              <a:rPr lang="el-GR" sz="2000" b="1" dirty="0" smtClean="0">
                <a:solidFill>
                  <a:srgbClr val="FF0000"/>
                </a:solidFill>
              </a:rPr>
              <a:t>ξεκινά</a:t>
            </a:r>
            <a:r>
              <a:rPr lang="el-GR" sz="2000" dirty="0" smtClean="0">
                <a:solidFill>
                  <a:srgbClr val="FF0000"/>
                </a:solidFill>
              </a:rPr>
              <a:t> την περιπέτεια  της κατάκτησης της γνώσης </a:t>
            </a:r>
            <a:r>
              <a:rPr lang="el-GR" sz="2000" dirty="0" smtClean="0"/>
              <a:t>και </a:t>
            </a:r>
            <a:r>
              <a:rPr lang="el-GR" sz="2000" b="1" dirty="0" smtClean="0">
                <a:solidFill>
                  <a:srgbClr val="FF0000"/>
                </a:solidFill>
              </a:rPr>
              <a:t>καθοδηγεί τους μαθητές</a:t>
            </a:r>
            <a:r>
              <a:rPr lang="el-GR" sz="2000" dirty="0" smtClean="0">
                <a:solidFill>
                  <a:srgbClr val="FF0000"/>
                </a:solidFill>
              </a:rPr>
              <a:t> </a:t>
            </a:r>
            <a:r>
              <a:rPr lang="el-GR" sz="2000" b="1" dirty="0" smtClean="0">
                <a:solidFill>
                  <a:srgbClr val="FF0000"/>
                </a:solidFill>
              </a:rPr>
              <a:t>να</a:t>
            </a:r>
            <a:br>
              <a:rPr lang="el-GR" sz="2000" b="1" dirty="0" smtClean="0">
                <a:solidFill>
                  <a:srgbClr val="FF0000"/>
                </a:solidFill>
              </a:rPr>
            </a:br>
            <a:r>
              <a:rPr lang="el-GR" sz="2000" b="1" dirty="0" smtClean="0">
                <a:solidFill>
                  <a:srgbClr val="FF0000"/>
                </a:solidFill>
              </a:rPr>
              <a:t>βρίσκουν  </a:t>
            </a:r>
            <a:r>
              <a:rPr lang="el-GR" sz="2000" b="1" spc="600" dirty="0" smtClean="0">
                <a:solidFill>
                  <a:srgbClr val="FF0000"/>
                </a:solidFill>
              </a:rPr>
              <a:t>οι ίδιοι </a:t>
            </a:r>
            <a:r>
              <a:rPr lang="el-GR" sz="2000" b="1" dirty="0" smtClean="0">
                <a:solidFill>
                  <a:srgbClr val="FF0000"/>
                </a:solidFill>
              </a:rPr>
              <a:t>και να αποδέχονται  λύσεις  </a:t>
            </a:r>
            <a:r>
              <a:rPr lang="el-GR" sz="2000" b="1" u="sng" dirty="0" smtClean="0">
                <a:solidFill>
                  <a:srgbClr val="FF0000"/>
                </a:solidFill>
              </a:rPr>
              <a:t>γ ι α   τ ο ν   ε α υ τ ό   τ ο υ ς</a:t>
            </a:r>
            <a:r>
              <a:rPr lang="el-GR" sz="2000" dirty="0" smtClean="0">
                <a:solidFill>
                  <a:srgbClr val="FF0000"/>
                </a:solidFill>
              </a:rPr>
              <a:t>.</a:t>
            </a:r>
            <a:endParaRPr lang="el-GR" sz="2000" dirty="0" smtClean="0">
              <a:solidFill>
                <a:srgbClr val="FF0000"/>
              </a:solidFill>
            </a:endParaRPr>
          </a:p>
          <a:p>
            <a:pPr algn="just"/>
            <a:endParaRPr lang="el-GR" sz="2000" b="1" spc="300" dirty="0">
              <a:solidFill>
                <a:srgbClr val="FF0000"/>
              </a:solidFill>
              <a:effectLst>
                <a:outerShdw blurRad="38100" dist="38100" dir="2700000" algn="tl">
                  <a:srgbClr val="000000">
                    <a:alpha val="43137"/>
                  </a:srgbClr>
                </a:outerShdw>
              </a:effectLst>
            </a:endParaRPr>
          </a:p>
        </p:txBody>
      </p:sp>
      <p:sp>
        <p:nvSpPr>
          <p:cNvPr id="192514" name="Ink 2"/>
          <p:cNvSpPr/>
          <p:nvPr/>
        </p:nvSpPr>
        <p:spPr bwMode="auto">
          <a:xfrm>
            <a:off x="5187950" y="911225"/>
            <a:ext cx="1214438" cy="125413"/>
          </a:xfrm>
          <a:prstGeom prst="rect">
            <a:avLst/>
          </a:prstGeom>
        </p:spPr>
      </p:sp>
      <p:sp>
        <p:nvSpPr>
          <p:cNvPr id="192515" name="Ink 3"/>
          <p:cNvSpPr/>
          <p:nvPr/>
        </p:nvSpPr>
        <p:spPr bwMode="auto">
          <a:xfrm>
            <a:off x="866775" y="1143000"/>
            <a:ext cx="847725" cy="187325"/>
          </a:xfrm>
          <a:prstGeom prst="rect">
            <a:avLst/>
          </a:prstGeom>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4581128"/>
            <a:ext cx="9144000" cy="2276872"/>
          </a:xfrm>
        </p:spPr>
        <p:txBody>
          <a:bodyPr>
            <a:noAutofit/>
          </a:bodyPr>
          <a:lstStyle/>
          <a:p>
            <a:pPr algn="just"/>
            <a:r>
              <a:rPr lang="el-GR" sz="1800" dirty="0" err="1" smtClean="0"/>
              <a:t>Συντονιζόμενοι</a:t>
            </a:r>
            <a:r>
              <a:rPr lang="el-GR" sz="1800" dirty="0" smtClean="0"/>
              <a:t> με το πώς οι μαθητές μαθαίνουν </a:t>
            </a:r>
            <a:r>
              <a:rPr lang="el-GR" sz="1800" dirty="0" smtClean="0">
                <a:effectLst>
                  <a:outerShdw blurRad="38100" dist="38100" dir="2700000" algn="tl">
                    <a:srgbClr val="000000">
                      <a:alpha val="43137"/>
                    </a:srgbClr>
                  </a:outerShdw>
                </a:effectLst>
              </a:rPr>
              <a:t>πραγματικά</a:t>
            </a:r>
            <a:r>
              <a:rPr lang="el-GR" sz="1800" dirty="0" smtClean="0"/>
              <a:t>,  οι σύγχρονοι εκπαιδευτές υποβαθμίζουν (χωρίς να την εξαφανίσουν)  τη διδασκαλία που βασίζεται πρωταρχικά στη </a:t>
            </a:r>
            <a:r>
              <a:rPr lang="el-GR" sz="1800" dirty="0" smtClean="0">
                <a:solidFill>
                  <a:srgbClr val="7030A0"/>
                </a:solidFill>
              </a:rPr>
              <a:t>μετάδοση πληροφοριών</a:t>
            </a:r>
            <a:r>
              <a:rPr lang="el-GR" sz="1800" dirty="0" smtClean="0"/>
              <a:t>, υπέρ της εκπαίδευσης που </a:t>
            </a:r>
            <a:r>
              <a:rPr lang="el-GR" sz="1800" dirty="0" smtClean="0">
                <a:solidFill>
                  <a:srgbClr val="FF0000"/>
                </a:solidFill>
              </a:rPr>
              <a:t>προκαλεί</a:t>
            </a:r>
            <a:r>
              <a:rPr lang="el-GR" sz="1800" dirty="0" smtClean="0"/>
              <a:t> τους μαθητές να αναλάβουν </a:t>
            </a:r>
            <a:r>
              <a:rPr lang="el-GR" sz="1800" b="1" u="sng" dirty="0" smtClean="0">
                <a:solidFill>
                  <a:srgbClr val="FF0000"/>
                </a:solidFill>
              </a:rPr>
              <a:t>ενεργητικό μαθησιακό ρόλο</a:t>
            </a:r>
            <a:r>
              <a:rPr lang="el-GR" sz="1800" b="1" dirty="0" smtClean="0">
                <a:solidFill>
                  <a:srgbClr val="FF0000"/>
                </a:solidFill>
              </a:rPr>
              <a:t> </a:t>
            </a:r>
            <a:r>
              <a:rPr lang="el-GR" sz="1800" dirty="0" smtClean="0">
                <a:solidFill>
                  <a:srgbClr val="FF0000"/>
                </a:solidFill>
              </a:rPr>
              <a:t> </a:t>
            </a:r>
            <a:r>
              <a:rPr lang="el-GR" sz="1800" dirty="0" smtClean="0"/>
              <a:t>μέσω  </a:t>
            </a:r>
            <a:r>
              <a:rPr lang="el-GR" sz="1800" b="1" dirty="0" err="1" smtClean="0">
                <a:solidFill>
                  <a:srgbClr val="FF0000"/>
                </a:solidFill>
              </a:rPr>
              <a:t>διαδραστικών</a:t>
            </a:r>
            <a:r>
              <a:rPr lang="el-GR" sz="1800" b="1" dirty="0" smtClean="0">
                <a:solidFill>
                  <a:srgbClr val="FF0000"/>
                </a:solidFill>
              </a:rPr>
              <a:t> δοκιμασιών</a:t>
            </a:r>
            <a:r>
              <a:rPr lang="el-GR" sz="1800" b="1" dirty="0" smtClean="0"/>
              <a:t> </a:t>
            </a:r>
            <a:r>
              <a:rPr lang="el-GR" sz="1800" dirty="0" smtClean="0"/>
              <a:t>και να αναπτύξουν τις ικανότητές των εκπαιδευόμενων  να  </a:t>
            </a:r>
            <a:r>
              <a:rPr lang="el-GR" sz="1800" dirty="0" smtClean="0">
                <a:solidFill>
                  <a:srgbClr val="FF0000"/>
                </a:solidFill>
              </a:rPr>
              <a:t>συλλογίζονται   κριτικά, να επιλύουν προβλήματα και να</a:t>
            </a:r>
            <a:br>
              <a:rPr lang="el-GR" sz="1800" dirty="0" smtClean="0">
                <a:solidFill>
                  <a:srgbClr val="FF0000"/>
                </a:solidFill>
              </a:rPr>
            </a:br>
            <a:r>
              <a:rPr lang="el-GR" sz="1800" dirty="0" smtClean="0">
                <a:solidFill>
                  <a:srgbClr val="FF0000"/>
                </a:solidFill>
              </a:rPr>
              <a:t>διαμορφώνουν  τεκμηριωμένες απόψεις</a:t>
            </a:r>
            <a:r>
              <a:rPr lang="el-GR" sz="1800" dirty="0" smtClean="0"/>
              <a:t>. </a:t>
            </a:r>
            <a:endParaRPr lang="el-GR" sz="1800" dirty="0" smtClean="0"/>
          </a:p>
          <a:p>
            <a:pPr algn="just"/>
            <a:r>
              <a:rPr lang="el-GR" sz="1800" dirty="0" smtClean="0"/>
              <a:t>Η εν λόγω στρατηγική εκπαίδευσης μπορεί σε κάποιο βαθμό να προβληματίσει όσους έχουν συνηθίσει να τροφοδοτούνται με </a:t>
            </a:r>
            <a:r>
              <a:rPr lang="el-GR" sz="1800" dirty="0" smtClean="0">
                <a:solidFill>
                  <a:srgbClr val="7030A0"/>
                </a:solidFill>
              </a:rPr>
              <a:t>«έτοιμες» γνώσεις μέσω ακαδημαϊκών διαλέξεων</a:t>
            </a:r>
            <a:r>
              <a:rPr lang="el-GR" sz="1800" dirty="0" smtClean="0"/>
              <a:t>. </a:t>
            </a:r>
            <a:br>
              <a:rPr lang="el-GR" sz="1800" dirty="0" smtClean="0"/>
            </a:br>
            <a:endParaRPr lang="el-GR" sz="1800" dirty="0"/>
          </a:p>
        </p:txBody>
      </p:sp>
      <p:pic>
        <p:nvPicPr>
          <p:cNvPr id="2050" name="Picture 2" descr="C:\Users\αγαπουλακι\Desktop\cone_of_learning_web.png"/>
          <p:cNvPicPr>
            <a:picLocks noGrp="1" noChangeAspect="1" noChangeArrowheads="1"/>
          </p:cNvPicPr>
          <p:nvPr>
            <p:ph idx="1"/>
          </p:nvPr>
        </p:nvPicPr>
        <p:blipFill>
          <a:blip r:embed="rId1" cstate="print"/>
          <a:srcRect/>
          <a:stretch>
            <a:fillRect/>
          </a:stretch>
        </p:blipFill>
        <p:spPr bwMode="auto">
          <a:xfrm>
            <a:off x="1214414" y="142852"/>
            <a:ext cx="6953166" cy="4500594"/>
          </a:xfrm>
          <a:prstGeom prst="rect">
            <a:avLst/>
          </a:prstGeom>
          <a:noFill/>
        </p:spPr>
      </p:pic>
      <p:sp>
        <p:nvSpPr>
          <p:cNvPr id="2" name="Μελάνι 1"/>
          <p:cNvSpPr/>
          <p:nvPr/>
        </p:nvSpPr>
        <p:spPr bwMode="auto">
          <a:xfrm>
            <a:off x="1123920" y="3809880"/>
            <a:ext cx="1289520" cy="578160"/>
          </a:xfrm>
          <a:prstGeom prst="rect">
            <a:avLst/>
          </a:prstGeom>
        </p:spPr>
      </p:sp>
      <p:sp>
        <p:nvSpPr>
          <p:cNvPr id="3" name="Μελάνι 2"/>
          <p:cNvSpPr/>
          <p:nvPr/>
        </p:nvSpPr>
        <p:spPr bwMode="auto">
          <a:xfrm>
            <a:off x="1244520" y="368280"/>
            <a:ext cx="1435680" cy="260640"/>
          </a:xfrm>
          <a:prstGeom prst="rect">
            <a:avLst/>
          </a:prstGeom>
        </p:spPr>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1" cstate="print"/>
          <a:srcRect/>
          <a:stretch>
            <a:fillRect/>
          </a:stretch>
        </p:blipFill>
        <p:spPr bwMode="auto">
          <a:xfrm>
            <a:off x="0" y="0"/>
            <a:ext cx="9144000" cy="2168568"/>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a:stretch>
            <a:fillRect/>
          </a:stretch>
        </p:blipFill>
        <p:spPr bwMode="auto">
          <a:xfrm>
            <a:off x="323528" y="2348880"/>
            <a:ext cx="4752528" cy="4401152"/>
          </a:xfrm>
          <a:prstGeom prst="rect">
            <a:avLst/>
          </a:prstGeom>
          <a:noFill/>
          <a:ln w="9525">
            <a:noFill/>
            <a:miter lim="800000"/>
            <a:headEnd/>
            <a:tailEnd/>
          </a:ln>
        </p:spPr>
      </p:pic>
      <p:sp>
        <p:nvSpPr>
          <p:cNvPr id="6" name="5 - Ορθογώνιο"/>
          <p:cNvSpPr/>
          <p:nvPr/>
        </p:nvSpPr>
        <p:spPr>
          <a:xfrm>
            <a:off x="5508104" y="4714884"/>
            <a:ext cx="3312368" cy="646331"/>
          </a:xfrm>
          <a:prstGeom prst="rect">
            <a:avLst/>
          </a:prstGeom>
        </p:spPr>
        <p:txBody>
          <a:bodyPr wrap="square">
            <a:spAutoFit/>
          </a:bodyPr>
          <a:lstStyle/>
          <a:p>
            <a:r>
              <a:rPr lang="en-US" dirty="0" smtClean="0"/>
              <a:t>https://hub.uoa.gr/the-series-of-histopathology-online-courses/</a:t>
            </a:r>
            <a:endParaRPr lang="el-GR" dirty="0"/>
          </a:p>
        </p:txBody>
      </p:sp>
      <p:sp>
        <p:nvSpPr>
          <p:cNvPr id="7" name="6 - Ορθογώνιο"/>
          <p:cNvSpPr/>
          <p:nvPr/>
        </p:nvSpPr>
        <p:spPr>
          <a:xfrm>
            <a:off x="5364088" y="5643578"/>
            <a:ext cx="3672408" cy="923330"/>
          </a:xfrm>
          <a:prstGeom prst="rect">
            <a:avLst/>
          </a:prstGeom>
        </p:spPr>
        <p:txBody>
          <a:bodyPr wrap="square">
            <a:spAutoFit/>
          </a:bodyPr>
          <a:lstStyle/>
          <a:p>
            <a:r>
              <a:rPr lang="en-US" dirty="0" smtClean="0"/>
              <a:t>https://hub.uoa.gr/operation-of-voluntary-student-groups-of-interactive-study-of-histopathology/</a:t>
            </a:r>
            <a:endParaRPr lang="el-GR" dirty="0"/>
          </a:p>
        </p:txBody>
      </p:sp>
      <p:sp>
        <p:nvSpPr>
          <p:cNvPr id="8" name="1 - Τίτλος"/>
          <p:cNvSpPr>
            <a:spLocks noGrp="1"/>
          </p:cNvSpPr>
          <p:nvPr>
            <p:ph type="title"/>
          </p:nvPr>
        </p:nvSpPr>
        <p:spPr>
          <a:xfrm>
            <a:off x="5000628" y="2357430"/>
            <a:ext cx="4143372" cy="1928826"/>
          </a:xfrm>
        </p:spPr>
        <p:txBody>
          <a:bodyPr>
            <a:noAutofit/>
          </a:bodyPr>
          <a:lstStyle/>
          <a:p>
            <a:r>
              <a:rPr lang="el-GR" sz="2800" dirty="0" smtClean="0"/>
              <a:t>Προσπάθειες εφαρμογής </a:t>
            </a:r>
            <a:r>
              <a:rPr lang="el-GR" sz="2800" b="1" dirty="0" smtClean="0">
                <a:effectLst>
                  <a:outerShdw blurRad="38100" dist="38100" dir="2700000" algn="tl">
                    <a:srgbClr val="000000">
                      <a:alpha val="43137"/>
                    </a:srgbClr>
                  </a:outerShdw>
                </a:effectLst>
              </a:rPr>
              <a:t>βιωματικής</a:t>
            </a:r>
            <a:r>
              <a:rPr lang="el-GR" sz="2800" dirty="0" smtClean="0"/>
              <a:t> εκπαίδευσης στην Ιατρική Σχολή </a:t>
            </a:r>
            <a:br>
              <a:rPr lang="el-GR" sz="2800" dirty="0" smtClean="0"/>
            </a:br>
            <a:r>
              <a:rPr lang="el-GR" sz="2800" dirty="0" smtClean="0"/>
              <a:t>του ΕΚΠΑ</a:t>
            </a:r>
            <a:endParaRPr lang="el-GR" sz="2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User\Desktop\Screenshot_1.jpg"/>
          <p:cNvPicPr>
            <a:picLocks noChangeAspect="1" noChangeArrowheads="1"/>
          </p:cNvPicPr>
          <p:nvPr/>
        </p:nvPicPr>
        <p:blipFill>
          <a:blip r:embed="rId1" cstate="print"/>
          <a:srcRect/>
          <a:stretch>
            <a:fillRect/>
          </a:stretch>
        </p:blipFill>
        <p:spPr bwMode="auto">
          <a:xfrm>
            <a:off x="107315" y="405130"/>
            <a:ext cx="5050790" cy="3042920"/>
          </a:xfrm>
          <a:prstGeom prst="rect">
            <a:avLst/>
          </a:prstGeom>
          <a:noFill/>
        </p:spPr>
      </p:pic>
      <p:pic>
        <p:nvPicPr>
          <p:cNvPr id="72708" name="Picture 4" descr="Μπορεί να είναι εικόνα 11 άτομα, άτομα που στέκονται και εσωτερικός χώρος"/>
          <p:cNvPicPr>
            <a:picLocks noChangeAspect="1" noChangeArrowheads="1"/>
          </p:cNvPicPr>
          <p:nvPr/>
        </p:nvPicPr>
        <p:blipFill>
          <a:blip r:embed="rId2" cstate="print"/>
          <a:srcRect/>
          <a:stretch>
            <a:fillRect/>
          </a:stretch>
        </p:blipFill>
        <p:spPr bwMode="auto">
          <a:xfrm>
            <a:off x="3852545" y="4523105"/>
            <a:ext cx="4901565" cy="2205355"/>
          </a:xfrm>
          <a:prstGeom prst="rect">
            <a:avLst/>
          </a:prstGeom>
          <a:noFill/>
        </p:spPr>
      </p:pic>
      <p:sp>
        <p:nvSpPr>
          <p:cNvPr id="2" name="Title 1"/>
          <p:cNvSpPr>
            <a:spLocks noGrp="1"/>
          </p:cNvSpPr>
          <p:nvPr>
            <p:ph type="title"/>
          </p:nvPr>
        </p:nvSpPr>
        <p:spPr>
          <a:xfrm>
            <a:off x="177800" y="3653790"/>
            <a:ext cx="3264535" cy="3168015"/>
          </a:xfrm>
        </p:spPr>
        <p:txBody>
          <a:bodyPr>
            <a:normAutofit fontScale="90000"/>
          </a:bodyPr>
          <a:p>
            <a:pPr algn="ctr"/>
            <a:r>
              <a:rPr lang="el-GR" altLang="en-US" sz="1780"/>
              <a:t>Διδασκαλία και μάθηση ως διεργασία </a:t>
            </a:r>
            <a:r>
              <a:rPr lang="el-GR" altLang="en-US" sz="1780" b="1"/>
              <a:t>αλληλεπίδρασης</a:t>
            </a:r>
            <a:r>
              <a:rPr lang="el-GR" altLang="en-US" sz="1780"/>
              <a:t> μεταξύ φοιτητών, καθηγητών και του περιεχομένου της γνώσης.</a:t>
            </a:r>
            <a:br>
              <a:rPr lang="el-GR" altLang="en-US" sz="1780"/>
            </a:br>
            <a:r>
              <a:rPr lang="el-GR" altLang="en-US" sz="1780">
                <a:effectLst>
                  <a:outerShdw blurRad="38100" dist="38100" dir="2700000" algn="tl">
                    <a:srgbClr val="000000">
                      <a:alpha val="43137"/>
                    </a:srgbClr>
                  </a:outerShdw>
                </a:effectLst>
              </a:rPr>
              <a:t>Παιδαγωγικό κλίμα</a:t>
            </a:r>
            <a:r>
              <a:rPr lang="en-US" altLang="en-US" sz="1780"/>
              <a:t>: </a:t>
            </a:r>
            <a:r>
              <a:rPr lang="el-GR" altLang="en-US" sz="1780"/>
              <a:t>η σύνθεση της ψυχοκοινωνικής ατμόσφαιρας και του ακαδημαϊκού περιβάλλοντος μέσα στην οποία λαμβάνει χώρα </a:t>
            </a:r>
            <a:r>
              <a:rPr lang="el-GR" altLang="en-US" sz="1780" b="1"/>
              <a:t>αλληλεπίδραση</a:t>
            </a:r>
            <a:r>
              <a:rPr lang="el-GR" altLang="en-US" sz="1780"/>
              <a:t> εκπαιδευτικών και εκπαιδευομένων και των εκπαιδευομένων μεταξύ τους.</a:t>
            </a:r>
            <a:endParaRPr lang="el-GR" altLang="en-US" sz="1780"/>
          </a:p>
        </p:txBody>
      </p:sp>
      <p:sp>
        <p:nvSpPr>
          <p:cNvPr id="3" name="Text Box 2"/>
          <p:cNvSpPr txBox="1"/>
          <p:nvPr/>
        </p:nvSpPr>
        <p:spPr>
          <a:xfrm>
            <a:off x="5137150" y="0"/>
            <a:ext cx="4067175" cy="4523105"/>
          </a:xfrm>
          <a:prstGeom prst="rect">
            <a:avLst/>
          </a:prstGeom>
          <a:noFill/>
        </p:spPr>
        <p:txBody>
          <a:bodyPr wrap="square" rtlCol="0" anchor="t">
            <a:spAutoFit/>
          </a:bodyPr>
          <a:p>
            <a:pPr algn="just"/>
            <a:r>
              <a:rPr lang="en-US" sz="1600"/>
              <a:t>Η λειτουργία αυτών των μικρών ομάδων μελέτης αφενός προάγει την αλληλεπίδραση μεταξύ καθηγητή και φοιτητή αφετέρου επιτρέπει στον «ανήσυχο» φοιτητή να γνωρίσει από κοντά, μέσα από απτά, καθημερινά περιστατικά ασθενών, το </a:t>
            </a:r>
            <a:r>
              <a:rPr lang="en-US" sz="1600">
                <a:effectLst>
                  <a:outerShdw blurRad="38100" dist="38100" dir="2700000" algn="tl">
                    <a:srgbClr val="000000">
                      <a:alpha val="43137"/>
                    </a:srgbClr>
                  </a:outerShdw>
                </a:effectLst>
              </a:rPr>
              <a:t>πρακτικό αντικείμενο της ιστοπαθολογίας</a:t>
            </a:r>
            <a:r>
              <a:rPr lang="en-US" sz="1600"/>
              <a:t>,  ήτοι τη σύνθετη διαδικασία της διάγνωσης μέσω του μικροσκοπίου με την απαιτούμενη κριτική σκέψη στην αξιολόγηση των μικροσκοπικών ευρημάτων και τη σύνδεσή τους με την κλινική ιατρική πράξη. Η εκπαίδευση έτσι τείνει να αποκτήσει </a:t>
            </a:r>
            <a:r>
              <a:rPr lang="en-US" sz="1600" b="1"/>
              <a:t>ουσιαστικό περιεχόμενο,</a:t>
            </a:r>
            <a:r>
              <a:rPr lang="en-US" sz="1600"/>
              <a:t> ξεφεύγοντας από την τυπική από αμφιθεάτρου παθητική διαδικασία, η οποία δυστυχώς αφορά ακόμα και εργαστηριακές «ασκήσεις» αρκετών προκλινικών μαθημάτων της Ιατρικής.</a:t>
            </a:r>
            <a:endParaRPr lang="en-US"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692696"/>
            <a:ext cx="9144000" cy="5904656"/>
          </a:xfrm>
        </p:spPr>
        <p:txBody>
          <a:bodyPr>
            <a:normAutofit lnSpcReduction="20000"/>
          </a:bodyPr>
          <a:lstStyle/>
          <a:p>
            <a:pPr algn="just"/>
            <a:r>
              <a:rPr lang="el-GR" sz="2000" dirty="0"/>
              <a:t>Τα </a:t>
            </a:r>
            <a:r>
              <a:rPr lang="el-GR" sz="2000" dirty="0" err="1"/>
              <a:t>ιστικά</a:t>
            </a:r>
            <a:r>
              <a:rPr lang="el-GR" sz="2000" dirty="0"/>
              <a:t> υλικά που εξετάζει ο </a:t>
            </a:r>
            <a:r>
              <a:rPr lang="el-GR" sz="2000" dirty="0" smtClean="0"/>
              <a:t>παθολογοανατόμος/</a:t>
            </a:r>
            <a:r>
              <a:rPr lang="el-GR" sz="2000" dirty="0" err="1"/>
              <a:t>ι</a:t>
            </a:r>
            <a:r>
              <a:rPr lang="el-GR" sz="2000" dirty="0" err="1" smtClean="0"/>
              <a:t>στοπαθολόγος</a:t>
            </a:r>
            <a:r>
              <a:rPr lang="el-GR" sz="2000" dirty="0" smtClean="0"/>
              <a:t> </a:t>
            </a:r>
            <a:r>
              <a:rPr lang="el-GR" sz="2000" dirty="0"/>
              <a:t>μπορεί να είναι </a:t>
            </a:r>
            <a:r>
              <a:rPr lang="el-GR" sz="2000" b="1" dirty="0"/>
              <a:t>βιοψίες</a:t>
            </a:r>
            <a:r>
              <a:rPr lang="el-GR" sz="2000" dirty="0"/>
              <a:t> (μικρά </a:t>
            </a:r>
            <a:r>
              <a:rPr lang="el-GR" sz="2000" dirty="0" err="1"/>
              <a:t>τεμαχίδια</a:t>
            </a:r>
            <a:r>
              <a:rPr lang="el-GR" sz="2000" dirty="0"/>
              <a:t> ιστού) ή </a:t>
            </a:r>
            <a:r>
              <a:rPr lang="el-GR" sz="2000" b="1" dirty="0"/>
              <a:t>χειρουργικά παρασκευάσματα </a:t>
            </a:r>
            <a:r>
              <a:rPr lang="el-GR" sz="2000" dirty="0"/>
              <a:t>(μετά από </a:t>
            </a:r>
            <a:r>
              <a:rPr lang="el-GR" sz="2000" dirty="0" err="1"/>
              <a:t>εκτομή</a:t>
            </a:r>
            <a:r>
              <a:rPr lang="el-GR" sz="2000" dirty="0"/>
              <a:t> ιστού ή οργάνου που πάσχει). </a:t>
            </a:r>
            <a:r>
              <a:rPr lang="el-GR" sz="2000" dirty="0">
                <a:effectLst>
                  <a:outerShdw blurRad="38100" dist="38100" dir="2700000" algn="tl">
                    <a:srgbClr val="000000">
                      <a:alpha val="43137"/>
                    </a:srgbClr>
                  </a:outerShdw>
                </a:effectLst>
              </a:rPr>
              <a:t>Καθοριστική</a:t>
            </a:r>
            <a:r>
              <a:rPr lang="el-GR" sz="2000" dirty="0"/>
              <a:t> η συμβολή των </a:t>
            </a:r>
            <a:r>
              <a:rPr lang="el-GR" sz="2000" b="1" dirty="0"/>
              <a:t>τεχνολόγων</a:t>
            </a:r>
            <a:r>
              <a:rPr lang="el-GR" sz="2000" dirty="0"/>
              <a:t> που χειρίζονται τα παραπάνω παρασκευάσματα, στην άσκηση του έργου του ιστοπαθολόγου. Εκ των ων ουκ άνευ, η </a:t>
            </a:r>
            <a:r>
              <a:rPr lang="el-GR" sz="2000" b="1" dirty="0"/>
              <a:t>στενή καθημερινή συνεργασία με πνεύμα αλληλοσεβασμού </a:t>
            </a:r>
            <a:r>
              <a:rPr lang="el-GR" sz="2000" dirty="0"/>
              <a:t>τόσο με τους τεχνολόγους όσο και με τους βιολόγους, με τους τελευταίους στο πεδίο της μοριακής παθολογοανατομίας.</a:t>
            </a:r>
            <a:endParaRPr lang="el-GR" sz="2000" dirty="0" smtClean="0"/>
          </a:p>
          <a:p>
            <a:pPr algn="just"/>
            <a:endParaRPr lang="el-GR" sz="2000" dirty="0"/>
          </a:p>
          <a:p>
            <a:pPr algn="just"/>
            <a:endParaRPr lang="el-GR" sz="2000" dirty="0" smtClean="0"/>
          </a:p>
          <a:p>
            <a:pPr algn="just"/>
            <a:r>
              <a:rPr lang="el-GR" sz="2000" dirty="0" smtClean="0"/>
              <a:t>Ακόμη, </a:t>
            </a:r>
            <a:r>
              <a:rPr lang="el-GR" sz="2000" dirty="0"/>
              <a:t>κατά τη διάρκεια μιας χειρουργικής επέμβασης, με την </a:t>
            </a:r>
            <a:r>
              <a:rPr lang="el-GR" sz="2000" b="1" dirty="0"/>
              <a:t>ταχεία βιοψία</a:t>
            </a:r>
            <a:r>
              <a:rPr lang="el-GR" sz="2000" dirty="0"/>
              <a:t>, </a:t>
            </a:r>
            <a:r>
              <a:rPr lang="el-GR" sz="2000" dirty="0" smtClean="0"/>
              <a:t>ο παθολογοανατόμος/</a:t>
            </a:r>
            <a:r>
              <a:rPr lang="el-GR" sz="2000" dirty="0" err="1" smtClean="0"/>
              <a:t>ιστοπαθολόγος</a:t>
            </a:r>
            <a:r>
              <a:rPr lang="el-GR" sz="2000" dirty="0" smtClean="0"/>
              <a:t> δίνει </a:t>
            </a:r>
            <a:r>
              <a:rPr lang="el-GR" sz="2000" dirty="0"/>
              <a:t>στον χειρουργό άμεση απάντηση για την παρουσία ή μη κακοήθειας, αλλά και για την έκταση αυτής. Με βάση τη διάγνωση του </a:t>
            </a:r>
            <a:r>
              <a:rPr lang="el-GR" sz="2000" dirty="0" err="1" smtClean="0"/>
              <a:t>ιστοπαθολόγου</a:t>
            </a:r>
            <a:r>
              <a:rPr lang="el-GR" sz="2000" dirty="0" smtClean="0"/>
              <a:t> </a:t>
            </a:r>
            <a:r>
              <a:rPr lang="el-GR" sz="2000" dirty="0"/>
              <a:t>λαμβάνεται </a:t>
            </a:r>
            <a:r>
              <a:rPr lang="el-GR" sz="2000" b="1" dirty="0" err="1"/>
              <a:t>διεγχειρητικά</a:t>
            </a:r>
            <a:r>
              <a:rPr lang="el-GR" sz="2000" b="1" dirty="0"/>
              <a:t> θεραπευτική απόφαση και επιλέγεται το κατάλληλο είδος χειρουργικής αντιμετώπισης</a:t>
            </a:r>
            <a:r>
              <a:rPr lang="el-GR" sz="2000" b="1" dirty="0" smtClean="0"/>
              <a:t>.</a:t>
            </a:r>
            <a:endParaRPr lang="el-GR" sz="2000" b="1" dirty="0" smtClean="0"/>
          </a:p>
          <a:p>
            <a:pPr algn="just"/>
            <a:endParaRPr lang="el-GR" sz="2000" b="1" dirty="0" smtClean="0"/>
          </a:p>
          <a:p>
            <a:pPr algn="just"/>
            <a:endParaRPr lang="el-GR" sz="2000" b="1" dirty="0"/>
          </a:p>
          <a:p>
            <a:pPr algn="just"/>
            <a:r>
              <a:rPr lang="el-GR" sz="2000" dirty="0"/>
              <a:t>Επιπλέον, ο </a:t>
            </a:r>
            <a:r>
              <a:rPr lang="el-GR" sz="2000" dirty="0" smtClean="0"/>
              <a:t>παθολογοανατόμος/</a:t>
            </a:r>
            <a:r>
              <a:rPr lang="el-GR" sz="2000" dirty="0" err="1"/>
              <a:t>ι</a:t>
            </a:r>
            <a:r>
              <a:rPr lang="el-GR" sz="2000" dirty="0" err="1" smtClean="0"/>
              <a:t>στοπαθολόγος</a:t>
            </a:r>
            <a:r>
              <a:rPr lang="el-GR" sz="2000" dirty="0" smtClean="0"/>
              <a:t> </a:t>
            </a:r>
            <a:r>
              <a:rPr lang="el-GR" sz="2000" dirty="0"/>
              <a:t>έχει στην αρμοδιότητά του τον </a:t>
            </a:r>
            <a:r>
              <a:rPr lang="el-GR" sz="2000" b="1" dirty="0"/>
              <a:t>προσδιορισμό δεικτών / χαρακτηριστικών επιθετικότητας της νόσου</a:t>
            </a:r>
            <a:r>
              <a:rPr lang="el-GR" sz="2000" dirty="0"/>
              <a:t>, όπως και </a:t>
            </a:r>
            <a:r>
              <a:rPr lang="el-GR" sz="2000" b="1" dirty="0"/>
              <a:t>προβλεπτικών </a:t>
            </a:r>
            <a:r>
              <a:rPr lang="el-GR" sz="2000" dirty="0"/>
              <a:t>δεικτών (</a:t>
            </a:r>
            <a:r>
              <a:rPr lang="el-GR" sz="2000" dirty="0" err="1"/>
              <a:t>βιοδείκτες</a:t>
            </a:r>
            <a:r>
              <a:rPr lang="el-GR" sz="2000" dirty="0"/>
              <a:t>) που προβλέπουν την αναμενόμενη </a:t>
            </a:r>
            <a:r>
              <a:rPr lang="el-GR" sz="2000" b="1" dirty="0"/>
              <a:t>ανταπόκριση του κάθε ασθενούς σε συγκεκριμένη θεραπευτική αγωγή</a:t>
            </a:r>
            <a:r>
              <a:rPr lang="el-GR" sz="2000" dirty="0"/>
              <a:t> (σύγχρονη "εξατομικευμένη θεραπεία").</a:t>
            </a:r>
            <a:endParaRPr lang="el-GR" sz="2000" dirty="0"/>
          </a:p>
          <a:p>
            <a:pPr algn="just"/>
            <a:endParaRPr lang="el-GR" sz="2000" b="1" dirty="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ssolv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User\Desktop\FIG._1_Screenshot (1).png"/>
          <p:cNvPicPr>
            <a:picLocks noChangeAspect="1" noChangeArrowheads="1"/>
          </p:cNvPicPr>
          <p:nvPr/>
        </p:nvPicPr>
        <p:blipFill>
          <a:blip r:embed="rId1" cstate="print"/>
          <a:srcRect/>
          <a:stretch>
            <a:fillRect/>
          </a:stretch>
        </p:blipFill>
        <p:spPr bwMode="auto">
          <a:xfrm>
            <a:off x="4715937" y="4005317"/>
            <a:ext cx="4248472" cy="2672354"/>
          </a:xfrm>
          <a:prstGeom prst="rect">
            <a:avLst/>
          </a:prstGeom>
          <a:noFill/>
        </p:spPr>
      </p:pic>
      <p:pic>
        <p:nvPicPr>
          <p:cNvPr id="11265" name="Picture 1" descr="C:\Users\User\Desktop\Screenshot_1.jpg"/>
          <p:cNvPicPr>
            <a:picLocks noChangeAspect="1" noChangeArrowheads="1"/>
          </p:cNvPicPr>
          <p:nvPr/>
        </p:nvPicPr>
        <p:blipFill>
          <a:blip r:embed="rId2" cstate="print"/>
          <a:srcRect/>
          <a:stretch>
            <a:fillRect/>
          </a:stretch>
        </p:blipFill>
        <p:spPr bwMode="auto">
          <a:xfrm>
            <a:off x="60325" y="405130"/>
            <a:ext cx="5311775" cy="3255010"/>
          </a:xfrm>
          <a:prstGeom prst="rect">
            <a:avLst/>
          </a:prstGeom>
          <a:noFill/>
        </p:spPr>
      </p:pic>
      <p:sp>
        <p:nvSpPr>
          <p:cNvPr id="2" name="Text Box 1"/>
          <p:cNvSpPr txBox="1"/>
          <p:nvPr/>
        </p:nvSpPr>
        <p:spPr>
          <a:xfrm>
            <a:off x="0" y="4288155"/>
            <a:ext cx="4716145" cy="1999615"/>
          </a:xfrm>
          <a:prstGeom prst="rect">
            <a:avLst/>
          </a:prstGeom>
          <a:noFill/>
        </p:spPr>
        <p:txBody>
          <a:bodyPr wrap="square" rtlCol="0" anchor="t">
            <a:spAutoFit/>
          </a:bodyPr>
          <a:p>
            <a:pPr algn="just"/>
            <a:r>
              <a:rPr lang="en-US" sz="2400"/>
              <a:t> </a:t>
            </a:r>
            <a:r>
              <a:rPr lang="el-GR" altLang="en-US" sz="2000"/>
              <a:t>Έμφαση στην </a:t>
            </a:r>
            <a:r>
              <a:rPr lang="en-US" sz="2000" b="1"/>
              <a:t>αλληλεπίδραση</a:t>
            </a:r>
            <a:r>
              <a:rPr lang="en-US" sz="2000"/>
              <a:t> της </a:t>
            </a:r>
            <a:r>
              <a:rPr lang="en-US" sz="2000">
                <a:effectLst>
                  <a:outerShdw blurRad="38100" dist="38100" dir="2700000" algn="tl">
                    <a:srgbClr val="000000">
                      <a:alpha val="43137"/>
                    </a:srgbClr>
                  </a:outerShdw>
                </a:effectLst>
              </a:rPr>
              <a:t>ιστοπαθολογία</a:t>
            </a:r>
            <a:r>
              <a:rPr lang="en-US" sz="2000"/>
              <a:t>ς με τις </a:t>
            </a:r>
            <a:r>
              <a:rPr lang="en-US" sz="2000">
                <a:effectLst>
                  <a:outerShdw blurRad="38100" dist="38100" dir="2700000" algn="tl">
                    <a:srgbClr val="000000">
                      <a:alpha val="43137"/>
                    </a:srgbClr>
                  </a:outerShdw>
                </a:effectLst>
              </a:rPr>
              <a:t>άλλες ιατρικές ειδικότητες </a:t>
            </a:r>
            <a:r>
              <a:rPr lang="en-US" sz="2000"/>
              <a:t>και η εν γένει </a:t>
            </a:r>
            <a:r>
              <a:rPr lang="en-US" sz="2000">
                <a:effectLst>
                  <a:outerShdw blurRad="38100" dist="38100" dir="2700000" algn="tl">
                    <a:srgbClr val="000000">
                      <a:alpha val="43137"/>
                    </a:srgbClr>
                  </a:outerShdw>
                </a:effectLst>
              </a:rPr>
              <a:t>συμβολή της εργαστηριακής ιατρικής στην κλινική πράξη</a:t>
            </a:r>
            <a:r>
              <a:rPr lang="en-US" sz="2000"/>
              <a:t>.</a:t>
            </a:r>
            <a:r>
              <a:rPr lang="el-GR" altLang="en-US" sz="2000"/>
              <a:t> </a:t>
            </a:r>
            <a:r>
              <a:rPr lang="el-GR" altLang="en-US" sz="2000">
                <a:effectLst>
                  <a:outerShdw blurRad="38100" dist="38100" dir="2700000" algn="tl">
                    <a:srgbClr val="000000">
                      <a:alpha val="43137"/>
                    </a:srgbClr>
                  </a:outerShdw>
                </a:effectLst>
              </a:rPr>
              <a:t>Συνεργασία</a:t>
            </a:r>
            <a:r>
              <a:rPr lang="el-GR" altLang="en-US" sz="2000"/>
              <a:t> των ποικίλων ιατρικών ειδικοτήτων προς όφελος του ασθενούς</a:t>
            </a:r>
            <a:endParaRPr lang="el-GR" altLang="en-US" sz="2000"/>
          </a:p>
        </p:txBody>
      </p:sp>
      <p:sp>
        <p:nvSpPr>
          <p:cNvPr id="3" name="Text Box 2"/>
          <p:cNvSpPr txBox="1"/>
          <p:nvPr/>
        </p:nvSpPr>
        <p:spPr>
          <a:xfrm>
            <a:off x="5372100" y="254000"/>
            <a:ext cx="3771265" cy="3538220"/>
          </a:xfrm>
          <a:prstGeom prst="rect">
            <a:avLst/>
          </a:prstGeom>
          <a:noFill/>
        </p:spPr>
        <p:txBody>
          <a:bodyPr wrap="square" rtlCol="0" anchor="t">
            <a:spAutoFit/>
          </a:bodyPr>
          <a:p>
            <a:pPr algn="just"/>
            <a:r>
              <a:rPr lang="en-US" sz="1400"/>
              <a:t>Αρχικά, μια μακροσκοπική ή μικροσκοπική εικόνα μιας προσεκτικά επιλεγμένης περίπτωσης ασθενούς παρουσιάζεται στους φοιτητές οι οποίοι λαμβάνουν στη συνέχεια σχετικές πληροφορίες για το ιστορικό του ασθενούς, τις εργαστηριακές εξετάσεις, τα σημεία και τα συμπτώματά του. Ο ιστοπαθολόγος αναλύει τα παθολογοανατομικά ευρήματα που οδηγούν στην τελική σωστή διάγνωση και συζητά αυτά τα ευρήματα με τους φοιτητές. Στη συνέχεια, κατά περίπτωση, ένας προσκεκλημένος κλινικός ιατρός με σχετική ειδικότητα αξιολογεί </a:t>
            </a:r>
            <a:r>
              <a:rPr lang="en-US" sz="1400">
                <a:effectLst>
                  <a:outerShdw blurRad="38100" dist="38100" dir="2700000" algn="tl">
                    <a:srgbClr val="000000">
                      <a:alpha val="43137"/>
                    </a:srgbClr>
                  </a:outerShdw>
                </a:effectLst>
              </a:rPr>
              <a:t>τα ιστοπαθολογικά ευρήματα σε συνδυασμό με όλα τα άλλα ευρήματα, κλινικά και παρακλινικά, και εξηγεί τις συνέπειές τους για την εξατομικευμένη θεραπεία και την πρόγνωση του ασθενούς.</a:t>
            </a:r>
            <a:endParaRPr lang="en-US" sz="140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3" grpId="1"/>
      <p:bldP spid="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955"/>
            <a:ext cx="9123045" cy="1143000"/>
          </a:xfrm>
        </p:spPr>
        <p:txBody>
          <a:bodyPr>
            <a:normAutofit fontScale="90000"/>
          </a:bodyPr>
          <a:lstStyle/>
          <a:p>
            <a:r>
              <a:rPr lang="el-GR" sz="4000" dirty="0" smtClean="0"/>
              <a:t>Κανάλι </a:t>
            </a:r>
            <a:r>
              <a:rPr lang="en-US" sz="4000" dirty="0" smtClean="0"/>
              <a:t>YouTube</a:t>
            </a:r>
            <a:br>
              <a:rPr lang="en-US" sz="4000" dirty="0" smtClean="0"/>
            </a:br>
            <a:r>
              <a:rPr lang="el-GR" altLang="en-US" sz="4000" dirty="0" smtClean="0"/>
              <a:t>“Ανδρέας Χ. Λάζαρης</a:t>
            </a:r>
            <a:r>
              <a:rPr lang="en-US" altLang="en-US" sz="4000" dirty="0" smtClean="0"/>
              <a:t>: I</a:t>
            </a:r>
            <a:r>
              <a:rPr lang="el-GR" altLang="en-US" sz="4000" dirty="0" smtClean="0"/>
              <a:t>ΣΤΟΠΑΘΟΛΟΓΙΑ”</a:t>
            </a:r>
            <a:br>
              <a:rPr lang="el-GR" altLang="en-US" sz="4000" dirty="0" smtClean="0"/>
            </a:br>
            <a:r>
              <a:rPr lang="el-GR" altLang="en-US" sz="2665" dirty="0" smtClean="0"/>
              <a:t>https://www.youtube.com/channel/UCuPdoJlEofyq5oDcgUKDx0g</a:t>
            </a:r>
            <a:br>
              <a:rPr lang="el-GR" altLang="en-US" sz="2665" dirty="0" smtClean="0"/>
            </a:br>
            <a:endParaRPr lang="el-GR" altLang="en-US" sz="2665" dirty="0" smtClean="0"/>
          </a:p>
        </p:txBody>
      </p:sp>
      <p:pic>
        <p:nvPicPr>
          <p:cNvPr id="3" name="Content Placeholder 2"/>
          <p:cNvPicPr>
            <a:picLocks noChangeAspect="1"/>
          </p:cNvPicPr>
          <p:nvPr>
            <p:ph idx="1"/>
          </p:nvPr>
        </p:nvPicPr>
        <p:blipFill>
          <a:blip r:embed="rId1"/>
          <a:stretch>
            <a:fillRect/>
          </a:stretch>
        </p:blipFill>
        <p:spPr>
          <a:xfrm>
            <a:off x="179705" y="1412875"/>
            <a:ext cx="8590915" cy="3803015"/>
          </a:xfrm>
          <a:prstGeom prst="rect">
            <a:avLst/>
          </a:prstGeom>
        </p:spPr>
      </p:pic>
      <p:pic>
        <p:nvPicPr>
          <p:cNvPr id="5" name="Picture 4"/>
          <p:cNvPicPr>
            <a:picLocks noChangeAspect="1"/>
          </p:cNvPicPr>
          <p:nvPr/>
        </p:nvPicPr>
        <p:blipFill>
          <a:blip r:embed="rId2"/>
          <a:stretch>
            <a:fillRect/>
          </a:stretch>
        </p:blipFill>
        <p:spPr>
          <a:xfrm>
            <a:off x="179705" y="5300980"/>
            <a:ext cx="3783965" cy="1314450"/>
          </a:xfrm>
          <a:prstGeom prst="rect">
            <a:avLst/>
          </a:prstGeom>
        </p:spPr>
      </p:pic>
      <p:pic>
        <p:nvPicPr>
          <p:cNvPr id="6" name="Picture 5" descr="Screenshot_1"/>
          <p:cNvPicPr>
            <a:picLocks noChangeAspect="1"/>
          </p:cNvPicPr>
          <p:nvPr/>
        </p:nvPicPr>
        <p:blipFill>
          <a:blip r:embed="rId3"/>
          <a:stretch>
            <a:fillRect/>
          </a:stretch>
        </p:blipFill>
        <p:spPr>
          <a:xfrm>
            <a:off x="3995420" y="5302250"/>
            <a:ext cx="5048250" cy="131318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29060"/>
          </a:xfrm>
        </p:spPr>
        <p:txBody>
          <a:bodyPr>
            <a:noAutofit/>
          </a:bodyPr>
          <a:lstStyle/>
          <a:p>
            <a:r>
              <a:rPr lang="el-GR" sz="2400" dirty="0" smtClean="0">
                <a:effectLst>
                  <a:outerShdw blurRad="38100" dist="38100" dir="2700000" algn="tl">
                    <a:srgbClr val="000000">
                      <a:alpha val="43137"/>
                    </a:srgbClr>
                  </a:outerShdw>
                </a:effectLst>
              </a:rPr>
              <a:t>Πρόσφατες διεθνείς επιστημονικές δημοσιεύσεις με αντικείμενο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την εξ αποστάσεως </a:t>
            </a:r>
            <a:r>
              <a:rPr lang="el-GR" sz="2400" dirty="0" err="1" smtClean="0">
                <a:effectLst>
                  <a:outerShdw blurRad="38100" dist="38100" dir="2700000" algn="tl">
                    <a:srgbClr val="000000">
                      <a:alpha val="43137"/>
                    </a:srgbClr>
                  </a:outerShdw>
                </a:effectLst>
              </a:rPr>
              <a:t>διαδραστική</a:t>
            </a:r>
            <a:r>
              <a:rPr lang="el-GR" sz="2400" dirty="0" smtClean="0">
                <a:effectLst>
                  <a:outerShdw blurRad="38100" dist="38100" dir="2700000" algn="tl">
                    <a:srgbClr val="000000">
                      <a:alpha val="43137"/>
                    </a:srgbClr>
                  </a:outerShdw>
                </a:effectLst>
              </a:rPr>
              <a:t> εκπαίδευση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και την  εμπειρική-βιωματική μάθηση</a:t>
            </a:r>
            <a:br>
              <a:rPr lang="el-GR" sz="2400" dirty="0" smtClean="0">
                <a:effectLst>
                  <a:outerShdw blurRad="38100" dist="38100" dir="2700000" algn="tl">
                    <a:srgbClr val="000000">
                      <a:alpha val="43137"/>
                    </a:srgbClr>
                  </a:outerShdw>
                </a:effectLst>
              </a:rPr>
            </a:br>
            <a:r>
              <a:rPr lang="el-GR" sz="1400" dirty="0" smtClean="0">
                <a:effectLst>
                  <a:outerShdw blurRad="38100" dist="38100" dir="2700000" algn="tl">
                    <a:srgbClr val="000000">
                      <a:alpha val="43137"/>
                    </a:srgbClr>
                  </a:outerShdw>
                </a:effectLst>
              </a:rPr>
              <a:t>https://eclass.uoa.gr/modules/document/index.php?course=MED409&amp;openDir=/4f8e670fkcr8/57b157a4hUPr</a:t>
            </a:r>
            <a:br>
              <a:rPr lang="en-US" sz="1400" dirty="0" smtClean="0"/>
            </a:br>
            <a:endParaRPr lang="el-GR" sz="1400" dirty="0"/>
          </a:p>
        </p:txBody>
      </p:sp>
      <p:sp>
        <p:nvSpPr>
          <p:cNvPr id="3" name="2 - Θέση περιεχομένου"/>
          <p:cNvSpPr>
            <a:spLocks noGrp="1"/>
          </p:cNvSpPr>
          <p:nvPr>
            <p:ph idx="1"/>
          </p:nvPr>
        </p:nvSpPr>
        <p:spPr>
          <a:xfrm>
            <a:off x="457200" y="1428736"/>
            <a:ext cx="8229600" cy="5857916"/>
          </a:xfrm>
        </p:spPr>
        <p:txBody>
          <a:bodyPr>
            <a:normAutofit fontScale="70000" lnSpcReduction="20000"/>
          </a:bodyPr>
          <a:lstStyle/>
          <a:p>
            <a:pPr lvl="0" algn="just"/>
            <a:r>
              <a:rPr lang="en-GB" dirty="0" err="1" smtClean="0"/>
              <a:t>Manou</a:t>
            </a:r>
            <a:r>
              <a:rPr lang="en-GB" dirty="0" smtClean="0"/>
              <a:t> E, </a:t>
            </a:r>
            <a:r>
              <a:rPr lang="en-GB" dirty="0" err="1" smtClean="0"/>
              <a:t>Lazari</a:t>
            </a:r>
            <a:r>
              <a:rPr lang="en-GB" dirty="0" smtClean="0"/>
              <a:t> EC, </a:t>
            </a:r>
            <a:r>
              <a:rPr lang="en-GB" dirty="0" err="1" smtClean="0"/>
              <a:t>Thomopoulou</a:t>
            </a:r>
            <a:r>
              <a:rPr lang="en-GB" dirty="0" smtClean="0"/>
              <a:t> GE, </a:t>
            </a:r>
            <a:r>
              <a:rPr lang="en-GB" dirty="0" err="1" smtClean="0"/>
              <a:t>Agrogiannis</a:t>
            </a:r>
            <a:r>
              <a:rPr lang="en-GB" dirty="0" smtClean="0"/>
              <a:t> G, </a:t>
            </a:r>
            <a:r>
              <a:rPr lang="en-GB" dirty="0" err="1" smtClean="0"/>
              <a:t>Kavantzas</a:t>
            </a:r>
            <a:r>
              <a:rPr lang="en-GB" dirty="0" smtClean="0"/>
              <a:t> N, </a:t>
            </a:r>
            <a:r>
              <a:rPr lang="en-GB" dirty="0" err="1" smtClean="0"/>
              <a:t>Lazaris</a:t>
            </a:r>
            <a:r>
              <a:rPr lang="en-GB" dirty="0" smtClean="0"/>
              <a:t> AC. Participation and Interactivity in Synchronous E-Learning Pathology Course During the COVID-19 Pandemic. Adv Med </a:t>
            </a:r>
            <a:r>
              <a:rPr lang="en-GB" dirty="0" err="1" smtClean="0"/>
              <a:t>Educ</a:t>
            </a:r>
            <a:r>
              <a:rPr lang="en-GB" dirty="0" smtClean="0"/>
              <a:t> </a:t>
            </a:r>
            <a:r>
              <a:rPr lang="en-GB" dirty="0" err="1" smtClean="0"/>
              <a:t>Pract</a:t>
            </a:r>
            <a:r>
              <a:rPr lang="en-GB" dirty="0" smtClean="0"/>
              <a:t>. 2021 Sep 21;12:1081-1091. </a:t>
            </a:r>
            <a:r>
              <a:rPr lang="en-GB" dirty="0" err="1" smtClean="0"/>
              <a:t>doi</a:t>
            </a:r>
            <a:r>
              <a:rPr lang="en-GB" dirty="0" smtClean="0"/>
              <a:t>: 10.2147/AMEP.S317854. PMID: 34584484; PMCID: PMC8464335.</a:t>
            </a:r>
            <a:endParaRPr lang="el-GR" dirty="0" smtClean="0"/>
          </a:p>
          <a:p>
            <a:pPr lvl="0" algn="just"/>
            <a:r>
              <a:rPr lang="en-GB" dirty="0" err="1" smtClean="0"/>
              <a:t>Manou</a:t>
            </a:r>
            <a:r>
              <a:rPr lang="en-GB" dirty="0" smtClean="0"/>
              <a:t> E, </a:t>
            </a:r>
            <a:r>
              <a:rPr lang="en-GB" dirty="0" err="1" smtClean="0"/>
              <a:t>Lazari</a:t>
            </a:r>
            <a:r>
              <a:rPr lang="en-GB" dirty="0" smtClean="0"/>
              <a:t> EC, </a:t>
            </a:r>
            <a:r>
              <a:rPr lang="en-GB" dirty="0" err="1" smtClean="0"/>
              <a:t>Lazaris</a:t>
            </a:r>
            <a:r>
              <a:rPr lang="en-GB" dirty="0" smtClean="0"/>
              <a:t> AC, </a:t>
            </a:r>
            <a:r>
              <a:rPr lang="en-GB" dirty="0" err="1" smtClean="0"/>
              <a:t>Agrogiannis</a:t>
            </a:r>
            <a:r>
              <a:rPr lang="en-GB" dirty="0" smtClean="0"/>
              <a:t> G, </a:t>
            </a:r>
            <a:r>
              <a:rPr lang="en-GB" dirty="0" err="1" smtClean="0"/>
              <a:t>Kavantzas</a:t>
            </a:r>
            <a:r>
              <a:rPr lang="en-GB" dirty="0" smtClean="0"/>
              <a:t> NG, </a:t>
            </a:r>
            <a:r>
              <a:rPr lang="en-GB" dirty="0" err="1" smtClean="0"/>
              <a:t>Thomopoulou</a:t>
            </a:r>
            <a:r>
              <a:rPr lang="en-GB" dirty="0" smtClean="0"/>
              <a:t> GE. Evaluating e-Learning in the Pathology Course During the COVID-19 Pandemic. Adv Med </a:t>
            </a:r>
            <a:r>
              <a:rPr lang="en-GB" dirty="0" err="1" smtClean="0"/>
              <a:t>Educ</a:t>
            </a:r>
            <a:r>
              <a:rPr lang="en-GB" dirty="0" smtClean="0"/>
              <a:t> </a:t>
            </a:r>
            <a:r>
              <a:rPr lang="en-GB" dirty="0" err="1" smtClean="0"/>
              <a:t>Pract</a:t>
            </a:r>
            <a:r>
              <a:rPr lang="en-GB" dirty="0" smtClean="0"/>
              <a:t>. 2022 Mar 30;13:285-300. </a:t>
            </a:r>
            <a:r>
              <a:rPr lang="en-GB" dirty="0" err="1" smtClean="0"/>
              <a:t>doi</a:t>
            </a:r>
            <a:r>
              <a:rPr lang="en-GB" dirty="0" smtClean="0"/>
              <a:t>: 10.2147/AMEP.S353935. PMID: 35386722; PMCID: PMC8978362.</a:t>
            </a:r>
            <a:endParaRPr lang="el-GR" dirty="0" smtClean="0"/>
          </a:p>
          <a:p>
            <a:pPr lvl="0" algn="just"/>
            <a:r>
              <a:rPr lang="en-GB" dirty="0" err="1" smtClean="0"/>
              <a:t>Manou</a:t>
            </a:r>
            <a:r>
              <a:rPr lang="en-GB" dirty="0" smtClean="0"/>
              <a:t> E, </a:t>
            </a:r>
            <a:r>
              <a:rPr lang="en-GB" dirty="0" err="1" smtClean="0"/>
              <a:t>Lazari</a:t>
            </a:r>
            <a:r>
              <a:rPr lang="en-GB" dirty="0" smtClean="0"/>
              <a:t> EC, </a:t>
            </a:r>
            <a:r>
              <a:rPr lang="en-GB" dirty="0" err="1" smtClean="0"/>
              <a:t>Thomopoulou</a:t>
            </a:r>
            <a:r>
              <a:rPr lang="en-GB" dirty="0" smtClean="0"/>
              <a:t> GE, </a:t>
            </a:r>
            <a:r>
              <a:rPr lang="en-GB" dirty="0" err="1" smtClean="0"/>
              <a:t>Agrogiannis</a:t>
            </a:r>
            <a:r>
              <a:rPr lang="en-GB" dirty="0" smtClean="0"/>
              <a:t> G, </a:t>
            </a:r>
            <a:r>
              <a:rPr lang="en-GB" dirty="0" err="1" smtClean="0"/>
              <a:t>Kavantzas</a:t>
            </a:r>
            <a:r>
              <a:rPr lang="en-GB" dirty="0" smtClean="0"/>
              <a:t> N, </a:t>
            </a:r>
            <a:r>
              <a:rPr lang="en-GB" dirty="0" err="1" smtClean="0"/>
              <a:t>Lazaris</a:t>
            </a:r>
            <a:r>
              <a:rPr lang="en-GB" dirty="0" smtClean="0"/>
              <a:t> AC. Asynchronous E-learning after Synchronous E-learning in the Pathology Course. When is the proper time for this transition? Journal of </a:t>
            </a:r>
            <a:r>
              <a:rPr lang="en-US" altLang="en-GB" dirty="0" smtClean="0"/>
              <a:t>E</a:t>
            </a:r>
            <a:r>
              <a:rPr lang="en-GB" dirty="0" smtClean="0"/>
              <a:t>ducation and </a:t>
            </a:r>
            <a:r>
              <a:rPr lang="en-US" altLang="en-GB" dirty="0" smtClean="0"/>
              <a:t>H</a:t>
            </a:r>
            <a:r>
              <a:rPr lang="en-GB" dirty="0" smtClean="0"/>
              <a:t>ealth </a:t>
            </a:r>
            <a:r>
              <a:rPr lang="en-US" altLang="en-GB" dirty="0" smtClean="0"/>
              <a:t>P</a:t>
            </a:r>
            <a:r>
              <a:rPr lang="en-GB" dirty="0" smtClean="0"/>
              <a:t>romotion. </a:t>
            </a:r>
            <a:r>
              <a:rPr lang="el-GR" dirty="0" smtClean="0"/>
              <a:t>Δεκτή προς</a:t>
            </a:r>
            <a:r>
              <a:rPr lang="en-GB" dirty="0" smtClean="0"/>
              <a:t> </a:t>
            </a:r>
            <a:r>
              <a:rPr lang="en-GB" dirty="0" err="1" smtClean="0"/>
              <a:t>δημοσίευση</a:t>
            </a:r>
            <a:r>
              <a:rPr lang="en-GB" dirty="0" smtClean="0"/>
              <a:t>, 2022</a:t>
            </a:r>
            <a:r>
              <a:rPr lang="en-US" altLang="en-GB" dirty="0" smtClean="0"/>
              <a:t>.</a:t>
            </a:r>
            <a:endParaRPr lang="el-GR" dirty="0" smtClean="0"/>
          </a:p>
          <a:p>
            <a:pPr lvl="0" algn="just"/>
            <a:r>
              <a:rPr lang="en-GB" dirty="0" err="1" smtClean="0"/>
              <a:t>Lazari</a:t>
            </a:r>
            <a:r>
              <a:rPr lang="en-GB" dirty="0" smtClean="0"/>
              <a:t> EC, </a:t>
            </a:r>
            <a:r>
              <a:rPr lang="en-GB" dirty="0" err="1" smtClean="0"/>
              <a:t>Lazaris</a:t>
            </a:r>
            <a:r>
              <a:rPr lang="en-GB" dirty="0" smtClean="0"/>
              <a:t> AC, </a:t>
            </a:r>
            <a:r>
              <a:rPr lang="en-GB" dirty="0" err="1" smtClean="0"/>
              <a:t>Manou</a:t>
            </a:r>
            <a:r>
              <a:rPr lang="en-GB" dirty="0" smtClean="0"/>
              <a:t> E, </a:t>
            </a:r>
            <a:r>
              <a:rPr lang="en-GB" dirty="0" err="1" smtClean="0"/>
              <a:t>Agrogiannis</a:t>
            </a:r>
            <a:r>
              <a:rPr lang="en-GB" dirty="0" smtClean="0"/>
              <a:t> G, </a:t>
            </a:r>
            <a:r>
              <a:rPr lang="en-GB" dirty="0" err="1" smtClean="0"/>
              <a:t>Nastos</a:t>
            </a:r>
            <a:r>
              <a:rPr lang="en-GB" dirty="0" smtClean="0"/>
              <a:t> C, </a:t>
            </a:r>
            <a:r>
              <a:rPr lang="en-GB" dirty="0" err="1" smtClean="0"/>
              <a:t>Pikoulis</a:t>
            </a:r>
            <a:r>
              <a:rPr lang="en-GB" dirty="0" smtClean="0"/>
              <a:t> E, </a:t>
            </a:r>
            <a:r>
              <a:rPr lang="en-GB" dirty="0" err="1" smtClean="0"/>
              <a:t>Thomopoulou</a:t>
            </a:r>
            <a:r>
              <a:rPr lang="en-GB" dirty="0" smtClean="0"/>
              <a:t> GE.  “Starting from the image”: A </a:t>
            </a:r>
            <a:r>
              <a:rPr lang="en-GB" dirty="0" err="1" smtClean="0"/>
              <a:t>tele</a:t>
            </a:r>
            <a:r>
              <a:rPr lang="en-GB" dirty="0" smtClean="0"/>
              <a:t>-pathology pre-graduate course aimed at motivating medical students.</a:t>
            </a:r>
            <a:r>
              <a:rPr lang="el-GR" dirty="0" smtClean="0"/>
              <a:t> </a:t>
            </a:r>
            <a:r>
              <a:rPr lang="en-US" dirty="0" smtClean="0"/>
              <a:t>Medical Science Educator</a:t>
            </a:r>
            <a:r>
              <a:rPr lang="en-GB" dirty="0" smtClean="0"/>
              <a:t>, </a:t>
            </a:r>
            <a:r>
              <a:rPr lang="en-GB" dirty="0" err="1" smtClean="0"/>
              <a:t>Υπό</a:t>
            </a:r>
            <a:r>
              <a:rPr lang="en-GB" dirty="0" smtClean="0"/>
              <a:t> </a:t>
            </a:r>
            <a:r>
              <a:rPr lang="el-GR" dirty="0" smtClean="0"/>
              <a:t>κρίση</a:t>
            </a:r>
            <a:r>
              <a:rPr lang="en-GB" dirty="0" smtClean="0"/>
              <a:t>, 2022</a:t>
            </a:r>
            <a:r>
              <a:rPr lang="en-US" altLang="en-GB" dirty="0" smtClean="0"/>
              <a:t>.</a:t>
            </a:r>
            <a:endParaRPr lang="el-GR" dirty="0" smtClean="0"/>
          </a:p>
          <a:p>
            <a:pPr algn="just"/>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29124" cy="6858000"/>
          </a:xfrm>
        </p:spPr>
        <p:txBody>
          <a:bodyPr>
            <a:noAutofit/>
          </a:bodyPr>
          <a:lstStyle/>
          <a:p>
            <a:pPr algn="ctr"/>
            <a:r>
              <a:rPr lang="en-US" sz="3200" dirty="0" smtClean="0">
                <a:solidFill>
                  <a:schemeClr val="tx2">
                    <a:lumMod val="50000"/>
                  </a:schemeClr>
                </a:solidFill>
              </a:rPr>
              <a:t>H </a:t>
            </a:r>
            <a:r>
              <a:rPr lang="el-GR" sz="3200" dirty="0" smtClean="0">
                <a:solidFill>
                  <a:schemeClr val="tx2">
                    <a:lumMod val="50000"/>
                  </a:schemeClr>
                </a:solidFill>
                <a:effectLst>
                  <a:outerShdw blurRad="38100" dist="38100" dir="2700000" algn="tl">
                    <a:srgbClr val="000000">
                      <a:alpha val="43137"/>
                    </a:srgbClr>
                  </a:outerShdw>
                </a:effectLst>
              </a:rPr>
              <a:t>αφομοίωση της θεωρίας</a:t>
            </a:r>
            <a:br>
              <a:rPr lang="el-GR" sz="3200" dirty="0" smtClean="0">
                <a:solidFill>
                  <a:schemeClr val="tx2">
                    <a:lumMod val="50000"/>
                  </a:schemeClr>
                </a:solidFill>
                <a:effectLst>
                  <a:outerShdw blurRad="38100" dist="38100" dir="2700000" algn="tl">
                    <a:srgbClr val="000000">
                      <a:alpha val="43137"/>
                    </a:srgbClr>
                  </a:outerShdw>
                </a:effectLst>
              </a:rPr>
            </a:br>
            <a:r>
              <a:rPr lang="el-GR" sz="3200" dirty="0" smtClean="0">
                <a:solidFill>
                  <a:schemeClr val="tx2">
                    <a:lumMod val="50000"/>
                  </a:schemeClr>
                </a:solidFill>
                <a:effectLst>
                  <a:outerShdw blurRad="38100" dist="38100" dir="2700000" algn="tl">
                    <a:srgbClr val="000000">
                      <a:alpha val="43137"/>
                    </a:srgbClr>
                  </a:outerShdw>
                </a:effectLst>
              </a:rPr>
              <a:t> μέσω της  </a:t>
            </a:r>
            <a:r>
              <a:rPr lang="el-GR" sz="3200" spc="600" dirty="0" smtClean="0">
                <a:solidFill>
                  <a:schemeClr val="tx2">
                    <a:lumMod val="50000"/>
                  </a:schemeClr>
                </a:solidFill>
                <a:effectLst>
                  <a:outerShdw blurRad="38100" dist="38100" dir="2700000" algn="tl">
                    <a:srgbClr val="000000">
                      <a:alpha val="43137"/>
                    </a:srgbClr>
                  </a:outerShdw>
                </a:effectLst>
              </a:rPr>
              <a:t>πράξης </a:t>
            </a:r>
            <a:br>
              <a:rPr lang="en-US" sz="3200" dirty="0" smtClean="0">
                <a:solidFill>
                  <a:schemeClr val="tx2">
                    <a:lumMod val="50000"/>
                  </a:schemeClr>
                </a:solidFill>
                <a:effectLst>
                  <a:outerShdw blurRad="38100" dist="38100" dir="2700000" algn="tl">
                    <a:srgbClr val="000000">
                      <a:alpha val="43137"/>
                    </a:srgbClr>
                  </a:outerShdw>
                </a:effectLst>
              </a:rPr>
            </a:br>
            <a:r>
              <a:rPr lang="el-GR" sz="3200" dirty="0" smtClean="0">
                <a:solidFill>
                  <a:schemeClr val="tx2">
                    <a:lumMod val="50000"/>
                  </a:schemeClr>
                </a:solidFill>
                <a:effectLst>
                  <a:outerShdw blurRad="38100" dist="38100" dir="2700000" algn="tl">
                    <a:srgbClr val="000000">
                      <a:alpha val="43137"/>
                    </a:srgbClr>
                  </a:outerShdw>
                </a:effectLst>
              </a:rPr>
              <a:t>και</a:t>
            </a:r>
            <a:r>
              <a:rPr lang="el-GR" sz="3200" dirty="0" smtClean="0">
                <a:solidFill>
                  <a:schemeClr val="tx2">
                    <a:lumMod val="50000"/>
                  </a:schemeClr>
                </a:solidFill>
              </a:rPr>
              <a:t> στα ιατρικά συγγράμματα.</a:t>
            </a:r>
            <a:br>
              <a:rPr lang="el-GR" sz="3200" dirty="0" smtClean="0">
                <a:solidFill>
                  <a:schemeClr val="tx2">
                    <a:lumMod val="50000"/>
                  </a:schemeClr>
                </a:solidFill>
              </a:rPr>
            </a:br>
            <a:r>
              <a:rPr lang="en-US" sz="3200" spc="300" dirty="0" smtClean="0">
                <a:solidFill>
                  <a:schemeClr val="tx2">
                    <a:lumMod val="50000"/>
                  </a:schemeClr>
                </a:solidFill>
              </a:rPr>
              <a:t>A. C. </a:t>
            </a:r>
            <a:r>
              <a:rPr lang="en-US" sz="3200" spc="300" dirty="0" err="1" smtClean="0">
                <a:solidFill>
                  <a:schemeClr val="tx2">
                    <a:lumMod val="50000"/>
                  </a:schemeClr>
                </a:solidFill>
              </a:rPr>
              <a:t>Lazaris</a:t>
            </a:r>
            <a:r>
              <a:rPr lang="en-US" sz="3200" spc="300" dirty="0" smtClean="0">
                <a:solidFill>
                  <a:schemeClr val="tx2">
                    <a:lumMod val="50000"/>
                  </a:schemeClr>
                </a:solidFill>
              </a:rPr>
              <a:t> (ed.) </a:t>
            </a:r>
            <a:r>
              <a:rPr lang="en-US" sz="3200" dirty="0" smtClean="0">
                <a:solidFill>
                  <a:schemeClr val="tx2">
                    <a:lumMod val="50000"/>
                  </a:schemeClr>
                </a:solidFill>
                <a:effectLst>
                  <a:outerShdw blurRad="38100" dist="38100" dir="2700000" algn="tl">
                    <a:srgbClr val="000000">
                      <a:alpha val="43137"/>
                    </a:srgbClr>
                  </a:outerShdw>
                </a:effectLst>
              </a:rPr>
              <a:t>CLINICAL GENITOURINARY PATHOLOGY</a:t>
            </a:r>
            <a:r>
              <a:rPr lang="el-GR" sz="3200" dirty="0" smtClean="0">
                <a:solidFill>
                  <a:schemeClr val="tx2">
                    <a:lumMod val="50000"/>
                  </a:schemeClr>
                </a:solidFill>
                <a:effectLst>
                  <a:outerShdw blurRad="38100" dist="38100" dir="2700000" algn="tl">
                    <a:srgbClr val="000000">
                      <a:alpha val="43137"/>
                    </a:srgbClr>
                  </a:outerShdw>
                </a:effectLst>
              </a:rPr>
              <a:t> </a:t>
            </a:r>
            <a:r>
              <a:rPr lang="en-US" sz="3200" dirty="0" smtClean="0">
                <a:solidFill>
                  <a:schemeClr val="tx2">
                    <a:lumMod val="50000"/>
                  </a:schemeClr>
                </a:solidFill>
                <a:effectLst>
                  <a:outerShdw blurRad="38100" dist="38100" dir="2700000" algn="tl">
                    <a:srgbClr val="000000">
                      <a:alpha val="43137"/>
                    </a:srgbClr>
                  </a:outerShdw>
                </a:effectLst>
              </a:rPr>
              <a:t>: </a:t>
            </a:r>
            <a:br>
              <a:rPr lang="en-US" sz="3200" dirty="0" smtClean="0">
                <a:solidFill>
                  <a:schemeClr val="tx2">
                    <a:lumMod val="50000"/>
                  </a:schemeClr>
                </a:solidFill>
                <a:effectLst>
                  <a:outerShdw blurRad="38100" dist="38100" dir="2700000" algn="tl">
                    <a:srgbClr val="000000">
                      <a:alpha val="43137"/>
                    </a:srgbClr>
                  </a:outerShdw>
                </a:effectLst>
              </a:rPr>
            </a:br>
            <a:r>
              <a:rPr lang="en-US" sz="3200" spc="600" dirty="0" smtClean="0">
                <a:solidFill>
                  <a:schemeClr val="tx2">
                    <a:lumMod val="50000"/>
                  </a:schemeClr>
                </a:solidFill>
                <a:effectLst>
                  <a:outerShdw blurRad="38100" dist="38100" dir="2700000" algn="tl">
                    <a:srgbClr val="000000">
                      <a:alpha val="43137"/>
                    </a:srgbClr>
                  </a:outerShdw>
                </a:effectLst>
              </a:rPr>
              <a:t>A </a:t>
            </a:r>
            <a:r>
              <a:rPr lang="en-US" sz="3200" b="1" spc="600" dirty="0" smtClean="0">
                <a:solidFill>
                  <a:schemeClr val="tx2">
                    <a:lumMod val="50000"/>
                  </a:schemeClr>
                </a:solidFill>
                <a:effectLst>
                  <a:outerShdw blurRad="38100" dist="38100" dir="2700000" algn="tl">
                    <a:srgbClr val="000000">
                      <a:alpha val="43137"/>
                    </a:srgbClr>
                  </a:outerShdw>
                </a:effectLst>
              </a:rPr>
              <a:t>Case-based</a:t>
            </a:r>
            <a:r>
              <a:rPr lang="en-US" sz="3200" spc="600" dirty="0" smtClean="0">
                <a:solidFill>
                  <a:schemeClr val="tx2">
                    <a:lumMod val="50000"/>
                  </a:schemeClr>
                </a:solidFill>
                <a:effectLst>
                  <a:outerShdw blurRad="38100" dist="38100" dir="2700000" algn="tl">
                    <a:srgbClr val="000000">
                      <a:alpha val="43137"/>
                    </a:srgbClr>
                  </a:outerShdw>
                </a:effectLst>
              </a:rPr>
              <a:t> Learning Approach</a:t>
            </a:r>
            <a:r>
              <a:rPr lang="en-US" sz="3200" dirty="0" smtClean="0">
                <a:solidFill>
                  <a:schemeClr val="tx2">
                    <a:lumMod val="50000"/>
                  </a:schemeClr>
                </a:solidFill>
                <a:effectLst>
                  <a:outerShdw blurRad="38100" dist="38100" dir="2700000" algn="tl">
                    <a:srgbClr val="000000">
                      <a:alpha val="43137"/>
                    </a:srgbClr>
                  </a:outerShdw>
                </a:effectLst>
              </a:rPr>
              <a:t>. </a:t>
            </a:r>
            <a:br>
              <a:rPr lang="el-GR" sz="3200" dirty="0" smtClean="0">
                <a:solidFill>
                  <a:schemeClr val="tx2">
                    <a:lumMod val="50000"/>
                  </a:schemeClr>
                </a:solidFill>
                <a:effectLst>
                  <a:outerShdw blurRad="38100" dist="38100" dir="2700000" algn="tl">
                    <a:srgbClr val="000000">
                      <a:alpha val="43137"/>
                    </a:srgbClr>
                  </a:outerShdw>
                </a:effectLst>
              </a:rPr>
            </a:br>
            <a:r>
              <a:rPr lang="en-US" sz="3200" dirty="0" smtClean="0">
                <a:solidFill>
                  <a:schemeClr val="tx2">
                    <a:lumMod val="50000"/>
                  </a:schemeClr>
                </a:solidFill>
                <a:effectLst>
                  <a:outerShdw blurRad="38100" dist="38100" dir="2700000" algn="tl">
                    <a:srgbClr val="000000">
                      <a:alpha val="43137"/>
                    </a:srgbClr>
                  </a:outerShdw>
                </a:effectLst>
              </a:rPr>
              <a:t>SPRINGER</a:t>
            </a:r>
            <a:r>
              <a:rPr lang="el-GR" sz="3200" dirty="0" smtClean="0">
                <a:solidFill>
                  <a:schemeClr val="tx2">
                    <a:lumMod val="50000"/>
                  </a:schemeClr>
                </a:solidFill>
                <a:effectLst>
                  <a:outerShdw blurRad="38100" dist="38100" dir="2700000" algn="tl">
                    <a:srgbClr val="000000">
                      <a:alpha val="43137"/>
                    </a:srgbClr>
                  </a:outerShdw>
                </a:effectLst>
              </a:rPr>
              <a:t>,  </a:t>
            </a:r>
            <a:r>
              <a:rPr lang="en-US" sz="3200" dirty="0" smtClean="0">
                <a:solidFill>
                  <a:schemeClr val="tx2">
                    <a:lumMod val="50000"/>
                  </a:schemeClr>
                </a:solidFill>
                <a:effectLst>
                  <a:outerShdw blurRad="38100" dist="38100" dir="2700000" algn="tl">
                    <a:srgbClr val="000000">
                      <a:alpha val="43137"/>
                    </a:srgbClr>
                  </a:outerShdw>
                </a:effectLst>
              </a:rPr>
              <a:t>Berlin 2018</a:t>
            </a:r>
            <a:r>
              <a:rPr lang="en-US" sz="2000" dirty="0" smtClean="0">
                <a:solidFill>
                  <a:schemeClr val="tx2">
                    <a:lumMod val="50000"/>
                  </a:schemeClr>
                </a:solidFill>
                <a:effectLst>
                  <a:outerShdw blurRad="38100" dist="38100" dir="2700000" algn="tl">
                    <a:srgbClr val="000000">
                      <a:alpha val="43137"/>
                    </a:srgbClr>
                  </a:outerShdw>
                </a:effectLst>
              </a:rPr>
              <a:t>.</a:t>
            </a:r>
            <a:endParaRPr lang="el-GR" sz="2000" dirty="0">
              <a:solidFill>
                <a:schemeClr val="tx2">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1" cstate="print"/>
          <a:srcRect/>
          <a:stretch>
            <a:fillRect/>
          </a:stretch>
        </p:blipFill>
        <p:spPr bwMode="auto">
          <a:xfrm>
            <a:off x="0" y="0"/>
            <a:ext cx="4574223" cy="25717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cstate="print"/>
          <a:srcRect/>
          <a:stretch>
            <a:fillRect/>
          </a:stretch>
        </p:blipFill>
        <p:spPr bwMode="auto">
          <a:xfrm>
            <a:off x="1" y="2500306"/>
            <a:ext cx="4572000" cy="2545745"/>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0" y="2000240"/>
            <a:ext cx="4643438" cy="2530330"/>
          </a:xfrm>
          <a:prstGeom prst="rect">
            <a:avLst/>
          </a:prstGeom>
          <a:noFill/>
          <a:ln w="9525">
            <a:noFill/>
            <a:miter lim="800000"/>
            <a:headEnd/>
            <a:tailEnd/>
          </a:ln>
          <a:effectLst/>
        </p:spPr>
      </p:pic>
      <p:pic>
        <p:nvPicPr>
          <p:cNvPr id="191490" name="Picture 2" descr="Î¦ÏÏÎ¿Î³ÏÎ±ÏÎ¯Î± ÏÎ¿Ï ÏÏÎ®ÏÏÎ· HIPON Project."/>
          <p:cNvPicPr>
            <a:picLocks noChangeAspect="1" noChangeArrowheads="1"/>
          </p:cNvPicPr>
          <p:nvPr/>
        </p:nvPicPr>
        <p:blipFill>
          <a:blip r:embed="rId4" cstate="print"/>
          <a:srcRect/>
          <a:stretch>
            <a:fillRect/>
          </a:stretch>
        </p:blipFill>
        <p:spPr bwMode="auto">
          <a:xfrm>
            <a:off x="4643438" y="285728"/>
            <a:ext cx="4000528" cy="62447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7"/>
                                        </p:tgtEl>
                                      </p:cBhvr>
                                    </p:animEffect>
                                    <p:set>
                                      <p:cBhvr>
                                        <p:cTn id="23" dur="1" fill="hold">
                                          <p:stCondLst>
                                            <p:cond delay="499"/>
                                          </p:stCondLst>
                                        </p:cTn>
                                        <p:tgtEl>
                                          <p:spTgt spid="10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000372"/>
            <a:ext cx="9144000" cy="428628"/>
          </a:xfrm>
        </p:spPr>
        <p:txBody>
          <a:bodyPr>
            <a:normAutofit fontScale="90000"/>
          </a:bodyPr>
          <a:lstStyle/>
          <a:p>
            <a:r>
              <a:rPr lang="el-GR" sz="3100" b="1" dirty="0" smtClean="0"/>
              <a:t>Η ΙΑΤΡΙΚΗ ΜΕΣΑ ΑΠ</a:t>
            </a:r>
            <a:r>
              <a:rPr lang="en-US" sz="3100" b="1" dirty="0" smtClean="0"/>
              <a:t>O</a:t>
            </a:r>
            <a:r>
              <a:rPr lang="el-GR" sz="3100" b="1" dirty="0" smtClean="0"/>
              <a:t> ΤΟ ΜΙΚΡΟΣΚΟΠΙΟ </a:t>
            </a:r>
            <a:r>
              <a:rPr lang="el-GR" sz="3100" dirty="0" smtClean="0"/>
              <a:t>(κωδικός 271)</a:t>
            </a:r>
            <a:endParaRPr lang="el-GR" sz="3100" dirty="0"/>
          </a:p>
        </p:txBody>
      </p:sp>
      <p:sp>
        <p:nvSpPr>
          <p:cNvPr id="11265" name="Rectangle 1"/>
          <p:cNvSpPr>
            <a:spLocks noChangeArrowheads="1"/>
          </p:cNvSpPr>
          <p:nvPr/>
        </p:nvSpPr>
        <p:spPr bwMode="auto">
          <a:xfrm>
            <a:off x="0" y="3358088"/>
            <a:ext cx="9144000" cy="378460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l-G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Βασικός σκοπός του εν λόγω εκπαιδευτικού αντικειμένου είναι η κατά το δυνατό </a:t>
            </a:r>
            <a:r>
              <a:rPr kumimoji="0" lang="el-GR"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βιωματική εξοικείωση με τις σημαντικότερες αλλοιώσεις των ανθρώπινων κυττάρων και ιστών</a:t>
            </a:r>
            <a:r>
              <a:rPr kumimoji="0" lang="el-G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όπως αυτές αναγνωρίζονται στο μικροσκόπιο, αντιπαραβάλλοντας το παθολογικό με το φυσιολογικό- και η σύνδεσή τους με τους βασικούς μηχανισμούς  των ανθρώπινων νοσημάτων ήτοι τη νεοπλασία (π.χ. καλοήθης, κακοήθης-καρκίνος), τη φλεγμονή (π.χ. πνευμονία , γαστρίτιδα) και τις </a:t>
            </a:r>
            <a:r>
              <a:rPr kumimoji="0" lang="el-GR"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αιμοδυναμικές</a:t>
            </a:r>
            <a:r>
              <a:rPr kumimoji="0" lang="el-G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διαταραχές (π.χ. έμφραγμα, οίδημα). Η ανάπτυξη των σχετικών δεξιοτήτων θα επιτευχθεί κυρίως μέσω στενά καθοδηγούμενης μελέτης πληθώρας πρωτότυπων μικροσκοπικών εικόνων, ειδικά επιλεγμένων, ενώ, παράλληλα, θα παρατίθεται συνοπτικά το απολύτως απαραίτητο θεωρητικό πλαίσιο στο οποίο οι εικόνες κάθε γνωστικού πεδίου θα εντάσσονται. Τονίζεται ότι στόχος του προγράμματος δεν είναι η παροχή ούτε στείρας θεωρητικής γνώσης «εγκυκλοπαιδικού» χαρακτήρα ούτε εξειδικευμένης, δυσνόητης ιατρικής γνώσης, αλλά </a:t>
            </a:r>
            <a:r>
              <a:rPr kumimoji="0" lang="el-GR"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η μετάδοση πολύτιμης, βασικής επιστημονικής εμπειρίας  με τρόπο απλό και απολύτως προσιτό σε όποιον πράγματι επιθυμεί να προσεγγίσει τις βασικές ομάδες νοσημάτων, όπως αυτές εξετάζονται στο μικροσκόπιο.</a:t>
            </a:r>
            <a:endParaRPr kumimoji="0" lang="el-GR"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l-GR"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l-GR"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1269" name="Picture 5" descr="Testimonials | E-Learning Πανεπιστήμιο Αθηνών"/>
          <p:cNvPicPr>
            <a:picLocks noChangeAspect="1" noChangeArrowheads="1"/>
          </p:cNvPicPr>
          <p:nvPr/>
        </p:nvPicPr>
        <p:blipFill>
          <a:blip r:embed="rId1" cstate="print"/>
          <a:srcRect/>
          <a:stretch>
            <a:fillRect/>
          </a:stretch>
        </p:blipFill>
        <p:spPr bwMode="auto">
          <a:xfrm>
            <a:off x="1928793" y="142852"/>
            <a:ext cx="5170749" cy="271464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Η ΙΑΤΡΙΚΗ ΜΕΣΑ ΑΠ</a:t>
            </a:r>
            <a:r>
              <a:rPr lang="en-US" dirty="0" smtClean="0"/>
              <a:t>O</a:t>
            </a:r>
            <a:r>
              <a:rPr lang="el-GR" dirty="0" smtClean="0"/>
              <a:t> ΤΟ ΜΙΚΡΟΣΚΟΠΙΟ</a:t>
            </a:r>
            <a:endParaRPr lang="el-GR" dirty="0"/>
          </a:p>
        </p:txBody>
      </p:sp>
      <p:sp>
        <p:nvSpPr>
          <p:cNvPr id="11265" name="Rectangle 1"/>
          <p:cNvSpPr>
            <a:spLocks noChangeArrowheads="1"/>
          </p:cNvSpPr>
          <p:nvPr/>
        </p:nvSpPr>
        <p:spPr bwMode="auto">
          <a:xfrm>
            <a:off x="0" y="5000636"/>
            <a:ext cx="9144000" cy="181588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l-G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Το συγκεκριμένο εκπαιδευτικό αντικείμενο απευθύνεται σε όσους </a:t>
            </a:r>
            <a:r>
              <a:rPr kumimoji="0" lang="el-GR"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φοιτούν ή</a:t>
            </a:r>
            <a:r>
              <a:rPr kumimoji="0" lang="el-GR"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kumimoji="0" lang="el-GR"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εργάζονται σε τομείς της  Υγείας,</a:t>
            </a:r>
            <a:r>
              <a:rPr kumimoji="0" lang="el-GR"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σε «ανήσυχους» λειτουργούς της  εκπαίδευσης </a:t>
            </a:r>
            <a:r>
              <a:rPr kumimoji="0" lang="el-G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που επιθυμούν να εμπλουτίσουν το πεδίο διδασκαλίας της βιολογίας-ανθρωπολογίας καθιστώντας το πιο ελκυστικό στους μαθητές τους και, γενικότερα , σε όσους </a:t>
            </a:r>
            <a:r>
              <a:rPr kumimoji="0" lang="el-GR"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εργαζόμενους ή σπουδαστές  ενδιαφέρονται να κατανοήσουν τους  βασικούς νοσογόνους μηχανισμούς στον άνθρωπο και να αποκτήσουν τέτοια κατάρτιση  ώστε να  αναγνωρίζουν τις εκδηλώσεις των αντίστοιχων ομάδων νοσημάτων στους ανθρώπινους ιστούς.</a:t>
            </a:r>
            <a:endParaRPr kumimoji="0" lang="el-GR" sz="16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1267" name="Picture 3" descr="Η Ιατρική μέσα από το μικροσκόπιο"/>
          <p:cNvPicPr>
            <a:picLocks noChangeAspect="1" noChangeArrowheads="1"/>
          </p:cNvPicPr>
          <p:nvPr/>
        </p:nvPicPr>
        <p:blipFill>
          <a:blip r:embed="rId1" cstate="print"/>
          <a:srcRect/>
          <a:stretch>
            <a:fillRect/>
          </a:stretch>
        </p:blipFill>
        <p:spPr bwMode="auto">
          <a:xfrm>
            <a:off x="857224" y="214290"/>
            <a:ext cx="7187024" cy="474343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013176"/>
            <a:ext cx="8229600" cy="1152128"/>
          </a:xfrm>
        </p:spPr>
        <p:txBody>
          <a:bodyPr>
            <a:normAutofit/>
          </a:bodyPr>
          <a:lstStyle/>
          <a:p>
            <a:r>
              <a:rPr lang="el-GR" sz="3200" b="1" dirty="0" smtClean="0">
                <a:solidFill>
                  <a:srgbClr val="FF0000"/>
                </a:solidFill>
              </a:rPr>
              <a:t>Κύριος σκοπός του </a:t>
            </a:r>
            <a:r>
              <a:rPr lang="en-US" sz="3200" b="1" dirty="0" smtClean="0">
                <a:solidFill>
                  <a:srgbClr val="FF0000"/>
                </a:solidFill>
              </a:rPr>
              <a:t>HIPON</a:t>
            </a:r>
            <a:endParaRPr lang="el-GR" sz="3200" b="1" dirty="0"/>
          </a:p>
        </p:txBody>
      </p:sp>
      <p:sp>
        <p:nvSpPr>
          <p:cNvPr id="3" name="2 - Θέση περιεχομένου"/>
          <p:cNvSpPr>
            <a:spLocks noGrp="1"/>
          </p:cNvSpPr>
          <p:nvPr>
            <p:ph idx="1"/>
          </p:nvPr>
        </p:nvSpPr>
        <p:spPr>
          <a:xfrm>
            <a:off x="0" y="5715016"/>
            <a:ext cx="9144000" cy="1142984"/>
          </a:xfrm>
        </p:spPr>
        <p:txBody>
          <a:bodyPr>
            <a:noAutofit/>
          </a:bodyPr>
          <a:lstStyle/>
          <a:p>
            <a:pPr algn="ctr"/>
            <a:r>
              <a:rPr lang="fr-FR" sz="2000" dirty="0" smtClean="0"/>
              <a:t>E</a:t>
            </a:r>
            <a:r>
              <a:rPr lang="el-GR" sz="2000" dirty="0" smtClean="0"/>
              <a:t>φαρμογή αρχών </a:t>
            </a:r>
            <a:r>
              <a:rPr lang="el-GR" sz="2000" b="1" dirty="0" smtClean="0">
                <a:solidFill>
                  <a:srgbClr val="FF0000"/>
                </a:solidFill>
              </a:rPr>
              <a:t>βιωματικής μάθησης </a:t>
            </a:r>
            <a:r>
              <a:rPr lang="el-GR" sz="2000" dirty="0" smtClean="0"/>
              <a:t>στο πεδίο της Ιστοπαθολογίας  προκειμένου να </a:t>
            </a:r>
            <a:r>
              <a:rPr lang="el-GR" sz="2000" b="1" dirty="0" smtClean="0">
                <a:effectLst>
                  <a:outerShdw blurRad="38100" dist="38100" dir="2700000" algn="tl">
                    <a:srgbClr val="000000">
                      <a:alpha val="43137"/>
                    </a:srgbClr>
                  </a:outerShdw>
                </a:effectLst>
              </a:rPr>
              <a:t>γεφυρωθεί</a:t>
            </a:r>
            <a:r>
              <a:rPr lang="el-GR" sz="2000" dirty="0" smtClean="0"/>
              <a:t> η </a:t>
            </a:r>
            <a:r>
              <a:rPr lang="el-GR" sz="2000" b="1" dirty="0" smtClean="0">
                <a:solidFill>
                  <a:srgbClr val="0070C0"/>
                </a:solidFill>
              </a:rPr>
              <a:t>θεωρία</a:t>
            </a:r>
            <a:r>
              <a:rPr lang="el-GR" sz="2000" dirty="0" smtClean="0"/>
              <a:t> με </a:t>
            </a:r>
            <a:r>
              <a:rPr lang="el-GR" sz="2000" b="1" spc="300" dirty="0" smtClean="0">
                <a:effectLst>
                  <a:outerShdw blurRad="38100" dist="38100" dir="2700000" algn="tl">
                    <a:srgbClr val="000000">
                      <a:alpha val="43137"/>
                    </a:srgbClr>
                  </a:outerShdw>
                </a:effectLst>
              </a:rPr>
              <a:t>την </a:t>
            </a:r>
            <a:r>
              <a:rPr lang="el-GR" sz="2000" b="1" spc="300" dirty="0" smtClean="0">
                <a:solidFill>
                  <a:srgbClr val="C00000"/>
                </a:solidFill>
                <a:effectLst>
                  <a:outerShdw blurRad="38100" dist="38100" dir="2700000" algn="tl">
                    <a:srgbClr val="000000">
                      <a:alpha val="43137"/>
                    </a:srgbClr>
                  </a:outerShdw>
                </a:effectLst>
              </a:rPr>
              <a:t>πράξη</a:t>
            </a:r>
            <a:r>
              <a:rPr lang="el-GR" sz="2000" b="1" spc="300" dirty="0" smtClean="0">
                <a:effectLst>
                  <a:outerShdw blurRad="38100" dist="38100" dir="2700000" algn="tl">
                    <a:srgbClr val="000000">
                      <a:alpha val="43137"/>
                    </a:srgbClr>
                  </a:outerShdw>
                </a:effectLst>
              </a:rPr>
              <a:t> </a:t>
            </a:r>
            <a:endParaRPr lang="el-GR" sz="2000" b="1" spc="300" dirty="0" smtClean="0">
              <a:effectLst>
                <a:outerShdw blurRad="38100" dist="38100" dir="2700000" algn="tl">
                  <a:srgbClr val="000000">
                    <a:alpha val="43137"/>
                  </a:srgbClr>
                </a:outerShdw>
              </a:effectLst>
            </a:endParaRPr>
          </a:p>
          <a:p>
            <a:pPr algn="ctr">
              <a:buNone/>
            </a:pPr>
            <a:r>
              <a:rPr lang="el-GR" sz="2000" b="1" spc="300" dirty="0" smtClean="0">
                <a:effectLst>
                  <a:outerShdw blurRad="38100" dist="38100" dir="2700000" algn="tl">
                    <a:srgbClr val="000000">
                      <a:alpha val="43137"/>
                    </a:srgbClr>
                  </a:outerShdw>
                </a:effectLst>
              </a:rPr>
              <a:t>  </a:t>
            </a:r>
            <a:r>
              <a:rPr lang="el-GR" sz="2000" dirty="0" smtClean="0"/>
              <a:t>μέσω   </a:t>
            </a:r>
            <a:r>
              <a:rPr lang="el-GR" sz="2000" b="1" dirty="0" smtClean="0">
                <a:solidFill>
                  <a:srgbClr val="FF0000"/>
                </a:solidFill>
              </a:rPr>
              <a:t>διαδραστικών</a:t>
            </a:r>
            <a:r>
              <a:rPr lang="el-GR" sz="2000" dirty="0" smtClean="0"/>
              <a:t>  </a:t>
            </a:r>
            <a:r>
              <a:rPr lang="el-GR" sz="2000" b="1" dirty="0" smtClean="0"/>
              <a:t>μαθησιακών  δυνατοτήτων  </a:t>
            </a:r>
            <a:r>
              <a:rPr lang="el-GR" sz="2000" dirty="0" smtClean="0"/>
              <a:t>που προσφέρουν οι  </a:t>
            </a:r>
            <a:r>
              <a:rPr lang="el-GR" sz="2000" dirty="0" smtClean="0">
                <a:effectLst>
                  <a:outerShdw blurRad="38100" dist="38100" dir="2700000" algn="tl">
                    <a:srgbClr val="000000">
                      <a:alpha val="43137"/>
                    </a:srgbClr>
                  </a:outerShdw>
                </a:effectLst>
              </a:rPr>
              <a:t>Η.Υ.</a:t>
            </a:r>
            <a:r>
              <a:rPr lang="el-GR" sz="2000" dirty="0" smtClean="0"/>
              <a:t> </a:t>
            </a:r>
            <a:endParaRPr lang="el-GR" sz="2000" dirty="0" smtClean="0"/>
          </a:p>
        </p:txBody>
      </p:sp>
      <p:sp>
        <p:nvSpPr>
          <p:cNvPr id="4" name="3 - Ορθογώνιο"/>
          <p:cNvSpPr/>
          <p:nvPr/>
        </p:nvSpPr>
        <p:spPr>
          <a:xfrm>
            <a:off x="0" y="1428736"/>
            <a:ext cx="9144000" cy="4154984"/>
          </a:xfrm>
          <a:prstGeom prst="rect">
            <a:avLst/>
          </a:prstGeom>
        </p:spPr>
        <p:txBody>
          <a:bodyPr wrap="square">
            <a:spAutoFit/>
          </a:bodyPr>
          <a:lstStyle/>
          <a:p>
            <a:pPr algn="ctr"/>
            <a:r>
              <a:rPr lang="en-US" sz="2800" b="1" dirty="0" smtClean="0"/>
              <a:t>“  ICT e-modules on </a:t>
            </a:r>
            <a:r>
              <a:rPr lang="en-US" sz="2800" b="1" dirty="0" err="1" smtClean="0"/>
              <a:t>HistoPathology</a:t>
            </a:r>
            <a:r>
              <a:rPr lang="en-US" sz="2800" b="1" dirty="0" smtClean="0"/>
              <a:t>: a valuable online tool for students, researchers and professionals – </a:t>
            </a:r>
            <a:r>
              <a:rPr lang="en-US" sz="2800" b="1" spc="600" dirty="0" smtClean="0">
                <a:solidFill>
                  <a:srgbClr val="FF0000"/>
                </a:solidFill>
                <a:effectLst>
                  <a:outerShdw blurRad="38100" dist="38100" dir="2700000" algn="tl">
                    <a:srgbClr val="000000">
                      <a:alpha val="43137"/>
                    </a:srgbClr>
                  </a:outerShdw>
                </a:effectLst>
              </a:rPr>
              <a:t>HIPON</a:t>
            </a:r>
            <a:r>
              <a:rPr lang="en-US" sz="2800" b="1" dirty="0" smtClean="0">
                <a:solidFill>
                  <a:srgbClr val="FF0000"/>
                </a:solidFill>
              </a:rPr>
              <a:t> </a:t>
            </a:r>
            <a:r>
              <a:rPr lang="en-US" sz="2800" b="1" dirty="0" smtClean="0"/>
              <a:t>” </a:t>
            </a:r>
            <a:endParaRPr lang="en-US" sz="2800" b="1" dirty="0" smtClean="0"/>
          </a:p>
          <a:p>
            <a:pPr algn="ctr"/>
            <a:r>
              <a:rPr lang="el-GR" sz="2800" dirty="0" smtClean="0"/>
              <a:t> </a:t>
            </a:r>
            <a:r>
              <a:rPr lang="el-GR" sz="2000" dirty="0" smtClean="0"/>
              <a:t>3ετές  </a:t>
            </a:r>
            <a:r>
              <a:rPr lang="el-GR" sz="2000" b="1" spc="600" dirty="0" smtClean="0"/>
              <a:t>εγχείρημα</a:t>
            </a:r>
            <a:r>
              <a:rPr lang="el-GR" sz="2000" dirty="0" smtClean="0"/>
              <a:t> </a:t>
            </a:r>
            <a:r>
              <a:rPr lang="el-GR" sz="2000" b="1" dirty="0" smtClean="0"/>
              <a:t>δημιουργίας ηλεκτρονικής εκπαιδευτικής πλατφόρμας, </a:t>
            </a:r>
            <a:endParaRPr lang="el-GR" sz="2000" b="1" dirty="0" smtClean="0"/>
          </a:p>
          <a:p>
            <a:pPr algn="ctr"/>
            <a:r>
              <a:rPr lang="el-GR" sz="2000" dirty="0" smtClean="0"/>
              <a:t>με</a:t>
            </a:r>
            <a:r>
              <a:rPr lang="el-GR" sz="2000" b="1" dirty="0" smtClean="0"/>
              <a:t> επικεφαλής εταίρο </a:t>
            </a:r>
            <a:r>
              <a:rPr lang="el-GR" sz="2000" dirty="0" smtClean="0"/>
              <a:t>την</a:t>
            </a:r>
            <a:r>
              <a:rPr lang="el-GR" sz="2000" b="1" dirty="0" smtClean="0"/>
              <a:t> Ιατρική Σχολή του ΕΚΠΑ,</a:t>
            </a:r>
            <a:endParaRPr lang="el-GR" sz="2000" b="1" dirty="0" smtClean="0"/>
          </a:p>
          <a:p>
            <a:pPr algn="ctr"/>
            <a:r>
              <a:rPr lang="el-GR" sz="2000" b="1" dirty="0" smtClean="0"/>
              <a:t> </a:t>
            </a:r>
            <a:r>
              <a:rPr lang="el-GR" sz="2000" dirty="0" smtClean="0"/>
              <a:t>υποστηριχθέν και συγχρηματοδοτηθέν από τα Προγράμματα Διά Βίου Μάθησης</a:t>
            </a:r>
            <a:endParaRPr lang="el-GR" sz="2000" dirty="0" smtClean="0"/>
          </a:p>
          <a:p>
            <a:pPr algn="ctr"/>
            <a:r>
              <a:rPr lang="el-GR" sz="2000" dirty="0" smtClean="0"/>
              <a:t>Του Εκτελεστικού Οργανισμού Εκπαίδευσης, Οπτικοακουστικών Μέσων &amp; Πολιτισμού της Επιτροπής της </a:t>
            </a:r>
            <a:r>
              <a:rPr lang="el-GR" sz="2000" dirty="0" smtClean="0">
                <a:effectLst>
                  <a:outerShdw blurRad="38100" dist="38100" dir="2700000" algn="tl">
                    <a:srgbClr val="000000">
                      <a:alpha val="43137"/>
                    </a:srgbClr>
                  </a:outerShdw>
                </a:effectLst>
              </a:rPr>
              <a:t>Ευρωπαϊκής Ένωσης  </a:t>
            </a:r>
            <a:r>
              <a:rPr lang="el-GR" sz="2000" dirty="0" smtClean="0"/>
              <a:t>(</a:t>
            </a:r>
            <a:r>
              <a:rPr lang="el-GR" sz="2000" dirty="0" smtClean="0">
                <a:effectLst>
                  <a:outerShdw blurRad="38100" dist="38100" dir="2700000" algn="tl">
                    <a:srgbClr val="000000">
                      <a:alpha val="43137"/>
                    </a:srgbClr>
                  </a:outerShdw>
                </a:effectLst>
              </a:rPr>
              <a:t>ΕΕ</a:t>
            </a:r>
            <a:r>
              <a:rPr lang="el-GR" sz="2000" dirty="0" smtClean="0"/>
              <a:t>)</a:t>
            </a:r>
            <a:endParaRPr lang="en-US" sz="2000" dirty="0" smtClean="0"/>
          </a:p>
          <a:p>
            <a:pPr algn="ctr"/>
            <a:r>
              <a:rPr lang="en-US" sz="2000" dirty="0" smtClean="0"/>
              <a:t>(project reference number: </a:t>
            </a:r>
            <a:r>
              <a:rPr lang="en-US" sz="2000" b="1" dirty="0" smtClean="0"/>
              <a:t>531203-LLP-1-2012-1-GR-KA3-KA3MP, </a:t>
            </a:r>
            <a:r>
              <a:rPr lang="en-US" sz="2000" dirty="0" smtClean="0"/>
              <a:t>Grant Agreement: 2012 – 4909 / 001 – 001, Key Activity 3- </a:t>
            </a:r>
            <a:r>
              <a:rPr lang="en-US" sz="2000" dirty="0" smtClean="0">
                <a:solidFill>
                  <a:srgbClr val="FF0000"/>
                </a:solidFill>
                <a:effectLst>
                  <a:outerShdw blurRad="38100" dist="38100" dir="2700000" algn="tl">
                    <a:srgbClr val="000000">
                      <a:alpha val="43137"/>
                    </a:srgbClr>
                  </a:outerShdw>
                </a:effectLst>
              </a:rPr>
              <a:t>ICT</a:t>
            </a:r>
            <a:r>
              <a:rPr lang="en-US" sz="2000" dirty="0" smtClean="0"/>
              <a:t> Multilateral Projects)</a:t>
            </a:r>
            <a:r>
              <a:rPr lang="el-GR" sz="2000" dirty="0" smtClean="0"/>
              <a:t>.</a:t>
            </a:r>
            <a:endParaRPr lang="el-GR" sz="2000" dirty="0" smtClean="0"/>
          </a:p>
          <a:p>
            <a:pPr algn="ctr"/>
            <a:r>
              <a:rPr lang="el-GR" sz="2400" dirty="0" smtClean="0"/>
              <a:t> </a:t>
            </a:r>
            <a:r>
              <a:rPr lang="el-GR" sz="1600" b="1" spc="600" dirty="0" smtClean="0">
                <a:solidFill>
                  <a:srgbClr val="FF0000"/>
                </a:solidFill>
                <a:effectLst>
                  <a:outerShdw blurRad="38100" dist="38100" dir="2700000" algn="tl">
                    <a:srgbClr val="000000">
                      <a:alpha val="43137"/>
                    </a:srgbClr>
                  </a:outerShdw>
                </a:effectLst>
              </a:rPr>
              <a:t>ΘΕΤΙΚΗ</a:t>
            </a:r>
            <a:r>
              <a:rPr lang="el-GR" sz="1600" dirty="0" smtClean="0"/>
              <a:t>ΕΝΔΙΑΜΕΣΗ (7.2013) ΚΑΙ ΤΕΛΙΚΗ (3.2016) </a:t>
            </a:r>
            <a:r>
              <a:rPr lang="el-GR" sz="1600" b="1" spc="300" dirty="0" smtClean="0">
                <a:solidFill>
                  <a:srgbClr val="FF0000"/>
                </a:solidFill>
                <a:effectLst>
                  <a:outerShdw blurRad="38100" dist="38100" dir="2700000" algn="tl">
                    <a:srgbClr val="000000">
                      <a:alpha val="43137"/>
                    </a:srgbClr>
                  </a:outerShdw>
                </a:effectLst>
              </a:rPr>
              <a:t>ΑΞΙΟΛΟΓΗΣΗ</a:t>
            </a:r>
            <a:r>
              <a:rPr lang="el-GR" sz="1600" b="1" dirty="0" smtClean="0">
                <a:effectLst>
                  <a:outerShdw blurRad="38100" dist="38100" dir="2700000" algn="tl">
                    <a:srgbClr val="000000">
                      <a:alpha val="43137"/>
                    </a:srgbClr>
                  </a:outerShdw>
                </a:effectLst>
              </a:rPr>
              <a:t> </a:t>
            </a:r>
            <a:endParaRPr lang="el-GR" sz="1600" b="1" dirty="0" smtClean="0">
              <a:effectLst>
                <a:outerShdw blurRad="38100" dist="38100" dir="2700000" algn="tl">
                  <a:srgbClr val="000000">
                    <a:alpha val="43137"/>
                  </a:srgbClr>
                </a:outerShdw>
              </a:effectLst>
            </a:endParaRPr>
          </a:p>
          <a:p>
            <a:pPr algn="ctr"/>
            <a:r>
              <a:rPr lang="el-GR" sz="1600" dirty="0" smtClean="0"/>
              <a:t>ΤΟΥ </a:t>
            </a:r>
            <a:r>
              <a:rPr lang="fr-FR" sz="1600" dirty="0" smtClean="0">
                <a:solidFill>
                  <a:srgbClr val="FF0000"/>
                </a:solidFill>
              </a:rPr>
              <a:t>HIPON</a:t>
            </a:r>
            <a:r>
              <a:rPr lang="fr-FR" sz="1600" dirty="0" smtClean="0"/>
              <a:t> </a:t>
            </a:r>
            <a:r>
              <a:rPr lang="el-GR" sz="1600" dirty="0" smtClean="0"/>
              <a:t>ΑΠΟ ΤΟΥΣ </a:t>
            </a:r>
            <a:r>
              <a:rPr lang="el-GR" sz="1600" dirty="0" smtClean="0">
                <a:effectLst>
                  <a:outerShdw blurRad="38100" dist="38100" dir="2700000" algn="tl">
                    <a:srgbClr val="000000">
                      <a:alpha val="43137"/>
                    </a:srgbClr>
                  </a:outerShdw>
                </a:effectLst>
              </a:rPr>
              <a:t>ΑΡΜΟΔΙΟΥΣ ΕΜΠΕΙΡΟΓΝΩΜΟΝΕΣ ΤΗΣ ΕΕ</a:t>
            </a:r>
            <a:r>
              <a:rPr lang="el-GR" sz="1600" dirty="0" smtClean="0"/>
              <a:t>, ΜΕ ΙΔΙΑΙΤΕΡΗ ΜΝΕΙΑ </a:t>
            </a:r>
            <a:endParaRPr lang="el-GR" sz="1600" dirty="0" smtClean="0"/>
          </a:p>
          <a:p>
            <a:pPr algn="ctr"/>
            <a:r>
              <a:rPr lang="el-GR" sz="1600" dirty="0" smtClean="0"/>
              <a:t>ΣΤΟΝ </a:t>
            </a:r>
            <a:r>
              <a:rPr lang="el-GR" sz="1600" b="1" u="sng" dirty="0" smtClean="0"/>
              <a:t>ΤΡΟΠΟ ΣΧΕΔΙΑΣΜΟΥ ΤΩΝ ΜΑΘΗΜΑΤΩΝ </a:t>
            </a:r>
            <a:r>
              <a:rPr lang="el-GR" sz="1600" dirty="0" smtClean="0"/>
              <a:t>Ο ΟΠΟΙΟΣ ΚΡΙΘΗΚΕ </a:t>
            </a:r>
            <a:r>
              <a:rPr lang="el-GR" sz="1600" dirty="0" smtClean="0">
                <a:effectLst>
                  <a:outerShdw blurRad="38100" dist="38100" dir="2700000" algn="tl">
                    <a:srgbClr val="000000">
                      <a:alpha val="43137"/>
                    </a:srgbClr>
                  </a:outerShdw>
                </a:effectLst>
              </a:rPr>
              <a:t>ΕΠΙΤΥΧΗΣ</a:t>
            </a:r>
            <a:r>
              <a:rPr lang="el-GR" sz="1600" dirty="0" smtClean="0"/>
              <a:t> ΚΑΙ </a:t>
            </a:r>
            <a:r>
              <a:rPr lang="el-GR" sz="1600" dirty="0" smtClean="0">
                <a:effectLst>
                  <a:outerShdw blurRad="38100" dist="38100" dir="2700000" algn="tl">
                    <a:srgbClr val="000000">
                      <a:alpha val="43137"/>
                    </a:srgbClr>
                  </a:outerShdw>
                </a:effectLst>
              </a:rPr>
              <a:t>ΠΟΛΛΑ ΥΠΟΣΧΟΜΕΝΟΣ</a:t>
            </a:r>
            <a:r>
              <a:rPr lang="el-GR" sz="1600" dirty="0" smtClean="0"/>
              <a:t>. </a:t>
            </a:r>
            <a:endParaRPr lang="el-GR" sz="1600" dirty="0"/>
          </a:p>
        </p:txBody>
      </p:sp>
      <p:pic>
        <p:nvPicPr>
          <p:cNvPr id="21506" name="Picture 2" descr="E:\HIPON\ΕΝΗΜΕΡΩΤΙΚΟ ΥΛΙΚΟ ΠΡΟΓΡΑΜΜΑΤΟΣ HIPON\HIPON FINAL LOGO.tif"/>
          <p:cNvPicPr>
            <a:picLocks noChangeAspect="1" noChangeArrowheads="1"/>
          </p:cNvPicPr>
          <p:nvPr/>
        </p:nvPicPr>
        <p:blipFill>
          <a:blip r:embed="rId1" cstate="print"/>
          <a:srcRect/>
          <a:stretch>
            <a:fillRect/>
          </a:stretch>
        </p:blipFill>
        <p:spPr bwMode="auto">
          <a:xfrm>
            <a:off x="971600" y="0"/>
            <a:ext cx="7467600" cy="1504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dissolve">
                                      <p:cBhvr>
                                        <p:cTn id="20" dur="500"/>
                                        <p:tgtEl>
                                          <p:spTgt spid="4">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dissolve">
                                      <p:cBhvr>
                                        <p:cTn id="23" dur="500"/>
                                        <p:tgtEl>
                                          <p:spTgt spid="4">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dissolve">
                                      <p:cBhvr>
                                        <p:cTn id="2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p:nvPr/>
        </p:nvPicPr>
        <p:blipFill>
          <a:blip r:embed="rId1" cstate="print">
            <a:extLst>
              <a:ext uri="{28A0092B-C50C-407E-A947-70E740481C1C}">
                <a14:useLocalDpi xmlns:a14="http://schemas.microsoft.com/office/drawing/2010/main" val="0"/>
              </a:ext>
            </a:extLst>
          </a:blip>
          <a:stretch>
            <a:fillRect/>
          </a:stretch>
        </p:blipFill>
        <p:spPr>
          <a:xfrm>
            <a:off x="6372200" y="188640"/>
            <a:ext cx="2606570" cy="3929090"/>
          </a:xfrm>
          <a:prstGeom prst="rect">
            <a:avLst/>
          </a:prstGeom>
          <a:ln w="3175">
            <a:solidFill>
              <a:schemeClr val="tx1"/>
            </a:solidFill>
          </a:ln>
        </p:spPr>
      </p:pic>
      <p:pic>
        <p:nvPicPr>
          <p:cNvPr id="1027" name="Picture 3"/>
          <p:cNvPicPr>
            <a:picLocks noChangeAspect="1" noChangeArrowheads="1"/>
          </p:cNvPicPr>
          <p:nvPr/>
        </p:nvPicPr>
        <p:blipFill>
          <a:blip r:embed="rId2" cstate="print"/>
          <a:srcRect/>
          <a:stretch>
            <a:fillRect/>
          </a:stretch>
        </p:blipFill>
        <p:spPr bwMode="auto">
          <a:xfrm>
            <a:off x="179512" y="836712"/>
            <a:ext cx="4149400" cy="5832648"/>
          </a:xfrm>
          <a:prstGeom prst="rect">
            <a:avLst/>
          </a:prstGeom>
          <a:noFill/>
          <a:ln w="9525">
            <a:noFill/>
            <a:miter lim="800000"/>
            <a:headEnd/>
            <a:tailEnd/>
          </a:ln>
        </p:spPr>
      </p:pic>
      <p:sp>
        <p:nvSpPr>
          <p:cNvPr id="4" name="3 - Ορθογώνιο"/>
          <p:cNvSpPr/>
          <p:nvPr/>
        </p:nvSpPr>
        <p:spPr>
          <a:xfrm>
            <a:off x="0" y="0"/>
            <a:ext cx="6286512" cy="769441"/>
          </a:xfrm>
          <a:prstGeom prst="rect">
            <a:avLst/>
          </a:prstGeom>
        </p:spPr>
        <p:txBody>
          <a:bodyPr wrap="square">
            <a:spAutoFit/>
          </a:bodyPr>
          <a:lstStyle/>
          <a:p>
            <a:pPr algn="ctr"/>
            <a:r>
              <a:rPr lang="en-US" sz="4400" dirty="0" smtClean="0">
                <a:solidFill>
                  <a:srgbClr val="FF0000"/>
                </a:solidFill>
                <a:effectLst>
                  <a:outerShdw blurRad="38100" dist="38100" dir="2700000" algn="tl">
                    <a:srgbClr val="000000">
                      <a:alpha val="43137"/>
                    </a:srgbClr>
                  </a:outerShdw>
                </a:effectLst>
              </a:rPr>
              <a:t>www.</a:t>
            </a:r>
            <a:r>
              <a:rPr lang="en-US" sz="4400" b="1" dirty="0" smtClean="0">
                <a:solidFill>
                  <a:srgbClr val="FF0000"/>
                </a:solidFill>
                <a:effectLst>
                  <a:outerShdw blurRad="38100" dist="38100" dir="2700000" algn="tl">
                    <a:srgbClr val="000000">
                      <a:alpha val="43137"/>
                    </a:srgbClr>
                  </a:outerShdw>
                </a:effectLst>
              </a:rPr>
              <a:t>hiponproject.eu</a:t>
            </a:r>
            <a:endParaRPr lang="el-GR" sz="4400" dirty="0"/>
          </a:p>
        </p:txBody>
      </p:sp>
      <p:sp>
        <p:nvSpPr>
          <p:cNvPr id="1026" name="Ink 2"/>
          <p:cNvSpPr/>
          <p:nvPr/>
        </p:nvSpPr>
        <p:spPr bwMode="auto">
          <a:xfrm>
            <a:off x="901700" y="6323013"/>
            <a:ext cx="669925" cy="357187"/>
          </a:xfrm>
          <a:prstGeom prst="rect">
            <a:avLst/>
          </a:prstGeom>
        </p:spPr>
      </p:sp>
      <p:sp>
        <p:nvSpPr>
          <p:cNvPr id="7" name="Rectangle 6"/>
          <p:cNvSpPr/>
          <p:nvPr/>
        </p:nvSpPr>
        <p:spPr>
          <a:xfrm>
            <a:off x="4357686" y="4357694"/>
            <a:ext cx="4786314" cy="2368550"/>
          </a:xfrm>
          <a:prstGeom prst="rect">
            <a:avLst/>
          </a:prstGeom>
        </p:spPr>
        <p:txBody>
          <a:bodyPr wrap="square">
            <a:spAutoFit/>
          </a:bodyPr>
          <a:lstStyle/>
          <a:p>
            <a:pPr algn="ctr"/>
            <a:r>
              <a:rPr lang="el-GR" sz="2400" b="1" dirty="0" smtClean="0">
                <a:solidFill>
                  <a:srgbClr val="FF0000"/>
                </a:solidFill>
                <a:effectLst>
                  <a:outerShdw blurRad="38100" dist="38100" dir="2700000" algn="tl">
                    <a:srgbClr val="000000">
                      <a:alpha val="43137"/>
                    </a:srgbClr>
                  </a:outerShdw>
                </a:effectLst>
              </a:rPr>
              <a:t>ΑΝΤΙΚΤΥΠΟΣ ΤΟΥ </a:t>
            </a:r>
            <a:r>
              <a:rPr lang="en-US" sz="2400" b="1" dirty="0" smtClean="0">
                <a:solidFill>
                  <a:srgbClr val="FF0000"/>
                </a:solidFill>
                <a:effectLst>
                  <a:outerShdw blurRad="38100" dist="38100" dir="2700000" algn="tl">
                    <a:srgbClr val="000000">
                      <a:alpha val="43137"/>
                    </a:srgbClr>
                  </a:outerShdw>
                </a:effectLst>
              </a:rPr>
              <a:t>HIPON</a:t>
            </a:r>
            <a:endParaRPr lang="en-US" sz="2400" b="1" dirty="0" smtClean="0">
              <a:solidFill>
                <a:srgbClr val="FF0000"/>
              </a:solidFill>
              <a:effectLst>
                <a:outerShdw blurRad="38100" dist="38100" dir="2700000" algn="tl">
                  <a:srgbClr val="000000">
                    <a:alpha val="43137"/>
                  </a:srgbClr>
                </a:outerShdw>
              </a:effectLst>
            </a:endParaRPr>
          </a:p>
          <a:p>
            <a:pPr algn="ctr"/>
            <a:endParaRPr lang="en-US" sz="2400" b="1" dirty="0" smtClean="0">
              <a:effectLst>
                <a:outerShdw blurRad="38100" dist="38100" dir="2700000" algn="tl">
                  <a:srgbClr val="000000">
                    <a:alpha val="43137"/>
                  </a:srgbClr>
                </a:outerShdw>
              </a:effectLst>
            </a:endParaRPr>
          </a:p>
          <a:p>
            <a:pPr algn="just"/>
            <a:r>
              <a:rPr lang="en-US" sz="2000" dirty="0" smtClean="0"/>
              <a:t>H </a:t>
            </a:r>
            <a:r>
              <a:rPr lang="el-GR" sz="2000" dirty="0" smtClean="0"/>
              <a:t>Υποεπιτροπή Εκπαίδευσης της </a:t>
            </a:r>
            <a:r>
              <a:rPr lang="el-GR" sz="2000" dirty="0" smtClean="0">
                <a:effectLst>
                  <a:outerShdw blurRad="38100" dist="38100" dir="2700000" algn="tl">
                    <a:srgbClr val="000000">
                      <a:alpha val="43137"/>
                    </a:srgbClr>
                  </a:outerShdw>
                </a:effectLst>
              </a:rPr>
              <a:t>Ευρωπαϊκής Εταιρείας Παθολογικής Ανατομικής</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(Ε</a:t>
            </a:r>
            <a:r>
              <a:rPr lang="en-US" sz="2000" dirty="0" smtClean="0">
                <a:effectLst>
                  <a:outerShdw blurRad="38100" dist="38100" dir="2700000" algn="tl">
                    <a:srgbClr val="000000">
                      <a:alpha val="43137"/>
                    </a:srgbClr>
                  </a:outerShdw>
                </a:effectLst>
              </a:rPr>
              <a:t>SP</a:t>
            </a:r>
            <a:r>
              <a:rPr lang="el-GR" sz="2000" dirty="0" smtClean="0">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rPr>
              <a:t> </a:t>
            </a:r>
            <a:r>
              <a:rPr lang="el-GR" sz="2000" dirty="0" smtClean="0"/>
              <a:t>έχει εισαγάγει την πλατφόρμα του ΗΙΡΟΝ </a:t>
            </a:r>
            <a:r>
              <a:rPr lang="el-GR" sz="2000" dirty="0" smtClean="0">
                <a:solidFill>
                  <a:srgbClr val="FF0000"/>
                </a:solidFill>
              </a:rPr>
              <a:t>ως σύνδεσμο</a:t>
            </a:r>
            <a:r>
              <a:rPr lang="en-US" sz="2000" dirty="0" smtClean="0">
                <a:solidFill>
                  <a:srgbClr val="FF0000"/>
                </a:solidFill>
              </a:rPr>
              <a:t> </a:t>
            </a:r>
            <a:r>
              <a:rPr lang="el-GR" sz="2000" dirty="0" smtClean="0"/>
              <a:t>στην εκπαιδευτική της πύλη</a:t>
            </a:r>
            <a:r>
              <a:rPr lang="en-US" sz="2000" dirty="0" smtClean="0"/>
              <a:t>.</a:t>
            </a:r>
            <a:endParaRPr lang="el-GR" sz="2000" dirty="0" smtClean="0"/>
          </a:p>
        </p:txBody>
      </p:sp>
      <p:pic>
        <p:nvPicPr>
          <p:cNvPr id="6145" name="Picture 1"/>
          <p:cNvPicPr>
            <a:picLocks noChangeAspect="1" noChangeArrowheads="1"/>
          </p:cNvPicPr>
          <p:nvPr/>
        </p:nvPicPr>
        <p:blipFill>
          <a:blip r:embed="rId3" cstate="print"/>
          <a:srcRect/>
          <a:stretch>
            <a:fillRect/>
          </a:stretch>
        </p:blipFill>
        <p:spPr bwMode="auto">
          <a:xfrm>
            <a:off x="4427984" y="836712"/>
            <a:ext cx="1836204" cy="2448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nvSpPr>
        <p:spPr bwMode="auto">
          <a:xfrm>
            <a:off x="0" y="214290"/>
            <a:ext cx="9144000" cy="7078861"/>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l-GR"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Με σκοπό την προώθηση των  αποτελεσμάτων των προσπαθειών των συμβαλλομένων εκπονήθηκαν  και πραγματοποιήθηκανοι ακόλουθες</a:t>
            </a: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lang="el-GR" sz="1600"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kumimoji="0" lang="el-GR" sz="1600" b="1" i="0" u="none" strike="noStrike" cap="none" spc="300" normalizeH="0" baseline="0" dirty="0" smtClean="0">
                <a:ln>
                  <a:noFill/>
                </a:ln>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δημοσιεύσεις σε επιστημονικά</a:t>
            </a:r>
            <a:r>
              <a:rPr kumimoji="0" lang="el-GR" sz="1600" b="1" i="0" u="none" strike="noStrike" cap="none" spc="300" normalizeH="0" dirty="0" smtClean="0">
                <a:ln>
                  <a:noFill/>
                </a:ln>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περιοδικά και ομιλίες σε συνέδρια /ανακοινώσεις που σχετίζονται με το ΗΙΡΟΝ</a:t>
            </a:r>
            <a:endParaRPr kumimoji="0" lang="en-US" sz="1600" b="0" i="0" u="none" strike="noStrike" cap="none" normalizeH="0" baseline="0" dirty="0" smtClean="0">
              <a:ln>
                <a:noFill/>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l-GR" sz="1400" b="1" i="0" u="none" strike="noStrike" cap="none" spc="600" normalizeH="0" baseline="0" dirty="0" smtClean="0">
                <a:ln>
                  <a:noFill/>
                </a:ln>
                <a:solidFill>
                  <a:srgbClr val="FF0000"/>
                </a:solidFill>
                <a:latin typeface="Arial" panose="020B0604020202020204" pitchFamily="34" charset="0"/>
                <a:ea typeface="Calibri" panose="020F0502020204030204" pitchFamily="34" charset="0"/>
                <a:cs typeface="Arial" panose="020B0604020202020204" pitchFamily="34" charset="0"/>
              </a:rPr>
              <a:t>-</a:t>
            </a:r>
            <a:r>
              <a:rPr kumimoji="0" lang="el-GR" sz="1400" b="1" i="0" u="none" strike="noStrike" cap="none" spc="600" normalizeH="0" baseline="0" dirty="0" smtClean="0">
                <a:ln>
                  <a:noFill/>
                </a:ln>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Πλήρη</a:t>
            </a:r>
            <a:r>
              <a:rPr kumimoji="0" lang="el-GR" sz="1400" b="1" i="0" u="none" strike="noStrike" cap="none" spc="600" normalizeH="0" dirty="0" smtClean="0">
                <a:ln>
                  <a:noFill/>
                </a:ln>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άρθρα</a:t>
            </a:r>
            <a:endParaRPr kumimoji="0" lang="el-GR" sz="1400" b="0" i="0" u="none" strike="noStrike" cap="none" spc="600" normalizeH="0" baseline="0" dirty="0" smtClean="0">
              <a:ln>
                <a:no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a:t>
            </a:r>
            <a:r>
              <a:rPr kumimoji="0" 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 Web-based Attempt to Acquire Professional Experience in Pathology: The HIPON Project.  </a:t>
            </a:r>
            <a:r>
              <a:rPr kumimoji="0" lang="en-US" sz="14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MedEdPublish</a:t>
            </a:r>
            <a:r>
              <a:rPr kumimoji="0" lang="en-US" sz="14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2013</a:t>
            </a:r>
            <a:r>
              <a:rPr kumimoji="0" lang="en-US" sz="1400" b="0" i="1"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sz="1400" b="0" i="1" strike="noStrike" cap="none" normalizeH="0" baseline="0" dirty="0" smtClean="0">
                <a:ln>
                  <a:noFill/>
                </a:ln>
                <a:latin typeface="Arial" panose="020B0604020202020204" pitchFamily="34" charset="0"/>
                <a:ea typeface="Calibri" panose="020F0502020204030204" pitchFamily="34" charset="0"/>
                <a:cs typeface="Arial" panose="020B0604020202020204" pitchFamily="34" charset="0"/>
              </a:rPr>
              <a:t>www.mededworld.org</a:t>
            </a:r>
            <a:r>
              <a:rPr kumimoji="0" lang="en-US" sz="1400" b="0" i="0"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l-G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2</a:t>
            </a:r>
            <a:r>
              <a:rPr kumimoji="0" 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HIPON Project: Acquiring Medical Experience through an E-learning Platform. A New Perspective in Pathology Education. </a:t>
            </a:r>
            <a:r>
              <a:rPr kumimoji="0" lang="en-US" sz="14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New Perspectives in Science Education. Edition 4, 2015.</a:t>
            </a:r>
            <a:endParaRPr kumimoji="0" lang="el-GR"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3</a:t>
            </a:r>
            <a:r>
              <a:rPr kumimoji="0" 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Learning Authentically through HIPON Platform. </a:t>
            </a:r>
            <a:r>
              <a:rPr kumimoji="0" lang="en-US" sz="14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The Future of Education, 2015.</a:t>
            </a:r>
            <a:endParaRPr kumimoji="0" lang="el-GR"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4</a:t>
            </a:r>
            <a:r>
              <a:rPr kumimoji="0" 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Acquiring experience in pathology predominantly from what you see, not from what you read: the HIPON e-learning platform. </a:t>
            </a:r>
            <a:r>
              <a:rPr kumimoji="0" lang="en-US" sz="1400" b="1"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Advances in Medical Education and Practice </a:t>
            </a:r>
            <a:r>
              <a:rPr kumimoji="0" lang="en-US" sz="14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2015:6, 1-7</a:t>
            </a:r>
            <a:r>
              <a:rPr kumimoji="0" lang="en-US" sz="14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sz="14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0" eaLnBrk="0" fontAlgn="base" hangingPunct="0">
              <a:spcBef>
                <a:spcPct val="0"/>
              </a:spcBef>
              <a:spcAft>
                <a:spcPct val="0"/>
              </a:spcAft>
            </a:pPr>
            <a:r>
              <a:rPr kumimoji="0" lang="en-US" sz="1400" b="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kumimoji="0" lang="en-US" sz="1400" b="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Implementation of Experimental Learning in Pathology: Impact of HIPON Project Concept and Attainment.</a:t>
            </a:r>
            <a:r>
              <a:rPr lang="en-GB" sz="1400" dirty="0" smtClean="0">
                <a:latin typeface="Arial" panose="020B0604020202020204" pitchFamily="34" charset="0"/>
                <a:cs typeface="Arial" panose="020B0604020202020204" pitchFamily="34" charset="0"/>
              </a:rPr>
              <a:t> </a:t>
            </a:r>
            <a:r>
              <a:rPr lang="en-GB" sz="14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 Archives of Medicine 2015  Vol.8, No 211.</a:t>
            </a:r>
            <a:endParaRPr lang="el-GR" sz="14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en-GB" sz="12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eaLnBrk="0" fontAlgn="base" hangingPunct="0">
              <a:spcBef>
                <a:spcPct val="0"/>
              </a:spcBef>
              <a:spcAft>
                <a:spcPct val="0"/>
              </a:spcAft>
            </a:pPr>
            <a:r>
              <a:rPr kumimoji="0" lang="en-US" sz="1400" b="1" i="0" u="none" strike="noStrike" cap="none" spc="600" normalizeH="0" dirty="0" smtClean="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el-GR" sz="1400" b="1" spc="600" dirty="0" smtClean="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Ομιλίες κατόπιν πρόσκλησης</a:t>
            </a:r>
            <a:endParaRPr kumimoji="0" lang="el-GR" sz="1400" b="0" i="0" u="none" strike="noStrike" cap="none" spc="600" normalizeH="0" baseline="0" dirty="0" smtClean="0">
              <a:ln>
                <a:no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25</a:t>
            </a:r>
            <a:r>
              <a:rPr kumimoji="0" lang="en-US" sz="1200" b="0" i="0" u="none" strike="noStrike" cap="none" normalizeH="0" baseline="3000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European Congress of Pathology, Lisbon 2013.</a:t>
            </a:r>
            <a:endPar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pPr>
            <a:r>
              <a:rPr lang="en-US" sz="1200"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9</a:t>
            </a:r>
            <a:r>
              <a:rPr lang="en-US" sz="1200" baseline="30000"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a:t>
            </a:r>
            <a:r>
              <a:rPr lang="en-US" sz="1200" dirty="0" smtClean="0">
                <a:latin typeface="Arial" panose="020B0604020202020204" pitchFamily="34" charset="0"/>
                <a:ea typeface="Calibri" panose="020F0502020204030204" pitchFamily="34" charset="0"/>
                <a:cs typeface="Arial" panose="020B0604020202020204" pitchFamily="34" charset="0"/>
              </a:rPr>
              <a:t> International Forum of Medical Students and Young Doctors, Athens 2015</a:t>
            </a:r>
            <a:endPar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3"/>
            </a:pPr>
            <a:r>
              <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27</a:t>
            </a:r>
            <a:r>
              <a:rPr kumimoji="0" lang="en-US" sz="1200" b="0" i="0" u="none" strike="noStrike" cap="none" normalizeH="0" baseline="3000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European Congress of Pathology, Belgrade 2015.</a:t>
            </a:r>
            <a:endParaRPr kumimoji="0" lang="el-GR"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3"/>
            </a:pPr>
            <a:endParaRPr kumimoji="0" lang="el-GR"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l-GR" sz="1400" b="1" i="0" u="none" strike="noStrike" cap="none" spc="600" normalizeH="0" baseline="0" dirty="0" smtClean="0">
                <a:ln>
                  <a:noFill/>
                </a:ln>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-Συμμετοχές</a:t>
            </a:r>
            <a:r>
              <a:rPr kumimoji="0" lang="el-GR" sz="1400" b="1" i="0" u="none" strike="noStrike" cap="none" spc="600" normalizeH="0" dirty="0" smtClean="0">
                <a:ln>
                  <a:noFill/>
                </a:ln>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 διακρίσεις σε συνέδρια</a:t>
            </a:r>
            <a:endParaRPr kumimoji="0" lang="el-GR" sz="1400" b="1" i="0" u="none" strike="noStrike" cap="none" spc="600" normalizeH="0" dirty="0" smtClean="0">
              <a:ln>
                <a:noFill/>
              </a:ln>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25</a:t>
            </a:r>
            <a:r>
              <a:rPr kumimoji="0" lang="en-US" sz="1200" b="0" i="0" u="none" strike="noStrike" cap="none" normalizeH="0" baseline="3000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European Congress of Pathology, Lisbon  2013. </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Abstract published in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Virchows</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Archiv</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The European Journal of Pathology, Vol. 463, No 2: page227.</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2</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26</a:t>
            </a:r>
            <a:r>
              <a:rPr kumimoji="0" lang="en-US" sz="1200" b="0" i="0" u="none" strike="noStrike" cap="none" normalizeH="0" baseline="3000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European Congress of Pathology, London 2014. </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Abstract published in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Virchows</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Archiv</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The European Journal of Pathology, Vol. 465, Suppl.1: pageS286.)</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3</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38</a:t>
            </a:r>
            <a:r>
              <a:rPr kumimoji="0" lang="en-US" sz="1200" b="0" i="0" u="none" strike="noStrike" cap="none" normalizeH="0" baseline="3000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European Congress of </a:t>
            </a:r>
            <a:r>
              <a:rPr kumimoji="0" lang="en-US"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Cytopathology</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Geneva, 2014.</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Abstract published in (Journal of )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Cytopathology</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Vol. 25,Suppl.1,22-78.</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4</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30</a:t>
            </a:r>
            <a:r>
              <a:rPr kumimoji="0" lang="en-US" sz="1200" b="0" i="0" u="none" strike="noStrike" cap="none" normalizeH="0" baseline="3000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Congress of the International Academy of Pathology, Bangkok</a:t>
            </a:r>
            <a:r>
              <a:rPr kumimoji="0" 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2014</a:t>
            </a:r>
            <a:r>
              <a:rPr kumimoji="0" 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Selected </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by the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Scientific Committee </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as one of the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17</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out of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400 posters </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to be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orally presented </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 special session</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Abstract published in Pathology Vol. 46, S2: page S124.</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5</a:t>
            </a:r>
            <a:r>
              <a:rPr kumimoji="0" 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39</a:t>
            </a:r>
            <a:r>
              <a:rPr kumimoji="0" lang="en-US" sz="1200" b="0" i="0" u="none" strike="noStrike" cap="none" normalizeH="0" baseline="3000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European Congress of </a:t>
            </a:r>
            <a:r>
              <a:rPr kumimoji="0" lang="en-US"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Cytopathology</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Milan, 2015.</a:t>
            </a:r>
            <a:r>
              <a:rPr kumimoji="0" 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Abstract published in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Cytopathology</a:t>
            </a:r>
            <a:r>
              <a:rPr lang="en-US" sz="1200" i="1"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Vol. 26, Suppl.1, 38-62.</a:t>
            </a:r>
            <a:endPar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r>
              <a:rPr lang="en-US" sz="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r>
              <a:rPr lang="en-US" sz="12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1st International Online </a:t>
            </a:r>
            <a:r>
              <a:rPr lang="en-US" sz="1200" dirty="0" err="1" smtClean="0">
                <a:latin typeface="Arial" panose="020B0604020202020204" pitchFamily="34" charset="0"/>
                <a:cs typeface="Arial" panose="020B0604020202020204" pitchFamily="34" charset="0"/>
              </a:rPr>
              <a:t>BioMedical</a:t>
            </a:r>
            <a:r>
              <a:rPr lang="en-US" sz="1200" dirty="0" smtClean="0">
                <a:latin typeface="Arial" panose="020B0604020202020204" pitchFamily="34" charset="0"/>
                <a:cs typeface="Arial" panose="020B0604020202020204" pitchFamily="34" charset="0"/>
              </a:rPr>
              <a:t> Conference (IOBMC 2015).</a:t>
            </a:r>
            <a:endParaRPr kumimoji="0" lang="el-GR" sz="1200" b="0" u="none" strike="noStrike" cap="none" normalizeH="0" baseline="0" dirty="0" smtClean="0">
              <a:ln>
                <a:noFill/>
              </a:ln>
              <a:solidFill>
                <a:schemeClr val="tx1"/>
              </a:solidFill>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sz="1200"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7</a:t>
            </a: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26th ESC Medical Students' Conference, Berlin, 2015.</a:t>
            </a:r>
            <a:r>
              <a:rPr lang="el-GR" sz="1200" dirty="0" smtClean="0"/>
              <a:t> </a:t>
            </a:r>
            <a:r>
              <a:rPr lang="en-US" sz="1200"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Selected </a:t>
            </a:r>
            <a:r>
              <a:rPr lang="en-US" sz="1200" dirty="0" smtClean="0">
                <a:latin typeface="Arial" panose="020B0604020202020204" pitchFamily="34" charset="0"/>
                <a:ea typeface="Calibri" panose="020F0502020204030204" pitchFamily="34" charset="0"/>
                <a:cs typeface="Arial" panose="020B0604020202020204" pitchFamily="34" charset="0"/>
              </a:rPr>
              <a:t>by the </a:t>
            </a:r>
            <a:r>
              <a:rPr lang="en-US" sz="1200"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Scientific Committee  for an additional presentation </a:t>
            </a:r>
            <a:r>
              <a:rPr lang="el-GR" sz="1200"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200"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before a Professors’ Committee  ( one amongst  </a:t>
            </a:r>
            <a:r>
              <a:rPr lang="en-US" sz="1200" b="1"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20%</a:t>
            </a:r>
            <a:r>
              <a:rPr lang="en-US" sz="1200"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of accepted abstracts ).</a:t>
            </a:r>
            <a:endParaRPr kumimoji="0" lang="el-GR"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l-G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3" name="1 - Τίτλος"/>
          <p:cNvSpPr txBox="1"/>
          <p:nvPr/>
        </p:nvSpPr>
        <p:spPr>
          <a:xfrm>
            <a:off x="0" y="0"/>
            <a:ext cx="9144000" cy="42860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l-GR" sz="2400" b="1" i="0" u="none" strike="noStrike" kern="1200" cap="none" spc="60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ΑΝΤΙΚΤΥΠΟΣ ΤΗΣ ΠΛΑΤΦΟΡΜΑΣ </a:t>
            </a:r>
            <a:r>
              <a:rPr kumimoji="0" lang="en-US" sz="2400" b="1" i="0" u="none" strike="noStrike" kern="1200" cap="none" spc="60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HIPON</a:t>
            </a:r>
            <a:r>
              <a:rPr kumimoji="0" lang="en-US" sz="2400" b="1" i="0" u="none" strike="noStrike" kern="1200" cap="none" spc="600" normalizeH="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  </a:t>
            </a:r>
            <a:endParaRPr kumimoji="0" lang="el-GR" sz="2400" b="0" i="0" u="none" strike="noStrike" kern="1200" cap="none" spc="60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32656"/>
          </a:xfrm>
        </p:spPr>
        <p:txBody>
          <a:bodyPr>
            <a:noAutofit/>
          </a:bodyPr>
          <a:lstStyle/>
          <a:p>
            <a:r>
              <a:rPr lang="el-GR" sz="2800" dirty="0" smtClean="0"/>
              <a:t>Εικονικό (ψηφιοποιημένο) πλακίδιο με οδηγίες «πλοήγησης»</a:t>
            </a:r>
            <a:endParaRPr lang="el-GR" sz="2800" dirty="0"/>
          </a:p>
        </p:txBody>
      </p:sp>
      <p:pic>
        <p:nvPicPr>
          <p:cNvPr id="4098" name="Picture 2"/>
          <p:cNvPicPr>
            <a:picLocks noChangeAspect="1" noChangeArrowheads="1"/>
          </p:cNvPicPr>
          <p:nvPr/>
        </p:nvPicPr>
        <p:blipFill>
          <a:blip r:embed="rId1" cstate="print"/>
          <a:srcRect/>
          <a:stretch>
            <a:fillRect/>
          </a:stretch>
        </p:blipFill>
        <p:spPr bwMode="auto">
          <a:xfrm>
            <a:off x="0" y="332656"/>
            <a:ext cx="9217024" cy="69127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260648"/>
            <a:ext cx="8229600" cy="6408712"/>
          </a:xfrm>
        </p:spPr>
        <p:txBody>
          <a:bodyPr>
            <a:normAutofit/>
          </a:bodyPr>
          <a:lstStyle/>
          <a:p>
            <a:pPr algn="just"/>
            <a:r>
              <a:rPr lang="el-GR" sz="2400" dirty="0" smtClean="0"/>
              <a:t>Ιδιαίτερη </a:t>
            </a:r>
            <a:r>
              <a:rPr lang="el-GR" sz="2400" dirty="0"/>
              <a:t>είναι η συμβολή του </a:t>
            </a:r>
            <a:r>
              <a:rPr lang="el-GR" sz="2400" dirty="0" smtClean="0"/>
              <a:t>παθολογοανατόμου </a:t>
            </a:r>
            <a:r>
              <a:rPr lang="el-GR" sz="2400" dirty="0"/>
              <a:t>στην αντιμετώπιση του </a:t>
            </a:r>
            <a:r>
              <a:rPr lang="el-GR" sz="2400" b="1" dirty="0"/>
              <a:t>καρκίνου</a:t>
            </a:r>
            <a:r>
              <a:rPr lang="el-GR" sz="2400" dirty="0"/>
              <a:t> με την </a:t>
            </a:r>
            <a:r>
              <a:rPr lang="el-GR" sz="2400" b="1" dirty="0"/>
              <a:t>έγκαιρη διάγνωση (πρόληψη)</a:t>
            </a:r>
            <a:r>
              <a:rPr lang="el-GR" sz="2400" dirty="0"/>
              <a:t>, την </a:t>
            </a:r>
            <a:r>
              <a:rPr lang="el-GR" sz="2400" b="1" dirty="0"/>
              <a:t>πρόγνωση</a:t>
            </a:r>
            <a:r>
              <a:rPr lang="el-GR" sz="2400" dirty="0"/>
              <a:t> και την </a:t>
            </a:r>
            <a:r>
              <a:rPr lang="el-GR" sz="2400" b="1" dirty="0"/>
              <a:t>πρόβλεψη της ανταπόκρισης σε συγκεκριμένη θεραπεία</a:t>
            </a:r>
            <a:r>
              <a:rPr lang="el-GR" sz="2400" b="1" dirty="0" smtClean="0"/>
              <a:t>.</a:t>
            </a:r>
            <a:endParaRPr lang="el-GR" sz="2400" b="1" dirty="0" smtClean="0"/>
          </a:p>
          <a:p>
            <a:pPr algn="just"/>
            <a:endParaRPr lang="el-GR" sz="2400" dirty="0"/>
          </a:p>
          <a:p>
            <a:pPr algn="just"/>
            <a:r>
              <a:rPr lang="el-GR" sz="2400" dirty="0" smtClean="0"/>
              <a:t> </a:t>
            </a:r>
            <a:r>
              <a:rPr lang="el-GR" sz="2400" dirty="0"/>
              <a:t>Επίσης σημαντική είναι και η συμβολή του σε καλοήθεις αλλοιώσεις, όπως είναι οι </a:t>
            </a:r>
            <a:r>
              <a:rPr lang="el-GR" sz="2400" b="1" dirty="0"/>
              <a:t>φλεγμονές </a:t>
            </a:r>
            <a:r>
              <a:rPr lang="el-GR" sz="2400" dirty="0"/>
              <a:t>(κολίτιδες, γαστρίτιδες, κλπ) και οι </a:t>
            </a:r>
            <a:r>
              <a:rPr lang="el-GR" sz="2400" b="1" dirty="0"/>
              <a:t>λοιμώξεις</a:t>
            </a:r>
            <a:r>
              <a:rPr lang="el-GR" sz="2400" dirty="0"/>
              <a:t>, τόσο για την αναγνώριση του αιτίου όσο και για την παρακολούθηση αυτών. </a:t>
            </a:r>
            <a:endParaRPr lang="el-GR" sz="2400" dirty="0" smtClean="0"/>
          </a:p>
          <a:p>
            <a:pPr algn="just"/>
            <a:endParaRPr lang="el-GR" sz="2400" dirty="0"/>
          </a:p>
          <a:p>
            <a:pPr algn="just"/>
            <a:r>
              <a:rPr lang="el-GR" sz="2400" dirty="0" smtClean="0"/>
              <a:t>Σημαντικός </a:t>
            </a:r>
            <a:r>
              <a:rPr lang="el-GR" sz="2400" dirty="0"/>
              <a:t>επίσης είναι ο ρόλος του </a:t>
            </a:r>
            <a:r>
              <a:rPr lang="el-GR" sz="2400" dirty="0" smtClean="0"/>
              <a:t>παθολογοανατόμου </a:t>
            </a:r>
            <a:r>
              <a:rPr lang="el-GR" sz="2400" dirty="0"/>
              <a:t>και στις </a:t>
            </a:r>
            <a:r>
              <a:rPr lang="el-GR" sz="2400" b="1" dirty="0"/>
              <a:t>μεταμοσχεύσεις συμπαγών οργάνων </a:t>
            </a:r>
            <a:r>
              <a:rPr lang="el-GR" sz="2400" dirty="0"/>
              <a:t>ασθενών συμβάλλοντας τόσο </a:t>
            </a:r>
            <a:r>
              <a:rPr lang="el-GR" sz="2400" dirty="0" err="1"/>
              <a:t>προεγχειρητικά</a:t>
            </a:r>
            <a:r>
              <a:rPr lang="el-GR" sz="2400" dirty="0"/>
              <a:t> στην εκτίμηση της </a:t>
            </a:r>
            <a:r>
              <a:rPr lang="el-GR" sz="2400" b="1" dirty="0"/>
              <a:t>καταλληλότητα</a:t>
            </a:r>
            <a:r>
              <a:rPr lang="el-GR" sz="2400" dirty="0"/>
              <a:t>ς του μοσχεύματος του δότη όσο και μετεγχειρητικά στην </a:t>
            </a:r>
            <a:r>
              <a:rPr lang="el-GR" sz="2400" b="1" dirty="0"/>
              <a:t>αιτιολογική διαφορική διάγνωση της δυσλειτουργίας </a:t>
            </a:r>
            <a:r>
              <a:rPr lang="el-GR" sz="2400" dirty="0"/>
              <a:t>του μοσχεύματος του λήπτη.</a:t>
            </a:r>
            <a:endParaRPr lang="el-GR" sz="2400" dirty="0"/>
          </a:p>
          <a:p>
            <a:pPr algn="just"/>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rmAutofit/>
          </a:bodyPr>
          <a:lstStyle/>
          <a:p>
            <a:r>
              <a:rPr lang="el-GR" sz="2400" dirty="0" smtClean="0">
                <a:solidFill>
                  <a:srgbClr val="C00000"/>
                </a:solidFill>
              </a:rPr>
              <a:t>Καθοδήγηση </a:t>
            </a:r>
            <a:r>
              <a:rPr lang="el-GR" sz="2400" b="1" dirty="0" smtClean="0">
                <a:solidFill>
                  <a:srgbClr val="C00000"/>
                </a:solidFill>
              </a:rPr>
              <a:t>βήμα προς βήμα </a:t>
            </a:r>
            <a:r>
              <a:rPr lang="el-GR" sz="2400" dirty="0" smtClean="0"/>
              <a:t>στην </a:t>
            </a:r>
            <a:r>
              <a:rPr lang="el-GR" sz="2400" b="1" dirty="0" smtClean="0"/>
              <a:t>ορθή διαδικασία διάγνωσης</a:t>
            </a:r>
            <a:r>
              <a:rPr lang="en-US" sz="2400" b="1" dirty="0" smtClean="0"/>
              <a:t>.</a:t>
            </a:r>
            <a:r>
              <a:rPr lang="el-GR" sz="2400" b="1" dirty="0" smtClean="0"/>
              <a:t> </a:t>
            </a:r>
            <a:br>
              <a:rPr lang="el-GR" sz="2400" dirty="0" smtClean="0"/>
            </a:br>
            <a:br>
              <a:rPr lang="el-GR" sz="2400" dirty="0" smtClean="0"/>
            </a:br>
            <a:r>
              <a:rPr lang="el-GR" sz="2400" dirty="0" smtClean="0"/>
              <a:t>Βοηθητικές ερωτήσεις προς ανάδειξη </a:t>
            </a:r>
            <a:r>
              <a:rPr lang="el-GR" sz="2400" b="1" dirty="0" smtClean="0"/>
              <a:t>ουσιωδών</a:t>
            </a:r>
            <a:r>
              <a:rPr lang="el-GR" sz="2400" dirty="0" smtClean="0"/>
              <a:t> γνωρισμάτων.</a:t>
            </a:r>
            <a:endParaRPr lang="el-GR" sz="2400" dirty="0"/>
          </a:p>
        </p:txBody>
      </p:sp>
      <p:pic>
        <p:nvPicPr>
          <p:cNvPr id="8194" name="Picture 2"/>
          <p:cNvPicPr>
            <a:picLocks noChangeAspect="1" noChangeArrowheads="1"/>
          </p:cNvPicPr>
          <p:nvPr/>
        </p:nvPicPr>
        <p:blipFill>
          <a:blip r:embed="rId1" cstate="print"/>
          <a:srcRect/>
          <a:stretch>
            <a:fillRect/>
          </a:stretch>
        </p:blipFill>
        <p:spPr bwMode="auto">
          <a:xfrm>
            <a:off x="0" y="1214423"/>
            <a:ext cx="9572660" cy="5286412"/>
          </a:xfrm>
          <a:prstGeom prst="rect">
            <a:avLst/>
          </a:prstGeom>
          <a:noFill/>
          <a:ln w="9525">
            <a:noFill/>
            <a:miter lim="800000"/>
            <a:headEnd/>
            <a:tailEnd/>
          </a:ln>
          <a:effectLst/>
        </p:spPr>
      </p:pic>
      <p:pic>
        <p:nvPicPr>
          <p:cNvPr id="4" name="Picture 2"/>
          <p:cNvPicPr>
            <a:picLocks noChangeAspect="1" noChangeArrowheads="1"/>
          </p:cNvPicPr>
          <p:nvPr/>
        </p:nvPicPr>
        <p:blipFill>
          <a:blip r:embed="rId2" cstate="print"/>
          <a:srcRect/>
          <a:stretch>
            <a:fillRect/>
          </a:stretch>
        </p:blipFill>
        <p:spPr bwMode="auto">
          <a:xfrm>
            <a:off x="0" y="1214422"/>
            <a:ext cx="9572660" cy="5286412"/>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0" y="1214422"/>
            <a:ext cx="9572661" cy="53819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1131910"/>
          </a:xfrm>
        </p:spPr>
        <p:txBody>
          <a:bodyPr>
            <a:noAutofit/>
          </a:bodyPr>
          <a:lstStyle/>
          <a:p>
            <a:r>
              <a:rPr lang="el-GR" sz="2000" b="1" dirty="0" smtClean="0">
                <a:solidFill>
                  <a:srgbClr val="C00000"/>
                </a:solidFill>
              </a:rPr>
              <a:t>Προσομοίωση</a:t>
            </a:r>
            <a:r>
              <a:rPr lang="el-GR" sz="2000" dirty="0" smtClean="0">
                <a:solidFill>
                  <a:srgbClr val="C00000"/>
                </a:solidFill>
              </a:rPr>
              <a:t> με την </a:t>
            </a:r>
            <a:r>
              <a:rPr lang="el-GR" sz="2000" b="1" dirty="0" err="1" smtClean="0">
                <a:solidFill>
                  <a:srgbClr val="C00000"/>
                </a:solidFill>
              </a:rPr>
              <a:t>καθ’ημέρα</a:t>
            </a:r>
            <a:r>
              <a:rPr lang="el-GR" sz="2000" b="1" dirty="0" smtClean="0">
                <a:solidFill>
                  <a:srgbClr val="C00000"/>
                </a:solidFill>
              </a:rPr>
              <a:t> πράξη </a:t>
            </a:r>
            <a:r>
              <a:rPr lang="el-GR" sz="2000" dirty="0" smtClean="0">
                <a:solidFill>
                  <a:srgbClr val="C00000"/>
                </a:solidFill>
              </a:rPr>
              <a:t>σε ένα </a:t>
            </a:r>
            <a:r>
              <a:rPr lang="el-GR" sz="2000" dirty="0" err="1" smtClean="0">
                <a:solidFill>
                  <a:srgbClr val="C00000"/>
                </a:solidFill>
              </a:rPr>
              <a:t>παθολογοανατομικό</a:t>
            </a:r>
            <a:r>
              <a:rPr lang="el-GR" sz="2000" dirty="0" smtClean="0">
                <a:solidFill>
                  <a:srgbClr val="C00000"/>
                </a:solidFill>
              </a:rPr>
              <a:t> εργαστήριο.</a:t>
            </a:r>
            <a:br>
              <a:rPr lang="el-GR" sz="2000" dirty="0" smtClean="0">
                <a:solidFill>
                  <a:srgbClr val="C00000"/>
                </a:solidFill>
              </a:rPr>
            </a:br>
            <a:r>
              <a:rPr lang="el-GR" sz="2000" dirty="0" smtClean="0">
                <a:solidFill>
                  <a:srgbClr val="C00000"/>
                </a:solidFill>
              </a:rPr>
              <a:t>Μετά τη μελέτη της μορφολογίας, πιθανή παραγγελία ειδικών χρώσεων, </a:t>
            </a:r>
            <a:br>
              <a:rPr lang="el-GR" sz="2000" dirty="0" smtClean="0">
                <a:solidFill>
                  <a:srgbClr val="C00000"/>
                </a:solidFill>
              </a:rPr>
            </a:br>
            <a:r>
              <a:rPr lang="el-GR" sz="2000" dirty="0" smtClean="0">
                <a:solidFill>
                  <a:srgbClr val="C00000"/>
                </a:solidFill>
              </a:rPr>
              <a:t>αναζήτηση περαιτέρω </a:t>
            </a:r>
            <a:r>
              <a:rPr lang="el-GR" sz="2000" dirty="0" err="1" smtClean="0">
                <a:solidFill>
                  <a:srgbClr val="C00000"/>
                </a:solidFill>
              </a:rPr>
              <a:t>κλινικοεργαστηριακών</a:t>
            </a:r>
            <a:r>
              <a:rPr lang="el-GR" sz="2000" dirty="0" smtClean="0">
                <a:solidFill>
                  <a:srgbClr val="C00000"/>
                </a:solidFill>
              </a:rPr>
              <a:t> δεδομένων και </a:t>
            </a:r>
            <a:br>
              <a:rPr lang="el-GR" sz="2000" dirty="0" smtClean="0">
                <a:solidFill>
                  <a:srgbClr val="C00000"/>
                </a:solidFill>
              </a:rPr>
            </a:br>
            <a:r>
              <a:rPr lang="el-GR" sz="2000" dirty="0" smtClean="0">
                <a:solidFill>
                  <a:srgbClr val="C00000"/>
                </a:solidFill>
              </a:rPr>
              <a:t>στοιχείων από το ιστορικό του ασθενούς. </a:t>
            </a:r>
            <a:br>
              <a:rPr lang="el-GR" sz="2000" dirty="0" smtClean="0">
                <a:solidFill>
                  <a:srgbClr val="C00000"/>
                </a:solidFill>
              </a:rPr>
            </a:br>
            <a:r>
              <a:rPr lang="el-GR" sz="2000" dirty="0" smtClean="0">
                <a:solidFill>
                  <a:srgbClr val="C00000"/>
                </a:solidFill>
              </a:rPr>
              <a:t> </a:t>
            </a:r>
            <a:endParaRPr lang="el-GR" sz="2000" dirty="0">
              <a:solidFill>
                <a:srgbClr val="C00000"/>
              </a:solidFill>
            </a:endParaRPr>
          </a:p>
        </p:txBody>
      </p:sp>
      <p:pic>
        <p:nvPicPr>
          <p:cNvPr id="11266" name="Picture 2"/>
          <p:cNvPicPr>
            <a:picLocks noChangeAspect="1" noChangeArrowheads="1"/>
          </p:cNvPicPr>
          <p:nvPr/>
        </p:nvPicPr>
        <p:blipFill>
          <a:blip r:embed="rId1" cstate="print"/>
          <a:srcRect/>
          <a:stretch>
            <a:fillRect/>
          </a:stretch>
        </p:blipFill>
        <p:spPr bwMode="auto">
          <a:xfrm>
            <a:off x="-1" y="1500174"/>
            <a:ext cx="7496711" cy="4214842"/>
          </a:xfrm>
          <a:prstGeom prst="rect">
            <a:avLst/>
          </a:prstGeom>
          <a:noFill/>
          <a:ln w="9525">
            <a:noFill/>
            <a:miter lim="800000"/>
            <a:headEnd/>
            <a:tailEnd/>
          </a:ln>
          <a:effectLst/>
        </p:spPr>
      </p:pic>
      <p:pic>
        <p:nvPicPr>
          <p:cNvPr id="11267" name="Picture 3"/>
          <p:cNvPicPr>
            <a:picLocks noChangeAspect="1" noChangeArrowheads="1"/>
          </p:cNvPicPr>
          <p:nvPr/>
        </p:nvPicPr>
        <p:blipFill>
          <a:blip r:embed="rId2" cstate="print"/>
          <a:srcRect/>
          <a:stretch>
            <a:fillRect/>
          </a:stretch>
        </p:blipFill>
        <p:spPr bwMode="auto">
          <a:xfrm>
            <a:off x="2214546" y="3143248"/>
            <a:ext cx="9529718" cy="5357850"/>
          </a:xfrm>
          <a:prstGeom prst="rect">
            <a:avLst/>
          </a:prstGeom>
          <a:noFill/>
          <a:ln w="9525">
            <a:noFill/>
            <a:miter lim="800000"/>
            <a:headEnd/>
            <a:tailEnd/>
          </a:ln>
          <a:effectLst/>
        </p:spPr>
      </p:pic>
      <p:sp>
        <p:nvSpPr>
          <p:cNvPr id="132098" name="Ink 2"/>
          <p:cNvSpPr/>
          <p:nvPr/>
        </p:nvSpPr>
        <p:spPr bwMode="auto">
          <a:xfrm>
            <a:off x="2527300" y="2473325"/>
            <a:ext cx="268288" cy="250825"/>
          </a:xfrm>
          <a:prstGeom prst="rect">
            <a:avLst/>
          </a:prstGeom>
        </p:spPr>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57554" cy="1714488"/>
          </a:xfrm>
        </p:spPr>
        <p:txBody>
          <a:bodyPr>
            <a:normAutofit fontScale="90000"/>
          </a:bodyPr>
          <a:lstStyle/>
          <a:p>
            <a:r>
              <a:rPr lang="el-GR" dirty="0" smtClean="0">
                <a:solidFill>
                  <a:srgbClr val="C00000"/>
                </a:solidFill>
              </a:rPr>
              <a:t>Επιλογή χρήσιμων ανοσοδεικτών</a:t>
            </a:r>
            <a:endParaRPr lang="el-GR" dirty="0">
              <a:solidFill>
                <a:srgbClr val="C00000"/>
              </a:solidFill>
            </a:endParaRPr>
          </a:p>
        </p:txBody>
      </p:sp>
      <p:pic>
        <p:nvPicPr>
          <p:cNvPr id="12290" name="Picture 2"/>
          <p:cNvPicPr>
            <a:picLocks noChangeAspect="1" noChangeArrowheads="1"/>
          </p:cNvPicPr>
          <p:nvPr/>
        </p:nvPicPr>
        <p:blipFill>
          <a:blip r:embed="rId1" cstate="print"/>
          <a:srcRect/>
          <a:stretch>
            <a:fillRect/>
          </a:stretch>
        </p:blipFill>
        <p:spPr bwMode="auto">
          <a:xfrm>
            <a:off x="0" y="1857364"/>
            <a:ext cx="8004962" cy="4500594"/>
          </a:xfrm>
          <a:prstGeom prst="rect">
            <a:avLst/>
          </a:prstGeom>
          <a:noFill/>
          <a:ln w="9525">
            <a:noFill/>
            <a:miter lim="800000"/>
            <a:headEnd/>
            <a:tailEnd/>
          </a:ln>
          <a:effectLst/>
        </p:spPr>
      </p:pic>
      <p:pic>
        <p:nvPicPr>
          <p:cNvPr id="12291" name="Picture 3"/>
          <p:cNvPicPr>
            <a:picLocks noChangeAspect="1" noChangeArrowheads="1"/>
          </p:cNvPicPr>
          <p:nvPr/>
        </p:nvPicPr>
        <p:blipFill>
          <a:blip r:embed="rId2" cstate="print"/>
          <a:srcRect/>
          <a:stretch>
            <a:fillRect/>
          </a:stretch>
        </p:blipFill>
        <p:spPr bwMode="auto">
          <a:xfrm>
            <a:off x="3571868" y="-1071594"/>
            <a:ext cx="7242586" cy="4071966"/>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srcRect/>
          <a:stretch>
            <a:fillRect/>
          </a:stretch>
        </p:blipFill>
        <p:spPr bwMode="auto">
          <a:xfrm>
            <a:off x="3571868" y="2761245"/>
            <a:ext cx="7215238" cy="4096755"/>
          </a:xfrm>
          <a:prstGeom prst="rect">
            <a:avLst/>
          </a:prstGeom>
          <a:noFill/>
          <a:ln w="9525">
            <a:noFill/>
            <a:miter lim="800000"/>
            <a:headEnd/>
            <a:tailEnd/>
          </a:ln>
          <a:effectLst/>
        </p:spPr>
      </p:pic>
      <p:sp>
        <p:nvSpPr>
          <p:cNvPr id="133122" name="Ink 2"/>
          <p:cNvSpPr/>
          <p:nvPr/>
        </p:nvSpPr>
        <p:spPr bwMode="auto">
          <a:xfrm>
            <a:off x="2484438" y="3429000"/>
            <a:ext cx="285750" cy="231775"/>
          </a:xfrm>
          <a:prstGeom prst="rect">
            <a:avLst/>
          </a:prstGeom>
        </p:spPr>
      </p:sp>
      <p:sp>
        <p:nvSpPr>
          <p:cNvPr id="133123" name="Ink 3"/>
          <p:cNvSpPr/>
          <p:nvPr/>
        </p:nvSpPr>
        <p:spPr bwMode="auto">
          <a:xfrm>
            <a:off x="2484438" y="4508500"/>
            <a:ext cx="366712" cy="285750"/>
          </a:xfrm>
          <a:prstGeom prst="rect">
            <a:avLst/>
          </a:prstGeom>
        </p:spPr>
      </p:sp>
      <p:sp>
        <p:nvSpPr>
          <p:cNvPr id="133124" name="Ink 4"/>
          <p:cNvSpPr/>
          <p:nvPr/>
        </p:nvSpPr>
        <p:spPr bwMode="auto">
          <a:xfrm>
            <a:off x="5795963" y="5186363"/>
            <a:ext cx="360362" cy="239712"/>
          </a:xfrm>
          <a:prstGeom prst="rect">
            <a:avLst/>
          </a:prstGeom>
        </p:spPr>
      </p:sp>
      <p:sp>
        <p:nvSpPr>
          <p:cNvPr id="133125" name="Ink 5"/>
          <p:cNvSpPr/>
          <p:nvPr/>
        </p:nvSpPr>
        <p:spPr bwMode="auto">
          <a:xfrm>
            <a:off x="5724525" y="333375"/>
            <a:ext cx="504825" cy="215900"/>
          </a:xfrm>
          <a:prstGeom prst="rect">
            <a:avLst/>
          </a:prstGeom>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25"/>
                                        </p:tgtEl>
                                        <p:attrNameLst>
                                          <p:attrName>style.visibility</p:attrName>
                                        </p:attrNameLst>
                                      </p:cBhvr>
                                      <p:to>
                                        <p:strVal val="visible"/>
                                      </p:to>
                                    </p:set>
                                    <p:animEffect transition="in" filter="fade">
                                      <p:cBhvr>
                                        <p:cTn id="12" dur="500"/>
                                        <p:tgtEl>
                                          <p:spTgt spid="1331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fade">
                                      <p:cBhvr>
                                        <p:cTn id="17" dur="500"/>
                                        <p:tgtEl>
                                          <p:spTgt spid="122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24"/>
                                        </p:tgtEl>
                                        <p:attrNameLst>
                                          <p:attrName>style.visibility</p:attrName>
                                        </p:attrNameLst>
                                      </p:cBhvr>
                                      <p:to>
                                        <p:strVal val="visible"/>
                                      </p:to>
                                    </p:set>
                                    <p:animEffect transition="in" filter="fade">
                                      <p:cBhvr>
                                        <p:cTn id="22"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1357322"/>
          </a:xfrm>
        </p:spPr>
        <p:txBody>
          <a:bodyPr>
            <a:noAutofit/>
          </a:bodyPr>
          <a:lstStyle/>
          <a:p>
            <a:r>
              <a:rPr lang="el-GR" sz="2400" dirty="0" smtClean="0">
                <a:solidFill>
                  <a:srgbClr val="C00000"/>
                </a:solidFill>
              </a:rPr>
              <a:t>Οι </a:t>
            </a:r>
            <a:r>
              <a:rPr lang="el-GR" sz="2400" dirty="0" smtClean="0">
                <a:solidFill>
                  <a:srgbClr val="C00000"/>
                </a:solidFill>
                <a:effectLst>
                  <a:outerShdw blurRad="38100" dist="38100" dir="2700000" algn="tl">
                    <a:srgbClr val="000000">
                      <a:alpha val="43137"/>
                    </a:srgbClr>
                  </a:outerShdw>
                </a:effectLst>
              </a:rPr>
              <a:t>άστοχες</a:t>
            </a:r>
            <a:r>
              <a:rPr lang="el-GR" sz="2400" dirty="0" smtClean="0">
                <a:solidFill>
                  <a:srgbClr val="C00000"/>
                </a:solidFill>
              </a:rPr>
              <a:t> επιλογές ιατρικών εξετάσεων πρέπει να </a:t>
            </a:r>
            <a:r>
              <a:rPr lang="el-GR" sz="2400" dirty="0" smtClean="0">
                <a:solidFill>
                  <a:srgbClr val="C00000"/>
                </a:solidFill>
                <a:effectLst>
                  <a:outerShdw blurRad="38100" dist="38100" dir="2700000" algn="tl">
                    <a:srgbClr val="000000">
                      <a:alpha val="43137"/>
                    </a:srgbClr>
                  </a:outerShdw>
                </a:effectLst>
              </a:rPr>
              <a:t>αποφεύγονται</a:t>
            </a:r>
            <a:r>
              <a:rPr lang="el-GR" sz="2400" dirty="0" smtClean="0">
                <a:solidFill>
                  <a:srgbClr val="C00000"/>
                </a:solidFill>
              </a:rPr>
              <a:t> </a:t>
            </a:r>
            <a:br>
              <a:rPr lang="el-GR" sz="2400" dirty="0" smtClean="0">
                <a:solidFill>
                  <a:srgbClr val="C00000"/>
                </a:solidFill>
              </a:rPr>
            </a:br>
            <a:r>
              <a:rPr lang="el-GR" sz="2400" dirty="0" smtClean="0">
                <a:solidFill>
                  <a:srgbClr val="C00000"/>
                </a:solidFill>
              </a:rPr>
              <a:t>όχι μόνο για οικονομικούς λόγους </a:t>
            </a:r>
            <a:br>
              <a:rPr lang="el-GR" sz="2400" dirty="0" smtClean="0">
                <a:solidFill>
                  <a:srgbClr val="C00000"/>
                </a:solidFill>
              </a:rPr>
            </a:br>
            <a:r>
              <a:rPr lang="el-GR" sz="2400" dirty="0" smtClean="0">
                <a:solidFill>
                  <a:srgbClr val="C00000"/>
                </a:solidFill>
              </a:rPr>
              <a:t>αλλά και για λόγους σωστής επιστημονικής πρακτικής.</a:t>
            </a:r>
            <a:br>
              <a:rPr lang="el-GR" sz="2400" dirty="0" smtClean="0">
                <a:solidFill>
                  <a:srgbClr val="C00000"/>
                </a:solidFill>
              </a:rPr>
            </a:br>
            <a:endParaRPr lang="el-GR" sz="2400" dirty="0">
              <a:solidFill>
                <a:srgbClr val="C00000"/>
              </a:solidFill>
            </a:endParaRPr>
          </a:p>
        </p:txBody>
      </p:sp>
      <p:pic>
        <p:nvPicPr>
          <p:cNvPr id="14338" name="Picture 2"/>
          <p:cNvPicPr>
            <a:picLocks noChangeAspect="1" noChangeArrowheads="1"/>
          </p:cNvPicPr>
          <p:nvPr/>
        </p:nvPicPr>
        <p:blipFill>
          <a:blip r:embed="rId1" cstate="print"/>
          <a:srcRect/>
          <a:stretch>
            <a:fillRect/>
          </a:stretch>
        </p:blipFill>
        <p:spPr bwMode="auto">
          <a:xfrm>
            <a:off x="0" y="1500150"/>
            <a:ext cx="9529717" cy="5357850"/>
          </a:xfrm>
          <a:prstGeom prst="rect">
            <a:avLst/>
          </a:prstGeom>
          <a:noFill/>
          <a:ln w="9525">
            <a:noFill/>
            <a:miter lim="800000"/>
            <a:headEnd/>
            <a:tailEnd/>
          </a:ln>
          <a:effectLst/>
        </p:spPr>
      </p:pic>
      <p:sp>
        <p:nvSpPr>
          <p:cNvPr id="135170" name="Ink 2"/>
          <p:cNvSpPr/>
          <p:nvPr/>
        </p:nvSpPr>
        <p:spPr bwMode="auto">
          <a:xfrm>
            <a:off x="2916238" y="4292600"/>
            <a:ext cx="1143000" cy="1047750"/>
          </a:xfrm>
          <a:prstGeom prst="rect">
            <a:avLst/>
          </a:prstGeom>
        </p:spPr>
      </p:sp>
      <mc:AlternateContent xmlns:mc="http://schemas.openxmlformats.org/markup-compatibility/2006" xmlns:p14="http://schemas.microsoft.com/office/powerpoint/2010/main">
        <mc:Choice Requires="p14">
          <p:contentPart r:id="rId2" p14:bwMode="auto">
            <p14:nvContentPartPr>
              <p14:cNvPr id="1025" name="Ink 1024"/>
              <p14:cNvContentPartPr/>
              <p14:nvPr/>
            </p14:nvContentPartPr>
            <p14:xfrm>
              <a:off x="4951413" y="3606800"/>
              <a:ext cx="1143000" cy="15875"/>
            </p14:xfrm>
          </p:contentPart>
        </mc:Choice>
        <mc:Fallback xmlns="">
          <p:pic>
            <p:nvPicPr>
              <p:cNvPr id="1025" name="Ink 1024"/>
            </p:nvPicPr>
            <p:blipFill>
              <a:blip r:embed="rId3"/>
            </p:blipFill>
            <p:spPr>
              <a:xfrm>
                <a:off x="4951413" y="3606800"/>
                <a:ext cx="1143000" cy="15875"/>
              </a:xfrm>
              <a:prstGeom prst="rect"/>
            </p:spPr>
          </p:pic>
        </mc:Fallback>
      </mc:AlternateContent>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642942"/>
          </a:xfrm>
        </p:spPr>
        <p:txBody>
          <a:bodyPr>
            <a:noAutofit/>
          </a:bodyPr>
          <a:lstStyle/>
          <a:p>
            <a:r>
              <a:rPr lang="el-GR" sz="6000" dirty="0" smtClean="0">
                <a:solidFill>
                  <a:srgbClr val="C00000"/>
                </a:solidFill>
              </a:rPr>
              <a:t>Η ώρα της απόφασης</a:t>
            </a:r>
            <a:endParaRPr lang="el-GR" sz="6000" dirty="0">
              <a:solidFill>
                <a:srgbClr val="C00000"/>
              </a:solidFill>
            </a:endParaRPr>
          </a:p>
        </p:txBody>
      </p:sp>
      <p:pic>
        <p:nvPicPr>
          <p:cNvPr id="3" name="Picture 3"/>
          <p:cNvPicPr>
            <a:picLocks noChangeAspect="1" noChangeArrowheads="1"/>
          </p:cNvPicPr>
          <p:nvPr/>
        </p:nvPicPr>
        <p:blipFill>
          <a:blip r:embed="rId1" cstate="print"/>
          <a:srcRect/>
          <a:stretch>
            <a:fillRect/>
          </a:stretch>
        </p:blipFill>
        <p:spPr bwMode="auto">
          <a:xfrm>
            <a:off x="357158" y="1285860"/>
            <a:ext cx="9572660" cy="5381994"/>
          </a:xfrm>
          <a:prstGeom prst="rect">
            <a:avLst/>
          </a:prstGeom>
          <a:noFill/>
          <a:ln w="9525">
            <a:noFill/>
            <a:miter lim="800000"/>
            <a:headEnd/>
            <a:tailEnd/>
          </a:ln>
          <a:effectLst/>
        </p:spPr>
      </p:pic>
      <p:pic>
        <p:nvPicPr>
          <p:cNvPr id="4" name="Picture 2"/>
          <p:cNvPicPr>
            <a:picLocks noChangeAspect="1" noChangeArrowheads="1"/>
          </p:cNvPicPr>
          <p:nvPr/>
        </p:nvPicPr>
        <p:blipFill>
          <a:blip r:embed="rId2" cstate="print"/>
          <a:srcRect/>
          <a:stretch>
            <a:fillRect/>
          </a:stretch>
        </p:blipFill>
        <p:spPr bwMode="auto">
          <a:xfrm>
            <a:off x="357158" y="1285860"/>
            <a:ext cx="9572660" cy="5357850"/>
          </a:xfrm>
          <a:prstGeom prst="rect">
            <a:avLst/>
          </a:prstGeom>
          <a:noFill/>
          <a:ln w="9525">
            <a:noFill/>
            <a:miter lim="800000"/>
            <a:headEnd/>
            <a:tailEnd/>
          </a:ln>
          <a:effectLst/>
        </p:spPr>
      </p:pic>
      <p:sp>
        <p:nvSpPr>
          <p:cNvPr id="5" name="Rectangle 4"/>
          <p:cNvSpPr/>
          <p:nvPr/>
        </p:nvSpPr>
        <p:spPr>
          <a:xfrm>
            <a:off x="6286512" y="2571744"/>
            <a:ext cx="2857488" cy="646331"/>
          </a:xfrm>
          <a:prstGeom prst="rect">
            <a:avLst/>
          </a:prstGeom>
        </p:spPr>
        <p:txBody>
          <a:bodyPr wrap="square">
            <a:spAutoFit/>
          </a:bodyPr>
          <a:lstStyle/>
          <a:p>
            <a:pPr algn="ctr"/>
            <a:r>
              <a:rPr lang="el-GR" dirty="0" smtClean="0"/>
              <a:t>Τα σφάλματα αποτελούν ερεθίσματα για μάθηση.</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1" cstate="print"/>
          <a:srcRect/>
          <a:stretch>
            <a:fillRect/>
          </a:stretch>
        </p:blipFill>
        <p:spPr bwMode="auto">
          <a:xfrm>
            <a:off x="0" y="785794"/>
            <a:ext cx="9148528" cy="5143536"/>
          </a:xfrm>
          <a:prstGeom prst="rect">
            <a:avLst/>
          </a:prstGeom>
          <a:noFill/>
          <a:ln w="9525">
            <a:noFill/>
            <a:miter lim="800000"/>
            <a:headEnd/>
            <a:tailEnd/>
          </a:ln>
          <a:effectLst/>
        </p:spPr>
      </p:pic>
      <p:pic>
        <p:nvPicPr>
          <p:cNvPr id="4" name="Picture 3"/>
          <p:cNvPicPr>
            <a:picLocks noChangeAspect="1" noChangeArrowheads="1"/>
          </p:cNvPicPr>
          <p:nvPr/>
        </p:nvPicPr>
        <p:blipFill>
          <a:blip r:embed="rId2" cstate="print"/>
          <a:srcRect/>
          <a:stretch>
            <a:fillRect/>
          </a:stretch>
        </p:blipFill>
        <p:spPr bwMode="auto">
          <a:xfrm>
            <a:off x="0" y="785794"/>
            <a:ext cx="9148528" cy="5143536"/>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0" y="785794"/>
            <a:ext cx="9144000" cy="5140990"/>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0" y="785794"/>
            <a:ext cx="9148528" cy="5143536"/>
          </a:xfrm>
          <a:prstGeom prst="rect">
            <a:avLst/>
          </a:prstGeom>
          <a:noFill/>
          <a:ln w="9525">
            <a:noFill/>
            <a:miter lim="800000"/>
            <a:headEnd/>
            <a:tailEnd/>
          </a:ln>
          <a:effectLst/>
        </p:spPr>
      </p:pic>
      <p:pic>
        <p:nvPicPr>
          <p:cNvPr id="7" name="Picture 6"/>
          <p:cNvPicPr>
            <a:picLocks noChangeAspect="1" noChangeArrowheads="1"/>
          </p:cNvPicPr>
          <p:nvPr/>
        </p:nvPicPr>
        <p:blipFill>
          <a:blip r:embed="rId5" cstate="print"/>
          <a:srcRect/>
          <a:stretch>
            <a:fillRect/>
          </a:stretch>
        </p:blipFill>
        <p:spPr bwMode="auto">
          <a:xfrm>
            <a:off x="0" y="785794"/>
            <a:ext cx="9148529" cy="5143536"/>
          </a:xfrm>
          <a:prstGeom prst="rect">
            <a:avLst/>
          </a:prstGeom>
          <a:noFill/>
          <a:ln w="9525">
            <a:noFill/>
            <a:miter lim="800000"/>
            <a:headEnd/>
            <a:tailEnd/>
          </a:ln>
          <a:effectLst/>
        </p:spPr>
      </p:pic>
      <p:sp>
        <p:nvSpPr>
          <p:cNvPr id="9" name="Title 1"/>
          <p:cNvSpPr>
            <a:spLocks noGrp="1"/>
          </p:cNvSpPr>
          <p:nvPr>
            <p:ph type="title"/>
          </p:nvPr>
        </p:nvSpPr>
        <p:spPr>
          <a:xfrm>
            <a:off x="-285784" y="0"/>
            <a:ext cx="9715568" cy="714375"/>
          </a:xfrm>
        </p:spPr>
        <p:txBody>
          <a:bodyPr>
            <a:noAutofit/>
          </a:bodyPr>
          <a:lstStyle/>
          <a:p>
            <a:r>
              <a:rPr lang="el-GR" sz="2000" b="1" dirty="0" smtClean="0">
                <a:solidFill>
                  <a:srgbClr val="C00000"/>
                </a:solidFill>
                <a:effectLst>
                  <a:outerShdw blurRad="38100" dist="38100" dir="2700000" algn="tl">
                    <a:srgbClr val="000000">
                      <a:alpha val="43137"/>
                    </a:srgbClr>
                  </a:outerShdw>
                </a:effectLst>
              </a:rPr>
              <a:t>Πλήρης δικαιολόγηση </a:t>
            </a:r>
            <a:r>
              <a:rPr lang="el-GR" sz="2000" dirty="0" smtClean="0">
                <a:solidFill>
                  <a:srgbClr val="C00000"/>
                </a:solidFill>
              </a:rPr>
              <a:t>της ορθής διάγνωσης και </a:t>
            </a:r>
            <a:r>
              <a:rPr lang="el-GR" sz="2000" b="1" dirty="0" smtClean="0">
                <a:solidFill>
                  <a:srgbClr val="C00000"/>
                </a:solidFill>
                <a:effectLst>
                  <a:outerShdw blurRad="38100" dist="38100" dir="2700000" algn="tl">
                    <a:srgbClr val="000000">
                      <a:alpha val="43137"/>
                    </a:srgbClr>
                  </a:outerShdw>
                </a:effectLst>
              </a:rPr>
              <a:t>ανάλυση της διαφοροδιάγνωσής </a:t>
            </a:r>
            <a:r>
              <a:rPr lang="el-GR" sz="2000" dirty="0" smtClean="0">
                <a:solidFill>
                  <a:srgbClr val="C00000"/>
                </a:solidFill>
              </a:rPr>
              <a:t>της.</a:t>
            </a:r>
            <a:endParaRPr lang="el-GR" sz="20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αγαπουλακι\Desktop\ΑΝΤΡΕΑΣ\TEACHING PAINTINGS\the-teacher-1645.jpg"/>
          <p:cNvPicPr>
            <a:picLocks noChangeAspect="1" noChangeArrowheads="1"/>
          </p:cNvPicPr>
          <p:nvPr/>
        </p:nvPicPr>
        <p:blipFill>
          <a:blip r:embed="rId1" cstate="print"/>
          <a:srcRect/>
          <a:stretch>
            <a:fillRect/>
          </a:stretch>
        </p:blipFill>
        <p:spPr bwMode="auto">
          <a:xfrm>
            <a:off x="5072066" y="1643050"/>
            <a:ext cx="3617207" cy="5072098"/>
          </a:xfrm>
          <a:prstGeom prst="rect">
            <a:avLst/>
          </a:prstGeom>
          <a:noFill/>
        </p:spPr>
      </p:pic>
      <p:pic>
        <p:nvPicPr>
          <p:cNvPr id="1027" name="Picture 3" descr="C:\Users\αγαπουλακι\Desktop\ΑΝΤΡΕΑΣ\TEACHING PAINTINGS\a-scholar-1631-λόγιος δάσκαλος.jpg"/>
          <p:cNvPicPr>
            <a:picLocks noChangeAspect="1" noChangeArrowheads="1"/>
          </p:cNvPicPr>
          <p:nvPr/>
        </p:nvPicPr>
        <p:blipFill>
          <a:blip r:embed="rId2" cstate="print"/>
          <a:srcRect/>
          <a:stretch>
            <a:fillRect/>
          </a:stretch>
        </p:blipFill>
        <p:spPr bwMode="auto">
          <a:xfrm>
            <a:off x="428596" y="1714488"/>
            <a:ext cx="4222377" cy="4857784"/>
          </a:xfrm>
          <a:prstGeom prst="rect">
            <a:avLst/>
          </a:prstGeom>
          <a:noFill/>
        </p:spPr>
      </p:pic>
      <p:sp>
        <p:nvSpPr>
          <p:cNvPr id="179201" name="Rectangle 1"/>
          <p:cNvSpPr>
            <a:spLocks noGrp="1" noChangeArrowheads="1"/>
          </p:cNvSpPr>
          <p:nvPr>
            <p:ph type="title"/>
          </p:nvPr>
        </p:nvSpPr>
        <p:spPr bwMode="auto">
          <a:xfrm>
            <a:off x="0" y="31268"/>
            <a:ext cx="9144000" cy="1692771"/>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defTabSz="914400" rtl="0" eaLnBrk="1" fontAlgn="base" latinLnBrk="0" hangingPunct="1">
              <a:lnSpc>
                <a:spcPct val="100000"/>
              </a:lnSpc>
              <a:spcBef>
                <a:spcPct val="0"/>
              </a:spcBef>
              <a:spcAft>
                <a:spcPct val="0"/>
              </a:spcAft>
              <a:buClrTx/>
              <a:buSzTx/>
              <a:buFontTx/>
              <a:buNone/>
            </a:pPr>
            <a:r>
              <a:rPr kumimoji="0" lang="el-GR"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Η </a:t>
            </a:r>
            <a:r>
              <a:rPr kumimoji="0" lang="el-GR" sz="2400" b="0" i="0" u="none" strike="noStrike" cap="none" normalizeH="0" baseline="0" dirty="0" smtClean="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συμβατική, τυπική προσέγγιση </a:t>
            </a:r>
            <a:r>
              <a:rPr kumimoji="0" lang="el-GR"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της διδασκαλίας. </a:t>
            </a:r>
            <a:br>
              <a:rPr kumimoji="0" lang="el-GR"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Τρέχουσα  η ανάγκη για τον </a:t>
            </a:r>
            <a:b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l-GR"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ε π α ν α π ρ ο σ δ ι ο ρ ι σ μ ό  </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και τον  </a:t>
            </a:r>
            <a:r>
              <a:rPr kumimoji="0" lang="el-GR"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ε μ π λ ο υ τ ι σ μ ό  </a:t>
            </a:r>
            <a:b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του ρόλου του δασκάλου και του πολύπλευρου επαγγέλματός του,</a:t>
            </a:r>
            <a:b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πέρα από το να εκπέμπει και να κυκλοφορεί απλώς πληροφορίες</a:t>
            </a:r>
            <a:r>
              <a:rPr lang="el-GR" sz="2000" dirty="0" smtClean="0">
                <a:latin typeface="Calibri" panose="020F0502020204030204" pitchFamily="34" charset="0"/>
                <a:ea typeface="Calibri" panose="020F0502020204030204" pitchFamily="34" charset="0"/>
                <a:cs typeface="Times New Roman" panose="02020603050405020304" pitchFamily="18" charset="0"/>
              </a:rPr>
              <a:t>.</a:t>
            </a:r>
            <a:endParaRPr kumimoji="0" lang="el-GR"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14876" cy="1268760"/>
          </a:xfrm>
        </p:spPr>
        <p:txBody>
          <a:bodyPr>
            <a:noAutofit/>
          </a:bodyPr>
          <a:lstStyle/>
          <a:p>
            <a:pPr algn="ctr"/>
            <a:r>
              <a:rPr lang="el-GR" sz="1800" dirty="0"/>
              <a:t>Η  απώλεια του ενδιαφέροντος για τη μάθηση είναι ένας βάσιμος </a:t>
            </a:r>
            <a:r>
              <a:rPr lang="el-GR" sz="1800" dirty="0" smtClean="0"/>
              <a:t>λόγος  </a:t>
            </a:r>
            <a:r>
              <a:rPr lang="el-GR" sz="1800" u="sng" dirty="0"/>
              <a:t>διαμαρτυρίας</a:t>
            </a:r>
            <a:r>
              <a:rPr lang="el-GR" sz="1800" dirty="0"/>
              <a:t>  </a:t>
            </a:r>
            <a:br>
              <a:rPr lang="el-GR" sz="1800" dirty="0" smtClean="0"/>
            </a:br>
            <a:r>
              <a:rPr lang="el-GR" sz="1800" dirty="0" smtClean="0"/>
              <a:t>με </a:t>
            </a:r>
            <a:r>
              <a:rPr lang="el-GR" sz="1800" dirty="0"/>
              <a:t>στόχο </a:t>
            </a:r>
            <a:r>
              <a:rPr lang="el-GR" sz="1800" dirty="0" smtClean="0"/>
              <a:t>την  </a:t>
            </a:r>
            <a:r>
              <a:rPr lang="el-GR" sz="1800" spc="600" dirty="0">
                <a:effectLst>
                  <a:outerShdw blurRad="38100" dist="38100" dir="2700000" algn="tl">
                    <a:srgbClr val="000000">
                      <a:alpha val="43137"/>
                    </a:srgbClr>
                  </a:outerShdw>
                </a:effectLst>
              </a:rPr>
              <a:t>αναβάθμιση</a:t>
            </a:r>
            <a:r>
              <a:rPr lang="el-GR" sz="1800" dirty="0"/>
              <a:t> </a:t>
            </a:r>
            <a:br>
              <a:rPr lang="el-GR" sz="1800" dirty="0" smtClean="0"/>
            </a:br>
            <a:r>
              <a:rPr lang="el-GR" sz="1800" dirty="0" smtClean="0"/>
              <a:t>δασκάλων </a:t>
            </a:r>
            <a:r>
              <a:rPr lang="el-GR" sz="1800" dirty="0"/>
              <a:t>και διδασκαλίας.</a:t>
            </a:r>
            <a:endParaRPr lang="el-GR" sz="1800" dirty="0"/>
          </a:p>
        </p:txBody>
      </p:sp>
      <p:sp>
        <p:nvSpPr>
          <p:cNvPr id="4" name="Text Placeholder 3"/>
          <p:cNvSpPr>
            <a:spLocks noGrp="1"/>
          </p:cNvSpPr>
          <p:nvPr>
            <p:ph type="body" sz="half" idx="2"/>
          </p:nvPr>
        </p:nvSpPr>
        <p:spPr>
          <a:xfrm>
            <a:off x="0" y="1196752"/>
            <a:ext cx="4929190" cy="5661248"/>
          </a:xfrm>
        </p:spPr>
        <p:txBody>
          <a:bodyPr>
            <a:noAutofit/>
          </a:bodyPr>
          <a:lstStyle/>
          <a:p>
            <a:pPr algn="ctr"/>
            <a:r>
              <a:rPr lang="el-GR" spc="600" dirty="0">
                <a:solidFill>
                  <a:srgbClr val="FF0000"/>
                </a:solidFill>
                <a:effectLst>
                  <a:outerShdw blurRad="38100" dist="38100" dir="2700000" algn="tl">
                    <a:srgbClr val="000000">
                      <a:alpha val="43137"/>
                    </a:srgbClr>
                  </a:outerShdw>
                </a:effectLst>
              </a:rPr>
              <a:t>Γιατί  να  </a:t>
            </a:r>
            <a:r>
              <a:rPr lang="el-GR" spc="600" dirty="0" smtClean="0">
                <a:solidFill>
                  <a:srgbClr val="FF0000"/>
                </a:solidFill>
                <a:effectLst>
                  <a:outerShdw blurRad="38100" dist="38100" dir="2700000" algn="tl">
                    <a:srgbClr val="000000">
                      <a:alpha val="43137"/>
                    </a:srgbClr>
                  </a:outerShdw>
                </a:effectLst>
              </a:rPr>
              <a:t>ασχολείται   </a:t>
            </a:r>
            <a:r>
              <a:rPr lang="el-GR" spc="600" dirty="0">
                <a:solidFill>
                  <a:srgbClr val="FF0000"/>
                </a:solidFill>
                <a:effectLst>
                  <a:outerShdw blurRad="38100" dist="38100" dir="2700000" algn="tl">
                    <a:srgbClr val="000000">
                      <a:alpha val="43137"/>
                    </a:srgbClr>
                  </a:outerShdw>
                </a:effectLst>
              </a:rPr>
              <a:t>κανείς</a:t>
            </a:r>
            <a:r>
              <a:rPr lang="el-GR" spc="600" dirty="0" smtClean="0">
                <a:solidFill>
                  <a:srgbClr val="FF0000"/>
                </a:solidFill>
                <a:effectLst>
                  <a:outerShdw blurRad="38100" dist="38100" dir="2700000" algn="tl">
                    <a:srgbClr val="000000">
                      <a:alpha val="43137"/>
                    </a:srgbClr>
                  </a:outerShdw>
                </a:effectLst>
              </a:rPr>
              <a:t>;</a:t>
            </a:r>
            <a:endParaRPr lang="el-GR" spc="600" dirty="0" smtClean="0">
              <a:solidFill>
                <a:srgbClr val="FF0000"/>
              </a:solidFill>
              <a:effectLst>
                <a:outerShdw blurRad="38100" dist="38100" dir="2700000" algn="tl">
                  <a:srgbClr val="000000">
                    <a:alpha val="43137"/>
                  </a:srgbClr>
                </a:outerShdw>
              </a:effectLst>
            </a:endParaRPr>
          </a:p>
          <a:p>
            <a:pPr algn="ctr"/>
            <a:endParaRPr lang="el-GR" spc="600" dirty="0" smtClean="0">
              <a:solidFill>
                <a:srgbClr val="FF0000"/>
              </a:solidFill>
              <a:effectLst>
                <a:outerShdw blurRad="38100" dist="38100" dir="2700000" algn="tl">
                  <a:srgbClr val="000000">
                    <a:alpha val="43137"/>
                  </a:srgbClr>
                </a:outerShdw>
              </a:effectLst>
            </a:endParaRPr>
          </a:p>
          <a:p>
            <a:pPr algn="ctr"/>
            <a:r>
              <a:rPr lang="el-GR" spc="300" dirty="0" smtClean="0">
                <a:effectLst>
                  <a:outerShdw blurRad="38100" dist="38100" dir="2700000" algn="tl">
                    <a:srgbClr val="000000">
                      <a:alpha val="43137"/>
                    </a:srgbClr>
                  </a:outerShdw>
                </a:effectLst>
              </a:rPr>
              <a:t>Οι </a:t>
            </a:r>
            <a:r>
              <a:rPr lang="el-GR" spc="300" dirty="0">
                <a:effectLst>
                  <a:outerShdw blurRad="38100" dist="38100" dir="2700000" algn="tl">
                    <a:srgbClr val="000000">
                      <a:alpha val="43137"/>
                    </a:srgbClr>
                  </a:outerShdw>
                </a:effectLst>
              </a:rPr>
              <a:t>δάσκαλοι που μπορούν να </a:t>
            </a:r>
            <a:r>
              <a:rPr lang="el-GR" spc="300" dirty="0">
                <a:solidFill>
                  <a:srgbClr val="FF0000"/>
                </a:solidFill>
                <a:effectLst>
                  <a:outerShdw blurRad="38100" dist="38100" dir="2700000" algn="tl">
                    <a:srgbClr val="000000">
                      <a:alpha val="43137"/>
                    </a:srgbClr>
                  </a:outerShdw>
                </a:effectLst>
              </a:rPr>
              <a:t>αλλάξουν τη ζωή </a:t>
            </a:r>
            <a:r>
              <a:rPr lang="el-GR" spc="300" dirty="0" smtClean="0">
                <a:solidFill>
                  <a:srgbClr val="FF0000"/>
                </a:solidFill>
                <a:effectLst>
                  <a:outerShdw blurRad="38100" dist="38100" dir="2700000" algn="tl">
                    <a:srgbClr val="000000">
                      <a:alpha val="43137"/>
                    </a:srgbClr>
                  </a:outerShdw>
                </a:effectLst>
              </a:rPr>
              <a:t>σου,</a:t>
            </a:r>
            <a:r>
              <a:rPr lang="el-GR" spc="300" dirty="0" smtClean="0">
                <a:effectLst>
                  <a:outerShdw blurRad="38100" dist="38100" dir="2700000" algn="tl">
                    <a:srgbClr val="000000">
                      <a:alpha val="43137"/>
                    </a:srgbClr>
                  </a:outerShdw>
                </a:effectLst>
              </a:rPr>
              <a:t> </a:t>
            </a:r>
            <a:r>
              <a:rPr lang="el-GR" spc="300" dirty="0">
                <a:effectLst>
                  <a:outerShdw blurRad="38100" dist="38100" dir="2700000" algn="tl">
                    <a:srgbClr val="000000">
                      <a:alpha val="43137"/>
                    </a:srgbClr>
                  </a:outerShdw>
                </a:effectLst>
              </a:rPr>
              <a:t>είναι </a:t>
            </a:r>
            <a:r>
              <a:rPr lang="el-GR" b="1" u="sng" spc="600" dirty="0" smtClean="0">
                <a:effectLst>
                  <a:outerShdw blurRad="38100" dist="38100" dir="2700000" algn="tl">
                    <a:srgbClr val="000000">
                      <a:alpha val="43137"/>
                    </a:srgbClr>
                  </a:outerShdw>
                </a:effectLst>
              </a:rPr>
              <a:t>υπέρμαχοι </a:t>
            </a:r>
            <a:r>
              <a:rPr lang="el-GR" b="1" u="sng" spc="600" dirty="0">
                <a:effectLst>
                  <a:outerShdw blurRad="38100" dist="38100" dir="2700000" algn="tl">
                    <a:srgbClr val="000000">
                      <a:alpha val="43137"/>
                    </a:srgbClr>
                  </a:outerShdw>
                </a:effectLst>
              </a:rPr>
              <a:t>της </a:t>
            </a:r>
            <a:r>
              <a:rPr lang="el-GR" b="1" u="sng" spc="600" dirty="0" smtClean="0">
                <a:solidFill>
                  <a:srgbClr val="FF0000"/>
                </a:solidFill>
                <a:effectLst>
                  <a:outerShdw blurRad="38100" dist="38100" dir="2700000" algn="tl">
                    <a:srgbClr val="000000">
                      <a:alpha val="43137"/>
                    </a:srgbClr>
                  </a:outerShdw>
                </a:effectLst>
              </a:rPr>
              <a:t>αριστείας</a:t>
            </a:r>
            <a:r>
              <a:rPr lang="el-GR" b="1" u="sng" spc="600" dirty="0" smtClean="0">
                <a:effectLst>
                  <a:outerShdw blurRad="38100" dist="38100" dir="2700000" algn="tl">
                    <a:srgbClr val="000000">
                      <a:alpha val="43137"/>
                    </a:srgbClr>
                  </a:outerShdw>
                </a:effectLst>
              </a:rPr>
              <a:t> με στόχο του αριστούχου κυρίως το κοινό καλό</a:t>
            </a:r>
            <a:r>
              <a:rPr lang="el-GR" spc="300" dirty="0" smtClean="0">
                <a:effectLst>
                  <a:outerShdw blurRad="38100" dist="38100" dir="2700000" algn="tl">
                    <a:srgbClr val="000000">
                      <a:alpha val="43137"/>
                    </a:srgbClr>
                  </a:outerShdw>
                </a:effectLst>
              </a:rPr>
              <a:t> (κι όχι το ατομικό καλό), </a:t>
            </a:r>
            <a:r>
              <a:rPr lang="el-GR" spc="300" dirty="0">
                <a:effectLst>
                  <a:outerShdw blurRad="38100" dist="38100" dir="2700000" algn="tl">
                    <a:srgbClr val="000000">
                      <a:alpha val="43137"/>
                    </a:srgbClr>
                  </a:outerShdw>
                </a:effectLst>
              </a:rPr>
              <a:t>εμπνέουν και ενθαρρύνουν τους μαθητές </a:t>
            </a:r>
            <a:r>
              <a:rPr lang="el-GR" spc="300" dirty="0">
                <a:solidFill>
                  <a:srgbClr val="FF0000"/>
                </a:solidFill>
                <a:effectLst>
                  <a:outerShdw blurRad="38100" dist="38100" dir="2700000" algn="tl">
                    <a:srgbClr val="000000">
                      <a:alpha val="43137"/>
                    </a:srgbClr>
                  </a:outerShdw>
                </a:effectLst>
              </a:rPr>
              <a:t>να μοχθούν για το καλύτερο </a:t>
            </a:r>
            <a:r>
              <a:rPr lang="el-GR" spc="300" dirty="0">
                <a:effectLst>
                  <a:outerShdw blurRad="38100" dist="38100" dir="2700000" algn="tl">
                    <a:srgbClr val="000000">
                      <a:alpha val="43137"/>
                    </a:srgbClr>
                  </a:outerShdw>
                </a:effectLst>
              </a:rPr>
              <a:t>και </a:t>
            </a:r>
            <a:r>
              <a:rPr lang="el-GR" spc="300" dirty="0">
                <a:solidFill>
                  <a:srgbClr val="FF0000"/>
                </a:solidFill>
                <a:effectLst>
                  <a:outerShdw blurRad="38100" dist="38100" dir="2700000" algn="tl">
                    <a:srgbClr val="000000">
                      <a:alpha val="43137"/>
                    </a:srgbClr>
                  </a:outerShdw>
                </a:effectLst>
              </a:rPr>
              <a:t>να το ανακαλύπτουν στους εαυτούς τους</a:t>
            </a:r>
            <a:r>
              <a:rPr lang="el-GR" spc="300" dirty="0" smtClean="0">
                <a:effectLst>
                  <a:outerShdw blurRad="38100" dist="38100" dir="2700000" algn="tl">
                    <a:srgbClr val="000000">
                      <a:alpha val="43137"/>
                    </a:srgbClr>
                  </a:outerShdw>
                </a:effectLst>
              </a:rPr>
              <a:t>.</a:t>
            </a:r>
            <a:endParaRPr lang="el-GR" spc="300" dirty="0">
              <a:effectLst>
                <a:outerShdw blurRad="38100" dist="38100" dir="2700000" algn="tl">
                  <a:srgbClr val="000000">
                    <a:alpha val="43137"/>
                  </a:srgbClr>
                </a:outerShdw>
              </a:effectLst>
            </a:endParaRPr>
          </a:p>
          <a:p>
            <a:r>
              <a:rPr lang="el-GR" spc="300" dirty="0">
                <a:effectLst>
                  <a:outerShdw blurRad="38100" dist="38100" dir="2700000" algn="tl">
                    <a:srgbClr val="000000">
                      <a:alpha val="43137"/>
                    </a:srgbClr>
                  </a:outerShdw>
                </a:effectLst>
              </a:rPr>
              <a:t>Οι  καλοί δάσκαλοι είναι </a:t>
            </a:r>
            <a:r>
              <a:rPr lang="el-GR" b="1" spc="300" dirty="0">
                <a:solidFill>
                  <a:srgbClr val="FF0000"/>
                </a:solidFill>
                <a:effectLst>
                  <a:outerShdw blurRad="38100" dist="38100" dir="2700000" algn="tl">
                    <a:srgbClr val="000000">
                      <a:alpha val="43137"/>
                    </a:srgbClr>
                  </a:outerShdw>
                </a:effectLst>
              </a:rPr>
              <a:t>πηγές πείρας</a:t>
            </a:r>
            <a:r>
              <a:rPr lang="el-GR" spc="300" dirty="0">
                <a:effectLst>
                  <a:outerShdw blurRad="38100" dist="38100" dir="2700000" algn="tl">
                    <a:srgbClr val="000000">
                      <a:alpha val="43137"/>
                    </a:srgbClr>
                  </a:outerShdw>
                </a:effectLst>
              </a:rPr>
              <a:t>. Έχουν περάσει και οι ίδιοι από τα θρανία, έχουν βρεθεί σε ανάλογες </a:t>
            </a:r>
            <a:r>
              <a:rPr lang="el-GR" spc="300" dirty="0" smtClean="0">
                <a:effectLst>
                  <a:outerShdw blurRad="38100" dist="38100" dir="2700000" algn="tl">
                    <a:srgbClr val="000000">
                      <a:alpha val="43137"/>
                    </a:srgbClr>
                  </a:outerShdw>
                </a:effectLst>
              </a:rPr>
              <a:t>περιστάσεις </a:t>
            </a:r>
            <a:r>
              <a:rPr lang="el-GR" spc="300" dirty="0">
                <a:effectLst>
                  <a:outerShdw blurRad="38100" dist="38100" dir="2700000" algn="tl">
                    <a:srgbClr val="000000">
                      <a:alpha val="43137"/>
                    </a:srgbClr>
                  </a:outerShdw>
                </a:effectLst>
              </a:rPr>
              <a:t>με τους μαθητές τους και είναι σε θέση να μεταδίδουν μαθήματα, όχι μόνο σχετικά με κάποιο γνωστικό αντικείμενο αλλά </a:t>
            </a:r>
            <a:r>
              <a:rPr lang="el-GR" b="1" spc="300" dirty="0">
                <a:solidFill>
                  <a:srgbClr val="FF0000"/>
                </a:solidFill>
                <a:effectLst>
                  <a:outerShdw blurRad="38100" dist="38100" dir="2700000" algn="tl">
                    <a:srgbClr val="000000">
                      <a:alpha val="43137"/>
                    </a:srgbClr>
                  </a:outerShdw>
                </a:effectLst>
              </a:rPr>
              <a:t>μαθήματα  ζωής </a:t>
            </a:r>
            <a:r>
              <a:rPr lang="el-GR" spc="300" dirty="0" smtClean="0">
                <a:effectLst>
                  <a:outerShdw blurRad="38100" dist="38100" dir="2700000" algn="tl">
                    <a:srgbClr val="000000">
                      <a:alpha val="43137"/>
                    </a:srgbClr>
                  </a:outerShdw>
                </a:effectLst>
              </a:rPr>
              <a:t>.Γνωρίζουν να </a:t>
            </a:r>
            <a:r>
              <a:rPr lang="el-GR" b="1" u="sng" spc="300" dirty="0" smtClean="0">
                <a:solidFill>
                  <a:srgbClr val="FF0000"/>
                </a:solidFill>
                <a:effectLst>
                  <a:outerShdw blurRad="38100" dist="38100" dir="2700000" algn="tl">
                    <a:srgbClr val="000000">
                      <a:alpha val="43137"/>
                    </a:srgbClr>
                  </a:outerShdw>
                </a:effectLst>
              </a:rPr>
              <a:t>ακούνε </a:t>
            </a:r>
            <a:r>
              <a:rPr lang="el-GR" spc="300" dirty="0" smtClean="0">
                <a:effectLst>
                  <a:outerShdw blurRad="38100" dist="38100" dir="2700000" algn="tl">
                    <a:srgbClr val="000000">
                      <a:alpha val="43137"/>
                    </a:srgbClr>
                  </a:outerShdw>
                </a:effectLst>
              </a:rPr>
              <a:t>χωρίς να επικρίνουν και λένε </a:t>
            </a:r>
            <a:r>
              <a:rPr lang="el-GR" b="1" spc="300" dirty="0" smtClean="0">
                <a:solidFill>
                  <a:srgbClr val="FF0000"/>
                </a:solidFill>
                <a:effectLst/>
              </a:rPr>
              <a:t>ειλικρινά αυτό που αισθάνονται</a:t>
            </a:r>
            <a:r>
              <a:rPr lang="el-GR" spc="300" dirty="0" smtClean="0">
                <a:effectLst>
                  <a:outerShdw blurRad="38100" dist="38100" dir="2700000" algn="tl">
                    <a:srgbClr val="000000">
                      <a:alpha val="43137"/>
                    </a:srgbClr>
                  </a:outerShdw>
                </a:effectLst>
              </a:rPr>
              <a:t> στους μαθητές τους.</a:t>
            </a:r>
            <a:endParaRPr lang="el-GR" spc="300" dirty="0">
              <a:effectLst>
                <a:outerShdw blurRad="38100" dist="38100" dir="2700000" algn="tl">
                  <a:srgbClr val="000000">
                    <a:alpha val="43137"/>
                  </a:srgbClr>
                </a:outerShdw>
              </a:effectLst>
            </a:endParaRPr>
          </a:p>
          <a:p>
            <a:r>
              <a:rPr lang="el-GR" spc="300" dirty="0">
                <a:effectLst>
                  <a:outerShdw blurRad="38100" dist="38100" dir="2700000" algn="tl">
                    <a:srgbClr val="000000">
                      <a:alpha val="43137"/>
                    </a:srgbClr>
                  </a:outerShdw>
                </a:effectLst>
              </a:rPr>
              <a:t>Οι δάσκαλοι πρέπει </a:t>
            </a:r>
            <a:r>
              <a:rPr lang="el-GR" spc="300" dirty="0" smtClean="0">
                <a:effectLst>
                  <a:outerShdw blurRad="38100" dist="38100" dir="2700000" algn="tl">
                    <a:srgbClr val="000000">
                      <a:alpha val="43137"/>
                    </a:srgbClr>
                  </a:outerShdw>
                </a:effectLst>
              </a:rPr>
              <a:t>διαρκώς να </a:t>
            </a:r>
            <a:r>
              <a:rPr lang="el-GR" spc="300" dirty="0">
                <a:solidFill>
                  <a:srgbClr val="FF0000"/>
                </a:solidFill>
                <a:effectLst>
                  <a:outerShdw blurRad="38100" dist="38100" dir="2700000" algn="tl">
                    <a:srgbClr val="000000">
                      <a:alpha val="43137"/>
                    </a:srgbClr>
                  </a:outerShdw>
                </a:effectLst>
              </a:rPr>
              <a:t>επανασχεδιάζουν</a:t>
            </a:r>
            <a:r>
              <a:rPr lang="el-GR" spc="300" dirty="0">
                <a:effectLst>
                  <a:outerShdw blurRad="38100" dist="38100" dir="2700000" algn="tl">
                    <a:srgbClr val="000000">
                      <a:alpha val="43137"/>
                    </a:srgbClr>
                  </a:outerShdw>
                </a:effectLst>
              </a:rPr>
              <a:t> τον εαυτό τους, το επάγγελμά τους, τα εργαλεία και τις τεχνικές που χρησιμοποιούν, τη σχέση τους με τους </a:t>
            </a:r>
            <a:r>
              <a:rPr lang="el-GR" spc="300" dirty="0" smtClean="0">
                <a:effectLst>
                  <a:outerShdw blurRad="38100" dist="38100" dir="2700000" algn="tl">
                    <a:srgbClr val="000000">
                      <a:alpha val="43137"/>
                    </a:srgbClr>
                  </a:outerShdw>
                </a:effectLst>
              </a:rPr>
              <a:t>μαθητές, </a:t>
            </a:r>
            <a:r>
              <a:rPr lang="el-GR" spc="300" dirty="0">
                <a:effectLst>
                  <a:outerShdw blurRad="38100" dist="38100" dir="2700000" algn="tl">
                    <a:srgbClr val="000000">
                      <a:alpha val="43137"/>
                    </a:srgbClr>
                  </a:outerShdw>
                </a:effectLst>
              </a:rPr>
              <a:t>με σκοπό να </a:t>
            </a:r>
            <a:r>
              <a:rPr lang="el-GR" spc="300" dirty="0" smtClean="0">
                <a:effectLst>
                  <a:outerShdw blurRad="38100" dist="38100" dir="2700000" algn="tl">
                    <a:srgbClr val="000000">
                      <a:alpha val="43137"/>
                    </a:srgbClr>
                  </a:outerShdw>
                </a:effectLst>
              </a:rPr>
              <a:t>υπηρετήσουν </a:t>
            </a:r>
            <a:r>
              <a:rPr lang="el-GR" spc="300" dirty="0">
                <a:effectLst>
                  <a:outerShdw blurRad="38100" dist="38100" dir="2700000" algn="tl">
                    <a:srgbClr val="000000">
                      <a:alpha val="43137"/>
                    </a:srgbClr>
                  </a:outerShdw>
                </a:effectLst>
              </a:rPr>
              <a:t>καλύτερα το κοινωνικό σύνολο</a:t>
            </a:r>
            <a:r>
              <a:rPr lang="el-GR" spc="300" dirty="0" smtClean="0">
                <a:effectLst>
                  <a:outerShdw blurRad="38100" dist="38100" dir="2700000" algn="tl">
                    <a:srgbClr val="000000">
                      <a:alpha val="43137"/>
                    </a:srgbClr>
                  </a:outerShdw>
                </a:effectLst>
              </a:rPr>
              <a:t>.</a:t>
            </a:r>
            <a:endParaRPr lang="el-GR" spc="300" dirty="0">
              <a:effectLst>
                <a:outerShdw blurRad="38100" dist="38100" dir="2700000" algn="tl">
                  <a:srgbClr val="000000">
                    <a:alpha val="43137"/>
                  </a:srgbClr>
                </a:outerShdw>
              </a:effectLst>
            </a:endParaRPr>
          </a:p>
        </p:txBody>
      </p:sp>
      <p:pic>
        <p:nvPicPr>
          <p:cNvPr id="2050" name="Picture 2" descr="C:\Users\αγαπουλακι\Desktop\ΑΝΤΡΕΑΣ\TEACHING PAINTINGS\brussels-students.jpg"/>
          <p:cNvPicPr>
            <a:picLocks noGrp="1" noChangeAspect="1" noChangeArrowheads="1"/>
          </p:cNvPicPr>
          <p:nvPr>
            <p:ph idx="1"/>
          </p:nvPr>
        </p:nvPicPr>
        <p:blipFill>
          <a:blip r:embed="rId1" cstate="print"/>
          <a:srcRect/>
          <a:stretch>
            <a:fillRect/>
          </a:stretch>
        </p:blipFill>
        <p:spPr bwMode="auto">
          <a:xfrm>
            <a:off x="4929190" y="214290"/>
            <a:ext cx="4071966" cy="64781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6672"/>
            <a:ext cx="9144000" cy="2304256"/>
          </a:xfrm>
        </p:spPr>
        <p:txBody>
          <a:bodyPr>
            <a:normAutofit fontScale="90000"/>
          </a:bodyPr>
          <a:lstStyle/>
          <a:p>
            <a:r>
              <a:rPr lang="el-GR" sz="4800" dirty="0" smtClean="0"/>
              <a:t>Πώς εξηγείς </a:t>
            </a:r>
            <a:br>
              <a:rPr lang="el-GR" sz="4800" dirty="0" smtClean="0"/>
            </a:br>
            <a:r>
              <a:rPr lang="el-GR" sz="4800" dirty="0" smtClean="0"/>
              <a:t>το ότι αυτοί οι φοιτητές φαίνονται τόσο </a:t>
            </a:r>
            <a:br>
              <a:rPr lang="el-GR" sz="4800" dirty="0" smtClean="0"/>
            </a:br>
            <a:r>
              <a:rPr lang="el-GR" sz="4800" dirty="0" smtClean="0"/>
              <a:t>απρόθυμοι, αδιάφοροι, </a:t>
            </a:r>
            <a:br>
              <a:rPr lang="el-GR" sz="4800" dirty="0" smtClean="0"/>
            </a:br>
            <a:r>
              <a:rPr lang="el-GR" sz="4800" dirty="0" smtClean="0"/>
              <a:t>σκυθρωποί και αποκαρδιωμένοι;</a:t>
            </a:r>
            <a:br>
              <a:rPr lang="el-GR" sz="4800" dirty="0" smtClean="0"/>
            </a:br>
            <a:endParaRPr lang="el-GR" dirty="0"/>
          </a:p>
        </p:txBody>
      </p:sp>
      <p:pic>
        <p:nvPicPr>
          <p:cNvPr id="1026" name="Picture 2" descr="E:\HIPON\ΕΝΗΜΕΡΩΤΙΚΟ ΥΛΙΚΟ ΠΡΟΓΡΑΜΜΑΤΟΣ HIPON\HIPON IMPACT\TEACHING PAINTINGS\girl-student-1880.jpg!HD.jpg"/>
          <p:cNvPicPr>
            <a:picLocks noChangeAspect="1" noChangeArrowheads="1"/>
          </p:cNvPicPr>
          <p:nvPr/>
        </p:nvPicPr>
        <p:blipFill>
          <a:blip r:embed="rId1" cstate="print"/>
          <a:srcRect/>
          <a:stretch>
            <a:fillRect/>
          </a:stretch>
        </p:blipFill>
        <p:spPr bwMode="auto">
          <a:xfrm>
            <a:off x="0" y="2780928"/>
            <a:ext cx="2068790" cy="3672408"/>
          </a:xfrm>
          <a:prstGeom prst="rect">
            <a:avLst/>
          </a:prstGeom>
          <a:noFill/>
        </p:spPr>
      </p:pic>
      <p:pic>
        <p:nvPicPr>
          <p:cNvPr id="1027" name="Picture 3" descr="E:\HIPON\ΕΝΗΜΕΡΩΤΙΚΟ ΥΛΙΚΟ ΠΡΟΓΡΑΜΜΑΤΟΣ HIPON\HIPON IMPACT\TEACHING PAINTINGS\the-student-1881.jpg!HD.jpg"/>
          <p:cNvPicPr>
            <a:picLocks noChangeAspect="1" noChangeArrowheads="1"/>
          </p:cNvPicPr>
          <p:nvPr/>
        </p:nvPicPr>
        <p:blipFill>
          <a:blip r:embed="rId2" cstate="print"/>
          <a:srcRect/>
          <a:stretch>
            <a:fillRect/>
          </a:stretch>
        </p:blipFill>
        <p:spPr bwMode="auto">
          <a:xfrm>
            <a:off x="2195736" y="2780928"/>
            <a:ext cx="2230988" cy="3672408"/>
          </a:xfrm>
          <a:prstGeom prst="rect">
            <a:avLst/>
          </a:prstGeom>
          <a:noFill/>
        </p:spPr>
      </p:pic>
      <p:pic>
        <p:nvPicPr>
          <p:cNvPr id="1028" name="Picture 4" descr="E:\HIPON\ΕΝΗΜΕΡΩΤΙΚΟ ΥΛΙΚΟ ΠΡΟΓΡΑΜΜΑΤΟΣ HIPON\HIPON IMPACT\TEACHING PAINTINGS\the-student-1903.jpg!HD.jpg"/>
          <p:cNvPicPr>
            <a:picLocks noChangeAspect="1" noChangeArrowheads="1"/>
          </p:cNvPicPr>
          <p:nvPr/>
        </p:nvPicPr>
        <p:blipFill>
          <a:blip r:embed="rId3" cstate="print"/>
          <a:srcRect/>
          <a:stretch>
            <a:fillRect/>
          </a:stretch>
        </p:blipFill>
        <p:spPr bwMode="auto">
          <a:xfrm>
            <a:off x="4499992" y="2780928"/>
            <a:ext cx="2160240" cy="3672408"/>
          </a:xfrm>
          <a:prstGeom prst="rect">
            <a:avLst/>
          </a:prstGeom>
          <a:noFill/>
        </p:spPr>
      </p:pic>
      <p:pic>
        <p:nvPicPr>
          <p:cNvPr id="1029" name="Picture 5" descr="E:\HIPON\ΕΝΗΜΕΡΩΤΙΚΟ ΥΛΙΚΟ ΠΡΟΓΡΑΜΜΑΤΟΣ HIPON\HIPON IMPACT\TEACHING PAINTINGS\the-student-self-portrait.jpg!HD.jpg"/>
          <p:cNvPicPr>
            <a:picLocks noChangeAspect="1" noChangeArrowheads="1"/>
          </p:cNvPicPr>
          <p:nvPr/>
        </p:nvPicPr>
        <p:blipFill>
          <a:blip r:embed="rId4" cstate="print"/>
          <a:srcRect/>
          <a:stretch>
            <a:fillRect/>
          </a:stretch>
        </p:blipFill>
        <p:spPr bwMode="auto">
          <a:xfrm>
            <a:off x="6772236" y="2780928"/>
            <a:ext cx="2371764" cy="3672408"/>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08520" y="0"/>
            <a:ext cx="5400600" cy="6858000"/>
          </a:xfrm>
        </p:spPr>
        <p:txBody>
          <a:bodyPr>
            <a:noAutofit/>
          </a:bodyPr>
          <a:lstStyle/>
          <a:p>
            <a:pPr algn="ctr"/>
            <a:r>
              <a:rPr lang="el-GR" sz="1600" dirty="0" smtClean="0"/>
              <a:t>-Απροθυμία του δασκάλου να </a:t>
            </a:r>
            <a:r>
              <a:rPr lang="el-GR" sz="1600" b="1" dirty="0" smtClean="0"/>
              <a:t>μοιράζεται</a:t>
            </a:r>
            <a:r>
              <a:rPr lang="el-GR" sz="1600" dirty="0" smtClean="0"/>
              <a:t> γνώσεις </a:t>
            </a:r>
            <a:endParaRPr lang="el-GR" sz="1600" dirty="0" smtClean="0"/>
          </a:p>
          <a:p>
            <a:pPr algn="ctr"/>
            <a:r>
              <a:rPr lang="el-GR" sz="1600" dirty="0" smtClean="0"/>
              <a:t>(ή, στην πραγματικότητα, και οτιδήποτε άλλο…)</a:t>
            </a:r>
            <a:endParaRPr lang="el-GR" sz="1600" dirty="0" smtClean="0"/>
          </a:p>
          <a:p>
            <a:pPr algn="ctr"/>
            <a:r>
              <a:rPr lang="el-GR" sz="1600" b="1" dirty="0" smtClean="0"/>
              <a:t>-Άφθονη</a:t>
            </a:r>
            <a:r>
              <a:rPr lang="el-GR" sz="1600" dirty="0" smtClean="0"/>
              <a:t>  θ ε ω ρ η τ ι κ ο λ ο γ ί α : </a:t>
            </a:r>
            <a:endParaRPr lang="el-GR" sz="1600" dirty="0" smtClean="0"/>
          </a:p>
          <a:p>
            <a:pPr algn="ctr"/>
            <a:r>
              <a:rPr lang="el-GR" sz="1600" dirty="0" smtClean="0"/>
              <a:t>α π ο κ λ ε ι σ τ ι κ ή  εκμάθηση  </a:t>
            </a:r>
            <a:r>
              <a:rPr lang="el-GR" sz="1600" i="1" dirty="0" smtClean="0"/>
              <a:t>πληροφοριών </a:t>
            </a:r>
            <a:endParaRPr lang="el-GR" sz="1600" i="1" dirty="0" smtClean="0"/>
          </a:p>
          <a:p>
            <a:pPr algn="ctr"/>
            <a:r>
              <a:rPr lang="el-GR" sz="1600" dirty="0" smtClean="0"/>
              <a:t>μέσω μελέτης και  προβληματισμού </a:t>
            </a:r>
            <a:endParaRPr lang="el-GR" sz="1600" dirty="0" smtClean="0"/>
          </a:p>
          <a:p>
            <a:pPr algn="ctr"/>
            <a:r>
              <a:rPr lang="el-GR" sz="1600" dirty="0" smtClean="0"/>
              <a:t>βάσει </a:t>
            </a:r>
            <a:r>
              <a:rPr lang="el-GR" sz="1600" i="1" dirty="0" smtClean="0"/>
              <a:t>αφηρημένων </a:t>
            </a:r>
            <a:r>
              <a:rPr lang="el-GR" sz="1600" dirty="0" smtClean="0"/>
              <a:t>εννοιών.</a:t>
            </a:r>
            <a:endParaRPr lang="el-GR" sz="1600" dirty="0" smtClean="0"/>
          </a:p>
          <a:p>
            <a:pPr algn="ctr"/>
            <a:r>
              <a:rPr lang="el-GR" sz="1600" dirty="0" smtClean="0"/>
              <a:t>-Αίσθημα  απλής, </a:t>
            </a:r>
            <a:r>
              <a:rPr lang="el-GR" sz="1600" dirty="0" smtClean="0">
                <a:effectLst>
                  <a:outerShdw blurRad="38100" dist="38100" dir="2700000" algn="tl">
                    <a:srgbClr val="000000">
                      <a:alpha val="43137"/>
                    </a:srgbClr>
                  </a:outerShdw>
                </a:effectLst>
              </a:rPr>
              <a:t>τυπικής  διεκπεραίωσης </a:t>
            </a:r>
            <a:endParaRPr lang="el-GR" sz="1600" dirty="0" smtClean="0">
              <a:effectLst>
                <a:outerShdw blurRad="38100" dist="38100" dir="2700000" algn="tl">
                  <a:srgbClr val="000000">
                    <a:alpha val="43137"/>
                  </a:srgbClr>
                </a:outerShdw>
              </a:effectLst>
            </a:endParaRPr>
          </a:p>
          <a:p>
            <a:pPr algn="ctr"/>
            <a:r>
              <a:rPr lang="el-GR" sz="1600" dirty="0" smtClean="0"/>
              <a:t>του διδακτικού έργου.</a:t>
            </a:r>
            <a:br>
              <a:rPr lang="el-GR" sz="1600" dirty="0" smtClean="0"/>
            </a:br>
            <a:r>
              <a:rPr lang="el-GR" sz="1600" dirty="0" smtClean="0"/>
              <a:t>-Ν ω θ ρ ό τ η τ α  και  ε φ η σ υ χ α σ μ ό ς. </a:t>
            </a:r>
            <a:endParaRPr lang="el-GR" sz="1600" dirty="0" smtClean="0"/>
          </a:p>
          <a:p>
            <a:pPr algn="ctr"/>
            <a:r>
              <a:rPr lang="el-GR" sz="1600" dirty="0" smtClean="0">
                <a:effectLst>
                  <a:outerShdw blurRad="38100" dist="38100" dir="2700000" algn="tl">
                    <a:srgbClr val="000000">
                      <a:alpha val="43137"/>
                    </a:srgbClr>
                  </a:outerShdw>
                </a:effectLst>
              </a:rPr>
              <a:t>-Απώλεια</a:t>
            </a:r>
            <a:r>
              <a:rPr lang="el-GR" sz="1600" dirty="0" smtClean="0"/>
              <a:t>  ενδιαφέροντος, έμπνευσης, δημιουργικού ταλέντου, δ ι ά θ ε σ η ς  ε π ι κ ο ι ν ω ν ί α ς και </a:t>
            </a:r>
            <a:r>
              <a:rPr lang="el-GR" sz="1600" i="1" dirty="0" smtClean="0">
                <a:effectLst>
                  <a:outerShdw blurRad="38100" dist="38100" dir="2700000" algn="tl">
                    <a:srgbClr val="000000">
                      <a:alpha val="43137"/>
                    </a:srgbClr>
                  </a:outerShdw>
                </a:effectLst>
              </a:rPr>
              <a:t>ενσυναίσθησης</a:t>
            </a:r>
            <a:r>
              <a:rPr lang="el-GR" sz="1600" dirty="0" smtClean="0"/>
              <a:t>.</a:t>
            </a:r>
            <a:br>
              <a:rPr lang="el-GR" sz="1600" dirty="0" smtClean="0"/>
            </a:br>
            <a:r>
              <a:rPr lang="el-GR" sz="1600" dirty="0" smtClean="0"/>
              <a:t>-Δάσκαλοι</a:t>
            </a:r>
            <a:r>
              <a:rPr lang="en-US" sz="1600" dirty="0" smtClean="0"/>
              <a:t> </a:t>
            </a:r>
            <a:r>
              <a:rPr lang="el-GR" sz="1600" dirty="0" smtClean="0">
                <a:effectLst>
                  <a:outerShdw blurRad="38100" dist="38100" dir="2700000" algn="tl">
                    <a:srgbClr val="000000">
                      <a:alpha val="43137"/>
                    </a:srgbClr>
                  </a:outerShdw>
                </a:effectLst>
              </a:rPr>
              <a:t>απρόσιτοι, υπερόπτες, μεγαλομανείς, ναρκισσιστές </a:t>
            </a:r>
            <a:r>
              <a:rPr lang="el-GR" sz="1600" dirty="0" smtClean="0"/>
              <a:t>(τα τελευταία, εμφανή σε ευτυχώς λιγοστούς</a:t>
            </a:r>
            <a:r>
              <a:rPr lang="en-US" sz="1600" dirty="0"/>
              <a:t> </a:t>
            </a:r>
            <a:r>
              <a:rPr lang="el-GR" sz="1600" dirty="0" smtClean="0"/>
              <a:t>- θέλω να πιστεύω - ακαδημαϊκούς δασκάλους) ,</a:t>
            </a:r>
            <a:r>
              <a:rPr lang="el-GR" sz="1600" i="1" dirty="0" smtClean="0"/>
              <a:t>χ ω ρ ί ς </a:t>
            </a:r>
            <a:r>
              <a:rPr lang="el-GR" sz="1600" dirty="0" smtClean="0"/>
              <a:t>μεταδοτικότητα και χωρίς μετάδοση της έφεσης για μάθηση.</a:t>
            </a:r>
            <a:endParaRPr lang="el-GR" sz="1600" dirty="0" smtClean="0"/>
          </a:p>
          <a:p>
            <a:pPr algn="ctr">
              <a:buFontTx/>
              <a:buChar char="-"/>
            </a:pPr>
            <a:r>
              <a:rPr lang="el-GR" sz="1600" dirty="0" smtClean="0"/>
              <a:t>Α π ρ ο θ υ μ ί α  εφαρμογής καινοτόμων μεθόδων.</a:t>
            </a:r>
            <a:br>
              <a:rPr lang="el-GR" sz="1600" dirty="0" smtClean="0"/>
            </a:br>
            <a:r>
              <a:rPr lang="el-GR" sz="1600" dirty="0" smtClean="0"/>
              <a:t>- Το  μ ο ν α δ ι κ ό  κίνητρο για κάθε εκπαιδευτικό εγχείρημα είναι η </a:t>
            </a:r>
            <a:r>
              <a:rPr lang="el-GR" sz="1600" dirty="0" smtClean="0">
                <a:effectLst>
                  <a:outerShdw blurRad="38100" dist="38100" dir="2700000" algn="tl">
                    <a:srgbClr val="000000">
                      <a:alpha val="43137"/>
                    </a:srgbClr>
                  </a:outerShdw>
                </a:effectLst>
              </a:rPr>
              <a:t>ανταποδοτικότητα</a:t>
            </a:r>
            <a:r>
              <a:rPr lang="el-GR" sz="1600" dirty="0" smtClean="0"/>
              <a:t>,</a:t>
            </a:r>
            <a:endParaRPr lang="el-GR" sz="1600" dirty="0" smtClean="0"/>
          </a:p>
          <a:p>
            <a:pPr algn="ctr"/>
            <a:r>
              <a:rPr lang="el-GR" sz="1600" dirty="0" smtClean="0"/>
              <a:t> που αποτυπώνεται  </a:t>
            </a:r>
            <a:r>
              <a:rPr lang="el-GR" sz="1600" dirty="0" smtClean="0">
                <a:effectLst>
                  <a:outerShdw blurRad="38100" dist="38100" dir="2700000" algn="tl">
                    <a:srgbClr val="000000">
                      <a:alpha val="43137"/>
                    </a:srgbClr>
                  </a:outerShdw>
                </a:effectLst>
              </a:rPr>
              <a:t>αποκλειστικά</a:t>
            </a:r>
            <a:r>
              <a:rPr lang="el-GR" sz="1600" dirty="0" smtClean="0"/>
              <a:t>  σε οικονομικά μεγέθη.</a:t>
            </a:r>
            <a:endParaRPr lang="el-GR" sz="1600" dirty="0" smtClean="0"/>
          </a:p>
          <a:p>
            <a:pPr algn="ctr">
              <a:buFontTx/>
              <a:buChar char="-"/>
            </a:pPr>
            <a:r>
              <a:rPr lang="el-GR" sz="1600" dirty="0" smtClean="0"/>
              <a:t>Παρατεταμένη περίοδος έκπτωσης των ανθρωπιστικών αξιών, με  παραγκώνιση   κάθε  π ν ε υ μ α τ ι κ ό τ η τ α ς  στη ζωή. Από κοινωνιολογική άποψη: γενική κοινωνική και ατομική τάση προς τη συσσώρευση υλικών αγαθών (αποθέωση του καταναλωτισμού, ανούσιες ανέσεις,</a:t>
            </a:r>
            <a:endParaRPr lang="el-GR" sz="1600" dirty="0" smtClean="0"/>
          </a:p>
          <a:p>
            <a:pPr algn="ctr"/>
            <a:r>
              <a:rPr lang="el-GR" sz="1600" dirty="0" smtClean="0"/>
              <a:t>εμμονή στην πολυτελή διαβίωση).</a:t>
            </a:r>
            <a:endParaRPr lang="el-GR" sz="1600" dirty="0" smtClean="0"/>
          </a:p>
        </p:txBody>
      </p:sp>
      <p:pic>
        <p:nvPicPr>
          <p:cNvPr id="2050" name="Picture 2" descr="E:\HIPON\ΕΝΗΜΕΡΩΤΙΚΟ ΥΛΙΚΟ ΠΡΟΓΡΑΜΜΑΤΟΣ HIPON\HIPON IMPACT\TEACHING PAINTINGS\teacher-1882.jpg!HD.jpg"/>
          <p:cNvPicPr>
            <a:picLocks noGrp="1" noChangeAspect="1" noChangeArrowheads="1"/>
          </p:cNvPicPr>
          <p:nvPr>
            <p:ph idx="1"/>
          </p:nvPr>
        </p:nvPicPr>
        <p:blipFill>
          <a:blip r:embed="rId1" cstate="print"/>
          <a:srcRect/>
          <a:stretch>
            <a:fillRect/>
          </a:stretch>
        </p:blipFill>
        <p:spPr bwMode="auto">
          <a:xfrm>
            <a:off x="5220072" y="1500174"/>
            <a:ext cx="3709646" cy="4547649"/>
          </a:xfrm>
          <a:prstGeom prst="rect">
            <a:avLst/>
          </a:prstGeom>
          <a:noFill/>
        </p:spPr>
      </p:pic>
      <p:sp>
        <p:nvSpPr>
          <p:cNvPr id="5" name="1 - Τίτλος"/>
          <p:cNvSpPr>
            <a:spLocks noGrp="1"/>
          </p:cNvSpPr>
          <p:nvPr>
            <p:ph type="title"/>
          </p:nvPr>
        </p:nvSpPr>
        <p:spPr>
          <a:xfrm>
            <a:off x="7036595" y="1772816"/>
            <a:ext cx="1999901" cy="1224136"/>
          </a:xfrm>
        </p:spPr>
        <p:txBody>
          <a:bodyPr>
            <a:normAutofit fontScale="90000"/>
          </a:bodyPr>
          <a:lstStyle/>
          <a:p>
            <a:pPr algn="ctr"/>
            <a:r>
              <a:rPr lang="el-GR" sz="1800" dirty="0" smtClean="0">
                <a:solidFill>
                  <a:schemeClr val="accent5">
                    <a:lumMod val="60000"/>
                    <a:lumOff val="40000"/>
                  </a:schemeClr>
                </a:solidFill>
              </a:rPr>
              <a:t>Διαβάστε </a:t>
            </a:r>
            <a:br>
              <a:rPr lang="el-GR" sz="1800" dirty="0" smtClean="0">
                <a:solidFill>
                  <a:schemeClr val="accent5">
                    <a:lumMod val="60000"/>
                    <a:lumOff val="40000"/>
                  </a:schemeClr>
                </a:solidFill>
              </a:rPr>
            </a:br>
            <a:r>
              <a:rPr lang="el-GR" sz="1800" dirty="0" smtClean="0">
                <a:solidFill>
                  <a:schemeClr val="accent5">
                    <a:lumMod val="60000"/>
                    <a:lumOff val="40000"/>
                  </a:schemeClr>
                </a:solidFill>
              </a:rPr>
              <a:t>απ’ τα βιβλία σας, μελετήστε την ύλη </a:t>
            </a:r>
            <a:br>
              <a:rPr lang="el-GR" sz="1800" dirty="0" smtClean="0">
                <a:solidFill>
                  <a:schemeClr val="accent5">
                    <a:lumMod val="60000"/>
                    <a:lumOff val="40000"/>
                  </a:schemeClr>
                </a:solidFill>
              </a:rPr>
            </a:br>
            <a:r>
              <a:rPr lang="el-GR" sz="1800" dirty="0" smtClean="0">
                <a:solidFill>
                  <a:schemeClr val="accent5">
                    <a:lumMod val="60000"/>
                    <a:lumOff val="40000"/>
                  </a:schemeClr>
                </a:solidFill>
              </a:rPr>
              <a:t>και κατανοήστε την!</a:t>
            </a:r>
            <a:r>
              <a:rPr lang="en-US" sz="1800" dirty="0" smtClean="0">
                <a:solidFill>
                  <a:schemeClr val="accent5">
                    <a:lumMod val="60000"/>
                    <a:lumOff val="40000"/>
                  </a:schemeClr>
                </a:solidFill>
              </a:rPr>
              <a:t>;</a:t>
            </a:r>
            <a:br>
              <a:rPr lang="el-GR" sz="1800" dirty="0" smtClean="0">
                <a:solidFill>
                  <a:schemeClr val="accent5">
                    <a:lumMod val="60000"/>
                    <a:lumOff val="40000"/>
                  </a:schemeClr>
                </a:solidFill>
              </a:rPr>
            </a:br>
            <a:endParaRPr lang="el-GR" sz="1800" dirty="0">
              <a:solidFill>
                <a:schemeClr val="accent5">
                  <a:lumMod val="60000"/>
                  <a:lumOff val="40000"/>
                </a:schemeClr>
              </a:solidFill>
            </a:endParaRPr>
          </a:p>
        </p:txBody>
      </p:sp>
      <p:sp>
        <p:nvSpPr>
          <p:cNvPr id="6" name="Rectangle 5"/>
          <p:cNvSpPr/>
          <p:nvPr/>
        </p:nvSpPr>
        <p:spPr>
          <a:xfrm>
            <a:off x="4929190" y="357166"/>
            <a:ext cx="4214810" cy="830997"/>
          </a:xfrm>
          <a:prstGeom prst="rect">
            <a:avLst/>
          </a:prstGeom>
        </p:spPr>
        <p:txBody>
          <a:bodyPr wrap="square">
            <a:spAutoFit/>
          </a:bodyPr>
          <a:lstStyle/>
          <a:p>
            <a:pPr algn="ctr"/>
            <a:r>
              <a:rPr lang="el-GR" sz="2400" b="1" dirty="0" smtClean="0"/>
              <a:t>Ασφαλώς, ο δάσκαλός τους κάπως ευθύνεται γι’ αυτό.</a:t>
            </a: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500"/>
                                        <p:tgtEl>
                                          <p:spTgt spid="4">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500"/>
                                        <p:tgtEl>
                                          <p:spTgt spid="4">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ΕΡΓΑΣΙΑΚΟΣ ΒΙΟΣ ΚΑΙ ΚΑΘΗΜΕΡΙΝΟΤΗΤΑ </a:t>
            </a:r>
            <a:endParaRPr lang="el-GR" dirty="0"/>
          </a:p>
        </p:txBody>
      </p:sp>
      <p:sp>
        <p:nvSpPr>
          <p:cNvPr id="3" name="2 - Θέση περιεχομένου"/>
          <p:cNvSpPr>
            <a:spLocks noGrp="1"/>
          </p:cNvSpPr>
          <p:nvPr>
            <p:ph idx="1"/>
          </p:nvPr>
        </p:nvSpPr>
        <p:spPr>
          <a:xfrm>
            <a:off x="457200" y="1772816"/>
            <a:ext cx="8229600" cy="4896544"/>
          </a:xfrm>
        </p:spPr>
        <p:txBody>
          <a:bodyPr>
            <a:normAutofit fontScale="85000" lnSpcReduction="20000"/>
          </a:bodyPr>
          <a:lstStyle/>
          <a:p>
            <a:pPr algn="just"/>
            <a:endParaRPr lang="el-GR" dirty="0" smtClean="0"/>
          </a:p>
          <a:p>
            <a:pPr algn="just"/>
            <a:r>
              <a:rPr lang="el-GR" b="1" dirty="0" smtClean="0"/>
              <a:t>Μακρο</a:t>
            </a:r>
            <a:r>
              <a:rPr lang="el-GR" dirty="0" smtClean="0"/>
              <a:t>σκοπική εκτίμηση – </a:t>
            </a:r>
            <a:r>
              <a:rPr lang="el-GR" b="1" dirty="0" err="1" smtClean="0"/>
              <a:t>Ιστοληψία</a:t>
            </a:r>
            <a:r>
              <a:rPr lang="el-GR" b="1" dirty="0" smtClean="0"/>
              <a:t> </a:t>
            </a:r>
            <a:r>
              <a:rPr lang="el-GR" dirty="0" smtClean="0"/>
              <a:t>- </a:t>
            </a:r>
            <a:r>
              <a:rPr lang="el-GR" b="1" dirty="0" smtClean="0"/>
              <a:t>Μικρο</a:t>
            </a:r>
            <a:r>
              <a:rPr lang="el-GR" dirty="0" smtClean="0"/>
              <a:t>σκόπηση. </a:t>
            </a:r>
            <a:endParaRPr lang="en-US" dirty="0" smtClean="0"/>
          </a:p>
          <a:p>
            <a:pPr algn="just"/>
            <a:r>
              <a:rPr lang="el-GR" b="1" dirty="0" smtClean="0"/>
              <a:t>Απεριόριστες οι ερευνητικές προοπτικές </a:t>
            </a:r>
            <a:r>
              <a:rPr lang="el-GR" dirty="0" smtClean="0"/>
              <a:t>καθώς η Παθολογική Ανατομική μελετά τα αποτυπώματα όλων των νόσων, οπότε </a:t>
            </a:r>
            <a:r>
              <a:rPr lang="el-GR" b="1" dirty="0" smtClean="0"/>
              <a:t>το επιστημονικό υπόβαθρο της ειδικότητας είναι ευρύτατο</a:t>
            </a:r>
            <a:r>
              <a:rPr lang="el-GR" dirty="0" smtClean="0"/>
              <a:t> και  ο παθολογοανατόμος έχει την επιστημονική συγκρότηση να ασχοληθεί </a:t>
            </a:r>
            <a:r>
              <a:rPr lang="el-GR" dirty="0" smtClean="0">
                <a:effectLst>
                  <a:outerShdw blurRad="38100" dist="38100" dir="2700000" algn="tl">
                    <a:srgbClr val="000000">
                      <a:alpha val="43137"/>
                    </a:srgbClr>
                  </a:outerShdw>
                </a:effectLst>
              </a:rPr>
              <a:t>σοβαρά</a:t>
            </a:r>
            <a:r>
              <a:rPr lang="el-GR" dirty="0" smtClean="0"/>
              <a:t> με την έρευνα πλείστων νοσημάτων του ανθρώπου με αφετηρία τις μορφολογικές αλλοιώσεις που αναγνωρίζει και να προχωρήσει, σε μοριακό επίπεδο,</a:t>
            </a:r>
            <a:r>
              <a:rPr lang="en-US" dirty="0" smtClean="0"/>
              <a:t> </a:t>
            </a:r>
            <a:r>
              <a:rPr lang="el-GR" dirty="0" smtClean="0"/>
              <a:t>αξιολογώντας τεχνικές είτε </a:t>
            </a:r>
            <a:r>
              <a:rPr lang="en-US" dirty="0" smtClean="0"/>
              <a:t>“in situ” </a:t>
            </a:r>
            <a:r>
              <a:rPr lang="el-GR" dirty="0" smtClean="0"/>
              <a:t>είτε μοριακής βιολογίας.</a:t>
            </a:r>
            <a:endParaRPr lang="el-GR" dirty="0" smtClean="0"/>
          </a:p>
          <a:p>
            <a:pPr algn="just"/>
            <a:endParaRPr lang="el-GR" dirty="0" smtClean="0"/>
          </a:p>
          <a:p>
            <a:pPr algn="just"/>
            <a:endParaRPr lang="el-GR"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525411"/>
          </a:xfrm>
          <a:prstGeom prst="rect">
            <a:avLst/>
          </a:prstGeom>
        </p:spPr>
        <p:txBody>
          <a:bodyPr wrap="square">
            <a:spAutoFit/>
          </a:bodyPr>
          <a:lstStyle/>
          <a:p>
            <a:pPr algn="ctr"/>
            <a:r>
              <a:rPr lang="el-GR" sz="2800" dirty="0" smtClean="0"/>
              <a:t>Οι δάσκαλοι γνωρίζουν ότι, προκειμένου να κάνουν τους μαθητές να </a:t>
            </a:r>
            <a:r>
              <a:rPr lang="el-GR" sz="2800" dirty="0" smtClean="0">
                <a:effectLst>
                  <a:outerShdw blurRad="38100" dist="38100" dir="2700000" algn="tl">
                    <a:srgbClr val="000000">
                      <a:alpha val="43137"/>
                    </a:srgbClr>
                  </a:outerShdw>
                </a:effectLst>
              </a:rPr>
              <a:t>πάρουν στα σοβαρά</a:t>
            </a:r>
            <a:r>
              <a:rPr lang="el-GR" sz="2800" dirty="0" smtClean="0"/>
              <a:t>  την εκπαίδευσή τους </a:t>
            </a:r>
            <a:endParaRPr lang="el-GR" sz="2800" dirty="0" smtClean="0"/>
          </a:p>
          <a:p>
            <a:pPr algn="ctr"/>
            <a:r>
              <a:rPr lang="el-GR" sz="2800" dirty="0" smtClean="0"/>
              <a:t>και να τη θεωρήσουν πραγματικά </a:t>
            </a:r>
            <a:r>
              <a:rPr lang="el-GR" sz="2800" dirty="0" smtClean="0">
                <a:effectLst>
                  <a:outerShdw blurRad="38100" dist="38100" dir="2700000" algn="tl">
                    <a:srgbClr val="000000">
                      <a:alpha val="43137"/>
                    </a:srgbClr>
                  </a:outerShdw>
                </a:effectLst>
              </a:rPr>
              <a:t>δική τους</a:t>
            </a:r>
            <a:r>
              <a:rPr lang="el-GR" sz="2800" dirty="0" smtClean="0"/>
              <a:t>,: </a:t>
            </a:r>
            <a:endParaRPr lang="el-GR" sz="2800" dirty="0" smtClean="0"/>
          </a:p>
          <a:p>
            <a:pPr algn="ctr"/>
            <a:endParaRPr lang="el-GR" sz="2800" dirty="0" smtClean="0"/>
          </a:p>
          <a:p>
            <a:pPr>
              <a:buFontTx/>
              <a:buChar char="-"/>
            </a:pPr>
            <a:r>
              <a:rPr lang="el-GR" sz="2800" dirty="0" smtClean="0"/>
              <a:t>το  πρόγραμμα  σπουδών  τους πρέπει να έχει </a:t>
            </a:r>
            <a:r>
              <a:rPr lang="el-GR" sz="2800" dirty="0" smtClean="0">
                <a:solidFill>
                  <a:srgbClr val="FF0000"/>
                </a:solidFill>
              </a:rPr>
              <a:t>σχέση με τη μελλοντική επαγγελματική  ζωή των εκπαιδευόμενων</a:t>
            </a:r>
            <a:r>
              <a:rPr lang="el-GR" sz="2800" dirty="0" smtClean="0"/>
              <a:t>. Θα πρέπει να υπάρχει «</a:t>
            </a:r>
            <a:r>
              <a:rPr lang="el-GR" sz="2800" dirty="0" smtClean="0">
                <a:solidFill>
                  <a:srgbClr val="FF0000"/>
                </a:solidFill>
              </a:rPr>
              <a:t>νόημα</a:t>
            </a:r>
            <a:r>
              <a:rPr lang="el-GR" sz="2800" dirty="0" smtClean="0"/>
              <a:t>»  για το μαθητή στο εκάστοτε γνωστικό αντικείμενο.</a:t>
            </a:r>
            <a:endParaRPr lang="el-GR" sz="2800" dirty="0" smtClean="0"/>
          </a:p>
          <a:p>
            <a:br>
              <a:rPr lang="el-GR" sz="2800" dirty="0" smtClean="0"/>
            </a:br>
            <a:r>
              <a:rPr lang="el-GR" sz="2800" dirty="0" smtClean="0"/>
              <a:t>- οι μαθησιακές δραστηριότητες πρέπει να </a:t>
            </a:r>
            <a:r>
              <a:rPr lang="el-GR" sz="2800" dirty="0" smtClean="0">
                <a:solidFill>
                  <a:srgbClr val="FF0000"/>
                </a:solidFill>
              </a:rPr>
              <a:t>κεντρίζουν τη φυσική  περιέργεια των μαθητών </a:t>
            </a:r>
            <a:r>
              <a:rPr lang="el-GR" sz="2800" dirty="0" smtClean="0"/>
              <a:t>και πρέπει να αφορούν  </a:t>
            </a:r>
            <a:r>
              <a:rPr lang="el-GR" sz="2800" dirty="0" smtClean="0">
                <a:solidFill>
                  <a:srgbClr val="FF0000"/>
                </a:solidFill>
              </a:rPr>
              <a:t>προσωπικά </a:t>
            </a:r>
            <a:r>
              <a:rPr lang="el-GR" sz="2800" dirty="0" smtClean="0"/>
              <a:t> τον  κάθε μαθητή.</a:t>
            </a:r>
            <a:endParaRPr lang="el-GR" sz="2800" dirty="0" smtClean="0"/>
          </a:p>
          <a:p>
            <a:br>
              <a:rPr lang="el-GR" sz="2800" dirty="0" smtClean="0"/>
            </a:br>
            <a:r>
              <a:rPr lang="el-GR" sz="2800" dirty="0" smtClean="0"/>
              <a:t>-  η εξεταστική διαδικασία  πρέπει να αξιολογεί  τα   </a:t>
            </a:r>
            <a:r>
              <a:rPr lang="el-GR" sz="2800" dirty="0" smtClean="0">
                <a:solidFill>
                  <a:srgbClr val="FF0000"/>
                </a:solidFill>
              </a:rPr>
              <a:t>α λ η θ ι- ν ά  επιτεύγματα </a:t>
            </a:r>
            <a:r>
              <a:rPr lang="el-GR" sz="2800" dirty="0" smtClean="0"/>
              <a:t>των εκπαιδευομένων και να συνιστά και αυτή αναπόσπαστο μέρος της μάθησης.</a:t>
            </a:r>
            <a:endParaRPr lang="el-GR" sz="2800" dirty="0" smtClean="0"/>
          </a:p>
          <a:p>
            <a:pPr>
              <a:buFontTx/>
              <a:buChar char="-"/>
            </a:pPr>
            <a:endParaRPr lang="el-GR" sz="2000" dirty="0" smtClean="0"/>
          </a:p>
          <a:p>
            <a:pPr algn="just"/>
            <a:endParaRPr lang="el-GR" sz="2000" dirty="0" smtClean="0"/>
          </a:p>
          <a:p>
            <a:pPr algn="just"/>
            <a:endParaRPr lang="el-GR" sz="2000" dirty="0" smtClean="0"/>
          </a:p>
          <a:p>
            <a:pPr algn="just"/>
            <a:endParaRPr lang="el-GR" sz="2000" dirty="0" smtClean="0"/>
          </a:p>
          <a:p>
            <a:pPr algn="just"/>
            <a:endParaRPr lang="el-GR" sz="2000"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562" y="928670"/>
            <a:ext cx="4643438" cy="1785950"/>
          </a:xfrm>
        </p:spPr>
        <p:txBody>
          <a:bodyPr>
            <a:normAutofit fontScale="90000"/>
          </a:bodyPr>
          <a:lstStyle/>
          <a:p>
            <a:r>
              <a:rPr lang="el-GR" sz="2200" dirty="0" smtClean="0"/>
              <a:t>Οι </a:t>
            </a:r>
            <a:r>
              <a:rPr lang="el-GR" sz="2200" b="1" dirty="0" smtClean="0"/>
              <a:t>Δάσκαλοι </a:t>
            </a:r>
            <a:r>
              <a:rPr lang="el-GR" sz="2200" dirty="0" smtClean="0"/>
              <a:t>ως </a:t>
            </a:r>
            <a:r>
              <a:rPr lang="el-GR" sz="2200" b="1" dirty="0" smtClean="0"/>
              <a:t>Ερμηνευτές</a:t>
            </a:r>
            <a:r>
              <a:rPr lang="el-GR" sz="2200" dirty="0" smtClean="0"/>
              <a:t>:</a:t>
            </a:r>
            <a:br>
              <a:rPr lang="el-GR" sz="2200" dirty="0" smtClean="0"/>
            </a:br>
            <a:r>
              <a:rPr lang="el-GR" sz="2200" dirty="0" smtClean="0"/>
              <a:t>η Τέχνη </a:t>
            </a:r>
            <a:r>
              <a:rPr lang="el-GR" sz="2200" dirty="0" smtClean="0">
                <a:effectLst>
                  <a:outerShdw blurRad="38100" dist="38100" dir="2700000" algn="tl">
                    <a:srgbClr val="000000">
                      <a:alpha val="43137"/>
                    </a:srgbClr>
                  </a:outerShdw>
                </a:effectLst>
              </a:rPr>
              <a:t>της Ώθησης των Μαθητών</a:t>
            </a:r>
            <a:br>
              <a:rPr lang="el-GR" sz="2200" dirty="0" smtClean="0">
                <a:effectLst>
                  <a:outerShdw blurRad="38100" dist="38100" dir="2700000" algn="tl">
                    <a:srgbClr val="000000">
                      <a:alpha val="43137"/>
                    </a:srgbClr>
                  </a:outerShdw>
                </a:effectLst>
              </a:rPr>
            </a:br>
            <a:r>
              <a:rPr lang="el-GR" sz="2200" dirty="0" smtClean="0">
                <a:effectLst>
                  <a:outerShdw blurRad="38100" dist="38100" dir="2700000" algn="tl">
                    <a:srgbClr val="000000">
                      <a:alpha val="43137"/>
                    </a:srgbClr>
                  </a:outerShdw>
                </a:effectLst>
              </a:rPr>
              <a:t> στη Μάθηση</a:t>
            </a:r>
            <a:br>
              <a:rPr lang="el-GR" sz="2800" dirty="0" smtClean="0"/>
            </a:br>
            <a:r>
              <a:rPr lang="el-GR" sz="1800" dirty="0" smtClean="0"/>
              <a:t>Οι καλοί ηθοποιοί σαγηνεύουν το ακροατήριό τους κυρίως με την </a:t>
            </a:r>
            <a:r>
              <a:rPr lang="el-GR" sz="1800" b="1" dirty="0" smtClean="0"/>
              <a:t>ειλικρίνεια </a:t>
            </a:r>
            <a:r>
              <a:rPr lang="el-GR" sz="1800" dirty="0" smtClean="0"/>
              <a:t>των </a:t>
            </a:r>
            <a:r>
              <a:rPr lang="el-GR" sz="1800" b="1" dirty="0" smtClean="0"/>
              <a:t>συναισθημάτων</a:t>
            </a:r>
            <a:r>
              <a:rPr lang="el-GR" sz="1800" dirty="0" smtClean="0"/>
              <a:t> τους. </a:t>
            </a:r>
            <a:br>
              <a:rPr lang="el-GR" sz="1800" dirty="0" smtClean="0"/>
            </a:br>
            <a:r>
              <a:rPr lang="el-GR" sz="1800" dirty="0" smtClean="0"/>
              <a:t>Οι καλοί δάσκαλοι είναι</a:t>
            </a:r>
            <a:br>
              <a:rPr lang="el-GR" sz="1800" dirty="0" smtClean="0"/>
            </a:br>
            <a:r>
              <a:rPr lang="el-GR" sz="1800" dirty="0" smtClean="0"/>
              <a:t> </a:t>
            </a:r>
            <a:r>
              <a:rPr lang="el-GR" sz="1800" b="1" dirty="0" smtClean="0"/>
              <a:t>σπουδαίοι ερμηνευτές</a:t>
            </a:r>
            <a:r>
              <a:rPr lang="el-GR" sz="1800" dirty="0" smtClean="0"/>
              <a:t> και </a:t>
            </a:r>
            <a:r>
              <a:rPr lang="el-GR" sz="1800" b="1" dirty="0" smtClean="0"/>
              <a:t>αφηγητές </a:t>
            </a:r>
            <a:br>
              <a:rPr lang="el-GR" sz="1800" dirty="0" smtClean="0"/>
            </a:br>
            <a:r>
              <a:rPr lang="el-GR" sz="1800" dirty="0" smtClean="0"/>
              <a:t>που </a:t>
            </a:r>
            <a:r>
              <a:rPr lang="el-GR" sz="1800" b="1" dirty="0" smtClean="0"/>
              <a:t>καθηλώνουν την προσοχή των μαθητών τους</a:t>
            </a:r>
            <a:r>
              <a:rPr lang="el-GR" sz="1800" dirty="0" smtClean="0"/>
              <a:t>.</a:t>
            </a:r>
            <a:br>
              <a:rPr lang="el-GR" sz="2800" dirty="0" smtClean="0"/>
            </a:br>
            <a:endParaRPr lang="el-GR" dirty="0"/>
          </a:p>
        </p:txBody>
      </p:sp>
      <p:pic>
        <p:nvPicPr>
          <p:cNvPr id="157698" name="Picture 2" descr="C:\Users\αγαπουλακι\Desktop\28.9\ART PATH PRESENTATION IMPROVED FIGURES\david-garrick-between-tragedy-and-comedy-1761(1).jpg"/>
          <p:cNvPicPr>
            <a:picLocks noChangeAspect="1" noChangeArrowheads="1"/>
          </p:cNvPicPr>
          <p:nvPr/>
        </p:nvPicPr>
        <p:blipFill>
          <a:blip r:embed="rId1" cstate="print"/>
          <a:srcRect/>
          <a:stretch>
            <a:fillRect/>
          </a:stretch>
        </p:blipFill>
        <p:spPr bwMode="auto">
          <a:xfrm>
            <a:off x="4572000" y="2857496"/>
            <a:ext cx="4290367" cy="3429024"/>
          </a:xfrm>
          <a:prstGeom prst="rect">
            <a:avLst/>
          </a:prstGeom>
          <a:noFill/>
        </p:spPr>
      </p:pic>
      <p:sp>
        <p:nvSpPr>
          <p:cNvPr id="5" name="Rectangle 4"/>
          <p:cNvSpPr/>
          <p:nvPr/>
        </p:nvSpPr>
        <p:spPr>
          <a:xfrm>
            <a:off x="4357686" y="6286520"/>
            <a:ext cx="4786314" cy="584775"/>
          </a:xfrm>
          <a:prstGeom prst="rect">
            <a:avLst/>
          </a:prstGeom>
        </p:spPr>
        <p:txBody>
          <a:bodyPr wrap="square">
            <a:spAutoFit/>
          </a:bodyPr>
          <a:lstStyle/>
          <a:p>
            <a:pPr algn="ctr"/>
            <a:r>
              <a:rPr lang="en-GB" sz="1600" dirty="0" smtClean="0"/>
              <a:t>J. REYNOLDS</a:t>
            </a:r>
            <a:r>
              <a:rPr lang="el-GR" sz="1600" dirty="0" smtClean="0"/>
              <a:t> </a:t>
            </a:r>
            <a:r>
              <a:rPr lang="en-US" sz="1600" dirty="0" smtClean="0"/>
              <a:t>: </a:t>
            </a:r>
            <a:r>
              <a:rPr lang="el-GR" sz="1600" dirty="0" smtClean="0"/>
              <a:t>Ο </a:t>
            </a:r>
            <a:r>
              <a:rPr lang="en-GB" sz="1600" dirty="0" smtClean="0"/>
              <a:t>David Garrick</a:t>
            </a:r>
            <a:r>
              <a:rPr lang="el-GR" sz="1600" dirty="0" smtClean="0"/>
              <a:t> Μεταξύ Τραγωδίας και Κωμωδίας</a:t>
            </a:r>
            <a:r>
              <a:rPr lang="en-GB" sz="1600" dirty="0" smtClean="0"/>
              <a:t>, 1761</a:t>
            </a:r>
            <a:endParaRPr lang="el-GR" sz="1600" dirty="0"/>
          </a:p>
        </p:txBody>
      </p:sp>
      <p:sp>
        <p:nvSpPr>
          <p:cNvPr id="6" name="Rectangle 5"/>
          <p:cNvSpPr/>
          <p:nvPr/>
        </p:nvSpPr>
        <p:spPr>
          <a:xfrm>
            <a:off x="0" y="0"/>
            <a:ext cx="4643438" cy="6801862"/>
          </a:xfrm>
          <a:prstGeom prst="rect">
            <a:avLst/>
          </a:prstGeom>
        </p:spPr>
        <p:txBody>
          <a:bodyPr wrap="square">
            <a:spAutoFit/>
          </a:bodyPr>
          <a:lstStyle/>
          <a:p>
            <a:pPr algn="ctr"/>
            <a:r>
              <a:rPr lang="el-GR" sz="2800" b="1" u="sng" dirty="0" smtClean="0"/>
              <a:t>Παράσταση</a:t>
            </a:r>
            <a:r>
              <a:rPr lang="el-GR" sz="2800" b="1" dirty="0" smtClean="0"/>
              <a:t> στην αίθουσα.</a:t>
            </a:r>
            <a:br>
              <a:rPr lang="el-GR" sz="2800" dirty="0" smtClean="0"/>
            </a:br>
            <a:r>
              <a:rPr lang="el-GR" sz="2400" dirty="0" smtClean="0"/>
              <a:t>Οι δυο υποχρεώσεις που αντιμετωπίζουν όλοι οι δάσκαλοι:</a:t>
            </a:r>
            <a:br>
              <a:rPr lang="el-GR" sz="2400" dirty="0" smtClean="0"/>
            </a:br>
            <a:r>
              <a:rPr lang="el-GR" sz="2400" dirty="0" smtClean="0"/>
              <a:t>να γνωρίζουν το αντικείμενό τους </a:t>
            </a:r>
            <a:endParaRPr lang="el-GR" sz="2400" dirty="0" smtClean="0"/>
          </a:p>
          <a:p>
            <a:pPr algn="ctr"/>
            <a:r>
              <a:rPr lang="el-GR" sz="2400" dirty="0" smtClean="0"/>
              <a:t>(</a:t>
            </a:r>
            <a:r>
              <a:rPr lang="en-US" sz="2400" dirty="0" smtClean="0"/>
              <a:t>o </a:t>
            </a:r>
            <a:r>
              <a:rPr lang="el-GR" sz="2400" dirty="0" smtClean="0"/>
              <a:t>«</a:t>
            </a:r>
            <a:r>
              <a:rPr lang="el-GR" sz="2400" dirty="0" smtClean="0">
                <a:solidFill>
                  <a:srgbClr val="7030A0"/>
                </a:solidFill>
                <a:effectLst>
                  <a:outerShdw blurRad="38100" dist="38100" dir="2700000" algn="tl">
                    <a:srgbClr val="000000">
                      <a:alpha val="43137"/>
                    </a:srgbClr>
                  </a:outerShdw>
                </a:effectLst>
              </a:rPr>
              <a:t>ακαδημαϊκός</a:t>
            </a:r>
            <a:r>
              <a:rPr lang="el-GR" sz="2400" dirty="0" smtClean="0"/>
              <a:t>»  τους  ρόλος  και η σχετική έννοια της </a:t>
            </a:r>
            <a:r>
              <a:rPr lang="el-GR" sz="2400" dirty="0" smtClean="0">
                <a:solidFill>
                  <a:srgbClr val="7030A0"/>
                </a:solidFill>
              </a:rPr>
              <a:t>διδασκαλίας</a:t>
            </a:r>
            <a:r>
              <a:rPr lang="el-GR" sz="2400" dirty="0" smtClean="0"/>
              <a:t>) και να γνωρίζουν τους μαθητές τους (ο  </a:t>
            </a:r>
            <a:r>
              <a:rPr lang="el-GR" sz="2400" dirty="0" smtClean="0">
                <a:solidFill>
                  <a:srgbClr val="FF0000"/>
                </a:solidFill>
                <a:effectLst>
                  <a:outerShdw blurRad="38100" dist="38100" dir="2700000" algn="tl">
                    <a:srgbClr val="000000">
                      <a:alpha val="43137"/>
                    </a:srgbClr>
                  </a:outerShdw>
                </a:effectLst>
              </a:rPr>
              <a:t>σ υ ν α ι σ θ η μ α τ ι κ ό ς  </a:t>
            </a:r>
            <a:r>
              <a:rPr lang="el-GR" sz="2400" dirty="0" smtClean="0"/>
              <a:t>τους ρόλος και η έννοια</a:t>
            </a:r>
            <a:endParaRPr lang="el-GR" sz="2400" dirty="0" smtClean="0"/>
          </a:p>
          <a:p>
            <a:pPr algn="ctr"/>
            <a:r>
              <a:rPr lang="el-GR" sz="2400" dirty="0" smtClean="0"/>
              <a:t> της  </a:t>
            </a:r>
            <a:r>
              <a:rPr lang="el-GR" sz="2400" dirty="0" smtClean="0">
                <a:solidFill>
                  <a:srgbClr val="FF0000"/>
                </a:solidFill>
                <a:effectLst>
                  <a:outerShdw blurRad="38100" dist="38100" dir="2700000" algn="tl">
                    <a:srgbClr val="000000">
                      <a:alpha val="43137"/>
                    </a:srgbClr>
                  </a:outerShdw>
                </a:effectLst>
              </a:rPr>
              <a:t>βιωματικής  διδασκαλίας</a:t>
            </a:r>
            <a:r>
              <a:rPr lang="el-GR" sz="2400" dirty="0" smtClean="0"/>
              <a:t>).</a:t>
            </a:r>
            <a:br>
              <a:rPr lang="el-GR" sz="2400" dirty="0" smtClean="0"/>
            </a:br>
            <a:r>
              <a:rPr lang="el-GR" sz="2400" dirty="0" smtClean="0"/>
              <a:t>Αυτές οι διαφορετικές απαιτήσεις  από τους δασκάλους επιβάλλουν </a:t>
            </a:r>
            <a:r>
              <a:rPr lang="el-GR" sz="2400" b="1" dirty="0" smtClean="0"/>
              <a:t>τόσο </a:t>
            </a:r>
            <a:r>
              <a:rPr lang="el-GR" sz="2400" dirty="0" smtClean="0"/>
              <a:t>την εκ μέρους τους </a:t>
            </a:r>
            <a:r>
              <a:rPr lang="el-GR" sz="2400" dirty="0" smtClean="0">
                <a:solidFill>
                  <a:srgbClr val="7030A0"/>
                </a:solidFill>
                <a:effectLst>
                  <a:outerShdw blurRad="38100" dist="38100" dir="2700000" algn="tl">
                    <a:srgbClr val="000000">
                      <a:alpha val="43137"/>
                    </a:srgbClr>
                  </a:outerShdw>
                </a:effectLst>
              </a:rPr>
              <a:t>τήρηση απόστασης</a:t>
            </a:r>
            <a:r>
              <a:rPr lang="el-GR" sz="2400" dirty="0" smtClean="0"/>
              <a:t>  από τους μαθητές τους (σύμφωνα με τον «</a:t>
            </a:r>
            <a:r>
              <a:rPr lang="el-GR" sz="2400" dirty="0" smtClean="0">
                <a:solidFill>
                  <a:srgbClr val="7030A0"/>
                </a:solidFill>
                <a:effectLst>
                  <a:outerShdw blurRad="38100" dist="38100" dir="2700000" algn="tl">
                    <a:srgbClr val="000000">
                      <a:alpha val="43137"/>
                    </a:srgbClr>
                  </a:outerShdw>
                </a:effectLst>
              </a:rPr>
              <a:t>ακαδημαϊκό</a:t>
            </a:r>
            <a:r>
              <a:rPr lang="el-GR" sz="2400" dirty="0" smtClean="0"/>
              <a:t>» τους  ρόλο) </a:t>
            </a:r>
            <a:r>
              <a:rPr lang="el-GR" sz="2400" b="1" dirty="0" smtClean="0"/>
              <a:t>όσο</a:t>
            </a:r>
            <a:r>
              <a:rPr lang="el-GR" sz="2400" dirty="0" smtClean="0"/>
              <a:t> και την </a:t>
            </a:r>
            <a:r>
              <a:rPr lang="el-GR" sz="2400" dirty="0" smtClean="0">
                <a:solidFill>
                  <a:srgbClr val="FF0000"/>
                </a:solidFill>
                <a:effectLst>
                  <a:outerShdw blurRad="38100" dist="38100" dir="2700000" algn="tl">
                    <a:srgbClr val="000000">
                      <a:alpha val="43137"/>
                    </a:srgbClr>
                  </a:outerShdw>
                </a:effectLst>
              </a:rPr>
              <a:t>εγγύτητα</a:t>
            </a:r>
            <a:r>
              <a:rPr lang="el-GR" sz="2400" dirty="0" smtClean="0"/>
              <a:t> προς τους μαθητές (σύμφωνα με το </a:t>
            </a:r>
            <a:r>
              <a:rPr lang="el-GR" sz="2400" dirty="0" smtClean="0">
                <a:solidFill>
                  <a:srgbClr val="FF0000"/>
                </a:solidFill>
                <a:effectLst>
                  <a:outerShdw blurRad="38100" dist="38100" dir="2700000" algn="tl">
                    <a:srgbClr val="000000">
                      <a:alpha val="43137"/>
                    </a:srgbClr>
                  </a:outerShdw>
                </a:effectLst>
              </a:rPr>
              <a:t>συναισθηματικό</a:t>
            </a:r>
            <a:r>
              <a:rPr lang="el-GR" sz="2400" dirty="0" smtClean="0"/>
              <a:t> τους ρόλο).</a:t>
            </a:r>
            <a:endParaRPr lang="el-GR" sz="2400" dirty="0" smtClean="0"/>
          </a:p>
        </p:txBody>
      </p:sp>
      <p:sp>
        <p:nvSpPr>
          <p:cNvPr id="7" name="Rectangle 6"/>
          <p:cNvSpPr/>
          <p:nvPr/>
        </p:nvSpPr>
        <p:spPr>
          <a:xfrm>
            <a:off x="0" y="-285776"/>
            <a:ext cx="4643438" cy="7232749"/>
          </a:xfrm>
          <a:prstGeom prst="rect">
            <a:avLst/>
          </a:prstGeom>
        </p:spPr>
        <p:txBody>
          <a:bodyPr wrap="square">
            <a:spAutoFit/>
          </a:bodyPr>
          <a:lstStyle/>
          <a:p>
            <a:pPr algn="ctr"/>
            <a:endParaRPr lang="el-GR" sz="2400" dirty="0" smtClean="0"/>
          </a:p>
          <a:p>
            <a:pPr algn="ctr"/>
            <a:r>
              <a:rPr lang="el-GR" sz="2000" dirty="0" smtClean="0"/>
              <a:t>Υπάρχουν πολλοί καλοί δάσκαλοι που εξισορροπούν επιδέξια αυτούς τους αντίθετους ρόλους, διαμορφώνοντας  στην αίθουσα  ένα πρόσωπο για τους μαθητές που είναι </a:t>
            </a:r>
            <a:r>
              <a:rPr lang="el-GR" sz="2000" i="1" dirty="0" smtClean="0"/>
              <a:t>ξεχωριστό</a:t>
            </a:r>
            <a:r>
              <a:rPr lang="el-GR" sz="2000" dirty="0" smtClean="0"/>
              <a:t> και </a:t>
            </a:r>
            <a:r>
              <a:rPr lang="el-GR" sz="2000" b="1" dirty="0" smtClean="0"/>
              <a:t>αληθινό</a:t>
            </a:r>
            <a:r>
              <a:rPr lang="el-GR" sz="2000" dirty="0" smtClean="0"/>
              <a:t>. Η φωνή, οι χειρονομίες, τα ρούχα, τα λεκτικά τερτίπια τους – είναι όλα μέρος της </a:t>
            </a:r>
            <a:r>
              <a:rPr lang="el-GR" sz="2000" u="sng" dirty="0" smtClean="0"/>
              <a:t>παράστασης</a:t>
            </a:r>
            <a:r>
              <a:rPr lang="el-GR" sz="2000" dirty="0" smtClean="0"/>
              <a:t> που δίνουν. Αυτοσχεδιάζουν όταν σε ένα μάθημα προκύπτει κάτι  απρόβλεπτο. </a:t>
            </a:r>
            <a:r>
              <a:rPr lang="el-GR" sz="2000" b="1" dirty="0" smtClean="0"/>
              <a:t>Συνδυάζουν</a:t>
            </a:r>
            <a:r>
              <a:rPr lang="el-GR" sz="2000" dirty="0" smtClean="0"/>
              <a:t> τον </a:t>
            </a:r>
            <a:r>
              <a:rPr lang="el-GR" sz="2000" dirty="0" smtClean="0">
                <a:solidFill>
                  <a:srgbClr val="7030A0"/>
                </a:solidFill>
              </a:rPr>
              <a:t>ακαδημαϊκό</a:t>
            </a:r>
            <a:r>
              <a:rPr lang="el-GR" sz="2000" dirty="0" smtClean="0"/>
              <a:t> και το </a:t>
            </a:r>
            <a:r>
              <a:rPr lang="el-GR" sz="2000" dirty="0" smtClean="0">
                <a:solidFill>
                  <a:srgbClr val="FF0000"/>
                </a:solidFill>
              </a:rPr>
              <a:t>συναισθηματικό</a:t>
            </a:r>
            <a:r>
              <a:rPr lang="el-GR" sz="2000" dirty="0" smtClean="0"/>
              <a:t> τους </a:t>
            </a:r>
            <a:r>
              <a:rPr lang="el-GR" sz="2000" b="1" dirty="0" smtClean="0"/>
              <a:t>ρόλο</a:t>
            </a:r>
            <a:r>
              <a:rPr lang="el-GR" sz="2000" dirty="0" smtClean="0"/>
              <a:t> σε ένα μίγμα που ταυτόχρονα </a:t>
            </a:r>
            <a:r>
              <a:rPr lang="el-GR" sz="2000" b="1" dirty="0" smtClean="0"/>
              <a:t>ελκύει</a:t>
            </a:r>
            <a:r>
              <a:rPr lang="el-GR" sz="2000" dirty="0" smtClean="0"/>
              <a:t> και </a:t>
            </a:r>
            <a:r>
              <a:rPr lang="el-GR" sz="2000" b="1" dirty="0" smtClean="0"/>
              <a:t>παρακινεί</a:t>
            </a:r>
            <a:r>
              <a:rPr lang="el-GR" sz="2000" dirty="0" smtClean="0"/>
              <a:t> τους μαθητές. Οι τελευταίοι, που είναι σε θέση να οσφρανθούν μια ψεύτικη παράσταση στο λεπτό, καταλήγουν να εκτιμήσουν εκείνη την </a:t>
            </a:r>
            <a:r>
              <a:rPr lang="el-GR" sz="2000" u="sng" dirty="0" smtClean="0"/>
              <a:t>παράσταση</a:t>
            </a:r>
            <a:r>
              <a:rPr lang="el-GR" sz="2000" dirty="0" smtClean="0"/>
              <a:t>  που χαρακτηρίζεται </a:t>
            </a:r>
            <a:r>
              <a:rPr lang="el-GR" sz="2000" b="1" dirty="0" smtClean="0"/>
              <a:t>από </a:t>
            </a:r>
            <a:r>
              <a:rPr lang="el-GR" sz="2000" b="1" spc="300" dirty="0" smtClean="0"/>
              <a:t>αυθεντική, ειλικρινή  </a:t>
            </a:r>
            <a:r>
              <a:rPr lang="el-GR" sz="2000" b="1" dirty="0" smtClean="0"/>
              <a:t>συναίσθηση </a:t>
            </a:r>
            <a:r>
              <a:rPr lang="el-GR" sz="2000" dirty="0" smtClean="0"/>
              <a:t>και </a:t>
            </a:r>
            <a:r>
              <a:rPr lang="el-GR" sz="2000" b="1" dirty="0" smtClean="0"/>
              <a:t>πρόθεση </a:t>
            </a:r>
            <a:r>
              <a:rPr lang="el-GR" sz="2000" dirty="0" smtClean="0"/>
              <a:t>και θυμούνται τέτοιους </a:t>
            </a:r>
            <a:r>
              <a:rPr lang="el-GR" sz="2000" b="1" dirty="0" smtClean="0"/>
              <a:t>δάσκαλους</a:t>
            </a:r>
            <a:r>
              <a:rPr lang="el-GR" sz="2000" dirty="0" smtClean="0"/>
              <a:t> για το υπόλοιπο της ζωής τους ως </a:t>
            </a:r>
            <a:r>
              <a:rPr lang="el-GR" sz="2000" b="1" dirty="0" smtClean="0"/>
              <a:t>θετικά πρότυπα, πηγές έμπνευσης για δημιουργία δηλ. ως μέντορες</a:t>
            </a:r>
            <a:r>
              <a:rPr lang="el-GR" sz="2000" dirty="0" smtClean="0"/>
              <a:t>.</a:t>
            </a:r>
            <a:endParaRPr lang="el-GR" sz="2000" dirty="0" smtClean="0"/>
          </a:p>
        </p:txBody>
      </p:sp>
      <p:pic>
        <p:nvPicPr>
          <p:cNvPr id="154626" name="Picture 2" descr="C:\Users\αγαπουλακι\Desktop\ΑΝΤΡΕΑΣ\NEW TEACHING PAINTINGS\teaching.jpg"/>
          <p:cNvPicPr>
            <a:picLocks noChangeAspect="1" noChangeArrowheads="1"/>
          </p:cNvPicPr>
          <p:nvPr/>
        </p:nvPicPr>
        <p:blipFill>
          <a:blip r:embed="rId2" cstate="print"/>
          <a:srcRect/>
          <a:stretch>
            <a:fillRect/>
          </a:stretch>
        </p:blipFill>
        <p:spPr bwMode="auto">
          <a:xfrm>
            <a:off x="4714876" y="1142984"/>
            <a:ext cx="4071966" cy="2000264"/>
          </a:xfrm>
          <a:prstGeom prst="rect">
            <a:avLst/>
          </a:prstGeom>
          <a:noFill/>
        </p:spPr>
      </p:pic>
      <p:pic>
        <p:nvPicPr>
          <p:cNvPr id="154627" name="Picture 3" descr="C:\Users\αγαπουλακι\Desktop\ΑΝΤΡΕΑΣ\NEW TEACHING PAINTINGS\shadow-of-the-teacher-1932.jpg"/>
          <p:cNvPicPr>
            <a:picLocks noChangeAspect="1" noChangeArrowheads="1"/>
          </p:cNvPicPr>
          <p:nvPr/>
        </p:nvPicPr>
        <p:blipFill>
          <a:blip r:embed="rId3" cstate="print"/>
          <a:srcRect/>
          <a:stretch>
            <a:fillRect/>
          </a:stretch>
        </p:blipFill>
        <p:spPr bwMode="auto">
          <a:xfrm>
            <a:off x="4714876" y="3571876"/>
            <a:ext cx="4000529" cy="2643206"/>
          </a:xfrm>
          <a:prstGeom prst="rect">
            <a:avLst/>
          </a:prstGeom>
          <a:noFill/>
        </p:spPr>
      </p:pic>
      <p:sp>
        <p:nvSpPr>
          <p:cNvPr id="10" name="Rectangle 9"/>
          <p:cNvSpPr/>
          <p:nvPr/>
        </p:nvSpPr>
        <p:spPr>
          <a:xfrm>
            <a:off x="4714876" y="3214686"/>
            <a:ext cx="4071966" cy="1631216"/>
          </a:xfrm>
          <a:prstGeom prst="rect">
            <a:avLst/>
          </a:prstGeom>
        </p:spPr>
        <p:txBody>
          <a:bodyPr wrap="square">
            <a:spAutoFit/>
          </a:bodyPr>
          <a:lstStyle/>
          <a:p>
            <a:pPr algn="ctr"/>
            <a:r>
              <a:rPr lang="en-GB" sz="1600" dirty="0" smtClean="0"/>
              <a:t>  NORVAL MORRISSEAU (1932-2007) </a:t>
            </a:r>
            <a:r>
              <a:rPr lang="el-GR" sz="1600" dirty="0" smtClean="0"/>
              <a:t> </a:t>
            </a:r>
            <a:endParaRPr lang="el-GR" sz="1600" dirty="0" smtClean="0"/>
          </a:p>
          <a:p>
            <a:pPr algn="ctr"/>
            <a:r>
              <a:rPr lang="el-GR" sz="1600" dirty="0" smtClean="0"/>
              <a:t>Η διδασκαλία.</a:t>
            </a:r>
            <a:r>
              <a:rPr lang="en-US" sz="1600" dirty="0" smtClean="0"/>
              <a:t> </a:t>
            </a:r>
            <a:endParaRPr lang="en-US" sz="1600" dirty="0" smtClean="0"/>
          </a:p>
          <a:p>
            <a:pPr algn="ctr"/>
            <a:r>
              <a:rPr lang="el-GR" sz="1200" dirty="0" smtClean="0"/>
              <a:t>Σημειώστε  την ιδανική απόσταση  μεταξύ του προστατευτικού δάσκαλου και των μαθητών του, </a:t>
            </a:r>
            <a:endParaRPr lang="el-GR" sz="1200" dirty="0" smtClean="0"/>
          </a:p>
          <a:p>
            <a:pPr algn="ctr"/>
            <a:r>
              <a:rPr lang="el-GR" sz="1200" dirty="0" smtClean="0"/>
              <a:t>ούτε υπερβολικά κοντά ούτε υπερβολικά απόμακρα.</a:t>
            </a:r>
            <a:br>
              <a:rPr lang="el-GR" sz="1200" dirty="0" smtClean="0"/>
            </a:br>
            <a:endParaRPr lang="en-US" sz="1600" dirty="0" smtClean="0"/>
          </a:p>
          <a:p>
            <a:pPr algn="ctr"/>
            <a:endParaRPr lang="el-GR" sz="1600" dirty="0"/>
          </a:p>
        </p:txBody>
      </p:sp>
      <p:sp>
        <p:nvSpPr>
          <p:cNvPr id="11" name="Rectangle 10"/>
          <p:cNvSpPr/>
          <p:nvPr/>
        </p:nvSpPr>
        <p:spPr>
          <a:xfrm rot="10800000" flipH="1" flipV="1">
            <a:off x="4286248" y="6357958"/>
            <a:ext cx="4857752" cy="351754"/>
          </a:xfrm>
          <a:prstGeom prst="rect">
            <a:avLst/>
          </a:prstGeom>
        </p:spPr>
        <p:txBody>
          <a:bodyPr wrap="square">
            <a:spAutoFit/>
          </a:bodyPr>
          <a:lstStyle/>
          <a:p>
            <a:pPr algn="ctr"/>
            <a:r>
              <a:rPr lang="en-GB" sz="1600" dirty="0" smtClean="0"/>
              <a:t> NICHOLAS ROERICH  </a:t>
            </a:r>
            <a:r>
              <a:rPr lang="el-GR" sz="1600" dirty="0" smtClean="0"/>
              <a:t>Η σκιά του δασκάλου</a:t>
            </a:r>
            <a:r>
              <a:rPr lang="en-GB" sz="1600" dirty="0" smtClean="0"/>
              <a:t>, 1932</a:t>
            </a:r>
            <a:endParaRPr lang="el-G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157698"/>
                                        </p:tgtEl>
                                      </p:cBhvr>
                                    </p:animEffect>
                                    <p:set>
                                      <p:cBhvr>
                                        <p:cTn id="15" dur="1" fill="hold">
                                          <p:stCondLst>
                                            <p:cond delay="1999"/>
                                          </p:stCondLst>
                                        </p:cTn>
                                        <p:tgtEl>
                                          <p:spTgt spid="15769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4626"/>
                                        </p:tgtEl>
                                        <p:attrNameLst>
                                          <p:attrName>style.visibility</p:attrName>
                                        </p:attrNameLst>
                                      </p:cBhvr>
                                      <p:to>
                                        <p:strVal val="visible"/>
                                      </p:to>
                                    </p:set>
                                    <p:animEffect transition="in" filter="fade">
                                      <p:cBhvr>
                                        <p:cTn id="26" dur="500"/>
                                        <p:tgtEl>
                                          <p:spTgt spid="1546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54626"/>
                                        </p:tgtEl>
                                      </p:cBhvr>
                                    </p:animEffect>
                                    <p:set>
                                      <p:cBhvr>
                                        <p:cTn id="39" dur="1" fill="hold">
                                          <p:stCondLst>
                                            <p:cond delay="499"/>
                                          </p:stCondLst>
                                        </p:cTn>
                                        <p:tgtEl>
                                          <p:spTgt spid="15462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4627"/>
                                        </p:tgtEl>
                                        <p:attrNameLst>
                                          <p:attrName>style.visibility</p:attrName>
                                        </p:attrNameLst>
                                      </p:cBhvr>
                                      <p:to>
                                        <p:strVal val="visible"/>
                                      </p:to>
                                    </p:set>
                                    <p:animEffect transition="in" filter="fade">
                                      <p:cBhvr>
                                        <p:cTn id="47" dur="2000"/>
                                        <p:tgtEl>
                                          <p:spTgt spid="1546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6" grpId="1"/>
      <p:bldP spid="7" grpId="0"/>
      <p:bldP spid="10" grpId="0"/>
      <p:bldP spid="10" grpId="1"/>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normAutofit/>
          </a:bodyPr>
          <a:lstStyle/>
          <a:p>
            <a:r>
              <a:rPr lang="el-GR" sz="2800" dirty="0" smtClean="0">
                <a:effectLst>
                  <a:outerShdw blurRad="38100" dist="38100" dir="2700000" algn="tl">
                    <a:srgbClr val="000000">
                      <a:alpha val="43137"/>
                    </a:srgbClr>
                  </a:outerShdw>
                </a:effectLst>
              </a:rPr>
              <a:t>ΠΡΟΤΑΣΗ ΔΗΜΙΟΥΡΓΙΑΣ </a:t>
            </a:r>
            <a:r>
              <a:rPr lang="el-GR" sz="2800" b="1" dirty="0" smtClean="0">
                <a:effectLst>
                  <a:outerShdw blurRad="38100" dist="38100" dir="2700000" algn="tl">
                    <a:srgbClr val="000000">
                      <a:alpha val="43137"/>
                    </a:srgbClr>
                  </a:outerShdw>
                </a:effectLst>
              </a:rPr>
              <a:t>ΚΕΝΤΡΟΥ ΕΞΑΤΟΜΙΚΕΥΜΕΝΗΣ ΥΠΟΣΤΗΡΙΞΗΣ ΕΚΠΑΙΔΕΥΤΙΚΩΝ</a:t>
            </a:r>
            <a:r>
              <a:rPr lang="el-GR" sz="2800" dirty="0" smtClean="0">
                <a:effectLst>
                  <a:outerShdw blurRad="38100" dist="38100" dir="2700000" algn="tl">
                    <a:srgbClr val="000000">
                      <a:alpha val="43137"/>
                    </a:srgbClr>
                  </a:outerShdw>
                </a:effectLst>
              </a:rPr>
              <a:t> ΑΝΑ ΒΑΘΜΙΔΑ ΕΚΠΑΙΔΕΥΣΗΣ</a:t>
            </a:r>
            <a:endParaRPr lang="el-GR" sz="28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34290" y="828040"/>
            <a:ext cx="9089390" cy="5997575"/>
          </a:xfrm>
        </p:spPr>
        <p:txBody>
          <a:bodyPr>
            <a:noAutofit/>
          </a:bodyPr>
          <a:lstStyle/>
          <a:p>
            <a:pPr algn="just"/>
            <a:r>
              <a:rPr lang="el-GR" sz="2300" dirty="0" smtClean="0"/>
              <a:t>Ψυχολογική ενθάρρυνση εκπαιδευτικού για δημιουργική διάθεση, θετικό παιδαγωγικό κλίμα και καλλιέργεια διδακτικών δεξιοτήτων, μη λεκτικής επικοινωνίας, αυθεντικότητας και ενσυναίσθησης</a:t>
            </a:r>
            <a:r>
              <a:rPr lang="en-US" altLang="el-GR" sz="2300" dirty="0" smtClean="0"/>
              <a:t>.</a:t>
            </a:r>
            <a:endParaRPr lang="en-US" altLang="el-GR" sz="2300" dirty="0" smtClean="0"/>
          </a:p>
          <a:p>
            <a:pPr algn="just"/>
            <a:r>
              <a:rPr lang="el-GR" sz="2300" dirty="0" smtClean="0">
                <a:sym typeface="+mn-ea"/>
              </a:rPr>
              <a:t>Προτεινόμενα πρακτικά εφαρμόσιμα  βήματα, όχι θεωρητικές αναλύσεις</a:t>
            </a:r>
            <a:r>
              <a:rPr lang="en-US" altLang="el-GR" sz="2300" dirty="0" smtClean="0">
                <a:sym typeface="+mn-ea"/>
              </a:rPr>
              <a:t>.</a:t>
            </a:r>
            <a:endParaRPr lang="el-GR" sz="2300" dirty="0" smtClean="0"/>
          </a:p>
          <a:p>
            <a:pPr algn="just"/>
            <a:r>
              <a:rPr lang="el-GR" sz="2300" dirty="0" smtClean="0"/>
              <a:t>Εξοικείωση με δυνατότητες σύγχρονων ψηφιακών εκπαιδευτικών μέσων</a:t>
            </a:r>
            <a:r>
              <a:rPr lang="en-US" altLang="el-GR" sz="2300" dirty="0" smtClean="0"/>
              <a:t>.</a:t>
            </a:r>
            <a:endParaRPr lang="el-GR" sz="2300" dirty="0" smtClean="0"/>
          </a:p>
          <a:p>
            <a:pPr algn="just"/>
            <a:r>
              <a:rPr lang="el-GR" sz="2300" dirty="0" smtClean="0"/>
              <a:t>Συμβουλευτική χειρισμού περιπτώσεων παρενόχλησης, εκφοβισμού &amp; ιδιαιτεροτήτων εκπαιδευομένων</a:t>
            </a:r>
            <a:r>
              <a:rPr lang="en-US" altLang="el-GR" sz="2300" dirty="0" smtClean="0"/>
              <a:t>.</a:t>
            </a:r>
            <a:endParaRPr lang="el-GR" sz="2300" dirty="0" smtClean="0"/>
          </a:p>
          <a:p>
            <a:pPr algn="just"/>
            <a:r>
              <a:rPr lang="el-GR" sz="2300" dirty="0" smtClean="0"/>
              <a:t>Στελέχωση του Κέντρου με εξειδικευμένους επιστήμονες </a:t>
            </a:r>
            <a:r>
              <a:rPr lang="el-GR" sz="2300" dirty="0" smtClean="0">
                <a:effectLst>
                  <a:outerShdw blurRad="38100" dist="38100" dir="2700000" algn="tl">
                    <a:srgbClr val="000000">
                      <a:alpha val="43137"/>
                    </a:srgbClr>
                  </a:outerShdw>
                </a:effectLst>
              </a:rPr>
              <a:t>ενεργούς</a:t>
            </a:r>
            <a:r>
              <a:rPr lang="el-GR" sz="2300" dirty="0" smtClean="0"/>
              <a:t> στην παιδαγωγική, στην ψυχολογία της μάθησης, στην ανθρωπιστική ψυχολογία &amp; στις εφαρμογές ηλεκτρονικών εκπαιδευτικών εργαλείων.</a:t>
            </a:r>
            <a:endParaRPr lang="el-GR" sz="2300" dirty="0" smtClean="0"/>
          </a:p>
          <a:p>
            <a:pPr algn="just"/>
            <a:r>
              <a:rPr lang="el-GR" sz="2300" dirty="0" smtClean="0"/>
              <a:t>Υποχρεωτική η αξιολόγηση από κάθε εκπαιδευτικό που έλαβε τις υπηρεσίες του Κέντρου. Επίσης, διασφάλισή του έναντι των πιθανών  υπολοίπων που θεωρούν ότι “χαλάει την πιάτσα” και προσπαθούν να του επιβάλουν την αδιάφορη μετριότητά τους.</a:t>
            </a:r>
            <a:endParaRPr lang="el-GR" sz="2300" dirty="0" smtClean="0"/>
          </a:p>
          <a:p>
            <a:pPr algn="just"/>
            <a:endParaRPr lang="el-GR" sz="1400" dirty="0"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105"/>
            <a:ext cx="9144000" cy="504825"/>
          </a:xfrm>
        </p:spPr>
        <p:txBody>
          <a:bodyPr>
            <a:noAutofit/>
          </a:bodyPr>
          <a:lstStyle/>
          <a:p>
            <a:r>
              <a:rPr lang="el-GR" sz="2400" b="1" spc="300" dirty="0" smtClean="0">
                <a:effectLst>
                  <a:outerShdw blurRad="38100" dist="38100" dir="2700000" algn="tl">
                    <a:srgbClr val="000000">
                      <a:alpha val="43137"/>
                    </a:srgbClr>
                  </a:outerShdw>
                </a:effectLst>
              </a:rPr>
              <a:t>Πτυχές προσωπικότητας </a:t>
            </a:r>
            <a:r>
              <a:rPr lang="el-GR" sz="2400" dirty="0" smtClean="0">
                <a:effectLst>
                  <a:outerShdw blurRad="38100" dist="38100" dir="2700000" algn="tl">
                    <a:srgbClr val="000000">
                      <a:alpha val="43137"/>
                    </a:srgbClr>
                  </a:outerShdw>
                </a:effectLst>
              </a:rPr>
              <a:t>και </a:t>
            </a:r>
            <a:r>
              <a:rPr lang="el-GR" sz="2400" b="1" spc="300" dirty="0" smtClean="0">
                <a:effectLst>
                  <a:outerShdw blurRad="38100" dist="38100" dir="2700000" algn="tl">
                    <a:srgbClr val="000000">
                      <a:alpha val="43137"/>
                    </a:srgbClr>
                  </a:outerShdw>
                </a:effectLst>
              </a:rPr>
              <a:t>άσκηση διδασκαλίας</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σε ένα </a:t>
            </a:r>
            <a:r>
              <a:rPr lang="el-GR" sz="2400" b="1" dirty="0" smtClean="0">
                <a:effectLst>
                  <a:outerShdw blurRad="38100" dist="38100" dir="2700000" algn="tl">
                    <a:srgbClr val="000000">
                      <a:alpha val="43137"/>
                    </a:srgbClr>
                  </a:outerShdw>
                </a:effectLst>
              </a:rPr>
              <a:t>ανθρωποκεντρικό</a:t>
            </a:r>
            <a:r>
              <a:rPr lang="el-GR" sz="2400" dirty="0" smtClean="0">
                <a:effectLst>
                  <a:outerShdw blurRad="38100" dist="38100" dir="2700000" algn="tl">
                    <a:srgbClr val="000000">
                      <a:alpha val="43137"/>
                    </a:srgbClr>
                  </a:outerShdw>
                </a:effectLst>
              </a:rPr>
              <a:t> εκπαιδευτικό σύστημα.</a:t>
            </a:r>
            <a:br>
              <a:rPr lang="el-GR" sz="2400" dirty="0" smtClean="0">
                <a:effectLst>
                  <a:outerShdw blurRad="38100" dist="38100" dir="2700000" algn="tl">
                    <a:srgbClr val="000000">
                      <a:alpha val="43137"/>
                    </a:srgbClr>
                  </a:outerShdw>
                </a:effectLst>
              </a:rPr>
            </a:br>
            <a:r>
              <a:rPr lang="el-GR" sz="1400" spc="300" dirty="0" smtClean="0">
                <a:effectLst>
                  <a:outerShdw blurRad="38100" dist="38100" dir="2700000" algn="tl">
                    <a:srgbClr val="000000">
                      <a:alpha val="43137"/>
                    </a:srgbClr>
                  </a:outerShdw>
                </a:effectLst>
              </a:rPr>
              <a:t>Προσωπικές</a:t>
            </a:r>
            <a:r>
              <a:rPr lang="el-GR" sz="1400" dirty="0" smtClean="0">
                <a:effectLst>
                  <a:outerShdw blurRad="38100" dist="38100" dir="2700000" algn="tl">
                    <a:srgbClr val="000000">
                      <a:alpha val="43137"/>
                    </a:srgbClr>
                  </a:outerShdw>
                </a:effectLst>
              </a:rPr>
              <a:t> απόψεις μετά </a:t>
            </a:r>
            <a:r>
              <a:rPr lang="el-GR" sz="1400" smtClean="0">
                <a:effectLst>
                  <a:outerShdw blurRad="38100" dist="38100" dir="2700000" algn="tl">
                    <a:srgbClr val="000000">
                      <a:alpha val="43137"/>
                    </a:srgbClr>
                  </a:outerShdw>
                </a:effectLst>
              </a:rPr>
              <a:t>από &gt;40</a:t>
            </a:r>
            <a:r>
              <a:rPr lang="en-US" sz="1400" smtClean="0">
                <a:effectLst>
                  <a:outerShdw blurRad="38100" dist="38100" dir="2700000" algn="tl">
                    <a:srgbClr val="000000">
                      <a:alpha val="43137"/>
                    </a:srgbClr>
                  </a:outerShdw>
                </a:effectLst>
              </a:rPr>
              <a:t> </a:t>
            </a:r>
            <a:r>
              <a:rPr lang="el-GR" sz="1400" dirty="0" smtClean="0">
                <a:effectLst>
                  <a:outerShdw blurRad="38100" dist="38100" dir="2700000" algn="tl">
                    <a:srgbClr val="000000">
                      <a:alpha val="43137"/>
                    </a:srgbClr>
                  </a:outerShdw>
                </a:effectLst>
              </a:rPr>
              <a:t>χρόνια ενασχόλησης  με την εκπαίδευση,  τα 25 από τα οποία, ως μέλος ΔΕΠ. </a:t>
            </a:r>
            <a:endParaRPr lang="el-GR" sz="1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390650"/>
            <a:ext cx="9144000" cy="5467350"/>
          </a:xfrm>
        </p:spPr>
        <p:txBody>
          <a:bodyPr>
            <a:noAutofit/>
          </a:bodyPr>
          <a:lstStyle/>
          <a:p>
            <a:pPr algn="just"/>
            <a:r>
              <a:rPr lang="el-GR" sz="1800" b="1" u="sng" spc="300" dirty="0" smtClean="0">
                <a:solidFill>
                  <a:srgbClr val="FF0000"/>
                </a:solidFill>
              </a:rPr>
              <a:t>Υπεράνω όλων</a:t>
            </a:r>
            <a:r>
              <a:rPr lang="en-US" sz="1800" dirty="0" smtClean="0"/>
              <a:t>: </a:t>
            </a:r>
            <a:r>
              <a:rPr lang="el-GR" sz="1800" b="1" dirty="0" smtClean="0">
                <a:solidFill>
                  <a:srgbClr val="FF0000"/>
                </a:solidFill>
              </a:rPr>
              <a:t>ενεργός, δημιουργική διάθεση </a:t>
            </a:r>
            <a:r>
              <a:rPr lang="el-GR" sz="1800" b="1" u="sng" spc="600" dirty="0" smtClean="0">
                <a:solidFill>
                  <a:srgbClr val="FF0000"/>
                </a:solidFill>
              </a:rPr>
              <a:t>προσφοράς</a:t>
            </a:r>
            <a:r>
              <a:rPr lang="el-GR" sz="1800" dirty="0" smtClean="0">
                <a:solidFill>
                  <a:srgbClr val="FF0000"/>
                </a:solidFill>
              </a:rPr>
              <a:t> </a:t>
            </a:r>
            <a:r>
              <a:rPr lang="el-GR" sz="1800" dirty="0" smtClean="0"/>
              <a:t>στους εκπαιδευόμενους. Το </a:t>
            </a:r>
            <a:r>
              <a:rPr lang="el-GR" sz="1800" dirty="0" smtClean="0">
                <a:solidFill>
                  <a:srgbClr val="FF0000"/>
                </a:solidFill>
                <a:effectLst>
                  <a:outerShdw blurRad="38100" dist="38100" dir="2700000" algn="tl">
                    <a:srgbClr val="000000">
                      <a:alpha val="43137"/>
                    </a:srgbClr>
                  </a:outerShdw>
                </a:effectLst>
              </a:rPr>
              <a:t>έκδηλο ενδιαφέρον («μεράκι») </a:t>
            </a:r>
            <a:r>
              <a:rPr lang="el-GR" sz="1800" dirty="0" smtClean="0">
                <a:effectLst>
                  <a:outerShdw blurRad="38100" dist="38100" dir="2700000" algn="tl">
                    <a:srgbClr val="000000">
                      <a:alpha val="43137"/>
                    </a:srgbClr>
                  </a:outerShdw>
                </a:effectLst>
              </a:rPr>
              <a:t>του δασκάλου για τη δουλειά του </a:t>
            </a:r>
            <a:r>
              <a:rPr lang="el-GR" sz="1800" dirty="0" smtClean="0"/>
              <a:t>μετουσιώνεται στους μαθητές ως </a:t>
            </a:r>
            <a:r>
              <a:rPr lang="el-GR" sz="1800" b="1" spc="600" dirty="0" smtClean="0">
                <a:solidFill>
                  <a:srgbClr val="FF0000"/>
                </a:solidFill>
                <a:effectLst>
                  <a:outerShdw blurRad="38100" dist="38100" dir="2700000" algn="tl">
                    <a:srgbClr val="000000">
                      <a:alpha val="43137"/>
                    </a:srgbClr>
                  </a:outerShdw>
                </a:effectLst>
              </a:rPr>
              <a:t>θετική, δημιουργική στάση στη μελλοντική επαγγελματική τους δραστηριότητα</a:t>
            </a:r>
            <a:r>
              <a:rPr lang="el-GR" sz="1800" b="1" spc="600" dirty="0" smtClean="0">
                <a:solidFill>
                  <a:srgbClr val="FF0000"/>
                </a:solidFill>
              </a:rPr>
              <a:t>.</a:t>
            </a:r>
            <a:r>
              <a:rPr lang="el-GR" sz="1800" dirty="0" smtClean="0"/>
              <a:t> Η αδιαφορία και η απουσία ενσυναίσθησης του δασκάλου προς τους μαθητές του δυστυχώς επηρρεάζει  ανάλογα τη στάση των μαθητών στη μελλοντική επαγγελματική θεώρηση και πρακτική τους.</a:t>
            </a:r>
            <a:endParaRPr lang="el-GR" sz="1800" dirty="0" smtClean="0"/>
          </a:p>
          <a:p>
            <a:pPr algn="just"/>
            <a:r>
              <a:rPr lang="el-GR" sz="1800" dirty="0" smtClean="0">
                <a:solidFill>
                  <a:srgbClr val="FF0000"/>
                </a:solidFill>
                <a:effectLst>
                  <a:outerShdw blurRad="38100" dist="38100" dir="2700000" algn="tl">
                    <a:srgbClr val="000000">
                      <a:alpha val="43137"/>
                    </a:srgbClr>
                  </a:outerShdw>
                </a:effectLst>
              </a:rPr>
              <a:t>Θετική άποψη </a:t>
            </a:r>
            <a:r>
              <a:rPr lang="el-GR" sz="1800" dirty="0" smtClean="0">
                <a:solidFill>
                  <a:srgbClr val="FF0000"/>
                </a:solidFill>
              </a:rPr>
              <a:t>για την </a:t>
            </a:r>
            <a:r>
              <a:rPr lang="el-GR" sz="1800" dirty="0" smtClean="0">
                <a:solidFill>
                  <a:srgbClr val="FF0000"/>
                </a:solidFill>
                <a:effectLst>
                  <a:outerShdw blurRad="38100" dist="38100" dir="2700000" algn="tl">
                    <a:srgbClr val="000000">
                      <a:alpha val="43137"/>
                    </a:srgbClr>
                  </a:outerShdw>
                </a:effectLst>
              </a:rPr>
              <a:t>πραγματικότητα</a:t>
            </a:r>
            <a:r>
              <a:rPr lang="el-GR" sz="1800" dirty="0" smtClean="0">
                <a:solidFill>
                  <a:srgbClr val="FF0000"/>
                </a:solidFill>
              </a:rPr>
              <a:t> </a:t>
            </a:r>
            <a:r>
              <a:rPr lang="el-GR" sz="1800" dirty="0" smtClean="0"/>
              <a:t>στο βαθμό που μπορούμε να </a:t>
            </a:r>
            <a:r>
              <a:rPr lang="el-GR" sz="1800" dirty="0" smtClean="0">
                <a:effectLst>
                  <a:outerShdw blurRad="38100" dist="38100" dir="2700000" algn="tl">
                    <a:srgbClr val="000000">
                      <a:alpha val="43137"/>
                    </a:srgbClr>
                  </a:outerShdw>
                </a:effectLst>
              </a:rPr>
              <a:t>τη </a:t>
            </a:r>
            <a:r>
              <a:rPr lang="el-GR" sz="1800" i="1" dirty="0" smtClean="0">
                <a:effectLst>
                  <a:outerShdw blurRad="38100" dist="38100" dir="2700000" algn="tl">
                    <a:srgbClr val="000000">
                      <a:alpha val="43137"/>
                    </a:srgbClr>
                  </a:outerShdw>
                </a:effectLst>
              </a:rPr>
              <a:t>συν</a:t>
            </a:r>
            <a:r>
              <a:rPr lang="el-GR" sz="1800" dirty="0" smtClean="0">
                <a:effectLst>
                  <a:outerShdw blurRad="38100" dist="38100" dir="2700000" algn="tl">
                    <a:srgbClr val="000000">
                      <a:alpha val="43137"/>
                    </a:srgbClr>
                  </a:outerShdw>
                </a:effectLst>
              </a:rPr>
              <a:t>διαμορφώσουμε</a:t>
            </a:r>
            <a:r>
              <a:rPr lang="el-GR" sz="1800" dirty="0" smtClean="0"/>
              <a:t>.  </a:t>
            </a:r>
            <a:r>
              <a:rPr lang="el-GR" sz="1800" spc="600" dirty="0" smtClean="0">
                <a:effectLst>
                  <a:outerShdw blurRad="38100" dist="38100" dir="2700000" algn="tl">
                    <a:srgbClr val="000000">
                      <a:alpha val="43137"/>
                    </a:srgbClr>
                  </a:outerShdw>
                </a:effectLst>
              </a:rPr>
              <a:t>Όχι</a:t>
            </a:r>
            <a:r>
              <a:rPr lang="el-GR" sz="1800" dirty="0" smtClean="0"/>
              <a:t>  μηδενιστική, απαξιωτική  αντίληψη ότι τίποτα δεν αξίζει ή ότι τίποτα δεν επιδέχεται  βελτίωσης, οπότε ως αυτοσκοπό, προσαρμοζόμαστε στα δεδομένα για να επιβιώσουμε, χωρίς να αλλάζει ποτέ τίποτα.</a:t>
            </a:r>
            <a:endParaRPr lang="el-GR" sz="1800" dirty="0" smtClean="0"/>
          </a:p>
          <a:p>
            <a:pPr algn="just"/>
            <a:r>
              <a:rPr lang="el-GR" sz="1800" dirty="0" smtClean="0"/>
              <a:t>Έλλειψη έπαρσης, βεντετισμού/ναρκισσισμού. Ουδείς πρέπει να αισθάνεται αναντικατάστατος, ακόμα και στην περίπτωση που είναι· αυτό θα το κρίνουν οι άλλοι, όχι ο ίδιος. Σεβασμός και αποδοχή της αξίας των άλλων, συνεργασιμότητα επί ίσοις όροις. Κάθε δάσκαλος έχει, ανάλογα με το χαρακτήρα του,  </a:t>
            </a:r>
            <a:r>
              <a:rPr lang="el-GR" sz="1800" b="1" dirty="0" smtClean="0">
                <a:effectLst>
                  <a:outerShdw blurRad="38100" dist="38100" dir="2700000" algn="tl">
                    <a:srgbClr val="000000">
                      <a:alpha val="43137"/>
                    </a:srgbClr>
                  </a:outerShdw>
                </a:effectLst>
              </a:rPr>
              <a:t>τον  </a:t>
            </a:r>
            <a:r>
              <a:rPr lang="el-GR" sz="1800" b="1" u="sng" spc="600" dirty="0" smtClean="0">
                <a:effectLst>
                  <a:outerShdw blurRad="38100" dist="38100" dir="2700000" algn="tl">
                    <a:srgbClr val="000000">
                      <a:alpha val="43137"/>
                    </a:srgbClr>
                  </a:outerShdw>
                </a:effectLst>
              </a:rPr>
              <a:t>δικό του</a:t>
            </a:r>
            <a:r>
              <a:rPr lang="el-GR" sz="1800" b="1" spc="600" dirty="0" smtClean="0">
                <a:effectLst>
                  <a:outerShdw blurRad="38100" dist="38100" dir="2700000" algn="tl">
                    <a:srgbClr val="000000">
                      <a:alpha val="43137"/>
                    </a:srgbClr>
                  </a:outerShdw>
                </a:effectLst>
              </a:rPr>
              <a:t> τρόπο </a:t>
            </a:r>
            <a:r>
              <a:rPr lang="el-GR" sz="1800" dirty="0" smtClean="0"/>
              <a:t>επιτυχούς διδασκαλίας, αρκεί να </a:t>
            </a:r>
            <a:r>
              <a:rPr lang="el-GR" sz="1800" b="1" dirty="0" err="1" smtClean="0">
                <a:solidFill>
                  <a:srgbClr val="FF0000"/>
                </a:solidFill>
                <a:effectLst>
                  <a:outerShdw blurRad="38100" dist="38100" dir="2700000" algn="tl">
                    <a:srgbClr val="000000">
                      <a:alpha val="43137"/>
                    </a:srgbClr>
                  </a:outerShdw>
                </a:effectLst>
              </a:rPr>
              <a:t>αυτο</a:t>
            </a:r>
            <a:r>
              <a:rPr lang="el-GR" sz="1800" b="1" dirty="0" smtClean="0">
                <a:solidFill>
                  <a:srgbClr val="FF0000"/>
                </a:solidFill>
                <a:effectLst>
                  <a:outerShdw blurRad="38100" dist="38100" dir="2700000" algn="tl">
                    <a:srgbClr val="000000">
                      <a:alpha val="43137"/>
                    </a:srgbClr>
                  </a:outerShdw>
                </a:effectLst>
              </a:rPr>
              <a:t>-κινητοποιηθεί</a:t>
            </a:r>
            <a:r>
              <a:rPr lang="el-GR" sz="1800" b="1" dirty="0" smtClean="0">
                <a:effectLst>
                  <a:outerShdw blurRad="38100" dist="38100" dir="2700000" algn="tl">
                    <a:srgbClr val="000000">
                      <a:alpha val="43137"/>
                    </a:srgbClr>
                  </a:outerShdw>
                </a:effectLst>
              </a:rPr>
              <a:t> να τον αναζητήσει, να τον καθορίσει και να τον εφαρμόσει. </a:t>
            </a:r>
            <a:r>
              <a:rPr lang="el-GR" sz="1800" dirty="0" smtClean="0">
                <a:effectLst>
                  <a:outerShdw blurRad="38100" dist="38100" dir="2700000" algn="tl">
                    <a:srgbClr val="000000">
                      <a:alpha val="43137"/>
                    </a:srgbClr>
                  </a:outerShdw>
                </a:effectLst>
              </a:rPr>
              <a:t>Το </a:t>
            </a:r>
            <a:r>
              <a:rPr lang="el-GR" sz="1800" b="1" dirty="0" smtClean="0">
                <a:effectLst>
                  <a:outerShdw blurRad="38100" dist="38100" dir="2700000" algn="tl">
                    <a:srgbClr val="000000">
                      <a:alpha val="43137"/>
                    </a:srgbClr>
                  </a:outerShdw>
                </a:effectLst>
              </a:rPr>
              <a:t>κίνητρο </a:t>
            </a:r>
            <a:r>
              <a:rPr lang="el-GR" sz="1800" dirty="0" smtClean="0">
                <a:effectLst>
                  <a:outerShdw blurRad="38100" dist="38100" dir="2700000" algn="tl">
                    <a:srgbClr val="000000">
                      <a:alpha val="43137"/>
                    </a:srgbClr>
                  </a:outerShdw>
                </a:effectLst>
              </a:rPr>
              <a:t>αυτής της προσπάθειας είναι</a:t>
            </a:r>
            <a:r>
              <a:rPr lang="en-US" sz="1800" dirty="0" smtClean="0">
                <a:effectLst>
                  <a:outerShdw blurRad="38100" dist="38100" dir="2700000" algn="tl">
                    <a:srgbClr val="000000">
                      <a:alpha val="43137"/>
                    </a:srgbClr>
                  </a:outerShdw>
                </a:effectLst>
              </a:rPr>
              <a:t>,</a:t>
            </a:r>
            <a:r>
              <a:rPr lang="el-GR" sz="1800" dirty="0" smtClean="0">
                <a:effectLst>
                  <a:outerShdw blurRad="38100" dist="38100" dir="2700000" algn="tl">
                    <a:srgbClr val="000000">
                      <a:alpha val="43137"/>
                    </a:srgbClr>
                  </a:outerShdw>
                </a:effectLst>
              </a:rPr>
              <a:t> πρωτίστως </a:t>
            </a:r>
            <a:r>
              <a:rPr lang="el-GR" sz="1800" b="1" dirty="0" smtClean="0">
                <a:solidFill>
                  <a:srgbClr val="FF0000"/>
                </a:solidFill>
                <a:effectLst>
                  <a:outerShdw blurRad="38100" dist="38100" dir="2700000" algn="tl">
                    <a:srgbClr val="000000">
                      <a:alpha val="43137"/>
                    </a:srgbClr>
                  </a:outerShdw>
                </a:effectLst>
              </a:rPr>
              <a:t>εσωτερικό</a:t>
            </a:r>
            <a:r>
              <a:rPr lang="el-GR" sz="1800" dirty="0" smtClean="0">
                <a:effectLst>
                  <a:outerShdw blurRad="38100" dist="38100" dir="2700000" algn="tl">
                    <a:srgbClr val="000000">
                      <a:alpha val="43137"/>
                    </a:srgbClr>
                  </a:outerShdw>
                </a:effectLst>
              </a:rPr>
              <a:t> (εσωτερική ανάγκη).</a:t>
            </a:r>
            <a:endParaRPr lang="el-GR" sz="1800" dirty="0" smtClean="0">
              <a:effectLst>
                <a:outerShdw blurRad="38100" dist="38100" dir="2700000" algn="tl">
                  <a:srgbClr val="000000">
                    <a:alpha val="43137"/>
                  </a:srgbClr>
                </a:outerShdw>
              </a:effectLst>
            </a:endParaRPr>
          </a:p>
          <a:p>
            <a:pPr algn="just"/>
            <a:r>
              <a:rPr lang="el-GR" sz="1800" dirty="0" smtClean="0">
                <a:effectLst>
                  <a:outerShdw blurRad="38100" dist="38100" dir="2700000" algn="tl">
                    <a:srgbClr val="000000">
                      <a:alpha val="43137"/>
                    </a:srgbClr>
                  </a:outerShdw>
                </a:effectLst>
              </a:rPr>
              <a:t>Να είσαι κύριος του εαυτού σου, πριν να είσαι δάσκαλος των άλλων.</a:t>
            </a:r>
            <a:endParaRPr lang="el-GR" sz="1800" dirty="0" smtClean="0">
              <a:effectLst>
                <a:outerShdw blurRad="38100" dist="38100" dir="2700000" algn="tl">
                  <a:srgbClr val="000000">
                    <a:alpha val="43137"/>
                  </a:srgbClr>
                </a:outerShdw>
              </a:effectLst>
            </a:endParaRPr>
          </a:p>
          <a:p>
            <a:pPr algn="just"/>
            <a:endParaRPr lang="el-G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3">
                                            <p:txEl>
                                              <p:pRg st="1" end="1"/>
                                            </p:txEl>
                                          </p:spTgt>
                                        </p:tgtEl>
                                      </p:cBhvr>
                                    </p:animEffect>
                                    <p:set>
                                      <p:cBhvr>
                                        <p:cTn id="2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ssolv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2554545"/>
          </a:xfrm>
          <a:prstGeom prst="rect">
            <a:avLst/>
          </a:prstGeom>
        </p:spPr>
        <p:txBody>
          <a:bodyPr wrap="square">
            <a:spAutoFit/>
          </a:bodyPr>
          <a:lstStyle/>
          <a:p>
            <a:pPr algn="ctr"/>
            <a:r>
              <a:rPr lang="el-GR" sz="2000" dirty="0" smtClean="0"/>
              <a:t>Παρά την εκπληκτική πρόοδο</a:t>
            </a:r>
            <a:r>
              <a:rPr lang="en-US" sz="2000" dirty="0" smtClean="0"/>
              <a:t> </a:t>
            </a:r>
            <a:r>
              <a:rPr lang="el-GR" sz="2000" dirty="0" smtClean="0"/>
              <a:t>στην Τεχνολογία της Πληροφορικής και της Επικοινωνίας</a:t>
            </a:r>
            <a:r>
              <a:rPr lang="en-US" sz="2000" dirty="0" smtClean="0"/>
              <a:t> (</a:t>
            </a:r>
            <a:r>
              <a:rPr lang="en-US" sz="2000" dirty="0" smtClean="0">
                <a:effectLst>
                  <a:outerShdw blurRad="38100" dist="38100" dir="2700000" algn="tl">
                    <a:srgbClr val="000000">
                      <a:alpha val="43137"/>
                    </a:srgbClr>
                  </a:outerShdw>
                </a:effectLst>
              </a:rPr>
              <a:t>ICT)</a:t>
            </a:r>
            <a:r>
              <a:rPr lang="en-US" sz="2000" dirty="0" smtClean="0"/>
              <a:t>, </a:t>
            </a:r>
            <a:r>
              <a:rPr lang="el-GR" sz="2000" dirty="0" smtClean="0"/>
              <a:t>οι  </a:t>
            </a:r>
            <a:r>
              <a:rPr lang="el-GR" sz="2000" b="1" u="sng" spc="600" dirty="0" smtClean="0">
                <a:effectLst>
                  <a:outerShdw blurRad="38100" dist="38100" dir="2700000" algn="tl">
                    <a:srgbClr val="000000">
                      <a:alpha val="43137"/>
                    </a:srgbClr>
                  </a:outerShdw>
                </a:effectLst>
              </a:rPr>
              <a:t>άνθρωποι</a:t>
            </a:r>
            <a:r>
              <a:rPr lang="el-GR" sz="2000" b="1" dirty="0" smtClean="0"/>
              <a:t> </a:t>
            </a:r>
            <a:r>
              <a:rPr lang="el-GR" sz="2000" dirty="0" smtClean="0"/>
              <a:t>παραμένουν </a:t>
            </a:r>
            <a:r>
              <a:rPr lang="el-GR" sz="2000" dirty="0" smtClean="0">
                <a:effectLst>
                  <a:outerShdw blurRad="38100" dist="38100" dir="2700000" algn="tl">
                    <a:srgbClr val="000000">
                      <a:alpha val="43137"/>
                    </a:srgbClr>
                  </a:outerShdw>
                </a:effectLst>
              </a:rPr>
              <a:t>ο πιο σημαντικός παράγοντας </a:t>
            </a:r>
            <a:r>
              <a:rPr lang="el-GR" sz="2000" dirty="0" smtClean="0"/>
              <a:t>του περιβάλλοντος που επιδρά στην εκπαίδευση σας.</a:t>
            </a:r>
            <a:endParaRPr lang="el-GR" sz="2000" dirty="0" smtClean="0"/>
          </a:p>
          <a:p>
            <a:pPr algn="ctr"/>
            <a:r>
              <a:rPr lang="el-GR" sz="2000" b="1" dirty="0" smtClean="0"/>
              <a:t>Χτίζοντας σχέσεις</a:t>
            </a:r>
            <a:r>
              <a:rPr lang="el-GR" sz="2000" dirty="0" smtClean="0"/>
              <a:t> με </a:t>
            </a:r>
            <a:r>
              <a:rPr lang="el-GR" sz="2000" dirty="0" smtClean="0">
                <a:effectLst>
                  <a:outerShdw blurRad="38100" dist="38100" dir="2700000" algn="tl">
                    <a:srgbClr val="000000">
                      <a:alpha val="43137"/>
                    </a:srgbClr>
                  </a:outerShdw>
                </a:effectLst>
              </a:rPr>
              <a:t>χαρισματικούς δασκάλους-μέντορες</a:t>
            </a:r>
            <a:r>
              <a:rPr lang="el-GR" sz="2000" dirty="0" smtClean="0"/>
              <a:t>, θα διαπιστώσετε ότι η </a:t>
            </a:r>
            <a:r>
              <a:rPr lang="el-GR" sz="2000" b="1" dirty="0" smtClean="0"/>
              <a:t>θετική τους αντίληψη για τα πράγματα </a:t>
            </a:r>
            <a:r>
              <a:rPr lang="el-GR" sz="2000" dirty="0" smtClean="0"/>
              <a:t>και οι </a:t>
            </a:r>
            <a:r>
              <a:rPr lang="el-GR" sz="2000" b="1" dirty="0" smtClean="0"/>
              <a:t>δημιουργικές δυνάμεις τους </a:t>
            </a:r>
            <a:r>
              <a:rPr lang="el-GR" sz="2000" dirty="0" smtClean="0"/>
              <a:t>,  </a:t>
            </a:r>
            <a:endParaRPr lang="el-GR" sz="2000" dirty="0" smtClean="0"/>
          </a:p>
          <a:p>
            <a:pPr algn="ctr"/>
            <a:r>
              <a:rPr lang="el-GR" sz="2000" dirty="0" smtClean="0"/>
              <a:t>μέσω  </a:t>
            </a:r>
            <a:r>
              <a:rPr lang="el-GR" sz="2000" b="1" spc="600" dirty="0" smtClean="0">
                <a:effectLst>
                  <a:outerShdw blurRad="38100" dist="38100" dir="2700000" algn="tl">
                    <a:srgbClr val="000000">
                      <a:alpha val="43137"/>
                    </a:srgbClr>
                  </a:outerShdw>
                </a:effectLst>
              </a:rPr>
              <a:t>ώσμωσης</a:t>
            </a:r>
            <a:r>
              <a:rPr lang="el-GR" sz="2000" dirty="0" smtClean="0"/>
              <a:t>, θα περνούν σιγά σιγά </a:t>
            </a:r>
            <a:r>
              <a:rPr lang="el-GR" sz="2000" b="1" dirty="0" smtClean="0"/>
              <a:t>και σε εσάς</a:t>
            </a:r>
            <a:r>
              <a:rPr lang="el-GR" sz="2000" dirty="0" smtClean="0"/>
              <a:t>.</a:t>
            </a:r>
            <a:endParaRPr lang="el-GR" sz="2000" dirty="0" smtClean="0"/>
          </a:p>
          <a:p>
            <a:pPr algn="ctr"/>
            <a:endParaRPr lang="en-US" sz="2000" dirty="0" smtClean="0">
              <a:solidFill>
                <a:srgbClr val="002060"/>
              </a:solidFill>
            </a:endParaRPr>
          </a:p>
          <a:p>
            <a:pPr algn="ctr"/>
            <a:r>
              <a:rPr lang="en-US" sz="2000" dirty="0" smtClean="0"/>
              <a:t> </a:t>
            </a:r>
            <a:endParaRPr lang="en-US" sz="2000" b="1" dirty="0" smtClean="0">
              <a:solidFill>
                <a:srgbClr val="1D035D"/>
              </a:solidFill>
            </a:endParaRPr>
          </a:p>
        </p:txBody>
      </p:sp>
      <p:pic>
        <p:nvPicPr>
          <p:cNvPr id="228354" name="Picture 2" descr="C:\Users\αγαπουλακι\Desktop\ΑΝΤΡΕΑΣ\TEACHING PAINTINGS\school-of-athens-detail-from-right-hand-side-showing-diogenes-on-the-steps-and-euclid-1511.jpg"/>
          <p:cNvPicPr>
            <a:picLocks noChangeAspect="1" noChangeArrowheads="1"/>
          </p:cNvPicPr>
          <p:nvPr/>
        </p:nvPicPr>
        <p:blipFill>
          <a:blip r:embed="rId1" cstate="print"/>
          <a:srcRect/>
          <a:stretch>
            <a:fillRect/>
          </a:stretch>
        </p:blipFill>
        <p:spPr bwMode="auto">
          <a:xfrm>
            <a:off x="1214414" y="2071678"/>
            <a:ext cx="6715172" cy="4478181"/>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normAutofit fontScale="90000"/>
          </a:bodyPr>
          <a:lstStyle/>
          <a:p>
            <a:br>
              <a:rPr lang="el-GR" sz="3100" dirty="0" smtClean="0"/>
            </a:br>
            <a:br>
              <a:rPr lang="el-GR" sz="3100" dirty="0"/>
            </a:br>
            <a:br>
              <a:rPr lang="el-GR" sz="3100" dirty="0" smtClean="0"/>
            </a:br>
            <a:r>
              <a:rPr lang="el-GR" sz="3100" dirty="0" smtClean="0"/>
              <a:t>Το </a:t>
            </a:r>
            <a:r>
              <a:rPr lang="el-GR" sz="3100" dirty="0"/>
              <a:t>σύστημα εκπαίδευσης που περιλαμβάνει τη </a:t>
            </a:r>
            <a:r>
              <a:rPr lang="el-GR" sz="3100" b="1" u="sng" spc="300" dirty="0">
                <a:solidFill>
                  <a:srgbClr val="C00000"/>
                </a:solidFill>
              </a:rPr>
              <a:t>στενή σχέση</a:t>
            </a:r>
            <a:r>
              <a:rPr lang="el-GR" sz="3100" b="1" spc="300" dirty="0">
                <a:solidFill>
                  <a:srgbClr val="C00000"/>
                </a:solidFill>
              </a:rPr>
              <a:t> δασκάλου-μαθητευομένου</a:t>
            </a:r>
            <a:r>
              <a:rPr lang="el-GR" sz="3100" dirty="0"/>
              <a:t>, ακόμη και σήμερα, φαίνεται να είναι ο </a:t>
            </a:r>
            <a:r>
              <a:rPr lang="el-GR" sz="3100" u="sng" dirty="0">
                <a:effectLst>
                  <a:outerShdw blurRad="38100" dist="38100" dir="2700000" algn="tl">
                    <a:srgbClr val="000000">
                      <a:alpha val="43137"/>
                    </a:srgbClr>
                  </a:outerShdw>
                </a:effectLst>
              </a:rPr>
              <a:t>πιο σωστός και αποτελεσματικός τρόπος</a:t>
            </a:r>
            <a:r>
              <a:rPr lang="el-GR" sz="3100" dirty="0"/>
              <a:t> για να μάθει την τέχνη του ένας ιατρός.</a:t>
            </a:r>
            <a:br>
              <a:rPr lang="el-GR" sz="3100" dirty="0"/>
            </a:br>
            <a:endParaRPr lang="el-GR" dirty="0"/>
          </a:p>
        </p:txBody>
      </p:sp>
      <p:pic>
        <p:nvPicPr>
          <p:cNvPr id="2050"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331640" y="1988840"/>
            <a:ext cx="6812260" cy="4555698"/>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86190"/>
            <a:ext cx="9144000" cy="2923877"/>
          </a:xfrm>
          <a:prstGeom prst="rect">
            <a:avLst/>
          </a:prstGeom>
        </p:spPr>
        <p:txBody>
          <a:bodyPr wrap="square">
            <a:spAutoFit/>
          </a:bodyPr>
          <a:lstStyle/>
          <a:p>
            <a:pPr algn="ctr"/>
            <a:r>
              <a:rPr lang="el-GR" sz="2000" dirty="0" smtClean="0"/>
              <a:t>Αν και με τη ραγδαία ανάπτυξη των ηλεκτρονικών μέσων ,</a:t>
            </a:r>
            <a:endParaRPr lang="el-GR" sz="2000" dirty="0" smtClean="0"/>
          </a:p>
          <a:p>
            <a:pPr algn="ctr"/>
            <a:r>
              <a:rPr lang="el-GR" sz="2000" dirty="0" smtClean="0"/>
              <a:t> τόσο η </a:t>
            </a:r>
            <a:r>
              <a:rPr lang="el-GR" sz="2000" dirty="0" smtClean="0">
                <a:solidFill>
                  <a:srgbClr val="7030A0"/>
                </a:solidFill>
              </a:rPr>
              <a:t>ακαδημαϊκή</a:t>
            </a:r>
            <a:r>
              <a:rPr lang="el-GR" sz="2000" dirty="0" smtClean="0"/>
              <a:t> όσο και η </a:t>
            </a:r>
            <a:r>
              <a:rPr lang="el-GR" sz="2000" dirty="0" smtClean="0">
                <a:solidFill>
                  <a:srgbClr val="C00000"/>
                </a:solidFill>
              </a:rPr>
              <a:t>βιωματική μάθηση</a:t>
            </a:r>
            <a:endParaRPr lang="el-GR" sz="2000" dirty="0" smtClean="0">
              <a:solidFill>
                <a:srgbClr val="C00000"/>
              </a:solidFill>
            </a:endParaRPr>
          </a:p>
          <a:p>
            <a:pPr algn="ctr"/>
            <a:r>
              <a:rPr lang="en-US" sz="2000" dirty="0" smtClean="0">
                <a:solidFill>
                  <a:srgbClr val="C00000"/>
                </a:solidFill>
              </a:rPr>
              <a:t> </a:t>
            </a:r>
            <a:r>
              <a:rPr lang="el-GR" sz="2000" i="1" dirty="0" smtClean="0"/>
              <a:t>δεν</a:t>
            </a:r>
            <a:r>
              <a:rPr lang="el-GR" sz="2000" dirty="0" smtClean="0"/>
              <a:t> προϋποθέτουν απαραιτήτως τη </a:t>
            </a:r>
            <a:r>
              <a:rPr lang="el-GR" sz="2000" i="1" dirty="0" smtClean="0"/>
              <a:t>φυσική  παρουσία </a:t>
            </a:r>
            <a:endParaRPr lang="el-GR" sz="2000" i="1" dirty="0" smtClean="0"/>
          </a:p>
          <a:p>
            <a:pPr algn="ctr"/>
            <a:r>
              <a:rPr lang="el-GR" sz="2000" dirty="0" smtClean="0"/>
              <a:t>ενός δασκάλου ή  οργανωτή,</a:t>
            </a:r>
            <a:r>
              <a:rPr lang="en-US" sz="2000" dirty="0" smtClean="0"/>
              <a:t> </a:t>
            </a:r>
            <a:endParaRPr lang="el-GR" sz="2000" dirty="0" smtClean="0"/>
          </a:p>
          <a:p>
            <a:pPr algn="ctr"/>
            <a:r>
              <a:rPr lang="el-GR" sz="2000" b="1" dirty="0" smtClean="0">
                <a:solidFill>
                  <a:srgbClr val="FF0000"/>
                </a:solidFill>
              </a:rPr>
              <a:t>η</a:t>
            </a:r>
            <a:r>
              <a:rPr lang="en-US" sz="2000" dirty="0" smtClean="0">
                <a:solidFill>
                  <a:srgbClr val="FFC000"/>
                </a:solidFill>
              </a:rPr>
              <a:t> </a:t>
            </a:r>
            <a:r>
              <a:rPr lang="el-GR" sz="2000" dirty="0" smtClean="0">
                <a:solidFill>
                  <a:srgbClr val="FFC000"/>
                </a:solidFill>
              </a:rPr>
              <a:t> </a:t>
            </a:r>
            <a:r>
              <a:rPr lang="en-US" sz="2000" dirty="0" smtClean="0">
                <a:solidFill>
                  <a:srgbClr val="FFC000"/>
                </a:solidFill>
              </a:rPr>
              <a:t> </a:t>
            </a:r>
            <a:r>
              <a:rPr lang="el-GR" sz="2400" b="1" spc="600" dirty="0" smtClean="0">
                <a:solidFill>
                  <a:srgbClr val="FF0000"/>
                </a:solidFill>
                <a:effectLst>
                  <a:outerShdw blurRad="38100" dist="38100" dir="2700000" algn="tl">
                    <a:srgbClr val="000000">
                      <a:alpha val="43137"/>
                    </a:srgbClr>
                  </a:outerShdw>
                </a:effectLst>
              </a:rPr>
              <a:t>φυσική παρουσία </a:t>
            </a:r>
            <a:endParaRPr lang="el-GR" sz="2400" b="1" spc="600" dirty="0" smtClean="0">
              <a:solidFill>
                <a:srgbClr val="FF0000"/>
              </a:solidFill>
              <a:effectLst>
                <a:outerShdw blurRad="38100" dist="38100" dir="2700000" algn="tl">
                  <a:srgbClr val="000000">
                    <a:alpha val="43137"/>
                  </a:srgbClr>
                </a:outerShdw>
              </a:effectLst>
            </a:endParaRPr>
          </a:p>
          <a:p>
            <a:pPr algn="ctr"/>
            <a:r>
              <a:rPr lang="el-GR" sz="2000" b="1" spc="600" dirty="0" smtClean="0">
                <a:solidFill>
                  <a:srgbClr val="FF0000"/>
                </a:solidFill>
                <a:effectLst>
                  <a:outerShdw blurRad="38100" dist="38100" dir="2700000" algn="tl">
                    <a:srgbClr val="000000">
                      <a:alpha val="43137"/>
                    </a:srgbClr>
                  </a:outerShdw>
                </a:effectLst>
              </a:rPr>
              <a:t>ενός χαρισματικού δασκάλου</a:t>
            </a:r>
            <a:r>
              <a:rPr lang="en-US" sz="2000" b="1" dirty="0" smtClean="0">
                <a:solidFill>
                  <a:srgbClr val="FF0000"/>
                </a:solidFill>
              </a:rPr>
              <a:t> </a:t>
            </a:r>
            <a:endParaRPr lang="el-GR" sz="2000" b="1" dirty="0" smtClean="0">
              <a:solidFill>
                <a:srgbClr val="FF0000"/>
              </a:solidFill>
            </a:endParaRPr>
          </a:p>
          <a:p>
            <a:pPr algn="ctr"/>
            <a:r>
              <a:rPr lang="el-GR" sz="2000" b="1" dirty="0" smtClean="0">
                <a:solidFill>
                  <a:srgbClr val="FF0000"/>
                </a:solidFill>
              </a:rPr>
              <a:t>παραμένει αναντικατάστατη </a:t>
            </a:r>
            <a:r>
              <a:rPr lang="el-GR" sz="2000" dirty="0" smtClean="0"/>
              <a:t>στην περιπέτεια της μάθησης, </a:t>
            </a:r>
            <a:endParaRPr lang="el-GR" sz="2000" dirty="0" smtClean="0"/>
          </a:p>
          <a:p>
            <a:pPr algn="ctr"/>
            <a:r>
              <a:rPr lang="el-GR" sz="2000" dirty="0" smtClean="0"/>
              <a:t>καθώς δυνητικώς </a:t>
            </a:r>
            <a:r>
              <a:rPr lang="en-US" sz="2000" dirty="0" smtClean="0"/>
              <a:t> </a:t>
            </a:r>
            <a:r>
              <a:rPr lang="el-GR" sz="2000" dirty="0" smtClean="0">
                <a:solidFill>
                  <a:srgbClr val="FF0000"/>
                </a:solidFill>
              </a:rPr>
              <a:t>ενθαρρύνει αποφασιστικά </a:t>
            </a:r>
            <a:endParaRPr lang="el-GR" sz="2000" dirty="0" smtClean="0">
              <a:solidFill>
                <a:srgbClr val="FF0000"/>
              </a:solidFill>
            </a:endParaRPr>
          </a:p>
          <a:p>
            <a:pPr algn="ctr"/>
            <a:r>
              <a:rPr lang="el-GR" sz="2000" dirty="0" smtClean="0">
                <a:solidFill>
                  <a:srgbClr val="FF0000"/>
                </a:solidFill>
              </a:rPr>
              <a:t>την </a:t>
            </a:r>
            <a:r>
              <a:rPr lang="el-GR" sz="2000" b="1" u="sng" dirty="0" smtClean="0">
                <a:solidFill>
                  <a:srgbClr val="FF0000"/>
                </a:solidFill>
                <a:effectLst>
                  <a:outerShdw blurRad="38100" dist="38100" dir="2700000" algn="tl">
                    <a:srgbClr val="000000">
                      <a:alpha val="43137"/>
                    </a:srgbClr>
                  </a:outerShdw>
                </a:effectLst>
              </a:rPr>
              <a:t>έφεση</a:t>
            </a:r>
            <a:r>
              <a:rPr lang="el-GR" sz="2000" dirty="0" smtClean="0">
                <a:solidFill>
                  <a:srgbClr val="FF0000"/>
                </a:solidFill>
              </a:rPr>
              <a:t> </a:t>
            </a:r>
            <a:r>
              <a:rPr lang="el-GR" sz="2000" b="1" u="sng" dirty="0" smtClean="0">
                <a:solidFill>
                  <a:srgbClr val="FF0000"/>
                </a:solidFill>
              </a:rPr>
              <a:t>για τη γνώση </a:t>
            </a:r>
            <a:r>
              <a:rPr lang="el-GR" sz="2000" dirty="0" smtClean="0">
                <a:solidFill>
                  <a:srgbClr val="FF0000"/>
                </a:solidFill>
              </a:rPr>
              <a:t>και συνιστά πηγή </a:t>
            </a:r>
            <a:r>
              <a:rPr lang="el-GR" sz="2000" b="1" u="sng" dirty="0" smtClean="0">
                <a:solidFill>
                  <a:srgbClr val="FF0000"/>
                </a:solidFill>
                <a:effectLst>
                  <a:outerShdw blurRad="38100" dist="38100" dir="2700000" algn="tl">
                    <a:srgbClr val="000000">
                      <a:alpha val="43137"/>
                    </a:srgbClr>
                  </a:outerShdw>
                </a:effectLst>
              </a:rPr>
              <a:t>έμπνευσης</a:t>
            </a:r>
            <a:r>
              <a:rPr lang="el-GR" sz="2000" b="1" u="sng" dirty="0" smtClean="0">
                <a:solidFill>
                  <a:srgbClr val="FF0000"/>
                </a:solidFill>
              </a:rPr>
              <a:t> για δημιουργία</a:t>
            </a:r>
            <a:r>
              <a:rPr lang="el-GR" sz="2000" dirty="0" smtClean="0"/>
              <a:t>.</a:t>
            </a:r>
            <a:endParaRPr lang="el-GR" sz="2000" spc="600" dirty="0"/>
          </a:p>
        </p:txBody>
      </p:sp>
      <p:pic>
        <p:nvPicPr>
          <p:cNvPr id="229378" name="Picture 2" descr="C:\Users\αγαπουλακι\Desktop\ΑΝΤΡΕΑΣ\TEACHING PAINTINGS\the-underground-school-1885.jpg"/>
          <p:cNvPicPr>
            <a:picLocks noChangeAspect="1" noChangeArrowheads="1"/>
          </p:cNvPicPr>
          <p:nvPr/>
        </p:nvPicPr>
        <p:blipFill>
          <a:blip r:embed="rId1" cstate="print"/>
          <a:srcRect/>
          <a:stretch>
            <a:fillRect/>
          </a:stretch>
        </p:blipFill>
        <p:spPr bwMode="auto">
          <a:xfrm>
            <a:off x="2214546" y="142852"/>
            <a:ext cx="4857783" cy="3643338"/>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52"/>
            <a:ext cx="4857752" cy="1714512"/>
          </a:xfrm>
        </p:spPr>
        <p:txBody>
          <a:bodyPr>
            <a:noAutofit/>
          </a:bodyPr>
          <a:lstStyle/>
          <a:p>
            <a:pPr algn="ctr"/>
            <a:r>
              <a:rPr lang="el-GR" sz="2400" dirty="0" smtClean="0"/>
              <a:t>Η </a:t>
            </a:r>
            <a:r>
              <a:rPr lang="el-GR" sz="2400" dirty="0" smtClean="0">
                <a:solidFill>
                  <a:srgbClr val="FF0000"/>
                </a:solidFill>
              </a:rPr>
              <a:t>διδακτική λειτουργία</a:t>
            </a:r>
            <a:r>
              <a:rPr lang="el-GR" sz="2400" dirty="0" smtClean="0"/>
              <a:t>  αποτελεί  μια </a:t>
            </a:r>
            <a:r>
              <a:rPr lang="el-GR" sz="2400" dirty="0" smtClean="0">
                <a:solidFill>
                  <a:srgbClr val="FF0000"/>
                </a:solidFill>
              </a:rPr>
              <a:t>διεργασία  </a:t>
            </a:r>
            <a:r>
              <a:rPr lang="el-GR" sz="2400" spc="600" dirty="0" smtClean="0">
                <a:solidFill>
                  <a:srgbClr val="FF0000"/>
                </a:solidFill>
              </a:rPr>
              <a:t>μοιράσματος</a:t>
            </a:r>
            <a:r>
              <a:rPr lang="el-GR" sz="2400" dirty="0" smtClean="0">
                <a:solidFill>
                  <a:srgbClr val="FF0000"/>
                </a:solidFill>
              </a:rPr>
              <a:t>.</a:t>
            </a:r>
            <a:br>
              <a:rPr lang="el-GR" sz="2400" dirty="0" smtClean="0"/>
            </a:br>
            <a:endParaRPr lang="el-GR" sz="2400" dirty="0">
              <a:solidFill>
                <a:srgbClr val="FF0000"/>
              </a:solidFill>
            </a:endParaRPr>
          </a:p>
        </p:txBody>
      </p:sp>
      <p:sp>
        <p:nvSpPr>
          <p:cNvPr id="4" name="Text Placeholder 3"/>
          <p:cNvSpPr>
            <a:spLocks noGrp="1"/>
          </p:cNvSpPr>
          <p:nvPr>
            <p:ph type="body" sz="half" idx="2"/>
          </p:nvPr>
        </p:nvSpPr>
        <p:spPr>
          <a:xfrm>
            <a:off x="0" y="928670"/>
            <a:ext cx="4714876" cy="2500330"/>
          </a:xfrm>
        </p:spPr>
        <p:txBody>
          <a:bodyPr>
            <a:noAutofit/>
          </a:bodyPr>
          <a:lstStyle/>
          <a:p>
            <a:pPr algn="ctr"/>
            <a:r>
              <a:rPr lang="el-GR" sz="1800" dirty="0" smtClean="0"/>
              <a:t>Στην πραγματικότητα,τι μπορεί ένας δάσκαλος να </a:t>
            </a:r>
            <a:r>
              <a:rPr lang="el-GR" sz="1800" b="1" dirty="0" smtClean="0">
                <a:solidFill>
                  <a:srgbClr val="FF0000"/>
                </a:solidFill>
              </a:rPr>
              <a:t>μοιραστεί</a:t>
            </a:r>
            <a:r>
              <a:rPr lang="el-GR" sz="1800" b="1" dirty="0" smtClean="0"/>
              <a:t> </a:t>
            </a:r>
            <a:r>
              <a:rPr lang="el-GR" sz="1800" dirty="0" smtClean="0"/>
              <a:t> με τους μαθητές του;</a:t>
            </a:r>
            <a:endParaRPr lang="el-GR" sz="1800" dirty="0" smtClean="0"/>
          </a:p>
          <a:p>
            <a:pPr algn="ctr"/>
            <a:r>
              <a:rPr lang="el-GR" sz="1800" dirty="0" smtClean="0"/>
              <a:t>Το  </a:t>
            </a:r>
            <a:r>
              <a:rPr lang="el-GR" sz="1800" b="1" dirty="0" smtClean="0"/>
              <a:t>πάθος για τη γνώση</a:t>
            </a:r>
            <a:br>
              <a:rPr lang="el-GR" sz="1800" dirty="0" smtClean="0"/>
            </a:br>
            <a:r>
              <a:rPr lang="el-GR" sz="1800" dirty="0" smtClean="0"/>
              <a:t>Το  </a:t>
            </a:r>
            <a:r>
              <a:rPr lang="el-GR" sz="1800" b="1" dirty="0" smtClean="0"/>
              <a:t>θετικό</a:t>
            </a:r>
            <a:r>
              <a:rPr lang="el-GR" sz="1800" dirty="0" smtClean="0"/>
              <a:t>  </a:t>
            </a:r>
            <a:r>
              <a:rPr lang="el-GR" sz="1800" dirty="0" smtClean="0">
                <a:effectLst>
                  <a:outerShdw blurRad="38100" dist="38100" dir="2700000" algn="tl">
                    <a:srgbClr val="000000">
                      <a:alpha val="43137"/>
                    </a:srgbClr>
                  </a:outerShdw>
                </a:effectLst>
              </a:rPr>
              <a:t>τρόπο σκέψης</a:t>
            </a:r>
            <a:br>
              <a:rPr lang="el-GR" sz="1800" dirty="0" smtClean="0"/>
            </a:br>
            <a:r>
              <a:rPr lang="el-GR" sz="1800" dirty="0" smtClean="0"/>
              <a:t>Τον  </a:t>
            </a:r>
            <a:r>
              <a:rPr lang="el-GR" sz="1800" dirty="0" smtClean="0">
                <a:effectLst>
                  <a:outerShdw blurRad="38100" dist="38100" dir="2700000" algn="tl">
                    <a:srgbClr val="000000">
                      <a:alpha val="43137"/>
                    </a:srgbClr>
                  </a:outerShdw>
                </a:effectLst>
              </a:rPr>
              <a:t>ενθουσιασμό</a:t>
            </a:r>
            <a:r>
              <a:rPr lang="el-GR" sz="1800" dirty="0" smtClean="0"/>
              <a:t>  </a:t>
            </a:r>
            <a:endParaRPr lang="el-GR" sz="1800" dirty="0" smtClean="0"/>
          </a:p>
          <a:p>
            <a:pPr algn="ctr"/>
            <a:r>
              <a:rPr lang="el-GR" sz="1800" dirty="0" smtClean="0"/>
              <a:t>για   </a:t>
            </a:r>
            <a:r>
              <a:rPr lang="el-GR" sz="1800" dirty="0" smtClean="0">
                <a:effectLst>
                  <a:outerShdw blurRad="38100" dist="38100" dir="2700000" algn="tl">
                    <a:srgbClr val="000000">
                      <a:alpha val="43137"/>
                    </a:srgbClr>
                  </a:outerShdw>
                </a:effectLst>
              </a:rPr>
              <a:t>δ η μ ι ο υ ρ γ ι κ ή  ε ν α σ χ ό λ η σ η</a:t>
            </a:r>
            <a:endParaRPr lang="el-GR" sz="1800" dirty="0" smtClean="0"/>
          </a:p>
          <a:p>
            <a:pPr algn="ctr"/>
            <a:r>
              <a:rPr lang="el-GR" sz="1800" dirty="0" smtClean="0"/>
              <a:t>Τη  </a:t>
            </a:r>
            <a:r>
              <a:rPr lang="el-GR" sz="1800" dirty="0" smtClean="0">
                <a:effectLst>
                  <a:outerShdw blurRad="38100" dist="38100" dir="2700000" algn="tl">
                    <a:srgbClr val="000000">
                      <a:alpha val="43137"/>
                    </a:srgbClr>
                  </a:outerShdw>
                </a:effectLst>
              </a:rPr>
              <a:t>διάθεση</a:t>
            </a:r>
            <a:r>
              <a:rPr lang="el-GR" sz="1800" dirty="0" smtClean="0"/>
              <a:t>  για  </a:t>
            </a:r>
            <a:r>
              <a:rPr lang="el-GR" sz="1800" b="1" dirty="0" smtClean="0"/>
              <a:t>ε π ι κ ο ι ν ω ν ί α </a:t>
            </a:r>
            <a:endParaRPr lang="el-GR" sz="1800" b="1" dirty="0" smtClean="0"/>
          </a:p>
          <a:p>
            <a:pPr algn="ctr"/>
            <a:r>
              <a:rPr lang="el-GR" sz="1800" dirty="0" smtClean="0"/>
              <a:t> και  </a:t>
            </a:r>
            <a:r>
              <a:rPr lang="el-GR" sz="1800" b="1" dirty="0" smtClean="0"/>
              <a:t>π ρ ο σ φ ο ρ ά</a:t>
            </a:r>
            <a:endParaRPr lang="el-GR" sz="1800" b="1" dirty="0" smtClean="0"/>
          </a:p>
        </p:txBody>
      </p:sp>
      <p:pic>
        <p:nvPicPr>
          <p:cNvPr id="3074" name="Picture 2" descr="C:\Users\αγαπουλακι\Desktop\ΑΝΤΡΕΑΣ\TEACHING PAINTINGS\teacher-s-birthday-1.jpg"/>
          <p:cNvPicPr>
            <a:picLocks noGrp="1" noChangeAspect="1" noChangeArrowheads="1"/>
          </p:cNvPicPr>
          <p:nvPr>
            <p:ph idx="1"/>
          </p:nvPr>
        </p:nvPicPr>
        <p:blipFill>
          <a:blip r:embed="rId1" cstate="print"/>
          <a:srcRect/>
          <a:stretch>
            <a:fillRect/>
          </a:stretch>
        </p:blipFill>
        <p:spPr bwMode="auto">
          <a:xfrm>
            <a:off x="357158" y="3500438"/>
            <a:ext cx="4071966" cy="3143272"/>
          </a:xfrm>
          <a:prstGeom prst="rect">
            <a:avLst/>
          </a:prstGeom>
          <a:noFill/>
        </p:spPr>
      </p:pic>
      <p:pic>
        <p:nvPicPr>
          <p:cNvPr id="3075" name="Picture 3" descr="C:\Users\αγαπουλακι\Desktop\ΑΝΤΡΕΑΣ\TEACHING PAINTINGS\teacher-s-birthday.jpg"/>
          <p:cNvPicPr>
            <a:picLocks noChangeAspect="1" noChangeArrowheads="1"/>
          </p:cNvPicPr>
          <p:nvPr/>
        </p:nvPicPr>
        <p:blipFill>
          <a:blip r:embed="rId2" cstate="print"/>
          <a:srcRect/>
          <a:stretch>
            <a:fillRect/>
          </a:stretch>
        </p:blipFill>
        <p:spPr bwMode="auto">
          <a:xfrm>
            <a:off x="4714876" y="214289"/>
            <a:ext cx="4071966" cy="3184051"/>
          </a:xfrm>
          <a:prstGeom prst="rect">
            <a:avLst/>
          </a:prstGeom>
          <a:noFill/>
        </p:spPr>
      </p:pic>
      <p:pic>
        <p:nvPicPr>
          <p:cNvPr id="3076" name="Picture 4" descr="C:\Users\αγαπουλακι\Desktop\ΑΝΤΡΕΑΣ\TEACHING PAINTINGS\teacher-visitors.jpg"/>
          <p:cNvPicPr>
            <a:picLocks noChangeAspect="1" noChangeArrowheads="1"/>
          </p:cNvPicPr>
          <p:nvPr/>
        </p:nvPicPr>
        <p:blipFill>
          <a:blip r:embed="rId3" cstate="print"/>
          <a:srcRect/>
          <a:stretch>
            <a:fillRect/>
          </a:stretch>
        </p:blipFill>
        <p:spPr bwMode="auto">
          <a:xfrm>
            <a:off x="4714876" y="3500438"/>
            <a:ext cx="4072255" cy="3143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509558" y="3643314"/>
            <a:ext cx="8329642" cy="257176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l-GR"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26670" y="1137285"/>
            <a:ext cx="9117330" cy="4030980"/>
          </a:xfrm>
          <a:prstGeom prst="rect">
            <a:avLst/>
          </a:prstGeom>
        </p:spPr>
        <p:txBody>
          <a:bodyPr wrap="square">
            <a:spAutoFit/>
          </a:bodyPr>
          <a:lstStyle/>
          <a:p>
            <a:pPr algn="ctr"/>
            <a:r>
              <a:rPr lang="el-GR" sz="3200" dirty="0"/>
              <a:t>Τελικά, όσο καλές και εάν </a:t>
            </a:r>
            <a:r>
              <a:rPr lang="el-GR" sz="3200" dirty="0" smtClean="0"/>
              <a:t>φαίνονται</a:t>
            </a:r>
            <a:endParaRPr lang="el-GR" sz="3200" dirty="0" smtClean="0"/>
          </a:p>
          <a:p>
            <a:pPr algn="ctr"/>
            <a:r>
              <a:rPr lang="el-GR" sz="3200" dirty="0" smtClean="0"/>
              <a:t> </a:t>
            </a:r>
            <a:r>
              <a:rPr lang="el-GR" sz="3200" dirty="0"/>
              <a:t>οι προθέσεις, οι σκέψεις και οι λέξεις</a:t>
            </a:r>
            <a:r>
              <a:rPr lang="el-GR" sz="3200" dirty="0" smtClean="0"/>
              <a:t>,</a:t>
            </a:r>
            <a:endParaRPr lang="el-GR" sz="3200" dirty="0" smtClean="0"/>
          </a:p>
          <a:p>
            <a:pPr algn="ctr"/>
            <a:r>
              <a:rPr lang="el-GR" sz="3200" dirty="0" smtClean="0"/>
              <a:t> </a:t>
            </a:r>
            <a:r>
              <a:rPr lang="el-GR" sz="3200" dirty="0"/>
              <a:t>το </a:t>
            </a:r>
            <a:r>
              <a:rPr lang="el-GR" sz="3200" dirty="0" smtClean="0"/>
              <a:t> </a:t>
            </a:r>
            <a:r>
              <a:rPr lang="el-GR" sz="3200" b="1" spc="300" dirty="0" smtClean="0">
                <a:solidFill>
                  <a:srgbClr val="FF0000"/>
                </a:solidFill>
                <a:effectLst>
                  <a:outerShdw blurRad="38100" dist="38100" dir="2700000" algn="tl">
                    <a:srgbClr val="000000">
                      <a:alpha val="43137"/>
                    </a:srgbClr>
                  </a:outerShdw>
                </a:effectLst>
              </a:rPr>
              <a:t>χειροπιαστό</a:t>
            </a:r>
            <a:r>
              <a:rPr lang="el-GR" sz="3200" b="1" dirty="0" smtClean="0">
                <a:solidFill>
                  <a:srgbClr val="FF0000"/>
                </a:solidFill>
                <a:effectLst>
                  <a:outerShdw blurRad="38100" dist="38100" dir="2700000" algn="tl">
                    <a:srgbClr val="000000">
                      <a:alpha val="43137"/>
                    </a:srgbClr>
                  </a:outerShdw>
                </a:effectLst>
              </a:rPr>
              <a:t>  έργο</a:t>
            </a:r>
            <a:r>
              <a:rPr lang="el-GR" sz="3200" dirty="0" smtClean="0"/>
              <a:t>  είναι </a:t>
            </a:r>
            <a:r>
              <a:rPr lang="el-GR" sz="3200" dirty="0"/>
              <a:t>αυτό που μετράει.</a:t>
            </a:r>
            <a:endParaRPr lang="el-GR" sz="3200" dirty="0"/>
          </a:p>
          <a:p>
            <a:pPr algn="ctr"/>
            <a:r>
              <a:rPr lang="el-GR" sz="3200" dirty="0"/>
              <a:t>Ο δάσκαλος δεν είναι άξιος επαίνου </a:t>
            </a:r>
            <a:endParaRPr lang="el-GR" sz="3200" dirty="0" smtClean="0"/>
          </a:p>
          <a:p>
            <a:pPr algn="ctr"/>
            <a:r>
              <a:rPr lang="el-GR" sz="3200" dirty="0" smtClean="0"/>
              <a:t>λόγω </a:t>
            </a:r>
            <a:r>
              <a:rPr lang="el-GR" sz="3200" dirty="0"/>
              <a:t>των θεωρητικών του θέσεων, </a:t>
            </a:r>
            <a:endParaRPr lang="el-GR" sz="3200" dirty="0" smtClean="0"/>
          </a:p>
          <a:p>
            <a:pPr algn="ctr"/>
            <a:r>
              <a:rPr lang="el-GR" sz="3200" dirty="0" smtClean="0"/>
              <a:t>αλλά </a:t>
            </a:r>
            <a:r>
              <a:rPr lang="el-GR" sz="3200" dirty="0"/>
              <a:t>λόγω των </a:t>
            </a:r>
            <a:r>
              <a:rPr lang="el-GR" sz="3200" b="1" dirty="0">
                <a:solidFill>
                  <a:srgbClr val="FF0000"/>
                </a:solidFill>
              </a:rPr>
              <a:t>μαθημάτων</a:t>
            </a:r>
            <a:r>
              <a:rPr lang="el-GR" sz="3200" dirty="0"/>
              <a:t> </a:t>
            </a:r>
            <a:r>
              <a:rPr lang="el-GR" sz="3200" b="1" dirty="0">
                <a:solidFill>
                  <a:srgbClr val="FF0000"/>
                </a:solidFill>
                <a:effectLst>
                  <a:outerShdw blurRad="38100" dist="38100" dir="2700000" algn="tl">
                    <a:srgbClr val="000000">
                      <a:alpha val="43137"/>
                    </a:srgbClr>
                  </a:outerShdw>
                </a:effectLst>
              </a:rPr>
              <a:t>που </a:t>
            </a:r>
            <a:r>
              <a:rPr lang="el-GR" sz="3200" b="1" dirty="0" smtClean="0">
                <a:solidFill>
                  <a:srgbClr val="FF0000"/>
                </a:solidFill>
                <a:effectLst>
                  <a:outerShdw blurRad="38100" dist="38100" dir="2700000" algn="tl">
                    <a:srgbClr val="000000">
                      <a:alpha val="43137"/>
                    </a:srgbClr>
                  </a:outerShdw>
                </a:effectLst>
              </a:rPr>
              <a:t>διδάσκει </a:t>
            </a:r>
            <a:endParaRPr lang="el-GR" sz="3200" b="1" dirty="0" smtClean="0">
              <a:solidFill>
                <a:srgbClr val="FF0000"/>
              </a:solidFill>
              <a:effectLst>
                <a:outerShdw blurRad="38100" dist="38100" dir="2700000" algn="tl">
                  <a:srgbClr val="000000">
                    <a:alpha val="43137"/>
                  </a:srgbClr>
                </a:outerShdw>
              </a:effectLst>
            </a:endParaRPr>
          </a:p>
          <a:p>
            <a:pPr algn="ctr"/>
            <a:r>
              <a:rPr lang="el-GR" sz="3200" dirty="0" smtClean="0"/>
              <a:t>είτε </a:t>
            </a:r>
            <a:r>
              <a:rPr lang="el-GR" sz="3200" dirty="0"/>
              <a:t>στην αίθουσα </a:t>
            </a:r>
            <a:endParaRPr lang="el-GR" sz="3200" dirty="0" smtClean="0"/>
          </a:p>
          <a:p>
            <a:pPr algn="ctr"/>
            <a:r>
              <a:rPr lang="el-GR" sz="3200" dirty="0" smtClean="0"/>
              <a:t>είτε </a:t>
            </a:r>
            <a:r>
              <a:rPr lang="el-GR" sz="3200" dirty="0"/>
              <a:t>μέσω του ηλεκτρονικού υπολογιστή. </a:t>
            </a:r>
            <a:endParaRPr lang="el-G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24744"/>
            <a:ext cx="4387416" cy="1080120"/>
          </a:xfrm>
        </p:spPr>
        <p:txBody>
          <a:bodyPr>
            <a:noAutofit/>
          </a:bodyPr>
          <a:lstStyle/>
          <a:p>
            <a:pPr algn="ct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br>
              <a:rPr lang="en-US" sz="3200" dirty="0" smtClean="0">
                <a:solidFill>
                  <a:srgbClr val="FF0000"/>
                </a:solidFill>
              </a:rPr>
            </a:br>
            <a:r>
              <a:rPr lang="el-GR" sz="1800" dirty="0" smtClean="0">
                <a:solidFill>
                  <a:schemeClr val="tx1">
                    <a:lumMod val="95000"/>
                    <a:lumOff val="5000"/>
                  </a:schemeClr>
                </a:solidFill>
              </a:rPr>
              <a:t>Εν κατακλείδι, </a:t>
            </a:r>
            <a:r>
              <a:rPr lang="el-GR" sz="1800" dirty="0"/>
              <a:t>η</a:t>
            </a:r>
            <a:r>
              <a:rPr lang="el-GR" sz="1800" dirty="0" smtClean="0"/>
              <a:t> </a:t>
            </a:r>
            <a:r>
              <a:rPr lang="el-GR" sz="1800" dirty="0"/>
              <a:t>θεσμική κατοχύρωση  της </a:t>
            </a:r>
            <a:r>
              <a:rPr lang="el-GR" sz="1800" dirty="0" smtClean="0"/>
              <a:t> </a:t>
            </a:r>
            <a:r>
              <a:rPr lang="el-GR" sz="1800" spc="600" dirty="0" smtClean="0">
                <a:solidFill>
                  <a:srgbClr val="FF0000"/>
                </a:solidFill>
              </a:rPr>
              <a:t>εμπειρικής/βιωματικής </a:t>
            </a:r>
            <a:r>
              <a:rPr lang="el-GR" sz="1800" dirty="0" smtClean="0">
                <a:solidFill>
                  <a:srgbClr val="FF0000"/>
                </a:solidFill>
              </a:rPr>
              <a:t> μάθησης  </a:t>
            </a:r>
            <a:r>
              <a:rPr lang="el-GR" sz="1800" dirty="0" smtClean="0"/>
              <a:t>π </a:t>
            </a:r>
            <a:r>
              <a:rPr lang="el-GR" sz="1800" dirty="0"/>
              <a:t>α ρ ά λ </a:t>
            </a:r>
            <a:r>
              <a:rPr lang="el-GR" sz="1800" dirty="0" err="1"/>
              <a:t>λ</a:t>
            </a:r>
            <a:r>
              <a:rPr lang="el-GR" sz="1800" dirty="0"/>
              <a:t> η λ α  </a:t>
            </a:r>
            <a:r>
              <a:rPr lang="el-GR" sz="1800" dirty="0" smtClean="0"/>
              <a:t> με </a:t>
            </a:r>
            <a:br>
              <a:rPr lang="el-GR" sz="1800" dirty="0">
                <a:solidFill>
                  <a:srgbClr val="FF0000"/>
                </a:solidFill>
              </a:rPr>
            </a:br>
            <a:r>
              <a:rPr lang="el-GR" sz="1800" dirty="0" smtClean="0"/>
              <a:t>την </a:t>
            </a:r>
            <a:r>
              <a:rPr lang="el-GR" sz="1800" dirty="0" smtClean="0">
                <a:solidFill>
                  <a:srgbClr val="FF0000"/>
                </a:solidFill>
              </a:rPr>
              <a:t> </a:t>
            </a:r>
            <a:r>
              <a:rPr lang="el-GR" sz="1800" dirty="0" smtClean="0">
                <a:solidFill>
                  <a:srgbClr val="7030A0"/>
                </a:solidFill>
              </a:rPr>
              <a:t>παραδοσιακή ακαδημαϊκή </a:t>
            </a:r>
            <a:r>
              <a:rPr lang="el-GR" sz="1800" dirty="0">
                <a:solidFill>
                  <a:srgbClr val="7030A0"/>
                </a:solidFill>
              </a:rPr>
              <a:t>μάθηση </a:t>
            </a:r>
            <a:br>
              <a:rPr lang="el-GR" sz="1800" dirty="0">
                <a:solidFill>
                  <a:srgbClr val="FF0000"/>
                </a:solidFill>
              </a:rPr>
            </a:br>
            <a:r>
              <a:rPr lang="el-GR" sz="1800" dirty="0"/>
              <a:t>είναι μια σύγχρονη </a:t>
            </a:r>
            <a:r>
              <a:rPr lang="el-GR" sz="1800" u="sng" dirty="0"/>
              <a:t>αναγκαιότητα</a:t>
            </a:r>
            <a:r>
              <a:rPr lang="el-GR" sz="1800" dirty="0"/>
              <a:t>.</a:t>
            </a:r>
            <a:br>
              <a:rPr lang="el-GR" sz="1800" dirty="0"/>
            </a:br>
            <a:br>
              <a:rPr lang="en-US" dirty="0" smtClean="0"/>
            </a:br>
            <a:endParaRPr lang="el-GR" dirty="0"/>
          </a:p>
        </p:txBody>
      </p:sp>
      <p:sp>
        <p:nvSpPr>
          <p:cNvPr id="4" name="3 - Θέση κειμένου"/>
          <p:cNvSpPr>
            <a:spLocks noGrp="1"/>
          </p:cNvSpPr>
          <p:nvPr>
            <p:ph type="body" sz="half" idx="2"/>
          </p:nvPr>
        </p:nvSpPr>
        <p:spPr>
          <a:xfrm>
            <a:off x="0" y="1340768"/>
            <a:ext cx="4214810" cy="5874446"/>
          </a:xfrm>
        </p:spPr>
        <p:txBody>
          <a:bodyPr>
            <a:normAutofit fontScale="92500" lnSpcReduction="20000"/>
          </a:bodyPr>
          <a:lstStyle/>
          <a:p>
            <a:pPr algn="ctr"/>
            <a:endParaRPr lang="en-US" sz="1600" dirty="0" smtClean="0"/>
          </a:p>
          <a:p>
            <a:pPr algn="ctr"/>
            <a:endParaRPr lang="el-GR" sz="1600" dirty="0" smtClean="0"/>
          </a:p>
          <a:p>
            <a:pPr algn="ctr"/>
            <a:r>
              <a:rPr lang="en-US" sz="1600" dirty="0" smtClean="0"/>
              <a:t>K</a:t>
            </a:r>
            <a:r>
              <a:rPr lang="el-GR" sz="1600" dirty="0" err="1" smtClean="0"/>
              <a:t>ανείς</a:t>
            </a:r>
            <a:r>
              <a:rPr lang="el-GR" sz="1600" dirty="0" smtClean="0"/>
              <a:t> </a:t>
            </a:r>
            <a:r>
              <a:rPr lang="el-GR" sz="1600" i="1" dirty="0" smtClean="0">
                <a:effectLst>
                  <a:outerShdw blurRad="38100" dist="38100" dir="2700000" algn="tl">
                    <a:srgbClr val="000000">
                      <a:alpha val="43137"/>
                    </a:srgbClr>
                  </a:outerShdw>
                </a:effectLst>
              </a:rPr>
              <a:t>δεν</a:t>
            </a:r>
            <a:r>
              <a:rPr lang="el-GR" sz="1600" dirty="0" smtClean="0"/>
              <a:t> μπορεί να γίνει ιατρός </a:t>
            </a:r>
            <a:r>
              <a:rPr lang="el-GR" sz="1600" i="1" dirty="0" smtClean="0"/>
              <a:t>διαβάζοντας τα ιατρικά βιβλία.</a:t>
            </a:r>
            <a:endParaRPr lang="el-GR" sz="1600" i="1" dirty="0" smtClean="0"/>
          </a:p>
          <a:p>
            <a:pPr algn="ctr"/>
            <a:r>
              <a:rPr lang="el-GR" sz="1600" b="1" dirty="0" smtClean="0"/>
              <a:t>Αριστοτέλης</a:t>
            </a:r>
            <a:r>
              <a:rPr lang="el-GR" sz="1600" dirty="0" smtClean="0"/>
              <a:t>, Ηθικά </a:t>
            </a:r>
            <a:r>
              <a:rPr lang="el-GR" sz="1600" dirty="0" err="1" smtClean="0"/>
              <a:t>Νικομάχεια</a:t>
            </a:r>
            <a:r>
              <a:rPr lang="el-GR" sz="1600" dirty="0" smtClean="0"/>
              <a:t> 1181 </a:t>
            </a:r>
            <a:r>
              <a:rPr lang="en-US" sz="1600" dirty="0" smtClean="0"/>
              <a:t>b</a:t>
            </a:r>
            <a:r>
              <a:rPr lang="el-GR" sz="1600" dirty="0" smtClean="0"/>
              <a:t>2 </a:t>
            </a:r>
            <a:endParaRPr lang="el-GR" sz="1600" dirty="0" smtClean="0"/>
          </a:p>
          <a:p>
            <a:pPr algn="ctr"/>
            <a:r>
              <a:rPr lang="el-GR" sz="1600" dirty="0"/>
              <a:t>3</a:t>
            </a:r>
            <a:r>
              <a:rPr lang="en-US" sz="1600" dirty="0" smtClean="0"/>
              <a:t>o</a:t>
            </a:r>
            <a:r>
              <a:rPr lang="el-GR" sz="1600" dirty="0"/>
              <a:t>ς αιώνας </a:t>
            </a:r>
            <a:r>
              <a:rPr lang="el-GR" sz="1600" dirty="0" err="1" smtClean="0"/>
              <a:t>π.Χ</a:t>
            </a:r>
            <a:r>
              <a:rPr lang="el-GR" sz="1600" dirty="0" err="1"/>
              <a:t>.</a:t>
            </a:r>
            <a:endParaRPr lang="el-GR" sz="1600" dirty="0"/>
          </a:p>
          <a:p>
            <a:pPr algn="ctr"/>
            <a:endParaRPr lang="el-GR" sz="1600" dirty="0" smtClean="0"/>
          </a:p>
          <a:p>
            <a:pPr algn="ctr"/>
            <a:r>
              <a:rPr lang="el-GR" sz="1600" dirty="0" smtClean="0"/>
              <a:t>Πες μου και θα ξεχάσω. Δείξε μου και ίσως να θυμάμαι. </a:t>
            </a:r>
            <a:r>
              <a:rPr lang="el-GR" sz="1600" dirty="0" smtClean="0">
                <a:effectLst>
                  <a:outerShdw blurRad="38100" dist="38100" dir="2700000" algn="tl">
                    <a:srgbClr val="000000">
                      <a:alpha val="43137"/>
                    </a:srgbClr>
                  </a:outerShdw>
                </a:effectLst>
              </a:rPr>
              <a:t>Κάνε με </a:t>
            </a:r>
            <a:r>
              <a:rPr lang="el-GR" sz="1600" dirty="0" smtClean="0"/>
              <a:t>να το </a:t>
            </a:r>
            <a:r>
              <a:rPr lang="el-GR" sz="1600" dirty="0" smtClean="0">
                <a:effectLst>
                  <a:outerShdw blurRad="38100" dist="38100" dir="2700000" algn="tl">
                    <a:srgbClr val="000000">
                      <a:alpha val="43137"/>
                    </a:srgbClr>
                  </a:outerShdw>
                </a:effectLst>
              </a:rPr>
              <a:t>βιώσω</a:t>
            </a:r>
            <a:r>
              <a:rPr lang="el-GR" sz="1600" dirty="0" smtClean="0"/>
              <a:t> και θα το </a:t>
            </a:r>
            <a:r>
              <a:rPr lang="el-GR" sz="1600" dirty="0" smtClean="0">
                <a:effectLst>
                  <a:outerShdw blurRad="38100" dist="38100" dir="2700000" algn="tl">
                    <a:srgbClr val="000000">
                      <a:alpha val="43137"/>
                    </a:srgbClr>
                  </a:outerShdw>
                </a:effectLst>
              </a:rPr>
              <a:t>καταλάβω</a:t>
            </a:r>
            <a:r>
              <a:rPr lang="en-US" sz="1600" dirty="0" smtClean="0"/>
              <a:t>.</a:t>
            </a:r>
            <a:endParaRPr lang="en-US" sz="1600" dirty="0" smtClean="0"/>
          </a:p>
          <a:p>
            <a:pPr algn="ctr"/>
            <a:r>
              <a:rPr lang="el-GR" sz="1600" b="1" dirty="0" smtClean="0"/>
              <a:t>Κομφούκιος</a:t>
            </a:r>
            <a:r>
              <a:rPr lang="en-US" sz="1600" dirty="0" smtClean="0"/>
              <a:t>, 450 </a:t>
            </a:r>
            <a:r>
              <a:rPr lang="el-GR" sz="1600" dirty="0" err="1" smtClean="0"/>
              <a:t>π.Χ.</a:t>
            </a:r>
            <a:endParaRPr lang="en-US" sz="1600" dirty="0" smtClean="0"/>
          </a:p>
          <a:p>
            <a:pPr algn="ctr"/>
            <a:endParaRPr lang="en-US" sz="1600" dirty="0" smtClean="0"/>
          </a:p>
          <a:p>
            <a:pPr algn="ctr"/>
            <a:r>
              <a:rPr lang="el-GR" sz="1600" dirty="0" smtClean="0"/>
              <a:t>Η εκπαίδευση που παίρνουμε</a:t>
            </a:r>
            <a:endParaRPr lang="el-GR" sz="1600" dirty="0" smtClean="0"/>
          </a:p>
          <a:p>
            <a:pPr algn="ctr"/>
            <a:r>
              <a:rPr lang="el-GR" sz="1600" dirty="0" smtClean="0"/>
              <a:t> από </a:t>
            </a:r>
            <a:r>
              <a:rPr lang="el-GR" sz="1600" dirty="0" smtClean="0">
                <a:effectLst>
                  <a:outerShdw blurRad="38100" dist="38100" dir="2700000" algn="tl">
                    <a:srgbClr val="000000">
                      <a:alpha val="43137"/>
                    </a:srgbClr>
                  </a:outerShdw>
                </a:effectLst>
              </a:rPr>
              <a:t>τις συνθήκες της ζωής </a:t>
            </a:r>
            <a:r>
              <a:rPr lang="el-GR" sz="1600" dirty="0" smtClean="0"/>
              <a:t>είναι ανώτερη </a:t>
            </a:r>
            <a:endParaRPr lang="el-GR" sz="1600" dirty="0" smtClean="0"/>
          </a:p>
          <a:p>
            <a:pPr algn="ctr"/>
            <a:r>
              <a:rPr lang="el-GR" sz="1600" dirty="0" smtClean="0"/>
              <a:t>από τη διδασκαλία του σχολείου.  </a:t>
            </a:r>
            <a:endParaRPr lang="el-GR" sz="1600" dirty="0" smtClean="0"/>
          </a:p>
          <a:p>
            <a:pPr algn="ctr"/>
            <a:r>
              <a:rPr lang="el-GR" sz="1600" b="1" dirty="0" smtClean="0"/>
              <a:t>Σενέκας</a:t>
            </a:r>
            <a:r>
              <a:rPr lang="en-US" sz="1600" b="1" dirty="0" smtClean="0"/>
              <a:t>, </a:t>
            </a:r>
            <a:r>
              <a:rPr lang="en-US" sz="1600" dirty="0" smtClean="0"/>
              <a:t>1o</a:t>
            </a:r>
            <a:r>
              <a:rPr lang="el-GR" sz="1600" dirty="0" smtClean="0"/>
              <a:t>ς αιώνας μ.Χ.</a:t>
            </a:r>
            <a:endParaRPr lang="el-GR" sz="1600" dirty="0" smtClean="0"/>
          </a:p>
          <a:p>
            <a:pPr algn="ctr"/>
            <a:endParaRPr lang="el-GR" sz="1600" b="1" dirty="0" smtClean="0"/>
          </a:p>
          <a:p>
            <a:pPr algn="ctr"/>
            <a:r>
              <a:rPr lang="el-GR" sz="1600" dirty="0" smtClean="0"/>
              <a:t>Ο κυριότερος </a:t>
            </a:r>
            <a:r>
              <a:rPr lang="el-GR" sz="1600" dirty="0" smtClean="0">
                <a:effectLst>
                  <a:outerShdw blurRad="38100" dist="38100" dir="2700000" algn="tl">
                    <a:srgbClr val="000000">
                      <a:alpha val="43137"/>
                    </a:srgbClr>
                  </a:outerShdw>
                </a:effectLst>
              </a:rPr>
              <a:t>στόχος </a:t>
            </a:r>
            <a:r>
              <a:rPr lang="el-GR" sz="1600" dirty="0" smtClean="0"/>
              <a:t>της εκπαίδευσης δεν είναι η γνώση, αλλά η </a:t>
            </a:r>
            <a:r>
              <a:rPr lang="el-GR" sz="1600" b="1" dirty="0" smtClean="0"/>
              <a:t>δράση</a:t>
            </a:r>
            <a:r>
              <a:rPr lang="el-GR" sz="1600" dirty="0" smtClean="0"/>
              <a:t>.  </a:t>
            </a:r>
            <a:endParaRPr lang="el-GR" sz="1600" dirty="0" smtClean="0"/>
          </a:p>
          <a:p>
            <a:pPr algn="ctr"/>
            <a:r>
              <a:rPr lang="el-GR" sz="1600" b="1" dirty="0" err="1" smtClean="0"/>
              <a:t>Herbert</a:t>
            </a:r>
            <a:r>
              <a:rPr lang="el-GR" sz="1600" b="1" dirty="0" smtClean="0"/>
              <a:t> Spencer</a:t>
            </a:r>
            <a:r>
              <a:rPr lang="en-US" sz="1600" b="1" dirty="0" smtClean="0"/>
              <a:t> </a:t>
            </a:r>
            <a:r>
              <a:rPr lang="en-US" sz="1600" dirty="0" smtClean="0"/>
              <a:t>(1820-1903)</a:t>
            </a:r>
            <a:endParaRPr lang="en-US" sz="1600" dirty="0" smtClean="0"/>
          </a:p>
          <a:p>
            <a:pPr algn="ctr"/>
            <a:endParaRPr lang="en-US" sz="1600" dirty="0" smtClean="0"/>
          </a:p>
          <a:p>
            <a:pPr algn="ctr"/>
            <a:r>
              <a:rPr lang="el-GR" sz="1600" dirty="0"/>
              <a:t>Υπάρχει </a:t>
            </a:r>
            <a:r>
              <a:rPr lang="el-GR" sz="1600" dirty="0" smtClean="0"/>
              <a:t>μια </a:t>
            </a:r>
            <a:r>
              <a:rPr lang="el-GR" sz="1600" dirty="0" smtClean="0">
                <a:effectLst>
                  <a:outerShdw blurRad="38100" dist="38100" dir="2700000" algn="tl">
                    <a:srgbClr val="000000">
                      <a:alpha val="43137"/>
                    </a:srgbClr>
                  </a:outerShdw>
                </a:effectLst>
              </a:rPr>
              <a:t>στενή και </a:t>
            </a:r>
            <a:r>
              <a:rPr lang="el-GR" sz="1600" dirty="0">
                <a:effectLst>
                  <a:outerShdw blurRad="38100" dist="38100" dir="2700000" algn="tl">
                    <a:srgbClr val="000000">
                      <a:alpha val="43137"/>
                    </a:srgbClr>
                  </a:outerShdw>
                </a:effectLst>
              </a:rPr>
              <a:t>αναγκαία σχέση </a:t>
            </a:r>
            <a:r>
              <a:rPr lang="el-GR" sz="1600" dirty="0"/>
              <a:t>μεταξύ της διεργασίας της </a:t>
            </a:r>
            <a:r>
              <a:rPr lang="el-GR" sz="1600" b="1" dirty="0">
                <a:effectLst>
                  <a:outerShdw blurRad="38100" dist="38100" dir="2700000" algn="tl">
                    <a:srgbClr val="000000">
                      <a:alpha val="43137"/>
                    </a:srgbClr>
                  </a:outerShdw>
                </a:effectLst>
              </a:rPr>
              <a:t>πραγματικής εμπειρίας </a:t>
            </a:r>
            <a:r>
              <a:rPr lang="el-GR" sz="1600" i="1" dirty="0" smtClean="0">
                <a:effectLst>
                  <a:outerShdw blurRad="38100" dist="38100" dir="2700000" algn="tl">
                    <a:srgbClr val="000000">
                      <a:alpha val="43137"/>
                    </a:srgbClr>
                  </a:outerShdw>
                </a:effectLst>
              </a:rPr>
              <a:t>και</a:t>
            </a:r>
            <a:r>
              <a:rPr lang="el-GR" sz="1600" dirty="0" smtClean="0"/>
              <a:t> </a:t>
            </a:r>
            <a:r>
              <a:rPr lang="el-GR" sz="1600" dirty="0"/>
              <a:t>της </a:t>
            </a:r>
            <a:r>
              <a:rPr lang="el-GR" sz="1600" b="1" dirty="0">
                <a:effectLst>
                  <a:outerShdw blurRad="38100" dist="38100" dir="2700000" algn="tl">
                    <a:srgbClr val="000000">
                      <a:alpha val="43137"/>
                    </a:srgbClr>
                  </a:outerShdw>
                </a:effectLst>
              </a:rPr>
              <a:t>εκπαίδευσης</a:t>
            </a:r>
            <a:r>
              <a:rPr lang="el-GR" sz="1600" dirty="0"/>
              <a:t>.</a:t>
            </a:r>
            <a:endParaRPr lang="el-GR" sz="1600" dirty="0"/>
          </a:p>
          <a:p>
            <a:pPr algn="ctr"/>
            <a:r>
              <a:rPr lang="en-US" sz="1600" b="1" dirty="0" smtClean="0"/>
              <a:t>John Dewey</a:t>
            </a:r>
            <a:r>
              <a:rPr lang="en-US" sz="1600" dirty="0" smtClean="0"/>
              <a:t>, 1938</a:t>
            </a:r>
            <a:endParaRPr lang="en-US" sz="1600" dirty="0" smtClean="0"/>
          </a:p>
          <a:p>
            <a:endParaRPr lang="el-GR" sz="1800" dirty="0"/>
          </a:p>
        </p:txBody>
      </p:sp>
      <p:sp>
        <p:nvSpPr>
          <p:cNvPr id="6" name="1 - Τίτλος"/>
          <p:cNvSpPr txBox="1"/>
          <p:nvPr/>
        </p:nvSpPr>
        <p:spPr>
          <a:xfrm>
            <a:off x="4214810" y="0"/>
            <a:ext cx="4929190" cy="571480"/>
          </a:xfrm>
          <a:prstGeom prst="rect">
            <a:avLst/>
          </a:prstGeom>
        </p:spPr>
        <p:txBody>
          <a:bodyPr vert="horz" lIns="91440" tIns="45720" rIns="91440" bIns="45720" rtlCol="0" anchor="b">
            <a:normAutofit fontScale="77500" lnSpcReduction="20000"/>
          </a:bodyPr>
          <a:lstStyle/>
          <a:p>
            <a:pPr lvl="0" algn="ctr">
              <a:spcBef>
                <a:spcPct val="0"/>
              </a:spcBef>
              <a:defRPr/>
            </a:pPr>
            <a:r>
              <a:rPr lang="el-GR" sz="2400" b="1" dirty="0" smtClean="0">
                <a:latin typeface="+mj-lt"/>
                <a:ea typeface="+mj-ea"/>
                <a:cs typeface="+mj-cs"/>
              </a:rPr>
              <a:t>Έτσι θα δούμε  ένα  </a:t>
            </a:r>
            <a:r>
              <a:rPr lang="el-GR" sz="2400" b="1" dirty="0">
                <a:solidFill>
                  <a:srgbClr val="FF0000"/>
                </a:solidFill>
                <a:latin typeface="+mj-lt"/>
                <a:ea typeface="+mj-ea"/>
                <a:cs typeface="+mj-cs"/>
              </a:rPr>
              <a:t>χαμόγελο </a:t>
            </a:r>
            <a:r>
              <a:rPr lang="el-GR" sz="2400" b="1" dirty="0" smtClean="0">
                <a:solidFill>
                  <a:srgbClr val="FF0000"/>
                </a:solidFill>
                <a:latin typeface="+mj-lt"/>
                <a:ea typeface="+mj-ea"/>
                <a:cs typeface="+mj-cs"/>
              </a:rPr>
              <a:t>αισιοδοξίας </a:t>
            </a:r>
            <a:endParaRPr lang="el-GR" sz="2400" b="1" dirty="0" smtClean="0">
              <a:solidFill>
                <a:srgbClr val="FF0000"/>
              </a:solidFill>
              <a:latin typeface="+mj-lt"/>
              <a:ea typeface="+mj-ea"/>
              <a:cs typeface="+mj-cs"/>
            </a:endParaRPr>
          </a:p>
          <a:p>
            <a:pPr lvl="0" algn="ctr">
              <a:spcBef>
                <a:spcPct val="0"/>
              </a:spcBef>
              <a:defRPr/>
            </a:pPr>
            <a:r>
              <a:rPr lang="el-GR" sz="2400" b="1" dirty="0" smtClean="0">
                <a:latin typeface="+mj-lt"/>
                <a:ea typeface="+mj-ea"/>
                <a:cs typeface="+mj-cs"/>
              </a:rPr>
              <a:t>στο </a:t>
            </a:r>
            <a:r>
              <a:rPr lang="el-GR" sz="2400" b="1" dirty="0">
                <a:latin typeface="+mj-lt"/>
                <a:ea typeface="+mj-ea"/>
                <a:cs typeface="+mj-cs"/>
              </a:rPr>
              <a:t>πρόσωπο </a:t>
            </a:r>
            <a:r>
              <a:rPr lang="el-GR" sz="2400" b="1" dirty="0" smtClean="0">
                <a:latin typeface="+mj-lt"/>
                <a:ea typeface="+mj-ea"/>
                <a:cs typeface="+mj-cs"/>
              </a:rPr>
              <a:t>των φοιτητών.</a:t>
            </a:r>
            <a:endParaRPr kumimoji="0" lang="el-GR"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128003" name="Picture 3" descr="C:\Users\αγαπουλακι\Desktop\ΑΝΤΡΕΑΣ\TEACHING PAINTINGS\portrait-of-a-student-1909.jpg"/>
          <p:cNvPicPr>
            <a:picLocks noGrp="1" noChangeAspect="1" noChangeArrowheads="1"/>
          </p:cNvPicPr>
          <p:nvPr>
            <p:ph idx="1"/>
          </p:nvPr>
        </p:nvPicPr>
        <p:blipFill>
          <a:blip r:embed="rId1" cstate="print"/>
          <a:srcRect/>
          <a:stretch>
            <a:fillRect/>
          </a:stretch>
        </p:blipFill>
        <p:spPr bwMode="auto">
          <a:xfrm>
            <a:off x="4357687" y="642894"/>
            <a:ext cx="4446604" cy="6000816"/>
          </a:xfrm>
          <a:prstGeom prst="rect">
            <a:avLst/>
          </a:prstGeom>
          <a:noFill/>
        </p:spPr>
      </p:pic>
      <p:pic>
        <p:nvPicPr>
          <p:cNvPr id="128004" name="Picture 4" descr="C:\Users\αγαπουλακι\Desktop\ΑΝΤΡΕΑΣ\TEACHING PAINTINGS\young-man-student-1919.jpg"/>
          <p:cNvPicPr>
            <a:picLocks noChangeAspect="1" noChangeArrowheads="1"/>
          </p:cNvPicPr>
          <p:nvPr/>
        </p:nvPicPr>
        <p:blipFill>
          <a:blip r:embed="rId2" cstate="print"/>
          <a:srcRect/>
          <a:stretch>
            <a:fillRect/>
          </a:stretch>
        </p:blipFill>
        <p:spPr bwMode="auto">
          <a:xfrm>
            <a:off x="4387416" y="544056"/>
            <a:ext cx="4654025" cy="61436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500" accel="50000">
                                          <p:stCondLst>
                                            <p:cond delay="0"/>
                                          </p:stCondLst>
                                        </p:cTn>
                                        <p:tgtEl>
                                          <p:spTgt spid="128004"/>
                                        </p:tgtEl>
                                      </p:cBhvr>
                                    </p:animEffect>
                                    <p:anim calcmode="lin" valueType="num">
                                      <p:cBhvr>
                                        <p:cTn id="7" dur="250" accel="50000">
                                          <p:stCondLst>
                                            <p:cond delay="0"/>
                                          </p:stCondLst>
                                        </p:cTn>
                                        <p:tgtEl>
                                          <p:spTgt spid="128004"/>
                                        </p:tgtEl>
                                        <p:attrNameLst>
                                          <p:attrName>ppt_y</p:attrName>
                                        </p:attrNameLst>
                                      </p:cBhvr>
                                      <p:tavLst>
                                        <p:tav tm="0">
                                          <p:val>
                                            <p:strVal val="ppt_y"/>
                                          </p:val>
                                        </p:tav>
                                        <p:tav tm="100000">
                                          <p:val>
                                            <p:strVal val="ppt_y+.1"/>
                                          </p:val>
                                        </p:tav>
                                      </p:tavLst>
                                    </p:anim>
                                    <p:anim calcmode="lin" valueType="num">
                                      <p:cBhvr>
                                        <p:cTn id="8" dur="250" decel="50000">
                                          <p:stCondLst>
                                            <p:cond delay="250"/>
                                          </p:stCondLst>
                                        </p:cTn>
                                        <p:tgtEl>
                                          <p:spTgt spid="128004"/>
                                        </p:tgtEl>
                                        <p:attrNameLst>
                                          <p:attrName>ppt_y</p:attrName>
                                        </p:attrNameLst>
                                      </p:cBhvr>
                                      <p:tavLst>
                                        <p:tav tm="0">
                                          <p:val>
                                            <p:strVal val="ppt_y"/>
                                          </p:val>
                                        </p:tav>
                                        <p:tav tm="100000">
                                          <p:val>
                                            <p:strVal val="ppt_y-.1"/>
                                          </p:val>
                                        </p:tav>
                                      </p:tavLst>
                                    </p:anim>
                                    <p:anim calcmode="lin" valueType="num">
                                      <p:cBhvr>
                                        <p:cTn id="9" dur="250" accel="50000">
                                          <p:stCondLst>
                                            <p:cond delay="250"/>
                                          </p:stCondLst>
                                        </p:cTn>
                                        <p:tgtEl>
                                          <p:spTgt spid="128004"/>
                                        </p:tgtEl>
                                        <p:attrNameLst>
                                          <p:attrName>ppt_x</p:attrName>
                                        </p:attrNameLst>
                                      </p:cBhvr>
                                      <p:tavLst>
                                        <p:tav tm="0">
                                          <p:val>
                                            <p:strVal val="ppt_x"/>
                                          </p:val>
                                        </p:tav>
                                        <p:tav tm="100000">
                                          <p:val>
                                            <p:strVal val="ppt_x+.4"/>
                                          </p:val>
                                        </p:tav>
                                      </p:tavLst>
                                    </p:anim>
                                    <p:anim calcmode="lin" valueType="num">
                                      <p:cBhvr>
                                        <p:cTn id="10" dur="500"/>
                                        <p:tgtEl>
                                          <p:spTgt spid="128004"/>
                                        </p:tgtEl>
                                        <p:attrNameLst>
                                          <p:attrName>ppt_h</p:attrName>
                                        </p:attrNameLst>
                                      </p:cBhvr>
                                      <p:tavLst>
                                        <p:tav tm="0">
                                          <p:val>
                                            <p:strVal val="ppt_h"/>
                                          </p:val>
                                        </p:tav>
                                        <p:tav tm="100000">
                                          <p:val>
                                            <p:strVal val="ppt_h"/>
                                          </p:val>
                                        </p:tav>
                                      </p:tavLst>
                                    </p:anim>
                                    <p:anim calcmode="lin" valueType="num">
                                      <p:cBhvr>
                                        <p:cTn id="11" dur="250" accel="50000">
                                          <p:stCondLst>
                                            <p:cond delay="0"/>
                                          </p:stCondLst>
                                        </p:cTn>
                                        <p:tgtEl>
                                          <p:spTgt spid="128004"/>
                                        </p:tgtEl>
                                        <p:attrNameLst>
                                          <p:attrName>ppt_w</p:attrName>
                                        </p:attrNameLst>
                                      </p:cBhvr>
                                      <p:tavLst>
                                        <p:tav tm="0">
                                          <p:val>
                                            <p:strVal val="ppt_w"/>
                                          </p:val>
                                        </p:tav>
                                        <p:tav tm="100000">
                                          <p:val>
                                            <p:strVal val="ppt_w*.05"/>
                                          </p:val>
                                        </p:tav>
                                      </p:tavLst>
                                    </p:anim>
                                    <p:anim calcmode="lin" valueType="num">
                                      <p:cBhvr>
                                        <p:cTn id="12" dur="250" decel="50000">
                                          <p:stCondLst>
                                            <p:cond delay="250"/>
                                          </p:stCondLst>
                                        </p:cTn>
                                        <p:tgtEl>
                                          <p:spTgt spid="128004"/>
                                        </p:tgtEl>
                                        <p:attrNameLst>
                                          <p:attrName>ppt_w</p:attrName>
                                        </p:attrNameLst>
                                      </p:cBhvr>
                                      <p:tavLst>
                                        <p:tav tm="0">
                                          <p:val>
                                            <p:strVal val="ppt_w"/>
                                          </p:val>
                                        </p:tav>
                                        <p:tav tm="100000">
                                          <p:val>
                                            <p:strVal val="ppt_w/.05"/>
                                          </p:val>
                                        </p:tav>
                                      </p:tavLst>
                                    </p:anim>
                                    <p:anim calcmode="lin" valueType="num">
                                      <p:cBhvr>
                                        <p:cTn id="13" dur="250" accel="50000">
                                          <p:stCondLst>
                                            <p:cond delay="250"/>
                                          </p:stCondLst>
                                        </p:cTn>
                                        <p:tgtEl>
                                          <p:spTgt spid="128004"/>
                                        </p:tgtEl>
                                        <p:attrNameLst>
                                          <p:attrName>style.rotation</p:attrName>
                                        </p:attrNameLst>
                                      </p:cBhvr>
                                      <p:tavLst>
                                        <p:tav tm="0">
                                          <p:val>
                                            <p:fltVal val="0"/>
                                          </p:val>
                                        </p:tav>
                                        <p:tav tm="100000">
                                          <p:val>
                                            <p:fltVal val="-90"/>
                                          </p:val>
                                        </p:tav>
                                      </p:tavLst>
                                    </p:anim>
                                    <p:set>
                                      <p:cBhvr>
                                        <p:cTn id="14" dur="1" fill="hold">
                                          <p:stCondLst>
                                            <p:cond delay="499"/>
                                          </p:stCondLst>
                                        </p:cTn>
                                        <p:tgtEl>
                                          <p:spTgt spid="12800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500"/>
                                        <p:tgtEl>
                                          <p:spTgt spid="4">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11" end="11"/>
                                            </p:txEl>
                                          </p:spTgt>
                                        </p:tgtEl>
                                        <p:attrNameLst>
                                          <p:attrName>style.visibility</p:attrName>
                                        </p:attrNameLst>
                                      </p:cBhvr>
                                      <p:to>
                                        <p:strVal val="visible"/>
                                      </p:to>
                                    </p:set>
                                    <p:animEffect transition="in" filter="fade">
                                      <p:cBhvr>
                                        <p:cTn id="46" dur="500"/>
                                        <p:tgtEl>
                                          <p:spTgt spid="4">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Effect transition="in" filter="fade">
                                      <p:cBhvr>
                                        <p:cTn id="49" dur="500"/>
                                        <p:tgtEl>
                                          <p:spTgt spid="4">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4">
                                            <p:txEl>
                                              <p:pRg st="14" end="14"/>
                                            </p:txEl>
                                          </p:spTgt>
                                        </p:tgtEl>
                                        <p:attrNameLst>
                                          <p:attrName>style.visibility</p:attrName>
                                        </p:attrNameLst>
                                      </p:cBhvr>
                                      <p:to>
                                        <p:strVal val="visible"/>
                                      </p:to>
                                    </p:set>
                                    <p:animEffect transition="in" filter="fade">
                                      <p:cBhvr>
                                        <p:cTn id="52" dur="500"/>
                                        <p:tgtEl>
                                          <p:spTgt spid="4">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
                                            <p:txEl>
                                              <p:pRg st="15" end="15"/>
                                            </p:txEl>
                                          </p:spTgt>
                                        </p:tgtEl>
                                        <p:attrNameLst>
                                          <p:attrName>style.visibility</p:attrName>
                                        </p:attrNameLst>
                                      </p:cBhvr>
                                      <p:to>
                                        <p:strVal val="visible"/>
                                      </p:to>
                                    </p:set>
                                    <p:animEffect transition="in" filter="fade">
                                      <p:cBhvr>
                                        <p:cTn id="55" dur="500"/>
                                        <p:tgtEl>
                                          <p:spTgt spid="4">
                                            <p:txEl>
                                              <p:pRg st="15" end="1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
                                            <p:txEl>
                                              <p:pRg st="17" end="17"/>
                                            </p:txEl>
                                          </p:spTgt>
                                        </p:tgtEl>
                                        <p:attrNameLst>
                                          <p:attrName>style.visibility</p:attrName>
                                        </p:attrNameLst>
                                      </p:cBhvr>
                                      <p:to>
                                        <p:strVal val="visible"/>
                                      </p:to>
                                    </p:set>
                                    <p:animEffect transition="in" filter="fade">
                                      <p:cBhvr>
                                        <p:cTn id="58" dur="500"/>
                                        <p:tgtEl>
                                          <p:spTgt spid="4">
                                            <p:txEl>
                                              <p:pRg st="17" end="1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
                                            <p:txEl>
                                              <p:pRg st="18" end="18"/>
                                            </p:txEl>
                                          </p:spTgt>
                                        </p:tgtEl>
                                        <p:attrNameLst>
                                          <p:attrName>style.visibility</p:attrName>
                                        </p:attrNameLst>
                                      </p:cBhvr>
                                      <p:to>
                                        <p:strVal val="visible"/>
                                      </p:to>
                                    </p:set>
                                    <p:animEffect transition="in" filter="fade">
                                      <p:cBhvr>
                                        <p:cTn id="61" dur="500"/>
                                        <p:tgtEl>
                                          <p:spTgt spid="4">
                                            <p:txEl>
                                              <p:pRg st="18" end="1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8003"/>
                                        </p:tgtEl>
                                        <p:attrNameLst>
                                          <p:attrName>style.visibility</p:attrName>
                                        </p:attrNameLst>
                                      </p:cBhvr>
                                      <p:to>
                                        <p:strVal val="visible"/>
                                      </p:to>
                                    </p:set>
                                    <p:animEffect transition="in" filter="fade">
                                      <p:cBhvr>
                                        <p:cTn id="76"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αγαπουλακι\Desktop\AMSTERDAM\AMSTERDAM PAINTINGS\Western Lancet-1.jpg"/>
          <p:cNvPicPr>
            <a:picLocks noChangeAspect="1" noChangeArrowheads="1"/>
          </p:cNvPicPr>
          <p:nvPr/>
        </p:nvPicPr>
        <p:blipFill>
          <a:blip r:embed="rId1" cstate="print"/>
          <a:srcRect/>
          <a:stretch>
            <a:fillRect/>
          </a:stretch>
        </p:blipFill>
        <p:spPr bwMode="auto">
          <a:xfrm>
            <a:off x="714348" y="1357299"/>
            <a:ext cx="1917939" cy="2318788"/>
          </a:xfrm>
          <a:prstGeom prst="rect">
            <a:avLst/>
          </a:prstGeom>
          <a:noFill/>
        </p:spPr>
      </p:pic>
      <p:sp>
        <p:nvSpPr>
          <p:cNvPr id="24578" name="AutoShape 2" descr="Αποτέλεσμα εικόνας για pathologist draw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l-GR"/>
          </a:p>
        </p:txBody>
      </p:sp>
      <p:pic>
        <p:nvPicPr>
          <p:cNvPr id="24579" name="Picture 3" descr="C:\Users\αγαπουλακι\Desktop\Forensic-Pathologist-Job-Description-Image.jpg"/>
          <p:cNvPicPr>
            <a:picLocks noChangeAspect="1" noChangeArrowheads="1"/>
          </p:cNvPicPr>
          <p:nvPr/>
        </p:nvPicPr>
        <p:blipFill>
          <a:blip r:embed="rId2" cstate="print"/>
          <a:srcRect/>
          <a:stretch>
            <a:fillRect/>
          </a:stretch>
        </p:blipFill>
        <p:spPr bwMode="auto">
          <a:xfrm>
            <a:off x="6012160" y="1300955"/>
            <a:ext cx="2377974" cy="2377974"/>
          </a:xfrm>
          <a:prstGeom prst="rect">
            <a:avLst/>
          </a:prstGeom>
          <a:noFill/>
        </p:spPr>
      </p:pic>
      <p:pic>
        <p:nvPicPr>
          <p:cNvPr id="24580" name="Picture 4" descr="C:\Users\αγαπουλακι\Desktop\αρχείο λήψης.png"/>
          <p:cNvPicPr>
            <a:picLocks noChangeAspect="1" noChangeArrowheads="1"/>
          </p:cNvPicPr>
          <p:nvPr/>
        </p:nvPicPr>
        <p:blipFill>
          <a:blip r:embed="rId3" cstate="print"/>
          <a:srcRect/>
          <a:stretch>
            <a:fillRect/>
          </a:stretch>
        </p:blipFill>
        <p:spPr bwMode="auto">
          <a:xfrm>
            <a:off x="4469854" y="1360142"/>
            <a:ext cx="3520982" cy="2318787"/>
          </a:xfrm>
          <a:prstGeom prst="rect">
            <a:avLst/>
          </a:prstGeom>
          <a:noFill/>
        </p:spPr>
      </p:pic>
      <p:sp>
        <p:nvSpPr>
          <p:cNvPr id="10" name="Rectangle 9"/>
          <p:cNvSpPr/>
          <p:nvPr/>
        </p:nvSpPr>
        <p:spPr>
          <a:xfrm>
            <a:off x="4469854" y="1556792"/>
            <a:ext cx="4174112" cy="307777"/>
          </a:xfrm>
          <a:prstGeom prst="rect">
            <a:avLst/>
          </a:prstGeom>
        </p:spPr>
        <p:txBody>
          <a:bodyPr wrap="square">
            <a:spAutoFit/>
          </a:bodyPr>
          <a:lstStyle/>
          <a:p>
            <a:r>
              <a:rPr lang="el-GR" sz="1400" dirty="0" smtClean="0">
                <a:latin typeface="Times New Roman" panose="02020603050405020304" pitchFamily="18" charset="0"/>
                <a:cs typeface="Times New Roman" panose="02020603050405020304" pitchFamily="18" charset="0"/>
              </a:rPr>
              <a:t>Σχέδιο του </a:t>
            </a:r>
            <a:r>
              <a:rPr lang="en-GB" sz="1400" dirty="0" err="1" smtClean="0">
                <a:latin typeface="Times New Roman" panose="02020603050405020304" pitchFamily="18" charset="0"/>
                <a:cs typeface="Times New Roman" panose="02020603050405020304" pitchFamily="18" charset="0"/>
              </a:rPr>
              <a:t>Sundberg</a:t>
            </a:r>
            <a:endParaRPr lang="el-GR" sz="1400" dirty="0">
              <a:latin typeface="Times New Roman" panose="02020603050405020304" pitchFamily="18" charset="0"/>
              <a:cs typeface="Times New Roman" panose="02020603050405020304" pitchFamily="18" charset="0"/>
            </a:endParaRPr>
          </a:p>
        </p:txBody>
      </p:sp>
      <p:sp>
        <p:nvSpPr>
          <p:cNvPr id="12" name="Rectangle 11"/>
          <p:cNvSpPr/>
          <p:nvPr/>
        </p:nvSpPr>
        <p:spPr>
          <a:xfrm>
            <a:off x="0" y="0"/>
            <a:ext cx="9144000" cy="1323439"/>
          </a:xfrm>
          <a:prstGeom prst="rect">
            <a:avLst/>
          </a:prstGeom>
        </p:spPr>
        <p:txBody>
          <a:bodyPr wrap="square">
            <a:spAutoFit/>
          </a:bodyPr>
          <a:lstStyle/>
          <a:p>
            <a:pPr algn="ctr"/>
            <a:r>
              <a:rPr lang="el-GR" sz="2000" dirty="0" smtClean="0"/>
              <a:t>Οι παθολογοανατόμοι αναφέρονται συχνά ως «οι γιατροί των γιατρών» </a:t>
            </a:r>
            <a:endParaRPr lang="el-GR" sz="2000" dirty="0" smtClean="0"/>
          </a:p>
          <a:p>
            <a:pPr algn="ctr"/>
            <a:r>
              <a:rPr lang="el-GR" sz="2000" dirty="0" smtClean="0"/>
              <a:t>παρά ως «οι γιατροί των αρρώστων», επειδή επικοινωνούν </a:t>
            </a:r>
            <a:endParaRPr lang="el-GR" sz="2000" dirty="0" smtClean="0"/>
          </a:p>
          <a:p>
            <a:pPr algn="ctr"/>
            <a:r>
              <a:rPr lang="el-GR" sz="2000" dirty="0" smtClean="0"/>
              <a:t>περισσότερο με τους κλινικούς γιατρούς, γνωστοποιώντας τους τα ευρήματά τους, </a:t>
            </a:r>
            <a:endParaRPr lang="el-GR" sz="2000" dirty="0" smtClean="0"/>
          </a:p>
          <a:p>
            <a:pPr algn="ctr"/>
            <a:r>
              <a:rPr lang="el-GR" sz="2000" dirty="0" smtClean="0"/>
              <a:t>παρά με τους ίδιους τους ασθενείς.</a:t>
            </a:r>
            <a:endParaRPr lang="el-GR" sz="2000" dirty="0"/>
          </a:p>
        </p:txBody>
      </p:sp>
      <p:sp>
        <p:nvSpPr>
          <p:cNvPr id="23553" name="Rectangle 1"/>
          <p:cNvSpPr>
            <a:spLocks noChangeArrowheads="1"/>
          </p:cNvSpPr>
          <p:nvPr/>
        </p:nvSpPr>
        <p:spPr bwMode="auto">
          <a:xfrm>
            <a:off x="35496" y="3751790"/>
            <a:ext cx="3384375" cy="83099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l-GR"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Απεικόνιση της συνάντησης γιατρού-αρρώστου.</a:t>
            </a:r>
            <a:br>
              <a:rPr kumimoji="0" lang="el-GR"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br>
            <a:r>
              <a:rPr kumimoji="0" lang="en-US"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L</a:t>
            </a:r>
            <a:r>
              <a:rPr kumimoji="0" lang="el-GR"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 </a:t>
            </a:r>
            <a:r>
              <a:rPr kumimoji="0" lang="en-US"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M</a:t>
            </a:r>
            <a:r>
              <a:rPr kumimoji="0" lang="el-GR"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 </a:t>
            </a:r>
            <a:r>
              <a:rPr kumimoji="0" lang="en-US"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Lawson</a:t>
            </a:r>
            <a:r>
              <a:rPr kumimoji="0" lang="el-GR"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 </a:t>
            </a:r>
            <a:r>
              <a:rPr kumimoji="0" lang="en-US"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M</a:t>
            </a:r>
            <a:r>
              <a:rPr kumimoji="0" lang="el-GR"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a:t>
            </a:r>
            <a:r>
              <a:rPr kumimoji="0" lang="en-US"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D</a:t>
            </a:r>
            <a:r>
              <a:rPr kumimoji="0" lang="el-GR"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 "Διαλέξεις για την Παθολογική Ανατομική, τη Διάγνωση και την Αντιμετώπιση των Νοσημάτων του Θώρακα, Διάγνωση και Αντιμετώπιση των Νοσημάτων του Θώρακα … Τρόπος Στηθοσκόπησης -- Στηθοσκόπια,"</a:t>
            </a:r>
            <a:r>
              <a:rPr kumimoji="0" lang="en-US"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 </a:t>
            </a:r>
            <a:r>
              <a:rPr kumimoji="0" lang="el-GR" sz="800" b="0" i="1"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Το Δυτικό Νυστέρι,  </a:t>
            </a:r>
            <a:r>
              <a:rPr kumimoji="0" lang="en-US"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 </a:t>
            </a:r>
            <a:r>
              <a:rPr kumimoji="0" lang="el-GR"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Τόμος </a:t>
            </a:r>
            <a:r>
              <a:rPr kumimoji="0" lang="en-US"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XI</a:t>
            </a:r>
            <a:r>
              <a:rPr kumimoji="0" lang="el-GR"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 Αρ.3 (Μάρτιος, 1850): εικ. 24  (έ</a:t>
            </a:r>
            <a:r>
              <a:rPr lang="el-GR" sz="800" dirty="0" smtClean="0">
                <a:solidFill>
                  <a:srgbClr val="000000"/>
                </a:solidFill>
                <a:latin typeface="Calibri" panose="020F0502020204030204" pitchFamily="34" charset="0"/>
                <a:cs typeface="Times New Roman" panose="02020603050405020304" pitchFamily="18" charset="0"/>
              </a:rPr>
              <a:t>ναντι </a:t>
            </a:r>
            <a:r>
              <a:rPr kumimoji="0" lang="en-US"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 </a:t>
            </a:r>
            <a:r>
              <a:rPr kumimoji="0" lang="el-GR" sz="800" b="0" i="0" u="none" strike="noStrike" cap="none" normalizeH="0" baseline="0" dirty="0" smtClean="0">
                <a:ln>
                  <a:noFill/>
                </a:ln>
                <a:solidFill>
                  <a:srgbClr val="000000"/>
                </a:solidFill>
                <a:effectLst/>
                <a:latin typeface="Calibri" panose="020F0502020204030204" pitchFamily="34" charset="0"/>
                <a:ea typeface="+mn-ea"/>
                <a:cs typeface="Times New Roman" panose="02020603050405020304" pitchFamily="18" charset="0"/>
              </a:rPr>
              <a:t>σελ. 137).</a:t>
            </a:r>
            <a:endParaRPr kumimoji="0" lang="el-GR"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p:nvSpPr>
        <p:spPr>
          <a:xfrm>
            <a:off x="0" y="4286256"/>
            <a:ext cx="9144000" cy="2308324"/>
          </a:xfrm>
          <a:prstGeom prst="rect">
            <a:avLst/>
          </a:prstGeom>
        </p:spPr>
        <p:txBody>
          <a:bodyPr wrap="square">
            <a:spAutoFit/>
          </a:bodyPr>
          <a:lstStyle/>
          <a:p>
            <a:pPr algn="just"/>
            <a:r>
              <a:rPr lang="el-GR" sz="1600" dirty="0" smtClean="0"/>
              <a:t>Παραδοσιακά, οι παθολογοανατόμοι εργάζονται στα μετόπισθεν, μελετώντας παρασκευάσματα και προβαίνοντας σε διαγνώσεις. Ο ασθενής βλέπει τον γενικό ιατρό της πρωτοβάθμιας περίθαλψης ή άλλον ειδικευμένο κλινικό ιατρό να παραπέμπει το ληφθέν δείγμα βιολογικού υλικού του, στον παθολογοανατόμο. Ο παθολογοανατόμος εξετάζει το παρασκεύασμα, θέτει μια διάγνωση ή και κάνει μια σύσταση∙ ο κλινικός ιατρός ενημερώνεται και, κατόπιν, είναι εκείνος που διαβιβάζει  αυτή την πληροφορία στον ασθενή. Ο έντονος ανταγωνισμός μεταξύ</a:t>
            </a:r>
            <a:r>
              <a:rPr lang="en-US" sz="1600" dirty="0" smtClean="0"/>
              <a:t> </a:t>
            </a:r>
            <a:r>
              <a:rPr lang="el-GR" sz="1600" dirty="0" smtClean="0"/>
              <a:t>των επαγγελματιών στη φροντίδα της Υγείας, οι φθίνουσες αμοιβές τους και η εφαρμογή μέτρων βιομηχανικής παραγωγικότητας, συμβάλλουν στο να κρατούν τους παθολογοανατόμους αποκομμένους  στο έργο τους και όχι σε συζήτηση με τους ασθενείς των οποίων τα δείγματα εξετάζουν.</a:t>
            </a:r>
            <a:endParaRPr lang="el-GR" sz="1600" dirty="0"/>
          </a:p>
        </p:txBody>
      </p:sp>
      <p:sp>
        <p:nvSpPr>
          <p:cNvPr id="23554" name="Rectangle 2"/>
          <p:cNvSpPr>
            <a:spLocks noChangeArrowheads="1"/>
          </p:cNvSpPr>
          <p:nvPr/>
        </p:nvSpPr>
        <p:spPr bwMode="auto">
          <a:xfrm>
            <a:off x="0" y="3676086"/>
            <a:ext cx="9143999" cy="3200876"/>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Η   </a:t>
            </a:r>
            <a:r>
              <a:rPr lang="el-GR" sz="1600" i="1" spc="600"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αφανής</a:t>
            </a:r>
            <a:r>
              <a:rPr lang="el-GR" sz="1600" i="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l-GR" sz="16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προσφορά</a:t>
            </a: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του παθολογοανατόμου</a:t>
            </a:r>
            <a:endParaRPr kumimoji="0" lang="el-GR"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Μέρος του προβλήματος είναι η θεώρηση  από τα ΜΜΕ και την κοινή γνώμη, του παθολογοανατομικού εργαστηρίου και των επιστημόνων  που εργάζονται σε αυτό ως </a:t>
            </a:r>
            <a:r>
              <a:rPr kumimoji="0" lang="el-GR" sz="16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ένα μαύρο κουτί με μηχανήματα » που μετασχηματίζουν  το δείγμα του κάθε ασθενούς σε μια διάγνωση. </a:t>
            </a: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Πόσο συχνά έχετε ακούσει τη φράση </a:t>
            </a:r>
            <a:r>
              <a:rPr kumimoji="0" lang="el-GR" sz="16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«Περιμένουμε τα αποτελέσματα από</a:t>
            </a:r>
            <a:r>
              <a:rPr kumimoji="0" lang="el-GR" sz="1600" b="0" i="1"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το </a:t>
            </a:r>
            <a:r>
              <a:rPr kumimoji="0" lang="el-GR" sz="1600" b="0" i="1" u="none" strike="noStrike" cap="none" normalizeH="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παθολογοανατομικό</a:t>
            </a:r>
            <a:r>
              <a:rPr kumimoji="0" lang="el-GR" sz="1600" b="0" i="1"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εργαστήριο</a:t>
            </a:r>
            <a:r>
              <a:rPr kumimoji="0" lang="el-GR" sz="16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Αυτό που </a:t>
            </a:r>
            <a:r>
              <a:rPr kumimoji="0" lang="el-GR" sz="16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στην πραγματικότητα</a:t>
            </a: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περιμένετε, </a:t>
            </a:r>
            <a:r>
              <a:rPr kumimoji="0" lang="el-GR" sz="16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δεν</a:t>
            </a: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είναι οι </a:t>
            </a:r>
            <a:r>
              <a:rPr kumimoji="0" lang="el-GR" sz="16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μετρήσεις από κάποιο μηχάνημα-αναλυτή βιολογικού υλικού</a:t>
            </a: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αλλά  </a:t>
            </a:r>
            <a:r>
              <a:rPr kumimoji="0" lang="el-GR"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τον ιατρό παθολογοανατόμο να </a:t>
            </a:r>
            <a:r>
              <a:rPr lang="el-GR" sz="1600" b="1" dirty="0" smtClean="0">
                <a:latin typeface="Calibri" panose="020F0502020204030204" pitchFamily="34" charset="0"/>
                <a:ea typeface="Calibri" panose="020F0502020204030204" pitchFamily="34" charset="0"/>
                <a:cs typeface="Times New Roman" panose="02020603050405020304" pitchFamily="18" charset="0"/>
              </a:rPr>
              <a:t>ανακαλύψει, με την ικανότητά του, τα μορφολογικά, </a:t>
            </a:r>
            <a:r>
              <a:rPr lang="el-GR" sz="1600" b="1" dirty="0" err="1" smtClean="0">
                <a:latin typeface="Calibri" panose="020F0502020204030204" pitchFamily="34" charset="0"/>
                <a:ea typeface="Calibri" panose="020F0502020204030204" pitchFamily="34" charset="0"/>
                <a:cs typeface="Times New Roman" panose="02020603050405020304" pitchFamily="18" charset="0"/>
              </a:rPr>
              <a:t>μακρο</a:t>
            </a:r>
            <a:r>
              <a:rPr lang="el-GR" sz="1600" b="1" dirty="0" smtClean="0">
                <a:latin typeface="Calibri" panose="020F0502020204030204" pitchFamily="34" charset="0"/>
                <a:ea typeface="Calibri" panose="020F0502020204030204" pitchFamily="34" charset="0"/>
                <a:cs typeface="Times New Roman" panose="02020603050405020304" pitchFamily="18" charset="0"/>
              </a:rPr>
              <a:t>- και </a:t>
            </a:r>
            <a:r>
              <a:rPr lang="el-GR" sz="1600" b="1" dirty="0" err="1" smtClean="0">
                <a:latin typeface="Calibri" panose="020F0502020204030204" pitchFamily="34" charset="0"/>
                <a:ea typeface="Calibri" panose="020F0502020204030204" pitchFamily="34" charset="0"/>
                <a:cs typeface="Times New Roman" panose="02020603050405020304" pitchFamily="18" charset="0"/>
              </a:rPr>
              <a:t>μικρο</a:t>
            </a:r>
            <a:r>
              <a:rPr lang="el-GR" sz="1600" b="1" dirty="0" smtClean="0">
                <a:latin typeface="Calibri" panose="020F0502020204030204" pitchFamily="34" charset="0"/>
                <a:ea typeface="Calibri" panose="020F0502020204030204" pitchFamily="34" charset="0"/>
                <a:cs typeface="Times New Roman" panose="02020603050405020304" pitchFamily="18" charset="0"/>
              </a:rPr>
              <a:t>-</a:t>
            </a:r>
            <a:r>
              <a:rPr lang="el-GR" sz="1600" b="1" dirty="0" err="1" smtClean="0">
                <a:latin typeface="Calibri" panose="020F0502020204030204" pitchFamily="34" charset="0"/>
                <a:ea typeface="Calibri" panose="020F0502020204030204" pitchFamily="34" charset="0"/>
                <a:cs typeface="Times New Roman" panose="02020603050405020304" pitchFamily="18" charset="0"/>
              </a:rPr>
              <a:t>σκοπικά</a:t>
            </a:r>
            <a:r>
              <a:rPr lang="el-GR" sz="1600" b="1" dirty="0" smtClean="0">
                <a:latin typeface="Calibri" panose="020F0502020204030204" pitchFamily="34" charset="0"/>
                <a:ea typeface="Calibri" panose="020F0502020204030204" pitchFamily="34" charset="0"/>
                <a:cs typeface="Times New Roman" panose="02020603050405020304" pitchFamily="18" charset="0"/>
              </a:rPr>
              <a:t> ευρήματα, να τα αξιολογήσει λαμβάνοντας υπόψη του τα λοιπά </a:t>
            </a:r>
            <a:r>
              <a:rPr lang="el-GR" sz="1600" b="1" dirty="0" err="1" smtClean="0">
                <a:latin typeface="Calibri" panose="020F0502020204030204" pitchFamily="34" charset="0"/>
                <a:ea typeface="Calibri" panose="020F0502020204030204" pitchFamily="34" charset="0"/>
                <a:cs typeface="Times New Roman" panose="02020603050405020304" pitchFamily="18" charset="0"/>
              </a:rPr>
              <a:t>κλινικοεργαστηριακά</a:t>
            </a:r>
            <a:r>
              <a:rPr lang="el-GR" sz="1600" b="1" dirty="0" smtClean="0">
                <a:latin typeface="Calibri" panose="020F0502020204030204" pitchFamily="34" charset="0"/>
                <a:ea typeface="Calibri" panose="020F0502020204030204" pitchFamily="34" charset="0"/>
                <a:cs typeface="Times New Roman" panose="02020603050405020304" pitchFamily="18" charset="0"/>
              </a:rPr>
              <a:t>, πιθανώς και μοριακά δεδομένα του κάθε ασθενούς και να </a:t>
            </a:r>
            <a:r>
              <a:rPr kumimoji="0" lang="el-GR"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θέσει </a:t>
            </a:r>
            <a:r>
              <a:rPr kumimoji="0" lang="el-GR" sz="1600" b="1" i="0" u="sng" strike="noStrike" cap="none" spc="600"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ο ίδιος</a:t>
            </a:r>
            <a:r>
              <a:rPr kumimoji="0" lang="el-GR"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-κι όχι κάποιο μηχάνημα-  την τελική διάγνωση, παρέχοντας παράλληλα κρίσιμες πληροφορίες για το</a:t>
            </a:r>
            <a:r>
              <a:rPr kumimoji="0" lang="el-GR" sz="1600" b="1"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τι μέλλει γενέσθαι</a:t>
            </a:r>
            <a:r>
              <a:rPr kumimoji="0" lang="el-GR"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l-GR"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Είναι απίθανο να οδηγήσει σε επικοινωνία του ασθενούς με τον παθολογοανατόμο μια σαφής παθολογοανατομική έκθεση</a:t>
            </a:r>
            <a:r>
              <a:rPr kumimoji="0" lang="el-GR" sz="1400" b="0"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η οποία, ως οφείλει, </a:t>
            </a:r>
            <a:r>
              <a:rPr kumimoji="0" lang="el-GR"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συσχετίζεται  άριστα με τα κλινικά δεδομένα του ασθενούς  και υπογράφεται  από έναν παθολογοανατόμο, του οποίου το όνομα δεν γνωστοποιείται στον ασθενή αλλά παραμένει στο φάκελλό του. </a:t>
            </a:r>
            <a:endParaRPr kumimoji="0" lang="el-G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553"/>
                                        </p:tgtEl>
                                      </p:cBhvr>
                                    </p:animEffect>
                                    <p:set>
                                      <p:cBhvr>
                                        <p:cTn id="7" dur="1" fill="hold">
                                          <p:stCondLst>
                                            <p:cond delay="499"/>
                                          </p:stCondLst>
                                        </p:cTn>
                                        <p:tgtEl>
                                          <p:spTgt spid="2355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xEl>
                                              <p:pRg st="0" end="0"/>
                                            </p:txEl>
                                          </p:spTgt>
                                        </p:tgtEl>
                                      </p:cBhvr>
                                    </p:animEffect>
                                    <p:set>
                                      <p:cBhvr>
                                        <p:cTn id="17"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4"/>
                                        </p:tgtEl>
                                        <p:attrNameLst>
                                          <p:attrName>style.visibility</p:attrName>
                                        </p:attrNameLst>
                                      </p:cBhvr>
                                      <p:to>
                                        <p:strVal val="visible"/>
                                      </p:to>
                                    </p:set>
                                    <p:animEffect transition="in" filter="fade">
                                      <p:cBhvr>
                                        <p:cTn id="22" dur="500"/>
                                        <p:tgtEl>
                                          <p:spTgt spid="235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4580"/>
                                        </p:tgtEl>
                                      </p:cBhvr>
                                    </p:animEffect>
                                    <p:set>
                                      <p:cBhvr>
                                        <p:cTn id="27" dur="1" fill="hold">
                                          <p:stCondLst>
                                            <p:cond delay="499"/>
                                          </p:stCondLst>
                                        </p:cTn>
                                        <p:tgtEl>
                                          <p:spTgt spid="24580"/>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579"/>
                                        </p:tgtEl>
                                        <p:attrNameLst>
                                          <p:attrName>style.visibility</p:attrName>
                                        </p:attrNameLst>
                                      </p:cBhvr>
                                      <p:to>
                                        <p:strVal val="visible"/>
                                      </p:to>
                                    </p:set>
                                    <p:animEffect transition="in" filter="fade">
                                      <p:cBhvr>
                                        <p:cTn id="35"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553" grpId="0"/>
      <p:bldP spid="15" grpId="0" build="allAtOnce"/>
      <p:bldP spid="2355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Users\User\Desktop\6765901-HSC00002-7.jpg"/>
          <p:cNvPicPr>
            <a:picLocks noChangeAspect="1" noChangeArrowheads="1"/>
          </p:cNvPicPr>
          <p:nvPr/>
        </p:nvPicPr>
        <p:blipFill>
          <a:blip r:embed="rId1" cstate="print"/>
          <a:srcRect/>
          <a:stretch>
            <a:fillRect/>
          </a:stretch>
        </p:blipFill>
        <p:spPr bwMode="auto">
          <a:xfrm>
            <a:off x="0" y="-347353"/>
            <a:ext cx="9144000" cy="75527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dissolve">
                                      <p:cBhvr>
                                        <p:cTn id="7"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8604"/>
            <a:ext cx="9144000" cy="1569660"/>
          </a:xfrm>
          <a:prstGeom prst="rect">
            <a:avLst/>
          </a:prstGeom>
        </p:spPr>
        <p:txBody>
          <a:bodyPr wrap="square">
            <a:spAutoFit/>
          </a:bodyPr>
          <a:lstStyle/>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p:txBody>
      </p:sp>
      <p:pic>
        <p:nvPicPr>
          <p:cNvPr id="18433" name="Picture 1" descr="C:\Users\αγαπουλακι\Desktop\clip_image005_thumb[3].jpg"/>
          <p:cNvPicPr>
            <a:picLocks noChangeAspect="1" noChangeArrowheads="1"/>
          </p:cNvPicPr>
          <p:nvPr/>
        </p:nvPicPr>
        <p:blipFill>
          <a:blip r:embed="rId1" cstate="print"/>
          <a:srcRect/>
          <a:stretch>
            <a:fillRect/>
          </a:stretch>
        </p:blipFill>
        <p:spPr bwMode="auto">
          <a:xfrm>
            <a:off x="7000892" y="1357298"/>
            <a:ext cx="1766886" cy="740242"/>
          </a:xfrm>
          <a:prstGeom prst="rect">
            <a:avLst/>
          </a:prstGeom>
          <a:noFill/>
        </p:spPr>
      </p:pic>
      <p:sp>
        <p:nvSpPr>
          <p:cNvPr id="5" name="Title 4"/>
          <p:cNvSpPr>
            <a:spLocks noGrp="1"/>
          </p:cNvSpPr>
          <p:nvPr>
            <p:ph type="title"/>
          </p:nvPr>
        </p:nvSpPr>
        <p:spPr>
          <a:xfrm>
            <a:off x="0" y="0"/>
            <a:ext cx="9144000" cy="928670"/>
          </a:xfrm>
        </p:spPr>
        <p:txBody>
          <a:bodyPr>
            <a:noAutofit/>
          </a:bodyPr>
          <a:lstStyle/>
          <a:p>
            <a:r>
              <a:rPr lang="el-GR" sz="2800" b="1" dirty="0" smtClean="0"/>
              <a:t>Έχει άμεση επαφή ο παθολογοανατόμος με τον ασθενή;</a:t>
            </a:r>
            <a:br>
              <a:rPr lang="el-GR" sz="2800" dirty="0" smtClean="0"/>
            </a:br>
            <a:endParaRPr lang="el-GR" sz="2800" dirty="0"/>
          </a:p>
        </p:txBody>
      </p:sp>
      <p:sp>
        <p:nvSpPr>
          <p:cNvPr id="21505" name="Rectangle 1"/>
          <p:cNvSpPr>
            <a:spLocks noChangeArrowheads="1"/>
          </p:cNvSpPr>
          <p:nvPr/>
        </p:nvSpPr>
        <p:spPr bwMode="auto">
          <a:xfrm>
            <a:off x="0" y="1001238"/>
            <a:ext cx="9144000" cy="5693866"/>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Εμείς οι παθολογοανατόμοι, σε ορισμένα κέντρα,  εκτελούμε οι ίδιοι  </a:t>
            </a:r>
            <a:r>
              <a:rPr kumimoji="0" lang="el-GR" sz="16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βιοψίες  του μυελού των οστών</a:t>
            </a: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για να εκτιμηθούν οι διαταραχές του αίματος και της πήξης αυτού.</a:t>
            </a:r>
            <a:endParaRPr lang="el-GR" sz="1600" dirty="0" smtClean="0">
              <a:latin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pPr>
            <a:endParaRPr kumimoji="0" lang="el-GR"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endParaRPr lang="el-GR" sz="2000" dirty="0" smtClean="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Οι παθολογοανατόμοι κι οι κυτταρολόγοι καλούμαστε συχνά να εκτελέσουμε </a:t>
            </a:r>
            <a:r>
              <a:rPr kumimoji="0" lang="el-GR" sz="20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π α ρ α- κ ε ν τ ή σ ε ι ς με λεπτή βελόνα</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Σε πολλές τέτοιες περιπτώσεις, μπορεί να τεθεί </a:t>
            </a:r>
            <a:r>
              <a:rPr kumimoji="0" lang="el-GR" sz="2000" b="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άμεσα</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η  διάγνωση, με αποτέλεσμα να αποφύγει ο ασθενής τη χειρουργική βιοψία, που είναι δαπανηρή σε χρήμα και σε χρόνο.</a:t>
            </a:r>
            <a:endPar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endParaRPr kumimoji="0" lang="el-GR"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Στην ιατρική των μεταγγίσεων, η χορήγηση προϊόντων του αίματος, στην πραγματικότητα, συνιστά αγωγή.  Σε κάποια κέντρα,  ο παθολογοανατόμος  παρακολουθεί τον ασθενή που λαμβάνει τα προϊόντα αυτά, με αποτέλεσμα  αυτός  να εμπλέκεται στο στενό  παρακλινικό  έλεγχο του ασθενούς.</a:t>
            </a:r>
            <a:endParaRPr kumimoji="0" lang="el-GR"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endParaRPr kumimoji="0" lang="el-GR"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Όποτε υπάρχει </a:t>
            </a:r>
            <a:r>
              <a:rPr kumimoji="0" lang="el-GR"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α</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συμφωνία μεταξύ της διάγνωσης στο μικροσκόπιο  και της κλινικής διάγνωσης ή μιας  εργαστηριακής  εξέτασης του ασθενούς,  </a:t>
            </a:r>
            <a:r>
              <a:rPr kumimoji="0" lang="el-GR"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ο παθολογοανατόμος μπορεί να πρέπει να εξετάσει ο ίδιος τον ασθενή και να αξιολογήσει προσωπικώς τον ιατρικό του φάκελλο</a:t>
            </a:r>
            <a:r>
              <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για να λύσει το θέμα.</a:t>
            </a:r>
            <a:endParaRPr kumimoji="0" lang="el-G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endParaRPr kumimoji="0" lang="el-GR"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l-GR"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Να θυμάστε ότι ο </a:t>
            </a:r>
            <a:r>
              <a:rPr kumimoji="0" lang="el-GR" sz="2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παθολογοανατόμος</a:t>
            </a:r>
            <a:r>
              <a:rPr kumimoji="0" lang="el-GR"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πρώτα απ’ όλα, είναι </a:t>
            </a:r>
            <a:r>
              <a:rPr kumimoji="0" lang="el-GR" sz="2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γιατρός</a:t>
            </a:r>
            <a:r>
              <a:rPr kumimoji="0" lang="el-GR"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l-GR"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fade">
                                      <p:cBhvr>
                                        <p:cTn id="7" dur="500"/>
                                        <p:tgtEl>
                                          <p:spTgt spid="184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5">
                                            <p:txEl>
                                              <p:pRg st="9" end="9"/>
                                            </p:txEl>
                                          </p:spTgt>
                                        </p:tgtEl>
                                        <p:attrNameLst>
                                          <p:attrName>style.visibility</p:attrName>
                                        </p:attrNameLst>
                                      </p:cBhvr>
                                      <p:to>
                                        <p:strVal val="visible"/>
                                      </p:to>
                                    </p:set>
                                    <p:animEffect transition="in" filter="fade">
                                      <p:cBhvr>
                                        <p:cTn id="12" dur="500"/>
                                        <p:tgtEl>
                                          <p:spTgt spid="2150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48824</Words>
  <Application>WPS Presentation</Application>
  <PresentationFormat>Προβολή στην οθόνη (4:3)</PresentationFormat>
  <Paragraphs>607</Paragraphs>
  <Slides>80</Slides>
  <Notes>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80</vt:i4>
      </vt:variant>
    </vt:vector>
  </HeadingPairs>
  <TitlesOfParts>
    <vt:vector size="88" baseType="lpstr">
      <vt:lpstr>Arial</vt:lpstr>
      <vt:lpstr>SimSun</vt:lpstr>
      <vt:lpstr>Wingdings</vt:lpstr>
      <vt:lpstr>Times New Roman</vt:lpstr>
      <vt:lpstr>Calibri</vt:lpstr>
      <vt:lpstr>Microsoft YaHei</vt:lpstr>
      <vt:lpstr>Arial Unicode MS</vt:lpstr>
      <vt:lpstr>Θέμα του Office</vt:lpstr>
      <vt:lpstr>PowerPoint 演示文稿</vt:lpstr>
      <vt:lpstr>PowerPoint 演示文稿</vt:lpstr>
      <vt:lpstr>PowerPoint 演示文稿</vt:lpstr>
      <vt:lpstr>ΠΤΥΧΕΣ ΤΗΣ ΙΑΤΡΙΚΗΣ ΕΙΔΙΚΟΤΗΤΑΣ  ΤΗΣ ΠΑΘΟΛΟΓΙΚΗΣ ΑΝΑΤΟΜΙΚΗΣ ( βλ. και αναρτημένα αρχεία, μέσω του συνδέσμου:  https://eclass.uoa.gr/modules/document/index.php?course=MED409&amp;openDir=/4f8e670fkcr8 )</vt:lpstr>
      <vt:lpstr>PowerPoint 演示文稿</vt:lpstr>
      <vt:lpstr>PowerPoint 演示文稿</vt:lpstr>
      <vt:lpstr>ΕΡΓΑΣΙΑΚΟΣ ΒΙΟΣ ΚΑΙ ΚΑΘΗΜΕΡΙΝΟΤΗΤΑ </vt:lpstr>
      <vt:lpstr>PowerPoint 演示文稿</vt:lpstr>
      <vt:lpstr>Έχει άμεση επαφή ο παθολογοανατόμος με τον ασθενή; </vt:lpstr>
      <vt:lpstr>PowerPoint 演示文稿</vt:lpstr>
      <vt:lpstr>PowerPoint 演示文稿</vt:lpstr>
      <vt:lpstr>PowerPoint 演示文稿</vt:lpstr>
      <vt:lpstr>PowerPoint 演示文稿</vt:lpstr>
      <vt:lpstr>PowerPoint 演示文稿</vt:lpstr>
      <vt:lpstr>Aντιπαραβολή φυσιολογικού-παθολογικού Bασικές ιστολογικές αλλοιώσεις: Φλεγμονή</vt:lpstr>
      <vt:lpstr>Aντιπαραβολή φυσιολογικού-παθολογικού Bασικές ιστολογικές αλλοιώσεις: Νεοπλασία</vt:lpstr>
      <vt:lpstr>PowerPoint 演示文稿</vt:lpstr>
      <vt:lpstr>ki67</vt:lpstr>
      <vt:lpstr>H προβλεπτική αξία για την στοχεύουσα θεραπεία, της έντονης ανοσοϊστοθετικότητας του HER2  [3+ ήτοι έντονη, πλήρης (ολομεμβρανική) χρώση &gt;10% των καρκινικών κυττάρων, βλ. πάνω και μεσαία δεξιές εικόνες] στους καρκίνους του μαστού (πάνω σειρά εικ.) , του στομάχου/γαστροοισοφαγικής συμβολής (μεσαία σειρά εικ.)  και του παχέος εντέρου (κάτω σειρά εικ.).  Στοχεύουσα θεραπεία με trastuzumab.</vt:lpstr>
      <vt:lpstr>Παράλληλη  ανοσοϊστοχημική αναζήτηση  των πρωτεϊνών  MLH1 &amp; PMS2 &amp; MSH2 &amp; MSH6 για αρχικό έλεγχο  συστήματος επιδιόρθωσης λαθών στο ζευγάρωμα βάσεων του DNA (MMR) στο αδενοκαρκίνωμα του παχέος εντέρου. Στο πλαίσιο ανοσοθεραπείας ελαττωματικών όγκων (dMMR) , χορήγηση pembrolizumab και, επί μεταστατικής νόσου, nivolumab. </vt:lpstr>
      <vt:lpstr>Moριακoί δείκτες  πνευμονικού αδενοκαρκινώματος  ως θεραπευτικοί στόχοι.Μεταλλαγές EGFR , αναδιάταξη ALK</vt:lpstr>
      <vt:lpstr>Εκεί όπου η Παθολογική Ανατομική σώζει ζωές.   Έργο της Ani Kaykuni,  με διάκριση  στον διαγωνισμό  “Art of Pathology 2021”    </vt:lpstr>
      <vt:lpstr>Περιγραφική  Παθολογική Ανατομική &amp; Ιστολογία: η τέχνη της  παρομοίωσης στη διαγνωστική διαδικασία  αποτελεί μια εξαιρετική άσκηση της φαντασίας. </vt:lpstr>
      <vt:lpstr>Η τέχνη της παρομοίωσης στα  π ρ ό τ υ π α  αρχιτεκτονικής των ιστών  της Περιγραφικής Παθολογικής Ανατομικής </vt:lpstr>
      <vt:lpstr>Μια εξαιρετική άσκηση της φαντασίας πραγματοποιείται μέσω των μικροσκοπικών δομών. </vt:lpstr>
      <vt:lpstr>Ασυγκράτητη φαντασία. Όταν καπνίζετε, καπνίζουν κι οι νεφροί σας!    </vt:lpstr>
      <vt:lpstr>Προσεγγίζοντας τις εικαστικές τέχνες μέσω της άσκησης της Παθολογικής Ανατομικής. </vt:lpstr>
      <vt:lpstr>Προσέγγιση των εικαστικών τεχνών  μέσω της άσκησης της Παθολογικής Ανατομικής. Η αξιολόγηση της μορφολογίας των ιστολογικών δομών διεγείρει τη φαντασία, ένα θεμελιώδες χάρισμα κάθε καλλιτέχνη. </vt:lpstr>
      <vt:lpstr>Άσκηση στα σχήματα μέσω της Παθολογικής Ανατομικής. Ένα παράθυρο απόδρασης προς τον κόσμο της φαντασίας. </vt:lpstr>
      <vt:lpstr>Καθημερινή άσκηση σε φιγούρες μέσω της Παθολογικής Ανατομικής. Ανακαλύψτε «φατσούλες» και  ε υ θ υ μ ή σ τ ε  κ ά θ ε  μ έ ρ α ! </vt:lpstr>
      <vt:lpstr>PowerPoint 演示文稿</vt:lpstr>
      <vt:lpstr>Η χαρά του ζωόφιλου</vt:lpstr>
      <vt:lpstr>Η χαρά του ζωόφιλου</vt:lpstr>
      <vt:lpstr>Δρ Π. Αραπαντώνη-Δαδιώτη, Ιατρός-Παθολογοανατόμος </vt:lpstr>
      <vt:lpstr>Καθημερινή εξάσκηση στα περιγράμματα μέσω της Παθολογικής Ανατομικής </vt:lpstr>
      <vt:lpstr>Η αποκατάσταση του ενδιαφέροντος για μάθηση,  για κατάκτηση της ουσιαστικής γνώσης συνιστά σύγχρονη, άκρως επιτακτική ανάγκη,  </vt:lpstr>
      <vt:lpstr>ΣΥΜΠΕΡΑΣΜΑΤΑ ΕΡΕΥΝΑΣ ΜΕ ΔΙΑΝΟΜΗ ΕΡΩΤΗΜΑΤΟΛΟΓΙΩΝ ΑΞΙΟΛΟΓΗΣΗΣ ΤΟΥ ΕΚΠΑΙΔΕΥΤΙΚΟΥ ΕΡΓΟΥ ΣΕ ΦΟΙΤΗΤΕΣ  ΙΑΤΡΙΚΗΣ  </vt:lpstr>
      <vt:lpstr>Προκαταλήψεις (ταμπού) και προβλήματα  στην ιατρική εκπαίδευση</vt:lpstr>
      <vt:lpstr>Η  ενεργός συμμετοχή του εκπαιδευόμενου  αυξάνει τη μαθησιακή αξία.</vt:lpstr>
      <vt:lpstr>  Επαναπροσδιορισμός  των εκπαιδευτικών αναγκών </vt:lpstr>
      <vt:lpstr>Εναρμόνιση - εξισορρόπηση μεταξύ  ακαδημαϊκού-παραδοσιακού και βιωματικού-εμπειρικού   τρόπου διδασκαλίας και μάθησης .</vt:lpstr>
      <vt:lpstr>Συγκρίσεις </vt:lpstr>
      <vt:lpstr>Διαφορές μεταξύ συμβατικής, ακαδημαϊκής εκπαίδευσης  και  βιωματικής μάθησης </vt:lpstr>
      <vt:lpstr>ΕΜΠΕΙΡΙΚΗ-ΒΙΩΜΑΤΙΚΗ-ΣΥΝΕΡΓΑΤΙΚΗ ΜΑΘΗΣΗ Παρώθηση και ενθάρρυνση προς όλους τους εκπαιδευόμενους. Η διαπροσωπική σχέση,  έννοια “κλειδί” στη διαδικασία της εκπαίδευσης  https://eclass.uoa.gr/modules/document/index.php?course=MED409&amp;openDir=/4f8e670fkcr8/57b157a4hUPr</vt:lpstr>
      <vt:lpstr>Επανακαλύπτοντας  τον ρόλο του δασκάλου</vt:lpstr>
      <vt:lpstr>Μια ιδιαίτερη στρατηγική διδασκαλίας –  ένας ιδιαίτερος, διακριτός ρόλος του δασκάλου. </vt:lpstr>
      <vt:lpstr>PowerPoint 演示文稿</vt:lpstr>
      <vt:lpstr>Προσπάθειες εφαρμογής βιωματικής εκπαίδευσης στην Ιατρική Σχολή  του ΕΚΠΑ</vt:lpstr>
      <vt:lpstr>Διδασκαλία και μάθηση ως διεργασία αλληλεπίδρασης μεταξύ φοιτητών, καθηγητών και του περιεχομένου της γνώσης. Παιδαγωγικό κλίμα: η σύνθεση της ψυχοκοινωνικής ατμόσφαιρας και του ακαδημαϊκού περιβάλλοντος μέσα στην οποία λαμβάνει χώρα αλληλεπίδραση εκπαιδευτικών και εκπαιδευομένων και των εκπαιδευομένων μεταξύ τους.</vt:lpstr>
      <vt:lpstr>PowerPoint 演示文稿</vt:lpstr>
      <vt:lpstr>Κανάλι YouTube “Ανδρέας Χ. Λάζαρης: IΣΤΟΠΑΘΟΛΟΓΙΑ” https://www.youtube.com/channel/UCuPdoJlEofyq5oDcgUKDx0g </vt:lpstr>
      <vt:lpstr>Πρόσφατες διεθνείς επιστημονικές δημοσιεύσεις με αντικείμενο  την εξ αποστάσεως διαδραστική εκπαίδευση  και την  εμπειρική-βιωματική μάθηση https://eclass.uoa.gr/modules/document/index.php?course=MED409&amp;openDir=/4f8e670fkcr8/57b157a4hUPr </vt:lpstr>
      <vt:lpstr>H αφομοίωση της θεωρίας  μέσω της  πράξης  και στα ιατρικά συγγράμματα. A. C. Lazaris (ed.) CLINICAL GENITOURINARY PATHOLOGY :  A Case-based Learning Approach.  SPRINGER,  Berlin 2018.</vt:lpstr>
      <vt:lpstr>Η ΙΑΤΡΙΚΗ ΜΕΣΑ ΑΠO ΤΟ ΜΙΚΡΟΣΚΟΠΙΟ (κωδικός 271)</vt:lpstr>
      <vt:lpstr>Η ΙΑΤΡΙΚΗ ΜΕΣΑ ΑΠO ΤΟ ΜΙΚΡΟΣΚΟΠΙΟ</vt:lpstr>
      <vt:lpstr>Κύριος σκοπός του HIPON</vt:lpstr>
      <vt:lpstr>PowerPoint 演示文稿</vt:lpstr>
      <vt:lpstr>PowerPoint 演示文稿</vt:lpstr>
      <vt:lpstr>Εικονικό (ψηφιοποιημένο) πλακίδιο με οδηγίες «πλοήγησης»</vt:lpstr>
      <vt:lpstr>Καθοδήγηση βήμα προς βήμα στην ορθή διαδικασία διάγνωσης.   Βοηθητικές ερωτήσεις προς ανάδειξη ουσιωδών γνωρισμάτων.</vt:lpstr>
      <vt:lpstr>Προσομοίωση με την καθ’ημέρα πράξη σε ένα παθολογοανατομικό εργαστήριο. Μετά τη μελέτη της μορφολογίας, πιθανή παραγγελία ειδικών χρώσεων,  αναζήτηση περαιτέρω κλινικοεργαστηριακών δεδομένων και  στοιχείων από το ιστορικό του ασθενούς.   </vt:lpstr>
      <vt:lpstr>Επιλογή χρήσιμων ανοσοδεικτών</vt:lpstr>
      <vt:lpstr>Οι άστοχες επιλογές ιατρικών εξετάσεων πρέπει να αποφεύγονται  όχι μόνο για οικονομικούς λόγους  αλλά και για λόγους σωστής επιστημονικής πρακτικής. </vt:lpstr>
      <vt:lpstr>Η ώρα της απόφασης</vt:lpstr>
      <vt:lpstr>Πλήρης δικαιολόγηση της ορθής διάγνωσης και ανάλυση της διαφοροδιάγνωσής της.</vt:lpstr>
      <vt:lpstr>Η συμβατική, τυπική προσέγγιση της διδασκαλίας.  Τρέχουσα  η ανάγκη για τον  ε π α ν α π ρ ο σ δ ι ο ρ ι σ μ ό  και τον  ε μ π λ ο υ τ ι σ μ ό   του ρόλου του δασκάλου και του πολύπλευρου επαγγέλματός του,  πέρα από το να εκπέμπει και να κυκλοφορεί απλώς πληροφορίες.</vt:lpstr>
      <vt:lpstr>Η  απώλεια του ενδιαφέροντος για τη μάθηση είναι ένας βάσιμος λόγος  διαμαρτυρίας   με στόχο την  αναβάθμιση  δασκάλων και διδασκαλίας.</vt:lpstr>
      <vt:lpstr>Πώς εξηγείς  το ότι αυτοί οι φοιτητές φαίνονται τόσο  απρόθυμοι, αδιάφοροι,  σκυθρωποί και αποκαρδιωμένοι; </vt:lpstr>
      <vt:lpstr>Διαβάστε  απ’ τα βιβλία σας, μελετήστε την ύλη  και κατανοήστε την!; </vt:lpstr>
      <vt:lpstr>PowerPoint 演示文稿</vt:lpstr>
      <vt:lpstr>Οι Δάσκαλοι ως Ερμηνευτές: η Τέχνη της Ώθησης των Μαθητών  στη Μάθηση Οι καλοί ηθοποιοί σαγηνεύουν το ακροατήριό τους κυρίως με την ειλικρίνεια των συναισθημάτων τους.  Οι καλοί δάσκαλοι είναι  σπουδαίοι ερμηνευτές και αφηγητές  που καθηλώνουν την προσοχή των μαθητών τους. </vt:lpstr>
      <vt:lpstr>ΠΡΟΤΑΣΗ ΔΗΜΙΟΥΡΓΙΑΣ ΚΕΝΤΡΟΥ ΕΞΑΤΟΜΙΚΕΥΜΕΝΗΣ ΥΠΟΣΤΗΡΙΞΗΣ ΕΚΠΑΙΔΕΥΤΙΚΩΝ ΑΝΑ ΒΑΘΜΙΔΑ ΕΚΠΑΙΔΕΥΣΗΣ</vt:lpstr>
      <vt:lpstr>Πτυχές προσωπικότητας και άσκηση διδασκαλίας σε ένα ανθρωποκεντρικό εκπαιδευτικό σύστημα. Προσωπικές απόψεις μετά από 40 χρόνια ενασχόλησης  με την εκπαίδευση,  τα 20 από τα οποία ως μέλος ΔΕΠ. </vt:lpstr>
      <vt:lpstr>PowerPoint 演示文稿</vt:lpstr>
      <vt:lpstr>   Το σύστημα εκπαίδευσης που περιλαμβάνει τη στενή σχέση δασκάλου-μαθητευομένου, ακόμη και σήμερα, φαίνεται να είναι ο πιο σωστός και αποτελεσματικός τρόπος για να μάθει την τέχνη του ένας ιατρός. </vt:lpstr>
      <vt:lpstr>PowerPoint 演示文稿</vt:lpstr>
      <vt:lpstr>Η διδακτική λειτουργία  αποτελεί  μια διεργασία  μοιράσματος. </vt:lpstr>
      <vt:lpstr>PowerPoint 演示文稿</vt:lpstr>
      <vt:lpstr>             Εν κατακλείδι, η θεσμική κατοχύρωση  της  εμπειρικής/βιωματικής  μάθησης  π α ρ ά λ λ η λ α   με  την  παραδοσιακή ακαδημαϊκή μάθηση  είναι μια σύγχρονη αναγκαιότητα.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65</cp:revision>
  <dcterms:created xsi:type="dcterms:W3CDTF">2022-05-24T06:15:00Z</dcterms:created>
  <dcterms:modified xsi:type="dcterms:W3CDTF">2022-06-27T07:25:16Z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2200F9E058F0490C97CF0E09E74A3D96</vt:lpwstr>
  </property>
  <property fmtid="{D5CDD505-2E9C-101B-9397-08002B2CF9AE}" pid="3" name="KSOProductBuildVer">
    <vt:lpwstr>1033-11.2.0.11156</vt:lpwstr>
  </property>
</Properties>
</file>