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92" r:id="rId4"/>
    <p:sldId id="293" r:id="rId5"/>
    <p:sldId id="294" r:id="rId6"/>
    <p:sldId id="295" r:id="rId7"/>
    <p:sldId id="296" r:id="rId8"/>
    <p:sldId id="297" r:id="rId9"/>
    <p:sldId id="298"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4B227FD-1184-4E0F-9D5F-44223712E2EC}"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9DB8F67-E5C0-4B57-A876-5AC689EA240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B227FD-1184-4E0F-9D5F-44223712E2EC}" type="datetimeFigureOut">
              <a:rPr lang="el-GR" smtClean="0"/>
              <a:pPr/>
              <a:t>19/1/2015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DB8F67-E5C0-4B57-A876-5AC689EA240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H </a:t>
            </a:r>
            <a:r>
              <a:rPr lang="el-GR" dirty="0" smtClean="0"/>
              <a:t>μεθοδική σχολή στο τέλο</a:t>
            </a:r>
            <a:r>
              <a:rPr lang="el-GR" dirty="0" smtClean="0"/>
              <a:t>ς του 19</a:t>
            </a:r>
            <a:r>
              <a:rPr lang="el-GR" baseline="30000" dirty="0" smtClean="0"/>
              <a:t>ου</a:t>
            </a:r>
            <a:r>
              <a:rPr lang="el-GR" dirty="0" smtClean="0"/>
              <a:t> αιώνα</a:t>
            </a:r>
            <a:endParaRPr lang="el-G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Η συγκρότηση της επιστημονικής ιστορίας</a:t>
            </a:r>
            <a:endParaRPr lang="el-GR" sz="4000" dirty="0"/>
          </a:p>
        </p:txBody>
      </p:sp>
      <p:sp>
        <p:nvSpPr>
          <p:cNvPr id="3" name="2 - Θέση περιεχομένου"/>
          <p:cNvSpPr>
            <a:spLocks noGrp="1"/>
          </p:cNvSpPr>
          <p:nvPr>
            <p:ph idx="1"/>
          </p:nvPr>
        </p:nvSpPr>
        <p:spPr>
          <a:xfrm>
            <a:off x="457200" y="1935480"/>
            <a:ext cx="8229600" cy="4733880"/>
          </a:xfrm>
        </p:spPr>
        <p:txBody>
          <a:bodyPr>
            <a:normAutofit fontScale="55000" lnSpcReduction="20000"/>
          </a:bodyPr>
          <a:lstStyle/>
          <a:p>
            <a:pPr algn="just">
              <a:buNone/>
            </a:pPr>
            <a:r>
              <a:rPr lang="el-GR" sz="3500" dirty="0" smtClean="0"/>
              <a:t>	</a:t>
            </a:r>
            <a:r>
              <a:rPr lang="el-GR" sz="3500" dirty="0" smtClean="0"/>
              <a:t>Στο δεύτερο μισό του 19</a:t>
            </a:r>
            <a:r>
              <a:rPr lang="el-GR" sz="3500" baseline="30000" dirty="0" smtClean="0"/>
              <a:t>ου</a:t>
            </a:r>
            <a:r>
              <a:rPr lang="el-GR" sz="3500" dirty="0" smtClean="0"/>
              <a:t> αιώνα, υπό την επιρροή της γερμανικής ιστοριογραφίας, συγκροτείται σε όλο τον κόσμο ένα μοντέλο επιστημονικής ιστορίας, το οποίο υπακούει </a:t>
            </a:r>
            <a:r>
              <a:rPr lang="el-GR" sz="3500" dirty="0" smtClean="0"/>
              <a:t>σε </a:t>
            </a:r>
            <a:r>
              <a:rPr lang="el-GR" sz="3500" b="1" dirty="0" smtClean="0"/>
              <a:t>μεθόδους και κανόνες</a:t>
            </a:r>
            <a:r>
              <a:rPr lang="el-GR" sz="3500" dirty="0" smtClean="0"/>
              <a:t>, συλλογικά </a:t>
            </a:r>
            <a:r>
              <a:rPr lang="el-GR" sz="3500" dirty="0" smtClean="0"/>
              <a:t>αποδεκτούς. </a:t>
            </a:r>
            <a:endParaRPr lang="el-GR" sz="3500" dirty="0" smtClean="0"/>
          </a:p>
          <a:p>
            <a:pPr algn="just"/>
            <a:r>
              <a:rPr lang="el-GR" sz="3500" dirty="0" smtClean="0"/>
              <a:t>Η </a:t>
            </a:r>
            <a:r>
              <a:rPr lang="el-GR" sz="3500" dirty="0" smtClean="0"/>
              <a:t>ιστορία </a:t>
            </a:r>
            <a:r>
              <a:rPr lang="el-GR" sz="3500" dirty="0" smtClean="0"/>
              <a:t>θεωρήθηκε </a:t>
            </a:r>
            <a:r>
              <a:rPr lang="el-GR" sz="3500" dirty="0" smtClean="0"/>
              <a:t>η τέχνη της ερμηνείας των πηγών</a:t>
            </a:r>
            <a:r>
              <a:rPr lang="el-GR" sz="3500" dirty="0" smtClean="0"/>
              <a:t>. </a:t>
            </a:r>
            <a:r>
              <a:rPr lang="el-GR" sz="3500" dirty="0" smtClean="0"/>
              <a:t>Την εποχή αυτή συγκροτείται για πρώτη φορά επαγγελματικά ο κλάδος των </a:t>
            </a:r>
            <a:r>
              <a:rPr lang="el-GR" sz="3500" dirty="0" smtClean="0"/>
              <a:t>ιστορικών, ιδρύονται </a:t>
            </a:r>
            <a:r>
              <a:rPr lang="el-GR" sz="3500" b="1" dirty="0" smtClean="0"/>
              <a:t>έδρες σε πανεπιστήμια</a:t>
            </a:r>
            <a:r>
              <a:rPr lang="el-GR" sz="3500" dirty="0" smtClean="0"/>
              <a:t>, εκδίδονται </a:t>
            </a:r>
            <a:r>
              <a:rPr lang="el-GR" sz="3500" b="1" dirty="0" smtClean="0"/>
              <a:t>ειδικευμένα περιοδικά</a:t>
            </a:r>
            <a:r>
              <a:rPr lang="el-GR" sz="3500" dirty="0" smtClean="0"/>
              <a:t>, εκδίδονται με κρατική υποστήριξη πηγές της εθνικές ιστορίες, καθιερώνονται </a:t>
            </a:r>
            <a:r>
              <a:rPr lang="el-GR" sz="3500" dirty="0" smtClean="0"/>
              <a:t>οι διαδικασίες για τη μύηση και την ένταξη νέων επιστημόνων στο </a:t>
            </a:r>
            <a:r>
              <a:rPr lang="el-GR" sz="3500" b="1" dirty="0" smtClean="0"/>
              <a:t>επάγγελμα</a:t>
            </a:r>
            <a:r>
              <a:rPr lang="el-GR" sz="3500" dirty="0" smtClean="0"/>
              <a:t>.</a:t>
            </a:r>
          </a:p>
          <a:p>
            <a:pPr algn="just"/>
            <a:r>
              <a:rPr lang="el-GR" sz="3500" dirty="0" smtClean="0"/>
              <a:t>Β. Στο τελευταίο τέταρτο του 19ου αιώνα πολλές ευρωπαϊκές κυβερνήσεις </a:t>
            </a:r>
            <a:r>
              <a:rPr lang="el-GR" sz="3500" dirty="0" err="1" smtClean="0"/>
              <a:t>αρχίζουννα</a:t>
            </a:r>
            <a:r>
              <a:rPr lang="el-GR" sz="3500" dirty="0" smtClean="0"/>
              <a:t> </a:t>
            </a:r>
            <a:r>
              <a:rPr lang="el-GR" sz="3500" dirty="0" smtClean="0"/>
              <a:t>αντιλαμβάνονται τη σημασία που μπορεί να έχει η ιστορία για την </a:t>
            </a:r>
            <a:r>
              <a:rPr lang="el-GR" sz="3500" b="1" dirty="0" smtClean="0"/>
              <a:t>εθνική ενότητα </a:t>
            </a:r>
            <a:r>
              <a:rPr lang="el-GR" sz="3500" dirty="0" smtClean="0"/>
              <a:t>και την καλλιέργεια της εθνικής ταυτότητας στους λαούς των κρατών τους. Έτσι ευνόησαν την εισαγωγή της ιστορίας στα σχολεία και τα πανεπιστήμια και χρηματοδότησαν ερευνητικά προγράμματα που ανίχνευαν στο παρελθόν τη συνέχεια της εθνικής ομάδας και τις μορφές οργάνωσής της.</a:t>
            </a:r>
          </a:p>
          <a:p>
            <a:pPr algn="just">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Η γαλλική μεθοδική σχολή </a:t>
            </a:r>
            <a:r>
              <a:rPr lang="el-GR" sz="2700" dirty="0" smtClean="0"/>
              <a:t>(τελευταίο τέταρτο του 19ου αιώνα)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sz="3300" dirty="0" smtClean="0"/>
              <a:t>Τρίτη </a:t>
            </a:r>
            <a:r>
              <a:rPr lang="el-GR" sz="3300" dirty="0" smtClean="0"/>
              <a:t>Γαλλική Δημοκρατία (1871-1914). Τότε καθιερώνεται και η 14η Ιουλίου ως εθνική εορτή.</a:t>
            </a:r>
          </a:p>
          <a:p>
            <a:r>
              <a:rPr lang="el-GR" sz="3300" dirty="0" smtClean="0"/>
              <a:t>Βασικές </a:t>
            </a:r>
            <a:r>
              <a:rPr lang="el-GR" sz="3300" dirty="0" smtClean="0"/>
              <a:t>αρχές της μεθοδικής σχολής: συνταγματική δημοκρατία, δημόσια, υποχρεωτική και λαϊκή εκπαίδευση, χωρισμός εκκλησίας-κράτους, φιλελεύθερες μεταρρυθμίσεις.</a:t>
            </a:r>
          </a:p>
          <a:p>
            <a:r>
              <a:rPr lang="el-GR" sz="3300" dirty="0" smtClean="0"/>
              <a:t>Κατασκευάζεται </a:t>
            </a:r>
            <a:r>
              <a:rPr lang="el-GR" sz="3300" dirty="0" smtClean="0"/>
              <a:t>η μυθική εξέλιξη της γαλλικής συλλογικότητας.</a:t>
            </a:r>
          </a:p>
          <a:p>
            <a:r>
              <a:rPr lang="el-GR" sz="3300" dirty="0" smtClean="0"/>
              <a:t>Ιστορικοί </a:t>
            </a:r>
            <a:r>
              <a:rPr lang="el-GR" sz="3300" dirty="0" smtClean="0"/>
              <a:t>μεθοδικής σχολής: σημαντικός ρόλος στην αναδιοργάνωση της ανώτατης</a:t>
            </a:r>
          </a:p>
          <a:p>
            <a:r>
              <a:rPr lang="el-GR" sz="3300" dirty="0" smtClean="0"/>
              <a:t>εκπαίδευσης και στη θεσμική συγκρότηση του ιστορικού επαγγέλματος. </a:t>
            </a:r>
            <a:r>
              <a:rPr lang="el-GR" sz="3300" dirty="0" smtClean="0"/>
              <a:t>Παρεμβάσεις </a:t>
            </a:r>
            <a:r>
              <a:rPr lang="el-GR" sz="3300" dirty="0" smtClean="0"/>
              <a:t>στην πρωτοβάθμια και δευτεροβάθμια εκπαίδευση, στα προγράμματα και στα  εγχειρίδια.</a:t>
            </a:r>
          </a:p>
          <a:p>
            <a:r>
              <a:rPr lang="el-GR" sz="3300" dirty="0" smtClean="0"/>
              <a:t>Εγκωμιάζεται </a:t>
            </a:r>
            <a:r>
              <a:rPr lang="el-GR" sz="3300" dirty="0" smtClean="0"/>
              <a:t>το ρεπουμπλικανικό καθεστώς, τροφοδοτείται η εθνικιστική προπαγάνδα και εγκρίνεται η αποικιακή κατάκτηση.</a:t>
            </a:r>
          </a:p>
          <a:p>
            <a:r>
              <a:rPr lang="el-GR" sz="3300" dirty="0" smtClean="0"/>
              <a:t>Βασικό </a:t>
            </a:r>
            <a:r>
              <a:rPr lang="el-GR" sz="3300" dirty="0" smtClean="0"/>
              <a:t>εργαλείο μεθοδικής σχολής: Εγχειρίδιο των </a:t>
            </a:r>
            <a:r>
              <a:rPr lang="el-GR" sz="3300" dirty="0" err="1" smtClean="0"/>
              <a:t>Charles</a:t>
            </a:r>
            <a:r>
              <a:rPr lang="el-GR" sz="3300" dirty="0" smtClean="0"/>
              <a:t> </a:t>
            </a:r>
            <a:r>
              <a:rPr lang="el-GR" sz="3300" dirty="0" err="1" smtClean="0"/>
              <a:t>Langlois</a:t>
            </a:r>
            <a:r>
              <a:rPr lang="el-GR" sz="3300" dirty="0" smtClean="0"/>
              <a:t> – </a:t>
            </a:r>
            <a:r>
              <a:rPr lang="el-GR" sz="3300" dirty="0" err="1" smtClean="0"/>
              <a:t>Charles</a:t>
            </a:r>
            <a:endParaRPr lang="el-GR" sz="3300" dirty="0" smtClean="0"/>
          </a:p>
          <a:p>
            <a:r>
              <a:rPr lang="el-GR" sz="3300" dirty="0" err="1" smtClean="0"/>
              <a:t>Seignobos</a:t>
            </a:r>
            <a:r>
              <a:rPr lang="el-GR" sz="3300" dirty="0" smtClean="0"/>
              <a:t>, </a:t>
            </a:r>
            <a:r>
              <a:rPr lang="el-GR" sz="3300" dirty="0" err="1" smtClean="0"/>
              <a:t>Introduction</a:t>
            </a:r>
            <a:r>
              <a:rPr lang="el-GR" sz="3300" dirty="0" smtClean="0"/>
              <a:t> </a:t>
            </a:r>
            <a:r>
              <a:rPr lang="el-GR" sz="3300" dirty="0" err="1" smtClean="0"/>
              <a:t>aux</a:t>
            </a:r>
            <a:r>
              <a:rPr lang="el-GR" sz="3300" dirty="0" smtClean="0"/>
              <a:t> </a:t>
            </a:r>
            <a:r>
              <a:rPr lang="el-GR" sz="3300" dirty="0" err="1" smtClean="0"/>
              <a:t>études</a:t>
            </a:r>
            <a:r>
              <a:rPr lang="el-GR" sz="3300" dirty="0" smtClean="0"/>
              <a:t> </a:t>
            </a:r>
            <a:r>
              <a:rPr lang="el-GR" sz="3300" dirty="0" err="1" smtClean="0"/>
              <a:t>historiques</a:t>
            </a:r>
            <a:r>
              <a:rPr lang="el-GR" sz="3300" dirty="0" smtClean="0"/>
              <a:t>, (Εισαγωγή στις ιστορικές σπουδές), </a:t>
            </a:r>
            <a:r>
              <a:rPr lang="el-GR" sz="3300" dirty="0" err="1" smtClean="0"/>
              <a:t>α΄</a:t>
            </a:r>
            <a:r>
              <a:rPr lang="el-GR" sz="3300" dirty="0" smtClean="0"/>
              <a:t> έκδοση 1898, </a:t>
            </a:r>
            <a:r>
              <a:rPr lang="el-GR" sz="3300" dirty="0" smtClean="0"/>
              <a:t>ελληνική 1904/</a:t>
            </a:r>
            <a:endParaRPr lang="el-GR" sz="3300"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Η γαλλική μεθοδική σχολή </a:t>
            </a:r>
            <a:r>
              <a:rPr lang="el-GR" sz="2700" dirty="0" smtClean="0"/>
              <a:t>(τελευταίο τέταρτο του 19ου αιώνα)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sz="3300" dirty="0" smtClean="0"/>
              <a:t>- Κατά της θεολογίας της ιστορίας, της φιλοσοφίας της ιστορίας και της </a:t>
            </a:r>
            <a:r>
              <a:rPr lang="el-GR" sz="3300" dirty="0" smtClean="0"/>
              <a:t>λογοτεχνικής ιστορίας</a:t>
            </a:r>
            <a:r>
              <a:rPr lang="el-GR" sz="3300" dirty="0" smtClean="0"/>
              <a:t>. Κατά της αναζήτησης της «αρχικής» ή της «τελικής» αιτίας.</a:t>
            </a:r>
          </a:p>
          <a:p>
            <a:pPr algn="just"/>
            <a:r>
              <a:rPr lang="el-GR" sz="3300" dirty="0" smtClean="0"/>
              <a:t>- Βασικές αρχές της ιστορικής μεθόδου: «Ιστορία είναι η αξιοποίηση του τεκμηρίου». Ο ιστορικός καταγράφει, τα τεκμήρια καθρεφτίζουν τα γεγονότα. Συστηματική καταγραφή τεκμηρίων, έκδοση πηγών. Κριτική πηγών: εξωτερική (εξωτερικές πληροφορίες, καταγραφή σε δελτία), εσωτερική (ερμηνευτική): αναλυτικές ενέργειες· συνθετικές ενέργειες: σύγκριση τεκμηρίων για την επιβεβαίωση ενός γεγονότος, συγκέντρωση μεμονωμένων γεγονότων σε γενικά πλαίσια, σύνδεσή τους με επαγωγικό ή αναλογικό συλλογισμό, κάλυψη των κενών με αυτή τη σύνδεση, επιλογή, διακινδύνευση κάποιων γενικεύσεων. - Καταμερισμός εργασίας στον κλάδο. Βοηθητικές επιστήμες στην ιστορία.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err="1" smtClean="0"/>
              <a:t>Gabriel</a:t>
            </a:r>
            <a:r>
              <a:rPr lang="el-GR" sz="4000" b="1" dirty="0" smtClean="0"/>
              <a:t> </a:t>
            </a:r>
            <a:r>
              <a:rPr lang="el-GR" sz="4000" b="1" dirty="0" err="1" smtClean="0"/>
              <a:t>Monod</a:t>
            </a:r>
            <a:r>
              <a:rPr lang="el-GR" sz="4000" dirty="0" smtClean="0"/>
              <a:t>, 1844 -1912</a:t>
            </a:r>
            <a:endParaRPr lang="el-GR" sz="4000"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Ιδρυτής </a:t>
            </a:r>
            <a:r>
              <a:rPr lang="el-GR" dirty="0" smtClean="0"/>
              <a:t>της </a:t>
            </a:r>
            <a:r>
              <a:rPr lang="el-GR" dirty="0" err="1" smtClean="0"/>
              <a:t>Revue</a:t>
            </a:r>
            <a:r>
              <a:rPr lang="el-GR" dirty="0" smtClean="0"/>
              <a:t> </a:t>
            </a:r>
            <a:r>
              <a:rPr lang="el-GR" dirty="0" err="1" smtClean="0"/>
              <a:t>Historique</a:t>
            </a:r>
            <a:r>
              <a:rPr lang="el-GR" dirty="0" smtClean="0"/>
              <a:t> (</a:t>
            </a:r>
            <a:r>
              <a:rPr lang="el-GR" i="1" dirty="0" smtClean="0"/>
              <a:t>Ιστορική Επιθεώρηση</a:t>
            </a:r>
            <a:r>
              <a:rPr lang="el-GR" dirty="0" smtClean="0"/>
              <a:t>), 1875. Ανήκε στους διανοουμένους που παρενέβησαν δημόσια υπέρ του λοχαγού </a:t>
            </a:r>
            <a:r>
              <a:rPr lang="el-GR" dirty="0" err="1" smtClean="0"/>
              <a:t>Αλφρέντ</a:t>
            </a:r>
            <a:r>
              <a:rPr lang="el-GR" dirty="0" smtClean="0"/>
              <a:t> </a:t>
            </a:r>
            <a:r>
              <a:rPr lang="el-GR" dirty="0" err="1" smtClean="0"/>
              <a:t>Ντρέυφους</a:t>
            </a:r>
            <a:r>
              <a:rPr lang="el-GR" dirty="0" smtClean="0"/>
              <a:t> στην Υπόθεση </a:t>
            </a:r>
            <a:r>
              <a:rPr lang="el-GR" dirty="0" err="1" smtClean="0"/>
              <a:t>Ντρέυφους</a:t>
            </a:r>
            <a:r>
              <a:rPr lang="el-GR" dirty="0" smtClean="0"/>
              <a:t> (1894-1906) που συντάραξε τη γαλλική κοινή γνώμη στο γύρισμα του 20ού αιώνα.</a:t>
            </a:r>
          </a:p>
          <a:p>
            <a:pPr algn="just"/>
            <a:r>
              <a:rPr lang="el-GR" dirty="0" smtClean="0"/>
              <a:t>- Κριτική: η γαλλική ιστορία βρίσκεται στις απαρχές της σε σχέση με τη γερμανική.</a:t>
            </a:r>
          </a:p>
          <a:p>
            <a:pPr algn="just"/>
            <a:r>
              <a:rPr lang="el-GR" dirty="0" smtClean="0"/>
              <a:t>- Στόχος: η επιστημονική έρευνα και η απόλυτη αντικειμενικότητα στην ιστορία.</a:t>
            </a:r>
          </a:p>
          <a:p>
            <a:pPr algn="just"/>
            <a:r>
              <a:rPr lang="el-GR" dirty="0" smtClean="0"/>
              <a:t>- Προϋπόθεση: αποβολή κάθε φιλοσοφικής διάστασης.</a:t>
            </a:r>
          </a:p>
          <a:p>
            <a:pPr algn="just"/>
            <a:r>
              <a:rPr lang="el-GR" dirty="0" smtClean="0"/>
              <a:t>- Μέθοδος: αυστηρές τεχνικές στην καταγραφή των πηγών, στην κριτική των τεκμηρίων, στην οργάνωση των εργασιών στο επάγγελμα.</a:t>
            </a:r>
          </a:p>
          <a:p>
            <a:pPr algn="just"/>
            <a:r>
              <a:rPr lang="el-GR" dirty="0" smtClean="0"/>
              <a:t>- Πρόθεση: η </a:t>
            </a:r>
            <a:r>
              <a:rPr lang="el-GR" i="1" dirty="0" err="1" smtClean="0"/>
              <a:t>Revue</a:t>
            </a:r>
            <a:r>
              <a:rPr lang="el-GR" i="1" dirty="0" smtClean="0"/>
              <a:t> </a:t>
            </a:r>
            <a:r>
              <a:rPr lang="el-GR" i="1" dirty="0" err="1" smtClean="0"/>
              <a:t>Historique</a:t>
            </a:r>
            <a:r>
              <a:rPr lang="el-GR" i="1" dirty="0" smtClean="0"/>
              <a:t> </a:t>
            </a:r>
            <a:r>
              <a:rPr lang="el-GR" dirty="0" smtClean="0"/>
              <a:t>περιοδικό για επαγγελματίες, ενταγμένους σε πανεπιστήμια, σε επαφή με αρχειακές συλλογές.</a:t>
            </a:r>
          </a:p>
          <a:p>
            <a:pPr algn="just"/>
            <a:r>
              <a:rPr lang="el-GR" dirty="0" smtClean="0"/>
              <a:t>- Αρχές: θρησκευτική, πολιτική, ιδεολογική ουδετερότητα. Δουλειά με αρχεία, η αναφορά στις πηγές, η οργάνωση του επαγγέλματος.</a:t>
            </a:r>
          </a:p>
          <a:p>
            <a:pPr algn="just"/>
            <a:r>
              <a:rPr lang="el-GR" dirty="0" smtClean="0"/>
              <a:t>- Ωστόσο το περιοδικό συγκέντρωσε κατά κύριο λόγο </a:t>
            </a:r>
            <a:r>
              <a:rPr lang="el-GR" dirty="0" err="1" smtClean="0"/>
              <a:t>αντικληρικαλιστές</a:t>
            </a:r>
            <a:r>
              <a:rPr lang="el-GR" dirty="0" smtClean="0"/>
              <a:t>, προτεστάντες, ρεπουμπλικάνους, τους στυλοβάτες της Τρίτης Γαλλικής Δημοκρατίας.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Σύγκριση γαλλικής-γερμανικής ιστοριογραφίας τον 19</a:t>
            </a:r>
            <a:r>
              <a:rPr lang="el-GR" sz="4000" baseline="30000" dirty="0" smtClean="0"/>
              <a:t>ο</a:t>
            </a:r>
            <a:r>
              <a:rPr lang="el-GR" sz="4000" dirty="0" smtClean="0"/>
              <a:t> αιώνα</a:t>
            </a:r>
            <a:endParaRPr lang="el-GR" sz="4000"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Κοινά στοιχεία: </a:t>
            </a:r>
          </a:p>
          <a:p>
            <a:pPr algn="just">
              <a:buNone/>
            </a:pPr>
            <a:r>
              <a:rPr lang="el-GR" b="1" dirty="0" smtClean="0"/>
              <a:t>	Πίστη στην εθνική </a:t>
            </a:r>
            <a:r>
              <a:rPr lang="el-GR" b="1" dirty="0" smtClean="0"/>
              <a:t>ταυτότητα</a:t>
            </a:r>
            <a:r>
              <a:rPr lang="el-GR" dirty="0" smtClean="0"/>
              <a:t>, </a:t>
            </a:r>
            <a:r>
              <a:rPr lang="el-GR" dirty="0" smtClean="0"/>
              <a:t>στην </a:t>
            </a:r>
            <a:r>
              <a:rPr lang="el-GR" b="1" dirty="0" smtClean="0"/>
              <a:t>ιστορική </a:t>
            </a:r>
            <a:r>
              <a:rPr lang="el-GR" b="1" dirty="0" smtClean="0"/>
              <a:t>συνέχεια</a:t>
            </a:r>
            <a:r>
              <a:rPr lang="el-GR" dirty="0" smtClean="0"/>
              <a:t>, </a:t>
            </a:r>
            <a:r>
              <a:rPr lang="el-GR" b="1" dirty="0" smtClean="0"/>
              <a:t>στην ιδέα της  </a:t>
            </a:r>
            <a:r>
              <a:rPr lang="el-GR" dirty="0" smtClean="0"/>
              <a:t>προόδου και του </a:t>
            </a:r>
            <a:r>
              <a:rPr lang="el-GR" b="1" dirty="0" smtClean="0"/>
              <a:t>προορισμού </a:t>
            </a:r>
            <a:r>
              <a:rPr lang="el-GR" b="1" dirty="0" smtClean="0"/>
              <a:t>του έθνους</a:t>
            </a:r>
            <a:r>
              <a:rPr lang="el-GR" dirty="0" smtClean="0"/>
              <a:t>.</a:t>
            </a:r>
          </a:p>
          <a:p>
            <a:pPr algn="just"/>
            <a:r>
              <a:rPr lang="el-GR" dirty="0" smtClean="0"/>
              <a:t>Συγκρότηση ιστορικού επαγγέλματος με ανάδειξη των πανεπιστημίων ως βάση για την εκπαίδευση των ιστορικών.</a:t>
            </a:r>
            <a:endParaRPr lang="el-GR" dirty="0" smtClean="0"/>
          </a:p>
          <a:p>
            <a:pPr algn="just"/>
            <a:r>
              <a:rPr lang="el-GR" dirty="0" smtClean="0"/>
              <a:t>Κυριαρχία της εθνικής ιστορίας. - </a:t>
            </a:r>
            <a:r>
              <a:rPr lang="el-GR" dirty="0" smtClean="0"/>
              <a:t>Κοινά στοιχεία συνεκτικής εθνικής ταυτότητας: </a:t>
            </a:r>
            <a:r>
              <a:rPr lang="el-GR" b="1" dirty="0" smtClean="0"/>
              <a:t>καταγωγή</a:t>
            </a:r>
            <a:r>
              <a:rPr lang="el-GR" dirty="0" smtClean="0"/>
              <a:t>, </a:t>
            </a:r>
            <a:r>
              <a:rPr lang="el-GR" b="1" dirty="0" smtClean="0"/>
              <a:t>γλώσσα</a:t>
            </a:r>
            <a:r>
              <a:rPr lang="el-GR" dirty="0" smtClean="0"/>
              <a:t>, </a:t>
            </a:r>
            <a:r>
              <a:rPr lang="el-GR" b="1" dirty="0" smtClean="0"/>
              <a:t>στάσεις</a:t>
            </a:r>
            <a:r>
              <a:rPr lang="el-GR" dirty="0" smtClean="0"/>
              <a:t>, </a:t>
            </a:r>
            <a:r>
              <a:rPr lang="el-GR" b="1" dirty="0" smtClean="0"/>
              <a:t>πολιτισμός</a:t>
            </a:r>
            <a:r>
              <a:rPr lang="el-GR" dirty="0" smtClean="0"/>
              <a:t>.</a:t>
            </a:r>
          </a:p>
          <a:p>
            <a:pPr algn="just"/>
            <a:r>
              <a:rPr lang="el-GR" dirty="0" smtClean="0"/>
              <a:t> </a:t>
            </a:r>
            <a:r>
              <a:rPr lang="el-GR" dirty="0" smtClean="0"/>
              <a:t>Τα </a:t>
            </a:r>
            <a:r>
              <a:rPr lang="el-GR" b="1" dirty="0" smtClean="0"/>
              <a:t>πανεπιστήμια</a:t>
            </a:r>
            <a:r>
              <a:rPr lang="el-GR" dirty="0" smtClean="0"/>
              <a:t>, θεσμική βάση για την εκπαίδευση των ιστορικών.</a:t>
            </a:r>
          </a:p>
          <a:p>
            <a:pPr algn="just"/>
            <a:r>
              <a:rPr lang="el-GR" dirty="0" smtClean="0"/>
              <a:t>Διαφορές: Γερμανική </a:t>
            </a:r>
            <a:r>
              <a:rPr lang="el-GR" dirty="0" smtClean="0"/>
              <a:t>ιστοριογραφία: έμφαση στην παράδοση θεσμών, πολιτικής εξουσίας και την αίσθηση του συλλογικού «λαού». Το έθνος προηγείται του κράτους. Η εθνική συνείδηση συνδέεται άμεσα με το ζήτημα της πολιτικής ενότητας: το έθνος ως πολιτισμική ενότητα, συγχρόνως πολιτικό πρόγραμμα. Στόχος, το κράτος, η ενοποίηση του γερμανικού έθνους. Γαλλική ιστοριογραφία: έμφαση στην πολιτισμική ενότητα και τον πολιτισμό ως δύναμη εθνικής ενσωμάτωσης. Το κράτος προηγείται του έθνους. Στόχος: η ενοποίηση του εθνικού πολιτισμού, η δημιουργία κοινής πολιτισμικής κοινότητας στο εσωτερικό του γαλλικού κράτους.</a:t>
            </a:r>
          </a:p>
          <a:p>
            <a:pPr algn="just"/>
            <a:r>
              <a:rPr lang="el-GR" dirty="0" smtClean="0"/>
              <a:t>Επιδράσεις </a:t>
            </a:r>
            <a:r>
              <a:rPr lang="el-GR" dirty="0" smtClean="0"/>
              <a:t>από άλλους παράγοντες εκτός του εθνικισμού: ανάπτυξη επιστήμης </a:t>
            </a:r>
            <a:r>
              <a:rPr lang="el-GR" dirty="0" smtClean="0"/>
              <a:t>και</a:t>
            </a:r>
          </a:p>
          <a:p>
            <a:pPr algn="just">
              <a:buNone/>
            </a:pPr>
            <a:r>
              <a:rPr lang="el-GR" dirty="0" smtClean="0"/>
              <a:t>	</a:t>
            </a:r>
            <a:r>
              <a:rPr lang="el-GR" dirty="0" smtClean="0"/>
              <a:t>τεχνολογίας</a:t>
            </a:r>
            <a:r>
              <a:rPr lang="el-GR" dirty="0" smtClean="0"/>
              <a:t>, ανάδυση νέων κρατών, τάξεων, κοινωνικών ομάδων: έναυσμα στην αναζήτηση των απαρχών του παρελθόντος, πραγματικού και φανταστικού.</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βρετανική ιστοριογραφία</a:t>
            </a: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	- </a:t>
            </a:r>
            <a:r>
              <a:rPr lang="el-GR" dirty="0" smtClean="0"/>
              <a:t>Στο πρώτο μισό του 19ου αιώνα κυριαρχούν οι φιλελεύθεροι ιστορικοί, συχνά</a:t>
            </a:r>
          </a:p>
          <a:p>
            <a:r>
              <a:rPr lang="el-GR" dirty="0" smtClean="0"/>
              <a:t>αριστοκρατικής καταγωγής και ενεργοί πολιτικοί άντρες.</a:t>
            </a:r>
          </a:p>
          <a:p>
            <a:r>
              <a:rPr lang="el-GR" dirty="0" smtClean="0"/>
              <a:t>Στόχος </a:t>
            </a:r>
            <a:r>
              <a:rPr lang="el-GR" dirty="0" smtClean="0"/>
              <a:t>η κατανόηση του παρελθόντος και ο διδακτικός ρόλος του για το παρόν.</a:t>
            </a:r>
          </a:p>
          <a:p>
            <a:r>
              <a:rPr lang="el-GR" dirty="0" smtClean="0"/>
              <a:t>Φιλοσοφία </a:t>
            </a:r>
            <a:r>
              <a:rPr lang="el-GR" dirty="0" smtClean="0"/>
              <a:t>της ιστορίας: κυκλική βιογραφία των εθνών (νεότητα, ωριμότητα, γήρας), με βάση τα ιδιαίτερα χαρακτηριστικά τους κάθε φορά.</a:t>
            </a:r>
          </a:p>
          <a:p>
            <a:r>
              <a:rPr lang="el-GR" dirty="0" smtClean="0"/>
              <a:t>Πίστη </a:t>
            </a:r>
            <a:r>
              <a:rPr lang="el-GR" dirty="0" smtClean="0"/>
              <a:t>στην ηθική και πνευματική πρόοδο της ανθρωπότητας με απώτερο στόχο τη</a:t>
            </a:r>
          </a:p>
          <a:p>
            <a:r>
              <a:rPr lang="el-GR" dirty="0" smtClean="0"/>
              <a:t>συνταγματική μοναρχία. Την ιστορική διαδικασία επιβλέπει η θεία πρόνοια.</a:t>
            </a:r>
          </a:p>
          <a:p>
            <a:r>
              <a:rPr lang="el-GR" dirty="0" smtClean="0"/>
              <a:t>Το </a:t>
            </a:r>
            <a:r>
              <a:rPr lang="el-GR" dirty="0" smtClean="0"/>
              <a:t>έθνος ως πρωταρχική γενική έννοια· ανάπτυξη και αισιοδοξία· Χριστιανισμός. Το βρετανικό έθνος, ανώτερο όλων</a:t>
            </a:r>
            <a:r>
              <a:rPr lang="el-GR" dirty="0" smtClean="0"/>
              <a:t>. Φιλελεύθερη </a:t>
            </a:r>
            <a:r>
              <a:rPr lang="el-GR" dirty="0" smtClean="0"/>
              <a:t>και ατομικιστική προσέγγιση, πεποίθηση στην ελεύθερη βούληση και την ηθική ευθύνη.</a:t>
            </a:r>
          </a:p>
          <a:p>
            <a:r>
              <a:rPr lang="el-GR" dirty="0" smtClean="0"/>
              <a:t>Αντιδράσεις </a:t>
            </a:r>
            <a:r>
              <a:rPr lang="el-GR" dirty="0" smtClean="0"/>
              <a:t>σε αυτή την αντίληψη από τα τέλη του αιώνα (δεκαετία 1890) προς ένα πιο αντικειμενικό, επιστημονικό ιδεώδες της ιστορικής γραφής.</a:t>
            </a:r>
          </a:p>
          <a:p>
            <a:r>
              <a:rPr lang="el-GR" dirty="0" smtClean="0"/>
              <a:t>Θεσμοθέτηση </a:t>
            </a:r>
            <a:r>
              <a:rPr lang="el-GR" dirty="0" smtClean="0"/>
              <a:t>της ιστορίας σε ακαδημαϊκούς θεσμούς από τα μέσα του 19ου αιώνα. Έως τα τέλη του αιώνα έχει αναγνωριστεί ως ακαδημαϊκός κλάδος και σύγχρονο επάγγελμα, καθιερώνονται κανόνες μεθόδου, οργανώνονται θεσμοί και καθιερώνονται μορφές έκδοσης  (λ.χ. ιστορικά περιοδικά).</a:t>
            </a:r>
          </a:p>
          <a:p>
            <a:r>
              <a:rPr lang="el-GR" b="1" dirty="0" err="1" smtClean="0"/>
              <a:t>Thomas</a:t>
            </a:r>
            <a:r>
              <a:rPr lang="el-GR" b="1" dirty="0" smtClean="0"/>
              <a:t> </a:t>
            </a:r>
            <a:r>
              <a:rPr lang="el-GR" b="1" dirty="0" err="1" smtClean="0"/>
              <a:t>Macaulay</a:t>
            </a:r>
            <a:r>
              <a:rPr lang="el-GR" b="1" dirty="0" smtClean="0"/>
              <a:t> </a:t>
            </a:r>
            <a:r>
              <a:rPr lang="el-GR" dirty="0" smtClean="0"/>
              <a:t>(1800-1859): η φιλελεύθερη θεώρηση της </a:t>
            </a:r>
            <a:r>
              <a:rPr lang="el-GR" dirty="0" smtClean="0"/>
              <a:t>ιστορίας </a:t>
            </a:r>
          </a:p>
          <a:p>
            <a:r>
              <a:rPr lang="el-GR" dirty="0" err="1" smtClean="0"/>
              <a:t>Thomas</a:t>
            </a:r>
            <a:r>
              <a:rPr lang="el-GR" dirty="0" smtClean="0"/>
              <a:t> </a:t>
            </a:r>
            <a:r>
              <a:rPr lang="el-GR" dirty="0" err="1" smtClean="0"/>
              <a:t>Macaulay</a:t>
            </a:r>
            <a:r>
              <a:rPr lang="el-GR" dirty="0" smtClean="0"/>
              <a:t>, </a:t>
            </a:r>
            <a:r>
              <a:rPr lang="el-GR" i="1" dirty="0" smtClean="0"/>
              <a:t>Η ιστορία της Αγγλίας από την άνοδο του Ιωάννη του Β΄ </a:t>
            </a:r>
            <a:r>
              <a:rPr lang="el-GR" dirty="0" smtClean="0"/>
              <a:t>(1848)</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Η ελληνική θετικιστική ιστοριογραφία</a:t>
            </a:r>
            <a:endParaRPr lang="el-GR" sz="4000" dirty="0"/>
          </a:p>
        </p:txBody>
      </p:sp>
      <p:sp>
        <p:nvSpPr>
          <p:cNvPr id="3" name="2 - Θέση περιεχομένου"/>
          <p:cNvSpPr>
            <a:spLocks noGrp="1"/>
          </p:cNvSpPr>
          <p:nvPr>
            <p:ph idx="1"/>
          </p:nvPr>
        </p:nvSpPr>
        <p:spPr/>
        <p:txBody>
          <a:bodyPr>
            <a:normAutofit fontScale="25000" lnSpcReduction="20000"/>
          </a:bodyPr>
          <a:lstStyle/>
          <a:p>
            <a:pPr algn="just"/>
            <a:r>
              <a:rPr lang="el-GR" sz="8000" b="1" dirty="0" smtClean="0"/>
              <a:t>Σπυρίδων </a:t>
            </a:r>
            <a:r>
              <a:rPr lang="el-GR" sz="8000" b="1" dirty="0" smtClean="0"/>
              <a:t>Λάμπρος </a:t>
            </a:r>
            <a:r>
              <a:rPr lang="el-GR" sz="8000" dirty="0" smtClean="0"/>
              <a:t>(1851-1919), Πανεπιστήμιο Αθηνών. Δίδαξε στην έδρα </a:t>
            </a:r>
            <a:r>
              <a:rPr lang="el-GR" sz="8000" dirty="0" smtClean="0"/>
              <a:t>της Γενικής </a:t>
            </a:r>
            <a:r>
              <a:rPr lang="el-GR" sz="8000" dirty="0" smtClean="0"/>
              <a:t>Ιστορίας, 1890-1910. Ο εισηγητής του ιστορικού φροντιστηρίου, </a:t>
            </a:r>
            <a:r>
              <a:rPr lang="el-GR" sz="8000" dirty="0" smtClean="0"/>
              <a:t>της μελέτης </a:t>
            </a:r>
            <a:r>
              <a:rPr lang="el-GR" sz="8000" dirty="0" smtClean="0"/>
              <a:t>των πηγών: διδασκαλία μεθόδου της επιστημονικής προσέγγισης </a:t>
            </a:r>
            <a:r>
              <a:rPr lang="el-GR" sz="8000" dirty="0" smtClean="0"/>
              <a:t>της Ιστορίας.</a:t>
            </a:r>
          </a:p>
          <a:p>
            <a:pPr algn="just"/>
            <a:r>
              <a:rPr lang="el-GR" sz="8000" dirty="0" smtClean="0"/>
              <a:t>Βασιλικός</a:t>
            </a:r>
            <a:r>
              <a:rPr lang="el-GR" sz="8000" dirty="0" smtClean="0"/>
              <a:t>, ηγέτης της οργάνωσης «Εθνική Εταιρεία», πρωθυπουργός 1916-1917.</a:t>
            </a:r>
          </a:p>
          <a:p>
            <a:pPr algn="just"/>
            <a:r>
              <a:rPr lang="el-GR" sz="8000" dirty="0" smtClean="0"/>
              <a:t>- Περιοδικό </a:t>
            </a:r>
            <a:r>
              <a:rPr lang="el-GR" sz="8000" i="1" dirty="0" smtClean="0"/>
              <a:t>Νέος </a:t>
            </a:r>
            <a:r>
              <a:rPr lang="el-GR" sz="8000" i="1" dirty="0" err="1" smtClean="0"/>
              <a:t>Ελληνομνήμων</a:t>
            </a:r>
            <a:r>
              <a:rPr lang="el-GR" sz="8000" dirty="0" smtClean="0"/>
              <a:t>, 1904-1917, θέματα βυζαντινής και μεσαιωνικής ιστορίας.</a:t>
            </a:r>
          </a:p>
          <a:p>
            <a:pPr algn="just"/>
            <a:r>
              <a:rPr lang="el-GR" sz="8000" dirty="0" smtClean="0"/>
              <a:t>- </a:t>
            </a:r>
            <a:r>
              <a:rPr lang="el-GR" sz="8000" dirty="0" smtClean="0"/>
              <a:t>Συγκρότησε ένα σημαντικό σώμα πηγών για τη βυζαντινή και νεότερη ελληνική ιστορία.</a:t>
            </a:r>
            <a:endParaRPr lang="el-GR" sz="8000" dirty="0" smtClean="0"/>
          </a:p>
          <a:p>
            <a:r>
              <a:rPr lang="el-GR" sz="8000" dirty="0" smtClean="0"/>
              <a:t>- </a:t>
            </a:r>
            <a:r>
              <a:rPr lang="el-GR" sz="8000" i="1" dirty="0" smtClean="0"/>
              <a:t>Ιστορία της Ελλάδος</a:t>
            </a:r>
            <a:r>
              <a:rPr lang="el-GR" sz="8000" dirty="0" smtClean="0"/>
              <a:t>, 1886-1908, 6 </a:t>
            </a:r>
            <a:r>
              <a:rPr lang="el-GR" sz="8000" dirty="0" err="1" smtClean="0"/>
              <a:t>τόμ</a:t>
            </a:r>
            <a:r>
              <a:rPr lang="el-GR" sz="8000" dirty="0" smtClean="0"/>
              <a:t>.</a:t>
            </a:r>
          </a:p>
          <a:p>
            <a:r>
              <a:rPr lang="el-GR" sz="8000" dirty="0" smtClean="0"/>
              <a:t>Εισηγητής του ιστορικού φροντιστηρίου </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Η ελληνική θετικιστική ιστοριογραφία</a:t>
            </a:r>
            <a:endParaRPr lang="el-GR" sz="4000" dirty="0"/>
          </a:p>
        </p:txBody>
      </p:sp>
      <p:sp>
        <p:nvSpPr>
          <p:cNvPr id="3" name="2 - Θέση περιεχομένου"/>
          <p:cNvSpPr>
            <a:spLocks noGrp="1"/>
          </p:cNvSpPr>
          <p:nvPr>
            <p:ph idx="1"/>
          </p:nvPr>
        </p:nvSpPr>
        <p:spPr/>
        <p:txBody>
          <a:bodyPr>
            <a:normAutofit/>
          </a:bodyPr>
          <a:lstStyle/>
          <a:p>
            <a:pPr algn="just">
              <a:buNone/>
            </a:pPr>
            <a:r>
              <a:rPr lang="el-GR" sz="2000" dirty="0" smtClean="0"/>
              <a:t>	</a:t>
            </a:r>
            <a:r>
              <a:rPr lang="el-GR" sz="2000" dirty="0" smtClean="0"/>
              <a:t>Το Πανεπιστήμιο Αθηνών αναδεικνύεται, μέσω του Λάμπρου, στο κατ’ εξοχήν χώρο εκπαίδευσης των νέων ιστορικών. Ο Λάμπρος </a:t>
            </a:r>
            <a:r>
              <a:rPr lang="el-GR" sz="2000" dirty="0" smtClean="0"/>
              <a:t>μετέθεσε το κέντρο βάρους της ιστορικής διδασκαλίας από τη συγκρότηση ενήμερων πολιτών στην προετοιμασία καλών ιστορικών και διδασκάλων με ισχυρά μεθοδολογικά εργαλεία. Η πανεπιστημιακή εκπαίδευση, η εξειδίκευση, το επιστημονικό σύγγραμμα, η γνώση των απαραίτητων τεχνικών και μεθόδων προσέγγισης των πηγών αναδείχτηκαν σε όρους συμμετοχής σε μια επιστημονική κοινότητα η οποία δεν αμφισβητούσε την εθνική χρησιμότητα της ιστορίας, αντιθέτως την αναδείκνυε. Η διδασκαλία του Λάμπρου συνδεόταν κατά μείζονα λόγο με την έρευνα και την παροχή μιας υψηλής εξειδικευμένης γνώσης, παρά με τη διδακτική και τον παιδαγωγικό ρόλο της ιστορίας</a:t>
            </a:r>
            <a:r>
              <a:rPr lang="el-GR" sz="800"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TotalTime>
  <Words>570</Words>
  <Application>Microsoft Office PowerPoint</Application>
  <PresentationFormat>Προβολή στην οθόνη (4:3)</PresentationFormat>
  <Paragraphs>56</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Ροή</vt:lpstr>
      <vt:lpstr>H μεθοδική σχολή στο τέλος του 19ου αιώνα</vt:lpstr>
      <vt:lpstr>Η συγκρότηση της επιστημονικής ιστορίας</vt:lpstr>
      <vt:lpstr>Η γαλλική μεθοδική σχολή (τελευταίο τέταρτο του 19ου αιώνα) </vt:lpstr>
      <vt:lpstr>Η γαλλική μεθοδική σχολή (τελευταίο τέταρτο του 19ου αιώνα) </vt:lpstr>
      <vt:lpstr>Gabriel Monod, 1844 -1912</vt:lpstr>
      <vt:lpstr>Σύγκριση γαλλικής-γερμανικής ιστοριογραφίας τον 19ο αιώνα</vt:lpstr>
      <vt:lpstr>Η βρετανική ιστοριογραφία</vt:lpstr>
      <vt:lpstr>Η ελληνική θετικιστική ιστοριογραφία</vt:lpstr>
      <vt:lpstr>Η ελληνική θετικιστική ιστοριογραφία</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Karamanolakis</dc:creator>
  <cp:lastModifiedBy>Karamanolakis</cp:lastModifiedBy>
  <cp:revision>31</cp:revision>
  <dcterms:created xsi:type="dcterms:W3CDTF">2014-12-02T21:34:25Z</dcterms:created>
  <dcterms:modified xsi:type="dcterms:W3CDTF">2015-01-19T06:52:22Z</dcterms:modified>
</cp:coreProperties>
</file>