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6" r:id="rId3"/>
    <p:sldId id="287" r:id="rId4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278-D7E3-234D-84FC-112C42E90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5896A-D2E2-0448-A8C8-1311CBFF5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E6DE-4A50-2A43-889F-F1627CC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CBCC-9F8B-7240-8AAD-9127A1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A338-4D43-0B42-9D05-CDA3BC1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814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6E2B-7D1C-9949-8552-CCE4127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947B3-4DDC-6F46-A09A-A451989B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1D31-6815-1249-B37C-1BDED94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A5C7-A038-914B-B2CC-874940B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47F2-3FFA-5F4E-8481-5588062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0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DBA52-46C3-4441-A887-3B270B815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B6BF4-09CD-8845-B1BB-E9EDCF4C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A1F1-622E-4147-9279-B2E484A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69B3-17C6-744D-AF61-85D2385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C840-E0D9-DB48-B310-5814372A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575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4379-B694-444E-8E07-9C44A632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6386-2C85-4B47-B5E8-5E04851D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16A9-F447-4948-8983-47978F4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466-6B12-214E-B214-1133457C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E24D-ADEA-6E48-980C-6A286F59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521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AD4F-62E5-7946-85F5-042909BB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DCDE7-8EA6-194A-95FD-661DB087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C610-0132-984A-91AF-38A0073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79DC-9F02-A54C-A481-88B2314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BB02-6E10-0A47-A931-BB4C070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925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E493-09C2-7941-BC77-1D95286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9383-D877-C64E-948C-BAFD8075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BBD4A-77E1-D14E-ABBB-64EC2033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AEF06-E294-7E4C-A7BF-B0AD2321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4ED76-6FEE-D346-B68A-BC3F8263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405E-70E6-D24F-8AFD-8F2439F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978-9B9A-934D-8E50-DA40360B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DAA9-AD26-1F47-83ED-4595BE0A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9EA2-25DA-3E40-A59D-907872A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AAE22-26BA-A149-B500-29578BFF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8EEB-4D19-3E4F-B87C-972731B50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C3C97-9200-5E4D-AB24-0077089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DD5B-E46A-4240-AA2F-0233FE22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6A20F-3C79-1C4B-9E75-0AF26C2D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428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8058-ED12-7B44-A285-5C34D443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38888-6D84-A747-A970-C07CAE7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AE996-0D9B-ED4F-BD23-0ED1B33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5438-BE6D-C344-A8D2-F7518D9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42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B138F-355F-D948-B508-29C0403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ECF32-2BD4-C741-B937-92257B56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B9E27-D87C-B840-924F-4D5EE010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75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9B-A39C-2E40-9663-61FBB291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4C7-C278-1C45-9722-41886B4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76E21-036C-BC48-9DF8-AAE91B00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497C-B76F-B34F-86E4-B19426B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8034-4CA7-3A48-81A7-C348A389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52954-1B6A-6741-B1FA-70D36ED3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6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F50-01AC-604E-9DDF-CAE20A1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FE4C-DBD0-7A4E-9BA2-1DA091C48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4E75-8004-A047-9DB8-F16448D0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7E28-5AC4-D044-A672-1E149D0A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8241-922F-F04A-B077-947E96C5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5394-17A2-954B-ADDD-DB9B9ED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3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23692-9474-F048-B3B9-206394F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49723-3155-C04E-937C-D2534561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EC16-49FD-A149-A61B-93AF97F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0568-4A85-9241-88CD-A8BB70833ED7}" type="datetimeFigureOut">
              <a:rPr lang="en-GR" smtClean="0"/>
              <a:t>10/12/20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24DF1-98A4-4645-B5F1-E6F0E9394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379-D0A7-5347-808D-FE6AA639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097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6485-E32A-2E49-AC94-85053F5E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" y="1"/>
            <a:ext cx="11291659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C180E-1C64-734D-B64C-AD7C3C416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97654"/>
            <a:ext cx="12129857" cy="7022237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ἀναστάσιμη</a:t>
            </a:r>
            <a:r>
              <a:rPr lang="el-GR" sz="3200" dirty="0"/>
              <a:t> </a:t>
            </a:r>
            <a:r>
              <a:rPr lang="el-GR" sz="3200" dirty="0" err="1"/>
              <a:t>ἐλπίδα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πεμπτουσία </a:t>
            </a:r>
            <a:r>
              <a:rPr lang="el-GR" sz="3200" dirty="0" err="1"/>
              <a:t>τῆς</a:t>
            </a:r>
            <a:r>
              <a:rPr lang="el-GR" sz="3200" dirty="0"/>
              <a:t> πίστεως,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Παύλου: «</a:t>
            </a:r>
            <a:r>
              <a:rPr lang="el-GR" sz="3200" dirty="0" err="1"/>
              <a:t>εἰ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Χριστὸς</a:t>
            </a:r>
            <a:r>
              <a:rPr lang="el-GR" sz="3200" dirty="0"/>
              <a:t> </a:t>
            </a:r>
            <a:r>
              <a:rPr lang="el-GR" sz="3200" dirty="0" err="1"/>
              <a:t>οὐκ</a:t>
            </a:r>
            <a:r>
              <a:rPr lang="el-GR" sz="3200" dirty="0"/>
              <a:t> </a:t>
            </a:r>
            <a:r>
              <a:rPr lang="el-GR" sz="3200" dirty="0" err="1"/>
              <a:t>ἐγείγερται</a:t>
            </a:r>
            <a:r>
              <a:rPr lang="el-GR" sz="3200" dirty="0"/>
              <a:t>, </a:t>
            </a:r>
            <a:r>
              <a:rPr lang="el-GR" sz="3200" dirty="0" err="1"/>
              <a:t>κενὸν</a:t>
            </a:r>
            <a:r>
              <a:rPr lang="el-GR" sz="3200" dirty="0"/>
              <a:t> </a:t>
            </a:r>
            <a:r>
              <a:rPr lang="el-GR" sz="3200" dirty="0" err="1"/>
              <a:t>ἄρα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ἡμῶν</a:t>
            </a:r>
            <a:r>
              <a:rPr lang="el-GR" sz="3200" dirty="0"/>
              <a:t>, </a:t>
            </a:r>
            <a:r>
              <a:rPr lang="el-GR" sz="3200" dirty="0" err="1"/>
              <a:t>κενὴ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πίστις </a:t>
            </a:r>
            <a:r>
              <a:rPr lang="el-GR" sz="3200" dirty="0" err="1"/>
              <a:t>ὑμῶν</a:t>
            </a:r>
            <a:r>
              <a:rPr lang="el-GR" sz="3200" dirty="0"/>
              <a:t>»</a:t>
            </a:r>
            <a:r>
              <a:rPr lang="en-GR" sz="3200" dirty="0"/>
              <a:t> </a:t>
            </a:r>
            <a:r>
              <a:rPr lang="el-GR" sz="3200" dirty="0"/>
              <a:t>(Α´ </a:t>
            </a:r>
            <a:r>
              <a:rPr lang="el-GR" sz="3200" dirty="0" err="1"/>
              <a:t>Κορ</a:t>
            </a:r>
            <a:r>
              <a:rPr lang="el-GR" sz="3200" dirty="0"/>
              <a:t>. 15, 14).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παύλειος</a:t>
            </a:r>
            <a:r>
              <a:rPr lang="el-GR" sz="3200" dirty="0"/>
              <a:t> λόγος </a:t>
            </a:r>
            <a:r>
              <a:rPr lang="el-GR" sz="3200" dirty="0" err="1"/>
              <a:t>εἶναι</a:t>
            </a:r>
            <a:r>
              <a:rPr lang="el-GR" sz="3200" dirty="0"/>
              <a:t> σημαντικότατος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θέματα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ἐκκλησιαστικῆς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: κήρυγμα, κατήχηση </a:t>
            </a:r>
            <a:r>
              <a:rPr lang="el-GR" sz="3200" dirty="0" err="1"/>
              <a:t>καὶ</a:t>
            </a:r>
            <a:r>
              <a:rPr lang="el-GR" sz="3200" dirty="0"/>
              <a:t> μάθημα </a:t>
            </a:r>
            <a:r>
              <a:rPr lang="el-GR" sz="3200" dirty="0" err="1"/>
              <a:t>Θρησκευτικῶν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εὐδοκημοῦν</a:t>
            </a:r>
            <a:r>
              <a:rPr lang="el-GR" sz="3200" dirty="0"/>
              <a:t>,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ἀπουσιάζει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διδακτικό τους φορέα </a:t>
            </a:r>
            <a:r>
              <a:rPr lang="el-GR" sz="3200" dirty="0" err="1"/>
              <a:t>ἡ</a:t>
            </a:r>
            <a:r>
              <a:rPr lang="el-GR" sz="3200" dirty="0"/>
              <a:t> πίστη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ἀναστάσιμη</a:t>
            </a:r>
            <a:r>
              <a:rPr lang="el-GR" sz="3200" dirty="0"/>
              <a:t> </a:t>
            </a:r>
            <a:r>
              <a:rPr lang="el-GR" sz="3200" dirty="0" err="1"/>
              <a:t>ἐλπίδα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ἀπάντηση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μοναδικὸ</a:t>
            </a:r>
            <a:r>
              <a:rPr lang="el-GR" sz="3200" dirty="0"/>
              <a:t> </a:t>
            </a:r>
            <a:r>
              <a:rPr lang="el-GR" sz="3200" dirty="0" err="1"/>
              <a:t>ὑπαρξιακὸ</a:t>
            </a:r>
            <a:r>
              <a:rPr lang="el-GR" sz="3200" dirty="0"/>
              <a:t> </a:t>
            </a:r>
            <a:r>
              <a:rPr lang="el-GR" sz="3200" dirty="0" err="1"/>
              <a:t>ἐρώτημα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ἀναστάσιμη</a:t>
            </a:r>
            <a:r>
              <a:rPr lang="el-GR" sz="3200" dirty="0"/>
              <a:t> </a:t>
            </a:r>
            <a:r>
              <a:rPr lang="el-GR" sz="3200" dirty="0" err="1"/>
              <a:t>ἐλπίδα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ἀπευθυνθεῖ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λόγια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 </a:t>
            </a:r>
            <a:r>
              <a:rPr lang="el-GR" sz="3200" dirty="0" err="1"/>
              <a:t>ἀπέναντι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Ἀθηνῶν</a:t>
            </a:r>
            <a:r>
              <a:rPr lang="el-GR" sz="3200" dirty="0"/>
              <a:t>,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ἐπιζητοῦσε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μάθει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ἄγνωστο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: «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ἀγνοεῖτε</a:t>
            </a:r>
            <a:r>
              <a:rPr lang="el-GR" sz="3200" dirty="0"/>
              <a:t>, </a:t>
            </a:r>
            <a:r>
              <a:rPr lang="el-GR" sz="3200" dirty="0" err="1"/>
              <a:t>ἐγὼ</a:t>
            </a:r>
            <a:r>
              <a:rPr lang="el-GR" sz="3200" dirty="0"/>
              <a:t> </a:t>
            </a:r>
            <a:r>
              <a:rPr lang="el-GR" sz="3200" dirty="0" err="1"/>
              <a:t>ἔρχομαι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σᾶς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ἀποκαλύψω</a:t>
            </a:r>
            <a:r>
              <a:rPr lang="el-GR" sz="3200" dirty="0"/>
              <a:t>»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l-GR" sz="3200" dirty="0" err="1"/>
              <a:t>Πρ</a:t>
            </a:r>
            <a:r>
              <a:rPr lang="el-GR" sz="3200" dirty="0"/>
              <a:t>. 17, 23).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88906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CF1D-3E95-AB48-BC28-EE397BB3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00C9D-540D-6D40-8844-717B9F45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6" y="186431"/>
            <a:ext cx="12020365" cy="6600548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πνευματικότητα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συναρτᾶται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συμμετοχή του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μυστηριακὴ</a:t>
            </a:r>
            <a:r>
              <a:rPr lang="el-GR" sz="3200" dirty="0"/>
              <a:t> ζωή,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μεταπίπτει </a:t>
            </a:r>
            <a:r>
              <a:rPr lang="el-GR" sz="3200" dirty="0" err="1"/>
              <a:t>στὴ</a:t>
            </a:r>
            <a:r>
              <a:rPr lang="el-GR" sz="3200" dirty="0"/>
              <a:t> θέση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κοσμικοῦ</a:t>
            </a:r>
            <a:r>
              <a:rPr lang="el-GR" sz="3200" dirty="0"/>
              <a:t> ρήτορα.</a:t>
            </a:r>
            <a:endParaRPr lang="en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ἀδύνατο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συμβαδίσει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</a:t>
            </a:r>
            <a:r>
              <a:rPr lang="el-GR" sz="3200" dirty="0" err="1"/>
              <a:t>ρητορικὸ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συνείδηση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ὁμολογιακότητας</a:t>
            </a:r>
            <a:r>
              <a:rPr lang="el-GR" sz="3200" dirty="0"/>
              <a:t>, διότι </a:t>
            </a:r>
            <a:r>
              <a:rPr lang="el-GR" sz="3200" dirty="0" err="1"/>
              <a:t>στὴν</a:t>
            </a:r>
            <a:r>
              <a:rPr lang="el-GR" sz="3200" dirty="0"/>
              <a:t> περίπτωση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θεματοφύλακα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ἀλήθειας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ὁμολογιακότητα</a:t>
            </a:r>
            <a:r>
              <a:rPr lang="el-GR" sz="3200" dirty="0"/>
              <a:t> </a:t>
            </a:r>
            <a:r>
              <a:rPr lang="el-GR" sz="3200" dirty="0" err="1"/>
              <a:t>παραθεωρηθεῖ</a:t>
            </a:r>
            <a:r>
              <a:rPr lang="el-GR" sz="3200" dirty="0"/>
              <a:t>, τότε </a:t>
            </a:r>
            <a:r>
              <a:rPr lang="el-GR" sz="3200" dirty="0" err="1"/>
              <a:t>παραθεωρεῖται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· </a:t>
            </a:r>
            <a:r>
              <a:rPr lang="el-GR" sz="3200" dirty="0" err="1"/>
              <a:t>ἀλλὰ</a:t>
            </a:r>
            <a:r>
              <a:rPr lang="el-GR" sz="3200" dirty="0"/>
              <a:t> τότε </a:t>
            </a:r>
            <a:r>
              <a:rPr lang="el-GR" sz="3200" dirty="0" err="1"/>
              <a:t>παραθεωρεῖται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σωτηρίας,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του </a:t>
            </a:r>
            <a:r>
              <a:rPr lang="el-GR" sz="3200" dirty="0" err="1"/>
              <a:t>νὰ</a:t>
            </a:r>
            <a:r>
              <a:rPr lang="el-GR" sz="3200" dirty="0"/>
              <a:t> μεταπίπτει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ἐξωεκκλησιαστικὰ</a:t>
            </a:r>
            <a:r>
              <a:rPr lang="el-GR" sz="3200" dirty="0"/>
              <a:t> </a:t>
            </a:r>
            <a:r>
              <a:rPr lang="el-GR" sz="3200" dirty="0" err="1"/>
              <a:t>ρητορικὰ</a:t>
            </a:r>
            <a:r>
              <a:rPr lang="el-GR" sz="3200" dirty="0"/>
              <a:t> σχήματα. 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84704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63A31-4431-3243-ADA2-C8F04206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87" y="2"/>
            <a:ext cx="11229513" cy="11984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2E5FD-871A-ED48-BC90-4793505D1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355107"/>
            <a:ext cx="11762913" cy="6267635"/>
          </a:xfrm>
        </p:spPr>
        <p:txBody>
          <a:bodyPr>
            <a:normAutofit/>
          </a:bodyPr>
          <a:lstStyle/>
          <a:p>
            <a:r>
              <a:rPr lang="el-GR" sz="3200" dirty="0"/>
              <a:t>Τόσο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διδάσκαλος </a:t>
            </a:r>
            <a:r>
              <a:rPr lang="el-GR" sz="3200" dirty="0" err="1"/>
              <a:t>τοῦ</a:t>
            </a:r>
            <a:r>
              <a:rPr lang="el-GR" sz="3200" dirty="0"/>
              <a:t> σύγχρονου </a:t>
            </a:r>
            <a:r>
              <a:rPr lang="el-GR" sz="3200" dirty="0" err="1"/>
              <a:t>θεολογικοῦ</a:t>
            </a:r>
            <a:r>
              <a:rPr lang="el-GR" sz="3200" dirty="0"/>
              <a:t> λόγου, πρέπει </a:t>
            </a:r>
            <a:r>
              <a:rPr lang="el-GR" sz="3200" dirty="0" err="1"/>
              <a:t>νὰ</a:t>
            </a:r>
            <a:r>
              <a:rPr lang="el-GR" sz="3200" dirty="0"/>
              <a:t> συνειδητοποιήσει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συνεχιστὴς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ἐπιφορτίζει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ἐπιπρόσθετες</a:t>
            </a:r>
            <a:r>
              <a:rPr lang="el-GR" sz="3200" dirty="0"/>
              <a:t> </a:t>
            </a:r>
            <a:r>
              <a:rPr lang="el-GR" sz="3200" dirty="0" err="1"/>
              <a:t>πνευματικὲς</a:t>
            </a:r>
            <a:r>
              <a:rPr lang="el-GR" sz="3200" dirty="0"/>
              <a:t> </a:t>
            </a:r>
            <a:r>
              <a:rPr lang="el-GR" sz="3200" dirty="0" err="1"/>
              <a:t>εὐθῦνες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συνειδητοποίηση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συνεχιστὴς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κηρυκτικοῦ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συνεπάγεται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ὅποια</a:t>
            </a:r>
            <a:r>
              <a:rPr lang="el-GR" sz="3200" dirty="0"/>
              <a:t> </a:t>
            </a:r>
            <a:r>
              <a:rPr lang="el-GR" sz="3200" dirty="0" err="1"/>
              <a:t>ἐπιτυχία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κηρύγματός του </a:t>
            </a:r>
            <a:r>
              <a:rPr lang="el-GR" sz="3200" dirty="0" err="1"/>
              <a:t>δὲν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δική του </a:t>
            </a:r>
            <a:r>
              <a:rPr lang="el-GR" sz="3200" dirty="0" err="1"/>
              <a:t>ἱκανότητα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ἐπιτυχημένος</a:t>
            </a:r>
            <a:r>
              <a:rPr lang="el-GR" sz="3200" dirty="0"/>
              <a:t> κι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ἀποδίδει</a:t>
            </a:r>
            <a:r>
              <a:rPr lang="el-GR" sz="3200" dirty="0"/>
              <a:t> δοξολογία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φυλάσσει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ἔπαρση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3052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353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155</cp:revision>
  <dcterms:created xsi:type="dcterms:W3CDTF">2020-11-05T13:23:08Z</dcterms:created>
  <dcterms:modified xsi:type="dcterms:W3CDTF">2020-12-10T13:35:23Z</dcterms:modified>
</cp:coreProperties>
</file>