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1060" r:id="rId2"/>
    <p:sldId id="1025" r:id="rId3"/>
    <p:sldId id="765" r:id="rId4"/>
    <p:sldId id="786" r:id="rId5"/>
    <p:sldId id="1045" r:id="rId6"/>
    <p:sldId id="1062" r:id="rId7"/>
    <p:sldId id="956" r:id="rId8"/>
    <p:sldId id="594" r:id="rId9"/>
    <p:sldId id="767" r:id="rId10"/>
    <p:sldId id="418" r:id="rId11"/>
    <p:sldId id="598" r:id="rId12"/>
    <p:sldId id="545" r:id="rId13"/>
    <p:sldId id="1032" r:id="rId14"/>
    <p:sldId id="551" r:id="rId15"/>
    <p:sldId id="687" r:id="rId16"/>
    <p:sldId id="1049" r:id="rId17"/>
    <p:sldId id="689" r:id="rId18"/>
    <p:sldId id="688" r:id="rId19"/>
    <p:sldId id="1047" r:id="rId20"/>
    <p:sldId id="964" r:id="rId21"/>
    <p:sldId id="1026" r:id="rId22"/>
    <p:sldId id="966" r:id="rId23"/>
    <p:sldId id="967" r:id="rId24"/>
    <p:sldId id="968" r:id="rId25"/>
    <p:sldId id="969" r:id="rId26"/>
    <p:sldId id="1050" r:id="rId27"/>
    <p:sldId id="1051" r:id="rId28"/>
    <p:sldId id="1052" r:id="rId29"/>
    <p:sldId id="1053" r:id="rId30"/>
    <p:sldId id="1054" r:id="rId31"/>
    <p:sldId id="1056" r:id="rId32"/>
    <p:sldId id="970" r:id="rId33"/>
    <p:sldId id="971" r:id="rId34"/>
    <p:sldId id="972" r:id="rId35"/>
    <p:sldId id="973" r:id="rId36"/>
    <p:sldId id="974" r:id="rId37"/>
    <p:sldId id="975" r:id="rId38"/>
    <p:sldId id="978" r:id="rId39"/>
    <p:sldId id="980" r:id="rId40"/>
    <p:sldId id="981" r:id="rId41"/>
    <p:sldId id="1031" r:id="rId42"/>
    <p:sldId id="982" r:id="rId43"/>
    <p:sldId id="983" r:id="rId44"/>
    <p:sldId id="1027" r:id="rId45"/>
    <p:sldId id="985" r:id="rId46"/>
    <p:sldId id="986" r:id="rId47"/>
    <p:sldId id="987" r:id="rId48"/>
    <p:sldId id="1068" r:id="rId49"/>
    <p:sldId id="1069" r:id="rId50"/>
    <p:sldId id="1070" r:id="rId51"/>
    <p:sldId id="1071" r:id="rId52"/>
    <p:sldId id="1072" r:id="rId53"/>
    <p:sldId id="1073" r:id="rId54"/>
    <p:sldId id="1074" r:id="rId55"/>
    <p:sldId id="1075" r:id="rId56"/>
    <p:sldId id="1076" r:id="rId57"/>
    <p:sldId id="1077" r:id="rId58"/>
    <p:sldId id="1078" r:id="rId59"/>
    <p:sldId id="1079" r:id="rId60"/>
    <p:sldId id="1080" r:id="rId61"/>
    <p:sldId id="1081" r:id="rId62"/>
    <p:sldId id="1082" r:id="rId63"/>
    <p:sldId id="1003" r:id="rId64"/>
    <p:sldId id="1057" r:id="rId65"/>
    <p:sldId id="1063" r:id="rId66"/>
    <p:sldId id="1059" r:id="rId67"/>
    <p:sldId id="1028" r:id="rId68"/>
    <p:sldId id="1010" r:id="rId69"/>
    <p:sldId id="1011" r:id="rId70"/>
    <p:sldId id="1012" r:id="rId71"/>
    <p:sldId id="1013" r:id="rId72"/>
    <p:sldId id="1014" r:id="rId73"/>
    <p:sldId id="1064" r:id="rId74"/>
    <p:sldId id="888" r:id="rId75"/>
    <p:sldId id="1046" r:id="rId76"/>
    <p:sldId id="1048" r:id="rId77"/>
    <p:sldId id="1066" r:id="rId78"/>
    <p:sldId id="1067" r:id="rId79"/>
    <p:sldId id="912" r:id="rId80"/>
    <p:sldId id="899" r:id="rId81"/>
    <p:sldId id="891" r:id="rId82"/>
    <p:sldId id="893" r:id="rId83"/>
    <p:sldId id="895" r:id="rId84"/>
    <p:sldId id="896" r:id="rId85"/>
    <p:sldId id="897" r:id="rId86"/>
    <p:sldId id="898" r:id="rId87"/>
    <p:sldId id="901" r:id="rId88"/>
    <p:sldId id="903" r:id="rId89"/>
    <p:sldId id="913" r:id="rId90"/>
    <p:sldId id="904" r:id="rId91"/>
    <p:sldId id="905" r:id="rId92"/>
    <p:sldId id="906" r:id="rId93"/>
    <p:sldId id="907" r:id="rId94"/>
    <p:sldId id="908" r:id="rId95"/>
    <p:sldId id="909" r:id="rId96"/>
    <p:sldId id="910" r:id="rId97"/>
    <p:sldId id="902" r:id="rId98"/>
    <p:sldId id="1061" r:id="rId99"/>
    <p:sldId id="1083"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83639" autoAdjust="0"/>
  </p:normalViewPr>
  <p:slideViewPr>
    <p:cSldViewPr>
      <p:cViewPr varScale="1">
        <p:scale>
          <a:sx n="37" d="100"/>
          <a:sy n="37" d="100"/>
        </p:scale>
        <p:origin x="147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20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E2F078-95CF-4BCA-B744-7E78DA1EB9AF}" type="datetimeFigureOut">
              <a:rPr lang="fr-CH" smtClean="0"/>
              <a:pPr/>
              <a:t>17.03.2023</a:t>
            </a:fld>
            <a:endParaRPr lang="fr-CH"/>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2E4B3C-9827-44A3-B42C-EBF73F6C02E2}" type="slidenum">
              <a:rPr lang="fr-CH" smtClean="0"/>
              <a:pPr/>
              <a:t>‹#›</a:t>
            </a:fld>
            <a:endParaRPr lang="fr-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A3BE54-EE2D-403F-9597-350D7B557836}" type="slidenum">
              <a:rPr lang="en-US" smtClean="0"/>
              <a:pPr/>
              <a:t>1</a:t>
            </a:fld>
            <a:endParaRPr lang="en-US"/>
          </a:p>
        </p:txBody>
      </p:sp>
      <p:sp>
        <p:nvSpPr>
          <p:cNvPr id="5" name="Date Placeholder 4"/>
          <p:cNvSpPr>
            <a:spLocks noGrp="1"/>
          </p:cNvSpPr>
          <p:nvPr>
            <p:ph type="dt" idx="11"/>
          </p:nvPr>
        </p:nvSpPr>
        <p:spPr/>
        <p:txBody>
          <a:bodyPr/>
          <a:lstStyle/>
          <a:p>
            <a:fld id="{2CDA9535-F7FC-4636-9CA8-584F0419677A}" type="datetimeFigureOut">
              <a:rPr lang="en-US" smtClean="0"/>
              <a:pPr/>
              <a:t>3/17/2023</a:t>
            </a:fld>
            <a:endParaRPr lang="en-US"/>
          </a:p>
        </p:txBody>
      </p:sp>
    </p:spTree>
    <p:extLst>
      <p:ext uri="{BB962C8B-B14F-4D97-AF65-F5344CB8AC3E}">
        <p14:creationId xmlns:p14="http://schemas.microsoft.com/office/powerpoint/2010/main" val="225467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For the priming and activation</a:t>
            </a:r>
            <a:r>
              <a:rPr lang="fr-CH" b="1" baseline="0" dirty="0"/>
              <a:t> of </a:t>
            </a:r>
            <a:r>
              <a:rPr lang="fr-CH" b="1" baseline="0" dirty="0" err="1"/>
              <a:t>peripheral</a:t>
            </a:r>
            <a:r>
              <a:rPr lang="fr-CH" b="1" baseline="0" dirty="0"/>
              <a:t> immune </a:t>
            </a:r>
            <a:r>
              <a:rPr lang="fr-CH" b="1" baseline="0" dirty="0" err="1"/>
              <a:t>cells</a:t>
            </a:r>
            <a:endParaRPr lang="fr-CH" b="1" baseline="0"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10</a:t>
            </a:fld>
            <a:endParaRPr lang="fr-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b="1" baseline="0" dirty="0" err="1"/>
              <a:t>Which</a:t>
            </a:r>
            <a:r>
              <a:rPr lang="fr-CH" b="1" baseline="0" dirty="0"/>
              <a:t> </a:t>
            </a:r>
            <a:r>
              <a:rPr lang="fr-CH" b="1" baseline="0" dirty="0" err="1"/>
              <a:t>traffic</a:t>
            </a:r>
            <a:r>
              <a:rPr lang="fr-CH" b="1" baseline="0" dirty="0"/>
              <a:t> back and </a:t>
            </a:r>
            <a:r>
              <a:rPr lang="fr-CH" b="1" baseline="0" dirty="0" err="1"/>
              <a:t>infiltrate</a:t>
            </a:r>
            <a:r>
              <a:rPr lang="fr-CH" b="1" baseline="0" dirty="0"/>
              <a:t> the </a:t>
            </a:r>
            <a:r>
              <a:rPr lang="fr-CH" b="1" baseline="0" dirty="0" err="1"/>
              <a:t>tumor</a:t>
            </a:r>
            <a:r>
              <a:rPr lang="fr-CH" b="1" baseline="0" dirty="0"/>
              <a:t> </a:t>
            </a:r>
            <a:r>
              <a:rPr lang="fr-CH" b="1" baseline="0" dirty="0" err="1"/>
              <a:t>compartment</a:t>
            </a:r>
            <a:r>
              <a:rPr lang="fr-CH" b="1" baseline="0" dirty="0"/>
              <a:t> and </a:t>
            </a:r>
            <a:r>
              <a:rPr lang="fr-CH" b="1" baseline="0" dirty="0" err="1"/>
              <a:t>after</a:t>
            </a:r>
            <a:r>
              <a:rPr lang="fr-CH" b="1" baseline="0" dirty="0"/>
              <a:t> </a:t>
            </a:r>
            <a:r>
              <a:rPr lang="fr-CH" b="1" baseline="0" dirty="0" err="1"/>
              <a:t>tumor</a:t>
            </a:r>
            <a:r>
              <a:rPr lang="fr-CH" b="1" baseline="0" dirty="0"/>
              <a:t> </a:t>
            </a:r>
            <a:r>
              <a:rPr lang="fr-CH" b="1" baseline="0" dirty="0" err="1"/>
              <a:t>cell</a:t>
            </a:r>
            <a:r>
              <a:rPr lang="fr-CH" b="1" baseline="0" dirty="0"/>
              <a:t> recognition </a:t>
            </a:r>
            <a:r>
              <a:rPr lang="fr-CH" b="1" baseline="0" dirty="0" err="1"/>
              <a:t>they</a:t>
            </a:r>
            <a:r>
              <a:rPr lang="fr-CH" b="1" baseline="0" dirty="0"/>
              <a:t> </a:t>
            </a:r>
            <a:r>
              <a:rPr lang="fr-CH" b="1" baseline="0" dirty="0" err="1"/>
              <a:t>mediate</a:t>
            </a:r>
            <a:r>
              <a:rPr lang="fr-CH" b="1" baseline="0" dirty="0"/>
              <a:t> </a:t>
            </a:r>
            <a:r>
              <a:rPr lang="fr-CH" b="1" baseline="0" dirty="0" err="1"/>
              <a:t>tumor</a:t>
            </a:r>
            <a:r>
              <a:rPr lang="fr-CH" b="1" baseline="0" dirty="0"/>
              <a:t> </a:t>
            </a:r>
            <a:r>
              <a:rPr lang="fr-CH" b="1" baseline="0" dirty="0" err="1"/>
              <a:t>cell</a:t>
            </a:r>
            <a:r>
              <a:rPr lang="fr-CH" b="1" baseline="0" dirty="0"/>
              <a:t> </a:t>
            </a:r>
            <a:r>
              <a:rPr lang="fr-CH" b="1" baseline="0" dirty="0" err="1"/>
              <a:t>death</a:t>
            </a:r>
            <a:endParaRPr lang="fr-CH" b="1" dirty="0"/>
          </a:p>
          <a:p>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11</a:t>
            </a:fld>
            <a:endParaRPr lang="fr-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In </a:t>
            </a:r>
            <a:r>
              <a:rPr lang="fr-CH" b="1" dirty="0" err="1"/>
              <a:t>nowadays</a:t>
            </a:r>
            <a:r>
              <a:rPr lang="fr-CH" b="1" dirty="0"/>
              <a:t>, </a:t>
            </a:r>
            <a:r>
              <a:rPr lang="fr-CH" b="1" dirty="0" err="1"/>
              <a:t>there</a:t>
            </a:r>
            <a:r>
              <a:rPr lang="fr-CH" b="1" baseline="0" dirty="0"/>
              <a:t> are </a:t>
            </a:r>
            <a:r>
              <a:rPr lang="fr-CH" b="1" baseline="0" dirty="0" err="1"/>
              <a:t>many</a:t>
            </a:r>
            <a:r>
              <a:rPr lang="fr-CH" b="1" baseline="0" dirty="0"/>
              <a:t> </a:t>
            </a:r>
            <a:r>
              <a:rPr lang="fr-CH" b="1" baseline="0" dirty="0" err="1"/>
              <a:t>platforms</a:t>
            </a:r>
            <a:r>
              <a:rPr lang="fr-CH" b="1" baseline="0" dirty="0"/>
              <a:t> in hand to </a:t>
            </a:r>
            <a:r>
              <a:rPr lang="fr-CH" b="1" baseline="0" dirty="0" err="1"/>
              <a:t>characterize</a:t>
            </a:r>
            <a:r>
              <a:rPr lang="fr-CH" b="1" baseline="0" dirty="0"/>
              <a:t> in </a:t>
            </a:r>
            <a:r>
              <a:rPr lang="fr-CH" b="1" baseline="0" dirty="0" err="1"/>
              <a:t>depth</a:t>
            </a:r>
            <a:r>
              <a:rPr lang="fr-CH" b="1" baseline="0" dirty="0"/>
              <a:t> the </a:t>
            </a:r>
            <a:r>
              <a:rPr lang="fr-CH" b="1" baseline="0" dirty="0" err="1"/>
              <a:t>different</a:t>
            </a:r>
            <a:r>
              <a:rPr lang="fr-CH" b="1" baseline="0" dirty="0"/>
              <a:t> </a:t>
            </a:r>
            <a:r>
              <a:rPr lang="fr-CH" b="1" baseline="0" dirty="0" err="1"/>
              <a:t>steps</a:t>
            </a:r>
            <a:r>
              <a:rPr lang="fr-CH" b="1" baseline="0" dirty="0"/>
              <a:t> of the cancer-</a:t>
            </a:r>
            <a:r>
              <a:rPr lang="fr-CH" b="1" baseline="0" dirty="0" err="1"/>
              <a:t>immunity</a:t>
            </a:r>
            <a:r>
              <a:rPr lang="fr-CH" b="1" baseline="0" dirty="0"/>
              <a:t> cycle </a:t>
            </a:r>
            <a:r>
              <a:rPr lang="en-GB" sz="1200" b="1" kern="1200" dirty="0">
                <a:solidFill>
                  <a:schemeClr val="tx1"/>
                </a:solidFill>
                <a:latin typeface="+mn-lt"/>
                <a:ea typeface="+mn-ea"/>
                <a:cs typeface="+mn-cs"/>
              </a:rPr>
              <a:t>and the complex interactions between evolving </a:t>
            </a:r>
            <a:r>
              <a:rPr lang="en-GB" sz="1200" b="1" kern="1200" dirty="0" err="1">
                <a:solidFill>
                  <a:schemeClr val="tx1"/>
                </a:solidFill>
                <a:latin typeface="+mn-lt"/>
                <a:ea typeface="+mn-ea"/>
                <a:cs typeface="+mn-cs"/>
              </a:rPr>
              <a:t>tumors</a:t>
            </a:r>
            <a:r>
              <a:rPr lang="en-GB" sz="1200" b="1" kern="1200" dirty="0">
                <a:solidFill>
                  <a:schemeClr val="tx1"/>
                </a:solidFill>
                <a:latin typeface="+mn-lt"/>
                <a:ea typeface="+mn-ea"/>
                <a:cs typeface="+mn-cs"/>
              </a:rPr>
              <a:t> and host immune responses</a:t>
            </a:r>
            <a:r>
              <a:rPr lang="fr-CH" b="1" baseline="0" dirty="0"/>
              <a:t>. </a:t>
            </a:r>
            <a:r>
              <a:rPr lang="fr-CH" b="1" baseline="0" dirty="0" err="1"/>
              <a:t>Genomic</a:t>
            </a:r>
            <a:r>
              <a:rPr lang="fr-CH" b="1" baseline="0" dirty="0"/>
              <a:t> and </a:t>
            </a:r>
            <a:r>
              <a:rPr lang="fr-CH" b="1" baseline="0" dirty="0" err="1"/>
              <a:t>transcriptomic</a:t>
            </a:r>
            <a:r>
              <a:rPr lang="fr-CH" b="1" baseline="0" dirty="0"/>
              <a:t> analyses are part of routine </a:t>
            </a:r>
            <a:r>
              <a:rPr lang="fr-CH" b="1" baseline="0" dirty="0" err="1"/>
              <a:t>clinical</a:t>
            </a:r>
            <a:r>
              <a:rPr lang="fr-CH" b="1" baseline="0" dirty="0"/>
              <a:t> practice </a:t>
            </a:r>
            <a:r>
              <a:rPr lang="fr-CH" b="1" baseline="0" dirty="0" err="1"/>
              <a:t>whereas</a:t>
            </a:r>
            <a:r>
              <a:rPr lang="fr-CH" b="1" baseline="0" dirty="0"/>
              <a:t> </a:t>
            </a:r>
            <a:r>
              <a:rPr lang="fr-CH" b="1" baseline="0" dirty="0" err="1"/>
              <a:t>proteomic</a:t>
            </a:r>
            <a:r>
              <a:rPr lang="fr-CH" b="1" baseline="0" dirty="0"/>
              <a:t> and </a:t>
            </a:r>
            <a:r>
              <a:rPr lang="fr-CH" b="1" baseline="0" dirty="0" err="1"/>
              <a:t>metabolomic</a:t>
            </a:r>
            <a:r>
              <a:rPr lang="fr-CH" b="1" baseline="0" dirty="0"/>
              <a:t> </a:t>
            </a:r>
            <a:r>
              <a:rPr lang="fr-CH" b="1" baseline="0" dirty="0" err="1"/>
              <a:t>approaches</a:t>
            </a:r>
            <a:r>
              <a:rPr lang="fr-CH" b="1" baseline="0" dirty="0"/>
              <a:t> are </a:t>
            </a:r>
            <a:r>
              <a:rPr lang="fr-CH" b="1" baseline="0" dirty="0" err="1"/>
              <a:t>currently</a:t>
            </a:r>
            <a:r>
              <a:rPr lang="fr-CH" b="1" baseline="0" dirty="0"/>
              <a:t> </a:t>
            </a:r>
            <a:r>
              <a:rPr lang="fr-CH" b="1" baseline="0" dirty="0" err="1"/>
              <a:t>considered</a:t>
            </a:r>
            <a:r>
              <a:rPr lang="fr-CH" b="1" baseline="0" dirty="0"/>
              <a:t> </a:t>
            </a:r>
            <a:r>
              <a:rPr lang="fr-CH" b="1" baseline="0" dirty="0" err="1"/>
              <a:t>rather</a:t>
            </a:r>
            <a:r>
              <a:rPr lang="fr-CH" b="1" baseline="0" dirty="0"/>
              <a:t> </a:t>
            </a:r>
            <a:r>
              <a:rPr lang="fr-CH" b="1" baseline="0" dirty="0" err="1"/>
              <a:t>experimental</a:t>
            </a:r>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12</a:t>
            </a:fld>
            <a:endParaRPr lang="fr-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err="1"/>
              <a:t>We</a:t>
            </a:r>
            <a:r>
              <a:rPr lang="fr-CH" b="1" dirty="0"/>
              <a:t> </a:t>
            </a:r>
            <a:r>
              <a:rPr lang="fr-CH" b="1" dirty="0" err="1"/>
              <a:t>can</a:t>
            </a:r>
            <a:r>
              <a:rPr lang="fr-CH" b="1" dirty="0"/>
              <a:t> use </a:t>
            </a:r>
            <a:r>
              <a:rPr lang="fr-CH" b="1" dirty="0" err="1"/>
              <a:t>these</a:t>
            </a:r>
            <a:r>
              <a:rPr lang="fr-CH" b="1" dirty="0"/>
              <a:t> </a:t>
            </a:r>
            <a:r>
              <a:rPr lang="fr-CH" b="1" dirty="0" err="1"/>
              <a:t>different</a:t>
            </a:r>
            <a:r>
              <a:rPr lang="fr-CH" b="1" dirty="0"/>
              <a:t> </a:t>
            </a:r>
            <a:r>
              <a:rPr lang="fr-CH" b="1" dirty="0" err="1"/>
              <a:t>platforms</a:t>
            </a:r>
            <a:r>
              <a:rPr lang="fr-CH" b="1" dirty="0"/>
              <a:t> in </a:t>
            </a:r>
            <a:r>
              <a:rPr lang="fr-CH" b="1" dirty="0" err="1"/>
              <a:t>order</a:t>
            </a:r>
            <a:r>
              <a:rPr lang="fr-CH" b="1" dirty="0"/>
              <a:t> to </a:t>
            </a:r>
            <a:r>
              <a:rPr lang="fr-CH" b="1" dirty="0" err="1"/>
              <a:t>determine</a:t>
            </a:r>
            <a:r>
              <a:rPr lang="fr-CH" b="1" dirty="0"/>
              <a:t> </a:t>
            </a:r>
            <a:r>
              <a:rPr lang="fr-CH" b="1" dirty="0" err="1"/>
              <a:t>whether</a:t>
            </a:r>
            <a:r>
              <a:rPr lang="fr-CH" b="1" dirty="0"/>
              <a:t> a </a:t>
            </a:r>
            <a:r>
              <a:rPr lang="fr-CH" b="1" dirty="0" err="1"/>
              <a:t>tumor</a:t>
            </a:r>
            <a:r>
              <a:rPr lang="fr-CH" b="1" dirty="0"/>
              <a:t> </a:t>
            </a:r>
            <a:r>
              <a:rPr lang="fr-CH" b="1" dirty="0" err="1"/>
              <a:t>belongs</a:t>
            </a:r>
            <a:r>
              <a:rPr lang="fr-CH" b="1" dirty="0"/>
              <a:t> to one of the 3 main cancer-immune </a:t>
            </a:r>
            <a:r>
              <a:rPr lang="fr-CH" b="1" dirty="0" err="1"/>
              <a:t>phenotypes</a:t>
            </a:r>
            <a:r>
              <a:rPr lang="fr-CH" b="1" dirty="0"/>
              <a:t>: </a:t>
            </a:r>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14</a:t>
            </a:fld>
            <a:endParaRPr lang="fr-C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u="sng" dirty="0" err="1">
                <a:solidFill>
                  <a:srgbClr val="C00000"/>
                </a:solidFill>
              </a:rPr>
              <a:t>Inflamed</a:t>
            </a:r>
            <a:r>
              <a:rPr lang="fr-CH" b="1" u="sng" baseline="0" dirty="0">
                <a:solidFill>
                  <a:srgbClr val="C00000"/>
                </a:solidFill>
              </a:rPr>
              <a:t> </a:t>
            </a:r>
            <a:r>
              <a:rPr lang="fr-CH" b="1" u="sng" baseline="0" dirty="0" err="1">
                <a:solidFill>
                  <a:srgbClr val="C00000"/>
                </a:solidFill>
              </a:rPr>
              <a:t>tumors</a:t>
            </a:r>
            <a:r>
              <a:rPr lang="fr-CH" b="1" u="sng" baseline="0" dirty="0">
                <a:solidFill>
                  <a:srgbClr val="C00000"/>
                </a:solidFill>
              </a:rPr>
              <a:t> </a:t>
            </a:r>
            <a:r>
              <a:rPr lang="fr-CH" b="1" baseline="0" dirty="0" err="1"/>
              <a:t>with</a:t>
            </a:r>
            <a:r>
              <a:rPr lang="fr-CH" b="1" baseline="0" dirty="0"/>
              <a:t> infiltration and expansion of CD8+ T </a:t>
            </a:r>
            <a:r>
              <a:rPr lang="fr-CH" b="1" baseline="0" dirty="0" err="1"/>
              <a:t>cells</a:t>
            </a:r>
            <a:r>
              <a:rPr lang="fr-CH" b="1" baseline="0" dirty="0"/>
              <a:t>, production of </a:t>
            </a:r>
            <a:r>
              <a:rPr lang="fr-CH" b="1" baseline="0" dirty="0" err="1"/>
              <a:t>chemokines</a:t>
            </a:r>
            <a:r>
              <a:rPr lang="fr-CH" b="1" baseline="0" dirty="0"/>
              <a:t> and IFN </a:t>
            </a:r>
            <a:r>
              <a:rPr lang="fr-CH" b="1" baseline="0" dirty="0" err="1"/>
              <a:t>signaling</a:t>
            </a:r>
            <a:r>
              <a:rPr lang="fr-CH" b="1" baseline="0" dirty="0"/>
              <a:t> </a:t>
            </a:r>
            <a:r>
              <a:rPr lang="fr-CH" b="1" baseline="0" dirty="0" err="1"/>
              <a:t>which</a:t>
            </a:r>
            <a:r>
              <a:rPr lang="fr-CH" b="1" baseline="0" dirty="0"/>
              <a:t> </a:t>
            </a:r>
            <a:r>
              <a:rPr lang="fr-CH" b="1" baseline="0" dirty="0" err="1"/>
              <a:t>induces</a:t>
            </a:r>
            <a:r>
              <a:rPr lang="fr-CH" b="1" baseline="0" dirty="0"/>
              <a:t> </a:t>
            </a:r>
            <a:r>
              <a:rPr lang="fr-CH" b="1" baseline="0" dirty="0" err="1"/>
              <a:t>tolerance</a:t>
            </a:r>
            <a:r>
              <a:rPr lang="fr-CH" b="1" baseline="0" dirty="0"/>
              <a:t> </a:t>
            </a:r>
            <a:r>
              <a:rPr lang="fr-CH" b="1" baseline="0" dirty="0" err="1"/>
              <a:t>through</a:t>
            </a:r>
            <a:r>
              <a:rPr lang="fr-CH" b="1" baseline="0" dirty="0"/>
              <a:t> the expression of PD-L1 and IDO</a:t>
            </a:r>
          </a:p>
          <a:p>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15</a:t>
            </a:fld>
            <a:endParaRPr lang="fr-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u="sng" dirty="0" err="1">
                <a:solidFill>
                  <a:srgbClr val="C00000"/>
                </a:solidFill>
              </a:rPr>
              <a:t>Inflamed</a:t>
            </a:r>
            <a:r>
              <a:rPr lang="fr-CH" b="1" u="sng" baseline="0" dirty="0">
                <a:solidFill>
                  <a:srgbClr val="C00000"/>
                </a:solidFill>
              </a:rPr>
              <a:t> </a:t>
            </a:r>
            <a:r>
              <a:rPr lang="fr-CH" b="1" u="sng" baseline="0" dirty="0" err="1">
                <a:solidFill>
                  <a:srgbClr val="C00000"/>
                </a:solidFill>
              </a:rPr>
              <a:t>tumors</a:t>
            </a:r>
            <a:r>
              <a:rPr lang="fr-CH" b="1" u="sng" baseline="0" dirty="0">
                <a:solidFill>
                  <a:srgbClr val="C00000"/>
                </a:solidFill>
              </a:rPr>
              <a:t> </a:t>
            </a:r>
            <a:r>
              <a:rPr lang="fr-CH" b="1" baseline="0" dirty="0" err="1"/>
              <a:t>with</a:t>
            </a:r>
            <a:r>
              <a:rPr lang="fr-CH" b="1" baseline="0" dirty="0"/>
              <a:t> infiltration and expansion of CD8+ T </a:t>
            </a:r>
            <a:r>
              <a:rPr lang="fr-CH" b="1" baseline="0" dirty="0" err="1"/>
              <a:t>cells</a:t>
            </a:r>
            <a:r>
              <a:rPr lang="fr-CH" b="1" baseline="0" dirty="0"/>
              <a:t>, production of </a:t>
            </a:r>
            <a:r>
              <a:rPr lang="fr-CH" b="1" baseline="0" dirty="0" err="1"/>
              <a:t>chemokines</a:t>
            </a:r>
            <a:r>
              <a:rPr lang="fr-CH" b="1" baseline="0" dirty="0"/>
              <a:t> and IFN </a:t>
            </a:r>
            <a:r>
              <a:rPr lang="fr-CH" b="1" baseline="0" dirty="0" err="1"/>
              <a:t>signaling</a:t>
            </a:r>
            <a:r>
              <a:rPr lang="fr-CH" b="1" baseline="0" dirty="0"/>
              <a:t> </a:t>
            </a:r>
            <a:r>
              <a:rPr lang="fr-CH" b="1" baseline="0" dirty="0" err="1"/>
              <a:t>which</a:t>
            </a:r>
            <a:r>
              <a:rPr lang="fr-CH" b="1" baseline="0" dirty="0"/>
              <a:t> </a:t>
            </a:r>
            <a:r>
              <a:rPr lang="fr-CH" b="1" baseline="0" dirty="0" err="1"/>
              <a:t>induces</a:t>
            </a:r>
            <a:r>
              <a:rPr lang="fr-CH" b="1" baseline="0" dirty="0"/>
              <a:t> </a:t>
            </a:r>
            <a:r>
              <a:rPr lang="fr-CH" b="1" baseline="0" dirty="0" err="1"/>
              <a:t>tolerance</a:t>
            </a:r>
            <a:r>
              <a:rPr lang="fr-CH" b="1" baseline="0" dirty="0"/>
              <a:t> </a:t>
            </a:r>
            <a:r>
              <a:rPr lang="fr-CH" b="1" baseline="0" dirty="0" err="1"/>
              <a:t>through</a:t>
            </a:r>
            <a:r>
              <a:rPr lang="fr-CH" b="1" baseline="0" dirty="0"/>
              <a:t> the expression of PD-L1 and IDO</a:t>
            </a:r>
          </a:p>
          <a:p>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16</a:t>
            </a:fld>
            <a:endParaRPr lang="fr-CH"/>
          </a:p>
        </p:txBody>
      </p:sp>
    </p:spTree>
    <p:extLst>
      <p:ext uri="{BB962C8B-B14F-4D97-AF65-F5344CB8AC3E}">
        <p14:creationId xmlns:p14="http://schemas.microsoft.com/office/powerpoint/2010/main" val="2761288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u="sng" dirty="0"/>
              <a:t>Immuno-</a:t>
            </a:r>
            <a:r>
              <a:rPr lang="fr-CH" b="1" u="sng" dirty="0" err="1"/>
              <a:t>excluded</a:t>
            </a:r>
            <a:r>
              <a:rPr lang="fr-CH" b="1" u="sng" dirty="0"/>
              <a:t> </a:t>
            </a:r>
            <a:r>
              <a:rPr lang="fr-CH" b="1" u="sng" dirty="0" err="1"/>
              <a:t>tumors</a:t>
            </a:r>
            <a:r>
              <a:rPr lang="fr-CH" b="1" u="sng" baseline="0" dirty="0"/>
              <a:t> </a:t>
            </a:r>
            <a:r>
              <a:rPr lang="fr-CH" b="1" u="none" baseline="0" dirty="0" err="1"/>
              <a:t>with</a:t>
            </a:r>
            <a:r>
              <a:rPr lang="fr-CH" b="1" u="none" baseline="0" dirty="0"/>
              <a:t> </a:t>
            </a:r>
            <a:r>
              <a:rPr lang="fr-CH" b="1" u="none" baseline="0" dirty="0" err="1"/>
              <a:t>many</a:t>
            </a:r>
            <a:r>
              <a:rPr lang="fr-CH" b="1" u="none" baseline="0" dirty="0"/>
              <a:t> CD8+ </a:t>
            </a:r>
            <a:r>
              <a:rPr lang="fr-CH" b="1" u="none" baseline="0" dirty="0" err="1"/>
              <a:t>cells</a:t>
            </a:r>
            <a:r>
              <a:rPr lang="fr-CH" b="1" u="none" baseline="0" dirty="0"/>
              <a:t> in the </a:t>
            </a:r>
            <a:r>
              <a:rPr lang="fr-CH" b="1" u="none" baseline="0" dirty="0" err="1"/>
              <a:t>tumor</a:t>
            </a:r>
            <a:r>
              <a:rPr lang="fr-CH" b="1" u="none" baseline="0" dirty="0"/>
              <a:t> stroma but </a:t>
            </a:r>
            <a:r>
              <a:rPr lang="fr-CH" b="1" u="none" baseline="0" dirty="0" err="1"/>
              <a:t>with</a:t>
            </a:r>
            <a:r>
              <a:rPr lang="fr-CH" b="1" u="none" baseline="0" dirty="0"/>
              <a:t> rare </a:t>
            </a:r>
            <a:r>
              <a:rPr lang="fr-CH" b="1" u="none" baseline="0" dirty="0" err="1"/>
              <a:t>cells</a:t>
            </a:r>
            <a:r>
              <a:rPr lang="fr-CH" b="1" u="none" baseline="0" dirty="0"/>
              <a:t> </a:t>
            </a:r>
            <a:r>
              <a:rPr lang="fr-CH" b="1" u="none" baseline="0" dirty="0" err="1"/>
              <a:t>infiltrating</a:t>
            </a:r>
            <a:r>
              <a:rPr lang="fr-CH" b="1" u="none" baseline="0" dirty="0"/>
              <a:t> </a:t>
            </a:r>
            <a:r>
              <a:rPr lang="fr-CH" b="1" u="none" baseline="0" dirty="0" err="1"/>
              <a:t>tumor</a:t>
            </a:r>
            <a:r>
              <a:rPr lang="fr-CH" b="1" u="none" baseline="0" dirty="0"/>
              <a:t> </a:t>
            </a:r>
            <a:r>
              <a:rPr lang="fr-CH" b="1" u="none" baseline="0" dirty="0" err="1"/>
              <a:t>islands</a:t>
            </a:r>
            <a:endParaRPr lang="fr-CH" b="1" u="none"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17</a:t>
            </a:fld>
            <a:endParaRPr lang="fr-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u="sng" dirty="0"/>
              <a:t>Immuno-</a:t>
            </a:r>
            <a:r>
              <a:rPr lang="fr-CH" b="1" u="sng" dirty="0" err="1"/>
              <a:t>desert</a:t>
            </a:r>
            <a:r>
              <a:rPr lang="fr-CH" b="1" u="sng" dirty="0"/>
              <a:t> </a:t>
            </a:r>
            <a:r>
              <a:rPr lang="fr-CH" b="1" u="sng" dirty="0" err="1"/>
              <a:t>tumors</a:t>
            </a:r>
            <a:r>
              <a:rPr lang="fr-CH" b="1" u="sng" dirty="0"/>
              <a:t> </a:t>
            </a:r>
            <a:r>
              <a:rPr lang="fr-CH" b="1" u="none" dirty="0" err="1"/>
              <a:t>tumors</a:t>
            </a:r>
            <a:r>
              <a:rPr lang="fr-CH" b="1" u="none" dirty="0"/>
              <a:t> </a:t>
            </a:r>
            <a:r>
              <a:rPr lang="fr-CH" b="1" u="none" dirty="0" err="1"/>
              <a:t>essentialy</a:t>
            </a:r>
            <a:r>
              <a:rPr lang="fr-CH" b="1" u="none" baseline="0" dirty="0"/>
              <a:t> </a:t>
            </a:r>
            <a:r>
              <a:rPr lang="fr-CH" b="1" u="none" baseline="0" dirty="0" err="1"/>
              <a:t>lymphopenic</a:t>
            </a:r>
            <a:endParaRPr lang="fr-CH" b="1" u="none"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18</a:t>
            </a:fld>
            <a:endParaRPr lang="fr-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u="sng" dirty="0"/>
              <a:t>Immuno-</a:t>
            </a:r>
            <a:r>
              <a:rPr lang="fr-CH" b="1" u="sng" dirty="0" err="1"/>
              <a:t>desert</a:t>
            </a:r>
            <a:r>
              <a:rPr lang="fr-CH" b="1" u="sng" dirty="0"/>
              <a:t> </a:t>
            </a:r>
            <a:r>
              <a:rPr lang="fr-CH" b="1" u="sng" dirty="0" err="1"/>
              <a:t>tumors</a:t>
            </a:r>
            <a:r>
              <a:rPr lang="fr-CH" b="1" u="sng" dirty="0"/>
              <a:t> </a:t>
            </a:r>
            <a:r>
              <a:rPr lang="fr-CH" b="1" u="none" dirty="0" err="1"/>
              <a:t>tumors</a:t>
            </a:r>
            <a:r>
              <a:rPr lang="fr-CH" b="1" u="none" dirty="0"/>
              <a:t> </a:t>
            </a:r>
            <a:r>
              <a:rPr lang="fr-CH" b="1" u="none" dirty="0" err="1"/>
              <a:t>essentialy</a:t>
            </a:r>
            <a:r>
              <a:rPr lang="fr-CH" b="1" u="none" baseline="0" dirty="0"/>
              <a:t> </a:t>
            </a:r>
            <a:r>
              <a:rPr lang="fr-CH" b="1" u="none" baseline="0" dirty="0" err="1"/>
              <a:t>lymphopenic</a:t>
            </a:r>
            <a:endParaRPr lang="fr-CH" b="1" u="none"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19</a:t>
            </a:fld>
            <a:endParaRPr lang="fr-CH"/>
          </a:p>
        </p:txBody>
      </p:sp>
    </p:spTree>
    <p:extLst>
      <p:ext uri="{BB962C8B-B14F-4D97-AF65-F5344CB8AC3E}">
        <p14:creationId xmlns:p14="http://schemas.microsoft.com/office/powerpoint/2010/main" val="208359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20</a:t>
            </a:fld>
            <a:endParaRPr lang="fr-CH"/>
          </a:p>
        </p:txBody>
      </p:sp>
    </p:spTree>
    <p:extLst>
      <p:ext uri="{BB962C8B-B14F-4D97-AF65-F5344CB8AC3E}">
        <p14:creationId xmlns:p14="http://schemas.microsoft.com/office/powerpoint/2010/main" val="267153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2</a:t>
            </a:fld>
            <a:endParaRPr lang="fr-CH"/>
          </a:p>
        </p:txBody>
      </p:sp>
    </p:spTree>
    <p:extLst>
      <p:ext uri="{BB962C8B-B14F-4D97-AF65-F5344CB8AC3E}">
        <p14:creationId xmlns:p14="http://schemas.microsoft.com/office/powerpoint/2010/main" val="3578269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21</a:t>
            </a:fld>
            <a:endParaRPr lang="fr-CH"/>
          </a:p>
        </p:txBody>
      </p:sp>
    </p:spTree>
    <p:extLst>
      <p:ext uri="{BB962C8B-B14F-4D97-AF65-F5344CB8AC3E}">
        <p14:creationId xmlns:p14="http://schemas.microsoft.com/office/powerpoint/2010/main" val="250165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The </a:t>
            </a:r>
            <a:r>
              <a:rPr lang="fr-CH" dirty="0" err="1"/>
              <a:t>natural</a:t>
            </a:r>
            <a:r>
              <a:rPr lang="fr-CH" baseline="0" dirty="0"/>
              <a:t> immune </a:t>
            </a:r>
            <a:r>
              <a:rPr lang="fr-CH" baseline="0" dirty="0" err="1"/>
              <a:t>response</a:t>
            </a:r>
            <a:r>
              <a:rPr lang="fr-CH" baseline="0" dirty="0"/>
              <a:t> of cancer patients (once cancer </a:t>
            </a:r>
            <a:r>
              <a:rPr lang="fr-CH" baseline="0" dirty="0" err="1"/>
              <a:t>become</a:t>
            </a:r>
            <a:r>
              <a:rPr lang="fr-CH" baseline="0" dirty="0"/>
              <a:t> </a:t>
            </a:r>
            <a:r>
              <a:rPr lang="fr-CH" baseline="0" dirty="0" err="1"/>
              <a:t>clinically</a:t>
            </a:r>
            <a:r>
              <a:rPr lang="fr-CH" baseline="0" dirty="0"/>
              <a:t> </a:t>
            </a:r>
            <a:r>
              <a:rPr lang="fr-CH" baseline="0" dirty="0" err="1"/>
              <a:t>detectable</a:t>
            </a:r>
            <a:r>
              <a:rPr lang="fr-CH" baseline="0" dirty="0"/>
              <a:t> and </a:t>
            </a:r>
            <a:r>
              <a:rPr lang="fr-CH" baseline="0" dirty="0" err="1"/>
              <a:t>despite</a:t>
            </a:r>
            <a:r>
              <a:rPr lang="fr-CH" baseline="0" dirty="0"/>
              <a:t> </a:t>
            </a:r>
            <a:r>
              <a:rPr lang="fr-CH" baseline="0" dirty="0" err="1"/>
              <a:t>immunoediting</a:t>
            </a:r>
            <a:r>
              <a:rPr lang="fr-CH" baseline="0" dirty="0"/>
              <a:t>) have been </a:t>
            </a:r>
            <a:r>
              <a:rPr lang="fr-CH" baseline="0" dirty="0" err="1"/>
              <a:t>shown</a:t>
            </a:r>
            <a:r>
              <a:rPr lang="fr-CH" baseline="0" dirty="0"/>
              <a:t> to influence </a:t>
            </a:r>
            <a:r>
              <a:rPr lang="fr-CH" baseline="0" dirty="0" err="1"/>
              <a:t>their</a:t>
            </a:r>
            <a:r>
              <a:rPr lang="fr-CH" baseline="0" dirty="0"/>
              <a:t> </a:t>
            </a:r>
            <a:r>
              <a:rPr lang="fr-CH" baseline="0" dirty="0" err="1"/>
              <a:t>survival</a:t>
            </a:r>
            <a:r>
              <a:rPr lang="fr-CH" baseline="0" dirty="0"/>
              <a:t>. </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22</a:t>
            </a:fld>
            <a:endParaRPr lang="fr-CH"/>
          </a:p>
        </p:txBody>
      </p:sp>
    </p:spTree>
    <p:extLst>
      <p:ext uri="{BB962C8B-B14F-4D97-AF65-F5344CB8AC3E}">
        <p14:creationId xmlns:p14="http://schemas.microsoft.com/office/powerpoint/2010/main" val="679403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Meta-</a:t>
            </a:r>
            <a:r>
              <a:rPr lang="fr-CH" dirty="0" err="1"/>
              <a:t>analysis</a:t>
            </a:r>
            <a:r>
              <a:rPr lang="fr-CH" dirty="0"/>
              <a:t> in </a:t>
            </a:r>
            <a:r>
              <a:rPr lang="fr-CH" dirty="0" err="1"/>
              <a:t>which</a:t>
            </a:r>
            <a:r>
              <a:rPr lang="fr-CH" dirty="0"/>
              <a:t> </a:t>
            </a:r>
            <a:r>
              <a:rPr lang="fr-CH" dirty="0" err="1"/>
              <a:t>general</a:t>
            </a:r>
            <a:r>
              <a:rPr lang="fr-CH" baseline="0" dirty="0"/>
              <a:t> </a:t>
            </a:r>
            <a:r>
              <a:rPr lang="fr-CH" baseline="0" dirty="0" err="1"/>
              <a:t>characteristics</a:t>
            </a:r>
            <a:r>
              <a:rPr lang="fr-CH" baseline="0" dirty="0"/>
              <a:t> </a:t>
            </a:r>
            <a:r>
              <a:rPr lang="fr-CH" baseline="0" dirty="0" err="1"/>
              <a:t>emerge</a:t>
            </a:r>
            <a:r>
              <a:rPr lang="fr-CH" baseline="0" dirty="0"/>
              <a:t>. </a:t>
            </a:r>
            <a:r>
              <a:rPr lang="fr-CH" dirty="0"/>
              <a:t>The </a:t>
            </a:r>
            <a:r>
              <a:rPr lang="fr-CH" dirty="0" err="1"/>
              <a:t>majority</a:t>
            </a:r>
            <a:r>
              <a:rPr lang="fr-CH" dirty="0"/>
              <a:t> of </a:t>
            </a:r>
            <a:r>
              <a:rPr lang="fr-CH" dirty="0" err="1"/>
              <a:t>studies</a:t>
            </a:r>
            <a:r>
              <a:rPr lang="fr-CH" dirty="0"/>
              <a:t> have</a:t>
            </a:r>
            <a:r>
              <a:rPr lang="fr-CH" baseline="0" dirty="0"/>
              <a:t> </a:t>
            </a:r>
            <a:r>
              <a:rPr lang="fr-CH" baseline="0" dirty="0" err="1"/>
              <a:t>demonstrated</a:t>
            </a:r>
            <a:r>
              <a:rPr lang="fr-CH" baseline="0" dirty="0"/>
              <a:t> </a:t>
            </a:r>
            <a:r>
              <a:rPr lang="fr-CH" baseline="0" dirty="0" err="1"/>
              <a:t>that</a:t>
            </a:r>
            <a:r>
              <a:rPr lang="fr-CH" baseline="0" dirty="0"/>
              <a:t> </a:t>
            </a:r>
            <a:r>
              <a:rPr lang="fr-CH" baseline="0" dirty="0" err="1"/>
              <a:t>high</a:t>
            </a:r>
            <a:r>
              <a:rPr lang="fr-CH" baseline="0" dirty="0"/>
              <a:t> </a:t>
            </a:r>
            <a:r>
              <a:rPr lang="fr-CH" baseline="0" dirty="0" err="1"/>
              <a:t>densities</a:t>
            </a:r>
            <a:r>
              <a:rPr lang="fr-CH" baseline="0" dirty="0"/>
              <a:t> of CD3, CD8, CD45RO </a:t>
            </a:r>
            <a:r>
              <a:rPr lang="fr-CH" baseline="0" dirty="0" err="1"/>
              <a:t>cells</a:t>
            </a:r>
            <a:r>
              <a:rPr lang="fr-CH" baseline="0" dirty="0"/>
              <a:t> are </a:t>
            </a:r>
            <a:r>
              <a:rPr lang="fr-CH" baseline="0" dirty="0" err="1"/>
              <a:t>associated</a:t>
            </a:r>
            <a:r>
              <a:rPr lang="fr-CH" baseline="0" dirty="0"/>
              <a:t> </a:t>
            </a:r>
            <a:r>
              <a:rPr lang="fr-CH" baseline="0" dirty="0" err="1"/>
              <a:t>with</a:t>
            </a:r>
            <a:r>
              <a:rPr lang="fr-CH" baseline="0" dirty="0"/>
              <a:t> longer DFS, and / or OS (a positive </a:t>
            </a:r>
            <a:r>
              <a:rPr lang="fr-CH" baseline="0" dirty="0" err="1"/>
              <a:t>correlation</a:t>
            </a:r>
            <a:r>
              <a:rPr lang="fr-CH" baseline="0" dirty="0"/>
              <a:t> </a:t>
            </a:r>
            <a:r>
              <a:rPr lang="fr-CH" baseline="0" dirty="0" err="1"/>
              <a:t>between</a:t>
            </a:r>
            <a:r>
              <a:rPr lang="fr-CH" baseline="0" dirty="0"/>
              <a:t> the </a:t>
            </a:r>
            <a:r>
              <a:rPr lang="fr-CH" baseline="0" dirty="0" err="1"/>
              <a:t>presence</a:t>
            </a:r>
            <a:r>
              <a:rPr lang="fr-CH" baseline="0" dirty="0"/>
              <a:t> of </a:t>
            </a:r>
            <a:r>
              <a:rPr lang="fr-CH" baseline="0" dirty="0" err="1"/>
              <a:t>these</a:t>
            </a:r>
            <a:r>
              <a:rPr lang="fr-CH" baseline="0" dirty="0"/>
              <a:t> markers and a </a:t>
            </a:r>
            <a:r>
              <a:rPr lang="fr-CH" baseline="0" dirty="0" err="1"/>
              <a:t>low</a:t>
            </a:r>
            <a:r>
              <a:rPr lang="fr-CH" baseline="0" dirty="0"/>
              <a:t> incidence of </a:t>
            </a:r>
            <a:r>
              <a:rPr lang="fr-CH" baseline="0" dirty="0" err="1"/>
              <a:t>tumor</a:t>
            </a:r>
            <a:r>
              <a:rPr lang="fr-CH" baseline="0" dirty="0"/>
              <a:t> </a:t>
            </a:r>
            <a:r>
              <a:rPr lang="fr-CH" baseline="0" dirty="0" err="1"/>
              <a:t>recurrence</a:t>
            </a:r>
            <a:r>
              <a:rPr lang="fr-CH" baseline="0" dirty="0"/>
              <a:t>). </a:t>
            </a:r>
            <a:endParaRPr lang="fr-CH" dirty="0"/>
          </a:p>
          <a:p>
            <a:r>
              <a:rPr lang="fr-CH" dirty="0"/>
              <a:t>But </a:t>
            </a:r>
            <a:r>
              <a:rPr lang="fr-CH" dirty="0" err="1"/>
              <a:t>precise</a:t>
            </a:r>
            <a:r>
              <a:rPr lang="fr-CH" dirty="0"/>
              <a:t> </a:t>
            </a:r>
            <a:r>
              <a:rPr lang="fr-CH" dirty="0" err="1"/>
              <a:t>understanding</a:t>
            </a:r>
            <a:r>
              <a:rPr lang="fr-CH" dirty="0"/>
              <a:t> of the </a:t>
            </a:r>
            <a:r>
              <a:rPr lang="fr-CH" dirty="0" err="1"/>
              <a:t>natural</a:t>
            </a:r>
            <a:r>
              <a:rPr lang="fr-CH" dirty="0"/>
              <a:t> (</a:t>
            </a:r>
            <a:r>
              <a:rPr lang="fr-CH" dirty="0" err="1"/>
              <a:t>spontaneous</a:t>
            </a:r>
            <a:r>
              <a:rPr lang="fr-CH" dirty="0"/>
              <a:t>)</a:t>
            </a:r>
            <a:r>
              <a:rPr lang="fr-CH" baseline="0" dirty="0"/>
              <a:t> immune </a:t>
            </a:r>
            <a:r>
              <a:rPr lang="fr-CH" baseline="0" dirty="0" err="1"/>
              <a:t>response</a:t>
            </a:r>
            <a:r>
              <a:rPr lang="fr-CH" baseline="0" dirty="0"/>
              <a:t> of cancer patients </a:t>
            </a:r>
            <a:r>
              <a:rPr lang="fr-CH" baseline="0" dirty="0" err="1"/>
              <a:t>is</a:t>
            </a:r>
            <a:r>
              <a:rPr lang="fr-CH" baseline="0" dirty="0"/>
              <a:t> </a:t>
            </a:r>
            <a:r>
              <a:rPr lang="fr-CH" baseline="0" dirty="0" err="1"/>
              <a:t>critical</a:t>
            </a:r>
            <a:r>
              <a:rPr lang="fr-CH" baseline="0" dirty="0"/>
              <a:t> for the design of efficient </a:t>
            </a:r>
            <a:r>
              <a:rPr lang="fr-CH" baseline="0" dirty="0" err="1"/>
              <a:t>anticancer</a:t>
            </a:r>
            <a:r>
              <a:rPr lang="fr-CH" baseline="0" dirty="0"/>
              <a:t> </a:t>
            </a:r>
            <a:r>
              <a:rPr lang="fr-CH" baseline="0" dirty="0" err="1"/>
              <a:t>immunotherapies</a:t>
            </a:r>
            <a:r>
              <a:rPr lang="fr-CH" baseline="0" dirty="0"/>
              <a:t> but </a:t>
            </a:r>
            <a:r>
              <a:rPr lang="fr-CH" baseline="0" dirty="0" err="1"/>
              <a:t>also</a:t>
            </a:r>
            <a:r>
              <a:rPr lang="fr-CH" baseline="0" dirty="0"/>
              <a:t> for </a:t>
            </a:r>
            <a:r>
              <a:rPr lang="fr-CH" baseline="0" dirty="0" err="1"/>
              <a:t>classical</a:t>
            </a:r>
            <a:r>
              <a:rPr lang="fr-CH" baseline="0" dirty="0"/>
              <a:t> </a:t>
            </a:r>
            <a:r>
              <a:rPr lang="fr-CH" baseline="0" dirty="0" err="1"/>
              <a:t>chemo</a:t>
            </a:r>
            <a:r>
              <a:rPr lang="fr-CH" baseline="0" dirty="0"/>
              <a:t>-</a:t>
            </a:r>
            <a:r>
              <a:rPr lang="fr-CH" baseline="0" dirty="0" err="1"/>
              <a:t>radio-therapies</a:t>
            </a:r>
            <a:r>
              <a:rPr lang="fr-CH" baseline="0" dirty="0"/>
              <a:t> </a:t>
            </a:r>
            <a:r>
              <a:rPr lang="fr-CH" baseline="0" dirty="0" err="1"/>
              <a:t>which</a:t>
            </a:r>
            <a:r>
              <a:rPr lang="fr-CH" baseline="0" dirty="0"/>
              <a:t> </a:t>
            </a:r>
            <a:r>
              <a:rPr lang="fr-CH" baseline="0" dirty="0" err="1"/>
              <a:t>might</a:t>
            </a:r>
            <a:r>
              <a:rPr lang="fr-CH" baseline="0" dirty="0"/>
              <a:t> </a:t>
            </a:r>
            <a:r>
              <a:rPr lang="fr-CH" baseline="0" dirty="0" err="1"/>
              <a:t>induce</a:t>
            </a:r>
            <a:r>
              <a:rPr lang="fr-CH" baseline="0" dirty="0"/>
              <a:t> a </a:t>
            </a:r>
            <a:r>
              <a:rPr lang="fr-CH" baseline="0" dirty="0" err="1"/>
              <a:t>level</a:t>
            </a:r>
            <a:r>
              <a:rPr lang="fr-CH" baseline="0" dirty="0"/>
              <a:t> of </a:t>
            </a:r>
            <a:r>
              <a:rPr lang="fr-CH" baseline="0" dirty="0" err="1"/>
              <a:t>immunogenic</a:t>
            </a:r>
            <a:r>
              <a:rPr lang="fr-CH" baseline="0" dirty="0"/>
              <a:t> </a:t>
            </a:r>
            <a:r>
              <a:rPr lang="fr-CH" baseline="0" dirty="0" err="1"/>
              <a:t>tumor</a:t>
            </a:r>
            <a:r>
              <a:rPr lang="fr-CH" baseline="0" dirty="0"/>
              <a:t>-</a:t>
            </a:r>
            <a:r>
              <a:rPr lang="fr-CH" baseline="0" dirty="0" err="1"/>
              <a:t>cell</a:t>
            </a:r>
            <a:r>
              <a:rPr lang="fr-CH" baseline="0" dirty="0"/>
              <a:t> </a:t>
            </a:r>
            <a:r>
              <a:rPr lang="fr-CH" baseline="0" dirty="0" err="1"/>
              <a:t>death</a:t>
            </a:r>
            <a:r>
              <a:rPr lang="fr-CH" baseline="0" dirty="0"/>
              <a:t>. </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23</a:t>
            </a:fld>
            <a:endParaRPr lang="fr-CH"/>
          </a:p>
        </p:txBody>
      </p:sp>
    </p:spTree>
    <p:extLst>
      <p:ext uri="{BB962C8B-B14F-4D97-AF65-F5344CB8AC3E}">
        <p14:creationId xmlns:p14="http://schemas.microsoft.com/office/powerpoint/2010/main" val="1297489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24</a:t>
            </a:fld>
            <a:endParaRPr lang="fr-CH"/>
          </a:p>
        </p:txBody>
      </p:sp>
    </p:spTree>
    <p:extLst>
      <p:ext uri="{BB962C8B-B14F-4D97-AF65-F5344CB8AC3E}">
        <p14:creationId xmlns:p14="http://schemas.microsoft.com/office/powerpoint/2010/main" val="2613087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25</a:t>
            </a:fld>
            <a:endParaRPr lang="fr-CH"/>
          </a:p>
        </p:txBody>
      </p:sp>
    </p:spTree>
    <p:extLst>
      <p:ext uri="{BB962C8B-B14F-4D97-AF65-F5344CB8AC3E}">
        <p14:creationId xmlns:p14="http://schemas.microsoft.com/office/powerpoint/2010/main" val="4103311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26</a:t>
            </a:fld>
            <a:endParaRPr lang="fr-CH"/>
          </a:p>
        </p:txBody>
      </p:sp>
    </p:spTree>
    <p:extLst>
      <p:ext uri="{BB962C8B-B14F-4D97-AF65-F5344CB8AC3E}">
        <p14:creationId xmlns:p14="http://schemas.microsoft.com/office/powerpoint/2010/main" val="449432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27</a:t>
            </a:fld>
            <a:endParaRPr lang="fr-CH"/>
          </a:p>
        </p:txBody>
      </p:sp>
    </p:spTree>
    <p:extLst>
      <p:ext uri="{BB962C8B-B14F-4D97-AF65-F5344CB8AC3E}">
        <p14:creationId xmlns:p14="http://schemas.microsoft.com/office/powerpoint/2010/main" val="647256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28</a:t>
            </a:fld>
            <a:endParaRPr lang="fr-CH"/>
          </a:p>
        </p:txBody>
      </p:sp>
    </p:spTree>
    <p:extLst>
      <p:ext uri="{BB962C8B-B14F-4D97-AF65-F5344CB8AC3E}">
        <p14:creationId xmlns:p14="http://schemas.microsoft.com/office/powerpoint/2010/main" val="215396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29</a:t>
            </a:fld>
            <a:endParaRPr lang="fr-CH"/>
          </a:p>
        </p:txBody>
      </p:sp>
    </p:spTree>
    <p:extLst>
      <p:ext uri="{BB962C8B-B14F-4D97-AF65-F5344CB8AC3E}">
        <p14:creationId xmlns:p14="http://schemas.microsoft.com/office/powerpoint/2010/main" val="35137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30</a:t>
            </a:fld>
            <a:endParaRPr lang="fr-CH"/>
          </a:p>
        </p:txBody>
      </p:sp>
    </p:spTree>
    <p:extLst>
      <p:ext uri="{BB962C8B-B14F-4D97-AF65-F5344CB8AC3E}">
        <p14:creationId xmlns:p14="http://schemas.microsoft.com/office/powerpoint/2010/main" val="205449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sz="1200" b="1" dirty="0"/>
              <a:t>Cancer </a:t>
            </a:r>
            <a:r>
              <a:rPr lang="fr-CH" sz="1200" b="1" dirty="0" err="1"/>
              <a:t>is</a:t>
            </a:r>
            <a:r>
              <a:rPr lang="fr-CH" sz="1200" b="1" dirty="0"/>
              <a:t> a </a:t>
            </a:r>
            <a:r>
              <a:rPr lang="fr-CH" sz="1200" b="1" dirty="0" err="1"/>
              <a:t>genetic</a:t>
            </a:r>
            <a:r>
              <a:rPr lang="fr-CH" sz="1200" b="1" dirty="0"/>
              <a:t> </a:t>
            </a:r>
            <a:r>
              <a:rPr lang="fr-CH" sz="1200" b="1" dirty="0" err="1"/>
              <a:t>disease</a:t>
            </a:r>
            <a:r>
              <a:rPr lang="fr-CH" sz="1200" b="1" dirty="0"/>
              <a:t> and the </a:t>
            </a:r>
            <a:r>
              <a:rPr lang="fr-CH" sz="1200" b="1" dirty="0" err="1"/>
              <a:t>intrinsic</a:t>
            </a:r>
            <a:r>
              <a:rPr lang="fr-CH" sz="1200" b="1" dirty="0"/>
              <a:t> </a:t>
            </a:r>
            <a:r>
              <a:rPr lang="fr-CH" sz="1200" b="1" dirty="0" err="1"/>
              <a:t>genomic</a:t>
            </a:r>
            <a:r>
              <a:rPr lang="fr-CH" sz="1200" b="1" dirty="0"/>
              <a:t> </a:t>
            </a:r>
            <a:r>
              <a:rPr lang="fr-CH" sz="1200" b="1" dirty="0" err="1"/>
              <a:t>instability</a:t>
            </a:r>
            <a:r>
              <a:rPr lang="fr-CH" sz="1200" b="1" dirty="0"/>
              <a:t> </a:t>
            </a:r>
            <a:r>
              <a:rPr lang="fr-CH" sz="1200" b="1" dirty="0" err="1"/>
              <a:t>facilitates</a:t>
            </a:r>
            <a:r>
              <a:rPr lang="fr-CH" sz="1200" b="1" dirty="0"/>
              <a:t> the escape </a:t>
            </a:r>
            <a:r>
              <a:rPr lang="fr-CH" sz="1200" b="1" dirty="0" err="1"/>
              <a:t>from</a:t>
            </a:r>
            <a:r>
              <a:rPr lang="fr-CH" sz="1200" b="1" dirty="0"/>
              <a:t> major </a:t>
            </a:r>
            <a:r>
              <a:rPr lang="fr-CH" sz="1200" b="1" dirty="0" err="1"/>
              <a:t>barriers</a:t>
            </a:r>
            <a:r>
              <a:rPr lang="fr-CH" sz="1200" b="1" dirty="0"/>
              <a:t> </a:t>
            </a:r>
            <a:r>
              <a:rPr lang="fr-CH" sz="1200" b="1" dirty="0" err="1"/>
              <a:t>such</a:t>
            </a:r>
            <a:r>
              <a:rPr lang="fr-CH" sz="1200" b="1" dirty="0"/>
              <a:t> as </a:t>
            </a:r>
            <a:r>
              <a:rPr lang="fr-CH" sz="1200" b="1" dirty="0" err="1"/>
              <a:t>cytotoxic</a:t>
            </a:r>
            <a:r>
              <a:rPr lang="fr-CH" sz="1200" b="1" dirty="0"/>
              <a:t> or </a:t>
            </a:r>
            <a:r>
              <a:rPr lang="fr-CH" sz="1200" b="1" dirty="0" err="1"/>
              <a:t>targeted</a:t>
            </a:r>
            <a:r>
              <a:rPr lang="fr-CH" sz="1200" b="1" dirty="0"/>
              <a:t> </a:t>
            </a:r>
            <a:r>
              <a:rPr lang="fr-CH" sz="1200" b="1" dirty="0" err="1"/>
              <a:t>therapies</a:t>
            </a:r>
            <a:r>
              <a:rPr lang="fr-CH" sz="1200" b="1" dirty="0"/>
              <a:t>.  </a:t>
            </a:r>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3</a:t>
            </a:fld>
            <a:endParaRPr lang="fr-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4376EF-6BE7-4CB0-AF91-161529FAFB87}" type="slidenum">
              <a:rPr lang="en-US" smtClean="0"/>
              <a:pPr/>
              <a:t>31</a:t>
            </a:fld>
            <a:endParaRPr lang="en-US"/>
          </a:p>
        </p:txBody>
      </p:sp>
    </p:spTree>
    <p:extLst>
      <p:ext uri="{BB962C8B-B14F-4D97-AF65-F5344CB8AC3E}">
        <p14:creationId xmlns:p14="http://schemas.microsoft.com/office/powerpoint/2010/main" val="832724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TLS</a:t>
            </a:r>
            <a:r>
              <a:rPr lang="fr-CH" b="1" baseline="0" dirty="0"/>
              <a:t> = </a:t>
            </a:r>
            <a:r>
              <a:rPr lang="fr-CH" b="1" baseline="0" dirty="0" err="1"/>
              <a:t>lymph</a:t>
            </a:r>
            <a:r>
              <a:rPr lang="fr-CH" b="1" baseline="0" dirty="0"/>
              <a:t> </a:t>
            </a:r>
            <a:r>
              <a:rPr lang="fr-CH" b="1" baseline="0" dirty="0" err="1"/>
              <a:t>node-like</a:t>
            </a:r>
            <a:r>
              <a:rPr lang="fr-CH" b="1" baseline="0" dirty="0"/>
              <a:t> structures</a:t>
            </a:r>
            <a:endParaRPr lang="fr-CH" b="1"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32</a:t>
            </a:fld>
            <a:endParaRPr lang="fr-CH"/>
          </a:p>
        </p:txBody>
      </p:sp>
    </p:spTree>
    <p:extLst>
      <p:ext uri="{BB962C8B-B14F-4D97-AF65-F5344CB8AC3E}">
        <p14:creationId xmlns:p14="http://schemas.microsoft.com/office/powerpoint/2010/main" val="681766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b="1" dirty="0" err="1"/>
              <a:t>Tregs</a:t>
            </a:r>
            <a:r>
              <a:rPr lang="en-GB" b="1" dirty="0"/>
              <a:t> are</a:t>
            </a:r>
            <a:r>
              <a:rPr lang="en-GB" b="1" baseline="0" dirty="0"/>
              <a:t> known to facilitate self</a:t>
            </a:r>
            <a:r>
              <a:rPr lang="fr-CH" b="1" baseline="0" dirty="0"/>
              <a:t>-</a:t>
            </a:r>
            <a:r>
              <a:rPr lang="fr-CH" b="1" baseline="0" dirty="0" err="1"/>
              <a:t>tolerance</a:t>
            </a:r>
            <a:r>
              <a:rPr lang="fr-CH" b="1" baseline="0" dirty="0"/>
              <a:t> by </a:t>
            </a:r>
            <a:r>
              <a:rPr lang="fr-CH" b="1" baseline="0" dirty="0" err="1"/>
              <a:t>suppressing</a:t>
            </a:r>
            <a:r>
              <a:rPr lang="fr-CH" b="1" baseline="0" dirty="0"/>
              <a:t> </a:t>
            </a:r>
            <a:r>
              <a:rPr lang="fr-CH" b="1" baseline="0" dirty="0" err="1"/>
              <a:t>Teff</a:t>
            </a:r>
            <a:r>
              <a:rPr lang="fr-CH" b="1" baseline="0" dirty="0"/>
              <a:t> </a:t>
            </a:r>
            <a:r>
              <a:rPr lang="fr-CH" b="1" baseline="0" dirty="0" err="1"/>
              <a:t>function</a:t>
            </a:r>
            <a:r>
              <a:rPr lang="fr-CH" b="1" baseline="0" dirty="0"/>
              <a:t> </a:t>
            </a:r>
            <a:r>
              <a:rPr lang="fr-CH" b="1" baseline="0" dirty="0" err="1"/>
              <a:t>through</a:t>
            </a:r>
            <a:r>
              <a:rPr lang="fr-CH" b="1" baseline="0" dirty="0"/>
              <a:t> </a:t>
            </a:r>
            <a:r>
              <a:rPr lang="fr-CH" b="1" baseline="0" dirty="0" err="1"/>
              <a:t>inhibitory</a:t>
            </a:r>
            <a:r>
              <a:rPr lang="fr-CH" b="1" baseline="0" dirty="0"/>
              <a:t> cytokines and direct contact</a:t>
            </a:r>
            <a:endParaRPr lang="fr-CH" b="1"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38</a:t>
            </a:fld>
            <a:endParaRPr lang="fr-CH"/>
          </a:p>
        </p:txBody>
      </p:sp>
    </p:spTree>
    <p:extLst>
      <p:ext uri="{BB962C8B-B14F-4D97-AF65-F5344CB8AC3E}">
        <p14:creationId xmlns:p14="http://schemas.microsoft.com/office/powerpoint/2010/main" val="884351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39</a:t>
            </a:fld>
            <a:endParaRPr lang="fr-CH"/>
          </a:p>
        </p:txBody>
      </p:sp>
    </p:spTree>
    <p:extLst>
      <p:ext uri="{BB962C8B-B14F-4D97-AF65-F5344CB8AC3E}">
        <p14:creationId xmlns:p14="http://schemas.microsoft.com/office/powerpoint/2010/main" val="3687785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40</a:t>
            </a:fld>
            <a:endParaRPr lang="fr-CH"/>
          </a:p>
        </p:txBody>
      </p:sp>
    </p:spTree>
    <p:extLst>
      <p:ext uri="{BB962C8B-B14F-4D97-AF65-F5344CB8AC3E}">
        <p14:creationId xmlns:p14="http://schemas.microsoft.com/office/powerpoint/2010/main" val="2776683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41</a:t>
            </a:fld>
            <a:endParaRPr lang="fr-CH"/>
          </a:p>
        </p:txBody>
      </p:sp>
    </p:spTree>
    <p:extLst>
      <p:ext uri="{BB962C8B-B14F-4D97-AF65-F5344CB8AC3E}">
        <p14:creationId xmlns:p14="http://schemas.microsoft.com/office/powerpoint/2010/main" val="271655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err="1"/>
              <a:t>Furthermore</a:t>
            </a:r>
            <a:r>
              <a:rPr lang="fr-CH" b="1" dirty="0"/>
              <a:t>, T </a:t>
            </a:r>
            <a:r>
              <a:rPr lang="fr-CH" b="1" dirty="0" err="1"/>
              <a:t>cell</a:t>
            </a:r>
            <a:r>
              <a:rPr lang="fr-CH" b="1" baseline="0" dirty="0"/>
              <a:t> </a:t>
            </a:r>
            <a:r>
              <a:rPr lang="fr-CH" b="1" baseline="0" dirty="0" err="1"/>
              <a:t>infiltrates</a:t>
            </a:r>
            <a:r>
              <a:rPr lang="fr-CH" b="1" baseline="0" dirty="0"/>
              <a:t> </a:t>
            </a:r>
            <a:r>
              <a:rPr lang="fr-CH" b="1" baseline="0" dirty="0" err="1"/>
              <a:t>s</a:t>
            </a:r>
            <a:r>
              <a:rPr lang="fr-CH" b="1" dirty="0" err="1"/>
              <a:t>eems</a:t>
            </a:r>
            <a:r>
              <a:rPr lang="fr-CH" b="1" baseline="0" dirty="0"/>
              <a:t> to i</a:t>
            </a:r>
            <a:r>
              <a:rPr lang="fr-CH" b="1" dirty="0"/>
              <a:t>nfluence in a positive </a:t>
            </a:r>
            <a:r>
              <a:rPr lang="fr-CH" b="1" dirty="0" err="1"/>
              <a:t>way</a:t>
            </a:r>
            <a:r>
              <a:rPr lang="fr-CH" b="1" dirty="0"/>
              <a:t> the</a:t>
            </a:r>
            <a:r>
              <a:rPr lang="fr-CH" b="1" baseline="0" dirty="0"/>
              <a:t> </a:t>
            </a:r>
            <a:r>
              <a:rPr lang="fr-CH" b="1" baseline="0" dirty="0" err="1"/>
              <a:t>response</a:t>
            </a:r>
            <a:r>
              <a:rPr lang="fr-CH" b="1" baseline="0" dirty="0"/>
              <a:t> to </a:t>
            </a:r>
            <a:r>
              <a:rPr lang="fr-CH" b="1" baseline="0" dirty="0" err="1"/>
              <a:t>chemoradiation</a:t>
            </a:r>
            <a:r>
              <a:rPr lang="fr-CH" b="1" baseline="0" dirty="0"/>
              <a:t> for </a:t>
            </a:r>
            <a:r>
              <a:rPr lang="fr-CH" b="1" baseline="0" dirty="0" err="1"/>
              <a:t>example</a:t>
            </a:r>
            <a:r>
              <a:rPr lang="fr-CH" b="1" baseline="0" dirty="0"/>
              <a:t> in stage III NSCLC</a:t>
            </a:r>
          </a:p>
          <a:p>
            <a:endParaRPr lang="fr-CH" b="1"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42</a:t>
            </a:fld>
            <a:endParaRPr lang="fr-CH"/>
          </a:p>
        </p:txBody>
      </p:sp>
    </p:spTree>
    <p:extLst>
      <p:ext uri="{BB962C8B-B14F-4D97-AF65-F5344CB8AC3E}">
        <p14:creationId xmlns:p14="http://schemas.microsoft.com/office/powerpoint/2010/main" val="4284077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sz="1200" b="1" kern="1200" baseline="0" dirty="0">
                <a:solidFill>
                  <a:schemeClr val="tx1"/>
                </a:solidFill>
                <a:latin typeface="+mn-lt"/>
                <a:ea typeface="+mn-ea"/>
                <a:cs typeface="+mn-cs"/>
              </a:rPr>
              <a:t>and influence the </a:t>
            </a:r>
            <a:r>
              <a:rPr lang="fr-CH" sz="1200" b="1" kern="1200" baseline="0" dirty="0" err="1">
                <a:solidFill>
                  <a:schemeClr val="tx1"/>
                </a:solidFill>
                <a:latin typeface="+mn-lt"/>
                <a:ea typeface="+mn-ea"/>
                <a:cs typeface="+mn-cs"/>
              </a:rPr>
              <a:t>outcome</a:t>
            </a:r>
            <a:r>
              <a:rPr lang="fr-CH" sz="1200" b="1" kern="1200" baseline="0" dirty="0">
                <a:solidFill>
                  <a:schemeClr val="tx1"/>
                </a:solidFill>
                <a:latin typeface="+mn-lt"/>
                <a:ea typeface="+mn-ea"/>
                <a:cs typeface="+mn-cs"/>
              </a:rPr>
              <a:t> of </a:t>
            </a:r>
            <a:r>
              <a:rPr lang="fr-CH" sz="1200" b="1" kern="1200" baseline="0" dirty="0" err="1">
                <a:solidFill>
                  <a:schemeClr val="tx1"/>
                </a:solidFill>
                <a:latin typeface="+mn-lt"/>
                <a:ea typeface="+mn-ea"/>
                <a:cs typeface="+mn-cs"/>
              </a:rPr>
              <a:t>immunotherapies</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with</a:t>
            </a:r>
            <a:r>
              <a:rPr lang="fr-CH" sz="1200" b="1" kern="1200" baseline="0" dirty="0">
                <a:solidFill>
                  <a:schemeClr val="tx1"/>
                </a:solidFill>
                <a:latin typeface="+mn-lt"/>
                <a:ea typeface="+mn-ea"/>
                <a:cs typeface="+mn-cs"/>
              </a:rPr>
              <a:t> immune-</a:t>
            </a:r>
            <a:r>
              <a:rPr lang="fr-CH" sz="1200" b="1" kern="1200" baseline="0" dirty="0" err="1">
                <a:solidFill>
                  <a:schemeClr val="tx1"/>
                </a:solidFill>
                <a:latin typeface="+mn-lt"/>
                <a:ea typeface="+mn-ea"/>
                <a:cs typeface="+mn-cs"/>
              </a:rPr>
              <a:t>checkpoint</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blockade</a:t>
            </a:r>
            <a:endParaRPr lang="en-US" sz="1200" b="1"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dirty="0" err="1">
                <a:solidFill>
                  <a:schemeClr val="tx1"/>
                </a:solidFill>
                <a:latin typeface="+mn-lt"/>
                <a:ea typeface="+mn-ea"/>
                <a:cs typeface="+mn-cs"/>
              </a:rPr>
              <a:t>Although</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these</a:t>
            </a:r>
            <a:r>
              <a:rPr lang="fr-CH" sz="1200" b="1"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findings are intriguing, baseline CD8+ T-cell density overlapped between the patients with a response and those with disease progression, which hinders the establishment of an absolute cutoff as a clinically useful </a:t>
            </a:r>
            <a:r>
              <a:rPr lang="fr-CH" sz="1200" b="1" kern="1200" baseline="0" dirty="0" err="1">
                <a:solidFill>
                  <a:schemeClr val="tx1"/>
                </a:solidFill>
                <a:latin typeface="+mn-lt"/>
                <a:ea typeface="+mn-ea"/>
                <a:cs typeface="+mn-cs"/>
              </a:rPr>
              <a:t>predictive</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biomarker</a:t>
            </a:r>
            <a:r>
              <a:rPr lang="fr-CH" sz="1200" b="1" kern="1200" baseline="0" dirty="0">
                <a:solidFill>
                  <a:schemeClr val="tx1"/>
                </a:solidFill>
                <a:latin typeface="+mn-lt"/>
                <a:ea typeface="+mn-ea"/>
                <a:cs typeface="+mn-cs"/>
              </a:rPr>
              <a:t>. To </a:t>
            </a:r>
            <a:r>
              <a:rPr lang="fr-CH" sz="1200" b="1" kern="1200" baseline="0" dirty="0" err="1">
                <a:solidFill>
                  <a:schemeClr val="tx1"/>
                </a:solidFill>
                <a:latin typeface="+mn-lt"/>
                <a:ea typeface="+mn-ea"/>
                <a:cs typeface="+mn-cs"/>
              </a:rPr>
              <a:t>this</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aim</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we</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need</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better</a:t>
            </a:r>
            <a:r>
              <a:rPr lang="fr-CH" sz="1200" b="1" kern="1200" baseline="0" dirty="0">
                <a:solidFill>
                  <a:schemeClr val="tx1"/>
                </a:solidFill>
                <a:latin typeface="+mn-lt"/>
                <a:ea typeface="+mn-ea"/>
                <a:cs typeface="+mn-cs"/>
              </a:rPr>
              <a:t> </a:t>
            </a:r>
            <a:r>
              <a:rPr lang="fr-CH" sz="1200" b="1" kern="1200" baseline="0" dirty="0" err="1">
                <a:solidFill>
                  <a:schemeClr val="tx1"/>
                </a:solidFill>
                <a:latin typeface="+mn-lt"/>
                <a:ea typeface="+mn-ea"/>
                <a:cs typeface="+mn-cs"/>
              </a:rPr>
              <a:t>methodologies</a:t>
            </a:r>
            <a:r>
              <a:rPr lang="fr-CH" sz="1200" b="1" kern="1200" baseline="0" dirty="0">
                <a:solidFill>
                  <a:schemeClr val="tx1"/>
                </a:solidFill>
                <a:latin typeface="+mn-lt"/>
                <a:ea typeface="+mn-ea"/>
                <a:cs typeface="+mn-cs"/>
              </a:rPr>
              <a:t>.</a:t>
            </a:r>
            <a:endParaRPr lang="fr-CH" b="1" dirty="0"/>
          </a:p>
          <a:p>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43</a:t>
            </a:fld>
            <a:endParaRPr lang="fr-CH"/>
          </a:p>
        </p:txBody>
      </p:sp>
    </p:spTree>
    <p:extLst>
      <p:ext uri="{BB962C8B-B14F-4D97-AF65-F5344CB8AC3E}">
        <p14:creationId xmlns:p14="http://schemas.microsoft.com/office/powerpoint/2010/main" val="70871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44</a:t>
            </a:fld>
            <a:endParaRPr lang="fr-CH"/>
          </a:p>
        </p:txBody>
      </p:sp>
    </p:spTree>
    <p:extLst>
      <p:ext uri="{BB962C8B-B14F-4D97-AF65-F5344CB8AC3E}">
        <p14:creationId xmlns:p14="http://schemas.microsoft.com/office/powerpoint/2010/main" val="1736629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45</a:t>
            </a:fld>
            <a:endParaRPr lang="fr-CH"/>
          </a:p>
        </p:txBody>
      </p:sp>
    </p:spTree>
    <p:extLst>
      <p:ext uri="{BB962C8B-B14F-4D97-AF65-F5344CB8AC3E}">
        <p14:creationId xmlns:p14="http://schemas.microsoft.com/office/powerpoint/2010/main" val="152148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b="1" dirty="0" err="1"/>
              <a:t>Tumor</a:t>
            </a:r>
            <a:r>
              <a:rPr lang="fr-CH" sz="1200" b="1" dirty="0"/>
              <a:t> tissues are </a:t>
            </a:r>
            <a:r>
              <a:rPr lang="fr-CH" sz="1200" b="1" dirty="0" err="1"/>
              <a:t>complex</a:t>
            </a:r>
            <a:r>
              <a:rPr lang="fr-CH" sz="1200" b="1" dirty="0"/>
              <a:t> structures </a:t>
            </a:r>
            <a:r>
              <a:rPr lang="fr-CH" sz="1200" b="1" dirty="0" err="1"/>
              <a:t>where</a:t>
            </a:r>
            <a:r>
              <a:rPr lang="fr-CH" sz="1200" b="1" dirty="0"/>
              <a:t> </a:t>
            </a:r>
            <a:r>
              <a:rPr lang="fr-CH" sz="1200" b="1" dirty="0" err="1"/>
              <a:t>malignant</a:t>
            </a:r>
            <a:r>
              <a:rPr lang="fr-CH" sz="1200" b="1" dirty="0"/>
              <a:t> </a:t>
            </a:r>
            <a:r>
              <a:rPr lang="fr-CH" sz="1200" b="1" dirty="0" err="1"/>
              <a:t>cells</a:t>
            </a:r>
            <a:r>
              <a:rPr lang="fr-CH" sz="1200" b="1" dirty="0"/>
              <a:t> </a:t>
            </a:r>
            <a:r>
              <a:rPr lang="fr-CH" sz="1200" b="1" dirty="0" err="1"/>
              <a:t>interact</a:t>
            </a:r>
            <a:r>
              <a:rPr lang="fr-CH" sz="1200" b="1" dirty="0"/>
              <a:t> </a:t>
            </a:r>
            <a:r>
              <a:rPr lang="fr-CH" sz="1200" b="1" dirty="0" err="1"/>
              <a:t>with</a:t>
            </a:r>
            <a:r>
              <a:rPr lang="fr-CH" sz="1200" b="1" dirty="0"/>
              <a:t> a </a:t>
            </a:r>
            <a:r>
              <a:rPr lang="fr-CH" sz="1200" b="1" dirty="0" err="1"/>
              <a:t>variety</a:t>
            </a:r>
            <a:r>
              <a:rPr lang="fr-CH" sz="1200" b="1" dirty="0"/>
              <a:t> of </a:t>
            </a:r>
            <a:r>
              <a:rPr lang="fr-CH" sz="1200" b="1" dirty="0" err="1"/>
              <a:t>factors</a:t>
            </a:r>
            <a:r>
              <a:rPr lang="fr-CH" sz="1200" b="1" dirty="0"/>
              <a:t> </a:t>
            </a:r>
            <a:r>
              <a:rPr lang="fr-CH" sz="1200" b="1" dirty="0" err="1"/>
              <a:t>extrinsic</a:t>
            </a:r>
            <a:r>
              <a:rPr lang="fr-CH" sz="1200" b="1" dirty="0"/>
              <a:t> to cancer </a:t>
            </a:r>
            <a:r>
              <a:rPr lang="fr-CH" sz="1200" b="1" dirty="0" err="1"/>
              <a:t>cells</a:t>
            </a:r>
            <a:r>
              <a:rPr lang="fr-CH" sz="1200" b="1" dirty="0"/>
              <a:t>, </a:t>
            </a:r>
            <a:r>
              <a:rPr lang="fr-CH" sz="1200" b="1" dirty="0" err="1"/>
              <a:t>including</a:t>
            </a:r>
            <a:r>
              <a:rPr lang="fr-CH" sz="1200" b="1" dirty="0"/>
              <a:t> </a:t>
            </a:r>
            <a:r>
              <a:rPr lang="fr-CH" sz="1200" b="1" dirty="0" err="1"/>
              <a:t>different</a:t>
            </a:r>
            <a:r>
              <a:rPr lang="fr-CH" sz="1200" b="1" dirty="0"/>
              <a:t> </a:t>
            </a:r>
            <a:r>
              <a:rPr lang="fr-CH" sz="1200" b="1" dirty="0" err="1"/>
              <a:t>cell</a:t>
            </a:r>
            <a:r>
              <a:rPr lang="fr-CH" sz="1200" b="1" dirty="0"/>
              <a:t> types </a:t>
            </a:r>
            <a:r>
              <a:rPr lang="fr-CH" sz="1200" b="1" dirty="0" err="1"/>
              <a:t>such</a:t>
            </a:r>
            <a:r>
              <a:rPr lang="fr-CH" sz="1200" b="1" dirty="0"/>
              <a:t> as </a:t>
            </a:r>
            <a:r>
              <a:rPr lang="fr-CH" sz="1200" b="1" dirty="0" err="1"/>
              <a:t>cells</a:t>
            </a:r>
            <a:r>
              <a:rPr lang="fr-CH" sz="1200" b="1" dirty="0"/>
              <a:t> </a:t>
            </a:r>
            <a:r>
              <a:rPr lang="fr-CH" sz="1200" b="1" dirty="0" err="1"/>
              <a:t>from</a:t>
            </a:r>
            <a:r>
              <a:rPr lang="fr-CH" sz="1200" b="1" dirty="0"/>
              <a:t> the </a:t>
            </a:r>
            <a:r>
              <a:rPr lang="fr-CH" sz="1200" b="1" dirty="0" err="1"/>
              <a:t>innate</a:t>
            </a:r>
            <a:r>
              <a:rPr lang="fr-CH" sz="1200" b="1" dirty="0"/>
              <a:t> and adaptive immune</a:t>
            </a:r>
            <a:r>
              <a:rPr lang="fr-CH" sz="1200" b="1" baseline="0" dirty="0"/>
              <a:t> system, </a:t>
            </a:r>
            <a:r>
              <a:rPr lang="fr-CH" sz="1200" b="1" baseline="0" dirty="0" err="1"/>
              <a:t>blood</a:t>
            </a:r>
            <a:r>
              <a:rPr lang="fr-CH" sz="1200" b="1" baseline="0" dirty="0"/>
              <a:t> </a:t>
            </a:r>
            <a:r>
              <a:rPr lang="fr-CH" sz="1200" b="1" baseline="0" dirty="0" err="1"/>
              <a:t>vessels</a:t>
            </a:r>
            <a:r>
              <a:rPr lang="fr-CH" sz="1200" b="1" baseline="0" dirty="0"/>
              <a:t> and </a:t>
            </a:r>
            <a:r>
              <a:rPr lang="fr-CH" sz="1200" b="1" baseline="0" dirty="0" err="1"/>
              <a:t>lymphatics</a:t>
            </a:r>
            <a:r>
              <a:rPr lang="fr-CH" sz="1200" b="1" baseline="0" dirty="0"/>
              <a:t> </a:t>
            </a:r>
            <a:r>
              <a:rPr lang="fr-CH" sz="1200" b="1" baseline="0" dirty="0" err="1"/>
              <a:t>endothelial</a:t>
            </a:r>
            <a:r>
              <a:rPr lang="fr-CH" sz="1200" b="1" baseline="0" dirty="0"/>
              <a:t> </a:t>
            </a:r>
            <a:r>
              <a:rPr lang="fr-CH" sz="1200" b="1" baseline="0" dirty="0" err="1"/>
              <a:t>cells</a:t>
            </a:r>
            <a:r>
              <a:rPr lang="fr-CH" sz="1200" b="1" baseline="0" dirty="0"/>
              <a:t>, </a:t>
            </a:r>
            <a:r>
              <a:rPr lang="fr-CH" sz="1200" b="1" baseline="0" dirty="0" err="1"/>
              <a:t>stromal</a:t>
            </a:r>
            <a:r>
              <a:rPr lang="fr-CH" sz="1200" b="1" baseline="0" dirty="0"/>
              <a:t> </a:t>
            </a:r>
            <a:r>
              <a:rPr lang="fr-CH" sz="1200" b="1" baseline="0" dirty="0" err="1"/>
              <a:t>cells</a:t>
            </a:r>
            <a:r>
              <a:rPr lang="fr-CH" sz="1200" b="1" baseline="0" dirty="0"/>
              <a:t> and </a:t>
            </a:r>
            <a:r>
              <a:rPr lang="fr-CH" sz="1200" b="1" baseline="0" dirty="0" err="1"/>
              <a:t>fibroblasts</a:t>
            </a:r>
            <a:r>
              <a:rPr lang="fr-CH" sz="1200" b="1" baseline="0" dirty="0"/>
              <a:t> as </a:t>
            </a:r>
            <a:r>
              <a:rPr lang="fr-CH" sz="1200" b="1" baseline="0" dirty="0" err="1"/>
              <a:t>well</a:t>
            </a:r>
            <a:r>
              <a:rPr lang="fr-CH" sz="1200" b="1" baseline="0" dirty="0"/>
              <a:t> as non-cellular components </a:t>
            </a:r>
            <a:r>
              <a:rPr lang="fr-CH" sz="1200" b="1" baseline="0" dirty="0" err="1"/>
              <a:t>such</a:t>
            </a:r>
            <a:r>
              <a:rPr lang="fr-CH" sz="1200" b="1" baseline="0" dirty="0"/>
              <a:t> as </a:t>
            </a:r>
            <a:r>
              <a:rPr lang="fr-CH" sz="1200" b="1" baseline="0" dirty="0" err="1"/>
              <a:t>extracellular</a:t>
            </a:r>
            <a:r>
              <a:rPr lang="fr-CH" sz="1200" b="1" baseline="0" dirty="0"/>
              <a:t> matrix and cytokines. All </a:t>
            </a:r>
            <a:r>
              <a:rPr lang="fr-CH" sz="1200" b="1" baseline="0" dirty="0" err="1"/>
              <a:t>these</a:t>
            </a:r>
            <a:r>
              <a:rPr lang="fr-CH" sz="1200" b="1" baseline="0" dirty="0"/>
              <a:t> </a:t>
            </a:r>
            <a:r>
              <a:rPr lang="fr-CH" sz="1200" b="1" baseline="0" dirty="0" err="1"/>
              <a:t>factors</a:t>
            </a:r>
            <a:r>
              <a:rPr lang="fr-CH" sz="1200" b="1" baseline="0" dirty="0"/>
              <a:t> </a:t>
            </a:r>
            <a:r>
              <a:rPr lang="fr-CH" sz="1200" b="1" baseline="0" dirty="0" err="1"/>
              <a:t>constitute</a:t>
            </a:r>
            <a:r>
              <a:rPr lang="fr-CH" sz="1200" b="1" baseline="0" dirty="0"/>
              <a:t> the </a:t>
            </a:r>
            <a:r>
              <a:rPr lang="fr-CH" sz="1200" b="1" baseline="0" dirty="0" err="1"/>
              <a:t>tumor</a:t>
            </a:r>
            <a:r>
              <a:rPr lang="fr-CH" sz="1200" b="1" baseline="0" dirty="0"/>
              <a:t> </a:t>
            </a:r>
            <a:r>
              <a:rPr lang="fr-CH" sz="1200" b="1" baseline="0" dirty="0" err="1"/>
              <a:t>microenvironment</a:t>
            </a:r>
            <a:r>
              <a:rPr lang="fr-CH" sz="1200" b="1" baseline="0" dirty="0"/>
              <a:t>.</a:t>
            </a:r>
            <a:endParaRPr lang="fr-CH" sz="1200" b="1" dirty="0"/>
          </a:p>
          <a:p>
            <a:endParaRPr lang="fr-CH" sz="1200"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4</a:t>
            </a:fld>
            <a:endParaRPr lang="fr-C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48</a:t>
            </a:fld>
            <a:endParaRPr lang="fr-CH"/>
          </a:p>
        </p:txBody>
      </p:sp>
    </p:spTree>
    <p:extLst>
      <p:ext uri="{BB962C8B-B14F-4D97-AF65-F5344CB8AC3E}">
        <p14:creationId xmlns:p14="http://schemas.microsoft.com/office/powerpoint/2010/main" val="107073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49</a:t>
            </a:fld>
            <a:endParaRPr lang="fr-CH"/>
          </a:p>
        </p:txBody>
      </p:sp>
    </p:spTree>
    <p:extLst>
      <p:ext uri="{BB962C8B-B14F-4D97-AF65-F5344CB8AC3E}">
        <p14:creationId xmlns:p14="http://schemas.microsoft.com/office/powerpoint/2010/main" val="2202041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Based</a:t>
            </a:r>
            <a:r>
              <a:rPr lang="fr-CH" dirty="0"/>
              <a:t> on the </a:t>
            </a:r>
            <a:r>
              <a:rPr lang="fr-CH" dirty="0" err="1"/>
              <a:t>numeration</a:t>
            </a:r>
            <a:r>
              <a:rPr lang="fr-CH" dirty="0"/>
              <a:t> of 2 </a:t>
            </a:r>
            <a:r>
              <a:rPr lang="fr-CH" dirty="0" err="1"/>
              <a:t>lymphoid</a:t>
            </a:r>
            <a:r>
              <a:rPr lang="fr-CH" dirty="0"/>
              <a:t> populations (CD3/CD8, CD3/CD45RO  or</a:t>
            </a:r>
            <a:r>
              <a:rPr lang="fr-CH" baseline="0" dirty="0"/>
              <a:t> CD8/CD45RO) </a:t>
            </a:r>
            <a:r>
              <a:rPr lang="fr-CH" baseline="0" dirty="0" err="1"/>
              <a:t>both</a:t>
            </a:r>
            <a:r>
              <a:rPr lang="fr-CH" baseline="0" dirty="0"/>
              <a:t> in the </a:t>
            </a:r>
            <a:r>
              <a:rPr lang="fr-CH" baseline="0" dirty="0" err="1"/>
              <a:t>core</a:t>
            </a:r>
            <a:r>
              <a:rPr lang="fr-CH" baseline="0" dirty="0"/>
              <a:t> (centre) and the invasive </a:t>
            </a:r>
            <a:r>
              <a:rPr lang="fr-CH" baseline="0" dirty="0" err="1"/>
              <a:t>margin</a:t>
            </a:r>
            <a:r>
              <a:rPr lang="fr-CH" baseline="0" dirty="0"/>
              <a:t> of </a:t>
            </a:r>
            <a:r>
              <a:rPr lang="fr-CH" baseline="0" dirty="0" err="1"/>
              <a:t>tumors</a:t>
            </a:r>
            <a:endParaRPr lang="fr-CH" baseline="0" dirty="0"/>
          </a:p>
          <a:p>
            <a:r>
              <a:rPr lang="fr-CH" baseline="0" dirty="0"/>
              <a:t>The </a:t>
            </a:r>
            <a:r>
              <a:rPr lang="fr-CH" baseline="0" dirty="0" err="1"/>
              <a:t>immunoscore</a:t>
            </a:r>
            <a:r>
              <a:rPr lang="fr-CH" baseline="0" dirty="0"/>
              <a:t> </a:t>
            </a:r>
            <a:r>
              <a:rPr lang="fr-CH" baseline="0" dirty="0" err="1"/>
              <a:t>provides</a:t>
            </a:r>
            <a:r>
              <a:rPr lang="fr-CH" baseline="0" dirty="0"/>
              <a:t> a score </a:t>
            </a:r>
            <a:r>
              <a:rPr lang="fr-CH" baseline="0" dirty="0" err="1"/>
              <a:t>ranging</a:t>
            </a:r>
            <a:r>
              <a:rPr lang="fr-CH" baseline="0" dirty="0"/>
              <a:t> </a:t>
            </a:r>
            <a:r>
              <a:rPr lang="fr-CH" baseline="0" dirty="0" err="1"/>
              <a:t>from</a:t>
            </a:r>
            <a:r>
              <a:rPr lang="fr-CH" baseline="0" dirty="0"/>
              <a:t> </a:t>
            </a:r>
            <a:r>
              <a:rPr lang="fr-CH" baseline="0" dirty="0" err="1"/>
              <a:t>Immunoscore</a:t>
            </a:r>
            <a:r>
              <a:rPr lang="fr-CH" baseline="0" dirty="0"/>
              <a:t> 0 (I0) </a:t>
            </a:r>
            <a:r>
              <a:rPr lang="fr-CH" baseline="0" dirty="0" err="1"/>
              <a:t>when</a:t>
            </a:r>
            <a:r>
              <a:rPr lang="fr-CH" baseline="0" dirty="0"/>
              <a:t> </a:t>
            </a:r>
            <a:r>
              <a:rPr lang="fr-CH" baseline="0" dirty="0" err="1"/>
              <a:t>low</a:t>
            </a:r>
            <a:r>
              <a:rPr lang="fr-CH" baseline="0" dirty="0"/>
              <a:t> </a:t>
            </a:r>
            <a:r>
              <a:rPr lang="fr-CH" baseline="0" dirty="0" err="1"/>
              <a:t>densities</a:t>
            </a:r>
            <a:r>
              <a:rPr lang="fr-CH" baseline="0" dirty="0"/>
              <a:t> of </a:t>
            </a:r>
            <a:r>
              <a:rPr lang="fr-CH" baseline="0" dirty="0" err="1"/>
              <a:t>both</a:t>
            </a:r>
            <a:r>
              <a:rPr lang="fr-CH" baseline="0" dirty="0"/>
              <a:t> </a:t>
            </a:r>
            <a:r>
              <a:rPr lang="fr-CH" baseline="0" dirty="0" err="1"/>
              <a:t>cell</a:t>
            </a:r>
            <a:r>
              <a:rPr lang="fr-CH" baseline="0" dirty="0"/>
              <a:t> types are </a:t>
            </a:r>
            <a:r>
              <a:rPr lang="fr-CH" baseline="0" dirty="0" err="1"/>
              <a:t>found</a:t>
            </a:r>
            <a:r>
              <a:rPr lang="fr-CH" baseline="0" dirty="0"/>
              <a:t> in </a:t>
            </a:r>
            <a:r>
              <a:rPr lang="fr-CH" baseline="0" dirty="0" err="1"/>
              <a:t>both</a:t>
            </a:r>
            <a:r>
              <a:rPr lang="fr-CH" baseline="0" dirty="0"/>
              <a:t> </a:t>
            </a:r>
            <a:r>
              <a:rPr lang="fr-CH" baseline="0" dirty="0" err="1"/>
              <a:t>regions</a:t>
            </a:r>
            <a:r>
              <a:rPr lang="fr-CH" baseline="0" dirty="0"/>
              <a:t>, to I4 </a:t>
            </a:r>
            <a:r>
              <a:rPr lang="fr-CH" baseline="0" dirty="0" err="1"/>
              <a:t>when</a:t>
            </a:r>
            <a:r>
              <a:rPr lang="fr-CH" baseline="0" dirty="0"/>
              <a:t> </a:t>
            </a:r>
            <a:r>
              <a:rPr lang="fr-CH" baseline="0" dirty="0" err="1"/>
              <a:t>high</a:t>
            </a:r>
            <a:r>
              <a:rPr lang="fr-CH" baseline="0" dirty="0"/>
              <a:t> </a:t>
            </a:r>
            <a:r>
              <a:rPr lang="fr-CH" baseline="0" dirty="0" err="1"/>
              <a:t>densities</a:t>
            </a:r>
            <a:r>
              <a:rPr lang="fr-CH" baseline="0" dirty="0"/>
              <a:t> are </a:t>
            </a:r>
            <a:r>
              <a:rPr lang="fr-CH" baseline="0" dirty="0" err="1"/>
              <a:t>found</a:t>
            </a:r>
            <a:r>
              <a:rPr lang="fr-CH" baseline="0" dirty="0"/>
              <a:t> in </a:t>
            </a:r>
            <a:r>
              <a:rPr lang="fr-CH" baseline="0" dirty="0" err="1"/>
              <a:t>both</a:t>
            </a:r>
            <a:r>
              <a:rPr lang="fr-CH" baseline="0" dirty="0"/>
              <a:t> </a:t>
            </a:r>
            <a:r>
              <a:rPr lang="fr-CH" baseline="0" dirty="0" err="1"/>
              <a:t>regions</a:t>
            </a:r>
            <a:r>
              <a:rPr lang="fr-CH" baseline="0" dirty="0"/>
              <a:t>.</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51</a:t>
            </a:fld>
            <a:endParaRPr lang="fr-CH"/>
          </a:p>
        </p:txBody>
      </p:sp>
    </p:spTree>
    <p:extLst>
      <p:ext uri="{BB962C8B-B14F-4D97-AF65-F5344CB8AC3E}">
        <p14:creationId xmlns:p14="http://schemas.microsoft.com/office/powerpoint/2010/main" val="1415396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Based</a:t>
            </a:r>
            <a:r>
              <a:rPr lang="fr-CH" dirty="0"/>
              <a:t> on the </a:t>
            </a:r>
            <a:r>
              <a:rPr lang="fr-CH" dirty="0" err="1"/>
              <a:t>numeration</a:t>
            </a:r>
            <a:r>
              <a:rPr lang="fr-CH" dirty="0"/>
              <a:t> of 2 </a:t>
            </a:r>
            <a:r>
              <a:rPr lang="fr-CH" dirty="0" err="1"/>
              <a:t>lymphoid</a:t>
            </a:r>
            <a:r>
              <a:rPr lang="fr-CH" dirty="0"/>
              <a:t> populations (CD3/CD8, CD3/CD45RO  or</a:t>
            </a:r>
            <a:r>
              <a:rPr lang="fr-CH" baseline="0" dirty="0"/>
              <a:t> CD8/CD45RO) </a:t>
            </a:r>
            <a:r>
              <a:rPr lang="fr-CH" baseline="0" dirty="0" err="1"/>
              <a:t>both</a:t>
            </a:r>
            <a:r>
              <a:rPr lang="fr-CH" baseline="0" dirty="0"/>
              <a:t> in the </a:t>
            </a:r>
            <a:r>
              <a:rPr lang="fr-CH" baseline="0" dirty="0" err="1"/>
              <a:t>core</a:t>
            </a:r>
            <a:r>
              <a:rPr lang="fr-CH" baseline="0" dirty="0"/>
              <a:t> (centre) and the invasive </a:t>
            </a:r>
            <a:r>
              <a:rPr lang="fr-CH" baseline="0" dirty="0" err="1"/>
              <a:t>margin</a:t>
            </a:r>
            <a:r>
              <a:rPr lang="fr-CH" baseline="0" dirty="0"/>
              <a:t> of </a:t>
            </a:r>
            <a:r>
              <a:rPr lang="fr-CH" baseline="0" dirty="0" err="1"/>
              <a:t>tumors</a:t>
            </a:r>
            <a:endParaRPr lang="fr-CH" baseline="0" dirty="0"/>
          </a:p>
          <a:p>
            <a:r>
              <a:rPr lang="fr-CH" baseline="0" dirty="0"/>
              <a:t>The </a:t>
            </a:r>
            <a:r>
              <a:rPr lang="fr-CH" baseline="0" dirty="0" err="1"/>
              <a:t>immunoscore</a:t>
            </a:r>
            <a:r>
              <a:rPr lang="fr-CH" baseline="0" dirty="0"/>
              <a:t> </a:t>
            </a:r>
            <a:r>
              <a:rPr lang="fr-CH" baseline="0" dirty="0" err="1"/>
              <a:t>provides</a:t>
            </a:r>
            <a:r>
              <a:rPr lang="fr-CH" baseline="0" dirty="0"/>
              <a:t> a score </a:t>
            </a:r>
            <a:r>
              <a:rPr lang="fr-CH" baseline="0" dirty="0" err="1"/>
              <a:t>ranging</a:t>
            </a:r>
            <a:r>
              <a:rPr lang="fr-CH" baseline="0" dirty="0"/>
              <a:t> </a:t>
            </a:r>
            <a:r>
              <a:rPr lang="fr-CH" baseline="0" dirty="0" err="1"/>
              <a:t>from</a:t>
            </a:r>
            <a:r>
              <a:rPr lang="fr-CH" baseline="0" dirty="0"/>
              <a:t> </a:t>
            </a:r>
            <a:r>
              <a:rPr lang="fr-CH" baseline="0" dirty="0" err="1"/>
              <a:t>Immunoscore</a:t>
            </a:r>
            <a:r>
              <a:rPr lang="fr-CH" baseline="0" dirty="0"/>
              <a:t> 0 (I0) </a:t>
            </a:r>
            <a:r>
              <a:rPr lang="fr-CH" baseline="0" dirty="0" err="1"/>
              <a:t>when</a:t>
            </a:r>
            <a:r>
              <a:rPr lang="fr-CH" baseline="0" dirty="0"/>
              <a:t> </a:t>
            </a:r>
            <a:r>
              <a:rPr lang="fr-CH" baseline="0" dirty="0" err="1"/>
              <a:t>low</a:t>
            </a:r>
            <a:r>
              <a:rPr lang="fr-CH" baseline="0" dirty="0"/>
              <a:t> </a:t>
            </a:r>
            <a:r>
              <a:rPr lang="fr-CH" baseline="0" dirty="0" err="1"/>
              <a:t>densities</a:t>
            </a:r>
            <a:r>
              <a:rPr lang="fr-CH" baseline="0" dirty="0"/>
              <a:t> of </a:t>
            </a:r>
            <a:r>
              <a:rPr lang="fr-CH" baseline="0" dirty="0" err="1"/>
              <a:t>both</a:t>
            </a:r>
            <a:r>
              <a:rPr lang="fr-CH" baseline="0" dirty="0"/>
              <a:t> </a:t>
            </a:r>
            <a:r>
              <a:rPr lang="fr-CH" baseline="0" dirty="0" err="1"/>
              <a:t>cell</a:t>
            </a:r>
            <a:r>
              <a:rPr lang="fr-CH" baseline="0" dirty="0"/>
              <a:t> types are </a:t>
            </a:r>
            <a:r>
              <a:rPr lang="fr-CH" baseline="0" dirty="0" err="1"/>
              <a:t>found</a:t>
            </a:r>
            <a:r>
              <a:rPr lang="fr-CH" baseline="0" dirty="0"/>
              <a:t> in </a:t>
            </a:r>
            <a:r>
              <a:rPr lang="fr-CH" baseline="0" dirty="0" err="1"/>
              <a:t>both</a:t>
            </a:r>
            <a:r>
              <a:rPr lang="fr-CH" baseline="0" dirty="0"/>
              <a:t> </a:t>
            </a:r>
            <a:r>
              <a:rPr lang="fr-CH" baseline="0" dirty="0" err="1"/>
              <a:t>regions</a:t>
            </a:r>
            <a:r>
              <a:rPr lang="fr-CH" baseline="0" dirty="0"/>
              <a:t>, to I4 </a:t>
            </a:r>
            <a:r>
              <a:rPr lang="fr-CH" baseline="0" dirty="0" err="1"/>
              <a:t>when</a:t>
            </a:r>
            <a:r>
              <a:rPr lang="fr-CH" baseline="0" dirty="0"/>
              <a:t> </a:t>
            </a:r>
            <a:r>
              <a:rPr lang="fr-CH" baseline="0" dirty="0" err="1"/>
              <a:t>high</a:t>
            </a:r>
            <a:r>
              <a:rPr lang="fr-CH" baseline="0" dirty="0"/>
              <a:t> </a:t>
            </a:r>
            <a:r>
              <a:rPr lang="fr-CH" baseline="0" dirty="0" err="1"/>
              <a:t>densities</a:t>
            </a:r>
            <a:r>
              <a:rPr lang="fr-CH" baseline="0" dirty="0"/>
              <a:t> are </a:t>
            </a:r>
            <a:r>
              <a:rPr lang="fr-CH" baseline="0" dirty="0" err="1"/>
              <a:t>found</a:t>
            </a:r>
            <a:r>
              <a:rPr lang="fr-CH" baseline="0" dirty="0"/>
              <a:t> in </a:t>
            </a:r>
            <a:r>
              <a:rPr lang="fr-CH" baseline="0" dirty="0" err="1"/>
              <a:t>both</a:t>
            </a:r>
            <a:r>
              <a:rPr lang="fr-CH" baseline="0" dirty="0"/>
              <a:t> </a:t>
            </a:r>
            <a:r>
              <a:rPr lang="fr-CH" baseline="0" dirty="0" err="1"/>
              <a:t>regions</a:t>
            </a:r>
            <a:r>
              <a:rPr lang="fr-CH" baseline="0" dirty="0"/>
              <a:t>.</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52</a:t>
            </a:fld>
            <a:endParaRPr lang="fr-CH"/>
          </a:p>
        </p:txBody>
      </p:sp>
    </p:spTree>
    <p:extLst>
      <p:ext uri="{BB962C8B-B14F-4D97-AF65-F5344CB8AC3E}">
        <p14:creationId xmlns:p14="http://schemas.microsoft.com/office/powerpoint/2010/main" val="1775199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Based</a:t>
            </a:r>
            <a:r>
              <a:rPr lang="fr-CH" dirty="0"/>
              <a:t> on the </a:t>
            </a:r>
            <a:r>
              <a:rPr lang="fr-CH" dirty="0" err="1"/>
              <a:t>numeration</a:t>
            </a:r>
            <a:r>
              <a:rPr lang="fr-CH" dirty="0"/>
              <a:t> of 2 </a:t>
            </a:r>
            <a:r>
              <a:rPr lang="fr-CH" dirty="0" err="1"/>
              <a:t>lymphoid</a:t>
            </a:r>
            <a:r>
              <a:rPr lang="fr-CH" dirty="0"/>
              <a:t> populations (CD3/CD8, CD3/CD45RO  or</a:t>
            </a:r>
            <a:r>
              <a:rPr lang="fr-CH" baseline="0" dirty="0"/>
              <a:t> CD8/CD45RO) </a:t>
            </a:r>
            <a:r>
              <a:rPr lang="fr-CH" baseline="0" dirty="0" err="1"/>
              <a:t>both</a:t>
            </a:r>
            <a:r>
              <a:rPr lang="fr-CH" baseline="0" dirty="0"/>
              <a:t> in the </a:t>
            </a:r>
            <a:r>
              <a:rPr lang="fr-CH" baseline="0" dirty="0" err="1"/>
              <a:t>core</a:t>
            </a:r>
            <a:r>
              <a:rPr lang="fr-CH" baseline="0" dirty="0"/>
              <a:t> (centre) and the invasive </a:t>
            </a:r>
            <a:r>
              <a:rPr lang="fr-CH" baseline="0" dirty="0" err="1"/>
              <a:t>margin</a:t>
            </a:r>
            <a:r>
              <a:rPr lang="fr-CH" baseline="0" dirty="0"/>
              <a:t> of </a:t>
            </a:r>
            <a:r>
              <a:rPr lang="fr-CH" baseline="0" dirty="0" err="1"/>
              <a:t>tumors</a:t>
            </a:r>
            <a:endParaRPr lang="fr-CH" baseline="0" dirty="0"/>
          </a:p>
          <a:p>
            <a:r>
              <a:rPr lang="fr-CH" baseline="0" dirty="0"/>
              <a:t>The </a:t>
            </a:r>
            <a:r>
              <a:rPr lang="fr-CH" baseline="0" dirty="0" err="1"/>
              <a:t>immunoscore</a:t>
            </a:r>
            <a:r>
              <a:rPr lang="fr-CH" baseline="0" dirty="0"/>
              <a:t> </a:t>
            </a:r>
            <a:r>
              <a:rPr lang="fr-CH" baseline="0" dirty="0" err="1"/>
              <a:t>provides</a:t>
            </a:r>
            <a:r>
              <a:rPr lang="fr-CH" baseline="0" dirty="0"/>
              <a:t> a score </a:t>
            </a:r>
            <a:r>
              <a:rPr lang="fr-CH" baseline="0" dirty="0" err="1"/>
              <a:t>ranging</a:t>
            </a:r>
            <a:r>
              <a:rPr lang="fr-CH" baseline="0" dirty="0"/>
              <a:t> </a:t>
            </a:r>
            <a:r>
              <a:rPr lang="fr-CH" baseline="0" dirty="0" err="1"/>
              <a:t>from</a:t>
            </a:r>
            <a:r>
              <a:rPr lang="fr-CH" baseline="0" dirty="0"/>
              <a:t> </a:t>
            </a:r>
            <a:r>
              <a:rPr lang="fr-CH" baseline="0" dirty="0" err="1"/>
              <a:t>Immunoscore</a:t>
            </a:r>
            <a:r>
              <a:rPr lang="fr-CH" baseline="0" dirty="0"/>
              <a:t> 0 (I0) </a:t>
            </a:r>
            <a:r>
              <a:rPr lang="fr-CH" baseline="0" dirty="0" err="1"/>
              <a:t>when</a:t>
            </a:r>
            <a:r>
              <a:rPr lang="fr-CH" baseline="0" dirty="0"/>
              <a:t> </a:t>
            </a:r>
            <a:r>
              <a:rPr lang="fr-CH" baseline="0" dirty="0" err="1"/>
              <a:t>low</a:t>
            </a:r>
            <a:r>
              <a:rPr lang="fr-CH" baseline="0" dirty="0"/>
              <a:t> </a:t>
            </a:r>
            <a:r>
              <a:rPr lang="fr-CH" baseline="0" dirty="0" err="1"/>
              <a:t>densities</a:t>
            </a:r>
            <a:r>
              <a:rPr lang="fr-CH" baseline="0" dirty="0"/>
              <a:t> of </a:t>
            </a:r>
            <a:r>
              <a:rPr lang="fr-CH" baseline="0" dirty="0" err="1"/>
              <a:t>both</a:t>
            </a:r>
            <a:r>
              <a:rPr lang="fr-CH" baseline="0" dirty="0"/>
              <a:t> </a:t>
            </a:r>
            <a:r>
              <a:rPr lang="fr-CH" baseline="0" dirty="0" err="1"/>
              <a:t>cell</a:t>
            </a:r>
            <a:r>
              <a:rPr lang="fr-CH" baseline="0" dirty="0"/>
              <a:t> types are </a:t>
            </a:r>
            <a:r>
              <a:rPr lang="fr-CH" baseline="0" dirty="0" err="1"/>
              <a:t>found</a:t>
            </a:r>
            <a:r>
              <a:rPr lang="fr-CH" baseline="0" dirty="0"/>
              <a:t> in </a:t>
            </a:r>
            <a:r>
              <a:rPr lang="fr-CH" baseline="0" dirty="0" err="1"/>
              <a:t>both</a:t>
            </a:r>
            <a:r>
              <a:rPr lang="fr-CH" baseline="0" dirty="0"/>
              <a:t> </a:t>
            </a:r>
            <a:r>
              <a:rPr lang="fr-CH" baseline="0" dirty="0" err="1"/>
              <a:t>regions</a:t>
            </a:r>
            <a:r>
              <a:rPr lang="fr-CH" baseline="0" dirty="0"/>
              <a:t>, to I4 </a:t>
            </a:r>
            <a:r>
              <a:rPr lang="fr-CH" baseline="0" dirty="0" err="1"/>
              <a:t>when</a:t>
            </a:r>
            <a:r>
              <a:rPr lang="fr-CH" baseline="0" dirty="0"/>
              <a:t> </a:t>
            </a:r>
            <a:r>
              <a:rPr lang="fr-CH" baseline="0" dirty="0" err="1"/>
              <a:t>high</a:t>
            </a:r>
            <a:r>
              <a:rPr lang="fr-CH" baseline="0" dirty="0"/>
              <a:t> </a:t>
            </a:r>
            <a:r>
              <a:rPr lang="fr-CH" baseline="0" dirty="0" err="1"/>
              <a:t>densities</a:t>
            </a:r>
            <a:r>
              <a:rPr lang="fr-CH" baseline="0" dirty="0"/>
              <a:t> are </a:t>
            </a:r>
            <a:r>
              <a:rPr lang="fr-CH" baseline="0" dirty="0" err="1"/>
              <a:t>found</a:t>
            </a:r>
            <a:r>
              <a:rPr lang="fr-CH" baseline="0" dirty="0"/>
              <a:t> in </a:t>
            </a:r>
            <a:r>
              <a:rPr lang="fr-CH" baseline="0" dirty="0" err="1"/>
              <a:t>both</a:t>
            </a:r>
            <a:r>
              <a:rPr lang="fr-CH" baseline="0" dirty="0"/>
              <a:t> </a:t>
            </a:r>
            <a:r>
              <a:rPr lang="fr-CH" baseline="0" dirty="0" err="1"/>
              <a:t>regions</a:t>
            </a:r>
            <a:r>
              <a:rPr lang="fr-CH" baseline="0" dirty="0"/>
              <a:t>.</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53</a:t>
            </a:fld>
            <a:endParaRPr lang="fr-CH"/>
          </a:p>
        </p:txBody>
      </p:sp>
    </p:spTree>
    <p:extLst>
      <p:ext uri="{BB962C8B-B14F-4D97-AF65-F5344CB8AC3E}">
        <p14:creationId xmlns:p14="http://schemas.microsoft.com/office/powerpoint/2010/main" val="976560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With</a:t>
            </a:r>
            <a:r>
              <a:rPr lang="fr-CH" dirty="0"/>
              <a:t> </a:t>
            </a:r>
            <a:r>
              <a:rPr lang="fr-CH" dirty="0" err="1"/>
              <a:t>this</a:t>
            </a:r>
            <a:r>
              <a:rPr lang="fr-CH" dirty="0"/>
              <a:t> </a:t>
            </a:r>
            <a:r>
              <a:rPr lang="fr-CH" dirty="0" err="1"/>
              <a:t>methodology</a:t>
            </a:r>
            <a:r>
              <a:rPr lang="fr-CH" dirty="0"/>
              <a:t> </a:t>
            </a:r>
            <a:r>
              <a:rPr lang="fr-CH" dirty="0" err="1"/>
              <a:t>they</a:t>
            </a:r>
            <a:r>
              <a:rPr lang="fr-CH" dirty="0"/>
              <a:t> </a:t>
            </a:r>
            <a:r>
              <a:rPr lang="fr-CH" dirty="0" err="1"/>
              <a:t>showed</a:t>
            </a:r>
            <a:r>
              <a:rPr lang="fr-CH" dirty="0"/>
              <a:t> </a:t>
            </a:r>
            <a:r>
              <a:rPr lang="fr-CH" dirty="0" err="1"/>
              <a:t>that</a:t>
            </a:r>
            <a:r>
              <a:rPr lang="fr-CH" dirty="0"/>
              <a:t> </a:t>
            </a:r>
            <a:r>
              <a:rPr lang="fr-CH" dirty="0" err="1"/>
              <a:t>compared</a:t>
            </a:r>
            <a:r>
              <a:rPr lang="fr-CH" dirty="0"/>
              <a:t> to </a:t>
            </a:r>
            <a:r>
              <a:rPr lang="fr-CH" dirty="0" err="1"/>
              <a:t>tumor</a:t>
            </a:r>
            <a:r>
              <a:rPr lang="fr-CH" baseline="0" dirty="0"/>
              <a:t> invasion…(TNM)</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54</a:t>
            </a:fld>
            <a:endParaRPr lang="fr-CH"/>
          </a:p>
        </p:txBody>
      </p:sp>
    </p:spTree>
    <p:extLst>
      <p:ext uri="{BB962C8B-B14F-4D97-AF65-F5344CB8AC3E}">
        <p14:creationId xmlns:p14="http://schemas.microsoft.com/office/powerpoint/2010/main" val="693331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The power</a:t>
            </a:r>
            <a:r>
              <a:rPr lang="fr-CH" baseline="0" dirty="0"/>
              <a:t> of </a:t>
            </a:r>
            <a:r>
              <a:rPr lang="fr-CH" baseline="0" dirty="0" err="1"/>
              <a:t>this</a:t>
            </a:r>
            <a:r>
              <a:rPr lang="fr-CH" baseline="0" dirty="0"/>
              <a:t> </a:t>
            </a:r>
            <a:r>
              <a:rPr lang="fr-CH" baseline="0" dirty="0" err="1"/>
              <a:t>precise</a:t>
            </a:r>
            <a:r>
              <a:rPr lang="fr-CH" baseline="0" dirty="0"/>
              <a:t> </a:t>
            </a:r>
            <a:r>
              <a:rPr lang="fr-CH" baseline="0" dirty="0" err="1"/>
              <a:t>analysis</a:t>
            </a:r>
            <a:r>
              <a:rPr lang="fr-CH" baseline="0" dirty="0"/>
              <a:t> of adaptive </a:t>
            </a:r>
            <a:r>
              <a:rPr lang="fr-CH" baseline="0" dirty="0" err="1"/>
              <a:t>natural</a:t>
            </a:r>
            <a:r>
              <a:rPr lang="fr-CH" baseline="0" dirty="0"/>
              <a:t> </a:t>
            </a:r>
            <a:r>
              <a:rPr lang="fr-CH" baseline="0" dirty="0" err="1"/>
              <a:t>immunity</a:t>
            </a:r>
            <a:r>
              <a:rPr lang="fr-CH" baseline="0" dirty="0"/>
              <a:t> </a:t>
            </a:r>
            <a:r>
              <a:rPr lang="fr-CH" baseline="0" dirty="0" err="1"/>
              <a:t>was</a:t>
            </a:r>
            <a:r>
              <a:rPr lang="fr-CH" baseline="0" dirty="0"/>
              <a:t> </a:t>
            </a:r>
            <a:r>
              <a:rPr lang="fr-CH" baseline="0" dirty="0" err="1"/>
              <a:t>shown</a:t>
            </a:r>
            <a:r>
              <a:rPr lang="fr-CH" baseline="0" dirty="0"/>
              <a:t> to have a </a:t>
            </a:r>
            <a:r>
              <a:rPr lang="fr-CH" baseline="0" dirty="0" err="1"/>
              <a:t>prognostic</a:t>
            </a:r>
            <a:r>
              <a:rPr lang="fr-CH" baseline="0" dirty="0"/>
              <a:t> </a:t>
            </a:r>
            <a:r>
              <a:rPr lang="fr-CH" baseline="0" dirty="0" err="1"/>
              <a:t>significance</a:t>
            </a:r>
            <a:r>
              <a:rPr lang="fr-CH" baseline="0" dirty="0"/>
              <a:t> </a:t>
            </a:r>
            <a:r>
              <a:rPr lang="fr-CH" baseline="0" dirty="0" err="1"/>
              <a:t>superior</a:t>
            </a:r>
            <a:r>
              <a:rPr lang="fr-CH" baseline="0" dirty="0"/>
              <a:t> to TNM. </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55</a:t>
            </a:fld>
            <a:endParaRPr lang="fr-CH"/>
          </a:p>
        </p:txBody>
      </p:sp>
    </p:spTree>
    <p:extLst>
      <p:ext uri="{BB962C8B-B14F-4D97-AF65-F5344CB8AC3E}">
        <p14:creationId xmlns:p14="http://schemas.microsoft.com/office/powerpoint/2010/main" val="2315504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The </a:t>
            </a:r>
            <a:r>
              <a:rPr lang="fr-CH" dirty="0" err="1"/>
              <a:t>immunoscore</a:t>
            </a:r>
            <a:r>
              <a:rPr lang="fr-CH" dirty="0"/>
              <a:t> </a:t>
            </a:r>
            <a:r>
              <a:rPr lang="fr-CH" dirty="0" err="1"/>
              <a:t>address</a:t>
            </a:r>
            <a:r>
              <a:rPr lang="fr-CH" dirty="0"/>
              <a:t> all the </a:t>
            </a:r>
            <a:r>
              <a:rPr lang="fr-CH" dirty="0" err="1"/>
              <a:t>criteria</a:t>
            </a:r>
            <a:r>
              <a:rPr lang="fr-CH" dirty="0"/>
              <a:t> (</a:t>
            </a:r>
            <a:r>
              <a:rPr lang="fr-CH" dirty="0" err="1"/>
              <a:t>according</a:t>
            </a:r>
            <a:r>
              <a:rPr lang="fr-CH" dirty="0"/>
              <a:t> to</a:t>
            </a:r>
            <a:r>
              <a:rPr lang="fr-CH" baseline="0" dirty="0"/>
              <a:t> </a:t>
            </a:r>
            <a:r>
              <a:rPr lang="fr-CH" baseline="0" dirty="0" err="1"/>
              <a:t>them</a:t>
            </a:r>
            <a:r>
              <a:rPr lang="fr-CH" baseline="0" dirty="0"/>
              <a:t>) of a good </a:t>
            </a:r>
            <a:r>
              <a:rPr lang="fr-CH" baseline="0" dirty="0" err="1"/>
              <a:t>biomarker</a:t>
            </a:r>
            <a:r>
              <a:rPr lang="fr-CH" baseline="0" dirty="0"/>
              <a:t>. Do-able in routine, </a:t>
            </a:r>
            <a:r>
              <a:rPr lang="fr-CH" baseline="0" dirty="0" err="1"/>
              <a:t>feasible</a:t>
            </a:r>
            <a:r>
              <a:rPr lang="fr-CH" baseline="0" dirty="0"/>
              <a:t>, …</a:t>
            </a:r>
            <a:r>
              <a:rPr lang="fr-CH" baseline="0"/>
              <a:t>etc </a:t>
            </a:r>
            <a:endParaRPr lang="fr-CH" baseline="0" dirty="0"/>
          </a:p>
          <a:p>
            <a:r>
              <a:rPr lang="fr-CH" baseline="0" dirty="0" err="1"/>
              <a:t>Powerfull</a:t>
            </a:r>
            <a:r>
              <a:rPr lang="fr-CH" baseline="0" dirty="0"/>
              <a:t>=</a:t>
            </a:r>
            <a:r>
              <a:rPr lang="fr-CH" baseline="0" dirty="0" err="1"/>
              <a:t>independent</a:t>
            </a:r>
            <a:r>
              <a:rPr lang="fr-CH" baseline="0" dirty="0"/>
              <a:t> of </a:t>
            </a:r>
            <a:r>
              <a:rPr lang="fr-CH" baseline="0" dirty="0" err="1"/>
              <a:t>tumor</a:t>
            </a:r>
            <a:r>
              <a:rPr lang="fr-CH" baseline="0" dirty="0"/>
              <a:t> invasion </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56</a:t>
            </a:fld>
            <a:endParaRPr lang="fr-CH"/>
          </a:p>
        </p:txBody>
      </p:sp>
    </p:spTree>
    <p:extLst>
      <p:ext uri="{BB962C8B-B14F-4D97-AF65-F5344CB8AC3E}">
        <p14:creationId xmlns:p14="http://schemas.microsoft.com/office/powerpoint/2010/main" val="239627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The </a:t>
            </a:r>
            <a:r>
              <a:rPr lang="fr-CH" dirty="0" err="1"/>
              <a:t>immunoscore</a:t>
            </a:r>
            <a:r>
              <a:rPr lang="fr-CH" dirty="0"/>
              <a:t> </a:t>
            </a:r>
            <a:r>
              <a:rPr lang="fr-CH" dirty="0" err="1"/>
              <a:t>address</a:t>
            </a:r>
            <a:r>
              <a:rPr lang="fr-CH" dirty="0"/>
              <a:t> all the </a:t>
            </a:r>
            <a:r>
              <a:rPr lang="fr-CH" dirty="0" err="1"/>
              <a:t>criteria</a:t>
            </a:r>
            <a:r>
              <a:rPr lang="fr-CH" dirty="0"/>
              <a:t> (</a:t>
            </a:r>
            <a:r>
              <a:rPr lang="fr-CH" dirty="0" err="1"/>
              <a:t>according</a:t>
            </a:r>
            <a:r>
              <a:rPr lang="fr-CH" dirty="0"/>
              <a:t> to</a:t>
            </a:r>
            <a:r>
              <a:rPr lang="fr-CH" baseline="0" dirty="0"/>
              <a:t> </a:t>
            </a:r>
            <a:r>
              <a:rPr lang="fr-CH" baseline="0" dirty="0" err="1"/>
              <a:t>them</a:t>
            </a:r>
            <a:r>
              <a:rPr lang="fr-CH" baseline="0" dirty="0"/>
              <a:t>) of a good </a:t>
            </a:r>
            <a:r>
              <a:rPr lang="fr-CH" baseline="0" dirty="0" err="1"/>
              <a:t>biomarker</a:t>
            </a:r>
            <a:r>
              <a:rPr lang="fr-CH" baseline="0" dirty="0"/>
              <a:t>. Do-able in routine, </a:t>
            </a:r>
            <a:r>
              <a:rPr lang="fr-CH" baseline="0" dirty="0" err="1"/>
              <a:t>feasible</a:t>
            </a:r>
            <a:r>
              <a:rPr lang="fr-CH" baseline="0" dirty="0"/>
              <a:t>, …</a:t>
            </a:r>
            <a:r>
              <a:rPr lang="fr-CH" baseline="0"/>
              <a:t>etc </a:t>
            </a:r>
            <a:endParaRPr lang="fr-CH" baseline="0" dirty="0"/>
          </a:p>
          <a:p>
            <a:r>
              <a:rPr lang="fr-CH" baseline="0" dirty="0" err="1"/>
              <a:t>Powerfull</a:t>
            </a:r>
            <a:r>
              <a:rPr lang="fr-CH" baseline="0" dirty="0"/>
              <a:t>=</a:t>
            </a:r>
            <a:r>
              <a:rPr lang="fr-CH" baseline="0" dirty="0" err="1"/>
              <a:t>independent</a:t>
            </a:r>
            <a:r>
              <a:rPr lang="fr-CH" baseline="0" dirty="0"/>
              <a:t> of </a:t>
            </a:r>
            <a:r>
              <a:rPr lang="fr-CH" baseline="0" dirty="0" err="1"/>
              <a:t>tumor</a:t>
            </a:r>
            <a:r>
              <a:rPr lang="fr-CH" baseline="0" dirty="0"/>
              <a:t> invasion </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57</a:t>
            </a:fld>
            <a:endParaRPr lang="fr-CH"/>
          </a:p>
        </p:txBody>
      </p:sp>
    </p:spTree>
    <p:extLst>
      <p:ext uri="{BB962C8B-B14F-4D97-AF65-F5344CB8AC3E}">
        <p14:creationId xmlns:p14="http://schemas.microsoft.com/office/powerpoint/2010/main" val="811464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Most of the TIL </a:t>
            </a:r>
            <a:r>
              <a:rPr lang="fr-CH" b="1" dirty="0" err="1"/>
              <a:t>studies</a:t>
            </a:r>
            <a:r>
              <a:rPr lang="fr-CH" b="1" dirty="0"/>
              <a:t> </a:t>
            </a:r>
            <a:r>
              <a:rPr lang="fr-CH" b="1" dirty="0" err="1"/>
              <a:t>that</a:t>
            </a:r>
            <a:r>
              <a:rPr lang="fr-CH" b="1" dirty="0"/>
              <a:t> have</a:t>
            </a:r>
            <a:r>
              <a:rPr lang="fr-CH" b="1" baseline="0" dirty="0"/>
              <a:t> been </a:t>
            </a:r>
            <a:r>
              <a:rPr lang="fr-CH" b="1" baseline="0" dirty="0" err="1"/>
              <a:t>published</a:t>
            </a:r>
            <a:r>
              <a:rPr lang="fr-CH" b="1" baseline="0" dirty="0"/>
              <a:t> </a:t>
            </a:r>
            <a:r>
              <a:rPr lang="fr-CH" b="1" dirty="0"/>
              <a:t> are </a:t>
            </a:r>
            <a:r>
              <a:rPr lang="fr-CH" b="1" dirty="0" err="1"/>
              <a:t>based</a:t>
            </a:r>
            <a:r>
              <a:rPr lang="fr-CH" b="1" dirty="0"/>
              <a:t> on one </a:t>
            </a:r>
            <a:r>
              <a:rPr lang="fr-CH" b="1" dirty="0" err="1"/>
              <a:t>analyte</a:t>
            </a:r>
            <a:r>
              <a:rPr lang="fr-CH" b="1" dirty="0"/>
              <a:t> (single </a:t>
            </a:r>
            <a:r>
              <a:rPr lang="fr-CH" b="1" dirty="0" err="1"/>
              <a:t>stains</a:t>
            </a:r>
            <a:r>
              <a:rPr lang="fr-CH" b="1" dirty="0"/>
              <a:t>) per </a:t>
            </a:r>
            <a:r>
              <a:rPr lang="fr-CH" b="1" dirty="0" err="1"/>
              <a:t>tumor</a:t>
            </a:r>
            <a:r>
              <a:rPr lang="fr-CH" b="1" dirty="0"/>
              <a:t> section </a:t>
            </a:r>
            <a:r>
              <a:rPr lang="fr-CH" b="1" dirty="0" err="1"/>
              <a:t>which</a:t>
            </a:r>
            <a:r>
              <a:rPr lang="fr-CH" b="1" dirty="0"/>
              <a:t> </a:t>
            </a:r>
            <a:r>
              <a:rPr lang="fr-CH" b="1" dirty="0" err="1"/>
              <a:t>is</a:t>
            </a:r>
            <a:r>
              <a:rPr lang="fr-CH" b="1" dirty="0"/>
              <a:t> </a:t>
            </a:r>
            <a:r>
              <a:rPr lang="fr-CH" b="1" dirty="0" err="1"/>
              <a:t>unlikely</a:t>
            </a:r>
            <a:r>
              <a:rPr lang="fr-CH" b="1" dirty="0"/>
              <a:t> to </a:t>
            </a:r>
            <a:r>
              <a:rPr lang="fr-CH" b="1" dirty="0" err="1"/>
              <a:t>be</a:t>
            </a:r>
            <a:r>
              <a:rPr lang="fr-CH" b="1" dirty="0"/>
              <a:t> </a:t>
            </a:r>
            <a:r>
              <a:rPr lang="fr-CH" b="1" dirty="0" err="1"/>
              <a:t>sufficient</a:t>
            </a:r>
            <a:r>
              <a:rPr lang="fr-CH" b="1" dirty="0"/>
              <a:t> for the </a:t>
            </a:r>
            <a:r>
              <a:rPr lang="fr-CH" b="1" dirty="0" err="1"/>
              <a:t>comprehensive</a:t>
            </a:r>
            <a:r>
              <a:rPr lang="fr-CH" b="1" dirty="0"/>
              <a:t> </a:t>
            </a:r>
            <a:r>
              <a:rPr lang="fr-CH" b="1" dirty="0" err="1"/>
              <a:t>analysis</a:t>
            </a:r>
            <a:r>
              <a:rPr lang="fr-CH" b="1" dirty="0"/>
              <a:t> of the immune </a:t>
            </a:r>
            <a:r>
              <a:rPr lang="fr-CH" b="1" dirty="0" err="1"/>
              <a:t>microenvironment</a:t>
            </a:r>
            <a:r>
              <a:rPr lang="fr-CH" b="1" dirty="0"/>
              <a:t>. For </a:t>
            </a:r>
            <a:r>
              <a:rPr lang="fr-CH" b="1" dirty="0" err="1"/>
              <a:t>that</a:t>
            </a:r>
            <a:r>
              <a:rPr lang="fr-CH" b="1" dirty="0"/>
              <a:t> in situ </a:t>
            </a:r>
            <a:r>
              <a:rPr lang="fr-CH" b="1" dirty="0" err="1"/>
              <a:t>multiparameter</a:t>
            </a:r>
            <a:r>
              <a:rPr lang="fr-CH" b="1" dirty="0"/>
              <a:t> solutions are </a:t>
            </a:r>
            <a:r>
              <a:rPr lang="fr-CH" b="1" dirty="0" err="1"/>
              <a:t>needed</a:t>
            </a:r>
            <a:r>
              <a:rPr lang="fr-CH" b="1" dirty="0"/>
              <a:t>.</a:t>
            </a:r>
            <a:r>
              <a:rPr lang="fr-CH" b="1" baseline="0" dirty="0"/>
              <a:t> </a:t>
            </a:r>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58</a:t>
            </a:fld>
            <a:endParaRPr lang="fr-CH"/>
          </a:p>
        </p:txBody>
      </p:sp>
    </p:spTree>
    <p:extLst>
      <p:ext uri="{BB962C8B-B14F-4D97-AF65-F5344CB8AC3E}">
        <p14:creationId xmlns:p14="http://schemas.microsoft.com/office/powerpoint/2010/main" val="30338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b="1" dirty="0" err="1"/>
              <a:t>Tumor</a:t>
            </a:r>
            <a:r>
              <a:rPr lang="fr-CH" sz="1200" b="1" dirty="0"/>
              <a:t> tissues are </a:t>
            </a:r>
            <a:r>
              <a:rPr lang="fr-CH" sz="1200" b="1" dirty="0" err="1"/>
              <a:t>complex</a:t>
            </a:r>
            <a:r>
              <a:rPr lang="fr-CH" sz="1200" b="1" dirty="0"/>
              <a:t> structures </a:t>
            </a:r>
            <a:r>
              <a:rPr lang="fr-CH" sz="1200" b="1" dirty="0" err="1"/>
              <a:t>where</a:t>
            </a:r>
            <a:r>
              <a:rPr lang="fr-CH" sz="1200" b="1" dirty="0"/>
              <a:t> </a:t>
            </a:r>
            <a:r>
              <a:rPr lang="fr-CH" sz="1200" b="1" dirty="0" err="1"/>
              <a:t>malignant</a:t>
            </a:r>
            <a:r>
              <a:rPr lang="fr-CH" sz="1200" b="1" dirty="0"/>
              <a:t> </a:t>
            </a:r>
            <a:r>
              <a:rPr lang="fr-CH" sz="1200" b="1" dirty="0" err="1"/>
              <a:t>cells</a:t>
            </a:r>
            <a:r>
              <a:rPr lang="fr-CH" sz="1200" b="1" dirty="0"/>
              <a:t> </a:t>
            </a:r>
            <a:r>
              <a:rPr lang="fr-CH" sz="1200" b="1" dirty="0" err="1"/>
              <a:t>interact</a:t>
            </a:r>
            <a:r>
              <a:rPr lang="fr-CH" sz="1200" b="1" dirty="0"/>
              <a:t> </a:t>
            </a:r>
            <a:r>
              <a:rPr lang="fr-CH" sz="1200" b="1" dirty="0" err="1"/>
              <a:t>with</a:t>
            </a:r>
            <a:r>
              <a:rPr lang="fr-CH" sz="1200" b="1" dirty="0"/>
              <a:t> a </a:t>
            </a:r>
            <a:r>
              <a:rPr lang="fr-CH" sz="1200" b="1" dirty="0" err="1"/>
              <a:t>variety</a:t>
            </a:r>
            <a:r>
              <a:rPr lang="fr-CH" sz="1200" b="1" dirty="0"/>
              <a:t> of </a:t>
            </a:r>
            <a:r>
              <a:rPr lang="fr-CH" sz="1200" b="1" dirty="0" err="1"/>
              <a:t>factors</a:t>
            </a:r>
            <a:r>
              <a:rPr lang="fr-CH" sz="1200" b="1" dirty="0"/>
              <a:t> </a:t>
            </a:r>
            <a:r>
              <a:rPr lang="fr-CH" sz="1200" b="1" dirty="0" err="1"/>
              <a:t>extrinsic</a:t>
            </a:r>
            <a:r>
              <a:rPr lang="fr-CH" sz="1200" b="1" dirty="0"/>
              <a:t> to cancer </a:t>
            </a:r>
            <a:r>
              <a:rPr lang="fr-CH" sz="1200" b="1" dirty="0" err="1"/>
              <a:t>cells</a:t>
            </a:r>
            <a:r>
              <a:rPr lang="fr-CH" sz="1200" b="1" dirty="0"/>
              <a:t>, </a:t>
            </a:r>
            <a:r>
              <a:rPr lang="fr-CH" sz="1200" b="1" dirty="0" err="1"/>
              <a:t>including</a:t>
            </a:r>
            <a:r>
              <a:rPr lang="fr-CH" sz="1200" b="1" dirty="0"/>
              <a:t> </a:t>
            </a:r>
            <a:r>
              <a:rPr lang="fr-CH" sz="1200" b="1" dirty="0" err="1"/>
              <a:t>different</a:t>
            </a:r>
            <a:r>
              <a:rPr lang="fr-CH" sz="1200" b="1" dirty="0"/>
              <a:t> </a:t>
            </a:r>
            <a:r>
              <a:rPr lang="fr-CH" sz="1200" b="1" dirty="0" err="1"/>
              <a:t>cell</a:t>
            </a:r>
            <a:r>
              <a:rPr lang="fr-CH" sz="1200" b="1" dirty="0"/>
              <a:t> types </a:t>
            </a:r>
            <a:r>
              <a:rPr lang="fr-CH" sz="1200" b="1" dirty="0" err="1"/>
              <a:t>such</a:t>
            </a:r>
            <a:r>
              <a:rPr lang="fr-CH" sz="1200" b="1" dirty="0"/>
              <a:t> as </a:t>
            </a:r>
            <a:r>
              <a:rPr lang="fr-CH" sz="1200" b="1" dirty="0" err="1"/>
              <a:t>cells</a:t>
            </a:r>
            <a:r>
              <a:rPr lang="fr-CH" sz="1200" b="1" dirty="0"/>
              <a:t> </a:t>
            </a:r>
            <a:r>
              <a:rPr lang="fr-CH" sz="1200" b="1" dirty="0" err="1"/>
              <a:t>from</a:t>
            </a:r>
            <a:r>
              <a:rPr lang="fr-CH" sz="1200" b="1" dirty="0"/>
              <a:t> the </a:t>
            </a:r>
            <a:r>
              <a:rPr lang="fr-CH" sz="1200" b="1" dirty="0" err="1"/>
              <a:t>innate</a:t>
            </a:r>
            <a:r>
              <a:rPr lang="fr-CH" sz="1200" b="1" dirty="0"/>
              <a:t> and adaptive immune</a:t>
            </a:r>
            <a:r>
              <a:rPr lang="fr-CH" sz="1200" b="1" baseline="0" dirty="0"/>
              <a:t> system, </a:t>
            </a:r>
            <a:r>
              <a:rPr lang="fr-CH" sz="1200" b="1" baseline="0" dirty="0" err="1"/>
              <a:t>blood</a:t>
            </a:r>
            <a:r>
              <a:rPr lang="fr-CH" sz="1200" b="1" baseline="0" dirty="0"/>
              <a:t> </a:t>
            </a:r>
            <a:r>
              <a:rPr lang="fr-CH" sz="1200" b="1" baseline="0" dirty="0" err="1"/>
              <a:t>vessels</a:t>
            </a:r>
            <a:r>
              <a:rPr lang="fr-CH" sz="1200" b="1" baseline="0" dirty="0"/>
              <a:t> and </a:t>
            </a:r>
            <a:r>
              <a:rPr lang="fr-CH" sz="1200" b="1" baseline="0" dirty="0" err="1"/>
              <a:t>lymphatics</a:t>
            </a:r>
            <a:r>
              <a:rPr lang="fr-CH" sz="1200" b="1" baseline="0" dirty="0"/>
              <a:t> </a:t>
            </a:r>
            <a:r>
              <a:rPr lang="fr-CH" sz="1200" b="1" baseline="0" dirty="0" err="1"/>
              <a:t>endothelial</a:t>
            </a:r>
            <a:r>
              <a:rPr lang="fr-CH" sz="1200" b="1" baseline="0" dirty="0"/>
              <a:t> </a:t>
            </a:r>
            <a:r>
              <a:rPr lang="fr-CH" sz="1200" b="1" baseline="0" dirty="0" err="1"/>
              <a:t>cells</a:t>
            </a:r>
            <a:r>
              <a:rPr lang="fr-CH" sz="1200" b="1" baseline="0" dirty="0"/>
              <a:t>, </a:t>
            </a:r>
            <a:r>
              <a:rPr lang="fr-CH" sz="1200" b="1" baseline="0" dirty="0" err="1"/>
              <a:t>stromal</a:t>
            </a:r>
            <a:r>
              <a:rPr lang="fr-CH" sz="1200" b="1" baseline="0" dirty="0"/>
              <a:t> </a:t>
            </a:r>
            <a:r>
              <a:rPr lang="fr-CH" sz="1200" b="1" baseline="0" dirty="0" err="1"/>
              <a:t>cells</a:t>
            </a:r>
            <a:r>
              <a:rPr lang="fr-CH" sz="1200" b="1" baseline="0" dirty="0"/>
              <a:t> and </a:t>
            </a:r>
            <a:r>
              <a:rPr lang="fr-CH" sz="1200" b="1" baseline="0" dirty="0" err="1"/>
              <a:t>fibroblasts</a:t>
            </a:r>
            <a:r>
              <a:rPr lang="fr-CH" sz="1200" b="1" baseline="0" dirty="0"/>
              <a:t> as </a:t>
            </a:r>
            <a:r>
              <a:rPr lang="fr-CH" sz="1200" b="1" baseline="0" dirty="0" err="1"/>
              <a:t>well</a:t>
            </a:r>
            <a:r>
              <a:rPr lang="fr-CH" sz="1200" b="1" baseline="0" dirty="0"/>
              <a:t> as non-cellular components </a:t>
            </a:r>
            <a:r>
              <a:rPr lang="fr-CH" sz="1200" b="1" baseline="0" dirty="0" err="1"/>
              <a:t>such</a:t>
            </a:r>
            <a:r>
              <a:rPr lang="fr-CH" sz="1200" b="1" baseline="0" dirty="0"/>
              <a:t> as </a:t>
            </a:r>
            <a:r>
              <a:rPr lang="fr-CH" sz="1200" b="1" baseline="0" dirty="0" err="1"/>
              <a:t>extracellular</a:t>
            </a:r>
            <a:r>
              <a:rPr lang="fr-CH" sz="1200" b="1" baseline="0" dirty="0"/>
              <a:t> matrix and cytokines. All </a:t>
            </a:r>
            <a:r>
              <a:rPr lang="fr-CH" sz="1200" b="1" baseline="0" dirty="0" err="1"/>
              <a:t>these</a:t>
            </a:r>
            <a:r>
              <a:rPr lang="fr-CH" sz="1200" b="1" baseline="0" dirty="0"/>
              <a:t> </a:t>
            </a:r>
            <a:r>
              <a:rPr lang="fr-CH" sz="1200" b="1" baseline="0" dirty="0" err="1"/>
              <a:t>factors</a:t>
            </a:r>
            <a:r>
              <a:rPr lang="fr-CH" sz="1200" b="1" baseline="0" dirty="0"/>
              <a:t> </a:t>
            </a:r>
            <a:r>
              <a:rPr lang="fr-CH" sz="1200" b="1" baseline="0" dirty="0" err="1"/>
              <a:t>constitute</a:t>
            </a:r>
            <a:r>
              <a:rPr lang="fr-CH" sz="1200" b="1" baseline="0" dirty="0"/>
              <a:t> the </a:t>
            </a:r>
            <a:r>
              <a:rPr lang="fr-CH" sz="1200" b="1" baseline="0" dirty="0" err="1"/>
              <a:t>tumor</a:t>
            </a:r>
            <a:r>
              <a:rPr lang="fr-CH" sz="1200" b="1" baseline="0" dirty="0"/>
              <a:t> </a:t>
            </a:r>
            <a:r>
              <a:rPr lang="fr-CH" sz="1200" b="1" baseline="0" dirty="0" err="1"/>
              <a:t>microenvironment</a:t>
            </a:r>
            <a:r>
              <a:rPr lang="fr-CH" sz="1200" b="1" baseline="0" dirty="0"/>
              <a:t>.</a:t>
            </a:r>
            <a:endParaRPr lang="fr-CH" sz="1200" b="1" dirty="0"/>
          </a:p>
          <a:p>
            <a:endParaRPr lang="fr-CH" sz="1200"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5</a:t>
            </a:fld>
            <a:endParaRPr lang="fr-CH"/>
          </a:p>
        </p:txBody>
      </p:sp>
    </p:spTree>
    <p:extLst>
      <p:ext uri="{BB962C8B-B14F-4D97-AF65-F5344CB8AC3E}">
        <p14:creationId xmlns:p14="http://schemas.microsoft.com/office/powerpoint/2010/main" val="2165483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Most of the TIL </a:t>
            </a:r>
            <a:r>
              <a:rPr lang="fr-CH" b="1" dirty="0" err="1"/>
              <a:t>studies</a:t>
            </a:r>
            <a:r>
              <a:rPr lang="fr-CH" b="1" dirty="0"/>
              <a:t> </a:t>
            </a:r>
            <a:r>
              <a:rPr lang="fr-CH" b="1" dirty="0" err="1"/>
              <a:t>that</a:t>
            </a:r>
            <a:r>
              <a:rPr lang="fr-CH" b="1" dirty="0"/>
              <a:t> have</a:t>
            </a:r>
            <a:r>
              <a:rPr lang="fr-CH" b="1" baseline="0" dirty="0"/>
              <a:t> been </a:t>
            </a:r>
            <a:r>
              <a:rPr lang="fr-CH" b="1" baseline="0" dirty="0" err="1"/>
              <a:t>published</a:t>
            </a:r>
            <a:r>
              <a:rPr lang="fr-CH" b="1" baseline="0" dirty="0"/>
              <a:t> </a:t>
            </a:r>
            <a:r>
              <a:rPr lang="fr-CH" b="1" dirty="0"/>
              <a:t> are </a:t>
            </a:r>
            <a:r>
              <a:rPr lang="fr-CH" b="1" dirty="0" err="1"/>
              <a:t>based</a:t>
            </a:r>
            <a:r>
              <a:rPr lang="fr-CH" b="1" dirty="0"/>
              <a:t> on one </a:t>
            </a:r>
            <a:r>
              <a:rPr lang="fr-CH" b="1" dirty="0" err="1"/>
              <a:t>analyte</a:t>
            </a:r>
            <a:r>
              <a:rPr lang="fr-CH" b="1" dirty="0"/>
              <a:t> (single </a:t>
            </a:r>
            <a:r>
              <a:rPr lang="fr-CH" b="1" dirty="0" err="1"/>
              <a:t>stains</a:t>
            </a:r>
            <a:r>
              <a:rPr lang="fr-CH" b="1" dirty="0"/>
              <a:t>) per </a:t>
            </a:r>
            <a:r>
              <a:rPr lang="fr-CH" b="1" dirty="0" err="1"/>
              <a:t>tumor</a:t>
            </a:r>
            <a:r>
              <a:rPr lang="fr-CH" b="1" dirty="0"/>
              <a:t> section </a:t>
            </a:r>
            <a:r>
              <a:rPr lang="fr-CH" b="1" dirty="0" err="1"/>
              <a:t>which</a:t>
            </a:r>
            <a:r>
              <a:rPr lang="fr-CH" b="1" dirty="0"/>
              <a:t> </a:t>
            </a:r>
            <a:r>
              <a:rPr lang="fr-CH" b="1" dirty="0" err="1"/>
              <a:t>is</a:t>
            </a:r>
            <a:r>
              <a:rPr lang="fr-CH" b="1" dirty="0"/>
              <a:t> </a:t>
            </a:r>
            <a:r>
              <a:rPr lang="fr-CH" b="1" dirty="0" err="1"/>
              <a:t>unlikely</a:t>
            </a:r>
            <a:r>
              <a:rPr lang="fr-CH" b="1" dirty="0"/>
              <a:t> to </a:t>
            </a:r>
            <a:r>
              <a:rPr lang="fr-CH" b="1" dirty="0" err="1"/>
              <a:t>be</a:t>
            </a:r>
            <a:r>
              <a:rPr lang="fr-CH" b="1" dirty="0"/>
              <a:t> </a:t>
            </a:r>
            <a:r>
              <a:rPr lang="fr-CH" b="1" dirty="0" err="1"/>
              <a:t>sufficient</a:t>
            </a:r>
            <a:r>
              <a:rPr lang="fr-CH" b="1" dirty="0"/>
              <a:t> for the </a:t>
            </a:r>
            <a:r>
              <a:rPr lang="fr-CH" b="1" dirty="0" err="1"/>
              <a:t>comprehensive</a:t>
            </a:r>
            <a:r>
              <a:rPr lang="fr-CH" b="1" dirty="0"/>
              <a:t> </a:t>
            </a:r>
            <a:r>
              <a:rPr lang="fr-CH" b="1" dirty="0" err="1"/>
              <a:t>analysis</a:t>
            </a:r>
            <a:r>
              <a:rPr lang="fr-CH" b="1" dirty="0"/>
              <a:t> of the immune </a:t>
            </a:r>
            <a:r>
              <a:rPr lang="fr-CH" b="1" dirty="0" err="1"/>
              <a:t>microenvironment</a:t>
            </a:r>
            <a:r>
              <a:rPr lang="fr-CH" b="1" dirty="0"/>
              <a:t>. For </a:t>
            </a:r>
            <a:r>
              <a:rPr lang="fr-CH" b="1" dirty="0" err="1"/>
              <a:t>that</a:t>
            </a:r>
            <a:r>
              <a:rPr lang="fr-CH" b="1" dirty="0"/>
              <a:t> in situ </a:t>
            </a:r>
            <a:r>
              <a:rPr lang="fr-CH" b="1" dirty="0" err="1"/>
              <a:t>multiparameter</a:t>
            </a:r>
            <a:r>
              <a:rPr lang="fr-CH" b="1" dirty="0"/>
              <a:t> solutions are </a:t>
            </a:r>
            <a:r>
              <a:rPr lang="fr-CH" b="1" dirty="0" err="1"/>
              <a:t>needed</a:t>
            </a:r>
            <a:r>
              <a:rPr lang="fr-CH" b="1" dirty="0"/>
              <a:t>.</a:t>
            </a:r>
            <a:r>
              <a:rPr lang="fr-CH" b="1" baseline="0" dirty="0"/>
              <a:t> </a:t>
            </a:r>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59</a:t>
            </a:fld>
            <a:endParaRPr lang="fr-CH"/>
          </a:p>
        </p:txBody>
      </p:sp>
    </p:spTree>
    <p:extLst>
      <p:ext uri="{BB962C8B-B14F-4D97-AF65-F5344CB8AC3E}">
        <p14:creationId xmlns:p14="http://schemas.microsoft.com/office/powerpoint/2010/main" val="1924355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b="1" dirty="0" err="1"/>
              <a:t>Although</a:t>
            </a:r>
            <a:r>
              <a:rPr lang="fr-CH" b="1" dirty="0"/>
              <a:t> flow and mass </a:t>
            </a:r>
            <a:r>
              <a:rPr lang="fr-CH" b="1" dirty="0" err="1"/>
              <a:t>cytometry</a:t>
            </a:r>
            <a:endParaRPr lang="fr-CH" b="1" dirty="0"/>
          </a:p>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60</a:t>
            </a:fld>
            <a:endParaRPr lang="fr-CH"/>
          </a:p>
        </p:txBody>
      </p:sp>
    </p:spTree>
    <p:extLst>
      <p:ext uri="{BB962C8B-B14F-4D97-AF65-F5344CB8AC3E}">
        <p14:creationId xmlns:p14="http://schemas.microsoft.com/office/powerpoint/2010/main" val="237965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As </a:t>
            </a:r>
            <a:r>
              <a:rPr lang="fr-CH" b="1" dirty="0" err="1"/>
              <a:t>well</a:t>
            </a:r>
            <a:r>
              <a:rPr lang="fr-CH" b="1" dirty="0"/>
              <a:t> as </a:t>
            </a:r>
            <a:r>
              <a:rPr lang="fr-CH" b="1" dirty="0" err="1"/>
              <a:t>gene</a:t>
            </a:r>
            <a:r>
              <a:rPr lang="fr-CH" b="1" dirty="0"/>
              <a:t> expression </a:t>
            </a:r>
            <a:r>
              <a:rPr lang="fr-CH" b="1" dirty="0" err="1"/>
              <a:t>profiling</a:t>
            </a:r>
            <a:r>
              <a:rPr lang="fr-CH" b="1" dirty="0"/>
              <a:t> and </a:t>
            </a:r>
            <a:r>
              <a:rPr lang="fr-CH" b="1" dirty="0" err="1"/>
              <a:t>immunosequence</a:t>
            </a:r>
            <a:r>
              <a:rPr lang="fr-CH" b="1" dirty="0"/>
              <a:t> for the </a:t>
            </a:r>
            <a:r>
              <a:rPr lang="fr-CH" b="1" dirty="0" err="1"/>
              <a:t>analysis</a:t>
            </a:r>
            <a:r>
              <a:rPr lang="fr-CH" b="1" dirty="0"/>
              <a:t> of</a:t>
            </a:r>
            <a:r>
              <a:rPr lang="fr-CH" b="1" baseline="0" dirty="0"/>
              <a:t> T </a:t>
            </a:r>
            <a:r>
              <a:rPr lang="fr-CH" b="1" baseline="0" dirty="0" err="1"/>
              <a:t>cell</a:t>
            </a:r>
            <a:r>
              <a:rPr lang="fr-CH" b="1" baseline="0" dirty="0"/>
              <a:t> </a:t>
            </a:r>
            <a:r>
              <a:rPr lang="fr-CH" b="1" baseline="0" dirty="0" err="1"/>
              <a:t>specificities</a:t>
            </a:r>
            <a:r>
              <a:rPr lang="fr-CH" b="1" baseline="0" dirty="0"/>
              <a:t> </a:t>
            </a:r>
            <a:r>
              <a:rPr lang="fr-CH" b="1" baseline="0" dirty="0" err="1"/>
              <a:t>facilitate</a:t>
            </a:r>
            <a:r>
              <a:rPr lang="fr-CH" b="1" baseline="0" dirty="0"/>
              <a:t> the </a:t>
            </a:r>
            <a:r>
              <a:rPr lang="fr-CH" b="1" baseline="0" dirty="0" err="1"/>
              <a:t>interogation</a:t>
            </a:r>
            <a:r>
              <a:rPr lang="fr-CH" b="1" baseline="0" dirty="0"/>
              <a:t> of </a:t>
            </a:r>
            <a:r>
              <a:rPr lang="fr-CH" b="1" baseline="0" dirty="0" err="1"/>
              <a:t>broad</a:t>
            </a:r>
            <a:r>
              <a:rPr lang="fr-CH" b="1" baseline="0" dirty="0"/>
              <a:t> immune profiles of the </a:t>
            </a:r>
            <a:r>
              <a:rPr lang="fr-CH" b="1" baseline="0" dirty="0" err="1"/>
              <a:t>whole</a:t>
            </a:r>
            <a:r>
              <a:rPr lang="fr-CH" b="1" baseline="0" dirty="0"/>
              <a:t> </a:t>
            </a:r>
            <a:r>
              <a:rPr lang="fr-CH" b="1" baseline="0" dirty="0" err="1"/>
              <a:t>specimen</a:t>
            </a:r>
            <a:r>
              <a:rPr lang="fr-CH" b="1" baseline="0" dirty="0"/>
              <a:t>, important </a:t>
            </a:r>
            <a:r>
              <a:rPr lang="fr-CH" b="1" baseline="0" dirty="0" err="1"/>
              <a:t>histological</a:t>
            </a:r>
            <a:r>
              <a:rPr lang="fr-CH" b="1" baseline="0" dirty="0"/>
              <a:t> </a:t>
            </a:r>
            <a:r>
              <a:rPr lang="fr-CH" b="1" baseline="0" dirty="0" err="1"/>
              <a:t>context</a:t>
            </a:r>
            <a:r>
              <a:rPr lang="fr-CH" b="1" baseline="0" dirty="0"/>
              <a:t> </a:t>
            </a:r>
            <a:r>
              <a:rPr lang="fr-CH" b="1" baseline="0" dirty="0" err="1"/>
              <a:t>is</a:t>
            </a:r>
            <a:r>
              <a:rPr lang="fr-CH" b="1" baseline="0" dirty="0"/>
              <a:t> </a:t>
            </a:r>
            <a:r>
              <a:rPr lang="fr-CH" b="1" baseline="0" dirty="0" err="1"/>
              <a:t>lost</a:t>
            </a:r>
            <a:r>
              <a:rPr lang="fr-CH" b="1" baseline="0" dirty="0"/>
              <a:t>.</a:t>
            </a:r>
            <a:endParaRPr lang="fr-CH" b="1"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61</a:t>
            </a:fld>
            <a:endParaRPr lang="fr-CH"/>
          </a:p>
        </p:txBody>
      </p:sp>
    </p:spTree>
    <p:extLst>
      <p:ext uri="{BB962C8B-B14F-4D97-AF65-F5344CB8AC3E}">
        <p14:creationId xmlns:p14="http://schemas.microsoft.com/office/powerpoint/2010/main" val="4222301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As </a:t>
            </a:r>
            <a:r>
              <a:rPr lang="fr-CH" b="1" dirty="0" err="1"/>
              <a:t>well</a:t>
            </a:r>
            <a:r>
              <a:rPr lang="fr-CH" b="1" dirty="0"/>
              <a:t> as </a:t>
            </a:r>
            <a:r>
              <a:rPr lang="fr-CH" b="1" dirty="0" err="1"/>
              <a:t>gene</a:t>
            </a:r>
            <a:r>
              <a:rPr lang="fr-CH" b="1" dirty="0"/>
              <a:t> expression </a:t>
            </a:r>
            <a:r>
              <a:rPr lang="fr-CH" b="1" dirty="0" err="1"/>
              <a:t>profiling</a:t>
            </a:r>
            <a:r>
              <a:rPr lang="fr-CH" b="1" dirty="0"/>
              <a:t> and </a:t>
            </a:r>
            <a:r>
              <a:rPr lang="fr-CH" b="1" dirty="0" err="1"/>
              <a:t>immunosequence</a:t>
            </a:r>
            <a:r>
              <a:rPr lang="fr-CH" b="1" dirty="0"/>
              <a:t> for the </a:t>
            </a:r>
            <a:r>
              <a:rPr lang="fr-CH" b="1" dirty="0" err="1"/>
              <a:t>analysis</a:t>
            </a:r>
            <a:r>
              <a:rPr lang="fr-CH" b="1" dirty="0"/>
              <a:t> of</a:t>
            </a:r>
            <a:r>
              <a:rPr lang="fr-CH" b="1" baseline="0" dirty="0"/>
              <a:t> T </a:t>
            </a:r>
            <a:r>
              <a:rPr lang="fr-CH" b="1" baseline="0" dirty="0" err="1"/>
              <a:t>cell</a:t>
            </a:r>
            <a:r>
              <a:rPr lang="fr-CH" b="1" baseline="0" dirty="0"/>
              <a:t> </a:t>
            </a:r>
            <a:r>
              <a:rPr lang="fr-CH" b="1" baseline="0" dirty="0" err="1"/>
              <a:t>specificities</a:t>
            </a:r>
            <a:r>
              <a:rPr lang="fr-CH" b="1" baseline="0" dirty="0"/>
              <a:t> </a:t>
            </a:r>
            <a:r>
              <a:rPr lang="fr-CH" b="1" baseline="0" dirty="0" err="1"/>
              <a:t>facilitate</a:t>
            </a:r>
            <a:r>
              <a:rPr lang="fr-CH" b="1" baseline="0" dirty="0"/>
              <a:t> the </a:t>
            </a:r>
            <a:r>
              <a:rPr lang="fr-CH" b="1" baseline="0" dirty="0" err="1"/>
              <a:t>interogation</a:t>
            </a:r>
            <a:r>
              <a:rPr lang="fr-CH" b="1" baseline="0" dirty="0"/>
              <a:t> of </a:t>
            </a:r>
            <a:r>
              <a:rPr lang="fr-CH" b="1" baseline="0" dirty="0" err="1"/>
              <a:t>broad</a:t>
            </a:r>
            <a:r>
              <a:rPr lang="fr-CH" b="1" baseline="0" dirty="0"/>
              <a:t> immune profiles of the </a:t>
            </a:r>
            <a:r>
              <a:rPr lang="fr-CH" b="1" baseline="0" dirty="0" err="1"/>
              <a:t>whole</a:t>
            </a:r>
            <a:r>
              <a:rPr lang="fr-CH" b="1" baseline="0" dirty="0"/>
              <a:t> </a:t>
            </a:r>
            <a:r>
              <a:rPr lang="fr-CH" b="1" baseline="0" dirty="0" err="1"/>
              <a:t>specimen</a:t>
            </a:r>
            <a:r>
              <a:rPr lang="fr-CH" b="1" baseline="0" dirty="0"/>
              <a:t>, important </a:t>
            </a:r>
            <a:r>
              <a:rPr lang="fr-CH" b="1" baseline="0" dirty="0" err="1"/>
              <a:t>histological</a:t>
            </a:r>
            <a:r>
              <a:rPr lang="fr-CH" b="1" baseline="0" dirty="0"/>
              <a:t> </a:t>
            </a:r>
            <a:r>
              <a:rPr lang="fr-CH" b="1" baseline="0" dirty="0" err="1"/>
              <a:t>context</a:t>
            </a:r>
            <a:r>
              <a:rPr lang="fr-CH" b="1" baseline="0" dirty="0"/>
              <a:t> </a:t>
            </a:r>
            <a:r>
              <a:rPr lang="fr-CH" b="1" baseline="0" dirty="0" err="1"/>
              <a:t>is</a:t>
            </a:r>
            <a:r>
              <a:rPr lang="fr-CH" b="1" baseline="0" dirty="0"/>
              <a:t> </a:t>
            </a:r>
            <a:r>
              <a:rPr lang="fr-CH" b="1" baseline="0" dirty="0" err="1"/>
              <a:t>lost</a:t>
            </a:r>
            <a:r>
              <a:rPr lang="fr-CH" b="1" baseline="0" dirty="0"/>
              <a:t>.</a:t>
            </a:r>
            <a:endParaRPr lang="fr-CH" b="1"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62</a:t>
            </a:fld>
            <a:endParaRPr lang="fr-CH"/>
          </a:p>
        </p:txBody>
      </p:sp>
    </p:spTree>
    <p:extLst>
      <p:ext uri="{BB962C8B-B14F-4D97-AF65-F5344CB8AC3E}">
        <p14:creationId xmlns:p14="http://schemas.microsoft.com/office/powerpoint/2010/main" val="3011687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b="1" dirty="0"/>
              <a:t>In </a:t>
            </a:r>
            <a:r>
              <a:rPr lang="fr-CH" b="1" dirty="0" err="1"/>
              <a:t>order</a:t>
            </a:r>
            <a:r>
              <a:rPr lang="fr-CH" b="1" dirty="0"/>
              <a:t> to </a:t>
            </a:r>
            <a:r>
              <a:rPr lang="fr-CH" b="1" dirty="0" err="1"/>
              <a:t>assess</a:t>
            </a:r>
            <a:r>
              <a:rPr lang="fr-CH" b="1" dirty="0"/>
              <a:t> t</a:t>
            </a:r>
            <a:r>
              <a:rPr lang="fr-CH" b="1" baseline="0" dirty="0"/>
              <a:t>he </a:t>
            </a:r>
            <a:r>
              <a:rPr lang="fr-CH" b="1" baseline="0" dirty="0" err="1"/>
              <a:t>presence</a:t>
            </a:r>
            <a:r>
              <a:rPr lang="fr-CH" b="1" baseline="0" dirty="0"/>
              <a:t> of </a:t>
            </a:r>
            <a:r>
              <a:rPr lang="fr-CH" b="1" baseline="0" dirty="0" err="1"/>
              <a:t>both</a:t>
            </a:r>
            <a:r>
              <a:rPr lang="fr-CH" b="1" baseline="0" dirty="0"/>
              <a:t> </a:t>
            </a:r>
            <a:r>
              <a:rPr lang="fr-CH" b="1" baseline="0" dirty="0" err="1"/>
              <a:t>tumor</a:t>
            </a:r>
            <a:r>
              <a:rPr lang="fr-CH" b="1" baseline="0" dirty="0"/>
              <a:t> and immune </a:t>
            </a:r>
            <a:r>
              <a:rPr lang="fr-CH" b="1" baseline="0" dirty="0" err="1"/>
              <a:t>cell</a:t>
            </a:r>
            <a:r>
              <a:rPr lang="fr-CH" b="1" baseline="0" dirty="0"/>
              <a:t> </a:t>
            </a:r>
            <a:r>
              <a:rPr lang="fr-CH" b="1" baseline="0" dirty="0" err="1"/>
              <a:t>phenotypes</a:t>
            </a:r>
            <a:r>
              <a:rPr lang="fr-CH" b="1" baseline="0" dirty="0"/>
              <a:t> and </a:t>
            </a:r>
            <a:r>
              <a:rPr lang="fr-CH" b="1" baseline="0" dirty="0" err="1"/>
              <a:t>their</a:t>
            </a:r>
            <a:r>
              <a:rPr lang="fr-CH" b="1" baseline="0" dirty="0"/>
              <a:t> spatial </a:t>
            </a:r>
            <a:r>
              <a:rPr lang="fr-CH" b="1" baseline="0" dirty="0" err="1"/>
              <a:t>relationships</a:t>
            </a:r>
            <a:r>
              <a:rPr lang="fr-CH" b="1" baseline="0" dirty="0"/>
              <a:t>,  in situ multiplex </a:t>
            </a:r>
            <a:r>
              <a:rPr lang="fr-CH" b="1" baseline="0" dirty="0" err="1"/>
              <a:t>immunohistochemistry</a:t>
            </a:r>
            <a:r>
              <a:rPr lang="fr-CH" b="1" baseline="0" dirty="0"/>
              <a:t> techniques are important technologies ……</a:t>
            </a:r>
            <a:endParaRPr lang="fr-CH" dirty="0"/>
          </a:p>
          <a:p>
            <a:endParaRPr lang="en-US" dirty="0"/>
          </a:p>
        </p:txBody>
      </p:sp>
      <p:sp>
        <p:nvSpPr>
          <p:cNvPr id="4" name="Slide Number Placeholder 3"/>
          <p:cNvSpPr>
            <a:spLocks noGrp="1"/>
          </p:cNvSpPr>
          <p:nvPr>
            <p:ph type="sldNum" sz="quarter" idx="10"/>
          </p:nvPr>
        </p:nvSpPr>
        <p:spPr/>
        <p:txBody>
          <a:bodyPr/>
          <a:lstStyle/>
          <a:p>
            <a:fld id="{654376EF-6BE7-4CB0-AF91-161529FAFB87}" type="slidenum">
              <a:rPr lang="en-US" smtClean="0"/>
              <a:pPr/>
              <a:t>63</a:t>
            </a:fld>
            <a:endParaRPr lang="en-US"/>
          </a:p>
        </p:txBody>
      </p:sp>
    </p:spTree>
    <p:extLst>
      <p:ext uri="{BB962C8B-B14F-4D97-AF65-F5344CB8AC3E}">
        <p14:creationId xmlns:p14="http://schemas.microsoft.com/office/powerpoint/2010/main" val="285844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66</a:t>
            </a:fld>
            <a:endParaRPr lang="fr-CH"/>
          </a:p>
        </p:txBody>
      </p:sp>
    </p:spTree>
    <p:extLst>
      <p:ext uri="{BB962C8B-B14F-4D97-AF65-F5344CB8AC3E}">
        <p14:creationId xmlns:p14="http://schemas.microsoft.com/office/powerpoint/2010/main" val="16935185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67</a:t>
            </a:fld>
            <a:endParaRPr lang="fr-CH"/>
          </a:p>
        </p:txBody>
      </p:sp>
    </p:spTree>
    <p:extLst>
      <p:ext uri="{BB962C8B-B14F-4D97-AF65-F5344CB8AC3E}">
        <p14:creationId xmlns:p14="http://schemas.microsoft.com/office/powerpoint/2010/main" val="405755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err="1"/>
              <a:t>Among</a:t>
            </a:r>
            <a:r>
              <a:rPr lang="fr-CH" b="1" dirty="0"/>
              <a:t> the </a:t>
            </a:r>
            <a:r>
              <a:rPr lang="fr-CH" b="1" dirty="0" err="1"/>
              <a:t>different</a:t>
            </a:r>
            <a:r>
              <a:rPr lang="fr-CH" b="1" dirty="0"/>
              <a:t> </a:t>
            </a:r>
            <a:r>
              <a:rPr lang="fr-CH" b="1" dirty="0" err="1"/>
              <a:t>steps</a:t>
            </a:r>
            <a:r>
              <a:rPr lang="fr-CH" b="1" dirty="0"/>
              <a:t> of the cancer-</a:t>
            </a:r>
            <a:r>
              <a:rPr lang="fr-CH" b="1" dirty="0" err="1"/>
              <a:t>immunity</a:t>
            </a:r>
            <a:r>
              <a:rPr lang="fr-CH" b="1" dirty="0"/>
              <a:t> </a:t>
            </a:r>
            <a:r>
              <a:rPr lang="fr-CH" b="1"/>
              <a:t>cycle….</a:t>
            </a:r>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68</a:t>
            </a:fld>
            <a:endParaRPr lang="fr-CH"/>
          </a:p>
        </p:txBody>
      </p:sp>
    </p:spTree>
    <p:extLst>
      <p:ext uri="{BB962C8B-B14F-4D97-AF65-F5344CB8AC3E}">
        <p14:creationId xmlns:p14="http://schemas.microsoft.com/office/powerpoint/2010/main" val="1900219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69</a:t>
            </a:fld>
            <a:endParaRPr lang="fr-CH"/>
          </a:p>
        </p:txBody>
      </p:sp>
    </p:spTree>
    <p:extLst>
      <p:ext uri="{BB962C8B-B14F-4D97-AF65-F5344CB8AC3E}">
        <p14:creationId xmlns:p14="http://schemas.microsoft.com/office/powerpoint/2010/main" val="492570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70</a:t>
            </a:fld>
            <a:endParaRPr lang="fr-CH"/>
          </a:p>
        </p:txBody>
      </p:sp>
    </p:spTree>
    <p:extLst>
      <p:ext uri="{BB962C8B-B14F-4D97-AF65-F5344CB8AC3E}">
        <p14:creationId xmlns:p14="http://schemas.microsoft.com/office/powerpoint/2010/main" val="34885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b="1" dirty="0" err="1"/>
              <a:t>Tumor</a:t>
            </a:r>
            <a:r>
              <a:rPr lang="fr-CH" sz="1200" b="1" dirty="0"/>
              <a:t> tissues are </a:t>
            </a:r>
            <a:r>
              <a:rPr lang="fr-CH" sz="1200" b="1" dirty="0" err="1"/>
              <a:t>complex</a:t>
            </a:r>
            <a:r>
              <a:rPr lang="fr-CH" sz="1200" b="1" dirty="0"/>
              <a:t> structures </a:t>
            </a:r>
            <a:r>
              <a:rPr lang="fr-CH" sz="1200" b="1" dirty="0" err="1"/>
              <a:t>where</a:t>
            </a:r>
            <a:r>
              <a:rPr lang="fr-CH" sz="1200" b="1" dirty="0"/>
              <a:t> </a:t>
            </a:r>
            <a:r>
              <a:rPr lang="fr-CH" sz="1200" b="1" dirty="0" err="1"/>
              <a:t>malignant</a:t>
            </a:r>
            <a:r>
              <a:rPr lang="fr-CH" sz="1200" b="1" dirty="0"/>
              <a:t> </a:t>
            </a:r>
            <a:r>
              <a:rPr lang="fr-CH" sz="1200" b="1" dirty="0" err="1"/>
              <a:t>cells</a:t>
            </a:r>
            <a:r>
              <a:rPr lang="fr-CH" sz="1200" b="1" dirty="0"/>
              <a:t> </a:t>
            </a:r>
            <a:r>
              <a:rPr lang="fr-CH" sz="1200" b="1" dirty="0" err="1"/>
              <a:t>interact</a:t>
            </a:r>
            <a:r>
              <a:rPr lang="fr-CH" sz="1200" b="1" dirty="0"/>
              <a:t> </a:t>
            </a:r>
            <a:r>
              <a:rPr lang="fr-CH" sz="1200" b="1" dirty="0" err="1"/>
              <a:t>with</a:t>
            </a:r>
            <a:r>
              <a:rPr lang="fr-CH" sz="1200" b="1" dirty="0"/>
              <a:t> a </a:t>
            </a:r>
            <a:r>
              <a:rPr lang="fr-CH" sz="1200" b="1" dirty="0" err="1"/>
              <a:t>variety</a:t>
            </a:r>
            <a:r>
              <a:rPr lang="fr-CH" sz="1200" b="1" dirty="0"/>
              <a:t> of </a:t>
            </a:r>
            <a:r>
              <a:rPr lang="fr-CH" sz="1200" b="1" dirty="0" err="1"/>
              <a:t>factors</a:t>
            </a:r>
            <a:r>
              <a:rPr lang="fr-CH" sz="1200" b="1" dirty="0"/>
              <a:t> </a:t>
            </a:r>
            <a:r>
              <a:rPr lang="fr-CH" sz="1200" b="1" dirty="0" err="1"/>
              <a:t>extrinsic</a:t>
            </a:r>
            <a:r>
              <a:rPr lang="fr-CH" sz="1200" b="1" dirty="0"/>
              <a:t> to cancer </a:t>
            </a:r>
            <a:r>
              <a:rPr lang="fr-CH" sz="1200" b="1" dirty="0" err="1"/>
              <a:t>cells</a:t>
            </a:r>
            <a:r>
              <a:rPr lang="fr-CH" sz="1200" b="1" dirty="0"/>
              <a:t>, </a:t>
            </a:r>
            <a:r>
              <a:rPr lang="fr-CH" sz="1200" b="1" dirty="0" err="1"/>
              <a:t>including</a:t>
            </a:r>
            <a:r>
              <a:rPr lang="fr-CH" sz="1200" b="1" dirty="0"/>
              <a:t> </a:t>
            </a:r>
            <a:r>
              <a:rPr lang="fr-CH" sz="1200" b="1" dirty="0" err="1"/>
              <a:t>different</a:t>
            </a:r>
            <a:r>
              <a:rPr lang="fr-CH" sz="1200" b="1" dirty="0"/>
              <a:t> </a:t>
            </a:r>
            <a:r>
              <a:rPr lang="fr-CH" sz="1200" b="1" dirty="0" err="1"/>
              <a:t>cell</a:t>
            </a:r>
            <a:r>
              <a:rPr lang="fr-CH" sz="1200" b="1" dirty="0"/>
              <a:t> types </a:t>
            </a:r>
            <a:r>
              <a:rPr lang="fr-CH" sz="1200" b="1" dirty="0" err="1"/>
              <a:t>such</a:t>
            </a:r>
            <a:r>
              <a:rPr lang="fr-CH" sz="1200" b="1" dirty="0"/>
              <a:t> as </a:t>
            </a:r>
            <a:r>
              <a:rPr lang="fr-CH" sz="1200" b="1" dirty="0" err="1"/>
              <a:t>cells</a:t>
            </a:r>
            <a:r>
              <a:rPr lang="fr-CH" sz="1200" b="1" dirty="0"/>
              <a:t> </a:t>
            </a:r>
            <a:r>
              <a:rPr lang="fr-CH" sz="1200" b="1" dirty="0" err="1"/>
              <a:t>from</a:t>
            </a:r>
            <a:r>
              <a:rPr lang="fr-CH" sz="1200" b="1" dirty="0"/>
              <a:t> the </a:t>
            </a:r>
            <a:r>
              <a:rPr lang="fr-CH" sz="1200" b="1" dirty="0" err="1"/>
              <a:t>innate</a:t>
            </a:r>
            <a:r>
              <a:rPr lang="fr-CH" sz="1200" b="1" dirty="0"/>
              <a:t> and adaptive immune</a:t>
            </a:r>
            <a:r>
              <a:rPr lang="fr-CH" sz="1200" b="1" baseline="0" dirty="0"/>
              <a:t> system, </a:t>
            </a:r>
            <a:r>
              <a:rPr lang="fr-CH" sz="1200" b="1" baseline="0" dirty="0" err="1"/>
              <a:t>blood</a:t>
            </a:r>
            <a:r>
              <a:rPr lang="fr-CH" sz="1200" b="1" baseline="0" dirty="0"/>
              <a:t> </a:t>
            </a:r>
            <a:r>
              <a:rPr lang="fr-CH" sz="1200" b="1" baseline="0" dirty="0" err="1"/>
              <a:t>vessels</a:t>
            </a:r>
            <a:r>
              <a:rPr lang="fr-CH" sz="1200" b="1" baseline="0" dirty="0"/>
              <a:t> and </a:t>
            </a:r>
            <a:r>
              <a:rPr lang="fr-CH" sz="1200" b="1" baseline="0" dirty="0" err="1"/>
              <a:t>lymphatics</a:t>
            </a:r>
            <a:r>
              <a:rPr lang="fr-CH" sz="1200" b="1" baseline="0" dirty="0"/>
              <a:t> </a:t>
            </a:r>
            <a:r>
              <a:rPr lang="fr-CH" sz="1200" b="1" baseline="0" dirty="0" err="1"/>
              <a:t>endothelial</a:t>
            </a:r>
            <a:r>
              <a:rPr lang="fr-CH" sz="1200" b="1" baseline="0" dirty="0"/>
              <a:t> </a:t>
            </a:r>
            <a:r>
              <a:rPr lang="fr-CH" sz="1200" b="1" baseline="0" dirty="0" err="1"/>
              <a:t>cells</a:t>
            </a:r>
            <a:r>
              <a:rPr lang="fr-CH" sz="1200" b="1" baseline="0" dirty="0"/>
              <a:t>, </a:t>
            </a:r>
            <a:r>
              <a:rPr lang="fr-CH" sz="1200" b="1" baseline="0" dirty="0" err="1"/>
              <a:t>stromal</a:t>
            </a:r>
            <a:r>
              <a:rPr lang="fr-CH" sz="1200" b="1" baseline="0" dirty="0"/>
              <a:t> </a:t>
            </a:r>
            <a:r>
              <a:rPr lang="fr-CH" sz="1200" b="1" baseline="0" dirty="0" err="1"/>
              <a:t>cells</a:t>
            </a:r>
            <a:r>
              <a:rPr lang="fr-CH" sz="1200" b="1" baseline="0" dirty="0"/>
              <a:t> and </a:t>
            </a:r>
            <a:r>
              <a:rPr lang="fr-CH" sz="1200" b="1" baseline="0" dirty="0" err="1"/>
              <a:t>fibroblasts</a:t>
            </a:r>
            <a:r>
              <a:rPr lang="fr-CH" sz="1200" b="1" baseline="0" dirty="0"/>
              <a:t> as </a:t>
            </a:r>
            <a:r>
              <a:rPr lang="fr-CH" sz="1200" b="1" baseline="0" dirty="0" err="1"/>
              <a:t>well</a:t>
            </a:r>
            <a:r>
              <a:rPr lang="fr-CH" sz="1200" b="1" baseline="0" dirty="0"/>
              <a:t> as non-cellular components </a:t>
            </a:r>
            <a:r>
              <a:rPr lang="fr-CH" sz="1200" b="1" baseline="0" dirty="0" err="1"/>
              <a:t>such</a:t>
            </a:r>
            <a:r>
              <a:rPr lang="fr-CH" sz="1200" b="1" baseline="0" dirty="0"/>
              <a:t> as </a:t>
            </a:r>
            <a:r>
              <a:rPr lang="fr-CH" sz="1200" b="1" baseline="0" dirty="0" err="1"/>
              <a:t>extracellular</a:t>
            </a:r>
            <a:r>
              <a:rPr lang="fr-CH" sz="1200" b="1" baseline="0" dirty="0"/>
              <a:t> matrix and cytokines. All </a:t>
            </a:r>
            <a:r>
              <a:rPr lang="fr-CH" sz="1200" b="1" baseline="0" dirty="0" err="1"/>
              <a:t>these</a:t>
            </a:r>
            <a:r>
              <a:rPr lang="fr-CH" sz="1200" b="1" baseline="0" dirty="0"/>
              <a:t> </a:t>
            </a:r>
            <a:r>
              <a:rPr lang="fr-CH" sz="1200" b="1" baseline="0" dirty="0" err="1"/>
              <a:t>factors</a:t>
            </a:r>
            <a:r>
              <a:rPr lang="fr-CH" sz="1200" b="1" baseline="0" dirty="0"/>
              <a:t> </a:t>
            </a:r>
            <a:r>
              <a:rPr lang="fr-CH" sz="1200" b="1" baseline="0" dirty="0" err="1"/>
              <a:t>constitute</a:t>
            </a:r>
            <a:r>
              <a:rPr lang="fr-CH" sz="1200" b="1" baseline="0" dirty="0"/>
              <a:t> the </a:t>
            </a:r>
            <a:r>
              <a:rPr lang="fr-CH" sz="1200" b="1" baseline="0" dirty="0" err="1"/>
              <a:t>tumor</a:t>
            </a:r>
            <a:r>
              <a:rPr lang="fr-CH" sz="1200" b="1" baseline="0" dirty="0"/>
              <a:t> </a:t>
            </a:r>
            <a:r>
              <a:rPr lang="fr-CH" sz="1200" b="1" baseline="0" dirty="0" err="1"/>
              <a:t>microenvironment</a:t>
            </a:r>
            <a:r>
              <a:rPr lang="fr-CH" sz="1200" b="1" baseline="0" dirty="0"/>
              <a:t>.</a:t>
            </a:r>
            <a:endParaRPr lang="fr-CH" sz="1200" b="1" dirty="0"/>
          </a:p>
          <a:p>
            <a:endParaRPr lang="fr-CH" sz="1200"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6</a:t>
            </a:fld>
            <a:endParaRPr lang="fr-CH"/>
          </a:p>
        </p:txBody>
      </p:sp>
    </p:spTree>
    <p:extLst>
      <p:ext uri="{BB962C8B-B14F-4D97-AF65-F5344CB8AC3E}">
        <p14:creationId xmlns:p14="http://schemas.microsoft.com/office/powerpoint/2010/main" val="9876222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err="1"/>
              <a:t>Among</a:t>
            </a:r>
            <a:r>
              <a:rPr lang="fr-CH" b="1" dirty="0"/>
              <a:t> the </a:t>
            </a:r>
            <a:r>
              <a:rPr lang="fr-CH" b="1" dirty="0" err="1"/>
              <a:t>different</a:t>
            </a:r>
            <a:r>
              <a:rPr lang="fr-CH" b="1" dirty="0"/>
              <a:t> </a:t>
            </a:r>
            <a:r>
              <a:rPr lang="fr-CH" b="1" dirty="0" err="1"/>
              <a:t>steps</a:t>
            </a:r>
            <a:r>
              <a:rPr lang="fr-CH" b="1" dirty="0"/>
              <a:t> of the cancer-</a:t>
            </a:r>
            <a:r>
              <a:rPr lang="fr-CH" b="1" dirty="0" err="1"/>
              <a:t>immunity</a:t>
            </a:r>
            <a:r>
              <a:rPr lang="fr-CH" b="1" dirty="0"/>
              <a:t> </a:t>
            </a:r>
            <a:r>
              <a:rPr lang="fr-CH" b="1"/>
              <a:t>cycle….</a:t>
            </a:r>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71</a:t>
            </a:fld>
            <a:endParaRPr lang="fr-CH"/>
          </a:p>
        </p:txBody>
      </p:sp>
    </p:spTree>
    <p:extLst>
      <p:ext uri="{BB962C8B-B14F-4D97-AF65-F5344CB8AC3E}">
        <p14:creationId xmlns:p14="http://schemas.microsoft.com/office/powerpoint/2010/main" val="3149355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The </a:t>
            </a:r>
            <a:r>
              <a:rPr lang="fr-CH" dirty="0" err="1"/>
              <a:t>natural</a:t>
            </a:r>
            <a:r>
              <a:rPr lang="fr-CH" baseline="0" dirty="0"/>
              <a:t> immune </a:t>
            </a:r>
            <a:r>
              <a:rPr lang="fr-CH" baseline="0" dirty="0" err="1"/>
              <a:t>response</a:t>
            </a:r>
            <a:r>
              <a:rPr lang="fr-CH" baseline="0" dirty="0"/>
              <a:t> of cancer patients (once cancer </a:t>
            </a:r>
            <a:r>
              <a:rPr lang="fr-CH" baseline="0" dirty="0" err="1"/>
              <a:t>become</a:t>
            </a:r>
            <a:r>
              <a:rPr lang="fr-CH" baseline="0" dirty="0"/>
              <a:t> </a:t>
            </a:r>
            <a:r>
              <a:rPr lang="fr-CH" baseline="0" dirty="0" err="1"/>
              <a:t>clinically</a:t>
            </a:r>
            <a:r>
              <a:rPr lang="fr-CH" baseline="0" dirty="0"/>
              <a:t> </a:t>
            </a:r>
            <a:r>
              <a:rPr lang="fr-CH" baseline="0" dirty="0" err="1"/>
              <a:t>detectable</a:t>
            </a:r>
            <a:r>
              <a:rPr lang="fr-CH" baseline="0" dirty="0"/>
              <a:t> and </a:t>
            </a:r>
            <a:r>
              <a:rPr lang="fr-CH" baseline="0" dirty="0" err="1"/>
              <a:t>despite</a:t>
            </a:r>
            <a:r>
              <a:rPr lang="fr-CH" baseline="0" dirty="0"/>
              <a:t> </a:t>
            </a:r>
            <a:r>
              <a:rPr lang="fr-CH" baseline="0" dirty="0" err="1"/>
              <a:t>immunoediting</a:t>
            </a:r>
            <a:r>
              <a:rPr lang="fr-CH" baseline="0" dirty="0"/>
              <a:t>) have been </a:t>
            </a:r>
            <a:r>
              <a:rPr lang="fr-CH" baseline="0" dirty="0" err="1"/>
              <a:t>shown</a:t>
            </a:r>
            <a:r>
              <a:rPr lang="fr-CH" baseline="0" dirty="0"/>
              <a:t> to influence </a:t>
            </a:r>
            <a:r>
              <a:rPr lang="fr-CH" baseline="0" dirty="0" err="1"/>
              <a:t>their</a:t>
            </a:r>
            <a:r>
              <a:rPr lang="fr-CH" baseline="0" dirty="0"/>
              <a:t> </a:t>
            </a:r>
            <a:r>
              <a:rPr lang="fr-CH" baseline="0" dirty="0" err="1"/>
              <a:t>survival</a:t>
            </a:r>
            <a:r>
              <a:rPr lang="fr-CH" baseline="0" dirty="0"/>
              <a:t>. </a:t>
            </a:r>
            <a:endParaRPr lang="fr-CH" dirty="0"/>
          </a:p>
        </p:txBody>
      </p:sp>
      <p:sp>
        <p:nvSpPr>
          <p:cNvPr id="4" name="Espace réservé du numéro de diapositive 3"/>
          <p:cNvSpPr>
            <a:spLocks noGrp="1"/>
          </p:cNvSpPr>
          <p:nvPr>
            <p:ph type="sldNum" sz="quarter" idx="10"/>
          </p:nvPr>
        </p:nvSpPr>
        <p:spPr/>
        <p:txBody>
          <a:bodyPr/>
          <a:lstStyle/>
          <a:p>
            <a:fld id="{04803187-24DA-4ED8-A93F-48A88CFBF752}" type="slidenum">
              <a:rPr lang="fr-CH" smtClean="0"/>
              <a:pPr/>
              <a:t>72</a:t>
            </a:fld>
            <a:endParaRPr lang="fr-CH"/>
          </a:p>
        </p:txBody>
      </p:sp>
    </p:spTree>
    <p:extLst>
      <p:ext uri="{BB962C8B-B14F-4D97-AF65-F5344CB8AC3E}">
        <p14:creationId xmlns:p14="http://schemas.microsoft.com/office/powerpoint/2010/main" val="2319228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73</a:t>
            </a:fld>
            <a:endParaRPr lang="fr-CH"/>
          </a:p>
        </p:txBody>
      </p:sp>
    </p:spTree>
    <p:extLst>
      <p:ext uri="{BB962C8B-B14F-4D97-AF65-F5344CB8AC3E}">
        <p14:creationId xmlns:p14="http://schemas.microsoft.com/office/powerpoint/2010/main" val="3446588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74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Cancer </a:t>
            </a:r>
            <a:r>
              <a:rPr lang="en-US" sz="1200" b="1" kern="1200" dirty="0" err="1">
                <a:solidFill>
                  <a:schemeClr val="tx1"/>
                </a:solidFill>
                <a:latin typeface="+mn-lt"/>
                <a:ea typeface="+mn-ea"/>
                <a:cs typeface="+mn-cs"/>
              </a:rPr>
              <a:t>immunoediting</a:t>
            </a:r>
            <a:r>
              <a:rPr lang="en-US" sz="1200" b="1" kern="1200" dirty="0">
                <a:solidFill>
                  <a:schemeClr val="tx1"/>
                </a:solidFill>
                <a:latin typeface="+mn-lt"/>
                <a:ea typeface="+mn-ea"/>
                <a:cs typeface="+mn-cs"/>
              </a:rPr>
              <a:t> theory have been established by Schreiber`s group and propose that during tumor progression the immune system exerts a pressure and because of that less immunogenic cancer </a:t>
            </a:r>
            <a:r>
              <a:rPr lang="en-US" sz="1200" b="1" kern="1200" dirty="0" err="1">
                <a:solidFill>
                  <a:schemeClr val="tx1"/>
                </a:solidFill>
                <a:latin typeface="+mn-lt"/>
                <a:ea typeface="+mn-ea"/>
                <a:cs typeface="+mn-cs"/>
              </a:rPr>
              <a:t>subclones</a:t>
            </a:r>
            <a:r>
              <a:rPr lang="en-US" sz="1200" b="1" kern="1200" dirty="0">
                <a:solidFill>
                  <a:schemeClr val="tx1"/>
                </a:solidFill>
                <a:latin typeface="+mn-lt"/>
                <a:ea typeface="+mn-ea"/>
                <a:cs typeface="+mn-cs"/>
              </a:rPr>
              <a:t> survive .</a:t>
            </a:r>
            <a:endParaRPr lang="fr-CH"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75</a:t>
            </a:fld>
            <a:endParaRPr lang="en-US"/>
          </a:p>
        </p:txBody>
      </p:sp>
    </p:spTree>
    <p:extLst>
      <p:ext uri="{BB962C8B-B14F-4D97-AF65-F5344CB8AC3E}">
        <p14:creationId xmlns:p14="http://schemas.microsoft.com/office/powerpoint/2010/main" val="4231677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Cancer </a:t>
            </a:r>
            <a:r>
              <a:rPr lang="en-US" sz="1200" b="1" kern="1200" dirty="0" err="1">
                <a:solidFill>
                  <a:schemeClr val="tx1"/>
                </a:solidFill>
                <a:latin typeface="+mn-lt"/>
                <a:ea typeface="+mn-ea"/>
                <a:cs typeface="+mn-cs"/>
              </a:rPr>
              <a:t>immunoediting</a:t>
            </a:r>
            <a:r>
              <a:rPr lang="en-US" sz="1200" b="1" kern="1200" dirty="0">
                <a:solidFill>
                  <a:schemeClr val="tx1"/>
                </a:solidFill>
                <a:latin typeface="+mn-lt"/>
                <a:ea typeface="+mn-ea"/>
                <a:cs typeface="+mn-cs"/>
              </a:rPr>
              <a:t> theory have been established by Schreiber`s group and propose that during tumor progression the immune system exerts a pressure and because of that less immunogenic cancer </a:t>
            </a:r>
            <a:r>
              <a:rPr lang="en-US" sz="1200" b="1" kern="1200" dirty="0" err="1">
                <a:solidFill>
                  <a:schemeClr val="tx1"/>
                </a:solidFill>
                <a:latin typeface="+mn-lt"/>
                <a:ea typeface="+mn-ea"/>
                <a:cs typeface="+mn-cs"/>
              </a:rPr>
              <a:t>subclones</a:t>
            </a:r>
            <a:r>
              <a:rPr lang="en-US" sz="1200" b="1" kern="1200" dirty="0">
                <a:solidFill>
                  <a:schemeClr val="tx1"/>
                </a:solidFill>
                <a:latin typeface="+mn-lt"/>
                <a:ea typeface="+mn-ea"/>
                <a:cs typeface="+mn-cs"/>
              </a:rPr>
              <a:t> survive .</a:t>
            </a:r>
            <a:endParaRPr lang="fr-CH"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76</a:t>
            </a:fld>
            <a:endParaRPr lang="en-US"/>
          </a:p>
        </p:txBody>
      </p:sp>
    </p:spTree>
    <p:extLst>
      <p:ext uri="{BB962C8B-B14F-4D97-AF65-F5344CB8AC3E}">
        <p14:creationId xmlns:p14="http://schemas.microsoft.com/office/powerpoint/2010/main" val="1168315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77</a:t>
            </a:fld>
            <a:endParaRPr lang="en-US"/>
          </a:p>
        </p:txBody>
      </p:sp>
    </p:spTree>
    <p:extLst>
      <p:ext uri="{BB962C8B-B14F-4D97-AF65-F5344CB8AC3E}">
        <p14:creationId xmlns:p14="http://schemas.microsoft.com/office/powerpoint/2010/main" val="27856707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Cancer </a:t>
            </a:r>
            <a:r>
              <a:rPr lang="en-US" sz="1200" b="1" kern="1200" dirty="0" err="1">
                <a:solidFill>
                  <a:schemeClr val="tx1"/>
                </a:solidFill>
                <a:latin typeface="+mn-lt"/>
                <a:ea typeface="+mn-ea"/>
                <a:cs typeface="+mn-cs"/>
              </a:rPr>
              <a:t>immunoediting</a:t>
            </a:r>
            <a:r>
              <a:rPr lang="en-US" sz="1200" b="1" kern="1200" dirty="0">
                <a:solidFill>
                  <a:schemeClr val="tx1"/>
                </a:solidFill>
                <a:latin typeface="+mn-lt"/>
                <a:ea typeface="+mn-ea"/>
                <a:cs typeface="+mn-cs"/>
              </a:rPr>
              <a:t> theory have been established by Schreiber`s group and propose that during tumor progression the immune system exerts a pressure and because of that less immunogenic cancer </a:t>
            </a:r>
            <a:r>
              <a:rPr lang="en-US" sz="1200" b="1" kern="1200" dirty="0" err="1">
                <a:solidFill>
                  <a:schemeClr val="tx1"/>
                </a:solidFill>
                <a:latin typeface="+mn-lt"/>
                <a:ea typeface="+mn-ea"/>
                <a:cs typeface="+mn-cs"/>
              </a:rPr>
              <a:t>subclones</a:t>
            </a:r>
            <a:r>
              <a:rPr lang="en-US" sz="1200" b="1" kern="1200" dirty="0">
                <a:solidFill>
                  <a:schemeClr val="tx1"/>
                </a:solidFill>
                <a:latin typeface="+mn-lt"/>
                <a:ea typeface="+mn-ea"/>
                <a:cs typeface="+mn-cs"/>
              </a:rPr>
              <a:t> survive .</a:t>
            </a:r>
            <a:endParaRPr lang="fr-CH"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78</a:t>
            </a:fld>
            <a:endParaRPr lang="en-US"/>
          </a:p>
        </p:txBody>
      </p:sp>
    </p:spTree>
    <p:extLst>
      <p:ext uri="{BB962C8B-B14F-4D97-AF65-F5344CB8AC3E}">
        <p14:creationId xmlns:p14="http://schemas.microsoft.com/office/powerpoint/2010/main" val="21871121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First of all it is important to recognize that within cancers there are different levels of heterogeneity. The first level is </a:t>
            </a:r>
            <a:r>
              <a:rPr lang="en-US" b="1" dirty="0" err="1"/>
              <a:t>intertumour</a:t>
            </a:r>
            <a:r>
              <a:rPr lang="en-US" b="1" dirty="0"/>
              <a:t> heterogeneity , no 2 </a:t>
            </a:r>
            <a:r>
              <a:rPr lang="en-US" b="1" dirty="0" err="1"/>
              <a:t>tumours</a:t>
            </a:r>
            <a:r>
              <a:rPr lang="en-US" b="1" dirty="0"/>
              <a:t> are identical and this heralded the rise of precision</a:t>
            </a:r>
            <a:r>
              <a:rPr lang="en-US" b="1" baseline="0" dirty="0"/>
              <a:t> medicine approach meaning that we should treat our patients based on the specific genomic events. And then a complication to this is a 2</a:t>
            </a:r>
            <a:r>
              <a:rPr lang="en-US" b="1" baseline="30000" dirty="0"/>
              <a:t>nd</a:t>
            </a:r>
            <a:r>
              <a:rPr lang="en-US" b="1" baseline="0" dirty="0"/>
              <a:t> level of heterogeneity within a tumor with the presence of cooperating or competing </a:t>
            </a:r>
            <a:r>
              <a:rPr lang="en-US" b="1" baseline="0" dirty="0" err="1"/>
              <a:t>subclones</a:t>
            </a:r>
            <a:r>
              <a:rPr lang="en-US" b="1" baseline="0" dirty="0"/>
              <a:t>, and some of these might be treatment resistant.</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79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You can explore this tumor evolution with multiregional sampling you can map which genetic events are </a:t>
            </a:r>
            <a:r>
              <a:rPr lang="en-US" b="1" dirty="0" err="1"/>
              <a:t>clonal</a:t>
            </a:r>
            <a:r>
              <a:rPr lang="en-US" b="1" dirty="0"/>
              <a:t> present to</a:t>
            </a:r>
            <a:r>
              <a:rPr lang="en-US" b="1" baseline="0" dirty="0"/>
              <a:t> every cancer cell and then you can create a history of how the tumor genetically evolves with </a:t>
            </a:r>
            <a:r>
              <a:rPr lang="en-US" b="1" baseline="0" dirty="0" err="1"/>
              <a:t>clonal</a:t>
            </a:r>
            <a:r>
              <a:rPr lang="en-US" b="1" baseline="0" dirty="0"/>
              <a:t> and </a:t>
            </a:r>
            <a:r>
              <a:rPr lang="en-US" b="1" baseline="0" dirty="0" err="1"/>
              <a:t>subclonal</a:t>
            </a:r>
            <a:r>
              <a:rPr lang="en-US" b="1" baseline="0" dirty="0"/>
              <a:t>/branches (in a subset of cancer cells) events. And we know in NSCLC that heterogeneity in copy number is prognostic with patients with higher copy number heterogeneity (meaning ongoing chromosomal alterations) seems do worse.</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baseline="0" dirty="0"/>
              <a:t>One main non-cancer </a:t>
            </a:r>
            <a:r>
              <a:rPr lang="fr-CH" sz="1200" b="1" baseline="0" dirty="0" err="1"/>
              <a:t>cell</a:t>
            </a:r>
            <a:r>
              <a:rPr lang="fr-CH" sz="1200" b="1" baseline="0" dirty="0"/>
              <a:t> cellular component </a:t>
            </a:r>
            <a:r>
              <a:rPr lang="fr-CH" sz="1200" b="1" baseline="0" dirty="0" err="1"/>
              <a:t>is</a:t>
            </a:r>
            <a:r>
              <a:rPr lang="fr-CH" sz="1200" b="1" baseline="0" dirty="0"/>
              <a:t> the </a:t>
            </a:r>
            <a:r>
              <a:rPr lang="fr-CH" sz="1200" b="1" baseline="0" dirty="0" err="1"/>
              <a:t>infiltrating</a:t>
            </a:r>
            <a:r>
              <a:rPr lang="fr-CH" sz="1200" b="1" baseline="0" dirty="0"/>
              <a:t> immune </a:t>
            </a:r>
            <a:r>
              <a:rPr lang="fr-CH" sz="1200" b="1" baseline="0" dirty="0" err="1"/>
              <a:t>cells</a:t>
            </a:r>
            <a:endParaRPr lang="fr-CH"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fr-CH" b="1" dirty="0"/>
              <a:t>The</a:t>
            </a:r>
            <a:r>
              <a:rPr lang="fr-CH" b="1" baseline="0" dirty="0"/>
              <a:t> </a:t>
            </a:r>
            <a:r>
              <a:rPr lang="fr-CH" b="1" baseline="0" dirty="0" err="1"/>
              <a:t>mechanisms</a:t>
            </a:r>
            <a:r>
              <a:rPr lang="fr-CH" b="1" baseline="0" dirty="0"/>
              <a:t> </a:t>
            </a:r>
            <a:r>
              <a:rPr lang="fr-CH" b="1" baseline="0" dirty="0" err="1"/>
              <a:t>that</a:t>
            </a:r>
            <a:r>
              <a:rPr lang="fr-CH" b="1" baseline="0" dirty="0"/>
              <a:t> </a:t>
            </a:r>
            <a:r>
              <a:rPr lang="fr-CH" b="1" baseline="0" dirty="0" err="1"/>
              <a:t>regulate</a:t>
            </a:r>
            <a:r>
              <a:rPr lang="fr-CH" b="1" baseline="0" dirty="0"/>
              <a:t> anti-</a:t>
            </a:r>
            <a:r>
              <a:rPr lang="fr-CH" b="1" baseline="0" dirty="0" err="1"/>
              <a:t>tumor</a:t>
            </a:r>
            <a:r>
              <a:rPr lang="fr-CH" b="1" baseline="0" dirty="0"/>
              <a:t> B and T </a:t>
            </a:r>
            <a:r>
              <a:rPr lang="fr-CH" b="1" baseline="0" dirty="0" err="1"/>
              <a:t>cell</a:t>
            </a:r>
            <a:r>
              <a:rPr lang="fr-CH" b="1" baseline="0" dirty="0"/>
              <a:t> </a:t>
            </a:r>
            <a:r>
              <a:rPr lang="fr-CH" b="1" baseline="0" dirty="0" err="1"/>
              <a:t>responses</a:t>
            </a:r>
            <a:r>
              <a:rPr lang="fr-CH" b="1" baseline="0" dirty="0"/>
              <a:t> are </a:t>
            </a:r>
            <a:r>
              <a:rPr lang="fr-CH" b="1" baseline="0" dirty="0" err="1"/>
              <a:t>nicely</a:t>
            </a:r>
            <a:r>
              <a:rPr lang="fr-CH" b="1" baseline="0" dirty="0"/>
              <a:t> </a:t>
            </a:r>
            <a:r>
              <a:rPr lang="fr-CH" b="1" baseline="0" dirty="0" err="1"/>
              <a:t>depicted</a:t>
            </a:r>
            <a:r>
              <a:rPr lang="fr-CH" b="1" baseline="0" dirty="0"/>
              <a:t> in cancer-</a:t>
            </a:r>
            <a:r>
              <a:rPr lang="fr-CH" b="1" baseline="0" dirty="0" err="1"/>
              <a:t>immunity</a:t>
            </a:r>
            <a:r>
              <a:rPr lang="fr-CH" b="1" baseline="0" dirty="0"/>
              <a:t> cycle</a:t>
            </a:r>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7</a:t>
            </a:fld>
            <a:endParaRPr lang="fr-CH"/>
          </a:p>
        </p:txBody>
      </p:sp>
    </p:spTree>
    <p:extLst>
      <p:ext uri="{BB962C8B-B14F-4D97-AF65-F5344CB8AC3E}">
        <p14:creationId xmlns:p14="http://schemas.microsoft.com/office/powerpoint/2010/main" val="1406497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In a recent paper came out from Nature authors tried</a:t>
            </a:r>
            <a:r>
              <a:rPr lang="en-US" b="1" baseline="0" dirty="0"/>
              <a:t> to explore mechanisms in which tumor cells evade the antitumor action of the immune system.</a:t>
            </a:r>
          </a:p>
        </p:txBody>
      </p:sp>
      <p:sp>
        <p:nvSpPr>
          <p:cNvPr id="4" name="Slide Number Placeholder 3"/>
          <p:cNvSpPr>
            <a:spLocks noGrp="1"/>
          </p:cNvSpPr>
          <p:nvPr>
            <p:ph type="sldNum" sz="quarter" idx="10"/>
          </p:nvPr>
        </p:nvSpPr>
        <p:spPr/>
        <p:txBody>
          <a:bodyPr/>
          <a:lstStyle/>
          <a:p>
            <a:fld id="{98AD9009-18BE-4944-AE36-B8A1C069AAF3}" type="slidenum">
              <a:rPr lang="en-US" smtClean="0"/>
              <a:pPr/>
              <a:t>81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They</a:t>
            </a:r>
            <a:r>
              <a:rPr lang="en-US" b="1" baseline="0" dirty="0"/>
              <a:t> showed the heterogeneity of immune infiltration in NSCLC.</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As we can see in </a:t>
            </a:r>
            <a:r>
              <a:rPr lang="en-US" b="1" baseline="0" dirty="0" err="1"/>
              <a:t>heatmaps</a:t>
            </a:r>
            <a:r>
              <a:rPr lang="en-US" b="1" baseline="0" dirty="0"/>
              <a:t> for both </a:t>
            </a:r>
            <a:r>
              <a:rPr lang="en-US" b="1" baseline="0" dirty="0" err="1"/>
              <a:t>adenocarcinomas</a:t>
            </a:r>
            <a:r>
              <a:rPr lang="en-US" b="1" baseline="0" dirty="0"/>
              <a:t> and SCC there are tumors that are uniformly cold with low levels of immune cell infiltrates ,……and a subset of </a:t>
            </a:r>
            <a:r>
              <a:rPr lang="en-US" b="1" baseline="0" dirty="0" err="1"/>
              <a:t>tumours</a:t>
            </a:r>
            <a:r>
              <a:rPr lang="en-US" b="1" baseline="0" dirty="0"/>
              <a:t> that are </a:t>
            </a:r>
            <a:r>
              <a:rPr lang="en-US" b="1" baseline="0" dirty="0" err="1"/>
              <a:t>heterogenous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And </a:t>
            </a:r>
            <a:r>
              <a:rPr lang="en-US" b="1" dirty="0" err="1"/>
              <a:t>RNAseq</a:t>
            </a:r>
            <a:r>
              <a:rPr lang="en-US" b="1" dirty="0"/>
              <a:t> data were validated with </a:t>
            </a:r>
            <a:r>
              <a:rPr lang="en-US" b="1" dirty="0" err="1"/>
              <a:t>immunohistology</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 next question that they asked is whether there is a relationship between genomic heterogeneity and the immune microenvironment meaning whether </a:t>
            </a:r>
            <a:r>
              <a:rPr lang="en-US" b="1" dirty="0" err="1"/>
              <a:t>genomically</a:t>
            </a:r>
            <a:r>
              <a:rPr lang="en-US" b="1" dirty="0"/>
              <a:t> similar </a:t>
            </a:r>
            <a:r>
              <a:rPr lang="en-US" b="1" dirty="0" err="1"/>
              <a:t>tumour</a:t>
            </a:r>
            <a:r>
              <a:rPr lang="en-US" b="1" dirty="0"/>
              <a:t> regions more likely exhibit similar immune microenvironment.</a:t>
            </a:r>
            <a:r>
              <a:rPr lang="en-US" b="1" baseline="0" dirty="0"/>
              <a:t> And to do this they measure the distance between 2 </a:t>
            </a:r>
            <a:r>
              <a:rPr lang="en-US" b="1" baseline="0" dirty="0" err="1"/>
              <a:t>tumour</a:t>
            </a:r>
            <a:r>
              <a:rPr lang="en-US" b="1" baseline="0" dirty="0"/>
              <a:t> regions in terms of how many mutations they share and then they looked at on how similar is the </a:t>
            </a:r>
            <a:r>
              <a:rPr lang="en-US" b="1" baseline="0" dirty="0" err="1"/>
              <a:t>heatmap</a:t>
            </a:r>
            <a:r>
              <a:rPr lang="en-US" b="1" baseline="0" dirty="0"/>
              <a:t> of immune cells infiltrates</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And</a:t>
            </a:r>
            <a:r>
              <a:rPr lang="en-US" b="1" baseline="0" dirty="0"/>
              <a:t> they showed that there is a correlation between the genomic distance and immune distance. This suggests that there is a relationship an interplay between the genomic features and the immune microenvironment.</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And of course one possible substrate of the </a:t>
            </a:r>
            <a:r>
              <a:rPr lang="en-US" b="1" dirty="0" err="1"/>
              <a:t>tumour</a:t>
            </a:r>
            <a:r>
              <a:rPr lang="en-US" b="1" dirty="0"/>
              <a:t> cells that interact with the immune system</a:t>
            </a:r>
            <a:r>
              <a:rPr lang="en-US" b="1" baseline="0" dirty="0"/>
              <a:t> </a:t>
            </a:r>
            <a:r>
              <a:rPr lang="en-US" b="1" dirty="0"/>
              <a:t>is the mutation and the</a:t>
            </a:r>
            <a:r>
              <a:rPr lang="en-US" b="1" baseline="0" dirty="0"/>
              <a:t> </a:t>
            </a:r>
            <a:r>
              <a:rPr lang="en-US" b="1" dirty="0" err="1"/>
              <a:t>neoantigen</a:t>
            </a:r>
            <a:r>
              <a:rPr lang="en-US" b="1" dirty="0"/>
              <a:t> load predicted in </a:t>
            </a:r>
            <a:r>
              <a:rPr lang="en-US" b="1" dirty="0" err="1"/>
              <a:t>silico</a:t>
            </a:r>
            <a:r>
              <a:rPr lang="en-US" b="1" dirty="0"/>
              <a:t> using </a:t>
            </a:r>
            <a:r>
              <a:rPr lang="en-US" b="1" dirty="0" err="1"/>
              <a:t>bioinformatic</a:t>
            </a:r>
            <a:r>
              <a:rPr lang="en-US" b="1" dirty="0"/>
              <a:t> tools. In red uniformly hot </a:t>
            </a:r>
            <a:r>
              <a:rPr lang="en-US" b="1" dirty="0" err="1"/>
              <a:t>tumours</a:t>
            </a:r>
            <a:r>
              <a:rPr lang="en-US" b="1" dirty="0"/>
              <a:t>, in blue uniformly cold </a:t>
            </a:r>
            <a:r>
              <a:rPr lang="en-US" b="1" dirty="0" err="1"/>
              <a:t>tumours</a:t>
            </a:r>
            <a:r>
              <a:rPr lang="en-US" b="1" baseline="0" dirty="0"/>
              <a:t> and in orange </a:t>
            </a:r>
            <a:r>
              <a:rPr lang="en-US" b="1" baseline="0" dirty="0" err="1"/>
              <a:t>heterogenous</a:t>
            </a:r>
            <a:r>
              <a:rPr lang="en-US" b="1" baseline="0" dirty="0"/>
              <a:t>. And what is depicted here is that hot </a:t>
            </a:r>
            <a:r>
              <a:rPr lang="en-US" b="1" baseline="0" dirty="0" err="1"/>
              <a:t>tumours</a:t>
            </a:r>
            <a:r>
              <a:rPr lang="en-US" b="1" baseline="0" dirty="0"/>
              <a:t> tend to have more </a:t>
            </a:r>
            <a:r>
              <a:rPr lang="en-US" b="1" baseline="0" dirty="0" err="1"/>
              <a:t>neoantigens</a:t>
            </a:r>
            <a:r>
              <a:rPr lang="en-US" b="1" baseline="0" dirty="0"/>
              <a:t> compared to cold </a:t>
            </a:r>
            <a:r>
              <a:rPr lang="en-US" b="1" baseline="0" dirty="0" err="1"/>
              <a:t>tumours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And they showed that the total number of </a:t>
            </a:r>
            <a:r>
              <a:rPr lang="en-US" b="1" dirty="0" err="1"/>
              <a:t>neoantigens</a:t>
            </a:r>
            <a:r>
              <a:rPr lang="en-US" b="1" dirty="0"/>
              <a:t> and the number of </a:t>
            </a:r>
            <a:r>
              <a:rPr lang="en-US" b="1" dirty="0" err="1"/>
              <a:t>subclonal</a:t>
            </a:r>
            <a:r>
              <a:rPr lang="en-US" b="1" dirty="0"/>
              <a:t> </a:t>
            </a:r>
            <a:r>
              <a:rPr lang="en-US" b="1" dirty="0" err="1"/>
              <a:t>neoantigens</a:t>
            </a:r>
            <a:r>
              <a:rPr lang="en-US" b="1" dirty="0"/>
              <a:t> is not prognostic </a:t>
            </a:r>
          </a:p>
        </p:txBody>
      </p:sp>
      <p:sp>
        <p:nvSpPr>
          <p:cNvPr id="4" name="Slide Number Placeholder 3"/>
          <p:cNvSpPr>
            <a:spLocks noGrp="1"/>
          </p:cNvSpPr>
          <p:nvPr>
            <p:ph type="sldNum" sz="quarter" idx="10"/>
          </p:nvPr>
        </p:nvSpPr>
        <p:spPr/>
        <p:txBody>
          <a:bodyPr/>
          <a:lstStyle/>
          <a:p>
            <a:fld id="{98AD9009-18BE-4944-AE36-B8A1C069AAF3}" type="slidenum">
              <a:rPr lang="en-US" smtClean="0"/>
              <a:pPr/>
              <a:t>88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…..but high numbers of </a:t>
            </a:r>
            <a:r>
              <a:rPr lang="en-US" b="1" dirty="0" err="1"/>
              <a:t>clonal</a:t>
            </a:r>
            <a:r>
              <a:rPr lang="en-US" b="1" dirty="0"/>
              <a:t> </a:t>
            </a:r>
            <a:r>
              <a:rPr lang="en-US" b="1" dirty="0" err="1"/>
              <a:t>neoantigens</a:t>
            </a:r>
            <a:r>
              <a:rPr lang="en-US" b="1" dirty="0"/>
              <a:t> (those presented by every cancer cell) is</a:t>
            </a:r>
            <a:r>
              <a:rPr lang="en-US" b="1" baseline="0" dirty="0"/>
              <a:t> prognostic</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89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And then they asked how </a:t>
            </a:r>
            <a:r>
              <a:rPr lang="en-US" b="1" dirty="0" err="1"/>
              <a:t>tumour</a:t>
            </a:r>
            <a:r>
              <a:rPr lang="en-US" b="1" baseline="0" dirty="0"/>
              <a:t> cells escape immune </a:t>
            </a:r>
            <a:r>
              <a:rPr lang="en-US" b="1" baseline="0" dirty="0" err="1"/>
              <a:t>surveilance</a:t>
            </a:r>
            <a:r>
              <a:rPr lang="en-US" b="1" baseline="0" dirty="0"/>
              <a:t> and one way is the loss of HLA genes. In 60% of SCC </a:t>
            </a:r>
            <a:r>
              <a:rPr lang="en-US" b="1" baseline="0" dirty="0" err="1"/>
              <a:t>tumour</a:t>
            </a:r>
            <a:r>
              <a:rPr lang="en-US" b="1" baseline="0" dirty="0"/>
              <a:t> cell lost one of this HLA molecules and about 30% of </a:t>
            </a:r>
            <a:r>
              <a:rPr lang="en-US" b="1" baseline="0" dirty="0" err="1"/>
              <a:t>adeoCa</a:t>
            </a:r>
            <a:r>
              <a:rPr lang="en-US" b="1" baseline="0" dirty="0"/>
              <a:t> seems to do so. </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a:t>The release of </a:t>
            </a:r>
            <a:r>
              <a:rPr lang="fr-CH" b="1" dirty="0" err="1"/>
              <a:t>tumor</a:t>
            </a:r>
            <a:r>
              <a:rPr lang="fr-CH" b="1" dirty="0"/>
              <a:t> </a:t>
            </a:r>
            <a:r>
              <a:rPr lang="fr-CH" b="1" dirty="0" err="1"/>
              <a:t>antigens</a:t>
            </a:r>
            <a:r>
              <a:rPr lang="fr-CH" b="1" dirty="0"/>
              <a:t> </a:t>
            </a:r>
            <a:r>
              <a:rPr lang="fr-CH" b="1" dirty="0" err="1"/>
              <a:t>constitutes</a:t>
            </a:r>
            <a:r>
              <a:rPr lang="fr-CH" b="1" dirty="0"/>
              <a:t> a central part of the cycle </a:t>
            </a:r>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8</a:t>
            </a:fld>
            <a:endParaRPr lang="fr-CH"/>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Moreover</a:t>
            </a:r>
            <a:r>
              <a:rPr lang="en-US" b="1" baseline="0" dirty="0"/>
              <a:t> they showed that almost 80% of SCC have some disruption of antigen presentation and about 60% of </a:t>
            </a:r>
            <a:r>
              <a:rPr lang="en-US" b="1" baseline="0" dirty="0" err="1"/>
              <a:t>adenoCa</a:t>
            </a:r>
            <a:r>
              <a:rPr lang="en-US" b="1" baseline="0" dirty="0"/>
              <a:t> have an analogous disruption</a:t>
            </a:r>
            <a:endParaRPr lang="en-US" b="1" dirty="0"/>
          </a:p>
          <a:p>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Meaning</a:t>
            </a:r>
            <a:r>
              <a:rPr lang="en-US" b="1" baseline="0" dirty="0"/>
              <a:t> repression of </a:t>
            </a:r>
            <a:r>
              <a:rPr lang="en-US" b="1" baseline="0" dirty="0" err="1"/>
              <a:t>neoantigenic</a:t>
            </a:r>
            <a:r>
              <a:rPr lang="en-US" b="1" baseline="0" dirty="0"/>
              <a:t> transcripts, h</a:t>
            </a:r>
            <a:r>
              <a:rPr lang="en-US" b="1" dirty="0"/>
              <a:t>aving in mind that only expressed peptides can</a:t>
            </a:r>
            <a:r>
              <a:rPr lang="en-US" b="1" baseline="0" dirty="0"/>
              <a:t> result in </a:t>
            </a:r>
            <a:r>
              <a:rPr lang="en-US" b="1" baseline="0" dirty="0" err="1"/>
              <a:t>neoantigens</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Having in mind that only expressed peptides can</a:t>
            </a:r>
            <a:r>
              <a:rPr lang="en-US" b="1" baseline="0" dirty="0"/>
              <a:t> result in </a:t>
            </a:r>
            <a:r>
              <a:rPr lang="en-US" b="1" baseline="0" dirty="0" err="1"/>
              <a:t>neoantigens</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In conclusion, recent data suggest a close interaction between the immune and genomic landscape and emphasize the strong selection pressure that the immune system</a:t>
            </a:r>
            <a:r>
              <a:rPr lang="en-US" b="1" baseline="0" dirty="0"/>
              <a:t> imposes upon </a:t>
            </a:r>
            <a:r>
              <a:rPr lang="en-US" b="1" baseline="0" dirty="0" err="1"/>
              <a:t>tumour</a:t>
            </a:r>
            <a:r>
              <a:rPr lang="en-US" b="1" baseline="0" dirty="0"/>
              <a:t> evolution</a:t>
            </a:r>
            <a:endParaRPr lang="en-US" b="1" dirty="0"/>
          </a:p>
        </p:txBody>
      </p:sp>
      <p:sp>
        <p:nvSpPr>
          <p:cNvPr id="4" name="Slide Number Placeholder 3"/>
          <p:cNvSpPr>
            <a:spLocks noGrp="1"/>
          </p:cNvSpPr>
          <p:nvPr>
            <p:ph type="sldNum" sz="quarter" idx="10"/>
          </p:nvPr>
        </p:nvSpPr>
        <p:spPr/>
        <p:txBody>
          <a:bodyPr/>
          <a:lstStyle/>
          <a:p>
            <a:fld id="{98AD9009-18BE-4944-AE36-B8A1C069AAF3}" type="slidenum">
              <a:rPr lang="en-US" smtClean="0"/>
              <a:pPr/>
              <a:t>97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A3BE54-EE2D-403F-9597-350D7B557836}" type="slidenum">
              <a:rPr lang="en-US" smtClean="0"/>
              <a:pPr/>
              <a:t>98</a:t>
            </a:fld>
            <a:endParaRPr lang="en-US"/>
          </a:p>
        </p:txBody>
      </p:sp>
      <p:sp>
        <p:nvSpPr>
          <p:cNvPr id="5" name="Date Placeholder 4"/>
          <p:cNvSpPr>
            <a:spLocks noGrp="1"/>
          </p:cNvSpPr>
          <p:nvPr>
            <p:ph type="dt" idx="11"/>
          </p:nvPr>
        </p:nvSpPr>
        <p:spPr/>
        <p:txBody>
          <a:bodyPr/>
          <a:lstStyle/>
          <a:p>
            <a:fld id="{2CDA9535-F7FC-4636-9CA8-584F0419677A}" type="datetimeFigureOut">
              <a:rPr lang="en-US" smtClean="0"/>
              <a:pPr/>
              <a:t>3/17/2023</a:t>
            </a:fld>
            <a:endParaRPr lang="en-US"/>
          </a:p>
        </p:txBody>
      </p:sp>
    </p:spTree>
    <p:extLst>
      <p:ext uri="{BB962C8B-B14F-4D97-AF65-F5344CB8AC3E}">
        <p14:creationId xmlns:p14="http://schemas.microsoft.com/office/powerpoint/2010/main" val="1142999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1" dirty="0" err="1"/>
              <a:t>Antigens</a:t>
            </a:r>
            <a:r>
              <a:rPr lang="fr-CH" b="1" baseline="0" dirty="0"/>
              <a:t> are </a:t>
            </a:r>
            <a:r>
              <a:rPr lang="fr-CH" b="1" baseline="0" dirty="0" err="1"/>
              <a:t>captured</a:t>
            </a:r>
            <a:r>
              <a:rPr lang="fr-CH" b="1" baseline="0" dirty="0"/>
              <a:t> by </a:t>
            </a:r>
            <a:r>
              <a:rPr lang="fr-CH" b="1" baseline="0" dirty="0" err="1"/>
              <a:t>DCs</a:t>
            </a:r>
            <a:r>
              <a:rPr lang="fr-CH" b="1" baseline="0" dirty="0"/>
              <a:t> and </a:t>
            </a:r>
            <a:r>
              <a:rPr lang="fr-CH" b="1" baseline="0" dirty="0" err="1"/>
              <a:t>transfered</a:t>
            </a:r>
            <a:r>
              <a:rPr lang="fr-CH" b="1" baseline="0" dirty="0"/>
              <a:t> to LN</a:t>
            </a:r>
            <a:endParaRPr lang="fr-CH" b="1" dirty="0"/>
          </a:p>
        </p:txBody>
      </p:sp>
      <p:sp>
        <p:nvSpPr>
          <p:cNvPr id="4" name="Espace réservé du numéro de diapositive 3"/>
          <p:cNvSpPr>
            <a:spLocks noGrp="1"/>
          </p:cNvSpPr>
          <p:nvPr>
            <p:ph type="sldNum" sz="quarter" idx="10"/>
          </p:nvPr>
        </p:nvSpPr>
        <p:spPr/>
        <p:txBody>
          <a:bodyPr/>
          <a:lstStyle/>
          <a:p>
            <a:fld id="{4D2E4B3C-9827-44A3-B42C-EBF73F6C02E2}" type="slidenum">
              <a:rPr lang="fr-CH" smtClean="0"/>
              <a:pPr/>
              <a:t>9</a:t>
            </a:fld>
            <a:endParaRPr lang="fr-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Cliquez pour modifier le style du titre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r>
              <a:rPr lang="en-US" dirty="0" err="1"/>
              <a:t>gstyle</a:t>
            </a:r>
            <a:endParaRPr lang="en-US" dirty="0"/>
          </a:p>
        </p:txBody>
      </p:sp>
      <p:sp>
        <p:nvSpPr>
          <p:cNvPr id="4" name="Date Placeholder 3"/>
          <p:cNvSpPr>
            <a:spLocks noGrp="1"/>
          </p:cNvSpPr>
          <p:nvPr>
            <p:ph type="dt" sz="half" idx="10"/>
          </p:nvPr>
        </p:nvSpPr>
        <p:spPr/>
        <p:txBody>
          <a:bodyPr/>
          <a:lstStyle/>
          <a:p>
            <a:r>
              <a:rPr lang="fr-FR"/>
              <a:t>15/03/2023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pour modifier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r>
              <a:rPr lang="fr-FR"/>
              <a:t>15/03/2023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Cliquez pour modifier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r>
              <a:rPr lang="fr-FR"/>
              <a:t>15/03/2023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pour modifier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15/03/2023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15/03/2023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pour modifier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r>
              <a:rPr lang="fr-FR"/>
              <a:t>15/03/2023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pour modifier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r>
              <a:rPr lang="fr-FR"/>
              <a:t>15/03/2023</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pour modifier le style du titre</a:t>
            </a:r>
            <a:endParaRPr lang="en-US"/>
          </a:p>
        </p:txBody>
      </p:sp>
      <p:sp>
        <p:nvSpPr>
          <p:cNvPr id="3" name="Date Placeholder 2"/>
          <p:cNvSpPr>
            <a:spLocks noGrp="1"/>
          </p:cNvSpPr>
          <p:nvPr>
            <p:ph type="dt" sz="half" idx="10"/>
          </p:nvPr>
        </p:nvSpPr>
        <p:spPr/>
        <p:txBody>
          <a:bodyPr/>
          <a:lstStyle/>
          <a:p>
            <a:r>
              <a:rPr lang="fr-FR"/>
              <a:t>15/03/2023</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15/03/2023</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15/03/2023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15/03/2023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15/03/2023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3A10D-7D5E-4932-A76F-CD1632FD3D9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pfoukas@med.uoa.gr"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tif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26.pn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10" Type="http://schemas.openxmlformats.org/officeDocument/2006/relationships/image" Target="../media/image29.jpeg"/><Relationship Id="rId4" Type="http://schemas.openxmlformats.org/officeDocument/2006/relationships/image" Target="../media/image26.png"/><Relationship Id="rId9"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png"/><Relationship Id="rId10" Type="http://schemas.openxmlformats.org/officeDocument/2006/relationships/image" Target="../media/image29.jpeg"/><Relationship Id="rId4" Type="http://schemas.openxmlformats.org/officeDocument/2006/relationships/image" Target="../media/image26.pn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6.png"/><Relationship Id="rId7"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1.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0.tiff"/><Relationship Id="rId7" Type="http://schemas.openxmlformats.org/officeDocument/2006/relationships/image" Target="../media/image104.jpeg"/><Relationship Id="rId2" Type="http://schemas.openxmlformats.org/officeDocument/2006/relationships/image" Target="../media/image99.tiff"/><Relationship Id="rId1" Type="http://schemas.openxmlformats.org/officeDocument/2006/relationships/slideLayout" Target="../slideLayouts/slideLayout7.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image" Target="../media/image101.tiff"/></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4.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7.png"/></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27.png"/></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7.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27.pn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27.png"/></Relationships>
</file>

<file path=ppt/slides/_rels/slide9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6.png"/><Relationship Id="rId7" Type="http://schemas.openxmlformats.org/officeDocument/2006/relationships/image" Target="../media/image143.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27.png"/></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45.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26.png"/><Relationship Id="rId7"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pfoukas@med.uoa.gr" TargetMode="External"/><Relationship Id="rId7"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tif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jpeg"/></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21"/>
          <p:cNvSpPr>
            <a:spLocks noGrp="1"/>
          </p:cNvSpPr>
          <p:nvPr>
            <p:ph type="dt" sz="half" idx="10"/>
          </p:nvPr>
        </p:nvSpPr>
        <p:spPr/>
        <p:txBody>
          <a:bodyPr/>
          <a:lstStyle/>
          <a:p>
            <a:r>
              <a:rPr lang="fr-FR"/>
              <a:t>15/03/2023</a:t>
            </a:r>
            <a:endParaRPr lang="en-US" dirty="0"/>
          </a:p>
        </p:txBody>
      </p:sp>
      <p:sp>
        <p:nvSpPr>
          <p:cNvPr id="23" name="Subtitle 2"/>
          <p:cNvSpPr>
            <a:spLocks noGrp="1"/>
          </p:cNvSpPr>
          <p:nvPr/>
        </p:nvSpPr>
        <p:spPr>
          <a:xfrm>
            <a:off x="304800" y="3048000"/>
            <a:ext cx="8686800" cy="30480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l-GR" sz="1800" b="1" dirty="0">
                <a:solidFill>
                  <a:srgbClr val="C00000"/>
                </a:solidFill>
                <a:latin typeface="Times New Roman" pitchFamily="18" charset="0"/>
                <a:cs typeface="Times New Roman" pitchFamily="18" charset="0"/>
              </a:rPr>
              <a:t>ΑΝΟΣΟΛΟΓΙΑ ΚΑΙ ΚΑΚΟΗΘΗ ΝΕΟΠΛΑΣΜΑΤΑ</a:t>
            </a:r>
          </a:p>
          <a:p>
            <a:endParaRPr lang="el-GR" sz="1600" b="1" i="1" dirty="0">
              <a:latin typeface="Times New Roman" pitchFamily="18" charset="0"/>
              <a:cs typeface="Times New Roman" pitchFamily="18" charset="0"/>
            </a:endParaRPr>
          </a:p>
          <a:p>
            <a:endParaRPr lang="el-GR" sz="1600" b="1" i="1" dirty="0">
              <a:latin typeface="Times New Roman" pitchFamily="18" charset="0"/>
              <a:cs typeface="Times New Roman" pitchFamily="18" charset="0"/>
            </a:endParaRPr>
          </a:p>
          <a:p>
            <a:r>
              <a:rPr lang="el-GR" sz="1600" b="1" i="1" dirty="0">
                <a:latin typeface="Times New Roman" pitchFamily="18" charset="0"/>
                <a:cs typeface="Times New Roman" pitchFamily="18" charset="0"/>
              </a:rPr>
              <a:t>Περικλής Γ. Φούκας</a:t>
            </a:r>
            <a:br>
              <a:rPr lang="el-GR" sz="1600" i="1" dirty="0">
                <a:latin typeface="Times New Roman" pitchFamily="18" charset="0"/>
                <a:cs typeface="Times New Roman" pitchFamily="18" charset="0"/>
              </a:rPr>
            </a:br>
            <a:r>
              <a:rPr lang="en-US" sz="1600" i="1" dirty="0">
                <a:latin typeface="Times New Roman" pitchFamily="18" charset="0"/>
                <a:cs typeface="Times New Roman" pitchFamily="18" charset="0"/>
              </a:rPr>
              <a:t>B’ </a:t>
            </a:r>
            <a:r>
              <a:rPr lang="el-GR" sz="1600" i="1" dirty="0">
                <a:latin typeface="Times New Roman" pitchFamily="18" charset="0"/>
                <a:cs typeface="Times New Roman" pitchFamily="18" charset="0"/>
              </a:rPr>
              <a:t>Εργαστήριο Παθολογικής Ανατομικής</a:t>
            </a:r>
            <a:br>
              <a:rPr lang="el-GR" sz="1600" i="1" dirty="0">
                <a:latin typeface="Times New Roman" pitchFamily="18" charset="0"/>
                <a:cs typeface="Times New Roman" pitchFamily="18" charset="0"/>
              </a:rPr>
            </a:br>
            <a:r>
              <a:rPr lang="el-GR" sz="1600" i="1" dirty="0">
                <a:latin typeface="Times New Roman" pitchFamily="18" charset="0"/>
                <a:cs typeface="Times New Roman" pitchFamily="18" charset="0"/>
              </a:rPr>
              <a:t>Ιατρικής Σχολής, ΕΚΠ</a:t>
            </a:r>
            <a:r>
              <a:rPr lang="el-GR" sz="1400" dirty="0">
                <a:latin typeface="Times New Roman" pitchFamily="18" charset="0"/>
                <a:cs typeface="Times New Roman" pitchFamily="18" charset="0"/>
              </a:rPr>
              <a:t>Α</a:t>
            </a:r>
          </a:p>
          <a:p>
            <a:r>
              <a:rPr lang="fr-CH" sz="1400" i="1" dirty="0">
                <a:latin typeface="Times New Roman" pitchFamily="18" charset="0"/>
                <a:cs typeface="Times New Roman" pitchFamily="18" charset="0"/>
                <a:hlinkClick r:id="rId3"/>
              </a:rPr>
              <a:t>pfoukas@med.uoa.gr</a:t>
            </a:r>
            <a:endParaRPr lang="fr-CH" sz="1400" i="1" dirty="0">
              <a:latin typeface="Times New Roman" pitchFamily="18" charset="0"/>
              <a:cs typeface="Times New Roman" pitchFamily="18" charset="0"/>
            </a:endParaRPr>
          </a:p>
          <a:p>
            <a:endParaRPr lang="fr-CH" sz="1400" dirty="0">
              <a:latin typeface="Times New Roman" pitchFamily="18" charset="0"/>
              <a:cs typeface="Times New Roman" pitchFamily="18" charset="0"/>
            </a:endParaRPr>
          </a:p>
          <a:p>
            <a:endParaRPr lang="el-GR" sz="1600" b="1" i="1" dirty="0">
              <a:latin typeface="Times New Roman" pitchFamily="18" charset="0"/>
              <a:cs typeface="Times New Roman" pitchFamily="18" charset="0"/>
            </a:endParaRPr>
          </a:p>
          <a:p>
            <a:endParaRPr lang="el-GR" sz="1600" b="1" i="1" dirty="0">
              <a:latin typeface="Times New Roman" pitchFamily="18" charset="0"/>
              <a:cs typeface="Times New Roman" pitchFamily="18" charset="0"/>
            </a:endParaRPr>
          </a:p>
        </p:txBody>
      </p:sp>
      <p:cxnSp>
        <p:nvCxnSpPr>
          <p:cNvPr id="25" name="Straight Connector 24"/>
          <p:cNvCxnSpPr/>
          <p:nvPr/>
        </p:nvCxnSpPr>
        <p:spPr>
          <a:xfrm>
            <a:off x="0" y="1295400"/>
            <a:ext cx="9144000" cy="0"/>
          </a:xfrm>
          <a:prstGeom prst="line">
            <a:avLst/>
          </a:prstGeom>
        </p:spPr>
        <p:style>
          <a:lnRef idx="2">
            <a:schemeClr val="accent6"/>
          </a:lnRef>
          <a:fillRef idx="0">
            <a:schemeClr val="accent6"/>
          </a:fillRef>
          <a:effectRef idx="1">
            <a:schemeClr val="accent6"/>
          </a:effectRef>
          <a:fontRef idx="minor">
            <a:schemeClr val="tx1"/>
          </a:fontRef>
        </p:style>
      </p:cxnSp>
      <p:pic>
        <p:nvPicPr>
          <p:cNvPr id="15" name="Picture 4"/>
          <p:cNvPicPr>
            <a:picLocks noChangeAspect="1" noChangeArrowheads="1"/>
          </p:cNvPicPr>
          <p:nvPr/>
        </p:nvPicPr>
        <p:blipFill>
          <a:blip r:embed="rId4" cstate="print"/>
          <a:srcRect/>
          <a:stretch>
            <a:fillRect/>
          </a:stretch>
        </p:blipFill>
        <p:spPr bwMode="auto">
          <a:xfrm>
            <a:off x="2267744" y="1426424"/>
            <a:ext cx="1656184" cy="1354504"/>
          </a:xfrm>
          <a:prstGeom prst="rect">
            <a:avLst/>
          </a:prstGeom>
          <a:noFill/>
          <a:ln w="9525">
            <a:solidFill>
              <a:srgbClr val="7030A0"/>
            </a:solidFill>
            <a:miter lim="800000"/>
            <a:headEnd/>
            <a:tailEnd/>
          </a:ln>
        </p:spPr>
      </p:pic>
      <p:pic>
        <p:nvPicPr>
          <p:cNvPr id="16" name="Image 15" descr="TONSIL_PANEL-5_CD11c-CD141-CD1c-CD123-DAPI.tif"/>
          <p:cNvPicPr>
            <a:picLocks noChangeAspect="1"/>
          </p:cNvPicPr>
          <p:nvPr/>
        </p:nvPicPr>
        <p:blipFill>
          <a:blip r:embed="rId5" cstate="print"/>
          <a:stretch>
            <a:fillRect/>
          </a:stretch>
        </p:blipFill>
        <p:spPr>
          <a:xfrm>
            <a:off x="278817" y="1412776"/>
            <a:ext cx="1872207" cy="1368152"/>
          </a:xfrm>
          <a:prstGeom prst="rect">
            <a:avLst/>
          </a:prstGeom>
          <a:ln>
            <a:solidFill>
              <a:srgbClr val="7030A0"/>
            </a:solidFill>
          </a:ln>
        </p:spPr>
      </p:pic>
      <p:pic>
        <p:nvPicPr>
          <p:cNvPr id="17" name="Picture 2" descr="C:\Users\pfoukas\Documents\UNIL\PROJECTS\UPENN_OVCA\IMAGES\12000-1A_FALC-2-GC_CD3x10.jpg"/>
          <p:cNvPicPr>
            <a:picLocks noChangeAspect="1" noChangeArrowheads="1"/>
          </p:cNvPicPr>
          <p:nvPr/>
        </p:nvPicPr>
        <p:blipFill>
          <a:blip r:embed="rId6" cstate="print"/>
          <a:srcRect/>
          <a:stretch>
            <a:fillRect/>
          </a:stretch>
        </p:blipFill>
        <p:spPr bwMode="auto">
          <a:xfrm>
            <a:off x="4043941" y="1426424"/>
            <a:ext cx="1824203" cy="1354504"/>
          </a:xfrm>
          <a:prstGeom prst="rect">
            <a:avLst/>
          </a:prstGeom>
          <a:noFill/>
          <a:ln>
            <a:solidFill>
              <a:srgbClr val="7030A0"/>
            </a:solidFill>
          </a:ln>
        </p:spPr>
      </p:pic>
      <p:pic>
        <p:nvPicPr>
          <p:cNvPr id="18" name="Picture 4"/>
          <p:cNvPicPr>
            <a:picLocks noChangeAspect="1" noChangeArrowheads="1"/>
          </p:cNvPicPr>
          <p:nvPr/>
        </p:nvPicPr>
        <p:blipFill>
          <a:blip r:embed="rId7" cstate="print"/>
          <a:srcRect/>
          <a:stretch>
            <a:fillRect/>
          </a:stretch>
        </p:blipFill>
        <p:spPr bwMode="auto">
          <a:xfrm>
            <a:off x="7956376" y="1412776"/>
            <a:ext cx="867994" cy="1368152"/>
          </a:xfrm>
          <a:prstGeom prst="rect">
            <a:avLst/>
          </a:prstGeom>
          <a:noFill/>
          <a:ln w="9525">
            <a:solidFill>
              <a:srgbClr val="7030A0"/>
            </a:solidFill>
            <a:miter lim="800000"/>
            <a:headEnd/>
            <a:tailEnd/>
          </a:ln>
        </p:spPr>
      </p:pic>
      <p:pic>
        <p:nvPicPr>
          <p:cNvPr id="19" name="Picture 2"/>
          <p:cNvPicPr>
            <a:picLocks noChangeAspect="1" noChangeArrowheads="1"/>
          </p:cNvPicPr>
          <p:nvPr/>
        </p:nvPicPr>
        <p:blipFill>
          <a:blip r:embed="rId8" cstate="print"/>
          <a:srcRect/>
          <a:stretch>
            <a:fillRect/>
          </a:stretch>
        </p:blipFill>
        <p:spPr bwMode="auto">
          <a:xfrm>
            <a:off x="5994744" y="1424924"/>
            <a:ext cx="1838973" cy="1356004"/>
          </a:xfrm>
          <a:prstGeom prst="rect">
            <a:avLst/>
          </a:prstGeom>
          <a:noFill/>
          <a:ln w="9525">
            <a:solidFill>
              <a:srgbClr val="7030A0"/>
            </a:solidFill>
            <a:miter lim="800000"/>
            <a:headEnd/>
            <a:tailEnd/>
          </a:ln>
        </p:spPr>
      </p:pic>
      <p:pic>
        <p:nvPicPr>
          <p:cNvPr id="10" name="Picture 4" descr="C:\Users\pfoukas\AppData\Local\Microsoft\Windows\Temporary Internet Files\Content.IE5\S113KQNF\image001.jpg"/>
          <p:cNvPicPr>
            <a:picLocks noChangeAspect="1" noChangeArrowheads="1"/>
          </p:cNvPicPr>
          <p:nvPr/>
        </p:nvPicPr>
        <p:blipFill>
          <a:blip r:embed="rId9" cstate="print"/>
          <a:srcRect b="15763"/>
          <a:stretch>
            <a:fillRect/>
          </a:stretch>
        </p:blipFill>
        <p:spPr bwMode="auto">
          <a:xfrm>
            <a:off x="1444592" y="5849889"/>
            <a:ext cx="925545" cy="1008111"/>
          </a:xfrm>
          <a:prstGeom prst="rect">
            <a:avLst/>
          </a:prstGeom>
          <a:noFill/>
          <a:ln w="3175">
            <a:noFill/>
          </a:ln>
        </p:spPr>
      </p:pic>
      <p:pic>
        <p:nvPicPr>
          <p:cNvPr id="11" name="Picture 2" descr="C:\Users\pfoukas\Documents\SAVED to COLLABORATEURS_18.07.2016\UofATHENS\ATTIKON\LOGO3ATTIKON[1].bmp"/>
          <p:cNvPicPr>
            <a:picLocks noChangeAspect="1" noChangeArrowheads="1"/>
          </p:cNvPicPr>
          <p:nvPr/>
        </p:nvPicPr>
        <p:blipFill>
          <a:blip r:embed="rId10" cstate="print"/>
          <a:srcRect r="-35296" b="10452"/>
          <a:stretch>
            <a:fillRect/>
          </a:stretch>
        </p:blipFill>
        <p:spPr bwMode="auto">
          <a:xfrm>
            <a:off x="2399500" y="5990224"/>
            <a:ext cx="588324" cy="864096"/>
          </a:xfrm>
          <a:prstGeom prst="rect">
            <a:avLst/>
          </a:prstGeom>
          <a:noFill/>
        </p:spPr>
      </p:pic>
      <p:sp>
        <p:nvSpPr>
          <p:cNvPr id="2" name="Espace réservé du numéro de diapositive 1"/>
          <p:cNvSpPr>
            <a:spLocks noGrp="1"/>
          </p:cNvSpPr>
          <p:nvPr>
            <p:ph type="sldNum" sz="quarter" idx="12"/>
          </p:nvPr>
        </p:nvSpPr>
        <p:spPr/>
        <p:txBody>
          <a:bodyPr/>
          <a:lstStyle/>
          <a:p>
            <a:fld id="{04A3A10D-7D5E-4932-A76F-CD1632FD3D96}" type="slidenum">
              <a:rPr lang="en-US" smtClean="0"/>
              <a:pPr/>
              <a:t>1</a:t>
            </a:fld>
            <a:endParaRPr lang="en-US"/>
          </a:p>
        </p:txBody>
      </p:sp>
    </p:spTree>
    <p:extLst>
      <p:ext uri="{BB962C8B-B14F-4D97-AF65-F5344CB8AC3E}">
        <p14:creationId xmlns:p14="http://schemas.microsoft.com/office/powerpoint/2010/main" val="34146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196752"/>
            <a:ext cx="6258842" cy="50708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75656" y="116632"/>
            <a:ext cx="6170117" cy="6391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6597352"/>
            <a:ext cx="3528392" cy="147786"/>
          </a:xfrm>
          <a:prstGeom prst="rect">
            <a:avLst/>
          </a:prstGeom>
          <a:noFill/>
          <a:ln w="9525">
            <a:noFill/>
            <a:miter lim="800000"/>
            <a:headEnd/>
            <a:tailEnd/>
          </a:ln>
        </p:spPr>
      </p:pic>
      <p:pic>
        <p:nvPicPr>
          <p:cNvPr id="6" name="Picture 2" descr="C:\Documents and Settings\PGFoukas\Desktop\EDUCATION\P.G.FOUKAS\GERMINAL CENTERS\PHOTOS\7183-07 Λεμφαδένας.jpg"/>
          <p:cNvPicPr>
            <a:picLocks noChangeAspect="1" noChangeArrowheads="1"/>
          </p:cNvPicPr>
          <p:nvPr/>
        </p:nvPicPr>
        <p:blipFill>
          <a:blip r:embed="rId6" cstate="print"/>
          <a:srcRect/>
          <a:stretch>
            <a:fillRect/>
          </a:stretch>
        </p:blipFill>
        <p:spPr bwMode="auto">
          <a:xfrm>
            <a:off x="6284979" y="1628800"/>
            <a:ext cx="2859021" cy="2144266"/>
          </a:xfrm>
          <a:prstGeom prst="rect">
            <a:avLst/>
          </a:prstGeom>
          <a:ln>
            <a:solidFill>
              <a:schemeClr val="tx1"/>
            </a:solidFill>
          </a:ln>
          <a:effectLst>
            <a:outerShdw blurRad="292100" dist="139700" dir="2700000" algn="tl" rotWithShape="0">
              <a:srgbClr val="333333">
                <a:alpha val="65000"/>
              </a:srgbClr>
            </a:outerShdw>
          </a:effectLst>
        </p:spPr>
      </p:pic>
      <p:cxnSp>
        <p:nvCxnSpPr>
          <p:cNvPr id="7" name="Connecteur droit 6"/>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2"/>
          <p:cNvPicPr>
            <a:picLocks noChangeAspect="1" noChangeArrowheads="1"/>
          </p:cNvPicPr>
          <p:nvPr/>
        </p:nvPicPr>
        <p:blipFill>
          <a:blip r:embed="rId7" cstate="print"/>
          <a:srcRect/>
          <a:stretch>
            <a:fillRect/>
          </a:stretch>
        </p:blipFill>
        <p:spPr bwMode="auto">
          <a:xfrm>
            <a:off x="1403647" y="1052736"/>
            <a:ext cx="2742065" cy="288032"/>
          </a:xfrm>
          <a:prstGeom prst="rect">
            <a:avLst/>
          </a:prstGeom>
          <a:noFill/>
          <a:ln w="9525">
            <a:solidFill>
              <a:srgbClr val="00B0F0"/>
            </a:solidFill>
            <a:miter lim="800000"/>
            <a:headEnd/>
            <a:tailEnd/>
          </a:ln>
        </p:spPr>
      </p:pic>
      <p:sp>
        <p:nvSpPr>
          <p:cNvPr id="9" name="ZoneTexte 8"/>
          <p:cNvSpPr txBox="1"/>
          <p:nvPr/>
        </p:nvSpPr>
        <p:spPr>
          <a:xfrm>
            <a:off x="4572000" y="2348880"/>
            <a:ext cx="3164071" cy="369332"/>
          </a:xfrm>
          <a:prstGeom prst="rect">
            <a:avLst/>
          </a:prstGeom>
          <a:solidFill>
            <a:srgbClr val="FFC000"/>
          </a:solidFill>
        </p:spPr>
        <p:txBody>
          <a:bodyPr wrap="none" rtlCol="0">
            <a:spAutoFit/>
          </a:bodyPr>
          <a:lstStyle/>
          <a:p>
            <a:pPr marL="342900" indent="-342900"/>
            <a:r>
              <a:rPr lang="fr-CH" dirty="0" err="1"/>
              <a:t>Secondary</a:t>
            </a:r>
            <a:r>
              <a:rPr lang="fr-CH" dirty="0"/>
              <a:t> </a:t>
            </a:r>
            <a:r>
              <a:rPr lang="fr-CH" dirty="0" err="1"/>
              <a:t>Lymphoid</a:t>
            </a:r>
            <a:r>
              <a:rPr lang="fr-CH" dirty="0"/>
              <a:t> </a:t>
            </a:r>
            <a:r>
              <a:rPr lang="fr-CH" dirty="0" err="1"/>
              <a:t>Organs</a:t>
            </a:r>
            <a:endParaRPr lang="fr-CH" dirty="0"/>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196752"/>
            <a:ext cx="6258842" cy="50708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75656" y="116632"/>
            <a:ext cx="6170117" cy="6391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6597352"/>
            <a:ext cx="3528392" cy="147786"/>
          </a:xfrm>
          <a:prstGeom prst="rect">
            <a:avLst/>
          </a:prstGeom>
          <a:noFill/>
          <a:ln w="9525">
            <a:noFill/>
            <a:miter lim="800000"/>
            <a:headEnd/>
            <a:tailEnd/>
          </a:ln>
        </p:spPr>
      </p:pic>
      <p:sp>
        <p:nvSpPr>
          <p:cNvPr id="6" name="ZoneTexte 5"/>
          <p:cNvSpPr txBox="1"/>
          <p:nvPr/>
        </p:nvSpPr>
        <p:spPr>
          <a:xfrm>
            <a:off x="2411760" y="5517232"/>
            <a:ext cx="2804999" cy="646331"/>
          </a:xfrm>
          <a:prstGeom prst="rect">
            <a:avLst/>
          </a:prstGeom>
          <a:solidFill>
            <a:srgbClr val="FFC000"/>
          </a:solidFill>
        </p:spPr>
        <p:txBody>
          <a:bodyPr wrap="none" rtlCol="0">
            <a:spAutoFit/>
          </a:bodyPr>
          <a:lstStyle/>
          <a:p>
            <a:pPr marL="342900" indent="-342900"/>
            <a:r>
              <a:rPr lang="fr-CH" dirty="0" err="1"/>
              <a:t>Tumor</a:t>
            </a:r>
            <a:r>
              <a:rPr lang="fr-CH" dirty="0"/>
              <a:t> </a:t>
            </a:r>
            <a:r>
              <a:rPr lang="fr-CH" dirty="0" err="1"/>
              <a:t>microenvironment</a:t>
            </a:r>
            <a:r>
              <a:rPr lang="fr-CH" dirty="0"/>
              <a:t> </a:t>
            </a:r>
          </a:p>
          <a:p>
            <a:pPr marL="342900" indent="-342900" algn="ctr"/>
            <a:r>
              <a:rPr lang="fr-CH" dirty="0"/>
              <a:t>immune </a:t>
            </a:r>
            <a:r>
              <a:rPr lang="fr-CH" dirty="0" err="1"/>
              <a:t>landscape</a:t>
            </a:r>
            <a:endParaRPr lang="fr-CH" dirty="0"/>
          </a:p>
        </p:txBody>
      </p:sp>
      <p:cxnSp>
        <p:nvCxnSpPr>
          <p:cNvPr id="7" name="Connecteur droit 6"/>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2"/>
          <p:cNvPicPr>
            <a:picLocks noChangeAspect="1" noChangeArrowheads="1"/>
          </p:cNvPicPr>
          <p:nvPr/>
        </p:nvPicPr>
        <p:blipFill>
          <a:blip r:embed="rId6" cstate="print"/>
          <a:srcRect/>
          <a:stretch>
            <a:fillRect/>
          </a:stretch>
        </p:blipFill>
        <p:spPr bwMode="auto">
          <a:xfrm>
            <a:off x="1403647" y="1052736"/>
            <a:ext cx="2742065" cy="288032"/>
          </a:xfrm>
          <a:prstGeom prst="rect">
            <a:avLst/>
          </a:prstGeom>
          <a:noFill/>
          <a:ln w="9525">
            <a:solidFill>
              <a:srgbClr val="00B0F0"/>
            </a:solidFill>
            <a:miter lim="800000"/>
            <a:headEnd/>
            <a:tailEnd/>
          </a:ln>
        </p:spPr>
      </p:pic>
      <p:sp>
        <p:nvSpPr>
          <p:cNvPr id="10" name="ZoneTexte 9"/>
          <p:cNvSpPr txBox="1"/>
          <p:nvPr/>
        </p:nvSpPr>
        <p:spPr>
          <a:xfrm>
            <a:off x="7092280" y="4005064"/>
            <a:ext cx="1864613" cy="369332"/>
          </a:xfrm>
          <a:prstGeom prst="rect">
            <a:avLst/>
          </a:prstGeom>
          <a:solidFill>
            <a:srgbClr val="FFC000"/>
          </a:solidFill>
        </p:spPr>
        <p:txBody>
          <a:bodyPr wrap="none" rtlCol="0">
            <a:spAutoFit/>
          </a:bodyPr>
          <a:lstStyle/>
          <a:p>
            <a:pPr marL="342900" indent="-342900"/>
            <a:r>
              <a:rPr lang="fr-CH" dirty="0" err="1"/>
              <a:t>Peripheral</a:t>
            </a:r>
            <a:r>
              <a:rPr lang="fr-CH" dirty="0"/>
              <a:t> </a:t>
            </a:r>
            <a:r>
              <a:rPr lang="fr-CH" dirty="0" err="1"/>
              <a:t>blood</a:t>
            </a:r>
            <a:endParaRPr lang="fr-CH" dirty="0"/>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0" y="2132856"/>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52930" name="Picture 2"/>
          <p:cNvPicPr>
            <a:picLocks noChangeAspect="1" noChangeArrowheads="1"/>
          </p:cNvPicPr>
          <p:nvPr/>
        </p:nvPicPr>
        <p:blipFill>
          <a:blip r:embed="rId3" cstate="print"/>
          <a:srcRect/>
          <a:stretch>
            <a:fillRect/>
          </a:stretch>
        </p:blipFill>
        <p:spPr bwMode="auto">
          <a:xfrm>
            <a:off x="1619672" y="0"/>
            <a:ext cx="5839067" cy="2080443"/>
          </a:xfrm>
          <a:prstGeom prst="rect">
            <a:avLst/>
          </a:prstGeom>
          <a:noFill/>
          <a:ln w="9525">
            <a:noFill/>
            <a:miter lim="800000"/>
            <a:headEnd/>
            <a:tailEnd/>
          </a:ln>
        </p:spPr>
      </p:pic>
      <p:pic>
        <p:nvPicPr>
          <p:cNvPr id="252931" name="Picture 3"/>
          <p:cNvPicPr>
            <a:picLocks noChangeAspect="1" noChangeArrowheads="1"/>
          </p:cNvPicPr>
          <p:nvPr/>
        </p:nvPicPr>
        <p:blipFill>
          <a:blip r:embed="rId4" cstate="print"/>
          <a:srcRect/>
          <a:stretch>
            <a:fillRect/>
          </a:stretch>
        </p:blipFill>
        <p:spPr bwMode="auto">
          <a:xfrm>
            <a:off x="5364088" y="6667500"/>
            <a:ext cx="3648075" cy="190500"/>
          </a:xfrm>
          <a:prstGeom prst="rect">
            <a:avLst/>
          </a:prstGeom>
          <a:noFill/>
          <a:ln w="9525">
            <a:noFill/>
            <a:miter lim="800000"/>
            <a:headEnd/>
            <a:tailEnd/>
          </a:ln>
        </p:spPr>
      </p:pic>
      <p:pic>
        <p:nvPicPr>
          <p:cNvPr id="252932" name="Picture 4"/>
          <p:cNvPicPr>
            <a:picLocks noChangeAspect="1" noChangeArrowheads="1"/>
          </p:cNvPicPr>
          <p:nvPr/>
        </p:nvPicPr>
        <p:blipFill>
          <a:blip r:embed="rId5" cstate="print"/>
          <a:srcRect/>
          <a:stretch>
            <a:fillRect/>
          </a:stretch>
        </p:blipFill>
        <p:spPr bwMode="auto">
          <a:xfrm>
            <a:off x="1163874" y="2230703"/>
            <a:ext cx="6840760" cy="4386047"/>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cstate="print"/>
          <a:srcRect/>
          <a:stretch>
            <a:fillRect/>
          </a:stretch>
        </p:blipFill>
        <p:spPr bwMode="auto">
          <a:xfrm>
            <a:off x="107504" y="548680"/>
            <a:ext cx="2858528" cy="3024336"/>
          </a:xfrm>
          <a:prstGeom prst="rect">
            <a:avLst/>
          </a:prstGeom>
          <a:noFill/>
          <a:ln w="9525">
            <a:noFill/>
            <a:miter lim="800000"/>
            <a:headEnd/>
            <a:tailEnd/>
          </a:ln>
        </p:spPr>
      </p:pic>
      <p:pic>
        <p:nvPicPr>
          <p:cNvPr id="252931" name="Picture 3"/>
          <p:cNvPicPr>
            <a:picLocks noChangeAspect="1" noChangeArrowheads="1"/>
          </p:cNvPicPr>
          <p:nvPr/>
        </p:nvPicPr>
        <p:blipFill>
          <a:blip r:embed="rId3" cstate="print"/>
          <a:srcRect/>
          <a:stretch>
            <a:fillRect/>
          </a:stretch>
        </p:blipFill>
        <p:spPr bwMode="auto">
          <a:xfrm>
            <a:off x="3117584" y="476672"/>
            <a:ext cx="5971824" cy="5544616"/>
          </a:xfrm>
          <a:prstGeom prst="rect">
            <a:avLst/>
          </a:prstGeom>
          <a:noFill/>
          <a:ln w="9525">
            <a:noFill/>
            <a:miter lim="800000"/>
            <a:headEnd/>
            <a:tailEnd/>
          </a:ln>
        </p:spPr>
      </p:pic>
      <p:cxnSp>
        <p:nvCxnSpPr>
          <p:cNvPr id="5" name="Connecteur droit 4"/>
          <p:cNvCxnSpPr/>
          <p:nvPr/>
        </p:nvCxnSpPr>
        <p:spPr>
          <a:xfrm>
            <a:off x="2987824" y="620688"/>
            <a:ext cx="0" cy="5472608"/>
          </a:xfrm>
          <a:prstGeom prst="line">
            <a:avLst/>
          </a:prstGeom>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4" cstate="print"/>
          <a:srcRect/>
          <a:stretch>
            <a:fillRect/>
          </a:stretch>
        </p:blipFill>
        <p:spPr bwMode="auto">
          <a:xfrm>
            <a:off x="6482655" y="6597352"/>
            <a:ext cx="2409825" cy="190500"/>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13</a:t>
            </a:fld>
            <a:endParaRPr lang="en-US"/>
          </a:p>
        </p:txBody>
      </p:sp>
    </p:spTree>
    <p:extLst>
      <p:ext uri="{BB962C8B-B14F-4D97-AF65-F5344CB8AC3E}">
        <p14:creationId xmlns:p14="http://schemas.microsoft.com/office/powerpoint/2010/main" val="2648227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251520" y="116632"/>
            <a:ext cx="6588224" cy="1154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52120" y="1124744"/>
            <a:ext cx="3351833" cy="14756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1556792"/>
            <a:ext cx="5869954" cy="489654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953800" y="1556792"/>
            <a:ext cx="3180568" cy="122413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940151" y="2767280"/>
            <a:ext cx="3203849" cy="1254654"/>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251520" y="116632"/>
            <a:ext cx="6588224" cy="1154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52120" y="1124744"/>
            <a:ext cx="3351833" cy="14756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1556792"/>
            <a:ext cx="5869954" cy="489654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953800" y="1556792"/>
            <a:ext cx="3180568" cy="122413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940151" y="2767280"/>
            <a:ext cx="3203849" cy="1254654"/>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l="15549" t="15077" r="32152" b="31558"/>
          <a:stretch>
            <a:fillRect/>
          </a:stretch>
        </p:blipFill>
        <p:spPr bwMode="auto">
          <a:xfrm>
            <a:off x="4499992" y="4293096"/>
            <a:ext cx="2822831" cy="2160240"/>
          </a:xfrm>
          <a:prstGeom prst="rect">
            <a:avLst/>
          </a:prstGeom>
          <a:noFill/>
          <a:ln w="9525">
            <a:solidFill>
              <a:schemeClr val="tx2"/>
            </a:solidFill>
            <a:miter lim="800000"/>
            <a:headEnd/>
            <a:tailEnd/>
          </a:ln>
          <a:effectLst/>
        </p:spPr>
      </p:pic>
      <p:sp>
        <p:nvSpPr>
          <p:cNvPr id="13" name="ZoneTexte 12"/>
          <p:cNvSpPr txBox="1"/>
          <p:nvPr/>
        </p:nvSpPr>
        <p:spPr>
          <a:xfrm>
            <a:off x="7344687" y="6069546"/>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CH" dirty="0">
                <a:solidFill>
                  <a:schemeClr val="accent6">
                    <a:lumMod val="75000"/>
                  </a:schemeClr>
                </a:solidFill>
              </a:rPr>
              <a:t>CD8</a:t>
            </a: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251520" y="116632"/>
            <a:ext cx="6588224" cy="1154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52120" y="1124744"/>
            <a:ext cx="3351833" cy="14756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1556792"/>
            <a:ext cx="5869954" cy="489654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953800" y="1556792"/>
            <a:ext cx="3180568" cy="122413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940151" y="2767280"/>
            <a:ext cx="3203849" cy="1254654"/>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l="15549" t="15077" r="32152" b="31558"/>
          <a:stretch>
            <a:fillRect/>
          </a:stretch>
        </p:blipFill>
        <p:spPr bwMode="auto">
          <a:xfrm>
            <a:off x="4499992" y="4293096"/>
            <a:ext cx="2822831" cy="2160240"/>
          </a:xfrm>
          <a:prstGeom prst="rect">
            <a:avLst/>
          </a:prstGeom>
          <a:noFill/>
          <a:ln w="9525">
            <a:solidFill>
              <a:schemeClr val="tx2"/>
            </a:solidFill>
            <a:miter lim="800000"/>
            <a:headEnd/>
            <a:tailEnd/>
          </a:ln>
          <a:effectLst/>
        </p:spPr>
      </p:pic>
      <p:sp>
        <p:nvSpPr>
          <p:cNvPr id="13" name="ZoneTexte 12"/>
          <p:cNvSpPr txBox="1"/>
          <p:nvPr/>
        </p:nvSpPr>
        <p:spPr>
          <a:xfrm>
            <a:off x="7344687" y="6069546"/>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CH" dirty="0">
                <a:solidFill>
                  <a:schemeClr val="accent6">
                    <a:lumMod val="75000"/>
                  </a:schemeClr>
                </a:solidFill>
              </a:rPr>
              <a:t>CD8</a:t>
            </a:r>
          </a:p>
        </p:txBody>
      </p:sp>
      <p:sp>
        <p:nvSpPr>
          <p:cNvPr id="3" name="Forme libre 2"/>
          <p:cNvSpPr/>
          <p:nvPr/>
        </p:nvSpPr>
        <p:spPr>
          <a:xfrm>
            <a:off x="5887092" y="4335694"/>
            <a:ext cx="661023" cy="2095928"/>
          </a:xfrm>
          <a:custGeom>
            <a:avLst/>
            <a:gdLst>
              <a:gd name="connsiteX0" fmla="*/ 369870 w 661023"/>
              <a:gd name="connsiteY0" fmla="*/ 0 h 2095928"/>
              <a:gd name="connsiteX1" fmla="*/ 349321 w 661023"/>
              <a:gd name="connsiteY1" fmla="*/ 51371 h 2095928"/>
              <a:gd name="connsiteX2" fmla="*/ 256854 w 661023"/>
              <a:gd name="connsiteY2" fmla="*/ 102742 h 2095928"/>
              <a:gd name="connsiteX3" fmla="*/ 226032 w 661023"/>
              <a:gd name="connsiteY3" fmla="*/ 123290 h 2095928"/>
              <a:gd name="connsiteX4" fmla="*/ 195209 w 661023"/>
              <a:gd name="connsiteY4" fmla="*/ 133564 h 2095928"/>
              <a:gd name="connsiteX5" fmla="*/ 123290 w 661023"/>
              <a:gd name="connsiteY5" fmla="*/ 184935 h 2095928"/>
              <a:gd name="connsiteX6" fmla="*/ 92468 w 661023"/>
              <a:gd name="connsiteY6" fmla="*/ 205484 h 2095928"/>
              <a:gd name="connsiteX7" fmla="*/ 61645 w 661023"/>
              <a:gd name="connsiteY7" fmla="*/ 215758 h 2095928"/>
              <a:gd name="connsiteX8" fmla="*/ 41097 w 661023"/>
              <a:gd name="connsiteY8" fmla="*/ 246580 h 2095928"/>
              <a:gd name="connsiteX9" fmla="*/ 30823 w 661023"/>
              <a:gd name="connsiteY9" fmla="*/ 277403 h 2095928"/>
              <a:gd name="connsiteX10" fmla="*/ 0 w 661023"/>
              <a:gd name="connsiteY10" fmla="*/ 328773 h 2095928"/>
              <a:gd name="connsiteX11" fmla="*/ 20548 w 661023"/>
              <a:gd name="connsiteY11" fmla="*/ 534257 h 2095928"/>
              <a:gd name="connsiteX12" fmla="*/ 30823 w 661023"/>
              <a:gd name="connsiteY12" fmla="*/ 565079 h 2095928"/>
              <a:gd name="connsiteX13" fmla="*/ 51371 w 661023"/>
              <a:gd name="connsiteY13" fmla="*/ 595902 h 2095928"/>
              <a:gd name="connsiteX14" fmla="*/ 61645 w 661023"/>
              <a:gd name="connsiteY14" fmla="*/ 626724 h 2095928"/>
              <a:gd name="connsiteX15" fmla="*/ 92468 w 661023"/>
              <a:gd name="connsiteY15" fmla="*/ 647272 h 2095928"/>
              <a:gd name="connsiteX16" fmla="*/ 143838 w 661023"/>
              <a:gd name="connsiteY16" fmla="*/ 678095 h 2095928"/>
              <a:gd name="connsiteX17" fmla="*/ 164387 w 661023"/>
              <a:gd name="connsiteY17" fmla="*/ 708917 h 2095928"/>
              <a:gd name="connsiteX18" fmla="*/ 215757 w 661023"/>
              <a:gd name="connsiteY18" fmla="*/ 760288 h 2095928"/>
              <a:gd name="connsiteX19" fmla="*/ 236306 w 661023"/>
              <a:gd name="connsiteY19" fmla="*/ 821933 h 2095928"/>
              <a:gd name="connsiteX20" fmla="*/ 246580 w 661023"/>
              <a:gd name="connsiteY20" fmla="*/ 1191803 h 2095928"/>
              <a:gd name="connsiteX21" fmla="*/ 267128 w 661023"/>
              <a:gd name="connsiteY21" fmla="*/ 1222625 h 2095928"/>
              <a:gd name="connsiteX22" fmla="*/ 297951 w 661023"/>
              <a:gd name="connsiteY22" fmla="*/ 1232899 h 2095928"/>
              <a:gd name="connsiteX23" fmla="*/ 328773 w 661023"/>
              <a:gd name="connsiteY23" fmla="*/ 1263722 h 2095928"/>
              <a:gd name="connsiteX24" fmla="*/ 452063 w 661023"/>
              <a:gd name="connsiteY24" fmla="*/ 1294544 h 2095928"/>
              <a:gd name="connsiteX25" fmla="*/ 544530 w 661023"/>
              <a:gd name="connsiteY25" fmla="*/ 1315093 h 2095928"/>
              <a:gd name="connsiteX26" fmla="*/ 575353 w 661023"/>
              <a:gd name="connsiteY26" fmla="*/ 1325367 h 2095928"/>
              <a:gd name="connsiteX27" fmla="*/ 636998 w 661023"/>
              <a:gd name="connsiteY27" fmla="*/ 1366463 h 2095928"/>
              <a:gd name="connsiteX28" fmla="*/ 657546 w 661023"/>
              <a:gd name="connsiteY28" fmla="*/ 1428108 h 2095928"/>
              <a:gd name="connsiteX29" fmla="*/ 647272 w 661023"/>
              <a:gd name="connsiteY29" fmla="*/ 1592495 h 2095928"/>
              <a:gd name="connsiteX30" fmla="*/ 565079 w 661023"/>
              <a:gd name="connsiteY30" fmla="*/ 1602769 h 2095928"/>
              <a:gd name="connsiteX31" fmla="*/ 513708 w 661023"/>
              <a:gd name="connsiteY31" fmla="*/ 1623317 h 2095928"/>
              <a:gd name="connsiteX32" fmla="*/ 482886 w 661023"/>
              <a:gd name="connsiteY32" fmla="*/ 1633591 h 2095928"/>
              <a:gd name="connsiteX33" fmla="*/ 462337 w 661023"/>
              <a:gd name="connsiteY33" fmla="*/ 1654140 h 2095928"/>
              <a:gd name="connsiteX34" fmla="*/ 421241 w 661023"/>
              <a:gd name="connsiteY34" fmla="*/ 1715785 h 2095928"/>
              <a:gd name="connsiteX35" fmla="*/ 400692 w 661023"/>
              <a:gd name="connsiteY35" fmla="*/ 1736333 h 2095928"/>
              <a:gd name="connsiteX36" fmla="*/ 380144 w 661023"/>
              <a:gd name="connsiteY36" fmla="*/ 1828800 h 2095928"/>
              <a:gd name="connsiteX37" fmla="*/ 359596 w 661023"/>
              <a:gd name="connsiteY37" fmla="*/ 1890445 h 2095928"/>
              <a:gd name="connsiteX38" fmla="*/ 339047 w 661023"/>
              <a:gd name="connsiteY38" fmla="*/ 1921268 h 2095928"/>
              <a:gd name="connsiteX39" fmla="*/ 328773 w 661023"/>
              <a:gd name="connsiteY39" fmla="*/ 1962364 h 2095928"/>
              <a:gd name="connsiteX40" fmla="*/ 318499 w 661023"/>
              <a:gd name="connsiteY40" fmla="*/ 2034284 h 2095928"/>
              <a:gd name="connsiteX41" fmla="*/ 297951 w 661023"/>
              <a:gd name="connsiteY41" fmla="*/ 2095928 h 209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1023" h="2095928">
                <a:moveTo>
                  <a:pt x="369870" y="0"/>
                </a:moveTo>
                <a:cubicBezTo>
                  <a:pt x="363020" y="17124"/>
                  <a:pt x="361574" y="37587"/>
                  <a:pt x="349321" y="51371"/>
                </a:cubicBezTo>
                <a:cubicBezTo>
                  <a:pt x="319570" y="84841"/>
                  <a:pt x="293168" y="90638"/>
                  <a:pt x="256854" y="102742"/>
                </a:cubicBezTo>
                <a:cubicBezTo>
                  <a:pt x="246580" y="109591"/>
                  <a:pt x="237076" y="117768"/>
                  <a:pt x="226032" y="123290"/>
                </a:cubicBezTo>
                <a:cubicBezTo>
                  <a:pt x="216345" y="128133"/>
                  <a:pt x="204022" y="127269"/>
                  <a:pt x="195209" y="133564"/>
                </a:cubicBezTo>
                <a:cubicBezTo>
                  <a:pt x="109887" y="194508"/>
                  <a:pt x="192932" y="161721"/>
                  <a:pt x="123290" y="184935"/>
                </a:cubicBezTo>
                <a:cubicBezTo>
                  <a:pt x="113016" y="191785"/>
                  <a:pt x="103512" y="199962"/>
                  <a:pt x="92468" y="205484"/>
                </a:cubicBezTo>
                <a:cubicBezTo>
                  <a:pt x="82781" y="210327"/>
                  <a:pt x="70102" y="208993"/>
                  <a:pt x="61645" y="215758"/>
                </a:cubicBezTo>
                <a:cubicBezTo>
                  <a:pt x="52003" y="223472"/>
                  <a:pt x="47946" y="236306"/>
                  <a:pt x="41097" y="246580"/>
                </a:cubicBezTo>
                <a:cubicBezTo>
                  <a:pt x="37672" y="256854"/>
                  <a:pt x="36395" y="268116"/>
                  <a:pt x="30823" y="277403"/>
                </a:cubicBezTo>
                <a:cubicBezTo>
                  <a:pt x="-11488" y="347920"/>
                  <a:pt x="29105" y="241457"/>
                  <a:pt x="0" y="328773"/>
                </a:cubicBezTo>
                <a:cubicBezTo>
                  <a:pt x="6849" y="397268"/>
                  <a:pt x="11645" y="465999"/>
                  <a:pt x="20548" y="534257"/>
                </a:cubicBezTo>
                <a:cubicBezTo>
                  <a:pt x="21949" y="544996"/>
                  <a:pt x="25980" y="555393"/>
                  <a:pt x="30823" y="565079"/>
                </a:cubicBezTo>
                <a:cubicBezTo>
                  <a:pt x="36345" y="576123"/>
                  <a:pt x="45849" y="584857"/>
                  <a:pt x="51371" y="595902"/>
                </a:cubicBezTo>
                <a:cubicBezTo>
                  <a:pt x="56214" y="605588"/>
                  <a:pt x="54880" y="618267"/>
                  <a:pt x="61645" y="626724"/>
                </a:cubicBezTo>
                <a:cubicBezTo>
                  <a:pt x="69359" y="636366"/>
                  <a:pt x="82826" y="639558"/>
                  <a:pt x="92468" y="647272"/>
                </a:cubicBezTo>
                <a:cubicBezTo>
                  <a:pt x="132764" y="679509"/>
                  <a:pt x="90309" y="660252"/>
                  <a:pt x="143838" y="678095"/>
                </a:cubicBezTo>
                <a:cubicBezTo>
                  <a:pt x="150688" y="688369"/>
                  <a:pt x="156256" y="699624"/>
                  <a:pt x="164387" y="708917"/>
                </a:cubicBezTo>
                <a:cubicBezTo>
                  <a:pt x="180334" y="727142"/>
                  <a:pt x="215757" y="760288"/>
                  <a:pt x="215757" y="760288"/>
                </a:cubicBezTo>
                <a:cubicBezTo>
                  <a:pt x="222607" y="780836"/>
                  <a:pt x="235705" y="800281"/>
                  <a:pt x="236306" y="821933"/>
                </a:cubicBezTo>
                <a:cubicBezTo>
                  <a:pt x="239731" y="945223"/>
                  <a:pt x="237121" y="1068829"/>
                  <a:pt x="246580" y="1191803"/>
                </a:cubicBezTo>
                <a:cubicBezTo>
                  <a:pt x="247527" y="1204114"/>
                  <a:pt x="257486" y="1214911"/>
                  <a:pt x="267128" y="1222625"/>
                </a:cubicBezTo>
                <a:cubicBezTo>
                  <a:pt x="275585" y="1229390"/>
                  <a:pt x="287677" y="1229474"/>
                  <a:pt x="297951" y="1232899"/>
                </a:cubicBezTo>
                <a:cubicBezTo>
                  <a:pt x="308225" y="1243173"/>
                  <a:pt x="316072" y="1256666"/>
                  <a:pt x="328773" y="1263722"/>
                </a:cubicBezTo>
                <a:cubicBezTo>
                  <a:pt x="365274" y="1284000"/>
                  <a:pt x="412243" y="1287304"/>
                  <a:pt x="452063" y="1294544"/>
                </a:cubicBezTo>
                <a:cubicBezTo>
                  <a:pt x="481209" y="1299843"/>
                  <a:pt x="515659" y="1306844"/>
                  <a:pt x="544530" y="1315093"/>
                </a:cubicBezTo>
                <a:cubicBezTo>
                  <a:pt x="554943" y="1318068"/>
                  <a:pt x="565079" y="1321942"/>
                  <a:pt x="575353" y="1325367"/>
                </a:cubicBezTo>
                <a:cubicBezTo>
                  <a:pt x="606527" y="1418889"/>
                  <a:pt x="550211" y="1279676"/>
                  <a:pt x="636998" y="1366463"/>
                </a:cubicBezTo>
                <a:cubicBezTo>
                  <a:pt x="652314" y="1381779"/>
                  <a:pt x="657546" y="1428108"/>
                  <a:pt x="657546" y="1428108"/>
                </a:cubicBezTo>
                <a:cubicBezTo>
                  <a:pt x="654121" y="1482904"/>
                  <a:pt x="672960" y="1543973"/>
                  <a:pt x="647272" y="1592495"/>
                </a:cubicBezTo>
                <a:cubicBezTo>
                  <a:pt x="634353" y="1616897"/>
                  <a:pt x="591983" y="1596561"/>
                  <a:pt x="565079" y="1602769"/>
                </a:cubicBezTo>
                <a:cubicBezTo>
                  <a:pt x="547109" y="1606916"/>
                  <a:pt x="530976" y="1616841"/>
                  <a:pt x="513708" y="1623317"/>
                </a:cubicBezTo>
                <a:cubicBezTo>
                  <a:pt x="503568" y="1627120"/>
                  <a:pt x="493160" y="1630166"/>
                  <a:pt x="482886" y="1633591"/>
                </a:cubicBezTo>
                <a:cubicBezTo>
                  <a:pt x="476036" y="1640441"/>
                  <a:pt x="468149" y="1646390"/>
                  <a:pt x="462337" y="1654140"/>
                </a:cubicBezTo>
                <a:cubicBezTo>
                  <a:pt x="447520" y="1673897"/>
                  <a:pt x="438704" y="1698323"/>
                  <a:pt x="421241" y="1715785"/>
                </a:cubicBezTo>
                <a:lnTo>
                  <a:pt x="400692" y="1736333"/>
                </a:lnTo>
                <a:cubicBezTo>
                  <a:pt x="371298" y="1824516"/>
                  <a:pt x="416306" y="1684150"/>
                  <a:pt x="380144" y="1828800"/>
                </a:cubicBezTo>
                <a:cubicBezTo>
                  <a:pt x="374891" y="1849813"/>
                  <a:pt x="371611" y="1872423"/>
                  <a:pt x="359596" y="1890445"/>
                </a:cubicBezTo>
                <a:lnTo>
                  <a:pt x="339047" y="1921268"/>
                </a:lnTo>
                <a:cubicBezTo>
                  <a:pt x="335622" y="1934967"/>
                  <a:pt x="331299" y="1948471"/>
                  <a:pt x="328773" y="1962364"/>
                </a:cubicBezTo>
                <a:cubicBezTo>
                  <a:pt x="324441" y="1986190"/>
                  <a:pt x="325457" y="2011089"/>
                  <a:pt x="318499" y="2034284"/>
                </a:cubicBezTo>
                <a:cubicBezTo>
                  <a:pt x="292252" y="2121776"/>
                  <a:pt x="297951" y="2012719"/>
                  <a:pt x="297951" y="2095928"/>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Forme libre 3"/>
          <p:cNvSpPr/>
          <p:nvPr/>
        </p:nvSpPr>
        <p:spPr>
          <a:xfrm>
            <a:off x="5465852" y="4315146"/>
            <a:ext cx="667820" cy="2157573"/>
          </a:xfrm>
          <a:custGeom>
            <a:avLst/>
            <a:gdLst>
              <a:gd name="connsiteX0" fmla="*/ 174660 w 667820"/>
              <a:gd name="connsiteY0" fmla="*/ 0 h 2157573"/>
              <a:gd name="connsiteX1" fmla="*/ 113015 w 667820"/>
              <a:gd name="connsiteY1" fmla="*/ 71919 h 2157573"/>
              <a:gd name="connsiteX2" fmla="*/ 82193 w 667820"/>
              <a:gd name="connsiteY2" fmla="*/ 92467 h 2157573"/>
              <a:gd name="connsiteX3" fmla="*/ 41096 w 667820"/>
              <a:gd name="connsiteY3" fmla="*/ 143838 h 2157573"/>
              <a:gd name="connsiteX4" fmla="*/ 10274 w 667820"/>
              <a:gd name="connsiteY4" fmla="*/ 154112 h 2157573"/>
              <a:gd name="connsiteX5" fmla="*/ 0 w 667820"/>
              <a:gd name="connsiteY5" fmla="*/ 205483 h 2157573"/>
              <a:gd name="connsiteX6" fmla="*/ 246579 w 667820"/>
              <a:gd name="connsiteY6" fmla="*/ 339047 h 2157573"/>
              <a:gd name="connsiteX7" fmla="*/ 256854 w 667820"/>
              <a:gd name="connsiteY7" fmla="*/ 636998 h 2157573"/>
              <a:gd name="connsiteX8" fmla="*/ 174660 w 667820"/>
              <a:gd name="connsiteY8" fmla="*/ 708917 h 2157573"/>
              <a:gd name="connsiteX9" fmla="*/ 164386 w 667820"/>
              <a:gd name="connsiteY9" fmla="*/ 739739 h 2157573"/>
              <a:gd name="connsiteX10" fmla="*/ 143838 w 667820"/>
              <a:gd name="connsiteY10" fmla="*/ 760288 h 2157573"/>
              <a:gd name="connsiteX11" fmla="*/ 154112 w 667820"/>
              <a:gd name="connsiteY11" fmla="*/ 955497 h 2157573"/>
              <a:gd name="connsiteX12" fmla="*/ 174660 w 667820"/>
              <a:gd name="connsiteY12" fmla="*/ 1058238 h 2157573"/>
              <a:gd name="connsiteX13" fmla="*/ 195209 w 667820"/>
              <a:gd name="connsiteY13" fmla="*/ 1078787 h 2157573"/>
              <a:gd name="connsiteX14" fmla="*/ 215757 w 667820"/>
              <a:gd name="connsiteY14" fmla="*/ 1140432 h 2157573"/>
              <a:gd name="connsiteX15" fmla="*/ 226031 w 667820"/>
              <a:gd name="connsiteY15" fmla="*/ 1202076 h 2157573"/>
              <a:gd name="connsiteX16" fmla="*/ 267128 w 667820"/>
              <a:gd name="connsiteY16" fmla="*/ 1253447 h 2157573"/>
              <a:gd name="connsiteX17" fmla="*/ 287676 w 667820"/>
              <a:gd name="connsiteY17" fmla="*/ 1284270 h 2157573"/>
              <a:gd name="connsiteX18" fmla="*/ 328773 w 667820"/>
              <a:gd name="connsiteY18" fmla="*/ 1376737 h 2157573"/>
              <a:gd name="connsiteX19" fmla="*/ 359595 w 667820"/>
              <a:gd name="connsiteY19" fmla="*/ 1397285 h 2157573"/>
              <a:gd name="connsiteX20" fmla="*/ 380144 w 667820"/>
              <a:gd name="connsiteY20" fmla="*/ 1417834 h 2157573"/>
              <a:gd name="connsiteX21" fmla="*/ 482885 w 667820"/>
              <a:gd name="connsiteY21" fmla="*/ 1438382 h 2157573"/>
              <a:gd name="connsiteX22" fmla="*/ 513708 w 667820"/>
              <a:gd name="connsiteY22" fmla="*/ 1530850 h 2157573"/>
              <a:gd name="connsiteX23" fmla="*/ 534256 w 667820"/>
              <a:gd name="connsiteY23" fmla="*/ 1561672 h 2157573"/>
              <a:gd name="connsiteX24" fmla="*/ 565078 w 667820"/>
              <a:gd name="connsiteY24" fmla="*/ 1602769 h 2157573"/>
              <a:gd name="connsiteX25" fmla="*/ 585627 w 667820"/>
              <a:gd name="connsiteY25" fmla="*/ 1623317 h 2157573"/>
              <a:gd name="connsiteX26" fmla="*/ 606175 w 667820"/>
              <a:gd name="connsiteY26" fmla="*/ 1654139 h 2157573"/>
              <a:gd name="connsiteX27" fmla="*/ 636997 w 667820"/>
              <a:gd name="connsiteY27" fmla="*/ 1664414 h 2157573"/>
              <a:gd name="connsiteX28" fmla="*/ 657546 w 667820"/>
              <a:gd name="connsiteY28" fmla="*/ 1726058 h 2157573"/>
              <a:gd name="connsiteX29" fmla="*/ 667820 w 667820"/>
              <a:gd name="connsiteY29" fmla="*/ 1756881 h 2157573"/>
              <a:gd name="connsiteX30" fmla="*/ 657546 w 667820"/>
              <a:gd name="connsiteY30" fmla="*/ 1828800 h 2157573"/>
              <a:gd name="connsiteX31" fmla="*/ 616449 w 667820"/>
              <a:gd name="connsiteY31" fmla="*/ 1839074 h 2157573"/>
              <a:gd name="connsiteX32" fmla="*/ 339047 w 667820"/>
              <a:gd name="connsiteY32" fmla="*/ 1849348 h 2157573"/>
              <a:gd name="connsiteX33" fmla="*/ 308224 w 667820"/>
              <a:gd name="connsiteY33" fmla="*/ 1859623 h 2157573"/>
              <a:gd name="connsiteX34" fmla="*/ 256854 w 667820"/>
              <a:gd name="connsiteY34" fmla="*/ 1900719 h 2157573"/>
              <a:gd name="connsiteX35" fmla="*/ 236305 w 667820"/>
              <a:gd name="connsiteY35" fmla="*/ 1921267 h 2157573"/>
              <a:gd name="connsiteX36" fmla="*/ 205483 w 667820"/>
              <a:gd name="connsiteY36" fmla="*/ 1931542 h 2157573"/>
              <a:gd name="connsiteX37" fmla="*/ 184935 w 667820"/>
              <a:gd name="connsiteY37" fmla="*/ 1972638 h 2157573"/>
              <a:gd name="connsiteX38" fmla="*/ 164386 w 667820"/>
              <a:gd name="connsiteY38" fmla="*/ 1993187 h 2157573"/>
              <a:gd name="connsiteX39" fmla="*/ 143838 w 667820"/>
              <a:gd name="connsiteY39" fmla="*/ 2157573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7820" h="2157573">
                <a:moveTo>
                  <a:pt x="174660" y="0"/>
                </a:moveTo>
                <a:cubicBezTo>
                  <a:pt x="163780" y="13600"/>
                  <a:pt x="133050" y="55891"/>
                  <a:pt x="113015" y="71919"/>
                </a:cubicBezTo>
                <a:cubicBezTo>
                  <a:pt x="103373" y="79633"/>
                  <a:pt x="92467" y="85618"/>
                  <a:pt x="82193" y="92467"/>
                </a:cubicBezTo>
                <a:cubicBezTo>
                  <a:pt x="72858" y="106469"/>
                  <a:pt x="57365" y="134077"/>
                  <a:pt x="41096" y="143838"/>
                </a:cubicBezTo>
                <a:cubicBezTo>
                  <a:pt x="31810" y="149410"/>
                  <a:pt x="20548" y="150687"/>
                  <a:pt x="10274" y="154112"/>
                </a:cubicBezTo>
                <a:cubicBezTo>
                  <a:pt x="6849" y="171236"/>
                  <a:pt x="0" y="188020"/>
                  <a:pt x="0" y="205483"/>
                </a:cubicBezTo>
                <a:cubicBezTo>
                  <a:pt x="0" y="406612"/>
                  <a:pt x="1234" y="328380"/>
                  <a:pt x="246579" y="339047"/>
                </a:cubicBezTo>
                <a:cubicBezTo>
                  <a:pt x="311902" y="437030"/>
                  <a:pt x="301193" y="407915"/>
                  <a:pt x="256854" y="636998"/>
                </a:cubicBezTo>
                <a:cubicBezTo>
                  <a:pt x="252402" y="660002"/>
                  <a:pt x="197256" y="693853"/>
                  <a:pt x="174660" y="708917"/>
                </a:cubicBezTo>
                <a:cubicBezTo>
                  <a:pt x="171235" y="719191"/>
                  <a:pt x="169958" y="730453"/>
                  <a:pt x="164386" y="739739"/>
                </a:cubicBezTo>
                <a:cubicBezTo>
                  <a:pt x="159402" y="748045"/>
                  <a:pt x="144299" y="750612"/>
                  <a:pt x="143838" y="760288"/>
                </a:cubicBezTo>
                <a:cubicBezTo>
                  <a:pt x="140739" y="825374"/>
                  <a:pt x="149115" y="890529"/>
                  <a:pt x="154112" y="955497"/>
                </a:cubicBezTo>
                <a:cubicBezTo>
                  <a:pt x="154950" y="966394"/>
                  <a:pt x="161633" y="1036526"/>
                  <a:pt x="174660" y="1058238"/>
                </a:cubicBezTo>
                <a:cubicBezTo>
                  <a:pt x="179644" y="1066544"/>
                  <a:pt x="188359" y="1071937"/>
                  <a:pt x="195209" y="1078787"/>
                </a:cubicBezTo>
                <a:cubicBezTo>
                  <a:pt x="202058" y="1099335"/>
                  <a:pt x="212196" y="1119067"/>
                  <a:pt x="215757" y="1140432"/>
                </a:cubicBezTo>
                <a:cubicBezTo>
                  <a:pt x="219182" y="1160980"/>
                  <a:pt x="219444" y="1182314"/>
                  <a:pt x="226031" y="1202076"/>
                </a:cubicBezTo>
                <a:cubicBezTo>
                  <a:pt x="235068" y="1229187"/>
                  <a:pt x="251093" y="1233403"/>
                  <a:pt x="267128" y="1253447"/>
                </a:cubicBezTo>
                <a:cubicBezTo>
                  <a:pt x="274842" y="1263089"/>
                  <a:pt x="282661" y="1272986"/>
                  <a:pt x="287676" y="1284270"/>
                </a:cubicBezTo>
                <a:cubicBezTo>
                  <a:pt x="303955" y="1320898"/>
                  <a:pt x="300869" y="1348833"/>
                  <a:pt x="328773" y="1376737"/>
                </a:cubicBezTo>
                <a:cubicBezTo>
                  <a:pt x="337504" y="1385468"/>
                  <a:pt x="349953" y="1389571"/>
                  <a:pt x="359595" y="1397285"/>
                </a:cubicBezTo>
                <a:cubicBezTo>
                  <a:pt x="367159" y="1403336"/>
                  <a:pt x="370954" y="1414771"/>
                  <a:pt x="380144" y="1417834"/>
                </a:cubicBezTo>
                <a:cubicBezTo>
                  <a:pt x="413277" y="1428878"/>
                  <a:pt x="482885" y="1438382"/>
                  <a:pt x="482885" y="1438382"/>
                </a:cubicBezTo>
                <a:cubicBezTo>
                  <a:pt x="529575" y="1508419"/>
                  <a:pt x="476794" y="1420111"/>
                  <a:pt x="513708" y="1530850"/>
                </a:cubicBezTo>
                <a:cubicBezTo>
                  <a:pt x="517613" y="1542564"/>
                  <a:pt x="527079" y="1551624"/>
                  <a:pt x="534256" y="1561672"/>
                </a:cubicBezTo>
                <a:cubicBezTo>
                  <a:pt x="544209" y="1575606"/>
                  <a:pt x="554116" y="1589614"/>
                  <a:pt x="565078" y="1602769"/>
                </a:cubicBezTo>
                <a:cubicBezTo>
                  <a:pt x="571279" y="1610210"/>
                  <a:pt x="579576" y="1615753"/>
                  <a:pt x="585627" y="1623317"/>
                </a:cubicBezTo>
                <a:cubicBezTo>
                  <a:pt x="593341" y="1632959"/>
                  <a:pt x="596533" y="1646425"/>
                  <a:pt x="606175" y="1654139"/>
                </a:cubicBezTo>
                <a:cubicBezTo>
                  <a:pt x="614632" y="1660904"/>
                  <a:pt x="626723" y="1660989"/>
                  <a:pt x="636997" y="1664414"/>
                </a:cubicBezTo>
                <a:lnTo>
                  <a:pt x="657546" y="1726058"/>
                </a:lnTo>
                <a:lnTo>
                  <a:pt x="667820" y="1756881"/>
                </a:lnTo>
                <a:cubicBezTo>
                  <a:pt x="664395" y="1780854"/>
                  <a:pt x="670381" y="1808265"/>
                  <a:pt x="657546" y="1828800"/>
                </a:cubicBezTo>
                <a:cubicBezTo>
                  <a:pt x="650062" y="1840774"/>
                  <a:pt x="630540" y="1838165"/>
                  <a:pt x="616449" y="1839074"/>
                </a:cubicBezTo>
                <a:cubicBezTo>
                  <a:pt x="524110" y="1845031"/>
                  <a:pt x="431514" y="1845923"/>
                  <a:pt x="339047" y="1849348"/>
                </a:cubicBezTo>
                <a:cubicBezTo>
                  <a:pt x="328773" y="1852773"/>
                  <a:pt x="316681" y="1852857"/>
                  <a:pt x="308224" y="1859623"/>
                </a:cubicBezTo>
                <a:cubicBezTo>
                  <a:pt x="241836" y="1912733"/>
                  <a:pt x="334325" y="1874895"/>
                  <a:pt x="256854" y="1900719"/>
                </a:cubicBezTo>
                <a:cubicBezTo>
                  <a:pt x="250004" y="1907568"/>
                  <a:pt x="244611" y="1916283"/>
                  <a:pt x="236305" y="1921267"/>
                </a:cubicBezTo>
                <a:cubicBezTo>
                  <a:pt x="227019" y="1926839"/>
                  <a:pt x="213141" y="1923884"/>
                  <a:pt x="205483" y="1931542"/>
                </a:cubicBezTo>
                <a:cubicBezTo>
                  <a:pt x="194653" y="1942372"/>
                  <a:pt x="193431" y="1959895"/>
                  <a:pt x="184935" y="1972638"/>
                </a:cubicBezTo>
                <a:cubicBezTo>
                  <a:pt x="179562" y="1980698"/>
                  <a:pt x="171236" y="1986337"/>
                  <a:pt x="164386" y="1993187"/>
                </a:cubicBezTo>
                <a:cubicBezTo>
                  <a:pt x="133008" y="2087322"/>
                  <a:pt x="143838" y="2033172"/>
                  <a:pt x="143838" y="2157573"/>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ZoneTexte 4"/>
          <p:cNvSpPr txBox="1"/>
          <p:nvPr/>
        </p:nvSpPr>
        <p:spPr>
          <a:xfrm>
            <a:off x="6516216" y="4725144"/>
            <a:ext cx="325730" cy="369332"/>
          </a:xfrm>
          <a:prstGeom prst="rect">
            <a:avLst/>
          </a:prstGeom>
          <a:noFill/>
        </p:spPr>
        <p:txBody>
          <a:bodyPr wrap="none" rtlCol="0">
            <a:spAutoFit/>
          </a:bodyPr>
          <a:lstStyle/>
          <a:p>
            <a:r>
              <a:rPr lang="fr-CH" b="1" dirty="0"/>
              <a:t>T</a:t>
            </a:r>
          </a:p>
        </p:txBody>
      </p:sp>
      <p:sp>
        <p:nvSpPr>
          <p:cNvPr id="14" name="ZoneTexte 13"/>
          <p:cNvSpPr txBox="1"/>
          <p:nvPr/>
        </p:nvSpPr>
        <p:spPr>
          <a:xfrm>
            <a:off x="5148064" y="5147900"/>
            <a:ext cx="325730" cy="369332"/>
          </a:xfrm>
          <a:prstGeom prst="rect">
            <a:avLst/>
          </a:prstGeom>
          <a:noFill/>
        </p:spPr>
        <p:txBody>
          <a:bodyPr wrap="none" rtlCol="0">
            <a:spAutoFit/>
          </a:bodyPr>
          <a:lstStyle/>
          <a:p>
            <a:r>
              <a:rPr lang="fr-CH" b="1" dirty="0"/>
              <a:t>T</a:t>
            </a:r>
          </a:p>
        </p:txBody>
      </p:sp>
      <p:sp>
        <p:nvSpPr>
          <p:cNvPr id="15" name="ZoneTexte 14"/>
          <p:cNvSpPr txBox="1"/>
          <p:nvPr/>
        </p:nvSpPr>
        <p:spPr>
          <a:xfrm>
            <a:off x="5796136" y="5219908"/>
            <a:ext cx="338554" cy="369332"/>
          </a:xfrm>
          <a:prstGeom prst="rect">
            <a:avLst/>
          </a:prstGeom>
          <a:noFill/>
        </p:spPr>
        <p:txBody>
          <a:bodyPr wrap="none" rtlCol="0">
            <a:spAutoFit/>
          </a:bodyPr>
          <a:lstStyle/>
          <a:p>
            <a:r>
              <a:rPr lang="fr-CH" b="1" dirty="0"/>
              <a:t>S</a:t>
            </a:r>
          </a:p>
        </p:txBody>
      </p:sp>
      <p:sp>
        <p:nvSpPr>
          <p:cNvPr id="7" name="ZoneTexte 6"/>
          <p:cNvSpPr txBox="1"/>
          <p:nvPr/>
        </p:nvSpPr>
        <p:spPr>
          <a:xfrm>
            <a:off x="7596336" y="5004465"/>
            <a:ext cx="1103187" cy="584775"/>
          </a:xfrm>
          <a:prstGeom prst="rect">
            <a:avLst/>
          </a:prstGeom>
          <a:noFill/>
        </p:spPr>
        <p:txBody>
          <a:bodyPr wrap="none" rtlCol="0">
            <a:spAutoFit/>
          </a:bodyPr>
          <a:lstStyle/>
          <a:p>
            <a:r>
              <a:rPr lang="fr-CH" sz="1600" b="1" dirty="0"/>
              <a:t>T</a:t>
            </a:r>
            <a:r>
              <a:rPr lang="fr-CH" sz="1600" dirty="0"/>
              <a:t>=</a:t>
            </a:r>
            <a:r>
              <a:rPr lang="fr-CH" sz="1600" dirty="0" err="1"/>
              <a:t>Tumor</a:t>
            </a:r>
            <a:endParaRPr lang="fr-CH" sz="1600" dirty="0"/>
          </a:p>
          <a:p>
            <a:r>
              <a:rPr lang="fr-CH" sz="1600" b="1" dirty="0"/>
              <a:t>S</a:t>
            </a:r>
            <a:r>
              <a:rPr lang="fr-CH" sz="1600" dirty="0"/>
              <a:t>=Stroma</a:t>
            </a:r>
          </a:p>
        </p:txBody>
      </p:sp>
      <p:sp>
        <p:nvSpPr>
          <p:cNvPr id="8" name="Espace réservé de la date 7"/>
          <p:cNvSpPr>
            <a:spLocks noGrp="1"/>
          </p:cNvSpPr>
          <p:nvPr>
            <p:ph type="dt" sz="half" idx="10"/>
          </p:nvPr>
        </p:nvSpPr>
        <p:spPr/>
        <p:txBody>
          <a:bodyPr/>
          <a:lstStyle/>
          <a:p>
            <a:r>
              <a:rPr lang="fr-FR"/>
              <a:t>15/03/2023</a:t>
            </a:r>
            <a:endParaRPr lang="en-US"/>
          </a:p>
        </p:txBody>
      </p:sp>
      <p:sp>
        <p:nvSpPr>
          <p:cNvPr id="9" name="Espace réservé du numéro de diapositive 8"/>
          <p:cNvSpPr>
            <a:spLocks noGrp="1"/>
          </p:cNvSpPr>
          <p:nvPr>
            <p:ph type="sldNum" sz="quarter" idx="12"/>
          </p:nvPr>
        </p:nvSpPr>
        <p:spPr/>
        <p:txBody>
          <a:bodyPr/>
          <a:lstStyle/>
          <a:p>
            <a:fld id="{04A3A10D-7D5E-4932-A76F-CD1632FD3D96}" type="slidenum">
              <a:rPr lang="en-US" smtClean="0"/>
              <a:pPr/>
              <a:t>16</a:t>
            </a:fld>
            <a:endParaRPr lang="en-US"/>
          </a:p>
        </p:txBody>
      </p:sp>
    </p:spTree>
    <p:extLst>
      <p:ext uri="{BB962C8B-B14F-4D97-AF65-F5344CB8AC3E}">
        <p14:creationId xmlns:p14="http://schemas.microsoft.com/office/powerpoint/2010/main" val="2311928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251520" y="116632"/>
            <a:ext cx="6588224" cy="1154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52120" y="1124744"/>
            <a:ext cx="3351833" cy="14756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1556792"/>
            <a:ext cx="5869954" cy="489654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953800" y="1556792"/>
            <a:ext cx="3180568" cy="122413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940151" y="2767280"/>
            <a:ext cx="3203849" cy="1254654"/>
          </a:xfrm>
          <a:prstGeom prst="rect">
            <a:avLst/>
          </a:prstGeom>
          <a:noFill/>
          <a:ln w="9525">
            <a:noFill/>
            <a:miter lim="800000"/>
            <a:headEnd/>
            <a:tailEnd/>
          </a:ln>
        </p:spPr>
      </p:pic>
      <p:pic>
        <p:nvPicPr>
          <p:cNvPr id="10" name="Picture 2" descr="Z:\2017 Nanozoom\Kalliopi pictures\2 cases 100317\22799 1B_DAPICD8 Keratin_2 .JPG"/>
          <p:cNvPicPr>
            <a:picLocks noChangeAspect="1" noChangeArrowheads="1"/>
          </p:cNvPicPr>
          <p:nvPr/>
        </p:nvPicPr>
        <p:blipFill>
          <a:blip r:embed="rId8" cstate="print"/>
          <a:srcRect/>
          <a:stretch>
            <a:fillRect/>
          </a:stretch>
        </p:blipFill>
        <p:spPr bwMode="auto">
          <a:xfrm>
            <a:off x="3564452" y="1484784"/>
            <a:ext cx="3311804" cy="2103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ZoneTexte 10"/>
          <p:cNvSpPr txBox="1"/>
          <p:nvPr/>
        </p:nvSpPr>
        <p:spPr>
          <a:xfrm>
            <a:off x="4608383" y="3645024"/>
            <a:ext cx="2304256" cy="338554"/>
          </a:xfrm>
          <a:prstGeom prst="rect">
            <a:avLst/>
          </a:prstGeom>
          <a:solidFill>
            <a:schemeClr val="tx1"/>
          </a:solidFill>
          <a:ln w="28575">
            <a:solidFill>
              <a:schemeClr val="accent1"/>
            </a:solidFill>
          </a:ln>
        </p:spPr>
        <p:txBody>
          <a:bodyPr wrap="square" rtlCol="0">
            <a:spAutoFit/>
          </a:bodyPr>
          <a:lstStyle/>
          <a:p>
            <a:r>
              <a:rPr lang="fr-CH" sz="1200" dirty="0">
                <a:solidFill>
                  <a:schemeClr val="tx2">
                    <a:lumMod val="60000"/>
                    <a:lumOff val="40000"/>
                  </a:schemeClr>
                </a:solidFill>
              </a:rPr>
              <a:t> </a:t>
            </a:r>
            <a:r>
              <a:rPr lang="fr-CH" sz="1600" b="1" dirty="0">
                <a:solidFill>
                  <a:schemeClr val="tx2">
                    <a:lumMod val="60000"/>
                    <a:lumOff val="40000"/>
                  </a:schemeClr>
                </a:solidFill>
              </a:rPr>
              <a:t>DAPI</a:t>
            </a:r>
            <a:r>
              <a:rPr lang="fr-CH" sz="1600" b="1" dirty="0"/>
              <a:t> </a:t>
            </a:r>
            <a:r>
              <a:rPr lang="fr-CH" sz="1600" b="1" dirty="0">
                <a:solidFill>
                  <a:srgbClr val="FFFF00"/>
                </a:solidFill>
              </a:rPr>
              <a:t>CD8 </a:t>
            </a:r>
            <a:r>
              <a:rPr lang="fr-CH" sz="1600" b="1" dirty="0" err="1">
                <a:solidFill>
                  <a:srgbClr val="990000"/>
                </a:solidFill>
              </a:rPr>
              <a:t>Keratin</a:t>
            </a:r>
            <a:endParaRPr lang="fr-CH" sz="1600" b="1" dirty="0">
              <a:solidFill>
                <a:srgbClr val="FF00FF"/>
              </a:solidFill>
            </a:endParaRPr>
          </a:p>
        </p:txBody>
      </p:sp>
      <p:pic>
        <p:nvPicPr>
          <p:cNvPr id="14" name="Picture 2"/>
          <p:cNvPicPr>
            <a:picLocks noChangeAspect="1" noChangeArrowheads="1"/>
          </p:cNvPicPr>
          <p:nvPr/>
        </p:nvPicPr>
        <p:blipFill>
          <a:blip r:embed="rId9" cstate="print"/>
          <a:srcRect l="15549" t="15077" r="32152" b="31558"/>
          <a:stretch>
            <a:fillRect/>
          </a:stretch>
        </p:blipFill>
        <p:spPr bwMode="auto">
          <a:xfrm>
            <a:off x="4499992" y="4293096"/>
            <a:ext cx="2822831" cy="2160240"/>
          </a:xfrm>
          <a:prstGeom prst="rect">
            <a:avLst/>
          </a:prstGeom>
          <a:noFill/>
          <a:ln w="9525">
            <a:solidFill>
              <a:schemeClr val="tx2"/>
            </a:solidFill>
            <a:miter lim="800000"/>
            <a:headEnd/>
            <a:tailEnd/>
          </a:ln>
          <a:effectLst/>
        </p:spPr>
      </p:pic>
      <p:sp>
        <p:nvSpPr>
          <p:cNvPr id="15" name="ZoneTexte 14"/>
          <p:cNvSpPr txBox="1"/>
          <p:nvPr/>
        </p:nvSpPr>
        <p:spPr>
          <a:xfrm>
            <a:off x="7344687" y="6069546"/>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CH" dirty="0">
                <a:solidFill>
                  <a:schemeClr val="accent6">
                    <a:lumMod val="75000"/>
                  </a:schemeClr>
                </a:solidFill>
              </a:rPr>
              <a:t>CD8</a:t>
            </a:r>
          </a:p>
        </p:txBody>
      </p:sp>
      <p:sp>
        <p:nvSpPr>
          <p:cNvPr id="16" name="Forme libre 15"/>
          <p:cNvSpPr/>
          <p:nvPr/>
        </p:nvSpPr>
        <p:spPr>
          <a:xfrm>
            <a:off x="5887092" y="4335694"/>
            <a:ext cx="661023" cy="2095928"/>
          </a:xfrm>
          <a:custGeom>
            <a:avLst/>
            <a:gdLst>
              <a:gd name="connsiteX0" fmla="*/ 369870 w 661023"/>
              <a:gd name="connsiteY0" fmla="*/ 0 h 2095928"/>
              <a:gd name="connsiteX1" fmla="*/ 349321 w 661023"/>
              <a:gd name="connsiteY1" fmla="*/ 51371 h 2095928"/>
              <a:gd name="connsiteX2" fmla="*/ 256854 w 661023"/>
              <a:gd name="connsiteY2" fmla="*/ 102742 h 2095928"/>
              <a:gd name="connsiteX3" fmla="*/ 226032 w 661023"/>
              <a:gd name="connsiteY3" fmla="*/ 123290 h 2095928"/>
              <a:gd name="connsiteX4" fmla="*/ 195209 w 661023"/>
              <a:gd name="connsiteY4" fmla="*/ 133564 h 2095928"/>
              <a:gd name="connsiteX5" fmla="*/ 123290 w 661023"/>
              <a:gd name="connsiteY5" fmla="*/ 184935 h 2095928"/>
              <a:gd name="connsiteX6" fmla="*/ 92468 w 661023"/>
              <a:gd name="connsiteY6" fmla="*/ 205484 h 2095928"/>
              <a:gd name="connsiteX7" fmla="*/ 61645 w 661023"/>
              <a:gd name="connsiteY7" fmla="*/ 215758 h 2095928"/>
              <a:gd name="connsiteX8" fmla="*/ 41097 w 661023"/>
              <a:gd name="connsiteY8" fmla="*/ 246580 h 2095928"/>
              <a:gd name="connsiteX9" fmla="*/ 30823 w 661023"/>
              <a:gd name="connsiteY9" fmla="*/ 277403 h 2095928"/>
              <a:gd name="connsiteX10" fmla="*/ 0 w 661023"/>
              <a:gd name="connsiteY10" fmla="*/ 328773 h 2095928"/>
              <a:gd name="connsiteX11" fmla="*/ 20548 w 661023"/>
              <a:gd name="connsiteY11" fmla="*/ 534257 h 2095928"/>
              <a:gd name="connsiteX12" fmla="*/ 30823 w 661023"/>
              <a:gd name="connsiteY12" fmla="*/ 565079 h 2095928"/>
              <a:gd name="connsiteX13" fmla="*/ 51371 w 661023"/>
              <a:gd name="connsiteY13" fmla="*/ 595902 h 2095928"/>
              <a:gd name="connsiteX14" fmla="*/ 61645 w 661023"/>
              <a:gd name="connsiteY14" fmla="*/ 626724 h 2095928"/>
              <a:gd name="connsiteX15" fmla="*/ 92468 w 661023"/>
              <a:gd name="connsiteY15" fmla="*/ 647272 h 2095928"/>
              <a:gd name="connsiteX16" fmla="*/ 143838 w 661023"/>
              <a:gd name="connsiteY16" fmla="*/ 678095 h 2095928"/>
              <a:gd name="connsiteX17" fmla="*/ 164387 w 661023"/>
              <a:gd name="connsiteY17" fmla="*/ 708917 h 2095928"/>
              <a:gd name="connsiteX18" fmla="*/ 215757 w 661023"/>
              <a:gd name="connsiteY18" fmla="*/ 760288 h 2095928"/>
              <a:gd name="connsiteX19" fmla="*/ 236306 w 661023"/>
              <a:gd name="connsiteY19" fmla="*/ 821933 h 2095928"/>
              <a:gd name="connsiteX20" fmla="*/ 246580 w 661023"/>
              <a:gd name="connsiteY20" fmla="*/ 1191803 h 2095928"/>
              <a:gd name="connsiteX21" fmla="*/ 267128 w 661023"/>
              <a:gd name="connsiteY21" fmla="*/ 1222625 h 2095928"/>
              <a:gd name="connsiteX22" fmla="*/ 297951 w 661023"/>
              <a:gd name="connsiteY22" fmla="*/ 1232899 h 2095928"/>
              <a:gd name="connsiteX23" fmla="*/ 328773 w 661023"/>
              <a:gd name="connsiteY23" fmla="*/ 1263722 h 2095928"/>
              <a:gd name="connsiteX24" fmla="*/ 452063 w 661023"/>
              <a:gd name="connsiteY24" fmla="*/ 1294544 h 2095928"/>
              <a:gd name="connsiteX25" fmla="*/ 544530 w 661023"/>
              <a:gd name="connsiteY25" fmla="*/ 1315093 h 2095928"/>
              <a:gd name="connsiteX26" fmla="*/ 575353 w 661023"/>
              <a:gd name="connsiteY26" fmla="*/ 1325367 h 2095928"/>
              <a:gd name="connsiteX27" fmla="*/ 636998 w 661023"/>
              <a:gd name="connsiteY27" fmla="*/ 1366463 h 2095928"/>
              <a:gd name="connsiteX28" fmla="*/ 657546 w 661023"/>
              <a:gd name="connsiteY28" fmla="*/ 1428108 h 2095928"/>
              <a:gd name="connsiteX29" fmla="*/ 647272 w 661023"/>
              <a:gd name="connsiteY29" fmla="*/ 1592495 h 2095928"/>
              <a:gd name="connsiteX30" fmla="*/ 565079 w 661023"/>
              <a:gd name="connsiteY30" fmla="*/ 1602769 h 2095928"/>
              <a:gd name="connsiteX31" fmla="*/ 513708 w 661023"/>
              <a:gd name="connsiteY31" fmla="*/ 1623317 h 2095928"/>
              <a:gd name="connsiteX32" fmla="*/ 482886 w 661023"/>
              <a:gd name="connsiteY32" fmla="*/ 1633591 h 2095928"/>
              <a:gd name="connsiteX33" fmla="*/ 462337 w 661023"/>
              <a:gd name="connsiteY33" fmla="*/ 1654140 h 2095928"/>
              <a:gd name="connsiteX34" fmla="*/ 421241 w 661023"/>
              <a:gd name="connsiteY34" fmla="*/ 1715785 h 2095928"/>
              <a:gd name="connsiteX35" fmla="*/ 400692 w 661023"/>
              <a:gd name="connsiteY35" fmla="*/ 1736333 h 2095928"/>
              <a:gd name="connsiteX36" fmla="*/ 380144 w 661023"/>
              <a:gd name="connsiteY36" fmla="*/ 1828800 h 2095928"/>
              <a:gd name="connsiteX37" fmla="*/ 359596 w 661023"/>
              <a:gd name="connsiteY37" fmla="*/ 1890445 h 2095928"/>
              <a:gd name="connsiteX38" fmla="*/ 339047 w 661023"/>
              <a:gd name="connsiteY38" fmla="*/ 1921268 h 2095928"/>
              <a:gd name="connsiteX39" fmla="*/ 328773 w 661023"/>
              <a:gd name="connsiteY39" fmla="*/ 1962364 h 2095928"/>
              <a:gd name="connsiteX40" fmla="*/ 318499 w 661023"/>
              <a:gd name="connsiteY40" fmla="*/ 2034284 h 2095928"/>
              <a:gd name="connsiteX41" fmla="*/ 297951 w 661023"/>
              <a:gd name="connsiteY41" fmla="*/ 2095928 h 209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1023" h="2095928">
                <a:moveTo>
                  <a:pt x="369870" y="0"/>
                </a:moveTo>
                <a:cubicBezTo>
                  <a:pt x="363020" y="17124"/>
                  <a:pt x="361574" y="37587"/>
                  <a:pt x="349321" y="51371"/>
                </a:cubicBezTo>
                <a:cubicBezTo>
                  <a:pt x="319570" y="84841"/>
                  <a:pt x="293168" y="90638"/>
                  <a:pt x="256854" y="102742"/>
                </a:cubicBezTo>
                <a:cubicBezTo>
                  <a:pt x="246580" y="109591"/>
                  <a:pt x="237076" y="117768"/>
                  <a:pt x="226032" y="123290"/>
                </a:cubicBezTo>
                <a:cubicBezTo>
                  <a:pt x="216345" y="128133"/>
                  <a:pt x="204022" y="127269"/>
                  <a:pt x="195209" y="133564"/>
                </a:cubicBezTo>
                <a:cubicBezTo>
                  <a:pt x="109887" y="194508"/>
                  <a:pt x="192932" y="161721"/>
                  <a:pt x="123290" y="184935"/>
                </a:cubicBezTo>
                <a:cubicBezTo>
                  <a:pt x="113016" y="191785"/>
                  <a:pt x="103512" y="199962"/>
                  <a:pt x="92468" y="205484"/>
                </a:cubicBezTo>
                <a:cubicBezTo>
                  <a:pt x="82781" y="210327"/>
                  <a:pt x="70102" y="208993"/>
                  <a:pt x="61645" y="215758"/>
                </a:cubicBezTo>
                <a:cubicBezTo>
                  <a:pt x="52003" y="223472"/>
                  <a:pt x="47946" y="236306"/>
                  <a:pt x="41097" y="246580"/>
                </a:cubicBezTo>
                <a:cubicBezTo>
                  <a:pt x="37672" y="256854"/>
                  <a:pt x="36395" y="268116"/>
                  <a:pt x="30823" y="277403"/>
                </a:cubicBezTo>
                <a:cubicBezTo>
                  <a:pt x="-11488" y="347920"/>
                  <a:pt x="29105" y="241457"/>
                  <a:pt x="0" y="328773"/>
                </a:cubicBezTo>
                <a:cubicBezTo>
                  <a:pt x="6849" y="397268"/>
                  <a:pt x="11645" y="465999"/>
                  <a:pt x="20548" y="534257"/>
                </a:cubicBezTo>
                <a:cubicBezTo>
                  <a:pt x="21949" y="544996"/>
                  <a:pt x="25980" y="555393"/>
                  <a:pt x="30823" y="565079"/>
                </a:cubicBezTo>
                <a:cubicBezTo>
                  <a:pt x="36345" y="576123"/>
                  <a:pt x="45849" y="584857"/>
                  <a:pt x="51371" y="595902"/>
                </a:cubicBezTo>
                <a:cubicBezTo>
                  <a:pt x="56214" y="605588"/>
                  <a:pt x="54880" y="618267"/>
                  <a:pt x="61645" y="626724"/>
                </a:cubicBezTo>
                <a:cubicBezTo>
                  <a:pt x="69359" y="636366"/>
                  <a:pt x="82826" y="639558"/>
                  <a:pt x="92468" y="647272"/>
                </a:cubicBezTo>
                <a:cubicBezTo>
                  <a:pt x="132764" y="679509"/>
                  <a:pt x="90309" y="660252"/>
                  <a:pt x="143838" y="678095"/>
                </a:cubicBezTo>
                <a:cubicBezTo>
                  <a:pt x="150688" y="688369"/>
                  <a:pt x="156256" y="699624"/>
                  <a:pt x="164387" y="708917"/>
                </a:cubicBezTo>
                <a:cubicBezTo>
                  <a:pt x="180334" y="727142"/>
                  <a:pt x="215757" y="760288"/>
                  <a:pt x="215757" y="760288"/>
                </a:cubicBezTo>
                <a:cubicBezTo>
                  <a:pt x="222607" y="780836"/>
                  <a:pt x="235705" y="800281"/>
                  <a:pt x="236306" y="821933"/>
                </a:cubicBezTo>
                <a:cubicBezTo>
                  <a:pt x="239731" y="945223"/>
                  <a:pt x="237121" y="1068829"/>
                  <a:pt x="246580" y="1191803"/>
                </a:cubicBezTo>
                <a:cubicBezTo>
                  <a:pt x="247527" y="1204114"/>
                  <a:pt x="257486" y="1214911"/>
                  <a:pt x="267128" y="1222625"/>
                </a:cubicBezTo>
                <a:cubicBezTo>
                  <a:pt x="275585" y="1229390"/>
                  <a:pt x="287677" y="1229474"/>
                  <a:pt x="297951" y="1232899"/>
                </a:cubicBezTo>
                <a:cubicBezTo>
                  <a:pt x="308225" y="1243173"/>
                  <a:pt x="316072" y="1256666"/>
                  <a:pt x="328773" y="1263722"/>
                </a:cubicBezTo>
                <a:cubicBezTo>
                  <a:pt x="365274" y="1284000"/>
                  <a:pt x="412243" y="1287304"/>
                  <a:pt x="452063" y="1294544"/>
                </a:cubicBezTo>
                <a:cubicBezTo>
                  <a:pt x="481209" y="1299843"/>
                  <a:pt x="515659" y="1306844"/>
                  <a:pt x="544530" y="1315093"/>
                </a:cubicBezTo>
                <a:cubicBezTo>
                  <a:pt x="554943" y="1318068"/>
                  <a:pt x="565079" y="1321942"/>
                  <a:pt x="575353" y="1325367"/>
                </a:cubicBezTo>
                <a:cubicBezTo>
                  <a:pt x="606527" y="1418889"/>
                  <a:pt x="550211" y="1279676"/>
                  <a:pt x="636998" y="1366463"/>
                </a:cubicBezTo>
                <a:cubicBezTo>
                  <a:pt x="652314" y="1381779"/>
                  <a:pt x="657546" y="1428108"/>
                  <a:pt x="657546" y="1428108"/>
                </a:cubicBezTo>
                <a:cubicBezTo>
                  <a:pt x="654121" y="1482904"/>
                  <a:pt x="672960" y="1543973"/>
                  <a:pt x="647272" y="1592495"/>
                </a:cubicBezTo>
                <a:cubicBezTo>
                  <a:pt x="634353" y="1616897"/>
                  <a:pt x="591983" y="1596561"/>
                  <a:pt x="565079" y="1602769"/>
                </a:cubicBezTo>
                <a:cubicBezTo>
                  <a:pt x="547109" y="1606916"/>
                  <a:pt x="530976" y="1616841"/>
                  <a:pt x="513708" y="1623317"/>
                </a:cubicBezTo>
                <a:cubicBezTo>
                  <a:pt x="503568" y="1627120"/>
                  <a:pt x="493160" y="1630166"/>
                  <a:pt x="482886" y="1633591"/>
                </a:cubicBezTo>
                <a:cubicBezTo>
                  <a:pt x="476036" y="1640441"/>
                  <a:pt x="468149" y="1646390"/>
                  <a:pt x="462337" y="1654140"/>
                </a:cubicBezTo>
                <a:cubicBezTo>
                  <a:pt x="447520" y="1673897"/>
                  <a:pt x="438704" y="1698323"/>
                  <a:pt x="421241" y="1715785"/>
                </a:cubicBezTo>
                <a:lnTo>
                  <a:pt x="400692" y="1736333"/>
                </a:lnTo>
                <a:cubicBezTo>
                  <a:pt x="371298" y="1824516"/>
                  <a:pt x="416306" y="1684150"/>
                  <a:pt x="380144" y="1828800"/>
                </a:cubicBezTo>
                <a:cubicBezTo>
                  <a:pt x="374891" y="1849813"/>
                  <a:pt x="371611" y="1872423"/>
                  <a:pt x="359596" y="1890445"/>
                </a:cubicBezTo>
                <a:lnTo>
                  <a:pt x="339047" y="1921268"/>
                </a:lnTo>
                <a:cubicBezTo>
                  <a:pt x="335622" y="1934967"/>
                  <a:pt x="331299" y="1948471"/>
                  <a:pt x="328773" y="1962364"/>
                </a:cubicBezTo>
                <a:cubicBezTo>
                  <a:pt x="324441" y="1986190"/>
                  <a:pt x="325457" y="2011089"/>
                  <a:pt x="318499" y="2034284"/>
                </a:cubicBezTo>
                <a:cubicBezTo>
                  <a:pt x="292252" y="2121776"/>
                  <a:pt x="297951" y="2012719"/>
                  <a:pt x="297951" y="2095928"/>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Forme libre 16"/>
          <p:cNvSpPr/>
          <p:nvPr/>
        </p:nvSpPr>
        <p:spPr>
          <a:xfrm>
            <a:off x="5465852" y="4315146"/>
            <a:ext cx="667820" cy="2157573"/>
          </a:xfrm>
          <a:custGeom>
            <a:avLst/>
            <a:gdLst>
              <a:gd name="connsiteX0" fmla="*/ 174660 w 667820"/>
              <a:gd name="connsiteY0" fmla="*/ 0 h 2157573"/>
              <a:gd name="connsiteX1" fmla="*/ 113015 w 667820"/>
              <a:gd name="connsiteY1" fmla="*/ 71919 h 2157573"/>
              <a:gd name="connsiteX2" fmla="*/ 82193 w 667820"/>
              <a:gd name="connsiteY2" fmla="*/ 92467 h 2157573"/>
              <a:gd name="connsiteX3" fmla="*/ 41096 w 667820"/>
              <a:gd name="connsiteY3" fmla="*/ 143838 h 2157573"/>
              <a:gd name="connsiteX4" fmla="*/ 10274 w 667820"/>
              <a:gd name="connsiteY4" fmla="*/ 154112 h 2157573"/>
              <a:gd name="connsiteX5" fmla="*/ 0 w 667820"/>
              <a:gd name="connsiteY5" fmla="*/ 205483 h 2157573"/>
              <a:gd name="connsiteX6" fmla="*/ 246579 w 667820"/>
              <a:gd name="connsiteY6" fmla="*/ 339047 h 2157573"/>
              <a:gd name="connsiteX7" fmla="*/ 256854 w 667820"/>
              <a:gd name="connsiteY7" fmla="*/ 636998 h 2157573"/>
              <a:gd name="connsiteX8" fmla="*/ 174660 w 667820"/>
              <a:gd name="connsiteY8" fmla="*/ 708917 h 2157573"/>
              <a:gd name="connsiteX9" fmla="*/ 164386 w 667820"/>
              <a:gd name="connsiteY9" fmla="*/ 739739 h 2157573"/>
              <a:gd name="connsiteX10" fmla="*/ 143838 w 667820"/>
              <a:gd name="connsiteY10" fmla="*/ 760288 h 2157573"/>
              <a:gd name="connsiteX11" fmla="*/ 154112 w 667820"/>
              <a:gd name="connsiteY11" fmla="*/ 955497 h 2157573"/>
              <a:gd name="connsiteX12" fmla="*/ 174660 w 667820"/>
              <a:gd name="connsiteY12" fmla="*/ 1058238 h 2157573"/>
              <a:gd name="connsiteX13" fmla="*/ 195209 w 667820"/>
              <a:gd name="connsiteY13" fmla="*/ 1078787 h 2157573"/>
              <a:gd name="connsiteX14" fmla="*/ 215757 w 667820"/>
              <a:gd name="connsiteY14" fmla="*/ 1140432 h 2157573"/>
              <a:gd name="connsiteX15" fmla="*/ 226031 w 667820"/>
              <a:gd name="connsiteY15" fmla="*/ 1202076 h 2157573"/>
              <a:gd name="connsiteX16" fmla="*/ 267128 w 667820"/>
              <a:gd name="connsiteY16" fmla="*/ 1253447 h 2157573"/>
              <a:gd name="connsiteX17" fmla="*/ 287676 w 667820"/>
              <a:gd name="connsiteY17" fmla="*/ 1284270 h 2157573"/>
              <a:gd name="connsiteX18" fmla="*/ 328773 w 667820"/>
              <a:gd name="connsiteY18" fmla="*/ 1376737 h 2157573"/>
              <a:gd name="connsiteX19" fmla="*/ 359595 w 667820"/>
              <a:gd name="connsiteY19" fmla="*/ 1397285 h 2157573"/>
              <a:gd name="connsiteX20" fmla="*/ 380144 w 667820"/>
              <a:gd name="connsiteY20" fmla="*/ 1417834 h 2157573"/>
              <a:gd name="connsiteX21" fmla="*/ 482885 w 667820"/>
              <a:gd name="connsiteY21" fmla="*/ 1438382 h 2157573"/>
              <a:gd name="connsiteX22" fmla="*/ 513708 w 667820"/>
              <a:gd name="connsiteY22" fmla="*/ 1530850 h 2157573"/>
              <a:gd name="connsiteX23" fmla="*/ 534256 w 667820"/>
              <a:gd name="connsiteY23" fmla="*/ 1561672 h 2157573"/>
              <a:gd name="connsiteX24" fmla="*/ 565078 w 667820"/>
              <a:gd name="connsiteY24" fmla="*/ 1602769 h 2157573"/>
              <a:gd name="connsiteX25" fmla="*/ 585627 w 667820"/>
              <a:gd name="connsiteY25" fmla="*/ 1623317 h 2157573"/>
              <a:gd name="connsiteX26" fmla="*/ 606175 w 667820"/>
              <a:gd name="connsiteY26" fmla="*/ 1654139 h 2157573"/>
              <a:gd name="connsiteX27" fmla="*/ 636997 w 667820"/>
              <a:gd name="connsiteY27" fmla="*/ 1664414 h 2157573"/>
              <a:gd name="connsiteX28" fmla="*/ 657546 w 667820"/>
              <a:gd name="connsiteY28" fmla="*/ 1726058 h 2157573"/>
              <a:gd name="connsiteX29" fmla="*/ 667820 w 667820"/>
              <a:gd name="connsiteY29" fmla="*/ 1756881 h 2157573"/>
              <a:gd name="connsiteX30" fmla="*/ 657546 w 667820"/>
              <a:gd name="connsiteY30" fmla="*/ 1828800 h 2157573"/>
              <a:gd name="connsiteX31" fmla="*/ 616449 w 667820"/>
              <a:gd name="connsiteY31" fmla="*/ 1839074 h 2157573"/>
              <a:gd name="connsiteX32" fmla="*/ 339047 w 667820"/>
              <a:gd name="connsiteY32" fmla="*/ 1849348 h 2157573"/>
              <a:gd name="connsiteX33" fmla="*/ 308224 w 667820"/>
              <a:gd name="connsiteY33" fmla="*/ 1859623 h 2157573"/>
              <a:gd name="connsiteX34" fmla="*/ 256854 w 667820"/>
              <a:gd name="connsiteY34" fmla="*/ 1900719 h 2157573"/>
              <a:gd name="connsiteX35" fmla="*/ 236305 w 667820"/>
              <a:gd name="connsiteY35" fmla="*/ 1921267 h 2157573"/>
              <a:gd name="connsiteX36" fmla="*/ 205483 w 667820"/>
              <a:gd name="connsiteY36" fmla="*/ 1931542 h 2157573"/>
              <a:gd name="connsiteX37" fmla="*/ 184935 w 667820"/>
              <a:gd name="connsiteY37" fmla="*/ 1972638 h 2157573"/>
              <a:gd name="connsiteX38" fmla="*/ 164386 w 667820"/>
              <a:gd name="connsiteY38" fmla="*/ 1993187 h 2157573"/>
              <a:gd name="connsiteX39" fmla="*/ 143838 w 667820"/>
              <a:gd name="connsiteY39" fmla="*/ 2157573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7820" h="2157573">
                <a:moveTo>
                  <a:pt x="174660" y="0"/>
                </a:moveTo>
                <a:cubicBezTo>
                  <a:pt x="163780" y="13600"/>
                  <a:pt x="133050" y="55891"/>
                  <a:pt x="113015" y="71919"/>
                </a:cubicBezTo>
                <a:cubicBezTo>
                  <a:pt x="103373" y="79633"/>
                  <a:pt x="92467" y="85618"/>
                  <a:pt x="82193" y="92467"/>
                </a:cubicBezTo>
                <a:cubicBezTo>
                  <a:pt x="72858" y="106469"/>
                  <a:pt x="57365" y="134077"/>
                  <a:pt x="41096" y="143838"/>
                </a:cubicBezTo>
                <a:cubicBezTo>
                  <a:pt x="31810" y="149410"/>
                  <a:pt x="20548" y="150687"/>
                  <a:pt x="10274" y="154112"/>
                </a:cubicBezTo>
                <a:cubicBezTo>
                  <a:pt x="6849" y="171236"/>
                  <a:pt x="0" y="188020"/>
                  <a:pt x="0" y="205483"/>
                </a:cubicBezTo>
                <a:cubicBezTo>
                  <a:pt x="0" y="406612"/>
                  <a:pt x="1234" y="328380"/>
                  <a:pt x="246579" y="339047"/>
                </a:cubicBezTo>
                <a:cubicBezTo>
                  <a:pt x="311902" y="437030"/>
                  <a:pt x="301193" y="407915"/>
                  <a:pt x="256854" y="636998"/>
                </a:cubicBezTo>
                <a:cubicBezTo>
                  <a:pt x="252402" y="660002"/>
                  <a:pt x="197256" y="693853"/>
                  <a:pt x="174660" y="708917"/>
                </a:cubicBezTo>
                <a:cubicBezTo>
                  <a:pt x="171235" y="719191"/>
                  <a:pt x="169958" y="730453"/>
                  <a:pt x="164386" y="739739"/>
                </a:cubicBezTo>
                <a:cubicBezTo>
                  <a:pt x="159402" y="748045"/>
                  <a:pt x="144299" y="750612"/>
                  <a:pt x="143838" y="760288"/>
                </a:cubicBezTo>
                <a:cubicBezTo>
                  <a:pt x="140739" y="825374"/>
                  <a:pt x="149115" y="890529"/>
                  <a:pt x="154112" y="955497"/>
                </a:cubicBezTo>
                <a:cubicBezTo>
                  <a:pt x="154950" y="966394"/>
                  <a:pt x="161633" y="1036526"/>
                  <a:pt x="174660" y="1058238"/>
                </a:cubicBezTo>
                <a:cubicBezTo>
                  <a:pt x="179644" y="1066544"/>
                  <a:pt x="188359" y="1071937"/>
                  <a:pt x="195209" y="1078787"/>
                </a:cubicBezTo>
                <a:cubicBezTo>
                  <a:pt x="202058" y="1099335"/>
                  <a:pt x="212196" y="1119067"/>
                  <a:pt x="215757" y="1140432"/>
                </a:cubicBezTo>
                <a:cubicBezTo>
                  <a:pt x="219182" y="1160980"/>
                  <a:pt x="219444" y="1182314"/>
                  <a:pt x="226031" y="1202076"/>
                </a:cubicBezTo>
                <a:cubicBezTo>
                  <a:pt x="235068" y="1229187"/>
                  <a:pt x="251093" y="1233403"/>
                  <a:pt x="267128" y="1253447"/>
                </a:cubicBezTo>
                <a:cubicBezTo>
                  <a:pt x="274842" y="1263089"/>
                  <a:pt x="282661" y="1272986"/>
                  <a:pt x="287676" y="1284270"/>
                </a:cubicBezTo>
                <a:cubicBezTo>
                  <a:pt x="303955" y="1320898"/>
                  <a:pt x="300869" y="1348833"/>
                  <a:pt x="328773" y="1376737"/>
                </a:cubicBezTo>
                <a:cubicBezTo>
                  <a:pt x="337504" y="1385468"/>
                  <a:pt x="349953" y="1389571"/>
                  <a:pt x="359595" y="1397285"/>
                </a:cubicBezTo>
                <a:cubicBezTo>
                  <a:pt x="367159" y="1403336"/>
                  <a:pt x="370954" y="1414771"/>
                  <a:pt x="380144" y="1417834"/>
                </a:cubicBezTo>
                <a:cubicBezTo>
                  <a:pt x="413277" y="1428878"/>
                  <a:pt x="482885" y="1438382"/>
                  <a:pt x="482885" y="1438382"/>
                </a:cubicBezTo>
                <a:cubicBezTo>
                  <a:pt x="529575" y="1508419"/>
                  <a:pt x="476794" y="1420111"/>
                  <a:pt x="513708" y="1530850"/>
                </a:cubicBezTo>
                <a:cubicBezTo>
                  <a:pt x="517613" y="1542564"/>
                  <a:pt x="527079" y="1551624"/>
                  <a:pt x="534256" y="1561672"/>
                </a:cubicBezTo>
                <a:cubicBezTo>
                  <a:pt x="544209" y="1575606"/>
                  <a:pt x="554116" y="1589614"/>
                  <a:pt x="565078" y="1602769"/>
                </a:cubicBezTo>
                <a:cubicBezTo>
                  <a:pt x="571279" y="1610210"/>
                  <a:pt x="579576" y="1615753"/>
                  <a:pt x="585627" y="1623317"/>
                </a:cubicBezTo>
                <a:cubicBezTo>
                  <a:pt x="593341" y="1632959"/>
                  <a:pt x="596533" y="1646425"/>
                  <a:pt x="606175" y="1654139"/>
                </a:cubicBezTo>
                <a:cubicBezTo>
                  <a:pt x="614632" y="1660904"/>
                  <a:pt x="626723" y="1660989"/>
                  <a:pt x="636997" y="1664414"/>
                </a:cubicBezTo>
                <a:lnTo>
                  <a:pt x="657546" y="1726058"/>
                </a:lnTo>
                <a:lnTo>
                  <a:pt x="667820" y="1756881"/>
                </a:lnTo>
                <a:cubicBezTo>
                  <a:pt x="664395" y="1780854"/>
                  <a:pt x="670381" y="1808265"/>
                  <a:pt x="657546" y="1828800"/>
                </a:cubicBezTo>
                <a:cubicBezTo>
                  <a:pt x="650062" y="1840774"/>
                  <a:pt x="630540" y="1838165"/>
                  <a:pt x="616449" y="1839074"/>
                </a:cubicBezTo>
                <a:cubicBezTo>
                  <a:pt x="524110" y="1845031"/>
                  <a:pt x="431514" y="1845923"/>
                  <a:pt x="339047" y="1849348"/>
                </a:cubicBezTo>
                <a:cubicBezTo>
                  <a:pt x="328773" y="1852773"/>
                  <a:pt x="316681" y="1852857"/>
                  <a:pt x="308224" y="1859623"/>
                </a:cubicBezTo>
                <a:cubicBezTo>
                  <a:pt x="241836" y="1912733"/>
                  <a:pt x="334325" y="1874895"/>
                  <a:pt x="256854" y="1900719"/>
                </a:cubicBezTo>
                <a:cubicBezTo>
                  <a:pt x="250004" y="1907568"/>
                  <a:pt x="244611" y="1916283"/>
                  <a:pt x="236305" y="1921267"/>
                </a:cubicBezTo>
                <a:cubicBezTo>
                  <a:pt x="227019" y="1926839"/>
                  <a:pt x="213141" y="1923884"/>
                  <a:pt x="205483" y="1931542"/>
                </a:cubicBezTo>
                <a:cubicBezTo>
                  <a:pt x="194653" y="1942372"/>
                  <a:pt x="193431" y="1959895"/>
                  <a:pt x="184935" y="1972638"/>
                </a:cubicBezTo>
                <a:cubicBezTo>
                  <a:pt x="179562" y="1980698"/>
                  <a:pt x="171236" y="1986337"/>
                  <a:pt x="164386" y="1993187"/>
                </a:cubicBezTo>
                <a:cubicBezTo>
                  <a:pt x="133008" y="2087322"/>
                  <a:pt x="143838" y="2033172"/>
                  <a:pt x="143838" y="2157573"/>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ZoneTexte 17"/>
          <p:cNvSpPr txBox="1"/>
          <p:nvPr/>
        </p:nvSpPr>
        <p:spPr>
          <a:xfrm>
            <a:off x="6516216" y="4725144"/>
            <a:ext cx="325730" cy="369332"/>
          </a:xfrm>
          <a:prstGeom prst="rect">
            <a:avLst/>
          </a:prstGeom>
          <a:noFill/>
        </p:spPr>
        <p:txBody>
          <a:bodyPr wrap="none" rtlCol="0">
            <a:spAutoFit/>
          </a:bodyPr>
          <a:lstStyle/>
          <a:p>
            <a:r>
              <a:rPr lang="fr-CH" b="1" dirty="0"/>
              <a:t>T</a:t>
            </a:r>
          </a:p>
        </p:txBody>
      </p:sp>
      <p:sp>
        <p:nvSpPr>
          <p:cNvPr id="19" name="ZoneTexte 18"/>
          <p:cNvSpPr txBox="1"/>
          <p:nvPr/>
        </p:nvSpPr>
        <p:spPr>
          <a:xfrm>
            <a:off x="5148064" y="5147900"/>
            <a:ext cx="325730" cy="369332"/>
          </a:xfrm>
          <a:prstGeom prst="rect">
            <a:avLst/>
          </a:prstGeom>
          <a:noFill/>
        </p:spPr>
        <p:txBody>
          <a:bodyPr wrap="none" rtlCol="0">
            <a:spAutoFit/>
          </a:bodyPr>
          <a:lstStyle/>
          <a:p>
            <a:r>
              <a:rPr lang="fr-CH" b="1" dirty="0"/>
              <a:t>T</a:t>
            </a:r>
          </a:p>
        </p:txBody>
      </p:sp>
      <p:sp>
        <p:nvSpPr>
          <p:cNvPr id="20" name="ZoneTexte 19"/>
          <p:cNvSpPr txBox="1"/>
          <p:nvPr/>
        </p:nvSpPr>
        <p:spPr>
          <a:xfrm>
            <a:off x="5796136" y="5219908"/>
            <a:ext cx="338554" cy="369332"/>
          </a:xfrm>
          <a:prstGeom prst="rect">
            <a:avLst/>
          </a:prstGeom>
          <a:noFill/>
        </p:spPr>
        <p:txBody>
          <a:bodyPr wrap="none" rtlCol="0">
            <a:spAutoFit/>
          </a:bodyPr>
          <a:lstStyle/>
          <a:p>
            <a:r>
              <a:rPr lang="fr-CH" b="1" dirty="0"/>
              <a:t>S</a:t>
            </a:r>
          </a:p>
        </p:txBody>
      </p:sp>
      <p:sp>
        <p:nvSpPr>
          <p:cNvPr id="21" name="ZoneTexte 20"/>
          <p:cNvSpPr txBox="1"/>
          <p:nvPr/>
        </p:nvSpPr>
        <p:spPr>
          <a:xfrm>
            <a:off x="7596336" y="5004465"/>
            <a:ext cx="1103187" cy="584775"/>
          </a:xfrm>
          <a:prstGeom prst="rect">
            <a:avLst/>
          </a:prstGeom>
          <a:noFill/>
        </p:spPr>
        <p:txBody>
          <a:bodyPr wrap="none" rtlCol="0">
            <a:spAutoFit/>
          </a:bodyPr>
          <a:lstStyle/>
          <a:p>
            <a:r>
              <a:rPr lang="fr-CH" sz="1600" b="1" dirty="0"/>
              <a:t>T</a:t>
            </a:r>
            <a:r>
              <a:rPr lang="fr-CH" sz="1600" dirty="0"/>
              <a:t>=</a:t>
            </a:r>
            <a:r>
              <a:rPr lang="fr-CH" sz="1600" dirty="0" err="1"/>
              <a:t>Tumor</a:t>
            </a:r>
            <a:endParaRPr lang="fr-CH" sz="1600" dirty="0"/>
          </a:p>
          <a:p>
            <a:r>
              <a:rPr lang="fr-CH" sz="1600" b="1" dirty="0"/>
              <a:t>S</a:t>
            </a:r>
            <a:r>
              <a:rPr lang="fr-CH" sz="1600" dirty="0"/>
              <a:t>=Stroma</a:t>
            </a: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251520" y="116632"/>
            <a:ext cx="6588224" cy="1154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52120" y="1124744"/>
            <a:ext cx="3351833" cy="14756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1556792"/>
            <a:ext cx="5869954" cy="489654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953800" y="1556792"/>
            <a:ext cx="3180568" cy="122413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940151" y="2767280"/>
            <a:ext cx="3203849" cy="1254654"/>
          </a:xfrm>
          <a:prstGeom prst="rect">
            <a:avLst/>
          </a:prstGeom>
          <a:noFill/>
          <a:ln w="9525">
            <a:noFill/>
            <a:miter lim="800000"/>
            <a:headEnd/>
            <a:tailEnd/>
          </a:ln>
        </p:spPr>
      </p:pic>
      <p:pic>
        <p:nvPicPr>
          <p:cNvPr id="8" name="Picture 3"/>
          <p:cNvPicPr>
            <a:picLocks noChangeAspect="1" noChangeArrowheads="1"/>
          </p:cNvPicPr>
          <p:nvPr/>
        </p:nvPicPr>
        <p:blipFill>
          <a:blip r:embed="rId8" cstate="print"/>
          <a:srcRect l="21515" r="15133" b="40298"/>
          <a:stretch>
            <a:fillRect/>
          </a:stretch>
        </p:blipFill>
        <p:spPr bwMode="auto">
          <a:xfrm>
            <a:off x="179512" y="4077072"/>
            <a:ext cx="2852678" cy="2160240"/>
          </a:xfrm>
          <a:prstGeom prst="rect">
            <a:avLst/>
          </a:prstGeom>
          <a:noFill/>
          <a:ln w="9525">
            <a:solidFill>
              <a:schemeClr val="tx2"/>
            </a:solidFill>
            <a:miter lim="800000"/>
            <a:headEnd/>
            <a:tailEnd/>
          </a:ln>
          <a:effectLst/>
        </p:spPr>
      </p:pic>
      <p:sp>
        <p:nvSpPr>
          <p:cNvPr id="9" name="ZoneTexte 8"/>
          <p:cNvSpPr txBox="1"/>
          <p:nvPr/>
        </p:nvSpPr>
        <p:spPr>
          <a:xfrm>
            <a:off x="179512" y="6237312"/>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CH" dirty="0">
                <a:solidFill>
                  <a:schemeClr val="accent6">
                    <a:lumMod val="75000"/>
                  </a:schemeClr>
                </a:solidFill>
              </a:rPr>
              <a:t>CD8</a:t>
            </a:r>
          </a:p>
        </p:txBody>
      </p:sp>
      <p:pic>
        <p:nvPicPr>
          <p:cNvPr id="10" name="Picture 2" descr="Z:\2017 Nanozoom\Kalliopi pictures\2 cases 100317\22799 1B_DAPICD8 Keratin_2 .JPG"/>
          <p:cNvPicPr>
            <a:picLocks noChangeAspect="1" noChangeArrowheads="1"/>
          </p:cNvPicPr>
          <p:nvPr/>
        </p:nvPicPr>
        <p:blipFill>
          <a:blip r:embed="rId9" cstate="print"/>
          <a:srcRect/>
          <a:stretch>
            <a:fillRect/>
          </a:stretch>
        </p:blipFill>
        <p:spPr bwMode="auto">
          <a:xfrm>
            <a:off x="3564452" y="1484784"/>
            <a:ext cx="3311804" cy="2103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ZoneTexte 10"/>
          <p:cNvSpPr txBox="1"/>
          <p:nvPr/>
        </p:nvSpPr>
        <p:spPr>
          <a:xfrm>
            <a:off x="4608383" y="3645024"/>
            <a:ext cx="2304256" cy="338554"/>
          </a:xfrm>
          <a:prstGeom prst="rect">
            <a:avLst/>
          </a:prstGeom>
          <a:solidFill>
            <a:schemeClr val="tx1"/>
          </a:solidFill>
          <a:ln w="28575">
            <a:solidFill>
              <a:schemeClr val="accent1"/>
            </a:solidFill>
          </a:ln>
        </p:spPr>
        <p:txBody>
          <a:bodyPr wrap="square" rtlCol="0">
            <a:spAutoFit/>
          </a:bodyPr>
          <a:lstStyle/>
          <a:p>
            <a:r>
              <a:rPr lang="fr-CH" sz="1200" dirty="0">
                <a:solidFill>
                  <a:schemeClr val="tx2">
                    <a:lumMod val="60000"/>
                    <a:lumOff val="40000"/>
                  </a:schemeClr>
                </a:solidFill>
              </a:rPr>
              <a:t> </a:t>
            </a:r>
            <a:r>
              <a:rPr lang="fr-CH" sz="1600" b="1" dirty="0">
                <a:solidFill>
                  <a:schemeClr val="tx2">
                    <a:lumMod val="60000"/>
                    <a:lumOff val="40000"/>
                  </a:schemeClr>
                </a:solidFill>
              </a:rPr>
              <a:t>DAPI</a:t>
            </a:r>
            <a:r>
              <a:rPr lang="fr-CH" sz="1600" b="1" dirty="0"/>
              <a:t> </a:t>
            </a:r>
            <a:r>
              <a:rPr lang="fr-CH" sz="1600" b="1" dirty="0">
                <a:solidFill>
                  <a:srgbClr val="FFFF00"/>
                </a:solidFill>
              </a:rPr>
              <a:t>CD8 </a:t>
            </a:r>
            <a:r>
              <a:rPr lang="fr-CH" sz="1600" b="1" dirty="0" err="1">
                <a:solidFill>
                  <a:srgbClr val="990000"/>
                </a:solidFill>
              </a:rPr>
              <a:t>Keratin</a:t>
            </a:r>
            <a:endParaRPr lang="fr-CH" sz="1600" b="1" dirty="0">
              <a:solidFill>
                <a:srgbClr val="FF00FF"/>
              </a:solidFill>
            </a:endParaRPr>
          </a:p>
        </p:txBody>
      </p:sp>
      <p:pic>
        <p:nvPicPr>
          <p:cNvPr id="14" name="Picture 2"/>
          <p:cNvPicPr>
            <a:picLocks noChangeAspect="1" noChangeArrowheads="1"/>
          </p:cNvPicPr>
          <p:nvPr/>
        </p:nvPicPr>
        <p:blipFill>
          <a:blip r:embed="rId10" cstate="print"/>
          <a:srcRect l="15549" t="15077" r="32152" b="31558"/>
          <a:stretch>
            <a:fillRect/>
          </a:stretch>
        </p:blipFill>
        <p:spPr bwMode="auto">
          <a:xfrm>
            <a:off x="4499992" y="4293096"/>
            <a:ext cx="2822831" cy="2160240"/>
          </a:xfrm>
          <a:prstGeom prst="rect">
            <a:avLst/>
          </a:prstGeom>
          <a:noFill/>
          <a:ln w="9525">
            <a:solidFill>
              <a:schemeClr val="tx2"/>
            </a:solidFill>
            <a:miter lim="800000"/>
            <a:headEnd/>
            <a:tailEnd/>
          </a:ln>
          <a:effectLst/>
        </p:spPr>
      </p:pic>
      <p:sp>
        <p:nvSpPr>
          <p:cNvPr id="15" name="ZoneTexte 14"/>
          <p:cNvSpPr txBox="1"/>
          <p:nvPr/>
        </p:nvSpPr>
        <p:spPr>
          <a:xfrm>
            <a:off x="7344687" y="6069546"/>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CH" dirty="0">
                <a:solidFill>
                  <a:schemeClr val="accent6">
                    <a:lumMod val="75000"/>
                  </a:schemeClr>
                </a:solidFill>
              </a:rPr>
              <a:t>CD8</a:t>
            </a:r>
          </a:p>
        </p:txBody>
      </p:sp>
      <p:sp>
        <p:nvSpPr>
          <p:cNvPr id="16" name="Forme libre 15"/>
          <p:cNvSpPr/>
          <p:nvPr/>
        </p:nvSpPr>
        <p:spPr>
          <a:xfrm>
            <a:off x="5887092" y="4335694"/>
            <a:ext cx="661023" cy="2095928"/>
          </a:xfrm>
          <a:custGeom>
            <a:avLst/>
            <a:gdLst>
              <a:gd name="connsiteX0" fmla="*/ 369870 w 661023"/>
              <a:gd name="connsiteY0" fmla="*/ 0 h 2095928"/>
              <a:gd name="connsiteX1" fmla="*/ 349321 w 661023"/>
              <a:gd name="connsiteY1" fmla="*/ 51371 h 2095928"/>
              <a:gd name="connsiteX2" fmla="*/ 256854 w 661023"/>
              <a:gd name="connsiteY2" fmla="*/ 102742 h 2095928"/>
              <a:gd name="connsiteX3" fmla="*/ 226032 w 661023"/>
              <a:gd name="connsiteY3" fmla="*/ 123290 h 2095928"/>
              <a:gd name="connsiteX4" fmla="*/ 195209 w 661023"/>
              <a:gd name="connsiteY4" fmla="*/ 133564 h 2095928"/>
              <a:gd name="connsiteX5" fmla="*/ 123290 w 661023"/>
              <a:gd name="connsiteY5" fmla="*/ 184935 h 2095928"/>
              <a:gd name="connsiteX6" fmla="*/ 92468 w 661023"/>
              <a:gd name="connsiteY6" fmla="*/ 205484 h 2095928"/>
              <a:gd name="connsiteX7" fmla="*/ 61645 w 661023"/>
              <a:gd name="connsiteY7" fmla="*/ 215758 h 2095928"/>
              <a:gd name="connsiteX8" fmla="*/ 41097 w 661023"/>
              <a:gd name="connsiteY8" fmla="*/ 246580 h 2095928"/>
              <a:gd name="connsiteX9" fmla="*/ 30823 w 661023"/>
              <a:gd name="connsiteY9" fmla="*/ 277403 h 2095928"/>
              <a:gd name="connsiteX10" fmla="*/ 0 w 661023"/>
              <a:gd name="connsiteY10" fmla="*/ 328773 h 2095928"/>
              <a:gd name="connsiteX11" fmla="*/ 20548 w 661023"/>
              <a:gd name="connsiteY11" fmla="*/ 534257 h 2095928"/>
              <a:gd name="connsiteX12" fmla="*/ 30823 w 661023"/>
              <a:gd name="connsiteY12" fmla="*/ 565079 h 2095928"/>
              <a:gd name="connsiteX13" fmla="*/ 51371 w 661023"/>
              <a:gd name="connsiteY13" fmla="*/ 595902 h 2095928"/>
              <a:gd name="connsiteX14" fmla="*/ 61645 w 661023"/>
              <a:gd name="connsiteY14" fmla="*/ 626724 h 2095928"/>
              <a:gd name="connsiteX15" fmla="*/ 92468 w 661023"/>
              <a:gd name="connsiteY15" fmla="*/ 647272 h 2095928"/>
              <a:gd name="connsiteX16" fmla="*/ 143838 w 661023"/>
              <a:gd name="connsiteY16" fmla="*/ 678095 h 2095928"/>
              <a:gd name="connsiteX17" fmla="*/ 164387 w 661023"/>
              <a:gd name="connsiteY17" fmla="*/ 708917 h 2095928"/>
              <a:gd name="connsiteX18" fmla="*/ 215757 w 661023"/>
              <a:gd name="connsiteY18" fmla="*/ 760288 h 2095928"/>
              <a:gd name="connsiteX19" fmla="*/ 236306 w 661023"/>
              <a:gd name="connsiteY19" fmla="*/ 821933 h 2095928"/>
              <a:gd name="connsiteX20" fmla="*/ 246580 w 661023"/>
              <a:gd name="connsiteY20" fmla="*/ 1191803 h 2095928"/>
              <a:gd name="connsiteX21" fmla="*/ 267128 w 661023"/>
              <a:gd name="connsiteY21" fmla="*/ 1222625 h 2095928"/>
              <a:gd name="connsiteX22" fmla="*/ 297951 w 661023"/>
              <a:gd name="connsiteY22" fmla="*/ 1232899 h 2095928"/>
              <a:gd name="connsiteX23" fmla="*/ 328773 w 661023"/>
              <a:gd name="connsiteY23" fmla="*/ 1263722 h 2095928"/>
              <a:gd name="connsiteX24" fmla="*/ 452063 w 661023"/>
              <a:gd name="connsiteY24" fmla="*/ 1294544 h 2095928"/>
              <a:gd name="connsiteX25" fmla="*/ 544530 w 661023"/>
              <a:gd name="connsiteY25" fmla="*/ 1315093 h 2095928"/>
              <a:gd name="connsiteX26" fmla="*/ 575353 w 661023"/>
              <a:gd name="connsiteY26" fmla="*/ 1325367 h 2095928"/>
              <a:gd name="connsiteX27" fmla="*/ 636998 w 661023"/>
              <a:gd name="connsiteY27" fmla="*/ 1366463 h 2095928"/>
              <a:gd name="connsiteX28" fmla="*/ 657546 w 661023"/>
              <a:gd name="connsiteY28" fmla="*/ 1428108 h 2095928"/>
              <a:gd name="connsiteX29" fmla="*/ 647272 w 661023"/>
              <a:gd name="connsiteY29" fmla="*/ 1592495 h 2095928"/>
              <a:gd name="connsiteX30" fmla="*/ 565079 w 661023"/>
              <a:gd name="connsiteY30" fmla="*/ 1602769 h 2095928"/>
              <a:gd name="connsiteX31" fmla="*/ 513708 w 661023"/>
              <a:gd name="connsiteY31" fmla="*/ 1623317 h 2095928"/>
              <a:gd name="connsiteX32" fmla="*/ 482886 w 661023"/>
              <a:gd name="connsiteY32" fmla="*/ 1633591 h 2095928"/>
              <a:gd name="connsiteX33" fmla="*/ 462337 w 661023"/>
              <a:gd name="connsiteY33" fmla="*/ 1654140 h 2095928"/>
              <a:gd name="connsiteX34" fmla="*/ 421241 w 661023"/>
              <a:gd name="connsiteY34" fmla="*/ 1715785 h 2095928"/>
              <a:gd name="connsiteX35" fmla="*/ 400692 w 661023"/>
              <a:gd name="connsiteY35" fmla="*/ 1736333 h 2095928"/>
              <a:gd name="connsiteX36" fmla="*/ 380144 w 661023"/>
              <a:gd name="connsiteY36" fmla="*/ 1828800 h 2095928"/>
              <a:gd name="connsiteX37" fmla="*/ 359596 w 661023"/>
              <a:gd name="connsiteY37" fmla="*/ 1890445 h 2095928"/>
              <a:gd name="connsiteX38" fmla="*/ 339047 w 661023"/>
              <a:gd name="connsiteY38" fmla="*/ 1921268 h 2095928"/>
              <a:gd name="connsiteX39" fmla="*/ 328773 w 661023"/>
              <a:gd name="connsiteY39" fmla="*/ 1962364 h 2095928"/>
              <a:gd name="connsiteX40" fmla="*/ 318499 w 661023"/>
              <a:gd name="connsiteY40" fmla="*/ 2034284 h 2095928"/>
              <a:gd name="connsiteX41" fmla="*/ 297951 w 661023"/>
              <a:gd name="connsiteY41" fmla="*/ 2095928 h 209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1023" h="2095928">
                <a:moveTo>
                  <a:pt x="369870" y="0"/>
                </a:moveTo>
                <a:cubicBezTo>
                  <a:pt x="363020" y="17124"/>
                  <a:pt x="361574" y="37587"/>
                  <a:pt x="349321" y="51371"/>
                </a:cubicBezTo>
                <a:cubicBezTo>
                  <a:pt x="319570" y="84841"/>
                  <a:pt x="293168" y="90638"/>
                  <a:pt x="256854" y="102742"/>
                </a:cubicBezTo>
                <a:cubicBezTo>
                  <a:pt x="246580" y="109591"/>
                  <a:pt x="237076" y="117768"/>
                  <a:pt x="226032" y="123290"/>
                </a:cubicBezTo>
                <a:cubicBezTo>
                  <a:pt x="216345" y="128133"/>
                  <a:pt x="204022" y="127269"/>
                  <a:pt x="195209" y="133564"/>
                </a:cubicBezTo>
                <a:cubicBezTo>
                  <a:pt x="109887" y="194508"/>
                  <a:pt x="192932" y="161721"/>
                  <a:pt x="123290" y="184935"/>
                </a:cubicBezTo>
                <a:cubicBezTo>
                  <a:pt x="113016" y="191785"/>
                  <a:pt x="103512" y="199962"/>
                  <a:pt x="92468" y="205484"/>
                </a:cubicBezTo>
                <a:cubicBezTo>
                  <a:pt x="82781" y="210327"/>
                  <a:pt x="70102" y="208993"/>
                  <a:pt x="61645" y="215758"/>
                </a:cubicBezTo>
                <a:cubicBezTo>
                  <a:pt x="52003" y="223472"/>
                  <a:pt x="47946" y="236306"/>
                  <a:pt x="41097" y="246580"/>
                </a:cubicBezTo>
                <a:cubicBezTo>
                  <a:pt x="37672" y="256854"/>
                  <a:pt x="36395" y="268116"/>
                  <a:pt x="30823" y="277403"/>
                </a:cubicBezTo>
                <a:cubicBezTo>
                  <a:pt x="-11488" y="347920"/>
                  <a:pt x="29105" y="241457"/>
                  <a:pt x="0" y="328773"/>
                </a:cubicBezTo>
                <a:cubicBezTo>
                  <a:pt x="6849" y="397268"/>
                  <a:pt x="11645" y="465999"/>
                  <a:pt x="20548" y="534257"/>
                </a:cubicBezTo>
                <a:cubicBezTo>
                  <a:pt x="21949" y="544996"/>
                  <a:pt x="25980" y="555393"/>
                  <a:pt x="30823" y="565079"/>
                </a:cubicBezTo>
                <a:cubicBezTo>
                  <a:pt x="36345" y="576123"/>
                  <a:pt x="45849" y="584857"/>
                  <a:pt x="51371" y="595902"/>
                </a:cubicBezTo>
                <a:cubicBezTo>
                  <a:pt x="56214" y="605588"/>
                  <a:pt x="54880" y="618267"/>
                  <a:pt x="61645" y="626724"/>
                </a:cubicBezTo>
                <a:cubicBezTo>
                  <a:pt x="69359" y="636366"/>
                  <a:pt x="82826" y="639558"/>
                  <a:pt x="92468" y="647272"/>
                </a:cubicBezTo>
                <a:cubicBezTo>
                  <a:pt x="132764" y="679509"/>
                  <a:pt x="90309" y="660252"/>
                  <a:pt x="143838" y="678095"/>
                </a:cubicBezTo>
                <a:cubicBezTo>
                  <a:pt x="150688" y="688369"/>
                  <a:pt x="156256" y="699624"/>
                  <a:pt x="164387" y="708917"/>
                </a:cubicBezTo>
                <a:cubicBezTo>
                  <a:pt x="180334" y="727142"/>
                  <a:pt x="215757" y="760288"/>
                  <a:pt x="215757" y="760288"/>
                </a:cubicBezTo>
                <a:cubicBezTo>
                  <a:pt x="222607" y="780836"/>
                  <a:pt x="235705" y="800281"/>
                  <a:pt x="236306" y="821933"/>
                </a:cubicBezTo>
                <a:cubicBezTo>
                  <a:pt x="239731" y="945223"/>
                  <a:pt x="237121" y="1068829"/>
                  <a:pt x="246580" y="1191803"/>
                </a:cubicBezTo>
                <a:cubicBezTo>
                  <a:pt x="247527" y="1204114"/>
                  <a:pt x="257486" y="1214911"/>
                  <a:pt x="267128" y="1222625"/>
                </a:cubicBezTo>
                <a:cubicBezTo>
                  <a:pt x="275585" y="1229390"/>
                  <a:pt x="287677" y="1229474"/>
                  <a:pt x="297951" y="1232899"/>
                </a:cubicBezTo>
                <a:cubicBezTo>
                  <a:pt x="308225" y="1243173"/>
                  <a:pt x="316072" y="1256666"/>
                  <a:pt x="328773" y="1263722"/>
                </a:cubicBezTo>
                <a:cubicBezTo>
                  <a:pt x="365274" y="1284000"/>
                  <a:pt x="412243" y="1287304"/>
                  <a:pt x="452063" y="1294544"/>
                </a:cubicBezTo>
                <a:cubicBezTo>
                  <a:pt x="481209" y="1299843"/>
                  <a:pt x="515659" y="1306844"/>
                  <a:pt x="544530" y="1315093"/>
                </a:cubicBezTo>
                <a:cubicBezTo>
                  <a:pt x="554943" y="1318068"/>
                  <a:pt x="565079" y="1321942"/>
                  <a:pt x="575353" y="1325367"/>
                </a:cubicBezTo>
                <a:cubicBezTo>
                  <a:pt x="606527" y="1418889"/>
                  <a:pt x="550211" y="1279676"/>
                  <a:pt x="636998" y="1366463"/>
                </a:cubicBezTo>
                <a:cubicBezTo>
                  <a:pt x="652314" y="1381779"/>
                  <a:pt x="657546" y="1428108"/>
                  <a:pt x="657546" y="1428108"/>
                </a:cubicBezTo>
                <a:cubicBezTo>
                  <a:pt x="654121" y="1482904"/>
                  <a:pt x="672960" y="1543973"/>
                  <a:pt x="647272" y="1592495"/>
                </a:cubicBezTo>
                <a:cubicBezTo>
                  <a:pt x="634353" y="1616897"/>
                  <a:pt x="591983" y="1596561"/>
                  <a:pt x="565079" y="1602769"/>
                </a:cubicBezTo>
                <a:cubicBezTo>
                  <a:pt x="547109" y="1606916"/>
                  <a:pt x="530976" y="1616841"/>
                  <a:pt x="513708" y="1623317"/>
                </a:cubicBezTo>
                <a:cubicBezTo>
                  <a:pt x="503568" y="1627120"/>
                  <a:pt x="493160" y="1630166"/>
                  <a:pt x="482886" y="1633591"/>
                </a:cubicBezTo>
                <a:cubicBezTo>
                  <a:pt x="476036" y="1640441"/>
                  <a:pt x="468149" y="1646390"/>
                  <a:pt x="462337" y="1654140"/>
                </a:cubicBezTo>
                <a:cubicBezTo>
                  <a:pt x="447520" y="1673897"/>
                  <a:pt x="438704" y="1698323"/>
                  <a:pt x="421241" y="1715785"/>
                </a:cubicBezTo>
                <a:lnTo>
                  <a:pt x="400692" y="1736333"/>
                </a:lnTo>
                <a:cubicBezTo>
                  <a:pt x="371298" y="1824516"/>
                  <a:pt x="416306" y="1684150"/>
                  <a:pt x="380144" y="1828800"/>
                </a:cubicBezTo>
                <a:cubicBezTo>
                  <a:pt x="374891" y="1849813"/>
                  <a:pt x="371611" y="1872423"/>
                  <a:pt x="359596" y="1890445"/>
                </a:cubicBezTo>
                <a:lnTo>
                  <a:pt x="339047" y="1921268"/>
                </a:lnTo>
                <a:cubicBezTo>
                  <a:pt x="335622" y="1934967"/>
                  <a:pt x="331299" y="1948471"/>
                  <a:pt x="328773" y="1962364"/>
                </a:cubicBezTo>
                <a:cubicBezTo>
                  <a:pt x="324441" y="1986190"/>
                  <a:pt x="325457" y="2011089"/>
                  <a:pt x="318499" y="2034284"/>
                </a:cubicBezTo>
                <a:cubicBezTo>
                  <a:pt x="292252" y="2121776"/>
                  <a:pt x="297951" y="2012719"/>
                  <a:pt x="297951" y="2095928"/>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Forme libre 16"/>
          <p:cNvSpPr/>
          <p:nvPr/>
        </p:nvSpPr>
        <p:spPr>
          <a:xfrm>
            <a:off x="5465852" y="4315146"/>
            <a:ext cx="667820" cy="2157573"/>
          </a:xfrm>
          <a:custGeom>
            <a:avLst/>
            <a:gdLst>
              <a:gd name="connsiteX0" fmla="*/ 174660 w 667820"/>
              <a:gd name="connsiteY0" fmla="*/ 0 h 2157573"/>
              <a:gd name="connsiteX1" fmla="*/ 113015 w 667820"/>
              <a:gd name="connsiteY1" fmla="*/ 71919 h 2157573"/>
              <a:gd name="connsiteX2" fmla="*/ 82193 w 667820"/>
              <a:gd name="connsiteY2" fmla="*/ 92467 h 2157573"/>
              <a:gd name="connsiteX3" fmla="*/ 41096 w 667820"/>
              <a:gd name="connsiteY3" fmla="*/ 143838 h 2157573"/>
              <a:gd name="connsiteX4" fmla="*/ 10274 w 667820"/>
              <a:gd name="connsiteY4" fmla="*/ 154112 h 2157573"/>
              <a:gd name="connsiteX5" fmla="*/ 0 w 667820"/>
              <a:gd name="connsiteY5" fmla="*/ 205483 h 2157573"/>
              <a:gd name="connsiteX6" fmla="*/ 246579 w 667820"/>
              <a:gd name="connsiteY6" fmla="*/ 339047 h 2157573"/>
              <a:gd name="connsiteX7" fmla="*/ 256854 w 667820"/>
              <a:gd name="connsiteY7" fmla="*/ 636998 h 2157573"/>
              <a:gd name="connsiteX8" fmla="*/ 174660 w 667820"/>
              <a:gd name="connsiteY8" fmla="*/ 708917 h 2157573"/>
              <a:gd name="connsiteX9" fmla="*/ 164386 w 667820"/>
              <a:gd name="connsiteY9" fmla="*/ 739739 h 2157573"/>
              <a:gd name="connsiteX10" fmla="*/ 143838 w 667820"/>
              <a:gd name="connsiteY10" fmla="*/ 760288 h 2157573"/>
              <a:gd name="connsiteX11" fmla="*/ 154112 w 667820"/>
              <a:gd name="connsiteY11" fmla="*/ 955497 h 2157573"/>
              <a:gd name="connsiteX12" fmla="*/ 174660 w 667820"/>
              <a:gd name="connsiteY12" fmla="*/ 1058238 h 2157573"/>
              <a:gd name="connsiteX13" fmla="*/ 195209 w 667820"/>
              <a:gd name="connsiteY13" fmla="*/ 1078787 h 2157573"/>
              <a:gd name="connsiteX14" fmla="*/ 215757 w 667820"/>
              <a:gd name="connsiteY14" fmla="*/ 1140432 h 2157573"/>
              <a:gd name="connsiteX15" fmla="*/ 226031 w 667820"/>
              <a:gd name="connsiteY15" fmla="*/ 1202076 h 2157573"/>
              <a:gd name="connsiteX16" fmla="*/ 267128 w 667820"/>
              <a:gd name="connsiteY16" fmla="*/ 1253447 h 2157573"/>
              <a:gd name="connsiteX17" fmla="*/ 287676 w 667820"/>
              <a:gd name="connsiteY17" fmla="*/ 1284270 h 2157573"/>
              <a:gd name="connsiteX18" fmla="*/ 328773 w 667820"/>
              <a:gd name="connsiteY18" fmla="*/ 1376737 h 2157573"/>
              <a:gd name="connsiteX19" fmla="*/ 359595 w 667820"/>
              <a:gd name="connsiteY19" fmla="*/ 1397285 h 2157573"/>
              <a:gd name="connsiteX20" fmla="*/ 380144 w 667820"/>
              <a:gd name="connsiteY20" fmla="*/ 1417834 h 2157573"/>
              <a:gd name="connsiteX21" fmla="*/ 482885 w 667820"/>
              <a:gd name="connsiteY21" fmla="*/ 1438382 h 2157573"/>
              <a:gd name="connsiteX22" fmla="*/ 513708 w 667820"/>
              <a:gd name="connsiteY22" fmla="*/ 1530850 h 2157573"/>
              <a:gd name="connsiteX23" fmla="*/ 534256 w 667820"/>
              <a:gd name="connsiteY23" fmla="*/ 1561672 h 2157573"/>
              <a:gd name="connsiteX24" fmla="*/ 565078 w 667820"/>
              <a:gd name="connsiteY24" fmla="*/ 1602769 h 2157573"/>
              <a:gd name="connsiteX25" fmla="*/ 585627 w 667820"/>
              <a:gd name="connsiteY25" fmla="*/ 1623317 h 2157573"/>
              <a:gd name="connsiteX26" fmla="*/ 606175 w 667820"/>
              <a:gd name="connsiteY26" fmla="*/ 1654139 h 2157573"/>
              <a:gd name="connsiteX27" fmla="*/ 636997 w 667820"/>
              <a:gd name="connsiteY27" fmla="*/ 1664414 h 2157573"/>
              <a:gd name="connsiteX28" fmla="*/ 657546 w 667820"/>
              <a:gd name="connsiteY28" fmla="*/ 1726058 h 2157573"/>
              <a:gd name="connsiteX29" fmla="*/ 667820 w 667820"/>
              <a:gd name="connsiteY29" fmla="*/ 1756881 h 2157573"/>
              <a:gd name="connsiteX30" fmla="*/ 657546 w 667820"/>
              <a:gd name="connsiteY30" fmla="*/ 1828800 h 2157573"/>
              <a:gd name="connsiteX31" fmla="*/ 616449 w 667820"/>
              <a:gd name="connsiteY31" fmla="*/ 1839074 h 2157573"/>
              <a:gd name="connsiteX32" fmla="*/ 339047 w 667820"/>
              <a:gd name="connsiteY32" fmla="*/ 1849348 h 2157573"/>
              <a:gd name="connsiteX33" fmla="*/ 308224 w 667820"/>
              <a:gd name="connsiteY33" fmla="*/ 1859623 h 2157573"/>
              <a:gd name="connsiteX34" fmla="*/ 256854 w 667820"/>
              <a:gd name="connsiteY34" fmla="*/ 1900719 h 2157573"/>
              <a:gd name="connsiteX35" fmla="*/ 236305 w 667820"/>
              <a:gd name="connsiteY35" fmla="*/ 1921267 h 2157573"/>
              <a:gd name="connsiteX36" fmla="*/ 205483 w 667820"/>
              <a:gd name="connsiteY36" fmla="*/ 1931542 h 2157573"/>
              <a:gd name="connsiteX37" fmla="*/ 184935 w 667820"/>
              <a:gd name="connsiteY37" fmla="*/ 1972638 h 2157573"/>
              <a:gd name="connsiteX38" fmla="*/ 164386 w 667820"/>
              <a:gd name="connsiteY38" fmla="*/ 1993187 h 2157573"/>
              <a:gd name="connsiteX39" fmla="*/ 143838 w 667820"/>
              <a:gd name="connsiteY39" fmla="*/ 2157573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7820" h="2157573">
                <a:moveTo>
                  <a:pt x="174660" y="0"/>
                </a:moveTo>
                <a:cubicBezTo>
                  <a:pt x="163780" y="13600"/>
                  <a:pt x="133050" y="55891"/>
                  <a:pt x="113015" y="71919"/>
                </a:cubicBezTo>
                <a:cubicBezTo>
                  <a:pt x="103373" y="79633"/>
                  <a:pt x="92467" y="85618"/>
                  <a:pt x="82193" y="92467"/>
                </a:cubicBezTo>
                <a:cubicBezTo>
                  <a:pt x="72858" y="106469"/>
                  <a:pt x="57365" y="134077"/>
                  <a:pt x="41096" y="143838"/>
                </a:cubicBezTo>
                <a:cubicBezTo>
                  <a:pt x="31810" y="149410"/>
                  <a:pt x="20548" y="150687"/>
                  <a:pt x="10274" y="154112"/>
                </a:cubicBezTo>
                <a:cubicBezTo>
                  <a:pt x="6849" y="171236"/>
                  <a:pt x="0" y="188020"/>
                  <a:pt x="0" y="205483"/>
                </a:cubicBezTo>
                <a:cubicBezTo>
                  <a:pt x="0" y="406612"/>
                  <a:pt x="1234" y="328380"/>
                  <a:pt x="246579" y="339047"/>
                </a:cubicBezTo>
                <a:cubicBezTo>
                  <a:pt x="311902" y="437030"/>
                  <a:pt x="301193" y="407915"/>
                  <a:pt x="256854" y="636998"/>
                </a:cubicBezTo>
                <a:cubicBezTo>
                  <a:pt x="252402" y="660002"/>
                  <a:pt x="197256" y="693853"/>
                  <a:pt x="174660" y="708917"/>
                </a:cubicBezTo>
                <a:cubicBezTo>
                  <a:pt x="171235" y="719191"/>
                  <a:pt x="169958" y="730453"/>
                  <a:pt x="164386" y="739739"/>
                </a:cubicBezTo>
                <a:cubicBezTo>
                  <a:pt x="159402" y="748045"/>
                  <a:pt x="144299" y="750612"/>
                  <a:pt x="143838" y="760288"/>
                </a:cubicBezTo>
                <a:cubicBezTo>
                  <a:pt x="140739" y="825374"/>
                  <a:pt x="149115" y="890529"/>
                  <a:pt x="154112" y="955497"/>
                </a:cubicBezTo>
                <a:cubicBezTo>
                  <a:pt x="154950" y="966394"/>
                  <a:pt x="161633" y="1036526"/>
                  <a:pt x="174660" y="1058238"/>
                </a:cubicBezTo>
                <a:cubicBezTo>
                  <a:pt x="179644" y="1066544"/>
                  <a:pt x="188359" y="1071937"/>
                  <a:pt x="195209" y="1078787"/>
                </a:cubicBezTo>
                <a:cubicBezTo>
                  <a:pt x="202058" y="1099335"/>
                  <a:pt x="212196" y="1119067"/>
                  <a:pt x="215757" y="1140432"/>
                </a:cubicBezTo>
                <a:cubicBezTo>
                  <a:pt x="219182" y="1160980"/>
                  <a:pt x="219444" y="1182314"/>
                  <a:pt x="226031" y="1202076"/>
                </a:cubicBezTo>
                <a:cubicBezTo>
                  <a:pt x="235068" y="1229187"/>
                  <a:pt x="251093" y="1233403"/>
                  <a:pt x="267128" y="1253447"/>
                </a:cubicBezTo>
                <a:cubicBezTo>
                  <a:pt x="274842" y="1263089"/>
                  <a:pt x="282661" y="1272986"/>
                  <a:pt x="287676" y="1284270"/>
                </a:cubicBezTo>
                <a:cubicBezTo>
                  <a:pt x="303955" y="1320898"/>
                  <a:pt x="300869" y="1348833"/>
                  <a:pt x="328773" y="1376737"/>
                </a:cubicBezTo>
                <a:cubicBezTo>
                  <a:pt x="337504" y="1385468"/>
                  <a:pt x="349953" y="1389571"/>
                  <a:pt x="359595" y="1397285"/>
                </a:cubicBezTo>
                <a:cubicBezTo>
                  <a:pt x="367159" y="1403336"/>
                  <a:pt x="370954" y="1414771"/>
                  <a:pt x="380144" y="1417834"/>
                </a:cubicBezTo>
                <a:cubicBezTo>
                  <a:pt x="413277" y="1428878"/>
                  <a:pt x="482885" y="1438382"/>
                  <a:pt x="482885" y="1438382"/>
                </a:cubicBezTo>
                <a:cubicBezTo>
                  <a:pt x="529575" y="1508419"/>
                  <a:pt x="476794" y="1420111"/>
                  <a:pt x="513708" y="1530850"/>
                </a:cubicBezTo>
                <a:cubicBezTo>
                  <a:pt x="517613" y="1542564"/>
                  <a:pt x="527079" y="1551624"/>
                  <a:pt x="534256" y="1561672"/>
                </a:cubicBezTo>
                <a:cubicBezTo>
                  <a:pt x="544209" y="1575606"/>
                  <a:pt x="554116" y="1589614"/>
                  <a:pt x="565078" y="1602769"/>
                </a:cubicBezTo>
                <a:cubicBezTo>
                  <a:pt x="571279" y="1610210"/>
                  <a:pt x="579576" y="1615753"/>
                  <a:pt x="585627" y="1623317"/>
                </a:cubicBezTo>
                <a:cubicBezTo>
                  <a:pt x="593341" y="1632959"/>
                  <a:pt x="596533" y="1646425"/>
                  <a:pt x="606175" y="1654139"/>
                </a:cubicBezTo>
                <a:cubicBezTo>
                  <a:pt x="614632" y="1660904"/>
                  <a:pt x="626723" y="1660989"/>
                  <a:pt x="636997" y="1664414"/>
                </a:cubicBezTo>
                <a:lnTo>
                  <a:pt x="657546" y="1726058"/>
                </a:lnTo>
                <a:lnTo>
                  <a:pt x="667820" y="1756881"/>
                </a:lnTo>
                <a:cubicBezTo>
                  <a:pt x="664395" y="1780854"/>
                  <a:pt x="670381" y="1808265"/>
                  <a:pt x="657546" y="1828800"/>
                </a:cubicBezTo>
                <a:cubicBezTo>
                  <a:pt x="650062" y="1840774"/>
                  <a:pt x="630540" y="1838165"/>
                  <a:pt x="616449" y="1839074"/>
                </a:cubicBezTo>
                <a:cubicBezTo>
                  <a:pt x="524110" y="1845031"/>
                  <a:pt x="431514" y="1845923"/>
                  <a:pt x="339047" y="1849348"/>
                </a:cubicBezTo>
                <a:cubicBezTo>
                  <a:pt x="328773" y="1852773"/>
                  <a:pt x="316681" y="1852857"/>
                  <a:pt x="308224" y="1859623"/>
                </a:cubicBezTo>
                <a:cubicBezTo>
                  <a:pt x="241836" y="1912733"/>
                  <a:pt x="334325" y="1874895"/>
                  <a:pt x="256854" y="1900719"/>
                </a:cubicBezTo>
                <a:cubicBezTo>
                  <a:pt x="250004" y="1907568"/>
                  <a:pt x="244611" y="1916283"/>
                  <a:pt x="236305" y="1921267"/>
                </a:cubicBezTo>
                <a:cubicBezTo>
                  <a:pt x="227019" y="1926839"/>
                  <a:pt x="213141" y="1923884"/>
                  <a:pt x="205483" y="1931542"/>
                </a:cubicBezTo>
                <a:cubicBezTo>
                  <a:pt x="194653" y="1942372"/>
                  <a:pt x="193431" y="1959895"/>
                  <a:pt x="184935" y="1972638"/>
                </a:cubicBezTo>
                <a:cubicBezTo>
                  <a:pt x="179562" y="1980698"/>
                  <a:pt x="171236" y="1986337"/>
                  <a:pt x="164386" y="1993187"/>
                </a:cubicBezTo>
                <a:cubicBezTo>
                  <a:pt x="133008" y="2087322"/>
                  <a:pt x="143838" y="2033172"/>
                  <a:pt x="143838" y="2157573"/>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ZoneTexte 17"/>
          <p:cNvSpPr txBox="1"/>
          <p:nvPr/>
        </p:nvSpPr>
        <p:spPr>
          <a:xfrm>
            <a:off x="6516216" y="4725144"/>
            <a:ext cx="325730" cy="369332"/>
          </a:xfrm>
          <a:prstGeom prst="rect">
            <a:avLst/>
          </a:prstGeom>
          <a:noFill/>
        </p:spPr>
        <p:txBody>
          <a:bodyPr wrap="none" rtlCol="0">
            <a:spAutoFit/>
          </a:bodyPr>
          <a:lstStyle/>
          <a:p>
            <a:r>
              <a:rPr lang="fr-CH" b="1" dirty="0"/>
              <a:t>T</a:t>
            </a:r>
          </a:p>
        </p:txBody>
      </p:sp>
      <p:sp>
        <p:nvSpPr>
          <p:cNvPr id="19" name="ZoneTexte 18"/>
          <p:cNvSpPr txBox="1"/>
          <p:nvPr/>
        </p:nvSpPr>
        <p:spPr>
          <a:xfrm>
            <a:off x="5148064" y="5147900"/>
            <a:ext cx="325730" cy="369332"/>
          </a:xfrm>
          <a:prstGeom prst="rect">
            <a:avLst/>
          </a:prstGeom>
          <a:noFill/>
        </p:spPr>
        <p:txBody>
          <a:bodyPr wrap="none" rtlCol="0">
            <a:spAutoFit/>
          </a:bodyPr>
          <a:lstStyle/>
          <a:p>
            <a:r>
              <a:rPr lang="fr-CH" b="1" dirty="0"/>
              <a:t>T</a:t>
            </a:r>
          </a:p>
        </p:txBody>
      </p:sp>
      <p:sp>
        <p:nvSpPr>
          <p:cNvPr id="20" name="ZoneTexte 19"/>
          <p:cNvSpPr txBox="1"/>
          <p:nvPr/>
        </p:nvSpPr>
        <p:spPr>
          <a:xfrm>
            <a:off x="5796136" y="5219908"/>
            <a:ext cx="338554" cy="369332"/>
          </a:xfrm>
          <a:prstGeom prst="rect">
            <a:avLst/>
          </a:prstGeom>
          <a:noFill/>
        </p:spPr>
        <p:txBody>
          <a:bodyPr wrap="none" rtlCol="0">
            <a:spAutoFit/>
          </a:bodyPr>
          <a:lstStyle/>
          <a:p>
            <a:r>
              <a:rPr lang="fr-CH" b="1" dirty="0"/>
              <a:t>S</a:t>
            </a:r>
          </a:p>
        </p:txBody>
      </p:sp>
      <p:sp>
        <p:nvSpPr>
          <p:cNvPr id="21" name="ZoneTexte 20"/>
          <p:cNvSpPr txBox="1"/>
          <p:nvPr/>
        </p:nvSpPr>
        <p:spPr>
          <a:xfrm>
            <a:off x="7596336" y="5004465"/>
            <a:ext cx="1103187" cy="584775"/>
          </a:xfrm>
          <a:prstGeom prst="rect">
            <a:avLst/>
          </a:prstGeom>
          <a:noFill/>
        </p:spPr>
        <p:txBody>
          <a:bodyPr wrap="none" rtlCol="0">
            <a:spAutoFit/>
          </a:bodyPr>
          <a:lstStyle/>
          <a:p>
            <a:r>
              <a:rPr lang="fr-CH" sz="1600" b="1" dirty="0"/>
              <a:t>T</a:t>
            </a:r>
            <a:r>
              <a:rPr lang="fr-CH" sz="1600" dirty="0"/>
              <a:t>=</a:t>
            </a:r>
            <a:r>
              <a:rPr lang="fr-CH" sz="1600" dirty="0" err="1"/>
              <a:t>Tumor</a:t>
            </a:r>
            <a:endParaRPr lang="fr-CH" sz="1600" dirty="0"/>
          </a:p>
          <a:p>
            <a:r>
              <a:rPr lang="fr-CH" sz="1600" b="1" dirty="0"/>
              <a:t>S</a:t>
            </a:r>
            <a:r>
              <a:rPr lang="fr-CH" sz="1600" dirty="0"/>
              <a:t>=Stroma</a:t>
            </a: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251520" y="116632"/>
            <a:ext cx="6588224" cy="1154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52120" y="1124744"/>
            <a:ext cx="3351833" cy="14756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1556792"/>
            <a:ext cx="5869954" cy="489654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953800" y="1556792"/>
            <a:ext cx="3180568" cy="122413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940151" y="2767280"/>
            <a:ext cx="3203849" cy="1254654"/>
          </a:xfrm>
          <a:prstGeom prst="rect">
            <a:avLst/>
          </a:prstGeom>
          <a:noFill/>
          <a:ln w="9525">
            <a:noFill/>
            <a:miter lim="800000"/>
            <a:headEnd/>
            <a:tailEnd/>
          </a:ln>
        </p:spPr>
      </p:pic>
      <p:pic>
        <p:nvPicPr>
          <p:cNvPr id="8" name="Picture 3"/>
          <p:cNvPicPr>
            <a:picLocks noChangeAspect="1" noChangeArrowheads="1"/>
          </p:cNvPicPr>
          <p:nvPr/>
        </p:nvPicPr>
        <p:blipFill>
          <a:blip r:embed="rId8" cstate="print"/>
          <a:srcRect l="21515" r="15133" b="40298"/>
          <a:stretch>
            <a:fillRect/>
          </a:stretch>
        </p:blipFill>
        <p:spPr bwMode="auto">
          <a:xfrm>
            <a:off x="179512" y="4077072"/>
            <a:ext cx="2852678" cy="2160240"/>
          </a:xfrm>
          <a:prstGeom prst="rect">
            <a:avLst/>
          </a:prstGeom>
          <a:noFill/>
          <a:ln w="9525">
            <a:solidFill>
              <a:schemeClr val="tx2"/>
            </a:solidFill>
            <a:miter lim="800000"/>
            <a:headEnd/>
            <a:tailEnd/>
          </a:ln>
          <a:effectLst/>
        </p:spPr>
      </p:pic>
      <p:sp>
        <p:nvSpPr>
          <p:cNvPr id="9" name="ZoneTexte 8"/>
          <p:cNvSpPr txBox="1"/>
          <p:nvPr/>
        </p:nvSpPr>
        <p:spPr>
          <a:xfrm>
            <a:off x="179512" y="6237312"/>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CH" dirty="0">
                <a:solidFill>
                  <a:schemeClr val="accent6">
                    <a:lumMod val="75000"/>
                  </a:schemeClr>
                </a:solidFill>
              </a:rPr>
              <a:t>CD8</a:t>
            </a:r>
          </a:p>
        </p:txBody>
      </p:sp>
      <p:pic>
        <p:nvPicPr>
          <p:cNvPr id="10" name="Picture 2" descr="Z:\2017 Nanozoom\Kalliopi pictures\2 cases 100317\22799 1B_DAPICD8 Keratin_2 .JPG"/>
          <p:cNvPicPr>
            <a:picLocks noChangeAspect="1" noChangeArrowheads="1"/>
          </p:cNvPicPr>
          <p:nvPr/>
        </p:nvPicPr>
        <p:blipFill>
          <a:blip r:embed="rId9" cstate="print"/>
          <a:srcRect/>
          <a:stretch>
            <a:fillRect/>
          </a:stretch>
        </p:blipFill>
        <p:spPr bwMode="auto">
          <a:xfrm>
            <a:off x="3564452" y="1484784"/>
            <a:ext cx="3311804" cy="2103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ZoneTexte 10"/>
          <p:cNvSpPr txBox="1"/>
          <p:nvPr/>
        </p:nvSpPr>
        <p:spPr>
          <a:xfrm>
            <a:off x="4608383" y="3645024"/>
            <a:ext cx="2304256" cy="338554"/>
          </a:xfrm>
          <a:prstGeom prst="rect">
            <a:avLst/>
          </a:prstGeom>
          <a:solidFill>
            <a:schemeClr val="tx1"/>
          </a:solidFill>
          <a:ln w="28575">
            <a:solidFill>
              <a:schemeClr val="accent1"/>
            </a:solidFill>
          </a:ln>
        </p:spPr>
        <p:txBody>
          <a:bodyPr wrap="square" rtlCol="0">
            <a:spAutoFit/>
          </a:bodyPr>
          <a:lstStyle/>
          <a:p>
            <a:r>
              <a:rPr lang="fr-CH" sz="1200" dirty="0">
                <a:solidFill>
                  <a:schemeClr val="tx2">
                    <a:lumMod val="60000"/>
                    <a:lumOff val="40000"/>
                  </a:schemeClr>
                </a:solidFill>
              </a:rPr>
              <a:t> </a:t>
            </a:r>
            <a:r>
              <a:rPr lang="fr-CH" sz="1600" b="1" dirty="0">
                <a:solidFill>
                  <a:schemeClr val="tx2">
                    <a:lumMod val="60000"/>
                    <a:lumOff val="40000"/>
                  </a:schemeClr>
                </a:solidFill>
              </a:rPr>
              <a:t>DAPI</a:t>
            </a:r>
            <a:r>
              <a:rPr lang="fr-CH" sz="1600" b="1" dirty="0"/>
              <a:t> </a:t>
            </a:r>
            <a:r>
              <a:rPr lang="fr-CH" sz="1600" b="1" dirty="0">
                <a:solidFill>
                  <a:srgbClr val="FFFF00"/>
                </a:solidFill>
              </a:rPr>
              <a:t>CD8 </a:t>
            </a:r>
            <a:r>
              <a:rPr lang="fr-CH" sz="1600" b="1" dirty="0" err="1">
                <a:solidFill>
                  <a:srgbClr val="990000"/>
                </a:solidFill>
              </a:rPr>
              <a:t>Keratin</a:t>
            </a:r>
            <a:endParaRPr lang="fr-CH" sz="1600" b="1" dirty="0">
              <a:solidFill>
                <a:srgbClr val="FF00FF"/>
              </a:solidFill>
            </a:endParaRPr>
          </a:p>
        </p:txBody>
      </p:sp>
      <p:sp>
        <p:nvSpPr>
          <p:cNvPr id="4" name="Right Brace 3"/>
          <p:cNvSpPr/>
          <p:nvPr/>
        </p:nvSpPr>
        <p:spPr>
          <a:xfrm rot="16200000">
            <a:off x="1267007" y="2125480"/>
            <a:ext cx="677688" cy="2852677"/>
          </a:xfrm>
          <a:prstGeom prst="rightBrace">
            <a:avLst/>
          </a:prstGeom>
          <a:solidFill>
            <a:schemeClr val="bg1"/>
          </a:solidFill>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5" name="TextBox 4"/>
          <p:cNvSpPr txBox="1"/>
          <p:nvPr/>
        </p:nvSpPr>
        <p:spPr>
          <a:xfrm>
            <a:off x="611560" y="2607295"/>
            <a:ext cx="2012089" cy="461665"/>
          </a:xfrm>
          <a:prstGeom prst="rect">
            <a:avLst/>
          </a:prstGeom>
          <a:solidFill>
            <a:schemeClr val="bg1"/>
          </a:solidFill>
          <a:ln w="76200">
            <a:solidFill>
              <a:srgbClr val="0070C0"/>
            </a:solidFill>
          </a:ln>
        </p:spPr>
        <p:txBody>
          <a:bodyPr wrap="none" rtlCol="0">
            <a:spAutoFit/>
          </a:bodyPr>
          <a:lstStyle/>
          <a:p>
            <a:r>
              <a:rPr lang="en-GB" sz="2400" b="1" dirty="0"/>
              <a:t>Cold tumour</a:t>
            </a:r>
            <a:endParaRPr lang="fr-CH" sz="2400" b="1" dirty="0"/>
          </a:p>
        </p:txBody>
      </p:sp>
      <p:sp>
        <p:nvSpPr>
          <p:cNvPr id="17" name="TextBox 16"/>
          <p:cNvSpPr txBox="1"/>
          <p:nvPr/>
        </p:nvSpPr>
        <p:spPr>
          <a:xfrm>
            <a:off x="7266333" y="3615407"/>
            <a:ext cx="1842171" cy="461665"/>
          </a:xfrm>
          <a:prstGeom prst="rect">
            <a:avLst/>
          </a:prstGeom>
          <a:solidFill>
            <a:schemeClr val="bg1"/>
          </a:solidFill>
          <a:ln w="76200">
            <a:solidFill>
              <a:srgbClr val="FF0000"/>
            </a:solidFill>
          </a:ln>
        </p:spPr>
        <p:txBody>
          <a:bodyPr wrap="none" rtlCol="0">
            <a:spAutoFit/>
          </a:bodyPr>
          <a:lstStyle/>
          <a:p>
            <a:r>
              <a:rPr lang="en-GB" sz="2400" b="1" dirty="0"/>
              <a:t>Hot tumour</a:t>
            </a:r>
            <a:endParaRPr lang="fr-CH" sz="2400" b="1" dirty="0"/>
          </a:p>
        </p:txBody>
      </p:sp>
      <p:pic>
        <p:nvPicPr>
          <p:cNvPr id="26" name="Picture 2"/>
          <p:cNvPicPr>
            <a:picLocks noChangeAspect="1" noChangeArrowheads="1"/>
          </p:cNvPicPr>
          <p:nvPr/>
        </p:nvPicPr>
        <p:blipFill>
          <a:blip r:embed="rId10" cstate="print"/>
          <a:srcRect l="15549" t="15077" r="32152" b="31558"/>
          <a:stretch>
            <a:fillRect/>
          </a:stretch>
        </p:blipFill>
        <p:spPr bwMode="auto">
          <a:xfrm>
            <a:off x="4499992" y="4293096"/>
            <a:ext cx="2822831" cy="2160240"/>
          </a:xfrm>
          <a:prstGeom prst="rect">
            <a:avLst/>
          </a:prstGeom>
          <a:noFill/>
          <a:ln w="9525">
            <a:solidFill>
              <a:schemeClr val="tx2"/>
            </a:solidFill>
            <a:miter lim="800000"/>
            <a:headEnd/>
            <a:tailEnd/>
          </a:ln>
          <a:effectLst/>
        </p:spPr>
      </p:pic>
      <p:sp>
        <p:nvSpPr>
          <p:cNvPr id="27" name="ZoneTexte 26"/>
          <p:cNvSpPr txBox="1"/>
          <p:nvPr/>
        </p:nvSpPr>
        <p:spPr>
          <a:xfrm>
            <a:off x="7344687" y="6069546"/>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CH" dirty="0">
                <a:solidFill>
                  <a:schemeClr val="accent6">
                    <a:lumMod val="75000"/>
                  </a:schemeClr>
                </a:solidFill>
              </a:rPr>
              <a:t>CD8</a:t>
            </a:r>
          </a:p>
        </p:txBody>
      </p:sp>
      <p:sp>
        <p:nvSpPr>
          <p:cNvPr id="28" name="Forme libre 27"/>
          <p:cNvSpPr/>
          <p:nvPr/>
        </p:nvSpPr>
        <p:spPr>
          <a:xfrm>
            <a:off x="5887092" y="4335694"/>
            <a:ext cx="661023" cy="2095928"/>
          </a:xfrm>
          <a:custGeom>
            <a:avLst/>
            <a:gdLst>
              <a:gd name="connsiteX0" fmla="*/ 369870 w 661023"/>
              <a:gd name="connsiteY0" fmla="*/ 0 h 2095928"/>
              <a:gd name="connsiteX1" fmla="*/ 349321 w 661023"/>
              <a:gd name="connsiteY1" fmla="*/ 51371 h 2095928"/>
              <a:gd name="connsiteX2" fmla="*/ 256854 w 661023"/>
              <a:gd name="connsiteY2" fmla="*/ 102742 h 2095928"/>
              <a:gd name="connsiteX3" fmla="*/ 226032 w 661023"/>
              <a:gd name="connsiteY3" fmla="*/ 123290 h 2095928"/>
              <a:gd name="connsiteX4" fmla="*/ 195209 w 661023"/>
              <a:gd name="connsiteY4" fmla="*/ 133564 h 2095928"/>
              <a:gd name="connsiteX5" fmla="*/ 123290 w 661023"/>
              <a:gd name="connsiteY5" fmla="*/ 184935 h 2095928"/>
              <a:gd name="connsiteX6" fmla="*/ 92468 w 661023"/>
              <a:gd name="connsiteY6" fmla="*/ 205484 h 2095928"/>
              <a:gd name="connsiteX7" fmla="*/ 61645 w 661023"/>
              <a:gd name="connsiteY7" fmla="*/ 215758 h 2095928"/>
              <a:gd name="connsiteX8" fmla="*/ 41097 w 661023"/>
              <a:gd name="connsiteY8" fmla="*/ 246580 h 2095928"/>
              <a:gd name="connsiteX9" fmla="*/ 30823 w 661023"/>
              <a:gd name="connsiteY9" fmla="*/ 277403 h 2095928"/>
              <a:gd name="connsiteX10" fmla="*/ 0 w 661023"/>
              <a:gd name="connsiteY10" fmla="*/ 328773 h 2095928"/>
              <a:gd name="connsiteX11" fmla="*/ 20548 w 661023"/>
              <a:gd name="connsiteY11" fmla="*/ 534257 h 2095928"/>
              <a:gd name="connsiteX12" fmla="*/ 30823 w 661023"/>
              <a:gd name="connsiteY12" fmla="*/ 565079 h 2095928"/>
              <a:gd name="connsiteX13" fmla="*/ 51371 w 661023"/>
              <a:gd name="connsiteY13" fmla="*/ 595902 h 2095928"/>
              <a:gd name="connsiteX14" fmla="*/ 61645 w 661023"/>
              <a:gd name="connsiteY14" fmla="*/ 626724 h 2095928"/>
              <a:gd name="connsiteX15" fmla="*/ 92468 w 661023"/>
              <a:gd name="connsiteY15" fmla="*/ 647272 h 2095928"/>
              <a:gd name="connsiteX16" fmla="*/ 143838 w 661023"/>
              <a:gd name="connsiteY16" fmla="*/ 678095 h 2095928"/>
              <a:gd name="connsiteX17" fmla="*/ 164387 w 661023"/>
              <a:gd name="connsiteY17" fmla="*/ 708917 h 2095928"/>
              <a:gd name="connsiteX18" fmla="*/ 215757 w 661023"/>
              <a:gd name="connsiteY18" fmla="*/ 760288 h 2095928"/>
              <a:gd name="connsiteX19" fmla="*/ 236306 w 661023"/>
              <a:gd name="connsiteY19" fmla="*/ 821933 h 2095928"/>
              <a:gd name="connsiteX20" fmla="*/ 246580 w 661023"/>
              <a:gd name="connsiteY20" fmla="*/ 1191803 h 2095928"/>
              <a:gd name="connsiteX21" fmla="*/ 267128 w 661023"/>
              <a:gd name="connsiteY21" fmla="*/ 1222625 h 2095928"/>
              <a:gd name="connsiteX22" fmla="*/ 297951 w 661023"/>
              <a:gd name="connsiteY22" fmla="*/ 1232899 h 2095928"/>
              <a:gd name="connsiteX23" fmla="*/ 328773 w 661023"/>
              <a:gd name="connsiteY23" fmla="*/ 1263722 h 2095928"/>
              <a:gd name="connsiteX24" fmla="*/ 452063 w 661023"/>
              <a:gd name="connsiteY24" fmla="*/ 1294544 h 2095928"/>
              <a:gd name="connsiteX25" fmla="*/ 544530 w 661023"/>
              <a:gd name="connsiteY25" fmla="*/ 1315093 h 2095928"/>
              <a:gd name="connsiteX26" fmla="*/ 575353 w 661023"/>
              <a:gd name="connsiteY26" fmla="*/ 1325367 h 2095928"/>
              <a:gd name="connsiteX27" fmla="*/ 636998 w 661023"/>
              <a:gd name="connsiteY27" fmla="*/ 1366463 h 2095928"/>
              <a:gd name="connsiteX28" fmla="*/ 657546 w 661023"/>
              <a:gd name="connsiteY28" fmla="*/ 1428108 h 2095928"/>
              <a:gd name="connsiteX29" fmla="*/ 647272 w 661023"/>
              <a:gd name="connsiteY29" fmla="*/ 1592495 h 2095928"/>
              <a:gd name="connsiteX30" fmla="*/ 565079 w 661023"/>
              <a:gd name="connsiteY30" fmla="*/ 1602769 h 2095928"/>
              <a:gd name="connsiteX31" fmla="*/ 513708 w 661023"/>
              <a:gd name="connsiteY31" fmla="*/ 1623317 h 2095928"/>
              <a:gd name="connsiteX32" fmla="*/ 482886 w 661023"/>
              <a:gd name="connsiteY32" fmla="*/ 1633591 h 2095928"/>
              <a:gd name="connsiteX33" fmla="*/ 462337 w 661023"/>
              <a:gd name="connsiteY33" fmla="*/ 1654140 h 2095928"/>
              <a:gd name="connsiteX34" fmla="*/ 421241 w 661023"/>
              <a:gd name="connsiteY34" fmla="*/ 1715785 h 2095928"/>
              <a:gd name="connsiteX35" fmla="*/ 400692 w 661023"/>
              <a:gd name="connsiteY35" fmla="*/ 1736333 h 2095928"/>
              <a:gd name="connsiteX36" fmla="*/ 380144 w 661023"/>
              <a:gd name="connsiteY36" fmla="*/ 1828800 h 2095928"/>
              <a:gd name="connsiteX37" fmla="*/ 359596 w 661023"/>
              <a:gd name="connsiteY37" fmla="*/ 1890445 h 2095928"/>
              <a:gd name="connsiteX38" fmla="*/ 339047 w 661023"/>
              <a:gd name="connsiteY38" fmla="*/ 1921268 h 2095928"/>
              <a:gd name="connsiteX39" fmla="*/ 328773 w 661023"/>
              <a:gd name="connsiteY39" fmla="*/ 1962364 h 2095928"/>
              <a:gd name="connsiteX40" fmla="*/ 318499 w 661023"/>
              <a:gd name="connsiteY40" fmla="*/ 2034284 h 2095928"/>
              <a:gd name="connsiteX41" fmla="*/ 297951 w 661023"/>
              <a:gd name="connsiteY41" fmla="*/ 2095928 h 209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1023" h="2095928">
                <a:moveTo>
                  <a:pt x="369870" y="0"/>
                </a:moveTo>
                <a:cubicBezTo>
                  <a:pt x="363020" y="17124"/>
                  <a:pt x="361574" y="37587"/>
                  <a:pt x="349321" y="51371"/>
                </a:cubicBezTo>
                <a:cubicBezTo>
                  <a:pt x="319570" y="84841"/>
                  <a:pt x="293168" y="90638"/>
                  <a:pt x="256854" y="102742"/>
                </a:cubicBezTo>
                <a:cubicBezTo>
                  <a:pt x="246580" y="109591"/>
                  <a:pt x="237076" y="117768"/>
                  <a:pt x="226032" y="123290"/>
                </a:cubicBezTo>
                <a:cubicBezTo>
                  <a:pt x="216345" y="128133"/>
                  <a:pt x="204022" y="127269"/>
                  <a:pt x="195209" y="133564"/>
                </a:cubicBezTo>
                <a:cubicBezTo>
                  <a:pt x="109887" y="194508"/>
                  <a:pt x="192932" y="161721"/>
                  <a:pt x="123290" y="184935"/>
                </a:cubicBezTo>
                <a:cubicBezTo>
                  <a:pt x="113016" y="191785"/>
                  <a:pt x="103512" y="199962"/>
                  <a:pt x="92468" y="205484"/>
                </a:cubicBezTo>
                <a:cubicBezTo>
                  <a:pt x="82781" y="210327"/>
                  <a:pt x="70102" y="208993"/>
                  <a:pt x="61645" y="215758"/>
                </a:cubicBezTo>
                <a:cubicBezTo>
                  <a:pt x="52003" y="223472"/>
                  <a:pt x="47946" y="236306"/>
                  <a:pt x="41097" y="246580"/>
                </a:cubicBezTo>
                <a:cubicBezTo>
                  <a:pt x="37672" y="256854"/>
                  <a:pt x="36395" y="268116"/>
                  <a:pt x="30823" y="277403"/>
                </a:cubicBezTo>
                <a:cubicBezTo>
                  <a:pt x="-11488" y="347920"/>
                  <a:pt x="29105" y="241457"/>
                  <a:pt x="0" y="328773"/>
                </a:cubicBezTo>
                <a:cubicBezTo>
                  <a:pt x="6849" y="397268"/>
                  <a:pt x="11645" y="465999"/>
                  <a:pt x="20548" y="534257"/>
                </a:cubicBezTo>
                <a:cubicBezTo>
                  <a:pt x="21949" y="544996"/>
                  <a:pt x="25980" y="555393"/>
                  <a:pt x="30823" y="565079"/>
                </a:cubicBezTo>
                <a:cubicBezTo>
                  <a:pt x="36345" y="576123"/>
                  <a:pt x="45849" y="584857"/>
                  <a:pt x="51371" y="595902"/>
                </a:cubicBezTo>
                <a:cubicBezTo>
                  <a:pt x="56214" y="605588"/>
                  <a:pt x="54880" y="618267"/>
                  <a:pt x="61645" y="626724"/>
                </a:cubicBezTo>
                <a:cubicBezTo>
                  <a:pt x="69359" y="636366"/>
                  <a:pt x="82826" y="639558"/>
                  <a:pt x="92468" y="647272"/>
                </a:cubicBezTo>
                <a:cubicBezTo>
                  <a:pt x="132764" y="679509"/>
                  <a:pt x="90309" y="660252"/>
                  <a:pt x="143838" y="678095"/>
                </a:cubicBezTo>
                <a:cubicBezTo>
                  <a:pt x="150688" y="688369"/>
                  <a:pt x="156256" y="699624"/>
                  <a:pt x="164387" y="708917"/>
                </a:cubicBezTo>
                <a:cubicBezTo>
                  <a:pt x="180334" y="727142"/>
                  <a:pt x="215757" y="760288"/>
                  <a:pt x="215757" y="760288"/>
                </a:cubicBezTo>
                <a:cubicBezTo>
                  <a:pt x="222607" y="780836"/>
                  <a:pt x="235705" y="800281"/>
                  <a:pt x="236306" y="821933"/>
                </a:cubicBezTo>
                <a:cubicBezTo>
                  <a:pt x="239731" y="945223"/>
                  <a:pt x="237121" y="1068829"/>
                  <a:pt x="246580" y="1191803"/>
                </a:cubicBezTo>
                <a:cubicBezTo>
                  <a:pt x="247527" y="1204114"/>
                  <a:pt x="257486" y="1214911"/>
                  <a:pt x="267128" y="1222625"/>
                </a:cubicBezTo>
                <a:cubicBezTo>
                  <a:pt x="275585" y="1229390"/>
                  <a:pt x="287677" y="1229474"/>
                  <a:pt x="297951" y="1232899"/>
                </a:cubicBezTo>
                <a:cubicBezTo>
                  <a:pt x="308225" y="1243173"/>
                  <a:pt x="316072" y="1256666"/>
                  <a:pt x="328773" y="1263722"/>
                </a:cubicBezTo>
                <a:cubicBezTo>
                  <a:pt x="365274" y="1284000"/>
                  <a:pt x="412243" y="1287304"/>
                  <a:pt x="452063" y="1294544"/>
                </a:cubicBezTo>
                <a:cubicBezTo>
                  <a:pt x="481209" y="1299843"/>
                  <a:pt x="515659" y="1306844"/>
                  <a:pt x="544530" y="1315093"/>
                </a:cubicBezTo>
                <a:cubicBezTo>
                  <a:pt x="554943" y="1318068"/>
                  <a:pt x="565079" y="1321942"/>
                  <a:pt x="575353" y="1325367"/>
                </a:cubicBezTo>
                <a:cubicBezTo>
                  <a:pt x="606527" y="1418889"/>
                  <a:pt x="550211" y="1279676"/>
                  <a:pt x="636998" y="1366463"/>
                </a:cubicBezTo>
                <a:cubicBezTo>
                  <a:pt x="652314" y="1381779"/>
                  <a:pt x="657546" y="1428108"/>
                  <a:pt x="657546" y="1428108"/>
                </a:cubicBezTo>
                <a:cubicBezTo>
                  <a:pt x="654121" y="1482904"/>
                  <a:pt x="672960" y="1543973"/>
                  <a:pt x="647272" y="1592495"/>
                </a:cubicBezTo>
                <a:cubicBezTo>
                  <a:pt x="634353" y="1616897"/>
                  <a:pt x="591983" y="1596561"/>
                  <a:pt x="565079" y="1602769"/>
                </a:cubicBezTo>
                <a:cubicBezTo>
                  <a:pt x="547109" y="1606916"/>
                  <a:pt x="530976" y="1616841"/>
                  <a:pt x="513708" y="1623317"/>
                </a:cubicBezTo>
                <a:cubicBezTo>
                  <a:pt x="503568" y="1627120"/>
                  <a:pt x="493160" y="1630166"/>
                  <a:pt x="482886" y="1633591"/>
                </a:cubicBezTo>
                <a:cubicBezTo>
                  <a:pt x="476036" y="1640441"/>
                  <a:pt x="468149" y="1646390"/>
                  <a:pt x="462337" y="1654140"/>
                </a:cubicBezTo>
                <a:cubicBezTo>
                  <a:pt x="447520" y="1673897"/>
                  <a:pt x="438704" y="1698323"/>
                  <a:pt x="421241" y="1715785"/>
                </a:cubicBezTo>
                <a:lnTo>
                  <a:pt x="400692" y="1736333"/>
                </a:lnTo>
                <a:cubicBezTo>
                  <a:pt x="371298" y="1824516"/>
                  <a:pt x="416306" y="1684150"/>
                  <a:pt x="380144" y="1828800"/>
                </a:cubicBezTo>
                <a:cubicBezTo>
                  <a:pt x="374891" y="1849813"/>
                  <a:pt x="371611" y="1872423"/>
                  <a:pt x="359596" y="1890445"/>
                </a:cubicBezTo>
                <a:lnTo>
                  <a:pt x="339047" y="1921268"/>
                </a:lnTo>
                <a:cubicBezTo>
                  <a:pt x="335622" y="1934967"/>
                  <a:pt x="331299" y="1948471"/>
                  <a:pt x="328773" y="1962364"/>
                </a:cubicBezTo>
                <a:cubicBezTo>
                  <a:pt x="324441" y="1986190"/>
                  <a:pt x="325457" y="2011089"/>
                  <a:pt x="318499" y="2034284"/>
                </a:cubicBezTo>
                <a:cubicBezTo>
                  <a:pt x="292252" y="2121776"/>
                  <a:pt x="297951" y="2012719"/>
                  <a:pt x="297951" y="2095928"/>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Forme libre 28"/>
          <p:cNvSpPr/>
          <p:nvPr/>
        </p:nvSpPr>
        <p:spPr>
          <a:xfrm>
            <a:off x="5465852" y="4315146"/>
            <a:ext cx="667820" cy="2157573"/>
          </a:xfrm>
          <a:custGeom>
            <a:avLst/>
            <a:gdLst>
              <a:gd name="connsiteX0" fmla="*/ 174660 w 667820"/>
              <a:gd name="connsiteY0" fmla="*/ 0 h 2157573"/>
              <a:gd name="connsiteX1" fmla="*/ 113015 w 667820"/>
              <a:gd name="connsiteY1" fmla="*/ 71919 h 2157573"/>
              <a:gd name="connsiteX2" fmla="*/ 82193 w 667820"/>
              <a:gd name="connsiteY2" fmla="*/ 92467 h 2157573"/>
              <a:gd name="connsiteX3" fmla="*/ 41096 w 667820"/>
              <a:gd name="connsiteY3" fmla="*/ 143838 h 2157573"/>
              <a:gd name="connsiteX4" fmla="*/ 10274 w 667820"/>
              <a:gd name="connsiteY4" fmla="*/ 154112 h 2157573"/>
              <a:gd name="connsiteX5" fmla="*/ 0 w 667820"/>
              <a:gd name="connsiteY5" fmla="*/ 205483 h 2157573"/>
              <a:gd name="connsiteX6" fmla="*/ 246579 w 667820"/>
              <a:gd name="connsiteY6" fmla="*/ 339047 h 2157573"/>
              <a:gd name="connsiteX7" fmla="*/ 256854 w 667820"/>
              <a:gd name="connsiteY7" fmla="*/ 636998 h 2157573"/>
              <a:gd name="connsiteX8" fmla="*/ 174660 w 667820"/>
              <a:gd name="connsiteY8" fmla="*/ 708917 h 2157573"/>
              <a:gd name="connsiteX9" fmla="*/ 164386 w 667820"/>
              <a:gd name="connsiteY9" fmla="*/ 739739 h 2157573"/>
              <a:gd name="connsiteX10" fmla="*/ 143838 w 667820"/>
              <a:gd name="connsiteY10" fmla="*/ 760288 h 2157573"/>
              <a:gd name="connsiteX11" fmla="*/ 154112 w 667820"/>
              <a:gd name="connsiteY11" fmla="*/ 955497 h 2157573"/>
              <a:gd name="connsiteX12" fmla="*/ 174660 w 667820"/>
              <a:gd name="connsiteY12" fmla="*/ 1058238 h 2157573"/>
              <a:gd name="connsiteX13" fmla="*/ 195209 w 667820"/>
              <a:gd name="connsiteY13" fmla="*/ 1078787 h 2157573"/>
              <a:gd name="connsiteX14" fmla="*/ 215757 w 667820"/>
              <a:gd name="connsiteY14" fmla="*/ 1140432 h 2157573"/>
              <a:gd name="connsiteX15" fmla="*/ 226031 w 667820"/>
              <a:gd name="connsiteY15" fmla="*/ 1202076 h 2157573"/>
              <a:gd name="connsiteX16" fmla="*/ 267128 w 667820"/>
              <a:gd name="connsiteY16" fmla="*/ 1253447 h 2157573"/>
              <a:gd name="connsiteX17" fmla="*/ 287676 w 667820"/>
              <a:gd name="connsiteY17" fmla="*/ 1284270 h 2157573"/>
              <a:gd name="connsiteX18" fmla="*/ 328773 w 667820"/>
              <a:gd name="connsiteY18" fmla="*/ 1376737 h 2157573"/>
              <a:gd name="connsiteX19" fmla="*/ 359595 w 667820"/>
              <a:gd name="connsiteY19" fmla="*/ 1397285 h 2157573"/>
              <a:gd name="connsiteX20" fmla="*/ 380144 w 667820"/>
              <a:gd name="connsiteY20" fmla="*/ 1417834 h 2157573"/>
              <a:gd name="connsiteX21" fmla="*/ 482885 w 667820"/>
              <a:gd name="connsiteY21" fmla="*/ 1438382 h 2157573"/>
              <a:gd name="connsiteX22" fmla="*/ 513708 w 667820"/>
              <a:gd name="connsiteY22" fmla="*/ 1530850 h 2157573"/>
              <a:gd name="connsiteX23" fmla="*/ 534256 w 667820"/>
              <a:gd name="connsiteY23" fmla="*/ 1561672 h 2157573"/>
              <a:gd name="connsiteX24" fmla="*/ 565078 w 667820"/>
              <a:gd name="connsiteY24" fmla="*/ 1602769 h 2157573"/>
              <a:gd name="connsiteX25" fmla="*/ 585627 w 667820"/>
              <a:gd name="connsiteY25" fmla="*/ 1623317 h 2157573"/>
              <a:gd name="connsiteX26" fmla="*/ 606175 w 667820"/>
              <a:gd name="connsiteY26" fmla="*/ 1654139 h 2157573"/>
              <a:gd name="connsiteX27" fmla="*/ 636997 w 667820"/>
              <a:gd name="connsiteY27" fmla="*/ 1664414 h 2157573"/>
              <a:gd name="connsiteX28" fmla="*/ 657546 w 667820"/>
              <a:gd name="connsiteY28" fmla="*/ 1726058 h 2157573"/>
              <a:gd name="connsiteX29" fmla="*/ 667820 w 667820"/>
              <a:gd name="connsiteY29" fmla="*/ 1756881 h 2157573"/>
              <a:gd name="connsiteX30" fmla="*/ 657546 w 667820"/>
              <a:gd name="connsiteY30" fmla="*/ 1828800 h 2157573"/>
              <a:gd name="connsiteX31" fmla="*/ 616449 w 667820"/>
              <a:gd name="connsiteY31" fmla="*/ 1839074 h 2157573"/>
              <a:gd name="connsiteX32" fmla="*/ 339047 w 667820"/>
              <a:gd name="connsiteY32" fmla="*/ 1849348 h 2157573"/>
              <a:gd name="connsiteX33" fmla="*/ 308224 w 667820"/>
              <a:gd name="connsiteY33" fmla="*/ 1859623 h 2157573"/>
              <a:gd name="connsiteX34" fmla="*/ 256854 w 667820"/>
              <a:gd name="connsiteY34" fmla="*/ 1900719 h 2157573"/>
              <a:gd name="connsiteX35" fmla="*/ 236305 w 667820"/>
              <a:gd name="connsiteY35" fmla="*/ 1921267 h 2157573"/>
              <a:gd name="connsiteX36" fmla="*/ 205483 w 667820"/>
              <a:gd name="connsiteY36" fmla="*/ 1931542 h 2157573"/>
              <a:gd name="connsiteX37" fmla="*/ 184935 w 667820"/>
              <a:gd name="connsiteY37" fmla="*/ 1972638 h 2157573"/>
              <a:gd name="connsiteX38" fmla="*/ 164386 w 667820"/>
              <a:gd name="connsiteY38" fmla="*/ 1993187 h 2157573"/>
              <a:gd name="connsiteX39" fmla="*/ 143838 w 667820"/>
              <a:gd name="connsiteY39" fmla="*/ 2157573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7820" h="2157573">
                <a:moveTo>
                  <a:pt x="174660" y="0"/>
                </a:moveTo>
                <a:cubicBezTo>
                  <a:pt x="163780" y="13600"/>
                  <a:pt x="133050" y="55891"/>
                  <a:pt x="113015" y="71919"/>
                </a:cubicBezTo>
                <a:cubicBezTo>
                  <a:pt x="103373" y="79633"/>
                  <a:pt x="92467" y="85618"/>
                  <a:pt x="82193" y="92467"/>
                </a:cubicBezTo>
                <a:cubicBezTo>
                  <a:pt x="72858" y="106469"/>
                  <a:pt x="57365" y="134077"/>
                  <a:pt x="41096" y="143838"/>
                </a:cubicBezTo>
                <a:cubicBezTo>
                  <a:pt x="31810" y="149410"/>
                  <a:pt x="20548" y="150687"/>
                  <a:pt x="10274" y="154112"/>
                </a:cubicBezTo>
                <a:cubicBezTo>
                  <a:pt x="6849" y="171236"/>
                  <a:pt x="0" y="188020"/>
                  <a:pt x="0" y="205483"/>
                </a:cubicBezTo>
                <a:cubicBezTo>
                  <a:pt x="0" y="406612"/>
                  <a:pt x="1234" y="328380"/>
                  <a:pt x="246579" y="339047"/>
                </a:cubicBezTo>
                <a:cubicBezTo>
                  <a:pt x="311902" y="437030"/>
                  <a:pt x="301193" y="407915"/>
                  <a:pt x="256854" y="636998"/>
                </a:cubicBezTo>
                <a:cubicBezTo>
                  <a:pt x="252402" y="660002"/>
                  <a:pt x="197256" y="693853"/>
                  <a:pt x="174660" y="708917"/>
                </a:cubicBezTo>
                <a:cubicBezTo>
                  <a:pt x="171235" y="719191"/>
                  <a:pt x="169958" y="730453"/>
                  <a:pt x="164386" y="739739"/>
                </a:cubicBezTo>
                <a:cubicBezTo>
                  <a:pt x="159402" y="748045"/>
                  <a:pt x="144299" y="750612"/>
                  <a:pt x="143838" y="760288"/>
                </a:cubicBezTo>
                <a:cubicBezTo>
                  <a:pt x="140739" y="825374"/>
                  <a:pt x="149115" y="890529"/>
                  <a:pt x="154112" y="955497"/>
                </a:cubicBezTo>
                <a:cubicBezTo>
                  <a:pt x="154950" y="966394"/>
                  <a:pt x="161633" y="1036526"/>
                  <a:pt x="174660" y="1058238"/>
                </a:cubicBezTo>
                <a:cubicBezTo>
                  <a:pt x="179644" y="1066544"/>
                  <a:pt x="188359" y="1071937"/>
                  <a:pt x="195209" y="1078787"/>
                </a:cubicBezTo>
                <a:cubicBezTo>
                  <a:pt x="202058" y="1099335"/>
                  <a:pt x="212196" y="1119067"/>
                  <a:pt x="215757" y="1140432"/>
                </a:cubicBezTo>
                <a:cubicBezTo>
                  <a:pt x="219182" y="1160980"/>
                  <a:pt x="219444" y="1182314"/>
                  <a:pt x="226031" y="1202076"/>
                </a:cubicBezTo>
                <a:cubicBezTo>
                  <a:pt x="235068" y="1229187"/>
                  <a:pt x="251093" y="1233403"/>
                  <a:pt x="267128" y="1253447"/>
                </a:cubicBezTo>
                <a:cubicBezTo>
                  <a:pt x="274842" y="1263089"/>
                  <a:pt x="282661" y="1272986"/>
                  <a:pt x="287676" y="1284270"/>
                </a:cubicBezTo>
                <a:cubicBezTo>
                  <a:pt x="303955" y="1320898"/>
                  <a:pt x="300869" y="1348833"/>
                  <a:pt x="328773" y="1376737"/>
                </a:cubicBezTo>
                <a:cubicBezTo>
                  <a:pt x="337504" y="1385468"/>
                  <a:pt x="349953" y="1389571"/>
                  <a:pt x="359595" y="1397285"/>
                </a:cubicBezTo>
                <a:cubicBezTo>
                  <a:pt x="367159" y="1403336"/>
                  <a:pt x="370954" y="1414771"/>
                  <a:pt x="380144" y="1417834"/>
                </a:cubicBezTo>
                <a:cubicBezTo>
                  <a:pt x="413277" y="1428878"/>
                  <a:pt x="482885" y="1438382"/>
                  <a:pt x="482885" y="1438382"/>
                </a:cubicBezTo>
                <a:cubicBezTo>
                  <a:pt x="529575" y="1508419"/>
                  <a:pt x="476794" y="1420111"/>
                  <a:pt x="513708" y="1530850"/>
                </a:cubicBezTo>
                <a:cubicBezTo>
                  <a:pt x="517613" y="1542564"/>
                  <a:pt x="527079" y="1551624"/>
                  <a:pt x="534256" y="1561672"/>
                </a:cubicBezTo>
                <a:cubicBezTo>
                  <a:pt x="544209" y="1575606"/>
                  <a:pt x="554116" y="1589614"/>
                  <a:pt x="565078" y="1602769"/>
                </a:cubicBezTo>
                <a:cubicBezTo>
                  <a:pt x="571279" y="1610210"/>
                  <a:pt x="579576" y="1615753"/>
                  <a:pt x="585627" y="1623317"/>
                </a:cubicBezTo>
                <a:cubicBezTo>
                  <a:pt x="593341" y="1632959"/>
                  <a:pt x="596533" y="1646425"/>
                  <a:pt x="606175" y="1654139"/>
                </a:cubicBezTo>
                <a:cubicBezTo>
                  <a:pt x="614632" y="1660904"/>
                  <a:pt x="626723" y="1660989"/>
                  <a:pt x="636997" y="1664414"/>
                </a:cubicBezTo>
                <a:lnTo>
                  <a:pt x="657546" y="1726058"/>
                </a:lnTo>
                <a:lnTo>
                  <a:pt x="667820" y="1756881"/>
                </a:lnTo>
                <a:cubicBezTo>
                  <a:pt x="664395" y="1780854"/>
                  <a:pt x="670381" y="1808265"/>
                  <a:pt x="657546" y="1828800"/>
                </a:cubicBezTo>
                <a:cubicBezTo>
                  <a:pt x="650062" y="1840774"/>
                  <a:pt x="630540" y="1838165"/>
                  <a:pt x="616449" y="1839074"/>
                </a:cubicBezTo>
                <a:cubicBezTo>
                  <a:pt x="524110" y="1845031"/>
                  <a:pt x="431514" y="1845923"/>
                  <a:pt x="339047" y="1849348"/>
                </a:cubicBezTo>
                <a:cubicBezTo>
                  <a:pt x="328773" y="1852773"/>
                  <a:pt x="316681" y="1852857"/>
                  <a:pt x="308224" y="1859623"/>
                </a:cubicBezTo>
                <a:cubicBezTo>
                  <a:pt x="241836" y="1912733"/>
                  <a:pt x="334325" y="1874895"/>
                  <a:pt x="256854" y="1900719"/>
                </a:cubicBezTo>
                <a:cubicBezTo>
                  <a:pt x="250004" y="1907568"/>
                  <a:pt x="244611" y="1916283"/>
                  <a:pt x="236305" y="1921267"/>
                </a:cubicBezTo>
                <a:cubicBezTo>
                  <a:pt x="227019" y="1926839"/>
                  <a:pt x="213141" y="1923884"/>
                  <a:pt x="205483" y="1931542"/>
                </a:cubicBezTo>
                <a:cubicBezTo>
                  <a:pt x="194653" y="1942372"/>
                  <a:pt x="193431" y="1959895"/>
                  <a:pt x="184935" y="1972638"/>
                </a:cubicBezTo>
                <a:cubicBezTo>
                  <a:pt x="179562" y="1980698"/>
                  <a:pt x="171236" y="1986337"/>
                  <a:pt x="164386" y="1993187"/>
                </a:cubicBezTo>
                <a:cubicBezTo>
                  <a:pt x="133008" y="2087322"/>
                  <a:pt x="143838" y="2033172"/>
                  <a:pt x="143838" y="2157573"/>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ZoneTexte 29"/>
          <p:cNvSpPr txBox="1"/>
          <p:nvPr/>
        </p:nvSpPr>
        <p:spPr>
          <a:xfrm>
            <a:off x="6516216" y="4725144"/>
            <a:ext cx="325730" cy="369332"/>
          </a:xfrm>
          <a:prstGeom prst="rect">
            <a:avLst/>
          </a:prstGeom>
          <a:noFill/>
        </p:spPr>
        <p:txBody>
          <a:bodyPr wrap="none" rtlCol="0">
            <a:spAutoFit/>
          </a:bodyPr>
          <a:lstStyle/>
          <a:p>
            <a:r>
              <a:rPr lang="fr-CH" b="1" dirty="0"/>
              <a:t>T</a:t>
            </a:r>
          </a:p>
        </p:txBody>
      </p:sp>
      <p:sp>
        <p:nvSpPr>
          <p:cNvPr id="31" name="ZoneTexte 30"/>
          <p:cNvSpPr txBox="1"/>
          <p:nvPr/>
        </p:nvSpPr>
        <p:spPr>
          <a:xfrm>
            <a:off x="5148064" y="5147900"/>
            <a:ext cx="325730" cy="369332"/>
          </a:xfrm>
          <a:prstGeom prst="rect">
            <a:avLst/>
          </a:prstGeom>
          <a:noFill/>
        </p:spPr>
        <p:txBody>
          <a:bodyPr wrap="none" rtlCol="0">
            <a:spAutoFit/>
          </a:bodyPr>
          <a:lstStyle/>
          <a:p>
            <a:r>
              <a:rPr lang="fr-CH" b="1" dirty="0"/>
              <a:t>T</a:t>
            </a:r>
          </a:p>
        </p:txBody>
      </p:sp>
      <p:sp>
        <p:nvSpPr>
          <p:cNvPr id="32" name="ZoneTexte 31"/>
          <p:cNvSpPr txBox="1"/>
          <p:nvPr/>
        </p:nvSpPr>
        <p:spPr>
          <a:xfrm>
            <a:off x="5796136" y="5219908"/>
            <a:ext cx="338554" cy="369332"/>
          </a:xfrm>
          <a:prstGeom prst="rect">
            <a:avLst/>
          </a:prstGeom>
          <a:noFill/>
        </p:spPr>
        <p:txBody>
          <a:bodyPr wrap="none" rtlCol="0">
            <a:spAutoFit/>
          </a:bodyPr>
          <a:lstStyle/>
          <a:p>
            <a:r>
              <a:rPr lang="fr-CH" b="1" dirty="0"/>
              <a:t>S</a:t>
            </a:r>
          </a:p>
        </p:txBody>
      </p:sp>
      <p:sp>
        <p:nvSpPr>
          <p:cNvPr id="33" name="ZoneTexte 32"/>
          <p:cNvSpPr txBox="1"/>
          <p:nvPr/>
        </p:nvSpPr>
        <p:spPr>
          <a:xfrm>
            <a:off x="7596336" y="5004465"/>
            <a:ext cx="1103187" cy="584775"/>
          </a:xfrm>
          <a:prstGeom prst="rect">
            <a:avLst/>
          </a:prstGeom>
          <a:noFill/>
        </p:spPr>
        <p:txBody>
          <a:bodyPr wrap="none" rtlCol="0">
            <a:spAutoFit/>
          </a:bodyPr>
          <a:lstStyle/>
          <a:p>
            <a:r>
              <a:rPr lang="fr-CH" sz="1600" b="1" dirty="0"/>
              <a:t>T</a:t>
            </a:r>
            <a:r>
              <a:rPr lang="fr-CH" sz="1600" dirty="0"/>
              <a:t>=</a:t>
            </a:r>
            <a:r>
              <a:rPr lang="fr-CH" sz="1600" dirty="0" err="1"/>
              <a:t>Tumor</a:t>
            </a:r>
            <a:endParaRPr lang="fr-CH" sz="1600" dirty="0"/>
          </a:p>
          <a:p>
            <a:r>
              <a:rPr lang="fr-CH" sz="1600" b="1" dirty="0"/>
              <a:t>S</a:t>
            </a:r>
            <a:r>
              <a:rPr lang="fr-CH" sz="1600" dirty="0"/>
              <a:t>=Stroma</a:t>
            </a:r>
          </a:p>
        </p:txBody>
      </p:sp>
      <p:sp>
        <p:nvSpPr>
          <p:cNvPr id="34" name="Right Brace 2"/>
          <p:cNvSpPr/>
          <p:nvPr/>
        </p:nvSpPr>
        <p:spPr>
          <a:xfrm rot="20738928">
            <a:off x="6584360" y="1340768"/>
            <a:ext cx="538698" cy="5265876"/>
          </a:xfrm>
          <a:prstGeom prst="rightBrace">
            <a:avLst/>
          </a:prstGeom>
          <a:solidFill>
            <a:schemeClr val="bg1"/>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7" name="Espace réservé de la date 6"/>
          <p:cNvSpPr>
            <a:spLocks noGrp="1"/>
          </p:cNvSpPr>
          <p:nvPr>
            <p:ph type="dt" sz="half" idx="10"/>
          </p:nvPr>
        </p:nvSpPr>
        <p:spPr/>
        <p:txBody>
          <a:bodyPr/>
          <a:lstStyle/>
          <a:p>
            <a:r>
              <a:rPr lang="fr-FR"/>
              <a:t>15/03/2023</a:t>
            </a:r>
            <a:endParaRPr lang="en-US"/>
          </a:p>
        </p:txBody>
      </p:sp>
      <p:sp>
        <p:nvSpPr>
          <p:cNvPr id="14" name="Espace réservé du numéro de diapositive 13"/>
          <p:cNvSpPr>
            <a:spLocks noGrp="1"/>
          </p:cNvSpPr>
          <p:nvPr>
            <p:ph type="sldNum" sz="quarter" idx="12"/>
          </p:nvPr>
        </p:nvSpPr>
        <p:spPr/>
        <p:txBody>
          <a:bodyPr/>
          <a:lstStyle/>
          <a:p>
            <a:fld id="{04A3A10D-7D5E-4932-A76F-CD1632FD3D96}" type="slidenum">
              <a:rPr lang="en-US" smtClean="0"/>
              <a:pPr/>
              <a:t>19</a:t>
            </a:fld>
            <a:endParaRPr lang="en-US"/>
          </a:p>
        </p:txBody>
      </p:sp>
    </p:spTree>
    <p:extLst>
      <p:ext uri="{BB962C8B-B14F-4D97-AF65-F5344CB8AC3E}">
        <p14:creationId xmlns:p14="http://schemas.microsoft.com/office/powerpoint/2010/main" val="1826321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Espace réservé du contenu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Intoduction</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to the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Tumor</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Immune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Microenvironment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TIME</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p>
          <a:p>
            <a:pPr marL="800100" lvl="1" indent="-342900">
              <a:spcBef>
                <a:spcPct val="20000"/>
              </a:spcBef>
              <a:buFont typeface="Arial" pitchFamily="34" charset="0"/>
              <a:buChar char="•"/>
              <a:defRPr/>
            </a:pPr>
            <a:r>
              <a:rPr lang="fr-CH" sz="2400" dirty="0" err="1">
                <a:solidFill>
                  <a:srgbClr val="7030A0"/>
                </a:solidFill>
                <a:latin typeface="Times New Roman" pitchFamily="18" charset="0"/>
                <a:cs typeface="Times New Roman" pitchFamily="18" charset="0"/>
              </a:rPr>
              <a:t>Prognostic</a:t>
            </a:r>
            <a:r>
              <a:rPr lang="fr-CH" sz="2400" dirty="0">
                <a:solidFill>
                  <a:srgbClr val="7030A0"/>
                </a:solidFill>
                <a:latin typeface="Times New Roman" pitchFamily="18" charset="0"/>
                <a:cs typeface="Times New Roman" pitchFamily="18" charset="0"/>
              </a:rPr>
              <a:t> </a:t>
            </a:r>
            <a:r>
              <a:rPr lang="el-GR" sz="2400" dirty="0">
                <a:solidFill>
                  <a:srgbClr val="7030A0"/>
                </a:solidFill>
                <a:latin typeface="Times New Roman" pitchFamily="18" charset="0"/>
                <a:cs typeface="Times New Roman" pitchFamily="18" charset="0"/>
              </a:rPr>
              <a:t>/</a:t>
            </a:r>
            <a:r>
              <a:rPr lang="fr-CH" sz="2400" dirty="0">
                <a:solidFill>
                  <a:srgbClr val="7030A0"/>
                </a:solidFill>
                <a:latin typeface="Times New Roman" pitchFamily="18" charset="0"/>
                <a:cs typeface="Times New Roman" pitchFamily="18" charset="0"/>
              </a:rPr>
              <a:t> </a:t>
            </a:r>
            <a:r>
              <a:rPr lang="fr-CH" sz="2400" dirty="0" err="1">
                <a:solidFill>
                  <a:srgbClr val="7030A0"/>
                </a:solidFill>
                <a:latin typeface="Times New Roman" pitchFamily="18" charset="0"/>
                <a:cs typeface="Times New Roman" pitchFamily="18" charset="0"/>
              </a:rPr>
              <a:t>Predictive</a:t>
            </a:r>
            <a:r>
              <a:rPr lang="fr-CH" sz="2400" dirty="0">
                <a:solidFill>
                  <a:srgbClr val="7030A0"/>
                </a:solidFill>
                <a:latin typeface="Times New Roman" pitchFamily="18" charset="0"/>
                <a:cs typeface="Times New Roman" pitchFamily="18" charset="0"/>
              </a:rPr>
              <a:t> value</a:t>
            </a:r>
            <a:endParaRPr lang="el-GR" sz="2400" dirty="0">
              <a:solidFill>
                <a:srgbClr val="7030A0"/>
              </a:solidFill>
              <a:latin typeface="Times New Roman" pitchFamily="18" charset="0"/>
              <a:cs typeface="Times New Roman" pitchFamily="18" charset="0"/>
            </a:endParaRPr>
          </a:p>
          <a:p>
            <a:pPr marL="800100" lvl="1" indent="-342900">
              <a:spcBef>
                <a:spcPct val="20000"/>
              </a:spcBef>
              <a:buFont typeface="Arial" pitchFamily="34" charset="0"/>
              <a:buChar char="•"/>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Methodologies</a:t>
            </a:r>
            <a:endPar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Mechanisms</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regulating</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TIME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2400" dirty="0">
                <a:solidFill>
                  <a:srgbClr val="7030A0"/>
                </a:solidFill>
                <a:latin typeface="Times New Roman" pitchFamily="18" charset="0"/>
                <a:cs typeface="Times New Roman" pitchFamily="18" charset="0"/>
              </a:rPr>
              <a:t>TIME and </a:t>
            </a:r>
            <a:r>
              <a:rPr lang="fr-CH" sz="2400" dirty="0" err="1">
                <a:solidFill>
                  <a:srgbClr val="7030A0"/>
                </a:solidFill>
                <a:latin typeface="Times New Roman" pitchFamily="18" charset="0"/>
                <a:cs typeface="Times New Roman" pitchFamily="18" charset="0"/>
              </a:rPr>
              <a:t>neoplastic</a:t>
            </a:r>
            <a:r>
              <a:rPr lang="fr-CH" sz="2400" dirty="0">
                <a:solidFill>
                  <a:srgbClr val="7030A0"/>
                </a:solidFill>
                <a:latin typeface="Times New Roman" pitchFamily="18" charset="0"/>
                <a:cs typeface="Times New Roman" pitchFamily="18" charset="0"/>
              </a:rPr>
              <a:t> </a:t>
            </a:r>
            <a:r>
              <a:rPr lang="fr-CH" sz="2400" dirty="0" err="1">
                <a:solidFill>
                  <a:srgbClr val="7030A0"/>
                </a:solidFill>
                <a:latin typeface="Times New Roman" pitchFamily="18" charset="0"/>
                <a:cs typeface="Times New Roman" pitchFamily="18" charset="0"/>
              </a:rPr>
              <a:t>evolution</a:t>
            </a:r>
            <a:endPar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3" name="TextBox 2"/>
          <p:cNvSpPr txBox="1"/>
          <p:nvPr/>
        </p:nvSpPr>
        <p:spPr>
          <a:xfrm>
            <a:off x="467544" y="836712"/>
            <a:ext cx="1175322" cy="461665"/>
          </a:xfrm>
          <a:prstGeom prst="rect">
            <a:avLst/>
          </a:prstGeom>
          <a:noFill/>
        </p:spPr>
        <p:txBody>
          <a:bodyPr wrap="none" rtlCol="0">
            <a:spAutoFit/>
          </a:bodyPr>
          <a:lstStyle/>
          <a:p>
            <a:r>
              <a:rPr lang="en-GB" sz="2400" b="1" dirty="0">
                <a:solidFill>
                  <a:srgbClr val="00B050"/>
                </a:solidFill>
                <a:latin typeface="Times New Roman" panose="02020603050405020304" pitchFamily="18" charset="0"/>
                <a:cs typeface="Times New Roman" panose="02020603050405020304" pitchFamily="18" charset="0"/>
              </a:rPr>
              <a:t>Outline</a:t>
            </a:r>
            <a:endParaRPr lang="fr-CH" sz="2400" b="1" dirty="0">
              <a:solidFill>
                <a:srgbClr val="00B050"/>
              </a:solidFill>
              <a:latin typeface="Times New Roman" panose="02020603050405020304" pitchFamily="18" charset="0"/>
              <a:cs typeface="Times New Roman" panose="02020603050405020304" pitchFamily="18" charset="0"/>
            </a:endParaRPr>
          </a:p>
        </p:txBody>
      </p:sp>
      <p:sp>
        <p:nvSpPr>
          <p:cNvPr id="10" name="Espace réservé du numéro de diapositive 9"/>
          <p:cNvSpPr>
            <a:spLocks noGrp="1"/>
          </p:cNvSpPr>
          <p:nvPr>
            <p:ph type="sldNum" sz="quarter" idx="12"/>
          </p:nvPr>
        </p:nvSpPr>
        <p:spPr/>
        <p:txBody>
          <a:bodyPr/>
          <a:lstStyle/>
          <a:p>
            <a:fld id="{04A3A10D-7D5E-4932-A76F-CD1632FD3D96}" type="slidenum">
              <a:rPr lang="en-US" smtClean="0"/>
              <a:pPr/>
              <a:t>2</a:t>
            </a:fld>
            <a:endParaRPr lang="en-US"/>
          </a:p>
        </p:txBody>
      </p:sp>
      <p:sp>
        <p:nvSpPr>
          <p:cNvPr id="12" name="Date Placeholder 21"/>
          <p:cNvSpPr>
            <a:spLocks noGrp="1"/>
          </p:cNvSpPr>
          <p:nvPr>
            <p:ph type="dt" sz="half" idx="10"/>
          </p:nvPr>
        </p:nvSpPr>
        <p:spPr>
          <a:xfrm>
            <a:off x="457200" y="6356350"/>
            <a:ext cx="2133600" cy="365125"/>
          </a:xfrm>
        </p:spPr>
        <p:txBody>
          <a:bodyPr/>
          <a:lstStyle/>
          <a:p>
            <a:r>
              <a:rPr lang="fr-FR"/>
              <a:t>15/03/2023</a:t>
            </a:r>
            <a:endParaRPr lang="en-US" dirty="0"/>
          </a:p>
        </p:txBody>
      </p:sp>
      <p:pic>
        <p:nvPicPr>
          <p:cNvPr id="13" name="Picture 4" descr="C:\Users\pfoukas\AppData\Local\Microsoft\Windows\Temporary Internet Files\Content.IE5\S113KQNF\image001.jpg"/>
          <p:cNvPicPr>
            <a:picLocks noChangeAspect="1" noChangeArrowheads="1"/>
          </p:cNvPicPr>
          <p:nvPr/>
        </p:nvPicPr>
        <p:blipFill>
          <a:blip r:embed="rId3" cstate="print"/>
          <a:srcRect b="15763"/>
          <a:stretch>
            <a:fillRect/>
          </a:stretch>
        </p:blipFill>
        <p:spPr bwMode="auto">
          <a:xfrm>
            <a:off x="1444592" y="5849889"/>
            <a:ext cx="925545" cy="1008111"/>
          </a:xfrm>
          <a:prstGeom prst="rect">
            <a:avLst/>
          </a:prstGeom>
          <a:noFill/>
          <a:ln w="3175">
            <a:noFill/>
          </a:ln>
        </p:spPr>
      </p:pic>
      <p:pic>
        <p:nvPicPr>
          <p:cNvPr id="14" name="Picture 2" descr="C:\Users\pfoukas\Documents\SAVED to COLLABORATEURS_18.07.2016\UofATHENS\ATTIKON\LOGO3ATTIKON[1].bmp"/>
          <p:cNvPicPr>
            <a:picLocks noChangeAspect="1" noChangeArrowheads="1"/>
          </p:cNvPicPr>
          <p:nvPr/>
        </p:nvPicPr>
        <p:blipFill>
          <a:blip r:embed="rId4" cstate="print"/>
          <a:srcRect r="-35296" b="10452"/>
          <a:stretch>
            <a:fillRect/>
          </a:stretch>
        </p:blipFill>
        <p:spPr bwMode="auto">
          <a:xfrm>
            <a:off x="2399500" y="5990224"/>
            <a:ext cx="588324" cy="864096"/>
          </a:xfrm>
          <a:prstGeom prst="rect">
            <a:avLst/>
          </a:prstGeom>
          <a:noFill/>
        </p:spPr>
      </p:pic>
    </p:spTree>
    <p:extLst>
      <p:ext uri="{BB962C8B-B14F-4D97-AF65-F5344CB8AC3E}">
        <p14:creationId xmlns:p14="http://schemas.microsoft.com/office/powerpoint/2010/main" val="4149407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12"/>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179512" y="81008"/>
            <a:ext cx="4824536" cy="93417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7199312" y="800329"/>
            <a:ext cx="1837184" cy="229648"/>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1844831" y="1124744"/>
            <a:ext cx="5391465" cy="5688632"/>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20</a:t>
            </a:fld>
            <a:endParaRPr lang="en-US"/>
          </a:p>
        </p:txBody>
      </p:sp>
    </p:spTree>
    <p:extLst>
      <p:ext uri="{BB962C8B-B14F-4D97-AF65-F5344CB8AC3E}">
        <p14:creationId xmlns:p14="http://schemas.microsoft.com/office/powerpoint/2010/main" val="373068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Espace réservé du contenu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Intoduction</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to the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Tumor</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Immune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Microenvironment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TIME</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p>
          <a:p>
            <a:pPr marL="800100" lvl="1" indent="-342900">
              <a:spcBef>
                <a:spcPct val="20000"/>
              </a:spcBef>
              <a:buFont typeface="Arial" pitchFamily="34" charset="0"/>
              <a:buChar char="•"/>
              <a:defRPr/>
            </a:pPr>
            <a:r>
              <a:rPr lang="fr-CH" sz="2400" b="1" dirty="0" err="1">
                <a:solidFill>
                  <a:srgbClr val="7030A0"/>
                </a:solidFill>
                <a:latin typeface="Times New Roman" pitchFamily="18" charset="0"/>
                <a:cs typeface="Times New Roman" pitchFamily="18" charset="0"/>
              </a:rPr>
              <a:t>Prognostic</a:t>
            </a:r>
            <a:r>
              <a:rPr lang="fr-CH" sz="2400" b="1" dirty="0">
                <a:solidFill>
                  <a:srgbClr val="7030A0"/>
                </a:solidFill>
                <a:latin typeface="Times New Roman" pitchFamily="18" charset="0"/>
                <a:cs typeface="Times New Roman" pitchFamily="18" charset="0"/>
              </a:rPr>
              <a:t> </a:t>
            </a:r>
            <a:r>
              <a:rPr lang="el-GR" sz="2400" b="1" dirty="0">
                <a:solidFill>
                  <a:srgbClr val="7030A0"/>
                </a:solidFill>
                <a:latin typeface="Times New Roman" pitchFamily="18" charset="0"/>
                <a:cs typeface="Times New Roman" pitchFamily="18" charset="0"/>
              </a:rPr>
              <a:t>/</a:t>
            </a:r>
            <a:r>
              <a:rPr lang="fr-CH" sz="2400" b="1" dirty="0">
                <a:solidFill>
                  <a:srgbClr val="7030A0"/>
                </a:solidFill>
                <a:latin typeface="Times New Roman" pitchFamily="18" charset="0"/>
                <a:cs typeface="Times New Roman" pitchFamily="18" charset="0"/>
              </a:rPr>
              <a:t> </a:t>
            </a:r>
            <a:r>
              <a:rPr lang="fr-CH" sz="2400" dirty="0" err="1">
                <a:solidFill>
                  <a:schemeClr val="accent4">
                    <a:lumMod val="40000"/>
                    <a:lumOff val="60000"/>
                  </a:schemeClr>
                </a:solidFill>
                <a:latin typeface="Times New Roman" pitchFamily="18" charset="0"/>
                <a:cs typeface="Times New Roman" pitchFamily="18" charset="0"/>
              </a:rPr>
              <a:t>Predictive</a:t>
            </a:r>
            <a:r>
              <a:rPr lang="fr-CH" sz="2400" dirty="0">
                <a:solidFill>
                  <a:schemeClr val="accent4">
                    <a:lumMod val="40000"/>
                    <a:lumOff val="60000"/>
                  </a:schemeClr>
                </a:solidFill>
                <a:latin typeface="Times New Roman" pitchFamily="18" charset="0"/>
                <a:cs typeface="Times New Roman" pitchFamily="18" charset="0"/>
              </a:rPr>
              <a:t> value</a:t>
            </a:r>
            <a:endParaRPr lang="el-GR" sz="2400" dirty="0">
              <a:solidFill>
                <a:schemeClr val="accent4">
                  <a:lumMod val="40000"/>
                  <a:lumOff val="60000"/>
                </a:schemeClr>
              </a:solidFill>
              <a:latin typeface="Times New Roman" pitchFamily="18" charset="0"/>
              <a:cs typeface="Times New Roman" pitchFamily="18" charset="0"/>
            </a:endParaRPr>
          </a:p>
          <a:p>
            <a:pPr marL="800100" lvl="1" indent="-342900">
              <a:spcBef>
                <a:spcPct val="20000"/>
              </a:spcBef>
              <a:buFont typeface="Arial" pitchFamily="34" charset="0"/>
              <a:buChar char="•"/>
              <a:defRPr/>
            </a:pP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Methodologies</a:t>
            </a:r>
            <a:endParaRPr kumimoji="0" lang="el-GR"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Mechanisms</a:t>
            </a:r>
            <a:r>
              <a:rPr kumimoji="0" lang="fr-CH"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rPr>
              <a:t> </a:t>
            </a: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regulating</a:t>
            </a:r>
            <a:r>
              <a:rPr kumimoji="0" lang="fr-CH"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rPr>
              <a:t> TIME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2400" dirty="0">
                <a:solidFill>
                  <a:schemeClr val="accent4">
                    <a:lumMod val="40000"/>
                    <a:lumOff val="60000"/>
                  </a:schemeClr>
                </a:solidFill>
                <a:latin typeface="Times New Roman" pitchFamily="18" charset="0"/>
                <a:cs typeface="Times New Roman" pitchFamily="18" charset="0"/>
              </a:rPr>
              <a:t>TIME and </a:t>
            </a:r>
            <a:r>
              <a:rPr lang="fr-CH" sz="2400" dirty="0" err="1">
                <a:solidFill>
                  <a:schemeClr val="accent4">
                    <a:lumMod val="40000"/>
                    <a:lumOff val="60000"/>
                  </a:schemeClr>
                </a:solidFill>
                <a:latin typeface="Times New Roman" pitchFamily="18" charset="0"/>
                <a:cs typeface="Times New Roman" pitchFamily="18" charset="0"/>
              </a:rPr>
              <a:t>neoplastic</a:t>
            </a:r>
            <a:r>
              <a:rPr lang="fr-CH" sz="2400" dirty="0">
                <a:solidFill>
                  <a:schemeClr val="accent4">
                    <a:lumMod val="40000"/>
                    <a:lumOff val="60000"/>
                  </a:schemeClr>
                </a:solidFill>
                <a:latin typeface="Times New Roman" pitchFamily="18" charset="0"/>
                <a:cs typeface="Times New Roman" pitchFamily="18" charset="0"/>
              </a:rPr>
              <a:t> </a:t>
            </a:r>
            <a:r>
              <a:rPr lang="fr-CH" sz="2400" dirty="0" err="1">
                <a:solidFill>
                  <a:schemeClr val="accent4">
                    <a:lumMod val="40000"/>
                    <a:lumOff val="60000"/>
                  </a:schemeClr>
                </a:solidFill>
                <a:latin typeface="Times New Roman" pitchFamily="18" charset="0"/>
                <a:cs typeface="Times New Roman" pitchFamily="18" charset="0"/>
              </a:rPr>
              <a:t>evolution</a:t>
            </a:r>
            <a:endParaRPr kumimoji="0" lang="el-GR"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cs typeface="Times New Roman" pitchFamily="18" charset="0"/>
            </a:endParaRPr>
          </a:p>
        </p:txBody>
      </p:sp>
      <p:sp>
        <p:nvSpPr>
          <p:cNvPr id="8" name="Espace réservé du numéro de diapositive 7"/>
          <p:cNvSpPr>
            <a:spLocks noGrp="1"/>
          </p:cNvSpPr>
          <p:nvPr>
            <p:ph type="sldNum" sz="quarter" idx="12"/>
          </p:nvPr>
        </p:nvSpPr>
        <p:spPr/>
        <p:txBody>
          <a:bodyPr/>
          <a:lstStyle/>
          <a:p>
            <a:fld id="{04A3A10D-7D5E-4932-A76F-CD1632FD3D96}" type="slidenum">
              <a:rPr lang="en-US" smtClean="0"/>
              <a:pPr/>
              <a:t>21</a:t>
            </a:fld>
            <a:endParaRPr lang="en-US"/>
          </a:p>
        </p:txBody>
      </p:sp>
      <p:sp>
        <p:nvSpPr>
          <p:cNvPr id="10" name="Espace réservé de la date 9"/>
          <p:cNvSpPr>
            <a:spLocks noGrp="1"/>
          </p:cNvSpPr>
          <p:nvPr>
            <p:ph type="dt" sz="half" idx="10"/>
          </p:nvPr>
        </p:nvSpPr>
        <p:spPr/>
        <p:txBody>
          <a:bodyPr/>
          <a:lstStyle/>
          <a:p>
            <a:r>
              <a:rPr lang="fr-FR"/>
              <a:t>15/03/2023</a:t>
            </a:r>
            <a:endParaRPr lang="en-US"/>
          </a:p>
        </p:txBody>
      </p:sp>
    </p:spTree>
    <p:extLst>
      <p:ext uri="{BB962C8B-B14F-4D97-AF65-F5344CB8AC3E}">
        <p14:creationId xmlns:p14="http://schemas.microsoft.com/office/powerpoint/2010/main" val="1151824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3569" y="1607125"/>
            <a:ext cx="4536504" cy="173081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292080" y="3068960"/>
            <a:ext cx="2295525" cy="247650"/>
          </a:xfrm>
          <a:prstGeom prst="rect">
            <a:avLst/>
          </a:prstGeom>
          <a:noFill/>
          <a:ln w="9525">
            <a:noFill/>
            <a:miter lim="800000"/>
            <a:headEnd/>
            <a:tailEnd/>
          </a:ln>
        </p:spPr>
      </p:pic>
      <p:cxnSp>
        <p:nvCxnSpPr>
          <p:cNvPr id="8" name="Connecteur droit 7"/>
          <p:cNvCxnSpPr/>
          <p:nvPr/>
        </p:nvCxnSpPr>
        <p:spPr>
          <a:xfrm>
            <a:off x="0" y="3429000"/>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p:cNvPicPr>
            <a:picLocks noChangeAspect="1" noChangeArrowheads="1"/>
          </p:cNvPicPr>
          <p:nvPr/>
        </p:nvPicPr>
        <p:blipFill>
          <a:blip r:embed="rId5" cstate="print"/>
          <a:srcRect/>
          <a:stretch>
            <a:fillRect/>
          </a:stretch>
        </p:blipFill>
        <p:spPr bwMode="auto">
          <a:xfrm>
            <a:off x="755575" y="3645024"/>
            <a:ext cx="4631971" cy="165618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364088" y="5125889"/>
            <a:ext cx="2714426" cy="175319"/>
          </a:xfrm>
          <a:prstGeom prst="rect">
            <a:avLst/>
          </a:prstGeom>
          <a:noFill/>
          <a:ln w="9525">
            <a:noFill/>
            <a:miter lim="800000"/>
            <a:headEnd/>
            <a:tailEnd/>
          </a:ln>
        </p:spPr>
      </p:pic>
      <p:sp>
        <p:nvSpPr>
          <p:cNvPr id="11" name="ZoneTexte 10"/>
          <p:cNvSpPr txBox="1"/>
          <p:nvPr/>
        </p:nvSpPr>
        <p:spPr>
          <a:xfrm>
            <a:off x="575177" y="620688"/>
            <a:ext cx="8102474" cy="584775"/>
          </a:xfrm>
          <a:prstGeom prst="rect">
            <a:avLst/>
          </a:prstGeom>
          <a:noFill/>
        </p:spPr>
        <p:txBody>
          <a:bodyPr wrap="none" rtlCol="0">
            <a:spAutoFit/>
          </a:bodyPr>
          <a:lstStyle/>
          <a:p>
            <a:pPr algn="ctr"/>
            <a:r>
              <a:rPr lang="fr-CH" sz="1600" b="1" dirty="0">
                <a:solidFill>
                  <a:srgbClr val="C00000"/>
                </a:solidFill>
                <a:latin typeface="Times New Roman" pitchFamily="18" charset="0"/>
                <a:cs typeface="Times New Roman" pitchFamily="18" charset="0"/>
              </a:rPr>
              <a:t>The </a:t>
            </a:r>
            <a:r>
              <a:rPr lang="fr-CH" sz="1600" b="1" dirty="0" err="1">
                <a:solidFill>
                  <a:srgbClr val="C00000"/>
                </a:solidFill>
                <a:latin typeface="Times New Roman" pitchFamily="18" charset="0"/>
                <a:cs typeface="Times New Roman" pitchFamily="18" charset="0"/>
              </a:rPr>
              <a:t>natural</a:t>
            </a:r>
            <a:r>
              <a:rPr lang="fr-CH" sz="1600" b="1" dirty="0">
                <a:solidFill>
                  <a:srgbClr val="C00000"/>
                </a:solidFill>
                <a:latin typeface="Times New Roman" pitchFamily="18" charset="0"/>
                <a:cs typeface="Times New Roman" pitchFamily="18" charset="0"/>
              </a:rPr>
              <a:t> (</a:t>
            </a:r>
            <a:r>
              <a:rPr lang="fr-CH" sz="1600" b="1" dirty="0" err="1">
                <a:solidFill>
                  <a:srgbClr val="C00000"/>
                </a:solidFill>
                <a:latin typeface="Times New Roman" pitchFamily="18" charset="0"/>
                <a:cs typeface="Times New Roman" pitchFamily="18" charset="0"/>
              </a:rPr>
              <a:t>spontaneous</a:t>
            </a:r>
            <a:r>
              <a:rPr lang="fr-CH" sz="1600" b="1" dirty="0">
                <a:solidFill>
                  <a:srgbClr val="C00000"/>
                </a:solidFill>
                <a:latin typeface="Times New Roman" pitchFamily="18" charset="0"/>
                <a:cs typeface="Times New Roman" pitchFamily="18" charset="0"/>
              </a:rPr>
              <a:t>) adaptive immune </a:t>
            </a:r>
            <a:r>
              <a:rPr lang="fr-CH" sz="1600" b="1" dirty="0" err="1">
                <a:solidFill>
                  <a:srgbClr val="C00000"/>
                </a:solidFill>
                <a:latin typeface="Times New Roman" pitchFamily="18" charset="0"/>
                <a:cs typeface="Times New Roman" pitchFamily="18" charset="0"/>
              </a:rPr>
              <a:t>responses</a:t>
            </a:r>
            <a:r>
              <a:rPr lang="fr-CH" sz="1600" b="1" dirty="0">
                <a:solidFill>
                  <a:srgbClr val="C00000"/>
                </a:solidFill>
                <a:latin typeface="Times New Roman" pitchFamily="18" charset="0"/>
                <a:cs typeface="Times New Roman" pitchFamily="18" charset="0"/>
              </a:rPr>
              <a:t> of cancer patients have been </a:t>
            </a:r>
            <a:r>
              <a:rPr lang="fr-CH" sz="1600" b="1" dirty="0" err="1">
                <a:solidFill>
                  <a:srgbClr val="C00000"/>
                </a:solidFill>
                <a:latin typeface="Times New Roman" pitchFamily="18" charset="0"/>
                <a:cs typeface="Times New Roman" pitchFamily="18" charset="0"/>
              </a:rPr>
              <a:t>shown</a:t>
            </a:r>
            <a:endParaRPr lang="fr-CH" sz="1600" b="1" dirty="0">
              <a:solidFill>
                <a:srgbClr val="C00000"/>
              </a:solidFill>
              <a:latin typeface="Times New Roman" pitchFamily="18" charset="0"/>
              <a:cs typeface="Times New Roman" pitchFamily="18" charset="0"/>
            </a:endParaRPr>
          </a:p>
          <a:p>
            <a:pPr algn="ctr"/>
            <a:r>
              <a:rPr lang="fr-CH" sz="1600" b="1" dirty="0">
                <a:solidFill>
                  <a:srgbClr val="C00000"/>
                </a:solidFill>
                <a:latin typeface="Times New Roman" pitchFamily="18" charset="0"/>
                <a:cs typeface="Times New Roman" pitchFamily="18" charset="0"/>
              </a:rPr>
              <a:t>to influence </a:t>
            </a:r>
            <a:r>
              <a:rPr lang="fr-CH" sz="1600" b="1" dirty="0" err="1">
                <a:solidFill>
                  <a:srgbClr val="C00000"/>
                </a:solidFill>
                <a:latin typeface="Times New Roman" pitchFamily="18" charset="0"/>
                <a:cs typeface="Times New Roman" pitchFamily="18" charset="0"/>
              </a:rPr>
              <a:t>their</a:t>
            </a:r>
            <a:r>
              <a:rPr lang="fr-CH" sz="1600" b="1" dirty="0">
                <a:solidFill>
                  <a:srgbClr val="C00000"/>
                </a:solidFill>
                <a:latin typeface="Times New Roman" pitchFamily="18" charset="0"/>
                <a:cs typeface="Times New Roman" pitchFamily="18" charset="0"/>
              </a:rPr>
              <a:t> </a:t>
            </a:r>
            <a:r>
              <a:rPr lang="fr-CH" sz="1600" b="1" dirty="0" err="1">
                <a:solidFill>
                  <a:srgbClr val="C00000"/>
                </a:solidFill>
                <a:latin typeface="Times New Roman" pitchFamily="18" charset="0"/>
                <a:cs typeface="Times New Roman" pitchFamily="18" charset="0"/>
              </a:rPr>
              <a:t>survival</a:t>
            </a:r>
            <a:endParaRPr lang="fr-CH" sz="1600" b="1" dirty="0">
              <a:solidFill>
                <a:srgbClr val="C00000"/>
              </a:solidFill>
              <a:latin typeface="Times New Roman" pitchFamily="18" charset="0"/>
              <a:cs typeface="Times New Roman" pitchFamily="18" charset="0"/>
            </a:endParaRPr>
          </a:p>
        </p:txBody>
      </p:sp>
      <p:cxnSp>
        <p:nvCxnSpPr>
          <p:cNvPr id="13" name="Connecteur droit 12"/>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22</a:t>
            </a:fld>
            <a:endParaRPr lang="en-US"/>
          </a:p>
        </p:txBody>
      </p:sp>
    </p:spTree>
    <p:extLst>
      <p:ext uri="{BB962C8B-B14F-4D97-AF65-F5344CB8AC3E}">
        <p14:creationId xmlns:p14="http://schemas.microsoft.com/office/powerpoint/2010/main" val="2065888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95536" y="42723"/>
            <a:ext cx="4921175" cy="1226037"/>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95536" y="1700808"/>
            <a:ext cx="3360442" cy="4392488"/>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4355976" y="3064233"/>
            <a:ext cx="3456384" cy="2669023"/>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5375166" y="1124744"/>
            <a:ext cx="1717114" cy="144016"/>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7217990" y="1124744"/>
            <a:ext cx="1314450" cy="142875"/>
          </a:xfrm>
          <a:prstGeom prst="rect">
            <a:avLst/>
          </a:prstGeom>
          <a:noFill/>
          <a:ln w="9525">
            <a:noFill/>
            <a:miter lim="800000"/>
            <a:headEnd/>
            <a:tailEnd/>
          </a:ln>
        </p:spPr>
      </p:pic>
      <p:cxnSp>
        <p:nvCxnSpPr>
          <p:cNvPr id="9" name="Connecteur droit 8"/>
          <p:cNvCxnSpPr/>
          <p:nvPr/>
        </p:nvCxnSpPr>
        <p:spPr>
          <a:xfrm>
            <a:off x="6144301" y="3693282"/>
            <a:ext cx="158417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Connecteur droit 9"/>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23</a:t>
            </a:fld>
            <a:endParaRPr lang="en-US"/>
          </a:p>
        </p:txBody>
      </p:sp>
    </p:spTree>
    <p:extLst>
      <p:ext uri="{BB962C8B-B14F-4D97-AF65-F5344CB8AC3E}">
        <p14:creationId xmlns:p14="http://schemas.microsoft.com/office/powerpoint/2010/main" val="3782119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179512" y="60270"/>
            <a:ext cx="5305970" cy="128049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257925" y="0"/>
            <a:ext cx="2886075" cy="1905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660232" y="1247938"/>
            <a:ext cx="2466975" cy="209550"/>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1778124" y="1565756"/>
            <a:ext cx="5602188" cy="5247619"/>
          </a:xfrm>
          <a:prstGeom prst="rect">
            <a:avLst/>
          </a:prstGeom>
          <a:noFill/>
          <a:ln w="9525">
            <a:noFill/>
            <a:miter lim="800000"/>
            <a:headEnd/>
            <a:tailEnd/>
          </a:ln>
        </p:spPr>
      </p:pic>
      <p:cxnSp>
        <p:nvCxnSpPr>
          <p:cNvPr id="8" name="Connecteur droit 7"/>
          <p:cNvCxnSpPr/>
          <p:nvPr/>
        </p:nvCxnSpPr>
        <p:spPr>
          <a:xfrm>
            <a:off x="5953800" y="5702192"/>
            <a:ext cx="792088"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24</a:t>
            </a:fld>
            <a:endParaRPr lang="en-US"/>
          </a:p>
        </p:txBody>
      </p:sp>
    </p:spTree>
    <p:extLst>
      <p:ext uri="{BB962C8B-B14F-4D97-AF65-F5344CB8AC3E}">
        <p14:creationId xmlns:p14="http://schemas.microsoft.com/office/powerpoint/2010/main" val="2094583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179512" y="60270"/>
            <a:ext cx="5305970" cy="128049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257925" y="0"/>
            <a:ext cx="2886075" cy="1905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660232" y="1247938"/>
            <a:ext cx="2466975" cy="209550"/>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1778124" y="1565756"/>
            <a:ext cx="5602188" cy="5247619"/>
          </a:xfrm>
          <a:prstGeom prst="rect">
            <a:avLst/>
          </a:prstGeom>
          <a:noFill/>
          <a:ln w="9525">
            <a:noFill/>
            <a:miter lim="800000"/>
            <a:headEnd/>
            <a:tailEnd/>
          </a:ln>
        </p:spPr>
      </p:pic>
      <p:sp>
        <p:nvSpPr>
          <p:cNvPr id="7" name="Rectangle 6"/>
          <p:cNvSpPr/>
          <p:nvPr/>
        </p:nvSpPr>
        <p:spPr>
          <a:xfrm>
            <a:off x="3015120" y="1570440"/>
            <a:ext cx="504056" cy="394679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25</a:t>
            </a:fld>
            <a:endParaRPr lang="en-US"/>
          </a:p>
        </p:txBody>
      </p:sp>
    </p:spTree>
    <p:extLst>
      <p:ext uri="{BB962C8B-B14F-4D97-AF65-F5344CB8AC3E}">
        <p14:creationId xmlns:p14="http://schemas.microsoft.com/office/powerpoint/2010/main" val="284548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47667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Image 1"/>
          <p:cNvPicPr>
            <a:picLocks noChangeAspect="1"/>
          </p:cNvPicPr>
          <p:nvPr/>
        </p:nvPicPr>
        <p:blipFill>
          <a:blip r:embed="rId3"/>
          <a:stretch>
            <a:fillRect/>
          </a:stretch>
        </p:blipFill>
        <p:spPr>
          <a:xfrm>
            <a:off x="2213904" y="548680"/>
            <a:ext cx="5238415" cy="6281627"/>
          </a:xfrm>
          <a:prstGeom prst="rect">
            <a:avLst/>
          </a:prstGeom>
        </p:spPr>
      </p:pic>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26</a:t>
            </a:fld>
            <a:endParaRPr lang="en-US"/>
          </a:p>
        </p:txBody>
      </p:sp>
      <p:pic>
        <p:nvPicPr>
          <p:cNvPr id="11" name="Image 10"/>
          <p:cNvPicPr>
            <a:picLocks noChangeAspect="1"/>
          </p:cNvPicPr>
          <p:nvPr/>
        </p:nvPicPr>
        <p:blipFill>
          <a:blip r:embed="rId4"/>
          <a:stretch>
            <a:fillRect/>
          </a:stretch>
        </p:blipFill>
        <p:spPr>
          <a:xfrm>
            <a:off x="7776031" y="5105077"/>
            <a:ext cx="1332473" cy="1708299"/>
          </a:xfrm>
          <a:prstGeom prst="rect">
            <a:avLst/>
          </a:prstGeom>
        </p:spPr>
      </p:pic>
    </p:spTree>
    <p:extLst>
      <p:ext uri="{BB962C8B-B14F-4D97-AF65-F5344CB8AC3E}">
        <p14:creationId xmlns:p14="http://schemas.microsoft.com/office/powerpoint/2010/main" val="868080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47667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 name="Image 2"/>
          <p:cNvPicPr>
            <a:picLocks noChangeAspect="1"/>
          </p:cNvPicPr>
          <p:nvPr/>
        </p:nvPicPr>
        <p:blipFill>
          <a:blip r:embed="rId3"/>
          <a:stretch>
            <a:fillRect/>
          </a:stretch>
        </p:blipFill>
        <p:spPr>
          <a:xfrm>
            <a:off x="1066800" y="574501"/>
            <a:ext cx="7010400" cy="6238875"/>
          </a:xfrm>
          <a:prstGeom prst="rect">
            <a:avLst/>
          </a:prstGeom>
        </p:spPr>
      </p:pic>
      <p:sp>
        <p:nvSpPr>
          <p:cNvPr id="4" name="Espace réservé de la date 3"/>
          <p:cNvSpPr>
            <a:spLocks noGrp="1"/>
          </p:cNvSpPr>
          <p:nvPr>
            <p:ph type="dt" sz="half" idx="10"/>
          </p:nvPr>
        </p:nvSpPr>
        <p:spPr/>
        <p:txBody>
          <a:bodyPr/>
          <a:lstStyle/>
          <a:p>
            <a:r>
              <a:rPr lang="fr-FR"/>
              <a:t>15/03/2023</a:t>
            </a:r>
            <a:endParaRPr lang="en-US"/>
          </a:p>
        </p:txBody>
      </p:sp>
      <p:sp>
        <p:nvSpPr>
          <p:cNvPr id="5" name="Espace réservé du numéro de diapositive 4"/>
          <p:cNvSpPr>
            <a:spLocks noGrp="1"/>
          </p:cNvSpPr>
          <p:nvPr>
            <p:ph type="sldNum" sz="quarter" idx="12"/>
          </p:nvPr>
        </p:nvSpPr>
        <p:spPr/>
        <p:txBody>
          <a:bodyPr/>
          <a:lstStyle/>
          <a:p>
            <a:fld id="{04A3A10D-7D5E-4932-A76F-CD1632FD3D96}" type="slidenum">
              <a:rPr lang="en-US" smtClean="0"/>
              <a:pPr/>
              <a:t>27</a:t>
            </a:fld>
            <a:endParaRPr lang="en-US"/>
          </a:p>
        </p:txBody>
      </p:sp>
      <p:pic>
        <p:nvPicPr>
          <p:cNvPr id="7" name="Image 6"/>
          <p:cNvPicPr>
            <a:picLocks noChangeAspect="1"/>
          </p:cNvPicPr>
          <p:nvPr/>
        </p:nvPicPr>
        <p:blipFill>
          <a:blip r:embed="rId4"/>
          <a:stretch>
            <a:fillRect/>
          </a:stretch>
        </p:blipFill>
        <p:spPr>
          <a:xfrm>
            <a:off x="8077200" y="5491191"/>
            <a:ext cx="1031304" cy="1322185"/>
          </a:xfrm>
          <a:prstGeom prst="rect">
            <a:avLst/>
          </a:prstGeom>
        </p:spPr>
      </p:pic>
    </p:spTree>
    <p:extLst>
      <p:ext uri="{BB962C8B-B14F-4D97-AF65-F5344CB8AC3E}">
        <p14:creationId xmlns:p14="http://schemas.microsoft.com/office/powerpoint/2010/main" val="371338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47667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Image 1"/>
          <p:cNvPicPr>
            <a:picLocks noChangeAspect="1"/>
          </p:cNvPicPr>
          <p:nvPr/>
        </p:nvPicPr>
        <p:blipFill>
          <a:blip r:embed="rId3"/>
          <a:stretch>
            <a:fillRect/>
          </a:stretch>
        </p:blipFill>
        <p:spPr>
          <a:xfrm>
            <a:off x="1907704" y="558954"/>
            <a:ext cx="5389158" cy="6237312"/>
          </a:xfrm>
          <a:prstGeom prst="rect">
            <a:avLst/>
          </a:prstGeom>
        </p:spPr>
      </p:pic>
      <p:sp>
        <p:nvSpPr>
          <p:cNvPr id="4" name="Espace réservé de la date 3"/>
          <p:cNvSpPr>
            <a:spLocks noGrp="1"/>
          </p:cNvSpPr>
          <p:nvPr>
            <p:ph type="dt" sz="half" idx="10"/>
          </p:nvPr>
        </p:nvSpPr>
        <p:spPr/>
        <p:txBody>
          <a:bodyPr/>
          <a:lstStyle/>
          <a:p>
            <a:r>
              <a:rPr lang="fr-FR"/>
              <a:t>15/03/2023</a:t>
            </a:r>
            <a:endParaRPr lang="en-US"/>
          </a:p>
        </p:txBody>
      </p:sp>
      <p:sp>
        <p:nvSpPr>
          <p:cNvPr id="5" name="Espace réservé du numéro de diapositive 4"/>
          <p:cNvSpPr>
            <a:spLocks noGrp="1"/>
          </p:cNvSpPr>
          <p:nvPr>
            <p:ph type="sldNum" sz="quarter" idx="12"/>
          </p:nvPr>
        </p:nvSpPr>
        <p:spPr/>
        <p:txBody>
          <a:bodyPr/>
          <a:lstStyle/>
          <a:p>
            <a:fld id="{04A3A10D-7D5E-4932-A76F-CD1632FD3D96}" type="slidenum">
              <a:rPr lang="en-US" smtClean="0"/>
              <a:pPr/>
              <a:t>28</a:t>
            </a:fld>
            <a:endParaRPr lang="en-US"/>
          </a:p>
        </p:txBody>
      </p:sp>
      <p:pic>
        <p:nvPicPr>
          <p:cNvPr id="7" name="Image 6"/>
          <p:cNvPicPr>
            <a:picLocks noChangeAspect="1"/>
          </p:cNvPicPr>
          <p:nvPr/>
        </p:nvPicPr>
        <p:blipFill>
          <a:blip r:embed="rId4"/>
          <a:stretch>
            <a:fillRect/>
          </a:stretch>
        </p:blipFill>
        <p:spPr>
          <a:xfrm>
            <a:off x="7776031" y="5105077"/>
            <a:ext cx="1332473" cy="1708299"/>
          </a:xfrm>
          <a:prstGeom prst="rect">
            <a:avLst/>
          </a:prstGeom>
        </p:spPr>
      </p:pic>
    </p:spTree>
    <p:extLst>
      <p:ext uri="{BB962C8B-B14F-4D97-AF65-F5344CB8AC3E}">
        <p14:creationId xmlns:p14="http://schemas.microsoft.com/office/powerpoint/2010/main" val="1045974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47667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Image 1"/>
          <p:cNvPicPr>
            <a:picLocks noChangeAspect="1"/>
          </p:cNvPicPr>
          <p:nvPr/>
        </p:nvPicPr>
        <p:blipFill>
          <a:blip r:embed="rId3"/>
          <a:stretch>
            <a:fillRect/>
          </a:stretch>
        </p:blipFill>
        <p:spPr>
          <a:xfrm>
            <a:off x="1907704" y="558954"/>
            <a:ext cx="5389158" cy="6237312"/>
          </a:xfrm>
          <a:prstGeom prst="rect">
            <a:avLst/>
          </a:prstGeom>
        </p:spPr>
      </p:pic>
      <p:sp>
        <p:nvSpPr>
          <p:cNvPr id="4" name="Ellipse 3"/>
          <p:cNvSpPr/>
          <p:nvPr/>
        </p:nvSpPr>
        <p:spPr>
          <a:xfrm>
            <a:off x="1866518" y="3373348"/>
            <a:ext cx="1295400" cy="1447800"/>
          </a:xfrm>
          <a:prstGeom prst="ellipse">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Espace réservé de la date 2"/>
          <p:cNvSpPr>
            <a:spLocks noGrp="1"/>
          </p:cNvSpPr>
          <p:nvPr>
            <p:ph type="dt" sz="half" idx="10"/>
          </p:nvPr>
        </p:nvSpPr>
        <p:spPr/>
        <p:txBody>
          <a:bodyPr/>
          <a:lstStyle/>
          <a:p>
            <a:r>
              <a:rPr lang="fr-FR"/>
              <a:t>15/03/2023</a:t>
            </a:r>
            <a:endParaRPr lang="en-US"/>
          </a:p>
        </p:txBody>
      </p:sp>
      <p:sp>
        <p:nvSpPr>
          <p:cNvPr id="6" name="Espace réservé du numéro de diapositive 5"/>
          <p:cNvSpPr>
            <a:spLocks noGrp="1"/>
          </p:cNvSpPr>
          <p:nvPr>
            <p:ph type="sldNum" sz="quarter" idx="12"/>
          </p:nvPr>
        </p:nvSpPr>
        <p:spPr/>
        <p:txBody>
          <a:bodyPr/>
          <a:lstStyle/>
          <a:p>
            <a:fld id="{04A3A10D-7D5E-4932-A76F-CD1632FD3D96}" type="slidenum">
              <a:rPr lang="en-US" smtClean="0"/>
              <a:pPr/>
              <a:t>29</a:t>
            </a:fld>
            <a:endParaRPr lang="en-US"/>
          </a:p>
        </p:txBody>
      </p:sp>
      <p:pic>
        <p:nvPicPr>
          <p:cNvPr id="8" name="Image 7"/>
          <p:cNvPicPr>
            <a:picLocks noChangeAspect="1"/>
          </p:cNvPicPr>
          <p:nvPr/>
        </p:nvPicPr>
        <p:blipFill>
          <a:blip r:embed="rId4"/>
          <a:stretch>
            <a:fillRect/>
          </a:stretch>
        </p:blipFill>
        <p:spPr>
          <a:xfrm>
            <a:off x="7776031" y="5105077"/>
            <a:ext cx="1332473" cy="1708299"/>
          </a:xfrm>
          <a:prstGeom prst="rect">
            <a:avLst/>
          </a:prstGeom>
        </p:spPr>
      </p:pic>
      <p:sp>
        <p:nvSpPr>
          <p:cNvPr id="9" name="ZoneTexte 4"/>
          <p:cNvSpPr txBox="1"/>
          <p:nvPr/>
        </p:nvSpPr>
        <p:spPr>
          <a:xfrm>
            <a:off x="35496" y="3212976"/>
            <a:ext cx="1908664" cy="584775"/>
          </a:xfrm>
          <a:prstGeom prst="rect">
            <a:avLst/>
          </a:prstGeom>
          <a:noFill/>
          <a:ln>
            <a:solidFill>
              <a:srgbClr val="990000"/>
            </a:solidFill>
          </a:ln>
        </p:spPr>
        <p:txBody>
          <a:bodyPr wrap="none" rtlCol="0">
            <a:spAutoFit/>
          </a:bodyPr>
          <a:lstStyle/>
          <a:p>
            <a:pPr algn="ctr"/>
            <a:r>
              <a:rPr lang="el-GR" sz="1600" b="1" dirty="0">
                <a:solidFill>
                  <a:srgbClr val="C00000"/>
                </a:solidFill>
                <a:latin typeface="Times New Roman" pitchFamily="18" charset="0"/>
                <a:cs typeface="Times New Roman" pitchFamily="18" charset="0"/>
              </a:rPr>
              <a:t>Αντινεοπλασματική</a:t>
            </a:r>
          </a:p>
          <a:p>
            <a:pPr algn="ctr"/>
            <a:r>
              <a:rPr lang="el-GR" sz="1600" b="1" dirty="0">
                <a:solidFill>
                  <a:srgbClr val="C00000"/>
                </a:solidFill>
                <a:latin typeface="Times New Roman" pitchFamily="18" charset="0"/>
                <a:cs typeface="Times New Roman" pitchFamily="18" charset="0"/>
              </a:rPr>
              <a:t>δράση</a:t>
            </a:r>
            <a:endParaRPr lang="fr-CH" sz="1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85829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0"/>
            <a:ext cx="4322596" cy="6813377"/>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4695775" y="4941168"/>
            <a:ext cx="4196705" cy="810596"/>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6575623" y="6597352"/>
            <a:ext cx="2316857" cy="152282"/>
          </a:xfrm>
          <a:prstGeom prst="rect">
            <a:avLst/>
          </a:prstGeom>
          <a:noFill/>
          <a:ln w="9525">
            <a:noFill/>
            <a:miter lim="800000"/>
            <a:headEnd/>
            <a:tailEnd/>
          </a:ln>
        </p:spPr>
      </p:pic>
      <p:pic>
        <p:nvPicPr>
          <p:cNvPr id="8" name="Picture 2" descr="C:\Documents and Settings\PGFoukas\Desktop\UofATHENS\LESSONS\2009&amp;2010\ΜΕΤΑΠΤΥΧΙΑΚΟ ΠΑΘ. ΑΝ\PHOTOS\6977-09 H&amp;E x20.jpg"/>
          <p:cNvPicPr>
            <a:picLocks noChangeAspect="1" noChangeArrowheads="1"/>
          </p:cNvPicPr>
          <p:nvPr/>
        </p:nvPicPr>
        <p:blipFill>
          <a:blip r:embed="rId6" cstate="print"/>
          <a:srcRect/>
          <a:stretch>
            <a:fillRect/>
          </a:stretch>
        </p:blipFill>
        <p:spPr bwMode="auto">
          <a:xfrm>
            <a:off x="4608512" y="188640"/>
            <a:ext cx="4355976" cy="3266982"/>
          </a:xfrm>
          <a:prstGeom prst="rect">
            <a:avLst/>
          </a:prstGeom>
          <a:noFill/>
        </p:spPr>
      </p:pic>
      <p:sp>
        <p:nvSpPr>
          <p:cNvPr id="9" name="Flèche droite 8"/>
          <p:cNvSpPr/>
          <p:nvPr/>
        </p:nvSpPr>
        <p:spPr>
          <a:xfrm>
            <a:off x="4311264" y="1052736"/>
            <a:ext cx="288032" cy="247088"/>
          </a:xfrm>
          <a:prstGeom prst="rightArrow">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3</a:t>
            </a:fld>
            <a:endParaRPr lang="en-US"/>
          </a:p>
        </p:txBody>
      </p:sp>
    </p:spTree>
    <p:extLst>
      <p:ext uri="{BB962C8B-B14F-4D97-AF65-F5344CB8AC3E}">
        <p14:creationId xmlns:p14="http://schemas.microsoft.com/office/powerpoint/2010/main" val="3737911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47667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Image 1"/>
          <p:cNvPicPr>
            <a:picLocks noChangeAspect="1"/>
          </p:cNvPicPr>
          <p:nvPr/>
        </p:nvPicPr>
        <p:blipFill>
          <a:blip r:embed="rId3"/>
          <a:stretch>
            <a:fillRect/>
          </a:stretch>
        </p:blipFill>
        <p:spPr>
          <a:xfrm>
            <a:off x="1907704" y="558954"/>
            <a:ext cx="5389158" cy="6237312"/>
          </a:xfrm>
          <a:prstGeom prst="rect">
            <a:avLst/>
          </a:prstGeom>
        </p:spPr>
      </p:pic>
      <p:sp>
        <p:nvSpPr>
          <p:cNvPr id="4" name="Ellipse 3"/>
          <p:cNvSpPr/>
          <p:nvPr/>
        </p:nvSpPr>
        <p:spPr>
          <a:xfrm>
            <a:off x="1866518" y="3373348"/>
            <a:ext cx="1295400" cy="1447800"/>
          </a:xfrm>
          <a:prstGeom prst="ellipse">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ZoneTexte 4"/>
          <p:cNvSpPr txBox="1"/>
          <p:nvPr/>
        </p:nvSpPr>
        <p:spPr>
          <a:xfrm>
            <a:off x="35496" y="3212976"/>
            <a:ext cx="1908664" cy="584775"/>
          </a:xfrm>
          <a:prstGeom prst="rect">
            <a:avLst/>
          </a:prstGeom>
          <a:noFill/>
          <a:ln>
            <a:solidFill>
              <a:srgbClr val="990000"/>
            </a:solidFill>
          </a:ln>
        </p:spPr>
        <p:txBody>
          <a:bodyPr wrap="none" rtlCol="0">
            <a:spAutoFit/>
          </a:bodyPr>
          <a:lstStyle/>
          <a:p>
            <a:pPr algn="ctr"/>
            <a:r>
              <a:rPr lang="el-GR" sz="1600" b="1" dirty="0">
                <a:solidFill>
                  <a:srgbClr val="C00000"/>
                </a:solidFill>
                <a:latin typeface="Times New Roman" pitchFamily="18" charset="0"/>
                <a:cs typeface="Times New Roman" pitchFamily="18" charset="0"/>
              </a:rPr>
              <a:t>Αντινεοπλασματική</a:t>
            </a:r>
          </a:p>
          <a:p>
            <a:pPr algn="ctr"/>
            <a:r>
              <a:rPr lang="el-GR" sz="1600" b="1" dirty="0">
                <a:solidFill>
                  <a:srgbClr val="C00000"/>
                </a:solidFill>
                <a:latin typeface="Times New Roman" pitchFamily="18" charset="0"/>
                <a:cs typeface="Times New Roman" pitchFamily="18" charset="0"/>
              </a:rPr>
              <a:t>δράση</a:t>
            </a:r>
            <a:endParaRPr lang="fr-CH" sz="1600" b="1" dirty="0">
              <a:solidFill>
                <a:srgbClr val="C00000"/>
              </a:solidFill>
              <a:latin typeface="Times New Roman" pitchFamily="18" charset="0"/>
              <a:cs typeface="Times New Roman" pitchFamily="18" charset="0"/>
            </a:endParaRPr>
          </a:p>
        </p:txBody>
      </p:sp>
      <p:sp>
        <p:nvSpPr>
          <p:cNvPr id="6" name="Ellipse 5"/>
          <p:cNvSpPr/>
          <p:nvPr/>
        </p:nvSpPr>
        <p:spPr>
          <a:xfrm>
            <a:off x="2843808" y="3573016"/>
            <a:ext cx="4824536" cy="223224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2"/>
              </a:solidFill>
            </a:endParaRPr>
          </a:p>
        </p:txBody>
      </p:sp>
      <p:sp>
        <p:nvSpPr>
          <p:cNvPr id="7" name="ZoneTexte 6"/>
          <p:cNvSpPr txBox="1"/>
          <p:nvPr/>
        </p:nvSpPr>
        <p:spPr>
          <a:xfrm>
            <a:off x="7208625" y="3501008"/>
            <a:ext cx="1899879" cy="584775"/>
          </a:xfrm>
          <a:prstGeom prst="rect">
            <a:avLst/>
          </a:prstGeom>
          <a:noFill/>
          <a:ln>
            <a:solidFill>
              <a:schemeClr val="tx2"/>
            </a:solidFill>
          </a:ln>
        </p:spPr>
        <p:txBody>
          <a:bodyPr wrap="none" rtlCol="0">
            <a:spAutoFit/>
          </a:bodyPr>
          <a:lstStyle/>
          <a:p>
            <a:pPr algn="ctr"/>
            <a:r>
              <a:rPr lang="el-GR" sz="1600" b="1" dirty="0">
                <a:solidFill>
                  <a:schemeClr val="tx2"/>
                </a:solidFill>
                <a:latin typeface="Times New Roman" pitchFamily="18" charset="0"/>
                <a:cs typeface="Times New Roman" pitchFamily="18" charset="0"/>
              </a:rPr>
              <a:t>Προνεοπλασματική</a:t>
            </a:r>
          </a:p>
          <a:p>
            <a:pPr algn="ctr"/>
            <a:r>
              <a:rPr lang="el-GR" sz="1600" b="1" dirty="0">
                <a:solidFill>
                  <a:schemeClr val="tx2"/>
                </a:solidFill>
                <a:latin typeface="Times New Roman" pitchFamily="18" charset="0"/>
                <a:cs typeface="Times New Roman" pitchFamily="18" charset="0"/>
              </a:rPr>
              <a:t>δράση</a:t>
            </a:r>
            <a:endParaRPr lang="fr-CH" sz="1600" b="1" dirty="0">
              <a:solidFill>
                <a:schemeClr val="tx2"/>
              </a:solidFill>
              <a:latin typeface="Times New Roman" pitchFamily="18" charset="0"/>
              <a:cs typeface="Times New Roman" pitchFamily="18" charset="0"/>
            </a:endParaRPr>
          </a:p>
        </p:txBody>
      </p:sp>
      <p:sp>
        <p:nvSpPr>
          <p:cNvPr id="3" name="Espace réservé de la date 2"/>
          <p:cNvSpPr>
            <a:spLocks noGrp="1"/>
          </p:cNvSpPr>
          <p:nvPr>
            <p:ph type="dt" sz="half" idx="10"/>
          </p:nvPr>
        </p:nvSpPr>
        <p:spPr/>
        <p:txBody>
          <a:bodyPr/>
          <a:lstStyle/>
          <a:p>
            <a:r>
              <a:rPr lang="fr-FR"/>
              <a:t>15/03/2023</a:t>
            </a:r>
            <a:endParaRPr lang="en-US"/>
          </a:p>
        </p:txBody>
      </p:sp>
      <p:sp>
        <p:nvSpPr>
          <p:cNvPr id="8" name="Espace réservé du numéro de diapositive 7"/>
          <p:cNvSpPr>
            <a:spLocks noGrp="1"/>
          </p:cNvSpPr>
          <p:nvPr>
            <p:ph type="sldNum" sz="quarter" idx="12"/>
          </p:nvPr>
        </p:nvSpPr>
        <p:spPr/>
        <p:txBody>
          <a:bodyPr/>
          <a:lstStyle/>
          <a:p>
            <a:fld id="{04A3A10D-7D5E-4932-A76F-CD1632FD3D96}" type="slidenum">
              <a:rPr lang="en-US" smtClean="0"/>
              <a:pPr/>
              <a:t>30</a:t>
            </a:fld>
            <a:endParaRPr lang="en-US"/>
          </a:p>
        </p:txBody>
      </p:sp>
      <p:pic>
        <p:nvPicPr>
          <p:cNvPr id="11" name="Image 10"/>
          <p:cNvPicPr>
            <a:picLocks noChangeAspect="1"/>
          </p:cNvPicPr>
          <p:nvPr/>
        </p:nvPicPr>
        <p:blipFill>
          <a:blip r:embed="rId4"/>
          <a:stretch>
            <a:fillRect/>
          </a:stretch>
        </p:blipFill>
        <p:spPr>
          <a:xfrm>
            <a:off x="7776031" y="5105077"/>
            <a:ext cx="1332473" cy="1708299"/>
          </a:xfrm>
          <a:prstGeom prst="rect">
            <a:avLst/>
          </a:prstGeom>
        </p:spPr>
      </p:pic>
    </p:spTree>
    <p:extLst>
      <p:ext uri="{BB962C8B-B14F-4D97-AF65-F5344CB8AC3E}">
        <p14:creationId xmlns:p14="http://schemas.microsoft.com/office/powerpoint/2010/main" val="4202411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necteur droit 27"/>
          <p:cNvCxnSpPr/>
          <p:nvPr/>
        </p:nvCxnSpPr>
        <p:spPr>
          <a:xfrm>
            <a:off x="0" y="692696"/>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32" name="Espace réservé de la date 31"/>
          <p:cNvSpPr>
            <a:spLocks noGrp="1"/>
          </p:cNvSpPr>
          <p:nvPr>
            <p:ph type="dt" sz="half" idx="10"/>
          </p:nvPr>
        </p:nvSpPr>
        <p:spPr/>
        <p:txBody>
          <a:bodyPr/>
          <a:lstStyle/>
          <a:p>
            <a:r>
              <a:rPr lang="fr-FR"/>
              <a:t>15/03/2023</a:t>
            </a:r>
            <a:endParaRPr lang="en-US"/>
          </a:p>
        </p:txBody>
      </p:sp>
      <p:pic>
        <p:nvPicPr>
          <p:cNvPr id="5122" name="Picture 2"/>
          <p:cNvPicPr>
            <a:picLocks noChangeAspect="1" noChangeArrowheads="1"/>
          </p:cNvPicPr>
          <p:nvPr/>
        </p:nvPicPr>
        <p:blipFill>
          <a:blip r:embed="rId3" cstate="print"/>
          <a:srcRect/>
          <a:stretch>
            <a:fillRect/>
          </a:stretch>
        </p:blipFill>
        <p:spPr bwMode="auto">
          <a:xfrm>
            <a:off x="179512" y="836712"/>
            <a:ext cx="3673599" cy="5859542"/>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857625" y="5128849"/>
            <a:ext cx="5106863" cy="1242210"/>
          </a:xfrm>
          <a:prstGeom prst="rect">
            <a:avLst/>
          </a:prstGeom>
          <a:noFill/>
          <a:ln w="9525">
            <a:noFill/>
            <a:miter lim="800000"/>
            <a:headEnd/>
            <a:tailEnd/>
          </a:ln>
        </p:spPr>
      </p:pic>
      <p:sp>
        <p:nvSpPr>
          <p:cNvPr id="2" name="Espace réservé du numéro de diapositive 1"/>
          <p:cNvSpPr>
            <a:spLocks noGrp="1"/>
          </p:cNvSpPr>
          <p:nvPr>
            <p:ph type="sldNum" sz="quarter" idx="12"/>
          </p:nvPr>
        </p:nvSpPr>
        <p:spPr/>
        <p:txBody>
          <a:bodyPr/>
          <a:lstStyle/>
          <a:p>
            <a:fld id="{04A3A10D-7D5E-4932-A76F-CD1632FD3D96}" type="slidenum">
              <a:rPr lang="en-US" smtClean="0"/>
              <a:pPr/>
              <a:t>31</a:t>
            </a:fld>
            <a:endParaRPr lang="en-US"/>
          </a:p>
        </p:txBody>
      </p:sp>
      <p:pic>
        <p:nvPicPr>
          <p:cNvPr id="10" name="Image 9"/>
          <p:cNvPicPr>
            <a:picLocks noChangeAspect="1"/>
          </p:cNvPicPr>
          <p:nvPr/>
        </p:nvPicPr>
        <p:blipFill>
          <a:blip r:embed="rId5"/>
          <a:stretch>
            <a:fillRect/>
          </a:stretch>
        </p:blipFill>
        <p:spPr>
          <a:xfrm>
            <a:off x="7776031" y="836712"/>
            <a:ext cx="1332473" cy="1708299"/>
          </a:xfrm>
          <a:prstGeom prst="rect">
            <a:avLst/>
          </a:prstGeom>
        </p:spPr>
      </p:pic>
    </p:spTree>
    <p:extLst>
      <p:ext uri="{BB962C8B-B14F-4D97-AF65-F5344CB8AC3E}">
        <p14:creationId xmlns:p14="http://schemas.microsoft.com/office/powerpoint/2010/main" val="3816599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179512" y="60270"/>
            <a:ext cx="5305970" cy="128049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257925" y="0"/>
            <a:ext cx="2886075" cy="1905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660232" y="1247938"/>
            <a:ext cx="2466975" cy="209550"/>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1778124" y="1565756"/>
            <a:ext cx="5602188" cy="5247619"/>
          </a:xfrm>
          <a:prstGeom prst="rect">
            <a:avLst/>
          </a:prstGeom>
          <a:noFill/>
          <a:ln w="9525">
            <a:noFill/>
            <a:miter lim="800000"/>
            <a:headEnd/>
            <a:tailEnd/>
          </a:ln>
        </p:spPr>
      </p:pic>
      <p:sp>
        <p:nvSpPr>
          <p:cNvPr id="7" name="Rectangle 6"/>
          <p:cNvSpPr/>
          <p:nvPr/>
        </p:nvSpPr>
        <p:spPr>
          <a:xfrm>
            <a:off x="3468130" y="1570440"/>
            <a:ext cx="504056" cy="394679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32</a:t>
            </a:fld>
            <a:endParaRPr lang="en-US"/>
          </a:p>
        </p:txBody>
      </p:sp>
    </p:spTree>
    <p:extLst>
      <p:ext uri="{BB962C8B-B14F-4D97-AF65-F5344CB8AC3E}">
        <p14:creationId xmlns:p14="http://schemas.microsoft.com/office/powerpoint/2010/main" val="1327142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cstate="print"/>
          <a:srcRect/>
          <a:stretch>
            <a:fillRect/>
          </a:stretch>
        </p:blipFill>
        <p:spPr bwMode="auto">
          <a:xfrm>
            <a:off x="2123728" y="116632"/>
            <a:ext cx="5256584" cy="1292327"/>
          </a:xfrm>
          <a:prstGeom prst="rect">
            <a:avLst/>
          </a:prstGeom>
          <a:noFill/>
          <a:ln w="9525">
            <a:noFill/>
            <a:miter lim="800000"/>
            <a:headEnd/>
            <a:tailEnd/>
          </a:ln>
        </p:spPr>
      </p:pic>
      <p:pic>
        <p:nvPicPr>
          <p:cNvPr id="262147" name="Picture 3"/>
          <p:cNvPicPr>
            <a:picLocks noChangeAspect="1" noChangeArrowheads="1"/>
          </p:cNvPicPr>
          <p:nvPr/>
        </p:nvPicPr>
        <p:blipFill>
          <a:blip r:embed="rId3" cstate="print"/>
          <a:srcRect/>
          <a:stretch>
            <a:fillRect/>
          </a:stretch>
        </p:blipFill>
        <p:spPr bwMode="auto">
          <a:xfrm>
            <a:off x="4555936" y="1484784"/>
            <a:ext cx="4480560" cy="5304894"/>
          </a:xfrm>
          <a:prstGeom prst="rect">
            <a:avLst/>
          </a:prstGeom>
          <a:noFill/>
          <a:ln w="9525">
            <a:noFill/>
            <a:miter lim="800000"/>
            <a:headEnd/>
            <a:tailEnd/>
          </a:ln>
        </p:spPr>
      </p:pic>
      <p:pic>
        <p:nvPicPr>
          <p:cNvPr id="12290" name="Picture 2" descr="C:\Users\pfoukas\Documents\UNIL\PROJECTS\UPENN_OVCA\IMAGES\7884-3A_FALC-2B.jpg"/>
          <p:cNvPicPr>
            <a:picLocks noChangeAspect="1" noChangeArrowheads="1"/>
          </p:cNvPicPr>
          <p:nvPr/>
        </p:nvPicPr>
        <p:blipFill>
          <a:blip r:embed="rId4" cstate="print"/>
          <a:srcRect/>
          <a:stretch>
            <a:fillRect/>
          </a:stretch>
        </p:blipFill>
        <p:spPr bwMode="auto">
          <a:xfrm>
            <a:off x="419540" y="1700808"/>
            <a:ext cx="3744416" cy="2808312"/>
          </a:xfrm>
          <a:prstGeom prst="rect">
            <a:avLst/>
          </a:prstGeom>
          <a:noFill/>
        </p:spPr>
      </p:pic>
      <p:sp>
        <p:nvSpPr>
          <p:cNvPr id="6" name="Ellipse 5"/>
          <p:cNvSpPr/>
          <p:nvPr/>
        </p:nvSpPr>
        <p:spPr>
          <a:xfrm>
            <a:off x="1907704" y="2132856"/>
            <a:ext cx="1368152" cy="16561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p:cNvSpPr txBox="1"/>
          <p:nvPr/>
        </p:nvSpPr>
        <p:spPr>
          <a:xfrm>
            <a:off x="395536" y="4581128"/>
            <a:ext cx="3594254" cy="1323439"/>
          </a:xfrm>
          <a:prstGeom prst="rect">
            <a:avLst/>
          </a:prstGeom>
          <a:noFill/>
          <a:ln>
            <a:solidFill>
              <a:schemeClr val="accent1"/>
            </a:solidFill>
          </a:ln>
        </p:spPr>
        <p:txBody>
          <a:bodyPr wrap="none" rtlCol="0">
            <a:spAutoFit/>
          </a:bodyPr>
          <a:lstStyle/>
          <a:p>
            <a:r>
              <a:rPr lang="fr-CH" sz="1600" dirty="0" err="1">
                <a:solidFill>
                  <a:srgbClr val="0070C0"/>
                </a:solidFill>
              </a:rPr>
              <a:t>Ectopic</a:t>
            </a:r>
            <a:r>
              <a:rPr lang="fr-CH" sz="1600" dirty="0">
                <a:solidFill>
                  <a:srgbClr val="0070C0"/>
                </a:solidFill>
              </a:rPr>
              <a:t> </a:t>
            </a:r>
            <a:r>
              <a:rPr lang="fr-CH" sz="1600" dirty="0" err="1">
                <a:solidFill>
                  <a:srgbClr val="0070C0"/>
                </a:solidFill>
              </a:rPr>
              <a:t>lymphoid</a:t>
            </a:r>
            <a:r>
              <a:rPr lang="fr-CH" sz="1600" dirty="0">
                <a:solidFill>
                  <a:srgbClr val="0070C0"/>
                </a:solidFill>
              </a:rPr>
              <a:t> formations </a:t>
            </a:r>
            <a:r>
              <a:rPr lang="fr-CH" sz="1600" dirty="0" err="1">
                <a:solidFill>
                  <a:srgbClr val="0070C0"/>
                </a:solidFill>
              </a:rPr>
              <a:t>found</a:t>
            </a:r>
            <a:r>
              <a:rPr lang="fr-CH" sz="1600" dirty="0">
                <a:solidFill>
                  <a:srgbClr val="0070C0"/>
                </a:solidFill>
              </a:rPr>
              <a:t> in:</a:t>
            </a:r>
          </a:p>
          <a:p>
            <a:pPr>
              <a:buFont typeface="Arial" pitchFamily="34" charset="0"/>
              <a:buChar char="•"/>
            </a:pPr>
            <a:r>
              <a:rPr lang="fr-CH" sz="1600" dirty="0">
                <a:solidFill>
                  <a:srgbClr val="0070C0"/>
                </a:solidFill>
              </a:rPr>
              <a:t> </a:t>
            </a:r>
            <a:r>
              <a:rPr lang="fr-CH" sz="1600" b="1" dirty="0" err="1">
                <a:solidFill>
                  <a:srgbClr val="0070C0"/>
                </a:solidFill>
              </a:rPr>
              <a:t>chronic</a:t>
            </a:r>
            <a:r>
              <a:rPr lang="fr-CH" sz="1600" b="1" dirty="0">
                <a:solidFill>
                  <a:srgbClr val="0070C0"/>
                </a:solidFill>
              </a:rPr>
              <a:t> infections</a:t>
            </a:r>
            <a:r>
              <a:rPr lang="fr-CH" sz="1600" dirty="0">
                <a:solidFill>
                  <a:srgbClr val="0070C0"/>
                </a:solidFill>
              </a:rPr>
              <a:t>,</a:t>
            </a:r>
          </a:p>
          <a:p>
            <a:pPr>
              <a:buFont typeface="Arial" pitchFamily="34" charset="0"/>
              <a:buChar char="•"/>
            </a:pPr>
            <a:r>
              <a:rPr lang="fr-CH" sz="1600" dirty="0">
                <a:solidFill>
                  <a:srgbClr val="0070C0"/>
                </a:solidFill>
              </a:rPr>
              <a:t> </a:t>
            </a:r>
            <a:r>
              <a:rPr lang="fr-CH" sz="1600" b="1" dirty="0" err="1">
                <a:solidFill>
                  <a:srgbClr val="0070C0"/>
                </a:solidFill>
              </a:rPr>
              <a:t>autoimmune</a:t>
            </a:r>
            <a:r>
              <a:rPr lang="fr-CH" sz="1600" b="1" dirty="0">
                <a:solidFill>
                  <a:srgbClr val="0070C0"/>
                </a:solidFill>
              </a:rPr>
              <a:t> </a:t>
            </a:r>
            <a:r>
              <a:rPr lang="fr-CH" sz="1600" b="1" dirty="0" err="1">
                <a:solidFill>
                  <a:srgbClr val="0070C0"/>
                </a:solidFill>
              </a:rPr>
              <a:t>diseases</a:t>
            </a:r>
            <a:r>
              <a:rPr lang="fr-CH" sz="1600" dirty="0">
                <a:solidFill>
                  <a:srgbClr val="0070C0"/>
                </a:solidFill>
              </a:rPr>
              <a:t>,</a:t>
            </a:r>
          </a:p>
          <a:p>
            <a:pPr>
              <a:buFont typeface="Arial" pitchFamily="34" charset="0"/>
              <a:buChar char="•"/>
            </a:pPr>
            <a:r>
              <a:rPr lang="fr-CH" sz="1600" dirty="0">
                <a:solidFill>
                  <a:srgbClr val="0070C0"/>
                </a:solidFill>
              </a:rPr>
              <a:t> </a:t>
            </a:r>
            <a:r>
              <a:rPr lang="fr-CH" sz="1600" b="1" dirty="0" err="1">
                <a:solidFill>
                  <a:srgbClr val="0070C0"/>
                </a:solidFill>
              </a:rPr>
              <a:t>chronic</a:t>
            </a:r>
            <a:r>
              <a:rPr lang="fr-CH" sz="1600" b="1" dirty="0">
                <a:solidFill>
                  <a:srgbClr val="0070C0"/>
                </a:solidFill>
              </a:rPr>
              <a:t> </a:t>
            </a:r>
            <a:r>
              <a:rPr lang="fr-CH" sz="1600" b="1" dirty="0" err="1">
                <a:solidFill>
                  <a:srgbClr val="0070C0"/>
                </a:solidFill>
              </a:rPr>
              <a:t>allograft</a:t>
            </a:r>
            <a:r>
              <a:rPr lang="fr-CH" sz="1600" b="1" dirty="0">
                <a:solidFill>
                  <a:srgbClr val="0070C0"/>
                </a:solidFill>
              </a:rPr>
              <a:t> rejection </a:t>
            </a:r>
            <a:r>
              <a:rPr lang="fr-CH" sz="1600" dirty="0">
                <a:solidFill>
                  <a:srgbClr val="0070C0"/>
                </a:solidFill>
              </a:rPr>
              <a:t>and</a:t>
            </a:r>
          </a:p>
          <a:p>
            <a:pPr>
              <a:buFont typeface="Arial" pitchFamily="34" charset="0"/>
              <a:buChar char="•"/>
            </a:pPr>
            <a:r>
              <a:rPr lang="fr-CH" sz="1600" dirty="0">
                <a:solidFill>
                  <a:srgbClr val="0070C0"/>
                </a:solidFill>
              </a:rPr>
              <a:t> </a:t>
            </a:r>
            <a:r>
              <a:rPr lang="fr-CH" sz="1600" b="1" dirty="0" err="1">
                <a:solidFill>
                  <a:srgbClr val="0070C0"/>
                </a:solidFill>
              </a:rPr>
              <a:t>solid</a:t>
            </a:r>
            <a:r>
              <a:rPr lang="fr-CH" sz="1600" b="1" dirty="0">
                <a:solidFill>
                  <a:srgbClr val="0070C0"/>
                </a:solidFill>
              </a:rPr>
              <a:t> cancers</a:t>
            </a:r>
          </a:p>
        </p:txBody>
      </p:sp>
      <p:cxnSp>
        <p:nvCxnSpPr>
          <p:cNvPr id="8" name="Connecteur droit 7"/>
          <p:cNvCxnSpPr/>
          <p:nvPr/>
        </p:nvCxnSpPr>
        <p:spPr>
          <a:xfrm>
            <a:off x="0" y="1437284"/>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33</a:t>
            </a:fld>
            <a:endParaRPr lang="en-US"/>
          </a:p>
        </p:txBody>
      </p:sp>
    </p:spTree>
    <p:extLst>
      <p:ext uri="{BB962C8B-B14F-4D97-AF65-F5344CB8AC3E}">
        <p14:creationId xmlns:p14="http://schemas.microsoft.com/office/powerpoint/2010/main" val="3449950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cstate="print"/>
          <a:srcRect/>
          <a:stretch>
            <a:fillRect/>
          </a:stretch>
        </p:blipFill>
        <p:spPr bwMode="auto">
          <a:xfrm>
            <a:off x="2123728" y="116632"/>
            <a:ext cx="5256584" cy="1292327"/>
          </a:xfrm>
          <a:prstGeom prst="rect">
            <a:avLst/>
          </a:prstGeom>
          <a:noFill/>
          <a:ln w="9525">
            <a:noFill/>
            <a:miter lim="800000"/>
            <a:headEnd/>
            <a:tailEnd/>
          </a:ln>
        </p:spPr>
      </p:pic>
      <p:pic>
        <p:nvPicPr>
          <p:cNvPr id="6" name="Image 5" descr="BDL22_CD20_4x.jpg"/>
          <p:cNvPicPr>
            <a:picLocks noChangeAspect="1"/>
          </p:cNvPicPr>
          <p:nvPr/>
        </p:nvPicPr>
        <p:blipFill>
          <a:blip r:embed="rId3" cstate="print"/>
          <a:stretch>
            <a:fillRect/>
          </a:stretch>
        </p:blipFill>
        <p:spPr>
          <a:xfrm>
            <a:off x="323527" y="1484784"/>
            <a:ext cx="3456385" cy="2592288"/>
          </a:xfrm>
          <a:prstGeom prst="rect">
            <a:avLst/>
          </a:prstGeom>
          <a:ln>
            <a:solidFill>
              <a:schemeClr val="tx2"/>
            </a:solidFill>
          </a:ln>
        </p:spPr>
      </p:pic>
      <p:sp>
        <p:nvSpPr>
          <p:cNvPr id="9" name="ZoneTexte 8"/>
          <p:cNvSpPr txBox="1"/>
          <p:nvPr/>
        </p:nvSpPr>
        <p:spPr>
          <a:xfrm>
            <a:off x="323527" y="3830851"/>
            <a:ext cx="511679" cy="246221"/>
          </a:xfrm>
          <a:prstGeom prst="rect">
            <a:avLst/>
          </a:prstGeom>
          <a:noFill/>
        </p:spPr>
        <p:txBody>
          <a:bodyPr wrap="none" rtlCol="0">
            <a:spAutoFit/>
          </a:bodyPr>
          <a:lstStyle/>
          <a:p>
            <a:r>
              <a:rPr lang="fr-CH" sz="1000" b="1" dirty="0"/>
              <a:t>CD20</a:t>
            </a:r>
          </a:p>
        </p:txBody>
      </p:sp>
      <p:pic>
        <p:nvPicPr>
          <p:cNvPr id="10" name="Picture 2" descr="C:\Users\pfoukas\Documents\UNIL\PROJECTS\UPENN_OVCA\IMAGES\12000-1A_FALC-2-GC_CD3x10.jpg"/>
          <p:cNvPicPr>
            <a:picLocks noChangeAspect="1" noChangeArrowheads="1"/>
          </p:cNvPicPr>
          <p:nvPr/>
        </p:nvPicPr>
        <p:blipFill>
          <a:blip r:embed="rId4" cstate="print"/>
          <a:srcRect/>
          <a:stretch>
            <a:fillRect/>
          </a:stretch>
        </p:blipFill>
        <p:spPr bwMode="auto">
          <a:xfrm>
            <a:off x="323529" y="4221088"/>
            <a:ext cx="3456384" cy="2592288"/>
          </a:xfrm>
          <a:prstGeom prst="rect">
            <a:avLst/>
          </a:prstGeom>
          <a:noFill/>
          <a:ln>
            <a:solidFill>
              <a:schemeClr val="tx2"/>
            </a:solidFill>
          </a:ln>
        </p:spPr>
      </p:pic>
      <p:sp>
        <p:nvSpPr>
          <p:cNvPr id="11" name="ZoneTexte 10"/>
          <p:cNvSpPr txBox="1"/>
          <p:nvPr/>
        </p:nvSpPr>
        <p:spPr>
          <a:xfrm>
            <a:off x="1979712" y="5544616"/>
            <a:ext cx="360040" cy="369332"/>
          </a:xfrm>
          <a:prstGeom prst="rect">
            <a:avLst/>
          </a:prstGeom>
          <a:noFill/>
        </p:spPr>
        <p:txBody>
          <a:bodyPr wrap="square" rtlCol="0">
            <a:spAutoFit/>
          </a:bodyPr>
          <a:lstStyle/>
          <a:p>
            <a:r>
              <a:rPr lang="fr-CH" dirty="0"/>
              <a:t>B </a:t>
            </a:r>
          </a:p>
        </p:txBody>
      </p:sp>
      <p:sp>
        <p:nvSpPr>
          <p:cNvPr id="12" name="ZoneTexte 11"/>
          <p:cNvSpPr txBox="1"/>
          <p:nvPr/>
        </p:nvSpPr>
        <p:spPr>
          <a:xfrm>
            <a:off x="2339752" y="4671228"/>
            <a:ext cx="360040" cy="369332"/>
          </a:xfrm>
          <a:prstGeom prst="rect">
            <a:avLst/>
          </a:prstGeom>
          <a:noFill/>
        </p:spPr>
        <p:txBody>
          <a:bodyPr wrap="square" rtlCol="0">
            <a:spAutoFit/>
          </a:bodyPr>
          <a:lstStyle/>
          <a:p>
            <a:r>
              <a:rPr lang="fr-CH" dirty="0"/>
              <a:t>T</a:t>
            </a:r>
          </a:p>
        </p:txBody>
      </p:sp>
      <p:sp>
        <p:nvSpPr>
          <p:cNvPr id="13" name="ZoneTexte 12"/>
          <p:cNvSpPr txBox="1"/>
          <p:nvPr/>
        </p:nvSpPr>
        <p:spPr>
          <a:xfrm>
            <a:off x="323528" y="6567155"/>
            <a:ext cx="441146" cy="246221"/>
          </a:xfrm>
          <a:prstGeom prst="rect">
            <a:avLst/>
          </a:prstGeom>
          <a:noFill/>
        </p:spPr>
        <p:txBody>
          <a:bodyPr wrap="none" rtlCol="0">
            <a:spAutoFit/>
          </a:bodyPr>
          <a:lstStyle/>
          <a:p>
            <a:r>
              <a:rPr lang="fr-CH" sz="1000" b="1" dirty="0"/>
              <a:t>CD3</a:t>
            </a:r>
          </a:p>
        </p:txBody>
      </p:sp>
      <p:pic>
        <p:nvPicPr>
          <p:cNvPr id="14" name="Picture 2"/>
          <p:cNvPicPr>
            <a:picLocks noChangeAspect="1" noChangeArrowheads="1"/>
          </p:cNvPicPr>
          <p:nvPr/>
        </p:nvPicPr>
        <p:blipFill>
          <a:blip r:embed="rId5" cstate="print"/>
          <a:srcRect/>
          <a:stretch>
            <a:fillRect/>
          </a:stretch>
        </p:blipFill>
        <p:spPr bwMode="auto">
          <a:xfrm>
            <a:off x="3849240" y="1522114"/>
            <a:ext cx="5235386" cy="4355158"/>
          </a:xfrm>
          <a:prstGeom prst="rect">
            <a:avLst/>
          </a:prstGeom>
          <a:noFill/>
          <a:ln w="9525">
            <a:noFill/>
            <a:miter lim="800000"/>
            <a:headEnd/>
            <a:tailEnd/>
          </a:ln>
        </p:spPr>
      </p:pic>
      <p:cxnSp>
        <p:nvCxnSpPr>
          <p:cNvPr id="15" name="Connecteur droit 14"/>
          <p:cNvCxnSpPr/>
          <p:nvPr/>
        </p:nvCxnSpPr>
        <p:spPr>
          <a:xfrm>
            <a:off x="0" y="1437284"/>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34</a:t>
            </a:fld>
            <a:endParaRPr lang="en-US"/>
          </a:p>
        </p:txBody>
      </p:sp>
    </p:spTree>
    <p:extLst>
      <p:ext uri="{BB962C8B-B14F-4D97-AF65-F5344CB8AC3E}">
        <p14:creationId xmlns:p14="http://schemas.microsoft.com/office/powerpoint/2010/main" val="32508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0" y="836712"/>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Espace réservé du contenu 3"/>
          <p:cNvSpPr txBox="1">
            <a:spLocks/>
          </p:cNvSpPr>
          <p:nvPr/>
        </p:nvSpPr>
        <p:spPr>
          <a:xfrm>
            <a:off x="3844180" y="5487243"/>
            <a:ext cx="4040188" cy="1182117"/>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1400" noProof="0" dirty="0">
                <a:latin typeface="Times New Roman" pitchFamily="18" charset="0"/>
                <a:cs typeface="Times New Roman" pitchFamily="18" charset="0"/>
              </a:rPr>
              <a:t>Cellular content and </a:t>
            </a:r>
            <a:r>
              <a:rPr lang="fr-CH" sz="1400" noProof="0" dirty="0" err="1">
                <a:latin typeface="Times New Roman" pitchFamily="18" charset="0"/>
                <a:cs typeface="Times New Roman" pitchFamily="18" charset="0"/>
              </a:rPr>
              <a:t>organization</a:t>
            </a:r>
            <a:endParaRPr lang="fr-CH" sz="1400" noProof="0" dirty="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1400" b="0" i="0" u="none" strike="noStrike" kern="1200" cap="none" spc="0" normalizeH="0" baseline="0" dirty="0" err="1">
                <a:ln>
                  <a:noFill/>
                </a:ln>
                <a:solidFill>
                  <a:schemeClr val="tx1"/>
                </a:solidFill>
                <a:effectLst/>
                <a:uLnTx/>
                <a:uFillTx/>
                <a:latin typeface="Times New Roman" pitchFamily="18" charset="0"/>
                <a:ea typeface="+mn-ea"/>
                <a:cs typeface="Times New Roman" pitchFamily="18" charset="0"/>
              </a:rPr>
              <a:t>Stromal</a:t>
            </a:r>
            <a:r>
              <a:rPr kumimoji="0" lang="fr-CH" sz="1400" b="0" i="0" u="none" strike="noStrike" kern="1200" cap="none" spc="0" normalizeH="0" dirty="0">
                <a:ln>
                  <a:noFill/>
                </a:ln>
                <a:solidFill>
                  <a:schemeClr val="tx1"/>
                </a:solidFill>
                <a:effectLst/>
                <a:uLnTx/>
                <a:uFillTx/>
                <a:latin typeface="Times New Roman" pitchFamily="18" charset="0"/>
                <a:ea typeface="+mn-ea"/>
                <a:cs typeface="Times New Roman" pitchFamily="18" charset="0"/>
              </a:rPr>
              <a:t> components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1400" baseline="0" noProof="0" dirty="0" err="1">
                <a:latin typeface="Times New Roman" pitchFamily="18" charset="0"/>
                <a:cs typeface="Times New Roman" pitchFamily="18" charset="0"/>
              </a:rPr>
              <a:t>Lymphoid</a:t>
            </a:r>
            <a:r>
              <a:rPr lang="fr-CH" sz="1400" baseline="0" noProof="0" dirty="0">
                <a:latin typeface="Times New Roman" pitchFamily="18" charset="0"/>
                <a:cs typeface="Times New Roman" pitchFamily="18" charset="0"/>
              </a:rPr>
              <a:t> </a:t>
            </a:r>
            <a:r>
              <a:rPr lang="fr-CH" sz="1400" baseline="0" noProof="0" dirty="0" err="1">
                <a:latin typeface="Times New Roman" pitchFamily="18" charset="0"/>
                <a:cs typeface="Times New Roman" pitchFamily="18" charset="0"/>
              </a:rPr>
              <a:t>chemokines</a:t>
            </a:r>
            <a:endParaRPr lang="fr-CH" sz="1400" baseline="0" noProof="0" dirty="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1400" dirty="0" err="1">
                <a:latin typeface="Times New Roman" pitchFamily="18" charset="0"/>
                <a:cs typeface="Times New Roman" pitchFamily="18" charset="0"/>
              </a:rPr>
              <a:t>Vasculature</a:t>
            </a:r>
            <a:r>
              <a:rPr lang="fr-CH" sz="1400" dirty="0">
                <a:latin typeface="Times New Roman" pitchFamily="18" charset="0"/>
                <a:cs typeface="Times New Roman" pitchFamily="18" charset="0"/>
              </a:rPr>
              <a:t> (</a:t>
            </a:r>
            <a:r>
              <a:rPr lang="fr-CH" sz="1400" dirty="0" err="1">
                <a:latin typeface="Times New Roman" pitchFamily="18" charset="0"/>
                <a:cs typeface="Times New Roman" pitchFamily="18" charset="0"/>
              </a:rPr>
              <a:t>HEVs</a:t>
            </a:r>
            <a:r>
              <a:rPr lang="fr-CH" sz="1400" dirty="0">
                <a:latin typeface="Times New Roman" pitchFamily="18" charset="0"/>
                <a:cs typeface="Times New Roman" pitchFamily="18" charset="0"/>
              </a:rPr>
              <a:t>, </a:t>
            </a:r>
            <a:r>
              <a:rPr lang="fr-CH" sz="1400" dirty="0" err="1">
                <a:latin typeface="Times New Roman" pitchFamily="18" charset="0"/>
                <a:cs typeface="Times New Roman" pitchFamily="18" charset="0"/>
              </a:rPr>
              <a:t>LVs</a:t>
            </a:r>
            <a:r>
              <a:rPr lang="fr-CH" sz="1400" dirty="0">
                <a:latin typeface="Times New Roman" pitchFamily="18" charset="0"/>
                <a:cs typeface="Times New Roman" pitchFamily="18" charset="0"/>
              </a:rPr>
              <a:t>)</a:t>
            </a:r>
            <a:endParaRPr lang="fr-CH" sz="1400" baseline="0" noProof="0" dirty="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2" name="ZoneTexte 11"/>
          <p:cNvSpPr txBox="1"/>
          <p:nvPr/>
        </p:nvSpPr>
        <p:spPr>
          <a:xfrm>
            <a:off x="3923928" y="4931876"/>
            <a:ext cx="1300356" cy="369332"/>
          </a:xfrm>
          <a:prstGeom prst="rect">
            <a:avLst/>
          </a:prstGeom>
          <a:noFill/>
          <a:ln>
            <a:solidFill>
              <a:schemeClr val="accent1"/>
            </a:solidFill>
          </a:ln>
        </p:spPr>
        <p:txBody>
          <a:bodyPr wrap="none" rtlCol="0">
            <a:spAutoFit/>
          </a:bodyPr>
          <a:lstStyle/>
          <a:p>
            <a:r>
              <a:rPr lang="fr-CH" dirty="0" err="1">
                <a:solidFill>
                  <a:srgbClr val="C00000"/>
                </a:solidFill>
              </a:rPr>
              <a:t>Similarities</a:t>
            </a:r>
            <a:endParaRPr lang="fr-CH" dirty="0">
              <a:solidFill>
                <a:srgbClr val="C00000"/>
              </a:solidFill>
            </a:endParaRPr>
          </a:p>
        </p:txBody>
      </p:sp>
      <p:sp>
        <p:nvSpPr>
          <p:cNvPr id="14" name="ZoneTexte 13"/>
          <p:cNvSpPr txBox="1"/>
          <p:nvPr/>
        </p:nvSpPr>
        <p:spPr>
          <a:xfrm>
            <a:off x="4818011" y="908720"/>
            <a:ext cx="2778325" cy="246221"/>
          </a:xfrm>
          <a:prstGeom prst="rect">
            <a:avLst/>
          </a:prstGeom>
          <a:noFill/>
        </p:spPr>
        <p:txBody>
          <a:bodyPr wrap="none" rtlCol="0">
            <a:spAutoFit/>
          </a:bodyPr>
          <a:lstStyle/>
          <a:p>
            <a:r>
              <a:rPr lang="fr-CH" sz="1000" i="1" dirty="0" err="1">
                <a:latin typeface="Times New Roman" pitchFamily="18" charset="0"/>
                <a:cs typeface="Times New Roman" pitchFamily="18" charset="0"/>
              </a:rPr>
              <a:t>Ruddle</a:t>
            </a:r>
            <a:r>
              <a:rPr lang="fr-CH" sz="1000" i="1" dirty="0">
                <a:latin typeface="Times New Roman" pitchFamily="18" charset="0"/>
                <a:cs typeface="Times New Roman" pitchFamily="18" charset="0"/>
              </a:rPr>
              <a:t> NH. J Clin </a:t>
            </a:r>
            <a:r>
              <a:rPr lang="fr-CH" sz="1000" i="1" dirty="0" err="1">
                <a:latin typeface="Times New Roman" pitchFamily="18" charset="0"/>
                <a:cs typeface="Times New Roman" pitchFamily="18" charset="0"/>
              </a:rPr>
              <a:t>Invest</a:t>
            </a:r>
            <a:r>
              <a:rPr lang="fr-CH" sz="1000" i="1" dirty="0">
                <a:latin typeface="Times New Roman" pitchFamily="18" charset="0"/>
                <a:cs typeface="Times New Roman" pitchFamily="18" charset="0"/>
              </a:rPr>
              <a:t>. 2014; 124(3):953-959 </a:t>
            </a:r>
          </a:p>
        </p:txBody>
      </p:sp>
      <p:pic>
        <p:nvPicPr>
          <p:cNvPr id="15" name="Image 14" descr="12000-1A_FALC-2-GC_x20.jpg"/>
          <p:cNvPicPr>
            <a:picLocks noChangeAspect="1"/>
          </p:cNvPicPr>
          <p:nvPr/>
        </p:nvPicPr>
        <p:blipFill>
          <a:blip r:embed="rId2" cstate="print"/>
          <a:stretch>
            <a:fillRect/>
          </a:stretch>
        </p:blipFill>
        <p:spPr>
          <a:xfrm>
            <a:off x="7596336" y="36004"/>
            <a:ext cx="1547664" cy="1160748"/>
          </a:xfrm>
          <a:prstGeom prst="rect">
            <a:avLst/>
          </a:prstGeom>
          <a:ln>
            <a:solidFill>
              <a:schemeClr val="accent1"/>
            </a:solidFill>
          </a:ln>
        </p:spPr>
      </p:pic>
      <p:pic>
        <p:nvPicPr>
          <p:cNvPr id="16" name="Picture 2"/>
          <p:cNvPicPr>
            <a:picLocks noChangeAspect="1" noChangeArrowheads="1"/>
          </p:cNvPicPr>
          <p:nvPr/>
        </p:nvPicPr>
        <p:blipFill>
          <a:blip r:embed="rId3" cstate="print"/>
          <a:srcRect r="38298" b="37589"/>
          <a:stretch>
            <a:fillRect/>
          </a:stretch>
        </p:blipFill>
        <p:spPr bwMode="auto">
          <a:xfrm>
            <a:off x="0" y="22662"/>
            <a:ext cx="1547664" cy="1174090"/>
          </a:xfrm>
          <a:prstGeom prst="rect">
            <a:avLst/>
          </a:prstGeom>
          <a:noFill/>
          <a:ln w="9525">
            <a:solidFill>
              <a:schemeClr val="accent1"/>
            </a:solid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743701" y="1124744"/>
            <a:ext cx="7712057" cy="3672408"/>
          </a:xfrm>
          <a:prstGeom prst="rect">
            <a:avLst/>
          </a:prstGeom>
          <a:noFill/>
          <a:ln w="9525">
            <a:solidFill>
              <a:schemeClr val="accent1"/>
            </a:solidFill>
            <a:miter lim="800000"/>
            <a:headEnd/>
            <a:tailEnd/>
          </a:ln>
        </p:spPr>
      </p:pic>
      <p:sp>
        <p:nvSpPr>
          <p:cNvPr id="10" name="ZoneTexte 9"/>
          <p:cNvSpPr txBox="1"/>
          <p:nvPr/>
        </p:nvSpPr>
        <p:spPr>
          <a:xfrm>
            <a:off x="2483768" y="1268760"/>
            <a:ext cx="792088" cy="400110"/>
          </a:xfrm>
          <a:prstGeom prst="rect">
            <a:avLst/>
          </a:prstGeom>
          <a:solidFill>
            <a:schemeClr val="bg1"/>
          </a:solidFill>
        </p:spPr>
        <p:txBody>
          <a:bodyPr wrap="square" rtlCol="0">
            <a:spAutoFit/>
          </a:bodyPr>
          <a:lstStyle/>
          <a:p>
            <a:r>
              <a:rPr lang="fr-CH" sz="2000" b="1" dirty="0">
                <a:solidFill>
                  <a:srgbClr val="990000"/>
                </a:solidFill>
              </a:rPr>
              <a:t>LN</a:t>
            </a:r>
          </a:p>
        </p:txBody>
      </p:sp>
      <p:sp>
        <p:nvSpPr>
          <p:cNvPr id="11" name="ZoneTexte 10"/>
          <p:cNvSpPr txBox="1"/>
          <p:nvPr/>
        </p:nvSpPr>
        <p:spPr>
          <a:xfrm>
            <a:off x="6228184" y="1268760"/>
            <a:ext cx="792088" cy="400110"/>
          </a:xfrm>
          <a:prstGeom prst="rect">
            <a:avLst/>
          </a:prstGeom>
          <a:solidFill>
            <a:schemeClr val="bg1"/>
          </a:solidFill>
        </p:spPr>
        <p:txBody>
          <a:bodyPr wrap="square" rtlCol="0">
            <a:spAutoFit/>
          </a:bodyPr>
          <a:lstStyle/>
          <a:p>
            <a:r>
              <a:rPr lang="fr-CH" sz="2000" b="1" dirty="0">
                <a:solidFill>
                  <a:srgbClr val="990000"/>
                </a:solidFill>
              </a:rPr>
              <a:t>TLS</a:t>
            </a: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35</a:t>
            </a:fld>
            <a:endParaRPr lang="en-US"/>
          </a:p>
        </p:txBody>
      </p:sp>
    </p:spTree>
    <p:extLst>
      <p:ext uri="{BB962C8B-B14F-4D97-AF65-F5344CB8AC3E}">
        <p14:creationId xmlns:p14="http://schemas.microsoft.com/office/powerpoint/2010/main" val="1407849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0" y="836712"/>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ZoneTexte 13"/>
          <p:cNvSpPr txBox="1"/>
          <p:nvPr/>
        </p:nvSpPr>
        <p:spPr>
          <a:xfrm>
            <a:off x="4818011" y="908720"/>
            <a:ext cx="2778325" cy="246221"/>
          </a:xfrm>
          <a:prstGeom prst="rect">
            <a:avLst/>
          </a:prstGeom>
          <a:noFill/>
        </p:spPr>
        <p:txBody>
          <a:bodyPr wrap="none" rtlCol="0">
            <a:spAutoFit/>
          </a:bodyPr>
          <a:lstStyle/>
          <a:p>
            <a:r>
              <a:rPr lang="fr-CH" sz="1000" i="1" dirty="0" err="1">
                <a:latin typeface="Times New Roman" pitchFamily="18" charset="0"/>
                <a:cs typeface="Times New Roman" pitchFamily="18" charset="0"/>
              </a:rPr>
              <a:t>Ruddle</a:t>
            </a:r>
            <a:r>
              <a:rPr lang="fr-CH" sz="1000" i="1" dirty="0">
                <a:latin typeface="Times New Roman" pitchFamily="18" charset="0"/>
                <a:cs typeface="Times New Roman" pitchFamily="18" charset="0"/>
              </a:rPr>
              <a:t> NH. J Clin </a:t>
            </a:r>
            <a:r>
              <a:rPr lang="fr-CH" sz="1000" i="1" dirty="0" err="1">
                <a:latin typeface="Times New Roman" pitchFamily="18" charset="0"/>
                <a:cs typeface="Times New Roman" pitchFamily="18" charset="0"/>
              </a:rPr>
              <a:t>Invest</a:t>
            </a:r>
            <a:r>
              <a:rPr lang="fr-CH" sz="1000" i="1" dirty="0">
                <a:latin typeface="Times New Roman" pitchFamily="18" charset="0"/>
                <a:cs typeface="Times New Roman" pitchFamily="18" charset="0"/>
              </a:rPr>
              <a:t>. 2014; 124(3):953-959 </a:t>
            </a:r>
          </a:p>
        </p:txBody>
      </p:sp>
      <p:pic>
        <p:nvPicPr>
          <p:cNvPr id="15" name="Image 14" descr="12000-1A_FALC-2-GC_x20.jpg"/>
          <p:cNvPicPr>
            <a:picLocks noChangeAspect="1"/>
          </p:cNvPicPr>
          <p:nvPr/>
        </p:nvPicPr>
        <p:blipFill>
          <a:blip r:embed="rId2" cstate="print"/>
          <a:stretch>
            <a:fillRect/>
          </a:stretch>
        </p:blipFill>
        <p:spPr>
          <a:xfrm>
            <a:off x="7596336" y="36004"/>
            <a:ext cx="1547664" cy="1160748"/>
          </a:xfrm>
          <a:prstGeom prst="rect">
            <a:avLst/>
          </a:prstGeom>
          <a:ln>
            <a:solidFill>
              <a:schemeClr val="accent1"/>
            </a:solidFill>
          </a:ln>
        </p:spPr>
      </p:pic>
      <p:pic>
        <p:nvPicPr>
          <p:cNvPr id="16" name="Picture 2"/>
          <p:cNvPicPr>
            <a:picLocks noChangeAspect="1" noChangeArrowheads="1"/>
          </p:cNvPicPr>
          <p:nvPr/>
        </p:nvPicPr>
        <p:blipFill>
          <a:blip r:embed="rId3" cstate="print"/>
          <a:srcRect r="38298" b="37589"/>
          <a:stretch>
            <a:fillRect/>
          </a:stretch>
        </p:blipFill>
        <p:spPr bwMode="auto">
          <a:xfrm>
            <a:off x="0" y="22662"/>
            <a:ext cx="1547664" cy="1174090"/>
          </a:xfrm>
          <a:prstGeom prst="rect">
            <a:avLst/>
          </a:prstGeom>
          <a:noFill/>
          <a:ln w="9525">
            <a:solidFill>
              <a:schemeClr val="accent1"/>
            </a:solid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743701" y="1124744"/>
            <a:ext cx="7712057" cy="3672408"/>
          </a:xfrm>
          <a:prstGeom prst="rect">
            <a:avLst/>
          </a:prstGeom>
          <a:noFill/>
          <a:ln w="9525">
            <a:solidFill>
              <a:schemeClr val="accent1"/>
            </a:solidFill>
            <a:miter lim="800000"/>
            <a:headEnd/>
            <a:tailEnd/>
          </a:ln>
        </p:spPr>
      </p:pic>
      <p:sp>
        <p:nvSpPr>
          <p:cNvPr id="11" name="Espace réservé du contenu 3"/>
          <p:cNvSpPr txBox="1">
            <a:spLocks/>
          </p:cNvSpPr>
          <p:nvPr/>
        </p:nvSpPr>
        <p:spPr>
          <a:xfrm>
            <a:off x="4788024" y="5589240"/>
            <a:ext cx="4040188" cy="894085"/>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1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Ectopic</a:t>
            </a: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to canonical </a:t>
            </a:r>
            <a:r>
              <a:rPr kumimoji="0" lang="fr-CH" sz="1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lymphoid</a:t>
            </a: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fr-CH" sz="1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organs</a:t>
            </a: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Arise in </a:t>
            </a:r>
            <a:r>
              <a:rPr kumimoji="0" lang="fr-CH" sz="1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response</a:t>
            </a: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to inflammation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No capsule (free diffusion of </a:t>
            </a:r>
            <a:r>
              <a:rPr kumimoji="0" lang="fr-CH" sz="1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antigen</a:t>
            </a: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3" name="Espace réservé du contenu 5"/>
          <p:cNvSpPr txBox="1">
            <a:spLocks/>
          </p:cNvSpPr>
          <p:nvPr/>
        </p:nvSpPr>
        <p:spPr>
          <a:xfrm>
            <a:off x="1034281" y="5589240"/>
            <a:ext cx="4041775" cy="1038101"/>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1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Ontogeny</a:t>
            </a: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fr-CH" sz="1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predetermined</a:t>
            </a:r>
            <a:r>
              <a:rPr kumimoji="0" lang="fr-CH"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locations</a:t>
            </a:r>
          </a:p>
        </p:txBody>
      </p:sp>
      <p:sp>
        <p:nvSpPr>
          <p:cNvPr id="17" name="ZoneTexte 16"/>
          <p:cNvSpPr txBox="1"/>
          <p:nvPr/>
        </p:nvSpPr>
        <p:spPr>
          <a:xfrm>
            <a:off x="4003199" y="4941168"/>
            <a:ext cx="1347485" cy="369332"/>
          </a:xfrm>
          <a:prstGeom prst="rect">
            <a:avLst/>
          </a:prstGeom>
          <a:noFill/>
          <a:ln>
            <a:solidFill>
              <a:schemeClr val="accent1"/>
            </a:solidFill>
          </a:ln>
        </p:spPr>
        <p:txBody>
          <a:bodyPr wrap="none" rtlCol="0">
            <a:spAutoFit/>
          </a:bodyPr>
          <a:lstStyle/>
          <a:p>
            <a:r>
              <a:rPr lang="fr-CH" dirty="0" err="1">
                <a:solidFill>
                  <a:srgbClr val="C00000"/>
                </a:solidFill>
              </a:rPr>
              <a:t>Differences</a:t>
            </a:r>
            <a:endParaRPr lang="fr-CH" dirty="0">
              <a:solidFill>
                <a:srgbClr val="C00000"/>
              </a:solidFill>
            </a:endParaRPr>
          </a:p>
        </p:txBody>
      </p:sp>
      <p:sp>
        <p:nvSpPr>
          <p:cNvPr id="10" name="ZoneTexte 9"/>
          <p:cNvSpPr txBox="1"/>
          <p:nvPr/>
        </p:nvSpPr>
        <p:spPr>
          <a:xfrm>
            <a:off x="2483768" y="1268760"/>
            <a:ext cx="792088" cy="400110"/>
          </a:xfrm>
          <a:prstGeom prst="rect">
            <a:avLst/>
          </a:prstGeom>
          <a:solidFill>
            <a:schemeClr val="bg1"/>
          </a:solidFill>
        </p:spPr>
        <p:txBody>
          <a:bodyPr wrap="square" rtlCol="0">
            <a:spAutoFit/>
          </a:bodyPr>
          <a:lstStyle/>
          <a:p>
            <a:r>
              <a:rPr lang="fr-CH" sz="2000" b="1" dirty="0">
                <a:solidFill>
                  <a:srgbClr val="990000"/>
                </a:solidFill>
              </a:rPr>
              <a:t>LN</a:t>
            </a:r>
          </a:p>
        </p:txBody>
      </p:sp>
      <p:sp>
        <p:nvSpPr>
          <p:cNvPr id="12" name="ZoneTexte 11"/>
          <p:cNvSpPr txBox="1"/>
          <p:nvPr/>
        </p:nvSpPr>
        <p:spPr>
          <a:xfrm>
            <a:off x="6228184" y="1268760"/>
            <a:ext cx="792088" cy="400110"/>
          </a:xfrm>
          <a:prstGeom prst="rect">
            <a:avLst/>
          </a:prstGeom>
          <a:solidFill>
            <a:schemeClr val="bg1"/>
          </a:solidFill>
        </p:spPr>
        <p:txBody>
          <a:bodyPr wrap="square" rtlCol="0">
            <a:spAutoFit/>
          </a:bodyPr>
          <a:lstStyle/>
          <a:p>
            <a:r>
              <a:rPr lang="fr-CH" sz="2000" b="1" dirty="0">
                <a:solidFill>
                  <a:srgbClr val="990000"/>
                </a:solidFill>
              </a:rPr>
              <a:t>TLS</a:t>
            </a: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36</a:t>
            </a:fld>
            <a:endParaRPr lang="en-US"/>
          </a:p>
        </p:txBody>
      </p:sp>
    </p:spTree>
    <p:extLst>
      <p:ext uri="{BB962C8B-B14F-4D97-AF65-F5344CB8AC3E}">
        <p14:creationId xmlns:p14="http://schemas.microsoft.com/office/powerpoint/2010/main" val="3500286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6024" y="1916581"/>
            <a:ext cx="8748464" cy="4341343"/>
          </a:xfrm>
          <a:prstGeom prst="rect">
            <a:avLst/>
          </a:prstGeom>
          <a:noFill/>
          <a:ln w="9525">
            <a:noFill/>
            <a:miter lim="800000"/>
            <a:headEnd/>
            <a:tailEnd/>
          </a:ln>
        </p:spPr>
      </p:pic>
      <p:cxnSp>
        <p:nvCxnSpPr>
          <p:cNvPr id="3" name="Connecteur droit 2"/>
          <p:cNvCxnSpPr/>
          <p:nvPr/>
        </p:nvCxnSpPr>
        <p:spPr>
          <a:xfrm>
            <a:off x="0" y="162880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5123" name="Picture 3"/>
          <p:cNvPicPr>
            <a:picLocks noChangeAspect="1" noChangeArrowheads="1"/>
          </p:cNvPicPr>
          <p:nvPr/>
        </p:nvPicPr>
        <p:blipFill>
          <a:blip r:embed="rId3" cstate="print"/>
          <a:srcRect/>
          <a:stretch>
            <a:fillRect/>
          </a:stretch>
        </p:blipFill>
        <p:spPr bwMode="auto">
          <a:xfrm>
            <a:off x="251520" y="89074"/>
            <a:ext cx="4358828" cy="146771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580112" y="1354626"/>
            <a:ext cx="1512168" cy="195692"/>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7092280" y="1373390"/>
            <a:ext cx="1656184" cy="179277"/>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37</a:t>
            </a:fld>
            <a:endParaRPr lang="en-US"/>
          </a:p>
        </p:txBody>
      </p:sp>
    </p:spTree>
    <p:extLst>
      <p:ext uri="{BB962C8B-B14F-4D97-AF65-F5344CB8AC3E}">
        <p14:creationId xmlns:p14="http://schemas.microsoft.com/office/powerpoint/2010/main" val="3802393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179512" y="60270"/>
            <a:ext cx="5305970" cy="128049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257925" y="0"/>
            <a:ext cx="2886075" cy="1905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660232" y="1247938"/>
            <a:ext cx="2466975" cy="209550"/>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1778124" y="1565756"/>
            <a:ext cx="5602188" cy="5247619"/>
          </a:xfrm>
          <a:prstGeom prst="rect">
            <a:avLst/>
          </a:prstGeom>
          <a:noFill/>
          <a:ln w="9525">
            <a:noFill/>
            <a:miter lim="800000"/>
            <a:headEnd/>
            <a:tailEnd/>
          </a:ln>
        </p:spPr>
      </p:pic>
      <p:sp>
        <p:nvSpPr>
          <p:cNvPr id="7" name="Rectangle 6"/>
          <p:cNvSpPr/>
          <p:nvPr/>
        </p:nvSpPr>
        <p:spPr>
          <a:xfrm>
            <a:off x="3923928" y="1570440"/>
            <a:ext cx="504056" cy="394679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38</a:t>
            </a:fld>
            <a:endParaRPr lang="en-US"/>
          </a:p>
        </p:txBody>
      </p:sp>
    </p:spTree>
    <p:extLst>
      <p:ext uri="{BB962C8B-B14F-4D97-AF65-F5344CB8AC3E}">
        <p14:creationId xmlns:p14="http://schemas.microsoft.com/office/powerpoint/2010/main" val="105969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179512" y="60270"/>
            <a:ext cx="5305970" cy="128049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257925" y="0"/>
            <a:ext cx="2886075" cy="1905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660232" y="1247938"/>
            <a:ext cx="2466975" cy="209550"/>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1778124" y="1565756"/>
            <a:ext cx="5602188" cy="5247619"/>
          </a:xfrm>
          <a:prstGeom prst="rect">
            <a:avLst/>
          </a:prstGeom>
          <a:noFill/>
          <a:ln w="9525">
            <a:noFill/>
            <a:miter lim="800000"/>
            <a:headEnd/>
            <a:tailEnd/>
          </a:ln>
        </p:spPr>
      </p:pic>
      <p:sp>
        <p:nvSpPr>
          <p:cNvPr id="7" name="Rectangle 6"/>
          <p:cNvSpPr/>
          <p:nvPr/>
        </p:nvSpPr>
        <p:spPr>
          <a:xfrm>
            <a:off x="4404234" y="1570440"/>
            <a:ext cx="476760" cy="394679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39</a:t>
            </a:fld>
            <a:endParaRPr lang="en-US"/>
          </a:p>
        </p:txBody>
      </p:sp>
    </p:spTree>
    <p:extLst>
      <p:ext uri="{BB962C8B-B14F-4D97-AF65-F5344CB8AC3E}">
        <p14:creationId xmlns:p14="http://schemas.microsoft.com/office/powerpoint/2010/main" val="2084602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0"/>
            <a:ext cx="4322596" cy="6813377"/>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4695775" y="4941168"/>
            <a:ext cx="4196705" cy="810596"/>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6575623" y="6597352"/>
            <a:ext cx="2316857" cy="152282"/>
          </a:xfrm>
          <a:prstGeom prst="rect">
            <a:avLst/>
          </a:prstGeom>
          <a:noFill/>
          <a:ln w="9525">
            <a:noFill/>
            <a:miter lim="800000"/>
            <a:headEnd/>
            <a:tailEnd/>
          </a:ln>
        </p:spPr>
      </p:pic>
      <p:pic>
        <p:nvPicPr>
          <p:cNvPr id="8" name="Picture 2" descr="C:\Documents and Settings\PGFoukas\Desktop\UofATHENS\LESSONS\2009&amp;2010\ΜΕΤΑΠΤΥΧΙΑΚΟ ΠΑΘ. ΑΝ\PHOTOS\6977-09 H&amp;E x20.jpg"/>
          <p:cNvPicPr>
            <a:picLocks noChangeAspect="1" noChangeArrowheads="1"/>
          </p:cNvPicPr>
          <p:nvPr/>
        </p:nvPicPr>
        <p:blipFill>
          <a:blip r:embed="rId6" cstate="print"/>
          <a:srcRect/>
          <a:stretch>
            <a:fillRect/>
          </a:stretch>
        </p:blipFill>
        <p:spPr bwMode="auto">
          <a:xfrm>
            <a:off x="4608512" y="188640"/>
            <a:ext cx="4355976" cy="3266982"/>
          </a:xfrm>
          <a:prstGeom prst="rect">
            <a:avLst/>
          </a:prstGeom>
          <a:noFill/>
        </p:spPr>
      </p:pic>
      <p:sp>
        <p:nvSpPr>
          <p:cNvPr id="9" name="Flèche droite 8"/>
          <p:cNvSpPr/>
          <p:nvPr/>
        </p:nvSpPr>
        <p:spPr>
          <a:xfrm>
            <a:off x="4311264" y="1052736"/>
            <a:ext cx="288032" cy="247088"/>
          </a:xfrm>
          <a:prstGeom prst="rightArrow">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orme libre 6"/>
          <p:cNvSpPr/>
          <p:nvPr/>
        </p:nvSpPr>
        <p:spPr>
          <a:xfrm>
            <a:off x="6264322" y="163773"/>
            <a:ext cx="2333768" cy="3289111"/>
          </a:xfrm>
          <a:custGeom>
            <a:avLst/>
            <a:gdLst>
              <a:gd name="connsiteX0" fmla="*/ 2333768 w 2333768"/>
              <a:gd name="connsiteY0" fmla="*/ 3289111 h 3289111"/>
              <a:gd name="connsiteX1" fmla="*/ 2292824 w 2333768"/>
              <a:gd name="connsiteY1" fmla="*/ 3261815 h 3289111"/>
              <a:gd name="connsiteX2" fmla="*/ 2265529 w 2333768"/>
              <a:gd name="connsiteY2" fmla="*/ 3220872 h 3289111"/>
              <a:gd name="connsiteX3" fmla="*/ 2224585 w 2333768"/>
              <a:gd name="connsiteY3" fmla="*/ 3179928 h 3289111"/>
              <a:gd name="connsiteX4" fmla="*/ 2210938 w 2333768"/>
              <a:gd name="connsiteY4" fmla="*/ 3138985 h 3289111"/>
              <a:gd name="connsiteX5" fmla="*/ 2183642 w 2333768"/>
              <a:gd name="connsiteY5" fmla="*/ 3098042 h 3289111"/>
              <a:gd name="connsiteX6" fmla="*/ 2169994 w 2333768"/>
              <a:gd name="connsiteY6" fmla="*/ 3029803 h 3289111"/>
              <a:gd name="connsiteX7" fmla="*/ 2142699 w 2333768"/>
              <a:gd name="connsiteY7" fmla="*/ 2920621 h 3289111"/>
              <a:gd name="connsiteX8" fmla="*/ 2115403 w 2333768"/>
              <a:gd name="connsiteY8" fmla="*/ 2838734 h 3289111"/>
              <a:gd name="connsiteX9" fmla="*/ 2129051 w 2333768"/>
              <a:gd name="connsiteY9" fmla="*/ 2620370 h 3289111"/>
              <a:gd name="connsiteX10" fmla="*/ 2142699 w 2333768"/>
              <a:gd name="connsiteY10" fmla="*/ 2579427 h 3289111"/>
              <a:gd name="connsiteX11" fmla="*/ 2156347 w 2333768"/>
              <a:gd name="connsiteY11" fmla="*/ 2511188 h 3289111"/>
              <a:gd name="connsiteX12" fmla="*/ 2210938 w 2333768"/>
              <a:gd name="connsiteY12" fmla="*/ 2429302 h 3289111"/>
              <a:gd name="connsiteX13" fmla="*/ 2279177 w 2333768"/>
              <a:gd name="connsiteY13" fmla="*/ 2361063 h 3289111"/>
              <a:gd name="connsiteX14" fmla="*/ 2292824 w 2333768"/>
              <a:gd name="connsiteY14" fmla="*/ 2088108 h 3289111"/>
              <a:gd name="connsiteX15" fmla="*/ 2279177 w 2333768"/>
              <a:gd name="connsiteY15" fmla="*/ 1924334 h 3289111"/>
              <a:gd name="connsiteX16" fmla="*/ 2265529 w 2333768"/>
              <a:gd name="connsiteY16" fmla="*/ 1883391 h 3289111"/>
              <a:gd name="connsiteX17" fmla="*/ 2183642 w 2333768"/>
              <a:gd name="connsiteY17" fmla="*/ 1828800 h 3289111"/>
              <a:gd name="connsiteX18" fmla="*/ 2101756 w 2333768"/>
              <a:gd name="connsiteY18" fmla="*/ 1815152 h 3289111"/>
              <a:gd name="connsiteX19" fmla="*/ 2060812 w 2333768"/>
              <a:gd name="connsiteY19" fmla="*/ 1842448 h 3289111"/>
              <a:gd name="connsiteX20" fmla="*/ 1978926 w 2333768"/>
              <a:gd name="connsiteY20" fmla="*/ 1856096 h 3289111"/>
              <a:gd name="connsiteX21" fmla="*/ 1924335 w 2333768"/>
              <a:gd name="connsiteY21" fmla="*/ 1869743 h 3289111"/>
              <a:gd name="connsiteX22" fmla="*/ 1883391 w 2333768"/>
              <a:gd name="connsiteY22" fmla="*/ 1910687 h 3289111"/>
              <a:gd name="connsiteX23" fmla="*/ 1828800 w 2333768"/>
              <a:gd name="connsiteY23" fmla="*/ 1924334 h 3289111"/>
              <a:gd name="connsiteX24" fmla="*/ 1787857 w 2333768"/>
              <a:gd name="connsiteY24" fmla="*/ 1937982 h 3289111"/>
              <a:gd name="connsiteX25" fmla="*/ 1705971 w 2333768"/>
              <a:gd name="connsiteY25" fmla="*/ 1992573 h 3289111"/>
              <a:gd name="connsiteX26" fmla="*/ 1542197 w 2333768"/>
              <a:gd name="connsiteY26" fmla="*/ 1965278 h 3289111"/>
              <a:gd name="connsiteX27" fmla="*/ 1487606 w 2333768"/>
              <a:gd name="connsiteY27" fmla="*/ 1951630 h 3289111"/>
              <a:gd name="connsiteX28" fmla="*/ 1446663 w 2333768"/>
              <a:gd name="connsiteY28" fmla="*/ 1924334 h 3289111"/>
              <a:gd name="connsiteX29" fmla="*/ 1405720 w 2333768"/>
              <a:gd name="connsiteY29" fmla="*/ 1733266 h 3289111"/>
              <a:gd name="connsiteX30" fmla="*/ 1364777 w 2333768"/>
              <a:gd name="connsiteY30" fmla="*/ 1719618 h 3289111"/>
              <a:gd name="connsiteX31" fmla="*/ 1323833 w 2333768"/>
              <a:gd name="connsiteY31" fmla="*/ 1733266 h 3289111"/>
              <a:gd name="connsiteX32" fmla="*/ 1241947 w 2333768"/>
              <a:gd name="connsiteY32" fmla="*/ 1787857 h 3289111"/>
              <a:gd name="connsiteX33" fmla="*/ 1201003 w 2333768"/>
              <a:gd name="connsiteY33" fmla="*/ 1801505 h 3289111"/>
              <a:gd name="connsiteX34" fmla="*/ 1160060 w 2333768"/>
              <a:gd name="connsiteY34" fmla="*/ 1719618 h 3289111"/>
              <a:gd name="connsiteX35" fmla="*/ 1146412 w 2333768"/>
              <a:gd name="connsiteY35" fmla="*/ 1583140 h 3289111"/>
              <a:gd name="connsiteX36" fmla="*/ 1132765 w 2333768"/>
              <a:gd name="connsiteY36" fmla="*/ 1542197 h 3289111"/>
              <a:gd name="connsiteX37" fmla="*/ 1078174 w 2333768"/>
              <a:gd name="connsiteY37" fmla="*/ 1528549 h 3289111"/>
              <a:gd name="connsiteX38" fmla="*/ 941696 w 2333768"/>
              <a:gd name="connsiteY38" fmla="*/ 1542197 h 3289111"/>
              <a:gd name="connsiteX39" fmla="*/ 928048 w 2333768"/>
              <a:gd name="connsiteY39" fmla="*/ 1583140 h 3289111"/>
              <a:gd name="connsiteX40" fmla="*/ 887105 w 2333768"/>
              <a:gd name="connsiteY40" fmla="*/ 1610436 h 3289111"/>
              <a:gd name="connsiteX41" fmla="*/ 818866 w 2333768"/>
              <a:gd name="connsiteY41" fmla="*/ 1596788 h 3289111"/>
              <a:gd name="connsiteX42" fmla="*/ 791571 w 2333768"/>
              <a:gd name="connsiteY42" fmla="*/ 1514902 h 3289111"/>
              <a:gd name="connsiteX43" fmla="*/ 764275 w 2333768"/>
              <a:gd name="connsiteY43" fmla="*/ 1405720 h 3289111"/>
              <a:gd name="connsiteX44" fmla="*/ 736979 w 2333768"/>
              <a:gd name="connsiteY44" fmla="*/ 1323833 h 3289111"/>
              <a:gd name="connsiteX45" fmla="*/ 723332 w 2333768"/>
              <a:gd name="connsiteY45" fmla="*/ 1282890 h 3289111"/>
              <a:gd name="connsiteX46" fmla="*/ 709684 w 2333768"/>
              <a:gd name="connsiteY46" fmla="*/ 1214651 h 3289111"/>
              <a:gd name="connsiteX47" fmla="*/ 696036 w 2333768"/>
              <a:gd name="connsiteY47" fmla="*/ 1023582 h 3289111"/>
              <a:gd name="connsiteX48" fmla="*/ 532263 w 2333768"/>
              <a:gd name="connsiteY48" fmla="*/ 982639 h 3289111"/>
              <a:gd name="connsiteX49" fmla="*/ 491320 w 2333768"/>
              <a:gd name="connsiteY49" fmla="*/ 955343 h 3289111"/>
              <a:gd name="connsiteX50" fmla="*/ 450377 w 2333768"/>
              <a:gd name="connsiteY50" fmla="*/ 914400 h 3289111"/>
              <a:gd name="connsiteX51" fmla="*/ 409433 w 2333768"/>
              <a:gd name="connsiteY51" fmla="*/ 900752 h 3289111"/>
              <a:gd name="connsiteX52" fmla="*/ 232012 w 2333768"/>
              <a:gd name="connsiteY52" fmla="*/ 900752 h 3289111"/>
              <a:gd name="connsiteX53" fmla="*/ 218365 w 2333768"/>
              <a:gd name="connsiteY53" fmla="*/ 859809 h 3289111"/>
              <a:gd name="connsiteX54" fmla="*/ 191069 w 2333768"/>
              <a:gd name="connsiteY54" fmla="*/ 818866 h 3289111"/>
              <a:gd name="connsiteX55" fmla="*/ 204717 w 2333768"/>
              <a:gd name="connsiteY55" fmla="*/ 723331 h 3289111"/>
              <a:gd name="connsiteX56" fmla="*/ 191069 w 2333768"/>
              <a:gd name="connsiteY56" fmla="*/ 668740 h 3289111"/>
              <a:gd name="connsiteX57" fmla="*/ 150126 w 2333768"/>
              <a:gd name="connsiteY57" fmla="*/ 586854 h 3289111"/>
              <a:gd name="connsiteX58" fmla="*/ 109182 w 2333768"/>
              <a:gd name="connsiteY58" fmla="*/ 559558 h 3289111"/>
              <a:gd name="connsiteX59" fmla="*/ 40944 w 2333768"/>
              <a:gd name="connsiteY59" fmla="*/ 504967 h 3289111"/>
              <a:gd name="connsiteX60" fmla="*/ 0 w 2333768"/>
              <a:gd name="connsiteY60" fmla="*/ 423081 h 3289111"/>
              <a:gd name="connsiteX61" fmla="*/ 13648 w 2333768"/>
              <a:gd name="connsiteY61" fmla="*/ 341194 h 3289111"/>
              <a:gd name="connsiteX62" fmla="*/ 54591 w 2333768"/>
              <a:gd name="connsiteY62" fmla="*/ 313899 h 3289111"/>
              <a:gd name="connsiteX63" fmla="*/ 122830 w 2333768"/>
              <a:gd name="connsiteY63" fmla="*/ 232012 h 3289111"/>
              <a:gd name="connsiteX64" fmla="*/ 136478 w 2333768"/>
              <a:gd name="connsiteY64" fmla="*/ 0 h 328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33768" h="3289111">
                <a:moveTo>
                  <a:pt x="2333768" y="3289111"/>
                </a:moveTo>
                <a:cubicBezTo>
                  <a:pt x="2320120" y="3280012"/>
                  <a:pt x="2304423" y="3273414"/>
                  <a:pt x="2292824" y="3261815"/>
                </a:cubicBezTo>
                <a:cubicBezTo>
                  <a:pt x="2281226" y="3250217"/>
                  <a:pt x="2276030" y="3233473"/>
                  <a:pt x="2265529" y="3220872"/>
                </a:cubicBezTo>
                <a:cubicBezTo>
                  <a:pt x="2253173" y="3206044"/>
                  <a:pt x="2238233" y="3193576"/>
                  <a:pt x="2224585" y="3179928"/>
                </a:cubicBezTo>
                <a:cubicBezTo>
                  <a:pt x="2220036" y="3166280"/>
                  <a:pt x="2217372" y="3151852"/>
                  <a:pt x="2210938" y="3138985"/>
                </a:cubicBezTo>
                <a:cubicBezTo>
                  <a:pt x="2203603" y="3124314"/>
                  <a:pt x="2189401" y="3113400"/>
                  <a:pt x="2183642" y="3098042"/>
                </a:cubicBezTo>
                <a:cubicBezTo>
                  <a:pt x="2175497" y="3076322"/>
                  <a:pt x="2175210" y="3052406"/>
                  <a:pt x="2169994" y="3029803"/>
                </a:cubicBezTo>
                <a:cubicBezTo>
                  <a:pt x="2161559" y="2993250"/>
                  <a:pt x="2154562" y="2956210"/>
                  <a:pt x="2142699" y="2920621"/>
                </a:cubicBezTo>
                <a:lnTo>
                  <a:pt x="2115403" y="2838734"/>
                </a:lnTo>
                <a:cubicBezTo>
                  <a:pt x="2119952" y="2765946"/>
                  <a:pt x="2121416" y="2692899"/>
                  <a:pt x="2129051" y="2620370"/>
                </a:cubicBezTo>
                <a:cubicBezTo>
                  <a:pt x="2130557" y="2606063"/>
                  <a:pt x="2139210" y="2593383"/>
                  <a:pt x="2142699" y="2579427"/>
                </a:cubicBezTo>
                <a:cubicBezTo>
                  <a:pt x="2148325" y="2556923"/>
                  <a:pt x="2146748" y="2532306"/>
                  <a:pt x="2156347" y="2511188"/>
                </a:cubicBezTo>
                <a:cubicBezTo>
                  <a:pt x="2169922" y="2481323"/>
                  <a:pt x="2192741" y="2456597"/>
                  <a:pt x="2210938" y="2429302"/>
                </a:cubicBezTo>
                <a:cubicBezTo>
                  <a:pt x="2247333" y="2374709"/>
                  <a:pt x="2224583" y="2397458"/>
                  <a:pt x="2279177" y="2361063"/>
                </a:cubicBezTo>
                <a:cubicBezTo>
                  <a:pt x="2326221" y="2219926"/>
                  <a:pt x="2309503" y="2304933"/>
                  <a:pt x="2292824" y="2088108"/>
                </a:cubicBezTo>
                <a:cubicBezTo>
                  <a:pt x="2288623" y="2033489"/>
                  <a:pt x="2286417" y="1978634"/>
                  <a:pt x="2279177" y="1924334"/>
                </a:cubicBezTo>
                <a:cubicBezTo>
                  <a:pt x="2277276" y="1910074"/>
                  <a:pt x="2275701" y="1893563"/>
                  <a:pt x="2265529" y="1883391"/>
                </a:cubicBezTo>
                <a:cubicBezTo>
                  <a:pt x="2242332" y="1860194"/>
                  <a:pt x="2216001" y="1834193"/>
                  <a:pt x="2183642" y="1828800"/>
                </a:cubicBezTo>
                <a:lnTo>
                  <a:pt x="2101756" y="1815152"/>
                </a:lnTo>
                <a:cubicBezTo>
                  <a:pt x="2088108" y="1824251"/>
                  <a:pt x="2076373" y="1837261"/>
                  <a:pt x="2060812" y="1842448"/>
                </a:cubicBezTo>
                <a:cubicBezTo>
                  <a:pt x="2034560" y="1851199"/>
                  <a:pt x="2006061" y="1850669"/>
                  <a:pt x="1978926" y="1856096"/>
                </a:cubicBezTo>
                <a:cubicBezTo>
                  <a:pt x="1960533" y="1859774"/>
                  <a:pt x="1942532" y="1865194"/>
                  <a:pt x="1924335" y="1869743"/>
                </a:cubicBezTo>
                <a:cubicBezTo>
                  <a:pt x="1910687" y="1883391"/>
                  <a:pt x="1900149" y="1901111"/>
                  <a:pt x="1883391" y="1910687"/>
                </a:cubicBezTo>
                <a:cubicBezTo>
                  <a:pt x="1867105" y="1919993"/>
                  <a:pt x="1846835" y="1919181"/>
                  <a:pt x="1828800" y="1924334"/>
                </a:cubicBezTo>
                <a:cubicBezTo>
                  <a:pt x="1814968" y="1928286"/>
                  <a:pt x="1800433" y="1930996"/>
                  <a:pt x="1787857" y="1937982"/>
                </a:cubicBezTo>
                <a:cubicBezTo>
                  <a:pt x="1759180" y="1953914"/>
                  <a:pt x="1705971" y="1992573"/>
                  <a:pt x="1705971" y="1992573"/>
                </a:cubicBezTo>
                <a:cubicBezTo>
                  <a:pt x="1651380" y="1983475"/>
                  <a:pt x="1596593" y="1975477"/>
                  <a:pt x="1542197" y="1965278"/>
                </a:cubicBezTo>
                <a:cubicBezTo>
                  <a:pt x="1523761" y="1961821"/>
                  <a:pt x="1504846" y="1959019"/>
                  <a:pt x="1487606" y="1951630"/>
                </a:cubicBezTo>
                <a:cubicBezTo>
                  <a:pt x="1472530" y="1945169"/>
                  <a:pt x="1460311" y="1933433"/>
                  <a:pt x="1446663" y="1924334"/>
                </a:cubicBezTo>
                <a:cubicBezTo>
                  <a:pt x="1442247" y="1884595"/>
                  <a:pt x="1441215" y="1775860"/>
                  <a:pt x="1405720" y="1733266"/>
                </a:cubicBezTo>
                <a:cubicBezTo>
                  <a:pt x="1396510" y="1722214"/>
                  <a:pt x="1378425" y="1724167"/>
                  <a:pt x="1364777" y="1719618"/>
                </a:cubicBezTo>
                <a:cubicBezTo>
                  <a:pt x="1351129" y="1724167"/>
                  <a:pt x="1336409" y="1726279"/>
                  <a:pt x="1323833" y="1733266"/>
                </a:cubicBezTo>
                <a:cubicBezTo>
                  <a:pt x="1295156" y="1749198"/>
                  <a:pt x="1273069" y="1777483"/>
                  <a:pt x="1241947" y="1787857"/>
                </a:cubicBezTo>
                <a:lnTo>
                  <a:pt x="1201003" y="1801505"/>
                </a:lnTo>
                <a:cubicBezTo>
                  <a:pt x="1180762" y="1771142"/>
                  <a:pt x="1165710" y="1756344"/>
                  <a:pt x="1160060" y="1719618"/>
                </a:cubicBezTo>
                <a:cubicBezTo>
                  <a:pt x="1153108" y="1674430"/>
                  <a:pt x="1153364" y="1628328"/>
                  <a:pt x="1146412" y="1583140"/>
                </a:cubicBezTo>
                <a:cubicBezTo>
                  <a:pt x="1144225" y="1568921"/>
                  <a:pt x="1143998" y="1551184"/>
                  <a:pt x="1132765" y="1542197"/>
                </a:cubicBezTo>
                <a:cubicBezTo>
                  <a:pt x="1118118" y="1530479"/>
                  <a:pt x="1096371" y="1533098"/>
                  <a:pt x="1078174" y="1528549"/>
                </a:cubicBezTo>
                <a:cubicBezTo>
                  <a:pt x="1032681" y="1533098"/>
                  <a:pt x="984663" y="1526573"/>
                  <a:pt x="941696" y="1542197"/>
                </a:cubicBezTo>
                <a:cubicBezTo>
                  <a:pt x="928176" y="1547113"/>
                  <a:pt x="937035" y="1571906"/>
                  <a:pt x="928048" y="1583140"/>
                </a:cubicBezTo>
                <a:cubicBezTo>
                  <a:pt x="917801" y="1595948"/>
                  <a:pt x="900753" y="1601337"/>
                  <a:pt x="887105" y="1610436"/>
                </a:cubicBezTo>
                <a:cubicBezTo>
                  <a:pt x="864359" y="1605887"/>
                  <a:pt x="835269" y="1613191"/>
                  <a:pt x="818866" y="1596788"/>
                </a:cubicBezTo>
                <a:cubicBezTo>
                  <a:pt x="798521" y="1576443"/>
                  <a:pt x="798549" y="1542815"/>
                  <a:pt x="791571" y="1514902"/>
                </a:cubicBezTo>
                <a:cubicBezTo>
                  <a:pt x="782472" y="1478508"/>
                  <a:pt x="774581" y="1441791"/>
                  <a:pt x="764275" y="1405720"/>
                </a:cubicBezTo>
                <a:cubicBezTo>
                  <a:pt x="756371" y="1378055"/>
                  <a:pt x="746077" y="1351129"/>
                  <a:pt x="736979" y="1323833"/>
                </a:cubicBezTo>
                <a:cubicBezTo>
                  <a:pt x="732430" y="1310185"/>
                  <a:pt x="726153" y="1296996"/>
                  <a:pt x="723332" y="1282890"/>
                </a:cubicBezTo>
                <a:lnTo>
                  <a:pt x="709684" y="1214651"/>
                </a:lnTo>
                <a:cubicBezTo>
                  <a:pt x="705135" y="1150961"/>
                  <a:pt x="721629" y="1082080"/>
                  <a:pt x="696036" y="1023582"/>
                </a:cubicBezTo>
                <a:cubicBezTo>
                  <a:pt x="687531" y="1004142"/>
                  <a:pt x="546705" y="985046"/>
                  <a:pt x="532263" y="982639"/>
                </a:cubicBezTo>
                <a:cubicBezTo>
                  <a:pt x="518615" y="973540"/>
                  <a:pt x="503921" y="965844"/>
                  <a:pt x="491320" y="955343"/>
                </a:cubicBezTo>
                <a:cubicBezTo>
                  <a:pt x="476493" y="942987"/>
                  <a:pt x="466436" y="925106"/>
                  <a:pt x="450377" y="914400"/>
                </a:cubicBezTo>
                <a:cubicBezTo>
                  <a:pt x="438407" y="906420"/>
                  <a:pt x="423081" y="905301"/>
                  <a:pt x="409433" y="900752"/>
                </a:cubicBezTo>
                <a:cubicBezTo>
                  <a:pt x="361348" y="907621"/>
                  <a:pt x="281247" y="928886"/>
                  <a:pt x="232012" y="900752"/>
                </a:cubicBezTo>
                <a:cubicBezTo>
                  <a:pt x="219522" y="893615"/>
                  <a:pt x="224799" y="872676"/>
                  <a:pt x="218365" y="859809"/>
                </a:cubicBezTo>
                <a:cubicBezTo>
                  <a:pt x="211030" y="845138"/>
                  <a:pt x="200168" y="832514"/>
                  <a:pt x="191069" y="818866"/>
                </a:cubicBezTo>
                <a:cubicBezTo>
                  <a:pt x="195618" y="787021"/>
                  <a:pt x="204717" y="755499"/>
                  <a:pt x="204717" y="723331"/>
                </a:cubicBezTo>
                <a:cubicBezTo>
                  <a:pt x="204717" y="704574"/>
                  <a:pt x="196222" y="686775"/>
                  <a:pt x="191069" y="668740"/>
                </a:cubicBezTo>
                <a:cubicBezTo>
                  <a:pt x="182189" y="637661"/>
                  <a:pt x="174050" y="610778"/>
                  <a:pt x="150126" y="586854"/>
                </a:cubicBezTo>
                <a:cubicBezTo>
                  <a:pt x="138527" y="575255"/>
                  <a:pt x="122830" y="568657"/>
                  <a:pt x="109182" y="559558"/>
                </a:cubicBezTo>
                <a:cubicBezTo>
                  <a:pt x="30960" y="442224"/>
                  <a:pt x="135115" y="580303"/>
                  <a:pt x="40944" y="504967"/>
                </a:cubicBezTo>
                <a:cubicBezTo>
                  <a:pt x="16892" y="485725"/>
                  <a:pt x="8991" y="450053"/>
                  <a:pt x="0" y="423081"/>
                </a:cubicBezTo>
                <a:cubicBezTo>
                  <a:pt x="4549" y="395785"/>
                  <a:pt x="1273" y="365945"/>
                  <a:pt x="13648" y="341194"/>
                </a:cubicBezTo>
                <a:cubicBezTo>
                  <a:pt x="20983" y="326523"/>
                  <a:pt x="41990" y="324400"/>
                  <a:pt x="54591" y="313899"/>
                </a:cubicBezTo>
                <a:cubicBezTo>
                  <a:pt x="80463" y="292339"/>
                  <a:pt x="107493" y="262686"/>
                  <a:pt x="122830" y="232012"/>
                </a:cubicBezTo>
                <a:cubicBezTo>
                  <a:pt x="156619" y="164434"/>
                  <a:pt x="136478" y="55875"/>
                  <a:pt x="136478" y="0"/>
                </a:cubicBez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Forme libre 9"/>
          <p:cNvSpPr/>
          <p:nvPr/>
        </p:nvSpPr>
        <p:spPr>
          <a:xfrm>
            <a:off x="4599296" y="600501"/>
            <a:ext cx="2415653" cy="2852383"/>
          </a:xfrm>
          <a:custGeom>
            <a:avLst/>
            <a:gdLst>
              <a:gd name="connsiteX0" fmla="*/ 0 w 2415653"/>
              <a:gd name="connsiteY0" fmla="*/ 1487606 h 2852383"/>
              <a:gd name="connsiteX1" fmla="*/ 81886 w 2415653"/>
              <a:gd name="connsiteY1" fmla="*/ 1446663 h 2852383"/>
              <a:gd name="connsiteX2" fmla="*/ 136477 w 2415653"/>
              <a:gd name="connsiteY2" fmla="*/ 1460311 h 2852383"/>
              <a:gd name="connsiteX3" fmla="*/ 191068 w 2415653"/>
              <a:gd name="connsiteY3" fmla="*/ 1528550 h 2852383"/>
              <a:gd name="connsiteX4" fmla="*/ 272955 w 2415653"/>
              <a:gd name="connsiteY4" fmla="*/ 1569493 h 2852383"/>
              <a:gd name="connsiteX5" fmla="*/ 300250 w 2415653"/>
              <a:gd name="connsiteY5" fmla="*/ 1610436 h 2852383"/>
              <a:gd name="connsiteX6" fmla="*/ 313898 w 2415653"/>
              <a:gd name="connsiteY6" fmla="*/ 1651380 h 2852383"/>
              <a:gd name="connsiteX7" fmla="*/ 354841 w 2415653"/>
              <a:gd name="connsiteY7" fmla="*/ 1678675 h 2852383"/>
              <a:gd name="connsiteX8" fmla="*/ 491319 w 2415653"/>
              <a:gd name="connsiteY8" fmla="*/ 1637732 h 2852383"/>
              <a:gd name="connsiteX9" fmla="*/ 518614 w 2415653"/>
              <a:gd name="connsiteY9" fmla="*/ 1555845 h 2852383"/>
              <a:gd name="connsiteX10" fmla="*/ 532262 w 2415653"/>
              <a:gd name="connsiteY10" fmla="*/ 1514902 h 2852383"/>
              <a:gd name="connsiteX11" fmla="*/ 518614 w 2415653"/>
              <a:gd name="connsiteY11" fmla="*/ 1419368 h 2852383"/>
              <a:gd name="connsiteX12" fmla="*/ 504967 w 2415653"/>
              <a:gd name="connsiteY12" fmla="*/ 1378424 h 2852383"/>
              <a:gd name="connsiteX13" fmla="*/ 464023 w 2415653"/>
              <a:gd name="connsiteY13" fmla="*/ 1351129 h 2852383"/>
              <a:gd name="connsiteX14" fmla="*/ 423080 w 2415653"/>
              <a:gd name="connsiteY14" fmla="*/ 1337481 h 2852383"/>
              <a:gd name="connsiteX15" fmla="*/ 368489 w 2415653"/>
              <a:gd name="connsiteY15" fmla="*/ 1241947 h 2852383"/>
              <a:gd name="connsiteX16" fmla="*/ 382137 w 2415653"/>
              <a:gd name="connsiteY16" fmla="*/ 1160060 h 2852383"/>
              <a:gd name="connsiteX17" fmla="*/ 409432 w 2415653"/>
              <a:gd name="connsiteY17" fmla="*/ 1050878 h 2852383"/>
              <a:gd name="connsiteX18" fmla="*/ 436728 w 2415653"/>
              <a:gd name="connsiteY18" fmla="*/ 996287 h 2852383"/>
              <a:gd name="connsiteX19" fmla="*/ 477671 w 2415653"/>
              <a:gd name="connsiteY19" fmla="*/ 955344 h 2852383"/>
              <a:gd name="connsiteX20" fmla="*/ 559558 w 2415653"/>
              <a:gd name="connsiteY20" fmla="*/ 900753 h 2852383"/>
              <a:gd name="connsiteX21" fmla="*/ 573205 w 2415653"/>
              <a:gd name="connsiteY21" fmla="*/ 859809 h 2852383"/>
              <a:gd name="connsiteX22" fmla="*/ 641444 w 2415653"/>
              <a:gd name="connsiteY22" fmla="*/ 791571 h 2852383"/>
              <a:gd name="connsiteX23" fmla="*/ 668740 w 2415653"/>
              <a:gd name="connsiteY23" fmla="*/ 709684 h 2852383"/>
              <a:gd name="connsiteX24" fmla="*/ 682388 w 2415653"/>
              <a:gd name="connsiteY24" fmla="*/ 614150 h 2852383"/>
              <a:gd name="connsiteX25" fmla="*/ 696035 w 2415653"/>
              <a:gd name="connsiteY25" fmla="*/ 573206 h 2852383"/>
              <a:gd name="connsiteX26" fmla="*/ 736979 w 2415653"/>
              <a:gd name="connsiteY26" fmla="*/ 559559 h 2852383"/>
              <a:gd name="connsiteX27" fmla="*/ 764274 w 2415653"/>
              <a:gd name="connsiteY27" fmla="*/ 518615 h 2852383"/>
              <a:gd name="connsiteX28" fmla="*/ 750626 w 2415653"/>
              <a:gd name="connsiteY28" fmla="*/ 423081 h 2852383"/>
              <a:gd name="connsiteX29" fmla="*/ 682388 w 2415653"/>
              <a:gd name="connsiteY29" fmla="*/ 409433 h 2852383"/>
              <a:gd name="connsiteX30" fmla="*/ 545910 w 2415653"/>
              <a:gd name="connsiteY30" fmla="*/ 395786 h 2852383"/>
              <a:gd name="connsiteX31" fmla="*/ 436728 w 2415653"/>
              <a:gd name="connsiteY31" fmla="*/ 327547 h 2852383"/>
              <a:gd name="connsiteX32" fmla="*/ 409432 w 2415653"/>
              <a:gd name="connsiteY32" fmla="*/ 245660 h 2852383"/>
              <a:gd name="connsiteX33" fmla="*/ 464023 w 2415653"/>
              <a:gd name="connsiteY33" fmla="*/ 81887 h 2852383"/>
              <a:gd name="connsiteX34" fmla="*/ 518614 w 2415653"/>
              <a:gd name="connsiteY34" fmla="*/ 0 h 2852383"/>
              <a:gd name="connsiteX35" fmla="*/ 682388 w 2415653"/>
              <a:gd name="connsiteY35" fmla="*/ 13648 h 2852383"/>
              <a:gd name="connsiteX36" fmla="*/ 736979 w 2415653"/>
              <a:gd name="connsiteY36" fmla="*/ 81887 h 2852383"/>
              <a:gd name="connsiteX37" fmla="*/ 818865 w 2415653"/>
              <a:gd name="connsiteY37" fmla="*/ 136478 h 2852383"/>
              <a:gd name="connsiteX38" fmla="*/ 982638 w 2415653"/>
              <a:gd name="connsiteY38" fmla="*/ 163774 h 2852383"/>
              <a:gd name="connsiteX39" fmla="*/ 1009934 w 2415653"/>
              <a:gd name="connsiteY39" fmla="*/ 272956 h 2852383"/>
              <a:gd name="connsiteX40" fmla="*/ 1023582 w 2415653"/>
              <a:gd name="connsiteY40" fmla="*/ 313899 h 2852383"/>
              <a:gd name="connsiteX41" fmla="*/ 1105468 w 2415653"/>
              <a:gd name="connsiteY41" fmla="*/ 341195 h 2852383"/>
              <a:gd name="connsiteX42" fmla="*/ 1173707 w 2415653"/>
              <a:gd name="connsiteY42" fmla="*/ 327547 h 2852383"/>
              <a:gd name="connsiteX43" fmla="*/ 1255594 w 2415653"/>
              <a:gd name="connsiteY43" fmla="*/ 300251 h 2852383"/>
              <a:gd name="connsiteX44" fmla="*/ 1378423 w 2415653"/>
              <a:gd name="connsiteY44" fmla="*/ 327547 h 2852383"/>
              <a:gd name="connsiteX45" fmla="*/ 1405719 w 2415653"/>
              <a:gd name="connsiteY45" fmla="*/ 368490 h 2852383"/>
              <a:gd name="connsiteX46" fmla="*/ 1433014 w 2415653"/>
              <a:gd name="connsiteY46" fmla="*/ 450377 h 2852383"/>
              <a:gd name="connsiteX47" fmla="*/ 1419367 w 2415653"/>
              <a:gd name="connsiteY47" fmla="*/ 504968 h 2852383"/>
              <a:gd name="connsiteX48" fmla="*/ 1378423 w 2415653"/>
              <a:gd name="connsiteY48" fmla="*/ 545911 h 2852383"/>
              <a:gd name="connsiteX49" fmla="*/ 1351128 w 2415653"/>
              <a:gd name="connsiteY49" fmla="*/ 586854 h 2852383"/>
              <a:gd name="connsiteX50" fmla="*/ 1364776 w 2415653"/>
              <a:gd name="connsiteY50" fmla="*/ 682389 h 2852383"/>
              <a:gd name="connsiteX51" fmla="*/ 1405719 w 2415653"/>
              <a:gd name="connsiteY51" fmla="*/ 696036 h 2852383"/>
              <a:gd name="connsiteX52" fmla="*/ 1433014 w 2415653"/>
              <a:gd name="connsiteY52" fmla="*/ 750627 h 2852383"/>
              <a:gd name="connsiteX53" fmla="*/ 1460310 w 2415653"/>
              <a:gd name="connsiteY53" fmla="*/ 791571 h 2852383"/>
              <a:gd name="connsiteX54" fmla="*/ 1501253 w 2415653"/>
              <a:gd name="connsiteY54" fmla="*/ 873457 h 2852383"/>
              <a:gd name="connsiteX55" fmla="*/ 1542197 w 2415653"/>
              <a:gd name="connsiteY55" fmla="*/ 887105 h 2852383"/>
              <a:gd name="connsiteX56" fmla="*/ 1583140 w 2415653"/>
              <a:gd name="connsiteY56" fmla="*/ 914400 h 2852383"/>
              <a:gd name="connsiteX57" fmla="*/ 1774208 w 2415653"/>
              <a:gd name="connsiteY57" fmla="*/ 887105 h 2852383"/>
              <a:gd name="connsiteX58" fmla="*/ 1815152 w 2415653"/>
              <a:gd name="connsiteY58" fmla="*/ 873457 h 2852383"/>
              <a:gd name="connsiteX59" fmla="*/ 2047164 w 2415653"/>
              <a:gd name="connsiteY59" fmla="*/ 914400 h 2852383"/>
              <a:gd name="connsiteX60" fmla="*/ 2142698 w 2415653"/>
              <a:gd name="connsiteY60" fmla="*/ 900753 h 2852383"/>
              <a:gd name="connsiteX61" fmla="*/ 2197289 w 2415653"/>
              <a:gd name="connsiteY61" fmla="*/ 846162 h 2852383"/>
              <a:gd name="connsiteX62" fmla="*/ 2251880 w 2415653"/>
              <a:gd name="connsiteY62" fmla="*/ 928048 h 2852383"/>
              <a:gd name="connsiteX63" fmla="*/ 2320119 w 2415653"/>
              <a:gd name="connsiteY63" fmla="*/ 996287 h 2852383"/>
              <a:gd name="connsiteX64" fmla="*/ 2388358 w 2415653"/>
              <a:gd name="connsiteY64" fmla="*/ 1201003 h 2852383"/>
              <a:gd name="connsiteX65" fmla="*/ 2402005 w 2415653"/>
              <a:gd name="connsiteY65" fmla="*/ 1241947 h 2852383"/>
              <a:gd name="connsiteX66" fmla="*/ 2415653 w 2415653"/>
              <a:gd name="connsiteY66" fmla="*/ 1282890 h 2852383"/>
              <a:gd name="connsiteX67" fmla="*/ 2374710 w 2415653"/>
              <a:gd name="connsiteY67" fmla="*/ 1405720 h 2852383"/>
              <a:gd name="connsiteX68" fmla="*/ 2333767 w 2415653"/>
              <a:gd name="connsiteY68" fmla="*/ 1433015 h 2852383"/>
              <a:gd name="connsiteX69" fmla="*/ 2251880 w 2415653"/>
              <a:gd name="connsiteY69" fmla="*/ 1419368 h 2852383"/>
              <a:gd name="connsiteX70" fmla="*/ 2210937 w 2415653"/>
              <a:gd name="connsiteY70" fmla="*/ 1392072 h 2852383"/>
              <a:gd name="connsiteX71" fmla="*/ 2183641 w 2415653"/>
              <a:gd name="connsiteY71" fmla="*/ 1296538 h 2852383"/>
              <a:gd name="connsiteX72" fmla="*/ 2006220 w 2415653"/>
              <a:gd name="connsiteY72" fmla="*/ 1310186 h 2852383"/>
              <a:gd name="connsiteX73" fmla="*/ 1897038 w 2415653"/>
              <a:gd name="connsiteY73" fmla="*/ 1323833 h 2852383"/>
              <a:gd name="connsiteX74" fmla="*/ 1856095 w 2415653"/>
              <a:gd name="connsiteY74" fmla="*/ 1405720 h 2852383"/>
              <a:gd name="connsiteX75" fmla="*/ 1842447 w 2415653"/>
              <a:gd name="connsiteY75" fmla="*/ 1596789 h 2852383"/>
              <a:gd name="connsiteX76" fmla="*/ 1760561 w 2415653"/>
              <a:gd name="connsiteY76" fmla="*/ 1651380 h 2852383"/>
              <a:gd name="connsiteX77" fmla="*/ 1678674 w 2415653"/>
              <a:gd name="connsiteY77" fmla="*/ 1678675 h 2852383"/>
              <a:gd name="connsiteX78" fmla="*/ 1637731 w 2415653"/>
              <a:gd name="connsiteY78" fmla="*/ 1692323 h 2852383"/>
              <a:gd name="connsiteX79" fmla="*/ 1501253 w 2415653"/>
              <a:gd name="connsiteY79" fmla="*/ 1774209 h 2852383"/>
              <a:gd name="connsiteX80" fmla="*/ 1473958 w 2415653"/>
              <a:gd name="connsiteY80" fmla="*/ 1815153 h 2852383"/>
              <a:gd name="connsiteX81" fmla="*/ 1433014 w 2415653"/>
              <a:gd name="connsiteY81" fmla="*/ 1828800 h 2852383"/>
              <a:gd name="connsiteX82" fmla="*/ 1392071 w 2415653"/>
              <a:gd name="connsiteY82" fmla="*/ 1856096 h 2852383"/>
              <a:gd name="connsiteX83" fmla="*/ 1378423 w 2415653"/>
              <a:gd name="connsiteY83" fmla="*/ 1897039 h 2852383"/>
              <a:gd name="connsiteX84" fmla="*/ 1282889 w 2415653"/>
              <a:gd name="connsiteY84" fmla="*/ 1937983 h 2852383"/>
              <a:gd name="connsiteX85" fmla="*/ 1228298 w 2415653"/>
              <a:gd name="connsiteY85" fmla="*/ 1924335 h 2852383"/>
              <a:gd name="connsiteX86" fmla="*/ 1187355 w 2415653"/>
              <a:gd name="connsiteY86" fmla="*/ 1910687 h 2852383"/>
              <a:gd name="connsiteX87" fmla="*/ 1091820 w 2415653"/>
              <a:gd name="connsiteY87" fmla="*/ 1924335 h 2852383"/>
              <a:gd name="connsiteX88" fmla="*/ 1078173 w 2415653"/>
              <a:gd name="connsiteY88" fmla="*/ 1965278 h 2852383"/>
              <a:gd name="connsiteX89" fmla="*/ 1146411 w 2415653"/>
              <a:gd name="connsiteY89" fmla="*/ 2115403 h 2852383"/>
              <a:gd name="connsiteX90" fmla="*/ 1173707 w 2415653"/>
              <a:gd name="connsiteY90" fmla="*/ 2156347 h 2852383"/>
              <a:gd name="connsiteX91" fmla="*/ 1241946 w 2415653"/>
              <a:gd name="connsiteY91" fmla="*/ 2279177 h 2852383"/>
              <a:gd name="connsiteX92" fmla="*/ 1255594 w 2415653"/>
              <a:gd name="connsiteY92" fmla="*/ 2320120 h 2852383"/>
              <a:gd name="connsiteX93" fmla="*/ 1269241 w 2415653"/>
              <a:gd name="connsiteY93" fmla="*/ 2470245 h 2852383"/>
              <a:gd name="connsiteX94" fmla="*/ 1296537 w 2415653"/>
              <a:gd name="connsiteY94" fmla="*/ 2511189 h 2852383"/>
              <a:gd name="connsiteX95" fmla="*/ 1378423 w 2415653"/>
              <a:gd name="connsiteY95" fmla="*/ 2565780 h 2852383"/>
              <a:gd name="connsiteX96" fmla="*/ 1405719 w 2415653"/>
              <a:gd name="connsiteY96" fmla="*/ 2606723 h 2852383"/>
              <a:gd name="connsiteX97" fmla="*/ 1419367 w 2415653"/>
              <a:gd name="connsiteY97" fmla="*/ 2647666 h 2852383"/>
              <a:gd name="connsiteX98" fmla="*/ 1460310 w 2415653"/>
              <a:gd name="connsiteY98" fmla="*/ 2674962 h 2852383"/>
              <a:gd name="connsiteX99" fmla="*/ 1487605 w 2415653"/>
              <a:gd name="connsiteY99" fmla="*/ 2756848 h 2852383"/>
              <a:gd name="connsiteX100" fmla="*/ 1501253 w 2415653"/>
              <a:gd name="connsiteY100" fmla="*/ 2852383 h 2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415653" h="2852383">
                <a:moveTo>
                  <a:pt x="0" y="1487606"/>
                </a:moveTo>
                <a:cubicBezTo>
                  <a:pt x="20700" y="1473806"/>
                  <a:pt x="53635" y="1446663"/>
                  <a:pt x="81886" y="1446663"/>
                </a:cubicBezTo>
                <a:cubicBezTo>
                  <a:pt x="100643" y="1446663"/>
                  <a:pt x="118280" y="1455762"/>
                  <a:pt x="136477" y="1460311"/>
                </a:cubicBezTo>
                <a:cubicBezTo>
                  <a:pt x="253812" y="1538533"/>
                  <a:pt x="115730" y="1434377"/>
                  <a:pt x="191068" y="1528550"/>
                </a:cubicBezTo>
                <a:cubicBezTo>
                  <a:pt x="210309" y="1552601"/>
                  <a:pt x="245984" y="1560503"/>
                  <a:pt x="272955" y="1569493"/>
                </a:cubicBezTo>
                <a:cubicBezTo>
                  <a:pt x="282053" y="1583141"/>
                  <a:pt x="292915" y="1595765"/>
                  <a:pt x="300250" y="1610436"/>
                </a:cubicBezTo>
                <a:cubicBezTo>
                  <a:pt x="306684" y="1623303"/>
                  <a:pt x="304911" y="1640146"/>
                  <a:pt x="313898" y="1651380"/>
                </a:cubicBezTo>
                <a:cubicBezTo>
                  <a:pt x="324144" y="1664188"/>
                  <a:pt x="341193" y="1669577"/>
                  <a:pt x="354841" y="1678675"/>
                </a:cubicBezTo>
                <a:cubicBezTo>
                  <a:pt x="381557" y="1674858"/>
                  <a:pt x="466980" y="1676675"/>
                  <a:pt x="491319" y="1637732"/>
                </a:cubicBezTo>
                <a:cubicBezTo>
                  <a:pt x="506568" y="1613333"/>
                  <a:pt x="509516" y="1583141"/>
                  <a:pt x="518614" y="1555845"/>
                </a:cubicBezTo>
                <a:lnTo>
                  <a:pt x="532262" y="1514902"/>
                </a:lnTo>
                <a:cubicBezTo>
                  <a:pt x="527713" y="1483057"/>
                  <a:pt x="524923" y="1450911"/>
                  <a:pt x="518614" y="1419368"/>
                </a:cubicBezTo>
                <a:cubicBezTo>
                  <a:pt x="515793" y="1405261"/>
                  <a:pt x="513954" y="1389658"/>
                  <a:pt x="504967" y="1378424"/>
                </a:cubicBezTo>
                <a:cubicBezTo>
                  <a:pt x="494720" y="1365616"/>
                  <a:pt x="478694" y="1358464"/>
                  <a:pt x="464023" y="1351129"/>
                </a:cubicBezTo>
                <a:cubicBezTo>
                  <a:pt x="451156" y="1344695"/>
                  <a:pt x="436728" y="1342030"/>
                  <a:pt x="423080" y="1337481"/>
                </a:cubicBezTo>
                <a:cubicBezTo>
                  <a:pt x="410778" y="1319028"/>
                  <a:pt x="370526" y="1262316"/>
                  <a:pt x="368489" y="1241947"/>
                </a:cubicBezTo>
                <a:cubicBezTo>
                  <a:pt x="365735" y="1214412"/>
                  <a:pt x="377187" y="1187286"/>
                  <a:pt x="382137" y="1160060"/>
                </a:cubicBezTo>
                <a:cubicBezTo>
                  <a:pt x="388881" y="1122966"/>
                  <a:pt x="394481" y="1085764"/>
                  <a:pt x="409432" y="1050878"/>
                </a:cubicBezTo>
                <a:cubicBezTo>
                  <a:pt x="417446" y="1032178"/>
                  <a:pt x="424903" y="1012842"/>
                  <a:pt x="436728" y="996287"/>
                </a:cubicBezTo>
                <a:cubicBezTo>
                  <a:pt x="447946" y="980581"/>
                  <a:pt x="462436" y="967193"/>
                  <a:pt x="477671" y="955344"/>
                </a:cubicBezTo>
                <a:cubicBezTo>
                  <a:pt x="503566" y="935204"/>
                  <a:pt x="559558" y="900753"/>
                  <a:pt x="559558" y="900753"/>
                </a:cubicBezTo>
                <a:cubicBezTo>
                  <a:pt x="564107" y="887105"/>
                  <a:pt x="564218" y="871043"/>
                  <a:pt x="573205" y="859809"/>
                </a:cubicBezTo>
                <a:cubicBezTo>
                  <a:pt x="632348" y="785879"/>
                  <a:pt x="600499" y="883698"/>
                  <a:pt x="641444" y="791571"/>
                </a:cubicBezTo>
                <a:cubicBezTo>
                  <a:pt x="653129" y="765279"/>
                  <a:pt x="668740" y="709684"/>
                  <a:pt x="668740" y="709684"/>
                </a:cubicBezTo>
                <a:cubicBezTo>
                  <a:pt x="673289" y="677839"/>
                  <a:pt x="676079" y="645693"/>
                  <a:pt x="682388" y="614150"/>
                </a:cubicBezTo>
                <a:cubicBezTo>
                  <a:pt x="685209" y="600043"/>
                  <a:pt x="685862" y="583379"/>
                  <a:pt x="696035" y="573206"/>
                </a:cubicBezTo>
                <a:cubicBezTo>
                  <a:pt x="706208" y="563033"/>
                  <a:pt x="723331" y="564108"/>
                  <a:pt x="736979" y="559559"/>
                </a:cubicBezTo>
                <a:cubicBezTo>
                  <a:pt x="746077" y="545911"/>
                  <a:pt x="762642" y="534936"/>
                  <a:pt x="764274" y="518615"/>
                </a:cubicBezTo>
                <a:cubicBezTo>
                  <a:pt x="767475" y="486607"/>
                  <a:pt x="769927" y="448815"/>
                  <a:pt x="750626" y="423081"/>
                </a:cubicBezTo>
                <a:cubicBezTo>
                  <a:pt x="736708" y="404524"/>
                  <a:pt x="705381" y="412499"/>
                  <a:pt x="682388" y="409433"/>
                </a:cubicBezTo>
                <a:cubicBezTo>
                  <a:pt x="637070" y="403391"/>
                  <a:pt x="591403" y="400335"/>
                  <a:pt x="545910" y="395786"/>
                </a:cubicBezTo>
                <a:cubicBezTo>
                  <a:pt x="478152" y="373200"/>
                  <a:pt x="463057" y="386788"/>
                  <a:pt x="436728" y="327547"/>
                </a:cubicBezTo>
                <a:cubicBezTo>
                  <a:pt x="425043" y="301255"/>
                  <a:pt x="409432" y="245660"/>
                  <a:pt x="409432" y="245660"/>
                </a:cubicBezTo>
                <a:cubicBezTo>
                  <a:pt x="427372" y="102139"/>
                  <a:pt x="400161" y="173118"/>
                  <a:pt x="464023" y="81887"/>
                </a:cubicBezTo>
                <a:cubicBezTo>
                  <a:pt x="482835" y="55012"/>
                  <a:pt x="518614" y="0"/>
                  <a:pt x="518614" y="0"/>
                </a:cubicBezTo>
                <a:cubicBezTo>
                  <a:pt x="573205" y="4549"/>
                  <a:pt x="628671" y="2904"/>
                  <a:pt x="682388" y="13648"/>
                </a:cubicBezTo>
                <a:cubicBezTo>
                  <a:pt x="758121" y="28795"/>
                  <a:pt x="698130" y="43038"/>
                  <a:pt x="736979" y="81887"/>
                </a:cubicBezTo>
                <a:cubicBezTo>
                  <a:pt x="760176" y="105084"/>
                  <a:pt x="786390" y="131839"/>
                  <a:pt x="818865" y="136478"/>
                </a:cubicBezTo>
                <a:cubicBezTo>
                  <a:pt x="937363" y="153407"/>
                  <a:pt x="882856" y="143817"/>
                  <a:pt x="982638" y="163774"/>
                </a:cubicBezTo>
                <a:cubicBezTo>
                  <a:pt x="1013835" y="257364"/>
                  <a:pt x="976995" y="141204"/>
                  <a:pt x="1009934" y="272956"/>
                </a:cubicBezTo>
                <a:cubicBezTo>
                  <a:pt x="1013423" y="286912"/>
                  <a:pt x="1011876" y="305537"/>
                  <a:pt x="1023582" y="313899"/>
                </a:cubicBezTo>
                <a:cubicBezTo>
                  <a:pt x="1046995" y="330622"/>
                  <a:pt x="1105468" y="341195"/>
                  <a:pt x="1105468" y="341195"/>
                </a:cubicBezTo>
                <a:cubicBezTo>
                  <a:pt x="1128214" y="336646"/>
                  <a:pt x="1151328" y="333651"/>
                  <a:pt x="1173707" y="327547"/>
                </a:cubicBezTo>
                <a:cubicBezTo>
                  <a:pt x="1201465" y="319976"/>
                  <a:pt x="1255594" y="300251"/>
                  <a:pt x="1255594" y="300251"/>
                </a:cubicBezTo>
                <a:cubicBezTo>
                  <a:pt x="1256433" y="300391"/>
                  <a:pt x="1360740" y="313400"/>
                  <a:pt x="1378423" y="327547"/>
                </a:cubicBezTo>
                <a:cubicBezTo>
                  <a:pt x="1391231" y="337794"/>
                  <a:pt x="1399057" y="353501"/>
                  <a:pt x="1405719" y="368490"/>
                </a:cubicBezTo>
                <a:cubicBezTo>
                  <a:pt x="1417404" y="394782"/>
                  <a:pt x="1433014" y="450377"/>
                  <a:pt x="1433014" y="450377"/>
                </a:cubicBezTo>
                <a:cubicBezTo>
                  <a:pt x="1428465" y="468574"/>
                  <a:pt x="1428673" y="488682"/>
                  <a:pt x="1419367" y="504968"/>
                </a:cubicBezTo>
                <a:cubicBezTo>
                  <a:pt x="1409791" y="521726"/>
                  <a:pt x="1390779" y="531084"/>
                  <a:pt x="1378423" y="545911"/>
                </a:cubicBezTo>
                <a:cubicBezTo>
                  <a:pt x="1367922" y="558512"/>
                  <a:pt x="1360226" y="573206"/>
                  <a:pt x="1351128" y="586854"/>
                </a:cubicBezTo>
                <a:cubicBezTo>
                  <a:pt x="1355677" y="618699"/>
                  <a:pt x="1350390" y="653617"/>
                  <a:pt x="1364776" y="682389"/>
                </a:cubicBezTo>
                <a:cubicBezTo>
                  <a:pt x="1371210" y="695256"/>
                  <a:pt x="1395547" y="685864"/>
                  <a:pt x="1405719" y="696036"/>
                </a:cubicBezTo>
                <a:cubicBezTo>
                  <a:pt x="1420105" y="710422"/>
                  <a:pt x="1422920" y="732963"/>
                  <a:pt x="1433014" y="750627"/>
                </a:cubicBezTo>
                <a:cubicBezTo>
                  <a:pt x="1441152" y="764869"/>
                  <a:pt x="1452974" y="776900"/>
                  <a:pt x="1460310" y="791571"/>
                </a:cubicBezTo>
                <a:cubicBezTo>
                  <a:pt x="1476792" y="824535"/>
                  <a:pt x="1468661" y="847383"/>
                  <a:pt x="1501253" y="873457"/>
                </a:cubicBezTo>
                <a:cubicBezTo>
                  <a:pt x="1512487" y="882444"/>
                  <a:pt x="1529330" y="880671"/>
                  <a:pt x="1542197" y="887105"/>
                </a:cubicBezTo>
                <a:cubicBezTo>
                  <a:pt x="1556868" y="894440"/>
                  <a:pt x="1569492" y="905302"/>
                  <a:pt x="1583140" y="914400"/>
                </a:cubicBezTo>
                <a:cubicBezTo>
                  <a:pt x="1659579" y="905907"/>
                  <a:pt x="1704679" y="904488"/>
                  <a:pt x="1774208" y="887105"/>
                </a:cubicBezTo>
                <a:cubicBezTo>
                  <a:pt x="1788165" y="883616"/>
                  <a:pt x="1801504" y="878006"/>
                  <a:pt x="1815152" y="873457"/>
                </a:cubicBezTo>
                <a:cubicBezTo>
                  <a:pt x="1899501" y="894545"/>
                  <a:pt x="1958206" y="914400"/>
                  <a:pt x="2047164" y="914400"/>
                </a:cubicBezTo>
                <a:cubicBezTo>
                  <a:pt x="2079332" y="914400"/>
                  <a:pt x="2110853" y="905302"/>
                  <a:pt x="2142698" y="900753"/>
                </a:cubicBezTo>
                <a:cubicBezTo>
                  <a:pt x="2145497" y="892355"/>
                  <a:pt x="2158095" y="818166"/>
                  <a:pt x="2197289" y="846162"/>
                </a:cubicBezTo>
                <a:cubicBezTo>
                  <a:pt x="2223983" y="865230"/>
                  <a:pt x="2233683" y="900753"/>
                  <a:pt x="2251880" y="928048"/>
                </a:cubicBezTo>
                <a:cubicBezTo>
                  <a:pt x="2288275" y="982640"/>
                  <a:pt x="2265528" y="959893"/>
                  <a:pt x="2320119" y="996287"/>
                </a:cubicBezTo>
                <a:lnTo>
                  <a:pt x="2388358" y="1201003"/>
                </a:lnTo>
                <a:lnTo>
                  <a:pt x="2402005" y="1241947"/>
                </a:lnTo>
                <a:lnTo>
                  <a:pt x="2415653" y="1282890"/>
                </a:lnTo>
                <a:cubicBezTo>
                  <a:pt x="2406503" y="1337788"/>
                  <a:pt x="2413090" y="1367340"/>
                  <a:pt x="2374710" y="1405720"/>
                </a:cubicBezTo>
                <a:cubicBezTo>
                  <a:pt x="2363112" y="1417318"/>
                  <a:pt x="2347415" y="1423917"/>
                  <a:pt x="2333767" y="1433015"/>
                </a:cubicBezTo>
                <a:cubicBezTo>
                  <a:pt x="2306471" y="1428466"/>
                  <a:pt x="2278132" y="1428119"/>
                  <a:pt x="2251880" y="1419368"/>
                </a:cubicBezTo>
                <a:cubicBezTo>
                  <a:pt x="2236319" y="1414181"/>
                  <a:pt x="2221184" y="1404880"/>
                  <a:pt x="2210937" y="1392072"/>
                </a:cubicBezTo>
                <a:cubicBezTo>
                  <a:pt x="2203817" y="1383172"/>
                  <a:pt x="2184533" y="1300105"/>
                  <a:pt x="2183641" y="1296538"/>
                </a:cubicBezTo>
                <a:lnTo>
                  <a:pt x="2006220" y="1310186"/>
                </a:lnTo>
                <a:cubicBezTo>
                  <a:pt x="1969708" y="1313663"/>
                  <a:pt x="1931092" y="1310211"/>
                  <a:pt x="1897038" y="1323833"/>
                </a:cubicBezTo>
                <a:cubicBezTo>
                  <a:pt x="1876688" y="1331973"/>
                  <a:pt x="1861840" y="1388485"/>
                  <a:pt x="1856095" y="1405720"/>
                </a:cubicBezTo>
                <a:cubicBezTo>
                  <a:pt x="1851546" y="1469410"/>
                  <a:pt x="1865590" y="1537279"/>
                  <a:pt x="1842447" y="1596789"/>
                </a:cubicBezTo>
                <a:cubicBezTo>
                  <a:pt x="1830557" y="1627363"/>
                  <a:pt x="1791683" y="1641006"/>
                  <a:pt x="1760561" y="1651380"/>
                </a:cubicBezTo>
                <a:lnTo>
                  <a:pt x="1678674" y="1678675"/>
                </a:lnTo>
                <a:cubicBezTo>
                  <a:pt x="1665026" y="1683224"/>
                  <a:pt x="1649701" y="1684343"/>
                  <a:pt x="1637731" y="1692323"/>
                </a:cubicBezTo>
                <a:cubicBezTo>
                  <a:pt x="1538916" y="1758199"/>
                  <a:pt x="1585186" y="1732243"/>
                  <a:pt x="1501253" y="1774209"/>
                </a:cubicBezTo>
                <a:cubicBezTo>
                  <a:pt x="1492155" y="1787857"/>
                  <a:pt x="1486766" y="1804906"/>
                  <a:pt x="1473958" y="1815153"/>
                </a:cubicBezTo>
                <a:cubicBezTo>
                  <a:pt x="1462724" y="1824140"/>
                  <a:pt x="1445881" y="1822366"/>
                  <a:pt x="1433014" y="1828800"/>
                </a:cubicBezTo>
                <a:cubicBezTo>
                  <a:pt x="1418343" y="1836135"/>
                  <a:pt x="1405719" y="1846997"/>
                  <a:pt x="1392071" y="1856096"/>
                </a:cubicBezTo>
                <a:cubicBezTo>
                  <a:pt x="1387522" y="1869744"/>
                  <a:pt x="1388595" y="1886867"/>
                  <a:pt x="1378423" y="1897039"/>
                </a:cubicBezTo>
                <a:cubicBezTo>
                  <a:pt x="1361558" y="1913904"/>
                  <a:pt x="1307358" y="1929826"/>
                  <a:pt x="1282889" y="1937983"/>
                </a:cubicBezTo>
                <a:cubicBezTo>
                  <a:pt x="1264692" y="1933434"/>
                  <a:pt x="1246333" y="1929488"/>
                  <a:pt x="1228298" y="1924335"/>
                </a:cubicBezTo>
                <a:cubicBezTo>
                  <a:pt x="1214466" y="1920383"/>
                  <a:pt x="1201741" y="1910687"/>
                  <a:pt x="1187355" y="1910687"/>
                </a:cubicBezTo>
                <a:cubicBezTo>
                  <a:pt x="1155187" y="1910687"/>
                  <a:pt x="1123665" y="1919786"/>
                  <a:pt x="1091820" y="1924335"/>
                </a:cubicBezTo>
                <a:cubicBezTo>
                  <a:pt x="1087271" y="1937983"/>
                  <a:pt x="1078173" y="1950892"/>
                  <a:pt x="1078173" y="1965278"/>
                </a:cubicBezTo>
                <a:cubicBezTo>
                  <a:pt x="1078173" y="2035565"/>
                  <a:pt x="1107350" y="2056812"/>
                  <a:pt x="1146411" y="2115403"/>
                </a:cubicBezTo>
                <a:cubicBezTo>
                  <a:pt x="1155510" y="2129051"/>
                  <a:pt x="1168520" y="2140786"/>
                  <a:pt x="1173707" y="2156347"/>
                </a:cubicBezTo>
                <a:cubicBezTo>
                  <a:pt x="1207107" y="2256543"/>
                  <a:pt x="1180658" y="2217888"/>
                  <a:pt x="1241946" y="2279177"/>
                </a:cubicBezTo>
                <a:cubicBezTo>
                  <a:pt x="1246495" y="2292825"/>
                  <a:pt x="1253560" y="2305879"/>
                  <a:pt x="1255594" y="2320120"/>
                </a:cubicBezTo>
                <a:cubicBezTo>
                  <a:pt x="1262700" y="2369863"/>
                  <a:pt x="1258713" y="2421112"/>
                  <a:pt x="1269241" y="2470245"/>
                </a:cubicBezTo>
                <a:cubicBezTo>
                  <a:pt x="1272678" y="2486284"/>
                  <a:pt x="1284193" y="2500388"/>
                  <a:pt x="1296537" y="2511189"/>
                </a:cubicBezTo>
                <a:cubicBezTo>
                  <a:pt x="1321225" y="2532791"/>
                  <a:pt x="1378423" y="2565780"/>
                  <a:pt x="1378423" y="2565780"/>
                </a:cubicBezTo>
                <a:cubicBezTo>
                  <a:pt x="1387522" y="2579428"/>
                  <a:pt x="1398383" y="2592052"/>
                  <a:pt x="1405719" y="2606723"/>
                </a:cubicBezTo>
                <a:cubicBezTo>
                  <a:pt x="1412153" y="2619590"/>
                  <a:pt x="1410380" y="2636432"/>
                  <a:pt x="1419367" y="2647666"/>
                </a:cubicBezTo>
                <a:cubicBezTo>
                  <a:pt x="1429614" y="2660474"/>
                  <a:pt x="1446662" y="2665863"/>
                  <a:pt x="1460310" y="2674962"/>
                </a:cubicBezTo>
                <a:cubicBezTo>
                  <a:pt x="1469408" y="2702257"/>
                  <a:pt x="1483536" y="2728365"/>
                  <a:pt x="1487605" y="2756848"/>
                </a:cubicBezTo>
                <a:lnTo>
                  <a:pt x="1501253" y="2852383"/>
                </a:ln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1" name="Forme libre 10"/>
          <p:cNvSpPr/>
          <p:nvPr/>
        </p:nvSpPr>
        <p:spPr>
          <a:xfrm>
            <a:off x="7664039" y="2605346"/>
            <a:ext cx="661095" cy="506446"/>
          </a:xfrm>
          <a:custGeom>
            <a:avLst/>
            <a:gdLst>
              <a:gd name="connsiteX0" fmla="*/ 470027 w 661095"/>
              <a:gd name="connsiteY0" fmla="*/ 124206 h 506446"/>
              <a:gd name="connsiteX1" fmla="*/ 347197 w 661095"/>
              <a:gd name="connsiteY1" fmla="*/ 55967 h 506446"/>
              <a:gd name="connsiteX2" fmla="*/ 265310 w 661095"/>
              <a:gd name="connsiteY2" fmla="*/ 1376 h 506446"/>
              <a:gd name="connsiteX3" fmla="*/ 46946 w 661095"/>
              <a:gd name="connsiteY3" fmla="*/ 15024 h 506446"/>
              <a:gd name="connsiteX4" fmla="*/ 6003 w 661095"/>
              <a:gd name="connsiteY4" fmla="*/ 55967 h 506446"/>
              <a:gd name="connsiteX5" fmla="*/ 19651 w 661095"/>
              <a:gd name="connsiteY5" fmla="*/ 137854 h 506446"/>
              <a:gd name="connsiteX6" fmla="*/ 101537 w 661095"/>
              <a:gd name="connsiteY6" fmla="*/ 192445 h 506446"/>
              <a:gd name="connsiteX7" fmla="*/ 169776 w 661095"/>
              <a:gd name="connsiteY7" fmla="*/ 274332 h 506446"/>
              <a:gd name="connsiteX8" fmla="*/ 238015 w 661095"/>
              <a:gd name="connsiteY8" fmla="*/ 342570 h 506446"/>
              <a:gd name="connsiteX9" fmla="*/ 374492 w 661095"/>
              <a:gd name="connsiteY9" fmla="*/ 356218 h 506446"/>
              <a:gd name="connsiteX10" fmla="*/ 415436 w 661095"/>
              <a:gd name="connsiteY10" fmla="*/ 383514 h 506446"/>
              <a:gd name="connsiteX11" fmla="*/ 510970 w 661095"/>
              <a:gd name="connsiteY11" fmla="*/ 479048 h 506446"/>
              <a:gd name="connsiteX12" fmla="*/ 592857 w 661095"/>
              <a:gd name="connsiteY12" fmla="*/ 506344 h 506446"/>
              <a:gd name="connsiteX13" fmla="*/ 633800 w 661095"/>
              <a:gd name="connsiteY13" fmla="*/ 492696 h 506446"/>
              <a:gd name="connsiteX14" fmla="*/ 647448 w 661095"/>
              <a:gd name="connsiteY14" fmla="*/ 328923 h 506446"/>
              <a:gd name="connsiteX15" fmla="*/ 661095 w 661095"/>
              <a:gd name="connsiteY15" fmla="*/ 287979 h 506446"/>
              <a:gd name="connsiteX16" fmla="*/ 647448 w 661095"/>
              <a:gd name="connsiteY16" fmla="*/ 233388 h 506446"/>
              <a:gd name="connsiteX17" fmla="*/ 565561 w 661095"/>
              <a:gd name="connsiteY17" fmla="*/ 192445 h 506446"/>
              <a:gd name="connsiteX18" fmla="*/ 538265 w 661095"/>
              <a:gd name="connsiteY18" fmla="*/ 151502 h 506446"/>
              <a:gd name="connsiteX19" fmla="*/ 456379 w 661095"/>
              <a:gd name="connsiteY19" fmla="*/ 110558 h 506446"/>
              <a:gd name="connsiteX20" fmla="*/ 470027 w 661095"/>
              <a:gd name="connsiteY20" fmla="*/ 124206 h 50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095" h="506446">
                <a:moveTo>
                  <a:pt x="470027" y="124206"/>
                </a:moveTo>
                <a:cubicBezTo>
                  <a:pt x="451830" y="115108"/>
                  <a:pt x="394126" y="102896"/>
                  <a:pt x="347197" y="55967"/>
                </a:cubicBezTo>
                <a:cubicBezTo>
                  <a:pt x="296081" y="4851"/>
                  <a:pt x="324564" y="21127"/>
                  <a:pt x="265310" y="1376"/>
                </a:cubicBezTo>
                <a:cubicBezTo>
                  <a:pt x="192522" y="5925"/>
                  <a:pt x="118312" y="0"/>
                  <a:pt x="46946" y="15024"/>
                </a:cubicBezTo>
                <a:cubicBezTo>
                  <a:pt x="28059" y="19000"/>
                  <a:pt x="10190" y="37126"/>
                  <a:pt x="6003" y="55967"/>
                </a:cubicBezTo>
                <a:cubicBezTo>
                  <a:pt x="0" y="82980"/>
                  <a:pt x="3782" y="115184"/>
                  <a:pt x="19651" y="137854"/>
                </a:cubicBezTo>
                <a:cubicBezTo>
                  <a:pt x="38463" y="164729"/>
                  <a:pt x="101537" y="192445"/>
                  <a:pt x="101537" y="192445"/>
                </a:cubicBezTo>
                <a:cubicBezTo>
                  <a:pt x="169312" y="294105"/>
                  <a:pt x="82201" y="169241"/>
                  <a:pt x="169776" y="274332"/>
                </a:cubicBezTo>
                <a:cubicBezTo>
                  <a:pt x="192884" y="302062"/>
                  <a:pt x="196709" y="333038"/>
                  <a:pt x="238015" y="342570"/>
                </a:cubicBezTo>
                <a:cubicBezTo>
                  <a:pt x="282563" y="352850"/>
                  <a:pt x="329000" y="351669"/>
                  <a:pt x="374492" y="356218"/>
                </a:cubicBezTo>
                <a:cubicBezTo>
                  <a:pt x="388140" y="365317"/>
                  <a:pt x="405189" y="370706"/>
                  <a:pt x="415436" y="383514"/>
                </a:cubicBezTo>
                <a:cubicBezTo>
                  <a:pt x="470351" y="452158"/>
                  <a:pt x="346661" y="424278"/>
                  <a:pt x="510970" y="479048"/>
                </a:cubicBezTo>
                <a:lnTo>
                  <a:pt x="592857" y="506344"/>
                </a:lnTo>
                <a:cubicBezTo>
                  <a:pt x="606505" y="501795"/>
                  <a:pt x="629569" y="506446"/>
                  <a:pt x="633800" y="492696"/>
                </a:cubicBezTo>
                <a:cubicBezTo>
                  <a:pt x="649910" y="440338"/>
                  <a:pt x="640208" y="383223"/>
                  <a:pt x="647448" y="328923"/>
                </a:cubicBezTo>
                <a:cubicBezTo>
                  <a:pt x="649349" y="314663"/>
                  <a:pt x="656546" y="301627"/>
                  <a:pt x="661095" y="287979"/>
                </a:cubicBezTo>
                <a:cubicBezTo>
                  <a:pt x="656546" y="269782"/>
                  <a:pt x="657853" y="248995"/>
                  <a:pt x="647448" y="233388"/>
                </a:cubicBezTo>
                <a:cubicBezTo>
                  <a:pt x="632331" y="210713"/>
                  <a:pt x="588915" y="200230"/>
                  <a:pt x="565561" y="192445"/>
                </a:cubicBezTo>
                <a:cubicBezTo>
                  <a:pt x="556462" y="178797"/>
                  <a:pt x="549863" y="163100"/>
                  <a:pt x="538265" y="151502"/>
                </a:cubicBezTo>
                <a:cubicBezTo>
                  <a:pt x="507590" y="120827"/>
                  <a:pt x="493379" y="125358"/>
                  <a:pt x="456379" y="110558"/>
                </a:cubicBezTo>
                <a:cubicBezTo>
                  <a:pt x="446934" y="106780"/>
                  <a:pt x="488224" y="133305"/>
                  <a:pt x="470027" y="124206"/>
                </a:cubicBez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ZoneTexte 12"/>
          <p:cNvSpPr txBox="1"/>
          <p:nvPr/>
        </p:nvSpPr>
        <p:spPr>
          <a:xfrm>
            <a:off x="7740352" y="764704"/>
            <a:ext cx="372218" cy="461665"/>
          </a:xfrm>
          <a:prstGeom prst="rect">
            <a:avLst/>
          </a:prstGeom>
          <a:noFill/>
        </p:spPr>
        <p:txBody>
          <a:bodyPr wrap="none" rtlCol="0">
            <a:spAutoFit/>
          </a:bodyPr>
          <a:lstStyle/>
          <a:p>
            <a:r>
              <a:rPr lang="fr-CH" sz="2400" b="1" dirty="0"/>
              <a:t>T</a:t>
            </a:r>
          </a:p>
        </p:txBody>
      </p:sp>
      <p:sp>
        <p:nvSpPr>
          <p:cNvPr id="14" name="ZoneTexte 13"/>
          <p:cNvSpPr txBox="1"/>
          <p:nvPr/>
        </p:nvSpPr>
        <p:spPr>
          <a:xfrm>
            <a:off x="5508104" y="1700808"/>
            <a:ext cx="372218" cy="461665"/>
          </a:xfrm>
          <a:prstGeom prst="rect">
            <a:avLst/>
          </a:prstGeom>
          <a:noFill/>
        </p:spPr>
        <p:txBody>
          <a:bodyPr wrap="none" rtlCol="0">
            <a:spAutoFit/>
          </a:bodyPr>
          <a:lstStyle/>
          <a:p>
            <a:r>
              <a:rPr lang="fr-CH" sz="2400" b="1" dirty="0"/>
              <a:t>T</a:t>
            </a:r>
          </a:p>
        </p:txBody>
      </p:sp>
      <p:sp>
        <p:nvSpPr>
          <p:cNvPr id="15" name="ZoneTexte 14"/>
          <p:cNvSpPr txBox="1"/>
          <p:nvPr/>
        </p:nvSpPr>
        <p:spPr>
          <a:xfrm>
            <a:off x="6804248" y="2492896"/>
            <a:ext cx="389850" cy="461665"/>
          </a:xfrm>
          <a:prstGeom prst="rect">
            <a:avLst/>
          </a:prstGeom>
          <a:noFill/>
        </p:spPr>
        <p:txBody>
          <a:bodyPr wrap="none" rtlCol="0">
            <a:spAutoFit/>
          </a:bodyPr>
          <a:lstStyle/>
          <a:p>
            <a:r>
              <a:rPr lang="fr-CH" sz="2400" b="1" dirty="0"/>
              <a:t>S</a:t>
            </a:r>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4</a:t>
            </a:fld>
            <a:endParaRPr lang="en-US"/>
          </a:p>
        </p:txBody>
      </p:sp>
    </p:spTree>
    <p:extLst>
      <p:ext uri="{BB962C8B-B14F-4D97-AF65-F5344CB8AC3E}">
        <p14:creationId xmlns:p14="http://schemas.microsoft.com/office/powerpoint/2010/main" val="3737911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179512" y="60270"/>
            <a:ext cx="5305970" cy="128049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257925" y="0"/>
            <a:ext cx="2886075" cy="1905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660232" y="1247938"/>
            <a:ext cx="2466975" cy="209550"/>
          </a:xfrm>
          <a:prstGeom prst="rect">
            <a:avLst/>
          </a:prstGeom>
          <a:noFill/>
          <a:ln w="9525">
            <a:noFill/>
            <a:miter lim="800000"/>
            <a:headEnd/>
            <a:tailEnd/>
          </a:ln>
        </p:spPr>
      </p:pic>
      <p:pic>
        <p:nvPicPr>
          <p:cNvPr id="5122" name="Picture 2"/>
          <p:cNvPicPr>
            <a:picLocks noChangeAspect="1" noChangeArrowheads="1"/>
          </p:cNvPicPr>
          <p:nvPr/>
        </p:nvPicPr>
        <p:blipFill>
          <a:blip r:embed="rId6" cstate="print"/>
          <a:srcRect/>
          <a:stretch>
            <a:fillRect/>
          </a:stretch>
        </p:blipFill>
        <p:spPr bwMode="auto">
          <a:xfrm>
            <a:off x="1778124" y="1565756"/>
            <a:ext cx="5602188" cy="5247619"/>
          </a:xfrm>
          <a:prstGeom prst="rect">
            <a:avLst/>
          </a:prstGeom>
          <a:noFill/>
          <a:ln w="9525">
            <a:noFill/>
            <a:miter lim="800000"/>
            <a:headEnd/>
            <a:tailEnd/>
          </a:ln>
        </p:spPr>
      </p:pic>
      <p:sp>
        <p:nvSpPr>
          <p:cNvPr id="7" name="Rectangle 6"/>
          <p:cNvSpPr/>
          <p:nvPr/>
        </p:nvSpPr>
        <p:spPr>
          <a:xfrm>
            <a:off x="4846384" y="1570440"/>
            <a:ext cx="792088" cy="394679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40</a:t>
            </a:fld>
            <a:endParaRPr lang="en-US"/>
          </a:p>
        </p:txBody>
      </p:sp>
    </p:spTree>
    <p:extLst>
      <p:ext uri="{BB962C8B-B14F-4D97-AF65-F5344CB8AC3E}">
        <p14:creationId xmlns:p14="http://schemas.microsoft.com/office/powerpoint/2010/main" val="168860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Espace réservé du contenu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Intoduction</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to the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Tumor</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Immune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Microenvironment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TIME</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p>
          <a:p>
            <a:pPr marL="800100" lvl="1" indent="-342900">
              <a:spcBef>
                <a:spcPct val="20000"/>
              </a:spcBef>
              <a:buFont typeface="Arial" pitchFamily="34" charset="0"/>
              <a:buChar char="•"/>
              <a:defRPr/>
            </a:pPr>
            <a:r>
              <a:rPr lang="fr-CH" sz="2400" dirty="0" err="1">
                <a:solidFill>
                  <a:schemeClr val="accent4">
                    <a:lumMod val="40000"/>
                    <a:lumOff val="60000"/>
                  </a:schemeClr>
                </a:solidFill>
                <a:latin typeface="Times New Roman" pitchFamily="18" charset="0"/>
                <a:cs typeface="Times New Roman" pitchFamily="18" charset="0"/>
              </a:rPr>
              <a:t>Prognostic</a:t>
            </a:r>
            <a:r>
              <a:rPr lang="fr-CH" sz="2400" b="1" dirty="0">
                <a:solidFill>
                  <a:srgbClr val="7030A0"/>
                </a:solidFill>
                <a:latin typeface="Times New Roman" pitchFamily="18" charset="0"/>
                <a:cs typeface="Times New Roman" pitchFamily="18" charset="0"/>
              </a:rPr>
              <a:t> </a:t>
            </a:r>
            <a:r>
              <a:rPr lang="el-GR" sz="2400" b="1" dirty="0">
                <a:solidFill>
                  <a:srgbClr val="7030A0"/>
                </a:solidFill>
                <a:latin typeface="Times New Roman" pitchFamily="18" charset="0"/>
                <a:cs typeface="Times New Roman" pitchFamily="18" charset="0"/>
              </a:rPr>
              <a:t>/</a:t>
            </a:r>
            <a:r>
              <a:rPr lang="fr-CH" sz="2400" b="1" dirty="0">
                <a:solidFill>
                  <a:srgbClr val="7030A0"/>
                </a:solidFill>
                <a:latin typeface="Times New Roman" pitchFamily="18" charset="0"/>
                <a:cs typeface="Times New Roman" pitchFamily="18" charset="0"/>
              </a:rPr>
              <a:t> </a:t>
            </a:r>
            <a:r>
              <a:rPr lang="fr-CH" sz="2400" b="1" dirty="0" err="1">
                <a:solidFill>
                  <a:srgbClr val="7030A0"/>
                </a:solidFill>
                <a:latin typeface="Times New Roman" pitchFamily="18" charset="0"/>
                <a:cs typeface="Times New Roman" pitchFamily="18" charset="0"/>
              </a:rPr>
              <a:t>Predictive</a:t>
            </a:r>
            <a:r>
              <a:rPr lang="fr-CH" sz="2400" b="1" dirty="0">
                <a:solidFill>
                  <a:srgbClr val="7030A0"/>
                </a:solidFill>
                <a:latin typeface="Times New Roman" pitchFamily="18" charset="0"/>
                <a:cs typeface="Times New Roman" pitchFamily="18" charset="0"/>
              </a:rPr>
              <a:t> value</a:t>
            </a:r>
            <a:endParaRPr lang="el-GR" sz="2400" b="1" dirty="0">
              <a:solidFill>
                <a:srgbClr val="7030A0"/>
              </a:solidFill>
              <a:latin typeface="Times New Roman" pitchFamily="18" charset="0"/>
              <a:cs typeface="Times New Roman" pitchFamily="18" charset="0"/>
            </a:endParaRPr>
          </a:p>
          <a:p>
            <a:pPr marL="800100" lvl="1" indent="-342900">
              <a:spcBef>
                <a:spcPct val="20000"/>
              </a:spcBef>
              <a:buFont typeface="Arial" pitchFamily="34" charset="0"/>
              <a:buChar char="•"/>
              <a:defRPr/>
            </a:pP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Methodologies</a:t>
            </a:r>
            <a:endParaRPr kumimoji="0" lang="el-GR"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Mechanisms</a:t>
            </a:r>
            <a:r>
              <a:rPr kumimoji="0" lang="fr-CH"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rPr>
              <a:t> </a:t>
            </a: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regulating</a:t>
            </a:r>
            <a:r>
              <a:rPr kumimoji="0" lang="fr-CH"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rPr>
              <a:t> TIME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2400" dirty="0">
                <a:solidFill>
                  <a:schemeClr val="accent4">
                    <a:lumMod val="40000"/>
                    <a:lumOff val="60000"/>
                  </a:schemeClr>
                </a:solidFill>
                <a:latin typeface="Times New Roman" pitchFamily="18" charset="0"/>
                <a:cs typeface="Times New Roman" pitchFamily="18" charset="0"/>
              </a:rPr>
              <a:t>TIME and </a:t>
            </a:r>
            <a:r>
              <a:rPr lang="fr-CH" sz="2400" dirty="0" err="1">
                <a:solidFill>
                  <a:schemeClr val="accent4">
                    <a:lumMod val="40000"/>
                    <a:lumOff val="60000"/>
                  </a:schemeClr>
                </a:solidFill>
                <a:latin typeface="Times New Roman" pitchFamily="18" charset="0"/>
                <a:cs typeface="Times New Roman" pitchFamily="18" charset="0"/>
              </a:rPr>
              <a:t>neoplastic</a:t>
            </a:r>
            <a:r>
              <a:rPr lang="fr-CH" sz="2400" dirty="0">
                <a:solidFill>
                  <a:schemeClr val="accent4">
                    <a:lumMod val="40000"/>
                    <a:lumOff val="60000"/>
                  </a:schemeClr>
                </a:solidFill>
                <a:latin typeface="Times New Roman" pitchFamily="18" charset="0"/>
                <a:cs typeface="Times New Roman" pitchFamily="18" charset="0"/>
              </a:rPr>
              <a:t> </a:t>
            </a:r>
            <a:r>
              <a:rPr lang="fr-CH" sz="2400" dirty="0" err="1">
                <a:solidFill>
                  <a:schemeClr val="accent4">
                    <a:lumMod val="40000"/>
                    <a:lumOff val="60000"/>
                  </a:schemeClr>
                </a:solidFill>
                <a:latin typeface="Times New Roman" pitchFamily="18" charset="0"/>
                <a:cs typeface="Times New Roman" pitchFamily="18" charset="0"/>
              </a:rPr>
              <a:t>evolution</a:t>
            </a:r>
            <a:endParaRPr kumimoji="0" lang="el-GR"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cs typeface="Times New Roman" pitchFamily="18" charset="0"/>
            </a:endParaRPr>
          </a:p>
        </p:txBody>
      </p:sp>
      <p:sp>
        <p:nvSpPr>
          <p:cNvPr id="3" name="Espace réservé de la date 2"/>
          <p:cNvSpPr>
            <a:spLocks noGrp="1"/>
          </p:cNvSpPr>
          <p:nvPr>
            <p:ph type="dt" sz="half" idx="10"/>
          </p:nvPr>
        </p:nvSpPr>
        <p:spPr/>
        <p:txBody>
          <a:bodyPr/>
          <a:lstStyle/>
          <a:p>
            <a:r>
              <a:rPr lang="fr-FR"/>
              <a:t>15/03/2023</a:t>
            </a:r>
            <a:endParaRPr lang="en-US"/>
          </a:p>
        </p:txBody>
      </p:sp>
      <p:sp>
        <p:nvSpPr>
          <p:cNvPr id="8" name="Espace réservé du numéro de diapositive 7"/>
          <p:cNvSpPr>
            <a:spLocks noGrp="1"/>
          </p:cNvSpPr>
          <p:nvPr>
            <p:ph type="sldNum" sz="quarter" idx="12"/>
          </p:nvPr>
        </p:nvSpPr>
        <p:spPr/>
        <p:txBody>
          <a:bodyPr/>
          <a:lstStyle/>
          <a:p>
            <a:fld id="{04A3A10D-7D5E-4932-A76F-CD1632FD3D96}" type="slidenum">
              <a:rPr lang="en-US" smtClean="0"/>
              <a:pPr/>
              <a:t>41</a:t>
            </a:fld>
            <a:endParaRPr lang="en-US"/>
          </a:p>
        </p:txBody>
      </p:sp>
    </p:spTree>
    <p:extLst>
      <p:ext uri="{BB962C8B-B14F-4D97-AF65-F5344CB8AC3E}">
        <p14:creationId xmlns:p14="http://schemas.microsoft.com/office/powerpoint/2010/main" val="2060825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0" y="191683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107504" y="32792"/>
            <a:ext cx="5220072" cy="17400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940153" y="1623746"/>
            <a:ext cx="2592287" cy="18069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914400" y="2186136"/>
            <a:ext cx="7315200" cy="4267200"/>
          </a:xfrm>
          <a:prstGeom prst="rect">
            <a:avLst/>
          </a:prstGeom>
          <a:noFill/>
          <a:ln w="9525">
            <a:noFill/>
            <a:miter lim="800000"/>
            <a:headEnd/>
            <a:tailEnd/>
          </a:ln>
        </p:spPr>
      </p:pic>
      <p:sp>
        <p:nvSpPr>
          <p:cNvPr id="6" name="ZoneTexte 5"/>
          <p:cNvSpPr txBox="1"/>
          <p:nvPr/>
        </p:nvSpPr>
        <p:spPr>
          <a:xfrm>
            <a:off x="971600" y="2852936"/>
            <a:ext cx="63350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r-CH" dirty="0"/>
              <a:t>PFS</a:t>
            </a:r>
          </a:p>
        </p:txBody>
      </p:sp>
      <p:sp>
        <p:nvSpPr>
          <p:cNvPr id="7" name="ZoneTexte 6"/>
          <p:cNvSpPr txBox="1"/>
          <p:nvPr/>
        </p:nvSpPr>
        <p:spPr>
          <a:xfrm>
            <a:off x="971600" y="4643844"/>
            <a:ext cx="51809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r-CH" dirty="0"/>
              <a:t>OS</a:t>
            </a: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42</a:t>
            </a:fld>
            <a:endParaRPr lang="en-US"/>
          </a:p>
        </p:txBody>
      </p:sp>
    </p:spTree>
    <p:extLst>
      <p:ext uri="{BB962C8B-B14F-4D97-AF65-F5344CB8AC3E}">
        <p14:creationId xmlns:p14="http://schemas.microsoft.com/office/powerpoint/2010/main" val="1041314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12" y="116632"/>
            <a:ext cx="7380312" cy="142597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364088" y="4724386"/>
            <a:ext cx="3701453" cy="83740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5649788" y="6597352"/>
            <a:ext cx="3314700" cy="152400"/>
          </a:xfrm>
          <a:prstGeom prst="rect">
            <a:avLst/>
          </a:prstGeom>
          <a:noFill/>
          <a:ln w="9525">
            <a:noFill/>
            <a:miter lim="800000"/>
            <a:headEnd/>
            <a:tailEnd/>
          </a:ln>
        </p:spPr>
      </p:pic>
      <p:pic>
        <p:nvPicPr>
          <p:cNvPr id="3074" name="Picture 2"/>
          <p:cNvPicPr>
            <a:picLocks noChangeAspect="1" noChangeArrowheads="1"/>
          </p:cNvPicPr>
          <p:nvPr/>
        </p:nvPicPr>
        <p:blipFill>
          <a:blip r:embed="rId6" cstate="print"/>
          <a:srcRect/>
          <a:stretch>
            <a:fillRect/>
          </a:stretch>
        </p:blipFill>
        <p:spPr bwMode="auto">
          <a:xfrm>
            <a:off x="0" y="1772817"/>
            <a:ext cx="5324628" cy="4464496"/>
          </a:xfrm>
          <a:prstGeom prst="rect">
            <a:avLst/>
          </a:prstGeom>
          <a:noFill/>
          <a:ln w="9525">
            <a:solidFill>
              <a:schemeClr val="tx2"/>
            </a:solidFill>
            <a:miter lim="800000"/>
            <a:headEnd/>
            <a:tailEnd/>
          </a:ln>
        </p:spPr>
      </p:pic>
      <p:cxnSp>
        <p:nvCxnSpPr>
          <p:cNvPr id="7" name="Connecteur droit 6"/>
          <p:cNvCxnSpPr/>
          <p:nvPr/>
        </p:nvCxnSpPr>
        <p:spPr>
          <a:xfrm>
            <a:off x="0" y="162880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7" cstate="print"/>
          <a:srcRect/>
          <a:stretch>
            <a:fillRect/>
          </a:stretch>
        </p:blipFill>
        <p:spPr bwMode="auto">
          <a:xfrm>
            <a:off x="5364088" y="5540982"/>
            <a:ext cx="3719173" cy="720080"/>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43</a:t>
            </a:fld>
            <a:endParaRPr lang="en-US"/>
          </a:p>
        </p:txBody>
      </p:sp>
    </p:spTree>
    <p:extLst>
      <p:ext uri="{BB962C8B-B14F-4D97-AF65-F5344CB8AC3E}">
        <p14:creationId xmlns:p14="http://schemas.microsoft.com/office/powerpoint/2010/main" val="1370539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Espace réservé du contenu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Intoduction</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to the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Tumor</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Immune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Microenvironment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TIME</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p>
          <a:p>
            <a:pPr marL="800100" lvl="1" indent="-342900">
              <a:spcBef>
                <a:spcPct val="20000"/>
              </a:spcBef>
              <a:buFont typeface="Arial" pitchFamily="34" charset="0"/>
              <a:buChar char="•"/>
              <a:defRPr/>
            </a:pPr>
            <a:r>
              <a:rPr lang="fr-CH" sz="2400" dirty="0" err="1">
                <a:solidFill>
                  <a:srgbClr val="7030A0"/>
                </a:solidFill>
                <a:latin typeface="Times New Roman" pitchFamily="18" charset="0"/>
                <a:cs typeface="Times New Roman" pitchFamily="18" charset="0"/>
              </a:rPr>
              <a:t>Prognostic</a:t>
            </a:r>
            <a:r>
              <a:rPr lang="fr-CH" sz="2400" dirty="0">
                <a:solidFill>
                  <a:srgbClr val="7030A0"/>
                </a:solidFill>
                <a:latin typeface="Times New Roman" pitchFamily="18" charset="0"/>
                <a:cs typeface="Times New Roman" pitchFamily="18" charset="0"/>
              </a:rPr>
              <a:t> </a:t>
            </a:r>
            <a:r>
              <a:rPr lang="el-GR" sz="2400" dirty="0">
                <a:solidFill>
                  <a:srgbClr val="7030A0"/>
                </a:solidFill>
                <a:latin typeface="Times New Roman" pitchFamily="18" charset="0"/>
                <a:cs typeface="Times New Roman" pitchFamily="18" charset="0"/>
              </a:rPr>
              <a:t>/</a:t>
            </a:r>
            <a:r>
              <a:rPr lang="fr-CH" sz="2400" dirty="0">
                <a:solidFill>
                  <a:srgbClr val="7030A0"/>
                </a:solidFill>
                <a:latin typeface="Times New Roman" pitchFamily="18" charset="0"/>
                <a:cs typeface="Times New Roman" pitchFamily="18" charset="0"/>
              </a:rPr>
              <a:t> </a:t>
            </a:r>
            <a:r>
              <a:rPr lang="fr-CH" sz="2400" dirty="0" err="1">
                <a:solidFill>
                  <a:srgbClr val="7030A0"/>
                </a:solidFill>
                <a:latin typeface="Times New Roman" pitchFamily="18" charset="0"/>
                <a:cs typeface="Times New Roman" pitchFamily="18" charset="0"/>
              </a:rPr>
              <a:t>Predictive</a:t>
            </a:r>
            <a:r>
              <a:rPr lang="fr-CH" sz="2400" dirty="0">
                <a:solidFill>
                  <a:srgbClr val="7030A0"/>
                </a:solidFill>
                <a:latin typeface="Times New Roman" pitchFamily="18" charset="0"/>
                <a:cs typeface="Times New Roman" pitchFamily="18" charset="0"/>
              </a:rPr>
              <a:t> value</a:t>
            </a:r>
            <a:endParaRPr lang="el-GR" sz="2400" dirty="0">
              <a:solidFill>
                <a:srgbClr val="7030A0"/>
              </a:solidFill>
              <a:latin typeface="Times New Roman" pitchFamily="18" charset="0"/>
              <a:cs typeface="Times New Roman" pitchFamily="18" charset="0"/>
            </a:endParaRPr>
          </a:p>
          <a:p>
            <a:pPr marL="800100" lvl="1" indent="-342900">
              <a:spcBef>
                <a:spcPct val="20000"/>
              </a:spcBef>
              <a:buFont typeface="Arial" pitchFamily="34" charset="0"/>
              <a:buChar char="•"/>
              <a:defRPr/>
            </a:pPr>
            <a:r>
              <a:rPr kumimoji="0" lang="fr-CH" sz="24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Methodologies</a:t>
            </a:r>
            <a:endParaRPr kumimoji="0" lang="el-GR" sz="24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Mechanisms</a:t>
            </a:r>
            <a:r>
              <a:rPr kumimoji="0" lang="fr-CH"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rPr>
              <a:t> </a:t>
            </a:r>
            <a:r>
              <a:rPr kumimoji="0" lang="fr-CH" sz="2400" b="0" i="0" u="none" strike="noStrike" kern="1200" cap="none" spc="0" normalizeH="0" baseline="0" noProof="0" dirty="0" err="1">
                <a:ln>
                  <a:noFill/>
                </a:ln>
                <a:solidFill>
                  <a:schemeClr val="accent4">
                    <a:lumMod val="40000"/>
                    <a:lumOff val="60000"/>
                  </a:schemeClr>
                </a:solidFill>
                <a:effectLst/>
                <a:uLnTx/>
                <a:uFillTx/>
                <a:latin typeface="Times New Roman" pitchFamily="18" charset="0"/>
                <a:ea typeface="+mn-ea"/>
                <a:cs typeface="Times New Roman" pitchFamily="18" charset="0"/>
              </a:rPr>
              <a:t>regulating</a:t>
            </a:r>
            <a:r>
              <a:rPr kumimoji="0" lang="fr-CH"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ea typeface="+mn-ea"/>
                <a:cs typeface="Times New Roman" pitchFamily="18" charset="0"/>
              </a:rPr>
              <a:t> TIME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2400" dirty="0">
                <a:solidFill>
                  <a:schemeClr val="accent4">
                    <a:lumMod val="40000"/>
                    <a:lumOff val="60000"/>
                  </a:schemeClr>
                </a:solidFill>
                <a:latin typeface="Times New Roman" pitchFamily="18" charset="0"/>
                <a:cs typeface="Times New Roman" pitchFamily="18" charset="0"/>
              </a:rPr>
              <a:t>TIME and </a:t>
            </a:r>
            <a:r>
              <a:rPr lang="fr-CH" sz="2400" dirty="0" err="1">
                <a:solidFill>
                  <a:schemeClr val="accent4">
                    <a:lumMod val="40000"/>
                    <a:lumOff val="60000"/>
                  </a:schemeClr>
                </a:solidFill>
                <a:latin typeface="Times New Roman" pitchFamily="18" charset="0"/>
                <a:cs typeface="Times New Roman" pitchFamily="18" charset="0"/>
              </a:rPr>
              <a:t>neoplastic</a:t>
            </a:r>
            <a:r>
              <a:rPr lang="fr-CH" sz="2400" dirty="0">
                <a:solidFill>
                  <a:schemeClr val="accent4">
                    <a:lumMod val="40000"/>
                    <a:lumOff val="60000"/>
                  </a:schemeClr>
                </a:solidFill>
                <a:latin typeface="Times New Roman" pitchFamily="18" charset="0"/>
                <a:cs typeface="Times New Roman" pitchFamily="18" charset="0"/>
              </a:rPr>
              <a:t> </a:t>
            </a:r>
            <a:r>
              <a:rPr lang="fr-CH" sz="2400" dirty="0" err="1">
                <a:solidFill>
                  <a:schemeClr val="accent4">
                    <a:lumMod val="40000"/>
                    <a:lumOff val="60000"/>
                  </a:schemeClr>
                </a:solidFill>
                <a:latin typeface="Times New Roman" pitchFamily="18" charset="0"/>
                <a:cs typeface="Times New Roman" pitchFamily="18" charset="0"/>
              </a:rPr>
              <a:t>evolution</a:t>
            </a:r>
            <a:endParaRPr kumimoji="0" lang="el-GR"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cs typeface="Times New Roman" pitchFamily="18" charset="0"/>
            </a:endParaRPr>
          </a:p>
        </p:txBody>
      </p:sp>
      <p:sp>
        <p:nvSpPr>
          <p:cNvPr id="3" name="Espace réservé de la date 2"/>
          <p:cNvSpPr>
            <a:spLocks noGrp="1"/>
          </p:cNvSpPr>
          <p:nvPr>
            <p:ph type="dt" sz="half" idx="10"/>
          </p:nvPr>
        </p:nvSpPr>
        <p:spPr/>
        <p:txBody>
          <a:bodyPr/>
          <a:lstStyle/>
          <a:p>
            <a:r>
              <a:rPr lang="fr-FR"/>
              <a:t>15/03/2023</a:t>
            </a:r>
            <a:endParaRPr lang="en-US"/>
          </a:p>
        </p:txBody>
      </p:sp>
      <p:sp>
        <p:nvSpPr>
          <p:cNvPr id="8" name="Espace réservé du numéro de diapositive 7"/>
          <p:cNvSpPr>
            <a:spLocks noGrp="1"/>
          </p:cNvSpPr>
          <p:nvPr>
            <p:ph type="sldNum" sz="quarter" idx="12"/>
          </p:nvPr>
        </p:nvSpPr>
        <p:spPr/>
        <p:txBody>
          <a:bodyPr/>
          <a:lstStyle/>
          <a:p>
            <a:fld id="{04A3A10D-7D5E-4932-A76F-CD1632FD3D96}" type="slidenum">
              <a:rPr lang="en-US" smtClean="0"/>
              <a:pPr/>
              <a:t>44</a:t>
            </a:fld>
            <a:endParaRPr lang="en-US"/>
          </a:p>
        </p:txBody>
      </p:sp>
    </p:spTree>
    <p:extLst>
      <p:ext uri="{BB962C8B-B14F-4D97-AF65-F5344CB8AC3E}">
        <p14:creationId xmlns:p14="http://schemas.microsoft.com/office/powerpoint/2010/main" val="27600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a:off x="0" y="162880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p:cNvPicPr>
            <a:picLocks noChangeAspect="1" noChangeArrowheads="1"/>
          </p:cNvPicPr>
          <p:nvPr/>
        </p:nvPicPr>
        <p:blipFill>
          <a:blip r:embed="rId3" cstate="print"/>
          <a:srcRect/>
          <a:stretch>
            <a:fillRect/>
          </a:stretch>
        </p:blipFill>
        <p:spPr bwMode="auto">
          <a:xfrm>
            <a:off x="251521" y="1"/>
            <a:ext cx="6408711" cy="157000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926888" y="1700808"/>
            <a:ext cx="7300292" cy="5097300"/>
          </a:xfrm>
          <a:prstGeom prst="rect">
            <a:avLst/>
          </a:prstGeom>
          <a:noFill/>
          <a:ln w="9525">
            <a:noFill/>
            <a:miter lim="800000"/>
            <a:headEnd/>
            <a:tailEnd/>
          </a:ln>
        </p:spPr>
      </p:pic>
      <p:pic>
        <p:nvPicPr>
          <p:cNvPr id="3" name="Picture 4"/>
          <p:cNvPicPr>
            <a:picLocks noChangeAspect="1" noChangeArrowheads="1"/>
          </p:cNvPicPr>
          <p:nvPr/>
        </p:nvPicPr>
        <p:blipFill>
          <a:blip r:embed="rId5" cstate="print"/>
          <a:srcRect/>
          <a:stretch>
            <a:fillRect/>
          </a:stretch>
        </p:blipFill>
        <p:spPr bwMode="auto">
          <a:xfrm>
            <a:off x="6948264" y="1412776"/>
            <a:ext cx="1971675" cy="171450"/>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a:t>15/03/2023</a:t>
            </a:r>
            <a:endParaRPr lang="en-US"/>
          </a:p>
        </p:txBody>
      </p:sp>
      <p:sp>
        <p:nvSpPr>
          <p:cNvPr id="5" name="Espace réservé du numéro de diapositive 4"/>
          <p:cNvSpPr>
            <a:spLocks noGrp="1"/>
          </p:cNvSpPr>
          <p:nvPr>
            <p:ph type="sldNum" sz="quarter" idx="12"/>
          </p:nvPr>
        </p:nvSpPr>
        <p:spPr/>
        <p:txBody>
          <a:bodyPr/>
          <a:lstStyle/>
          <a:p>
            <a:fld id="{04A3A10D-7D5E-4932-A76F-CD1632FD3D96}" type="slidenum">
              <a:rPr lang="en-US" smtClean="0"/>
              <a:pPr/>
              <a:t>45</a:t>
            </a:fld>
            <a:endParaRPr lang="en-US"/>
          </a:p>
        </p:txBody>
      </p:sp>
    </p:spTree>
    <p:extLst>
      <p:ext uri="{BB962C8B-B14F-4D97-AF65-F5344CB8AC3E}">
        <p14:creationId xmlns:p14="http://schemas.microsoft.com/office/powerpoint/2010/main" val="1192231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4"/>
            <a:ext cx="8229600" cy="638944"/>
          </a:xfrm>
        </p:spPr>
        <p:txBody>
          <a:bodyPr>
            <a:normAutofit/>
          </a:bodyPr>
          <a:lstStyle/>
          <a:p>
            <a:r>
              <a:rPr lang="fr-CH" sz="2400" dirty="0">
                <a:solidFill>
                  <a:srgbClr val="C00000"/>
                </a:solidFill>
                <a:latin typeface="Arial" pitchFamily="34" charset="0"/>
                <a:cs typeface="Arial" pitchFamily="34" charset="0"/>
              </a:rPr>
              <a:t>Case 0095-</a:t>
            </a:r>
            <a:r>
              <a:rPr lang="fr-CH" sz="2400" dirty="0" err="1">
                <a:solidFill>
                  <a:srgbClr val="C00000"/>
                </a:solidFill>
                <a:latin typeface="Arial" pitchFamily="34" charset="0"/>
                <a:cs typeface="Arial" pitchFamily="34" charset="0"/>
              </a:rPr>
              <a:t>Geico</a:t>
            </a:r>
            <a:endParaRPr lang="fr-CH" sz="2400" dirty="0">
              <a:solidFill>
                <a:srgbClr val="C00000"/>
              </a:solidFill>
              <a:latin typeface="Arial" pitchFamily="34" charset="0"/>
              <a:cs typeface="Arial" pitchFamily="34" charset="0"/>
            </a:endParaRPr>
          </a:p>
        </p:txBody>
      </p:sp>
      <p:cxnSp>
        <p:nvCxnSpPr>
          <p:cNvPr id="5" name="Connecteur droit 4"/>
          <p:cNvCxnSpPr/>
          <p:nvPr/>
        </p:nvCxnSpPr>
        <p:spPr>
          <a:xfrm>
            <a:off x="0" y="62068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5122" name="Picture 2" descr="C:\Users\pfoukas\Documents\SAVED to COLLABORATEURS_18.07.2016\UNIL\PROJECTS\BIRRER_OVCA\DATA\EarlyStageOVCA\IMAGES\0095-Geico_10x_scan_annotations_zoom-in_CD8-DAPI.PNG"/>
          <p:cNvPicPr>
            <a:picLocks noChangeAspect="1" noChangeArrowheads="1"/>
          </p:cNvPicPr>
          <p:nvPr/>
        </p:nvPicPr>
        <p:blipFill>
          <a:blip r:embed="rId2" cstate="print"/>
          <a:srcRect/>
          <a:stretch>
            <a:fillRect/>
          </a:stretch>
        </p:blipFill>
        <p:spPr bwMode="auto">
          <a:xfrm>
            <a:off x="0" y="1052736"/>
            <a:ext cx="9144000" cy="4605130"/>
          </a:xfrm>
          <a:prstGeom prst="rect">
            <a:avLst/>
          </a:prstGeom>
          <a:noFill/>
        </p:spPr>
      </p:pic>
      <p:sp>
        <p:nvSpPr>
          <p:cNvPr id="6" name="ZoneTexte 5"/>
          <p:cNvSpPr txBox="1"/>
          <p:nvPr/>
        </p:nvSpPr>
        <p:spPr>
          <a:xfrm>
            <a:off x="7830820" y="5659557"/>
            <a:ext cx="1261884" cy="369332"/>
          </a:xfrm>
          <a:prstGeom prst="rect">
            <a:avLst/>
          </a:prstGeom>
          <a:noFill/>
        </p:spPr>
        <p:txBody>
          <a:bodyPr wrap="none" rtlCol="0">
            <a:spAutoFit/>
          </a:bodyPr>
          <a:lstStyle/>
          <a:p>
            <a:r>
              <a:rPr lang="fr-CH" b="1" dirty="0">
                <a:solidFill>
                  <a:srgbClr val="FFC000"/>
                </a:solidFill>
              </a:rPr>
              <a:t>CD8</a:t>
            </a:r>
            <a:r>
              <a:rPr lang="fr-CH" b="1" dirty="0"/>
              <a:t> </a:t>
            </a:r>
            <a:r>
              <a:rPr lang="fr-CH" b="1" dirty="0">
                <a:solidFill>
                  <a:srgbClr val="002060"/>
                </a:solidFill>
              </a:rPr>
              <a:t>DAPI</a:t>
            </a:r>
          </a:p>
        </p:txBody>
      </p:sp>
      <p:sp>
        <p:nvSpPr>
          <p:cNvPr id="7" name="ZoneTexte 6"/>
          <p:cNvSpPr txBox="1"/>
          <p:nvPr/>
        </p:nvSpPr>
        <p:spPr>
          <a:xfrm>
            <a:off x="6012160" y="692696"/>
            <a:ext cx="1184940" cy="369332"/>
          </a:xfrm>
          <a:prstGeom prst="rect">
            <a:avLst/>
          </a:prstGeom>
          <a:noFill/>
        </p:spPr>
        <p:txBody>
          <a:bodyPr wrap="none" rtlCol="0">
            <a:spAutoFit/>
          </a:bodyPr>
          <a:lstStyle/>
          <a:p>
            <a:r>
              <a:rPr lang="fr-CH" b="1" dirty="0" err="1">
                <a:solidFill>
                  <a:srgbClr val="7030A0"/>
                </a:solidFill>
              </a:rPr>
              <a:t>Low</a:t>
            </a:r>
            <a:r>
              <a:rPr lang="fr-CH" b="1" dirty="0">
                <a:solidFill>
                  <a:srgbClr val="7030A0"/>
                </a:solidFill>
              </a:rPr>
              <a:t> </a:t>
            </a:r>
            <a:r>
              <a:rPr lang="fr-CH" b="1" dirty="0" err="1">
                <a:solidFill>
                  <a:srgbClr val="7030A0"/>
                </a:solidFill>
              </a:rPr>
              <a:t>TILs</a:t>
            </a:r>
            <a:endParaRPr lang="fr-CH" b="1" dirty="0">
              <a:solidFill>
                <a:srgbClr val="7030A0"/>
              </a:solidFill>
            </a:endParaRP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46</a:t>
            </a:fld>
            <a:endParaRPr lang="en-US"/>
          </a:p>
        </p:txBody>
      </p:sp>
    </p:spTree>
    <p:extLst>
      <p:ext uri="{BB962C8B-B14F-4D97-AF65-F5344CB8AC3E}">
        <p14:creationId xmlns:p14="http://schemas.microsoft.com/office/powerpoint/2010/main" val="4112016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4"/>
            <a:ext cx="8229600" cy="638944"/>
          </a:xfrm>
        </p:spPr>
        <p:txBody>
          <a:bodyPr>
            <a:normAutofit/>
          </a:bodyPr>
          <a:lstStyle/>
          <a:p>
            <a:r>
              <a:rPr lang="fr-CH" sz="2400" dirty="0">
                <a:solidFill>
                  <a:srgbClr val="C00000"/>
                </a:solidFill>
                <a:latin typeface="Arial" pitchFamily="34" charset="0"/>
                <a:cs typeface="Arial" pitchFamily="34" charset="0"/>
              </a:rPr>
              <a:t>Case 0100-</a:t>
            </a:r>
            <a:r>
              <a:rPr lang="fr-CH" sz="2400" dirty="0" err="1">
                <a:solidFill>
                  <a:srgbClr val="C00000"/>
                </a:solidFill>
                <a:latin typeface="Arial" pitchFamily="34" charset="0"/>
                <a:cs typeface="Arial" pitchFamily="34" charset="0"/>
              </a:rPr>
              <a:t>Geico</a:t>
            </a:r>
            <a:endParaRPr lang="fr-CH" sz="2400" dirty="0">
              <a:solidFill>
                <a:srgbClr val="C00000"/>
              </a:solidFill>
              <a:latin typeface="Arial" pitchFamily="34" charset="0"/>
              <a:cs typeface="Arial" pitchFamily="34" charset="0"/>
            </a:endParaRPr>
          </a:p>
        </p:txBody>
      </p:sp>
      <p:cxnSp>
        <p:nvCxnSpPr>
          <p:cNvPr id="5" name="Connecteur droit 4"/>
          <p:cNvCxnSpPr/>
          <p:nvPr/>
        </p:nvCxnSpPr>
        <p:spPr>
          <a:xfrm>
            <a:off x="0" y="62068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8194" name="Picture 2" descr="C:\Users\pfoukas\Documents\SAVED to COLLABORATEURS_18.07.2016\UNIL\PROJECTS\BIRRER_OVCA\DATA\EarlyStageOVCA\IMAGES\0100-Geico_10x_scan_annotations_zoom-in_CD8-DAPI.PNG"/>
          <p:cNvPicPr>
            <a:picLocks noChangeAspect="1" noChangeArrowheads="1"/>
          </p:cNvPicPr>
          <p:nvPr/>
        </p:nvPicPr>
        <p:blipFill>
          <a:blip r:embed="rId2" cstate="print"/>
          <a:srcRect b="8137"/>
          <a:stretch>
            <a:fillRect/>
          </a:stretch>
        </p:blipFill>
        <p:spPr bwMode="auto">
          <a:xfrm>
            <a:off x="0" y="1052736"/>
            <a:ext cx="9144000" cy="4608512"/>
          </a:xfrm>
          <a:prstGeom prst="rect">
            <a:avLst/>
          </a:prstGeom>
          <a:noFill/>
        </p:spPr>
      </p:pic>
      <p:sp>
        <p:nvSpPr>
          <p:cNvPr id="7" name="ZoneTexte 6"/>
          <p:cNvSpPr txBox="1"/>
          <p:nvPr/>
        </p:nvSpPr>
        <p:spPr>
          <a:xfrm>
            <a:off x="6012160" y="692696"/>
            <a:ext cx="1236236" cy="369332"/>
          </a:xfrm>
          <a:prstGeom prst="rect">
            <a:avLst/>
          </a:prstGeom>
          <a:noFill/>
        </p:spPr>
        <p:txBody>
          <a:bodyPr wrap="none" rtlCol="0">
            <a:spAutoFit/>
          </a:bodyPr>
          <a:lstStyle/>
          <a:p>
            <a:r>
              <a:rPr lang="fr-CH" b="1" dirty="0">
                <a:solidFill>
                  <a:srgbClr val="7030A0"/>
                </a:solidFill>
              </a:rPr>
              <a:t>High </a:t>
            </a:r>
            <a:r>
              <a:rPr lang="fr-CH" b="1" dirty="0" err="1">
                <a:solidFill>
                  <a:srgbClr val="7030A0"/>
                </a:solidFill>
              </a:rPr>
              <a:t>TILs</a:t>
            </a:r>
            <a:endParaRPr lang="fr-CH" b="1" dirty="0">
              <a:solidFill>
                <a:srgbClr val="7030A0"/>
              </a:solidFill>
            </a:endParaRPr>
          </a:p>
        </p:txBody>
      </p:sp>
      <p:sp>
        <p:nvSpPr>
          <p:cNvPr id="8" name="ZoneTexte 7"/>
          <p:cNvSpPr txBox="1"/>
          <p:nvPr/>
        </p:nvSpPr>
        <p:spPr>
          <a:xfrm>
            <a:off x="7830820" y="5659557"/>
            <a:ext cx="1261884" cy="369332"/>
          </a:xfrm>
          <a:prstGeom prst="rect">
            <a:avLst/>
          </a:prstGeom>
          <a:noFill/>
        </p:spPr>
        <p:txBody>
          <a:bodyPr wrap="none" rtlCol="0">
            <a:spAutoFit/>
          </a:bodyPr>
          <a:lstStyle/>
          <a:p>
            <a:r>
              <a:rPr lang="fr-CH" b="1" dirty="0">
                <a:solidFill>
                  <a:srgbClr val="FFC000"/>
                </a:solidFill>
              </a:rPr>
              <a:t>CD8</a:t>
            </a:r>
            <a:r>
              <a:rPr lang="fr-CH" b="1" dirty="0"/>
              <a:t> </a:t>
            </a:r>
            <a:r>
              <a:rPr lang="fr-CH" b="1" dirty="0">
                <a:solidFill>
                  <a:srgbClr val="002060"/>
                </a:solidFill>
              </a:rPr>
              <a:t>DAPI</a:t>
            </a:r>
          </a:p>
        </p:txBody>
      </p:sp>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47</a:t>
            </a:fld>
            <a:endParaRPr lang="en-US"/>
          </a:p>
        </p:txBody>
      </p:sp>
    </p:spTree>
    <p:extLst>
      <p:ext uri="{BB962C8B-B14F-4D97-AF65-F5344CB8AC3E}">
        <p14:creationId xmlns:p14="http://schemas.microsoft.com/office/powerpoint/2010/main" val="1377105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59459" y="44624"/>
            <a:ext cx="5448845" cy="159619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7236296" y="6592317"/>
            <a:ext cx="1659433" cy="149051"/>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2267744" y="1989389"/>
            <a:ext cx="4544612" cy="4535955"/>
          </a:xfrm>
          <a:prstGeom prst="rect">
            <a:avLst/>
          </a:prstGeom>
          <a:noFill/>
          <a:ln w="9525">
            <a:noFill/>
            <a:miter lim="800000"/>
            <a:headEnd/>
            <a:tailEnd/>
          </a:ln>
        </p:spPr>
      </p:pic>
      <p:cxnSp>
        <p:nvCxnSpPr>
          <p:cNvPr id="7" name="Connecteur droit 6"/>
          <p:cNvCxnSpPr/>
          <p:nvPr/>
        </p:nvCxnSpPr>
        <p:spPr>
          <a:xfrm>
            <a:off x="0" y="1772816"/>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 name="Straight Connector 2"/>
          <p:cNvCxnSpPr/>
          <p:nvPr/>
        </p:nvCxnSpPr>
        <p:spPr>
          <a:xfrm>
            <a:off x="2123728" y="476672"/>
            <a:ext cx="1296144" cy="0"/>
          </a:xfrm>
          <a:prstGeom prst="line">
            <a:avLst/>
          </a:prstGeom>
        </p:spPr>
        <p:style>
          <a:lnRef idx="3">
            <a:schemeClr val="accent2"/>
          </a:lnRef>
          <a:fillRef idx="0">
            <a:schemeClr val="accent2"/>
          </a:fillRef>
          <a:effectRef idx="2">
            <a:schemeClr val="accent2"/>
          </a:effectRef>
          <a:fontRef idx="minor">
            <a:schemeClr val="tx1"/>
          </a:fontRef>
        </p:style>
      </p:cxnSp>
      <p:sp>
        <p:nvSpPr>
          <p:cNvPr id="2" name="Date Placeholder 1"/>
          <p:cNvSpPr>
            <a:spLocks noGrp="1"/>
          </p:cNvSpPr>
          <p:nvPr>
            <p:ph type="dt" sz="half" idx="10"/>
          </p:nvPr>
        </p:nvSpPr>
        <p:spPr/>
        <p:txBody>
          <a:bodyPr/>
          <a:lstStyle/>
          <a:p>
            <a:r>
              <a:rPr lang="fr-FR"/>
              <a:t>15/03/2023</a:t>
            </a:r>
            <a:endParaRPr lang="en-US"/>
          </a:p>
        </p:txBody>
      </p:sp>
      <p:sp>
        <p:nvSpPr>
          <p:cNvPr id="4" name="Slide Number Placeholder 3"/>
          <p:cNvSpPr>
            <a:spLocks noGrp="1"/>
          </p:cNvSpPr>
          <p:nvPr>
            <p:ph type="sldNum" sz="quarter" idx="12"/>
          </p:nvPr>
        </p:nvSpPr>
        <p:spPr/>
        <p:txBody>
          <a:bodyPr/>
          <a:lstStyle/>
          <a:p>
            <a:fld id="{04A3A10D-7D5E-4932-A76F-CD1632FD3D96}" type="slidenum">
              <a:rPr lang="en-US" smtClean="0"/>
              <a:pPr/>
              <a:t>48</a:t>
            </a:fld>
            <a:endParaRPr lang="en-US"/>
          </a:p>
        </p:txBody>
      </p:sp>
    </p:spTree>
    <p:extLst>
      <p:ext uri="{BB962C8B-B14F-4D97-AF65-F5344CB8AC3E}">
        <p14:creationId xmlns:p14="http://schemas.microsoft.com/office/powerpoint/2010/main" val="2427058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59459" y="44624"/>
            <a:ext cx="5448845" cy="159619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7236296" y="6592317"/>
            <a:ext cx="1659433" cy="149051"/>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67544" y="1839956"/>
            <a:ext cx="3940472" cy="4953736"/>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510608" y="1885768"/>
            <a:ext cx="3733800" cy="200025"/>
          </a:xfrm>
          <a:prstGeom prst="rect">
            <a:avLst/>
          </a:prstGeom>
          <a:noFill/>
          <a:ln w="9525">
            <a:noFill/>
            <a:miter lim="800000"/>
            <a:headEnd/>
            <a:tailEnd/>
          </a:ln>
        </p:spPr>
      </p:pic>
      <p:cxnSp>
        <p:nvCxnSpPr>
          <p:cNvPr id="8" name="Connecteur droit 7"/>
          <p:cNvCxnSpPr/>
          <p:nvPr/>
        </p:nvCxnSpPr>
        <p:spPr>
          <a:xfrm>
            <a:off x="0" y="1772816"/>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2123728" y="476672"/>
            <a:ext cx="1296144" cy="0"/>
          </a:xfrm>
          <a:prstGeom prst="line">
            <a:avLst/>
          </a:prstGeom>
        </p:spPr>
        <p:style>
          <a:lnRef idx="3">
            <a:schemeClr val="accent2"/>
          </a:lnRef>
          <a:fillRef idx="0">
            <a:schemeClr val="accent2"/>
          </a:fillRef>
          <a:effectRef idx="2">
            <a:schemeClr val="accent2"/>
          </a:effectRef>
          <a:fontRef idx="minor">
            <a:schemeClr val="tx1"/>
          </a:fontRef>
        </p:style>
      </p:cxn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49</a:t>
            </a:fld>
            <a:endParaRPr lang="en-US"/>
          </a:p>
        </p:txBody>
      </p:sp>
    </p:spTree>
    <p:extLst>
      <p:ext uri="{BB962C8B-B14F-4D97-AF65-F5344CB8AC3E}">
        <p14:creationId xmlns:p14="http://schemas.microsoft.com/office/powerpoint/2010/main" val="635474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0"/>
            <a:ext cx="4322596" cy="6813377"/>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4695775" y="4941168"/>
            <a:ext cx="4196705" cy="810596"/>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6575623" y="6597352"/>
            <a:ext cx="2316857" cy="152282"/>
          </a:xfrm>
          <a:prstGeom prst="rect">
            <a:avLst/>
          </a:prstGeom>
          <a:noFill/>
          <a:ln w="9525">
            <a:noFill/>
            <a:miter lim="800000"/>
            <a:headEnd/>
            <a:tailEnd/>
          </a:ln>
        </p:spPr>
      </p:pic>
      <p:pic>
        <p:nvPicPr>
          <p:cNvPr id="8" name="Picture 2" descr="C:\Documents and Settings\PGFoukas\Desktop\UofATHENS\LESSONS\2009&amp;2010\ΜΕΤΑΠΤΥΧΙΑΚΟ ΠΑΘ. ΑΝ\PHOTOS\6977-09 H&amp;E x20.jpg"/>
          <p:cNvPicPr>
            <a:picLocks noChangeAspect="1" noChangeArrowheads="1"/>
          </p:cNvPicPr>
          <p:nvPr/>
        </p:nvPicPr>
        <p:blipFill>
          <a:blip r:embed="rId6" cstate="print"/>
          <a:srcRect/>
          <a:stretch>
            <a:fillRect/>
          </a:stretch>
        </p:blipFill>
        <p:spPr bwMode="auto">
          <a:xfrm>
            <a:off x="4608512" y="188640"/>
            <a:ext cx="4355976" cy="3266982"/>
          </a:xfrm>
          <a:prstGeom prst="rect">
            <a:avLst/>
          </a:prstGeom>
          <a:noFill/>
        </p:spPr>
      </p:pic>
      <p:sp>
        <p:nvSpPr>
          <p:cNvPr id="9" name="Flèche droite 8"/>
          <p:cNvSpPr/>
          <p:nvPr/>
        </p:nvSpPr>
        <p:spPr>
          <a:xfrm>
            <a:off x="4311264" y="1052736"/>
            <a:ext cx="288032" cy="247088"/>
          </a:xfrm>
          <a:prstGeom prst="rightArrow">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orme libre 6"/>
          <p:cNvSpPr/>
          <p:nvPr/>
        </p:nvSpPr>
        <p:spPr>
          <a:xfrm>
            <a:off x="6264322" y="163773"/>
            <a:ext cx="2333768" cy="3289111"/>
          </a:xfrm>
          <a:custGeom>
            <a:avLst/>
            <a:gdLst>
              <a:gd name="connsiteX0" fmla="*/ 2333768 w 2333768"/>
              <a:gd name="connsiteY0" fmla="*/ 3289111 h 3289111"/>
              <a:gd name="connsiteX1" fmla="*/ 2292824 w 2333768"/>
              <a:gd name="connsiteY1" fmla="*/ 3261815 h 3289111"/>
              <a:gd name="connsiteX2" fmla="*/ 2265529 w 2333768"/>
              <a:gd name="connsiteY2" fmla="*/ 3220872 h 3289111"/>
              <a:gd name="connsiteX3" fmla="*/ 2224585 w 2333768"/>
              <a:gd name="connsiteY3" fmla="*/ 3179928 h 3289111"/>
              <a:gd name="connsiteX4" fmla="*/ 2210938 w 2333768"/>
              <a:gd name="connsiteY4" fmla="*/ 3138985 h 3289111"/>
              <a:gd name="connsiteX5" fmla="*/ 2183642 w 2333768"/>
              <a:gd name="connsiteY5" fmla="*/ 3098042 h 3289111"/>
              <a:gd name="connsiteX6" fmla="*/ 2169994 w 2333768"/>
              <a:gd name="connsiteY6" fmla="*/ 3029803 h 3289111"/>
              <a:gd name="connsiteX7" fmla="*/ 2142699 w 2333768"/>
              <a:gd name="connsiteY7" fmla="*/ 2920621 h 3289111"/>
              <a:gd name="connsiteX8" fmla="*/ 2115403 w 2333768"/>
              <a:gd name="connsiteY8" fmla="*/ 2838734 h 3289111"/>
              <a:gd name="connsiteX9" fmla="*/ 2129051 w 2333768"/>
              <a:gd name="connsiteY9" fmla="*/ 2620370 h 3289111"/>
              <a:gd name="connsiteX10" fmla="*/ 2142699 w 2333768"/>
              <a:gd name="connsiteY10" fmla="*/ 2579427 h 3289111"/>
              <a:gd name="connsiteX11" fmla="*/ 2156347 w 2333768"/>
              <a:gd name="connsiteY11" fmla="*/ 2511188 h 3289111"/>
              <a:gd name="connsiteX12" fmla="*/ 2210938 w 2333768"/>
              <a:gd name="connsiteY12" fmla="*/ 2429302 h 3289111"/>
              <a:gd name="connsiteX13" fmla="*/ 2279177 w 2333768"/>
              <a:gd name="connsiteY13" fmla="*/ 2361063 h 3289111"/>
              <a:gd name="connsiteX14" fmla="*/ 2292824 w 2333768"/>
              <a:gd name="connsiteY14" fmla="*/ 2088108 h 3289111"/>
              <a:gd name="connsiteX15" fmla="*/ 2279177 w 2333768"/>
              <a:gd name="connsiteY15" fmla="*/ 1924334 h 3289111"/>
              <a:gd name="connsiteX16" fmla="*/ 2265529 w 2333768"/>
              <a:gd name="connsiteY16" fmla="*/ 1883391 h 3289111"/>
              <a:gd name="connsiteX17" fmla="*/ 2183642 w 2333768"/>
              <a:gd name="connsiteY17" fmla="*/ 1828800 h 3289111"/>
              <a:gd name="connsiteX18" fmla="*/ 2101756 w 2333768"/>
              <a:gd name="connsiteY18" fmla="*/ 1815152 h 3289111"/>
              <a:gd name="connsiteX19" fmla="*/ 2060812 w 2333768"/>
              <a:gd name="connsiteY19" fmla="*/ 1842448 h 3289111"/>
              <a:gd name="connsiteX20" fmla="*/ 1978926 w 2333768"/>
              <a:gd name="connsiteY20" fmla="*/ 1856096 h 3289111"/>
              <a:gd name="connsiteX21" fmla="*/ 1924335 w 2333768"/>
              <a:gd name="connsiteY21" fmla="*/ 1869743 h 3289111"/>
              <a:gd name="connsiteX22" fmla="*/ 1883391 w 2333768"/>
              <a:gd name="connsiteY22" fmla="*/ 1910687 h 3289111"/>
              <a:gd name="connsiteX23" fmla="*/ 1828800 w 2333768"/>
              <a:gd name="connsiteY23" fmla="*/ 1924334 h 3289111"/>
              <a:gd name="connsiteX24" fmla="*/ 1787857 w 2333768"/>
              <a:gd name="connsiteY24" fmla="*/ 1937982 h 3289111"/>
              <a:gd name="connsiteX25" fmla="*/ 1705971 w 2333768"/>
              <a:gd name="connsiteY25" fmla="*/ 1992573 h 3289111"/>
              <a:gd name="connsiteX26" fmla="*/ 1542197 w 2333768"/>
              <a:gd name="connsiteY26" fmla="*/ 1965278 h 3289111"/>
              <a:gd name="connsiteX27" fmla="*/ 1487606 w 2333768"/>
              <a:gd name="connsiteY27" fmla="*/ 1951630 h 3289111"/>
              <a:gd name="connsiteX28" fmla="*/ 1446663 w 2333768"/>
              <a:gd name="connsiteY28" fmla="*/ 1924334 h 3289111"/>
              <a:gd name="connsiteX29" fmla="*/ 1405720 w 2333768"/>
              <a:gd name="connsiteY29" fmla="*/ 1733266 h 3289111"/>
              <a:gd name="connsiteX30" fmla="*/ 1364777 w 2333768"/>
              <a:gd name="connsiteY30" fmla="*/ 1719618 h 3289111"/>
              <a:gd name="connsiteX31" fmla="*/ 1323833 w 2333768"/>
              <a:gd name="connsiteY31" fmla="*/ 1733266 h 3289111"/>
              <a:gd name="connsiteX32" fmla="*/ 1241947 w 2333768"/>
              <a:gd name="connsiteY32" fmla="*/ 1787857 h 3289111"/>
              <a:gd name="connsiteX33" fmla="*/ 1201003 w 2333768"/>
              <a:gd name="connsiteY33" fmla="*/ 1801505 h 3289111"/>
              <a:gd name="connsiteX34" fmla="*/ 1160060 w 2333768"/>
              <a:gd name="connsiteY34" fmla="*/ 1719618 h 3289111"/>
              <a:gd name="connsiteX35" fmla="*/ 1146412 w 2333768"/>
              <a:gd name="connsiteY35" fmla="*/ 1583140 h 3289111"/>
              <a:gd name="connsiteX36" fmla="*/ 1132765 w 2333768"/>
              <a:gd name="connsiteY36" fmla="*/ 1542197 h 3289111"/>
              <a:gd name="connsiteX37" fmla="*/ 1078174 w 2333768"/>
              <a:gd name="connsiteY37" fmla="*/ 1528549 h 3289111"/>
              <a:gd name="connsiteX38" fmla="*/ 941696 w 2333768"/>
              <a:gd name="connsiteY38" fmla="*/ 1542197 h 3289111"/>
              <a:gd name="connsiteX39" fmla="*/ 928048 w 2333768"/>
              <a:gd name="connsiteY39" fmla="*/ 1583140 h 3289111"/>
              <a:gd name="connsiteX40" fmla="*/ 887105 w 2333768"/>
              <a:gd name="connsiteY40" fmla="*/ 1610436 h 3289111"/>
              <a:gd name="connsiteX41" fmla="*/ 818866 w 2333768"/>
              <a:gd name="connsiteY41" fmla="*/ 1596788 h 3289111"/>
              <a:gd name="connsiteX42" fmla="*/ 791571 w 2333768"/>
              <a:gd name="connsiteY42" fmla="*/ 1514902 h 3289111"/>
              <a:gd name="connsiteX43" fmla="*/ 764275 w 2333768"/>
              <a:gd name="connsiteY43" fmla="*/ 1405720 h 3289111"/>
              <a:gd name="connsiteX44" fmla="*/ 736979 w 2333768"/>
              <a:gd name="connsiteY44" fmla="*/ 1323833 h 3289111"/>
              <a:gd name="connsiteX45" fmla="*/ 723332 w 2333768"/>
              <a:gd name="connsiteY45" fmla="*/ 1282890 h 3289111"/>
              <a:gd name="connsiteX46" fmla="*/ 709684 w 2333768"/>
              <a:gd name="connsiteY46" fmla="*/ 1214651 h 3289111"/>
              <a:gd name="connsiteX47" fmla="*/ 696036 w 2333768"/>
              <a:gd name="connsiteY47" fmla="*/ 1023582 h 3289111"/>
              <a:gd name="connsiteX48" fmla="*/ 532263 w 2333768"/>
              <a:gd name="connsiteY48" fmla="*/ 982639 h 3289111"/>
              <a:gd name="connsiteX49" fmla="*/ 491320 w 2333768"/>
              <a:gd name="connsiteY49" fmla="*/ 955343 h 3289111"/>
              <a:gd name="connsiteX50" fmla="*/ 450377 w 2333768"/>
              <a:gd name="connsiteY50" fmla="*/ 914400 h 3289111"/>
              <a:gd name="connsiteX51" fmla="*/ 409433 w 2333768"/>
              <a:gd name="connsiteY51" fmla="*/ 900752 h 3289111"/>
              <a:gd name="connsiteX52" fmla="*/ 232012 w 2333768"/>
              <a:gd name="connsiteY52" fmla="*/ 900752 h 3289111"/>
              <a:gd name="connsiteX53" fmla="*/ 218365 w 2333768"/>
              <a:gd name="connsiteY53" fmla="*/ 859809 h 3289111"/>
              <a:gd name="connsiteX54" fmla="*/ 191069 w 2333768"/>
              <a:gd name="connsiteY54" fmla="*/ 818866 h 3289111"/>
              <a:gd name="connsiteX55" fmla="*/ 204717 w 2333768"/>
              <a:gd name="connsiteY55" fmla="*/ 723331 h 3289111"/>
              <a:gd name="connsiteX56" fmla="*/ 191069 w 2333768"/>
              <a:gd name="connsiteY56" fmla="*/ 668740 h 3289111"/>
              <a:gd name="connsiteX57" fmla="*/ 150126 w 2333768"/>
              <a:gd name="connsiteY57" fmla="*/ 586854 h 3289111"/>
              <a:gd name="connsiteX58" fmla="*/ 109182 w 2333768"/>
              <a:gd name="connsiteY58" fmla="*/ 559558 h 3289111"/>
              <a:gd name="connsiteX59" fmla="*/ 40944 w 2333768"/>
              <a:gd name="connsiteY59" fmla="*/ 504967 h 3289111"/>
              <a:gd name="connsiteX60" fmla="*/ 0 w 2333768"/>
              <a:gd name="connsiteY60" fmla="*/ 423081 h 3289111"/>
              <a:gd name="connsiteX61" fmla="*/ 13648 w 2333768"/>
              <a:gd name="connsiteY61" fmla="*/ 341194 h 3289111"/>
              <a:gd name="connsiteX62" fmla="*/ 54591 w 2333768"/>
              <a:gd name="connsiteY62" fmla="*/ 313899 h 3289111"/>
              <a:gd name="connsiteX63" fmla="*/ 122830 w 2333768"/>
              <a:gd name="connsiteY63" fmla="*/ 232012 h 3289111"/>
              <a:gd name="connsiteX64" fmla="*/ 136478 w 2333768"/>
              <a:gd name="connsiteY64" fmla="*/ 0 h 328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33768" h="3289111">
                <a:moveTo>
                  <a:pt x="2333768" y="3289111"/>
                </a:moveTo>
                <a:cubicBezTo>
                  <a:pt x="2320120" y="3280012"/>
                  <a:pt x="2304423" y="3273414"/>
                  <a:pt x="2292824" y="3261815"/>
                </a:cubicBezTo>
                <a:cubicBezTo>
                  <a:pt x="2281226" y="3250217"/>
                  <a:pt x="2276030" y="3233473"/>
                  <a:pt x="2265529" y="3220872"/>
                </a:cubicBezTo>
                <a:cubicBezTo>
                  <a:pt x="2253173" y="3206044"/>
                  <a:pt x="2238233" y="3193576"/>
                  <a:pt x="2224585" y="3179928"/>
                </a:cubicBezTo>
                <a:cubicBezTo>
                  <a:pt x="2220036" y="3166280"/>
                  <a:pt x="2217372" y="3151852"/>
                  <a:pt x="2210938" y="3138985"/>
                </a:cubicBezTo>
                <a:cubicBezTo>
                  <a:pt x="2203603" y="3124314"/>
                  <a:pt x="2189401" y="3113400"/>
                  <a:pt x="2183642" y="3098042"/>
                </a:cubicBezTo>
                <a:cubicBezTo>
                  <a:pt x="2175497" y="3076322"/>
                  <a:pt x="2175210" y="3052406"/>
                  <a:pt x="2169994" y="3029803"/>
                </a:cubicBezTo>
                <a:cubicBezTo>
                  <a:pt x="2161559" y="2993250"/>
                  <a:pt x="2154562" y="2956210"/>
                  <a:pt x="2142699" y="2920621"/>
                </a:cubicBezTo>
                <a:lnTo>
                  <a:pt x="2115403" y="2838734"/>
                </a:lnTo>
                <a:cubicBezTo>
                  <a:pt x="2119952" y="2765946"/>
                  <a:pt x="2121416" y="2692899"/>
                  <a:pt x="2129051" y="2620370"/>
                </a:cubicBezTo>
                <a:cubicBezTo>
                  <a:pt x="2130557" y="2606063"/>
                  <a:pt x="2139210" y="2593383"/>
                  <a:pt x="2142699" y="2579427"/>
                </a:cubicBezTo>
                <a:cubicBezTo>
                  <a:pt x="2148325" y="2556923"/>
                  <a:pt x="2146748" y="2532306"/>
                  <a:pt x="2156347" y="2511188"/>
                </a:cubicBezTo>
                <a:cubicBezTo>
                  <a:pt x="2169922" y="2481323"/>
                  <a:pt x="2192741" y="2456597"/>
                  <a:pt x="2210938" y="2429302"/>
                </a:cubicBezTo>
                <a:cubicBezTo>
                  <a:pt x="2247333" y="2374709"/>
                  <a:pt x="2224583" y="2397458"/>
                  <a:pt x="2279177" y="2361063"/>
                </a:cubicBezTo>
                <a:cubicBezTo>
                  <a:pt x="2326221" y="2219926"/>
                  <a:pt x="2309503" y="2304933"/>
                  <a:pt x="2292824" y="2088108"/>
                </a:cubicBezTo>
                <a:cubicBezTo>
                  <a:pt x="2288623" y="2033489"/>
                  <a:pt x="2286417" y="1978634"/>
                  <a:pt x="2279177" y="1924334"/>
                </a:cubicBezTo>
                <a:cubicBezTo>
                  <a:pt x="2277276" y="1910074"/>
                  <a:pt x="2275701" y="1893563"/>
                  <a:pt x="2265529" y="1883391"/>
                </a:cubicBezTo>
                <a:cubicBezTo>
                  <a:pt x="2242332" y="1860194"/>
                  <a:pt x="2216001" y="1834193"/>
                  <a:pt x="2183642" y="1828800"/>
                </a:cubicBezTo>
                <a:lnTo>
                  <a:pt x="2101756" y="1815152"/>
                </a:lnTo>
                <a:cubicBezTo>
                  <a:pt x="2088108" y="1824251"/>
                  <a:pt x="2076373" y="1837261"/>
                  <a:pt x="2060812" y="1842448"/>
                </a:cubicBezTo>
                <a:cubicBezTo>
                  <a:pt x="2034560" y="1851199"/>
                  <a:pt x="2006061" y="1850669"/>
                  <a:pt x="1978926" y="1856096"/>
                </a:cubicBezTo>
                <a:cubicBezTo>
                  <a:pt x="1960533" y="1859774"/>
                  <a:pt x="1942532" y="1865194"/>
                  <a:pt x="1924335" y="1869743"/>
                </a:cubicBezTo>
                <a:cubicBezTo>
                  <a:pt x="1910687" y="1883391"/>
                  <a:pt x="1900149" y="1901111"/>
                  <a:pt x="1883391" y="1910687"/>
                </a:cubicBezTo>
                <a:cubicBezTo>
                  <a:pt x="1867105" y="1919993"/>
                  <a:pt x="1846835" y="1919181"/>
                  <a:pt x="1828800" y="1924334"/>
                </a:cubicBezTo>
                <a:cubicBezTo>
                  <a:pt x="1814968" y="1928286"/>
                  <a:pt x="1800433" y="1930996"/>
                  <a:pt x="1787857" y="1937982"/>
                </a:cubicBezTo>
                <a:cubicBezTo>
                  <a:pt x="1759180" y="1953914"/>
                  <a:pt x="1705971" y="1992573"/>
                  <a:pt x="1705971" y="1992573"/>
                </a:cubicBezTo>
                <a:cubicBezTo>
                  <a:pt x="1651380" y="1983475"/>
                  <a:pt x="1596593" y="1975477"/>
                  <a:pt x="1542197" y="1965278"/>
                </a:cubicBezTo>
                <a:cubicBezTo>
                  <a:pt x="1523761" y="1961821"/>
                  <a:pt x="1504846" y="1959019"/>
                  <a:pt x="1487606" y="1951630"/>
                </a:cubicBezTo>
                <a:cubicBezTo>
                  <a:pt x="1472530" y="1945169"/>
                  <a:pt x="1460311" y="1933433"/>
                  <a:pt x="1446663" y="1924334"/>
                </a:cubicBezTo>
                <a:cubicBezTo>
                  <a:pt x="1442247" y="1884595"/>
                  <a:pt x="1441215" y="1775860"/>
                  <a:pt x="1405720" y="1733266"/>
                </a:cubicBezTo>
                <a:cubicBezTo>
                  <a:pt x="1396510" y="1722214"/>
                  <a:pt x="1378425" y="1724167"/>
                  <a:pt x="1364777" y="1719618"/>
                </a:cubicBezTo>
                <a:cubicBezTo>
                  <a:pt x="1351129" y="1724167"/>
                  <a:pt x="1336409" y="1726279"/>
                  <a:pt x="1323833" y="1733266"/>
                </a:cubicBezTo>
                <a:cubicBezTo>
                  <a:pt x="1295156" y="1749198"/>
                  <a:pt x="1273069" y="1777483"/>
                  <a:pt x="1241947" y="1787857"/>
                </a:cubicBezTo>
                <a:lnTo>
                  <a:pt x="1201003" y="1801505"/>
                </a:lnTo>
                <a:cubicBezTo>
                  <a:pt x="1180762" y="1771142"/>
                  <a:pt x="1165710" y="1756344"/>
                  <a:pt x="1160060" y="1719618"/>
                </a:cubicBezTo>
                <a:cubicBezTo>
                  <a:pt x="1153108" y="1674430"/>
                  <a:pt x="1153364" y="1628328"/>
                  <a:pt x="1146412" y="1583140"/>
                </a:cubicBezTo>
                <a:cubicBezTo>
                  <a:pt x="1144225" y="1568921"/>
                  <a:pt x="1143998" y="1551184"/>
                  <a:pt x="1132765" y="1542197"/>
                </a:cubicBezTo>
                <a:cubicBezTo>
                  <a:pt x="1118118" y="1530479"/>
                  <a:pt x="1096371" y="1533098"/>
                  <a:pt x="1078174" y="1528549"/>
                </a:cubicBezTo>
                <a:cubicBezTo>
                  <a:pt x="1032681" y="1533098"/>
                  <a:pt x="984663" y="1526573"/>
                  <a:pt x="941696" y="1542197"/>
                </a:cubicBezTo>
                <a:cubicBezTo>
                  <a:pt x="928176" y="1547113"/>
                  <a:pt x="937035" y="1571906"/>
                  <a:pt x="928048" y="1583140"/>
                </a:cubicBezTo>
                <a:cubicBezTo>
                  <a:pt x="917801" y="1595948"/>
                  <a:pt x="900753" y="1601337"/>
                  <a:pt x="887105" y="1610436"/>
                </a:cubicBezTo>
                <a:cubicBezTo>
                  <a:pt x="864359" y="1605887"/>
                  <a:pt x="835269" y="1613191"/>
                  <a:pt x="818866" y="1596788"/>
                </a:cubicBezTo>
                <a:cubicBezTo>
                  <a:pt x="798521" y="1576443"/>
                  <a:pt x="798549" y="1542815"/>
                  <a:pt x="791571" y="1514902"/>
                </a:cubicBezTo>
                <a:cubicBezTo>
                  <a:pt x="782472" y="1478508"/>
                  <a:pt x="774581" y="1441791"/>
                  <a:pt x="764275" y="1405720"/>
                </a:cubicBezTo>
                <a:cubicBezTo>
                  <a:pt x="756371" y="1378055"/>
                  <a:pt x="746077" y="1351129"/>
                  <a:pt x="736979" y="1323833"/>
                </a:cubicBezTo>
                <a:cubicBezTo>
                  <a:pt x="732430" y="1310185"/>
                  <a:pt x="726153" y="1296996"/>
                  <a:pt x="723332" y="1282890"/>
                </a:cubicBezTo>
                <a:lnTo>
                  <a:pt x="709684" y="1214651"/>
                </a:lnTo>
                <a:cubicBezTo>
                  <a:pt x="705135" y="1150961"/>
                  <a:pt x="721629" y="1082080"/>
                  <a:pt x="696036" y="1023582"/>
                </a:cubicBezTo>
                <a:cubicBezTo>
                  <a:pt x="687531" y="1004142"/>
                  <a:pt x="546705" y="985046"/>
                  <a:pt x="532263" y="982639"/>
                </a:cubicBezTo>
                <a:cubicBezTo>
                  <a:pt x="518615" y="973540"/>
                  <a:pt x="503921" y="965844"/>
                  <a:pt x="491320" y="955343"/>
                </a:cubicBezTo>
                <a:cubicBezTo>
                  <a:pt x="476493" y="942987"/>
                  <a:pt x="466436" y="925106"/>
                  <a:pt x="450377" y="914400"/>
                </a:cubicBezTo>
                <a:cubicBezTo>
                  <a:pt x="438407" y="906420"/>
                  <a:pt x="423081" y="905301"/>
                  <a:pt x="409433" y="900752"/>
                </a:cubicBezTo>
                <a:cubicBezTo>
                  <a:pt x="361348" y="907621"/>
                  <a:pt x="281247" y="928886"/>
                  <a:pt x="232012" y="900752"/>
                </a:cubicBezTo>
                <a:cubicBezTo>
                  <a:pt x="219522" y="893615"/>
                  <a:pt x="224799" y="872676"/>
                  <a:pt x="218365" y="859809"/>
                </a:cubicBezTo>
                <a:cubicBezTo>
                  <a:pt x="211030" y="845138"/>
                  <a:pt x="200168" y="832514"/>
                  <a:pt x="191069" y="818866"/>
                </a:cubicBezTo>
                <a:cubicBezTo>
                  <a:pt x="195618" y="787021"/>
                  <a:pt x="204717" y="755499"/>
                  <a:pt x="204717" y="723331"/>
                </a:cubicBezTo>
                <a:cubicBezTo>
                  <a:pt x="204717" y="704574"/>
                  <a:pt x="196222" y="686775"/>
                  <a:pt x="191069" y="668740"/>
                </a:cubicBezTo>
                <a:cubicBezTo>
                  <a:pt x="182189" y="637661"/>
                  <a:pt x="174050" y="610778"/>
                  <a:pt x="150126" y="586854"/>
                </a:cubicBezTo>
                <a:cubicBezTo>
                  <a:pt x="138527" y="575255"/>
                  <a:pt x="122830" y="568657"/>
                  <a:pt x="109182" y="559558"/>
                </a:cubicBezTo>
                <a:cubicBezTo>
                  <a:pt x="30960" y="442224"/>
                  <a:pt x="135115" y="580303"/>
                  <a:pt x="40944" y="504967"/>
                </a:cubicBezTo>
                <a:cubicBezTo>
                  <a:pt x="16892" y="485725"/>
                  <a:pt x="8991" y="450053"/>
                  <a:pt x="0" y="423081"/>
                </a:cubicBezTo>
                <a:cubicBezTo>
                  <a:pt x="4549" y="395785"/>
                  <a:pt x="1273" y="365945"/>
                  <a:pt x="13648" y="341194"/>
                </a:cubicBezTo>
                <a:cubicBezTo>
                  <a:pt x="20983" y="326523"/>
                  <a:pt x="41990" y="324400"/>
                  <a:pt x="54591" y="313899"/>
                </a:cubicBezTo>
                <a:cubicBezTo>
                  <a:pt x="80463" y="292339"/>
                  <a:pt x="107493" y="262686"/>
                  <a:pt x="122830" y="232012"/>
                </a:cubicBezTo>
                <a:cubicBezTo>
                  <a:pt x="156619" y="164434"/>
                  <a:pt x="136478" y="55875"/>
                  <a:pt x="136478" y="0"/>
                </a:cubicBez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Forme libre 9"/>
          <p:cNvSpPr/>
          <p:nvPr/>
        </p:nvSpPr>
        <p:spPr>
          <a:xfrm>
            <a:off x="4599296" y="600501"/>
            <a:ext cx="2415653" cy="2852383"/>
          </a:xfrm>
          <a:custGeom>
            <a:avLst/>
            <a:gdLst>
              <a:gd name="connsiteX0" fmla="*/ 0 w 2415653"/>
              <a:gd name="connsiteY0" fmla="*/ 1487606 h 2852383"/>
              <a:gd name="connsiteX1" fmla="*/ 81886 w 2415653"/>
              <a:gd name="connsiteY1" fmla="*/ 1446663 h 2852383"/>
              <a:gd name="connsiteX2" fmla="*/ 136477 w 2415653"/>
              <a:gd name="connsiteY2" fmla="*/ 1460311 h 2852383"/>
              <a:gd name="connsiteX3" fmla="*/ 191068 w 2415653"/>
              <a:gd name="connsiteY3" fmla="*/ 1528550 h 2852383"/>
              <a:gd name="connsiteX4" fmla="*/ 272955 w 2415653"/>
              <a:gd name="connsiteY4" fmla="*/ 1569493 h 2852383"/>
              <a:gd name="connsiteX5" fmla="*/ 300250 w 2415653"/>
              <a:gd name="connsiteY5" fmla="*/ 1610436 h 2852383"/>
              <a:gd name="connsiteX6" fmla="*/ 313898 w 2415653"/>
              <a:gd name="connsiteY6" fmla="*/ 1651380 h 2852383"/>
              <a:gd name="connsiteX7" fmla="*/ 354841 w 2415653"/>
              <a:gd name="connsiteY7" fmla="*/ 1678675 h 2852383"/>
              <a:gd name="connsiteX8" fmla="*/ 491319 w 2415653"/>
              <a:gd name="connsiteY8" fmla="*/ 1637732 h 2852383"/>
              <a:gd name="connsiteX9" fmla="*/ 518614 w 2415653"/>
              <a:gd name="connsiteY9" fmla="*/ 1555845 h 2852383"/>
              <a:gd name="connsiteX10" fmla="*/ 532262 w 2415653"/>
              <a:gd name="connsiteY10" fmla="*/ 1514902 h 2852383"/>
              <a:gd name="connsiteX11" fmla="*/ 518614 w 2415653"/>
              <a:gd name="connsiteY11" fmla="*/ 1419368 h 2852383"/>
              <a:gd name="connsiteX12" fmla="*/ 504967 w 2415653"/>
              <a:gd name="connsiteY12" fmla="*/ 1378424 h 2852383"/>
              <a:gd name="connsiteX13" fmla="*/ 464023 w 2415653"/>
              <a:gd name="connsiteY13" fmla="*/ 1351129 h 2852383"/>
              <a:gd name="connsiteX14" fmla="*/ 423080 w 2415653"/>
              <a:gd name="connsiteY14" fmla="*/ 1337481 h 2852383"/>
              <a:gd name="connsiteX15" fmla="*/ 368489 w 2415653"/>
              <a:gd name="connsiteY15" fmla="*/ 1241947 h 2852383"/>
              <a:gd name="connsiteX16" fmla="*/ 382137 w 2415653"/>
              <a:gd name="connsiteY16" fmla="*/ 1160060 h 2852383"/>
              <a:gd name="connsiteX17" fmla="*/ 409432 w 2415653"/>
              <a:gd name="connsiteY17" fmla="*/ 1050878 h 2852383"/>
              <a:gd name="connsiteX18" fmla="*/ 436728 w 2415653"/>
              <a:gd name="connsiteY18" fmla="*/ 996287 h 2852383"/>
              <a:gd name="connsiteX19" fmla="*/ 477671 w 2415653"/>
              <a:gd name="connsiteY19" fmla="*/ 955344 h 2852383"/>
              <a:gd name="connsiteX20" fmla="*/ 559558 w 2415653"/>
              <a:gd name="connsiteY20" fmla="*/ 900753 h 2852383"/>
              <a:gd name="connsiteX21" fmla="*/ 573205 w 2415653"/>
              <a:gd name="connsiteY21" fmla="*/ 859809 h 2852383"/>
              <a:gd name="connsiteX22" fmla="*/ 641444 w 2415653"/>
              <a:gd name="connsiteY22" fmla="*/ 791571 h 2852383"/>
              <a:gd name="connsiteX23" fmla="*/ 668740 w 2415653"/>
              <a:gd name="connsiteY23" fmla="*/ 709684 h 2852383"/>
              <a:gd name="connsiteX24" fmla="*/ 682388 w 2415653"/>
              <a:gd name="connsiteY24" fmla="*/ 614150 h 2852383"/>
              <a:gd name="connsiteX25" fmla="*/ 696035 w 2415653"/>
              <a:gd name="connsiteY25" fmla="*/ 573206 h 2852383"/>
              <a:gd name="connsiteX26" fmla="*/ 736979 w 2415653"/>
              <a:gd name="connsiteY26" fmla="*/ 559559 h 2852383"/>
              <a:gd name="connsiteX27" fmla="*/ 764274 w 2415653"/>
              <a:gd name="connsiteY27" fmla="*/ 518615 h 2852383"/>
              <a:gd name="connsiteX28" fmla="*/ 750626 w 2415653"/>
              <a:gd name="connsiteY28" fmla="*/ 423081 h 2852383"/>
              <a:gd name="connsiteX29" fmla="*/ 682388 w 2415653"/>
              <a:gd name="connsiteY29" fmla="*/ 409433 h 2852383"/>
              <a:gd name="connsiteX30" fmla="*/ 545910 w 2415653"/>
              <a:gd name="connsiteY30" fmla="*/ 395786 h 2852383"/>
              <a:gd name="connsiteX31" fmla="*/ 436728 w 2415653"/>
              <a:gd name="connsiteY31" fmla="*/ 327547 h 2852383"/>
              <a:gd name="connsiteX32" fmla="*/ 409432 w 2415653"/>
              <a:gd name="connsiteY32" fmla="*/ 245660 h 2852383"/>
              <a:gd name="connsiteX33" fmla="*/ 464023 w 2415653"/>
              <a:gd name="connsiteY33" fmla="*/ 81887 h 2852383"/>
              <a:gd name="connsiteX34" fmla="*/ 518614 w 2415653"/>
              <a:gd name="connsiteY34" fmla="*/ 0 h 2852383"/>
              <a:gd name="connsiteX35" fmla="*/ 682388 w 2415653"/>
              <a:gd name="connsiteY35" fmla="*/ 13648 h 2852383"/>
              <a:gd name="connsiteX36" fmla="*/ 736979 w 2415653"/>
              <a:gd name="connsiteY36" fmla="*/ 81887 h 2852383"/>
              <a:gd name="connsiteX37" fmla="*/ 818865 w 2415653"/>
              <a:gd name="connsiteY37" fmla="*/ 136478 h 2852383"/>
              <a:gd name="connsiteX38" fmla="*/ 982638 w 2415653"/>
              <a:gd name="connsiteY38" fmla="*/ 163774 h 2852383"/>
              <a:gd name="connsiteX39" fmla="*/ 1009934 w 2415653"/>
              <a:gd name="connsiteY39" fmla="*/ 272956 h 2852383"/>
              <a:gd name="connsiteX40" fmla="*/ 1023582 w 2415653"/>
              <a:gd name="connsiteY40" fmla="*/ 313899 h 2852383"/>
              <a:gd name="connsiteX41" fmla="*/ 1105468 w 2415653"/>
              <a:gd name="connsiteY41" fmla="*/ 341195 h 2852383"/>
              <a:gd name="connsiteX42" fmla="*/ 1173707 w 2415653"/>
              <a:gd name="connsiteY42" fmla="*/ 327547 h 2852383"/>
              <a:gd name="connsiteX43" fmla="*/ 1255594 w 2415653"/>
              <a:gd name="connsiteY43" fmla="*/ 300251 h 2852383"/>
              <a:gd name="connsiteX44" fmla="*/ 1378423 w 2415653"/>
              <a:gd name="connsiteY44" fmla="*/ 327547 h 2852383"/>
              <a:gd name="connsiteX45" fmla="*/ 1405719 w 2415653"/>
              <a:gd name="connsiteY45" fmla="*/ 368490 h 2852383"/>
              <a:gd name="connsiteX46" fmla="*/ 1433014 w 2415653"/>
              <a:gd name="connsiteY46" fmla="*/ 450377 h 2852383"/>
              <a:gd name="connsiteX47" fmla="*/ 1419367 w 2415653"/>
              <a:gd name="connsiteY47" fmla="*/ 504968 h 2852383"/>
              <a:gd name="connsiteX48" fmla="*/ 1378423 w 2415653"/>
              <a:gd name="connsiteY48" fmla="*/ 545911 h 2852383"/>
              <a:gd name="connsiteX49" fmla="*/ 1351128 w 2415653"/>
              <a:gd name="connsiteY49" fmla="*/ 586854 h 2852383"/>
              <a:gd name="connsiteX50" fmla="*/ 1364776 w 2415653"/>
              <a:gd name="connsiteY50" fmla="*/ 682389 h 2852383"/>
              <a:gd name="connsiteX51" fmla="*/ 1405719 w 2415653"/>
              <a:gd name="connsiteY51" fmla="*/ 696036 h 2852383"/>
              <a:gd name="connsiteX52" fmla="*/ 1433014 w 2415653"/>
              <a:gd name="connsiteY52" fmla="*/ 750627 h 2852383"/>
              <a:gd name="connsiteX53" fmla="*/ 1460310 w 2415653"/>
              <a:gd name="connsiteY53" fmla="*/ 791571 h 2852383"/>
              <a:gd name="connsiteX54" fmla="*/ 1501253 w 2415653"/>
              <a:gd name="connsiteY54" fmla="*/ 873457 h 2852383"/>
              <a:gd name="connsiteX55" fmla="*/ 1542197 w 2415653"/>
              <a:gd name="connsiteY55" fmla="*/ 887105 h 2852383"/>
              <a:gd name="connsiteX56" fmla="*/ 1583140 w 2415653"/>
              <a:gd name="connsiteY56" fmla="*/ 914400 h 2852383"/>
              <a:gd name="connsiteX57" fmla="*/ 1774208 w 2415653"/>
              <a:gd name="connsiteY57" fmla="*/ 887105 h 2852383"/>
              <a:gd name="connsiteX58" fmla="*/ 1815152 w 2415653"/>
              <a:gd name="connsiteY58" fmla="*/ 873457 h 2852383"/>
              <a:gd name="connsiteX59" fmla="*/ 2047164 w 2415653"/>
              <a:gd name="connsiteY59" fmla="*/ 914400 h 2852383"/>
              <a:gd name="connsiteX60" fmla="*/ 2142698 w 2415653"/>
              <a:gd name="connsiteY60" fmla="*/ 900753 h 2852383"/>
              <a:gd name="connsiteX61" fmla="*/ 2197289 w 2415653"/>
              <a:gd name="connsiteY61" fmla="*/ 846162 h 2852383"/>
              <a:gd name="connsiteX62" fmla="*/ 2251880 w 2415653"/>
              <a:gd name="connsiteY62" fmla="*/ 928048 h 2852383"/>
              <a:gd name="connsiteX63" fmla="*/ 2320119 w 2415653"/>
              <a:gd name="connsiteY63" fmla="*/ 996287 h 2852383"/>
              <a:gd name="connsiteX64" fmla="*/ 2388358 w 2415653"/>
              <a:gd name="connsiteY64" fmla="*/ 1201003 h 2852383"/>
              <a:gd name="connsiteX65" fmla="*/ 2402005 w 2415653"/>
              <a:gd name="connsiteY65" fmla="*/ 1241947 h 2852383"/>
              <a:gd name="connsiteX66" fmla="*/ 2415653 w 2415653"/>
              <a:gd name="connsiteY66" fmla="*/ 1282890 h 2852383"/>
              <a:gd name="connsiteX67" fmla="*/ 2374710 w 2415653"/>
              <a:gd name="connsiteY67" fmla="*/ 1405720 h 2852383"/>
              <a:gd name="connsiteX68" fmla="*/ 2333767 w 2415653"/>
              <a:gd name="connsiteY68" fmla="*/ 1433015 h 2852383"/>
              <a:gd name="connsiteX69" fmla="*/ 2251880 w 2415653"/>
              <a:gd name="connsiteY69" fmla="*/ 1419368 h 2852383"/>
              <a:gd name="connsiteX70" fmla="*/ 2210937 w 2415653"/>
              <a:gd name="connsiteY70" fmla="*/ 1392072 h 2852383"/>
              <a:gd name="connsiteX71" fmla="*/ 2183641 w 2415653"/>
              <a:gd name="connsiteY71" fmla="*/ 1296538 h 2852383"/>
              <a:gd name="connsiteX72" fmla="*/ 2006220 w 2415653"/>
              <a:gd name="connsiteY72" fmla="*/ 1310186 h 2852383"/>
              <a:gd name="connsiteX73" fmla="*/ 1897038 w 2415653"/>
              <a:gd name="connsiteY73" fmla="*/ 1323833 h 2852383"/>
              <a:gd name="connsiteX74" fmla="*/ 1856095 w 2415653"/>
              <a:gd name="connsiteY74" fmla="*/ 1405720 h 2852383"/>
              <a:gd name="connsiteX75" fmla="*/ 1842447 w 2415653"/>
              <a:gd name="connsiteY75" fmla="*/ 1596789 h 2852383"/>
              <a:gd name="connsiteX76" fmla="*/ 1760561 w 2415653"/>
              <a:gd name="connsiteY76" fmla="*/ 1651380 h 2852383"/>
              <a:gd name="connsiteX77" fmla="*/ 1678674 w 2415653"/>
              <a:gd name="connsiteY77" fmla="*/ 1678675 h 2852383"/>
              <a:gd name="connsiteX78" fmla="*/ 1637731 w 2415653"/>
              <a:gd name="connsiteY78" fmla="*/ 1692323 h 2852383"/>
              <a:gd name="connsiteX79" fmla="*/ 1501253 w 2415653"/>
              <a:gd name="connsiteY79" fmla="*/ 1774209 h 2852383"/>
              <a:gd name="connsiteX80" fmla="*/ 1473958 w 2415653"/>
              <a:gd name="connsiteY80" fmla="*/ 1815153 h 2852383"/>
              <a:gd name="connsiteX81" fmla="*/ 1433014 w 2415653"/>
              <a:gd name="connsiteY81" fmla="*/ 1828800 h 2852383"/>
              <a:gd name="connsiteX82" fmla="*/ 1392071 w 2415653"/>
              <a:gd name="connsiteY82" fmla="*/ 1856096 h 2852383"/>
              <a:gd name="connsiteX83" fmla="*/ 1378423 w 2415653"/>
              <a:gd name="connsiteY83" fmla="*/ 1897039 h 2852383"/>
              <a:gd name="connsiteX84" fmla="*/ 1282889 w 2415653"/>
              <a:gd name="connsiteY84" fmla="*/ 1937983 h 2852383"/>
              <a:gd name="connsiteX85" fmla="*/ 1228298 w 2415653"/>
              <a:gd name="connsiteY85" fmla="*/ 1924335 h 2852383"/>
              <a:gd name="connsiteX86" fmla="*/ 1187355 w 2415653"/>
              <a:gd name="connsiteY86" fmla="*/ 1910687 h 2852383"/>
              <a:gd name="connsiteX87" fmla="*/ 1091820 w 2415653"/>
              <a:gd name="connsiteY87" fmla="*/ 1924335 h 2852383"/>
              <a:gd name="connsiteX88" fmla="*/ 1078173 w 2415653"/>
              <a:gd name="connsiteY88" fmla="*/ 1965278 h 2852383"/>
              <a:gd name="connsiteX89" fmla="*/ 1146411 w 2415653"/>
              <a:gd name="connsiteY89" fmla="*/ 2115403 h 2852383"/>
              <a:gd name="connsiteX90" fmla="*/ 1173707 w 2415653"/>
              <a:gd name="connsiteY90" fmla="*/ 2156347 h 2852383"/>
              <a:gd name="connsiteX91" fmla="*/ 1241946 w 2415653"/>
              <a:gd name="connsiteY91" fmla="*/ 2279177 h 2852383"/>
              <a:gd name="connsiteX92" fmla="*/ 1255594 w 2415653"/>
              <a:gd name="connsiteY92" fmla="*/ 2320120 h 2852383"/>
              <a:gd name="connsiteX93" fmla="*/ 1269241 w 2415653"/>
              <a:gd name="connsiteY93" fmla="*/ 2470245 h 2852383"/>
              <a:gd name="connsiteX94" fmla="*/ 1296537 w 2415653"/>
              <a:gd name="connsiteY94" fmla="*/ 2511189 h 2852383"/>
              <a:gd name="connsiteX95" fmla="*/ 1378423 w 2415653"/>
              <a:gd name="connsiteY95" fmla="*/ 2565780 h 2852383"/>
              <a:gd name="connsiteX96" fmla="*/ 1405719 w 2415653"/>
              <a:gd name="connsiteY96" fmla="*/ 2606723 h 2852383"/>
              <a:gd name="connsiteX97" fmla="*/ 1419367 w 2415653"/>
              <a:gd name="connsiteY97" fmla="*/ 2647666 h 2852383"/>
              <a:gd name="connsiteX98" fmla="*/ 1460310 w 2415653"/>
              <a:gd name="connsiteY98" fmla="*/ 2674962 h 2852383"/>
              <a:gd name="connsiteX99" fmla="*/ 1487605 w 2415653"/>
              <a:gd name="connsiteY99" fmla="*/ 2756848 h 2852383"/>
              <a:gd name="connsiteX100" fmla="*/ 1501253 w 2415653"/>
              <a:gd name="connsiteY100" fmla="*/ 2852383 h 2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415653" h="2852383">
                <a:moveTo>
                  <a:pt x="0" y="1487606"/>
                </a:moveTo>
                <a:cubicBezTo>
                  <a:pt x="20700" y="1473806"/>
                  <a:pt x="53635" y="1446663"/>
                  <a:pt x="81886" y="1446663"/>
                </a:cubicBezTo>
                <a:cubicBezTo>
                  <a:pt x="100643" y="1446663"/>
                  <a:pt x="118280" y="1455762"/>
                  <a:pt x="136477" y="1460311"/>
                </a:cubicBezTo>
                <a:cubicBezTo>
                  <a:pt x="253812" y="1538533"/>
                  <a:pt x="115730" y="1434377"/>
                  <a:pt x="191068" y="1528550"/>
                </a:cubicBezTo>
                <a:cubicBezTo>
                  <a:pt x="210309" y="1552601"/>
                  <a:pt x="245984" y="1560503"/>
                  <a:pt x="272955" y="1569493"/>
                </a:cubicBezTo>
                <a:cubicBezTo>
                  <a:pt x="282053" y="1583141"/>
                  <a:pt x="292915" y="1595765"/>
                  <a:pt x="300250" y="1610436"/>
                </a:cubicBezTo>
                <a:cubicBezTo>
                  <a:pt x="306684" y="1623303"/>
                  <a:pt x="304911" y="1640146"/>
                  <a:pt x="313898" y="1651380"/>
                </a:cubicBezTo>
                <a:cubicBezTo>
                  <a:pt x="324144" y="1664188"/>
                  <a:pt x="341193" y="1669577"/>
                  <a:pt x="354841" y="1678675"/>
                </a:cubicBezTo>
                <a:cubicBezTo>
                  <a:pt x="381557" y="1674858"/>
                  <a:pt x="466980" y="1676675"/>
                  <a:pt x="491319" y="1637732"/>
                </a:cubicBezTo>
                <a:cubicBezTo>
                  <a:pt x="506568" y="1613333"/>
                  <a:pt x="509516" y="1583141"/>
                  <a:pt x="518614" y="1555845"/>
                </a:cubicBezTo>
                <a:lnTo>
                  <a:pt x="532262" y="1514902"/>
                </a:lnTo>
                <a:cubicBezTo>
                  <a:pt x="527713" y="1483057"/>
                  <a:pt x="524923" y="1450911"/>
                  <a:pt x="518614" y="1419368"/>
                </a:cubicBezTo>
                <a:cubicBezTo>
                  <a:pt x="515793" y="1405261"/>
                  <a:pt x="513954" y="1389658"/>
                  <a:pt x="504967" y="1378424"/>
                </a:cubicBezTo>
                <a:cubicBezTo>
                  <a:pt x="494720" y="1365616"/>
                  <a:pt x="478694" y="1358464"/>
                  <a:pt x="464023" y="1351129"/>
                </a:cubicBezTo>
                <a:cubicBezTo>
                  <a:pt x="451156" y="1344695"/>
                  <a:pt x="436728" y="1342030"/>
                  <a:pt x="423080" y="1337481"/>
                </a:cubicBezTo>
                <a:cubicBezTo>
                  <a:pt x="410778" y="1319028"/>
                  <a:pt x="370526" y="1262316"/>
                  <a:pt x="368489" y="1241947"/>
                </a:cubicBezTo>
                <a:cubicBezTo>
                  <a:pt x="365735" y="1214412"/>
                  <a:pt x="377187" y="1187286"/>
                  <a:pt x="382137" y="1160060"/>
                </a:cubicBezTo>
                <a:cubicBezTo>
                  <a:pt x="388881" y="1122966"/>
                  <a:pt x="394481" y="1085764"/>
                  <a:pt x="409432" y="1050878"/>
                </a:cubicBezTo>
                <a:cubicBezTo>
                  <a:pt x="417446" y="1032178"/>
                  <a:pt x="424903" y="1012842"/>
                  <a:pt x="436728" y="996287"/>
                </a:cubicBezTo>
                <a:cubicBezTo>
                  <a:pt x="447946" y="980581"/>
                  <a:pt x="462436" y="967193"/>
                  <a:pt x="477671" y="955344"/>
                </a:cubicBezTo>
                <a:cubicBezTo>
                  <a:pt x="503566" y="935204"/>
                  <a:pt x="559558" y="900753"/>
                  <a:pt x="559558" y="900753"/>
                </a:cubicBezTo>
                <a:cubicBezTo>
                  <a:pt x="564107" y="887105"/>
                  <a:pt x="564218" y="871043"/>
                  <a:pt x="573205" y="859809"/>
                </a:cubicBezTo>
                <a:cubicBezTo>
                  <a:pt x="632348" y="785879"/>
                  <a:pt x="600499" y="883698"/>
                  <a:pt x="641444" y="791571"/>
                </a:cubicBezTo>
                <a:cubicBezTo>
                  <a:pt x="653129" y="765279"/>
                  <a:pt x="668740" y="709684"/>
                  <a:pt x="668740" y="709684"/>
                </a:cubicBezTo>
                <a:cubicBezTo>
                  <a:pt x="673289" y="677839"/>
                  <a:pt x="676079" y="645693"/>
                  <a:pt x="682388" y="614150"/>
                </a:cubicBezTo>
                <a:cubicBezTo>
                  <a:pt x="685209" y="600043"/>
                  <a:pt x="685862" y="583379"/>
                  <a:pt x="696035" y="573206"/>
                </a:cubicBezTo>
                <a:cubicBezTo>
                  <a:pt x="706208" y="563033"/>
                  <a:pt x="723331" y="564108"/>
                  <a:pt x="736979" y="559559"/>
                </a:cubicBezTo>
                <a:cubicBezTo>
                  <a:pt x="746077" y="545911"/>
                  <a:pt x="762642" y="534936"/>
                  <a:pt x="764274" y="518615"/>
                </a:cubicBezTo>
                <a:cubicBezTo>
                  <a:pt x="767475" y="486607"/>
                  <a:pt x="769927" y="448815"/>
                  <a:pt x="750626" y="423081"/>
                </a:cubicBezTo>
                <a:cubicBezTo>
                  <a:pt x="736708" y="404524"/>
                  <a:pt x="705381" y="412499"/>
                  <a:pt x="682388" y="409433"/>
                </a:cubicBezTo>
                <a:cubicBezTo>
                  <a:pt x="637070" y="403391"/>
                  <a:pt x="591403" y="400335"/>
                  <a:pt x="545910" y="395786"/>
                </a:cubicBezTo>
                <a:cubicBezTo>
                  <a:pt x="478152" y="373200"/>
                  <a:pt x="463057" y="386788"/>
                  <a:pt x="436728" y="327547"/>
                </a:cubicBezTo>
                <a:cubicBezTo>
                  <a:pt x="425043" y="301255"/>
                  <a:pt x="409432" y="245660"/>
                  <a:pt x="409432" y="245660"/>
                </a:cubicBezTo>
                <a:cubicBezTo>
                  <a:pt x="427372" y="102139"/>
                  <a:pt x="400161" y="173118"/>
                  <a:pt x="464023" y="81887"/>
                </a:cubicBezTo>
                <a:cubicBezTo>
                  <a:pt x="482835" y="55012"/>
                  <a:pt x="518614" y="0"/>
                  <a:pt x="518614" y="0"/>
                </a:cubicBezTo>
                <a:cubicBezTo>
                  <a:pt x="573205" y="4549"/>
                  <a:pt x="628671" y="2904"/>
                  <a:pt x="682388" y="13648"/>
                </a:cubicBezTo>
                <a:cubicBezTo>
                  <a:pt x="758121" y="28795"/>
                  <a:pt x="698130" y="43038"/>
                  <a:pt x="736979" y="81887"/>
                </a:cubicBezTo>
                <a:cubicBezTo>
                  <a:pt x="760176" y="105084"/>
                  <a:pt x="786390" y="131839"/>
                  <a:pt x="818865" y="136478"/>
                </a:cubicBezTo>
                <a:cubicBezTo>
                  <a:pt x="937363" y="153407"/>
                  <a:pt x="882856" y="143817"/>
                  <a:pt x="982638" y="163774"/>
                </a:cubicBezTo>
                <a:cubicBezTo>
                  <a:pt x="1013835" y="257364"/>
                  <a:pt x="976995" y="141204"/>
                  <a:pt x="1009934" y="272956"/>
                </a:cubicBezTo>
                <a:cubicBezTo>
                  <a:pt x="1013423" y="286912"/>
                  <a:pt x="1011876" y="305537"/>
                  <a:pt x="1023582" y="313899"/>
                </a:cubicBezTo>
                <a:cubicBezTo>
                  <a:pt x="1046995" y="330622"/>
                  <a:pt x="1105468" y="341195"/>
                  <a:pt x="1105468" y="341195"/>
                </a:cubicBezTo>
                <a:cubicBezTo>
                  <a:pt x="1128214" y="336646"/>
                  <a:pt x="1151328" y="333651"/>
                  <a:pt x="1173707" y="327547"/>
                </a:cubicBezTo>
                <a:cubicBezTo>
                  <a:pt x="1201465" y="319976"/>
                  <a:pt x="1255594" y="300251"/>
                  <a:pt x="1255594" y="300251"/>
                </a:cubicBezTo>
                <a:cubicBezTo>
                  <a:pt x="1256433" y="300391"/>
                  <a:pt x="1360740" y="313400"/>
                  <a:pt x="1378423" y="327547"/>
                </a:cubicBezTo>
                <a:cubicBezTo>
                  <a:pt x="1391231" y="337794"/>
                  <a:pt x="1399057" y="353501"/>
                  <a:pt x="1405719" y="368490"/>
                </a:cubicBezTo>
                <a:cubicBezTo>
                  <a:pt x="1417404" y="394782"/>
                  <a:pt x="1433014" y="450377"/>
                  <a:pt x="1433014" y="450377"/>
                </a:cubicBezTo>
                <a:cubicBezTo>
                  <a:pt x="1428465" y="468574"/>
                  <a:pt x="1428673" y="488682"/>
                  <a:pt x="1419367" y="504968"/>
                </a:cubicBezTo>
                <a:cubicBezTo>
                  <a:pt x="1409791" y="521726"/>
                  <a:pt x="1390779" y="531084"/>
                  <a:pt x="1378423" y="545911"/>
                </a:cubicBezTo>
                <a:cubicBezTo>
                  <a:pt x="1367922" y="558512"/>
                  <a:pt x="1360226" y="573206"/>
                  <a:pt x="1351128" y="586854"/>
                </a:cubicBezTo>
                <a:cubicBezTo>
                  <a:pt x="1355677" y="618699"/>
                  <a:pt x="1350390" y="653617"/>
                  <a:pt x="1364776" y="682389"/>
                </a:cubicBezTo>
                <a:cubicBezTo>
                  <a:pt x="1371210" y="695256"/>
                  <a:pt x="1395547" y="685864"/>
                  <a:pt x="1405719" y="696036"/>
                </a:cubicBezTo>
                <a:cubicBezTo>
                  <a:pt x="1420105" y="710422"/>
                  <a:pt x="1422920" y="732963"/>
                  <a:pt x="1433014" y="750627"/>
                </a:cubicBezTo>
                <a:cubicBezTo>
                  <a:pt x="1441152" y="764869"/>
                  <a:pt x="1452974" y="776900"/>
                  <a:pt x="1460310" y="791571"/>
                </a:cubicBezTo>
                <a:cubicBezTo>
                  <a:pt x="1476792" y="824535"/>
                  <a:pt x="1468661" y="847383"/>
                  <a:pt x="1501253" y="873457"/>
                </a:cubicBezTo>
                <a:cubicBezTo>
                  <a:pt x="1512487" y="882444"/>
                  <a:pt x="1529330" y="880671"/>
                  <a:pt x="1542197" y="887105"/>
                </a:cubicBezTo>
                <a:cubicBezTo>
                  <a:pt x="1556868" y="894440"/>
                  <a:pt x="1569492" y="905302"/>
                  <a:pt x="1583140" y="914400"/>
                </a:cubicBezTo>
                <a:cubicBezTo>
                  <a:pt x="1659579" y="905907"/>
                  <a:pt x="1704679" y="904488"/>
                  <a:pt x="1774208" y="887105"/>
                </a:cubicBezTo>
                <a:cubicBezTo>
                  <a:pt x="1788165" y="883616"/>
                  <a:pt x="1801504" y="878006"/>
                  <a:pt x="1815152" y="873457"/>
                </a:cubicBezTo>
                <a:cubicBezTo>
                  <a:pt x="1899501" y="894545"/>
                  <a:pt x="1958206" y="914400"/>
                  <a:pt x="2047164" y="914400"/>
                </a:cubicBezTo>
                <a:cubicBezTo>
                  <a:pt x="2079332" y="914400"/>
                  <a:pt x="2110853" y="905302"/>
                  <a:pt x="2142698" y="900753"/>
                </a:cubicBezTo>
                <a:cubicBezTo>
                  <a:pt x="2145497" y="892355"/>
                  <a:pt x="2158095" y="818166"/>
                  <a:pt x="2197289" y="846162"/>
                </a:cubicBezTo>
                <a:cubicBezTo>
                  <a:pt x="2223983" y="865230"/>
                  <a:pt x="2233683" y="900753"/>
                  <a:pt x="2251880" y="928048"/>
                </a:cubicBezTo>
                <a:cubicBezTo>
                  <a:pt x="2288275" y="982640"/>
                  <a:pt x="2265528" y="959893"/>
                  <a:pt x="2320119" y="996287"/>
                </a:cubicBezTo>
                <a:lnTo>
                  <a:pt x="2388358" y="1201003"/>
                </a:lnTo>
                <a:lnTo>
                  <a:pt x="2402005" y="1241947"/>
                </a:lnTo>
                <a:lnTo>
                  <a:pt x="2415653" y="1282890"/>
                </a:lnTo>
                <a:cubicBezTo>
                  <a:pt x="2406503" y="1337788"/>
                  <a:pt x="2413090" y="1367340"/>
                  <a:pt x="2374710" y="1405720"/>
                </a:cubicBezTo>
                <a:cubicBezTo>
                  <a:pt x="2363112" y="1417318"/>
                  <a:pt x="2347415" y="1423917"/>
                  <a:pt x="2333767" y="1433015"/>
                </a:cubicBezTo>
                <a:cubicBezTo>
                  <a:pt x="2306471" y="1428466"/>
                  <a:pt x="2278132" y="1428119"/>
                  <a:pt x="2251880" y="1419368"/>
                </a:cubicBezTo>
                <a:cubicBezTo>
                  <a:pt x="2236319" y="1414181"/>
                  <a:pt x="2221184" y="1404880"/>
                  <a:pt x="2210937" y="1392072"/>
                </a:cubicBezTo>
                <a:cubicBezTo>
                  <a:pt x="2203817" y="1383172"/>
                  <a:pt x="2184533" y="1300105"/>
                  <a:pt x="2183641" y="1296538"/>
                </a:cubicBezTo>
                <a:lnTo>
                  <a:pt x="2006220" y="1310186"/>
                </a:lnTo>
                <a:cubicBezTo>
                  <a:pt x="1969708" y="1313663"/>
                  <a:pt x="1931092" y="1310211"/>
                  <a:pt x="1897038" y="1323833"/>
                </a:cubicBezTo>
                <a:cubicBezTo>
                  <a:pt x="1876688" y="1331973"/>
                  <a:pt x="1861840" y="1388485"/>
                  <a:pt x="1856095" y="1405720"/>
                </a:cubicBezTo>
                <a:cubicBezTo>
                  <a:pt x="1851546" y="1469410"/>
                  <a:pt x="1865590" y="1537279"/>
                  <a:pt x="1842447" y="1596789"/>
                </a:cubicBezTo>
                <a:cubicBezTo>
                  <a:pt x="1830557" y="1627363"/>
                  <a:pt x="1791683" y="1641006"/>
                  <a:pt x="1760561" y="1651380"/>
                </a:cubicBezTo>
                <a:lnTo>
                  <a:pt x="1678674" y="1678675"/>
                </a:lnTo>
                <a:cubicBezTo>
                  <a:pt x="1665026" y="1683224"/>
                  <a:pt x="1649701" y="1684343"/>
                  <a:pt x="1637731" y="1692323"/>
                </a:cubicBezTo>
                <a:cubicBezTo>
                  <a:pt x="1538916" y="1758199"/>
                  <a:pt x="1585186" y="1732243"/>
                  <a:pt x="1501253" y="1774209"/>
                </a:cubicBezTo>
                <a:cubicBezTo>
                  <a:pt x="1492155" y="1787857"/>
                  <a:pt x="1486766" y="1804906"/>
                  <a:pt x="1473958" y="1815153"/>
                </a:cubicBezTo>
                <a:cubicBezTo>
                  <a:pt x="1462724" y="1824140"/>
                  <a:pt x="1445881" y="1822366"/>
                  <a:pt x="1433014" y="1828800"/>
                </a:cubicBezTo>
                <a:cubicBezTo>
                  <a:pt x="1418343" y="1836135"/>
                  <a:pt x="1405719" y="1846997"/>
                  <a:pt x="1392071" y="1856096"/>
                </a:cubicBezTo>
                <a:cubicBezTo>
                  <a:pt x="1387522" y="1869744"/>
                  <a:pt x="1388595" y="1886867"/>
                  <a:pt x="1378423" y="1897039"/>
                </a:cubicBezTo>
                <a:cubicBezTo>
                  <a:pt x="1361558" y="1913904"/>
                  <a:pt x="1307358" y="1929826"/>
                  <a:pt x="1282889" y="1937983"/>
                </a:cubicBezTo>
                <a:cubicBezTo>
                  <a:pt x="1264692" y="1933434"/>
                  <a:pt x="1246333" y="1929488"/>
                  <a:pt x="1228298" y="1924335"/>
                </a:cubicBezTo>
                <a:cubicBezTo>
                  <a:pt x="1214466" y="1920383"/>
                  <a:pt x="1201741" y="1910687"/>
                  <a:pt x="1187355" y="1910687"/>
                </a:cubicBezTo>
                <a:cubicBezTo>
                  <a:pt x="1155187" y="1910687"/>
                  <a:pt x="1123665" y="1919786"/>
                  <a:pt x="1091820" y="1924335"/>
                </a:cubicBezTo>
                <a:cubicBezTo>
                  <a:pt x="1087271" y="1937983"/>
                  <a:pt x="1078173" y="1950892"/>
                  <a:pt x="1078173" y="1965278"/>
                </a:cubicBezTo>
                <a:cubicBezTo>
                  <a:pt x="1078173" y="2035565"/>
                  <a:pt x="1107350" y="2056812"/>
                  <a:pt x="1146411" y="2115403"/>
                </a:cubicBezTo>
                <a:cubicBezTo>
                  <a:pt x="1155510" y="2129051"/>
                  <a:pt x="1168520" y="2140786"/>
                  <a:pt x="1173707" y="2156347"/>
                </a:cubicBezTo>
                <a:cubicBezTo>
                  <a:pt x="1207107" y="2256543"/>
                  <a:pt x="1180658" y="2217888"/>
                  <a:pt x="1241946" y="2279177"/>
                </a:cubicBezTo>
                <a:cubicBezTo>
                  <a:pt x="1246495" y="2292825"/>
                  <a:pt x="1253560" y="2305879"/>
                  <a:pt x="1255594" y="2320120"/>
                </a:cubicBezTo>
                <a:cubicBezTo>
                  <a:pt x="1262700" y="2369863"/>
                  <a:pt x="1258713" y="2421112"/>
                  <a:pt x="1269241" y="2470245"/>
                </a:cubicBezTo>
                <a:cubicBezTo>
                  <a:pt x="1272678" y="2486284"/>
                  <a:pt x="1284193" y="2500388"/>
                  <a:pt x="1296537" y="2511189"/>
                </a:cubicBezTo>
                <a:cubicBezTo>
                  <a:pt x="1321225" y="2532791"/>
                  <a:pt x="1378423" y="2565780"/>
                  <a:pt x="1378423" y="2565780"/>
                </a:cubicBezTo>
                <a:cubicBezTo>
                  <a:pt x="1387522" y="2579428"/>
                  <a:pt x="1398383" y="2592052"/>
                  <a:pt x="1405719" y="2606723"/>
                </a:cubicBezTo>
                <a:cubicBezTo>
                  <a:pt x="1412153" y="2619590"/>
                  <a:pt x="1410380" y="2636432"/>
                  <a:pt x="1419367" y="2647666"/>
                </a:cubicBezTo>
                <a:cubicBezTo>
                  <a:pt x="1429614" y="2660474"/>
                  <a:pt x="1446662" y="2665863"/>
                  <a:pt x="1460310" y="2674962"/>
                </a:cubicBezTo>
                <a:cubicBezTo>
                  <a:pt x="1469408" y="2702257"/>
                  <a:pt x="1483536" y="2728365"/>
                  <a:pt x="1487605" y="2756848"/>
                </a:cubicBezTo>
                <a:lnTo>
                  <a:pt x="1501253" y="2852383"/>
                </a:ln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1" name="Forme libre 10"/>
          <p:cNvSpPr/>
          <p:nvPr/>
        </p:nvSpPr>
        <p:spPr>
          <a:xfrm>
            <a:off x="7664039" y="2605346"/>
            <a:ext cx="661095" cy="506446"/>
          </a:xfrm>
          <a:custGeom>
            <a:avLst/>
            <a:gdLst>
              <a:gd name="connsiteX0" fmla="*/ 470027 w 661095"/>
              <a:gd name="connsiteY0" fmla="*/ 124206 h 506446"/>
              <a:gd name="connsiteX1" fmla="*/ 347197 w 661095"/>
              <a:gd name="connsiteY1" fmla="*/ 55967 h 506446"/>
              <a:gd name="connsiteX2" fmla="*/ 265310 w 661095"/>
              <a:gd name="connsiteY2" fmla="*/ 1376 h 506446"/>
              <a:gd name="connsiteX3" fmla="*/ 46946 w 661095"/>
              <a:gd name="connsiteY3" fmla="*/ 15024 h 506446"/>
              <a:gd name="connsiteX4" fmla="*/ 6003 w 661095"/>
              <a:gd name="connsiteY4" fmla="*/ 55967 h 506446"/>
              <a:gd name="connsiteX5" fmla="*/ 19651 w 661095"/>
              <a:gd name="connsiteY5" fmla="*/ 137854 h 506446"/>
              <a:gd name="connsiteX6" fmla="*/ 101537 w 661095"/>
              <a:gd name="connsiteY6" fmla="*/ 192445 h 506446"/>
              <a:gd name="connsiteX7" fmla="*/ 169776 w 661095"/>
              <a:gd name="connsiteY7" fmla="*/ 274332 h 506446"/>
              <a:gd name="connsiteX8" fmla="*/ 238015 w 661095"/>
              <a:gd name="connsiteY8" fmla="*/ 342570 h 506446"/>
              <a:gd name="connsiteX9" fmla="*/ 374492 w 661095"/>
              <a:gd name="connsiteY9" fmla="*/ 356218 h 506446"/>
              <a:gd name="connsiteX10" fmla="*/ 415436 w 661095"/>
              <a:gd name="connsiteY10" fmla="*/ 383514 h 506446"/>
              <a:gd name="connsiteX11" fmla="*/ 510970 w 661095"/>
              <a:gd name="connsiteY11" fmla="*/ 479048 h 506446"/>
              <a:gd name="connsiteX12" fmla="*/ 592857 w 661095"/>
              <a:gd name="connsiteY12" fmla="*/ 506344 h 506446"/>
              <a:gd name="connsiteX13" fmla="*/ 633800 w 661095"/>
              <a:gd name="connsiteY13" fmla="*/ 492696 h 506446"/>
              <a:gd name="connsiteX14" fmla="*/ 647448 w 661095"/>
              <a:gd name="connsiteY14" fmla="*/ 328923 h 506446"/>
              <a:gd name="connsiteX15" fmla="*/ 661095 w 661095"/>
              <a:gd name="connsiteY15" fmla="*/ 287979 h 506446"/>
              <a:gd name="connsiteX16" fmla="*/ 647448 w 661095"/>
              <a:gd name="connsiteY16" fmla="*/ 233388 h 506446"/>
              <a:gd name="connsiteX17" fmla="*/ 565561 w 661095"/>
              <a:gd name="connsiteY17" fmla="*/ 192445 h 506446"/>
              <a:gd name="connsiteX18" fmla="*/ 538265 w 661095"/>
              <a:gd name="connsiteY18" fmla="*/ 151502 h 506446"/>
              <a:gd name="connsiteX19" fmla="*/ 456379 w 661095"/>
              <a:gd name="connsiteY19" fmla="*/ 110558 h 506446"/>
              <a:gd name="connsiteX20" fmla="*/ 470027 w 661095"/>
              <a:gd name="connsiteY20" fmla="*/ 124206 h 50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095" h="506446">
                <a:moveTo>
                  <a:pt x="470027" y="124206"/>
                </a:moveTo>
                <a:cubicBezTo>
                  <a:pt x="451830" y="115108"/>
                  <a:pt x="394126" y="102896"/>
                  <a:pt x="347197" y="55967"/>
                </a:cubicBezTo>
                <a:cubicBezTo>
                  <a:pt x="296081" y="4851"/>
                  <a:pt x="324564" y="21127"/>
                  <a:pt x="265310" y="1376"/>
                </a:cubicBezTo>
                <a:cubicBezTo>
                  <a:pt x="192522" y="5925"/>
                  <a:pt x="118312" y="0"/>
                  <a:pt x="46946" y="15024"/>
                </a:cubicBezTo>
                <a:cubicBezTo>
                  <a:pt x="28059" y="19000"/>
                  <a:pt x="10190" y="37126"/>
                  <a:pt x="6003" y="55967"/>
                </a:cubicBezTo>
                <a:cubicBezTo>
                  <a:pt x="0" y="82980"/>
                  <a:pt x="3782" y="115184"/>
                  <a:pt x="19651" y="137854"/>
                </a:cubicBezTo>
                <a:cubicBezTo>
                  <a:pt x="38463" y="164729"/>
                  <a:pt x="101537" y="192445"/>
                  <a:pt x="101537" y="192445"/>
                </a:cubicBezTo>
                <a:cubicBezTo>
                  <a:pt x="169312" y="294105"/>
                  <a:pt x="82201" y="169241"/>
                  <a:pt x="169776" y="274332"/>
                </a:cubicBezTo>
                <a:cubicBezTo>
                  <a:pt x="192884" y="302062"/>
                  <a:pt x="196709" y="333038"/>
                  <a:pt x="238015" y="342570"/>
                </a:cubicBezTo>
                <a:cubicBezTo>
                  <a:pt x="282563" y="352850"/>
                  <a:pt x="329000" y="351669"/>
                  <a:pt x="374492" y="356218"/>
                </a:cubicBezTo>
                <a:cubicBezTo>
                  <a:pt x="388140" y="365317"/>
                  <a:pt x="405189" y="370706"/>
                  <a:pt x="415436" y="383514"/>
                </a:cubicBezTo>
                <a:cubicBezTo>
                  <a:pt x="470351" y="452158"/>
                  <a:pt x="346661" y="424278"/>
                  <a:pt x="510970" y="479048"/>
                </a:cubicBezTo>
                <a:lnTo>
                  <a:pt x="592857" y="506344"/>
                </a:lnTo>
                <a:cubicBezTo>
                  <a:pt x="606505" y="501795"/>
                  <a:pt x="629569" y="506446"/>
                  <a:pt x="633800" y="492696"/>
                </a:cubicBezTo>
                <a:cubicBezTo>
                  <a:pt x="649910" y="440338"/>
                  <a:pt x="640208" y="383223"/>
                  <a:pt x="647448" y="328923"/>
                </a:cubicBezTo>
                <a:cubicBezTo>
                  <a:pt x="649349" y="314663"/>
                  <a:pt x="656546" y="301627"/>
                  <a:pt x="661095" y="287979"/>
                </a:cubicBezTo>
                <a:cubicBezTo>
                  <a:pt x="656546" y="269782"/>
                  <a:pt x="657853" y="248995"/>
                  <a:pt x="647448" y="233388"/>
                </a:cubicBezTo>
                <a:cubicBezTo>
                  <a:pt x="632331" y="210713"/>
                  <a:pt x="588915" y="200230"/>
                  <a:pt x="565561" y="192445"/>
                </a:cubicBezTo>
                <a:cubicBezTo>
                  <a:pt x="556462" y="178797"/>
                  <a:pt x="549863" y="163100"/>
                  <a:pt x="538265" y="151502"/>
                </a:cubicBezTo>
                <a:cubicBezTo>
                  <a:pt x="507590" y="120827"/>
                  <a:pt x="493379" y="125358"/>
                  <a:pt x="456379" y="110558"/>
                </a:cubicBezTo>
                <a:cubicBezTo>
                  <a:pt x="446934" y="106780"/>
                  <a:pt x="488224" y="133305"/>
                  <a:pt x="470027" y="124206"/>
                </a:cubicBez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ZoneTexte 12"/>
          <p:cNvSpPr txBox="1"/>
          <p:nvPr/>
        </p:nvSpPr>
        <p:spPr>
          <a:xfrm>
            <a:off x="7740352" y="764704"/>
            <a:ext cx="372218" cy="461665"/>
          </a:xfrm>
          <a:prstGeom prst="rect">
            <a:avLst/>
          </a:prstGeom>
          <a:noFill/>
        </p:spPr>
        <p:txBody>
          <a:bodyPr wrap="none" rtlCol="0">
            <a:spAutoFit/>
          </a:bodyPr>
          <a:lstStyle/>
          <a:p>
            <a:r>
              <a:rPr lang="fr-CH" sz="2400" b="1" dirty="0"/>
              <a:t>T</a:t>
            </a:r>
          </a:p>
        </p:txBody>
      </p:sp>
      <p:sp>
        <p:nvSpPr>
          <p:cNvPr id="14" name="ZoneTexte 13"/>
          <p:cNvSpPr txBox="1"/>
          <p:nvPr/>
        </p:nvSpPr>
        <p:spPr>
          <a:xfrm>
            <a:off x="5508104" y="1700808"/>
            <a:ext cx="372218" cy="461665"/>
          </a:xfrm>
          <a:prstGeom prst="rect">
            <a:avLst/>
          </a:prstGeom>
          <a:noFill/>
        </p:spPr>
        <p:txBody>
          <a:bodyPr wrap="none" rtlCol="0">
            <a:spAutoFit/>
          </a:bodyPr>
          <a:lstStyle/>
          <a:p>
            <a:r>
              <a:rPr lang="fr-CH" sz="2400" b="1" dirty="0"/>
              <a:t>T</a:t>
            </a:r>
          </a:p>
        </p:txBody>
      </p:sp>
      <p:sp>
        <p:nvSpPr>
          <p:cNvPr id="15" name="ZoneTexte 14"/>
          <p:cNvSpPr txBox="1"/>
          <p:nvPr/>
        </p:nvSpPr>
        <p:spPr>
          <a:xfrm>
            <a:off x="6804248" y="2492896"/>
            <a:ext cx="389850" cy="461665"/>
          </a:xfrm>
          <a:prstGeom prst="rect">
            <a:avLst/>
          </a:prstGeom>
          <a:noFill/>
        </p:spPr>
        <p:txBody>
          <a:bodyPr wrap="none" rtlCol="0">
            <a:spAutoFit/>
          </a:bodyPr>
          <a:lstStyle/>
          <a:p>
            <a:r>
              <a:rPr lang="fr-CH" sz="2400" b="1" dirty="0"/>
              <a:t>S</a:t>
            </a:r>
          </a:p>
        </p:txBody>
      </p:sp>
      <p:pic>
        <p:nvPicPr>
          <p:cNvPr id="2" name="Picture 1"/>
          <p:cNvPicPr>
            <a:picLocks noChangeAspect="1"/>
          </p:cNvPicPr>
          <p:nvPr/>
        </p:nvPicPr>
        <p:blipFill>
          <a:blip r:embed="rId7"/>
          <a:stretch>
            <a:fillRect/>
          </a:stretch>
        </p:blipFill>
        <p:spPr>
          <a:xfrm>
            <a:off x="2285123" y="1385189"/>
            <a:ext cx="4519125" cy="4348067"/>
          </a:xfrm>
          <a:prstGeom prst="rect">
            <a:avLst/>
          </a:prstGeom>
          <a:ln w="76200">
            <a:solidFill>
              <a:schemeClr val="tx2"/>
            </a:solidFill>
          </a:ln>
        </p:spPr>
      </p:pic>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5</a:t>
            </a:fld>
            <a:endParaRPr lang="en-US"/>
          </a:p>
        </p:txBody>
      </p:sp>
    </p:spTree>
    <p:extLst>
      <p:ext uri="{BB962C8B-B14F-4D97-AF65-F5344CB8AC3E}">
        <p14:creationId xmlns:p14="http://schemas.microsoft.com/office/powerpoint/2010/main" val="3839363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0" y="155679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2" cstate="print"/>
          <a:srcRect/>
          <a:stretch>
            <a:fillRect/>
          </a:stretch>
        </p:blipFill>
        <p:spPr bwMode="auto">
          <a:xfrm>
            <a:off x="72008" y="125960"/>
            <a:ext cx="8532440" cy="1142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084168" y="1309704"/>
            <a:ext cx="2867025" cy="20955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724025" y="2138363"/>
            <a:ext cx="5695950" cy="2581275"/>
          </a:xfrm>
          <a:prstGeom prst="rect">
            <a:avLst/>
          </a:prstGeom>
          <a:noFill/>
          <a:ln w="9525">
            <a:noFill/>
            <a:miter lim="800000"/>
            <a:headEnd/>
            <a:tailEnd/>
          </a:ln>
        </p:spPr>
      </p:pic>
      <p:cxnSp>
        <p:nvCxnSpPr>
          <p:cNvPr id="7" name="Connecteur droit 6"/>
          <p:cNvCxnSpPr/>
          <p:nvPr/>
        </p:nvCxnSpPr>
        <p:spPr>
          <a:xfrm>
            <a:off x="5422448" y="377368"/>
            <a:ext cx="1440160" cy="0"/>
          </a:xfrm>
          <a:prstGeom prst="line">
            <a:avLst/>
          </a:prstGeom>
        </p:spPr>
        <p:style>
          <a:lnRef idx="3">
            <a:schemeClr val="accent2"/>
          </a:lnRef>
          <a:fillRef idx="0">
            <a:schemeClr val="accent2"/>
          </a:fillRef>
          <a:effectRef idx="2">
            <a:schemeClr val="accent2"/>
          </a:effectRef>
          <a:fontRef idx="minor">
            <a:schemeClr val="tx1"/>
          </a:fontRef>
        </p:style>
      </p:cxnSp>
      <p:sp>
        <p:nvSpPr>
          <p:cNvPr id="3" name="Date Placeholder 2"/>
          <p:cNvSpPr>
            <a:spLocks noGrp="1"/>
          </p:cNvSpPr>
          <p:nvPr>
            <p:ph type="dt" sz="half" idx="10"/>
          </p:nvPr>
        </p:nvSpPr>
        <p:spPr/>
        <p:txBody>
          <a:bodyPr/>
          <a:lstStyle/>
          <a:p>
            <a:r>
              <a:rPr lang="fr-FR"/>
              <a:t>15/03/2023</a:t>
            </a:r>
            <a:endParaRPr lang="en-US"/>
          </a:p>
        </p:txBody>
      </p:sp>
      <p:sp>
        <p:nvSpPr>
          <p:cNvPr id="4" name="Slide Number Placeholder 3"/>
          <p:cNvSpPr>
            <a:spLocks noGrp="1"/>
          </p:cNvSpPr>
          <p:nvPr>
            <p:ph type="sldNum" sz="quarter" idx="12"/>
          </p:nvPr>
        </p:nvSpPr>
        <p:spPr/>
        <p:txBody>
          <a:bodyPr/>
          <a:lstStyle/>
          <a:p>
            <a:fld id="{04A3A10D-7D5E-4932-A76F-CD1632FD3D96}" type="slidenum">
              <a:rPr lang="en-US" smtClean="0"/>
              <a:pPr/>
              <a:t>50</a:t>
            </a:fld>
            <a:endParaRPr lang="en-US"/>
          </a:p>
        </p:txBody>
      </p:sp>
    </p:spTree>
    <p:extLst>
      <p:ext uri="{BB962C8B-B14F-4D97-AF65-F5344CB8AC3E}">
        <p14:creationId xmlns:p14="http://schemas.microsoft.com/office/powerpoint/2010/main" val="3102881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23528" y="1412776"/>
            <a:ext cx="4434895" cy="511256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771" y="116633"/>
            <a:ext cx="7333629" cy="798530"/>
          </a:xfrm>
          <a:prstGeom prst="rect">
            <a:avLst/>
          </a:prstGeom>
          <a:noFill/>
          <a:ln w="9525">
            <a:noFill/>
            <a:miter lim="800000"/>
            <a:headEnd/>
            <a:tailEnd/>
          </a:ln>
        </p:spPr>
      </p:pic>
      <p:sp>
        <p:nvSpPr>
          <p:cNvPr id="17" name="ZoneTexte 16"/>
          <p:cNvSpPr txBox="1"/>
          <p:nvPr/>
        </p:nvSpPr>
        <p:spPr>
          <a:xfrm>
            <a:off x="5436096" y="6550223"/>
            <a:ext cx="3565400" cy="307777"/>
          </a:xfrm>
          <a:prstGeom prst="rect">
            <a:avLst/>
          </a:prstGeom>
          <a:noFill/>
        </p:spPr>
        <p:txBody>
          <a:bodyPr wrap="none" rtlCol="0">
            <a:spAutoFit/>
          </a:bodyPr>
          <a:lstStyle/>
          <a:p>
            <a:r>
              <a:rPr lang="fr-CH" sz="1400" i="1" dirty="0"/>
              <a:t>Galon J. et al J </a:t>
            </a:r>
            <a:r>
              <a:rPr lang="fr-CH" sz="1400" i="1" dirty="0" err="1"/>
              <a:t>Pathol</a:t>
            </a:r>
            <a:r>
              <a:rPr lang="fr-CH" sz="1400" i="1" dirty="0"/>
              <a:t>, 2014; 232: 199-209</a:t>
            </a:r>
          </a:p>
        </p:txBody>
      </p:sp>
      <p:pic>
        <p:nvPicPr>
          <p:cNvPr id="1026" name="Picture 2"/>
          <p:cNvPicPr>
            <a:picLocks noChangeAspect="1" noChangeArrowheads="1"/>
          </p:cNvPicPr>
          <p:nvPr/>
        </p:nvPicPr>
        <p:blipFill>
          <a:blip r:embed="rId5" cstate="print"/>
          <a:srcRect/>
          <a:stretch>
            <a:fillRect/>
          </a:stretch>
        </p:blipFill>
        <p:spPr bwMode="auto">
          <a:xfrm>
            <a:off x="5004048" y="1484784"/>
            <a:ext cx="3960029" cy="1728192"/>
          </a:xfrm>
          <a:prstGeom prst="rect">
            <a:avLst/>
          </a:prstGeom>
          <a:noFill/>
          <a:ln w="9525">
            <a:solidFill>
              <a:schemeClr val="tx1"/>
            </a:solidFill>
            <a:miter lim="800000"/>
            <a:headEnd/>
            <a:tailEnd/>
          </a:ln>
        </p:spPr>
      </p:pic>
      <p:sp>
        <p:nvSpPr>
          <p:cNvPr id="8" name="ZoneTexte 7"/>
          <p:cNvSpPr txBox="1"/>
          <p:nvPr/>
        </p:nvSpPr>
        <p:spPr>
          <a:xfrm>
            <a:off x="4860032" y="3594502"/>
            <a:ext cx="4243406" cy="307777"/>
          </a:xfrm>
          <a:prstGeom prst="rect">
            <a:avLst/>
          </a:prstGeom>
          <a:noFill/>
        </p:spPr>
        <p:txBody>
          <a:bodyPr wrap="none" rtlCol="0">
            <a:spAutoFit/>
          </a:bodyPr>
          <a:lstStyle/>
          <a:p>
            <a:r>
              <a:rPr lang="fr-CH" sz="1400" dirty="0" err="1"/>
              <a:t>Cut</a:t>
            </a:r>
            <a:r>
              <a:rPr lang="fr-CH" sz="1400" dirty="0"/>
              <a:t> off (Hi vs Lo)= the ‟minimum </a:t>
            </a:r>
            <a:r>
              <a:rPr lang="fr-CH" sz="1400" i="1" dirty="0"/>
              <a:t>p</a:t>
            </a:r>
            <a:r>
              <a:rPr lang="fr-CH" sz="1400" dirty="0"/>
              <a:t> value” </a:t>
            </a:r>
            <a:r>
              <a:rPr lang="fr-CH" sz="1400" dirty="0" err="1"/>
              <a:t>approach</a:t>
            </a:r>
            <a:endParaRPr lang="fr-CH" sz="1400" dirty="0"/>
          </a:p>
        </p:txBody>
      </p:sp>
      <p:cxnSp>
        <p:nvCxnSpPr>
          <p:cNvPr id="9" name="Connecteur droit 8"/>
          <p:cNvCxnSpPr/>
          <p:nvPr/>
        </p:nvCxnSpPr>
        <p:spPr>
          <a:xfrm>
            <a:off x="0" y="1124744"/>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51</a:t>
            </a:fld>
            <a:endParaRPr lang="en-US"/>
          </a:p>
        </p:txBody>
      </p:sp>
    </p:spTree>
    <p:extLst>
      <p:ext uri="{BB962C8B-B14F-4D97-AF65-F5344CB8AC3E}">
        <p14:creationId xmlns:p14="http://schemas.microsoft.com/office/powerpoint/2010/main" val="1203914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23528" y="1412776"/>
            <a:ext cx="4434895" cy="511256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771" y="116633"/>
            <a:ext cx="7333629" cy="798530"/>
          </a:xfrm>
          <a:prstGeom prst="rect">
            <a:avLst/>
          </a:prstGeom>
          <a:noFill/>
          <a:ln w="9525">
            <a:noFill/>
            <a:miter lim="800000"/>
            <a:headEnd/>
            <a:tailEnd/>
          </a:ln>
        </p:spPr>
      </p:pic>
      <p:sp>
        <p:nvSpPr>
          <p:cNvPr id="17" name="ZoneTexte 16"/>
          <p:cNvSpPr txBox="1"/>
          <p:nvPr/>
        </p:nvSpPr>
        <p:spPr>
          <a:xfrm>
            <a:off x="5436096" y="6550223"/>
            <a:ext cx="3565400" cy="307777"/>
          </a:xfrm>
          <a:prstGeom prst="rect">
            <a:avLst/>
          </a:prstGeom>
          <a:noFill/>
        </p:spPr>
        <p:txBody>
          <a:bodyPr wrap="none" rtlCol="0">
            <a:spAutoFit/>
          </a:bodyPr>
          <a:lstStyle/>
          <a:p>
            <a:r>
              <a:rPr lang="fr-CH" sz="1400" i="1" dirty="0"/>
              <a:t>Galon J. et al J </a:t>
            </a:r>
            <a:r>
              <a:rPr lang="fr-CH" sz="1400" i="1" dirty="0" err="1"/>
              <a:t>Pathol</a:t>
            </a:r>
            <a:r>
              <a:rPr lang="fr-CH" sz="1400" i="1" dirty="0"/>
              <a:t>, 2014; 232: 199-209</a:t>
            </a:r>
          </a:p>
        </p:txBody>
      </p:sp>
      <p:pic>
        <p:nvPicPr>
          <p:cNvPr id="1026" name="Picture 2"/>
          <p:cNvPicPr>
            <a:picLocks noChangeAspect="1" noChangeArrowheads="1"/>
          </p:cNvPicPr>
          <p:nvPr/>
        </p:nvPicPr>
        <p:blipFill>
          <a:blip r:embed="rId5" cstate="print"/>
          <a:srcRect/>
          <a:stretch>
            <a:fillRect/>
          </a:stretch>
        </p:blipFill>
        <p:spPr bwMode="auto">
          <a:xfrm>
            <a:off x="5004048" y="1484784"/>
            <a:ext cx="3960029" cy="1728192"/>
          </a:xfrm>
          <a:prstGeom prst="rect">
            <a:avLst/>
          </a:prstGeom>
          <a:noFill/>
          <a:ln w="9525">
            <a:solidFill>
              <a:schemeClr val="tx1"/>
            </a:solidFill>
            <a:miter lim="800000"/>
            <a:headEnd/>
            <a:tailEnd/>
          </a:ln>
        </p:spPr>
      </p:pic>
      <p:sp>
        <p:nvSpPr>
          <p:cNvPr id="8" name="ZoneTexte 7"/>
          <p:cNvSpPr txBox="1"/>
          <p:nvPr/>
        </p:nvSpPr>
        <p:spPr>
          <a:xfrm>
            <a:off x="4860032" y="3594502"/>
            <a:ext cx="4243406" cy="307777"/>
          </a:xfrm>
          <a:prstGeom prst="rect">
            <a:avLst/>
          </a:prstGeom>
          <a:noFill/>
        </p:spPr>
        <p:txBody>
          <a:bodyPr wrap="none" rtlCol="0">
            <a:spAutoFit/>
          </a:bodyPr>
          <a:lstStyle/>
          <a:p>
            <a:r>
              <a:rPr lang="fr-CH" sz="1400" dirty="0" err="1"/>
              <a:t>Cut</a:t>
            </a:r>
            <a:r>
              <a:rPr lang="fr-CH" sz="1400" dirty="0"/>
              <a:t> off (Hi vs Lo)= the ‟minimum </a:t>
            </a:r>
            <a:r>
              <a:rPr lang="fr-CH" sz="1400" i="1" dirty="0"/>
              <a:t>p</a:t>
            </a:r>
            <a:r>
              <a:rPr lang="fr-CH" sz="1400" dirty="0"/>
              <a:t> value” </a:t>
            </a:r>
            <a:r>
              <a:rPr lang="fr-CH" sz="1400" dirty="0" err="1"/>
              <a:t>approach</a:t>
            </a:r>
            <a:endParaRPr lang="fr-CH" sz="1400" dirty="0"/>
          </a:p>
        </p:txBody>
      </p:sp>
      <p:sp>
        <p:nvSpPr>
          <p:cNvPr id="9" name="Rectangle 8"/>
          <p:cNvSpPr/>
          <p:nvPr/>
        </p:nvSpPr>
        <p:spPr>
          <a:xfrm>
            <a:off x="2195736" y="1854926"/>
            <a:ext cx="288032"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1944087" y="2672537"/>
            <a:ext cx="792088"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1" name="Connecteur droit 10"/>
          <p:cNvCxnSpPr/>
          <p:nvPr/>
        </p:nvCxnSpPr>
        <p:spPr>
          <a:xfrm>
            <a:off x="0" y="1124744"/>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52</a:t>
            </a:fld>
            <a:endParaRPr lang="en-US"/>
          </a:p>
        </p:txBody>
      </p:sp>
    </p:spTree>
    <p:extLst>
      <p:ext uri="{BB962C8B-B14F-4D97-AF65-F5344CB8AC3E}">
        <p14:creationId xmlns:p14="http://schemas.microsoft.com/office/powerpoint/2010/main" val="876806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23528" y="1412776"/>
            <a:ext cx="4434895" cy="511256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771" y="116633"/>
            <a:ext cx="7333629" cy="798530"/>
          </a:xfrm>
          <a:prstGeom prst="rect">
            <a:avLst/>
          </a:prstGeom>
          <a:noFill/>
          <a:ln w="9525">
            <a:noFill/>
            <a:miter lim="800000"/>
            <a:headEnd/>
            <a:tailEnd/>
          </a:ln>
        </p:spPr>
      </p:pic>
      <p:sp>
        <p:nvSpPr>
          <p:cNvPr id="17" name="ZoneTexte 16"/>
          <p:cNvSpPr txBox="1"/>
          <p:nvPr/>
        </p:nvSpPr>
        <p:spPr>
          <a:xfrm>
            <a:off x="5436096" y="6550223"/>
            <a:ext cx="3565400" cy="307777"/>
          </a:xfrm>
          <a:prstGeom prst="rect">
            <a:avLst/>
          </a:prstGeom>
          <a:noFill/>
        </p:spPr>
        <p:txBody>
          <a:bodyPr wrap="none" rtlCol="0">
            <a:spAutoFit/>
          </a:bodyPr>
          <a:lstStyle/>
          <a:p>
            <a:r>
              <a:rPr lang="fr-CH" sz="1400" i="1" dirty="0"/>
              <a:t>Galon J. et al J </a:t>
            </a:r>
            <a:r>
              <a:rPr lang="fr-CH" sz="1400" i="1" dirty="0" err="1"/>
              <a:t>Pathol</a:t>
            </a:r>
            <a:r>
              <a:rPr lang="fr-CH" sz="1400" i="1" dirty="0"/>
              <a:t>, 2014; 232: 199-209</a:t>
            </a:r>
          </a:p>
        </p:txBody>
      </p:sp>
      <p:pic>
        <p:nvPicPr>
          <p:cNvPr id="1026" name="Picture 2"/>
          <p:cNvPicPr>
            <a:picLocks noChangeAspect="1" noChangeArrowheads="1"/>
          </p:cNvPicPr>
          <p:nvPr/>
        </p:nvPicPr>
        <p:blipFill>
          <a:blip r:embed="rId5" cstate="print"/>
          <a:srcRect/>
          <a:stretch>
            <a:fillRect/>
          </a:stretch>
        </p:blipFill>
        <p:spPr bwMode="auto">
          <a:xfrm>
            <a:off x="5004048" y="1484784"/>
            <a:ext cx="3960029" cy="1728192"/>
          </a:xfrm>
          <a:prstGeom prst="rect">
            <a:avLst/>
          </a:prstGeom>
          <a:noFill/>
          <a:ln w="9525">
            <a:solidFill>
              <a:schemeClr val="tx1"/>
            </a:solidFill>
            <a:miter lim="800000"/>
            <a:headEnd/>
            <a:tailEnd/>
          </a:ln>
        </p:spPr>
      </p:pic>
      <p:sp>
        <p:nvSpPr>
          <p:cNvPr id="8" name="ZoneTexte 7"/>
          <p:cNvSpPr txBox="1"/>
          <p:nvPr/>
        </p:nvSpPr>
        <p:spPr>
          <a:xfrm>
            <a:off x="4860032" y="3594502"/>
            <a:ext cx="4243406" cy="307777"/>
          </a:xfrm>
          <a:prstGeom prst="rect">
            <a:avLst/>
          </a:prstGeom>
          <a:noFill/>
        </p:spPr>
        <p:txBody>
          <a:bodyPr wrap="none" rtlCol="0">
            <a:spAutoFit/>
          </a:bodyPr>
          <a:lstStyle/>
          <a:p>
            <a:r>
              <a:rPr lang="fr-CH" sz="1400" dirty="0" err="1"/>
              <a:t>Cut</a:t>
            </a:r>
            <a:r>
              <a:rPr lang="fr-CH" sz="1400" dirty="0"/>
              <a:t> off (Hi vs Lo)= the ‟minimum </a:t>
            </a:r>
            <a:r>
              <a:rPr lang="fr-CH" sz="1400" i="1" dirty="0"/>
              <a:t>p</a:t>
            </a:r>
            <a:r>
              <a:rPr lang="fr-CH" sz="1400" dirty="0"/>
              <a:t> value” </a:t>
            </a:r>
            <a:r>
              <a:rPr lang="fr-CH" sz="1400" dirty="0" err="1"/>
              <a:t>approach</a:t>
            </a:r>
            <a:endParaRPr lang="fr-CH" sz="1400" dirty="0"/>
          </a:p>
        </p:txBody>
      </p:sp>
      <p:sp>
        <p:nvSpPr>
          <p:cNvPr id="10" name="Rectangle 9"/>
          <p:cNvSpPr/>
          <p:nvPr/>
        </p:nvSpPr>
        <p:spPr>
          <a:xfrm>
            <a:off x="1944087" y="2672537"/>
            <a:ext cx="792088"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a:off x="983475" y="2012590"/>
            <a:ext cx="216024"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1088375" y="2348880"/>
            <a:ext cx="216024"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3" name="Connecteur droit 12"/>
          <p:cNvCxnSpPr/>
          <p:nvPr/>
        </p:nvCxnSpPr>
        <p:spPr>
          <a:xfrm>
            <a:off x="0" y="1124744"/>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2195736" y="1854926"/>
            <a:ext cx="288032"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53</a:t>
            </a:fld>
            <a:endParaRPr lang="en-US"/>
          </a:p>
        </p:txBody>
      </p:sp>
    </p:spTree>
    <p:extLst>
      <p:ext uri="{BB962C8B-B14F-4D97-AF65-F5344CB8AC3E}">
        <p14:creationId xmlns:p14="http://schemas.microsoft.com/office/powerpoint/2010/main" val="3733799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3131840" y="3356992"/>
            <a:ext cx="45719" cy="338554"/>
          </a:xfrm>
          <a:prstGeom prst="rect">
            <a:avLst/>
          </a:prstGeom>
          <a:noFill/>
        </p:spPr>
        <p:txBody>
          <a:bodyPr wrap="square" rtlCol="0">
            <a:spAutoFit/>
          </a:bodyPr>
          <a:lstStyle/>
          <a:p>
            <a:r>
              <a:rPr lang="fr-CH" sz="1600" dirty="0"/>
              <a:t>    </a:t>
            </a:r>
          </a:p>
        </p:txBody>
      </p:sp>
      <p:pic>
        <p:nvPicPr>
          <p:cNvPr id="8" name="Picture 4"/>
          <p:cNvPicPr>
            <a:picLocks noChangeAspect="1" noChangeArrowheads="1"/>
          </p:cNvPicPr>
          <p:nvPr/>
        </p:nvPicPr>
        <p:blipFill>
          <a:blip r:embed="rId3" cstate="print"/>
          <a:srcRect/>
          <a:stretch>
            <a:fillRect/>
          </a:stretch>
        </p:blipFill>
        <p:spPr bwMode="auto">
          <a:xfrm>
            <a:off x="179512" y="44624"/>
            <a:ext cx="4631971" cy="1656184"/>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6300192" y="6525344"/>
            <a:ext cx="2714426" cy="175319"/>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323528" y="2132856"/>
            <a:ext cx="6174020" cy="3240360"/>
          </a:xfrm>
          <a:prstGeom prst="rect">
            <a:avLst/>
          </a:prstGeom>
          <a:noFill/>
          <a:ln w="9525">
            <a:noFill/>
            <a:miter lim="800000"/>
            <a:headEnd/>
            <a:tailEnd/>
          </a:ln>
        </p:spPr>
      </p:pic>
      <p:cxnSp>
        <p:nvCxnSpPr>
          <p:cNvPr id="18" name="Connecteur droit 17"/>
          <p:cNvCxnSpPr/>
          <p:nvPr/>
        </p:nvCxnSpPr>
        <p:spPr>
          <a:xfrm>
            <a:off x="2207611" y="5373216"/>
            <a:ext cx="4212847" cy="0"/>
          </a:xfrm>
          <a:prstGeom prst="line">
            <a:avLst/>
          </a:prstGeom>
        </p:spPr>
        <p:style>
          <a:lnRef idx="1">
            <a:schemeClr val="dk1"/>
          </a:lnRef>
          <a:fillRef idx="0">
            <a:schemeClr val="dk1"/>
          </a:fillRef>
          <a:effectRef idx="0">
            <a:schemeClr val="dk1"/>
          </a:effectRef>
          <a:fontRef idx="minor">
            <a:schemeClr val="tx1"/>
          </a:fontRef>
        </p:style>
      </p:cxnSp>
      <p:cxnSp>
        <p:nvCxnSpPr>
          <p:cNvPr id="10" name="Connecteur droit 9"/>
          <p:cNvCxnSpPr/>
          <p:nvPr/>
        </p:nvCxnSpPr>
        <p:spPr>
          <a:xfrm>
            <a:off x="0" y="1731872"/>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54</a:t>
            </a:fld>
            <a:endParaRPr lang="en-US"/>
          </a:p>
        </p:txBody>
      </p:sp>
    </p:spTree>
    <p:extLst>
      <p:ext uri="{BB962C8B-B14F-4D97-AF65-F5344CB8AC3E}">
        <p14:creationId xmlns:p14="http://schemas.microsoft.com/office/powerpoint/2010/main" val="3656648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3131840" y="3356992"/>
            <a:ext cx="45719" cy="338554"/>
          </a:xfrm>
          <a:prstGeom prst="rect">
            <a:avLst/>
          </a:prstGeom>
          <a:noFill/>
        </p:spPr>
        <p:txBody>
          <a:bodyPr wrap="square" rtlCol="0">
            <a:spAutoFit/>
          </a:bodyPr>
          <a:lstStyle/>
          <a:p>
            <a:r>
              <a:rPr lang="fr-CH" sz="1600" dirty="0"/>
              <a:t>    </a:t>
            </a:r>
          </a:p>
        </p:txBody>
      </p:sp>
      <p:pic>
        <p:nvPicPr>
          <p:cNvPr id="8" name="Picture 4"/>
          <p:cNvPicPr>
            <a:picLocks noChangeAspect="1" noChangeArrowheads="1"/>
          </p:cNvPicPr>
          <p:nvPr/>
        </p:nvPicPr>
        <p:blipFill>
          <a:blip r:embed="rId3" cstate="print"/>
          <a:srcRect/>
          <a:stretch>
            <a:fillRect/>
          </a:stretch>
        </p:blipFill>
        <p:spPr bwMode="auto">
          <a:xfrm>
            <a:off x="179512" y="44624"/>
            <a:ext cx="4631971" cy="1656184"/>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6300192" y="6525344"/>
            <a:ext cx="2714426" cy="175319"/>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65221" y="1845296"/>
            <a:ext cx="4621048" cy="4919822"/>
          </a:xfrm>
          <a:prstGeom prst="rect">
            <a:avLst/>
          </a:prstGeom>
          <a:noFill/>
          <a:ln w="9525">
            <a:noFill/>
            <a:miter lim="800000"/>
            <a:headEnd/>
            <a:tailEnd/>
          </a:ln>
        </p:spPr>
      </p:pic>
      <p:cxnSp>
        <p:nvCxnSpPr>
          <p:cNvPr id="7" name="Connecteur droit 6"/>
          <p:cNvCxnSpPr/>
          <p:nvPr/>
        </p:nvCxnSpPr>
        <p:spPr>
          <a:xfrm>
            <a:off x="0" y="1731872"/>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55</a:t>
            </a:fld>
            <a:endParaRPr lang="en-US"/>
          </a:p>
        </p:txBody>
      </p:sp>
    </p:spTree>
    <p:extLst>
      <p:ext uri="{BB962C8B-B14F-4D97-AF65-F5344CB8AC3E}">
        <p14:creationId xmlns:p14="http://schemas.microsoft.com/office/powerpoint/2010/main" val="1296862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23528" y="1412776"/>
            <a:ext cx="4434895" cy="511256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771" y="116633"/>
            <a:ext cx="7333629" cy="798530"/>
          </a:xfrm>
          <a:prstGeom prst="rect">
            <a:avLst/>
          </a:prstGeom>
          <a:noFill/>
          <a:ln w="9525">
            <a:noFill/>
            <a:miter lim="800000"/>
            <a:headEnd/>
            <a:tailEnd/>
          </a:ln>
        </p:spPr>
      </p:pic>
      <p:sp>
        <p:nvSpPr>
          <p:cNvPr id="17" name="ZoneTexte 16"/>
          <p:cNvSpPr txBox="1"/>
          <p:nvPr/>
        </p:nvSpPr>
        <p:spPr>
          <a:xfrm>
            <a:off x="5436096" y="6550223"/>
            <a:ext cx="3565400" cy="307777"/>
          </a:xfrm>
          <a:prstGeom prst="rect">
            <a:avLst/>
          </a:prstGeom>
          <a:noFill/>
        </p:spPr>
        <p:txBody>
          <a:bodyPr wrap="none" rtlCol="0">
            <a:spAutoFit/>
          </a:bodyPr>
          <a:lstStyle/>
          <a:p>
            <a:r>
              <a:rPr lang="fr-CH" sz="1400" i="1" dirty="0"/>
              <a:t>Galon J. et al J </a:t>
            </a:r>
            <a:r>
              <a:rPr lang="fr-CH" sz="1400" i="1" dirty="0" err="1"/>
              <a:t>Pathol</a:t>
            </a:r>
            <a:r>
              <a:rPr lang="fr-CH" sz="1400" i="1" dirty="0"/>
              <a:t>, 2014; 232: 199-209</a:t>
            </a:r>
          </a:p>
        </p:txBody>
      </p:sp>
      <p:pic>
        <p:nvPicPr>
          <p:cNvPr id="1026" name="Picture 2"/>
          <p:cNvPicPr>
            <a:picLocks noChangeAspect="1" noChangeArrowheads="1"/>
          </p:cNvPicPr>
          <p:nvPr/>
        </p:nvPicPr>
        <p:blipFill>
          <a:blip r:embed="rId5" cstate="print"/>
          <a:srcRect/>
          <a:stretch>
            <a:fillRect/>
          </a:stretch>
        </p:blipFill>
        <p:spPr bwMode="auto">
          <a:xfrm>
            <a:off x="5652120" y="2420888"/>
            <a:ext cx="1781175" cy="3667125"/>
          </a:xfrm>
          <a:prstGeom prst="rect">
            <a:avLst/>
          </a:prstGeom>
          <a:noFill/>
          <a:ln w="9525">
            <a:noFill/>
            <a:miter lim="800000"/>
            <a:headEnd/>
            <a:tailEnd/>
          </a:ln>
        </p:spPr>
      </p:pic>
      <p:sp>
        <p:nvSpPr>
          <p:cNvPr id="8" name="Rectangle 7"/>
          <p:cNvSpPr/>
          <p:nvPr/>
        </p:nvSpPr>
        <p:spPr>
          <a:xfrm>
            <a:off x="7164288" y="2420888"/>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0" name="Connecteur droit 9"/>
          <p:cNvCxnSpPr/>
          <p:nvPr/>
        </p:nvCxnSpPr>
        <p:spPr>
          <a:xfrm>
            <a:off x="7428570" y="2769053"/>
            <a:ext cx="0" cy="3240360"/>
          </a:xfrm>
          <a:prstGeom prst="line">
            <a:avLst/>
          </a:prstGeom>
        </p:spPr>
        <p:style>
          <a:lnRef idx="1">
            <a:schemeClr val="accent5"/>
          </a:lnRef>
          <a:fillRef idx="0">
            <a:schemeClr val="accent5"/>
          </a:fillRef>
          <a:effectRef idx="0">
            <a:schemeClr val="accent5"/>
          </a:effectRef>
          <a:fontRef idx="minor">
            <a:schemeClr val="tx1"/>
          </a:fontRef>
        </p:style>
      </p:cxnSp>
      <p:cxnSp>
        <p:nvCxnSpPr>
          <p:cNvPr id="9" name="Connecteur droit 8"/>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56</a:t>
            </a:fld>
            <a:endParaRPr lang="en-US"/>
          </a:p>
        </p:txBody>
      </p:sp>
    </p:spTree>
    <p:extLst>
      <p:ext uri="{BB962C8B-B14F-4D97-AF65-F5344CB8AC3E}">
        <p14:creationId xmlns:p14="http://schemas.microsoft.com/office/powerpoint/2010/main" val="1955343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23528" y="1412776"/>
            <a:ext cx="4434895" cy="511256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771" y="116633"/>
            <a:ext cx="7333629" cy="798530"/>
          </a:xfrm>
          <a:prstGeom prst="rect">
            <a:avLst/>
          </a:prstGeom>
          <a:noFill/>
          <a:ln w="9525">
            <a:noFill/>
            <a:miter lim="800000"/>
            <a:headEnd/>
            <a:tailEnd/>
          </a:ln>
        </p:spPr>
      </p:pic>
      <p:sp>
        <p:nvSpPr>
          <p:cNvPr id="17" name="ZoneTexte 16"/>
          <p:cNvSpPr txBox="1"/>
          <p:nvPr/>
        </p:nvSpPr>
        <p:spPr>
          <a:xfrm>
            <a:off x="5436096" y="6550223"/>
            <a:ext cx="3565400" cy="307777"/>
          </a:xfrm>
          <a:prstGeom prst="rect">
            <a:avLst/>
          </a:prstGeom>
          <a:noFill/>
        </p:spPr>
        <p:txBody>
          <a:bodyPr wrap="none" rtlCol="0">
            <a:spAutoFit/>
          </a:bodyPr>
          <a:lstStyle/>
          <a:p>
            <a:r>
              <a:rPr lang="fr-CH" sz="1400" i="1" dirty="0"/>
              <a:t>Galon J. et al J </a:t>
            </a:r>
            <a:r>
              <a:rPr lang="fr-CH" sz="1400" i="1" dirty="0" err="1"/>
              <a:t>Pathol</a:t>
            </a:r>
            <a:r>
              <a:rPr lang="fr-CH" sz="1400" i="1" dirty="0"/>
              <a:t>, 2014; 232: 199-209</a:t>
            </a:r>
          </a:p>
        </p:txBody>
      </p:sp>
      <p:pic>
        <p:nvPicPr>
          <p:cNvPr id="1026" name="Picture 2"/>
          <p:cNvPicPr>
            <a:picLocks noChangeAspect="1" noChangeArrowheads="1"/>
          </p:cNvPicPr>
          <p:nvPr/>
        </p:nvPicPr>
        <p:blipFill>
          <a:blip r:embed="rId5" cstate="print"/>
          <a:srcRect/>
          <a:stretch>
            <a:fillRect/>
          </a:stretch>
        </p:blipFill>
        <p:spPr bwMode="auto">
          <a:xfrm>
            <a:off x="5652120" y="2420888"/>
            <a:ext cx="1781175" cy="3667125"/>
          </a:xfrm>
          <a:prstGeom prst="rect">
            <a:avLst/>
          </a:prstGeom>
          <a:noFill/>
          <a:ln w="9525">
            <a:noFill/>
            <a:miter lim="800000"/>
            <a:headEnd/>
            <a:tailEnd/>
          </a:ln>
        </p:spPr>
      </p:pic>
      <p:sp>
        <p:nvSpPr>
          <p:cNvPr id="8" name="Rectangle 7"/>
          <p:cNvSpPr/>
          <p:nvPr/>
        </p:nvSpPr>
        <p:spPr>
          <a:xfrm>
            <a:off x="7164288" y="2420888"/>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0" name="Connecteur droit 9"/>
          <p:cNvCxnSpPr/>
          <p:nvPr/>
        </p:nvCxnSpPr>
        <p:spPr>
          <a:xfrm>
            <a:off x="7428570" y="2769053"/>
            <a:ext cx="0" cy="3240360"/>
          </a:xfrm>
          <a:prstGeom prst="line">
            <a:avLst/>
          </a:prstGeom>
        </p:spPr>
        <p:style>
          <a:lnRef idx="1">
            <a:schemeClr val="accent5"/>
          </a:lnRef>
          <a:fillRef idx="0">
            <a:schemeClr val="accent5"/>
          </a:fillRef>
          <a:effectRef idx="0">
            <a:schemeClr val="accent5"/>
          </a:effectRef>
          <a:fontRef idx="minor">
            <a:schemeClr val="tx1"/>
          </a:fontRef>
        </p:style>
      </p:cxnSp>
      <p:cxnSp>
        <p:nvCxnSpPr>
          <p:cNvPr id="9" name="Connecteur droit 8"/>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Picture 4"/>
          <p:cNvPicPr>
            <a:picLocks noChangeAspect="1" noChangeArrowheads="1"/>
          </p:cNvPicPr>
          <p:nvPr/>
        </p:nvPicPr>
        <p:blipFill>
          <a:blip r:embed="rId6" cstate="print"/>
          <a:srcRect/>
          <a:stretch>
            <a:fillRect/>
          </a:stretch>
        </p:blipFill>
        <p:spPr bwMode="auto">
          <a:xfrm>
            <a:off x="899592" y="1556792"/>
            <a:ext cx="5869954" cy="4896544"/>
          </a:xfrm>
          <a:prstGeom prst="rect">
            <a:avLst/>
          </a:prstGeom>
          <a:noFill/>
          <a:ln w="9525">
            <a:noFill/>
            <a:miter lim="800000"/>
            <a:headEnd/>
            <a:tailEnd/>
          </a:ln>
        </p:spPr>
      </p:pic>
      <p:sp>
        <p:nvSpPr>
          <p:cNvPr id="12" name="ZoneTexte 11"/>
          <p:cNvSpPr txBox="1"/>
          <p:nvPr/>
        </p:nvSpPr>
        <p:spPr>
          <a:xfrm>
            <a:off x="6084168" y="1916832"/>
            <a:ext cx="869149" cy="1569660"/>
          </a:xfrm>
          <a:prstGeom prst="rect">
            <a:avLst/>
          </a:prstGeom>
          <a:noFill/>
        </p:spPr>
        <p:txBody>
          <a:bodyPr wrap="none" rtlCol="0">
            <a:spAutoFit/>
          </a:bodyPr>
          <a:lstStyle/>
          <a:p>
            <a:r>
              <a:rPr lang="fr-CH" sz="9600" dirty="0"/>
              <a:t>?</a:t>
            </a:r>
          </a:p>
        </p:txBody>
      </p:sp>
      <p:pic>
        <p:nvPicPr>
          <p:cNvPr id="16" name="Picture 2" descr="Z:\2017 Nanozoom\Kalliopi pictures\2 cases 100317\22799 1B_DAPICD8 Keratin_2 .JPG"/>
          <p:cNvPicPr>
            <a:picLocks noChangeAspect="1" noChangeArrowheads="1"/>
          </p:cNvPicPr>
          <p:nvPr/>
        </p:nvPicPr>
        <p:blipFill>
          <a:blip r:embed="rId7" cstate="print"/>
          <a:srcRect/>
          <a:stretch>
            <a:fillRect/>
          </a:stretch>
        </p:blipFill>
        <p:spPr bwMode="auto">
          <a:xfrm>
            <a:off x="3203848" y="1268760"/>
            <a:ext cx="1838057" cy="1167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p:cNvPicPr>
            <a:picLocks noChangeAspect="1" noChangeArrowheads="1"/>
          </p:cNvPicPr>
          <p:nvPr/>
        </p:nvPicPr>
        <p:blipFill>
          <a:blip r:embed="rId8" cstate="print"/>
          <a:srcRect l="15549" t="15077" r="32152" b="31558"/>
          <a:stretch>
            <a:fillRect/>
          </a:stretch>
        </p:blipFill>
        <p:spPr bwMode="auto">
          <a:xfrm>
            <a:off x="5004048" y="4653136"/>
            <a:ext cx="1698538" cy="1299848"/>
          </a:xfrm>
          <a:prstGeom prst="rect">
            <a:avLst/>
          </a:prstGeom>
          <a:noFill/>
          <a:ln w="9525">
            <a:solidFill>
              <a:schemeClr val="tx2">
                <a:lumMod val="60000"/>
                <a:lumOff val="40000"/>
              </a:schemeClr>
            </a:solidFill>
            <a:miter lim="800000"/>
            <a:headEnd/>
            <a:tailEnd/>
          </a:ln>
          <a:effectLst/>
        </p:spPr>
      </p:pic>
      <p:sp>
        <p:nvSpPr>
          <p:cNvPr id="19" name="Arc 18"/>
          <p:cNvSpPr/>
          <p:nvPr/>
        </p:nvSpPr>
        <p:spPr>
          <a:xfrm>
            <a:off x="5076056" y="2348880"/>
            <a:ext cx="936104" cy="4248472"/>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CH"/>
          </a:p>
        </p:txBody>
      </p: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57</a:t>
            </a:fld>
            <a:endParaRPr lang="en-US"/>
          </a:p>
        </p:txBody>
      </p:sp>
    </p:spTree>
    <p:extLst>
      <p:ext uri="{BB962C8B-B14F-4D97-AF65-F5344CB8AC3E}">
        <p14:creationId xmlns:p14="http://schemas.microsoft.com/office/powerpoint/2010/main" val="1319325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838771" y="116633"/>
            <a:ext cx="7333629" cy="798530"/>
          </a:xfrm>
          <a:prstGeom prst="rect">
            <a:avLst/>
          </a:prstGeom>
          <a:noFill/>
          <a:ln w="9525">
            <a:noFill/>
            <a:miter lim="800000"/>
            <a:headEnd/>
            <a:tailEnd/>
          </a:ln>
        </p:spPr>
      </p:pic>
      <p:sp>
        <p:nvSpPr>
          <p:cNvPr id="17" name="ZoneTexte 16"/>
          <p:cNvSpPr txBox="1"/>
          <p:nvPr/>
        </p:nvSpPr>
        <p:spPr>
          <a:xfrm>
            <a:off x="5436096" y="6550223"/>
            <a:ext cx="3565400" cy="307777"/>
          </a:xfrm>
          <a:prstGeom prst="rect">
            <a:avLst/>
          </a:prstGeom>
          <a:noFill/>
        </p:spPr>
        <p:txBody>
          <a:bodyPr wrap="none" rtlCol="0">
            <a:spAutoFit/>
          </a:bodyPr>
          <a:lstStyle/>
          <a:p>
            <a:r>
              <a:rPr lang="fr-CH" sz="1400" i="1" dirty="0"/>
              <a:t>Galon J. et al J </a:t>
            </a:r>
            <a:r>
              <a:rPr lang="fr-CH" sz="1400" i="1" dirty="0" err="1"/>
              <a:t>Pathol</a:t>
            </a:r>
            <a:r>
              <a:rPr lang="fr-CH" sz="1400" i="1" dirty="0"/>
              <a:t>, 2014; 232: 199-209</a:t>
            </a:r>
          </a:p>
        </p:txBody>
      </p:sp>
      <p:pic>
        <p:nvPicPr>
          <p:cNvPr id="5122" name="Picture 2"/>
          <p:cNvPicPr>
            <a:picLocks noChangeAspect="1" noChangeArrowheads="1"/>
          </p:cNvPicPr>
          <p:nvPr/>
        </p:nvPicPr>
        <p:blipFill>
          <a:blip r:embed="rId4" cstate="print"/>
          <a:srcRect/>
          <a:stretch>
            <a:fillRect/>
          </a:stretch>
        </p:blipFill>
        <p:spPr bwMode="auto">
          <a:xfrm>
            <a:off x="1619672" y="2195513"/>
            <a:ext cx="6069901" cy="2673647"/>
          </a:xfrm>
          <a:prstGeom prst="rect">
            <a:avLst/>
          </a:prstGeom>
          <a:noFill/>
          <a:ln w="9525">
            <a:noFill/>
            <a:miter lim="800000"/>
            <a:headEnd/>
            <a:tailEnd/>
          </a:ln>
        </p:spPr>
      </p:pic>
      <p:cxnSp>
        <p:nvCxnSpPr>
          <p:cNvPr id="6" name="Connecteur droit 5"/>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ZoneTexte 6"/>
          <p:cNvSpPr txBox="1"/>
          <p:nvPr/>
        </p:nvSpPr>
        <p:spPr>
          <a:xfrm>
            <a:off x="1664622" y="4941169"/>
            <a:ext cx="5931713" cy="307777"/>
          </a:xfrm>
          <a:prstGeom prst="rect">
            <a:avLst/>
          </a:prstGeom>
          <a:solidFill>
            <a:schemeClr val="tx2">
              <a:lumMod val="40000"/>
              <a:lumOff val="60000"/>
            </a:schemeClr>
          </a:solidFill>
        </p:spPr>
        <p:txBody>
          <a:bodyPr wrap="square" rtlCol="0">
            <a:spAutoFit/>
          </a:bodyPr>
          <a:lstStyle/>
          <a:p>
            <a:r>
              <a:rPr lang="fr-CH" sz="1400" b="1" dirty="0" err="1"/>
              <a:t>Ongoing</a:t>
            </a:r>
            <a:r>
              <a:rPr lang="fr-CH" sz="1400" b="1" dirty="0"/>
              <a:t> </a:t>
            </a:r>
            <a:r>
              <a:rPr lang="fr-CH" sz="1400" b="1" dirty="0" err="1"/>
              <a:t>tumor</a:t>
            </a:r>
            <a:r>
              <a:rPr lang="fr-CH" sz="1400" b="1" dirty="0"/>
              <a:t>-immune-</a:t>
            </a:r>
            <a:r>
              <a:rPr lang="fr-CH" sz="1400" b="1" dirty="0" err="1"/>
              <a:t>cell</a:t>
            </a:r>
            <a:r>
              <a:rPr lang="fr-CH" sz="1400" b="1" dirty="0"/>
              <a:t> interactions</a:t>
            </a:r>
          </a:p>
        </p:txBody>
      </p:sp>
      <p:sp>
        <p:nvSpPr>
          <p:cNvPr id="8" name="ZoneTexte 7"/>
          <p:cNvSpPr txBox="1"/>
          <p:nvPr/>
        </p:nvSpPr>
        <p:spPr>
          <a:xfrm>
            <a:off x="4283968" y="6550223"/>
            <a:ext cx="1367682" cy="307777"/>
          </a:xfrm>
          <a:prstGeom prst="rect">
            <a:avLst/>
          </a:prstGeom>
          <a:noFill/>
        </p:spPr>
        <p:txBody>
          <a:bodyPr wrap="none" rtlCol="0">
            <a:spAutoFit/>
          </a:bodyPr>
          <a:lstStyle/>
          <a:p>
            <a:r>
              <a:rPr lang="fr-CH" sz="1400" i="1" u="sng" dirty="0" err="1"/>
              <a:t>Modified</a:t>
            </a:r>
            <a:r>
              <a:rPr lang="fr-CH" sz="1400" i="1" u="sng" dirty="0"/>
              <a:t> </a:t>
            </a:r>
            <a:r>
              <a:rPr lang="fr-CH" sz="1400" i="1" u="sng" dirty="0" err="1"/>
              <a:t>from</a:t>
            </a:r>
            <a:r>
              <a:rPr lang="fr-CH" sz="1400" i="1" dirty="0"/>
              <a:t>: </a:t>
            </a:r>
          </a:p>
        </p:txBody>
      </p:sp>
      <p:sp>
        <p:nvSpPr>
          <p:cNvPr id="9" name="ZoneTexte 8"/>
          <p:cNvSpPr txBox="1"/>
          <p:nvPr/>
        </p:nvSpPr>
        <p:spPr>
          <a:xfrm>
            <a:off x="2627784" y="1556792"/>
            <a:ext cx="2916183" cy="369332"/>
          </a:xfrm>
          <a:prstGeom prst="rect">
            <a:avLst/>
          </a:prstGeom>
          <a:noFill/>
          <a:ln>
            <a:solidFill>
              <a:schemeClr val="tx1"/>
            </a:solidFill>
          </a:ln>
        </p:spPr>
        <p:txBody>
          <a:bodyPr wrap="none" rtlCol="0">
            <a:spAutoFit/>
          </a:bodyPr>
          <a:lstStyle/>
          <a:p>
            <a:r>
              <a:rPr lang="fr-CH" b="1" dirty="0">
                <a:solidFill>
                  <a:srgbClr val="C00000"/>
                </a:solidFill>
              </a:rPr>
              <a:t>One </a:t>
            </a:r>
            <a:r>
              <a:rPr lang="fr-CH" b="1" dirty="0" err="1">
                <a:solidFill>
                  <a:srgbClr val="C00000"/>
                </a:solidFill>
              </a:rPr>
              <a:t>analyte</a:t>
            </a:r>
            <a:r>
              <a:rPr lang="fr-CH" b="1" dirty="0">
                <a:solidFill>
                  <a:srgbClr val="C00000"/>
                </a:solidFill>
              </a:rPr>
              <a:t> / per section</a:t>
            </a:r>
          </a:p>
        </p:txBody>
      </p:sp>
      <p:sp>
        <p:nvSpPr>
          <p:cNvPr id="10" name="Rectangle 9"/>
          <p:cNvSpPr/>
          <p:nvPr/>
        </p:nvSpPr>
        <p:spPr>
          <a:xfrm>
            <a:off x="1535789" y="4365104"/>
            <a:ext cx="6192688" cy="936104"/>
          </a:xfrm>
          <a:prstGeom prst="rect">
            <a:avLst/>
          </a:prstGeom>
          <a:no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58</a:t>
            </a:fld>
            <a:endParaRPr lang="en-US"/>
          </a:p>
        </p:txBody>
      </p:sp>
    </p:spTree>
    <p:extLst>
      <p:ext uri="{BB962C8B-B14F-4D97-AF65-F5344CB8AC3E}">
        <p14:creationId xmlns:p14="http://schemas.microsoft.com/office/powerpoint/2010/main" val="2405557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5436096" y="6550223"/>
            <a:ext cx="3565400" cy="307777"/>
          </a:xfrm>
          <a:prstGeom prst="rect">
            <a:avLst/>
          </a:prstGeom>
          <a:noFill/>
        </p:spPr>
        <p:txBody>
          <a:bodyPr wrap="none" rtlCol="0">
            <a:spAutoFit/>
          </a:bodyPr>
          <a:lstStyle/>
          <a:p>
            <a:r>
              <a:rPr lang="fr-CH" sz="1400" i="1" dirty="0"/>
              <a:t>Galon J. et al J </a:t>
            </a:r>
            <a:r>
              <a:rPr lang="fr-CH" sz="1400" i="1" dirty="0" err="1"/>
              <a:t>Pathol</a:t>
            </a:r>
            <a:r>
              <a:rPr lang="fr-CH" sz="1400" i="1" dirty="0"/>
              <a:t>, 2014; 232: 199-209</a:t>
            </a:r>
          </a:p>
        </p:txBody>
      </p:sp>
      <p:pic>
        <p:nvPicPr>
          <p:cNvPr id="5122" name="Picture 2"/>
          <p:cNvPicPr>
            <a:picLocks noChangeAspect="1" noChangeArrowheads="1"/>
          </p:cNvPicPr>
          <p:nvPr/>
        </p:nvPicPr>
        <p:blipFill>
          <a:blip r:embed="rId3" cstate="print"/>
          <a:srcRect/>
          <a:stretch>
            <a:fillRect/>
          </a:stretch>
        </p:blipFill>
        <p:spPr bwMode="auto">
          <a:xfrm>
            <a:off x="1619672" y="2195513"/>
            <a:ext cx="6069901" cy="2673647"/>
          </a:xfrm>
          <a:prstGeom prst="rect">
            <a:avLst/>
          </a:prstGeom>
          <a:noFill/>
          <a:ln w="9525">
            <a:noFill/>
            <a:miter lim="800000"/>
            <a:headEnd/>
            <a:tailEnd/>
          </a:ln>
        </p:spPr>
      </p:pic>
      <p:cxnSp>
        <p:nvCxnSpPr>
          <p:cNvPr id="6" name="Connecteur droit 5"/>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ZoneTexte 6"/>
          <p:cNvSpPr txBox="1"/>
          <p:nvPr/>
        </p:nvSpPr>
        <p:spPr>
          <a:xfrm>
            <a:off x="1664622" y="4941169"/>
            <a:ext cx="5931713" cy="307777"/>
          </a:xfrm>
          <a:prstGeom prst="rect">
            <a:avLst/>
          </a:prstGeom>
          <a:solidFill>
            <a:schemeClr val="tx2">
              <a:lumMod val="40000"/>
              <a:lumOff val="60000"/>
            </a:schemeClr>
          </a:solidFill>
        </p:spPr>
        <p:txBody>
          <a:bodyPr wrap="square" rtlCol="0">
            <a:spAutoFit/>
          </a:bodyPr>
          <a:lstStyle/>
          <a:p>
            <a:r>
              <a:rPr lang="fr-CH" sz="1400" b="1" dirty="0" err="1"/>
              <a:t>Ongoing</a:t>
            </a:r>
            <a:r>
              <a:rPr lang="fr-CH" sz="1400" b="1" dirty="0"/>
              <a:t> </a:t>
            </a:r>
            <a:r>
              <a:rPr lang="fr-CH" sz="1400" b="1" dirty="0" err="1"/>
              <a:t>tumor</a:t>
            </a:r>
            <a:r>
              <a:rPr lang="fr-CH" sz="1400" b="1" dirty="0"/>
              <a:t>-immune-</a:t>
            </a:r>
            <a:r>
              <a:rPr lang="fr-CH" sz="1400" b="1" dirty="0" err="1"/>
              <a:t>cell</a:t>
            </a:r>
            <a:r>
              <a:rPr lang="fr-CH" sz="1400" b="1" dirty="0"/>
              <a:t> interactions</a:t>
            </a:r>
          </a:p>
        </p:txBody>
      </p:sp>
      <p:sp>
        <p:nvSpPr>
          <p:cNvPr id="8" name="ZoneTexte 7"/>
          <p:cNvSpPr txBox="1"/>
          <p:nvPr/>
        </p:nvSpPr>
        <p:spPr>
          <a:xfrm>
            <a:off x="4283968" y="6550223"/>
            <a:ext cx="1367682" cy="307777"/>
          </a:xfrm>
          <a:prstGeom prst="rect">
            <a:avLst/>
          </a:prstGeom>
          <a:noFill/>
        </p:spPr>
        <p:txBody>
          <a:bodyPr wrap="none" rtlCol="0">
            <a:spAutoFit/>
          </a:bodyPr>
          <a:lstStyle/>
          <a:p>
            <a:r>
              <a:rPr lang="fr-CH" sz="1400" i="1" u="sng" dirty="0" err="1"/>
              <a:t>Modified</a:t>
            </a:r>
            <a:r>
              <a:rPr lang="fr-CH" sz="1400" i="1" u="sng" dirty="0"/>
              <a:t> </a:t>
            </a:r>
            <a:r>
              <a:rPr lang="fr-CH" sz="1400" i="1" u="sng" dirty="0" err="1"/>
              <a:t>from</a:t>
            </a:r>
            <a:r>
              <a:rPr lang="fr-CH" sz="1400" i="1" dirty="0"/>
              <a:t>: </a:t>
            </a:r>
          </a:p>
        </p:txBody>
      </p:sp>
      <p:sp>
        <p:nvSpPr>
          <p:cNvPr id="9" name="ZoneTexte 8"/>
          <p:cNvSpPr txBox="1"/>
          <p:nvPr/>
        </p:nvSpPr>
        <p:spPr>
          <a:xfrm>
            <a:off x="2627784" y="1556792"/>
            <a:ext cx="2916183" cy="369332"/>
          </a:xfrm>
          <a:prstGeom prst="rect">
            <a:avLst/>
          </a:prstGeom>
          <a:noFill/>
          <a:ln>
            <a:solidFill>
              <a:schemeClr val="tx1"/>
            </a:solidFill>
          </a:ln>
        </p:spPr>
        <p:txBody>
          <a:bodyPr wrap="none" rtlCol="0">
            <a:spAutoFit/>
          </a:bodyPr>
          <a:lstStyle/>
          <a:p>
            <a:r>
              <a:rPr lang="fr-CH" b="1" dirty="0">
                <a:solidFill>
                  <a:srgbClr val="C00000"/>
                </a:solidFill>
              </a:rPr>
              <a:t>One </a:t>
            </a:r>
            <a:r>
              <a:rPr lang="fr-CH" b="1" dirty="0" err="1">
                <a:solidFill>
                  <a:srgbClr val="C00000"/>
                </a:solidFill>
              </a:rPr>
              <a:t>analyte</a:t>
            </a:r>
            <a:r>
              <a:rPr lang="fr-CH" b="1" dirty="0">
                <a:solidFill>
                  <a:srgbClr val="C00000"/>
                </a:solidFill>
              </a:rPr>
              <a:t> / per section</a:t>
            </a:r>
          </a:p>
        </p:txBody>
      </p:sp>
      <p:sp>
        <p:nvSpPr>
          <p:cNvPr id="10" name="Flèche vers le bas 9"/>
          <p:cNvSpPr/>
          <p:nvPr/>
        </p:nvSpPr>
        <p:spPr>
          <a:xfrm>
            <a:off x="3707904" y="2132856"/>
            <a:ext cx="720080" cy="3456384"/>
          </a:xfrm>
          <a:prstGeom prst="downArrow">
            <a:avLst/>
          </a:prstGeom>
          <a:solidFill>
            <a:schemeClr val="bg1"/>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ZoneTexte 10"/>
          <p:cNvSpPr txBox="1"/>
          <p:nvPr/>
        </p:nvSpPr>
        <p:spPr>
          <a:xfrm>
            <a:off x="2737921" y="5805264"/>
            <a:ext cx="2929007" cy="369332"/>
          </a:xfrm>
          <a:prstGeom prst="rect">
            <a:avLst/>
          </a:prstGeom>
          <a:noFill/>
          <a:ln>
            <a:solidFill>
              <a:schemeClr val="tx1"/>
            </a:solidFill>
          </a:ln>
        </p:spPr>
        <p:txBody>
          <a:bodyPr wrap="none" rtlCol="0">
            <a:spAutoFit/>
          </a:bodyPr>
          <a:lstStyle/>
          <a:p>
            <a:r>
              <a:rPr lang="fr-CH" b="1" dirty="0" err="1">
                <a:solidFill>
                  <a:srgbClr val="C00000"/>
                </a:solidFill>
              </a:rPr>
              <a:t>Multiparameter</a:t>
            </a:r>
            <a:r>
              <a:rPr lang="fr-CH" b="1" dirty="0">
                <a:solidFill>
                  <a:srgbClr val="C00000"/>
                </a:solidFill>
              </a:rPr>
              <a:t> solutions</a:t>
            </a:r>
          </a:p>
        </p:txBody>
      </p: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59</a:t>
            </a:fld>
            <a:endParaRPr lang="en-US"/>
          </a:p>
        </p:txBody>
      </p:sp>
    </p:spTree>
    <p:extLst>
      <p:ext uri="{BB962C8B-B14F-4D97-AF65-F5344CB8AC3E}">
        <p14:creationId xmlns:p14="http://schemas.microsoft.com/office/powerpoint/2010/main" val="319582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6</a:t>
            </a:fld>
            <a:endParaRPr lang="en-US"/>
          </a:p>
        </p:txBody>
      </p:sp>
      <p:pic>
        <p:nvPicPr>
          <p:cNvPr id="5" name="Image 4"/>
          <p:cNvPicPr>
            <a:picLocks noChangeAspect="1"/>
          </p:cNvPicPr>
          <p:nvPr/>
        </p:nvPicPr>
        <p:blipFill>
          <a:blip r:embed="rId3"/>
          <a:stretch>
            <a:fillRect/>
          </a:stretch>
        </p:blipFill>
        <p:spPr>
          <a:xfrm>
            <a:off x="107504" y="1355243"/>
            <a:ext cx="8925247" cy="4089981"/>
          </a:xfrm>
          <a:prstGeom prst="rect">
            <a:avLst/>
          </a:prstGeom>
        </p:spPr>
      </p:pic>
      <p:cxnSp>
        <p:nvCxnSpPr>
          <p:cNvPr id="17" name="Connecteur droit 16"/>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Image 5"/>
          <p:cNvPicPr>
            <a:picLocks noChangeAspect="1"/>
          </p:cNvPicPr>
          <p:nvPr/>
        </p:nvPicPr>
        <p:blipFill>
          <a:blip r:embed="rId4"/>
          <a:stretch>
            <a:fillRect/>
          </a:stretch>
        </p:blipFill>
        <p:spPr>
          <a:xfrm>
            <a:off x="7776031" y="5105077"/>
            <a:ext cx="1332473" cy="1708299"/>
          </a:xfrm>
          <a:prstGeom prst="rect">
            <a:avLst/>
          </a:prstGeom>
        </p:spPr>
      </p:pic>
    </p:spTree>
    <p:extLst>
      <p:ext uri="{BB962C8B-B14F-4D97-AF65-F5344CB8AC3E}">
        <p14:creationId xmlns:p14="http://schemas.microsoft.com/office/powerpoint/2010/main" val="3083423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07504" y="1340768"/>
            <a:ext cx="3923463" cy="1728192"/>
          </a:xfrm>
          <a:prstGeom prst="rect">
            <a:avLst/>
          </a:prstGeom>
          <a:noFill/>
          <a:ln w="9525">
            <a:noFill/>
            <a:miter lim="800000"/>
            <a:headEnd/>
            <a:tailEnd/>
          </a:ln>
        </p:spPr>
      </p:pic>
      <p:sp>
        <p:nvSpPr>
          <p:cNvPr id="7" name="Flèche vers le bas 6"/>
          <p:cNvSpPr/>
          <p:nvPr/>
        </p:nvSpPr>
        <p:spPr>
          <a:xfrm>
            <a:off x="1835696" y="3573016"/>
            <a:ext cx="21602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p:cNvSpPr txBox="1"/>
          <p:nvPr/>
        </p:nvSpPr>
        <p:spPr>
          <a:xfrm>
            <a:off x="0" y="4530606"/>
            <a:ext cx="3945311" cy="338554"/>
          </a:xfrm>
          <a:prstGeom prst="rect">
            <a:avLst/>
          </a:prstGeom>
          <a:noFill/>
        </p:spPr>
        <p:txBody>
          <a:bodyPr wrap="none" rtlCol="0">
            <a:spAutoFit/>
          </a:bodyPr>
          <a:lstStyle/>
          <a:p>
            <a:r>
              <a:rPr lang="fr-CH" sz="1600" dirty="0"/>
              <a:t>Simple and </a:t>
            </a:r>
            <a:r>
              <a:rPr lang="fr-CH" sz="1600" dirty="0" err="1"/>
              <a:t>powerful</a:t>
            </a:r>
            <a:r>
              <a:rPr lang="fr-CH" sz="1600" dirty="0"/>
              <a:t> immune </a:t>
            </a:r>
            <a:r>
              <a:rPr lang="fr-CH" sz="1600" dirty="0" err="1"/>
              <a:t>biomarkers</a:t>
            </a:r>
            <a:endParaRPr lang="fr-CH" sz="1600" dirty="0"/>
          </a:p>
        </p:txBody>
      </p:sp>
      <p:sp>
        <p:nvSpPr>
          <p:cNvPr id="17" name="Accolade ouvrante 16"/>
          <p:cNvSpPr/>
          <p:nvPr/>
        </p:nvSpPr>
        <p:spPr>
          <a:xfrm>
            <a:off x="4067944" y="1628800"/>
            <a:ext cx="504056" cy="3960440"/>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fr-CH"/>
          </a:p>
        </p:txBody>
      </p:sp>
      <p:cxnSp>
        <p:nvCxnSpPr>
          <p:cNvPr id="9" name="Connecteur droit 8"/>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ZoneTexte 9"/>
          <p:cNvSpPr txBox="1"/>
          <p:nvPr/>
        </p:nvSpPr>
        <p:spPr>
          <a:xfrm>
            <a:off x="134800" y="3124419"/>
            <a:ext cx="3833840" cy="246221"/>
          </a:xfrm>
          <a:prstGeom prst="rect">
            <a:avLst/>
          </a:prstGeom>
          <a:solidFill>
            <a:schemeClr val="tx2">
              <a:lumMod val="40000"/>
              <a:lumOff val="60000"/>
            </a:schemeClr>
          </a:solidFill>
        </p:spPr>
        <p:txBody>
          <a:bodyPr wrap="square" rtlCol="0">
            <a:spAutoFit/>
          </a:bodyPr>
          <a:lstStyle/>
          <a:p>
            <a:r>
              <a:rPr lang="fr-CH" sz="1000" b="1" dirty="0" err="1"/>
              <a:t>Ongoing</a:t>
            </a:r>
            <a:r>
              <a:rPr lang="fr-CH" sz="1000" b="1" dirty="0"/>
              <a:t> </a:t>
            </a:r>
            <a:r>
              <a:rPr lang="fr-CH" sz="1000" b="1" dirty="0" err="1"/>
              <a:t>tumor</a:t>
            </a:r>
            <a:r>
              <a:rPr lang="fr-CH" sz="1000" b="1" dirty="0"/>
              <a:t>-immune-</a:t>
            </a:r>
            <a:r>
              <a:rPr lang="fr-CH" sz="1000" b="1" dirty="0" err="1"/>
              <a:t>cell</a:t>
            </a:r>
            <a:r>
              <a:rPr lang="fr-CH" sz="1000" b="1" dirty="0"/>
              <a:t> interactions</a:t>
            </a:r>
          </a:p>
        </p:txBody>
      </p:sp>
      <p:pic>
        <p:nvPicPr>
          <p:cNvPr id="11" name="Picture 2"/>
          <p:cNvPicPr>
            <a:picLocks noChangeAspect="1" noChangeArrowheads="1"/>
          </p:cNvPicPr>
          <p:nvPr/>
        </p:nvPicPr>
        <p:blipFill>
          <a:blip r:embed="rId4" cstate="print"/>
          <a:srcRect/>
          <a:stretch>
            <a:fillRect/>
          </a:stretch>
        </p:blipFill>
        <p:spPr bwMode="auto">
          <a:xfrm>
            <a:off x="4499992" y="1772816"/>
            <a:ext cx="4465503" cy="864096"/>
          </a:xfrm>
          <a:prstGeom prst="rect">
            <a:avLst/>
          </a:prstGeom>
          <a:noFill/>
          <a:ln w="9525">
            <a:noFill/>
            <a:miter lim="800000"/>
            <a:headEnd/>
            <a:tailEnd/>
          </a:ln>
        </p:spPr>
      </p:pic>
      <p:pic>
        <p:nvPicPr>
          <p:cNvPr id="12" name="Picture 4"/>
          <p:cNvPicPr>
            <a:picLocks noChangeAspect="1" noChangeArrowheads="1"/>
          </p:cNvPicPr>
          <p:nvPr/>
        </p:nvPicPr>
        <p:blipFill>
          <a:blip r:embed="rId5" cstate="print"/>
          <a:srcRect/>
          <a:stretch>
            <a:fillRect/>
          </a:stretch>
        </p:blipFill>
        <p:spPr bwMode="auto">
          <a:xfrm>
            <a:off x="4499992" y="2996952"/>
            <a:ext cx="4572600" cy="1944216"/>
          </a:xfrm>
          <a:prstGeom prst="rect">
            <a:avLst/>
          </a:prstGeom>
          <a:noFill/>
          <a:ln w="9525">
            <a:noFill/>
            <a:miter lim="800000"/>
            <a:headEnd/>
            <a:tailEnd/>
          </a:ln>
        </p:spPr>
      </p:pic>
      <p:pic>
        <p:nvPicPr>
          <p:cNvPr id="13" name="Picture 3"/>
          <p:cNvPicPr>
            <a:picLocks noChangeAspect="1" noChangeArrowheads="1"/>
          </p:cNvPicPr>
          <p:nvPr/>
        </p:nvPicPr>
        <p:blipFill>
          <a:blip r:embed="rId6" cstate="print"/>
          <a:srcRect/>
          <a:stretch>
            <a:fillRect/>
          </a:stretch>
        </p:blipFill>
        <p:spPr bwMode="auto">
          <a:xfrm>
            <a:off x="5428878" y="5229200"/>
            <a:ext cx="3715122" cy="253829"/>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60</a:t>
            </a:fld>
            <a:endParaRPr lang="en-US"/>
          </a:p>
        </p:txBody>
      </p:sp>
    </p:spTree>
    <p:extLst>
      <p:ext uri="{BB962C8B-B14F-4D97-AF65-F5344CB8AC3E}">
        <p14:creationId xmlns:p14="http://schemas.microsoft.com/office/powerpoint/2010/main" val="1736595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07504" y="1340768"/>
            <a:ext cx="3923463" cy="1728192"/>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5652120" y="1844824"/>
            <a:ext cx="2127005" cy="1584176"/>
          </a:xfrm>
          <a:prstGeom prst="rect">
            <a:avLst/>
          </a:prstGeom>
          <a:noFill/>
          <a:ln w="9525">
            <a:solidFill>
              <a:schemeClr val="tx1"/>
            </a:solidFill>
            <a:miter lim="800000"/>
            <a:headEnd/>
            <a:tailEnd/>
          </a:ln>
        </p:spPr>
      </p:pic>
      <p:pic>
        <p:nvPicPr>
          <p:cNvPr id="21" name="Picture 3"/>
          <p:cNvPicPr>
            <a:picLocks noChangeAspect="1" noChangeArrowheads="1"/>
          </p:cNvPicPr>
          <p:nvPr/>
        </p:nvPicPr>
        <p:blipFill>
          <a:blip r:embed="rId5" cstate="print"/>
          <a:srcRect/>
          <a:stretch>
            <a:fillRect/>
          </a:stretch>
        </p:blipFill>
        <p:spPr bwMode="auto">
          <a:xfrm>
            <a:off x="5652120" y="3645024"/>
            <a:ext cx="1959624" cy="1368152"/>
          </a:xfrm>
          <a:prstGeom prst="rect">
            <a:avLst/>
          </a:prstGeom>
          <a:noFill/>
          <a:ln w="9525">
            <a:noFill/>
            <a:miter lim="800000"/>
            <a:headEnd/>
            <a:tailEnd/>
          </a:ln>
        </p:spPr>
      </p:pic>
      <p:sp>
        <p:nvSpPr>
          <p:cNvPr id="22" name="ZoneTexte 21"/>
          <p:cNvSpPr txBox="1"/>
          <p:nvPr/>
        </p:nvSpPr>
        <p:spPr>
          <a:xfrm>
            <a:off x="7801344" y="2841919"/>
            <a:ext cx="864095" cy="600164"/>
          </a:xfrm>
          <a:prstGeom prst="rect">
            <a:avLst/>
          </a:prstGeom>
          <a:noFill/>
          <a:ln>
            <a:solidFill>
              <a:schemeClr val="tx1"/>
            </a:solidFill>
          </a:ln>
        </p:spPr>
        <p:txBody>
          <a:bodyPr wrap="square" rtlCol="0">
            <a:spAutoFit/>
          </a:bodyPr>
          <a:lstStyle/>
          <a:p>
            <a:r>
              <a:rPr lang="fr-CH" sz="1100" dirty="0"/>
              <a:t>Gene </a:t>
            </a:r>
            <a:r>
              <a:rPr lang="fr-CH" sz="1100" dirty="0" err="1"/>
              <a:t>expressionsignatures</a:t>
            </a:r>
            <a:endParaRPr lang="fr-CH" sz="1100" dirty="0"/>
          </a:p>
        </p:txBody>
      </p:sp>
      <p:sp>
        <p:nvSpPr>
          <p:cNvPr id="23" name="ZoneTexte 22"/>
          <p:cNvSpPr txBox="1"/>
          <p:nvPr/>
        </p:nvSpPr>
        <p:spPr>
          <a:xfrm>
            <a:off x="7236296" y="5002159"/>
            <a:ext cx="1440160" cy="261610"/>
          </a:xfrm>
          <a:prstGeom prst="rect">
            <a:avLst/>
          </a:prstGeom>
          <a:noFill/>
          <a:ln>
            <a:solidFill>
              <a:schemeClr val="tx1"/>
            </a:solidFill>
          </a:ln>
        </p:spPr>
        <p:txBody>
          <a:bodyPr wrap="square" rtlCol="0">
            <a:spAutoFit/>
          </a:bodyPr>
          <a:lstStyle/>
          <a:p>
            <a:r>
              <a:rPr lang="fr-CH" sz="1100" dirty="0" err="1"/>
              <a:t>Immunosequencing</a:t>
            </a:r>
            <a:endParaRPr lang="fr-CH" sz="1100" dirty="0"/>
          </a:p>
        </p:txBody>
      </p:sp>
      <p:sp>
        <p:nvSpPr>
          <p:cNvPr id="15" name="Accolade ouvrante 14"/>
          <p:cNvSpPr/>
          <p:nvPr/>
        </p:nvSpPr>
        <p:spPr>
          <a:xfrm>
            <a:off x="4572000" y="1628800"/>
            <a:ext cx="504056" cy="3960440"/>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fr-CH"/>
          </a:p>
        </p:txBody>
      </p:sp>
      <p:cxnSp>
        <p:nvCxnSpPr>
          <p:cNvPr id="11" name="Connecteur droit 10"/>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ZoneTexte 11"/>
          <p:cNvSpPr txBox="1"/>
          <p:nvPr/>
        </p:nvSpPr>
        <p:spPr>
          <a:xfrm>
            <a:off x="134800" y="3124419"/>
            <a:ext cx="3833840" cy="246221"/>
          </a:xfrm>
          <a:prstGeom prst="rect">
            <a:avLst/>
          </a:prstGeom>
          <a:solidFill>
            <a:schemeClr val="tx2">
              <a:lumMod val="40000"/>
              <a:lumOff val="60000"/>
            </a:schemeClr>
          </a:solidFill>
        </p:spPr>
        <p:txBody>
          <a:bodyPr wrap="square" rtlCol="0">
            <a:spAutoFit/>
          </a:bodyPr>
          <a:lstStyle/>
          <a:p>
            <a:r>
              <a:rPr lang="fr-CH" sz="1000" b="1" dirty="0" err="1"/>
              <a:t>Ongoing</a:t>
            </a:r>
            <a:r>
              <a:rPr lang="fr-CH" sz="1000" b="1" dirty="0"/>
              <a:t> </a:t>
            </a:r>
            <a:r>
              <a:rPr lang="fr-CH" sz="1000" b="1" dirty="0" err="1"/>
              <a:t>tumor</a:t>
            </a:r>
            <a:r>
              <a:rPr lang="fr-CH" sz="1000" b="1" dirty="0"/>
              <a:t>-immune-</a:t>
            </a:r>
            <a:r>
              <a:rPr lang="fr-CH" sz="1000" b="1" dirty="0" err="1"/>
              <a:t>cell</a:t>
            </a:r>
            <a:r>
              <a:rPr lang="fr-CH" sz="1000" b="1" dirty="0"/>
              <a:t> interactions</a:t>
            </a:r>
          </a:p>
        </p:txBody>
      </p:sp>
      <p:sp>
        <p:nvSpPr>
          <p:cNvPr id="13" name="Flèche vers le bas 12"/>
          <p:cNvSpPr/>
          <p:nvPr/>
        </p:nvSpPr>
        <p:spPr>
          <a:xfrm>
            <a:off x="1835696" y="3573016"/>
            <a:ext cx="21602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ZoneTexte 13"/>
          <p:cNvSpPr txBox="1"/>
          <p:nvPr/>
        </p:nvSpPr>
        <p:spPr>
          <a:xfrm>
            <a:off x="0" y="4530606"/>
            <a:ext cx="3945311" cy="338554"/>
          </a:xfrm>
          <a:prstGeom prst="rect">
            <a:avLst/>
          </a:prstGeom>
          <a:noFill/>
        </p:spPr>
        <p:txBody>
          <a:bodyPr wrap="none" rtlCol="0">
            <a:spAutoFit/>
          </a:bodyPr>
          <a:lstStyle/>
          <a:p>
            <a:r>
              <a:rPr lang="fr-CH" sz="1600" dirty="0"/>
              <a:t>Simple and </a:t>
            </a:r>
            <a:r>
              <a:rPr lang="fr-CH" sz="1600" dirty="0" err="1"/>
              <a:t>powerful</a:t>
            </a:r>
            <a:r>
              <a:rPr lang="fr-CH" sz="1600" dirty="0"/>
              <a:t> immune </a:t>
            </a:r>
            <a:r>
              <a:rPr lang="fr-CH" sz="1600" dirty="0" err="1"/>
              <a:t>biomarkers</a:t>
            </a:r>
            <a:endParaRPr lang="fr-CH" sz="1600" dirty="0"/>
          </a:p>
        </p:txBody>
      </p: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61</a:t>
            </a:fld>
            <a:endParaRPr lang="en-US"/>
          </a:p>
        </p:txBody>
      </p:sp>
    </p:spTree>
    <p:extLst>
      <p:ext uri="{BB962C8B-B14F-4D97-AF65-F5344CB8AC3E}">
        <p14:creationId xmlns:p14="http://schemas.microsoft.com/office/powerpoint/2010/main" val="1176649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07504" y="1340768"/>
            <a:ext cx="3923463" cy="1728192"/>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5652120" y="1844824"/>
            <a:ext cx="2127005" cy="1584176"/>
          </a:xfrm>
          <a:prstGeom prst="rect">
            <a:avLst/>
          </a:prstGeom>
          <a:noFill/>
          <a:ln w="9525">
            <a:solidFill>
              <a:schemeClr val="tx1"/>
            </a:solidFill>
            <a:miter lim="800000"/>
            <a:headEnd/>
            <a:tailEnd/>
          </a:ln>
        </p:spPr>
      </p:pic>
      <p:pic>
        <p:nvPicPr>
          <p:cNvPr id="21" name="Picture 3"/>
          <p:cNvPicPr>
            <a:picLocks noChangeAspect="1" noChangeArrowheads="1"/>
          </p:cNvPicPr>
          <p:nvPr/>
        </p:nvPicPr>
        <p:blipFill>
          <a:blip r:embed="rId5" cstate="print"/>
          <a:srcRect/>
          <a:stretch>
            <a:fillRect/>
          </a:stretch>
        </p:blipFill>
        <p:spPr bwMode="auto">
          <a:xfrm>
            <a:off x="5652120" y="3645024"/>
            <a:ext cx="1959624" cy="1368152"/>
          </a:xfrm>
          <a:prstGeom prst="rect">
            <a:avLst/>
          </a:prstGeom>
          <a:noFill/>
          <a:ln w="9525">
            <a:noFill/>
            <a:miter lim="800000"/>
            <a:headEnd/>
            <a:tailEnd/>
          </a:ln>
        </p:spPr>
      </p:pic>
      <p:sp>
        <p:nvSpPr>
          <p:cNvPr id="22" name="ZoneTexte 21"/>
          <p:cNvSpPr txBox="1"/>
          <p:nvPr/>
        </p:nvSpPr>
        <p:spPr>
          <a:xfrm>
            <a:off x="7801344" y="2841919"/>
            <a:ext cx="864095" cy="600164"/>
          </a:xfrm>
          <a:prstGeom prst="rect">
            <a:avLst/>
          </a:prstGeom>
          <a:noFill/>
          <a:ln>
            <a:solidFill>
              <a:schemeClr val="tx1"/>
            </a:solidFill>
          </a:ln>
        </p:spPr>
        <p:txBody>
          <a:bodyPr wrap="square" rtlCol="0">
            <a:spAutoFit/>
          </a:bodyPr>
          <a:lstStyle/>
          <a:p>
            <a:r>
              <a:rPr lang="fr-CH" sz="1100" dirty="0"/>
              <a:t>Gene </a:t>
            </a:r>
            <a:r>
              <a:rPr lang="fr-CH" sz="1100" dirty="0" err="1"/>
              <a:t>expressionsignatures</a:t>
            </a:r>
            <a:endParaRPr lang="fr-CH" sz="1100" dirty="0"/>
          </a:p>
        </p:txBody>
      </p:sp>
      <p:sp>
        <p:nvSpPr>
          <p:cNvPr id="23" name="ZoneTexte 22"/>
          <p:cNvSpPr txBox="1"/>
          <p:nvPr/>
        </p:nvSpPr>
        <p:spPr>
          <a:xfrm>
            <a:off x="7236296" y="5002159"/>
            <a:ext cx="1440160" cy="261610"/>
          </a:xfrm>
          <a:prstGeom prst="rect">
            <a:avLst/>
          </a:prstGeom>
          <a:noFill/>
          <a:ln>
            <a:solidFill>
              <a:schemeClr val="tx1"/>
            </a:solidFill>
          </a:ln>
        </p:spPr>
        <p:txBody>
          <a:bodyPr wrap="square" rtlCol="0">
            <a:spAutoFit/>
          </a:bodyPr>
          <a:lstStyle/>
          <a:p>
            <a:r>
              <a:rPr lang="fr-CH" sz="1100" dirty="0" err="1"/>
              <a:t>Immunosequencing</a:t>
            </a:r>
            <a:endParaRPr lang="fr-CH" sz="1100" dirty="0"/>
          </a:p>
        </p:txBody>
      </p:sp>
      <p:sp>
        <p:nvSpPr>
          <p:cNvPr id="15" name="Accolade ouvrante 14"/>
          <p:cNvSpPr/>
          <p:nvPr/>
        </p:nvSpPr>
        <p:spPr>
          <a:xfrm>
            <a:off x="4572000" y="1628800"/>
            <a:ext cx="504056" cy="3960440"/>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fr-CH"/>
          </a:p>
        </p:txBody>
      </p:sp>
      <p:cxnSp>
        <p:nvCxnSpPr>
          <p:cNvPr id="11" name="Connecteur droit 10"/>
          <p:cNvCxnSpPr/>
          <p:nvPr/>
        </p:nvCxnSpPr>
        <p:spPr>
          <a:xfrm>
            <a:off x="0" y="1052736"/>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ZoneTexte 11"/>
          <p:cNvSpPr txBox="1"/>
          <p:nvPr/>
        </p:nvSpPr>
        <p:spPr>
          <a:xfrm>
            <a:off x="134800" y="3124419"/>
            <a:ext cx="3833840" cy="246221"/>
          </a:xfrm>
          <a:prstGeom prst="rect">
            <a:avLst/>
          </a:prstGeom>
          <a:solidFill>
            <a:schemeClr val="tx2">
              <a:lumMod val="40000"/>
              <a:lumOff val="60000"/>
            </a:schemeClr>
          </a:solidFill>
        </p:spPr>
        <p:txBody>
          <a:bodyPr wrap="square" rtlCol="0">
            <a:spAutoFit/>
          </a:bodyPr>
          <a:lstStyle/>
          <a:p>
            <a:r>
              <a:rPr lang="fr-CH" sz="1000" b="1" dirty="0" err="1"/>
              <a:t>Ongoing</a:t>
            </a:r>
            <a:r>
              <a:rPr lang="fr-CH" sz="1000" b="1" dirty="0"/>
              <a:t> </a:t>
            </a:r>
            <a:r>
              <a:rPr lang="fr-CH" sz="1000" b="1" dirty="0" err="1"/>
              <a:t>tumor</a:t>
            </a:r>
            <a:r>
              <a:rPr lang="fr-CH" sz="1000" b="1" dirty="0"/>
              <a:t>-immune-</a:t>
            </a:r>
            <a:r>
              <a:rPr lang="fr-CH" sz="1000" b="1" dirty="0" err="1"/>
              <a:t>cell</a:t>
            </a:r>
            <a:r>
              <a:rPr lang="fr-CH" sz="1000" b="1" dirty="0"/>
              <a:t> interactions</a:t>
            </a:r>
          </a:p>
        </p:txBody>
      </p:sp>
      <p:sp>
        <p:nvSpPr>
          <p:cNvPr id="13" name="Flèche vers le bas 12"/>
          <p:cNvSpPr/>
          <p:nvPr/>
        </p:nvSpPr>
        <p:spPr>
          <a:xfrm>
            <a:off x="1835696" y="3573016"/>
            <a:ext cx="21602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ZoneTexte 13"/>
          <p:cNvSpPr txBox="1"/>
          <p:nvPr/>
        </p:nvSpPr>
        <p:spPr>
          <a:xfrm>
            <a:off x="0" y="4530606"/>
            <a:ext cx="3945311" cy="338554"/>
          </a:xfrm>
          <a:prstGeom prst="rect">
            <a:avLst/>
          </a:prstGeom>
          <a:noFill/>
        </p:spPr>
        <p:txBody>
          <a:bodyPr wrap="none" rtlCol="0">
            <a:spAutoFit/>
          </a:bodyPr>
          <a:lstStyle/>
          <a:p>
            <a:r>
              <a:rPr lang="fr-CH" sz="1600" dirty="0"/>
              <a:t>Simple and </a:t>
            </a:r>
            <a:r>
              <a:rPr lang="fr-CH" sz="1600" dirty="0" err="1"/>
              <a:t>powerful</a:t>
            </a:r>
            <a:r>
              <a:rPr lang="fr-CH" sz="1600" dirty="0"/>
              <a:t> immune </a:t>
            </a:r>
            <a:r>
              <a:rPr lang="fr-CH" sz="1600" dirty="0" err="1"/>
              <a:t>biomarkers</a:t>
            </a:r>
            <a:endParaRPr lang="fr-CH" sz="1600" dirty="0"/>
          </a:p>
        </p:txBody>
      </p:sp>
      <p:sp>
        <p:nvSpPr>
          <p:cNvPr id="16" name="ZoneTexte 15"/>
          <p:cNvSpPr txBox="1"/>
          <p:nvPr/>
        </p:nvSpPr>
        <p:spPr>
          <a:xfrm>
            <a:off x="899592" y="5724545"/>
            <a:ext cx="7329251" cy="584775"/>
          </a:xfrm>
          <a:prstGeom prst="rect">
            <a:avLst/>
          </a:prstGeom>
          <a:noFill/>
          <a:ln w="57150">
            <a:solidFill>
              <a:srgbClr val="990000"/>
            </a:solidFill>
          </a:ln>
        </p:spPr>
        <p:txBody>
          <a:bodyPr wrap="none" rtlCol="0">
            <a:spAutoFit/>
          </a:bodyPr>
          <a:lstStyle/>
          <a:p>
            <a:r>
              <a:rPr lang="fr-CH" sz="3200" b="1" dirty="0"/>
              <a:t>Important </a:t>
            </a:r>
            <a:r>
              <a:rPr lang="fr-CH" sz="3200" b="1" dirty="0" err="1"/>
              <a:t>histological</a:t>
            </a:r>
            <a:r>
              <a:rPr lang="fr-CH" sz="3200" b="1" dirty="0"/>
              <a:t> </a:t>
            </a:r>
            <a:r>
              <a:rPr lang="fr-CH" sz="3200" b="1" dirty="0" err="1"/>
              <a:t>context</a:t>
            </a:r>
            <a:r>
              <a:rPr lang="fr-CH" sz="3200" b="1" dirty="0"/>
              <a:t> </a:t>
            </a:r>
            <a:r>
              <a:rPr lang="fr-CH" sz="3200" b="1" dirty="0" err="1"/>
              <a:t>is</a:t>
            </a:r>
            <a:r>
              <a:rPr lang="fr-CH" sz="3200" b="1" dirty="0"/>
              <a:t> </a:t>
            </a:r>
            <a:r>
              <a:rPr lang="fr-CH" sz="3200" b="1" dirty="0" err="1"/>
              <a:t>lost</a:t>
            </a:r>
            <a:endParaRPr lang="fr-CH" sz="3200" b="1" dirty="0"/>
          </a:p>
        </p:txBody>
      </p:sp>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62</a:t>
            </a:fld>
            <a:endParaRPr lang="en-US"/>
          </a:p>
        </p:txBody>
      </p:sp>
    </p:spTree>
    <p:extLst>
      <p:ext uri="{BB962C8B-B14F-4D97-AF65-F5344CB8AC3E}">
        <p14:creationId xmlns:p14="http://schemas.microsoft.com/office/powerpoint/2010/main" val="1008486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a:off x="0" y="198884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8194" name="Picture 2"/>
          <p:cNvPicPr>
            <a:picLocks noChangeAspect="1" noChangeArrowheads="1"/>
          </p:cNvPicPr>
          <p:nvPr/>
        </p:nvPicPr>
        <p:blipFill>
          <a:blip r:embed="rId3" cstate="print"/>
          <a:srcRect/>
          <a:stretch>
            <a:fillRect/>
          </a:stretch>
        </p:blipFill>
        <p:spPr bwMode="auto">
          <a:xfrm>
            <a:off x="251520" y="116632"/>
            <a:ext cx="6408712" cy="177833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2339752" y="2205368"/>
            <a:ext cx="4464496" cy="4496442"/>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63</a:t>
            </a:fld>
            <a:endParaRPr lang="en-US"/>
          </a:p>
        </p:txBody>
      </p:sp>
    </p:spTree>
    <p:extLst>
      <p:ext uri="{BB962C8B-B14F-4D97-AF65-F5344CB8AC3E}">
        <p14:creationId xmlns:p14="http://schemas.microsoft.com/office/powerpoint/2010/main" val="35992428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29512-6A_image 7_zoom in_CD8-DAPI.tif"/>
          <p:cNvPicPr>
            <a:picLocks noChangeAspect="1"/>
          </p:cNvPicPr>
          <p:nvPr/>
        </p:nvPicPr>
        <p:blipFill>
          <a:blip r:embed="rId2" cstate="print"/>
          <a:stretch>
            <a:fillRect/>
          </a:stretch>
        </p:blipFill>
        <p:spPr>
          <a:xfrm>
            <a:off x="0" y="13139"/>
            <a:ext cx="3029921" cy="2263734"/>
          </a:xfrm>
          <a:prstGeom prst="rect">
            <a:avLst/>
          </a:prstGeom>
          <a:ln>
            <a:solidFill>
              <a:schemeClr val="bg1"/>
            </a:solidFill>
          </a:ln>
        </p:spPr>
      </p:pic>
      <p:pic>
        <p:nvPicPr>
          <p:cNvPr id="4" name="Image 3" descr="29512-6A_image 7_zoom in_NFATc2-DAPI.tif"/>
          <p:cNvPicPr>
            <a:picLocks noChangeAspect="1"/>
          </p:cNvPicPr>
          <p:nvPr/>
        </p:nvPicPr>
        <p:blipFill>
          <a:blip r:embed="rId3" cstate="print"/>
          <a:stretch>
            <a:fillRect/>
          </a:stretch>
        </p:blipFill>
        <p:spPr>
          <a:xfrm>
            <a:off x="3035324" y="13139"/>
            <a:ext cx="3029921" cy="2263734"/>
          </a:xfrm>
          <a:prstGeom prst="rect">
            <a:avLst/>
          </a:prstGeom>
          <a:ln>
            <a:solidFill>
              <a:schemeClr val="bg1"/>
            </a:solidFill>
          </a:ln>
        </p:spPr>
      </p:pic>
      <p:pic>
        <p:nvPicPr>
          <p:cNvPr id="5" name="Image 4" descr="29512-6A_image 7_zoom in_KERATINS-DAPI.tif"/>
          <p:cNvPicPr>
            <a:picLocks noChangeAspect="1"/>
          </p:cNvPicPr>
          <p:nvPr/>
        </p:nvPicPr>
        <p:blipFill>
          <a:blip r:embed="rId4" cstate="print"/>
          <a:stretch>
            <a:fillRect/>
          </a:stretch>
        </p:blipFill>
        <p:spPr>
          <a:xfrm>
            <a:off x="6085813" y="13139"/>
            <a:ext cx="3029921" cy="2263734"/>
          </a:xfrm>
          <a:prstGeom prst="rect">
            <a:avLst/>
          </a:prstGeom>
          <a:ln>
            <a:solidFill>
              <a:schemeClr val="bg1"/>
            </a:solidFill>
          </a:ln>
        </p:spPr>
      </p:pic>
      <p:pic>
        <p:nvPicPr>
          <p:cNvPr id="6" name="Image 5" descr="29512-6A_image 7_zoom in_GRANZB-DAPI.tif"/>
          <p:cNvPicPr>
            <a:picLocks noChangeAspect="1"/>
          </p:cNvPicPr>
          <p:nvPr/>
        </p:nvPicPr>
        <p:blipFill>
          <a:blip r:embed="rId5" cstate="print"/>
          <a:stretch>
            <a:fillRect/>
          </a:stretch>
        </p:blipFill>
        <p:spPr>
          <a:xfrm>
            <a:off x="0" y="2293644"/>
            <a:ext cx="3029921" cy="2263734"/>
          </a:xfrm>
          <a:prstGeom prst="rect">
            <a:avLst/>
          </a:prstGeom>
          <a:ln>
            <a:solidFill>
              <a:schemeClr val="bg1"/>
            </a:solidFill>
          </a:ln>
        </p:spPr>
      </p:pic>
      <p:pic>
        <p:nvPicPr>
          <p:cNvPr id="7" name="Image 6" descr="29512-6A_image 7_zoom in_PD1-DAPI.tif"/>
          <p:cNvPicPr>
            <a:picLocks noChangeAspect="1"/>
          </p:cNvPicPr>
          <p:nvPr/>
        </p:nvPicPr>
        <p:blipFill>
          <a:blip r:embed="rId6" cstate="print"/>
          <a:stretch>
            <a:fillRect/>
          </a:stretch>
        </p:blipFill>
        <p:spPr>
          <a:xfrm>
            <a:off x="0" y="4569253"/>
            <a:ext cx="3029920" cy="2263733"/>
          </a:xfrm>
          <a:prstGeom prst="rect">
            <a:avLst/>
          </a:prstGeom>
          <a:ln>
            <a:solidFill>
              <a:schemeClr val="bg1"/>
            </a:solidFill>
          </a:ln>
        </p:spPr>
      </p:pic>
      <p:pic>
        <p:nvPicPr>
          <p:cNvPr id="8" name="Image 7" descr="29512-6A_image 7_zoom in_CD8-PD1-GRANZB-NFATc2-KERATINS-DAPI.tif"/>
          <p:cNvPicPr>
            <a:picLocks noChangeAspect="1"/>
          </p:cNvPicPr>
          <p:nvPr/>
        </p:nvPicPr>
        <p:blipFill>
          <a:blip r:embed="rId7" cstate="print"/>
          <a:stretch>
            <a:fillRect/>
          </a:stretch>
        </p:blipFill>
        <p:spPr>
          <a:xfrm>
            <a:off x="3036082" y="2287343"/>
            <a:ext cx="6084168" cy="4545643"/>
          </a:xfrm>
          <a:prstGeom prst="rect">
            <a:avLst/>
          </a:prstGeom>
          <a:ln>
            <a:solidFill>
              <a:schemeClr val="bg1"/>
            </a:solidFill>
          </a:ln>
        </p:spPr>
      </p:pic>
      <p:sp>
        <p:nvSpPr>
          <p:cNvPr id="9" name="ZoneTexte 8"/>
          <p:cNvSpPr txBox="1"/>
          <p:nvPr/>
        </p:nvSpPr>
        <p:spPr>
          <a:xfrm>
            <a:off x="3036082" y="2289505"/>
            <a:ext cx="2249334" cy="369332"/>
          </a:xfrm>
          <a:prstGeom prst="rect">
            <a:avLst/>
          </a:prstGeom>
          <a:solidFill>
            <a:schemeClr val="tx1"/>
          </a:solidFill>
          <a:ln>
            <a:solidFill>
              <a:schemeClr val="bg1"/>
            </a:solidFill>
          </a:ln>
        </p:spPr>
        <p:txBody>
          <a:bodyPr wrap="none" rtlCol="0">
            <a:spAutoFit/>
          </a:bodyPr>
          <a:lstStyle/>
          <a:p>
            <a:r>
              <a:rPr lang="fr-CH" b="1" dirty="0" err="1">
                <a:solidFill>
                  <a:schemeClr val="bg1"/>
                </a:solidFill>
              </a:rPr>
              <a:t>Merge</a:t>
            </a:r>
            <a:r>
              <a:rPr lang="fr-CH" b="1" dirty="0">
                <a:solidFill>
                  <a:schemeClr val="bg1"/>
                </a:solidFill>
              </a:rPr>
              <a:t> / Composite</a:t>
            </a:r>
          </a:p>
        </p:txBody>
      </p:sp>
      <p:sp>
        <p:nvSpPr>
          <p:cNvPr id="10" name="ZoneTexte 9"/>
          <p:cNvSpPr txBox="1"/>
          <p:nvPr/>
        </p:nvSpPr>
        <p:spPr>
          <a:xfrm>
            <a:off x="0" y="0"/>
            <a:ext cx="646331" cy="369332"/>
          </a:xfrm>
          <a:prstGeom prst="rect">
            <a:avLst/>
          </a:prstGeom>
          <a:solidFill>
            <a:schemeClr val="tx1"/>
          </a:solidFill>
          <a:ln>
            <a:solidFill>
              <a:schemeClr val="bg1"/>
            </a:solidFill>
          </a:ln>
        </p:spPr>
        <p:txBody>
          <a:bodyPr wrap="none" rtlCol="0">
            <a:spAutoFit/>
          </a:bodyPr>
          <a:lstStyle/>
          <a:p>
            <a:r>
              <a:rPr lang="fr-CH" b="1" dirty="0">
                <a:solidFill>
                  <a:srgbClr val="00B050"/>
                </a:solidFill>
              </a:rPr>
              <a:t>CD8</a:t>
            </a:r>
          </a:p>
        </p:txBody>
      </p:sp>
      <p:sp>
        <p:nvSpPr>
          <p:cNvPr id="11" name="ZoneTexte 10"/>
          <p:cNvSpPr txBox="1"/>
          <p:nvPr/>
        </p:nvSpPr>
        <p:spPr>
          <a:xfrm>
            <a:off x="0" y="4581128"/>
            <a:ext cx="633507" cy="369332"/>
          </a:xfrm>
          <a:prstGeom prst="rect">
            <a:avLst/>
          </a:prstGeom>
          <a:solidFill>
            <a:schemeClr val="tx1"/>
          </a:solidFill>
          <a:ln>
            <a:solidFill>
              <a:schemeClr val="bg1"/>
            </a:solidFill>
          </a:ln>
        </p:spPr>
        <p:txBody>
          <a:bodyPr wrap="none" rtlCol="0">
            <a:spAutoFit/>
          </a:bodyPr>
          <a:lstStyle/>
          <a:p>
            <a:r>
              <a:rPr lang="fr-CH" b="1" dirty="0">
                <a:solidFill>
                  <a:srgbClr val="00B0F0"/>
                </a:solidFill>
              </a:rPr>
              <a:t>PD1</a:t>
            </a:r>
          </a:p>
        </p:txBody>
      </p:sp>
      <p:sp>
        <p:nvSpPr>
          <p:cNvPr id="12" name="ZoneTexte 11"/>
          <p:cNvSpPr txBox="1"/>
          <p:nvPr/>
        </p:nvSpPr>
        <p:spPr>
          <a:xfrm>
            <a:off x="0" y="2276872"/>
            <a:ext cx="1005403" cy="369332"/>
          </a:xfrm>
          <a:prstGeom prst="rect">
            <a:avLst/>
          </a:prstGeom>
          <a:solidFill>
            <a:schemeClr val="tx1"/>
          </a:solidFill>
          <a:ln>
            <a:solidFill>
              <a:schemeClr val="bg1"/>
            </a:solidFill>
          </a:ln>
        </p:spPr>
        <p:txBody>
          <a:bodyPr wrap="none" rtlCol="0">
            <a:spAutoFit/>
          </a:bodyPr>
          <a:lstStyle/>
          <a:p>
            <a:r>
              <a:rPr lang="fr-CH" b="1" dirty="0" err="1">
                <a:solidFill>
                  <a:schemeClr val="accent6">
                    <a:lumMod val="75000"/>
                  </a:schemeClr>
                </a:solidFill>
              </a:rPr>
              <a:t>GranzB</a:t>
            </a:r>
            <a:endParaRPr lang="fr-CH" b="1" dirty="0">
              <a:solidFill>
                <a:schemeClr val="accent6">
                  <a:lumMod val="75000"/>
                </a:schemeClr>
              </a:solidFill>
            </a:endParaRPr>
          </a:p>
        </p:txBody>
      </p:sp>
      <p:sp>
        <p:nvSpPr>
          <p:cNvPr id="13" name="ZoneTexte 12"/>
          <p:cNvSpPr txBox="1"/>
          <p:nvPr/>
        </p:nvSpPr>
        <p:spPr>
          <a:xfrm>
            <a:off x="3036082" y="11875"/>
            <a:ext cx="1009700" cy="369332"/>
          </a:xfrm>
          <a:prstGeom prst="rect">
            <a:avLst/>
          </a:prstGeom>
          <a:solidFill>
            <a:schemeClr val="tx1"/>
          </a:solidFill>
          <a:ln>
            <a:solidFill>
              <a:schemeClr val="bg1"/>
            </a:solidFill>
          </a:ln>
        </p:spPr>
        <p:txBody>
          <a:bodyPr wrap="none" rtlCol="0">
            <a:spAutoFit/>
          </a:bodyPr>
          <a:lstStyle/>
          <a:p>
            <a:r>
              <a:rPr lang="fr-CH" b="1" dirty="0">
                <a:solidFill>
                  <a:srgbClr val="FF0000"/>
                </a:solidFill>
              </a:rPr>
              <a:t>NFATc2</a:t>
            </a:r>
          </a:p>
        </p:txBody>
      </p:sp>
      <p:sp>
        <p:nvSpPr>
          <p:cNvPr id="14" name="ZoneTexte 13"/>
          <p:cNvSpPr txBox="1"/>
          <p:nvPr/>
        </p:nvSpPr>
        <p:spPr>
          <a:xfrm>
            <a:off x="6084168" y="0"/>
            <a:ext cx="1107996" cy="369332"/>
          </a:xfrm>
          <a:prstGeom prst="rect">
            <a:avLst/>
          </a:prstGeom>
          <a:solidFill>
            <a:schemeClr val="tx1"/>
          </a:solidFill>
          <a:ln>
            <a:solidFill>
              <a:schemeClr val="bg1"/>
            </a:solidFill>
          </a:ln>
        </p:spPr>
        <p:txBody>
          <a:bodyPr wrap="none" rtlCol="0">
            <a:spAutoFit/>
          </a:bodyPr>
          <a:lstStyle/>
          <a:p>
            <a:r>
              <a:rPr lang="fr-CH" b="1" dirty="0" err="1">
                <a:solidFill>
                  <a:schemeClr val="accent2">
                    <a:lumMod val="60000"/>
                    <a:lumOff val="40000"/>
                  </a:schemeClr>
                </a:solidFill>
              </a:rPr>
              <a:t>Keratins</a:t>
            </a:r>
            <a:endParaRPr lang="fr-CH" b="1" dirty="0">
              <a:solidFill>
                <a:schemeClr val="accent2">
                  <a:lumMod val="60000"/>
                  <a:lumOff val="40000"/>
                </a:schemeClr>
              </a:solidFill>
            </a:endParaRPr>
          </a:p>
        </p:txBody>
      </p:sp>
      <p:sp>
        <p:nvSpPr>
          <p:cNvPr id="15" name="ZoneTexte 14"/>
          <p:cNvSpPr txBox="1"/>
          <p:nvPr/>
        </p:nvSpPr>
        <p:spPr>
          <a:xfrm>
            <a:off x="7884368" y="6309320"/>
            <a:ext cx="851515" cy="369332"/>
          </a:xfrm>
          <a:prstGeom prst="rect">
            <a:avLst/>
          </a:prstGeom>
          <a:solidFill>
            <a:schemeClr val="bg1"/>
          </a:solidFill>
          <a:ln>
            <a:solidFill>
              <a:schemeClr val="bg1"/>
            </a:solidFill>
          </a:ln>
        </p:spPr>
        <p:txBody>
          <a:bodyPr wrap="none" rtlCol="0">
            <a:spAutoFit/>
          </a:bodyPr>
          <a:lstStyle/>
          <a:p>
            <a:r>
              <a:rPr lang="fr-CH" b="1" dirty="0"/>
              <a:t>OVCA</a:t>
            </a:r>
          </a:p>
        </p:txBody>
      </p:sp>
      <p:sp>
        <p:nvSpPr>
          <p:cNvPr id="16" name="Espace réservé de la date 15"/>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64</a:t>
            </a:fld>
            <a:endParaRPr lang="en-US"/>
          </a:p>
        </p:txBody>
      </p:sp>
    </p:spTree>
    <p:extLst>
      <p:ext uri="{BB962C8B-B14F-4D97-AF65-F5344CB8AC3E}">
        <p14:creationId xmlns:p14="http://schemas.microsoft.com/office/powerpoint/2010/main" val="3739401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781175" y="821010"/>
            <a:ext cx="5581650" cy="5848350"/>
          </a:xfrm>
          <a:prstGeom prst="rect">
            <a:avLst/>
          </a:prstGeom>
          <a:noFill/>
          <a:ln w="9525">
            <a:noFill/>
            <a:miter lim="800000"/>
            <a:headEnd/>
            <a:tailEnd/>
          </a:ln>
        </p:spPr>
      </p:pic>
      <p:cxnSp>
        <p:nvCxnSpPr>
          <p:cNvPr id="4" name="Connecteur droit 3"/>
          <p:cNvCxnSpPr/>
          <p:nvPr/>
        </p:nvCxnSpPr>
        <p:spPr>
          <a:xfrm flipV="1">
            <a:off x="3311481" y="1176647"/>
            <a:ext cx="1872208" cy="864096"/>
          </a:xfrm>
          <a:prstGeom prst="line">
            <a:avLst/>
          </a:prstGeom>
          <a:ln w="28575">
            <a:solidFill>
              <a:schemeClr val="bg1"/>
            </a:solidFill>
          </a:ln>
        </p:spPr>
        <p:style>
          <a:lnRef idx="1">
            <a:schemeClr val="accent3"/>
          </a:lnRef>
          <a:fillRef idx="0">
            <a:schemeClr val="accent3"/>
          </a:fillRef>
          <a:effectRef idx="0">
            <a:schemeClr val="accent3"/>
          </a:effectRef>
          <a:fontRef idx="minor">
            <a:schemeClr val="tx1"/>
          </a:fontRef>
        </p:style>
      </p:cxnSp>
      <p:cxnSp>
        <p:nvCxnSpPr>
          <p:cNvPr id="6" name="Connecteur droit 5"/>
          <p:cNvCxnSpPr/>
          <p:nvPr/>
        </p:nvCxnSpPr>
        <p:spPr>
          <a:xfrm>
            <a:off x="3347864" y="2305025"/>
            <a:ext cx="1800200" cy="792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4211960" y="4293096"/>
            <a:ext cx="936104"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4211960" y="4581128"/>
            <a:ext cx="936104" cy="17281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0" y="62068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ZoneTexte 8"/>
          <p:cNvSpPr txBox="1"/>
          <p:nvPr/>
        </p:nvSpPr>
        <p:spPr>
          <a:xfrm>
            <a:off x="7188796" y="1065369"/>
            <a:ext cx="1710725" cy="369332"/>
          </a:xfrm>
          <a:prstGeom prst="rect">
            <a:avLst/>
          </a:prstGeom>
          <a:noFill/>
        </p:spPr>
        <p:txBody>
          <a:bodyPr wrap="none" rtlCol="0">
            <a:spAutoFit/>
          </a:bodyPr>
          <a:lstStyle/>
          <a:p>
            <a:r>
              <a:rPr lang="fr-CH" b="1" dirty="0" err="1">
                <a:solidFill>
                  <a:srgbClr val="7030A0"/>
                </a:solidFill>
              </a:rPr>
              <a:t>Dysfunctional</a:t>
            </a:r>
            <a:endParaRPr lang="fr-CH" b="1" dirty="0">
              <a:solidFill>
                <a:srgbClr val="7030A0"/>
              </a:solidFill>
            </a:endParaRPr>
          </a:p>
        </p:txBody>
      </p:sp>
      <p:sp>
        <p:nvSpPr>
          <p:cNvPr id="11" name="ZoneTexte 10"/>
          <p:cNvSpPr txBox="1"/>
          <p:nvPr/>
        </p:nvSpPr>
        <p:spPr>
          <a:xfrm>
            <a:off x="7153171" y="4271171"/>
            <a:ext cx="2039854" cy="369332"/>
          </a:xfrm>
          <a:prstGeom prst="rect">
            <a:avLst/>
          </a:prstGeom>
          <a:noFill/>
        </p:spPr>
        <p:txBody>
          <a:bodyPr wrap="none" rtlCol="0">
            <a:spAutoFit/>
          </a:bodyPr>
          <a:lstStyle/>
          <a:p>
            <a:r>
              <a:rPr lang="fr-CH" b="1" dirty="0">
                <a:solidFill>
                  <a:srgbClr val="7030A0"/>
                </a:solidFill>
              </a:rPr>
              <a:t>Terminal </a:t>
            </a:r>
            <a:r>
              <a:rPr lang="fr-CH" b="1" dirty="0" err="1">
                <a:solidFill>
                  <a:srgbClr val="7030A0"/>
                </a:solidFill>
              </a:rPr>
              <a:t>effector</a:t>
            </a:r>
            <a:endParaRPr lang="fr-CH" b="1" dirty="0">
              <a:solidFill>
                <a:srgbClr val="7030A0"/>
              </a:solidFill>
            </a:endParaRPr>
          </a:p>
        </p:txBody>
      </p:sp>
      <p:sp>
        <p:nvSpPr>
          <p:cNvPr id="12" name="Flèche gauche 11"/>
          <p:cNvSpPr/>
          <p:nvPr/>
        </p:nvSpPr>
        <p:spPr>
          <a:xfrm>
            <a:off x="5844394" y="1616167"/>
            <a:ext cx="216024" cy="216024"/>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Flèche gauche 12"/>
          <p:cNvSpPr/>
          <p:nvPr/>
        </p:nvSpPr>
        <p:spPr>
          <a:xfrm>
            <a:off x="5904527" y="4581128"/>
            <a:ext cx="216024" cy="216024"/>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65</a:t>
            </a:fld>
            <a:endParaRPr lang="en-US"/>
          </a:p>
        </p:txBody>
      </p:sp>
    </p:spTree>
    <p:extLst>
      <p:ext uri="{BB962C8B-B14F-4D97-AF65-F5344CB8AC3E}">
        <p14:creationId xmlns:p14="http://schemas.microsoft.com/office/powerpoint/2010/main" val="486080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0" y="836712"/>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itr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2000" b="0" i="0" u="sng" strike="noStrike" kern="1200" cap="none" spc="0" normalizeH="0" baseline="0" noProof="0" dirty="0">
                <a:ln>
                  <a:noFill/>
                </a:ln>
                <a:solidFill>
                  <a:schemeClr val="tx1"/>
                </a:solidFill>
                <a:effectLst/>
                <a:uLnTx/>
                <a:uFillTx/>
                <a:latin typeface="+mj-lt"/>
                <a:ea typeface="+mj-ea"/>
                <a:cs typeface="+mj-cs"/>
              </a:rPr>
              <a:t>Panel </a:t>
            </a:r>
            <a:r>
              <a:rPr kumimoji="0" lang="fr-CH" sz="2000" b="0" i="0" u="none" strike="noStrike" kern="1200" cap="none" spc="0" normalizeH="0" baseline="0" noProof="0" dirty="0">
                <a:ln>
                  <a:noFill/>
                </a:ln>
                <a:solidFill>
                  <a:schemeClr val="tx1"/>
                </a:solidFill>
                <a:effectLst/>
                <a:uLnTx/>
                <a:uFillTx/>
                <a:latin typeface="+mj-lt"/>
                <a:ea typeface="+mj-ea"/>
                <a:cs typeface="+mj-cs"/>
              </a:rPr>
              <a:t>: </a:t>
            </a:r>
            <a:r>
              <a:rPr kumimoji="0" lang="fr-CH" sz="2000" b="1" i="0" u="none" strike="noStrike" kern="1200" cap="none" spc="0" normalizeH="0" baseline="0" noProof="0" dirty="0">
                <a:ln>
                  <a:noFill/>
                </a:ln>
                <a:solidFill>
                  <a:srgbClr val="C00000"/>
                </a:solidFill>
                <a:effectLst/>
                <a:uLnTx/>
                <a:uFillTx/>
                <a:latin typeface="+mj-lt"/>
                <a:ea typeface="+mj-ea"/>
                <a:cs typeface="+mj-cs"/>
              </a:rPr>
              <a:t>PD-L1</a:t>
            </a:r>
            <a:r>
              <a:rPr kumimoji="0" lang="fr-CH" sz="2000" b="0" i="0" u="none" strike="noStrike" kern="1200" cap="none" spc="0" normalizeH="0" baseline="0" noProof="0" dirty="0">
                <a:ln>
                  <a:noFill/>
                </a:ln>
                <a:solidFill>
                  <a:schemeClr val="tx1"/>
                </a:solidFill>
                <a:effectLst/>
                <a:uLnTx/>
                <a:uFillTx/>
                <a:latin typeface="+mj-lt"/>
                <a:ea typeface="+mj-ea"/>
                <a:cs typeface="+mj-cs"/>
              </a:rPr>
              <a:t> / </a:t>
            </a:r>
            <a:r>
              <a:rPr kumimoji="0" lang="fr-CH" sz="2000" b="1" i="0" u="none" strike="noStrike" kern="1200" cap="none" spc="0" normalizeH="0" baseline="0" noProof="0" dirty="0">
                <a:ln>
                  <a:noFill/>
                </a:ln>
                <a:solidFill>
                  <a:srgbClr val="FF9999"/>
                </a:solidFill>
                <a:effectLst/>
                <a:uLnTx/>
                <a:uFillTx/>
                <a:latin typeface="+mj-lt"/>
                <a:ea typeface="+mj-ea"/>
                <a:cs typeface="+mj-cs"/>
              </a:rPr>
              <a:t>CD68</a:t>
            </a:r>
            <a:r>
              <a:rPr kumimoji="0" lang="fr-CH" sz="2000" b="0" i="0" u="none" strike="noStrike" kern="1200" cap="none" spc="0" normalizeH="0" baseline="0" noProof="0" dirty="0">
                <a:ln>
                  <a:noFill/>
                </a:ln>
                <a:solidFill>
                  <a:schemeClr val="tx1"/>
                </a:solidFill>
                <a:effectLst/>
                <a:uLnTx/>
                <a:uFillTx/>
                <a:latin typeface="+mj-lt"/>
                <a:ea typeface="+mj-ea"/>
                <a:cs typeface="+mj-cs"/>
              </a:rPr>
              <a:t> / </a:t>
            </a:r>
            <a:r>
              <a:rPr kumimoji="0" lang="fr-CH" sz="2000" b="1" i="0" u="none" strike="noStrike" kern="1200" cap="none" spc="0" normalizeH="0" baseline="0" noProof="0" dirty="0">
                <a:ln>
                  <a:noFill/>
                </a:ln>
                <a:solidFill>
                  <a:srgbClr val="FFFF00"/>
                </a:solidFill>
                <a:effectLst/>
                <a:uLnTx/>
                <a:uFillTx/>
                <a:latin typeface="+mj-lt"/>
                <a:ea typeface="+mj-ea"/>
                <a:cs typeface="+mj-cs"/>
              </a:rPr>
              <a:t>CD11c</a:t>
            </a:r>
            <a:r>
              <a:rPr kumimoji="0" lang="fr-CH" sz="2000" b="0" i="0" u="none" strike="noStrike" kern="1200" cap="none" spc="0" normalizeH="0" baseline="0" noProof="0" dirty="0">
                <a:ln>
                  <a:noFill/>
                </a:ln>
                <a:solidFill>
                  <a:schemeClr val="tx1"/>
                </a:solidFill>
                <a:effectLst/>
                <a:uLnTx/>
                <a:uFillTx/>
                <a:latin typeface="+mj-lt"/>
                <a:ea typeface="+mj-ea"/>
                <a:cs typeface="+mj-cs"/>
              </a:rPr>
              <a:t> / </a:t>
            </a:r>
            <a:r>
              <a:rPr kumimoji="0" lang="fr-CH" sz="2000" b="1" i="0" u="none" strike="noStrike" kern="1200" cap="none" spc="0" normalizeH="0" baseline="0" noProof="0" dirty="0">
                <a:ln>
                  <a:noFill/>
                </a:ln>
                <a:solidFill>
                  <a:srgbClr val="0070C0"/>
                </a:solidFill>
                <a:effectLst/>
                <a:uLnTx/>
                <a:uFillTx/>
                <a:latin typeface="+mj-lt"/>
                <a:ea typeface="+mj-ea"/>
                <a:cs typeface="+mj-cs"/>
              </a:rPr>
              <a:t>CD8 </a:t>
            </a:r>
            <a:r>
              <a:rPr kumimoji="0" lang="fr-CH" sz="2000" b="0" i="0" u="none" strike="noStrike" kern="1200" cap="none" spc="0" normalizeH="0" baseline="0" noProof="0" dirty="0">
                <a:ln>
                  <a:noFill/>
                </a:ln>
                <a:solidFill>
                  <a:schemeClr val="tx1"/>
                </a:solidFill>
                <a:effectLst/>
                <a:uLnTx/>
                <a:uFillTx/>
                <a:latin typeface="+mj-lt"/>
                <a:ea typeface="+mj-ea"/>
                <a:cs typeface="+mj-cs"/>
              </a:rPr>
              <a:t>/ </a:t>
            </a:r>
            <a:r>
              <a:rPr kumimoji="0" lang="fr-CH" sz="2000" b="1" i="0" u="none" strike="noStrike" kern="1200" cap="none" spc="0" normalizeH="0" baseline="0" noProof="0" dirty="0" err="1">
                <a:ln>
                  <a:noFill/>
                </a:ln>
                <a:solidFill>
                  <a:srgbClr val="00B050"/>
                </a:solidFill>
                <a:effectLst/>
                <a:uLnTx/>
                <a:uFillTx/>
                <a:latin typeface="+mj-lt"/>
                <a:ea typeface="+mj-ea"/>
                <a:cs typeface="+mj-cs"/>
              </a:rPr>
              <a:t>Keratins</a:t>
            </a:r>
            <a:r>
              <a:rPr kumimoji="0" lang="fr-CH" sz="2000" b="0" i="0" u="none" strike="noStrike" kern="1200" cap="none" spc="0" normalizeH="0" baseline="0" noProof="0" dirty="0">
                <a:ln>
                  <a:noFill/>
                </a:ln>
                <a:solidFill>
                  <a:schemeClr val="tx1"/>
                </a:solidFill>
                <a:effectLst/>
                <a:uLnTx/>
                <a:uFillTx/>
                <a:latin typeface="+mj-lt"/>
                <a:ea typeface="+mj-ea"/>
                <a:cs typeface="+mj-cs"/>
              </a:rPr>
              <a:t> / </a:t>
            </a:r>
            <a:r>
              <a:rPr kumimoji="0" lang="fr-CH" sz="2000" b="1" i="0" u="none" strike="noStrike" kern="1200" cap="none" spc="0" normalizeH="0" baseline="0" noProof="0" dirty="0">
                <a:ln>
                  <a:noFill/>
                </a:ln>
                <a:solidFill>
                  <a:schemeClr val="tx2"/>
                </a:solidFill>
                <a:effectLst/>
                <a:uLnTx/>
                <a:uFillTx/>
                <a:latin typeface="+mj-lt"/>
                <a:ea typeface="+mj-ea"/>
                <a:cs typeface="+mj-cs"/>
              </a:rPr>
              <a:t>DAPI</a:t>
            </a:r>
          </a:p>
        </p:txBody>
      </p:sp>
      <p:pic>
        <p:nvPicPr>
          <p:cNvPr id="8" name="Image 7" descr="28715-4A_KERATIN_PD-L1_CD11c_CD8_CD68.tif"/>
          <p:cNvPicPr>
            <a:picLocks noChangeAspect="1"/>
          </p:cNvPicPr>
          <p:nvPr/>
        </p:nvPicPr>
        <p:blipFill>
          <a:blip r:embed="rId3" cstate="print"/>
          <a:stretch>
            <a:fillRect/>
          </a:stretch>
        </p:blipFill>
        <p:spPr>
          <a:xfrm>
            <a:off x="683568" y="956023"/>
            <a:ext cx="7812360" cy="5847713"/>
          </a:xfrm>
          <a:prstGeom prst="rect">
            <a:avLst/>
          </a:prstGeom>
        </p:spPr>
      </p:pic>
      <p:sp>
        <p:nvSpPr>
          <p:cNvPr id="5" name="Espace réservé de la date 4"/>
          <p:cNvSpPr>
            <a:spLocks noGrp="1"/>
          </p:cNvSpPr>
          <p:nvPr>
            <p:ph type="dt" sz="half" idx="10"/>
          </p:nvPr>
        </p:nvSpPr>
        <p:spPr/>
        <p:txBody>
          <a:bodyPr/>
          <a:lstStyle/>
          <a:p>
            <a:r>
              <a:rPr lang="fr-FR"/>
              <a:t>15/03/2023</a:t>
            </a:r>
            <a:endParaRPr lang="en-US"/>
          </a:p>
        </p:txBody>
      </p:sp>
      <p:sp>
        <p:nvSpPr>
          <p:cNvPr id="2" name="Espace réservé du numéro de diapositive 1"/>
          <p:cNvSpPr>
            <a:spLocks noGrp="1"/>
          </p:cNvSpPr>
          <p:nvPr>
            <p:ph type="sldNum" sz="quarter" idx="12"/>
          </p:nvPr>
        </p:nvSpPr>
        <p:spPr/>
        <p:txBody>
          <a:bodyPr/>
          <a:lstStyle/>
          <a:p>
            <a:fld id="{04A3A10D-7D5E-4932-A76F-CD1632FD3D96}" type="slidenum">
              <a:rPr lang="en-US" smtClean="0"/>
              <a:pPr/>
              <a:t>66</a:t>
            </a:fld>
            <a:endParaRPr lang="en-US"/>
          </a:p>
        </p:txBody>
      </p:sp>
    </p:spTree>
    <p:extLst>
      <p:ext uri="{BB962C8B-B14F-4D97-AF65-F5344CB8AC3E}">
        <p14:creationId xmlns:p14="http://schemas.microsoft.com/office/powerpoint/2010/main" val="758971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Espace réservé du contenu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Intoduction</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to the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Tumor</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Immune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Microenvironment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TIME</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p>
          <a:p>
            <a:pPr marL="800100" lvl="1" indent="-342900">
              <a:spcBef>
                <a:spcPct val="20000"/>
              </a:spcBef>
              <a:buFont typeface="Arial" pitchFamily="34" charset="0"/>
              <a:buChar char="•"/>
              <a:defRPr/>
            </a:pPr>
            <a:r>
              <a:rPr lang="fr-CH" sz="2400" dirty="0" err="1">
                <a:solidFill>
                  <a:srgbClr val="7030A0"/>
                </a:solidFill>
                <a:latin typeface="Times New Roman" pitchFamily="18" charset="0"/>
                <a:cs typeface="Times New Roman" pitchFamily="18" charset="0"/>
              </a:rPr>
              <a:t>Prognostic</a:t>
            </a:r>
            <a:r>
              <a:rPr lang="fr-CH" sz="2400" dirty="0">
                <a:solidFill>
                  <a:srgbClr val="7030A0"/>
                </a:solidFill>
                <a:latin typeface="Times New Roman" pitchFamily="18" charset="0"/>
                <a:cs typeface="Times New Roman" pitchFamily="18" charset="0"/>
              </a:rPr>
              <a:t> </a:t>
            </a:r>
            <a:r>
              <a:rPr lang="el-GR" sz="2400" dirty="0">
                <a:solidFill>
                  <a:srgbClr val="7030A0"/>
                </a:solidFill>
                <a:latin typeface="Times New Roman" pitchFamily="18" charset="0"/>
                <a:cs typeface="Times New Roman" pitchFamily="18" charset="0"/>
              </a:rPr>
              <a:t>/</a:t>
            </a:r>
            <a:r>
              <a:rPr lang="fr-CH" sz="2400" dirty="0">
                <a:solidFill>
                  <a:srgbClr val="7030A0"/>
                </a:solidFill>
                <a:latin typeface="Times New Roman" pitchFamily="18" charset="0"/>
                <a:cs typeface="Times New Roman" pitchFamily="18" charset="0"/>
              </a:rPr>
              <a:t> </a:t>
            </a:r>
            <a:r>
              <a:rPr lang="fr-CH" sz="2400" dirty="0" err="1">
                <a:solidFill>
                  <a:srgbClr val="7030A0"/>
                </a:solidFill>
                <a:latin typeface="Times New Roman" pitchFamily="18" charset="0"/>
                <a:cs typeface="Times New Roman" pitchFamily="18" charset="0"/>
              </a:rPr>
              <a:t>Predictive</a:t>
            </a:r>
            <a:r>
              <a:rPr lang="fr-CH" sz="2400" dirty="0">
                <a:solidFill>
                  <a:srgbClr val="7030A0"/>
                </a:solidFill>
                <a:latin typeface="Times New Roman" pitchFamily="18" charset="0"/>
                <a:cs typeface="Times New Roman" pitchFamily="18" charset="0"/>
              </a:rPr>
              <a:t> value</a:t>
            </a:r>
            <a:endParaRPr lang="el-GR" sz="2400" dirty="0">
              <a:solidFill>
                <a:srgbClr val="7030A0"/>
              </a:solidFill>
              <a:latin typeface="Times New Roman" pitchFamily="18" charset="0"/>
              <a:cs typeface="Times New Roman" pitchFamily="18" charset="0"/>
            </a:endParaRPr>
          </a:p>
          <a:p>
            <a:pPr marL="800100" lvl="1" indent="-342900">
              <a:spcBef>
                <a:spcPct val="20000"/>
              </a:spcBef>
              <a:buFont typeface="Arial" pitchFamily="34" charset="0"/>
              <a:buChar char="•"/>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Methodologies</a:t>
            </a:r>
            <a:endPar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Mechanisms</a:t>
            </a:r>
            <a:r>
              <a:rPr kumimoji="0" lang="fr-CH" sz="24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fr-CH" sz="24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regulating</a:t>
            </a:r>
            <a:r>
              <a:rPr kumimoji="0" lang="fr-CH" sz="24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TIME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2400" dirty="0">
                <a:solidFill>
                  <a:schemeClr val="accent4">
                    <a:lumMod val="40000"/>
                    <a:lumOff val="60000"/>
                  </a:schemeClr>
                </a:solidFill>
                <a:latin typeface="Times New Roman" pitchFamily="18" charset="0"/>
                <a:cs typeface="Times New Roman" pitchFamily="18" charset="0"/>
              </a:rPr>
              <a:t>TIME and </a:t>
            </a:r>
            <a:r>
              <a:rPr lang="fr-CH" sz="2400" dirty="0" err="1">
                <a:solidFill>
                  <a:schemeClr val="accent4">
                    <a:lumMod val="40000"/>
                    <a:lumOff val="60000"/>
                  </a:schemeClr>
                </a:solidFill>
                <a:latin typeface="Times New Roman" pitchFamily="18" charset="0"/>
                <a:cs typeface="Times New Roman" pitchFamily="18" charset="0"/>
              </a:rPr>
              <a:t>neoplastic</a:t>
            </a:r>
            <a:r>
              <a:rPr lang="fr-CH" sz="2400" dirty="0">
                <a:solidFill>
                  <a:schemeClr val="accent4">
                    <a:lumMod val="40000"/>
                    <a:lumOff val="60000"/>
                  </a:schemeClr>
                </a:solidFill>
                <a:latin typeface="Times New Roman" pitchFamily="18" charset="0"/>
                <a:cs typeface="Times New Roman" pitchFamily="18" charset="0"/>
              </a:rPr>
              <a:t> </a:t>
            </a:r>
            <a:r>
              <a:rPr lang="fr-CH" sz="2400" dirty="0" err="1">
                <a:solidFill>
                  <a:schemeClr val="accent4">
                    <a:lumMod val="40000"/>
                    <a:lumOff val="60000"/>
                  </a:schemeClr>
                </a:solidFill>
                <a:latin typeface="Times New Roman" pitchFamily="18" charset="0"/>
                <a:cs typeface="Times New Roman" pitchFamily="18" charset="0"/>
              </a:rPr>
              <a:t>evolution</a:t>
            </a:r>
            <a:endParaRPr kumimoji="0" lang="el-GR" sz="2400" b="0" i="0" u="none" strike="noStrike" kern="1200" cap="none" spc="0" normalizeH="0" baseline="0" noProof="0" dirty="0">
              <a:ln>
                <a:noFill/>
              </a:ln>
              <a:solidFill>
                <a:schemeClr val="accent4">
                  <a:lumMod val="40000"/>
                  <a:lumOff val="60000"/>
                </a:schemeClr>
              </a:solidFill>
              <a:effectLst/>
              <a:uLnTx/>
              <a:uFillTx/>
              <a:latin typeface="Times New Roman" pitchFamily="18" charset="0"/>
              <a:cs typeface="Times New Roman" pitchFamily="18" charset="0"/>
            </a:endParaRPr>
          </a:p>
        </p:txBody>
      </p:sp>
      <p:sp>
        <p:nvSpPr>
          <p:cNvPr id="3" name="Espace réservé de la date 2"/>
          <p:cNvSpPr>
            <a:spLocks noGrp="1"/>
          </p:cNvSpPr>
          <p:nvPr>
            <p:ph type="dt" sz="half" idx="10"/>
          </p:nvPr>
        </p:nvSpPr>
        <p:spPr/>
        <p:txBody>
          <a:bodyPr/>
          <a:lstStyle/>
          <a:p>
            <a:r>
              <a:rPr lang="fr-FR"/>
              <a:t>15/03/2023</a:t>
            </a:r>
            <a:endParaRPr lang="en-US"/>
          </a:p>
        </p:txBody>
      </p:sp>
      <p:sp>
        <p:nvSpPr>
          <p:cNvPr id="8" name="Espace réservé du numéro de diapositive 7"/>
          <p:cNvSpPr>
            <a:spLocks noGrp="1"/>
          </p:cNvSpPr>
          <p:nvPr>
            <p:ph type="sldNum" sz="quarter" idx="12"/>
          </p:nvPr>
        </p:nvSpPr>
        <p:spPr/>
        <p:txBody>
          <a:bodyPr/>
          <a:lstStyle/>
          <a:p>
            <a:fld id="{04A3A10D-7D5E-4932-A76F-CD1632FD3D96}" type="slidenum">
              <a:rPr lang="en-US" smtClean="0"/>
              <a:pPr/>
              <a:t>67</a:t>
            </a:fld>
            <a:endParaRPr lang="en-US"/>
          </a:p>
        </p:txBody>
      </p:sp>
    </p:spTree>
    <p:extLst>
      <p:ext uri="{BB962C8B-B14F-4D97-AF65-F5344CB8AC3E}">
        <p14:creationId xmlns:p14="http://schemas.microsoft.com/office/powerpoint/2010/main" val="2905730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196752"/>
            <a:ext cx="6258842" cy="50708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75656" y="116632"/>
            <a:ext cx="6170117" cy="6391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6597352"/>
            <a:ext cx="3528392" cy="147786"/>
          </a:xfrm>
          <a:prstGeom prst="rect">
            <a:avLst/>
          </a:prstGeom>
          <a:noFill/>
          <a:ln w="9525">
            <a:noFill/>
            <a:miter lim="800000"/>
            <a:headEnd/>
            <a:tailEnd/>
          </a:ln>
        </p:spPr>
      </p:pic>
      <p:sp>
        <p:nvSpPr>
          <p:cNvPr id="6" name="ZoneTexte 5"/>
          <p:cNvSpPr txBox="1"/>
          <p:nvPr/>
        </p:nvSpPr>
        <p:spPr>
          <a:xfrm>
            <a:off x="2411760" y="5517232"/>
            <a:ext cx="2804999" cy="646331"/>
          </a:xfrm>
          <a:prstGeom prst="rect">
            <a:avLst/>
          </a:prstGeom>
          <a:solidFill>
            <a:srgbClr val="FFC000"/>
          </a:solidFill>
          <a:ln w="76200">
            <a:noFill/>
          </a:ln>
        </p:spPr>
        <p:txBody>
          <a:bodyPr wrap="none" rtlCol="0">
            <a:spAutoFit/>
          </a:bodyPr>
          <a:lstStyle/>
          <a:p>
            <a:pPr marL="342900" indent="-342900"/>
            <a:r>
              <a:rPr lang="fr-CH" dirty="0" err="1"/>
              <a:t>Tumor</a:t>
            </a:r>
            <a:r>
              <a:rPr lang="fr-CH" dirty="0"/>
              <a:t> </a:t>
            </a:r>
            <a:r>
              <a:rPr lang="fr-CH" dirty="0" err="1"/>
              <a:t>microenvironment</a:t>
            </a:r>
            <a:r>
              <a:rPr lang="fr-CH" dirty="0"/>
              <a:t> </a:t>
            </a:r>
          </a:p>
          <a:p>
            <a:pPr marL="342900" indent="-342900" algn="ctr"/>
            <a:r>
              <a:rPr lang="fr-CH" dirty="0"/>
              <a:t>immune </a:t>
            </a:r>
            <a:r>
              <a:rPr lang="fr-CH" dirty="0" err="1"/>
              <a:t>landscape</a:t>
            </a:r>
            <a:endParaRPr lang="fr-CH" dirty="0"/>
          </a:p>
        </p:txBody>
      </p:sp>
      <p:cxnSp>
        <p:nvCxnSpPr>
          <p:cNvPr id="7" name="Connecteur droit 6"/>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2"/>
          <p:cNvPicPr>
            <a:picLocks noChangeAspect="1" noChangeArrowheads="1"/>
          </p:cNvPicPr>
          <p:nvPr/>
        </p:nvPicPr>
        <p:blipFill>
          <a:blip r:embed="rId6" cstate="print"/>
          <a:srcRect/>
          <a:stretch>
            <a:fillRect/>
          </a:stretch>
        </p:blipFill>
        <p:spPr bwMode="auto">
          <a:xfrm>
            <a:off x="1403647" y="1052736"/>
            <a:ext cx="2742065" cy="288032"/>
          </a:xfrm>
          <a:prstGeom prst="rect">
            <a:avLst/>
          </a:prstGeom>
          <a:noFill/>
          <a:ln w="9525">
            <a:solidFill>
              <a:srgbClr val="00B0F0"/>
            </a:solidFill>
            <a:miter lim="800000"/>
            <a:headEnd/>
            <a:tailEnd/>
          </a:ln>
        </p:spPr>
      </p:pic>
      <p:sp>
        <p:nvSpPr>
          <p:cNvPr id="9" name="ZoneTexte 8"/>
          <p:cNvSpPr txBox="1"/>
          <p:nvPr/>
        </p:nvSpPr>
        <p:spPr>
          <a:xfrm>
            <a:off x="7092280" y="4005064"/>
            <a:ext cx="1864613" cy="369332"/>
          </a:xfrm>
          <a:prstGeom prst="rect">
            <a:avLst/>
          </a:prstGeom>
          <a:solidFill>
            <a:srgbClr val="FFC000"/>
          </a:solidFill>
        </p:spPr>
        <p:txBody>
          <a:bodyPr wrap="none" rtlCol="0">
            <a:spAutoFit/>
          </a:bodyPr>
          <a:lstStyle/>
          <a:p>
            <a:pPr marL="342900" indent="-342900"/>
            <a:r>
              <a:rPr lang="fr-CH" dirty="0" err="1"/>
              <a:t>Peripheral</a:t>
            </a:r>
            <a:r>
              <a:rPr lang="fr-CH" dirty="0"/>
              <a:t> </a:t>
            </a:r>
            <a:r>
              <a:rPr lang="fr-CH" dirty="0" err="1"/>
              <a:t>blood</a:t>
            </a:r>
            <a:endParaRPr lang="fr-CH" dirty="0"/>
          </a:p>
        </p:txBody>
      </p:sp>
      <p:sp>
        <p:nvSpPr>
          <p:cNvPr id="10" name="ZoneTexte 9"/>
          <p:cNvSpPr txBox="1"/>
          <p:nvPr/>
        </p:nvSpPr>
        <p:spPr>
          <a:xfrm>
            <a:off x="4572000" y="2348880"/>
            <a:ext cx="3164071" cy="369332"/>
          </a:xfrm>
          <a:prstGeom prst="rect">
            <a:avLst/>
          </a:prstGeom>
          <a:solidFill>
            <a:srgbClr val="FFC000"/>
          </a:solidFill>
        </p:spPr>
        <p:txBody>
          <a:bodyPr wrap="none" rtlCol="0">
            <a:spAutoFit/>
          </a:bodyPr>
          <a:lstStyle/>
          <a:p>
            <a:pPr marL="342900" indent="-342900"/>
            <a:r>
              <a:rPr lang="fr-CH" dirty="0" err="1"/>
              <a:t>Secondary</a:t>
            </a:r>
            <a:r>
              <a:rPr lang="fr-CH" dirty="0"/>
              <a:t> </a:t>
            </a:r>
            <a:r>
              <a:rPr lang="fr-CH" dirty="0" err="1"/>
              <a:t>Lymphoid</a:t>
            </a:r>
            <a:r>
              <a:rPr lang="fr-CH" dirty="0"/>
              <a:t> </a:t>
            </a:r>
            <a:r>
              <a:rPr lang="fr-CH" dirty="0" err="1"/>
              <a:t>Organs</a:t>
            </a:r>
            <a:endParaRPr lang="fr-CH" dirty="0"/>
          </a:p>
        </p:txBody>
      </p:sp>
      <p:sp>
        <p:nvSpPr>
          <p:cNvPr id="11" name="ZoneTexte 10"/>
          <p:cNvSpPr txBox="1"/>
          <p:nvPr/>
        </p:nvSpPr>
        <p:spPr>
          <a:xfrm>
            <a:off x="179512" y="4149080"/>
            <a:ext cx="3625736" cy="646331"/>
          </a:xfrm>
          <a:prstGeom prst="rect">
            <a:avLst/>
          </a:prstGeom>
          <a:solidFill>
            <a:srgbClr val="FFC000"/>
          </a:solidFill>
          <a:ln w="57150">
            <a:solidFill>
              <a:srgbClr val="990000"/>
            </a:solidFill>
          </a:ln>
        </p:spPr>
        <p:txBody>
          <a:bodyPr wrap="none" rtlCol="0">
            <a:spAutoFit/>
          </a:bodyPr>
          <a:lstStyle/>
          <a:p>
            <a:pPr marL="342900" indent="-342900"/>
            <a:r>
              <a:rPr lang="fr-CH" dirty="0" err="1"/>
              <a:t>Tumor</a:t>
            </a:r>
            <a:r>
              <a:rPr lang="fr-CH" dirty="0"/>
              <a:t> </a:t>
            </a:r>
            <a:r>
              <a:rPr lang="fr-CH" dirty="0" err="1"/>
              <a:t>mutational</a:t>
            </a:r>
            <a:r>
              <a:rPr lang="fr-CH" dirty="0"/>
              <a:t> and </a:t>
            </a:r>
            <a:r>
              <a:rPr lang="fr-CH" dirty="0" err="1"/>
              <a:t>neoantigen</a:t>
            </a:r>
            <a:endParaRPr lang="fr-CH" dirty="0"/>
          </a:p>
          <a:p>
            <a:pPr marL="342900" indent="-342900" algn="ctr"/>
            <a:r>
              <a:rPr lang="fr-CH" dirty="0"/>
              <a:t> </a:t>
            </a:r>
            <a:r>
              <a:rPr lang="fr-CH" dirty="0" err="1"/>
              <a:t>landscape</a:t>
            </a:r>
            <a:endParaRPr lang="fr-CH" dirty="0"/>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68</a:t>
            </a:fld>
            <a:endParaRPr lang="en-US"/>
          </a:p>
        </p:txBody>
      </p:sp>
    </p:spTree>
    <p:extLst>
      <p:ext uri="{BB962C8B-B14F-4D97-AF65-F5344CB8AC3E}">
        <p14:creationId xmlns:p14="http://schemas.microsoft.com/office/powerpoint/2010/main" val="1301441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15616" y="6069546"/>
            <a:ext cx="6984776" cy="76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7271921" y="5949280"/>
            <a:ext cx="86409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074" name="Picture 2"/>
          <p:cNvPicPr>
            <a:picLocks noChangeAspect="1" noChangeArrowheads="1"/>
          </p:cNvPicPr>
          <p:nvPr/>
        </p:nvPicPr>
        <p:blipFill>
          <a:blip r:embed="rId3" cstate="print"/>
          <a:srcRect/>
          <a:stretch>
            <a:fillRect/>
          </a:stretch>
        </p:blipFill>
        <p:spPr bwMode="auto">
          <a:xfrm>
            <a:off x="1955962" y="1556953"/>
            <a:ext cx="5230912" cy="5184415"/>
          </a:xfrm>
          <a:prstGeom prst="rect">
            <a:avLst/>
          </a:prstGeom>
          <a:noFill/>
          <a:ln w="9525">
            <a:noFill/>
            <a:miter lim="800000"/>
            <a:headEnd/>
            <a:tailEnd/>
          </a:ln>
        </p:spPr>
      </p:pic>
      <p:cxnSp>
        <p:nvCxnSpPr>
          <p:cNvPr id="9" name="Connecteur droit 8"/>
          <p:cNvCxnSpPr/>
          <p:nvPr/>
        </p:nvCxnSpPr>
        <p:spPr>
          <a:xfrm>
            <a:off x="0" y="1412776"/>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075" name="Picture 3"/>
          <p:cNvPicPr>
            <a:picLocks noChangeAspect="1" noChangeArrowheads="1"/>
          </p:cNvPicPr>
          <p:nvPr/>
        </p:nvPicPr>
        <p:blipFill>
          <a:blip r:embed="rId4" cstate="print"/>
          <a:srcRect/>
          <a:stretch>
            <a:fillRect/>
          </a:stretch>
        </p:blipFill>
        <p:spPr bwMode="auto">
          <a:xfrm>
            <a:off x="1851075" y="107413"/>
            <a:ext cx="5385221" cy="1017331"/>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835696" y="1124744"/>
            <a:ext cx="5796414" cy="21012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7308304" y="6669360"/>
            <a:ext cx="1809750" cy="161925"/>
          </a:xfrm>
          <a:prstGeom prst="rect">
            <a:avLst/>
          </a:prstGeom>
          <a:noFill/>
          <a:ln w="9525">
            <a:noFill/>
            <a:miter lim="800000"/>
            <a:headEnd/>
            <a:tailEnd/>
          </a:ln>
        </p:spPr>
      </p:pic>
      <p:sp>
        <p:nvSpPr>
          <p:cNvPr id="12" name="Rectangle 11"/>
          <p:cNvSpPr/>
          <p:nvPr/>
        </p:nvSpPr>
        <p:spPr>
          <a:xfrm>
            <a:off x="2915816" y="5229200"/>
            <a:ext cx="4248472"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3491880" y="5157192"/>
            <a:ext cx="21602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5616495" y="5160982"/>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Arc 16"/>
          <p:cNvSpPr/>
          <p:nvPr/>
        </p:nvSpPr>
        <p:spPr>
          <a:xfrm rot="5400000">
            <a:off x="5220072" y="764704"/>
            <a:ext cx="2232248" cy="482453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18" name="Rectangle 17"/>
          <p:cNvSpPr/>
          <p:nvPr/>
        </p:nvSpPr>
        <p:spPr>
          <a:xfrm>
            <a:off x="5891894" y="2661420"/>
            <a:ext cx="93610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0" name="Picture 2"/>
          <p:cNvPicPr>
            <a:picLocks noChangeAspect="1" noChangeArrowheads="1"/>
          </p:cNvPicPr>
          <p:nvPr/>
        </p:nvPicPr>
        <p:blipFill>
          <a:blip r:embed="rId7" cstate="print"/>
          <a:srcRect b="41779"/>
          <a:stretch>
            <a:fillRect/>
          </a:stretch>
        </p:blipFill>
        <p:spPr bwMode="auto">
          <a:xfrm>
            <a:off x="5940152" y="1502451"/>
            <a:ext cx="3168295" cy="1494501"/>
          </a:xfrm>
          <a:prstGeom prst="rect">
            <a:avLst/>
          </a:prstGeom>
          <a:noFill/>
          <a:ln w="9525">
            <a:noFill/>
            <a:miter lim="800000"/>
            <a:headEnd/>
            <a:tailEnd/>
          </a:ln>
        </p:spPr>
      </p:pic>
      <p:sp>
        <p:nvSpPr>
          <p:cNvPr id="21" name="Arc 20"/>
          <p:cNvSpPr/>
          <p:nvPr/>
        </p:nvSpPr>
        <p:spPr>
          <a:xfrm rot="6807074">
            <a:off x="5190110" y="2075046"/>
            <a:ext cx="1728192" cy="91180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69</a:t>
            </a:fld>
            <a:endParaRPr lang="en-US"/>
          </a:p>
        </p:txBody>
      </p:sp>
    </p:spTree>
    <p:extLst>
      <p:ext uri="{BB962C8B-B14F-4D97-AF65-F5344CB8AC3E}">
        <p14:creationId xmlns:p14="http://schemas.microsoft.com/office/powerpoint/2010/main" val="2553154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196752"/>
            <a:ext cx="6258842" cy="50708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75656" y="116632"/>
            <a:ext cx="6170117" cy="6391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6597352"/>
            <a:ext cx="3528392" cy="147786"/>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1403647" y="1052736"/>
            <a:ext cx="2742065" cy="288032"/>
          </a:xfrm>
          <a:prstGeom prst="rect">
            <a:avLst/>
          </a:prstGeom>
          <a:noFill/>
          <a:ln w="9525">
            <a:solidFill>
              <a:srgbClr val="00B0F0"/>
            </a:solidFill>
            <a:miter lim="800000"/>
            <a:headEnd/>
            <a:tailEnd/>
          </a:ln>
        </p:spPr>
      </p:pic>
      <p:cxnSp>
        <p:nvCxnSpPr>
          <p:cNvPr id="6" name="Connecteur droit 5"/>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2" descr="C:\Documents and Settings\PGFoukas\Desktop\UofATHENS\LESSONS\2009&amp;2010\ΜΕΤΑΠΤΥΧΙΑΚΟ ΠΑΘ. ΑΝ\PHOTOS\6977-09 H&amp;E x20.jpg"/>
          <p:cNvPicPr>
            <a:picLocks noChangeAspect="1" noChangeArrowheads="1"/>
          </p:cNvPicPr>
          <p:nvPr/>
        </p:nvPicPr>
        <p:blipFill>
          <a:blip r:embed="rId7" cstate="print"/>
          <a:srcRect/>
          <a:stretch>
            <a:fillRect/>
          </a:stretch>
        </p:blipFill>
        <p:spPr bwMode="auto">
          <a:xfrm>
            <a:off x="80905" y="4653136"/>
            <a:ext cx="2859419" cy="2144564"/>
          </a:xfrm>
          <a:prstGeom prst="rect">
            <a:avLst/>
          </a:prstGeom>
          <a:noFill/>
          <a:ln>
            <a:solidFill>
              <a:schemeClr val="accent1"/>
            </a:solidFill>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a:t>
            </a:fld>
            <a:endParaRPr lang="en-US"/>
          </a:p>
        </p:txBody>
      </p:sp>
    </p:spTree>
    <p:extLst>
      <p:ext uri="{BB962C8B-B14F-4D97-AF65-F5344CB8AC3E}">
        <p14:creationId xmlns:p14="http://schemas.microsoft.com/office/powerpoint/2010/main" val="31084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15616" y="6069546"/>
            <a:ext cx="6984776" cy="76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7271921" y="5949280"/>
            <a:ext cx="86409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074" name="Picture 2"/>
          <p:cNvPicPr>
            <a:picLocks noChangeAspect="1" noChangeArrowheads="1"/>
          </p:cNvPicPr>
          <p:nvPr/>
        </p:nvPicPr>
        <p:blipFill>
          <a:blip r:embed="rId3" cstate="print"/>
          <a:srcRect/>
          <a:stretch>
            <a:fillRect/>
          </a:stretch>
        </p:blipFill>
        <p:spPr bwMode="auto">
          <a:xfrm>
            <a:off x="1955962" y="1556953"/>
            <a:ext cx="5230912" cy="5184415"/>
          </a:xfrm>
          <a:prstGeom prst="rect">
            <a:avLst/>
          </a:prstGeom>
          <a:noFill/>
          <a:ln w="9525">
            <a:noFill/>
            <a:miter lim="800000"/>
            <a:headEnd/>
            <a:tailEnd/>
          </a:ln>
        </p:spPr>
      </p:pic>
      <p:cxnSp>
        <p:nvCxnSpPr>
          <p:cNvPr id="9" name="Connecteur droit 8"/>
          <p:cNvCxnSpPr/>
          <p:nvPr/>
        </p:nvCxnSpPr>
        <p:spPr>
          <a:xfrm>
            <a:off x="0" y="1412776"/>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075" name="Picture 3"/>
          <p:cNvPicPr>
            <a:picLocks noChangeAspect="1" noChangeArrowheads="1"/>
          </p:cNvPicPr>
          <p:nvPr/>
        </p:nvPicPr>
        <p:blipFill>
          <a:blip r:embed="rId4" cstate="print"/>
          <a:srcRect/>
          <a:stretch>
            <a:fillRect/>
          </a:stretch>
        </p:blipFill>
        <p:spPr bwMode="auto">
          <a:xfrm>
            <a:off x="1851075" y="107413"/>
            <a:ext cx="5385221" cy="1017331"/>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835696" y="1124744"/>
            <a:ext cx="5796414" cy="21012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7308304" y="6669360"/>
            <a:ext cx="1809750" cy="161925"/>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b="41779"/>
          <a:stretch>
            <a:fillRect/>
          </a:stretch>
        </p:blipFill>
        <p:spPr bwMode="auto">
          <a:xfrm>
            <a:off x="5940152" y="1502451"/>
            <a:ext cx="3168295" cy="1494501"/>
          </a:xfrm>
          <a:prstGeom prst="rect">
            <a:avLst/>
          </a:prstGeom>
          <a:noFill/>
          <a:ln w="9525">
            <a:noFill/>
            <a:miter lim="800000"/>
            <a:headEnd/>
            <a:tailEnd/>
          </a:ln>
        </p:spPr>
      </p:pic>
      <p:sp>
        <p:nvSpPr>
          <p:cNvPr id="11" name="Arc 10"/>
          <p:cNvSpPr/>
          <p:nvPr/>
        </p:nvSpPr>
        <p:spPr>
          <a:xfrm rot="5400000">
            <a:off x="5220072" y="764704"/>
            <a:ext cx="2232248" cy="482453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12" name="Arc 11"/>
          <p:cNvSpPr/>
          <p:nvPr/>
        </p:nvSpPr>
        <p:spPr>
          <a:xfrm rot="6807074">
            <a:off x="5190110" y="2075046"/>
            <a:ext cx="1728192" cy="91180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70</a:t>
            </a:fld>
            <a:endParaRPr lang="en-US"/>
          </a:p>
        </p:txBody>
      </p:sp>
    </p:spTree>
    <p:extLst>
      <p:ext uri="{BB962C8B-B14F-4D97-AF65-F5344CB8AC3E}">
        <p14:creationId xmlns:p14="http://schemas.microsoft.com/office/powerpoint/2010/main" val="28499313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196752"/>
            <a:ext cx="6258842" cy="50708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75656" y="116632"/>
            <a:ext cx="6170117" cy="6391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6597352"/>
            <a:ext cx="3528392" cy="147786"/>
          </a:xfrm>
          <a:prstGeom prst="rect">
            <a:avLst/>
          </a:prstGeom>
          <a:noFill/>
          <a:ln w="9525">
            <a:noFill/>
            <a:miter lim="800000"/>
            <a:headEnd/>
            <a:tailEnd/>
          </a:ln>
        </p:spPr>
      </p:pic>
      <p:cxnSp>
        <p:nvCxnSpPr>
          <p:cNvPr id="7" name="Connecteur droit 6"/>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2"/>
          <p:cNvPicPr>
            <a:picLocks noChangeAspect="1" noChangeArrowheads="1"/>
          </p:cNvPicPr>
          <p:nvPr/>
        </p:nvPicPr>
        <p:blipFill>
          <a:blip r:embed="rId6" cstate="print"/>
          <a:srcRect/>
          <a:stretch>
            <a:fillRect/>
          </a:stretch>
        </p:blipFill>
        <p:spPr bwMode="auto">
          <a:xfrm>
            <a:off x="1403647" y="1052736"/>
            <a:ext cx="2742065" cy="288032"/>
          </a:xfrm>
          <a:prstGeom prst="rect">
            <a:avLst/>
          </a:prstGeom>
          <a:noFill/>
          <a:ln w="9525">
            <a:solidFill>
              <a:srgbClr val="00B0F0"/>
            </a:solidFill>
            <a:miter lim="800000"/>
            <a:headEnd/>
            <a:tailEnd/>
          </a:ln>
        </p:spPr>
      </p:pic>
      <p:sp>
        <p:nvSpPr>
          <p:cNvPr id="11" name="ZoneTexte 10"/>
          <p:cNvSpPr txBox="1"/>
          <p:nvPr/>
        </p:nvSpPr>
        <p:spPr>
          <a:xfrm>
            <a:off x="179512" y="4149080"/>
            <a:ext cx="3625736" cy="646331"/>
          </a:xfrm>
          <a:prstGeom prst="rect">
            <a:avLst/>
          </a:prstGeom>
          <a:solidFill>
            <a:srgbClr val="FFC000"/>
          </a:solidFill>
          <a:ln w="57150">
            <a:solidFill>
              <a:srgbClr val="990000"/>
            </a:solidFill>
          </a:ln>
        </p:spPr>
        <p:txBody>
          <a:bodyPr wrap="none" rtlCol="0">
            <a:spAutoFit/>
          </a:bodyPr>
          <a:lstStyle/>
          <a:p>
            <a:pPr marL="342900" indent="-342900"/>
            <a:r>
              <a:rPr lang="fr-CH" dirty="0" err="1"/>
              <a:t>Tumor</a:t>
            </a:r>
            <a:r>
              <a:rPr lang="fr-CH" dirty="0"/>
              <a:t> </a:t>
            </a:r>
            <a:r>
              <a:rPr lang="fr-CH" dirty="0" err="1"/>
              <a:t>mutational</a:t>
            </a:r>
            <a:r>
              <a:rPr lang="fr-CH" dirty="0"/>
              <a:t> and </a:t>
            </a:r>
            <a:r>
              <a:rPr lang="fr-CH" dirty="0" err="1"/>
              <a:t>neoantigen</a:t>
            </a:r>
            <a:endParaRPr lang="fr-CH" dirty="0"/>
          </a:p>
          <a:p>
            <a:pPr marL="342900" indent="-342900" algn="ctr"/>
            <a:r>
              <a:rPr lang="fr-CH" dirty="0"/>
              <a:t> </a:t>
            </a:r>
            <a:r>
              <a:rPr lang="fr-CH" dirty="0" err="1"/>
              <a:t>landscape</a:t>
            </a:r>
            <a:endParaRPr lang="fr-CH" dirty="0"/>
          </a:p>
        </p:txBody>
      </p:sp>
      <p:sp>
        <p:nvSpPr>
          <p:cNvPr id="12" name="ZoneTexte 11"/>
          <p:cNvSpPr txBox="1"/>
          <p:nvPr/>
        </p:nvSpPr>
        <p:spPr>
          <a:xfrm>
            <a:off x="1403648" y="1484784"/>
            <a:ext cx="7673896" cy="923330"/>
          </a:xfrm>
          <a:prstGeom prst="rect">
            <a:avLst/>
          </a:prstGeom>
          <a:solidFill>
            <a:schemeClr val="bg2"/>
          </a:solidFill>
          <a:ln w="38100">
            <a:solidFill>
              <a:srgbClr val="FFC000"/>
            </a:solidFill>
          </a:ln>
        </p:spPr>
        <p:txBody>
          <a:bodyPr wrap="none" rtlCol="0">
            <a:spAutoFit/>
          </a:bodyPr>
          <a:lstStyle/>
          <a:p>
            <a:pPr marL="342900" indent="-342900"/>
            <a:r>
              <a:rPr lang="fr-CH" dirty="0"/>
              <a:t>1. </a:t>
            </a:r>
            <a:r>
              <a:rPr lang="fr-CH" dirty="0" err="1"/>
              <a:t>Mutational</a:t>
            </a:r>
            <a:r>
              <a:rPr lang="fr-CH" dirty="0"/>
              <a:t> and </a:t>
            </a:r>
            <a:r>
              <a:rPr lang="fr-CH" dirty="0" err="1"/>
              <a:t>neo</a:t>
            </a:r>
            <a:r>
              <a:rPr lang="fr-CH" dirty="0"/>
              <a:t>-</a:t>
            </a:r>
            <a:r>
              <a:rPr lang="fr-CH" dirty="0" err="1"/>
              <a:t>antigen</a:t>
            </a:r>
            <a:r>
              <a:rPr lang="fr-CH" dirty="0"/>
              <a:t> </a:t>
            </a:r>
            <a:r>
              <a:rPr lang="fr-CH" dirty="0" err="1"/>
              <a:t>load</a:t>
            </a:r>
            <a:r>
              <a:rPr lang="fr-CH" dirty="0"/>
              <a:t> has a positive </a:t>
            </a:r>
            <a:r>
              <a:rPr lang="fr-CH" dirty="0" err="1"/>
              <a:t>prognostic</a:t>
            </a:r>
            <a:r>
              <a:rPr lang="fr-CH" dirty="0"/>
              <a:t> value</a:t>
            </a:r>
          </a:p>
          <a:p>
            <a:pPr marL="342900" indent="-342900"/>
            <a:r>
              <a:rPr lang="fr-CH" dirty="0"/>
              <a:t>2. </a:t>
            </a:r>
            <a:r>
              <a:rPr lang="fr-CH" dirty="0" err="1"/>
              <a:t>Mutational</a:t>
            </a:r>
            <a:r>
              <a:rPr lang="fr-CH" dirty="0"/>
              <a:t> and </a:t>
            </a:r>
            <a:r>
              <a:rPr lang="fr-CH" dirty="0" err="1"/>
              <a:t>neo</a:t>
            </a:r>
            <a:r>
              <a:rPr lang="fr-CH" dirty="0"/>
              <a:t>-</a:t>
            </a:r>
            <a:r>
              <a:rPr lang="fr-CH" dirty="0" err="1"/>
              <a:t>antigen</a:t>
            </a:r>
            <a:r>
              <a:rPr lang="fr-CH" dirty="0"/>
              <a:t> </a:t>
            </a:r>
            <a:r>
              <a:rPr lang="fr-CH" dirty="0" err="1"/>
              <a:t>load</a:t>
            </a:r>
            <a:r>
              <a:rPr lang="fr-CH" dirty="0"/>
              <a:t> has a positive </a:t>
            </a:r>
            <a:r>
              <a:rPr lang="fr-CH" dirty="0" err="1"/>
              <a:t>predictive</a:t>
            </a:r>
            <a:r>
              <a:rPr lang="fr-CH" dirty="0"/>
              <a:t> value</a:t>
            </a:r>
          </a:p>
          <a:p>
            <a:pPr marL="342900" indent="-342900"/>
            <a:r>
              <a:rPr lang="fr-CH" dirty="0"/>
              <a:t>3. </a:t>
            </a:r>
            <a:r>
              <a:rPr lang="fr-CH" dirty="0" err="1"/>
              <a:t>Mutational</a:t>
            </a:r>
            <a:r>
              <a:rPr lang="fr-CH" dirty="0"/>
              <a:t> and </a:t>
            </a:r>
            <a:r>
              <a:rPr lang="fr-CH" dirty="0" err="1"/>
              <a:t>neo</a:t>
            </a:r>
            <a:r>
              <a:rPr lang="fr-CH" dirty="0"/>
              <a:t>-</a:t>
            </a:r>
            <a:r>
              <a:rPr lang="fr-CH" dirty="0" err="1"/>
              <a:t>antigen</a:t>
            </a:r>
            <a:r>
              <a:rPr lang="fr-CH" dirty="0"/>
              <a:t> </a:t>
            </a:r>
            <a:r>
              <a:rPr lang="fr-CH" dirty="0" err="1"/>
              <a:t>load</a:t>
            </a:r>
            <a:r>
              <a:rPr lang="fr-CH" dirty="0"/>
              <a:t> </a:t>
            </a:r>
            <a:r>
              <a:rPr lang="fr-CH" dirty="0" err="1"/>
              <a:t>correlates</a:t>
            </a:r>
            <a:r>
              <a:rPr lang="fr-CH" dirty="0"/>
              <a:t> </a:t>
            </a:r>
            <a:r>
              <a:rPr lang="fr-CH" dirty="0" err="1"/>
              <a:t>with</a:t>
            </a:r>
            <a:r>
              <a:rPr lang="fr-CH" dirty="0"/>
              <a:t> the immune </a:t>
            </a:r>
            <a:r>
              <a:rPr lang="fr-CH" dirty="0" err="1"/>
              <a:t>landscape</a:t>
            </a:r>
            <a:endParaRPr lang="fr-CH" dirty="0"/>
          </a:p>
        </p:txBody>
      </p:sp>
      <p:cxnSp>
        <p:nvCxnSpPr>
          <p:cNvPr id="14" name="Connecteur droit 13"/>
          <p:cNvCxnSpPr/>
          <p:nvPr/>
        </p:nvCxnSpPr>
        <p:spPr>
          <a:xfrm flipV="1">
            <a:off x="179512" y="2420888"/>
            <a:ext cx="1224136" cy="1656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3851920" y="2420888"/>
            <a:ext cx="5292080" cy="1656184"/>
          </a:xfrm>
          <a:prstGeom prst="line">
            <a:avLst/>
          </a:prstGeom>
        </p:spPr>
        <p:style>
          <a:lnRef idx="2">
            <a:schemeClr val="accent1"/>
          </a:lnRef>
          <a:fillRef idx="0">
            <a:schemeClr val="accent1"/>
          </a:fillRef>
          <a:effectRef idx="1">
            <a:schemeClr val="accent1"/>
          </a:effectRef>
          <a:fontRef idx="minor">
            <a:schemeClr val="tx1"/>
          </a:fontRef>
        </p:style>
      </p:cxn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71</a:t>
            </a:fld>
            <a:endParaRPr lang="en-US"/>
          </a:p>
        </p:txBody>
      </p:sp>
    </p:spTree>
    <p:extLst>
      <p:ext uri="{BB962C8B-B14F-4D97-AF65-F5344CB8AC3E}">
        <p14:creationId xmlns:p14="http://schemas.microsoft.com/office/powerpoint/2010/main" val="3565952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12"/>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395537" y="39171"/>
            <a:ext cx="5256584" cy="139288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712223" y="1292510"/>
            <a:ext cx="2396281" cy="165976"/>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1115615" y="1628800"/>
            <a:ext cx="7037483" cy="5184576"/>
          </a:xfrm>
          <a:prstGeom prst="rect">
            <a:avLst/>
          </a:prstGeom>
          <a:noFill/>
          <a:ln w="9525">
            <a:noFill/>
            <a:miter lim="800000"/>
            <a:headEnd/>
            <a:tailEnd/>
          </a:ln>
        </p:spPr>
      </p:pic>
      <p:sp>
        <p:nvSpPr>
          <p:cNvPr id="6" name="Rectangle 5"/>
          <p:cNvSpPr/>
          <p:nvPr/>
        </p:nvSpPr>
        <p:spPr>
          <a:xfrm>
            <a:off x="4788024" y="1628800"/>
            <a:ext cx="3456384" cy="244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1115616" y="6069546"/>
            <a:ext cx="6984776" cy="76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7271921" y="5949280"/>
            <a:ext cx="86409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72</a:t>
            </a:fld>
            <a:endParaRPr lang="en-US"/>
          </a:p>
        </p:txBody>
      </p:sp>
    </p:spTree>
    <p:extLst>
      <p:ext uri="{BB962C8B-B14F-4D97-AF65-F5344CB8AC3E}">
        <p14:creationId xmlns:p14="http://schemas.microsoft.com/office/powerpoint/2010/main" val="27321033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Espace réservé du contenu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Intoduction</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to the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Tumor</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Immune </a:t>
            </a: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Microenvironment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r>
              <a:rPr kumimoji="0" lang="fr-CH"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TIME</a:t>
            </a:r>
            <a:r>
              <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a:t>
            </a:r>
          </a:p>
          <a:p>
            <a:pPr marL="800100" lvl="1" indent="-342900">
              <a:spcBef>
                <a:spcPct val="20000"/>
              </a:spcBef>
              <a:buFont typeface="Arial" pitchFamily="34" charset="0"/>
              <a:buChar char="•"/>
              <a:defRPr/>
            </a:pPr>
            <a:r>
              <a:rPr lang="fr-CH" sz="2400" dirty="0" err="1">
                <a:solidFill>
                  <a:srgbClr val="7030A0"/>
                </a:solidFill>
                <a:latin typeface="Times New Roman" pitchFamily="18" charset="0"/>
                <a:cs typeface="Times New Roman" pitchFamily="18" charset="0"/>
              </a:rPr>
              <a:t>Prognostic</a:t>
            </a:r>
            <a:r>
              <a:rPr lang="fr-CH" sz="2400" dirty="0">
                <a:solidFill>
                  <a:srgbClr val="7030A0"/>
                </a:solidFill>
                <a:latin typeface="Times New Roman" pitchFamily="18" charset="0"/>
                <a:cs typeface="Times New Roman" pitchFamily="18" charset="0"/>
              </a:rPr>
              <a:t> </a:t>
            </a:r>
            <a:r>
              <a:rPr lang="el-GR" sz="2400" dirty="0">
                <a:solidFill>
                  <a:srgbClr val="7030A0"/>
                </a:solidFill>
                <a:latin typeface="Times New Roman" pitchFamily="18" charset="0"/>
                <a:cs typeface="Times New Roman" pitchFamily="18" charset="0"/>
              </a:rPr>
              <a:t>/</a:t>
            </a:r>
            <a:r>
              <a:rPr lang="fr-CH" sz="2400" dirty="0">
                <a:solidFill>
                  <a:srgbClr val="7030A0"/>
                </a:solidFill>
                <a:latin typeface="Times New Roman" pitchFamily="18" charset="0"/>
                <a:cs typeface="Times New Roman" pitchFamily="18" charset="0"/>
              </a:rPr>
              <a:t> </a:t>
            </a:r>
            <a:r>
              <a:rPr lang="fr-CH" sz="2400" dirty="0" err="1">
                <a:solidFill>
                  <a:srgbClr val="7030A0"/>
                </a:solidFill>
                <a:latin typeface="Times New Roman" pitchFamily="18" charset="0"/>
                <a:cs typeface="Times New Roman" pitchFamily="18" charset="0"/>
              </a:rPr>
              <a:t>Predictive</a:t>
            </a:r>
            <a:r>
              <a:rPr lang="fr-CH" sz="2400" dirty="0">
                <a:solidFill>
                  <a:srgbClr val="7030A0"/>
                </a:solidFill>
                <a:latin typeface="Times New Roman" pitchFamily="18" charset="0"/>
                <a:cs typeface="Times New Roman" pitchFamily="18" charset="0"/>
              </a:rPr>
              <a:t> value</a:t>
            </a:r>
            <a:endParaRPr lang="el-GR" sz="2400" dirty="0">
              <a:solidFill>
                <a:srgbClr val="7030A0"/>
              </a:solidFill>
              <a:latin typeface="Times New Roman" pitchFamily="18" charset="0"/>
              <a:cs typeface="Times New Roman" pitchFamily="18" charset="0"/>
            </a:endParaRPr>
          </a:p>
          <a:p>
            <a:pPr marL="800100" lvl="1" indent="-342900">
              <a:spcBef>
                <a:spcPct val="20000"/>
              </a:spcBef>
              <a:buFont typeface="Arial" pitchFamily="34" charset="0"/>
              <a:buChar char="•"/>
              <a:defRPr/>
            </a:pPr>
            <a:r>
              <a:rPr kumimoji="0" lang="fr-CH" sz="2400" b="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Methodologies</a:t>
            </a:r>
            <a:endParaRPr kumimoji="0" lang="el-GR" sz="2400" b="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H" sz="240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Mechanisms</a:t>
            </a:r>
            <a:r>
              <a:rPr kumimoji="0" lang="fr-CH" sz="240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fr-CH" sz="2400"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regulating</a:t>
            </a:r>
            <a:r>
              <a:rPr kumimoji="0" lang="fr-CH" sz="2400"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TIME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CH" sz="2400" b="1" dirty="0">
                <a:solidFill>
                  <a:srgbClr val="7030A0"/>
                </a:solidFill>
                <a:latin typeface="Times New Roman" pitchFamily="18" charset="0"/>
                <a:cs typeface="Times New Roman" pitchFamily="18" charset="0"/>
              </a:rPr>
              <a:t>TIME and </a:t>
            </a:r>
            <a:r>
              <a:rPr lang="fr-CH" sz="2400" b="1" dirty="0" err="1">
                <a:solidFill>
                  <a:srgbClr val="7030A0"/>
                </a:solidFill>
                <a:latin typeface="Times New Roman" pitchFamily="18" charset="0"/>
                <a:cs typeface="Times New Roman" pitchFamily="18" charset="0"/>
              </a:rPr>
              <a:t>neoplastic</a:t>
            </a:r>
            <a:r>
              <a:rPr lang="fr-CH" sz="2400" b="1" dirty="0">
                <a:solidFill>
                  <a:srgbClr val="7030A0"/>
                </a:solidFill>
                <a:latin typeface="Times New Roman" pitchFamily="18" charset="0"/>
                <a:cs typeface="Times New Roman" pitchFamily="18" charset="0"/>
              </a:rPr>
              <a:t> </a:t>
            </a:r>
            <a:r>
              <a:rPr lang="fr-CH" sz="2400" b="1" dirty="0" err="1">
                <a:solidFill>
                  <a:srgbClr val="7030A0"/>
                </a:solidFill>
                <a:latin typeface="Times New Roman" pitchFamily="18" charset="0"/>
                <a:cs typeface="Times New Roman" pitchFamily="18" charset="0"/>
              </a:rPr>
              <a:t>evolution</a:t>
            </a:r>
            <a:endParaRPr kumimoji="0" lang="el-GR" sz="2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3" name="Espace réservé de la date 2"/>
          <p:cNvSpPr>
            <a:spLocks noGrp="1"/>
          </p:cNvSpPr>
          <p:nvPr>
            <p:ph type="dt" sz="half" idx="10"/>
          </p:nvPr>
        </p:nvSpPr>
        <p:spPr/>
        <p:txBody>
          <a:bodyPr/>
          <a:lstStyle/>
          <a:p>
            <a:r>
              <a:rPr lang="fr-FR"/>
              <a:t>15/03/2023</a:t>
            </a:r>
            <a:endParaRPr lang="en-US"/>
          </a:p>
        </p:txBody>
      </p:sp>
      <p:sp>
        <p:nvSpPr>
          <p:cNvPr id="8" name="Espace réservé du numéro de diapositive 7"/>
          <p:cNvSpPr>
            <a:spLocks noGrp="1"/>
          </p:cNvSpPr>
          <p:nvPr>
            <p:ph type="sldNum" sz="quarter" idx="12"/>
          </p:nvPr>
        </p:nvSpPr>
        <p:spPr/>
        <p:txBody>
          <a:bodyPr/>
          <a:lstStyle/>
          <a:p>
            <a:fld id="{04A3A10D-7D5E-4932-A76F-CD1632FD3D96}" type="slidenum">
              <a:rPr lang="en-US" smtClean="0"/>
              <a:pPr/>
              <a:t>73</a:t>
            </a:fld>
            <a:endParaRPr lang="en-US" dirty="0"/>
          </a:p>
        </p:txBody>
      </p:sp>
    </p:spTree>
    <p:extLst>
      <p:ext uri="{BB962C8B-B14F-4D97-AF65-F5344CB8AC3E}">
        <p14:creationId xmlns:p14="http://schemas.microsoft.com/office/powerpoint/2010/main" val="42615393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196752"/>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ZoneTexte 4"/>
          <p:cNvSpPr txBox="1"/>
          <p:nvPr/>
        </p:nvSpPr>
        <p:spPr>
          <a:xfrm>
            <a:off x="539552" y="1772816"/>
            <a:ext cx="8047396" cy="707886"/>
          </a:xfrm>
          <a:prstGeom prst="rect">
            <a:avLst/>
          </a:prstGeom>
          <a:noFill/>
        </p:spPr>
        <p:txBody>
          <a:bodyPr wrap="none" rtlCol="0">
            <a:spAutoFit/>
          </a:bodyPr>
          <a:lstStyle/>
          <a:p>
            <a:pPr algn="ctr"/>
            <a:r>
              <a:rPr lang="fr-CH" sz="2000" b="1" dirty="0"/>
              <a:t>How cancer </a:t>
            </a:r>
            <a:r>
              <a:rPr lang="fr-CH" sz="2000" b="1" dirty="0" err="1"/>
              <a:t>evades</a:t>
            </a:r>
            <a:r>
              <a:rPr lang="fr-CH" sz="2000" b="1" dirty="0"/>
              <a:t> immune system and </a:t>
            </a:r>
            <a:r>
              <a:rPr lang="fr-CH" sz="2000" b="1" dirty="0" err="1"/>
              <a:t>whether</a:t>
            </a:r>
            <a:r>
              <a:rPr lang="fr-CH" sz="2000" b="1" dirty="0"/>
              <a:t> and how </a:t>
            </a:r>
          </a:p>
          <a:p>
            <a:pPr algn="ctr"/>
            <a:r>
              <a:rPr lang="fr-CH" sz="2000" b="1" dirty="0"/>
              <a:t>the immune system </a:t>
            </a:r>
            <a:r>
              <a:rPr lang="fr-CH" sz="2000" b="1" dirty="0" err="1"/>
              <a:t>shapes</a:t>
            </a:r>
            <a:r>
              <a:rPr lang="fr-CH" sz="2000" b="1" dirty="0"/>
              <a:t> cancer </a:t>
            </a:r>
            <a:r>
              <a:rPr lang="fr-CH" sz="2000" b="1" dirty="0" err="1"/>
              <a:t>genome</a:t>
            </a:r>
            <a:r>
              <a:rPr lang="fr-CH" sz="2000" b="1" dirty="0"/>
              <a:t> </a:t>
            </a:r>
            <a:r>
              <a:rPr lang="fr-CH" sz="2000" b="1" dirty="0" err="1"/>
              <a:t>evolution</a:t>
            </a:r>
            <a:r>
              <a:rPr lang="fr-CH" sz="2000" b="1" dirty="0"/>
              <a:t> in </a:t>
            </a:r>
            <a:r>
              <a:rPr lang="fr-CH" sz="2000" b="1" dirty="0" err="1"/>
              <a:t>humans</a:t>
            </a:r>
            <a:endParaRPr lang="fr-CH" sz="2000" b="1" dirty="0"/>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611560" y="0"/>
            <a:ext cx="3948856" cy="1424991"/>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5076056" y="1052736"/>
            <a:ext cx="2143125" cy="1524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t="47443"/>
          <a:stretch>
            <a:fillRect/>
          </a:stretch>
        </p:blipFill>
        <p:spPr bwMode="auto">
          <a:xfrm>
            <a:off x="539552" y="1880165"/>
            <a:ext cx="6008712" cy="1116787"/>
          </a:xfrm>
          <a:prstGeom prst="rect">
            <a:avLst/>
          </a:prstGeom>
          <a:noFill/>
          <a:ln w="9525">
            <a:noFill/>
            <a:miter lim="800000"/>
            <a:headEnd/>
            <a:tailEnd/>
          </a:ln>
          <a:effectLst/>
        </p:spPr>
      </p:pic>
      <p:cxnSp>
        <p:nvCxnSpPr>
          <p:cNvPr id="11" name="Connecteur droit 10"/>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Connecteur droit 11"/>
          <p:cNvCxnSpPr/>
          <p:nvPr/>
        </p:nvCxnSpPr>
        <p:spPr>
          <a:xfrm>
            <a:off x="-14858" y="335699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5364" name="Picture 4"/>
          <p:cNvPicPr>
            <a:picLocks noChangeAspect="1" noChangeArrowheads="1"/>
          </p:cNvPicPr>
          <p:nvPr/>
        </p:nvPicPr>
        <p:blipFill>
          <a:blip r:embed="rId6" cstate="print"/>
          <a:srcRect/>
          <a:stretch>
            <a:fillRect/>
          </a:stretch>
        </p:blipFill>
        <p:spPr bwMode="auto">
          <a:xfrm>
            <a:off x="539552" y="3573016"/>
            <a:ext cx="6272576" cy="2088232"/>
          </a:xfrm>
          <a:prstGeom prst="rect">
            <a:avLst/>
          </a:prstGeom>
          <a:noFill/>
          <a:ln w="9525">
            <a:noFill/>
            <a:miter lim="800000"/>
            <a:headEnd/>
            <a:tailEnd/>
          </a:ln>
        </p:spPr>
      </p:pic>
      <p:pic>
        <p:nvPicPr>
          <p:cNvPr id="15365" name="Picture 5"/>
          <p:cNvPicPr>
            <a:picLocks noChangeAspect="1" noChangeArrowheads="1"/>
          </p:cNvPicPr>
          <p:nvPr/>
        </p:nvPicPr>
        <p:blipFill>
          <a:blip r:embed="rId7" cstate="print"/>
          <a:srcRect/>
          <a:stretch>
            <a:fillRect/>
          </a:stretch>
        </p:blipFill>
        <p:spPr bwMode="auto">
          <a:xfrm>
            <a:off x="4788024" y="5936704"/>
            <a:ext cx="3143250" cy="228600"/>
          </a:xfrm>
          <a:prstGeom prst="rect">
            <a:avLst/>
          </a:prstGeom>
          <a:noFill/>
          <a:ln w="9525">
            <a:noFill/>
            <a:miter lim="800000"/>
            <a:headEnd/>
            <a:tailEnd/>
          </a:ln>
        </p:spPr>
      </p:pic>
      <p:pic>
        <p:nvPicPr>
          <p:cNvPr id="2" name="Picture 1"/>
          <p:cNvPicPr>
            <a:picLocks noChangeAspect="1"/>
          </p:cNvPicPr>
          <p:nvPr/>
        </p:nvPicPr>
        <p:blipFill>
          <a:blip r:embed="rId8"/>
          <a:stretch>
            <a:fillRect/>
          </a:stretch>
        </p:blipFill>
        <p:spPr>
          <a:xfrm>
            <a:off x="4756745" y="2996952"/>
            <a:ext cx="2695575" cy="276225"/>
          </a:xfrm>
          <a:prstGeom prst="rect">
            <a:avLst/>
          </a:prstGeom>
        </p:spPr>
      </p:pic>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75</a:t>
            </a:fld>
            <a:endParaRPr lang="en-US"/>
          </a:p>
        </p:txBody>
      </p:sp>
    </p:spTree>
    <p:extLst>
      <p:ext uri="{BB962C8B-B14F-4D97-AF65-F5344CB8AC3E}">
        <p14:creationId xmlns:p14="http://schemas.microsoft.com/office/powerpoint/2010/main" val="243702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611560" y="0"/>
            <a:ext cx="3948856" cy="1424991"/>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5076056" y="1052736"/>
            <a:ext cx="2143125" cy="1524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t="47443"/>
          <a:stretch>
            <a:fillRect/>
          </a:stretch>
        </p:blipFill>
        <p:spPr bwMode="auto">
          <a:xfrm>
            <a:off x="539552" y="1880165"/>
            <a:ext cx="6008712" cy="1116787"/>
          </a:xfrm>
          <a:prstGeom prst="rect">
            <a:avLst/>
          </a:prstGeom>
          <a:noFill/>
          <a:ln w="9525">
            <a:noFill/>
            <a:miter lim="800000"/>
            <a:headEnd/>
            <a:tailEnd/>
          </a:ln>
          <a:effectLst/>
        </p:spPr>
      </p:pic>
      <p:cxnSp>
        <p:nvCxnSpPr>
          <p:cNvPr id="11" name="Connecteur droit 10"/>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Connecteur droit 11"/>
          <p:cNvCxnSpPr/>
          <p:nvPr/>
        </p:nvCxnSpPr>
        <p:spPr>
          <a:xfrm>
            <a:off x="-36512" y="335699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5364" name="Picture 4"/>
          <p:cNvPicPr>
            <a:picLocks noChangeAspect="1" noChangeArrowheads="1"/>
          </p:cNvPicPr>
          <p:nvPr/>
        </p:nvPicPr>
        <p:blipFill>
          <a:blip r:embed="rId6" cstate="print"/>
          <a:srcRect/>
          <a:stretch>
            <a:fillRect/>
          </a:stretch>
        </p:blipFill>
        <p:spPr bwMode="auto">
          <a:xfrm>
            <a:off x="539552" y="3573016"/>
            <a:ext cx="6272576" cy="2088232"/>
          </a:xfrm>
          <a:prstGeom prst="rect">
            <a:avLst/>
          </a:prstGeom>
          <a:noFill/>
          <a:ln w="9525">
            <a:noFill/>
            <a:miter lim="800000"/>
            <a:headEnd/>
            <a:tailEnd/>
          </a:ln>
        </p:spPr>
      </p:pic>
      <p:pic>
        <p:nvPicPr>
          <p:cNvPr id="15365" name="Picture 5"/>
          <p:cNvPicPr>
            <a:picLocks noChangeAspect="1" noChangeArrowheads="1"/>
          </p:cNvPicPr>
          <p:nvPr/>
        </p:nvPicPr>
        <p:blipFill>
          <a:blip r:embed="rId7" cstate="print"/>
          <a:srcRect/>
          <a:stretch>
            <a:fillRect/>
          </a:stretch>
        </p:blipFill>
        <p:spPr bwMode="auto">
          <a:xfrm>
            <a:off x="5292080" y="5661248"/>
            <a:ext cx="3143250" cy="228600"/>
          </a:xfrm>
          <a:prstGeom prst="rect">
            <a:avLst/>
          </a:prstGeom>
          <a:noFill/>
          <a:ln w="9525">
            <a:noFill/>
            <a:miter lim="800000"/>
            <a:headEnd/>
            <a:tailEnd/>
          </a:ln>
        </p:spPr>
      </p:pic>
      <p:pic>
        <p:nvPicPr>
          <p:cNvPr id="1026" name="Picture 2" descr="Image result for cancer immunoediting hypothesis&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9223" y="476672"/>
            <a:ext cx="5352529" cy="5947254"/>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76</a:t>
            </a:fld>
            <a:endParaRPr lang="en-US"/>
          </a:p>
        </p:txBody>
      </p:sp>
    </p:spTree>
    <p:extLst>
      <p:ext uri="{BB962C8B-B14F-4D97-AF65-F5344CB8AC3E}">
        <p14:creationId xmlns:p14="http://schemas.microsoft.com/office/powerpoint/2010/main" val="2701275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548680"/>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77</a:t>
            </a:fld>
            <a:endParaRPr lang="en-US"/>
          </a:p>
        </p:txBody>
      </p:sp>
      <p:pic>
        <p:nvPicPr>
          <p:cNvPr id="6" name="Picture 2"/>
          <p:cNvPicPr>
            <a:picLocks noChangeAspect="1" noChangeArrowheads="1"/>
          </p:cNvPicPr>
          <p:nvPr/>
        </p:nvPicPr>
        <p:blipFill>
          <a:blip r:embed="rId3" cstate="print"/>
          <a:srcRect/>
          <a:stretch>
            <a:fillRect/>
          </a:stretch>
        </p:blipFill>
        <p:spPr bwMode="auto">
          <a:xfrm>
            <a:off x="1676400" y="620688"/>
            <a:ext cx="5972175" cy="5694233"/>
          </a:xfrm>
          <a:prstGeom prst="rect">
            <a:avLst/>
          </a:prstGeom>
          <a:noFill/>
          <a:ln w="9525">
            <a:noFill/>
            <a:miter lim="800000"/>
            <a:headEnd/>
            <a:tailEnd/>
          </a:ln>
          <a:effectLst/>
        </p:spPr>
      </p:pic>
      <p:sp>
        <p:nvSpPr>
          <p:cNvPr id="7" name="TextBox 2"/>
          <p:cNvSpPr txBox="1"/>
          <p:nvPr/>
        </p:nvSpPr>
        <p:spPr>
          <a:xfrm>
            <a:off x="4038600" y="6474023"/>
            <a:ext cx="3505447" cy="307777"/>
          </a:xfrm>
          <a:prstGeom prst="rect">
            <a:avLst/>
          </a:prstGeom>
          <a:noFill/>
        </p:spPr>
        <p:txBody>
          <a:bodyPr wrap="none" rtlCol="0">
            <a:spAutoFit/>
          </a:bodyPr>
          <a:lstStyle/>
          <a:p>
            <a:r>
              <a:rPr lang="en-US" sz="1400" i="1" dirty="0">
                <a:latin typeface="Times New Roman" pitchFamily="18" charset="0"/>
                <a:cs typeface="Times New Roman" pitchFamily="18" charset="0"/>
              </a:rPr>
              <a:t>Mackie RM. et.al. NEJM 2003; 348: 567-568</a:t>
            </a:r>
          </a:p>
        </p:txBody>
      </p:sp>
      <p:sp>
        <p:nvSpPr>
          <p:cNvPr id="4" name="ZoneTexte 3"/>
          <p:cNvSpPr txBox="1"/>
          <p:nvPr/>
        </p:nvSpPr>
        <p:spPr>
          <a:xfrm>
            <a:off x="179512" y="908720"/>
            <a:ext cx="1454244" cy="369332"/>
          </a:xfrm>
          <a:prstGeom prst="rect">
            <a:avLst/>
          </a:prstGeom>
          <a:noFill/>
          <a:ln>
            <a:solidFill>
              <a:srgbClr val="990000"/>
            </a:solidFill>
          </a:ln>
        </p:spPr>
        <p:txBody>
          <a:bodyPr wrap="none" rtlCol="0">
            <a:spAutoFit/>
          </a:bodyPr>
          <a:lstStyle/>
          <a:p>
            <a:r>
              <a:rPr lang="fr-CH" b="1" dirty="0" err="1">
                <a:solidFill>
                  <a:srgbClr val="990000"/>
                </a:solidFill>
              </a:rPr>
              <a:t>Equilibrium</a:t>
            </a:r>
            <a:endParaRPr lang="fr-CH" b="1" dirty="0">
              <a:solidFill>
                <a:srgbClr val="990000"/>
              </a:solidFill>
            </a:endParaRPr>
          </a:p>
        </p:txBody>
      </p:sp>
    </p:spTree>
    <p:extLst>
      <p:ext uri="{BB962C8B-B14F-4D97-AF65-F5344CB8AC3E}">
        <p14:creationId xmlns:p14="http://schemas.microsoft.com/office/powerpoint/2010/main" val="1989490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611560" y="0"/>
            <a:ext cx="3948856" cy="1424991"/>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5076056" y="1052736"/>
            <a:ext cx="2143125" cy="1524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t="47443"/>
          <a:stretch>
            <a:fillRect/>
          </a:stretch>
        </p:blipFill>
        <p:spPr bwMode="auto">
          <a:xfrm>
            <a:off x="539552" y="1880165"/>
            <a:ext cx="6008712" cy="1116787"/>
          </a:xfrm>
          <a:prstGeom prst="rect">
            <a:avLst/>
          </a:prstGeom>
          <a:noFill/>
          <a:ln w="9525">
            <a:noFill/>
            <a:miter lim="800000"/>
            <a:headEnd/>
            <a:tailEnd/>
          </a:ln>
          <a:effectLst/>
        </p:spPr>
      </p:pic>
      <p:cxnSp>
        <p:nvCxnSpPr>
          <p:cNvPr id="11" name="Connecteur droit 10"/>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Connecteur droit 11"/>
          <p:cNvCxnSpPr/>
          <p:nvPr/>
        </p:nvCxnSpPr>
        <p:spPr>
          <a:xfrm>
            <a:off x="-36512" y="335699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5364" name="Picture 4"/>
          <p:cNvPicPr>
            <a:picLocks noChangeAspect="1" noChangeArrowheads="1"/>
          </p:cNvPicPr>
          <p:nvPr/>
        </p:nvPicPr>
        <p:blipFill>
          <a:blip r:embed="rId6" cstate="print"/>
          <a:srcRect/>
          <a:stretch>
            <a:fillRect/>
          </a:stretch>
        </p:blipFill>
        <p:spPr bwMode="auto">
          <a:xfrm>
            <a:off x="539552" y="3573016"/>
            <a:ext cx="6272576" cy="2088232"/>
          </a:xfrm>
          <a:prstGeom prst="rect">
            <a:avLst/>
          </a:prstGeom>
          <a:noFill/>
          <a:ln w="9525">
            <a:noFill/>
            <a:miter lim="800000"/>
            <a:headEnd/>
            <a:tailEnd/>
          </a:ln>
        </p:spPr>
      </p:pic>
      <p:pic>
        <p:nvPicPr>
          <p:cNvPr id="15365" name="Picture 5"/>
          <p:cNvPicPr>
            <a:picLocks noChangeAspect="1" noChangeArrowheads="1"/>
          </p:cNvPicPr>
          <p:nvPr/>
        </p:nvPicPr>
        <p:blipFill>
          <a:blip r:embed="rId7" cstate="print"/>
          <a:srcRect/>
          <a:stretch>
            <a:fillRect/>
          </a:stretch>
        </p:blipFill>
        <p:spPr bwMode="auto">
          <a:xfrm>
            <a:off x="5292080" y="5661248"/>
            <a:ext cx="3143250" cy="228600"/>
          </a:xfrm>
          <a:prstGeom prst="rect">
            <a:avLst/>
          </a:prstGeom>
          <a:noFill/>
          <a:ln w="9525">
            <a:noFill/>
            <a:miter lim="800000"/>
            <a:headEnd/>
            <a:tailEnd/>
          </a:ln>
        </p:spPr>
      </p:pic>
      <p:pic>
        <p:nvPicPr>
          <p:cNvPr id="1026" name="Picture 2" descr="Image result for cancer immunoediting hypothesis&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9223" y="476672"/>
            <a:ext cx="5352529" cy="5947254"/>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78</a:t>
            </a:fld>
            <a:endParaRPr lang="en-US"/>
          </a:p>
        </p:txBody>
      </p:sp>
    </p:spTree>
    <p:extLst>
      <p:ext uri="{BB962C8B-B14F-4D97-AF65-F5344CB8AC3E}">
        <p14:creationId xmlns:p14="http://schemas.microsoft.com/office/powerpoint/2010/main" val="3168552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196752"/>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1" name="Picture 3"/>
          <p:cNvPicPr>
            <a:picLocks noChangeAspect="1" noChangeArrowheads="1"/>
          </p:cNvPicPr>
          <p:nvPr/>
        </p:nvPicPr>
        <p:blipFill>
          <a:blip r:embed="rId3" cstate="print"/>
          <a:srcRect/>
          <a:stretch>
            <a:fillRect/>
          </a:stretch>
        </p:blipFill>
        <p:spPr bwMode="auto">
          <a:xfrm>
            <a:off x="804863" y="1673696"/>
            <a:ext cx="7534275" cy="44196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547664" y="90759"/>
            <a:ext cx="6000526" cy="961977"/>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196752"/>
            <a:ext cx="6258842" cy="50708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75656" y="116632"/>
            <a:ext cx="6170117" cy="6391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6597352"/>
            <a:ext cx="3528392" cy="147786"/>
          </a:xfrm>
          <a:prstGeom prst="rect">
            <a:avLst/>
          </a:prstGeom>
          <a:noFill/>
          <a:ln w="9525">
            <a:noFill/>
            <a:miter lim="800000"/>
            <a:headEnd/>
            <a:tailEnd/>
          </a:ln>
        </p:spPr>
      </p:pic>
      <p:sp>
        <p:nvSpPr>
          <p:cNvPr id="5" name="ZoneTexte 4"/>
          <p:cNvSpPr txBox="1"/>
          <p:nvPr/>
        </p:nvSpPr>
        <p:spPr>
          <a:xfrm>
            <a:off x="179512" y="5301208"/>
            <a:ext cx="3625736" cy="646331"/>
          </a:xfrm>
          <a:prstGeom prst="rect">
            <a:avLst/>
          </a:prstGeom>
          <a:solidFill>
            <a:srgbClr val="FFC000"/>
          </a:solidFill>
        </p:spPr>
        <p:txBody>
          <a:bodyPr wrap="none" rtlCol="0">
            <a:spAutoFit/>
          </a:bodyPr>
          <a:lstStyle/>
          <a:p>
            <a:pPr marL="342900" indent="-342900"/>
            <a:r>
              <a:rPr lang="fr-CH" dirty="0" err="1"/>
              <a:t>Tumor</a:t>
            </a:r>
            <a:r>
              <a:rPr lang="fr-CH" dirty="0"/>
              <a:t> </a:t>
            </a:r>
            <a:r>
              <a:rPr lang="fr-CH" dirty="0" err="1"/>
              <a:t>mutational</a:t>
            </a:r>
            <a:r>
              <a:rPr lang="fr-CH" dirty="0"/>
              <a:t> and </a:t>
            </a:r>
            <a:r>
              <a:rPr lang="fr-CH" dirty="0" err="1"/>
              <a:t>neoantigen</a:t>
            </a:r>
            <a:endParaRPr lang="fr-CH" dirty="0"/>
          </a:p>
          <a:p>
            <a:pPr marL="342900" indent="-342900" algn="ctr"/>
            <a:r>
              <a:rPr lang="fr-CH" dirty="0"/>
              <a:t> </a:t>
            </a:r>
            <a:r>
              <a:rPr lang="fr-CH" dirty="0" err="1"/>
              <a:t>landscape</a:t>
            </a:r>
            <a:endParaRPr lang="fr-CH" dirty="0"/>
          </a:p>
        </p:txBody>
      </p:sp>
      <p:cxnSp>
        <p:nvCxnSpPr>
          <p:cNvPr id="6" name="Connecteur droit 5"/>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2"/>
          <p:cNvPicPr>
            <a:picLocks noChangeAspect="1" noChangeArrowheads="1"/>
          </p:cNvPicPr>
          <p:nvPr/>
        </p:nvPicPr>
        <p:blipFill>
          <a:blip r:embed="rId6" cstate="print"/>
          <a:srcRect/>
          <a:stretch>
            <a:fillRect/>
          </a:stretch>
        </p:blipFill>
        <p:spPr bwMode="auto">
          <a:xfrm>
            <a:off x="1403647" y="1052736"/>
            <a:ext cx="2742065" cy="288032"/>
          </a:xfrm>
          <a:prstGeom prst="rect">
            <a:avLst/>
          </a:prstGeom>
          <a:noFill/>
          <a:ln w="9525">
            <a:solidFill>
              <a:srgbClr val="00B0F0"/>
            </a:solid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54868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6" name="Picture 2"/>
          <p:cNvPicPr>
            <a:picLocks noChangeAspect="1" noChangeArrowheads="1"/>
          </p:cNvPicPr>
          <p:nvPr/>
        </p:nvPicPr>
        <p:blipFill>
          <a:blip r:embed="rId3" cstate="print"/>
          <a:srcRect/>
          <a:stretch>
            <a:fillRect/>
          </a:stretch>
        </p:blipFill>
        <p:spPr bwMode="auto">
          <a:xfrm>
            <a:off x="1403648" y="836712"/>
            <a:ext cx="6355233" cy="3378524"/>
          </a:xfrm>
          <a:prstGeom prst="rect">
            <a:avLst/>
          </a:prstGeom>
          <a:noFill/>
          <a:ln w="9525">
            <a:noFill/>
            <a:miter lim="800000"/>
            <a:headEnd/>
            <a:tailEnd/>
          </a:ln>
        </p:spPr>
      </p:pic>
      <p:sp>
        <p:nvSpPr>
          <p:cNvPr id="6" name="ZoneTexte 5"/>
          <p:cNvSpPr txBox="1"/>
          <p:nvPr/>
        </p:nvSpPr>
        <p:spPr>
          <a:xfrm>
            <a:off x="7020272" y="6165304"/>
            <a:ext cx="1447832" cy="246221"/>
          </a:xfrm>
          <a:prstGeom prst="rect">
            <a:avLst/>
          </a:prstGeom>
          <a:noFill/>
        </p:spPr>
        <p:txBody>
          <a:bodyPr wrap="none" rtlCol="0">
            <a:spAutoFit/>
          </a:bodyPr>
          <a:lstStyle/>
          <a:p>
            <a:r>
              <a:rPr lang="fr-CH" sz="1000" dirty="0"/>
              <a:t>Nicholas </a:t>
            </a:r>
            <a:r>
              <a:rPr lang="fr-CH" sz="1000" dirty="0" err="1"/>
              <a:t>McGranahan</a:t>
            </a:r>
            <a:endParaRPr lang="fr-CH" sz="1000" dirty="0"/>
          </a:p>
        </p:txBody>
      </p:sp>
      <p:pic>
        <p:nvPicPr>
          <p:cNvPr id="1027" name="Picture 3"/>
          <p:cNvPicPr>
            <a:picLocks noChangeAspect="1" noChangeArrowheads="1"/>
          </p:cNvPicPr>
          <p:nvPr/>
        </p:nvPicPr>
        <p:blipFill>
          <a:blip r:embed="rId4" cstate="print"/>
          <a:srcRect/>
          <a:stretch>
            <a:fillRect/>
          </a:stretch>
        </p:blipFill>
        <p:spPr bwMode="auto">
          <a:xfrm>
            <a:off x="2727088" y="4293096"/>
            <a:ext cx="3699495" cy="2394582"/>
          </a:xfrm>
          <a:prstGeom prst="rect">
            <a:avLst/>
          </a:prstGeom>
          <a:noFill/>
          <a:ln w="38100">
            <a:solidFill>
              <a:srgbClr val="0070C0"/>
            </a:solid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t="20641" r="59755"/>
          <a:stretch>
            <a:fillRect/>
          </a:stretch>
        </p:blipFill>
        <p:spPr bwMode="auto">
          <a:xfrm>
            <a:off x="881063" y="2276872"/>
            <a:ext cx="2970857" cy="3114278"/>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4427984" y="3212976"/>
            <a:ext cx="3429000" cy="1400175"/>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a:t>15/03/2023</a:t>
            </a:r>
            <a:endParaRPr lang="en-US"/>
          </a:p>
        </p:txBody>
      </p:sp>
      <p:sp>
        <p:nvSpPr>
          <p:cNvPr id="4" name="Espace réservé du numéro de diapositive 3"/>
          <p:cNvSpPr>
            <a:spLocks noGrp="1"/>
          </p:cNvSpPr>
          <p:nvPr>
            <p:ph type="sldNum" sz="quarter" idx="12"/>
          </p:nvPr>
        </p:nvSpPr>
        <p:spPr/>
        <p:txBody>
          <a:bodyPr/>
          <a:lstStyle/>
          <a:p>
            <a:fld id="{04A3A10D-7D5E-4932-A76F-CD1632FD3D96}" type="slidenum">
              <a:rPr lang="en-US" smtClean="0"/>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b="62965"/>
          <a:stretch>
            <a:fillRect/>
          </a:stretch>
        </p:blipFill>
        <p:spPr bwMode="auto">
          <a:xfrm>
            <a:off x="59031" y="1412776"/>
            <a:ext cx="5737105" cy="1656184"/>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5639420" y="3513708"/>
            <a:ext cx="3491880" cy="1453473"/>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5634118" y="4941168"/>
            <a:ext cx="3509882" cy="1425333"/>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6299646" y="6670501"/>
            <a:ext cx="2762250" cy="142875"/>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b="24319"/>
          <a:stretch>
            <a:fillRect/>
          </a:stretch>
        </p:blipFill>
        <p:spPr bwMode="auto">
          <a:xfrm>
            <a:off x="59031" y="1412776"/>
            <a:ext cx="5737105" cy="3384376"/>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5639420" y="3513708"/>
            <a:ext cx="3491880" cy="1453473"/>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5634118" y="4941168"/>
            <a:ext cx="3509882" cy="1425333"/>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6299646" y="6670501"/>
            <a:ext cx="2762250" cy="142875"/>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59031" y="1412776"/>
            <a:ext cx="5737105" cy="4471888"/>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5639420" y="3513708"/>
            <a:ext cx="3491880" cy="1453473"/>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5634118" y="4941168"/>
            <a:ext cx="3509882" cy="1425333"/>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6299646" y="6670501"/>
            <a:ext cx="2762250" cy="142875"/>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2" name="Picture 2"/>
          <p:cNvPicPr>
            <a:picLocks noChangeAspect="1" noChangeArrowheads="1"/>
          </p:cNvPicPr>
          <p:nvPr/>
        </p:nvPicPr>
        <p:blipFill>
          <a:blip r:embed="rId5" cstate="print"/>
          <a:srcRect/>
          <a:stretch>
            <a:fillRect/>
          </a:stretch>
        </p:blipFill>
        <p:spPr bwMode="auto">
          <a:xfrm>
            <a:off x="827584" y="2658418"/>
            <a:ext cx="2449747" cy="3290862"/>
          </a:xfrm>
          <a:prstGeom prst="rect">
            <a:avLst/>
          </a:prstGeom>
          <a:noFill/>
          <a:ln w="9525">
            <a:noFill/>
            <a:miter lim="800000"/>
            <a:headEnd/>
            <a:tailEnd/>
          </a:ln>
        </p:spPr>
      </p:pic>
      <p:pic>
        <p:nvPicPr>
          <p:cNvPr id="3" name="Picture 3"/>
          <p:cNvPicPr>
            <a:picLocks noChangeAspect="1" noChangeArrowheads="1"/>
          </p:cNvPicPr>
          <p:nvPr/>
        </p:nvPicPr>
        <p:blipFill>
          <a:blip r:embed="rId6" cstate="print"/>
          <a:srcRect/>
          <a:stretch>
            <a:fillRect/>
          </a:stretch>
        </p:blipFill>
        <p:spPr bwMode="auto">
          <a:xfrm>
            <a:off x="4225430" y="2813471"/>
            <a:ext cx="4739058" cy="3711873"/>
          </a:xfrm>
          <a:prstGeom prst="rect">
            <a:avLst/>
          </a:prstGeom>
          <a:noFill/>
          <a:ln w="9525">
            <a:noFill/>
            <a:miter lim="800000"/>
            <a:headEnd/>
            <a:tailEnd/>
          </a:ln>
        </p:spPr>
      </p:pic>
      <p:sp>
        <p:nvSpPr>
          <p:cNvPr id="10" name="ZoneTexte 9"/>
          <p:cNvSpPr txBox="1"/>
          <p:nvPr/>
        </p:nvSpPr>
        <p:spPr>
          <a:xfrm>
            <a:off x="5548853" y="2060848"/>
            <a:ext cx="2119491" cy="276999"/>
          </a:xfrm>
          <a:prstGeom prst="rect">
            <a:avLst/>
          </a:prstGeom>
          <a:noFill/>
        </p:spPr>
        <p:txBody>
          <a:bodyPr wrap="none" rtlCol="0">
            <a:spAutoFit/>
          </a:bodyPr>
          <a:lstStyle/>
          <a:p>
            <a:r>
              <a:rPr lang="fr-CH" sz="1200" dirty="0"/>
              <a:t>Immune </a:t>
            </a:r>
            <a:r>
              <a:rPr lang="fr-CH" sz="1200" dirty="0" err="1"/>
              <a:t>landscape</a:t>
            </a:r>
            <a:r>
              <a:rPr lang="fr-CH" sz="1200" dirty="0"/>
              <a:t> </a:t>
            </a:r>
            <a:r>
              <a:rPr lang="fr-CH" sz="1200" dirty="0" err="1"/>
              <a:t>heatmap</a:t>
            </a:r>
            <a:endParaRPr lang="fr-CH" sz="1200" dirty="0"/>
          </a:p>
        </p:txBody>
      </p:sp>
      <p:sp>
        <p:nvSpPr>
          <p:cNvPr id="8" name="ZoneTexte 7"/>
          <p:cNvSpPr txBox="1"/>
          <p:nvPr/>
        </p:nvSpPr>
        <p:spPr>
          <a:xfrm>
            <a:off x="611560" y="1484784"/>
            <a:ext cx="8058616" cy="369332"/>
          </a:xfrm>
          <a:prstGeom prst="rect">
            <a:avLst/>
          </a:prstGeom>
          <a:noFill/>
        </p:spPr>
        <p:txBody>
          <a:bodyPr wrap="none" rtlCol="0">
            <a:spAutoFit/>
          </a:bodyPr>
          <a:lstStyle/>
          <a:p>
            <a:r>
              <a:rPr lang="fr-CH" b="1" dirty="0"/>
              <a:t>Is </a:t>
            </a:r>
            <a:r>
              <a:rPr lang="fr-CH" b="1" dirty="0" err="1"/>
              <a:t>there</a:t>
            </a:r>
            <a:r>
              <a:rPr lang="fr-CH" b="1" dirty="0"/>
              <a:t> </a:t>
            </a:r>
            <a:r>
              <a:rPr lang="fr-CH" b="1" dirty="0" err="1"/>
              <a:t>any</a:t>
            </a:r>
            <a:r>
              <a:rPr lang="fr-CH" b="1" dirty="0"/>
              <a:t> </a:t>
            </a:r>
            <a:r>
              <a:rPr lang="fr-CH" b="1" dirty="0" err="1"/>
              <a:t>relationship</a:t>
            </a:r>
            <a:r>
              <a:rPr lang="fr-CH" b="1" dirty="0"/>
              <a:t> </a:t>
            </a:r>
            <a:r>
              <a:rPr lang="fr-CH" b="1" dirty="0" err="1"/>
              <a:t>between</a:t>
            </a:r>
            <a:r>
              <a:rPr lang="fr-CH" b="1" dirty="0"/>
              <a:t> </a:t>
            </a:r>
            <a:r>
              <a:rPr lang="fr-CH" b="1" dirty="0" err="1"/>
              <a:t>genomic</a:t>
            </a:r>
            <a:r>
              <a:rPr lang="fr-CH" b="1" dirty="0"/>
              <a:t> </a:t>
            </a:r>
            <a:r>
              <a:rPr lang="fr-CH" b="1" dirty="0" err="1"/>
              <a:t>heterogeneity</a:t>
            </a:r>
            <a:r>
              <a:rPr lang="fr-CH" b="1" dirty="0"/>
              <a:t> and the TIME?</a:t>
            </a:r>
          </a:p>
        </p:txBody>
      </p:sp>
      <p:sp>
        <p:nvSpPr>
          <p:cNvPr id="11" name="ZoneTexte 10"/>
          <p:cNvSpPr txBox="1"/>
          <p:nvPr/>
        </p:nvSpPr>
        <p:spPr>
          <a:xfrm>
            <a:off x="4439852" y="2534707"/>
            <a:ext cx="348172" cy="246221"/>
          </a:xfrm>
          <a:prstGeom prst="rect">
            <a:avLst/>
          </a:prstGeom>
          <a:noFill/>
        </p:spPr>
        <p:txBody>
          <a:bodyPr wrap="none" rtlCol="0">
            <a:spAutoFit/>
          </a:bodyPr>
          <a:lstStyle/>
          <a:p>
            <a:r>
              <a:rPr lang="fr-CH" sz="1000" dirty="0"/>
              <a:t>R1</a:t>
            </a:r>
          </a:p>
        </p:txBody>
      </p:sp>
      <p:sp>
        <p:nvSpPr>
          <p:cNvPr id="12" name="ZoneTexte 11"/>
          <p:cNvSpPr txBox="1"/>
          <p:nvPr/>
        </p:nvSpPr>
        <p:spPr>
          <a:xfrm>
            <a:off x="5159932" y="2534707"/>
            <a:ext cx="348172" cy="246221"/>
          </a:xfrm>
          <a:prstGeom prst="rect">
            <a:avLst/>
          </a:prstGeom>
          <a:noFill/>
        </p:spPr>
        <p:txBody>
          <a:bodyPr wrap="none" rtlCol="0">
            <a:spAutoFit/>
          </a:bodyPr>
          <a:lstStyle/>
          <a:p>
            <a:r>
              <a:rPr lang="fr-CH" sz="1000" dirty="0"/>
              <a:t>R2</a:t>
            </a:r>
          </a:p>
        </p:txBody>
      </p:sp>
      <p:sp>
        <p:nvSpPr>
          <p:cNvPr id="13" name="ZoneTexte 12"/>
          <p:cNvSpPr txBox="1"/>
          <p:nvPr/>
        </p:nvSpPr>
        <p:spPr>
          <a:xfrm>
            <a:off x="8064002" y="2534707"/>
            <a:ext cx="348172" cy="246221"/>
          </a:xfrm>
          <a:prstGeom prst="rect">
            <a:avLst/>
          </a:prstGeom>
          <a:noFill/>
        </p:spPr>
        <p:txBody>
          <a:bodyPr wrap="none" rtlCol="0">
            <a:spAutoFit/>
          </a:bodyPr>
          <a:lstStyle/>
          <a:p>
            <a:r>
              <a:rPr lang="fr-CH" sz="1000" dirty="0"/>
              <a:t>R3</a:t>
            </a:r>
          </a:p>
        </p:txBody>
      </p:sp>
      <p:sp>
        <p:nvSpPr>
          <p:cNvPr id="4" name="Espace réservé de la date 3"/>
          <p:cNvSpPr>
            <a:spLocks noGrp="1"/>
          </p:cNvSpPr>
          <p:nvPr>
            <p:ph type="dt" sz="half" idx="10"/>
          </p:nvPr>
        </p:nvSpPr>
        <p:spPr/>
        <p:txBody>
          <a:bodyPr/>
          <a:lstStyle/>
          <a:p>
            <a:r>
              <a:rPr lang="fr-FR"/>
              <a:t>15/03/2023</a:t>
            </a:r>
            <a:endParaRPr lang="en-US"/>
          </a:p>
        </p:txBody>
      </p:sp>
      <p:sp>
        <p:nvSpPr>
          <p:cNvPr id="5" name="Espace réservé du numéro de diapositive 4"/>
          <p:cNvSpPr>
            <a:spLocks noGrp="1"/>
          </p:cNvSpPr>
          <p:nvPr>
            <p:ph type="sldNum" sz="quarter" idx="12"/>
          </p:nvPr>
        </p:nvSpPr>
        <p:spPr/>
        <p:txBody>
          <a:bodyPr/>
          <a:lstStyle/>
          <a:p>
            <a:fld id="{04A3A10D-7D5E-4932-A76F-CD1632FD3D96}"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571500" y="1839813"/>
            <a:ext cx="8001000" cy="4181475"/>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6146" name="Picture 2"/>
          <p:cNvPicPr>
            <a:picLocks noChangeAspect="1" noChangeArrowheads="1"/>
          </p:cNvPicPr>
          <p:nvPr/>
        </p:nvPicPr>
        <p:blipFill>
          <a:blip r:embed="rId5" cstate="print"/>
          <a:srcRect/>
          <a:stretch>
            <a:fillRect/>
          </a:stretch>
        </p:blipFill>
        <p:spPr bwMode="auto">
          <a:xfrm>
            <a:off x="261938" y="1412776"/>
            <a:ext cx="8620125" cy="561975"/>
          </a:xfrm>
          <a:prstGeom prst="rect">
            <a:avLst/>
          </a:prstGeom>
          <a:noFill/>
          <a:ln w="9525">
            <a:noFill/>
            <a:miter lim="800000"/>
            <a:headEnd/>
            <a:tailEnd/>
          </a:ln>
        </p:spPr>
      </p:pic>
      <p:pic>
        <p:nvPicPr>
          <p:cNvPr id="6147" name="Picture 3"/>
          <p:cNvPicPr>
            <a:picLocks noChangeAspect="1" noChangeArrowheads="1"/>
          </p:cNvPicPr>
          <p:nvPr/>
        </p:nvPicPr>
        <p:blipFill>
          <a:blip r:embed="rId6" cstate="print"/>
          <a:srcRect/>
          <a:stretch>
            <a:fillRect/>
          </a:stretch>
        </p:blipFill>
        <p:spPr bwMode="auto">
          <a:xfrm>
            <a:off x="614363" y="1916832"/>
            <a:ext cx="7915275" cy="1952625"/>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6146" name="Picture 2"/>
          <p:cNvPicPr>
            <a:picLocks noChangeAspect="1" noChangeArrowheads="1"/>
          </p:cNvPicPr>
          <p:nvPr/>
        </p:nvPicPr>
        <p:blipFill>
          <a:blip r:embed="rId5" cstate="print"/>
          <a:srcRect/>
          <a:stretch>
            <a:fillRect/>
          </a:stretch>
        </p:blipFill>
        <p:spPr bwMode="auto">
          <a:xfrm>
            <a:off x="261938" y="1412776"/>
            <a:ext cx="8620125" cy="561975"/>
          </a:xfrm>
          <a:prstGeom prst="rect">
            <a:avLst/>
          </a:prstGeom>
          <a:noFill/>
          <a:ln w="9525">
            <a:noFill/>
            <a:miter lim="800000"/>
            <a:headEnd/>
            <a:tailEnd/>
          </a:ln>
        </p:spPr>
      </p:pic>
      <p:pic>
        <p:nvPicPr>
          <p:cNvPr id="6147" name="Picture 3"/>
          <p:cNvPicPr>
            <a:picLocks noChangeAspect="1" noChangeArrowheads="1"/>
          </p:cNvPicPr>
          <p:nvPr/>
        </p:nvPicPr>
        <p:blipFill>
          <a:blip r:embed="rId6" cstate="print"/>
          <a:srcRect/>
          <a:stretch>
            <a:fillRect/>
          </a:stretch>
        </p:blipFill>
        <p:spPr bwMode="auto">
          <a:xfrm>
            <a:off x="614363" y="1916832"/>
            <a:ext cx="7915275" cy="1952625"/>
          </a:xfrm>
          <a:prstGeom prst="rect">
            <a:avLst/>
          </a:prstGeom>
          <a:noFill/>
          <a:ln w="9525">
            <a:noFill/>
            <a:miter lim="800000"/>
            <a:headEnd/>
            <a:tailEnd/>
          </a:ln>
        </p:spPr>
      </p:pic>
      <p:pic>
        <p:nvPicPr>
          <p:cNvPr id="8194" name="Picture 2"/>
          <p:cNvPicPr>
            <a:picLocks noChangeAspect="1" noChangeArrowheads="1"/>
          </p:cNvPicPr>
          <p:nvPr/>
        </p:nvPicPr>
        <p:blipFill>
          <a:blip r:embed="rId7" cstate="print"/>
          <a:srcRect/>
          <a:stretch>
            <a:fillRect/>
          </a:stretch>
        </p:blipFill>
        <p:spPr bwMode="auto">
          <a:xfrm>
            <a:off x="928688" y="4098379"/>
            <a:ext cx="7286625" cy="2066925"/>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6146" name="Picture 2"/>
          <p:cNvPicPr>
            <a:picLocks noChangeAspect="1" noChangeArrowheads="1"/>
          </p:cNvPicPr>
          <p:nvPr/>
        </p:nvPicPr>
        <p:blipFill>
          <a:blip r:embed="rId5" cstate="print"/>
          <a:srcRect/>
          <a:stretch>
            <a:fillRect/>
          </a:stretch>
        </p:blipFill>
        <p:spPr bwMode="auto">
          <a:xfrm>
            <a:off x="261938" y="1412776"/>
            <a:ext cx="8620125" cy="561975"/>
          </a:xfrm>
          <a:prstGeom prst="rect">
            <a:avLst/>
          </a:prstGeom>
          <a:noFill/>
          <a:ln w="9525">
            <a:noFill/>
            <a:miter lim="800000"/>
            <a:headEnd/>
            <a:tailEnd/>
          </a:ln>
        </p:spPr>
      </p:pic>
      <p:pic>
        <p:nvPicPr>
          <p:cNvPr id="6147" name="Picture 3"/>
          <p:cNvPicPr>
            <a:picLocks noChangeAspect="1" noChangeArrowheads="1"/>
          </p:cNvPicPr>
          <p:nvPr/>
        </p:nvPicPr>
        <p:blipFill>
          <a:blip r:embed="rId6" cstate="print"/>
          <a:srcRect/>
          <a:stretch>
            <a:fillRect/>
          </a:stretch>
        </p:blipFill>
        <p:spPr bwMode="auto">
          <a:xfrm>
            <a:off x="614363" y="1916832"/>
            <a:ext cx="7915275" cy="1952625"/>
          </a:xfrm>
          <a:prstGeom prst="rect">
            <a:avLst/>
          </a:prstGeom>
          <a:noFill/>
          <a:ln w="9525">
            <a:noFill/>
            <a:miter lim="800000"/>
            <a:headEnd/>
            <a:tailEnd/>
          </a:ln>
        </p:spPr>
      </p:pic>
      <p:pic>
        <p:nvPicPr>
          <p:cNvPr id="8194" name="Picture 2"/>
          <p:cNvPicPr>
            <a:picLocks noChangeAspect="1" noChangeArrowheads="1"/>
          </p:cNvPicPr>
          <p:nvPr/>
        </p:nvPicPr>
        <p:blipFill>
          <a:blip r:embed="rId7" cstate="print"/>
          <a:srcRect/>
          <a:stretch>
            <a:fillRect/>
          </a:stretch>
        </p:blipFill>
        <p:spPr bwMode="auto">
          <a:xfrm>
            <a:off x="928688" y="4098379"/>
            <a:ext cx="7286625" cy="2066925"/>
          </a:xfrm>
          <a:prstGeom prst="rect">
            <a:avLst/>
          </a:prstGeom>
          <a:noFill/>
          <a:ln w="9525">
            <a:noFill/>
            <a:miter lim="800000"/>
            <a:headEnd/>
            <a:tailEnd/>
          </a:ln>
        </p:spPr>
      </p:pic>
      <p:sp>
        <p:nvSpPr>
          <p:cNvPr id="8" name="Rectangle 7"/>
          <p:cNvSpPr/>
          <p:nvPr/>
        </p:nvSpPr>
        <p:spPr>
          <a:xfrm>
            <a:off x="3419872" y="4005064"/>
            <a:ext cx="2448272" cy="237626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75656" y="1196752"/>
            <a:ext cx="6258842" cy="50708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75656" y="116632"/>
            <a:ext cx="6170117" cy="6391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36096" y="6597352"/>
            <a:ext cx="3528392" cy="147786"/>
          </a:xfrm>
          <a:prstGeom prst="rect">
            <a:avLst/>
          </a:prstGeom>
          <a:noFill/>
          <a:ln w="9525">
            <a:noFill/>
            <a:miter lim="800000"/>
            <a:headEnd/>
            <a:tailEnd/>
          </a:ln>
        </p:spPr>
      </p:pic>
      <p:cxnSp>
        <p:nvCxnSpPr>
          <p:cNvPr id="6" name="Connecteur droit 5"/>
          <p:cNvCxnSpPr/>
          <p:nvPr/>
        </p:nvCxnSpPr>
        <p:spPr>
          <a:xfrm>
            <a:off x="0" y="908720"/>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2"/>
          <p:cNvPicPr>
            <a:picLocks noChangeAspect="1" noChangeArrowheads="1"/>
          </p:cNvPicPr>
          <p:nvPr/>
        </p:nvPicPr>
        <p:blipFill>
          <a:blip r:embed="rId6" cstate="print"/>
          <a:srcRect/>
          <a:stretch>
            <a:fillRect/>
          </a:stretch>
        </p:blipFill>
        <p:spPr bwMode="auto">
          <a:xfrm>
            <a:off x="1403647" y="1052736"/>
            <a:ext cx="2742065" cy="288032"/>
          </a:xfrm>
          <a:prstGeom prst="rect">
            <a:avLst/>
          </a:prstGeom>
          <a:noFill/>
          <a:ln w="9525">
            <a:solidFill>
              <a:srgbClr val="00B0F0"/>
            </a:solidFill>
            <a:miter lim="800000"/>
            <a:headEnd/>
            <a:tailEnd/>
          </a:ln>
        </p:spPr>
      </p:pic>
      <p:sp>
        <p:nvSpPr>
          <p:cNvPr id="8" name="Rectangle 7"/>
          <p:cNvSpPr/>
          <p:nvPr/>
        </p:nvSpPr>
        <p:spPr>
          <a:xfrm>
            <a:off x="1458240" y="1903184"/>
            <a:ext cx="2016224" cy="148110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82956" y="2069270"/>
            <a:ext cx="8953540" cy="3519970"/>
          </a:xfrm>
          <a:prstGeom prst="rect">
            <a:avLst/>
          </a:prstGeom>
          <a:noFill/>
          <a:ln w="9525">
            <a:noFill/>
            <a:miter lim="800000"/>
            <a:headEnd/>
            <a:tailEnd/>
          </a:ln>
        </p:spPr>
      </p:pic>
      <p:sp>
        <p:nvSpPr>
          <p:cNvPr id="10" name="ZoneTexte 9"/>
          <p:cNvSpPr txBox="1"/>
          <p:nvPr/>
        </p:nvSpPr>
        <p:spPr>
          <a:xfrm>
            <a:off x="611560" y="1484784"/>
            <a:ext cx="4929555" cy="369332"/>
          </a:xfrm>
          <a:prstGeom prst="rect">
            <a:avLst/>
          </a:prstGeom>
          <a:noFill/>
        </p:spPr>
        <p:txBody>
          <a:bodyPr wrap="none" rtlCol="0">
            <a:spAutoFit/>
          </a:bodyPr>
          <a:lstStyle/>
          <a:p>
            <a:r>
              <a:rPr lang="fr-CH" b="1" dirty="0"/>
              <a:t>How </a:t>
            </a:r>
            <a:r>
              <a:rPr lang="fr-CH" b="1" dirty="0" err="1"/>
              <a:t>tumours</a:t>
            </a:r>
            <a:r>
              <a:rPr lang="fr-CH" b="1" dirty="0"/>
              <a:t> escape immune </a:t>
            </a:r>
            <a:r>
              <a:rPr lang="fr-CH" b="1" dirty="0" err="1"/>
              <a:t>surveilance</a:t>
            </a:r>
            <a:r>
              <a:rPr lang="fr-CH" b="1" dirty="0"/>
              <a:t>?</a:t>
            </a:r>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10242" name="Picture 2"/>
          <p:cNvPicPr>
            <a:picLocks noChangeAspect="1" noChangeArrowheads="1"/>
          </p:cNvPicPr>
          <p:nvPr/>
        </p:nvPicPr>
        <p:blipFill>
          <a:blip r:embed="rId5" cstate="print"/>
          <a:srcRect/>
          <a:stretch>
            <a:fillRect/>
          </a:stretch>
        </p:blipFill>
        <p:spPr bwMode="auto">
          <a:xfrm>
            <a:off x="128372" y="2042129"/>
            <a:ext cx="8883616" cy="3835143"/>
          </a:xfrm>
          <a:prstGeom prst="rect">
            <a:avLst/>
          </a:prstGeom>
          <a:noFill/>
          <a:ln w="9525">
            <a:noFill/>
            <a:miter lim="800000"/>
            <a:headEnd/>
            <a:tailEnd/>
          </a:ln>
        </p:spPr>
      </p:pic>
      <p:sp>
        <p:nvSpPr>
          <p:cNvPr id="8" name="ZoneTexte 7"/>
          <p:cNvSpPr txBox="1"/>
          <p:nvPr/>
        </p:nvSpPr>
        <p:spPr>
          <a:xfrm>
            <a:off x="611560" y="1484784"/>
            <a:ext cx="4929555" cy="369332"/>
          </a:xfrm>
          <a:prstGeom prst="rect">
            <a:avLst/>
          </a:prstGeom>
          <a:noFill/>
        </p:spPr>
        <p:txBody>
          <a:bodyPr wrap="none" rtlCol="0">
            <a:spAutoFit/>
          </a:bodyPr>
          <a:lstStyle/>
          <a:p>
            <a:r>
              <a:rPr lang="fr-CH" b="1" dirty="0"/>
              <a:t>How </a:t>
            </a:r>
            <a:r>
              <a:rPr lang="fr-CH" b="1" dirty="0" err="1"/>
              <a:t>tumours</a:t>
            </a:r>
            <a:r>
              <a:rPr lang="fr-CH" b="1" dirty="0"/>
              <a:t> escape immune </a:t>
            </a:r>
            <a:r>
              <a:rPr lang="fr-CH" b="1" dirty="0" err="1"/>
              <a:t>surveilance</a:t>
            </a:r>
            <a:r>
              <a:rPr lang="fr-CH" b="1" dirty="0"/>
              <a:t>?</a:t>
            </a:r>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sp>
        <p:nvSpPr>
          <p:cNvPr id="10" name="ZoneTexte 9"/>
          <p:cNvSpPr txBox="1"/>
          <p:nvPr/>
        </p:nvSpPr>
        <p:spPr>
          <a:xfrm>
            <a:off x="827584" y="1844824"/>
            <a:ext cx="5471370" cy="369332"/>
          </a:xfrm>
          <a:prstGeom prst="rect">
            <a:avLst/>
          </a:prstGeom>
          <a:noFill/>
        </p:spPr>
        <p:txBody>
          <a:bodyPr wrap="none" rtlCol="0">
            <a:spAutoFit/>
          </a:bodyPr>
          <a:lstStyle/>
          <a:p>
            <a:r>
              <a:rPr lang="fr-CH" dirty="0"/>
              <a:t>(</a:t>
            </a:r>
            <a:r>
              <a:rPr lang="fr-CH" dirty="0" err="1"/>
              <a:t>only</a:t>
            </a:r>
            <a:r>
              <a:rPr lang="fr-CH" dirty="0"/>
              <a:t> </a:t>
            </a:r>
            <a:r>
              <a:rPr lang="fr-CH" dirty="0" err="1"/>
              <a:t>expressed</a:t>
            </a:r>
            <a:r>
              <a:rPr lang="fr-CH" dirty="0"/>
              <a:t> peptides </a:t>
            </a:r>
            <a:r>
              <a:rPr lang="fr-CH" dirty="0" err="1"/>
              <a:t>can</a:t>
            </a:r>
            <a:r>
              <a:rPr lang="fr-CH" dirty="0"/>
              <a:t> </a:t>
            </a:r>
            <a:r>
              <a:rPr lang="fr-CH" dirty="0" err="1"/>
              <a:t>result</a:t>
            </a:r>
            <a:r>
              <a:rPr lang="fr-CH" dirty="0"/>
              <a:t> in </a:t>
            </a:r>
            <a:r>
              <a:rPr lang="fr-CH" dirty="0" err="1"/>
              <a:t>neoantigens</a:t>
            </a:r>
            <a:r>
              <a:rPr lang="fr-CH" dirty="0"/>
              <a:t>)</a:t>
            </a:r>
          </a:p>
        </p:txBody>
      </p:sp>
      <p:sp>
        <p:nvSpPr>
          <p:cNvPr id="11" name="ZoneTexte 10"/>
          <p:cNvSpPr txBox="1"/>
          <p:nvPr/>
        </p:nvSpPr>
        <p:spPr>
          <a:xfrm>
            <a:off x="611560" y="1484784"/>
            <a:ext cx="5506636" cy="369332"/>
          </a:xfrm>
          <a:prstGeom prst="rect">
            <a:avLst/>
          </a:prstGeom>
          <a:noFill/>
        </p:spPr>
        <p:txBody>
          <a:bodyPr wrap="none" rtlCol="0">
            <a:spAutoFit/>
          </a:bodyPr>
          <a:lstStyle/>
          <a:p>
            <a:r>
              <a:rPr lang="fr-CH" b="1" dirty="0"/>
              <a:t>Is </a:t>
            </a:r>
            <a:r>
              <a:rPr lang="fr-CH" b="1" dirty="0" err="1"/>
              <a:t>there</a:t>
            </a:r>
            <a:r>
              <a:rPr lang="fr-CH" b="1" dirty="0"/>
              <a:t> </a:t>
            </a:r>
            <a:r>
              <a:rPr lang="fr-CH" b="1" dirty="0" err="1"/>
              <a:t>negative</a:t>
            </a:r>
            <a:r>
              <a:rPr lang="fr-CH" b="1" dirty="0"/>
              <a:t> </a:t>
            </a:r>
            <a:r>
              <a:rPr lang="fr-CH" b="1" dirty="0" err="1"/>
              <a:t>selection</a:t>
            </a:r>
            <a:r>
              <a:rPr lang="fr-CH" b="1" dirty="0"/>
              <a:t> </a:t>
            </a:r>
            <a:r>
              <a:rPr lang="fr-CH" b="1" dirty="0" err="1"/>
              <a:t>against</a:t>
            </a:r>
            <a:r>
              <a:rPr lang="fr-CH" b="1" dirty="0"/>
              <a:t> </a:t>
            </a:r>
            <a:r>
              <a:rPr lang="fr-CH" b="1" dirty="0" err="1"/>
              <a:t>neoantigens</a:t>
            </a:r>
            <a:r>
              <a:rPr lang="fr-CH" b="1" dirty="0"/>
              <a:t>?</a:t>
            </a:r>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447675" y="2737445"/>
            <a:ext cx="8248650" cy="3571875"/>
          </a:xfrm>
          <a:prstGeom prst="rect">
            <a:avLst/>
          </a:prstGeom>
          <a:noFill/>
          <a:ln w="9525">
            <a:noFill/>
            <a:miter lim="800000"/>
            <a:headEnd/>
            <a:tailEnd/>
          </a:ln>
        </p:spPr>
      </p:pic>
      <p:sp>
        <p:nvSpPr>
          <p:cNvPr id="7" name="ZoneTexte 6"/>
          <p:cNvSpPr txBox="1"/>
          <p:nvPr/>
        </p:nvSpPr>
        <p:spPr>
          <a:xfrm>
            <a:off x="611560" y="1484784"/>
            <a:ext cx="5506636" cy="369332"/>
          </a:xfrm>
          <a:prstGeom prst="rect">
            <a:avLst/>
          </a:prstGeom>
          <a:noFill/>
        </p:spPr>
        <p:txBody>
          <a:bodyPr wrap="none" rtlCol="0">
            <a:spAutoFit/>
          </a:bodyPr>
          <a:lstStyle/>
          <a:p>
            <a:r>
              <a:rPr lang="fr-CH" b="1" dirty="0"/>
              <a:t>Is </a:t>
            </a:r>
            <a:r>
              <a:rPr lang="fr-CH" b="1" dirty="0" err="1"/>
              <a:t>there</a:t>
            </a:r>
            <a:r>
              <a:rPr lang="fr-CH" b="1" dirty="0"/>
              <a:t> </a:t>
            </a:r>
            <a:r>
              <a:rPr lang="fr-CH" b="1" dirty="0" err="1"/>
              <a:t>negative</a:t>
            </a:r>
            <a:r>
              <a:rPr lang="fr-CH" b="1" dirty="0"/>
              <a:t> </a:t>
            </a:r>
            <a:r>
              <a:rPr lang="fr-CH" b="1" dirty="0" err="1"/>
              <a:t>selection</a:t>
            </a:r>
            <a:r>
              <a:rPr lang="fr-CH" b="1" dirty="0"/>
              <a:t> </a:t>
            </a:r>
            <a:r>
              <a:rPr lang="fr-CH" b="1" dirty="0" err="1"/>
              <a:t>against</a:t>
            </a:r>
            <a:r>
              <a:rPr lang="fr-CH" b="1" dirty="0"/>
              <a:t> </a:t>
            </a:r>
            <a:r>
              <a:rPr lang="fr-CH" b="1" dirty="0" err="1"/>
              <a:t>neoantigens</a:t>
            </a:r>
            <a:r>
              <a:rPr lang="fr-CH" b="1" dirty="0"/>
              <a:t>?</a:t>
            </a:r>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486544" y="1484784"/>
            <a:ext cx="3581400" cy="2085975"/>
          </a:xfrm>
          <a:prstGeom prst="rect">
            <a:avLst/>
          </a:prstGeom>
          <a:noFill/>
          <a:ln w="9525">
            <a:noFill/>
            <a:miter lim="800000"/>
            <a:headEnd/>
            <a:tailEnd/>
          </a:ln>
        </p:spPr>
      </p:pic>
      <p:pic>
        <p:nvPicPr>
          <p:cNvPr id="12291" name="Picture 3"/>
          <p:cNvPicPr>
            <a:picLocks noChangeAspect="1" noChangeArrowheads="1"/>
          </p:cNvPicPr>
          <p:nvPr/>
        </p:nvPicPr>
        <p:blipFill>
          <a:blip r:embed="rId6" cstate="print"/>
          <a:srcRect/>
          <a:stretch>
            <a:fillRect/>
          </a:stretch>
        </p:blipFill>
        <p:spPr bwMode="auto">
          <a:xfrm>
            <a:off x="5292080" y="1484784"/>
            <a:ext cx="3168352" cy="2086050"/>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467544" y="3645024"/>
            <a:ext cx="3619500" cy="2552700"/>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5076056" y="3645024"/>
            <a:ext cx="3527301" cy="2477188"/>
          </a:xfrm>
          <a:prstGeom prst="rect">
            <a:avLst/>
          </a:prstGeom>
          <a:noFill/>
          <a:ln w="9525">
            <a:noFill/>
            <a:miter lim="800000"/>
            <a:headEnd/>
            <a:tailEnd/>
          </a:ln>
        </p:spPr>
      </p:pic>
      <p:sp>
        <p:nvSpPr>
          <p:cNvPr id="10" name="ZoneTexte 9"/>
          <p:cNvSpPr txBox="1"/>
          <p:nvPr/>
        </p:nvSpPr>
        <p:spPr>
          <a:xfrm>
            <a:off x="7020272" y="6207115"/>
            <a:ext cx="1447832" cy="246221"/>
          </a:xfrm>
          <a:prstGeom prst="rect">
            <a:avLst/>
          </a:prstGeom>
          <a:noFill/>
        </p:spPr>
        <p:txBody>
          <a:bodyPr wrap="none" rtlCol="0">
            <a:spAutoFit/>
          </a:bodyPr>
          <a:lstStyle/>
          <a:p>
            <a:r>
              <a:rPr lang="fr-CH" sz="1000" dirty="0"/>
              <a:t>Nicholas </a:t>
            </a:r>
            <a:r>
              <a:rPr lang="fr-CH" sz="1000" dirty="0" err="1"/>
              <a:t>McGranahan</a:t>
            </a:r>
            <a:endParaRPr lang="fr-CH" sz="1000" dirty="0"/>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486544" y="1484784"/>
            <a:ext cx="3581400" cy="2085975"/>
          </a:xfrm>
          <a:prstGeom prst="rect">
            <a:avLst/>
          </a:prstGeom>
          <a:noFill/>
          <a:ln w="9525">
            <a:noFill/>
            <a:miter lim="800000"/>
            <a:headEnd/>
            <a:tailEnd/>
          </a:ln>
        </p:spPr>
      </p:pic>
      <p:pic>
        <p:nvPicPr>
          <p:cNvPr id="12291" name="Picture 3"/>
          <p:cNvPicPr>
            <a:picLocks noChangeAspect="1" noChangeArrowheads="1"/>
          </p:cNvPicPr>
          <p:nvPr/>
        </p:nvPicPr>
        <p:blipFill>
          <a:blip r:embed="rId6" cstate="print"/>
          <a:srcRect/>
          <a:stretch>
            <a:fillRect/>
          </a:stretch>
        </p:blipFill>
        <p:spPr bwMode="auto">
          <a:xfrm>
            <a:off x="5292080" y="1484784"/>
            <a:ext cx="3168352" cy="2086050"/>
          </a:xfrm>
          <a:prstGeom prst="rect">
            <a:avLst/>
          </a:prstGeom>
          <a:noFill/>
          <a:ln w="9525">
            <a:noFill/>
            <a:miter lim="800000"/>
            <a:headEnd/>
            <a:tailEnd/>
          </a:ln>
        </p:spPr>
      </p:pic>
      <p:pic>
        <p:nvPicPr>
          <p:cNvPr id="12292" name="Picture 4"/>
          <p:cNvPicPr>
            <a:picLocks noChangeAspect="1" noChangeArrowheads="1"/>
          </p:cNvPicPr>
          <p:nvPr/>
        </p:nvPicPr>
        <p:blipFill>
          <a:blip r:embed="rId7" cstate="print"/>
          <a:srcRect/>
          <a:stretch>
            <a:fillRect/>
          </a:stretch>
        </p:blipFill>
        <p:spPr bwMode="auto">
          <a:xfrm>
            <a:off x="251520" y="3573016"/>
            <a:ext cx="2808719" cy="2879601"/>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a:off x="0" y="1340768"/>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798687" y="44624"/>
            <a:ext cx="5509617" cy="1249032"/>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299646" y="6670501"/>
            <a:ext cx="2762250" cy="142875"/>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486544" y="1484784"/>
            <a:ext cx="3581400" cy="2085975"/>
          </a:xfrm>
          <a:prstGeom prst="rect">
            <a:avLst/>
          </a:prstGeom>
          <a:noFill/>
          <a:ln w="9525">
            <a:noFill/>
            <a:miter lim="800000"/>
            <a:headEnd/>
            <a:tailEnd/>
          </a:ln>
        </p:spPr>
      </p:pic>
      <p:pic>
        <p:nvPicPr>
          <p:cNvPr id="12291" name="Picture 3"/>
          <p:cNvPicPr>
            <a:picLocks noChangeAspect="1" noChangeArrowheads="1"/>
          </p:cNvPicPr>
          <p:nvPr/>
        </p:nvPicPr>
        <p:blipFill>
          <a:blip r:embed="rId6" cstate="print"/>
          <a:srcRect/>
          <a:stretch>
            <a:fillRect/>
          </a:stretch>
        </p:blipFill>
        <p:spPr bwMode="auto">
          <a:xfrm>
            <a:off x="5292080" y="1484784"/>
            <a:ext cx="3168352" cy="2086050"/>
          </a:xfrm>
          <a:prstGeom prst="rect">
            <a:avLst/>
          </a:prstGeom>
          <a:noFill/>
          <a:ln w="9525">
            <a:noFill/>
            <a:miter lim="800000"/>
            <a:headEnd/>
            <a:tailEnd/>
          </a:ln>
        </p:spPr>
      </p:pic>
      <p:pic>
        <p:nvPicPr>
          <p:cNvPr id="12292" name="Picture 4"/>
          <p:cNvPicPr>
            <a:picLocks noChangeAspect="1" noChangeArrowheads="1"/>
          </p:cNvPicPr>
          <p:nvPr/>
        </p:nvPicPr>
        <p:blipFill>
          <a:blip r:embed="rId7" cstate="print"/>
          <a:srcRect/>
          <a:stretch>
            <a:fillRect/>
          </a:stretch>
        </p:blipFill>
        <p:spPr bwMode="auto">
          <a:xfrm>
            <a:off x="251520" y="3573016"/>
            <a:ext cx="2808719" cy="2879601"/>
          </a:xfrm>
          <a:prstGeom prst="rect">
            <a:avLst/>
          </a:prstGeom>
          <a:noFill/>
          <a:ln w="9525">
            <a:noFill/>
            <a:miter lim="800000"/>
            <a:headEnd/>
            <a:tailEnd/>
          </a:ln>
        </p:spPr>
      </p:pic>
      <p:pic>
        <p:nvPicPr>
          <p:cNvPr id="14338" name="Picture 2"/>
          <p:cNvPicPr>
            <a:picLocks noChangeAspect="1" noChangeArrowheads="1"/>
          </p:cNvPicPr>
          <p:nvPr/>
        </p:nvPicPr>
        <p:blipFill>
          <a:blip r:embed="rId8" cstate="print"/>
          <a:srcRect/>
          <a:stretch>
            <a:fillRect/>
          </a:stretch>
        </p:blipFill>
        <p:spPr bwMode="auto">
          <a:xfrm>
            <a:off x="3923928" y="3547139"/>
            <a:ext cx="2753505" cy="3310861"/>
          </a:xfrm>
          <a:prstGeom prst="rect">
            <a:avLst/>
          </a:prstGeom>
          <a:noFill/>
          <a:ln w="9525">
            <a:noFill/>
            <a:miter lim="800000"/>
            <a:headEnd/>
            <a:tailEnd/>
          </a:ln>
        </p:spPr>
      </p:pic>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866775" y="1184523"/>
            <a:ext cx="7410450" cy="5353050"/>
          </a:xfrm>
          <a:prstGeom prst="rect">
            <a:avLst/>
          </a:prstGeom>
          <a:noFill/>
          <a:ln w="9525">
            <a:noFill/>
            <a:miter lim="800000"/>
            <a:headEnd/>
            <a:tailEnd/>
          </a:ln>
        </p:spPr>
      </p:pic>
      <p:sp>
        <p:nvSpPr>
          <p:cNvPr id="10" name="Rectangle 9"/>
          <p:cNvSpPr/>
          <p:nvPr/>
        </p:nvSpPr>
        <p:spPr>
          <a:xfrm>
            <a:off x="2843808" y="908720"/>
            <a:ext cx="3600400"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a:off x="2987824" y="5661248"/>
            <a:ext cx="3312368"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1331640" y="1786464"/>
            <a:ext cx="172819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899592" y="3429000"/>
            <a:ext cx="180020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1331640" y="5013176"/>
            <a:ext cx="180020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6245600" y="1961544"/>
            <a:ext cx="180020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15"/>
          <p:cNvSpPr/>
          <p:nvPr/>
        </p:nvSpPr>
        <p:spPr>
          <a:xfrm>
            <a:off x="6156176" y="4941168"/>
            <a:ext cx="180020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6615520" y="3429000"/>
            <a:ext cx="180020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5580112" y="2564904"/>
            <a:ext cx="792088" cy="576064"/>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Rectangle 18"/>
          <p:cNvSpPr/>
          <p:nvPr/>
        </p:nvSpPr>
        <p:spPr>
          <a:xfrm>
            <a:off x="2843808" y="4481824"/>
            <a:ext cx="792088" cy="576064"/>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0" name="Connecteur droit 19"/>
          <p:cNvCxnSpPr/>
          <p:nvPr/>
        </p:nvCxnSpPr>
        <p:spPr>
          <a:xfrm>
            <a:off x="0" y="1484784"/>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172" name="Picture 4"/>
          <p:cNvPicPr>
            <a:picLocks noChangeAspect="1" noChangeArrowheads="1"/>
          </p:cNvPicPr>
          <p:nvPr/>
        </p:nvPicPr>
        <p:blipFill>
          <a:blip r:embed="rId4" cstate="print"/>
          <a:srcRect/>
          <a:stretch>
            <a:fillRect/>
          </a:stretch>
        </p:blipFill>
        <p:spPr bwMode="auto">
          <a:xfrm>
            <a:off x="1023938" y="44624"/>
            <a:ext cx="7096125" cy="1304925"/>
          </a:xfrm>
          <a:prstGeom prst="rect">
            <a:avLst/>
          </a:prstGeom>
          <a:noFill/>
          <a:ln w="9525">
            <a:noFill/>
            <a:miter lim="800000"/>
            <a:headEnd/>
            <a:tailEnd/>
          </a:ln>
        </p:spPr>
      </p:pic>
      <p:pic>
        <p:nvPicPr>
          <p:cNvPr id="7174" name="Picture 6"/>
          <p:cNvPicPr>
            <a:picLocks noChangeAspect="1" noChangeArrowheads="1"/>
          </p:cNvPicPr>
          <p:nvPr/>
        </p:nvPicPr>
        <p:blipFill>
          <a:blip r:embed="rId5" cstate="print"/>
          <a:srcRect/>
          <a:stretch>
            <a:fillRect/>
          </a:stretch>
        </p:blipFill>
        <p:spPr bwMode="auto">
          <a:xfrm>
            <a:off x="7092280" y="1628800"/>
            <a:ext cx="1876425" cy="257175"/>
          </a:xfrm>
          <a:prstGeom prst="rect">
            <a:avLst/>
          </a:prstGeom>
          <a:noFill/>
          <a:ln w="9525">
            <a:noFill/>
            <a:miter lim="800000"/>
            <a:headEnd/>
            <a:tailEnd/>
          </a:ln>
        </p:spPr>
      </p:pic>
      <p:sp>
        <p:nvSpPr>
          <p:cNvPr id="24" name="ZoneTexte 23"/>
          <p:cNvSpPr txBox="1"/>
          <p:nvPr/>
        </p:nvSpPr>
        <p:spPr>
          <a:xfrm>
            <a:off x="179512" y="5530006"/>
            <a:ext cx="8969122" cy="923330"/>
          </a:xfrm>
          <a:prstGeom prst="rect">
            <a:avLst/>
          </a:prstGeom>
          <a:noFill/>
        </p:spPr>
        <p:txBody>
          <a:bodyPr wrap="none" rtlCol="0">
            <a:spAutoFit/>
          </a:bodyPr>
          <a:lstStyle/>
          <a:p>
            <a:r>
              <a:rPr lang="fr-CH" b="1" dirty="0"/>
              <a:t>Conclusion</a:t>
            </a:r>
          </a:p>
          <a:p>
            <a:r>
              <a:rPr lang="fr-CH" dirty="0"/>
              <a:t>Close interaction </a:t>
            </a:r>
            <a:r>
              <a:rPr lang="fr-CH" dirty="0" err="1"/>
              <a:t>between</a:t>
            </a:r>
            <a:r>
              <a:rPr lang="fr-CH" dirty="0"/>
              <a:t> the immune and </a:t>
            </a:r>
            <a:r>
              <a:rPr lang="fr-CH" dirty="0" err="1"/>
              <a:t>genomic</a:t>
            </a:r>
            <a:r>
              <a:rPr lang="fr-CH" dirty="0"/>
              <a:t> </a:t>
            </a:r>
            <a:r>
              <a:rPr lang="fr-CH" dirty="0" err="1"/>
              <a:t>landscape</a:t>
            </a:r>
            <a:r>
              <a:rPr lang="fr-CH" dirty="0"/>
              <a:t> and </a:t>
            </a:r>
            <a:r>
              <a:rPr lang="fr-CH" dirty="0" err="1"/>
              <a:t>emphasize</a:t>
            </a:r>
            <a:r>
              <a:rPr lang="fr-CH" dirty="0"/>
              <a:t> </a:t>
            </a:r>
          </a:p>
          <a:p>
            <a:r>
              <a:rPr lang="fr-CH" dirty="0"/>
              <a:t>the </a:t>
            </a:r>
            <a:r>
              <a:rPr lang="fr-CH" dirty="0" err="1"/>
              <a:t>strong</a:t>
            </a:r>
            <a:r>
              <a:rPr lang="fr-CH" dirty="0"/>
              <a:t> </a:t>
            </a:r>
            <a:r>
              <a:rPr lang="fr-CH" dirty="0" err="1"/>
              <a:t>selection</a:t>
            </a:r>
            <a:r>
              <a:rPr lang="fr-CH" dirty="0"/>
              <a:t> pressure </a:t>
            </a:r>
            <a:r>
              <a:rPr lang="fr-CH" dirty="0" err="1"/>
              <a:t>that</a:t>
            </a:r>
            <a:r>
              <a:rPr lang="fr-CH" dirty="0"/>
              <a:t> the immune system imposes </a:t>
            </a:r>
            <a:r>
              <a:rPr lang="fr-CH" dirty="0" err="1"/>
              <a:t>upon</a:t>
            </a:r>
            <a:r>
              <a:rPr lang="fr-CH" dirty="0"/>
              <a:t> </a:t>
            </a:r>
            <a:r>
              <a:rPr lang="fr-CH" dirty="0" err="1"/>
              <a:t>tumour</a:t>
            </a:r>
            <a:r>
              <a:rPr lang="fr-CH" dirty="0"/>
              <a:t> </a:t>
            </a:r>
            <a:r>
              <a:rPr lang="fr-CH" dirty="0" err="1"/>
              <a:t>evolution</a:t>
            </a:r>
            <a:endParaRPr lang="fr-CH" dirty="0"/>
          </a:p>
        </p:txBody>
      </p:sp>
      <p:sp>
        <p:nvSpPr>
          <p:cNvPr id="2" name="Espace réservé de la date 1"/>
          <p:cNvSpPr>
            <a:spLocks noGrp="1"/>
          </p:cNvSpPr>
          <p:nvPr>
            <p:ph type="dt" sz="half" idx="10"/>
          </p:nvPr>
        </p:nvSpPr>
        <p:spPr/>
        <p:txBody>
          <a:bodyPr/>
          <a:lstStyle/>
          <a:p>
            <a:r>
              <a:rPr lang="fr-FR"/>
              <a:t>15/03/2023</a:t>
            </a:r>
            <a:endParaRPr lang="en-US"/>
          </a:p>
        </p:txBody>
      </p:sp>
      <p:sp>
        <p:nvSpPr>
          <p:cNvPr id="3" name="Espace réservé du numéro de diapositive 2"/>
          <p:cNvSpPr>
            <a:spLocks noGrp="1"/>
          </p:cNvSpPr>
          <p:nvPr>
            <p:ph type="sldNum" sz="quarter" idx="12"/>
          </p:nvPr>
        </p:nvSpPr>
        <p:spPr/>
        <p:txBody>
          <a:bodyPr/>
          <a:lstStyle/>
          <a:p>
            <a:fld id="{04A3A10D-7D5E-4932-A76F-CD1632FD3D96}" type="slidenum">
              <a:rPr lang="en-US" smtClean="0"/>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21"/>
          <p:cNvSpPr>
            <a:spLocks noGrp="1"/>
          </p:cNvSpPr>
          <p:nvPr>
            <p:ph type="dt" sz="half" idx="10"/>
          </p:nvPr>
        </p:nvSpPr>
        <p:spPr/>
        <p:txBody>
          <a:bodyPr/>
          <a:lstStyle/>
          <a:p>
            <a:r>
              <a:rPr lang="fr-FR"/>
              <a:t>15/03/2023</a:t>
            </a:r>
            <a:endParaRPr lang="en-US" dirty="0"/>
          </a:p>
        </p:txBody>
      </p:sp>
      <p:sp>
        <p:nvSpPr>
          <p:cNvPr id="23" name="Subtitle 2"/>
          <p:cNvSpPr>
            <a:spLocks noGrp="1"/>
          </p:cNvSpPr>
          <p:nvPr/>
        </p:nvSpPr>
        <p:spPr>
          <a:xfrm>
            <a:off x="304800" y="3048000"/>
            <a:ext cx="8686800" cy="30480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l-GR" sz="1800" b="1" dirty="0">
                <a:solidFill>
                  <a:srgbClr val="C00000"/>
                </a:solidFill>
                <a:latin typeface="Times New Roman" pitchFamily="18" charset="0"/>
                <a:cs typeface="Times New Roman" pitchFamily="18" charset="0"/>
              </a:rPr>
              <a:t>ΑΝΟΣΟΛΟΓΙΑ ΚΑΙ ΚΑΚΟΗΘΗ ΝΕΟΠΛΑΣΜΑΤΑ</a:t>
            </a:r>
          </a:p>
          <a:p>
            <a:endParaRPr lang="el-GR" sz="1600" b="1" i="1" dirty="0">
              <a:latin typeface="Times New Roman" pitchFamily="18" charset="0"/>
              <a:cs typeface="Times New Roman" pitchFamily="18" charset="0"/>
            </a:endParaRPr>
          </a:p>
          <a:p>
            <a:endParaRPr lang="el-GR" sz="1600" b="1" i="1" dirty="0">
              <a:latin typeface="Times New Roman" pitchFamily="18" charset="0"/>
              <a:cs typeface="Times New Roman" pitchFamily="18" charset="0"/>
            </a:endParaRPr>
          </a:p>
          <a:p>
            <a:r>
              <a:rPr lang="el-GR" sz="1600" b="1" i="1" dirty="0">
                <a:latin typeface="Times New Roman" pitchFamily="18" charset="0"/>
                <a:cs typeface="Times New Roman" pitchFamily="18" charset="0"/>
              </a:rPr>
              <a:t>Περικλής Γ. Φούκας</a:t>
            </a:r>
            <a:br>
              <a:rPr lang="el-GR" sz="1600" i="1" dirty="0">
                <a:latin typeface="Times New Roman" pitchFamily="18" charset="0"/>
                <a:cs typeface="Times New Roman" pitchFamily="18" charset="0"/>
              </a:rPr>
            </a:br>
            <a:r>
              <a:rPr lang="en-US" sz="1600" i="1" dirty="0">
                <a:latin typeface="Times New Roman" pitchFamily="18" charset="0"/>
                <a:cs typeface="Times New Roman" pitchFamily="18" charset="0"/>
              </a:rPr>
              <a:t>B’ </a:t>
            </a:r>
            <a:r>
              <a:rPr lang="el-GR" sz="1600" i="1" dirty="0">
                <a:latin typeface="Times New Roman" pitchFamily="18" charset="0"/>
                <a:cs typeface="Times New Roman" pitchFamily="18" charset="0"/>
              </a:rPr>
              <a:t>Εργαστήριο Παθολογικής Ανατομικής</a:t>
            </a:r>
            <a:br>
              <a:rPr lang="el-GR" sz="1600" i="1" dirty="0">
                <a:latin typeface="Times New Roman" pitchFamily="18" charset="0"/>
                <a:cs typeface="Times New Roman" pitchFamily="18" charset="0"/>
              </a:rPr>
            </a:br>
            <a:r>
              <a:rPr lang="el-GR" sz="1600" i="1" dirty="0">
                <a:latin typeface="Times New Roman" pitchFamily="18" charset="0"/>
                <a:cs typeface="Times New Roman" pitchFamily="18" charset="0"/>
              </a:rPr>
              <a:t>Ιατρικής Σχολής, ΕΚΠ</a:t>
            </a:r>
            <a:r>
              <a:rPr lang="el-GR" sz="1400" dirty="0">
                <a:latin typeface="Times New Roman" pitchFamily="18" charset="0"/>
                <a:cs typeface="Times New Roman" pitchFamily="18" charset="0"/>
              </a:rPr>
              <a:t>Α</a:t>
            </a:r>
          </a:p>
          <a:p>
            <a:r>
              <a:rPr lang="fr-CH" sz="1400" i="1" dirty="0">
                <a:latin typeface="Times New Roman" pitchFamily="18" charset="0"/>
                <a:cs typeface="Times New Roman" pitchFamily="18" charset="0"/>
                <a:hlinkClick r:id="rId3"/>
              </a:rPr>
              <a:t>pfoukas@med.uoa.gr</a:t>
            </a:r>
            <a:endParaRPr lang="fr-CH" sz="1400" i="1" dirty="0">
              <a:latin typeface="Times New Roman" pitchFamily="18" charset="0"/>
              <a:cs typeface="Times New Roman" pitchFamily="18" charset="0"/>
            </a:endParaRPr>
          </a:p>
          <a:p>
            <a:endParaRPr lang="fr-CH" sz="1400" dirty="0">
              <a:latin typeface="Times New Roman" pitchFamily="18" charset="0"/>
              <a:cs typeface="Times New Roman" pitchFamily="18" charset="0"/>
            </a:endParaRPr>
          </a:p>
          <a:p>
            <a:endParaRPr lang="el-GR" sz="1600" b="1" i="1" dirty="0">
              <a:latin typeface="Times New Roman" pitchFamily="18" charset="0"/>
              <a:cs typeface="Times New Roman" pitchFamily="18" charset="0"/>
            </a:endParaRPr>
          </a:p>
          <a:p>
            <a:endParaRPr lang="el-GR" sz="1600" b="1" i="1" dirty="0">
              <a:latin typeface="Times New Roman" pitchFamily="18" charset="0"/>
              <a:cs typeface="Times New Roman" pitchFamily="18" charset="0"/>
            </a:endParaRPr>
          </a:p>
        </p:txBody>
      </p:sp>
      <p:cxnSp>
        <p:nvCxnSpPr>
          <p:cNvPr id="25" name="Straight Connector 24"/>
          <p:cNvCxnSpPr/>
          <p:nvPr/>
        </p:nvCxnSpPr>
        <p:spPr>
          <a:xfrm>
            <a:off x="0" y="1295400"/>
            <a:ext cx="9144000" cy="0"/>
          </a:xfrm>
          <a:prstGeom prst="line">
            <a:avLst/>
          </a:prstGeom>
        </p:spPr>
        <p:style>
          <a:lnRef idx="2">
            <a:schemeClr val="accent6"/>
          </a:lnRef>
          <a:fillRef idx="0">
            <a:schemeClr val="accent6"/>
          </a:fillRef>
          <a:effectRef idx="1">
            <a:schemeClr val="accent6"/>
          </a:effectRef>
          <a:fontRef idx="minor">
            <a:schemeClr val="tx1"/>
          </a:fontRef>
        </p:style>
      </p:cxnSp>
      <p:pic>
        <p:nvPicPr>
          <p:cNvPr id="15" name="Picture 4"/>
          <p:cNvPicPr>
            <a:picLocks noChangeAspect="1" noChangeArrowheads="1"/>
          </p:cNvPicPr>
          <p:nvPr/>
        </p:nvPicPr>
        <p:blipFill>
          <a:blip r:embed="rId4" cstate="print"/>
          <a:srcRect/>
          <a:stretch>
            <a:fillRect/>
          </a:stretch>
        </p:blipFill>
        <p:spPr bwMode="auto">
          <a:xfrm>
            <a:off x="2267744" y="1426424"/>
            <a:ext cx="1656184" cy="1354504"/>
          </a:xfrm>
          <a:prstGeom prst="rect">
            <a:avLst/>
          </a:prstGeom>
          <a:noFill/>
          <a:ln w="9525">
            <a:solidFill>
              <a:srgbClr val="7030A0"/>
            </a:solidFill>
            <a:miter lim="800000"/>
            <a:headEnd/>
            <a:tailEnd/>
          </a:ln>
        </p:spPr>
      </p:pic>
      <p:pic>
        <p:nvPicPr>
          <p:cNvPr id="16" name="Image 15" descr="TONSIL_PANEL-5_CD11c-CD141-CD1c-CD123-DAPI.tif"/>
          <p:cNvPicPr>
            <a:picLocks noChangeAspect="1"/>
          </p:cNvPicPr>
          <p:nvPr/>
        </p:nvPicPr>
        <p:blipFill>
          <a:blip r:embed="rId5" cstate="print"/>
          <a:stretch>
            <a:fillRect/>
          </a:stretch>
        </p:blipFill>
        <p:spPr>
          <a:xfrm>
            <a:off x="278817" y="1412776"/>
            <a:ext cx="1872207" cy="1368152"/>
          </a:xfrm>
          <a:prstGeom prst="rect">
            <a:avLst/>
          </a:prstGeom>
          <a:ln>
            <a:solidFill>
              <a:srgbClr val="7030A0"/>
            </a:solidFill>
          </a:ln>
        </p:spPr>
      </p:pic>
      <p:pic>
        <p:nvPicPr>
          <p:cNvPr id="17" name="Picture 2" descr="C:\Users\pfoukas\Documents\UNIL\PROJECTS\UPENN_OVCA\IMAGES\12000-1A_FALC-2-GC_CD3x10.jpg"/>
          <p:cNvPicPr>
            <a:picLocks noChangeAspect="1" noChangeArrowheads="1"/>
          </p:cNvPicPr>
          <p:nvPr/>
        </p:nvPicPr>
        <p:blipFill>
          <a:blip r:embed="rId6" cstate="print"/>
          <a:srcRect/>
          <a:stretch>
            <a:fillRect/>
          </a:stretch>
        </p:blipFill>
        <p:spPr bwMode="auto">
          <a:xfrm>
            <a:off x="4043941" y="1426424"/>
            <a:ext cx="1824203" cy="1354504"/>
          </a:xfrm>
          <a:prstGeom prst="rect">
            <a:avLst/>
          </a:prstGeom>
          <a:noFill/>
          <a:ln>
            <a:solidFill>
              <a:srgbClr val="7030A0"/>
            </a:solidFill>
          </a:ln>
        </p:spPr>
      </p:pic>
      <p:pic>
        <p:nvPicPr>
          <p:cNvPr id="18" name="Picture 4"/>
          <p:cNvPicPr>
            <a:picLocks noChangeAspect="1" noChangeArrowheads="1"/>
          </p:cNvPicPr>
          <p:nvPr/>
        </p:nvPicPr>
        <p:blipFill>
          <a:blip r:embed="rId7" cstate="print"/>
          <a:srcRect/>
          <a:stretch>
            <a:fillRect/>
          </a:stretch>
        </p:blipFill>
        <p:spPr bwMode="auto">
          <a:xfrm>
            <a:off x="7956376" y="1412776"/>
            <a:ext cx="867994" cy="1368152"/>
          </a:xfrm>
          <a:prstGeom prst="rect">
            <a:avLst/>
          </a:prstGeom>
          <a:noFill/>
          <a:ln w="9525">
            <a:solidFill>
              <a:srgbClr val="7030A0"/>
            </a:solidFill>
            <a:miter lim="800000"/>
            <a:headEnd/>
            <a:tailEnd/>
          </a:ln>
        </p:spPr>
      </p:pic>
      <p:pic>
        <p:nvPicPr>
          <p:cNvPr id="19" name="Picture 2"/>
          <p:cNvPicPr>
            <a:picLocks noChangeAspect="1" noChangeArrowheads="1"/>
          </p:cNvPicPr>
          <p:nvPr/>
        </p:nvPicPr>
        <p:blipFill>
          <a:blip r:embed="rId8" cstate="print"/>
          <a:srcRect/>
          <a:stretch>
            <a:fillRect/>
          </a:stretch>
        </p:blipFill>
        <p:spPr bwMode="auto">
          <a:xfrm>
            <a:off x="5994744" y="1424924"/>
            <a:ext cx="1838973" cy="1356004"/>
          </a:xfrm>
          <a:prstGeom prst="rect">
            <a:avLst/>
          </a:prstGeom>
          <a:noFill/>
          <a:ln w="9525">
            <a:solidFill>
              <a:srgbClr val="7030A0"/>
            </a:solidFill>
            <a:miter lim="800000"/>
            <a:headEnd/>
            <a:tailEnd/>
          </a:ln>
        </p:spPr>
      </p:pic>
      <p:pic>
        <p:nvPicPr>
          <p:cNvPr id="10" name="Picture 4" descr="C:\Users\pfoukas\AppData\Local\Microsoft\Windows\Temporary Internet Files\Content.IE5\S113KQNF\image001.jpg"/>
          <p:cNvPicPr>
            <a:picLocks noChangeAspect="1" noChangeArrowheads="1"/>
          </p:cNvPicPr>
          <p:nvPr/>
        </p:nvPicPr>
        <p:blipFill>
          <a:blip r:embed="rId9" cstate="print"/>
          <a:srcRect b="15763"/>
          <a:stretch>
            <a:fillRect/>
          </a:stretch>
        </p:blipFill>
        <p:spPr bwMode="auto">
          <a:xfrm>
            <a:off x="1444592" y="5849889"/>
            <a:ext cx="925545" cy="1008111"/>
          </a:xfrm>
          <a:prstGeom prst="rect">
            <a:avLst/>
          </a:prstGeom>
          <a:noFill/>
          <a:ln w="3175">
            <a:noFill/>
          </a:ln>
        </p:spPr>
      </p:pic>
      <p:pic>
        <p:nvPicPr>
          <p:cNvPr id="11" name="Picture 2" descr="C:\Users\pfoukas\Documents\SAVED to COLLABORATEURS_18.07.2016\UofATHENS\ATTIKON\LOGO3ATTIKON[1].bmp"/>
          <p:cNvPicPr>
            <a:picLocks noChangeAspect="1" noChangeArrowheads="1"/>
          </p:cNvPicPr>
          <p:nvPr/>
        </p:nvPicPr>
        <p:blipFill>
          <a:blip r:embed="rId10" cstate="print"/>
          <a:srcRect r="-35296" b="10452"/>
          <a:stretch>
            <a:fillRect/>
          </a:stretch>
        </p:blipFill>
        <p:spPr bwMode="auto">
          <a:xfrm>
            <a:off x="2399500" y="5990224"/>
            <a:ext cx="588324" cy="864096"/>
          </a:xfrm>
          <a:prstGeom prst="rect">
            <a:avLst/>
          </a:prstGeom>
          <a:noFill/>
        </p:spPr>
      </p:pic>
      <p:sp>
        <p:nvSpPr>
          <p:cNvPr id="2" name="Espace réservé du numéro de diapositive 1"/>
          <p:cNvSpPr>
            <a:spLocks noGrp="1"/>
          </p:cNvSpPr>
          <p:nvPr>
            <p:ph type="sldNum" sz="quarter" idx="12"/>
          </p:nvPr>
        </p:nvSpPr>
        <p:spPr/>
        <p:txBody>
          <a:bodyPr/>
          <a:lstStyle/>
          <a:p>
            <a:fld id="{04A3A10D-7D5E-4932-A76F-CD1632FD3D96}" type="slidenum">
              <a:rPr lang="en-US" smtClean="0"/>
              <a:pPr/>
              <a:t>98</a:t>
            </a:fld>
            <a:endParaRPr lang="en-US"/>
          </a:p>
        </p:txBody>
      </p:sp>
      <p:sp>
        <p:nvSpPr>
          <p:cNvPr id="3" name="ZoneTexte 2"/>
          <p:cNvSpPr txBox="1"/>
          <p:nvPr/>
        </p:nvSpPr>
        <p:spPr>
          <a:xfrm>
            <a:off x="660009" y="4502730"/>
            <a:ext cx="6576287" cy="1446550"/>
          </a:xfrm>
          <a:prstGeom prst="rect">
            <a:avLst/>
          </a:prstGeom>
          <a:noFill/>
          <a:ln>
            <a:noFill/>
          </a:ln>
        </p:spPr>
        <p:txBody>
          <a:bodyPr wrap="none" rtlCol="0">
            <a:spAutoFit/>
          </a:bodyPr>
          <a:lstStyle/>
          <a:p>
            <a:r>
              <a:rPr lang="el-GR" sz="8800" b="1" dirty="0">
                <a:solidFill>
                  <a:srgbClr val="7030A0"/>
                </a:solidFill>
              </a:rPr>
              <a:t>ΕΥΧΑΡΙΣΤΩ</a:t>
            </a:r>
            <a:endParaRPr lang="fr-CH" sz="8800" b="1" dirty="0">
              <a:solidFill>
                <a:srgbClr val="7030A0"/>
              </a:solidFill>
            </a:endParaRPr>
          </a:p>
        </p:txBody>
      </p:sp>
    </p:spTree>
    <p:extLst>
      <p:ext uri="{BB962C8B-B14F-4D97-AF65-F5344CB8AC3E}">
        <p14:creationId xmlns:p14="http://schemas.microsoft.com/office/powerpoint/2010/main" val="30208109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15/03/2023</a:t>
            </a:r>
            <a:endParaRPr lang="en-US"/>
          </a:p>
        </p:txBody>
      </p:sp>
      <p:sp>
        <p:nvSpPr>
          <p:cNvPr id="3" name="Slide Number Placeholder 2"/>
          <p:cNvSpPr>
            <a:spLocks noGrp="1"/>
          </p:cNvSpPr>
          <p:nvPr>
            <p:ph type="sldNum" sz="quarter" idx="12"/>
          </p:nvPr>
        </p:nvSpPr>
        <p:spPr/>
        <p:txBody>
          <a:bodyPr/>
          <a:lstStyle/>
          <a:p>
            <a:fld id="{04A3A10D-7D5E-4932-A76F-CD1632FD3D96}" type="slidenum">
              <a:rPr lang="en-US" smtClean="0"/>
              <a:pPr/>
              <a:t>99</a:t>
            </a:fld>
            <a:endParaRPr lang="en-US"/>
          </a:p>
        </p:txBody>
      </p:sp>
      <p:pic>
        <p:nvPicPr>
          <p:cNvPr id="4" name="Picture 3"/>
          <p:cNvPicPr>
            <a:picLocks noChangeAspect="1"/>
          </p:cNvPicPr>
          <p:nvPr/>
        </p:nvPicPr>
        <p:blipFill>
          <a:blip r:embed="rId2"/>
          <a:stretch>
            <a:fillRect/>
          </a:stretch>
        </p:blipFill>
        <p:spPr>
          <a:xfrm>
            <a:off x="4345590" y="764704"/>
            <a:ext cx="4543628" cy="5423039"/>
          </a:xfrm>
          <a:prstGeom prst="rect">
            <a:avLst/>
          </a:prstGeom>
        </p:spPr>
      </p:pic>
      <p:pic>
        <p:nvPicPr>
          <p:cNvPr id="5" name="Picture 4"/>
          <p:cNvPicPr>
            <a:picLocks noChangeAspect="1"/>
          </p:cNvPicPr>
          <p:nvPr/>
        </p:nvPicPr>
        <p:blipFill>
          <a:blip r:embed="rId3"/>
          <a:stretch>
            <a:fillRect/>
          </a:stretch>
        </p:blipFill>
        <p:spPr>
          <a:xfrm>
            <a:off x="107504" y="188640"/>
            <a:ext cx="4030688" cy="1484337"/>
          </a:xfrm>
          <a:prstGeom prst="rect">
            <a:avLst/>
          </a:prstGeom>
        </p:spPr>
      </p:pic>
      <p:pic>
        <p:nvPicPr>
          <p:cNvPr id="6" name="Picture 5"/>
          <p:cNvPicPr>
            <a:picLocks noChangeAspect="1"/>
          </p:cNvPicPr>
          <p:nvPr/>
        </p:nvPicPr>
        <p:blipFill>
          <a:blip r:embed="rId4"/>
          <a:stretch>
            <a:fillRect/>
          </a:stretch>
        </p:blipFill>
        <p:spPr>
          <a:xfrm>
            <a:off x="2139485" y="1672977"/>
            <a:ext cx="1888654" cy="188865"/>
          </a:xfrm>
          <a:prstGeom prst="rect">
            <a:avLst/>
          </a:prstGeom>
        </p:spPr>
      </p:pic>
      <p:sp>
        <p:nvSpPr>
          <p:cNvPr id="7" name="TextBox 6"/>
          <p:cNvSpPr txBox="1"/>
          <p:nvPr/>
        </p:nvSpPr>
        <p:spPr>
          <a:xfrm>
            <a:off x="0" y="2445477"/>
            <a:ext cx="4631140" cy="1569660"/>
          </a:xfrm>
          <a:prstGeom prst="rect">
            <a:avLst/>
          </a:prstGeom>
          <a:noFill/>
        </p:spPr>
        <p:txBody>
          <a:bodyPr wrap="none" rtlCol="0">
            <a:spAutoFit/>
          </a:bodyPr>
          <a:lstStyle/>
          <a:p>
            <a:r>
              <a:rPr lang="el-GR" sz="1200" b="1" dirty="0">
                <a:solidFill>
                  <a:srgbClr val="990000"/>
                </a:solidFill>
              </a:rPr>
              <a:t>Όταν όγκοι που αναπτύχθηκαν σε ποντίκια με </a:t>
            </a:r>
          </a:p>
          <a:p>
            <a:r>
              <a:rPr lang="el-GR" sz="1200" b="1" dirty="0">
                <a:solidFill>
                  <a:srgbClr val="990000"/>
                </a:solidFill>
              </a:rPr>
              <a:t>ανοσοκαταστολή </a:t>
            </a:r>
            <a:r>
              <a:rPr lang="en-GB" sz="1200" b="1" dirty="0">
                <a:solidFill>
                  <a:srgbClr val="990000"/>
                </a:solidFill>
              </a:rPr>
              <a:t>(Rag2-/-)</a:t>
            </a:r>
            <a:r>
              <a:rPr lang="el-GR" sz="1200" b="1" dirty="0">
                <a:solidFill>
                  <a:srgbClr val="990000"/>
                </a:solidFill>
              </a:rPr>
              <a:t> ή σε ανοσοϊκανά ποντίκια </a:t>
            </a:r>
            <a:endParaRPr lang="en-GB" sz="1200" b="1" dirty="0">
              <a:solidFill>
                <a:srgbClr val="990000"/>
              </a:solidFill>
            </a:endParaRPr>
          </a:p>
          <a:p>
            <a:r>
              <a:rPr lang="el-GR" sz="1200" b="1" dirty="0">
                <a:solidFill>
                  <a:srgbClr val="990000"/>
                </a:solidFill>
              </a:rPr>
              <a:t>(129/</a:t>
            </a:r>
            <a:r>
              <a:rPr lang="en-GB" sz="1200" b="1" dirty="0" err="1">
                <a:solidFill>
                  <a:srgbClr val="990000"/>
                </a:solidFill>
              </a:rPr>
              <a:t>SvEv</a:t>
            </a:r>
            <a:r>
              <a:rPr lang="el-GR" sz="1200" b="1" dirty="0">
                <a:solidFill>
                  <a:srgbClr val="990000"/>
                </a:solidFill>
              </a:rPr>
              <a:t>)</a:t>
            </a:r>
            <a:r>
              <a:rPr lang="en-GB" sz="1200" b="1" dirty="0">
                <a:solidFill>
                  <a:srgbClr val="990000"/>
                </a:solidFill>
              </a:rPr>
              <a:t> </a:t>
            </a:r>
            <a:r>
              <a:rPr lang="el-GR" sz="1200" b="1" dirty="0">
                <a:solidFill>
                  <a:srgbClr val="990000"/>
                </a:solidFill>
              </a:rPr>
              <a:t>μεταμοσχευτούν σε ανοσοϊκανά ποντίκια </a:t>
            </a:r>
            <a:endParaRPr lang="en-GB" sz="1200" b="1" dirty="0">
              <a:solidFill>
                <a:srgbClr val="990000"/>
              </a:solidFill>
            </a:endParaRPr>
          </a:p>
          <a:p>
            <a:r>
              <a:rPr lang="el-GR" sz="1200" b="1" dirty="0">
                <a:solidFill>
                  <a:srgbClr val="990000"/>
                </a:solidFill>
              </a:rPr>
              <a:t>τότε οι όγκοι αναπτύσσονται κανονικά (δεξιό ήμισυ εικόνας).</a:t>
            </a:r>
          </a:p>
          <a:p>
            <a:r>
              <a:rPr lang="el-GR" sz="1200" b="1" dirty="0">
                <a:solidFill>
                  <a:srgbClr val="990000"/>
                </a:solidFill>
              </a:rPr>
              <a:t>Όταν όγκοι που αναπτύχθηκαν σε ποντίκια με </a:t>
            </a:r>
          </a:p>
          <a:p>
            <a:r>
              <a:rPr lang="el-GR" sz="1200" b="1" dirty="0">
                <a:solidFill>
                  <a:srgbClr val="990000"/>
                </a:solidFill>
              </a:rPr>
              <a:t>ανοσοκαταστολή </a:t>
            </a:r>
            <a:r>
              <a:rPr lang="en-GB" sz="1200" b="1" dirty="0">
                <a:solidFill>
                  <a:srgbClr val="990000"/>
                </a:solidFill>
              </a:rPr>
              <a:t>(Rag2-/-)</a:t>
            </a:r>
            <a:r>
              <a:rPr lang="el-GR" sz="1200" b="1" dirty="0">
                <a:solidFill>
                  <a:srgbClr val="990000"/>
                </a:solidFill>
              </a:rPr>
              <a:t> ή σε ανοσοϊκανά ποντίκια </a:t>
            </a:r>
            <a:endParaRPr lang="en-GB" sz="1200" b="1" dirty="0">
              <a:solidFill>
                <a:srgbClr val="990000"/>
              </a:solidFill>
            </a:endParaRPr>
          </a:p>
          <a:p>
            <a:r>
              <a:rPr lang="el-GR" sz="1200" b="1" dirty="0">
                <a:solidFill>
                  <a:srgbClr val="990000"/>
                </a:solidFill>
              </a:rPr>
              <a:t>(129/</a:t>
            </a:r>
            <a:r>
              <a:rPr lang="en-GB" sz="1200" b="1" dirty="0" err="1">
                <a:solidFill>
                  <a:srgbClr val="990000"/>
                </a:solidFill>
              </a:rPr>
              <a:t>SvEv</a:t>
            </a:r>
            <a:r>
              <a:rPr lang="el-GR" sz="1200" b="1" dirty="0">
                <a:solidFill>
                  <a:srgbClr val="990000"/>
                </a:solidFill>
              </a:rPr>
              <a:t>)</a:t>
            </a:r>
            <a:r>
              <a:rPr lang="en-GB" sz="1200" b="1" dirty="0">
                <a:solidFill>
                  <a:srgbClr val="990000"/>
                </a:solidFill>
              </a:rPr>
              <a:t> </a:t>
            </a:r>
            <a:r>
              <a:rPr lang="el-GR" sz="1200" b="1" dirty="0">
                <a:solidFill>
                  <a:srgbClr val="990000"/>
                </a:solidFill>
              </a:rPr>
              <a:t>μεταμοσχευτούν σε ανοσοκατεσταλμένα ποντίκια</a:t>
            </a:r>
            <a:endParaRPr lang="en-GB" sz="1200" b="1" dirty="0">
              <a:solidFill>
                <a:srgbClr val="990000"/>
              </a:solidFill>
            </a:endParaRPr>
          </a:p>
          <a:p>
            <a:endParaRPr lang="fr-CH" sz="1200" b="1" dirty="0">
              <a:solidFill>
                <a:srgbClr val="990000"/>
              </a:solidFill>
            </a:endParaRPr>
          </a:p>
        </p:txBody>
      </p:sp>
      <p:pic>
        <p:nvPicPr>
          <p:cNvPr id="10" name="Picture 9"/>
          <p:cNvPicPr>
            <a:picLocks noChangeAspect="1"/>
          </p:cNvPicPr>
          <p:nvPr/>
        </p:nvPicPr>
        <p:blipFill>
          <a:blip r:embed="rId5"/>
          <a:stretch>
            <a:fillRect/>
          </a:stretch>
        </p:blipFill>
        <p:spPr>
          <a:xfrm>
            <a:off x="107504" y="4733872"/>
            <a:ext cx="4485009" cy="567335"/>
          </a:xfrm>
          <a:prstGeom prst="rect">
            <a:avLst/>
          </a:prstGeom>
        </p:spPr>
      </p:pic>
      <p:pic>
        <p:nvPicPr>
          <p:cNvPr id="11" name="Picture 10"/>
          <p:cNvPicPr>
            <a:picLocks noChangeAspect="1"/>
          </p:cNvPicPr>
          <p:nvPr/>
        </p:nvPicPr>
        <p:blipFill>
          <a:blip r:embed="rId6"/>
          <a:stretch>
            <a:fillRect/>
          </a:stretch>
        </p:blipFill>
        <p:spPr>
          <a:xfrm>
            <a:off x="124950" y="5298727"/>
            <a:ext cx="4467564" cy="750980"/>
          </a:xfrm>
          <a:prstGeom prst="rect">
            <a:avLst/>
          </a:prstGeom>
        </p:spPr>
      </p:pic>
      <p:cxnSp>
        <p:nvCxnSpPr>
          <p:cNvPr id="13" name="Straight Connector 12"/>
          <p:cNvCxnSpPr/>
          <p:nvPr/>
        </p:nvCxnSpPr>
        <p:spPr>
          <a:xfrm>
            <a:off x="4716016" y="3356992"/>
            <a:ext cx="3970784"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44696188"/>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2990</Words>
  <Application>Microsoft Office PowerPoint</Application>
  <PresentationFormat>Προβολή στην οθόνη (4:3)</PresentationFormat>
  <Paragraphs>559</Paragraphs>
  <Slides>99</Slides>
  <Notes>87</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99</vt:i4>
      </vt:variant>
    </vt:vector>
  </HeadingPairs>
  <TitlesOfParts>
    <vt:vector size="104" baseType="lpstr">
      <vt:lpstr>Arial</vt:lpstr>
      <vt:lpstr>Calibri</vt:lpstr>
      <vt:lpstr>Times New Roman</vt:lpstr>
      <vt:lpstr>Wingdings 2</vt:lpstr>
      <vt:lpstr>Blank</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Case 0095-Geico</vt:lpstr>
      <vt:lpstr>Case 0100-Geico</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CHUV | Centre hospitalier universitaire vaudois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Foukas Periklis (HOS41643)</dc:creator>
  <cp:lastModifiedBy>Maria Giannari</cp:lastModifiedBy>
  <cp:revision>932</cp:revision>
  <dcterms:created xsi:type="dcterms:W3CDTF">2016-02-22T11:36:20Z</dcterms:created>
  <dcterms:modified xsi:type="dcterms:W3CDTF">2023-03-17T11:40:22Z</dcterms:modified>
</cp:coreProperties>
</file>