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59" r:id="rId4"/>
    <p:sldId id="260" r:id="rId5"/>
    <p:sldId id="261" r:id="rId6"/>
    <p:sldId id="262" r:id="rId7"/>
    <p:sldId id="263" r:id="rId8"/>
    <p:sldId id="264" r:id="rId9"/>
    <p:sldId id="265" r:id="rId10"/>
    <p:sldId id="266" r:id="rId11"/>
    <p:sldId id="267" r:id="rId12"/>
    <p:sldId id="311" r:id="rId13"/>
    <p:sldId id="268" r:id="rId14"/>
    <p:sldId id="269" r:id="rId15"/>
    <p:sldId id="270" r:id="rId16"/>
    <p:sldId id="271" r:id="rId17"/>
    <p:sldId id="272" r:id="rId18"/>
    <p:sldId id="312" r:id="rId19"/>
    <p:sldId id="273" r:id="rId20"/>
    <p:sldId id="274" r:id="rId21"/>
    <p:sldId id="275" r:id="rId22"/>
    <p:sldId id="276" r:id="rId23"/>
    <p:sldId id="310"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309" r:id="rId40"/>
    <p:sldId id="292" r:id="rId41"/>
    <p:sldId id="293" r:id="rId42"/>
    <p:sldId id="308"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4" autoAdjust="0"/>
  </p:normalViewPr>
  <p:slideViewPr>
    <p:cSldViewPr>
      <p:cViewPr>
        <p:scale>
          <a:sx n="90" d="100"/>
          <a:sy n="90" d="100"/>
        </p:scale>
        <p:origin x="-1234"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2083"/>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55.81395" units="1/cm"/>
          <inkml:channelProperty channel="Y" name="resolution" value="55.95855" units="1/cm"/>
        </inkml:channelProperties>
      </inkml:inkSource>
      <inkml:timestamp xml:id="ts0" timeString="2020-02-25T15:46:52.25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15769 8237,'18'0,"-1"0,19 18,52-18,-35 0,-18 0,0 0,18 0,-35 0,35 0,-36 0,19 0,-1 0,-17 0,17 0,-17 0,-1 0,1 0,0 0,-1 0,18 0,-17 0,0 0,-1 0,1 0,0 0,17 0,-17 0,-1 0,18 0,-17 0,-36 0,36 0,0 0,-1 0,1 0,17 0,18 0,-35 0,-1 0,1 0,0 0,-1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73B4D8C-12B6-4342-9E26-4E2B88E43ABD}" type="datetimeFigureOut">
              <a:rPr lang="el-GR" smtClean="0"/>
              <a:pPr/>
              <a:t>9/3/2020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82413C9-DCE6-4EE3-BBEB-6339FEB2982A}"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73B4D8C-12B6-4342-9E26-4E2B88E43ABD}" type="datetimeFigureOut">
              <a:rPr lang="el-GR" smtClean="0"/>
              <a:pPr/>
              <a:t>9/3/2020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82413C9-DCE6-4EE3-BBEB-6339FEB2982A}"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73B4D8C-12B6-4342-9E26-4E2B88E43ABD}" type="datetimeFigureOut">
              <a:rPr lang="el-GR" smtClean="0"/>
              <a:pPr/>
              <a:t>9/3/2020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82413C9-DCE6-4EE3-BBEB-6339FEB2982A}"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73B4D8C-12B6-4342-9E26-4E2B88E43ABD}" type="datetimeFigureOut">
              <a:rPr lang="el-GR" smtClean="0"/>
              <a:pPr/>
              <a:t>9/3/2020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82413C9-DCE6-4EE3-BBEB-6339FEB2982A}"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73B4D8C-12B6-4342-9E26-4E2B88E43ABD}" type="datetimeFigureOut">
              <a:rPr lang="el-GR" smtClean="0"/>
              <a:pPr/>
              <a:t>9/3/2020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82413C9-DCE6-4EE3-BBEB-6339FEB2982A}"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73B4D8C-12B6-4342-9E26-4E2B88E43ABD}" type="datetimeFigureOut">
              <a:rPr lang="el-GR" smtClean="0"/>
              <a:pPr/>
              <a:t>9/3/2020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82413C9-DCE6-4EE3-BBEB-6339FEB2982A}"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73B4D8C-12B6-4342-9E26-4E2B88E43ABD}" type="datetimeFigureOut">
              <a:rPr lang="el-GR" smtClean="0"/>
              <a:pPr/>
              <a:t>9/3/2020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182413C9-DCE6-4EE3-BBEB-6339FEB2982A}"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73B4D8C-12B6-4342-9E26-4E2B88E43ABD}" type="datetimeFigureOut">
              <a:rPr lang="el-GR" smtClean="0"/>
              <a:pPr/>
              <a:t>9/3/2020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182413C9-DCE6-4EE3-BBEB-6339FEB2982A}"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73B4D8C-12B6-4342-9E26-4E2B88E43ABD}" type="datetimeFigureOut">
              <a:rPr lang="el-GR" smtClean="0"/>
              <a:pPr/>
              <a:t>9/3/2020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182413C9-DCE6-4EE3-BBEB-6339FEB2982A}"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73B4D8C-12B6-4342-9E26-4E2B88E43ABD}" type="datetimeFigureOut">
              <a:rPr lang="el-GR" smtClean="0"/>
              <a:pPr/>
              <a:t>9/3/2020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82413C9-DCE6-4EE3-BBEB-6339FEB2982A}"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73B4D8C-12B6-4342-9E26-4E2B88E43ABD}" type="datetimeFigureOut">
              <a:rPr lang="el-GR" smtClean="0"/>
              <a:pPr/>
              <a:t>9/3/2020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82413C9-DCE6-4EE3-BBEB-6339FEB2982A}"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3B4D8C-12B6-4342-9E26-4E2B88E43ABD}" type="datetimeFigureOut">
              <a:rPr lang="el-GR" smtClean="0"/>
              <a:pPr/>
              <a:t>9/3/2020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413C9-DCE6-4EE3-BBEB-6339FEB2982A}"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1.emf"/></Relationships>
</file>

<file path=ppt/slides/_rels/slide4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08504" cy="1498178"/>
          </a:xfrm>
        </p:spPr>
        <p:txBody>
          <a:bodyPr>
            <a:normAutofit fontScale="90000"/>
          </a:bodyPr>
          <a:lstStyle/>
          <a:p>
            <a:r>
              <a:rPr lang="el-GR" dirty="0" smtClean="0"/>
              <a:t>Ανατομία </a:t>
            </a:r>
            <a:r>
              <a:rPr lang="el-GR" dirty="0" smtClean="0"/>
              <a:t>σπλάχνων</a:t>
            </a:r>
            <a:br>
              <a:rPr lang="el-GR" dirty="0" smtClean="0"/>
            </a:br>
            <a:r>
              <a:rPr lang="el-GR" dirty="0" smtClean="0"/>
              <a:t/>
            </a:r>
            <a:br>
              <a:rPr lang="el-GR" dirty="0" smtClean="0"/>
            </a:br>
            <a:r>
              <a:rPr lang="el-GR" sz="4000" dirty="0" smtClean="0"/>
              <a:t>Αλέξανδρος </a:t>
            </a:r>
            <a:r>
              <a:rPr lang="el-GR" sz="4000" dirty="0" err="1" smtClean="0"/>
              <a:t>Περγάρης</a:t>
            </a:r>
            <a:r>
              <a:rPr lang="el-GR" sz="4000" dirty="0" smtClean="0"/>
              <a:t> &amp; Δημήτριος </a:t>
            </a:r>
            <a:r>
              <a:rPr lang="el-GR" sz="4000" dirty="0" err="1" smtClean="0"/>
              <a:t>Γούτας</a:t>
            </a:r>
            <a:r>
              <a:rPr lang="el-GR" sz="4000" dirty="0" smtClean="0"/>
              <a:t> </a:t>
            </a:r>
            <a:endParaRPr lang="el-GR" sz="4000" dirty="0"/>
          </a:p>
        </p:txBody>
      </p:sp>
      <p:pic>
        <p:nvPicPr>
          <p:cNvPr id="4" name="3 - Θέση περιεχομένου" descr="anatomy-diagram.png"/>
          <p:cNvPicPr>
            <a:picLocks noGrp="1" noChangeAspect="1"/>
          </p:cNvPicPr>
          <p:nvPr>
            <p:ph idx="1"/>
          </p:nvPr>
        </p:nvPicPr>
        <p:blipFill>
          <a:blip r:embed="rId2" cstate="print"/>
          <a:stretch>
            <a:fillRect/>
          </a:stretch>
        </p:blipFill>
        <p:spPr>
          <a:xfrm>
            <a:off x="3419872" y="1988840"/>
            <a:ext cx="2046088" cy="4525963"/>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Περικάρδιο</a:t>
            </a:r>
            <a:endParaRPr lang="el-GR" dirty="0"/>
          </a:p>
        </p:txBody>
      </p:sp>
      <p:pic>
        <p:nvPicPr>
          <p:cNvPr id="4" name="3 - Θέση περιεχομένου" descr="8f2cc2e995470d51eb89880936baa835.jpg"/>
          <p:cNvPicPr>
            <a:picLocks noGrp="1" noChangeAspect="1"/>
          </p:cNvPicPr>
          <p:nvPr>
            <p:ph idx="1"/>
          </p:nvPr>
        </p:nvPicPr>
        <p:blipFill>
          <a:blip r:embed="rId2" cstate="print"/>
          <a:stretch>
            <a:fillRect/>
          </a:stretch>
        </p:blipFill>
        <p:spPr>
          <a:xfrm>
            <a:off x="1259632" y="1196752"/>
            <a:ext cx="6408712" cy="5661248"/>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Θυρεοειδής αδένας</a:t>
            </a:r>
            <a:endParaRPr lang="el-GR" dirty="0"/>
          </a:p>
        </p:txBody>
      </p:sp>
      <p:pic>
        <p:nvPicPr>
          <p:cNvPr id="4" name="3 - Θέση περιεχομένου" descr="1-thyreoeidis.jpg"/>
          <p:cNvPicPr>
            <a:picLocks noGrp="1" noChangeAspect="1"/>
          </p:cNvPicPr>
          <p:nvPr>
            <p:ph idx="1"/>
          </p:nvPr>
        </p:nvPicPr>
        <p:blipFill>
          <a:blip r:embed="rId2" cstate="print"/>
          <a:stretch>
            <a:fillRect/>
          </a:stretch>
        </p:blipFill>
        <p:spPr>
          <a:xfrm>
            <a:off x="971600" y="1268760"/>
            <a:ext cx="6768752" cy="5328592"/>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786" y="571481"/>
            <a:ext cx="7772400" cy="1129328"/>
          </a:xfrm>
        </p:spPr>
        <p:txBody>
          <a:bodyPr/>
          <a:lstStyle/>
          <a:p>
            <a:r>
              <a:rPr lang="el-GR" dirty="0" smtClean="0"/>
              <a:t>Ανατομία θυρεοειδούς</a:t>
            </a:r>
            <a:endParaRPr lang="el-GR" dirty="0"/>
          </a:p>
        </p:txBody>
      </p:sp>
      <p:sp>
        <p:nvSpPr>
          <p:cNvPr id="3" name="Subtitle 2"/>
          <p:cNvSpPr>
            <a:spLocks noGrp="1"/>
          </p:cNvSpPr>
          <p:nvPr>
            <p:ph type="subTitle" idx="1"/>
          </p:nvPr>
        </p:nvSpPr>
        <p:spPr>
          <a:xfrm>
            <a:off x="285720" y="2214554"/>
            <a:ext cx="2286016" cy="1466848"/>
          </a:xfrm>
        </p:spPr>
        <p:txBody>
          <a:bodyPr>
            <a:noAutofit/>
          </a:bodyPr>
          <a:lstStyle/>
          <a:p>
            <a:r>
              <a:rPr lang="el-GR" sz="1600" dirty="0" smtClean="0">
                <a:solidFill>
                  <a:schemeClr val="tx1"/>
                </a:solidFill>
              </a:rPr>
              <a:t>Ο ισθμός μπορεί να χρησιμοποιηθεί για να ξεχωρίσουμε τους άνω από τους κάτω πόλους των λοβών του θυρεοειδούς, ενώ το κοίλο σχήμα του αδένα, καθώς «αγκαλιάζει» την τραχεία, μας επιτρέπει να διακρίνουμε την πρόσθια με την οπίσθια επιφάνεια. Ο συνδυασμός των παραπάνω χαρακτηριστικών μας προσανατολίζει στους λοβούς του αδένα.</a:t>
            </a:r>
            <a:endParaRPr lang="el-GR" sz="1600" dirty="0">
              <a:solidFill>
                <a:schemeClr val="tx1"/>
              </a:solidFill>
            </a:endParaRPr>
          </a:p>
        </p:txBody>
      </p:sp>
      <p:pic>
        <p:nvPicPr>
          <p:cNvPr id="1026" name="Picture 2" descr="C:\Users\user\Desktop\ανατομία-θυρεοειδούς-τελικό.png"/>
          <p:cNvPicPr>
            <a:picLocks noChangeAspect="1" noChangeArrowheads="1"/>
          </p:cNvPicPr>
          <p:nvPr/>
        </p:nvPicPr>
        <p:blipFill>
          <a:blip r:embed="rId2" cstate="print"/>
          <a:srcRect/>
          <a:stretch>
            <a:fillRect/>
          </a:stretch>
        </p:blipFill>
        <p:spPr bwMode="auto">
          <a:xfrm>
            <a:off x="3286116" y="2143116"/>
            <a:ext cx="5694338" cy="3929090"/>
          </a:xfrm>
          <a:prstGeom prst="rect">
            <a:avLst/>
          </a:prstGeom>
          <a:noFill/>
        </p:spPr>
      </p:pic>
      <p:sp>
        <p:nvSpPr>
          <p:cNvPr id="5" name="2 - Θέση κειμένου"/>
          <p:cNvSpPr txBox="1">
            <a:spLocks/>
          </p:cNvSpPr>
          <p:nvPr/>
        </p:nvSpPr>
        <p:spPr>
          <a:xfrm>
            <a:off x="4283968" y="4869160"/>
            <a:ext cx="2448272" cy="648072"/>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b="0" i="0" u="none" strike="noStrike" kern="1200" cap="none" spc="0" normalizeH="0" baseline="0" noProof="0" dirty="0" smtClean="0">
                <a:ln>
                  <a:noFill/>
                </a:ln>
                <a:effectLst/>
                <a:uLnTx/>
                <a:uFillTx/>
                <a:latin typeface="+mn-lt"/>
                <a:ea typeface="+mn-ea"/>
                <a:cs typeface="+mn-cs"/>
              </a:rPr>
              <a:t>Πρόσθια επιφάνεια (κυρτή) </a:t>
            </a:r>
            <a:endParaRPr kumimoji="0" lang="el-GR" b="0" i="0" u="none" strike="noStrike" kern="1200" cap="none" spc="0" normalizeH="0" baseline="0" noProof="0" dirty="0">
              <a:ln>
                <a:noFill/>
              </a:ln>
              <a:effectLst/>
              <a:uLnTx/>
              <a:uFillTx/>
              <a:latin typeface="+mn-lt"/>
              <a:ea typeface="+mn-ea"/>
              <a:cs typeface="+mn-cs"/>
            </a:endParaRPr>
          </a:p>
        </p:txBody>
      </p:sp>
      <p:sp>
        <p:nvSpPr>
          <p:cNvPr id="6" name="2 - Θέση κειμένου"/>
          <p:cNvSpPr txBox="1">
            <a:spLocks/>
          </p:cNvSpPr>
          <p:nvPr/>
        </p:nvSpPr>
        <p:spPr>
          <a:xfrm rot="10800000" flipV="1">
            <a:off x="7020272" y="5669632"/>
            <a:ext cx="1872208" cy="495672"/>
          </a:xfrm>
          <a:prstGeom prst="rect">
            <a:avLst/>
          </a:prstGeom>
        </p:spPr>
        <p:txBody>
          <a:bodyPr vert="horz" lIns="91440" tIns="45720" rIns="91440" bIns="45720" rtlCol="0">
            <a:normAutofit fontScale="85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l-GR" dirty="0" err="1" smtClean="0"/>
              <a:t>Οπί</a:t>
            </a:r>
            <a:r>
              <a:rPr kumimoji="0" lang="el-GR" b="0" i="0" u="none" strike="noStrike" kern="1200" cap="none" spc="0" normalizeH="0" baseline="0" noProof="0" dirty="0" err="1" smtClean="0">
                <a:ln>
                  <a:noFill/>
                </a:ln>
                <a:effectLst/>
                <a:uLnTx/>
                <a:uFillTx/>
                <a:latin typeface="+mn-lt"/>
                <a:ea typeface="+mn-ea"/>
                <a:cs typeface="+mn-cs"/>
              </a:rPr>
              <a:t>σθια</a:t>
            </a:r>
            <a:r>
              <a:rPr kumimoji="0" lang="el-GR" b="0" i="0" u="none" strike="noStrike" kern="1200" cap="none" spc="0" normalizeH="0" baseline="0" noProof="0" dirty="0" smtClean="0">
                <a:ln>
                  <a:noFill/>
                </a:ln>
                <a:effectLst/>
                <a:uLnTx/>
                <a:uFillTx/>
                <a:latin typeface="+mn-lt"/>
                <a:ea typeface="+mn-ea"/>
                <a:cs typeface="+mn-cs"/>
              </a:rPr>
              <a:t> επιφάνεια (κοίλη) </a:t>
            </a:r>
            <a:endParaRPr kumimoji="0" lang="el-GR" b="0" i="0" u="none" strike="noStrike" kern="1200" cap="none" spc="0" normalizeH="0" baseline="0" noProof="0" dirty="0">
              <a:ln>
                <a:noFill/>
              </a:ln>
              <a:effectLst/>
              <a:uLnTx/>
              <a:uFillTx/>
              <a:latin typeface="+mn-lt"/>
              <a:ea typeface="+mn-ea"/>
              <a:cs typeface="+mn-cs"/>
            </a:endParaRPr>
          </a:p>
        </p:txBody>
      </p:sp>
      <p:sp>
        <p:nvSpPr>
          <p:cNvPr id="7" name="2 - Θέση κειμένου"/>
          <p:cNvSpPr txBox="1">
            <a:spLocks/>
          </p:cNvSpPr>
          <p:nvPr/>
        </p:nvSpPr>
        <p:spPr>
          <a:xfrm>
            <a:off x="8244408" y="4941168"/>
            <a:ext cx="899592" cy="1080119"/>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b="0" i="0" u="none" strike="noStrike" kern="1200" cap="none" spc="0" normalizeH="0" baseline="0" noProof="0" dirty="0" smtClean="0">
                <a:ln>
                  <a:noFill/>
                </a:ln>
                <a:effectLst/>
                <a:uLnTx/>
                <a:uFillTx/>
                <a:latin typeface="+mn-lt"/>
                <a:ea typeface="+mn-ea"/>
                <a:cs typeface="+mn-cs"/>
              </a:rPr>
              <a:t>ΔΕ</a:t>
            </a:r>
            <a:endParaRPr kumimoji="0" lang="el-GR" b="0" i="0" u="none" strike="noStrike" kern="1200" cap="none" spc="0" normalizeH="0" baseline="0" noProof="0" dirty="0">
              <a:ln>
                <a:noFill/>
              </a:ln>
              <a:effectLst/>
              <a:uLnTx/>
              <a:uFillTx/>
              <a:latin typeface="+mn-lt"/>
              <a:ea typeface="+mn-ea"/>
              <a:cs typeface="+mn-cs"/>
            </a:endParaRPr>
          </a:p>
        </p:txBody>
      </p:sp>
      <p:sp>
        <p:nvSpPr>
          <p:cNvPr id="8" name="2 - Θέση κειμένου"/>
          <p:cNvSpPr txBox="1">
            <a:spLocks/>
          </p:cNvSpPr>
          <p:nvPr/>
        </p:nvSpPr>
        <p:spPr>
          <a:xfrm>
            <a:off x="6948264" y="4941168"/>
            <a:ext cx="720080" cy="1232519"/>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l-GR" dirty="0" smtClean="0"/>
              <a:t>ΑΡ</a:t>
            </a:r>
            <a:endParaRPr kumimoji="0" lang="el-GR" b="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Θύμος αδένας</a:t>
            </a:r>
            <a:endParaRPr lang="el-GR" dirty="0"/>
          </a:p>
        </p:txBody>
      </p:sp>
      <p:pic>
        <p:nvPicPr>
          <p:cNvPr id="4" name="3 - Θέση περιεχομένου" descr="thymus-location.jpeg"/>
          <p:cNvPicPr>
            <a:picLocks noGrp="1" noChangeAspect="1"/>
          </p:cNvPicPr>
          <p:nvPr>
            <p:ph idx="1"/>
          </p:nvPr>
        </p:nvPicPr>
        <p:blipFill>
          <a:blip r:embed="rId2" cstate="print"/>
          <a:stretch>
            <a:fillRect/>
          </a:stretch>
        </p:blipFill>
        <p:spPr>
          <a:xfrm>
            <a:off x="611560" y="1196752"/>
            <a:ext cx="7848872" cy="5328592"/>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Οισοφάγος</a:t>
            </a:r>
            <a:endParaRPr lang="el-GR" dirty="0"/>
          </a:p>
        </p:txBody>
      </p:sp>
      <p:pic>
        <p:nvPicPr>
          <p:cNvPr id="4" name="3 - Θέση περιεχομένου" descr="e0a817967e56ec275883fab9f426280f.jpg"/>
          <p:cNvPicPr>
            <a:picLocks noGrp="1" noChangeAspect="1"/>
          </p:cNvPicPr>
          <p:nvPr>
            <p:ph idx="1"/>
          </p:nvPr>
        </p:nvPicPr>
        <p:blipFill>
          <a:blip r:embed="rId2" cstate="print"/>
          <a:stretch>
            <a:fillRect/>
          </a:stretch>
        </p:blipFill>
        <p:spPr>
          <a:xfrm>
            <a:off x="2267744" y="1196752"/>
            <a:ext cx="4680520" cy="5661248"/>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5" name="4 - Θέση εικόνας" descr="anatomy-of-esophagusdrneeraj-kumar-banoria-21-638.jpg"/>
          <p:cNvPicPr>
            <a:picLocks noGrp="1" noChangeAspect="1"/>
          </p:cNvPicPr>
          <p:nvPr>
            <p:ph type="pic" idx="1"/>
          </p:nvPr>
        </p:nvPicPr>
        <p:blipFill>
          <a:blip r:embed="rId2" cstate="print"/>
          <a:srcRect t="52" b="52"/>
          <a:stretch>
            <a:fillRect/>
          </a:stretch>
        </p:blipFill>
        <p:spPr>
          <a:xfrm>
            <a:off x="179512" y="0"/>
            <a:ext cx="8568952" cy="6858000"/>
          </a:xfrm>
        </p:spPr>
      </p:pic>
      <p:sp>
        <p:nvSpPr>
          <p:cNvPr id="4" name="3 - Θέση κειμένου"/>
          <p:cNvSpPr>
            <a:spLocks noGrp="1"/>
          </p:cNvSpPr>
          <p:nvPr>
            <p:ph type="body" sz="half" idx="2"/>
          </p:nvPr>
        </p:nvSpPr>
        <p:spPr/>
        <p:txBody>
          <a:bodyPr/>
          <a:lstStyle/>
          <a:p>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Στόμαχος</a:t>
            </a:r>
            <a:endParaRPr lang="el-GR" dirty="0"/>
          </a:p>
        </p:txBody>
      </p:sp>
      <p:pic>
        <p:nvPicPr>
          <p:cNvPr id="4" name="3 - Θέση περιεχομένου" descr="image0011.jpg"/>
          <p:cNvPicPr>
            <a:picLocks noGrp="1" noChangeAspect="1"/>
          </p:cNvPicPr>
          <p:nvPr>
            <p:ph idx="1"/>
          </p:nvPr>
        </p:nvPicPr>
        <p:blipFill>
          <a:blip r:embed="rId2" cstate="print"/>
          <a:stretch>
            <a:fillRect/>
          </a:stretch>
        </p:blipFill>
        <p:spPr>
          <a:xfrm>
            <a:off x="899592" y="1268760"/>
            <a:ext cx="7128792" cy="5472608"/>
          </a:xfrm>
        </p:spPr>
      </p:pic>
      <p:sp>
        <p:nvSpPr>
          <p:cNvPr id="5" name="2 - Θέση κειμένου"/>
          <p:cNvSpPr txBox="1">
            <a:spLocks/>
          </p:cNvSpPr>
          <p:nvPr/>
        </p:nvSpPr>
        <p:spPr>
          <a:xfrm>
            <a:off x="3707904" y="3501008"/>
            <a:ext cx="1656184" cy="720080"/>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l-GR" sz="2000" b="0" i="0" u="none" strike="noStrike" kern="1200" cap="none" spc="0" normalizeH="0" baseline="0" noProof="0" dirty="0" smtClean="0">
                <a:ln>
                  <a:noFill/>
                </a:ln>
                <a:solidFill>
                  <a:schemeClr val="tx1"/>
                </a:solidFill>
                <a:effectLst/>
                <a:uLnTx/>
                <a:uFillTx/>
                <a:latin typeface="+mn-lt"/>
                <a:ea typeface="+mn-ea"/>
                <a:cs typeface="+mn-cs"/>
              </a:rPr>
              <a:t>ΠΡΟΣΘΙΑ</a:t>
            </a:r>
            <a:r>
              <a:rPr lang="el-GR" sz="2000" dirty="0" smtClean="0"/>
              <a:t> </a:t>
            </a:r>
            <a:r>
              <a:rPr kumimoji="0" lang="el-GR" sz="2000" b="0" i="0" u="none" strike="noStrike" kern="1200" cap="none" spc="0" normalizeH="0" baseline="0" noProof="0" dirty="0" smtClean="0">
                <a:ln>
                  <a:noFill/>
                </a:ln>
                <a:solidFill>
                  <a:schemeClr val="tx1"/>
                </a:solidFill>
                <a:effectLst/>
                <a:uLnTx/>
                <a:uFillTx/>
                <a:latin typeface="+mn-lt"/>
                <a:ea typeface="+mn-ea"/>
                <a:cs typeface="+mn-cs"/>
              </a:rPr>
              <a:t>ΕΠΙΦΑΝΕΙΑ</a:t>
            </a:r>
            <a:endParaRPr kumimoji="0" lang="el-GR"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5" name="4 - Θέση εικόνας" descr="slide_76.jpg"/>
          <p:cNvPicPr>
            <a:picLocks noGrp="1" noChangeAspect="1"/>
          </p:cNvPicPr>
          <p:nvPr>
            <p:ph type="pic" idx="1"/>
          </p:nvPr>
        </p:nvPicPr>
        <p:blipFill>
          <a:blip r:embed="rId2" cstate="print"/>
          <a:srcRect/>
          <a:stretch>
            <a:fillRect/>
          </a:stretch>
        </p:blipFill>
        <p:spPr>
          <a:xfrm>
            <a:off x="467544" y="188640"/>
            <a:ext cx="8208912" cy="6408712"/>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Ανατομία στομάχου</a:t>
            </a:r>
            <a:endParaRPr lang="el-GR" dirty="0"/>
          </a:p>
        </p:txBody>
      </p:sp>
      <p:sp>
        <p:nvSpPr>
          <p:cNvPr id="3" name="Content Placeholder 2"/>
          <p:cNvSpPr>
            <a:spLocks noGrp="1"/>
          </p:cNvSpPr>
          <p:nvPr>
            <p:ph idx="1"/>
          </p:nvPr>
        </p:nvSpPr>
        <p:spPr>
          <a:xfrm>
            <a:off x="500034" y="5143512"/>
            <a:ext cx="8229600" cy="1339841"/>
          </a:xfrm>
        </p:spPr>
        <p:txBody>
          <a:bodyPr>
            <a:normAutofit/>
          </a:bodyPr>
          <a:lstStyle/>
          <a:p>
            <a:r>
              <a:rPr lang="el-GR" sz="1600" dirty="0" smtClean="0"/>
              <a:t>Ο στόμαχος διακρίνεται σε 4 βασικές ανατομικές περιοχές</a:t>
            </a:r>
            <a:r>
              <a:rPr lang="en-US" sz="1600" dirty="0" smtClean="0"/>
              <a:t>:</a:t>
            </a:r>
            <a:r>
              <a:rPr lang="el-GR" sz="1600" dirty="0" smtClean="0"/>
              <a:t> την καρδιακή μοίρα, τον θόλο, το σώμα και το άντρο. Στον προσανατολισμό του στομάχου βοηθά κυρίως ο εντοπισμός </a:t>
            </a:r>
            <a:r>
              <a:rPr lang="el-GR" sz="1600" b="1" dirty="0" smtClean="0"/>
              <a:t>του</a:t>
            </a:r>
            <a:r>
              <a:rPr lang="el-GR" sz="1600" dirty="0" smtClean="0"/>
              <a:t> </a:t>
            </a:r>
            <a:r>
              <a:rPr lang="el-GR" sz="1600" b="1" dirty="0" smtClean="0"/>
              <a:t>μείζονος και του ελάσσονος τόξου</a:t>
            </a:r>
            <a:r>
              <a:rPr lang="el-GR" sz="1600" dirty="0" smtClean="0"/>
              <a:t>. Το μείζον τόξο σχηματίζει μια κυρτή επιφάνεια στο κάτω τμήμα του στομάχου, ενώ το έλασσον τόξο με το κοίλο σχήμα του, βοηθά στην εντόπιση της άνω επιφάνειας του στομάχου. </a:t>
            </a:r>
            <a:endParaRPr lang="el-GR" sz="1600" dirty="0"/>
          </a:p>
        </p:txBody>
      </p:sp>
      <p:pic>
        <p:nvPicPr>
          <p:cNvPr id="4100" name="Picture 4" descr="C:\Users\user\Desktop\-5-638.jpg"/>
          <p:cNvPicPr>
            <a:picLocks noChangeAspect="1" noChangeArrowheads="1"/>
          </p:cNvPicPr>
          <p:nvPr/>
        </p:nvPicPr>
        <p:blipFill>
          <a:blip r:embed="rId2" cstate="print"/>
          <a:srcRect/>
          <a:stretch>
            <a:fillRect/>
          </a:stretch>
        </p:blipFill>
        <p:spPr bwMode="auto">
          <a:xfrm>
            <a:off x="785786" y="1357298"/>
            <a:ext cx="7572428" cy="3714776"/>
          </a:xfrm>
          <a:prstGeom prst="rect">
            <a:avLst/>
          </a:prstGeom>
          <a:noFill/>
        </p:spPr>
      </p:pic>
      <p:sp>
        <p:nvSpPr>
          <p:cNvPr id="5" name="2 - Θέση κειμένου"/>
          <p:cNvSpPr txBox="1">
            <a:spLocks/>
          </p:cNvSpPr>
          <p:nvPr/>
        </p:nvSpPr>
        <p:spPr>
          <a:xfrm>
            <a:off x="4644008" y="2420888"/>
            <a:ext cx="2160240" cy="1008111"/>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l-GR" sz="2000" b="0" i="0" u="none" strike="noStrike" kern="1200" cap="none" spc="0" normalizeH="0" baseline="0" noProof="0" dirty="0" smtClean="0">
                <a:ln>
                  <a:noFill/>
                </a:ln>
                <a:solidFill>
                  <a:schemeClr val="tx1"/>
                </a:solidFill>
                <a:effectLst/>
                <a:uLnTx/>
                <a:uFillTx/>
                <a:latin typeface="+mn-lt"/>
                <a:ea typeface="+mn-ea"/>
                <a:cs typeface="+mn-cs"/>
              </a:rPr>
              <a:t>ΠΡΟΣΘΙΑ</a:t>
            </a:r>
            <a:r>
              <a:rPr lang="el-GR" sz="2000" dirty="0" smtClean="0"/>
              <a:t> </a:t>
            </a:r>
            <a:r>
              <a:rPr kumimoji="0" lang="el-GR" sz="2000" b="0" i="0" u="none" strike="noStrike" kern="1200" cap="none" spc="0" normalizeH="0" baseline="0" noProof="0" dirty="0" smtClean="0">
                <a:ln>
                  <a:noFill/>
                </a:ln>
                <a:solidFill>
                  <a:schemeClr val="tx1"/>
                </a:solidFill>
                <a:effectLst/>
                <a:uLnTx/>
                <a:uFillTx/>
                <a:latin typeface="+mn-lt"/>
                <a:ea typeface="+mn-ea"/>
                <a:cs typeface="+mn-cs"/>
              </a:rPr>
              <a:t>ΕΠΙΦΑΝΕΙΑ</a:t>
            </a:r>
            <a:endParaRPr kumimoji="0" lang="el-GR"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Έντερο</a:t>
            </a:r>
            <a:endParaRPr lang="el-GR" dirty="0"/>
          </a:p>
        </p:txBody>
      </p:sp>
      <p:pic>
        <p:nvPicPr>
          <p:cNvPr id="4" name="3 - Θέση περιεχομένου" descr="Bowels-_sticker_grande.png"/>
          <p:cNvPicPr>
            <a:picLocks noGrp="1" noChangeAspect="1"/>
          </p:cNvPicPr>
          <p:nvPr>
            <p:ph idx="1"/>
          </p:nvPr>
        </p:nvPicPr>
        <p:blipFill>
          <a:blip r:embed="rId2" cstate="print"/>
          <a:stretch>
            <a:fillRect/>
          </a:stretch>
        </p:blipFill>
        <p:spPr>
          <a:xfrm>
            <a:off x="2309018" y="1600200"/>
            <a:ext cx="4525963" cy="452596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Πνεύμονες</a:t>
            </a:r>
            <a:endParaRPr lang="el-GR" dirty="0"/>
          </a:p>
        </p:txBody>
      </p:sp>
      <p:pic>
        <p:nvPicPr>
          <p:cNvPr id="4" name="3 - Θέση περιεχομένου" descr="lungs_sticker_1024x1024.jpg"/>
          <p:cNvPicPr>
            <a:picLocks noGrp="1" noChangeAspect="1"/>
          </p:cNvPicPr>
          <p:nvPr>
            <p:ph idx="1"/>
          </p:nvPr>
        </p:nvPicPr>
        <p:blipFill>
          <a:blip r:embed="rId2" cstate="print"/>
          <a:stretch>
            <a:fillRect/>
          </a:stretch>
        </p:blipFill>
        <p:spPr>
          <a:xfrm>
            <a:off x="2309018" y="1600200"/>
            <a:ext cx="4525963" cy="4525963"/>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Λεπτό έντερο</a:t>
            </a:r>
            <a:endParaRPr lang="el-GR" dirty="0"/>
          </a:p>
        </p:txBody>
      </p:sp>
      <p:pic>
        <p:nvPicPr>
          <p:cNvPr id="4" name="3 - Θέση περιεχομένου" descr="small-intestine-10-638.jpg"/>
          <p:cNvPicPr>
            <a:picLocks noGrp="1" noChangeAspect="1"/>
          </p:cNvPicPr>
          <p:nvPr>
            <p:ph idx="1"/>
          </p:nvPr>
        </p:nvPicPr>
        <p:blipFill>
          <a:blip r:embed="rId2" cstate="print"/>
          <a:stretch>
            <a:fillRect/>
          </a:stretch>
        </p:blipFill>
        <p:spPr>
          <a:xfrm>
            <a:off x="1043608" y="1196752"/>
            <a:ext cx="6984776" cy="54006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Παχύ έντερο</a:t>
            </a:r>
            <a:endParaRPr lang="el-GR" dirty="0"/>
          </a:p>
        </p:txBody>
      </p:sp>
      <p:pic>
        <p:nvPicPr>
          <p:cNvPr id="4" name="3 - Θέση περιεχομένου" descr="colonellinika.jpg"/>
          <p:cNvPicPr>
            <a:picLocks noGrp="1" noChangeAspect="1"/>
          </p:cNvPicPr>
          <p:nvPr>
            <p:ph idx="1"/>
          </p:nvPr>
        </p:nvPicPr>
        <p:blipFill>
          <a:blip r:embed="rId2" cstate="print"/>
          <a:stretch>
            <a:fillRect/>
          </a:stretch>
        </p:blipFill>
        <p:spPr>
          <a:xfrm>
            <a:off x="467544" y="1124744"/>
            <a:ext cx="8208912" cy="5616624"/>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digestive-system-labeled.jpg"/>
          <p:cNvPicPr>
            <a:picLocks noGrp="1" noChangeAspect="1"/>
          </p:cNvPicPr>
          <p:nvPr>
            <p:ph idx="1"/>
          </p:nvPr>
        </p:nvPicPr>
        <p:blipFill>
          <a:blip r:embed="rId2" cstate="print"/>
          <a:stretch>
            <a:fillRect/>
          </a:stretch>
        </p:blipFill>
        <p:spPr>
          <a:xfrm>
            <a:off x="1115616" y="116632"/>
            <a:ext cx="6624736" cy="6741368"/>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Ανατομία ήπατος</a:t>
            </a:r>
            <a:endParaRPr lang="el-GR" dirty="0"/>
          </a:p>
        </p:txBody>
      </p:sp>
      <p:sp>
        <p:nvSpPr>
          <p:cNvPr id="3" name="Content Placeholder 2"/>
          <p:cNvSpPr>
            <a:spLocks noGrp="1"/>
          </p:cNvSpPr>
          <p:nvPr>
            <p:ph idx="1"/>
          </p:nvPr>
        </p:nvSpPr>
        <p:spPr>
          <a:xfrm>
            <a:off x="142844" y="5214950"/>
            <a:ext cx="8543956" cy="911213"/>
          </a:xfrm>
        </p:spPr>
        <p:txBody>
          <a:bodyPr>
            <a:noAutofit/>
          </a:bodyPr>
          <a:lstStyle/>
          <a:p>
            <a:r>
              <a:rPr lang="el-GR" sz="1600" dirty="0" smtClean="0"/>
              <a:t>Το ήπαρ διακρίνεται σε 4 λοβούς. </a:t>
            </a:r>
          </a:p>
          <a:p>
            <a:r>
              <a:rPr lang="el-GR" sz="1600" dirty="0" smtClean="0"/>
              <a:t>Ο αριστερός λοβός (μικρότερος σε μέγεθος από τον δεξιό)  με τον δεξιό λοβό χωρίζονται από τον δρεπανοειδή σύνδεσμο και μπορούν εύκολα να ξεχωρίσουν από τη διαφραγματική επιφάνεια του ήπατος.</a:t>
            </a:r>
          </a:p>
          <a:p>
            <a:r>
              <a:rPr lang="el-GR" sz="1600" dirty="0" smtClean="0"/>
              <a:t> Ο  κερκοφόρος λοβός βρίσκεται ανάμεσα στην κάτω κοίλη φλέβα και την πυλαία φλέβα</a:t>
            </a:r>
            <a:r>
              <a:rPr lang="en-US" sz="1600" dirty="0" smtClean="0"/>
              <a:t>,</a:t>
            </a:r>
            <a:r>
              <a:rPr lang="el-GR" sz="1600" dirty="0" smtClean="0"/>
              <a:t> ενώ ο τετράγωνος λοβός  εντοπίζεται ανάμεσα στον κυστικό βόθρο και τον στρογγύλο σύνδεσμο.</a:t>
            </a:r>
            <a:endParaRPr lang="el-GR" sz="1600" dirty="0"/>
          </a:p>
        </p:txBody>
      </p:sp>
      <p:pic>
        <p:nvPicPr>
          <p:cNvPr id="2051" name="Picture 3" descr="C:\Users\user\Desktop\page_5.jpg"/>
          <p:cNvPicPr>
            <a:picLocks noChangeAspect="1" noChangeArrowheads="1"/>
          </p:cNvPicPr>
          <p:nvPr/>
        </p:nvPicPr>
        <p:blipFill>
          <a:blip r:embed="rId2" cstate="print"/>
          <a:srcRect/>
          <a:stretch>
            <a:fillRect/>
          </a:stretch>
        </p:blipFill>
        <p:spPr bwMode="auto">
          <a:xfrm>
            <a:off x="4860916" y="1428736"/>
            <a:ext cx="4283084" cy="3643338"/>
          </a:xfrm>
          <a:prstGeom prst="rect">
            <a:avLst/>
          </a:prstGeom>
          <a:noFill/>
        </p:spPr>
      </p:pic>
      <p:pic>
        <p:nvPicPr>
          <p:cNvPr id="2052" name="Picture 4" descr="C:\Users\user\Desktop\page_6.jpg"/>
          <p:cNvPicPr>
            <a:picLocks noChangeAspect="1" noChangeArrowheads="1"/>
          </p:cNvPicPr>
          <p:nvPr/>
        </p:nvPicPr>
        <p:blipFill>
          <a:blip r:embed="rId3" cstate="print"/>
          <a:srcRect/>
          <a:stretch>
            <a:fillRect/>
          </a:stretch>
        </p:blipFill>
        <p:spPr bwMode="auto">
          <a:xfrm>
            <a:off x="142844" y="1428736"/>
            <a:ext cx="4143404" cy="364333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Ήπαρ</a:t>
            </a:r>
            <a:endParaRPr lang="el-GR" dirty="0"/>
          </a:p>
        </p:txBody>
      </p:sp>
      <p:pic>
        <p:nvPicPr>
          <p:cNvPr id="4" name="3 - Θέση περιεχομένου" descr="Ανατομία+ήπατος+(2)+Ανατομικός+χωρισμός+σε+δεξιό+και+αριστερό+λοβό+με+βάση+το+δρεπανοειδή+σύνδσμο..jpg"/>
          <p:cNvPicPr>
            <a:picLocks noGrp="1" noChangeAspect="1"/>
          </p:cNvPicPr>
          <p:nvPr>
            <p:ph idx="1"/>
          </p:nvPr>
        </p:nvPicPr>
        <p:blipFill>
          <a:blip r:embed="rId2" cstate="print"/>
          <a:stretch>
            <a:fillRect/>
          </a:stretch>
        </p:blipFill>
        <p:spPr>
          <a:xfrm>
            <a:off x="539552" y="1124744"/>
            <a:ext cx="7992888" cy="5733256"/>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5" name="4 - Θέση εικόνας" descr="slide_26.jpg"/>
          <p:cNvPicPr>
            <a:picLocks noGrp="1" noChangeAspect="1"/>
          </p:cNvPicPr>
          <p:nvPr>
            <p:ph type="pic" idx="1"/>
          </p:nvPr>
        </p:nvPicPr>
        <p:blipFill>
          <a:blip r:embed="rId2" cstate="print"/>
          <a:srcRect/>
          <a:stretch>
            <a:fillRect/>
          </a:stretch>
        </p:blipFill>
        <p:spPr>
          <a:xfrm>
            <a:off x="251520" y="332656"/>
            <a:ext cx="8424936" cy="5976664"/>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Liver Normal.jpg"/>
          <p:cNvPicPr>
            <a:picLocks noGrp="1" noChangeAspect="1"/>
          </p:cNvPicPr>
          <p:nvPr>
            <p:ph idx="1"/>
          </p:nvPr>
        </p:nvPicPr>
        <p:blipFill>
          <a:blip r:embed="rId2" cstate="print"/>
          <a:stretch>
            <a:fillRect/>
          </a:stretch>
        </p:blipFill>
        <p:spPr>
          <a:xfrm>
            <a:off x="0" y="980728"/>
            <a:ext cx="9036496" cy="432048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Χοληφόρο δέντρο</a:t>
            </a:r>
            <a:endParaRPr lang="el-GR" dirty="0"/>
          </a:p>
        </p:txBody>
      </p:sp>
      <p:pic>
        <p:nvPicPr>
          <p:cNvPr id="4" name="3 - Θέση περιεχομένου" descr="xolhdoxos1.jpg"/>
          <p:cNvPicPr>
            <a:picLocks noGrp="1" noChangeAspect="1"/>
          </p:cNvPicPr>
          <p:nvPr>
            <p:ph idx="1"/>
          </p:nvPr>
        </p:nvPicPr>
        <p:blipFill>
          <a:blip r:embed="rId2" cstate="print"/>
          <a:stretch>
            <a:fillRect/>
          </a:stretch>
        </p:blipFill>
        <p:spPr>
          <a:xfrm>
            <a:off x="971600" y="1124744"/>
            <a:ext cx="7200800" cy="5544616"/>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Πάγκρεας</a:t>
            </a:r>
            <a:endParaRPr lang="el-GR" dirty="0"/>
          </a:p>
        </p:txBody>
      </p:sp>
      <p:pic>
        <p:nvPicPr>
          <p:cNvPr id="4" name="3 - Θέση περιεχομένου" descr="image4.jpg"/>
          <p:cNvPicPr>
            <a:picLocks noGrp="1" noChangeAspect="1"/>
          </p:cNvPicPr>
          <p:nvPr>
            <p:ph idx="1"/>
          </p:nvPr>
        </p:nvPicPr>
        <p:blipFill>
          <a:blip r:embed="rId2" cstate="print"/>
          <a:stretch>
            <a:fillRect/>
          </a:stretch>
        </p:blipFill>
        <p:spPr>
          <a:xfrm>
            <a:off x="899592" y="1124744"/>
            <a:ext cx="7200800" cy="5112568"/>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6" name="5 - Θέση περιεχομένου" descr="pencreas_20130509_1362208990.jpg"/>
          <p:cNvPicPr>
            <a:picLocks noGrp="1" noChangeAspect="1"/>
          </p:cNvPicPr>
          <p:nvPr>
            <p:ph idx="1"/>
          </p:nvPr>
        </p:nvPicPr>
        <p:blipFill>
          <a:blip r:embed="rId2" cstate="print"/>
          <a:stretch>
            <a:fillRect/>
          </a:stretch>
        </p:blipFill>
        <p:spPr>
          <a:xfrm>
            <a:off x="467544" y="188640"/>
            <a:ext cx="7992888" cy="5904656"/>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lung-111.gif"/>
          <p:cNvPicPr>
            <a:picLocks noGrp="1" noChangeAspect="1"/>
          </p:cNvPicPr>
          <p:nvPr>
            <p:ph idx="1"/>
          </p:nvPr>
        </p:nvPicPr>
        <p:blipFill>
          <a:blip r:embed="rId2" cstate="print"/>
          <a:stretch>
            <a:fillRect/>
          </a:stretch>
        </p:blipFill>
        <p:spPr>
          <a:xfrm>
            <a:off x="1043608" y="188640"/>
            <a:ext cx="6912768" cy="6480720"/>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Σπλήνας</a:t>
            </a:r>
            <a:endParaRPr lang="el-GR" dirty="0"/>
          </a:p>
        </p:txBody>
      </p:sp>
      <p:pic>
        <p:nvPicPr>
          <p:cNvPr id="4" name="3 - Θέση περιεχομένου" descr="spleen1.jpg"/>
          <p:cNvPicPr>
            <a:picLocks noGrp="1" noChangeAspect="1"/>
          </p:cNvPicPr>
          <p:nvPr>
            <p:ph idx="1"/>
          </p:nvPr>
        </p:nvPicPr>
        <p:blipFill>
          <a:blip r:embed="rId2" cstate="print"/>
          <a:stretch>
            <a:fillRect/>
          </a:stretch>
        </p:blipFill>
        <p:spPr>
          <a:xfrm>
            <a:off x="1043608" y="1412776"/>
            <a:ext cx="7056784" cy="468052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Σπλήνας</a:t>
            </a:r>
            <a:endParaRPr lang="el-GR" dirty="0"/>
          </a:p>
        </p:txBody>
      </p:sp>
      <p:pic>
        <p:nvPicPr>
          <p:cNvPr id="4" name="3 - Θέση περιεχομένου" descr="74277-004-F68A75D8.jpg"/>
          <p:cNvPicPr>
            <a:picLocks noGrp="1" noChangeAspect="1"/>
          </p:cNvPicPr>
          <p:nvPr>
            <p:ph idx="1"/>
          </p:nvPr>
        </p:nvPicPr>
        <p:blipFill>
          <a:blip r:embed="rId2" cstate="print"/>
          <a:stretch>
            <a:fillRect/>
          </a:stretch>
        </p:blipFill>
        <p:spPr>
          <a:xfrm>
            <a:off x="251520" y="1412776"/>
            <a:ext cx="8568952" cy="3816424"/>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spleen_anatomy-5a7f1d713037130036f0b392.jpg"/>
          <p:cNvPicPr>
            <a:picLocks noGrp="1" noChangeAspect="1"/>
          </p:cNvPicPr>
          <p:nvPr>
            <p:ph idx="1"/>
          </p:nvPr>
        </p:nvPicPr>
        <p:blipFill>
          <a:blip r:embed="rId2" cstate="print"/>
          <a:stretch>
            <a:fillRect/>
          </a:stretch>
        </p:blipFill>
        <p:spPr>
          <a:xfrm>
            <a:off x="1187624" y="1268760"/>
            <a:ext cx="6788945" cy="4525963"/>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Νεφροί</a:t>
            </a:r>
            <a:endParaRPr lang="el-GR" dirty="0"/>
          </a:p>
        </p:txBody>
      </p:sp>
      <p:pic>
        <p:nvPicPr>
          <p:cNvPr id="4" name="3 - Θέση περιεχομένου" descr="R100_Iatriko_Nefra.jpg"/>
          <p:cNvPicPr>
            <a:picLocks noGrp="1" noChangeAspect="1"/>
          </p:cNvPicPr>
          <p:nvPr>
            <p:ph idx="1"/>
          </p:nvPr>
        </p:nvPicPr>
        <p:blipFill>
          <a:blip r:embed="rId2" cstate="print"/>
          <a:stretch>
            <a:fillRect/>
          </a:stretch>
        </p:blipFill>
        <p:spPr>
          <a:xfrm>
            <a:off x="1445163" y="1600200"/>
            <a:ext cx="6253673" cy="4525963"/>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Kidney2.jpg"/>
          <p:cNvPicPr>
            <a:picLocks noGrp="1" noChangeAspect="1"/>
          </p:cNvPicPr>
          <p:nvPr>
            <p:ph idx="1"/>
          </p:nvPr>
        </p:nvPicPr>
        <p:blipFill>
          <a:blip r:embed="rId2" cstate="print"/>
          <a:stretch>
            <a:fillRect/>
          </a:stretch>
        </p:blipFill>
        <p:spPr>
          <a:xfrm>
            <a:off x="467544" y="620688"/>
            <a:ext cx="8208912" cy="5400600"/>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Kidneys-Kidney-proper.jpg"/>
          <p:cNvPicPr>
            <a:picLocks noGrp="1" noChangeAspect="1"/>
          </p:cNvPicPr>
          <p:nvPr>
            <p:ph idx="1"/>
          </p:nvPr>
        </p:nvPicPr>
        <p:blipFill>
          <a:blip r:embed="rId2" cstate="print"/>
          <a:stretch>
            <a:fillRect/>
          </a:stretch>
        </p:blipFill>
        <p:spPr>
          <a:xfrm>
            <a:off x="539552" y="476672"/>
            <a:ext cx="7848872" cy="5976664"/>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Επινεφρίδια</a:t>
            </a:r>
            <a:endParaRPr lang="el-GR" dirty="0"/>
          </a:p>
        </p:txBody>
      </p:sp>
      <p:pic>
        <p:nvPicPr>
          <p:cNvPr id="4" name="3 - Θέση περιεχομένου" descr="epinefridia_1_2.jpg"/>
          <p:cNvPicPr>
            <a:picLocks noGrp="1" noChangeAspect="1"/>
          </p:cNvPicPr>
          <p:nvPr>
            <p:ph idx="1"/>
          </p:nvPr>
        </p:nvPicPr>
        <p:blipFill>
          <a:blip r:embed="rId2" cstate="print"/>
          <a:stretch>
            <a:fillRect/>
          </a:stretch>
        </p:blipFill>
        <p:spPr>
          <a:xfrm>
            <a:off x="1397000" y="1748631"/>
            <a:ext cx="6350000" cy="4229100"/>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adrenal_1_wm.jpg"/>
          <p:cNvPicPr>
            <a:picLocks noGrp="1" noChangeAspect="1"/>
          </p:cNvPicPr>
          <p:nvPr>
            <p:ph idx="1"/>
          </p:nvPr>
        </p:nvPicPr>
        <p:blipFill>
          <a:blip r:embed="rId2" cstate="print"/>
          <a:stretch>
            <a:fillRect/>
          </a:stretch>
        </p:blipFill>
        <p:spPr>
          <a:xfrm>
            <a:off x="971600" y="548680"/>
            <a:ext cx="7128792" cy="5616624"/>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16-12_AdrenalGland.JPG"/>
          <p:cNvPicPr>
            <a:picLocks noGrp="1" noChangeAspect="1"/>
          </p:cNvPicPr>
          <p:nvPr>
            <p:ph idx="1"/>
          </p:nvPr>
        </p:nvPicPr>
        <p:blipFill>
          <a:blip r:embed="rId2" cstate="print"/>
          <a:stretch>
            <a:fillRect/>
          </a:stretch>
        </p:blipFill>
        <p:spPr>
          <a:xfrm>
            <a:off x="0" y="620688"/>
            <a:ext cx="8964488" cy="5544616"/>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Ανατομία ουροδόχου κύστεως</a:t>
            </a:r>
            <a:endParaRPr lang="el-GR" dirty="0"/>
          </a:p>
        </p:txBody>
      </p:sp>
      <p:sp>
        <p:nvSpPr>
          <p:cNvPr id="3" name="Content Placeholder 2"/>
          <p:cNvSpPr>
            <a:spLocks noGrp="1"/>
          </p:cNvSpPr>
          <p:nvPr>
            <p:ph idx="1"/>
          </p:nvPr>
        </p:nvSpPr>
        <p:spPr>
          <a:xfrm>
            <a:off x="642910" y="4857760"/>
            <a:ext cx="7686700" cy="2000240"/>
          </a:xfrm>
        </p:spPr>
        <p:txBody>
          <a:bodyPr>
            <a:normAutofit/>
          </a:bodyPr>
          <a:lstStyle/>
          <a:p>
            <a:r>
              <a:rPr lang="el-GR" sz="1600" dirty="0" smtClean="0"/>
              <a:t>Ο προσανατολισμός της ουροδόχου κύστεως βασίζεται σε μεγάλο βαθμό στην ανάσπαση του περιτοναίου, η οποία κατά την πρόσθια επιφάνεια βρίσκεται πιο ψηλά συγκριτικά με την </a:t>
            </a:r>
            <a:r>
              <a:rPr lang="el-GR" sz="1600" b="1" dirty="0" smtClean="0"/>
              <a:t>οπίσθια</a:t>
            </a:r>
            <a:r>
              <a:rPr lang="el-GR" sz="1600" dirty="0" smtClean="0"/>
              <a:t> επιφάνεια.  Σε περίπτωση παρουσίας και άλλων πυελικών οργάνων, τότε μπορούν να χρησιμοποιηθούν αυτά για τον προσανατολισμό του παρασκευάσματος, π.χ η παρουσία των σπερματοδόχων κύστεων ή της μήτρας μας υποδεικνύουν την οπίσθια επιφάνεια της κύστεως.</a:t>
            </a:r>
            <a:endParaRPr lang="el-GR" sz="1600" dirty="0"/>
          </a:p>
        </p:txBody>
      </p:sp>
      <p:pic>
        <p:nvPicPr>
          <p:cNvPr id="3074" name="Picture 2" descr="C:\Users\user\Desktop\resize_image (1).jpg"/>
          <p:cNvPicPr>
            <a:picLocks noChangeAspect="1" noChangeArrowheads="1"/>
          </p:cNvPicPr>
          <p:nvPr/>
        </p:nvPicPr>
        <p:blipFill>
          <a:blip r:embed="rId2" cstate="print"/>
          <a:srcRect/>
          <a:stretch>
            <a:fillRect/>
          </a:stretch>
        </p:blipFill>
        <p:spPr bwMode="auto">
          <a:xfrm>
            <a:off x="785786" y="1357298"/>
            <a:ext cx="3641751" cy="3214710"/>
          </a:xfrm>
          <a:prstGeom prst="rect">
            <a:avLst/>
          </a:prstGeom>
          <a:noFill/>
        </p:spPr>
      </p:pic>
      <p:pic>
        <p:nvPicPr>
          <p:cNvPr id="3075" name="Picture 3" descr="C:\Users\user\Desktop\pieliko.jpg"/>
          <p:cNvPicPr>
            <a:picLocks noChangeAspect="1" noChangeArrowheads="1"/>
          </p:cNvPicPr>
          <p:nvPr/>
        </p:nvPicPr>
        <p:blipFill>
          <a:blip r:embed="rId3" cstate="print"/>
          <a:srcRect/>
          <a:stretch>
            <a:fillRect/>
          </a:stretch>
        </p:blipFill>
        <p:spPr bwMode="auto">
          <a:xfrm>
            <a:off x="4500562" y="1571612"/>
            <a:ext cx="4643438" cy="3071834"/>
          </a:xfrm>
          <a:prstGeom prst="rect">
            <a:avLst/>
          </a:prstGeom>
          <a:noFill/>
        </p:spPr>
      </p:pic>
      <p:sp>
        <p:nvSpPr>
          <p:cNvPr id="6" name="2 - Θέση κειμένου"/>
          <p:cNvSpPr txBox="1">
            <a:spLocks/>
          </p:cNvSpPr>
          <p:nvPr/>
        </p:nvSpPr>
        <p:spPr>
          <a:xfrm>
            <a:off x="6588224" y="2564904"/>
            <a:ext cx="2016224" cy="360040"/>
          </a:xfrm>
          <a:prstGeom prst="rect">
            <a:avLst/>
          </a:prstGeom>
        </p:spPr>
        <p:txBody>
          <a:bodyPr vert="horz" lIns="91440" tIns="45720" rIns="91440" bIns="45720" rtlCol="0">
            <a:normAutofit fontScale="325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l-GR" sz="32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3200" b="1" i="0" u="none" strike="noStrike" kern="1200" cap="none" spc="0" normalizeH="0" baseline="0" noProof="0" dirty="0" smtClean="0">
                <a:ln>
                  <a:noFill/>
                </a:ln>
                <a:solidFill>
                  <a:schemeClr val="tx1"/>
                </a:solidFill>
                <a:effectLst/>
                <a:uLnTx/>
                <a:uFillTx/>
                <a:latin typeface="+mn-lt"/>
                <a:ea typeface="+mn-ea"/>
                <a:cs typeface="+mn-cs"/>
              </a:rPr>
              <a:t>ΟΠΙΣΘΙΑ </a:t>
            </a:r>
            <a:r>
              <a:rPr kumimoji="0" lang="el-GR" sz="3200" b="0" i="0" u="none" strike="noStrike" kern="1200" cap="none" spc="0" normalizeH="0" baseline="0" noProof="0" dirty="0" smtClean="0">
                <a:ln>
                  <a:noFill/>
                </a:ln>
                <a:solidFill>
                  <a:schemeClr val="tx1"/>
                </a:solidFill>
                <a:effectLst/>
                <a:uLnTx/>
                <a:uFillTx/>
                <a:latin typeface="+mn-lt"/>
                <a:ea typeface="+mn-ea"/>
                <a:cs typeface="+mn-cs"/>
              </a:rPr>
              <a:t>ΕΠΙΦΑΝΕΙΑ ΟΥΡΟΔΟΧΟΥ </a:t>
            </a: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Ανατομία+πνευμόνων+Βάση+Έσω+επιφάνεια+Έσω+επιφάνεια+Δεξιός+πνεύμονας.jpg"/>
          <p:cNvPicPr>
            <a:picLocks noGrp="1" noChangeAspect="1"/>
          </p:cNvPicPr>
          <p:nvPr>
            <p:ph idx="1"/>
          </p:nvPr>
        </p:nvPicPr>
        <p:blipFill>
          <a:blip r:embed="rId2" cstate="print"/>
          <a:stretch>
            <a:fillRect/>
          </a:stretch>
        </p:blipFill>
        <p:spPr>
          <a:xfrm>
            <a:off x="1115616" y="548680"/>
            <a:ext cx="7200800" cy="5400600"/>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Ουροδόχος Κύστη</a:t>
            </a:r>
            <a:endParaRPr lang="el-GR" dirty="0"/>
          </a:p>
        </p:txBody>
      </p:sp>
      <p:pic>
        <p:nvPicPr>
          <p:cNvPr id="4" name="3 - Θέση περιεχομένου" descr="kisspng-urinary-bladder-anatomy-excretory-system-urine-aut-5b38057716b1e4.104807501530398071093.jpg"/>
          <p:cNvPicPr>
            <a:picLocks noGrp="1" noChangeAspect="1"/>
          </p:cNvPicPr>
          <p:nvPr>
            <p:ph idx="1"/>
          </p:nvPr>
        </p:nvPicPr>
        <p:blipFill>
          <a:blip r:embed="rId2" cstate="print"/>
          <a:stretch>
            <a:fillRect/>
          </a:stretch>
        </p:blipFill>
        <p:spPr>
          <a:xfrm>
            <a:off x="395536" y="1268760"/>
            <a:ext cx="8280920" cy="5472608"/>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Προστάτης αδένας</a:t>
            </a:r>
            <a:endParaRPr lang="el-GR" dirty="0"/>
          </a:p>
        </p:txBody>
      </p:sp>
      <p:pic>
        <p:nvPicPr>
          <p:cNvPr id="4" name="3 - Θέση περιεχομένου" descr="Prostatelead.jpg"/>
          <p:cNvPicPr>
            <a:picLocks noGrp="1" noChangeAspect="1"/>
          </p:cNvPicPr>
          <p:nvPr>
            <p:ph idx="1"/>
          </p:nvPr>
        </p:nvPicPr>
        <p:blipFill>
          <a:blip r:embed="rId2" cstate="print"/>
          <a:stretch>
            <a:fillRect/>
          </a:stretch>
        </p:blipFill>
        <p:spPr>
          <a:xfrm>
            <a:off x="2843808" y="1196752"/>
            <a:ext cx="3312368" cy="5661248"/>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932040" y="274638"/>
            <a:ext cx="3754760" cy="1143000"/>
          </a:xfrm>
        </p:spPr>
        <p:txBody>
          <a:bodyPr>
            <a:normAutofit fontScale="90000"/>
          </a:bodyPr>
          <a:lstStyle/>
          <a:p>
            <a:r>
              <a:rPr lang="el-GR" dirty="0" smtClean="0"/>
              <a:t>Ανατομία προστάτη αδένα</a:t>
            </a:r>
            <a:endParaRPr lang="el-GR" dirty="0"/>
          </a:p>
        </p:txBody>
      </p:sp>
      <p:pic>
        <p:nvPicPr>
          <p:cNvPr id="4" name="Picture 2" descr="C:\Documents and Settings\user\Επιφάνεια εργασίας\page_6.jpg"/>
          <p:cNvPicPr>
            <a:picLocks noGrp="1" noChangeAspect="1" noChangeArrowheads="1"/>
          </p:cNvPicPr>
          <p:nvPr>
            <p:ph idx="1"/>
          </p:nvPr>
        </p:nvPicPr>
        <p:blipFill>
          <a:blip r:embed="rId2" cstate="print"/>
          <a:srcRect/>
          <a:stretch>
            <a:fillRect/>
          </a:stretch>
        </p:blipFill>
        <p:spPr bwMode="auto">
          <a:xfrm>
            <a:off x="1043608" y="116632"/>
            <a:ext cx="2736304" cy="2003365"/>
          </a:xfrm>
          <a:prstGeom prst="rect">
            <a:avLst/>
          </a:prstGeom>
          <a:noFill/>
        </p:spPr>
      </p:pic>
      <p:pic>
        <p:nvPicPr>
          <p:cNvPr id="5" name="Picture 3" descr="C:\Documents and Settings\user\Επιφάνεια εργασίας\001_thumb.jpg"/>
          <p:cNvPicPr>
            <a:picLocks noChangeAspect="1" noChangeArrowheads="1"/>
          </p:cNvPicPr>
          <p:nvPr/>
        </p:nvPicPr>
        <p:blipFill>
          <a:blip r:embed="rId3" cstate="print"/>
          <a:srcRect/>
          <a:stretch>
            <a:fillRect/>
          </a:stretch>
        </p:blipFill>
        <p:spPr bwMode="auto">
          <a:xfrm>
            <a:off x="4427984" y="1772816"/>
            <a:ext cx="4716016" cy="3024336"/>
          </a:xfrm>
          <a:prstGeom prst="rect">
            <a:avLst/>
          </a:prstGeom>
          <a:noFill/>
        </p:spPr>
      </p:pic>
      <p:sp>
        <p:nvSpPr>
          <p:cNvPr id="6" name="5 - Ορθογώνιο"/>
          <p:cNvSpPr/>
          <p:nvPr/>
        </p:nvSpPr>
        <p:spPr>
          <a:xfrm>
            <a:off x="323528" y="4869160"/>
            <a:ext cx="8280920" cy="1754326"/>
          </a:xfrm>
          <a:prstGeom prst="rect">
            <a:avLst/>
          </a:prstGeom>
        </p:spPr>
        <p:txBody>
          <a:bodyPr wrap="square">
            <a:spAutoFit/>
          </a:bodyPr>
          <a:lstStyle/>
          <a:p>
            <a:pPr>
              <a:buFont typeface="Arial" pitchFamily="34" charset="0"/>
              <a:buChar char="•"/>
            </a:pPr>
            <a:r>
              <a:rPr lang="el-GR" dirty="0" smtClean="0"/>
              <a:t>Τα κολοβώματα των σπερματοδόχων κύστεων και των </a:t>
            </a:r>
            <a:r>
              <a:rPr lang="el-GR" dirty="0" err="1" smtClean="0"/>
              <a:t>εκσπερματιστικών</a:t>
            </a:r>
            <a:r>
              <a:rPr lang="el-GR" dirty="0" smtClean="0"/>
              <a:t> πόρων εντοπίζονται </a:t>
            </a:r>
            <a:r>
              <a:rPr lang="el-GR" b="1" dirty="0" smtClean="0"/>
              <a:t>στην οπίσθια</a:t>
            </a:r>
            <a:r>
              <a:rPr lang="en-US" b="1" dirty="0" smtClean="0"/>
              <a:t> </a:t>
            </a:r>
            <a:r>
              <a:rPr lang="el-GR" b="1" dirty="0" smtClean="0"/>
              <a:t>και άνω επιφάνεια </a:t>
            </a:r>
            <a:r>
              <a:rPr lang="el-GR" dirty="0" smtClean="0"/>
              <a:t>του αδένα αποτελώντας το κυριότερο ανατομικό χαρακτηριστικό για την διάκριση του δεξιού από τον αριστερό λοβό.  </a:t>
            </a:r>
          </a:p>
          <a:p>
            <a:pPr>
              <a:buFont typeface="Arial" pitchFamily="34" charset="0"/>
              <a:buChar char="•"/>
            </a:pPr>
            <a:r>
              <a:rPr lang="el-GR" dirty="0" smtClean="0"/>
              <a:t>Με βάση τα παραπάνω χαρακτηριστικά, μπορούμε να διακρίνουμε τη βάση του προστάτη αδένα που βρίσκεται σε επαφή με τον αυχένα της ουροδόχου κύστης στην άνω επιφάνεια  καθώς και την κορυφή του προστάτη αδένα στην κάτω επιφάνεια.</a:t>
            </a:r>
            <a:endParaRPr lang="el-GR" dirty="0"/>
          </a:p>
        </p:txBody>
      </p:sp>
      <p:sp>
        <p:nvSpPr>
          <p:cNvPr id="7" name="2 - Θέση κειμένου"/>
          <p:cNvSpPr txBox="1">
            <a:spLocks/>
          </p:cNvSpPr>
          <p:nvPr/>
        </p:nvSpPr>
        <p:spPr>
          <a:xfrm rot="10800000" flipV="1">
            <a:off x="6732240" y="3212976"/>
            <a:ext cx="2411760" cy="288032"/>
          </a:xfrm>
          <a:prstGeom prst="rect">
            <a:avLst/>
          </a:prstGeom>
        </p:spPr>
        <p:txBody>
          <a:bodyPr vert="horz" lIns="91440" tIns="45720" rIns="91440" bIns="45720" rtlCol="0">
            <a:normAutofit fontScale="250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l-GR" sz="3200" b="1" dirty="0" smtClean="0">
                <a:effectLst>
                  <a:outerShdw blurRad="38100" dist="38100" dir="2700000" algn="tl">
                    <a:srgbClr val="000000">
                      <a:alpha val="43137"/>
                    </a:srgbClr>
                  </a:outerShdw>
                </a:effectLst>
              </a:rPr>
              <a:t>ΟΠΙΣΘΙΑ </a:t>
            </a:r>
            <a:r>
              <a:rPr kumimoji="0" lang="el-GR"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ΕΠΙΦΑΝΕΙΑ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l-GR"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ΠΡΟΣΤΑΤΗ</a:t>
            </a:r>
            <a:r>
              <a:rPr kumimoji="0" lang="el-GR" sz="3200" b="1"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a:t>
            </a:r>
            <a:r>
              <a:rPr kumimoji="0" lang="el-GR"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a:t>
            </a:r>
            <a:endParaRPr kumimoji="0" lang="el-GR"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pic>
        <p:nvPicPr>
          <p:cNvPr id="2050" name="Picture 2" descr="Αποτέλεσμα εικόνας για normal prostate gland seminal vesicles gross"/>
          <p:cNvPicPr>
            <a:picLocks noChangeAspect="1" noChangeArrowheads="1"/>
          </p:cNvPicPr>
          <p:nvPr/>
        </p:nvPicPr>
        <p:blipFill>
          <a:blip r:embed="rId4" cstate="print"/>
          <a:srcRect/>
          <a:stretch>
            <a:fillRect/>
          </a:stretch>
        </p:blipFill>
        <p:spPr bwMode="auto">
          <a:xfrm>
            <a:off x="755576" y="2348880"/>
            <a:ext cx="3062065" cy="2448272"/>
          </a:xfrm>
          <a:prstGeom prst="rect">
            <a:avLst/>
          </a:prstGeom>
          <a:noFill/>
        </p:spPr>
      </p:pic>
      <p:sp>
        <p:nvSpPr>
          <p:cNvPr id="8" name="2 - Θέση κειμένου"/>
          <p:cNvSpPr txBox="1">
            <a:spLocks/>
          </p:cNvSpPr>
          <p:nvPr/>
        </p:nvSpPr>
        <p:spPr>
          <a:xfrm rot="10800000" flipV="1">
            <a:off x="5508104" y="3068960"/>
            <a:ext cx="1224136" cy="576064"/>
          </a:xfrm>
          <a:prstGeom prst="rect">
            <a:avLst/>
          </a:prstGeom>
        </p:spPr>
        <p:txBody>
          <a:bodyPr vert="horz" lIns="91440" tIns="45720" rIns="91440" bIns="45720" rtlCol="0">
            <a:normAutofit fontScale="400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l-GR" sz="2500" b="1" dirty="0" smtClean="0">
                <a:effectLst>
                  <a:outerShdw blurRad="38100" dist="38100" dir="2700000" algn="tl">
                    <a:srgbClr val="000000">
                      <a:alpha val="43137"/>
                    </a:srgbClr>
                  </a:outerShdw>
                </a:effectLst>
              </a:rPr>
              <a:t>ΠΡΟΣΘΙΑ </a:t>
            </a:r>
            <a:r>
              <a:rPr kumimoji="0" lang="el-GR" sz="25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rPr>
              <a:t>ΕΠΙΦΑΝΕΙΑ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l-GR"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a:t>
            </a:r>
            <a:endParaRPr kumimoji="0" lang="el-GR"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9" name="2 - Θέση κειμένου"/>
          <p:cNvSpPr txBox="1">
            <a:spLocks/>
          </p:cNvSpPr>
          <p:nvPr/>
        </p:nvSpPr>
        <p:spPr>
          <a:xfrm rot="10800000" flipV="1">
            <a:off x="2411760" y="4149080"/>
            <a:ext cx="1160512" cy="216024"/>
          </a:xfrm>
          <a:prstGeom prst="rect">
            <a:avLst/>
          </a:prstGeom>
        </p:spPr>
        <p:txBody>
          <a:bodyPr vert="horz" lIns="91440" tIns="45720" rIns="91440" bIns="45720" rtlCol="0">
            <a:normAutofit fontScale="250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l-GR" sz="3200" b="1" noProof="0" dirty="0" smtClean="0">
                <a:effectLst>
                  <a:outerShdw blurRad="38100" dist="38100" dir="2700000" algn="tl">
                    <a:srgbClr val="000000">
                      <a:alpha val="43137"/>
                    </a:srgbClr>
                  </a:outerShdw>
                </a:effectLst>
              </a:rPr>
              <a:t>ΚΟΡΥΦΗ </a:t>
            </a:r>
            <a:r>
              <a:rPr kumimoji="0" lang="el-GR"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l-GR"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a:t>
            </a:r>
            <a:endParaRPr kumimoji="0" lang="el-GR"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Νεφέλη\Desktop\8518114607_b10346af3c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120" y="360072"/>
            <a:ext cx="8208912" cy="6156684"/>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κειμένου 2"/>
          <p:cNvSpPr txBox="1">
            <a:spLocks/>
          </p:cNvSpPr>
          <p:nvPr/>
        </p:nvSpPr>
        <p:spPr>
          <a:xfrm>
            <a:off x="6948264" y="2924944"/>
            <a:ext cx="2195736" cy="25922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800" dirty="0" smtClean="0"/>
              <a:t>ΠΡΟΣΘΙΑ ΕΠΙΦΑΝΕΙΑ </a:t>
            </a:r>
            <a:endParaRPr lang="el-GR" sz="2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Αναπαραγωγικό σύστημα άρρενος</a:t>
            </a:r>
            <a:endParaRPr lang="el-GR" dirty="0"/>
          </a:p>
        </p:txBody>
      </p:sp>
      <p:pic>
        <p:nvPicPr>
          <p:cNvPr id="4" name="3 - Θέση περιεχομένου" descr="1tggrfe.jpg"/>
          <p:cNvPicPr>
            <a:picLocks noGrp="1" noChangeAspect="1"/>
          </p:cNvPicPr>
          <p:nvPr>
            <p:ph idx="1"/>
          </p:nvPr>
        </p:nvPicPr>
        <p:blipFill>
          <a:blip r:embed="rId2" cstate="print"/>
          <a:stretch>
            <a:fillRect/>
          </a:stretch>
        </p:blipFill>
        <p:spPr>
          <a:xfrm>
            <a:off x="1331640" y="1196752"/>
            <a:ext cx="6408712" cy="5400600"/>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2jmghfngdbf.jpg"/>
          <p:cNvPicPr>
            <a:picLocks noGrp="1" noChangeAspect="1"/>
          </p:cNvPicPr>
          <p:nvPr>
            <p:ph idx="1"/>
          </p:nvPr>
        </p:nvPicPr>
        <p:blipFill>
          <a:blip r:embed="rId2" cstate="print"/>
          <a:stretch>
            <a:fillRect/>
          </a:stretch>
        </p:blipFill>
        <p:spPr>
          <a:xfrm>
            <a:off x="179512" y="332656"/>
            <a:ext cx="8568952" cy="6120680"/>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3gbrterfewdws.jpg"/>
          <p:cNvPicPr>
            <a:picLocks noGrp="1" noChangeAspect="1"/>
          </p:cNvPicPr>
          <p:nvPr>
            <p:ph idx="1"/>
          </p:nvPr>
        </p:nvPicPr>
        <p:blipFill>
          <a:blip r:embed="rId2" cstate="print"/>
          <a:stretch>
            <a:fillRect/>
          </a:stretch>
        </p:blipFill>
        <p:spPr>
          <a:xfrm>
            <a:off x="683568" y="188640"/>
            <a:ext cx="7704856" cy="6669360"/>
          </a:xfrm>
        </p:spPr>
      </p:pic>
      <mc:AlternateContent xmlns:mc="http://schemas.openxmlformats.org/markup-compatibility/2006" xmlns:p14="http://schemas.microsoft.com/office/powerpoint/2010/main">
        <mc:Choice Requires="p14">
          <p:contentPart p14:bwMode="auto" r:id="rId3">
            <p14:nvContentPartPr>
              <p14:cNvPr id="3" name="Μελάνι 2"/>
              <p14:cNvContentPartPr/>
              <p14:nvPr/>
            </p14:nvContentPartPr>
            <p14:xfrm>
              <a:off x="5676840" y="2965320"/>
              <a:ext cx="400320" cy="6840"/>
            </p14:xfrm>
          </p:contentPart>
        </mc:Choice>
        <mc:Fallback xmlns="">
          <p:pic>
            <p:nvPicPr>
              <p:cNvPr id="3" name="Μελάνι 2"/>
              <p:cNvPicPr/>
              <p:nvPr/>
            </p:nvPicPr>
            <p:blipFill>
              <a:blip r:embed="rId4"/>
              <a:stretch>
                <a:fillRect/>
              </a:stretch>
            </p:blipFill>
            <p:spPr>
              <a:xfrm>
                <a:off x="5661000" y="2901960"/>
                <a:ext cx="432360" cy="133560"/>
              </a:xfrm>
              <a:prstGeom prst="rect">
                <a:avLst/>
              </a:prstGeom>
            </p:spPr>
          </p:pic>
        </mc:Fallback>
      </mc:AlternateContent>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Όρχεις</a:t>
            </a:r>
            <a:endParaRPr lang="el-GR" dirty="0"/>
          </a:p>
        </p:txBody>
      </p:sp>
      <p:pic>
        <p:nvPicPr>
          <p:cNvPr id="4" name="3 - Θέση περιεχομένου" descr="1hyhtdgrf.jpg"/>
          <p:cNvPicPr>
            <a:picLocks noGrp="1" noChangeAspect="1"/>
          </p:cNvPicPr>
          <p:nvPr>
            <p:ph idx="1"/>
          </p:nvPr>
        </p:nvPicPr>
        <p:blipFill>
          <a:blip r:embed="rId2" cstate="print"/>
          <a:stretch>
            <a:fillRect/>
          </a:stretch>
        </p:blipFill>
        <p:spPr>
          <a:xfrm>
            <a:off x="683568" y="1196752"/>
            <a:ext cx="7704856" cy="5661248"/>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2jmghnfgdfg.jpg"/>
          <p:cNvPicPr>
            <a:picLocks noGrp="1" noChangeAspect="1"/>
          </p:cNvPicPr>
          <p:nvPr>
            <p:ph idx="1"/>
          </p:nvPr>
        </p:nvPicPr>
        <p:blipFill>
          <a:blip r:embed="rId2" cstate="print"/>
          <a:stretch>
            <a:fillRect/>
          </a:stretch>
        </p:blipFill>
        <p:spPr>
          <a:xfrm>
            <a:off x="611560" y="692696"/>
            <a:ext cx="8064896" cy="5400600"/>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3hgnfgtbdrsd.jpg"/>
          <p:cNvPicPr>
            <a:picLocks noGrp="1" noChangeAspect="1"/>
          </p:cNvPicPr>
          <p:nvPr>
            <p:ph idx="1"/>
          </p:nvPr>
        </p:nvPicPr>
        <p:blipFill>
          <a:blip r:embed="rId2" cstate="print"/>
          <a:stretch>
            <a:fillRect/>
          </a:stretch>
        </p:blipFill>
        <p:spPr>
          <a:xfrm>
            <a:off x="683568" y="692696"/>
            <a:ext cx="7776864" cy="5328592"/>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Υπεζωκότας</a:t>
            </a:r>
            <a:endParaRPr lang="el-GR" dirty="0"/>
          </a:p>
        </p:txBody>
      </p:sp>
      <p:pic>
        <p:nvPicPr>
          <p:cNvPr id="4" name="3 - Θέση περιεχομένου" descr="lungs-and-pleura.jpg"/>
          <p:cNvPicPr>
            <a:picLocks noGrp="1" noChangeAspect="1"/>
          </p:cNvPicPr>
          <p:nvPr>
            <p:ph idx="1"/>
          </p:nvPr>
        </p:nvPicPr>
        <p:blipFill>
          <a:blip r:embed="rId2" cstate="print"/>
          <a:stretch>
            <a:fillRect/>
          </a:stretch>
        </p:blipFill>
        <p:spPr>
          <a:xfrm>
            <a:off x="539552" y="1196752"/>
            <a:ext cx="7776864" cy="5328592"/>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4yrthrgef.jpg"/>
          <p:cNvPicPr>
            <a:picLocks noGrp="1" noChangeAspect="1"/>
          </p:cNvPicPr>
          <p:nvPr>
            <p:ph idx="1"/>
          </p:nvPr>
        </p:nvPicPr>
        <p:blipFill>
          <a:blip r:embed="rId2" cstate="print"/>
          <a:stretch>
            <a:fillRect/>
          </a:stretch>
        </p:blipFill>
        <p:spPr>
          <a:xfrm>
            <a:off x="1043608" y="188640"/>
            <a:ext cx="6768752" cy="6336704"/>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5yhtgrfdtdgr.jpg"/>
          <p:cNvPicPr>
            <a:picLocks noGrp="1" noChangeAspect="1"/>
          </p:cNvPicPr>
          <p:nvPr>
            <p:ph idx="1"/>
          </p:nvPr>
        </p:nvPicPr>
        <p:blipFill>
          <a:blip r:embed="rId2" cstate="print"/>
          <a:stretch>
            <a:fillRect/>
          </a:stretch>
        </p:blipFill>
        <p:spPr>
          <a:xfrm>
            <a:off x="683568" y="188640"/>
            <a:ext cx="7488831" cy="6192688"/>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Αναπαραγωγικό σύστημα θήλεος</a:t>
            </a:r>
            <a:endParaRPr lang="el-GR" dirty="0"/>
          </a:p>
        </p:txBody>
      </p:sp>
      <p:pic>
        <p:nvPicPr>
          <p:cNvPr id="4" name="3 - Θέση περιεχομένου" descr="1nfgbdfvd.jpg"/>
          <p:cNvPicPr>
            <a:picLocks noGrp="1" noChangeAspect="1"/>
          </p:cNvPicPr>
          <p:nvPr>
            <p:ph idx="1"/>
          </p:nvPr>
        </p:nvPicPr>
        <p:blipFill>
          <a:blip r:embed="rId2" cstate="print"/>
          <a:stretch>
            <a:fillRect/>
          </a:stretch>
        </p:blipFill>
        <p:spPr>
          <a:xfrm>
            <a:off x="755576" y="1196752"/>
            <a:ext cx="7560840" cy="5661248"/>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2reewfdqws.jpg"/>
          <p:cNvPicPr>
            <a:picLocks noGrp="1" noChangeAspect="1"/>
          </p:cNvPicPr>
          <p:nvPr>
            <p:ph idx="1"/>
          </p:nvPr>
        </p:nvPicPr>
        <p:blipFill>
          <a:blip r:embed="rId2" cstate="print"/>
          <a:stretch>
            <a:fillRect/>
          </a:stretch>
        </p:blipFill>
        <p:spPr>
          <a:xfrm>
            <a:off x="827584" y="188640"/>
            <a:ext cx="7488832" cy="6669360"/>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3nfgbdfvd.jpg"/>
          <p:cNvPicPr>
            <a:picLocks noGrp="1" noChangeAspect="1"/>
          </p:cNvPicPr>
          <p:nvPr>
            <p:ph idx="1"/>
          </p:nvPr>
        </p:nvPicPr>
        <p:blipFill>
          <a:blip r:embed="rId2" cstate="print"/>
          <a:stretch>
            <a:fillRect/>
          </a:stretch>
        </p:blipFill>
        <p:spPr>
          <a:xfrm>
            <a:off x="0" y="476672"/>
            <a:ext cx="9144000" cy="5616624"/>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4hgbdfvd.jpg"/>
          <p:cNvPicPr>
            <a:picLocks noGrp="1" noChangeAspect="1"/>
          </p:cNvPicPr>
          <p:nvPr>
            <p:ph idx="1"/>
          </p:nvPr>
        </p:nvPicPr>
        <p:blipFill>
          <a:blip r:embed="rId2" cstate="print"/>
          <a:stretch>
            <a:fillRect/>
          </a:stretch>
        </p:blipFill>
        <p:spPr>
          <a:xfrm>
            <a:off x="-180528" y="44624"/>
            <a:ext cx="4798274" cy="4248472"/>
          </a:xfrm>
        </p:spPr>
      </p:pic>
      <p:pic>
        <p:nvPicPr>
          <p:cNvPr id="1026" name="Picture 2" descr="C:\Users\Νεφέλη\Desktop\POSTERI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1241" y="2564904"/>
            <a:ext cx="5590915" cy="3960846"/>
          </a:xfrm>
          <a:prstGeom prst="rect">
            <a:avLst/>
          </a:prstGeom>
          <a:noFill/>
          <a:extLst>
            <a:ext uri="{909E8E84-426E-40DD-AFC4-6F175D3DCCD1}">
              <a14:hiddenFill xmlns:a14="http://schemas.microsoft.com/office/drawing/2010/main">
                <a:solidFill>
                  <a:srgbClr val="FFFFFF"/>
                </a:solidFill>
              </a14:hiddenFill>
            </a:ext>
          </a:extLst>
        </p:spPr>
      </p:pic>
      <p:sp>
        <p:nvSpPr>
          <p:cNvPr id="5" name="Θέση κειμένου 2"/>
          <p:cNvSpPr txBox="1">
            <a:spLocks/>
          </p:cNvSpPr>
          <p:nvPr/>
        </p:nvSpPr>
        <p:spPr>
          <a:xfrm>
            <a:off x="4788024" y="908720"/>
            <a:ext cx="4104456" cy="126615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dirty="0" smtClean="0"/>
              <a:t>ΟΠΙΣΘΙΑ ΕΠΙΦΑΝΕΙΑ</a:t>
            </a:r>
            <a:endParaRPr lang="el-G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5hgcbfxvdc.jpg"/>
          <p:cNvPicPr>
            <a:picLocks noGrp="1" noChangeAspect="1"/>
          </p:cNvPicPr>
          <p:nvPr>
            <p:ph idx="1"/>
          </p:nvPr>
        </p:nvPicPr>
        <p:blipFill>
          <a:blip r:embed="rId2" cstate="print"/>
          <a:stretch>
            <a:fillRect/>
          </a:stretch>
        </p:blipFill>
        <p:spPr>
          <a:xfrm>
            <a:off x="179512" y="188640"/>
            <a:ext cx="3802670" cy="3384376"/>
          </a:xfrm>
        </p:spPr>
      </p:pic>
      <p:pic>
        <p:nvPicPr>
          <p:cNvPr id="2050" name="Picture 2" descr="C:\Users\Νεφέλη\Desktop\ANTERI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4459" y="2348880"/>
            <a:ext cx="6665299" cy="4392488"/>
          </a:xfrm>
          <a:prstGeom prst="rect">
            <a:avLst/>
          </a:prstGeom>
          <a:noFill/>
          <a:extLst>
            <a:ext uri="{909E8E84-426E-40DD-AFC4-6F175D3DCCD1}">
              <a14:hiddenFill xmlns:a14="http://schemas.microsoft.com/office/drawing/2010/main">
                <a:solidFill>
                  <a:srgbClr val="FFFFFF"/>
                </a:solidFill>
              </a14:hiddenFill>
            </a:ext>
          </a:extLst>
        </p:spPr>
      </p:pic>
      <p:sp>
        <p:nvSpPr>
          <p:cNvPr id="5" name="Θέση κειμένου 2"/>
          <p:cNvSpPr txBox="1">
            <a:spLocks/>
          </p:cNvSpPr>
          <p:nvPr/>
        </p:nvSpPr>
        <p:spPr>
          <a:xfrm>
            <a:off x="4788024" y="908720"/>
            <a:ext cx="4104456" cy="126615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dirty="0" smtClean="0"/>
              <a:t>ΠΡΟΣΘΙΑ ΕΠΙΦΑΝΕΙΑ</a:t>
            </a: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Pleura-Layers.jpg"/>
          <p:cNvPicPr>
            <a:picLocks noGrp="1" noChangeAspect="1"/>
          </p:cNvPicPr>
          <p:nvPr>
            <p:ph idx="1"/>
          </p:nvPr>
        </p:nvPicPr>
        <p:blipFill>
          <a:blip r:embed="rId2" cstate="print"/>
          <a:stretch>
            <a:fillRect/>
          </a:stretch>
        </p:blipFill>
        <p:spPr>
          <a:xfrm>
            <a:off x="899592" y="0"/>
            <a:ext cx="7416824" cy="666936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Καρδιά</a:t>
            </a:r>
            <a:endParaRPr lang="el-GR" dirty="0"/>
          </a:p>
        </p:txBody>
      </p:sp>
      <p:pic>
        <p:nvPicPr>
          <p:cNvPr id="4" name="3 - Θέση περιεχομένου" descr="6d1a0ddff960fc5893d8c544b3112835.jpg"/>
          <p:cNvPicPr>
            <a:picLocks noGrp="1" noChangeAspect="1"/>
          </p:cNvPicPr>
          <p:nvPr>
            <p:ph idx="1"/>
          </p:nvPr>
        </p:nvPicPr>
        <p:blipFill>
          <a:blip r:embed="rId2" cstate="print"/>
          <a:stretch>
            <a:fillRect/>
          </a:stretch>
        </p:blipFill>
        <p:spPr>
          <a:xfrm>
            <a:off x="611560" y="1268760"/>
            <a:ext cx="7920879" cy="5184576"/>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5" name="4 - Θέση εικόνας" descr="slide_9.jpg"/>
          <p:cNvPicPr>
            <a:picLocks noGrp="1" noChangeAspect="1"/>
          </p:cNvPicPr>
          <p:nvPr>
            <p:ph type="pic" idx="1"/>
          </p:nvPr>
        </p:nvPicPr>
        <p:blipFill>
          <a:blip r:embed="rId2" cstate="print"/>
          <a:srcRect/>
          <a:stretch>
            <a:fillRect/>
          </a:stretch>
        </p:blipFill>
        <p:spPr>
          <a:xfrm>
            <a:off x="827584" y="260648"/>
            <a:ext cx="7992888" cy="6408712"/>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5" name="4 - Θέση εικόνας" descr="nucleus-medical-art-normal-anatomy-of-the-human-heart_a-G-9013669-8880730.jpg"/>
          <p:cNvPicPr>
            <a:picLocks noGrp="1" noChangeAspect="1"/>
          </p:cNvPicPr>
          <p:nvPr>
            <p:ph type="pic" idx="1"/>
          </p:nvPr>
        </p:nvPicPr>
        <p:blipFill>
          <a:blip r:embed="rId2" cstate="print"/>
          <a:srcRect t="37" b="37"/>
          <a:stretch>
            <a:fillRect/>
          </a:stretch>
        </p:blipFill>
        <p:spPr>
          <a:xfrm>
            <a:off x="0" y="0"/>
            <a:ext cx="9144000" cy="6669360"/>
          </a:xfrm>
        </p:spPr>
      </p:pic>
      <p:sp>
        <p:nvSpPr>
          <p:cNvPr id="4" name="3 - Θέση κειμένου"/>
          <p:cNvSpPr>
            <a:spLocks noGrp="1"/>
          </p:cNvSpPr>
          <p:nvPr>
            <p:ph type="body" sz="half" idx="2"/>
          </p:nvPr>
        </p:nvSpPr>
        <p:spPr/>
        <p:txBody>
          <a:bodyPr/>
          <a:lstStyle/>
          <a:p>
            <a:endParaRPr lang="el-G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TotalTime>
  <Words>410</Words>
  <Application>Microsoft Office PowerPoint</Application>
  <PresentationFormat>Προβολή στην οθόνη (4:3)</PresentationFormat>
  <Paragraphs>53</Paragraphs>
  <Slides>56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56</vt:i4>
      </vt:variant>
    </vt:vector>
  </HeadingPairs>
  <TitlesOfParts>
    <vt:vector size="57" baseType="lpstr">
      <vt:lpstr>Θέμα του Office</vt:lpstr>
      <vt:lpstr>Ανατομία σπλάχνων  Αλέξανδρος Περγάρης &amp; Δημήτριος Γούτας </vt:lpstr>
      <vt:lpstr>Πνεύμονες</vt:lpstr>
      <vt:lpstr>Παρουσίαση του PowerPoint</vt:lpstr>
      <vt:lpstr>Παρουσίαση του PowerPoint</vt:lpstr>
      <vt:lpstr>Υπεζωκότας</vt:lpstr>
      <vt:lpstr>Παρουσίαση του PowerPoint</vt:lpstr>
      <vt:lpstr>Καρδιά</vt:lpstr>
      <vt:lpstr>Παρουσίαση του PowerPoint</vt:lpstr>
      <vt:lpstr>Παρουσίαση του PowerPoint</vt:lpstr>
      <vt:lpstr>Περικάρδιο</vt:lpstr>
      <vt:lpstr>Θυρεοειδής αδένας</vt:lpstr>
      <vt:lpstr>Ανατομία θυρεοειδούς</vt:lpstr>
      <vt:lpstr>Θύμος αδένας</vt:lpstr>
      <vt:lpstr>Οισοφάγος</vt:lpstr>
      <vt:lpstr>Παρουσίαση του PowerPoint</vt:lpstr>
      <vt:lpstr>Στόμαχος</vt:lpstr>
      <vt:lpstr>Παρουσίαση του PowerPoint</vt:lpstr>
      <vt:lpstr>Ανατομία στομάχου</vt:lpstr>
      <vt:lpstr>Έντερο</vt:lpstr>
      <vt:lpstr>Λεπτό έντερο</vt:lpstr>
      <vt:lpstr>Παχύ έντερο</vt:lpstr>
      <vt:lpstr>Παρουσίαση του PowerPoint</vt:lpstr>
      <vt:lpstr>Ανατομία ήπατος</vt:lpstr>
      <vt:lpstr>Ήπαρ</vt:lpstr>
      <vt:lpstr>Παρουσίαση του PowerPoint</vt:lpstr>
      <vt:lpstr>Παρουσίαση του PowerPoint</vt:lpstr>
      <vt:lpstr>Χοληφόρο δέντρο</vt:lpstr>
      <vt:lpstr>Πάγκρεας</vt:lpstr>
      <vt:lpstr>Παρουσίαση του PowerPoint</vt:lpstr>
      <vt:lpstr>Σπλήνας</vt:lpstr>
      <vt:lpstr>Σπλήνας</vt:lpstr>
      <vt:lpstr>Παρουσίαση του PowerPoint</vt:lpstr>
      <vt:lpstr>Νεφροί</vt:lpstr>
      <vt:lpstr>Παρουσίαση του PowerPoint</vt:lpstr>
      <vt:lpstr>Παρουσίαση του PowerPoint</vt:lpstr>
      <vt:lpstr>Επινεφρίδια</vt:lpstr>
      <vt:lpstr>Παρουσίαση του PowerPoint</vt:lpstr>
      <vt:lpstr>Παρουσίαση του PowerPoint</vt:lpstr>
      <vt:lpstr>Ανατομία ουροδόχου κύστεως</vt:lpstr>
      <vt:lpstr>Ουροδόχος Κύστη</vt:lpstr>
      <vt:lpstr>Προστάτης αδένας</vt:lpstr>
      <vt:lpstr>Ανατομία προστάτη αδένα</vt:lpstr>
      <vt:lpstr>Παρουσίαση του PowerPoint</vt:lpstr>
      <vt:lpstr>Αναπαραγωγικό σύστημα άρρενος</vt:lpstr>
      <vt:lpstr>Παρουσίαση του PowerPoint</vt:lpstr>
      <vt:lpstr>Παρουσίαση του PowerPoint</vt:lpstr>
      <vt:lpstr>Όρχεις</vt:lpstr>
      <vt:lpstr>Παρουσίαση του PowerPoint</vt:lpstr>
      <vt:lpstr>Παρουσίαση του PowerPoint</vt:lpstr>
      <vt:lpstr>Παρουσίαση του PowerPoint</vt:lpstr>
      <vt:lpstr>Παρουσίαση του PowerPoint</vt:lpstr>
      <vt:lpstr>Αναπαραγωγικό σύστημα θήλεος</vt:lpstr>
      <vt:lpstr>Παρουσίαση του PowerPoint</vt:lpstr>
      <vt:lpstr>Παρουσίαση του PowerPoint</vt:lpstr>
      <vt:lpstr>Παρουσίαση του PowerPoint</vt:lpstr>
      <vt:lpstr>Παρουσίαση του PowerPoint</vt:lpstr>
    </vt:vector>
  </TitlesOfParts>
  <Company>University of Athens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Ανατομία Σπλάχνων</dc:title>
  <dc:creator>b10f01pc</dc:creator>
  <cp:lastModifiedBy>Νεφέλη</cp:lastModifiedBy>
  <cp:revision>25</cp:revision>
  <dcterms:created xsi:type="dcterms:W3CDTF">2019-02-27T11:02:31Z</dcterms:created>
  <dcterms:modified xsi:type="dcterms:W3CDTF">2020-03-09T12:55:04Z</dcterms:modified>
</cp:coreProperties>
</file>