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ink/ink6.xml" ContentType="application/inkml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ink/ink4.xml" ContentType="application/inkml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2.xml" ContentType="application/inkml+xml"/>
  <Override PartName="/ppt/ink/ink12.xml" ContentType="application/inkml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0.xml" ContentType="application/inkml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ink/ink9.xml" ContentType="application/inkml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ink/ink7.xml" ContentType="application/inkml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ink/ink3.xml" ContentType="application/inkml+xml"/>
  <Override PartName="/ppt/ink/ink5.xml" ContentType="application/inkml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ink/ink1.xml" ContentType="application/inkml+xml"/>
  <Override PartName="/ppt/ink/ink13.xml" ContentType="application/inkml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1.xml" ContentType="application/inkml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ink/ink8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63" r:id="rId3"/>
    <p:sldId id="316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9" r:id="rId29"/>
    <p:sldId id="288" r:id="rId30"/>
    <p:sldId id="291" r:id="rId31"/>
    <p:sldId id="292" r:id="rId32"/>
    <p:sldId id="293" r:id="rId33"/>
    <p:sldId id="290" r:id="rId34"/>
    <p:sldId id="294" r:id="rId35"/>
    <p:sldId id="262" r:id="rId36"/>
    <p:sldId id="261" r:id="rId37"/>
    <p:sldId id="315" r:id="rId38"/>
    <p:sldId id="260" r:id="rId39"/>
    <p:sldId id="296" r:id="rId40"/>
    <p:sldId id="297" r:id="rId41"/>
    <p:sldId id="298" r:id="rId42"/>
    <p:sldId id="299" r:id="rId43"/>
    <p:sldId id="301" r:id="rId44"/>
    <p:sldId id="300" r:id="rId45"/>
    <p:sldId id="311" r:id="rId46"/>
    <p:sldId id="312" r:id="rId47"/>
    <p:sldId id="313" r:id="rId48"/>
    <p:sldId id="303" r:id="rId49"/>
    <p:sldId id="302" r:id="rId50"/>
    <p:sldId id="306" r:id="rId51"/>
    <p:sldId id="314" r:id="rId5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40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5-20T08:03:46.79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401 125,'-58'-123,"18"123,0 0,-40 0,41 0,-1 49,20 75,0-124,20 49,-20 1,20-25,-20-1,20 1,0 24,0 26,0-51,0 26,0-1,0 25,0 50,0-74,0 48,0-49,0 25,0-24,0-1,0 0,0-24,0 49,0-24,20 73,-20-73,20-1,20 26,-40-26,0 0,0-24,20 25,-20-26,20 1,0 0,-1-25,1 0,20 0,-20 0,0 0,20 0,-1-50,-20 50,1 0,20 0,-20 0,0 0,0-49,0 49,0-50,0 50,-1 0,1-49,0 49,0-49,0 49,0-50,0 25,-20 1,0-26,0 25,0-24,0 24,0 1,0-1,0 0,0 0,0 1,0-1,0-25,0 26,0-1,0 0,0 1,0-26,0 25,0 1,0-1,0-24,0 25,0-1,0 0,-20 1,20-1,0 0,0 0,-20 1,20-1,-20 0,20-24,-40-1,20 1,1 24,19 0,0 1,-40-1,40 0,-20 0,20-24,0 24,-20 1,20-1,0 0,-20 0,20 1,0-1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5-08T12:23:31.993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73 25,'-18'0,"36"-25,-36 75,-1-26,2 2,17-3,-19 3,19-1,0-1,0 1,0-1,0 26,0-26,19-24,-19 25,17-1,-17 1,0 1,19-2,36 1,-38-25,2 24,0-24,-2 0,2 0,17 0,-17 0,-2 0,2 0,-19-24,0-1,18 1,-18-2,18 1,-18 1,0-25,0 24,-18 0,0 25,-1-24,19-1,-17 25,-2-24,-17 24,17-25,2-1,-2 26,0 0,2-23,17-3,-19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5-08T12:23:39.901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292 25,'-19'-25,"-17"25,18 0,0 0,-1 0,1 0,-18 0,-19 25,37-25,0 25,-19-25,37 25,0-1,0 2,0-1,0-1,0 2,19-26,-19 24,18-24,0 25,0 1,-18-2,18 2,-18-2,19-24,-1 25,0 1,0-26,0 0,1 0,-1 0,0 0,0 0,-18-26,18 26,-18-25,19 25,17-24,-17-2,-19 2,0-2,0 1,0 1,18-2,-18 2,0-1,-18-1,-1 26,19-24,-18 24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5-21T08:39:46.92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1602 54,'-25'-24,"-24"24,24 0,0-25,-49 25,24 0,-24 0,49 0,0 0,-24 0,24 0,-48 0,-51 0,-25 49,50 1,25-25,0-25,49 49,-74 26,-100 97,101-97,24-25,24-26,50 175,0 48,0-173,0 1,0-1,0 0,0-49,25 74,24-24,51 73,-76-74,25-24,-24 24,24-49,-24 25,25-26,-25-24,-1 0,26 0,-25 0,0 0,24-49,-24 49,0 0,-1 0,25-25,-24 25,0 0,49 0,-24-50,24 50,-49-24,25-1,23-74,-48 99,25-25,24-74,-49 99,24-24,-24 24,0-25,25-25,-50 25,24-24,-24 24,50 0,-50-24,25 24,24 0,-49-25,24 26,1-26,25 25,-25 0,24-24,-49 24,25 0,-25-23,50 23,-50 0,24-25,1 26,-25-26,50 25,-25-49,23 24,-23-24,25 49,-50-25,24 25,-73-98,-1 74,26 24,-25-25,24 50,0 0,-99-24,75 24,24-50,0 50,-25-25,26 25</inkml:trace>
  <inkml:trace contextRef="#ctx0" brushRef="#br0" timeOffset="4872">3186 79,'-25'-49,"0"49,-24 0,24 0,-49 0,49 0,-25 24,26 1,0 0,-26 25,25-26,-24 26,49 73,-25-49,25 1,-50 49,50-74,0-26,0 1,0 25,50-25,-25-1,49 26,-24-25,-26 23,25-48,-24 25,0-25,24 50,-24-50,0 0,0 0,24 0,-24 0,0-25,24 25,-24-25,25-23,-26 48,0 0,26-25,-25 0,0 25,24-50,-24 50,0-24,24-26,-49 25,75-49,-25 24,-26 25,0-24,-24 24,0 0,0 0,0-24,-24 24,-25-25,49 26,-25 0,-25-26,25 25,-24-24,24 49,0-25,0 25,-24 0,24-50,0 50,-24 0,-25-25,49 25,1 0,-26 0</inkml:trace>
  <inkml:trace contextRef="#ctx0" brushRef="#br0" timeOffset="8919">4522 1094,'25'0,"-74"0,24-25,0 25,-25 0,26 0,-1 0,0 0,-25 0,26 0,0-49,-26 49,25 0,1 0,-26 0,25 0,0 25,1-25,-26 24,25 1,-24 25,24-50,0 25,-24 24,25 26,24-51,-50 26,50-25,0 0,0-1,0 26,0-25,0 0,25 73,-25-73,25 0,-25 49,48-24,-23-26,-25 1,25 25,24-25,-24 24,25-24,-25 0,-1 24,26-24,-25 25,24-25,-24-25,0 48,24-23,-25 0,26 24,-25-24,24 25,-24-50,0 25,25 24,-26-49,1 0,25 25,-25 0,-1-25,75 50,-74-26,49 26,25 0,-74-50,0 24,0-24,24 50,-24-25,24-25,25 48,-49-48,24 25,-24 0,0 25,25-50,-26 24,1 26,25-25,-25-25,24 25,-25-25,1 49,24-49,-24-25,0 1,25-1,-25-74,-25 24,49 50,-49-48,0 48,0-24,0 24,0 0,0 0,0-24,0-26,0 50,-25 0,25-24,0 24,0 0,-24-24,24 24,0 0,0-48,0 48,-25-25,-25 25,25-24,-24 49,24-25,0-25,-24 50,25-24,-1-1,-25-25,25 25,-24-24,49 24,-25 0,-25-24,26 24,-1-25,-25 25,25 1,-23-25,23 49,0-25,-24-25,24 26,25-1,-50-25,25 25,1 25,-26-49,25 24,-24 25,24-50,0 50,-24-24,24 24,1 0,-26-25,25-25,0 50,-24-25,24 25</inkml:trace>
  <inkml:trace contextRef="#ctx0" brushRef="#br0" timeOffset="13605">5834 1193,'25'25,"25"-74,-26-1,-24 25,99-49,-75 24,76-23,-26 23,0 50,-49-25,25 25,-25 0,48 0,1 0,1 0,-1 0,-49 0,0 0,24 0,-24 0,0 0,25 50,-26-25,25 23,-24-23,25 25,-26-25,1-1,-25 26,50-25,-50 0,25 24,-25-24,49 0,-49 24,0-24,0 0,25 49,-25-24,50-25,-50 0,0 48,0-23,0-25,0-1,0 26,0 24,0-49,0 0,0 0,0 24,0-24,-25 0,25 25,-25-26,25 1,-50 25,50-25,-24 48,-26-23,25-26,0 26,-24-25,24 0,-25 24,26-24,-50 25,-25-25,74-25,0 0,-24 49,24-49,0 0,0 0,-24 0,24 0,-49 0,50 0,-26 0,25 0,0 0,1 0,-51 0,26-25,24 1,-25-1,25-25,-23 25,23-24,0 24,-24 25,24-25,0-25,-25 26,26-26,-26 25,25-23,-25 23,50 0,0-25,0 26,0-1,0 0,0-25,0 26,0-1,0-25,0 25,0 1,0-1,0-25,0 25,0 1,0-1,0-25,0 25,0 1,0-25,0 24,0 0,25-24,0 24,25 0,-25-25,24 26,-24-26,0 25</inkml:trace>
  <inkml:trace contextRef="#ctx0" brushRef="#br0" timeOffset="26319">10140 1614,'-173'0,"149"0,-26 0,25 0,-49 0,49 0,0 0,-24 0,24 0,0 0,-24 0,25 0,-1 0,0 0,-25 0,26-49,-1 49,-25 0,25 0,1-24,-26 24,25 0,0 0,1 0,-25 0,24 0,0 0,-24 0,24 0,0 0,0 0,-49 0,24 0,25 0,-49 48,25-23,25 25,-1-50,-25 25,50-1,0 26,0-25,-25 0,25 24,0-24,0 0,0 0,0 24,0-24,0 0,0 49,0-24,50-25,-50-2,0 27,0-25,25 0,-25 24,0-24,49 0,-49 49,24-24,1-25,-25 24,50-24,-50 0,24 25,26-26,-25 1,49 25,-24-2,-25-48,0 0,24 25,-24-25,-1 0,25 0,-24 0,0 25,25-25,-26 0,1 0,0 0,25 0,-26 0,1 0,25 0,-25 0,-1 0,0 0,26 0,-25 0,-1 0,26 0,-25 0,0-25,24 25,-24-49,0 49,24-24,-24 24,0-50,24 25,-24-24,24 24,-24 0,-25-24,50 24,-50 0,24-25,-24 25,25-24,-25 24,0 0,0 0,0-24,0 24,0 0,-25-23,25-27,0 50,-49-24,49 24,0 0,0 0,0-24,-25 24,25 0,-50-24,50 24,0 0,-24-25,-25 26,49-1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5-21T08:39:32.82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6184 49,'-124'-49,"-149"49,75 0,123 0,0 0,1 0,49 0,0 0,-25 0,-74 0,50 0,-50 74,0-74,-25 50,75-50,-76 24,100-24,1 0,24 50,-124 24,75-74,-50 50,-75 0,-24 122,73-122,-48 49,49-49,74-50,51 0,-1 0,-25 24,-347 150,123 0,-172 23,98-98,75 25,50-24,74-1,124-99,0 0,-24 25,-51 222,51-49,49-123,-76 24,-23 50,49-125,26 26,24 123,-50 149,0-248,1 150,-1-150,1 74,49-74,-25-49,0 25,25-25,50 148,-1-24,-49-1,0-74,50 1,-50-50,0-1,0 26,149 173,-1 74,-47-223,-101 1,99 74,-99-25,25-50,24 25,-49-74,50 49,-50-49,25 24,124 75,-75-25,-24-74,-26 24,1-24,25 25,24-75,50 25,26 0,49-50,-51 50,-24 0,-49 0,-1 0,-49 0,49 0,1 0,-26 0,26 0,-50 0,-1-49,2 49,24-25,-25 25,-1 0,76-50,-26 50,50-24,0 24,25-50,-75 50,50 0,26-50,49 1,-125 49,125-49,-75 0,-50 49,75-50,-124 50,49 0,1-25,-50 25,25 0,-25 0,-1-49,51 49,-26-25,26 25,-50 0,49-50,-49 50,74-25,-74 25,0 0,24-49,-24 49,50-25,-26-25,26 26,-51 24,1-50,26 25,-26-25,24 50,-24-24,0-1,24-25,-24 25,25-24,-25 25,24-26,-24 26,0-1,24 25,26-50,-50 50,49 0,-49 0,25 0,-26 0,1-25,25-24,24 49,-49 0,0 0,75-25,-75-25,49 50,-49 0,25-24,-26 24,1-50,74 25,-74-24,0 49,25-25,-26-25,26 25,-25 1,0-26,24 25,-24 25,25-49,-25 49,-1 0,1-25,25-24,-25 49,74-74,-24 24,-50 50,49-25,1 25,-26-49,26 49,-50 0,-1 0,26-25,-25 25,49-75,-24 26,-25 49,24-25,-24 25,0-50,0 50,24-24,-24-26,25 25,-25 0,24-24,-24 24,0 25,75-99,-75 74,49-48,-24 23,-50-24,74-1,-74 1,50 24,-25-24,24-1,1 1,-50 24,0 25,0 1,0-26,0 26,0-1,0-49,0 49,0-49,0 24,0 25,0-49,0 49,0 0,-25-24,25-26,-25 51,-24-26,24 25,25 0,-50-24,50-26,-25 51,1-25,24 24,-50-49,-49-26,74 76,-49-76,23 26,26 49,-74-74,99 74,-25 0,-74-74,74 74,-49-73,-26 24,76 24,-26 25,25 0,-24-24,24 24,0 25,-25-50,26 26,-76-76,76 76,-1-1,-25-25,25 50,-25-25,25-24,0 24,-24 25,24 0,0-50,-25 50,26-23,-1 23,-25 0,-74-100,99 100,-24 0,24 0,0-24,-25 24,-24 0,49-25,0 25,-24 0,24-50,0 50,-24 0,24 0,0 0,-1 0,-23-25,-26-24,1 24,-1 25,26-50,24 50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5-20T08:03:50.68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740 274,'-20'-50,"20"1,-21 49,1-25,20 0,-41 1,0-1,20 0,0 0,1 25,-21 0,20 0,1 0,-1 0,-20 0,21 0,-21 0,-1-25,22 25,-1 0,1 25,-1-25,1 50,-1-50,1 49,20 1,-21-1,21 1,-20-25,20 24,-21-49,21 50,-20-1,-1 1,0-1,1-49,20 50,0-1,0 1,0 74,0-50,0-24,0-26,0 26,41-25,-20 49,-1-74,1 50,-1 24,1-49,-1 0,-20-1,21 1,-1 0,21 0,-20-1,-1-24,1 0,20 25,0-25,-20 0,-1 0,1 25,-1-25,1 0,-1 0,1 0,20-25,0 0,0 1,-41-1,21 0,-1 25,1-49,-1 24,1-50,-21 26,61-1,-61 1,62-26,-41 26,-1-1,-20 1,21 24,-21 0,0 1,0-1,0 0,0-25,-21 26,21-1,0 0,0-24,-41 24,41 0,0 0,0 1,-41-1,41 0,0 0,0 0,-41-24,0-1,0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5-20T08:08:32.04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4532 855,'-25'-25,"25"1,-49-25,-1-25,25 51,1-2,-1 1,0 24,1-25,-1 1,-25-1,-24 1,74 0,-24 24,-1-24,-74-49,25 73,74-49,-49 49,-1 0,1 0,-1-49,1 49,0-24,49 0,-123-50,49 74,-25 0,74-49,-24 49,-1 0,1 0,24 0,-49-48,25 48,-50-24,49 0,26 24,-1 0,-222 0,-25 0,99 0,-25 0,124 0,25 0,-1 0,-123 48,0 74,-24-49,49-49,-25 123,25-147,0 72,49-72,25 49,0-25,49-24,0 49,0-1,1 50,-1-24,0-2,-24-23,49 49,-50-50,26 1,-1 24,0-25,25 1,0 0,0-24,0 23,0 0,0 1,0 25,0-26,0 1,0-25,0 1,0-1,0 25,0-25,0 24,0 1,0 49,0-50,0-23,0-1,0 50,0-26,0-24,0 25,0-25,0 25,0-24,0 23,0-24,0 1,0 24,25-49,-25 49,25-1,-25-24,0 1,24 23,-24-23,0 23,25 1,-25-25,25 1,-25 24,0-25,0 1,25-2,-1 2,-24-1,25 25,0-24,-1 23,26 0,-25-23,73 48,-48-24,-1-1,25 26,-49-74,25 73,-26-49,1 0,0 0,-1-24,1 0,0 0,-1 25,26-1,-25 1,-1-25,1 24,0-24,-1 25,26-25,-1 23,1-23,-2 25,2-25,-1 0,0 0,1 0,-25 0,-1 0,1 0,0 0,-1 0,1-48,0 48,0 0,-1-49,1 24,0-24,-25 25,24 0,1-24,-25 23,25 1,0-1,-25 1,0-1,24 1,1-24,0 48,-25-49,24 49,1-25,0 1,-25-1,25 1,-1 0,1 0,0 0,-1-1,-24 1,25-1,49-24,-24 1,-26 24,1-1,-25 1,50-1,-50 1,49-1,-49 1,25 0,-1 24,26-49,-1 49,1 0,-1 0,25 0,-49 0,24 0,26 0,-51 0,1 0,0 25,24-1,1 0,-26 0,1 1,0-1,-1-24,1 25,0-1,0 1,-25-1,0 1,24-2,1 2,-25-1,25-24,-25 49,24 0,1-1,-25 1,25-49,0 24,-25 1,0-1,0 1,0-1,0 0,0 0,49 25,-49-24,0-1,0 1,0 23,0 0,49 26,-24-74,-25 24,25 49,0-73,-1 49,26-49,23 0,-48 0,24 0,0 0,1 0,-25 0,-1 0,1 0,0 0,24 0,-24 0,0 0,-1 0,1 0,0-25,-1 1,1 24,24-48,-24 23,0 25,0-24,-1-1,1 1,0-1,-1 1,1 24,0-24,24 0,-24-25,24 49,-49-49,0 25,50-49,-50 49,0-1,0 1,0-25,49 0,-49 1,0-1,0 25,0-1,0 1,0-1,0 2,0-26,0 0,0 24,0 1,50-1,-50 1,24 0,-24 0,0-1,25 1,-25 0,50-25,-50 1,0 23,49-24,-49 25,0-25,0 1,0 23,0-24,0 25,0-25,0 1,0-1,0 0,0 25,-25-49,25 24,-24 49,24-49,-25 49,25-49,0 25,0 0,-25 0,25-25,0 25,0-1,-25 1,25-1,0 1,0 0,0-25,-24 25,24-1,0-24,-25 1,0-25,1 49,24-1,0 1,0-1,0 2,0-2,-25-24,25 25,0-1,0 1,0-1,0 2,0-2,0 1,0-25,0 25,0-1,0 1,0 0,-25 0,25-1,0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5-20T08:32:12.14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2704 323,'-49'-25,"0"0,49 1,-49-1,0-49,24 74,0 0,25-25,-48 25,48-25,-49 1,0 24,-50-25,1-25,-25 50,99 0,-1 0,-196 0,-24 0,74 50,48-50,24 25,76-25,-2 24,25 51,-74-50,25 24,49-25,0 1,0 0,-49-1,49 1,0 0,-50 0,50 0,0 24,-48-49,48 50,-50-50,2 124,-26-50,-24 49,73-98,-24 25,-25-1,74 1,-48-50,48 50,-50-1,1 1,-24 98,73-49,-50 0,50-74,-24 49,24-24,0-1,0-24,-49 49,49 50,49-50,-49-49,0 0,0 0,0-1,49 26,-49-25,49 0,-49 24,49-24,-49 48,0-48,99 74,-26-24,-24-26,-25 1,26 0,-26-26,1 1,24-25,-25 25,50-25,-25 50,-24-27,-1-23,-24 25,49-25,-24 0,48 50,-24-50,26 49,-27-24,1-25,25 25,-50-25,26 25,-26-25,0 25,26-25,-2 24,2-24,-1 0,0 0,0 0,0 0,0 0,1 0,-2 0,-23 0,0 0,-1 0,25-49,-25 24,26 0,-2-24,-23-26,25 27,-50-2,0 25,48-49,2 24,-50 1,49-1,-49 25,0 0,0-24,0 24,49 0,-49 0,0 1,0 0,0-1,0 0,49-24,-49-1,0 25,0 0,25 1,-25-1,0-25,23 25,-23 0,0 1,25-1,0-25,0 1,-1 25,-24-1,24 0,1 0,0 1,-25-1,24 0,-24 0,49 0,-49 1,0-1,0-25,0 1,0 24,49-25,-49 25,0 1,0-1,0 1,0-1,0 0,0-24,0 24,0 0,0 0,0 1,0-1,0-25,0 0,0 26,0-26,0 25,0 0,0-24,0 25,0-1,0 0,0-24,0 24,0 0,0-49,0 49,0 0,0 0,0 1,0-1,0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5-20T08:33:04.48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2869 74,'-24'-24,"-75"-1,49 25,26 0,0 0,-26 0,0 0,26 0,0-25,-26 25,25 0,-73 25,49-25,24 0,0 25,0-1,25 1,-48-25,-2 0,0 50,2-50,48 25,-50-25,50 24,-25 1,0-25,-23 25,-51 25,49-50,26 0,-25 0,-1 0,25 49,1-49,-25 50,-1-50,-147 50,49-26,25-24,0 50,73-50,25 25,1-25,-149 74,25 49,0-48,50-51,24 1,0 0,49-25,25 25,0 49,0-49,0 0,0 0,0-1,0 1,0 25,25-1,-25 51,0-26,0-24,0 24,0-24,0-25,0 24,0-24,25 49,-1-24,-24-25,25 0,0-1,-25 1,24-1,1 1,0 0,0-1,-1 1,0 0,1 0,0 0,0-1,0 26,73 0,-73-50,-1 0,1 0,24 24,-24-24,24 0,-24 25,24-25,25 0,-1 0,-23 25,0-25,-26 0,25 0,26 0,-26 0,25 0,-25 0,1 0,-2 0,2 0,-25 0,48 0,-23 0,-1 0,50 0,24 0,49 0,-72 0,47 0,-73 0,25 0,-50 0,-25 0,1 0,98 50,-24-50,24 49,-48-49,23 0,-24 50,-25-25,-24-25,0 24,0-24,-1 0,50 25,0-25,-25 25,-24-25,-1 0,1 0,0 0,25 0,-27 0,2 0,0 0,0 0,-25-25,73 0,-23-24,-25 49,-1 0,75-50,-75 50,1-49,0 49,-25-25,25-50,-25 26,0-1,25 50,-25-49,0-1,0 0,0 1,0 24,0 1,0-25,0-26,0 50,0-24,0-1,48 25,2 25,48-24,-48 24,-1-50,-24 50,-1 0,1 0,0-50,98 26,-99 24,1-25,0 25,0-50,23 0,-48 26,50-1,-50-25,0 25,0 1,0-1,0-25,0 1,0-75,0 99,0-25,-25 25,25 1,-25-1,25-25,-23 25,-2 1,0-1,0 25,0 0,1-49,-1 49,1 0,-1-25,-49 1,25 24,0 0,-1 0,25 0,0 0,2 0,-52 0,50 0,0-25,2 25,-2 0,0 0,0 0,0 0,-24-25,25 25,-26-25,-49 25,26-25,73 1,-25 24,0-25,0 25,-48-25,48 25,0 0,1 0,-1-50,-49 50,50 0,-1 0,0 0,1 0,-50-49,49 49,0 0,0 0,-23 0,23-50,0 50,0 0,-24-50,25 26,-26-1,25 25,1 0,48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5-20T08:33:14.64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5-08T12:23:30.899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5-08T12:23:49.949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271 28,'-18'0,"1"0,-1 0,-36-25,36 25,0 0,1 25,17-2,-19-23,19 26,-18-1,18-2,-17-23,17 25,-19-25,19 24,0 1,-17-25,17 25,0-1,-18-24,18 25,0-1,0 1,0 0,0-1,0 1,0 0,0-1,0 1,0-2,0 2,0 1,0-3,0 2,0-1,0 1,0 0,0-1,0 1,18-25,-18 24,17 1,-17 0,0-1,19 1,-19-2,17 3,-17-1,18-2,1-23,-19 25,17-1,1-24,0 0,0 0,0 0,0 0,0 0,-1 0,1 0,1 0,-2 0,1-24,-18-1,18 25,-18-23,0-2,0-1,0 3,0-2,0 1,0-1,0 0,0 1,0-1,0 1,0-1,0 0,0 1,0-1,0 2,0-3,0 1,0 2,0-2,0 1,0-1,0 0,0 1,0-1,0 0,0 1,0-1,0 1,0-1,0 0,0 1,0-1,0 2,-18 23,18-25,-18 25,18-26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5-08T12:23:23.226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205 51,'-18'0,"18"-25,-19 2,1 23,0 0,-18 0,17 0,-17 48,18-23,18-1,-18 1,18-1,0 26,0-27,0 3,0-3,0 2,0 0,0-1,0 1,18-1,0-24,18 0,-17 25,17-25,-18 25,0-25,1 0,-1 0,18 0,-17 0,-1-25,0 0,-18 1,0-1,0 1,18-1,-18 0,0 2,0-3,0 3,0-2,-18 25,18-25,18 1,0 24,-54-25,18 1,0 24,18-25,-19 25,-35 0,17 0,-17 0,35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4C8E7-1D44-46DB-8AEB-498C38D0D508}" type="datetimeFigureOut">
              <a:rPr lang="el-GR" smtClean="0"/>
              <a:pPr/>
              <a:t>10/12/2020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983FB-3113-4B7F-AF08-3A1E6D1FAD0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620729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452F5-2F78-4A56-B3B8-05595B38D6AE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42223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452F5-2F78-4A56-B3B8-05595B38D6AE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86179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452F5-2F78-4A56-B3B8-05595B38D6AE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178950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3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452F5-2F78-4A56-B3B8-05595B38D6AE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438177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/>
              <a:pPr/>
              <a:t>10/12/2020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/>
              <a:pPr/>
              <a:t>10/12/2020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/>
              <a:pPr/>
              <a:t>10/12/2020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089275" y="3375100"/>
            <a:ext cx="68572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3705955"/>
            <a:ext cx="4045200" cy="1646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l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l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2248000"/>
            <a:ext cx="9144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2248000"/>
            <a:ext cx="9144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71900" y="2558767"/>
            <a:ext cx="8222100" cy="361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l"/>
              <a:pPr lvl="0">
                <a:spcBef>
                  <a:spcPts val="0"/>
                </a:spcBef>
                <a:buNone/>
              </a:pPr>
              <a:t>‹#›</a:t>
            </a:fld>
            <a:endParaRPr lang="e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/>
              <a:pPr/>
              <a:t>10/12/2020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/>
              <a:pPr/>
              <a:t>10/12/2020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/>
              <a:pPr/>
              <a:t>10/12/2020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/>
              <a:pPr/>
              <a:t>10/12/2020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/>
              <a:pPr/>
              <a:t>10/12/2020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/>
              <a:pPr/>
              <a:t>10/12/2020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/>
              <a:pPr/>
              <a:t>10/12/2020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FA00-A364-428D-A72E-C0738272D021}" type="datetimeFigureOut">
              <a:rPr lang="el-GR" smtClean="0"/>
              <a:pPr/>
              <a:t>10/12/2020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BB389-CC7E-49D0-BA0A-0BAB12AEF1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1FA00-A364-428D-A72E-C0738272D021}" type="datetimeFigureOut">
              <a:rPr lang="el-GR" smtClean="0"/>
              <a:pPr/>
              <a:t>10/12/2020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BB389-CC7E-49D0-BA0A-0BAB12AEF1D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9.png"/><Relationship Id="rId7" Type="http://schemas.openxmlformats.org/officeDocument/2006/relationships/customXml" Target="../ink/ink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customXml" Target="../ink/ink4.xml"/><Relationship Id="rId10" Type="http://schemas.openxmlformats.org/officeDocument/2006/relationships/image" Target="../media/image43.emf"/><Relationship Id="rId4" Type="http://schemas.openxmlformats.org/officeDocument/2006/relationships/image" Target="../media/image40.png"/><Relationship Id="rId9" Type="http://schemas.openxmlformats.org/officeDocument/2006/relationships/customXml" Target="../ink/ink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61.emf"/><Relationship Id="rId3" Type="http://schemas.openxmlformats.org/officeDocument/2006/relationships/image" Target="../media/image56.png"/><Relationship Id="rId7" Type="http://schemas.openxmlformats.org/officeDocument/2006/relationships/image" Target="../media/image58.emf"/><Relationship Id="rId12" Type="http://schemas.openxmlformats.org/officeDocument/2006/relationships/customXml" Target="../ink/ink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8.xml"/><Relationship Id="rId11" Type="http://schemas.openxmlformats.org/officeDocument/2006/relationships/image" Target="../media/image60.emf"/><Relationship Id="rId5" Type="http://schemas.openxmlformats.org/officeDocument/2006/relationships/image" Target="../media/image57.emf"/><Relationship Id="rId10" Type="http://schemas.openxmlformats.org/officeDocument/2006/relationships/customXml" Target="../ink/ink10.xml"/><Relationship Id="rId4" Type="http://schemas.openxmlformats.org/officeDocument/2006/relationships/customXml" Target="../ink/ink7.xml"/><Relationship Id="rId9" Type="http://schemas.openxmlformats.org/officeDocument/2006/relationships/image" Target="../media/image5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4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5" Type="http://schemas.openxmlformats.org/officeDocument/2006/relationships/image" Target="../media/image73.emf"/><Relationship Id="rId4" Type="http://schemas.openxmlformats.org/officeDocument/2006/relationships/customXml" Target="../ink/ink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thologyoutlines.com/topic/skinnontumorelastosisperforans.html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17.jpeg"/><Relationship Id="rId7" Type="http://schemas.openxmlformats.org/officeDocument/2006/relationships/image" Target="../media/image20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>ΚΛΙΝΙΚΟΠΑΘΟΛΟΓΟΑΝΑΤΟΜΙΚΟ ΦΡΟΝΤΙΣΤΗΡΙΟ ΔΕΡΜΑΤΟΠΑΘΕΙΩΝ 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294091"/>
            <a:ext cx="2720837" cy="4547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097" y="100010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Χρόνιο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υποτροπιάζον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ερυθηματο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-λεπιδώδες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εξάνθημα.</a:t>
            </a:r>
            <a:endParaRPr lang="el-G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sz="2000" dirty="0" smtClean="0"/>
              <a:t>Ποικίλου μεγέθους, </a:t>
            </a:r>
            <a:r>
              <a:rPr lang="el-G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0" dist="50800" dir="5400000" sy="-100000" algn="bl" rotWithShape="0"/>
                </a:effectLst>
              </a:rPr>
              <a:t>σαφώς </a:t>
            </a:r>
            <a:r>
              <a:rPr lang="el-GR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0" dist="50800" dir="5400000" sy="-100000" algn="bl" rotWithShape="0"/>
                </a:effectLst>
              </a:rPr>
              <a:t>αφοριζόμενες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0" dist="50800" dir="5400000" sy="-100000" algn="bl" rotWithShape="0"/>
                </a:effectLst>
              </a:rPr>
              <a:t>, </a:t>
            </a:r>
            <a:r>
              <a:rPr lang="el-GR" sz="2000" dirty="0">
                <a:effectLst>
                  <a:reflection stA="45000" endPos="0" dist="50800" dir="5400000" sy="-100000" algn="bl" rotWithShape="0"/>
                </a:effectLst>
              </a:rPr>
              <a:t>ερυθρές </a:t>
            </a:r>
            <a:r>
              <a:rPr lang="el-GR" sz="2000" b="1" spc="600" dirty="0">
                <a:solidFill>
                  <a:srgbClr val="FF0000"/>
                </a:solidFill>
                <a:effectLst>
                  <a:reflection stA="45000" endPos="0" dist="50800" dir="5400000" sy="-100000" algn="bl" rotWithShape="0"/>
                </a:effectLst>
              </a:rPr>
              <a:t>πλάκες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2000" dirty="0" smtClean="0"/>
              <a:t>καλυπτόμενες από </a:t>
            </a:r>
            <a:r>
              <a:rPr lang="el-GR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0" dist="50800" dir="5400000" sy="-100000" algn="bl" rotWithShape="0"/>
                </a:effectLst>
              </a:rPr>
              <a:t>αργυρόχρωμα </a:t>
            </a:r>
            <a:r>
              <a:rPr lang="el-GR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0" dist="50800" dir="5400000" sy="-100000" algn="bl" rotWithShape="0"/>
                </a:effectLst>
              </a:rPr>
              <a:t>λέπια</a:t>
            </a:r>
            <a:r>
              <a:rPr lang="el-GR" sz="2000" dirty="0" smtClean="0">
                <a:effectLst>
                  <a:reflection stA="45000" endPos="0" dist="50800" dir="5400000" sy="-100000" algn="bl" rotWithShape="0"/>
                </a:effectLst>
              </a:rPr>
              <a:t>, </a:t>
            </a:r>
            <a:r>
              <a:rPr lang="el-GR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0" dist="50800" dir="5400000" sy="-100000" algn="bl" rotWithShape="0"/>
                </a:effectLst>
              </a:rPr>
              <a:t>συμμετρικές, </a:t>
            </a:r>
            <a:r>
              <a:rPr lang="el-GR" sz="2000" dirty="0" smtClean="0">
                <a:effectLst>
                  <a:reflection stA="45000" endPos="0" dist="50800" dir="5400000" sy="-100000" algn="bl" rotWithShape="0"/>
                </a:effectLst>
              </a:rPr>
              <a:t>στις</a:t>
            </a:r>
            <a:r>
              <a:rPr lang="el-GR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0" dist="50800" dir="5400000" sy="-100000" algn="bl" rotWithShape="0"/>
                </a:effectLst>
              </a:rPr>
              <a:t> εκτατικές </a:t>
            </a:r>
            <a:r>
              <a:rPr lang="el-GR" sz="2000" dirty="0" smtClean="0">
                <a:effectLst>
                  <a:reflection stA="45000" endPos="0" dist="50800" dir="5400000" sy="-100000" algn="bl" rotWithShape="0"/>
                </a:effectLst>
              </a:rPr>
              <a:t>επιφάνειες των άκρων </a:t>
            </a:r>
          </a:p>
          <a:p>
            <a:pPr algn="ctr"/>
            <a:r>
              <a:rPr lang="el-GR" sz="2000" dirty="0" smtClean="0">
                <a:effectLst>
                  <a:reflection stA="45000" endPos="0" dist="50800" dir="5400000" sy="-100000" algn="bl" rotWithShape="0"/>
                </a:effectLst>
              </a:rPr>
              <a:t>ή διάχυτες, σε άλλες θέσεις</a:t>
            </a:r>
            <a:r>
              <a:rPr lang="en-US" sz="2000" dirty="0" smtClean="0">
                <a:effectLst>
                  <a:reflection stA="45000" endPos="0" dist="50800" dir="5400000" sy="-100000" algn="bl" rotWithShape="0"/>
                </a:effectLst>
              </a:rPr>
              <a:t>.</a:t>
            </a:r>
            <a:endParaRPr lang="el-GR" sz="2000" dirty="0">
              <a:effectLst>
                <a:reflection stA="45000" endPos="0" dist="50800" dir="5400000" sy="-100000" algn="bl" rotWithShape="0"/>
              </a:effectLst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2302" y="2284371"/>
            <a:ext cx="2719203" cy="4544947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6362" y="2284370"/>
            <a:ext cx="2757638" cy="4557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ΕΝΟΤΗΤΑ ΑΛΛΟΙΩΣΕΩΝ ΜΙΚΡΟΣΚΟΠΙΚΩΣ ΕΠΙΚΕΝΤΡΟΥΜΕΝΩΝ ΣΤΗΝ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ΕΠΙΔΕΡΜΙΔΑ </a:t>
            </a:r>
            <a:b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/>
              <a:t> </a:t>
            </a:r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περιστατικό</a:t>
            </a:r>
            <a:r>
              <a:rPr lang="en-US" dirty="0" smtClean="0"/>
              <a:t>: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b="1" dirty="0" smtClean="0"/>
              <a:t>Μικροσκοπικό πρότυπο ψωριασιόμορφης υπερπλασίας </a:t>
            </a:r>
            <a:endParaRPr lang="el-GR" b="1" dirty="0"/>
          </a:p>
        </p:txBody>
      </p:sp>
    </p:spTree>
    <p:extLst>
      <p:ext uri="{BB962C8B-B14F-4D97-AF65-F5344CB8AC3E}">
        <p14:creationId xmlns="" xmlns:p14="http://schemas.microsoft.com/office/powerpoint/2010/main" val="29413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32606" cy="28248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6687" y="630027"/>
            <a:ext cx="4897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3751875" y="630027"/>
            <a:ext cx="53921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800" dirty="0" smtClean="0"/>
              <a:t>Οι βλάβες μπορεί να εμφανιστούν σε περιοχή του δέρματος που έχει υποστεί τραυματισμό (</a:t>
            </a:r>
            <a:r>
              <a:rPr lang="el-GR" sz="2800" b="1" dirty="0" smtClean="0"/>
              <a:t>φαινόμενο </a:t>
            </a:r>
            <a:r>
              <a:rPr lang="en-US" sz="2800" b="1" dirty="0" smtClean="0"/>
              <a:t>Koebner</a:t>
            </a:r>
            <a:r>
              <a:rPr lang="en-US" sz="2800" dirty="0" smtClean="0"/>
              <a:t>).</a:t>
            </a:r>
            <a:endParaRPr lang="el-GR" sz="2800" dirty="0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30217"/>
            <a:ext cx="3632607" cy="3627783"/>
          </a:xfrm>
          <a:prstGeom prst="rect">
            <a:avLst/>
          </a:prstGeom>
        </p:spPr>
      </p:pic>
      <p:sp>
        <p:nvSpPr>
          <p:cNvPr id="12" name="Ορθογώνιο 11"/>
          <p:cNvSpPr/>
          <p:nvPr/>
        </p:nvSpPr>
        <p:spPr>
          <a:xfrm>
            <a:off x="3806686" y="4138496"/>
            <a:ext cx="53373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 smtClean="0">
                <a:solidFill>
                  <a:prstClr val="black"/>
                </a:solidFill>
              </a:rPr>
              <a:t>Όταν </a:t>
            </a:r>
            <a:r>
              <a:rPr lang="el-GR" sz="2800" dirty="0">
                <a:solidFill>
                  <a:prstClr val="black"/>
                </a:solidFill>
              </a:rPr>
              <a:t>τα </a:t>
            </a:r>
            <a:r>
              <a:rPr lang="el-GR" sz="2800" dirty="0" smtClean="0">
                <a:solidFill>
                  <a:prstClr val="black"/>
                </a:solidFill>
              </a:rPr>
              <a:t>λέπια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l-GR" sz="2800" dirty="0" smtClean="0">
                <a:solidFill>
                  <a:prstClr val="black"/>
                </a:solidFill>
              </a:rPr>
              <a:t>απομακρύνονται, αποκαλύπτονται στικτές αιμορραγίες</a:t>
            </a:r>
          </a:p>
          <a:p>
            <a:r>
              <a:rPr lang="el-GR" sz="2800" b="1" dirty="0" smtClean="0">
                <a:solidFill>
                  <a:prstClr val="black"/>
                </a:solidFill>
              </a:rPr>
              <a:t>(σημείο </a:t>
            </a:r>
            <a:r>
              <a:rPr lang="en-US" sz="2800" b="1" dirty="0" smtClean="0">
                <a:solidFill>
                  <a:prstClr val="black"/>
                </a:solidFill>
              </a:rPr>
              <a:t>Auspitz)</a:t>
            </a:r>
            <a:r>
              <a:rPr lang="en-US" sz="2800" dirty="0" smtClean="0">
                <a:solidFill>
                  <a:prstClr val="black"/>
                </a:solidFill>
              </a:rPr>
              <a:t>.</a:t>
            </a:r>
            <a:r>
              <a:rPr lang="el-GR" sz="2800" dirty="0" smtClean="0">
                <a:solidFill>
                  <a:prstClr val="black"/>
                </a:solidFill>
              </a:rPr>
              <a:t> </a:t>
            </a:r>
            <a:endParaRPr lang="el-GR" dirty="0"/>
          </a:p>
        </p:txBody>
      </p:sp>
      <p:sp>
        <p:nvSpPr>
          <p:cNvPr id="8" name="Left Arrow 7"/>
          <p:cNvSpPr/>
          <p:nvPr/>
        </p:nvSpPr>
        <p:spPr>
          <a:xfrm rot="19608294">
            <a:off x="2164238" y="4404685"/>
            <a:ext cx="500066" cy="2262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29156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4204" y="1323440"/>
            <a:ext cx="5091231" cy="5534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/>
              <a:t>ΚΟΙΝΗ ΨΩΡΙΑΣΗ (</a:t>
            </a:r>
            <a:r>
              <a:rPr lang="en-US" sz="4000" b="1" dirty="0" smtClean="0"/>
              <a:t>PSORIASIS VULGARIS)</a:t>
            </a:r>
            <a:endParaRPr lang="el-GR" sz="4000" b="1" dirty="0" smtClean="0"/>
          </a:p>
          <a:p>
            <a:pPr algn="ctr"/>
            <a:r>
              <a:rPr lang="el-GR" sz="4000" b="1" dirty="0" smtClean="0"/>
              <a:t>Πρώιμη βλάβη</a:t>
            </a:r>
            <a:endParaRPr lang="el-GR" sz="4000" b="1" dirty="0"/>
          </a:p>
        </p:txBody>
      </p:sp>
    </p:spTree>
    <p:extLst>
      <p:ext uri="{BB962C8B-B14F-4D97-AF65-F5344CB8AC3E}">
        <p14:creationId xmlns="" xmlns:p14="http://schemas.microsoft.com/office/powerpoint/2010/main" val="20461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/>
              <a:t>ΚΟΙΝΗ ΨΩΡΙΑΣΗ (</a:t>
            </a:r>
            <a:r>
              <a:rPr lang="en-US" sz="4000" b="1" dirty="0" smtClean="0"/>
              <a:t>PSORIASIS VULGARIS)</a:t>
            </a:r>
            <a:endParaRPr lang="el-GR" sz="4000" b="1" dirty="0" smtClean="0"/>
          </a:p>
          <a:p>
            <a:pPr algn="ctr"/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Πρώιμη βλάβη</a:t>
            </a:r>
            <a:endParaRPr lang="el-G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346" y="1261885"/>
            <a:ext cx="45993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 smtClean="0"/>
              <a:t>Οίδημα και διατεταμένα, ελικοειδή τριχοειδή αγγεία στο θηλώδες χόριο (+/- εξαγγείωση ερυθρών).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Σταδιακή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απώλεια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των κοκκιωδών κερατινοκυττάρων</a:t>
            </a:r>
            <a:r>
              <a:rPr lang="el-GR" sz="1600" dirty="0" smtClean="0"/>
              <a:t>,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λέπτυνση της κοκκιώδους στιβάδας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1600" dirty="0" smtClean="0"/>
              <a:t>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υπερκεράτωση με απανωτές στρώσεις και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παρακεράτωση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παρουσία ουδετεροφίλων.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 smtClean="0"/>
              <a:t>Περιαγγειακή διήθηση από λεμφοκύτταρα και λίγα ουδετερόφιλα.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 smtClean="0"/>
              <a:t>Μέτρια διάχυτη </a:t>
            </a:r>
            <a:r>
              <a:rPr lang="el-GR" sz="1600" dirty="0" err="1" smtClean="0"/>
              <a:t>ακάνθωση</a:t>
            </a:r>
            <a:r>
              <a:rPr lang="en-US" sz="1600" dirty="0" smtClean="0"/>
              <a:t>, </a:t>
            </a:r>
            <a:r>
              <a:rPr lang="el-GR" sz="1600" dirty="0" smtClean="0"/>
              <a:t> εστιακή σπογγίωση της επιδερμίδας και αυξημένη μιτωτική δραστηριότητα (η ανανέωση των κυττάρων τις επιδερμίδας γίνεται 7 φορές ταχύτερα απ’ ότι στο φυσιολογικό δέρμα).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0261" y="1734143"/>
            <a:ext cx="1561686" cy="177858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4" cstate="print"/>
          <a:srcRect l="8086" t="15213" r="14140" b="1516"/>
          <a:stretch/>
        </p:blipFill>
        <p:spPr>
          <a:xfrm>
            <a:off x="7137113" y="1734143"/>
            <a:ext cx="1627284" cy="177858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5" cstate="print"/>
          <a:srcRect l="6521" t="31218" r="62592" b="32782"/>
          <a:stretch/>
        </p:blipFill>
        <p:spPr>
          <a:xfrm>
            <a:off x="7137113" y="3984989"/>
            <a:ext cx="1627284" cy="1867943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6" cstate="print"/>
          <a:srcRect l="23145" t="72803" r="56494" b="5292"/>
          <a:stretch/>
        </p:blipFill>
        <p:spPr>
          <a:xfrm>
            <a:off x="5020261" y="4005167"/>
            <a:ext cx="1578930" cy="18477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418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/>
              <a:t>ΚΟΙΝΗ ΨΩΡΙΑΣΗ (</a:t>
            </a:r>
            <a:r>
              <a:rPr lang="en-US" sz="4000" b="1" dirty="0" smtClean="0"/>
              <a:t>PSORIASIS VULGARIS)</a:t>
            </a:r>
            <a:endParaRPr lang="el-GR" sz="4000" b="1" dirty="0" smtClean="0"/>
          </a:p>
          <a:p>
            <a:pPr algn="ctr"/>
            <a: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Καλά ανεπτυγμένη πλάκα</a:t>
            </a:r>
            <a:endParaRPr lang="el-G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5339" y="1651430"/>
            <a:ext cx="4993322" cy="52065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237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ΚΟΙΝΗ ΨΩΡΙΑΣΗ (</a:t>
            </a:r>
            <a:r>
              <a:rPr lang="en-US" sz="3200" b="1" dirty="0" smtClean="0"/>
              <a:t>PSORIASIS VULGARIS)</a:t>
            </a:r>
            <a:endParaRPr lang="el-GR" sz="3200" b="1" dirty="0" smtClean="0"/>
          </a:p>
          <a:p>
            <a:pPr algn="ctr"/>
            <a:r>
              <a:rPr lang="el-GR" sz="3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Καλά ανεπτυγμένη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πλάκα</a:t>
            </a:r>
            <a:endParaRPr lang="el-G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802" y="1225690"/>
            <a:ext cx="539694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 smtClean="0"/>
              <a:t>Έντονη </a:t>
            </a:r>
            <a:r>
              <a:rPr lang="el-GR" sz="16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ακάνθωση</a:t>
            </a:r>
            <a:r>
              <a:rPr lang="el-GR" sz="1600" dirty="0" smtClean="0"/>
              <a:t>,</a:t>
            </a:r>
            <a:r>
              <a:rPr lang="en-US" sz="1600" dirty="0" smtClean="0"/>
              <a:t> </a:t>
            </a:r>
            <a:r>
              <a:rPr lang="el-GR" sz="1600" i="1" dirty="0" smtClean="0"/>
              <a:t>σχετικά ομαλή </a:t>
            </a:r>
            <a:r>
              <a:rPr lang="el-GR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επιμήκυνση και συνένωση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των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καταδύσεων/προβολών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της επιδερμίδας με ροπαλοειδή πάχυνση του κατώτερου τμήματός τους</a:t>
            </a:r>
            <a:r>
              <a:rPr lang="el-GR" sz="1600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 smtClean="0"/>
              <a:t>Η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επιδερμίδα </a:t>
            </a:r>
            <a:r>
              <a:rPr lang="el-GR" sz="16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πάνω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από τις καταδύσεις και τις επιμηκυσμένες και οιδηματώδεις θηλές του χορίου </a:t>
            </a:r>
            <a:r>
              <a:rPr lang="el-GR" sz="1600" u="sng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λεπτύνεται</a:t>
            </a:r>
            <a:r>
              <a:rPr lang="el-GR" sz="16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600" dirty="0" smtClean="0"/>
              <a:t>και είναι ωχρή, λόγω ενδοκυττάριου οιδήματος και </a:t>
            </a:r>
            <a:r>
              <a:rPr lang="el-GR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υπο</a:t>
            </a:r>
            <a:r>
              <a:rPr lang="el-GR" sz="1600" dirty="0" err="1" smtClean="0"/>
              <a:t>κοκκίωσης</a:t>
            </a:r>
            <a:r>
              <a:rPr lang="el-GR" sz="1600" dirty="0" smtClean="0"/>
              <a:t>. Συνυπάρχουν </a:t>
            </a:r>
            <a:r>
              <a:rPr lang="el-GR" sz="1600" dirty="0" err="1" smtClean="0"/>
              <a:t>διατεταμένα</a:t>
            </a:r>
            <a:r>
              <a:rPr lang="el-GR" sz="1600" dirty="0" smtClean="0"/>
              <a:t> τριχοειδή του </a:t>
            </a:r>
            <a:r>
              <a:rPr lang="el-GR" sz="1600" dirty="0" err="1" smtClean="0"/>
              <a:t>θηλώδους</a:t>
            </a:r>
            <a:r>
              <a:rPr lang="el-GR" sz="1600" dirty="0" smtClean="0"/>
              <a:t> χορίου = </a:t>
            </a:r>
            <a:r>
              <a:rPr lang="el-GR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σημείο </a:t>
            </a:r>
            <a:r>
              <a:rPr lang="en-US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Auspitz</a:t>
            </a:r>
            <a:r>
              <a:rPr lang="el-GR" sz="1600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Εξαφάνιση της κοκκιώδους στιβάδας </a:t>
            </a:r>
            <a:r>
              <a:rPr lang="el-GR" sz="1600" dirty="0" smtClean="0"/>
              <a:t>και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έντονη παρακεράτωση με αθροίσεις </a:t>
            </a:r>
            <a:r>
              <a:rPr lang="el-GR" sz="16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ουδετεροφίλων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στην παρακερατωσική στιβάδα</a:t>
            </a:r>
            <a:r>
              <a:rPr lang="el-GR" sz="1600" dirty="0" smtClean="0"/>
              <a:t> (</a:t>
            </a:r>
            <a:r>
              <a:rPr lang="el-GR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μικροαποστημάτια του </a:t>
            </a:r>
            <a:r>
              <a:rPr lang="en-U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Munro</a:t>
            </a:r>
            <a:r>
              <a:rPr lang="el-GR" sz="1600" dirty="0" smtClean="0"/>
              <a:t>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 smtClean="0"/>
              <a:t>Αθροίσεις </a:t>
            </a:r>
            <a:r>
              <a:rPr lang="el-GR" sz="1600" b="1" u="sng" dirty="0" smtClean="0"/>
              <a:t>ουδετεροφίλων</a:t>
            </a:r>
            <a:r>
              <a:rPr lang="el-GR" sz="1600" dirty="0" smtClean="0"/>
              <a:t> μπορεί να αναγνωριστούν και σε εστίες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σπογγίωσης</a:t>
            </a:r>
            <a:r>
              <a:rPr lang="el-GR" sz="1600" dirty="0" smtClean="0"/>
              <a:t>, </a:t>
            </a:r>
            <a:r>
              <a:rPr lang="el-GR" sz="1600" i="1" dirty="0" smtClean="0"/>
              <a:t>υπό</a:t>
            </a:r>
            <a:r>
              <a:rPr lang="el-GR" sz="1600" dirty="0" smtClean="0"/>
              <a:t> την κεράτινη στιβάδα (</a:t>
            </a:r>
            <a:r>
              <a:rPr lang="el-GR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σπογγιόμορφες</a:t>
            </a:r>
            <a:r>
              <a:rPr lang="el-GR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φλύκταινες του </a:t>
            </a:r>
            <a:r>
              <a:rPr lang="en-US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Kogoj</a:t>
            </a:r>
            <a:r>
              <a:rPr lang="el-GR" sz="1600" dirty="0" smtClean="0"/>
              <a:t>).</a:t>
            </a: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2" cstate="print"/>
          <a:srcRect t="23020" b="9729"/>
          <a:stretch/>
        </p:blipFill>
        <p:spPr>
          <a:xfrm>
            <a:off x="5833550" y="1261885"/>
            <a:ext cx="2799306" cy="3121273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3" cstate="print"/>
          <a:srcRect l="36724" t="14541" r="30754" b="45382"/>
          <a:stretch/>
        </p:blipFill>
        <p:spPr>
          <a:xfrm>
            <a:off x="7735129" y="4549081"/>
            <a:ext cx="1289602" cy="1995319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4" cstate="print"/>
          <a:srcRect l="21089" t="2283" r="19498" b="64482"/>
          <a:stretch/>
        </p:blipFill>
        <p:spPr>
          <a:xfrm>
            <a:off x="5465751" y="4553162"/>
            <a:ext cx="1966236" cy="1971744"/>
          </a:xfrm>
          <a:prstGeom prst="rect">
            <a:avLst/>
          </a:prstGeom>
        </p:spPr>
      </p:pic>
      <mc:AlternateContent xmlns:mc="http://schemas.openxmlformats.org/markup-compatibility/2006">
        <mc:Choice xmlns="" xmlns:p14="http://schemas.microsoft.com/office/powerpoint/2010/main" Requires="p14">
          <p:contentPart p14:bwMode="auto" r:id="rId5">
            <p14:nvContentPartPr>
              <p14:cNvPr id="3074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02325" y="3241675"/>
              <a:ext cx="1000125" cy="1125538"/>
            </p14:xfrm>
          </p:contentPart>
        </mc:Choice>
        <mc:Fallback>
          <p:pic>
            <p:nvPicPr>
              <p:cNvPr id="3074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893065" y="3232331"/>
                <a:ext cx="1018646" cy="11442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7">
            <p14:nvContentPartPr>
              <p14:cNvPr id="3075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10213" y="4616450"/>
              <a:ext cx="1758950" cy="911225"/>
            </p14:xfrm>
          </p:contentPart>
        </mc:Choice>
        <mc:Fallback>
          <p:pic>
            <p:nvPicPr>
              <p:cNvPr id="3075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500910" y="4607097"/>
                <a:ext cx="1777556" cy="9299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9">
            <p14:nvContentPartPr>
              <p14:cNvPr id="3076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2169238" y="87048975"/>
              <a:ext cx="0" cy="0"/>
            </p14:xfrm>
          </p:contentPart>
        </mc:Choice>
        <mc:Fallback>
          <p:pic>
            <p:nvPicPr>
              <p:cNvPr id="3076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2169238" y="87048975"/>
                <a:ext cx="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="" xmlns:p14="http://schemas.microsoft.com/office/powerpoint/2010/main" val="279322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/>
              <a:t>ΚΟΙΝΗ ΨΩΡΙΑΣΗ (</a:t>
            </a:r>
            <a:r>
              <a:rPr lang="en-US" sz="4000" b="1" dirty="0" smtClean="0"/>
              <a:t>PSORIASIS VULGARIS)</a:t>
            </a:r>
            <a:endParaRPr lang="el-GR" sz="4000" b="1" dirty="0" smtClean="0"/>
          </a:p>
          <a:p>
            <a:pPr algn="ctr"/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Κύρια Διαφορική Διάγνωση Ψωριασιόμορφων Αλλοιώσεων</a:t>
            </a:r>
            <a:endParaRPr lang="el-G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0" y="785794"/>
            <a:ext cx="9144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Χρόνιος </a:t>
            </a:r>
            <a:r>
              <a:rPr lang="el-G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απλός λειχήνας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l-G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Νευροδερματίτιδα </a:t>
            </a: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Lichen simplex </a:t>
            </a:r>
            <a:r>
              <a:rPr lang="en-US" sz="2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chronicus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l-G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l-G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Πεταλοειδής ίνωση  των θηλών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dirty="0" smtClean="0">
                <a:solidFill>
                  <a:prstClr val="black"/>
                </a:solidFill>
              </a:rPr>
              <a:t>του </a:t>
            </a:r>
            <a:r>
              <a:rPr lang="el-GR" sz="2000" dirty="0" err="1" smtClean="0">
                <a:solidFill>
                  <a:prstClr val="black"/>
                </a:solidFill>
              </a:rPr>
              <a:t>επιπολής</a:t>
            </a:r>
            <a:r>
              <a:rPr lang="el-GR" sz="2000" dirty="0" smtClean="0">
                <a:solidFill>
                  <a:prstClr val="black"/>
                </a:solidFill>
              </a:rPr>
              <a:t> χορίου,  εξαιτίας της επίμονης τριβής.  </a:t>
            </a:r>
            <a:r>
              <a:rPr lang="el-GR" sz="20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Ανώμαλα</a:t>
            </a:r>
            <a:r>
              <a:rPr lang="el-G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επιμηκυσμένες οι επιδερμιδικές καταδύσεις</a:t>
            </a:r>
            <a:r>
              <a:rPr lang="el-GR" sz="2000" dirty="0" smtClean="0">
                <a:solidFill>
                  <a:prstClr val="black"/>
                </a:solidFill>
              </a:rPr>
              <a:t>. Απουσία λέπτυνσης της 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l-GR" sz="2000" dirty="0" smtClean="0">
                <a:solidFill>
                  <a:prstClr val="black"/>
                </a:solidFill>
              </a:rPr>
              <a:t>ύπερθεν των θηλών  και καταδύσεων, επιδερμίδας. Συχνά προβάλλουσα  η υπερκεράτωση και η </a:t>
            </a:r>
            <a:r>
              <a:rPr lang="el-GR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υπερκοκκίωση</a:t>
            </a:r>
            <a:r>
              <a:rPr lang="el-GR" sz="2000" dirty="0" smtClean="0">
                <a:solidFill>
                  <a:prstClr val="black"/>
                </a:solidFill>
              </a:rPr>
              <a:t>.  Ελάχιστη  η </a:t>
            </a:r>
            <a:r>
              <a:rPr lang="el-GR" sz="2000" dirty="0" err="1" smtClean="0">
                <a:solidFill>
                  <a:prstClr val="black"/>
                </a:solidFill>
              </a:rPr>
              <a:t>παρακεράτωση</a:t>
            </a:r>
            <a:r>
              <a:rPr lang="en-US" sz="2000" dirty="0" smtClean="0">
                <a:solidFill>
                  <a:prstClr val="black"/>
                </a:solidFill>
              </a:rPr>
              <a:t>, </a:t>
            </a:r>
            <a:r>
              <a:rPr lang="el-GR" sz="2000" dirty="0" smtClean="0">
                <a:solidFill>
                  <a:prstClr val="black"/>
                </a:solidFill>
              </a:rPr>
              <a:t> εκτός  επί υποστρώματος σπογγίωσης.</a:t>
            </a:r>
            <a:endParaRPr lang="el-GR" sz="2000" dirty="0">
              <a:solidFill>
                <a:prstClr val="black"/>
              </a:solidFill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Χρόνια εκζεματοειδής </a:t>
            </a:r>
            <a:r>
              <a:rPr lang="el-G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δερματίτιδα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l-G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prstClr val="black"/>
                </a:solidFill>
              </a:rPr>
              <a:t>Ερυθρά </a:t>
            </a:r>
            <a:r>
              <a:rPr lang="el-GR" sz="2000" dirty="0" smtClean="0">
                <a:solidFill>
                  <a:prstClr val="black"/>
                </a:solidFill>
              </a:rPr>
              <a:t>Ιόνθειος </a:t>
            </a:r>
            <a:r>
              <a:rPr lang="el-GR" sz="2000" dirty="0">
                <a:solidFill>
                  <a:prstClr val="black"/>
                </a:solidFill>
              </a:rPr>
              <a:t>Πιτυρίαση (</a:t>
            </a:r>
            <a:r>
              <a:rPr lang="en-US" sz="2000" dirty="0" err="1">
                <a:solidFill>
                  <a:prstClr val="black"/>
                </a:solidFill>
              </a:rPr>
              <a:t>Pityriasis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rubra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pilaris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l-GR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: </a:t>
            </a:r>
            <a:r>
              <a:rPr lang="el-GR" sz="2000" dirty="0" smtClean="0">
                <a:solidFill>
                  <a:prstClr val="black"/>
                </a:solidFill>
              </a:rPr>
              <a:t>εστιακή παρακεράτωση σε οριζόντια και κάθετη παράταξη, συχνή βασική κενοτοποίωση.</a:t>
            </a:r>
            <a:endParaRPr lang="el-GR" sz="2000" dirty="0">
              <a:solidFill>
                <a:prstClr val="black"/>
              </a:solidFill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prstClr val="black"/>
                </a:solidFill>
              </a:rPr>
              <a:t>Σύνδρομο </a:t>
            </a:r>
            <a:r>
              <a:rPr lang="en-US" sz="2000" dirty="0" smtClean="0">
                <a:solidFill>
                  <a:prstClr val="black"/>
                </a:solidFill>
              </a:rPr>
              <a:t>Reiter</a:t>
            </a:r>
            <a:r>
              <a:rPr lang="el-GR" sz="2000" dirty="0" smtClean="0">
                <a:solidFill>
                  <a:prstClr val="black"/>
                </a:solidFill>
              </a:rPr>
              <a:t> ( προβάλλουσα υπερ- , παρα-κεράτωση και ψωριασιόμορφη υπερπλασία με φλύκταινες) </a:t>
            </a:r>
            <a:endParaRPr lang="en-US" sz="2000" dirty="0">
              <a:solidFill>
                <a:prstClr val="black"/>
              </a:solidFill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prstClr val="black"/>
                </a:solidFill>
              </a:rPr>
              <a:t>Επιφανειακή μυκητιασική λοίμωξη</a:t>
            </a:r>
          </a:p>
        </p:txBody>
      </p:sp>
    </p:spTree>
    <p:extLst>
      <p:ext uri="{BB962C8B-B14F-4D97-AF65-F5344CB8AC3E}">
        <p14:creationId xmlns="" xmlns:p14="http://schemas.microsoft.com/office/powerpoint/2010/main" val="22772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ΨΩΡΙΑΣΗ</a:t>
            </a:r>
          </a:p>
          <a:p>
            <a:pPr algn="ctr"/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Άλλες κλινικές μορφές, εκτός από την κοινή ψωρίαση (80%)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0" y="1643050"/>
            <a:ext cx="4343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Σταγονοειδής ψωρίαση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Ψωρίαση </a:t>
            </a: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τριχωτού της κεφαλής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spc="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Φλυκταινώδης </a:t>
            </a:r>
            <a:r>
              <a:rPr lang="el-G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ψωρίαση</a:t>
            </a:r>
            <a:endParaRPr lang="en-US" sz="2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παλαμών – πελμάτων</a:t>
            </a:r>
          </a:p>
          <a:p>
            <a:pPr lvl="0">
              <a:lnSpc>
                <a:spcPct val="150000"/>
              </a:lnSpc>
            </a:pP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γενικευμένη (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 </a:t>
            </a:r>
            <a:r>
              <a:rPr lang="el-G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Zumbusch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l-G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Ανάστροφη ψωρίαση (των πτυχών</a:t>
            </a:r>
            <a:r>
              <a:rPr lang="el-G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Ερυθροδερμική </a:t>
            </a: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ψωρίαση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Ψωριασική ονυχία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Ψωριασική αρθρίτιδα</a:t>
            </a:r>
            <a:endParaRPr lang="en-US" sz="2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l-GR" sz="2800" dirty="0">
              <a:solidFill>
                <a:prstClr val="black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print"/>
          <a:srcRect l="27153" t="43409" r="27931" b="4626"/>
          <a:stretch/>
        </p:blipFill>
        <p:spPr>
          <a:xfrm>
            <a:off x="4343400" y="1185034"/>
            <a:ext cx="1137610" cy="119240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 cstate="print"/>
          <a:srcRect l="17287" t="18191" r="31565" b="19529"/>
          <a:stretch/>
        </p:blipFill>
        <p:spPr>
          <a:xfrm>
            <a:off x="6991406" y="2561201"/>
            <a:ext cx="1733052" cy="1911929"/>
          </a:xfrm>
          <a:prstGeom prst="rect">
            <a:avLst/>
          </a:prstGeom>
        </p:spPr>
      </p:pic>
      <p:pic>
        <p:nvPicPr>
          <p:cNvPr id="6" name="Εικόνα 5"/>
          <p:cNvPicPr>
            <a:picLocks/>
          </p:cNvPicPr>
          <p:nvPr/>
        </p:nvPicPr>
        <p:blipFill rotWithShape="1">
          <a:blip r:embed="rId5" cstate="print"/>
          <a:srcRect l="37556" t="23619" r="17238" b="12000"/>
          <a:stretch/>
        </p:blipFill>
        <p:spPr>
          <a:xfrm>
            <a:off x="6035040" y="1169738"/>
            <a:ext cx="1133856" cy="120770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6" cstate="print"/>
          <a:srcRect l="48250" t="41547" r="20000" b="6107"/>
          <a:stretch/>
        </p:blipFill>
        <p:spPr>
          <a:xfrm>
            <a:off x="6054684" y="4665319"/>
            <a:ext cx="1289825" cy="185518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7" cstate="print"/>
          <a:srcRect l="12240" r="12880"/>
          <a:stretch/>
        </p:blipFill>
        <p:spPr>
          <a:xfrm>
            <a:off x="7722926" y="1200329"/>
            <a:ext cx="1009697" cy="1200093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8" cstate="print"/>
          <a:srcRect b="4320"/>
          <a:stretch/>
        </p:blipFill>
        <p:spPr>
          <a:xfrm>
            <a:off x="4343400" y="2531279"/>
            <a:ext cx="2283220" cy="1941853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15968" y="4665319"/>
            <a:ext cx="1464859" cy="1855182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10" cstate="print"/>
          <a:srcRect l="50905"/>
          <a:stretch/>
        </p:blipFill>
        <p:spPr>
          <a:xfrm>
            <a:off x="7618365" y="4665319"/>
            <a:ext cx="1069493" cy="18268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81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6111" y="280416"/>
            <a:ext cx="5838607" cy="5180402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0" y="546081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ψωρίαση βελτιώνεται με την επίδραση </a:t>
            </a:r>
            <a:endParaRPr lang="el-GR" sz="32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l-GR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της </a:t>
            </a:r>
            <a:r>
              <a:rPr lang="el-G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υπεριώδους </a:t>
            </a:r>
            <a:r>
              <a:rPr lang="el-GR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ακτινοβολίας!</a:t>
            </a:r>
            <a:endParaRPr lang="el-GR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377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-1500" y="0"/>
            <a:ext cx="4579200" cy="9286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l" sz="2400" b="1" spc="600" dirty="0">
                <a:solidFill>
                  <a:schemeClr val="bg1"/>
                </a:solidFill>
              </a:rPr>
              <a:t>ΕΝΤΟΠΙΣΜΕΝΟ</a:t>
            </a:r>
            <a:r>
              <a:rPr lang="el" sz="2400" b="1" dirty="0">
                <a:solidFill>
                  <a:schemeClr val="bg1"/>
                </a:solidFill>
              </a:rPr>
              <a:t> ΚΝΗΣΜΩΔΕΣ ΕΞΑΝΘΗΜΑ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59250" y="857232"/>
            <a:ext cx="4457700" cy="304802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l" dirty="0">
                <a:solidFill>
                  <a:schemeClr val="bg1"/>
                </a:solidFill>
              </a:rPr>
              <a:t>Άνδρας 59 </a:t>
            </a:r>
            <a:r>
              <a:rPr lang="el" dirty="0" smtClean="0">
                <a:solidFill>
                  <a:schemeClr val="bg1"/>
                </a:solidFill>
              </a:rPr>
              <a:t>ετών.</a:t>
            </a:r>
            <a:endParaRPr lang="el" dirty="0">
              <a:solidFill>
                <a:schemeClr val="bg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l" dirty="0">
                <a:solidFill>
                  <a:schemeClr val="bg1"/>
                </a:solidFill>
              </a:rPr>
              <a:t>Εξάνθημα υπό τον </a:t>
            </a:r>
            <a:r>
              <a:rPr lang="el" dirty="0" smtClean="0">
                <a:solidFill>
                  <a:schemeClr val="bg1"/>
                </a:solidFill>
              </a:rPr>
              <a:t>ομφαλό</a:t>
            </a:r>
            <a:endParaRPr lang="en-US" dirty="0" smtClean="0">
              <a:solidFill>
                <a:schemeClr val="bg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l" dirty="0" smtClean="0">
                <a:solidFill>
                  <a:schemeClr val="bg1"/>
                </a:solidFill>
              </a:rPr>
              <a:t> </a:t>
            </a:r>
            <a:r>
              <a:rPr lang="el" dirty="0">
                <a:solidFill>
                  <a:schemeClr val="bg1"/>
                </a:solidFill>
              </a:rPr>
              <a:t>από 5μήνου</a:t>
            </a:r>
          </a:p>
          <a:p>
            <a:pPr lvl="0">
              <a:spcBef>
                <a:spcPts val="0"/>
              </a:spcBef>
              <a:buNone/>
            </a:pPr>
            <a:r>
              <a:rPr lang="el" dirty="0" smtClean="0">
                <a:solidFill>
                  <a:schemeClr val="bg1"/>
                </a:solidFill>
              </a:rPr>
              <a:t>Κνησμώδες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endParaRPr lang="el" dirty="0">
              <a:solidFill>
                <a:schemeClr val="bg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l-GR" dirty="0" smtClean="0">
                <a:solidFill>
                  <a:schemeClr val="bg1"/>
                </a:solidFill>
              </a:rPr>
              <a:t>α</a:t>
            </a:r>
            <a:r>
              <a:rPr lang="el" dirty="0" smtClean="0">
                <a:solidFill>
                  <a:schemeClr val="bg1"/>
                </a:solidFill>
              </a:rPr>
              <a:t>ρχικά διαλείπον,</a:t>
            </a:r>
            <a:endParaRPr lang="el" dirty="0">
              <a:solidFill>
                <a:schemeClr val="bg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l" dirty="0">
                <a:solidFill>
                  <a:schemeClr val="bg1"/>
                </a:solidFill>
              </a:rPr>
              <a:t>α</a:t>
            </a:r>
            <a:r>
              <a:rPr lang="el" dirty="0" smtClean="0">
                <a:solidFill>
                  <a:schemeClr val="bg1"/>
                </a:solidFill>
              </a:rPr>
              <a:t>πό </a:t>
            </a:r>
            <a:r>
              <a:rPr lang="el" dirty="0">
                <a:solidFill>
                  <a:schemeClr val="bg1"/>
                </a:solidFill>
              </a:rPr>
              <a:t>6 </a:t>
            </a:r>
            <a:r>
              <a:rPr lang="el" dirty="0" smtClean="0">
                <a:solidFill>
                  <a:schemeClr val="bg1"/>
                </a:solidFill>
              </a:rPr>
              <a:t>εβδομάδες, εμμένον.</a:t>
            </a:r>
            <a:endParaRPr lang="el" dirty="0">
              <a:solidFill>
                <a:schemeClr val="bg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9" name="Shape 69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571999" y="2428868"/>
            <a:ext cx="4572001" cy="4006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75"/>
          <p:cNvSpPr txBox="1">
            <a:spLocks noGrp="1"/>
          </p:cNvSpPr>
          <p:nvPr>
            <p:ph type="body" idx="1"/>
          </p:nvPr>
        </p:nvSpPr>
        <p:spPr>
          <a:xfrm>
            <a:off x="0" y="2928934"/>
            <a:ext cx="4429124" cy="329589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Μακροσκοπικά-κλινικά  ευρήματα</a:t>
            </a:r>
          </a:p>
          <a:p>
            <a:pPr lvl="0" algn="ctr"/>
            <a:endParaRPr lang="el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0"/>
            <a:r>
              <a:rPr lang="el" spc="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Λειχηνοποίηση</a:t>
            </a:r>
            <a:r>
              <a:rPr lang="en-US" spc="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0"/>
            <a:r>
              <a:rPr lang="el-G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πάχυνση του δέρματος, το οποίο γίνεται </a:t>
            </a:r>
            <a:r>
              <a:rPr lang="el-GR" sz="18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τρα</a:t>
            </a:r>
            <a:r>
              <a:rPr lang="el-G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-</a:t>
            </a:r>
            <a:r>
              <a:rPr lang="el-GR" sz="18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χύ, </a:t>
            </a:r>
            <a:r>
              <a:rPr lang="el-GR" sz="1800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γραμμωτό</a:t>
            </a:r>
            <a:r>
              <a:rPr lang="el-GR" sz="18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,παίρνοντας</a:t>
            </a:r>
            <a:r>
              <a:rPr lang="el-G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 την όψη </a:t>
            </a:r>
            <a:r>
              <a:rPr lang="el-G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μωσαϊκού,</a:t>
            </a:r>
            <a:r>
              <a:rPr lang="el-G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 με </a:t>
            </a:r>
            <a:r>
              <a:rPr lang="el-GR" sz="18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έξαρση</a:t>
            </a:r>
            <a:r>
              <a:rPr lang="el-G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 των </a:t>
            </a:r>
            <a:r>
              <a:rPr lang="el-GR" sz="18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δερματικών πτυχών</a:t>
            </a:r>
            <a:r>
              <a:rPr lang="el-G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 </a:t>
            </a:r>
            <a:r>
              <a:rPr lang="el-G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και,</a:t>
            </a:r>
            <a:r>
              <a:rPr lang="el-G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 μερικές φορές </a:t>
            </a:r>
            <a:r>
              <a:rPr lang="el-G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  <a:endParaRPr lang="el-GR" sz="18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0"/>
            <a:r>
              <a:rPr lang="el-G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καστανωπή υπέρχρωση,η οποία προκαλείταιγενικά από το ξύσιμο του δέρματος κατά τη διαδρομή διαφόρων </a:t>
            </a:r>
          </a:p>
          <a:p>
            <a:pPr lvl="0"/>
            <a:r>
              <a:rPr lang="el-G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 κνησμωδών δερματοπαθειών.</a:t>
            </a:r>
            <a:endParaRPr lang="el"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0" algn="ctr">
              <a:spcBef>
                <a:spcPts val="0"/>
              </a:spcBef>
              <a:buNone/>
            </a:pP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l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Υπερμελάγχρωση - Εκδορές</a:t>
            </a:r>
            <a:endParaRPr lang="el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0562" y="357166"/>
            <a:ext cx="46434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ΕΝΟΤΗΤΑ ΑΛΛΟΙΩΣΕΩΝ ΜΙΚΡΟΣΚΟΠΙΚΩΣ ΕΠΙΚΕΝΤΡΟΥΜΕΝΩΝ ΣΤΗΝ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ΕΠΙΔΕΡΜΙΔΑ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/>
              <a:t> </a:t>
            </a:r>
            <a:r>
              <a:rPr lang="el-GR" dirty="0" smtClean="0"/>
              <a:t>2</a:t>
            </a:r>
            <a:r>
              <a:rPr lang="el-GR" baseline="30000" dirty="0" smtClean="0"/>
              <a:t>ο</a:t>
            </a:r>
            <a:r>
              <a:rPr lang="el-GR" dirty="0" smtClean="0"/>
              <a:t> περιστατικό</a:t>
            </a:r>
            <a:r>
              <a:rPr lang="en-US" dirty="0" smtClean="0"/>
              <a:t>: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b="1" dirty="0" smtClean="0"/>
              <a:t>Μικροσκοπικό πρότυπο ψωριασιόμορφης υπερπλασίας 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57627" y="88267"/>
            <a:ext cx="9024938" cy="6693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335641" y="1"/>
            <a:ext cx="680836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63625" y="708233"/>
            <a:ext cx="1558500" cy="1023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l" dirty="0" smtClean="0"/>
              <a:t>Α&amp;Η x 20</a:t>
            </a:r>
            <a:endParaRPr lang="el" dirty="0"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1" y="2558767"/>
            <a:ext cx="2285984" cy="404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l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Ψωριασιόμορφη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l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ακάνθωση</a:t>
            </a:r>
            <a:endParaRPr lang="el" sz="1800" b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l-GR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l-GR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l-GR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ts val="0"/>
              </a:spcBef>
              <a:buNone/>
            </a:pPr>
            <a:endParaRPr sz="1800" b="1">
              <a:latin typeface="Times New Roman" pitchFamily="18" charset="0"/>
              <a:cs typeface="Times New Roman" pitchFamily="18" charset="0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l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Εφελκίδα</a:t>
            </a:r>
          </a:p>
          <a:p>
            <a:pPr lvl="0" algn="ctr" rtl="0">
              <a:spcBef>
                <a:spcPts val="0"/>
              </a:spcBef>
              <a:buNone/>
            </a:pPr>
            <a:endParaRPr lang="el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rtl="0">
              <a:spcBef>
                <a:spcPts val="0"/>
              </a:spcBef>
              <a:buNone/>
            </a:pPr>
            <a:endParaRPr lang="el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rtl="0">
              <a:spcBef>
                <a:spcPts val="0"/>
              </a:spcBef>
              <a:buNone/>
            </a:pPr>
            <a:endParaRPr lang="el" sz="1800" b="1" dirty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ts val="0"/>
              </a:spcBef>
              <a:buNone/>
            </a:pPr>
            <a:endParaRPr sz="1800" b="1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l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Λεμφοκυτταρική διήθηση ανώτερου χορίου</a:t>
            </a:r>
          </a:p>
        </p:txBody>
      </p:sp>
      <p:cxnSp>
        <p:nvCxnSpPr>
          <p:cNvPr id="84" name="Shape 84"/>
          <p:cNvCxnSpPr/>
          <p:nvPr/>
        </p:nvCxnSpPr>
        <p:spPr>
          <a:xfrm>
            <a:off x="2598825" y="1937700"/>
            <a:ext cx="433200" cy="529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5" name="Shape 85"/>
          <p:cNvCxnSpPr/>
          <p:nvPr/>
        </p:nvCxnSpPr>
        <p:spPr>
          <a:xfrm rot="10800000" flipH="1">
            <a:off x="1813750" y="2250633"/>
            <a:ext cx="1028700" cy="80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86" name="Shape 86"/>
          <p:cNvCxnSpPr>
            <a:endCxn id="87" idx="3"/>
          </p:cNvCxnSpPr>
          <p:nvPr/>
        </p:nvCxnSpPr>
        <p:spPr>
          <a:xfrm rot="10800000" flipH="1">
            <a:off x="1759612" y="1271329"/>
            <a:ext cx="3106800" cy="306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7" name="Shape 87"/>
          <p:cNvSpPr/>
          <p:nvPr/>
        </p:nvSpPr>
        <p:spPr>
          <a:xfrm>
            <a:off x="4638175" y="397633"/>
            <a:ext cx="1558500" cy="10236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8" name="Shape 88"/>
          <p:cNvCxnSpPr/>
          <p:nvPr/>
        </p:nvCxnSpPr>
        <p:spPr>
          <a:xfrm rot="10800000" flipH="1">
            <a:off x="1768650" y="2262667"/>
            <a:ext cx="2923800" cy="354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9" name="Shape 89"/>
          <p:cNvSpPr/>
          <p:nvPr/>
        </p:nvSpPr>
        <p:spPr>
          <a:xfrm>
            <a:off x="4140223" y="1439726"/>
            <a:ext cx="4848100" cy="1632967"/>
          </a:xfrm>
          <a:custGeom>
            <a:avLst/>
            <a:gdLst/>
            <a:ahLst/>
            <a:cxnLst/>
            <a:rect l="0" t="0" r="0" b="0"/>
            <a:pathLst>
              <a:path w="193924" h="48989" extrusionOk="0">
                <a:moveTo>
                  <a:pt x="29303" y="6276"/>
                </a:moveTo>
                <a:cubicBezTo>
                  <a:pt x="44402" y="2486"/>
                  <a:pt x="67442" y="-2868"/>
                  <a:pt x="93551" y="1944"/>
                </a:cubicBezTo>
                <a:cubicBezTo>
                  <a:pt x="119659" y="6756"/>
                  <a:pt x="170794" y="27331"/>
                  <a:pt x="185954" y="35152"/>
                </a:cubicBezTo>
                <a:cubicBezTo>
                  <a:pt x="201113" y="42972"/>
                  <a:pt x="191067" y="48386"/>
                  <a:pt x="184510" y="48868"/>
                </a:cubicBezTo>
                <a:cubicBezTo>
                  <a:pt x="177952" y="49349"/>
                  <a:pt x="161469" y="42671"/>
                  <a:pt x="146610" y="38039"/>
                </a:cubicBezTo>
                <a:cubicBezTo>
                  <a:pt x="131751" y="33406"/>
                  <a:pt x="119298" y="23300"/>
                  <a:pt x="95356" y="21075"/>
                </a:cubicBezTo>
                <a:cubicBezTo>
                  <a:pt x="71413" y="18849"/>
                  <a:pt x="13961" y="27150"/>
                  <a:pt x="2953" y="24684"/>
                </a:cubicBezTo>
                <a:cubicBezTo>
                  <a:pt x="-8055" y="22217"/>
                  <a:pt x="14203" y="10066"/>
                  <a:pt x="29303" y="6276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180475" y="708233"/>
            <a:ext cx="1831800" cy="1023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A</a:t>
            </a:r>
            <a:r>
              <a:rPr lang="el" dirty="0" smtClean="0"/>
              <a:t>&amp;</a:t>
            </a:r>
            <a:r>
              <a:rPr lang="en-US" dirty="0" smtClean="0"/>
              <a:t>H</a:t>
            </a:r>
            <a:r>
              <a:rPr lang="el" dirty="0" smtClean="0"/>
              <a:t> x10</a:t>
            </a:r>
            <a:r>
              <a:rPr lang="en-US" dirty="0" smtClean="0"/>
              <a:t>0</a:t>
            </a:r>
            <a:endParaRPr lang="el" dirty="0"/>
          </a:p>
        </p:txBody>
      </p:sp>
      <p:pic>
        <p:nvPicPr>
          <p:cNvPr id="95" name="Shape 9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133904" y="0"/>
            <a:ext cx="7010093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Shape 96"/>
          <p:cNvCxnSpPr/>
          <p:nvPr/>
        </p:nvCxnSpPr>
        <p:spPr>
          <a:xfrm flipH="1">
            <a:off x="8780125" y="421700"/>
            <a:ext cx="27000" cy="4776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7" name="Shape 97"/>
          <p:cNvSpPr txBox="1"/>
          <p:nvPr/>
        </p:nvSpPr>
        <p:spPr>
          <a:xfrm>
            <a:off x="7858148" y="2428868"/>
            <a:ext cx="1285852" cy="5052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l" dirty="0"/>
              <a:t>ακάνθωση</a:t>
            </a:r>
          </a:p>
        </p:txBody>
      </p:sp>
      <p:cxnSp>
        <p:nvCxnSpPr>
          <p:cNvPr id="98" name="Shape 98"/>
          <p:cNvCxnSpPr/>
          <p:nvPr/>
        </p:nvCxnSpPr>
        <p:spPr>
          <a:xfrm>
            <a:off x="5856375" y="758600"/>
            <a:ext cx="0" cy="3790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9" name="Shape 99"/>
          <p:cNvSpPr txBox="1"/>
          <p:nvPr/>
        </p:nvSpPr>
        <p:spPr>
          <a:xfrm>
            <a:off x="5368274" y="2226433"/>
            <a:ext cx="1132551" cy="5052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l" dirty="0"/>
              <a:t>εφελκίδα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3039200" y="203033"/>
            <a:ext cx="1675676" cy="5052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l" dirty="0"/>
              <a:t>παρακεράτωση</a:t>
            </a:r>
          </a:p>
        </p:txBody>
      </p:sp>
      <p:cxnSp>
        <p:nvCxnSpPr>
          <p:cNvPr id="101" name="Shape 101"/>
          <p:cNvCxnSpPr/>
          <p:nvPr/>
        </p:nvCxnSpPr>
        <p:spPr>
          <a:xfrm>
            <a:off x="2689050" y="1600800"/>
            <a:ext cx="9000" cy="890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2" name="Shape 102"/>
          <p:cNvCxnSpPr>
            <a:stCxn id="100" idx="2"/>
          </p:cNvCxnSpPr>
          <p:nvPr/>
        </p:nvCxnSpPr>
        <p:spPr>
          <a:xfrm rot="5400000">
            <a:off x="2618694" y="787489"/>
            <a:ext cx="1337600" cy="117908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3" name="Shape 103"/>
          <p:cNvSpPr txBox="1"/>
          <p:nvPr/>
        </p:nvSpPr>
        <p:spPr>
          <a:xfrm>
            <a:off x="63174" y="5748267"/>
            <a:ext cx="1937057" cy="10236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l" dirty="0"/>
              <a:t>λεμφοκυτταρική διήθηση ανώτερου χορίου</a:t>
            </a:r>
          </a:p>
        </p:txBody>
      </p:sp>
      <p:sp>
        <p:nvSpPr>
          <p:cNvPr id="104" name="Shape 104"/>
          <p:cNvSpPr/>
          <p:nvPr/>
        </p:nvSpPr>
        <p:spPr>
          <a:xfrm>
            <a:off x="2110592" y="4725491"/>
            <a:ext cx="1752400" cy="2179700"/>
          </a:xfrm>
          <a:custGeom>
            <a:avLst/>
            <a:gdLst/>
            <a:ahLst/>
            <a:cxnLst/>
            <a:rect l="0" t="0" r="0" b="0"/>
            <a:pathLst>
              <a:path w="70096" h="65391" extrusionOk="0">
                <a:moveTo>
                  <a:pt x="2203" y="10212"/>
                </a:moveTo>
                <a:cubicBezTo>
                  <a:pt x="5030" y="3053"/>
                  <a:pt x="15679" y="19115"/>
                  <a:pt x="20251" y="17431"/>
                </a:cubicBezTo>
                <a:cubicBezTo>
                  <a:pt x="24823" y="15746"/>
                  <a:pt x="26085" y="-737"/>
                  <a:pt x="29635" y="105"/>
                </a:cubicBezTo>
                <a:cubicBezTo>
                  <a:pt x="33184" y="947"/>
                  <a:pt x="37757" y="19415"/>
                  <a:pt x="41547" y="22484"/>
                </a:cubicBezTo>
                <a:cubicBezTo>
                  <a:pt x="45337" y="25552"/>
                  <a:pt x="48825" y="19356"/>
                  <a:pt x="52375" y="18514"/>
                </a:cubicBezTo>
                <a:cubicBezTo>
                  <a:pt x="55924" y="17671"/>
                  <a:pt x="61820" y="14904"/>
                  <a:pt x="62843" y="17431"/>
                </a:cubicBezTo>
                <a:cubicBezTo>
                  <a:pt x="63865" y="19957"/>
                  <a:pt x="58270" y="28860"/>
                  <a:pt x="58511" y="33673"/>
                </a:cubicBezTo>
                <a:cubicBezTo>
                  <a:pt x="58751" y="38485"/>
                  <a:pt x="62721" y="41735"/>
                  <a:pt x="64286" y="46307"/>
                </a:cubicBezTo>
                <a:cubicBezTo>
                  <a:pt x="65850" y="50879"/>
                  <a:pt x="73851" y="58217"/>
                  <a:pt x="67896" y="61105"/>
                </a:cubicBezTo>
                <a:cubicBezTo>
                  <a:pt x="61940" y="63992"/>
                  <a:pt x="39321" y="63752"/>
                  <a:pt x="28553" y="63632"/>
                </a:cubicBezTo>
                <a:cubicBezTo>
                  <a:pt x="17784" y="63511"/>
                  <a:pt x="7677" y="69287"/>
                  <a:pt x="3286" y="60384"/>
                </a:cubicBezTo>
                <a:cubicBezTo>
                  <a:pt x="-1105" y="51480"/>
                  <a:pt x="-624" y="17370"/>
                  <a:pt x="2203" y="10212"/>
                </a:cubicBezTo>
                <a:close/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sp>
      <p:cxnSp>
        <p:nvCxnSpPr>
          <p:cNvPr id="105" name="Shape 105"/>
          <p:cNvCxnSpPr>
            <a:stCxn id="103" idx="3"/>
          </p:cNvCxnSpPr>
          <p:nvPr/>
        </p:nvCxnSpPr>
        <p:spPr>
          <a:xfrm flipV="1">
            <a:off x="2000231" y="6191267"/>
            <a:ext cx="138344" cy="68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100" grpId="0" animBg="1"/>
      <p:bldP spid="10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460950" y="648067"/>
            <a:ext cx="1867200" cy="1023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A</a:t>
            </a:r>
            <a:r>
              <a:rPr lang="el" dirty="0" smtClean="0"/>
              <a:t>&amp;</a:t>
            </a:r>
            <a:r>
              <a:rPr lang="en-US" dirty="0" smtClean="0"/>
              <a:t>H</a:t>
            </a:r>
            <a:r>
              <a:rPr lang="el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" dirty="0" smtClean="0"/>
              <a:t>x 200</a:t>
            </a:r>
            <a:endParaRPr lang="el" dirty="0"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0" y="3304700"/>
            <a:ext cx="2428860" cy="200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l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ΣΠΟΓΓΙΩΣΗ</a:t>
            </a:r>
          </a:p>
          <a:p>
            <a:pPr lvl="0">
              <a:spcBef>
                <a:spcPts val="0"/>
              </a:spcBef>
              <a:buNone/>
            </a:pPr>
            <a:endParaRPr b="1" dirty="0"/>
          </a:p>
          <a:p>
            <a:pPr lvl="0">
              <a:spcBef>
                <a:spcPts val="0"/>
              </a:spcBef>
              <a:buNone/>
            </a:pPr>
            <a:r>
              <a:rPr lang="e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&amp;</a:t>
            </a:r>
          </a:p>
          <a:p>
            <a:pPr lvl="0">
              <a:spcBef>
                <a:spcPts val="0"/>
              </a:spcBef>
              <a:buNone/>
            </a:pPr>
            <a:endParaRPr lang="el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Εξωκύττωση</a:t>
            </a:r>
            <a:endParaRPr lang="el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2" name="Shape 112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419947" y="1"/>
            <a:ext cx="6724054" cy="685799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="" xmlns:p14="http://schemas.microsoft.com/office/powerpoint/2010/main" Requires="p14">
          <p:contentPart p14:bwMode="auto" r:id="rId4">
            <p14:nvContentPartPr>
              <p14:cNvPr id="409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8153775" y="38282563"/>
              <a:ext cx="0" cy="0"/>
            </p14:xfrm>
          </p:contentPart>
        </mc:Choice>
        <mc:Fallback>
          <p:pic>
            <p:nvPicPr>
              <p:cNvPr id="409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153775" y="38282563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6">
            <p14:nvContentPartPr>
              <p14:cNvPr id="4099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76600" y="2603500"/>
              <a:ext cx="127000" cy="357188"/>
            </p14:xfrm>
          </p:contentPart>
        </mc:Choice>
        <mc:Fallback>
          <p:pic>
            <p:nvPicPr>
              <p:cNvPr id="4099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270455" y="2594984"/>
                <a:ext cx="139290" cy="374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8">
            <p14:nvContentPartPr>
              <p14:cNvPr id="4100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13400" y="2728913"/>
              <a:ext cx="120650" cy="160337"/>
            </p14:xfrm>
          </p:contentPart>
        </mc:Choice>
        <mc:Fallback>
          <p:pic>
            <p:nvPicPr>
              <p:cNvPr id="4100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607013" y="2720374"/>
                <a:ext cx="133425" cy="1774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10">
            <p14:nvContentPartPr>
              <p14:cNvPr id="4101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21375" y="1989138"/>
              <a:ext cx="120650" cy="180975"/>
            </p14:xfrm>
          </p:contentPart>
        </mc:Choice>
        <mc:Fallback>
          <p:pic>
            <p:nvPicPr>
              <p:cNvPr id="4101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915025" y="1980543"/>
                <a:ext cx="133350" cy="198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12">
            <p14:nvContentPartPr>
              <p14:cNvPr id="4102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56325" y="1892300"/>
              <a:ext cx="133350" cy="144463"/>
            </p14:xfrm>
          </p:contentPart>
        </mc:Choice>
        <mc:Fallback>
          <p:pic>
            <p:nvPicPr>
              <p:cNvPr id="4102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6149975" y="1883603"/>
                <a:ext cx="146050" cy="16185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-10244" y="1052736"/>
            <a:ext cx="1868100" cy="1023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A</a:t>
            </a:r>
            <a:r>
              <a:rPr lang="el" dirty="0" smtClean="0"/>
              <a:t>&amp;</a:t>
            </a:r>
            <a:r>
              <a:rPr lang="en-US" dirty="0" smtClean="0"/>
              <a:t>H</a:t>
            </a:r>
            <a:r>
              <a:rPr lang="el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" dirty="0" smtClean="0"/>
              <a:t>x 400</a:t>
            </a:r>
            <a:endParaRPr lang="el" dirty="0"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0" y="2558767"/>
            <a:ext cx="2000232" cy="361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l" sz="28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ΣΠΟΓΓΙΩΣΗ</a:t>
            </a:r>
          </a:p>
        </p:txBody>
      </p:sp>
      <p:pic>
        <p:nvPicPr>
          <p:cNvPr id="119" name="Shape 119" descr="Αποτέλεσμα εικόνας για spongiosis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916326" y="0"/>
            <a:ext cx="72276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99250" y="984967"/>
            <a:ext cx="8915400" cy="1023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ΣΠΟΓΓΙΩΤΙΚΗ (ΕΚΖΕΜΑΤΩΔΗΣ) </a:t>
            </a:r>
            <a:r>
              <a:rPr lang="el" spc="600" dirty="0" smtClean="0"/>
              <a:t>ΔΕΡΜΑΤΙΤΙΔΑ</a:t>
            </a:r>
            <a:endParaRPr lang="el" spc="600" dirty="0"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1071538" y="2571744"/>
            <a:ext cx="4500594" cy="39992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l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Οξεία</a:t>
            </a:r>
            <a:r>
              <a:rPr lang="el" sz="2800" dirty="0">
                <a:solidFill>
                  <a:srgbClr val="000000"/>
                </a:solidFill>
              </a:rPr>
              <a:t>:	</a:t>
            </a:r>
            <a:r>
              <a:rPr lang="el" sz="2800" dirty="0" smtClean="0">
                <a:solidFill>
                  <a:srgbClr val="000000"/>
                </a:solidFill>
              </a:rPr>
              <a:t>Φυσσαλίδες</a:t>
            </a:r>
            <a:endParaRPr lang="el" sz="2800" dirty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800" dirty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l" sz="2800" dirty="0">
                <a:solidFill>
                  <a:srgbClr val="000000"/>
                </a:solidFill>
              </a:rPr>
              <a:t>Υποξεία:	</a:t>
            </a:r>
            <a:r>
              <a:rPr lang="el" sz="2800" dirty="0" smtClean="0">
                <a:solidFill>
                  <a:srgbClr val="000000"/>
                </a:solidFill>
              </a:rPr>
              <a:t>Φυσσαλίδες </a:t>
            </a:r>
            <a:r>
              <a:rPr lang="el" sz="2800" dirty="0">
                <a:solidFill>
                  <a:srgbClr val="000000"/>
                </a:solidFill>
              </a:rPr>
              <a:t>(συχνά) + Ακάνθωση</a:t>
            </a:r>
          </a:p>
          <a:p>
            <a:pPr lvl="0">
              <a:spcBef>
                <a:spcPts val="0"/>
              </a:spcBef>
              <a:buNone/>
            </a:pPr>
            <a:endParaRPr sz="2800" dirty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lang="el" sz="2800" b="1" dirty="0" smtClean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lang="el" sz="2800" b="1" dirty="0" smtClean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l" sz="2800" b="1" dirty="0" smtClean="0">
                <a:solidFill>
                  <a:srgbClr val="000000"/>
                </a:solidFill>
              </a:rPr>
              <a:t>ΧΡΟΝΙΑ    :</a:t>
            </a:r>
            <a:r>
              <a:rPr lang="el" sz="2800" b="1" dirty="0">
                <a:solidFill>
                  <a:srgbClr val="000000"/>
                </a:solidFill>
              </a:rPr>
              <a:t>	</a:t>
            </a:r>
            <a:r>
              <a:rPr lang="el" sz="2800" b="1" u="sng" dirty="0" smtClean="0">
                <a:solidFill>
                  <a:srgbClr val="000000"/>
                </a:solidFill>
              </a:rPr>
              <a:t>ΗΠΙΑ </a:t>
            </a:r>
            <a:r>
              <a:rPr lang="el" sz="2800" dirty="0">
                <a:solidFill>
                  <a:srgbClr val="000000"/>
                </a:solidFill>
              </a:rPr>
              <a:t>ΣΠΟΓΓΙΩΣΗ + </a:t>
            </a:r>
            <a:r>
              <a:rPr lang="el" sz="2800" b="1" dirty="0">
                <a:solidFill>
                  <a:srgbClr val="000000"/>
                </a:solidFill>
              </a:rPr>
              <a:t>ΑΚΑΝΘΩΣΗ</a:t>
            </a:r>
          </a:p>
        </p:txBody>
      </p:sp>
      <p:pic>
        <p:nvPicPr>
          <p:cNvPr id="126" name="Shape 126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6044651" y="2252801"/>
            <a:ext cx="2314305" cy="4611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/>
          <p:nvPr/>
        </p:nvSpPr>
        <p:spPr>
          <a:xfrm>
            <a:off x="902375" y="2346767"/>
            <a:ext cx="8040000" cy="2935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99250" y="984967"/>
            <a:ext cx="8915400" cy="1023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l"/>
              <a:t>ΣΠΟΓΓΙΩΤΙΚΗ (ΕΚΖΕΜΑΤΩΔΗΣ) ΔΕΡΜΑΤΙΔΑ</a:t>
            </a:r>
          </a:p>
        </p:txBody>
      </p:sp>
      <p:pic>
        <p:nvPicPr>
          <p:cNvPr id="133" name="Shape 133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52400" y="3270565"/>
            <a:ext cx="8839200" cy="334596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911400" y="2623500"/>
            <a:ext cx="1804800" cy="51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l" sz="2800" b="1" u="sng" spc="600" dirty="0"/>
              <a:t>ΟΞΕΙΑ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6342674" y="2623500"/>
            <a:ext cx="2015539" cy="51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l" sz="2800" b="1" u="sng" spc="600" dirty="0"/>
              <a:t>ΧΡΟΝΙΑ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471900" y="0"/>
            <a:ext cx="8222100" cy="20085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l" sz="4800" dirty="0"/>
              <a:t>ΣΠΟΓΓΙΩΤΙΚΕΣ (ΕΚΖΕΜΑΤΩΔΕΙΣ) ΔΕΡΜΑΤΙΤΙΔΕΣ</a:t>
            </a: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0" y="2558767"/>
            <a:ext cx="3140400" cy="405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l" sz="2000" b="1" spc="600" dirty="0" smtClean="0"/>
              <a:t>ΕΝΔΟΓΕΝΕΙΣ</a:t>
            </a:r>
          </a:p>
          <a:p>
            <a:pPr lvl="0" algn="ctr">
              <a:spcBef>
                <a:spcPts val="0"/>
              </a:spcBef>
              <a:buNone/>
            </a:pPr>
            <a:endParaRPr lang="el" sz="2000" b="1" dirty="0"/>
          </a:p>
          <a:p>
            <a:pPr lvl="0" algn="ctr">
              <a:spcBef>
                <a:spcPts val="0"/>
              </a:spcBef>
              <a:buNone/>
            </a:pPr>
            <a:r>
              <a:rPr lang="el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Ατοπική δερματίτιδα</a:t>
            </a:r>
          </a:p>
          <a:p>
            <a:pPr lvl="0" algn="ctr">
              <a:buNone/>
            </a:pPr>
            <a:r>
              <a:rPr lang="el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Σμηγματορροϊκή δερματίτιδα</a:t>
            </a:r>
          </a:p>
          <a:p>
            <a:pPr lvl="0" algn="ctr">
              <a:spcBef>
                <a:spcPts val="0"/>
              </a:spcBef>
              <a:buNone/>
            </a:pPr>
            <a:r>
              <a:rPr lang="el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Δισκοειδής </a:t>
            </a:r>
            <a:r>
              <a:rPr lang="el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δερματίτιδα (νομισματοειδές έκζεμα)</a:t>
            </a:r>
          </a:p>
          <a:p>
            <a:pPr lvl="0" algn="ctr">
              <a:spcBef>
                <a:spcPts val="0"/>
              </a:spcBef>
              <a:buNone/>
            </a:pPr>
            <a:r>
              <a:rPr lang="el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Δυσιδρωσικό έκζεμα</a:t>
            </a:r>
          </a:p>
          <a:p>
            <a:pPr lvl="0" algn="ctr">
              <a:spcBef>
                <a:spcPts val="0"/>
              </a:spcBef>
              <a:buNone/>
            </a:pPr>
            <a:r>
              <a:rPr lang="el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Αντίδραση </a:t>
            </a:r>
            <a:r>
              <a:rPr lang="el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αυτοευαισθητοποίησης </a:t>
            </a:r>
            <a:r>
              <a:rPr lang="el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(Id)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357554" y="2428867"/>
            <a:ext cx="5786446" cy="44291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l" sz="2000" b="1" spc="600" dirty="0" smtClean="0">
                <a:solidFill>
                  <a:schemeClr val="tx1">
                    <a:lumMod val="50000"/>
                  </a:schemeClr>
                </a:solidFill>
              </a:rPr>
              <a:t>ΕΞΩΓΕΝΕΙΣ</a:t>
            </a:r>
            <a:endParaRPr sz="2000" b="1" spc="600" dirty="0">
              <a:solidFill>
                <a:schemeClr val="tx1">
                  <a:lumMod val="50000"/>
                </a:schemeClr>
              </a:solidFill>
            </a:endParaRPr>
          </a:p>
          <a:p>
            <a:pPr lvl="0" algn="just">
              <a:spcBef>
                <a:spcPts val="0"/>
              </a:spcBef>
              <a:buNone/>
            </a:pPr>
            <a:r>
              <a:rPr lang="el" sz="2000" b="1" spc="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ΔΕΡΜΑΤΙΤΙΔΑ </a:t>
            </a:r>
            <a:r>
              <a:rPr lang="el" sz="2000" b="1" spc="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ΕΞ </a:t>
            </a:r>
            <a:r>
              <a:rPr lang="el" sz="2000" b="1" spc="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ΕΠΑΦΗΣ</a:t>
            </a:r>
          </a:p>
          <a:p>
            <a:pPr lvl="0" algn="just">
              <a:spcBef>
                <a:spcPts val="0"/>
              </a:spcBef>
              <a:buNone/>
            </a:pPr>
            <a:r>
              <a:rPr lang="el" sz="1600" b="1" spc="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(η εν προκειμένω περίπτωση).</a:t>
            </a:r>
            <a:r>
              <a:rPr lang="el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Στις </a:t>
            </a:r>
            <a:r>
              <a:rPr lang="el" sz="1600" b="1" u="sng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οξείες</a:t>
            </a:r>
            <a:r>
              <a:rPr lang="el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l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μορφές, </a:t>
            </a:r>
            <a:r>
              <a:rPr lang="el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λιγότερη η υπερπλασία της επιδερμίδας και περισσότερη η σπογγίωση και οι φυσαλίδες.</a:t>
            </a:r>
            <a:r>
              <a:rPr lang="e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  <a:p>
            <a:pPr lvl="0" algn="just">
              <a:spcBef>
                <a:spcPts val="0"/>
              </a:spcBef>
              <a:buNone/>
            </a:pPr>
            <a:r>
              <a:rPr lang="e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Λοιμώδης </a:t>
            </a:r>
            <a:r>
              <a:rPr lang="el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δερματίτιδα, Αστεατωτική δερματίτιδα, </a:t>
            </a:r>
            <a:r>
              <a:rPr lang="el" sz="1800" spc="3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Χρόνιος απλός λειχήνας</a:t>
            </a:r>
            <a:r>
              <a:rPr lang="el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Οζώδης κνήφη, Δερματίτιδα από στάση και ακροαγγειοδερματίτιδα, Λευκή πυτιρίαση, Ακτινική κνήφη, Ηωσινοφιλική σπογγίωση, Ερυθρόδερμα, Σύνδρομο Sulzberger-Garbe, Δερματίτιδα σε θέση φλεβικού μοσχεύματος, Βλατιδώδης ακροδερματίτιδα της παιδικής ηλικίας, Ροδόχρους πυτιρίαση, Νεανική πελματιαία δερματοπάθεια, </a:t>
            </a:r>
            <a:r>
              <a:rPr lang="e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Miliaria(κεγχροειδές ερύθρασμα), </a:t>
            </a:r>
            <a:r>
              <a:rPr lang="el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Νόσος Fox-Fordyce, Παροδική ακανθολυτική δερματοπάθεια</a:t>
            </a:r>
          </a:p>
          <a:p>
            <a:pPr lvl="0" algn="just" rtl="0">
              <a:spcBef>
                <a:spcPts val="0"/>
              </a:spcBef>
              <a:buNone/>
            </a:pPr>
            <a:endParaRPr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71900" y="1000107"/>
            <a:ext cx="8222100" cy="35719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l" dirty="0"/>
              <a:t>ΔΕΡΜΑΤΙΤΙΔΑ ΕΞ ΕΠΑΦΗΣ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0" y="2428868"/>
            <a:ext cx="3654600" cy="4214842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l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ΑΛΛΕΡΓΙΚΗ</a:t>
            </a:r>
          </a:p>
          <a:p>
            <a:pPr lvl="0" algn="l" rtl="0">
              <a:spcBef>
                <a:spcPts val="0"/>
              </a:spcBef>
              <a:buNone/>
            </a:pPr>
            <a:r>
              <a:rPr lang="el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Αντίδραση επιβραδυνόμενης υπερευαισθησίας (τύπου </a:t>
            </a:r>
            <a:r>
              <a:rPr lang="e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IV).</a:t>
            </a:r>
          </a:p>
          <a:p>
            <a:pPr lvl="0" algn="l" rtl="0">
              <a:spcBef>
                <a:spcPts val="0"/>
              </a:spcBef>
              <a:buNone/>
            </a:pPr>
            <a:r>
              <a:rPr lang="e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Βλάβες </a:t>
            </a:r>
            <a:r>
              <a:rPr lang="el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στη θέση επαφής με το </a:t>
            </a:r>
            <a:r>
              <a:rPr lang="e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αντιγόνο.</a:t>
            </a:r>
            <a:endParaRPr lang="el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5488075" y="2928934"/>
            <a:ext cx="3513081" cy="3143272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ΕΡΕΘΙΣΤΙΚΗ</a:t>
            </a:r>
          </a:p>
          <a:p>
            <a:pPr lvl="0" algn="ctr" rtl="0">
              <a:spcBef>
                <a:spcPts val="0"/>
              </a:spcBef>
              <a:buNone/>
            </a:pPr>
            <a:endParaRPr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Οξέα, αλκάλεα, φαινόλες, </a:t>
            </a:r>
            <a:r>
              <a:rPr lang="e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φθόριο κ.ά.</a:t>
            </a:r>
            <a:endParaRPr lang="el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1" name="Shape 151"/>
          <p:cNvSpPr/>
          <p:nvPr/>
        </p:nvSpPr>
        <p:spPr>
          <a:xfrm rot="5400000">
            <a:off x="3797325" y="3133083"/>
            <a:ext cx="2466400" cy="893700"/>
          </a:xfrm>
          <a:prstGeom prst="bentUpArrow">
            <a:avLst>
              <a:gd name="adj1" fmla="val 25000"/>
              <a:gd name="adj2" fmla="val 15645"/>
              <a:gd name="adj3" fmla="val 25243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/>
          <p:nvPr/>
        </p:nvSpPr>
        <p:spPr>
          <a:xfrm rot="-5400000" flipH="1">
            <a:off x="2899525" y="3128883"/>
            <a:ext cx="2466400" cy="902100"/>
          </a:xfrm>
          <a:prstGeom prst="bentUpArrow">
            <a:avLst>
              <a:gd name="adj1" fmla="val 25000"/>
              <a:gd name="adj2" fmla="val 15645"/>
              <a:gd name="adj3" fmla="val 25243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9084"/>
          <a:stretch>
            <a:fillRect/>
          </a:stretch>
        </p:blipFill>
        <p:spPr>
          <a:xfrm>
            <a:off x="214282" y="0"/>
            <a:ext cx="4313635" cy="3457575"/>
          </a:xfrm>
        </p:spPr>
      </p:pic>
      <p:pic>
        <p:nvPicPr>
          <p:cNvPr id="3075" name="Εικόνα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87750"/>
            <a:ext cx="3226594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Εικόνα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0"/>
            <a:ext cx="392909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Εικόνα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571877"/>
            <a:ext cx="2580085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143636" y="3500438"/>
            <a:ext cx="300036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ΕΝΟΤΗΤΑ ΑΛΛΟΙΩΣΕΩΝ ΜΙΚΡΟΣΚΟΠΙΚΩΣ ΕΠΙΚΕΝΤΡΟΥΜΕΝΩΝ </a:t>
            </a:r>
          </a:p>
          <a:p>
            <a:pPr lvl="0" algn="ctr">
              <a:spcBef>
                <a:spcPct val="0"/>
              </a:spcBef>
              <a:defRPr/>
            </a:pP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ΣΤΗ ΖΩΝΗ ΒΑΣΙΚΗΣ ΜΕΜΒΡΑΝΗΣ, ΘΗΛΩΔΟΥΣ ΧΟΡΙΟΥ ΚΑΙ ΕΠΙΠΟΛΗΣ ΑΓΓΕΙΑΚΟΥ ΠΛΕΓΜΑΤΟΣ. </a:t>
            </a:r>
          </a:p>
          <a:p>
            <a:pPr lvl="0" algn="ctr">
              <a:spcBef>
                <a:spcPct val="0"/>
              </a:spcBef>
              <a:defRPr/>
            </a:pPr>
            <a:r>
              <a:rPr lang="el-GR" dirty="0" smtClean="0"/>
              <a:t> 3</a:t>
            </a:r>
            <a:r>
              <a:rPr lang="el-GR" baseline="30000" dirty="0" smtClean="0"/>
              <a:t>ο</a:t>
            </a:r>
            <a:r>
              <a:rPr lang="el-GR" dirty="0" smtClean="0"/>
              <a:t> περιστατικό</a:t>
            </a:r>
            <a:r>
              <a:rPr lang="en-US" dirty="0" smtClean="0"/>
              <a:t>: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1600" b="1" dirty="0" smtClean="0"/>
              <a:t>Μικροσκοπικό πρότυπο </a:t>
            </a:r>
            <a:r>
              <a:rPr lang="el-GR" sz="1600" b="1" i="1" dirty="0" smtClean="0"/>
              <a:t>ταινιοειδούς</a:t>
            </a:r>
            <a:r>
              <a:rPr lang="el-GR" sz="1600" b="1" dirty="0" smtClean="0"/>
              <a:t> </a:t>
            </a:r>
            <a:r>
              <a:rPr lang="en-US" sz="1600" b="1" dirty="0" smtClean="0"/>
              <a:t> </a:t>
            </a:r>
            <a:r>
              <a:rPr lang="el-GR" sz="1600" b="1" dirty="0" smtClean="0"/>
              <a:t>μονοπυρηνικής διήθησης της χοριοεπιδερμιδικής συμβολής</a:t>
            </a:r>
            <a:endParaRPr lang="el-G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txBody>
          <a:bodyPr/>
          <a:lstStyle/>
          <a:p>
            <a:pPr algn="ctr" eaLnBrk="1" hangingPunct="1"/>
            <a:r>
              <a:rPr lang="el-GR" dirty="0" smtClean="0"/>
              <a:t>ΟΜΑΛΟΣ ΛΕΙΧΗΝΑΣ</a:t>
            </a:r>
            <a:r>
              <a:rPr lang="en-US" dirty="0" smtClean="0"/>
              <a:t> – LICHEN PLANUS </a:t>
            </a:r>
            <a:endParaRPr lang="en-GB" dirty="0" smtClean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5"/>
          </a:xfrm>
        </p:spPr>
        <p:txBody>
          <a:bodyPr rtlCol="0">
            <a:noAutofit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400" b="1" u="sng" dirty="0" smtClean="0"/>
              <a:t>Περιγραφή:</a:t>
            </a:r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400" dirty="0" smtClean="0"/>
              <a:t>Κνησμώδεις,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ιώδους χροιάς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πολυγωνικές βλατίδες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2400" dirty="0" smtClean="0"/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400" b="1" u="sng" dirty="0" smtClean="0"/>
              <a:t>Κλινική εικόνα:</a:t>
            </a:r>
            <a:endParaRPr lang="en-GB" sz="2400" b="1" u="sng" dirty="0" smtClean="0"/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400" i="1" dirty="0" err="1" smtClean="0"/>
              <a:t>Καμπτικές</a:t>
            </a:r>
            <a:r>
              <a:rPr lang="el-GR" sz="2400" dirty="0" smtClean="0"/>
              <a:t> επιφάνειες των άκρων</a:t>
            </a:r>
            <a:r>
              <a:rPr lang="en-GB" sz="2400" dirty="0" smtClean="0"/>
              <a:t> </a:t>
            </a:r>
            <a:endParaRPr lang="el-GR" sz="2400" dirty="0" smtClean="0"/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400" dirty="0" smtClean="0"/>
              <a:t>Στοματικός βλεννογόνος, όπου εκδηλώνεται ως </a:t>
            </a:r>
            <a:r>
              <a:rPr lang="el-GR" sz="2400" dirty="0" err="1" smtClean="0"/>
              <a:t>λευκωπή</a:t>
            </a:r>
            <a:r>
              <a:rPr lang="el-GR" sz="2400" dirty="0" smtClean="0"/>
              <a:t> δαντελωτή βλάβη (</a:t>
            </a:r>
            <a:r>
              <a:rPr lang="en-GB" sz="2400" dirty="0" smtClean="0"/>
              <a:t>Wickham </a:t>
            </a:r>
            <a:r>
              <a:rPr lang="en-GB" sz="2400" dirty="0" err="1" smtClean="0"/>
              <a:t>striae</a:t>
            </a:r>
            <a:r>
              <a:rPr lang="el-GR" sz="2400" dirty="0" smtClean="0"/>
              <a:t>).</a:t>
            </a:r>
            <a:endParaRPr lang="en-GB" sz="2400" dirty="0" smtClean="0"/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400" dirty="0" smtClean="0"/>
              <a:t>Αυτόματη ίαση, διαρκεί περίπου 1-2 έτη. </a:t>
            </a:r>
            <a:endParaRPr lang="en-GB" sz="2400" dirty="0" smtClean="0"/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400" dirty="0" smtClean="0"/>
              <a:t>Με την ίαση καταλείπονται υπερχρωματικές ή υποχρωματικές κηλίδες.</a:t>
            </a:r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400" dirty="0" smtClean="0"/>
              <a:t>Σχετίζεται με ιογενείς λοιμώξεις (</a:t>
            </a:r>
            <a:r>
              <a:rPr lang="en-GB" sz="2400" dirty="0" smtClean="0"/>
              <a:t>HBV, HCV, HIV) </a:t>
            </a:r>
            <a:r>
              <a:rPr lang="el-GR" sz="2400" dirty="0" smtClean="0"/>
              <a:t>και φάρμακα.</a:t>
            </a:r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400" dirty="0" smtClean="0"/>
              <a:t>Φαινόμενο </a:t>
            </a:r>
            <a:r>
              <a:rPr lang="en-GB" sz="2400" dirty="0" smtClean="0"/>
              <a:t>Koebner: </a:t>
            </a:r>
            <a:r>
              <a:rPr lang="el-GR" sz="2400" dirty="0" smtClean="0"/>
              <a:t>επανεμφάνιση σε θέσεις τραύματος.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</a:t>
            </a:r>
            <a:r>
              <a:rPr lang="el-GR" dirty="0" err="1" smtClean="0"/>
              <a:t>στολογία</a:t>
            </a:r>
            <a:r>
              <a:rPr lang="el-GR" dirty="0" smtClean="0"/>
              <a:t> φυσιολογικού δέρματος</a:t>
            </a:r>
            <a:r>
              <a:rPr lang="en-US" dirty="0" smtClean="0"/>
              <a:t>: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επιδερμίδας και χορίου</a:t>
            </a:r>
            <a:endParaRPr lang="el-GR" dirty="0"/>
          </a:p>
        </p:txBody>
      </p:sp>
      <p:pic>
        <p:nvPicPr>
          <p:cNvPr id="1026" name="Picture 2" descr="C:\Users\Νεφέλη\Desktop\derm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50" y="1564779"/>
            <a:ext cx="4536504" cy="4886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Νεφέλη\Desktop\normal-sk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3" y="2387831"/>
            <a:ext cx="4320479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64436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14546" y="0"/>
            <a:ext cx="7075884" cy="6858000"/>
          </a:xfrm>
        </p:spPr>
      </p:pic>
      <p:sp>
        <p:nvSpPr>
          <p:cNvPr id="5123" name="TextBox 6"/>
          <p:cNvSpPr txBox="1">
            <a:spLocks noChangeArrowheads="1"/>
          </p:cNvSpPr>
          <p:nvPr/>
        </p:nvSpPr>
        <p:spPr bwMode="auto">
          <a:xfrm>
            <a:off x="0" y="434976"/>
            <a:ext cx="21880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Υπερκεράτωση </a:t>
            </a:r>
          </a:p>
          <a:p>
            <a:pPr eaLnBrk="1" hangingPunct="1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σπάνια </a:t>
            </a: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παρακεράτωση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5" name="TextBox 8"/>
          <p:cNvSpPr txBox="1">
            <a:spLocks noChangeArrowheads="1"/>
          </p:cNvSpPr>
          <p:nvPr/>
        </p:nvSpPr>
        <p:spPr bwMode="auto">
          <a:xfrm>
            <a:off x="0" y="2709864"/>
            <a:ext cx="23732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Ασαφοποίηση </a:t>
            </a: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χοριοεπιδερμιδικής </a:t>
            </a: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συμβολής,  βασική κενοτοποίωση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6" name="TextBox 9"/>
          <p:cNvSpPr txBox="1">
            <a:spLocks noChangeArrowheads="1"/>
          </p:cNvSpPr>
          <p:nvPr/>
        </p:nvSpPr>
        <p:spPr bwMode="auto">
          <a:xfrm>
            <a:off x="0" y="4000504"/>
            <a:ext cx="21189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sz="2000" dirty="0" smtClean="0"/>
              <a:t>Χρόνια </a:t>
            </a:r>
            <a:r>
              <a:rPr lang="el-GR" sz="2000" dirty="0"/>
              <a:t>φλεγμονή </a:t>
            </a:r>
          </a:p>
          <a:p>
            <a:pPr eaLnBrk="1" hangingPunct="1"/>
            <a:r>
              <a:rPr lang="el-GR" sz="2000" dirty="0" smtClean="0"/>
              <a:t>στο </a:t>
            </a:r>
            <a:r>
              <a:rPr lang="el-GR" sz="2000" dirty="0"/>
              <a:t>χόριο</a:t>
            </a:r>
            <a:endParaRPr lang="en-GB" sz="2000" dirty="0"/>
          </a:p>
        </p:txBody>
      </p:sp>
      <p:cxnSp>
        <p:nvCxnSpPr>
          <p:cNvPr id="12" name="Ευθύγραμμο βέλος σύνδεσης 11"/>
          <p:cNvCxnSpPr/>
          <p:nvPr/>
        </p:nvCxnSpPr>
        <p:spPr>
          <a:xfrm>
            <a:off x="1714480" y="692130"/>
            <a:ext cx="1428760" cy="16510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Ευθύγραμμο βέλος σύνδεσης 20"/>
          <p:cNvCxnSpPr/>
          <p:nvPr/>
        </p:nvCxnSpPr>
        <p:spPr>
          <a:xfrm>
            <a:off x="1643042" y="2928934"/>
            <a:ext cx="2320529" cy="44132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/>
          <p:cNvCxnSpPr/>
          <p:nvPr/>
        </p:nvCxnSpPr>
        <p:spPr>
          <a:xfrm flipV="1">
            <a:off x="1142976" y="4357694"/>
            <a:ext cx="1928826" cy="4762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1"/>
          <p:cNvCxnSpPr/>
          <p:nvPr/>
        </p:nvCxnSpPr>
        <p:spPr>
          <a:xfrm flipV="1">
            <a:off x="1714480" y="1071546"/>
            <a:ext cx="4143404" cy="21431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5" grpId="0"/>
      <p:bldP spid="51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69369" y="-14288"/>
            <a:ext cx="6574631" cy="6858001"/>
          </a:xfrm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0" y="738188"/>
            <a:ext cx="26953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Σφηνοειδής πάχυνση</a:t>
            </a:r>
          </a:p>
          <a:p>
            <a:pPr eaLnBrk="1" hangingPunct="1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κοκκιώδους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στιβάδας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0" y="3356993"/>
            <a:ext cx="267945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Οδόντωση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των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επιδερμιδικών καταδύσεων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/προβολών</a:t>
            </a: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0" y="5108576"/>
            <a:ext cx="292892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Πυκνή,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μονοπυρηνική </a:t>
            </a:r>
          </a:p>
          <a:p>
            <a:pPr eaLnBrk="1" hangingPunct="1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φλεγμονώδης </a:t>
            </a: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διήθηση του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χορίου, </a:t>
            </a: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ταινιοειδή κατανομή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714348" y="2143116"/>
            <a:ext cx="21097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sz="2000" dirty="0" smtClean="0"/>
              <a:t>Ακάνθωση </a:t>
            </a:r>
          </a:p>
          <a:p>
            <a:pPr eaLnBrk="1" hangingPunct="1"/>
            <a:r>
              <a:rPr lang="el-GR" sz="2000" dirty="0" smtClean="0"/>
              <a:t>επιδερμίδας</a:t>
            </a:r>
            <a:endParaRPr lang="en-GB" sz="2000" dirty="0"/>
          </a:p>
        </p:txBody>
      </p:sp>
      <p:cxnSp>
        <p:nvCxnSpPr>
          <p:cNvPr id="9" name="Ευθύγραμμο βέλος σύνδεσης 8"/>
          <p:cNvCxnSpPr/>
          <p:nvPr/>
        </p:nvCxnSpPr>
        <p:spPr>
          <a:xfrm flipV="1">
            <a:off x="2143108" y="642918"/>
            <a:ext cx="5472113" cy="5095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 flipV="1">
            <a:off x="2107407" y="1616076"/>
            <a:ext cx="1670447" cy="77787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/>
          <p:cNvCxnSpPr/>
          <p:nvPr/>
        </p:nvCxnSpPr>
        <p:spPr>
          <a:xfrm flipV="1">
            <a:off x="1883569" y="2889251"/>
            <a:ext cx="3374231" cy="116046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 rot="5400000" flipH="1" flipV="1">
            <a:off x="1535886" y="4679164"/>
            <a:ext cx="2071700" cy="71438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8" grpId="0"/>
      <p:bldP spid="6149" grpId="0"/>
      <p:bldP spid="615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43050"/>
            <a:ext cx="4429124" cy="3636482"/>
          </a:xfrm>
        </p:spPr>
      </p:pic>
      <p:sp>
        <p:nvSpPr>
          <p:cNvPr id="3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l-GR" dirty="0" smtClean="0"/>
              <a:t>ΟΜΑΛΟΣ ΛΕΙΧΗΝΑΣ</a:t>
            </a:r>
            <a:r>
              <a:rPr lang="en-US" dirty="0" smtClean="0"/>
              <a:t>-LICHEN PLANUS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2200" dirty="0" smtClean="0"/>
              <a:t>Ταινιοειδής  </a:t>
            </a:r>
            <a:r>
              <a:rPr lang="el-GR" sz="2200" dirty="0" err="1" smtClean="0"/>
              <a:t>μονοπυρηνική</a:t>
            </a:r>
            <a:r>
              <a:rPr lang="el-GR" sz="2200" dirty="0" smtClean="0"/>
              <a:t> </a:t>
            </a:r>
            <a:r>
              <a:rPr lang="el-GR" sz="2200" dirty="0" smtClean="0"/>
              <a:t>διήθηση, </a:t>
            </a:r>
            <a:r>
              <a:rPr lang="el-GR" sz="2200" dirty="0" smtClean="0"/>
              <a:t/>
            </a:r>
            <a:br>
              <a:rPr lang="el-GR" sz="2200" dirty="0" smtClean="0"/>
            </a:br>
            <a:r>
              <a:rPr lang="el-GR" sz="2200" dirty="0" smtClean="0"/>
              <a:t>με ασαφοποίηση της χοριοεπιδερμιδικής συμβολής. Ηωσινόφιλα κυτταρικά υπολλείμματα υαλίνης (σωμάτια </a:t>
            </a:r>
            <a:r>
              <a:rPr lang="en-US" sz="2200" dirty="0" err="1" smtClean="0"/>
              <a:t>Civatte</a:t>
            </a:r>
            <a:r>
              <a:rPr lang="en-US" sz="2200" dirty="0" smtClean="0"/>
              <a:t>)  </a:t>
            </a:r>
            <a:r>
              <a:rPr lang="el-GR" sz="2200" dirty="0" smtClean="0"/>
              <a:t>στην επιδερμίδα και στο θηλώδες χόριο.</a:t>
            </a:r>
            <a:endParaRPr lang="en-GB" sz="2200" dirty="0" smtClean="0"/>
          </a:p>
        </p:txBody>
      </p:sp>
      <p:sp>
        <p:nvSpPr>
          <p:cNvPr id="64514" name="AutoShape 2" descr="Αποτέλεσμα εικόνας για civatte bodies lichen plan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4515" name="Picture 3" descr="C:\Users\αγαπουλακι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000372"/>
            <a:ext cx="4577924" cy="3429024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="" xmlns:p14="http://schemas.microsoft.com/office/powerpoint/2010/main" Requires="p14">
          <p:contentPart p14:bwMode="auto" r:id="rId4">
            <p14:nvContentPartPr>
              <p14:cNvPr id="64516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48288" y="3848100"/>
              <a:ext cx="3697287" cy="1125538"/>
            </p14:xfrm>
          </p:contentPart>
        </mc:Choice>
        <mc:Fallback>
          <p:pic>
            <p:nvPicPr>
              <p:cNvPr id="64516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338949" y="3838756"/>
                <a:ext cx="3715966" cy="11442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6">
            <p14:nvContentPartPr>
              <p14:cNvPr id="64517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1838" y="2857500"/>
              <a:ext cx="3206750" cy="2224088"/>
            </p14:xfrm>
          </p:contentPart>
        </mc:Choice>
        <mc:Fallback>
          <p:pic>
            <p:nvPicPr>
              <p:cNvPr id="64517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22469" y="2848152"/>
                <a:ext cx="3225488" cy="224278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Τίτλο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28670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sz="2400" dirty="0" smtClean="0"/>
              <a:t>Σύνοψη μικροσκοπική</a:t>
            </a:r>
            <a:r>
              <a:rPr lang="el-GR" sz="2400" dirty="0"/>
              <a:t>ς</a:t>
            </a:r>
            <a:r>
              <a:rPr lang="el-GR" sz="2400" dirty="0" smtClean="0"/>
              <a:t> εικόνας</a:t>
            </a:r>
            <a:br>
              <a:rPr lang="el-GR" sz="2400" dirty="0" smtClean="0"/>
            </a:br>
            <a:r>
              <a:rPr lang="el-GR" sz="2400" dirty="0" smtClean="0"/>
              <a:t> επιδερμίδας/χοριοεπιδερμιδικής συμβολής στον </a:t>
            </a:r>
            <a:r>
              <a:rPr lang="el-GR" sz="2400" b="1" dirty="0" smtClean="0"/>
              <a:t>ομαλό λειχήνα</a:t>
            </a:r>
            <a:endParaRPr lang="en-GB" sz="2400" b="1" dirty="0" smtClean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8650" y="1277938"/>
            <a:ext cx="8372506" cy="5580062"/>
          </a:xfrm>
        </p:spPr>
        <p:txBody>
          <a:bodyPr rtlCol="0">
            <a:normAutofit fontScale="62500" lnSpcReduction="20000"/>
          </a:bodyPr>
          <a:lstStyle/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 err="1" smtClean="0"/>
              <a:t>Υπερκεράτωση</a:t>
            </a:r>
            <a:endParaRPr lang="el-GR" dirty="0" smtClean="0"/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 err="1" smtClean="0"/>
              <a:t>Παρακεράτωση</a:t>
            </a:r>
            <a:endParaRPr lang="el-GR" dirty="0" smtClean="0"/>
          </a:p>
          <a:p>
            <a:pPr>
              <a:defRPr/>
            </a:pPr>
            <a:r>
              <a:rPr lang="el-GR" dirty="0" smtClean="0"/>
              <a:t>Ακάνθωση						</a:t>
            </a:r>
            <a:endParaRPr lang="el-GR" b="1" dirty="0" smtClean="0"/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Πάχυνση κοκκιώδους στιβάδας</a:t>
            </a:r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Οδόντωση </a:t>
            </a:r>
            <a:r>
              <a:rPr lang="el-GR" dirty="0" smtClean="0"/>
              <a:t>των καταδύσεων της επιδερμίδας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dirty="0" smtClean="0"/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dirty="0" smtClean="0"/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Ταινιοειδής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χρόνια  λεμφοκυτταρική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διήθηση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dirty="0" smtClean="0"/>
              <a:t>      (Τ λεμφοκύτταρα και μακροφάγα), η οποία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ασαφοποιεί </a:t>
            </a: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χοριοεπιδερμ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δική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συμβολή.		</a:t>
            </a:r>
            <a:endParaRPr lang="el-G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endParaRPr lang="en-GB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Σωμάτια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Civatte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dirty="0" smtClean="0"/>
              <a:t>(</a:t>
            </a:r>
            <a:r>
              <a:rPr lang="el-GR" dirty="0" err="1" smtClean="0"/>
              <a:t>αποπτωτικά</a:t>
            </a:r>
            <a:r>
              <a:rPr lang="el-GR" dirty="0" smtClean="0"/>
              <a:t> κύτταρα της βασικής στιβάδας</a:t>
            </a:r>
            <a:r>
              <a:rPr lang="en-GB" dirty="0" smtClean="0"/>
              <a:t>, PAS+)</a:t>
            </a:r>
            <a:r>
              <a:rPr lang="el-GR" dirty="0" smtClean="0"/>
              <a:t>	</a:t>
            </a:r>
          </a:p>
          <a:p>
            <a:pPr eaLnBrk="1" hangingPunct="1">
              <a:spcAft>
                <a:spcPts val="0"/>
              </a:spcAft>
              <a:buNone/>
              <a:defRPr/>
            </a:pPr>
            <a:r>
              <a:rPr lang="el-GR" dirty="0" smtClean="0"/>
              <a:t>        </a:t>
            </a:r>
            <a:endParaRPr lang="el-GR" b="1" dirty="0" smtClean="0"/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 smtClean="0"/>
              <a:t>Μικρές σχισμές στο χοριοεπιδερμιδικό όριο 			</a:t>
            </a:r>
            <a:endParaRPr lang="el-GR" b="1" dirty="0" smtClean="0"/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dirty="0" smtClean="0"/>
              <a:t>      που σπάνια συνενώνονται και σχηματίζουν φυσαλίδες.                                  </a:t>
            </a:r>
            <a:endParaRPr lang="el-GR" b="1" dirty="0" smtClean="0"/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dirty="0" smtClean="0"/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</a:t>
            </a:r>
            <a:r>
              <a:rPr lang="el-GR" dirty="0" smtClean="0"/>
              <a:t> παρατηρείται ατυπία.</a:t>
            </a: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 smtClean="0"/>
          </a:p>
        </p:txBody>
      </p:sp>
      <p:sp>
        <p:nvSpPr>
          <p:cNvPr id="4" name="Δεξιό άγκιστρο 3"/>
          <p:cNvSpPr/>
          <p:nvPr/>
        </p:nvSpPr>
        <p:spPr>
          <a:xfrm>
            <a:off x="5720958" y="1142984"/>
            <a:ext cx="434578" cy="183038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Δεξιό άγκιστρο 4"/>
          <p:cNvSpPr/>
          <p:nvPr/>
        </p:nvSpPr>
        <p:spPr>
          <a:xfrm>
            <a:off x="8143900" y="3357562"/>
            <a:ext cx="404813" cy="3143272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l-GR" dirty="0" smtClean="0"/>
              <a:t>Διαφορική διάγνωση ομαλού λειχήνα</a:t>
            </a:r>
            <a:endParaRPr lang="en-GB" dirty="0" smtClean="0"/>
          </a:p>
        </p:txBody>
      </p:sp>
      <p:sp>
        <p:nvSpPr>
          <p:cNvPr id="8195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500726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l-GR" b="1" dirty="0" smtClean="0"/>
              <a:t>Συστηματικός ερυθηματώδης λύκος </a:t>
            </a:r>
            <a:r>
              <a:rPr lang="el-GR" dirty="0" smtClean="0"/>
              <a:t>(πολυσυστηματική νόσος, λεπιδώδεις βλάβες, οζώδης υπερκεράτωση, διάσπαρτη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περιεξαρτηματική</a:t>
            </a:r>
            <a:r>
              <a:rPr lang="el-GR" dirty="0" smtClean="0"/>
              <a:t> λεμφοκυτταρική φλεγμονώδης διήθηση)</a:t>
            </a:r>
          </a:p>
          <a:p>
            <a:r>
              <a:rPr lang="el-GR" b="1" dirty="0" smtClean="0"/>
              <a:t>Χρόνιος δισκοειδής</a:t>
            </a:r>
            <a:r>
              <a:rPr lang="el-GR" dirty="0" smtClean="0"/>
              <a:t> </a:t>
            </a:r>
            <a:r>
              <a:rPr lang="en-US" dirty="0" smtClean="0"/>
              <a:t> </a:t>
            </a:r>
            <a:r>
              <a:rPr lang="el-GR" b="1" dirty="0" smtClean="0"/>
              <a:t>ερυθηματώδης λύκος </a:t>
            </a:r>
            <a:endParaRPr lang="el-GR" dirty="0" smtClean="0"/>
          </a:p>
          <a:p>
            <a:pPr eaLnBrk="1" hangingPunct="1"/>
            <a:r>
              <a:rPr lang="el-GR" b="1" dirty="0" smtClean="0"/>
              <a:t>Λειχηνοειδής </a:t>
            </a:r>
            <a:r>
              <a:rPr lang="el-GR" b="1" u="sng" dirty="0" smtClean="0"/>
              <a:t>ακτινική</a:t>
            </a:r>
            <a:r>
              <a:rPr lang="el-GR" b="1" dirty="0" smtClean="0"/>
              <a:t> κεράτωση</a:t>
            </a:r>
            <a:r>
              <a:rPr lang="en-GB" b="1" dirty="0" smtClean="0"/>
              <a:t> </a:t>
            </a:r>
            <a:r>
              <a:rPr lang="el-GR" dirty="0" smtClean="0"/>
              <a:t>[μονήρης βλάβη, σε έδαφος φακίδας  (ή σμηγματορροϊκής κεράτωσης), </a:t>
            </a:r>
            <a:r>
              <a:rPr lang="el-GR" u="sng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ατυπία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smtClean="0"/>
              <a:t>στα κερατινοκύτταρα ]</a:t>
            </a:r>
          </a:p>
          <a:p>
            <a:pPr eaLnBrk="1" hangingPunct="1"/>
            <a:r>
              <a:rPr lang="el-GR" b="1" dirty="0" smtClean="0"/>
              <a:t>Λειχηνοειδής φαρμακευτική αντίδραση </a:t>
            </a:r>
            <a:endParaRPr lang="en-GB" b="1" dirty="0" smtClean="0"/>
          </a:p>
          <a:p>
            <a:pPr eaLnBrk="1" hangingPunct="1"/>
            <a:r>
              <a:rPr lang="el-GR" b="1" dirty="0" smtClean="0"/>
              <a:t>Ποικιλόδερμα </a:t>
            </a:r>
            <a:r>
              <a:rPr lang="el-GR" dirty="0" smtClean="0"/>
              <a:t>(σχετίζεται με τηλεαγγειεκτασία, υποχρωματισμό και επιφανειακή ατροφία με επιπέδωση των επιδερμιδικών καταδύσεων, μικροσκοπικώς)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title"/>
          </p:nvPr>
        </p:nvSpPr>
        <p:spPr>
          <a:xfrm>
            <a:off x="4071934" y="2357430"/>
            <a:ext cx="5072066" cy="571504"/>
          </a:xfrm>
        </p:spPr>
        <p:txBody>
          <a:bodyPr>
            <a:noAutofit/>
          </a:bodyPr>
          <a:lstStyle/>
          <a:p>
            <a:r>
              <a:rPr lang="el-GR" sz="2800" b="0" dirty="0" smtClean="0"/>
              <a:t>Άρρην</a:t>
            </a:r>
            <a:br>
              <a:rPr lang="el-GR" sz="2800" b="0" dirty="0" smtClean="0"/>
            </a:br>
            <a:r>
              <a:rPr lang="el-GR" sz="2800" b="0" dirty="0" smtClean="0"/>
              <a:t>με ψηλαφητές αλλοιώσεις </a:t>
            </a:r>
            <a:r>
              <a:rPr lang="el-GR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πορφύρας</a:t>
            </a:r>
            <a:r>
              <a:rPr lang="el-GR" sz="2800" b="0" dirty="0" smtClean="0"/>
              <a:t> στα κάτω άκρα (λόγω υποεπιδερμιδικών αιμορραγιών) .</a:t>
            </a:r>
            <a:endParaRPr lang="el-GR" sz="2800" b="0" dirty="0"/>
          </a:p>
        </p:txBody>
      </p:sp>
      <p:pic>
        <p:nvPicPr>
          <p:cNvPr id="2050" name="Picture 2" descr="C:\Users\αγαπουλακι\Desktop\leukocytoclastic-vasculitis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271750" y="1271587"/>
            <a:ext cx="7610475" cy="5067300"/>
          </a:xfrm>
          <a:prstGeom prst="rect">
            <a:avLst/>
          </a:prstGeom>
          <a:noFill/>
        </p:spPr>
      </p:pic>
      <p:pic>
        <p:nvPicPr>
          <p:cNvPr id="2051" name="Picture 3" descr="C:\Users\αγαπουλακι\Desktop\leukocytoclastic-vasculit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1496" y="3357562"/>
            <a:ext cx="5052505" cy="3786214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71935" y="0"/>
            <a:ext cx="5072065" cy="1714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ΕΝΟΤΗΤΑ ΑΛΛΟΙΩΣΕΩΝ  ΜΙΚΡΟΣΚΟΠΙΚΩΣ</a:t>
            </a:r>
            <a:r>
              <a:rPr kumimoji="0" lang="el-G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ΕΠΙΚΕΝΤΡΟΥΜΕΝΩΝ </a:t>
            </a:r>
            <a:r>
              <a:rPr kumimoji="0" lang="el-G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ΣΤΗ ΖΩΝΗ ΒΑΣΙΚΗΣ ΜΕΜΒΡΑΝΗΣ , ΘΗΛΩΔΟΥΣ ΧΟΡΙΟΥ ΚΑΙ ΕΠΙΠΟΛΗΣ ΑΓΓΕΙΑΚΟΥ ΠΛΕΓΜΑΤΟΣ.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4</a:t>
            </a:r>
            <a:r>
              <a:rPr kumimoji="0" lang="el-GR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ο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περιστατικό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r>
              <a:rPr kumimoji="0" lang="el-G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Μικροσκοπικώς , </a:t>
            </a:r>
            <a:r>
              <a:rPr lang="el-GR" b="1" dirty="0" smtClean="0">
                <a:latin typeface="+mj-lt"/>
                <a:ea typeface="+mj-ea"/>
                <a:cs typeface="+mj-cs"/>
              </a:rPr>
              <a:t>μ</a:t>
            </a:r>
            <a:r>
              <a:rPr kumimoji="0" lang="el-G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ικτή διήθηση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με  </a:t>
            </a:r>
            <a:r>
              <a:rPr kumimoji="0" lang="el-GR" b="1" i="0" u="none" strike="noStrike" kern="1200" cap="none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αγγειακή βλάβη</a:t>
            </a:r>
            <a:r>
              <a:rPr kumimoji="0" lang="el-G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84999" y="1972928"/>
            <a:ext cx="5000660" cy="391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αγαπουλακι\Desktop\da1c1ff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3857628"/>
            <a:ext cx="4643470" cy="3000372"/>
          </a:xfrm>
          <a:prstGeom prst="rect">
            <a:avLst/>
          </a:prstGeom>
          <a:noFill/>
        </p:spPr>
      </p:pic>
      <p:sp>
        <p:nvSpPr>
          <p:cNvPr id="6" name="Text Placeholder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Autofit/>
          </a:bodyPr>
          <a:lstStyle/>
          <a:p>
            <a:r>
              <a:rPr lang="el-GR" sz="2400" b="0" dirty="0" smtClean="0"/>
              <a:t>Διήθηση τοιχωμάτων </a:t>
            </a:r>
            <a:r>
              <a:rPr lang="el-GR" sz="2400" b="0" u="sng" dirty="0" smtClean="0"/>
              <a:t>μικρών</a:t>
            </a:r>
            <a:r>
              <a:rPr lang="el-GR" sz="2400" b="0" dirty="0" smtClean="0"/>
              <a:t> αγγείων από </a:t>
            </a:r>
            <a:r>
              <a:rPr lang="el-GR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ουδετερόφιλα </a:t>
            </a:r>
            <a:r>
              <a:rPr lang="el-GR" sz="2400" b="0" dirty="0" smtClean="0"/>
              <a:t>με </a:t>
            </a:r>
            <a:r>
              <a:rPr lang="el-GR" sz="2400" b="1" dirty="0" smtClean="0">
                <a:solidFill>
                  <a:srgbClr val="FF0000"/>
                </a:solidFill>
              </a:rPr>
              <a:t>ινιδοειδή νέκρωση</a:t>
            </a:r>
            <a:r>
              <a:rPr lang="el-GR" sz="2400" b="0" dirty="0" smtClean="0"/>
              <a:t> και </a:t>
            </a:r>
            <a:r>
              <a:rPr lang="el-GR" sz="2400" b="1" dirty="0" smtClean="0"/>
              <a:t>κατακερματισμένοι πυρήνες ουδετερόφιλων.</a:t>
            </a:r>
            <a:endParaRPr lang="el-GR" sz="2400" b="1" dirty="0"/>
          </a:p>
        </p:txBody>
      </p:sp>
      <p:pic>
        <p:nvPicPr>
          <p:cNvPr id="1029" name="Picture 5" descr="C:\Users\αγαπουλακι\Desktop\vasculitisskinleukocytoclasticmicro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785795"/>
            <a:ext cx="4643470" cy="3292657"/>
          </a:xfrm>
          <a:prstGeom prst="rect">
            <a:avLst/>
          </a:prstGeom>
          <a:noFill/>
        </p:spPr>
      </p:pic>
      <p:pic>
        <p:nvPicPr>
          <p:cNvPr id="1030" name="Picture 6" descr="C:\Users\αγαπουλακι\Desktop\vasculitisskinleukocytoclasticmicro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3" y="4071942"/>
            <a:ext cx="4286248" cy="2904076"/>
          </a:xfrm>
          <a:prstGeom prst="rect">
            <a:avLst/>
          </a:prstGeom>
          <a:noFill/>
        </p:spPr>
      </p:pic>
      <p:pic>
        <p:nvPicPr>
          <p:cNvPr id="1032" name="Picture 8" descr="C:\Users\αγαπουλακι\Desktop\vasculitisskinleukocytoclasticmicro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3" y="785794"/>
            <a:ext cx="4286248" cy="3286148"/>
          </a:xfrm>
          <a:prstGeom prst="rect">
            <a:avLst/>
          </a:prstGeom>
          <a:noFill/>
        </p:spPr>
      </p:pic>
      <p:sp>
        <p:nvSpPr>
          <p:cNvPr id="11" name="Left Arrow 10"/>
          <p:cNvSpPr/>
          <p:nvPr/>
        </p:nvSpPr>
        <p:spPr>
          <a:xfrm rot="17614105">
            <a:off x="6827881" y="2489380"/>
            <a:ext cx="428628" cy="2149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 rot="1515782">
            <a:off x="8289413" y="5142344"/>
            <a:ext cx="382360" cy="23673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785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Λευκοκυτταροκλαστική αγγειίτιδα =</a:t>
            </a:r>
            <a:b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Εξ υπερευαισθησίας αγγειίτιδα μικρών αγγείων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297106"/>
          </a:xfrm>
        </p:spPr>
        <p:txBody>
          <a:bodyPr>
            <a:normAutofit/>
          </a:bodyPr>
          <a:lstStyle/>
          <a:p>
            <a:r>
              <a:rPr lang="el-GR" dirty="0" smtClean="0"/>
              <a:t>Ελάχιστα ιστολογικά δεδομένα για διάγνωση νεκρωτικής αγγειίτιδας δέρματος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3286124"/>
            <a:ext cx="8229600" cy="3983049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Εναπόθεση ινιδοειδούς</a:t>
            </a:r>
          </a:p>
          <a:p>
            <a:r>
              <a:rPr lang="el-GR" sz="4000" dirty="0" smtClean="0"/>
              <a:t>Ουδετερόφιλα πολυμορφοπύρηνα</a:t>
            </a:r>
          </a:p>
          <a:p>
            <a:r>
              <a:rPr lang="el-GR" sz="4000" dirty="0" smtClean="0"/>
              <a:t>Αιμορραγία (εξαγγείωση ερυθροκυττάρων) </a:t>
            </a:r>
            <a:endParaRPr lang="el-G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sz="2800" dirty="0" smtClean="0"/>
              <a:t>Επί </a:t>
            </a:r>
            <a:r>
              <a:rPr lang="el-GR" sz="2800" b="1" dirty="0" smtClean="0"/>
              <a:t>συν</a:t>
            </a:r>
            <a:r>
              <a:rPr lang="el-GR" sz="2800" dirty="0" smtClean="0"/>
              <a:t>ύπαρξης λευκοκυτταροκλαστικής αγγειίτιδας δέρματος </a:t>
            </a:r>
            <a:r>
              <a:rPr lang="el-GR" sz="2800" b="1" dirty="0" smtClean="0"/>
              <a:t>και</a:t>
            </a:r>
            <a:r>
              <a:rPr lang="el-GR" sz="2800" dirty="0" smtClean="0"/>
              <a:t> ανάλογης </a:t>
            </a:r>
            <a:r>
              <a:rPr lang="el-GR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συστηματικής προσβολής</a:t>
            </a:r>
            <a:r>
              <a:rPr lang="el-GR" sz="2800" dirty="0" smtClean="0"/>
              <a:t>, </a:t>
            </a:r>
            <a:br>
              <a:rPr lang="el-GR" sz="2800" dirty="0" smtClean="0"/>
            </a:br>
            <a:r>
              <a:rPr lang="el-GR" sz="2800" dirty="0" smtClean="0"/>
              <a:t>χρειάζεται διερεύνηση των παρακάτω οντοτήτων </a:t>
            </a:r>
            <a:r>
              <a:rPr lang="en-US" sz="2800" dirty="0" smtClean="0"/>
              <a:t>:</a:t>
            </a:r>
            <a:r>
              <a:rPr lang="el-GR" sz="2800" dirty="0" smtClean="0"/>
              <a:t> 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43378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π</a:t>
            </a:r>
            <a:r>
              <a:rPr lang="el-GR" dirty="0" smtClean="0"/>
              <a:t>ορφύρα </a:t>
            </a:r>
            <a:r>
              <a:rPr lang="en-US" dirty="0" err="1" smtClean="0"/>
              <a:t>Henoch</a:t>
            </a:r>
            <a:r>
              <a:rPr lang="en-US" dirty="0" smtClean="0"/>
              <a:t> </a:t>
            </a:r>
            <a:r>
              <a:rPr lang="en-US" dirty="0" err="1" smtClean="0"/>
              <a:t>Schoenlein</a:t>
            </a:r>
            <a:r>
              <a:rPr lang="en-US" dirty="0" smtClean="0"/>
              <a:t>, </a:t>
            </a:r>
            <a:r>
              <a:rPr lang="el-GR" dirty="0" smtClean="0"/>
              <a:t>σε παιδί &lt; 10 ετών </a:t>
            </a:r>
            <a:r>
              <a:rPr lang="en-US" dirty="0" smtClean="0"/>
              <a:t>(</a:t>
            </a:r>
            <a:r>
              <a:rPr lang="el-GR" dirty="0" smtClean="0"/>
              <a:t>πυρετός, αρθραλγίες, κοιλιακό άλγος, αιματουρία)</a:t>
            </a:r>
          </a:p>
          <a:p>
            <a:r>
              <a:rPr lang="el-GR" dirty="0" smtClean="0"/>
              <a:t>χ</a:t>
            </a:r>
            <a:r>
              <a:rPr lang="el-GR" dirty="0" smtClean="0"/>
              <a:t>ρόνια </a:t>
            </a:r>
            <a:r>
              <a:rPr lang="el-GR" dirty="0" smtClean="0"/>
              <a:t>ιδιοπαθής κνίδωση</a:t>
            </a:r>
            <a:r>
              <a:rPr lang="en-US" dirty="0" smtClean="0"/>
              <a:t>:</a:t>
            </a:r>
            <a:r>
              <a:rPr lang="el-GR" dirty="0" smtClean="0"/>
              <a:t> αίσθημα καύσους παρά κνησμού. Στην κνιδωτική αγγειίτιδα</a:t>
            </a:r>
            <a:r>
              <a:rPr lang="en-US" dirty="0" smtClean="0"/>
              <a:t>: </a:t>
            </a:r>
            <a:r>
              <a:rPr lang="el-GR" dirty="0" smtClean="0"/>
              <a:t>προβάλλον οίδημα του θηλώδους χορίου.</a:t>
            </a:r>
          </a:p>
          <a:p>
            <a:r>
              <a:rPr lang="el-GR" dirty="0" smtClean="0"/>
              <a:t>υποσυμπληρωματιναιμία</a:t>
            </a:r>
          </a:p>
          <a:p>
            <a:r>
              <a:rPr lang="el-GR" dirty="0"/>
              <a:t>ο</a:t>
            </a:r>
            <a:r>
              <a:rPr lang="el-GR" dirty="0" smtClean="0"/>
              <a:t>υσιώδης μικτή κρυοσφαιριναιμία</a:t>
            </a:r>
          </a:p>
          <a:p>
            <a:r>
              <a:rPr lang="el-GR" dirty="0" smtClean="0"/>
              <a:t>(αντίδραση σε φάρμακο)</a:t>
            </a:r>
          </a:p>
          <a:p>
            <a:r>
              <a:rPr lang="el-GR" dirty="0"/>
              <a:t>ν</a:t>
            </a:r>
            <a:r>
              <a:rPr lang="el-GR" dirty="0" smtClean="0"/>
              <a:t>όσοι συνδετικού ιστού/κολλαγόνου=αυτοάνοσες ρευματικές νόσοι π.χ. ΣΕΛ, ΡΑ </a:t>
            </a:r>
            <a:r>
              <a:rPr lang="en-US" dirty="0" smtClean="0"/>
              <a:t>:</a:t>
            </a:r>
            <a:r>
              <a:rPr lang="el-GR" dirty="0" smtClean="0"/>
              <a:t> αρθραλγία</a:t>
            </a:r>
            <a:r>
              <a:rPr lang="en-US" dirty="0" smtClean="0"/>
              <a:t>.</a:t>
            </a:r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572140"/>
            <a:ext cx="8229600" cy="128586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ΔΔ αγγειίτιδας δέρματος</a:t>
            </a:r>
            <a:r>
              <a:rPr lang="el-GR" sz="2800" dirty="0">
                <a:latin typeface="+mj-lt"/>
                <a:ea typeface="+mj-ea"/>
                <a:cs typeface="+mj-cs"/>
              </a:rPr>
              <a:t>.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Σύνδρομο </a:t>
            </a:r>
            <a:r>
              <a:rPr kumimoji="0" lang="en-US" sz="2800" b="0" i="0" u="none" strike="noStrike" kern="1200" cap="none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Sweet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[οξεία εμπύρετος ουδετεροφιλική (μη λοιμώδης) δερματοπάθεια] 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: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Διάχυτη</a:t>
            </a:r>
            <a:r>
              <a:rPr kumimoji="0" lang="el-GR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συσσώρευση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ουδετερόφιλων και εμφανές οίδημα στο χόριο, χωρίς αγγειακή  επικέντρωση, απουσία ουσιωδών ινιδοειδών</a:t>
            </a:r>
            <a:r>
              <a:rPr kumimoji="0" lang="el-GR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αγγειακών μεταβολών.</a:t>
            </a: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2" y="1009404"/>
            <a:ext cx="4417623" cy="5848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1687" y="2006930"/>
            <a:ext cx="4482313" cy="4851070"/>
          </a:xfrm>
          <a:prstGeom prst="rect">
            <a:avLst/>
          </a:prstGeom>
        </p:spPr>
      </p:pic>
      <p:sp>
        <p:nvSpPr>
          <p:cNvPr id="8" name="7 - Ορθογώνιο"/>
          <p:cNvSpPr/>
          <p:nvPr/>
        </p:nvSpPr>
        <p:spPr>
          <a:xfrm>
            <a:off x="-1" y="0"/>
            <a:ext cx="4714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dirty="0" smtClean="0"/>
              <a:t>Γυναίκα 49 ετών, με πολλαπλές, </a:t>
            </a:r>
            <a:r>
              <a:rPr lang="el-GR" altLang="en-US" dirty="0" err="1" smtClean="0"/>
              <a:t>περίγραπτες</a:t>
            </a:r>
            <a:r>
              <a:rPr lang="el-GR" altLang="en-US" dirty="0" smtClean="0"/>
              <a:t>, έντονα ερυθρές, κνησμώδεις κηλίδες στο πρόσωπο και τη ραχιαία επιφάνεια των χεριών</a:t>
            </a:r>
            <a:r>
              <a:rPr lang="en-US" altLang="en-US" dirty="0" smtClean="0"/>
              <a:t>.</a:t>
            </a:r>
            <a:endParaRPr lang="el-GR" alt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0" y="0"/>
            <a:ext cx="4572000" cy="200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ΕΝΟΤΗΤΑ ΑΛΛΟΙΩΣΕΩΝ  ΜΙΚΡΟΣΚΟΠΙΚΩΣ ΕΠΙΚΕΝΤΡΟΥΜΕΝΩΝ </a:t>
            </a:r>
            <a:r>
              <a:rPr kumimoji="0" lang="el-G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ΣΤΟ ΔΙΚΤΥΩΤΟ ΧΟΡΙΟ 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</a:t>
            </a:r>
            <a:r>
              <a:rPr kumimoji="0" lang="el-GR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ο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περιστατικό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Μικροσκοπικώς, λεμφοκυτταρική , κυρίως περιαγγειακή διήθηση του δικτυωτού χορίου,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χωρίς</a:t>
            </a:r>
            <a:r>
              <a:rPr kumimoji="0" lang="el-G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αγγειακή βλάβη</a:t>
            </a:r>
            <a:endParaRPr kumimoji="0" lang="el-G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3200" dirty="0"/>
              <a:t>Στοιχεία </a:t>
            </a:r>
            <a:r>
              <a:rPr lang="el-GR" altLang="en-US" sz="3200" b="1" dirty="0"/>
              <a:t>περιγραφής</a:t>
            </a:r>
            <a:r>
              <a:rPr lang="el-GR" altLang="en-US" sz="3200" dirty="0"/>
              <a:t> δερματικής αλλοίωσης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52736"/>
            <a:ext cx="9143999" cy="5805264"/>
          </a:xfrm>
        </p:spPr>
        <p:txBody>
          <a:bodyPr>
            <a:normAutofit fontScale="92500" lnSpcReduction="10000"/>
          </a:bodyPr>
          <a:lstStyle/>
          <a:p>
            <a:pPr marL="0" indent="0">
              <a:buClrTx/>
              <a:buNone/>
            </a:pPr>
            <a:endParaRPr lang="el-GR" altLang="en-US" dirty="0"/>
          </a:p>
          <a:p>
            <a:pPr marL="0" indent="0">
              <a:buClrTx/>
            </a:pPr>
            <a:r>
              <a:rPr lang="el-GR" altLang="en-US" dirty="0"/>
              <a:t> </a:t>
            </a:r>
            <a:r>
              <a:rPr lang="el-GR" altLang="en-US" b="1" dirty="0" smtClean="0"/>
              <a:t>Αριθμός αλλοιώσεων</a:t>
            </a:r>
          </a:p>
          <a:p>
            <a:pPr marL="0" indent="0">
              <a:buClrTx/>
            </a:pPr>
            <a:endParaRPr lang="el-GR" altLang="en-US" b="1" dirty="0"/>
          </a:p>
          <a:p>
            <a:pPr marL="0" indent="0">
              <a:buClrTx/>
            </a:pPr>
            <a:r>
              <a:rPr lang="el-GR" altLang="en-US" b="1" dirty="0"/>
              <a:t> </a:t>
            </a:r>
            <a:r>
              <a:rPr lang="el-GR" altLang="en-US" b="1" dirty="0" smtClean="0"/>
              <a:t>Εντόπιση</a:t>
            </a:r>
          </a:p>
          <a:p>
            <a:pPr marL="0" indent="0">
              <a:buClrTx/>
            </a:pPr>
            <a:endParaRPr lang="el-GR" altLang="en-US" dirty="0"/>
          </a:p>
          <a:p>
            <a:pPr marL="0" indent="0">
              <a:buClrTx/>
            </a:pPr>
            <a:r>
              <a:rPr lang="el-GR" altLang="en-US" b="1" dirty="0"/>
              <a:t> Χροιά</a:t>
            </a:r>
            <a:r>
              <a:rPr lang="el-GR" altLang="en-US" dirty="0"/>
              <a:t> </a:t>
            </a:r>
            <a:r>
              <a:rPr lang="el-GR" altLang="en-US" dirty="0" smtClean="0"/>
              <a:t>(</a:t>
            </a:r>
            <a:r>
              <a:rPr lang="el-GR" altLang="en-US" dirty="0" err="1"/>
              <a:t>λ</a:t>
            </a:r>
            <a:r>
              <a:rPr lang="el-GR" altLang="en-US" dirty="0" err="1" smtClean="0"/>
              <a:t>ευκωπή</a:t>
            </a:r>
            <a:r>
              <a:rPr lang="el-GR" altLang="en-US" dirty="0"/>
              <a:t>, λευκόφαιη, καστανόφαιη, </a:t>
            </a:r>
            <a:r>
              <a:rPr lang="el-GR" altLang="en-US" dirty="0" err="1"/>
              <a:t>μελανόφαιη</a:t>
            </a:r>
            <a:r>
              <a:rPr lang="el-GR" altLang="en-US" dirty="0"/>
              <a:t>, ερυθρή κλπ</a:t>
            </a:r>
            <a:r>
              <a:rPr lang="el-GR" altLang="en-US" dirty="0" smtClean="0"/>
              <a:t>)</a:t>
            </a:r>
          </a:p>
          <a:p>
            <a:pPr marL="0" indent="0">
              <a:buClrTx/>
            </a:pPr>
            <a:endParaRPr lang="el-GR" altLang="en-US" dirty="0"/>
          </a:p>
          <a:p>
            <a:pPr marL="0" indent="0">
              <a:buClrTx/>
            </a:pPr>
            <a:r>
              <a:rPr lang="el-GR" altLang="en-US" dirty="0"/>
              <a:t> </a:t>
            </a:r>
            <a:r>
              <a:rPr lang="el-GR" altLang="en-US" b="1" dirty="0"/>
              <a:t>Περίγραμμα</a:t>
            </a:r>
            <a:r>
              <a:rPr lang="el-GR" altLang="en-US" dirty="0"/>
              <a:t>  (ομαλό, ασαφές, </a:t>
            </a:r>
            <a:r>
              <a:rPr lang="el-GR" altLang="en-US" dirty="0" smtClean="0"/>
              <a:t>με προεκβολές</a:t>
            </a:r>
            <a:r>
              <a:rPr lang="el-GR" altLang="en-US" dirty="0"/>
              <a:t>)  </a:t>
            </a:r>
            <a:endParaRPr lang="el-GR" altLang="en-US" dirty="0" smtClean="0"/>
          </a:p>
          <a:p>
            <a:pPr marL="0" indent="0">
              <a:buClrTx/>
            </a:pPr>
            <a:endParaRPr lang="el-GR" altLang="en-US" dirty="0" smtClean="0"/>
          </a:p>
          <a:p>
            <a:pPr marL="0" indent="0"/>
            <a:r>
              <a:rPr lang="el-GR" altLang="en-US" b="1" dirty="0" smtClean="0"/>
              <a:t> Είδος αλλοίωσης</a:t>
            </a:r>
          </a:p>
          <a:p>
            <a:pPr marL="0" indent="0">
              <a:buClrTx/>
            </a:pPr>
            <a:endParaRPr lang="el-GR" altLang="en-US" dirty="0"/>
          </a:p>
          <a:p>
            <a:pPr marL="0" indent="0">
              <a:buNone/>
            </a:pPr>
            <a:endParaRPr lang="el-G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Τίτλος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883812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b="1" dirty="0" smtClean="0"/>
              <a:t>Χρόνιος δισκοειδής</a:t>
            </a:r>
            <a:r>
              <a:rPr lang="en-US" sz="3600" b="1" dirty="0" smtClean="0"/>
              <a:t> </a:t>
            </a:r>
            <a:r>
              <a:rPr lang="el-GR" sz="3600" b="1" dirty="0" smtClean="0"/>
              <a:t>ερυθηματώδης λύκος</a:t>
            </a:r>
            <a:br>
              <a:rPr lang="el-GR" sz="3600" b="1" dirty="0" smtClean="0"/>
            </a:br>
            <a:r>
              <a:rPr lang="el-GR" sz="2700" dirty="0" smtClean="0"/>
              <a:t>(Διακριτή οντότητα από το συστηματικό ερυθηματώδη λύκο)</a:t>
            </a:r>
            <a:endParaRPr lang="el-GR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5500702"/>
            <a:ext cx="9144000" cy="135729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l-GR" altLang="en-US" sz="1800" b="1" spc="600" dirty="0">
                <a:latin typeface="Times New Roman" panose="02020603050405020304" charset="0"/>
                <a:cs typeface="Times New Roman" panose="02020603050405020304" charset="0"/>
              </a:rPr>
              <a:t>Ατροφία</a:t>
            </a:r>
            <a:r>
              <a:rPr lang="el-GR" altLang="en-US" sz="1800" b="1" dirty="0">
                <a:latin typeface="Times New Roman" panose="02020603050405020304" charset="0"/>
                <a:cs typeface="Times New Roman" panose="02020603050405020304" charset="0"/>
              </a:rPr>
              <a:t> της επιδερμίδας</a:t>
            </a:r>
            <a:r>
              <a:rPr lang="el-GR" altLang="en-US" sz="18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l-GR" altLang="en-US" sz="1800" dirty="0" smtClean="0">
                <a:latin typeface="Times New Roman" panose="02020603050405020304" charset="0"/>
                <a:cs typeface="Times New Roman" panose="02020603050405020304" charset="0"/>
              </a:rPr>
              <a:t>υπερκεράτωση,  </a:t>
            </a:r>
            <a:r>
              <a:rPr lang="el-GR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βύσματα</a:t>
            </a:r>
            <a:r>
              <a:rPr lang="el-GR" altLang="en-US" sz="1800" dirty="0" smtClean="0">
                <a:latin typeface="Times New Roman" panose="02020603050405020304" charset="0"/>
                <a:cs typeface="Times New Roman" panose="02020603050405020304" charset="0"/>
              </a:rPr>
              <a:t> κερατίνης (βέλος), </a:t>
            </a:r>
          </a:p>
          <a:p>
            <a:pPr marL="0" indent="0" algn="ctr">
              <a:buNone/>
            </a:pPr>
            <a:r>
              <a:rPr lang="el-GR" altLang="en-US" sz="1800" b="1" dirty="0" smtClean="0">
                <a:latin typeface="Times New Roman" panose="02020603050405020304" charset="0"/>
                <a:cs typeface="Times New Roman" panose="02020603050405020304" charset="0"/>
              </a:rPr>
              <a:t>λεμφοκυτταρική κυρίως διήθηση </a:t>
            </a:r>
            <a:r>
              <a:rPr lang="el-GR" altLang="en-US" sz="1800" dirty="0">
                <a:latin typeface="Times New Roman" panose="02020603050405020304" charset="0"/>
                <a:cs typeface="Times New Roman" panose="02020603050405020304" charset="0"/>
              </a:rPr>
              <a:t>του </a:t>
            </a:r>
            <a:r>
              <a:rPr lang="el-GR" altLang="en-US" sz="1800" b="1" dirty="0" smtClean="0">
                <a:latin typeface="Times New Roman" panose="02020603050405020304" charset="0"/>
                <a:cs typeface="Times New Roman" panose="02020603050405020304" charset="0"/>
              </a:rPr>
              <a:t>δικτυωτού</a:t>
            </a:r>
            <a:r>
              <a:rPr lang="el-GR" altLang="en-US" sz="1800" dirty="0" smtClean="0">
                <a:latin typeface="Times New Roman" panose="02020603050405020304" charset="0"/>
                <a:cs typeface="Times New Roman" panose="02020603050405020304" charset="0"/>
              </a:rPr>
              <a:t> και του θηλώδους χορίου, </a:t>
            </a:r>
          </a:p>
          <a:p>
            <a:pPr marL="0" indent="0" algn="ctr">
              <a:buNone/>
            </a:pPr>
            <a:r>
              <a:rPr lang="el-GR" altLang="en-US" sz="1800" dirty="0" smtClean="0">
                <a:latin typeface="Times New Roman" panose="02020603050405020304" charset="0"/>
                <a:cs typeface="Times New Roman" panose="02020603050405020304" charset="0"/>
              </a:rPr>
              <a:t>η τελευταία ενίοτε ζωνοειδής/ταινιοειδής, </a:t>
            </a:r>
          </a:p>
          <a:p>
            <a:pPr marL="0" indent="0" algn="ctr">
              <a:buNone/>
            </a:pPr>
            <a:r>
              <a:rPr lang="el-GR" altLang="en-US" sz="1800" dirty="0" smtClean="0">
                <a:latin typeface="Times New Roman" panose="02020603050405020304" charset="0"/>
                <a:cs typeface="Times New Roman" panose="02020603050405020304" charset="0"/>
              </a:rPr>
              <a:t>κυρίως </a:t>
            </a:r>
            <a:r>
              <a:rPr lang="el-GR" altLang="en-US" sz="1800" dirty="0">
                <a:latin typeface="Times New Roman" panose="02020603050405020304" charset="0"/>
                <a:cs typeface="Times New Roman" panose="02020603050405020304" charset="0"/>
              </a:rPr>
              <a:t>γύρω από αγγεία </a:t>
            </a:r>
            <a:r>
              <a:rPr lang="el-GR" altLang="en-US" sz="1800" b="1" dirty="0">
                <a:latin typeface="Times New Roman" panose="02020603050405020304" charset="0"/>
                <a:cs typeface="Times New Roman" panose="02020603050405020304" charset="0"/>
              </a:rPr>
              <a:t>και δερματικά </a:t>
            </a:r>
            <a:r>
              <a:rPr lang="el-GR" altLang="en-US" sz="1800" b="1" dirty="0" smtClean="0">
                <a:latin typeface="Times New Roman" panose="02020603050405020304" charset="0"/>
                <a:cs typeface="Times New Roman" panose="02020603050405020304" charset="0"/>
              </a:rPr>
              <a:t>εξαρτήματα</a:t>
            </a:r>
            <a:r>
              <a:rPr lang="el-GR" altLang="en-US" sz="1800" dirty="0" smtClean="0">
                <a:latin typeface="Times New Roman" panose="02020603050405020304" charset="0"/>
                <a:cs typeface="Times New Roman" panose="02020603050405020304" charset="0"/>
              </a:rPr>
              <a:t>,στα τελευταία συχνή η </a:t>
            </a:r>
            <a:r>
              <a:rPr lang="el-GR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εξωκύττωση,</a:t>
            </a:r>
            <a:r>
              <a:rPr lang="el-GR" altLang="en-US" sz="1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marL="0" indent="0" algn="ctr">
              <a:buNone/>
            </a:pPr>
            <a:r>
              <a:rPr lang="el-GR" altLang="en-US" sz="1800" b="1" dirty="0" smtClean="0">
                <a:latin typeface="Times New Roman" panose="02020603050405020304" charset="0"/>
                <a:cs typeface="Times New Roman" panose="02020603050405020304" charset="0"/>
              </a:rPr>
              <a:t>υδρωπική </a:t>
            </a:r>
            <a:r>
              <a:rPr lang="el-GR" altLang="en-US" sz="1800" b="1" dirty="0">
                <a:latin typeface="Times New Roman" panose="02020603050405020304" charset="0"/>
                <a:cs typeface="Times New Roman" panose="02020603050405020304" charset="0"/>
              </a:rPr>
              <a:t>εκφύλιση </a:t>
            </a:r>
            <a:r>
              <a:rPr lang="el-GR" altLang="en-US" sz="1800" b="1" dirty="0" smtClean="0">
                <a:latin typeface="Times New Roman" panose="02020603050405020304" charset="0"/>
                <a:cs typeface="Times New Roman" panose="02020603050405020304" charset="0"/>
              </a:rPr>
              <a:t>και ακανθοποίηση των </a:t>
            </a:r>
            <a:r>
              <a:rPr lang="el-GR" altLang="en-US" sz="1800" b="1" dirty="0">
                <a:latin typeface="Times New Roman" panose="02020603050405020304" charset="0"/>
                <a:cs typeface="Times New Roman" panose="02020603050405020304" charset="0"/>
              </a:rPr>
              <a:t>βασικών </a:t>
            </a:r>
            <a:r>
              <a:rPr lang="el-GR" altLang="en-US" sz="1800" b="1" dirty="0" smtClean="0">
                <a:latin typeface="Times New Roman" panose="02020603050405020304" charset="0"/>
                <a:cs typeface="Times New Roman" panose="02020603050405020304" charset="0"/>
              </a:rPr>
              <a:t>κυττάρων της επιδερμίδας.</a:t>
            </a:r>
            <a:endParaRPr lang="el-GR" altLang="en-US" sz="1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6" name="Picture 2" descr="E:\discoid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65341"/>
            <a:ext cx="3028208" cy="3971925"/>
          </a:xfrm>
          <a:prstGeom prst="rect">
            <a:avLst/>
          </a:prstGeom>
          <a:noFill/>
        </p:spPr>
      </p:pic>
      <p:pic>
        <p:nvPicPr>
          <p:cNvPr id="1029" name="Picture 5" descr="E:\discoide_lupus_20xabpa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6328" y="1472541"/>
            <a:ext cx="2860288" cy="3982579"/>
          </a:xfrm>
          <a:prstGeom prst="rect">
            <a:avLst/>
          </a:prstGeom>
          <a:noFill/>
        </p:spPr>
      </p:pic>
      <p:pic>
        <p:nvPicPr>
          <p:cNvPr id="1030" name="Picture 6" descr="E:\PMC4427144_cde-0007-0056-g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2740" y="1460666"/>
            <a:ext cx="3063835" cy="3978233"/>
          </a:xfrm>
          <a:prstGeom prst="rect">
            <a:avLst/>
          </a:prstGeom>
          <a:noFill/>
        </p:spPr>
      </p:pic>
      <p:sp>
        <p:nvSpPr>
          <p:cNvPr id="7" name="Down Arrow 6"/>
          <p:cNvSpPr/>
          <p:nvPr/>
        </p:nvSpPr>
        <p:spPr>
          <a:xfrm>
            <a:off x="3714744" y="1571612"/>
            <a:ext cx="214314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619743" y="1"/>
            <a:ext cx="7886700" cy="642918"/>
          </a:xfrm>
        </p:spPr>
        <p:txBody>
          <a:bodyPr>
            <a:normAutofit/>
          </a:bodyPr>
          <a:lstStyle/>
          <a:p>
            <a:r>
              <a:rPr lang="el-GR" sz="3200" dirty="0" err="1" smtClean="0"/>
              <a:t>Ανοσοφθορισμός</a:t>
            </a:r>
            <a:endParaRPr lang="el-GR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6929454" y="2517544"/>
            <a:ext cx="2214547" cy="27688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altLang="en-US" sz="2400" dirty="0" smtClean="0">
                <a:latin typeface="Times New Roman" panose="02020603050405020304" charset="0"/>
              </a:rPr>
              <a:t>Ζωνοειδείς εναποθέσεις</a:t>
            </a:r>
          </a:p>
          <a:p>
            <a:pPr marL="0" indent="0">
              <a:buNone/>
            </a:pPr>
            <a:r>
              <a:rPr lang="el-GR" altLang="en-US" sz="2400" dirty="0" smtClean="0">
                <a:latin typeface="Times New Roman" panose="02020603050405020304" charset="0"/>
              </a:rPr>
              <a:t> </a:t>
            </a:r>
            <a:r>
              <a:rPr lang="en-US" altLang="en-US" sz="2400" dirty="0" err="1">
                <a:latin typeface="Times New Roman" panose="02020603050405020304" charset="0"/>
              </a:rPr>
              <a:t>IgG</a:t>
            </a:r>
            <a:r>
              <a:rPr lang="en-US" altLang="en-US" sz="2400" dirty="0">
                <a:latin typeface="Times New Roman" panose="02020603050405020304" charset="0"/>
              </a:rPr>
              <a:t> </a:t>
            </a:r>
            <a:r>
              <a:rPr lang="el-GR" altLang="en-US" sz="2400" dirty="0">
                <a:latin typeface="Times New Roman" panose="02020603050405020304" charset="0"/>
              </a:rPr>
              <a:t>και </a:t>
            </a:r>
            <a:r>
              <a:rPr lang="el-GR" altLang="en-US" sz="2400" dirty="0" smtClean="0">
                <a:latin typeface="Times New Roman" panose="02020603050405020304" charset="0"/>
              </a:rPr>
              <a:t>συμπληρώματος</a:t>
            </a:r>
          </a:p>
          <a:p>
            <a:pPr marL="0" indent="0">
              <a:buNone/>
            </a:pPr>
            <a:r>
              <a:rPr lang="el-GR" altLang="en-US" sz="2400" dirty="0" smtClean="0">
                <a:latin typeface="Times New Roman" panose="02020603050405020304" charset="0"/>
              </a:rPr>
              <a:t>κατά </a:t>
            </a:r>
            <a:r>
              <a:rPr lang="el-GR" altLang="en-US" sz="2400" dirty="0">
                <a:latin typeface="Times New Roman" panose="02020603050405020304" charset="0"/>
              </a:rPr>
              <a:t>μήκος της βασικής μεμβράνης</a:t>
            </a:r>
          </a:p>
          <a:p>
            <a:pPr marL="0" indent="0">
              <a:buNone/>
            </a:pPr>
            <a:endParaRPr lang="el-GR" alt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57158" y="714356"/>
            <a:ext cx="6143636" cy="5881252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2928926" y="2285992"/>
            <a:ext cx="28575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642918"/>
            <a:ext cx="9144000" cy="558389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ΔΙΑΦΟΡΙΚΗ </a:t>
            </a:r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ΔΙΑΓΝΩΣΗ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ΡΥΘΗΜΑΤΩΔΟΥΣ ΛΥΚΟΥ ΔΕΡΜΑΤΟΣ </a:t>
            </a:r>
            <a:endParaRPr lang="el-G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/>
            <a:endParaRPr lang="en-US" sz="2400" dirty="0" smtClean="0">
              <a:latin typeface="Times New Roman" panose="02020603050405020304" charset="0"/>
            </a:endParaRPr>
          </a:p>
          <a:p>
            <a:pPr marL="0" indent="0" algn="just"/>
            <a:r>
              <a:rPr lang="en-US" sz="2400" dirty="0" smtClean="0">
                <a:latin typeface="Times New Roman" panose="02020603050405020304" charset="0"/>
              </a:rPr>
              <a:t> </a:t>
            </a:r>
            <a:r>
              <a:rPr lang="el-GR" b="1" dirty="0" smtClean="0">
                <a:latin typeface="Times New Roman" panose="02020603050405020304" charset="0"/>
              </a:rPr>
              <a:t>Λεμφοκυτταρική διήθηση των </a:t>
            </a:r>
            <a:r>
              <a:rPr lang="en-US" b="1" dirty="0" err="1" smtClean="0">
                <a:latin typeface="Times New Roman" panose="02020603050405020304" charset="0"/>
              </a:rPr>
              <a:t>Jessner</a:t>
            </a:r>
            <a:r>
              <a:rPr lang="en-US" b="1" dirty="0" smtClean="0">
                <a:latin typeface="Times New Roman" panose="02020603050405020304" charset="0"/>
              </a:rPr>
              <a:t> -</a:t>
            </a:r>
            <a:r>
              <a:rPr lang="el-GR" b="1" dirty="0" smtClean="0">
                <a:latin typeface="Times New Roman" panose="02020603050405020304" charset="0"/>
              </a:rPr>
              <a:t> </a:t>
            </a:r>
            <a:r>
              <a:rPr lang="en-US" b="1" dirty="0" err="1" smtClean="0">
                <a:latin typeface="Times New Roman" panose="02020603050405020304" charset="0"/>
              </a:rPr>
              <a:t>Kanof</a:t>
            </a:r>
            <a:r>
              <a:rPr lang="en-US" b="1" dirty="0" smtClean="0">
                <a:latin typeface="Times New Roman" panose="02020603050405020304" charset="0"/>
              </a:rPr>
              <a:t> </a:t>
            </a:r>
            <a:r>
              <a:rPr lang="en-US" dirty="0" smtClean="0">
                <a:latin typeface="Times New Roman" panose="02020603050405020304" charset="0"/>
              </a:rPr>
              <a:t>(</a:t>
            </a:r>
            <a:r>
              <a:rPr lang="el-GR" dirty="0" smtClean="0">
                <a:latin typeface="Times New Roman" panose="02020603050405020304" charset="0"/>
              </a:rPr>
              <a:t>πυκνές, αφοριζόμενες λεμφοπλασματοκυτταρικές διηθήσεις γύρω από αγγεία και εξαρτήματα στο χόριο, </a:t>
            </a:r>
            <a:r>
              <a:rPr lang="el-GR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χωρίς</a:t>
            </a:r>
            <a:r>
              <a:rPr lang="el-GR" dirty="0" smtClean="0">
                <a:latin typeface="Times New Roman" panose="02020603050405020304" charset="0"/>
              </a:rPr>
              <a:t> όμως αλλοιώσεις της επιδερμίδας).</a:t>
            </a:r>
          </a:p>
          <a:p>
            <a:pPr marL="0" indent="0" algn="just"/>
            <a:endParaRPr lang="el-GR" dirty="0">
              <a:latin typeface="Times New Roman" panose="02020603050405020304" charset="0"/>
            </a:endParaRPr>
          </a:p>
          <a:p>
            <a:pPr marL="0" indent="0" algn="just">
              <a:buFont typeface="Arial" panose="020B0604020202020204" pitchFamily="34" charset="0"/>
              <a:buChar char="•"/>
            </a:pPr>
            <a:r>
              <a:rPr lang="el-GR" dirty="0" smtClean="0">
                <a:latin typeface="Times New Roman" panose="02020603050405020304" charset="0"/>
              </a:rPr>
              <a:t> </a:t>
            </a:r>
            <a:r>
              <a:rPr lang="el-GR" b="1" dirty="0" smtClean="0">
                <a:latin typeface="Times New Roman" panose="02020603050405020304" charset="0"/>
              </a:rPr>
              <a:t>Πολύμορφο </a:t>
            </a:r>
            <a:r>
              <a:rPr lang="el-GR" b="1" dirty="0">
                <a:latin typeface="Times New Roman" panose="02020603050405020304" charset="0"/>
              </a:rPr>
              <a:t>ερύθημα εκ </a:t>
            </a:r>
            <a:r>
              <a:rPr lang="el-GR" b="1" dirty="0" smtClean="0">
                <a:latin typeface="Times New Roman" panose="02020603050405020304" charset="0"/>
              </a:rPr>
              <a:t>φωτός </a:t>
            </a:r>
            <a:r>
              <a:rPr lang="en-US" altLang="el-GR" dirty="0" smtClean="0">
                <a:latin typeface="Times New Roman" panose="02020603050405020304" charset="0"/>
              </a:rPr>
              <a:t>(</a:t>
            </a:r>
            <a:r>
              <a:rPr lang="el-GR" altLang="el-GR" dirty="0" smtClean="0">
                <a:latin typeface="Times New Roman" panose="02020603050405020304" charset="0"/>
              </a:rPr>
              <a:t>συνήθως σε νεαρά άτομα, λεμφοϊστιοκυτταρικές διηθήσεις στο χόριο, κυρίως περιαγγειακά, </a:t>
            </a:r>
            <a:r>
              <a:rPr lang="el-GR" alt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χωρίς όμως εξωκύττωση στα εξαρτήματα,  χωρίς </a:t>
            </a:r>
            <a:r>
              <a:rPr lang="el-GR" altLang="el-GR" dirty="0" smtClean="0">
                <a:latin typeface="Times New Roman" panose="02020603050405020304" charset="0"/>
              </a:rPr>
              <a:t>ατροφία της επιδερμίδας και </a:t>
            </a:r>
            <a:r>
              <a:rPr lang="el-GR" alt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χωρίς</a:t>
            </a:r>
            <a:r>
              <a:rPr lang="el-GR" altLang="el-GR" dirty="0" smtClean="0">
                <a:latin typeface="Times New Roman" panose="02020603050405020304" charset="0"/>
              </a:rPr>
              <a:t> ουσιώδη υδρωπική εκφύλιση των βασικών κυττάρων</a:t>
            </a:r>
            <a:r>
              <a:rPr lang="en-US" altLang="el-GR" dirty="0" smtClean="0">
                <a:latin typeface="Times New Roman" panose="02020603050405020304" charset="0"/>
              </a:rPr>
              <a:t>)</a:t>
            </a:r>
            <a:r>
              <a:rPr lang="el-GR" altLang="el-GR" dirty="0" smtClean="0">
                <a:latin typeface="Times New Roman" panose="02020603050405020304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dirty="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131" b="2863"/>
          <a:stretch>
            <a:fillRect/>
          </a:stretch>
        </p:blipFill>
        <p:spPr>
          <a:xfrm>
            <a:off x="5929322" y="2428868"/>
            <a:ext cx="3026569" cy="4208456"/>
          </a:xfrm>
        </p:spPr>
      </p:pic>
      <p:pic>
        <p:nvPicPr>
          <p:cNvPr id="3075" name="Εικόνα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869" y="3033714"/>
            <a:ext cx="2819400" cy="369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Εικόνα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1" y="434975"/>
            <a:ext cx="2851547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Εικόνα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928802"/>
            <a:ext cx="2530079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500430" y="0"/>
            <a:ext cx="5643570" cy="200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ΕΝΟΤΗΤΑ ΑΛΛΟΙΩΣΕΩΝ  ΜΙΚΡΟΣΚΟΠΙΚΩΣ ΕΠΙΚΕΝΤΡΟΥΜΕΝΩΝ ΣΤΟ 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ΔΙΚΤΥΩΤΟ ΧΟΡΙΟ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l-GR" sz="2400" dirty="0" smtClean="0">
                <a:latin typeface="+mj-lt"/>
                <a:ea typeface="+mj-ea"/>
                <a:cs typeface="+mj-cs"/>
              </a:rPr>
              <a:t>6</a:t>
            </a:r>
            <a:r>
              <a:rPr lang="el-GR" sz="2400" baseline="30000" dirty="0" smtClean="0">
                <a:latin typeface="+mj-lt"/>
                <a:ea typeface="+mj-ea"/>
                <a:cs typeface="+mj-cs"/>
              </a:rPr>
              <a:t>ο</a:t>
            </a:r>
            <a:r>
              <a:rPr lang="el-GR" sz="24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περιστατικό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Μικροσκοπικώς, διαταραχή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κολλαγόνου και ελαστικού ιστού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περιεχομένου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 rtlCol="0">
            <a:normAutofit fontScale="55000" lnSpcReduction="20000"/>
          </a:bodyPr>
          <a:lstStyle/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b="1" u="sng" dirty="0" smtClean="0"/>
              <a:t>Περιγραφή:</a:t>
            </a:r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 smtClean="0"/>
              <a:t>Εντετοπισμένη εκδήλωση (οπότε ομιλούμε περί μορφέα) ή συστηματική εκδήλωση σκληροδερμίας (δέρμα προσώπου, άνω ημιμόριο κορμού, άνω άκρα, οισοφάγος, καρδιά και πνεύμονες).</a:t>
            </a:r>
            <a:endParaRPr lang="en-GB" dirty="0" smtClean="0"/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 smtClean="0"/>
              <a:t>Μπορεί να εμφανιστεί μόνο σε σπλαχνικά όργανα, χωρίς προσβολή του δέρματος.</a:t>
            </a:r>
            <a:endParaRPr lang="en-GB" dirty="0" smtClean="0"/>
          </a:p>
          <a:p>
            <a:pPr algn="just" fontAlgn="base"/>
            <a:r>
              <a:rPr lang="el-GR" dirty="0" smtClean="0"/>
              <a:t>Ορισμένες φορές </a:t>
            </a:r>
            <a:r>
              <a:rPr lang="el-GR" i="1" dirty="0" smtClean="0"/>
              <a:t>συν</a:t>
            </a:r>
            <a:r>
              <a:rPr lang="el-GR" dirty="0" smtClean="0"/>
              <a:t>υπάρχει </a:t>
            </a:r>
          </a:p>
          <a:p>
            <a:pPr algn="just" fontAlgn="base"/>
            <a:endParaRPr lang="el-GR" dirty="0" smtClean="0"/>
          </a:p>
          <a:p>
            <a:pPr marL="0" indent="0" algn="just" fontAlgn="base">
              <a:buNone/>
            </a:pPr>
            <a:r>
              <a:rPr lang="el-GR" dirty="0"/>
              <a:t> </a:t>
            </a:r>
            <a:r>
              <a:rPr lang="el-GR" dirty="0" smtClean="0"/>
              <a:t>      - φαινόμενο </a:t>
            </a:r>
            <a:r>
              <a:rPr lang="en-GB" dirty="0" smtClean="0"/>
              <a:t>Raynaud</a:t>
            </a:r>
            <a:r>
              <a:rPr lang="el-GR" dirty="0" smtClean="0"/>
              <a:t> [</a:t>
            </a:r>
            <a:r>
              <a:rPr lang="el-GR" dirty="0"/>
              <a:t>Στη διάρκεια </a:t>
            </a:r>
            <a:r>
              <a:rPr lang="el-GR" dirty="0" smtClean="0"/>
              <a:t> επεισοδίου του εν λόγω φαινομένου, </a:t>
            </a:r>
            <a:r>
              <a:rPr lang="el-GR" dirty="0"/>
              <a:t>εμφανίζονται αλλαγές του χρώματος του δέρματος (ωχρό ή μπλε), μούδιασμα και </a:t>
            </a:r>
            <a:r>
              <a:rPr lang="el-GR" dirty="0" smtClean="0"/>
              <a:t>πόνος. Ο </a:t>
            </a:r>
            <a:r>
              <a:rPr lang="el-GR" dirty="0"/>
              <a:t>τυπικός ασθενής παραπονείται για υπερευαισθησία στο κρύο. Τα συμπτώματα μπορεί να προκληθούν από έκθεση στο κρύο, όπως κρατώντας κάτι κρύο ή όταν ο καιρός είναι </a:t>
            </a:r>
            <a:r>
              <a:rPr lang="el-GR" dirty="0" smtClean="0"/>
              <a:t>κρύος. Το φαινόμενο χαρακτηρίζεται από μια προσωρινή σύσπαση των πολύ μικρών αρτηριών των άκρων (δάκτυλα χεριών, ποδιών, μύτη, αυτιά)]</a:t>
            </a:r>
          </a:p>
          <a:p>
            <a:pPr algn="just" fontAlgn="base"/>
            <a:endParaRPr lang="el-GR" dirty="0" smtClean="0"/>
          </a:p>
          <a:p>
            <a:pPr>
              <a:buNone/>
              <a:defRPr/>
            </a:pPr>
            <a:r>
              <a:rPr lang="el-GR" dirty="0" smtClean="0"/>
              <a:t>     </a:t>
            </a:r>
            <a:r>
              <a:rPr lang="en-GB" dirty="0" smtClean="0"/>
              <a:t> </a:t>
            </a:r>
            <a:r>
              <a:rPr lang="el-GR" dirty="0" smtClean="0"/>
              <a:t>ή </a:t>
            </a:r>
          </a:p>
          <a:p>
            <a:pPr>
              <a:buNone/>
              <a:defRPr/>
            </a:pPr>
            <a:endParaRPr lang="el-GR" dirty="0" smtClean="0"/>
          </a:p>
          <a:p>
            <a:pPr>
              <a:buNone/>
              <a:defRPr/>
            </a:pPr>
            <a:r>
              <a:rPr lang="el-GR" dirty="0"/>
              <a:t> </a:t>
            </a:r>
            <a:r>
              <a:rPr lang="el-GR" dirty="0" smtClean="0"/>
              <a:t>     -  λοίμωξη από </a:t>
            </a:r>
            <a:r>
              <a:rPr lang="en-GB" dirty="0" err="1" smtClean="0"/>
              <a:t>Borrelia</a:t>
            </a:r>
            <a:r>
              <a:rPr lang="en-GB" dirty="0" smtClean="0"/>
              <a:t>  </a:t>
            </a:r>
            <a:r>
              <a:rPr lang="en-GB" dirty="0" err="1" smtClean="0"/>
              <a:t>burgdorferi</a:t>
            </a:r>
            <a:r>
              <a:rPr lang="el-GR" dirty="0" smtClean="0"/>
              <a:t>.</a:t>
            </a:r>
            <a:endParaRPr lang="en-GB" dirty="0" smtClean="0"/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dirty="0" smtClean="0"/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dirty="0" smtClean="0"/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dirty="0" smtClean="0"/>
          </a:p>
          <a:p>
            <a:pPr marL="0" indent="0" eaLnBrk="1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b="1" u="sng" dirty="0" smtClean="0"/>
              <a:t>Κλινική εικόνα:</a:t>
            </a:r>
            <a:endParaRPr lang="en-GB" b="1" u="sng" dirty="0" smtClean="0"/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Συνήθως εντοπίζεται στον κορμό ή τα </a:t>
            </a:r>
            <a:r>
              <a:rPr lang="el-G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άκρα, ως </a:t>
            </a:r>
            <a:r>
              <a:rPr lang="el-G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μονήρεις ή πολλαπλές σκληρυσμένες, περιγεγραμμένες  </a:t>
            </a:r>
            <a:r>
              <a:rPr lang="el-GR" spc="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πλάκες</a:t>
            </a:r>
            <a:r>
              <a:rPr lang="el-G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λευκόφαιο κέντρο και ερυθρά χείλη (</a:t>
            </a:r>
            <a:r>
              <a:rPr lang="en-GB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"lilac ring")</a:t>
            </a:r>
            <a:endParaRPr lang="el-GR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solidFill>
                  <a:srgbClr val="000000"/>
                </a:solidFill>
              </a:rPr>
              <a:t>Συχνά περιορίζεται στο δέρμα των μαστών.</a:t>
            </a:r>
            <a:endParaRPr lang="en-GB" dirty="0" smtClean="0">
              <a:solidFill>
                <a:srgbClr val="000000"/>
              </a:solidFill>
            </a:endParaRPr>
          </a:p>
          <a:p>
            <a:pPr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solidFill>
                  <a:srgbClr val="000000"/>
                </a:solidFill>
              </a:rPr>
              <a:t>Δύναται να παρουσιάζει ανώμαλου σχήματος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  <a:r>
              <a:rPr lang="el-GR" dirty="0" smtClean="0">
                <a:solidFill>
                  <a:srgbClr val="000000"/>
                </a:solidFill>
              </a:rPr>
              <a:t> υπερχρωματικές ή υποχρωματικές περιοχές.</a:t>
            </a:r>
            <a:endParaRPr lang="en-GB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Morphea Hist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7334269" cy="5500702"/>
          </a:xfrm>
          <a:prstGeom prst="rect">
            <a:avLst/>
          </a:prstGeom>
          <a:noFill/>
        </p:spPr>
      </p:pic>
      <p:sp>
        <p:nvSpPr>
          <p:cNvPr id="3" name="1 - Τίτλος"/>
          <p:cNvSpPr txBox="1">
            <a:spLocks/>
          </p:cNvSpPr>
          <p:nvPr/>
        </p:nvSpPr>
        <p:spPr>
          <a:xfrm>
            <a:off x="0" y="0"/>
            <a:ext cx="9144000" cy="14351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O</a:t>
            </a:r>
            <a:r>
              <a:rPr lang="el-GR" sz="24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ΡΘΟΓΩΝΙΟΥ </a:t>
            </a:r>
            <a:r>
              <a:rPr lang="el-GR" sz="2400" dirty="0" smtClean="0">
                <a:ln w="6350">
                  <a:noFill/>
                </a:ln>
                <a:latin typeface="+mj-lt"/>
                <a:ea typeface="+mj-ea"/>
                <a:cs typeface="+mj-cs"/>
              </a:rPr>
              <a:t>(ΟΧΙ ΩΣ ΣΥΝΗΘΩΣ ΚΩΝΙΚΟΥ)  ΣΧΗΜΑΤΟΣ  Η ΕΝ ΛΟΓΩ ΒΙΟΨΙΑ   ΔΕΡΜΑΤΟΣ  </a:t>
            </a:r>
            <a:r>
              <a:rPr kumimoji="0" lang="el-GR" sz="2400" i="0" u="none" strike="noStrike" kern="1200" cap="none" spc="0" normalizeH="0" baseline="0" noProof="0" dirty="0" smtClean="0">
                <a:ln w="6350"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 ΜΕΤΑ  ΑΠΟ</a:t>
            </a:r>
            <a:r>
              <a:rPr kumimoji="0" lang="el-GR" sz="2400" i="0" u="none" strike="noStrike" kern="1200" cap="none" spc="0" normalizeH="0" noProof="0" dirty="0" smtClean="0">
                <a:ln w="6350"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 ΤΗ </a:t>
            </a:r>
            <a:r>
              <a:rPr kumimoji="0" lang="el-GR" sz="2400" i="0" u="none" strike="noStrike" kern="1200" cap="none" spc="0" normalizeH="0" baseline="0" noProof="0" dirty="0" smtClean="0">
                <a:ln w="6350"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ΜΟΝΙΜΟΠΟΙΗΣΗ ΤΗΣ ΣΕ ΦΟΡΜΟΛΗ ΛΟΓΩ ΤΟΥ </a:t>
            </a:r>
            <a:r>
              <a:rPr kumimoji="0" lang="el-GR" sz="2400" i="0" u="none" strike="noStrike" kern="1200" cap="none" spc="0" normalizeH="0" baseline="0" noProof="0" dirty="0" smtClean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ΠΑΧΥΣΜΕΝΟΥ</a:t>
            </a:r>
            <a:r>
              <a:rPr kumimoji="0" lang="el-GR" sz="2400" i="0" u="none" strike="noStrike" kern="1200" cap="none" spc="0" normalizeH="0" noProof="0" dirty="0" smtClean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Η </a:t>
            </a:r>
            <a:r>
              <a:rPr kumimoji="0" lang="el-GR" sz="2400" i="0" u="none" strike="noStrike" kern="1200" cap="none" spc="0" normalizeH="0" baseline="0" noProof="0" dirty="0" smtClean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ΣΚΛΗΡΥΣΜΕΝΟΥ ΚΟΛΛΑΓΟΝΟΥ. </a:t>
            </a:r>
            <a:endParaRPr kumimoji="0" lang="el-GR" sz="2400" i="0" u="none" strike="noStrike" kern="1200" cap="none" spc="0" normalizeH="0" baseline="0" noProof="0" dirty="0">
              <a:ln w="635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Morphea Sclero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856651" cy="4392488"/>
          </a:xfrm>
          <a:prstGeom prst="rect">
            <a:avLst/>
          </a:prstGeom>
          <a:noFill/>
        </p:spPr>
      </p:pic>
      <p:pic>
        <p:nvPicPr>
          <p:cNvPr id="174084" name="Picture 4" descr="Morphea Inflamm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276872"/>
            <a:ext cx="5796136" cy="4347102"/>
          </a:xfrm>
          <a:prstGeom prst="rect">
            <a:avLst/>
          </a:prstGeom>
          <a:noFill/>
        </p:spPr>
      </p:pic>
      <p:sp>
        <p:nvSpPr>
          <p:cNvPr id="4" name="1 - Τίτλος"/>
          <p:cNvSpPr txBox="1">
            <a:spLocks/>
          </p:cNvSpPr>
          <p:nvPr/>
        </p:nvSpPr>
        <p:spPr>
          <a:xfrm>
            <a:off x="457200" y="273050"/>
            <a:ext cx="3466728" cy="11620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100" b="1" i="0" u="none" strike="noStrike" kern="1200" cap="none" spc="0" normalizeH="0" baseline="0" noProof="0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ΣΚΛΗΡΥΝΣΗ </a:t>
            </a:r>
            <a:endParaRPr kumimoji="0" lang="el-GR" sz="4100" b="1" i="0" u="none" strike="noStrike" kern="1200" cap="none" spc="0" normalizeH="0" baseline="0" noProof="0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1 - Τίτλος"/>
          <p:cNvSpPr txBox="1">
            <a:spLocks/>
          </p:cNvSpPr>
          <p:nvPr/>
        </p:nvSpPr>
        <p:spPr>
          <a:xfrm>
            <a:off x="3275856" y="2420888"/>
            <a:ext cx="5688632" cy="331236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1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ΦΛΕΓΜΟΝΗ </a:t>
            </a:r>
            <a:r>
              <a:rPr kumimoji="0" lang="el-GR" sz="4100" b="1" i="0" u="none" strike="noStrike" kern="1200" cap="none" spc="0" normalizeH="0" baseline="0" noProof="0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4100" b="1" i="0" u="none" strike="noStrike" kern="1200" cap="none" spc="0" normalizeH="0" baseline="0" noProof="0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90872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l-GR" dirty="0" smtClean="0"/>
              <a:t>ΛΕΜΦΟΖΙΔΙΟ ΥΠΟΔΟΡΙΩΣ </a:t>
            </a:r>
            <a:endParaRPr lang="el-GR" dirty="0"/>
          </a:p>
        </p:txBody>
      </p:sp>
      <p:pic>
        <p:nvPicPr>
          <p:cNvPr id="175106" name="Picture 2" descr="Morphea Lymphoid Follic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908720"/>
            <a:ext cx="7680853" cy="57606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031"/>
          <a:stretch>
            <a:fillRect/>
          </a:stretch>
        </p:blipFill>
        <p:spPr>
          <a:xfrm>
            <a:off x="571472" y="1000108"/>
            <a:ext cx="5324878" cy="5286412"/>
          </a:xfrm>
        </p:spPr>
      </p:pic>
      <p:pic>
        <p:nvPicPr>
          <p:cNvPr id="3" name="Θέση περιεχομένου 3"/>
          <p:cNvPicPr>
            <a:picLocks noChangeAspect="1"/>
          </p:cNvPicPr>
          <p:nvPr/>
        </p:nvPicPr>
        <p:blipFill>
          <a:blip r:embed="rId3" cstate="print"/>
          <a:srcRect t="4759"/>
          <a:stretch>
            <a:fillRect/>
          </a:stretch>
        </p:blipFill>
        <p:spPr>
          <a:xfrm>
            <a:off x="6072198" y="285728"/>
            <a:ext cx="2742763" cy="3071810"/>
          </a:xfrm>
          <a:prstGeom prst="rect">
            <a:avLst/>
          </a:prstGeom>
        </p:spPr>
      </p:pic>
      <p:pic>
        <p:nvPicPr>
          <p:cNvPr id="4" name="Θέση περιεχομένου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072198" y="3500438"/>
            <a:ext cx="2786082" cy="278624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6000760" cy="857232"/>
          </a:xfrm>
        </p:spPr>
        <p:txBody>
          <a:bodyPr>
            <a:normAutofit fontScale="90000"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ΝΟΣΟΣ ΜΟΡΦΕΑ = </a:t>
            </a:r>
            <a:r>
              <a:rPr lang="el-GR" sz="3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ΕΝΤΕΤΟΠΙΣΜΕΝΗ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ΣΚΛΗΡΟΔΕΡΜΙΑ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3600" dirty="0" smtClean="0"/>
              <a:t>Μικροσκοπική εικόνα </a:t>
            </a:r>
            <a:r>
              <a:rPr lang="el-GR" sz="3600" b="1" dirty="0" smtClean="0"/>
              <a:t>μορφέα</a:t>
            </a:r>
            <a:r>
              <a:rPr lang="el-GR" sz="3600" dirty="0" smtClean="0"/>
              <a:t> </a:t>
            </a:r>
            <a:r>
              <a:rPr lang="el-GR" sz="3600" u="sng" dirty="0" smtClean="0"/>
              <a:t>όψιμου </a:t>
            </a:r>
            <a:r>
              <a:rPr lang="el-GR" sz="3600" dirty="0" smtClean="0"/>
              <a:t>σταδίου</a:t>
            </a:r>
            <a:endParaRPr lang="en-GB" sz="3600" dirty="0" smtClean="0"/>
          </a:p>
        </p:txBody>
      </p:sp>
      <p:sp>
        <p:nvSpPr>
          <p:cNvPr id="4099" name="Θέση περιεχομένου 2"/>
          <p:cNvSpPr>
            <a:spLocks noGrp="1"/>
          </p:cNvSpPr>
          <p:nvPr>
            <p:ph idx="1"/>
          </p:nvPr>
        </p:nvSpPr>
        <p:spPr>
          <a:xfrm>
            <a:off x="0" y="1074739"/>
            <a:ext cx="9144000" cy="5783261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Πάχυνση και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υαλοειδοποίηση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του εν τω βάθει χορίου, του υποδόριου λίπους και της περιτονίας. </a:t>
            </a:r>
            <a:r>
              <a:rPr lang="el-GR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Στενή διάταξη  ή υαλίνωση των δεσμών κολλαγόνου.</a:t>
            </a:r>
          </a:p>
          <a:p>
            <a:pPr eaLnBrk="1" hangingPunct="1"/>
            <a:r>
              <a:rPr lang="el-GR" dirty="0" smtClean="0"/>
              <a:t>Περιαγγειακή και εστιακή φλεγμονώδης διήθηση (λεμφοκύτταρα και πλασματοκύτταρα)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του υποδόριου λίπους. </a:t>
            </a:r>
            <a:r>
              <a:rPr lang="el-GR" dirty="0" smtClean="0"/>
              <a:t>Η παρουσία φλεγμονής  στις  περιοχές ίνωσης συνηγορεί υπέρ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μορφέα</a:t>
            </a:r>
            <a:r>
              <a:rPr lang="el-GR" dirty="0" smtClean="0"/>
              <a:t> και όχι προοδευτικής </a:t>
            </a:r>
            <a:r>
              <a:rPr lang="el-GR" spc="300" dirty="0" smtClean="0"/>
              <a:t>συστηματικής</a:t>
            </a:r>
            <a:r>
              <a:rPr lang="el-GR" dirty="0" smtClean="0"/>
              <a:t> σκλήρυνσης (σκληροδερμίας). </a:t>
            </a:r>
          </a:p>
          <a:p>
            <a:pPr eaLnBrk="1" hangingPunct="1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Παγίδευση και ατροφία των εκκρινών εξαρτημάτων του δέρματος.</a:t>
            </a:r>
          </a:p>
          <a:p>
            <a:pPr eaLnBrk="1" hangingPunct="1"/>
            <a:r>
              <a:rPr lang="el-GR" dirty="0" smtClean="0"/>
              <a:t>Μειωμένη κυτταρική παρουσία στο χόριο.</a:t>
            </a:r>
          </a:p>
          <a:p>
            <a:pPr eaLnBrk="1" hangingPunct="1"/>
            <a:r>
              <a:rPr lang="el-GR" dirty="0" smtClean="0"/>
              <a:t>Πάχυνση και στένωση του τοιχώματος μικρών αγγείων.</a:t>
            </a:r>
          </a:p>
          <a:p>
            <a:pPr eaLnBrk="1" hangingPunct="1"/>
            <a:r>
              <a:rPr lang="el-GR" dirty="0" smtClean="0"/>
              <a:t>Ασαφοποίηση της χοριοεπιδερμιδικής συμβολής.</a:t>
            </a:r>
          </a:p>
          <a:p>
            <a:pPr eaLnBrk="1" hangingPunct="1"/>
            <a:r>
              <a:rPr lang="el-GR" dirty="0" smtClean="0"/>
              <a:t>Συχνά ατροφία της επιδερμίδας με εναπόθεση βλέννης.</a:t>
            </a:r>
          </a:p>
          <a:p>
            <a:pPr eaLnBrk="1" hangingPunct="1"/>
            <a:r>
              <a:rPr lang="el-GR" dirty="0" smtClean="0"/>
              <a:t>Δυστροφική αποτιτάνωση των αιμοφόρων αγγείων.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qu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1811" y="-5080"/>
            <a:ext cx="2265045" cy="4917440"/>
          </a:xfrm>
          <a:prstGeom prst="rect">
            <a:avLst/>
          </a:prstGeom>
        </p:spPr>
      </p:pic>
      <p:pic>
        <p:nvPicPr>
          <p:cNvPr id="15" name="Picture 14" descr="macul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525" y="-6350"/>
            <a:ext cx="2115026" cy="4918710"/>
          </a:xfrm>
          <a:prstGeom prst="rect">
            <a:avLst/>
          </a:prstGeom>
        </p:spPr>
      </p:pic>
      <p:pic>
        <p:nvPicPr>
          <p:cNvPr id="16" name="Picture 15" descr="papul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74558" y="-5715"/>
            <a:ext cx="2245043" cy="49174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-9524" y="5014595"/>
            <a:ext cx="151685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>
                <a:latin typeface="Times New Roman" panose="02020603050405020304" charset="0"/>
              </a:rPr>
              <a:t>Κηλίδα: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-9525" y="5380356"/>
            <a:ext cx="1608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i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Ε</a:t>
            </a:r>
            <a:r>
              <a:rPr lang="el-GR" altLang="en-US" i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πίπεδη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 </a:t>
            </a:r>
            <a:r>
              <a:rPr lang="el-GR" altLang="en-US" dirty="0">
                <a:latin typeface="Times New Roman" panose="02020603050405020304" charset="0"/>
                <a:sym typeface="+mn-ea"/>
              </a:rPr>
              <a:t>(</a:t>
            </a:r>
            <a:r>
              <a:rPr lang="el-G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μη</a:t>
            </a:r>
            <a:r>
              <a:rPr lang="el-GR" altLang="en-US" dirty="0">
                <a:latin typeface="Times New Roman" panose="02020603050405020304" charset="0"/>
                <a:sym typeface="+mn-ea"/>
              </a:rPr>
              <a:t> επηρμένη) μεταβολή της χροιάς του δέρματος</a:t>
            </a:r>
            <a:endParaRPr lang="en-US" dirty="0"/>
          </a:p>
        </p:txBody>
      </p:sp>
      <p:sp>
        <p:nvSpPr>
          <p:cNvPr id="9" name="Text Box 8"/>
          <p:cNvSpPr txBox="1"/>
          <p:nvPr/>
        </p:nvSpPr>
        <p:spPr>
          <a:xfrm>
            <a:off x="2105504" y="5014595"/>
            <a:ext cx="1450181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>
                <a:latin typeface="Times New Roman" panose="02020603050405020304" charset="0"/>
              </a:rPr>
              <a:t>Βλατίδα: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105504" y="5380356"/>
            <a:ext cx="1966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dirty="0" smtClean="0">
                <a:latin typeface="Times New Roman" panose="02020603050405020304" charset="0"/>
                <a:sym typeface="+mn-ea"/>
              </a:rPr>
              <a:t>Επηρμένη, συμπαγής αλλοίωση, διαμέτρου </a:t>
            </a:r>
            <a:r>
              <a:rPr lang="el-GR" altLang="en-US" b="1" dirty="0" smtClean="0">
                <a:latin typeface="Arial" panose="020B0604020202020204" pitchFamily="34" charset="0"/>
                <a:sym typeface="+mn-ea"/>
              </a:rPr>
              <a:t>≤</a:t>
            </a:r>
            <a:r>
              <a:rPr lang="el-GR" altLang="en-US" dirty="0" smtClean="0">
                <a:latin typeface="Arial" panose="020B0604020202020204" pitchFamily="34" charset="0"/>
                <a:sym typeface="+mn-ea"/>
              </a:rPr>
              <a:t> </a:t>
            </a:r>
            <a:r>
              <a:rPr lang="el-GR" altLang="en-US" dirty="0">
                <a:latin typeface="Arial" panose="020B0604020202020204" pitchFamily="34" charset="0"/>
                <a:sym typeface="+mn-ea"/>
              </a:rPr>
              <a:t>5 </a:t>
            </a:r>
            <a:r>
              <a:rPr lang="en-US" altLang="en-US" dirty="0">
                <a:latin typeface="Arial" panose="020B0604020202020204" pitchFamily="34" charset="0"/>
                <a:sym typeface="+mn-ea"/>
              </a:rPr>
              <a:t>mm</a:t>
            </a:r>
            <a:endParaRPr lang="en-US" dirty="0"/>
          </a:p>
        </p:txBody>
      </p:sp>
      <p:sp>
        <p:nvSpPr>
          <p:cNvPr id="12" name="Text Box 11"/>
          <p:cNvSpPr txBox="1"/>
          <p:nvPr/>
        </p:nvSpPr>
        <p:spPr>
          <a:xfrm>
            <a:off x="4419601" y="4911725"/>
            <a:ext cx="141636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>
                <a:latin typeface="Times New Roman" panose="02020603050405020304" charset="0"/>
              </a:rPr>
              <a:t>Οζίδιο: 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4419601" y="5248910"/>
            <a:ext cx="1938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dirty="0" smtClean="0">
                <a:latin typeface="Times New Roman" panose="02020603050405020304" charset="0"/>
                <a:sym typeface="+mn-ea"/>
              </a:rPr>
              <a:t>Επηρμένη,</a:t>
            </a:r>
          </a:p>
          <a:p>
            <a:r>
              <a:rPr lang="el-GR" altLang="en-US" dirty="0" smtClean="0">
                <a:latin typeface="Times New Roman" panose="02020603050405020304" charset="0"/>
                <a:sym typeface="+mn-ea"/>
              </a:rPr>
              <a:t>συμπαγής αλλοίωση, διαμέτρου </a:t>
            </a:r>
            <a:r>
              <a:rPr lang="el-GR" altLang="en-US" b="1" dirty="0" smtClean="0">
                <a:latin typeface="Arial" panose="020B0604020202020204" pitchFamily="34" charset="0"/>
                <a:sym typeface="+mn-ea"/>
              </a:rPr>
              <a:t>&gt;</a:t>
            </a:r>
            <a:r>
              <a:rPr lang="el-GR" altLang="en-US" dirty="0" smtClean="0">
                <a:latin typeface="Arial" panose="020B0604020202020204" pitchFamily="34" charset="0"/>
                <a:sym typeface="+mn-ea"/>
              </a:rPr>
              <a:t> </a:t>
            </a:r>
            <a:r>
              <a:rPr lang="el-GR" altLang="en-US" dirty="0">
                <a:latin typeface="Arial" panose="020B0604020202020204" pitchFamily="34" charset="0"/>
                <a:sym typeface="+mn-ea"/>
              </a:rPr>
              <a:t>5 </a:t>
            </a:r>
            <a:r>
              <a:rPr lang="en-US" altLang="en-US" dirty="0">
                <a:latin typeface="Arial" panose="020B0604020202020204" pitchFamily="34" charset="0"/>
                <a:sym typeface="+mn-ea"/>
              </a:rPr>
              <a:t>mm</a:t>
            </a:r>
            <a:endParaRPr lang="en-US" dirty="0"/>
          </a:p>
        </p:txBody>
      </p:sp>
      <p:sp>
        <p:nvSpPr>
          <p:cNvPr id="18" name="Text Box 17"/>
          <p:cNvSpPr txBox="1"/>
          <p:nvPr/>
        </p:nvSpPr>
        <p:spPr>
          <a:xfrm>
            <a:off x="6871814" y="4912360"/>
            <a:ext cx="114442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>
                <a:latin typeface="Times New Roman" panose="02020603050405020304" charset="0"/>
              </a:rPr>
              <a:t>Πλάκα: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6871811" y="5357828"/>
            <a:ext cx="22721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Επηρμένη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, συμπαγής, </a:t>
            </a:r>
            <a:r>
              <a:rPr lang="el-GR" altLang="en-US" i="1" u="sng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επίπεδης</a:t>
            </a:r>
            <a:r>
              <a:rPr lang="el-GR" altLang="en-US" dirty="0">
                <a:latin typeface="Times New Roman" panose="02020603050405020304" charset="0"/>
                <a:sym typeface="+mn-ea"/>
              </a:rPr>
              <a:t> 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επιφάνειας </a:t>
            </a:r>
            <a:r>
              <a:rPr lang="en-US" altLang="en-US" dirty="0" smtClean="0">
                <a:latin typeface="Times New Roman" panose="02020603050405020304" charset="0"/>
                <a:sym typeface="+mn-ea"/>
              </a:rPr>
              <a:t>, 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αλλοίωση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, </a:t>
            </a:r>
            <a:r>
              <a:rPr lang="el-GR" altLang="en-US" dirty="0">
                <a:latin typeface="Times New Roman" panose="02020603050405020304" charset="0"/>
                <a:sym typeface="+mn-ea"/>
              </a:rPr>
              <a:t>διαμέτρου συνήθως &gt;5mm</a:t>
            </a:r>
            <a:endParaRPr lang="en-US" dirty="0">
              <a:latin typeface="Times New Roman" panose="02020603050405020304" charset="0"/>
            </a:endParaRPr>
          </a:p>
        </p:txBody>
      </p:sp>
      <p:pic>
        <p:nvPicPr>
          <p:cNvPr id="24" name="Picture 23" descr="nodule_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74369" y="-6350"/>
            <a:ext cx="2312194" cy="49180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2" grpId="0"/>
      <p:bldP spid="17" grpId="0"/>
      <p:bldP spid="18" grpId="0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smtClean="0"/>
              <a:t>Διαφορική Διάγνωση</a:t>
            </a:r>
            <a:endParaRPr lang="en-GB" smtClean="0"/>
          </a:p>
        </p:txBody>
      </p:sp>
      <p:sp>
        <p:nvSpPr>
          <p:cNvPr id="8195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l-GR" b="1" dirty="0" smtClean="0">
              <a:hlinkClick r:id="rId2"/>
            </a:endParaRPr>
          </a:p>
          <a:p>
            <a:pPr eaLnBrk="1" hangingPunct="1"/>
            <a:r>
              <a:rPr lang="el-GR" b="1" dirty="0" smtClean="0"/>
              <a:t>Ηλιακή (ακτινική) ελάστωση </a:t>
            </a:r>
            <a:r>
              <a:rPr lang="el-GR" dirty="0" smtClean="0"/>
              <a:t>(συνήθως στο παχύ δέρμα των δακτύλων και τη ραχιαία επιφάνεια των χεριών)</a:t>
            </a:r>
          </a:p>
          <a:p>
            <a:pPr eaLnBrk="1" hangingPunct="1"/>
            <a:r>
              <a:rPr lang="el-GR" b="1" dirty="0" smtClean="0"/>
              <a:t>Ηωσινοφιλική περιτονιίτιδα </a:t>
            </a:r>
            <a:r>
              <a:rPr lang="el-GR" dirty="0" smtClean="0"/>
              <a:t>(πάχυνση της εν τω βάθει περιτονίας μόνο)</a:t>
            </a:r>
          </a:p>
          <a:p>
            <a:pPr eaLnBrk="1" hangingPunct="1"/>
            <a:r>
              <a:rPr lang="el-GR" b="1" dirty="0" smtClean="0"/>
              <a:t>Σκληρο-ατροφικός λειχήνας </a:t>
            </a:r>
            <a:r>
              <a:rPr lang="el-GR" dirty="0" smtClean="0"/>
              <a:t>(ατροφικές, υποχρωματικές πλάκες, σε περιεμμηνοπαυσιακές συνήθως γυναίκες)</a:t>
            </a:r>
            <a:endParaRPr lang="en-GB" b="1" dirty="0" smtClean="0"/>
          </a:p>
          <a:p>
            <a:pPr eaLnBrk="1" hangingPunct="1"/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1520" y="642918"/>
            <a:ext cx="8496944" cy="157163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dirty="0" smtClean="0">
                <a:latin typeface="+mj-lt"/>
                <a:ea typeface="+mj-ea"/>
                <a:cs typeface="+mj-cs"/>
              </a:rPr>
              <a:t>Διαφοροδιάγνωση οντοτήτων με μικροσκοπικώς παχυσμένες δεσμίδες </a:t>
            </a:r>
            <a:r>
              <a:rPr lang="el-GR" sz="3200" dirty="0" smtClean="0">
                <a:latin typeface="+mj-lt"/>
                <a:ea typeface="+mj-ea"/>
                <a:cs typeface="+mj-cs"/>
              </a:rPr>
              <a:t>κολλαγόνου, </a:t>
            </a:r>
            <a:endParaRPr lang="el-GR" sz="32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dirty="0" smtClean="0">
                <a:latin typeface="+mj-lt"/>
                <a:ea typeface="+mj-ea"/>
                <a:cs typeface="+mj-cs"/>
              </a:rPr>
              <a:t>με μείωση των μεταξύ τους διαστημάτων</a:t>
            </a:r>
            <a:endParaRPr kumimoji="0" lang="el-GR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- Θέση περιεχομένου"/>
          <p:cNvSpPr txBox="1">
            <a:spLocks/>
          </p:cNvSpPr>
          <p:nvPr/>
        </p:nvSpPr>
        <p:spPr>
          <a:xfrm>
            <a:off x="0" y="1714488"/>
            <a:ext cx="9144000" cy="514351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lang="el-GR" sz="28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Ηλιακή </a:t>
            </a:r>
            <a:r>
              <a:rPr kumimoji="0" lang="el-GR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ελάστωση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φυσιολογική πάχυνση του χορίου στο δέρμα των δακτύλων και της ραχιαίας επιφάνειας της άκρας χειρός.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υματιστές</a:t>
            </a:r>
            <a:r>
              <a:rPr kumimoji="0" lang="el-GR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βασίφιλες ίνες , ομοιογενές κυανόφαιο υλικό.</a:t>
            </a: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l-GR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Ηωσινοφιλική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περιτονιίτιδα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πάχυνση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μόνο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εν τω </a:t>
            </a:r>
            <a:r>
              <a:rPr kumimoji="0" lang="el-GR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βάθει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l-GR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Σκληρο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-ατροφικός λειχήνας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l-GR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ομογενοποίηση του κολλαγόνου στο οιδηματώδες , διευρυσμένο </a:t>
            </a:r>
            <a:r>
              <a:rPr kumimoji="0" lang="el-GR" sz="2800" b="0" i="0" u="sng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επιπολής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χόριο.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bliste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7" y="5080"/>
            <a:ext cx="2309813" cy="4456430"/>
          </a:xfrm>
          <a:prstGeom prst="rect">
            <a:avLst/>
          </a:prstGeom>
        </p:spPr>
      </p:pic>
      <p:sp>
        <p:nvSpPr>
          <p:cNvPr id="6" name="Text Box 19"/>
          <p:cNvSpPr txBox="1"/>
          <p:nvPr/>
        </p:nvSpPr>
        <p:spPr>
          <a:xfrm>
            <a:off x="8098" y="4595495"/>
            <a:ext cx="149113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>
                <a:latin typeface="Times New Roman" panose="02020603050405020304" charset="0"/>
                <a:cs typeface="Times New Roman" panose="02020603050405020304" charset="0"/>
              </a:rPr>
              <a:t>Φυσαλίδα: </a:t>
            </a:r>
          </a:p>
        </p:txBody>
      </p:sp>
      <p:sp>
        <p:nvSpPr>
          <p:cNvPr id="7" name="Text Box 20"/>
          <p:cNvSpPr txBox="1"/>
          <p:nvPr/>
        </p:nvSpPr>
        <p:spPr>
          <a:xfrm>
            <a:off x="8098" y="5073651"/>
            <a:ext cx="15520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dirty="0">
                <a:latin typeface="Times New Roman" panose="02020603050405020304" charset="0"/>
                <a:sym typeface="+mn-ea"/>
              </a:rPr>
              <a:t>Ε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πηρμένη αλλοίωση, </a:t>
            </a:r>
            <a:r>
              <a:rPr lang="el-G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πληρούμενη </a:t>
            </a:r>
            <a:r>
              <a:rPr lang="el-G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από </a:t>
            </a:r>
            <a:r>
              <a:rPr lang="el-G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υγρό, 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διαμέτρου </a:t>
            </a:r>
            <a:r>
              <a:rPr lang="el-GR" altLang="en-US" b="1" dirty="0" smtClean="0">
                <a:latin typeface="Times New Roman" panose="02020603050405020304" charset="0"/>
                <a:sym typeface="+mn-ea"/>
              </a:rPr>
              <a:t>≤ </a:t>
            </a:r>
            <a:r>
              <a:rPr lang="el-GR" altLang="en-US" dirty="0">
                <a:latin typeface="Times New Roman" panose="02020603050405020304" charset="0"/>
                <a:sym typeface="+mn-ea"/>
              </a:rPr>
              <a:t>5mm</a:t>
            </a:r>
            <a:endParaRPr lang="en-US" dirty="0">
              <a:latin typeface="Times New Roman" panose="02020603050405020304" charset="0"/>
            </a:endParaRPr>
          </a:p>
        </p:txBody>
      </p:sp>
      <p:pic>
        <p:nvPicPr>
          <p:cNvPr id="8" name="Picture 10" descr="pompholyx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6964" y="5083"/>
            <a:ext cx="2262188" cy="4457065"/>
          </a:xfrm>
          <a:prstGeom prst="rect">
            <a:avLst/>
          </a:prstGeom>
        </p:spPr>
      </p:pic>
      <p:sp>
        <p:nvSpPr>
          <p:cNvPr id="9" name="Text Box 21"/>
          <p:cNvSpPr txBox="1"/>
          <p:nvPr/>
        </p:nvSpPr>
        <p:spPr>
          <a:xfrm>
            <a:off x="2377442" y="4595495"/>
            <a:ext cx="1450181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>
                <a:latin typeface="Times New Roman" panose="02020603050405020304" charset="0"/>
                <a:cs typeface="Times New Roman" panose="02020603050405020304" charset="0"/>
              </a:rPr>
              <a:t>Πομφόλυγα: </a:t>
            </a:r>
          </a:p>
        </p:txBody>
      </p:sp>
      <p:sp>
        <p:nvSpPr>
          <p:cNvPr id="10" name="Text Box 22"/>
          <p:cNvSpPr txBox="1"/>
          <p:nvPr/>
        </p:nvSpPr>
        <p:spPr>
          <a:xfrm>
            <a:off x="2377441" y="5073652"/>
            <a:ext cx="1721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dirty="0">
                <a:latin typeface="Times New Roman" panose="02020603050405020304" charset="0"/>
                <a:sym typeface="+mn-ea"/>
              </a:rPr>
              <a:t>Ε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πηρμένη αλλοίωση, </a:t>
            </a:r>
            <a:r>
              <a:rPr lang="el-GR" altLang="en-US" dirty="0">
                <a:latin typeface="Times New Roman" panose="02020603050405020304" charset="0"/>
                <a:sym typeface="+mn-ea"/>
              </a:rPr>
              <a:t>πληρούμενη από 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υγρό, διαμέτρου </a:t>
            </a:r>
            <a:r>
              <a:rPr lang="el-GR" altLang="en-US" b="1" dirty="0" smtClean="0">
                <a:latin typeface="Times New Roman" panose="02020603050405020304" charset="0"/>
                <a:sym typeface="+mn-ea"/>
              </a:rPr>
              <a:t>&gt;</a:t>
            </a:r>
            <a:r>
              <a:rPr lang="el-GR" altLang="en-US" dirty="0" smtClean="0">
                <a:latin typeface="Arial" panose="020B0604020202020204" pitchFamily="34" charset="0"/>
                <a:sym typeface="+mn-ea"/>
              </a:rPr>
              <a:t> </a:t>
            </a:r>
            <a:r>
              <a:rPr lang="el-GR" altLang="en-US" dirty="0">
                <a:latin typeface="Times New Roman" panose="02020603050405020304" charset="0"/>
                <a:sym typeface="+mn-ea"/>
              </a:rPr>
              <a:t>5mm</a:t>
            </a:r>
            <a:endParaRPr lang="en-US" dirty="0"/>
          </a:p>
        </p:txBody>
      </p:sp>
      <p:pic>
        <p:nvPicPr>
          <p:cNvPr id="11" name="Picture 13" descr="pustul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2972" y="4445"/>
            <a:ext cx="2058353" cy="4457700"/>
          </a:xfrm>
          <a:prstGeom prst="rect">
            <a:avLst/>
          </a:prstGeom>
        </p:spPr>
      </p:pic>
      <p:sp>
        <p:nvSpPr>
          <p:cNvPr id="12" name="Text Box 23"/>
          <p:cNvSpPr txBox="1"/>
          <p:nvPr/>
        </p:nvSpPr>
        <p:spPr>
          <a:xfrm>
            <a:off x="4722972" y="4595495"/>
            <a:ext cx="134826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>
                <a:latin typeface="Times New Roman" panose="02020603050405020304" charset="0"/>
                <a:cs typeface="Times New Roman" panose="02020603050405020304" charset="0"/>
              </a:rPr>
              <a:t>Φλύκταινα:</a:t>
            </a:r>
            <a:r>
              <a:rPr lang="el-GR" altLang="en-US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13" name="Text Box 24"/>
          <p:cNvSpPr txBox="1"/>
          <p:nvPr/>
        </p:nvSpPr>
        <p:spPr>
          <a:xfrm>
            <a:off x="4722972" y="5073652"/>
            <a:ext cx="152352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dirty="0">
                <a:latin typeface="Times New Roman" panose="02020603050405020304" charset="0"/>
                <a:sym typeface="+mn-ea"/>
              </a:rPr>
              <a:t>Ε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πηρμένη </a:t>
            </a:r>
            <a:r>
              <a:rPr lang="el-GR" altLang="en-US" dirty="0">
                <a:latin typeface="Times New Roman" panose="02020603050405020304" charset="0"/>
                <a:sym typeface="+mn-ea"/>
              </a:rPr>
              <a:t>αλλοίωση που περιέχει </a:t>
            </a:r>
            <a:r>
              <a:rPr lang="el-GR" altLang="en-US" b="1" dirty="0">
                <a:latin typeface="Times New Roman" panose="02020603050405020304" charset="0"/>
                <a:sym typeface="+mn-ea"/>
              </a:rPr>
              <a:t>πύον</a:t>
            </a:r>
            <a:endParaRPr lang="en-US" b="1" dirty="0"/>
          </a:p>
        </p:txBody>
      </p:sp>
      <p:pic>
        <p:nvPicPr>
          <p:cNvPr id="14" name="Content Placeholder 3" descr="crust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6844665" y="5083"/>
            <a:ext cx="2292668" cy="4457065"/>
          </a:xfrm>
          <a:prstGeom prst="rect">
            <a:avLst/>
          </a:prstGeom>
        </p:spPr>
      </p:pic>
      <p:sp>
        <p:nvSpPr>
          <p:cNvPr id="15" name="Text Box 4"/>
          <p:cNvSpPr txBox="1"/>
          <p:nvPr/>
        </p:nvSpPr>
        <p:spPr>
          <a:xfrm>
            <a:off x="6842762" y="4595496"/>
            <a:ext cx="157924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>
                <a:latin typeface="Times New Roman" panose="02020603050405020304" charset="0"/>
                <a:sym typeface="+mn-ea"/>
              </a:rPr>
              <a:t>Εφελκίδα</a:t>
            </a:r>
            <a:r>
              <a:rPr lang="el-GR" altLang="en-US" b="1" dirty="0" smtClean="0">
                <a:latin typeface="Times New Roman" panose="02020603050405020304" charset="0"/>
                <a:sym typeface="+mn-ea"/>
              </a:rPr>
              <a:t>:</a:t>
            </a:r>
            <a:endParaRPr lang="en-US" b="1" dirty="0"/>
          </a:p>
        </p:txBody>
      </p:sp>
      <p:sp>
        <p:nvSpPr>
          <p:cNvPr id="16" name="15 - Ορθογώνιο"/>
          <p:cNvSpPr/>
          <p:nvPr/>
        </p:nvSpPr>
        <p:spPr>
          <a:xfrm>
            <a:off x="6842782" y="4961219"/>
            <a:ext cx="1944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b="1" i="1" dirty="0" smtClean="0">
                <a:latin typeface="Times New Roman" panose="02020603050405020304" charset="0"/>
                <a:sym typeface="+mn-ea"/>
              </a:rPr>
              <a:t>Αποξηραμένα 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επιστρώματα ορού, πύου ή αίματος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58104" y="4453890"/>
            <a:ext cx="144827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l-GR" altLang="en-US" b="1" dirty="0">
                <a:latin typeface="Times New Roman" panose="02020603050405020304" charset="0"/>
                <a:sym typeface="+mn-ea"/>
              </a:rPr>
              <a:t>Διάβρωση</a:t>
            </a:r>
            <a:r>
              <a:rPr lang="el-GR" altLang="en-US" b="1" dirty="0" smtClean="0">
                <a:latin typeface="Times New Roman" panose="02020603050405020304" charset="0"/>
                <a:sym typeface="+mn-ea"/>
              </a:rPr>
              <a:t>:</a:t>
            </a:r>
            <a:endParaRPr lang="en-US" b="1" dirty="0"/>
          </a:p>
        </p:txBody>
      </p:sp>
      <p:pic>
        <p:nvPicPr>
          <p:cNvPr id="9" name="Picture 8" descr="ulce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9335" y="-5080"/>
            <a:ext cx="2209324" cy="445960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2289521" y="4454651"/>
            <a:ext cx="97080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>
                <a:latin typeface="Times New Roman" panose="02020603050405020304" charset="0"/>
                <a:sym typeface="+mn-ea"/>
              </a:rPr>
              <a:t>Έλκος</a:t>
            </a:r>
            <a:r>
              <a:rPr lang="el-GR" altLang="en-US" b="1" dirty="0" smtClean="0">
                <a:latin typeface="Times New Roman" panose="02020603050405020304" charset="0"/>
                <a:sym typeface="+mn-ea"/>
              </a:rPr>
              <a:t>:</a:t>
            </a:r>
            <a:endParaRPr lang="en-US" b="1" dirty="0"/>
          </a:p>
        </p:txBody>
      </p:sp>
      <p:pic>
        <p:nvPicPr>
          <p:cNvPr id="11" name="Picture 10" descr="atrophy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2002" y="-5715"/>
            <a:ext cx="2180273" cy="445897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4582001" y="4453884"/>
            <a:ext cx="209169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>
                <a:latin typeface="Times New Roman" panose="02020603050405020304" charset="0"/>
                <a:sym typeface="+mn-ea"/>
              </a:rPr>
              <a:t>Ατροφία</a:t>
            </a:r>
            <a:r>
              <a:rPr lang="el-GR" altLang="en-US" b="1" dirty="0" smtClean="0">
                <a:latin typeface="Times New Roman" panose="02020603050405020304" charset="0"/>
                <a:sym typeface="+mn-ea"/>
              </a:rPr>
              <a:t>:</a:t>
            </a:r>
            <a:endParaRPr lang="en-US" b="1" dirty="0"/>
          </a:p>
        </p:txBody>
      </p:sp>
      <p:pic>
        <p:nvPicPr>
          <p:cNvPr id="13" name="Picture 12" descr="sca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4666" y="-4445"/>
            <a:ext cx="2225993" cy="445770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6868477" y="4453255"/>
            <a:ext cx="126396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1400" dirty="0" smtClean="0">
                <a:latin typeface="Times New Roman" panose="02020603050405020304" charset="0"/>
                <a:sym typeface="+mn-ea"/>
              </a:rPr>
              <a:t> </a:t>
            </a:r>
            <a:r>
              <a:rPr lang="el-GR" altLang="en-US" b="1" dirty="0" smtClean="0">
                <a:latin typeface="Times New Roman" panose="02020603050405020304" charset="0"/>
                <a:sym typeface="+mn-ea"/>
              </a:rPr>
              <a:t>Ουλή:</a:t>
            </a:r>
          </a:p>
        </p:txBody>
      </p:sp>
      <p:sp>
        <p:nvSpPr>
          <p:cNvPr id="16" name="15 - Ορθογώνιο"/>
          <p:cNvSpPr/>
          <p:nvPr/>
        </p:nvSpPr>
        <p:spPr>
          <a:xfrm>
            <a:off x="1" y="4819651"/>
            <a:ext cx="22102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sz="1600" dirty="0" smtClean="0">
                <a:latin typeface="Times New Roman" panose="02020603050405020304" charset="0"/>
                <a:sym typeface="+mn-ea"/>
              </a:rPr>
              <a:t>Απώλεια ιστικής ουσίας σε δέρμα που έχει υποστεί προηγουμένως βλάβη, η οποία φθάνει </a:t>
            </a:r>
            <a:r>
              <a:rPr lang="el-GR" alt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το πολύ </a:t>
            </a:r>
            <a:r>
              <a:rPr lang="el-GR" altLang="en-US" sz="1600" dirty="0" smtClean="0">
                <a:latin typeface="Times New Roman" panose="02020603050405020304" charset="0"/>
                <a:sym typeface="+mn-ea"/>
              </a:rPr>
              <a:t>μέχρι το θηλώδες χόριο. Επουλώνεται </a:t>
            </a:r>
            <a:r>
              <a:rPr lang="el-GR" alt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χωρίς</a:t>
            </a:r>
            <a:r>
              <a:rPr lang="el-GR" altLang="en-US" sz="1600" dirty="0" smtClean="0">
                <a:latin typeface="Times New Roman" panose="02020603050405020304" charset="0"/>
                <a:sym typeface="+mn-ea"/>
              </a:rPr>
              <a:t> σχηματισμό ουλής.</a:t>
            </a:r>
            <a:endParaRPr lang="el-GR" sz="1600" dirty="0"/>
          </a:p>
        </p:txBody>
      </p:sp>
      <p:sp>
        <p:nvSpPr>
          <p:cNvPr id="17" name="16 - Ορθογώνιο"/>
          <p:cNvSpPr/>
          <p:nvPr/>
        </p:nvSpPr>
        <p:spPr>
          <a:xfrm>
            <a:off x="2210277" y="4786323"/>
            <a:ext cx="22902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sz="1600" dirty="0" smtClean="0">
                <a:latin typeface="Times New Roman" panose="02020603050405020304" charset="0"/>
                <a:sym typeface="+mn-ea"/>
              </a:rPr>
              <a:t>Απώλεια ιστικής ουσίας σε δέρμα που έχει υποστεί προηγουμένως βλάβη, η οποία εκτείνεται </a:t>
            </a:r>
            <a:r>
              <a:rPr lang="el-GR" altLang="en-US" sz="1600" b="1" dirty="0" smtClean="0">
                <a:latin typeface="Times New Roman" panose="02020603050405020304" charset="0"/>
                <a:sym typeface="+mn-ea"/>
              </a:rPr>
              <a:t>βαθύτερα</a:t>
            </a:r>
            <a:r>
              <a:rPr lang="el-GR" altLang="en-US" sz="1600" dirty="0" smtClean="0">
                <a:latin typeface="Times New Roman" panose="02020603050405020304" charset="0"/>
                <a:sym typeface="+mn-ea"/>
              </a:rPr>
              <a:t> από το θηλώδες χόριο. Επουλώνεται με σχηματισμό ουλής.</a:t>
            </a:r>
            <a:endParaRPr lang="el-GR" sz="1600" dirty="0"/>
          </a:p>
        </p:txBody>
      </p:sp>
      <p:sp>
        <p:nvSpPr>
          <p:cNvPr id="18" name="17 - Ορθογώνιο"/>
          <p:cNvSpPr/>
          <p:nvPr/>
        </p:nvSpPr>
        <p:spPr>
          <a:xfrm>
            <a:off x="4582225" y="4820524"/>
            <a:ext cx="16857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dirty="0" smtClean="0">
                <a:latin typeface="Times New Roman" panose="02020603050405020304" charset="0"/>
                <a:sym typeface="+mn-ea"/>
              </a:rPr>
              <a:t>Εξαφάνιση ιστού του δέρματος, </a:t>
            </a:r>
            <a:r>
              <a:rPr lang="el-GR" alt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χωρίς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 προηγηθείσα απώλεια  ιστικής ουσίας.</a:t>
            </a:r>
            <a:endParaRPr lang="el-GR" dirty="0"/>
          </a:p>
        </p:txBody>
      </p:sp>
      <p:sp>
        <p:nvSpPr>
          <p:cNvPr id="19" name="18 - Ορθογώνιο"/>
          <p:cNvSpPr/>
          <p:nvPr/>
        </p:nvSpPr>
        <p:spPr>
          <a:xfrm>
            <a:off x="6868478" y="4819382"/>
            <a:ext cx="1846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dirty="0" smtClean="0">
                <a:latin typeface="Times New Roman" panose="02020603050405020304" charset="0"/>
                <a:sym typeface="+mn-ea"/>
              </a:rPr>
              <a:t>Υποκατάσταση απολεσθέντος ιστού με </a:t>
            </a:r>
            <a:r>
              <a:rPr lang="el-G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ινώδη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 ιστό.</a:t>
            </a:r>
            <a:endParaRPr lang="el-GR" dirty="0"/>
          </a:p>
        </p:txBody>
      </p:sp>
      <p:pic>
        <p:nvPicPr>
          <p:cNvPr id="3" name="Picture 2" descr="erosion_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4345" y="-5080"/>
            <a:ext cx="2424623" cy="4458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canthosis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860" y="16510"/>
            <a:ext cx="2146459" cy="4643120"/>
          </a:xfrm>
          <a:prstGeom prst="rect">
            <a:avLst/>
          </a:prstGeom>
        </p:spPr>
      </p:pic>
      <p:pic>
        <p:nvPicPr>
          <p:cNvPr id="6" name="Content Placeholder 5" descr="hyperkeratosis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31233" y="15875"/>
            <a:ext cx="2168366" cy="46431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02872" y="4659630"/>
            <a:ext cx="1353503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>
                <a:latin typeface="Times New Roman" panose="02020603050405020304" charset="0"/>
                <a:sym typeface="+mn-ea"/>
              </a:rPr>
              <a:t>Ακάνθωση</a:t>
            </a:r>
            <a:r>
              <a:rPr lang="el-GR" altLang="en-US" b="1" dirty="0" smtClean="0">
                <a:latin typeface="Times New Roman" panose="02020603050405020304" charset="0"/>
                <a:sym typeface="+mn-ea"/>
              </a:rPr>
              <a:t>:</a:t>
            </a:r>
            <a:endParaRPr lang="en-US" b="1" dirty="0">
              <a:latin typeface="Times New Roman" panose="020206030504050203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159319" y="4659630"/>
            <a:ext cx="1984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 smtClean="0">
                <a:latin typeface="Times New Roman" panose="02020603050405020304" charset="0"/>
                <a:sym typeface="+mn-ea"/>
              </a:rPr>
              <a:t>Υπερκεράτωση:</a:t>
            </a:r>
            <a:endParaRPr lang="en-US" b="1" dirty="0">
              <a:latin typeface="Times New Roman" panose="02020603050405020304" charset="0"/>
            </a:endParaRPr>
          </a:p>
        </p:txBody>
      </p:sp>
      <p:pic>
        <p:nvPicPr>
          <p:cNvPr id="9" name="Picture 8" descr="parakeratosi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1513" y="16513"/>
            <a:ext cx="2101481" cy="464248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399598" y="4659630"/>
            <a:ext cx="202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>
                <a:latin typeface="Times New Roman" panose="02020603050405020304" charset="0"/>
                <a:sym typeface="+mn-ea"/>
              </a:rPr>
              <a:t>Παρακεράτωση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:</a:t>
            </a:r>
            <a:endParaRPr lang="en-US" dirty="0">
              <a:latin typeface="Times New Roman" panose="020206030504050203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601778" y="4658997"/>
            <a:ext cx="202882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 err="1" smtClean="0">
                <a:latin typeface="Times New Roman" panose="02020603050405020304" charset="0"/>
                <a:sym typeface="+mn-ea"/>
              </a:rPr>
              <a:t>Δυσκεράτωση</a:t>
            </a:r>
            <a:r>
              <a:rPr lang="el-GR" altLang="en-US" b="1" dirty="0" smtClean="0">
                <a:latin typeface="Times New Roman" panose="02020603050405020304" charset="0"/>
                <a:sym typeface="+mn-ea"/>
              </a:rPr>
              <a:t>:</a:t>
            </a:r>
            <a:endParaRPr lang="en-US" b="1" dirty="0">
              <a:latin typeface="Times New Roman" panose="02020603050405020304" charset="0"/>
            </a:endParaRPr>
          </a:p>
        </p:txBody>
      </p:sp>
      <p:sp>
        <p:nvSpPr>
          <p:cNvPr id="17" name="16 - Ορθογώνιο"/>
          <p:cNvSpPr/>
          <p:nvPr/>
        </p:nvSpPr>
        <p:spPr>
          <a:xfrm>
            <a:off x="0" y="5000636"/>
            <a:ext cx="1714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dirty="0" smtClean="0">
                <a:latin typeface="Times New Roman" panose="02020603050405020304" charset="0"/>
                <a:sym typeface="+mn-ea"/>
              </a:rPr>
              <a:t>Υπερπλασία της επιδερμίδας που οφείλεται σε </a:t>
            </a:r>
            <a:r>
              <a:rPr lang="el-G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πάχυνση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 της </a:t>
            </a:r>
            <a:r>
              <a:rPr lang="el-G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ακανθωτής 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στιβάδας.</a:t>
            </a:r>
            <a:endParaRPr lang="el-GR" dirty="0"/>
          </a:p>
        </p:txBody>
      </p:sp>
      <p:sp>
        <p:nvSpPr>
          <p:cNvPr id="18" name="17 - Ορθογώνιο"/>
          <p:cNvSpPr/>
          <p:nvPr/>
        </p:nvSpPr>
        <p:spPr>
          <a:xfrm>
            <a:off x="2159290" y="5025511"/>
            <a:ext cx="1525934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dirty="0" smtClean="0">
                <a:latin typeface="Times New Roman" panose="02020603050405020304" charset="0"/>
                <a:sym typeface="+mn-ea"/>
              </a:rPr>
              <a:t>Υπερπλασία της </a:t>
            </a:r>
            <a:r>
              <a:rPr lang="el-G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κερατίνης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 στιβάδας.</a:t>
            </a:r>
            <a:endParaRPr lang="el-GR" dirty="0"/>
          </a:p>
        </p:txBody>
      </p:sp>
      <p:sp>
        <p:nvSpPr>
          <p:cNvPr id="19" name="18 - Ορθογώνιο"/>
          <p:cNvSpPr/>
          <p:nvPr/>
        </p:nvSpPr>
        <p:spPr>
          <a:xfrm>
            <a:off x="4399598" y="5000637"/>
            <a:ext cx="21726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sz="1600" dirty="0" smtClean="0">
                <a:latin typeface="Times New Roman" panose="02020603050405020304" charset="0"/>
                <a:sym typeface="+mn-ea"/>
              </a:rPr>
              <a:t>Ανεπαρκής κερατινοποίηση της κερατίνης </a:t>
            </a:r>
            <a:r>
              <a:rPr lang="el-GR" altLang="en-US" sz="1600" dirty="0" smtClean="0">
                <a:latin typeface="Times New Roman" panose="02020603050405020304" charset="0"/>
                <a:sym typeface="+mn-ea"/>
              </a:rPr>
              <a:t>στιβάδας, </a:t>
            </a:r>
            <a:r>
              <a:rPr lang="el-GR" altLang="en-US" sz="1600" dirty="0" smtClean="0">
                <a:latin typeface="Times New Roman" panose="02020603050405020304" charset="0"/>
                <a:sym typeface="+mn-ea"/>
              </a:rPr>
              <a:t>με </a:t>
            </a:r>
            <a:r>
              <a:rPr lang="el-GR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διατήρηση των πυρήνων των κερατινοκυττάρων </a:t>
            </a:r>
            <a:r>
              <a:rPr lang="el-GR" altLang="en-US" sz="1600" dirty="0" smtClean="0">
                <a:latin typeface="Times New Roman" panose="02020603050405020304" charset="0"/>
                <a:sym typeface="+mn-ea"/>
              </a:rPr>
              <a:t>στην κεράτινη στιβάδα.</a:t>
            </a:r>
            <a:endParaRPr lang="en-US" sz="1600" dirty="0">
              <a:latin typeface="Times New Roman" panose="02020603050405020304" charset="0"/>
            </a:endParaRPr>
          </a:p>
        </p:txBody>
      </p:sp>
      <p:sp>
        <p:nvSpPr>
          <p:cNvPr id="20" name="19 - Ορθογώνιο"/>
          <p:cNvSpPr/>
          <p:nvPr/>
        </p:nvSpPr>
        <p:spPr>
          <a:xfrm>
            <a:off x="6601778" y="5025132"/>
            <a:ext cx="1714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dirty="0" smtClean="0">
                <a:latin typeface="Times New Roman" panose="02020603050405020304" charset="0"/>
                <a:sym typeface="+mn-ea"/>
              </a:rPr>
              <a:t>Κερατινοποίηση </a:t>
            </a:r>
            <a:r>
              <a:rPr lang="el-G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sym typeface="+mn-ea"/>
              </a:rPr>
              <a:t>μεμονωμένων 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κυττάρων μέσα στη βασική και την ακανθωτή στιβάδα.</a:t>
            </a:r>
            <a:endParaRPr lang="en-US" dirty="0">
              <a:latin typeface="Times New Roman" panose="02020603050405020304" charset="0"/>
            </a:endParaRPr>
          </a:p>
        </p:txBody>
      </p:sp>
      <p:pic>
        <p:nvPicPr>
          <p:cNvPr id="1027" name="Picture 3" descr="C:\Documents and Settings\p0pathol_ac\Επιφάνεια εργασίας\dyskeratosis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4244" y="0"/>
            <a:ext cx="2499756" cy="4649808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="" xmlns:p14="http://schemas.microsoft.com/office/powerpoint/2010/main" Requires="p14">
          <p:contentPart p14:bwMode="auto" r:id="rId6">
            <p14:nvContentPartPr>
              <p14:cNvPr id="102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32813" y="2276475"/>
              <a:ext cx="254000" cy="687388"/>
            </p14:xfrm>
          </p:contentPart>
        </mc:Choice>
        <mc:Fallback>
          <p:pic>
            <p:nvPicPr>
              <p:cNvPr id="102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523472" y="2267118"/>
                <a:ext cx="272682" cy="7061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8">
            <p14:nvContentPartPr>
              <p14:cNvPr id="2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51725" y="3068638"/>
              <a:ext cx="341313" cy="527050"/>
            </p14:xfrm>
          </p:contentPart>
        </mc:Choice>
        <mc:Fallback>
          <p:pic>
            <p:nvPicPr>
              <p:cNvPr id="2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442374" y="3059278"/>
                <a:ext cx="360015" cy="54577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cantholysis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67003" y="1"/>
            <a:ext cx="2155372" cy="4857008"/>
          </a:xfrm>
          <a:prstGeom prst="rect">
            <a:avLst/>
          </a:prstGeom>
        </p:spPr>
      </p:pic>
      <p:pic>
        <p:nvPicPr>
          <p:cNvPr id="7" name="Content Placeholder 6" descr="vacuolization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884721" y="1"/>
            <a:ext cx="2259280" cy="4857008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598368" y="4786322"/>
            <a:ext cx="161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 err="1">
                <a:latin typeface="Times New Roman" panose="02020603050405020304" charset="0"/>
                <a:sym typeface="+mn-ea"/>
              </a:rPr>
              <a:t>Ακανθόλυση</a:t>
            </a:r>
            <a:r>
              <a:rPr lang="el-GR" altLang="en-US" b="1" dirty="0" smtClean="0">
                <a:latin typeface="Times New Roman" panose="02020603050405020304" charset="0"/>
                <a:sym typeface="+mn-ea"/>
              </a:rPr>
              <a:t>:</a:t>
            </a:r>
            <a:endParaRPr lang="en-US" b="1" dirty="0">
              <a:latin typeface="Times New Roman" panose="020206030504050203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6816080" y="4878383"/>
            <a:ext cx="1715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l-GR" altLang="en-US" b="1" dirty="0" smtClean="0">
                <a:latin typeface="Times New Roman" panose="02020603050405020304" charset="0"/>
                <a:sym typeface="+mn-ea"/>
              </a:rPr>
              <a:t>Κενοτοπιώδης/υδρωπική  </a:t>
            </a:r>
            <a:r>
              <a:rPr lang="el-GR" altLang="en-US" b="1" dirty="0">
                <a:latin typeface="Times New Roman" panose="02020603050405020304" charset="0"/>
                <a:sym typeface="+mn-ea"/>
              </a:rPr>
              <a:t>εκφύλιση</a:t>
            </a:r>
            <a:r>
              <a:rPr lang="el-GR" altLang="en-US" b="1" dirty="0" smtClean="0">
                <a:latin typeface="Times New Roman" panose="02020603050405020304" charset="0"/>
                <a:sym typeface="+mn-ea"/>
              </a:rPr>
              <a:t>:</a:t>
            </a:r>
            <a:endParaRPr lang="en-US" b="1" dirty="0">
              <a:latin typeface="Times New Roman" panose="02020603050405020304" charset="0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4633994" y="5143512"/>
            <a:ext cx="20811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dirty="0" smtClean="0">
                <a:latin typeface="Times New Roman" panose="02020603050405020304" charset="0"/>
                <a:sym typeface="+mn-ea"/>
              </a:rPr>
              <a:t>Απώλεια των μεσοκυττάριων συνδέσεων μεταξύ των ακανθωδών κυττάρων (κερατινοκυττάρων).</a:t>
            </a:r>
            <a:endParaRPr lang="el-GR" dirty="0"/>
          </a:p>
        </p:txBody>
      </p:sp>
      <p:sp>
        <p:nvSpPr>
          <p:cNvPr id="10" name="9 - Ορθογώνιο"/>
          <p:cNvSpPr/>
          <p:nvPr/>
        </p:nvSpPr>
        <p:spPr>
          <a:xfrm>
            <a:off x="6819102" y="5786454"/>
            <a:ext cx="18526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dirty="0" smtClean="0">
                <a:latin typeface="Times New Roman" panose="02020603050405020304" charset="0"/>
                <a:sym typeface="+mn-ea"/>
              </a:rPr>
              <a:t>Διόγκωση των επιδερμιδικών κυττάρων.</a:t>
            </a:r>
          </a:p>
        </p:txBody>
      </p:sp>
      <p:pic>
        <p:nvPicPr>
          <p:cNvPr id="11" name="Picture 14" descr="spongiosi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5848" y="3"/>
            <a:ext cx="2199905" cy="4868883"/>
          </a:xfrm>
          <a:prstGeom prst="rect">
            <a:avLst/>
          </a:prstGeom>
        </p:spPr>
      </p:pic>
      <p:sp>
        <p:nvSpPr>
          <p:cNvPr id="12" name="Text Box 15"/>
          <p:cNvSpPr txBox="1"/>
          <p:nvPr/>
        </p:nvSpPr>
        <p:spPr>
          <a:xfrm>
            <a:off x="2341419" y="4942962"/>
            <a:ext cx="165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>
                <a:latin typeface="Times New Roman" panose="02020603050405020304" charset="0"/>
                <a:sym typeface="+mn-ea"/>
              </a:rPr>
              <a:t>Σπογγίωση</a:t>
            </a:r>
            <a:r>
              <a:rPr lang="el-GR" altLang="en-US" dirty="0" smtClean="0">
                <a:latin typeface="Times New Roman" panose="02020603050405020304" charset="0"/>
                <a:sym typeface="+mn-ea"/>
              </a:rPr>
              <a:t>:</a:t>
            </a:r>
            <a:endParaRPr lang="en-US" dirty="0">
              <a:latin typeface="Times New Roman" panose="02020603050405020304" charset="0"/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2286742" y="5261959"/>
            <a:ext cx="2362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sz="1600" dirty="0" smtClean="0">
                <a:latin typeface="Times New Roman" panose="02020603050405020304" charset="0"/>
                <a:sym typeface="+mn-ea"/>
              </a:rPr>
              <a:t>Μεσοκυττάριο οίδημα στην </a:t>
            </a:r>
            <a:r>
              <a:rPr lang="el-GR" altLang="en-US" sz="1600" dirty="0" smtClean="0">
                <a:latin typeface="Times New Roman" panose="02020603050405020304" charset="0"/>
                <a:sym typeface="+mn-ea"/>
              </a:rPr>
              <a:t>επιδερμίδα</a:t>
            </a:r>
            <a:r>
              <a:rPr lang="en-US" altLang="en-US" sz="1600" dirty="0" smtClean="0">
                <a:latin typeface="Times New Roman" panose="02020603050405020304" charset="0"/>
                <a:sym typeface="+mn-ea"/>
              </a:rPr>
              <a:t>,</a:t>
            </a:r>
            <a:r>
              <a:rPr lang="el-GR" altLang="en-US" sz="1600" dirty="0" smtClean="0">
                <a:latin typeface="Times New Roman" panose="02020603050405020304" charset="0"/>
                <a:sym typeface="+mn-ea"/>
              </a:rPr>
              <a:t> </a:t>
            </a:r>
            <a:r>
              <a:rPr lang="el-GR" altLang="en-US" sz="1600" dirty="0" smtClean="0">
                <a:latin typeface="Times New Roman" panose="02020603050405020304" charset="0"/>
                <a:sym typeface="+mn-ea"/>
              </a:rPr>
              <a:t>με ρήξη των μεσοκυττάριων γεφυρών και σχηματισμό φυσαλίδων.</a:t>
            </a:r>
          </a:p>
        </p:txBody>
      </p:sp>
      <p:pic>
        <p:nvPicPr>
          <p:cNvPr id="14" name="Picture 12" descr="papillomatosi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0"/>
            <a:ext cx="2324595" cy="4857008"/>
          </a:xfrm>
          <a:prstGeom prst="rect">
            <a:avLst/>
          </a:prstGeom>
        </p:spPr>
      </p:pic>
      <p:sp>
        <p:nvSpPr>
          <p:cNvPr id="15" name="Text Box 13"/>
          <p:cNvSpPr txBox="1"/>
          <p:nvPr/>
        </p:nvSpPr>
        <p:spPr>
          <a:xfrm>
            <a:off x="1" y="4941128"/>
            <a:ext cx="171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>
                <a:latin typeface="Times New Roman" panose="02020603050405020304" charset="0"/>
                <a:sym typeface="+mn-ea"/>
              </a:rPr>
              <a:t>Θηλωμάτωση</a:t>
            </a:r>
            <a:r>
              <a:rPr lang="el-GR" altLang="en-US" b="1" dirty="0" smtClean="0">
                <a:latin typeface="Times New Roman" panose="02020603050405020304" charset="0"/>
                <a:sym typeface="+mn-ea"/>
              </a:rPr>
              <a:t>:</a:t>
            </a:r>
            <a:endParaRPr lang="en-US" b="1" dirty="0">
              <a:latin typeface="Times New Roman" panose="02020603050405020304" charset="0"/>
            </a:endParaRPr>
          </a:p>
        </p:txBody>
      </p:sp>
      <p:sp>
        <p:nvSpPr>
          <p:cNvPr id="16" name="15 - Ορθογώνιο"/>
          <p:cNvSpPr/>
          <p:nvPr/>
        </p:nvSpPr>
        <p:spPr>
          <a:xfrm>
            <a:off x="0" y="5237258"/>
            <a:ext cx="1988820" cy="146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dirty="0" smtClean="0">
                <a:latin typeface="Times New Roman" panose="02020603050405020304" charset="0"/>
                <a:sym typeface="+mn-ea"/>
              </a:rPr>
              <a:t>Υπερπλασία του θηλώδους χορίου με επιμήκυνση και/ ή διεύρυνση των θηλών του χορίου.</a:t>
            </a:r>
          </a:p>
        </p:txBody>
      </p:sp>
      <mc:AlternateContent xmlns:mc="http://schemas.openxmlformats.org/markup-compatibility/2006">
        <mc:Choice xmlns="" xmlns:p14="http://schemas.microsoft.com/office/powerpoint/2010/main" Requires="p14">
          <p:contentPart p14:bwMode="auto" r:id="rId6">
            <p14:nvContentPartPr>
              <p14:cNvPr id="205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19925" y="1484313"/>
              <a:ext cx="1751013" cy="1436687"/>
            </p14:xfrm>
          </p:contentPart>
        </mc:Choice>
        <mc:Fallback>
          <p:pic>
            <p:nvPicPr>
              <p:cNvPr id="205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010565" y="1475000"/>
                <a:ext cx="1769733" cy="145531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  <p:bldP spid="10" grpId="0"/>
      <p:bldP spid="12" grpId="0"/>
      <p:bldP spid="13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1884</Words>
  <Application>Microsoft Office PowerPoint</Application>
  <PresentationFormat>Προβολή στην οθόνη (4:3)</PresentationFormat>
  <Paragraphs>317</Paragraphs>
  <Slides>51</Slides>
  <Notes>13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51</vt:i4>
      </vt:variant>
    </vt:vector>
  </HeadingPairs>
  <TitlesOfParts>
    <vt:vector size="52" baseType="lpstr">
      <vt:lpstr>Office Theme</vt:lpstr>
      <vt:lpstr>ΚΛΙΝΙΚΟΠΑΘΟΛΟΓΟΑΝΑΤΟΜΙΚΟ ΦΡΟΝΤΙΣΤΗΡΙΟ ΔΕΡΜΑΤΟΠΑΘΕΙΩΝ </vt:lpstr>
      <vt:lpstr>Διαφάνεια 2</vt:lpstr>
      <vt:lpstr>Iστολογία φυσιολογικού δέρματος: επιδερμίδας και χορίου</vt:lpstr>
      <vt:lpstr>Στοιχεία περιγραφής δερματικής αλλοίωσης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ΕΝΤΟΠΙΣΜΕΝΟ ΚΝΗΣΜΩΔΕΣ ΕΞΑΝΘΗΜΑ</vt:lpstr>
      <vt:lpstr>Α&amp;Η x 20</vt:lpstr>
      <vt:lpstr>A&amp;H x100</vt:lpstr>
      <vt:lpstr>A&amp;H  x 200</vt:lpstr>
      <vt:lpstr>A&amp;H  x 400</vt:lpstr>
      <vt:lpstr>ΣΠΟΓΓΙΩΤΙΚΗ (ΕΚΖΕΜΑΤΩΔΗΣ) ΔΕΡΜΑΤΙΤΙΔΑ</vt:lpstr>
      <vt:lpstr>ΣΠΟΓΓΙΩΤΙΚΗ (ΕΚΖΕΜΑΤΩΔΗΣ) ΔΕΡΜΑΤΙΔΑ</vt:lpstr>
      <vt:lpstr>ΣΠΟΓΓΙΩΤΙΚΕΣ (ΕΚΖΕΜΑΤΩΔΕΙΣ) ΔΕΡΜΑΤΙΤΙΔΕΣ</vt:lpstr>
      <vt:lpstr>ΔΕΡΜΑΤΙΤΙΔΑ ΕΞ ΕΠΑΦΗΣ</vt:lpstr>
      <vt:lpstr>Διαφάνεια 28</vt:lpstr>
      <vt:lpstr>ΟΜΑΛΟΣ ΛΕΙΧΗΝΑΣ – LICHEN PLANUS </vt:lpstr>
      <vt:lpstr>Διαφάνεια 30</vt:lpstr>
      <vt:lpstr>Διαφάνεια 31</vt:lpstr>
      <vt:lpstr>ΟΜΑΛΟΣ ΛΕΙΧΗΝΑΣ-LICHEN PLANUS  Ταινιοειδής  μονοπυρηνική διήθηση,  με ασαφοποίηση της χοριοεπιδερμιδικής συμβολής. Ηωσινόφιλα κυτταρικά υπολλείμματα υαλίνης (σωμάτια Civatte)  στην επιδερμίδα και στο θηλώδες χόριο.</vt:lpstr>
      <vt:lpstr>Σύνοψη μικροσκοπικής εικόνας  επιδερμίδας/χοριοεπιδερμιδικής συμβολής στον ομαλό λειχήνα</vt:lpstr>
      <vt:lpstr>Διαφορική διάγνωση ομαλού λειχήνα</vt:lpstr>
      <vt:lpstr>Άρρην με ψηλαφητές αλλοιώσεις πορφύρας στα κάτω άκρα (λόγω υποεπιδερμιδικών αιμορραγιών) .</vt:lpstr>
      <vt:lpstr>Διήθηση τοιχωμάτων μικρών αγγείων από ουδετερόφιλα με ινιδοειδή νέκρωση και κατακερματισμένοι πυρήνες ουδετερόφιλων.</vt:lpstr>
      <vt:lpstr>Ελάχιστα ιστολογικά δεδομένα για διάγνωση νεκρωτικής αγγειίτιδας δέρματος</vt:lpstr>
      <vt:lpstr>Επί συνύπαρξης λευκοκυτταροκλαστικής αγγειίτιδας δέρματος και ανάλογης συστηματικής προσβολής,  χρειάζεται διερεύνηση των παρακάτω οντοτήτων : </vt:lpstr>
      <vt:lpstr>Διαφάνεια 39</vt:lpstr>
      <vt:lpstr>Χρόνιος δισκοειδής ερυθηματώδης λύκος (Διακριτή οντότητα από το συστηματικό ερυθηματώδη λύκο)</vt:lpstr>
      <vt:lpstr>Ανοσοφθορισμός</vt:lpstr>
      <vt:lpstr>Διαφάνεια 42</vt:lpstr>
      <vt:lpstr>Διαφάνεια 43</vt:lpstr>
      <vt:lpstr>Διαφάνεια 44</vt:lpstr>
      <vt:lpstr>Διαφάνεια 45</vt:lpstr>
      <vt:lpstr>Διαφάνεια 46</vt:lpstr>
      <vt:lpstr> ΛΕΜΦΟΖΙΔΙΟ ΥΠΟΔΟΡΙΩΣ </vt:lpstr>
      <vt:lpstr>ΝΟΣΟΣ ΜΟΡΦΕΑ = ΕΝΤΕΤΟΠΙΣΜΕΝΗ ΣΚΛΗΡΟΔΕΡΜΙΑ</vt:lpstr>
      <vt:lpstr>Μικροσκοπική εικόνα μορφέα όψιμου σταδίου</vt:lpstr>
      <vt:lpstr>Διαφορική Διάγνωση</vt:lpstr>
      <vt:lpstr>Διαφάνεια 51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αγαπουλακι</dc:creator>
  <cp:lastModifiedBy>User</cp:lastModifiedBy>
  <cp:revision>105</cp:revision>
  <dcterms:created xsi:type="dcterms:W3CDTF">2017-05-06T07:30:04Z</dcterms:created>
  <dcterms:modified xsi:type="dcterms:W3CDTF">2020-12-10T10:02:54Z</dcterms:modified>
</cp:coreProperties>
</file>