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7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9" r:id="rId37"/>
    <p:sldId id="287" r:id="rId38"/>
    <p:sldId id="288" r:id="rId39"/>
    <p:sldId id="290" r:id="rId40"/>
    <p:sldId id="326" r:id="rId41"/>
    <p:sldId id="291" r:id="rId42"/>
    <p:sldId id="292" r:id="rId43"/>
    <p:sldId id="293" r:id="rId44"/>
    <p:sldId id="294"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821" y="6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6"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l-GR" sz="1800" b="0" strike="noStrike" spc="-1">
                <a:solidFill>
                  <a:srgbClr val="000000"/>
                </a:solidFill>
                <a:latin typeface="Calibri"/>
              </a:rPr>
              <a:t>Πατήστε για μετακίνηση της διαφάνειας</a:t>
            </a:r>
          </a:p>
        </p:txBody>
      </p:sp>
      <p:sp>
        <p:nvSpPr>
          <p:cNvPr id="207" name="PlaceHolder 2"/>
          <p:cNvSpPr>
            <a:spLocks noGrp="1"/>
          </p:cNvSpPr>
          <p:nvPr>
            <p:ph type="body"/>
          </p:nvPr>
        </p:nvSpPr>
        <p:spPr>
          <a:xfrm>
            <a:off x="756000" y="5078520"/>
            <a:ext cx="6047640" cy="4811040"/>
          </a:xfrm>
          <a:prstGeom prst="rect">
            <a:avLst/>
          </a:prstGeom>
        </p:spPr>
        <p:txBody>
          <a:bodyPr lIns="0" tIns="0" rIns="0" bIns="0">
            <a:noAutofit/>
          </a:bodyPr>
          <a:lstStyle/>
          <a:p>
            <a:r>
              <a:rPr lang="el-GR" sz="2000" b="0" strike="noStrike" spc="-1">
                <a:latin typeface="Arial"/>
              </a:rPr>
              <a:t>Πατήστε για επεξεργασία της μορφής των σημειώσεων</a:t>
            </a:r>
          </a:p>
        </p:txBody>
      </p:sp>
      <p:sp>
        <p:nvSpPr>
          <p:cNvPr id="208" name="PlaceHolder 3"/>
          <p:cNvSpPr>
            <a:spLocks noGrp="1"/>
          </p:cNvSpPr>
          <p:nvPr>
            <p:ph type="hdr"/>
          </p:nvPr>
        </p:nvSpPr>
        <p:spPr>
          <a:xfrm>
            <a:off x="0" y="0"/>
            <a:ext cx="3280680" cy="534240"/>
          </a:xfrm>
          <a:prstGeom prst="rect">
            <a:avLst/>
          </a:prstGeom>
        </p:spPr>
        <p:txBody>
          <a:bodyPr lIns="0" tIns="0" rIns="0" bIns="0">
            <a:noAutofit/>
          </a:bodyPr>
          <a:lstStyle/>
          <a:p>
            <a:r>
              <a:rPr lang="el-GR" sz="1400" b="0" strike="noStrike" spc="-1">
                <a:latin typeface="Times New Roman"/>
              </a:rPr>
              <a:t>&lt;κεφαλίδα&gt;</a:t>
            </a:r>
          </a:p>
        </p:txBody>
      </p:sp>
      <p:sp>
        <p:nvSpPr>
          <p:cNvPr id="209"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l-GR" sz="1400" b="0" strike="noStrike" spc="-1">
                <a:latin typeface="Times New Roman"/>
              </a:rPr>
              <a:t>&lt;ημερομηνία/ώρα&gt;</a:t>
            </a:r>
          </a:p>
        </p:txBody>
      </p:sp>
      <p:sp>
        <p:nvSpPr>
          <p:cNvPr id="210"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l-GR" sz="1400" b="0" strike="noStrike" spc="-1">
                <a:latin typeface="Times New Roman"/>
              </a:rPr>
              <a:t>&lt;υποσέλιδο&gt;</a:t>
            </a:r>
          </a:p>
        </p:txBody>
      </p:sp>
      <p:sp>
        <p:nvSpPr>
          <p:cNvPr id="211"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8060E451-918F-4E93-9D8C-0E47FF902A86}" type="slidenum">
              <a:rPr lang="el-GR" sz="1400" b="0" strike="noStrike" spc="-1">
                <a:latin typeface="Times New Roman"/>
              </a:rPr>
              <a:pPr algn="r"/>
              <a:t>‹#›</a:t>
            </a:fld>
            <a:endParaRPr lang="el-G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380880" y="685800"/>
            <a:ext cx="6095520" cy="3428640"/>
          </a:xfrm>
          <a:prstGeom prst="rect">
            <a:avLst/>
          </a:prstGeom>
        </p:spPr>
      </p:sp>
      <p:sp>
        <p:nvSpPr>
          <p:cNvPr id="428" name="PlaceHolder 2"/>
          <p:cNvSpPr>
            <a:spLocks noGrp="1"/>
          </p:cNvSpPr>
          <p:nvPr>
            <p:ph type="body"/>
          </p:nvPr>
        </p:nvSpPr>
        <p:spPr>
          <a:xfrm>
            <a:off x="685800" y="4343400"/>
            <a:ext cx="5486040" cy="4114440"/>
          </a:xfrm>
          <a:prstGeom prst="rect">
            <a:avLst/>
          </a:prstGeom>
        </p:spPr>
        <p:txBody>
          <a:bodyPr>
            <a:normAutofit/>
          </a:bodyPr>
          <a:lstStyle/>
          <a:p>
            <a:endParaRPr lang="el-GR" sz="2000" b="0" strike="noStrike" spc="-1">
              <a:latin typeface="Arial"/>
            </a:endParaRPr>
          </a:p>
        </p:txBody>
      </p:sp>
      <p:sp>
        <p:nvSpPr>
          <p:cNvPr id="429" name="Slide Number Placeholder 3"/>
          <p:cNvSpPr txBox="1"/>
          <p:nvPr/>
        </p:nvSpPr>
        <p:spPr>
          <a:xfrm>
            <a:off x="3884760" y="8685360"/>
            <a:ext cx="2971440" cy="456840"/>
          </a:xfrm>
          <a:prstGeom prst="rect">
            <a:avLst/>
          </a:prstGeom>
          <a:noFill/>
          <a:ln w="0">
            <a:noFill/>
          </a:ln>
        </p:spPr>
        <p:txBody>
          <a:bodyPr anchor="b">
            <a:noAutofit/>
          </a:bodyPr>
          <a:lstStyle/>
          <a:p>
            <a:pPr algn="r">
              <a:lnSpc>
                <a:spcPct val="100000"/>
              </a:lnSpc>
            </a:pPr>
            <a:fld id="{E5101858-04CB-4B31-9EFC-FAE65147ABA8}" type="slidenum">
              <a:rPr lang="el-GR" sz="1200" b="0" strike="noStrike" spc="-1">
                <a:solidFill>
                  <a:srgbClr val="000000"/>
                </a:solidFill>
                <a:latin typeface="+mn-lt"/>
                <a:ea typeface="+mn-ea"/>
              </a:rPr>
              <a:pPr algn="r">
                <a:lnSpc>
                  <a:spcPct val="100000"/>
                </a:lnSpc>
              </a:pPr>
              <a:t>50</a:t>
            </a:fld>
            <a:endParaRPr lang="el-GR"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noRot="1" noChangeAspect="1"/>
          </p:cNvSpPr>
          <p:nvPr>
            <p:ph type="sldImg"/>
          </p:nvPr>
        </p:nvSpPr>
        <p:spPr>
          <a:xfrm>
            <a:off x="380880" y="685800"/>
            <a:ext cx="6095520" cy="3428640"/>
          </a:xfrm>
          <a:prstGeom prst="rect">
            <a:avLst/>
          </a:prstGeom>
        </p:spPr>
      </p:sp>
      <p:sp>
        <p:nvSpPr>
          <p:cNvPr id="431" name="PlaceHolder 2"/>
          <p:cNvSpPr>
            <a:spLocks noGrp="1"/>
          </p:cNvSpPr>
          <p:nvPr>
            <p:ph type="body"/>
          </p:nvPr>
        </p:nvSpPr>
        <p:spPr>
          <a:xfrm>
            <a:off x="685800" y="4343400"/>
            <a:ext cx="5486040" cy="4114440"/>
          </a:xfrm>
          <a:prstGeom prst="rect">
            <a:avLst/>
          </a:prstGeom>
        </p:spPr>
        <p:txBody>
          <a:bodyPr>
            <a:normAutofit/>
          </a:bodyPr>
          <a:lstStyle/>
          <a:p>
            <a:endParaRPr lang="el-GR" sz="2000" b="0" strike="noStrike" spc="-1">
              <a:latin typeface="Arial"/>
            </a:endParaRPr>
          </a:p>
        </p:txBody>
      </p:sp>
      <p:sp>
        <p:nvSpPr>
          <p:cNvPr id="432" name="3 - Θέση αριθμού διαφάνειας"/>
          <p:cNvSpPr txBox="1"/>
          <p:nvPr/>
        </p:nvSpPr>
        <p:spPr>
          <a:xfrm>
            <a:off x="3884760" y="8685360"/>
            <a:ext cx="2971440" cy="456840"/>
          </a:xfrm>
          <a:prstGeom prst="rect">
            <a:avLst/>
          </a:prstGeom>
          <a:noFill/>
          <a:ln w="0">
            <a:noFill/>
          </a:ln>
        </p:spPr>
        <p:txBody>
          <a:bodyPr anchor="b">
            <a:noAutofit/>
          </a:bodyPr>
          <a:lstStyle/>
          <a:p>
            <a:pPr algn="r">
              <a:lnSpc>
                <a:spcPct val="100000"/>
              </a:lnSpc>
            </a:pPr>
            <a:fld id="{0E3252DD-DD42-42FA-8A20-214D91C438B4}" type="slidenum">
              <a:rPr lang="el-GR" sz="1200" b="0" strike="noStrike" spc="-1">
                <a:solidFill>
                  <a:srgbClr val="000000"/>
                </a:solidFill>
                <a:latin typeface="+mn-lt"/>
                <a:ea typeface="+mn-ea"/>
              </a:rPr>
              <a:pPr algn="r">
                <a:lnSpc>
                  <a:spcPct val="100000"/>
                </a:lnSpc>
              </a:pPr>
              <a:t>60</a:t>
            </a:fld>
            <a:endParaRPr lang="el-GR"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27" name="PlaceHolder 2"/>
          <p:cNvSpPr>
            <a:spLocks noGrp="1"/>
          </p:cNvSpPr>
          <p:nvPr>
            <p:ph type="body"/>
          </p:nvPr>
        </p:nvSpPr>
        <p:spPr>
          <a:xfrm>
            <a:off x="5183280" y="98748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8" name="PlaceHolder 3"/>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30"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1"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2"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3" name="PlaceHolder 5"/>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35" name="PlaceHolder 2"/>
          <p:cNvSpPr>
            <a:spLocks noGrp="1"/>
          </p:cNvSpPr>
          <p:nvPr>
            <p:ph type="body"/>
          </p:nvPr>
        </p:nvSpPr>
        <p:spPr>
          <a:xfrm>
            <a:off x="518328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6" name="PlaceHolder 3"/>
          <p:cNvSpPr>
            <a:spLocks noGrp="1"/>
          </p:cNvSpPr>
          <p:nvPr>
            <p:ph type="body"/>
          </p:nvPr>
        </p:nvSpPr>
        <p:spPr>
          <a:xfrm>
            <a:off x="727020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7" name="PlaceHolder 4"/>
          <p:cNvSpPr>
            <a:spLocks noGrp="1"/>
          </p:cNvSpPr>
          <p:nvPr>
            <p:ph type="body"/>
          </p:nvPr>
        </p:nvSpPr>
        <p:spPr>
          <a:xfrm>
            <a:off x="935712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8" name="PlaceHolder 5"/>
          <p:cNvSpPr>
            <a:spLocks noGrp="1"/>
          </p:cNvSpPr>
          <p:nvPr>
            <p:ph type="body"/>
          </p:nvPr>
        </p:nvSpPr>
        <p:spPr>
          <a:xfrm>
            <a:off x="518328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9" name="PlaceHolder 6"/>
          <p:cNvSpPr>
            <a:spLocks noGrp="1"/>
          </p:cNvSpPr>
          <p:nvPr>
            <p:ph type="body"/>
          </p:nvPr>
        </p:nvSpPr>
        <p:spPr>
          <a:xfrm>
            <a:off x="727020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40" name="PlaceHolder 7"/>
          <p:cNvSpPr>
            <a:spLocks noGrp="1"/>
          </p:cNvSpPr>
          <p:nvPr>
            <p:ph type="body"/>
          </p:nvPr>
        </p:nvSpPr>
        <p:spPr>
          <a:xfrm>
            <a:off x="935712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47" name="PlaceHolder 2"/>
          <p:cNvSpPr>
            <a:spLocks noGrp="1"/>
          </p:cNvSpPr>
          <p:nvPr>
            <p:ph type="subTitle"/>
          </p:nvPr>
        </p:nvSpPr>
        <p:spPr>
          <a:xfrm>
            <a:off x="5183280" y="987480"/>
            <a:ext cx="6171840" cy="487332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49" name="PlaceHolder 2"/>
          <p:cNvSpPr>
            <a:spLocks noGrp="1"/>
          </p:cNvSpPr>
          <p:nvPr>
            <p:ph type="body"/>
          </p:nvPr>
        </p:nvSpPr>
        <p:spPr>
          <a:xfrm>
            <a:off x="5183280" y="987480"/>
            <a:ext cx="617184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51"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52"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9880" y="457200"/>
            <a:ext cx="3931920" cy="741708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56"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57"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58"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6" name="PlaceHolder 2"/>
          <p:cNvSpPr>
            <a:spLocks noGrp="1"/>
          </p:cNvSpPr>
          <p:nvPr>
            <p:ph type="subTitle"/>
          </p:nvPr>
        </p:nvSpPr>
        <p:spPr>
          <a:xfrm>
            <a:off x="5183280" y="987480"/>
            <a:ext cx="6171840" cy="487332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60"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61"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62" name="PlaceHolder 4"/>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64"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65"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66" name="PlaceHolder 4"/>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68" name="PlaceHolder 2"/>
          <p:cNvSpPr>
            <a:spLocks noGrp="1"/>
          </p:cNvSpPr>
          <p:nvPr>
            <p:ph type="body"/>
          </p:nvPr>
        </p:nvSpPr>
        <p:spPr>
          <a:xfrm>
            <a:off x="5183280" y="98748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69" name="PlaceHolder 3"/>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71"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72"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73"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74" name="PlaceHolder 5"/>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76" name="PlaceHolder 2"/>
          <p:cNvSpPr>
            <a:spLocks noGrp="1"/>
          </p:cNvSpPr>
          <p:nvPr>
            <p:ph type="body"/>
          </p:nvPr>
        </p:nvSpPr>
        <p:spPr>
          <a:xfrm>
            <a:off x="518328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77" name="PlaceHolder 3"/>
          <p:cNvSpPr>
            <a:spLocks noGrp="1"/>
          </p:cNvSpPr>
          <p:nvPr>
            <p:ph type="body"/>
          </p:nvPr>
        </p:nvSpPr>
        <p:spPr>
          <a:xfrm>
            <a:off x="727020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78" name="PlaceHolder 4"/>
          <p:cNvSpPr>
            <a:spLocks noGrp="1"/>
          </p:cNvSpPr>
          <p:nvPr>
            <p:ph type="body"/>
          </p:nvPr>
        </p:nvSpPr>
        <p:spPr>
          <a:xfrm>
            <a:off x="935712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79" name="PlaceHolder 5"/>
          <p:cNvSpPr>
            <a:spLocks noGrp="1"/>
          </p:cNvSpPr>
          <p:nvPr>
            <p:ph type="body"/>
          </p:nvPr>
        </p:nvSpPr>
        <p:spPr>
          <a:xfrm>
            <a:off x="518328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80" name="PlaceHolder 6"/>
          <p:cNvSpPr>
            <a:spLocks noGrp="1"/>
          </p:cNvSpPr>
          <p:nvPr>
            <p:ph type="body"/>
          </p:nvPr>
        </p:nvSpPr>
        <p:spPr>
          <a:xfrm>
            <a:off x="727020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81" name="PlaceHolder 7"/>
          <p:cNvSpPr>
            <a:spLocks noGrp="1"/>
          </p:cNvSpPr>
          <p:nvPr>
            <p:ph type="body"/>
          </p:nvPr>
        </p:nvSpPr>
        <p:spPr>
          <a:xfrm>
            <a:off x="935712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88" name="PlaceHolder 2"/>
          <p:cNvSpPr>
            <a:spLocks noGrp="1"/>
          </p:cNvSpPr>
          <p:nvPr>
            <p:ph type="subTitle"/>
          </p:nvPr>
        </p:nvSpPr>
        <p:spPr>
          <a:xfrm>
            <a:off x="5183280" y="987480"/>
            <a:ext cx="6171840" cy="487332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90" name="PlaceHolder 2"/>
          <p:cNvSpPr>
            <a:spLocks noGrp="1"/>
          </p:cNvSpPr>
          <p:nvPr>
            <p:ph type="body"/>
          </p:nvPr>
        </p:nvSpPr>
        <p:spPr>
          <a:xfrm>
            <a:off x="5183280" y="987480"/>
            <a:ext cx="617184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92"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93"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8" name="PlaceHolder 2"/>
          <p:cNvSpPr>
            <a:spLocks noGrp="1"/>
          </p:cNvSpPr>
          <p:nvPr>
            <p:ph type="body"/>
          </p:nvPr>
        </p:nvSpPr>
        <p:spPr>
          <a:xfrm>
            <a:off x="5183280" y="987480"/>
            <a:ext cx="617184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839880" y="457200"/>
            <a:ext cx="3931920" cy="741708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97"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98"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99"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01"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02"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03" name="PlaceHolder 4"/>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05"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06"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07" name="PlaceHolder 4"/>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09" name="PlaceHolder 2"/>
          <p:cNvSpPr>
            <a:spLocks noGrp="1"/>
          </p:cNvSpPr>
          <p:nvPr>
            <p:ph type="body"/>
          </p:nvPr>
        </p:nvSpPr>
        <p:spPr>
          <a:xfrm>
            <a:off x="5183280" y="98748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10" name="PlaceHolder 3"/>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12"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13"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14"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15" name="PlaceHolder 5"/>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17" name="PlaceHolder 2"/>
          <p:cNvSpPr>
            <a:spLocks noGrp="1"/>
          </p:cNvSpPr>
          <p:nvPr>
            <p:ph type="body"/>
          </p:nvPr>
        </p:nvSpPr>
        <p:spPr>
          <a:xfrm>
            <a:off x="518328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18" name="PlaceHolder 3"/>
          <p:cNvSpPr>
            <a:spLocks noGrp="1"/>
          </p:cNvSpPr>
          <p:nvPr>
            <p:ph type="body"/>
          </p:nvPr>
        </p:nvSpPr>
        <p:spPr>
          <a:xfrm>
            <a:off x="727020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19" name="PlaceHolder 4"/>
          <p:cNvSpPr>
            <a:spLocks noGrp="1"/>
          </p:cNvSpPr>
          <p:nvPr>
            <p:ph type="body"/>
          </p:nvPr>
        </p:nvSpPr>
        <p:spPr>
          <a:xfrm>
            <a:off x="935712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20" name="PlaceHolder 5"/>
          <p:cNvSpPr>
            <a:spLocks noGrp="1"/>
          </p:cNvSpPr>
          <p:nvPr>
            <p:ph type="body"/>
          </p:nvPr>
        </p:nvSpPr>
        <p:spPr>
          <a:xfrm>
            <a:off x="518328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21" name="PlaceHolder 6"/>
          <p:cNvSpPr>
            <a:spLocks noGrp="1"/>
          </p:cNvSpPr>
          <p:nvPr>
            <p:ph type="body"/>
          </p:nvPr>
        </p:nvSpPr>
        <p:spPr>
          <a:xfrm>
            <a:off x="727020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22" name="PlaceHolder 7"/>
          <p:cNvSpPr>
            <a:spLocks noGrp="1"/>
          </p:cNvSpPr>
          <p:nvPr>
            <p:ph type="body"/>
          </p:nvPr>
        </p:nvSpPr>
        <p:spPr>
          <a:xfrm>
            <a:off x="935712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29" name="PlaceHolder 2"/>
          <p:cNvSpPr>
            <a:spLocks noGrp="1"/>
          </p:cNvSpPr>
          <p:nvPr>
            <p:ph type="subTitle"/>
          </p:nvPr>
        </p:nvSpPr>
        <p:spPr>
          <a:xfrm>
            <a:off x="5183280" y="987480"/>
            <a:ext cx="6171840" cy="487332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31" name="PlaceHolder 2"/>
          <p:cNvSpPr>
            <a:spLocks noGrp="1"/>
          </p:cNvSpPr>
          <p:nvPr>
            <p:ph type="body"/>
          </p:nvPr>
        </p:nvSpPr>
        <p:spPr>
          <a:xfrm>
            <a:off x="5183280" y="987480"/>
            <a:ext cx="617184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0"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1"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33"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34"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839880" y="457200"/>
            <a:ext cx="3931920" cy="741708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38"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39"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40"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42"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43"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44" name="PlaceHolder 4"/>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46"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47"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48" name="PlaceHolder 4"/>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50" name="PlaceHolder 2"/>
          <p:cNvSpPr>
            <a:spLocks noGrp="1"/>
          </p:cNvSpPr>
          <p:nvPr>
            <p:ph type="body"/>
          </p:nvPr>
        </p:nvSpPr>
        <p:spPr>
          <a:xfrm>
            <a:off x="5183280" y="98748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51" name="PlaceHolder 3"/>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53"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54"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55"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56" name="PlaceHolder 5"/>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58" name="PlaceHolder 2"/>
          <p:cNvSpPr>
            <a:spLocks noGrp="1"/>
          </p:cNvSpPr>
          <p:nvPr>
            <p:ph type="body"/>
          </p:nvPr>
        </p:nvSpPr>
        <p:spPr>
          <a:xfrm>
            <a:off x="518328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59" name="PlaceHolder 3"/>
          <p:cNvSpPr>
            <a:spLocks noGrp="1"/>
          </p:cNvSpPr>
          <p:nvPr>
            <p:ph type="body"/>
          </p:nvPr>
        </p:nvSpPr>
        <p:spPr>
          <a:xfrm>
            <a:off x="727020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60" name="PlaceHolder 4"/>
          <p:cNvSpPr>
            <a:spLocks noGrp="1"/>
          </p:cNvSpPr>
          <p:nvPr>
            <p:ph type="body"/>
          </p:nvPr>
        </p:nvSpPr>
        <p:spPr>
          <a:xfrm>
            <a:off x="935712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61" name="PlaceHolder 5"/>
          <p:cNvSpPr>
            <a:spLocks noGrp="1"/>
          </p:cNvSpPr>
          <p:nvPr>
            <p:ph type="body"/>
          </p:nvPr>
        </p:nvSpPr>
        <p:spPr>
          <a:xfrm>
            <a:off x="518328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62" name="PlaceHolder 6"/>
          <p:cNvSpPr>
            <a:spLocks noGrp="1"/>
          </p:cNvSpPr>
          <p:nvPr>
            <p:ph type="body"/>
          </p:nvPr>
        </p:nvSpPr>
        <p:spPr>
          <a:xfrm>
            <a:off x="727020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63" name="PlaceHolder 7"/>
          <p:cNvSpPr>
            <a:spLocks noGrp="1"/>
          </p:cNvSpPr>
          <p:nvPr>
            <p:ph type="body"/>
          </p:nvPr>
        </p:nvSpPr>
        <p:spPr>
          <a:xfrm>
            <a:off x="935712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0"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71" name="PlaceHolder 2"/>
          <p:cNvSpPr>
            <a:spLocks noGrp="1"/>
          </p:cNvSpPr>
          <p:nvPr>
            <p:ph type="subTitle"/>
          </p:nvPr>
        </p:nvSpPr>
        <p:spPr>
          <a:xfrm>
            <a:off x="5183280" y="987480"/>
            <a:ext cx="6171840" cy="487332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73" name="PlaceHolder 2"/>
          <p:cNvSpPr>
            <a:spLocks noGrp="1"/>
          </p:cNvSpPr>
          <p:nvPr>
            <p:ph type="body"/>
          </p:nvPr>
        </p:nvSpPr>
        <p:spPr>
          <a:xfrm>
            <a:off x="5183280" y="987480"/>
            <a:ext cx="617184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75"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76"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8" name="PlaceHolder 1"/>
          <p:cNvSpPr>
            <a:spLocks noGrp="1"/>
          </p:cNvSpPr>
          <p:nvPr>
            <p:ph type="subTitle"/>
          </p:nvPr>
        </p:nvSpPr>
        <p:spPr>
          <a:xfrm>
            <a:off x="839880" y="457200"/>
            <a:ext cx="3931920" cy="741708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80"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81"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82"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84"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85"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86" name="PlaceHolder 4"/>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88"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89"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90" name="PlaceHolder 4"/>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92" name="PlaceHolder 2"/>
          <p:cNvSpPr>
            <a:spLocks noGrp="1"/>
          </p:cNvSpPr>
          <p:nvPr>
            <p:ph type="body"/>
          </p:nvPr>
        </p:nvSpPr>
        <p:spPr>
          <a:xfrm>
            <a:off x="5183280" y="98748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93" name="PlaceHolder 3"/>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95"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96"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97"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98" name="PlaceHolder 5"/>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9880" y="457200"/>
            <a:ext cx="3931920" cy="741708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200" name="PlaceHolder 2"/>
          <p:cNvSpPr>
            <a:spLocks noGrp="1"/>
          </p:cNvSpPr>
          <p:nvPr>
            <p:ph type="body"/>
          </p:nvPr>
        </p:nvSpPr>
        <p:spPr>
          <a:xfrm>
            <a:off x="518328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01" name="PlaceHolder 3"/>
          <p:cNvSpPr>
            <a:spLocks noGrp="1"/>
          </p:cNvSpPr>
          <p:nvPr>
            <p:ph type="body"/>
          </p:nvPr>
        </p:nvSpPr>
        <p:spPr>
          <a:xfrm>
            <a:off x="727020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02" name="PlaceHolder 4"/>
          <p:cNvSpPr>
            <a:spLocks noGrp="1"/>
          </p:cNvSpPr>
          <p:nvPr>
            <p:ph type="body"/>
          </p:nvPr>
        </p:nvSpPr>
        <p:spPr>
          <a:xfrm>
            <a:off x="9357120" y="98748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03" name="PlaceHolder 5"/>
          <p:cNvSpPr>
            <a:spLocks noGrp="1"/>
          </p:cNvSpPr>
          <p:nvPr>
            <p:ph type="body"/>
          </p:nvPr>
        </p:nvSpPr>
        <p:spPr>
          <a:xfrm>
            <a:off x="518328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04" name="PlaceHolder 6"/>
          <p:cNvSpPr>
            <a:spLocks noGrp="1"/>
          </p:cNvSpPr>
          <p:nvPr>
            <p:ph type="body"/>
          </p:nvPr>
        </p:nvSpPr>
        <p:spPr>
          <a:xfrm>
            <a:off x="727020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05" name="PlaceHolder 7"/>
          <p:cNvSpPr>
            <a:spLocks noGrp="1"/>
          </p:cNvSpPr>
          <p:nvPr>
            <p:ph type="body"/>
          </p:nvPr>
        </p:nvSpPr>
        <p:spPr>
          <a:xfrm>
            <a:off x="9357120" y="3533400"/>
            <a:ext cx="198720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5"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6"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7"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19"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0"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1" name="PlaceHolder 4"/>
          <p:cNvSpPr>
            <a:spLocks noGrp="1"/>
          </p:cNvSpPr>
          <p:nvPr>
            <p:ph type="body"/>
          </p:nvPr>
        </p:nvSpPr>
        <p:spPr>
          <a:xfrm>
            <a:off x="8345880" y="353340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l-GR" sz="1800" b="0" strike="noStrike" spc="-1">
              <a:solidFill>
                <a:srgbClr val="000000"/>
              </a:solidFill>
              <a:latin typeface="Calibri"/>
            </a:endParaRPr>
          </a:p>
        </p:txBody>
      </p:sp>
      <p:sp>
        <p:nvSpPr>
          <p:cNvPr id="23"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4"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5" name="PlaceHolder 4"/>
          <p:cNvSpPr>
            <a:spLocks noGrp="1"/>
          </p:cNvSpPr>
          <p:nvPr>
            <p:ph type="body"/>
          </p:nvPr>
        </p:nvSpPr>
        <p:spPr>
          <a:xfrm>
            <a:off x="5183280" y="3533400"/>
            <a:ext cx="6171840" cy="232452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000"/>
            </a:gs>
            <a:gs pos="100000">
              <a:srgbClr val="00B0F0"/>
            </a:gs>
          </a:gsLst>
          <a:lin ang="8100000"/>
        </a:gra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noAutofit/>
          </a:bodyPr>
          <a:lstStyle/>
          <a:p>
            <a:pPr algn="ctr">
              <a:lnSpc>
                <a:spcPct val="90000"/>
              </a:lnSpc>
            </a:pPr>
            <a:r>
              <a:rPr lang="el-GR" sz="6000" b="0" strike="noStrike" spc="-1">
                <a:solidFill>
                  <a:srgbClr val="000000"/>
                </a:solidFill>
                <a:latin typeface="Calibri Light"/>
              </a:rPr>
              <a:t>Κάντε κλικ για να επεξεργαστείτε τον τίτλο υποδείγματος</a:t>
            </a:r>
            <a:endParaRPr lang="el-GR" sz="6000" b="0" strike="noStrike" spc="-1">
              <a:solidFill>
                <a:srgbClr val="000000"/>
              </a:solidFill>
              <a:latin typeface="Calibri"/>
            </a:endParaRPr>
          </a:p>
        </p:txBody>
      </p:sp>
      <p:sp>
        <p:nvSpPr>
          <p:cNvPr id="6" name="PlaceHolder 2"/>
          <p:cNvSpPr>
            <a:spLocks noGrp="1"/>
          </p:cNvSpPr>
          <p:nvPr>
            <p:ph type="dt"/>
          </p:nvPr>
        </p:nvSpPr>
        <p:spPr>
          <a:xfrm>
            <a:off x="838080" y="6356520"/>
            <a:ext cx="2742840" cy="364680"/>
          </a:xfrm>
          <a:prstGeom prst="rect">
            <a:avLst/>
          </a:prstGeom>
        </p:spPr>
        <p:txBody>
          <a:bodyPr anchor="ctr">
            <a:noAutofit/>
          </a:bodyPr>
          <a:lstStyle/>
          <a:p>
            <a:pPr>
              <a:lnSpc>
                <a:spcPct val="100000"/>
              </a:lnSpc>
            </a:pPr>
            <a:fld id="{27916833-D544-4D96-946B-2C72E34520A9}" type="datetime">
              <a:rPr lang="el-GR" sz="1200" b="0" strike="noStrike" spc="-1">
                <a:solidFill>
                  <a:srgbClr val="8B8B8B"/>
                </a:solidFill>
                <a:latin typeface="Calibri"/>
              </a:rPr>
              <a:pPr>
                <a:lnSpc>
                  <a:spcPct val="100000"/>
                </a:lnSpc>
              </a:pPr>
              <a:t>28/3/2024</a:t>
            </a:fld>
            <a:endParaRPr lang="el-GR" sz="1200" b="0" strike="noStrike" spc="-1">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lstStyle/>
          <a:p>
            <a:endParaRPr lang="el-GR" sz="2400" b="0" strike="noStrike" spc="-1">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1106E3AA-E0CB-4E68-909E-07F358D4991B}" type="slidenum">
              <a:rPr lang="el-GR" sz="1200" b="0" strike="noStrike" spc="-1">
                <a:solidFill>
                  <a:srgbClr val="8B8B8B"/>
                </a:solidFill>
                <a:latin typeface="Calibri"/>
              </a:rPr>
              <a:pPr algn="r">
                <a:lnSpc>
                  <a:spcPct val="100000"/>
                </a:lnSpc>
              </a:pPr>
              <a:t>‹#›</a:t>
            </a:fld>
            <a:endParaRPr lang="el-GR" sz="1200" b="0" strike="noStrike" spc="-1">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2800" b="0" strike="noStrike" spc="-1">
                <a:solidFill>
                  <a:srgbClr val="000000"/>
                </a:solidFill>
                <a:latin typeface="Calibri"/>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000" b="0" strike="noStrike" spc="-1">
                <a:solidFill>
                  <a:srgbClr val="000000"/>
                </a:solidFill>
                <a:latin typeface="Calibri"/>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Calibri"/>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Calibri"/>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Calibri"/>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Calibri"/>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Calibri"/>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000"/>
            </a:gs>
            <a:gs pos="100000">
              <a:srgbClr val="00B0F0"/>
            </a:gs>
          </a:gsLst>
          <a:lin ang="8100000"/>
        </a:gradFill>
        <a:effectLst/>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838080" y="6356520"/>
            <a:ext cx="2742840" cy="364680"/>
          </a:xfrm>
          <a:prstGeom prst="rect">
            <a:avLst/>
          </a:prstGeom>
        </p:spPr>
        <p:txBody>
          <a:bodyPr anchor="ctr">
            <a:noAutofit/>
          </a:bodyPr>
          <a:lstStyle/>
          <a:p>
            <a:pPr>
              <a:lnSpc>
                <a:spcPct val="100000"/>
              </a:lnSpc>
            </a:pPr>
            <a:fld id="{6D9D1270-EE47-4DAE-BE47-8D833056A92A}" type="datetime">
              <a:rPr lang="el-GR" sz="1200" b="0" strike="noStrike" spc="-1">
                <a:solidFill>
                  <a:srgbClr val="8B8B8B"/>
                </a:solidFill>
                <a:latin typeface="Calibri"/>
              </a:rPr>
              <a:pPr>
                <a:lnSpc>
                  <a:spcPct val="100000"/>
                </a:lnSpc>
              </a:pPr>
              <a:t>28/3/2024</a:t>
            </a:fld>
            <a:endParaRPr lang="el-GR" sz="1200" b="0" strike="noStrike" spc="-1">
              <a:latin typeface="Times New Roman"/>
            </a:endParaRPr>
          </a:p>
        </p:txBody>
      </p:sp>
      <p:sp>
        <p:nvSpPr>
          <p:cNvPr id="42" name="PlaceHolder 2"/>
          <p:cNvSpPr>
            <a:spLocks noGrp="1"/>
          </p:cNvSpPr>
          <p:nvPr>
            <p:ph type="ftr"/>
          </p:nvPr>
        </p:nvSpPr>
        <p:spPr>
          <a:xfrm>
            <a:off x="4038480" y="6356520"/>
            <a:ext cx="4114440" cy="364680"/>
          </a:xfrm>
          <a:prstGeom prst="rect">
            <a:avLst/>
          </a:prstGeom>
        </p:spPr>
        <p:txBody>
          <a:bodyPr anchor="ctr">
            <a:noAutofit/>
          </a:bodyPr>
          <a:lstStyle/>
          <a:p>
            <a:endParaRPr lang="el-GR" sz="2400" b="0" strike="noStrike" spc="-1">
              <a:latin typeface="Times New Roman"/>
            </a:endParaRPr>
          </a:p>
        </p:txBody>
      </p:sp>
      <p:sp>
        <p:nvSpPr>
          <p:cNvPr id="43" name="PlaceHolder 3"/>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28ED533A-623F-40C9-B3C6-34EF896ECA3D}" type="slidenum">
              <a:rPr lang="el-GR" sz="1200" b="0" strike="noStrike" spc="-1">
                <a:solidFill>
                  <a:srgbClr val="8B8B8B"/>
                </a:solidFill>
                <a:latin typeface="Calibri"/>
              </a:rPr>
              <a:pPr algn="r">
                <a:lnSpc>
                  <a:spcPct val="100000"/>
                </a:lnSpc>
              </a:pPr>
              <a:t>‹#›</a:t>
            </a:fld>
            <a:endParaRPr lang="el-GR" sz="1200" b="0" strike="noStrike" spc="-1">
              <a:latin typeface="Times New Roman"/>
            </a:endParaRPr>
          </a:p>
        </p:txBody>
      </p:sp>
      <p:sp>
        <p:nvSpPr>
          <p:cNvPr id="44" name="PlaceHolder 4"/>
          <p:cNvSpPr>
            <a:spLocks noGrp="1"/>
          </p:cNvSpPr>
          <p:nvPr>
            <p:ph type="title"/>
          </p:nvPr>
        </p:nvSpPr>
        <p:spPr>
          <a:xfrm>
            <a:off x="609480" y="273600"/>
            <a:ext cx="10972440" cy="1144800"/>
          </a:xfrm>
          <a:prstGeom prst="rect">
            <a:avLst/>
          </a:prstGeom>
        </p:spPr>
        <p:txBody>
          <a:bodyPr lIns="0" tIns="0" rIns="0" bIns="0" anchor="ctr">
            <a:noAutofit/>
          </a:bodyPr>
          <a:lstStyle/>
          <a:p>
            <a:r>
              <a:rPr lang="el-GR" sz="1800" b="0" strike="noStrike" spc="-1">
                <a:solidFill>
                  <a:srgbClr val="000000"/>
                </a:solidFill>
                <a:latin typeface="Calibri"/>
              </a:rPr>
              <a:t>Πατήστε για επεξεργασία της μορφής κειμένου του τίτλου</a:t>
            </a:r>
          </a:p>
        </p:txBody>
      </p:sp>
      <p:sp>
        <p:nvSpPr>
          <p:cNvPr id="4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2800" b="0" strike="noStrike" spc="-1">
                <a:solidFill>
                  <a:srgbClr val="000000"/>
                </a:solidFill>
                <a:latin typeface="Calibri"/>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000" b="0" strike="noStrike" spc="-1">
                <a:solidFill>
                  <a:srgbClr val="000000"/>
                </a:solidFill>
                <a:latin typeface="Calibri"/>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Calibri"/>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Calibri"/>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Calibri"/>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Calibri"/>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Calibri"/>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000"/>
            </a:gs>
            <a:gs pos="100000">
              <a:srgbClr val="00B0F0"/>
            </a:gs>
          </a:gsLst>
          <a:lin ang="8100000"/>
        </a:gra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240" cy="1325160"/>
          </a:xfrm>
          <a:prstGeom prst="rect">
            <a:avLst/>
          </a:prstGeom>
        </p:spPr>
        <p:txBody>
          <a:bodyPr anchor="ctr">
            <a:noAutofit/>
          </a:bodyPr>
          <a:lstStyle/>
          <a:p>
            <a:pPr>
              <a:lnSpc>
                <a:spcPct val="90000"/>
              </a:lnSpc>
            </a:pPr>
            <a:r>
              <a:rPr lang="el-GR" sz="4400" b="0" strike="noStrike" spc="-1">
                <a:solidFill>
                  <a:srgbClr val="000000"/>
                </a:solidFill>
                <a:latin typeface="Calibri Light"/>
              </a:rPr>
              <a:t>Κάντε κλικ για να επεξεργαστείτε τον τίτλο υποδείγματος</a:t>
            </a:r>
            <a:endParaRPr lang="el-GR" sz="4400" b="0" strike="noStrike" spc="-1">
              <a:solidFill>
                <a:srgbClr val="000000"/>
              </a:solidFill>
              <a:latin typeface="Calibri"/>
            </a:endParaRPr>
          </a:p>
        </p:txBody>
      </p:sp>
      <p:sp>
        <p:nvSpPr>
          <p:cNvPr id="83" name="PlaceHolder 2"/>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000000"/>
              </a:buClr>
              <a:buFont typeface="Arial"/>
              <a:buChar char="•"/>
            </a:pPr>
            <a:r>
              <a:rPr lang="el-GR" sz="2800" b="0" strike="noStrike" spc="-1">
                <a:solidFill>
                  <a:srgbClr val="000000"/>
                </a:solidFill>
                <a:latin typeface="Calibri"/>
              </a:rPr>
              <a:t>Στυλ κειμένου υποδείγματος</a:t>
            </a:r>
          </a:p>
          <a:p>
            <a:pPr marL="685800" lvl="1" indent="-228240">
              <a:lnSpc>
                <a:spcPct val="90000"/>
              </a:lnSpc>
              <a:spcBef>
                <a:spcPts val="499"/>
              </a:spcBef>
              <a:buClr>
                <a:srgbClr val="000000"/>
              </a:buClr>
              <a:buFont typeface="Arial"/>
              <a:buChar char="•"/>
            </a:pPr>
            <a:r>
              <a:rPr lang="el-GR" sz="2400" b="0" strike="noStrike" spc="-1">
                <a:solidFill>
                  <a:srgbClr val="000000"/>
                </a:solidFill>
                <a:latin typeface="Calibri"/>
              </a:rPr>
              <a:t>Δεύτερο επίπεδο</a:t>
            </a:r>
          </a:p>
          <a:p>
            <a:pPr marL="1143000" lvl="2" indent="-228240">
              <a:lnSpc>
                <a:spcPct val="90000"/>
              </a:lnSpc>
              <a:spcBef>
                <a:spcPts val="499"/>
              </a:spcBef>
              <a:buClr>
                <a:srgbClr val="000000"/>
              </a:buClr>
              <a:buFont typeface="Arial"/>
              <a:buChar char="•"/>
            </a:pPr>
            <a:r>
              <a:rPr lang="el-GR" sz="2000" b="0" strike="noStrike" spc="-1">
                <a:solidFill>
                  <a:srgbClr val="000000"/>
                </a:solidFill>
                <a:latin typeface="Calibri"/>
              </a:rPr>
              <a:t>Τρίτο επίπεδο</a:t>
            </a:r>
          </a:p>
          <a:p>
            <a:pPr marL="1600200" lvl="3" indent="-228240">
              <a:lnSpc>
                <a:spcPct val="90000"/>
              </a:lnSpc>
              <a:spcBef>
                <a:spcPts val="499"/>
              </a:spcBef>
              <a:buClr>
                <a:srgbClr val="000000"/>
              </a:buClr>
              <a:buFont typeface="Arial"/>
              <a:buChar char="•"/>
            </a:pPr>
            <a:r>
              <a:rPr lang="el-GR" sz="1800" b="0" strike="noStrike" spc="-1">
                <a:solidFill>
                  <a:srgbClr val="000000"/>
                </a:solidFill>
                <a:latin typeface="Calibri"/>
              </a:rPr>
              <a:t>Τέταρτο επίπεδο</a:t>
            </a:r>
          </a:p>
          <a:p>
            <a:pPr marL="2057400" lvl="4" indent="-228240">
              <a:lnSpc>
                <a:spcPct val="90000"/>
              </a:lnSpc>
              <a:spcBef>
                <a:spcPts val="499"/>
              </a:spcBef>
              <a:buClr>
                <a:srgbClr val="000000"/>
              </a:buClr>
              <a:buFont typeface="Arial"/>
              <a:buChar char="•"/>
            </a:pPr>
            <a:r>
              <a:rPr lang="el-GR" sz="1800" b="0" strike="noStrike" spc="-1">
                <a:solidFill>
                  <a:srgbClr val="000000"/>
                </a:solidFill>
                <a:latin typeface="Calibri"/>
              </a:rPr>
              <a:t>Πέμπτο επίπεδο</a:t>
            </a:r>
          </a:p>
        </p:txBody>
      </p:sp>
      <p:sp>
        <p:nvSpPr>
          <p:cNvPr id="84" name="PlaceHolder 3"/>
          <p:cNvSpPr>
            <a:spLocks noGrp="1"/>
          </p:cNvSpPr>
          <p:nvPr>
            <p:ph type="dt"/>
          </p:nvPr>
        </p:nvSpPr>
        <p:spPr>
          <a:xfrm>
            <a:off x="838080" y="6356520"/>
            <a:ext cx="2742840" cy="364680"/>
          </a:xfrm>
          <a:prstGeom prst="rect">
            <a:avLst/>
          </a:prstGeom>
        </p:spPr>
        <p:txBody>
          <a:bodyPr anchor="ctr">
            <a:noAutofit/>
          </a:bodyPr>
          <a:lstStyle/>
          <a:p>
            <a:pPr>
              <a:lnSpc>
                <a:spcPct val="100000"/>
              </a:lnSpc>
            </a:pPr>
            <a:fld id="{92B103C1-569C-45B4-A6AD-367E141FF517}" type="datetime">
              <a:rPr lang="el-GR" sz="1200" b="0" strike="noStrike" spc="-1">
                <a:solidFill>
                  <a:srgbClr val="8B8B8B"/>
                </a:solidFill>
                <a:latin typeface="Calibri"/>
              </a:rPr>
              <a:pPr>
                <a:lnSpc>
                  <a:spcPct val="100000"/>
                </a:lnSpc>
              </a:pPr>
              <a:t>28/3/2024</a:t>
            </a:fld>
            <a:endParaRPr lang="el-GR" sz="1200" b="0" strike="noStrike" spc="-1">
              <a:latin typeface="Times New Roman"/>
            </a:endParaRPr>
          </a:p>
        </p:txBody>
      </p:sp>
      <p:sp>
        <p:nvSpPr>
          <p:cNvPr id="85" name="PlaceHolder 4"/>
          <p:cNvSpPr>
            <a:spLocks noGrp="1"/>
          </p:cNvSpPr>
          <p:nvPr>
            <p:ph type="ftr"/>
          </p:nvPr>
        </p:nvSpPr>
        <p:spPr>
          <a:xfrm>
            <a:off x="4038480" y="6356520"/>
            <a:ext cx="4114440" cy="364680"/>
          </a:xfrm>
          <a:prstGeom prst="rect">
            <a:avLst/>
          </a:prstGeom>
        </p:spPr>
        <p:txBody>
          <a:bodyPr anchor="ctr">
            <a:noAutofit/>
          </a:bodyPr>
          <a:lstStyle/>
          <a:p>
            <a:endParaRPr lang="el-GR" sz="2400" b="0" strike="noStrike" spc="-1">
              <a:latin typeface="Times New Roman"/>
            </a:endParaRPr>
          </a:p>
        </p:txBody>
      </p:sp>
      <p:sp>
        <p:nvSpPr>
          <p:cNvPr id="86" name="PlaceHolder 5"/>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FDD27932-06A8-4405-9725-7789A793B49E}" type="slidenum">
              <a:rPr lang="el-GR" sz="1200" b="0" strike="noStrike" spc="-1">
                <a:solidFill>
                  <a:srgbClr val="8B8B8B"/>
                </a:solidFill>
                <a:latin typeface="Calibri"/>
              </a:rPr>
              <a:pPr algn="r">
                <a:lnSpc>
                  <a:spcPct val="100000"/>
                </a:lnSpc>
              </a:pPr>
              <a:t>‹#›</a:t>
            </a:fld>
            <a:endParaRPr lang="el-GR"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000"/>
            </a:gs>
            <a:gs pos="100000">
              <a:srgbClr val="00B0F0"/>
            </a:gs>
          </a:gsLst>
          <a:lin ang="8100000"/>
        </a:gradFill>
        <a:effectLst/>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838080" y="365040"/>
            <a:ext cx="10515240" cy="1325160"/>
          </a:xfrm>
          <a:prstGeom prst="rect">
            <a:avLst/>
          </a:prstGeom>
        </p:spPr>
        <p:txBody>
          <a:bodyPr anchor="ctr">
            <a:noAutofit/>
          </a:bodyPr>
          <a:lstStyle/>
          <a:p>
            <a:pPr>
              <a:lnSpc>
                <a:spcPct val="90000"/>
              </a:lnSpc>
            </a:pPr>
            <a:r>
              <a:rPr lang="el-GR" sz="4400" b="0" strike="noStrike" spc="-1">
                <a:solidFill>
                  <a:srgbClr val="000000"/>
                </a:solidFill>
                <a:latin typeface="Calibri Light"/>
              </a:rPr>
              <a:t>Κάντε κλικ για να επεξεργαστείτε τον τίτλο υποδείγματος</a:t>
            </a:r>
            <a:endParaRPr lang="el-GR" sz="4400" b="0" strike="noStrike" spc="-1">
              <a:solidFill>
                <a:srgbClr val="000000"/>
              </a:solidFill>
              <a:latin typeface="Calibri"/>
            </a:endParaRPr>
          </a:p>
        </p:txBody>
      </p:sp>
      <p:sp>
        <p:nvSpPr>
          <p:cNvPr id="124" name="PlaceHolder 2"/>
          <p:cNvSpPr>
            <a:spLocks noGrp="1"/>
          </p:cNvSpPr>
          <p:nvPr>
            <p:ph type="dt"/>
          </p:nvPr>
        </p:nvSpPr>
        <p:spPr>
          <a:xfrm>
            <a:off x="838080" y="6356520"/>
            <a:ext cx="2742840" cy="364680"/>
          </a:xfrm>
          <a:prstGeom prst="rect">
            <a:avLst/>
          </a:prstGeom>
        </p:spPr>
        <p:txBody>
          <a:bodyPr anchor="ctr">
            <a:noAutofit/>
          </a:bodyPr>
          <a:lstStyle/>
          <a:p>
            <a:pPr>
              <a:lnSpc>
                <a:spcPct val="100000"/>
              </a:lnSpc>
            </a:pPr>
            <a:fld id="{FF2C9FD4-2041-4203-90F4-17BE1E360CB0}" type="datetime">
              <a:rPr lang="el-GR" sz="1200" b="0" strike="noStrike" spc="-1">
                <a:solidFill>
                  <a:srgbClr val="8B8B8B"/>
                </a:solidFill>
                <a:latin typeface="Calibri"/>
              </a:rPr>
              <a:pPr>
                <a:lnSpc>
                  <a:spcPct val="100000"/>
                </a:lnSpc>
              </a:pPr>
              <a:t>28/3/2024</a:t>
            </a:fld>
            <a:endParaRPr lang="el-GR" sz="1200" b="0" strike="noStrike" spc="-1">
              <a:latin typeface="Times New Roman"/>
            </a:endParaRPr>
          </a:p>
        </p:txBody>
      </p:sp>
      <p:sp>
        <p:nvSpPr>
          <p:cNvPr id="125" name="PlaceHolder 3"/>
          <p:cNvSpPr>
            <a:spLocks noGrp="1"/>
          </p:cNvSpPr>
          <p:nvPr>
            <p:ph type="ftr"/>
          </p:nvPr>
        </p:nvSpPr>
        <p:spPr>
          <a:xfrm>
            <a:off x="4038480" y="6356520"/>
            <a:ext cx="4114440" cy="364680"/>
          </a:xfrm>
          <a:prstGeom prst="rect">
            <a:avLst/>
          </a:prstGeom>
        </p:spPr>
        <p:txBody>
          <a:bodyPr anchor="ctr">
            <a:noAutofit/>
          </a:bodyPr>
          <a:lstStyle/>
          <a:p>
            <a:endParaRPr lang="el-GR" sz="2400" b="0" strike="noStrike" spc="-1">
              <a:latin typeface="Times New Roman"/>
            </a:endParaRPr>
          </a:p>
        </p:txBody>
      </p:sp>
      <p:sp>
        <p:nvSpPr>
          <p:cNvPr id="126" name="PlaceHolder 4"/>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287A4A88-DD4B-423C-BE63-99EF0256AE0F}" type="slidenum">
              <a:rPr lang="el-GR" sz="1200" b="0" strike="noStrike" spc="-1">
                <a:solidFill>
                  <a:srgbClr val="8B8B8B"/>
                </a:solidFill>
                <a:latin typeface="Calibri"/>
              </a:rPr>
              <a:pPr algn="r">
                <a:lnSpc>
                  <a:spcPct val="100000"/>
                </a:lnSpc>
              </a:pPr>
              <a:t>‹#›</a:t>
            </a:fld>
            <a:endParaRPr lang="el-GR" sz="1200" b="0" strike="noStrike" spc="-1">
              <a:latin typeface="Times New Roman"/>
            </a:endParaRPr>
          </a:p>
        </p:txBody>
      </p:sp>
      <p:sp>
        <p:nvSpPr>
          <p:cNvPr id="127"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2800" b="0" strike="noStrike" spc="-1">
                <a:solidFill>
                  <a:srgbClr val="000000"/>
                </a:solidFill>
                <a:latin typeface="Calibri"/>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000" b="0" strike="noStrike" spc="-1">
                <a:solidFill>
                  <a:srgbClr val="000000"/>
                </a:solidFill>
                <a:latin typeface="Calibri"/>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Calibri"/>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Calibri"/>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Calibri"/>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Calibri"/>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Calibri"/>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000"/>
            </a:gs>
            <a:gs pos="100000">
              <a:srgbClr val="00B0F0"/>
            </a:gs>
          </a:gsLst>
          <a:lin ang="8100000"/>
        </a:gradFill>
        <a:effectLst/>
      </p:bgPr>
    </p:bg>
    <p:spTree>
      <p:nvGrpSpPr>
        <p:cNvPr id="1" name=""/>
        <p:cNvGrpSpPr/>
        <p:nvPr/>
      </p:nvGrpSpPr>
      <p:grpSpPr>
        <a:xfrm>
          <a:off x="0" y="0"/>
          <a:ext cx="0" cy="0"/>
          <a:chOff x="0" y="0"/>
          <a:chExt cx="0" cy="0"/>
        </a:xfrm>
      </p:grpSpPr>
      <p:sp>
        <p:nvSpPr>
          <p:cNvPr id="164" name="PlaceHolder 1"/>
          <p:cNvSpPr>
            <a:spLocks noGrp="1"/>
          </p:cNvSpPr>
          <p:nvPr>
            <p:ph type="title"/>
          </p:nvPr>
        </p:nvSpPr>
        <p:spPr>
          <a:xfrm>
            <a:off x="839880" y="457200"/>
            <a:ext cx="3931920" cy="1599840"/>
          </a:xfrm>
          <a:prstGeom prst="rect">
            <a:avLst/>
          </a:prstGeom>
        </p:spPr>
        <p:txBody>
          <a:bodyPr anchor="b">
            <a:noAutofit/>
          </a:bodyPr>
          <a:lstStyle/>
          <a:p>
            <a:pPr>
              <a:lnSpc>
                <a:spcPct val="90000"/>
              </a:lnSpc>
            </a:pPr>
            <a:r>
              <a:rPr lang="el-GR" sz="3200" b="0" strike="noStrike" spc="-1">
                <a:solidFill>
                  <a:srgbClr val="000000"/>
                </a:solidFill>
                <a:latin typeface="Calibri Light"/>
              </a:rPr>
              <a:t>Κάντε κλικ για να επεξεργαστείτε τον τίτλο υποδείγματος</a:t>
            </a:r>
            <a:endParaRPr lang="el-GR" sz="3200" b="0" strike="noStrike" spc="-1">
              <a:solidFill>
                <a:srgbClr val="000000"/>
              </a:solidFill>
              <a:latin typeface="Calibri"/>
            </a:endParaRPr>
          </a:p>
        </p:txBody>
      </p:sp>
      <p:sp>
        <p:nvSpPr>
          <p:cNvPr id="165" name="PlaceHolder 2"/>
          <p:cNvSpPr>
            <a:spLocks noGrp="1"/>
          </p:cNvSpPr>
          <p:nvPr>
            <p:ph type="body"/>
          </p:nvPr>
        </p:nvSpPr>
        <p:spPr>
          <a:xfrm>
            <a:off x="5183280" y="987480"/>
            <a:ext cx="6171840" cy="4873320"/>
          </a:xfrm>
          <a:prstGeom prst="rect">
            <a:avLst/>
          </a:prstGeom>
        </p:spPr>
        <p:txBody>
          <a:bodyPr>
            <a:noAutofit/>
          </a:bodyPr>
          <a:lstStyle/>
          <a:p>
            <a:pPr marL="228600" indent="-228240">
              <a:lnSpc>
                <a:spcPct val="90000"/>
              </a:lnSpc>
              <a:spcBef>
                <a:spcPts val="1001"/>
              </a:spcBef>
              <a:buClr>
                <a:srgbClr val="000000"/>
              </a:buClr>
              <a:buFont typeface="Arial"/>
              <a:buChar char="•"/>
            </a:pPr>
            <a:r>
              <a:rPr lang="el-GR" sz="3200" b="0" strike="noStrike" spc="-1">
                <a:solidFill>
                  <a:srgbClr val="000000"/>
                </a:solidFill>
                <a:latin typeface="Calibri"/>
              </a:rPr>
              <a:t>Στυλ κειμένου υποδείγματος</a:t>
            </a:r>
          </a:p>
          <a:p>
            <a:pPr marL="685800" lvl="1" indent="-228240">
              <a:lnSpc>
                <a:spcPct val="90000"/>
              </a:lnSpc>
              <a:spcBef>
                <a:spcPts val="499"/>
              </a:spcBef>
              <a:buClr>
                <a:srgbClr val="000000"/>
              </a:buClr>
              <a:buFont typeface="Arial"/>
              <a:buChar char="•"/>
            </a:pPr>
            <a:r>
              <a:rPr lang="el-GR" sz="2800" b="0" strike="noStrike" spc="-1">
                <a:solidFill>
                  <a:srgbClr val="000000"/>
                </a:solidFill>
                <a:latin typeface="Calibri"/>
              </a:rPr>
              <a:t>Δεύτερο επίπεδο</a:t>
            </a:r>
          </a:p>
          <a:p>
            <a:pPr marL="1143000" lvl="2" indent="-228240">
              <a:lnSpc>
                <a:spcPct val="90000"/>
              </a:lnSpc>
              <a:spcBef>
                <a:spcPts val="499"/>
              </a:spcBef>
              <a:buClr>
                <a:srgbClr val="000000"/>
              </a:buClr>
              <a:buFont typeface="Arial"/>
              <a:buChar char="•"/>
            </a:pPr>
            <a:r>
              <a:rPr lang="el-GR" sz="2400" b="0" strike="noStrike" spc="-1">
                <a:solidFill>
                  <a:srgbClr val="000000"/>
                </a:solidFill>
                <a:latin typeface="Calibri"/>
              </a:rPr>
              <a:t>Τρίτο επίπεδο</a:t>
            </a:r>
          </a:p>
          <a:p>
            <a:pPr marL="1600200" lvl="3" indent="-228240">
              <a:lnSpc>
                <a:spcPct val="90000"/>
              </a:lnSpc>
              <a:spcBef>
                <a:spcPts val="499"/>
              </a:spcBef>
              <a:buClr>
                <a:srgbClr val="000000"/>
              </a:buClr>
              <a:buFont typeface="Arial"/>
              <a:buChar char="•"/>
            </a:pPr>
            <a:r>
              <a:rPr lang="el-GR" sz="2000" b="0" strike="noStrike" spc="-1">
                <a:solidFill>
                  <a:srgbClr val="000000"/>
                </a:solidFill>
                <a:latin typeface="Calibri"/>
              </a:rPr>
              <a:t>Τέταρτο επίπεδο</a:t>
            </a:r>
          </a:p>
          <a:p>
            <a:pPr marL="2057400" lvl="4" indent="-228240">
              <a:lnSpc>
                <a:spcPct val="90000"/>
              </a:lnSpc>
              <a:spcBef>
                <a:spcPts val="499"/>
              </a:spcBef>
              <a:buClr>
                <a:srgbClr val="000000"/>
              </a:buClr>
              <a:buFont typeface="Arial"/>
              <a:buChar char="•"/>
            </a:pPr>
            <a:r>
              <a:rPr lang="el-GR" sz="2000" b="0" strike="noStrike" spc="-1">
                <a:solidFill>
                  <a:srgbClr val="000000"/>
                </a:solidFill>
                <a:latin typeface="Calibri"/>
              </a:rPr>
              <a:t>Πέμπτο επίπεδο</a:t>
            </a:r>
          </a:p>
        </p:txBody>
      </p:sp>
      <p:sp>
        <p:nvSpPr>
          <p:cNvPr id="166" name="PlaceHolder 3"/>
          <p:cNvSpPr>
            <a:spLocks noGrp="1"/>
          </p:cNvSpPr>
          <p:nvPr>
            <p:ph type="body"/>
          </p:nvPr>
        </p:nvSpPr>
        <p:spPr>
          <a:xfrm>
            <a:off x="839880" y="2057400"/>
            <a:ext cx="3931920" cy="3811320"/>
          </a:xfrm>
          <a:prstGeom prst="rect">
            <a:avLst/>
          </a:prstGeom>
        </p:spPr>
        <p:txBody>
          <a:bodyPr>
            <a:noAutofit/>
          </a:bodyPr>
          <a:lstStyle/>
          <a:p>
            <a:pPr>
              <a:lnSpc>
                <a:spcPct val="90000"/>
              </a:lnSpc>
              <a:spcBef>
                <a:spcPts val="1001"/>
              </a:spcBef>
              <a:tabLst>
                <a:tab pos="0" algn="l"/>
              </a:tabLst>
            </a:pPr>
            <a:r>
              <a:rPr lang="el-GR" sz="1600" b="0" strike="noStrike" spc="-1">
                <a:solidFill>
                  <a:srgbClr val="000000"/>
                </a:solidFill>
                <a:latin typeface="Calibri"/>
              </a:rPr>
              <a:t>Στυλ κειμένου υποδείγματος</a:t>
            </a:r>
          </a:p>
        </p:txBody>
      </p:sp>
      <p:sp>
        <p:nvSpPr>
          <p:cNvPr id="167" name="PlaceHolder 4"/>
          <p:cNvSpPr>
            <a:spLocks noGrp="1"/>
          </p:cNvSpPr>
          <p:nvPr>
            <p:ph type="dt"/>
          </p:nvPr>
        </p:nvSpPr>
        <p:spPr>
          <a:xfrm>
            <a:off x="838080" y="6356520"/>
            <a:ext cx="2742840" cy="364680"/>
          </a:xfrm>
          <a:prstGeom prst="rect">
            <a:avLst/>
          </a:prstGeom>
        </p:spPr>
        <p:txBody>
          <a:bodyPr anchor="ctr">
            <a:noAutofit/>
          </a:bodyPr>
          <a:lstStyle/>
          <a:p>
            <a:pPr>
              <a:lnSpc>
                <a:spcPct val="100000"/>
              </a:lnSpc>
            </a:pPr>
            <a:fld id="{57B42043-4F04-4F77-A92A-9B8FA2FD8178}" type="datetime">
              <a:rPr lang="el-GR" sz="1200" b="0" strike="noStrike" spc="-1">
                <a:solidFill>
                  <a:srgbClr val="8B8B8B"/>
                </a:solidFill>
                <a:latin typeface="Calibri"/>
              </a:rPr>
              <a:pPr>
                <a:lnSpc>
                  <a:spcPct val="100000"/>
                </a:lnSpc>
              </a:pPr>
              <a:t>28/3/2024</a:t>
            </a:fld>
            <a:endParaRPr lang="el-GR" sz="1200" b="0" strike="noStrike" spc="-1">
              <a:latin typeface="Times New Roman"/>
            </a:endParaRPr>
          </a:p>
        </p:txBody>
      </p:sp>
      <p:sp>
        <p:nvSpPr>
          <p:cNvPr id="168" name="PlaceHolder 5"/>
          <p:cNvSpPr>
            <a:spLocks noGrp="1"/>
          </p:cNvSpPr>
          <p:nvPr>
            <p:ph type="ftr"/>
          </p:nvPr>
        </p:nvSpPr>
        <p:spPr>
          <a:xfrm>
            <a:off x="4038480" y="6356520"/>
            <a:ext cx="4114440" cy="364680"/>
          </a:xfrm>
          <a:prstGeom prst="rect">
            <a:avLst/>
          </a:prstGeom>
        </p:spPr>
        <p:txBody>
          <a:bodyPr anchor="ctr">
            <a:noAutofit/>
          </a:bodyPr>
          <a:lstStyle/>
          <a:p>
            <a:endParaRPr lang="el-GR" sz="2400" b="0" strike="noStrike" spc="-1">
              <a:latin typeface="Times New Roman"/>
            </a:endParaRPr>
          </a:p>
        </p:txBody>
      </p:sp>
      <p:sp>
        <p:nvSpPr>
          <p:cNvPr id="169" name="PlaceHolder 6"/>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02E1BE75-2BF0-4244-92B9-3AF997664FC1}" type="slidenum">
              <a:rPr lang="el-GR" sz="1200" b="0" strike="noStrike" spc="-1">
                <a:solidFill>
                  <a:srgbClr val="8B8B8B"/>
                </a:solidFill>
                <a:latin typeface="Calibri"/>
              </a:rPr>
              <a:pPr algn="r">
                <a:lnSpc>
                  <a:spcPct val="100000"/>
                </a:lnSpc>
              </a:pPr>
              <a:t>‹#›</a:t>
            </a:fld>
            <a:endParaRPr lang="el-GR"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1.xml"/><Relationship Id="rId5" Type="http://schemas.openxmlformats.org/officeDocument/2006/relationships/image" Target="../media/image76.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9.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Τίτλος 1"/>
          <p:cNvSpPr txBox="1"/>
          <p:nvPr/>
        </p:nvSpPr>
        <p:spPr>
          <a:xfrm>
            <a:off x="744120" y="1807560"/>
            <a:ext cx="10728000" cy="3115080"/>
          </a:xfrm>
          <a:prstGeom prst="rect">
            <a:avLst/>
          </a:prstGeom>
          <a:noFill/>
          <a:ln w="0">
            <a:noFill/>
          </a:ln>
        </p:spPr>
        <p:txBody>
          <a:bodyPr anchor="b">
            <a:normAutofit/>
          </a:bodyPr>
          <a:lstStyle/>
          <a:p>
            <a:pPr algn="ctr">
              <a:lnSpc>
                <a:spcPct val="90000"/>
              </a:lnSpc>
            </a:pPr>
            <a:r>
              <a:rPr lang="el-GR" sz="4800" b="1" strike="noStrike" spc="-1" dirty="0">
                <a:solidFill>
                  <a:srgbClr val="000000"/>
                </a:solidFill>
                <a:latin typeface="Calibri Light"/>
              </a:rPr>
              <a:t>ΘΕΟΛΟΓΙΚΑ</a:t>
            </a:r>
            <a:r>
              <a:rPr lang="en-US" sz="4800" b="1" strike="noStrike" spc="-1" dirty="0">
                <a:solidFill>
                  <a:srgbClr val="000000"/>
                </a:solidFill>
                <a:latin typeface="Calibri Light"/>
              </a:rPr>
              <a:t> </a:t>
            </a:r>
            <a:r>
              <a:rPr lang="el-GR" sz="4800" b="1" strike="noStrike" spc="-1" dirty="0">
                <a:solidFill>
                  <a:srgbClr val="000000"/>
                </a:solidFill>
                <a:latin typeface="Calibri Light"/>
              </a:rPr>
              <a:t> ΔΙΔΑΓΜΑΤΑ </a:t>
            </a:r>
            <a:br>
              <a:rPr dirty="0"/>
            </a:br>
            <a:r>
              <a:rPr lang="el-GR" sz="4800" b="0" strike="noStrike" spc="-1" dirty="0">
                <a:solidFill>
                  <a:srgbClr val="000000"/>
                </a:solidFill>
                <a:latin typeface="Calibri Light"/>
              </a:rPr>
              <a:t>ΚΑΙ </a:t>
            </a:r>
            <a:r>
              <a:rPr lang="el-GR" sz="4800" b="1" strike="noStrike" spc="-1" dirty="0">
                <a:solidFill>
                  <a:srgbClr val="000000"/>
                </a:solidFill>
                <a:latin typeface="Calibri Light"/>
              </a:rPr>
              <a:t>ΕΚΠΑΙΔΕΥΣΗ</a:t>
            </a:r>
            <a:r>
              <a:rPr lang="el-GR" sz="4800" b="0" strike="noStrike" spc="-1" dirty="0">
                <a:solidFill>
                  <a:srgbClr val="000000"/>
                </a:solidFill>
                <a:latin typeface="Calibri Light"/>
              </a:rPr>
              <a:t> ΣΤΗΝ </a:t>
            </a:r>
            <a:r>
              <a:rPr lang="el-GR" sz="4800" b="1" strike="noStrike" spc="-1" dirty="0">
                <a:solidFill>
                  <a:srgbClr val="000000"/>
                </a:solidFill>
                <a:latin typeface="Calibri Light"/>
              </a:rPr>
              <a:t>ΙΑΤΡΙΚΗ</a:t>
            </a:r>
            <a:endParaRPr lang="el-GR" sz="4800" b="0" strike="noStrike" spc="-1" dirty="0">
              <a:solidFill>
                <a:srgbClr val="000000"/>
              </a:solidFill>
              <a:latin typeface="Calibri"/>
            </a:endParaRPr>
          </a:p>
        </p:txBody>
      </p:sp>
      <p:sp>
        <p:nvSpPr>
          <p:cNvPr id="213" name="Υπότιτλος 2"/>
          <p:cNvSpPr txBox="1"/>
          <p:nvPr/>
        </p:nvSpPr>
        <p:spPr>
          <a:xfrm>
            <a:off x="1523880" y="5390640"/>
            <a:ext cx="9143640" cy="1073520"/>
          </a:xfrm>
          <a:prstGeom prst="rect">
            <a:avLst/>
          </a:prstGeom>
          <a:noFill/>
          <a:ln w="0">
            <a:noFill/>
          </a:ln>
        </p:spPr>
        <p:txBody>
          <a:bodyPr>
            <a:normAutofit/>
          </a:bodyPr>
          <a:lstStyle/>
          <a:p>
            <a:pPr algn="ctr">
              <a:lnSpc>
                <a:spcPct val="90000"/>
              </a:lnSpc>
              <a:spcBef>
                <a:spcPts val="1001"/>
              </a:spcBef>
              <a:tabLst>
                <a:tab pos="0" algn="l"/>
              </a:tabLst>
            </a:pPr>
            <a:r>
              <a:rPr lang="el-GR" sz="2400" b="0" strike="noStrike" spc="-1">
                <a:solidFill>
                  <a:srgbClr val="000000"/>
                </a:solidFill>
                <a:latin typeface="Calibri"/>
              </a:rPr>
              <a:t>Ανδρέας  Χ. Λάζαρης</a:t>
            </a:r>
            <a:endParaRPr lang="el-GR" sz="2400" b="0" strike="noStrike" spc="-1">
              <a:latin typeface="Arial"/>
            </a:endParaRPr>
          </a:p>
          <a:p>
            <a:pPr algn="ctr">
              <a:lnSpc>
                <a:spcPct val="90000"/>
              </a:lnSpc>
              <a:spcBef>
                <a:spcPts val="1001"/>
              </a:spcBef>
              <a:tabLst>
                <a:tab pos="0" algn="l"/>
              </a:tabLst>
            </a:pPr>
            <a:r>
              <a:rPr lang="el-GR" sz="2400" b="0" strike="noStrike" spc="-1">
                <a:solidFill>
                  <a:srgbClr val="000000"/>
                </a:solidFill>
                <a:latin typeface="Calibri"/>
              </a:rPr>
              <a:t>Ιατρός - Ιστοπαθολόγος</a:t>
            </a:r>
            <a:endParaRPr lang="el-GR" sz="2400" b="0" strike="noStrike" spc="-1">
              <a:latin typeface="Arial"/>
            </a:endParaRPr>
          </a:p>
        </p:txBody>
      </p:sp>
      <p:pic>
        <p:nvPicPr>
          <p:cNvPr id="214" name="Picture 2" descr="F:\ΘΕΟΛΟΓΙΚΑ ΔΙΔΑΓΜΑΤΑ\relig. exp. .jpg"/>
          <p:cNvPicPr/>
          <p:nvPr/>
        </p:nvPicPr>
        <p:blipFill>
          <a:blip r:embed="rId2" cstate="print"/>
          <a:stretch/>
        </p:blipFill>
        <p:spPr>
          <a:xfrm>
            <a:off x="3804840" y="409680"/>
            <a:ext cx="4482000" cy="280116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Τίτλος 1"/>
          <p:cNvSpPr txBox="1"/>
          <p:nvPr/>
        </p:nvSpPr>
        <p:spPr>
          <a:xfrm>
            <a:off x="265680" y="365040"/>
            <a:ext cx="11925720" cy="1325160"/>
          </a:xfrm>
          <a:prstGeom prst="rect">
            <a:avLst/>
          </a:prstGeom>
          <a:noFill/>
          <a:ln w="0">
            <a:noFill/>
          </a:ln>
        </p:spPr>
        <p:txBody>
          <a:bodyPr anchor="ctr">
            <a:normAutofit/>
          </a:bodyPr>
          <a:lstStyle/>
          <a:p>
            <a:pPr>
              <a:lnSpc>
                <a:spcPct val="90000"/>
              </a:lnSpc>
            </a:pPr>
            <a:r>
              <a:rPr lang="el-GR" sz="4400" b="1" strike="noStrike" spc="-1">
                <a:solidFill>
                  <a:srgbClr val="002060"/>
                </a:solidFill>
                <a:latin typeface="Calibri Light"/>
              </a:rPr>
              <a:t>Προκαταλήψεις (ταμπού) στην ιατρική εκπαίδευση</a:t>
            </a:r>
            <a:endParaRPr lang="el-GR" sz="4400" b="0" strike="noStrike" spc="-1">
              <a:solidFill>
                <a:srgbClr val="000000"/>
              </a:solidFill>
              <a:latin typeface="Calibri"/>
            </a:endParaRPr>
          </a:p>
        </p:txBody>
      </p:sp>
      <p:sp>
        <p:nvSpPr>
          <p:cNvPr id="251" name="Θέση περιεχομένου 2"/>
          <p:cNvSpPr txBox="1"/>
          <p:nvPr/>
        </p:nvSpPr>
        <p:spPr>
          <a:xfrm>
            <a:off x="327600" y="1600200"/>
            <a:ext cx="11254320" cy="5068800"/>
          </a:xfrm>
          <a:prstGeom prst="rect">
            <a:avLst/>
          </a:prstGeom>
          <a:gradFill rotWithShape="0">
            <a:gsLst>
              <a:gs pos="0">
                <a:srgbClr val="FFC54B"/>
              </a:gs>
              <a:gs pos="100000">
                <a:srgbClr val="FFBF00"/>
              </a:gs>
            </a:gsLst>
            <a:lin ang="5400000"/>
          </a:gradFill>
          <a:ln w="6480">
            <a:solidFill>
              <a:srgbClr val="FFC000"/>
            </a:solidFill>
            <a:miter/>
          </a:ln>
        </p:spPr>
        <p:txBody>
          <a:bodyPr>
            <a:normAutofit/>
          </a:bodyPr>
          <a:lstStyle/>
          <a:p>
            <a:pPr marL="228600" indent="-228240" algn="just">
              <a:lnSpc>
                <a:spcPct val="90000"/>
              </a:lnSpc>
              <a:spcBef>
                <a:spcPts val="1001"/>
              </a:spcBef>
              <a:buClr>
                <a:srgbClr val="002060"/>
              </a:buClr>
              <a:buFont typeface="Arial"/>
              <a:buChar char="•"/>
            </a:pPr>
            <a:r>
              <a:rPr lang="el-GR" sz="2800" b="0" strike="noStrike" spc="-1" dirty="0">
                <a:solidFill>
                  <a:srgbClr val="002060"/>
                </a:solidFill>
                <a:latin typeface="Calibri"/>
              </a:rPr>
              <a:t>Ο «ακαδημαϊκός» χαρακτήρας του δασκάλου. </a:t>
            </a:r>
            <a:r>
              <a:rPr lang="el-GR" sz="2800" b="1" strike="noStrike" spc="-1" dirty="0">
                <a:solidFill>
                  <a:srgbClr val="002060"/>
                </a:solidFill>
                <a:latin typeface="Calibri"/>
              </a:rPr>
              <a:t>Σοβαρότητα</a:t>
            </a:r>
            <a:r>
              <a:rPr lang="el-GR" sz="2800" b="0" strike="noStrike" spc="-1" dirty="0">
                <a:solidFill>
                  <a:srgbClr val="002060"/>
                </a:solidFill>
                <a:latin typeface="Calibri"/>
              </a:rPr>
              <a:t> / σοβαροφάνεια.</a:t>
            </a:r>
            <a:endParaRPr lang="el-GR" sz="2800" b="0" strike="noStrike" spc="-1" dirty="0">
              <a:solidFill>
                <a:srgbClr val="000000"/>
              </a:solidFill>
              <a:latin typeface="Calibri"/>
            </a:endParaRPr>
          </a:p>
          <a:p>
            <a:pPr marL="228600" indent="-228240" algn="just">
              <a:lnSpc>
                <a:spcPct val="90000"/>
              </a:lnSpc>
              <a:spcBef>
                <a:spcPts val="1001"/>
              </a:spcBef>
              <a:buClr>
                <a:srgbClr val="002060"/>
              </a:buClr>
              <a:buFont typeface="Arial"/>
              <a:buChar char="•"/>
            </a:pPr>
            <a:r>
              <a:rPr lang="el-GR" sz="2800" b="0" strike="noStrike" spc="-1" dirty="0">
                <a:solidFill>
                  <a:srgbClr val="002060"/>
                </a:solidFill>
                <a:latin typeface="Calibri"/>
              </a:rPr>
              <a:t>Ο απόλυτα κυρίαρχος «ακαδημαϊκός-θεωρητικός» τρόπος διδασκαλίας υπό τη μορφή μετάδοσης πληροφοριών εγκυκλοπαιδικού χαρακτήρα</a:t>
            </a:r>
            <a:r>
              <a:rPr lang="en-US" sz="2800" b="0" strike="noStrike" spc="-1" dirty="0">
                <a:solidFill>
                  <a:srgbClr val="002060"/>
                </a:solidFill>
                <a:latin typeface="Calibri"/>
              </a:rPr>
              <a:t>,</a:t>
            </a:r>
            <a:r>
              <a:rPr lang="el-GR" sz="2800" b="0" strike="noStrike" spc="-1" dirty="0">
                <a:solidFill>
                  <a:srgbClr val="002060"/>
                </a:solidFill>
                <a:latin typeface="Calibri"/>
              </a:rPr>
              <a:t>  μέσω διαλέξεων.</a:t>
            </a:r>
            <a:endParaRPr lang="el-GR" sz="2800" b="0" strike="noStrike" spc="-1" dirty="0">
              <a:solidFill>
                <a:srgbClr val="000000"/>
              </a:solidFill>
              <a:latin typeface="Calibri"/>
            </a:endParaRPr>
          </a:p>
          <a:p>
            <a:pPr marL="228600" indent="-228240" algn="just">
              <a:lnSpc>
                <a:spcPct val="90000"/>
              </a:lnSpc>
              <a:spcBef>
                <a:spcPts val="1001"/>
              </a:spcBef>
              <a:buClr>
                <a:srgbClr val="002060"/>
              </a:buClr>
              <a:buFont typeface="Arial"/>
              <a:buChar char="•"/>
            </a:pPr>
            <a:r>
              <a:rPr lang="el-GR" sz="2800" b="0" strike="noStrike" spc="-1" dirty="0">
                <a:solidFill>
                  <a:srgbClr val="002060"/>
                </a:solidFill>
                <a:latin typeface="Calibri"/>
              </a:rPr>
              <a:t>Η απόλυτη αξία του συγγράμματος για την απόκτηση της ιατρικής γνώσης και την επιτυχία στις </a:t>
            </a:r>
            <a:r>
              <a:rPr lang="el-GR" sz="2800" b="1" strike="noStrike" spc="-1" dirty="0">
                <a:solidFill>
                  <a:srgbClr val="002060"/>
                </a:solidFill>
                <a:latin typeface="Calibri"/>
              </a:rPr>
              <a:t>εξετάσεις</a:t>
            </a:r>
            <a:r>
              <a:rPr lang="el-GR" sz="2800" b="0" strike="noStrike" spc="-1" dirty="0">
                <a:solidFill>
                  <a:srgbClr val="002060"/>
                </a:solidFill>
                <a:latin typeface="Calibri"/>
              </a:rPr>
              <a:t>.</a:t>
            </a:r>
            <a:endParaRPr lang="el-GR" sz="2800" b="0" strike="noStrike" spc="-1" dirty="0">
              <a:solidFill>
                <a:srgbClr val="000000"/>
              </a:solidFill>
              <a:latin typeface="Calibri"/>
            </a:endParaRPr>
          </a:p>
          <a:p>
            <a:pPr marL="228600" indent="-228240" algn="just">
              <a:lnSpc>
                <a:spcPct val="90000"/>
              </a:lnSpc>
              <a:spcBef>
                <a:spcPts val="1001"/>
              </a:spcBef>
              <a:buClr>
                <a:srgbClr val="002060"/>
              </a:buClr>
              <a:buFont typeface="Arial"/>
              <a:buChar char="•"/>
            </a:pPr>
            <a:r>
              <a:rPr lang="el-GR" sz="2800" b="0" strike="noStrike" spc="-1" dirty="0">
                <a:solidFill>
                  <a:srgbClr val="002060"/>
                </a:solidFill>
                <a:latin typeface="Calibri"/>
              </a:rPr>
              <a:t>Ο τρόπος δόμησης ενός ιατρικού συγγράμματος.</a:t>
            </a:r>
            <a:endParaRPr lang="el-GR" sz="2800" b="0" strike="noStrike" spc="-1" dirty="0">
              <a:solidFill>
                <a:srgbClr val="000000"/>
              </a:solidFill>
              <a:latin typeface="Calibri"/>
            </a:endParaRPr>
          </a:p>
          <a:p>
            <a:pPr marL="228600" indent="-228240" algn="just">
              <a:lnSpc>
                <a:spcPct val="90000"/>
              </a:lnSpc>
              <a:spcBef>
                <a:spcPts val="1001"/>
              </a:spcBef>
              <a:buClr>
                <a:srgbClr val="002060"/>
              </a:buClr>
              <a:buFont typeface="Arial"/>
              <a:buChar char="•"/>
            </a:pPr>
            <a:r>
              <a:rPr lang="el-GR" sz="2800" b="0" strike="noStrike" spc="-1" dirty="0">
                <a:solidFill>
                  <a:srgbClr val="002060"/>
                </a:solidFill>
                <a:latin typeface="Calibri"/>
              </a:rPr>
              <a:t>Η μάθηση ως αποτέλεσμα εξωτερικού ή εσωτερικού </a:t>
            </a:r>
            <a:r>
              <a:rPr lang="el-GR" sz="2800" b="1" strike="noStrike" spc="-1" dirty="0">
                <a:solidFill>
                  <a:srgbClr val="002060"/>
                </a:solidFill>
                <a:latin typeface="Calibri"/>
              </a:rPr>
              <a:t>ψυχαναγκασμού</a:t>
            </a:r>
            <a:r>
              <a:rPr lang="el-GR" sz="2800" b="0" strike="noStrike" spc="-1" dirty="0">
                <a:solidFill>
                  <a:srgbClr val="002060"/>
                </a:solidFill>
                <a:latin typeface="Calibri"/>
              </a:rPr>
              <a:t> </a:t>
            </a:r>
            <a:endParaRPr lang="el-GR" sz="2800" b="0" strike="noStrike" spc="-1" dirty="0">
              <a:solidFill>
                <a:srgbClr val="000000"/>
              </a:solidFill>
              <a:latin typeface="Calibri"/>
            </a:endParaRPr>
          </a:p>
          <a:p>
            <a:pPr marL="228600" indent="-228240" algn="just">
              <a:lnSpc>
                <a:spcPct val="90000"/>
              </a:lnSpc>
              <a:spcBef>
                <a:spcPts val="1001"/>
              </a:spcBef>
              <a:tabLst>
                <a:tab pos="0" algn="l"/>
              </a:tabLst>
            </a:pPr>
            <a:r>
              <a:rPr lang="el-GR" sz="2800" b="0" strike="noStrike" spc="-1" dirty="0">
                <a:solidFill>
                  <a:srgbClr val="002060"/>
                </a:solidFill>
                <a:latin typeface="Calibri"/>
              </a:rPr>
              <a:t>   ( λ.χ. υποχρεωτικές παρουσίες, μελέτη μόνο ενόψει κάποιας εξέτασης ).</a:t>
            </a:r>
            <a:endParaRPr lang="el-GR" sz="2800" b="0" strike="noStrike" spc="-1" dirty="0">
              <a:solidFill>
                <a:srgbClr val="000000"/>
              </a:solidFill>
              <a:latin typeface="Calibri"/>
            </a:endParaRPr>
          </a:p>
          <a:p>
            <a:pPr algn="just">
              <a:lnSpc>
                <a:spcPct val="90000"/>
              </a:lnSpc>
              <a:spcBef>
                <a:spcPts val="1001"/>
              </a:spcBef>
              <a:tabLst>
                <a:tab pos="0" algn="l"/>
              </a:tabLst>
            </a:pPr>
            <a:endParaRPr lang="el-GR" sz="2800" b="0" strike="noStrike" spc="-1" dirty="0">
              <a:solidFill>
                <a:srgbClr val="000000"/>
              </a:solidFill>
              <a:latin typeface="Calibri"/>
            </a:endParaRPr>
          </a:p>
          <a:p>
            <a:pPr>
              <a:lnSpc>
                <a:spcPct val="90000"/>
              </a:lnSpc>
              <a:spcBef>
                <a:spcPts val="1001"/>
              </a:spcBef>
              <a:tabLst>
                <a:tab pos="0" algn="l"/>
              </a:tabLst>
            </a:pPr>
            <a:endParaRPr lang="el-GR" sz="2800" b="0" strike="noStrike" spc="-1" dirty="0">
              <a:solidFill>
                <a:srgbClr val="000000"/>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p:nvPr/>
        </p:nvSpPr>
        <p:spPr>
          <a:xfrm>
            <a:off x="0" y="0"/>
            <a:ext cx="5905080" cy="6857640"/>
          </a:xfrm>
          <a:prstGeom prst="rect">
            <a:avLst/>
          </a:prstGeom>
          <a:noFill/>
          <a:ln w="0">
            <a:noFill/>
          </a:ln>
        </p:spPr>
        <p:txBody>
          <a:bodyPr anchor="ctr">
            <a:noAutofit/>
          </a:bodyPr>
          <a:lstStyle/>
          <a:p>
            <a:pPr algn="ctr">
              <a:lnSpc>
                <a:spcPct val="90000"/>
              </a:lnSpc>
            </a:pPr>
            <a:r>
              <a:rPr lang="en-US" sz="3200" b="0" strike="noStrike" spc="-1">
                <a:solidFill>
                  <a:srgbClr val="222A35"/>
                </a:solidFill>
                <a:latin typeface="Calibri Light"/>
              </a:rPr>
              <a:t>H </a:t>
            </a:r>
            <a:r>
              <a:rPr lang="el-GR" sz="3200" b="0" strike="noStrike" spc="-1">
                <a:solidFill>
                  <a:srgbClr val="222A35"/>
                </a:solidFill>
                <a:latin typeface="Calibri Light"/>
              </a:rPr>
              <a:t>αφομοίωση της θεωρίας</a:t>
            </a:r>
            <a:br/>
            <a:r>
              <a:rPr lang="el-GR" sz="3200" b="0" strike="noStrike" spc="-1">
                <a:solidFill>
                  <a:srgbClr val="222A35"/>
                </a:solidFill>
                <a:latin typeface="Calibri Light"/>
              </a:rPr>
              <a:t> μέσω της  </a:t>
            </a:r>
            <a:r>
              <a:rPr lang="el-GR" sz="3200" b="0" strike="noStrike" spc="599">
                <a:solidFill>
                  <a:srgbClr val="222A35"/>
                </a:solidFill>
                <a:latin typeface="Calibri Light"/>
              </a:rPr>
              <a:t>πράξης </a:t>
            </a:r>
            <a:br/>
            <a:r>
              <a:rPr lang="el-GR" sz="3200" b="0" strike="noStrike" spc="-1">
                <a:solidFill>
                  <a:srgbClr val="222A35"/>
                </a:solidFill>
                <a:latin typeface="Calibri Light"/>
              </a:rPr>
              <a:t>και στα ιατρικά συγγράμματα.</a:t>
            </a:r>
            <a:br/>
            <a:r>
              <a:rPr lang="en-US" sz="3200" b="0" strike="noStrike" spc="299">
                <a:solidFill>
                  <a:srgbClr val="222A35"/>
                </a:solidFill>
                <a:latin typeface="Calibri Light"/>
              </a:rPr>
              <a:t>A. C. Lazaris (ed.) </a:t>
            </a:r>
            <a:r>
              <a:rPr lang="en-US" sz="3200" b="0" strike="noStrike" spc="-1">
                <a:solidFill>
                  <a:srgbClr val="222A35"/>
                </a:solidFill>
                <a:latin typeface="Calibri Light"/>
              </a:rPr>
              <a:t>CLINICAL GENITOURINARY PATHOLOGY</a:t>
            </a:r>
            <a:r>
              <a:rPr lang="el-GR" sz="3200" b="0" strike="noStrike" spc="-1">
                <a:solidFill>
                  <a:srgbClr val="222A35"/>
                </a:solidFill>
                <a:latin typeface="Calibri Light"/>
              </a:rPr>
              <a:t> </a:t>
            </a:r>
            <a:r>
              <a:rPr lang="en-US" sz="3200" b="0" strike="noStrike" spc="-1">
                <a:solidFill>
                  <a:srgbClr val="222A35"/>
                </a:solidFill>
                <a:latin typeface="Calibri Light"/>
              </a:rPr>
              <a:t>: </a:t>
            </a:r>
            <a:br/>
            <a:r>
              <a:rPr lang="en-US" sz="3200" b="0" strike="noStrike" spc="599">
                <a:solidFill>
                  <a:srgbClr val="222A35"/>
                </a:solidFill>
                <a:latin typeface="Calibri Light"/>
              </a:rPr>
              <a:t>A </a:t>
            </a:r>
            <a:r>
              <a:rPr lang="en-US" sz="3200" b="1" strike="noStrike" spc="599">
                <a:solidFill>
                  <a:srgbClr val="222A35"/>
                </a:solidFill>
                <a:latin typeface="Calibri Light"/>
              </a:rPr>
              <a:t>Case-based</a:t>
            </a:r>
            <a:r>
              <a:rPr lang="en-US" sz="3200" b="0" strike="noStrike" spc="599">
                <a:solidFill>
                  <a:srgbClr val="222A35"/>
                </a:solidFill>
                <a:latin typeface="Calibri Light"/>
              </a:rPr>
              <a:t> Learning Approach</a:t>
            </a:r>
            <a:r>
              <a:rPr lang="en-US" sz="3200" b="0" strike="noStrike" spc="-1">
                <a:solidFill>
                  <a:srgbClr val="222A35"/>
                </a:solidFill>
                <a:latin typeface="Calibri Light"/>
              </a:rPr>
              <a:t>. </a:t>
            </a:r>
            <a:br/>
            <a:r>
              <a:rPr lang="en-US" sz="3200" b="0" strike="noStrike" spc="-1">
                <a:solidFill>
                  <a:srgbClr val="222A35"/>
                </a:solidFill>
                <a:latin typeface="Calibri Light"/>
              </a:rPr>
              <a:t>SPRINGER</a:t>
            </a:r>
            <a:r>
              <a:rPr lang="el-GR" sz="3200" b="0" strike="noStrike" spc="-1">
                <a:solidFill>
                  <a:srgbClr val="222A35"/>
                </a:solidFill>
                <a:latin typeface="Calibri Light"/>
              </a:rPr>
              <a:t>,  </a:t>
            </a:r>
            <a:r>
              <a:rPr lang="en-US" sz="3200" b="0" strike="noStrike" spc="-1">
                <a:solidFill>
                  <a:srgbClr val="222A35"/>
                </a:solidFill>
                <a:latin typeface="Calibri Light"/>
              </a:rPr>
              <a:t>Berlin 2018</a:t>
            </a:r>
            <a:r>
              <a:rPr lang="en-US" sz="2000" b="0" strike="noStrike" spc="-1">
                <a:solidFill>
                  <a:srgbClr val="222A35"/>
                </a:solidFill>
                <a:latin typeface="Calibri Light"/>
              </a:rPr>
              <a:t>.</a:t>
            </a:r>
            <a:endParaRPr lang="el-GR" sz="2000" b="0" strike="noStrike" spc="-1">
              <a:solidFill>
                <a:srgbClr val="000000"/>
              </a:solidFill>
              <a:latin typeface="Calibri"/>
            </a:endParaRPr>
          </a:p>
        </p:txBody>
      </p:sp>
      <p:pic>
        <p:nvPicPr>
          <p:cNvPr id="253" name="Picture 2"/>
          <p:cNvPicPr/>
          <p:nvPr/>
        </p:nvPicPr>
        <p:blipFill>
          <a:blip r:embed="rId2" cstate="print"/>
          <a:stretch/>
        </p:blipFill>
        <p:spPr>
          <a:xfrm>
            <a:off x="0" y="0"/>
            <a:ext cx="6098760" cy="2571480"/>
          </a:xfrm>
          <a:prstGeom prst="rect">
            <a:avLst/>
          </a:prstGeom>
          <a:ln w="9525">
            <a:noFill/>
          </a:ln>
        </p:spPr>
      </p:pic>
      <p:pic>
        <p:nvPicPr>
          <p:cNvPr id="254" name="Picture 3"/>
          <p:cNvPicPr/>
          <p:nvPr/>
        </p:nvPicPr>
        <p:blipFill>
          <a:blip r:embed="rId3" cstate="print"/>
          <a:stretch/>
        </p:blipFill>
        <p:spPr>
          <a:xfrm>
            <a:off x="0" y="2500200"/>
            <a:ext cx="6095520" cy="2545560"/>
          </a:xfrm>
          <a:prstGeom prst="rect">
            <a:avLst/>
          </a:prstGeom>
          <a:ln w="9525">
            <a:noFill/>
          </a:ln>
        </p:spPr>
      </p:pic>
      <p:pic>
        <p:nvPicPr>
          <p:cNvPr id="255" name="Picture 2"/>
          <p:cNvPicPr/>
          <p:nvPr/>
        </p:nvPicPr>
        <p:blipFill>
          <a:blip r:embed="rId4" cstate="print"/>
          <a:stretch/>
        </p:blipFill>
        <p:spPr>
          <a:xfrm>
            <a:off x="0" y="2000160"/>
            <a:ext cx="6190920" cy="2530080"/>
          </a:xfrm>
          <a:prstGeom prst="rect">
            <a:avLst/>
          </a:prstGeom>
          <a:ln w="9525">
            <a:noFill/>
          </a:ln>
        </p:spPr>
      </p:pic>
      <p:pic>
        <p:nvPicPr>
          <p:cNvPr id="256" name="Picture 2" descr="Î¦ÏÏÎ¿Î³ÏÎ±ÏÎ¯Î± ÏÎ¿Ï ÏÏÎ®ÏÏÎ· HIPON Project."/>
          <p:cNvPicPr/>
          <p:nvPr/>
        </p:nvPicPr>
        <p:blipFill>
          <a:blip r:embed="rId5" cstate="print"/>
          <a:stretch/>
        </p:blipFill>
        <p:spPr>
          <a:xfrm>
            <a:off x="6191280" y="285840"/>
            <a:ext cx="5333760" cy="6244200"/>
          </a:xfrm>
          <a:prstGeom prst="rect">
            <a:avLst/>
          </a:prstGeom>
          <a:ln w="0">
            <a:noFill/>
          </a:ln>
        </p:spPr>
      </p:pic>
      <p:pic>
        <p:nvPicPr>
          <p:cNvPr id="257" name="Picture 2"/>
          <p:cNvPicPr/>
          <p:nvPr/>
        </p:nvPicPr>
        <p:blipFill>
          <a:blip r:embed="rId6" cstate="print"/>
          <a:stretch/>
        </p:blipFill>
        <p:spPr>
          <a:xfrm>
            <a:off x="-14760" y="-459360"/>
            <a:ext cx="12266280" cy="62316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500"/>
                                        <p:tgtEl>
                                          <p:spTgt spid="252"/>
                                        </p:tgtEl>
                                      </p:cBhvr>
                                    </p:animEffect>
                                    <p:set>
                                      <p:cBhvr>
                                        <p:cTn id="7" dur="1" fill="hold">
                                          <p:stCondLst>
                                            <p:cond delay="499"/>
                                          </p:stCondLst>
                                        </p:cTn>
                                        <p:tgtEl>
                                          <p:spTgt spid="25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fade">
                                      <p:cBhvr additive="repl">
                                        <p:cTn id="12" dur="500"/>
                                        <p:tgtEl>
                                          <p:spTgt spid="253"/>
                                        </p:tgtEl>
                                      </p:cBhvr>
                                    </p:animEffect>
                                  </p:childTnLst>
                                </p:cTn>
                              </p:par>
                              <p:par>
                                <p:cTn id="13" presetID="10" presetClass="entr" fill="hold" nodeType="with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fade">
                                      <p:cBhvr additive="repl">
                                        <p:cTn id="15" dur="500"/>
                                        <p:tgtEl>
                                          <p:spTgt spid="2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fill="hold" nodeType="clickEffect">
                                  <p:stCondLst>
                                    <p:cond delay="0"/>
                                  </p:stCondLst>
                                  <p:childTnLst>
                                    <p:animEffect transition="out" filter="fade">
                                      <p:cBhvr additive="repl">
                                        <p:cTn id="19" dur="500"/>
                                        <p:tgtEl>
                                          <p:spTgt spid="253"/>
                                        </p:tgtEl>
                                      </p:cBhvr>
                                    </p:animEffect>
                                    <p:set>
                                      <p:cBhvr>
                                        <p:cTn id="20" dur="1" fill="hold">
                                          <p:stCondLst>
                                            <p:cond delay="499"/>
                                          </p:stCondLst>
                                        </p:cTn>
                                        <p:tgtEl>
                                          <p:spTgt spid="253"/>
                                        </p:tgtEl>
                                        <p:attrNameLst>
                                          <p:attrName>style.visibility</p:attrName>
                                        </p:attrNameLst>
                                      </p:cBhvr>
                                      <p:to>
                                        <p:strVal val="hidden"/>
                                      </p:to>
                                    </p:set>
                                  </p:childTnLst>
                                </p:cTn>
                              </p:par>
                              <p:par>
                                <p:cTn id="21" presetID="10" presetClass="exit" fill="hold" nodeType="withEffect">
                                  <p:stCondLst>
                                    <p:cond delay="0"/>
                                  </p:stCondLst>
                                  <p:childTnLst>
                                    <p:animEffect transition="out" filter="fade">
                                      <p:cBhvr additive="repl">
                                        <p:cTn id="22" dur="500"/>
                                        <p:tgtEl>
                                          <p:spTgt spid="254"/>
                                        </p:tgtEl>
                                      </p:cBhvr>
                                    </p:animEffect>
                                    <p:set>
                                      <p:cBhvr>
                                        <p:cTn id="23" dur="1" fill="hold">
                                          <p:stCondLst>
                                            <p:cond delay="499"/>
                                          </p:stCondLst>
                                        </p:cTn>
                                        <p:tgtEl>
                                          <p:spTgt spid="25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fill="hold" nodeType="clickEffect">
                                  <p:stCondLst>
                                    <p:cond delay="0"/>
                                  </p:stCondLst>
                                  <p:childTnLst>
                                    <p:set>
                                      <p:cBhvr>
                                        <p:cTn id="27" dur="1" fill="hold">
                                          <p:stCondLst>
                                            <p:cond delay="0"/>
                                          </p:stCondLst>
                                        </p:cTn>
                                        <p:tgtEl>
                                          <p:spTgt spid="255"/>
                                        </p:tgtEl>
                                        <p:attrNameLst>
                                          <p:attrName>style.visibility</p:attrName>
                                        </p:attrNameLst>
                                      </p:cBhvr>
                                      <p:to>
                                        <p:strVal val="visible"/>
                                      </p:to>
                                    </p:set>
                                    <p:animEffect transition="in" filter="fade">
                                      <p:cBhvr additive="repl">
                                        <p:cTn id="28" dur="500"/>
                                        <p:tgtEl>
                                          <p:spTgt spid="2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nodeType="clickEffect">
                                  <p:stCondLst>
                                    <p:cond delay="0"/>
                                  </p:stCondLst>
                                  <p:childTnLst>
                                    <p:set>
                                      <p:cBhvr>
                                        <p:cTn id="32" dur="1" fill="hold">
                                          <p:stCondLst>
                                            <p:cond delay="0"/>
                                          </p:stCondLst>
                                        </p:cTn>
                                        <p:tgtEl>
                                          <p:spTgt spid="257"/>
                                        </p:tgtEl>
                                        <p:attrNameLst>
                                          <p:attrName>style.visibility</p:attrName>
                                        </p:attrNameLst>
                                      </p:cBhvr>
                                      <p:to>
                                        <p:strVal val="visible"/>
                                      </p:to>
                                    </p:set>
                                    <p:animEffect transition="in" filter="fade">
                                      <p:cBhvr additive="repl">
                                        <p:cTn id="33"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0" y="274680"/>
            <a:ext cx="12191760" cy="1142640"/>
          </a:xfrm>
          <a:prstGeom prst="rect">
            <a:avLst/>
          </a:prstGeom>
          <a:noFill/>
          <a:ln w="0">
            <a:noFill/>
          </a:ln>
        </p:spPr>
        <p:txBody>
          <a:bodyPr anchor="ctr">
            <a:noAutofit/>
          </a:bodyPr>
          <a:lstStyle/>
          <a:p>
            <a:pPr algn="ctr">
              <a:lnSpc>
                <a:spcPct val="90000"/>
              </a:lnSpc>
            </a:pPr>
            <a:r>
              <a:rPr lang="el-GR" sz="3200" b="0" strike="noStrike" spc="-1">
                <a:solidFill>
                  <a:srgbClr val="000000"/>
                </a:solidFill>
                <a:latin typeface="Calibri"/>
              </a:rPr>
              <a:t>Ο σημαντικότατος </a:t>
            </a:r>
            <a:r>
              <a:rPr lang="el-GR" sz="3200" b="1" i="1" strike="noStrike" spc="-1">
                <a:solidFill>
                  <a:srgbClr val="000000"/>
                </a:solidFill>
                <a:latin typeface="Calibri"/>
              </a:rPr>
              <a:t>συμπληρωματικός</a:t>
            </a:r>
            <a:r>
              <a:rPr lang="el-GR" sz="3200" b="0" strike="noStrike" spc="-1">
                <a:solidFill>
                  <a:srgbClr val="000000"/>
                </a:solidFill>
                <a:latin typeface="Calibri"/>
              </a:rPr>
              <a:t> ρόλος </a:t>
            </a:r>
            <a:br/>
            <a:r>
              <a:rPr lang="el-GR" sz="3200" b="0" strike="noStrike" spc="-1">
                <a:solidFill>
                  <a:srgbClr val="000000"/>
                </a:solidFill>
                <a:latin typeface="Calibri"/>
              </a:rPr>
              <a:t>των σύγχρονων διαδικτυακών πολυμέσων </a:t>
            </a:r>
            <a:br/>
            <a:r>
              <a:rPr lang="el-GR" sz="3200" b="0" strike="noStrike" spc="-1">
                <a:solidFill>
                  <a:srgbClr val="000000"/>
                </a:solidFill>
                <a:latin typeface="Calibri"/>
              </a:rPr>
              <a:t>στα πεδία τόσο της </a:t>
            </a:r>
            <a:r>
              <a:rPr lang="el-GR" sz="3200" b="0" strike="noStrike" spc="-1">
                <a:solidFill>
                  <a:srgbClr val="0070C0"/>
                </a:solidFill>
                <a:latin typeface="Calibri"/>
              </a:rPr>
              <a:t>ακαδημαϊκής</a:t>
            </a:r>
            <a:r>
              <a:rPr lang="el-GR" sz="3200" b="0" strike="noStrike" spc="-1">
                <a:solidFill>
                  <a:srgbClr val="000000"/>
                </a:solidFill>
                <a:latin typeface="Calibri"/>
              </a:rPr>
              <a:t> όσο και της </a:t>
            </a:r>
            <a:r>
              <a:rPr lang="el-GR" sz="3200" b="0" strike="noStrike" spc="-1">
                <a:solidFill>
                  <a:srgbClr val="C00000"/>
                </a:solidFill>
                <a:latin typeface="Calibri"/>
              </a:rPr>
              <a:t>βιωματικής</a:t>
            </a:r>
            <a:r>
              <a:rPr lang="el-GR" sz="3200" b="0" strike="noStrike" spc="-1">
                <a:solidFill>
                  <a:srgbClr val="000000"/>
                </a:solidFill>
                <a:latin typeface="Calibri"/>
              </a:rPr>
              <a:t> μάθησης.</a:t>
            </a:r>
            <a:r>
              <a:rPr lang="en-US" sz="3200" b="0" strike="noStrike" spc="-1">
                <a:solidFill>
                  <a:srgbClr val="000000"/>
                </a:solidFill>
                <a:latin typeface="Calibri"/>
              </a:rPr>
              <a:t> </a:t>
            </a:r>
            <a:br/>
            <a:r>
              <a:rPr lang="en-US" sz="3200" b="1" strike="noStrike" spc="-1">
                <a:solidFill>
                  <a:srgbClr val="FF0000"/>
                </a:solidFill>
                <a:latin typeface="Calibri Light"/>
              </a:rPr>
              <a:t>@ACLazaris-HISTOPATHOLOGY</a:t>
            </a:r>
            <a:endParaRPr lang="el-GR" sz="3200" b="0" strike="noStrike" spc="-1">
              <a:solidFill>
                <a:srgbClr val="000000"/>
              </a:solidFill>
              <a:latin typeface="Calibri"/>
            </a:endParaRPr>
          </a:p>
        </p:txBody>
      </p:sp>
      <p:pic>
        <p:nvPicPr>
          <p:cNvPr id="259" name="Picture 1" descr="C:\Users\User\Desktop\Screenshot_1.jpg"/>
          <p:cNvPicPr/>
          <p:nvPr/>
        </p:nvPicPr>
        <p:blipFill>
          <a:blip r:embed="rId2" cstate="print"/>
          <a:stretch/>
        </p:blipFill>
        <p:spPr>
          <a:xfrm>
            <a:off x="931680" y="1728360"/>
            <a:ext cx="10368360" cy="49550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dissolve">
                                      <p:cBhvr additive="repl">
                                        <p:cTn id="7"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1 - Τίτλος"/>
          <p:cNvSpPr txBox="1"/>
          <p:nvPr/>
        </p:nvSpPr>
        <p:spPr>
          <a:xfrm>
            <a:off x="-46080" y="0"/>
            <a:ext cx="12191760" cy="1265040"/>
          </a:xfrm>
          <a:prstGeom prst="rect">
            <a:avLst/>
          </a:prstGeom>
          <a:noFill/>
          <a:ln w="0">
            <a:noFill/>
          </a:ln>
        </p:spPr>
        <p:txBody>
          <a:bodyPr anchor="ctr">
            <a:normAutofit fontScale="88000"/>
          </a:bodyPr>
          <a:lstStyle/>
          <a:p>
            <a:pPr algn="ctr">
              <a:lnSpc>
                <a:spcPct val="90000"/>
              </a:lnSpc>
            </a:pPr>
            <a:br/>
            <a:r>
              <a:rPr lang="el-GR" sz="3100" b="1" strike="noStrike" spc="-1">
                <a:solidFill>
                  <a:srgbClr val="000000"/>
                </a:solidFill>
                <a:latin typeface="Calibri Light"/>
              </a:rPr>
              <a:t>Η </a:t>
            </a:r>
            <a:r>
              <a:rPr lang="el-GR" sz="3100" b="1" strike="noStrike" spc="299">
                <a:solidFill>
                  <a:srgbClr val="C00000"/>
                </a:solidFill>
                <a:latin typeface="Calibri Light"/>
              </a:rPr>
              <a:t>βιωματική</a:t>
            </a:r>
            <a:r>
              <a:rPr lang="el-GR" sz="3100" b="1" strike="noStrike" spc="-1">
                <a:solidFill>
                  <a:srgbClr val="C00000"/>
                </a:solidFill>
                <a:latin typeface="Calibri Light"/>
              </a:rPr>
              <a:t> μάθηση </a:t>
            </a:r>
            <a:r>
              <a:rPr lang="el-GR" sz="3100" b="1" strike="noStrike" spc="-1">
                <a:solidFill>
                  <a:srgbClr val="000000"/>
                </a:solidFill>
                <a:latin typeface="Calibri Light"/>
              </a:rPr>
              <a:t>ορίζεται ως </a:t>
            </a:r>
            <a:r>
              <a:rPr lang="el-GR" sz="3100" b="1" strike="noStrike" spc="-1">
                <a:solidFill>
                  <a:srgbClr val="C00000"/>
                </a:solidFill>
                <a:latin typeface="Calibri Light"/>
              </a:rPr>
              <a:t>μάθηση μέσω της αντανάκλασης της πράξης.</a:t>
            </a:r>
            <a:br/>
            <a:endParaRPr lang="el-GR" sz="3100" b="0" strike="noStrike" spc="-1">
              <a:solidFill>
                <a:srgbClr val="000000"/>
              </a:solidFill>
              <a:latin typeface="Calibri"/>
            </a:endParaRPr>
          </a:p>
        </p:txBody>
      </p:sp>
      <p:sp>
        <p:nvSpPr>
          <p:cNvPr id="261" name="2 - Ορθογώνιο"/>
          <p:cNvSpPr/>
          <p:nvPr/>
        </p:nvSpPr>
        <p:spPr>
          <a:xfrm>
            <a:off x="156960" y="1191600"/>
            <a:ext cx="12034800" cy="521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2400" b="0" strike="noStrike" spc="-1" dirty="0">
                <a:solidFill>
                  <a:srgbClr val="000000"/>
                </a:solidFill>
                <a:latin typeface="Calibri"/>
              </a:rPr>
              <a:t>Με την ευρεία έννοια, </a:t>
            </a:r>
            <a:r>
              <a:rPr lang="el-GR" sz="2400" b="1" strike="noStrike" spc="-1" dirty="0">
                <a:solidFill>
                  <a:srgbClr val="C00000"/>
                </a:solidFill>
                <a:latin typeface="Calibri"/>
              </a:rPr>
              <a:t>βιωματική μάθηση </a:t>
            </a:r>
            <a:r>
              <a:rPr lang="el-GR" sz="2400" b="0" strike="noStrike" spc="-1" dirty="0">
                <a:solidFill>
                  <a:srgbClr val="000000"/>
                </a:solidFill>
                <a:latin typeface="Calibri"/>
              </a:rPr>
              <a:t>είναι κάθε μάθηση που στηρίζει τον μαθητή στην εφαρμογή των γνώσεων και στην εννοιολογική κατανόηση αληθινών προβλημάτων ή καταστάσεων, κατά την οποία ο </a:t>
            </a:r>
            <a:r>
              <a:rPr lang="el-GR" sz="2400" b="1" strike="noStrike" spc="-1" dirty="0">
                <a:solidFill>
                  <a:srgbClr val="C00000"/>
                </a:solidFill>
                <a:latin typeface="Calibri"/>
              </a:rPr>
              <a:t>εκπαιδευτής/καταλύτης</a:t>
            </a:r>
            <a:r>
              <a:rPr lang="el-GR" sz="2400" b="0" strike="noStrike" spc="-1" dirty="0">
                <a:solidFill>
                  <a:srgbClr val="000000"/>
                </a:solidFill>
                <a:latin typeface="Calibri"/>
              </a:rPr>
              <a:t> κατευθύνει και </a:t>
            </a:r>
            <a:r>
              <a:rPr lang="el-GR" sz="2400" b="1" strike="noStrike" spc="-1" dirty="0">
                <a:solidFill>
                  <a:srgbClr val="C00000"/>
                </a:solidFill>
                <a:latin typeface="Calibri"/>
              </a:rPr>
              <a:t>διευκολύνει τη μάθηση</a:t>
            </a:r>
            <a:r>
              <a:rPr lang="el-GR" sz="2400" b="0" strike="noStrike" spc="-1" dirty="0">
                <a:solidFill>
                  <a:srgbClr val="000000"/>
                </a:solidFill>
                <a:latin typeface="Calibri"/>
              </a:rPr>
              <a:t>, την οποία αποκτά ο μαθητευόμενος μετά  </a:t>
            </a:r>
            <a:r>
              <a:rPr lang="el-GR" sz="2400" b="1" u="sng" strike="noStrike" spc="599" dirty="0">
                <a:solidFill>
                  <a:srgbClr val="000000"/>
                </a:solidFill>
                <a:uFillTx/>
                <a:latin typeface="Calibri"/>
              </a:rPr>
              <a:t>την πράξη</a:t>
            </a:r>
            <a:r>
              <a:rPr lang="el-GR" sz="2400" b="0" strike="noStrike" spc="-1" dirty="0">
                <a:solidFill>
                  <a:srgbClr val="000000"/>
                </a:solidFill>
                <a:latin typeface="Calibri"/>
              </a:rPr>
              <a:t>.</a:t>
            </a:r>
            <a:r>
              <a:rPr lang="en-US" sz="2400" b="0" strike="noStrike" spc="-1" dirty="0">
                <a:solidFill>
                  <a:srgbClr val="000000"/>
                </a:solidFill>
                <a:latin typeface="Calibri"/>
              </a:rPr>
              <a:t> </a:t>
            </a:r>
            <a:endParaRPr lang="el-GR" sz="2400" b="0" strike="noStrike" spc="-1" dirty="0">
              <a:latin typeface="Arial"/>
            </a:endParaRPr>
          </a:p>
          <a:p>
            <a:pPr algn="just">
              <a:lnSpc>
                <a:spcPct val="100000"/>
              </a:lnSpc>
            </a:pPr>
            <a:endParaRPr lang="el-GR" sz="2400" b="0" strike="noStrike" spc="-1" dirty="0">
              <a:latin typeface="Arial"/>
            </a:endParaRPr>
          </a:p>
          <a:p>
            <a:pPr algn="just">
              <a:lnSpc>
                <a:spcPct val="100000"/>
              </a:lnSpc>
            </a:pPr>
            <a:r>
              <a:rPr lang="el-GR" sz="2400" b="0" strike="noStrike" spc="-1" dirty="0">
                <a:solidFill>
                  <a:srgbClr val="000000"/>
                </a:solidFill>
                <a:latin typeface="Calibri"/>
              </a:rPr>
              <a:t>Για να γίνει διενεργηθεί κυριολεκτικά </a:t>
            </a:r>
            <a:r>
              <a:rPr lang="el-GR" sz="2400" b="0" strike="noStrike" spc="-1" dirty="0">
                <a:solidFill>
                  <a:srgbClr val="FF0000"/>
                </a:solidFill>
                <a:latin typeface="Calibri"/>
              </a:rPr>
              <a:t>βιωματική μάθηση</a:t>
            </a:r>
            <a:r>
              <a:rPr lang="el-GR" sz="2400" b="0" strike="noStrike" spc="-1" dirty="0">
                <a:solidFill>
                  <a:srgbClr val="000000"/>
                </a:solidFill>
                <a:latin typeface="Calibri"/>
              </a:rPr>
              <a:t> π.χ. στην Παθολογική Ανατομική, θα πρέπει να τίθεται στη διάθεση του εκπαιδευόμενου </a:t>
            </a:r>
            <a:r>
              <a:rPr lang="el-GR" sz="2400" b="0" u="sng" strike="noStrike" spc="-1" dirty="0">
                <a:solidFill>
                  <a:srgbClr val="FF0000"/>
                </a:solidFill>
                <a:uFillTx/>
                <a:latin typeface="Calibri"/>
              </a:rPr>
              <a:t>ένα πραγματικό </a:t>
            </a:r>
            <a:r>
              <a:rPr lang="el-GR" sz="2400" b="0" u="sng" strike="noStrike" spc="-1" dirty="0" err="1">
                <a:solidFill>
                  <a:srgbClr val="FF0000"/>
                </a:solidFill>
                <a:uFillTx/>
                <a:latin typeface="Calibri"/>
              </a:rPr>
              <a:t>παθολογοανατομικό</a:t>
            </a:r>
            <a:r>
              <a:rPr lang="el-GR" sz="2400" b="0" u="sng" strike="noStrike" spc="-1" dirty="0">
                <a:solidFill>
                  <a:srgbClr val="FF0000"/>
                </a:solidFill>
                <a:uFillTx/>
                <a:latin typeface="Calibri"/>
              </a:rPr>
              <a:t> εργαστήριο</a:t>
            </a:r>
            <a:r>
              <a:rPr lang="el-GR" sz="2400" b="0" strike="noStrike" spc="-1" dirty="0">
                <a:solidFill>
                  <a:srgbClr val="000000"/>
                </a:solidFill>
                <a:latin typeface="Calibri"/>
              </a:rPr>
              <a:t>. Η</a:t>
            </a:r>
            <a:r>
              <a:rPr lang="en-US" sz="2400" b="0" strike="noStrike" spc="-1" dirty="0">
                <a:solidFill>
                  <a:srgbClr val="000000"/>
                </a:solidFill>
                <a:latin typeface="Calibri"/>
              </a:rPr>
              <a:t> </a:t>
            </a:r>
            <a:r>
              <a:rPr lang="el-GR" sz="2400" b="0" strike="noStrike" spc="-1" dirty="0">
                <a:solidFill>
                  <a:srgbClr val="000000"/>
                </a:solidFill>
                <a:latin typeface="Calibri"/>
              </a:rPr>
              <a:t> </a:t>
            </a:r>
            <a:r>
              <a:rPr lang="en-US" sz="2400" b="0" strike="noStrike" spc="-1" dirty="0">
                <a:solidFill>
                  <a:srgbClr val="000000"/>
                </a:solidFill>
                <a:latin typeface="Calibri"/>
              </a:rPr>
              <a:t>I C T </a:t>
            </a:r>
            <a:r>
              <a:rPr lang="el-GR" sz="2400" b="0" strike="noStrike" spc="-1" dirty="0">
                <a:solidFill>
                  <a:srgbClr val="000000"/>
                </a:solidFill>
                <a:latin typeface="Calibri"/>
              </a:rPr>
              <a:t>μας επέτρεψε να δημιουργήσουμε ένα </a:t>
            </a:r>
            <a:r>
              <a:rPr lang="en-US" sz="2400" b="0" strike="noStrike" spc="-1" dirty="0">
                <a:solidFill>
                  <a:srgbClr val="000000"/>
                </a:solidFill>
                <a:latin typeface="Calibri"/>
              </a:rPr>
              <a:t> </a:t>
            </a:r>
            <a:r>
              <a:rPr lang="en-US" sz="2400" b="0" u="sng" strike="noStrike" spc="299" dirty="0">
                <a:solidFill>
                  <a:srgbClr val="000000"/>
                </a:solidFill>
                <a:uFillTx/>
                <a:latin typeface="Calibri"/>
              </a:rPr>
              <a:t>online </a:t>
            </a:r>
            <a:r>
              <a:rPr lang="el-GR" sz="2400" b="0" u="sng" strike="noStrike" spc="299" dirty="0">
                <a:solidFill>
                  <a:srgbClr val="000000"/>
                </a:solidFill>
                <a:uFillTx/>
                <a:latin typeface="Calibri"/>
              </a:rPr>
              <a:t>περιβάλλον</a:t>
            </a:r>
            <a:r>
              <a:rPr lang="en-US" sz="2400" b="0" strike="noStrike" spc="299" dirty="0">
                <a:solidFill>
                  <a:srgbClr val="000000"/>
                </a:solidFill>
                <a:latin typeface="Calibri"/>
              </a:rPr>
              <a:t> </a:t>
            </a:r>
            <a:r>
              <a:rPr lang="el-GR" sz="2400" b="0" strike="noStrike" spc="-1" dirty="0">
                <a:solidFill>
                  <a:srgbClr val="000000"/>
                </a:solidFill>
                <a:latin typeface="Calibri"/>
              </a:rPr>
              <a:t>που </a:t>
            </a:r>
            <a:r>
              <a:rPr lang="el-GR" sz="2400" b="1" strike="noStrike" spc="-1" dirty="0">
                <a:solidFill>
                  <a:srgbClr val="000000"/>
                </a:solidFill>
                <a:latin typeface="Calibri"/>
              </a:rPr>
              <a:t>προσομοιώνει αυτό της πραγματικής καθημερινής πρακτικής της Παθολογικής Ανατομικής</a:t>
            </a:r>
            <a:r>
              <a:rPr lang="en-US" sz="2400" b="0" strike="noStrike" spc="-1" dirty="0">
                <a:solidFill>
                  <a:srgbClr val="000000"/>
                </a:solidFill>
                <a:latin typeface="Calibri"/>
              </a:rPr>
              <a:t>. </a:t>
            </a:r>
            <a:r>
              <a:rPr lang="el-GR" sz="2400" b="0" strike="noStrike" spc="-1" dirty="0">
                <a:solidFill>
                  <a:srgbClr val="000000"/>
                </a:solidFill>
                <a:latin typeface="Calibri"/>
              </a:rPr>
              <a:t>Η πλατφόρμα ηλεκτρονικής μάθησης Η</a:t>
            </a:r>
            <a:r>
              <a:rPr lang="en-US" sz="2400" b="0" strike="noStrike" spc="-1" dirty="0">
                <a:solidFill>
                  <a:srgbClr val="000000"/>
                </a:solidFill>
                <a:latin typeface="Calibri"/>
              </a:rPr>
              <a:t>IPON </a:t>
            </a:r>
            <a:r>
              <a:rPr lang="el-GR" sz="2400" b="0" strike="noStrike" spc="-1" dirty="0">
                <a:solidFill>
                  <a:srgbClr val="000000"/>
                </a:solidFill>
                <a:latin typeface="Calibri"/>
              </a:rPr>
              <a:t>σχεδιάστηκε για να λειτουργήσει</a:t>
            </a:r>
            <a:r>
              <a:rPr lang="en-US" sz="2400" b="0" strike="noStrike" spc="-1" dirty="0">
                <a:solidFill>
                  <a:srgbClr val="000000"/>
                </a:solidFill>
                <a:latin typeface="Calibri"/>
              </a:rPr>
              <a:t> </a:t>
            </a:r>
            <a:r>
              <a:rPr lang="el-GR" sz="2400" b="0" strike="noStrike" spc="-1" dirty="0">
                <a:solidFill>
                  <a:srgbClr val="000000"/>
                </a:solidFill>
                <a:latin typeface="Calibri"/>
              </a:rPr>
              <a:t>μέσω της </a:t>
            </a:r>
            <a:r>
              <a:rPr lang="el-GR" sz="2400" b="0" strike="noStrike" spc="-1" dirty="0">
                <a:solidFill>
                  <a:srgbClr val="FF0000"/>
                </a:solidFill>
                <a:latin typeface="Calibri"/>
              </a:rPr>
              <a:t>βιωματικής μάθησης</a:t>
            </a:r>
            <a:r>
              <a:rPr lang="el-GR" sz="2400" b="0" strike="noStrike" spc="-1" dirty="0">
                <a:solidFill>
                  <a:srgbClr val="000000"/>
                </a:solidFill>
                <a:latin typeface="Calibri"/>
              </a:rPr>
              <a:t> προς όφελος κυρίως των φοιτητών ιατρικής και των ειδικευόμενων στην Παθολογική Ανατομική</a:t>
            </a:r>
            <a:r>
              <a:rPr lang="en-US" sz="2400" b="0" strike="noStrike" spc="-1" dirty="0">
                <a:solidFill>
                  <a:srgbClr val="000000"/>
                </a:solidFill>
                <a:latin typeface="Calibri"/>
              </a:rPr>
              <a:t>,</a:t>
            </a:r>
            <a:r>
              <a:rPr lang="el-GR" sz="2400" b="0" strike="noStrike" spc="-1" dirty="0">
                <a:solidFill>
                  <a:srgbClr val="000000"/>
                </a:solidFill>
                <a:latin typeface="Calibri"/>
              </a:rPr>
              <a:t> με </a:t>
            </a:r>
            <a:r>
              <a:rPr lang="el-GR" sz="2400" b="0" u="sng" strike="noStrike" spc="-1" dirty="0">
                <a:solidFill>
                  <a:srgbClr val="000000"/>
                </a:solidFill>
                <a:uFillTx/>
                <a:latin typeface="Calibri"/>
              </a:rPr>
              <a:t>δραστηριότητες</a:t>
            </a:r>
            <a:r>
              <a:rPr lang="en-US" sz="2400" b="0" u="sng" strike="noStrike" spc="-1" dirty="0">
                <a:solidFill>
                  <a:srgbClr val="000000"/>
                </a:solidFill>
                <a:uFillTx/>
                <a:latin typeface="Calibri"/>
              </a:rPr>
              <a:t> </a:t>
            </a:r>
            <a:r>
              <a:rPr lang="en-US" sz="2400" b="0" u="sng" strike="noStrike" spc="599" dirty="0">
                <a:solidFill>
                  <a:srgbClr val="000000"/>
                </a:solidFill>
                <a:uFillTx/>
                <a:latin typeface="Calibri"/>
              </a:rPr>
              <a:t>ICT</a:t>
            </a:r>
            <a:r>
              <a:rPr lang="el-GR" sz="2400" b="0" strike="noStrike" spc="599" dirty="0">
                <a:solidFill>
                  <a:srgbClr val="000000"/>
                </a:solidFill>
                <a:latin typeface="Calibri"/>
              </a:rPr>
              <a:t>,</a:t>
            </a:r>
            <a:r>
              <a:rPr lang="el-GR" sz="2400" b="0" strike="noStrike" spc="-1" dirty="0">
                <a:solidFill>
                  <a:srgbClr val="000000"/>
                </a:solidFill>
                <a:latin typeface="Calibri"/>
              </a:rPr>
              <a:t>όπως </a:t>
            </a:r>
            <a:r>
              <a:rPr lang="el-GR" sz="2400" b="0" strike="noStrike" spc="-1" dirty="0">
                <a:solidFill>
                  <a:srgbClr val="FF0000"/>
                </a:solidFill>
                <a:latin typeface="Calibri"/>
              </a:rPr>
              <a:t>εικονικά</a:t>
            </a:r>
            <a:r>
              <a:rPr lang="en-US" sz="2400" b="0" strike="noStrike" spc="-1" dirty="0">
                <a:solidFill>
                  <a:srgbClr val="FF0000"/>
                </a:solidFill>
                <a:latin typeface="Calibri"/>
              </a:rPr>
              <a:t> </a:t>
            </a:r>
            <a:r>
              <a:rPr lang="el-GR" sz="2400" b="0" strike="noStrike" spc="-1" dirty="0">
                <a:solidFill>
                  <a:srgbClr val="FF0000"/>
                </a:solidFill>
                <a:latin typeface="Calibri"/>
              </a:rPr>
              <a:t>πλακίδια</a:t>
            </a:r>
            <a:r>
              <a:rPr lang="en-US" sz="2400" b="0" strike="noStrike" spc="-1" dirty="0">
                <a:solidFill>
                  <a:srgbClr val="FF0000"/>
                </a:solidFill>
                <a:latin typeface="Calibri"/>
              </a:rPr>
              <a:t>, </a:t>
            </a:r>
            <a:r>
              <a:rPr lang="el-GR" sz="2400" b="0" strike="noStrike" spc="-1" dirty="0">
                <a:solidFill>
                  <a:srgbClr val="FF0000"/>
                </a:solidFill>
                <a:latin typeface="Calibri"/>
              </a:rPr>
              <a:t>μελέτες περιστατικών</a:t>
            </a:r>
            <a:r>
              <a:rPr lang="en-US" sz="2400" b="0" strike="noStrike" spc="-1" dirty="0">
                <a:solidFill>
                  <a:srgbClr val="FF0000"/>
                </a:solidFill>
                <a:latin typeface="Calibri"/>
              </a:rPr>
              <a:t>, </a:t>
            </a:r>
            <a:r>
              <a:rPr lang="el-GR" sz="2400" b="0" strike="noStrike" spc="-1" dirty="0">
                <a:solidFill>
                  <a:srgbClr val="FF0000"/>
                </a:solidFill>
                <a:latin typeface="Calibri"/>
              </a:rPr>
              <a:t>κατευθυνόμενη διαγνωστική σκέψη</a:t>
            </a:r>
            <a:r>
              <a:rPr lang="en-US" sz="2400" b="0" strike="noStrike" spc="-1" dirty="0">
                <a:solidFill>
                  <a:srgbClr val="FF0000"/>
                </a:solidFill>
                <a:latin typeface="Calibri"/>
              </a:rPr>
              <a:t> </a:t>
            </a:r>
            <a:r>
              <a:rPr lang="el-GR" sz="2400" b="0" strike="noStrike" spc="-1" dirty="0">
                <a:solidFill>
                  <a:srgbClr val="FF0000"/>
                </a:solidFill>
                <a:latin typeface="Calibri"/>
              </a:rPr>
              <a:t>και προσομοίωση</a:t>
            </a:r>
            <a:r>
              <a:rPr lang="en-US" sz="2400" b="0" strike="noStrike" spc="-1" dirty="0">
                <a:solidFill>
                  <a:srgbClr val="FF0000"/>
                </a:solidFill>
                <a:latin typeface="Calibri"/>
              </a:rPr>
              <a:t>  </a:t>
            </a:r>
            <a:r>
              <a:rPr lang="el-GR" sz="2400" b="0" strike="noStrike" spc="-1" dirty="0">
                <a:solidFill>
                  <a:srgbClr val="FF0000"/>
                </a:solidFill>
                <a:latin typeface="Calibri"/>
              </a:rPr>
              <a:t>αποφάσεων λαμβανομένων στην καθημερινή πράξη</a:t>
            </a:r>
            <a:r>
              <a:rPr lang="en-US" sz="2400" b="0" strike="noStrike" spc="-1" dirty="0">
                <a:solidFill>
                  <a:srgbClr val="FF0000"/>
                </a:solidFill>
                <a:latin typeface="Calibri"/>
              </a:rPr>
              <a:t>. </a:t>
            </a:r>
            <a:endParaRPr lang="el-GR" sz="24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animEffect transition="in" filter="fade">
                                      <p:cBhvr additive="repl">
                                        <p:cTn id="7" dur="500"/>
                                        <p:tgtEl>
                                          <p:spTgt spid="2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fill="hold" nodeType="clickEffect">
                                  <p:stCondLst>
                                    <p:cond delay="0"/>
                                  </p:stCondLst>
                                  <p:childTnLst>
                                    <p:animEffect transition="out" filter="fade">
                                      <p:cBhvr additive="repl">
                                        <p:cTn id="11" dur="500"/>
                                        <p:tgtEl>
                                          <p:spTgt spid="261">
                                            <p:txEl>
                                              <p:pRg st="0" end="0"/>
                                            </p:txEl>
                                          </p:spTgt>
                                        </p:tgtEl>
                                      </p:cBhvr>
                                    </p:animEffect>
                                    <p:set>
                                      <p:cBhvr>
                                        <p:cTn id="12" dur="1" fill="hold">
                                          <p:stCondLst>
                                            <p:cond delay="499"/>
                                          </p:stCondLst>
                                        </p:cTn>
                                        <p:tgtEl>
                                          <p:spTgt spid="261">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261">
                                            <p:txEl>
                                              <p:pRg st="2" end="2"/>
                                            </p:txEl>
                                          </p:spTgt>
                                        </p:tgtEl>
                                        <p:attrNameLst>
                                          <p:attrName>style.visibility</p:attrName>
                                        </p:attrNameLst>
                                      </p:cBhvr>
                                      <p:to>
                                        <p:strVal val="visible"/>
                                      </p:to>
                                    </p:set>
                                    <p:animEffect transition="in" filter="fade">
                                      <p:cBhvr additive="repl">
                                        <p:cTn id="17" dur="500"/>
                                        <p:tgtEl>
                                          <p:spTgt spid="2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1 - Τίτλος"/>
          <p:cNvSpPr txBox="1"/>
          <p:nvPr/>
        </p:nvSpPr>
        <p:spPr>
          <a:xfrm>
            <a:off x="1023480" y="5013000"/>
            <a:ext cx="10558440" cy="1151640"/>
          </a:xfrm>
          <a:prstGeom prst="rect">
            <a:avLst/>
          </a:prstGeom>
          <a:noFill/>
          <a:ln w="0">
            <a:noFill/>
          </a:ln>
        </p:spPr>
        <p:txBody>
          <a:bodyPr anchor="ctr">
            <a:normAutofit/>
          </a:bodyPr>
          <a:lstStyle/>
          <a:p>
            <a:pPr>
              <a:lnSpc>
                <a:spcPct val="90000"/>
              </a:lnSpc>
            </a:pPr>
            <a:r>
              <a:rPr lang="el-GR" sz="3200" b="1" strike="noStrike" spc="-1">
                <a:solidFill>
                  <a:srgbClr val="FF0000"/>
                </a:solidFill>
                <a:latin typeface="Calibri Light"/>
              </a:rPr>
              <a:t>                                </a:t>
            </a:r>
            <a:r>
              <a:rPr lang="el-GR" sz="2400" b="1" strike="noStrike" spc="599">
                <a:solidFill>
                  <a:srgbClr val="FF0000"/>
                </a:solidFill>
                <a:latin typeface="Calibri Light"/>
              </a:rPr>
              <a:t>Κύριος σκοπός </a:t>
            </a:r>
            <a:r>
              <a:rPr lang="el-GR" sz="2400" b="1" strike="noStrike" spc="-1">
                <a:solidFill>
                  <a:srgbClr val="FF0000"/>
                </a:solidFill>
                <a:latin typeface="Calibri Light"/>
              </a:rPr>
              <a:t>του  </a:t>
            </a:r>
            <a:r>
              <a:rPr lang="en-US" sz="2400" b="1" strike="noStrike" spc="-1">
                <a:solidFill>
                  <a:srgbClr val="FF0000"/>
                </a:solidFill>
                <a:latin typeface="Calibri Light"/>
              </a:rPr>
              <a:t>HIPON</a:t>
            </a:r>
            <a:endParaRPr lang="el-GR" sz="2400" b="0" strike="noStrike" spc="-1">
              <a:solidFill>
                <a:srgbClr val="000000"/>
              </a:solidFill>
              <a:latin typeface="Calibri"/>
            </a:endParaRPr>
          </a:p>
        </p:txBody>
      </p:sp>
      <p:sp>
        <p:nvSpPr>
          <p:cNvPr id="263" name="2 - Θέση περιεχομένου"/>
          <p:cNvSpPr txBox="1"/>
          <p:nvPr/>
        </p:nvSpPr>
        <p:spPr>
          <a:xfrm>
            <a:off x="0" y="5715000"/>
            <a:ext cx="12191760" cy="1142640"/>
          </a:xfrm>
          <a:prstGeom prst="rect">
            <a:avLst/>
          </a:prstGeom>
          <a:noFill/>
          <a:ln w="0">
            <a:noFill/>
          </a:ln>
        </p:spPr>
        <p:txBody>
          <a:bodyPr>
            <a:noAutofit/>
          </a:bodyPr>
          <a:lstStyle/>
          <a:p>
            <a:pPr marL="228600" indent="-228240" algn="ctr">
              <a:lnSpc>
                <a:spcPct val="90000"/>
              </a:lnSpc>
              <a:spcBef>
                <a:spcPts val="1001"/>
              </a:spcBef>
              <a:buClr>
                <a:srgbClr val="000000"/>
              </a:buClr>
              <a:buFont typeface="Arial"/>
              <a:buChar char="•"/>
            </a:pPr>
            <a:r>
              <a:rPr lang="fr-FR" sz="2000" b="0" strike="noStrike" spc="-1">
                <a:solidFill>
                  <a:srgbClr val="000000"/>
                </a:solidFill>
                <a:latin typeface="Calibri"/>
              </a:rPr>
              <a:t>E</a:t>
            </a:r>
            <a:r>
              <a:rPr lang="el-GR" sz="2000" b="0" strike="noStrike" spc="-1">
                <a:solidFill>
                  <a:srgbClr val="000000"/>
                </a:solidFill>
                <a:latin typeface="Calibri"/>
              </a:rPr>
              <a:t>φαρμογή αρχών </a:t>
            </a:r>
            <a:r>
              <a:rPr lang="el-GR" sz="2000" b="1" strike="noStrike" spc="-1">
                <a:solidFill>
                  <a:srgbClr val="FF0000"/>
                </a:solidFill>
                <a:latin typeface="Calibri"/>
              </a:rPr>
              <a:t>βιωματικής μάθησης </a:t>
            </a:r>
            <a:r>
              <a:rPr lang="el-GR" sz="2000" b="0" strike="noStrike" spc="-1">
                <a:solidFill>
                  <a:srgbClr val="000000"/>
                </a:solidFill>
                <a:latin typeface="Calibri"/>
              </a:rPr>
              <a:t>στο πεδίο της Ιστοπαθολογίας  </a:t>
            </a:r>
          </a:p>
          <a:p>
            <a:pPr marL="228600" indent="-228240" algn="ctr">
              <a:lnSpc>
                <a:spcPct val="90000"/>
              </a:lnSpc>
              <a:spcBef>
                <a:spcPts val="1001"/>
              </a:spcBef>
              <a:tabLst>
                <a:tab pos="0" algn="l"/>
              </a:tabLst>
            </a:pPr>
            <a:r>
              <a:rPr lang="el-GR" sz="2000" b="0" strike="noStrike" spc="-1">
                <a:solidFill>
                  <a:srgbClr val="000000"/>
                </a:solidFill>
                <a:latin typeface="Calibri"/>
              </a:rPr>
              <a:t>προκειμένου να </a:t>
            </a:r>
            <a:r>
              <a:rPr lang="el-GR" sz="2000" b="1" strike="noStrike" spc="-1">
                <a:solidFill>
                  <a:srgbClr val="000000"/>
                </a:solidFill>
                <a:latin typeface="Calibri"/>
              </a:rPr>
              <a:t>γεφυρωθεί</a:t>
            </a:r>
            <a:r>
              <a:rPr lang="el-GR" sz="2000" b="0" strike="noStrike" spc="-1">
                <a:solidFill>
                  <a:srgbClr val="000000"/>
                </a:solidFill>
                <a:latin typeface="Calibri"/>
              </a:rPr>
              <a:t> η </a:t>
            </a:r>
            <a:r>
              <a:rPr lang="el-GR" sz="2000" b="1" strike="noStrike" spc="-1">
                <a:solidFill>
                  <a:srgbClr val="0070C0"/>
                </a:solidFill>
                <a:latin typeface="Calibri"/>
              </a:rPr>
              <a:t>θεωρία</a:t>
            </a:r>
            <a:r>
              <a:rPr lang="el-GR" sz="2000" b="0" strike="noStrike" spc="-1">
                <a:solidFill>
                  <a:srgbClr val="000000"/>
                </a:solidFill>
                <a:latin typeface="Calibri"/>
              </a:rPr>
              <a:t> με </a:t>
            </a:r>
            <a:r>
              <a:rPr lang="el-GR" sz="2000" b="1" strike="noStrike" spc="299">
                <a:solidFill>
                  <a:srgbClr val="000000"/>
                </a:solidFill>
                <a:latin typeface="Calibri"/>
              </a:rPr>
              <a:t>την </a:t>
            </a:r>
            <a:r>
              <a:rPr lang="el-GR" sz="2000" b="1" strike="noStrike" spc="299">
                <a:solidFill>
                  <a:srgbClr val="C00000"/>
                </a:solidFill>
                <a:latin typeface="Calibri"/>
              </a:rPr>
              <a:t>πράξη</a:t>
            </a:r>
            <a:r>
              <a:rPr lang="el-GR" sz="2000" b="1" strike="noStrike" spc="299">
                <a:solidFill>
                  <a:srgbClr val="000000"/>
                </a:solidFill>
                <a:latin typeface="Calibri"/>
              </a:rPr>
              <a:t> </a:t>
            </a:r>
            <a:endParaRPr lang="el-GR" sz="2000" b="0" strike="noStrike" spc="-1">
              <a:solidFill>
                <a:srgbClr val="000000"/>
              </a:solidFill>
              <a:latin typeface="Calibri"/>
            </a:endParaRPr>
          </a:p>
          <a:p>
            <a:pPr marL="228600" indent="-228240" algn="ctr">
              <a:lnSpc>
                <a:spcPct val="90000"/>
              </a:lnSpc>
              <a:spcBef>
                <a:spcPts val="1001"/>
              </a:spcBef>
              <a:tabLst>
                <a:tab pos="0" algn="l"/>
              </a:tabLst>
            </a:pPr>
            <a:r>
              <a:rPr lang="el-GR" sz="2000" b="1" strike="noStrike" spc="299">
                <a:solidFill>
                  <a:srgbClr val="000000"/>
                </a:solidFill>
                <a:latin typeface="Calibri"/>
              </a:rPr>
              <a:t>  </a:t>
            </a:r>
            <a:r>
              <a:rPr lang="el-GR" sz="2000" b="0" strike="noStrike" spc="-1">
                <a:solidFill>
                  <a:srgbClr val="000000"/>
                </a:solidFill>
                <a:latin typeface="Calibri"/>
              </a:rPr>
              <a:t>μέσω   </a:t>
            </a:r>
            <a:r>
              <a:rPr lang="el-GR" sz="2000" b="1" strike="noStrike" spc="-1">
                <a:solidFill>
                  <a:srgbClr val="FF0000"/>
                </a:solidFill>
                <a:latin typeface="Calibri"/>
              </a:rPr>
              <a:t>διαδραστικών</a:t>
            </a:r>
            <a:r>
              <a:rPr lang="el-GR" sz="2000" b="0" strike="noStrike" spc="-1">
                <a:solidFill>
                  <a:srgbClr val="000000"/>
                </a:solidFill>
                <a:latin typeface="Calibri"/>
              </a:rPr>
              <a:t>  </a:t>
            </a:r>
            <a:r>
              <a:rPr lang="el-GR" sz="2000" b="1" strike="noStrike" spc="-1">
                <a:solidFill>
                  <a:srgbClr val="000000"/>
                </a:solidFill>
                <a:latin typeface="Calibri"/>
              </a:rPr>
              <a:t>μαθησιακών  δυνατοτήτων  </a:t>
            </a:r>
            <a:r>
              <a:rPr lang="el-GR" sz="2000" b="0" strike="noStrike" spc="-1">
                <a:solidFill>
                  <a:srgbClr val="000000"/>
                </a:solidFill>
                <a:latin typeface="Calibri"/>
              </a:rPr>
              <a:t>που προσφέρουν οι  Η.Υ. </a:t>
            </a:r>
          </a:p>
        </p:txBody>
      </p:sp>
      <p:sp>
        <p:nvSpPr>
          <p:cNvPr id="264" name="3 - Ορθογώνιο"/>
          <p:cNvSpPr/>
          <p:nvPr/>
        </p:nvSpPr>
        <p:spPr>
          <a:xfrm>
            <a:off x="0" y="1428840"/>
            <a:ext cx="12191760" cy="405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800" b="1" strike="noStrike" spc="-1">
                <a:solidFill>
                  <a:srgbClr val="000000"/>
                </a:solidFill>
                <a:latin typeface="Calibri"/>
              </a:rPr>
              <a:t>“  ICT e-modules on HistoPathology: a valuable online tool for students, researchers and professionals – </a:t>
            </a:r>
            <a:r>
              <a:rPr lang="en-US" sz="2800" b="1" strike="noStrike" spc="599">
                <a:solidFill>
                  <a:srgbClr val="FF0000"/>
                </a:solidFill>
                <a:latin typeface="Calibri"/>
              </a:rPr>
              <a:t>HIPON</a:t>
            </a:r>
            <a:r>
              <a:rPr lang="en-US" sz="2800" b="1" strike="noStrike" spc="-1">
                <a:solidFill>
                  <a:srgbClr val="FF0000"/>
                </a:solidFill>
                <a:latin typeface="Calibri"/>
              </a:rPr>
              <a:t> </a:t>
            </a:r>
            <a:r>
              <a:rPr lang="en-US" sz="2800" b="1" strike="noStrike" spc="-1">
                <a:solidFill>
                  <a:srgbClr val="000000"/>
                </a:solidFill>
                <a:latin typeface="Calibri"/>
              </a:rPr>
              <a:t>” </a:t>
            </a:r>
            <a:endParaRPr lang="el-GR" sz="2800" b="0" strike="noStrike" spc="-1">
              <a:latin typeface="Arial"/>
            </a:endParaRPr>
          </a:p>
          <a:p>
            <a:pPr algn="ctr">
              <a:lnSpc>
                <a:spcPct val="100000"/>
              </a:lnSpc>
            </a:pPr>
            <a:r>
              <a:rPr lang="el-GR" sz="2800" b="0" strike="noStrike" spc="-1">
                <a:solidFill>
                  <a:srgbClr val="000000"/>
                </a:solidFill>
                <a:latin typeface="Calibri"/>
              </a:rPr>
              <a:t> </a:t>
            </a:r>
            <a:r>
              <a:rPr lang="el-GR" sz="2000" b="0" strike="noStrike" spc="-1">
                <a:solidFill>
                  <a:srgbClr val="000000"/>
                </a:solidFill>
                <a:latin typeface="Calibri"/>
              </a:rPr>
              <a:t>3ετές  </a:t>
            </a:r>
            <a:r>
              <a:rPr lang="el-GR" sz="2000" b="1" strike="noStrike" spc="599">
                <a:solidFill>
                  <a:srgbClr val="000000"/>
                </a:solidFill>
                <a:latin typeface="Calibri"/>
              </a:rPr>
              <a:t>εγχείρημα</a:t>
            </a:r>
            <a:r>
              <a:rPr lang="el-GR" sz="2000" b="0" strike="noStrike" spc="-1">
                <a:solidFill>
                  <a:srgbClr val="000000"/>
                </a:solidFill>
                <a:latin typeface="Calibri"/>
              </a:rPr>
              <a:t> </a:t>
            </a:r>
            <a:r>
              <a:rPr lang="el-GR" sz="2000" b="1" strike="noStrike" spc="-1">
                <a:solidFill>
                  <a:srgbClr val="000000"/>
                </a:solidFill>
                <a:latin typeface="Calibri"/>
              </a:rPr>
              <a:t>δημιουργίας ηλεκτρονικής εκπαιδευτικής πλατφόρμας, </a:t>
            </a:r>
            <a:endParaRPr lang="el-GR" sz="2000" b="0" strike="noStrike" spc="-1">
              <a:latin typeface="Arial"/>
            </a:endParaRPr>
          </a:p>
          <a:p>
            <a:pPr algn="ctr">
              <a:lnSpc>
                <a:spcPct val="100000"/>
              </a:lnSpc>
            </a:pPr>
            <a:r>
              <a:rPr lang="el-GR" sz="2000" b="0" strike="noStrike" spc="-1">
                <a:solidFill>
                  <a:srgbClr val="000000"/>
                </a:solidFill>
                <a:latin typeface="Calibri"/>
              </a:rPr>
              <a:t>με</a:t>
            </a:r>
            <a:r>
              <a:rPr lang="el-GR" sz="2000" b="1" strike="noStrike" spc="-1">
                <a:solidFill>
                  <a:srgbClr val="000000"/>
                </a:solidFill>
                <a:latin typeface="Calibri"/>
              </a:rPr>
              <a:t> επικεφαλής εταίρο </a:t>
            </a:r>
            <a:r>
              <a:rPr lang="el-GR" sz="2000" b="0" strike="noStrike" spc="-1">
                <a:solidFill>
                  <a:srgbClr val="000000"/>
                </a:solidFill>
                <a:latin typeface="Calibri"/>
              </a:rPr>
              <a:t>την</a:t>
            </a:r>
            <a:r>
              <a:rPr lang="el-GR" sz="2000" b="1" strike="noStrike" spc="-1">
                <a:solidFill>
                  <a:srgbClr val="000000"/>
                </a:solidFill>
                <a:latin typeface="Calibri"/>
              </a:rPr>
              <a:t> Ιατρική Σχολή του ΕΚΠΑ,</a:t>
            </a:r>
            <a:endParaRPr lang="el-GR" sz="2000" b="0" strike="noStrike" spc="-1">
              <a:latin typeface="Arial"/>
            </a:endParaRPr>
          </a:p>
          <a:p>
            <a:pPr algn="ctr">
              <a:lnSpc>
                <a:spcPct val="100000"/>
              </a:lnSpc>
            </a:pPr>
            <a:r>
              <a:rPr lang="el-GR" sz="2000" b="1" strike="noStrike" spc="-1">
                <a:solidFill>
                  <a:srgbClr val="000000"/>
                </a:solidFill>
                <a:latin typeface="Calibri"/>
              </a:rPr>
              <a:t> </a:t>
            </a:r>
            <a:r>
              <a:rPr lang="el-GR" sz="2000" b="0" strike="noStrike" spc="-1">
                <a:solidFill>
                  <a:srgbClr val="000000"/>
                </a:solidFill>
                <a:latin typeface="Calibri"/>
              </a:rPr>
              <a:t>υποστηριχθέν και συγχρηματοδοτηθέν από τα Προγράμματα Διά Βίου Μάθησης</a:t>
            </a:r>
            <a:endParaRPr lang="el-GR" sz="2000" b="0" strike="noStrike" spc="-1">
              <a:latin typeface="Arial"/>
            </a:endParaRPr>
          </a:p>
          <a:p>
            <a:pPr algn="ctr">
              <a:lnSpc>
                <a:spcPct val="100000"/>
              </a:lnSpc>
            </a:pPr>
            <a:r>
              <a:rPr lang="el-GR" sz="2000" b="0" strike="noStrike" spc="-1">
                <a:solidFill>
                  <a:srgbClr val="000000"/>
                </a:solidFill>
                <a:latin typeface="Calibri"/>
              </a:rPr>
              <a:t>Του Εκτελεστικού Οργανισμού Εκπαίδευσης, Οπτικοακουστικών Μέσων &amp; Πολιτισμού της Επιτροπής της Ευρωπαϊκής Ένωσης  (ΕΕ)</a:t>
            </a:r>
            <a:endParaRPr lang="el-GR" sz="2000" b="0" strike="noStrike" spc="-1">
              <a:latin typeface="Arial"/>
            </a:endParaRPr>
          </a:p>
          <a:p>
            <a:pPr algn="ctr">
              <a:lnSpc>
                <a:spcPct val="100000"/>
              </a:lnSpc>
            </a:pPr>
            <a:r>
              <a:rPr lang="en-US" sz="2000" b="0" strike="noStrike" spc="-1">
                <a:solidFill>
                  <a:srgbClr val="000000"/>
                </a:solidFill>
                <a:latin typeface="Calibri"/>
              </a:rPr>
              <a:t>(project reference number: </a:t>
            </a:r>
            <a:r>
              <a:rPr lang="en-US" sz="2000" b="1" strike="noStrike" spc="-1">
                <a:solidFill>
                  <a:srgbClr val="000000"/>
                </a:solidFill>
                <a:latin typeface="Calibri"/>
              </a:rPr>
              <a:t>531203-LLP-1-2012-1-GR-KA3-KA3MP, </a:t>
            </a:r>
            <a:r>
              <a:rPr lang="en-US" sz="2000" b="0" strike="noStrike" spc="-1">
                <a:solidFill>
                  <a:srgbClr val="000000"/>
                </a:solidFill>
                <a:latin typeface="Calibri"/>
              </a:rPr>
              <a:t>Grant Agreement: 2012 – 4909 / 001 – 001, Key Activity 3- </a:t>
            </a:r>
            <a:r>
              <a:rPr lang="en-US" sz="2000" b="0" strike="noStrike" spc="-1">
                <a:solidFill>
                  <a:srgbClr val="FF0000"/>
                </a:solidFill>
                <a:latin typeface="Calibri"/>
              </a:rPr>
              <a:t>ICT</a:t>
            </a:r>
            <a:r>
              <a:rPr lang="en-US" sz="2000" b="0" strike="noStrike" spc="-1">
                <a:solidFill>
                  <a:srgbClr val="000000"/>
                </a:solidFill>
                <a:latin typeface="Calibri"/>
              </a:rPr>
              <a:t> Multilateral Projects)</a:t>
            </a:r>
            <a:r>
              <a:rPr lang="el-GR" sz="2000" b="0" strike="noStrike" spc="-1">
                <a:solidFill>
                  <a:srgbClr val="000000"/>
                </a:solidFill>
                <a:latin typeface="Calibri"/>
              </a:rPr>
              <a:t>.</a:t>
            </a:r>
            <a:endParaRPr lang="el-GR" sz="2000" b="0" strike="noStrike" spc="-1">
              <a:latin typeface="Arial"/>
            </a:endParaRPr>
          </a:p>
          <a:p>
            <a:pPr algn="ctr">
              <a:lnSpc>
                <a:spcPct val="100000"/>
              </a:lnSpc>
            </a:pPr>
            <a:r>
              <a:rPr lang="el-GR" sz="2400" b="0" strike="noStrike" spc="-1">
                <a:solidFill>
                  <a:srgbClr val="000000"/>
                </a:solidFill>
                <a:latin typeface="Calibri"/>
              </a:rPr>
              <a:t> </a:t>
            </a:r>
            <a:r>
              <a:rPr lang="el-GR" sz="1600" b="1" strike="noStrike" spc="599">
                <a:solidFill>
                  <a:srgbClr val="FF0000"/>
                </a:solidFill>
                <a:latin typeface="Calibri"/>
              </a:rPr>
              <a:t>ΘΕΤΙΚΗ</a:t>
            </a:r>
            <a:r>
              <a:rPr lang="el-GR" sz="1600" b="0" strike="noStrike" spc="-1">
                <a:solidFill>
                  <a:srgbClr val="000000"/>
                </a:solidFill>
                <a:latin typeface="Calibri"/>
              </a:rPr>
              <a:t>ΕΝΔΙΑΜΕΣΗ (7.2013) ΚΑΙ ΤΕΛΙΚΗ (3.2016) </a:t>
            </a:r>
            <a:r>
              <a:rPr lang="el-GR" sz="1600" b="1" strike="noStrike" spc="299">
                <a:solidFill>
                  <a:srgbClr val="FF0000"/>
                </a:solidFill>
                <a:latin typeface="Calibri"/>
              </a:rPr>
              <a:t>ΑΞΙΟΛΟΓΗΣΗ</a:t>
            </a:r>
            <a:r>
              <a:rPr lang="el-GR" sz="1600" b="1" strike="noStrike" spc="-1">
                <a:solidFill>
                  <a:srgbClr val="000000"/>
                </a:solidFill>
                <a:latin typeface="Calibri"/>
              </a:rPr>
              <a:t> </a:t>
            </a:r>
            <a:endParaRPr lang="el-GR" sz="1600" b="0" strike="noStrike" spc="-1">
              <a:latin typeface="Arial"/>
            </a:endParaRPr>
          </a:p>
          <a:p>
            <a:pPr algn="ctr">
              <a:lnSpc>
                <a:spcPct val="100000"/>
              </a:lnSpc>
            </a:pPr>
            <a:r>
              <a:rPr lang="el-GR" sz="1600" b="0" strike="noStrike" spc="-1">
                <a:solidFill>
                  <a:srgbClr val="000000"/>
                </a:solidFill>
                <a:latin typeface="Calibri"/>
              </a:rPr>
              <a:t>ΤΟΥ </a:t>
            </a:r>
            <a:r>
              <a:rPr lang="fr-FR" sz="1600" b="0" strike="noStrike" spc="-1">
                <a:solidFill>
                  <a:srgbClr val="FF0000"/>
                </a:solidFill>
                <a:latin typeface="Calibri"/>
              </a:rPr>
              <a:t>HIPON</a:t>
            </a:r>
            <a:r>
              <a:rPr lang="fr-FR" sz="1600" b="0" strike="noStrike" spc="-1">
                <a:solidFill>
                  <a:srgbClr val="000000"/>
                </a:solidFill>
                <a:latin typeface="Calibri"/>
              </a:rPr>
              <a:t> </a:t>
            </a:r>
            <a:r>
              <a:rPr lang="el-GR" sz="1600" b="0" strike="noStrike" spc="-1">
                <a:solidFill>
                  <a:srgbClr val="000000"/>
                </a:solidFill>
                <a:latin typeface="Calibri"/>
              </a:rPr>
              <a:t>ΑΠΟ ΤΟΥΣ ΑΡΜΟΔΙΟΥΣ ΕΜΠΕΙΡΟΓΝΩΜΟΝΕΣ ΤΗΣ ΕΕ, ΜΕ ΙΔΙΑΙΤΕΡΗ ΜΝΕΙΑ </a:t>
            </a:r>
            <a:endParaRPr lang="el-GR" sz="1600" b="0" strike="noStrike" spc="-1">
              <a:latin typeface="Arial"/>
            </a:endParaRPr>
          </a:p>
          <a:p>
            <a:pPr algn="ctr">
              <a:lnSpc>
                <a:spcPct val="100000"/>
              </a:lnSpc>
            </a:pPr>
            <a:r>
              <a:rPr lang="el-GR" sz="1600" b="0" strike="noStrike" spc="-1">
                <a:solidFill>
                  <a:srgbClr val="000000"/>
                </a:solidFill>
                <a:latin typeface="Calibri"/>
              </a:rPr>
              <a:t>ΣΤΟΝ </a:t>
            </a:r>
            <a:r>
              <a:rPr lang="el-GR" sz="1600" b="1" u="sng" strike="noStrike" spc="-1">
                <a:solidFill>
                  <a:srgbClr val="000000"/>
                </a:solidFill>
                <a:uFillTx/>
                <a:latin typeface="Calibri"/>
              </a:rPr>
              <a:t>ΤΡΟΠΟ ΣΧΕΔΙΑΣΜΟΥ ΤΩΝ ΜΑΘΗΜΑΤΩΝ </a:t>
            </a:r>
            <a:r>
              <a:rPr lang="el-GR" sz="1600" b="0" strike="noStrike" spc="-1">
                <a:solidFill>
                  <a:srgbClr val="000000"/>
                </a:solidFill>
                <a:latin typeface="Calibri"/>
              </a:rPr>
              <a:t>Ο ΟΠΟΙΟΣ ΚΡΙΘΗΚΕ ΕΠΙΤΥΧΗΣ ΚΑΙ ΠΟΛΛΑ ΥΠΟΣΧΟΜΕΝΟΣ. </a:t>
            </a:r>
            <a:endParaRPr lang="el-GR" sz="1600" b="0" strike="noStrike" spc="-1">
              <a:latin typeface="Arial"/>
            </a:endParaRPr>
          </a:p>
        </p:txBody>
      </p:sp>
      <p:pic>
        <p:nvPicPr>
          <p:cNvPr id="265" name="Picture 2" descr="E:\HIPON\ΕΝΗΜΕΡΩΤΙΚΟ ΥΛΙΚΟ ΠΡΟΓΡΑΜΜΑΤΟΣ HIPON\HIPON FINAL LOGO.tif"/>
          <p:cNvPicPr/>
          <p:nvPr/>
        </p:nvPicPr>
        <p:blipFill>
          <a:blip r:embed="rId2" cstate="print"/>
          <a:stretch/>
        </p:blipFill>
        <p:spPr>
          <a:xfrm>
            <a:off x="1295640" y="0"/>
            <a:ext cx="9956520" cy="15044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dissolve">
                                      <p:cBhvr additive="repl">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p:cTn id="11" dur="1" fill="hold">
                                          <p:stCondLst>
                                            <p:cond delay="0"/>
                                          </p:stCondLst>
                                        </p:cTn>
                                        <p:tgtEl>
                                          <p:spTgt spid="263">
                                            <p:txEl>
                                              <p:pRg st="0" end="0"/>
                                            </p:txEl>
                                          </p:spTgt>
                                        </p:tgtEl>
                                        <p:attrNameLst>
                                          <p:attrName>style.visibility</p:attrName>
                                        </p:attrNameLst>
                                      </p:cBhvr>
                                      <p:to>
                                        <p:strVal val="visible"/>
                                      </p:to>
                                    </p:set>
                                    <p:animEffect transition="in" filter="dissolve">
                                      <p:cBhvr additive="repl">
                                        <p:cTn id="12" dur="500"/>
                                        <p:tgtEl>
                                          <p:spTgt spid="2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p:cTn id="16" dur="1" fill="hold">
                                          <p:stCondLst>
                                            <p:cond delay="0"/>
                                          </p:stCondLst>
                                        </p:cTn>
                                        <p:tgtEl>
                                          <p:spTgt spid="263">
                                            <p:txEl>
                                              <p:pRg st="1" end="1"/>
                                            </p:txEl>
                                          </p:spTgt>
                                        </p:tgtEl>
                                        <p:attrNameLst>
                                          <p:attrName>style.visibility</p:attrName>
                                        </p:attrNameLst>
                                      </p:cBhvr>
                                      <p:to>
                                        <p:strVal val="visible"/>
                                      </p:to>
                                    </p:set>
                                    <p:animEffect transition="in" filter="dissolve">
                                      <p:cBhvr additive="repl">
                                        <p:cTn id="17" dur="500"/>
                                        <p:tgtEl>
                                          <p:spTgt spid="263">
                                            <p:txEl>
                                              <p:pRg st="1" end="1"/>
                                            </p:txEl>
                                          </p:spTgt>
                                        </p:tgtEl>
                                      </p:cBhvr>
                                    </p:animEffect>
                                  </p:childTnLst>
                                </p:cTn>
                              </p:par>
                              <p:par>
                                <p:cTn id="18" presetID="9" presetClass="entr" fill="hold" nodeType="withEffect">
                                  <p:stCondLst>
                                    <p:cond delay="0"/>
                                  </p:stCondLst>
                                  <p:childTnLst>
                                    <p:set>
                                      <p:cBhvr>
                                        <p:cTn id="19" dur="1" fill="hold">
                                          <p:stCondLst>
                                            <p:cond delay="0"/>
                                          </p:stCondLst>
                                        </p:cTn>
                                        <p:tgtEl>
                                          <p:spTgt spid="263">
                                            <p:txEl>
                                              <p:pRg st="2" end="2"/>
                                            </p:txEl>
                                          </p:spTgt>
                                        </p:tgtEl>
                                        <p:attrNameLst>
                                          <p:attrName>style.visibility</p:attrName>
                                        </p:attrNameLst>
                                      </p:cBhvr>
                                      <p:to>
                                        <p:strVal val="visible"/>
                                      </p:to>
                                    </p:set>
                                    <p:animEffect transition="in" filter="dissolve">
                                      <p:cBhvr additive="repl">
                                        <p:cTn id="20" dur="500"/>
                                        <p:tgtEl>
                                          <p:spTgt spid="2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nodeType="clickEffect">
                                  <p:stCondLst>
                                    <p:cond delay="0"/>
                                  </p:stCondLst>
                                  <p:childTnLst>
                                    <p:set>
                                      <p:cBhvr>
                                        <p:cTn id="24" dur="1" fill="hold">
                                          <p:stCondLst>
                                            <p:cond delay="0"/>
                                          </p:stCondLst>
                                        </p:cTn>
                                        <p:tgtEl>
                                          <p:spTgt spid="264">
                                            <p:txEl>
                                              <p:pRg st="6" end="6"/>
                                            </p:txEl>
                                          </p:spTgt>
                                        </p:tgtEl>
                                        <p:attrNameLst>
                                          <p:attrName>style.visibility</p:attrName>
                                        </p:attrNameLst>
                                      </p:cBhvr>
                                      <p:to>
                                        <p:strVal val="visible"/>
                                      </p:to>
                                    </p:set>
                                    <p:animEffect transition="in" filter="dissolve">
                                      <p:cBhvr additive="repl">
                                        <p:cTn id="25" dur="500"/>
                                        <p:tgtEl>
                                          <p:spTgt spid="264">
                                            <p:txEl>
                                              <p:pRg st="6" end="6"/>
                                            </p:txEl>
                                          </p:spTgt>
                                        </p:tgtEl>
                                      </p:cBhvr>
                                    </p:animEffect>
                                  </p:childTnLst>
                                </p:cTn>
                              </p:par>
                              <p:par>
                                <p:cTn id="26" presetID="9" presetClass="entr" fill="hold" nodeType="withEffect">
                                  <p:stCondLst>
                                    <p:cond delay="0"/>
                                  </p:stCondLst>
                                  <p:childTnLst>
                                    <p:set>
                                      <p:cBhvr>
                                        <p:cTn id="27" dur="1" fill="hold">
                                          <p:stCondLst>
                                            <p:cond delay="0"/>
                                          </p:stCondLst>
                                        </p:cTn>
                                        <p:tgtEl>
                                          <p:spTgt spid="264">
                                            <p:txEl>
                                              <p:pRg st="7" end="7"/>
                                            </p:txEl>
                                          </p:spTgt>
                                        </p:tgtEl>
                                        <p:attrNameLst>
                                          <p:attrName>style.visibility</p:attrName>
                                        </p:attrNameLst>
                                      </p:cBhvr>
                                      <p:to>
                                        <p:strVal val="visible"/>
                                      </p:to>
                                    </p:set>
                                    <p:animEffect transition="in" filter="dissolve">
                                      <p:cBhvr additive="repl">
                                        <p:cTn id="28" dur="500"/>
                                        <p:tgtEl>
                                          <p:spTgt spid="264">
                                            <p:txEl>
                                              <p:pRg st="7" end="7"/>
                                            </p:txEl>
                                          </p:spTgt>
                                        </p:tgtEl>
                                      </p:cBhvr>
                                    </p:animEffect>
                                  </p:childTnLst>
                                </p:cTn>
                              </p:par>
                              <p:par>
                                <p:cTn id="29" presetID="9" presetClass="entr" fill="hold" nodeType="withEffect">
                                  <p:stCondLst>
                                    <p:cond delay="0"/>
                                  </p:stCondLst>
                                  <p:childTnLst>
                                    <p:set>
                                      <p:cBhvr>
                                        <p:cTn id="30" dur="1" fill="hold">
                                          <p:stCondLst>
                                            <p:cond delay="0"/>
                                          </p:stCondLst>
                                        </p:cTn>
                                        <p:tgtEl>
                                          <p:spTgt spid="264">
                                            <p:txEl>
                                              <p:pRg st="8" end="8"/>
                                            </p:txEl>
                                          </p:spTgt>
                                        </p:tgtEl>
                                        <p:attrNameLst>
                                          <p:attrName>style.visibility</p:attrName>
                                        </p:attrNameLst>
                                      </p:cBhvr>
                                      <p:to>
                                        <p:strVal val="visible"/>
                                      </p:to>
                                    </p:set>
                                    <p:animEffect transition="in" filter="dissolve">
                                      <p:cBhvr additive="repl">
                                        <p:cTn id="31" dur="500"/>
                                        <p:tgtEl>
                                          <p:spTgt spid="26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1 - Τίτλος"/>
          <p:cNvSpPr txBox="1"/>
          <p:nvPr/>
        </p:nvSpPr>
        <p:spPr>
          <a:xfrm>
            <a:off x="0" y="0"/>
            <a:ext cx="12191760" cy="1213920"/>
          </a:xfrm>
          <a:prstGeom prst="rect">
            <a:avLst/>
          </a:prstGeom>
          <a:noFill/>
          <a:ln w="0">
            <a:noFill/>
          </a:ln>
        </p:spPr>
        <p:txBody>
          <a:bodyPr anchor="ctr">
            <a:noAutofit/>
          </a:bodyPr>
          <a:lstStyle/>
          <a:p>
            <a:pPr>
              <a:lnSpc>
                <a:spcPct val="90000"/>
              </a:lnSpc>
            </a:pPr>
            <a:r>
              <a:rPr lang="el-GR" sz="2800" b="1" strike="noStrike" spc="299">
                <a:solidFill>
                  <a:srgbClr val="000000"/>
                </a:solidFill>
                <a:latin typeface="Calibri Light"/>
              </a:rPr>
              <a:t>Πώς λειτουργεί η μάθηση μέσω της πλατφόρμας του </a:t>
            </a:r>
            <a:r>
              <a:rPr lang="en-US" sz="2800" b="1" strike="noStrike" spc="299">
                <a:solidFill>
                  <a:srgbClr val="000000"/>
                </a:solidFill>
                <a:latin typeface="Calibri Light"/>
              </a:rPr>
              <a:t>HIPON</a:t>
            </a:r>
            <a:r>
              <a:rPr lang="el-GR" sz="2800" b="1" strike="noStrike" spc="299">
                <a:solidFill>
                  <a:srgbClr val="000000"/>
                </a:solidFill>
                <a:latin typeface="Calibri Light"/>
              </a:rPr>
              <a:t>;</a:t>
            </a:r>
            <a:br/>
            <a:endParaRPr lang="el-GR" sz="2800" b="0" strike="noStrike" spc="-1">
              <a:solidFill>
                <a:srgbClr val="000000"/>
              </a:solidFill>
              <a:latin typeface="Calibri"/>
            </a:endParaRPr>
          </a:p>
        </p:txBody>
      </p:sp>
      <p:sp>
        <p:nvSpPr>
          <p:cNvPr id="267" name="2 - Ορθογώνιο"/>
          <p:cNvSpPr/>
          <p:nvPr/>
        </p:nvSpPr>
        <p:spPr>
          <a:xfrm>
            <a:off x="0" y="785880"/>
            <a:ext cx="12191760" cy="5636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2800" b="0" strike="noStrike" spc="-1">
                <a:solidFill>
                  <a:srgbClr val="000000"/>
                </a:solidFill>
                <a:latin typeface="Calibri"/>
              </a:rPr>
              <a:t>Η διαδικασία της μάθησης περιλαμβάνει την </a:t>
            </a:r>
            <a:r>
              <a:rPr lang="el-GR" sz="2800" b="0" u="sng" strike="noStrike" spc="-1">
                <a:solidFill>
                  <a:srgbClr val="000000"/>
                </a:solidFill>
                <a:uFillTx/>
                <a:latin typeface="Calibri"/>
              </a:rPr>
              <a:t>ενσωμάτωση</a:t>
            </a:r>
            <a:r>
              <a:rPr lang="en-US" sz="2800" b="0" strike="noStrike" spc="-1">
                <a:solidFill>
                  <a:srgbClr val="000000"/>
                </a:solidFill>
                <a:latin typeface="Calibri"/>
              </a:rPr>
              <a:t>:</a:t>
            </a:r>
            <a:endParaRPr lang="el-GR" sz="2800" b="0" strike="noStrike" spc="-1">
              <a:latin typeface="Arial"/>
            </a:endParaRPr>
          </a:p>
          <a:p>
            <a:pPr algn="just">
              <a:lnSpc>
                <a:spcPct val="100000"/>
              </a:lnSpc>
            </a:pPr>
            <a:endParaRPr lang="el-GR" sz="2800" b="0" strike="noStrike" spc="-1">
              <a:latin typeface="Arial"/>
            </a:endParaRPr>
          </a:p>
          <a:p>
            <a:pPr algn="just">
              <a:lnSpc>
                <a:spcPct val="100000"/>
              </a:lnSpc>
            </a:pPr>
            <a:r>
              <a:rPr lang="el-GR" sz="2800" b="1" strike="noStrike" spc="299">
                <a:solidFill>
                  <a:srgbClr val="0070C0"/>
                </a:solidFill>
                <a:latin typeface="Calibri"/>
              </a:rPr>
              <a:t>Γνώσεων</a:t>
            </a:r>
            <a:r>
              <a:rPr lang="en-US" sz="2800" b="0" strike="noStrike" spc="-1">
                <a:solidFill>
                  <a:srgbClr val="000000"/>
                </a:solidFill>
                <a:latin typeface="Calibri"/>
              </a:rPr>
              <a:t>—</a:t>
            </a:r>
            <a:r>
              <a:rPr lang="el-GR" sz="2800" b="0" strike="noStrike" spc="-1">
                <a:solidFill>
                  <a:srgbClr val="000000"/>
                </a:solidFill>
                <a:latin typeface="Calibri"/>
              </a:rPr>
              <a:t>οι έννοιες, τα</a:t>
            </a:r>
            <a:r>
              <a:rPr lang="en-US" sz="2800" b="0" strike="noStrike" spc="-1">
                <a:solidFill>
                  <a:srgbClr val="000000"/>
                </a:solidFill>
                <a:latin typeface="Calibri"/>
              </a:rPr>
              <a:t> </a:t>
            </a:r>
            <a:r>
              <a:rPr lang="el-GR" sz="2800" b="0" strike="noStrike" spc="-1">
                <a:solidFill>
                  <a:srgbClr val="000000"/>
                </a:solidFill>
                <a:latin typeface="Calibri"/>
              </a:rPr>
              <a:t>δεδομένα</a:t>
            </a:r>
            <a:r>
              <a:rPr lang="en-US" sz="2800" b="0" strike="noStrike" spc="-1">
                <a:solidFill>
                  <a:srgbClr val="000000"/>
                </a:solidFill>
                <a:latin typeface="Calibri"/>
              </a:rPr>
              <a:t> </a:t>
            </a:r>
            <a:r>
              <a:rPr lang="el-GR" sz="2800" b="0" strike="noStrike" spc="-1">
                <a:solidFill>
                  <a:srgbClr val="000000"/>
                </a:solidFill>
                <a:latin typeface="Calibri"/>
              </a:rPr>
              <a:t>και οι πληροφορίες που αποκτώνται μέσω της </a:t>
            </a:r>
            <a:r>
              <a:rPr lang="el-GR" sz="2800" b="0" strike="noStrike" spc="-1">
                <a:solidFill>
                  <a:srgbClr val="0070C0"/>
                </a:solidFill>
                <a:latin typeface="Calibri"/>
              </a:rPr>
              <a:t>συμβατικής</a:t>
            </a:r>
            <a:r>
              <a:rPr lang="el-GR" sz="2800" b="0" strike="noStrike" spc="-1">
                <a:solidFill>
                  <a:srgbClr val="000000"/>
                </a:solidFill>
                <a:latin typeface="Calibri"/>
              </a:rPr>
              <a:t> μάθησης (</a:t>
            </a:r>
            <a:r>
              <a:rPr lang="el-GR" sz="2800" b="0" strike="noStrike" spc="-1">
                <a:solidFill>
                  <a:srgbClr val="0070C0"/>
                </a:solidFill>
                <a:latin typeface="Calibri"/>
              </a:rPr>
              <a:t>θεωρητικά μέρη</a:t>
            </a:r>
            <a:r>
              <a:rPr lang="el-GR" sz="2800" b="0" strike="noStrike" spc="-1">
                <a:solidFill>
                  <a:srgbClr val="000000"/>
                </a:solidFill>
                <a:latin typeface="Calibri"/>
              </a:rPr>
              <a:t> των κεφαλαίων Συστηματικής Παθολογικής Ανατομικής του </a:t>
            </a:r>
            <a:r>
              <a:rPr lang="en-US" sz="2800" b="0" strike="noStrike" spc="-1">
                <a:solidFill>
                  <a:srgbClr val="000000"/>
                </a:solidFill>
                <a:latin typeface="Calibri"/>
              </a:rPr>
              <a:t>HIPON)</a:t>
            </a:r>
            <a:endParaRPr lang="el-GR" sz="2800" b="0" strike="noStrike" spc="-1">
              <a:latin typeface="Arial"/>
            </a:endParaRPr>
          </a:p>
          <a:p>
            <a:pPr algn="just">
              <a:lnSpc>
                <a:spcPct val="100000"/>
              </a:lnSpc>
            </a:pPr>
            <a:endParaRPr lang="el-GR" sz="2800" b="0" strike="noStrike" spc="-1">
              <a:latin typeface="Arial"/>
            </a:endParaRPr>
          </a:p>
          <a:p>
            <a:pPr algn="just">
              <a:lnSpc>
                <a:spcPct val="100000"/>
              </a:lnSpc>
            </a:pPr>
            <a:r>
              <a:rPr lang="el-GR" sz="2800" b="1" strike="noStrike" spc="299">
                <a:solidFill>
                  <a:srgbClr val="C00000"/>
                </a:solidFill>
                <a:latin typeface="Calibri"/>
              </a:rPr>
              <a:t>Δραστηριοτήτων</a:t>
            </a:r>
            <a:r>
              <a:rPr lang="en-US" sz="2800" b="0" strike="noStrike" spc="-1">
                <a:solidFill>
                  <a:srgbClr val="000000"/>
                </a:solidFill>
                <a:latin typeface="Calibri"/>
              </a:rPr>
              <a:t>—</a:t>
            </a:r>
            <a:r>
              <a:rPr lang="el-GR" sz="2800" b="0" strike="noStrike" spc="-1">
                <a:solidFill>
                  <a:srgbClr val="C00000"/>
                </a:solidFill>
                <a:latin typeface="Calibri"/>
              </a:rPr>
              <a:t>εφαρμογή</a:t>
            </a:r>
            <a:r>
              <a:rPr lang="el-GR" sz="2800" b="0" strike="noStrike" spc="-1">
                <a:solidFill>
                  <a:srgbClr val="000000"/>
                </a:solidFill>
                <a:latin typeface="Calibri"/>
              </a:rPr>
              <a:t> των γνώσεων σε ένα αληθοφανές περιβάλλον </a:t>
            </a:r>
            <a:r>
              <a:rPr lang="el-GR" sz="2800" b="0" strike="noStrike" spc="-1">
                <a:solidFill>
                  <a:srgbClr val="C00000"/>
                </a:solidFill>
                <a:latin typeface="Calibri"/>
              </a:rPr>
              <a:t>(διαδραστικές παρουσιάσεις περιστατικών, εικονικά πλακίδια, λήψη αποφάσεων)</a:t>
            </a:r>
            <a:r>
              <a:rPr lang="en-US" sz="2800" b="0" strike="noStrike" spc="-1">
                <a:solidFill>
                  <a:srgbClr val="C00000"/>
                </a:solidFill>
                <a:latin typeface="Calibri"/>
              </a:rPr>
              <a:t> </a:t>
            </a:r>
            <a:r>
              <a:rPr lang="en-US" sz="2800" b="0" strike="noStrike" spc="-1">
                <a:solidFill>
                  <a:srgbClr val="000000"/>
                </a:solidFill>
                <a:latin typeface="Calibri"/>
              </a:rPr>
              <a:t>   </a:t>
            </a:r>
            <a:r>
              <a:rPr lang="el-GR" sz="2800" b="0" strike="noStrike" spc="-1">
                <a:solidFill>
                  <a:srgbClr val="000000"/>
                </a:solidFill>
                <a:latin typeface="Calibri"/>
              </a:rPr>
              <a:t>και</a:t>
            </a:r>
            <a:r>
              <a:rPr lang="en-US" sz="2800" b="0" strike="noStrike" spc="-1">
                <a:solidFill>
                  <a:srgbClr val="000000"/>
                </a:solidFill>
                <a:latin typeface="Calibri"/>
              </a:rPr>
              <a:t>                                                  </a:t>
            </a:r>
            <a:endParaRPr lang="el-GR" sz="2800" b="0" strike="noStrike" spc="-1">
              <a:latin typeface="Arial"/>
            </a:endParaRPr>
          </a:p>
          <a:p>
            <a:pPr algn="just">
              <a:lnSpc>
                <a:spcPct val="100000"/>
              </a:lnSpc>
            </a:pPr>
            <a:endParaRPr lang="el-GR" sz="2800" b="0" strike="noStrike" spc="-1">
              <a:latin typeface="Arial"/>
            </a:endParaRPr>
          </a:p>
          <a:p>
            <a:pPr algn="just">
              <a:lnSpc>
                <a:spcPct val="100000"/>
              </a:lnSpc>
            </a:pPr>
            <a:r>
              <a:rPr lang="el-GR" sz="2800" b="1" strike="noStrike" spc="299">
                <a:solidFill>
                  <a:srgbClr val="C00000"/>
                </a:solidFill>
                <a:latin typeface="Calibri"/>
              </a:rPr>
              <a:t>Αντανάκλασης</a:t>
            </a:r>
            <a:r>
              <a:rPr lang="en-US" sz="2800" b="0" strike="noStrike" spc="-1">
                <a:solidFill>
                  <a:srgbClr val="000000"/>
                </a:solidFill>
                <a:latin typeface="Calibri"/>
              </a:rPr>
              <a:t>—</a:t>
            </a:r>
            <a:r>
              <a:rPr lang="el-GR" sz="2800" b="0" strike="noStrike" spc="-1">
                <a:solidFill>
                  <a:srgbClr val="000000"/>
                </a:solidFill>
                <a:latin typeface="Calibri"/>
              </a:rPr>
              <a:t>ανάλυση και σύνθεση των γνώσεων και των δραστηριοτήτων  των χρηστών της πλατφόρμας </a:t>
            </a:r>
            <a:r>
              <a:rPr lang="en-US" sz="2800" b="0" strike="noStrike" spc="-1">
                <a:solidFill>
                  <a:srgbClr val="000000"/>
                </a:solidFill>
                <a:latin typeface="Calibri"/>
              </a:rPr>
              <a:t>HIPON </a:t>
            </a:r>
            <a:r>
              <a:rPr lang="el-GR" sz="2800" b="0" strike="noStrike" spc="-1">
                <a:solidFill>
                  <a:srgbClr val="000000"/>
                </a:solidFill>
                <a:latin typeface="Calibri"/>
              </a:rPr>
              <a:t>για τη δημιουργία νέων γνώσεων (επικοινωνία χρηστών με τεχνικές μέσων κοινωνικής δικτύωσης)</a:t>
            </a:r>
            <a:endParaRPr lang="el-GR" sz="2800" b="0" strike="noStrike" spc="-1">
              <a:latin typeface="Arial"/>
            </a:endParaRPr>
          </a:p>
        </p:txBody>
      </p:sp>
      <p:sp>
        <p:nvSpPr>
          <p:cNvPr id="268" name="1 - Τίτλος"/>
          <p:cNvSpPr/>
          <p:nvPr/>
        </p:nvSpPr>
        <p:spPr>
          <a:xfrm>
            <a:off x="2639520" y="3357720"/>
            <a:ext cx="9551880" cy="287280"/>
          </a:xfrm>
          <a:prstGeom prst="rect">
            <a:avLst/>
          </a:prstGeom>
          <a:noFill/>
          <a:ln w="0">
            <a:noFill/>
          </a:ln>
        </p:spPr>
        <p:style>
          <a:lnRef idx="0">
            <a:scrgbClr r="0" g="0" b="0"/>
          </a:lnRef>
          <a:fillRef idx="0">
            <a:scrgbClr r="0" g="0" b="0"/>
          </a:fillRef>
          <a:effectRef idx="0">
            <a:scrgbClr r="0" g="0" b="0"/>
          </a:effectRef>
          <a:fontRef idx="minor"/>
        </p:style>
      </p:sp>
      <p:sp>
        <p:nvSpPr>
          <p:cNvPr id="269" name="1 - Τίτλος"/>
          <p:cNvSpPr/>
          <p:nvPr/>
        </p:nvSpPr>
        <p:spPr>
          <a:xfrm>
            <a:off x="3119760" y="4437000"/>
            <a:ext cx="9072000" cy="1007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100000"/>
              </a:lnSpc>
            </a:pPr>
            <a:r>
              <a:rPr lang="en-US" sz="3600" b="0" strike="noStrike" spc="-1">
                <a:solidFill>
                  <a:srgbClr val="000000"/>
                </a:solidFill>
                <a:latin typeface="Calibri Light"/>
              </a:rPr>
              <a:t> </a:t>
            </a:r>
            <a:endParaRPr lang="el-GR" sz="3600" b="0" strike="noStrike" spc="-1">
              <a:latin typeface="Arial"/>
            </a:endParaRPr>
          </a:p>
        </p:txBody>
      </p:sp>
      <p:sp>
        <p:nvSpPr>
          <p:cNvPr id="270" name="1 - Τίτλος"/>
          <p:cNvSpPr/>
          <p:nvPr/>
        </p:nvSpPr>
        <p:spPr>
          <a:xfrm>
            <a:off x="7056000" y="6165360"/>
            <a:ext cx="5135400" cy="93564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3200" b="0" strike="noStrike" spc="-1">
                <a:solidFill>
                  <a:srgbClr val="000000"/>
                </a:solidFill>
                <a:latin typeface="Calibri Light"/>
              </a:rPr>
              <a:t>  </a:t>
            </a:r>
            <a:endParaRPr lang="el-GR" sz="3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fill="hold" nodeType="clickEffect">
                                  <p:stCondLst>
                                    <p:cond delay="0"/>
                                  </p:stCondLst>
                                  <p:childTnLst>
                                    <p:set>
                                      <p:cBhvr>
                                        <p:cTn id="6" dur="1" fill="hold">
                                          <p:stCondLst>
                                            <p:cond delay="0"/>
                                          </p:stCondLst>
                                        </p:cTn>
                                        <p:tgtEl>
                                          <p:spTgt spid="267">
                                            <p:txEl>
                                              <p:pRg st="2" end="2"/>
                                            </p:txEl>
                                          </p:spTgt>
                                        </p:tgtEl>
                                        <p:attrNameLst>
                                          <p:attrName>style.visibility</p:attrName>
                                        </p:attrNameLst>
                                      </p:cBhvr>
                                      <p:to>
                                        <p:strVal val="visible"/>
                                      </p:to>
                                    </p:set>
                                    <p:anim calcmode="lin" valueType="num">
                                      <p:cBhvr additive="repl">
                                        <p:cTn id="7" dur="500" fill="hold"/>
                                        <p:tgtEl>
                                          <p:spTgt spid="267">
                                            <p:txEl>
                                              <p:pRg st="2" end="2"/>
                                            </p:txEl>
                                          </p:spTgt>
                                        </p:tgtEl>
                                        <p:attrNameLst>
                                          <p:attrName>ppt_w</p:attrName>
                                        </p:attrNameLst>
                                      </p:cBhvr>
                                      <p:tavLst>
                                        <p:tav tm="0">
                                          <p:val>
                                            <p:fltVal val="0"/>
                                          </p:val>
                                        </p:tav>
                                        <p:tav tm="100000">
                                          <p:val>
                                            <p:strVal val="#ppt_w"/>
                                          </p:val>
                                        </p:tav>
                                      </p:tavLst>
                                    </p:anim>
                                    <p:anim calcmode="lin" valueType="num">
                                      <p:cBhvr additive="repl">
                                        <p:cTn id="8" dur="500" fill="hold"/>
                                        <p:tgtEl>
                                          <p:spTgt spid="267">
                                            <p:txEl>
                                              <p:pRg st="2" end="2"/>
                                            </p:txEl>
                                          </p:spTgt>
                                        </p:tgtEl>
                                        <p:attrNameLst>
                                          <p:attrName>ppt_h</p:attrName>
                                        </p:attrNameLst>
                                      </p:cBhvr>
                                      <p:tavLst>
                                        <p:tav tm="0">
                                          <p:val>
                                            <p:fltVal val="0"/>
                                          </p:val>
                                        </p:tav>
                                        <p:tav tm="100000">
                                          <p:val>
                                            <p:strVal val="#ppt_h"/>
                                          </p:val>
                                        </p:tav>
                                      </p:tavLst>
                                    </p:anim>
                                    <p:animEffect transition="in" filter="fade">
                                      <p:cBhvr additive="repl">
                                        <p:cTn id="9" dur="500"/>
                                        <p:tgtEl>
                                          <p:spTgt spid="267">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fill="hold" nodeType="clickEffect">
                                  <p:stCondLst>
                                    <p:cond delay="0"/>
                                  </p:stCondLst>
                                  <p:childTnLst>
                                    <p:set>
                                      <p:cBhvr>
                                        <p:cTn id="13" dur="1" fill="hold">
                                          <p:stCondLst>
                                            <p:cond delay="0"/>
                                          </p:stCondLst>
                                        </p:cTn>
                                        <p:tgtEl>
                                          <p:spTgt spid="268"/>
                                        </p:tgtEl>
                                        <p:attrNameLst>
                                          <p:attrName>style.visibility</p:attrName>
                                        </p:attrNameLst>
                                      </p:cBhvr>
                                      <p:to>
                                        <p:strVal val="visible"/>
                                      </p:to>
                                    </p:set>
                                    <p:anim calcmode="lin" valueType="num">
                                      <p:cBhvr additive="repl">
                                        <p:cTn id="14" dur="500" fill="hold"/>
                                        <p:tgtEl>
                                          <p:spTgt spid="268"/>
                                        </p:tgtEl>
                                        <p:attrNameLst>
                                          <p:attrName>ppt_w</p:attrName>
                                        </p:attrNameLst>
                                      </p:cBhvr>
                                      <p:tavLst>
                                        <p:tav tm="0">
                                          <p:val>
                                            <p:fltVal val="0"/>
                                          </p:val>
                                        </p:tav>
                                        <p:tav tm="100000">
                                          <p:val>
                                            <p:strVal val="#ppt_w"/>
                                          </p:val>
                                        </p:tav>
                                      </p:tavLst>
                                    </p:anim>
                                    <p:anim calcmode="lin" valueType="num">
                                      <p:cBhvr additive="repl">
                                        <p:cTn id="15" dur="500" fill="hold"/>
                                        <p:tgtEl>
                                          <p:spTgt spid="268"/>
                                        </p:tgtEl>
                                        <p:attrNameLst>
                                          <p:attrName>ppt_h</p:attrName>
                                        </p:attrNameLst>
                                      </p:cBhvr>
                                      <p:tavLst>
                                        <p:tav tm="0">
                                          <p:val>
                                            <p:fltVal val="0"/>
                                          </p:val>
                                        </p:tav>
                                        <p:tav tm="100000">
                                          <p:val>
                                            <p:strVal val="#ppt_h"/>
                                          </p:val>
                                        </p:tav>
                                      </p:tavLst>
                                    </p:anim>
                                    <p:animEffect transition="in" filter="fade">
                                      <p:cBhvr additive="repl">
                                        <p:cTn id="16" dur="500"/>
                                        <p:tgtEl>
                                          <p:spTgt spid="26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fill="hold" nodeType="clickEffect">
                                  <p:stCondLst>
                                    <p:cond delay="0"/>
                                  </p:stCondLst>
                                  <p:childTnLst>
                                    <p:set>
                                      <p:cBhvr>
                                        <p:cTn id="20" dur="1" fill="hold">
                                          <p:stCondLst>
                                            <p:cond delay="0"/>
                                          </p:stCondLst>
                                        </p:cTn>
                                        <p:tgtEl>
                                          <p:spTgt spid="267">
                                            <p:txEl>
                                              <p:pRg st="4" end="4"/>
                                            </p:txEl>
                                          </p:spTgt>
                                        </p:tgtEl>
                                        <p:attrNameLst>
                                          <p:attrName>style.visibility</p:attrName>
                                        </p:attrNameLst>
                                      </p:cBhvr>
                                      <p:to>
                                        <p:strVal val="visible"/>
                                      </p:to>
                                    </p:set>
                                    <p:anim calcmode="lin" valueType="num">
                                      <p:cBhvr additive="repl">
                                        <p:cTn id="21" dur="500" fill="hold"/>
                                        <p:tgtEl>
                                          <p:spTgt spid="267">
                                            <p:txEl>
                                              <p:pRg st="4" end="4"/>
                                            </p:txEl>
                                          </p:spTgt>
                                        </p:tgtEl>
                                        <p:attrNameLst>
                                          <p:attrName>ppt_w</p:attrName>
                                        </p:attrNameLst>
                                      </p:cBhvr>
                                      <p:tavLst>
                                        <p:tav tm="0">
                                          <p:val>
                                            <p:fltVal val="0"/>
                                          </p:val>
                                        </p:tav>
                                        <p:tav tm="100000">
                                          <p:val>
                                            <p:strVal val="#ppt_w"/>
                                          </p:val>
                                        </p:tav>
                                      </p:tavLst>
                                    </p:anim>
                                    <p:anim calcmode="lin" valueType="num">
                                      <p:cBhvr additive="repl">
                                        <p:cTn id="22" dur="500" fill="hold"/>
                                        <p:tgtEl>
                                          <p:spTgt spid="267">
                                            <p:txEl>
                                              <p:pRg st="4" end="4"/>
                                            </p:txEl>
                                          </p:spTgt>
                                        </p:tgtEl>
                                        <p:attrNameLst>
                                          <p:attrName>ppt_h</p:attrName>
                                        </p:attrNameLst>
                                      </p:cBhvr>
                                      <p:tavLst>
                                        <p:tav tm="0">
                                          <p:val>
                                            <p:fltVal val="0"/>
                                          </p:val>
                                        </p:tav>
                                        <p:tav tm="100000">
                                          <p:val>
                                            <p:strVal val="#ppt_h"/>
                                          </p:val>
                                        </p:tav>
                                      </p:tavLst>
                                    </p:anim>
                                    <p:animEffect transition="in" filter="fade">
                                      <p:cBhvr additive="repl">
                                        <p:cTn id="23" dur="500"/>
                                        <p:tgtEl>
                                          <p:spTgt spid="26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fill="hold" nodeType="clickEffect">
                                  <p:stCondLst>
                                    <p:cond delay="0"/>
                                  </p:stCondLst>
                                  <p:childTnLst>
                                    <p:set>
                                      <p:cBhvr>
                                        <p:cTn id="27" dur="1" fill="hold">
                                          <p:stCondLst>
                                            <p:cond delay="0"/>
                                          </p:stCondLst>
                                        </p:cTn>
                                        <p:tgtEl>
                                          <p:spTgt spid="267">
                                            <p:txEl>
                                              <p:pRg st="6" end="6"/>
                                            </p:txEl>
                                          </p:spTgt>
                                        </p:tgtEl>
                                        <p:attrNameLst>
                                          <p:attrName>style.visibility</p:attrName>
                                        </p:attrNameLst>
                                      </p:cBhvr>
                                      <p:to>
                                        <p:strVal val="visible"/>
                                      </p:to>
                                    </p:set>
                                    <p:anim calcmode="lin" valueType="num">
                                      <p:cBhvr additive="repl">
                                        <p:cTn id="28" dur="500" fill="hold"/>
                                        <p:tgtEl>
                                          <p:spTgt spid="267">
                                            <p:txEl>
                                              <p:pRg st="6" end="6"/>
                                            </p:txEl>
                                          </p:spTgt>
                                        </p:tgtEl>
                                        <p:attrNameLst>
                                          <p:attrName>ppt_w</p:attrName>
                                        </p:attrNameLst>
                                      </p:cBhvr>
                                      <p:tavLst>
                                        <p:tav tm="0">
                                          <p:val>
                                            <p:fltVal val="0"/>
                                          </p:val>
                                        </p:tav>
                                        <p:tav tm="100000">
                                          <p:val>
                                            <p:strVal val="#ppt_w"/>
                                          </p:val>
                                        </p:tav>
                                      </p:tavLst>
                                    </p:anim>
                                    <p:anim calcmode="lin" valueType="num">
                                      <p:cBhvr additive="repl">
                                        <p:cTn id="29" dur="500" fill="hold"/>
                                        <p:tgtEl>
                                          <p:spTgt spid="267">
                                            <p:txEl>
                                              <p:pRg st="6" end="6"/>
                                            </p:txEl>
                                          </p:spTgt>
                                        </p:tgtEl>
                                        <p:attrNameLst>
                                          <p:attrName>ppt_h</p:attrName>
                                        </p:attrNameLst>
                                      </p:cBhvr>
                                      <p:tavLst>
                                        <p:tav tm="0">
                                          <p:val>
                                            <p:fltVal val="0"/>
                                          </p:val>
                                        </p:tav>
                                        <p:tav tm="100000">
                                          <p:val>
                                            <p:strVal val="#ppt_h"/>
                                          </p:val>
                                        </p:tav>
                                      </p:tavLst>
                                    </p:anim>
                                    <p:animEffect transition="in" filter="fade">
                                      <p:cBhvr additive="repl">
                                        <p:cTn id="30" dur="500"/>
                                        <p:tgtEl>
                                          <p:spTgt spid="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itle 1"/>
          <p:cNvSpPr txBox="1"/>
          <p:nvPr/>
        </p:nvSpPr>
        <p:spPr>
          <a:xfrm>
            <a:off x="0" y="0"/>
            <a:ext cx="12191760" cy="856800"/>
          </a:xfrm>
          <a:prstGeom prst="rect">
            <a:avLst/>
          </a:prstGeom>
          <a:noFill/>
          <a:ln w="0">
            <a:noFill/>
          </a:ln>
        </p:spPr>
        <p:txBody>
          <a:bodyPr anchor="ctr">
            <a:noAutofit/>
          </a:bodyPr>
          <a:lstStyle/>
          <a:p>
            <a:pPr algn="ctr">
              <a:lnSpc>
                <a:spcPct val="90000"/>
              </a:lnSpc>
            </a:pPr>
            <a:r>
              <a:rPr lang="el-GR" sz="3600" b="0" strike="noStrike" spc="-1">
                <a:solidFill>
                  <a:srgbClr val="000000"/>
                </a:solidFill>
                <a:latin typeface="Calibri Light"/>
              </a:rPr>
              <a:t>Αρχή </a:t>
            </a:r>
            <a:r>
              <a:rPr lang="el-GR" sz="3600" b="1" strike="noStrike" spc="-1">
                <a:solidFill>
                  <a:srgbClr val="0070C0"/>
                </a:solidFill>
                <a:latin typeface="Calibri Light"/>
              </a:rPr>
              <a:t>θεωρητικού μέρους </a:t>
            </a:r>
            <a:r>
              <a:rPr lang="el-GR" sz="3600" b="0" strike="noStrike" spc="-1">
                <a:solidFill>
                  <a:srgbClr val="000000"/>
                </a:solidFill>
                <a:latin typeface="Calibri Light"/>
              </a:rPr>
              <a:t>του κεφαλαίου </a:t>
            </a:r>
            <a:endParaRPr lang="el-GR" sz="3600" b="0" strike="noStrike" spc="-1">
              <a:solidFill>
                <a:srgbClr val="000000"/>
              </a:solidFill>
              <a:latin typeface="Calibri"/>
            </a:endParaRPr>
          </a:p>
        </p:txBody>
      </p:sp>
      <p:pic>
        <p:nvPicPr>
          <p:cNvPr id="272" name="Picture 2"/>
          <p:cNvPicPr/>
          <p:nvPr/>
        </p:nvPicPr>
        <p:blipFill>
          <a:blip r:embed="rId2" cstate="print"/>
          <a:stretch/>
        </p:blipFill>
        <p:spPr>
          <a:xfrm>
            <a:off x="0" y="928800"/>
            <a:ext cx="9317520" cy="3928680"/>
          </a:xfrm>
          <a:prstGeom prst="rect">
            <a:avLst/>
          </a:prstGeom>
          <a:ln w="9525">
            <a:noFill/>
          </a:ln>
        </p:spPr>
      </p:pic>
      <p:pic>
        <p:nvPicPr>
          <p:cNvPr id="273" name="Picture 3"/>
          <p:cNvPicPr/>
          <p:nvPr/>
        </p:nvPicPr>
        <p:blipFill>
          <a:blip r:embed="rId3" cstate="print"/>
          <a:stretch/>
        </p:blipFill>
        <p:spPr>
          <a:xfrm>
            <a:off x="1047600" y="2158920"/>
            <a:ext cx="11143800" cy="4698720"/>
          </a:xfrm>
          <a:prstGeom prst="rect">
            <a:avLst/>
          </a:prstGeom>
          <a:ln w="9525">
            <a:noFill/>
          </a:ln>
        </p:spPr>
      </p:pic>
      <p:sp>
        <p:nvSpPr>
          <p:cNvPr id="274" name="1 - Τίτλος"/>
          <p:cNvSpPr/>
          <p:nvPr/>
        </p:nvSpPr>
        <p:spPr>
          <a:xfrm>
            <a:off x="9334440" y="714240"/>
            <a:ext cx="2856960" cy="1428480"/>
          </a:xfrm>
          <a:prstGeom prst="rect">
            <a:avLst/>
          </a:prstGeom>
          <a:noFill/>
          <a:ln w="0">
            <a:noFill/>
          </a:ln>
          <a:scene3d>
            <a:camera prst="orthographicFront"/>
            <a:lightRig rig="sunset" dir="t"/>
          </a:scene3d>
        </p:spPr>
        <p:style>
          <a:lnRef idx="0">
            <a:scrgbClr r="0" g="0" b="0"/>
          </a:lnRef>
          <a:fillRef idx="0">
            <a:scrgbClr r="0" g="0" b="0"/>
          </a:fillRef>
          <a:effectRef idx="0">
            <a:scrgbClr r="0" g="0" b="0"/>
          </a:effectRef>
          <a:fontRef idx="minor"/>
        </p:style>
        <p:txBody>
          <a:bodyPr anchor="b">
            <a:normAutofit/>
            <a:scene3d>
              <a:camera prst="orthographicFront"/>
              <a:lightRig rig="sunset" dir="t"/>
            </a:scene3d>
          </a:bodyPr>
          <a:lstStyle/>
          <a:p>
            <a:pPr algn="ctr">
              <a:lnSpc>
                <a:spcPct val="100000"/>
              </a:lnSpc>
              <a:tabLst>
                <a:tab pos="0" algn="l"/>
              </a:tabLst>
            </a:pPr>
            <a:r>
              <a:rPr lang="el-GR" sz="2000" b="0" strike="noStrike" spc="-1">
                <a:solidFill>
                  <a:srgbClr val="000000"/>
                </a:solidFill>
                <a:latin typeface="Calibri Light"/>
              </a:rPr>
              <a:t>Ο </a:t>
            </a:r>
            <a:r>
              <a:rPr lang="el-GR" sz="2000" b="0" strike="noStrike" spc="-1">
                <a:solidFill>
                  <a:srgbClr val="0070C0"/>
                </a:solidFill>
                <a:latin typeface="Calibri Light"/>
              </a:rPr>
              <a:t>συμβατικός τρόπος μάθησης</a:t>
            </a:r>
            <a:r>
              <a:rPr lang="el-GR" sz="2000" b="0" strike="noStrike" spc="-1">
                <a:solidFill>
                  <a:srgbClr val="000000"/>
                </a:solidFill>
                <a:latin typeface="Calibri Light"/>
              </a:rPr>
              <a:t> </a:t>
            </a:r>
            <a:r>
              <a:rPr lang="el-GR" sz="2000" b="0" i="1" strike="noStrike" spc="-1">
                <a:solidFill>
                  <a:srgbClr val="000000"/>
                </a:solidFill>
                <a:latin typeface="Calibri Light"/>
              </a:rPr>
              <a:t>δεν</a:t>
            </a:r>
            <a:r>
              <a:rPr lang="el-GR" sz="2000" b="0" strike="noStrike" spc="-1">
                <a:solidFill>
                  <a:srgbClr val="000000"/>
                </a:solidFill>
                <a:latin typeface="Calibri Light"/>
              </a:rPr>
              <a:t> παραγνωρίζεται στην πλατφόρμα του </a:t>
            </a:r>
            <a:r>
              <a:rPr lang="en-US" sz="2000" b="0" strike="noStrike" spc="-1">
                <a:solidFill>
                  <a:srgbClr val="000000"/>
                </a:solidFill>
                <a:latin typeface="Calibri Light"/>
              </a:rPr>
              <a:t>HIPON</a:t>
            </a:r>
            <a:endParaRPr lang="el-GR"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additive="repl">
                                        <p:cTn id="7"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
          <p:cNvPicPr/>
          <p:nvPr/>
        </p:nvPicPr>
        <p:blipFill>
          <a:blip r:embed="rId2" cstate="print"/>
          <a:stretch/>
        </p:blipFill>
        <p:spPr>
          <a:xfrm>
            <a:off x="0" y="0"/>
            <a:ext cx="8496000" cy="5097240"/>
          </a:xfrm>
          <a:prstGeom prst="rect">
            <a:avLst/>
          </a:prstGeom>
          <a:ln w="9525">
            <a:noFill/>
          </a:ln>
        </p:spPr>
      </p:pic>
      <p:pic>
        <p:nvPicPr>
          <p:cNvPr id="276" name="Picture 3"/>
          <p:cNvPicPr/>
          <p:nvPr/>
        </p:nvPicPr>
        <p:blipFill>
          <a:blip r:embed="rId3" cstate="print"/>
          <a:stretch/>
        </p:blipFill>
        <p:spPr>
          <a:xfrm>
            <a:off x="6864120" y="188640"/>
            <a:ext cx="5327640" cy="3196440"/>
          </a:xfrm>
          <a:prstGeom prst="rect">
            <a:avLst/>
          </a:prstGeom>
          <a:ln w="9525">
            <a:noFill/>
          </a:ln>
        </p:spPr>
      </p:pic>
      <p:sp>
        <p:nvSpPr>
          <p:cNvPr id="277" name="Title 1"/>
          <p:cNvSpPr/>
          <p:nvPr/>
        </p:nvSpPr>
        <p:spPr>
          <a:xfrm>
            <a:off x="0" y="4929120"/>
            <a:ext cx="3047760" cy="171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tabLst>
                <a:tab pos="0" algn="l"/>
              </a:tabLst>
            </a:pPr>
            <a:r>
              <a:rPr lang="en-US" sz="2800" b="0" strike="noStrike" spc="-1">
                <a:solidFill>
                  <a:srgbClr val="000000"/>
                </a:solidFill>
                <a:latin typeface="Calibri Light"/>
              </a:rPr>
              <a:t> </a:t>
            </a:r>
            <a:r>
              <a:rPr lang="el-GR" sz="2400" b="0" strike="noStrike" spc="-1">
                <a:solidFill>
                  <a:srgbClr val="000000"/>
                </a:solidFill>
                <a:latin typeface="Calibri Light"/>
              </a:rPr>
              <a:t>Ο </a:t>
            </a:r>
            <a:r>
              <a:rPr lang="el-GR" sz="2400" b="1" strike="noStrike" spc="-1">
                <a:solidFill>
                  <a:srgbClr val="0070C0"/>
                </a:solidFill>
                <a:latin typeface="Calibri Light"/>
              </a:rPr>
              <a:t>παραδοσιακός </a:t>
            </a:r>
            <a:r>
              <a:rPr lang="el-GR" sz="2400" b="0" strike="noStrike" spc="-1">
                <a:solidFill>
                  <a:srgbClr val="000000"/>
                </a:solidFill>
                <a:latin typeface="Calibri Light"/>
              </a:rPr>
              <a:t>τρόπος μάθησης μέσα από την πλατφόρμα</a:t>
            </a:r>
            <a:r>
              <a:rPr lang="en-US" sz="2400" b="0" strike="noStrike" spc="-1">
                <a:solidFill>
                  <a:srgbClr val="000000"/>
                </a:solidFill>
                <a:latin typeface="Calibri Light"/>
              </a:rPr>
              <a:t>.</a:t>
            </a:r>
            <a:r>
              <a:rPr lang="el-GR" sz="2400" b="0" strike="noStrike" spc="-1">
                <a:solidFill>
                  <a:srgbClr val="000000"/>
                </a:solidFill>
                <a:latin typeface="Calibri Light"/>
              </a:rPr>
              <a:t>  </a:t>
            </a:r>
            <a:endParaRPr lang="el-GR" sz="2400" b="0" strike="noStrike" spc="-1">
              <a:latin typeface="Arial"/>
            </a:endParaRPr>
          </a:p>
        </p:txBody>
      </p:sp>
      <p:pic>
        <p:nvPicPr>
          <p:cNvPr id="278" name="Picture 5"/>
          <p:cNvPicPr/>
          <p:nvPr/>
        </p:nvPicPr>
        <p:blipFill>
          <a:blip r:embed="rId4" cstate="print"/>
          <a:stretch/>
        </p:blipFill>
        <p:spPr>
          <a:xfrm>
            <a:off x="3024000" y="3286080"/>
            <a:ext cx="9167760" cy="3935160"/>
          </a:xfrm>
          <a:prstGeom prst="rect">
            <a:avLst/>
          </a:prstGeom>
          <a:ln w="9525">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additive="repl">
                                        <p:cTn id="7" dur="5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additive="repl">
                                        <p:cTn id="12"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1 - Τίτλος"/>
          <p:cNvSpPr/>
          <p:nvPr/>
        </p:nvSpPr>
        <p:spPr>
          <a:xfrm>
            <a:off x="0" y="116640"/>
            <a:ext cx="12048480" cy="86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tabLst>
                <a:tab pos="0" algn="l"/>
              </a:tabLst>
            </a:pPr>
            <a:r>
              <a:rPr lang="el-GR" sz="2800" b="1" strike="noStrike" spc="-1">
                <a:solidFill>
                  <a:srgbClr val="000000"/>
                </a:solidFill>
                <a:latin typeface="Calibri Light"/>
              </a:rPr>
              <a:t>Εκπαιδευτικό βίντεο διαδικτυακής πλατφόρμας </a:t>
            </a:r>
            <a:r>
              <a:rPr lang="en-US" sz="2800" b="1" strike="noStrike" spc="-1">
                <a:solidFill>
                  <a:srgbClr val="000000"/>
                </a:solidFill>
                <a:latin typeface="Calibri Light"/>
              </a:rPr>
              <a:t>HIPON</a:t>
            </a:r>
            <a:endParaRPr lang="el-GR" sz="2800" b="0" strike="noStrike" spc="-1">
              <a:latin typeface="Arial"/>
            </a:endParaRPr>
          </a:p>
        </p:txBody>
      </p:sp>
      <p:pic>
        <p:nvPicPr>
          <p:cNvPr id="280" name="Picture 2"/>
          <p:cNvPicPr/>
          <p:nvPr/>
        </p:nvPicPr>
        <p:blipFill>
          <a:blip r:embed="rId2" cstate="print"/>
          <a:stretch/>
        </p:blipFill>
        <p:spPr>
          <a:xfrm>
            <a:off x="0" y="1071720"/>
            <a:ext cx="12197520" cy="5571720"/>
          </a:xfrm>
          <a:prstGeom prst="rect">
            <a:avLst/>
          </a:prstGeom>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1 - Τίτλος"/>
          <p:cNvSpPr txBox="1"/>
          <p:nvPr/>
        </p:nvSpPr>
        <p:spPr>
          <a:xfrm>
            <a:off x="6864120" y="116640"/>
            <a:ext cx="5184360" cy="863640"/>
          </a:xfrm>
          <a:prstGeom prst="rect">
            <a:avLst/>
          </a:prstGeom>
          <a:noFill/>
          <a:ln w="0">
            <a:noFill/>
          </a:ln>
        </p:spPr>
        <p:txBody>
          <a:bodyPr anchor="ctr">
            <a:noAutofit/>
          </a:bodyPr>
          <a:lstStyle/>
          <a:p>
            <a:pPr>
              <a:lnSpc>
                <a:spcPct val="90000"/>
              </a:lnSpc>
            </a:pPr>
            <a:r>
              <a:rPr lang="el-GR" sz="2400" b="0" strike="noStrike" spc="-1">
                <a:solidFill>
                  <a:srgbClr val="000000"/>
                </a:solidFill>
                <a:latin typeface="Calibri Light"/>
              </a:rPr>
              <a:t>Αντίστοιχο με το βίντεο, </a:t>
            </a:r>
            <a:r>
              <a:rPr lang="el-GR" sz="2400" b="1" strike="noStrike" spc="599">
                <a:solidFill>
                  <a:srgbClr val="C00000"/>
                </a:solidFill>
                <a:latin typeface="Calibri Light"/>
              </a:rPr>
              <a:t>εικονικό</a:t>
            </a:r>
            <a:r>
              <a:rPr lang="el-GR" sz="2400" b="0" strike="noStrike" spc="-1">
                <a:solidFill>
                  <a:srgbClr val="C00000"/>
                </a:solidFill>
                <a:latin typeface="Calibri Light"/>
              </a:rPr>
              <a:t> πλακίδιο</a:t>
            </a:r>
            <a:endParaRPr lang="el-GR" sz="2400" b="0" strike="noStrike" spc="-1">
              <a:solidFill>
                <a:srgbClr val="000000"/>
              </a:solidFill>
              <a:latin typeface="Calibri"/>
            </a:endParaRPr>
          </a:p>
        </p:txBody>
      </p:sp>
      <p:pic>
        <p:nvPicPr>
          <p:cNvPr id="282" name="Picture 2" descr="C:\Users\ΤΑΝΙΑ\Desktop\Καταγραφή.JPG"/>
          <p:cNvPicPr/>
          <p:nvPr/>
        </p:nvPicPr>
        <p:blipFill>
          <a:blip r:embed="rId2" cstate="print"/>
          <a:stretch/>
        </p:blipFill>
        <p:spPr>
          <a:xfrm>
            <a:off x="0" y="0"/>
            <a:ext cx="6863760" cy="3997080"/>
          </a:xfrm>
          <a:prstGeom prst="rect">
            <a:avLst/>
          </a:prstGeom>
          <a:ln w="0">
            <a:noFill/>
          </a:ln>
        </p:spPr>
      </p:pic>
      <p:pic>
        <p:nvPicPr>
          <p:cNvPr id="283" name="Picture 3" descr="C:\Users\ΤΑΝΙΑ\Desktop\Καταγραφή.JPG"/>
          <p:cNvPicPr/>
          <p:nvPr/>
        </p:nvPicPr>
        <p:blipFill>
          <a:blip r:embed="rId3" cstate="print"/>
          <a:stretch/>
        </p:blipFill>
        <p:spPr>
          <a:xfrm>
            <a:off x="2657880" y="1187640"/>
            <a:ext cx="9533880" cy="5670000"/>
          </a:xfrm>
          <a:prstGeom prst="rect">
            <a:avLst/>
          </a:prstGeom>
          <a:ln w="0">
            <a:noFill/>
          </a:ln>
        </p:spPr>
      </p:pic>
      <p:sp>
        <p:nvSpPr>
          <p:cNvPr id="284" name="Rectangle 4"/>
          <p:cNvSpPr/>
          <p:nvPr/>
        </p:nvSpPr>
        <p:spPr>
          <a:xfrm>
            <a:off x="0" y="4000680"/>
            <a:ext cx="2666520" cy="191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000" b="0" strike="noStrike" spc="-1">
                <a:solidFill>
                  <a:srgbClr val="000000"/>
                </a:solidFill>
                <a:latin typeface="Calibri"/>
              </a:rPr>
              <a:t>Υψηλή ευκρίνεια</a:t>
            </a:r>
            <a:endParaRPr lang="el-GR" sz="2000" b="0" strike="noStrike" spc="-1">
              <a:latin typeface="Arial"/>
            </a:endParaRPr>
          </a:p>
          <a:p>
            <a:pPr algn="ctr">
              <a:lnSpc>
                <a:spcPct val="100000"/>
              </a:lnSpc>
            </a:pPr>
            <a:r>
              <a:rPr lang="el-GR" sz="2000" b="0" strike="noStrike" spc="-1">
                <a:solidFill>
                  <a:srgbClr val="000000"/>
                </a:solidFill>
                <a:latin typeface="Calibri"/>
              </a:rPr>
              <a:t>ώστε να αντιδιασταλεί η μορφολογία των καρκινικών αδένων του προστάτη με εκείνη των φυσιολογικών. </a:t>
            </a:r>
            <a:endParaRPr lang="el-GR"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dissolve">
                                      <p:cBhvr additive="repl">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284"/>
                                        </p:tgtEl>
                                        <p:attrNameLst>
                                          <p:attrName>style.visibility</p:attrName>
                                        </p:attrNameLst>
                                      </p:cBhvr>
                                      <p:to>
                                        <p:strVal val="visible"/>
                                      </p:to>
                                    </p:set>
                                    <p:animEffect transition="in" filter="fade">
                                      <p:cBhvr additive="repl">
                                        <p:cTn id="12"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Εικόνα 2"/>
          <p:cNvPicPr/>
          <p:nvPr/>
        </p:nvPicPr>
        <p:blipFill>
          <a:blip r:embed="rId2" cstate="print"/>
          <a:stretch/>
        </p:blipFill>
        <p:spPr>
          <a:xfrm>
            <a:off x="7392144" y="260648"/>
            <a:ext cx="4691160" cy="6372000"/>
          </a:xfrm>
          <a:prstGeom prst="rect">
            <a:avLst/>
          </a:prstGeom>
          <a:ln w="0">
            <a:noFill/>
          </a:ln>
        </p:spPr>
      </p:pic>
      <p:sp>
        <p:nvSpPr>
          <p:cNvPr id="216" name="TextBox 4"/>
          <p:cNvSpPr/>
          <p:nvPr/>
        </p:nvSpPr>
        <p:spPr>
          <a:xfrm>
            <a:off x="0" y="0"/>
            <a:ext cx="727884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800" b="1" strike="noStrike" spc="599">
                <a:solidFill>
                  <a:srgbClr val="000000"/>
                </a:solidFill>
                <a:latin typeface="Calibri"/>
              </a:rPr>
              <a:t>Χριστός η Άμπελος</a:t>
            </a:r>
            <a:r>
              <a:rPr lang="el-GR" sz="1800" b="0" strike="noStrike" spc="-1">
                <a:solidFill>
                  <a:srgbClr val="000000"/>
                </a:solidFill>
                <a:latin typeface="Calibri"/>
              </a:rPr>
              <a:t>.</a:t>
            </a:r>
            <a:endParaRPr lang="el-GR" sz="1800" b="0" strike="noStrike" spc="-1">
              <a:latin typeface="Arial"/>
            </a:endParaRPr>
          </a:p>
          <a:p>
            <a:pPr algn="ctr">
              <a:lnSpc>
                <a:spcPct val="100000"/>
              </a:lnSpc>
            </a:pPr>
            <a:r>
              <a:rPr lang="el-GR" sz="1800" b="0" strike="noStrike" spc="-1">
                <a:solidFill>
                  <a:srgbClr val="000000"/>
                </a:solidFill>
                <a:latin typeface="Calibri"/>
              </a:rPr>
              <a:t> Μεταβυζαντινή εικόνα του δεύτερου μισού του 16ου αι. Εικονογραφείται η διδασκαλία του Ιησού στους μαθητές μετά τον Νιπτήρα (Ιω. 15,1-11).</a:t>
            </a:r>
            <a:endParaRPr lang="el-GR" sz="1800" b="0" strike="noStrike" spc="-1">
              <a:latin typeface="Arial"/>
            </a:endParaRPr>
          </a:p>
        </p:txBody>
      </p:sp>
      <p:sp>
        <p:nvSpPr>
          <p:cNvPr id="217" name="TextBox 6"/>
          <p:cNvSpPr/>
          <p:nvPr/>
        </p:nvSpPr>
        <p:spPr>
          <a:xfrm>
            <a:off x="0" y="923400"/>
            <a:ext cx="7278840" cy="593863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600" b="0" strike="noStrike" spc="-1" dirty="0">
                <a:solidFill>
                  <a:srgbClr val="202124"/>
                </a:solidFill>
                <a:latin typeface="Calibri"/>
              </a:rPr>
              <a:t>Στην Καινή Διαθήκη ο </a:t>
            </a:r>
            <a:r>
              <a:rPr lang="el-GR" sz="1600" b="1" strike="noStrike" spc="-1" dirty="0">
                <a:solidFill>
                  <a:srgbClr val="040C28"/>
                </a:solidFill>
                <a:latin typeface="Calibri"/>
              </a:rPr>
              <a:t>Χριστός</a:t>
            </a:r>
            <a:r>
              <a:rPr lang="el-GR" sz="1600" b="0" strike="noStrike" spc="-1" dirty="0">
                <a:solidFill>
                  <a:srgbClr val="202124"/>
                </a:solidFill>
                <a:latin typeface="Calibri"/>
              </a:rPr>
              <a:t> παρομοιάζεται με </a:t>
            </a:r>
            <a:r>
              <a:rPr lang="el-GR" sz="1600" b="1" strike="noStrike" spc="-1" dirty="0">
                <a:solidFill>
                  <a:srgbClr val="202124"/>
                </a:solidFill>
                <a:latin typeface="Calibri"/>
              </a:rPr>
              <a:t>Άμπελο</a:t>
            </a:r>
            <a:r>
              <a:rPr lang="el-GR" sz="1600" b="0" strike="noStrike" spc="-1" dirty="0">
                <a:solidFill>
                  <a:srgbClr val="202124"/>
                </a:solidFill>
                <a:latin typeface="Calibri"/>
              </a:rPr>
              <a:t> που </a:t>
            </a:r>
            <a:r>
              <a:rPr lang="el-GR" sz="1600" b="1" strike="noStrike" spc="-1" dirty="0">
                <a:solidFill>
                  <a:srgbClr val="202124"/>
                </a:solidFill>
                <a:latin typeface="Calibri"/>
              </a:rPr>
              <a:t>δίνει ζωή στα κλαδιά</a:t>
            </a:r>
            <a:r>
              <a:rPr lang="el-GR" sz="1600" b="0" strike="noStrike" spc="-1" dirty="0">
                <a:solidFill>
                  <a:srgbClr val="202124"/>
                </a:solidFill>
                <a:latin typeface="Calibri"/>
              </a:rPr>
              <a:t>. Τα </a:t>
            </a:r>
            <a:r>
              <a:rPr lang="el-GR" sz="1600" b="1" strike="noStrike" spc="-1" dirty="0">
                <a:solidFill>
                  <a:srgbClr val="202124"/>
                </a:solidFill>
                <a:latin typeface="Calibri"/>
              </a:rPr>
              <a:t>κλαδιά</a:t>
            </a:r>
            <a:r>
              <a:rPr lang="el-GR" sz="1600" b="0" strike="noStrike" spc="-1" dirty="0">
                <a:solidFill>
                  <a:srgbClr val="202124"/>
                </a:solidFill>
                <a:latin typeface="Calibri"/>
              </a:rPr>
              <a:t> είναι </a:t>
            </a:r>
            <a:r>
              <a:rPr lang="el-GR" sz="1600" b="1" strike="noStrike" spc="-1" dirty="0">
                <a:solidFill>
                  <a:srgbClr val="202124"/>
                </a:solidFill>
                <a:latin typeface="Calibri"/>
              </a:rPr>
              <a:t>περιποιημένα</a:t>
            </a:r>
            <a:r>
              <a:rPr lang="el-GR" sz="1600" b="0" strike="noStrike" spc="-1" dirty="0">
                <a:solidFill>
                  <a:srgbClr val="202124"/>
                </a:solidFill>
                <a:latin typeface="Calibri"/>
              </a:rPr>
              <a:t>, </a:t>
            </a:r>
            <a:r>
              <a:rPr lang="el-GR" sz="1600" b="1" u="sng" strike="noStrike" spc="299" dirty="0">
                <a:solidFill>
                  <a:srgbClr val="202124"/>
                </a:solidFill>
                <a:uFillTx/>
                <a:latin typeface="Calibri"/>
              </a:rPr>
              <a:t>ενωμένα</a:t>
            </a:r>
            <a:r>
              <a:rPr lang="el-GR" sz="1600" b="1" strike="noStrike" spc="-1" dirty="0">
                <a:solidFill>
                  <a:srgbClr val="202124"/>
                </a:solidFill>
                <a:latin typeface="Calibri"/>
              </a:rPr>
              <a:t> με την Άμπελο </a:t>
            </a:r>
            <a:r>
              <a:rPr lang="el-GR" sz="1600" b="0" strike="noStrike" spc="-1" dirty="0">
                <a:solidFill>
                  <a:srgbClr val="202124"/>
                </a:solidFill>
                <a:latin typeface="Calibri"/>
              </a:rPr>
              <a:t>οπότε</a:t>
            </a:r>
            <a:r>
              <a:rPr lang="el-GR" sz="1600" b="1" strike="noStrike" spc="-1" dirty="0">
                <a:solidFill>
                  <a:srgbClr val="202124"/>
                </a:solidFill>
                <a:latin typeface="Calibri"/>
              </a:rPr>
              <a:t> </a:t>
            </a:r>
            <a:r>
              <a:rPr lang="el-GR" sz="1600" b="0" strike="noStrike" spc="-1" dirty="0">
                <a:solidFill>
                  <a:srgbClr val="202124"/>
                </a:solidFill>
                <a:latin typeface="Calibri"/>
              </a:rPr>
              <a:t>και </a:t>
            </a:r>
            <a:r>
              <a:rPr lang="el-GR" sz="1600" b="1" strike="noStrike" spc="-1" dirty="0">
                <a:solidFill>
                  <a:srgbClr val="202124"/>
                </a:solidFill>
                <a:latin typeface="Calibri"/>
              </a:rPr>
              <a:t>παράγουν πνευματικούς καρπούς</a:t>
            </a:r>
            <a:r>
              <a:rPr lang="el-GR" sz="1600" b="0" strike="noStrike" spc="-1" dirty="0">
                <a:solidFill>
                  <a:srgbClr val="202124"/>
                </a:solidFill>
                <a:latin typeface="Calibri"/>
              </a:rPr>
              <a:t>. Οι Δώδεκα Απόστολοι κάθονται στα κλαδιά της Αμπέλου και οι </a:t>
            </a:r>
            <a:r>
              <a:rPr lang="el-GR" sz="1600" b="0" strike="noStrike" spc="-1" dirty="0" err="1">
                <a:solidFill>
                  <a:srgbClr val="202124"/>
                </a:solidFill>
                <a:latin typeface="Calibri"/>
              </a:rPr>
              <a:t>Πρωτοκορυφαίοι</a:t>
            </a:r>
            <a:r>
              <a:rPr lang="el-GR" sz="1600" b="0" strike="noStrike" spc="-1" dirty="0">
                <a:solidFill>
                  <a:srgbClr val="202124"/>
                </a:solidFill>
                <a:latin typeface="Calibri"/>
              </a:rPr>
              <a:t>, Πέτρος και Παύλος, στη κορυφή αυτής. Τα φύλλα της αμπέλου καλύπτουν τα κενά με ρυθμικό και διακοσμητικό τρόπο, όπως και τα </a:t>
            </a:r>
            <a:r>
              <a:rPr lang="el-GR" sz="1600" b="1" strike="noStrike" spc="-1" dirty="0">
                <a:solidFill>
                  <a:srgbClr val="202124"/>
                </a:solidFill>
                <a:latin typeface="Calibri"/>
              </a:rPr>
              <a:t>σταφύλια</a:t>
            </a:r>
            <a:r>
              <a:rPr lang="el-GR" sz="1600" b="0" strike="noStrike" spc="-1" dirty="0">
                <a:solidFill>
                  <a:srgbClr val="202124"/>
                </a:solidFill>
                <a:latin typeface="Calibri"/>
              </a:rPr>
              <a:t>, που συμβολίζουν την </a:t>
            </a:r>
            <a:r>
              <a:rPr lang="el-GR" sz="1600" b="1" strike="noStrike" spc="-1" dirty="0">
                <a:solidFill>
                  <a:srgbClr val="202124"/>
                </a:solidFill>
                <a:latin typeface="Calibri"/>
              </a:rPr>
              <a:t>πνευματική καρποφορία χάρη στην ένωση με τον Χριστό</a:t>
            </a:r>
            <a:r>
              <a:rPr lang="el-GR" sz="1600" b="0" strike="noStrike" spc="-1" dirty="0">
                <a:solidFill>
                  <a:srgbClr val="202124"/>
                </a:solidFill>
                <a:latin typeface="Calibri"/>
              </a:rPr>
              <a:t>. Αυτό το μήνυμα της </a:t>
            </a:r>
            <a:r>
              <a:rPr lang="el-GR" sz="1600" b="1" strike="noStrike" spc="-1" dirty="0">
                <a:solidFill>
                  <a:srgbClr val="202124"/>
                </a:solidFill>
                <a:latin typeface="Calibri"/>
              </a:rPr>
              <a:t>ενότητας με τον Ιησού </a:t>
            </a:r>
            <a:r>
              <a:rPr lang="el-GR" sz="1600" b="0" strike="noStrike" spc="-1" dirty="0">
                <a:solidFill>
                  <a:srgbClr val="202124"/>
                </a:solidFill>
                <a:latin typeface="Calibri"/>
              </a:rPr>
              <a:t>πρέπει να χαρακτηρίζει </a:t>
            </a:r>
            <a:r>
              <a:rPr lang="el-GR" sz="1600" b="1" u="sng" strike="noStrike" spc="-1" dirty="0">
                <a:solidFill>
                  <a:srgbClr val="202124"/>
                </a:solidFill>
                <a:latin typeface="Calibri"/>
              </a:rPr>
              <a:t>και</a:t>
            </a:r>
            <a:r>
              <a:rPr lang="el-GR" sz="1600" b="1" strike="noStrike" spc="-1" dirty="0">
                <a:solidFill>
                  <a:srgbClr val="202124"/>
                </a:solidFill>
                <a:latin typeface="Calibri"/>
              </a:rPr>
              <a:t> τα μέλη της Εκκλησίας</a:t>
            </a:r>
            <a:r>
              <a:rPr lang="el-GR" sz="1600" b="0" strike="noStrike" spc="-1" dirty="0">
                <a:solidFill>
                  <a:srgbClr val="202124"/>
                </a:solidFill>
                <a:latin typeface="Calibri"/>
              </a:rPr>
              <a:t>, τα οποία ως κλήματα της αληθινής αμπέλου καρποφορούν με τη δύναμη της πίστης. </a:t>
            </a:r>
            <a:endParaRPr lang="el-GR" sz="1600" b="0" strike="noStrike" spc="-1" dirty="0">
              <a:latin typeface="Arial"/>
            </a:endParaRPr>
          </a:p>
          <a:p>
            <a:pPr algn="just">
              <a:lnSpc>
                <a:spcPct val="100000"/>
              </a:lnSpc>
            </a:pPr>
            <a:r>
              <a:rPr lang="el-GR" sz="1600" b="0" strike="noStrike" spc="-1" dirty="0">
                <a:solidFill>
                  <a:srgbClr val="202124"/>
                </a:solidFill>
                <a:latin typeface="Calibri"/>
              </a:rPr>
              <a:t>Στο κέντρο και ψηλά ξεχωρίζει το </a:t>
            </a:r>
            <a:r>
              <a:rPr lang="el-GR" sz="1600" b="1" strike="noStrike" spc="-1" dirty="0">
                <a:solidFill>
                  <a:srgbClr val="202124"/>
                </a:solidFill>
                <a:latin typeface="Calibri"/>
              </a:rPr>
              <a:t>ανοιχτό Ευαγγέλιο</a:t>
            </a:r>
            <a:r>
              <a:rPr lang="el-GR" sz="1600" b="0" strike="noStrike" spc="-1" dirty="0">
                <a:solidFill>
                  <a:srgbClr val="202124"/>
                </a:solidFill>
                <a:latin typeface="Calibri"/>
              </a:rPr>
              <a:t>. Αυτό είναι στο κέντρο του σώματος του Χριστού, ο οποίος είναι και το </a:t>
            </a:r>
            <a:r>
              <a:rPr lang="el-GR" sz="1600" b="1" strike="noStrike" spc="-1" dirty="0">
                <a:solidFill>
                  <a:srgbClr val="202124"/>
                </a:solidFill>
                <a:latin typeface="Calibri"/>
              </a:rPr>
              <a:t>κέντρο</a:t>
            </a:r>
            <a:r>
              <a:rPr lang="el-GR" sz="1600" b="0" strike="noStrike" spc="-1" dirty="0">
                <a:solidFill>
                  <a:srgbClr val="202124"/>
                </a:solidFill>
                <a:latin typeface="Calibri"/>
              </a:rPr>
              <a:t> της σύνθεσης. Ο Χριστός απεικονίζεται στο κέντρο και ψηλά, για να αποδοθεί η </a:t>
            </a:r>
            <a:r>
              <a:rPr lang="el-GR" sz="1600" b="1" strike="noStrike" spc="599" dirty="0">
                <a:solidFill>
                  <a:srgbClr val="202124"/>
                </a:solidFill>
                <a:latin typeface="Calibri"/>
              </a:rPr>
              <a:t>αίσθηση της ανάτασης</a:t>
            </a:r>
            <a:r>
              <a:rPr lang="el-GR" sz="1600" b="0" strike="noStrike" spc="-1" dirty="0">
                <a:solidFill>
                  <a:srgbClr val="202124"/>
                </a:solidFill>
                <a:latin typeface="Calibri"/>
              </a:rPr>
              <a:t>. Τα κλαδιά και ο κορμός της κληματαριάς διακοσμούν και χωρίζουν με αυστηρό τρόπο και ίσες αποστάσεις την επιφάνεια της εικόνας. Πάνω από τον Χριστό σταυρώνονται δύο κλαδιά με δοξαστικό τρόπο. Τα ανοιγμένα χέρια του Χριστού σε στάση ευλογίας οδηγούν το βλέμμα του θεατή στις συμμετρικές πλευρές, όπου βρίσκονται, στη σειρά τοποθετημένοι, οι Απόστολοι.</a:t>
            </a:r>
            <a:endParaRPr lang="el-GR" sz="1600" b="0" strike="noStrike" spc="-1" dirty="0">
              <a:latin typeface="Arial"/>
            </a:endParaRPr>
          </a:p>
          <a:p>
            <a:pPr algn="just">
              <a:lnSpc>
                <a:spcPct val="100000"/>
              </a:lnSpc>
            </a:pPr>
            <a:r>
              <a:rPr lang="el-GR" sz="1200" b="0" strike="noStrike" spc="-1" dirty="0">
                <a:solidFill>
                  <a:srgbClr val="000000"/>
                </a:solidFill>
                <a:latin typeface="Calibri"/>
              </a:rPr>
              <a:t>Η αγιογραφία αυτή έχει όλα τα χαρακτηριστικά της </a:t>
            </a:r>
            <a:r>
              <a:rPr lang="el-GR" sz="1200" b="0" i="1" strike="noStrike" spc="-1" dirty="0">
                <a:solidFill>
                  <a:srgbClr val="000000"/>
                </a:solidFill>
                <a:latin typeface="Calibri"/>
              </a:rPr>
              <a:t>Κρητικής Σχολής</a:t>
            </a:r>
            <a:r>
              <a:rPr lang="el-GR" sz="1200" b="0" strike="noStrike" spc="-1" dirty="0">
                <a:solidFill>
                  <a:srgbClr val="000000"/>
                </a:solidFill>
                <a:latin typeface="Calibri"/>
              </a:rPr>
              <a:t>, δηλαδή </a:t>
            </a:r>
            <a:r>
              <a:rPr lang="el-GR" sz="1200" b="0" i="1" strike="noStrike" spc="-1" dirty="0">
                <a:solidFill>
                  <a:srgbClr val="000000"/>
                </a:solidFill>
                <a:latin typeface="Calibri"/>
              </a:rPr>
              <a:t>πλούσιες λεπτομερείς πτυχώσεις στα ενδύματα, υπερβατικό και όχι φυσικό φωτισμό των προσώπων, γλυκασμό στους τόνους, αυστηρότητα στη στάση και στην κίνηση.</a:t>
            </a:r>
            <a:r>
              <a:rPr lang="el-GR" sz="1200" b="0" strike="noStrike" spc="-1" dirty="0">
                <a:solidFill>
                  <a:srgbClr val="000000"/>
                </a:solidFill>
                <a:latin typeface="Calibri"/>
              </a:rPr>
              <a:t> Απέναντι στην ομοιομορφία της απόδοσης των μορφών υπάρχει η αντίθεση της ποικιλίας, καθώς κάθε Απόστολος αποδίδεται με διαφορετική στάση, ύφος και χαρακτήρα. Η Κρητική Σχολή στη βυζαντινή τέχνη δεν αποδίδει το βάθος, την προοπτική στη </a:t>
            </a:r>
            <a:r>
              <a:rPr lang="el-GR" sz="1200" b="0" strike="noStrike" spc="-1" dirty="0" err="1">
                <a:solidFill>
                  <a:srgbClr val="000000"/>
                </a:solidFill>
                <a:latin typeface="Calibri"/>
              </a:rPr>
              <a:t>φύση∙</a:t>
            </a:r>
            <a:r>
              <a:rPr lang="el-GR" sz="1200" b="0" strike="noStrike" spc="-1" dirty="0">
                <a:solidFill>
                  <a:srgbClr val="000000"/>
                </a:solidFill>
                <a:latin typeface="Calibri"/>
              </a:rPr>
              <a:t> αντίθετα</a:t>
            </a:r>
            <a:r>
              <a:rPr lang="en-US" sz="1200" b="0" strike="noStrike" spc="-1" dirty="0">
                <a:solidFill>
                  <a:srgbClr val="000000"/>
                </a:solidFill>
                <a:latin typeface="Calibri"/>
              </a:rPr>
              <a:t>,</a:t>
            </a:r>
            <a:r>
              <a:rPr lang="el-GR" sz="1200" b="0" strike="noStrike" spc="-1" dirty="0">
                <a:solidFill>
                  <a:srgbClr val="000000"/>
                </a:solidFill>
                <a:latin typeface="Calibri"/>
              </a:rPr>
              <a:t> όλα αυτά είναι </a:t>
            </a:r>
            <a:r>
              <a:rPr lang="el-GR" sz="1200" b="1" strike="noStrike" spc="-1" dirty="0">
                <a:solidFill>
                  <a:srgbClr val="000000"/>
                </a:solidFill>
                <a:latin typeface="Calibri"/>
              </a:rPr>
              <a:t>συμβολικά</a:t>
            </a:r>
            <a:r>
              <a:rPr lang="el-GR" sz="1200" b="0" strike="noStrike" spc="-1" dirty="0">
                <a:solidFill>
                  <a:srgbClr val="000000"/>
                </a:solidFill>
                <a:latin typeface="Calibri"/>
              </a:rPr>
              <a:t>. Το φόντο αντικαθίσταται από ένα χρυσό χρώμα, γνωστό ως χρυσός κάμπος. Ούτε τα πρόσωπα όμως είναι νατουραλιστικά. Ο φωτισμός τους είναι υπερβατικός. Φωτίζονται μόνο τα προεξέχοντα μέρη, για να αποδοθεί ο όγκος. Οι κινήσεις των μορφών </a:t>
            </a:r>
            <a:r>
              <a:rPr lang="el-GR" sz="1200" b="0" i="1" strike="noStrike" spc="-1" dirty="0">
                <a:solidFill>
                  <a:srgbClr val="000000"/>
                </a:solidFill>
                <a:latin typeface="Calibri"/>
              </a:rPr>
              <a:t>δεν</a:t>
            </a:r>
            <a:r>
              <a:rPr lang="el-GR" sz="1200" b="0" strike="noStrike" spc="-1" dirty="0">
                <a:solidFill>
                  <a:srgbClr val="000000"/>
                </a:solidFill>
                <a:latin typeface="Calibri"/>
              </a:rPr>
              <a:t> έχουν τη φυσική ευκαμψία, γιατί τονίζεται παντού το </a:t>
            </a:r>
            <a:r>
              <a:rPr lang="el-GR" sz="1200" b="1" strike="noStrike" spc="-1" dirty="0">
                <a:solidFill>
                  <a:srgbClr val="000000"/>
                </a:solidFill>
                <a:latin typeface="Calibri"/>
              </a:rPr>
              <a:t>πνευματικό </a:t>
            </a:r>
            <a:r>
              <a:rPr lang="el-GR" sz="1200" b="0" strike="noStrike" spc="-1" dirty="0">
                <a:solidFill>
                  <a:srgbClr val="000000"/>
                </a:solidFill>
                <a:latin typeface="Calibri"/>
              </a:rPr>
              <a:t>και </a:t>
            </a:r>
            <a:r>
              <a:rPr lang="el-GR" sz="1200" b="1" strike="noStrike" spc="-1" dirty="0">
                <a:solidFill>
                  <a:srgbClr val="000000"/>
                </a:solidFill>
                <a:latin typeface="Calibri"/>
              </a:rPr>
              <a:t>συμβολικό</a:t>
            </a:r>
            <a:r>
              <a:rPr lang="el-GR" sz="1200" b="0" strike="noStrike" spc="-1" dirty="0">
                <a:solidFill>
                  <a:srgbClr val="000000"/>
                </a:solidFill>
                <a:latin typeface="Calibri"/>
              </a:rPr>
              <a:t> στοιχείο σε βάρος της νατουραλιστικής απόδοσης. Αυτά είναι κύρια χαρακτηριστικά στη </a:t>
            </a:r>
            <a:r>
              <a:rPr lang="el-GR" sz="1200" b="1" strike="noStrike" spc="-1" dirty="0">
                <a:solidFill>
                  <a:srgbClr val="000000"/>
                </a:solidFill>
                <a:latin typeface="Calibri"/>
              </a:rPr>
              <a:t>βυζαντινή αγιογραφία</a:t>
            </a:r>
            <a:r>
              <a:rPr lang="el-GR" sz="1200" b="0" strike="noStrike" spc="-1" dirty="0">
                <a:solidFill>
                  <a:srgbClr val="000000"/>
                </a:solidFill>
                <a:latin typeface="Calibri"/>
              </a:rPr>
              <a:t>.</a:t>
            </a:r>
            <a:endParaRPr lang="el-GR" sz="12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500"/>
                                        <p:tgtEl>
                                          <p:spTgt spid="217">
                                            <p:txEl>
                                              <p:pRg st="0" end="0"/>
                                            </p:txEl>
                                          </p:spTgt>
                                        </p:tgtEl>
                                      </p:cBhvr>
                                    </p:animEffect>
                                    <p:set>
                                      <p:cBhvr>
                                        <p:cTn id="7" dur="1" fill="hold">
                                          <p:stCondLst>
                                            <p:cond delay="499"/>
                                          </p:stCondLst>
                                        </p:cTn>
                                        <p:tgtEl>
                                          <p:spTgt spid="217">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217">
                                            <p:txEl>
                                              <p:pRg st="1" end="1"/>
                                            </p:txEl>
                                          </p:spTgt>
                                        </p:tgtEl>
                                        <p:attrNameLst>
                                          <p:attrName>style.visibility</p:attrName>
                                        </p:attrNameLst>
                                      </p:cBhvr>
                                      <p:to>
                                        <p:strVal val="visible"/>
                                      </p:to>
                                    </p:set>
                                    <p:animEffect transition="in" filter="fade">
                                      <p:cBhvr additive="repl">
                                        <p:cTn id="12" dur="500"/>
                                        <p:tgtEl>
                                          <p:spTgt spid="2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fill="hold" nodeType="clickEffect">
                                  <p:stCondLst>
                                    <p:cond delay="0"/>
                                  </p:stCondLst>
                                  <p:childTnLst>
                                    <p:animEffect transition="out" filter="fade">
                                      <p:cBhvr additive="repl">
                                        <p:cTn id="16" dur="500"/>
                                        <p:tgtEl>
                                          <p:spTgt spid="217">
                                            <p:txEl>
                                              <p:pRg st="1" end="1"/>
                                            </p:txEl>
                                          </p:spTgt>
                                        </p:tgtEl>
                                      </p:cBhvr>
                                    </p:animEffect>
                                    <p:set>
                                      <p:cBhvr>
                                        <p:cTn id="17" dur="1" fill="hold">
                                          <p:stCondLst>
                                            <p:cond delay="499"/>
                                          </p:stCondLst>
                                        </p:cTn>
                                        <p:tgtEl>
                                          <p:spTgt spid="217">
                                            <p:txEl>
                                              <p:pRg st="1" end="1"/>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217">
                                            <p:txEl>
                                              <p:pRg st="2" end="2"/>
                                            </p:txEl>
                                          </p:spTgt>
                                        </p:tgtEl>
                                        <p:attrNameLst>
                                          <p:attrName>style.visibility</p:attrName>
                                        </p:attrNameLst>
                                      </p:cBhvr>
                                      <p:to>
                                        <p:strVal val="visible"/>
                                      </p:to>
                                    </p:set>
                                    <p:animEffect transition="in" filter="fade">
                                      <p:cBhvr additive="repl">
                                        <p:cTn id="22" dur="500"/>
                                        <p:tgtEl>
                                          <p:spTgt spid="2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1 - Τίτλος"/>
          <p:cNvSpPr txBox="1"/>
          <p:nvPr/>
        </p:nvSpPr>
        <p:spPr>
          <a:xfrm>
            <a:off x="0" y="0"/>
            <a:ext cx="12191760" cy="332280"/>
          </a:xfrm>
          <a:prstGeom prst="rect">
            <a:avLst/>
          </a:prstGeom>
          <a:noFill/>
          <a:ln w="0">
            <a:noFill/>
          </a:ln>
        </p:spPr>
        <p:txBody>
          <a:bodyPr anchor="ctr">
            <a:noAutofit/>
          </a:bodyPr>
          <a:lstStyle/>
          <a:p>
            <a:pPr algn="ctr">
              <a:lnSpc>
                <a:spcPct val="90000"/>
              </a:lnSpc>
            </a:pPr>
            <a:r>
              <a:rPr lang="el-GR" sz="2800" b="1" strike="noStrike" spc="-1">
                <a:solidFill>
                  <a:srgbClr val="C00000"/>
                </a:solidFill>
                <a:latin typeface="Calibri Light"/>
              </a:rPr>
              <a:t>Εικονικό (ψηφιοποιημένο) πλακίδιο με οδηγίες «πλοήγησης»</a:t>
            </a:r>
            <a:endParaRPr lang="el-GR" sz="2800" b="0" strike="noStrike" spc="-1">
              <a:solidFill>
                <a:srgbClr val="000000"/>
              </a:solidFill>
              <a:latin typeface="Calibri"/>
            </a:endParaRPr>
          </a:p>
        </p:txBody>
      </p:sp>
      <p:pic>
        <p:nvPicPr>
          <p:cNvPr id="286" name="Picture 2"/>
          <p:cNvPicPr/>
          <p:nvPr/>
        </p:nvPicPr>
        <p:blipFill>
          <a:blip r:embed="rId2" cstate="print"/>
          <a:stretch/>
        </p:blipFill>
        <p:spPr>
          <a:xfrm>
            <a:off x="0" y="332640"/>
            <a:ext cx="12288960" cy="6912360"/>
          </a:xfrm>
          <a:prstGeom prst="rect">
            <a:avLst/>
          </a:prstGeom>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itle 1"/>
          <p:cNvSpPr txBox="1"/>
          <p:nvPr/>
        </p:nvSpPr>
        <p:spPr>
          <a:xfrm>
            <a:off x="0" y="0"/>
            <a:ext cx="12191760" cy="1285560"/>
          </a:xfrm>
          <a:prstGeom prst="rect">
            <a:avLst/>
          </a:prstGeom>
          <a:noFill/>
          <a:ln w="0">
            <a:noFill/>
          </a:ln>
        </p:spPr>
        <p:txBody>
          <a:bodyPr anchor="ctr">
            <a:normAutofit/>
          </a:bodyPr>
          <a:lstStyle/>
          <a:p>
            <a:pPr algn="ctr">
              <a:lnSpc>
                <a:spcPct val="90000"/>
              </a:lnSpc>
            </a:pPr>
            <a:r>
              <a:rPr lang="el-GR" sz="2400" b="0" strike="noStrike" spc="-1">
                <a:solidFill>
                  <a:srgbClr val="C00000"/>
                </a:solidFill>
                <a:latin typeface="Calibri Light"/>
              </a:rPr>
              <a:t>Καθοδήγηση </a:t>
            </a:r>
            <a:r>
              <a:rPr lang="el-GR" sz="2400" b="1" strike="noStrike" spc="-1">
                <a:solidFill>
                  <a:srgbClr val="C00000"/>
                </a:solidFill>
                <a:latin typeface="Calibri Light"/>
              </a:rPr>
              <a:t>βήμα προς βήμα </a:t>
            </a:r>
            <a:r>
              <a:rPr lang="el-GR" sz="2400" b="0" strike="noStrike" spc="-1">
                <a:solidFill>
                  <a:srgbClr val="000000"/>
                </a:solidFill>
                <a:latin typeface="Calibri Light"/>
              </a:rPr>
              <a:t>στην </a:t>
            </a:r>
            <a:r>
              <a:rPr lang="el-GR" sz="2400" b="1" strike="noStrike" spc="-1">
                <a:solidFill>
                  <a:srgbClr val="000000"/>
                </a:solidFill>
                <a:latin typeface="Calibri Light"/>
              </a:rPr>
              <a:t>ορθή διαδικασία διάγνωσης</a:t>
            </a:r>
            <a:r>
              <a:rPr lang="en-US" sz="2400" b="1" strike="noStrike" spc="-1">
                <a:solidFill>
                  <a:srgbClr val="000000"/>
                </a:solidFill>
                <a:latin typeface="Calibri Light"/>
              </a:rPr>
              <a:t>.</a:t>
            </a:r>
            <a:r>
              <a:rPr lang="el-GR" sz="2400" b="1" strike="noStrike" spc="-1">
                <a:solidFill>
                  <a:srgbClr val="000000"/>
                </a:solidFill>
                <a:latin typeface="Calibri Light"/>
              </a:rPr>
              <a:t> </a:t>
            </a:r>
            <a:br/>
            <a:br/>
            <a:r>
              <a:rPr lang="el-GR" sz="2400" b="0" strike="noStrike" spc="-1">
                <a:solidFill>
                  <a:srgbClr val="000000"/>
                </a:solidFill>
                <a:latin typeface="Calibri Light"/>
              </a:rPr>
              <a:t>Βοηθητικές ερωτήσεις προς ανάδειξη </a:t>
            </a:r>
            <a:r>
              <a:rPr lang="el-GR" sz="2400" b="1" strike="noStrike" spc="-1">
                <a:solidFill>
                  <a:srgbClr val="000000"/>
                </a:solidFill>
                <a:latin typeface="Calibri Light"/>
              </a:rPr>
              <a:t>ουσιωδών</a:t>
            </a:r>
            <a:r>
              <a:rPr lang="el-GR" sz="2400" b="0" strike="noStrike" spc="-1">
                <a:solidFill>
                  <a:srgbClr val="000000"/>
                </a:solidFill>
                <a:latin typeface="Calibri Light"/>
              </a:rPr>
              <a:t> γνωρισμάτων.</a:t>
            </a:r>
            <a:endParaRPr lang="el-GR" sz="2400" b="0" strike="noStrike" spc="-1">
              <a:solidFill>
                <a:srgbClr val="000000"/>
              </a:solidFill>
              <a:latin typeface="Calibri"/>
            </a:endParaRPr>
          </a:p>
        </p:txBody>
      </p:sp>
      <p:pic>
        <p:nvPicPr>
          <p:cNvPr id="288" name="Picture 2"/>
          <p:cNvPicPr/>
          <p:nvPr/>
        </p:nvPicPr>
        <p:blipFill>
          <a:blip r:embed="rId2" cstate="print"/>
          <a:stretch/>
        </p:blipFill>
        <p:spPr>
          <a:xfrm>
            <a:off x="0" y="1214280"/>
            <a:ext cx="12763080" cy="5285880"/>
          </a:xfrm>
          <a:prstGeom prst="rect">
            <a:avLst/>
          </a:prstGeom>
          <a:ln w="9525">
            <a:noFill/>
          </a:ln>
        </p:spPr>
      </p:pic>
      <p:pic>
        <p:nvPicPr>
          <p:cNvPr id="289" name="Picture 2"/>
          <p:cNvPicPr/>
          <p:nvPr/>
        </p:nvPicPr>
        <p:blipFill>
          <a:blip r:embed="rId3" cstate="print"/>
          <a:stretch/>
        </p:blipFill>
        <p:spPr>
          <a:xfrm>
            <a:off x="0" y="1214280"/>
            <a:ext cx="12763080" cy="5285880"/>
          </a:xfrm>
          <a:prstGeom prst="rect">
            <a:avLst/>
          </a:prstGeom>
          <a:ln w="9525">
            <a:noFill/>
          </a:ln>
        </p:spPr>
      </p:pic>
      <p:pic>
        <p:nvPicPr>
          <p:cNvPr id="290" name="Picture 2"/>
          <p:cNvPicPr/>
          <p:nvPr/>
        </p:nvPicPr>
        <p:blipFill>
          <a:blip r:embed="rId4" cstate="print"/>
          <a:stretch/>
        </p:blipFill>
        <p:spPr>
          <a:xfrm>
            <a:off x="0" y="1214280"/>
            <a:ext cx="12763080" cy="5381640"/>
          </a:xfrm>
          <a:prstGeom prst="rect">
            <a:avLst/>
          </a:prstGeom>
          <a:ln w="9525">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additive="repl">
                                        <p:cTn id="7" dur="5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290"/>
                                        </p:tgtEl>
                                        <p:attrNameLst>
                                          <p:attrName>style.visibility</p:attrName>
                                        </p:attrNameLst>
                                      </p:cBhvr>
                                      <p:to>
                                        <p:strVal val="visible"/>
                                      </p:to>
                                    </p:set>
                                    <p:animEffect transition="in" filter="fade">
                                      <p:cBhvr additive="repl">
                                        <p:cTn id="12"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itle 1"/>
          <p:cNvSpPr txBox="1"/>
          <p:nvPr/>
        </p:nvSpPr>
        <p:spPr>
          <a:xfrm>
            <a:off x="0" y="285840"/>
            <a:ext cx="12191760" cy="1131480"/>
          </a:xfrm>
          <a:prstGeom prst="rect">
            <a:avLst/>
          </a:prstGeom>
          <a:noFill/>
          <a:ln w="0">
            <a:noFill/>
          </a:ln>
        </p:spPr>
        <p:txBody>
          <a:bodyPr anchor="ctr">
            <a:noAutofit/>
          </a:bodyPr>
          <a:lstStyle/>
          <a:p>
            <a:pPr algn="ctr">
              <a:lnSpc>
                <a:spcPct val="90000"/>
              </a:lnSpc>
            </a:pPr>
            <a:r>
              <a:rPr lang="el-GR" sz="2000" b="1" strike="noStrike" spc="-1">
                <a:solidFill>
                  <a:srgbClr val="C00000"/>
                </a:solidFill>
                <a:latin typeface="Calibri Light"/>
              </a:rPr>
              <a:t>Προσομοίωση</a:t>
            </a:r>
            <a:r>
              <a:rPr lang="el-GR" sz="2000" b="0" strike="noStrike" spc="-1">
                <a:solidFill>
                  <a:srgbClr val="C00000"/>
                </a:solidFill>
                <a:latin typeface="Calibri Light"/>
              </a:rPr>
              <a:t> με την </a:t>
            </a:r>
            <a:r>
              <a:rPr lang="el-GR" sz="2000" b="1" strike="noStrike" spc="-1">
                <a:solidFill>
                  <a:srgbClr val="C00000"/>
                </a:solidFill>
                <a:latin typeface="Calibri Light"/>
              </a:rPr>
              <a:t>καθ’ ημέρα πράξη </a:t>
            </a:r>
            <a:r>
              <a:rPr lang="el-GR" sz="2000" b="0" strike="noStrike" spc="-1">
                <a:solidFill>
                  <a:srgbClr val="C00000"/>
                </a:solidFill>
                <a:latin typeface="Calibri Light"/>
              </a:rPr>
              <a:t>σε ένα παθολογοανατομικό εργαστήριο.</a:t>
            </a:r>
            <a:br/>
            <a:r>
              <a:rPr lang="el-GR" sz="2000" b="0" strike="noStrike" spc="-1">
                <a:solidFill>
                  <a:srgbClr val="C00000"/>
                </a:solidFill>
                <a:latin typeface="Calibri Light"/>
              </a:rPr>
              <a:t>Μετά τη μελέτη της μορφολογίας, πιθανή παραγγελία ειδικών χρώσεων, </a:t>
            </a:r>
            <a:br/>
            <a:r>
              <a:rPr lang="el-GR" sz="2000" b="0" strike="noStrike" spc="-1">
                <a:solidFill>
                  <a:srgbClr val="C00000"/>
                </a:solidFill>
                <a:latin typeface="Calibri Light"/>
              </a:rPr>
              <a:t>αναζήτηση περαιτέρω κλινικοεργαστηριακών δεδομένων και </a:t>
            </a:r>
            <a:br/>
            <a:r>
              <a:rPr lang="el-GR" sz="2000" b="0" strike="noStrike" spc="-1">
                <a:solidFill>
                  <a:srgbClr val="C00000"/>
                </a:solidFill>
                <a:latin typeface="Calibri Light"/>
              </a:rPr>
              <a:t>στοιχείων από το ιστορικό του ασθενούς. </a:t>
            </a:r>
            <a:br/>
            <a:r>
              <a:rPr lang="el-GR" sz="2000" b="0" strike="noStrike" spc="-1">
                <a:solidFill>
                  <a:srgbClr val="C00000"/>
                </a:solidFill>
                <a:latin typeface="Calibri Light"/>
              </a:rPr>
              <a:t> </a:t>
            </a:r>
            <a:endParaRPr lang="el-GR" sz="2000" b="0" strike="noStrike" spc="-1">
              <a:solidFill>
                <a:srgbClr val="000000"/>
              </a:solidFill>
              <a:latin typeface="Calibri"/>
            </a:endParaRPr>
          </a:p>
        </p:txBody>
      </p:sp>
      <p:pic>
        <p:nvPicPr>
          <p:cNvPr id="292" name="Picture 2"/>
          <p:cNvPicPr/>
          <p:nvPr/>
        </p:nvPicPr>
        <p:blipFill>
          <a:blip r:embed="rId2" cstate="print"/>
          <a:stretch/>
        </p:blipFill>
        <p:spPr>
          <a:xfrm>
            <a:off x="0" y="1500120"/>
            <a:ext cx="9995400" cy="4214520"/>
          </a:xfrm>
          <a:prstGeom prst="rect">
            <a:avLst/>
          </a:prstGeom>
          <a:ln w="9525">
            <a:noFill/>
          </a:ln>
        </p:spPr>
      </p:pic>
      <p:pic>
        <p:nvPicPr>
          <p:cNvPr id="293" name="Picture 3"/>
          <p:cNvPicPr/>
          <p:nvPr/>
        </p:nvPicPr>
        <p:blipFill>
          <a:blip r:embed="rId3" cstate="print"/>
          <a:stretch/>
        </p:blipFill>
        <p:spPr>
          <a:xfrm>
            <a:off x="2952720" y="3143160"/>
            <a:ext cx="12705840" cy="5357520"/>
          </a:xfrm>
          <a:prstGeom prst="rect">
            <a:avLst/>
          </a:prstGeom>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itle 1"/>
          <p:cNvSpPr txBox="1"/>
          <p:nvPr/>
        </p:nvSpPr>
        <p:spPr>
          <a:xfrm>
            <a:off x="0" y="0"/>
            <a:ext cx="4476240" cy="1713960"/>
          </a:xfrm>
          <a:prstGeom prst="rect">
            <a:avLst/>
          </a:prstGeom>
          <a:noFill/>
          <a:ln w="0">
            <a:noFill/>
          </a:ln>
        </p:spPr>
        <p:txBody>
          <a:bodyPr anchor="ctr">
            <a:normAutofit/>
          </a:bodyPr>
          <a:lstStyle/>
          <a:p>
            <a:pPr>
              <a:lnSpc>
                <a:spcPct val="90000"/>
              </a:lnSpc>
            </a:pPr>
            <a:r>
              <a:rPr lang="el-GR" sz="4400" b="0" strike="noStrike" spc="-1">
                <a:solidFill>
                  <a:srgbClr val="C00000"/>
                </a:solidFill>
                <a:latin typeface="Calibri Light"/>
              </a:rPr>
              <a:t>Επιλογή χρήσιμων ανοσοδεικτών</a:t>
            </a:r>
            <a:endParaRPr lang="el-GR" sz="4400" b="0" strike="noStrike" spc="-1">
              <a:solidFill>
                <a:srgbClr val="000000"/>
              </a:solidFill>
              <a:latin typeface="Calibri"/>
            </a:endParaRPr>
          </a:p>
        </p:txBody>
      </p:sp>
      <p:pic>
        <p:nvPicPr>
          <p:cNvPr id="295" name="Picture 2"/>
          <p:cNvPicPr/>
          <p:nvPr/>
        </p:nvPicPr>
        <p:blipFill>
          <a:blip r:embed="rId2" cstate="print"/>
          <a:stretch/>
        </p:blipFill>
        <p:spPr>
          <a:xfrm>
            <a:off x="0" y="1857240"/>
            <a:ext cx="10672920" cy="4500360"/>
          </a:xfrm>
          <a:prstGeom prst="rect">
            <a:avLst/>
          </a:prstGeom>
          <a:ln w="9525">
            <a:noFill/>
          </a:ln>
        </p:spPr>
      </p:pic>
      <p:pic>
        <p:nvPicPr>
          <p:cNvPr id="296" name="Picture 3"/>
          <p:cNvPicPr/>
          <p:nvPr/>
        </p:nvPicPr>
        <p:blipFill>
          <a:blip r:embed="rId3" cstate="print"/>
          <a:stretch/>
        </p:blipFill>
        <p:spPr>
          <a:xfrm>
            <a:off x="4762440" y="-1071720"/>
            <a:ext cx="9656280" cy="4071600"/>
          </a:xfrm>
          <a:prstGeom prst="rect">
            <a:avLst/>
          </a:prstGeom>
          <a:ln w="9525">
            <a:noFill/>
          </a:ln>
        </p:spPr>
      </p:pic>
      <p:pic>
        <p:nvPicPr>
          <p:cNvPr id="297" name="Picture 4"/>
          <p:cNvPicPr/>
          <p:nvPr/>
        </p:nvPicPr>
        <p:blipFill>
          <a:blip r:embed="rId4" cstate="print"/>
          <a:stretch/>
        </p:blipFill>
        <p:spPr>
          <a:xfrm>
            <a:off x="4762440" y="2761200"/>
            <a:ext cx="9619920" cy="4096440"/>
          </a:xfrm>
          <a:prstGeom prst="rect">
            <a:avLst/>
          </a:prstGeom>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itle 1"/>
          <p:cNvSpPr txBox="1"/>
          <p:nvPr/>
        </p:nvSpPr>
        <p:spPr>
          <a:xfrm>
            <a:off x="0" y="285840"/>
            <a:ext cx="12191760" cy="1356840"/>
          </a:xfrm>
          <a:prstGeom prst="rect">
            <a:avLst/>
          </a:prstGeom>
          <a:noFill/>
          <a:ln w="0">
            <a:noFill/>
          </a:ln>
        </p:spPr>
        <p:txBody>
          <a:bodyPr anchor="ctr">
            <a:noAutofit/>
          </a:bodyPr>
          <a:lstStyle/>
          <a:p>
            <a:pPr algn="ctr">
              <a:lnSpc>
                <a:spcPct val="90000"/>
              </a:lnSpc>
            </a:pPr>
            <a:r>
              <a:rPr lang="el-GR" sz="2400" b="0" strike="noStrike" spc="-1">
                <a:solidFill>
                  <a:srgbClr val="C00000"/>
                </a:solidFill>
                <a:latin typeface="Calibri Light"/>
              </a:rPr>
              <a:t>Οι άστοχες επιλογές ιατρικών εξετάσεων πρέπει να </a:t>
            </a:r>
            <a:r>
              <a:rPr lang="el-GR" sz="2400" b="0" i="1" strike="noStrike" spc="-1">
                <a:solidFill>
                  <a:srgbClr val="C00000"/>
                </a:solidFill>
                <a:latin typeface="Calibri Light"/>
              </a:rPr>
              <a:t>αποφεύγονται </a:t>
            </a:r>
            <a:br/>
            <a:r>
              <a:rPr lang="el-GR" sz="2400" b="0" strike="noStrike" spc="-1">
                <a:solidFill>
                  <a:srgbClr val="C00000"/>
                </a:solidFill>
                <a:latin typeface="Calibri Light"/>
              </a:rPr>
              <a:t>όχι μόνο για οικονομικούς λόγους </a:t>
            </a:r>
            <a:br/>
            <a:r>
              <a:rPr lang="el-GR" sz="2400" b="0" strike="noStrike" spc="-1">
                <a:solidFill>
                  <a:srgbClr val="C00000"/>
                </a:solidFill>
                <a:latin typeface="Calibri Light"/>
              </a:rPr>
              <a:t>αλλά και για λόγους σωστής επιστημονικής πρακτικής.</a:t>
            </a:r>
            <a:br/>
            <a:endParaRPr lang="el-GR" sz="2400" b="0" strike="noStrike" spc="-1">
              <a:solidFill>
                <a:srgbClr val="000000"/>
              </a:solidFill>
              <a:latin typeface="Calibri"/>
            </a:endParaRPr>
          </a:p>
        </p:txBody>
      </p:sp>
      <p:pic>
        <p:nvPicPr>
          <p:cNvPr id="299" name="Picture 2"/>
          <p:cNvPicPr/>
          <p:nvPr/>
        </p:nvPicPr>
        <p:blipFill>
          <a:blip r:embed="rId2" cstate="print"/>
          <a:stretch/>
        </p:blipFill>
        <p:spPr>
          <a:xfrm>
            <a:off x="0" y="1500120"/>
            <a:ext cx="12705840" cy="5357520"/>
          </a:xfrm>
          <a:prstGeom prst="rect">
            <a:avLst/>
          </a:prstGeom>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1"/>
          <p:cNvSpPr txBox="1"/>
          <p:nvPr/>
        </p:nvSpPr>
        <p:spPr>
          <a:xfrm>
            <a:off x="0" y="214200"/>
            <a:ext cx="12191760" cy="642600"/>
          </a:xfrm>
          <a:prstGeom prst="rect">
            <a:avLst/>
          </a:prstGeom>
          <a:noFill/>
          <a:ln w="0">
            <a:noFill/>
          </a:ln>
        </p:spPr>
        <p:txBody>
          <a:bodyPr anchor="ctr">
            <a:noAutofit/>
          </a:bodyPr>
          <a:lstStyle/>
          <a:p>
            <a:pPr algn="ctr">
              <a:lnSpc>
                <a:spcPct val="90000"/>
              </a:lnSpc>
            </a:pPr>
            <a:r>
              <a:rPr lang="el-GR" sz="6000" b="0" strike="noStrike" spc="-1">
                <a:solidFill>
                  <a:srgbClr val="C00000"/>
                </a:solidFill>
                <a:latin typeface="Calibri Light"/>
              </a:rPr>
              <a:t>Η ώρα της απόφασης</a:t>
            </a:r>
            <a:endParaRPr lang="el-GR" sz="6000" b="0" strike="noStrike" spc="-1">
              <a:solidFill>
                <a:srgbClr val="000000"/>
              </a:solidFill>
              <a:latin typeface="Calibri"/>
            </a:endParaRPr>
          </a:p>
        </p:txBody>
      </p:sp>
      <p:pic>
        <p:nvPicPr>
          <p:cNvPr id="301" name="Picture 3"/>
          <p:cNvPicPr/>
          <p:nvPr/>
        </p:nvPicPr>
        <p:blipFill>
          <a:blip r:embed="rId2" cstate="print"/>
          <a:stretch/>
        </p:blipFill>
        <p:spPr>
          <a:xfrm>
            <a:off x="476280" y="1285920"/>
            <a:ext cx="12763080" cy="5381640"/>
          </a:xfrm>
          <a:prstGeom prst="rect">
            <a:avLst/>
          </a:prstGeom>
          <a:ln w="9525">
            <a:noFill/>
          </a:ln>
        </p:spPr>
      </p:pic>
      <p:pic>
        <p:nvPicPr>
          <p:cNvPr id="302" name="Picture 2"/>
          <p:cNvPicPr/>
          <p:nvPr/>
        </p:nvPicPr>
        <p:blipFill>
          <a:blip r:embed="rId3" cstate="print"/>
          <a:stretch/>
        </p:blipFill>
        <p:spPr>
          <a:xfrm>
            <a:off x="476280" y="1285920"/>
            <a:ext cx="12763080" cy="5357520"/>
          </a:xfrm>
          <a:prstGeom prst="rect">
            <a:avLst/>
          </a:prstGeom>
          <a:ln w="9525">
            <a:noFill/>
          </a:ln>
        </p:spPr>
      </p:pic>
      <p:sp>
        <p:nvSpPr>
          <p:cNvPr id="303" name="Rectangle 4"/>
          <p:cNvSpPr/>
          <p:nvPr/>
        </p:nvSpPr>
        <p:spPr>
          <a:xfrm>
            <a:off x="8381880" y="2571840"/>
            <a:ext cx="3809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800" b="0" strike="noStrike" spc="-1">
                <a:solidFill>
                  <a:srgbClr val="000000"/>
                </a:solidFill>
                <a:latin typeface="Calibri"/>
              </a:rPr>
              <a:t>Τα σφάλματα αποτελούν ερεθίσματα για μάθηση.</a:t>
            </a:r>
            <a:endParaRPr lang="el-GR"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additive="repl">
                                        <p:cTn id="7" dur="500"/>
                                        <p:tgtEl>
                                          <p:spTgt spid="3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fill="hold" nodeType="clickEffect">
                                  <p:stCondLst>
                                    <p:cond delay="0"/>
                                  </p:stCondLst>
                                  <p:childTnLst>
                                    <p:animEffect transition="out" filter="fade">
                                      <p:cBhvr additive="repl">
                                        <p:cTn id="11" dur="500"/>
                                        <p:tgtEl>
                                          <p:spTgt spid="303"/>
                                        </p:tgtEl>
                                      </p:cBhvr>
                                    </p:animEffect>
                                    <p:set>
                                      <p:cBhvr>
                                        <p:cTn id="12" dur="1" fill="hold">
                                          <p:stCondLst>
                                            <p:cond delay="499"/>
                                          </p:stCondLst>
                                        </p:cTn>
                                        <p:tgtEl>
                                          <p:spTgt spid="30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302"/>
                                        </p:tgtEl>
                                        <p:attrNameLst>
                                          <p:attrName>style.visibility</p:attrName>
                                        </p:attrNameLst>
                                      </p:cBhvr>
                                      <p:to>
                                        <p:strVal val="visible"/>
                                      </p:to>
                                    </p:set>
                                    <p:animEffect transition="in" filter="fade">
                                      <p:cBhvr additive="repl">
                                        <p:cTn id="17"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icture 2"/>
          <p:cNvPicPr/>
          <p:nvPr/>
        </p:nvPicPr>
        <p:blipFill>
          <a:blip r:embed="rId2" cstate="print"/>
          <a:stretch/>
        </p:blipFill>
        <p:spPr>
          <a:xfrm>
            <a:off x="0" y="785880"/>
            <a:ext cx="12197520" cy="5143320"/>
          </a:xfrm>
          <a:prstGeom prst="rect">
            <a:avLst/>
          </a:prstGeom>
          <a:ln w="9525">
            <a:noFill/>
          </a:ln>
        </p:spPr>
      </p:pic>
      <p:pic>
        <p:nvPicPr>
          <p:cNvPr id="305" name="Picture 3"/>
          <p:cNvPicPr/>
          <p:nvPr/>
        </p:nvPicPr>
        <p:blipFill>
          <a:blip r:embed="rId3" cstate="print"/>
          <a:stretch/>
        </p:blipFill>
        <p:spPr>
          <a:xfrm>
            <a:off x="0" y="785880"/>
            <a:ext cx="12197520" cy="5143320"/>
          </a:xfrm>
          <a:prstGeom prst="rect">
            <a:avLst/>
          </a:prstGeom>
          <a:ln w="9525">
            <a:noFill/>
          </a:ln>
        </p:spPr>
      </p:pic>
      <p:pic>
        <p:nvPicPr>
          <p:cNvPr id="306" name="Picture 4"/>
          <p:cNvPicPr/>
          <p:nvPr/>
        </p:nvPicPr>
        <p:blipFill>
          <a:blip r:embed="rId4" cstate="print"/>
          <a:stretch/>
        </p:blipFill>
        <p:spPr>
          <a:xfrm>
            <a:off x="0" y="785880"/>
            <a:ext cx="12191760" cy="5140800"/>
          </a:xfrm>
          <a:prstGeom prst="rect">
            <a:avLst/>
          </a:prstGeom>
          <a:ln w="9525">
            <a:noFill/>
          </a:ln>
        </p:spPr>
      </p:pic>
      <p:pic>
        <p:nvPicPr>
          <p:cNvPr id="307" name="Picture 5"/>
          <p:cNvPicPr/>
          <p:nvPr/>
        </p:nvPicPr>
        <p:blipFill>
          <a:blip r:embed="rId5" cstate="print"/>
          <a:stretch/>
        </p:blipFill>
        <p:spPr>
          <a:xfrm>
            <a:off x="0" y="785880"/>
            <a:ext cx="12197520" cy="5143320"/>
          </a:xfrm>
          <a:prstGeom prst="rect">
            <a:avLst/>
          </a:prstGeom>
          <a:ln w="9525">
            <a:noFill/>
          </a:ln>
        </p:spPr>
      </p:pic>
      <p:pic>
        <p:nvPicPr>
          <p:cNvPr id="308" name="Picture 6"/>
          <p:cNvPicPr/>
          <p:nvPr/>
        </p:nvPicPr>
        <p:blipFill>
          <a:blip r:embed="rId6" cstate="print"/>
          <a:stretch/>
        </p:blipFill>
        <p:spPr>
          <a:xfrm>
            <a:off x="0" y="785880"/>
            <a:ext cx="12197520" cy="5143320"/>
          </a:xfrm>
          <a:prstGeom prst="rect">
            <a:avLst/>
          </a:prstGeom>
          <a:ln w="9525">
            <a:noFill/>
          </a:ln>
        </p:spPr>
      </p:pic>
      <p:sp>
        <p:nvSpPr>
          <p:cNvPr id="309" name="Title 1"/>
          <p:cNvSpPr txBox="1"/>
          <p:nvPr/>
        </p:nvSpPr>
        <p:spPr>
          <a:xfrm>
            <a:off x="0" y="13680"/>
            <a:ext cx="12572640" cy="713880"/>
          </a:xfrm>
          <a:prstGeom prst="rect">
            <a:avLst/>
          </a:prstGeom>
          <a:noFill/>
          <a:ln w="0">
            <a:noFill/>
          </a:ln>
        </p:spPr>
        <p:txBody>
          <a:bodyPr anchor="ctr">
            <a:noAutofit/>
          </a:bodyPr>
          <a:lstStyle/>
          <a:p>
            <a:pPr algn="ctr">
              <a:lnSpc>
                <a:spcPct val="90000"/>
              </a:lnSpc>
            </a:pPr>
            <a:r>
              <a:rPr lang="el-GR" sz="2400" b="1" strike="noStrike" spc="-1">
                <a:solidFill>
                  <a:srgbClr val="C00000"/>
                </a:solidFill>
                <a:latin typeface="Calibri Light"/>
              </a:rPr>
              <a:t>Πλήρης δικαιολόγηση </a:t>
            </a:r>
            <a:r>
              <a:rPr lang="el-GR" sz="2400" b="0" strike="noStrike" spc="-1">
                <a:solidFill>
                  <a:srgbClr val="C00000"/>
                </a:solidFill>
                <a:latin typeface="Calibri Light"/>
              </a:rPr>
              <a:t>της ορθής διάγνωσης και </a:t>
            </a:r>
            <a:r>
              <a:rPr lang="el-GR" sz="2400" b="1" strike="noStrike" spc="-1">
                <a:solidFill>
                  <a:srgbClr val="C00000"/>
                </a:solidFill>
                <a:latin typeface="Calibri Light"/>
              </a:rPr>
              <a:t>ανάλυση της διαφοροδιάγνωσής </a:t>
            </a:r>
            <a:r>
              <a:rPr lang="el-GR" sz="2400" b="0" strike="noStrike" spc="-1">
                <a:solidFill>
                  <a:srgbClr val="C00000"/>
                </a:solidFill>
                <a:latin typeface="Calibri Light"/>
              </a:rPr>
              <a:t>της.</a:t>
            </a: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additive="repl">
                                        <p:cTn id="7" dur="5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06"/>
                                        </p:tgtEl>
                                        <p:attrNameLst>
                                          <p:attrName>style.visibility</p:attrName>
                                        </p:attrNameLst>
                                      </p:cBhvr>
                                      <p:to>
                                        <p:strVal val="visible"/>
                                      </p:to>
                                    </p:set>
                                    <p:animEffect transition="in" filter="fade">
                                      <p:cBhvr additive="repl">
                                        <p:cTn id="12" dur="500"/>
                                        <p:tgtEl>
                                          <p:spTgt spid="3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307"/>
                                        </p:tgtEl>
                                        <p:attrNameLst>
                                          <p:attrName>style.visibility</p:attrName>
                                        </p:attrNameLst>
                                      </p:cBhvr>
                                      <p:to>
                                        <p:strVal val="visible"/>
                                      </p:to>
                                    </p:set>
                                    <p:animEffect transition="in" filter="fade">
                                      <p:cBhvr additive="repl">
                                        <p:cTn id="17" dur="500"/>
                                        <p:tgtEl>
                                          <p:spTgt spid="3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308"/>
                                        </p:tgtEl>
                                        <p:attrNameLst>
                                          <p:attrName>style.visibility</p:attrName>
                                        </p:attrNameLst>
                                      </p:cBhvr>
                                      <p:to>
                                        <p:strVal val="visible"/>
                                      </p:to>
                                    </p:set>
                                    <p:animEffect transition="in" filter="fade">
                                      <p:cBhvr additive="repl">
                                        <p:cTn id="22"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Rectangle 1"/>
          <p:cNvSpPr/>
          <p:nvPr/>
        </p:nvSpPr>
        <p:spPr>
          <a:xfrm>
            <a:off x="0" y="737280"/>
            <a:ext cx="12191760" cy="5934960"/>
          </a:xfrm>
          <a:prstGeom prst="rect">
            <a:avLst/>
          </a:prstGeom>
          <a:noFill/>
          <a:ln w="9525">
            <a:noFill/>
          </a:ln>
        </p:spPr>
        <p:style>
          <a:lnRef idx="0">
            <a:scrgbClr r="0" g="0" b="0"/>
          </a:lnRef>
          <a:fillRef idx="0">
            <a:scrgbClr r="0" g="0" b="0"/>
          </a:fillRef>
          <a:effectRef idx="0">
            <a:scrgbClr r="0" g="0" b="0"/>
          </a:effectRef>
          <a:fontRef idx="minor"/>
        </p:style>
        <p:txBody>
          <a:bodyPr anchor="ctr">
            <a:spAutoFit/>
          </a:bodyPr>
          <a:lstStyle/>
          <a:p>
            <a:pPr algn="ctr">
              <a:lnSpc>
                <a:spcPct val="100000"/>
              </a:lnSpc>
              <a:tabLst>
                <a:tab pos="0" algn="l"/>
              </a:tabLst>
            </a:pPr>
            <a:r>
              <a:rPr lang="el-GR" sz="1600" b="0" strike="noStrike" spc="-1">
                <a:solidFill>
                  <a:srgbClr val="000000"/>
                </a:solidFill>
                <a:latin typeface="Arial"/>
                <a:ea typeface="Times New Roman"/>
              </a:rPr>
              <a:t>Με σκοπό την προώθηση των  αποτελεσμάτων των προσπαθειών των συμβαλλομένων, εκπονήθηκαν  και πραγματοποιήθηκαν οι ακόλουθες</a:t>
            </a:r>
            <a:r>
              <a:rPr lang="en-US" sz="1600" b="0" strike="noStrike" spc="-1">
                <a:solidFill>
                  <a:srgbClr val="000000"/>
                </a:solidFill>
                <a:latin typeface="Arial"/>
                <a:ea typeface="Times New Roman"/>
              </a:rPr>
              <a:t> </a:t>
            </a:r>
            <a:r>
              <a:rPr lang="el-GR" sz="1600" b="0" strike="noStrike" spc="-1">
                <a:solidFill>
                  <a:srgbClr val="000000"/>
                </a:solidFill>
                <a:latin typeface="Arial"/>
                <a:ea typeface="Times New Roman"/>
              </a:rPr>
              <a:t> </a:t>
            </a:r>
            <a:r>
              <a:rPr lang="el-GR" sz="1600" b="1" strike="noStrike" spc="299">
                <a:solidFill>
                  <a:srgbClr val="FF0000"/>
                </a:solidFill>
                <a:latin typeface="Arial"/>
                <a:ea typeface="Times New Roman"/>
              </a:rPr>
              <a:t>δημοσιεύσεις σε επιστημονικά περιοδικά και ομιλίες σε συνέδρια / ανακοινώσεις </a:t>
            </a:r>
            <a:endParaRPr lang="el-GR" sz="1600" b="0" strike="noStrike" spc="-1">
              <a:latin typeface="Arial"/>
            </a:endParaRPr>
          </a:p>
          <a:p>
            <a:pPr algn="ctr">
              <a:lnSpc>
                <a:spcPct val="100000"/>
              </a:lnSpc>
              <a:tabLst>
                <a:tab pos="0" algn="l"/>
              </a:tabLst>
            </a:pPr>
            <a:r>
              <a:rPr lang="el-GR" sz="1600" b="1" strike="noStrike" spc="299">
                <a:solidFill>
                  <a:srgbClr val="FF0000"/>
                </a:solidFill>
                <a:latin typeface="Arial"/>
                <a:ea typeface="Times New Roman"/>
              </a:rPr>
              <a:t>που σχετίζονται με το ΗΙΡΟΝ</a:t>
            </a:r>
            <a:endParaRPr lang="el-GR" sz="1600" b="0" strike="noStrike" spc="-1">
              <a:latin typeface="Arial"/>
            </a:endParaRPr>
          </a:p>
          <a:p>
            <a:pPr>
              <a:lnSpc>
                <a:spcPct val="100000"/>
              </a:lnSpc>
              <a:tabLst>
                <a:tab pos="0" algn="l"/>
              </a:tabLst>
            </a:pPr>
            <a:r>
              <a:rPr lang="el-GR" sz="1400" b="1" strike="noStrike" spc="599">
                <a:solidFill>
                  <a:srgbClr val="FF0000"/>
                </a:solidFill>
                <a:latin typeface="Arial"/>
                <a:ea typeface="Calibri"/>
              </a:rPr>
              <a:t>-Πλήρη άρθρα</a:t>
            </a:r>
            <a:endParaRPr lang="el-GR" sz="1400" b="0" strike="noStrike" spc="-1">
              <a:latin typeface="Arial"/>
            </a:endParaRPr>
          </a:p>
          <a:p>
            <a:pPr>
              <a:lnSpc>
                <a:spcPct val="100000"/>
              </a:lnSpc>
              <a:tabLst>
                <a:tab pos="0" algn="l"/>
              </a:tabLst>
            </a:pPr>
            <a:r>
              <a:rPr lang="en-US" sz="1400" b="1" strike="noStrike" spc="-1">
                <a:solidFill>
                  <a:srgbClr val="000000"/>
                </a:solidFill>
                <a:latin typeface="Arial"/>
                <a:ea typeface="Calibri"/>
              </a:rPr>
              <a:t>1</a:t>
            </a:r>
            <a:r>
              <a:rPr lang="en-US" sz="1400" b="0" strike="noStrike" spc="-1">
                <a:solidFill>
                  <a:srgbClr val="000000"/>
                </a:solidFill>
                <a:latin typeface="Arial"/>
                <a:ea typeface="Calibri"/>
              </a:rPr>
              <a:t>. A Web-based Attempt to Acquire Professional Experience in Pathology: The HIPON Project.  </a:t>
            </a:r>
            <a:r>
              <a:rPr lang="en-US" sz="1400" b="0" i="1" strike="noStrike" spc="-1">
                <a:solidFill>
                  <a:srgbClr val="000000"/>
                </a:solidFill>
                <a:latin typeface="Arial"/>
                <a:ea typeface="Calibri"/>
              </a:rPr>
              <a:t>MedEdPublish 2013,   </a:t>
            </a:r>
            <a:r>
              <a:rPr lang="en-US" sz="1400" b="0" i="1" strike="noStrike" spc="-1">
                <a:latin typeface="Arial"/>
                <a:ea typeface="Calibri"/>
              </a:rPr>
              <a:t>www.mededworld.org</a:t>
            </a:r>
            <a:r>
              <a:rPr lang="en-US" sz="1400" b="0" strike="noStrike" spc="-1">
                <a:solidFill>
                  <a:srgbClr val="000000"/>
                </a:solidFill>
                <a:latin typeface="Calibri"/>
                <a:ea typeface="Calibri"/>
              </a:rPr>
              <a:t>   .</a:t>
            </a:r>
            <a:endParaRPr lang="el-GR" sz="1400" b="0" strike="noStrike" spc="-1">
              <a:latin typeface="Arial"/>
            </a:endParaRPr>
          </a:p>
          <a:p>
            <a:pPr>
              <a:lnSpc>
                <a:spcPct val="100000"/>
              </a:lnSpc>
              <a:tabLst>
                <a:tab pos="0" algn="l"/>
              </a:tabLst>
            </a:pPr>
            <a:r>
              <a:rPr lang="en-US" sz="1400" b="1" strike="noStrike" spc="-1">
                <a:solidFill>
                  <a:srgbClr val="000000"/>
                </a:solidFill>
                <a:latin typeface="Arial"/>
                <a:ea typeface="Calibri"/>
              </a:rPr>
              <a:t>2</a:t>
            </a:r>
            <a:r>
              <a:rPr lang="en-US" sz="1400" b="0" strike="noStrike" spc="-1">
                <a:solidFill>
                  <a:srgbClr val="000000"/>
                </a:solidFill>
                <a:latin typeface="Arial"/>
                <a:ea typeface="Calibri"/>
              </a:rPr>
              <a:t>. HIPON Project: Acquiring Medical Experience through an E-learning Platform. A New Perspective in Pathology Education. </a:t>
            </a:r>
            <a:r>
              <a:rPr lang="en-US" sz="1400" b="0" i="1" strike="noStrike" spc="-1">
                <a:solidFill>
                  <a:srgbClr val="000000"/>
                </a:solidFill>
                <a:latin typeface="Arial"/>
                <a:ea typeface="Calibri"/>
              </a:rPr>
              <a:t>New Perspectives in Science Education. Edition 4, 2015.</a:t>
            </a:r>
            <a:endParaRPr lang="el-GR" sz="1400" b="0" strike="noStrike" spc="-1">
              <a:latin typeface="Arial"/>
            </a:endParaRPr>
          </a:p>
          <a:p>
            <a:pPr>
              <a:lnSpc>
                <a:spcPct val="100000"/>
              </a:lnSpc>
              <a:tabLst>
                <a:tab pos="0" algn="l"/>
              </a:tabLst>
            </a:pPr>
            <a:r>
              <a:rPr lang="en-US" sz="1400" b="1" strike="noStrike" spc="-1">
                <a:solidFill>
                  <a:srgbClr val="000000"/>
                </a:solidFill>
                <a:latin typeface="Arial"/>
                <a:ea typeface="Calibri"/>
              </a:rPr>
              <a:t>3</a:t>
            </a:r>
            <a:r>
              <a:rPr lang="en-US" sz="1400" b="0" strike="noStrike" spc="-1">
                <a:solidFill>
                  <a:srgbClr val="000000"/>
                </a:solidFill>
                <a:latin typeface="Arial"/>
                <a:ea typeface="Calibri"/>
              </a:rPr>
              <a:t>. Learning Authentically through HIPON Platform. </a:t>
            </a:r>
            <a:r>
              <a:rPr lang="en-US" sz="1400" b="0" i="1" strike="noStrike" spc="-1">
                <a:solidFill>
                  <a:srgbClr val="000000"/>
                </a:solidFill>
                <a:latin typeface="Arial"/>
                <a:ea typeface="Calibri"/>
              </a:rPr>
              <a:t>The Future of Education, 2015.</a:t>
            </a:r>
            <a:endParaRPr lang="el-GR" sz="1400" b="0" strike="noStrike" spc="-1">
              <a:latin typeface="Arial"/>
            </a:endParaRPr>
          </a:p>
          <a:p>
            <a:pPr>
              <a:lnSpc>
                <a:spcPct val="100000"/>
              </a:lnSpc>
              <a:tabLst>
                <a:tab pos="0" algn="l"/>
              </a:tabLst>
            </a:pPr>
            <a:r>
              <a:rPr lang="en-US" sz="1400" b="1" strike="noStrike" spc="-1">
                <a:solidFill>
                  <a:srgbClr val="000000"/>
                </a:solidFill>
                <a:latin typeface="Arial"/>
                <a:ea typeface="Calibri"/>
              </a:rPr>
              <a:t>4</a:t>
            </a:r>
            <a:r>
              <a:rPr lang="en-US" sz="1400" b="0" strike="noStrike" spc="-1">
                <a:solidFill>
                  <a:srgbClr val="000000"/>
                </a:solidFill>
                <a:latin typeface="Arial"/>
                <a:ea typeface="Calibri"/>
              </a:rPr>
              <a:t>. Acquiring experience in pathology predominantly from what you see, not from what you read: the HIPON e-learning platform. </a:t>
            </a:r>
            <a:r>
              <a:rPr lang="en-US" sz="1400" b="1" i="1" strike="noStrike" spc="-1">
                <a:solidFill>
                  <a:srgbClr val="000000"/>
                </a:solidFill>
                <a:latin typeface="Arial"/>
                <a:ea typeface="Calibri"/>
              </a:rPr>
              <a:t>Advances in Medical Education and Practice 2015:6, 1-7</a:t>
            </a:r>
            <a:r>
              <a:rPr lang="en-US" sz="1400" b="0" i="1" strike="noStrike" spc="-1">
                <a:solidFill>
                  <a:srgbClr val="000000"/>
                </a:solidFill>
                <a:latin typeface="Arial"/>
                <a:ea typeface="Calibri"/>
              </a:rPr>
              <a:t>. </a:t>
            </a:r>
            <a:endParaRPr lang="el-GR" sz="1400" b="0" strike="noStrike" spc="-1">
              <a:latin typeface="Arial"/>
            </a:endParaRPr>
          </a:p>
          <a:p>
            <a:pPr>
              <a:lnSpc>
                <a:spcPct val="100000"/>
              </a:lnSpc>
              <a:tabLst>
                <a:tab pos="0" algn="l"/>
              </a:tabLst>
            </a:pPr>
            <a:r>
              <a:rPr lang="en-US" sz="1400" b="1" strike="noStrike" spc="-1">
                <a:solidFill>
                  <a:srgbClr val="000000"/>
                </a:solidFill>
                <a:latin typeface="Arial"/>
                <a:ea typeface="Calibri"/>
              </a:rPr>
              <a:t>5</a:t>
            </a:r>
            <a:r>
              <a:rPr lang="en-US" sz="1400" b="0" strike="noStrike" spc="-1">
                <a:solidFill>
                  <a:srgbClr val="000000"/>
                </a:solidFill>
                <a:latin typeface="Arial"/>
                <a:ea typeface="Calibri"/>
              </a:rPr>
              <a:t>. Implementation of Experimental Learning in Pathology: Impact of HIPON Project Concept and Attainment.</a:t>
            </a:r>
            <a:r>
              <a:rPr lang="en-GB" sz="1400" b="0" strike="noStrike" spc="-1">
                <a:solidFill>
                  <a:srgbClr val="000000"/>
                </a:solidFill>
                <a:latin typeface="Arial"/>
                <a:ea typeface="Calibri"/>
              </a:rPr>
              <a:t> </a:t>
            </a:r>
            <a:r>
              <a:rPr lang="en-GB" sz="1400" b="0" i="1" strike="noStrike" spc="-1">
                <a:solidFill>
                  <a:srgbClr val="000000"/>
                </a:solidFill>
                <a:latin typeface="Arial"/>
                <a:ea typeface="Calibri"/>
              </a:rPr>
              <a:t>International Archives of Medicine 2015  Vol.8, No 211.</a:t>
            </a:r>
            <a:endParaRPr lang="el-GR" sz="1400" b="0" strike="noStrike" spc="-1">
              <a:latin typeface="Arial"/>
            </a:endParaRPr>
          </a:p>
          <a:p>
            <a:pPr>
              <a:lnSpc>
                <a:spcPct val="100000"/>
              </a:lnSpc>
              <a:tabLst>
                <a:tab pos="0" algn="l"/>
              </a:tabLst>
            </a:pPr>
            <a:endParaRPr lang="el-GR" sz="1400" b="0" strike="noStrike" spc="-1">
              <a:latin typeface="Arial"/>
            </a:endParaRPr>
          </a:p>
          <a:p>
            <a:pPr>
              <a:lnSpc>
                <a:spcPct val="100000"/>
              </a:lnSpc>
              <a:tabLst>
                <a:tab pos="0" algn="l"/>
              </a:tabLst>
            </a:pPr>
            <a:r>
              <a:rPr lang="en-US" sz="1400" b="1" strike="noStrike" spc="599">
                <a:solidFill>
                  <a:srgbClr val="FF0000"/>
                </a:solidFill>
                <a:latin typeface="Arial"/>
                <a:ea typeface="Calibri"/>
              </a:rPr>
              <a:t>-</a:t>
            </a:r>
            <a:r>
              <a:rPr lang="el-GR" sz="1400" b="1" strike="noStrike" spc="599">
                <a:solidFill>
                  <a:srgbClr val="FF0000"/>
                </a:solidFill>
                <a:latin typeface="Arial"/>
                <a:ea typeface="Calibri"/>
              </a:rPr>
              <a:t>Ομιλίες κατόπιν πρόσκλησης</a:t>
            </a:r>
            <a:endParaRPr lang="el-GR" sz="1400" b="0" strike="noStrike" spc="-1">
              <a:latin typeface="Arial"/>
            </a:endParaRPr>
          </a:p>
          <a:p>
            <a:pPr marL="343080" indent="-342720">
              <a:lnSpc>
                <a:spcPct val="100000"/>
              </a:lnSpc>
              <a:buClr>
                <a:srgbClr val="000000"/>
              </a:buClr>
              <a:buFont typeface="StarSymbol"/>
              <a:buAutoNum type="arabicPeriod"/>
              <a:tabLst>
                <a:tab pos="0" algn="l"/>
              </a:tabLst>
            </a:pPr>
            <a:r>
              <a:rPr lang="en-US" sz="1200" b="0" strike="noStrike" spc="-1">
                <a:solidFill>
                  <a:srgbClr val="000000"/>
                </a:solidFill>
                <a:latin typeface="Arial"/>
                <a:ea typeface="Calibri"/>
              </a:rPr>
              <a:t>25</a:t>
            </a:r>
            <a:r>
              <a:rPr lang="en-US" sz="1200" b="0" strike="noStrike" spc="-1" baseline="30000">
                <a:solidFill>
                  <a:srgbClr val="000000"/>
                </a:solidFill>
                <a:latin typeface="Arial"/>
                <a:ea typeface="Calibri"/>
              </a:rPr>
              <a:t>th</a:t>
            </a:r>
            <a:r>
              <a:rPr lang="en-US" sz="1200" b="0" strike="noStrike" spc="-1">
                <a:solidFill>
                  <a:srgbClr val="000000"/>
                </a:solidFill>
                <a:latin typeface="Arial"/>
                <a:ea typeface="Calibri"/>
              </a:rPr>
              <a:t> European Congress of Pathology, Lisbon 2013.</a:t>
            </a:r>
            <a:endParaRPr lang="el-GR" sz="1200" b="0" strike="noStrike" spc="-1">
              <a:latin typeface="Arial"/>
            </a:endParaRPr>
          </a:p>
          <a:p>
            <a:pPr marL="343080" indent="-342720">
              <a:lnSpc>
                <a:spcPct val="100000"/>
              </a:lnSpc>
              <a:buClr>
                <a:srgbClr val="000000"/>
              </a:buClr>
              <a:buFont typeface="StarSymbol"/>
              <a:buAutoNum type="arabicPeriod"/>
              <a:tabLst>
                <a:tab pos="0" algn="l"/>
              </a:tabLst>
            </a:pPr>
            <a:r>
              <a:rPr lang="en-US" sz="1200" b="0" strike="noStrike" spc="-1">
                <a:solidFill>
                  <a:srgbClr val="000000"/>
                </a:solidFill>
                <a:latin typeface="Arial"/>
                <a:ea typeface="Calibri"/>
              </a:rPr>
              <a:t>  9</a:t>
            </a:r>
            <a:r>
              <a:rPr lang="en-US" sz="1200" b="0" strike="noStrike" spc="-1" baseline="30000">
                <a:solidFill>
                  <a:srgbClr val="000000"/>
                </a:solidFill>
                <a:latin typeface="Arial"/>
                <a:ea typeface="Calibri"/>
              </a:rPr>
              <a:t>th</a:t>
            </a:r>
            <a:r>
              <a:rPr lang="en-US" sz="1200" b="0" strike="noStrike" spc="-1">
                <a:solidFill>
                  <a:srgbClr val="000000"/>
                </a:solidFill>
                <a:latin typeface="Arial"/>
                <a:ea typeface="Calibri"/>
              </a:rPr>
              <a:t> International Forum of Medical Students and Young Doctors, Athens 2015</a:t>
            </a:r>
            <a:endParaRPr lang="el-GR" sz="1200" b="0" strike="noStrike" spc="-1">
              <a:latin typeface="Arial"/>
            </a:endParaRPr>
          </a:p>
          <a:p>
            <a:pPr marL="228600" indent="-228240">
              <a:lnSpc>
                <a:spcPct val="100000"/>
              </a:lnSpc>
              <a:buClr>
                <a:srgbClr val="000000"/>
              </a:buClr>
              <a:buFont typeface="StarSymbol"/>
              <a:buAutoNum type="arabicPeriod" startAt="3"/>
              <a:tabLst>
                <a:tab pos="0" algn="l"/>
              </a:tabLst>
            </a:pPr>
            <a:r>
              <a:rPr lang="el-GR" sz="1200" b="0" strike="noStrike" spc="-1">
                <a:solidFill>
                  <a:srgbClr val="000000"/>
                </a:solidFill>
                <a:latin typeface="Arial"/>
                <a:ea typeface="Calibri"/>
              </a:rPr>
              <a:t>   </a:t>
            </a:r>
            <a:r>
              <a:rPr lang="en-US" sz="1200" b="0" strike="noStrike" spc="-1">
                <a:solidFill>
                  <a:srgbClr val="000000"/>
                </a:solidFill>
                <a:latin typeface="Arial"/>
                <a:ea typeface="Calibri"/>
              </a:rPr>
              <a:t>27</a:t>
            </a:r>
            <a:r>
              <a:rPr lang="en-US" sz="1200" b="0" strike="noStrike" spc="-1" baseline="30000">
                <a:solidFill>
                  <a:srgbClr val="000000"/>
                </a:solidFill>
                <a:latin typeface="Arial"/>
                <a:ea typeface="Calibri"/>
              </a:rPr>
              <a:t>th</a:t>
            </a:r>
            <a:r>
              <a:rPr lang="en-US" sz="1200" b="0" strike="noStrike" spc="-1">
                <a:solidFill>
                  <a:srgbClr val="000000"/>
                </a:solidFill>
                <a:latin typeface="Arial"/>
                <a:ea typeface="Calibri"/>
              </a:rPr>
              <a:t> European Congress of Pathology, Belgrade 2015.</a:t>
            </a:r>
            <a:endParaRPr lang="el-GR" sz="1200" b="0" strike="noStrike" spc="-1">
              <a:latin typeface="Arial"/>
            </a:endParaRPr>
          </a:p>
          <a:p>
            <a:pPr>
              <a:lnSpc>
                <a:spcPct val="100000"/>
              </a:lnSpc>
              <a:tabLst>
                <a:tab pos="0" algn="l"/>
              </a:tabLst>
            </a:pPr>
            <a:endParaRPr lang="el-GR" sz="1200" b="0" strike="noStrike" spc="-1">
              <a:latin typeface="Arial"/>
            </a:endParaRPr>
          </a:p>
          <a:p>
            <a:pPr>
              <a:lnSpc>
                <a:spcPct val="100000"/>
              </a:lnSpc>
              <a:tabLst>
                <a:tab pos="0" algn="l"/>
              </a:tabLst>
            </a:pPr>
            <a:r>
              <a:rPr lang="el-GR" sz="1400" b="1" strike="noStrike" spc="599">
                <a:solidFill>
                  <a:srgbClr val="FF0000"/>
                </a:solidFill>
                <a:latin typeface="Arial"/>
                <a:ea typeface="Calibri"/>
              </a:rPr>
              <a:t>-Συμμετοχές – διακρίσεις σε συνέδρια</a:t>
            </a:r>
            <a:endParaRPr lang="el-GR" sz="1400" b="0" strike="noStrike" spc="-1">
              <a:latin typeface="Arial"/>
            </a:endParaRPr>
          </a:p>
          <a:p>
            <a:pPr>
              <a:lnSpc>
                <a:spcPct val="100000"/>
              </a:lnSpc>
              <a:tabLst>
                <a:tab pos="0" algn="l"/>
              </a:tabLst>
            </a:pPr>
            <a:r>
              <a:rPr lang="en-US" sz="1200" b="0" strike="noStrike" spc="-1">
                <a:solidFill>
                  <a:srgbClr val="000000"/>
                </a:solidFill>
                <a:latin typeface="Arial"/>
                <a:ea typeface="Calibri"/>
              </a:rPr>
              <a:t>1. 25</a:t>
            </a:r>
            <a:r>
              <a:rPr lang="en-US" sz="1200" b="0" strike="noStrike" spc="-1" baseline="30000">
                <a:solidFill>
                  <a:srgbClr val="000000"/>
                </a:solidFill>
                <a:latin typeface="Arial"/>
                <a:ea typeface="Calibri"/>
              </a:rPr>
              <a:t>th</a:t>
            </a:r>
            <a:r>
              <a:rPr lang="en-US" sz="1200" b="0" strike="noStrike" spc="-1">
                <a:solidFill>
                  <a:srgbClr val="000000"/>
                </a:solidFill>
                <a:latin typeface="Arial"/>
                <a:ea typeface="Calibri"/>
              </a:rPr>
              <a:t> European Congress of Pathology, Lisbon  2013. </a:t>
            </a:r>
            <a:r>
              <a:rPr lang="en-US" sz="1200" b="0" i="1" strike="noStrike" spc="-1">
                <a:solidFill>
                  <a:srgbClr val="000000"/>
                </a:solidFill>
                <a:latin typeface="Arial"/>
                <a:ea typeface="Calibri"/>
              </a:rPr>
              <a:t>Abstract published in Virchows Archiv The European Journal of Pathology, Vol. 463, No 2: page227.</a:t>
            </a:r>
            <a:endParaRPr lang="el-GR" sz="1200" b="0" strike="noStrike" spc="-1">
              <a:latin typeface="Arial"/>
            </a:endParaRPr>
          </a:p>
          <a:p>
            <a:pPr>
              <a:lnSpc>
                <a:spcPct val="100000"/>
              </a:lnSpc>
              <a:tabLst>
                <a:tab pos="0" algn="l"/>
              </a:tabLst>
            </a:pPr>
            <a:r>
              <a:rPr lang="en-US" sz="1200" b="0" strike="noStrike" spc="-1">
                <a:solidFill>
                  <a:srgbClr val="000000"/>
                </a:solidFill>
                <a:latin typeface="Arial"/>
                <a:ea typeface="Calibri"/>
              </a:rPr>
              <a:t>2. 26</a:t>
            </a:r>
            <a:r>
              <a:rPr lang="en-US" sz="1200" b="0" strike="noStrike" spc="-1" baseline="30000">
                <a:solidFill>
                  <a:srgbClr val="000000"/>
                </a:solidFill>
                <a:latin typeface="Arial"/>
                <a:ea typeface="Calibri"/>
              </a:rPr>
              <a:t>th</a:t>
            </a:r>
            <a:r>
              <a:rPr lang="en-US" sz="1200" b="0" strike="noStrike" spc="-1">
                <a:solidFill>
                  <a:srgbClr val="000000"/>
                </a:solidFill>
                <a:latin typeface="Arial"/>
                <a:ea typeface="Calibri"/>
              </a:rPr>
              <a:t> European Congress of Pathology, London 2014. </a:t>
            </a:r>
            <a:r>
              <a:rPr lang="en-US" sz="1200" b="0" i="1" strike="noStrike" spc="-1">
                <a:solidFill>
                  <a:srgbClr val="000000"/>
                </a:solidFill>
                <a:latin typeface="Arial"/>
                <a:ea typeface="Calibri"/>
              </a:rPr>
              <a:t>Abstract published in Virchows Archiv The European Journal of Pathology, Vol. 465, Suppl.1: pageS286.)</a:t>
            </a:r>
            <a:endParaRPr lang="el-GR" sz="1200" b="0" strike="noStrike" spc="-1">
              <a:latin typeface="Arial"/>
            </a:endParaRPr>
          </a:p>
          <a:p>
            <a:pPr>
              <a:lnSpc>
                <a:spcPct val="100000"/>
              </a:lnSpc>
              <a:tabLst>
                <a:tab pos="0" algn="l"/>
              </a:tabLst>
            </a:pPr>
            <a:r>
              <a:rPr lang="en-US" sz="1200" b="0" strike="noStrike" spc="-1">
                <a:solidFill>
                  <a:srgbClr val="000000"/>
                </a:solidFill>
                <a:latin typeface="Arial"/>
                <a:ea typeface="Calibri"/>
              </a:rPr>
              <a:t>3. 38</a:t>
            </a:r>
            <a:r>
              <a:rPr lang="en-US" sz="1200" b="0" strike="noStrike" spc="-1" baseline="30000">
                <a:solidFill>
                  <a:srgbClr val="000000"/>
                </a:solidFill>
                <a:latin typeface="Arial"/>
                <a:ea typeface="Calibri"/>
              </a:rPr>
              <a:t>th</a:t>
            </a:r>
            <a:r>
              <a:rPr lang="en-US" sz="1200" b="0" strike="noStrike" spc="-1">
                <a:solidFill>
                  <a:srgbClr val="000000"/>
                </a:solidFill>
                <a:latin typeface="Arial"/>
                <a:ea typeface="Calibri"/>
              </a:rPr>
              <a:t> European Congress of Cytopathology, Geneva, 2014.</a:t>
            </a:r>
            <a:r>
              <a:rPr lang="en-US" sz="1200" b="0" i="1" strike="noStrike" spc="-1">
                <a:solidFill>
                  <a:srgbClr val="000000"/>
                </a:solidFill>
                <a:latin typeface="Arial"/>
                <a:ea typeface="Calibri"/>
              </a:rPr>
              <a:t>Abstract published in (Journal of ) Cytopathology, Vol. 25,Suppl.1,22-78.</a:t>
            </a:r>
            <a:endParaRPr lang="el-GR" sz="1200" b="0" strike="noStrike" spc="-1">
              <a:latin typeface="Arial"/>
            </a:endParaRPr>
          </a:p>
          <a:p>
            <a:pPr>
              <a:lnSpc>
                <a:spcPct val="100000"/>
              </a:lnSpc>
              <a:tabLst>
                <a:tab pos="0" algn="l"/>
              </a:tabLst>
            </a:pPr>
            <a:r>
              <a:rPr lang="en-US" sz="1200" b="0" strike="noStrike" spc="-1">
                <a:solidFill>
                  <a:srgbClr val="000000"/>
                </a:solidFill>
                <a:latin typeface="Arial"/>
                <a:ea typeface="Calibri"/>
              </a:rPr>
              <a:t>4. 30</a:t>
            </a:r>
            <a:r>
              <a:rPr lang="en-US" sz="1200" b="0" strike="noStrike" spc="-1" baseline="30000">
                <a:solidFill>
                  <a:srgbClr val="000000"/>
                </a:solidFill>
                <a:latin typeface="Arial"/>
                <a:ea typeface="Calibri"/>
              </a:rPr>
              <a:t>th</a:t>
            </a:r>
            <a:r>
              <a:rPr lang="en-US" sz="1200" b="0" strike="noStrike" spc="-1">
                <a:solidFill>
                  <a:srgbClr val="000000"/>
                </a:solidFill>
                <a:latin typeface="Arial"/>
                <a:ea typeface="Calibri"/>
              </a:rPr>
              <a:t> Congress of the International Academy of Pathology, Bangkok</a:t>
            </a:r>
            <a:r>
              <a:rPr lang="en-US" sz="1200" b="0" i="1" strike="noStrike" spc="-1">
                <a:solidFill>
                  <a:srgbClr val="000000"/>
                </a:solidFill>
                <a:latin typeface="Arial"/>
                <a:ea typeface="Calibri"/>
              </a:rPr>
              <a:t> </a:t>
            </a:r>
            <a:r>
              <a:rPr lang="en-US" sz="1200" b="0" strike="noStrike" spc="-1">
                <a:solidFill>
                  <a:srgbClr val="000000"/>
                </a:solidFill>
                <a:latin typeface="Arial"/>
                <a:ea typeface="Calibri"/>
              </a:rPr>
              <a:t>2014</a:t>
            </a:r>
            <a:r>
              <a:rPr lang="en-US" sz="1200" b="0" i="1" strike="noStrike" spc="-1">
                <a:solidFill>
                  <a:srgbClr val="000000"/>
                </a:solidFill>
                <a:latin typeface="Arial"/>
                <a:ea typeface="Calibri"/>
              </a:rPr>
              <a:t>.</a:t>
            </a:r>
            <a:r>
              <a:rPr lang="en-US" sz="1200" b="0" strike="noStrike" spc="-1">
                <a:solidFill>
                  <a:srgbClr val="000000"/>
                </a:solidFill>
                <a:latin typeface="Arial"/>
                <a:ea typeface="Calibri"/>
              </a:rPr>
              <a:t> Selected by the Scientific Committee as </a:t>
            </a:r>
            <a:r>
              <a:rPr lang="en-US" sz="1200" b="1" strike="noStrike" spc="-1">
                <a:solidFill>
                  <a:srgbClr val="000000"/>
                </a:solidFill>
                <a:latin typeface="Arial"/>
                <a:ea typeface="Calibri"/>
              </a:rPr>
              <a:t>one</a:t>
            </a:r>
            <a:r>
              <a:rPr lang="en-US" sz="1200" b="0" strike="noStrike" spc="-1">
                <a:solidFill>
                  <a:srgbClr val="000000"/>
                </a:solidFill>
                <a:latin typeface="Arial"/>
                <a:ea typeface="Calibri"/>
              </a:rPr>
              <a:t> of the </a:t>
            </a:r>
            <a:r>
              <a:rPr lang="en-US" sz="1200" b="1" strike="noStrike" spc="-1">
                <a:solidFill>
                  <a:srgbClr val="000000"/>
                </a:solidFill>
                <a:latin typeface="Arial"/>
                <a:ea typeface="Calibri"/>
              </a:rPr>
              <a:t>17 out of 400 posters </a:t>
            </a:r>
            <a:r>
              <a:rPr lang="en-US" sz="1200" b="0" strike="noStrike" spc="-1">
                <a:solidFill>
                  <a:srgbClr val="000000"/>
                </a:solidFill>
                <a:latin typeface="Arial"/>
                <a:ea typeface="Calibri"/>
              </a:rPr>
              <a:t>to be orally presented at a special session.</a:t>
            </a:r>
            <a:r>
              <a:rPr lang="en-US" sz="1200" b="0" i="1" strike="noStrike" spc="-1">
                <a:solidFill>
                  <a:srgbClr val="000000"/>
                </a:solidFill>
                <a:latin typeface="Arial"/>
                <a:ea typeface="Calibri"/>
              </a:rPr>
              <a:t> Abstract published in Pathology Vol. 46, S2: page S124.</a:t>
            </a:r>
            <a:endParaRPr lang="el-GR" sz="1200" b="0" strike="noStrike" spc="-1">
              <a:latin typeface="Arial"/>
            </a:endParaRPr>
          </a:p>
          <a:p>
            <a:pPr>
              <a:lnSpc>
                <a:spcPct val="100000"/>
              </a:lnSpc>
              <a:tabLst>
                <a:tab pos="0" algn="l"/>
              </a:tabLst>
            </a:pPr>
            <a:r>
              <a:rPr lang="en-US" sz="1200" b="0" strike="noStrike" spc="-1">
                <a:solidFill>
                  <a:srgbClr val="000000"/>
                </a:solidFill>
                <a:latin typeface="Arial"/>
                <a:ea typeface="Calibri"/>
              </a:rPr>
              <a:t>5</a:t>
            </a:r>
            <a:r>
              <a:rPr lang="en-US" sz="1200" b="0" i="1" strike="noStrike" spc="-1">
                <a:solidFill>
                  <a:srgbClr val="000000"/>
                </a:solidFill>
                <a:latin typeface="Arial"/>
                <a:ea typeface="Calibri"/>
              </a:rPr>
              <a:t>.</a:t>
            </a:r>
            <a:r>
              <a:rPr lang="en-US" sz="1200" b="0" strike="noStrike" spc="-1">
                <a:solidFill>
                  <a:srgbClr val="000000"/>
                </a:solidFill>
                <a:latin typeface="Arial"/>
                <a:ea typeface="Calibri"/>
              </a:rPr>
              <a:t> 39</a:t>
            </a:r>
            <a:r>
              <a:rPr lang="en-US" sz="1200" b="0" strike="noStrike" spc="-1" baseline="30000">
                <a:solidFill>
                  <a:srgbClr val="000000"/>
                </a:solidFill>
                <a:latin typeface="Arial"/>
                <a:ea typeface="Calibri"/>
              </a:rPr>
              <a:t>th</a:t>
            </a:r>
            <a:r>
              <a:rPr lang="en-US" sz="1200" b="0" strike="noStrike" spc="-1">
                <a:solidFill>
                  <a:srgbClr val="000000"/>
                </a:solidFill>
                <a:latin typeface="Arial"/>
                <a:ea typeface="Calibri"/>
              </a:rPr>
              <a:t> European Congress of Cytopathology, Milan, 2015.</a:t>
            </a:r>
            <a:r>
              <a:rPr lang="en-US" sz="1200" b="0" i="1" strike="noStrike" spc="-1">
                <a:solidFill>
                  <a:srgbClr val="000000"/>
                </a:solidFill>
                <a:latin typeface="Arial"/>
                <a:ea typeface="Calibri"/>
              </a:rPr>
              <a:t> Abstract published in Cytopathology Vol. 26, Suppl.1, 38-62.</a:t>
            </a:r>
            <a:endParaRPr lang="el-GR" sz="1200" b="0" strike="noStrike" spc="-1">
              <a:latin typeface="Arial"/>
            </a:endParaRPr>
          </a:p>
          <a:p>
            <a:pPr>
              <a:lnSpc>
                <a:spcPct val="100000"/>
              </a:lnSpc>
              <a:tabLst>
                <a:tab pos="0" algn="l"/>
              </a:tabLst>
            </a:pPr>
            <a:r>
              <a:rPr lang="en-US" sz="1200" b="0" strike="noStrike" spc="-1">
                <a:solidFill>
                  <a:srgbClr val="000000"/>
                </a:solidFill>
                <a:latin typeface="Arial"/>
                <a:ea typeface="Calibri"/>
              </a:rPr>
              <a:t>6</a:t>
            </a:r>
            <a:r>
              <a:rPr lang="en-US" sz="1200" b="0" i="1" strike="noStrike" spc="-1">
                <a:solidFill>
                  <a:srgbClr val="000000"/>
                </a:solidFill>
                <a:latin typeface="Arial"/>
                <a:ea typeface="Calibri"/>
              </a:rPr>
              <a:t>. </a:t>
            </a:r>
            <a:r>
              <a:rPr lang="en-US" sz="1200" b="0" strike="noStrike" spc="-1">
                <a:solidFill>
                  <a:srgbClr val="000000"/>
                </a:solidFill>
                <a:latin typeface="Arial"/>
                <a:ea typeface="Calibri"/>
              </a:rPr>
              <a:t>1st International Online BioMedical Conference (IOBMC 2015).</a:t>
            </a:r>
            <a:endParaRPr lang="el-GR" sz="1200" b="0" strike="noStrike" spc="-1">
              <a:latin typeface="Arial"/>
            </a:endParaRPr>
          </a:p>
          <a:p>
            <a:pPr>
              <a:lnSpc>
                <a:spcPct val="100000"/>
              </a:lnSpc>
              <a:tabLst>
                <a:tab pos="0" algn="l"/>
              </a:tabLst>
            </a:pPr>
            <a:r>
              <a:rPr lang="en-US" sz="1200" b="0" strike="noStrike" spc="-1">
                <a:solidFill>
                  <a:srgbClr val="000000"/>
                </a:solidFill>
                <a:latin typeface="Arial"/>
                <a:ea typeface="Calibri"/>
              </a:rPr>
              <a:t>7. 26th ESC Medical Students' Conference, Berlin, 2015.</a:t>
            </a:r>
            <a:r>
              <a:rPr lang="el-GR" sz="1200" b="0" strike="noStrike" spc="-1">
                <a:solidFill>
                  <a:srgbClr val="000000"/>
                </a:solidFill>
                <a:latin typeface="Calibri"/>
                <a:ea typeface="Calibri"/>
              </a:rPr>
              <a:t> </a:t>
            </a:r>
            <a:r>
              <a:rPr lang="en-US" sz="1200" b="0" strike="noStrike" spc="-1">
                <a:solidFill>
                  <a:srgbClr val="000000"/>
                </a:solidFill>
                <a:latin typeface="Arial"/>
                <a:ea typeface="Calibri"/>
              </a:rPr>
              <a:t>Selected by the Scientific Committee  for an additional presentation </a:t>
            </a:r>
            <a:r>
              <a:rPr lang="el-GR" sz="1200" b="0" strike="noStrike" spc="-1">
                <a:solidFill>
                  <a:srgbClr val="000000"/>
                </a:solidFill>
                <a:latin typeface="Arial"/>
                <a:ea typeface="Calibri"/>
              </a:rPr>
              <a:t> </a:t>
            </a:r>
            <a:r>
              <a:rPr lang="en-US" sz="1200" b="0" strike="noStrike" spc="-1">
                <a:solidFill>
                  <a:srgbClr val="000000"/>
                </a:solidFill>
                <a:latin typeface="Arial"/>
                <a:ea typeface="Calibri"/>
              </a:rPr>
              <a:t>before a Professors’ Committee  ( one amongst  </a:t>
            </a:r>
            <a:r>
              <a:rPr lang="en-US" sz="1200" b="1" strike="noStrike" spc="-1">
                <a:solidFill>
                  <a:srgbClr val="000000"/>
                </a:solidFill>
                <a:latin typeface="Arial"/>
                <a:ea typeface="Calibri"/>
              </a:rPr>
              <a:t>20%</a:t>
            </a:r>
            <a:r>
              <a:rPr lang="en-US" sz="1200" b="0" strike="noStrike" spc="-1">
                <a:solidFill>
                  <a:srgbClr val="000000"/>
                </a:solidFill>
                <a:latin typeface="Arial"/>
                <a:ea typeface="Calibri"/>
              </a:rPr>
              <a:t> of accepted abstracts ).</a:t>
            </a:r>
            <a:endParaRPr lang="el-GR" sz="1200" b="0" strike="noStrike" spc="-1">
              <a:latin typeface="Arial"/>
            </a:endParaRPr>
          </a:p>
          <a:p>
            <a:pPr>
              <a:lnSpc>
                <a:spcPct val="100000"/>
              </a:lnSpc>
              <a:tabLst>
                <a:tab pos="0" algn="l"/>
              </a:tabLst>
            </a:pPr>
            <a:endParaRPr lang="el-GR" sz="1200" b="0" strike="noStrike" spc="-1">
              <a:latin typeface="Arial"/>
            </a:endParaRPr>
          </a:p>
        </p:txBody>
      </p:sp>
      <p:sp>
        <p:nvSpPr>
          <p:cNvPr id="311" name="1 - Τίτλος"/>
          <p:cNvSpPr/>
          <p:nvPr/>
        </p:nvSpPr>
        <p:spPr>
          <a:xfrm>
            <a:off x="0" y="0"/>
            <a:ext cx="12191760" cy="42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tabLst>
                <a:tab pos="0" algn="l"/>
              </a:tabLst>
            </a:pPr>
            <a:r>
              <a:rPr lang="el-GR" sz="2400" b="1" strike="noStrike" spc="599">
                <a:solidFill>
                  <a:srgbClr val="FF0000"/>
                </a:solidFill>
                <a:latin typeface="Calibri Light"/>
              </a:rPr>
              <a:t>ΑΝΤΙΚΤΥΠΟΣ ΤΟΥ </a:t>
            </a:r>
            <a:r>
              <a:rPr lang="en-US" sz="2400" b="1" strike="noStrike" spc="599">
                <a:solidFill>
                  <a:srgbClr val="FF0000"/>
                </a:solidFill>
                <a:latin typeface="Calibri Light"/>
              </a:rPr>
              <a:t>HIPON  </a:t>
            </a:r>
            <a:endParaRPr lang="el-GR" sz="2400" b="0" strike="noStrike" spc="-1">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Picture 5"/>
          <p:cNvPicPr/>
          <p:nvPr/>
        </p:nvPicPr>
        <p:blipFill>
          <a:blip r:embed="rId2" cstate="print"/>
          <a:stretch/>
        </p:blipFill>
        <p:spPr>
          <a:xfrm>
            <a:off x="8286840" y="214200"/>
            <a:ext cx="3475080" cy="3928680"/>
          </a:xfrm>
          <a:prstGeom prst="rect">
            <a:avLst/>
          </a:prstGeom>
          <a:ln w="3175">
            <a:solidFill>
              <a:srgbClr val="000000"/>
            </a:solidFill>
            <a:round/>
          </a:ln>
        </p:spPr>
      </p:pic>
      <p:pic>
        <p:nvPicPr>
          <p:cNvPr id="313" name="Picture 3"/>
          <p:cNvPicPr/>
          <p:nvPr/>
        </p:nvPicPr>
        <p:blipFill>
          <a:blip r:embed="rId3" cstate="print"/>
          <a:stretch/>
        </p:blipFill>
        <p:spPr>
          <a:xfrm>
            <a:off x="239400" y="836640"/>
            <a:ext cx="5532120" cy="5832360"/>
          </a:xfrm>
          <a:prstGeom prst="rect">
            <a:avLst/>
          </a:prstGeom>
          <a:ln w="9525">
            <a:noFill/>
          </a:ln>
        </p:spPr>
      </p:pic>
      <p:sp>
        <p:nvSpPr>
          <p:cNvPr id="314" name="3 - Ορθογώνιο"/>
          <p:cNvSpPr/>
          <p:nvPr/>
        </p:nvSpPr>
        <p:spPr>
          <a:xfrm>
            <a:off x="0" y="0"/>
            <a:ext cx="8381520" cy="76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4400" b="0" strike="noStrike" spc="-1">
                <a:solidFill>
                  <a:srgbClr val="FF0000"/>
                </a:solidFill>
                <a:latin typeface="Calibri"/>
              </a:rPr>
              <a:t>www.</a:t>
            </a:r>
            <a:r>
              <a:rPr lang="en-US" sz="4400" b="1" strike="noStrike" spc="-1">
                <a:solidFill>
                  <a:srgbClr val="FF0000"/>
                </a:solidFill>
                <a:latin typeface="Calibri"/>
              </a:rPr>
              <a:t>hiponproject.eu</a:t>
            </a:r>
            <a:endParaRPr lang="el-GR" sz="4400" b="0" strike="noStrike" spc="-1">
              <a:latin typeface="Arial"/>
            </a:endParaRPr>
          </a:p>
        </p:txBody>
      </p:sp>
      <p:sp>
        <p:nvSpPr>
          <p:cNvPr id="315" name="Rectangle 6"/>
          <p:cNvSpPr/>
          <p:nvPr/>
        </p:nvSpPr>
        <p:spPr>
          <a:xfrm>
            <a:off x="5810400" y="4357800"/>
            <a:ext cx="6381360" cy="204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400" b="1" strike="noStrike" spc="-1" dirty="0">
                <a:solidFill>
                  <a:srgbClr val="FF0000"/>
                </a:solidFill>
                <a:latin typeface="Calibri"/>
              </a:rPr>
              <a:t>ΑΝΤΙΚΤΥΠΟΣ ΤΟΥ </a:t>
            </a:r>
            <a:r>
              <a:rPr lang="en-US" sz="2400" b="1" strike="noStrike" spc="-1" dirty="0">
                <a:solidFill>
                  <a:srgbClr val="FF0000"/>
                </a:solidFill>
                <a:latin typeface="Calibri"/>
              </a:rPr>
              <a:t>HIPON</a:t>
            </a:r>
            <a:endParaRPr lang="el-GR" sz="2400" b="0" strike="noStrike" spc="-1" dirty="0">
              <a:latin typeface="Arial"/>
            </a:endParaRPr>
          </a:p>
          <a:p>
            <a:pPr algn="ctr">
              <a:lnSpc>
                <a:spcPct val="100000"/>
              </a:lnSpc>
            </a:pPr>
            <a:endParaRPr lang="el-GR" sz="2400" b="0" strike="noStrike" spc="-1" dirty="0">
              <a:latin typeface="Arial"/>
            </a:endParaRPr>
          </a:p>
          <a:p>
            <a:pPr algn="just">
              <a:lnSpc>
                <a:spcPct val="100000"/>
              </a:lnSpc>
            </a:pPr>
            <a:r>
              <a:rPr lang="en-US" sz="2000" b="0" strike="noStrike" spc="-1" dirty="0">
                <a:solidFill>
                  <a:srgbClr val="000000"/>
                </a:solidFill>
                <a:latin typeface="Calibri"/>
              </a:rPr>
              <a:t>H </a:t>
            </a:r>
            <a:r>
              <a:rPr lang="el-GR" sz="2000" b="0" strike="noStrike" spc="-1" dirty="0">
                <a:solidFill>
                  <a:srgbClr val="000000"/>
                </a:solidFill>
                <a:latin typeface="Calibri"/>
              </a:rPr>
              <a:t>Υποεπιτροπή Εκπαίδευσης της Ευρωπαϊκής Εταιρείας Παθολογικής Ανατομικής</a:t>
            </a:r>
            <a:r>
              <a:rPr lang="en-US" sz="2000" b="0" strike="noStrike" spc="-1" dirty="0">
                <a:solidFill>
                  <a:srgbClr val="000000"/>
                </a:solidFill>
                <a:latin typeface="Calibri"/>
              </a:rPr>
              <a:t> </a:t>
            </a:r>
            <a:r>
              <a:rPr lang="el-GR" sz="2000" b="0" strike="noStrike" spc="-1" dirty="0">
                <a:solidFill>
                  <a:srgbClr val="000000"/>
                </a:solidFill>
                <a:latin typeface="Calibri"/>
              </a:rPr>
              <a:t>(Ε</a:t>
            </a:r>
            <a:r>
              <a:rPr lang="en-US" sz="2000" b="0" strike="noStrike" spc="-1" dirty="0">
                <a:solidFill>
                  <a:srgbClr val="000000"/>
                </a:solidFill>
                <a:latin typeface="Calibri"/>
              </a:rPr>
              <a:t>SP</a:t>
            </a:r>
            <a:r>
              <a:rPr lang="el-GR" sz="2000" b="0" strike="noStrike" spc="-1" dirty="0">
                <a:solidFill>
                  <a:srgbClr val="000000"/>
                </a:solidFill>
                <a:latin typeface="Calibri"/>
              </a:rPr>
              <a:t>)</a:t>
            </a:r>
            <a:r>
              <a:rPr lang="en-US" sz="2000" b="0" strike="noStrike" spc="-1" dirty="0">
                <a:solidFill>
                  <a:srgbClr val="000000"/>
                </a:solidFill>
                <a:latin typeface="Calibri"/>
              </a:rPr>
              <a:t> </a:t>
            </a:r>
            <a:r>
              <a:rPr lang="el-GR" sz="2000" spc="-1" dirty="0">
                <a:solidFill>
                  <a:srgbClr val="000000"/>
                </a:solidFill>
                <a:latin typeface="Calibri"/>
              </a:rPr>
              <a:t>εί</a:t>
            </a:r>
            <a:r>
              <a:rPr lang="el-GR" sz="2000" b="0" strike="noStrike" spc="-1" dirty="0">
                <a:solidFill>
                  <a:srgbClr val="000000"/>
                </a:solidFill>
                <a:latin typeface="Calibri"/>
              </a:rPr>
              <a:t>χε εισαγάγει την πλατφόρμα του ΗΙΡΟΝ </a:t>
            </a:r>
            <a:r>
              <a:rPr lang="el-GR" sz="2000" b="0" strike="noStrike" spc="-1" dirty="0">
                <a:solidFill>
                  <a:srgbClr val="FF0000"/>
                </a:solidFill>
                <a:latin typeface="Calibri"/>
              </a:rPr>
              <a:t>ως σύνδεσμο</a:t>
            </a:r>
            <a:r>
              <a:rPr lang="en-US" sz="2000" b="0" strike="noStrike" spc="-1" dirty="0">
                <a:solidFill>
                  <a:srgbClr val="FF0000"/>
                </a:solidFill>
                <a:latin typeface="Calibri"/>
              </a:rPr>
              <a:t> </a:t>
            </a:r>
            <a:r>
              <a:rPr lang="el-GR" sz="2000" b="0" strike="noStrike" spc="-1" dirty="0">
                <a:solidFill>
                  <a:srgbClr val="000000"/>
                </a:solidFill>
                <a:latin typeface="Calibri"/>
              </a:rPr>
              <a:t>στην </a:t>
            </a:r>
            <a:r>
              <a:rPr lang="el-GR" sz="2000" b="1" strike="noStrike" spc="-1" dirty="0">
                <a:solidFill>
                  <a:srgbClr val="000000"/>
                </a:solidFill>
                <a:latin typeface="Calibri"/>
              </a:rPr>
              <a:t>εκπαιδευτική της πύλη</a:t>
            </a:r>
            <a:r>
              <a:rPr lang="en-US" sz="2000" b="0" strike="noStrike" spc="-1" dirty="0">
                <a:solidFill>
                  <a:srgbClr val="000000"/>
                </a:solidFill>
                <a:latin typeface="Calibri"/>
              </a:rPr>
              <a:t>.</a:t>
            </a:r>
            <a:endParaRPr lang="el-GR" sz="2000" b="0" strike="noStrike" spc="-1" dirty="0">
              <a:latin typeface="Arial"/>
            </a:endParaRPr>
          </a:p>
        </p:txBody>
      </p:sp>
      <p:pic>
        <p:nvPicPr>
          <p:cNvPr id="316" name="Picture 2"/>
          <p:cNvPicPr/>
          <p:nvPr/>
        </p:nvPicPr>
        <p:blipFill>
          <a:blip r:embed="rId4" cstate="print"/>
          <a:stretch/>
        </p:blipFill>
        <p:spPr>
          <a:xfrm>
            <a:off x="6095880" y="764640"/>
            <a:ext cx="5664240" cy="3528000"/>
          </a:xfrm>
          <a:prstGeom prst="rect">
            <a:avLst/>
          </a:prstGeom>
          <a:ln w="9525">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xit" fill="hold" nodeType="clickEffect">
                                  <p:stCondLst>
                                    <p:cond delay="0"/>
                                  </p:stCondLst>
                                  <p:childTnLst>
                                    <p:animEffect transition="out" filter="dissolve">
                                      <p:cBhvr additive="repl">
                                        <p:cTn id="6" dur="500"/>
                                        <p:tgtEl>
                                          <p:spTgt spid="312"/>
                                        </p:tgtEl>
                                      </p:cBhvr>
                                    </p:animEffect>
                                    <p:set>
                                      <p:cBhvr>
                                        <p:cTn id="7" dur="1" fill="hold">
                                          <p:stCondLst>
                                            <p:cond delay="499"/>
                                          </p:stCondLst>
                                        </p:cTn>
                                        <p:tgtEl>
                                          <p:spTgt spid="3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p:cTn id="11" dur="1" fill="hold">
                                          <p:stCondLst>
                                            <p:cond delay="0"/>
                                          </p:stCondLst>
                                        </p:cTn>
                                        <p:tgtEl>
                                          <p:spTgt spid="316"/>
                                        </p:tgtEl>
                                        <p:attrNameLst>
                                          <p:attrName>style.visibility</p:attrName>
                                        </p:attrNameLst>
                                      </p:cBhvr>
                                      <p:to>
                                        <p:strVal val="visible"/>
                                      </p:to>
                                    </p:set>
                                    <p:animEffect transition="in" filter="dissolve">
                                      <p:cBhvr additive="repl">
                                        <p:cTn id="12"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3 - Θέση κειμένου"/>
          <p:cNvSpPr txBox="1"/>
          <p:nvPr/>
        </p:nvSpPr>
        <p:spPr>
          <a:xfrm>
            <a:off x="0" y="304920"/>
            <a:ext cx="6667200" cy="6552720"/>
          </a:xfrm>
          <a:prstGeom prst="rect">
            <a:avLst/>
          </a:prstGeom>
          <a:noFill/>
          <a:ln w="0">
            <a:noFill/>
          </a:ln>
        </p:spPr>
        <p:txBody>
          <a:bodyPr>
            <a:normAutofit lnSpcReduction="10000"/>
          </a:bodyPr>
          <a:lstStyle/>
          <a:p>
            <a:pPr algn="ctr">
              <a:lnSpc>
                <a:spcPct val="90000"/>
              </a:lnSpc>
              <a:spcBef>
                <a:spcPts val="1001"/>
              </a:spcBef>
              <a:tabLst>
                <a:tab pos="0" algn="l"/>
              </a:tabLst>
            </a:pPr>
            <a:r>
              <a:rPr lang="el-GR" sz="2400" b="1" strike="noStrike" spc="-1" dirty="0">
                <a:solidFill>
                  <a:srgbClr val="C00000"/>
                </a:solidFill>
                <a:latin typeface="Calibri"/>
              </a:rPr>
              <a:t>Η ουσιώδης  </a:t>
            </a:r>
            <a:r>
              <a:rPr lang="el-GR" sz="2400" b="1" strike="noStrike" spc="599" dirty="0">
                <a:solidFill>
                  <a:srgbClr val="C00000"/>
                </a:solidFill>
                <a:latin typeface="Calibri"/>
              </a:rPr>
              <a:t>καινοτομία</a:t>
            </a:r>
            <a:r>
              <a:rPr lang="el-GR" sz="2400" b="1" strike="noStrike" spc="-1" dirty="0">
                <a:solidFill>
                  <a:srgbClr val="C00000"/>
                </a:solidFill>
                <a:latin typeface="Calibri"/>
              </a:rPr>
              <a:t> της πλατφόρμας  </a:t>
            </a:r>
            <a:r>
              <a:rPr lang="en-US" sz="2400" b="1" strike="noStrike" spc="-1" dirty="0">
                <a:solidFill>
                  <a:srgbClr val="C00000"/>
                </a:solidFill>
                <a:latin typeface="Calibri"/>
              </a:rPr>
              <a:t>HIPON </a:t>
            </a:r>
            <a:endParaRPr lang="el-GR" sz="2400" b="0" strike="noStrike" spc="-1" dirty="0">
              <a:solidFill>
                <a:srgbClr val="000000"/>
              </a:solidFill>
              <a:latin typeface="Calibri"/>
            </a:endParaRPr>
          </a:p>
          <a:p>
            <a:pPr algn="ctr">
              <a:lnSpc>
                <a:spcPct val="90000"/>
              </a:lnSpc>
              <a:spcBef>
                <a:spcPts val="1001"/>
              </a:spcBef>
              <a:tabLst>
                <a:tab pos="0" algn="l"/>
              </a:tabLst>
            </a:pPr>
            <a:r>
              <a:rPr lang="el-GR" sz="2400" b="0" strike="noStrike" spc="-1" dirty="0">
                <a:solidFill>
                  <a:srgbClr val="000000"/>
                </a:solidFill>
                <a:latin typeface="Calibri"/>
              </a:rPr>
              <a:t>δεν έγκειται</a:t>
            </a:r>
            <a:r>
              <a:rPr lang="en-US" sz="2400" b="0" strike="noStrike" spc="-1" dirty="0">
                <a:solidFill>
                  <a:srgbClr val="000000"/>
                </a:solidFill>
                <a:latin typeface="Calibri"/>
              </a:rPr>
              <a:t>:</a:t>
            </a:r>
            <a:endParaRPr lang="el-GR" sz="2400" b="0" strike="noStrike" spc="-1" dirty="0">
              <a:solidFill>
                <a:srgbClr val="000000"/>
              </a:solidFill>
              <a:latin typeface="Calibri"/>
            </a:endParaRPr>
          </a:p>
          <a:p>
            <a:pPr algn="ctr">
              <a:lnSpc>
                <a:spcPct val="90000"/>
              </a:lnSpc>
              <a:spcBef>
                <a:spcPts val="1001"/>
              </a:spcBef>
              <a:buClr>
                <a:srgbClr val="000000"/>
              </a:buClr>
              <a:buFont typeface="Arial"/>
              <a:buChar char="-"/>
              <a:tabLst>
                <a:tab pos="0" algn="l"/>
              </a:tabLst>
            </a:pPr>
            <a:r>
              <a:rPr lang="el-GR" sz="2400" b="0" strike="noStrike" spc="-1" dirty="0">
                <a:solidFill>
                  <a:srgbClr val="000000"/>
                </a:solidFill>
                <a:latin typeface="Calibri"/>
              </a:rPr>
              <a:t>στην </a:t>
            </a:r>
            <a:r>
              <a:rPr lang="el-GR" sz="2400" b="0" strike="noStrike" spc="-1" dirty="0" err="1">
                <a:solidFill>
                  <a:srgbClr val="000000"/>
                </a:solidFill>
                <a:latin typeface="Calibri"/>
              </a:rPr>
              <a:t>στοιχειολόγηση</a:t>
            </a:r>
            <a:r>
              <a:rPr lang="el-GR" sz="2400" b="0" strike="noStrike" spc="-1" dirty="0">
                <a:solidFill>
                  <a:srgbClr val="000000"/>
                </a:solidFill>
                <a:latin typeface="Calibri"/>
              </a:rPr>
              <a:t> των βασικών θεωρητικών δεδομένων </a:t>
            </a:r>
          </a:p>
          <a:p>
            <a:pPr algn="ctr">
              <a:lnSpc>
                <a:spcPct val="90000"/>
              </a:lnSpc>
              <a:spcBef>
                <a:spcPts val="1001"/>
              </a:spcBef>
              <a:buClr>
                <a:srgbClr val="000000"/>
              </a:buClr>
              <a:buFont typeface="Arial"/>
              <a:buChar char="-"/>
              <a:tabLst>
                <a:tab pos="0" algn="l"/>
              </a:tabLst>
            </a:pPr>
            <a:r>
              <a:rPr lang="el-GR" sz="2400" b="0" strike="noStrike" spc="-1" dirty="0">
                <a:solidFill>
                  <a:srgbClr val="000000"/>
                </a:solidFill>
                <a:latin typeface="Calibri"/>
              </a:rPr>
              <a:t>στα εκπαιδευτικά βίντεο</a:t>
            </a:r>
          </a:p>
          <a:p>
            <a:pPr algn="ctr">
              <a:lnSpc>
                <a:spcPct val="90000"/>
              </a:lnSpc>
              <a:spcBef>
                <a:spcPts val="1001"/>
              </a:spcBef>
              <a:buClr>
                <a:srgbClr val="000000"/>
              </a:buClr>
              <a:buFont typeface="Arial"/>
              <a:buChar char="-"/>
              <a:tabLst>
                <a:tab pos="0" algn="l"/>
              </a:tabLst>
            </a:pPr>
            <a:r>
              <a:rPr lang="el-GR" sz="2400" b="0" strike="noStrike" spc="-1" dirty="0">
                <a:solidFill>
                  <a:srgbClr val="000000"/>
                </a:solidFill>
                <a:latin typeface="Calibri"/>
              </a:rPr>
              <a:t>στα εικονικά (ψηφιοποιημένα) πλακίδια </a:t>
            </a:r>
          </a:p>
          <a:p>
            <a:pPr algn="ctr">
              <a:lnSpc>
                <a:spcPct val="90000"/>
              </a:lnSpc>
              <a:spcBef>
                <a:spcPts val="1001"/>
              </a:spcBef>
              <a:buClr>
                <a:srgbClr val="000000"/>
              </a:buClr>
              <a:buFont typeface="Arial"/>
              <a:buChar char="-"/>
              <a:tabLst>
                <a:tab pos="0" algn="l"/>
              </a:tabLst>
            </a:pPr>
            <a:r>
              <a:rPr lang="el-GR" sz="2400" b="0" strike="noStrike" spc="-1" dirty="0">
                <a:solidFill>
                  <a:srgbClr val="000000"/>
                </a:solidFill>
                <a:latin typeface="Calibri"/>
              </a:rPr>
              <a:t>στις δοκιμασίες με ερωτήσεις επί ιστολογικών εικόνων</a:t>
            </a:r>
          </a:p>
          <a:p>
            <a:pPr algn="ctr">
              <a:lnSpc>
                <a:spcPct val="90000"/>
              </a:lnSpc>
              <a:spcBef>
                <a:spcPts val="1001"/>
              </a:spcBef>
              <a:tabLst>
                <a:tab pos="0" algn="l"/>
              </a:tabLst>
            </a:pPr>
            <a:r>
              <a:rPr lang="el-GR" sz="2400" b="1" strike="noStrike" spc="599" dirty="0">
                <a:solidFill>
                  <a:srgbClr val="C00000"/>
                </a:solidFill>
                <a:latin typeface="Calibri"/>
              </a:rPr>
              <a:t>παρά </a:t>
            </a:r>
            <a:endParaRPr lang="el-GR" sz="2400" b="0" strike="noStrike" spc="-1" dirty="0">
              <a:solidFill>
                <a:srgbClr val="000000"/>
              </a:solidFill>
              <a:latin typeface="Calibri"/>
            </a:endParaRPr>
          </a:p>
          <a:p>
            <a:pPr algn="ctr">
              <a:lnSpc>
                <a:spcPct val="90000"/>
              </a:lnSpc>
              <a:spcBef>
                <a:spcPts val="1001"/>
              </a:spcBef>
              <a:tabLst>
                <a:tab pos="0" algn="l"/>
              </a:tabLst>
            </a:pPr>
            <a:r>
              <a:rPr lang="el-GR" sz="2400" b="1" spc="-1" dirty="0">
                <a:solidFill>
                  <a:srgbClr val="C00000"/>
                </a:solidFill>
                <a:latin typeface="Calibri"/>
              </a:rPr>
              <a:t>σ</a:t>
            </a:r>
            <a:r>
              <a:rPr lang="el-GR" sz="2400" b="1" strike="noStrike" spc="-1" dirty="0">
                <a:solidFill>
                  <a:srgbClr val="C00000"/>
                </a:solidFill>
                <a:latin typeface="Calibri"/>
              </a:rPr>
              <a:t>την αποτύπωση του </a:t>
            </a:r>
            <a:r>
              <a:rPr lang="el-GR" sz="2400" b="1" u="sng" strike="noStrike" spc="299" dirty="0">
                <a:solidFill>
                  <a:srgbClr val="C00000"/>
                </a:solidFill>
                <a:uFillTx/>
                <a:latin typeface="Calibri"/>
              </a:rPr>
              <a:t>ορθού τρόπου επαγγελματικής σκέψης </a:t>
            </a:r>
            <a:r>
              <a:rPr lang="el-GR" sz="2400" b="1" strike="noStrike" spc="-1" dirty="0">
                <a:solidFill>
                  <a:srgbClr val="C00000"/>
                </a:solidFill>
                <a:latin typeface="Calibri"/>
              </a:rPr>
              <a:t> έμπειρων Παθολογοανατόμων μέσω της  ενσωμάτωσης του χρήστη σε ένα  </a:t>
            </a:r>
            <a:r>
              <a:rPr lang="el-GR" sz="2400" b="1" strike="noStrike" spc="599" dirty="0" err="1">
                <a:solidFill>
                  <a:srgbClr val="C00000"/>
                </a:solidFill>
                <a:latin typeface="Calibri"/>
              </a:rPr>
              <a:t>διαδραστικό</a:t>
            </a:r>
            <a:r>
              <a:rPr lang="el-GR" sz="2400" b="1" strike="noStrike" spc="-1" dirty="0">
                <a:solidFill>
                  <a:srgbClr val="C00000"/>
                </a:solidFill>
                <a:latin typeface="Calibri"/>
              </a:rPr>
              <a:t> διαδικτυακό </a:t>
            </a:r>
            <a:r>
              <a:rPr lang="el-GR" sz="2400" b="1" u="sng" strike="noStrike" spc="-1" dirty="0">
                <a:solidFill>
                  <a:srgbClr val="C00000"/>
                </a:solidFill>
                <a:uFillTx/>
                <a:latin typeface="Calibri"/>
              </a:rPr>
              <a:t>περιβάλλον</a:t>
            </a:r>
            <a:r>
              <a:rPr lang="el-GR" sz="2400" b="1" strike="noStrike" spc="-1" dirty="0">
                <a:solidFill>
                  <a:srgbClr val="C00000"/>
                </a:solidFill>
                <a:latin typeface="Calibri"/>
              </a:rPr>
              <a:t>, </a:t>
            </a:r>
            <a:r>
              <a:rPr lang="el-GR" sz="2400" b="1" strike="noStrike" spc="299" dirty="0">
                <a:solidFill>
                  <a:srgbClr val="C00000"/>
                </a:solidFill>
                <a:latin typeface="Calibri"/>
              </a:rPr>
              <a:t>προσομοιωμένο</a:t>
            </a:r>
            <a:r>
              <a:rPr lang="el-GR" sz="2400" b="1" strike="noStrike" spc="-1" dirty="0">
                <a:solidFill>
                  <a:srgbClr val="C00000"/>
                </a:solidFill>
                <a:latin typeface="Calibri"/>
              </a:rPr>
              <a:t> με εκείνο της </a:t>
            </a:r>
            <a:r>
              <a:rPr lang="el-GR" sz="2400" b="1" u="sng" strike="noStrike" spc="299" dirty="0">
                <a:solidFill>
                  <a:srgbClr val="C00000"/>
                </a:solidFill>
                <a:uFillTx/>
                <a:latin typeface="Calibri"/>
              </a:rPr>
              <a:t>καθημερινής άσκησης </a:t>
            </a:r>
            <a:endParaRPr lang="el-GR" sz="2400" b="0" strike="noStrike" spc="-1" dirty="0">
              <a:solidFill>
                <a:srgbClr val="000000"/>
              </a:solidFill>
              <a:latin typeface="Calibri"/>
            </a:endParaRPr>
          </a:p>
          <a:p>
            <a:pPr algn="ctr">
              <a:lnSpc>
                <a:spcPct val="90000"/>
              </a:lnSpc>
              <a:spcBef>
                <a:spcPts val="1001"/>
              </a:spcBef>
              <a:tabLst>
                <a:tab pos="0" algn="l"/>
              </a:tabLst>
            </a:pPr>
            <a:r>
              <a:rPr lang="el-GR" sz="2400" b="1" u="sng" strike="noStrike" spc="-1" dirty="0">
                <a:solidFill>
                  <a:srgbClr val="C00000"/>
                </a:solidFill>
                <a:uFillTx/>
                <a:latin typeface="Calibri"/>
              </a:rPr>
              <a:t>της Παθολογικής Ανατομικής. </a:t>
            </a:r>
            <a:endParaRPr lang="el-GR" sz="2400" b="0" strike="noStrike" spc="-1" dirty="0">
              <a:solidFill>
                <a:srgbClr val="000000"/>
              </a:solidFill>
              <a:latin typeface="Calibri"/>
            </a:endParaRPr>
          </a:p>
        </p:txBody>
      </p:sp>
      <p:pic>
        <p:nvPicPr>
          <p:cNvPr id="318" name="Picture 2" descr="C:\Documents and Settings\Administrator\Επιφάνεια εργασίας\TEACHING PAINTINGS\the-student-1919.jpg!HalfHD.jpg"/>
          <p:cNvPicPr/>
          <p:nvPr/>
        </p:nvPicPr>
        <p:blipFill>
          <a:blip r:embed="rId2" cstate="print"/>
          <a:stretch/>
        </p:blipFill>
        <p:spPr>
          <a:xfrm>
            <a:off x="6762600" y="571320"/>
            <a:ext cx="5063400" cy="50716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dissolve">
                                      <p:cBhvr additive="repl">
                                        <p:cTn id="7" dur="500"/>
                                        <p:tgtEl>
                                          <p:spTgt spid="317">
                                            <p:txEl>
                                              <p:pRg st="0" end="0"/>
                                            </p:txEl>
                                          </p:spTgt>
                                        </p:tgtEl>
                                      </p:cBhvr>
                                    </p:animEffect>
                                  </p:childTnLst>
                                </p:cTn>
                              </p:par>
                              <p:par>
                                <p:cTn id="8" presetID="9" presetClass="entr" fill="hold" nodeType="withEffect">
                                  <p:stCondLst>
                                    <p:cond delay="0"/>
                                  </p:stCondLst>
                                  <p:childTnLst>
                                    <p:set>
                                      <p:cBhvr>
                                        <p:cTn id="9" dur="1" fill="hold">
                                          <p:stCondLst>
                                            <p:cond delay="0"/>
                                          </p:stCondLst>
                                        </p:cTn>
                                        <p:tgtEl>
                                          <p:spTgt spid="317">
                                            <p:txEl>
                                              <p:pRg st="1" end="1"/>
                                            </p:txEl>
                                          </p:spTgt>
                                        </p:tgtEl>
                                        <p:attrNameLst>
                                          <p:attrName>style.visibility</p:attrName>
                                        </p:attrNameLst>
                                      </p:cBhvr>
                                      <p:to>
                                        <p:strVal val="visible"/>
                                      </p:to>
                                    </p:set>
                                    <p:animEffect transition="in" filter="dissolve">
                                      <p:cBhvr additive="repl">
                                        <p:cTn id="10" dur="500"/>
                                        <p:tgtEl>
                                          <p:spTgt spid="317">
                                            <p:txEl>
                                              <p:pRg st="1" end="1"/>
                                            </p:txEl>
                                          </p:spTgt>
                                        </p:tgtEl>
                                      </p:cBhvr>
                                    </p:animEffect>
                                  </p:childTnLst>
                                </p:cTn>
                              </p:par>
                              <p:par>
                                <p:cTn id="11" presetID="9" presetClass="entr" fill="hold" nodeType="withEffect">
                                  <p:stCondLst>
                                    <p:cond delay="0"/>
                                  </p:stCondLst>
                                  <p:childTnLst>
                                    <p:set>
                                      <p:cBhvr>
                                        <p:cTn id="12" dur="1" fill="hold">
                                          <p:stCondLst>
                                            <p:cond delay="0"/>
                                          </p:stCondLst>
                                        </p:cTn>
                                        <p:tgtEl>
                                          <p:spTgt spid="317">
                                            <p:txEl>
                                              <p:pRg st="2" end="2"/>
                                            </p:txEl>
                                          </p:spTgt>
                                        </p:tgtEl>
                                        <p:attrNameLst>
                                          <p:attrName>style.visibility</p:attrName>
                                        </p:attrNameLst>
                                      </p:cBhvr>
                                      <p:to>
                                        <p:strVal val="visible"/>
                                      </p:to>
                                    </p:set>
                                    <p:animEffect transition="in" filter="dissolve">
                                      <p:cBhvr additive="repl">
                                        <p:cTn id="13" dur="500"/>
                                        <p:tgtEl>
                                          <p:spTgt spid="317">
                                            <p:txEl>
                                              <p:pRg st="2" end="2"/>
                                            </p:txEl>
                                          </p:spTgt>
                                        </p:tgtEl>
                                      </p:cBhvr>
                                    </p:animEffect>
                                  </p:childTnLst>
                                </p:cTn>
                              </p:par>
                              <p:par>
                                <p:cTn id="14" presetID="9" presetClass="entr" fill="hold" nodeType="withEffect">
                                  <p:stCondLst>
                                    <p:cond delay="0"/>
                                  </p:stCondLst>
                                  <p:childTnLst>
                                    <p:set>
                                      <p:cBhvr>
                                        <p:cTn id="15" dur="1" fill="hold">
                                          <p:stCondLst>
                                            <p:cond delay="0"/>
                                          </p:stCondLst>
                                        </p:cTn>
                                        <p:tgtEl>
                                          <p:spTgt spid="317">
                                            <p:txEl>
                                              <p:pRg st="3" end="3"/>
                                            </p:txEl>
                                          </p:spTgt>
                                        </p:tgtEl>
                                        <p:attrNameLst>
                                          <p:attrName>style.visibility</p:attrName>
                                        </p:attrNameLst>
                                      </p:cBhvr>
                                      <p:to>
                                        <p:strVal val="visible"/>
                                      </p:to>
                                    </p:set>
                                    <p:animEffect transition="in" filter="dissolve">
                                      <p:cBhvr additive="repl">
                                        <p:cTn id="16" dur="500"/>
                                        <p:tgtEl>
                                          <p:spTgt spid="317">
                                            <p:txEl>
                                              <p:pRg st="3" end="3"/>
                                            </p:txEl>
                                          </p:spTgt>
                                        </p:tgtEl>
                                      </p:cBhvr>
                                    </p:animEffect>
                                  </p:childTnLst>
                                </p:cTn>
                              </p:par>
                              <p:par>
                                <p:cTn id="17" presetID="9" presetClass="entr" fill="hold" nodeType="withEffect">
                                  <p:stCondLst>
                                    <p:cond delay="0"/>
                                  </p:stCondLst>
                                  <p:childTnLst>
                                    <p:set>
                                      <p:cBhvr>
                                        <p:cTn id="18" dur="1" fill="hold">
                                          <p:stCondLst>
                                            <p:cond delay="0"/>
                                          </p:stCondLst>
                                        </p:cTn>
                                        <p:tgtEl>
                                          <p:spTgt spid="317">
                                            <p:txEl>
                                              <p:pRg st="4" end="4"/>
                                            </p:txEl>
                                          </p:spTgt>
                                        </p:tgtEl>
                                        <p:attrNameLst>
                                          <p:attrName>style.visibility</p:attrName>
                                        </p:attrNameLst>
                                      </p:cBhvr>
                                      <p:to>
                                        <p:strVal val="visible"/>
                                      </p:to>
                                    </p:set>
                                    <p:animEffect transition="in" filter="dissolve">
                                      <p:cBhvr additive="repl">
                                        <p:cTn id="19" dur="500"/>
                                        <p:tgtEl>
                                          <p:spTgt spid="317">
                                            <p:txEl>
                                              <p:pRg st="4" end="4"/>
                                            </p:txEl>
                                          </p:spTgt>
                                        </p:tgtEl>
                                      </p:cBhvr>
                                    </p:animEffect>
                                  </p:childTnLst>
                                </p:cTn>
                              </p:par>
                              <p:par>
                                <p:cTn id="20" presetID="9" presetClass="entr" fill="hold" nodeType="withEffect">
                                  <p:stCondLst>
                                    <p:cond delay="0"/>
                                  </p:stCondLst>
                                  <p:childTnLst>
                                    <p:set>
                                      <p:cBhvr>
                                        <p:cTn id="21" dur="1" fill="hold">
                                          <p:stCondLst>
                                            <p:cond delay="0"/>
                                          </p:stCondLst>
                                        </p:cTn>
                                        <p:tgtEl>
                                          <p:spTgt spid="317">
                                            <p:txEl>
                                              <p:pRg st="5" end="5"/>
                                            </p:txEl>
                                          </p:spTgt>
                                        </p:tgtEl>
                                        <p:attrNameLst>
                                          <p:attrName>style.visibility</p:attrName>
                                        </p:attrNameLst>
                                      </p:cBhvr>
                                      <p:to>
                                        <p:strVal val="visible"/>
                                      </p:to>
                                    </p:set>
                                    <p:animEffect transition="in" filter="dissolve">
                                      <p:cBhvr additive="repl">
                                        <p:cTn id="22" dur="500"/>
                                        <p:tgtEl>
                                          <p:spTgt spid="317">
                                            <p:txEl>
                                              <p:pRg st="5" end="5"/>
                                            </p:txEl>
                                          </p:spTgt>
                                        </p:tgtEl>
                                      </p:cBhvr>
                                    </p:animEffect>
                                  </p:childTnLst>
                                </p:cTn>
                              </p:par>
                              <p:par>
                                <p:cTn id="23" presetID="9" presetClass="entr" fill="hold" nodeType="withEffect">
                                  <p:stCondLst>
                                    <p:cond delay="0"/>
                                  </p:stCondLst>
                                  <p:childTnLst>
                                    <p:set>
                                      <p:cBhvr>
                                        <p:cTn id="24" dur="1" fill="hold">
                                          <p:stCondLst>
                                            <p:cond delay="0"/>
                                          </p:stCondLst>
                                        </p:cTn>
                                        <p:tgtEl>
                                          <p:spTgt spid="317">
                                            <p:txEl>
                                              <p:pRg st="6" end="6"/>
                                            </p:txEl>
                                          </p:spTgt>
                                        </p:tgtEl>
                                        <p:attrNameLst>
                                          <p:attrName>style.visibility</p:attrName>
                                        </p:attrNameLst>
                                      </p:cBhvr>
                                      <p:to>
                                        <p:strVal val="visible"/>
                                      </p:to>
                                    </p:set>
                                    <p:animEffect transition="in" filter="dissolve">
                                      <p:cBhvr additive="repl">
                                        <p:cTn id="25" dur="500"/>
                                        <p:tgtEl>
                                          <p:spTgt spid="317">
                                            <p:txEl>
                                              <p:pRg st="6" end="6"/>
                                            </p:txEl>
                                          </p:spTgt>
                                        </p:tgtEl>
                                      </p:cBhvr>
                                    </p:animEffect>
                                  </p:childTnLst>
                                </p:cTn>
                              </p:par>
                              <p:par>
                                <p:cTn id="26" presetID="9" presetClass="entr" fill="hold" nodeType="withEffect">
                                  <p:stCondLst>
                                    <p:cond delay="0"/>
                                  </p:stCondLst>
                                  <p:childTnLst>
                                    <p:set>
                                      <p:cBhvr>
                                        <p:cTn id="27" dur="1" fill="hold">
                                          <p:stCondLst>
                                            <p:cond delay="0"/>
                                          </p:stCondLst>
                                        </p:cTn>
                                        <p:tgtEl>
                                          <p:spTgt spid="317">
                                            <p:txEl>
                                              <p:pRg st="7" end="7"/>
                                            </p:txEl>
                                          </p:spTgt>
                                        </p:tgtEl>
                                        <p:attrNameLst>
                                          <p:attrName>style.visibility</p:attrName>
                                        </p:attrNameLst>
                                      </p:cBhvr>
                                      <p:to>
                                        <p:strVal val="visible"/>
                                      </p:to>
                                    </p:set>
                                    <p:animEffect transition="in" filter="dissolve">
                                      <p:cBhvr additive="repl">
                                        <p:cTn id="28" dur="500"/>
                                        <p:tgtEl>
                                          <p:spTgt spid="317">
                                            <p:txEl>
                                              <p:pRg st="7" end="7"/>
                                            </p:txEl>
                                          </p:spTgt>
                                        </p:tgtEl>
                                      </p:cBhvr>
                                    </p:animEffect>
                                  </p:childTnLst>
                                </p:cTn>
                              </p:par>
                              <p:par>
                                <p:cTn id="29" presetID="9" presetClass="entr" fill="hold" nodeType="withEffect">
                                  <p:stCondLst>
                                    <p:cond delay="0"/>
                                  </p:stCondLst>
                                  <p:childTnLst>
                                    <p:set>
                                      <p:cBhvr>
                                        <p:cTn id="30" dur="1" fill="hold">
                                          <p:stCondLst>
                                            <p:cond delay="0"/>
                                          </p:stCondLst>
                                        </p:cTn>
                                        <p:tgtEl>
                                          <p:spTgt spid="317">
                                            <p:txEl>
                                              <p:pRg st="8" end="8"/>
                                            </p:txEl>
                                          </p:spTgt>
                                        </p:tgtEl>
                                        <p:attrNameLst>
                                          <p:attrName>style.visibility</p:attrName>
                                        </p:attrNameLst>
                                      </p:cBhvr>
                                      <p:to>
                                        <p:strVal val="visible"/>
                                      </p:to>
                                    </p:set>
                                    <p:animEffect transition="in" filter="dissolve">
                                      <p:cBhvr additive="repl">
                                        <p:cTn id="31" dur="500"/>
                                        <p:tgtEl>
                                          <p:spTgt spid="3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Εικόνα 2"/>
          <p:cNvPicPr/>
          <p:nvPr/>
        </p:nvPicPr>
        <p:blipFill>
          <a:blip r:embed="rId2" cstate="print"/>
          <a:stretch/>
        </p:blipFill>
        <p:spPr>
          <a:xfrm>
            <a:off x="178200" y="241200"/>
            <a:ext cx="5917320" cy="3542040"/>
          </a:xfrm>
          <a:prstGeom prst="rect">
            <a:avLst/>
          </a:prstGeom>
          <a:ln w="0">
            <a:noFill/>
          </a:ln>
        </p:spPr>
      </p:pic>
      <p:sp>
        <p:nvSpPr>
          <p:cNvPr id="219" name="TextBox 4"/>
          <p:cNvSpPr/>
          <p:nvPr/>
        </p:nvSpPr>
        <p:spPr>
          <a:xfrm>
            <a:off x="6095880" y="0"/>
            <a:ext cx="6095520" cy="3444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000" b="1" strike="noStrike" spc="599" dirty="0">
                <a:solidFill>
                  <a:srgbClr val="000000"/>
                </a:solidFill>
                <a:latin typeface="Calibri"/>
              </a:rPr>
              <a:t>Ο ΚΥΡΙΟΣ </a:t>
            </a:r>
            <a:endParaRPr lang="el-GR" sz="2000" b="0" strike="noStrike" spc="-1" dirty="0">
              <a:latin typeface="Arial"/>
            </a:endParaRPr>
          </a:p>
          <a:p>
            <a:pPr algn="ctr">
              <a:lnSpc>
                <a:spcPct val="100000"/>
              </a:lnSpc>
            </a:pPr>
            <a:r>
              <a:rPr lang="el-GR" sz="2000" b="1" strike="noStrike" spc="599" dirty="0">
                <a:solidFill>
                  <a:srgbClr val="000000"/>
                </a:solidFill>
                <a:latin typeface="Calibri"/>
              </a:rPr>
              <a:t>ΩΣ Ο ΜΕΓΙΣΤΟΣ ΠΑΙΔΑΓΩΓΟΣ &amp; ΔΙΔΑΣΚΑΛΟΣ ΟΛΩΝ ΤΩΝ ΑΙΩΝΩΝ</a:t>
            </a:r>
            <a:endParaRPr lang="el-GR" sz="2000" b="0" strike="noStrike" spc="-1" dirty="0">
              <a:latin typeface="Arial"/>
            </a:endParaRPr>
          </a:p>
          <a:p>
            <a:pPr algn="ctr">
              <a:lnSpc>
                <a:spcPct val="100000"/>
              </a:lnSpc>
            </a:pPr>
            <a:r>
              <a:rPr lang="el-GR" sz="2000" b="1" strike="noStrike" spc="599" dirty="0">
                <a:solidFill>
                  <a:srgbClr val="000000"/>
                </a:solidFill>
                <a:latin typeface="Calibri"/>
              </a:rPr>
              <a:t> </a:t>
            </a:r>
            <a:r>
              <a:rPr lang="el-GR" sz="2000" b="0" strike="noStrike" spc="-1" dirty="0">
                <a:solidFill>
                  <a:srgbClr val="000000"/>
                </a:solidFill>
                <a:latin typeface="Calibri"/>
              </a:rPr>
              <a:t>Ο </a:t>
            </a:r>
            <a:r>
              <a:rPr lang="el-GR" sz="2000" b="1" strike="noStrike" spc="-1" dirty="0">
                <a:solidFill>
                  <a:srgbClr val="000000"/>
                </a:solidFill>
                <a:latin typeface="Calibri"/>
              </a:rPr>
              <a:t>Κύριος</a:t>
            </a:r>
            <a:r>
              <a:rPr lang="el-GR" sz="2000" b="0" strike="noStrike" spc="-1" dirty="0">
                <a:solidFill>
                  <a:srgbClr val="000000"/>
                </a:solidFill>
                <a:latin typeface="Calibri"/>
              </a:rPr>
              <a:t> δίδασκε </a:t>
            </a:r>
            <a:r>
              <a:rPr lang="el-GR" sz="2000" b="1" strike="noStrike" spc="-1" dirty="0">
                <a:solidFill>
                  <a:srgbClr val="000000"/>
                </a:solidFill>
                <a:latin typeface="Calibri"/>
              </a:rPr>
              <a:t>παντού</a:t>
            </a:r>
            <a:r>
              <a:rPr lang="el-GR" sz="2000" b="0" strike="noStrike" spc="-1" dirty="0">
                <a:solidFill>
                  <a:srgbClr val="000000"/>
                </a:solidFill>
                <a:latin typeface="Calibri"/>
              </a:rPr>
              <a:t>, δίδασκε με </a:t>
            </a:r>
            <a:r>
              <a:rPr lang="el-GR" sz="2000" b="0" i="1" strike="noStrike" spc="-1" dirty="0">
                <a:solidFill>
                  <a:srgbClr val="000000"/>
                </a:solidFill>
                <a:latin typeface="Calibri"/>
              </a:rPr>
              <a:t>παραβολές (απλές ιστορίες με παραδείγματα από την καθημερινή ζωή)</a:t>
            </a:r>
            <a:r>
              <a:rPr lang="el-GR" sz="2000" b="0" strike="noStrike" spc="-1" dirty="0">
                <a:solidFill>
                  <a:srgbClr val="000000"/>
                </a:solidFill>
                <a:latin typeface="Calibri"/>
              </a:rPr>
              <a:t> και </a:t>
            </a:r>
            <a:r>
              <a:rPr lang="el-GR" sz="2000" b="1" strike="noStrike" spc="-1" dirty="0">
                <a:solidFill>
                  <a:srgbClr val="000000"/>
                </a:solidFill>
                <a:latin typeface="Calibri"/>
              </a:rPr>
              <a:t>δίδασκε με το παράδειγμά του, με λόγο </a:t>
            </a:r>
            <a:r>
              <a:rPr lang="el-GR" sz="2000" b="1" u="sng" strike="noStrike" spc="-1" dirty="0">
                <a:solidFill>
                  <a:srgbClr val="000000"/>
                </a:solidFill>
                <a:uFillTx/>
                <a:latin typeface="Calibri"/>
              </a:rPr>
              <a:t>και</a:t>
            </a:r>
            <a:r>
              <a:rPr lang="el-GR" sz="2000" b="1" strike="noStrike" spc="-1" dirty="0">
                <a:solidFill>
                  <a:srgbClr val="000000"/>
                </a:solidFill>
                <a:latin typeface="Calibri"/>
              </a:rPr>
              <a:t> έργο. </a:t>
            </a:r>
            <a:r>
              <a:rPr lang="el-GR" sz="2000" b="0" strike="noStrike" spc="-1" dirty="0">
                <a:solidFill>
                  <a:srgbClr val="000000"/>
                </a:solidFill>
                <a:latin typeface="Calibri"/>
              </a:rPr>
              <a:t>«Σας έδωσα το παράδειγμα, </a:t>
            </a:r>
            <a:r>
              <a:rPr lang="el-GR" sz="2000" b="0" strike="noStrike" spc="-1" dirty="0">
                <a:solidFill>
                  <a:srgbClr val="000000"/>
                </a:solidFill>
                <a:effectLst>
                  <a:outerShdw blurRad="38100" dist="38100" dir="2700000" algn="tl">
                    <a:srgbClr val="000000">
                      <a:alpha val="43137"/>
                    </a:srgbClr>
                  </a:outerShdw>
                </a:effectLst>
                <a:latin typeface="Calibri"/>
              </a:rPr>
              <a:t>για να κάνετε κι εσείς όπως έκανα και εγώ</a:t>
            </a:r>
            <a:r>
              <a:rPr lang="el-GR" sz="2000" b="0" strike="noStrike" spc="-1" dirty="0">
                <a:solidFill>
                  <a:srgbClr val="000000"/>
                </a:solidFill>
                <a:latin typeface="Calibri"/>
              </a:rPr>
              <a:t>.» (</a:t>
            </a:r>
            <a:r>
              <a:rPr lang="el-GR" sz="2000" b="0" strike="noStrike" spc="-1" dirty="0" err="1">
                <a:solidFill>
                  <a:srgbClr val="000000"/>
                </a:solidFill>
                <a:latin typeface="Calibri"/>
              </a:rPr>
              <a:t>Ιω</a:t>
            </a:r>
            <a:r>
              <a:rPr lang="el-GR" sz="2000" b="0" strike="noStrike" spc="-1" dirty="0">
                <a:solidFill>
                  <a:srgbClr val="000000"/>
                </a:solidFill>
                <a:latin typeface="Calibri"/>
              </a:rPr>
              <a:t> 13,15). Διδασκάλους εννοεί ο Παύλος εκείνους που </a:t>
            </a:r>
            <a:r>
              <a:rPr lang="el-GR" sz="2000" b="0" u="sng" strike="noStrike" spc="-1" dirty="0">
                <a:solidFill>
                  <a:srgbClr val="000000"/>
                </a:solidFill>
                <a:uFillTx/>
                <a:latin typeface="Calibri"/>
              </a:rPr>
              <a:t>και</a:t>
            </a:r>
            <a:r>
              <a:rPr lang="el-GR" sz="2000" b="0" strike="noStrike" spc="-1" dirty="0">
                <a:solidFill>
                  <a:srgbClr val="000000"/>
                </a:solidFill>
                <a:latin typeface="Calibri"/>
              </a:rPr>
              <a:t> με τα </a:t>
            </a:r>
            <a:r>
              <a:rPr lang="el-GR" sz="2000" b="1" strike="noStrike" spc="-1" dirty="0">
                <a:solidFill>
                  <a:srgbClr val="000000"/>
                </a:solidFill>
                <a:latin typeface="Calibri"/>
              </a:rPr>
              <a:t>έργα </a:t>
            </a:r>
            <a:r>
              <a:rPr lang="el-GR" sz="2000" b="0" strike="noStrike" spc="-1" dirty="0">
                <a:solidFill>
                  <a:srgbClr val="000000"/>
                </a:solidFill>
                <a:latin typeface="Calibri"/>
              </a:rPr>
              <a:t>τους </a:t>
            </a:r>
            <a:r>
              <a:rPr lang="el-GR" sz="2000" b="1" strike="noStrike" spc="-1" dirty="0">
                <a:solidFill>
                  <a:srgbClr val="000000"/>
                </a:solidFill>
                <a:latin typeface="Calibri"/>
              </a:rPr>
              <a:t>διδάσκουν</a:t>
            </a:r>
            <a:r>
              <a:rPr lang="el-GR" sz="2000" b="0" strike="noStrike" spc="-1" dirty="0">
                <a:solidFill>
                  <a:srgbClr val="000000"/>
                </a:solidFill>
                <a:latin typeface="Calibri"/>
              </a:rPr>
              <a:t> </a:t>
            </a:r>
            <a:r>
              <a:rPr lang="el-GR" sz="2000" b="0" u="sng" strike="noStrike" spc="-1" dirty="0">
                <a:solidFill>
                  <a:srgbClr val="000000"/>
                </a:solidFill>
                <a:uFillTx/>
                <a:latin typeface="Calibri"/>
              </a:rPr>
              <a:t>και</a:t>
            </a:r>
            <a:r>
              <a:rPr lang="el-GR" sz="2000" b="0" strike="noStrike" spc="-1" dirty="0">
                <a:solidFill>
                  <a:srgbClr val="000000"/>
                </a:solidFill>
                <a:latin typeface="Calibri"/>
              </a:rPr>
              <a:t> με τον </a:t>
            </a:r>
            <a:r>
              <a:rPr lang="el-GR" sz="2000" b="1" strike="noStrike" spc="-1" dirty="0">
                <a:solidFill>
                  <a:srgbClr val="000000"/>
                </a:solidFill>
                <a:latin typeface="Calibri"/>
              </a:rPr>
              <a:t>λόγο </a:t>
            </a:r>
            <a:r>
              <a:rPr lang="el-GR" sz="2000" b="0" strike="noStrike" spc="-1" dirty="0">
                <a:solidFill>
                  <a:srgbClr val="000000"/>
                </a:solidFill>
                <a:latin typeface="Calibri"/>
              </a:rPr>
              <a:t>τους </a:t>
            </a:r>
            <a:r>
              <a:rPr lang="el-GR" sz="2000" b="1" strike="noStrike" spc="-1" dirty="0">
                <a:solidFill>
                  <a:srgbClr val="000000"/>
                </a:solidFill>
                <a:latin typeface="Calibri"/>
              </a:rPr>
              <a:t>εκπαιδεύουν</a:t>
            </a:r>
            <a:r>
              <a:rPr lang="el-GR" sz="2000" b="0" strike="noStrike" spc="-1" dirty="0">
                <a:solidFill>
                  <a:srgbClr val="000000"/>
                </a:solidFill>
                <a:latin typeface="Calibri"/>
              </a:rPr>
              <a:t>.</a:t>
            </a:r>
            <a:endParaRPr lang="el-GR" sz="2000" b="0" strike="noStrike" spc="-1" dirty="0">
              <a:latin typeface="Arial"/>
            </a:endParaRPr>
          </a:p>
          <a:p>
            <a:pPr algn="just">
              <a:lnSpc>
                <a:spcPct val="100000"/>
              </a:lnSpc>
            </a:pPr>
            <a:endParaRPr lang="el-GR" sz="2000" b="0" strike="noStrike" spc="-1" dirty="0">
              <a:latin typeface="Arial"/>
            </a:endParaRPr>
          </a:p>
        </p:txBody>
      </p:sp>
      <p:sp>
        <p:nvSpPr>
          <p:cNvPr id="220" name="Rectangle 1"/>
          <p:cNvSpPr/>
          <p:nvPr/>
        </p:nvSpPr>
        <p:spPr>
          <a:xfrm>
            <a:off x="6117120" y="3082320"/>
            <a:ext cx="6074640" cy="3751200"/>
          </a:xfrm>
          <a:prstGeom prst="rect">
            <a:avLst/>
          </a:prstGeom>
          <a:noFill/>
          <a:ln w="9525">
            <a:noFill/>
          </a:ln>
        </p:spPr>
        <p:style>
          <a:lnRef idx="0">
            <a:scrgbClr r="0" g="0" b="0"/>
          </a:lnRef>
          <a:fillRef idx="0">
            <a:scrgbClr r="0" g="0" b="0"/>
          </a:fillRef>
          <a:effectRef idx="0">
            <a:scrgbClr r="0" g="0" b="0"/>
          </a:effectRef>
          <a:fontRef idx="minor"/>
        </p:style>
        <p:txBody>
          <a:bodyPr anchor="ctr">
            <a:spAutoFit/>
          </a:bodyPr>
          <a:lstStyle/>
          <a:p>
            <a:pPr algn="ctr">
              <a:lnSpc>
                <a:spcPct val="100000"/>
              </a:lnSpc>
              <a:tabLst>
                <a:tab pos="0" algn="l"/>
              </a:tabLst>
            </a:pPr>
            <a:r>
              <a:rPr lang="el-GR" sz="2000" b="0" strike="noStrike" spc="-1" dirty="0">
                <a:solidFill>
                  <a:srgbClr val="000000"/>
                </a:solidFill>
                <a:latin typeface="Calibri"/>
                <a:ea typeface="Times New Roman"/>
              </a:rPr>
              <a:t>Ο δάσκαλος κάνει εντύπωση </a:t>
            </a:r>
            <a:endParaRPr lang="el-GR" sz="2000" b="0" strike="noStrike" spc="-1" dirty="0">
              <a:latin typeface="Arial"/>
            </a:endParaRPr>
          </a:p>
          <a:p>
            <a:pPr algn="ctr">
              <a:lnSpc>
                <a:spcPct val="100000"/>
              </a:lnSpc>
              <a:tabLst>
                <a:tab pos="0" algn="l"/>
              </a:tabLst>
            </a:pPr>
            <a:r>
              <a:rPr lang="el-GR" sz="2000" b="0" strike="noStrike" spc="-1" dirty="0">
                <a:solidFill>
                  <a:srgbClr val="000000"/>
                </a:solidFill>
                <a:latin typeface="Calibri"/>
                <a:ea typeface="Times New Roman"/>
              </a:rPr>
              <a:t>όταν  </a:t>
            </a:r>
            <a:r>
              <a:rPr lang="el-GR" sz="2000" b="0" i="1" strike="noStrike" spc="599" dirty="0">
                <a:solidFill>
                  <a:srgbClr val="000000"/>
                </a:solidFill>
                <a:latin typeface="Calibri"/>
                <a:ea typeface="Times New Roman"/>
              </a:rPr>
              <a:t>όλοι</a:t>
            </a:r>
            <a:r>
              <a:rPr lang="el-GR" sz="2000" b="0" i="1" strike="noStrike" spc="-1" dirty="0">
                <a:solidFill>
                  <a:srgbClr val="000000"/>
                </a:solidFill>
                <a:latin typeface="Calibri"/>
                <a:ea typeface="Times New Roman"/>
              </a:rPr>
              <a:t> οι μαθητές καταλαβαίνουν αυτά που λέει.</a:t>
            </a:r>
            <a:br>
              <a:rPr dirty="0"/>
            </a:br>
            <a:r>
              <a:rPr lang="el-GR" sz="2000" b="0" strike="noStrike" spc="-1" dirty="0">
                <a:solidFill>
                  <a:srgbClr val="000000"/>
                </a:solidFill>
                <a:latin typeface="Calibri"/>
                <a:ea typeface="Times New Roman"/>
              </a:rPr>
              <a:t>Καμιά απορία δεν πρέπει να μένει χωρίς απάντηση.</a:t>
            </a:r>
            <a:br>
              <a:rPr dirty="0"/>
            </a:br>
            <a:r>
              <a:rPr lang="el-GR" sz="2000" b="0" strike="noStrike" spc="-1" dirty="0">
                <a:solidFill>
                  <a:srgbClr val="000000"/>
                </a:solidFill>
                <a:latin typeface="Calibri"/>
                <a:ea typeface="Times New Roman"/>
              </a:rPr>
              <a:t>Πρέπει ο  δάσκαλος να είναι «φιλικός» με τους μαθητές, </a:t>
            </a:r>
            <a:endParaRPr lang="el-GR" sz="2000" b="0" strike="noStrike" spc="-1" dirty="0">
              <a:latin typeface="Arial"/>
            </a:endParaRPr>
          </a:p>
          <a:p>
            <a:pPr algn="ctr">
              <a:lnSpc>
                <a:spcPct val="100000"/>
              </a:lnSpc>
              <a:tabLst>
                <a:tab pos="0" algn="l"/>
              </a:tabLst>
            </a:pPr>
            <a:r>
              <a:rPr lang="el-GR" sz="2000" b="0" strike="noStrike" spc="-1" dirty="0">
                <a:solidFill>
                  <a:srgbClr val="000000"/>
                </a:solidFill>
                <a:latin typeface="Calibri"/>
                <a:ea typeface="Times New Roman"/>
              </a:rPr>
              <a:t>όμως πάντα να κρατά τις αποστάσεις.</a:t>
            </a:r>
            <a:br>
              <a:rPr dirty="0"/>
            </a:br>
            <a:r>
              <a:rPr lang="el-GR" sz="2000" b="0" strike="noStrike" spc="-1" dirty="0">
                <a:solidFill>
                  <a:srgbClr val="000000"/>
                </a:solidFill>
                <a:latin typeface="Calibri"/>
                <a:ea typeface="Times New Roman"/>
              </a:rPr>
              <a:t>Πρέπει να γνωρίζει καλά το αντικείμενο που διδάσκει </a:t>
            </a:r>
            <a:endParaRPr lang="el-GR" sz="2000" b="0" strike="noStrike" spc="-1" dirty="0">
              <a:latin typeface="Arial"/>
            </a:endParaRPr>
          </a:p>
          <a:p>
            <a:pPr algn="ctr">
              <a:lnSpc>
                <a:spcPct val="100000"/>
              </a:lnSpc>
              <a:tabLst>
                <a:tab pos="0" algn="l"/>
              </a:tabLst>
            </a:pPr>
            <a:r>
              <a:rPr lang="el-GR" sz="2000" b="0" strike="noStrike" spc="-1" dirty="0">
                <a:solidFill>
                  <a:srgbClr val="000000"/>
                </a:solidFill>
                <a:latin typeface="Calibri"/>
                <a:ea typeface="Times New Roman"/>
              </a:rPr>
              <a:t>και με </a:t>
            </a:r>
            <a:r>
              <a:rPr lang="el-GR" sz="2000" b="1" strike="noStrike" spc="-1" dirty="0">
                <a:solidFill>
                  <a:srgbClr val="000000"/>
                </a:solidFill>
                <a:latin typeface="Calibri"/>
                <a:ea typeface="Times New Roman"/>
              </a:rPr>
              <a:t>απλότητα</a:t>
            </a:r>
            <a:r>
              <a:rPr lang="el-GR" sz="2000" b="0" strike="noStrike" spc="-1" dirty="0">
                <a:solidFill>
                  <a:srgbClr val="000000"/>
                </a:solidFill>
                <a:latin typeface="Calibri"/>
                <a:ea typeface="Times New Roman"/>
              </a:rPr>
              <a:t> </a:t>
            </a:r>
            <a:r>
              <a:rPr lang="el-GR" sz="2000" spc="-1" dirty="0">
                <a:solidFill>
                  <a:srgbClr val="000000"/>
                </a:solidFill>
                <a:latin typeface="Calibri"/>
                <a:ea typeface="Times New Roman"/>
              </a:rPr>
              <a:t>να το </a:t>
            </a:r>
            <a:r>
              <a:rPr lang="el-GR" sz="2000" b="0" strike="noStrike" spc="-1" dirty="0">
                <a:solidFill>
                  <a:srgbClr val="000000"/>
                </a:solidFill>
                <a:latin typeface="Calibri"/>
                <a:ea typeface="Times New Roman"/>
              </a:rPr>
              <a:t>παρουσιάζει (χωρίς εγωισμούς).</a:t>
            </a:r>
            <a:br>
              <a:rPr dirty="0"/>
            </a:br>
            <a:r>
              <a:rPr lang="el-GR" sz="2000" b="1" strike="noStrike" spc="-1" dirty="0">
                <a:solidFill>
                  <a:srgbClr val="000000"/>
                </a:solidFill>
                <a:latin typeface="Calibri"/>
                <a:ea typeface="Times New Roman"/>
              </a:rPr>
              <a:t>Σέβεται</a:t>
            </a:r>
            <a:r>
              <a:rPr lang="el-GR" sz="2000" b="0" strike="noStrike" spc="-1" dirty="0">
                <a:solidFill>
                  <a:srgbClr val="000000"/>
                </a:solidFill>
                <a:latin typeface="Calibri"/>
                <a:ea typeface="Times New Roman"/>
              </a:rPr>
              <a:t> τους μαθητές του </a:t>
            </a:r>
            <a:endParaRPr lang="el-GR" sz="2000" b="0" strike="noStrike" spc="-1" dirty="0">
              <a:latin typeface="Arial"/>
            </a:endParaRPr>
          </a:p>
          <a:p>
            <a:pPr algn="ctr">
              <a:lnSpc>
                <a:spcPct val="100000"/>
              </a:lnSpc>
              <a:tabLst>
                <a:tab pos="0" algn="l"/>
              </a:tabLst>
            </a:pPr>
            <a:r>
              <a:rPr lang="el-GR" sz="2000" b="0" strike="noStrike" spc="-1" dirty="0">
                <a:solidFill>
                  <a:srgbClr val="000000"/>
                </a:solidFill>
                <a:latin typeface="Calibri"/>
                <a:ea typeface="Times New Roman"/>
              </a:rPr>
              <a:t>και αναμένει από αυτούς </a:t>
            </a:r>
            <a:r>
              <a:rPr lang="el-GR" sz="2000" b="1" strike="noStrike" spc="-1" dirty="0">
                <a:solidFill>
                  <a:srgbClr val="000000"/>
                </a:solidFill>
                <a:latin typeface="Calibri"/>
                <a:ea typeface="Times New Roman"/>
              </a:rPr>
              <a:t>να τον σέβονται</a:t>
            </a:r>
            <a:r>
              <a:rPr lang="el-GR" sz="2000" b="0" strike="noStrike" spc="-1" dirty="0">
                <a:solidFill>
                  <a:srgbClr val="000000"/>
                </a:solidFill>
                <a:latin typeface="Calibri"/>
                <a:ea typeface="Times New Roman"/>
              </a:rPr>
              <a:t>.</a:t>
            </a:r>
            <a:br>
              <a:rPr dirty="0"/>
            </a:br>
            <a:r>
              <a:rPr lang="el-GR" sz="2000" b="0" strike="noStrike" spc="-1" dirty="0">
                <a:solidFill>
                  <a:srgbClr val="000000"/>
                </a:solidFill>
                <a:latin typeface="Calibri"/>
                <a:ea typeface="Times New Roman"/>
              </a:rPr>
              <a:t>Πρέπει να </a:t>
            </a:r>
            <a:r>
              <a:rPr lang="el-GR" sz="2000" b="1" strike="noStrike" spc="-1" dirty="0">
                <a:solidFill>
                  <a:srgbClr val="000000"/>
                </a:solidFill>
                <a:latin typeface="Calibri"/>
                <a:ea typeface="Times New Roman"/>
              </a:rPr>
              <a:t>ξυπνά</a:t>
            </a:r>
            <a:r>
              <a:rPr lang="el-GR" sz="2000" b="0" strike="noStrike" spc="-1" dirty="0">
                <a:solidFill>
                  <a:srgbClr val="000000"/>
                </a:solidFill>
                <a:latin typeface="Calibri"/>
                <a:ea typeface="Times New Roman"/>
              </a:rPr>
              <a:t> στον μαθητή την </a:t>
            </a:r>
            <a:r>
              <a:rPr lang="el-GR" sz="2000" b="1" strike="noStrike" spc="-1" dirty="0">
                <a:solidFill>
                  <a:srgbClr val="000000"/>
                </a:solidFill>
                <a:latin typeface="Calibri"/>
                <a:ea typeface="Times New Roman"/>
              </a:rPr>
              <a:t>περιέργεια</a:t>
            </a:r>
            <a:r>
              <a:rPr lang="el-GR" sz="2000" b="0" strike="noStrike" spc="-1" dirty="0">
                <a:solidFill>
                  <a:srgbClr val="000000"/>
                </a:solidFill>
                <a:latin typeface="Calibri"/>
                <a:ea typeface="Times New Roman"/>
              </a:rPr>
              <a:t> </a:t>
            </a:r>
            <a:endParaRPr lang="el-GR" sz="2000" b="0" strike="noStrike" spc="-1" dirty="0">
              <a:latin typeface="Arial"/>
            </a:endParaRPr>
          </a:p>
          <a:p>
            <a:pPr algn="ctr">
              <a:lnSpc>
                <a:spcPct val="100000"/>
              </a:lnSpc>
              <a:tabLst>
                <a:tab pos="0" algn="l"/>
              </a:tabLst>
            </a:pPr>
            <a:r>
              <a:rPr lang="el-GR" sz="2000" b="0" strike="noStrike" spc="-1" dirty="0">
                <a:solidFill>
                  <a:srgbClr val="000000"/>
                </a:solidFill>
                <a:latin typeface="Calibri"/>
                <a:ea typeface="Times New Roman"/>
              </a:rPr>
              <a:t>και να τον πείθει </a:t>
            </a:r>
            <a:endParaRPr lang="el-GR" sz="2000" b="0" strike="noStrike" spc="-1" dirty="0">
              <a:latin typeface="Arial"/>
            </a:endParaRPr>
          </a:p>
          <a:p>
            <a:pPr algn="ctr">
              <a:lnSpc>
                <a:spcPct val="100000"/>
              </a:lnSpc>
              <a:tabLst>
                <a:tab pos="0" algn="l"/>
              </a:tabLst>
            </a:pPr>
            <a:r>
              <a:rPr lang="el-GR" sz="2000" b="1" strike="noStrike" spc="-1" dirty="0">
                <a:solidFill>
                  <a:srgbClr val="000000"/>
                </a:solidFill>
                <a:latin typeface="Calibri"/>
                <a:ea typeface="Times New Roman"/>
              </a:rPr>
              <a:t>να συμμετέχει – να αυτοσχεδιάζει – να ενδιαφέρεται.</a:t>
            </a:r>
            <a:endParaRPr lang="el-GR" sz="2000" b="0" strike="noStrike" spc="-1" dirty="0">
              <a:latin typeface="Arial"/>
            </a:endParaRPr>
          </a:p>
        </p:txBody>
      </p:sp>
      <p:sp>
        <p:nvSpPr>
          <p:cNvPr id="221" name="5 - Ορθογώνιο"/>
          <p:cNvSpPr/>
          <p:nvPr/>
        </p:nvSpPr>
        <p:spPr>
          <a:xfrm>
            <a:off x="0" y="3759120"/>
            <a:ext cx="6107040" cy="406119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2000" b="1" strike="noStrike" spc="-1" dirty="0">
                <a:solidFill>
                  <a:srgbClr val="000000"/>
                </a:solidFill>
                <a:latin typeface="Calibri"/>
              </a:rPr>
              <a:t>Ο Κύριος διέφερε </a:t>
            </a:r>
            <a:r>
              <a:rPr lang="el-GR" sz="2000" b="0" strike="noStrike" spc="-1" dirty="0">
                <a:solidFill>
                  <a:srgbClr val="000000"/>
                </a:solidFill>
                <a:latin typeface="Calibri"/>
              </a:rPr>
              <a:t>από τους ραβίνους της εποχής του</a:t>
            </a:r>
            <a:r>
              <a:rPr lang="el-GR" sz="2000" b="1" strike="noStrike" spc="-1" dirty="0">
                <a:solidFill>
                  <a:srgbClr val="000000"/>
                </a:solidFill>
                <a:latin typeface="Calibri"/>
              </a:rPr>
              <a:t>.</a:t>
            </a:r>
            <a:br>
              <a:rPr dirty="0"/>
            </a:br>
            <a:r>
              <a:rPr lang="el-GR" sz="2000" b="0" strike="noStrike" spc="-1" dirty="0">
                <a:solidFill>
                  <a:srgbClr val="000000"/>
                </a:solidFill>
                <a:latin typeface="Calibri"/>
              </a:rPr>
              <a:t>Ήταν πρωτότυπος στον λόγο.  Αυτό που έλεγε ήταν </a:t>
            </a:r>
            <a:r>
              <a:rPr lang="el-GR" sz="2000" b="1" strike="noStrike" spc="599" dirty="0">
                <a:solidFill>
                  <a:srgbClr val="000000"/>
                </a:solidFill>
                <a:latin typeface="Calibri"/>
              </a:rPr>
              <a:t>αυθεντικό</a:t>
            </a:r>
            <a:r>
              <a:rPr lang="el-GR" sz="2000" b="0" strike="noStrike" spc="-1" dirty="0">
                <a:solidFill>
                  <a:srgbClr val="000000"/>
                </a:solidFill>
                <a:latin typeface="Calibri"/>
              </a:rPr>
              <a:t>. </a:t>
            </a:r>
            <a:r>
              <a:rPr lang="el-GR" sz="2000" b="0" i="1" strike="noStrike" spc="-1" dirty="0">
                <a:solidFill>
                  <a:srgbClr val="000000"/>
                </a:solidFill>
                <a:latin typeface="Calibri"/>
              </a:rPr>
              <a:t>Δεν</a:t>
            </a:r>
            <a:r>
              <a:rPr lang="el-GR" sz="2000" b="0" strike="noStrike" spc="-1" dirty="0">
                <a:solidFill>
                  <a:srgbClr val="000000"/>
                </a:solidFill>
                <a:latin typeface="Calibri"/>
              </a:rPr>
              <a:t> έκανε </a:t>
            </a:r>
            <a:r>
              <a:rPr lang="el-GR" sz="2000" b="0" i="1" strike="noStrike" spc="-1" dirty="0">
                <a:solidFill>
                  <a:srgbClr val="000000"/>
                </a:solidFill>
                <a:latin typeface="Calibri"/>
              </a:rPr>
              <a:t>διακρίσεις</a:t>
            </a:r>
            <a:r>
              <a:rPr lang="el-GR" sz="2000" b="0" strike="noStrike" spc="-1" dirty="0">
                <a:solidFill>
                  <a:srgbClr val="000000"/>
                </a:solidFill>
                <a:latin typeface="Calibri"/>
              </a:rPr>
              <a:t> – όποιος ήθελε, μπορούσε να τον ακούσει. Πρώτη φορά έβλεπε κανείς γυναίκες, πτωχούς και αγράμματους να </a:t>
            </a:r>
            <a:r>
              <a:rPr lang="el-GR" sz="2000" b="1" strike="noStrike" spc="-1" dirty="0">
                <a:solidFill>
                  <a:srgbClr val="000000"/>
                </a:solidFill>
                <a:latin typeface="Calibri"/>
              </a:rPr>
              <a:t>έχουν δικαίωμα </a:t>
            </a:r>
            <a:r>
              <a:rPr lang="el-GR" sz="2000" b="0" strike="noStrike" spc="-1" dirty="0">
                <a:solidFill>
                  <a:srgbClr val="000000"/>
                </a:solidFill>
                <a:latin typeface="Calibri"/>
              </a:rPr>
              <a:t>να ακούσουν έναν ραβίνο</a:t>
            </a:r>
            <a:r>
              <a:rPr lang="el-GR" sz="2000" b="1" strike="noStrike" spc="-1" dirty="0">
                <a:solidFill>
                  <a:srgbClr val="000000"/>
                </a:solidFill>
                <a:latin typeface="Calibri"/>
              </a:rPr>
              <a:t>.</a:t>
            </a:r>
            <a:r>
              <a:rPr lang="el-GR" sz="2000" b="0" strike="noStrike" spc="-1" dirty="0">
                <a:solidFill>
                  <a:srgbClr val="000000"/>
                </a:solidFill>
                <a:latin typeface="Calibri"/>
              </a:rPr>
              <a:t> </a:t>
            </a:r>
            <a:r>
              <a:rPr lang="el-GR" sz="2000" b="1" strike="noStrike" spc="-1" dirty="0">
                <a:solidFill>
                  <a:srgbClr val="000000"/>
                </a:solidFill>
                <a:latin typeface="Calibri"/>
              </a:rPr>
              <a:t>Ο Θεός </a:t>
            </a:r>
            <a:r>
              <a:rPr lang="el-GR" sz="2000" b="0" i="1" strike="noStrike" spc="-1" dirty="0">
                <a:solidFill>
                  <a:srgbClr val="000000"/>
                </a:solidFill>
                <a:latin typeface="Calibri"/>
              </a:rPr>
              <a:t>δεν</a:t>
            </a:r>
            <a:r>
              <a:rPr lang="el-GR" sz="2000" b="0" strike="noStrike" spc="-1" dirty="0">
                <a:solidFill>
                  <a:srgbClr val="000000"/>
                </a:solidFill>
                <a:latin typeface="Calibri"/>
              </a:rPr>
              <a:t> </a:t>
            </a:r>
            <a:r>
              <a:rPr lang="el-GR" sz="2000" b="0" i="1" strike="noStrike" spc="-1" dirty="0">
                <a:solidFill>
                  <a:srgbClr val="000000"/>
                </a:solidFill>
                <a:latin typeface="Calibri"/>
              </a:rPr>
              <a:t>απορρίπτει</a:t>
            </a:r>
            <a:r>
              <a:rPr lang="el-GR" sz="2000" b="0" strike="noStrike" spc="-1" dirty="0">
                <a:solidFill>
                  <a:srgbClr val="000000"/>
                </a:solidFill>
                <a:latin typeface="Calibri"/>
              </a:rPr>
              <a:t> </a:t>
            </a:r>
            <a:r>
              <a:rPr lang="el-GR" sz="2000" b="0" i="1" strike="noStrike" spc="-1" dirty="0">
                <a:solidFill>
                  <a:srgbClr val="000000"/>
                </a:solidFill>
                <a:latin typeface="Calibri"/>
              </a:rPr>
              <a:t>κανέναν</a:t>
            </a:r>
            <a:r>
              <a:rPr lang="el-GR" sz="2000" b="0" strike="noStrike" spc="-1" dirty="0">
                <a:solidFill>
                  <a:srgbClr val="000000"/>
                </a:solidFill>
                <a:latin typeface="Calibri"/>
              </a:rPr>
              <a:t>.  Μας δέχεται όλους χωρίς διακρίσεις, </a:t>
            </a:r>
            <a:r>
              <a:rPr lang="el-GR" sz="2000" b="1" strike="noStrike" spc="-1" dirty="0">
                <a:solidFill>
                  <a:srgbClr val="000000"/>
                </a:solidFill>
                <a:latin typeface="Calibri"/>
              </a:rPr>
              <a:t>αρκεί να το θελήσουμε.</a:t>
            </a:r>
            <a:br>
              <a:rPr dirty="0"/>
            </a:br>
            <a:r>
              <a:rPr lang="el-GR" sz="2000" b="0" strike="noStrike" spc="-1" dirty="0">
                <a:solidFill>
                  <a:srgbClr val="000000"/>
                </a:solidFill>
                <a:latin typeface="Calibri"/>
              </a:rPr>
              <a:t>Όπως ο βοσκός έτσι και ο Θεός ενδιαφέρεται για τον άνθρωπο που απομακρύνθηκε από κοντά Του.</a:t>
            </a:r>
            <a:endParaRPr lang="el-GR" sz="2000" b="0" strike="noStrike" spc="-1" dirty="0">
              <a:latin typeface="Arial"/>
            </a:endParaRPr>
          </a:p>
          <a:p>
            <a:pPr>
              <a:lnSpc>
                <a:spcPct val="100000"/>
              </a:lnSpc>
            </a:pPr>
            <a:endParaRPr lang="el-GR" sz="2000" b="0" strike="noStrike" spc="-1" dirty="0">
              <a:latin typeface="Arial"/>
            </a:endParaRPr>
          </a:p>
          <a:p>
            <a:pPr>
              <a:lnSpc>
                <a:spcPct val="100000"/>
              </a:lnSpc>
            </a:pPr>
            <a:br>
              <a:rPr dirty="0"/>
            </a:br>
            <a:endParaRPr lang="el-GR" sz="20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dissolve">
                                      <p:cBhvr additive="repl">
                                        <p:cTn id="7" dur="500"/>
                                        <p:tgtEl>
                                          <p:spTgt spid="220">
                                            <p:txEl>
                                              <p:pRg st="0" end="0"/>
                                            </p:txEl>
                                          </p:spTgt>
                                        </p:tgtEl>
                                      </p:cBhvr>
                                    </p:animEffect>
                                  </p:childTnLst>
                                </p:cTn>
                              </p:par>
                              <p:par>
                                <p:cTn id="8" presetID="9" presetClass="entr" fill="hold" nodeType="withEffect">
                                  <p:stCondLst>
                                    <p:cond delay="0"/>
                                  </p:stCondLst>
                                  <p:childTnLst>
                                    <p:set>
                                      <p:cBhvr>
                                        <p:cTn id="9" dur="1" fill="hold">
                                          <p:stCondLst>
                                            <p:cond delay="0"/>
                                          </p:stCondLst>
                                        </p:cTn>
                                        <p:tgtEl>
                                          <p:spTgt spid="220">
                                            <p:txEl>
                                              <p:pRg st="1" end="1"/>
                                            </p:txEl>
                                          </p:spTgt>
                                        </p:tgtEl>
                                        <p:attrNameLst>
                                          <p:attrName>style.visibility</p:attrName>
                                        </p:attrNameLst>
                                      </p:cBhvr>
                                      <p:to>
                                        <p:strVal val="visible"/>
                                      </p:to>
                                    </p:set>
                                    <p:animEffect transition="in" filter="dissolve">
                                      <p:cBhvr additive="repl">
                                        <p:cTn id="10" dur="500"/>
                                        <p:tgtEl>
                                          <p:spTgt spid="220">
                                            <p:txEl>
                                              <p:pRg st="1" end="1"/>
                                            </p:txEl>
                                          </p:spTgt>
                                        </p:tgtEl>
                                      </p:cBhvr>
                                    </p:animEffect>
                                  </p:childTnLst>
                                </p:cTn>
                              </p:par>
                              <p:par>
                                <p:cTn id="11" presetID="9" presetClass="entr" fill="hold" nodeType="withEffect">
                                  <p:stCondLst>
                                    <p:cond delay="0"/>
                                  </p:stCondLst>
                                  <p:childTnLst>
                                    <p:set>
                                      <p:cBhvr>
                                        <p:cTn id="12" dur="1" fill="hold">
                                          <p:stCondLst>
                                            <p:cond delay="0"/>
                                          </p:stCondLst>
                                        </p:cTn>
                                        <p:tgtEl>
                                          <p:spTgt spid="220">
                                            <p:txEl>
                                              <p:pRg st="2" end="2"/>
                                            </p:txEl>
                                          </p:spTgt>
                                        </p:tgtEl>
                                        <p:attrNameLst>
                                          <p:attrName>style.visibility</p:attrName>
                                        </p:attrNameLst>
                                      </p:cBhvr>
                                      <p:to>
                                        <p:strVal val="visible"/>
                                      </p:to>
                                    </p:set>
                                    <p:animEffect transition="in" filter="dissolve">
                                      <p:cBhvr additive="repl">
                                        <p:cTn id="13" dur="500"/>
                                        <p:tgtEl>
                                          <p:spTgt spid="220">
                                            <p:txEl>
                                              <p:pRg st="2" end="2"/>
                                            </p:txEl>
                                          </p:spTgt>
                                        </p:tgtEl>
                                      </p:cBhvr>
                                    </p:animEffect>
                                  </p:childTnLst>
                                </p:cTn>
                              </p:par>
                              <p:par>
                                <p:cTn id="14" presetID="9" presetClass="entr" fill="hold" nodeType="withEffect">
                                  <p:stCondLst>
                                    <p:cond delay="0"/>
                                  </p:stCondLst>
                                  <p:childTnLst>
                                    <p:set>
                                      <p:cBhvr>
                                        <p:cTn id="15" dur="1" fill="hold">
                                          <p:stCondLst>
                                            <p:cond delay="0"/>
                                          </p:stCondLst>
                                        </p:cTn>
                                        <p:tgtEl>
                                          <p:spTgt spid="220">
                                            <p:txEl>
                                              <p:pRg st="3" end="3"/>
                                            </p:txEl>
                                          </p:spTgt>
                                        </p:tgtEl>
                                        <p:attrNameLst>
                                          <p:attrName>style.visibility</p:attrName>
                                        </p:attrNameLst>
                                      </p:cBhvr>
                                      <p:to>
                                        <p:strVal val="visible"/>
                                      </p:to>
                                    </p:set>
                                    <p:animEffect transition="in" filter="dissolve">
                                      <p:cBhvr additive="repl">
                                        <p:cTn id="16" dur="500"/>
                                        <p:tgtEl>
                                          <p:spTgt spid="220">
                                            <p:txEl>
                                              <p:pRg st="3" end="3"/>
                                            </p:txEl>
                                          </p:spTgt>
                                        </p:tgtEl>
                                      </p:cBhvr>
                                    </p:animEffect>
                                  </p:childTnLst>
                                </p:cTn>
                              </p:par>
                              <p:par>
                                <p:cTn id="17" presetID="9" presetClass="entr" fill="hold" nodeType="withEffect">
                                  <p:stCondLst>
                                    <p:cond delay="0"/>
                                  </p:stCondLst>
                                  <p:childTnLst>
                                    <p:set>
                                      <p:cBhvr>
                                        <p:cTn id="18" dur="1" fill="hold">
                                          <p:stCondLst>
                                            <p:cond delay="0"/>
                                          </p:stCondLst>
                                        </p:cTn>
                                        <p:tgtEl>
                                          <p:spTgt spid="220">
                                            <p:txEl>
                                              <p:pRg st="4" end="4"/>
                                            </p:txEl>
                                          </p:spTgt>
                                        </p:tgtEl>
                                        <p:attrNameLst>
                                          <p:attrName>style.visibility</p:attrName>
                                        </p:attrNameLst>
                                      </p:cBhvr>
                                      <p:to>
                                        <p:strVal val="visible"/>
                                      </p:to>
                                    </p:set>
                                    <p:animEffect transition="in" filter="dissolve">
                                      <p:cBhvr additive="repl">
                                        <p:cTn id="19" dur="500"/>
                                        <p:tgtEl>
                                          <p:spTgt spid="220">
                                            <p:txEl>
                                              <p:pRg st="4" end="4"/>
                                            </p:txEl>
                                          </p:spTgt>
                                        </p:tgtEl>
                                      </p:cBhvr>
                                    </p:animEffect>
                                  </p:childTnLst>
                                </p:cTn>
                              </p:par>
                              <p:par>
                                <p:cTn id="20" presetID="9" presetClass="entr" fill="hold" nodeType="withEffect">
                                  <p:stCondLst>
                                    <p:cond delay="0"/>
                                  </p:stCondLst>
                                  <p:childTnLst>
                                    <p:set>
                                      <p:cBhvr>
                                        <p:cTn id="21" dur="1" fill="hold">
                                          <p:stCondLst>
                                            <p:cond delay="0"/>
                                          </p:stCondLst>
                                        </p:cTn>
                                        <p:tgtEl>
                                          <p:spTgt spid="220">
                                            <p:txEl>
                                              <p:pRg st="5" end="5"/>
                                            </p:txEl>
                                          </p:spTgt>
                                        </p:tgtEl>
                                        <p:attrNameLst>
                                          <p:attrName>style.visibility</p:attrName>
                                        </p:attrNameLst>
                                      </p:cBhvr>
                                      <p:to>
                                        <p:strVal val="visible"/>
                                      </p:to>
                                    </p:set>
                                    <p:animEffect transition="in" filter="dissolve">
                                      <p:cBhvr additive="repl">
                                        <p:cTn id="22" dur="500"/>
                                        <p:tgtEl>
                                          <p:spTgt spid="220">
                                            <p:txEl>
                                              <p:pRg st="5" end="5"/>
                                            </p:txEl>
                                          </p:spTgt>
                                        </p:tgtEl>
                                      </p:cBhvr>
                                    </p:animEffect>
                                  </p:childTnLst>
                                </p:cTn>
                              </p:par>
                              <p:par>
                                <p:cTn id="23" presetID="9" presetClass="entr" fill="hold" nodeType="withEffect">
                                  <p:stCondLst>
                                    <p:cond delay="0"/>
                                  </p:stCondLst>
                                  <p:childTnLst>
                                    <p:set>
                                      <p:cBhvr>
                                        <p:cTn id="24" dur="1" fill="hold">
                                          <p:stCondLst>
                                            <p:cond delay="0"/>
                                          </p:stCondLst>
                                        </p:cTn>
                                        <p:tgtEl>
                                          <p:spTgt spid="220">
                                            <p:txEl>
                                              <p:pRg st="6" end="6"/>
                                            </p:txEl>
                                          </p:spTgt>
                                        </p:tgtEl>
                                        <p:attrNameLst>
                                          <p:attrName>style.visibility</p:attrName>
                                        </p:attrNameLst>
                                      </p:cBhvr>
                                      <p:to>
                                        <p:strVal val="visible"/>
                                      </p:to>
                                    </p:set>
                                    <p:animEffect transition="in" filter="dissolve">
                                      <p:cBhvr additive="repl">
                                        <p:cTn id="25" dur="500"/>
                                        <p:tgtEl>
                                          <p:spTgt spid="22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fill="hold" nodeType="clickEffect">
                                  <p:stCondLst>
                                    <p:cond delay="0"/>
                                  </p:stCondLst>
                                  <p:childTnLst>
                                    <p:animEffect transition="out" filter="dissolve">
                                      <p:cBhvr additive="repl">
                                        <p:cTn id="29" dur="500"/>
                                        <p:tgtEl>
                                          <p:spTgt spid="220">
                                            <p:txEl>
                                              <p:pRg st="0" end="0"/>
                                            </p:txEl>
                                          </p:spTgt>
                                        </p:tgtEl>
                                      </p:cBhvr>
                                    </p:animEffect>
                                    <p:set>
                                      <p:cBhvr>
                                        <p:cTn id="30" dur="1" fill="hold">
                                          <p:stCondLst>
                                            <p:cond delay="499"/>
                                          </p:stCondLst>
                                        </p:cTn>
                                        <p:tgtEl>
                                          <p:spTgt spid="220">
                                            <p:txEl>
                                              <p:pRg st="0" end="0"/>
                                            </p:txEl>
                                          </p:spTgt>
                                        </p:tgtEl>
                                        <p:attrNameLst>
                                          <p:attrName>style.visibility</p:attrName>
                                        </p:attrNameLst>
                                      </p:cBhvr>
                                      <p:to>
                                        <p:strVal val="hidden"/>
                                      </p:to>
                                    </p:set>
                                  </p:childTnLst>
                                </p:cTn>
                              </p:par>
                              <p:par>
                                <p:cTn id="31" presetID="9" presetClass="exit" fill="hold" nodeType="withEffect">
                                  <p:stCondLst>
                                    <p:cond delay="0"/>
                                  </p:stCondLst>
                                  <p:childTnLst>
                                    <p:animEffect transition="out" filter="dissolve">
                                      <p:cBhvr additive="repl">
                                        <p:cTn id="32" dur="500"/>
                                        <p:tgtEl>
                                          <p:spTgt spid="220">
                                            <p:txEl>
                                              <p:pRg st="1" end="1"/>
                                            </p:txEl>
                                          </p:spTgt>
                                        </p:tgtEl>
                                      </p:cBhvr>
                                    </p:animEffect>
                                    <p:set>
                                      <p:cBhvr>
                                        <p:cTn id="33" dur="1" fill="hold">
                                          <p:stCondLst>
                                            <p:cond delay="499"/>
                                          </p:stCondLst>
                                        </p:cTn>
                                        <p:tgtEl>
                                          <p:spTgt spid="220">
                                            <p:txEl>
                                              <p:pRg st="1" end="1"/>
                                            </p:txEl>
                                          </p:spTgt>
                                        </p:tgtEl>
                                        <p:attrNameLst>
                                          <p:attrName>style.visibility</p:attrName>
                                        </p:attrNameLst>
                                      </p:cBhvr>
                                      <p:to>
                                        <p:strVal val="hidden"/>
                                      </p:to>
                                    </p:set>
                                  </p:childTnLst>
                                </p:cTn>
                              </p:par>
                              <p:par>
                                <p:cTn id="34" presetID="9" presetClass="exit" fill="hold" nodeType="withEffect">
                                  <p:stCondLst>
                                    <p:cond delay="0"/>
                                  </p:stCondLst>
                                  <p:childTnLst>
                                    <p:animEffect transition="out" filter="dissolve">
                                      <p:cBhvr additive="repl">
                                        <p:cTn id="35" dur="500"/>
                                        <p:tgtEl>
                                          <p:spTgt spid="220">
                                            <p:txEl>
                                              <p:pRg st="2" end="2"/>
                                            </p:txEl>
                                          </p:spTgt>
                                        </p:tgtEl>
                                      </p:cBhvr>
                                    </p:animEffect>
                                    <p:set>
                                      <p:cBhvr>
                                        <p:cTn id="36" dur="1" fill="hold">
                                          <p:stCondLst>
                                            <p:cond delay="499"/>
                                          </p:stCondLst>
                                        </p:cTn>
                                        <p:tgtEl>
                                          <p:spTgt spid="220">
                                            <p:txEl>
                                              <p:pRg st="2" end="2"/>
                                            </p:txEl>
                                          </p:spTgt>
                                        </p:tgtEl>
                                        <p:attrNameLst>
                                          <p:attrName>style.visibility</p:attrName>
                                        </p:attrNameLst>
                                      </p:cBhvr>
                                      <p:to>
                                        <p:strVal val="hidden"/>
                                      </p:to>
                                    </p:set>
                                  </p:childTnLst>
                                </p:cTn>
                              </p:par>
                              <p:par>
                                <p:cTn id="37" presetID="9" presetClass="exit" fill="hold" nodeType="withEffect">
                                  <p:stCondLst>
                                    <p:cond delay="0"/>
                                  </p:stCondLst>
                                  <p:childTnLst>
                                    <p:animEffect transition="out" filter="dissolve">
                                      <p:cBhvr additive="repl">
                                        <p:cTn id="38" dur="500"/>
                                        <p:tgtEl>
                                          <p:spTgt spid="220">
                                            <p:txEl>
                                              <p:pRg st="3" end="3"/>
                                            </p:txEl>
                                          </p:spTgt>
                                        </p:tgtEl>
                                      </p:cBhvr>
                                    </p:animEffect>
                                    <p:set>
                                      <p:cBhvr>
                                        <p:cTn id="39" dur="1" fill="hold">
                                          <p:stCondLst>
                                            <p:cond delay="499"/>
                                          </p:stCondLst>
                                        </p:cTn>
                                        <p:tgtEl>
                                          <p:spTgt spid="220">
                                            <p:txEl>
                                              <p:pRg st="3" end="3"/>
                                            </p:txEl>
                                          </p:spTgt>
                                        </p:tgtEl>
                                        <p:attrNameLst>
                                          <p:attrName>style.visibility</p:attrName>
                                        </p:attrNameLst>
                                      </p:cBhvr>
                                      <p:to>
                                        <p:strVal val="hidden"/>
                                      </p:to>
                                    </p:set>
                                  </p:childTnLst>
                                </p:cTn>
                              </p:par>
                              <p:par>
                                <p:cTn id="40" presetID="9" presetClass="exit" fill="hold" nodeType="withEffect">
                                  <p:stCondLst>
                                    <p:cond delay="0"/>
                                  </p:stCondLst>
                                  <p:childTnLst>
                                    <p:animEffect transition="out" filter="dissolve">
                                      <p:cBhvr additive="repl">
                                        <p:cTn id="41" dur="500"/>
                                        <p:tgtEl>
                                          <p:spTgt spid="220">
                                            <p:txEl>
                                              <p:pRg st="4" end="4"/>
                                            </p:txEl>
                                          </p:spTgt>
                                        </p:tgtEl>
                                      </p:cBhvr>
                                    </p:animEffect>
                                    <p:set>
                                      <p:cBhvr>
                                        <p:cTn id="42" dur="1" fill="hold">
                                          <p:stCondLst>
                                            <p:cond delay="499"/>
                                          </p:stCondLst>
                                        </p:cTn>
                                        <p:tgtEl>
                                          <p:spTgt spid="220">
                                            <p:txEl>
                                              <p:pRg st="4" end="4"/>
                                            </p:txEl>
                                          </p:spTgt>
                                        </p:tgtEl>
                                        <p:attrNameLst>
                                          <p:attrName>style.visibility</p:attrName>
                                        </p:attrNameLst>
                                      </p:cBhvr>
                                      <p:to>
                                        <p:strVal val="hidden"/>
                                      </p:to>
                                    </p:set>
                                  </p:childTnLst>
                                </p:cTn>
                              </p:par>
                              <p:par>
                                <p:cTn id="43" presetID="9" presetClass="exit" fill="hold" nodeType="withEffect">
                                  <p:stCondLst>
                                    <p:cond delay="0"/>
                                  </p:stCondLst>
                                  <p:childTnLst>
                                    <p:animEffect transition="out" filter="dissolve">
                                      <p:cBhvr additive="repl">
                                        <p:cTn id="44" dur="500"/>
                                        <p:tgtEl>
                                          <p:spTgt spid="220">
                                            <p:txEl>
                                              <p:pRg st="5" end="5"/>
                                            </p:txEl>
                                          </p:spTgt>
                                        </p:tgtEl>
                                      </p:cBhvr>
                                    </p:animEffect>
                                    <p:set>
                                      <p:cBhvr>
                                        <p:cTn id="45" dur="1" fill="hold">
                                          <p:stCondLst>
                                            <p:cond delay="499"/>
                                          </p:stCondLst>
                                        </p:cTn>
                                        <p:tgtEl>
                                          <p:spTgt spid="220">
                                            <p:txEl>
                                              <p:pRg st="5" end="5"/>
                                            </p:txEl>
                                          </p:spTgt>
                                        </p:tgtEl>
                                        <p:attrNameLst>
                                          <p:attrName>style.visibility</p:attrName>
                                        </p:attrNameLst>
                                      </p:cBhvr>
                                      <p:to>
                                        <p:strVal val="hidden"/>
                                      </p:to>
                                    </p:set>
                                  </p:childTnLst>
                                </p:cTn>
                              </p:par>
                              <p:par>
                                <p:cTn id="46" presetID="9" presetClass="exit" fill="hold" nodeType="withEffect">
                                  <p:stCondLst>
                                    <p:cond delay="0"/>
                                  </p:stCondLst>
                                  <p:childTnLst>
                                    <p:animEffect transition="out" filter="dissolve">
                                      <p:cBhvr additive="repl">
                                        <p:cTn id="47" dur="500"/>
                                        <p:tgtEl>
                                          <p:spTgt spid="220">
                                            <p:txEl>
                                              <p:pRg st="6" end="6"/>
                                            </p:txEl>
                                          </p:spTgt>
                                        </p:tgtEl>
                                      </p:cBhvr>
                                    </p:animEffect>
                                    <p:set>
                                      <p:cBhvr>
                                        <p:cTn id="48" dur="1" fill="hold">
                                          <p:stCondLst>
                                            <p:cond delay="499"/>
                                          </p:stCondLst>
                                        </p:cTn>
                                        <p:tgtEl>
                                          <p:spTgt spid="220">
                                            <p:txEl>
                                              <p:pRg st="6" end="6"/>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ntr" fill="hold" nodeType="clickEffect">
                                  <p:stCondLst>
                                    <p:cond delay="0"/>
                                  </p:stCondLst>
                                  <p:childTnLst>
                                    <p:set>
                                      <p:cBhvr>
                                        <p:cTn id="52" dur="1" fill="hold">
                                          <p:stCondLst>
                                            <p:cond delay="0"/>
                                          </p:stCondLst>
                                        </p:cTn>
                                        <p:tgtEl>
                                          <p:spTgt spid="221"/>
                                        </p:tgtEl>
                                        <p:attrNameLst>
                                          <p:attrName>style.visibility</p:attrName>
                                        </p:attrNameLst>
                                      </p:cBhvr>
                                      <p:to>
                                        <p:strVal val="visible"/>
                                      </p:to>
                                    </p:set>
                                    <p:animEffect transition="in" filter="dissolve">
                                      <p:cBhvr additive="repl">
                                        <p:cTn id="53"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itle 1"/>
          <p:cNvSpPr txBox="1"/>
          <p:nvPr/>
        </p:nvSpPr>
        <p:spPr>
          <a:xfrm>
            <a:off x="0" y="0"/>
            <a:ext cx="12191760" cy="1417320"/>
          </a:xfrm>
          <a:prstGeom prst="rect">
            <a:avLst/>
          </a:prstGeom>
          <a:noFill/>
          <a:ln w="0">
            <a:noFill/>
          </a:ln>
        </p:spPr>
        <p:txBody>
          <a:bodyPr anchor="ctr">
            <a:noAutofit/>
          </a:bodyPr>
          <a:lstStyle/>
          <a:p>
            <a:pPr algn="ctr">
              <a:lnSpc>
                <a:spcPct val="90000"/>
              </a:lnSpc>
            </a:pPr>
            <a:r>
              <a:rPr lang="en-US" sz="2800" b="1" strike="noStrike" spc="-1" dirty="0">
                <a:solidFill>
                  <a:srgbClr val="000000"/>
                </a:solidFill>
                <a:latin typeface="Calibri Light"/>
              </a:rPr>
              <a:t>E</a:t>
            </a:r>
            <a:r>
              <a:rPr lang="el-GR" sz="2800" b="1" strike="noStrike" spc="-1" dirty="0" err="1">
                <a:solidFill>
                  <a:srgbClr val="000000"/>
                </a:solidFill>
                <a:latin typeface="Calibri Light"/>
              </a:rPr>
              <a:t>νδιαφέρουσες</a:t>
            </a:r>
            <a:r>
              <a:rPr lang="el-GR" sz="2800" b="1" strike="noStrike" spc="-1" dirty="0">
                <a:solidFill>
                  <a:srgbClr val="000000"/>
                </a:solidFill>
                <a:latin typeface="Calibri Light"/>
              </a:rPr>
              <a:t> πτυχές, </a:t>
            </a:r>
            <a:r>
              <a:rPr lang="el-GR" sz="2800" b="1" strike="noStrike" spc="-1" dirty="0">
                <a:solidFill>
                  <a:srgbClr val="000000"/>
                </a:solidFill>
                <a:effectLst>
                  <a:outerShdw blurRad="38100" dist="38100" dir="2700000" algn="tl">
                    <a:srgbClr val="000000">
                      <a:alpha val="43137"/>
                    </a:srgbClr>
                  </a:outerShdw>
                </a:effectLst>
                <a:latin typeface="Calibri Light"/>
              </a:rPr>
              <a:t>επιπρόσθετες</a:t>
            </a:r>
            <a:r>
              <a:rPr lang="el-GR" sz="2800" b="1" strike="noStrike" spc="-1" dirty="0">
                <a:solidFill>
                  <a:srgbClr val="000000"/>
                </a:solidFill>
                <a:latin typeface="Calibri Light"/>
              </a:rPr>
              <a:t> των συνήθων,</a:t>
            </a:r>
            <a:br>
              <a:rPr dirty="0"/>
            </a:br>
            <a:r>
              <a:rPr lang="el-GR" sz="2800" b="1" strike="noStrike" spc="-1" dirty="0">
                <a:solidFill>
                  <a:srgbClr val="000000"/>
                </a:solidFill>
                <a:latin typeface="Calibri Light"/>
              </a:rPr>
              <a:t>στα σύγχρονα προγράμματα σπουδών</a:t>
            </a:r>
            <a:br>
              <a:rPr dirty="0"/>
            </a:br>
            <a:r>
              <a:rPr lang="el-GR" sz="2800" b="1" strike="noStrike" spc="299" dirty="0">
                <a:solidFill>
                  <a:srgbClr val="000000"/>
                </a:solidFill>
                <a:latin typeface="Calibri Light"/>
              </a:rPr>
              <a:t>διεθνώς καταξιωμένων</a:t>
            </a:r>
            <a:r>
              <a:rPr lang="el-GR" sz="2800" b="1" strike="noStrike" spc="-1" dirty="0">
                <a:solidFill>
                  <a:srgbClr val="000000"/>
                </a:solidFill>
                <a:latin typeface="Calibri Light"/>
              </a:rPr>
              <a:t> Ιατρικών Σχολών  </a:t>
            </a:r>
            <a:endParaRPr lang="el-GR" sz="2800" b="0" strike="noStrike" spc="-1" dirty="0">
              <a:solidFill>
                <a:srgbClr val="000000"/>
              </a:solidFill>
              <a:latin typeface="Calibri"/>
            </a:endParaRPr>
          </a:p>
        </p:txBody>
      </p:sp>
      <p:sp>
        <p:nvSpPr>
          <p:cNvPr id="320" name="Content Placeholder 2"/>
          <p:cNvSpPr txBox="1"/>
          <p:nvPr/>
        </p:nvSpPr>
        <p:spPr>
          <a:xfrm>
            <a:off x="0" y="1600200"/>
            <a:ext cx="12191760" cy="5257440"/>
          </a:xfrm>
          <a:prstGeom prst="rect">
            <a:avLst/>
          </a:prstGeom>
          <a:noFill/>
          <a:ln w="0">
            <a:noFill/>
          </a:ln>
        </p:spPr>
        <p:txBody>
          <a:bodyPr>
            <a:normAutofit/>
          </a:bodyPr>
          <a:lstStyle/>
          <a:p>
            <a:pPr marL="228600" indent="-228240" algn="just">
              <a:lnSpc>
                <a:spcPct val="90000"/>
              </a:lnSpc>
              <a:spcBef>
                <a:spcPts val="1001"/>
              </a:spcBef>
              <a:buClr>
                <a:srgbClr val="000000"/>
              </a:buClr>
              <a:buFont typeface="Arial"/>
              <a:buChar char="•"/>
            </a:pPr>
            <a:r>
              <a:rPr lang="el-GR" sz="2400" b="0" strike="noStrike" spc="-1" dirty="0">
                <a:solidFill>
                  <a:srgbClr val="000000"/>
                </a:solidFill>
                <a:latin typeface="Calibri"/>
              </a:rPr>
              <a:t>Καλλιέργεια  </a:t>
            </a:r>
            <a:r>
              <a:rPr lang="el-GR" sz="2400" b="1" strike="noStrike" spc="-1" dirty="0">
                <a:solidFill>
                  <a:srgbClr val="000000"/>
                </a:solidFill>
                <a:latin typeface="Calibri"/>
              </a:rPr>
              <a:t>δεξιοτήτων </a:t>
            </a:r>
            <a:r>
              <a:rPr lang="en-US" sz="2400" b="1" strike="noStrike" spc="-1" dirty="0">
                <a:solidFill>
                  <a:srgbClr val="000000"/>
                </a:solidFill>
                <a:latin typeface="Calibri"/>
              </a:rPr>
              <a:t>  </a:t>
            </a:r>
            <a:r>
              <a:rPr lang="el-GR" sz="2400" b="1" strike="noStrike" spc="599" dirty="0">
                <a:solidFill>
                  <a:srgbClr val="000000"/>
                </a:solidFill>
                <a:latin typeface="Calibri"/>
              </a:rPr>
              <a:t>επικοινωνίας</a:t>
            </a:r>
            <a:r>
              <a:rPr lang="en-US" sz="2400" b="0" strike="noStrike" spc="599" dirty="0">
                <a:solidFill>
                  <a:srgbClr val="000000"/>
                </a:solidFill>
                <a:latin typeface="Calibri"/>
              </a:rPr>
              <a:t>.</a:t>
            </a:r>
            <a:endParaRPr lang="el-GR" sz="2400" b="0" strike="noStrike" spc="-1" dirty="0">
              <a:solidFill>
                <a:srgbClr val="000000"/>
              </a:solidFill>
              <a:latin typeface="Calibri"/>
            </a:endParaRPr>
          </a:p>
          <a:p>
            <a:pPr marL="228600" indent="-228240" algn="just">
              <a:lnSpc>
                <a:spcPct val="90000"/>
              </a:lnSpc>
              <a:spcBef>
                <a:spcPts val="1001"/>
              </a:spcBef>
              <a:buClr>
                <a:srgbClr val="000000"/>
              </a:buClr>
              <a:buFont typeface="Arial"/>
              <a:buChar char="•"/>
            </a:pPr>
            <a:r>
              <a:rPr lang="el-GR" sz="2400" b="1" strike="noStrike" spc="-1" dirty="0">
                <a:solidFill>
                  <a:srgbClr val="000000"/>
                </a:solidFill>
                <a:latin typeface="Calibri"/>
              </a:rPr>
              <a:t>Κριτική σκέψη </a:t>
            </a:r>
            <a:r>
              <a:rPr lang="el-GR" sz="2400" b="0" strike="noStrike" spc="-1" dirty="0">
                <a:solidFill>
                  <a:srgbClr val="000000"/>
                </a:solidFill>
                <a:latin typeface="Calibri"/>
              </a:rPr>
              <a:t>μέσω συζήτησης περιστατικών ασθενών και επίλυσης προβλημάτων σε </a:t>
            </a:r>
            <a:r>
              <a:rPr lang="el-GR" sz="2400" b="1" strike="noStrike" spc="600" dirty="0">
                <a:solidFill>
                  <a:srgbClr val="000000"/>
                </a:solidFill>
                <a:effectLst>
                  <a:outerShdw blurRad="38100" dist="38100" dir="2700000" algn="tl">
                    <a:srgbClr val="000000">
                      <a:alpha val="43137"/>
                    </a:srgbClr>
                  </a:outerShdw>
                </a:effectLst>
                <a:latin typeface="Calibri"/>
              </a:rPr>
              <a:t>πρακτικά</a:t>
            </a:r>
            <a:r>
              <a:rPr lang="el-GR" sz="2400" b="0" strike="noStrike" spc="-1" dirty="0">
                <a:solidFill>
                  <a:srgbClr val="000000"/>
                </a:solidFill>
                <a:latin typeface="Calibri"/>
              </a:rPr>
              <a:t> σεμινάρια. Συνεργασία </a:t>
            </a:r>
            <a:r>
              <a:rPr lang="el-GR" sz="2400" b="1" strike="noStrike" spc="-1" dirty="0">
                <a:solidFill>
                  <a:srgbClr val="000000"/>
                </a:solidFill>
                <a:latin typeface="Calibri"/>
              </a:rPr>
              <a:t>πρόσωπο με πρόσωπο </a:t>
            </a:r>
            <a:r>
              <a:rPr lang="el-GR" sz="2400" b="0" strike="noStrike" spc="-1" dirty="0">
                <a:solidFill>
                  <a:srgbClr val="000000"/>
                </a:solidFill>
                <a:latin typeface="Calibri"/>
              </a:rPr>
              <a:t>των φοιτητών </a:t>
            </a:r>
            <a:r>
              <a:rPr lang="el-GR" sz="2400" b="1" strike="noStrike" spc="-1" dirty="0">
                <a:solidFill>
                  <a:srgbClr val="000000"/>
                </a:solidFill>
                <a:latin typeface="Calibri"/>
              </a:rPr>
              <a:t>με τον εκπαιδευτή </a:t>
            </a:r>
            <a:r>
              <a:rPr lang="el-GR" sz="2400" b="0" strike="noStrike" spc="-1" dirty="0">
                <a:solidFill>
                  <a:srgbClr val="000000"/>
                </a:solidFill>
                <a:latin typeface="Calibri"/>
              </a:rPr>
              <a:t>σε </a:t>
            </a:r>
            <a:r>
              <a:rPr lang="el-GR" sz="2400" b="1" strike="noStrike" spc="-1" dirty="0">
                <a:solidFill>
                  <a:srgbClr val="000000"/>
                </a:solidFill>
                <a:latin typeface="Calibri"/>
              </a:rPr>
              <a:t>μικρές ομάδες  </a:t>
            </a:r>
            <a:r>
              <a:rPr lang="el-GR" sz="2400" b="0" strike="noStrike" spc="-1" dirty="0">
                <a:solidFill>
                  <a:srgbClr val="000000"/>
                </a:solidFill>
                <a:latin typeface="Calibri"/>
              </a:rPr>
              <a:t>για τον  χειρισμό των ασθενών.</a:t>
            </a:r>
          </a:p>
          <a:p>
            <a:pPr marL="228600" indent="-228240" algn="just">
              <a:lnSpc>
                <a:spcPct val="90000"/>
              </a:lnSpc>
              <a:spcBef>
                <a:spcPts val="1001"/>
              </a:spcBef>
              <a:buClr>
                <a:srgbClr val="000000"/>
              </a:buClr>
              <a:buFont typeface="Arial"/>
              <a:buChar char="•"/>
            </a:pPr>
            <a:r>
              <a:rPr lang="el-GR" sz="2400" b="0" strike="noStrike" spc="-1" dirty="0">
                <a:solidFill>
                  <a:srgbClr val="000000"/>
                </a:solidFill>
                <a:latin typeface="Calibri"/>
              </a:rPr>
              <a:t>Θεματολογία σχετική με την </a:t>
            </a:r>
            <a:r>
              <a:rPr lang="el-GR" sz="2400" b="1" strike="noStrike" spc="599" dirty="0">
                <a:solidFill>
                  <a:srgbClr val="000000"/>
                </a:solidFill>
                <a:latin typeface="Calibri"/>
              </a:rPr>
              <a:t>ανθρώπινη/ανθρωπιστική  διάσταση</a:t>
            </a:r>
            <a:r>
              <a:rPr lang="el-GR" sz="2400" b="1" strike="noStrike" spc="-1" dirty="0">
                <a:solidFill>
                  <a:srgbClr val="000000"/>
                </a:solidFill>
                <a:latin typeface="Calibri"/>
              </a:rPr>
              <a:t> </a:t>
            </a:r>
            <a:r>
              <a:rPr lang="el-GR" sz="2400" b="0" strike="noStrike" spc="-1" dirty="0">
                <a:solidFill>
                  <a:srgbClr val="000000"/>
                </a:solidFill>
                <a:latin typeface="Calibri"/>
              </a:rPr>
              <a:t>της Ιατρικής</a:t>
            </a:r>
            <a:r>
              <a:rPr lang="en-US" sz="2400" b="0" strike="noStrike" spc="-1" dirty="0">
                <a:solidFill>
                  <a:srgbClr val="000000"/>
                </a:solidFill>
                <a:latin typeface="Calibri"/>
              </a:rPr>
              <a:t> : </a:t>
            </a:r>
            <a:r>
              <a:rPr lang="el-GR" sz="2400" b="0" strike="noStrike" spc="-1" dirty="0">
                <a:solidFill>
                  <a:srgbClr val="000000"/>
                </a:solidFill>
                <a:latin typeface="Calibri"/>
              </a:rPr>
              <a:t>διατήρηση του ιδεαλισμού και του αλτρουισμού</a:t>
            </a:r>
            <a:r>
              <a:rPr lang="en-US" sz="2400" b="0" strike="noStrike" spc="-1" dirty="0">
                <a:solidFill>
                  <a:srgbClr val="000000"/>
                </a:solidFill>
                <a:latin typeface="Calibri"/>
              </a:rPr>
              <a:t>, </a:t>
            </a:r>
            <a:r>
              <a:rPr lang="el-GR" sz="2400" b="0" strike="noStrike" spc="-1" dirty="0">
                <a:solidFill>
                  <a:srgbClr val="000000"/>
                </a:solidFill>
                <a:latin typeface="Calibri"/>
              </a:rPr>
              <a:t>η ιατρική ως κλήση-</a:t>
            </a:r>
            <a:r>
              <a:rPr lang="el-GR" sz="2400" b="0" strike="noStrike" spc="-1" dirty="0">
                <a:solidFill>
                  <a:srgbClr val="000000"/>
                </a:solidFill>
                <a:effectLst>
                  <a:outerShdw blurRad="38100" dist="38100" dir="2700000" algn="tl">
                    <a:srgbClr val="000000">
                      <a:alpha val="43137"/>
                    </a:srgbClr>
                  </a:outerShdw>
                </a:effectLst>
                <a:latin typeface="Calibri"/>
              </a:rPr>
              <a:t>αποστολή</a:t>
            </a:r>
            <a:r>
              <a:rPr lang="el-GR" sz="2400" b="0" strike="noStrike" spc="-1" dirty="0">
                <a:solidFill>
                  <a:srgbClr val="000000"/>
                </a:solidFill>
                <a:latin typeface="Calibri"/>
              </a:rPr>
              <a:t>, η </a:t>
            </a:r>
            <a:r>
              <a:rPr lang="el-GR" sz="2400" b="0" strike="noStrike" spc="-1" dirty="0">
                <a:solidFill>
                  <a:srgbClr val="000000"/>
                </a:solidFill>
                <a:effectLst>
                  <a:outerShdw blurRad="38100" dist="38100" dir="2700000" algn="tl">
                    <a:srgbClr val="000000">
                      <a:alpha val="43137"/>
                    </a:srgbClr>
                  </a:outerShdw>
                </a:effectLst>
                <a:latin typeface="Calibri"/>
              </a:rPr>
              <a:t>καλλιέργεια της </a:t>
            </a:r>
            <a:r>
              <a:rPr lang="el-GR" sz="2400" b="1" strike="noStrike" spc="-1" dirty="0" err="1">
                <a:solidFill>
                  <a:srgbClr val="000000"/>
                </a:solidFill>
                <a:effectLst>
                  <a:outerShdw blurRad="38100" dist="38100" dir="2700000" algn="tl">
                    <a:srgbClr val="000000">
                      <a:alpha val="43137"/>
                    </a:srgbClr>
                  </a:outerShdw>
                </a:effectLst>
                <a:latin typeface="Calibri"/>
              </a:rPr>
              <a:t>ενσυναίσθησης</a:t>
            </a:r>
            <a:r>
              <a:rPr lang="el-GR" sz="2400" b="0" strike="noStrike" spc="-1" dirty="0">
                <a:solidFill>
                  <a:srgbClr val="000000"/>
                </a:solidFill>
                <a:effectLst>
                  <a:outerShdw blurRad="38100" dist="38100" dir="2700000" algn="tl">
                    <a:srgbClr val="000000">
                      <a:alpha val="43137"/>
                    </a:srgbClr>
                  </a:outerShdw>
                </a:effectLst>
                <a:latin typeface="Calibri"/>
              </a:rPr>
              <a:t> ήτοι της κατανόησης της κατάστασης του κάθε ασθενή</a:t>
            </a:r>
            <a:r>
              <a:rPr lang="el-GR" sz="2400" b="0" strike="noStrike" spc="-1" dirty="0">
                <a:solidFill>
                  <a:srgbClr val="000000"/>
                </a:solidFill>
                <a:latin typeface="Calibri"/>
              </a:rPr>
              <a:t>, η αντιμετώπιση της απώλειας της ανθρώπινης ζωής, εκπαιδευτικά εργαλεία για την </a:t>
            </a:r>
            <a:r>
              <a:rPr lang="el-GR" sz="2400" b="0" strike="noStrike" spc="-1" dirty="0">
                <a:solidFill>
                  <a:srgbClr val="000000"/>
                </a:solidFill>
                <a:effectLst>
                  <a:outerShdw blurRad="38100" dist="38100" dir="2700000" algn="tl">
                    <a:srgbClr val="000000">
                      <a:alpha val="43137"/>
                    </a:srgbClr>
                  </a:outerShdw>
                </a:effectLst>
                <a:latin typeface="Calibri"/>
              </a:rPr>
              <a:t>πρόληψη του άγχους και της εξουθένωσης</a:t>
            </a:r>
            <a:r>
              <a:rPr lang="el-GR" sz="2400" b="0" strike="noStrike" spc="-1" dirty="0">
                <a:solidFill>
                  <a:srgbClr val="000000"/>
                </a:solidFill>
                <a:latin typeface="Calibri"/>
              </a:rPr>
              <a:t>. Εκπαίδευση στην ηθική, ακόμη και στη λογοτεχνία, διευρύνει τη μαθησιακή εμπειρία</a:t>
            </a:r>
            <a:r>
              <a:rPr lang="en-US" sz="2400" b="0" strike="noStrike" spc="-1" dirty="0">
                <a:solidFill>
                  <a:srgbClr val="000000"/>
                </a:solidFill>
                <a:latin typeface="Calibri"/>
              </a:rPr>
              <a:t> (</a:t>
            </a:r>
            <a:r>
              <a:rPr lang="el-GR" sz="2400" b="0" strike="noStrike" spc="-1" dirty="0">
                <a:solidFill>
                  <a:srgbClr val="000000"/>
                </a:solidFill>
                <a:latin typeface="Calibri"/>
              </a:rPr>
              <a:t>και όχι μόνο) (πρότυπο Πανεπιστημίου </a:t>
            </a:r>
            <a:r>
              <a:rPr lang="en-US" sz="2400" b="0" strike="noStrike" spc="-1" dirty="0">
                <a:solidFill>
                  <a:srgbClr val="000000"/>
                </a:solidFill>
                <a:latin typeface="Calibri"/>
              </a:rPr>
              <a:t>Johns Hopkins)</a:t>
            </a:r>
            <a:r>
              <a:rPr lang="el-GR" sz="2400" b="0" strike="noStrike" spc="-1" dirty="0">
                <a:solidFill>
                  <a:srgbClr val="000000"/>
                </a:solidFill>
                <a:latin typeface="Calibri"/>
              </a:rPr>
              <a:t>.</a:t>
            </a:r>
          </a:p>
          <a:p>
            <a:pPr marL="228600" indent="-228240" algn="just">
              <a:lnSpc>
                <a:spcPct val="90000"/>
              </a:lnSpc>
              <a:spcBef>
                <a:spcPts val="1001"/>
              </a:spcBef>
              <a:buClr>
                <a:srgbClr val="000000"/>
              </a:buClr>
              <a:buFont typeface="Arial"/>
              <a:buChar char="•"/>
            </a:pPr>
            <a:r>
              <a:rPr lang="el-GR" sz="2400" b="0" strike="noStrike" spc="-1" dirty="0">
                <a:solidFill>
                  <a:srgbClr val="000000"/>
                </a:solidFill>
                <a:latin typeface="Calibri"/>
              </a:rPr>
              <a:t>Θεματολογία σχετική με </a:t>
            </a:r>
            <a:r>
              <a:rPr lang="el-GR" sz="2400" b="1" strike="noStrike" spc="-1" dirty="0">
                <a:solidFill>
                  <a:srgbClr val="000000"/>
                </a:solidFill>
                <a:latin typeface="Calibri"/>
              </a:rPr>
              <a:t>αλληλεπίδραση κοινωνικοπολιτικών παραγόντων και υγείας</a:t>
            </a:r>
            <a:r>
              <a:rPr lang="el-GR" sz="2400" b="0" strike="noStrike" spc="-1" dirty="0">
                <a:solidFill>
                  <a:srgbClr val="000000"/>
                </a:solidFill>
                <a:latin typeface="Calibri"/>
              </a:rPr>
              <a:t> </a:t>
            </a:r>
            <a:r>
              <a:rPr lang="en-US" sz="2400" b="0" strike="noStrike" spc="-1" dirty="0">
                <a:solidFill>
                  <a:srgbClr val="000000"/>
                </a:solidFill>
                <a:latin typeface="Calibri"/>
              </a:rPr>
              <a:t>: </a:t>
            </a:r>
            <a:r>
              <a:rPr lang="el-GR" sz="2400" b="0" strike="noStrike" spc="-1" dirty="0">
                <a:solidFill>
                  <a:srgbClr val="000000"/>
                </a:solidFill>
                <a:latin typeface="Calibri"/>
              </a:rPr>
              <a:t>φτώχεια, στέγαση και υγεία, υγεία των μεταναστών και των προσφύγων.</a:t>
            </a:r>
          </a:p>
          <a:p>
            <a:pPr marL="228600" indent="-228240" algn="just">
              <a:lnSpc>
                <a:spcPct val="90000"/>
              </a:lnSpc>
              <a:spcBef>
                <a:spcPts val="1001"/>
              </a:spcBef>
              <a:buClr>
                <a:srgbClr val="000000"/>
              </a:buClr>
              <a:buFont typeface="Arial"/>
              <a:buChar char="•"/>
            </a:pPr>
            <a:r>
              <a:rPr lang="el-GR" sz="2400" b="0" strike="noStrike" spc="-1" dirty="0">
                <a:solidFill>
                  <a:srgbClr val="000000"/>
                </a:solidFill>
                <a:latin typeface="Calibri"/>
              </a:rPr>
              <a:t>Εξοικείωση με παροχή ιατρικών υπηρεσιών ανά συγκεκριμένα </a:t>
            </a:r>
            <a:r>
              <a:rPr lang="el-GR" sz="2400" b="1" strike="noStrike" spc="-1" dirty="0">
                <a:solidFill>
                  <a:srgbClr val="000000"/>
                </a:solidFill>
                <a:latin typeface="Calibri"/>
              </a:rPr>
              <a:t>επίπεδα  δομών</a:t>
            </a:r>
            <a:r>
              <a:rPr lang="el-GR" sz="2400" b="0" strike="noStrike" spc="-1" dirty="0">
                <a:solidFill>
                  <a:srgbClr val="000000"/>
                </a:solidFill>
                <a:latin typeface="Calibri"/>
              </a:rPr>
              <a:t> ενός σύνθετου συστήματος  υγείας.</a:t>
            </a:r>
          </a:p>
          <a:p>
            <a:pPr algn="just">
              <a:lnSpc>
                <a:spcPct val="90000"/>
              </a:lnSpc>
              <a:spcBef>
                <a:spcPts val="1001"/>
              </a:spcBef>
            </a:pPr>
            <a:endParaRPr lang="el-GR" sz="2400" b="0" strike="noStrike" spc="-1" dirty="0">
              <a:solidFill>
                <a:srgbClr val="000000"/>
              </a:solidFill>
              <a:latin typeface="Calibri"/>
            </a:endParaRPr>
          </a:p>
          <a:p>
            <a:pPr>
              <a:lnSpc>
                <a:spcPct val="90000"/>
              </a:lnSpc>
              <a:spcBef>
                <a:spcPts val="1001"/>
              </a:spcBef>
            </a:pPr>
            <a:endParaRPr lang="el-GR" sz="2400" b="0" strike="noStrike" spc="-1" dirty="0">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animEffect transition="in" filter="dissolve">
                                      <p:cBhvr additive="repl">
                                        <p:cTn id="7" dur="500"/>
                                        <p:tgtEl>
                                          <p:spTgt spid="3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p:cTn id="11" dur="1" fill="hold">
                                          <p:stCondLst>
                                            <p:cond delay="0"/>
                                          </p:stCondLst>
                                        </p:cTn>
                                        <p:tgtEl>
                                          <p:spTgt spid="320">
                                            <p:txEl>
                                              <p:pRg st="1" end="1"/>
                                            </p:txEl>
                                          </p:spTgt>
                                        </p:tgtEl>
                                        <p:attrNameLst>
                                          <p:attrName>style.visibility</p:attrName>
                                        </p:attrNameLst>
                                      </p:cBhvr>
                                      <p:to>
                                        <p:strVal val="visible"/>
                                      </p:to>
                                    </p:set>
                                    <p:animEffect transition="in" filter="dissolve">
                                      <p:cBhvr additive="repl">
                                        <p:cTn id="12" dur="500"/>
                                        <p:tgtEl>
                                          <p:spTgt spid="3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p:cTn id="16" dur="1" fill="hold">
                                          <p:stCondLst>
                                            <p:cond delay="0"/>
                                          </p:stCondLst>
                                        </p:cTn>
                                        <p:tgtEl>
                                          <p:spTgt spid="320">
                                            <p:txEl>
                                              <p:pRg st="2" end="2"/>
                                            </p:txEl>
                                          </p:spTgt>
                                        </p:tgtEl>
                                        <p:attrNameLst>
                                          <p:attrName>style.visibility</p:attrName>
                                        </p:attrNameLst>
                                      </p:cBhvr>
                                      <p:to>
                                        <p:strVal val="visible"/>
                                      </p:to>
                                    </p:set>
                                    <p:animEffect transition="in" filter="dissolve">
                                      <p:cBhvr additive="repl">
                                        <p:cTn id="17" dur="500"/>
                                        <p:tgtEl>
                                          <p:spTgt spid="3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nodeType="clickEffect">
                                  <p:stCondLst>
                                    <p:cond delay="0"/>
                                  </p:stCondLst>
                                  <p:childTnLst>
                                    <p:set>
                                      <p:cBhvr>
                                        <p:cTn id="21" dur="1" fill="hold">
                                          <p:stCondLst>
                                            <p:cond delay="0"/>
                                          </p:stCondLst>
                                        </p:cTn>
                                        <p:tgtEl>
                                          <p:spTgt spid="320">
                                            <p:txEl>
                                              <p:pRg st="3" end="3"/>
                                            </p:txEl>
                                          </p:spTgt>
                                        </p:tgtEl>
                                        <p:attrNameLst>
                                          <p:attrName>style.visibility</p:attrName>
                                        </p:attrNameLst>
                                      </p:cBhvr>
                                      <p:to>
                                        <p:strVal val="visible"/>
                                      </p:to>
                                    </p:set>
                                    <p:animEffect transition="in" filter="dissolve">
                                      <p:cBhvr additive="repl">
                                        <p:cTn id="22" dur="500"/>
                                        <p:tgtEl>
                                          <p:spTgt spid="3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nodeType="clickEffect">
                                  <p:stCondLst>
                                    <p:cond delay="0"/>
                                  </p:stCondLst>
                                  <p:childTnLst>
                                    <p:set>
                                      <p:cBhvr>
                                        <p:cTn id="26" dur="1" fill="hold">
                                          <p:stCondLst>
                                            <p:cond delay="0"/>
                                          </p:stCondLst>
                                        </p:cTn>
                                        <p:tgtEl>
                                          <p:spTgt spid="320">
                                            <p:txEl>
                                              <p:pRg st="4" end="4"/>
                                            </p:txEl>
                                          </p:spTgt>
                                        </p:tgtEl>
                                        <p:attrNameLst>
                                          <p:attrName>style.visibility</p:attrName>
                                        </p:attrNameLst>
                                      </p:cBhvr>
                                      <p:to>
                                        <p:strVal val="visible"/>
                                      </p:to>
                                    </p:set>
                                    <p:animEffect transition="in" filter="dissolve">
                                      <p:cBhvr additive="repl">
                                        <p:cTn id="27" dur="500"/>
                                        <p:tgtEl>
                                          <p:spTgt spid="3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Τίτλος 1"/>
          <p:cNvSpPr txBox="1"/>
          <p:nvPr/>
        </p:nvSpPr>
        <p:spPr>
          <a:xfrm>
            <a:off x="43152" y="332656"/>
            <a:ext cx="12148848" cy="715680"/>
          </a:xfrm>
          <a:prstGeom prst="rect">
            <a:avLst/>
          </a:prstGeom>
          <a:noFill/>
          <a:ln w="0">
            <a:noFill/>
          </a:ln>
        </p:spPr>
        <p:txBody>
          <a:bodyPr anchor="ctr">
            <a:noAutofit/>
          </a:bodyPr>
          <a:lstStyle/>
          <a:p>
            <a:pPr algn="ctr">
              <a:lnSpc>
                <a:spcPct val="90000"/>
              </a:lnSpc>
            </a:pPr>
            <a:r>
              <a:rPr lang="el-GR" sz="2000" b="0" strike="noStrike" spc="-1" dirty="0">
                <a:solidFill>
                  <a:srgbClr val="000000"/>
                </a:solidFill>
                <a:latin typeface="Calibri Light"/>
              </a:rPr>
              <a:t>ΚΑΤ’ ΕΠΙΛΟΓΗΝ ΥΠΟΧΡΕΩΤΙΚΟ ΜΑΘΗΜΑ ΙΑΤΡΙΚΗΣ ΣΧΟΛΗΣ ΕΚΠΑ </a:t>
            </a:r>
          </a:p>
          <a:p>
            <a:pPr algn="ctr">
              <a:lnSpc>
                <a:spcPct val="90000"/>
              </a:lnSpc>
            </a:pPr>
            <a:r>
              <a:rPr lang="el-GR" sz="2000" b="0" strike="noStrike" spc="-1" dirty="0">
                <a:solidFill>
                  <a:srgbClr val="000000"/>
                </a:solidFill>
                <a:latin typeface="Calibri Light"/>
              </a:rPr>
              <a:t>ΜΕ </a:t>
            </a:r>
            <a:r>
              <a:rPr lang="el-GR" sz="2000" b="1" strike="noStrike" spc="-1" dirty="0">
                <a:solidFill>
                  <a:srgbClr val="000000"/>
                </a:solidFill>
                <a:effectLst>
                  <a:outerShdw blurRad="38100" dist="38100" dir="2700000" algn="tl">
                    <a:srgbClr val="000000">
                      <a:alpha val="43137"/>
                    </a:srgbClr>
                  </a:outerShdw>
                </a:effectLst>
                <a:latin typeface="Calibri Light"/>
              </a:rPr>
              <a:t>ΕΛΕΥΘΕΡΗ ΠΡΟΣΒΑΣΗ </a:t>
            </a:r>
            <a:r>
              <a:rPr lang="el-GR" sz="2000" b="0" strike="noStrike" spc="-1" dirty="0">
                <a:solidFill>
                  <a:srgbClr val="000000"/>
                </a:solidFill>
                <a:latin typeface="Calibri Light"/>
              </a:rPr>
              <a:t>ΣΤΑ </a:t>
            </a:r>
            <a:r>
              <a:rPr lang="el-GR" sz="2000" b="1" strike="noStrike" spc="-1" dirty="0">
                <a:solidFill>
                  <a:srgbClr val="000000"/>
                </a:solidFill>
                <a:latin typeface="Calibri Light"/>
              </a:rPr>
              <a:t>ΕΝΕΡΓΑ ΕΡΓΑΛΕΙΑ ΤΟΥ ΗΛΕΚΤΡΟΝΙΚΟΥ ΧΑΡΤΟΦΥΛΑΚΙΟΥ </a:t>
            </a:r>
            <a:br>
              <a:rPr dirty="0"/>
            </a:br>
            <a:r>
              <a:rPr lang="el-GR" sz="2000" b="0" strike="noStrike" spc="-1" dirty="0">
                <a:solidFill>
                  <a:srgbClr val="000000"/>
                </a:solidFill>
                <a:latin typeface="Calibri Light"/>
              </a:rPr>
              <a:t>«</a:t>
            </a:r>
            <a:r>
              <a:rPr lang="el-GR" sz="2000" b="1" strike="noStrike" spc="299" dirty="0">
                <a:solidFill>
                  <a:srgbClr val="000000"/>
                </a:solidFill>
                <a:latin typeface="Calibri Light"/>
              </a:rPr>
              <a:t>ΑΝΘΡΩΠΙΣΤΙΚΕΣ ΑΞΙΕΣ &amp; ΣΥΓΧΡΟΝΗ ΙΑΤΡΙΚΗ </a:t>
            </a:r>
            <a:r>
              <a:rPr lang="en-US" sz="2000" b="1" strike="noStrike" spc="299" dirty="0">
                <a:solidFill>
                  <a:srgbClr val="000000"/>
                </a:solidFill>
                <a:latin typeface="Calibri Light"/>
              </a:rPr>
              <a:t>MED2135</a:t>
            </a:r>
            <a:r>
              <a:rPr lang="el-GR" sz="2000" b="0" strike="noStrike" spc="-1" dirty="0">
                <a:solidFill>
                  <a:srgbClr val="000000"/>
                </a:solidFill>
                <a:latin typeface="Calibri Light"/>
              </a:rPr>
              <a:t>»</a:t>
            </a:r>
            <a:br>
              <a:rPr dirty="0"/>
            </a:br>
            <a:r>
              <a:rPr lang="en-US" sz="2000" b="1" strike="noStrike" spc="-1" dirty="0">
                <a:solidFill>
                  <a:srgbClr val="000000"/>
                </a:solidFill>
                <a:latin typeface="Calibri Light"/>
              </a:rPr>
              <a:t>https://eclass.uoa.gr/courses/MED2135/</a:t>
            </a:r>
            <a:br>
              <a:rPr b="1" dirty="0"/>
            </a:br>
            <a:r>
              <a:rPr lang="en-US" sz="2000" b="1" strike="noStrike" spc="-1" dirty="0">
                <a:solidFill>
                  <a:srgbClr val="000000"/>
                </a:solidFill>
                <a:latin typeface="Calibri Light"/>
              </a:rPr>
              <a:t>https://www.youtube.com/playlist?list=PLQLWROlTAh68_B583wOmWbnYTJsotn4a0</a:t>
            </a:r>
            <a:endParaRPr lang="el-GR" sz="2000" b="1" strike="noStrike" spc="-1" dirty="0">
              <a:solidFill>
                <a:srgbClr val="000000"/>
              </a:solidFill>
              <a:latin typeface="Calibri"/>
            </a:endParaRPr>
          </a:p>
        </p:txBody>
      </p:sp>
      <p:pic>
        <p:nvPicPr>
          <p:cNvPr id="322" name="Εικόνα 3"/>
          <p:cNvPicPr/>
          <p:nvPr/>
        </p:nvPicPr>
        <p:blipFill>
          <a:blip r:embed="rId2" cstate="print"/>
          <a:stretch/>
        </p:blipFill>
        <p:spPr>
          <a:xfrm>
            <a:off x="1343472" y="1340768"/>
            <a:ext cx="9591120" cy="5394960"/>
          </a:xfrm>
          <a:prstGeom prst="rect">
            <a:avLst/>
          </a:prstGeom>
          <a:ln w="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328 - TextBox"/>
          <p:cNvSpPr txBox="1"/>
          <p:nvPr/>
        </p:nvSpPr>
        <p:spPr>
          <a:xfrm>
            <a:off x="0" y="188640"/>
            <a:ext cx="8328248" cy="6480720"/>
          </a:xfrm>
          <a:prstGeom prst="rect">
            <a:avLst/>
          </a:prstGeom>
          <a:noFill/>
          <a:ln w="0">
            <a:noFill/>
          </a:ln>
        </p:spPr>
        <p:txBody>
          <a:bodyPr lIns="0" tIns="0" rIns="0" bIns="0" anchor="ctr">
            <a:noAutofit/>
          </a:bodyPr>
          <a:lstStyle/>
          <a:p>
            <a:pPr algn="ctr"/>
            <a:r>
              <a:rPr lang="el-GR" sz="1800" b="0" strike="noStrike" spc="-1" dirty="0">
                <a:solidFill>
                  <a:srgbClr val="000000"/>
                </a:solidFill>
                <a:latin typeface="Calibri"/>
              </a:rPr>
              <a:t>            </a:t>
            </a:r>
          </a:p>
          <a:p>
            <a:pPr algn="ctr"/>
            <a:endParaRPr lang="el-GR" spc="-1" dirty="0">
              <a:solidFill>
                <a:srgbClr val="000000"/>
              </a:solidFill>
              <a:latin typeface="Calibri"/>
            </a:endParaRPr>
          </a:p>
          <a:p>
            <a:pPr algn="ctr"/>
            <a:r>
              <a:rPr lang="el-GR" sz="2400" b="1" strike="noStrike" spc="-1" dirty="0">
                <a:solidFill>
                  <a:srgbClr val="000000"/>
                </a:solidFill>
                <a:latin typeface="Calibri"/>
              </a:rPr>
              <a:t>ΠΡΟΫΠΟΘΕΣΕΙΣ  </a:t>
            </a:r>
            <a:r>
              <a:rPr lang="el-GR" sz="2400" b="1" strike="noStrike" spc="300" dirty="0">
                <a:solidFill>
                  <a:srgbClr val="000000"/>
                </a:solidFill>
                <a:latin typeface="Calibri"/>
              </a:rPr>
              <a:t>ΟΥΣΙΑΣΤΙΚΗΣ </a:t>
            </a:r>
            <a:r>
              <a:rPr lang="el-GR" sz="2400" b="1" strike="noStrike" dirty="0">
                <a:solidFill>
                  <a:srgbClr val="000000"/>
                </a:solidFill>
                <a:latin typeface="Calibri"/>
              </a:rPr>
              <a:t>ΑΞΙΟΠΟΙΗΣΗΣ</a:t>
            </a:r>
            <a:r>
              <a:rPr lang="el-GR" sz="2400" b="1" strike="noStrike" spc="300" dirty="0">
                <a:solidFill>
                  <a:srgbClr val="000000"/>
                </a:solidFill>
                <a:latin typeface="Calibri"/>
              </a:rPr>
              <a:t> </a:t>
            </a:r>
          </a:p>
          <a:p>
            <a:pPr algn="ctr"/>
            <a:r>
              <a:rPr lang="el-GR" sz="2400" b="1" strike="noStrike" spc="-1" dirty="0">
                <a:solidFill>
                  <a:srgbClr val="000000"/>
                </a:solidFill>
                <a:latin typeface="Calibri"/>
              </a:rPr>
              <a:t>ΤΩΝ ΠΑΡΕΧΟΜΕΝΩΝ ΑΠΟ ΤΟ ΜΑΘΗΜΑ </a:t>
            </a:r>
            <a:endParaRPr lang="el-GR" sz="2400" b="1" spc="-1" dirty="0">
              <a:solidFill>
                <a:srgbClr val="000000"/>
              </a:solidFill>
              <a:latin typeface="Calibri"/>
            </a:endParaRPr>
          </a:p>
          <a:p>
            <a:pPr algn="ctr"/>
            <a:r>
              <a:rPr lang="el-GR" sz="2400" b="1" strike="noStrike" spc="300" dirty="0">
                <a:solidFill>
                  <a:srgbClr val="000000"/>
                </a:solidFill>
                <a:latin typeface="Calibri"/>
              </a:rPr>
              <a:t>ΕΡΕΘΙΣΜΑΤΩΝ ΚΑΛΛΙΕΡΓΕΙΑΣ</a:t>
            </a:r>
          </a:p>
          <a:p>
            <a:pPr algn="ctr"/>
            <a:r>
              <a:rPr lang="el-GR" sz="2400" b="1" strike="noStrike" spc="300" dirty="0">
                <a:solidFill>
                  <a:srgbClr val="000000"/>
                </a:solidFill>
                <a:latin typeface="Calibri"/>
              </a:rPr>
              <a:t> </a:t>
            </a:r>
            <a:br>
              <a:rPr dirty="0"/>
            </a:br>
            <a:r>
              <a:rPr lang="el-GR" sz="2000" dirty="0">
                <a:latin typeface="Calibri" pitchFamily="34" charset="0"/>
                <a:cs typeface="Calibri" pitchFamily="34" charset="0"/>
              </a:rPr>
              <a:t>Η </a:t>
            </a:r>
            <a:r>
              <a:rPr lang="el-GR" sz="2000" b="1" dirty="0" err="1">
                <a:latin typeface="Calibri" pitchFamily="34" charset="0"/>
                <a:cs typeface="Calibri" pitchFamily="34" charset="0"/>
              </a:rPr>
              <a:t>ενσυναίσθηση</a:t>
            </a:r>
            <a:r>
              <a:rPr lang="el-GR" sz="2000" dirty="0">
                <a:latin typeface="Calibri" pitchFamily="34" charset="0"/>
                <a:cs typeface="Calibri" pitchFamily="34" charset="0"/>
              </a:rPr>
              <a:t> </a:t>
            </a:r>
            <a:r>
              <a:rPr lang="el-GR" sz="2000" i="1" dirty="0">
                <a:latin typeface="Calibri" pitchFamily="34" charset="0"/>
                <a:cs typeface="Calibri" pitchFamily="34" charset="0"/>
              </a:rPr>
              <a:t>δεν</a:t>
            </a:r>
            <a:r>
              <a:rPr lang="el-GR" sz="2000" dirty="0">
                <a:latin typeface="Calibri" pitchFamily="34" charset="0"/>
                <a:cs typeface="Calibri" pitchFamily="34" charset="0"/>
              </a:rPr>
              <a:t> διδάσκεται </a:t>
            </a:r>
            <a:r>
              <a:rPr lang="el-GR" sz="2000" i="1" dirty="0">
                <a:latin typeface="Calibri" pitchFamily="34" charset="0"/>
                <a:cs typeface="Calibri" pitchFamily="34" charset="0"/>
              </a:rPr>
              <a:t>θεωρητικά</a:t>
            </a:r>
            <a:r>
              <a:rPr lang="el-GR" sz="2000" dirty="0">
                <a:latin typeface="Calibri" pitchFamily="34" charset="0"/>
                <a:cs typeface="Calibri" pitchFamily="34" charset="0"/>
              </a:rPr>
              <a:t>, </a:t>
            </a:r>
          </a:p>
          <a:p>
            <a:pPr algn="ctr"/>
            <a:r>
              <a:rPr lang="el-GR" sz="2000" dirty="0">
                <a:latin typeface="Calibri" pitchFamily="34" charset="0"/>
                <a:cs typeface="Calibri" pitchFamily="34" charset="0"/>
              </a:rPr>
              <a:t>αλλά </a:t>
            </a:r>
            <a:r>
              <a:rPr lang="el-GR" sz="2000" b="1" dirty="0">
                <a:latin typeface="Calibri" pitchFamily="34" charset="0"/>
                <a:cs typeface="Calibri" pitchFamily="34" charset="0"/>
              </a:rPr>
              <a:t>καλλιεργείται πρακτικά </a:t>
            </a:r>
            <a:r>
              <a:rPr lang="el-GR" sz="2000" dirty="0">
                <a:latin typeface="Calibri" pitchFamily="34" charset="0"/>
                <a:cs typeface="Calibri" pitchFamily="34" charset="0"/>
              </a:rPr>
              <a:t>τόσο</a:t>
            </a:r>
            <a:r>
              <a:rPr lang="el-GR" sz="2000" b="1" dirty="0">
                <a:latin typeface="Calibri" pitchFamily="34" charset="0"/>
                <a:cs typeface="Calibri" pitchFamily="34" charset="0"/>
              </a:rPr>
              <a:t> μέσα από μαθήματα από αμφιθεάτρου </a:t>
            </a:r>
            <a:r>
              <a:rPr lang="el-GR" sz="2000" dirty="0">
                <a:latin typeface="Calibri" pitchFamily="34" charset="0"/>
                <a:cs typeface="Calibri" pitchFamily="34" charset="0"/>
              </a:rPr>
              <a:t>όσο</a:t>
            </a:r>
            <a:r>
              <a:rPr lang="el-GR" sz="2000" b="1" dirty="0">
                <a:latin typeface="Calibri" pitchFamily="34" charset="0"/>
                <a:cs typeface="Calibri" pitchFamily="34" charset="0"/>
              </a:rPr>
              <a:t> και από εκτός Σχολής δράσεις ( 7 φυσικές παρουσίες )</a:t>
            </a:r>
            <a:r>
              <a:rPr lang="el-GR" sz="2000" dirty="0">
                <a:latin typeface="Calibri" pitchFamily="34" charset="0"/>
                <a:cs typeface="Calibri" pitchFamily="34" charset="0"/>
              </a:rPr>
              <a:t>. </a:t>
            </a:r>
          </a:p>
          <a:p>
            <a:pPr algn="ctr"/>
            <a:r>
              <a:rPr lang="el-GR" sz="2000" b="0" strike="noStrike" spc="-1" dirty="0">
                <a:solidFill>
                  <a:srgbClr val="000000"/>
                </a:solidFill>
                <a:latin typeface="Calibri"/>
              </a:rPr>
              <a:t>Οι εκπαιδευόμενοι να </a:t>
            </a:r>
            <a:r>
              <a:rPr lang="el-GR" sz="2000" b="1" strike="noStrike" spc="-1" dirty="0">
                <a:solidFill>
                  <a:srgbClr val="000000"/>
                </a:solidFill>
                <a:latin typeface="Calibri"/>
              </a:rPr>
              <a:t>αισθάνονται δεκτικοί </a:t>
            </a:r>
            <a:r>
              <a:rPr lang="el-GR" sz="2000" b="0" strike="noStrike" spc="-1" dirty="0">
                <a:solidFill>
                  <a:srgbClr val="000000"/>
                </a:solidFill>
                <a:latin typeface="Calibri"/>
              </a:rPr>
              <a:t>σε ποικίλα, </a:t>
            </a:r>
            <a:r>
              <a:rPr lang="el-GR" sz="2000" b="0" strike="noStrike" spc="-1" dirty="0">
                <a:solidFill>
                  <a:srgbClr val="000000"/>
                </a:solidFill>
                <a:effectLst>
                  <a:outerShdw blurRad="38100" dist="38100" dir="2700000" algn="tl">
                    <a:srgbClr val="000000">
                      <a:alpha val="43137"/>
                    </a:srgbClr>
                  </a:outerShdw>
                </a:effectLst>
                <a:latin typeface="Calibri"/>
              </a:rPr>
              <a:t>σύγχρονα και διαχρονικά </a:t>
            </a:r>
            <a:r>
              <a:rPr lang="el-GR" sz="2000" b="1" strike="noStrike" spc="-1" dirty="0">
                <a:solidFill>
                  <a:srgbClr val="000000"/>
                </a:solidFill>
                <a:latin typeface="Calibri"/>
              </a:rPr>
              <a:t>ερεθίσματα καλλιέργειας </a:t>
            </a:r>
            <a:r>
              <a:rPr lang="el-GR" sz="2000" b="0" strike="noStrike" spc="-1" dirty="0">
                <a:solidFill>
                  <a:srgbClr val="000000"/>
                </a:solidFill>
                <a:latin typeface="Calibri"/>
              </a:rPr>
              <a:t>από τον χώρο των Γραμμάτων και των Τεχνών και στην </a:t>
            </a:r>
            <a:r>
              <a:rPr lang="el-GR" sz="2000" b="1" strike="noStrike" spc="-1" dirty="0">
                <a:solidFill>
                  <a:srgbClr val="000000"/>
                </a:solidFill>
                <a:latin typeface="Calibri"/>
              </a:rPr>
              <a:t>πρόσληψή</a:t>
            </a:r>
            <a:r>
              <a:rPr lang="el-GR" sz="2000" b="0" strike="noStrike" spc="-1" dirty="0">
                <a:solidFill>
                  <a:srgbClr val="000000"/>
                </a:solidFill>
                <a:latin typeface="Calibri"/>
              </a:rPr>
              <a:t> τους, πέρα από ως ερεθίσματα  προβληματισμού  της σκέψης,  </a:t>
            </a:r>
            <a:r>
              <a:rPr lang="el-GR" sz="2000" b="1" strike="noStrike" spc="-1" dirty="0">
                <a:solidFill>
                  <a:srgbClr val="000000"/>
                </a:solidFill>
                <a:latin typeface="Calibri"/>
              </a:rPr>
              <a:t>και ως  </a:t>
            </a:r>
            <a:r>
              <a:rPr lang="el-GR" sz="2000" b="1" u="sng" strike="noStrike" spc="600" dirty="0">
                <a:solidFill>
                  <a:srgbClr val="000000"/>
                </a:solidFill>
                <a:latin typeface="Calibri"/>
              </a:rPr>
              <a:t>βιώματα</a:t>
            </a:r>
            <a:r>
              <a:rPr lang="el-GR" sz="2000" b="1" strike="noStrike" spc="-1" dirty="0">
                <a:solidFill>
                  <a:srgbClr val="000000"/>
                </a:solidFill>
                <a:latin typeface="Calibri"/>
              </a:rPr>
              <a:t>  </a:t>
            </a:r>
            <a:r>
              <a:rPr lang="el-GR" sz="2000" b="0" strike="noStrike" spc="-1" dirty="0">
                <a:solidFill>
                  <a:srgbClr val="000000"/>
                </a:solidFill>
                <a:latin typeface="Calibri"/>
              </a:rPr>
              <a:t>που </a:t>
            </a:r>
            <a:r>
              <a:rPr lang="el-GR" sz="2000" b="1" strike="noStrike" spc="-1" dirty="0">
                <a:solidFill>
                  <a:srgbClr val="000000"/>
                </a:solidFill>
                <a:latin typeface="Calibri"/>
              </a:rPr>
              <a:t>φωτίζουν</a:t>
            </a:r>
            <a:r>
              <a:rPr lang="el-GR" sz="2000" b="0" strike="noStrike" spc="-1" dirty="0">
                <a:solidFill>
                  <a:srgbClr val="000000"/>
                </a:solidFill>
                <a:latin typeface="Calibri"/>
              </a:rPr>
              <a:t> και </a:t>
            </a:r>
            <a:r>
              <a:rPr lang="el-GR" sz="2000" b="1" strike="noStrike" spc="-1" dirty="0">
                <a:solidFill>
                  <a:srgbClr val="000000"/>
                </a:solidFill>
                <a:latin typeface="Calibri"/>
              </a:rPr>
              <a:t>διαμορφώνουν ανάλογα </a:t>
            </a:r>
            <a:r>
              <a:rPr lang="el-GR" sz="2000" b="0" strike="noStrike" spc="-1" dirty="0">
                <a:solidFill>
                  <a:srgbClr val="000000"/>
                </a:solidFill>
                <a:latin typeface="Calibri"/>
              </a:rPr>
              <a:t>τη </a:t>
            </a:r>
            <a:r>
              <a:rPr lang="el-GR" sz="2000" b="1" strike="noStrike" spc="-1" dirty="0">
                <a:solidFill>
                  <a:srgbClr val="000000"/>
                </a:solidFill>
                <a:latin typeface="Calibri"/>
              </a:rPr>
              <a:t>γύρω τους πραγματικότητα </a:t>
            </a:r>
            <a:r>
              <a:rPr lang="el-GR" sz="2000" b="0" strike="noStrike" spc="-1" dirty="0">
                <a:solidFill>
                  <a:srgbClr val="000000"/>
                </a:solidFill>
                <a:latin typeface="Calibri"/>
              </a:rPr>
              <a:t>και </a:t>
            </a:r>
          </a:p>
          <a:p>
            <a:pPr algn="ctr"/>
            <a:r>
              <a:rPr lang="el-GR" sz="2000" spc="-1" dirty="0">
                <a:solidFill>
                  <a:srgbClr val="000000"/>
                </a:solidFill>
                <a:latin typeface="Calibri"/>
              </a:rPr>
              <a:t>πρωτίστως </a:t>
            </a:r>
            <a:r>
              <a:rPr lang="el-GR" sz="2000" b="0" strike="noStrike" spc="-1" dirty="0">
                <a:solidFill>
                  <a:srgbClr val="000000"/>
                </a:solidFill>
                <a:latin typeface="Calibri"/>
              </a:rPr>
              <a:t>τη </a:t>
            </a:r>
            <a:r>
              <a:rPr lang="el-GR" sz="2000" b="1" strike="noStrike" spc="-1" dirty="0">
                <a:solidFill>
                  <a:srgbClr val="000000"/>
                </a:solidFill>
                <a:latin typeface="Calibri"/>
              </a:rPr>
              <a:t>στάση</a:t>
            </a:r>
            <a:r>
              <a:rPr lang="el-GR" sz="2000" b="0" strike="noStrike" spc="-1" dirty="0">
                <a:solidFill>
                  <a:srgbClr val="000000"/>
                </a:solidFill>
                <a:latin typeface="Calibri"/>
              </a:rPr>
              <a:t> τους σε αυτήν (κοσμοθεωρία).</a:t>
            </a:r>
          </a:p>
          <a:p>
            <a:pPr algn="ctr"/>
            <a:br>
              <a:rPr sz="2000" dirty="0"/>
            </a:br>
            <a:r>
              <a:rPr lang="el-GR" sz="2000" b="0" strike="noStrike" spc="-1" dirty="0">
                <a:solidFill>
                  <a:srgbClr val="000000"/>
                </a:solidFill>
                <a:latin typeface="Calibri"/>
              </a:rPr>
              <a:t>Φυσικά και κινούμαστε μέσα στη δεδομένη </a:t>
            </a:r>
            <a:r>
              <a:rPr lang="el-GR" sz="2000" b="1" strike="noStrike" spc="-1" dirty="0">
                <a:solidFill>
                  <a:srgbClr val="000000"/>
                </a:solidFill>
                <a:latin typeface="Calibri"/>
              </a:rPr>
              <a:t>πραγματικότητα</a:t>
            </a:r>
            <a:r>
              <a:rPr lang="el-GR" sz="2000" b="0" strike="noStrike" spc="-1" dirty="0">
                <a:solidFill>
                  <a:srgbClr val="000000"/>
                </a:solidFill>
                <a:latin typeface="Calibri"/>
              </a:rPr>
              <a:t> χωρίς να περιθωριοποιούμαστε, </a:t>
            </a:r>
            <a:r>
              <a:rPr lang="el-GR" sz="2000" b="0" i="1" strike="noStrike" spc="-1" dirty="0">
                <a:solidFill>
                  <a:srgbClr val="000000"/>
                </a:solidFill>
                <a:latin typeface="Calibri"/>
              </a:rPr>
              <a:t>όχι</a:t>
            </a:r>
            <a:r>
              <a:rPr lang="el-GR" sz="2000" b="0" strike="noStrike" spc="-1" dirty="0">
                <a:solidFill>
                  <a:srgbClr val="000000"/>
                </a:solidFill>
                <a:latin typeface="Calibri"/>
              </a:rPr>
              <a:t> όμως ως </a:t>
            </a:r>
            <a:r>
              <a:rPr lang="el-GR" sz="2000" b="1" i="1" strike="noStrike" spc="300" dirty="0">
                <a:solidFill>
                  <a:srgbClr val="000000"/>
                </a:solidFill>
                <a:latin typeface="Calibri"/>
              </a:rPr>
              <a:t>αδιάφοροι </a:t>
            </a:r>
            <a:r>
              <a:rPr lang="el-GR" sz="2000" b="0" i="1" strike="noStrike" spc="-1" dirty="0">
                <a:solidFill>
                  <a:srgbClr val="000000"/>
                </a:solidFill>
                <a:latin typeface="Calibri"/>
              </a:rPr>
              <a:t>παθητικοί δέκτες</a:t>
            </a:r>
            <a:r>
              <a:rPr lang="el-GR" sz="2000" b="0" strike="noStrike" spc="-1" dirty="0">
                <a:solidFill>
                  <a:srgbClr val="000000"/>
                </a:solidFill>
                <a:latin typeface="Calibri"/>
              </a:rPr>
              <a:t> («αφού έτσι </a:t>
            </a:r>
            <a:r>
              <a:rPr lang="el-GR" sz="2000" spc="-1" dirty="0">
                <a:solidFill>
                  <a:srgbClr val="000000"/>
                </a:solidFill>
                <a:latin typeface="Calibri"/>
              </a:rPr>
              <a:t>είναι τα πράγματα»</a:t>
            </a:r>
            <a:r>
              <a:rPr lang="el-GR" sz="2000" b="0" strike="noStrike" spc="-1" dirty="0">
                <a:solidFill>
                  <a:srgbClr val="000000"/>
                </a:solidFill>
                <a:latin typeface="Calibri"/>
              </a:rPr>
              <a:t>), αλλά ως </a:t>
            </a:r>
            <a:r>
              <a:rPr lang="el-GR" sz="2000" b="1" u="sng" strike="noStrike" spc="-1" dirty="0">
                <a:solidFill>
                  <a:srgbClr val="000000"/>
                </a:solidFill>
                <a:latin typeface="Calibri"/>
              </a:rPr>
              <a:t>ενεργοί</a:t>
            </a:r>
            <a:r>
              <a:rPr lang="el-GR" sz="2000" b="0" strike="noStrike" spc="-1" dirty="0">
                <a:solidFill>
                  <a:srgbClr val="000000"/>
                </a:solidFill>
                <a:latin typeface="Calibri"/>
              </a:rPr>
              <a:t>  </a:t>
            </a:r>
            <a:r>
              <a:rPr lang="el-GR" sz="2000" b="1" strike="noStrike" spc="-1" dirty="0" err="1">
                <a:solidFill>
                  <a:srgbClr val="000000"/>
                </a:solidFill>
                <a:latin typeface="Calibri"/>
              </a:rPr>
              <a:t>συνδιαμορφωτές</a:t>
            </a:r>
            <a:r>
              <a:rPr lang="el-GR" sz="2000" b="0" strike="noStrike" spc="-1" dirty="0">
                <a:solidFill>
                  <a:srgbClr val="000000"/>
                </a:solidFill>
                <a:latin typeface="Calibri"/>
              </a:rPr>
              <a:t>. </a:t>
            </a:r>
          </a:p>
          <a:p>
            <a:pPr algn="ctr"/>
            <a:r>
              <a:rPr lang="el-GR" sz="2000" b="0" strike="noStrike" spc="-1" dirty="0">
                <a:solidFill>
                  <a:srgbClr val="000000"/>
                </a:solidFill>
                <a:latin typeface="Calibri"/>
              </a:rPr>
              <a:t>Με άλλα λόγια, </a:t>
            </a:r>
            <a:r>
              <a:rPr lang="el-GR" sz="2000" b="1" strike="noStrike" spc="-1" dirty="0">
                <a:solidFill>
                  <a:srgbClr val="000000"/>
                </a:solidFill>
                <a:latin typeface="Calibri"/>
              </a:rPr>
              <a:t>αντιστεκόμαστε στην αλλοτρίωση</a:t>
            </a:r>
            <a:r>
              <a:rPr lang="el-GR" sz="2000" b="0" strike="noStrike" spc="-1" dirty="0">
                <a:solidFill>
                  <a:srgbClr val="000000"/>
                </a:solidFill>
                <a:latin typeface="Calibri"/>
              </a:rPr>
              <a:t>.</a:t>
            </a:r>
            <a:endParaRPr lang="el-GR" sz="2000" spc="-1" dirty="0">
              <a:solidFill>
                <a:srgbClr val="000000"/>
              </a:solidFill>
              <a:latin typeface="Calibri"/>
            </a:endParaRPr>
          </a:p>
          <a:p>
            <a:pPr algn="ctr"/>
            <a:r>
              <a:rPr lang="el-GR" sz="2000" b="0" strike="noStrike" spc="-1" dirty="0">
                <a:solidFill>
                  <a:srgbClr val="000000"/>
                </a:solidFill>
                <a:latin typeface="Calibri"/>
              </a:rPr>
              <a:t>Ο </a:t>
            </a:r>
            <a:r>
              <a:rPr lang="el-GR" sz="2000" b="1" strike="noStrike" spc="-1" dirty="0">
                <a:solidFill>
                  <a:srgbClr val="000000"/>
                </a:solidFill>
                <a:latin typeface="Calibri"/>
              </a:rPr>
              <a:t>κατ’ εξοχήν  </a:t>
            </a:r>
            <a:r>
              <a:rPr lang="el-GR" sz="2000" b="1" strike="noStrike" spc="600" dirty="0">
                <a:solidFill>
                  <a:srgbClr val="000000"/>
                </a:solidFill>
                <a:latin typeface="Calibri"/>
              </a:rPr>
              <a:t>πρακτικός</a:t>
            </a:r>
            <a:r>
              <a:rPr lang="el-GR" sz="2000" b="1" strike="noStrike" spc="-1" dirty="0">
                <a:solidFill>
                  <a:srgbClr val="000000"/>
                </a:solidFill>
                <a:latin typeface="Calibri"/>
              </a:rPr>
              <a:t> χαρακτήρας </a:t>
            </a:r>
            <a:r>
              <a:rPr lang="el-GR" sz="2000" b="0" strike="noStrike" spc="-1" dirty="0">
                <a:solidFill>
                  <a:srgbClr val="000000"/>
                </a:solidFill>
                <a:latin typeface="Calibri"/>
              </a:rPr>
              <a:t>των ερεθισμάτων και του μαθήματος γενικότερα ευνοεί την </a:t>
            </a:r>
            <a:r>
              <a:rPr lang="el-GR" sz="2000" b="1" strike="noStrike" spc="-1" dirty="0">
                <a:solidFill>
                  <a:srgbClr val="000000"/>
                </a:solidFill>
                <a:latin typeface="Calibri"/>
              </a:rPr>
              <a:t>ενεργό συμμετοχή </a:t>
            </a:r>
            <a:r>
              <a:rPr lang="el-GR" sz="2000" b="0" strike="noStrike" spc="-1" dirty="0">
                <a:solidFill>
                  <a:srgbClr val="000000"/>
                </a:solidFill>
                <a:latin typeface="Calibri"/>
              </a:rPr>
              <a:t>των εκπαιδευόμενων  και τη </a:t>
            </a:r>
            <a:r>
              <a:rPr lang="el-GR" sz="2000" b="1" strike="noStrike" spc="-1" dirty="0" err="1">
                <a:solidFill>
                  <a:srgbClr val="000000"/>
                </a:solidFill>
                <a:latin typeface="Calibri"/>
              </a:rPr>
              <a:t>συνδιαμόρφωση</a:t>
            </a:r>
            <a:r>
              <a:rPr lang="el-GR" sz="2000" b="0" strike="noStrike" spc="-1" dirty="0">
                <a:solidFill>
                  <a:srgbClr val="000000"/>
                </a:solidFill>
                <a:latin typeface="Calibri"/>
              </a:rPr>
              <a:t> του μαθήματος.</a:t>
            </a:r>
          </a:p>
          <a:p>
            <a:pPr algn="ctr"/>
            <a:endParaRPr lang="el-GR" spc="-1" dirty="0">
              <a:solidFill>
                <a:srgbClr val="000000"/>
              </a:solidFill>
              <a:latin typeface="Calibri"/>
            </a:endParaRPr>
          </a:p>
          <a:p>
            <a:pPr algn="ctr"/>
            <a:endParaRPr lang="el-GR" sz="1800" b="0" strike="noStrike" spc="-1" dirty="0">
              <a:solidFill>
                <a:srgbClr val="000000"/>
              </a:solidFill>
              <a:latin typeface="Calibri"/>
            </a:endParaRPr>
          </a:p>
        </p:txBody>
      </p:sp>
      <p:pic>
        <p:nvPicPr>
          <p:cNvPr id="1027" name="Picture 3" descr="C:\Users\User\Desktop\2024\ΑΝΘΡΩΠΙΣΤΙΚΕΣ ΑΞΙΕΣ &amp; ΣΥΓΧΡΟΝΗ ΙΑΤΡΙΚΗ\ΕΓΓΡΑΦΑ\ΚΑΛΥΤΕΡΟΣ ΛΟΓΟΤΥΠΟΣ MED2135.jpg"/>
          <p:cNvPicPr>
            <a:picLocks noChangeAspect="1" noChangeArrowheads="1"/>
          </p:cNvPicPr>
          <p:nvPr/>
        </p:nvPicPr>
        <p:blipFill>
          <a:blip r:embed="rId2" cstate="print"/>
          <a:srcRect/>
          <a:stretch>
            <a:fillRect/>
          </a:stretch>
        </p:blipFill>
        <p:spPr bwMode="auto">
          <a:xfrm>
            <a:off x="8355354" y="1484784"/>
            <a:ext cx="3616650" cy="41552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9">
                                            <p:txEl>
                                              <p:pRg st="5" end="5"/>
                                            </p:txEl>
                                          </p:spTgt>
                                        </p:tgtEl>
                                        <p:attrNameLst>
                                          <p:attrName>style.visibility</p:attrName>
                                        </p:attrNameLst>
                                      </p:cBhvr>
                                      <p:to>
                                        <p:strVal val="visible"/>
                                      </p:to>
                                    </p:set>
                                    <p:animEffect transition="in" filter="dissolve">
                                      <p:cBhvr>
                                        <p:cTn id="7" dur="500"/>
                                        <p:tgtEl>
                                          <p:spTgt spid="329">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29">
                                            <p:txEl>
                                              <p:pRg st="6" end="6"/>
                                            </p:txEl>
                                          </p:spTgt>
                                        </p:tgtEl>
                                        <p:attrNameLst>
                                          <p:attrName>style.visibility</p:attrName>
                                        </p:attrNameLst>
                                      </p:cBhvr>
                                      <p:to>
                                        <p:strVal val="visible"/>
                                      </p:to>
                                    </p:set>
                                    <p:animEffect transition="in" filter="dissolve">
                                      <p:cBhvr>
                                        <p:cTn id="10" dur="500"/>
                                        <p:tgtEl>
                                          <p:spTgt spid="329">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29">
                                            <p:txEl>
                                              <p:pRg st="7" end="7"/>
                                            </p:txEl>
                                          </p:spTgt>
                                        </p:tgtEl>
                                        <p:attrNameLst>
                                          <p:attrName>style.visibility</p:attrName>
                                        </p:attrNameLst>
                                      </p:cBhvr>
                                      <p:to>
                                        <p:strVal val="visible"/>
                                      </p:to>
                                    </p:set>
                                    <p:animEffect transition="in" filter="dissolve">
                                      <p:cBhvr>
                                        <p:cTn id="13" dur="500"/>
                                        <p:tgtEl>
                                          <p:spTgt spid="329">
                                            <p:txEl>
                                              <p:pRg st="7" end="7"/>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29">
                                            <p:txEl>
                                              <p:pRg st="8" end="8"/>
                                            </p:txEl>
                                          </p:spTgt>
                                        </p:tgtEl>
                                        <p:attrNameLst>
                                          <p:attrName>style.visibility</p:attrName>
                                        </p:attrNameLst>
                                      </p:cBhvr>
                                      <p:to>
                                        <p:strVal val="visible"/>
                                      </p:to>
                                    </p:set>
                                    <p:animEffect transition="in" filter="dissolve">
                                      <p:cBhvr>
                                        <p:cTn id="16" dur="500"/>
                                        <p:tgtEl>
                                          <p:spTgt spid="329">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29">
                                            <p:txEl>
                                              <p:pRg st="9" end="9"/>
                                            </p:txEl>
                                          </p:spTgt>
                                        </p:tgtEl>
                                        <p:attrNameLst>
                                          <p:attrName>style.visibility</p:attrName>
                                        </p:attrNameLst>
                                      </p:cBhvr>
                                      <p:to>
                                        <p:strVal val="visible"/>
                                      </p:to>
                                    </p:set>
                                    <p:animEffect transition="in" filter="dissolve">
                                      <p:cBhvr>
                                        <p:cTn id="21" dur="500"/>
                                        <p:tgtEl>
                                          <p:spTgt spid="329">
                                            <p:txEl>
                                              <p:pRg st="9" end="9"/>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29">
                                            <p:txEl>
                                              <p:pRg st="10" end="10"/>
                                            </p:txEl>
                                          </p:spTgt>
                                        </p:tgtEl>
                                        <p:attrNameLst>
                                          <p:attrName>style.visibility</p:attrName>
                                        </p:attrNameLst>
                                      </p:cBhvr>
                                      <p:to>
                                        <p:strVal val="visible"/>
                                      </p:to>
                                    </p:set>
                                    <p:animEffect transition="in" filter="dissolve">
                                      <p:cBhvr>
                                        <p:cTn id="24" dur="500"/>
                                        <p:tgtEl>
                                          <p:spTgt spid="329">
                                            <p:txEl>
                                              <p:pRg st="10" end="1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29">
                                            <p:txEl>
                                              <p:pRg st="11" end="11"/>
                                            </p:txEl>
                                          </p:spTgt>
                                        </p:tgtEl>
                                        <p:attrNameLst>
                                          <p:attrName>style.visibility</p:attrName>
                                        </p:attrNameLst>
                                      </p:cBhvr>
                                      <p:to>
                                        <p:strVal val="visible"/>
                                      </p:to>
                                    </p:set>
                                    <p:animEffect transition="in" filter="dissolve">
                                      <p:cBhvr>
                                        <p:cTn id="29" dur="500"/>
                                        <p:tgtEl>
                                          <p:spTgt spid="32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Εικόνα 5"/>
          <p:cNvPicPr/>
          <p:nvPr/>
        </p:nvPicPr>
        <p:blipFill>
          <a:blip r:embed="rId2" cstate="print"/>
          <a:stretch/>
        </p:blipFill>
        <p:spPr>
          <a:xfrm>
            <a:off x="1415480" y="1340768"/>
            <a:ext cx="9591120" cy="5394960"/>
          </a:xfrm>
          <a:prstGeom prst="rect">
            <a:avLst/>
          </a:prstGeom>
          <a:ln w="0">
            <a:noFill/>
          </a:ln>
        </p:spPr>
      </p:pic>
      <p:sp>
        <p:nvSpPr>
          <p:cNvPr id="324" name="Τίτλος 1"/>
          <p:cNvSpPr txBox="1"/>
          <p:nvPr/>
        </p:nvSpPr>
        <p:spPr>
          <a:xfrm>
            <a:off x="0" y="276840"/>
            <a:ext cx="12191760" cy="715680"/>
          </a:xfrm>
          <a:prstGeom prst="rect">
            <a:avLst/>
          </a:prstGeom>
          <a:noFill/>
          <a:ln w="0">
            <a:noFill/>
          </a:ln>
        </p:spPr>
        <p:txBody>
          <a:bodyPr anchor="ctr">
            <a:noAutofit/>
          </a:bodyPr>
          <a:lstStyle/>
          <a:p>
            <a:pPr algn="ctr">
              <a:lnSpc>
                <a:spcPct val="90000"/>
              </a:lnSpc>
            </a:pPr>
            <a:r>
              <a:rPr lang="el-GR" sz="2000" b="0" strike="noStrike" spc="-1" dirty="0">
                <a:solidFill>
                  <a:srgbClr val="000000"/>
                </a:solidFill>
                <a:latin typeface="Calibri Light"/>
              </a:rPr>
              <a:t>ΚΑΤ’ ΕΠΙΛΟΓΗΝ ΥΠΟΧΡΕΩΤΙΚΟ ΜΑΘΗΜΑ ΙΑΤΡΙΚΗΣ ΣΧΟΛΗΣ ΕΚΠΑ </a:t>
            </a:r>
            <a:br>
              <a:rPr dirty="0"/>
            </a:br>
            <a:r>
              <a:rPr lang="el-GR" sz="2000" b="0" strike="noStrike" spc="-1" dirty="0">
                <a:solidFill>
                  <a:srgbClr val="000000"/>
                </a:solidFill>
                <a:latin typeface="Calibri Light"/>
              </a:rPr>
              <a:t>«</a:t>
            </a:r>
            <a:r>
              <a:rPr lang="el-GR" sz="2000" b="1" strike="noStrike" spc="299" dirty="0">
                <a:solidFill>
                  <a:srgbClr val="000000"/>
                </a:solidFill>
                <a:latin typeface="Calibri Light"/>
              </a:rPr>
              <a:t>ΑΝΘΡΩΠΙΣΤΙΚΕΣ ΑΞΙΕΣ &amp; ΣΥΓΧΡΟΝΗ ΙΑΤΡΙΚΗ </a:t>
            </a:r>
            <a:r>
              <a:rPr lang="en-US" sz="2000" b="1" strike="noStrike" spc="299" dirty="0">
                <a:solidFill>
                  <a:srgbClr val="000000"/>
                </a:solidFill>
                <a:latin typeface="Calibri Light"/>
              </a:rPr>
              <a:t>MED2135</a:t>
            </a:r>
            <a:r>
              <a:rPr lang="el-GR" sz="2000" b="0" strike="noStrike" spc="-1" dirty="0">
                <a:solidFill>
                  <a:srgbClr val="000000"/>
                </a:solidFill>
                <a:latin typeface="Calibri Light"/>
              </a:rPr>
              <a:t>»</a:t>
            </a:r>
            <a:br>
              <a:rPr dirty="0"/>
            </a:br>
            <a:r>
              <a:rPr lang="en-US" sz="2000" b="1" strike="noStrike" spc="-1" dirty="0">
                <a:solidFill>
                  <a:srgbClr val="000000"/>
                </a:solidFill>
                <a:effectLst>
                  <a:outerShdw blurRad="38100" dist="38100" dir="2700000" algn="tl">
                    <a:srgbClr val="000000">
                      <a:alpha val="43137"/>
                    </a:srgbClr>
                  </a:outerShdw>
                </a:effectLst>
                <a:latin typeface="Calibri Light"/>
              </a:rPr>
              <a:t>https://eclass.uoa.gr/courses/MED2135/</a:t>
            </a:r>
            <a:br>
              <a:rPr b="1" dirty="0"/>
            </a:br>
            <a:r>
              <a:rPr lang="en-US" sz="2000" b="1" strike="noStrike" spc="-1" dirty="0">
                <a:solidFill>
                  <a:srgbClr val="000000"/>
                </a:solidFill>
                <a:latin typeface="Calibri Light"/>
              </a:rPr>
              <a:t>https://www.youtube.com/playlist?list=PLQLWROlTAh68_B583wOmWbnYTJsotn4a0</a:t>
            </a:r>
            <a:endParaRPr lang="el-GR" sz="2000" b="1" strike="noStrike" spc="-1" dirty="0">
              <a:solidFill>
                <a:srgbClr val="000000"/>
              </a:solidFill>
              <a:latin typeface="Calibri"/>
            </a:endParaRPr>
          </a:p>
        </p:txBody>
      </p:sp>
      <p:sp>
        <p:nvSpPr>
          <p:cNvPr id="4" name="1 - Τίτλος"/>
          <p:cNvSpPr>
            <a:spLocks noGrp="1"/>
          </p:cNvSpPr>
          <p:nvPr>
            <p:ph type="title"/>
          </p:nvPr>
        </p:nvSpPr>
        <p:spPr>
          <a:xfrm>
            <a:off x="7464152" y="2852936"/>
            <a:ext cx="3384376" cy="3096344"/>
          </a:xfrm>
        </p:spPr>
        <p:txBody>
          <a:bodyPr/>
          <a:lstStyle/>
          <a:p>
            <a:pPr algn="ctr"/>
            <a:r>
              <a:rPr lang="el-GR" dirty="0">
                <a:latin typeface="Calibri" pitchFamily="34" charset="0"/>
                <a:cs typeface="Calibri" pitchFamily="34" charset="0"/>
              </a:rPr>
              <a:t>Άσκηση </a:t>
            </a:r>
            <a:br>
              <a:rPr lang="el-GR" dirty="0">
                <a:latin typeface="Calibri" pitchFamily="34" charset="0"/>
                <a:cs typeface="Calibri" pitchFamily="34" charset="0"/>
              </a:rPr>
            </a:br>
            <a:r>
              <a:rPr lang="el-GR" dirty="0">
                <a:latin typeface="Calibri" pitchFamily="34" charset="0"/>
                <a:cs typeface="Calibri" pitchFamily="34" charset="0"/>
              </a:rPr>
              <a:t>από την τράπεζα θεμάτων του μαθήματος.</a:t>
            </a:r>
            <a:br>
              <a:rPr lang="el-GR" dirty="0">
                <a:latin typeface="Calibri" pitchFamily="34" charset="0"/>
                <a:cs typeface="Calibri" pitchFamily="34" charset="0"/>
              </a:rPr>
            </a:br>
            <a:br>
              <a:rPr lang="el-GR" dirty="0">
                <a:latin typeface="Calibri" pitchFamily="34" charset="0"/>
                <a:cs typeface="Calibri" pitchFamily="34" charset="0"/>
              </a:rPr>
            </a:br>
            <a:r>
              <a:rPr lang="el-GR" b="1" dirty="0">
                <a:latin typeface="Calibri" pitchFamily="34" charset="0"/>
                <a:cs typeface="Calibri" pitchFamily="34" charset="0"/>
              </a:rPr>
              <a:t>Ελεύθερη</a:t>
            </a:r>
            <a:r>
              <a:rPr lang="el-GR" dirty="0">
                <a:latin typeface="Calibri" pitchFamily="34" charset="0"/>
                <a:cs typeface="Calibri" pitchFamily="34" charset="0"/>
              </a:rPr>
              <a:t> η πρόσβαση </a:t>
            </a:r>
            <a:br>
              <a:rPr lang="el-GR" dirty="0">
                <a:latin typeface="Calibri" pitchFamily="34" charset="0"/>
                <a:cs typeface="Calibri" pitchFamily="34" charset="0"/>
              </a:rPr>
            </a:br>
            <a:r>
              <a:rPr lang="el-GR" dirty="0">
                <a:latin typeface="Calibri" pitchFamily="34" charset="0"/>
                <a:cs typeface="Calibri" pitchFamily="34" charset="0"/>
              </a:rPr>
              <a:t>σε κάθε </a:t>
            </a:r>
            <a:r>
              <a:rPr lang="el-GR" dirty="0" err="1">
                <a:latin typeface="Calibri" pitchFamily="34" charset="0"/>
                <a:cs typeface="Calibri" pitchFamily="34" charset="0"/>
              </a:rPr>
              <a:t>ενδιαφερόμεν</a:t>
            </a:r>
            <a:r>
              <a:rPr lang="el-GR" dirty="0">
                <a:latin typeface="Calibri" pitchFamily="34" charset="0"/>
                <a:cs typeface="Calibri" pitchFamily="34" charset="0"/>
              </a:rPr>
              <a:t>-ο/-η.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Εικόνα 7"/>
          <p:cNvPicPr/>
          <p:nvPr/>
        </p:nvPicPr>
        <p:blipFill>
          <a:blip r:embed="rId2" cstate="print"/>
          <a:stretch/>
        </p:blipFill>
        <p:spPr>
          <a:xfrm>
            <a:off x="114840" y="180000"/>
            <a:ext cx="4025160" cy="6300000"/>
          </a:xfrm>
          <a:prstGeom prst="rect">
            <a:avLst/>
          </a:prstGeom>
          <a:ln w="0">
            <a:noFill/>
          </a:ln>
        </p:spPr>
      </p:pic>
      <p:pic>
        <p:nvPicPr>
          <p:cNvPr id="326" name="Εικόνα 9"/>
          <p:cNvPicPr/>
          <p:nvPr/>
        </p:nvPicPr>
        <p:blipFill>
          <a:blip r:embed="rId3" cstate="print"/>
          <a:stretch/>
        </p:blipFill>
        <p:spPr>
          <a:xfrm rot="12000">
            <a:off x="4214520" y="180000"/>
            <a:ext cx="4549680" cy="6292080"/>
          </a:xfrm>
          <a:prstGeom prst="rect">
            <a:avLst/>
          </a:prstGeom>
          <a:ln w="0">
            <a:noFill/>
          </a:ln>
        </p:spPr>
      </p:pic>
      <p:sp>
        <p:nvSpPr>
          <p:cNvPr id="327" name="Τίτλος 1"/>
          <p:cNvSpPr txBox="1"/>
          <p:nvPr/>
        </p:nvSpPr>
        <p:spPr>
          <a:xfrm>
            <a:off x="8820000" y="3240000"/>
            <a:ext cx="3372120" cy="540000"/>
          </a:xfrm>
          <a:prstGeom prst="rect">
            <a:avLst/>
          </a:prstGeom>
          <a:noFill/>
          <a:ln w="0">
            <a:noFill/>
          </a:ln>
        </p:spPr>
        <p:txBody>
          <a:bodyPr anchor="ctr">
            <a:noAutofit/>
          </a:bodyPr>
          <a:lstStyle/>
          <a:p>
            <a:pPr algn="ctr">
              <a:lnSpc>
                <a:spcPct val="90000"/>
              </a:lnSpc>
            </a:pPr>
            <a:r>
              <a:rPr lang="el-GR" sz="2000" b="0" strike="noStrike" spc="-1" dirty="0">
                <a:solidFill>
                  <a:srgbClr val="000000"/>
                </a:solidFill>
                <a:latin typeface="Calibri Light"/>
              </a:rPr>
              <a:t>ΚΑΤ’ ΕΠΙΛΟΓΗΝ ΥΠΟΧΡΕΩΤΙΚΟ ΜΑΘΗΜΑ ΙΑΤΡΙΚΗΣ ΣΧΟΛΗΣ ΕΚΠΑ </a:t>
            </a:r>
            <a:br>
              <a:rPr dirty="0"/>
            </a:br>
            <a:r>
              <a:rPr lang="el-GR" sz="2000" b="0" strike="noStrike" spc="-1" dirty="0">
                <a:solidFill>
                  <a:srgbClr val="000000"/>
                </a:solidFill>
                <a:latin typeface="Calibri Light"/>
              </a:rPr>
              <a:t>«</a:t>
            </a:r>
            <a:r>
              <a:rPr lang="el-GR" sz="2000" b="1" strike="noStrike" spc="299" dirty="0">
                <a:solidFill>
                  <a:srgbClr val="000000"/>
                </a:solidFill>
                <a:latin typeface="Calibri Light"/>
              </a:rPr>
              <a:t>ΑΝΘΡΩΠΙΣΤΙΚΕΣ ΑΞΙΕΣ &amp; ΣΥΓΧΡΟΝΗ ΙΑΤΡΙΚΗ </a:t>
            </a:r>
            <a:r>
              <a:rPr lang="en-US" sz="2000" b="1" strike="noStrike" spc="299" dirty="0">
                <a:solidFill>
                  <a:srgbClr val="000000"/>
                </a:solidFill>
                <a:latin typeface="Calibri Light"/>
              </a:rPr>
              <a:t>MED2135</a:t>
            </a:r>
            <a:r>
              <a:rPr lang="el-GR" sz="2000" b="0" strike="noStrike" spc="-1" dirty="0">
                <a:solidFill>
                  <a:srgbClr val="000000"/>
                </a:solidFill>
                <a:latin typeface="Calibri Light"/>
              </a:rPr>
              <a:t>»</a:t>
            </a:r>
            <a:br>
              <a:rPr dirty="0"/>
            </a:br>
            <a:br>
              <a:rPr dirty="0"/>
            </a:br>
            <a:r>
              <a:rPr lang="en-US" sz="2000" b="1" strike="noStrike" spc="-1" dirty="0">
                <a:solidFill>
                  <a:srgbClr val="000000"/>
                </a:solidFill>
                <a:latin typeface="Calibri Light"/>
              </a:rPr>
              <a:t>https://eclass.uoa.gr/courses/MED2135/</a:t>
            </a:r>
            <a:br>
              <a:rPr b="1" dirty="0"/>
            </a:br>
            <a:br>
              <a:rPr b="1" dirty="0"/>
            </a:br>
            <a:r>
              <a:rPr lang="en-US" sz="2000" b="1" strike="noStrike" spc="-1" dirty="0">
                <a:solidFill>
                  <a:srgbClr val="000000"/>
                </a:solidFill>
                <a:latin typeface="Calibri Light"/>
              </a:rPr>
              <a:t>https://www.youtube.com/playlist?list=PLQLWROlTAh68_B583wOmWbnYTJsotn4a0</a:t>
            </a:r>
            <a:endParaRPr lang="el-GR" sz="2000" b="1" strike="noStrike" spc="-1" dirty="0">
              <a:solidFill>
                <a:srgbClr val="000000"/>
              </a:solidFill>
              <a:latin typeface="Calibri"/>
            </a:endParaRPr>
          </a:p>
        </p:txBody>
      </p:sp>
      <p:sp>
        <p:nvSpPr>
          <p:cNvPr id="328" name="Τίτλος 1_0"/>
          <p:cNvSpPr txBox="1"/>
          <p:nvPr/>
        </p:nvSpPr>
        <p:spPr>
          <a:xfrm>
            <a:off x="7412760" y="4140000"/>
            <a:ext cx="4779360" cy="1080000"/>
          </a:xfrm>
          <a:prstGeom prst="rect">
            <a:avLst/>
          </a:prstGeom>
          <a:noFill/>
          <a:ln w="0">
            <a:noFill/>
          </a:ln>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extBox 11"/>
          <p:cNvSpPr/>
          <p:nvPr/>
        </p:nvSpPr>
        <p:spPr>
          <a:xfrm rot="10800000" flipV="1">
            <a:off x="360" y="1535040"/>
            <a:ext cx="12191760" cy="475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Δηλώστε, κατά την κρίση σας, αν οι παρακάτω διαπιστώσεις για τη σύγχρονή μας πραγματικότητα ευσταθούν ή όχι, αποστέλλοντας προαιρετικά σχετικό σχολιασμό στο "</a:t>
            </a:r>
            <a:r>
              <a:rPr lang="el-GR" sz="1800" b="0" strike="noStrike" spc="-1" dirty="0" err="1">
                <a:solidFill>
                  <a:srgbClr val="000000"/>
                </a:solidFill>
                <a:latin typeface="Calibri"/>
              </a:rPr>
              <a:t>Ιστολόγιο</a:t>
            </a:r>
            <a:r>
              <a:rPr lang="el-GR" sz="1800" b="0" strike="noStrike" spc="-1" dirty="0">
                <a:solidFill>
                  <a:srgbClr val="000000"/>
                </a:solidFill>
                <a:latin typeface="Calibri"/>
              </a:rPr>
              <a:t>" του παρόντος χαρτοφυλακίου.</a:t>
            </a:r>
            <a:endParaRPr lang="el-GR" sz="1800" b="0" strike="noStrike" spc="-1" dirty="0">
              <a:latin typeface="Arial"/>
            </a:endParaRPr>
          </a:p>
          <a:p>
            <a:pPr algn="just">
              <a:lnSpc>
                <a:spcPct val="100000"/>
              </a:lnSpc>
            </a:pPr>
            <a:endParaRPr lang="el-GR" sz="1800" b="0" strike="noStrike" spc="-1" dirty="0">
              <a:latin typeface="Arial"/>
            </a:endParaRPr>
          </a:p>
          <a:p>
            <a:pPr algn="just">
              <a:lnSpc>
                <a:spcPct val="100000"/>
              </a:lnSpc>
            </a:pPr>
            <a:r>
              <a:rPr lang="el-GR" sz="1800" b="0" strike="noStrike" spc="-1" dirty="0">
                <a:solidFill>
                  <a:srgbClr val="000000"/>
                </a:solidFill>
                <a:latin typeface="Calibri"/>
              </a:rPr>
              <a:t>Α. Οι πεποιθήσεις του Μεγάλου Ιεροεξεταστή είναι αυτές που μας έχουν οδηγήσει όχι πλέον στην έλλειψη πίστης, αλλά σε μία ιδιάζουσα θρησκευτική αδιαφορία, η οποία έχει αντικαταστήσει τις μηδενιστικές αντιλήψεις του 19ου αι. Αναφέρει με θλίψη ο </a:t>
            </a:r>
            <a:r>
              <a:rPr lang="el-GR" sz="1800" b="0" strike="noStrike" spc="-1" dirty="0" err="1">
                <a:solidFill>
                  <a:srgbClr val="000000"/>
                </a:solidFill>
                <a:latin typeface="Calibri"/>
              </a:rPr>
              <a:t>Αρανγκούρεν</a:t>
            </a:r>
            <a:r>
              <a:rPr lang="el-GR" sz="1800" b="0" strike="noStrike" spc="-1" dirty="0">
                <a:solidFill>
                  <a:srgbClr val="000000"/>
                </a:solidFill>
                <a:latin typeface="Calibri"/>
              </a:rPr>
              <a:t> ότι «ο Θεός έπαψε να είναι πρόβλημα για το μεγαλύτερο μέρος των ανθρώπων. Δεν υπάρχουν πια ανάμεσά μας άθεοι ή </a:t>
            </a:r>
            <a:r>
              <a:rPr lang="el-GR" sz="1800" b="0" strike="noStrike" spc="-1" dirty="0" err="1">
                <a:solidFill>
                  <a:srgbClr val="000000"/>
                </a:solidFill>
                <a:latin typeface="Calibri"/>
              </a:rPr>
              <a:t>αντιθεϊστές</a:t>
            </a:r>
            <a:r>
              <a:rPr lang="el-GR" sz="1800" b="0" strike="noStrike" spc="-1" dirty="0">
                <a:solidFill>
                  <a:srgbClr val="000000"/>
                </a:solidFill>
                <a:latin typeface="Calibri"/>
              </a:rPr>
              <a:t>: απλά και μόνο οι άνθρωποι </a:t>
            </a:r>
            <a:r>
              <a:rPr lang="el-GR" sz="1800" b="1" strike="noStrike" spc="-1" dirty="0">
                <a:solidFill>
                  <a:srgbClr val="000000"/>
                </a:solidFill>
                <a:latin typeface="Calibri"/>
              </a:rPr>
              <a:t>αδιαφορούν</a:t>
            </a:r>
            <a:r>
              <a:rPr lang="el-GR" sz="1800" b="0" strike="noStrike" spc="-1" dirty="0">
                <a:solidFill>
                  <a:srgbClr val="000000"/>
                </a:solidFill>
                <a:latin typeface="Calibri"/>
              </a:rPr>
              <a:t> για τον Θεό… Ο Θεός πέθανε όπως ακριβώς ο γείτονάς μας- το γεγονός αυτό δεν φαίνεται να ενδιαφέρει κανέναν».</a:t>
            </a:r>
            <a:endParaRPr lang="el-GR" sz="1800" b="0" strike="noStrike" spc="-1" dirty="0">
              <a:latin typeface="Arial"/>
            </a:endParaRPr>
          </a:p>
          <a:p>
            <a:pPr algn="just">
              <a:lnSpc>
                <a:spcPct val="100000"/>
              </a:lnSpc>
            </a:pPr>
            <a:endParaRPr lang="el-GR" sz="1800" b="0" strike="noStrike" spc="-1" dirty="0">
              <a:latin typeface="Arial"/>
            </a:endParaRPr>
          </a:p>
          <a:p>
            <a:pPr algn="just">
              <a:lnSpc>
                <a:spcPct val="100000"/>
              </a:lnSpc>
            </a:pPr>
            <a:r>
              <a:rPr lang="el-GR" sz="1800" b="0" strike="noStrike" spc="-1" dirty="0">
                <a:solidFill>
                  <a:srgbClr val="000000"/>
                </a:solidFill>
                <a:latin typeface="Calibri"/>
              </a:rPr>
              <a:t>Β. Ο κυρίαρχος ανθρωπολογικός τύπος στην Ευρώπη, κατά τις τελευταίες δεκαετίες, επιθυμεί μόνον «την ευτυχία και την ησυχία», διαμορφώνοντας έτσι μία καταναλωτική συνείδηση που ζει «εδώ και τώρα», χωρίς ιστορική συνείδηση ή μεταφυσική προοπτική. "Ο Μεγάλος Ιεροεξεταστής είναι αυτός που πιστεύει ότι η μόνη σωτηρία που θέλουν οι άνθρωποι είναι αυτή που μόνο το κράτος και η υλική ευημερία μπορούν να τους δώσουν". Ο Μεγάλος Ιεροεξεταστής δένει τους ανθρώπους στο άρμα του </a:t>
            </a:r>
            <a:r>
              <a:rPr lang="el-GR" sz="1800" b="1" strike="noStrike" spc="-1" dirty="0">
                <a:solidFill>
                  <a:srgbClr val="000000"/>
                </a:solidFill>
                <a:latin typeface="Calibri"/>
              </a:rPr>
              <a:t>υλικού ευδαιμονισμού</a:t>
            </a:r>
            <a:r>
              <a:rPr lang="el-GR" sz="1800" b="0" strike="noStrike" spc="-1" dirty="0">
                <a:solidFill>
                  <a:srgbClr val="000000"/>
                </a:solidFill>
                <a:latin typeface="Calibri"/>
              </a:rPr>
              <a:t>, αλλοιώνοντας το πεντακάθαρο Ευαγγελικό διανόημα της εν Χριστώ ελευθερίας.</a:t>
            </a:r>
            <a:endParaRPr lang="el-GR" sz="1800" b="0" strike="noStrike" spc="-1" dirty="0">
              <a:latin typeface="Arial"/>
            </a:endParaRPr>
          </a:p>
          <a:p>
            <a:pPr algn="just">
              <a:lnSpc>
                <a:spcPct val="100000"/>
              </a:lnSpc>
            </a:pPr>
            <a:endParaRPr lang="el-GR" sz="1800" b="0" strike="noStrike" spc="-1" dirty="0">
              <a:latin typeface="Arial"/>
            </a:endParaRPr>
          </a:p>
          <a:p>
            <a:pPr algn="just">
              <a:lnSpc>
                <a:spcPct val="100000"/>
              </a:lnSpc>
            </a:pPr>
            <a:r>
              <a:rPr lang="el-GR" sz="1800" b="0" strike="noStrike" spc="-1" dirty="0">
                <a:solidFill>
                  <a:srgbClr val="000000"/>
                </a:solidFill>
                <a:latin typeface="Calibri"/>
              </a:rPr>
              <a:t>Γ.Ο Χριστιανισμός έχει γίνει ένα σύστημα σαν τα άλλα ανθρώπινα συστήματα, μια </a:t>
            </a:r>
            <a:r>
              <a:rPr lang="el-GR" sz="1800" b="1" strike="noStrike" spc="-1" dirty="0">
                <a:solidFill>
                  <a:srgbClr val="000000"/>
                </a:solidFill>
                <a:latin typeface="Calibri"/>
              </a:rPr>
              <a:t>κοσμική εξουσία </a:t>
            </a:r>
            <a:r>
              <a:rPr lang="el-GR" sz="1800" b="0" strike="noStrike" spc="-1" dirty="0">
                <a:solidFill>
                  <a:srgbClr val="000000"/>
                </a:solidFill>
                <a:latin typeface="Calibri"/>
              </a:rPr>
              <a:t>που έχει στην εξουσία της τους πιστούς της, και που τους διοικεί, τους κρίνει και τους καταδικάζει, όπως η πολιτική εξουσία.</a:t>
            </a:r>
            <a:endParaRPr lang="el-GR" sz="1800" b="0" strike="noStrike" spc="-1" dirty="0">
              <a:latin typeface="Arial"/>
            </a:endParaRPr>
          </a:p>
        </p:txBody>
      </p:sp>
      <p:sp>
        <p:nvSpPr>
          <p:cNvPr id="331" name="Τίτλος 1"/>
          <p:cNvSpPr txBox="1"/>
          <p:nvPr/>
        </p:nvSpPr>
        <p:spPr>
          <a:xfrm>
            <a:off x="0" y="276840"/>
            <a:ext cx="12191760" cy="715680"/>
          </a:xfrm>
          <a:prstGeom prst="rect">
            <a:avLst/>
          </a:prstGeom>
          <a:noFill/>
          <a:ln w="0">
            <a:noFill/>
          </a:ln>
        </p:spPr>
        <p:txBody>
          <a:bodyPr anchor="ctr">
            <a:noAutofit/>
          </a:bodyPr>
          <a:lstStyle/>
          <a:p>
            <a:pPr algn="ctr">
              <a:lnSpc>
                <a:spcPct val="90000"/>
              </a:lnSpc>
            </a:pPr>
            <a:r>
              <a:rPr lang="el-GR" sz="2000" b="0" strike="noStrike" spc="-1" dirty="0">
                <a:solidFill>
                  <a:srgbClr val="000000"/>
                </a:solidFill>
                <a:latin typeface="Calibri Light"/>
              </a:rPr>
              <a:t>ΚΑΤ’ ΕΠΙΛΟΓΗΝ ΥΠΟΧΡΕΩΤΙΚΟ ΜΑΘΗΜΑ ΙΑΤΡΙΚΗΣ ΣΧΟΛΗΣ ΕΚΠΑ </a:t>
            </a:r>
            <a:br>
              <a:rPr dirty="0"/>
            </a:br>
            <a:r>
              <a:rPr lang="el-GR" sz="2000" b="0" strike="noStrike" spc="-1" dirty="0">
                <a:solidFill>
                  <a:srgbClr val="000000"/>
                </a:solidFill>
                <a:latin typeface="Calibri Light"/>
              </a:rPr>
              <a:t>«</a:t>
            </a:r>
            <a:r>
              <a:rPr lang="el-GR" sz="2000" b="1" strike="noStrike" spc="299" dirty="0">
                <a:solidFill>
                  <a:srgbClr val="000000"/>
                </a:solidFill>
                <a:latin typeface="Calibri Light"/>
              </a:rPr>
              <a:t>ΑΝΘΡΩΠΙΣΤΙΚΕΣ ΑΞΙΕΣ &amp; ΣΥΓΧΡΟΝΗ ΙΑΤΡΙΚΗ </a:t>
            </a:r>
            <a:r>
              <a:rPr lang="en-US" sz="2000" b="1" strike="noStrike" spc="299" dirty="0">
                <a:solidFill>
                  <a:srgbClr val="000000"/>
                </a:solidFill>
                <a:latin typeface="Calibri Light"/>
              </a:rPr>
              <a:t>MED2135</a:t>
            </a:r>
            <a:r>
              <a:rPr lang="el-GR" sz="2000" b="0" strike="noStrike" spc="-1" dirty="0">
                <a:solidFill>
                  <a:srgbClr val="000000"/>
                </a:solidFill>
                <a:latin typeface="Calibri Light"/>
              </a:rPr>
              <a:t>»</a:t>
            </a:r>
            <a:br>
              <a:rPr dirty="0"/>
            </a:br>
            <a:r>
              <a:rPr lang="en-US" sz="2000" b="1" strike="noStrike" spc="-1" dirty="0">
                <a:solidFill>
                  <a:srgbClr val="000000"/>
                </a:solidFill>
                <a:latin typeface="Calibri Light"/>
              </a:rPr>
              <a:t>https://eclass.uoa.gr/courses/MED2135/</a:t>
            </a:r>
            <a:br>
              <a:rPr b="1" dirty="0"/>
            </a:br>
            <a:r>
              <a:rPr lang="en-US" sz="2000" b="1" strike="noStrike" spc="-1" dirty="0">
                <a:solidFill>
                  <a:srgbClr val="000000"/>
                </a:solidFill>
                <a:latin typeface="Calibri Light"/>
              </a:rPr>
              <a:t>https://www.youtube.com/playlist?list=PLQLWROlTAh68_B583wOmWbnYTJsotn4a0</a:t>
            </a:r>
            <a:endParaRPr lang="el-GR" sz="2000" b="1" strike="noStrike" spc="-1" dirty="0">
              <a:solidFill>
                <a:srgbClr val="000000"/>
              </a:solidFill>
              <a:latin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p:nvPr/>
        </p:nvSpPr>
        <p:spPr>
          <a:xfrm>
            <a:off x="0" y="276840"/>
            <a:ext cx="12191760" cy="715680"/>
          </a:xfrm>
          <a:prstGeom prst="rect">
            <a:avLst/>
          </a:prstGeom>
          <a:noFill/>
          <a:ln w="0">
            <a:noFill/>
          </a:ln>
        </p:spPr>
        <p:txBody>
          <a:bodyPr anchor="ctr">
            <a:noAutofit/>
          </a:bodyPr>
          <a:lstStyle/>
          <a:p>
            <a:pPr algn="ctr">
              <a:lnSpc>
                <a:spcPct val="90000"/>
              </a:lnSpc>
            </a:pPr>
            <a:r>
              <a:rPr lang="el-GR" sz="2000" b="0" strike="noStrike" spc="-1" dirty="0">
                <a:solidFill>
                  <a:srgbClr val="000000"/>
                </a:solidFill>
                <a:latin typeface="Calibri Light"/>
              </a:rPr>
              <a:t>ΚΑΤ’ ΕΠΙΛΟΓΗΝ ΥΠΟΧΡΕΩΤΙΚΟ ΜΑΘΗΜΑ ΙΑΤΡΙΚΗΣ ΣΧΟΛΗΣ ΕΚΠΑ </a:t>
            </a:r>
            <a:br>
              <a:rPr dirty="0"/>
            </a:br>
            <a:r>
              <a:rPr lang="el-GR" sz="2000" b="0" strike="noStrike" spc="-1" dirty="0">
                <a:solidFill>
                  <a:srgbClr val="000000"/>
                </a:solidFill>
                <a:latin typeface="Calibri Light"/>
              </a:rPr>
              <a:t>«</a:t>
            </a:r>
            <a:r>
              <a:rPr lang="el-GR" sz="2000" b="1" strike="noStrike" spc="299" dirty="0">
                <a:solidFill>
                  <a:srgbClr val="000000"/>
                </a:solidFill>
                <a:latin typeface="Calibri Light"/>
              </a:rPr>
              <a:t>ΑΝΘΡΩΠΙΣΤΙΚΕΣ ΑΞΙΕΣ &amp; ΣΥΓΧΡΟΝΗ ΙΑΤΡΙΚΗ </a:t>
            </a:r>
            <a:r>
              <a:rPr lang="en-US" sz="2000" b="1" strike="noStrike" spc="299" dirty="0">
                <a:solidFill>
                  <a:srgbClr val="000000"/>
                </a:solidFill>
                <a:latin typeface="Calibri Light"/>
              </a:rPr>
              <a:t>MED2135</a:t>
            </a:r>
            <a:r>
              <a:rPr lang="el-GR" sz="2000" b="0" strike="noStrike" spc="-1" dirty="0">
                <a:solidFill>
                  <a:srgbClr val="000000"/>
                </a:solidFill>
                <a:latin typeface="Calibri Light"/>
              </a:rPr>
              <a:t>»</a:t>
            </a:r>
            <a:r>
              <a:rPr lang="en-US" sz="2000" b="0" strike="noStrike" spc="-1" dirty="0">
                <a:solidFill>
                  <a:srgbClr val="000000"/>
                </a:solidFill>
                <a:latin typeface="Calibri Light"/>
              </a:rPr>
              <a:t> </a:t>
            </a:r>
            <a:r>
              <a:rPr lang="el-GR" sz="2000" b="1" strike="noStrike" spc="300" dirty="0">
                <a:solidFill>
                  <a:srgbClr val="000000"/>
                </a:solidFill>
                <a:latin typeface="Calibri Light"/>
              </a:rPr>
              <a:t>ΑΝΑΡΤΗΣΕΙΣ ΣΤΟ ΙΣΤΟΛΟΓΙΟ </a:t>
            </a:r>
            <a:br>
              <a:rPr dirty="0"/>
            </a:br>
            <a:r>
              <a:rPr lang="en-US" sz="2000" b="1" strike="noStrike" spc="-1" dirty="0">
                <a:solidFill>
                  <a:srgbClr val="000000"/>
                </a:solidFill>
                <a:latin typeface="Calibri Light"/>
              </a:rPr>
              <a:t>https://eclass.uoa.gr/courses/MED2135/</a:t>
            </a:r>
            <a:br>
              <a:rPr b="1" dirty="0"/>
            </a:br>
            <a:r>
              <a:rPr lang="en-US" sz="2000" b="1" strike="noStrike" spc="-1" dirty="0">
                <a:solidFill>
                  <a:srgbClr val="000000"/>
                </a:solidFill>
                <a:latin typeface="Calibri Light"/>
              </a:rPr>
              <a:t>https://www.youtube.com/playlist?list=PLQLWROlTAh68_B583wOmWbnYTJsotn4a0</a:t>
            </a:r>
            <a:endParaRPr lang="el-GR" sz="2000" b="1" strike="noStrike" spc="-1" dirty="0">
              <a:solidFill>
                <a:srgbClr val="000000"/>
              </a:solidFill>
              <a:latin typeface="Calibri"/>
            </a:endParaRPr>
          </a:p>
        </p:txBody>
      </p:sp>
      <p:pic>
        <p:nvPicPr>
          <p:cNvPr id="1026" name="Picture 2" descr="C:\Users\User\Desktop\Screenshot_1.jpg"/>
          <p:cNvPicPr>
            <a:picLocks noChangeAspect="1" noChangeArrowheads="1"/>
          </p:cNvPicPr>
          <p:nvPr/>
        </p:nvPicPr>
        <p:blipFill>
          <a:blip r:embed="rId2" cstate="print"/>
          <a:srcRect/>
          <a:stretch>
            <a:fillRect/>
          </a:stretch>
        </p:blipFill>
        <p:spPr bwMode="auto">
          <a:xfrm>
            <a:off x="191344" y="1268760"/>
            <a:ext cx="4896544" cy="5469545"/>
          </a:xfrm>
          <a:prstGeom prst="rect">
            <a:avLst/>
          </a:prstGeom>
          <a:noFill/>
        </p:spPr>
      </p:pic>
      <p:pic>
        <p:nvPicPr>
          <p:cNvPr id="3" name="Picture 2" descr="C:\Users\User\Desktop\Screenshot_2.jpg"/>
          <p:cNvPicPr>
            <a:picLocks noChangeAspect="1" noChangeArrowheads="1"/>
          </p:cNvPicPr>
          <p:nvPr/>
        </p:nvPicPr>
        <p:blipFill>
          <a:blip r:embed="rId3" cstate="print"/>
          <a:srcRect/>
          <a:stretch>
            <a:fillRect/>
          </a:stretch>
        </p:blipFill>
        <p:spPr bwMode="auto">
          <a:xfrm>
            <a:off x="5591944" y="1268760"/>
            <a:ext cx="2736304" cy="5405046"/>
          </a:xfrm>
          <a:prstGeom prst="rect">
            <a:avLst/>
          </a:prstGeom>
          <a:noFill/>
        </p:spPr>
      </p:pic>
      <p:pic>
        <p:nvPicPr>
          <p:cNvPr id="1027" name="Picture 3" descr="C:\Users\User\Desktop\Screenshot_3.jpg"/>
          <p:cNvPicPr>
            <a:picLocks noChangeAspect="1" noChangeArrowheads="1"/>
          </p:cNvPicPr>
          <p:nvPr/>
        </p:nvPicPr>
        <p:blipFill>
          <a:blip r:embed="rId4" cstate="print"/>
          <a:srcRect/>
          <a:stretch>
            <a:fillRect/>
          </a:stretch>
        </p:blipFill>
        <p:spPr bwMode="auto">
          <a:xfrm>
            <a:off x="8760296" y="1268760"/>
            <a:ext cx="3168352" cy="541446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dissolve">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Εικόνα 4"/>
          <p:cNvPicPr/>
          <p:nvPr/>
        </p:nvPicPr>
        <p:blipFill>
          <a:blip r:embed="rId2" cstate="print"/>
          <a:stretch/>
        </p:blipFill>
        <p:spPr>
          <a:xfrm>
            <a:off x="767408" y="260648"/>
            <a:ext cx="10873208" cy="6336704"/>
          </a:xfrm>
          <a:prstGeom prst="rect">
            <a:avLst/>
          </a:prstGeom>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itle 1"/>
          <p:cNvSpPr txBox="1"/>
          <p:nvPr/>
        </p:nvSpPr>
        <p:spPr>
          <a:xfrm>
            <a:off x="6022080" y="0"/>
            <a:ext cx="6169680" cy="3611160"/>
          </a:xfrm>
          <a:prstGeom prst="rect">
            <a:avLst/>
          </a:prstGeom>
          <a:noFill/>
          <a:ln w="0">
            <a:noFill/>
          </a:ln>
        </p:spPr>
        <p:txBody>
          <a:bodyPr anchor="ctr">
            <a:normAutofit/>
          </a:bodyPr>
          <a:lstStyle/>
          <a:p>
            <a:pPr algn="ctr">
              <a:lnSpc>
                <a:spcPct val="90000"/>
              </a:lnSpc>
            </a:pPr>
            <a:r>
              <a:rPr lang="el-GR" sz="3600" b="1" strike="noStrike" spc="-1" dirty="0">
                <a:solidFill>
                  <a:srgbClr val="000000"/>
                </a:solidFill>
                <a:latin typeface="Calibri Light"/>
              </a:rPr>
              <a:t>Η </a:t>
            </a:r>
            <a:r>
              <a:rPr lang="el-GR" sz="3600" b="1" strike="noStrike" spc="-1" dirty="0">
                <a:solidFill>
                  <a:srgbClr val="222A35"/>
                </a:solidFill>
                <a:latin typeface="Calibri Light"/>
              </a:rPr>
              <a:t>αποκατάσταση του </a:t>
            </a:r>
            <a:r>
              <a:rPr lang="el-GR" sz="3600" b="1" strike="noStrike" spc="600" dirty="0">
                <a:solidFill>
                  <a:srgbClr val="222A35"/>
                </a:solidFill>
                <a:effectLst>
                  <a:outerShdw blurRad="38100" dist="38100" dir="2700000" algn="tl">
                    <a:srgbClr val="000000">
                      <a:alpha val="43137"/>
                    </a:srgbClr>
                  </a:outerShdw>
                </a:effectLst>
                <a:latin typeface="Calibri Light"/>
              </a:rPr>
              <a:t>ενδιαφέροντος</a:t>
            </a:r>
            <a:r>
              <a:rPr lang="el-GR" sz="3600" b="1" strike="noStrike" spc="-1" dirty="0">
                <a:solidFill>
                  <a:srgbClr val="222A35"/>
                </a:solidFill>
                <a:latin typeface="Calibri Light"/>
              </a:rPr>
              <a:t> για μάθηση</a:t>
            </a:r>
            <a:br>
              <a:rPr dirty="0"/>
            </a:br>
            <a:r>
              <a:rPr lang="el-GR" sz="3600" b="0" strike="noStrike" spc="-1" dirty="0">
                <a:solidFill>
                  <a:srgbClr val="000000"/>
                </a:solidFill>
                <a:latin typeface="Calibri Light"/>
              </a:rPr>
              <a:t>συνιστά σύγχρονη, </a:t>
            </a:r>
            <a:r>
              <a:rPr lang="el-GR" sz="3600" b="1" strike="noStrike" spc="-1" dirty="0">
                <a:solidFill>
                  <a:srgbClr val="000000"/>
                </a:solidFill>
                <a:latin typeface="Calibri Light"/>
              </a:rPr>
              <a:t>άκρως επιτακτική </a:t>
            </a:r>
            <a:r>
              <a:rPr lang="el-GR" sz="3600" b="1" u="sng" strike="noStrike" spc="599" dirty="0">
                <a:solidFill>
                  <a:srgbClr val="000000"/>
                </a:solidFill>
                <a:uFillTx/>
                <a:latin typeface="Calibri Light"/>
              </a:rPr>
              <a:t>ανάγκη</a:t>
            </a:r>
            <a:r>
              <a:rPr lang="el-GR" sz="3600" b="0" strike="noStrike" spc="-1" dirty="0">
                <a:solidFill>
                  <a:srgbClr val="000000"/>
                </a:solidFill>
                <a:latin typeface="Calibri Light"/>
              </a:rPr>
              <a:t>. </a:t>
            </a:r>
            <a:br>
              <a:rPr dirty="0"/>
            </a:br>
            <a:endParaRPr lang="el-GR" sz="3600" b="0" strike="noStrike" spc="-1" dirty="0">
              <a:solidFill>
                <a:srgbClr val="000000"/>
              </a:solidFill>
              <a:latin typeface="Calibri"/>
            </a:endParaRPr>
          </a:p>
        </p:txBody>
      </p:sp>
      <p:pic>
        <p:nvPicPr>
          <p:cNvPr id="335" name="Picture 2" descr="C:\Users\αγαπουλακι\Desktop\ΑΝΤΡΕΑΣ\TEACHING PAINTINGS\village-school.jpg!HalfHD.jpg"/>
          <p:cNvPicPr/>
          <p:nvPr/>
        </p:nvPicPr>
        <p:blipFill>
          <a:blip r:embed="rId2" cstate="print"/>
          <a:stretch/>
        </p:blipFill>
        <p:spPr>
          <a:xfrm>
            <a:off x="335360" y="692696"/>
            <a:ext cx="5505840" cy="3096000"/>
          </a:xfrm>
          <a:prstGeom prst="rect">
            <a:avLst/>
          </a:prstGeom>
          <a:ln w="0">
            <a:noFill/>
          </a:ln>
        </p:spPr>
      </p:pic>
      <p:pic>
        <p:nvPicPr>
          <p:cNvPr id="336" name="Picture 2" descr="classroom, students, school, teacher gift, &quot;Little Learners&quot; painting by Peggy Johnson prints available on Fine Art America.com: "/>
          <p:cNvPicPr/>
          <p:nvPr/>
        </p:nvPicPr>
        <p:blipFill>
          <a:blip r:embed="rId3" cstate="print"/>
          <a:stretch/>
        </p:blipFill>
        <p:spPr>
          <a:xfrm>
            <a:off x="6192000" y="3429000"/>
            <a:ext cx="5568120" cy="3104280"/>
          </a:xfrm>
          <a:prstGeom prst="rect">
            <a:avLst/>
          </a:prstGeom>
          <a:ln w="0">
            <a:noFill/>
          </a:ln>
        </p:spPr>
      </p:pic>
      <p:sp>
        <p:nvSpPr>
          <p:cNvPr id="5" name="Rectangle 1"/>
          <p:cNvSpPr txBox="1"/>
          <p:nvPr/>
        </p:nvSpPr>
        <p:spPr>
          <a:xfrm>
            <a:off x="0" y="3861048"/>
            <a:ext cx="5951984" cy="2996952"/>
          </a:xfrm>
          <a:prstGeom prst="rect">
            <a:avLst/>
          </a:prstGeom>
          <a:noFill/>
          <a:ln w="9360">
            <a:noFill/>
          </a:ln>
        </p:spPr>
        <p:txBody>
          <a:bodyPr anchor="ctr">
            <a:noAutofit/>
          </a:bodyPr>
          <a:lstStyle/>
          <a:p>
            <a:pPr algn="ctr">
              <a:lnSpc>
                <a:spcPct val="100000"/>
              </a:lnSpc>
              <a:tabLst>
                <a:tab pos="0" algn="l"/>
              </a:tabLst>
            </a:pPr>
            <a:r>
              <a:rPr lang="el-GR" sz="2400" b="0" strike="noStrike" spc="-1" dirty="0">
                <a:solidFill>
                  <a:srgbClr val="000000"/>
                </a:solidFill>
                <a:latin typeface="Calibri"/>
                <a:ea typeface="Calibri"/>
              </a:rPr>
              <a:t>Η </a:t>
            </a:r>
            <a:r>
              <a:rPr lang="el-GR" sz="2400" b="0" strike="noStrike" spc="-1" dirty="0">
                <a:solidFill>
                  <a:srgbClr val="7030A0"/>
                </a:solidFill>
                <a:latin typeface="Calibri"/>
                <a:ea typeface="Calibri"/>
              </a:rPr>
              <a:t>συμβατική, τυπική προσέγγιση </a:t>
            </a:r>
            <a:r>
              <a:rPr lang="el-GR" sz="2400" b="0" strike="noStrike" spc="-1" dirty="0">
                <a:solidFill>
                  <a:srgbClr val="000000"/>
                </a:solidFill>
                <a:latin typeface="Calibri"/>
                <a:ea typeface="Calibri"/>
              </a:rPr>
              <a:t>της διδασκαλίας. </a:t>
            </a:r>
            <a:br>
              <a:rPr dirty="0"/>
            </a:br>
            <a:r>
              <a:rPr lang="el-GR" sz="2000" b="0" strike="noStrike" spc="-1" dirty="0">
                <a:solidFill>
                  <a:srgbClr val="000000"/>
                </a:solidFill>
                <a:latin typeface="Calibri"/>
                <a:ea typeface="Calibri"/>
              </a:rPr>
              <a:t>Τρέχουσα  η ανάγκη για τον ε π α ν α π ρ ο σ δ ι ο ρ ι σ μ ό  και τον  ε μ π λ ο υ τ ι σ μ ό  του ρόλου του δασκάλου </a:t>
            </a:r>
            <a:br>
              <a:rPr dirty="0"/>
            </a:br>
            <a:r>
              <a:rPr lang="el-GR" sz="2000" b="0" strike="noStrike" spc="-1" dirty="0">
                <a:solidFill>
                  <a:srgbClr val="000000"/>
                </a:solidFill>
                <a:latin typeface="Calibri"/>
                <a:ea typeface="Calibri"/>
              </a:rPr>
              <a:t>και του πολύπλευρου επαγγέλματός του,</a:t>
            </a:r>
            <a:br>
              <a:rPr dirty="0"/>
            </a:br>
            <a:r>
              <a:rPr lang="el-GR" sz="2000" b="0" strike="noStrike" spc="-1" dirty="0">
                <a:solidFill>
                  <a:srgbClr val="000000"/>
                </a:solidFill>
                <a:latin typeface="Calibri"/>
                <a:ea typeface="Calibri"/>
              </a:rPr>
              <a:t> πέρα από το να εκπέμπει και να κυκλοφορεί απλώς πληροφορίες.</a:t>
            </a:r>
            <a:endParaRPr lang="el-GR" sz="2000" b="0" strike="noStrike" spc="-1" dirty="0">
              <a:solidFill>
                <a:srgbClr val="000000"/>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dissolve">
                                      <p:cBhvr>
                                        <p:cTn id="7" dur="500"/>
                                        <p:tgtEl>
                                          <p:spTgt spid="334"/>
                                        </p:tgtEl>
                                      </p:cBhvr>
                                    </p:animEffect>
                                  </p:childTnLst>
                                </p:cTn>
                              </p:par>
                              <p:par>
                                <p:cTn id="8" presetID="9" presetClass="entr" presetSubtype="0" fill="hold" nodeType="withEffect">
                                  <p:stCondLst>
                                    <p:cond delay="0"/>
                                  </p:stCondLst>
                                  <p:childTnLst>
                                    <p:set>
                                      <p:cBhvr>
                                        <p:cTn id="9" dur="1" fill="hold">
                                          <p:stCondLst>
                                            <p:cond delay="0"/>
                                          </p:stCondLst>
                                        </p:cTn>
                                        <p:tgtEl>
                                          <p:spTgt spid="336"/>
                                        </p:tgtEl>
                                        <p:attrNameLst>
                                          <p:attrName>style.visibility</p:attrName>
                                        </p:attrNameLst>
                                      </p:cBhvr>
                                      <p:to>
                                        <p:strVal val="visible"/>
                                      </p:to>
                                    </p:set>
                                    <p:animEffect transition="in" filter="dissolve">
                                      <p:cBhvr>
                                        <p:cTn id="10"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itle 1"/>
          <p:cNvSpPr txBox="1"/>
          <p:nvPr/>
        </p:nvSpPr>
        <p:spPr>
          <a:xfrm>
            <a:off x="0" y="0"/>
            <a:ext cx="6286320" cy="1268280"/>
          </a:xfrm>
          <a:prstGeom prst="rect">
            <a:avLst/>
          </a:prstGeom>
          <a:noFill/>
          <a:ln w="0">
            <a:noFill/>
          </a:ln>
        </p:spPr>
        <p:txBody>
          <a:bodyPr anchor="b">
            <a:noAutofit/>
          </a:bodyPr>
          <a:lstStyle/>
          <a:p>
            <a:pPr algn="ctr">
              <a:lnSpc>
                <a:spcPct val="90000"/>
              </a:lnSpc>
            </a:pPr>
            <a:r>
              <a:rPr lang="el-GR" sz="1800" b="0" strike="noStrike" spc="-1">
                <a:solidFill>
                  <a:srgbClr val="000000"/>
                </a:solidFill>
                <a:latin typeface="Calibri Light"/>
              </a:rPr>
              <a:t>Η  απώλεια του ενδιαφέροντος για τη μάθηση είναι ένας βάσιμος λόγος  </a:t>
            </a:r>
            <a:r>
              <a:rPr lang="el-GR" sz="1800" b="0" u="sng" strike="noStrike" spc="-1">
                <a:solidFill>
                  <a:srgbClr val="000000"/>
                </a:solidFill>
                <a:uFillTx/>
                <a:latin typeface="Calibri Light"/>
              </a:rPr>
              <a:t>διαμαρτυρίας</a:t>
            </a:r>
            <a:r>
              <a:rPr lang="el-GR" sz="1800" b="0" strike="noStrike" spc="-1">
                <a:solidFill>
                  <a:srgbClr val="000000"/>
                </a:solidFill>
                <a:latin typeface="Calibri Light"/>
              </a:rPr>
              <a:t>  </a:t>
            </a:r>
            <a:br/>
            <a:r>
              <a:rPr lang="el-GR" sz="1800" b="0" strike="noStrike" spc="-1">
                <a:solidFill>
                  <a:srgbClr val="000000"/>
                </a:solidFill>
                <a:latin typeface="Calibri Light"/>
              </a:rPr>
              <a:t>με στόχο την  </a:t>
            </a:r>
            <a:r>
              <a:rPr lang="el-GR" sz="1800" b="0" strike="noStrike" spc="599">
                <a:solidFill>
                  <a:srgbClr val="000000"/>
                </a:solidFill>
                <a:latin typeface="Calibri Light"/>
              </a:rPr>
              <a:t>αναβάθμιση</a:t>
            </a:r>
            <a:r>
              <a:rPr lang="el-GR" sz="1800" b="0" strike="noStrike" spc="-1">
                <a:solidFill>
                  <a:srgbClr val="000000"/>
                </a:solidFill>
                <a:latin typeface="Calibri Light"/>
              </a:rPr>
              <a:t> </a:t>
            </a:r>
            <a:br/>
            <a:r>
              <a:rPr lang="el-GR" sz="1800" b="0" strike="noStrike" spc="-1">
                <a:solidFill>
                  <a:srgbClr val="000000"/>
                </a:solidFill>
                <a:latin typeface="Calibri Light"/>
              </a:rPr>
              <a:t>δασκάλων και διδασκαλίας.</a:t>
            </a:r>
            <a:endParaRPr lang="el-GR" sz="1800" b="0" strike="noStrike" spc="-1">
              <a:solidFill>
                <a:srgbClr val="000000"/>
              </a:solidFill>
              <a:latin typeface="Calibri"/>
            </a:endParaRPr>
          </a:p>
        </p:txBody>
      </p:sp>
      <p:sp>
        <p:nvSpPr>
          <p:cNvPr id="338" name="Text Placeholder 3"/>
          <p:cNvSpPr txBox="1"/>
          <p:nvPr/>
        </p:nvSpPr>
        <p:spPr>
          <a:xfrm>
            <a:off x="0" y="1196640"/>
            <a:ext cx="6571800" cy="5661000"/>
          </a:xfrm>
          <a:prstGeom prst="rect">
            <a:avLst/>
          </a:prstGeom>
          <a:noFill/>
          <a:ln w="0">
            <a:noFill/>
          </a:ln>
        </p:spPr>
        <p:txBody>
          <a:bodyPr>
            <a:noAutofit/>
          </a:bodyPr>
          <a:lstStyle/>
          <a:p>
            <a:pPr algn="ctr">
              <a:lnSpc>
                <a:spcPct val="90000"/>
              </a:lnSpc>
              <a:spcBef>
                <a:spcPts val="1001"/>
              </a:spcBef>
              <a:tabLst>
                <a:tab pos="0" algn="l"/>
              </a:tabLst>
            </a:pPr>
            <a:r>
              <a:rPr lang="el-GR" sz="1600" b="0" strike="noStrike" spc="599">
                <a:solidFill>
                  <a:srgbClr val="FF0000"/>
                </a:solidFill>
                <a:latin typeface="Calibri"/>
              </a:rPr>
              <a:t>Γιατί  να  ασχολείται   κανείς;</a:t>
            </a:r>
            <a:endParaRPr lang="el-GR" sz="1600" b="0" strike="noStrike" spc="-1">
              <a:solidFill>
                <a:srgbClr val="000000"/>
              </a:solidFill>
              <a:latin typeface="Calibri"/>
            </a:endParaRPr>
          </a:p>
          <a:p>
            <a:pPr algn="ctr">
              <a:lnSpc>
                <a:spcPct val="90000"/>
              </a:lnSpc>
              <a:spcBef>
                <a:spcPts val="1001"/>
              </a:spcBef>
              <a:tabLst>
                <a:tab pos="0" algn="l"/>
              </a:tabLst>
            </a:pPr>
            <a:endParaRPr lang="el-GR" sz="1600" b="0" strike="noStrike" spc="-1">
              <a:solidFill>
                <a:srgbClr val="000000"/>
              </a:solidFill>
              <a:latin typeface="Calibri"/>
            </a:endParaRPr>
          </a:p>
          <a:p>
            <a:pPr algn="just">
              <a:lnSpc>
                <a:spcPct val="90000"/>
              </a:lnSpc>
              <a:spcBef>
                <a:spcPts val="1001"/>
              </a:spcBef>
              <a:tabLst>
                <a:tab pos="0" algn="l"/>
              </a:tabLst>
            </a:pPr>
            <a:r>
              <a:rPr lang="el-GR" sz="1600" b="0" strike="noStrike" spc="299">
                <a:solidFill>
                  <a:srgbClr val="000000"/>
                </a:solidFill>
                <a:latin typeface="Calibri"/>
              </a:rPr>
              <a:t>Οι δάσκαλοι που μπορούν να </a:t>
            </a:r>
            <a:r>
              <a:rPr lang="el-GR" sz="1600" b="0" strike="noStrike" spc="299">
                <a:solidFill>
                  <a:srgbClr val="FF0000"/>
                </a:solidFill>
                <a:latin typeface="Calibri"/>
              </a:rPr>
              <a:t>αλλάξουν τη ζωή σου,</a:t>
            </a:r>
            <a:r>
              <a:rPr lang="el-GR" sz="1600" b="0" strike="noStrike" spc="299">
                <a:solidFill>
                  <a:srgbClr val="000000"/>
                </a:solidFill>
                <a:latin typeface="Calibri"/>
              </a:rPr>
              <a:t> είναι </a:t>
            </a:r>
            <a:r>
              <a:rPr lang="el-GR" sz="1600" b="1" u="sng" strike="noStrike" spc="599">
                <a:solidFill>
                  <a:srgbClr val="000000"/>
                </a:solidFill>
                <a:uFillTx/>
                <a:latin typeface="Calibri"/>
              </a:rPr>
              <a:t>υπέρμαχοι της </a:t>
            </a:r>
            <a:r>
              <a:rPr lang="el-GR" sz="1600" b="1" u="sng" strike="noStrike" spc="599">
                <a:solidFill>
                  <a:srgbClr val="FF0000"/>
                </a:solidFill>
                <a:uFillTx/>
                <a:latin typeface="Calibri"/>
              </a:rPr>
              <a:t>αριστείας</a:t>
            </a:r>
            <a:r>
              <a:rPr lang="el-GR" sz="1600" b="1" u="sng" strike="noStrike" spc="599">
                <a:solidFill>
                  <a:srgbClr val="000000"/>
                </a:solidFill>
                <a:uFillTx/>
                <a:latin typeface="Calibri"/>
              </a:rPr>
              <a:t> με στόχο του αριστούχου κυρίως το κοινό καλό</a:t>
            </a:r>
            <a:r>
              <a:rPr lang="el-GR" sz="1600" b="0" strike="noStrike" spc="299">
                <a:solidFill>
                  <a:srgbClr val="000000"/>
                </a:solidFill>
                <a:latin typeface="Calibri"/>
              </a:rPr>
              <a:t> (κι όχι το ατομικό καλό), εμπνέουν και ενθαρρύνουν τους μαθητές </a:t>
            </a:r>
            <a:r>
              <a:rPr lang="el-GR" sz="1600" b="0" strike="noStrike" spc="299">
                <a:solidFill>
                  <a:srgbClr val="FF0000"/>
                </a:solidFill>
                <a:latin typeface="Calibri"/>
              </a:rPr>
              <a:t>να μοχθούν για το καλύτερο </a:t>
            </a:r>
            <a:r>
              <a:rPr lang="el-GR" sz="1600" b="0" strike="noStrike" spc="299">
                <a:solidFill>
                  <a:srgbClr val="000000"/>
                </a:solidFill>
                <a:latin typeface="Calibri"/>
              </a:rPr>
              <a:t>και </a:t>
            </a:r>
            <a:r>
              <a:rPr lang="el-GR" sz="1600" b="0" strike="noStrike" spc="299">
                <a:solidFill>
                  <a:srgbClr val="FF0000"/>
                </a:solidFill>
                <a:latin typeface="Calibri"/>
              </a:rPr>
              <a:t>να το ανακαλύπτουν στους εαυτούς τους</a:t>
            </a:r>
            <a:r>
              <a:rPr lang="el-GR" sz="1600" b="0" strike="noStrike" spc="299">
                <a:solidFill>
                  <a:srgbClr val="000000"/>
                </a:solidFill>
                <a:latin typeface="Calibri"/>
              </a:rPr>
              <a:t>.</a:t>
            </a:r>
            <a:endParaRPr lang="el-GR" sz="1600" b="0" strike="noStrike" spc="-1">
              <a:solidFill>
                <a:srgbClr val="000000"/>
              </a:solidFill>
              <a:latin typeface="Calibri"/>
            </a:endParaRPr>
          </a:p>
          <a:p>
            <a:pPr algn="just">
              <a:lnSpc>
                <a:spcPct val="90000"/>
              </a:lnSpc>
              <a:spcBef>
                <a:spcPts val="1001"/>
              </a:spcBef>
              <a:tabLst>
                <a:tab pos="0" algn="l"/>
              </a:tabLst>
            </a:pPr>
            <a:endParaRPr lang="el-GR" sz="1600" b="0" strike="noStrike" spc="-1">
              <a:solidFill>
                <a:srgbClr val="000000"/>
              </a:solidFill>
              <a:latin typeface="Calibri"/>
            </a:endParaRPr>
          </a:p>
          <a:p>
            <a:pPr algn="just">
              <a:lnSpc>
                <a:spcPct val="90000"/>
              </a:lnSpc>
              <a:spcBef>
                <a:spcPts val="1001"/>
              </a:spcBef>
              <a:tabLst>
                <a:tab pos="0" algn="l"/>
              </a:tabLst>
            </a:pPr>
            <a:r>
              <a:rPr lang="el-GR" sz="1600" b="0" strike="noStrike" spc="299">
                <a:solidFill>
                  <a:srgbClr val="000000"/>
                </a:solidFill>
                <a:latin typeface="Calibri"/>
              </a:rPr>
              <a:t>Οι  καλοί δάσκαλοι είναι </a:t>
            </a:r>
            <a:r>
              <a:rPr lang="el-GR" sz="1600" b="1" strike="noStrike" spc="299">
                <a:solidFill>
                  <a:srgbClr val="FF0000"/>
                </a:solidFill>
                <a:latin typeface="Calibri"/>
              </a:rPr>
              <a:t>πηγές πείρας</a:t>
            </a:r>
            <a:r>
              <a:rPr lang="el-GR" sz="1600" b="0" strike="noStrike" spc="299">
                <a:solidFill>
                  <a:srgbClr val="000000"/>
                </a:solidFill>
                <a:latin typeface="Calibri"/>
              </a:rPr>
              <a:t>. Έχουν περάσει και οι ίδιοι από τα θρανία, έχουν βρεθεί σε ανάλογες περιστάσεις με τους μαθητές τους και είναι σε θέση να μεταδίδουν μαθήματα, όχι μόνο σχετικά με κάποιο γνωστικό αντικείμενο αλλά </a:t>
            </a:r>
            <a:r>
              <a:rPr lang="el-GR" sz="1600" b="1" strike="noStrike" spc="299">
                <a:solidFill>
                  <a:srgbClr val="FF0000"/>
                </a:solidFill>
                <a:latin typeface="Calibri"/>
              </a:rPr>
              <a:t>μαθήματα  ζωής </a:t>
            </a:r>
            <a:r>
              <a:rPr lang="el-GR" sz="1600" b="0" strike="noStrike" spc="299">
                <a:solidFill>
                  <a:srgbClr val="000000"/>
                </a:solidFill>
                <a:latin typeface="Calibri"/>
              </a:rPr>
              <a:t>.</a:t>
            </a:r>
            <a:endParaRPr lang="el-GR" sz="1600" b="0" strike="noStrike" spc="-1">
              <a:solidFill>
                <a:srgbClr val="000000"/>
              </a:solidFill>
              <a:latin typeface="Calibri"/>
            </a:endParaRPr>
          </a:p>
          <a:p>
            <a:pPr algn="just">
              <a:lnSpc>
                <a:spcPct val="90000"/>
              </a:lnSpc>
              <a:spcBef>
                <a:spcPts val="1001"/>
              </a:spcBef>
              <a:tabLst>
                <a:tab pos="0" algn="l"/>
              </a:tabLst>
            </a:pPr>
            <a:endParaRPr lang="el-GR" sz="1600" b="0" strike="noStrike" spc="-1">
              <a:solidFill>
                <a:srgbClr val="000000"/>
              </a:solidFill>
              <a:latin typeface="Calibri"/>
            </a:endParaRPr>
          </a:p>
          <a:p>
            <a:pPr algn="just">
              <a:lnSpc>
                <a:spcPct val="90000"/>
              </a:lnSpc>
              <a:spcBef>
                <a:spcPts val="1001"/>
              </a:spcBef>
              <a:tabLst>
                <a:tab pos="0" algn="l"/>
              </a:tabLst>
            </a:pPr>
            <a:r>
              <a:rPr lang="el-GR" sz="1600" b="0" strike="noStrike" spc="299">
                <a:solidFill>
                  <a:srgbClr val="000000"/>
                </a:solidFill>
                <a:latin typeface="Calibri"/>
              </a:rPr>
              <a:t>Οι δάσκαλοι πρέπει διαρκώς να </a:t>
            </a:r>
            <a:r>
              <a:rPr lang="el-GR" sz="1600" b="0" strike="noStrike" spc="299">
                <a:solidFill>
                  <a:srgbClr val="FF0000"/>
                </a:solidFill>
                <a:latin typeface="Calibri"/>
              </a:rPr>
              <a:t>επανασχεδιάζουν</a:t>
            </a:r>
            <a:r>
              <a:rPr lang="el-GR" sz="1600" b="0" strike="noStrike" spc="299">
                <a:solidFill>
                  <a:srgbClr val="000000"/>
                </a:solidFill>
                <a:latin typeface="Calibri"/>
              </a:rPr>
              <a:t> τον εαυτό τους, το επάγγελμά τους, τα εργαλεία και τις τεχνικές που χρησιμοποιούν, τη σχέση τους με τους μαθητές, με σκοπό να υπηρετήσουν καλύτερα το κοινωνικό σύνολο.</a:t>
            </a:r>
            <a:endParaRPr lang="el-GR" sz="1600" b="0" strike="noStrike" spc="-1">
              <a:solidFill>
                <a:srgbClr val="000000"/>
              </a:solidFill>
              <a:latin typeface="Calibri"/>
            </a:endParaRPr>
          </a:p>
        </p:txBody>
      </p:sp>
      <p:pic>
        <p:nvPicPr>
          <p:cNvPr id="339" name="Picture 2" descr="C:\Users\αγαπουλακι\Desktop\ΑΝΤΡΕΑΣ\TEACHING PAINTINGS\brussels-students.jpg"/>
          <p:cNvPicPr/>
          <p:nvPr/>
        </p:nvPicPr>
        <p:blipFill>
          <a:blip r:embed="rId2" cstate="print"/>
          <a:stretch/>
        </p:blipFill>
        <p:spPr>
          <a:xfrm>
            <a:off x="6572160" y="214200"/>
            <a:ext cx="5428800" cy="64778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additive="repl">
                                        <p:cTn id="7" dur="500"/>
                                        <p:tgtEl>
                                          <p:spTgt spid="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38">
                                            <p:txEl>
                                              <p:pRg st="0" end="0"/>
                                            </p:txEl>
                                          </p:spTgt>
                                        </p:tgtEl>
                                        <p:attrNameLst>
                                          <p:attrName>style.visibility</p:attrName>
                                        </p:attrNameLst>
                                      </p:cBhvr>
                                      <p:to>
                                        <p:strVal val="visible"/>
                                      </p:to>
                                    </p:set>
                                    <p:animEffect transition="in" filter="fade">
                                      <p:cBhvr additive="repl">
                                        <p:cTn id="12" dur="500"/>
                                        <p:tgtEl>
                                          <p:spTgt spid="3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338">
                                            <p:txEl>
                                              <p:pRg st="2" end="2"/>
                                            </p:txEl>
                                          </p:spTgt>
                                        </p:tgtEl>
                                        <p:attrNameLst>
                                          <p:attrName>style.visibility</p:attrName>
                                        </p:attrNameLst>
                                      </p:cBhvr>
                                      <p:to>
                                        <p:strVal val="visible"/>
                                      </p:to>
                                    </p:set>
                                    <p:animEffect transition="in" filter="fade">
                                      <p:cBhvr additive="repl">
                                        <p:cTn id="17" dur="500"/>
                                        <p:tgtEl>
                                          <p:spTgt spid="3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338">
                                            <p:txEl>
                                              <p:pRg st="4" end="4"/>
                                            </p:txEl>
                                          </p:spTgt>
                                        </p:tgtEl>
                                        <p:attrNameLst>
                                          <p:attrName>style.visibility</p:attrName>
                                        </p:attrNameLst>
                                      </p:cBhvr>
                                      <p:to>
                                        <p:strVal val="visible"/>
                                      </p:to>
                                    </p:set>
                                    <p:animEffect transition="in" filter="fade">
                                      <p:cBhvr additive="repl">
                                        <p:cTn id="22" dur="500"/>
                                        <p:tgtEl>
                                          <p:spTgt spid="33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338">
                                            <p:txEl>
                                              <p:pRg st="6" end="6"/>
                                            </p:txEl>
                                          </p:spTgt>
                                        </p:tgtEl>
                                        <p:attrNameLst>
                                          <p:attrName>style.visibility</p:attrName>
                                        </p:attrNameLst>
                                      </p:cBhvr>
                                      <p:to>
                                        <p:strVal val="visible"/>
                                      </p:to>
                                    </p:set>
                                    <p:animEffect transition="in" filter="fade">
                                      <p:cBhvr additive="repl">
                                        <p:cTn id="27" dur="500"/>
                                        <p:tgtEl>
                                          <p:spTgt spid="3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
          <p:cNvSpPr/>
          <p:nvPr/>
        </p:nvSpPr>
        <p:spPr>
          <a:xfrm>
            <a:off x="0" y="0"/>
            <a:ext cx="4381200" cy="667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2400" b="0" strike="noStrike" spc="-1">
                <a:solidFill>
                  <a:srgbClr val="000000"/>
                </a:solidFill>
                <a:latin typeface="Calibri"/>
              </a:rPr>
              <a:t>«Η διδασκαλία στην τάξη πρέπει να γίνεται </a:t>
            </a:r>
            <a:r>
              <a:rPr lang="el-GR" sz="2400" b="1" strike="noStrike" spc="-1">
                <a:solidFill>
                  <a:srgbClr val="000000"/>
                </a:solidFill>
                <a:latin typeface="Calibri"/>
              </a:rPr>
              <a:t>ευχάριστα</a:t>
            </a:r>
            <a:r>
              <a:rPr lang="el-GR" sz="2400" b="0" strike="noStrike" spc="-1">
                <a:solidFill>
                  <a:srgbClr val="000000"/>
                </a:solidFill>
                <a:latin typeface="Calibri"/>
              </a:rPr>
              <a:t>, γιατί μόνο τότε η γνώση παραμένει μόνιμα.» </a:t>
            </a:r>
            <a:endParaRPr lang="el-GR" sz="2400" b="0" strike="noStrike" spc="-1">
              <a:latin typeface="Arial"/>
            </a:endParaRPr>
          </a:p>
          <a:p>
            <a:pPr algn="just">
              <a:lnSpc>
                <a:spcPct val="100000"/>
              </a:lnSpc>
            </a:pPr>
            <a:r>
              <a:rPr lang="el-GR" sz="2400" b="1" strike="noStrike" spc="-1">
                <a:solidFill>
                  <a:srgbClr val="000000"/>
                </a:solidFill>
                <a:latin typeface="Calibri"/>
              </a:rPr>
              <a:t>Βασίλειος ο Μέγας</a:t>
            </a:r>
            <a:endParaRPr lang="el-GR" sz="2400" b="0" strike="noStrike" spc="-1">
              <a:latin typeface="Arial"/>
            </a:endParaRPr>
          </a:p>
          <a:p>
            <a:pPr algn="just">
              <a:lnSpc>
                <a:spcPct val="100000"/>
              </a:lnSpc>
            </a:pPr>
            <a:endParaRPr lang="el-GR" sz="2400" b="0" strike="noStrike" spc="-1">
              <a:latin typeface="Arial"/>
            </a:endParaRPr>
          </a:p>
          <a:p>
            <a:pPr algn="just">
              <a:lnSpc>
                <a:spcPct val="100000"/>
              </a:lnSpc>
            </a:pPr>
            <a:r>
              <a:rPr lang="el-GR" sz="2400" b="0" strike="noStrike" spc="-1">
                <a:solidFill>
                  <a:srgbClr val="000000"/>
                </a:solidFill>
                <a:latin typeface="Calibri"/>
              </a:rPr>
              <a:t>«Η </a:t>
            </a:r>
            <a:r>
              <a:rPr lang="el-GR" sz="2400" b="1" strike="noStrike" spc="-1">
                <a:solidFill>
                  <a:srgbClr val="000000"/>
                </a:solidFill>
                <a:latin typeface="Calibri"/>
              </a:rPr>
              <a:t>εκπαίδευση</a:t>
            </a:r>
            <a:r>
              <a:rPr lang="el-GR" sz="2400" b="0" strike="noStrike" spc="-1">
                <a:solidFill>
                  <a:srgbClr val="000000"/>
                </a:solidFill>
                <a:latin typeface="Calibri"/>
              </a:rPr>
              <a:t> είναι από τις </a:t>
            </a:r>
            <a:r>
              <a:rPr lang="el-GR" sz="2400" b="0" u="sng" strike="noStrike" spc="-1">
                <a:solidFill>
                  <a:srgbClr val="000000"/>
                </a:solidFill>
                <a:uFillTx/>
                <a:latin typeface="Calibri"/>
              </a:rPr>
              <a:t>τέχνες</a:t>
            </a:r>
            <a:r>
              <a:rPr lang="el-GR" sz="2400" b="0" strike="noStrike" spc="-1">
                <a:solidFill>
                  <a:srgbClr val="000000"/>
                </a:solidFill>
                <a:latin typeface="Calibri"/>
              </a:rPr>
              <a:t> και τις </a:t>
            </a:r>
            <a:r>
              <a:rPr lang="el-GR" sz="2400" b="0" u="sng" strike="noStrike" spc="-1">
                <a:solidFill>
                  <a:srgbClr val="000000"/>
                </a:solidFill>
                <a:uFillTx/>
                <a:latin typeface="Calibri"/>
              </a:rPr>
              <a:t>επιστήμες</a:t>
            </a:r>
            <a:r>
              <a:rPr lang="el-GR" sz="2400" b="0" strike="noStrike" spc="-1">
                <a:solidFill>
                  <a:srgbClr val="000000"/>
                </a:solidFill>
                <a:latin typeface="Calibri"/>
              </a:rPr>
              <a:t> η </a:t>
            </a:r>
            <a:r>
              <a:rPr lang="el-GR" sz="2400" b="1" strike="noStrike" spc="-1">
                <a:solidFill>
                  <a:srgbClr val="000000"/>
                </a:solidFill>
                <a:latin typeface="Calibri"/>
              </a:rPr>
              <a:t>ανώτερη.» </a:t>
            </a:r>
            <a:endParaRPr lang="el-GR" sz="2400" b="0" strike="noStrike" spc="-1">
              <a:latin typeface="Arial"/>
            </a:endParaRPr>
          </a:p>
          <a:p>
            <a:pPr algn="just">
              <a:lnSpc>
                <a:spcPct val="100000"/>
              </a:lnSpc>
            </a:pPr>
            <a:r>
              <a:rPr lang="el-GR" sz="2400" b="1" strike="noStrike" spc="-1">
                <a:solidFill>
                  <a:srgbClr val="000000"/>
                </a:solidFill>
                <a:latin typeface="Calibri"/>
              </a:rPr>
              <a:t>Γρηγόριος ο Θεολόγος</a:t>
            </a:r>
            <a:endParaRPr lang="el-GR" sz="2400" b="0" strike="noStrike" spc="-1">
              <a:latin typeface="Arial"/>
            </a:endParaRPr>
          </a:p>
          <a:p>
            <a:pPr algn="just">
              <a:lnSpc>
                <a:spcPct val="100000"/>
              </a:lnSpc>
            </a:pPr>
            <a:endParaRPr lang="el-GR" sz="2400" b="0" strike="noStrike" spc="-1">
              <a:latin typeface="Arial"/>
            </a:endParaRPr>
          </a:p>
          <a:p>
            <a:pPr algn="just">
              <a:lnSpc>
                <a:spcPct val="100000"/>
              </a:lnSpc>
            </a:pPr>
            <a:r>
              <a:rPr lang="el-GR" sz="2400" b="0" strike="noStrike" spc="-1">
                <a:solidFill>
                  <a:srgbClr val="000000"/>
                </a:solidFill>
                <a:latin typeface="Calibri"/>
              </a:rPr>
              <a:t>«Η παιδεία είναι πολύ ωφέλιμη στον άνθρωπο, αλλά απαιτεί </a:t>
            </a:r>
            <a:r>
              <a:rPr lang="el-GR" sz="2400" b="1" strike="noStrike" spc="-1">
                <a:solidFill>
                  <a:srgbClr val="000000"/>
                </a:solidFill>
                <a:latin typeface="Calibri"/>
              </a:rPr>
              <a:t>πολύ επίμονη προσπάθεια</a:t>
            </a:r>
            <a:r>
              <a:rPr lang="el-GR" sz="2400" b="0" strike="noStrike" spc="-1">
                <a:solidFill>
                  <a:srgbClr val="000000"/>
                </a:solidFill>
                <a:latin typeface="Calibri"/>
              </a:rPr>
              <a:t>, ώστε </a:t>
            </a:r>
            <a:r>
              <a:rPr lang="el-GR" sz="2400" b="1" strike="noStrike" spc="-1">
                <a:solidFill>
                  <a:srgbClr val="000000"/>
                </a:solidFill>
                <a:latin typeface="Calibri"/>
              </a:rPr>
              <a:t>να ξεριζωθούν από την ψυχή του παιδαγωγού αδυναμίες και πάθη</a:t>
            </a:r>
            <a:r>
              <a:rPr lang="el-GR" sz="2400" b="0" strike="noStrike" spc="-1">
                <a:solidFill>
                  <a:srgbClr val="000000"/>
                </a:solidFill>
                <a:latin typeface="Calibri"/>
              </a:rPr>
              <a:t>.» </a:t>
            </a:r>
            <a:endParaRPr lang="el-GR" sz="2400" b="0" strike="noStrike" spc="-1">
              <a:latin typeface="Arial"/>
            </a:endParaRPr>
          </a:p>
          <a:p>
            <a:pPr algn="just">
              <a:lnSpc>
                <a:spcPct val="100000"/>
              </a:lnSpc>
            </a:pPr>
            <a:r>
              <a:rPr lang="el-GR" sz="2400" b="1" strike="noStrike" spc="-1">
                <a:solidFill>
                  <a:srgbClr val="000000"/>
                </a:solidFill>
                <a:latin typeface="Calibri"/>
              </a:rPr>
              <a:t>Ιωάννης ο Χρυσόστομος</a:t>
            </a:r>
            <a:endParaRPr lang="el-GR" sz="2400" b="0" strike="noStrike" spc="-1">
              <a:latin typeface="Arial"/>
            </a:endParaRPr>
          </a:p>
        </p:txBody>
      </p:sp>
      <p:pic>
        <p:nvPicPr>
          <p:cNvPr id="223" name="Εικόνα 4"/>
          <p:cNvPicPr/>
          <p:nvPr/>
        </p:nvPicPr>
        <p:blipFill>
          <a:blip r:embed="rId2" cstate="print"/>
          <a:stretch/>
        </p:blipFill>
        <p:spPr>
          <a:xfrm>
            <a:off x="4589640" y="145080"/>
            <a:ext cx="7380360" cy="5416200"/>
          </a:xfrm>
          <a:prstGeom prst="rect">
            <a:avLst/>
          </a:prstGeom>
          <a:ln w="0">
            <a:noFill/>
          </a:ln>
        </p:spPr>
      </p:pic>
      <p:sp>
        <p:nvSpPr>
          <p:cNvPr id="224" name="3 - Ορθογώνιο"/>
          <p:cNvSpPr/>
          <p:nvPr/>
        </p:nvSpPr>
        <p:spPr>
          <a:xfrm>
            <a:off x="4425120" y="5633280"/>
            <a:ext cx="7766280" cy="118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400" b="0" strike="noStrike" spc="-1">
                <a:solidFill>
                  <a:srgbClr val="000000"/>
                </a:solidFill>
                <a:latin typeface="Calibri"/>
              </a:rPr>
              <a:t>Καθένας από σας, αν θέλει, είναι </a:t>
            </a:r>
            <a:r>
              <a:rPr lang="el-GR" sz="2400" b="1" strike="noStrike" spc="-1">
                <a:solidFill>
                  <a:srgbClr val="000000"/>
                </a:solidFill>
                <a:latin typeface="Calibri"/>
              </a:rPr>
              <a:t>δάσκαλος</a:t>
            </a:r>
            <a:r>
              <a:rPr lang="el-GR" sz="2400" b="0" strike="noStrike" spc="-1">
                <a:solidFill>
                  <a:srgbClr val="000000"/>
                </a:solidFill>
                <a:latin typeface="Calibri"/>
              </a:rPr>
              <a:t>, </a:t>
            </a:r>
            <a:endParaRPr lang="el-GR" sz="2400" b="0" strike="noStrike" spc="-1">
              <a:latin typeface="Arial"/>
            </a:endParaRPr>
          </a:p>
          <a:p>
            <a:pPr algn="ctr">
              <a:lnSpc>
                <a:spcPct val="100000"/>
              </a:lnSpc>
            </a:pPr>
            <a:r>
              <a:rPr lang="el-GR" sz="2400" b="0" strike="noStrike" spc="-1">
                <a:solidFill>
                  <a:srgbClr val="000000"/>
                </a:solidFill>
                <a:latin typeface="Calibri"/>
              </a:rPr>
              <a:t>αν όχι άλλου, πάντως </a:t>
            </a:r>
            <a:r>
              <a:rPr lang="el-GR" sz="2400" b="1" strike="noStrike" spc="-1">
                <a:solidFill>
                  <a:srgbClr val="000000"/>
                </a:solidFill>
                <a:latin typeface="Calibri"/>
              </a:rPr>
              <a:t>του εαυτού του</a:t>
            </a:r>
            <a:r>
              <a:rPr lang="el-GR" sz="2400" b="0" strike="noStrike" spc="-1">
                <a:solidFill>
                  <a:srgbClr val="000000"/>
                </a:solidFill>
                <a:latin typeface="Calibri"/>
              </a:rPr>
              <a:t>.  </a:t>
            </a:r>
            <a:endParaRPr lang="el-GR" sz="2400" b="0" strike="noStrike" spc="-1">
              <a:latin typeface="Arial"/>
            </a:endParaRPr>
          </a:p>
          <a:p>
            <a:pPr algn="ctr">
              <a:lnSpc>
                <a:spcPct val="100000"/>
              </a:lnSpc>
            </a:pPr>
            <a:r>
              <a:rPr lang="el-GR" sz="2400" b="1" strike="noStrike" spc="299">
                <a:solidFill>
                  <a:srgbClr val="000000"/>
                </a:solidFill>
                <a:latin typeface="Calibri"/>
              </a:rPr>
              <a:t>Να διδάξεις </a:t>
            </a:r>
            <a:r>
              <a:rPr lang="el-GR" sz="2400" b="1" u="sng" strike="noStrike" spc="299">
                <a:solidFill>
                  <a:srgbClr val="000000"/>
                </a:solidFill>
                <a:uFillTx/>
                <a:latin typeface="Calibri"/>
              </a:rPr>
              <a:t>πρώτα</a:t>
            </a:r>
            <a:r>
              <a:rPr lang="el-GR" sz="2400" b="1" strike="noStrike" spc="299">
                <a:solidFill>
                  <a:srgbClr val="000000"/>
                </a:solidFill>
                <a:latin typeface="Calibri"/>
              </a:rPr>
              <a:t> τον εαυτό σου</a:t>
            </a:r>
            <a:r>
              <a:rPr lang="el-GR" sz="2400" b="0" strike="noStrike" spc="-1">
                <a:solidFill>
                  <a:srgbClr val="000000"/>
                </a:solidFill>
                <a:latin typeface="Calibri"/>
              </a:rPr>
              <a:t>. Ε.Π.Ε. 23,106.</a:t>
            </a:r>
            <a:endParaRPr lang="el-G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animEffect transition="in" filter="fade">
                                      <p:cBhvr additive="repl">
                                        <p:cTn id="7" dur="500"/>
                                        <p:tgtEl>
                                          <p:spTgt spid="222">
                                            <p:txEl>
                                              <p:pRg st="0" end="0"/>
                                            </p:txEl>
                                          </p:spTgt>
                                        </p:tgtEl>
                                      </p:cBhvr>
                                    </p:animEffect>
                                  </p:childTnLst>
                                </p:cTn>
                              </p:par>
                              <p:par>
                                <p:cTn id="8" presetID="10" presetClass="entr" fill="hold" nodeType="withEffect">
                                  <p:stCondLst>
                                    <p:cond delay="0"/>
                                  </p:stCondLst>
                                  <p:childTnLst>
                                    <p:set>
                                      <p:cBhvr>
                                        <p:cTn id="9" dur="1" fill="hold">
                                          <p:stCondLst>
                                            <p:cond delay="0"/>
                                          </p:stCondLst>
                                        </p:cTn>
                                        <p:tgtEl>
                                          <p:spTgt spid="222">
                                            <p:txEl>
                                              <p:pRg st="1" end="1"/>
                                            </p:txEl>
                                          </p:spTgt>
                                        </p:tgtEl>
                                        <p:attrNameLst>
                                          <p:attrName>style.visibility</p:attrName>
                                        </p:attrNameLst>
                                      </p:cBhvr>
                                      <p:to>
                                        <p:strVal val="visible"/>
                                      </p:to>
                                    </p:set>
                                    <p:animEffect transition="in" filter="fade">
                                      <p:cBhvr additive="repl">
                                        <p:cTn id="10" dur="500"/>
                                        <p:tgtEl>
                                          <p:spTgt spid="2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222">
                                            <p:txEl>
                                              <p:pRg st="3" end="3"/>
                                            </p:txEl>
                                          </p:spTgt>
                                        </p:tgtEl>
                                        <p:attrNameLst>
                                          <p:attrName>style.visibility</p:attrName>
                                        </p:attrNameLst>
                                      </p:cBhvr>
                                      <p:to>
                                        <p:strVal val="visible"/>
                                      </p:to>
                                    </p:set>
                                    <p:animEffect transition="in" filter="fade">
                                      <p:cBhvr additive="repl">
                                        <p:cTn id="15" dur="500"/>
                                        <p:tgtEl>
                                          <p:spTgt spid="222">
                                            <p:txEl>
                                              <p:pRg st="3" end="3"/>
                                            </p:txEl>
                                          </p:spTgt>
                                        </p:tgtEl>
                                      </p:cBhvr>
                                    </p:animEffect>
                                  </p:childTnLst>
                                </p:cTn>
                              </p:par>
                              <p:par>
                                <p:cTn id="16" presetID="10" presetClass="entr" fill="hold" nodeType="withEffect">
                                  <p:stCondLst>
                                    <p:cond delay="0"/>
                                  </p:stCondLst>
                                  <p:childTnLst>
                                    <p:set>
                                      <p:cBhvr>
                                        <p:cTn id="17" dur="1" fill="hold">
                                          <p:stCondLst>
                                            <p:cond delay="0"/>
                                          </p:stCondLst>
                                        </p:cTn>
                                        <p:tgtEl>
                                          <p:spTgt spid="222">
                                            <p:txEl>
                                              <p:pRg st="4" end="4"/>
                                            </p:txEl>
                                          </p:spTgt>
                                        </p:tgtEl>
                                        <p:attrNameLst>
                                          <p:attrName>style.visibility</p:attrName>
                                        </p:attrNameLst>
                                      </p:cBhvr>
                                      <p:to>
                                        <p:strVal val="visible"/>
                                      </p:to>
                                    </p:set>
                                    <p:animEffect transition="in" filter="fade">
                                      <p:cBhvr additive="repl">
                                        <p:cTn id="18" dur="500"/>
                                        <p:tgtEl>
                                          <p:spTgt spid="22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222">
                                            <p:txEl>
                                              <p:pRg st="6" end="6"/>
                                            </p:txEl>
                                          </p:spTgt>
                                        </p:tgtEl>
                                        <p:attrNameLst>
                                          <p:attrName>style.visibility</p:attrName>
                                        </p:attrNameLst>
                                      </p:cBhvr>
                                      <p:to>
                                        <p:strVal val="visible"/>
                                      </p:to>
                                    </p:set>
                                    <p:animEffect transition="in" filter="fade">
                                      <p:cBhvr additive="repl">
                                        <p:cTn id="23" dur="500"/>
                                        <p:tgtEl>
                                          <p:spTgt spid="222">
                                            <p:txEl>
                                              <p:pRg st="6" end="6"/>
                                            </p:txEl>
                                          </p:spTgt>
                                        </p:tgtEl>
                                      </p:cBhvr>
                                    </p:animEffect>
                                  </p:childTnLst>
                                </p:cTn>
                              </p:par>
                              <p:par>
                                <p:cTn id="24" presetID="10" presetClass="entr" fill="hold" nodeType="withEffect">
                                  <p:stCondLst>
                                    <p:cond delay="0"/>
                                  </p:stCondLst>
                                  <p:childTnLst>
                                    <p:set>
                                      <p:cBhvr>
                                        <p:cTn id="25" dur="1" fill="hold">
                                          <p:stCondLst>
                                            <p:cond delay="0"/>
                                          </p:stCondLst>
                                        </p:cTn>
                                        <p:tgtEl>
                                          <p:spTgt spid="222">
                                            <p:txEl>
                                              <p:pRg st="7" end="7"/>
                                            </p:txEl>
                                          </p:spTgt>
                                        </p:tgtEl>
                                        <p:attrNameLst>
                                          <p:attrName>style.visibility</p:attrName>
                                        </p:attrNameLst>
                                      </p:cBhvr>
                                      <p:to>
                                        <p:strVal val="visible"/>
                                      </p:to>
                                    </p:set>
                                    <p:animEffect transition="in" filter="fade">
                                      <p:cBhvr additive="repl">
                                        <p:cTn id="26" dur="500"/>
                                        <p:tgtEl>
                                          <p:spTgt spid="22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nodeType="clickEffect">
                                  <p:stCondLst>
                                    <p:cond delay="0"/>
                                  </p:stCondLst>
                                  <p:childTnLst>
                                    <p:set>
                                      <p:cBhvr>
                                        <p:cTn id="30" dur="1" fill="hold">
                                          <p:stCondLst>
                                            <p:cond delay="0"/>
                                          </p:stCondLst>
                                        </p:cTn>
                                        <p:tgtEl>
                                          <p:spTgt spid="224"/>
                                        </p:tgtEl>
                                        <p:attrNameLst>
                                          <p:attrName>style.visibility</p:attrName>
                                        </p:attrNameLst>
                                      </p:cBhvr>
                                      <p:to>
                                        <p:strVal val="visible"/>
                                      </p:to>
                                    </p:set>
                                    <p:animEffect transition="in" filter="dissolve">
                                      <p:cBhvr additive="repl">
                                        <p:cTn id="31"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ontent Placeholder 2"/>
          <p:cNvSpPr txBox="1"/>
          <p:nvPr/>
        </p:nvSpPr>
        <p:spPr>
          <a:xfrm>
            <a:off x="0" y="908640"/>
            <a:ext cx="5810040" cy="5806080"/>
          </a:xfrm>
          <a:prstGeom prst="rect">
            <a:avLst/>
          </a:prstGeom>
          <a:noFill/>
          <a:ln w="0">
            <a:noFill/>
          </a:ln>
        </p:spPr>
        <p:txBody>
          <a:bodyPr>
            <a:noAutofit/>
          </a:bodyPr>
          <a:lstStyle/>
          <a:p>
            <a:pPr marL="228600" indent="-228240" algn="ctr">
              <a:lnSpc>
                <a:spcPct val="90000"/>
              </a:lnSpc>
              <a:spcBef>
                <a:spcPts val="1001"/>
              </a:spcBef>
              <a:tabLst>
                <a:tab pos="0" algn="l"/>
              </a:tabLst>
            </a:pPr>
            <a:r>
              <a:rPr lang="en-US" sz="2400" b="0" strike="noStrike" spc="-1">
                <a:solidFill>
                  <a:srgbClr val="000000"/>
                </a:solidFill>
                <a:latin typeface="Calibri"/>
              </a:rPr>
              <a:t>     </a:t>
            </a:r>
            <a:r>
              <a:rPr lang="el-GR" sz="2400" b="0" strike="noStrike" spc="-1">
                <a:solidFill>
                  <a:srgbClr val="000000"/>
                </a:solidFill>
                <a:latin typeface="Calibri"/>
              </a:rPr>
              <a:t>Φανταστείτε τον εαυτό σας να ακούει μια διάλεξη. </a:t>
            </a:r>
          </a:p>
          <a:p>
            <a:pPr marL="228600" indent="-228240" algn="ctr">
              <a:lnSpc>
                <a:spcPct val="90000"/>
              </a:lnSpc>
              <a:spcBef>
                <a:spcPts val="1001"/>
              </a:spcBef>
              <a:tabLst>
                <a:tab pos="0" algn="l"/>
              </a:tabLst>
            </a:pPr>
            <a:r>
              <a:rPr lang="el-GR" sz="2400" b="0" strike="noStrike" spc="-1">
                <a:solidFill>
                  <a:srgbClr val="000000"/>
                </a:solidFill>
                <a:latin typeface="Calibri"/>
              </a:rPr>
              <a:t>Ακόμη και εάν το περιεχόμενο της διάλεξης είναι ενδιαφέρον για σας και ο παρουσιαστής κάνει ικανοποιητικό έργο, </a:t>
            </a:r>
          </a:p>
          <a:p>
            <a:pPr marL="228600" indent="-228240" algn="ctr">
              <a:lnSpc>
                <a:spcPct val="90000"/>
              </a:lnSpc>
              <a:spcBef>
                <a:spcPts val="1001"/>
              </a:spcBef>
              <a:tabLst>
                <a:tab pos="0" algn="l"/>
              </a:tabLst>
            </a:pPr>
            <a:r>
              <a:rPr lang="el-GR" sz="2400" b="0" strike="noStrike" spc="-1">
                <a:solidFill>
                  <a:srgbClr val="000000"/>
                </a:solidFill>
                <a:latin typeface="Calibri"/>
              </a:rPr>
              <a:t>εσείς μπορεί να πιάνετε το λογισμό σας να περιπλανάται.</a:t>
            </a:r>
          </a:p>
          <a:p>
            <a:pPr marL="228600" indent="-228240" algn="ctr">
              <a:lnSpc>
                <a:spcPct val="90000"/>
              </a:lnSpc>
              <a:spcBef>
                <a:spcPts val="1001"/>
              </a:spcBef>
              <a:tabLst>
                <a:tab pos="0" algn="l"/>
              </a:tabLst>
            </a:pPr>
            <a:r>
              <a:rPr lang="el-GR" sz="2400" b="0" strike="noStrike" spc="-1">
                <a:solidFill>
                  <a:srgbClr val="000000"/>
                </a:solidFill>
                <a:latin typeface="Calibri"/>
              </a:rPr>
              <a:t>Αυτό συμβαίνει επειδή η </a:t>
            </a:r>
            <a:r>
              <a:rPr lang="el-GR" sz="2400" b="1" strike="noStrike" spc="-1">
                <a:solidFill>
                  <a:srgbClr val="000000"/>
                </a:solidFill>
                <a:latin typeface="Calibri"/>
              </a:rPr>
              <a:t>μαθησιακή διεργασία</a:t>
            </a:r>
            <a:r>
              <a:rPr lang="el-GR" sz="2400" b="0" strike="noStrike" spc="-1">
                <a:solidFill>
                  <a:srgbClr val="000000"/>
                </a:solidFill>
                <a:latin typeface="Calibri"/>
              </a:rPr>
              <a:t>, η οποία, όσον αφορά μια διάλεξη, είναι ουσιαστικά </a:t>
            </a:r>
            <a:r>
              <a:rPr lang="el-GR" sz="2400" b="0" i="1" strike="noStrike" spc="-1">
                <a:solidFill>
                  <a:srgbClr val="000000"/>
                </a:solidFill>
                <a:latin typeface="Calibri"/>
              </a:rPr>
              <a:t>μονο</a:t>
            </a:r>
            <a:r>
              <a:rPr lang="el-GR" sz="2400" b="0" strike="noStrike" spc="-1">
                <a:solidFill>
                  <a:srgbClr val="000000"/>
                </a:solidFill>
                <a:latin typeface="Calibri"/>
              </a:rPr>
              <a:t>δρομική, </a:t>
            </a:r>
          </a:p>
          <a:p>
            <a:pPr marL="228600" indent="-228240" algn="ctr">
              <a:lnSpc>
                <a:spcPct val="90000"/>
              </a:lnSpc>
              <a:spcBef>
                <a:spcPts val="1001"/>
              </a:spcBef>
              <a:tabLst>
                <a:tab pos="0" algn="l"/>
              </a:tabLst>
            </a:pPr>
            <a:r>
              <a:rPr lang="el-GR" sz="2400" b="0" strike="noStrike" spc="-1">
                <a:solidFill>
                  <a:srgbClr val="000000"/>
                </a:solidFill>
                <a:latin typeface="Calibri"/>
              </a:rPr>
              <a:t>από τον εκπαιδευτή ως πάροχο πληροφοριών προς εσάς ως δέκτη, </a:t>
            </a:r>
          </a:p>
          <a:p>
            <a:pPr marL="228600" indent="-228240" algn="ctr">
              <a:lnSpc>
                <a:spcPct val="90000"/>
              </a:lnSpc>
              <a:spcBef>
                <a:spcPts val="1001"/>
              </a:spcBef>
              <a:tabLst>
                <a:tab pos="0" algn="l"/>
              </a:tabLst>
            </a:pPr>
            <a:r>
              <a:rPr lang="el-GR" sz="2400" b="1" u="sng" strike="noStrike" spc="-1">
                <a:solidFill>
                  <a:srgbClr val="000000"/>
                </a:solidFill>
                <a:uFillTx/>
                <a:latin typeface="Calibri"/>
              </a:rPr>
              <a:t>δεν </a:t>
            </a:r>
            <a:r>
              <a:rPr lang="el-GR" sz="2400" b="0" u="sng" strike="noStrike" spc="-1">
                <a:solidFill>
                  <a:srgbClr val="000000"/>
                </a:solidFill>
                <a:uFillTx/>
                <a:latin typeface="Calibri"/>
              </a:rPr>
              <a:t>απαιτεί</a:t>
            </a:r>
            <a:r>
              <a:rPr lang="el-GR" sz="2400" b="0" strike="noStrike" spc="-1">
                <a:solidFill>
                  <a:srgbClr val="000000"/>
                </a:solidFill>
                <a:latin typeface="Calibri"/>
              </a:rPr>
              <a:t>  την </a:t>
            </a:r>
            <a:r>
              <a:rPr lang="el-GR" sz="2400" b="0" strike="noStrike" spc="-1">
                <a:solidFill>
                  <a:srgbClr val="FF0000"/>
                </a:solidFill>
                <a:latin typeface="Calibri"/>
              </a:rPr>
              <a:t>ενεργή σας συμμετοχή </a:t>
            </a:r>
            <a:r>
              <a:rPr lang="el-GR" sz="2400" b="0" strike="noStrike" spc="-1">
                <a:solidFill>
                  <a:srgbClr val="000000"/>
                </a:solidFill>
                <a:latin typeface="Calibri"/>
              </a:rPr>
              <a:t>για να εξελιχθεί· </a:t>
            </a:r>
          </a:p>
          <a:p>
            <a:pPr marL="228600" indent="-228240" algn="ctr">
              <a:lnSpc>
                <a:spcPct val="90000"/>
              </a:lnSpc>
              <a:spcBef>
                <a:spcPts val="1001"/>
              </a:spcBef>
              <a:tabLst>
                <a:tab pos="0" algn="l"/>
              </a:tabLst>
            </a:pPr>
            <a:r>
              <a:rPr lang="el-GR" sz="2400" b="0" strike="noStrike" spc="-1">
                <a:solidFill>
                  <a:srgbClr val="000000"/>
                </a:solidFill>
                <a:latin typeface="Calibri"/>
              </a:rPr>
              <a:t>     εξελίσσεται  </a:t>
            </a:r>
            <a:r>
              <a:rPr lang="el-GR" sz="2400" b="0" i="1" strike="noStrike" spc="-1">
                <a:solidFill>
                  <a:srgbClr val="000000"/>
                </a:solidFill>
                <a:latin typeface="Calibri"/>
              </a:rPr>
              <a:t>ερήμην σας.</a:t>
            </a:r>
            <a:endParaRPr lang="el-GR" sz="2400" b="0" strike="noStrike" spc="-1">
              <a:solidFill>
                <a:srgbClr val="000000"/>
              </a:solidFill>
              <a:latin typeface="Calibri"/>
            </a:endParaRPr>
          </a:p>
        </p:txBody>
      </p:sp>
      <p:sp>
        <p:nvSpPr>
          <p:cNvPr id="341" name="Title 1"/>
          <p:cNvSpPr txBox="1"/>
          <p:nvPr/>
        </p:nvSpPr>
        <p:spPr>
          <a:xfrm>
            <a:off x="0" y="0"/>
            <a:ext cx="12191760" cy="928440"/>
          </a:xfrm>
          <a:prstGeom prst="rect">
            <a:avLst/>
          </a:prstGeom>
          <a:noFill/>
          <a:ln w="0">
            <a:noFill/>
          </a:ln>
        </p:spPr>
        <p:txBody>
          <a:bodyPr anchor="ctr">
            <a:noAutofit/>
          </a:bodyPr>
          <a:lstStyle/>
          <a:p>
            <a:pPr>
              <a:lnSpc>
                <a:spcPct val="90000"/>
              </a:lnSpc>
            </a:pPr>
            <a:r>
              <a:rPr lang="el-GR" sz="2800" b="0" strike="noStrike" spc="-1">
                <a:solidFill>
                  <a:srgbClr val="000000"/>
                </a:solidFill>
                <a:latin typeface="Calibri Light"/>
              </a:rPr>
              <a:t>Η</a:t>
            </a:r>
            <a:r>
              <a:rPr lang="el-GR" sz="2800" b="1" strike="noStrike" spc="-1">
                <a:solidFill>
                  <a:srgbClr val="000000"/>
                </a:solidFill>
                <a:latin typeface="Calibri Light"/>
              </a:rPr>
              <a:t>  </a:t>
            </a:r>
            <a:r>
              <a:rPr lang="el-GR" sz="2800" b="1" strike="noStrike" spc="599">
                <a:solidFill>
                  <a:srgbClr val="FF0000"/>
                </a:solidFill>
                <a:latin typeface="Calibri Light"/>
              </a:rPr>
              <a:t>ενεργός συμμετοχή </a:t>
            </a:r>
            <a:r>
              <a:rPr lang="el-GR" sz="2800" b="1" strike="noStrike" spc="-1">
                <a:solidFill>
                  <a:srgbClr val="FF0000"/>
                </a:solidFill>
                <a:latin typeface="Calibri Light"/>
              </a:rPr>
              <a:t>του εκπαιδευόμενου </a:t>
            </a:r>
            <a:r>
              <a:rPr lang="el-GR" sz="2800" b="0" strike="noStrike" spc="299">
                <a:solidFill>
                  <a:srgbClr val="000000"/>
                </a:solidFill>
                <a:latin typeface="Calibri Light"/>
              </a:rPr>
              <a:t>αυξάνει</a:t>
            </a:r>
            <a:r>
              <a:rPr lang="el-GR" sz="2800" b="0" strike="noStrike" spc="-1">
                <a:solidFill>
                  <a:srgbClr val="000000"/>
                </a:solidFill>
                <a:latin typeface="Calibri Light"/>
              </a:rPr>
              <a:t> τη </a:t>
            </a:r>
            <a:r>
              <a:rPr lang="el-GR" sz="2800" b="0" strike="noStrike" spc="-1">
                <a:solidFill>
                  <a:srgbClr val="FF0000"/>
                </a:solidFill>
                <a:latin typeface="Calibri Light"/>
              </a:rPr>
              <a:t>μαθησιακή αξία.</a:t>
            </a:r>
            <a:endParaRPr lang="el-GR" sz="2800" b="0" strike="noStrike" spc="-1">
              <a:solidFill>
                <a:srgbClr val="000000"/>
              </a:solidFill>
              <a:latin typeface="Calibri"/>
            </a:endParaRPr>
          </a:p>
        </p:txBody>
      </p:sp>
      <p:pic>
        <p:nvPicPr>
          <p:cNvPr id="342" name="Picture 2" descr="C:\Users\αγαπουλακι\Desktop\ΑΝΤΡΕΑΣ\TEACHING PAINTINGS\scholars-at-a-lecture.jpg!HD.jpg"/>
          <p:cNvPicPr/>
          <p:nvPr/>
        </p:nvPicPr>
        <p:blipFill>
          <a:blip r:embed="rId2" cstate="print"/>
          <a:stretch/>
        </p:blipFill>
        <p:spPr>
          <a:xfrm>
            <a:off x="5810400" y="1000080"/>
            <a:ext cx="6095520" cy="5341680"/>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itle 1"/>
          <p:cNvSpPr txBox="1"/>
          <p:nvPr/>
        </p:nvSpPr>
        <p:spPr>
          <a:xfrm>
            <a:off x="0" y="0"/>
            <a:ext cx="12191760" cy="836712"/>
          </a:xfrm>
          <a:prstGeom prst="rect">
            <a:avLst/>
          </a:prstGeom>
          <a:noFill/>
          <a:ln w="0">
            <a:noFill/>
          </a:ln>
        </p:spPr>
        <p:txBody>
          <a:bodyPr anchor="ctr">
            <a:normAutofit fontScale="25000" lnSpcReduction="20000"/>
          </a:bodyPr>
          <a:lstStyle/>
          <a:p>
            <a:pPr algn="ctr">
              <a:lnSpc>
                <a:spcPct val="90000"/>
              </a:lnSpc>
            </a:pPr>
            <a:br>
              <a:rPr dirty="0"/>
            </a:br>
            <a:br>
              <a:rPr dirty="0"/>
            </a:br>
            <a:r>
              <a:rPr lang="el-GR" sz="14400" b="1" u="sng" strike="noStrike" spc="300" dirty="0">
                <a:solidFill>
                  <a:srgbClr val="000000"/>
                </a:solidFill>
                <a:uFillTx/>
                <a:latin typeface="Calibri Light"/>
              </a:rPr>
              <a:t>Επαναπροσδιορισμός </a:t>
            </a:r>
            <a:r>
              <a:rPr lang="el-GR" sz="14400" b="1" strike="noStrike" spc="300" dirty="0">
                <a:solidFill>
                  <a:srgbClr val="000000"/>
                </a:solidFill>
                <a:latin typeface="Calibri Light"/>
              </a:rPr>
              <a:t>των εκπαιδευτικών αναγκών</a:t>
            </a:r>
            <a:br>
              <a:rPr sz="9800" dirty="0"/>
            </a:br>
            <a:endParaRPr lang="el-GR" sz="9800" b="0" strike="noStrike" spc="-1" dirty="0">
              <a:solidFill>
                <a:srgbClr val="000000"/>
              </a:solidFill>
              <a:latin typeface="Calibri"/>
            </a:endParaRPr>
          </a:p>
        </p:txBody>
      </p:sp>
      <p:sp>
        <p:nvSpPr>
          <p:cNvPr id="347" name="Rectangle 2"/>
          <p:cNvSpPr/>
          <p:nvPr/>
        </p:nvSpPr>
        <p:spPr>
          <a:xfrm>
            <a:off x="571320" y="0"/>
            <a:ext cx="11048760" cy="6367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l-GR" sz="1800" b="0" strike="noStrike" spc="-1">
              <a:latin typeface="Arial"/>
            </a:endParaRPr>
          </a:p>
          <a:p>
            <a:pPr>
              <a:lnSpc>
                <a:spcPct val="100000"/>
              </a:lnSpc>
            </a:pPr>
            <a:endParaRPr lang="el-GR" sz="1800" b="0" strike="noStrike" spc="-1">
              <a:latin typeface="Arial"/>
            </a:endParaRPr>
          </a:p>
          <a:p>
            <a:pPr algn="ctr">
              <a:lnSpc>
                <a:spcPct val="100000"/>
              </a:lnSpc>
            </a:pPr>
            <a:endParaRPr lang="el-GR" sz="1800" b="0" strike="noStrike" spc="-1">
              <a:latin typeface="Arial"/>
            </a:endParaRPr>
          </a:p>
          <a:p>
            <a:pPr algn="ctr">
              <a:lnSpc>
                <a:spcPct val="100000"/>
              </a:lnSpc>
            </a:pPr>
            <a:r>
              <a:rPr lang="el-GR" sz="3200" b="1" strike="noStrike" spc="-1">
                <a:solidFill>
                  <a:srgbClr val="C00000"/>
                </a:solidFill>
                <a:latin typeface="Calibri"/>
              </a:rPr>
              <a:t>Οι εκπαιδευόμενοι  θα πρέπει να μαθαίνουν </a:t>
            </a:r>
            <a:r>
              <a:rPr lang="el-GR" sz="3200" b="1" u="sng" strike="noStrike" spc="-1">
                <a:solidFill>
                  <a:srgbClr val="C00000"/>
                </a:solidFill>
                <a:uFillTx/>
                <a:latin typeface="Calibri"/>
              </a:rPr>
              <a:t>και</a:t>
            </a:r>
            <a:r>
              <a:rPr lang="el-GR" sz="3200" b="1" strike="noStrike" spc="-1">
                <a:solidFill>
                  <a:srgbClr val="C00000"/>
                </a:solidFill>
                <a:latin typeface="Calibri"/>
              </a:rPr>
              <a:t> μέσω της εμπειρίας.</a:t>
            </a:r>
            <a:endParaRPr lang="el-GR" sz="3200" b="0" strike="noStrike" spc="-1">
              <a:latin typeface="Arial"/>
            </a:endParaRPr>
          </a:p>
          <a:p>
            <a:pPr algn="ctr">
              <a:lnSpc>
                <a:spcPct val="100000"/>
              </a:lnSpc>
            </a:pPr>
            <a:endParaRPr lang="el-GR" sz="3200" b="0" strike="noStrike" spc="-1">
              <a:latin typeface="Arial"/>
            </a:endParaRPr>
          </a:p>
          <a:p>
            <a:pPr algn="ctr">
              <a:lnSpc>
                <a:spcPct val="100000"/>
              </a:lnSpc>
            </a:pPr>
            <a:r>
              <a:rPr lang="el-GR" sz="2800" b="0" strike="noStrike" spc="-1">
                <a:solidFill>
                  <a:srgbClr val="000000"/>
                </a:solidFill>
                <a:latin typeface="Calibri"/>
              </a:rPr>
              <a:t>Ο σημερινός κόσμος έχει </a:t>
            </a:r>
            <a:r>
              <a:rPr lang="el-GR" sz="2800" b="1" u="sng" strike="noStrike" spc="-1">
                <a:solidFill>
                  <a:srgbClr val="000000"/>
                </a:solidFill>
                <a:uFillTx/>
                <a:latin typeface="Calibri"/>
              </a:rPr>
              <a:t>πλημμυρίσει </a:t>
            </a:r>
            <a:r>
              <a:rPr lang="el-GR" sz="2800" b="0" strike="noStrike" spc="-1">
                <a:solidFill>
                  <a:srgbClr val="000000"/>
                </a:solidFill>
                <a:latin typeface="Calibri"/>
              </a:rPr>
              <a:t>από πληροφορίες που προέρχονται </a:t>
            </a:r>
            <a:endParaRPr lang="el-GR" sz="2800" b="0" strike="noStrike" spc="-1">
              <a:latin typeface="Arial"/>
            </a:endParaRPr>
          </a:p>
          <a:p>
            <a:pPr algn="ctr">
              <a:lnSpc>
                <a:spcPct val="100000"/>
              </a:lnSpc>
            </a:pPr>
            <a:r>
              <a:rPr lang="el-GR" sz="2800" b="0" strike="noStrike" spc="-1">
                <a:solidFill>
                  <a:srgbClr val="000000"/>
                </a:solidFill>
                <a:latin typeface="Calibri"/>
              </a:rPr>
              <a:t>από έντυπες και ηλεκτρονικές πηγές</a:t>
            </a:r>
            <a:r>
              <a:rPr lang="en-US" sz="2800" b="0" strike="noStrike" spc="-1">
                <a:solidFill>
                  <a:srgbClr val="000000"/>
                </a:solidFill>
                <a:latin typeface="Calibri"/>
              </a:rPr>
              <a:t>. </a:t>
            </a:r>
            <a:endParaRPr lang="el-GR" sz="2800" b="0" strike="noStrike" spc="-1">
              <a:latin typeface="Arial"/>
            </a:endParaRPr>
          </a:p>
          <a:p>
            <a:pPr algn="ctr">
              <a:lnSpc>
                <a:spcPct val="100000"/>
              </a:lnSpc>
            </a:pPr>
            <a:r>
              <a:rPr lang="el-GR" sz="2800" b="0" strike="noStrike" spc="-1">
                <a:solidFill>
                  <a:srgbClr val="000000"/>
                </a:solidFill>
                <a:latin typeface="Calibri"/>
              </a:rPr>
              <a:t>Η βάση της διδασκαλίας </a:t>
            </a:r>
            <a:endParaRPr lang="el-GR" sz="2800" b="0" strike="noStrike" spc="-1">
              <a:latin typeface="Arial"/>
            </a:endParaRPr>
          </a:p>
          <a:p>
            <a:pPr algn="ctr">
              <a:lnSpc>
                <a:spcPct val="100000"/>
              </a:lnSpc>
            </a:pPr>
            <a:r>
              <a:rPr lang="el-GR" sz="2800" b="0" i="1" strike="noStrike" spc="-1">
                <a:solidFill>
                  <a:srgbClr val="000000"/>
                </a:solidFill>
                <a:latin typeface="Calibri"/>
              </a:rPr>
              <a:t>δεν </a:t>
            </a:r>
            <a:r>
              <a:rPr lang="el-GR" sz="2800" b="0" strike="noStrike" spc="-1">
                <a:solidFill>
                  <a:srgbClr val="000000"/>
                </a:solidFill>
                <a:latin typeface="Calibri"/>
              </a:rPr>
              <a:t>είναι πλέον να </a:t>
            </a:r>
            <a:r>
              <a:rPr lang="el-GR" sz="2800" b="0" i="1" strike="noStrike" spc="-1">
                <a:solidFill>
                  <a:srgbClr val="7030A0"/>
                </a:solidFill>
                <a:latin typeface="Calibri"/>
              </a:rPr>
              <a:t>«μεταδίδει» γνώσεις</a:t>
            </a:r>
            <a:r>
              <a:rPr lang="el-GR" sz="2800" b="0" strike="noStrike" spc="-1">
                <a:solidFill>
                  <a:srgbClr val="000000"/>
                </a:solidFill>
                <a:latin typeface="Calibri"/>
              </a:rPr>
              <a:t>, </a:t>
            </a:r>
            <a:endParaRPr lang="el-GR" sz="2800" b="0" strike="noStrike" spc="-1">
              <a:latin typeface="Arial"/>
            </a:endParaRPr>
          </a:p>
          <a:p>
            <a:pPr algn="ctr">
              <a:lnSpc>
                <a:spcPct val="100000"/>
              </a:lnSpc>
            </a:pPr>
            <a:r>
              <a:rPr lang="el-GR" sz="2800" b="0" strike="noStrike" spc="-1">
                <a:solidFill>
                  <a:srgbClr val="000000"/>
                </a:solidFill>
                <a:latin typeface="Calibri"/>
              </a:rPr>
              <a:t>αλλά να </a:t>
            </a:r>
            <a:r>
              <a:rPr lang="el-GR" sz="2800" b="1" strike="noStrike" spc="-1">
                <a:solidFill>
                  <a:srgbClr val="C00000"/>
                </a:solidFill>
                <a:latin typeface="Calibri"/>
              </a:rPr>
              <a:t>βοηθά τους μαθητές να τις </a:t>
            </a:r>
            <a:r>
              <a:rPr lang="el-GR" sz="2800" b="1" u="sng" strike="noStrike" spc="-1">
                <a:solidFill>
                  <a:srgbClr val="C00000"/>
                </a:solidFill>
                <a:uFillTx/>
                <a:latin typeface="Calibri"/>
              </a:rPr>
              <a:t>χρησιμοποιούν</a:t>
            </a:r>
            <a:r>
              <a:rPr lang="el-GR" sz="2800" b="0" strike="noStrike" spc="-1">
                <a:solidFill>
                  <a:srgbClr val="000000"/>
                </a:solidFill>
                <a:latin typeface="Calibri"/>
              </a:rPr>
              <a:t>,</a:t>
            </a:r>
            <a:r>
              <a:rPr lang="en-US" sz="2800" b="0" strike="noStrike" spc="-1">
                <a:solidFill>
                  <a:srgbClr val="000000"/>
                </a:solidFill>
                <a:latin typeface="Calibri"/>
              </a:rPr>
              <a:t> </a:t>
            </a:r>
            <a:endParaRPr lang="el-GR" sz="2800" b="0" strike="noStrike" spc="-1">
              <a:latin typeface="Arial"/>
            </a:endParaRPr>
          </a:p>
          <a:p>
            <a:pPr algn="ctr">
              <a:lnSpc>
                <a:spcPct val="100000"/>
              </a:lnSpc>
            </a:pPr>
            <a:r>
              <a:rPr lang="el-GR" sz="2800" b="0" strike="noStrike" spc="-1">
                <a:solidFill>
                  <a:srgbClr val="000000"/>
                </a:solidFill>
                <a:latin typeface="Calibri"/>
              </a:rPr>
              <a:t>αναπτύσσοντας τις ικανότητές τους για </a:t>
            </a:r>
            <a:endParaRPr lang="el-GR" sz="2800" b="0" strike="noStrike" spc="-1">
              <a:latin typeface="Arial"/>
            </a:endParaRPr>
          </a:p>
          <a:p>
            <a:pPr algn="ctr">
              <a:lnSpc>
                <a:spcPct val="100000"/>
              </a:lnSpc>
            </a:pPr>
            <a:r>
              <a:rPr lang="el-GR" sz="2800" b="0" u="sng" strike="noStrike" spc="599">
                <a:solidFill>
                  <a:srgbClr val="000000"/>
                </a:solidFill>
                <a:uFillTx/>
                <a:latin typeface="Calibri"/>
              </a:rPr>
              <a:t>κριτική σκέψη</a:t>
            </a:r>
            <a:r>
              <a:rPr lang="el-GR" sz="2800" b="0" strike="noStrike" spc="-1">
                <a:solidFill>
                  <a:srgbClr val="000000"/>
                </a:solidFill>
                <a:latin typeface="Calibri"/>
              </a:rPr>
              <a:t>, επίλυση προβλημάτων, </a:t>
            </a:r>
            <a:endParaRPr lang="el-GR" sz="2800" b="0" strike="noStrike" spc="-1">
              <a:latin typeface="Arial"/>
            </a:endParaRPr>
          </a:p>
          <a:p>
            <a:pPr algn="ctr">
              <a:lnSpc>
                <a:spcPct val="100000"/>
              </a:lnSpc>
            </a:pPr>
            <a:r>
              <a:rPr lang="el-GR" sz="2800" b="1" strike="noStrike" spc="-1">
                <a:solidFill>
                  <a:srgbClr val="000000"/>
                </a:solidFill>
                <a:latin typeface="Calibri"/>
              </a:rPr>
              <a:t>λήψη τεκμηριωμένων αποφάσεων </a:t>
            </a:r>
            <a:endParaRPr lang="el-GR" sz="2800" b="0" strike="noStrike" spc="-1">
              <a:latin typeface="Arial"/>
            </a:endParaRPr>
          </a:p>
          <a:p>
            <a:pPr algn="ctr">
              <a:lnSpc>
                <a:spcPct val="100000"/>
              </a:lnSpc>
            </a:pPr>
            <a:r>
              <a:rPr lang="el-GR" sz="2800" b="0" strike="noStrike" spc="-1">
                <a:solidFill>
                  <a:srgbClr val="000000"/>
                </a:solidFill>
                <a:latin typeface="Calibri"/>
              </a:rPr>
              <a:t>και, περαιτέρω, δημιουργία νέας γνώσης.</a:t>
            </a:r>
            <a:endParaRPr lang="el-GR" sz="2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47">
                                            <p:txEl>
                                              <p:pRg st="3" end="3"/>
                                            </p:txEl>
                                          </p:spTgt>
                                        </p:tgtEl>
                                        <p:attrNameLst>
                                          <p:attrName>style.visibility</p:attrName>
                                        </p:attrNameLst>
                                      </p:cBhvr>
                                      <p:to>
                                        <p:strVal val="visible"/>
                                      </p:to>
                                    </p:set>
                                    <p:animEffect transition="in" filter="fade">
                                      <p:cBhvr additive="repl">
                                        <p:cTn id="7" dur="500"/>
                                        <p:tgtEl>
                                          <p:spTgt spid="34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p:cTn id="11" dur="1" fill="hold">
                                          <p:stCondLst>
                                            <p:cond delay="0"/>
                                          </p:stCondLst>
                                        </p:cTn>
                                        <p:tgtEl>
                                          <p:spTgt spid="347">
                                            <p:txEl>
                                              <p:pRg st="5" end="5"/>
                                            </p:txEl>
                                          </p:spTgt>
                                        </p:tgtEl>
                                        <p:attrNameLst>
                                          <p:attrName>style.visibility</p:attrName>
                                        </p:attrNameLst>
                                      </p:cBhvr>
                                      <p:to>
                                        <p:strVal val="visible"/>
                                      </p:to>
                                    </p:set>
                                    <p:animEffect transition="in" filter="dissolve">
                                      <p:cBhvr additive="repl">
                                        <p:cTn id="12" dur="500"/>
                                        <p:tgtEl>
                                          <p:spTgt spid="347">
                                            <p:txEl>
                                              <p:pRg st="5" end="5"/>
                                            </p:txEl>
                                          </p:spTgt>
                                        </p:tgtEl>
                                      </p:cBhvr>
                                    </p:animEffect>
                                  </p:childTnLst>
                                </p:cTn>
                              </p:par>
                              <p:par>
                                <p:cTn id="13" presetID="9" presetClass="entr" fill="hold" nodeType="withEffect">
                                  <p:stCondLst>
                                    <p:cond delay="0"/>
                                  </p:stCondLst>
                                  <p:childTnLst>
                                    <p:set>
                                      <p:cBhvr>
                                        <p:cTn id="14" dur="1" fill="hold">
                                          <p:stCondLst>
                                            <p:cond delay="0"/>
                                          </p:stCondLst>
                                        </p:cTn>
                                        <p:tgtEl>
                                          <p:spTgt spid="347">
                                            <p:txEl>
                                              <p:pRg st="6" end="6"/>
                                            </p:txEl>
                                          </p:spTgt>
                                        </p:tgtEl>
                                        <p:attrNameLst>
                                          <p:attrName>style.visibility</p:attrName>
                                        </p:attrNameLst>
                                      </p:cBhvr>
                                      <p:to>
                                        <p:strVal val="visible"/>
                                      </p:to>
                                    </p:set>
                                    <p:animEffect transition="in" filter="dissolve">
                                      <p:cBhvr additive="repl">
                                        <p:cTn id="15" dur="500"/>
                                        <p:tgtEl>
                                          <p:spTgt spid="347">
                                            <p:txEl>
                                              <p:pRg st="6" end="6"/>
                                            </p:txEl>
                                          </p:spTgt>
                                        </p:tgtEl>
                                      </p:cBhvr>
                                    </p:animEffect>
                                  </p:childTnLst>
                                </p:cTn>
                              </p:par>
                              <p:par>
                                <p:cTn id="16" presetID="9" presetClass="entr" fill="hold" nodeType="withEffect">
                                  <p:stCondLst>
                                    <p:cond delay="0"/>
                                  </p:stCondLst>
                                  <p:childTnLst>
                                    <p:set>
                                      <p:cBhvr>
                                        <p:cTn id="17" dur="1" fill="hold">
                                          <p:stCondLst>
                                            <p:cond delay="0"/>
                                          </p:stCondLst>
                                        </p:cTn>
                                        <p:tgtEl>
                                          <p:spTgt spid="347">
                                            <p:txEl>
                                              <p:pRg st="7" end="7"/>
                                            </p:txEl>
                                          </p:spTgt>
                                        </p:tgtEl>
                                        <p:attrNameLst>
                                          <p:attrName>style.visibility</p:attrName>
                                        </p:attrNameLst>
                                      </p:cBhvr>
                                      <p:to>
                                        <p:strVal val="visible"/>
                                      </p:to>
                                    </p:set>
                                    <p:animEffect transition="in" filter="dissolve">
                                      <p:cBhvr additive="repl">
                                        <p:cTn id="18" dur="500"/>
                                        <p:tgtEl>
                                          <p:spTgt spid="347">
                                            <p:txEl>
                                              <p:pRg st="7" end="7"/>
                                            </p:txEl>
                                          </p:spTgt>
                                        </p:tgtEl>
                                      </p:cBhvr>
                                    </p:animEffect>
                                  </p:childTnLst>
                                </p:cTn>
                              </p:par>
                              <p:par>
                                <p:cTn id="19" presetID="9" presetClass="entr" fill="hold" nodeType="withEffect">
                                  <p:stCondLst>
                                    <p:cond delay="0"/>
                                  </p:stCondLst>
                                  <p:childTnLst>
                                    <p:set>
                                      <p:cBhvr>
                                        <p:cTn id="20" dur="1" fill="hold">
                                          <p:stCondLst>
                                            <p:cond delay="0"/>
                                          </p:stCondLst>
                                        </p:cTn>
                                        <p:tgtEl>
                                          <p:spTgt spid="347">
                                            <p:txEl>
                                              <p:pRg st="8" end="8"/>
                                            </p:txEl>
                                          </p:spTgt>
                                        </p:tgtEl>
                                        <p:attrNameLst>
                                          <p:attrName>style.visibility</p:attrName>
                                        </p:attrNameLst>
                                      </p:cBhvr>
                                      <p:to>
                                        <p:strVal val="visible"/>
                                      </p:to>
                                    </p:set>
                                    <p:animEffect transition="in" filter="dissolve">
                                      <p:cBhvr additive="repl">
                                        <p:cTn id="21" dur="500"/>
                                        <p:tgtEl>
                                          <p:spTgt spid="347">
                                            <p:txEl>
                                              <p:pRg st="8" end="8"/>
                                            </p:txEl>
                                          </p:spTgt>
                                        </p:tgtEl>
                                      </p:cBhvr>
                                    </p:animEffect>
                                  </p:childTnLst>
                                </p:cTn>
                              </p:par>
                              <p:par>
                                <p:cTn id="22" presetID="9" presetClass="entr" fill="hold" nodeType="withEffect">
                                  <p:stCondLst>
                                    <p:cond delay="0"/>
                                  </p:stCondLst>
                                  <p:childTnLst>
                                    <p:set>
                                      <p:cBhvr>
                                        <p:cTn id="23" dur="1" fill="hold">
                                          <p:stCondLst>
                                            <p:cond delay="0"/>
                                          </p:stCondLst>
                                        </p:cTn>
                                        <p:tgtEl>
                                          <p:spTgt spid="347">
                                            <p:txEl>
                                              <p:pRg st="9" end="9"/>
                                            </p:txEl>
                                          </p:spTgt>
                                        </p:tgtEl>
                                        <p:attrNameLst>
                                          <p:attrName>style.visibility</p:attrName>
                                        </p:attrNameLst>
                                      </p:cBhvr>
                                      <p:to>
                                        <p:strVal val="visible"/>
                                      </p:to>
                                    </p:set>
                                    <p:animEffect transition="in" filter="dissolve">
                                      <p:cBhvr additive="repl">
                                        <p:cTn id="24" dur="500"/>
                                        <p:tgtEl>
                                          <p:spTgt spid="347">
                                            <p:txEl>
                                              <p:pRg st="9" end="9"/>
                                            </p:txEl>
                                          </p:spTgt>
                                        </p:tgtEl>
                                      </p:cBhvr>
                                    </p:animEffect>
                                  </p:childTnLst>
                                </p:cTn>
                              </p:par>
                              <p:par>
                                <p:cTn id="25" presetID="9" presetClass="entr" fill="hold" nodeType="withEffect">
                                  <p:stCondLst>
                                    <p:cond delay="0"/>
                                  </p:stCondLst>
                                  <p:childTnLst>
                                    <p:set>
                                      <p:cBhvr>
                                        <p:cTn id="26" dur="1" fill="hold">
                                          <p:stCondLst>
                                            <p:cond delay="0"/>
                                          </p:stCondLst>
                                        </p:cTn>
                                        <p:tgtEl>
                                          <p:spTgt spid="347">
                                            <p:txEl>
                                              <p:pRg st="10" end="10"/>
                                            </p:txEl>
                                          </p:spTgt>
                                        </p:tgtEl>
                                        <p:attrNameLst>
                                          <p:attrName>style.visibility</p:attrName>
                                        </p:attrNameLst>
                                      </p:cBhvr>
                                      <p:to>
                                        <p:strVal val="visible"/>
                                      </p:to>
                                    </p:set>
                                    <p:animEffect transition="in" filter="dissolve">
                                      <p:cBhvr additive="repl">
                                        <p:cTn id="27" dur="500"/>
                                        <p:tgtEl>
                                          <p:spTgt spid="347">
                                            <p:txEl>
                                              <p:pRg st="10" end="10"/>
                                            </p:txEl>
                                          </p:spTgt>
                                        </p:tgtEl>
                                      </p:cBhvr>
                                    </p:animEffect>
                                  </p:childTnLst>
                                </p:cTn>
                              </p:par>
                              <p:par>
                                <p:cTn id="28" presetID="9" presetClass="entr" fill="hold" nodeType="withEffect">
                                  <p:stCondLst>
                                    <p:cond delay="0"/>
                                  </p:stCondLst>
                                  <p:childTnLst>
                                    <p:set>
                                      <p:cBhvr>
                                        <p:cTn id="29" dur="1" fill="hold">
                                          <p:stCondLst>
                                            <p:cond delay="0"/>
                                          </p:stCondLst>
                                        </p:cTn>
                                        <p:tgtEl>
                                          <p:spTgt spid="347">
                                            <p:txEl>
                                              <p:pRg st="11" end="11"/>
                                            </p:txEl>
                                          </p:spTgt>
                                        </p:tgtEl>
                                        <p:attrNameLst>
                                          <p:attrName>style.visibility</p:attrName>
                                        </p:attrNameLst>
                                      </p:cBhvr>
                                      <p:to>
                                        <p:strVal val="visible"/>
                                      </p:to>
                                    </p:set>
                                    <p:animEffect transition="in" filter="dissolve">
                                      <p:cBhvr additive="repl">
                                        <p:cTn id="30" dur="500"/>
                                        <p:tgtEl>
                                          <p:spTgt spid="347">
                                            <p:txEl>
                                              <p:pRg st="11" end="11"/>
                                            </p:txEl>
                                          </p:spTgt>
                                        </p:tgtEl>
                                      </p:cBhvr>
                                    </p:animEffect>
                                  </p:childTnLst>
                                </p:cTn>
                              </p:par>
                              <p:par>
                                <p:cTn id="31" presetID="9" presetClass="entr" fill="hold" nodeType="withEffect">
                                  <p:stCondLst>
                                    <p:cond delay="0"/>
                                  </p:stCondLst>
                                  <p:childTnLst>
                                    <p:set>
                                      <p:cBhvr>
                                        <p:cTn id="32" dur="1" fill="hold">
                                          <p:stCondLst>
                                            <p:cond delay="0"/>
                                          </p:stCondLst>
                                        </p:cTn>
                                        <p:tgtEl>
                                          <p:spTgt spid="347">
                                            <p:txEl>
                                              <p:pRg st="12" end="12"/>
                                            </p:txEl>
                                          </p:spTgt>
                                        </p:tgtEl>
                                        <p:attrNameLst>
                                          <p:attrName>style.visibility</p:attrName>
                                        </p:attrNameLst>
                                      </p:cBhvr>
                                      <p:to>
                                        <p:strVal val="visible"/>
                                      </p:to>
                                    </p:set>
                                    <p:animEffect transition="in" filter="dissolve">
                                      <p:cBhvr additive="repl">
                                        <p:cTn id="33" dur="500"/>
                                        <p:tgtEl>
                                          <p:spTgt spid="347">
                                            <p:txEl>
                                              <p:pRg st="12" end="12"/>
                                            </p:txEl>
                                          </p:spTgt>
                                        </p:tgtEl>
                                      </p:cBhvr>
                                    </p:animEffect>
                                  </p:childTnLst>
                                </p:cTn>
                              </p:par>
                              <p:par>
                                <p:cTn id="34" presetID="9" presetClass="entr" fill="hold" nodeType="withEffect">
                                  <p:stCondLst>
                                    <p:cond delay="0"/>
                                  </p:stCondLst>
                                  <p:childTnLst>
                                    <p:set>
                                      <p:cBhvr>
                                        <p:cTn id="35" dur="1" fill="hold">
                                          <p:stCondLst>
                                            <p:cond delay="0"/>
                                          </p:stCondLst>
                                        </p:cTn>
                                        <p:tgtEl>
                                          <p:spTgt spid="347">
                                            <p:txEl>
                                              <p:pRg st="13" end="13"/>
                                            </p:txEl>
                                          </p:spTgt>
                                        </p:tgtEl>
                                        <p:attrNameLst>
                                          <p:attrName>style.visibility</p:attrName>
                                        </p:attrNameLst>
                                      </p:cBhvr>
                                      <p:to>
                                        <p:strVal val="visible"/>
                                      </p:to>
                                    </p:set>
                                    <p:animEffect transition="in" filter="dissolve">
                                      <p:cBhvr additive="repl">
                                        <p:cTn id="36" dur="500"/>
                                        <p:tgtEl>
                                          <p:spTgt spid="34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Rectangle 2"/>
          <p:cNvSpPr/>
          <p:nvPr/>
        </p:nvSpPr>
        <p:spPr>
          <a:xfrm>
            <a:off x="0" y="0"/>
            <a:ext cx="12191760" cy="7587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800" b="0" strike="noStrike" spc="-1">
                <a:solidFill>
                  <a:srgbClr val="000000"/>
                </a:solidFill>
                <a:latin typeface="Calibri"/>
              </a:rPr>
              <a:t>Οι δάσκαλοι γνωρίζουν ότι, προκειμένου να κάνουν τους μαθητές </a:t>
            </a:r>
            <a:endParaRPr lang="el-GR" sz="2800" b="0" strike="noStrike" spc="-1">
              <a:latin typeface="Arial"/>
            </a:endParaRPr>
          </a:p>
          <a:p>
            <a:pPr algn="ctr">
              <a:lnSpc>
                <a:spcPct val="100000"/>
              </a:lnSpc>
            </a:pPr>
            <a:r>
              <a:rPr lang="el-GR" sz="2800" b="0" strike="noStrike" spc="-1">
                <a:solidFill>
                  <a:srgbClr val="000000"/>
                </a:solidFill>
                <a:latin typeface="Calibri"/>
              </a:rPr>
              <a:t> πάρουν στα σοβαρά  την εκπαίδευσή τους </a:t>
            </a:r>
            <a:endParaRPr lang="el-GR" sz="2800" b="0" strike="noStrike" spc="-1">
              <a:latin typeface="Arial"/>
            </a:endParaRPr>
          </a:p>
          <a:p>
            <a:pPr algn="ctr">
              <a:lnSpc>
                <a:spcPct val="100000"/>
              </a:lnSpc>
            </a:pPr>
            <a:r>
              <a:rPr lang="el-GR" sz="2800" b="0" strike="noStrike" spc="-1">
                <a:solidFill>
                  <a:srgbClr val="000000"/>
                </a:solidFill>
                <a:latin typeface="Calibri"/>
              </a:rPr>
              <a:t>και να τη θεωρήσουν πραγματικά δική τους,: </a:t>
            </a:r>
            <a:endParaRPr lang="el-GR" sz="2800" b="0" strike="noStrike" spc="-1">
              <a:latin typeface="Arial"/>
            </a:endParaRPr>
          </a:p>
          <a:p>
            <a:pPr algn="ctr">
              <a:lnSpc>
                <a:spcPct val="100000"/>
              </a:lnSpc>
            </a:pPr>
            <a:endParaRPr lang="el-GR" sz="2800" b="0" strike="noStrike" spc="-1">
              <a:latin typeface="Arial"/>
            </a:endParaRPr>
          </a:p>
          <a:p>
            <a:pPr algn="ctr">
              <a:lnSpc>
                <a:spcPct val="100000"/>
              </a:lnSpc>
            </a:pPr>
            <a:endParaRPr lang="el-GR" sz="2800" b="0" strike="noStrike" spc="-1">
              <a:latin typeface="Arial"/>
            </a:endParaRPr>
          </a:p>
          <a:p>
            <a:pPr indent="-216000" algn="just">
              <a:lnSpc>
                <a:spcPct val="100000"/>
              </a:lnSpc>
              <a:buClr>
                <a:srgbClr val="000000"/>
              </a:buClr>
              <a:buFont typeface="StarSymbol"/>
              <a:buChar char="-"/>
            </a:pPr>
            <a:r>
              <a:rPr lang="el-GR" sz="2800" b="0" strike="noStrike" spc="-1">
                <a:solidFill>
                  <a:srgbClr val="000000"/>
                </a:solidFill>
                <a:latin typeface="Calibri"/>
              </a:rPr>
              <a:t>το  πρόγραμμα  σπουδών  τους πρέπει να έχει </a:t>
            </a:r>
            <a:r>
              <a:rPr lang="el-GR" sz="2800" b="0" strike="noStrike" spc="-1">
                <a:solidFill>
                  <a:srgbClr val="FF0000"/>
                </a:solidFill>
                <a:latin typeface="Calibri"/>
              </a:rPr>
              <a:t>σχέση με τη μελλοντική επαγγελματική  ζωή των εκπαιδευόμενων</a:t>
            </a:r>
            <a:r>
              <a:rPr lang="el-GR" sz="2800" b="0" strike="noStrike" spc="-1">
                <a:solidFill>
                  <a:srgbClr val="000000"/>
                </a:solidFill>
                <a:latin typeface="Calibri"/>
              </a:rPr>
              <a:t>. Θα πρέπει να υπάρχει «</a:t>
            </a:r>
            <a:r>
              <a:rPr lang="el-GR" sz="2800" b="0" strike="noStrike" spc="-1">
                <a:solidFill>
                  <a:srgbClr val="FF0000"/>
                </a:solidFill>
                <a:latin typeface="Calibri"/>
              </a:rPr>
              <a:t>νόημα</a:t>
            </a:r>
            <a:r>
              <a:rPr lang="el-GR" sz="2800" b="0" strike="noStrike" spc="-1">
                <a:solidFill>
                  <a:srgbClr val="000000"/>
                </a:solidFill>
                <a:latin typeface="Calibri"/>
              </a:rPr>
              <a:t>»  για το μαθητή στο εκάστοτε γνωστικό αντικείμενο.</a:t>
            </a:r>
            <a:endParaRPr lang="el-GR" sz="2800" b="0" strike="noStrike" spc="-1">
              <a:latin typeface="Arial"/>
            </a:endParaRPr>
          </a:p>
          <a:p>
            <a:pPr algn="just">
              <a:lnSpc>
                <a:spcPct val="100000"/>
              </a:lnSpc>
            </a:pPr>
            <a:br/>
            <a:r>
              <a:rPr lang="el-GR" sz="2800" b="0" strike="noStrike" spc="-1">
                <a:solidFill>
                  <a:srgbClr val="000000"/>
                </a:solidFill>
                <a:latin typeface="Calibri"/>
              </a:rPr>
              <a:t>- οι μαθησιακές δραστηριότητες πρέπει να </a:t>
            </a:r>
            <a:r>
              <a:rPr lang="el-GR" sz="2800" b="0" strike="noStrike" spc="-1">
                <a:solidFill>
                  <a:srgbClr val="FF0000"/>
                </a:solidFill>
                <a:latin typeface="Calibri"/>
              </a:rPr>
              <a:t>κεντρίζουν τη φυσική  περιέργεια των μαθητών </a:t>
            </a:r>
            <a:r>
              <a:rPr lang="el-GR" sz="2800" b="0" strike="noStrike" spc="-1">
                <a:solidFill>
                  <a:srgbClr val="000000"/>
                </a:solidFill>
                <a:latin typeface="Calibri"/>
              </a:rPr>
              <a:t>και πρέπει να αφορούν  </a:t>
            </a:r>
            <a:r>
              <a:rPr lang="el-GR" sz="2800" b="0" strike="noStrike" spc="-1">
                <a:solidFill>
                  <a:srgbClr val="FF0000"/>
                </a:solidFill>
                <a:latin typeface="Calibri"/>
              </a:rPr>
              <a:t>προσωπικά </a:t>
            </a:r>
            <a:r>
              <a:rPr lang="el-GR" sz="2800" b="0" strike="noStrike" spc="-1">
                <a:solidFill>
                  <a:srgbClr val="000000"/>
                </a:solidFill>
                <a:latin typeface="Calibri"/>
              </a:rPr>
              <a:t> τον  κάθε μαθητή.</a:t>
            </a:r>
            <a:endParaRPr lang="el-GR" sz="2800" b="0" strike="noStrike" spc="-1">
              <a:latin typeface="Arial"/>
            </a:endParaRPr>
          </a:p>
          <a:p>
            <a:pPr algn="just">
              <a:lnSpc>
                <a:spcPct val="100000"/>
              </a:lnSpc>
            </a:pPr>
            <a:br/>
            <a:r>
              <a:rPr lang="el-GR" sz="2800" b="0" strike="noStrike" spc="-1">
                <a:solidFill>
                  <a:srgbClr val="000000"/>
                </a:solidFill>
                <a:latin typeface="Calibri"/>
              </a:rPr>
              <a:t>-  η εξεταστική διαδικασία  πρέπει να αξιολογεί  τα   </a:t>
            </a:r>
            <a:r>
              <a:rPr lang="el-GR" sz="2800" b="0" strike="noStrike" spc="-1">
                <a:solidFill>
                  <a:srgbClr val="FF0000"/>
                </a:solidFill>
                <a:latin typeface="Calibri"/>
              </a:rPr>
              <a:t>α λ η θ ι-ν ά  επιτεύγματα </a:t>
            </a:r>
            <a:r>
              <a:rPr lang="el-GR" sz="2800" b="0" strike="noStrike" spc="-1">
                <a:solidFill>
                  <a:srgbClr val="000000"/>
                </a:solidFill>
                <a:latin typeface="Calibri"/>
              </a:rPr>
              <a:t>των εκπαιδευομένων και να συνιστά και αυτή αναπόσπαστο μέρος της μάθησης.</a:t>
            </a:r>
            <a:endParaRPr lang="el-GR" sz="2800" b="0" strike="noStrike" spc="-1">
              <a:latin typeface="Arial"/>
            </a:endParaRPr>
          </a:p>
          <a:p>
            <a:pPr algn="just">
              <a:lnSpc>
                <a:spcPct val="100000"/>
              </a:lnSpc>
            </a:pPr>
            <a:endParaRPr lang="el-GR" sz="2800" b="0" strike="noStrike" spc="-1">
              <a:latin typeface="Arial"/>
            </a:endParaRPr>
          </a:p>
          <a:p>
            <a:pPr algn="just">
              <a:lnSpc>
                <a:spcPct val="100000"/>
              </a:lnSpc>
            </a:pPr>
            <a:endParaRPr lang="el-GR" sz="2800" b="0" strike="noStrike" spc="-1">
              <a:latin typeface="Arial"/>
            </a:endParaRPr>
          </a:p>
          <a:p>
            <a:pPr algn="just">
              <a:lnSpc>
                <a:spcPct val="100000"/>
              </a:lnSpc>
            </a:pPr>
            <a:endParaRPr lang="el-GR" sz="2800" b="0" strike="noStrike" spc="-1">
              <a:latin typeface="Arial"/>
            </a:endParaRPr>
          </a:p>
          <a:p>
            <a:pPr algn="just">
              <a:lnSpc>
                <a:spcPct val="100000"/>
              </a:lnSpc>
            </a:pPr>
            <a:endParaRPr lang="el-GR" sz="2800" b="0" strike="noStrike" spc="-1">
              <a:latin typeface="Arial"/>
            </a:endParaRPr>
          </a:p>
          <a:p>
            <a:pPr algn="just">
              <a:lnSpc>
                <a:spcPct val="100000"/>
              </a:lnSpc>
            </a:pPr>
            <a:endParaRPr lang="el-GR" sz="2800" b="0" strike="noStrike" spc="-1">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Picture 2" descr="N:\HIPON\ΕΝΗΜΕΡΩΤΙΚΟ ΥΛΙΚΟ ΠΡΟΓΡΑΜΜΑΤΟΣ HIPON\HIPON IMPACT\TEACHER ROLE\f96a20d32308266695909158c8931d5c.jpg"/>
          <p:cNvPicPr/>
          <p:nvPr/>
        </p:nvPicPr>
        <p:blipFill>
          <a:blip r:embed="rId2" cstate="print"/>
          <a:stretch/>
        </p:blipFill>
        <p:spPr>
          <a:xfrm>
            <a:off x="4752000" y="4005000"/>
            <a:ext cx="2783880" cy="2618640"/>
          </a:xfrm>
          <a:prstGeom prst="rect">
            <a:avLst/>
          </a:prstGeom>
          <a:ln w="0">
            <a:noFill/>
          </a:ln>
        </p:spPr>
      </p:pic>
      <p:pic>
        <p:nvPicPr>
          <p:cNvPr id="350" name="Picture 3" descr="N:\HIPON\ΕΝΗΜΕΡΩΤΙΚΟ ΥΛΙΚΟ ΠΡΟΓΡΑΜΜΑΤΟΣ HIPON\HIPON IMPACT\TEACHER ROLE\qualities-of-a-good-role-model.jpg"/>
          <p:cNvPicPr/>
          <p:nvPr/>
        </p:nvPicPr>
        <p:blipFill>
          <a:blip r:embed="rId3" cstate="print"/>
          <a:stretch/>
        </p:blipFill>
        <p:spPr>
          <a:xfrm>
            <a:off x="7728120" y="3141000"/>
            <a:ext cx="4165920" cy="3240000"/>
          </a:xfrm>
          <a:prstGeom prst="rect">
            <a:avLst/>
          </a:prstGeom>
          <a:ln w="0">
            <a:noFill/>
          </a:ln>
        </p:spPr>
      </p:pic>
      <p:pic>
        <p:nvPicPr>
          <p:cNvPr id="351" name="Picture 4" descr="N:\HIPON\ΕΝΗΜΕΡΩΤΙΚΟ ΥΛΙΚΟ ΠΡΟΓΡΑΜΜΑΤΟΣ HIPON\HIPON IMPACT\TEACHER ROLE\role-of-teacher-13-638.jpg"/>
          <p:cNvPicPr/>
          <p:nvPr/>
        </p:nvPicPr>
        <p:blipFill>
          <a:blip r:embed="rId4" cstate="print"/>
          <a:stretch/>
        </p:blipFill>
        <p:spPr>
          <a:xfrm>
            <a:off x="-240840" y="4005000"/>
            <a:ext cx="4859280" cy="2736000"/>
          </a:xfrm>
          <a:prstGeom prst="rect">
            <a:avLst/>
          </a:prstGeom>
          <a:ln w="0">
            <a:noFill/>
          </a:ln>
        </p:spPr>
      </p:pic>
      <p:pic>
        <p:nvPicPr>
          <p:cNvPr id="352" name="Picture 5" descr="N:\HIPON\ΕΝΗΜΕΡΩΤΙΚΟ ΥΛΙΚΟ ΠΡΟΓΡΑΜΜΑΤΟΣ HIPON\HIPON IMPACT\TEACHER ROLE\Teacher-Roles.jpg"/>
          <p:cNvPicPr/>
          <p:nvPr/>
        </p:nvPicPr>
        <p:blipFill>
          <a:blip r:embed="rId5" cstate="print"/>
          <a:stretch/>
        </p:blipFill>
        <p:spPr>
          <a:xfrm>
            <a:off x="7536240" y="404640"/>
            <a:ext cx="4320000" cy="2430000"/>
          </a:xfrm>
          <a:prstGeom prst="rect">
            <a:avLst/>
          </a:prstGeom>
          <a:ln w="0">
            <a:noFill/>
          </a:ln>
        </p:spPr>
      </p:pic>
      <p:pic>
        <p:nvPicPr>
          <p:cNvPr id="353" name="Picture 6" descr="N:\HIPON\ΕΝΗΜΕΡΩΤΙΚΟ ΥΛΙΚΟ ΠΡΟΓΡΑΜΜΑΤΟΣ HIPON\HIPON IMPACT\TEACHER ROLE\TEACHER ROLE .png"/>
          <p:cNvPicPr/>
          <p:nvPr/>
        </p:nvPicPr>
        <p:blipFill>
          <a:blip r:embed="rId6" cstate="print"/>
          <a:stretch/>
        </p:blipFill>
        <p:spPr>
          <a:xfrm>
            <a:off x="431280" y="116640"/>
            <a:ext cx="6830640" cy="3240000"/>
          </a:xfrm>
          <a:prstGeom prst="rect">
            <a:avLst/>
          </a:prstGeom>
          <a:ln w="0">
            <a:noFill/>
          </a:ln>
        </p:spPr>
      </p:pic>
      <p:sp>
        <p:nvSpPr>
          <p:cNvPr id="354" name="7 - Δεξιό βέλος"/>
          <p:cNvSpPr/>
          <p:nvPr/>
        </p:nvSpPr>
        <p:spPr>
          <a:xfrm rot="245400">
            <a:off x="3417120" y="491760"/>
            <a:ext cx="575640" cy="215640"/>
          </a:xfrm>
          <a:prstGeom prst="rightArrow">
            <a:avLst>
              <a:gd name="adj1" fmla="val 50000"/>
              <a:gd name="adj2" fmla="val 50000"/>
            </a:avLst>
          </a:prstGeom>
          <a:solidFill>
            <a:srgbClr val="FF0000"/>
          </a:solidFill>
          <a:ln>
            <a:solidFill>
              <a:srgbClr val="325490"/>
            </a:solidFill>
          </a:ln>
        </p:spPr>
        <p:style>
          <a:lnRef idx="2">
            <a:schemeClr val="accent1">
              <a:shade val="50000"/>
            </a:schemeClr>
          </a:lnRef>
          <a:fillRef idx="1">
            <a:schemeClr val="accent1"/>
          </a:fillRef>
          <a:effectRef idx="0">
            <a:schemeClr val="accent1"/>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dissolve">
                                      <p:cBhvr additive="repl">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1 - Τίτλος"/>
          <p:cNvSpPr txBox="1"/>
          <p:nvPr/>
        </p:nvSpPr>
        <p:spPr>
          <a:xfrm>
            <a:off x="0" y="274680"/>
            <a:ext cx="12191760" cy="1142640"/>
          </a:xfrm>
          <a:prstGeom prst="rect">
            <a:avLst/>
          </a:prstGeom>
          <a:noFill/>
          <a:ln w="0">
            <a:noFill/>
          </a:ln>
        </p:spPr>
        <p:txBody>
          <a:bodyPr anchor="ctr">
            <a:normAutofit fontScale="89000" lnSpcReduction="10000"/>
          </a:bodyPr>
          <a:lstStyle/>
          <a:p>
            <a:pPr algn="ctr">
              <a:lnSpc>
                <a:spcPct val="90000"/>
              </a:lnSpc>
            </a:pPr>
            <a:r>
              <a:rPr lang="el-GR" sz="3100" b="0" strike="noStrike" spc="-1">
                <a:solidFill>
                  <a:srgbClr val="000000"/>
                </a:solidFill>
                <a:latin typeface="Calibri Light"/>
              </a:rPr>
              <a:t>Στο πλαίσιο της </a:t>
            </a:r>
            <a:r>
              <a:rPr lang="el-GR" sz="3100" b="1" strike="noStrike" spc="599">
                <a:solidFill>
                  <a:srgbClr val="FF0000"/>
                </a:solidFill>
                <a:latin typeface="Calibri Light"/>
              </a:rPr>
              <a:t>βιωματικής</a:t>
            </a:r>
            <a:r>
              <a:rPr lang="el-GR" sz="3100" b="1" strike="noStrike" spc="-1">
                <a:solidFill>
                  <a:srgbClr val="FF0000"/>
                </a:solidFill>
                <a:latin typeface="Calibri Light"/>
              </a:rPr>
              <a:t> εκπαίδευσης</a:t>
            </a:r>
            <a:r>
              <a:rPr lang="el-GR" sz="3100" b="0" strike="noStrike" spc="-1">
                <a:solidFill>
                  <a:srgbClr val="000000"/>
                </a:solidFill>
                <a:latin typeface="Calibri Light"/>
              </a:rPr>
              <a:t>, </a:t>
            </a:r>
            <a:br/>
            <a:r>
              <a:rPr lang="el-GR" sz="3100" b="0" strike="noStrike" spc="-1">
                <a:solidFill>
                  <a:srgbClr val="000000"/>
                </a:solidFill>
                <a:latin typeface="Calibri Light"/>
              </a:rPr>
              <a:t>ο </a:t>
            </a:r>
            <a:r>
              <a:rPr lang="el-GR" sz="3100" b="1" strike="noStrike" spc="-1">
                <a:solidFill>
                  <a:srgbClr val="000000"/>
                </a:solidFill>
                <a:latin typeface="Calibri Light"/>
              </a:rPr>
              <a:t>ρόλος του </a:t>
            </a:r>
            <a:r>
              <a:rPr lang="el-GR" sz="3100" b="1" strike="noStrike" spc="-1">
                <a:solidFill>
                  <a:srgbClr val="FF0000"/>
                </a:solidFill>
                <a:latin typeface="Calibri Light"/>
              </a:rPr>
              <a:t>δασκάλου - διαμεσολαβητή</a:t>
            </a:r>
            <a:r>
              <a:rPr lang="el-GR" sz="3100" b="0" strike="noStrike" spc="-1">
                <a:solidFill>
                  <a:srgbClr val="000000"/>
                </a:solidFill>
                <a:latin typeface="Calibri Light"/>
              </a:rPr>
              <a:t>  περιλαμβάνει:</a:t>
            </a:r>
            <a:br/>
            <a:endParaRPr lang="el-GR" sz="3100" b="0" strike="noStrike" spc="-1">
              <a:solidFill>
                <a:srgbClr val="000000"/>
              </a:solidFill>
              <a:latin typeface="Calibri"/>
            </a:endParaRPr>
          </a:p>
        </p:txBody>
      </p:sp>
      <p:sp>
        <p:nvSpPr>
          <p:cNvPr id="356" name="2 - Ορθογώνιο"/>
          <p:cNvSpPr/>
          <p:nvPr/>
        </p:nvSpPr>
        <p:spPr>
          <a:xfrm>
            <a:off x="0" y="1268640"/>
            <a:ext cx="12191760" cy="48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indent="-216000" algn="just">
              <a:lnSpc>
                <a:spcPct val="100000"/>
              </a:lnSpc>
              <a:buClr>
                <a:srgbClr val="000000"/>
              </a:buClr>
              <a:buFont typeface="StarSymbol"/>
              <a:buChar char="-"/>
            </a:pPr>
            <a:r>
              <a:rPr lang="el-GR" sz="2400" b="0" strike="noStrike" spc="-1">
                <a:solidFill>
                  <a:srgbClr val="000000"/>
                </a:solidFill>
                <a:latin typeface="Calibri"/>
              </a:rPr>
              <a:t>να στοχεύει κατάλληλες </a:t>
            </a:r>
            <a:r>
              <a:rPr lang="el-GR" sz="2400" b="0" strike="noStrike" spc="-1">
                <a:solidFill>
                  <a:srgbClr val="FF0000"/>
                </a:solidFill>
                <a:latin typeface="Calibri"/>
              </a:rPr>
              <a:t>εμπειρίες</a:t>
            </a:r>
            <a:r>
              <a:rPr lang="el-GR" sz="2400" b="0" strike="noStrike" spc="-1">
                <a:solidFill>
                  <a:srgbClr val="000000"/>
                </a:solidFill>
                <a:latin typeface="Calibri"/>
              </a:rPr>
              <a:t> με το προπεριγραφέν σκεπτικό.</a:t>
            </a:r>
            <a:endParaRPr lang="el-GR" sz="2400" b="0" strike="noStrike" spc="-1">
              <a:latin typeface="Arial"/>
            </a:endParaRPr>
          </a:p>
          <a:p>
            <a:pPr algn="just">
              <a:lnSpc>
                <a:spcPct val="100000"/>
              </a:lnSpc>
            </a:pPr>
            <a:endParaRPr lang="el-GR" sz="2400" b="0" strike="noStrike" spc="-1">
              <a:latin typeface="Arial"/>
            </a:endParaRPr>
          </a:p>
          <a:p>
            <a:pPr indent="-216000" algn="just">
              <a:lnSpc>
                <a:spcPct val="100000"/>
              </a:lnSpc>
              <a:buClr>
                <a:srgbClr val="000000"/>
              </a:buClr>
              <a:buFont typeface="StarSymbol"/>
              <a:buChar char="-"/>
            </a:pPr>
            <a:r>
              <a:rPr lang="el-GR" sz="2400" b="0" strike="noStrike" spc="-1">
                <a:solidFill>
                  <a:srgbClr val="000000"/>
                </a:solidFill>
                <a:latin typeface="Calibri"/>
              </a:rPr>
              <a:t>να</a:t>
            </a:r>
            <a:r>
              <a:rPr lang="el-GR" sz="2400" b="1" strike="noStrike" spc="-1">
                <a:solidFill>
                  <a:srgbClr val="000000"/>
                </a:solidFill>
                <a:latin typeface="Calibri"/>
              </a:rPr>
              <a:t> </a:t>
            </a:r>
            <a:r>
              <a:rPr lang="el-GR" sz="2400" b="1" strike="noStrike" spc="-1">
                <a:solidFill>
                  <a:srgbClr val="FF0000"/>
                </a:solidFill>
                <a:latin typeface="Calibri"/>
              </a:rPr>
              <a:t>θέτει προβλήματα</a:t>
            </a:r>
            <a:r>
              <a:rPr lang="el-GR" sz="2400" b="0" strike="noStrike" spc="-1">
                <a:solidFill>
                  <a:srgbClr val="FF0000"/>
                </a:solidFill>
                <a:latin typeface="Calibri"/>
              </a:rPr>
              <a:t> </a:t>
            </a:r>
            <a:r>
              <a:rPr lang="el-GR" sz="2400" b="0" strike="noStrike" spc="-1">
                <a:solidFill>
                  <a:srgbClr val="000000"/>
                </a:solidFill>
                <a:latin typeface="Calibri"/>
              </a:rPr>
              <a:t>και το </a:t>
            </a:r>
            <a:r>
              <a:rPr lang="el-GR" sz="2400" b="0" strike="noStrike" spc="-1">
                <a:solidFill>
                  <a:srgbClr val="FF0000"/>
                </a:solidFill>
                <a:latin typeface="Calibri"/>
              </a:rPr>
              <a:t>πλαίσιο δράσης </a:t>
            </a:r>
            <a:r>
              <a:rPr lang="el-GR" sz="2400" b="0" strike="noStrike" spc="-1">
                <a:solidFill>
                  <a:srgbClr val="000000"/>
                </a:solidFill>
                <a:latin typeface="Calibri"/>
              </a:rPr>
              <a:t>για την επίλυσή τους, να υποστηρίζει τους εκπαιδευόμενους, να  τους παρέχει κατάλληλα εφόδια, να εξασφαλίζει ασφαλές περιβάλλον γι αυτούς και να </a:t>
            </a:r>
            <a:r>
              <a:rPr lang="el-GR" sz="2400" b="1" strike="noStrike" spc="-1">
                <a:solidFill>
                  <a:srgbClr val="FF0000"/>
                </a:solidFill>
                <a:latin typeface="Calibri"/>
              </a:rPr>
              <a:t>διευκολύνει</a:t>
            </a:r>
            <a:r>
              <a:rPr lang="el-GR" sz="2400" b="0" strike="noStrike" spc="-1">
                <a:solidFill>
                  <a:srgbClr val="000000"/>
                </a:solidFill>
                <a:latin typeface="Calibri"/>
              </a:rPr>
              <a:t> εν γένει τη μαθησιακή διεργασία.</a:t>
            </a:r>
            <a:endParaRPr lang="el-GR" sz="2400" b="0" strike="noStrike" spc="-1">
              <a:latin typeface="Arial"/>
            </a:endParaRPr>
          </a:p>
          <a:p>
            <a:pPr algn="just">
              <a:lnSpc>
                <a:spcPct val="100000"/>
              </a:lnSpc>
            </a:pPr>
            <a:endParaRPr lang="el-GR" sz="2400" b="0" strike="noStrike" spc="-1">
              <a:latin typeface="Arial"/>
            </a:endParaRPr>
          </a:p>
          <a:p>
            <a:pPr algn="just">
              <a:lnSpc>
                <a:spcPct val="100000"/>
              </a:lnSpc>
            </a:pPr>
            <a:r>
              <a:rPr lang="el-GR" sz="2400" b="0" strike="noStrike" spc="-1">
                <a:solidFill>
                  <a:srgbClr val="000000"/>
                </a:solidFill>
                <a:latin typeface="Calibri"/>
              </a:rPr>
              <a:t>-να αναγνωρίζει και να ενθαρρύνει </a:t>
            </a:r>
            <a:r>
              <a:rPr lang="el-GR" sz="2400" b="0" strike="noStrike" spc="-1">
                <a:solidFill>
                  <a:srgbClr val="FF0000"/>
                </a:solidFill>
                <a:latin typeface="Calibri"/>
              </a:rPr>
              <a:t>αυθόρμητες ευκαιρίες </a:t>
            </a:r>
            <a:r>
              <a:rPr lang="el-GR" sz="2400" b="0" strike="noStrike" spc="-1">
                <a:solidFill>
                  <a:srgbClr val="000000"/>
                </a:solidFill>
                <a:latin typeface="Calibri"/>
              </a:rPr>
              <a:t>για τη μάθηση, την εμπλοκή των εκπαιδευόμενων σε απαιτητικές καταστάσεις και πειραματισμούς (που σέβονται την οντότητα των συμμετεχόντων σε αυτούς) και την </a:t>
            </a:r>
            <a:r>
              <a:rPr lang="el-GR" sz="2400" b="0" strike="noStrike" spc="-1">
                <a:solidFill>
                  <a:srgbClr val="FF0000"/>
                </a:solidFill>
                <a:latin typeface="Calibri"/>
              </a:rPr>
              <a:t>ανακάλυψη λύσεων</a:t>
            </a:r>
            <a:r>
              <a:rPr lang="el-GR" sz="2400" b="0" strike="noStrike" spc="-1">
                <a:solidFill>
                  <a:srgbClr val="000000"/>
                </a:solidFill>
                <a:latin typeface="Calibri"/>
              </a:rPr>
              <a:t>.</a:t>
            </a:r>
            <a:endParaRPr lang="el-GR" sz="2400" b="0" strike="noStrike" spc="-1">
              <a:latin typeface="Arial"/>
            </a:endParaRPr>
          </a:p>
          <a:p>
            <a:pPr algn="just">
              <a:lnSpc>
                <a:spcPct val="100000"/>
              </a:lnSpc>
            </a:pPr>
            <a:endParaRPr lang="el-GR" sz="2400" b="0" strike="noStrike" spc="-1">
              <a:latin typeface="Arial"/>
            </a:endParaRPr>
          </a:p>
          <a:p>
            <a:pPr algn="just">
              <a:lnSpc>
                <a:spcPct val="100000"/>
              </a:lnSpc>
            </a:pPr>
            <a:r>
              <a:rPr lang="el-GR" sz="2400" b="0" strike="noStrike" spc="-1">
                <a:solidFill>
                  <a:srgbClr val="000000"/>
                </a:solidFill>
                <a:latin typeface="Calibri"/>
              </a:rPr>
              <a:t>-να βοηθά τους εκπαιδευόμενους να ανακαλύπτουν </a:t>
            </a:r>
            <a:r>
              <a:rPr lang="el-GR" sz="2400" b="1" strike="noStrike" spc="-1">
                <a:solidFill>
                  <a:srgbClr val="FF0000"/>
                </a:solidFill>
                <a:latin typeface="Calibri"/>
              </a:rPr>
              <a:t>τις συνδέσεις </a:t>
            </a:r>
            <a:r>
              <a:rPr lang="el-GR" sz="2400" b="0" strike="noStrike" spc="-1">
                <a:solidFill>
                  <a:srgbClr val="000000"/>
                </a:solidFill>
                <a:latin typeface="Calibri"/>
              </a:rPr>
              <a:t>μεταξύ ενός γνωστικού πεδίου και ενός άλλου, </a:t>
            </a:r>
            <a:r>
              <a:rPr lang="el-GR" sz="2400" b="1" strike="noStrike" spc="-1">
                <a:solidFill>
                  <a:srgbClr val="FF0000"/>
                </a:solidFill>
                <a:latin typeface="Calibri"/>
              </a:rPr>
              <a:t>μεταξύ  της  θ ε ω ρ ί α ς  και  της (πρακτικής) π ε ί ρ α ς</a:t>
            </a:r>
            <a:r>
              <a:rPr lang="el-GR" sz="2400" b="1" strike="noStrike" spc="-1">
                <a:solidFill>
                  <a:srgbClr val="000000"/>
                </a:solidFill>
                <a:latin typeface="Calibri"/>
              </a:rPr>
              <a:t>  </a:t>
            </a:r>
            <a:r>
              <a:rPr lang="el-GR" sz="2400" b="0" strike="noStrike" spc="-1">
                <a:solidFill>
                  <a:srgbClr val="000000"/>
                </a:solidFill>
                <a:latin typeface="Calibri"/>
              </a:rPr>
              <a:t>και να ευνοεί αυτή τη </a:t>
            </a:r>
            <a:r>
              <a:rPr lang="el-GR" sz="2400" b="0" strike="noStrike" spc="-1">
                <a:solidFill>
                  <a:srgbClr val="FF0000"/>
                </a:solidFill>
                <a:latin typeface="Calibri"/>
              </a:rPr>
              <a:t>συνεχή εξάσκηση</a:t>
            </a:r>
            <a:r>
              <a:rPr lang="el-GR" sz="2400" b="0" strike="noStrike" spc="-1">
                <a:solidFill>
                  <a:srgbClr val="000000"/>
                </a:solidFill>
                <a:latin typeface="Calibri"/>
              </a:rPr>
              <a:t>. </a:t>
            </a:r>
            <a:endParaRPr lang="el-GR" sz="2400" b="0" strike="noStrike" spc="-1">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 Placeholder 3"/>
          <p:cNvSpPr txBox="1"/>
          <p:nvPr/>
        </p:nvSpPr>
        <p:spPr>
          <a:xfrm>
            <a:off x="0" y="4795200"/>
            <a:ext cx="12191760" cy="2062440"/>
          </a:xfrm>
          <a:prstGeom prst="rect">
            <a:avLst/>
          </a:prstGeom>
          <a:noFill/>
          <a:ln w="0">
            <a:noFill/>
          </a:ln>
        </p:spPr>
        <p:txBody>
          <a:bodyPr>
            <a:noAutofit/>
          </a:bodyPr>
          <a:lstStyle/>
          <a:p>
            <a:pPr algn="ctr">
              <a:lnSpc>
                <a:spcPct val="90000"/>
              </a:lnSpc>
              <a:spcBef>
                <a:spcPts val="1001"/>
              </a:spcBef>
              <a:tabLst>
                <a:tab pos="0" algn="l"/>
              </a:tabLst>
            </a:pPr>
            <a:r>
              <a:rPr lang="el-GR" sz="1800" b="0" strike="noStrike" spc="-1">
                <a:solidFill>
                  <a:srgbClr val="000000"/>
                </a:solidFill>
                <a:latin typeface="Calibri"/>
              </a:rPr>
              <a:t>Συντονιζόμενοι με το πώς οι μαθητές μαθαίνουν πραγματικά,  οι σύγχρονοι εκπαιδευτές υποβαθμίζουν (χωρίς να την εξαφανίσουν)  τη διδασκαλία που βασίζεται πρωταρχικά στη </a:t>
            </a:r>
            <a:r>
              <a:rPr lang="el-GR" sz="1800" b="0" strike="noStrike" spc="-1">
                <a:solidFill>
                  <a:srgbClr val="7030A0"/>
                </a:solidFill>
                <a:latin typeface="Calibri"/>
              </a:rPr>
              <a:t>μετάδοση πληροφοριών</a:t>
            </a:r>
            <a:r>
              <a:rPr lang="el-GR" sz="1800" b="0" strike="noStrike" spc="-1">
                <a:solidFill>
                  <a:srgbClr val="000000"/>
                </a:solidFill>
                <a:latin typeface="Calibri"/>
              </a:rPr>
              <a:t>, υπέρ της εκπαίδευσης που </a:t>
            </a:r>
            <a:r>
              <a:rPr lang="el-GR" sz="1800" b="0" strike="noStrike" spc="-1">
                <a:solidFill>
                  <a:srgbClr val="FF0000"/>
                </a:solidFill>
                <a:latin typeface="Calibri"/>
              </a:rPr>
              <a:t>προκαλεί</a:t>
            </a:r>
            <a:r>
              <a:rPr lang="el-GR" sz="1800" b="0" strike="noStrike" spc="-1">
                <a:solidFill>
                  <a:srgbClr val="000000"/>
                </a:solidFill>
                <a:latin typeface="Calibri"/>
              </a:rPr>
              <a:t> τους μαθητές να αναλάβουν </a:t>
            </a:r>
            <a:r>
              <a:rPr lang="el-GR" sz="1800" b="1" u="sng" strike="noStrike" spc="-1">
                <a:solidFill>
                  <a:srgbClr val="FF0000"/>
                </a:solidFill>
                <a:uFillTx/>
                <a:latin typeface="Calibri"/>
              </a:rPr>
              <a:t>ενεργητικό μαθησιακό ρόλο</a:t>
            </a:r>
            <a:r>
              <a:rPr lang="el-GR" sz="1800" b="1" strike="noStrike" spc="-1">
                <a:solidFill>
                  <a:srgbClr val="FF0000"/>
                </a:solidFill>
                <a:latin typeface="Calibri"/>
              </a:rPr>
              <a:t> </a:t>
            </a:r>
            <a:r>
              <a:rPr lang="el-GR" sz="1800" b="0" strike="noStrike" spc="-1">
                <a:solidFill>
                  <a:srgbClr val="FF0000"/>
                </a:solidFill>
                <a:latin typeface="Calibri"/>
              </a:rPr>
              <a:t> </a:t>
            </a:r>
            <a:r>
              <a:rPr lang="el-GR" sz="1800" b="0" strike="noStrike" spc="-1">
                <a:solidFill>
                  <a:srgbClr val="000000"/>
                </a:solidFill>
                <a:latin typeface="Calibri"/>
              </a:rPr>
              <a:t>μέσω  </a:t>
            </a:r>
            <a:r>
              <a:rPr lang="el-GR" sz="1800" b="1" strike="noStrike" spc="-1">
                <a:solidFill>
                  <a:srgbClr val="FF0000"/>
                </a:solidFill>
                <a:latin typeface="Calibri"/>
              </a:rPr>
              <a:t>διαδραστικών δοκιμασιών</a:t>
            </a:r>
            <a:r>
              <a:rPr lang="el-GR" sz="1800" b="1" strike="noStrike" spc="-1">
                <a:solidFill>
                  <a:srgbClr val="000000"/>
                </a:solidFill>
                <a:latin typeface="Calibri"/>
              </a:rPr>
              <a:t> </a:t>
            </a:r>
            <a:r>
              <a:rPr lang="el-GR" sz="1800" b="0" strike="noStrike" spc="-1">
                <a:solidFill>
                  <a:srgbClr val="000000"/>
                </a:solidFill>
                <a:latin typeface="Calibri"/>
              </a:rPr>
              <a:t>και να αναπτύξουν τις ικανότητές των εκπαιδευόμενων  να  </a:t>
            </a:r>
            <a:r>
              <a:rPr lang="el-GR" sz="1800" b="0" strike="noStrike" spc="-1">
                <a:solidFill>
                  <a:srgbClr val="FF0000"/>
                </a:solidFill>
                <a:latin typeface="Calibri"/>
              </a:rPr>
              <a:t>συλλογίζονται   κριτικά, να επιλύουν προβλήματα και να</a:t>
            </a:r>
            <a:br/>
            <a:r>
              <a:rPr lang="el-GR" sz="1800" b="0" strike="noStrike" spc="-1">
                <a:solidFill>
                  <a:srgbClr val="FF0000"/>
                </a:solidFill>
                <a:latin typeface="Calibri"/>
              </a:rPr>
              <a:t>διαμορφώνουν  τεκμηριωμένες απόψεις</a:t>
            </a:r>
            <a:r>
              <a:rPr lang="el-GR" sz="1800" b="0" strike="noStrike" spc="-1">
                <a:solidFill>
                  <a:srgbClr val="000000"/>
                </a:solidFill>
                <a:latin typeface="Calibri"/>
              </a:rPr>
              <a:t>. </a:t>
            </a:r>
          </a:p>
          <a:p>
            <a:pPr algn="ctr">
              <a:lnSpc>
                <a:spcPct val="90000"/>
              </a:lnSpc>
              <a:spcBef>
                <a:spcPts val="1001"/>
              </a:spcBef>
              <a:tabLst>
                <a:tab pos="0" algn="l"/>
              </a:tabLst>
            </a:pPr>
            <a:r>
              <a:rPr lang="el-GR" sz="1800" b="0" strike="noStrike" spc="-1">
                <a:solidFill>
                  <a:srgbClr val="000000"/>
                </a:solidFill>
                <a:latin typeface="Calibri"/>
              </a:rPr>
              <a:t>Η εν λόγω στρατηγική εκπαίδευσης μπορεί σε κάποιο βαθμό να προβληματίσει όσους έχουν συνηθίσει να τροφοδοτούνται με </a:t>
            </a:r>
            <a:r>
              <a:rPr lang="el-GR" sz="1800" b="0" strike="noStrike" spc="-1">
                <a:solidFill>
                  <a:srgbClr val="7030A0"/>
                </a:solidFill>
                <a:latin typeface="Calibri"/>
              </a:rPr>
              <a:t>«έτοιμες» γνώσεις μέσω ακαδημαϊκών διαλέξεων</a:t>
            </a:r>
            <a:r>
              <a:rPr lang="el-GR" sz="1800" b="0" strike="noStrike" spc="-1">
                <a:solidFill>
                  <a:srgbClr val="000000"/>
                </a:solidFill>
                <a:latin typeface="Calibri"/>
              </a:rPr>
              <a:t>. </a:t>
            </a:r>
            <a:br/>
            <a:endParaRPr lang="el-GR" sz="1800" b="0" strike="noStrike" spc="-1">
              <a:solidFill>
                <a:srgbClr val="000000"/>
              </a:solidFill>
              <a:latin typeface="Calibri"/>
            </a:endParaRPr>
          </a:p>
        </p:txBody>
      </p:sp>
      <p:pic>
        <p:nvPicPr>
          <p:cNvPr id="358" name="Picture 2" descr="C:\Users\αγαπουλακι\Desktop\cone_of_learning_web.png"/>
          <p:cNvPicPr/>
          <p:nvPr/>
        </p:nvPicPr>
        <p:blipFill>
          <a:blip r:embed="rId2" cstate="print"/>
          <a:stretch/>
        </p:blipFill>
        <p:spPr>
          <a:xfrm>
            <a:off x="1619280" y="142920"/>
            <a:ext cx="9270360" cy="4500360"/>
          </a:xfrm>
          <a:prstGeom prst="rect">
            <a:avLst/>
          </a:prstGeom>
          <a:ln w="0">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itle 1"/>
          <p:cNvSpPr txBox="1"/>
          <p:nvPr/>
        </p:nvSpPr>
        <p:spPr>
          <a:xfrm>
            <a:off x="0" y="214200"/>
            <a:ext cx="12191760" cy="642600"/>
          </a:xfrm>
          <a:prstGeom prst="rect">
            <a:avLst/>
          </a:prstGeom>
          <a:noFill/>
          <a:ln w="0">
            <a:noFill/>
          </a:ln>
        </p:spPr>
        <p:txBody>
          <a:bodyPr anchor="ctr">
            <a:noAutofit/>
          </a:bodyPr>
          <a:lstStyle/>
          <a:p>
            <a:pPr algn="ctr">
              <a:lnSpc>
                <a:spcPct val="90000"/>
              </a:lnSpc>
            </a:pPr>
            <a:r>
              <a:rPr lang="el-GR" sz="2800" b="1" strike="noStrike" spc="-1">
                <a:solidFill>
                  <a:srgbClr val="000000"/>
                </a:solidFill>
                <a:latin typeface="Calibri Light"/>
              </a:rPr>
              <a:t>Ο δάσκαλος ως  </a:t>
            </a:r>
            <a:r>
              <a:rPr lang="el-GR" sz="2800" b="1" strike="noStrike" spc="-1">
                <a:solidFill>
                  <a:srgbClr val="FF0000"/>
                </a:solidFill>
                <a:latin typeface="Calibri Light"/>
              </a:rPr>
              <a:t>δ ι α μ ε σ ο λ α β η τ ή ς  </a:t>
            </a:r>
            <a:r>
              <a:rPr lang="el-GR" sz="2800" b="1" strike="noStrike" spc="-1">
                <a:solidFill>
                  <a:srgbClr val="000000"/>
                </a:solidFill>
                <a:latin typeface="Calibri Light"/>
              </a:rPr>
              <a:t>της μάθησης</a:t>
            </a:r>
            <a:br/>
            <a:endParaRPr lang="el-GR" sz="2800" b="0" strike="noStrike" spc="-1">
              <a:solidFill>
                <a:srgbClr val="000000"/>
              </a:solidFill>
              <a:latin typeface="Calibri"/>
            </a:endParaRPr>
          </a:p>
        </p:txBody>
      </p:sp>
      <p:sp>
        <p:nvSpPr>
          <p:cNvPr id="360" name="Rectangle 2"/>
          <p:cNvSpPr/>
          <p:nvPr/>
        </p:nvSpPr>
        <p:spPr>
          <a:xfrm>
            <a:off x="0" y="1169640"/>
            <a:ext cx="12191760" cy="55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2400" b="0" strike="noStrike" spc="-1">
                <a:solidFill>
                  <a:srgbClr val="000000"/>
                </a:solidFill>
                <a:latin typeface="Calibri"/>
              </a:rPr>
              <a:t>Ενίοτε η μετατόπιση του δασκάλου από τη θέση του  «ειδήμονος»  σε  εκείνη του </a:t>
            </a:r>
            <a:r>
              <a:rPr lang="el-GR" sz="2400" b="0" strike="noStrike" spc="-1">
                <a:solidFill>
                  <a:srgbClr val="FF0000"/>
                </a:solidFill>
                <a:latin typeface="Calibri"/>
              </a:rPr>
              <a:t>διαμεσολαβητή </a:t>
            </a:r>
            <a:r>
              <a:rPr lang="el-GR" sz="2400" b="0" strike="noStrike" spc="-1">
                <a:solidFill>
                  <a:srgbClr val="000000"/>
                </a:solidFill>
                <a:latin typeface="Calibri"/>
              </a:rPr>
              <a:t>εκλαμβάνεται ως μείωση της ισχύος και του κύρους  του δασκάλου, όμως </a:t>
            </a:r>
            <a:r>
              <a:rPr lang="el-GR" sz="2400" b="1" strike="noStrike" spc="-1">
                <a:solidFill>
                  <a:srgbClr val="000000"/>
                </a:solidFill>
                <a:latin typeface="Calibri"/>
              </a:rPr>
              <a:t> </a:t>
            </a:r>
            <a:r>
              <a:rPr lang="el-GR" sz="2400" b="0" strike="noStrike" spc="-1">
                <a:solidFill>
                  <a:srgbClr val="000000"/>
                </a:solidFill>
                <a:latin typeface="Calibri"/>
              </a:rPr>
              <a:t>αυτό </a:t>
            </a:r>
            <a:r>
              <a:rPr lang="el-GR" sz="2400" b="0" i="1" strike="noStrike" spc="-1">
                <a:solidFill>
                  <a:srgbClr val="000000"/>
                </a:solidFill>
                <a:latin typeface="Calibri"/>
              </a:rPr>
              <a:t>δεν ισχύει</a:t>
            </a:r>
            <a:r>
              <a:rPr lang="el-GR" sz="2400" b="0" strike="noStrike" spc="-1">
                <a:solidFill>
                  <a:srgbClr val="000000"/>
                </a:solidFill>
                <a:latin typeface="Calibri"/>
              </a:rPr>
              <a:t>.</a:t>
            </a:r>
            <a:endParaRPr lang="el-GR" sz="2400" b="0" strike="noStrike" spc="-1">
              <a:latin typeface="Arial"/>
            </a:endParaRPr>
          </a:p>
          <a:p>
            <a:pPr algn="just">
              <a:lnSpc>
                <a:spcPct val="100000"/>
              </a:lnSpc>
            </a:pPr>
            <a:endParaRPr lang="el-GR" sz="2400" b="0" strike="noStrike" spc="-1">
              <a:latin typeface="Arial"/>
            </a:endParaRPr>
          </a:p>
          <a:p>
            <a:pPr algn="just">
              <a:lnSpc>
                <a:spcPct val="100000"/>
              </a:lnSpc>
            </a:pPr>
            <a:r>
              <a:rPr lang="el-GR" sz="2400" b="0" strike="noStrike" spc="-1">
                <a:solidFill>
                  <a:srgbClr val="000000"/>
                </a:solidFill>
                <a:latin typeface="Calibri"/>
              </a:rPr>
              <a:t>Η </a:t>
            </a:r>
            <a:r>
              <a:rPr lang="el-GR" sz="2400" b="1" strike="noStrike" spc="-1">
                <a:solidFill>
                  <a:srgbClr val="FF0000"/>
                </a:solidFill>
                <a:latin typeface="Calibri"/>
              </a:rPr>
              <a:t>διευκόλυνση</a:t>
            </a:r>
            <a:r>
              <a:rPr lang="el-GR" sz="2400" b="0" strike="noStrike" spc="-1">
                <a:solidFill>
                  <a:srgbClr val="FF0000"/>
                </a:solidFill>
                <a:latin typeface="Calibri"/>
              </a:rPr>
              <a:t> της μάθησης </a:t>
            </a:r>
            <a:r>
              <a:rPr lang="el-GR" sz="2400" b="0" strike="noStrike" spc="-1">
                <a:solidFill>
                  <a:srgbClr val="000000"/>
                </a:solidFill>
                <a:latin typeface="Calibri"/>
              </a:rPr>
              <a:t>εμψυχώνει τόσο το μαθητευόμενο όσο και τον δάσκαλο και α π ε- λ ε υ θ ε ρ ώ ν ε ι  τον δάσκαλο από πολλές από τις επιβαρύνσεις που ενδέχεται να  συνεπάγεται η θέση του ως «ειδήμων». Παραδοσιακά,  θεωρείται αδυναμία για έναν δάσκαλο να απαντά «Δεν γνωρίζω, ας αναζητήσουμε την απάντηση.» ή « Προσωπικώς δεν γνωρίζω· μήπως γνωρίζουν κάποιοι από τους μαθητές την απάντηση;»  Προφανώς, οι κλινικοί δάσκαλοι οφείλουν να γνωρίζουν περισσότερα από τους μαθητές ή τους ασκούμενούς τους  για πολλά θέματα, αλλά η ιατρική επιστήμη μεταβάλλεται με τέτοια ταχύτητα που κανείς δεν μπορεί να τα κατέχει όλα. Η εφαρμογή της επιστημονικής τεκμηρίωσης στην κλινική μάθηση και την ιατρική πρακτική προϋποθέτει την πλέον σύγχρονη ενημέρωση. Οι δάσκαλοι, αποδεχόμενοι αυτή την προσέγγιση, </a:t>
            </a:r>
            <a:r>
              <a:rPr lang="el-GR" sz="2400" b="1" strike="noStrike" spc="599">
                <a:solidFill>
                  <a:srgbClr val="FF0000"/>
                </a:solidFill>
                <a:latin typeface="Calibri"/>
              </a:rPr>
              <a:t>διευκολύνουν</a:t>
            </a:r>
            <a:r>
              <a:rPr lang="el-GR" sz="2400" b="1" strike="noStrike" spc="299">
                <a:solidFill>
                  <a:srgbClr val="FF0000"/>
                </a:solidFill>
                <a:latin typeface="Calibri"/>
              </a:rPr>
              <a:t> </a:t>
            </a:r>
            <a:r>
              <a:rPr lang="el-GR" sz="2400" b="0" strike="noStrike" spc="299">
                <a:solidFill>
                  <a:srgbClr val="FF0000"/>
                </a:solidFill>
                <a:latin typeface="Calibri"/>
              </a:rPr>
              <a:t> </a:t>
            </a:r>
            <a:r>
              <a:rPr lang="el-GR" sz="2400" b="0" strike="noStrike" spc="-1">
                <a:solidFill>
                  <a:srgbClr val="000000"/>
                </a:solidFill>
                <a:latin typeface="Calibri"/>
              </a:rPr>
              <a:t>τη </a:t>
            </a:r>
            <a:r>
              <a:rPr lang="el-GR" sz="2400" b="1" strike="noStrike" spc="-1">
                <a:solidFill>
                  <a:srgbClr val="000000"/>
                </a:solidFill>
                <a:latin typeface="Calibri"/>
              </a:rPr>
              <a:t>μάθηση</a:t>
            </a:r>
            <a:r>
              <a:rPr lang="el-GR" sz="2400" b="0" strike="noStrike" spc="-1">
                <a:solidFill>
                  <a:srgbClr val="000000"/>
                </a:solidFill>
                <a:latin typeface="Calibri"/>
              </a:rPr>
              <a:t>  τόσο  τη  δ ι κ ή  τ ο υ ς  όσο και των μαθητών/ασκούμενών  τους.</a:t>
            </a:r>
            <a:endParaRPr lang="el-G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500"/>
                                        <p:tgtEl>
                                          <p:spTgt spid="360">
                                            <p:txEl>
                                              <p:pRg st="0" end="0"/>
                                            </p:txEl>
                                          </p:spTgt>
                                        </p:tgtEl>
                                      </p:cBhvr>
                                    </p:animEffect>
                                    <p:set>
                                      <p:cBhvr>
                                        <p:cTn id="7" dur="1" fill="hold">
                                          <p:stCondLst>
                                            <p:cond delay="499"/>
                                          </p:stCondLst>
                                        </p:cTn>
                                        <p:tgtEl>
                                          <p:spTgt spid="360">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60">
                                            <p:txEl>
                                              <p:pRg st="2" end="2"/>
                                            </p:txEl>
                                          </p:spTgt>
                                        </p:tgtEl>
                                        <p:attrNameLst>
                                          <p:attrName>style.visibility</p:attrName>
                                        </p:attrNameLst>
                                      </p:cBhvr>
                                      <p:to>
                                        <p:strVal val="visible"/>
                                      </p:to>
                                    </p:set>
                                    <p:animEffect transition="in" filter="fade">
                                      <p:cBhvr additive="repl">
                                        <p:cTn id="12" dur="500"/>
                                        <p:tgtEl>
                                          <p:spTgt spid="3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Title 1"/>
          <p:cNvSpPr txBox="1"/>
          <p:nvPr/>
        </p:nvSpPr>
        <p:spPr>
          <a:xfrm>
            <a:off x="0" y="0"/>
            <a:ext cx="12191760" cy="1071360"/>
          </a:xfrm>
          <a:prstGeom prst="rect">
            <a:avLst/>
          </a:prstGeom>
          <a:noFill/>
          <a:ln w="0">
            <a:noFill/>
          </a:ln>
        </p:spPr>
        <p:txBody>
          <a:bodyPr anchor="ctr">
            <a:noAutofit/>
          </a:bodyPr>
          <a:lstStyle/>
          <a:p>
            <a:pPr algn="ctr">
              <a:lnSpc>
                <a:spcPct val="90000"/>
              </a:lnSpc>
            </a:pPr>
            <a:r>
              <a:rPr lang="el-GR" sz="2400" b="1" strike="noStrike" spc="-1">
                <a:solidFill>
                  <a:srgbClr val="000000"/>
                </a:solidFill>
                <a:latin typeface="Calibri"/>
              </a:rPr>
              <a:t>Μια ιδιαίτερη </a:t>
            </a:r>
            <a:r>
              <a:rPr lang="el-GR" sz="2400" b="1" strike="noStrike" spc="-1">
                <a:solidFill>
                  <a:srgbClr val="FF0000"/>
                </a:solidFill>
                <a:latin typeface="Calibri"/>
              </a:rPr>
              <a:t>στρατηγική</a:t>
            </a:r>
            <a:r>
              <a:rPr lang="el-GR" sz="2400" b="1" strike="noStrike" spc="-1">
                <a:solidFill>
                  <a:srgbClr val="000000"/>
                </a:solidFill>
                <a:latin typeface="Calibri"/>
              </a:rPr>
              <a:t> διδασκαλίας – ένας ιδιαίτερος, διακριτός </a:t>
            </a:r>
            <a:r>
              <a:rPr lang="el-GR" sz="2400" b="1" strike="noStrike" spc="-1">
                <a:solidFill>
                  <a:srgbClr val="FF0000"/>
                </a:solidFill>
                <a:latin typeface="Calibri"/>
              </a:rPr>
              <a:t>ρόλος</a:t>
            </a:r>
            <a:r>
              <a:rPr lang="el-GR" sz="2400" b="1" strike="noStrike" spc="-1">
                <a:solidFill>
                  <a:srgbClr val="000000"/>
                </a:solidFill>
                <a:latin typeface="Calibri"/>
              </a:rPr>
              <a:t> του δασκάλου.</a:t>
            </a:r>
            <a:br/>
            <a:endParaRPr lang="el-GR" sz="2400" b="0" strike="noStrike" spc="-1">
              <a:solidFill>
                <a:srgbClr val="000000"/>
              </a:solidFill>
              <a:latin typeface="Calibri"/>
            </a:endParaRPr>
          </a:p>
        </p:txBody>
      </p:sp>
      <p:sp>
        <p:nvSpPr>
          <p:cNvPr id="362" name="Rectangle 2"/>
          <p:cNvSpPr/>
          <p:nvPr/>
        </p:nvSpPr>
        <p:spPr>
          <a:xfrm>
            <a:off x="0" y="714240"/>
            <a:ext cx="12191760" cy="618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indent="-216000" algn="just">
              <a:lnSpc>
                <a:spcPct val="100000"/>
              </a:lnSpc>
              <a:buClr>
                <a:srgbClr val="000000"/>
              </a:buClr>
              <a:buFont typeface="StarSymbol"/>
              <a:buChar char="-"/>
            </a:pPr>
            <a:r>
              <a:rPr lang="el-GR" sz="2000" b="0" strike="noStrike" spc="-1">
                <a:solidFill>
                  <a:srgbClr val="000000"/>
                </a:solidFill>
                <a:latin typeface="Calibri"/>
              </a:rPr>
              <a:t>Η διδασκαλία είναι μια δραστηριότητα που  </a:t>
            </a:r>
            <a:r>
              <a:rPr lang="el-GR" sz="2000" b="1" i="1" u="sng" strike="noStrike" spc="599">
                <a:solidFill>
                  <a:srgbClr val="FF0000"/>
                </a:solidFill>
                <a:uFillTx/>
                <a:latin typeface="Calibri"/>
              </a:rPr>
              <a:t>τέρπει</a:t>
            </a:r>
            <a:r>
              <a:rPr lang="el-GR" sz="2000" b="1" u="sng" strike="noStrike" spc="599">
                <a:solidFill>
                  <a:srgbClr val="FF0000"/>
                </a:solidFill>
                <a:uFillTx/>
                <a:latin typeface="Calibri"/>
              </a:rPr>
              <a:t> τον μαθητή και τον ωθεί στη μάθηση</a:t>
            </a:r>
            <a:r>
              <a:rPr lang="el-GR" sz="2000" b="0" strike="noStrike" spc="-1">
                <a:solidFill>
                  <a:srgbClr val="000000"/>
                </a:solidFill>
                <a:latin typeface="Calibri"/>
              </a:rPr>
              <a:t>. Η διδασκαλία και ο τρόπος μάθησης τροποποιούνται λόγω εφαρμοζόμενων εκπαιδευτικών καινοτομιών. Οι δάσκαλοι πρέπει να αντιλαμβάνονται τις σύγχρονες τάσεις στη διεργασία διδασκαλίας – μάθησης και να καθιστούν τη μάθηση </a:t>
            </a:r>
            <a:r>
              <a:rPr lang="el-GR" sz="2000" b="0" strike="noStrike" spc="-1">
                <a:solidFill>
                  <a:srgbClr val="FF0000"/>
                </a:solidFill>
                <a:latin typeface="Calibri"/>
              </a:rPr>
              <a:t>πιο </a:t>
            </a:r>
            <a:r>
              <a:rPr lang="el-GR" sz="2000" b="1" strike="noStrike" spc="-1">
                <a:solidFill>
                  <a:srgbClr val="FF0000"/>
                </a:solidFill>
                <a:latin typeface="Calibri"/>
              </a:rPr>
              <a:t>ενδιαφέρουσα και διαδραστική</a:t>
            </a:r>
            <a:r>
              <a:rPr lang="el-GR" sz="2000" b="1" strike="noStrike" spc="-1">
                <a:solidFill>
                  <a:srgbClr val="000000"/>
                </a:solidFill>
                <a:latin typeface="Calibri"/>
              </a:rPr>
              <a:t>, </a:t>
            </a:r>
            <a:r>
              <a:rPr lang="el-GR" sz="2000" b="0" strike="noStrike" spc="-1">
                <a:solidFill>
                  <a:srgbClr val="000000"/>
                </a:solidFill>
                <a:latin typeface="Calibri"/>
              </a:rPr>
              <a:t> έτσι ώστε να </a:t>
            </a:r>
            <a:r>
              <a:rPr lang="el-GR" sz="2000" b="1" strike="noStrike" spc="-1">
                <a:solidFill>
                  <a:srgbClr val="FF0000"/>
                </a:solidFill>
                <a:latin typeface="Calibri"/>
              </a:rPr>
              <a:t>κινητοποιούν</a:t>
            </a:r>
            <a:r>
              <a:rPr lang="el-GR" sz="2000" b="0" strike="noStrike" spc="-1">
                <a:solidFill>
                  <a:srgbClr val="000000"/>
                </a:solidFill>
                <a:latin typeface="Calibri"/>
              </a:rPr>
              <a:t> τους μαθητές να μαθαίνουν και να μαθαίνουν </a:t>
            </a:r>
            <a:r>
              <a:rPr lang="el-GR" sz="2000" b="1" strike="noStrike" spc="-1">
                <a:solidFill>
                  <a:srgbClr val="FF0000"/>
                </a:solidFill>
                <a:latin typeface="Calibri"/>
              </a:rPr>
              <a:t>καλύτερα</a:t>
            </a:r>
            <a:r>
              <a:rPr lang="el-GR" sz="2000" b="0" strike="noStrike" spc="-1">
                <a:solidFill>
                  <a:srgbClr val="000000"/>
                </a:solidFill>
                <a:latin typeface="Calibri"/>
              </a:rPr>
              <a:t>, αφού  </a:t>
            </a:r>
            <a:r>
              <a:rPr lang="el-GR" sz="2000" b="1" strike="noStrike" spc="-1">
                <a:solidFill>
                  <a:srgbClr val="FF0000"/>
                </a:solidFill>
                <a:latin typeface="Calibri"/>
              </a:rPr>
              <a:t>βιώσουν</a:t>
            </a:r>
            <a:r>
              <a:rPr lang="el-GR" sz="2000" b="0" strike="noStrike" spc="-1">
                <a:solidFill>
                  <a:srgbClr val="FF0000"/>
                </a:solidFill>
                <a:latin typeface="Calibri"/>
              </a:rPr>
              <a:t>  προσωπικά </a:t>
            </a:r>
            <a:r>
              <a:rPr lang="el-GR" sz="2000" b="0" strike="noStrike" spc="-1">
                <a:solidFill>
                  <a:srgbClr val="000000"/>
                </a:solidFill>
                <a:latin typeface="Calibri"/>
              </a:rPr>
              <a:t>την αξία του εκάστοτε γνωστικού αντικειμένου. </a:t>
            </a:r>
            <a:endParaRPr lang="el-GR" sz="2000" b="0" strike="noStrike" spc="-1">
              <a:latin typeface="Arial"/>
            </a:endParaRPr>
          </a:p>
          <a:p>
            <a:pPr algn="just">
              <a:lnSpc>
                <a:spcPct val="100000"/>
              </a:lnSpc>
            </a:pPr>
            <a:endParaRPr lang="el-GR" sz="2000" b="0" strike="noStrike" spc="-1">
              <a:latin typeface="Arial"/>
            </a:endParaRPr>
          </a:p>
          <a:p>
            <a:pPr algn="just">
              <a:lnSpc>
                <a:spcPct val="100000"/>
              </a:lnSpc>
            </a:pPr>
            <a:endParaRPr lang="el-GR" sz="2000" b="0" strike="noStrike" spc="-1">
              <a:latin typeface="Arial"/>
            </a:endParaRPr>
          </a:p>
          <a:p>
            <a:pPr indent="-216000" algn="just">
              <a:lnSpc>
                <a:spcPct val="100000"/>
              </a:lnSpc>
              <a:buClr>
                <a:srgbClr val="000000"/>
              </a:buClr>
              <a:buFont typeface="StarSymbol"/>
              <a:buChar char="-"/>
            </a:pPr>
            <a:r>
              <a:rPr lang="el-GR" sz="2000" b="0" strike="noStrike" spc="-1">
                <a:solidFill>
                  <a:srgbClr val="000000"/>
                </a:solidFill>
                <a:latin typeface="Calibri"/>
              </a:rPr>
              <a:t>Κατά την εφαρμογή της </a:t>
            </a:r>
            <a:r>
              <a:rPr lang="el-GR" sz="2000" b="0" strike="noStrike" spc="-1">
                <a:solidFill>
                  <a:srgbClr val="FF0000"/>
                </a:solidFill>
                <a:latin typeface="Calibri"/>
              </a:rPr>
              <a:t>βιωματικής μάθησης</a:t>
            </a:r>
            <a:r>
              <a:rPr lang="el-GR" sz="2000" b="0" strike="noStrike" spc="-1">
                <a:solidFill>
                  <a:srgbClr val="000000"/>
                </a:solidFill>
                <a:latin typeface="Calibri"/>
              </a:rPr>
              <a:t>, η  εκπαιδευτική  στρατηγική </a:t>
            </a:r>
            <a:r>
              <a:rPr lang="el-GR" sz="2000" b="1" strike="noStrike" spc="-1">
                <a:solidFill>
                  <a:srgbClr val="FF0000"/>
                </a:solidFill>
                <a:latin typeface="Calibri"/>
              </a:rPr>
              <a:t>επικεντρώνεται σαφώς προς τον μαθητή </a:t>
            </a:r>
            <a:r>
              <a:rPr lang="el-GR" sz="2000" b="0" strike="noStrike" spc="-1">
                <a:solidFill>
                  <a:srgbClr val="000000"/>
                </a:solidFill>
                <a:latin typeface="Calibri"/>
              </a:rPr>
              <a:t>και μεταβάλλει ριζικά τον  ρόλο του δασκάλου ιατρικής. Δεν θεωρείται πια ο </a:t>
            </a:r>
            <a:r>
              <a:rPr lang="el-GR" sz="2000" b="0" strike="noStrike" spc="-1">
                <a:solidFill>
                  <a:srgbClr val="FF0000"/>
                </a:solidFill>
                <a:latin typeface="Calibri"/>
              </a:rPr>
              <a:t>δάσκαλος</a:t>
            </a:r>
            <a:r>
              <a:rPr lang="el-GR" sz="2000" b="0" strike="noStrike" spc="-1">
                <a:solidFill>
                  <a:srgbClr val="000000"/>
                </a:solidFill>
                <a:latin typeface="Calibri"/>
              </a:rPr>
              <a:t> κυρίως πάροχος πληροφοριών , αλλά μάλλον </a:t>
            </a:r>
            <a:r>
              <a:rPr lang="el-GR" sz="2000" b="1" strike="noStrike" spc="-1">
                <a:solidFill>
                  <a:srgbClr val="FF0000"/>
                </a:solidFill>
                <a:latin typeface="Calibri"/>
              </a:rPr>
              <a:t>διοργανωτής</a:t>
            </a:r>
            <a:r>
              <a:rPr lang="el-GR" sz="2000" b="0" strike="noStrike" spc="-1">
                <a:solidFill>
                  <a:srgbClr val="FF0000"/>
                </a:solidFill>
                <a:latin typeface="Calibri"/>
              </a:rPr>
              <a:t> ή </a:t>
            </a:r>
            <a:r>
              <a:rPr lang="el-GR" sz="2000" b="1" strike="noStrike" spc="-1">
                <a:solidFill>
                  <a:srgbClr val="FF0000"/>
                </a:solidFill>
                <a:latin typeface="Calibri"/>
              </a:rPr>
              <a:t>διαχειριστής</a:t>
            </a:r>
            <a:r>
              <a:rPr lang="el-GR" sz="2000" b="0" strike="noStrike" spc="-1">
                <a:solidFill>
                  <a:srgbClr val="FF0000"/>
                </a:solidFill>
                <a:latin typeface="Calibri"/>
              </a:rPr>
              <a:t>  της μάθησης</a:t>
            </a:r>
            <a:r>
              <a:rPr lang="el-GR" sz="2000" b="0" strike="noStrike" spc="-1">
                <a:solidFill>
                  <a:srgbClr val="000000"/>
                </a:solidFill>
                <a:latin typeface="Calibri"/>
              </a:rPr>
              <a:t>. Ο ίδιος ο μαθητευόμενος  αποτελεί έναν  </a:t>
            </a:r>
            <a:r>
              <a:rPr lang="el-GR" sz="2000" b="1" strike="noStrike" spc="-1">
                <a:solidFill>
                  <a:srgbClr val="FF0000"/>
                </a:solidFill>
                <a:latin typeface="Calibri"/>
              </a:rPr>
              <a:t>αυτο</a:t>
            </a:r>
            <a:r>
              <a:rPr lang="el-GR" sz="2000" b="0" strike="noStrike" spc="-1">
                <a:solidFill>
                  <a:srgbClr val="000000"/>
                </a:solidFill>
                <a:latin typeface="Calibri"/>
              </a:rPr>
              <a:t>-δάσκαλο.</a:t>
            </a:r>
            <a:endParaRPr lang="el-GR" sz="2000" b="0" strike="noStrike" spc="-1">
              <a:latin typeface="Arial"/>
            </a:endParaRPr>
          </a:p>
          <a:p>
            <a:pPr algn="just">
              <a:lnSpc>
                <a:spcPct val="100000"/>
              </a:lnSpc>
            </a:pPr>
            <a:endParaRPr lang="el-GR" sz="2000" b="0" strike="noStrike" spc="-1">
              <a:latin typeface="Arial"/>
            </a:endParaRPr>
          </a:p>
          <a:p>
            <a:pPr algn="just">
              <a:lnSpc>
                <a:spcPct val="100000"/>
              </a:lnSpc>
            </a:pPr>
            <a:endParaRPr lang="el-GR" sz="2000" b="0" strike="noStrike" spc="-1">
              <a:latin typeface="Arial"/>
            </a:endParaRPr>
          </a:p>
          <a:p>
            <a:pPr algn="just">
              <a:lnSpc>
                <a:spcPct val="100000"/>
              </a:lnSpc>
            </a:pPr>
            <a:r>
              <a:rPr lang="el-GR" sz="2000" b="0" strike="noStrike" spc="-1">
                <a:solidFill>
                  <a:srgbClr val="000000"/>
                </a:solidFill>
                <a:latin typeface="Calibri"/>
              </a:rPr>
              <a:t>- Οι  ίδιοι οι μαθητές πρέπει να  </a:t>
            </a:r>
            <a:r>
              <a:rPr lang="el-GR" sz="2000" b="0" strike="noStrike" spc="-1">
                <a:solidFill>
                  <a:srgbClr val="FF0000"/>
                </a:solidFill>
                <a:latin typeface="Calibri"/>
              </a:rPr>
              <a:t>αναλαμβάνουν  τ ο ν  έ λ ε γ χ ο  </a:t>
            </a:r>
            <a:r>
              <a:rPr lang="el-GR" sz="2000" b="0" strike="noStrike" spc="-1">
                <a:solidFill>
                  <a:srgbClr val="000000"/>
                </a:solidFill>
                <a:latin typeface="Calibri"/>
              </a:rPr>
              <a:t>της </a:t>
            </a:r>
            <a:r>
              <a:rPr lang="el-GR" sz="2000" b="0" strike="noStrike" spc="-1">
                <a:solidFill>
                  <a:srgbClr val="FF0000"/>
                </a:solidFill>
                <a:latin typeface="Calibri"/>
              </a:rPr>
              <a:t>δικής τους μάθησης</a:t>
            </a:r>
            <a:r>
              <a:rPr lang="el-GR" sz="2000" b="0" strike="noStrike" spc="-1">
                <a:solidFill>
                  <a:srgbClr val="000000"/>
                </a:solidFill>
                <a:latin typeface="Calibri"/>
              </a:rPr>
              <a:t>. Κατά τη </a:t>
            </a:r>
            <a:r>
              <a:rPr lang="el-GR" sz="2000" b="0" strike="noStrike" spc="-1">
                <a:solidFill>
                  <a:srgbClr val="FF0000"/>
                </a:solidFill>
                <a:latin typeface="Calibri"/>
              </a:rPr>
              <a:t>βιωματική μαθησιακή διαδικασία</a:t>
            </a:r>
            <a:r>
              <a:rPr lang="el-GR" sz="2000" b="0" strike="noStrike" spc="-1">
                <a:solidFill>
                  <a:srgbClr val="000000"/>
                </a:solidFill>
                <a:latin typeface="Calibri"/>
              </a:rPr>
              <a:t>, ο δάσκαλος είναι ο </a:t>
            </a:r>
            <a:r>
              <a:rPr lang="el-GR" sz="2000" b="1" strike="noStrike" spc="-1">
                <a:solidFill>
                  <a:srgbClr val="FF0000"/>
                </a:solidFill>
                <a:latin typeface="Calibri"/>
              </a:rPr>
              <a:t>οδηγός, ο ένθερμος  εμψυχωτής, η πηγή υποστήριξης του μαθητή</a:t>
            </a:r>
            <a:r>
              <a:rPr lang="el-GR" sz="2000" b="0" strike="noStrike" spc="-1">
                <a:solidFill>
                  <a:srgbClr val="000000"/>
                </a:solidFill>
                <a:latin typeface="Calibri"/>
              </a:rPr>
              <a:t>. Εμπειρίες με κατάλληλο μαθησιακό δυναμικό   επιλέγονται με προσοχή από τον δάσκαλο, ο οποίος </a:t>
            </a:r>
            <a:r>
              <a:rPr lang="el-GR" sz="2000" b="1" strike="noStrike" spc="-1">
                <a:solidFill>
                  <a:srgbClr val="FF0000"/>
                </a:solidFill>
                <a:latin typeface="Calibri"/>
              </a:rPr>
              <a:t>ξεκινά</a:t>
            </a:r>
            <a:r>
              <a:rPr lang="el-GR" sz="2000" b="0" strike="noStrike" spc="-1">
                <a:solidFill>
                  <a:srgbClr val="FF0000"/>
                </a:solidFill>
                <a:latin typeface="Calibri"/>
              </a:rPr>
              <a:t> την περιπέτεια  της κατάκτησης της γνώσης </a:t>
            </a:r>
            <a:r>
              <a:rPr lang="el-GR" sz="2000" b="0" strike="noStrike" spc="-1">
                <a:solidFill>
                  <a:srgbClr val="000000"/>
                </a:solidFill>
                <a:latin typeface="Calibri"/>
              </a:rPr>
              <a:t>και </a:t>
            </a:r>
            <a:r>
              <a:rPr lang="el-GR" sz="2000" b="1" strike="noStrike" spc="-1">
                <a:solidFill>
                  <a:srgbClr val="FF0000"/>
                </a:solidFill>
                <a:latin typeface="Calibri"/>
              </a:rPr>
              <a:t>καθοδηγεί τους μαθητές</a:t>
            </a:r>
            <a:r>
              <a:rPr lang="el-GR" sz="2000" b="0" strike="noStrike" spc="-1">
                <a:solidFill>
                  <a:srgbClr val="FF0000"/>
                </a:solidFill>
                <a:latin typeface="Calibri"/>
              </a:rPr>
              <a:t> </a:t>
            </a:r>
            <a:r>
              <a:rPr lang="el-GR" sz="2000" b="1" strike="noStrike" spc="-1">
                <a:solidFill>
                  <a:srgbClr val="FF0000"/>
                </a:solidFill>
                <a:latin typeface="Calibri"/>
              </a:rPr>
              <a:t>να</a:t>
            </a:r>
            <a:br/>
            <a:r>
              <a:rPr lang="el-GR" sz="2000" b="1" strike="noStrike" spc="-1">
                <a:solidFill>
                  <a:srgbClr val="FF0000"/>
                </a:solidFill>
                <a:latin typeface="Calibri"/>
              </a:rPr>
              <a:t>βρίσκουν  </a:t>
            </a:r>
            <a:r>
              <a:rPr lang="el-GR" sz="2000" b="1" strike="noStrike" spc="599">
                <a:solidFill>
                  <a:srgbClr val="FF0000"/>
                </a:solidFill>
                <a:latin typeface="Calibri"/>
              </a:rPr>
              <a:t>οι ίδιοι </a:t>
            </a:r>
            <a:r>
              <a:rPr lang="el-GR" sz="2000" b="1" strike="noStrike" spc="-1">
                <a:solidFill>
                  <a:srgbClr val="FF0000"/>
                </a:solidFill>
                <a:latin typeface="Calibri"/>
              </a:rPr>
              <a:t>και να αποδέχονται  λύσεις  </a:t>
            </a:r>
            <a:r>
              <a:rPr lang="el-GR" sz="2000" b="1" u="sng" strike="noStrike" spc="-1">
                <a:solidFill>
                  <a:srgbClr val="FF0000"/>
                </a:solidFill>
                <a:uFillTx/>
                <a:latin typeface="Calibri"/>
              </a:rPr>
              <a:t>γ ι α   τ ο ν   ε α υ τ ό   τ ο υ ς</a:t>
            </a:r>
            <a:r>
              <a:rPr lang="el-GR" sz="2000" b="0" strike="noStrike" spc="-1">
                <a:solidFill>
                  <a:srgbClr val="FF0000"/>
                </a:solidFill>
                <a:latin typeface="Calibri"/>
              </a:rPr>
              <a:t>.</a:t>
            </a:r>
            <a:endParaRPr lang="el-GR" sz="2000" b="0" strike="noStrike" spc="-1">
              <a:latin typeface="Arial"/>
            </a:endParaRPr>
          </a:p>
          <a:p>
            <a:pPr algn="just">
              <a:lnSpc>
                <a:spcPct val="100000"/>
              </a:lnSpc>
            </a:pPr>
            <a:endParaRPr lang="el-GR" sz="2000" b="0" strike="noStrike" spc="-1">
              <a:latin typeface="Arial"/>
            </a:endParaRPr>
          </a:p>
        </p:txBody>
      </p:sp>
      <p:pic>
        <p:nvPicPr>
          <p:cNvPr id="363" name="Ink 2"/>
          <p:cNvPicPr/>
          <p:nvPr/>
        </p:nvPicPr>
        <p:blipFill>
          <a:blip r:embed="rId2" cstate="print"/>
          <a:stretch/>
        </p:blipFill>
        <p:spPr>
          <a:xfrm>
            <a:off x="5194440" y="826560"/>
            <a:ext cx="1661760" cy="252000"/>
          </a:xfrm>
          <a:prstGeom prst="rect">
            <a:avLst/>
          </a:prstGeom>
          <a:ln w="0">
            <a:noFill/>
          </a:ln>
        </p:spPr>
      </p:pic>
      <p:pic>
        <p:nvPicPr>
          <p:cNvPr id="364" name="Ink 3"/>
          <p:cNvPicPr/>
          <p:nvPr/>
        </p:nvPicPr>
        <p:blipFill>
          <a:blip r:embed="rId3" cstate="print"/>
          <a:stretch/>
        </p:blipFill>
        <p:spPr>
          <a:xfrm>
            <a:off x="10249920" y="760680"/>
            <a:ext cx="1172520" cy="314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62">
                                            <p:txEl>
                                              <p:pRg st="3" end="3"/>
                                            </p:txEl>
                                          </p:spTgt>
                                        </p:tgtEl>
                                        <p:attrNameLst>
                                          <p:attrName>style.visibility</p:attrName>
                                        </p:attrNameLst>
                                      </p:cBhvr>
                                      <p:to>
                                        <p:strVal val="visible"/>
                                      </p:to>
                                    </p:set>
                                    <p:animEffect transition="in" filter="fade">
                                      <p:cBhvr additive="repl">
                                        <p:cTn id="7" dur="500"/>
                                        <p:tgtEl>
                                          <p:spTgt spid="36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62">
                                            <p:txEl>
                                              <p:pRg st="6" end="6"/>
                                            </p:txEl>
                                          </p:spTgt>
                                        </p:tgtEl>
                                        <p:attrNameLst>
                                          <p:attrName>style.visibility</p:attrName>
                                        </p:attrNameLst>
                                      </p:cBhvr>
                                      <p:to>
                                        <p:strVal val="visible"/>
                                      </p:to>
                                    </p:set>
                                    <p:animEffect transition="in" filter="fade">
                                      <p:cBhvr additive="repl">
                                        <p:cTn id="12" dur="500"/>
                                        <p:tgtEl>
                                          <p:spTgt spid="36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Title 1"/>
          <p:cNvSpPr txBox="1"/>
          <p:nvPr/>
        </p:nvSpPr>
        <p:spPr>
          <a:xfrm>
            <a:off x="0" y="142920"/>
            <a:ext cx="4847400" cy="1341720"/>
          </a:xfrm>
          <a:prstGeom prst="rect">
            <a:avLst/>
          </a:prstGeom>
          <a:noFill/>
          <a:ln w="0">
            <a:noFill/>
          </a:ln>
        </p:spPr>
        <p:txBody>
          <a:bodyPr anchor="b">
            <a:noAutofit/>
          </a:bodyPr>
          <a:lstStyle/>
          <a:p>
            <a:pPr algn="ctr">
              <a:lnSpc>
                <a:spcPct val="90000"/>
              </a:lnSpc>
            </a:pPr>
            <a:r>
              <a:rPr lang="el-GR" sz="3200" b="0" strike="noStrike" spc="-1">
                <a:solidFill>
                  <a:srgbClr val="000000"/>
                </a:solidFill>
                <a:latin typeface="Calibri Light"/>
              </a:rPr>
              <a:t>Επανακαλύπτοντας  </a:t>
            </a:r>
            <a:br/>
            <a:r>
              <a:rPr lang="el-GR" sz="3200" b="0" strike="noStrike" spc="-1">
                <a:solidFill>
                  <a:srgbClr val="000000"/>
                </a:solidFill>
                <a:latin typeface="Calibri Light"/>
              </a:rPr>
              <a:t>τον ρόλο του δασκάλου</a:t>
            </a:r>
            <a:endParaRPr lang="el-GR" sz="3200" b="0" strike="noStrike" spc="-1">
              <a:solidFill>
                <a:srgbClr val="000000"/>
              </a:solidFill>
              <a:latin typeface="Calibri"/>
            </a:endParaRPr>
          </a:p>
        </p:txBody>
      </p:sp>
      <p:sp>
        <p:nvSpPr>
          <p:cNvPr id="366" name="Content Placeholder 2"/>
          <p:cNvSpPr txBox="1"/>
          <p:nvPr/>
        </p:nvSpPr>
        <p:spPr>
          <a:xfrm>
            <a:off x="4766760" y="0"/>
            <a:ext cx="7425000" cy="6857640"/>
          </a:xfrm>
          <a:prstGeom prst="rect">
            <a:avLst/>
          </a:prstGeom>
          <a:noFill/>
          <a:ln w="0">
            <a:noFill/>
          </a:ln>
        </p:spPr>
        <p:txBody>
          <a:bodyPr>
            <a:normAutofit fontScale="92500" lnSpcReduction="10000"/>
          </a:bodyPr>
          <a:lstStyle/>
          <a:p>
            <a:pPr marL="228600" indent="-228240" algn="just">
              <a:lnSpc>
                <a:spcPct val="90000"/>
              </a:lnSpc>
              <a:spcBef>
                <a:spcPts val="1001"/>
              </a:spcBef>
              <a:buClr>
                <a:srgbClr val="000000"/>
              </a:buClr>
              <a:buFont typeface="Arial"/>
              <a:buChar char="•"/>
            </a:pPr>
            <a:r>
              <a:rPr lang="el-GR" sz="3200" b="0" strike="noStrike" spc="-1">
                <a:solidFill>
                  <a:srgbClr val="000000"/>
                </a:solidFill>
                <a:latin typeface="Calibri"/>
              </a:rPr>
              <a:t>Σήμερα ενθαρρύνονται πολλοί δάσκαλοι να προσαρμόζουν και να υιοθετούν καινοτόμες πρακτικές, που αναγνωρίζουν τόσο την </a:t>
            </a:r>
            <a:r>
              <a:rPr lang="el-GR" sz="3200" b="1" strike="noStrike" spc="-1">
                <a:solidFill>
                  <a:srgbClr val="FF0000"/>
                </a:solidFill>
                <a:latin typeface="Calibri"/>
              </a:rPr>
              <a:t>τέχνη</a:t>
            </a:r>
            <a:r>
              <a:rPr lang="el-GR" sz="3200" b="0" strike="noStrike" spc="-1">
                <a:solidFill>
                  <a:srgbClr val="000000"/>
                </a:solidFill>
                <a:latin typeface="Calibri"/>
              </a:rPr>
              <a:t> όσο και την </a:t>
            </a:r>
            <a:r>
              <a:rPr lang="el-GR" sz="3200" b="1" strike="noStrike" spc="-1">
                <a:solidFill>
                  <a:srgbClr val="FF0000"/>
                </a:solidFill>
                <a:latin typeface="Calibri"/>
              </a:rPr>
              <a:t>επιστήμη</a:t>
            </a:r>
            <a:r>
              <a:rPr lang="el-GR" sz="3200" b="0" strike="noStrike" spc="-1">
                <a:solidFill>
                  <a:srgbClr val="000000"/>
                </a:solidFill>
                <a:latin typeface="Calibri"/>
              </a:rPr>
              <a:t> της μάθησης.</a:t>
            </a:r>
          </a:p>
          <a:p>
            <a:pPr marL="228600" indent="-228240" algn="just">
              <a:lnSpc>
                <a:spcPct val="90000"/>
              </a:lnSpc>
              <a:spcBef>
                <a:spcPts val="1001"/>
              </a:spcBef>
              <a:buClr>
                <a:srgbClr val="000000"/>
              </a:buClr>
              <a:buFont typeface="Arial"/>
              <a:buChar char="•"/>
            </a:pPr>
            <a:r>
              <a:rPr lang="el-GR" sz="3200" b="0" strike="noStrike" spc="-1">
                <a:solidFill>
                  <a:srgbClr val="000000"/>
                </a:solidFill>
                <a:latin typeface="Calibri"/>
              </a:rPr>
              <a:t>Οι δάσκαλοι αντιλαμβάνονται ότι η ουσία της εκπαίδευσης είναι μια στενή σχέση μεταξύ ενός </a:t>
            </a:r>
            <a:r>
              <a:rPr lang="el-GR" sz="3200" b="0" strike="noStrike" spc="-1">
                <a:solidFill>
                  <a:srgbClr val="FF0000"/>
                </a:solidFill>
                <a:latin typeface="Calibri"/>
              </a:rPr>
              <a:t>μορφωμένου ενηλίκου που «</a:t>
            </a:r>
            <a:r>
              <a:rPr lang="el-GR" sz="3200" b="1" strike="noStrike" spc="-1">
                <a:solidFill>
                  <a:srgbClr val="FF0000"/>
                </a:solidFill>
                <a:latin typeface="Calibri"/>
              </a:rPr>
              <a:t>νοιάζεται</a:t>
            </a:r>
            <a:r>
              <a:rPr lang="el-GR" sz="3200" b="0" strike="noStrike" spc="-1">
                <a:solidFill>
                  <a:srgbClr val="FF0000"/>
                </a:solidFill>
                <a:latin typeface="Calibri"/>
              </a:rPr>
              <a:t>»</a:t>
            </a:r>
            <a:r>
              <a:rPr lang="el-GR" sz="3200" b="0" strike="noStrike" spc="-1">
                <a:solidFill>
                  <a:srgbClr val="000000"/>
                </a:solidFill>
                <a:latin typeface="Calibri"/>
              </a:rPr>
              <a:t> και ενός </a:t>
            </a:r>
            <a:r>
              <a:rPr lang="el-GR" sz="3200" b="0" strike="noStrike" spc="-1">
                <a:solidFill>
                  <a:srgbClr val="FF0000"/>
                </a:solidFill>
                <a:latin typeface="Calibri"/>
              </a:rPr>
              <a:t>σίγουρου, κινητοποιημένου μαθητή</a:t>
            </a:r>
            <a:r>
              <a:rPr lang="el-GR" sz="3200" b="0" strike="noStrike" spc="-1">
                <a:solidFill>
                  <a:srgbClr val="000000"/>
                </a:solidFill>
                <a:latin typeface="Calibri"/>
              </a:rPr>
              <a:t>. Κατανοούν ότι ο σημαντικότερος ρόλος τους είναι να εξοικειώνονται με κάθε μαθητή ως οντότητα, ώστε να κατανοούν τις </a:t>
            </a:r>
            <a:r>
              <a:rPr lang="el-GR" sz="3200" b="0" strike="noStrike" spc="-1">
                <a:solidFill>
                  <a:srgbClr val="FF0000"/>
                </a:solidFill>
                <a:latin typeface="Calibri"/>
              </a:rPr>
              <a:t>προσωπικές</a:t>
            </a:r>
            <a:r>
              <a:rPr lang="el-GR" sz="3200" b="0" strike="noStrike" spc="-1">
                <a:solidFill>
                  <a:srgbClr val="000000"/>
                </a:solidFill>
                <a:latin typeface="Calibri"/>
              </a:rPr>
              <a:t> του </a:t>
            </a:r>
            <a:r>
              <a:rPr lang="el-GR" sz="3200" b="0" strike="noStrike" spc="-1">
                <a:solidFill>
                  <a:srgbClr val="FF0000"/>
                </a:solidFill>
                <a:latin typeface="Calibri"/>
              </a:rPr>
              <a:t>ικανότητες</a:t>
            </a:r>
            <a:r>
              <a:rPr lang="el-GR" sz="3200" b="0" strike="noStrike" spc="-1">
                <a:solidFill>
                  <a:srgbClr val="000000"/>
                </a:solidFill>
                <a:latin typeface="Calibri"/>
              </a:rPr>
              <a:t>. Οι </a:t>
            </a:r>
            <a:r>
              <a:rPr lang="el-GR" sz="3200" b="1" strike="noStrike" spc="599">
                <a:solidFill>
                  <a:srgbClr val="FF0000"/>
                </a:solidFill>
                <a:latin typeface="Calibri"/>
              </a:rPr>
              <a:t>ενεργητικές</a:t>
            </a:r>
            <a:r>
              <a:rPr lang="el-GR" sz="3200" b="1" strike="noStrike" spc="-1">
                <a:solidFill>
                  <a:srgbClr val="FF0000"/>
                </a:solidFill>
                <a:latin typeface="Calibri"/>
              </a:rPr>
              <a:t>  μεθοδολογίες μάθησης</a:t>
            </a:r>
            <a:r>
              <a:rPr lang="el-GR" sz="3200" b="0" strike="noStrike" spc="-1">
                <a:solidFill>
                  <a:srgbClr val="000000"/>
                </a:solidFill>
                <a:latin typeface="Calibri"/>
              </a:rPr>
              <a:t> είναι πολύ αποτελεσματικές στο να ανακαλύπτουν τη </a:t>
            </a:r>
            <a:r>
              <a:rPr lang="el-GR" sz="3200" b="0" strike="noStrike" spc="-1">
                <a:solidFill>
                  <a:srgbClr val="FF0000"/>
                </a:solidFill>
                <a:latin typeface="Calibri"/>
              </a:rPr>
              <a:t>δημιουργικότητα</a:t>
            </a:r>
            <a:r>
              <a:rPr lang="el-GR" sz="3200" b="0" strike="noStrike" spc="-1">
                <a:solidFill>
                  <a:srgbClr val="000000"/>
                </a:solidFill>
                <a:latin typeface="Calibri"/>
              </a:rPr>
              <a:t> και τα </a:t>
            </a:r>
            <a:r>
              <a:rPr lang="el-GR" sz="3200" b="0" strike="noStrike" spc="-1">
                <a:solidFill>
                  <a:srgbClr val="FF0000"/>
                </a:solidFill>
                <a:latin typeface="Calibri"/>
              </a:rPr>
              <a:t>χαρίσματα </a:t>
            </a:r>
            <a:r>
              <a:rPr lang="el-GR" sz="3200" b="0" strike="noStrike" spc="-1">
                <a:solidFill>
                  <a:srgbClr val="000000"/>
                </a:solidFill>
                <a:latin typeface="Calibri"/>
              </a:rPr>
              <a:t>των μαθητών.</a:t>
            </a:r>
          </a:p>
        </p:txBody>
      </p:sp>
      <p:pic>
        <p:nvPicPr>
          <p:cNvPr id="367" name="Picture 2" descr="C:\Users\αγαπουλακι\Desktop\ΑΝΤΡΕΑΣ\TEACHING PAINTINGS\schoolmaster-1665.jpg!HD.jpg"/>
          <p:cNvPicPr/>
          <p:nvPr/>
        </p:nvPicPr>
        <p:blipFill>
          <a:blip r:embed="rId2" cstate="print"/>
          <a:stretch/>
        </p:blipFill>
        <p:spPr>
          <a:xfrm>
            <a:off x="147240" y="1648080"/>
            <a:ext cx="4845600" cy="49953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5" presetClass="exit" fill="hold" nodeType="clickEffect">
                                  <p:stCondLst>
                                    <p:cond delay="0"/>
                                  </p:stCondLst>
                                  <p:childTnLst>
                                    <p:animEffect transition="out" filter="fade">
                                      <p:cBhvr additive="repl">
                                        <p:cTn id="6" dur="500">
                                          <p:stCondLst>
                                            <p:cond delay="0"/>
                                          </p:stCondLst>
                                        </p:cTn>
                                        <p:tgtEl>
                                          <p:spTgt spid="367"/>
                                        </p:tgtEl>
                                      </p:cBhvr>
                                    </p:animEffect>
                                    <p:anim calcmode="lin" valueType="num">
                                      <p:cBhvr additive="repl">
                                        <p:cTn id="7" dur="250">
                                          <p:stCondLst>
                                            <p:cond delay="0"/>
                                          </p:stCondLst>
                                        </p:cTn>
                                        <p:tgtEl>
                                          <p:spTgt spid="367"/>
                                        </p:tgtEl>
                                        <p:attrNameLst>
                                          <p:attrName>ppt_y</p:attrName>
                                        </p:attrNameLst>
                                      </p:cBhvr>
                                      <p:tavLst>
                                        <p:tav tm="0">
                                          <p:val>
                                            <p:strVal val="#ppt_y"/>
                                          </p:val>
                                        </p:tav>
                                        <p:tav tm="100000">
                                          <p:val>
                                            <p:strVal val="#ppt_y+.1"/>
                                          </p:val>
                                        </p:tav>
                                      </p:tavLst>
                                    </p:anim>
                                    <p:anim calcmode="lin" valueType="num">
                                      <p:cBhvr additive="repl">
                                        <p:cTn id="8" dur="250">
                                          <p:stCondLst>
                                            <p:cond delay="250"/>
                                          </p:stCondLst>
                                        </p:cTn>
                                        <p:tgtEl>
                                          <p:spTgt spid="367"/>
                                        </p:tgtEl>
                                        <p:attrNameLst>
                                          <p:attrName>ppt_y</p:attrName>
                                        </p:attrNameLst>
                                      </p:cBhvr>
                                      <p:tavLst>
                                        <p:tav tm="0">
                                          <p:val>
                                            <p:strVal val="#ppt_y"/>
                                          </p:val>
                                        </p:tav>
                                        <p:tav tm="100000">
                                          <p:val>
                                            <p:strVal val="#ppt_y-.1"/>
                                          </p:val>
                                        </p:tav>
                                      </p:tavLst>
                                    </p:anim>
                                    <p:anim calcmode="lin" valueType="num">
                                      <p:cBhvr additive="repl">
                                        <p:cTn id="9" dur="250">
                                          <p:stCondLst>
                                            <p:cond delay="250"/>
                                          </p:stCondLst>
                                        </p:cTn>
                                        <p:tgtEl>
                                          <p:spTgt spid="367"/>
                                        </p:tgtEl>
                                        <p:attrNameLst>
                                          <p:attrName>ppt_x</p:attrName>
                                        </p:attrNameLst>
                                      </p:cBhvr>
                                      <p:tavLst>
                                        <p:tav tm="0">
                                          <p:val>
                                            <p:strVal val="#ppt_x"/>
                                          </p:val>
                                        </p:tav>
                                        <p:tav tm="100000">
                                          <p:val>
                                            <p:strVal val="#ppt_x+.4"/>
                                          </p:val>
                                        </p:tav>
                                      </p:tavLst>
                                    </p:anim>
                                    <p:anim calcmode="lin" valueType="num">
                                      <p:cBhvr additive="repl">
                                        <p:cTn id="10" dur="500"/>
                                        <p:tgtEl>
                                          <p:spTgt spid="367"/>
                                        </p:tgtEl>
                                        <p:attrNameLst>
                                          <p:attrName>ppt_h</p:attrName>
                                        </p:attrNameLst>
                                      </p:cBhvr>
                                      <p:tavLst>
                                        <p:tav tm="0">
                                          <p:val>
                                            <p:strVal val="#ppt_h"/>
                                          </p:val>
                                        </p:tav>
                                        <p:tav tm="100000">
                                          <p:val>
                                            <p:strVal val="#ppt_h"/>
                                          </p:val>
                                        </p:tav>
                                      </p:tavLst>
                                    </p:anim>
                                    <p:anim calcmode="lin" valueType="num">
                                      <p:cBhvr additive="repl">
                                        <p:cTn id="11" dur="250">
                                          <p:stCondLst>
                                            <p:cond delay="0"/>
                                          </p:stCondLst>
                                        </p:cTn>
                                        <p:tgtEl>
                                          <p:spTgt spid="367"/>
                                        </p:tgtEl>
                                        <p:attrNameLst>
                                          <p:attrName>ppt_w</p:attrName>
                                        </p:attrNameLst>
                                      </p:cBhvr>
                                      <p:tavLst>
                                        <p:tav tm="0">
                                          <p:val>
                                            <p:strVal val="#ppt_w"/>
                                          </p:val>
                                        </p:tav>
                                        <p:tav tm="100000">
                                          <p:val>
                                            <p:strVal val="#ppt_w*.05"/>
                                          </p:val>
                                        </p:tav>
                                      </p:tavLst>
                                    </p:anim>
                                    <p:anim calcmode="lin" valueType="num">
                                      <p:cBhvr additive="repl">
                                        <p:cTn id="12" dur="250">
                                          <p:stCondLst>
                                            <p:cond delay="250"/>
                                          </p:stCondLst>
                                        </p:cTn>
                                        <p:tgtEl>
                                          <p:spTgt spid="367"/>
                                        </p:tgtEl>
                                        <p:attrNameLst>
                                          <p:attrName>ppt_w</p:attrName>
                                        </p:attrNameLst>
                                      </p:cBhvr>
                                      <p:tavLst>
                                        <p:tav tm="0">
                                          <p:val>
                                            <p:strVal val="#ppt_w"/>
                                          </p:val>
                                        </p:tav>
                                        <p:tav tm="100000">
                                          <p:val>
                                            <p:strVal val="#ppt_w/.05"/>
                                          </p:val>
                                        </p:tav>
                                      </p:tavLst>
                                    </p:anim>
                                    <p:anim calcmode="lin" valueType="num">
                                      <p:cBhvr additive="repl">
                                        <p:cTn id="13" dur="250">
                                          <p:stCondLst>
                                            <p:cond delay="250"/>
                                          </p:stCondLst>
                                        </p:cTn>
                                        <p:tgtEl>
                                          <p:spTgt spid="367"/>
                                        </p:tgtEl>
                                        <p:attrNameLst>
                                          <p:attrName>r</p:attrName>
                                        </p:attrNameLst>
                                      </p:cBhvr>
                                      <p:tavLst>
                                        <p:tav tm="0">
                                          <p:val>
                                            <p:strVal val="0"/>
                                          </p:val>
                                        </p:tav>
                                        <p:tav tm="100000">
                                          <p:val>
                                            <p:strVal val="-90"/>
                                          </p:val>
                                        </p:tav>
                                      </p:tavLst>
                                    </p:anim>
                                    <p:set>
                                      <p:cBhvr>
                                        <p:cTn id="14" dur="1" fill="hold">
                                          <p:stCondLst>
                                            <p:cond delay="499"/>
                                          </p:stCondLst>
                                        </p:cTn>
                                        <p:tgtEl>
                                          <p:spTgt spid="3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fill="hold" nodeType="clickEffect">
                                  <p:stCondLst>
                                    <p:cond delay="0"/>
                                  </p:stCondLst>
                                  <p:childTnLst>
                                    <p:set>
                                      <p:cBhvr>
                                        <p:cTn id="18" dur="1" fill="hold">
                                          <p:stCondLst>
                                            <p:cond delay="0"/>
                                          </p:stCondLst>
                                        </p:cTn>
                                        <p:tgtEl>
                                          <p:spTgt spid="365"/>
                                        </p:tgtEl>
                                        <p:attrNameLst>
                                          <p:attrName>style.visibility</p:attrName>
                                        </p:attrNameLst>
                                      </p:cBhvr>
                                      <p:to>
                                        <p:strVal val="visible"/>
                                      </p:to>
                                    </p:set>
                                    <p:animEffect transition="in" filter="fade">
                                      <p:cBhvr additive="repl">
                                        <p:cTn id="19" dur="500"/>
                                        <p:tgtEl>
                                          <p:spTgt spid="3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nodeType="clickEffect">
                                  <p:stCondLst>
                                    <p:cond delay="0"/>
                                  </p:stCondLst>
                                  <p:childTnLst>
                                    <p:set>
                                      <p:cBhvr>
                                        <p:cTn id="23" dur="1" fill="hold">
                                          <p:stCondLst>
                                            <p:cond delay="0"/>
                                          </p:stCondLst>
                                        </p:cTn>
                                        <p:tgtEl>
                                          <p:spTgt spid="366">
                                            <p:txEl>
                                              <p:pRg st="0" end="0"/>
                                            </p:txEl>
                                          </p:spTgt>
                                        </p:tgtEl>
                                        <p:attrNameLst>
                                          <p:attrName>style.visibility</p:attrName>
                                        </p:attrNameLst>
                                      </p:cBhvr>
                                      <p:to>
                                        <p:strVal val="visible"/>
                                      </p:to>
                                    </p:set>
                                    <p:animEffect transition="in" filter="fade">
                                      <p:cBhvr additive="repl">
                                        <p:cTn id="24" dur="500"/>
                                        <p:tgtEl>
                                          <p:spTgt spid="36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nodeType="clickEffect">
                                  <p:stCondLst>
                                    <p:cond delay="0"/>
                                  </p:stCondLst>
                                  <p:childTnLst>
                                    <p:set>
                                      <p:cBhvr>
                                        <p:cTn id="28" dur="1" fill="hold">
                                          <p:stCondLst>
                                            <p:cond delay="0"/>
                                          </p:stCondLst>
                                        </p:cTn>
                                        <p:tgtEl>
                                          <p:spTgt spid="366">
                                            <p:txEl>
                                              <p:pRg st="1" end="1"/>
                                            </p:txEl>
                                          </p:spTgt>
                                        </p:tgtEl>
                                        <p:attrNameLst>
                                          <p:attrName>style.visibility</p:attrName>
                                        </p:attrNameLst>
                                      </p:cBhvr>
                                      <p:to>
                                        <p:strVal val="visible"/>
                                      </p:to>
                                    </p:set>
                                    <p:animEffect transition="in" filter="fade">
                                      <p:cBhvr additive="repl">
                                        <p:cTn id="29" dur="500"/>
                                        <p:tgtEl>
                                          <p:spTgt spid="3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Rectangle 1"/>
          <p:cNvSpPr/>
          <p:nvPr/>
        </p:nvSpPr>
        <p:spPr>
          <a:xfrm>
            <a:off x="0" y="0"/>
            <a:ext cx="12191760" cy="716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400" b="1" strike="noStrike" spc="-1">
                <a:solidFill>
                  <a:srgbClr val="000000"/>
                </a:solidFill>
                <a:latin typeface="Calibri"/>
              </a:rPr>
              <a:t>Τεχνικές του Δασκάλου </a:t>
            </a:r>
            <a:r>
              <a:rPr lang="el-GR" sz="2400" b="0" strike="noStrike" spc="-1">
                <a:solidFill>
                  <a:srgbClr val="000000"/>
                </a:solidFill>
                <a:latin typeface="Calibri"/>
              </a:rPr>
              <a:t>στη </a:t>
            </a:r>
            <a:r>
              <a:rPr lang="el-GR" sz="2400" b="1" strike="noStrike" spc="-1">
                <a:solidFill>
                  <a:srgbClr val="FF0000"/>
                </a:solidFill>
                <a:latin typeface="Calibri"/>
              </a:rPr>
              <a:t>Βιωματική</a:t>
            </a:r>
            <a:r>
              <a:rPr lang="el-GR" sz="2400" b="1" strike="noStrike" spc="-1">
                <a:solidFill>
                  <a:srgbClr val="000000"/>
                </a:solidFill>
                <a:latin typeface="Calibri"/>
              </a:rPr>
              <a:t> Μάθηση</a:t>
            </a:r>
            <a:endParaRPr lang="el-GR" sz="2400" b="0" strike="noStrike" spc="-1">
              <a:latin typeface="Arial"/>
            </a:endParaRPr>
          </a:p>
          <a:p>
            <a:pPr algn="ctr">
              <a:lnSpc>
                <a:spcPct val="100000"/>
              </a:lnSpc>
            </a:pPr>
            <a:endParaRPr lang="el-GR" sz="2400" b="0" strike="noStrike" spc="-1">
              <a:latin typeface="Arial"/>
            </a:endParaRPr>
          </a:p>
          <a:p>
            <a:pPr algn="ctr">
              <a:lnSpc>
                <a:spcPct val="100000"/>
              </a:lnSpc>
            </a:pPr>
            <a:r>
              <a:rPr lang="el-GR" sz="2000" b="0" strike="noStrike" spc="-1">
                <a:solidFill>
                  <a:srgbClr val="000000"/>
                </a:solidFill>
                <a:latin typeface="Calibri"/>
              </a:rPr>
              <a:t>Στη </a:t>
            </a:r>
            <a:r>
              <a:rPr lang="el-GR" sz="2000" b="0" strike="noStrike" spc="-1">
                <a:solidFill>
                  <a:srgbClr val="FF0000"/>
                </a:solidFill>
                <a:latin typeface="Calibri"/>
              </a:rPr>
              <a:t>βιωματική μάθηση</a:t>
            </a:r>
            <a:r>
              <a:rPr lang="el-GR" sz="2000" b="0" strike="noStrike" spc="-1">
                <a:solidFill>
                  <a:srgbClr val="000000"/>
                </a:solidFill>
                <a:latin typeface="Calibri"/>
              </a:rPr>
              <a:t>, ο εκπαιδευτής </a:t>
            </a:r>
            <a:r>
              <a:rPr lang="el-GR" sz="2000" b="1" strike="noStrike" spc="-1">
                <a:solidFill>
                  <a:srgbClr val="FF0000"/>
                </a:solidFill>
                <a:latin typeface="Calibri"/>
              </a:rPr>
              <a:t>καθοδηγεί</a:t>
            </a:r>
            <a:endParaRPr lang="el-GR" sz="2000" b="0" strike="noStrike" spc="-1">
              <a:latin typeface="Arial"/>
            </a:endParaRPr>
          </a:p>
          <a:p>
            <a:pPr algn="ctr">
              <a:lnSpc>
                <a:spcPct val="100000"/>
              </a:lnSpc>
            </a:pPr>
            <a:r>
              <a:rPr lang="el-GR" sz="2000" b="0" strike="noStrike" spc="-1">
                <a:solidFill>
                  <a:srgbClr val="000000"/>
                </a:solidFill>
                <a:latin typeface="Calibri"/>
              </a:rPr>
              <a:t> παρά  κυριαρχεί  στη μαθησιακή διεργασία, με δεδομένο  ότι</a:t>
            </a:r>
            <a:endParaRPr lang="el-GR" sz="2000" b="0" strike="noStrike" spc="-1">
              <a:latin typeface="Arial"/>
            </a:endParaRPr>
          </a:p>
          <a:p>
            <a:pPr algn="ctr">
              <a:lnSpc>
                <a:spcPct val="100000"/>
              </a:lnSpc>
            </a:pPr>
            <a:r>
              <a:rPr lang="el-GR" sz="2000" b="0" strike="noStrike" spc="-1">
                <a:solidFill>
                  <a:srgbClr val="000000"/>
                </a:solidFill>
                <a:latin typeface="Calibri"/>
              </a:rPr>
              <a:t> οι  μαθητές  </a:t>
            </a:r>
            <a:r>
              <a:rPr lang="el-GR" sz="2000" b="0" i="1" strike="noStrike" spc="-1">
                <a:solidFill>
                  <a:srgbClr val="000000"/>
                </a:solidFill>
                <a:latin typeface="Calibri"/>
              </a:rPr>
              <a:t>εκ φύσεως  </a:t>
            </a:r>
            <a:r>
              <a:rPr lang="el-GR" sz="2000" b="0" strike="noStrike" spc="-1">
                <a:solidFill>
                  <a:srgbClr val="000000"/>
                </a:solidFill>
                <a:latin typeface="Calibri"/>
              </a:rPr>
              <a:t>ενδιαφέρονται για τη μάθηση. </a:t>
            </a:r>
            <a:endParaRPr lang="el-GR" sz="2000" b="0" strike="noStrike" spc="-1">
              <a:latin typeface="Arial"/>
            </a:endParaRPr>
          </a:p>
          <a:p>
            <a:pPr algn="ctr">
              <a:lnSpc>
                <a:spcPct val="100000"/>
              </a:lnSpc>
            </a:pPr>
            <a:r>
              <a:rPr lang="el-GR" sz="2000" b="0" strike="noStrike" spc="-1">
                <a:solidFill>
                  <a:srgbClr val="000000"/>
                </a:solidFill>
                <a:latin typeface="Calibri"/>
              </a:rPr>
              <a:t>Ο εκπαιδευτής αναλαμβάνει  το ρόλο του </a:t>
            </a:r>
            <a:r>
              <a:rPr lang="el-GR" sz="2000" b="1" strike="noStrike" spc="-1">
                <a:solidFill>
                  <a:srgbClr val="FF0000"/>
                </a:solidFill>
                <a:latin typeface="Calibri"/>
              </a:rPr>
              <a:t>διαμεσολαβητή </a:t>
            </a:r>
            <a:r>
              <a:rPr lang="el-GR" sz="2000" b="0" strike="noStrike" spc="-1">
                <a:solidFill>
                  <a:srgbClr val="000000"/>
                </a:solidFill>
                <a:latin typeface="Calibri"/>
              </a:rPr>
              <a:t>και ακολουθεί έναν αριθμό βημάτων, </a:t>
            </a:r>
            <a:endParaRPr lang="el-GR" sz="2000" b="0" strike="noStrike" spc="-1">
              <a:latin typeface="Arial"/>
            </a:endParaRPr>
          </a:p>
          <a:p>
            <a:pPr algn="ctr">
              <a:lnSpc>
                <a:spcPct val="100000"/>
              </a:lnSpc>
            </a:pPr>
            <a:r>
              <a:rPr lang="el-GR" sz="2000" b="0" strike="noStrike" spc="-1">
                <a:solidFill>
                  <a:srgbClr val="000000"/>
                </a:solidFill>
                <a:latin typeface="Calibri"/>
              </a:rPr>
              <a:t>κρίσιμων για τη </a:t>
            </a:r>
            <a:r>
              <a:rPr lang="el-GR" sz="2000" b="0" strike="noStrike" spc="-1">
                <a:solidFill>
                  <a:srgbClr val="FF0000"/>
                </a:solidFill>
                <a:latin typeface="Calibri"/>
              </a:rPr>
              <a:t>βιωματική μάθηση</a:t>
            </a:r>
            <a:r>
              <a:rPr lang="el-GR" sz="2000" b="0" strike="noStrike" spc="-1">
                <a:solidFill>
                  <a:srgbClr val="000000"/>
                </a:solidFill>
                <a:latin typeface="Calibri"/>
              </a:rPr>
              <a:t>. </a:t>
            </a:r>
            <a:endParaRPr lang="el-GR" sz="2000" b="0" strike="noStrike" spc="-1">
              <a:latin typeface="Arial"/>
            </a:endParaRPr>
          </a:p>
          <a:p>
            <a:pPr algn="ctr">
              <a:lnSpc>
                <a:spcPct val="100000"/>
              </a:lnSpc>
            </a:pPr>
            <a:r>
              <a:rPr lang="el-GR" sz="2000" b="0" strike="noStrike" spc="-1">
                <a:solidFill>
                  <a:srgbClr val="000000"/>
                </a:solidFill>
                <a:latin typeface="Calibri"/>
              </a:rPr>
              <a:t> </a:t>
            </a:r>
            <a:endParaRPr lang="el-GR" sz="2000" b="0" strike="noStrike" spc="-1">
              <a:latin typeface="Arial"/>
            </a:endParaRPr>
          </a:p>
          <a:p>
            <a:pPr algn="ctr">
              <a:lnSpc>
                <a:spcPct val="100000"/>
              </a:lnSpc>
            </a:pPr>
            <a:r>
              <a:rPr lang="el-GR" sz="2000" b="0" i="1" strike="noStrike" spc="-1">
                <a:solidFill>
                  <a:srgbClr val="000000"/>
                </a:solidFill>
                <a:latin typeface="Calibri"/>
              </a:rPr>
              <a:t>Δάσκαλοι,</a:t>
            </a:r>
            <a:r>
              <a:rPr lang="el-GR" sz="2000" b="0" strike="noStrike" spc="-1">
                <a:solidFill>
                  <a:srgbClr val="000000"/>
                </a:solidFill>
                <a:latin typeface="Calibri"/>
              </a:rPr>
              <a:t> να τι πρέπει να αναλογιστείτε</a:t>
            </a:r>
            <a:r>
              <a:rPr lang="en-US" sz="2000" b="0" strike="noStrike" spc="-1">
                <a:solidFill>
                  <a:srgbClr val="000000"/>
                </a:solidFill>
                <a:latin typeface="Calibri"/>
              </a:rPr>
              <a:t>:</a:t>
            </a:r>
            <a:endParaRPr lang="el-GR" sz="2000" b="0" strike="noStrike" spc="-1">
              <a:latin typeface="Arial"/>
            </a:endParaRPr>
          </a:p>
          <a:p>
            <a:pPr>
              <a:lnSpc>
                <a:spcPct val="100000"/>
              </a:lnSpc>
            </a:pPr>
            <a:r>
              <a:rPr lang="el-GR" sz="2000" b="0" strike="noStrike" spc="-1">
                <a:solidFill>
                  <a:srgbClr val="000000"/>
                </a:solidFill>
                <a:latin typeface="Calibri"/>
              </a:rPr>
              <a:t>1. Να είστε πρόθυμοι να δεχτείτε ένα ρόλο στην αίθουσα που επικεντρώνεται </a:t>
            </a:r>
            <a:r>
              <a:rPr lang="el-GR" sz="2000" b="0" i="1" strike="noStrike" spc="-1">
                <a:solidFill>
                  <a:srgbClr val="000000"/>
                </a:solidFill>
                <a:latin typeface="Calibri"/>
              </a:rPr>
              <a:t>λιγότερο</a:t>
            </a:r>
            <a:r>
              <a:rPr lang="el-GR" sz="2000" b="0" strike="noStrike" spc="-1">
                <a:solidFill>
                  <a:srgbClr val="000000"/>
                </a:solidFill>
                <a:latin typeface="Calibri"/>
              </a:rPr>
              <a:t> στο δάσκαλο.</a:t>
            </a:r>
            <a:br/>
            <a:r>
              <a:rPr lang="el-GR" sz="2000" b="0" strike="noStrike" spc="-1">
                <a:solidFill>
                  <a:srgbClr val="000000"/>
                </a:solidFill>
                <a:latin typeface="Calibri"/>
              </a:rPr>
              <a:t>2. Να προσεγγίζετε τη διδασκαλία με ανοικτή διάθεση,  </a:t>
            </a:r>
            <a:r>
              <a:rPr lang="el-GR" sz="2000" b="0" i="1" strike="noStrike" spc="-1">
                <a:solidFill>
                  <a:srgbClr val="000000"/>
                </a:solidFill>
                <a:latin typeface="Calibri"/>
              </a:rPr>
              <a:t>χωρίς δεσποτισμό</a:t>
            </a:r>
            <a:r>
              <a:rPr lang="el-GR" sz="2000" b="0" strike="noStrike" spc="-1">
                <a:solidFill>
                  <a:srgbClr val="000000"/>
                </a:solidFill>
                <a:latin typeface="Calibri"/>
              </a:rPr>
              <a:t>.</a:t>
            </a:r>
            <a:br/>
            <a:r>
              <a:rPr lang="el-GR" sz="2000" b="0" strike="noStrike" spc="-1">
                <a:solidFill>
                  <a:srgbClr val="000000"/>
                </a:solidFill>
                <a:latin typeface="Calibri"/>
              </a:rPr>
              <a:t>3. Να αναγνωρίζετε  δοκιμασίες  για τις  οποίες  οι μαθητές  πράγματι θα ενδιαφερθούν και θα  ασχοληθούν προσωπικά.</a:t>
            </a:r>
            <a:br/>
            <a:r>
              <a:rPr lang="el-GR" sz="2000" b="0" strike="noStrike" spc="-1">
                <a:solidFill>
                  <a:srgbClr val="000000"/>
                </a:solidFill>
                <a:latin typeface="Calibri"/>
              </a:rPr>
              <a:t>4. Να εξηγείτε το σκοπό κάθε δοκιμασίας  </a:t>
            </a:r>
            <a:r>
              <a:rPr lang="el-GR" sz="2000" b="0" strike="noStrike" spc="-1">
                <a:solidFill>
                  <a:srgbClr val="FF0000"/>
                </a:solidFill>
                <a:latin typeface="Calibri"/>
              </a:rPr>
              <a:t>βιωματικής μάθησης </a:t>
            </a:r>
            <a:r>
              <a:rPr lang="el-GR" sz="2000" b="0" strike="noStrike" spc="-1">
                <a:solidFill>
                  <a:srgbClr val="000000"/>
                </a:solidFill>
                <a:latin typeface="Calibri"/>
              </a:rPr>
              <a:t>στους μαθητές.</a:t>
            </a:r>
            <a:br/>
            <a:r>
              <a:rPr lang="el-GR" sz="2000" b="0" strike="noStrike" spc="-1">
                <a:solidFill>
                  <a:srgbClr val="000000"/>
                </a:solidFill>
                <a:latin typeface="Calibri"/>
              </a:rPr>
              <a:t>5. Να  μ ο ι ρ ά ζ ε σ τ ε  τα συναισθήματα και τις σκέψεις σας με τους μαθητές σας και να τους ενημερώνετε για το τι  μαθαίνετε και εσείς από τις δοκιμασίες που τους υποβάλλετε.</a:t>
            </a:r>
            <a:br/>
            <a:r>
              <a:rPr lang="el-GR" sz="2000" b="0" strike="noStrike" spc="-1">
                <a:solidFill>
                  <a:srgbClr val="000000"/>
                </a:solidFill>
                <a:latin typeface="Calibri"/>
              </a:rPr>
              <a:t>6. Να συνδέετε τους στόχους εκμάθησης με απτές δραστηριότητες , ώστε να αντιλαμβάνονται οι μαθητές πώς πρέπει να κινητοποιηθούν.</a:t>
            </a:r>
            <a:br/>
            <a:r>
              <a:rPr lang="el-GR" sz="2000" b="0" strike="noStrike" spc="-1">
                <a:solidFill>
                  <a:srgbClr val="000000"/>
                </a:solidFill>
                <a:latin typeface="Calibri"/>
              </a:rPr>
              <a:t>7. Να παρέχετε ουσιαστικά εφόδια στους μαθητές, </a:t>
            </a:r>
            <a:r>
              <a:rPr lang="el-GR" sz="2000" b="0" strike="noStrike" spc="-1">
                <a:solidFill>
                  <a:srgbClr val="FF0000"/>
                </a:solidFill>
                <a:latin typeface="Calibri"/>
              </a:rPr>
              <a:t>βοηθώντας </a:t>
            </a:r>
            <a:r>
              <a:rPr lang="el-GR" sz="2000" b="0" strike="noStrike" spc="-1">
                <a:solidFill>
                  <a:srgbClr val="000000"/>
                </a:solidFill>
                <a:latin typeface="Calibri"/>
              </a:rPr>
              <a:t>τους </a:t>
            </a:r>
            <a:r>
              <a:rPr lang="el-GR" sz="2000" b="0" strike="noStrike" spc="-1">
                <a:solidFill>
                  <a:srgbClr val="FF0000"/>
                </a:solidFill>
                <a:latin typeface="Calibri"/>
              </a:rPr>
              <a:t>να επιτύχουν </a:t>
            </a:r>
            <a:r>
              <a:rPr lang="el-GR" sz="2000" b="0" strike="noStrike" spc="-1">
                <a:solidFill>
                  <a:srgbClr val="000000"/>
                </a:solidFill>
                <a:latin typeface="Calibri"/>
              </a:rPr>
              <a:t>στις δράσεις τους.</a:t>
            </a:r>
            <a:br/>
            <a:r>
              <a:rPr lang="el-GR" sz="2000" b="0" strike="noStrike" spc="-1">
                <a:solidFill>
                  <a:srgbClr val="000000"/>
                </a:solidFill>
                <a:latin typeface="Calibri"/>
              </a:rPr>
              <a:t>8. Να επιτρέπετε στους μαθητές να πειραματίζονται και να ανακαλύπτουν λύσεις </a:t>
            </a:r>
            <a:r>
              <a:rPr lang="el-GR" sz="2000" b="0" strike="noStrike" spc="-1">
                <a:solidFill>
                  <a:srgbClr val="FF0000"/>
                </a:solidFill>
                <a:latin typeface="Calibri"/>
              </a:rPr>
              <a:t>από μόνοι τους.</a:t>
            </a:r>
            <a:br/>
            <a:r>
              <a:rPr lang="el-GR" sz="2000" b="0" strike="noStrike" spc="-1">
                <a:solidFill>
                  <a:srgbClr val="000000"/>
                </a:solidFill>
                <a:latin typeface="Calibri"/>
              </a:rPr>
              <a:t>9. Να αποκαταστήσετε  ισορροπία  μεταξύ των </a:t>
            </a:r>
            <a:r>
              <a:rPr lang="el-GR" sz="2000" b="0" strike="noStrike" spc="-1">
                <a:solidFill>
                  <a:srgbClr val="7030A0"/>
                </a:solidFill>
                <a:latin typeface="Calibri"/>
              </a:rPr>
              <a:t>ακαδημαϊκών </a:t>
            </a:r>
            <a:r>
              <a:rPr lang="el-GR" sz="2000" b="0" strike="noStrike" spc="-1">
                <a:solidFill>
                  <a:srgbClr val="000000"/>
                </a:solidFill>
                <a:latin typeface="Calibri"/>
              </a:rPr>
              <a:t>και </a:t>
            </a:r>
            <a:r>
              <a:rPr lang="el-GR" sz="2000" b="0" strike="noStrike" spc="-1">
                <a:solidFill>
                  <a:srgbClr val="FF0000"/>
                </a:solidFill>
                <a:latin typeface="Calibri"/>
              </a:rPr>
              <a:t>βιωματικών  </a:t>
            </a:r>
            <a:r>
              <a:rPr lang="el-GR" sz="2000" b="0" strike="noStrike" spc="-1">
                <a:solidFill>
                  <a:srgbClr val="000000"/>
                </a:solidFill>
                <a:latin typeface="Calibri"/>
              </a:rPr>
              <a:t>πρακτικών διδασκαλίας.</a:t>
            </a:r>
            <a:br/>
            <a:r>
              <a:rPr lang="el-GR" sz="2000" b="0" strike="noStrike" spc="-1">
                <a:solidFill>
                  <a:srgbClr val="000000"/>
                </a:solidFill>
                <a:latin typeface="Calibri"/>
              </a:rPr>
              <a:t>10. Να διευκρινίζετε τους  </a:t>
            </a:r>
            <a:r>
              <a:rPr lang="el-GR" sz="2000" b="0" strike="noStrike" spc="599">
                <a:solidFill>
                  <a:srgbClr val="000000"/>
                </a:solidFill>
                <a:latin typeface="Calibri"/>
              </a:rPr>
              <a:t>ρόλους</a:t>
            </a:r>
            <a:r>
              <a:rPr lang="el-GR" sz="2000" b="0" strike="noStrike" spc="-1">
                <a:solidFill>
                  <a:srgbClr val="000000"/>
                </a:solidFill>
                <a:latin typeface="Calibri"/>
              </a:rPr>
              <a:t> των μαθητών και του εκπαιδευτή-διαμεσολαβητή.</a:t>
            </a:r>
            <a:br/>
            <a:endParaRPr lang="el-GR" sz="20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 descr="C:\Users\User\Desktop\Three_Holy_Hierarchs.jpg"/>
          <p:cNvPicPr/>
          <p:nvPr/>
        </p:nvPicPr>
        <p:blipFill>
          <a:blip r:embed="rId2" cstate="print"/>
          <a:stretch/>
        </p:blipFill>
        <p:spPr>
          <a:xfrm>
            <a:off x="208440" y="180720"/>
            <a:ext cx="6033960" cy="6484320"/>
          </a:xfrm>
          <a:prstGeom prst="rect">
            <a:avLst/>
          </a:prstGeom>
          <a:ln w="0">
            <a:noFill/>
          </a:ln>
        </p:spPr>
      </p:pic>
      <p:sp>
        <p:nvSpPr>
          <p:cNvPr id="226" name="2 - Ορθογώνιο"/>
          <p:cNvSpPr/>
          <p:nvPr/>
        </p:nvSpPr>
        <p:spPr>
          <a:xfrm>
            <a:off x="6310440" y="146880"/>
            <a:ext cx="588132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400" b="1" strike="noStrike" spc="299">
                <a:solidFill>
                  <a:srgbClr val="000000"/>
                </a:solidFill>
                <a:latin typeface="Calibri"/>
              </a:rPr>
              <a:t>Το επαναστατικό μήνυμα </a:t>
            </a:r>
            <a:endParaRPr lang="el-GR" sz="2400" b="0" strike="noStrike" spc="-1">
              <a:latin typeface="Arial"/>
            </a:endParaRPr>
          </a:p>
          <a:p>
            <a:pPr algn="ctr">
              <a:lnSpc>
                <a:spcPct val="100000"/>
              </a:lnSpc>
            </a:pPr>
            <a:r>
              <a:rPr lang="el-GR" sz="2400" b="1" strike="noStrike" spc="299">
                <a:solidFill>
                  <a:srgbClr val="000000"/>
                </a:solidFill>
                <a:latin typeface="Calibri"/>
              </a:rPr>
              <a:t>των Τριών Ιεραρχών</a:t>
            </a:r>
            <a:endParaRPr lang="el-GR" sz="2400" b="0" strike="noStrike" spc="-1">
              <a:latin typeface="Arial"/>
            </a:endParaRPr>
          </a:p>
        </p:txBody>
      </p:sp>
      <p:sp>
        <p:nvSpPr>
          <p:cNvPr id="227" name="3 - Ορθογώνιο"/>
          <p:cNvSpPr/>
          <p:nvPr/>
        </p:nvSpPr>
        <p:spPr>
          <a:xfrm>
            <a:off x="6208920" y="1083600"/>
            <a:ext cx="5982840" cy="594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2400" b="0" strike="noStrike" spc="-1" dirty="0">
                <a:solidFill>
                  <a:srgbClr val="000000"/>
                </a:solidFill>
                <a:latin typeface="Calibri"/>
              </a:rPr>
              <a:t>Τα βασικά στοιχεία της </a:t>
            </a:r>
            <a:r>
              <a:rPr lang="el-GR" sz="2400" b="1" strike="noStrike" spc="-1" dirty="0">
                <a:solidFill>
                  <a:srgbClr val="000000"/>
                </a:solidFill>
                <a:latin typeface="Calibri"/>
              </a:rPr>
              <a:t>αληθινής παιδείας </a:t>
            </a:r>
            <a:r>
              <a:rPr lang="el-GR" sz="2400" b="0" strike="noStrike" spc="-1" dirty="0">
                <a:solidFill>
                  <a:srgbClr val="000000"/>
                </a:solidFill>
                <a:latin typeface="Calibri"/>
              </a:rPr>
              <a:t>για τους Τρεις Ιεράρχες είναι: η </a:t>
            </a:r>
            <a:r>
              <a:rPr lang="el-GR" sz="2400" b="1" strike="noStrike" spc="-1" dirty="0">
                <a:solidFill>
                  <a:srgbClr val="000000"/>
                </a:solidFill>
                <a:latin typeface="Calibri"/>
              </a:rPr>
              <a:t>αγάπη</a:t>
            </a:r>
            <a:r>
              <a:rPr lang="el-GR" sz="2400" b="0" strike="noStrike" spc="-1" dirty="0">
                <a:solidFill>
                  <a:srgbClr val="000000"/>
                </a:solidFill>
                <a:latin typeface="Calibri"/>
              </a:rPr>
              <a:t>, η </a:t>
            </a:r>
            <a:r>
              <a:rPr lang="el-GR" sz="2400" b="1" strike="noStrike" spc="-1" dirty="0">
                <a:solidFill>
                  <a:srgbClr val="000000"/>
                </a:solidFill>
                <a:latin typeface="Calibri"/>
              </a:rPr>
              <a:t>ελευθερία</a:t>
            </a:r>
            <a:r>
              <a:rPr lang="el-GR" sz="2400" b="0" strike="noStrike" spc="-1" dirty="0">
                <a:solidFill>
                  <a:srgbClr val="000000"/>
                </a:solidFill>
                <a:latin typeface="Calibri"/>
              </a:rPr>
              <a:t> και ο </a:t>
            </a:r>
            <a:r>
              <a:rPr lang="el-GR" sz="2400" b="1" strike="noStrike" spc="-1" dirty="0">
                <a:solidFill>
                  <a:srgbClr val="000000"/>
                </a:solidFill>
                <a:latin typeface="Calibri"/>
              </a:rPr>
              <a:t>σεβασμός του ανθρώπινου προσώπου</a:t>
            </a:r>
            <a:r>
              <a:rPr lang="el-GR" sz="2400" b="0" strike="noStrike" spc="-1" dirty="0">
                <a:solidFill>
                  <a:srgbClr val="000000"/>
                </a:solidFill>
                <a:latin typeface="Calibri"/>
              </a:rPr>
              <a:t>. Και οι τρεις τονίζουν πως η </a:t>
            </a:r>
            <a:r>
              <a:rPr lang="el-GR" sz="2400" b="1" strike="noStrike" spc="-1" dirty="0">
                <a:solidFill>
                  <a:srgbClr val="000000"/>
                </a:solidFill>
                <a:latin typeface="Calibri"/>
              </a:rPr>
              <a:t>σχέση παιδαγωγού-μαθητή</a:t>
            </a:r>
            <a:r>
              <a:rPr lang="el-GR" sz="2400" b="0" strike="noStrike" spc="-1" dirty="0">
                <a:solidFill>
                  <a:srgbClr val="000000"/>
                </a:solidFill>
                <a:latin typeface="Calibri"/>
              </a:rPr>
              <a:t> είναι μια σχέση </a:t>
            </a:r>
            <a:r>
              <a:rPr lang="el-GR" sz="2400" b="1" strike="noStrike" spc="-1" dirty="0">
                <a:solidFill>
                  <a:srgbClr val="000000"/>
                </a:solidFill>
                <a:latin typeface="Calibri"/>
              </a:rPr>
              <a:t>ελευθερίας και δημιουργίας</a:t>
            </a:r>
            <a:r>
              <a:rPr lang="el-GR" sz="2400" b="0" strike="noStrike" spc="-1" dirty="0">
                <a:solidFill>
                  <a:srgbClr val="000000"/>
                </a:solidFill>
                <a:latin typeface="Calibri"/>
              </a:rPr>
              <a:t>. Ο </a:t>
            </a:r>
            <a:r>
              <a:rPr lang="el-GR" sz="2400" b="1" strike="noStrike" spc="-1" dirty="0">
                <a:solidFill>
                  <a:srgbClr val="000000"/>
                </a:solidFill>
                <a:latin typeface="Calibri"/>
              </a:rPr>
              <a:t>διάλογος</a:t>
            </a:r>
            <a:r>
              <a:rPr lang="el-GR" sz="2400" b="0" strike="noStrike" spc="-1" dirty="0">
                <a:solidFill>
                  <a:srgbClr val="000000"/>
                </a:solidFill>
                <a:latin typeface="Calibri"/>
              </a:rPr>
              <a:t> είναι το καλύτερο μέσο για να επιτευχθεί ο σκοπός της αγωγής. Η </a:t>
            </a:r>
            <a:r>
              <a:rPr lang="el-GR" sz="2400" b="0" i="1" strike="noStrike" spc="-1" dirty="0" err="1">
                <a:solidFill>
                  <a:srgbClr val="000000"/>
                </a:solidFill>
                <a:latin typeface="Calibri"/>
              </a:rPr>
              <a:t>εξουσιαστικότητα</a:t>
            </a:r>
            <a:r>
              <a:rPr lang="el-GR" sz="2400" b="0" strike="noStrike" spc="-1" dirty="0">
                <a:solidFill>
                  <a:srgbClr val="000000"/>
                </a:solidFill>
                <a:latin typeface="Calibri"/>
              </a:rPr>
              <a:t> και ο </a:t>
            </a:r>
            <a:r>
              <a:rPr lang="el-GR" sz="2400" b="0" i="1" strike="noStrike" spc="-1" dirty="0">
                <a:solidFill>
                  <a:srgbClr val="000000"/>
                </a:solidFill>
                <a:latin typeface="Calibri"/>
              </a:rPr>
              <a:t>δογματισμός</a:t>
            </a:r>
            <a:r>
              <a:rPr lang="el-GR" sz="2400" b="0" strike="noStrike" spc="-1" dirty="0">
                <a:solidFill>
                  <a:srgbClr val="000000"/>
                </a:solidFill>
                <a:latin typeface="Calibri"/>
              </a:rPr>
              <a:t> όχι μόνο δείχνουν έλλειψη αγάπης, αλλά και δεν φέρνουν κανένα ουσιαστικό αποτέλεσμα (M.G. 62, 404).</a:t>
            </a:r>
            <a:endParaRPr lang="el-GR" sz="2400" b="0" strike="noStrike" spc="-1" dirty="0">
              <a:latin typeface="Arial"/>
            </a:endParaRPr>
          </a:p>
          <a:p>
            <a:pPr algn="just">
              <a:lnSpc>
                <a:spcPct val="100000"/>
              </a:lnSpc>
            </a:pPr>
            <a:r>
              <a:rPr lang="el-GR" sz="2400" b="0" strike="noStrike" spc="-1" dirty="0">
                <a:solidFill>
                  <a:srgbClr val="000000"/>
                </a:solidFill>
                <a:latin typeface="Calibri"/>
              </a:rPr>
              <a:t>Ο εκπαιδευτικός οφείλει πρώτιστα να σέβεται το δώρο της </a:t>
            </a:r>
            <a:r>
              <a:rPr lang="el-GR" sz="2400" b="1" strike="noStrike" spc="-1" dirty="0">
                <a:solidFill>
                  <a:srgbClr val="000000"/>
                </a:solidFill>
                <a:latin typeface="Calibri"/>
              </a:rPr>
              <a:t>ελευθερίας</a:t>
            </a:r>
            <a:r>
              <a:rPr lang="el-GR" sz="2400" b="0" strike="noStrike" spc="-1" dirty="0">
                <a:solidFill>
                  <a:srgbClr val="000000"/>
                </a:solidFill>
                <a:latin typeface="Calibri"/>
              </a:rPr>
              <a:t> που χάρισε ο Δημιουργός στα παιδιά και να </a:t>
            </a:r>
            <a:r>
              <a:rPr lang="el-GR" sz="2400" b="0" i="1" strike="noStrike" spc="-1" dirty="0">
                <a:solidFill>
                  <a:srgbClr val="000000"/>
                </a:solidFill>
                <a:latin typeface="Calibri"/>
              </a:rPr>
              <a:t>μην φυλακίζει </a:t>
            </a:r>
            <a:r>
              <a:rPr lang="el-GR" sz="2400" b="0" strike="noStrike" spc="-1" dirty="0">
                <a:solidFill>
                  <a:srgbClr val="000000"/>
                </a:solidFill>
                <a:latin typeface="Calibri"/>
              </a:rPr>
              <a:t>τις </a:t>
            </a:r>
            <a:r>
              <a:rPr lang="el-GR" sz="2400" b="0" i="1" strike="noStrike" spc="-1" dirty="0">
                <a:solidFill>
                  <a:srgbClr val="000000"/>
                </a:solidFill>
                <a:latin typeface="Calibri"/>
              </a:rPr>
              <a:t>ανησυχίες </a:t>
            </a:r>
            <a:r>
              <a:rPr lang="el-GR" sz="2400" b="0" strike="noStrike" spc="-1" dirty="0">
                <a:solidFill>
                  <a:srgbClr val="000000"/>
                </a:solidFill>
                <a:latin typeface="Calibri"/>
              </a:rPr>
              <a:t>τους, αλλά να </a:t>
            </a:r>
            <a:r>
              <a:rPr lang="el-GR" sz="2400" b="1" strike="noStrike" spc="-1" dirty="0">
                <a:solidFill>
                  <a:srgbClr val="000000"/>
                </a:solidFill>
                <a:latin typeface="Calibri"/>
              </a:rPr>
              <a:t>ανοίγει δρόμους</a:t>
            </a:r>
            <a:r>
              <a:rPr lang="el-GR" sz="2400" b="0" strike="noStrike" spc="-1" dirty="0">
                <a:solidFill>
                  <a:srgbClr val="000000"/>
                </a:solidFill>
                <a:latin typeface="Calibri"/>
              </a:rPr>
              <a:t>.</a:t>
            </a:r>
            <a:br>
              <a:rPr dirty="0"/>
            </a:br>
            <a:endParaRPr lang="el-GR" sz="2400" b="0" strike="noStrike" spc="-1" dirty="0">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Rectangle 1"/>
          <p:cNvSpPr/>
          <p:nvPr/>
        </p:nvSpPr>
        <p:spPr>
          <a:xfrm>
            <a:off x="0" y="0"/>
            <a:ext cx="1219176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800" b="1" strike="noStrike" spc="-1">
                <a:solidFill>
                  <a:srgbClr val="000000"/>
                </a:solidFill>
                <a:latin typeface="Calibri"/>
              </a:rPr>
              <a:t>Οι Ρόλοι του Μαθητή  στη  </a:t>
            </a:r>
            <a:r>
              <a:rPr lang="el-GR" sz="2800" b="1" strike="noStrike" spc="299">
                <a:solidFill>
                  <a:srgbClr val="FF0000"/>
                </a:solidFill>
                <a:latin typeface="Calibri"/>
              </a:rPr>
              <a:t>Βιωματική  Μάθηση</a:t>
            </a:r>
            <a:endParaRPr lang="el-GR" sz="2800" b="0" strike="noStrike" spc="-1">
              <a:latin typeface="Arial"/>
            </a:endParaRPr>
          </a:p>
          <a:p>
            <a:pPr algn="ctr">
              <a:lnSpc>
                <a:spcPct val="100000"/>
              </a:lnSpc>
            </a:pPr>
            <a:endParaRPr lang="el-GR" sz="2800" b="0" strike="noStrike" spc="-1">
              <a:latin typeface="Arial"/>
            </a:endParaRPr>
          </a:p>
          <a:p>
            <a:pPr algn="ctr">
              <a:lnSpc>
                <a:spcPct val="100000"/>
              </a:lnSpc>
            </a:pPr>
            <a:endParaRPr lang="el-GR" sz="2800" b="0" strike="noStrike" spc="-1">
              <a:latin typeface="Arial"/>
            </a:endParaRPr>
          </a:p>
          <a:p>
            <a:pPr algn="just">
              <a:lnSpc>
                <a:spcPct val="100000"/>
              </a:lnSpc>
            </a:pPr>
            <a:r>
              <a:rPr lang="el-GR" sz="2000" b="0" strike="noStrike" spc="-1">
                <a:solidFill>
                  <a:srgbClr val="000000"/>
                </a:solidFill>
                <a:latin typeface="Calibri"/>
              </a:rPr>
              <a:t>Σύμφωνα με τις αρχές της </a:t>
            </a:r>
            <a:r>
              <a:rPr lang="el-GR" sz="2000" b="0" strike="noStrike" spc="-1">
                <a:solidFill>
                  <a:srgbClr val="FF0000"/>
                </a:solidFill>
                <a:latin typeface="Calibri"/>
              </a:rPr>
              <a:t>βιωματικής μάθησης</a:t>
            </a:r>
            <a:r>
              <a:rPr lang="el-GR" sz="2000" b="0" strike="noStrike" spc="-1">
                <a:solidFill>
                  <a:srgbClr val="000000"/>
                </a:solidFill>
                <a:latin typeface="Calibri"/>
              </a:rPr>
              <a:t>, οι μαθητές αποφασίζουν </a:t>
            </a:r>
            <a:r>
              <a:rPr lang="el-GR" sz="2000" b="0" strike="noStrike" spc="-1">
                <a:solidFill>
                  <a:srgbClr val="FF0000"/>
                </a:solidFill>
                <a:latin typeface="Calibri"/>
              </a:rPr>
              <a:t>οι ίδιοι </a:t>
            </a:r>
            <a:r>
              <a:rPr lang="el-GR" sz="2000" b="0" strike="noStrike" spc="-1">
                <a:solidFill>
                  <a:srgbClr val="000000"/>
                </a:solidFill>
                <a:latin typeface="Calibri"/>
              </a:rPr>
              <a:t>να </a:t>
            </a:r>
            <a:r>
              <a:rPr lang="el-GR" sz="2000" b="0" u="sng" strike="noStrike" spc="-1">
                <a:solidFill>
                  <a:srgbClr val="FF0000"/>
                </a:solidFill>
                <a:uFillTx/>
                <a:latin typeface="Calibri"/>
              </a:rPr>
              <a:t>συμμετέχουν προσωπικά </a:t>
            </a:r>
            <a:r>
              <a:rPr lang="el-GR" sz="2000" b="0" u="sng" strike="noStrike" spc="-1">
                <a:solidFill>
                  <a:srgbClr val="000000"/>
                </a:solidFill>
                <a:uFillTx/>
                <a:latin typeface="Calibri"/>
              </a:rPr>
              <a:t>στη </a:t>
            </a:r>
            <a:r>
              <a:rPr lang="el-GR" sz="2000" b="0" u="sng" strike="noStrike" spc="-1">
                <a:solidFill>
                  <a:srgbClr val="FF0000"/>
                </a:solidFill>
                <a:uFillTx/>
                <a:latin typeface="Calibri"/>
              </a:rPr>
              <a:t>μαθησιακή εμπειρία</a:t>
            </a:r>
            <a:r>
              <a:rPr lang="el-GR" sz="2000" b="0" strike="noStrike" spc="-1">
                <a:solidFill>
                  <a:srgbClr val="000000"/>
                </a:solidFill>
                <a:latin typeface="Calibri"/>
              </a:rPr>
              <a:t> (οι μαθητές </a:t>
            </a:r>
            <a:r>
              <a:rPr lang="el-GR" sz="2000" b="0" strike="noStrike" spc="-1">
                <a:solidFill>
                  <a:srgbClr val="FF0000"/>
                </a:solidFill>
                <a:latin typeface="Calibri"/>
              </a:rPr>
              <a:t>συμμετέχουν </a:t>
            </a:r>
            <a:r>
              <a:rPr lang="el-GR" sz="2000" b="1" strike="noStrike" spc="-1">
                <a:solidFill>
                  <a:srgbClr val="FF0000"/>
                </a:solidFill>
                <a:latin typeface="Calibri"/>
              </a:rPr>
              <a:t>ενεργά</a:t>
            </a:r>
            <a:r>
              <a:rPr lang="el-GR" sz="2000" b="0" strike="noStrike" spc="-1">
                <a:solidFill>
                  <a:srgbClr val="000000"/>
                </a:solidFill>
                <a:latin typeface="Calibri"/>
              </a:rPr>
              <a:t> στη </a:t>
            </a:r>
            <a:r>
              <a:rPr lang="el-GR" sz="2000" b="1" strike="noStrike" spc="-1">
                <a:solidFill>
                  <a:srgbClr val="FF0000"/>
                </a:solidFill>
                <a:latin typeface="Calibri"/>
              </a:rPr>
              <a:t>δική τους </a:t>
            </a:r>
            <a:r>
              <a:rPr lang="el-GR" sz="2000" b="0" strike="noStrike" spc="-1">
                <a:solidFill>
                  <a:srgbClr val="000000"/>
                </a:solidFill>
                <a:latin typeface="Calibri"/>
              </a:rPr>
              <a:t>μάθηση και έχουν </a:t>
            </a:r>
            <a:r>
              <a:rPr lang="el-GR" sz="2000" b="1" strike="noStrike" spc="-1">
                <a:solidFill>
                  <a:srgbClr val="FF0000"/>
                </a:solidFill>
                <a:latin typeface="Calibri"/>
              </a:rPr>
              <a:t>προσωπικό</a:t>
            </a:r>
            <a:r>
              <a:rPr lang="el-GR" sz="2000" b="0" strike="noStrike" spc="-1">
                <a:solidFill>
                  <a:srgbClr val="000000"/>
                </a:solidFill>
                <a:latin typeface="Calibri"/>
              </a:rPr>
              <a:t> ρόλο στην </a:t>
            </a:r>
            <a:r>
              <a:rPr lang="el-GR" sz="2000" b="0" strike="noStrike" spc="-1">
                <a:solidFill>
                  <a:srgbClr val="FF0000"/>
                </a:solidFill>
                <a:latin typeface="Calibri"/>
              </a:rPr>
              <a:t>κατεύθυνση</a:t>
            </a:r>
            <a:r>
              <a:rPr lang="el-GR" sz="2000" b="0" strike="noStrike" spc="-1">
                <a:solidFill>
                  <a:srgbClr val="000000"/>
                </a:solidFill>
                <a:latin typeface="Calibri"/>
              </a:rPr>
              <a:t> αυτής της μάθησης). Φυσικά, </a:t>
            </a:r>
            <a:r>
              <a:rPr lang="el-GR" sz="2000" b="0" i="1" strike="noStrike" spc="-1">
                <a:solidFill>
                  <a:srgbClr val="000000"/>
                </a:solidFill>
                <a:latin typeface="Calibri"/>
              </a:rPr>
              <a:t>δεν</a:t>
            </a:r>
            <a:r>
              <a:rPr lang="el-GR" sz="2000" b="0" strike="noStrike" spc="-1">
                <a:solidFill>
                  <a:srgbClr val="000000"/>
                </a:solidFill>
                <a:latin typeface="Calibri"/>
              </a:rPr>
              <a:t> αφήνονται πλήρως οι μαθητές να διδάσκουν τους  εαυτούς  τους∙ ωστόσο,  ο εκπαιδευτής αναλαμβάνει τον ρόλο του </a:t>
            </a:r>
            <a:r>
              <a:rPr lang="el-GR" sz="2000" b="0" strike="noStrike" spc="-1">
                <a:solidFill>
                  <a:srgbClr val="FF0000"/>
                </a:solidFill>
                <a:latin typeface="Calibri"/>
              </a:rPr>
              <a:t>οδηγού </a:t>
            </a:r>
            <a:r>
              <a:rPr lang="el-GR" sz="2000" b="0" strike="noStrike" spc="-1">
                <a:solidFill>
                  <a:srgbClr val="000000"/>
                </a:solidFill>
                <a:latin typeface="Calibri"/>
              </a:rPr>
              <a:t>που </a:t>
            </a:r>
            <a:r>
              <a:rPr lang="el-GR" sz="2000" b="1" strike="noStrike" spc="-1">
                <a:solidFill>
                  <a:srgbClr val="FF0000"/>
                </a:solidFill>
                <a:latin typeface="Calibri"/>
              </a:rPr>
              <a:t>διευκολύνει</a:t>
            </a:r>
            <a:r>
              <a:rPr lang="el-GR" sz="2000" b="0" strike="noStrike" spc="-1">
                <a:solidFill>
                  <a:srgbClr val="000000"/>
                </a:solidFill>
                <a:latin typeface="Calibri"/>
              </a:rPr>
              <a:t> τη μαθησιακή διεργασία.</a:t>
            </a:r>
            <a:endParaRPr lang="el-GR" sz="2000" b="0" strike="noStrike" spc="-1">
              <a:latin typeface="Arial"/>
            </a:endParaRPr>
          </a:p>
          <a:p>
            <a:pPr algn="just">
              <a:lnSpc>
                <a:spcPct val="100000"/>
              </a:lnSpc>
            </a:pPr>
            <a:endParaRPr lang="el-GR" sz="2000" b="0" strike="noStrike" spc="-1">
              <a:latin typeface="Arial"/>
            </a:endParaRPr>
          </a:p>
          <a:p>
            <a:pPr algn="just">
              <a:lnSpc>
                <a:spcPct val="100000"/>
              </a:lnSpc>
            </a:pPr>
            <a:endParaRPr lang="el-GR" sz="2000" b="0" strike="noStrike" spc="-1">
              <a:latin typeface="Arial"/>
            </a:endParaRPr>
          </a:p>
          <a:p>
            <a:pPr algn="just">
              <a:lnSpc>
                <a:spcPct val="100000"/>
              </a:lnSpc>
            </a:pPr>
            <a:r>
              <a:rPr lang="el-GR" sz="2000" b="0" strike="noStrike" spc="-1">
                <a:solidFill>
                  <a:srgbClr val="000000"/>
                </a:solidFill>
                <a:latin typeface="Calibri"/>
              </a:rPr>
              <a:t>1. Οι μαθητές θα αντιμετωπίζουν </a:t>
            </a:r>
            <a:r>
              <a:rPr lang="el-GR" sz="2000" b="0" strike="noStrike" spc="-1">
                <a:solidFill>
                  <a:srgbClr val="FF0000"/>
                </a:solidFill>
                <a:latin typeface="Calibri"/>
              </a:rPr>
              <a:t>προβλήματα</a:t>
            </a:r>
            <a:r>
              <a:rPr lang="el-GR" sz="2000" b="0" strike="noStrike" spc="-1">
                <a:solidFill>
                  <a:srgbClr val="000000"/>
                </a:solidFill>
                <a:latin typeface="Calibri"/>
              </a:rPr>
              <a:t> που είναι </a:t>
            </a:r>
            <a:r>
              <a:rPr lang="el-GR" sz="2000" b="0" strike="noStrike" spc="-1">
                <a:solidFill>
                  <a:srgbClr val="FF0000"/>
                </a:solidFill>
                <a:latin typeface="Calibri"/>
              </a:rPr>
              <a:t>πρακτικά</a:t>
            </a:r>
            <a:r>
              <a:rPr lang="el-GR" sz="2000" b="0" strike="noStrike" spc="-1">
                <a:solidFill>
                  <a:srgbClr val="000000"/>
                </a:solidFill>
                <a:latin typeface="Calibri"/>
              </a:rPr>
              <a:t>, τόσο ομαδικά όσο και προσωπικά.</a:t>
            </a:r>
            <a:br/>
            <a:r>
              <a:rPr lang="el-GR" sz="2000" b="0" strike="noStrike" spc="-1">
                <a:solidFill>
                  <a:srgbClr val="000000"/>
                </a:solidFill>
                <a:latin typeface="Calibri"/>
              </a:rPr>
              <a:t>2. Στους μαθητές θα επιτρέπεται </a:t>
            </a:r>
            <a:r>
              <a:rPr lang="el-GR" sz="2000" b="0" strike="noStrike" spc="-1">
                <a:solidFill>
                  <a:srgbClr val="FF0000"/>
                </a:solidFill>
                <a:latin typeface="Calibri"/>
              </a:rPr>
              <a:t>ελευθερία</a:t>
            </a:r>
            <a:r>
              <a:rPr lang="el-GR" sz="2000" b="0" strike="noStrike" spc="-1">
                <a:solidFill>
                  <a:srgbClr val="000000"/>
                </a:solidFill>
                <a:latin typeface="Calibri"/>
              </a:rPr>
              <a:t> στην αίθουσα, </a:t>
            </a:r>
            <a:r>
              <a:rPr lang="el-GR" sz="2000" b="0" strike="noStrike" spc="-1">
                <a:solidFill>
                  <a:srgbClr val="FF0000"/>
                </a:solidFill>
                <a:latin typeface="Calibri"/>
              </a:rPr>
              <a:t>εφόσον προοδεύουν  </a:t>
            </a:r>
            <a:r>
              <a:rPr lang="el-GR" sz="2000" b="0" strike="noStrike" spc="-1">
                <a:solidFill>
                  <a:srgbClr val="000000"/>
                </a:solidFill>
                <a:latin typeface="Calibri"/>
              </a:rPr>
              <a:t>στη μαθησιακή διεργασία.</a:t>
            </a:r>
            <a:br/>
            <a:r>
              <a:rPr lang="el-GR" sz="2000" b="0" strike="noStrike" spc="-1">
                <a:solidFill>
                  <a:srgbClr val="000000"/>
                </a:solidFill>
                <a:latin typeface="Calibri"/>
              </a:rPr>
              <a:t>3. Συχνά οι μαθητές, ενώ ανακαλύπτουν τη γνώση , θα έρχονται αντιμέτωποι με </a:t>
            </a:r>
            <a:r>
              <a:rPr lang="el-GR" sz="2000" b="0" strike="noStrike" spc="-1">
                <a:solidFill>
                  <a:srgbClr val="FF0000"/>
                </a:solidFill>
                <a:latin typeface="Calibri"/>
              </a:rPr>
              <a:t>δύσκολες και προκλητικές καταστάσεις</a:t>
            </a:r>
            <a:r>
              <a:rPr lang="el-GR" sz="2000" b="0" strike="noStrike" spc="-1">
                <a:solidFill>
                  <a:srgbClr val="000000"/>
                </a:solidFill>
                <a:latin typeface="Calibri"/>
              </a:rPr>
              <a:t>.</a:t>
            </a:r>
            <a:br/>
            <a:r>
              <a:rPr lang="el-GR" sz="2000" b="0" strike="noStrike" spc="-1">
                <a:solidFill>
                  <a:srgbClr val="000000"/>
                </a:solidFill>
                <a:latin typeface="Calibri"/>
              </a:rPr>
              <a:t>4. Οι μαθητές θα </a:t>
            </a:r>
            <a:r>
              <a:rPr lang="el-GR" sz="2000" b="0" strike="noStrike" spc="-1">
                <a:solidFill>
                  <a:srgbClr val="FF0000"/>
                </a:solidFill>
                <a:latin typeface="Calibri"/>
              </a:rPr>
              <a:t>αυτο-αξιολογούν</a:t>
            </a:r>
            <a:r>
              <a:rPr lang="el-GR" sz="2000" b="0" strike="noStrike" spc="-1">
                <a:solidFill>
                  <a:srgbClr val="000000"/>
                </a:solidFill>
                <a:latin typeface="Calibri"/>
              </a:rPr>
              <a:t> τη δική τους πρόοδο και επιτυχία στη μαθησιακή διεργασία  με στόχο αυτή η αυτοαξιολόγηση να καταστεί  </a:t>
            </a:r>
            <a:r>
              <a:rPr lang="el-GR" sz="2000" b="0" strike="noStrike" spc="-1">
                <a:solidFill>
                  <a:srgbClr val="FF0000"/>
                </a:solidFill>
                <a:latin typeface="Calibri"/>
              </a:rPr>
              <a:t>το πρωταρχικό μέσο εκτίμησης.</a:t>
            </a:r>
            <a:br/>
            <a:r>
              <a:rPr lang="el-GR" sz="2000" b="0" strike="noStrike" spc="-1">
                <a:solidFill>
                  <a:srgbClr val="000000"/>
                </a:solidFill>
                <a:latin typeface="Calibri"/>
              </a:rPr>
              <a:t>5. Οι μαθητές θα μαθαίνουν, κατά τη μαθησιακή διεργασία, να καθίστανται </a:t>
            </a:r>
            <a:r>
              <a:rPr lang="el-GR" sz="2000" b="0" strike="noStrike" spc="-1">
                <a:solidFill>
                  <a:srgbClr val="FF0000"/>
                </a:solidFill>
                <a:latin typeface="Calibri"/>
              </a:rPr>
              <a:t>ανοικτοί </a:t>
            </a:r>
            <a:r>
              <a:rPr lang="el-GR" sz="2000" b="0" strike="noStrike" spc="-1">
                <a:solidFill>
                  <a:srgbClr val="000000"/>
                </a:solidFill>
                <a:latin typeface="Calibri"/>
              </a:rPr>
              <a:t>σε αλλαγές. Οι  αλλαγές αυτές περιλαμβάνουν τη </a:t>
            </a:r>
            <a:r>
              <a:rPr lang="el-GR" sz="2000" b="0" strike="noStrike" spc="-1">
                <a:solidFill>
                  <a:srgbClr val="FF0000"/>
                </a:solidFill>
                <a:latin typeface="Calibri"/>
              </a:rPr>
              <a:t>λιγότερη εξάρτησή τους από τον εκπαιδευτή και την </a:t>
            </a:r>
            <a:r>
              <a:rPr lang="el-GR" sz="2000" b="0" u="sng" strike="noStrike" spc="-1">
                <a:solidFill>
                  <a:srgbClr val="FF0000"/>
                </a:solidFill>
                <a:uFillTx/>
                <a:latin typeface="Calibri"/>
              </a:rPr>
              <a:t>περισσότερη από τους συμμαθητές </a:t>
            </a:r>
            <a:r>
              <a:rPr lang="el-GR" sz="2000" b="0" strike="noStrike" spc="-1">
                <a:solidFill>
                  <a:srgbClr val="FF0000"/>
                </a:solidFill>
                <a:latin typeface="Calibri"/>
              </a:rPr>
              <a:t>τους</a:t>
            </a:r>
            <a:r>
              <a:rPr lang="el-GR" sz="2000" b="0" strike="noStrike" spc="-1">
                <a:solidFill>
                  <a:srgbClr val="000000"/>
                </a:solidFill>
                <a:latin typeface="Calibri"/>
              </a:rPr>
              <a:t>,την ανάπτυξη δεξιοτήτων να </a:t>
            </a:r>
            <a:r>
              <a:rPr lang="el-GR" sz="2000" b="0" strike="noStrike" spc="-1">
                <a:solidFill>
                  <a:srgbClr val="FF0000"/>
                </a:solidFill>
                <a:latin typeface="Calibri"/>
              </a:rPr>
              <a:t>διεξαγάγουν έρευνα,  </a:t>
            </a:r>
            <a:r>
              <a:rPr lang="el-GR" sz="2000" b="1" strike="noStrike" spc="-1">
                <a:solidFill>
                  <a:srgbClr val="FF0000"/>
                </a:solidFill>
                <a:latin typeface="Calibri"/>
              </a:rPr>
              <a:t>να  διδάσκονται μέσα από  αυθεντικές εμπειρίες</a:t>
            </a:r>
            <a:r>
              <a:rPr lang="el-GR" sz="2000" b="0" strike="noStrike" spc="-1">
                <a:solidFill>
                  <a:srgbClr val="FF0000"/>
                </a:solidFill>
                <a:latin typeface="Calibri"/>
              </a:rPr>
              <a:t>  </a:t>
            </a:r>
            <a:r>
              <a:rPr lang="el-GR" sz="2000" b="0" strike="noStrike" spc="-1">
                <a:solidFill>
                  <a:srgbClr val="000000"/>
                </a:solidFill>
                <a:latin typeface="Calibri"/>
              </a:rPr>
              <a:t>και την ικανότητα να </a:t>
            </a:r>
            <a:r>
              <a:rPr lang="el-GR" sz="2000" b="1" strike="noStrike" spc="-1">
                <a:solidFill>
                  <a:srgbClr val="FF0000"/>
                </a:solidFill>
                <a:latin typeface="Calibri"/>
              </a:rPr>
              <a:t>αυτο</a:t>
            </a:r>
            <a:r>
              <a:rPr lang="el-GR" sz="2000" b="0" strike="noStrike" spc="-1">
                <a:solidFill>
                  <a:srgbClr val="FF0000"/>
                </a:solidFill>
                <a:latin typeface="Calibri"/>
              </a:rPr>
              <a:t>αξιολογούν  </a:t>
            </a:r>
            <a:r>
              <a:rPr lang="el-GR" sz="2000" b="0" i="1" strike="noStrike" spc="299">
                <a:solidFill>
                  <a:srgbClr val="FF0000"/>
                </a:solidFill>
                <a:latin typeface="Calibri"/>
              </a:rPr>
              <a:t>αντικειμενικά</a:t>
            </a:r>
            <a:r>
              <a:rPr lang="el-GR" sz="2000" b="0" strike="noStrike" spc="-1">
                <a:solidFill>
                  <a:srgbClr val="FF0000"/>
                </a:solidFill>
                <a:latin typeface="Calibri"/>
              </a:rPr>
              <a:t> </a:t>
            </a:r>
            <a:r>
              <a:rPr lang="el-GR" sz="2000" b="0" strike="noStrike" spc="-1">
                <a:solidFill>
                  <a:srgbClr val="000000"/>
                </a:solidFill>
                <a:latin typeface="Calibri"/>
              </a:rPr>
              <a:t>τη δική τους  απόδοση.</a:t>
            </a:r>
            <a:endParaRPr lang="el-GR" sz="2000" b="0" strike="noStrike" spc="-1">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Rectangle 2"/>
          <p:cNvSpPr/>
          <p:nvPr/>
        </p:nvSpPr>
        <p:spPr>
          <a:xfrm>
            <a:off x="0" y="200160"/>
            <a:ext cx="12191760" cy="6433200"/>
          </a:xfrm>
          <a:prstGeom prst="rect">
            <a:avLst/>
          </a:prstGeom>
          <a:noFill/>
          <a:ln w="9525">
            <a:noFill/>
          </a:ln>
        </p:spPr>
        <p:style>
          <a:lnRef idx="0">
            <a:scrgbClr r="0" g="0" b="0"/>
          </a:lnRef>
          <a:fillRef idx="0">
            <a:scrgbClr r="0" g="0" b="0"/>
          </a:fillRef>
          <a:effectRef idx="0">
            <a:scrgbClr r="0" g="0" b="0"/>
          </a:effectRef>
          <a:fontRef idx="minor"/>
        </p:style>
        <p:txBody>
          <a:bodyPr anchor="ctr">
            <a:spAutoFit/>
          </a:bodyPr>
          <a:lstStyle/>
          <a:p>
            <a:pPr algn="ctr">
              <a:lnSpc>
                <a:spcPct val="100000"/>
              </a:lnSpc>
              <a:tabLst>
                <a:tab pos="0" algn="l"/>
              </a:tabLst>
            </a:pPr>
            <a:r>
              <a:rPr lang="el-GR" sz="2800" b="1" strike="noStrike" spc="-1">
                <a:solidFill>
                  <a:srgbClr val="000000"/>
                </a:solidFill>
                <a:latin typeface="Calibri"/>
                <a:ea typeface="Calibri"/>
              </a:rPr>
              <a:t>Γιατί είναι σημαντική η </a:t>
            </a:r>
            <a:r>
              <a:rPr lang="el-GR" sz="2800" b="1" strike="noStrike" spc="-1">
                <a:solidFill>
                  <a:srgbClr val="FF0000"/>
                </a:solidFill>
                <a:latin typeface="Calibri"/>
                <a:ea typeface="Calibri"/>
              </a:rPr>
              <a:t>βιωματική  μάθηση</a:t>
            </a:r>
            <a:r>
              <a:rPr lang="el-GR" sz="2800" b="1" strike="noStrike" spc="-1">
                <a:solidFill>
                  <a:srgbClr val="000000"/>
                </a:solidFill>
                <a:latin typeface="Calibri"/>
                <a:ea typeface="Calibri"/>
              </a:rPr>
              <a:t>;</a:t>
            </a:r>
            <a:endParaRPr lang="el-GR" sz="2800" b="0" strike="noStrike" spc="-1">
              <a:latin typeface="Arial"/>
            </a:endParaRPr>
          </a:p>
          <a:p>
            <a:pPr algn="ctr">
              <a:lnSpc>
                <a:spcPct val="100000"/>
              </a:lnSpc>
              <a:buClr>
                <a:srgbClr val="000000"/>
              </a:buClr>
              <a:buFont typeface="StarSymbol"/>
              <a:buChar char="-"/>
              <a:tabLst>
                <a:tab pos="0" algn="l"/>
              </a:tabLst>
            </a:pPr>
            <a:r>
              <a:rPr lang="el-GR" sz="2400" b="1" u="sng" strike="noStrike" spc="-1">
                <a:solidFill>
                  <a:srgbClr val="000000"/>
                </a:solidFill>
                <a:uFillTx/>
                <a:latin typeface="Calibri"/>
                <a:ea typeface="Calibri"/>
              </a:rPr>
              <a:t>Η  </a:t>
            </a:r>
            <a:r>
              <a:rPr lang="el-GR" sz="2400" b="1" u="sng" strike="noStrike" spc="-1">
                <a:solidFill>
                  <a:srgbClr val="FF0000"/>
                </a:solidFill>
                <a:uFillTx/>
                <a:latin typeface="Calibri"/>
                <a:ea typeface="Calibri"/>
              </a:rPr>
              <a:t>βιωματική μάθηση </a:t>
            </a:r>
            <a:r>
              <a:rPr lang="el-GR" sz="2400" b="1" u="sng" strike="noStrike" spc="-1">
                <a:solidFill>
                  <a:srgbClr val="000000"/>
                </a:solidFill>
                <a:uFillTx/>
                <a:latin typeface="Calibri"/>
                <a:ea typeface="Calibri"/>
              </a:rPr>
              <a:t>εφοδιάζει τους μαθητές με ικανότητες</a:t>
            </a:r>
            <a:endParaRPr lang="el-GR" sz="2400" b="0" strike="noStrike" spc="-1">
              <a:latin typeface="Arial"/>
            </a:endParaRPr>
          </a:p>
          <a:p>
            <a:pPr algn="ctr">
              <a:lnSpc>
                <a:spcPct val="100000"/>
              </a:lnSpc>
              <a:tabLst>
                <a:tab pos="0" algn="l"/>
              </a:tabLst>
            </a:pPr>
            <a:r>
              <a:rPr lang="el-GR" sz="2400" b="1" u="sng" strike="noStrike" spc="-1">
                <a:solidFill>
                  <a:srgbClr val="000000"/>
                </a:solidFill>
                <a:uFillTx/>
                <a:latin typeface="Calibri"/>
                <a:ea typeface="Calibri"/>
              </a:rPr>
              <a:t> που χρειάζονται για την  </a:t>
            </a:r>
            <a:r>
              <a:rPr lang="el-GR" sz="2400" b="1" u="sng" strike="noStrike" spc="-1">
                <a:solidFill>
                  <a:srgbClr val="FF0000"/>
                </a:solidFill>
                <a:uFillTx/>
                <a:latin typeface="Calibri"/>
                <a:ea typeface="Calibri"/>
              </a:rPr>
              <a:t>ε π ι τ υ χ ί α</a:t>
            </a:r>
            <a:r>
              <a:rPr lang="el-GR" sz="2400" b="1" u="sng" strike="noStrike" spc="-1">
                <a:solidFill>
                  <a:srgbClr val="000000"/>
                </a:solidFill>
                <a:uFillTx/>
                <a:latin typeface="Calibri"/>
                <a:ea typeface="Calibri"/>
              </a:rPr>
              <a:t>  τους </a:t>
            </a:r>
            <a:endParaRPr lang="el-GR" sz="2400" b="0" strike="noStrike" spc="-1">
              <a:latin typeface="Arial"/>
            </a:endParaRPr>
          </a:p>
          <a:p>
            <a:pPr algn="ctr">
              <a:lnSpc>
                <a:spcPct val="100000"/>
              </a:lnSpc>
              <a:tabLst>
                <a:tab pos="0" algn="l"/>
              </a:tabLst>
            </a:pPr>
            <a:r>
              <a:rPr lang="el-GR" sz="2400" b="1" u="sng" strike="noStrike" spc="-1">
                <a:solidFill>
                  <a:srgbClr val="000000"/>
                </a:solidFill>
                <a:uFillTx/>
                <a:latin typeface="Calibri"/>
                <a:ea typeface="Calibri"/>
              </a:rPr>
              <a:t>στον</a:t>
            </a:r>
            <a:r>
              <a:rPr lang="el-GR" sz="2400" b="1" u="sng" strike="noStrike" spc="-1">
                <a:solidFill>
                  <a:srgbClr val="FF0000"/>
                </a:solidFill>
                <a:uFillTx/>
                <a:latin typeface="Calibri"/>
                <a:ea typeface="Calibri"/>
              </a:rPr>
              <a:t>   </a:t>
            </a:r>
            <a:r>
              <a:rPr lang="el-GR" sz="2400" b="1" u="sng" strike="noStrike" spc="599">
                <a:solidFill>
                  <a:srgbClr val="FF0000"/>
                </a:solidFill>
                <a:uFillTx/>
                <a:latin typeface="Calibri"/>
                <a:ea typeface="Calibri"/>
              </a:rPr>
              <a:t>π ρ α γ μ α τ ι κ ό </a:t>
            </a:r>
            <a:r>
              <a:rPr lang="el-GR" sz="2400" b="1" u="sng" strike="noStrike" spc="-1">
                <a:solidFill>
                  <a:srgbClr val="FF0000"/>
                </a:solidFill>
                <a:uFillTx/>
                <a:latin typeface="Calibri"/>
                <a:ea typeface="Calibri"/>
              </a:rPr>
              <a:t>κ ό σ μ ο </a:t>
            </a:r>
            <a:r>
              <a:rPr lang="el-GR" sz="2400" b="1" strike="noStrike" spc="-1">
                <a:solidFill>
                  <a:srgbClr val="000000"/>
                </a:solidFill>
                <a:latin typeface="Calibri"/>
                <a:ea typeface="Calibri"/>
              </a:rPr>
              <a:t>.</a:t>
            </a:r>
            <a:endParaRPr lang="el-GR" sz="2400" b="0" strike="noStrike" spc="-1">
              <a:latin typeface="Arial"/>
            </a:endParaRPr>
          </a:p>
          <a:p>
            <a:pPr algn="ctr">
              <a:lnSpc>
                <a:spcPct val="100000"/>
              </a:lnSpc>
              <a:tabLst>
                <a:tab pos="0" algn="l"/>
              </a:tabLst>
            </a:pPr>
            <a:br/>
            <a:r>
              <a:rPr lang="el-GR" sz="2400" b="1" strike="noStrike" spc="-1">
                <a:solidFill>
                  <a:srgbClr val="000000"/>
                </a:solidFill>
                <a:latin typeface="Calibri"/>
                <a:ea typeface="Calibri"/>
              </a:rPr>
              <a:t>-</a:t>
            </a:r>
            <a:r>
              <a:rPr lang="el-GR" sz="2400" b="1" u="sng" strike="noStrike" spc="-1">
                <a:solidFill>
                  <a:srgbClr val="000000"/>
                </a:solidFill>
                <a:uFillTx/>
                <a:latin typeface="Calibri"/>
                <a:ea typeface="Calibri"/>
              </a:rPr>
              <a:t> Η </a:t>
            </a:r>
            <a:r>
              <a:rPr lang="el-GR" sz="2400" b="1" u="sng" strike="noStrike" spc="-1">
                <a:solidFill>
                  <a:srgbClr val="FF0000"/>
                </a:solidFill>
                <a:uFillTx/>
                <a:latin typeface="Calibri"/>
                <a:ea typeface="Calibri"/>
              </a:rPr>
              <a:t>βιωματική </a:t>
            </a:r>
            <a:r>
              <a:rPr lang="el-GR" sz="2400" b="1" u="sng" strike="noStrike" spc="-1">
                <a:solidFill>
                  <a:srgbClr val="000000"/>
                </a:solidFill>
                <a:uFillTx/>
                <a:latin typeface="Calibri"/>
                <a:ea typeface="Calibri"/>
              </a:rPr>
              <a:t>μάθηση </a:t>
            </a:r>
            <a:r>
              <a:rPr lang="el-GR" sz="2400" b="1" u="sng" strike="noStrike" spc="299">
                <a:solidFill>
                  <a:srgbClr val="FF0000"/>
                </a:solidFill>
                <a:uFillTx/>
                <a:latin typeface="Calibri"/>
                <a:ea typeface="Calibri"/>
              </a:rPr>
              <a:t>κινητοποιεί</a:t>
            </a:r>
            <a:r>
              <a:rPr lang="el-GR" sz="2400" b="1" u="sng" strike="noStrike" spc="-1">
                <a:solidFill>
                  <a:srgbClr val="000000"/>
                </a:solidFill>
                <a:uFillTx/>
                <a:latin typeface="Calibri"/>
                <a:ea typeface="Calibri"/>
              </a:rPr>
              <a:t> τους μαθητές</a:t>
            </a:r>
            <a:r>
              <a:rPr lang="el-GR" sz="2400" b="1" strike="noStrike" spc="-1">
                <a:solidFill>
                  <a:srgbClr val="000000"/>
                </a:solidFill>
                <a:latin typeface="Calibri"/>
                <a:ea typeface="Calibri"/>
              </a:rPr>
              <a:t>.</a:t>
            </a:r>
            <a:endParaRPr lang="el-GR" sz="2400" b="0" strike="noStrike" spc="-1">
              <a:latin typeface="Arial"/>
            </a:endParaRPr>
          </a:p>
          <a:p>
            <a:pPr algn="just">
              <a:lnSpc>
                <a:spcPct val="100000"/>
              </a:lnSpc>
              <a:tabLst>
                <a:tab pos="0" algn="l"/>
              </a:tabLst>
            </a:pPr>
            <a:r>
              <a:rPr lang="el-GR" sz="2000" b="0" strike="noStrike" spc="-1">
                <a:solidFill>
                  <a:srgbClr val="000000"/>
                </a:solidFill>
                <a:latin typeface="Calibri"/>
                <a:ea typeface="Calibri"/>
              </a:rPr>
              <a:t>Η </a:t>
            </a:r>
            <a:r>
              <a:rPr lang="el-GR" sz="2000" b="0" strike="noStrike" spc="-1">
                <a:solidFill>
                  <a:srgbClr val="FF0000"/>
                </a:solidFill>
                <a:latin typeface="Calibri"/>
                <a:ea typeface="Calibri"/>
              </a:rPr>
              <a:t>βιωματική αντίληψη </a:t>
            </a:r>
            <a:r>
              <a:rPr lang="el-GR" sz="2000" b="0" strike="noStrike" spc="-1">
                <a:solidFill>
                  <a:srgbClr val="000000"/>
                </a:solidFill>
                <a:latin typeface="Calibri"/>
                <a:ea typeface="Calibri"/>
              </a:rPr>
              <a:t>παρέχει τις συνθήκες ιδανικής υποστήριξης  της  μάθησης. Όταν οι μαθητές είναι απορροφημένοι σε μαθησιακές εμπειρίες που </a:t>
            </a:r>
            <a:r>
              <a:rPr lang="el-GR" sz="2000" b="1" strike="noStrike" spc="-1">
                <a:solidFill>
                  <a:srgbClr val="FF0000"/>
                </a:solidFill>
                <a:latin typeface="Calibri"/>
                <a:ea typeface="Calibri"/>
              </a:rPr>
              <a:t>αναγνωρίζουν κι εκτιμούν το νόημά τους</a:t>
            </a:r>
            <a:r>
              <a:rPr lang="el-GR" sz="2000" b="0" strike="noStrike" spc="-1">
                <a:solidFill>
                  <a:srgbClr val="000000"/>
                </a:solidFill>
                <a:latin typeface="Calibri"/>
                <a:ea typeface="Calibri"/>
              </a:rPr>
              <a:t>, αυξάνεται η  κινητοποίησή τους  για  να μάθουν. Οι μαθητές κινητοποιούνται επίσης, όταν τους παρέχονται ευκαιρίες για </a:t>
            </a:r>
            <a:r>
              <a:rPr lang="el-GR" sz="2000" b="0" strike="noStrike" spc="-1">
                <a:solidFill>
                  <a:srgbClr val="FF0000"/>
                </a:solidFill>
                <a:latin typeface="Calibri"/>
                <a:ea typeface="Calibri"/>
              </a:rPr>
              <a:t>εξάσκηση</a:t>
            </a:r>
            <a:r>
              <a:rPr lang="el-GR" sz="2000" b="0" strike="noStrike" spc="-1">
                <a:solidFill>
                  <a:srgbClr val="000000"/>
                </a:solidFill>
                <a:latin typeface="Calibri"/>
                <a:ea typeface="Calibri"/>
              </a:rPr>
              <a:t> και </a:t>
            </a:r>
            <a:r>
              <a:rPr lang="el-GR" sz="2000" b="0" strike="noStrike" spc="-1">
                <a:solidFill>
                  <a:srgbClr val="FF0000"/>
                </a:solidFill>
                <a:latin typeface="Calibri"/>
                <a:ea typeface="Calibri"/>
              </a:rPr>
              <a:t>ανάδραση</a:t>
            </a:r>
            <a:r>
              <a:rPr lang="el-GR" sz="2000" b="0" strike="noStrike" spc="-1">
                <a:solidFill>
                  <a:srgbClr val="000000"/>
                </a:solidFill>
                <a:latin typeface="Calibri"/>
                <a:ea typeface="Calibri"/>
              </a:rPr>
              <a:t>.</a:t>
            </a:r>
            <a:endParaRPr lang="el-GR" sz="2000" b="0" strike="noStrike" spc="-1">
              <a:latin typeface="Arial"/>
            </a:endParaRPr>
          </a:p>
          <a:p>
            <a:pPr algn="ctr">
              <a:lnSpc>
                <a:spcPct val="100000"/>
              </a:lnSpc>
              <a:tabLst>
                <a:tab pos="0" algn="l"/>
              </a:tabLst>
            </a:pPr>
            <a:r>
              <a:rPr lang="el-GR" sz="2400" b="1" u="sng" strike="noStrike" spc="-1">
                <a:solidFill>
                  <a:srgbClr val="000000"/>
                </a:solidFill>
                <a:uFillTx/>
                <a:latin typeface="Calibri"/>
                <a:ea typeface="Calibri"/>
              </a:rPr>
              <a:t>Η </a:t>
            </a:r>
            <a:r>
              <a:rPr lang="el-GR" sz="2400" b="1" u="sng" strike="noStrike" spc="-1">
                <a:solidFill>
                  <a:srgbClr val="FF0000"/>
                </a:solidFill>
                <a:uFillTx/>
                <a:latin typeface="Calibri"/>
                <a:ea typeface="Calibri"/>
              </a:rPr>
              <a:t>βιωματική</a:t>
            </a:r>
            <a:r>
              <a:rPr lang="el-GR" sz="2400" b="1" u="sng" strike="noStrike" spc="-1">
                <a:solidFill>
                  <a:srgbClr val="000000"/>
                </a:solidFill>
                <a:uFillTx/>
                <a:latin typeface="Calibri"/>
                <a:ea typeface="Calibri"/>
              </a:rPr>
              <a:t> μάθηση δημιουργεί </a:t>
            </a:r>
            <a:endParaRPr lang="el-GR" sz="2400" b="0" strike="noStrike" spc="-1">
              <a:latin typeface="Arial"/>
            </a:endParaRPr>
          </a:p>
          <a:p>
            <a:pPr algn="ctr">
              <a:lnSpc>
                <a:spcPct val="100000"/>
              </a:lnSpc>
              <a:tabLst>
                <a:tab pos="0" algn="l"/>
              </a:tabLst>
            </a:pPr>
            <a:r>
              <a:rPr lang="el-GR" sz="2400" b="1" u="sng" strike="noStrike" spc="-1">
                <a:solidFill>
                  <a:srgbClr val="FF0000"/>
                </a:solidFill>
                <a:uFillTx/>
                <a:latin typeface="Calibri"/>
                <a:ea typeface="Calibri"/>
              </a:rPr>
              <a:t> α υ τ ο–κ α τ ε υ θ υ ν ό μ ε ν ο υ ς  μαθητές</a:t>
            </a:r>
            <a:r>
              <a:rPr lang="el-GR" sz="2400" b="1" strike="noStrike" spc="-1">
                <a:solidFill>
                  <a:srgbClr val="FF0000"/>
                </a:solidFill>
                <a:latin typeface="Calibri"/>
                <a:ea typeface="Calibri"/>
              </a:rPr>
              <a:t>.</a:t>
            </a:r>
            <a:endParaRPr lang="el-GR" sz="2400" b="0" strike="noStrike" spc="-1">
              <a:latin typeface="Arial"/>
            </a:endParaRPr>
          </a:p>
          <a:p>
            <a:pPr algn="just">
              <a:lnSpc>
                <a:spcPct val="100000"/>
              </a:lnSpc>
              <a:tabLst>
                <a:tab pos="0" algn="l"/>
              </a:tabLst>
            </a:pPr>
            <a:r>
              <a:rPr lang="el-GR" sz="2000" b="0" strike="noStrike" spc="-1">
                <a:solidFill>
                  <a:srgbClr val="000000"/>
                </a:solidFill>
                <a:latin typeface="Calibri"/>
                <a:ea typeface="Calibri"/>
              </a:rPr>
              <a:t>Κατά τη  </a:t>
            </a:r>
            <a:r>
              <a:rPr lang="el-GR" sz="2000" b="0" strike="noStrike" spc="-1">
                <a:solidFill>
                  <a:srgbClr val="FF0000"/>
                </a:solidFill>
                <a:latin typeface="Calibri"/>
                <a:ea typeface="Calibri"/>
              </a:rPr>
              <a:t>βιωματική μάθηση</a:t>
            </a:r>
            <a:r>
              <a:rPr lang="el-GR" sz="2000" b="0" strike="noStrike" spc="-1">
                <a:solidFill>
                  <a:srgbClr val="000000"/>
                </a:solidFill>
                <a:latin typeface="Calibri"/>
                <a:ea typeface="Calibri"/>
              </a:rPr>
              <a:t>, οι μαθητές αντιμετωπίζουν άγνωστες καταστάσεις και υποχρεώσεις στο  πλαίσιο του </a:t>
            </a:r>
            <a:r>
              <a:rPr lang="el-GR" sz="2000" b="0" strike="noStrike" spc="-1">
                <a:solidFill>
                  <a:srgbClr val="FF0000"/>
                </a:solidFill>
                <a:latin typeface="Calibri"/>
                <a:ea typeface="Calibri"/>
              </a:rPr>
              <a:t>πραγματικού κόσμου</a:t>
            </a:r>
            <a:r>
              <a:rPr lang="el-GR" sz="2000" b="0" strike="noStrike" spc="-1">
                <a:solidFill>
                  <a:srgbClr val="000000"/>
                </a:solidFill>
                <a:latin typeface="Calibri"/>
                <a:ea typeface="Calibri"/>
              </a:rPr>
              <a:t>. Για να ολοκληρώσουν αυτά τους τα καθήκοντα, οι μαθητές πρέπει να </a:t>
            </a:r>
            <a:r>
              <a:rPr lang="el-GR" sz="2000" b="0" i="1" strike="noStrike" spc="-1">
                <a:solidFill>
                  <a:srgbClr val="000000"/>
                </a:solidFill>
                <a:latin typeface="Calibri"/>
                <a:ea typeface="Calibri"/>
              </a:rPr>
              <a:t>συνειδητοποιήσουν τι γνωρίζουν, τι δεν γνωρίζουν και πώς να το μάθουν.</a:t>
            </a:r>
            <a:r>
              <a:rPr lang="el-GR" sz="2000" b="0" strike="noStrike" spc="-1">
                <a:solidFill>
                  <a:srgbClr val="000000"/>
                </a:solidFill>
                <a:latin typeface="Calibri"/>
                <a:ea typeface="Calibri"/>
              </a:rPr>
              <a:t> Αυτό απαιτεί οι μαθητές να αναλογιστούν  τις πρότερες γνώσεις τους και να τις εμβαθύνουν μέσω του </a:t>
            </a:r>
            <a:r>
              <a:rPr lang="el-GR" sz="2000" b="0" strike="noStrike" spc="-1">
                <a:solidFill>
                  <a:srgbClr val="FF0000"/>
                </a:solidFill>
                <a:latin typeface="Calibri"/>
                <a:ea typeface="Calibri"/>
              </a:rPr>
              <a:t>συλλογισμού</a:t>
            </a:r>
            <a:r>
              <a:rPr lang="el-GR" sz="2000" b="0" strike="noStrike" spc="-1">
                <a:solidFill>
                  <a:srgbClr val="000000"/>
                </a:solidFill>
                <a:latin typeface="Calibri"/>
                <a:ea typeface="Calibri"/>
              </a:rPr>
              <a:t>, να μεταφέρουν τις  κατεκτημένες γνώσεις  τους </a:t>
            </a:r>
            <a:r>
              <a:rPr lang="el-GR" sz="2000" b="0" strike="noStrike" spc="-1">
                <a:solidFill>
                  <a:srgbClr val="FF0000"/>
                </a:solidFill>
                <a:latin typeface="Calibri"/>
                <a:ea typeface="Calibri"/>
              </a:rPr>
              <a:t>σε νέο πλαίσιο</a:t>
            </a:r>
            <a:r>
              <a:rPr lang="el-GR" sz="2000" b="0" strike="noStrike" spc="-1">
                <a:solidFill>
                  <a:srgbClr val="000000"/>
                </a:solidFill>
                <a:latin typeface="Calibri"/>
                <a:ea typeface="Calibri"/>
              </a:rPr>
              <a:t>, να υιοθετήσουν με επιδεξιότητα  </a:t>
            </a:r>
            <a:r>
              <a:rPr lang="el-GR" sz="2000" b="0" strike="noStrike" spc="-1">
                <a:solidFill>
                  <a:srgbClr val="FF0000"/>
                </a:solidFill>
                <a:latin typeface="Calibri"/>
                <a:ea typeface="Calibri"/>
              </a:rPr>
              <a:t>νέες </a:t>
            </a:r>
            <a:r>
              <a:rPr lang="el-GR" sz="2000" b="0" strike="noStrike" spc="-1">
                <a:solidFill>
                  <a:srgbClr val="000000"/>
                </a:solidFill>
                <a:latin typeface="Calibri"/>
                <a:ea typeface="Calibri"/>
              </a:rPr>
              <a:t>αντιλήψεις, αρχές και δεξιότητες και να είναι ικανοί να εκφράσουν πώς ανέπτυξαν την κάθε δεξιότητα. Τελικά, αυτές οι δεξιότητες δημιουργούν  πρόσωπα  που γίνονται </a:t>
            </a:r>
            <a:r>
              <a:rPr lang="el-GR" sz="2000" b="0" strike="noStrike" spc="-1">
                <a:solidFill>
                  <a:srgbClr val="FF0000"/>
                </a:solidFill>
                <a:latin typeface="Calibri"/>
                <a:ea typeface="Calibri"/>
              </a:rPr>
              <a:t>αυτό-κατευθυνόμενοι, διά βίου μαθητευόμενοι.</a:t>
            </a:r>
            <a:endParaRPr lang="el-GR"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70">
                                            <p:txEl>
                                              <p:pRg st="1" end="1"/>
                                            </p:txEl>
                                          </p:spTgt>
                                        </p:tgtEl>
                                        <p:attrNameLst>
                                          <p:attrName>style.visibility</p:attrName>
                                        </p:attrNameLst>
                                      </p:cBhvr>
                                      <p:to>
                                        <p:strVal val="visible"/>
                                      </p:to>
                                    </p:set>
                                    <p:animEffect transition="in" filter="fade">
                                      <p:cBhvr additive="repl">
                                        <p:cTn id="7" dur="500"/>
                                        <p:tgtEl>
                                          <p:spTgt spid="3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70">
                                            <p:txEl>
                                              <p:pRg st="2" end="2"/>
                                            </p:txEl>
                                          </p:spTgt>
                                        </p:tgtEl>
                                        <p:attrNameLst>
                                          <p:attrName>style.visibility</p:attrName>
                                        </p:attrNameLst>
                                      </p:cBhvr>
                                      <p:to>
                                        <p:strVal val="visible"/>
                                      </p:to>
                                    </p:set>
                                    <p:animEffect transition="in" filter="fade">
                                      <p:cBhvr additive="repl">
                                        <p:cTn id="12" dur="500"/>
                                        <p:tgtEl>
                                          <p:spTgt spid="370">
                                            <p:txEl>
                                              <p:pRg st="2" end="2"/>
                                            </p:txEl>
                                          </p:spTgt>
                                        </p:tgtEl>
                                      </p:cBhvr>
                                    </p:animEffect>
                                  </p:childTnLst>
                                </p:cTn>
                              </p:par>
                              <p:par>
                                <p:cTn id="13" presetID="10" presetClass="entr" fill="hold" nodeType="withEffect">
                                  <p:stCondLst>
                                    <p:cond delay="0"/>
                                  </p:stCondLst>
                                  <p:childTnLst>
                                    <p:set>
                                      <p:cBhvr>
                                        <p:cTn id="14" dur="1" fill="hold">
                                          <p:stCondLst>
                                            <p:cond delay="0"/>
                                          </p:stCondLst>
                                        </p:cTn>
                                        <p:tgtEl>
                                          <p:spTgt spid="370">
                                            <p:txEl>
                                              <p:pRg st="3" end="3"/>
                                            </p:txEl>
                                          </p:spTgt>
                                        </p:tgtEl>
                                        <p:attrNameLst>
                                          <p:attrName>style.visibility</p:attrName>
                                        </p:attrNameLst>
                                      </p:cBhvr>
                                      <p:to>
                                        <p:strVal val="visible"/>
                                      </p:to>
                                    </p:set>
                                    <p:animEffect transition="in" filter="fade">
                                      <p:cBhvr additive="repl">
                                        <p:cTn id="15" dur="500"/>
                                        <p:tgtEl>
                                          <p:spTgt spid="370">
                                            <p:txEl>
                                              <p:pRg st="3" end="3"/>
                                            </p:txEl>
                                          </p:spTgt>
                                        </p:tgtEl>
                                      </p:cBhvr>
                                    </p:animEffect>
                                  </p:childTnLst>
                                </p:cTn>
                              </p:par>
                              <p:par>
                                <p:cTn id="16" presetID="10" presetClass="entr" fill="hold" nodeType="withEffect">
                                  <p:stCondLst>
                                    <p:cond delay="0"/>
                                  </p:stCondLst>
                                  <p:childTnLst>
                                    <p:set>
                                      <p:cBhvr>
                                        <p:cTn id="17" dur="1" fill="hold">
                                          <p:stCondLst>
                                            <p:cond delay="0"/>
                                          </p:stCondLst>
                                        </p:cTn>
                                        <p:tgtEl>
                                          <p:spTgt spid="370">
                                            <p:txEl>
                                              <p:pRg st="4" end="4"/>
                                            </p:txEl>
                                          </p:spTgt>
                                        </p:tgtEl>
                                        <p:attrNameLst>
                                          <p:attrName>style.visibility</p:attrName>
                                        </p:attrNameLst>
                                      </p:cBhvr>
                                      <p:to>
                                        <p:strVal val="visible"/>
                                      </p:to>
                                    </p:set>
                                    <p:animEffect transition="in" filter="fade">
                                      <p:cBhvr additive="repl">
                                        <p:cTn id="18" dur="500"/>
                                        <p:tgtEl>
                                          <p:spTgt spid="370">
                                            <p:txEl>
                                              <p:pRg st="4" end="4"/>
                                            </p:txEl>
                                          </p:spTgt>
                                        </p:tgtEl>
                                      </p:cBhvr>
                                    </p:animEffect>
                                  </p:childTnLst>
                                </p:cTn>
                              </p:par>
                              <p:par>
                                <p:cTn id="19" presetID="10" presetClass="entr" fill="hold" nodeType="withEffect">
                                  <p:stCondLst>
                                    <p:cond delay="0"/>
                                  </p:stCondLst>
                                  <p:childTnLst>
                                    <p:set>
                                      <p:cBhvr>
                                        <p:cTn id="20" dur="1" fill="hold">
                                          <p:stCondLst>
                                            <p:cond delay="0"/>
                                          </p:stCondLst>
                                        </p:cTn>
                                        <p:tgtEl>
                                          <p:spTgt spid="370">
                                            <p:txEl>
                                              <p:pRg st="5" end="5"/>
                                            </p:txEl>
                                          </p:spTgt>
                                        </p:tgtEl>
                                        <p:attrNameLst>
                                          <p:attrName>style.visibility</p:attrName>
                                        </p:attrNameLst>
                                      </p:cBhvr>
                                      <p:to>
                                        <p:strVal val="visible"/>
                                      </p:to>
                                    </p:set>
                                    <p:animEffect transition="in" filter="fade">
                                      <p:cBhvr additive="repl">
                                        <p:cTn id="21" dur="500"/>
                                        <p:tgtEl>
                                          <p:spTgt spid="370">
                                            <p:txEl>
                                              <p:pRg st="5" end="5"/>
                                            </p:txEl>
                                          </p:spTgt>
                                        </p:tgtEl>
                                      </p:cBhvr>
                                    </p:animEffect>
                                  </p:childTnLst>
                                </p:cTn>
                              </p:par>
                              <p:par>
                                <p:cTn id="22" presetID="10" presetClass="entr" fill="hold" nodeType="withEffect">
                                  <p:stCondLst>
                                    <p:cond delay="0"/>
                                  </p:stCondLst>
                                  <p:childTnLst>
                                    <p:set>
                                      <p:cBhvr>
                                        <p:cTn id="23" dur="1" fill="hold">
                                          <p:stCondLst>
                                            <p:cond delay="0"/>
                                          </p:stCondLst>
                                        </p:cTn>
                                        <p:tgtEl>
                                          <p:spTgt spid="370">
                                            <p:txEl>
                                              <p:pRg st="6" end="6"/>
                                            </p:txEl>
                                          </p:spTgt>
                                        </p:tgtEl>
                                        <p:attrNameLst>
                                          <p:attrName>style.visibility</p:attrName>
                                        </p:attrNameLst>
                                      </p:cBhvr>
                                      <p:to>
                                        <p:strVal val="visible"/>
                                      </p:to>
                                    </p:set>
                                    <p:animEffect transition="in" filter="fade">
                                      <p:cBhvr additive="repl">
                                        <p:cTn id="24" dur="500"/>
                                        <p:tgtEl>
                                          <p:spTgt spid="370">
                                            <p:txEl>
                                              <p:pRg st="6" end="6"/>
                                            </p:txEl>
                                          </p:spTgt>
                                        </p:tgtEl>
                                      </p:cBhvr>
                                    </p:animEffect>
                                  </p:childTnLst>
                                </p:cTn>
                              </p:par>
                              <p:par>
                                <p:cTn id="25" presetID="10" presetClass="entr" fill="hold" nodeType="withEffect">
                                  <p:stCondLst>
                                    <p:cond delay="0"/>
                                  </p:stCondLst>
                                  <p:childTnLst>
                                    <p:set>
                                      <p:cBhvr>
                                        <p:cTn id="26" dur="1" fill="hold">
                                          <p:stCondLst>
                                            <p:cond delay="0"/>
                                          </p:stCondLst>
                                        </p:cTn>
                                        <p:tgtEl>
                                          <p:spTgt spid="370">
                                            <p:txEl>
                                              <p:pRg st="7" end="7"/>
                                            </p:txEl>
                                          </p:spTgt>
                                        </p:tgtEl>
                                        <p:attrNameLst>
                                          <p:attrName>style.visibility</p:attrName>
                                        </p:attrNameLst>
                                      </p:cBhvr>
                                      <p:to>
                                        <p:strVal val="visible"/>
                                      </p:to>
                                    </p:set>
                                    <p:animEffect transition="in" filter="fade">
                                      <p:cBhvr additive="repl">
                                        <p:cTn id="27" dur="500"/>
                                        <p:tgtEl>
                                          <p:spTgt spid="370">
                                            <p:txEl>
                                              <p:pRg st="7" end="7"/>
                                            </p:txEl>
                                          </p:spTgt>
                                        </p:tgtEl>
                                      </p:cBhvr>
                                    </p:animEffect>
                                  </p:childTnLst>
                                </p:cTn>
                              </p:par>
                              <p:par>
                                <p:cTn id="28" presetID="10" presetClass="entr" fill="hold" nodeType="withEffect">
                                  <p:stCondLst>
                                    <p:cond delay="0"/>
                                  </p:stCondLst>
                                  <p:childTnLst>
                                    <p:set>
                                      <p:cBhvr>
                                        <p:cTn id="29" dur="1" fill="hold">
                                          <p:stCondLst>
                                            <p:cond delay="0"/>
                                          </p:stCondLst>
                                        </p:cTn>
                                        <p:tgtEl>
                                          <p:spTgt spid="370">
                                            <p:txEl>
                                              <p:pRg st="8" end="8"/>
                                            </p:txEl>
                                          </p:spTgt>
                                        </p:tgtEl>
                                        <p:attrNameLst>
                                          <p:attrName>style.visibility</p:attrName>
                                        </p:attrNameLst>
                                      </p:cBhvr>
                                      <p:to>
                                        <p:strVal val="visible"/>
                                      </p:to>
                                    </p:set>
                                    <p:animEffect transition="in" filter="fade">
                                      <p:cBhvr additive="repl">
                                        <p:cTn id="30" dur="500"/>
                                        <p:tgtEl>
                                          <p:spTgt spid="37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Title 1"/>
          <p:cNvSpPr txBox="1"/>
          <p:nvPr/>
        </p:nvSpPr>
        <p:spPr>
          <a:xfrm>
            <a:off x="0" y="188640"/>
            <a:ext cx="12191760" cy="1228680"/>
          </a:xfrm>
          <a:prstGeom prst="rect">
            <a:avLst/>
          </a:prstGeom>
          <a:noFill/>
          <a:ln w="0">
            <a:noFill/>
          </a:ln>
        </p:spPr>
        <p:txBody>
          <a:bodyPr anchor="ctr">
            <a:noAutofit/>
          </a:bodyPr>
          <a:lstStyle/>
          <a:p>
            <a:pPr algn="ctr">
              <a:lnSpc>
                <a:spcPct val="90000"/>
              </a:lnSpc>
            </a:pPr>
            <a:r>
              <a:rPr lang="el-GR" sz="3200" b="0" strike="noStrike" spc="-1">
                <a:solidFill>
                  <a:srgbClr val="000000"/>
                </a:solidFill>
                <a:latin typeface="Calibri Light"/>
              </a:rPr>
              <a:t>Εναρμόνιση - εξισορρόπηση μεταξύ </a:t>
            </a:r>
            <a:br/>
            <a:r>
              <a:rPr lang="el-GR" sz="2800" b="1" strike="noStrike" spc="-1">
                <a:solidFill>
                  <a:srgbClr val="7030A0"/>
                </a:solidFill>
                <a:latin typeface="Calibri Light"/>
              </a:rPr>
              <a:t>ακαδημαϊκού-παραδοσιακού</a:t>
            </a:r>
            <a:r>
              <a:rPr lang="el-GR" sz="2800" b="0" strike="noStrike" spc="-1">
                <a:solidFill>
                  <a:srgbClr val="7030A0"/>
                </a:solidFill>
                <a:latin typeface="Calibri Light"/>
              </a:rPr>
              <a:t> </a:t>
            </a:r>
            <a:r>
              <a:rPr lang="el-GR" sz="2800" b="0" strike="noStrike" spc="-1">
                <a:solidFill>
                  <a:srgbClr val="000000"/>
                </a:solidFill>
                <a:latin typeface="Calibri Light"/>
              </a:rPr>
              <a:t>και </a:t>
            </a:r>
            <a:r>
              <a:rPr lang="el-GR" sz="2800" b="1" strike="noStrike" spc="-1">
                <a:solidFill>
                  <a:srgbClr val="C00000"/>
                </a:solidFill>
                <a:latin typeface="Calibri Light"/>
              </a:rPr>
              <a:t>βιωματικού-εμπειρικού</a:t>
            </a:r>
            <a:r>
              <a:rPr lang="el-GR" sz="2800" b="0" strike="noStrike" spc="-1">
                <a:solidFill>
                  <a:srgbClr val="C00000"/>
                </a:solidFill>
                <a:latin typeface="Calibri Light"/>
              </a:rPr>
              <a:t>  </a:t>
            </a:r>
            <a:br/>
            <a:r>
              <a:rPr lang="el-GR" sz="3200" b="0" strike="noStrike" spc="-1">
                <a:solidFill>
                  <a:srgbClr val="000000"/>
                </a:solidFill>
                <a:latin typeface="Calibri Light"/>
              </a:rPr>
              <a:t>τρόπου διδασκαλίας και μάθησης .</a:t>
            </a:r>
            <a:endParaRPr lang="el-GR" sz="3200" b="0" strike="noStrike" spc="-1">
              <a:solidFill>
                <a:srgbClr val="000000"/>
              </a:solidFill>
              <a:latin typeface="Calibri"/>
            </a:endParaRPr>
          </a:p>
        </p:txBody>
      </p:sp>
      <p:sp>
        <p:nvSpPr>
          <p:cNvPr id="372" name="Content Placeholder 2"/>
          <p:cNvSpPr txBox="1"/>
          <p:nvPr/>
        </p:nvSpPr>
        <p:spPr>
          <a:xfrm>
            <a:off x="0" y="1845000"/>
            <a:ext cx="12191760" cy="5012640"/>
          </a:xfrm>
          <a:prstGeom prst="rect">
            <a:avLst/>
          </a:prstGeom>
          <a:noFill/>
          <a:ln w="0">
            <a:noFill/>
          </a:ln>
        </p:spPr>
        <p:txBody>
          <a:bodyPr>
            <a:noAutofit/>
          </a:bodyPr>
          <a:lstStyle/>
          <a:p>
            <a:pPr marL="228600" indent="-228240">
              <a:lnSpc>
                <a:spcPct val="90000"/>
              </a:lnSpc>
              <a:spcBef>
                <a:spcPts val="1001"/>
              </a:spcBef>
              <a:buClr>
                <a:srgbClr val="7030A0"/>
              </a:buClr>
              <a:buFont typeface="Arial"/>
              <a:buChar char="•"/>
            </a:pPr>
            <a:r>
              <a:rPr lang="el-GR" sz="2000" b="0" strike="noStrike" spc="-1" dirty="0">
                <a:solidFill>
                  <a:srgbClr val="7030A0"/>
                </a:solidFill>
                <a:latin typeface="Calibri"/>
              </a:rPr>
              <a:t>Ο πρώτος,  απαραίτητος για τη </a:t>
            </a:r>
            <a:r>
              <a:rPr lang="el-GR" sz="2000" b="1" u="sng" strike="noStrike" spc="-1" dirty="0">
                <a:solidFill>
                  <a:srgbClr val="7030A0"/>
                </a:solidFill>
                <a:uFillTx/>
                <a:latin typeface="Calibri"/>
              </a:rPr>
              <a:t>δόμηση &amp; οργάνωση της επιστημονικής σκέψης</a:t>
            </a:r>
            <a:r>
              <a:rPr lang="el-GR" sz="2000" b="1" strike="noStrike" spc="-1" dirty="0">
                <a:solidFill>
                  <a:srgbClr val="7030A0"/>
                </a:solidFill>
                <a:latin typeface="Calibri"/>
              </a:rPr>
              <a:t>.</a:t>
            </a:r>
            <a:endParaRPr lang="el-GR" sz="2000" b="0" strike="noStrike" spc="-1" dirty="0">
              <a:solidFill>
                <a:srgbClr val="000000"/>
              </a:solidFill>
              <a:latin typeface="Calibri"/>
            </a:endParaRPr>
          </a:p>
          <a:p>
            <a:pPr>
              <a:lnSpc>
                <a:spcPct val="90000"/>
              </a:lnSpc>
              <a:spcBef>
                <a:spcPts val="1001"/>
              </a:spcBef>
            </a:pPr>
            <a:endParaRPr lang="el-GR" sz="2000" b="0" strike="noStrike" spc="-1" dirty="0">
              <a:solidFill>
                <a:srgbClr val="000000"/>
              </a:solidFill>
              <a:latin typeface="Calibri"/>
            </a:endParaRPr>
          </a:p>
          <a:p>
            <a:pPr marL="228600" indent="-228240">
              <a:lnSpc>
                <a:spcPct val="90000"/>
              </a:lnSpc>
              <a:spcBef>
                <a:spcPts val="1001"/>
              </a:spcBef>
              <a:buClr>
                <a:srgbClr val="C00000"/>
              </a:buClr>
              <a:buFont typeface="Arial"/>
              <a:buChar char="•"/>
            </a:pPr>
            <a:r>
              <a:rPr lang="el-GR" sz="2000" b="0" strike="noStrike" spc="-1" dirty="0">
                <a:solidFill>
                  <a:srgbClr val="C00000"/>
                </a:solidFill>
                <a:latin typeface="Calibri"/>
              </a:rPr>
              <a:t>Ο δεύτερος, απαραίτητος για τη </a:t>
            </a:r>
            <a:r>
              <a:rPr lang="el-GR" sz="2000" b="1" u="sng" strike="noStrike" spc="-1" dirty="0">
                <a:solidFill>
                  <a:srgbClr val="C00000"/>
                </a:solidFill>
                <a:uFillTx/>
                <a:latin typeface="Calibri"/>
              </a:rPr>
              <a:t>συγκρότηση  επαγγελματικής υπόστασης  &amp;  την επιτέλεση έργου</a:t>
            </a:r>
            <a:r>
              <a:rPr lang="el-GR" sz="2000" b="1" strike="noStrike" spc="-1" dirty="0">
                <a:solidFill>
                  <a:srgbClr val="C00000"/>
                </a:solidFill>
                <a:latin typeface="Calibri"/>
              </a:rPr>
              <a:t>.</a:t>
            </a:r>
            <a:endParaRPr lang="el-GR" sz="2000" b="0" strike="noStrike" spc="-1" dirty="0">
              <a:solidFill>
                <a:srgbClr val="000000"/>
              </a:solidFill>
              <a:latin typeface="Calibri"/>
            </a:endParaRPr>
          </a:p>
          <a:p>
            <a:pPr>
              <a:lnSpc>
                <a:spcPct val="90000"/>
              </a:lnSpc>
              <a:spcBef>
                <a:spcPts val="1001"/>
              </a:spcBef>
            </a:pPr>
            <a:endParaRPr lang="el-GR" sz="2000" b="0" strike="noStrike" spc="-1" dirty="0">
              <a:solidFill>
                <a:srgbClr val="000000"/>
              </a:solidFill>
              <a:latin typeface="Calibri"/>
            </a:endParaRPr>
          </a:p>
          <a:p>
            <a:pPr marL="228600" indent="-228240" algn="ctr">
              <a:lnSpc>
                <a:spcPct val="90000"/>
              </a:lnSpc>
              <a:spcBef>
                <a:spcPts val="1001"/>
              </a:spcBef>
              <a:buClr>
                <a:srgbClr val="000000"/>
              </a:buClr>
              <a:buFont typeface="Arial"/>
              <a:buChar char="•"/>
            </a:pPr>
            <a:r>
              <a:rPr lang="en-US" sz="2000" b="0" strike="noStrike" spc="-1" dirty="0">
                <a:solidFill>
                  <a:srgbClr val="000000"/>
                </a:solidFill>
                <a:latin typeface="Calibri"/>
              </a:rPr>
              <a:t>H </a:t>
            </a:r>
            <a:r>
              <a:rPr lang="el-GR" sz="2000" b="0" strike="noStrike" spc="-1" dirty="0">
                <a:solidFill>
                  <a:srgbClr val="000000"/>
                </a:solidFill>
                <a:latin typeface="Calibri"/>
              </a:rPr>
              <a:t>μέγιστη σημασία της εκπαίδευσης δεν συνάδει με το να επαφίεται </a:t>
            </a:r>
          </a:p>
          <a:p>
            <a:pPr marL="228600" indent="-228240" algn="ctr">
              <a:lnSpc>
                <a:spcPct val="90000"/>
              </a:lnSpc>
              <a:spcBef>
                <a:spcPts val="1001"/>
              </a:spcBef>
              <a:tabLst>
                <a:tab pos="0" algn="l"/>
              </a:tabLst>
            </a:pPr>
            <a:r>
              <a:rPr lang="el-GR" sz="2000" b="0" strike="noStrike" spc="-1" dirty="0">
                <a:solidFill>
                  <a:srgbClr val="000000"/>
                </a:solidFill>
                <a:latin typeface="Calibri"/>
              </a:rPr>
              <a:t>μόνο στη </a:t>
            </a:r>
            <a:r>
              <a:rPr lang="el-GR" sz="2000" b="0" strike="noStrike" spc="-1" dirty="0" err="1">
                <a:solidFill>
                  <a:srgbClr val="000000"/>
                </a:solidFill>
                <a:latin typeface="Calibri"/>
              </a:rPr>
              <a:t>χαρισματικότητα</a:t>
            </a:r>
            <a:r>
              <a:rPr lang="el-GR" sz="2000" b="0" strike="noStrike" spc="-1" dirty="0">
                <a:solidFill>
                  <a:srgbClr val="000000"/>
                </a:solidFill>
                <a:latin typeface="Calibri"/>
              </a:rPr>
              <a:t> μεμονωμένων «ατόμων-δασκάλων».  </a:t>
            </a:r>
          </a:p>
          <a:p>
            <a:pPr marL="228600" indent="-228240" algn="ctr">
              <a:lnSpc>
                <a:spcPct val="90000"/>
              </a:lnSpc>
              <a:spcBef>
                <a:spcPts val="1001"/>
              </a:spcBef>
              <a:buClr>
                <a:srgbClr val="000000"/>
              </a:buClr>
              <a:buFont typeface="Arial"/>
              <a:buChar char="•"/>
              <a:tabLst>
                <a:tab pos="0" algn="l"/>
              </a:tabLst>
            </a:pPr>
            <a:r>
              <a:rPr lang="el-GR" sz="2000" b="0" strike="noStrike" spc="-1" dirty="0">
                <a:solidFill>
                  <a:srgbClr val="000000"/>
                </a:solidFill>
                <a:latin typeface="Calibri"/>
              </a:rPr>
              <a:t>Προβάλλει επιτακτικότερη από ποτέ η ανάγκη </a:t>
            </a:r>
          </a:p>
          <a:p>
            <a:pPr marL="228600" indent="-228240" algn="ctr">
              <a:lnSpc>
                <a:spcPct val="90000"/>
              </a:lnSpc>
              <a:spcBef>
                <a:spcPts val="1001"/>
              </a:spcBef>
              <a:tabLst>
                <a:tab pos="0" algn="l"/>
              </a:tabLst>
            </a:pPr>
            <a:r>
              <a:rPr lang="el-GR" sz="2000" b="1" i="1" u="sng" strike="noStrike" spc="299" dirty="0">
                <a:solidFill>
                  <a:srgbClr val="000000"/>
                </a:solidFill>
                <a:uFillTx/>
                <a:latin typeface="Calibri"/>
              </a:rPr>
              <a:t>ορισμού και </a:t>
            </a:r>
            <a:r>
              <a:rPr lang="el-GR" sz="2000" b="1" i="1" u="sng" strike="noStrike" spc="599" dirty="0">
                <a:solidFill>
                  <a:srgbClr val="000000"/>
                </a:solidFill>
                <a:uFillTx/>
                <a:latin typeface="Calibri"/>
              </a:rPr>
              <a:t>θεσμοθέτησης/καθιέρωσης</a:t>
            </a:r>
            <a:r>
              <a:rPr lang="el-GR" sz="2000" b="0" strike="noStrike" spc="-1" dirty="0">
                <a:solidFill>
                  <a:srgbClr val="000000"/>
                </a:solidFill>
                <a:latin typeface="Calibri"/>
              </a:rPr>
              <a:t>  </a:t>
            </a:r>
          </a:p>
          <a:p>
            <a:pPr marL="228600" indent="-228240" algn="ctr">
              <a:lnSpc>
                <a:spcPct val="90000"/>
              </a:lnSpc>
              <a:spcBef>
                <a:spcPts val="1001"/>
              </a:spcBef>
              <a:tabLst>
                <a:tab pos="0" algn="l"/>
              </a:tabLst>
            </a:pPr>
            <a:r>
              <a:rPr lang="el-GR" sz="2000" b="0" strike="noStrike" spc="-1" dirty="0">
                <a:solidFill>
                  <a:srgbClr val="000000"/>
                </a:solidFill>
                <a:latin typeface="Calibri"/>
              </a:rPr>
              <a:t>με το ως άνω σκεπτικό και κατά το δυνατό  ανεξαρτήτως προσώπων , </a:t>
            </a:r>
          </a:p>
          <a:p>
            <a:pPr marL="228600" indent="-228240" algn="ctr">
              <a:lnSpc>
                <a:spcPct val="90000"/>
              </a:lnSpc>
              <a:spcBef>
                <a:spcPts val="1001"/>
              </a:spcBef>
              <a:tabLst>
                <a:tab pos="0" algn="l"/>
              </a:tabLst>
            </a:pPr>
            <a:r>
              <a:rPr lang="el-GR" sz="2000" b="1" strike="noStrike" spc="599" dirty="0">
                <a:solidFill>
                  <a:srgbClr val="000000"/>
                </a:solidFill>
                <a:latin typeface="Calibri"/>
              </a:rPr>
              <a:t>αρχών</a:t>
            </a:r>
            <a:r>
              <a:rPr lang="el-GR" sz="2000" b="0" strike="noStrike" spc="599" dirty="0">
                <a:solidFill>
                  <a:srgbClr val="000000"/>
                </a:solidFill>
                <a:latin typeface="Calibri"/>
              </a:rPr>
              <a:t> και </a:t>
            </a:r>
            <a:r>
              <a:rPr lang="el-GR" sz="2000" b="1" strike="noStrike" spc="599" dirty="0">
                <a:solidFill>
                  <a:srgbClr val="000000"/>
                </a:solidFill>
                <a:latin typeface="Calibri"/>
              </a:rPr>
              <a:t>κανόνων διδασκαλίας</a:t>
            </a:r>
            <a:r>
              <a:rPr lang="el-GR" sz="2000" b="1" strike="noStrike" spc="-1" dirty="0">
                <a:solidFill>
                  <a:srgbClr val="000000"/>
                </a:solidFill>
                <a:latin typeface="Calibri"/>
              </a:rPr>
              <a:t>, </a:t>
            </a:r>
            <a:endParaRPr lang="el-GR" sz="2000" b="0" strike="noStrike" spc="-1" dirty="0">
              <a:solidFill>
                <a:srgbClr val="000000"/>
              </a:solidFill>
              <a:latin typeface="Calibri"/>
            </a:endParaRPr>
          </a:p>
          <a:p>
            <a:pPr marL="228600" indent="-228240" algn="ctr">
              <a:lnSpc>
                <a:spcPct val="90000"/>
              </a:lnSpc>
              <a:spcBef>
                <a:spcPts val="1001"/>
              </a:spcBef>
              <a:tabLst>
                <a:tab pos="0" algn="l"/>
              </a:tabLst>
            </a:pPr>
            <a:r>
              <a:rPr lang="el-GR" sz="2000" b="0" strike="noStrike" spc="-1" dirty="0">
                <a:solidFill>
                  <a:srgbClr val="000000"/>
                </a:solidFill>
                <a:latin typeface="Calibri"/>
              </a:rPr>
              <a:t>η  </a:t>
            </a:r>
            <a:r>
              <a:rPr lang="el-GR" sz="2000" b="1" u="sng" strike="noStrike" spc="599" dirty="0">
                <a:solidFill>
                  <a:srgbClr val="000000"/>
                </a:solidFill>
                <a:uFillTx/>
                <a:latin typeface="Calibri"/>
              </a:rPr>
              <a:t>εφαρμογή</a:t>
            </a:r>
            <a:r>
              <a:rPr lang="el-GR" sz="2000" b="1" strike="noStrike" spc="599" dirty="0">
                <a:solidFill>
                  <a:srgbClr val="000000"/>
                </a:solidFill>
                <a:latin typeface="Calibri"/>
              </a:rPr>
              <a:t> </a:t>
            </a:r>
            <a:r>
              <a:rPr lang="el-GR" sz="2000" b="0" strike="noStrike" spc="-1" dirty="0">
                <a:solidFill>
                  <a:srgbClr val="000000"/>
                </a:solidFill>
                <a:latin typeface="Calibri"/>
              </a:rPr>
              <a:t>των οποίων θα υπόκειται </a:t>
            </a:r>
          </a:p>
          <a:p>
            <a:pPr marL="228600" indent="-228240" algn="ctr">
              <a:lnSpc>
                <a:spcPct val="90000"/>
              </a:lnSpc>
              <a:spcBef>
                <a:spcPts val="1001"/>
              </a:spcBef>
              <a:tabLst>
                <a:tab pos="0" algn="l"/>
              </a:tabLst>
            </a:pPr>
            <a:r>
              <a:rPr lang="el-GR" sz="2000" b="0" strike="noStrike" spc="-1" dirty="0">
                <a:solidFill>
                  <a:srgbClr val="000000"/>
                </a:solidFill>
                <a:latin typeface="Calibri"/>
              </a:rPr>
              <a:t>σε </a:t>
            </a:r>
            <a:r>
              <a:rPr lang="el-GR" sz="2000" b="0" i="1" strike="noStrike" spc="-1" dirty="0">
                <a:solidFill>
                  <a:srgbClr val="000000"/>
                </a:solidFill>
                <a:latin typeface="Calibri"/>
              </a:rPr>
              <a:t>τακτική,</a:t>
            </a:r>
            <a:r>
              <a:rPr lang="el-GR" sz="2000" b="0" strike="noStrike" spc="-1" dirty="0">
                <a:solidFill>
                  <a:srgbClr val="000000"/>
                </a:solidFill>
                <a:latin typeface="Calibri"/>
              </a:rPr>
              <a:t> </a:t>
            </a:r>
            <a:r>
              <a:rPr lang="el-GR" sz="2000" b="0" i="1" strike="noStrike" spc="-1" dirty="0">
                <a:solidFill>
                  <a:srgbClr val="000000"/>
                </a:solidFill>
                <a:latin typeface="Calibri"/>
              </a:rPr>
              <a:t>καλοπροαίρετη,</a:t>
            </a:r>
            <a:r>
              <a:rPr lang="el-GR" sz="2000" b="0" strike="noStrike" spc="-1" dirty="0">
                <a:solidFill>
                  <a:srgbClr val="000000"/>
                </a:solidFill>
                <a:latin typeface="Calibri"/>
              </a:rPr>
              <a:t> </a:t>
            </a:r>
            <a:r>
              <a:rPr lang="el-GR" sz="2000" b="1" i="1" u="sng" strike="noStrike" spc="600" dirty="0">
                <a:solidFill>
                  <a:srgbClr val="000000"/>
                </a:solidFill>
                <a:effectLst>
                  <a:outerShdw blurRad="38100" dist="38100" dir="2700000" algn="tl">
                    <a:srgbClr val="000000">
                      <a:alpha val="43137"/>
                    </a:srgbClr>
                  </a:outerShdw>
                </a:effectLst>
                <a:latin typeface="Calibri"/>
              </a:rPr>
              <a:t>αντικειμενική</a:t>
            </a:r>
            <a:r>
              <a:rPr lang="el-GR" sz="2000" b="0" strike="noStrike" spc="-1" dirty="0">
                <a:solidFill>
                  <a:srgbClr val="000000"/>
                </a:solidFill>
                <a:latin typeface="Calibri"/>
              </a:rPr>
              <a:t> </a:t>
            </a:r>
            <a:r>
              <a:rPr lang="el-GR" sz="2000" b="1" strike="noStrike" spc="-1" dirty="0">
                <a:solidFill>
                  <a:srgbClr val="000000"/>
                </a:solidFill>
                <a:latin typeface="Calibri"/>
              </a:rPr>
              <a:t>αξιολόγηση</a:t>
            </a:r>
            <a:r>
              <a:rPr lang="el-GR" sz="2000" b="0" strike="noStrike" spc="-1" dirty="0">
                <a:solidFill>
                  <a:srgbClr val="000000"/>
                </a:solidFill>
                <a:latin typeface="Calibri"/>
              </a:rPr>
              <a:t> και </a:t>
            </a:r>
            <a:r>
              <a:rPr lang="el-GR" sz="2000" b="1" strike="noStrike" spc="299" dirty="0">
                <a:solidFill>
                  <a:srgbClr val="000000"/>
                </a:solidFill>
                <a:latin typeface="Calibri"/>
              </a:rPr>
              <a:t>διαπίστευση.</a:t>
            </a:r>
            <a:endParaRPr lang="el-GR" sz="2000" b="0" strike="noStrike" spc="-1" dirty="0">
              <a:solidFill>
                <a:srgbClr val="000000"/>
              </a:solidFill>
              <a:latin typeface="Calibri"/>
            </a:endParaRPr>
          </a:p>
          <a:p>
            <a:pPr>
              <a:lnSpc>
                <a:spcPct val="90000"/>
              </a:lnSpc>
              <a:spcBef>
                <a:spcPts val="1001"/>
              </a:spcBef>
              <a:tabLst>
                <a:tab pos="0" algn="l"/>
              </a:tabLst>
            </a:pPr>
            <a:endParaRPr lang="el-GR" sz="2000" b="0" strike="noStrike" spc="-1" dirty="0">
              <a:solidFill>
                <a:srgbClr val="000000"/>
              </a:solidFill>
              <a:latin typeface="Calibri"/>
            </a:endParaRPr>
          </a:p>
          <a:p>
            <a:pPr>
              <a:lnSpc>
                <a:spcPct val="90000"/>
              </a:lnSpc>
              <a:spcBef>
                <a:spcPts val="1001"/>
              </a:spcBef>
              <a:tabLst>
                <a:tab pos="0" algn="l"/>
              </a:tabLst>
            </a:pPr>
            <a:endParaRPr lang="el-GR" sz="2000" b="0" strike="noStrike" spc="-1" dirty="0">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72">
                                            <p:txEl>
                                              <p:pRg st="0" end="0"/>
                                            </p:txEl>
                                          </p:spTgt>
                                        </p:tgtEl>
                                        <p:attrNameLst>
                                          <p:attrName>style.visibility</p:attrName>
                                        </p:attrNameLst>
                                      </p:cBhvr>
                                      <p:to>
                                        <p:strVal val="visible"/>
                                      </p:to>
                                    </p:set>
                                    <p:animEffect transition="in" filter="fade">
                                      <p:cBhvr additive="repl">
                                        <p:cTn id="7" dur="500"/>
                                        <p:tgtEl>
                                          <p:spTgt spid="3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72">
                                            <p:txEl>
                                              <p:pRg st="2" end="2"/>
                                            </p:txEl>
                                          </p:spTgt>
                                        </p:tgtEl>
                                        <p:attrNameLst>
                                          <p:attrName>style.visibility</p:attrName>
                                        </p:attrNameLst>
                                      </p:cBhvr>
                                      <p:to>
                                        <p:strVal val="visible"/>
                                      </p:to>
                                    </p:set>
                                    <p:animEffect transition="in" filter="fade">
                                      <p:cBhvr additive="repl">
                                        <p:cTn id="12" dur="500"/>
                                        <p:tgtEl>
                                          <p:spTgt spid="3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p:cTn id="16" dur="1" fill="hold">
                                          <p:stCondLst>
                                            <p:cond delay="0"/>
                                          </p:stCondLst>
                                        </p:cTn>
                                        <p:tgtEl>
                                          <p:spTgt spid="372">
                                            <p:txEl>
                                              <p:pRg st="4" end="4"/>
                                            </p:txEl>
                                          </p:spTgt>
                                        </p:tgtEl>
                                        <p:attrNameLst>
                                          <p:attrName>style.visibility</p:attrName>
                                        </p:attrNameLst>
                                      </p:cBhvr>
                                      <p:to>
                                        <p:strVal val="visible"/>
                                      </p:to>
                                    </p:set>
                                    <p:animEffect transition="in" filter="dissolve">
                                      <p:cBhvr additive="repl">
                                        <p:cTn id="17" dur="500"/>
                                        <p:tgtEl>
                                          <p:spTgt spid="372">
                                            <p:txEl>
                                              <p:pRg st="4" end="4"/>
                                            </p:txEl>
                                          </p:spTgt>
                                        </p:tgtEl>
                                      </p:cBhvr>
                                    </p:animEffect>
                                  </p:childTnLst>
                                </p:cTn>
                              </p:par>
                              <p:par>
                                <p:cTn id="18" presetID="9" presetClass="entr" fill="hold" nodeType="withEffect">
                                  <p:stCondLst>
                                    <p:cond delay="0"/>
                                  </p:stCondLst>
                                  <p:childTnLst>
                                    <p:set>
                                      <p:cBhvr>
                                        <p:cTn id="19" dur="1" fill="hold">
                                          <p:stCondLst>
                                            <p:cond delay="0"/>
                                          </p:stCondLst>
                                        </p:cTn>
                                        <p:tgtEl>
                                          <p:spTgt spid="372">
                                            <p:txEl>
                                              <p:pRg st="5" end="5"/>
                                            </p:txEl>
                                          </p:spTgt>
                                        </p:tgtEl>
                                        <p:attrNameLst>
                                          <p:attrName>style.visibility</p:attrName>
                                        </p:attrNameLst>
                                      </p:cBhvr>
                                      <p:to>
                                        <p:strVal val="visible"/>
                                      </p:to>
                                    </p:set>
                                    <p:animEffect transition="in" filter="dissolve">
                                      <p:cBhvr additive="repl">
                                        <p:cTn id="20" dur="500"/>
                                        <p:tgtEl>
                                          <p:spTgt spid="372">
                                            <p:txEl>
                                              <p:pRg st="5" end="5"/>
                                            </p:txEl>
                                          </p:spTgt>
                                        </p:tgtEl>
                                      </p:cBhvr>
                                    </p:animEffect>
                                  </p:childTnLst>
                                </p:cTn>
                              </p:par>
                              <p:par>
                                <p:cTn id="21" presetID="9" presetClass="entr" fill="hold" nodeType="withEffect">
                                  <p:stCondLst>
                                    <p:cond delay="0"/>
                                  </p:stCondLst>
                                  <p:childTnLst>
                                    <p:set>
                                      <p:cBhvr>
                                        <p:cTn id="22" dur="1" fill="hold">
                                          <p:stCondLst>
                                            <p:cond delay="0"/>
                                          </p:stCondLst>
                                        </p:cTn>
                                        <p:tgtEl>
                                          <p:spTgt spid="372">
                                            <p:txEl>
                                              <p:pRg st="6" end="6"/>
                                            </p:txEl>
                                          </p:spTgt>
                                        </p:tgtEl>
                                        <p:attrNameLst>
                                          <p:attrName>style.visibility</p:attrName>
                                        </p:attrNameLst>
                                      </p:cBhvr>
                                      <p:to>
                                        <p:strVal val="visible"/>
                                      </p:to>
                                    </p:set>
                                    <p:animEffect transition="in" filter="dissolve">
                                      <p:cBhvr additive="repl">
                                        <p:cTn id="23" dur="500"/>
                                        <p:tgtEl>
                                          <p:spTgt spid="372">
                                            <p:txEl>
                                              <p:pRg st="6" end="6"/>
                                            </p:txEl>
                                          </p:spTgt>
                                        </p:tgtEl>
                                      </p:cBhvr>
                                    </p:animEffect>
                                  </p:childTnLst>
                                </p:cTn>
                              </p:par>
                              <p:par>
                                <p:cTn id="24" presetID="9" presetClass="entr" fill="hold" nodeType="withEffect">
                                  <p:stCondLst>
                                    <p:cond delay="0"/>
                                  </p:stCondLst>
                                  <p:childTnLst>
                                    <p:set>
                                      <p:cBhvr>
                                        <p:cTn id="25" dur="1" fill="hold">
                                          <p:stCondLst>
                                            <p:cond delay="0"/>
                                          </p:stCondLst>
                                        </p:cTn>
                                        <p:tgtEl>
                                          <p:spTgt spid="372">
                                            <p:txEl>
                                              <p:pRg st="7" end="7"/>
                                            </p:txEl>
                                          </p:spTgt>
                                        </p:tgtEl>
                                        <p:attrNameLst>
                                          <p:attrName>style.visibility</p:attrName>
                                        </p:attrNameLst>
                                      </p:cBhvr>
                                      <p:to>
                                        <p:strVal val="visible"/>
                                      </p:to>
                                    </p:set>
                                    <p:animEffect transition="in" filter="dissolve">
                                      <p:cBhvr additive="repl">
                                        <p:cTn id="26" dur="500"/>
                                        <p:tgtEl>
                                          <p:spTgt spid="372">
                                            <p:txEl>
                                              <p:pRg st="7" end="7"/>
                                            </p:txEl>
                                          </p:spTgt>
                                        </p:tgtEl>
                                      </p:cBhvr>
                                    </p:animEffect>
                                  </p:childTnLst>
                                </p:cTn>
                              </p:par>
                              <p:par>
                                <p:cTn id="27" presetID="9" presetClass="entr" fill="hold" nodeType="withEffect">
                                  <p:stCondLst>
                                    <p:cond delay="0"/>
                                  </p:stCondLst>
                                  <p:childTnLst>
                                    <p:set>
                                      <p:cBhvr>
                                        <p:cTn id="28" dur="1" fill="hold">
                                          <p:stCondLst>
                                            <p:cond delay="0"/>
                                          </p:stCondLst>
                                        </p:cTn>
                                        <p:tgtEl>
                                          <p:spTgt spid="372">
                                            <p:txEl>
                                              <p:pRg st="8" end="8"/>
                                            </p:txEl>
                                          </p:spTgt>
                                        </p:tgtEl>
                                        <p:attrNameLst>
                                          <p:attrName>style.visibility</p:attrName>
                                        </p:attrNameLst>
                                      </p:cBhvr>
                                      <p:to>
                                        <p:strVal val="visible"/>
                                      </p:to>
                                    </p:set>
                                    <p:animEffect transition="in" filter="dissolve">
                                      <p:cBhvr additive="repl">
                                        <p:cTn id="29" dur="500"/>
                                        <p:tgtEl>
                                          <p:spTgt spid="372">
                                            <p:txEl>
                                              <p:pRg st="8" end="8"/>
                                            </p:txEl>
                                          </p:spTgt>
                                        </p:tgtEl>
                                      </p:cBhvr>
                                    </p:animEffect>
                                  </p:childTnLst>
                                </p:cTn>
                              </p:par>
                              <p:par>
                                <p:cTn id="30" presetID="9" presetClass="entr" fill="hold" nodeType="withEffect">
                                  <p:stCondLst>
                                    <p:cond delay="0"/>
                                  </p:stCondLst>
                                  <p:childTnLst>
                                    <p:set>
                                      <p:cBhvr>
                                        <p:cTn id="31" dur="1" fill="hold">
                                          <p:stCondLst>
                                            <p:cond delay="0"/>
                                          </p:stCondLst>
                                        </p:cTn>
                                        <p:tgtEl>
                                          <p:spTgt spid="372">
                                            <p:txEl>
                                              <p:pRg st="9" end="9"/>
                                            </p:txEl>
                                          </p:spTgt>
                                        </p:tgtEl>
                                        <p:attrNameLst>
                                          <p:attrName>style.visibility</p:attrName>
                                        </p:attrNameLst>
                                      </p:cBhvr>
                                      <p:to>
                                        <p:strVal val="visible"/>
                                      </p:to>
                                    </p:set>
                                    <p:animEffect transition="in" filter="dissolve">
                                      <p:cBhvr additive="repl">
                                        <p:cTn id="32" dur="500"/>
                                        <p:tgtEl>
                                          <p:spTgt spid="372">
                                            <p:txEl>
                                              <p:pRg st="9" end="9"/>
                                            </p:txEl>
                                          </p:spTgt>
                                        </p:tgtEl>
                                      </p:cBhvr>
                                    </p:animEffect>
                                  </p:childTnLst>
                                </p:cTn>
                              </p:par>
                              <p:par>
                                <p:cTn id="33" presetID="9" presetClass="entr" fill="hold" nodeType="withEffect">
                                  <p:stCondLst>
                                    <p:cond delay="0"/>
                                  </p:stCondLst>
                                  <p:childTnLst>
                                    <p:set>
                                      <p:cBhvr>
                                        <p:cTn id="34" dur="1" fill="hold">
                                          <p:stCondLst>
                                            <p:cond delay="0"/>
                                          </p:stCondLst>
                                        </p:cTn>
                                        <p:tgtEl>
                                          <p:spTgt spid="372">
                                            <p:txEl>
                                              <p:pRg st="10" end="10"/>
                                            </p:txEl>
                                          </p:spTgt>
                                        </p:tgtEl>
                                        <p:attrNameLst>
                                          <p:attrName>style.visibility</p:attrName>
                                        </p:attrNameLst>
                                      </p:cBhvr>
                                      <p:to>
                                        <p:strVal val="visible"/>
                                      </p:to>
                                    </p:set>
                                    <p:animEffect transition="in" filter="dissolve">
                                      <p:cBhvr additive="repl">
                                        <p:cTn id="35" dur="500"/>
                                        <p:tgtEl>
                                          <p:spTgt spid="372">
                                            <p:txEl>
                                              <p:pRg st="10" end="10"/>
                                            </p:txEl>
                                          </p:spTgt>
                                        </p:tgtEl>
                                      </p:cBhvr>
                                    </p:animEffect>
                                  </p:childTnLst>
                                </p:cTn>
                              </p:par>
                              <p:par>
                                <p:cTn id="36" presetID="9" presetClass="entr" fill="hold" nodeType="withEffect">
                                  <p:stCondLst>
                                    <p:cond delay="0"/>
                                  </p:stCondLst>
                                  <p:childTnLst>
                                    <p:set>
                                      <p:cBhvr>
                                        <p:cTn id="37" dur="1" fill="hold">
                                          <p:stCondLst>
                                            <p:cond delay="0"/>
                                          </p:stCondLst>
                                        </p:cTn>
                                        <p:tgtEl>
                                          <p:spTgt spid="372">
                                            <p:txEl>
                                              <p:pRg st="11" end="11"/>
                                            </p:txEl>
                                          </p:spTgt>
                                        </p:tgtEl>
                                        <p:attrNameLst>
                                          <p:attrName>style.visibility</p:attrName>
                                        </p:attrNameLst>
                                      </p:cBhvr>
                                      <p:to>
                                        <p:strVal val="visible"/>
                                      </p:to>
                                    </p:set>
                                    <p:animEffect transition="in" filter="dissolve">
                                      <p:cBhvr additive="repl">
                                        <p:cTn id="38" dur="500"/>
                                        <p:tgtEl>
                                          <p:spTgt spid="37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itle 1"/>
          <p:cNvSpPr txBox="1"/>
          <p:nvPr/>
        </p:nvSpPr>
        <p:spPr>
          <a:xfrm>
            <a:off x="609480" y="0"/>
            <a:ext cx="10972440" cy="856800"/>
          </a:xfrm>
          <a:prstGeom prst="rect">
            <a:avLst/>
          </a:prstGeom>
          <a:noFill/>
          <a:ln w="0">
            <a:noFill/>
          </a:ln>
        </p:spPr>
        <p:txBody>
          <a:bodyPr anchor="ctr">
            <a:normAutofit/>
          </a:bodyPr>
          <a:lstStyle/>
          <a:p>
            <a:pPr algn="ctr">
              <a:lnSpc>
                <a:spcPct val="90000"/>
              </a:lnSpc>
            </a:pPr>
            <a:r>
              <a:rPr lang="el-GR" sz="4400" b="0" strike="noStrike" spc="599">
                <a:solidFill>
                  <a:srgbClr val="000000"/>
                </a:solidFill>
                <a:latin typeface="Calibri Light"/>
              </a:rPr>
              <a:t>Συγκρίσεις</a:t>
            </a:r>
            <a:r>
              <a:rPr lang="en-US" sz="4400" b="0" strike="noStrike" spc="599">
                <a:solidFill>
                  <a:srgbClr val="000000"/>
                </a:solidFill>
                <a:latin typeface="Calibri Light"/>
              </a:rPr>
              <a:t> </a:t>
            </a:r>
            <a:endParaRPr lang="el-GR" sz="4400" b="0" strike="noStrike" spc="-1">
              <a:solidFill>
                <a:srgbClr val="000000"/>
              </a:solidFill>
              <a:latin typeface="Calibri"/>
            </a:endParaRPr>
          </a:p>
        </p:txBody>
      </p:sp>
      <p:sp>
        <p:nvSpPr>
          <p:cNvPr id="374" name="Rectangle 2"/>
          <p:cNvSpPr/>
          <p:nvPr/>
        </p:nvSpPr>
        <p:spPr>
          <a:xfrm>
            <a:off x="0" y="785880"/>
            <a:ext cx="12191760" cy="557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endParaRPr lang="el-GR" sz="1800" b="0" strike="noStrike" spc="-1">
              <a:latin typeface="Arial"/>
            </a:endParaRPr>
          </a:p>
          <a:p>
            <a:pPr algn="just">
              <a:lnSpc>
                <a:spcPct val="100000"/>
              </a:lnSpc>
            </a:pPr>
            <a:r>
              <a:rPr lang="el-GR" sz="2400" b="0" strike="noStrike" spc="-1">
                <a:solidFill>
                  <a:srgbClr val="000000"/>
                </a:solidFill>
                <a:latin typeface="Calibri"/>
              </a:rPr>
              <a:t>Η </a:t>
            </a:r>
            <a:r>
              <a:rPr lang="el-GR" sz="2400" b="1" strike="noStrike" spc="-1">
                <a:solidFill>
                  <a:srgbClr val="FF0000"/>
                </a:solidFill>
                <a:latin typeface="Calibri"/>
              </a:rPr>
              <a:t>βιωματική μάθηση </a:t>
            </a:r>
            <a:r>
              <a:rPr lang="el-GR" sz="2400" b="0" strike="noStrike" spc="-1">
                <a:solidFill>
                  <a:srgbClr val="000000"/>
                </a:solidFill>
                <a:latin typeface="Calibri"/>
              </a:rPr>
              <a:t>συγκρίνεται αναπόφευκτα με τη </a:t>
            </a:r>
            <a:r>
              <a:rPr lang="el-GR" sz="2400" b="0" strike="noStrike" spc="-1">
                <a:solidFill>
                  <a:srgbClr val="7030A0"/>
                </a:solidFill>
                <a:latin typeface="Calibri"/>
              </a:rPr>
              <a:t>συμβατική, τυπική, </a:t>
            </a:r>
            <a:r>
              <a:rPr lang="el-GR" sz="2400" b="1" strike="noStrike" spc="-1">
                <a:solidFill>
                  <a:srgbClr val="7030A0"/>
                </a:solidFill>
                <a:latin typeface="Calibri"/>
              </a:rPr>
              <a:t>ακαδημαϊκή μάθηση</a:t>
            </a:r>
            <a:r>
              <a:rPr lang="el-GR" sz="2400" b="0" strike="noStrike" spc="-1">
                <a:solidFill>
                  <a:srgbClr val="7030A0"/>
                </a:solidFill>
                <a:latin typeface="Calibri"/>
              </a:rPr>
              <a:t>,</a:t>
            </a:r>
            <a:r>
              <a:rPr lang="el-GR" sz="2400" b="0" strike="noStrike" spc="-1">
                <a:solidFill>
                  <a:srgbClr val="000000"/>
                </a:solidFill>
                <a:latin typeface="Calibri"/>
              </a:rPr>
              <a:t> ήτοι τη διεργασία της απόκτησης γνώσεων μέσω της μελέτης ενός θέματος </a:t>
            </a:r>
            <a:r>
              <a:rPr lang="el-GR" sz="2400" b="0" i="1" strike="noStrike" spc="-1">
                <a:solidFill>
                  <a:srgbClr val="7030A0"/>
                </a:solidFill>
                <a:latin typeface="Calibri"/>
              </a:rPr>
              <a:t>χωρίς</a:t>
            </a:r>
            <a:r>
              <a:rPr lang="el-GR" sz="2400" b="0" strike="noStrike" spc="-1">
                <a:solidFill>
                  <a:srgbClr val="000000"/>
                </a:solidFill>
                <a:latin typeface="Calibri"/>
              </a:rPr>
              <a:t> την αναγκαιότητα της άμεσης εμπειρίας. Ενώ οι αρχές της </a:t>
            </a:r>
            <a:r>
              <a:rPr lang="el-GR" sz="2400" b="1" strike="noStrike" spc="-1">
                <a:solidFill>
                  <a:srgbClr val="FF0000"/>
                </a:solidFill>
                <a:latin typeface="Calibri"/>
              </a:rPr>
              <a:t>βιωματικής μάθησης</a:t>
            </a:r>
            <a:r>
              <a:rPr lang="el-GR" sz="2400" b="0" strike="noStrike" spc="-1">
                <a:solidFill>
                  <a:srgbClr val="FF0000"/>
                </a:solidFill>
                <a:latin typeface="Calibri"/>
              </a:rPr>
              <a:t> </a:t>
            </a:r>
            <a:r>
              <a:rPr lang="el-GR" sz="2400" b="0" strike="noStrike" spc="-1">
                <a:solidFill>
                  <a:srgbClr val="000000"/>
                </a:solidFill>
                <a:latin typeface="Calibri"/>
              </a:rPr>
              <a:t>είναι </a:t>
            </a:r>
            <a:r>
              <a:rPr lang="el-GR" sz="2400" b="0" strike="noStrike" spc="-1">
                <a:solidFill>
                  <a:srgbClr val="FF0000"/>
                </a:solidFill>
                <a:latin typeface="Calibri"/>
              </a:rPr>
              <a:t>η ανάλυση, η πρωτοβουλία και η ώσμωση </a:t>
            </a:r>
            <a:r>
              <a:rPr lang="el-GR" sz="2400" b="0" strike="noStrike" spc="-1">
                <a:solidFill>
                  <a:srgbClr val="000000"/>
                </a:solidFill>
                <a:latin typeface="Calibri"/>
              </a:rPr>
              <a:t>, εκείνες της </a:t>
            </a:r>
            <a:r>
              <a:rPr lang="el-GR" sz="2400" b="1" strike="noStrike" spc="-1">
                <a:solidFill>
                  <a:srgbClr val="7030A0"/>
                </a:solidFill>
                <a:latin typeface="Calibri"/>
              </a:rPr>
              <a:t>ακαδημαϊκής μάθησης</a:t>
            </a:r>
            <a:r>
              <a:rPr lang="el-GR" sz="2400" b="0" strike="noStrike" spc="-1">
                <a:solidFill>
                  <a:srgbClr val="7030A0"/>
                </a:solidFill>
                <a:latin typeface="Calibri"/>
              </a:rPr>
              <a:t> </a:t>
            </a:r>
            <a:r>
              <a:rPr lang="el-GR" sz="2400" b="0" strike="noStrike" spc="-1">
                <a:solidFill>
                  <a:srgbClr val="000000"/>
                </a:solidFill>
                <a:latin typeface="Calibri"/>
              </a:rPr>
              <a:t>είναι η </a:t>
            </a:r>
            <a:r>
              <a:rPr lang="el-GR" sz="2400" b="0" strike="noStrike" spc="-1">
                <a:solidFill>
                  <a:srgbClr val="7030A0"/>
                </a:solidFill>
                <a:latin typeface="Calibri"/>
              </a:rPr>
              <a:t>εποικοδομητική ερμηνεία και η αναπαραγωγή</a:t>
            </a:r>
            <a:r>
              <a:rPr lang="el-GR" sz="2400" b="0" strike="noStrike" spc="-1">
                <a:solidFill>
                  <a:srgbClr val="000000"/>
                </a:solidFill>
                <a:latin typeface="Calibri"/>
              </a:rPr>
              <a:t>.</a:t>
            </a:r>
            <a:endParaRPr lang="el-GR" sz="2400" b="0" strike="noStrike" spc="-1">
              <a:latin typeface="Arial"/>
            </a:endParaRPr>
          </a:p>
          <a:p>
            <a:pPr algn="just">
              <a:lnSpc>
                <a:spcPct val="100000"/>
              </a:lnSpc>
            </a:pPr>
            <a:br/>
            <a:endParaRPr lang="el-GR" sz="2400" b="0" strike="noStrike" spc="-1">
              <a:latin typeface="Arial"/>
            </a:endParaRPr>
          </a:p>
          <a:p>
            <a:pPr algn="just">
              <a:lnSpc>
                <a:spcPct val="100000"/>
              </a:lnSpc>
            </a:pPr>
            <a:r>
              <a:rPr lang="el-GR" sz="2400" b="0" strike="noStrike" spc="-1">
                <a:solidFill>
                  <a:srgbClr val="000000"/>
                </a:solidFill>
                <a:latin typeface="Calibri"/>
              </a:rPr>
              <a:t>Αν και οι δυο μέθοδοι στοχεύουν στην </a:t>
            </a:r>
            <a:r>
              <a:rPr lang="el-GR" sz="2400" b="1" strike="noStrike" spc="-1">
                <a:solidFill>
                  <a:srgbClr val="000000"/>
                </a:solidFill>
                <a:latin typeface="Calibri"/>
              </a:rPr>
              <a:t>παροχή νέων γνώσεων</a:t>
            </a:r>
            <a:r>
              <a:rPr lang="el-GR" sz="2400" b="0" strike="noStrike" spc="-1">
                <a:solidFill>
                  <a:srgbClr val="000000"/>
                </a:solidFill>
                <a:latin typeface="Calibri"/>
              </a:rPr>
              <a:t> στο μαθητευόμενο, η </a:t>
            </a:r>
            <a:r>
              <a:rPr lang="el-GR" sz="2400" b="1" strike="noStrike" spc="-1">
                <a:solidFill>
                  <a:srgbClr val="7030A0"/>
                </a:solidFill>
                <a:latin typeface="Calibri"/>
              </a:rPr>
              <a:t>ακαδημαϊκή μάθηση </a:t>
            </a:r>
            <a:r>
              <a:rPr lang="el-GR" sz="2400" b="0" strike="noStrike" spc="-1">
                <a:solidFill>
                  <a:srgbClr val="000000"/>
                </a:solidFill>
                <a:latin typeface="Calibri"/>
              </a:rPr>
              <a:t>το επιτυγχάνει μέσω πιο </a:t>
            </a:r>
            <a:r>
              <a:rPr lang="el-GR" sz="2400" b="0" strike="noStrike" spc="-1">
                <a:solidFill>
                  <a:srgbClr val="7030A0"/>
                </a:solidFill>
                <a:latin typeface="Calibri"/>
              </a:rPr>
              <a:t>αφηρημένων</a:t>
            </a:r>
            <a:r>
              <a:rPr lang="el-GR" sz="2400" b="0" strike="noStrike" spc="-1">
                <a:solidFill>
                  <a:srgbClr val="000000"/>
                </a:solidFill>
                <a:latin typeface="Calibri"/>
              </a:rPr>
              <a:t> τεχνικών που επικεντρώνονται στην </a:t>
            </a:r>
            <a:r>
              <a:rPr lang="el-GR" sz="2400" b="0" strike="noStrike" spc="-1">
                <a:solidFill>
                  <a:srgbClr val="7030A0"/>
                </a:solidFill>
                <a:latin typeface="Calibri"/>
              </a:rPr>
              <a:t>αίθουσα διδασκαλίας</a:t>
            </a:r>
            <a:r>
              <a:rPr lang="el-GR" sz="2400" b="0" strike="noStrike" spc="-1">
                <a:solidFill>
                  <a:srgbClr val="000000"/>
                </a:solidFill>
                <a:latin typeface="Calibri"/>
              </a:rPr>
              <a:t>, ενώ η </a:t>
            </a:r>
            <a:r>
              <a:rPr lang="el-GR" sz="2400" b="1" strike="noStrike" spc="-1">
                <a:solidFill>
                  <a:srgbClr val="FF0000"/>
                </a:solidFill>
                <a:latin typeface="Calibri"/>
              </a:rPr>
              <a:t>βιωματική μάθηση </a:t>
            </a:r>
            <a:r>
              <a:rPr lang="el-GR" sz="2400" b="0" strike="noStrike" spc="-1">
                <a:solidFill>
                  <a:srgbClr val="000000"/>
                </a:solidFill>
                <a:latin typeface="Calibri"/>
              </a:rPr>
              <a:t>εμπλέκει  </a:t>
            </a:r>
            <a:r>
              <a:rPr lang="el-GR" sz="2400" b="1" strike="noStrike" spc="-1">
                <a:solidFill>
                  <a:srgbClr val="FF0000"/>
                </a:solidFill>
                <a:latin typeface="Calibri"/>
              </a:rPr>
              <a:t>ε ν ε ρ γ ά  </a:t>
            </a:r>
            <a:r>
              <a:rPr lang="el-GR" sz="2400" b="0" strike="noStrike" spc="-1">
                <a:solidFill>
                  <a:srgbClr val="000000"/>
                </a:solidFill>
                <a:latin typeface="Calibri"/>
              </a:rPr>
              <a:t>τον μαθητευόμενο σε  </a:t>
            </a:r>
            <a:r>
              <a:rPr lang="el-GR" sz="2400" b="0" strike="noStrike" spc="-1">
                <a:solidFill>
                  <a:srgbClr val="FF0000"/>
                </a:solidFill>
                <a:latin typeface="Calibri"/>
              </a:rPr>
              <a:t>χειροπιαστές εμπειρικές δοκιμασίες</a:t>
            </a:r>
            <a:r>
              <a:rPr lang="el-GR" sz="2400" b="0" strike="noStrike" spc="-1">
                <a:solidFill>
                  <a:srgbClr val="000000"/>
                </a:solidFill>
                <a:latin typeface="Calibri"/>
              </a:rPr>
              <a:t>. Οι </a:t>
            </a:r>
            <a:r>
              <a:rPr lang="el-GR" sz="2400" b="0" strike="noStrike" spc="-1">
                <a:solidFill>
                  <a:srgbClr val="FF0000"/>
                </a:solidFill>
                <a:latin typeface="Calibri"/>
              </a:rPr>
              <a:t>βιωματικές δραστηριότητες</a:t>
            </a:r>
            <a:r>
              <a:rPr lang="el-GR" sz="2400" b="0" strike="noStrike" spc="-1">
                <a:solidFill>
                  <a:srgbClr val="000000"/>
                </a:solidFill>
                <a:latin typeface="Calibri"/>
              </a:rPr>
              <a:t> είναι εξορισμού  </a:t>
            </a:r>
            <a:r>
              <a:rPr lang="el-GR" sz="2400" b="1" strike="noStrike" spc="-1">
                <a:solidFill>
                  <a:srgbClr val="FF0000"/>
                </a:solidFill>
                <a:latin typeface="Calibri"/>
              </a:rPr>
              <a:t>διαδραστικές και δυναμικές</a:t>
            </a:r>
            <a:r>
              <a:rPr lang="el-GR" sz="2400" b="0" strike="noStrike" spc="-1">
                <a:solidFill>
                  <a:srgbClr val="000000"/>
                </a:solidFill>
                <a:latin typeface="Calibri"/>
              </a:rPr>
              <a:t>∙ υπάρχουν αμέτρητοι τρόποι  που οι  εν λόγω μαθησιακές δραστηριότητες μπορούν  να  σχεδιαστούν και να εκτελεστούν, ιδίως στην  </a:t>
            </a:r>
            <a:r>
              <a:rPr lang="el-GR" sz="2400" b="0" strike="noStrike" spc="299">
                <a:solidFill>
                  <a:srgbClr val="000000"/>
                </a:solidFill>
                <a:latin typeface="Calibri"/>
              </a:rPr>
              <a:t>επαγγελματική</a:t>
            </a:r>
            <a:r>
              <a:rPr lang="el-GR" sz="2400" b="0" strike="noStrike" spc="-1">
                <a:solidFill>
                  <a:srgbClr val="000000"/>
                </a:solidFill>
                <a:latin typeface="Calibri"/>
              </a:rPr>
              <a:t> εκπαίδευση. </a:t>
            </a:r>
            <a:endParaRPr lang="el-G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74">
                                            <p:txEl>
                                              <p:pRg st="2" end="2"/>
                                            </p:txEl>
                                          </p:spTgt>
                                        </p:tgtEl>
                                        <p:attrNameLst>
                                          <p:attrName>style.visibility</p:attrName>
                                        </p:attrNameLst>
                                      </p:cBhvr>
                                      <p:to>
                                        <p:strVal val="visible"/>
                                      </p:to>
                                    </p:set>
                                    <p:animEffect transition="in" filter="fade">
                                      <p:cBhvr additive="repl">
                                        <p:cTn id="7" dur="500"/>
                                        <p:tgtEl>
                                          <p:spTgt spid="37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74">
                                            <p:txEl>
                                              <p:pRg st="3" end="3"/>
                                            </p:txEl>
                                          </p:spTgt>
                                        </p:tgtEl>
                                        <p:attrNameLst>
                                          <p:attrName>style.visibility</p:attrName>
                                        </p:attrNameLst>
                                      </p:cBhvr>
                                      <p:to>
                                        <p:strVal val="visible"/>
                                      </p:to>
                                    </p:set>
                                    <p:animEffect transition="in" filter="fade">
                                      <p:cBhvr additive="repl">
                                        <p:cTn id="12" dur="500"/>
                                        <p:tgtEl>
                                          <p:spTgt spid="3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1 - Τίτλος"/>
          <p:cNvSpPr txBox="1"/>
          <p:nvPr/>
        </p:nvSpPr>
        <p:spPr>
          <a:xfrm>
            <a:off x="0" y="0"/>
            <a:ext cx="12191760" cy="1142640"/>
          </a:xfrm>
          <a:prstGeom prst="rect">
            <a:avLst/>
          </a:prstGeom>
          <a:noFill/>
          <a:ln w="0">
            <a:noFill/>
          </a:ln>
        </p:spPr>
        <p:txBody>
          <a:bodyPr anchor="ctr">
            <a:normAutofit/>
          </a:bodyPr>
          <a:lstStyle/>
          <a:p>
            <a:pPr algn="ctr">
              <a:lnSpc>
                <a:spcPct val="90000"/>
              </a:lnSpc>
            </a:pPr>
            <a:r>
              <a:rPr lang="el-GR" sz="2400" b="1" strike="noStrike" spc="599">
                <a:solidFill>
                  <a:srgbClr val="000000"/>
                </a:solidFill>
                <a:latin typeface="Calibri Light"/>
              </a:rPr>
              <a:t>Διαφορές </a:t>
            </a:r>
            <a:r>
              <a:rPr lang="el-GR" sz="2400" b="0" strike="noStrike" spc="-1">
                <a:solidFill>
                  <a:srgbClr val="000000"/>
                </a:solidFill>
                <a:latin typeface="Calibri Light"/>
              </a:rPr>
              <a:t>μεταξύ</a:t>
            </a:r>
            <a:br/>
            <a:r>
              <a:rPr lang="el-GR" sz="2400" b="0" strike="noStrike" spc="-1">
                <a:solidFill>
                  <a:srgbClr val="7030A0"/>
                </a:solidFill>
                <a:latin typeface="Calibri Light"/>
              </a:rPr>
              <a:t>συμβατικής, ακαδημαϊκής εκπαίδευσης  </a:t>
            </a:r>
            <a:r>
              <a:rPr lang="el-GR" sz="2400" b="0" strike="noStrike" spc="-1">
                <a:solidFill>
                  <a:srgbClr val="000000"/>
                </a:solidFill>
                <a:latin typeface="Calibri Light"/>
              </a:rPr>
              <a:t>και </a:t>
            </a:r>
            <a:r>
              <a:rPr lang="el-GR" sz="2400" b="0" strike="noStrike" spc="-1">
                <a:solidFill>
                  <a:srgbClr val="FF0000"/>
                </a:solidFill>
                <a:latin typeface="Calibri Light"/>
              </a:rPr>
              <a:t> βιωματικής μάθησης</a:t>
            </a:r>
            <a:br/>
            <a:endParaRPr lang="el-GR" sz="2400" b="0" strike="noStrike" spc="-1">
              <a:solidFill>
                <a:srgbClr val="000000"/>
              </a:solidFill>
              <a:latin typeface="Calibri"/>
            </a:endParaRPr>
          </a:p>
        </p:txBody>
      </p:sp>
      <p:graphicFrame>
        <p:nvGraphicFramePr>
          <p:cNvPr id="376" name="2 - Πίνακας"/>
          <p:cNvGraphicFramePr/>
          <p:nvPr/>
        </p:nvGraphicFramePr>
        <p:xfrm>
          <a:off x="0" y="1000080"/>
          <a:ext cx="12191760" cy="6262080"/>
        </p:xfrm>
        <a:graphic>
          <a:graphicData uri="http://schemas.openxmlformats.org/drawingml/2006/table">
            <a:tbl>
              <a:tblPr/>
              <a:tblGrid>
                <a:gridCol w="5924880">
                  <a:extLst>
                    <a:ext uri="{9D8B030D-6E8A-4147-A177-3AD203B41FA5}">
                      <a16:colId xmlns:a16="http://schemas.microsoft.com/office/drawing/2014/main" val="20000"/>
                    </a:ext>
                  </a:extLst>
                </a:gridCol>
                <a:gridCol w="6266880">
                  <a:extLst>
                    <a:ext uri="{9D8B030D-6E8A-4147-A177-3AD203B41FA5}">
                      <a16:colId xmlns:a16="http://schemas.microsoft.com/office/drawing/2014/main" val="20001"/>
                    </a:ext>
                  </a:extLst>
                </a:gridCol>
              </a:tblGrid>
              <a:tr h="398880">
                <a:tc>
                  <a:txBody>
                    <a:bodyPr/>
                    <a:lstStyle/>
                    <a:p>
                      <a:pPr algn="ctr">
                        <a:lnSpc>
                          <a:spcPct val="100000"/>
                        </a:lnSpc>
                      </a:pPr>
                      <a:r>
                        <a:rPr lang="el-GR" sz="1800" b="1" strike="noStrike" spc="599">
                          <a:solidFill>
                            <a:srgbClr val="7030A0"/>
                          </a:solidFill>
                          <a:latin typeface="Calibri"/>
                        </a:rPr>
                        <a:t>Συμβατική εκπαίδευση</a:t>
                      </a:r>
                      <a:endParaRPr lang="el-GR" sz="18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CCFFFF"/>
                    </a:solidFill>
                  </a:tcPr>
                </a:tc>
                <a:tc>
                  <a:txBody>
                    <a:bodyPr/>
                    <a:lstStyle/>
                    <a:p>
                      <a:pPr algn="ctr">
                        <a:lnSpc>
                          <a:spcPct val="100000"/>
                        </a:lnSpc>
                      </a:pPr>
                      <a:r>
                        <a:rPr lang="el-GR" sz="2000" b="1" strike="noStrike" spc="599">
                          <a:solidFill>
                            <a:srgbClr val="DD0000"/>
                          </a:solidFill>
                          <a:latin typeface="Calibri"/>
                        </a:rPr>
                        <a:t>Βιωματική μάθηση</a:t>
                      </a:r>
                      <a:endParaRPr lang="el-GR" sz="20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FFFFCC"/>
                    </a:solidFill>
                  </a:tcPr>
                </a:tc>
                <a:extLst>
                  <a:ext uri="{0D108BD9-81ED-4DB2-BD59-A6C34878D82A}">
                    <a16:rowId xmlns:a16="http://schemas.microsoft.com/office/drawing/2014/main" val="10000"/>
                  </a:ext>
                </a:extLst>
              </a:tr>
              <a:tr h="576360">
                <a:tc>
                  <a:txBody>
                    <a:bodyPr/>
                    <a:lstStyle/>
                    <a:p>
                      <a:pPr>
                        <a:lnSpc>
                          <a:spcPct val="100000"/>
                        </a:lnSpc>
                      </a:pPr>
                      <a:r>
                        <a:rPr lang="el-GR" sz="1600" b="0" strike="noStrike" spc="299">
                          <a:solidFill>
                            <a:srgbClr val="000000"/>
                          </a:solidFill>
                          <a:latin typeface="Calibri"/>
                        </a:rPr>
                        <a:t>Εστίαση στη θεωρία μέσω του δασκάλου</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CCFFFF"/>
                    </a:solidFill>
                  </a:tcPr>
                </a:tc>
                <a:tc>
                  <a:txBody>
                    <a:bodyPr/>
                    <a:lstStyle/>
                    <a:p>
                      <a:pPr>
                        <a:lnSpc>
                          <a:spcPct val="100000"/>
                        </a:lnSpc>
                      </a:pPr>
                      <a:r>
                        <a:rPr lang="el-GR" sz="1600" b="1" strike="noStrike" spc="299">
                          <a:solidFill>
                            <a:srgbClr val="FF0000"/>
                          </a:solidFill>
                          <a:latin typeface="Calibri"/>
                        </a:rPr>
                        <a:t>Εστίαση στην πράξη μέσω του μαθητή</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FFFFCC"/>
                    </a:solidFill>
                  </a:tcPr>
                </a:tc>
                <a:extLst>
                  <a:ext uri="{0D108BD9-81ED-4DB2-BD59-A6C34878D82A}">
                    <a16:rowId xmlns:a16="http://schemas.microsoft.com/office/drawing/2014/main" val="10001"/>
                  </a:ext>
                </a:extLst>
              </a:tr>
              <a:tr h="1050120">
                <a:tc>
                  <a:txBody>
                    <a:bodyPr/>
                    <a:lstStyle/>
                    <a:p>
                      <a:pPr>
                        <a:lnSpc>
                          <a:spcPct val="100000"/>
                        </a:lnSpc>
                        <a:tabLst>
                          <a:tab pos="0" algn="l"/>
                        </a:tabLst>
                      </a:pPr>
                      <a:r>
                        <a:rPr lang="el-GR" sz="1600" b="0" strike="noStrike" spc="-1">
                          <a:solidFill>
                            <a:srgbClr val="000000"/>
                          </a:solidFill>
                          <a:latin typeface="Calibri"/>
                        </a:rPr>
                        <a:t>Σταθερός σχεδιασμός και περιεχόμενο</a:t>
                      </a:r>
                      <a:br/>
                      <a:r>
                        <a:rPr lang="el-GR" sz="1600" b="0" strike="noStrike" spc="-1">
                          <a:solidFill>
                            <a:srgbClr val="000000"/>
                          </a:solidFill>
                          <a:latin typeface="Calibri"/>
                        </a:rPr>
                        <a:t>με  εξωτερικές  προϋποθέσεις ( εκπαιδευτικά ιδρύματα , ε ξ ε τ ά σ ε ι ς  κλπ.)</a:t>
                      </a:r>
                      <a:endParaRPr lang="el-GR" sz="1600" b="0" strike="noStrike" spc="-1">
                        <a:latin typeface="Arial"/>
                      </a:endParaRPr>
                    </a:p>
                    <a:p>
                      <a:pPr>
                        <a:lnSpc>
                          <a:spcPct val="100000"/>
                        </a:lnSpc>
                        <a:tabLst>
                          <a:tab pos="0" algn="l"/>
                        </a:tabLst>
                      </a:pP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CCFFFF"/>
                    </a:solidFill>
                  </a:tcPr>
                </a:tc>
                <a:tc>
                  <a:txBody>
                    <a:bodyPr/>
                    <a:lstStyle/>
                    <a:p>
                      <a:pPr>
                        <a:lnSpc>
                          <a:spcPct val="100000"/>
                        </a:lnSpc>
                      </a:pPr>
                      <a:r>
                        <a:rPr lang="el-GR" sz="1600" b="1" strike="noStrike" spc="299">
                          <a:solidFill>
                            <a:srgbClr val="FF0000"/>
                          </a:solidFill>
                          <a:latin typeface="Calibri"/>
                        </a:rPr>
                        <a:t>Ευέλικτος σχεδιασμός δραστηριοτήτων  ανακάλυψης της γνώσης</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FFFFCC"/>
                    </a:solidFill>
                  </a:tcPr>
                </a:tc>
                <a:extLst>
                  <a:ext uri="{0D108BD9-81ED-4DB2-BD59-A6C34878D82A}">
                    <a16:rowId xmlns:a16="http://schemas.microsoft.com/office/drawing/2014/main" val="10002"/>
                  </a:ext>
                </a:extLst>
              </a:tr>
              <a:tr h="576360">
                <a:tc>
                  <a:txBody>
                    <a:bodyPr/>
                    <a:lstStyle/>
                    <a:p>
                      <a:pPr>
                        <a:lnSpc>
                          <a:spcPct val="100000"/>
                        </a:lnSpc>
                      </a:pPr>
                      <a:r>
                        <a:rPr lang="el-GR" sz="1600" b="0" strike="noStrike" spc="-1">
                          <a:solidFill>
                            <a:srgbClr val="000000"/>
                          </a:solidFill>
                          <a:latin typeface="Calibri"/>
                        </a:rPr>
                        <a:t>Μετάδοση / εξήγηση γνώσης </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CCFFFF"/>
                    </a:solidFill>
                  </a:tcPr>
                </a:tc>
                <a:tc>
                  <a:txBody>
                    <a:bodyPr/>
                    <a:lstStyle/>
                    <a:p>
                      <a:pPr>
                        <a:lnSpc>
                          <a:spcPct val="100000"/>
                        </a:lnSpc>
                      </a:pPr>
                      <a:r>
                        <a:rPr lang="el-GR" sz="1600" b="1" strike="noStrike" spc="-1">
                          <a:solidFill>
                            <a:srgbClr val="FF0000"/>
                          </a:solidFill>
                          <a:latin typeface="Calibri"/>
                        </a:rPr>
                        <a:t>Προαγωγή μάθησης, δεξιοτήτων , συναισθημάτων μέσω  </a:t>
                      </a:r>
                      <a:r>
                        <a:rPr lang="el-GR" sz="1600" b="1" strike="noStrike" spc="599">
                          <a:solidFill>
                            <a:srgbClr val="FF0000"/>
                          </a:solidFill>
                          <a:latin typeface="Calibri"/>
                        </a:rPr>
                        <a:t>εμπειρικών</a:t>
                      </a:r>
                      <a:r>
                        <a:rPr lang="el-GR" sz="1600" b="1" strike="noStrike" spc="-1">
                          <a:solidFill>
                            <a:srgbClr val="FF0000"/>
                          </a:solidFill>
                          <a:latin typeface="Calibri"/>
                        </a:rPr>
                        <a:t> δοκιμασιών</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FFFFCC"/>
                    </a:solidFill>
                  </a:tcPr>
                </a:tc>
                <a:extLst>
                  <a:ext uri="{0D108BD9-81ED-4DB2-BD59-A6C34878D82A}">
                    <a16:rowId xmlns:a16="http://schemas.microsoft.com/office/drawing/2014/main" val="10003"/>
                  </a:ext>
                </a:extLst>
              </a:tr>
              <a:tr h="339840">
                <a:tc>
                  <a:txBody>
                    <a:bodyPr/>
                    <a:lstStyle/>
                    <a:p>
                      <a:pPr>
                        <a:lnSpc>
                          <a:spcPct val="100000"/>
                        </a:lnSpc>
                      </a:pPr>
                      <a:r>
                        <a:rPr lang="el-GR" sz="1600" b="0" strike="noStrike" spc="-1">
                          <a:solidFill>
                            <a:srgbClr val="000000"/>
                          </a:solidFill>
                          <a:latin typeface="Calibri"/>
                        </a:rPr>
                        <a:t>Σταθεροί  εκπαιδευτικοί  οργανισμοί</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CCFFFF"/>
                    </a:solidFill>
                  </a:tcPr>
                </a:tc>
                <a:tc>
                  <a:txBody>
                    <a:bodyPr/>
                    <a:lstStyle/>
                    <a:p>
                      <a:pPr>
                        <a:lnSpc>
                          <a:spcPct val="100000"/>
                        </a:lnSpc>
                      </a:pPr>
                      <a:r>
                        <a:rPr lang="el-GR" sz="1600" b="1" strike="noStrike" spc="599">
                          <a:solidFill>
                            <a:srgbClr val="FF0000"/>
                          </a:solidFill>
                          <a:latin typeface="Calibri"/>
                        </a:rPr>
                        <a:t>Μη συμβατικές </a:t>
                      </a:r>
                      <a:r>
                        <a:rPr lang="el-GR" sz="1600" b="1" strike="noStrike" spc="-1">
                          <a:solidFill>
                            <a:srgbClr val="FF0000"/>
                          </a:solidFill>
                          <a:latin typeface="Calibri"/>
                        </a:rPr>
                        <a:t>εκπαιδευτικές δομές</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FFFFCC"/>
                    </a:solidFill>
                  </a:tcPr>
                </a:tc>
                <a:extLst>
                  <a:ext uri="{0D108BD9-81ED-4DB2-BD59-A6C34878D82A}">
                    <a16:rowId xmlns:a16="http://schemas.microsoft.com/office/drawing/2014/main" val="10004"/>
                  </a:ext>
                </a:extLst>
              </a:tr>
              <a:tr h="339840">
                <a:tc>
                  <a:txBody>
                    <a:bodyPr/>
                    <a:lstStyle/>
                    <a:p>
                      <a:pPr>
                        <a:lnSpc>
                          <a:spcPct val="100000"/>
                        </a:lnSpc>
                      </a:pPr>
                      <a:r>
                        <a:rPr lang="el-GR" sz="1600" b="0" strike="noStrike" spc="-1">
                          <a:solidFill>
                            <a:srgbClr val="000000"/>
                          </a:solidFill>
                          <a:latin typeface="Calibri"/>
                        </a:rPr>
                        <a:t>Χρονικά μετρήσιμα στοιχεία (ως επί το πλείστον)</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CCFFFF"/>
                    </a:solidFill>
                  </a:tcPr>
                </a:tc>
                <a:tc>
                  <a:txBody>
                    <a:bodyPr/>
                    <a:lstStyle/>
                    <a:p>
                      <a:pPr>
                        <a:lnSpc>
                          <a:spcPct val="100000"/>
                        </a:lnSpc>
                      </a:pPr>
                      <a:r>
                        <a:rPr lang="el-GR" sz="1600" b="0" strike="noStrike" spc="-1">
                          <a:solidFill>
                            <a:srgbClr val="FF0000"/>
                          </a:solidFill>
                          <a:latin typeface="Calibri"/>
                        </a:rPr>
                        <a:t>Δύσκολα μετρήσιμα αποτελέσματα</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FFFFCC"/>
                    </a:solidFill>
                  </a:tcPr>
                </a:tc>
                <a:extLst>
                  <a:ext uri="{0D108BD9-81ED-4DB2-BD59-A6C34878D82A}">
                    <a16:rowId xmlns:a16="http://schemas.microsoft.com/office/drawing/2014/main" val="10005"/>
                  </a:ext>
                </a:extLst>
              </a:tr>
              <a:tr h="576360">
                <a:tc>
                  <a:txBody>
                    <a:bodyPr/>
                    <a:lstStyle/>
                    <a:p>
                      <a:pPr>
                        <a:lnSpc>
                          <a:spcPct val="100000"/>
                        </a:lnSpc>
                      </a:pPr>
                      <a:r>
                        <a:rPr lang="el-GR" sz="1600" b="0" strike="noStrike" spc="-1">
                          <a:solidFill>
                            <a:srgbClr val="000000"/>
                          </a:solidFill>
                          <a:latin typeface="Calibri"/>
                        </a:rPr>
                        <a:t>Κατάλληλη για ομάδες εκπαιδευόμενων  με προκαθορισμένους στόχους και εξέλιξη</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CCFFFF"/>
                    </a:solidFill>
                  </a:tcPr>
                </a:tc>
                <a:tc>
                  <a:txBody>
                    <a:bodyPr/>
                    <a:lstStyle/>
                    <a:p>
                      <a:pPr>
                        <a:lnSpc>
                          <a:spcPct val="100000"/>
                        </a:lnSpc>
                      </a:pPr>
                      <a:r>
                        <a:rPr lang="el-GR" sz="1600" b="1" strike="noStrike" spc="599">
                          <a:solidFill>
                            <a:srgbClr val="FF0000"/>
                          </a:solidFill>
                          <a:latin typeface="Calibri"/>
                        </a:rPr>
                        <a:t>Προσωπική </a:t>
                      </a:r>
                      <a:r>
                        <a:rPr lang="el-GR" sz="1600" b="0" strike="noStrike" spc="299">
                          <a:solidFill>
                            <a:srgbClr val="FF0000"/>
                          </a:solidFill>
                          <a:latin typeface="Calibri"/>
                        </a:rPr>
                        <a:t>σ</a:t>
                      </a:r>
                      <a:r>
                        <a:rPr lang="el-GR" sz="1600" b="0" strike="noStrike" spc="-1">
                          <a:solidFill>
                            <a:srgbClr val="FF0000"/>
                          </a:solidFill>
                          <a:latin typeface="Calibri"/>
                        </a:rPr>
                        <a:t>τόχευση  κάθε μαθητή  </a:t>
                      </a:r>
                      <a:endParaRPr lang="el-GR" sz="1600" b="0" strike="noStrike" spc="-1">
                        <a:latin typeface="Arial"/>
                      </a:endParaRPr>
                    </a:p>
                    <a:p>
                      <a:pPr>
                        <a:lnSpc>
                          <a:spcPct val="100000"/>
                        </a:lnSpc>
                      </a:pPr>
                      <a:r>
                        <a:rPr lang="el-GR" sz="1600" b="0" strike="noStrike" spc="-1">
                          <a:solidFill>
                            <a:srgbClr val="FF0000"/>
                          </a:solidFill>
                          <a:latin typeface="Calibri"/>
                        </a:rPr>
                        <a:t>με ανάλογες  </a:t>
                      </a:r>
                      <a:r>
                        <a:rPr lang="el-GR" sz="1600" b="1" strike="noStrike" spc="299">
                          <a:solidFill>
                            <a:srgbClr val="FF0000"/>
                          </a:solidFill>
                          <a:latin typeface="Calibri"/>
                        </a:rPr>
                        <a:t>προσαρμογές </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FFFFCC"/>
                    </a:solidFill>
                  </a:tcPr>
                </a:tc>
                <a:extLst>
                  <a:ext uri="{0D108BD9-81ED-4DB2-BD59-A6C34878D82A}">
                    <a16:rowId xmlns:a16="http://schemas.microsoft.com/office/drawing/2014/main" val="10006"/>
                  </a:ext>
                </a:extLst>
              </a:tr>
              <a:tr h="1760400">
                <a:tc>
                  <a:txBody>
                    <a:bodyPr/>
                    <a:lstStyle/>
                    <a:p>
                      <a:pPr>
                        <a:lnSpc>
                          <a:spcPct val="100000"/>
                        </a:lnSpc>
                        <a:tabLst>
                          <a:tab pos="0" algn="l"/>
                        </a:tabLst>
                      </a:pPr>
                      <a:r>
                        <a:rPr lang="el-GR" sz="1600" b="0" strike="noStrike" spc="-1">
                          <a:solidFill>
                            <a:srgbClr val="000000"/>
                          </a:solidFill>
                          <a:latin typeface="Calibri"/>
                        </a:rPr>
                        <a:t>Παραδείγματα: παρακολούθηση διαλέξεων, παρουσιάσεις  διαφανειών </a:t>
                      </a:r>
                      <a:r>
                        <a:rPr lang="en-US" sz="1600" b="0" strike="noStrike" spc="-1">
                          <a:solidFill>
                            <a:srgbClr val="000000"/>
                          </a:solidFill>
                          <a:latin typeface="Calibri"/>
                        </a:rPr>
                        <a:t>ppt</a:t>
                      </a:r>
                      <a:r>
                        <a:rPr lang="el-GR" sz="1600" b="0" strike="noStrike" spc="-1">
                          <a:solidFill>
                            <a:srgbClr val="000000"/>
                          </a:solidFill>
                          <a:latin typeface="Calibri"/>
                        </a:rPr>
                        <a:t>, αίθουσες</a:t>
                      </a:r>
                      <a:r>
                        <a:rPr lang="en-US" sz="1600" b="0" strike="noStrike" spc="-1">
                          <a:solidFill>
                            <a:srgbClr val="000000"/>
                          </a:solidFill>
                          <a:latin typeface="Calibri"/>
                        </a:rPr>
                        <a:t> </a:t>
                      </a:r>
                      <a:r>
                        <a:rPr lang="el-GR" sz="1600" b="0" strike="noStrike" spc="-1">
                          <a:solidFill>
                            <a:srgbClr val="000000"/>
                          </a:solidFill>
                          <a:latin typeface="Calibri"/>
                        </a:rPr>
                        <a:t> διδασκαλίας με πίνακα ,  μελέτη συγγραμμάτων, μελέτη για εξετάσεις, παρατήρηση</a:t>
                      </a:r>
                      <a:r>
                        <a:rPr lang="en-US" sz="1600" b="0" strike="noStrike" spc="-1">
                          <a:solidFill>
                            <a:srgbClr val="000000"/>
                          </a:solidFill>
                          <a:latin typeface="Calibri"/>
                        </a:rPr>
                        <a:t> </a:t>
                      </a:r>
                      <a:r>
                        <a:rPr lang="el-GR" sz="1600" b="0" strike="noStrike" spc="-1">
                          <a:solidFill>
                            <a:srgbClr val="000000"/>
                          </a:solidFill>
                          <a:latin typeface="Calibri"/>
                        </a:rPr>
                        <a:t>από απόσταση,   άσκηση θεωρητικής σκέψης , υποθέσεις, φανταστικά σενάρια.</a:t>
                      </a:r>
                      <a:endParaRPr lang="el-GR" sz="1600" b="0" strike="noStrike" spc="-1">
                        <a:latin typeface="Arial"/>
                      </a:endParaRPr>
                    </a:p>
                    <a:p>
                      <a:pPr>
                        <a:lnSpc>
                          <a:spcPct val="100000"/>
                        </a:lnSpc>
                        <a:tabLst>
                          <a:tab pos="0" algn="l"/>
                        </a:tabLst>
                      </a:pP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CCFFFF"/>
                    </a:solidFill>
                  </a:tcPr>
                </a:tc>
                <a:tc>
                  <a:txBody>
                    <a:bodyPr/>
                    <a:lstStyle/>
                    <a:p>
                      <a:pPr>
                        <a:lnSpc>
                          <a:spcPct val="100000"/>
                        </a:lnSpc>
                      </a:pPr>
                      <a:r>
                        <a:rPr lang="el-GR" sz="1600" b="0" strike="noStrike" spc="-1">
                          <a:solidFill>
                            <a:srgbClr val="FF0000"/>
                          </a:solidFill>
                          <a:latin typeface="Calibri"/>
                        </a:rPr>
                        <a:t>Παραδείγματα</a:t>
                      </a:r>
                      <a:r>
                        <a:rPr lang="en-US" sz="1600" b="0" strike="noStrike" spc="-1">
                          <a:solidFill>
                            <a:srgbClr val="FF0000"/>
                          </a:solidFill>
                          <a:latin typeface="Calibri"/>
                        </a:rPr>
                        <a:t>:  </a:t>
                      </a:r>
                      <a:r>
                        <a:rPr lang="el-GR" sz="1600" b="0" strike="noStrike" spc="299">
                          <a:solidFill>
                            <a:srgbClr val="FF0000"/>
                          </a:solidFill>
                          <a:latin typeface="Calibri"/>
                        </a:rPr>
                        <a:t>φυσική δραστηριότητα,  ασκήσεις-παιχνίδια,  δραματουργική </a:t>
                      </a:r>
                      <a:r>
                        <a:rPr lang="el-GR" sz="1600" b="1" strike="noStrike" spc="299">
                          <a:solidFill>
                            <a:srgbClr val="FF0000"/>
                          </a:solidFill>
                          <a:latin typeface="Calibri"/>
                        </a:rPr>
                        <a:t>αναπαράσταση καταστάσεων  προσομοίωσης</a:t>
                      </a:r>
                      <a:r>
                        <a:rPr lang="el-GR" sz="1600" b="0" strike="noStrike" spc="299">
                          <a:solidFill>
                            <a:srgbClr val="FF0000"/>
                          </a:solidFill>
                          <a:latin typeface="Calibri"/>
                        </a:rPr>
                        <a:t> με διανομή </a:t>
                      </a:r>
                      <a:r>
                        <a:rPr lang="el-GR" sz="1600" b="1" strike="noStrike" spc="299">
                          <a:solidFill>
                            <a:srgbClr val="FF0000"/>
                          </a:solidFill>
                          <a:latin typeface="Calibri"/>
                        </a:rPr>
                        <a:t>ρόλων</a:t>
                      </a:r>
                      <a:r>
                        <a:rPr lang="el-GR" sz="1600" b="0" strike="noStrike" spc="299">
                          <a:solidFill>
                            <a:srgbClr val="FF0000"/>
                          </a:solidFill>
                          <a:latin typeface="Calibri"/>
                        </a:rPr>
                        <a:t> , εκδηλώσεις εξωστρέφειας, </a:t>
                      </a:r>
                      <a:r>
                        <a:rPr lang="el-GR" sz="1600" b="1" i="1" strike="noStrike" spc="299">
                          <a:solidFill>
                            <a:srgbClr val="FF0000"/>
                          </a:solidFill>
                          <a:latin typeface="Calibri"/>
                        </a:rPr>
                        <a:t>διδασκαλία </a:t>
                      </a:r>
                      <a:r>
                        <a:rPr lang="el-GR" sz="1600" b="0" i="1" strike="noStrike" spc="299">
                          <a:solidFill>
                            <a:srgbClr val="FF0000"/>
                          </a:solidFill>
                          <a:latin typeface="Calibri"/>
                        </a:rPr>
                        <a:t>άλλων μαθητών </a:t>
                      </a:r>
                      <a:r>
                        <a:rPr lang="el-GR" sz="1600" b="1" i="1" strike="noStrike" spc="299">
                          <a:solidFill>
                            <a:srgbClr val="FF0000"/>
                          </a:solidFill>
                          <a:latin typeface="Calibri"/>
                        </a:rPr>
                        <a:t>από μαθητές.</a:t>
                      </a:r>
                      <a:endParaRPr lang="el-GR" sz="1600" b="0" strike="noStrike" spc="-1">
                        <a:latin typeface="Arial"/>
                      </a:endParaRP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FFFFCC"/>
                    </a:solidFill>
                  </a:tcPr>
                </a:tc>
                <a:extLst>
                  <a:ext uri="{0D108BD9-81ED-4DB2-BD59-A6C34878D82A}">
                    <a16:rowId xmlns:a16="http://schemas.microsoft.com/office/drawing/2014/main" val="10007"/>
                  </a:ext>
                </a:extLst>
              </a:tr>
              <a:tr h="621720">
                <a:tc>
                  <a:txBody>
                    <a:bodyPr/>
                    <a:lstStyle/>
                    <a:p>
                      <a:endParaRPr lang="el-G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CCFFFF"/>
                    </a:solidFill>
                  </a:tcPr>
                </a:tc>
                <a:tc>
                  <a:txBody>
                    <a:bodyPr/>
                    <a:lstStyle/>
                    <a:p>
                      <a:endParaRPr lang="el-GR"/>
                    </a:p>
                  </a:txBody>
                  <a:tcPr marL="70560" marR="70560">
                    <a:lnL w="9360">
                      <a:solidFill>
                        <a:srgbClr val="DDDDDD"/>
                      </a:solidFill>
                    </a:lnL>
                    <a:lnR w="9360">
                      <a:solidFill>
                        <a:srgbClr val="DDDDDD"/>
                      </a:solidFill>
                    </a:lnR>
                    <a:lnT w="9360">
                      <a:solidFill>
                        <a:srgbClr val="DDDDDD"/>
                      </a:solidFill>
                    </a:lnT>
                    <a:lnB w="9360">
                      <a:solidFill>
                        <a:srgbClr val="DDDDDD"/>
                      </a:solidFill>
                    </a:lnB>
                    <a:solidFill>
                      <a:srgbClr val="FFFFCC"/>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itle 1"/>
          <p:cNvSpPr txBox="1"/>
          <p:nvPr/>
        </p:nvSpPr>
        <p:spPr>
          <a:xfrm>
            <a:off x="0" y="682560"/>
            <a:ext cx="5417640" cy="6175080"/>
          </a:xfrm>
          <a:prstGeom prst="rect">
            <a:avLst/>
          </a:prstGeom>
          <a:noFill/>
          <a:ln w="0">
            <a:noFill/>
          </a:ln>
        </p:spPr>
        <p:txBody>
          <a:bodyPr anchor="b">
            <a:noAutofit/>
          </a:bodyPr>
          <a:lstStyle/>
          <a:p>
            <a:pPr algn="ctr">
              <a:lnSpc>
                <a:spcPct val="90000"/>
              </a:lnSpc>
            </a:pPr>
            <a:r>
              <a:rPr lang="el-GR" sz="2400" b="0" strike="noStrike" spc="-1">
                <a:solidFill>
                  <a:srgbClr val="000000"/>
                </a:solidFill>
                <a:latin typeface="Calibri Light"/>
              </a:rPr>
              <a:t>Παρά τα  αναμφισβήτητα </a:t>
            </a:r>
            <a:r>
              <a:rPr lang="el-GR" sz="2400" b="0" strike="noStrike" spc="-1">
                <a:solidFill>
                  <a:srgbClr val="FF0000"/>
                </a:solidFill>
                <a:latin typeface="Calibri Light"/>
              </a:rPr>
              <a:t>οφέλη </a:t>
            </a:r>
            <a:r>
              <a:rPr lang="el-GR" sz="2400" b="0" strike="noStrike" spc="-1">
                <a:solidFill>
                  <a:srgbClr val="000000"/>
                </a:solidFill>
                <a:latin typeface="Calibri Light"/>
              </a:rPr>
              <a:t>της </a:t>
            </a:r>
            <a:r>
              <a:rPr lang="el-GR" sz="2400" b="0" strike="noStrike" spc="-1">
                <a:solidFill>
                  <a:srgbClr val="FF0000"/>
                </a:solidFill>
                <a:latin typeface="Calibri Light"/>
              </a:rPr>
              <a:t>βιωματικής  μάθησης και διδασκαλίας</a:t>
            </a:r>
            <a:r>
              <a:rPr lang="el-GR" sz="2400" b="0" strike="noStrike" spc="-1">
                <a:solidFill>
                  <a:srgbClr val="000000"/>
                </a:solidFill>
                <a:latin typeface="Calibri Light"/>
              </a:rPr>
              <a:t>, είναι γεγονός ότι η </a:t>
            </a:r>
            <a:r>
              <a:rPr lang="el-GR" sz="2400" b="0" strike="noStrike" spc="-1">
                <a:solidFill>
                  <a:srgbClr val="7030A0"/>
                </a:solidFill>
                <a:latin typeface="Calibri Light"/>
              </a:rPr>
              <a:t>συμβατική, ακαδημαϊκή  θεώρηση  της μάθησης και της διδασκαλίας</a:t>
            </a:r>
            <a:r>
              <a:rPr lang="el-GR" sz="2400" b="0" i="1" strike="noStrike" spc="-1">
                <a:solidFill>
                  <a:srgbClr val="000000"/>
                </a:solidFill>
                <a:latin typeface="Calibri Light"/>
              </a:rPr>
              <a:t> επίσης </a:t>
            </a:r>
            <a:r>
              <a:rPr lang="el-GR" sz="2400" b="0" strike="noStrike" spc="-1">
                <a:solidFill>
                  <a:srgbClr val="000000"/>
                </a:solidFill>
                <a:latin typeface="Calibri Light"/>
              </a:rPr>
              <a:t>έχει  παιδαγωγική  αξία, καθώς  συμβάλλει σημαντικά στην </a:t>
            </a:r>
            <a:r>
              <a:rPr lang="el-GR" sz="2400" b="0" strike="noStrike" spc="-1">
                <a:solidFill>
                  <a:srgbClr val="7030A0"/>
                </a:solidFill>
                <a:latin typeface="Calibri Light"/>
              </a:rPr>
              <a:t>οργάνωση της σκέψης και στην άσκηση της μνήμης</a:t>
            </a:r>
            <a:r>
              <a:rPr lang="el-GR" sz="2400" b="0" strike="noStrike" spc="-1">
                <a:solidFill>
                  <a:srgbClr val="000000"/>
                </a:solidFill>
                <a:latin typeface="Calibri Light"/>
              </a:rPr>
              <a:t> </a:t>
            </a:r>
            <a:br/>
            <a:r>
              <a:rPr lang="el-GR" sz="2400" b="0" strike="noStrike" spc="-1">
                <a:solidFill>
                  <a:srgbClr val="000000"/>
                </a:solidFill>
                <a:latin typeface="Calibri Light"/>
              </a:rPr>
              <a:t>και βεβαίως έχει υπηρετηθεί,</a:t>
            </a:r>
            <a:br/>
            <a:r>
              <a:rPr lang="el-GR" sz="2400" b="0" strike="noStrike" spc="-1">
                <a:solidFill>
                  <a:srgbClr val="000000"/>
                </a:solidFill>
                <a:latin typeface="Calibri Light"/>
              </a:rPr>
              <a:t>σε πολλές περιπτώσεις,</a:t>
            </a:r>
            <a:br/>
            <a:r>
              <a:rPr lang="el-GR" sz="2400" b="0" strike="noStrike" spc="-1">
                <a:solidFill>
                  <a:srgbClr val="000000"/>
                </a:solidFill>
                <a:latin typeface="Calibri Light"/>
              </a:rPr>
              <a:t> από </a:t>
            </a:r>
            <a:r>
              <a:rPr lang="el-GR" sz="2400" b="0" i="1" strike="noStrike" spc="-1">
                <a:solidFill>
                  <a:srgbClr val="000000"/>
                </a:solidFill>
                <a:latin typeface="Calibri Light"/>
              </a:rPr>
              <a:t>εμπνευσμένους</a:t>
            </a:r>
            <a:r>
              <a:rPr lang="el-GR" sz="2400" b="0" strike="noStrike" spc="-1">
                <a:solidFill>
                  <a:srgbClr val="000000"/>
                </a:solidFill>
                <a:latin typeface="Calibri Light"/>
              </a:rPr>
              <a:t> και </a:t>
            </a:r>
            <a:r>
              <a:rPr lang="el-GR" sz="2400" b="0" i="1" strike="noStrike" spc="-1">
                <a:solidFill>
                  <a:srgbClr val="000000"/>
                </a:solidFill>
                <a:latin typeface="Calibri Light"/>
              </a:rPr>
              <a:t>αποτελεσματικούς δασκάλους</a:t>
            </a:r>
            <a:r>
              <a:rPr lang="el-GR" sz="2400" b="0" strike="noStrike" spc="-1">
                <a:solidFill>
                  <a:srgbClr val="000000"/>
                </a:solidFill>
                <a:latin typeface="Calibri Light"/>
              </a:rPr>
              <a:t>. </a:t>
            </a:r>
            <a:br/>
            <a:r>
              <a:rPr lang="el-GR" sz="2400" b="0" u="sng" strike="noStrike" spc="-1">
                <a:solidFill>
                  <a:srgbClr val="000000"/>
                </a:solidFill>
                <a:uFillTx/>
                <a:latin typeface="Calibri Light"/>
              </a:rPr>
              <a:t>Ανεξαρτήτως</a:t>
            </a:r>
            <a:r>
              <a:rPr lang="el-GR" sz="2400" b="0" strike="noStrike" spc="-1">
                <a:solidFill>
                  <a:srgbClr val="000000"/>
                </a:solidFill>
                <a:latin typeface="Calibri Light"/>
              </a:rPr>
              <a:t> </a:t>
            </a:r>
            <a:br/>
            <a:r>
              <a:rPr lang="el-GR" sz="2400" b="0" strike="noStrike" spc="-1">
                <a:solidFill>
                  <a:srgbClr val="000000"/>
                </a:solidFill>
                <a:latin typeface="Calibri Light"/>
              </a:rPr>
              <a:t>της μεθόδου διδασκαλίας τους, οι </a:t>
            </a:r>
            <a:r>
              <a:rPr lang="el-GR" sz="2400" b="0" i="1" strike="noStrike" spc="-1">
                <a:solidFill>
                  <a:srgbClr val="000000"/>
                </a:solidFill>
                <a:latin typeface="Calibri Light"/>
              </a:rPr>
              <a:t>εμπνευσμένοι δάσκαλοι </a:t>
            </a:r>
            <a:r>
              <a:rPr lang="el-GR" sz="2400" b="0" strike="noStrike" spc="-1">
                <a:solidFill>
                  <a:srgbClr val="000000"/>
                </a:solidFill>
                <a:latin typeface="Calibri Light"/>
              </a:rPr>
              <a:t>έχουν  κοινό  </a:t>
            </a:r>
            <a:r>
              <a:rPr lang="el-GR" sz="2400" b="0" strike="noStrike" spc="299">
                <a:solidFill>
                  <a:srgbClr val="000000"/>
                </a:solidFill>
                <a:latin typeface="Calibri Light"/>
              </a:rPr>
              <a:t>κίνητρο</a:t>
            </a:r>
            <a:r>
              <a:rPr lang="el-GR" sz="1800" b="0" strike="noStrike" spc="299">
                <a:solidFill>
                  <a:srgbClr val="000000"/>
                </a:solidFill>
                <a:latin typeface="Calibri Light"/>
              </a:rPr>
              <a:t>,</a:t>
            </a:r>
            <a:br/>
            <a:r>
              <a:rPr lang="el-GR" sz="1800" b="0" strike="noStrike" spc="-1">
                <a:solidFill>
                  <a:srgbClr val="000000"/>
                </a:solidFill>
                <a:latin typeface="Calibri Light"/>
              </a:rPr>
              <a:t>όπως θα δούμε παρακάτω.</a:t>
            </a:r>
            <a:br/>
            <a:r>
              <a:rPr lang="el-GR" sz="2400" b="0" strike="noStrike" spc="-1">
                <a:solidFill>
                  <a:srgbClr val="000000"/>
                </a:solidFill>
                <a:latin typeface="Calibri Light"/>
              </a:rPr>
              <a:t> </a:t>
            </a:r>
            <a:br/>
            <a:endParaRPr lang="el-GR" sz="2400" b="0" strike="noStrike" spc="-1">
              <a:solidFill>
                <a:srgbClr val="000000"/>
              </a:solidFill>
              <a:latin typeface="Calibri"/>
            </a:endParaRPr>
          </a:p>
        </p:txBody>
      </p:sp>
      <p:pic>
        <p:nvPicPr>
          <p:cNvPr id="378" name="Picture 2" descr="C:\Users\αγαπουλακι\Desktop\ΑΝΤΡΕΑΣ\TEACHING PAINTINGS\portrait-of-k-i-golovachevsky-and-the-younger-pupils-of-the-academy.jpg"/>
          <p:cNvPicPr/>
          <p:nvPr/>
        </p:nvPicPr>
        <p:blipFill>
          <a:blip r:embed="rId2" cstate="print"/>
          <a:stretch/>
        </p:blipFill>
        <p:spPr>
          <a:xfrm>
            <a:off x="5524560" y="214200"/>
            <a:ext cx="6198480" cy="6357600"/>
          </a:xfrm>
          <a:prstGeom prst="rect">
            <a:avLst/>
          </a:prstGeom>
          <a:ln w="0">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Rectangle 2"/>
          <p:cNvSpPr/>
          <p:nvPr/>
        </p:nvSpPr>
        <p:spPr>
          <a:xfrm>
            <a:off x="-73800" y="572760"/>
            <a:ext cx="12265560" cy="22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000" b="0" strike="noStrike" spc="-1">
                <a:solidFill>
                  <a:srgbClr val="000000"/>
                </a:solidFill>
                <a:latin typeface="Calibri"/>
              </a:rPr>
              <a:t>Παρά την εκπληκτική πρόοδο</a:t>
            </a:r>
            <a:r>
              <a:rPr lang="en-US" sz="2000" b="0" strike="noStrike" spc="-1">
                <a:solidFill>
                  <a:srgbClr val="000000"/>
                </a:solidFill>
                <a:latin typeface="Calibri"/>
              </a:rPr>
              <a:t> </a:t>
            </a:r>
            <a:r>
              <a:rPr lang="el-GR" sz="2000" b="0" strike="noStrike" spc="-1">
                <a:solidFill>
                  <a:srgbClr val="000000"/>
                </a:solidFill>
                <a:latin typeface="Calibri"/>
              </a:rPr>
              <a:t>στην Τεχνολογία της Πληροφορικής και της Επικοινωνίας</a:t>
            </a:r>
            <a:r>
              <a:rPr lang="en-US" sz="2000" b="0" strike="noStrike" spc="-1">
                <a:solidFill>
                  <a:srgbClr val="000000"/>
                </a:solidFill>
                <a:latin typeface="Calibri"/>
              </a:rPr>
              <a:t> (ICT), </a:t>
            </a:r>
            <a:r>
              <a:rPr lang="el-GR" sz="2000" b="0" strike="noStrike" spc="-1">
                <a:solidFill>
                  <a:srgbClr val="000000"/>
                </a:solidFill>
                <a:latin typeface="Calibri"/>
              </a:rPr>
              <a:t>οι  </a:t>
            </a:r>
            <a:r>
              <a:rPr lang="el-GR" sz="2000" b="1" u="sng" strike="noStrike" spc="599">
                <a:solidFill>
                  <a:srgbClr val="000000"/>
                </a:solidFill>
                <a:uFillTx/>
                <a:latin typeface="Calibri"/>
              </a:rPr>
              <a:t>άνθρωποι</a:t>
            </a:r>
            <a:r>
              <a:rPr lang="el-GR" sz="2000" b="1" strike="noStrike" spc="-1">
                <a:solidFill>
                  <a:srgbClr val="000000"/>
                </a:solidFill>
                <a:latin typeface="Calibri"/>
              </a:rPr>
              <a:t> </a:t>
            </a:r>
            <a:r>
              <a:rPr lang="el-GR" sz="2000" b="0" strike="noStrike" spc="-1">
                <a:solidFill>
                  <a:srgbClr val="000000"/>
                </a:solidFill>
                <a:latin typeface="Calibri"/>
              </a:rPr>
              <a:t>παραμένουν ο πιο σημαντικός παράγοντας του περιβάλλοντος που επιδρά στην εκπαίδευση σας.</a:t>
            </a:r>
            <a:endParaRPr lang="el-GR" sz="2000" b="0" strike="noStrike" spc="-1">
              <a:latin typeface="Arial"/>
            </a:endParaRPr>
          </a:p>
          <a:p>
            <a:pPr algn="ctr">
              <a:lnSpc>
                <a:spcPct val="100000"/>
              </a:lnSpc>
            </a:pPr>
            <a:r>
              <a:rPr lang="el-GR" sz="2000" b="1" strike="noStrike" spc="-1">
                <a:solidFill>
                  <a:srgbClr val="000000"/>
                </a:solidFill>
                <a:latin typeface="Calibri"/>
              </a:rPr>
              <a:t>Χτίζοντας σχέσεις</a:t>
            </a:r>
            <a:r>
              <a:rPr lang="el-GR" sz="2000" b="0" strike="noStrike" spc="-1">
                <a:solidFill>
                  <a:srgbClr val="000000"/>
                </a:solidFill>
                <a:latin typeface="Calibri"/>
              </a:rPr>
              <a:t> με χαρισματικούς δασκάλους-μέντορες, θα διαπιστώσετε ότι η </a:t>
            </a:r>
            <a:r>
              <a:rPr lang="el-GR" sz="2000" b="1" strike="noStrike" spc="-1">
                <a:solidFill>
                  <a:srgbClr val="000000"/>
                </a:solidFill>
                <a:latin typeface="Calibri"/>
              </a:rPr>
              <a:t>θετική τους αντίληψη για τα πράγματα </a:t>
            </a:r>
            <a:r>
              <a:rPr lang="el-GR" sz="2000" b="0" strike="noStrike" spc="-1">
                <a:solidFill>
                  <a:srgbClr val="000000"/>
                </a:solidFill>
                <a:latin typeface="Calibri"/>
              </a:rPr>
              <a:t>και οι </a:t>
            </a:r>
            <a:r>
              <a:rPr lang="el-GR" sz="2000" b="1" strike="noStrike" spc="-1">
                <a:solidFill>
                  <a:srgbClr val="000000"/>
                </a:solidFill>
                <a:latin typeface="Calibri"/>
              </a:rPr>
              <a:t>δημιουργικές δυνάμεις τους </a:t>
            </a:r>
            <a:r>
              <a:rPr lang="el-GR" sz="2000" b="0" strike="noStrike" spc="-1">
                <a:solidFill>
                  <a:srgbClr val="000000"/>
                </a:solidFill>
                <a:latin typeface="Calibri"/>
              </a:rPr>
              <a:t>,  </a:t>
            </a:r>
            <a:endParaRPr lang="el-GR" sz="2000" b="0" strike="noStrike" spc="-1">
              <a:latin typeface="Arial"/>
            </a:endParaRPr>
          </a:p>
          <a:p>
            <a:pPr algn="ctr">
              <a:lnSpc>
                <a:spcPct val="100000"/>
              </a:lnSpc>
            </a:pPr>
            <a:r>
              <a:rPr lang="el-GR" sz="2000" b="0" strike="noStrike" spc="-1">
                <a:solidFill>
                  <a:srgbClr val="000000"/>
                </a:solidFill>
                <a:latin typeface="Calibri"/>
              </a:rPr>
              <a:t>μέσω  </a:t>
            </a:r>
            <a:r>
              <a:rPr lang="el-GR" sz="2000" b="1" strike="noStrike" spc="599">
                <a:solidFill>
                  <a:srgbClr val="000000"/>
                </a:solidFill>
                <a:latin typeface="Calibri"/>
              </a:rPr>
              <a:t>ώσμωσης</a:t>
            </a:r>
            <a:r>
              <a:rPr lang="el-GR" sz="2000" b="0" strike="noStrike" spc="-1">
                <a:solidFill>
                  <a:srgbClr val="000000"/>
                </a:solidFill>
                <a:latin typeface="Calibri"/>
              </a:rPr>
              <a:t>, θα περνούν σιγά σιγά </a:t>
            </a:r>
            <a:r>
              <a:rPr lang="el-GR" sz="2000" b="1" strike="noStrike" spc="-1">
                <a:solidFill>
                  <a:srgbClr val="000000"/>
                </a:solidFill>
                <a:latin typeface="Calibri"/>
              </a:rPr>
              <a:t>και σε εσάς</a:t>
            </a:r>
            <a:r>
              <a:rPr lang="el-GR" sz="2000" b="0" strike="noStrike" spc="-1">
                <a:solidFill>
                  <a:srgbClr val="000000"/>
                </a:solidFill>
                <a:latin typeface="Calibri"/>
              </a:rPr>
              <a:t>.</a:t>
            </a:r>
            <a:endParaRPr lang="el-GR" sz="2000" b="0" strike="noStrike" spc="-1">
              <a:latin typeface="Arial"/>
            </a:endParaRPr>
          </a:p>
          <a:p>
            <a:pPr algn="ctr">
              <a:lnSpc>
                <a:spcPct val="100000"/>
              </a:lnSpc>
            </a:pPr>
            <a:endParaRPr lang="el-GR" sz="2000" b="0" strike="noStrike" spc="-1">
              <a:latin typeface="Arial"/>
            </a:endParaRPr>
          </a:p>
          <a:p>
            <a:pPr algn="ctr">
              <a:lnSpc>
                <a:spcPct val="100000"/>
              </a:lnSpc>
            </a:pPr>
            <a:r>
              <a:rPr lang="en-US" sz="2000" b="0" strike="noStrike" spc="-1">
                <a:solidFill>
                  <a:srgbClr val="000000"/>
                </a:solidFill>
                <a:latin typeface="Calibri"/>
              </a:rPr>
              <a:t> </a:t>
            </a:r>
            <a:endParaRPr lang="el-GR" sz="2000" b="0" strike="noStrike" spc="-1">
              <a:latin typeface="Arial"/>
            </a:endParaRPr>
          </a:p>
        </p:txBody>
      </p:sp>
      <p:pic>
        <p:nvPicPr>
          <p:cNvPr id="380" name="Picture 2" descr="C:\Users\αγαπουλακι\Desktop\ΑΝΤΡΕΑΣ\TEACHING PAINTINGS\school-of-athens-detail-from-right-hand-side-showing-diogenes-on-the-steps-and-euclid-1511.jpg"/>
          <p:cNvPicPr/>
          <p:nvPr/>
        </p:nvPicPr>
        <p:blipFill>
          <a:blip r:embed="rId2" cstate="print"/>
          <a:stretch/>
        </p:blipFill>
        <p:spPr>
          <a:xfrm>
            <a:off x="1619280" y="2256480"/>
            <a:ext cx="8953200" cy="4477680"/>
          </a:xfrm>
          <a:prstGeom prst="rect">
            <a:avLst/>
          </a:prstGeom>
          <a:ln w="0">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itle 1"/>
          <p:cNvSpPr txBox="1"/>
          <p:nvPr/>
        </p:nvSpPr>
        <p:spPr>
          <a:xfrm>
            <a:off x="0" y="0"/>
            <a:ext cx="12191760" cy="1916832"/>
          </a:xfrm>
          <a:prstGeom prst="rect">
            <a:avLst/>
          </a:prstGeom>
          <a:noFill/>
          <a:ln w="0">
            <a:noFill/>
          </a:ln>
        </p:spPr>
        <p:txBody>
          <a:bodyPr anchor="ctr">
            <a:normAutofit fontScale="55000" lnSpcReduction="20000"/>
          </a:bodyPr>
          <a:lstStyle/>
          <a:p>
            <a:pPr algn="just">
              <a:lnSpc>
                <a:spcPct val="90000"/>
              </a:lnSpc>
            </a:pPr>
            <a:br>
              <a:rPr dirty="0"/>
            </a:br>
            <a:br>
              <a:rPr dirty="0"/>
            </a:br>
            <a:br>
              <a:rPr dirty="0"/>
            </a:br>
            <a:r>
              <a:rPr lang="el-GR" sz="5100" b="0" strike="noStrike" spc="-1" dirty="0">
                <a:solidFill>
                  <a:srgbClr val="000000"/>
                </a:solidFill>
                <a:latin typeface="Calibri"/>
              </a:rPr>
              <a:t>Το σύστημα εκπαίδευσης που περιλαμβάνει τη </a:t>
            </a:r>
            <a:r>
              <a:rPr lang="el-GR" sz="5100" b="1" u="sng" strike="noStrike" spc="299" dirty="0">
                <a:solidFill>
                  <a:srgbClr val="C00000"/>
                </a:solidFill>
                <a:uFillTx/>
                <a:latin typeface="Calibri"/>
              </a:rPr>
              <a:t>στενή σχέση</a:t>
            </a:r>
            <a:r>
              <a:rPr lang="el-GR" sz="5100" b="1" strike="noStrike" spc="299" dirty="0">
                <a:solidFill>
                  <a:srgbClr val="C00000"/>
                </a:solidFill>
                <a:latin typeface="Calibri"/>
              </a:rPr>
              <a:t> δασκάλου-μαθητευομένου</a:t>
            </a:r>
            <a:r>
              <a:rPr lang="el-GR" sz="5100" b="0" strike="noStrike" spc="-1" dirty="0">
                <a:solidFill>
                  <a:srgbClr val="000000"/>
                </a:solidFill>
                <a:latin typeface="Calibri"/>
              </a:rPr>
              <a:t>, ακόμη και σήμερα, φαίνεται να είναι ο </a:t>
            </a:r>
            <a:r>
              <a:rPr lang="el-GR" sz="5100" b="0" u="sng" strike="noStrike" spc="-1" dirty="0">
                <a:solidFill>
                  <a:srgbClr val="000000"/>
                </a:solidFill>
                <a:uFillTx/>
                <a:latin typeface="Calibri"/>
              </a:rPr>
              <a:t>πιο σωστός και αποτελεσματικός τρόπος</a:t>
            </a:r>
            <a:r>
              <a:rPr lang="el-GR" sz="5100" b="0" strike="noStrike" spc="-1" dirty="0">
                <a:solidFill>
                  <a:srgbClr val="000000"/>
                </a:solidFill>
                <a:latin typeface="Calibri"/>
              </a:rPr>
              <a:t> για να μάθει την τέχνη του ένας ιατρός.</a:t>
            </a:r>
            <a:br>
              <a:rPr sz="5100" dirty="0"/>
            </a:br>
            <a:endParaRPr lang="el-GR" sz="5100" b="0" strike="noStrike" spc="-1" dirty="0">
              <a:solidFill>
                <a:srgbClr val="000000"/>
              </a:solidFill>
              <a:latin typeface="Calibri"/>
            </a:endParaRPr>
          </a:p>
        </p:txBody>
      </p:sp>
      <p:pic>
        <p:nvPicPr>
          <p:cNvPr id="382" name="Picture 2"/>
          <p:cNvPicPr/>
          <p:nvPr/>
        </p:nvPicPr>
        <p:blipFill>
          <a:blip r:embed="rId2" cstate="print"/>
          <a:stretch/>
        </p:blipFill>
        <p:spPr>
          <a:xfrm>
            <a:off x="1775520" y="1989000"/>
            <a:ext cx="9082800" cy="4555440"/>
          </a:xfrm>
          <a:prstGeom prst="rect">
            <a:avLst/>
          </a:prstGeom>
          <a:ln w="0">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Rectangle 1"/>
          <p:cNvSpPr/>
          <p:nvPr/>
        </p:nvSpPr>
        <p:spPr>
          <a:xfrm>
            <a:off x="0" y="3786120"/>
            <a:ext cx="12191760" cy="289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000" b="0" strike="noStrike" spc="-1">
                <a:solidFill>
                  <a:srgbClr val="000000"/>
                </a:solidFill>
                <a:latin typeface="Calibri"/>
              </a:rPr>
              <a:t>Αν και με τη ραγδαία ανάπτυξη των ηλεκτρονικών μέσων ,</a:t>
            </a:r>
            <a:endParaRPr lang="el-GR" sz="2000" b="0" strike="noStrike" spc="-1">
              <a:latin typeface="Arial"/>
            </a:endParaRPr>
          </a:p>
          <a:p>
            <a:pPr algn="ctr">
              <a:lnSpc>
                <a:spcPct val="100000"/>
              </a:lnSpc>
            </a:pPr>
            <a:r>
              <a:rPr lang="el-GR" sz="2000" b="0" strike="noStrike" spc="-1">
                <a:solidFill>
                  <a:srgbClr val="000000"/>
                </a:solidFill>
                <a:latin typeface="Calibri"/>
              </a:rPr>
              <a:t> τόσο η </a:t>
            </a:r>
            <a:r>
              <a:rPr lang="el-GR" sz="2000" b="0" strike="noStrike" spc="-1">
                <a:solidFill>
                  <a:srgbClr val="7030A0"/>
                </a:solidFill>
                <a:latin typeface="Calibri"/>
              </a:rPr>
              <a:t>ακαδημαϊκή</a:t>
            </a:r>
            <a:r>
              <a:rPr lang="el-GR" sz="2000" b="0" strike="noStrike" spc="-1">
                <a:solidFill>
                  <a:srgbClr val="000000"/>
                </a:solidFill>
                <a:latin typeface="Calibri"/>
              </a:rPr>
              <a:t> όσο και η </a:t>
            </a:r>
            <a:r>
              <a:rPr lang="el-GR" sz="2000" b="0" strike="noStrike" spc="-1">
                <a:solidFill>
                  <a:srgbClr val="C00000"/>
                </a:solidFill>
                <a:latin typeface="Calibri"/>
              </a:rPr>
              <a:t>βιωματική μάθηση</a:t>
            </a:r>
            <a:endParaRPr lang="el-GR" sz="2000" b="0" strike="noStrike" spc="-1">
              <a:latin typeface="Arial"/>
            </a:endParaRPr>
          </a:p>
          <a:p>
            <a:pPr algn="ctr">
              <a:lnSpc>
                <a:spcPct val="100000"/>
              </a:lnSpc>
            </a:pPr>
            <a:r>
              <a:rPr lang="en-US" sz="2000" b="0" strike="noStrike" spc="-1">
                <a:solidFill>
                  <a:srgbClr val="C00000"/>
                </a:solidFill>
                <a:latin typeface="Calibri"/>
              </a:rPr>
              <a:t> </a:t>
            </a:r>
            <a:r>
              <a:rPr lang="el-GR" sz="2000" b="0" i="1" strike="noStrike" spc="-1">
                <a:solidFill>
                  <a:srgbClr val="000000"/>
                </a:solidFill>
                <a:latin typeface="Calibri"/>
              </a:rPr>
              <a:t>δεν</a:t>
            </a:r>
            <a:r>
              <a:rPr lang="el-GR" sz="2000" b="0" strike="noStrike" spc="-1">
                <a:solidFill>
                  <a:srgbClr val="000000"/>
                </a:solidFill>
                <a:latin typeface="Calibri"/>
              </a:rPr>
              <a:t> προϋποθέτουν απαραιτήτως τη </a:t>
            </a:r>
            <a:r>
              <a:rPr lang="el-GR" sz="2000" b="0" i="1" strike="noStrike" spc="-1">
                <a:solidFill>
                  <a:srgbClr val="000000"/>
                </a:solidFill>
                <a:latin typeface="Calibri"/>
              </a:rPr>
              <a:t>φυσική  παρουσία </a:t>
            </a:r>
            <a:endParaRPr lang="el-GR" sz="2000" b="0" strike="noStrike" spc="-1">
              <a:latin typeface="Arial"/>
            </a:endParaRPr>
          </a:p>
          <a:p>
            <a:pPr algn="ctr">
              <a:lnSpc>
                <a:spcPct val="100000"/>
              </a:lnSpc>
            </a:pPr>
            <a:r>
              <a:rPr lang="el-GR" sz="2000" b="0" strike="noStrike" spc="-1">
                <a:solidFill>
                  <a:srgbClr val="000000"/>
                </a:solidFill>
                <a:latin typeface="Calibri"/>
              </a:rPr>
              <a:t>ενός δασκάλου ή  οργανωτή,</a:t>
            </a:r>
            <a:r>
              <a:rPr lang="en-US" sz="2000" b="0" strike="noStrike" spc="-1">
                <a:solidFill>
                  <a:srgbClr val="000000"/>
                </a:solidFill>
                <a:latin typeface="Calibri"/>
              </a:rPr>
              <a:t> </a:t>
            </a:r>
            <a:endParaRPr lang="el-GR" sz="2000" b="0" strike="noStrike" spc="-1">
              <a:latin typeface="Arial"/>
            </a:endParaRPr>
          </a:p>
          <a:p>
            <a:pPr algn="ctr">
              <a:lnSpc>
                <a:spcPct val="100000"/>
              </a:lnSpc>
            </a:pPr>
            <a:r>
              <a:rPr lang="el-GR" sz="2000" b="1" strike="noStrike" spc="-1">
                <a:solidFill>
                  <a:srgbClr val="FF0000"/>
                </a:solidFill>
                <a:latin typeface="Calibri"/>
              </a:rPr>
              <a:t>η</a:t>
            </a:r>
            <a:r>
              <a:rPr lang="en-US" sz="2000" b="0" strike="noStrike" spc="-1">
                <a:solidFill>
                  <a:srgbClr val="FFC000"/>
                </a:solidFill>
                <a:latin typeface="Calibri"/>
              </a:rPr>
              <a:t> </a:t>
            </a:r>
            <a:r>
              <a:rPr lang="el-GR" sz="2000" b="0" strike="noStrike" spc="-1">
                <a:solidFill>
                  <a:srgbClr val="FFC000"/>
                </a:solidFill>
                <a:latin typeface="Calibri"/>
              </a:rPr>
              <a:t> </a:t>
            </a:r>
            <a:r>
              <a:rPr lang="en-US" sz="2000" b="0" strike="noStrike" spc="-1">
                <a:solidFill>
                  <a:srgbClr val="FFC000"/>
                </a:solidFill>
                <a:latin typeface="Calibri"/>
              </a:rPr>
              <a:t> </a:t>
            </a:r>
            <a:r>
              <a:rPr lang="el-GR" sz="2400" b="1" strike="noStrike" spc="599">
                <a:solidFill>
                  <a:srgbClr val="FF0000"/>
                </a:solidFill>
                <a:latin typeface="Calibri"/>
              </a:rPr>
              <a:t>φυσική παρουσία </a:t>
            </a:r>
            <a:endParaRPr lang="el-GR" sz="2400" b="0" strike="noStrike" spc="-1">
              <a:latin typeface="Arial"/>
            </a:endParaRPr>
          </a:p>
          <a:p>
            <a:pPr algn="ctr">
              <a:lnSpc>
                <a:spcPct val="100000"/>
              </a:lnSpc>
            </a:pPr>
            <a:r>
              <a:rPr lang="el-GR" sz="2000" b="1" strike="noStrike" spc="599">
                <a:solidFill>
                  <a:srgbClr val="FF0000"/>
                </a:solidFill>
                <a:latin typeface="Calibri"/>
              </a:rPr>
              <a:t>ενός χαρισματικού δασκάλου</a:t>
            </a:r>
            <a:r>
              <a:rPr lang="en-US" sz="2000" b="1" strike="noStrike" spc="-1">
                <a:solidFill>
                  <a:srgbClr val="FF0000"/>
                </a:solidFill>
                <a:latin typeface="Calibri"/>
              </a:rPr>
              <a:t> </a:t>
            </a:r>
            <a:endParaRPr lang="el-GR" sz="2000" b="0" strike="noStrike" spc="-1">
              <a:latin typeface="Arial"/>
            </a:endParaRPr>
          </a:p>
          <a:p>
            <a:pPr algn="ctr">
              <a:lnSpc>
                <a:spcPct val="100000"/>
              </a:lnSpc>
            </a:pPr>
            <a:r>
              <a:rPr lang="el-GR" sz="2000" b="1" strike="noStrike" spc="-1">
                <a:solidFill>
                  <a:srgbClr val="FF0000"/>
                </a:solidFill>
                <a:latin typeface="Calibri"/>
              </a:rPr>
              <a:t>παραμένει αναντικατάστατη </a:t>
            </a:r>
            <a:r>
              <a:rPr lang="el-GR" sz="2000" b="0" strike="noStrike" spc="-1">
                <a:solidFill>
                  <a:srgbClr val="000000"/>
                </a:solidFill>
                <a:latin typeface="Calibri"/>
              </a:rPr>
              <a:t>στην περιπέτεια της μάθησης, </a:t>
            </a:r>
            <a:endParaRPr lang="el-GR" sz="2000" b="0" strike="noStrike" spc="-1">
              <a:latin typeface="Arial"/>
            </a:endParaRPr>
          </a:p>
          <a:p>
            <a:pPr algn="ctr">
              <a:lnSpc>
                <a:spcPct val="100000"/>
              </a:lnSpc>
            </a:pPr>
            <a:r>
              <a:rPr lang="el-GR" sz="2000" b="0" strike="noStrike" spc="-1">
                <a:solidFill>
                  <a:srgbClr val="000000"/>
                </a:solidFill>
                <a:latin typeface="Calibri"/>
              </a:rPr>
              <a:t>καθώς δυνητικώς </a:t>
            </a:r>
            <a:r>
              <a:rPr lang="en-US" sz="2000" b="0" strike="noStrike" spc="-1">
                <a:solidFill>
                  <a:srgbClr val="000000"/>
                </a:solidFill>
                <a:latin typeface="Calibri"/>
              </a:rPr>
              <a:t> </a:t>
            </a:r>
            <a:r>
              <a:rPr lang="el-GR" sz="2000" b="0" strike="noStrike" spc="-1">
                <a:solidFill>
                  <a:srgbClr val="FF0000"/>
                </a:solidFill>
                <a:latin typeface="Calibri"/>
              </a:rPr>
              <a:t>ενθαρρύνει αποφασιστικά </a:t>
            </a:r>
            <a:endParaRPr lang="el-GR" sz="2000" b="0" strike="noStrike" spc="-1">
              <a:latin typeface="Arial"/>
            </a:endParaRPr>
          </a:p>
          <a:p>
            <a:pPr algn="ctr">
              <a:lnSpc>
                <a:spcPct val="100000"/>
              </a:lnSpc>
            </a:pPr>
            <a:r>
              <a:rPr lang="el-GR" sz="2000" b="0" strike="noStrike" spc="-1">
                <a:solidFill>
                  <a:srgbClr val="FF0000"/>
                </a:solidFill>
                <a:latin typeface="Calibri"/>
              </a:rPr>
              <a:t>την </a:t>
            </a:r>
            <a:r>
              <a:rPr lang="el-GR" sz="2000" b="1" u="sng" strike="noStrike" spc="-1">
                <a:solidFill>
                  <a:srgbClr val="FF0000"/>
                </a:solidFill>
                <a:uFillTx/>
                <a:latin typeface="Calibri"/>
              </a:rPr>
              <a:t>έφεση</a:t>
            </a:r>
            <a:r>
              <a:rPr lang="el-GR" sz="2000" b="0" strike="noStrike" spc="-1">
                <a:solidFill>
                  <a:srgbClr val="FF0000"/>
                </a:solidFill>
                <a:latin typeface="Calibri"/>
              </a:rPr>
              <a:t> </a:t>
            </a:r>
            <a:r>
              <a:rPr lang="el-GR" sz="2000" b="1" u="sng" strike="noStrike" spc="-1">
                <a:solidFill>
                  <a:srgbClr val="FF0000"/>
                </a:solidFill>
                <a:uFillTx/>
                <a:latin typeface="Calibri"/>
              </a:rPr>
              <a:t>για τη γνώση </a:t>
            </a:r>
            <a:r>
              <a:rPr lang="el-GR" sz="2000" b="0" strike="noStrike" spc="-1">
                <a:solidFill>
                  <a:srgbClr val="FF0000"/>
                </a:solidFill>
                <a:latin typeface="Calibri"/>
              </a:rPr>
              <a:t>και συνιστά πηγή </a:t>
            </a:r>
            <a:r>
              <a:rPr lang="el-GR" sz="2000" b="1" u="sng" strike="noStrike" spc="-1">
                <a:solidFill>
                  <a:srgbClr val="FF0000"/>
                </a:solidFill>
                <a:uFillTx/>
                <a:latin typeface="Calibri"/>
              </a:rPr>
              <a:t>έμπνευσης για δημιουργία</a:t>
            </a:r>
            <a:r>
              <a:rPr lang="el-GR" sz="2000" b="0" strike="noStrike" spc="-1">
                <a:solidFill>
                  <a:srgbClr val="000000"/>
                </a:solidFill>
                <a:latin typeface="Calibri"/>
              </a:rPr>
              <a:t>.</a:t>
            </a:r>
            <a:endParaRPr lang="el-GR" sz="2000" b="0" strike="noStrike" spc="-1">
              <a:latin typeface="Arial"/>
            </a:endParaRPr>
          </a:p>
        </p:txBody>
      </p:sp>
      <p:pic>
        <p:nvPicPr>
          <p:cNvPr id="384" name="Picture 2" descr="C:\Users\αγαπουλακι\Desktop\ΑΝΤΡΕΑΣ\TEACHING PAINTINGS\the-underground-school-1885.jpg"/>
          <p:cNvPicPr/>
          <p:nvPr/>
        </p:nvPicPr>
        <p:blipFill>
          <a:blip r:embed="rId2" cstate="print"/>
          <a:stretch/>
        </p:blipFill>
        <p:spPr>
          <a:xfrm>
            <a:off x="2952720" y="142920"/>
            <a:ext cx="6476760" cy="3642840"/>
          </a:xfrm>
          <a:prstGeom prst="rect">
            <a:avLst/>
          </a:prstGeom>
          <a:ln w="0">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1 - Τίτλος"/>
          <p:cNvSpPr txBox="1"/>
          <p:nvPr/>
        </p:nvSpPr>
        <p:spPr>
          <a:xfrm>
            <a:off x="0" y="476640"/>
            <a:ext cx="12191760" cy="2304000"/>
          </a:xfrm>
          <a:prstGeom prst="rect">
            <a:avLst/>
          </a:prstGeom>
          <a:noFill/>
          <a:ln w="0">
            <a:noFill/>
          </a:ln>
        </p:spPr>
        <p:txBody>
          <a:bodyPr anchor="ctr">
            <a:normAutofit fontScale="84000" lnSpcReduction="20000"/>
          </a:bodyPr>
          <a:lstStyle/>
          <a:p>
            <a:pPr algn="ctr">
              <a:lnSpc>
                <a:spcPct val="90000"/>
              </a:lnSpc>
            </a:pPr>
            <a:r>
              <a:rPr lang="el-GR" sz="4800" b="0" strike="noStrike" spc="-1">
                <a:solidFill>
                  <a:srgbClr val="000000"/>
                </a:solidFill>
                <a:latin typeface="Calibri Light"/>
              </a:rPr>
              <a:t>Πώς εξηγείς </a:t>
            </a:r>
            <a:br/>
            <a:r>
              <a:rPr lang="el-GR" sz="4800" b="0" strike="noStrike" spc="-1">
                <a:solidFill>
                  <a:srgbClr val="000000"/>
                </a:solidFill>
                <a:latin typeface="Calibri Light"/>
              </a:rPr>
              <a:t>το ότι αυτοί οι φοιτητές φαίνονται τόσο </a:t>
            </a:r>
            <a:br/>
            <a:r>
              <a:rPr lang="el-GR" sz="4800" b="0" strike="noStrike" spc="-1">
                <a:solidFill>
                  <a:srgbClr val="000000"/>
                </a:solidFill>
                <a:latin typeface="Calibri Light"/>
              </a:rPr>
              <a:t>απρόθυμοι, αδιάφοροι, </a:t>
            </a:r>
            <a:br/>
            <a:r>
              <a:rPr lang="el-GR" sz="4800" b="0" strike="noStrike" spc="-1">
                <a:solidFill>
                  <a:srgbClr val="000000"/>
                </a:solidFill>
                <a:latin typeface="Calibri Light"/>
              </a:rPr>
              <a:t>σκυθρωποί και αποκαρδιωμένοι;</a:t>
            </a:r>
            <a:br/>
            <a:endParaRPr lang="el-GR" sz="4800" b="0" strike="noStrike" spc="-1">
              <a:solidFill>
                <a:srgbClr val="000000"/>
              </a:solidFill>
              <a:latin typeface="Calibri"/>
            </a:endParaRPr>
          </a:p>
        </p:txBody>
      </p:sp>
      <p:pic>
        <p:nvPicPr>
          <p:cNvPr id="386" name="Picture 2" descr="E:\HIPON\ΕΝΗΜΕΡΩΤΙΚΟ ΥΛΙΚΟ ΠΡΟΓΡΑΜΜΑΤΟΣ HIPON\HIPON IMPACT\TEACHING PAINTINGS\girl-student-1880.jpg!HD.jpg"/>
          <p:cNvPicPr/>
          <p:nvPr/>
        </p:nvPicPr>
        <p:blipFill>
          <a:blip r:embed="rId2" cstate="print"/>
          <a:stretch/>
        </p:blipFill>
        <p:spPr>
          <a:xfrm>
            <a:off x="0" y="2781000"/>
            <a:ext cx="2757960" cy="3672000"/>
          </a:xfrm>
          <a:prstGeom prst="rect">
            <a:avLst/>
          </a:prstGeom>
          <a:ln w="0">
            <a:noFill/>
          </a:ln>
        </p:spPr>
      </p:pic>
      <p:pic>
        <p:nvPicPr>
          <p:cNvPr id="387" name="Picture 3" descr="E:\HIPON\ΕΝΗΜΕΡΩΤΙΚΟ ΥΛΙΚΟ ΠΡΟΓΡΑΜΜΑΤΟΣ HIPON\HIPON IMPACT\TEACHING PAINTINGS\the-student-1881.jpg!HD.jpg"/>
          <p:cNvPicPr/>
          <p:nvPr/>
        </p:nvPicPr>
        <p:blipFill>
          <a:blip r:embed="rId3" cstate="print"/>
          <a:stretch/>
        </p:blipFill>
        <p:spPr>
          <a:xfrm>
            <a:off x="2927520" y="2781000"/>
            <a:ext cx="2974320" cy="3672000"/>
          </a:xfrm>
          <a:prstGeom prst="rect">
            <a:avLst/>
          </a:prstGeom>
          <a:ln w="0">
            <a:noFill/>
          </a:ln>
        </p:spPr>
      </p:pic>
      <p:pic>
        <p:nvPicPr>
          <p:cNvPr id="388" name="Picture 4" descr="E:\HIPON\ΕΝΗΜΕΡΩΤΙΚΟ ΥΛΙΚΟ ΠΡΟΓΡΑΜΜΑΤΟΣ HIPON\HIPON IMPACT\TEACHING PAINTINGS\the-student-1903.jpg!HD.jpg"/>
          <p:cNvPicPr/>
          <p:nvPr/>
        </p:nvPicPr>
        <p:blipFill>
          <a:blip r:embed="rId4" cstate="print"/>
          <a:stretch/>
        </p:blipFill>
        <p:spPr>
          <a:xfrm>
            <a:off x="6000120" y="2781000"/>
            <a:ext cx="2880000" cy="3672000"/>
          </a:xfrm>
          <a:prstGeom prst="rect">
            <a:avLst/>
          </a:prstGeom>
          <a:ln w="0">
            <a:noFill/>
          </a:ln>
        </p:spPr>
      </p:pic>
      <p:pic>
        <p:nvPicPr>
          <p:cNvPr id="389" name="Picture 5" descr="E:\HIPON\ΕΝΗΜΕΡΩΤΙΚΟ ΥΛΙΚΟ ΠΡΟΓΡΑΜΜΑΤΟΣ HIPON\HIPON IMPACT\TEACHING PAINTINGS\the-student-self-portrait.jpg!HD.jpg"/>
          <p:cNvPicPr/>
          <p:nvPr/>
        </p:nvPicPr>
        <p:blipFill>
          <a:blip r:embed="rId5" cstate="print"/>
          <a:stretch/>
        </p:blipFill>
        <p:spPr>
          <a:xfrm>
            <a:off x="9029520" y="2781000"/>
            <a:ext cx="3161880" cy="367200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2" descr="C:\Users\User\Desktop\2024\ΘΕΟΛΟΓΙΚΑ ΔΙΔΑΓΜΑΤΑ\ΧΡΥΣΟΣΤΟΜΟΣ ΙΗΣΟΥΣ\agios-ioannis-xrisostomos.jpg"/>
          <p:cNvPicPr/>
          <p:nvPr/>
        </p:nvPicPr>
        <p:blipFill>
          <a:blip r:embed="rId2" cstate="print"/>
          <a:stretch/>
        </p:blipFill>
        <p:spPr>
          <a:xfrm>
            <a:off x="244440" y="225720"/>
            <a:ext cx="4698360" cy="6386400"/>
          </a:xfrm>
          <a:prstGeom prst="rect">
            <a:avLst/>
          </a:prstGeom>
          <a:ln w="0">
            <a:noFill/>
          </a:ln>
        </p:spPr>
      </p:pic>
      <p:sp>
        <p:nvSpPr>
          <p:cNvPr id="229" name="2 - Ορθογώνιο"/>
          <p:cNvSpPr/>
          <p:nvPr/>
        </p:nvSpPr>
        <p:spPr>
          <a:xfrm>
            <a:off x="5079960" y="0"/>
            <a:ext cx="71118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400" b="1" strike="noStrike" spc="-1">
                <a:solidFill>
                  <a:srgbClr val="000000"/>
                </a:solidFill>
                <a:latin typeface="Calibri"/>
              </a:rPr>
              <a:t>Πτυχές της Χρυσοστομικής παιδαγωγίας - Ι</a:t>
            </a:r>
            <a:endParaRPr lang="el-GR" sz="2400" b="0" strike="noStrike" spc="-1">
              <a:latin typeface="Arial"/>
            </a:endParaRPr>
          </a:p>
        </p:txBody>
      </p:sp>
      <p:sp>
        <p:nvSpPr>
          <p:cNvPr id="230" name="3 - Ορθογώνιο"/>
          <p:cNvSpPr/>
          <p:nvPr/>
        </p:nvSpPr>
        <p:spPr>
          <a:xfrm>
            <a:off x="4921920" y="609480"/>
            <a:ext cx="7269840" cy="118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a:t>
            </a:r>
            <a:r>
              <a:rPr lang="el-GR" sz="1800" b="0" i="1" strike="noStrike" spc="-1" dirty="0">
                <a:solidFill>
                  <a:srgbClr val="000000"/>
                </a:solidFill>
                <a:latin typeface="Calibri"/>
              </a:rPr>
              <a:t>Ουδέν γάρ ίδιον προς </a:t>
            </a:r>
            <a:r>
              <a:rPr lang="el-GR" sz="1800" b="0" i="1" strike="noStrike" spc="-1" dirty="0" err="1">
                <a:solidFill>
                  <a:srgbClr val="000000"/>
                </a:solidFill>
                <a:latin typeface="Calibri"/>
              </a:rPr>
              <a:t>διδασκαλίαν</a:t>
            </a:r>
            <a:r>
              <a:rPr lang="el-GR" sz="1800" b="0" i="1" strike="noStrike" spc="-1" dirty="0">
                <a:solidFill>
                  <a:srgbClr val="000000"/>
                </a:solidFill>
                <a:latin typeface="Calibri"/>
              </a:rPr>
              <a:t> επαγωγόν ως το </a:t>
            </a:r>
            <a:r>
              <a:rPr lang="el-GR" sz="1800" b="1" i="1" strike="noStrike" spc="-1" dirty="0" err="1">
                <a:solidFill>
                  <a:srgbClr val="000000"/>
                </a:solidFill>
                <a:latin typeface="Calibri"/>
              </a:rPr>
              <a:t>φιλείν</a:t>
            </a:r>
            <a:r>
              <a:rPr lang="el-GR" sz="1800" b="0" i="1" strike="noStrike" spc="-1" dirty="0">
                <a:solidFill>
                  <a:srgbClr val="000000"/>
                </a:solidFill>
                <a:latin typeface="Calibri"/>
              </a:rPr>
              <a:t> και </a:t>
            </a:r>
            <a:r>
              <a:rPr lang="el-GR" sz="1800" b="1" i="1" strike="noStrike" spc="-1" dirty="0" err="1">
                <a:solidFill>
                  <a:srgbClr val="000000"/>
                </a:solidFill>
                <a:latin typeface="Calibri"/>
              </a:rPr>
              <a:t>φιλείσθαι</a:t>
            </a:r>
            <a:r>
              <a:rPr lang="el-GR" sz="1800" b="0" strike="noStrike" spc="-1" dirty="0">
                <a:solidFill>
                  <a:srgbClr val="000000"/>
                </a:solidFill>
                <a:latin typeface="Calibri"/>
              </a:rPr>
              <a:t>» Η </a:t>
            </a:r>
            <a:r>
              <a:rPr lang="el-GR" sz="1800" b="1" strike="noStrike" spc="-1" dirty="0">
                <a:solidFill>
                  <a:srgbClr val="000000"/>
                </a:solidFill>
                <a:latin typeface="Calibri"/>
              </a:rPr>
              <a:t>παιδεία</a:t>
            </a:r>
            <a:r>
              <a:rPr lang="el-GR" sz="1800" b="0" strike="noStrike" spc="-1" dirty="0">
                <a:solidFill>
                  <a:srgbClr val="000000"/>
                </a:solidFill>
                <a:latin typeface="Calibri"/>
              </a:rPr>
              <a:t> είναι κατεξοχήν </a:t>
            </a:r>
            <a:r>
              <a:rPr lang="el-GR" sz="1800" b="1" strike="noStrike" spc="-1" dirty="0" err="1">
                <a:solidFill>
                  <a:srgbClr val="000000"/>
                </a:solidFill>
                <a:latin typeface="Calibri"/>
              </a:rPr>
              <a:t>συναντησιακή</a:t>
            </a:r>
            <a:r>
              <a:rPr lang="el-GR" sz="1800" b="1" strike="noStrike" spc="-1" dirty="0">
                <a:solidFill>
                  <a:srgbClr val="000000"/>
                </a:solidFill>
                <a:latin typeface="Calibri"/>
              </a:rPr>
              <a:t> σχέση αγάπης </a:t>
            </a:r>
            <a:r>
              <a:rPr lang="el-GR" sz="1800" b="0" strike="noStrike" spc="-1" dirty="0">
                <a:solidFill>
                  <a:srgbClr val="000000"/>
                </a:solidFill>
                <a:latin typeface="Calibri"/>
              </a:rPr>
              <a:t>και, </a:t>
            </a:r>
            <a:r>
              <a:rPr lang="el-GR" sz="1800" b="0" strike="noStrike" spc="-1" dirty="0" err="1">
                <a:solidFill>
                  <a:srgbClr val="000000"/>
                </a:solidFill>
                <a:latin typeface="Calibri"/>
              </a:rPr>
              <a:t>κατ’επέκταση</a:t>
            </a:r>
            <a:r>
              <a:rPr lang="el-GR" sz="1800" b="0" strike="noStrike" spc="-1" dirty="0">
                <a:solidFill>
                  <a:srgbClr val="000000"/>
                </a:solidFill>
                <a:latin typeface="Calibri"/>
              </a:rPr>
              <a:t>, πράξη </a:t>
            </a:r>
            <a:r>
              <a:rPr lang="el-GR" sz="1800" b="1" strike="noStrike" spc="-1" dirty="0">
                <a:solidFill>
                  <a:srgbClr val="000000"/>
                </a:solidFill>
                <a:latin typeface="Calibri"/>
              </a:rPr>
              <a:t>θάρρους. </a:t>
            </a:r>
            <a:r>
              <a:rPr lang="el-GR" sz="1800" b="0" strike="noStrike" spc="-1" dirty="0">
                <a:solidFill>
                  <a:srgbClr val="000000"/>
                </a:solidFill>
                <a:latin typeface="Calibri"/>
              </a:rPr>
              <a:t>Η </a:t>
            </a:r>
            <a:r>
              <a:rPr lang="el-GR" sz="1800" b="1" strike="noStrike" spc="599" dirty="0">
                <a:solidFill>
                  <a:srgbClr val="000000"/>
                </a:solidFill>
                <a:latin typeface="Calibri"/>
              </a:rPr>
              <a:t>αγάπη</a:t>
            </a:r>
            <a:r>
              <a:rPr lang="el-GR" sz="1800" b="0" strike="noStrike" spc="-1" dirty="0">
                <a:solidFill>
                  <a:srgbClr val="000000"/>
                </a:solidFill>
                <a:latin typeface="Calibri"/>
              </a:rPr>
              <a:t> για τον Χρυσόστομο είναι το </a:t>
            </a:r>
            <a:r>
              <a:rPr lang="el-GR" sz="1800" b="1" strike="noStrike" spc="-1" dirty="0">
                <a:solidFill>
                  <a:srgbClr val="000000"/>
                </a:solidFill>
                <a:latin typeface="Calibri"/>
              </a:rPr>
              <a:t>βασικό γνώρισμα </a:t>
            </a:r>
            <a:r>
              <a:rPr lang="el-GR" sz="1800" b="0" strike="noStrike" spc="-1" dirty="0">
                <a:solidFill>
                  <a:srgbClr val="000000"/>
                </a:solidFill>
                <a:latin typeface="Calibri"/>
              </a:rPr>
              <a:t>του </a:t>
            </a:r>
            <a:r>
              <a:rPr lang="el-GR" sz="1800" b="1" strike="noStrike" spc="-1" dirty="0">
                <a:solidFill>
                  <a:srgbClr val="000000"/>
                </a:solidFill>
                <a:latin typeface="Calibri"/>
              </a:rPr>
              <a:t>παιδαγωγού</a:t>
            </a:r>
            <a:r>
              <a:rPr lang="el-GR" sz="1800" b="0" strike="noStrike" spc="-1" dirty="0">
                <a:solidFill>
                  <a:srgbClr val="000000"/>
                </a:solidFill>
                <a:latin typeface="Calibri"/>
              </a:rPr>
              <a:t>.</a:t>
            </a:r>
            <a:endParaRPr lang="el-GR" sz="1800" b="0" strike="noStrike" spc="-1" dirty="0">
              <a:latin typeface="Arial"/>
            </a:endParaRPr>
          </a:p>
        </p:txBody>
      </p:sp>
      <p:sp>
        <p:nvSpPr>
          <p:cNvPr id="231" name="4 - Ορθογώνιο"/>
          <p:cNvSpPr/>
          <p:nvPr/>
        </p:nvSpPr>
        <p:spPr>
          <a:xfrm>
            <a:off x="4989600" y="1817640"/>
            <a:ext cx="7201800" cy="502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Η γνώμη του Ιερού Χρυσοστόμου για την </a:t>
            </a:r>
            <a:r>
              <a:rPr lang="el-GR" sz="1800" b="1" strike="noStrike" spc="-1" dirty="0">
                <a:solidFill>
                  <a:srgbClr val="000000"/>
                </a:solidFill>
                <a:latin typeface="Calibri"/>
              </a:rPr>
              <a:t>αγωγή</a:t>
            </a:r>
            <a:r>
              <a:rPr lang="el-GR" sz="1800" b="0" strike="noStrike" spc="-1" dirty="0">
                <a:solidFill>
                  <a:srgbClr val="000000"/>
                </a:solidFill>
                <a:latin typeface="Calibri"/>
              </a:rPr>
              <a:t> και </a:t>
            </a:r>
            <a:r>
              <a:rPr lang="el-GR" sz="1800" b="1" strike="noStrike" spc="-1" dirty="0">
                <a:solidFill>
                  <a:srgbClr val="000000"/>
                </a:solidFill>
                <a:latin typeface="Calibri"/>
              </a:rPr>
              <a:t>παιδεία «</a:t>
            </a:r>
            <a:r>
              <a:rPr lang="el-GR" sz="1800" b="1" i="1" strike="noStrike" spc="-1" dirty="0">
                <a:solidFill>
                  <a:srgbClr val="000000"/>
                </a:solidFill>
                <a:latin typeface="Calibri"/>
              </a:rPr>
              <a:t>εν Χριστώ</a:t>
            </a:r>
            <a:r>
              <a:rPr lang="el-GR" sz="1800" b="1" strike="noStrike" spc="-1" dirty="0">
                <a:solidFill>
                  <a:srgbClr val="000000"/>
                </a:solidFill>
                <a:latin typeface="Calibri"/>
              </a:rPr>
              <a:t>» </a:t>
            </a:r>
            <a:r>
              <a:rPr lang="el-GR" sz="1800" b="0" strike="noStrike" spc="-1" dirty="0">
                <a:solidFill>
                  <a:srgbClr val="000000"/>
                </a:solidFill>
                <a:latin typeface="Calibri"/>
              </a:rPr>
              <a:t>των νέων παρουσιάζεται πολύμορφη. Τον απασχόλησε ο </a:t>
            </a:r>
            <a:r>
              <a:rPr lang="el-GR" sz="1800" b="1" strike="noStrike" spc="-1" dirty="0">
                <a:solidFill>
                  <a:srgbClr val="000000"/>
                </a:solidFill>
                <a:latin typeface="Calibri"/>
              </a:rPr>
              <a:t>σκοπός της αγωγής</a:t>
            </a:r>
            <a:r>
              <a:rPr lang="el-GR" sz="1800" b="0" strike="noStrike" spc="-1" dirty="0">
                <a:solidFill>
                  <a:srgbClr val="000000"/>
                </a:solidFill>
                <a:latin typeface="Calibri"/>
              </a:rPr>
              <a:t>, η </a:t>
            </a:r>
            <a:r>
              <a:rPr lang="el-GR" sz="1800" b="1" strike="noStrike" spc="-1" dirty="0">
                <a:solidFill>
                  <a:srgbClr val="000000"/>
                </a:solidFill>
                <a:latin typeface="Calibri"/>
              </a:rPr>
              <a:t>προσωπικότητα του παιδαγωγού</a:t>
            </a:r>
            <a:r>
              <a:rPr lang="el-GR" sz="1800" b="0" strike="noStrike" spc="-1" dirty="0">
                <a:solidFill>
                  <a:srgbClr val="000000"/>
                </a:solidFill>
                <a:latin typeface="Calibri"/>
              </a:rPr>
              <a:t>, οι </a:t>
            </a:r>
            <a:r>
              <a:rPr lang="el-GR" sz="1800" b="1" strike="noStrike" spc="-1" dirty="0">
                <a:solidFill>
                  <a:srgbClr val="000000"/>
                </a:solidFill>
                <a:latin typeface="Calibri"/>
              </a:rPr>
              <a:t>μέθοδοι διδασκαλίας</a:t>
            </a:r>
            <a:r>
              <a:rPr lang="el-GR" sz="1800" b="0" strike="noStrike" spc="-1" dirty="0">
                <a:solidFill>
                  <a:srgbClr val="000000"/>
                </a:solidFill>
                <a:latin typeface="Calibri"/>
              </a:rPr>
              <a:t>, η </a:t>
            </a:r>
            <a:r>
              <a:rPr lang="el-GR" sz="1800" b="1" strike="noStrike" spc="-1" dirty="0">
                <a:solidFill>
                  <a:srgbClr val="000000"/>
                </a:solidFill>
                <a:latin typeface="Calibri"/>
              </a:rPr>
              <a:t>ελκυστικότητα </a:t>
            </a:r>
            <a:r>
              <a:rPr lang="el-GR" sz="1800" b="0" strike="noStrike" spc="-1" dirty="0">
                <a:solidFill>
                  <a:srgbClr val="000000"/>
                </a:solidFill>
                <a:latin typeface="Calibri"/>
              </a:rPr>
              <a:t>του μαθήματος, οι </a:t>
            </a:r>
            <a:r>
              <a:rPr lang="el-GR" sz="1800" b="1" strike="noStrike" spc="-1" dirty="0">
                <a:solidFill>
                  <a:srgbClr val="000000"/>
                </a:solidFill>
                <a:latin typeface="Calibri"/>
              </a:rPr>
              <a:t>αντιληπτικές ικανότητες </a:t>
            </a:r>
            <a:r>
              <a:rPr lang="el-GR" sz="1800" b="0" strike="noStrike" spc="-1" dirty="0">
                <a:solidFill>
                  <a:srgbClr val="000000"/>
                </a:solidFill>
                <a:latin typeface="Calibri"/>
              </a:rPr>
              <a:t>των μαθητών. Σημειώνει ότι ο </a:t>
            </a:r>
            <a:r>
              <a:rPr lang="el-GR" sz="1800" b="1" strike="noStrike" spc="-1" dirty="0">
                <a:solidFill>
                  <a:srgbClr val="000000"/>
                </a:solidFill>
                <a:latin typeface="Calibri"/>
              </a:rPr>
              <a:t>μαθητής</a:t>
            </a:r>
            <a:r>
              <a:rPr lang="el-GR" sz="1800" b="0" strike="noStrike" spc="-1" dirty="0">
                <a:solidFill>
                  <a:srgbClr val="000000"/>
                </a:solidFill>
                <a:latin typeface="Calibri"/>
              </a:rPr>
              <a:t> </a:t>
            </a:r>
            <a:r>
              <a:rPr lang="el-GR" sz="1800" b="0" i="1" strike="noStrike" spc="-1" dirty="0">
                <a:solidFill>
                  <a:srgbClr val="000000"/>
                </a:solidFill>
                <a:latin typeface="Calibri"/>
              </a:rPr>
              <a:t>δεν</a:t>
            </a:r>
            <a:r>
              <a:rPr lang="el-GR" sz="1800" b="0" strike="noStrike" spc="-1" dirty="0">
                <a:solidFill>
                  <a:srgbClr val="000000"/>
                </a:solidFill>
                <a:latin typeface="Calibri"/>
              </a:rPr>
              <a:t> πρέπει να δέχεται </a:t>
            </a:r>
            <a:r>
              <a:rPr lang="el-GR" sz="1800" b="0" i="1" strike="noStrike" spc="-1" dirty="0">
                <a:solidFill>
                  <a:srgbClr val="000000"/>
                </a:solidFill>
                <a:latin typeface="Calibri"/>
              </a:rPr>
              <a:t>παθητικά</a:t>
            </a:r>
            <a:r>
              <a:rPr lang="el-GR" sz="1800" b="0" strike="noStrike" spc="-1" dirty="0">
                <a:solidFill>
                  <a:srgbClr val="000000"/>
                </a:solidFill>
                <a:latin typeface="Calibri"/>
              </a:rPr>
              <a:t> την προσφερόμενη ύλη, αλλά να </a:t>
            </a:r>
            <a:r>
              <a:rPr lang="el-GR" sz="1800" b="1" strike="noStrike" spc="-1" dirty="0">
                <a:solidFill>
                  <a:srgbClr val="000000"/>
                </a:solidFill>
                <a:latin typeface="Calibri"/>
              </a:rPr>
              <a:t>συμμετέχει ενεργητικά </a:t>
            </a:r>
            <a:r>
              <a:rPr lang="el-GR" sz="1800" b="0" strike="noStrike" spc="-1" dirty="0">
                <a:solidFill>
                  <a:srgbClr val="000000"/>
                </a:solidFill>
                <a:latin typeface="Calibri"/>
              </a:rPr>
              <a:t>και να </a:t>
            </a:r>
            <a:r>
              <a:rPr lang="el-GR" sz="1800" b="1" strike="noStrike" spc="-1" dirty="0">
                <a:solidFill>
                  <a:srgbClr val="000000"/>
                </a:solidFill>
                <a:latin typeface="Calibri"/>
              </a:rPr>
              <a:t>διατυπώνει απορίες και γνώμες</a:t>
            </a:r>
            <a:r>
              <a:rPr lang="el-GR" sz="1800" b="0" strike="noStrike" spc="-1" dirty="0">
                <a:solidFill>
                  <a:srgbClr val="000000"/>
                </a:solidFill>
                <a:latin typeface="Calibri"/>
              </a:rPr>
              <a:t>. Αναγνωρίζει ότι η αγωγή στη </a:t>
            </a:r>
            <a:r>
              <a:rPr lang="el-GR" sz="1800" b="1" u="sng" strike="noStrike" spc="-1" dirty="0">
                <a:solidFill>
                  <a:srgbClr val="000000"/>
                </a:solidFill>
                <a:latin typeface="Calibri"/>
              </a:rPr>
              <a:t>νηπιακή</a:t>
            </a:r>
            <a:r>
              <a:rPr lang="el-GR" sz="1800" b="0" strike="noStrike" spc="-1" dirty="0">
                <a:solidFill>
                  <a:srgbClr val="000000"/>
                </a:solidFill>
                <a:latin typeface="Calibri"/>
              </a:rPr>
              <a:t> </a:t>
            </a:r>
            <a:r>
              <a:rPr lang="el-GR" sz="1800" b="1" strike="noStrike" spc="-1" dirty="0">
                <a:solidFill>
                  <a:srgbClr val="000000"/>
                </a:solidFill>
                <a:latin typeface="Calibri"/>
              </a:rPr>
              <a:t>ηλικία</a:t>
            </a:r>
            <a:r>
              <a:rPr lang="el-GR" sz="1800" b="0" strike="noStrike" spc="-1" dirty="0">
                <a:solidFill>
                  <a:srgbClr val="000000"/>
                </a:solidFill>
                <a:latin typeface="Calibri"/>
              </a:rPr>
              <a:t> είναι πολύ αποτελεσματική για να εγγραφούν στην ψυχή αγαθές έξεις. «</a:t>
            </a:r>
            <a:r>
              <a:rPr lang="el-GR" sz="1800" b="0" i="1" strike="noStrike" spc="-1" dirty="0">
                <a:solidFill>
                  <a:srgbClr val="000000"/>
                </a:solidFill>
                <a:latin typeface="Calibri"/>
              </a:rPr>
              <a:t>Αν </a:t>
            </a:r>
            <a:r>
              <a:rPr lang="el-GR" sz="1800" b="0" i="1" strike="noStrike" spc="-1" dirty="0" err="1">
                <a:solidFill>
                  <a:srgbClr val="000000"/>
                </a:solidFill>
                <a:latin typeface="Calibri"/>
              </a:rPr>
              <a:t>τοίνυν</a:t>
            </a:r>
            <a:r>
              <a:rPr lang="el-GR" sz="1800" b="0" i="1" strike="noStrike" spc="-1" dirty="0">
                <a:solidFill>
                  <a:srgbClr val="000000"/>
                </a:solidFill>
                <a:latin typeface="Calibri"/>
              </a:rPr>
              <a:t> άνωθεν και εκ πρώτης ηλικίας αυτή </a:t>
            </a:r>
            <a:r>
              <a:rPr lang="el-GR" sz="1800" b="0" i="1" strike="noStrike" spc="-1" dirty="0" err="1">
                <a:solidFill>
                  <a:srgbClr val="000000"/>
                </a:solidFill>
                <a:latin typeface="Calibri"/>
              </a:rPr>
              <a:t>πήξωμεν</a:t>
            </a:r>
            <a:r>
              <a:rPr lang="el-GR" sz="1800" b="0" i="1" strike="noStrike" spc="-1" dirty="0">
                <a:solidFill>
                  <a:srgbClr val="000000"/>
                </a:solidFill>
                <a:latin typeface="Calibri"/>
              </a:rPr>
              <a:t> καλούς, ου </a:t>
            </a:r>
            <a:r>
              <a:rPr lang="el-GR" sz="1800" b="0" i="1" strike="noStrike" spc="-1" dirty="0" err="1">
                <a:solidFill>
                  <a:srgbClr val="000000"/>
                </a:solidFill>
                <a:latin typeface="Calibri"/>
              </a:rPr>
              <a:t>δεησόμεθα</a:t>
            </a:r>
            <a:r>
              <a:rPr lang="el-GR" sz="1800" b="0" i="1" strike="noStrike" spc="-1" dirty="0">
                <a:solidFill>
                  <a:srgbClr val="000000"/>
                </a:solidFill>
                <a:latin typeface="Calibri"/>
              </a:rPr>
              <a:t> πολλών μετά ταύτα πόνων, αλλ’ η συνήθεια νόμος αυτοίς </a:t>
            </a:r>
            <a:r>
              <a:rPr lang="el-GR" sz="1800" b="0" i="1" strike="noStrike" spc="-1" dirty="0" err="1">
                <a:solidFill>
                  <a:srgbClr val="000000"/>
                </a:solidFill>
                <a:latin typeface="Calibri"/>
              </a:rPr>
              <a:t>έσται</a:t>
            </a:r>
            <a:r>
              <a:rPr lang="el-GR" sz="1800" b="0" i="1" strike="noStrike" spc="-1" dirty="0">
                <a:solidFill>
                  <a:srgbClr val="000000"/>
                </a:solidFill>
                <a:latin typeface="Calibri"/>
              </a:rPr>
              <a:t> λοιπόν</a:t>
            </a:r>
            <a:r>
              <a:rPr lang="el-GR" sz="1800" b="0" strike="noStrike" spc="-1" dirty="0">
                <a:solidFill>
                  <a:srgbClr val="000000"/>
                </a:solidFill>
                <a:latin typeface="Calibri"/>
              </a:rPr>
              <a:t>». Ομιλεί για την επίδραση της γυμναστικής, την επενέργεια της μουσικής. Υπογραμμίζει ότι ο </a:t>
            </a:r>
            <a:r>
              <a:rPr lang="el-GR" sz="1800" b="1" strike="noStrike" spc="-1" dirty="0">
                <a:solidFill>
                  <a:srgbClr val="000000"/>
                </a:solidFill>
                <a:latin typeface="Calibri"/>
              </a:rPr>
              <a:t>παιδαγωγός </a:t>
            </a:r>
            <a:r>
              <a:rPr lang="el-GR" sz="1800" b="0" strike="noStrike" spc="-1" dirty="0">
                <a:solidFill>
                  <a:srgbClr val="000000"/>
                </a:solidFill>
                <a:latin typeface="Calibri"/>
              </a:rPr>
              <a:t>πρέπει να έχει </a:t>
            </a:r>
            <a:r>
              <a:rPr lang="el-GR" sz="1800" b="1" strike="noStrike" spc="-1" dirty="0">
                <a:solidFill>
                  <a:srgbClr val="000000"/>
                </a:solidFill>
                <a:latin typeface="Calibri"/>
              </a:rPr>
              <a:t>επιστημονικό οπλισμό </a:t>
            </a:r>
            <a:r>
              <a:rPr lang="el-GR" sz="1800" b="0" strike="noStrike" spc="-1" dirty="0">
                <a:solidFill>
                  <a:srgbClr val="000000"/>
                </a:solidFill>
                <a:latin typeface="Calibri"/>
              </a:rPr>
              <a:t>και να είναι </a:t>
            </a:r>
            <a:r>
              <a:rPr lang="el-GR" sz="1800" b="1" strike="noStrike" spc="-1" dirty="0">
                <a:solidFill>
                  <a:srgbClr val="000000"/>
                </a:solidFill>
                <a:latin typeface="Calibri"/>
              </a:rPr>
              <a:t>ηθικά ακέραιος</a:t>
            </a:r>
            <a:r>
              <a:rPr lang="el-GR" sz="1800" b="0" strike="noStrike" spc="-1" dirty="0">
                <a:solidFill>
                  <a:srgbClr val="000000"/>
                </a:solidFill>
                <a:latin typeface="Calibri"/>
              </a:rPr>
              <a:t>. Η άσκηση της αγωγής να γίνεται έτσι ώστε ο </a:t>
            </a:r>
            <a:r>
              <a:rPr lang="el-GR" sz="1800" b="0" strike="noStrike" spc="-1" dirty="0" err="1">
                <a:solidFill>
                  <a:srgbClr val="000000"/>
                </a:solidFill>
                <a:latin typeface="Calibri"/>
              </a:rPr>
              <a:t>παιδαγωγούμενος</a:t>
            </a:r>
            <a:r>
              <a:rPr lang="el-GR" sz="1800" b="0" strike="noStrike" spc="-1" dirty="0">
                <a:solidFill>
                  <a:srgbClr val="000000"/>
                </a:solidFill>
                <a:latin typeface="Calibri"/>
              </a:rPr>
              <a:t> να διαπλαστεί «</a:t>
            </a:r>
            <a:r>
              <a:rPr lang="el-GR" sz="1800" b="0" i="1" strike="noStrike" spc="-1" dirty="0">
                <a:solidFill>
                  <a:srgbClr val="000000"/>
                </a:solidFill>
                <a:latin typeface="Calibri"/>
              </a:rPr>
              <a:t>εις </a:t>
            </a:r>
            <a:r>
              <a:rPr lang="el-GR" sz="1800" b="1" i="1" strike="noStrike" spc="-1" dirty="0">
                <a:solidFill>
                  <a:srgbClr val="000000"/>
                </a:solidFill>
                <a:latin typeface="Calibri"/>
              </a:rPr>
              <a:t>τέλειον </a:t>
            </a:r>
            <a:r>
              <a:rPr lang="el-GR" sz="1800" b="1" i="1" strike="noStrike" spc="-1" dirty="0" err="1">
                <a:solidFill>
                  <a:srgbClr val="000000"/>
                </a:solidFill>
                <a:latin typeface="Calibri"/>
              </a:rPr>
              <a:t>Χριστιανόν</a:t>
            </a:r>
            <a:r>
              <a:rPr lang="el-GR" sz="1800" b="1" i="1" strike="noStrike" spc="-1" dirty="0">
                <a:solidFill>
                  <a:srgbClr val="000000"/>
                </a:solidFill>
                <a:latin typeface="Calibri"/>
              </a:rPr>
              <a:t> </a:t>
            </a:r>
            <a:r>
              <a:rPr lang="el-GR" sz="1800" b="0" i="1" strike="noStrike" spc="-1" dirty="0">
                <a:solidFill>
                  <a:srgbClr val="000000"/>
                </a:solidFill>
                <a:latin typeface="Calibri"/>
              </a:rPr>
              <a:t>και </a:t>
            </a:r>
            <a:r>
              <a:rPr lang="el-GR" sz="1800" b="1" i="1" strike="noStrike" spc="-1" dirty="0">
                <a:solidFill>
                  <a:srgbClr val="000000"/>
                </a:solidFill>
                <a:latin typeface="Calibri"/>
              </a:rPr>
              <a:t>πραγματικόν </a:t>
            </a:r>
            <a:r>
              <a:rPr lang="el-GR" sz="1800" b="1" i="1" strike="noStrike" spc="-1" dirty="0" err="1">
                <a:solidFill>
                  <a:srgbClr val="000000"/>
                </a:solidFill>
                <a:latin typeface="Calibri"/>
              </a:rPr>
              <a:t>φιλόσοφον</a:t>
            </a:r>
            <a:r>
              <a:rPr lang="el-GR" sz="1800" b="0" strike="noStrike" spc="-1" dirty="0">
                <a:solidFill>
                  <a:srgbClr val="000000"/>
                </a:solidFill>
                <a:latin typeface="Calibri"/>
              </a:rPr>
              <a:t>». Το κοινωνικό αγαθό της </a:t>
            </a:r>
            <a:r>
              <a:rPr lang="el-GR" sz="1800" b="1" strike="noStrike" spc="-1" dirty="0">
                <a:solidFill>
                  <a:srgbClr val="000000"/>
                </a:solidFill>
                <a:latin typeface="Calibri"/>
              </a:rPr>
              <a:t>αγωγής</a:t>
            </a:r>
            <a:r>
              <a:rPr lang="el-GR" sz="1800" b="0" strike="noStrike" spc="-1" dirty="0">
                <a:solidFill>
                  <a:srgbClr val="000000"/>
                </a:solidFill>
                <a:latin typeface="Calibri"/>
              </a:rPr>
              <a:t> για τον Ιερό Χρυσόστομο θεωρείται πρώτιστο μέλημα και με την ευρύτερη έννοια «</a:t>
            </a:r>
            <a:r>
              <a:rPr lang="el-GR" sz="1800" b="1" i="1" strike="noStrike" spc="-1" dirty="0">
                <a:solidFill>
                  <a:srgbClr val="000000"/>
                </a:solidFill>
                <a:latin typeface="Calibri"/>
              </a:rPr>
              <a:t>παιδεία</a:t>
            </a:r>
            <a:r>
              <a:rPr lang="el-GR" sz="1800" b="0" i="1" strike="noStrike" spc="-1" dirty="0">
                <a:solidFill>
                  <a:srgbClr val="000000"/>
                </a:solidFill>
                <a:latin typeface="Calibri"/>
              </a:rPr>
              <a:t> </a:t>
            </a:r>
            <a:r>
              <a:rPr lang="el-GR" sz="1800" b="1" i="1" strike="noStrike" spc="-1" dirty="0" err="1">
                <a:solidFill>
                  <a:srgbClr val="000000"/>
                </a:solidFill>
                <a:latin typeface="Calibri"/>
              </a:rPr>
              <a:t>μετάληψις</a:t>
            </a:r>
            <a:r>
              <a:rPr lang="el-GR" sz="1800" b="1" i="1" strike="noStrike" spc="-1" dirty="0">
                <a:solidFill>
                  <a:srgbClr val="000000"/>
                </a:solidFill>
                <a:latin typeface="Calibri"/>
              </a:rPr>
              <a:t> </a:t>
            </a:r>
            <a:r>
              <a:rPr lang="el-GR" sz="1800" b="1" i="1" strike="noStrike" spc="-1" dirty="0" err="1">
                <a:solidFill>
                  <a:srgbClr val="000000"/>
                </a:solidFill>
                <a:latin typeface="Calibri"/>
              </a:rPr>
              <a:t>αγιότητός</a:t>
            </a:r>
            <a:r>
              <a:rPr lang="el-GR" sz="1800" b="1" i="1" strike="noStrike" spc="-1" dirty="0">
                <a:solidFill>
                  <a:srgbClr val="000000"/>
                </a:solidFill>
                <a:latin typeface="Calibri"/>
              </a:rPr>
              <a:t> </a:t>
            </a:r>
            <a:r>
              <a:rPr lang="el-GR" sz="1800" b="0" i="1" strike="noStrike" spc="-1" dirty="0" err="1">
                <a:solidFill>
                  <a:srgbClr val="000000"/>
                </a:solidFill>
                <a:latin typeface="Calibri"/>
              </a:rPr>
              <a:t>εστι</a:t>
            </a:r>
            <a:r>
              <a:rPr lang="el-GR" sz="1800" b="0" strike="noStrike" spc="-1" dirty="0">
                <a:solidFill>
                  <a:srgbClr val="000000"/>
                </a:solidFill>
                <a:latin typeface="Calibri"/>
              </a:rPr>
              <a:t>»</a:t>
            </a:r>
            <a:r>
              <a:rPr lang="el-GR" sz="1800" b="0" u="sng" strike="noStrike" spc="-1" baseline="30000" dirty="0">
                <a:solidFill>
                  <a:srgbClr val="000000"/>
                </a:solidFill>
                <a:uFillTx/>
                <a:latin typeface="Calibri"/>
              </a:rPr>
              <a:t> </a:t>
            </a:r>
            <a:r>
              <a:rPr lang="el-GR" sz="1800" b="0" strike="noStrike" spc="-1" dirty="0">
                <a:solidFill>
                  <a:srgbClr val="000000"/>
                </a:solidFill>
                <a:latin typeface="Calibri"/>
              </a:rPr>
              <a:t>και «</a:t>
            </a:r>
            <a:r>
              <a:rPr lang="el-GR" sz="1800" b="0" i="1" strike="noStrike" spc="-1" dirty="0">
                <a:solidFill>
                  <a:srgbClr val="000000"/>
                </a:solidFill>
                <a:latin typeface="Calibri"/>
              </a:rPr>
              <a:t>δια πάντων εις </a:t>
            </a:r>
            <a:r>
              <a:rPr lang="el-GR" sz="1800" b="1" i="1" strike="noStrike" spc="-1" dirty="0" err="1">
                <a:solidFill>
                  <a:srgbClr val="000000"/>
                </a:solidFill>
                <a:latin typeface="Calibri"/>
              </a:rPr>
              <a:t>θεογνωσίαν</a:t>
            </a:r>
            <a:r>
              <a:rPr lang="el-GR" sz="1800" b="1" i="1" strike="noStrike" spc="-1" dirty="0">
                <a:solidFill>
                  <a:srgbClr val="000000"/>
                </a:solidFill>
                <a:latin typeface="Calibri"/>
              </a:rPr>
              <a:t> </a:t>
            </a:r>
            <a:r>
              <a:rPr lang="el-GR" sz="1800" b="0" i="1" strike="noStrike" spc="-1" dirty="0" err="1">
                <a:solidFill>
                  <a:srgbClr val="000000"/>
                </a:solidFill>
                <a:latin typeface="Calibri"/>
              </a:rPr>
              <a:t>κελεύων</a:t>
            </a:r>
            <a:r>
              <a:rPr lang="el-GR" sz="1800" b="0" i="1" strike="noStrike" spc="-1" dirty="0">
                <a:solidFill>
                  <a:srgbClr val="000000"/>
                </a:solidFill>
                <a:latin typeface="Calibri"/>
              </a:rPr>
              <a:t> </a:t>
            </a:r>
            <a:r>
              <a:rPr lang="el-GR" sz="1800" b="0" i="1" strike="noStrike" spc="-1" dirty="0" err="1">
                <a:solidFill>
                  <a:srgbClr val="000000"/>
                </a:solidFill>
                <a:latin typeface="Calibri"/>
              </a:rPr>
              <a:t>αγείν</a:t>
            </a:r>
            <a:r>
              <a:rPr lang="el-GR" sz="1800" b="0" i="1" strike="noStrike" spc="-1" dirty="0">
                <a:solidFill>
                  <a:srgbClr val="000000"/>
                </a:solidFill>
                <a:latin typeface="Calibri"/>
              </a:rPr>
              <a:t> αυτούς</a:t>
            </a:r>
            <a:r>
              <a:rPr lang="el-GR" sz="1800" b="0" strike="noStrike" spc="-1" dirty="0">
                <a:solidFill>
                  <a:srgbClr val="000000"/>
                </a:solidFill>
                <a:latin typeface="Calibri"/>
              </a:rPr>
              <a:t>» (τους </a:t>
            </a:r>
            <a:r>
              <a:rPr lang="el-GR" sz="1800" b="0" strike="noStrike" spc="-1" dirty="0" err="1">
                <a:solidFill>
                  <a:srgbClr val="000000"/>
                </a:solidFill>
                <a:latin typeface="Calibri"/>
              </a:rPr>
              <a:t>παίδας</a:t>
            </a:r>
            <a:r>
              <a:rPr lang="el-GR" sz="1800" b="0" strike="noStrike" spc="-1" dirty="0">
                <a:solidFill>
                  <a:srgbClr val="000000"/>
                </a:solidFill>
                <a:latin typeface="Calibri"/>
              </a:rPr>
              <a:t>).</a:t>
            </a:r>
            <a:endParaRPr lang="el-GR"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dissolve">
                                      <p:cBhvr additive="repl">
                                        <p:cTn id="7"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3 - Θέση κειμένου"/>
          <p:cNvSpPr txBox="1"/>
          <p:nvPr/>
        </p:nvSpPr>
        <p:spPr>
          <a:xfrm>
            <a:off x="0" y="163800"/>
            <a:ext cx="7055640" cy="6693840"/>
          </a:xfrm>
          <a:prstGeom prst="rect">
            <a:avLst/>
          </a:prstGeom>
          <a:noFill/>
          <a:ln w="0">
            <a:noFill/>
          </a:ln>
        </p:spPr>
        <p:txBody>
          <a:bodyPr>
            <a:noAutofit/>
          </a:bodyPr>
          <a:lstStyle/>
          <a:p>
            <a:pPr algn="ctr">
              <a:lnSpc>
                <a:spcPct val="90000"/>
              </a:lnSpc>
              <a:spcBef>
                <a:spcPts val="1001"/>
              </a:spcBef>
              <a:tabLst>
                <a:tab pos="0" algn="l"/>
              </a:tabLst>
            </a:pPr>
            <a:r>
              <a:rPr lang="el-GR" sz="1600" b="0" strike="noStrike" spc="-1">
                <a:solidFill>
                  <a:srgbClr val="000000"/>
                </a:solidFill>
                <a:latin typeface="Calibri"/>
              </a:rPr>
              <a:t>-Απροθυμία του δασκάλου να </a:t>
            </a:r>
            <a:r>
              <a:rPr lang="el-GR" sz="1600" b="1" strike="noStrike" spc="-1">
                <a:solidFill>
                  <a:srgbClr val="000000"/>
                </a:solidFill>
                <a:latin typeface="Calibri"/>
              </a:rPr>
              <a:t>μοιράζεται</a:t>
            </a:r>
            <a:r>
              <a:rPr lang="el-GR" sz="1600" b="0" strike="noStrike" spc="-1">
                <a:solidFill>
                  <a:srgbClr val="000000"/>
                </a:solidFill>
                <a:latin typeface="Calibri"/>
              </a:rPr>
              <a:t> γνώσεις </a:t>
            </a:r>
          </a:p>
          <a:p>
            <a:pPr algn="ctr">
              <a:lnSpc>
                <a:spcPct val="90000"/>
              </a:lnSpc>
              <a:spcBef>
                <a:spcPts val="1001"/>
              </a:spcBef>
              <a:tabLst>
                <a:tab pos="0" algn="l"/>
              </a:tabLst>
            </a:pPr>
            <a:r>
              <a:rPr lang="el-GR" sz="1600" b="0" strike="noStrike" spc="-1">
                <a:solidFill>
                  <a:srgbClr val="000000"/>
                </a:solidFill>
                <a:latin typeface="Calibri"/>
              </a:rPr>
              <a:t>(ή, στην πραγματικότητα, και οτιδήποτε άλλο…)</a:t>
            </a:r>
          </a:p>
          <a:p>
            <a:pPr algn="ctr">
              <a:lnSpc>
                <a:spcPct val="90000"/>
              </a:lnSpc>
              <a:spcBef>
                <a:spcPts val="1001"/>
              </a:spcBef>
              <a:tabLst>
                <a:tab pos="0" algn="l"/>
              </a:tabLst>
            </a:pPr>
            <a:r>
              <a:rPr lang="el-GR" sz="1600" b="1" strike="noStrike" spc="-1">
                <a:solidFill>
                  <a:srgbClr val="000000"/>
                </a:solidFill>
                <a:latin typeface="Calibri"/>
              </a:rPr>
              <a:t>-Άφθονη</a:t>
            </a:r>
            <a:r>
              <a:rPr lang="el-GR" sz="1600" b="0" strike="noStrike" spc="-1">
                <a:solidFill>
                  <a:srgbClr val="000000"/>
                </a:solidFill>
                <a:latin typeface="Calibri"/>
              </a:rPr>
              <a:t>  θ ε ω ρ η τ ι κ ο λ ο γ ί α : </a:t>
            </a:r>
          </a:p>
          <a:p>
            <a:pPr algn="ctr">
              <a:lnSpc>
                <a:spcPct val="90000"/>
              </a:lnSpc>
              <a:spcBef>
                <a:spcPts val="1001"/>
              </a:spcBef>
              <a:tabLst>
                <a:tab pos="0" algn="l"/>
              </a:tabLst>
            </a:pPr>
            <a:r>
              <a:rPr lang="el-GR" sz="1600" b="0" strike="noStrike" spc="-1">
                <a:solidFill>
                  <a:srgbClr val="000000"/>
                </a:solidFill>
                <a:latin typeface="Calibri"/>
              </a:rPr>
              <a:t>α π ο κ λ ε ι σ τ ι κ ή  εκμάθηση  </a:t>
            </a:r>
            <a:r>
              <a:rPr lang="el-GR" sz="1600" b="0" i="1" strike="noStrike" spc="-1">
                <a:solidFill>
                  <a:srgbClr val="000000"/>
                </a:solidFill>
                <a:latin typeface="Calibri"/>
              </a:rPr>
              <a:t>πληροφοριών </a:t>
            </a:r>
            <a:endParaRPr lang="el-GR" sz="1600" b="0" strike="noStrike" spc="-1">
              <a:solidFill>
                <a:srgbClr val="000000"/>
              </a:solidFill>
              <a:latin typeface="Calibri"/>
            </a:endParaRPr>
          </a:p>
          <a:p>
            <a:pPr algn="ctr">
              <a:lnSpc>
                <a:spcPct val="90000"/>
              </a:lnSpc>
              <a:spcBef>
                <a:spcPts val="1001"/>
              </a:spcBef>
              <a:tabLst>
                <a:tab pos="0" algn="l"/>
              </a:tabLst>
            </a:pPr>
            <a:r>
              <a:rPr lang="el-GR" sz="1600" b="0" strike="noStrike" spc="-1">
                <a:solidFill>
                  <a:srgbClr val="000000"/>
                </a:solidFill>
                <a:latin typeface="Calibri"/>
              </a:rPr>
              <a:t>μέσω μελέτης και  προβληματισμού </a:t>
            </a:r>
          </a:p>
          <a:p>
            <a:pPr algn="ctr">
              <a:lnSpc>
                <a:spcPct val="90000"/>
              </a:lnSpc>
              <a:spcBef>
                <a:spcPts val="1001"/>
              </a:spcBef>
              <a:tabLst>
                <a:tab pos="0" algn="l"/>
              </a:tabLst>
            </a:pPr>
            <a:r>
              <a:rPr lang="el-GR" sz="1600" b="0" strike="noStrike" spc="-1">
                <a:solidFill>
                  <a:srgbClr val="000000"/>
                </a:solidFill>
                <a:latin typeface="Calibri"/>
              </a:rPr>
              <a:t>βάσει </a:t>
            </a:r>
            <a:r>
              <a:rPr lang="el-GR" sz="1600" b="0" i="1" strike="noStrike" spc="-1">
                <a:solidFill>
                  <a:srgbClr val="000000"/>
                </a:solidFill>
                <a:latin typeface="Calibri"/>
              </a:rPr>
              <a:t>αφηρημένων </a:t>
            </a:r>
            <a:r>
              <a:rPr lang="el-GR" sz="1600" b="0" strike="noStrike" spc="-1">
                <a:solidFill>
                  <a:srgbClr val="000000"/>
                </a:solidFill>
                <a:latin typeface="Calibri"/>
              </a:rPr>
              <a:t>εννοιών.</a:t>
            </a:r>
          </a:p>
          <a:p>
            <a:pPr algn="ctr">
              <a:lnSpc>
                <a:spcPct val="90000"/>
              </a:lnSpc>
              <a:spcBef>
                <a:spcPts val="1001"/>
              </a:spcBef>
              <a:tabLst>
                <a:tab pos="0" algn="l"/>
              </a:tabLst>
            </a:pPr>
            <a:r>
              <a:rPr lang="el-GR" sz="1600" b="0" strike="noStrike" spc="-1">
                <a:solidFill>
                  <a:srgbClr val="000000"/>
                </a:solidFill>
                <a:latin typeface="Calibri"/>
              </a:rPr>
              <a:t>-Αίσθημα  απλής, τυπικής  διεκπεραίωσης </a:t>
            </a:r>
          </a:p>
          <a:p>
            <a:pPr algn="ctr">
              <a:lnSpc>
                <a:spcPct val="90000"/>
              </a:lnSpc>
              <a:spcBef>
                <a:spcPts val="1001"/>
              </a:spcBef>
              <a:tabLst>
                <a:tab pos="0" algn="l"/>
              </a:tabLst>
            </a:pPr>
            <a:r>
              <a:rPr lang="el-GR" sz="1600" b="0" strike="noStrike" spc="-1">
                <a:solidFill>
                  <a:srgbClr val="000000"/>
                </a:solidFill>
                <a:latin typeface="Calibri"/>
              </a:rPr>
              <a:t>του διδακτικού έργου.</a:t>
            </a:r>
            <a:br/>
            <a:r>
              <a:rPr lang="el-GR" sz="1600" b="0" strike="noStrike" spc="-1">
                <a:solidFill>
                  <a:srgbClr val="000000"/>
                </a:solidFill>
                <a:latin typeface="Calibri"/>
              </a:rPr>
              <a:t>-Ν ω θ ρ ό τ η τ α  και  ε φ η σ υ χ α σ μ ό ς. </a:t>
            </a:r>
          </a:p>
          <a:p>
            <a:pPr algn="ctr">
              <a:lnSpc>
                <a:spcPct val="90000"/>
              </a:lnSpc>
              <a:spcBef>
                <a:spcPts val="1001"/>
              </a:spcBef>
              <a:tabLst>
                <a:tab pos="0" algn="l"/>
              </a:tabLst>
            </a:pPr>
            <a:r>
              <a:rPr lang="el-GR" sz="1600" b="0" strike="noStrike" spc="-1">
                <a:solidFill>
                  <a:srgbClr val="000000"/>
                </a:solidFill>
                <a:latin typeface="Calibri"/>
              </a:rPr>
              <a:t>-Απώλεια  ενδιαφέροντος, έμπνευσης, δημιουργικού ταλέντου, </a:t>
            </a:r>
          </a:p>
          <a:p>
            <a:pPr algn="ctr">
              <a:lnSpc>
                <a:spcPct val="90000"/>
              </a:lnSpc>
              <a:spcBef>
                <a:spcPts val="1001"/>
              </a:spcBef>
              <a:tabLst>
                <a:tab pos="0" algn="l"/>
              </a:tabLst>
            </a:pPr>
            <a:r>
              <a:rPr lang="el-GR" sz="1600" b="0" strike="noStrike" spc="-1">
                <a:solidFill>
                  <a:srgbClr val="000000"/>
                </a:solidFill>
                <a:latin typeface="Calibri"/>
              </a:rPr>
              <a:t>δ ι ά θ ε σ η ς  ε π ι κ ο ι ν ω ν ί α ς.</a:t>
            </a:r>
            <a:br/>
            <a:r>
              <a:rPr lang="el-GR" sz="1600" b="0" strike="noStrike" spc="-1">
                <a:solidFill>
                  <a:srgbClr val="000000"/>
                </a:solidFill>
                <a:latin typeface="Calibri"/>
              </a:rPr>
              <a:t>-Δάσκαλοι</a:t>
            </a:r>
            <a:r>
              <a:rPr lang="en-US" sz="1600" b="0" strike="noStrike" spc="-1">
                <a:solidFill>
                  <a:srgbClr val="000000"/>
                </a:solidFill>
                <a:latin typeface="Calibri"/>
              </a:rPr>
              <a:t> </a:t>
            </a:r>
            <a:r>
              <a:rPr lang="el-GR" sz="1600" b="0" strike="noStrike" spc="-1">
                <a:solidFill>
                  <a:srgbClr val="000000"/>
                </a:solidFill>
                <a:latin typeface="Calibri"/>
              </a:rPr>
              <a:t>απρόσιτοι, υπερόπτες, μεγαλομανείς, ναρκισσιστές (τα τελευταία, εμφανή σε ευτυχώς λιγοστούς</a:t>
            </a:r>
            <a:r>
              <a:rPr lang="en-US" sz="1600" b="0" strike="noStrike" spc="-1">
                <a:solidFill>
                  <a:srgbClr val="000000"/>
                </a:solidFill>
                <a:latin typeface="Calibri"/>
              </a:rPr>
              <a:t> </a:t>
            </a:r>
            <a:r>
              <a:rPr lang="el-GR" sz="1600" b="0" strike="noStrike" spc="-1">
                <a:solidFill>
                  <a:srgbClr val="000000"/>
                </a:solidFill>
                <a:latin typeface="Calibri"/>
              </a:rPr>
              <a:t>- θέλω να πιστεύω - ακαδημαϊκούς δασκάλους) ,</a:t>
            </a:r>
          </a:p>
          <a:p>
            <a:pPr algn="ctr">
              <a:lnSpc>
                <a:spcPct val="90000"/>
              </a:lnSpc>
              <a:spcBef>
                <a:spcPts val="1001"/>
              </a:spcBef>
              <a:tabLst>
                <a:tab pos="0" algn="l"/>
              </a:tabLst>
            </a:pPr>
            <a:r>
              <a:rPr lang="el-GR" sz="1600" b="0" i="1" strike="noStrike" spc="-1">
                <a:solidFill>
                  <a:srgbClr val="000000"/>
                </a:solidFill>
                <a:latin typeface="Calibri"/>
              </a:rPr>
              <a:t>χ ω ρ ί ς </a:t>
            </a:r>
            <a:r>
              <a:rPr lang="el-GR" sz="1600" b="0" strike="noStrike" spc="-1">
                <a:solidFill>
                  <a:srgbClr val="000000"/>
                </a:solidFill>
                <a:latin typeface="Calibri"/>
              </a:rPr>
              <a:t>μεταδοτικότητα και χωρίς μετάδοση της έφεσης για μάθηση.</a:t>
            </a:r>
          </a:p>
          <a:p>
            <a:pPr algn="ctr">
              <a:lnSpc>
                <a:spcPct val="90000"/>
              </a:lnSpc>
              <a:spcBef>
                <a:spcPts val="1001"/>
              </a:spcBef>
              <a:buClr>
                <a:srgbClr val="000000"/>
              </a:buClr>
              <a:buFont typeface="Arial"/>
              <a:buChar char="-"/>
              <a:tabLst>
                <a:tab pos="0" algn="l"/>
              </a:tabLst>
            </a:pPr>
            <a:r>
              <a:rPr lang="el-GR" sz="1600" b="0" strike="noStrike" spc="-1">
                <a:solidFill>
                  <a:srgbClr val="000000"/>
                </a:solidFill>
                <a:latin typeface="Calibri"/>
              </a:rPr>
              <a:t>Α π ρ ο θ υ μ ί α  εφαρμογής καινοτόμων μεθόδων.</a:t>
            </a:r>
            <a:br/>
            <a:r>
              <a:rPr lang="el-GR" sz="1600" b="0" strike="noStrike" spc="-1">
                <a:solidFill>
                  <a:srgbClr val="000000"/>
                </a:solidFill>
                <a:latin typeface="Calibri"/>
              </a:rPr>
              <a:t>- Το  μ ο ν α δ ι κ ό  κίνητρο για κάθε εκπαιδευτικό εγχείρημα είναι η ανταποδοτικότητα,</a:t>
            </a:r>
          </a:p>
          <a:p>
            <a:pPr algn="ctr">
              <a:lnSpc>
                <a:spcPct val="90000"/>
              </a:lnSpc>
              <a:spcBef>
                <a:spcPts val="1001"/>
              </a:spcBef>
              <a:tabLst>
                <a:tab pos="0" algn="l"/>
              </a:tabLst>
            </a:pPr>
            <a:r>
              <a:rPr lang="el-GR" sz="1600" b="0" strike="noStrike" spc="-1">
                <a:solidFill>
                  <a:srgbClr val="000000"/>
                </a:solidFill>
                <a:latin typeface="Calibri"/>
              </a:rPr>
              <a:t> που αποτυπώνεται  αποκλειστικά  σε οικονομικά μεγέθη.</a:t>
            </a:r>
          </a:p>
          <a:p>
            <a:pPr algn="ctr">
              <a:lnSpc>
                <a:spcPct val="90000"/>
              </a:lnSpc>
              <a:spcBef>
                <a:spcPts val="1001"/>
              </a:spcBef>
              <a:buClr>
                <a:srgbClr val="000000"/>
              </a:buClr>
              <a:buFont typeface="Arial"/>
              <a:buChar char="-"/>
              <a:tabLst>
                <a:tab pos="0" algn="l"/>
              </a:tabLst>
            </a:pPr>
            <a:r>
              <a:rPr lang="el-GR" sz="1600" b="0" strike="noStrike" spc="-1">
                <a:solidFill>
                  <a:srgbClr val="000000"/>
                </a:solidFill>
                <a:latin typeface="Calibri"/>
              </a:rPr>
              <a:t>Παρατεταμένη περίοδος έκπτωσης των ανθρωπιστικών αξιών, με  παραγκώνιση   κάθε  π ν ε υ μ α τ ι κ ό τ η τ α ς  στη ζωή. Από κοινωνιολογική άποψη: γενική κοινωνική και ατομική τάση προς τη συσσώρευση υλικών αγαθών (αποθέωση του καταναλωτισμού, ανούσιες ανέσεις,εμμονή στην πολυτελή διαβίωση).</a:t>
            </a:r>
          </a:p>
        </p:txBody>
      </p:sp>
      <p:pic>
        <p:nvPicPr>
          <p:cNvPr id="391" name="Picture 2" descr="E:\HIPON\ΕΝΗΜΕΡΩΤΙΚΟ ΥΛΙΚΟ ΠΡΟΓΡΑΜΜΑΤΟΣ HIPON\HIPON IMPACT\TEACHING PAINTINGS\teacher-1882.jpg!HD.jpg"/>
          <p:cNvPicPr/>
          <p:nvPr/>
        </p:nvPicPr>
        <p:blipFill>
          <a:blip r:embed="rId3" cstate="print"/>
          <a:stretch/>
        </p:blipFill>
        <p:spPr>
          <a:xfrm>
            <a:off x="7068240" y="1855080"/>
            <a:ext cx="4945680" cy="4547160"/>
          </a:xfrm>
          <a:prstGeom prst="rect">
            <a:avLst/>
          </a:prstGeom>
          <a:ln w="0">
            <a:noFill/>
          </a:ln>
        </p:spPr>
      </p:pic>
      <p:sp>
        <p:nvSpPr>
          <p:cNvPr id="392" name="1 - Τίτλος"/>
          <p:cNvSpPr txBox="1"/>
          <p:nvPr/>
        </p:nvSpPr>
        <p:spPr>
          <a:xfrm>
            <a:off x="9381960" y="1772640"/>
            <a:ext cx="2666160" cy="1223640"/>
          </a:xfrm>
          <a:prstGeom prst="rect">
            <a:avLst/>
          </a:prstGeom>
          <a:noFill/>
          <a:ln w="0">
            <a:noFill/>
          </a:ln>
        </p:spPr>
        <p:txBody>
          <a:bodyPr anchor="b">
            <a:normAutofit lnSpcReduction="10000"/>
          </a:bodyPr>
          <a:lstStyle/>
          <a:p>
            <a:pPr algn="ctr">
              <a:lnSpc>
                <a:spcPct val="90000"/>
              </a:lnSpc>
            </a:pPr>
            <a:r>
              <a:rPr lang="el-GR" sz="1800" b="0" strike="noStrike" spc="-1">
                <a:solidFill>
                  <a:srgbClr val="9DC3E6"/>
                </a:solidFill>
                <a:latin typeface="Calibri Light"/>
              </a:rPr>
              <a:t>Διαβάστε </a:t>
            </a:r>
            <a:br/>
            <a:r>
              <a:rPr lang="el-GR" sz="1800" b="0" strike="noStrike" spc="-1">
                <a:solidFill>
                  <a:srgbClr val="9DC3E6"/>
                </a:solidFill>
                <a:latin typeface="Calibri Light"/>
              </a:rPr>
              <a:t>απ’ τα βιβλία σας, μελετήστε την ύλη </a:t>
            </a:r>
            <a:br/>
            <a:r>
              <a:rPr lang="el-GR" sz="1800" b="0" strike="noStrike" spc="-1">
                <a:solidFill>
                  <a:srgbClr val="9DC3E6"/>
                </a:solidFill>
                <a:latin typeface="Calibri Light"/>
              </a:rPr>
              <a:t>και κατανοήστε την!</a:t>
            </a:r>
            <a:r>
              <a:rPr lang="en-US" sz="1800" b="0" strike="noStrike" spc="-1">
                <a:solidFill>
                  <a:srgbClr val="9DC3E6"/>
                </a:solidFill>
                <a:latin typeface="Calibri Light"/>
              </a:rPr>
              <a:t>;</a:t>
            </a:r>
            <a:br/>
            <a:endParaRPr lang="el-GR" sz="1800" b="0" strike="noStrike" spc="-1">
              <a:solidFill>
                <a:srgbClr val="000000"/>
              </a:solidFill>
              <a:latin typeface="Calibri"/>
            </a:endParaRPr>
          </a:p>
        </p:txBody>
      </p:sp>
      <p:sp>
        <p:nvSpPr>
          <p:cNvPr id="393" name="Rectangle 5"/>
          <p:cNvSpPr/>
          <p:nvPr/>
        </p:nvSpPr>
        <p:spPr>
          <a:xfrm>
            <a:off x="6572160" y="357120"/>
            <a:ext cx="561924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400" b="1" strike="noStrike" spc="-1">
                <a:solidFill>
                  <a:srgbClr val="000000"/>
                </a:solidFill>
                <a:latin typeface="Calibri"/>
              </a:rPr>
              <a:t>Ασφαλώς, ο δάσκαλός τους κάπως ευθύνεται γι’ αυτό.</a:t>
            </a:r>
            <a:endParaRPr lang="el-G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additive="repl">
                                        <p:cTn id="7" dur="500"/>
                                        <p:tgtEl>
                                          <p:spTgt spid="3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92"/>
                                        </p:tgtEl>
                                        <p:attrNameLst>
                                          <p:attrName>style.visibility</p:attrName>
                                        </p:attrNameLst>
                                      </p:cBhvr>
                                      <p:to>
                                        <p:strVal val="visible"/>
                                      </p:to>
                                    </p:set>
                                    <p:animEffect transition="in" filter="fade">
                                      <p:cBhvr additive="repl">
                                        <p:cTn id="12" dur="500"/>
                                        <p:tgtEl>
                                          <p:spTgt spid="392"/>
                                        </p:tgtEl>
                                      </p:cBhvr>
                                    </p:animEffect>
                                  </p:childTnLst>
                                </p:cTn>
                              </p:par>
                              <p:par>
                                <p:cTn id="13" presetID="10" presetClass="entr" fill="hold" nodeType="withEffect">
                                  <p:stCondLst>
                                    <p:cond delay="0"/>
                                  </p:stCondLst>
                                  <p:childTnLst>
                                    <p:set>
                                      <p:cBhvr>
                                        <p:cTn id="14" dur="1" fill="hold">
                                          <p:stCondLst>
                                            <p:cond delay="0"/>
                                          </p:stCondLst>
                                        </p:cTn>
                                        <p:tgtEl>
                                          <p:spTgt spid="390">
                                            <p:txEl>
                                              <p:pRg st="0" end="0"/>
                                            </p:txEl>
                                          </p:spTgt>
                                        </p:tgtEl>
                                        <p:attrNameLst>
                                          <p:attrName>style.visibility</p:attrName>
                                        </p:attrNameLst>
                                      </p:cBhvr>
                                      <p:to>
                                        <p:strVal val="visible"/>
                                      </p:to>
                                    </p:set>
                                    <p:animEffect transition="in" filter="fade">
                                      <p:cBhvr additive="repl">
                                        <p:cTn id="15" dur="500"/>
                                        <p:tgtEl>
                                          <p:spTgt spid="390">
                                            <p:txEl>
                                              <p:pRg st="0" end="0"/>
                                            </p:txEl>
                                          </p:spTgt>
                                        </p:tgtEl>
                                      </p:cBhvr>
                                    </p:animEffect>
                                  </p:childTnLst>
                                </p:cTn>
                              </p:par>
                              <p:par>
                                <p:cTn id="16" presetID="10" presetClass="entr" fill="hold" nodeType="withEffect">
                                  <p:stCondLst>
                                    <p:cond delay="0"/>
                                  </p:stCondLst>
                                  <p:childTnLst>
                                    <p:set>
                                      <p:cBhvr>
                                        <p:cTn id="17" dur="1" fill="hold">
                                          <p:stCondLst>
                                            <p:cond delay="0"/>
                                          </p:stCondLst>
                                        </p:cTn>
                                        <p:tgtEl>
                                          <p:spTgt spid="390">
                                            <p:txEl>
                                              <p:pRg st="1" end="1"/>
                                            </p:txEl>
                                          </p:spTgt>
                                        </p:tgtEl>
                                        <p:attrNameLst>
                                          <p:attrName>style.visibility</p:attrName>
                                        </p:attrNameLst>
                                      </p:cBhvr>
                                      <p:to>
                                        <p:strVal val="visible"/>
                                      </p:to>
                                    </p:set>
                                    <p:animEffect transition="in" filter="fade">
                                      <p:cBhvr additive="repl">
                                        <p:cTn id="18" dur="500"/>
                                        <p:tgtEl>
                                          <p:spTgt spid="390">
                                            <p:txEl>
                                              <p:pRg st="1" end="1"/>
                                            </p:txEl>
                                          </p:spTgt>
                                        </p:tgtEl>
                                      </p:cBhvr>
                                    </p:animEffect>
                                  </p:childTnLst>
                                </p:cTn>
                              </p:par>
                              <p:par>
                                <p:cTn id="19" presetID="10" presetClass="entr" fill="hold" nodeType="withEffect">
                                  <p:stCondLst>
                                    <p:cond delay="0"/>
                                  </p:stCondLst>
                                  <p:childTnLst>
                                    <p:set>
                                      <p:cBhvr>
                                        <p:cTn id="20" dur="1" fill="hold">
                                          <p:stCondLst>
                                            <p:cond delay="0"/>
                                          </p:stCondLst>
                                        </p:cTn>
                                        <p:tgtEl>
                                          <p:spTgt spid="390">
                                            <p:txEl>
                                              <p:pRg st="2" end="2"/>
                                            </p:txEl>
                                          </p:spTgt>
                                        </p:tgtEl>
                                        <p:attrNameLst>
                                          <p:attrName>style.visibility</p:attrName>
                                        </p:attrNameLst>
                                      </p:cBhvr>
                                      <p:to>
                                        <p:strVal val="visible"/>
                                      </p:to>
                                    </p:set>
                                    <p:animEffect transition="in" filter="fade">
                                      <p:cBhvr additive="repl">
                                        <p:cTn id="21" dur="500"/>
                                        <p:tgtEl>
                                          <p:spTgt spid="390">
                                            <p:txEl>
                                              <p:pRg st="2" end="2"/>
                                            </p:txEl>
                                          </p:spTgt>
                                        </p:tgtEl>
                                      </p:cBhvr>
                                    </p:animEffect>
                                  </p:childTnLst>
                                </p:cTn>
                              </p:par>
                              <p:par>
                                <p:cTn id="22" presetID="10" presetClass="entr" fill="hold" nodeType="withEffect">
                                  <p:stCondLst>
                                    <p:cond delay="0"/>
                                  </p:stCondLst>
                                  <p:childTnLst>
                                    <p:set>
                                      <p:cBhvr>
                                        <p:cTn id="23" dur="1" fill="hold">
                                          <p:stCondLst>
                                            <p:cond delay="0"/>
                                          </p:stCondLst>
                                        </p:cTn>
                                        <p:tgtEl>
                                          <p:spTgt spid="390">
                                            <p:txEl>
                                              <p:pRg st="3" end="3"/>
                                            </p:txEl>
                                          </p:spTgt>
                                        </p:tgtEl>
                                        <p:attrNameLst>
                                          <p:attrName>style.visibility</p:attrName>
                                        </p:attrNameLst>
                                      </p:cBhvr>
                                      <p:to>
                                        <p:strVal val="visible"/>
                                      </p:to>
                                    </p:set>
                                    <p:animEffect transition="in" filter="fade">
                                      <p:cBhvr additive="repl">
                                        <p:cTn id="24" dur="500"/>
                                        <p:tgtEl>
                                          <p:spTgt spid="390">
                                            <p:txEl>
                                              <p:pRg st="3" end="3"/>
                                            </p:txEl>
                                          </p:spTgt>
                                        </p:tgtEl>
                                      </p:cBhvr>
                                    </p:animEffect>
                                  </p:childTnLst>
                                </p:cTn>
                              </p:par>
                              <p:par>
                                <p:cTn id="25" presetID="10" presetClass="entr" fill="hold" nodeType="withEffect">
                                  <p:stCondLst>
                                    <p:cond delay="0"/>
                                  </p:stCondLst>
                                  <p:childTnLst>
                                    <p:set>
                                      <p:cBhvr>
                                        <p:cTn id="26" dur="1" fill="hold">
                                          <p:stCondLst>
                                            <p:cond delay="0"/>
                                          </p:stCondLst>
                                        </p:cTn>
                                        <p:tgtEl>
                                          <p:spTgt spid="390">
                                            <p:txEl>
                                              <p:pRg st="4" end="4"/>
                                            </p:txEl>
                                          </p:spTgt>
                                        </p:tgtEl>
                                        <p:attrNameLst>
                                          <p:attrName>style.visibility</p:attrName>
                                        </p:attrNameLst>
                                      </p:cBhvr>
                                      <p:to>
                                        <p:strVal val="visible"/>
                                      </p:to>
                                    </p:set>
                                    <p:animEffect transition="in" filter="fade">
                                      <p:cBhvr additive="repl">
                                        <p:cTn id="27" dur="500"/>
                                        <p:tgtEl>
                                          <p:spTgt spid="390">
                                            <p:txEl>
                                              <p:pRg st="4" end="4"/>
                                            </p:txEl>
                                          </p:spTgt>
                                        </p:tgtEl>
                                      </p:cBhvr>
                                    </p:animEffect>
                                  </p:childTnLst>
                                </p:cTn>
                              </p:par>
                              <p:par>
                                <p:cTn id="28" presetID="10" presetClass="entr" fill="hold" nodeType="withEffect">
                                  <p:stCondLst>
                                    <p:cond delay="0"/>
                                  </p:stCondLst>
                                  <p:childTnLst>
                                    <p:set>
                                      <p:cBhvr>
                                        <p:cTn id="29" dur="1" fill="hold">
                                          <p:stCondLst>
                                            <p:cond delay="0"/>
                                          </p:stCondLst>
                                        </p:cTn>
                                        <p:tgtEl>
                                          <p:spTgt spid="390">
                                            <p:txEl>
                                              <p:pRg st="5" end="5"/>
                                            </p:txEl>
                                          </p:spTgt>
                                        </p:tgtEl>
                                        <p:attrNameLst>
                                          <p:attrName>style.visibility</p:attrName>
                                        </p:attrNameLst>
                                      </p:cBhvr>
                                      <p:to>
                                        <p:strVal val="visible"/>
                                      </p:to>
                                    </p:set>
                                    <p:animEffect transition="in" filter="fade">
                                      <p:cBhvr additive="repl">
                                        <p:cTn id="30" dur="500"/>
                                        <p:tgtEl>
                                          <p:spTgt spid="390">
                                            <p:txEl>
                                              <p:pRg st="5" end="5"/>
                                            </p:txEl>
                                          </p:spTgt>
                                        </p:tgtEl>
                                      </p:cBhvr>
                                    </p:animEffect>
                                  </p:childTnLst>
                                </p:cTn>
                              </p:par>
                              <p:par>
                                <p:cTn id="31" presetID="10" presetClass="entr" fill="hold" nodeType="withEffect">
                                  <p:stCondLst>
                                    <p:cond delay="0"/>
                                  </p:stCondLst>
                                  <p:childTnLst>
                                    <p:set>
                                      <p:cBhvr>
                                        <p:cTn id="32" dur="1" fill="hold">
                                          <p:stCondLst>
                                            <p:cond delay="0"/>
                                          </p:stCondLst>
                                        </p:cTn>
                                        <p:tgtEl>
                                          <p:spTgt spid="390">
                                            <p:txEl>
                                              <p:pRg st="6" end="6"/>
                                            </p:txEl>
                                          </p:spTgt>
                                        </p:tgtEl>
                                        <p:attrNameLst>
                                          <p:attrName>style.visibility</p:attrName>
                                        </p:attrNameLst>
                                      </p:cBhvr>
                                      <p:to>
                                        <p:strVal val="visible"/>
                                      </p:to>
                                    </p:set>
                                    <p:animEffect transition="in" filter="fade">
                                      <p:cBhvr additive="repl">
                                        <p:cTn id="33" dur="500"/>
                                        <p:tgtEl>
                                          <p:spTgt spid="390">
                                            <p:txEl>
                                              <p:pRg st="6" end="6"/>
                                            </p:txEl>
                                          </p:spTgt>
                                        </p:tgtEl>
                                      </p:cBhvr>
                                    </p:animEffect>
                                  </p:childTnLst>
                                </p:cTn>
                              </p:par>
                              <p:par>
                                <p:cTn id="34" presetID="10" presetClass="entr" fill="hold" nodeType="withEffect">
                                  <p:stCondLst>
                                    <p:cond delay="0"/>
                                  </p:stCondLst>
                                  <p:childTnLst>
                                    <p:set>
                                      <p:cBhvr>
                                        <p:cTn id="35" dur="1" fill="hold">
                                          <p:stCondLst>
                                            <p:cond delay="0"/>
                                          </p:stCondLst>
                                        </p:cTn>
                                        <p:tgtEl>
                                          <p:spTgt spid="390">
                                            <p:txEl>
                                              <p:pRg st="7" end="7"/>
                                            </p:txEl>
                                          </p:spTgt>
                                        </p:tgtEl>
                                        <p:attrNameLst>
                                          <p:attrName>style.visibility</p:attrName>
                                        </p:attrNameLst>
                                      </p:cBhvr>
                                      <p:to>
                                        <p:strVal val="visible"/>
                                      </p:to>
                                    </p:set>
                                    <p:animEffect transition="in" filter="fade">
                                      <p:cBhvr additive="repl">
                                        <p:cTn id="36" dur="500"/>
                                        <p:tgtEl>
                                          <p:spTgt spid="390">
                                            <p:txEl>
                                              <p:pRg st="7" end="7"/>
                                            </p:txEl>
                                          </p:spTgt>
                                        </p:tgtEl>
                                      </p:cBhvr>
                                    </p:animEffect>
                                  </p:childTnLst>
                                </p:cTn>
                              </p:par>
                              <p:par>
                                <p:cTn id="37" presetID="10" presetClass="entr" fill="hold" nodeType="withEffect">
                                  <p:stCondLst>
                                    <p:cond delay="0"/>
                                  </p:stCondLst>
                                  <p:childTnLst>
                                    <p:set>
                                      <p:cBhvr>
                                        <p:cTn id="38" dur="1" fill="hold">
                                          <p:stCondLst>
                                            <p:cond delay="0"/>
                                          </p:stCondLst>
                                        </p:cTn>
                                        <p:tgtEl>
                                          <p:spTgt spid="390">
                                            <p:txEl>
                                              <p:pRg st="8" end="8"/>
                                            </p:txEl>
                                          </p:spTgt>
                                        </p:tgtEl>
                                        <p:attrNameLst>
                                          <p:attrName>style.visibility</p:attrName>
                                        </p:attrNameLst>
                                      </p:cBhvr>
                                      <p:to>
                                        <p:strVal val="visible"/>
                                      </p:to>
                                    </p:set>
                                    <p:animEffect transition="in" filter="fade">
                                      <p:cBhvr additive="repl">
                                        <p:cTn id="39" dur="500"/>
                                        <p:tgtEl>
                                          <p:spTgt spid="390">
                                            <p:txEl>
                                              <p:pRg st="8" end="8"/>
                                            </p:txEl>
                                          </p:spTgt>
                                        </p:tgtEl>
                                      </p:cBhvr>
                                    </p:animEffect>
                                  </p:childTnLst>
                                </p:cTn>
                              </p:par>
                              <p:par>
                                <p:cTn id="40" presetID="10" presetClass="entr" fill="hold" nodeType="withEffect">
                                  <p:stCondLst>
                                    <p:cond delay="0"/>
                                  </p:stCondLst>
                                  <p:childTnLst>
                                    <p:set>
                                      <p:cBhvr>
                                        <p:cTn id="41" dur="1" fill="hold">
                                          <p:stCondLst>
                                            <p:cond delay="0"/>
                                          </p:stCondLst>
                                        </p:cTn>
                                        <p:tgtEl>
                                          <p:spTgt spid="390">
                                            <p:txEl>
                                              <p:pRg st="9" end="9"/>
                                            </p:txEl>
                                          </p:spTgt>
                                        </p:tgtEl>
                                        <p:attrNameLst>
                                          <p:attrName>style.visibility</p:attrName>
                                        </p:attrNameLst>
                                      </p:cBhvr>
                                      <p:to>
                                        <p:strVal val="visible"/>
                                      </p:to>
                                    </p:set>
                                    <p:animEffect transition="in" filter="fade">
                                      <p:cBhvr additive="repl">
                                        <p:cTn id="42" dur="500"/>
                                        <p:tgtEl>
                                          <p:spTgt spid="390">
                                            <p:txEl>
                                              <p:pRg st="9" end="9"/>
                                            </p:txEl>
                                          </p:spTgt>
                                        </p:tgtEl>
                                      </p:cBhvr>
                                    </p:animEffect>
                                  </p:childTnLst>
                                </p:cTn>
                              </p:par>
                              <p:par>
                                <p:cTn id="43" presetID="10" presetClass="entr" fill="hold" nodeType="withEffect">
                                  <p:stCondLst>
                                    <p:cond delay="0"/>
                                  </p:stCondLst>
                                  <p:childTnLst>
                                    <p:set>
                                      <p:cBhvr>
                                        <p:cTn id="44" dur="1" fill="hold">
                                          <p:stCondLst>
                                            <p:cond delay="0"/>
                                          </p:stCondLst>
                                        </p:cTn>
                                        <p:tgtEl>
                                          <p:spTgt spid="390">
                                            <p:txEl>
                                              <p:pRg st="10" end="10"/>
                                            </p:txEl>
                                          </p:spTgt>
                                        </p:tgtEl>
                                        <p:attrNameLst>
                                          <p:attrName>style.visibility</p:attrName>
                                        </p:attrNameLst>
                                      </p:cBhvr>
                                      <p:to>
                                        <p:strVal val="visible"/>
                                      </p:to>
                                    </p:set>
                                    <p:animEffect transition="in" filter="fade">
                                      <p:cBhvr additive="repl">
                                        <p:cTn id="45" dur="500"/>
                                        <p:tgtEl>
                                          <p:spTgt spid="390">
                                            <p:txEl>
                                              <p:pRg st="10" end="10"/>
                                            </p:txEl>
                                          </p:spTgt>
                                        </p:tgtEl>
                                      </p:cBhvr>
                                    </p:animEffect>
                                  </p:childTnLst>
                                </p:cTn>
                              </p:par>
                              <p:par>
                                <p:cTn id="46" presetID="10" presetClass="entr" fill="hold" nodeType="withEffect">
                                  <p:stCondLst>
                                    <p:cond delay="0"/>
                                  </p:stCondLst>
                                  <p:childTnLst>
                                    <p:set>
                                      <p:cBhvr>
                                        <p:cTn id="47" dur="1" fill="hold">
                                          <p:stCondLst>
                                            <p:cond delay="0"/>
                                          </p:stCondLst>
                                        </p:cTn>
                                        <p:tgtEl>
                                          <p:spTgt spid="390">
                                            <p:txEl>
                                              <p:pRg st="11" end="11"/>
                                            </p:txEl>
                                          </p:spTgt>
                                        </p:tgtEl>
                                        <p:attrNameLst>
                                          <p:attrName>style.visibility</p:attrName>
                                        </p:attrNameLst>
                                      </p:cBhvr>
                                      <p:to>
                                        <p:strVal val="visible"/>
                                      </p:to>
                                    </p:set>
                                    <p:animEffect transition="in" filter="fade">
                                      <p:cBhvr additive="repl">
                                        <p:cTn id="48" dur="500"/>
                                        <p:tgtEl>
                                          <p:spTgt spid="390">
                                            <p:txEl>
                                              <p:pRg st="11" end="11"/>
                                            </p:txEl>
                                          </p:spTgt>
                                        </p:tgtEl>
                                      </p:cBhvr>
                                    </p:animEffect>
                                  </p:childTnLst>
                                </p:cTn>
                              </p:par>
                              <p:par>
                                <p:cTn id="49" presetID="10" presetClass="entr" fill="hold" nodeType="withEffect">
                                  <p:stCondLst>
                                    <p:cond delay="0"/>
                                  </p:stCondLst>
                                  <p:childTnLst>
                                    <p:set>
                                      <p:cBhvr>
                                        <p:cTn id="50" dur="1" fill="hold">
                                          <p:stCondLst>
                                            <p:cond delay="0"/>
                                          </p:stCondLst>
                                        </p:cTn>
                                        <p:tgtEl>
                                          <p:spTgt spid="390">
                                            <p:txEl>
                                              <p:pRg st="12" end="12"/>
                                            </p:txEl>
                                          </p:spTgt>
                                        </p:tgtEl>
                                        <p:attrNameLst>
                                          <p:attrName>style.visibility</p:attrName>
                                        </p:attrNameLst>
                                      </p:cBhvr>
                                      <p:to>
                                        <p:strVal val="visible"/>
                                      </p:to>
                                    </p:set>
                                    <p:animEffect transition="in" filter="fade">
                                      <p:cBhvr additive="repl">
                                        <p:cTn id="51" dur="500"/>
                                        <p:tgtEl>
                                          <p:spTgt spid="390">
                                            <p:txEl>
                                              <p:pRg st="12" end="12"/>
                                            </p:txEl>
                                          </p:spTgt>
                                        </p:tgtEl>
                                      </p:cBhvr>
                                    </p:animEffect>
                                  </p:childTnLst>
                                </p:cTn>
                              </p:par>
                              <p:par>
                                <p:cTn id="52" presetID="10" presetClass="entr" fill="hold" nodeType="withEffect">
                                  <p:stCondLst>
                                    <p:cond delay="0"/>
                                  </p:stCondLst>
                                  <p:childTnLst>
                                    <p:set>
                                      <p:cBhvr>
                                        <p:cTn id="53" dur="1" fill="hold">
                                          <p:stCondLst>
                                            <p:cond delay="0"/>
                                          </p:stCondLst>
                                        </p:cTn>
                                        <p:tgtEl>
                                          <p:spTgt spid="390">
                                            <p:txEl>
                                              <p:pRg st="13" end="13"/>
                                            </p:txEl>
                                          </p:spTgt>
                                        </p:tgtEl>
                                        <p:attrNameLst>
                                          <p:attrName>style.visibility</p:attrName>
                                        </p:attrNameLst>
                                      </p:cBhvr>
                                      <p:to>
                                        <p:strVal val="visible"/>
                                      </p:to>
                                    </p:set>
                                    <p:animEffect transition="in" filter="fade">
                                      <p:cBhvr additive="repl">
                                        <p:cTn id="54" dur="500"/>
                                        <p:tgtEl>
                                          <p:spTgt spid="39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le 1"/>
          <p:cNvSpPr txBox="1"/>
          <p:nvPr/>
        </p:nvSpPr>
        <p:spPr>
          <a:xfrm>
            <a:off x="0" y="274680"/>
            <a:ext cx="12191760" cy="1171800"/>
          </a:xfrm>
          <a:prstGeom prst="rect">
            <a:avLst/>
          </a:prstGeom>
          <a:noFill/>
          <a:ln w="0">
            <a:noFill/>
          </a:ln>
        </p:spPr>
        <p:txBody>
          <a:bodyPr anchor="ctr">
            <a:normAutofit/>
          </a:bodyPr>
          <a:lstStyle/>
          <a:p>
            <a:pPr algn="ctr">
              <a:lnSpc>
                <a:spcPct val="90000"/>
              </a:lnSpc>
            </a:pPr>
            <a:r>
              <a:rPr lang="el-GR" sz="3600" b="0" strike="noStrike" spc="-1">
                <a:solidFill>
                  <a:srgbClr val="000000"/>
                </a:solidFill>
                <a:latin typeface="Calibri Light"/>
              </a:rPr>
              <a:t>Η διδασκαλία  θα είναι πιο </a:t>
            </a:r>
            <a:r>
              <a:rPr lang="el-GR" sz="3600" b="0" strike="noStrike" spc="-1">
                <a:solidFill>
                  <a:srgbClr val="FF0000"/>
                </a:solidFill>
                <a:latin typeface="Calibri Light"/>
              </a:rPr>
              <a:t>πετυχημένη,</a:t>
            </a:r>
            <a:r>
              <a:rPr lang="el-GR" sz="3600" b="0" strike="noStrike" spc="-1">
                <a:solidFill>
                  <a:srgbClr val="000000"/>
                </a:solidFill>
                <a:latin typeface="Calibri Light"/>
              </a:rPr>
              <a:t> εάν ο </a:t>
            </a:r>
            <a:r>
              <a:rPr lang="el-GR" sz="3600" b="1" strike="noStrike" spc="-1">
                <a:solidFill>
                  <a:srgbClr val="FF0000"/>
                </a:solidFill>
                <a:latin typeface="Calibri Light"/>
              </a:rPr>
              <a:t>δάσκαλος</a:t>
            </a:r>
            <a:r>
              <a:rPr lang="el-GR" sz="3600" b="0" strike="noStrike" spc="-1">
                <a:solidFill>
                  <a:srgbClr val="FF0000"/>
                </a:solidFill>
                <a:latin typeface="Calibri Light"/>
              </a:rPr>
              <a:t>:</a:t>
            </a:r>
            <a:br/>
            <a:endParaRPr lang="el-GR" sz="3600" b="0" strike="noStrike" spc="-1">
              <a:solidFill>
                <a:srgbClr val="000000"/>
              </a:solidFill>
              <a:latin typeface="Calibri"/>
            </a:endParaRPr>
          </a:p>
        </p:txBody>
      </p:sp>
      <p:sp>
        <p:nvSpPr>
          <p:cNvPr id="395" name="Content Placeholder 2"/>
          <p:cNvSpPr txBox="1"/>
          <p:nvPr/>
        </p:nvSpPr>
        <p:spPr>
          <a:xfrm>
            <a:off x="0" y="1078200"/>
            <a:ext cx="12191760" cy="5779440"/>
          </a:xfrm>
          <a:prstGeom prst="rect">
            <a:avLst/>
          </a:prstGeom>
          <a:noFill/>
          <a:ln w="0">
            <a:noFill/>
          </a:ln>
        </p:spPr>
        <p:txBody>
          <a:bodyPr>
            <a:noAutofit/>
          </a:bodyPr>
          <a:lstStyle/>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είναι </a:t>
            </a:r>
            <a:r>
              <a:rPr lang="el-GR" sz="2400" b="0" strike="noStrike" spc="-1">
                <a:solidFill>
                  <a:srgbClr val="FF0000"/>
                </a:solidFill>
                <a:latin typeface="Calibri"/>
              </a:rPr>
              <a:t>ενθουσιώδης</a:t>
            </a:r>
            <a:endParaRPr lang="el-GR" sz="24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έχει </a:t>
            </a:r>
            <a:r>
              <a:rPr lang="el-GR" sz="2400" b="0" strike="noStrike" spc="-1">
                <a:solidFill>
                  <a:srgbClr val="FF0000"/>
                </a:solidFill>
                <a:latin typeface="Calibri"/>
              </a:rPr>
              <a:t>οργανώσει καλά </a:t>
            </a:r>
            <a:r>
              <a:rPr lang="el-GR" sz="2400" b="0" strike="noStrike" spc="-1">
                <a:solidFill>
                  <a:srgbClr val="000000"/>
                </a:solidFill>
                <a:latin typeface="Calibri"/>
              </a:rPr>
              <a:t>το μάθημα </a:t>
            </a:r>
          </a:p>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έχει  </a:t>
            </a:r>
            <a:r>
              <a:rPr lang="el-GR" sz="2400" b="0" strike="noStrike" spc="-1">
                <a:solidFill>
                  <a:srgbClr val="FF0000"/>
                </a:solidFill>
                <a:latin typeface="Calibri"/>
              </a:rPr>
              <a:t>συναίσθηση</a:t>
            </a:r>
            <a:r>
              <a:rPr lang="el-GR" sz="2400" b="0" strike="noStrike" spc="-1">
                <a:solidFill>
                  <a:srgbClr val="000000"/>
                </a:solidFill>
                <a:latin typeface="Calibri"/>
              </a:rPr>
              <a:t> του γνωστικού αντικειμένου και μπορεί να το </a:t>
            </a:r>
            <a:r>
              <a:rPr lang="el-GR" sz="2400" b="0" strike="noStrike" spc="-1">
                <a:solidFill>
                  <a:srgbClr val="FF0000"/>
                </a:solidFill>
                <a:latin typeface="Calibri"/>
              </a:rPr>
              <a:t>σ υ λ λ α μ β ά ν ε ι  ορθά, ανάλογα με το μαθησιακό επίπεδο </a:t>
            </a:r>
            <a:r>
              <a:rPr lang="el-GR" sz="2400" b="0" strike="noStrike" spc="-1">
                <a:solidFill>
                  <a:srgbClr val="000000"/>
                </a:solidFill>
                <a:latin typeface="Calibri"/>
              </a:rPr>
              <a:t>των εκπαιδευομένων</a:t>
            </a:r>
          </a:p>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 είναι ικανός να </a:t>
            </a:r>
            <a:r>
              <a:rPr lang="el-GR" sz="2400" b="0" strike="noStrike" spc="-1">
                <a:solidFill>
                  <a:srgbClr val="FF0000"/>
                </a:solidFill>
                <a:latin typeface="Calibri"/>
              </a:rPr>
              <a:t>δημιουργεί  </a:t>
            </a:r>
            <a:r>
              <a:rPr lang="el-GR" sz="2400" b="1" u="sng" strike="noStrike" spc="599">
                <a:solidFill>
                  <a:srgbClr val="FF0000"/>
                </a:solidFill>
                <a:uFillTx/>
                <a:latin typeface="Calibri"/>
              </a:rPr>
              <a:t>ενεργό</a:t>
            </a:r>
            <a:r>
              <a:rPr lang="el-GR" sz="2400" b="1" u="sng" strike="noStrike" spc="-1">
                <a:solidFill>
                  <a:srgbClr val="FF0000"/>
                </a:solidFill>
                <a:uFillTx/>
                <a:latin typeface="Calibri"/>
              </a:rPr>
              <a:t> μαθησιακό περιβάλλον</a:t>
            </a:r>
            <a:r>
              <a:rPr lang="el-GR" sz="2400" b="0" strike="noStrike" spc="-1">
                <a:solidFill>
                  <a:srgbClr val="FF0000"/>
                </a:solidFill>
                <a:latin typeface="Calibri"/>
              </a:rPr>
              <a:t> </a:t>
            </a:r>
            <a:r>
              <a:rPr lang="el-GR" sz="2400" b="0" strike="noStrike" spc="-1">
                <a:solidFill>
                  <a:srgbClr val="000000"/>
                </a:solidFill>
                <a:latin typeface="Calibri"/>
              </a:rPr>
              <a:t>στην τάξη του</a:t>
            </a:r>
          </a:p>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 μπορεί να </a:t>
            </a:r>
            <a:r>
              <a:rPr lang="el-GR" sz="2400" b="0" strike="noStrike" spc="-1">
                <a:solidFill>
                  <a:srgbClr val="FF0000"/>
                </a:solidFill>
                <a:latin typeface="Calibri"/>
              </a:rPr>
              <a:t>αντιλαμβάνεται και να </a:t>
            </a:r>
            <a:r>
              <a:rPr lang="el-GR" sz="2400" b="1" strike="noStrike" spc="-1">
                <a:solidFill>
                  <a:srgbClr val="FF0000"/>
                </a:solidFill>
                <a:latin typeface="Calibri"/>
              </a:rPr>
              <a:t>συμμερίζεται</a:t>
            </a:r>
            <a:r>
              <a:rPr lang="el-GR" sz="2400" b="0" strike="noStrike" spc="-1">
                <a:solidFill>
                  <a:srgbClr val="FF0000"/>
                </a:solidFill>
                <a:latin typeface="Calibri"/>
              </a:rPr>
              <a:t> τα συναισθήματα </a:t>
            </a:r>
            <a:r>
              <a:rPr lang="el-GR" sz="2400" b="0" strike="noStrike" spc="-1">
                <a:solidFill>
                  <a:srgbClr val="000000"/>
                </a:solidFill>
                <a:latin typeface="Calibri"/>
              </a:rPr>
              <a:t>των μαθητευόμενων </a:t>
            </a:r>
          </a:p>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αντιλαμβάνεται το </a:t>
            </a:r>
            <a:r>
              <a:rPr lang="el-GR" sz="2400" b="0" strike="noStrike" spc="-1">
                <a:solidFill>
                  <a:srgbClr val="FF0000"/>
                </a:solidFill>
                <a:latin typeface="Calibri"/>
              </a:rPr>
              <a:t>πώς μαθαίνουν </a:t>
            </a:r>
            <a:r>
              <a:rPr lang="el-GR" sz="2400" b="0" strike="noStrike" spc="-1">
                <a:solidFill>
                  <a:srgbClr val="000000"/>
                </a:solidFill>
                <a:latin typeface="Calibri"/>
              </a:rPr>
              <a:t>οι άνθρωποι, σύμφωνα με τις </a:t>
            </a:r>
            <a:r>
              <a:rPr lang="el-GR" sz="2400" b="0" strike="noStrike" spc="-1">
                <a:solidFill>
                  <a:srgbClr val="FF0000"/>
                </a:solidFill>
                <a:latin typeface="Calibri"/>
              </a:rPr>
              <a:t>σύγχρονες</a:t>
            </a:r>
            <a:r>
              <a:rPr lang="el-GR" sz="2400" b="0" strike="noStrike" spc="-1">
                <a:solidFill>
                  <a:srgbClr val="000000"/>
                </a:solidFill>
                <a:latin typeface="Calibri"/>
              </a:rPr>
              <a:t> τάσεις διδασκαλίας </a:t>
            </a:r>
          </a:p>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διαθέτει ή προσπαθεί να αποκτήσει </a:t>
            </a:r>
            <a:r>
              <a:rPr lang="el-GR" sz="2400" b="0" strike="noStrike" spc="-1">
                <a:solidFill>
                  <a:srgbClr val="FF0000"/>
                </a:solidFill>
                <a:latin typeface="Calibri"/>
              </a:rPr>
              <a:t>δεξιότητες </a:t>
            </a:r>
            <a:r>
              <a:rPr lang="el-GR" sz="2400" b="0" strike="noStrike" spc="-1">
                <a:solidFill>
                  <a:srgbClr val="000000"/>
                </a:solidFill>
                <a:latin typeface="Calibri"/>
              </a:rPr>
              <a:t>στη διδασκαλία και στη </a:t>
            </a:r>
            <a:r>
              <a:rPr lang="el-GR" sz="2400" b="0" strike="noStrike" spc="-1">
                <a:solidFill>
                  <a:srgbClr val="FF0000"/>
                </a:solidFill>
                <a:latin typeface="Calibri"/>
              </a:rPr>
              <a:t>διαχείριση της μάθησης</a:t>
            </a:r>
            <a:endParaRPr lang="el-GR" sz="24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 βρίσκεται σε </a:t>
            </a:r>
            <a:r>
              <a:rPr lang="el-GR" sz="2400" b="0" strike="noStrike" spc="-1">
                <a:solidFill>
                  <a:srgbClr val="FF0000"/>
                </a:solidFill>
                <a:latin typeface="Calibri"/>
              </a:rPr>
              <a:t>εγρήγορση</a:t>
            </a:r>
            <a:r>
              <a:rPr lang="el-GR" sz="2400" b="0" strike="noStrike" spc="-1">
                <a:solidFill>
                  <a:srgbClr val="000000"/>
                </a:solidFill>
                <a:latin typeface="Calibri"/>
              </a:rPr>
              <a:t> και έχει </a:t>
            </a:r>
            <a:r>
              <a:rPr lang="el-GR" sz="2400" b="0" strike="noStrike" spc="-1">
                <a:solidFill>
                  <a:srgbClr val="FF0000"/>
                </a:solidFill>
                <a:latin typeface="Calibri"/>
              </a:rPr>
              <a:t>συνεχή επαφή </a:t>
            </a:r>
            <a:r>
              <a:rPr lang="el-GR" sz="2400" b="0" strike="noStrike" spc="-1">
                <a:solidFill>
                  <a:srgbClr val="000000"/>
                </a:solidFill>
                <a:latin typeface="Calibri"/>
              </a:rPr>
              <a:t>με τα τεκταινόμενα στην αίθουσα </a:t>
            </a:r>
          </a:p>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υιοθετεί </a:t>
            </a:r>
            <a:r>
              <a:rPr lang="el-GR" sz="2400" b="0" strike="noStrike" spc="-1">
                <a:solidFill>
                  <a:srgbClr val="FF0000"/>
                </a:solidFill>
                <a:latin typeface="Calibri"/>
              </a:rPr>
              <a:t>το κατάλληλο </a:t>
            </a:r>
            <a:r>
              <a:rPr lang="el-GR" sz="2400" b="0" strike="noStrike" spc="-1">
                <a:solidFill>
                  <a:srgbClr val="000000"/>
                </a:solidFill>
                <a:latin typeface="Calibri"/>
              </a:rPr>
              <a:t>ανά περίσταση </a:t>
            </a:r>
            <a:r>
              <a:rPr lang="el-GR" sz="2400" b="0" strike="noStrike" spc="-1">
                <a:solidFill>
                  <a:srgbClr val="FF0000"/>
                </a:solidFill>
                <a:latin typeface="Calibri"/>
              </a:rPr>
              <a:t>διδακτικό ύφος </a:t>
            </a:r>
            <a:endParaRPr lang="el-GR" sz="24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l-GR" sz="2400" b="0" strike="noStrike" spc="-1">
                <a:solidFill>
                  <a:srgbClr val="000000"/>
                </a:solidFill>
                <a:latin typeface="Calibri"/>
              </a:rPr>
              <a:t>βοηθά τους μαθητές να  αποκτούν </a:t>
            </a:r>
            <a:r>
              <a:rPr lang="el-GR" sz="2400" b="0" strike="noStrike" spc="-1">
                <a:solidFill>
                  <a:srgbClr val="FF0000"/>
                </a:solidFill>
                <a:latin typeface="Calibri"/>
              </a:rPr>
              <a:t>αίσθημα κυριότητας </a:t>
            </a:r>
            <a:r>
              <a:rPr lang="el-GR" sz="2400" b="0" strike="noStrike" spc="-1">
                <a:solidFill>
                  <a:srgbClr val="000000"/>
                </a:solidFill>
                <a:latin typeface="Calibri"/>
              </a:rPr>
              <a:t>για ό,τι έμαθαν.</a:t>
            </a:r>
            <a:br/>
            <a:br/>
            <a:br/>
            <a:br/>
            <a:br/>
            <a:br/>
            <a:br/>
            <a:br/>
            <a:r>
              <a:rPr lang="el-GR" sz="2000" b="0" strike="noStrike" spc="-1">
                <a:solidFill>
                  <a:srgbClr val="000000"/>
                </a:solidFill>
                <a:latin typeface="Calibri"/>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1"/>
          <p:cNvSpPr txBox="1"/>
          <p:nvPr/>
        </p:nvSpPr>
        <p:spPr>
          <a:xfrm>
            <a:off x="0" y="-428760"/>
            <a:ext cx="6476760" cy="1714320"/>
          </a:xfrm>
          <a:prstGeom prst="rect">
            <a:avLst/>
          </a:prstGeom>
          <a:noFill/>
          <a:ln w="0">
            <a:noFill/>
          </a:ln>
        </p:spPr>
        <p:txBody>
          <a:bodyPr anchor="b">
            <a:noAutofit/>
          </a:bodyPr>
          <a:lstStyle/>
          <a:p>
            <a:pPr algn="ctr">
              <a:lnSpc>
                <a:spcPct val="90000"/>
              </a:lnSpc>
            </a:pPr>
            <a:r>
              <a:rPr lang="el-GR" sz="2400" b="0" strike="noStrike" spc="-1">
                <a:solidFill>
                  <a:srgbClr val="000000"/>
                </a:solidFill>
                <a:latin typeface="Calibri Light"/>
              </a:rPr>
              <a:t>Η </a:t>
            </a:r>
            <a:r>
              <a:rPr lang="el-GR" sz="2400" b="0" strike="noStrike" spc="-1">
                <a:solidFill>
                  <a:srgbClr val="FF0000"/>
                </a:solidFill>
                <a:latin typeface="Calibri Light"/>
              </a:rPr>
              <a:t>διδακτική λειτουργία</a:t>
            </a:r>
            <a:r>
              <a:rPr lang="el-GR" sz="2400" b="0" strike="noStrike" spc="-1">
                <a:solidFill>
                  <a:srgbClr val="000000"/>
                </a:solidFill>
                <a:latin typeface="Calibri Light"/>
              </a:rPr>
              <a:t>  αποτελεί  μια </a:t>
            </a:r>
            <a:br/>
            <a:r>
              <a:rPr lang="el-GR" sz="2400" b="0" strike="noStrike" spc="-1">
                <a:solidFill>
                  <a:srgbClr val="FF0000"/>
                </a:solidFill>
                <a:latin typeface="Calibri Light"/>
              </a:rPr>
              <a:t>διεργασία  </a:t>
            </a:r>
            <a:r>
              <a:rPr lang="el-GR" sz="2400" b="0" strike="noStrike" spc="599">
                <a:solidFill>
                  <a:srgbClr val="FF0000"/>
                </a:solidFill>
                <a:latin typeface="Calibri Light"/>
              </a:rPr>
              <a:t>μοιράσματος</a:t>
            </a:r>
            <a:r>
              <a:rPr lang="el-GR" sz="2400" b="0" strike="noStrike" spc="-1">
                <a:solidFill>
                  <a:srgbClr val="FF0000"/>
                </a:solidFill>
                <a:latin typeface="Calibri Light"/>
              </a:rPr>
              <a:t>.</a:t>
            </a:r>
            <a:br/>
            <a:endParaRPr lang="el-GR" sz="2400" b="0" strike="noStrike" spc="-1">
              <a:solidFill>
                <a:srgbClr val="000000"/>
              </a:solidFill>
              <a:latin typeface="Calibri"/>
            </a:endParaRPr>
          </a:p>
        </p:txBody>
      </p:sp>
      <p:sp>
        <p:nvSpPr>
          <p:cNvPr id="397" name="Text Placeholder 3"/>
          <p:cNvSpPr txBox="1"/>
          <p:nvPr/>
        </p:nvSpPr>
        <p:spPr>
          <a:xfrm>
            <a:off x="0" y="928800"/>
            <a:ext cx="6286320" cy="2499840"/>
          </a:xfrm>
          <a:prstGeom prst="rect">
            <a:avLst/>
          </a:prstGeom>
          <a:noFill/>
          <a:ln w="0">
            <a:noFill/>
          </a:ln>
        </p:spPr>
        <p:txBody>
          <a:bodyPr>
            <a:noAutofit/>
          </a:bodyPr>
          <a:lstStyle/>
          <a:p>
            <a:pPr algn="ctr">
              <a:lnSpc>
                <a:spcPct val="90000"/>
              </a:lnSpc>
              <a:spcBef>
                <a:spcPts val="1001"/>
              </a:spcBef>
              <a:tabLst>
                <a:tab pos="0" algn="l"/>
              </a:tabLst>
            </a:pPr>
            <a:r>
              <a:rPr lang="el-GR" sz="1800" b="0" strike="noStrike" spc="-1">
                <a:solidFill>
                  <a:srgbClr val="000000"/>
                </a:solidFill>
                <a:latin typeface="Calibri"/>
              </a:rPr>
              <a:t>Στην πραγματικότητα,τι μπορεί ένας δάσκαλος να </a:t>
            </a:r>
            <a:r>
              <a:rPr lang="el-GR" sz="1800" b="1" strike="noStrike" spc="-1">
                <a:solidFill>
                  <a:srgbClr val="FF0000"/>
                </a:solidFill>
                <a:latin typeface="Calibri"/>
              </a:rPr>
              <a:t>μοιραστεί</a:t>
            </a:r>
            <a:r>
              <a:rPr lang="el-GR" sz="1800" b="1" strike="noStrike" spc="-1">
                <a:solidFill>
                  <a:srgbClr val="000000"/>
                </a:solidFill>
                <a:latin typeface="Calibri"/>
              </a:rPr>
              <a:t> </a:t>
            </a:r>
            <a:r>
              <a:rPr lang="el-GR" sz="1800" b="0" strike="noStrike" spc="-1">
                <a:solidFill>
                  <a:srgbClr val="000000"/>
                </a:solidFill>
                <a:latin typeface="Calibri"/>
              </a:rPr>
              <a:t> με τους μαθητές του;</a:t>
            </a:r>
          </a:p>
          <a:p>
            <a:pPr algn="ctr">
              <a:lnSpc>
                <a:spcPct val="90000"/>
              </a:lnSpc>
              <a:spcBef>
                <a:spcPts val="1001"/>
              </a:spcBef>
              <a:tabLst>
                <a:tab pos="0" algn="l"/>
              </a:tabLst>
            </a:pPr>
            <a:r>
              <a:rPr lang="el-GR" sz="1800" b="0" strike="noStrike" spc="-1">
                <a:solidFill>
                  <a:srgbClr val="000000"/>
                </a:solidFill>
                <a:latin typeface="Calibri"/>
              </a:rPr>
              <a:t>Το  </a:t>
            </a:r>
            <a:r>
              <a:rPr lang="el-GR" sz="1800" b="1" strike="noStrike" spc="-1">
                <a:solidFill>
                  <a:srgbClr val="000000"/>
                </a:solidFill>
                <a:latin typeface="Calibri"/>
              </a:rPr>
              <a:t>πάθος για τη γνώση</a:t>
            </a:r>
            <a:br/>
            <a:r>
              <a:rPr lang="el-GR" sz="1800" b="0" strike="noStrike" spc="-1">
                <a:solidFill>
                  <a:srgbClr val="000000"/>
                </a:solidFill>
                <a:latin typeface="Calibri"/>
              </a:rPr>
              <a:t>Το  </a:t>
            </a:r>
            <a:r>
              <a:rPr lang="el-GR" sz="1800" b="1" strike="noStrike" spc="-1">
                <a:solidFill>
                  <a:srgbClr val="000000"/>
                </a:solidFill>
                <a:latin typeface="Calibri"/>
              </a:rPr>
              <a:t>θετικό</a:t>
            </a:r>
            <a:r>
              <a:rPr lang="el-GR" sz="1800" b="0" strike="noStrike" spc="-1">
                <a:solidFill>
                  <a:srgbClr val="000000"/>
                </a:solidFill>
                <a:latin typeface="Calibri"/>
              </a:rPr>
              <a:t>  τρόπο σκέψης</a:t>
            </a:r>
            <a:br/>
            <a:r>
              <a:rPr lang="el-GR" sz="1800" b="0" strike="noStrike" spc="-1">
                <a:solidFill>
                  <a:srgbClr val="000000"/>
                </a:solidFill>
                <a:latin typeface="Calibri"/>
              </a:rPr>
              <a:t>Τον  ενθουσιασμό  </a:t>
            </a:r>
          </a:p>
          <a:p>
            <a:pPr algn="ctr">
              <a:lnSpc>
                <a:spcPct val="90000"/>
              </a:lnSpc>
              <a:spcBef>
                <a:spcPts val="1001"/>
              </a:spcBef>
              <a:tabLst>
                <a:tab pos="0" algn="l"/>
              </a:tabLst>
            </a:pPr>
            <a:r>
              <a:rPr lang="el-GR" sz="1800" b="0" strike="noStrike" spc="-1">
                <a:solidFill>
                  <a:srgbClr val="000000"/>
                </a:solidFill>
                <a:latin typeface="Calibri"/>
              </a:rPr>
              <a:t>για   δ η μ ι ο υ ρ γ ι κ ή  ε ν α σ χ ό λ η σ η</a:t>
            </a:r>
          </a:p>
          <a:p>
            <a:pPr algn="ctr">
              <a:lnSpc>
                <a:spcPct val="90000"/>
              </a:lnSpc>
              <a:spcBef>
                <a:spcPts val="1001"/>
              </a:spcBef>
              <a:tabLst>
                <a:tab pos="0" algn="l"/>
              </a:tabLst>
            </a:pPr>
            <a:r>
              <a:rPr lang="el-GR" sz="1800" b="0" strike="noStrike" spc="-1">
                <a:solidFill>
                  <a:srgbClr val="000000"/>
                </a:solidFill>
                <a:latin typeface="Calibri"/>
              </a:rPr>
              <a:t>Τη  διάθεση  για  </a:t>
            </a:r>
            <a:r>
              <a:rPr lang="el-GR" sz="1800" b="1" strike="noStrike" spc="-1">
                <a:solidFill>
                  <a:srgbClr val="000000"/>
                </a:solidFill>
                <a:latin typeface="Calibri"/>
              </a:rPr>
              <a:t>ε π ι κ ο ι ν ω ν ί α </a:t>
            </a:r>
            <a:endParaRPr lang="el-GR" sz="1800" b="0" strike="noStrike" spc="-1">
              <a:solidFill>
                <a:srgbClr val="000000"/>
              </a:solidFill>
              <a:latin typeface="Calibri"/>
            </a:endParaRPr>
          </a:p>
          <a:p>
            <a:pPr algn="ctr">
              <a:lnSpc>
                <a:spcPct val="90000"/>
              </a:lnSpc>
              <a:spcBef>
                <a:spcPts val="1001"/>
              </a:spcBef>
              <a:tabLst>
                <a:tab pos="0" algn="l"/>
              </a:tabLst>
            </a:pPr>
            <a:r>
              <a:rPr lang="el-GR" sz="1800" b="0" strike="noStrike" spc="-1">
                <a:solidFill>
                  <a:srgbClr val="000000"/>
                </a:solidFill>
                <a:latin typeface="Calibri"/>
              </a:rPr>
              <a:t> και  </a:t>
            </a:r>
            <a:r>
              <a:rPr lang="el-GR" sz="1800" b="1" strike="noStrike" spc="-1">
                <a:solidFill>
                  <a:srgbClr val="000000"/>
                </a:solidFill>
                <a:latin typeface="Calibri"/>
              </a:rPr>
              <a:t>π ρ ο σ φ ο ρ ά</a:t>
            </a:r>
            <a:endParaRPr lang="el-GR" sz="1800" b="0" strike="noStrike" spc="-1">
              <a:solidFill>
                <a:srgbClr val="000000"/>
              </a:solidFill>
              <a:latin typeface="Calibri"/>
            </a:endParaRPr>
          </a:p>
        </p:txBody>
      </p:sp>
      <p:pic>
        <p:nvPicPr>
          <p:cNvPr id="398" name="Picture 2" descr="C:\Users\αγαπουλακι\Desktop\ΑΝΤΡΕΑΣ\TEACHING PAINTINGS\teacher-s-birthday-1.jpg"/>
          <p:cNvPicPr/>
          <p:nvPr/>
        </p:nvPicPr>
        <p:blipFill>
          <a:blip r:embed="rId2" cstate="print"/>
          <a:stretch/>
        </p:blipFill>
        <p:spPr>
          <a:xfrm>
            <a:off x="476280" y="3500280"/>
            <a:ext cx="5428800" cy="3142800"/>
          </a:xfrm>
          <a:prstGeom prst="rect">
            <a:avLst/>
          </a:prstGeom>
          <a:ln w="0">
            <a:noFill/>
          </a:ln>
        </p:spPr>
      </p:pic>
      <p:pic>
        <p:nvPicPr>
          <p:cNvPr id="399" name="Picture 3" descr="C:\Users\αγαπουλακι\Desktop\ΑΝΤΡΕΑΣ\TEACHING PAINTINGS\teacher-s-birthday.jpg"/>
          <p:cNvPicPr/>
          <p:nvPr/>
        </p:nvPicPr>
        <p:blipFill>
          <a:blip r:embed="rId3" cstate="print"/>
          <a:stretch/>
        </p:blipFill>
        <p:spPr>
          <a:xfrm>
            <a:off x="6286680" y="214200"/>
            <a:ext cx="5428800" cy="3183840"/>
          </a:xfrm>
          <a:prstGeom prst="rect">
            <a:avLst/>
          </a:prstGeom>
          <a:ln w="0">
            <a:noFill/>
          </a:ln>
        </p:spPr>
      </p:pic>
      <p:pic>
        <p:nvPicPr>
          <p:cNvPr id="400" name="Picture 4" descr="C:\Users\αγαπουλακι\Desktop\ΑΝΤΡΕΑΣ\TEACHING PAINTINGS\teacher-visitors.jpg"/>
          <p:cNvPicPr/>
          <p:nvPr/>
        </p:nvPicPr>
        <p:blipFill>
          <a:blip r:embed="rId4" cstate="print"/>
          <a:stretch/>
        </p:blipFill>
        <p:spPr>
          <a:xfrm>
            <a:off x="6286680" y="3500280"/>
            <a:ext cx="5429160" cy="31428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animEffect transition="in" filter="fade">
                                      <p:cBhvr additive="repl">
                                        <p:cTn id="7" dur="500"/>
                                        <p:tgtEl>
                                          <p:spTgt spid="3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97">
                                            <p:txEl>
                                              <p:pRg st="1" end="1"/>
                                            </p:txEl>
                                          </p:spTgt>
                                        </p:tgtEl>
                                        <p:attrNameLst>
                                          <p:attrName>style.visibility</p:attrName>
                                        </p:attrNameLst>
                                      </p:cBhvr>
                                      <p:to>
                                        <p:strVal val="visible"/>
                                      </p:to>
                                    </p:set>
                                    <p:animEffect transition="in" filter="fade">
                                      <p:cBhvr additive="repl">
                                        <p:cTn id="12" dur="500"/>
                                        <p:tgtEl>
                                          <p:spTgt spid="3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397">
                                            <p:txEl>
                                              <p:pRg st="2" end="2"/>
                                            </p:txEl>
                                          </p:spTgt>
                                        </p:tgtEl>
                                        <p:attrNameLst>
                                          <p:attrName>style.visibility</p:attrName>
                                        </p:attrNameLst>
                                      </p:cBhvr>
                                      <p:to>
                                        <p:strVal val="visible"/>
                                      </p:to>
                                    </p:set>
                                    <p:animEffect transition="in" filter="fade">
                                      <p:cBhvr additive="repl">
                                        <p:cTn id="17" dur="500"/>
                                        <p:tgtEl>
                                          <p:spTgt spid="397">
                                            <p:txEl>
                                              <p:pRg st="2" end="2"/>
                                            </p:txEl>
                                          </p:spTgt>
                                        </p:tgtEl>
                                      </p:cBhvr>
                                    </p:animEffect>
                                  </p:childTnLst>
                                </p:cTn>
                              </p:par>
                              <p:par>
                                <p:cTn id="18" presetID="10" presetClass="entr" fill="hold" nodeType="withEffect">
                                  <p:stCondLst>
                                    <p:cond delay="0"/>
                                  </p:stCondLst>
                                  <p:childTnLst>
                                    <p:set>
                                      <p:cBhvr>
                                        <p:cTn id="19" dur="1" fill="hold">
                                          <p:stCondLst>
                                            <p:cond delay="0"/>
                                          </p:stCondLst>
                                        </p:cTn>
                                        <p:tgtEl>
                                          <p:spTgt spid="397">
                                            <p:txEl>
                                              <p:pRg st="3" end="3"/>
                                            </p:txEl>
                                          </p:spTgt>
                                        </p:tgtEl>
                                        <p:attrNameLst>
                                          <p:attrName>style.visibility</p:attrName>
                                        </p:attrNameLst>
                                      </p:cBhvr>
                                      <p:to>
                                        <p:strVal val="visible"/>
                                      </p:to>
                                    </p:set>
                                    <p:animEffect transition="in" filter="fade">
                                      <p:cBhvr additive="repl">
                                        <p:cTn id="20" dur="500"/>
                                        <p:tgtEl>
                                          <p:spTgt spid="397">
                                            <p:txEl>
                                              <p:pRg st="3" end="3"/>
                                            </p:txEl>
                                          </p:spTgt>
                                        </p:tgtEl>
                                      </p:cBhvr>
                                    </p:animEffect>
                                  </p:childTnLst>
                                </p:cTn>
                              </p:par>
                              <p:par>
                                <p:cTn id="21" presetID="10" presetClass="entr" fill="hold" nodeType="withEffect">
                                  <p:stCondLst>
                                    <p:cond delay="0"/>
                                  </p:stCondLst>
                                  <p:childTnLst>
                                    <p:set>
                                      <p:cBhvr>
                                        <p:cTn id="22" dur="1" fill="hold">
                                          <p:stCondLst>
                                            <p:cond delay="0"/>
                                          </p:stCondLst>
                                        </p:cTn>
                                        <p:tgtEl>
                                          <p:spTgt spid="397">
                                            <p:txEl>
                                              <p:pRg st="4" end="4"/>
                                            </p:txEl>
                                          </p:spTgt>
                                        </p:tgtEl>
                                        <p:attrNameLst>
                                          <p:attrName>style.visibility</p:attrName>
                                        </p:attrNameLst>
                                      </p:cBhvr>
                                      <p:to>
                                        <p:strVal val="visible"/>
                                      </p:to>
                                    </p:set>
                                    <p:animEffect transition="in" filter="fade">
                                      <p:cBhvr additive="repl">
                                        <p:cTn id="23" dur="500"/>
                                        <p:tgtEl>
                                          <p:spTgt spid="3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Title 1"/>
          <p:cNvSpPr txBox="1"/>
          <p:nvPr/>
        </p:nvSpPr>
        <p:spPr>
          <a:xfrm>
            <a:off x="272880" y="0"/>
            <a:ext cx="11918520" cy="2538000"/>
          </a:xfrm>
          <a:prstGeom prst="rect">
            <a:avLst/>
          </a:prstGeom>
          <a:noFill/>
          <a:ln w="0">
            <a:noFill/>
          </a:ln>
        </p:spPr>
        <p:txBody>
          <a:bodyPr anchor="ctr">
            <a:noAutofit/>
          </a:bodyPr>
          <a:lstStyle/>
          <a:p>
            <a:pPr algn="ctr">
              <a:lnSpc>
                <a:spcPct val="90000"/>
              </a:lnSpc>
            </a:pPr>
            <a:r>
              <a:rPr lang="el-GR" sz="3200" b="0" strike="noStrike" spc="-1">
                <a:solidFill>
                  <a:srgbClr val="000000"/>
                </a:solidFill>
                <a:latin typeface="Calibri Light"/>
              </a:rPr>
              <a:t>Τι κίνητρα υπάρχουν για τη διδασκαλία;</a:t>
            </a:r>
            <a:br/>
            <a:r>
              <a:rPr lang="el-GR" sz="2000" b="0" strike="noStrike" spc="-1">
                <a:solidFill>
                  <a:srgbClr val="000000"/>
                </a:solidFill>
                <a:latin typeface="Calibri Light"/>
              </a:rPr>
              <a:t>Πώς επωφελείται ο ίδιος ο δάσκαλος από την άσκηση του επαγγέλματός του;</a:t>
            </a:r>
            <a:br/>
            <a:br/>
            <a:br/>
            <a:br/>
            <a:endParaRPr lang="el-GR" sz="2000" b="0" strike="noStrike" spc="-1">
              <a:solidFill>
                <a:srgbClr val="000000"/>
              </a:solidFill>
              <a:latin typeface="Calibri"/>
            </a:endParaRPr>
          </a:p>
        </p:txBody>
      </p:sp>
      <p:sp>
        <p:nvSpPr>
          <p:cNvPr id="402" name="Content Placeholder 2"/>
          <p:cNvSpPr txBox="1"/>
          <p:nvPr/>
        </p:nvSpPr>
        <p:spPr>
          <a:xfrm>
            <a:off x="360" y="1119240"/>
            <a:ext cx="12191760" cy="1229400"/>
          </a:xfrm>
          <a:prstGeom prst="rect">
            <a:avLst/>
          </a:prstGeom>
          <a:noFill/>
          <a:ln w="0">
            <a:noFill/>
          </a:ln>
        </p:spPr>
        <p:txBody>
          <a:bodyPr>
            <a:noAutofit/>
          </a:bodyPr>
          <a:lstStyle/>
          <a:p>
            <a:pPr algn="just">
              <a:lnSpc>
                <a:spcPct val="90000"/>
              </a:lnSpc>
              <a:spcBef>
                <a:spcPts val="1001"/>
              </a:spcBef>
              <a:tabLst>
                <a:tab pos="0" algn="l"/>
              </a:tabLst>
            </a:pPr>
            <a:r>
              <a:rPr lang="el-GR" sz="2800" b="0" strike="noStrike" spc="-1">
                <a:solidFill>
                  <a:srgbClr val="000000"/>
                </a:solidFill>
                <a:latin typeface="Calibri"/>
              </a:rPr>
              <a:t>•	</a:t>
            </a:r>
            <a:r>
              <a:rPr lang="el-GR" sz="2400" b="0" strike="noStrike" spc="-1">
                <a:solidFill>
                  <a:srgbClr val="000000"/>
                </a:solidFill>
                <a:latin typeface="Calibri"/>
              </a:rPr>
              <a:t>Τη σήμερον ημέρα, η αυτο-ψυχοθεραπεία των ανθρώπων μέσω της εργασίας τους συνδέεται με την απόκτηση όλο και περισσότερης περιουσίας, ισχύος, δόξας κλπ., συχνότατα εις βάρος των άλλων, σύμφωνα με την κοσμοθεωρία του ατομικισμού. </a:t>
            </a:r>
          </a:p>
        </p:txBody>
      </p:sp>
      <p:pic>
        <p:nvPicPr>
          <p:cNvPr id="403" name="Picture 2" descr="C:\Users\αγαπουλακι\Desktop\NEW TEACHING PAINTINGS\christ-leading-the-apostles-to-mount-tabor-1512.jpg"/>
          <p:cNvPicPr/>
          <p:nvPr/>
        </p:nvPicPr>
        <p:blipFill>
          <a:blip r:embed="rId2" cstate="print"/>
          <a:stretch/>
        </p:blipFill>
        <p:spPr>
          <a:xfrm>
            <a:off x="3143160" y="4739760"/>
            <a:ext cx="6190920" cy="2117880"/>
          </a:xfrm>
          <a:prstGeom prst="rect">
            <a:avLst/>
          </a:prstGeom>
          <a:ln w="0">
            <a:noFill/>
          </a:ln>
        </p:spPr>
      </p:pic>
      <p:sp>
        <p:nvSpPr>
          <p:cNvPr id="404" name="Rectangle 4"/>
          <p:cNvSpPr/>
          <p:nvPr/>
        </p:nvSpPr>
        <p:spPr>
          <a:xfrm>
            <a:off x="0" y="2571840"/>
            <a:ext cx="1219176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400" b="0" strike="noStrike" spc="-1">
                <a:solidFill>
                  <a:srgbClr val="000000"/>
                </a:solidFill>
                <a:latin typeface="Calibri"/>
              </a:rPr>
              <a:t>Όταν το προσωπικό όφελος συνιστά το κίνητρο της ανθρώπινης δραστηριότητας, το άτομο αυτο-παγιδεύεται σε αυτό∙ βαθμιαία, γίνεται αδιάφορο για την ίδια τη δραστηριότητα και εγκλωβίζεται  στο πώς να ικανοποιεί αυτό το ολοένα και πιο ακόρεστο κίνητρό του </a:t>
            </a:r>
            <a:endParaRPr lang="el-GR" sz="2400" b="0" strike="noStrike" spc="-1">
              <a:latin typeface="Arial"/>
            </a:endParaRPr>
          </a:p>
          <a:p>
            <a:pPr algn="ctr">
              <a:lnSpc>
                <a:spcPct val="100000"/>
              </a:lnSpc>
            </a:pPr>
            <a:r>
              <a:rPr lang="el-GR" sz="2400" b="0" strike="noStrike" spc="-1">
                <a:solidFill>
                  <a:srgbClr val="000000"/>
                </a:solidFill>
                <a:latin typeface="Calibri"/>
              </a:rPr>
              <a:t>π.χ. όλο και περισσότερα χρήματα, όλο και μεγαλύτερη φήμη, </a:t>
            </a:r>
            <a:endParaRPr lang="el-GR" sz="2400" b="0" strike="noStrike" spc="-1">
              <a:latin typeface="Arial"/>
            </a:endParaRPr>
          </a:p>
          <a:p>
            <a:pPr algn="ctr">
              <a:lnSpc>
                <a:spcPct val="100000"/>
              </a:lnSpc>
            </a:pPr>
            <a:r>
              <a:rPr lang="el-GR" sz="2400" b="0" strike="noStrike" spc="-1">
                <a:solidFill>
                  <a:srgbClr val="000000"/>
                </a:solidFill>
                <a:latin typeface="Calibri"/>
              </a:rPr>
              <a:t>   όλο και μεγαλύτερη δημοσιότητα κ.λπ.</a:t>
            </a:r>
            <a:endParaRPr lang="el-G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02">
                                            <p:txEl>
                                              <p:pRg st="0" end="0"/>
                                            </p:txEl>
                                          </p:spTgt>
                                        </p:tgtEl>
                                        <p:attrNameLst>
                                          <p:attrName>style.visibility</p:attrName>
                                        </p:attrNameLst>
                                      </p:cBhvr>
                                      <p:to>
                                        <p:strVal val="visible"/>
                                      </p:to>
                                    </p:set>
                                    <p:animEffect transition="in" filter="fade">
                                      <p:cBhvr additive="repl">
                                        <p:cTn id="7" dur="500"/>
                                        <p:tgtEl>
                                          <p:spTgt spid="4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fill="hold" nodeType="clickEffect">
                                  <p:stCondLst>
                                    <p:cond delay="0"/>
                                  </p:stCondLst>
                                  <p:childTnLst>
                                    <p:animEffect transition="out" filter="fade">
                                      <p:cBhvr additive="repl">
                                        <p:cTn id="11" dur="500"/>
                                        <p:tgtEl>
                                          <p:spTgt spid="402">
                                            <p:txEl>
                                              <p:pRg st="0" end="0"/>
                                            </p:txEl>
                                          </p:spTgt>
                                        </p:tgtEl>
                                      </p:cBhvr>
                                    </p:animEffect>
                                    <p:set>
                                      <p:cBhvr>
                                        <p:cTn id="12" dur="1" fill="hold">
                                          <p:stCondLst>
                                            <p:cond delay="499"/>
                                          </p:stCondLst>
                                        </p:cTn>
                                        <p:tgtEl>
                                          <p:spTgt spid="40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404"/>
                                        </p:tgtEl>
                                        <p:attrNameLst>
                                          <p:attrName>style.visibility</p:attrName>
                                        </p:attrNameLst>
                                      </p:cBhvr>
                                      <p:to>
                                        <p:strVal val="visible"/>
                                      </p:to>
                                    </p:set>
                                    <p:animEffect transition="in" filter="fade">
                                      <p:cBhvr additive="repl">
                                        <p:cTn id="17" dur="500"/>
                                        <p:tgtEl>
                                          <p:spTgt spid="4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fill="hold" nodeType="clickEffect">
                                  <p:stCondLst>
                                    <p:cond delay="0"/>
                                  </p:stCondLst>
                                  <p:childTnLst>
                                    <p:animEffect transition="out" filter="fade">
                                      <p:cBhvr additive="repl">
                                        <p:cTn id="21" dur="500"/>
                                        <p:tgtEl>
                                          <p:spTgt spid="404"/>
                                        </p:tgtEl>
                                      </p:cBhvr>
                                    </p:animEffect>
                                    <p:set>
                                      <p:cBhvr>
                                        <p:cTn id="22" dur="1" fill="hold">
                                          <p:stCondLst>
                                            <p:cond delay="499"/>
                                          </p:stCondLst>
                                        </p:cTn>
                                        <p:tgtEl>
                                          <p:spTgt spid="40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403"/>
                                        </p:tgtEl>
                                        <p:attrNameLst>
                                          <p:attrName>style.visibility</p:attrName>
                                        </p:attrNameLst>
                                      </p:cBhvr>
                                      <p:to>
                                        <p:strVal val="visible"/>
                                      </p:to>
                                    </p:set>
                                    <p:animEffect transition="in" filter="fade">
                                      <p:cBhvr additive="repl">
                                        <p:cTn id="27" dur="2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itle 1"/>
          <p:cNvSpPr txBox="1"/>
          <p:nvPr/>
        </p:nvSpPr>
        <p:spPr>
          <a:xfrm>
            <a:off x="-42120" y="116640"/>
            <a:ext cx="12191760" cy="1295640"/>
          </a:xfrm>
          <a:prstGeom prst="rect">
            <a:avLst/>
          </a:prstGeom>
          <a:noFill/>
          <a:ln w="0">
            <a:noFill/>
          </a:ln>
        </p:spPr>
        <p:txBody>
          <a:bodyPr anchor="ctr">
            <a:noAutofit/>
          </a:bodyPr>
          <a:lstStyle/>
          <a:p>
            <a:pPr algn="ctr">
              <a:lnSpc>
                <a:spcPct val="90000"/>
              </a:lnSpc>
            </a:pPr>
            <a:r>
              <a:rPr lang="el-GR" sz="3200" b="0" strike="noStrike" spc="-1">
                <a:solidFill>
                  <a:srgbClr val="000000"/>
                </a:solidFill>
                <a:latin typeface="Calibri Light"/>
              </a:rPr>
              <a:t>Τι κίνητρα υπάρχουν για τη διδασκαλία;</a:t>
            </a:r>
            <a:br/>
            <a:r>
              <a:rPr lang="el-GR" sz="2000" b="0" strike="noStrike" spc="-1">
                <a:solidFill>
                  <a:srgbClr val="000000"/>
                </a:solidFill>
                <a:latin typeface="Calibri Light"/>
              </a:rPr>
              <a:t>Πώς επωφελείται ο ίδιος ο δάσκαλος από την άσκηση του επαγγέλματός του;</a:t>
            </a:r>
            <a:br/>
            <a:br/>
            <a:endParaRPr lang="el-GR" sz="2000" b="0" strike="noStrike" spc="-1">
              <a:solidFill>
                <a:srgbClr val="000000"/>
              </a:solidFill>
              <a:latin typeface="Calibri"/>
            </a:endParaRPr>
          </a:p>
        </p:txBody>
      </p:sp>
      <p:sp>
        <p:nvSpPr>
          <p:cNvPr id="406" name="Content Placeholder 2"/>
          <p:cNvSpPr txBox="1"/>
          <p:nvPr/>
        </p:nvSpPr>
        <p:spPr>
          <a:xfrm>
            <a:off x="0" y="928080"/>
            <a:ext cx="12191760" cy="1000440"/>
          </a:xfrm>
          <a:prstGeom prst="rect">
            <a:avLst/>
          </a:prstGeom>
          <a:noFill/>
          <a:ln w="0">
            <a:noFill/>
          </a:ln>
        </p:spPr>
        <p:txBody>
          <a:bodyPr>
            <a:noAutofit/>
          </a:bodyPr>
          <a:lstStyle/>
          <a:p>
            <a:pPr marL="228600" indent="-228240" algn="just">
              <a:lnSpc>
                <a:spcPct val="90000"/>
              </a:lnSpc>
              <a:spcBef>
                <a:spcPts val="1001"/>
              </a:spcBef>
              <a:buClr>
                <a:srgbClr val="000000"/>
              </a:buClr>
              <a:buFont typeface="Arial"/>
              <a:buChar char="•"/>
            </a:pPr>
            <a:r>
              <a:rPr lang="el-GR" sz="2000" b="0" strike="noStrike" spc="-1">
                <a:solidFill>
                  <a:srgbClr val="000000"/>
                </a:solidFill>
                <a:latin typeface="Calibri"/>
              </a:rPr>
              <a:t>Αν και η άσκηση του διδακτικού έργου θα πρέπει φυσικά να σχετίζεται με σημαντικά οικονομικά οφέλη και κοινωνική αναγνώριση (εξωγενείς απολαβές), το </a:t>
            </a:r>
            <a:r>
              <a:rPr lang="el-GR" sz="2000" b="1" strike="noStrike" spc="-1">
                <a:solidFill>
                  <a:srgbClr val="000000"/>
                </a:solidFill>
                <a:latin typeface="Calibri"/>
              </a:rPr>
              <a:t>κίνητρο</a:t>
            </a:r>
            <a:r>
              <a:rPr lang="el-GR" sz="2000" b="0" strike="noStrike" spc="-1">
                <a:solidFill>
                  <a:srgbClr val="000000"/>
                </a:solidFill>
                <a:latin typeface="Calibri"/>
              </a:rPr>
              <a:t> για διδασκαλία πρέπει </a:t>
            </a:r>
            <a:r>
              <a:rPr lang="el-GR" sz="2000" b="1" u="sng" strike="noStrike" spc="-1">
                <a:solidFill>
                  <a:srgbClr val="000000"/>
                </a:solidFill>
                <a:uFillTx/>
                <a:latin typeface="Calibri"/>
              </a:rPr>
              <a:t>πάντοτε</a:t>
            </a:r>
            <a:r>
              <a:rPr lang="el-GR" sz="2000" b="0" strike="noStrike" spc="-1">
                <a:solidFill>
                  <a:srgbClr val="000000"/>
                </a:solidFill>
                <a:latin typeface="Calibri"/>
              </a:rPr>
              <a:t> να είναι </a:t>
            </a:r>
            <a:r>
              <a:rPr lang="el-GR" sz="2000" b="1" strike="noStrike" spc="299">
                <a:solidFill>
                  <a:srgbClr val="000000"/>
                </a:solidFill>
                <a:latin typeface="Calibri"/>
              </a:rPr>
              <a:t>εσωτερικό</a:t>
            </a:r>
            <a:r>
              <a:rPr lang="el-GR" sz="2000" b="0" strike="noStrike" spc="-1">
                <a:solidFill>
                  <a:srgbClr val="000000"/>
                </a:solidFill>
                <a:latin typeface="Calibri"/>
              </a:rPr>
              <a:t> και να σχετίζεται σταθερά με τη λαχτάρα για </a:t>
            </a:r>
            <a:r>
              <a:rPr lang="el-GR" sz="2000" b="1" strike="noStrike" spc="-1">
                <a:solidFill>
                  <a:srgbClr val="000000"/>
                </a:solidFill>
                <a:latin typeface="Calibri"/>
              </a:rPr>
              <a:t>προσφορά στους γύρω μας</a:t>
            </a:r>
            <a:r>
              <a:rPr lang="el-GR" sz="2000" b="0" strike="noStrike" spc="-1">
                <a:solidFill>
                  <a:srgbClr val="000000"/>
                </a:solidFill>
                <a:latin typeface="Calibri"/>
              </a:rPr>
              <a:t>. Με αυτόν τον τρόπο, η αυτό-ψυχοθεραπεία που παίρνει ο ίδιος ο δάσκαλος από την εργασία του, συνδέεται με το </a:t>
            </a:r>
            <a:r>
              <a:rPr lang="el-GR" sz="2000" b="1" strike="noStrike" spc="-1">
                <a:solidFill>
                  <a:srgbClr val="FF0000"/>
                </a:solidFill>
                <a:latin typeface="Calibri"/>
              </a:rPr>
              <a:t>όφελος των άλλων</a:t>
            </a:r>
            <a:r>
              <a:rPr lang="el-GR" sz="2000" b="0" strike="noStrike" spc="-1">
                <a:solidFill>
                  <a:srgbClr val="000000"/>
                </a:solidFill>
                <a:latin typeface="Calibri"/>
              </a:rPr>
              <a:t>, σύμφωνα με την </a:t>
            </a:r>
            <a:r>
              <a:rPr lang="el-GR" sz="2000" b="0" i="1" strike="noStrike" spc="-1">
                <a:solidFill>
                  <a:srgbClr val="000000"/>
                </a:solidFill>
                <a:latin typeface="Calibri"/>
              </a:rPr>
              <a:t>κοινωνιοκεντρική κοσμοθεωρία.</a:t>
            </a:r>
            <a:r>
              <a:rPr lang="el-GR" sz="2000" b="0" strike="noStrike" spc="-1">
                <a:solidFill>
                  <a:srgbClr val="000000"/>
                </a:solidFill>
                <a:latin typeface="Calibri"/>
              </a:rPr>
              <a:t> Οποιαδήποτε προσωπικά οφέλη θα πρέπει να είναι το </a:t>
            </a:r>
            <a:r>
              <a:rPr lang="el-GR" sz="2000" b="1" strike="noStrike" spc="-1">
                <a:solidFill>
                  <a:srgbClr val="000000"/>
                </a:solidFill>
                <a:latin typeface="Calibri"/>
              </a:rPr>
              <a:t>αποτέλεσμα</a:t>
            </a:r>
            <a:r>
              <a:rPr lang="el-GR" sz="2000" b="0" strike="noStrike" spc="-1">
                <a:solidFill>
                  <a:srgbClr val="000000"/>
                </a:solidFill>
                <a:latin typeface="Calibri"/>
              </a:rPr>
              <a:t> της διδασκαλίας και  </a:t>
            </a:r>
            <a:r>
              <a:rPr lang="el-GR" sz="2000" b="0" i="1" strike="noStrike" spc="299">
                <a:solidFill>
                  <a:srgbClr val="000000"/>
                </a:solidFill>
                <a:latin typeface="Calibri"/>
              </a:rPr>
              <a:t>όχι</a:t>
            </a:r>
            <a:r>
              <a:rPr lang="el-GR" sz="2000" b="0" i="1" strike="noStrike" spc="-1">
                <a:solidFill>
                  <a:srgbClr val="000000"/>
                </a:solidFill>
                <a:latin typeface="Calibri"/>
              </a:rPr>
              <a:t> το έναυσμα  </a:t>
            </a:r>
            <a:r>
              <a:rPr lang="el-GR" sz="2000" b="0" strike="noStrike" spc="-1">
                <a:solidFill>
                  <a:srgbClr val="000000"/>
                </a:solidFill>
                <a:latin typeface="Calibri"/>
              </a:rPr>
              <a:t>για διδασκαλία. </a:t>
            </a:r>
          </a:p>
          <a:p>
            <a:pPr marL="228600" indent="-228240" algn="just">
              <a:lnSpc>
                <a:spcPct val="90000"/>
              </a:lnSpc>
              <a:spcBef>
                <a:spcPts val="1001"/>
              </a:spcBef>
              <a:buClr>
                <a:srgbClr val="000000"/>
              </a:buClr>
              <a:buFont typeface="Arial"/>
              <a:buChar char="•"/>
            </a:pPr>
            <a:r>
              <a:rPr lang="el-GR" sz="2000" b="0" strike="noStrike" spc="-1">
                <a:solidFill>
                  <a:srgbClr val="000000"/>
                </a:solidFill>
                <a:latin typeface="Calibri"/>
              </a:rPr>
              <a:t>Η πορεία του καθενός μας-και μάλιστα όχι μόνο η επαγγελματική- καθορίζεται</a:t>
            </a:r>
            <a:r>
              <a:rPr lang="en-US" sz="2000" b="0" strike="noStrike" spc="-1">
                <a:solidFill>
                  <a:srgbClr val="000000"/>
                </a:solidFill>
                <a:latin typeface="Calibri"/>
              </a:rPr>
              <a:t>,</a:t>
            </a:r>
            <a:r>
              <a:rPr lang="el-GR" sz="2000" b="0" strike="noStrike" spc="-1">
                <a:solidFill>
                  <a:srgbClr val="000000"/>
                </a:solidFill>
                <a:latin typeface="Calibri"/>
              </a:rPr>
              <a:t> σε μεγάλο βαθμό</a:t>
            </a:r>
            <a:r>
              <a:rPr lang="en-US" sz="2000" b="0" strike="noStrike" spc="-1">
                <a:solidFill>
                  <a:srgbClr val="000000"/>
                </a:solidFill>
                <a:latin typeface="Calibri"/>
              </a:rPr>
              <a:t>,</a:t>
            </a:r>
            <a:r>
              <a:rPr lang="el-GR" sz="2000" b="0" strike="noStrike" spc="-1">
                <a:solidFill>
                  <a:srgbClr val="000000"/>
                </a:solidFill>
                <a:latin typeface="Calibri"/>
              </a:rPr>
              <a:t> από το κατά πόσον η ίδια η φύση μας και η διαμόρφωση της προσωπικότητάς μας σχετίζεται με το </a:t>
            </a:r>
            <a:r>
              <a:rPr lang="el-GR" sz="2000" b="0" i="1" strike="noStrike" spc="-1">
                <a:solidFill>
                  <a:srgbClr val="000000"/>
                </a:solidFill>
                <a:latin typeface="Calibri"/>
              </a:rPr>
              <a:t>κοινωνιοκεντρικό</a:t>
            </a:r>
            <a:r>
              <a:rPr lang="el-GR" sz="2000" b="0" strike="noStrike" spc="-1">
                <a:solidFill>
                  <a:srgbClr val="000000"/>
                </a:solidFill>
                <a:latin typeface="Calibri"/>
              </a:rPr>
              <a:t> πρότυπο</a:t>
            </a:r>
            <a:r>
              <a:rPr lang="en-US" sz="2000" b="0" strike="noStrike" spc="-1">
                <a:solidFill>
                  <a:srgbClr val="000000"/>
                </a:solidFill>
                <a:latin typeface="Calibri"/>
              </a:rPr>
              <a:t> </a:t>
            </a:r>
            <a:r>
              <a:rPr lang="el-GR" sz="2000" b="0" strike="noStrike" spc="-1">
                <a:solidFill>
                  <a:srgbClr val="000000"/>
                </a:solidFill>
                <a:latin typeface="Calibri"/>
              </a:rPr>
              <a:t>ή με το ατομοκεντρικό. </a:t>
            </a:r>
          </a:p>
          <a:p>
            <a:pPr algn="just">
              <a:lnSpc>
                <a:spcPct val="90000"/>
              </a:lnSpc>
              <a:spcBef>
                <a:spcPts val="1001"/>
              </a:spcBef>
              <a:tabLst>
                <a:tab pos="0" algn="l"/>
              </a:tabLst>
            </a:pPr>
            <a:endParaRPr lang="el-GR" sz="2000" b="0" strike="noStrike" spc="-1">
              <a:solidFill>
                <a:srgbClr val="000000"/>
              </a:solidFill>
              <a:latin typeface="Calibri"/>
            </a:endParaRPr>
          </a:p>
          <a:p>
            <a:pPr algn="ctr">
              <a:lnSpc>
                <a:spcPct val="90000"/>
              </a:lnSpc>
              <a:spcBef>
                <a:spcPts val="1001"/>
              </a:spcBef>
              <a:tabLst>
                <a:tab pos="0" algn="l"/>
              </a:tabLst>
            </a:pPr>
            <a:r>
              <a:rPr lang="el-GR" sz="2000" b="0" strike="noStrike" spc="-1">
                <a:solidFill>
                  <a:srgbClr val="000000"/>
                </a:solidFill>
                <a:latin typeface="Calibri"/>
              </a:rPr>
              <a:t>Πιο απλά, σκεφτείτε τον εαυτό σας παιδί. Τι σας άρεσε περισσότερο</a:t>
            </a:r>
            <a:r>
              <a:rPr lang="en-US" sz="2000" b="0" strike="noStrike" spc="-1">
                <a:solidFill>
                  <a:srgbClr val="000000"/>
                </a:solidFill>
                <a:latin typeface="Calibri"/>
              </a:rPr>
              <a:t>; </a:t>
            </a:r>
            <a:r>
              <a:rPr lang="el-GR" sz="2000" b="0" strike="noStrike" spc="-1">
                <a:solidFill>
                  <a:srgbClr val="000000"/>
                </a:solidFill>
                <a:latin typeface="Calibri"/>
              </a:rPr>
              <a:t>Nα </a:t>
            </a:r>
            <a:r>
              <a:rPr lang="el-GR" sz="2000" b="1" i="1" strike="noStrike" spc="-1">
                <a:solidFill>
                  <a:srgbClr val="000000"/>
                </a:solidFill>
                <a:latin typeface="Calibri"/>
              </a:rPr>
              <a:t>προσφέρετε</a:t>
            </a:r>
            <a:r>
              <a:rPr lang="el-GR" sz="2000" b="1" strike="noStrike" spc="-1">
                <a:solidFill>
                  <a:srgbClr val="000000"/>
                </a:solidFill>
                <a:latin typeface="Calibri"/>
              </a:rPr>
              <a:t> </a:t>
            </a:r>
            <a:r>
              <a:rPr lang="el-GR" sz="2000" b="0" strike="noStrike" spc="-1">
                <a:solidFill>
                  <a:srgbClr val="000000"/>
                </a:solidFill>
                <a:latin typeface="Calibri"/>
              </a:rPr>
              <a:t>δώρα ή να λαμβάνετε δώρα; Στη δεύτερη περίπτωση, απομακρύνεστε από το επάγγελμα του δασκάλου αλλά προφανώς και του γιατρού… </a:t>
            </a:r>
          </a:p>
        </p:txBody>
      </p:sp>
      <p:pic>
        <p:nvPicPr>
          <p:cNvPr id="407" name="Picture 2" descr="C:\Users\αγαπουλακι\Desktop\NEW TEACHING PAINTINGS\christ-leading-the-apostles-to-mount-tabor-1512.jpg"/>
          <p:cNvPicPr/>
          <p:nvPr/>
        </p:nvPicPr>
        <p:blipFill>
          <a:blip r:embed="rId2" cstate="print"/>
          <a:stretch/>
        </p:blipFill>
        <p:spPr>
          <a:xfrm>
            <a:off x="3206520" y="4766760"/>
            <a:ext cx="6190920" cy="21178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500"/>
                                        <p:tgtEl>
                                          <p:spTgt spid="406">
                                            <p:txEl>
                                              <p:pRg st="0" end="0"/>
                                            </p:txEl>
                                          </p:spTgt>
                                        </p:tgtEl>
                                      </p:cBhvr>
                                    </p:animEffect>
                                    <p:set>
                                      <p:cBhvr>
                                        <p:cTn id="7" dur="1" fill="hold">
                                          <p:stCondLst>
                                            <p:cond delay="499"/>
                                          </p:stCondLst>
                                        </p:cTn>
                                        <p:tgtEl>
                                          <p:spTgt spid="406">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fill="hold" nodeType="clickEffect">
                                  <p:stCondLst>
                                    <p:cond delay="0"/>
                                  </p:stCondLst>
                                  <p:childTnLst>
                                    <p:animEffect transition="out" filter="fade">
                                      <p:cBhvr additive="repl">
                                        <p:cTn id="11" dur="500"/>
                                        <p:tgtEl>
                                          <p:spTgt spid="407"/>
                                        </p:tgtEl>
                                      </p:cBhvr>
                                    </p:animEffect>
                                    <p:set>
                                      <p:cBhvr>
                                        <p:cTn id="12" dur="1" fill="hold">
                                          <p:stCondLst>
                                            <p:cond delay="499"/>
                                          </p:stCondLst>
                                        </p:cTn>
                                        <p:tgtEl>
                                          <p:spTgt spid="40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406">
                                            <p:txEl>
                                              <p:pRg st="1" end="1"/>
                                            </p:txEl>
                                          </p:spTgt>
                                        </p:tgtEl>
                                        <p:attrNameLst>
                                          <p:attrName>style.visibility</p:attrName>
                                        </p:attrNameLst>
                                      </p:cBhvr>
                                      <p:to>
                                        <p:strVal val="visible"/>
                                      </p:to>
                                    </p:set>
                                    <p:animEffect transition="in" filter="fade">
                                      <p:cBhvr additive="repl">
                                        <p:cTn id="17" dur="500"/>
                                        <p:tgtEl>
                                          <p:spTgt spid="406">
                                            <p:txEl>
                                              <p:pRg st="1" end="1"/>
                                            </p:txEl>
                                          </p:spTgt>
                                        </p:tgtEl>
                                      </p:cBhvr>
                                    </p:animEffect>
                                  </p:childTnLst>
                                </p:cTn>
                              </p:par>
                              <p:par>
                                <p:cTn id="18" presetID="10" presetClass="entr" fill="hold" nodeType="withEffect">
                                  <p:stCondLst>
                                    <p:cond delay="0"/>
                                  </p:stCondLst>
                                  <p:childTnLst>
                                    <p:set>
                                      <p:cBhvr>
                                        <p:cTn id="19" dur="1" fill="hold">
                                          <p:stCondLst>
                                            <p:cond delay="0"/>
                                          </p:stCondLst>
                                        </p:cTn>
                                        <p:tgtEl>
                                          <p:spTgt spid="406">
                                            <p:txEl>
                                              <p:pRg st="3" end="3"/>
                                            </p:txEl>
                                          </p:spTgt>
                                        </p:tgtEl>
                                        <p:attrNameLst>
                                          <p:attrName>style.visibility</p:attrName>
                                        </p:attrNameLst>
                                      </p:cBhvr>
                                      <p:to>
                                        <p:strVal val="visible"/>
                                      </p:to>
                                    </p:set>
                                    <p:animEffect transition="in" filter="fade">
                                      <p:cBhvr additive="repl">
                                        <p:cTn id="20" dur="500"/>
                                        <p:tgtEl>
                                          <p:spTgt spid="4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Title 1"/>
          <p:cNvSpPr txBox="1"/>
          <p:nvPr/>
        </p:nvSpPr>
        <p:spPr>
          <a:xfrm>
            <a:off x="0" y="214200"/>
            <a:ext cx="12191760" cy="2714400"/>
          </a:xfrm>
          <a:prstGeom prst="rect">
            <a:avLst/>
          </a:prstGeom>
          <a:noFill/>
          <a:ln w="0">
            <a:noFill/>
          </a:ln>
        </p:spPr>
        <p:txBody>
          <a:bodyPr anchor="ctr">
            <a:normAutofit/>
          </a:bodyPr>
          <a:lstStyle/>
          <a:p>
            <a:pPr algn="just">
              <a:lnSpc>
                <a:spcPct val="90000"/>
              </a:lnSpc>
            </a:pPr>
            <a:r>
              <a:rPr lang="el-GR" sz="2800" b="0" strike="noStrike" spc="-1">
                <a:solidFill>
                  <a:srgbClr val="000000"/>
                </a:solidFill>
                <a:latin typeface="Calibri Light"/>
              </a:rPr>
              <a:t>«Ένας αποτελεσματικός δάσκαλος είναι </a:t>
            </a:r>
            <a:r>
              <a:rPr lang="el-GR" sz="2800" b="0" strike="noStrike" spc="-1">
                <a:solidFill>
                  <a:srgbClr val="FF0000"/>
                </a:solidFill>
                <a:latin typeface="Calibri Light"/>
              </a:rPr>
              <a:t>παθιασμένος</a:t>
            </a:r>
            <a:r>
              <a:rPr lang="el-GR" sz="2800" b="0" strike="noStrike" spc="-1">
                <a:solidFill>
                  <a:srgbClr val="000000"/>
                </a:solidFill>
                <a:latin typeface="Calibri Light"/>
              </a:rPr>
              <a:t> για  διδασκαλία. Πρόκειται για </a:t>
            </a:r>
            <a:r>
              <a:rPr lang="el-GR" sz="2800" b="0" strike="noStrike" spc="-1">
                <a:solidFill>
                  <a:srgbClr val="FF0000"/>
                </a:solidFill>
                <a:latin typeface="Calibri Light"/>
              </a:rPr>
              <a:t>πάθος</a:t>
            </a:r>
            <a:r>
              <a:rPr lang="el-GR" sz="2800" b="0" strike="noStrike" spc="-1">
                <a:solidFill>
                  <a:srgbClr val="000000"/>
                </a:solidFill>
                <a:latin typeface="Calibri Light"/>
              </a:rPr>
              <a:t> που είναι εσωτερική επιταγή, η οποία </a:t>
            </a:r>
            <a:r>
              <a:rPr lang="el-GR" sz="2800" b="0" i="1" strike="noStrike" spc="-1">
                <a:solidFill>
                  <a:srgbClr val="000000"/>
                </a:solidFill>
                <a:latin typeface="Calibri Light"/>
              </a:rPr>
              <a:t>δεν</a:t>
            </a:r>
            <a:r>
              <a:rPr lang="el-GR" sz="2800" b="0" strike="noStrike" spc="-1">
                <a:solidFill>
                  <a:srgbClr val="000000"/>
                </a:solidFill>
                <a:latin typeface="Calibri Light"/>
              </a:rPr>
              <a:t> εξαρτάται από την αποδοχή του, από φιλοφρονήσεις ή από  άμεσα ορατά αποτελέσματα. Είναι πάθος που αναστέλλει την αποθάρρυνση ή την υπερκόπωση, καθώς πρόκειται για μια </a:t>
            </a:r>
            <a:r>
              <a:rPr lang="el-GR" sz="2800" b="0" strike="noStrike" spc="299">
                <a:solidFill>
                  <a:srgbClr val="FF0000"/>
                </a:solidFill>
                <a:latin typeface="Calibri Light"/>
              </a:rPr>
              <a:t>εσωτερική φωτιά </a:t>
            </a:r>
            <a:r>
              <a:rPr lang="el-GR" sz="2800" b="0" strike="noStrike" spc="-1">
                <a:solidFill>
                  <a:srgbClr val="000000"/>
                </a:solidFill>
                <a:latin typeface="Calibri Light"/>
              </a:rPr>
              <a:t>που παρακινεί και ενεργοποιεί. Είναι </a:t>
            </a:r>
            <a:r>
              <a:rPr lang="el-GR" sz="2800" b="0" strike="noStrike" spc="-1">
                <a:solidFill>
                  <a:srgbClr val="FF0000"/>
                </a:solidFill>
                <a:latin typeface="Calibri Light"/>
              </a:rPr>
              <a:t>πάθος</a:t>
            </a:r>
            <a:r>
              <a:rPr lang="el-GR" sz="2800" b="0" strike="noStrike" spc="-1">
                <a:solidFill>
                  <a:srgbClr val="000000"/>
                </a:solidFill>
                <a:latin typeface="Calibri Light"/>
              </a:rPr>
              <a:t> που επίσης συναρπάζει και εμπνέει τους μαθητές».</a:t>
            </a:r>
            <a:endParaRPr lang="el-GR" sz="2800" b="0" strike="noStrike" spc="-1">
              <a:solidFill>
                <a:srgbClr val="000000"/>
              </a:solidFill>
              <a:latin typeface="Calibri"/>
            </a:endParaRPr>
          </a:p>
        </p:txBody>
      </p:sp>
      <p:sp>
        <p:nvSpPr>
          <p:cNvPr id="409" name="Title 1"/>
          <p:cNvSpPr/>
          <p:nvPr/>
        </p:nvSpPr>
        <p:spPr>
          <a:xfrm>
            <a:off x="0" y="3575520"/>
            <a:ext cx="11106000" cy="2571480"/>
          </a:xfrm>
          <a:prstGeom prst="rect">
            <a:avLst/>
          </a:prstGeom>
          <a:noFill/>
          <a:ln w="0">
            <a:noFill/>
          </a:ln>
        </p:spPr>
        <p:style>
          <a:lnRef idx="0">
            <a:scrgbClr r="0" g="0" b="0"/>
          </a:lnRef>
          <a:fillRef idx="0">
            <a:scrgbClr r="0" g="0" b="0"/>
          </a:fillRef>
          <a:effectRef idx="0">
            <a:scrgbClr r="0" g="0" b="0"/>
          </a:effectRef>
          <a:fontRef idx="minor"/>
        </p:style>
      </p:sp>
      <p:sp>
        <p:nvSpPr>
          <p:cNvPr id="410" name="Rectangle 3"/>
          <p:cNvSpPr/>
          <p:nvPr/>
        </p:nvSpPr>
        <p:spPr>
          <a:xfrm>
            <a:off x="821880" y="2761560"/>
            <a:ext cx="11184840" cy="398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3200" b="0" strike="noStrike" spc="-1">
                <a:solidFill>
                  <a:srgbClr val="000000"/>
                </a:solidFill>
                <a:latin typeface="Calibri"/>
              </a:rPr>
              <a:t>Τελικά, όσο καλές και εάν φαίνονται</a:t>
            </a:r>
            <a:endParaRPr lang="el-GR" sz="3200" b="0" strike="noStrike" spc="-1">
              <a:latin typeface="Arial"/>
            </a:endParaRPr>
          </a:p>
          <a:p>
            <a:pPr algn="ctr">
              <a:lnSpc>
                <a:spcPct val="100000"/>
              </a:lnSpc>
            </a:pPr>
            <a:r>
              <a:rPr lang="el-GR" sz="3200" b="0" strike="noStrike" spc="-1">
                <a:solidFill>
                  <a:srgbClr val="000000"/>
                </a:solidFill>
                <a:latin typeface="Calibri"/>
              </a:rPr>
              <a:t> οι προθέσεις, οι σκέψεις και οι λέξεις,</a:t>
            </a:r>
            <a:endParaRPr lang="el-GR" sz="3200" b="0" strike="noStrike" spc="-1">
              <a:latin typeface="Arial"/>
            </a:endParaRPr>
          </a:p>
          <a:p>
            <a:pPr algn="ctr">
              <a:lnSpc>
                <a:spcPct val="100000"/>
              </a:lnSpc>
            </a:pPr>
            <a:r>
              <a:rPr lang="el-GR" sz="3200" b="0" strike="noStrike" spc="-1">
                <a:solidFill>
                  <a:srgbClr val="000000"/>
                </a:solidFill>
                <a:latin typeface="Calibri"/>
              </a:rPr>
              <a:t> το  </a:t>
            </a:r>
            <a:r>
              <a:rPr lang="el-GR" sz="3200" b="1" strike="noStrike" spc="299">
                <a:solidFill>
                  <a:srgbClr val="FF0000"/>
                </a:solidFill>
                <a:latin typeface="Calibri"/>
              </a:rPr>
              <a:t>χειροπιαστό</a:t>
            </a:r>
            <a:r>
              <a:rPr lang="el-GR" sz="3200" b="1" strike="noStrike" spc="-1">
                <a:solidFill>
                  <a:srgbClr val="FF0000"/>
                </a:solidFill>
                <a:latin typeface="Calibri"/>
              </a:rPr>
              <a:t>  έργο</a:t>
            </a:r>
            <a:r>
              <a:rPr lang="el-GR" sz="3200" b="0" strike="noStrike" spc="-1">
                <a:solidFill>
                  <a:srgbClr val="000000"/>
                </a:solidFill>
                <a:latin typeface="Calibri"/>
              </a:rPr>
              <a:t>  είναι αυτό που μετράει.</a:t>
            </a:r>
            <a:endParaRPr lang="el-GR" sz="3200" b="0" strike="noStrike" spc="-1">
              <a:latin typeface="Arial"/>
            </a:endParaRPr>
          </a:p>
          <a:p>
            <a:pPr algn="ctr">
              <a:lnSpc>
                <a:spcPct val="100000"/>
              </a:lnSpc>
            </a:pPr>
            <a:r>
              <a:rPr lang="el-GR" sz="3200" b="0" strike="noStrike" spc="-1">
                <a:solidFill>
                  <a:srgbClr val="000000"/>
                </a:solidFill>
                <a:latin typeface="Calibri"/>
              </a:rPr>
              <a:t>Ο δάσκαλος δεν είναι άξιος επαίνου </a:t>
            </a:r>
            <a:endParaRPr lang="el-GR" sz="3200" b="0" strike="noStrike" spc="-1">
              <a:latin typeface="Arial"/>
            </a:endParaRPr>
          </a:p>
          <a:p>
            <a:pPr algn="ctr">
              <a:lnSpc>
                <a:spcPct val="100000"/>
              </a:lnSpc>
            </a:pPr>
            <a:r>
              <a:rPr lang="el-GR" sz="3200" b="0" strike="noStrike" spc="-1">
                <a:solidFill>
                  <a:srgbClr val="000000"/>
                </a:solidFill>
                <a:latin typeface="Calibri"/>
              </a:rPr>
              <a:t>λόγω των θεωρητικών του θέσεων, </a:t>
            </a:r>
            <a:endParaRPr lang="el-GR" sz="3200" b="0" strike="noStrike" spc="-1">
              <a:latin typeface="Arial"/>
            </a:endParaRPr>
          </a:p>
          <a:p>
            <a:pPr algn="ctr">
              <a:lnSpc>
                <a:spcPct val="100000"/>
              </a:lnSpc>
            </a:pPr>
            <a:r>
              <a:rPr lang="el-GR" sz="3200" b="0" strike="noStrike" spc="-1">
                <a:solidFill>
                  <a:srgbClr val="000000"/>
                </a:solidFill>
                <a:latin typeface="Calibri"/>
              </a:rPr>
              <a:t>αλλά λόγω των </a:t>
            </a:r>
            <a:r>
              <a:rPr lang="el-GR" sz="3200" b="1" strike="noStrike" spc="-1">
                <a:solidFill>
                  <a:srgbClr val="FF0000"/>
                </a:solidFill>
                <a:latin typeface="Calibri"/>
              </a:rPr>
              <a:t>μαθημάτων</a:t>
            </a:r>
            <a:r>
              <a:rPr lang="el-GR" sz="3200" b="0" strike="noStrike" spc="-1">
                <a:solidFill>
                  <a:srgbClr val="000000"/>
                </a:solidFill>
                <a:latin typeface="Calibri"/>
              </a:rPr>
              <a:t> </a:t>
            </a:r>
            <a:r>
              <a:rPr lang="el-GR" sz="3200" b="1" strike="noStrike" spc="-1">
                <a:solidFill>
                  <a:srgbClr val="FF0000"/>
                </a:solidFill>
                <a:latin typeface="Calibri"/>
              </a:rPr>
              <a:t>που διδάσκει </a:t>
            </a:r>
            <a:endParaRPr lang="el-GR" sz="3200" b="0" strike="noStrike" spc="-1">
              <a:latin typeface="Arial"/>
            </a:endParaRPr>
          </a:p>
          <a:p>
            <a:pPr algn="ctr">
              <a:lnSpc>
                <a:spcPct val="100000"/>
              </a:lnSpc>
            </a:pPr>
            <a:r>
              <a:rPr lang="el-GR" sz="3200" b="0" strike="noStrike" spc="-1">
                <a:solidFill>
                  <a:srgbClr val="000000"/>
                </a:solidFill>
                <a:latin typeface="Calibri"/>
              </a:rPr>
              <a:t>είτε στην αίθουσα </a:t>
            </a:r>
            <a:endParaRPr lang="el-GR" sz="3200" b="0" strike="noStrike" spc="-1">
              <a:latin typeface="Arial"/>
            </a:endParaRPr>
          </a:p>
          <a:p>
            <a:pPr algn="ctr">
              <a:lnSpc>
                <a:spcPct val="100000"/>
              </a:lnSpc>
            </a:pPr>
            <a:r>
              <a:rPr lang="el-GR" sz="3200" b="0" strike="noStrike" spc="-1">
                <a:solidFill>
                  <a:srgbClr val="000000"/>
                </a:solidFill>
                <a:latin typeface="Calibri"/>
              </a:rPr>
              <a:t>είτε μέσω του ηλεκτρονικού υπολογιστή. </a:t>
            </a:r>
            <a:endParaRPr lang="el-GR" sz="3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500"/>
                                        <p:tgtEl>
                                          <p:spTgt spid="408"/>
                                        </p:tgtEl>
                                      </p:cBhvr>
                                    </p:animEffect>
                                    <p:set>
                                      <p:cBhvr>
                                        <p:cTn id="7" dur="1" fill="hold">
                                          <p:stCondLst>
                                            <p:cond delay="499"/>
                                          </p:stCondLst>
                                        </p:cTn>
                                        <p:tgtEl>
                                          <p:spTgt spid="40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410">
                                            <p:txEl>
                                              <p:pRg st="0" end="0"/>
                                            </p:txEl>
                                          </p:spTgt>
                                        </p:tgtEl>
                                        <p:attrNameLst>
                                          <p:attrName>style.visibility</p:attrName>
                                        </p:attrNameLst>
                                      </p:cBhvr>
                                      <p:to>
                                        <p:strVal val="visible"/>
                                      </p:to>
                                    </p:set>
                                    <p:animEffect transition="in" filter="fade">
                                      <p:cBhvr additive="repl">
                                        <p:cTn id="12" dur="500"/>
                                        <p:tgtEl>
                                          <p:spTgt spid="4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410">
                                            <p:txEl>
                                              <p:pRg st="1" end="1"/>
                                            </p:txEl>
                                          </p:spTgt>
                                        </p:tgtEl>
                                        <p:attrNameLst>
                                          <p:attrName>style.visibility</p:attrName>
                                        </p:attrNameLst>
                                      </p:cBhvr>
                                      <p:to>
                                        <p:strVal val="visible"/>
                                      </p:to>
                                    </p:set>
                                    <p:animEffect transition="in" filter="fade">
                                      <p:cBhvr additive="repl">
                                        <p:cTn id="17" dur="500"/>
                                        <p:tgtEl>
                                          <p:spTgt spid="4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410">
                                            <p:txEl>
                                              <p:pRg st="2" end="2"/>
                                            </p:txEl>
                                          </p:spTgt>
                                        </p:tgtEl>
                                        <p:attrNameLst>
                                          <p:attrName>style.visibility</p:attrName>
                                        </p:attrNameLst>
                                      </p:cBhvr>
                                      <p:to>
                                        <p:strVal val="visible"/>
                                      </p:to>
                                    </p:set>
                                    <p:animEffect transition="in" filter="fade">
                                      <p:cBhvr additive="repl">
                                        <p:cTn id="22" dur="500"/>
                                        <p:tgtEl>
                                          <p:spTgt spid="4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410">
                                            <p:txEl>
                                              <p:pRg st="3" end="3"/>
                                            </p:txEl>
                                          </p:spTgt>
                                        </p:tgtEl>
                                        <p:attrNameLst>
                                          <p:attrName>style.visibility</p:attrName>
                                        </p:attrNameLst>
                                      </p:cBhvr>
                                      <p:to>
                                        <p:strVal val="visible"/>
                                      </p:to>
                                    </p:set>
                                    <p:animEffect transition="in" filter="fade">
                                      <p:cBhvr additive="repl">
                                        <p:cTn id="27" dur="500"/>
                                        <p:tgtEl>
                                          <p:spTgt spid="4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childTnLst>
                                    <p:set>
                                      <p:cBhvr>
                                        <p:cTn id="31" dur="1" fill="hold">
                                          <p:stCondLst>
                                            <p:cond delay="0"/>
                                          </p:stCondLst>
                                        </p:cTn>
                                        <p:tgtEl>
                                          <p:spTgt spid="410">
                                            <p:txEl>
                                              <p:pRg st="4" end="4"/>
                                            </p:txEl>
                                          </p:spTgt>
                                        </p:tgtEl>
                                        <p:attrNameLst>
                                          <p:attrName>style.visibility</p:attrName>
                                        </p:attrNameLst>
                                      </p:cBhvr>
                                      <p:to>
                                        <p:strVal val="visible"/>
                                      </p:to>
                                    </p:set>
                                    <p:animEffect transition="in" filter="fade">
                                      <p:cBhvr additive="repl">
                                        <p:cTn id="32" dur="500"/>
                                        <p:tgtEl>
                                          <p:spTgt spid="4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childTnLst>
                                    <p:set>
                                      <p:cBhvr>
                                        <p:cTn id="36" dur="1" fill="hold">
                                          <p:stCondLst>
                                            <p:cond delay="0"/>
                                          </p:stCondLst>
                                        </p:cTn>
                                        <p:tgtEl>
                                          <p:spTgt spid="410">
                                            <p:txEl>
                                              <p:pRg st="5" end="5"/>
                                            </p:txEl>
                                          </p:spTgt>
                                        </p:tgtEl>
                                        <p:attrNameLst>
                                          <p:attrName>style.visibility</p:attrName>
                                        </p:attrNameLst>
                                      </p:cBhvr>
                                      <p:to>
                                        <p:strVal val="visible"/>
                                      </p:to>
                                    </p:set>
                                    <p:animEffect transition="in" filter="fade">
                                      <p:cBhvr additive="repl">
                                        <p:cTn id="37" dur="500"/>
                                        <p:tgtEl>
                                          <p:spTgt spid="4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childTnLst>
                                    <p:set>
                                      <p:cBhvr>
                                        <p:cTn id="41" dur="1" fill="hold">
                                          <p:stCondLst>
                                            <p:cond delay="0"/>
                                          </p:stCondLst>
                                        </p:cTn>
                                        <p:tgtEl>
                                          <p:spTgt spid="410">
                                            <p:txEl>
                                              <p:pRg st="6" end="6"/>
                                            </p:txEl>
                                          </p:spTgt>
                                        </p:tgtEl>
                                        <p:attrNameLst>
                                          <p:attrName>style.visibility</p:attrName>
                                        </p:attrNameLst>
                                      </p:cBhvr>
                                      <p:to>
                                        <p:strVal val="visible"/>
                                      </p:to>
                                    </p:set>
                                    <p:animEffect transition="in" filter="fade">
                                      <p:cBhvr additive="repl">
                                        <p:cTn id="42" dur="500"/>
                                        <p:tgtEl>
                                          <p:spTgt spid="4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nodeType="clickEffect">
                                  <p:stCondLst>
                                    <p:cond delay="0"/>
                                  </p:stCondLst>
                                  <p:childTnLst>
                                    <p:set>
                                      <p:cBhvr>
                                        <p:cTn id="46" dur="1" fill="hold">
                                          <p:stCondLst>
                                            <p:cond delay="0"/>
                                          </p:stCondLst>
                                        </p:cTn>
                                        <p:tgtEl>
                                          <p:spTgt spid="410">
                                            <p:txEl>
                                              <p:pRg st="7" end="7"/>
                                            </p:txEl>
                                          </p:spTgt>
                                        </p:tgtEl>
                                        <p:attrNameLst>
                                          <p:attrName>style.visibility</p:attrName>
                                        </p:attrNameLst>
                                      </p:cBhvr>
                                      <p:to>
                                        <p:strVal val="visible"/>
                                      </p:to>
                                    </p:set>
                                    <p:animEffect transition="in" filter="fade">
                                      <p:cBhvr additive="repl">
                                        <p:cTn id="47" dur="500"/>
                                        <p:tgtEl>
                                          <p:spTgt spid="4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itle 1"/>
          <p:cNvSpPr txBox="1"/>
          <p:nvPr/>
        </p:nvSpPr>
        <p:spPr>
          <a:xfrm>
            <a:off x="0" y="0"/>
            <a:ext cx="12191760" cy="836280"/>
          </a:xfrm>
          <a:prstGeom prst="rect">
            <a:avLst/>
          </a:prstGeom>
          <a:noFill/>
          <a:ln w="0">
            <a:noFill/>
          </a:ln>
        </p:spPr>
        <p:txBody>
          <a:bodyPr anchor="ctr">
            <a:noAutofit/>
          </a:bodyPr>
          <a:lstStyle/>
          <a:p>
            <a:pPr algn="ctr">
              <a:lnSpc>
                <a:spcPct val="90000"/>
              </a:lnSpc>
            </a:pPr>
            <a:r>
              <a:rPr lang="el-GR" sz="2400" b="1" strike="noStrike" spc="299">
                <a:solidFill>
                  <a:srgbClr val="000000"/>
                </a:solidFill>
                <a:latin typeface="Calibri Light"/>
              </a:rPr>
              <a:t>Πτυχές προσωπικότητας </a:t>
            </a:r>
            <a:r>
              <a:rPr lang="el-GR" sz="2400" b="0" strike="noStrike" spc="-1">
                <a:solidFill>
                  <a:srgbClr val="000000"/>
                </a:solidFill>
                <a:latin typeface="Calibri Light"/>
              </a:rPr>
              <a:t>και </a:t>
            </a:r>
            <a:r>
              <a:rPr lang="el-GR" sz="2400" b="1" strike="noStrike" spc="299">
                <a:solidFill>
                  <a:srgbClr val="000000"/>
                </a:solidFill>
                <a:latin typeface="Calibri Light"/>
              </a:rPr>
              <a:t>άσκηση διδασκαλίας</a:t>
            </a:r>
            <a:br/>
            <a:r>
              <a:rPr lang="el-GR" sz="2400" b="0" strike="noStrike" spc="-1">
                <a:solidFill>
                  <a:srgbClr val="000000"/>
                </a:solidFill>
                <a:latin typeface="Calibri Light"/>
              </a:rPr>
              <a:t>σε ένα </a:t>
            </a:r>
            <a:r>
              <a:rPr lang="el-GR" sz="2400" b="1" strike="noStrike" spc="-1">
                <a:solidFill>
                  <a:srgbClr val="000000"/>
                </a:solidFill>
                <a:latin typeface="Calibri Light"/>
              </a:rPr>
              <a:t>ανθρωποκεντρικό</a:t>
            </a:r>
            <a:r>
              <a:rPr lang="el-GR" sz="2400" b="0" strike="noStrike" spc="-1">
                <a:solidFill>
                  <a:srgbClr val="000000"/>
                </a:solidFill>
                <a:latin typeface="Calibri Light"/>
              </a:rPr>
              <a:t> εκπαιδευτικό σύστημα.</a:t>
            </a:r>
            <a:br/>
            <a:r>
              <a:rPr lang="el-GR" sz="1400" b="0" strike="noStrike" spc="299">
                <a:solidFill>
                  <a:srgbClr val="000000"/>
                </a:solidFill>
                <a:latin typeface="Calibri Light"/>
              </a:rPr>
              <a:t>Προσωπικές</a:t>
            </a:r>
            <a:r>
              <a:rPr lang="el-GR" sz="1400" b="0" strike="noStrike" spc="-1">
                <a:solidFill>
                  <a:srgbClr val="000000"/>
                </a:solidFill>
                <a:latin typeface="Calibri Light"/>
              </a:rPr>
              <a:t> απόψεις μετά από 45 χρόνια ενασχόλησης  με την εκπαίδευση,  τα 25 από τα οποία ως μέλος ΔΕΠ. </a:t>
            </a:r>
            <a:endParaRPr lang="el-GR" sz="1400" b="0" strike="noStrike" spc="-1">
              <a:solidFill>
                <a:srgbClr val="000000"/>
              </a:solidFill>
              <a:latin typeface="Calibri"/>
            </a:endParaRPr>
          </a:p>
        </p:txBody>
      </p:sp>
      <p:sp>
        <p:nvSpPr>
          <p:cNvPr id="412" name="Content Placeholder 2"/>
          <p:cNvSpPr txBox="1"/>
          <p:nvPr/>
        </p:nvSpPr>
        <p:spPr>
          <a:xfrm>
            <a:off x="0" y="1242000"/>
            <a:ext cx="12191760" cy="5615640"/>
          </a:xfrm>
          <a:prstGeom prst="rect">
            <a:avLst/>
          </a:prstGeom>
          <a:noFill/>
          <a:ln w="0">
            <a:noFill/>
          </a:ln>
        </p:spPr>
        <p:txBody>
          <a:bodyPr>
            <a:noAutofit/>
          </a:bodyPr>
          <a:lstStyle/>
          <a:p>
            <a:pPr marL="228600" indent="-228240" algn="just">
              <a:lnSpc>
                <a:spcPct val="90000"/>
              </a:lnSpc>
              <a:spcBef>
                <a:spcPts val="1001"/>
              </a:spcBef>
              <a:buClr>
                <a:srgbClr val="FF0000"/>
              </a:buClr>
              <a:buFont typeface="Arial"/>
              <a:buChar char="•"/>
            </a:pPr>
            <a:r>
              <a:rPr lang="el-GR" sz="2400" b="1" u="sng" strike="noStrike" spc="299">
                <a:solidFill>
                  <a:srgbClr val="FF0000"/>
                </a:solidFill>
                <a:uFillTx/>
                <a:latin typeface="Calibri"/>
              </a:rPr>
              <a:t>Υπεράνω όλων</a:t>
            </a:r>
            <a:r>
              <a:rPr lang="en-US" sz="2400" b="0" strike="noStrike" spc="-1">
                <a:solidFill>
                  <a:srgbClr val="000000"/>
                </a:solidFill>
                <a:latin typeface="Calibri"/>
              </a:rPr>
              <a:t>: </a:t>
            </a:r>
            <a:r>
              <a:rPr lang="el-GR" sz="2400" b="1" strike="noStrike" spc="-1">
                <a:solidFill>
                  <a:srgbClr val="FF0000"/>
                </a:solidFill>
                <a:latin typeface="Calibri"/>
              </a:rPr>
              <a:t>ενεργός, δημιουργική διάθεση </a:t>
            </a:r>
            <a:r>
              <a:rPr lang="el-GR" sz="2400" b="1" u="sng" strike="noStrike" spc="599">
                <a:solidFill>
                  <a:srgbClr val="FF0000"/>
                </a:solidFill>
                <a:uFillTx/>
                <a:latin typeface="Calibri"/>
              </a:rPr>
              <a:t>προσφοράς</a:t>
            </a:r>
            <a:r>
              <a:rPr lang="el-GR" sz="2400" b="0" strike="noStrike" spc="-1">
                <a:solidFill>
                  <a:srgbClr val="FF0000"/>
                </a:solidFill>
                <a:latin typeface="Calibri"/>
              </a:rPr>
              <a:t> </a:t>
            </a:r>
            <a:r>
              <a:rPr lang="el-GR" sz="2400" b="0" strike="noStrike" spc="-1">
                <a:solidFill>
                  <a:srgbClr val="000000"/>
                </a:solidFill>
                <a:latin typeface="Calibri"/>
              </a:rPr>
              <a:t>στους εκπαιδευόμενους. Το </a:t>
            </a:r>
            <a:r>
              <a:rPr lang="el-GR" sz="2400" b="0" strike="noStrike" spc="-1">
                <a:solidFill>
                  <a:srgbClr val="FF0000"/>
                </a:solidFill>
                <a:latin typeface="Calibri"/>
              </a:rPr>
              <a:t>έκδηλο ενδιαφέρον («μεράκι») </a:t>
            </a:r>
            <a:r>
              <a:rPr lang="el-GR" sz="2400" b="0" strike="noStrike" spc="-1">
                <a:solidFill>
                  <a:srgbClr val="000000"/>
                </a:solidFill>
                <a:latin typeface="Calibri"/>
              </a:rPr>
              <a:t>του δασκάλου για τη δουλειά του μετουσιώνεται στους μαθητές ως </a:t>
            </a:r>
            <a:r>
              <a:rPr lang="el-GR" sz="2400" b="1" strike="noStrike" spc="599">
                <a:solidFill>
                  <a:srgbClr val="FF0000"/>
                </a:solidFill>
                <a:latin typeface="Calibri"/>
              </a:rPr>
              <a:t>θετική, δημιουργική στάση στη μελλοντική επαγγελματική τους δραστηριότητα.</a:t>
            </a:r>
            <a:r>
              <a:rPr lang="el-GR" sz="2400" b="0" strike="noStrike" spc="-1">
                <a:solidFill>
                  <a:srgbClr val="000000"/>
                </a:solidFill>
                <a:latin typeface="Calibri"/>
              </a:rPr>
              <a:t> Η αδιαφορία του δασκάλου δυστυχώς επηρρεάζει  ανάλογα τη στάση των μαθητών στη μελλοντική επαγγελματική θεώρηση και πρακτική τους.</a:t>
            </a:r>
          </a:p>
          <a:p>
            <a:pPr marL="228600" indent="-228240" algn="just">
              <a:lnSpc>
                <a:spcPct val="90000"/>
              </a:lnSpc>
              <a:spcBef>
                <a:spcPts val="1001"/>
              </a:spcBef>
              <a:buClr>
                <a:srgbClr val="FF0000"/>
              </a:buClr>
              <a:buFont typeface="Arial"/>
              <a:buChar char="•"/>
            </a:pPr>
            <a:r>
              <a:rPr lang="el-GR" sz="2400" b="0" strike="noStrike" spc="-1">
                <a:solidFill>
                  <a:srgbClr val="FF0000"/>
                </a:solidFill>
                <a:latin typeface="Calibri"/>
              </a:rPr>
              <a:t>Θετική άποψη για την πραγματικότητα </a:t>
            </a:r>
            <a:r>
              <a:rPr lang="el-GR" sz="2400" b="0" strike="noStrike" spc="-1">
                <a:solidFill>
                  <a:srgbClr val="000000"/>
                </a:solidFill>
                <a:latin typeface="Calibri"/>
              </a:rPr>
              <a:t>στο βαθμό που μπορούμε να τη διαμορφώσουμε.  </a:t>
            </a:r>
            <a:r>
              <a:rPr lang="el-GR" sz="2400" b="0" strike="noStrike" spc="599">
                <a:solidFill>
                  <a:srgbClr val="000000"/>
                </a:solidFill>
                <a:latin typeface="Calibri"/>
              </a:rPr>
              <a:t>Όχι</a:t>
            </a:r>
            <a:r>
              <a:rPr lang="el-GR" sz="2400" b="0" strike="noStrike" spc="-1">
                <a:solidFill>
                  <a:srgbClr val="000000"/>
                </a:solidFill>
                <a:latin typeface="Calibri"/>
              </a:rPr>
              <a:t>  μηδενιστική, απαξιωτική  αντίληψη ότι τίποτα δεν αξίζει ή ότι τίποτα δεν επιδέχεται  βελτίωσης.</a:t>
            </a:r>
          </a:p>
          <a:p>
            <a:pPr marL="228600" indent="-228240" algn="just">
              <a:lnSpc>
                <a:spcPct val="90000"/>
              </a:lnSpc>
              <a:spcBef>
                <a:spcPts val="1001"/>
              </a:spcBef>
              <a:buClr>
                <a:srgbClr val="000000"/>
              </a:buClr>
              <a:buFont typeface="Arial"/>
              <a:buChar char="•"/>
            </a:pPr>
            <a:r>
              <a:rPr lang="el-GR" sz="2400" b="0" strike="noStrike" spc="-1">
                <a:solidFill>
                  <a:srgbClr val="000000"/>
                </a:solidFill>
                <a:latin typeface="Calibri"/>
              </a:rPr>
              <a:t>Έλλειψη έπαρσης, βεντετισμού/ναρκισσισμού. Ουδείς πρέπει να αισθάνεται αναντικατάστατος, ακόμα και στην περίπτωση που είναι· αυτό θα το κρίνουν οι άλλοι, όχι ο ίδιος. Σεβασμός και αποδοχή της αξίας των άλλων, συνεργασιμότητα επί ίσοις όροις. Κάθε δάσκαλος έχει, ανάλογα με το χαρακτήρα του,  </a:t>
            </a:r>
            <a:r>
              <a:rPr lang="el-GR" sz="2400" b="1" strike="noStrike" spc="-1">
                <a:solidFill>
                  <a:srgbClr val="000000"/>
                </a:solidFill>
                <a:latin typeface="Calibri"/>
              </a:rPr>
              <a:t>τον  </a:t>
            </a:r>
            <a:r>
              <a:rPr lang="el-GR" sz="2400" b="1" u="sng" strike="noStrike" spc="599">
                <a:solidFill>
                  <a:srgbClr val="000000"/>
                </a:solidFill>
                <a:uFillTx/>
                <a:latin typeface="Calibri"/>
              </a:rPr>
              <a:t>δικό του</a:t>
            </a:r>
            <a:r>
              <a:rPr lang="el-GR" sz="2400" b="1" strike="noStrike" spc="599">
                <a:solidFill>
                  <a:srgbClr val="000000"/>
                </a:solidFill>
                <a:latin typeface="Calibri"/>
              </a:rPr>
              <a:t> τρόπο </a:t>
            </a:r>
            <a:r>
              <a:rPr lang="el-GR" sz="2400" b="0" strike="noStrike" spc="-1">
                <a:solidFill>
                  <a:srgbClr val="000000"/>
                </a:solidFill>
                <a:latin typeface="Calibri"/>
              </a:rPr>
              <a:t>επιτυχούς διδασκαλίας, αρκεί να </a:t>
            </a:r>
            <a:r>
              <a:rPr lang="el-GR" sz="2400" b="1" strike="noStrike" spc="-1">
                <a:solidFill>
                  <a:srgbClr val="FF0000"/>
                </a:solidFill>
                <a:latin typeface="Calibri"/>
              </a:rPr>
              <a:t>αυτο-κινητοποιηθεί</a:t>
            </a:r>
            <a:r>
              <a:rPr lang="el-GR" sz="2400" b="1" strike="noStrike" spc="-1">
                <a:solidFill>
                  <a:srgbClr val="000000"/>
                </a:solidFill>
                <a:latin typeface="Calibri"/>
              </a:rPr>
              <a:t> να τον αναζητήσει, να τον καθορίσει και να τον εφαρμόσει. </a:t>
            </a:r>
            <a:r>
              <a:rPr lang="el-GR" sz="2400" b="0" strike="noStrike" spc="-1">
                <a:solidFill>
                  <a:srgbClr val="000000"/>
                </a:solidFill>
                <a:latin typeface="Calibri"/>
              </a:rPr>
              <a:t>Το </a:t>
            </a:r>
            <a:r>
              <a:rPr lang="el-GR" sz="2400" b="1" strike="noStrike" spc="-1">
                <a:solidFill>
                  <a:srgbClr val="000000"/>
                </a:solidFill>
                <a:latin typeface="Calibri"/>
              </a:rPr>
              <a:t>κίνητρο </a:t>
            </a:r>
            <a:r>
              <a:rPr lang="el-GR" sz="2400" b="0" strike="noStrike" spc="-1">
                <a:solidFill>
                  <a:srgbClr val="000000"/>
                </a:solidFill>
                <a:latin typeface="Calibri"/>
              </a:rPr>
              <a:t>αυτής της προσπάθειας είναι</a:t>
            </a:r>
            <a:r>
              <a:rPr lang="en-US" sz="2400" b="0" strike="noStrike" spc="-1">
                <a:solidFill>
                  <a:srgbClr val="000000"/>
                </a:solidFill>
                <a:latin typeface="Calibri"/>
              </a:rPr>
              <a:t>, </a:t>
            </a:r>
            <a:r>
              <a:rPr lang="el-GR" sz="2400" b="0" strike="noStrike" spc="-1">
                <a:solidFill>
                  <a:srgbClr val="000000"/>
                </a:solidFill>
                <a:latin typeface="Calibri"/>
              </a:rPr>
              <a:t>όπως προαναφέρθηκε, πρωτίστως </a:t>
            </a:r>
            <a:r>
              <a:rPr lang="el-GR" sz="2400" b="1" strike="noStrike" spc="-1">
                <a:solidFill>
                  <a:srgbClr val="FF0000"/>
                </a:solidFill>
                <a:latin typeface="Calibri"/>
              </a:rPr>
              <a:t>εσωτερικό</a:t>
            </a:r>
            <a:r>
              <a:rPr lang="el-GR" sz="2400" b="0" strike="noStrike" spc="-1">
                <a:solidFill>
                  <a:srgbClr val="000000"/>
                </a:solidFill>
                <a:latin typeface="Calibri"/>
              </a:rPr>
              <a:t> (εσωτερική ανάγκη).</a:t>
            </a:r>
          </a:p>
          <a:p>
            <a:pPr algn="just">
              <a:lnSpc>
                <a:spcPct val="90000"/>
              </a:lnSpc>
              <a:spcBef>
                <a:spcPts val="1001"/>
              </a:spcBef>
            </a:pP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412">
                                            <p:txEl>
                                              <p:pRg st="0" end="0"/>
                                            </p:txEl>
                                          </p:spTgt>
                                        </p:tgtEl>
                                        <p:attrNameLst>
                                          <p:attrName>style.visibility</p:attrName>
                                        </p:attrNameLst>
                                      </p:cBhvr>
                                      <p:to>
                                        <p:strVal val="visible"/>
                                      </p:to>
                                    </p:set>
                                    <p:animEffect transition="in" filter="dissolve">
                                      <p:cBhvr additive="repl">
                                        <p:cTn id="7" dur="500"/>
                                        <p:tgtEl>
                                          <p:spTgt spid="4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nodeType="clickEffect">
                                  <p:stCondLst>
                                    <p:cond delay="0"/>
                                  </p:stCondLst>
                                  <p:childTnLst>
                                    <p:animEffect transition="out" filter="dissolve">
                                      <p:cBhvr additive="repl">
                                        <p:cTn id="11" dur="500"/>
                                        <p:tgtEl>
                                          <p:spTgt spid="412">
                                            <p:txEl>
                                              <p:pRg st="0" end="0"/>
                                            </p:txEl>
                                          </p:spTgt>
                                        </p:tgtEl>
                                      </p:cBhvr>
                                    </p:animEffect>
                                    <p:set>
                                      <p:cBhvr>
                                        <p:cTn id="12" dur="1" fill="hold">
                                          <p:stCondLst>
                                            <p:cond delay="499"/>
                                          </p:stCondLst>
                                        </p:cTn>
                                        <p:tgtEl>
                                          <p:spTgt spid="41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p:cTn id="16" dur="1" fill="hold">
                                          <p:stCondLst>
                                            <p:cond delay="0"/>
                                          </p:stCondLst>
                                        </p:cTn>
                                        <p:tgtEl>
                                          <p:spTgt spid="412">
                                            <p:txEl>
                                              <p:pRg st="1" end="1"/>
                                            </p:txEl>
                                          </p:spTgt>
                                        </p:tgtEl>
                                        <p:attrNameLst>
                                          <p:attrName>style.visibility</p:attrName>
                                        </p:attrNameLst>
                                      </p:cBhvr>
                                      <p:to>
                                        <p:strVal val="visible"/>
                                      </p:to>
                                    </p:set>
                                    <p:animEffect transition="in" filter="dissolve">
                                      <p:cBhvr additive="repl">
                                        <p:cTn id="17" dur="500"/>
                                        <p:tgtEl>
                                          <p:spTgt spid="4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fill="hold" nodeType="clickEffect">
                                  <p:stCondLst>
                                    <p:cond delay="0"/>
                                  </p:stCondLst>
                                  <p:childTnLst>
                                    <p:animEffect transition="out" filter="dissolve">
                                      <p:cBhvr additive="repl">
                                        <p:cTn id="21" dur="500"/>
                                        <p:tgtEl>
                                          <p:spTgt spid="412">
                                            <p:txEl>
                                              <p:pRg st="1" end="1"/>
                                            </p:txEl>
                                          </p:spTgt>
                                        </p:tgtEl>
                                      </p:cBhvr>
                                    </p:animEffect>
                                    <p:set>
                                      <p:cBhvr>
                                        <p:cTn id="22" dur="1" fill="hold">
                                          <p:stCondLst>
                                            <p:cond delay="499"/>
                                          </p:stCondLst>
                                        </p:cTn>
                                        <p:tgtEl>
                                          <p:spTgt spid="412">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fill="hold" nodeType="clickEffect">
                                  <p:stCondLst>
                                    <p:cond delay="0"/>
                                  </p:stCondLst>
                                  <p:childTnLst>
                                    <p:set>
                                      <p:cBhvr>
                                        <p:cTn id="26" dur="1" fill="hold">
                                          <p:stCondLst>
                                            <p:cond delay="0"/>
                                          </p:stCondLst>
                                        </p:cTn>
                                        <p:tgtEl>
                                          <p:spTgt spid="412">
                                            <p:txEl>
                                              <p:pRg st="2" end="2"/>
                                            </p:txEl>
                                          </p:spTgt>
                                        </p:tgtEl>
                                        <p:attrNameLst>
                                          <p:attrName>style.visibility</p:attrName>
                                        </p:attrNameLst>
                                      </p:cBhvr>
                                      <p:to>
                                        <p:strVal val="visible"/>
                                      </p:to>
                                    </p:set>
                                    <p:animEffect transition="in" filter="dissolve">
                                      <p:cBhvr additive="repl">
                                        <p:cTn id="27" dur="500"/>
                                        <p:tgtEl>
                                          <p:spTgt spid="4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ctangle 1"/>
          <p:cNvSpPr/>
          <p:nvPr/>
        </p:nvSpPr>
        <p:spPr>
          <a:xfrm>
            <a:off x="0" y="0"/>
            <a:ext cx="1219176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800" b="0" strike="noStrike" spc="-1">
                <a:solidFill>
                  <a:srgbClr val="000000"/>
                </a:solidFill>
                <a:latin typeface="Calibri"/>
              </a:rPr>
              <a:t>«Ο μέτριος δάσκαλος μιλάει. Ο καλός δάσκαλος </a:t>
            </a:r>
            <a:r>
              <a:rPr lang="el-GR" sz="1800" b="1" strike="noStrike" spc="-1">
                <a:solidFill>
                  <a:srgbClr val="0070C0"/>
                </a:solidFill>
                <a:latin typeface="Calibri"/>
              </a:rPr>
              <a:t>εξηγεί</a:t>
            </a:r>
            <a:r>
              <a:rPr lang="el-GR" sz="1800" b="0" strike="noStrike" spc="-1">
                <a:solidFill>
                  <a:srgbClr val="000000"/>
                </a:solidFill>
                <a:latin typeface="Calibri"/>
              </a:rPr>
              <a:t>. Ο εξαιρετικός δάσκαλος </a:t>
            </a:r>
            <a:r>
              <a:rPr lang="el-GR" sz="1800" b="1" strike="noStrike" spc="-1">
                <a:solidFill>
                  <a:srgbClr val="C00000"/>
                </a:solidFill>
                <a:latin typeface="Calibri"/>
              </a:rPr>
              <a:t>δείχνει</a:t>
            </a:r>
            <a:r>
              <a:rPr lang="el-GR" sz="1800" b="0" strike="noStrike" spc="-1">
                <a:solidFill>
                  <a:srgbClr val="000000"/>
                </a:solidFill>
                <a:latin typeface="Calibri"/>
              </a:rPr>
              <a:t>. </a:t>
            </a:r>
            <a:endParaRPr lang="el-GR" sz="1800" b="0" strike="noStrike" spc="-1">
              <a:latin typeface="Arial"/>
            </a:endParaRPr>
          </a:p>
          <a:p>
            <a:pPr algn="ctr">
              <a:lnSpc>
                <a:spcPct val="100000"/>
              </a:lnSpc>
            </a:pPr>
            <a:r>
              <a:rPr lang="el-GR" sz="1800" b="0" strike="noStrike" spc="-1">
                <a:solidFill>
                  <a:srgbClr val="000000"/>
                </a:solidFill>
                <a:latin typeface="Calibri"/>
              </a:rPr>
              <a:t>Ο μεγάλος δάσκαλος  </a:t>
            </a:r>
            <a:r>
              <a:rPr lang="el-GR" sz="1800" b="1" u="sng" strike="noStrike" spc="599">
                <a:solidFill>
                  <a:srgbClr val="FF0000"/>
                </a:solidFill>
                <a:uFillTx/>
                <a:latin typeface="Calibri"/>
              </a:rPr>
              <a:t>εμπνέει</a:t>
            </a:r>
            <a:r>
              <a:rPr lang="el-GR" sz="1800" b="0" strike="noStrike" spc="-1">
                <a:solidFill>
                  <a:srgbClr val="000000"/>
                </a:solidFill>
                <a:latin typeface="Calibri"/>
              </a:rPr>
              <a:t>».  </a:t>
            </a:r>
            <a:endParaRPr lang="el-GR" sz="1800" b="0" strike="noStrike" spc="-1">
              <a:latin typeface="Arial"/>
            </a:endParaRPr>
          </a:p>
          <a:p>
            <a:pPr algn="ctr">
              <a:lnSpc>
                <a:spcPct val="100000"/>
              </a:lnSpc>
            </a:pPr>
            <a:r>
              <a:rPr lang="el-GR" sz="1800" b="0" strike="noStrike" spc="-1">
                <a:solidFill>
                  <a:srgbClr val="000000"/>
                </a:solidFill>
                <a:latin typeface="Calibri"/>
              </a:rPr>
              <a:t>William Arthur Ward, Αμερικανός συγγραφέας.</a:t>
            </a:r>
            <a:endParaRPr lang="el-GR" sz="1800" b="0" strike="noStrike" spc="-1">
              <a:latin typeface="Arial"/>
            </a:endParaRPr>
          </a:p>
        </p:txBody>
      </p:sp>
      <p:sp>
        <p:nvSpPr>
          <p:cNvPr id="414" name="Rectangle 2"/>
          <p:cNvSpPr/>
          <p:nvPr/>
        </p:nvSpPr>
        <p:spPr>
          <a:xfrm>
            <a:off x="0" y="6429240"/>
            <a:ext cx="121917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0" strike="noStrike" spc="-1">
                <a:solidFill>
                  <a:srgbClr val="000000"/>
                </a:solidFill>
                <a:latin typeface="Calibri"/>
              </a:rPr>
              <a:t>N. </a:t>
            </a:r>
            <a:r>
              <a:rPr lang="el-GR" sz="1800" b="0" strike="noStrike" spc="-1">
                <a:solidFill>
                  <a:srgbClr val="000000"/>
                </a:solidFill>
                <a:latin typeface="Calibri"/>
              </a:rPr>
              <a:t>Ρόεριχ</a:t>
            </a:r>
            <a:r>
              <a:rPr lang="en-US" sz="1800" b="0" strike="noStrike" spc="-1">
                <a:solidFill>
                  <a:srgbClr val="000000"/>
                </a:solidFill>
                <a:latin typeface="Calibri"/>
              </a:rPr>
              <a:t>:  </a:t>
            </a:r>
            <a:r>
              <a:rPr lang="el-GR" sz="1800" b="0" strike="noStrike" spc="-1">
                <a:solidFill>
                  <a:srgbClr val="000000"/>
                </a:solidFill>
                <a:latin typeface="Calibri"/>
              </a:rPr>
              <a:t>Η Διαθήκη του Δασκάλου.</a:t>
            </a:r>
            <a:r>
              <a:rPr lang="en-US" sz="1800" b="0" strike="noStrike" spc="-1">
                <a:solidFill>
                  <a:srgbClr val="000000"/>
                </a:solidFill>
                <a:latin typeface="Calibri"/>
              </a:rPr>
              <a:t> </a:t>
            </a:r>
            <a:r>
              <a:rPr lang="el-GR" sz="1800" b="0" strike="noStrike" spc="-1">
                <a:solidFill>
                  <a:srgbClr val="000000"/>
                </a:solidFill>
                <a:latin typeface="Calibri"/>
              </a:rPr>
              <a:t>1947</a:t>
            </a:r>
            <a:endParaRPr lang="el-GR" sz="1800" b="0" strike="noStrike" spc="-1">
              <a:latin typeface="Arial"/>
            </a:endParaRPr>
          </a:p>
        </p:txBody>
      </p:sp>
      <p:pic>
        <p:nvPicPr>
          <p:cNvPr id="415" name="Picture 2" descr="C:\Users\αγαπουλακι\Desktop\testament-of-teacher-1947.jpg"/>
          <p:cNvPicPr/>
          <p:nvPr/>
        </p:nvPicPr>
        <p:blipFill>
          <a:blip r:embed="rId2" cstate="print"/>
          <a:stretch/>
        </p:blipFill>
        <p:spPr>
          <a:xfrm>
            <a:off x="2571840" y="1000080"/>
            <a:ext cx="7187040" cy="54288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additive="repl">
                                        <p:cTn id="7" dur="2000"/>
                                        <p:tgtEl>
                                          <p:spTgt spid="415"/>
                                        </p:tgtEl>
                                      </p:cBhvr>
                                    </p:animEffect>
                                  </p:childTnLst>
                                </p:cTn>
                              </p:par>
                              <p:par>
                                <p:cTn id="8" presetID="10" presetClass="entr" fill="hold" nodeType="withEffect">
                                  <p:stCondLst>
                                    <p:cond delay="0"/>
                                  </p:stCondLst>
                                  <p:childTnLst>
                                    <p:set>
                                      <p:cBhvr>
                                        <p:cTn id="9" dur="1" fill="hold">
                                          <p:stCondLst>
                                            <p:cond delay="0"/>
                                          </p:stCondLst>
                                        </p:cTn>
                                        <p:tgtEl>
                                          <p:spTgt spid="414"/>
                                        </p:tgtEl>
                                        <p:attrNameLst>
                                          <p:attrName>style.visibility</p:attrName>
                                        </p:attrNameLst>
                                      </p:cBhvr>
                                      <p:to>
                                        <p:strVal val="visible"/>
                                      </p:to>
                                    </p:set>
                                    <p:animEffect transition="in" filter="fade">
                                      <p:cBhvr additive="repl">
                                        <p:cTn id="10" dur="20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Title 1"/>
          <p:cNvSpPr txBox="1"/>
          <p:nvPr/>
        </p:nvSpPr>
        <p:spPr>
          <a:xfrm>
            <a:off x="0" y="0"/>
            <a:ext cx="12191760" cy="570960"/>
          </a:xfrm>
          <a:prstGeom prst="rect">
            <a:avLst/>
          </a:prstGeom>
          <a:noFill/>
          <a:ln w="0">
            <a:solidFill>
              <a:srgbClr val="FF7A00"/>
            </a:solidFill>
          </a:ln>
          <a:effectLst>
            <a:outerShdw blurRad="50760" dist="38160">
              <a:srgbClr val="000000">
                <a:alpha val="40000"/>
              </a:srgbClr>
            </a:outerShdw>
          </a:effectLst>
        </p:spPr>
        <p:txBody>
          <a:bodyPr anchor="b">
            <a:noAutofit/>
          </a:bodyPr>
          <a:lstStyle/>
          <a:p>
            <a:pPr algn="ctr">
              <a:lnSpc>
                <a:spcPct val="90000"/>
              </a:lnSpc>
            </a:pPr>
            <a:r>
              <a:rPr lang="el-GR" sz="3200" b="1" strike="noStrike" spc="599" dirty="0">
                <a:solidFill>
                  <a:srgbClr val="FF0000"/>
                </a:solidFill>
                <a:latin typeface="Calibri Light"/>
              </a:rPr>
              <a:t>Β ι ώ ν ο ν τ α ς  </a:t>
            </a:r>
            <a:r>
              <a:rPr lang="el-GR" sz="3200" b="0" strike="noStrike" spc="599" dirty="0">
                <a:solidFill>
                  <a:srgbClr val="FF0000"/>
                </a:solidFill>
                <a:latin typeface="Calibri Light"/>
              </a:rPr>
              <a:t>το </a:t>
            </a:r>
            <a:r>
              <a:rPr lang="el-GR" sz="3200" b="0" strike="noStrike" spc="599" dirty="0">
                <a:solidFill>
                  <a:srgbClr val="FFFF00"/>
                </a:solidFill>
                <a:latin typeface="Calibri Light"/>
              </a:rPr>
              <a:t>φως</a:t>
            </a:r>
            <a:r>
              <a:rPr lang="el-GR" sz="3200" b="0" strike="noStrike" spc="599" dirty="0">
                <a:solidFill>
                  <a:srgbClr val="FF0000"/>
                </a:solidFill>
                <a:latin typeface="Calibri Light"/>
              </a:rPr>
              <a:t> το της γνώσεως</a:t>
            </a:r>
            <a:endParaRPr lang="el-GR" sz="3200" b="0" strike="noStrike" spc="-1" dirty="0">
              <a:solidFill>
                <a:srgbClr val="000000"/>
              </a:solidFill>
              <a:latin typeface="Calibri"/>
            </a:endParaRPr>
          </a:p>
        </p:txBody>
      </p:sp>
      <p:sp>
        <p:nvSpPr>
          <p:cNvPr id="417" name="Text Placeholder 3"/>
          <p:cNvSpPr txBox="1"/>
          <p:nvPr/>
        </p:nvSpPr>
        <p:spPr>
          <a:xfrm>
            <a:off x="0" y="1214640"/>
            <a:ext cx="6863760" cy="5526360"/>
          </a:xfrm>
          <a:prstGeom prst="rect">
            <a:avLst/>
          </a:prstGeom>
          <a:noFill/>
          <a:ln w="0">
            <a:noFill/>
          </a:ln>
        </p:spPr>
        <p:txBody>
          <a:bodyPr>
            <a:noAutofit/>
          </a:bodyPr>
          <a:lstStyle/>
          <a:p>
            <a:pPr algn="ctr">
              <a:lnSpc>
                <a:spcPct val="90000"/>
              </a:lnSpc>
              <a:spcBef>
                <a:spcPts val="1001"/>
              </a:spcBef>
              <a:tabLst>
                <a:tab pos="0" algn="l"/>
              </a:tabLst>
            </a:pPr>
            <a:r>
              <a:rPr lang="el-GR" sz="2800" b="0" strike="noStrike" spc="-1">
                <a:solidFill>
                  <a:srgbClr val="000000"/>
                </a:solidFill>
                <a:latin typeface="Calibri"/>
              </a:rPr>
              <a:t>Για να συνοψίσουμε, οι δάσκαλοι γενικά όλο και περισσότερο αντιλαμβάνονται, ότι πρέπει να </a:t>
            </a:r>
            <a:r>
              <a:rPr lang="el-GR" sz="2800" b="1" strike="noStrike" spc="299">
                <a:solidFill>
                  <a:srgbClr val="FF0000"/>
                </a:solidFill>
                <a:latin typeface="Calibri"/>
              </a:rPr>
              <a:t>εμπνέουν</a:t>
            </a:r>
            <a:r>
              <a:rPr lang="el-GR" sz="2800" b="1" strike="noStrike" spc="-1">
                <a:solidFill>
                  <a:srgbClr val="FF0000"/>
                </a:solidFill>
                <a:latin typeface="Calibri"/>
              </a:rPr>
              <a:t>  την αγάπη για μάθηση </a:t>
            </a:r>
            <a:r>
              <a:rPr lang="el-GR" sz="2800" b="0" strike="noStrike" spc="-1">
                <a:solidFill>
                  <a:srgbClr val="000000"/>
                </a:solidFill>
                <a:latin typeface="Calibri"/>
              </a:rPr>
              <a:t>και να </a:t>
            </a:r>
            <a:r>
              <a:rPr lang="el-GR" sz="2800" b="1" strike="noStrike" spc="-1">
                <a:solidFill>
                  <a:srgbClr val="FF0000"/>
                </a:solidFill>
                <a:latin typeface="Calibri"/>
              </a:rPr>
              <a:t>μοιράζονται μια θετική κοσμοθεωρία και αντίληψη με τους μαθητές τους.</a:t>
            </a:r>
            <a:r>
              <a:rPr lang="el-GR" sz="2800" b="0" strike="noStrike" spc="-1">
                <a:solidFill>
                  <a:srgbClr val="000000"/>
                </a:solidFill>
                <a:latin typeface="Calibri"/>
              </a:rPr>
              <a:t> Δεν βλέπουν πλέον τον πρωταρχικό τους ρόλο ως εκείνον ενός έστω καλοπροαίρετου δυνάστη, που αποφασίζει τι είναι καλύτερο για τους αδύναμους υφιστάμενους τη φροντίδα του. Οι δάσκαλοι έχουν βρει ότι επιτυγχάνουν περισσότερα, εάν υιοθετούν κάπως τον ρόλο </a:t>
            </a:r>
            <a:r>
              <a:rPr lang="el-GR" sz="2800" b="1" strike="noStrike" spc="-1">
                <a:solidFill>
                  <a:srgbClr val="FF0000"/>
                </a:solidFill>
                <a:latin typeface="Calibri"/>
              </a:rPr>
              <a:t>οδηγών της εκπαίδευσης </a:t>
            </a:r>
            <a:r>
              <a:rPr lang="el-GR" sz="2800" b="0" strike="noStrike" spc="-1">
                <a:solidFill>
                  <a:srgbClr val="000000"/>
                </a:solidFill>
                <a:latin typeface="Calibri"/>
              </a:rPr>
              <a:t>που </a:t>
            </a:r>
            <a:r>
              <a:rPr lang="el-GR" sz="2800" b="1" strike="noStrike" spc="-1">
                <a:solidFill>
                  <a:srgbClr val="FF0000"/>
                </a:solidFill>
                <a:latin typeface="Calibri"/>
              </a:rPr>
              <a:t>διευκολύνουν τη μάθηση, </a:t>
            </a:r>
            <a:r>
              <a:rPr lang="el-GR" sz="2800" b="0" strike="noStrike" spc="-1">
                <a:solidFill>
                  <a:srgbClr val="000000"/>
                </a:solidFill>
                <a:latin typeface="Calibri"/>
              </a:rPr>
              <a:t> συνεχίζοντας  να μαθαίνουν </a:t>
            </a:r>
            <a:r>
              <a:rPr lang="el-GR" sz="2800" b="0" u="sng" strike="noStrike" spc="-1">
                <a:solidFill>
                  <a:srgbClr val="000000"/>
                </a:solidFill>
                <a:uFillTx/>
                <a:latin typeface="Calibri"/>
              </a:rPr>
              <a:t>και οι ίδιοι</a:t>
            </a:r>
            <a:r>
              <a:rPr lang="el-GR" sz="2800" b="0" strike="noStrike" spc="-1">
                <a:solidFill>
                  <a:srgbClr val="000000"/>
                </a:solidFill>
                <a:latin typeface="Calibri"/>
              </a:rPr>
              <a:t>.</a:t>
            </a:r>
            <a:r>
              <a:rPr lang="el-GR" sz="2800" b="0" u="sng" strike="noStrike" spc="-1">
                <a:solidFill>
                  <a:srgbClr val="000000"/>
                </a:solidFill>
                <a:uFillTx/>
                <a:latin typeface="Calibri"/>
              </a:rPr>
              <a:t> </a:t>
            </a:r>
            <a:endParaRPr lang="el-GR" sz="2800" b="0" strike="noStrike" spc="-1">
              <a:solidFill>
                <a:srgbClr val="000000"/>
              </a:solidFill>
              <a:latin typeface="Calibri"/>
            </a:endParaRPr>
          </a:p>
          <a:p>
            <a:pPr algn="ctr">
              <a:lnSpc>
                <a:spcPct val="90000"/>
              </a:lnSpc>
              <a:spcBef>
                <a:spcPts val="1001"/>
              </a:spcBef>
              <a:tabLst>
                <a:tab pos="0" algn="l"/>
              </a:tabLst>
            </a:pPr>
            <a:endParaRPr lang="el-GR" sz="2800" b="0" strike="noStrike" spc="-1">
              <a:solidFill>
                <a:srgbClr val="000000"/>
              </a:solidFill>
              <a:latin typeface="Calibri"/>
            </a:endParaRPr>
          </a:p>
        </p:txBody>
      </p:sp>
      <p:pic>
        <p:nvPicPr>
          <p:cNvPr id="418" name="Picture 2" descr="C:\Users\αγαπουλακι\Desktop\ΑΝΤΡΕΑΣ\TEACHING PAINTINGS\bird-experiencing-light-1969.jpg"/>
          <p:cNvPicPr/>
          <p:nvPr/>
        </p:nvPicPr>
        <p:blipFill>
          <a:blip r:embed="rId2" cstate="print"/>
          <a:stretch/>
        </p:blipFill>
        <p:spPr>
          <a:xfrm>
            <a:off x="6768000" y="1268640"/>
            <a:ext cx="5193000" cy="5021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additive="repl">
                                        <p:cTn id="7" dur="500"/>
                                        <p:tgtEl>
                                          <p:spTgt spid="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418"/>
                                        </p:tgtEl>
                                        <p:attrNameLst>
                                          <p:attrName>style.visibility</p:attrName>
                                        </p:attrNameLst>
                                      </p:cBhvr>
                                      <p:to>
                                        <p:strVal val="visible"/>
                                      </p:to>
                                    </p:set>
                                    <p:animEffect transition="in" filter="fade">
                                      <p:cBhvr additive="repl">
                                        <p:cTn id="12"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extBox 2"/>
          <p:cNvSpPr/>
          <p:nvPr/>
        </p:nvSpPr>
        <p:spPr>
          <a:xfrm>
            <a:off x="0" y="-266760"/>
            <a:ext cx="7119000" cy="7191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l-GR" sz="1800" b="0" strike="noStrike" spc="-1">
              <a:latin typeface="Arial"/>
            </a:endParaRPr>
          </a:p>
          <a:p>
            <a:pPr algn="just">
              <a:lnSpc>
                <a:spcPct val="100000"/>
              </a:lnSpc>
            </a:pPr>
            <a:r>
              <a:rPr lang="el-GR" sz="1800" b="1" strike="noStrike" spc="-1">
                <a:solidFill>
                  <a:srgbClr val="000000"/>
                </a:solidFill>
                <a:latin typeface="Calibri"/>
              </a:rPr>
              <a:t>Αν θες να λέγεσαι δάσκαλος</a:t>
            </a:r>
            <a:r>
              <a:rPr lang="el-GR" sz="1800" b="0" strike="noStrike" spc="-1">
                <a:solidFill>
                  <a:srgbClr val="000000"/>
                </a:solidFill>
                <a:latin typeface="Calibri"/>
              </a:rPr>
              <a:t>, με το </a:t>
            </a:r>
            <a:r>
              <a:rPr lang="el-GR" sz="1800" b="1" strike="noStrike" spc="599">
                <a:solidFill>
                  <a:srgbClr val="000000"/>
                </a:solidFill>
                <a:latin typeface="Calibri"/>
              </a:rPr>
              <a:t>παράδειγμά σου </a:t>
            </a:r>
            <a:r>
              <a:rPr lang="el-GR" sz="1800" b="0" strike="noStrike" spc="-1">
                <a:solidFill>
                  <a:srgbClr val="000000"/>
                </a:solidFill>
                <a:latin typeface="Calibri"/>
              </a:rPr>
              <a:t>να καλλιεργείς ήθος, αρετές κι ας ζεις σε εποχές που οι εκπτώσεις δεν είναι μόνο στις βιτρίνες... </a:t>
            </a:r>
            <a:endParaRPr lang="el-GR" sz="1800" b="0" strike="noStrike" spc="-1">
              <a:latin typeface="Arial"/>
            </a:endParaRPr>
          </a:p>
          <a:p>
            <a:pPr algn="just">
              <a:lnSpc>
                <a:spcPct val="100000"/>
              </a:lnSpc>
            </a:pPr>
            <a:endParaRPr lang="el-GR" sz="1800" b="0" strike="noStrike" spc="-1">
              <a:latin typeface="Arial"/>
            </a:endParaRPr>
          </a:p>
          <a:p>
            <a:pPr algn="just">
              <a:lnSpc>
                <a:spcPct val="100000"/>
              </a:lnSpc>
            </a:pPr>
            <a:r>
              <a:rPr lang="el-GR" sz="1800" b="0" strike="noStrike" spc="-1">
                <a:solidFill>
                  <a:srgbClr val="000000"/>
                </a:solidFill>
                <a:latin typeface="Calibri"/>
              </a:rPr>
              <a:t>Τους μαθητές να κουβαλάς στον νου σου ακόμα και σαν δρασκελίζεις την εξώπορτα του σχολείου. Μην τους τινάζεις σαν τη λάσπη που έχει κολλήσει στα παπούτσια... Να μοχθείς για τον αδιάφορο, τον δύστροπο μαθητή. Μην αναπαύεσαι στις δάφνες που σου προσφέρουν οι «καλοί». Να νιώθεις τους γονείς, τα άγχη, τις αγωνίες τους. Κάνε τη διδασκαλία σου έργο τέχνης! Δώσ’ της </a:t>
            </a:r>
            <a:r>
              <a:rPr lang="el-GR" sz="1800" b="1" strike="noStrike" spc="-1">
                <a:solidFill>
                  <a:srgbClr val="000000"/>
                </a:solidFill>
                <a:latin typeface="Calibri"/>
              </a:rPr>
              <a:t>πνοή απ’ την πνοή σου</a:t>
            </a:r>
            <a:r>
              <a:rPr lang="el-GR" sz="1800" b="0" strike="noStrike" spc="-1">
                <a:solidFill>
                  <a:srgbClr val="000000"/>
                </a:solidFill>
                <a:latin typeface="Calibri"/>
              </a:rPr>
              <a:t>. Βάλε πάνω της το δακτυλικό σου αποτύπωμα.</a:t>
            </a:r>
            <a:endParaRPr lang="el-GR" sz="1800" b="0" strike="noStrike" spc="-1">
              <a:latin typeface="Arial"/>
            </a:endParaRPr>
          </a:p>
          <a:p>
            <a:pPr algn="just">
              <a:lnSpc>
                <a:spcPct val="100000"/>
              </a:lnSpc>
            </a:pPr>
            <a:r>
              <a:rPr lang="el-GR" sz="1800" b="0" strike="noStrike" spc="-1">
                <a:solidFill>
                  <a:srgbClr val="000000"/>
                </a:solidFill>
                <a:latin typeface="Calibri"/>
              </a:rPr>
              <a:t> </a:t>
            </a:r>
            <a:endParaRPr lang="el-GR" sz="1800" b="0" strike="noStrike" spc="-1">
              <a:latin typeface="Arial"/>
            </a:endParaRPr>
          </a:p>
          <a:p>
            <a:pPr algn="just">
              <a:lnSpc>
                <a:spcPct val="100000"/>
              </a:lnSpc>
            </a:pPr>
            <a:r>
              <a:rPr lang="el-GR" sz="1800" b="0" strike="noStrike" spc="-1">
                <a:solidFill>
                  <a:srgbClr val="000000"/>
                </a:solidFill>
                <a:latin typeface="Calibri"/>
              </a:rPr>
              <a:t>Να παραδέχεσαι τα λάθη σου. Να είσαι ειλικρινής. Μη φοβάσαι την κριτική, την αμφισβήτηση. </a:t>
            </a:r>
            <a:r>
              <a:rPr lang="el-GR" sz="1800" b="1" strike="noStrike" spc="299">
                <a:solidFill>
                  <a:srgbClr val="000000"/>
                </a:solidFill>
                <a:latin typeface="Calibri"/>
              </a:rPr>
              <a:t>Καλλιέργησε την ελεύθερη σκέψη</a:t>
            </a:r>
            <a:r>
              <a:rPr lang="el-GR" sz="1800" b="0" strike="noStrike" spc="-1">
                <a:solidFill>
                  <a:srgbClr val="000000"/>
                </a:solidFill>
                <a:latin typeface="Calibri"/>
              </a:rPr>
              <a:t>.</a:t>
            </a:r>
            <a:endParaRPr lang="el-GR" sz="1800" b="0" strike="noStrike" spc="-1">
              <a:latin typeface="Arial"/>
            </a:endParaRPr>
          </a:p>
          <a:p>
            <a:pPr algn="just">
              <a:lnSpc>
                <a:spcPct val="100000"/>
              </a:lnSpc>
            </a:pPr>
            <a:r>
              <a:rPr lang="el-GR" sz="1800" b="0" strike="noStrike" spc="-1">
                <a:solidFill>
                  <a:srgbClr val="000000"/>
                </a:solidFill>
                <a:latin typeface="Calibri"/>
              </a:rPr>
              <a:t> </a:t>
            </a:r>
            <a:endParaRPr lang="el-GR" sz="1800" b="0" strike="noStrike" spc="-1">
              <a:latin typeface="Arial"/>
            </a:endParaRPr>
          </a:p>
          <a:p>
            <a:pPr algn="just">
              <a:lnSpc>
                <a:spcPct val="100000"/>
              </a:lnSpc>
            </a:pPr>
            <a:r>
              <a:rPr lang="el-GR" sz="1800" b="0" strike="noStrike" spc="-1">
                <a:solidFill>
                  <a:srgbClr val="000000"/>
                </a:solidFill>
                <a:latin typeface="Calibri"/>
              </a:rPr>
              <a:t>Και </a:t>
            </a:r>
            <a:r>
              <a:rPr lang="el-GR" sz="1800" b="1" strike="noStrike" spc="-1">
                <a:solidFill>
                  <a:srgbClr val="000000"/>
                </a:solidFill>
                <a:latin typeface="Calibri"/>
              </a:rPr>
              <a:t>πάνω απ’ όλα ν’ αγαπάς τα παιδιά </a:t>
            </a:r>
            <a:r>
              <a:rPr lang="el-GR" sz="1800" b="0" strike="noStrike" spc="-1">
                <a:solidFill>
                  <a:srgbClr val="000000"/>
                </a:solidFill>
                <a:latin typeface="Calibri"/>
              </a:rPr>
              <a:t>και </a:t>
            </a:r>
            <a:r>
              <a:rPr lang="el-GR" sz="1800" b="0" strike="noStrike" spc="599">
                <a:solidFill>
                  <a:srgbClr val="000000"/>
                </a:solidFill>
                <a:latin typeface="Calibri"/>
              </a:rPr>
              <a:t>υιοθετώντας τα λόγια του Ευαγγελίου</a:t>
            </a:r>
            <a:r>
              <a:rPr lang="el-GR" sz="1800" b="0" strike="noStrike" spc="-1">
                <a:solidFill>
                  <a:srgbClr val="000000"/>
                </a:solidFill>
                <a:latin typeface="Calibri"/>
              </a:rPr>
              <a:t>, </a:t>
            </a:r>
            <a:r>
              <a:rPr lang="el-GR" sz="1800" b="1" strike="noStrike" spc="-1">
                <a:solidFill>
                  <a:srgbClr val="000000"/>
                </a:solidFill>
                <a:latin typeface="Calibri"/>
              </a:rPr>
              <a:t>να προσπαθείς να γίνεις σαν και αυτά</a:t>
            </a:r>
            <a:r>
              <a:rPr lang="el-GR" sz="1800" b="0" strike="noStrike" spc="-1">
                <a:solidFill>
                  <a:srgbClr val="000000"/>
                </a:solidFill>
                <a:latin typeface="Calibri"/>
              </a:rPr>
              <a:t>. Κι αν </a:t>
            </a:r>
            <a:r>
              <a:rPr lang="el-GR" sz="1800" b="1" strike="noStrike" spc="-1">
                <a:solidFill>
                  <a:srgbClr val="000000"/>
                </a:solidFill>
                <a:latin typeface="Calibri"/>
              </a:rPr>
              <a:t>καταφέρεις να τρυπώσεις στην καρδιά τους</a:t>
            </a:r>
            <a:r>
              <a:rPr lang="el-GR" sz="1800" b="0" strike="noStrike" spc="-1">
                <a:solidFill>
                  <a:srgbClr val="000000"/>
                </a:solidFill>
                <a:latin typeface="Calibri"/>
              </a:rPr>
              <a:t>, τότε πραγματικά αξίζει να λέγεσαι «δάσκαλος». Αν οι </a:t>
            </a:r>
            <a:r>
              <a:rPr lang="el-GR" sz="1800" b="1" strike="noStrike" spc="-1">
                <a:solidFill>
                  <a:srgbClr val="000000"/>
                </a:solidFill>
                <a:latin typeface="Calibri"/>
              </a:rPr>
              <a:t>πράξεις </a:t>
            </a:r>
            <a:r>
              <a:rPr lang="el-GR" sz="1800" b="0" strike="noStrike" spc="-1">
                <a:solidFill>
                  <a:srgbClr val="000000"/>
                </a:solidFill>
                <a:latin typeface="Calibri"/>
              </a:rPr>
              <a:t>σου μέσα στην τάξη </a:t>
            </a:r>
            <a:r>
              <a:rPr lang="el-GR" sz="1800" b="1" strike="noStrike" spc="-1">
                <a:solidFill>
                  <a:srgbClr val="000000"/>
                </a:solidFill>
                <a:latin typeface="Calibri"/>
              </a:rPr>
              <a:t>εμπνέουν</a:t>
            </a:r>
            <a:r>
              <a:rPr lang="el-GR" sz="1800" b="0" strike="noStrike" spc="-1">
                <a:solidFill>
                  <a:srgbClr val="000000"/>
                </a:solidFill>
                <a:latin typeface="Calibri"/>
              </a:rPr>
              <a:t> τα παιδιά να πετύχουν περισσότερα, να ρωτούν περισσότερα και να ονειρεύονται περισσότερο, τότε πραγματικά σου αξίζει ο τίτλος «Δάσκαλος».</a:t>
            </a:r>
            <a:endParaRPr lang="el-GR" sz="1800" b="0" strike="noStrike" spc="-1">
              <a:latin typeface="Arial"/>
            </a:endParaRPr>
          </a:p>
          <a:p>
            <a:pPr algn="just">
              <a:lnSpc>
                <a:spcPct val="100000"/>
              </a:lnSpc>
            </a:pPr>
            <a:endParaRPr lang="el-GR" sz="1800" b="0" strike="noStrike" spc="-1">
              <a:latin typeface="Arial"/>
            </a:endParaRPr>
          </a:p>
          <a:p>
            <a:pPr algn="just">
              <a:lnSpc>
                <a:spcPct val="100000"/>
              </a:lnSpc>
            </a:pPr>
            <a:r>
              <a:rPr lang="el-GR" sz="1600" b="1" strike="noStrike" spc="599">
                <a:solidFill>
                  <a:srgbClr val="000000"/>
                </a:solidFill>
                <a:latin typeface="Calibri"/>
              </a:rPr>
              <a:t>Robert John Meehan</a:t>
            </a:r>
            <a:endParaRPr lang="el-GR" sz="1600" b="0" strike="noStrike" spc="-1">
              <a:latin typeface="Arial"/>
            </a:endParaRPr>
          </a:p>
        </p:txBody>
      </p:sp>
      <p:pic>
        <p:nvPicPr>
          <p:cNvPr id="420" name="Εικόνα 4"/>
          <p:cNvPicPr/>
          <p:nvPr/>
        </p:nvPicPr>
        <p:blipFill>
          <a:blip r:embed="rId2" cstate="print"/>
          <a:stretch/>
        </p:blipFill>
        <p:spPr>
          <a:xfrm>
            <a:off x="7119360" y="152280"/>
            <a:ext cx="4945320" cy="3276360"/>
          </a:xfrm>
          <a:prstGeom prst="rect">
            <a:avLst/>
          </a:prstGeom>
          <a:ln w="0">
            <a:noFill/>
          </a:ln>
        </p:spPr>
      </p:pic>
      <p:pic>
        <p:nvPicPr>
          <p:cNvPr id="421" name="Εικόνα 6"/>
          <p:cNvPicPr/>
          <p:nvPr/>
        </p:nvPicPr>
        <p:blipFill>
          <a:blip r:embed="rId3" cstate="print"/>
          <a:stretch/>
        </p:blipFill>
        <p:spPr>
          <a:xfrm>
            <a:off x="7629120" y="3499560"/>
            <a:ext cx="4103280" cy="32763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19">
                                            <p:txEl>
                                              <p:pRg st="3" end="3"/>
                                            </p:txEl>
                                          </p:spTgt>
                                        </p:tgtEl>
                                        <p:attrNameLst>
                                          <p:attrName>style.visibility</p:attrName>
                                        </p:attrNameLst>
                                      </p:cBhvr>
                                      <p:to>
                                        <p:strVal val="visible"/>
                                      </p:to>
                                    </p:set>
                                    <p:animEffect transition="in" filter="fade">
                                      <p:cBhvr additive="repl">
                                        <p:cTn id="7" dur="500"/>
                                        <p:tgtEl>
                                          <p:spTgt spid="419">
                                            <p:txEl>
                                              <p:pRg st="3" end="3"/>
                                            </p:txEl>
                                          </p:spTgt>
                                        </p:tgtEl>
                                      </p:cBhvr>
                                    </p:animEffect>
                                  </p:childTnLst>
                                </p:cTn>
                              </p:par>
                              <p:par>
                                <p:cTn id="8" presetID="10" presetClass="entr" fill="hold" nodeType="withEffect">
                                  <p:stCondLst>
                                    <p:cond delay="0"/>
                                  </p:stCondLst>
                                  <p:childTnLst>
                                    <p:set>
                                      <p:cBhvr>
                                        <p:cTn id="9" dur="1" fill="hold">
                                          <p:stCondLst>
                                            <p:cond delay="0"/>
                                          </p:stCondLst>
                                        </p:cTn>
                                        <p:tgtEl>
                                          <p:spTgt spid="419">
                                            <p:txEl>
                                              <p:pRg st="4" end="4"/>
                                            </p:txEl>
                                          </p:spTgt>
                                        </p:tgtEl>
                                        <p:attrNameLst>
                                          <p:attrName>style.visibility</p:attrName>
                                        </p:attrNameLst>
                                      </p:cBhvr>
                                      <p:to>
                                        <p:strVal val="visible"/>
                                      </p:to>
                                    </p:set>
                                    <p:animEffect transition="in" filter="fade">
                                      <p:cBhvr additive="repl">
                                        <p:cTn id="10" dur="500"/>
                                        <p:tgtEl>
                                          <p:spTgt spid="419">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419">
                                            <p:txEl>
                                              <p:pRg st="5" end="5"/>
                                            </p:txEl>
                                          </p:spTgt>
                                        </p:tgtEl>
                                        <p:attrNameLst>
                                          <p:attrName>style.visibility</p:attrName>
                                        </p:attrNameLst>
                                      </p:cBhvr>
                                      <p:to>
                                        <p:strVal val="visible"/>
                                      </p:to>
                                    </p:set>
                                    <p:animEffect transition="in" filter="fade">
                                      <p:cBhvr additive="repl">
                                        <p:cTn id="15" dur="500"/>
                                        <p:tgtEl>
                                          <p:spTgt spid="419">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nodeType="clickEffect">
                                  <p:stCondLst>
                                    <p:cond delay="0"/>
                                  </p:stCondLst>
                                  <p:childTnLst>
                                    <p:set>
                                      <p:cBhvr>
                                        <p:cTn id="19" dur="1" fill="hold">
                                          <p:stCondLst>
                                            <p:cond delay="0"/>
                                          </p:stCondLst>
                                        </p:cTn>
                                        <p:tgtEl>
                                          <p:spTgt spid="419">
                                            <p:txEl>
                                              <p:pRg st="7" end="7"/>
                                            </p:txEl>
                                          </p:spTgt>
                                        </p:tgtEl>
                                        <p:attrNameLst>
                                          <p:attrName>style.visibility</p:attrName>
                                        </p:attrNameLst>
                                      </p:cBhvr>
                                      <p:to>
                                        <p:strVal val="visible"/>
                                      </p:to>
                                    </p:set>
                                    <p:animEffect transition="in" filter="fade">
                                      <p:cBhvr additive="repl">
                                        <p:cTn id="20" dur="500"/>
                                        <p:tgtEl>
                                          <p:spTgt spid="419">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nodeType="clickEffect">
                                  <p:stCondLst>
                                    <p:cond delay="0"/>
                                  </p:stCondLst>
                                  <p:childTnLst>
                                    <p:set>
                                      <p:cBhvr>
                                        <p:cTn id="24" dur="1" fill="hold">
                                          <p:stCondLst>
                                            <p:cond delay="0"/>
                                          </p:stCondLst>
                                        </p:cTn>
                                        <p:tgtEl>
                                          <p:spTgt spid="421"/>
                                        </p:tgtEl>
                                        <p:attrNameLst>
                                          <p:attrName>style.visibility</p:attrName>
                                        </p:attrNameLst>
                                      </p:cBhvr>
                                      <p:to>
                                        <p:strVal val="visible"/>
                                      </p:to>
                                    </p:set>
                                    <p:animEffect transition="in" filter="fade">
                                      <p:cBhvr additive="repl">
                                        <p:cTn id="25" dur="500"/>
                                        <p:tgtEl>
                                          <p:spTgt spid="4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nodeType="clickEffect">
                                  <p:stCondLst>
                                    <p:cond delay="0"/>
                                  </p:stCondLst>
                                  <p:childTnLst>
                                    <p:set>
                                      <p:cBhvr>
                                        <p:cTn id="29" dur="1" fill="hold">
                                          <p:stCondLst>
                                            <p:cond delay="0"/>
                                          </p:stCondLst>
                                        </p:cTn>
                                        <p:tgtEl>
                                          <p:spTgt spid="420"/>
                                        </p:tgtEl>
                                        <p:attrNameLst>
                                          <p:attrName>style.visibility</p:attrName>
                                        </p:attrNameLst>
                                      </p:cBhvr>
                                      <p:to>
                                        <p:strVal val="visible"/>
                                      </p:to>
                                    </p:set>
                                    <p:animEffect transition="in" filter="fade">
                                      <p:cBhvr additive="repl">
                                        <p:cTn id="30"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2" descr="C:\Users\User\Desktop\2024\ΘΕΟΛΟΓΙΚΑ ΔΙΔΑΓΜΑΤΑ\ΧΡΥΣΟΣΤΟΜΟΣ ΙΗΣΟΥΣ\250px-Johnchrysostom.jpg"/>
          <p:cNvPicPr/>
          <p:nvPr/>
        </p:nvPicPr>
        <p:blipFill>
          <a:blip r:embed="rId2" cstate="print"/>
          <a:stretch/>
        </p:blipFill>
        <p:spPr>
          <a:xfrm>
            <a:off x="8674920" y="756720"/>
            <a:ext cx="3175920" cy="3772800"/>
          </a:xfrm>
          <a:prstGeom prst="rect">
            <a:avLst/>
          </a:prstGeom>
          <a:ln w="0">
            <a:noFill/>
          </a:ln>
        </p:spPr>
      </p:pic>
      <p:sp>
        <p:nvSpPr>
          <p:cNvPr id="233" name="2 - Ορθογώνιο"/>
          <p:cNvSpPr/>
          <p:nvPr/>
        </p:nvSpPr>
        <p:spPr>
          <a:xfrm>
            <a:off x="0" y="0"/>
            <a:ext cx="1219176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400" b="1" strike="noStrike" spc="-1">
                <a:solidFill>
                  <a:srgbClr val="000000"/>
                </a:solidFill>
                <a:latin typeface="Calibri"/>
              </a:rPr>
              <a:t>Πτυχές της Χρυσοστομικής παιδαγωγίας - ΙΙ</a:t>
            </a:r>
            <a:endParaRPr lang="el-GR" sz="2400" b="0" strike="noStrike" spc="-1">
              <a:latin typeface="Arial"/>
            </a:endParaRPr>
          </a:p>
        </p:txBody>
      </p:sp>
      <p:sp>
        <p:nvSpPr>
          <p:cNvPr id="234" name="3 - Ορθογώνιο"/>
          <p:cNvSpPr/>
          <p:nvPr/>
        </p:nvSpPr>
        <p:spPr>
          <a:xfrm>
            <a:off x="0" y="430920"/>
            <a:ext cx="1219176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Το διδασκαλικό έργο διευρύνεται </a:t>
            </a:r>
            <a:r>
              <a:rPr lang="el-GR" sz="1800" b="0" u="sng" strike="noStrike" spc="-1" dirty="0">
                <a:solidFill>
                  <a:srgbClr val="000000"/>
                </a:solidFill>
                <a:uFillTx/>
                <a:latin typeface="Calibri"/>
              </a:rPr>
              <a:t>εκτός αιθούσης</a:t>
            </a:r>
            <a:r>
              <a:rPr lang="el-GR" sz="1800" b="0" strike="noStrike" spc="-1" dirty="0">
                <a:solidFill>
                  <a:srgbClr val="000000"/>
                </a:solidFill>
                <a:latin typeface="Calibri"/>
              </a:rPr>
              <a:t>, εφόσον οι πρώτοι μαθητές, προσελκύουν και άλλους στη γνώση. Έτσι οι λίγοι γίνονται πολλοί</a:t>
            </a:r>
            <a:r>
              <a:rPr lang="en-US" sz="1800" b="0" strike="noStrike" spc="-1" dirty="0">
                <a:solidFill>
                  <a:srgbClr val="000000"/>
                </a:solidFill>
                <a:latin typeface="Calibri"/>
              </a:rPr>
              <a:t>,</a:t>
            </a:r>
            <a:r>
              <a:rPr lang="el-GR" sz="1800" b="0" strike="noStrike" spc="-1" dirty="0">
                <a:solidFill>
                  <a:srgbClr val="000000"/>
                </a:solidFill>
                <a:latin typeface="Calibri"/>
              </a:rPr>
              <a:t> </a:t>
            </a:r>
            <a:r>
              <a:rPr lang="el-GR" sz="1800" b="1" strike="noStrike" spc="600" dirty="0">
                <a:solidFill>
                  <a:srgbClr val="000000"/>
                </a:solidFill>
                <a:latin typeface="Calibri"/>
              </a:rPr>
              <a:t>αναπλάθοντας</a:t>
            </a:r>
            <a:r>
              <a:rPr lang="el-GR" sz="1800" b="0" strike="noStrike" spc="600" dirty="0">
                <a:solidFill>
                  <a:srgbClr val="000000"/>
                </a:solidFill>
                <a:latin typeface="Calibri"/>
              </a:rPr>
              <a:t> την </a:t>
            </a:r>
            <a:r>
              <a:rPr lang="el-GR" sz="1800" b="1" strike="noStrike" spc="600" dirty="0">
                <a:solidFill>
                  <a:srgbClr val="000000"/>
                </a:solidFill>
                <a:latin typeface="Calibri"/>
              </a:rPr>
              <a:t>κοινωνία</a:t>
            </a:r>
            <a:r>
              <a:rPr lang="el-GR" sz="1800" b="0" strike="noStrike" spc="-1" dirty="0">
                <a:solidFill>
                  <a:srgbClr val="000000"/>
                </a:solidFill>
                <a:latin typeface="Calibri"/>
              </a:rPr>
              <a:t>.</a:t>
            </a:r>
            <a:endParaRPr lang="el-GR" sz="1800" b="0" strike="noStrike" spc="-1" dirty="0">
              <a:latin typeface="Arial"/>
            </a:endParaRPr>
          </a:p>
        </p:txBody>
      </p:sp>
      <p:sp>
        <p:nvSpPr>
          <p:cNvPr id="235" name="4 - Ορθογώνιο"/>
          <p:cNvSpPr/>
          <p:nvPr/>
        </p:nvSpPr>
        <p:spPr>
          <a:xfrm>
            <a:off x="0" y="1092960"/>
            <a:ext cx="8660160" cy="146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Η </a:t>
            </a:r>
            <a:r>
              <a:rPr lang="el-GR" sz="1800" b="1" strike="noStrike" spc="-1" dirty="0">
                <a:solidFill>
                  <a:srgbClr val="000000"/>
                </a:solidFill>
                <a:latin typeface="Calibri"/>
              </a:rPr>
              <a:t>αμοιβαιότητα στα συναισθήματα δασκάλου-μαθητών</a:t>
            </a:r>
            <a:r>
              <a:rPr lang="el-GR" sz="1800" b="0" strike="noStrike" spc="-1" dirty="0">
                <a:solidFill>
                  <a:srgbClr val="000000"/>
                </a:solidFill>
                <a:latin typeface="Calibri"/>
              </a:rPr>
              <a:t>, που δεν είναι προσποιητή, οικοδομεί και καλλιεργεί, αξιοποιώντας τις </a:t>
            </a:r>
            <a:r>
              <a:rPr lang="el-GR" sz="1800" b="1" u="sng" strike="noStrike" spc="599" dirty="0">
                <a:solidFill>
                  <a:srgbClr val="000000"/>
                </a:solidFill>
                <a:effectLst>
                  <a:outerShdw blurRad="38100" dist="38100" dir="2700000" algn="tl">
                    <a:srgbClr val="000000">
                      <a:alpha val="43137"/>
                    </a:srgbClr>
                  </a:outerShdw>
                </a:effectLst>
                <a:latin typeface="Calibri"/>
              </a:rPr>
              <a:t>συγκινήσεις</a:t>
            </a:r>
            <a:r>
              <a:rPr lang="el-GR" sz="1800" b="0" strike="noStrike" spc="-1" dirty="0">
                <a:solidFill>
                  <a:srgbClr val="000000"/>
                </a:solidFill>
                <a:latin typeface="Calibri"/>
              </a:rPr>
              <a:t> ως </a:t>
            </a:r>
            <a:r>
              <a:rPr lang="el-GR" sz="1800" b="1" strike="noStrike" spc="300" dirty="0">
                <a:solidFill>
                  <a:srgbClr val="000000"/>
                </a:solidFill>
                <a:latin typeface="Calibri"/>
              </a:rPr>
              <a:t>πρωταρχικό παράγοντα επίτευξης των γνωστικών στόχων</a:t>
            </a:r>
            <a:r>
              <a:rPr lang="el-GR" sz="1800" b="0" strike="noStrike" spc="-1" dirty="0">
                <a:solidFill>
                  <a:srgbClr val="000000"/>
                </a:solidFill>
                <a:latin typeface="Calibri"/>
              </a:rPr>
              <a:t>. Οι μαθητές </a:t>
            </a:r>
            <a:r>
              <a:rPr lang="el-GR" sz="1800" b="1" strike="noStrike" spc="-1" dirty="0">
                <a:solidFill>
                  <a:srgbClr val="000000"/>
                </a:solidFill>
                <a:latin typeface="Calibri"/>
              </a:rPr>
              <a:t>εμπνέουν</a:t>
            </a:r>
            <a:r>
              <a:rPr lang="el-GR" sz="1800" b="0" strike="noStrike" spc="-1" dirty="0">
                <a:solidFill>
                  <a:srgbClr val="000000"/>
                </a:solidFill>
                <a:latin typeface="Calibri"/>
              </a:rPr>
              <a:t> τον δάσκαλο, εάν πρώτα τους </a:t>
            </a:r>
            <a:r>
              <a:rPr lang="el-GR" sz="1800" b="1" strike="noStrike" spc="-1" dirty="0">
                <a:solidFill>
                  <a:srgbClr val="000000"/>
                </a:solidFill>
                <a:latin typeface="Calibri"/>
              </a:rPr>
              <a:t>έχει εμπνεύσει </a:t>
            </a:r>
            <a:r>
              <a:rPr lang="el-GR" sz="1800" b="0" strike="noStrike" spc="-1" dirty="0">
                <a:solidFill>
                  <a:srgbClr val="000000"/>
                </a:solidFill>
                <a:latin typeface="Calibri"/>
              </a:rPr>
              <a:t>εκείνος.</a:t>
            </a:r>
            <a:endParaRPr lang="el-GR" sz="1800" b="0" strike="noStrike" spc="-1" dirty="0">
              <a:latin typeface="Arial"/>
            </a:endParaRPr>
          </a:p>
          <a:p>
            <a:pPr>
              <a:lnSpc>
                <a:spcPct val="100000"/>
              </a:lnSpc>
            </a:pPr>
            <a:endParaRPr lang="el-GR" sz="1800" b="0" strike="noStrike" spc="-1" dirty="0">
              <a:latin typeface="Arial"/>
            </a:endParaRPr>
          </a:p>
        </p:txBody>
      </p:sp>
      <p:sp>
        <p:nvSpPr>
          <p:cNvPr id="236" name="5 - Ορθογώνιο"/>
          <p:cNvSpPr/>
          <p:nvPr/>
        </p:nvSpPr>
        <p:spPr>
          <a:xfrm>
            <a:off x="0" y="2270160"/>
            <a:ext cx="86706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a:solidFill>
                  <a:srgbClr val="000000"/>
                </a:solidFill>
                <a:latin typeface="Calibri"/>
              </a:rPr>
              <a:t>Για τον Χρυσόστομο, σημάδι ότι η κοινωνία έχει διαφθαρεί είναι όταν οι εκπαιδευτικοί φτάνουν στο σημείο να νοιάζονται </a:t>
            </a:r>
            <a:r>
              <a:rPr lang="el-GR" sz="1800" b="0" i="1" strike="noStrike" spc="-1">
                <a:solidFill>
                  <a:srgbClr val="000000"/>
                </a:solidFill>
                <a:latin typeface="Calibri"/>
              </a:rPr>
              <a:t>μόνο </a:t>
            </a:r>
            <a:r>
              <a:rPr lang="el-GR" sz="1800" b="0" strike="noStrike" spc="-1">
                <a:solidFill>
                  <a:srgbClr val="000000"/>
                </a:solidFill>
                <a:latin typeface="Calibri"/>
              </a:rPr>
              <a:t>για την τσέπη τους. </a:t>
            </a:r>
            <a:endParaRPr lang="el-GR" sz="1800" b="0" strike="noStrike" spc="-1">
              <a:latin typeface="Arial"/>
            </a:endParaRPr>
          </a:p>
        </p:txBody>
      </p:sp>
      <p:sp>
        <p:nvSpPr>
          <p:cNvPr id="237" name="6 - Ορθογώνιο"/>
          <p:cNvSpPr/>
          <p:nvPr/>
        </p:nvSpPr>
        <p:spPr>
          <a:xfrm>
            <a:off x="0" y="4582440"/>
            <a:ext cx="8639280" cy="228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Ο </a:t>
            </a:r>
            <a:r>
              <a:rPr lang="el-GR" sz="1800" b="1" strike="noStrike" spc="-1" dirty="0">
                <a:solidFill>
                  <a:srgbClr val="000000"/>
                </a:solidFill>
                <a:latin typeface="Calibri"/>
              </a:rPr>
              <a:t>ζωντανός δάσκαλος</a:t>
            </a:r>
            <a:r>
              <a:rPr lang="el-GR" sz="1800" b="0" strike="noStrike" spc="-1" dirty="0">
                <a:solidFill>
                  <a:srgbClr val="000000"/>
                </a:solidFill>
                <a:latin typeface="Calibri"/>
              </a:rPr>
              <a:t>, κατά τον ιερό Χρυσόστομο, </a:t>
            </a:r>
            <a:r>
              <a:rPr lang="el-GR" sz="1800" b="1" strike="noStrike" spc="-1" dirty="0">
                <a:solidFill>
                  <a:srgbClr val="000000"/>
                </a:solidFill>
                <a:latin typeface="Calibri"/>
              </a:rPr>
              <a:t>ζει </a:t>
            </a:r>
            <a:r>
              <a:rPr lang="el-GR" sz="1800" b="1" u="sng" strike="noStrike" spc="-1" dirty="0">
                <a:solidFill>
                  <a:srgbClr val="000000"/>
                </a:solidFill>
                <a:uFillTx/>
                <a:latin typeface="Calibri"/>
              </a:rPr>
              <a:t>για</a:t>
            </a:r>
            <a:r>
              <a:rPr lang="el-GR" sz="1800" b="1" strike="noStrike" spc="-1" dirty="0">
                <a:solidFill>
                  <a:srgbClr val="000000"/>
                </a:solidFill>
                <a:latin typeface="Calibri"/>
              </a:rPr>
              <a:t> τους μαθητές </a:t>
            </a:r>
            <a:r>
              <a:rPr lang="el-GR" sz="1800" b="0" strike="noStrike" spc="-1" dirty="0">
                <a:solidFill>
                  <a:srgbClr val="000000"/>
                </a:solidFill>
                <a:latin typeface="Calibri"/>
              </a:rPr>
              <a:t>και </a:t>
            </a:r>
            <a:r>
              <a:rPr lang="el-GR" sz="1800" b="1" u="sng" strike="noStrike" spc="-1" dirty="0">
                <a:solidFill>
                  <a:srgbClr val="000000"/>
                </a:solidFill>
                <a:uFillTx/>
                <a:latin typeface="Calibri"/>
              </a:rPr>
              <a:t>από</a:t>
            </a:r>
            <a:r>
              <a:rPr lang="el-GR" sz="1800" b="1" strike="noStrike" spc="-1" dirty="0">
                <a:solidFill>
                  <a:srgbClr val="000000"/>
                </a:solidFill>
                <a:latin typeface="Calibri"/>
              </a:rPr>
              <a:t> τους μαθητές.</a:t>
            </a:r>
            <a:r>
              <a:rPr lang="el-GR" sz="1800" b="0" strike="noStrike" spc="-1" dirty="0">
                <a:solidFill>
                  <a:srgbClr val="000000"/>
                </a:solidFill>
                <a:latin typeface="Calibri"/>
              </a:rPr>
              <a:t> Ο ίδιος διώχθηκε για την αγάπη προς τους μαθητές του, το ποίμνιό του. Μια αγάπη ασκητική, ασυμβίβαστη, μαρτυρική. Τέτοιος δάσκαλος δεν είναι υπάλληλος, αλλά </a:t>
            </a:r>
            <a:r>
              <a:rPr lang="el-GR" sz="1800" b="1" strike="noStrike" spc="-1" dirty="0">
                <a:solidFill>
                  <a:srgbClr val="000000"/>
                </a:solidFill>
                <a:latin typeface="Calibri"/>
              </a:rPr>
              <a:t>λειτουργός</a:t>
            </a:r>
            <a:r>
              <a:rPr lang="el-GR" sz="1800" b="0" strike="noStrike" spc="-1" dirty="0">
                <a:solidFill>
                  <a:srgbClr val="000000"/>
                </a:solidFill>
                <a:latin typeface="Calibri"/>
              </a:rPr>
              <a:t>. Η ζωή του είναι </a:t>
            </a:r>
            <a:r>
              <a:rPr lang="el-GR" sz="1800" b="1" strike="noStrike" spc="-1" dirty="0">
                <a:solidFill>
                  <a:srgbClr val="000000"/>
                </a:solidFill>
                <a:latin typeface="Calibri"/>
              </a:rPr>
              <a:t>διαρκής προσφορά</a:t>
            </a:r>
            <a:r>
              <a:rPr lang="el-GR" sz="1800" b="0" strike="noStrike" spc="-1" dirty="0">
                <a:solidFill>
                  <a:srgbClr val="000000"/>
                </a:solidFill>
                <a:latin typeface="Calibri"/>
              </a:rPr>
              <a:t>, χωρίς ανάπαυση. Όταν εξορίστηκε, για τους μαθητές του είχε σβήσει ο ήλιος, γιατί η εμφορούμενη Χριστού παιδεία, αυτή που θεμελίωσαν οι Τρεις Ιεράρχες με τη ζωή και τον λόγο τους, είναι το </a:t>
            </a:r>
            <a:r>
              <a:rPr lang="el-GR" sz="1800" b="1" strike="noStrike" spc="-1" dirty="0">
                <a:solidFill>
                  <a:srgbClr val="000000"/>
                </a:solidFill>
                <a:latin typeface="Calibri"/>
              </a:rPr>
              <a:t>φως το αληθινό</a:t>
            </a:r>
            <a:r>
              <a:rPr lang="el-GR" sz="1800" b="0" strike="noStrike" spc="-1" dirty="0">
                <a:solidFill>
                  <a:srgbClr val="000000"/>
                </a:solidFill>
                <a:latin typeface="Calibri"/>
              </a:rPr>
              <a:t>, που φωτίζει και αγιάζει “</a:t>
            </a:r>
            <a:r>
              <a:rPr lang="el-GR" sz="1800" b="0" i="1" strike="noStrike" spc="-1" dirty="0">
                <a:solidFill>
                  <a:srgbClr val="000000"/>
                </a:solidFill>
                <a:latin typeface="Calibri"/>
              </a:rPr>
              <a:t>πάντα </a:t>
            </a:r>
            <a:r>
              <a:rPr lang="el-GR" sz="1800" b="0" i="1" strike="noStrike" spc="-1" dirty="0" err="1">
                <a:solidFill>
                  <a:srgbClr val="000000"/>
                </a:solidFill>
                <a:latin typeface="Calibri"/>
              </a:rPr>
              <a:t>άνθρωπον</a:t>
            </a:r>
            <a:r>
              <a:rPr lang="el-GR" sz="1800" b="0" i="1" strike="noStrike" spc="-1" dirty="0">
                <a:solidFill>
                  <a:srgbClr val="000000"/>
                </a:solidFill>
                <a:latin typeface="Calibri"/>
              </a:rPr>
              <a:t> </a:t>
            </a:r>
            <a:r>
              <a:rPr lang="el-GR" sz="1800" b="0" i="1" strike="noStrike" spc="-1" dirty="0" err="1">
                <a:solidFill>
                  <a:srgbClr val="000000"/>
                </a:solidFill>
                <a:latin typeface="Calibri"/>
              </a:rPr>
              <a:t>ερχόμενον</a:t>
            </a:r>
            <a:r>
              <a:rPr lang="el-GR" sz="1800" b="0" i="1" strike="noStrike" spc="-1" dirty="0">
                <a:solidFill>
                  <a:srgbClr val="000000"/>
                </a:solidFill>
                <a:latin typeface="Calibri"/>
              </a:rPr>
              <a:t> εις τον </a:t>
            </a:r>
            <a:r>
              <a:rPr lang="el-GR" sz="1800" b="0" i="1" strike="noStrike" spc="-1" dirty="0" err="1">
                <a:solidFill>
                  <a:srgbClr val="000000"/>
                </a:solidFill>
                <a:latin typeface="Calibri"/>
              </a:rPr>
              <a:t>κόσμον</a:t>
            </a:r>
            <a:r>
              <a:rPr lang="el-GR" sz="1800" b="0" strike="noStrike" spc="-1" dirty="0">
                <a:solidFill>
                  <a:srgbClr val="000000"/>
                </a:solidFill>
                <a:latin typeface="Calibri"/>
              </a:rPr>
              <a:t>”.</a:t>
            </a:r>
            <a:r>
              <a:rPr lang="el-GR" sz="1800" b="1" strike="noStrike" spc="-1" dirty="0">
                <a:solidFill>
                  <a:srgbClr val="000000"/>
                </a:solidFill>
                <a:latin typeface="Calibri"/>
              </a:rPr>
              <a:t> </a:t>
            </a:r>
            <a:r>
              <a:rPr lang="el-GR" sz="1800" b="0" strike="noStrike" spc="-1" dirty="0">
                <a:solidFill>
                  <a:srgbClr val="000000"/>
                </a:solidFill>
                <a:latin typeface="Calibri"/>
              </a:rPr>
              <a:t>Οι δάσκαλοι του 21ου αιώνα λάβαμε την παρακαταθήκη από τους τρεις Ιεράρχες.</a:t>
            </a:r>
            <a:endParaRPr lang="el-GR" sz="1800" b="0" strike="noStrike" spc="-1" dirty="0">
              <a:latin typeface="Arial"/>
            </a:endParaRPr>
          </a:p>
        </p:txBody>
      </p:sp>
      <p:pic>
        <p:nvPicPr>
          <p:cNvPr id="238" name="Picture 2" descr="F:\ΘΕΟΛΟΓΙΚΑ ΔΙΔΑΓΜΑΤΑ\ΧΡΥΣΟΣΤΟΜΟΣ ΙΗΣΟΥΣ\John_Chrysostom_in_exile_(Menologion_of_Basil_II).jpg"/>
          <p:cNvPicPr/>
          <p:nvPr/>
        </p:nvPicPr>
        <p:blipFill>
          <a:blip r:embed="rId3" cstate="print"/>
          <a:stretch/>
        </p:blipFill>
        <p:spPr>
          <a:xfrm>
            <a:off x="8607600" y="4559400"/>
            <a:ext cx="3279240" cy="2298240"/>
          </a:xfrm>
          <a:prstGeom prst="rect">
            <a:avLst/>
          </a:prstGeom>
          <a:ln w="0">
            <a:noFill/>
          </a:ln>
        </p:spPr>
      </p:pic>
      <p:sp>
        <p:nvSpPr>
          <p:cNvPr id="239" name="8 - Ορθογώνιο"/>
          <p:cNvSpPr/>
          <p:nvPr/>
        </p:nvSpPr>
        <p:spPr>
          <a:xfrm>
            <a:off x="0" y="2848320"/>
            <a:ext cx="8639280" cy="17528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Ο </a:t>
            </a:r>
            <a:r>
              <a:rPr lang="el-GR" sz="1800" b="1" strike="noStrike" spc="-1" dirty="0">
                <a:solidFill>
                  <a:srgbClr val="000000"/>
                </a:solidFill>
                <a:latin typeface="Calibri"/>
              </a:rPr>
              <a:t>άξιος διδάσκαλος</a:t>
            </a:r>
            <a:r>
              <a:rPr lang="el-GR" sz="1800" b="0" strike="noStrike" spc="-1" dirty="0">
                <a:solidFill>
                  <a:srgbClr val="000000"/>
                </a:solidFill>
                <a:latin typeface="Calibri"/>
              </a:rPr>
              <a:t>, ως </a:t>
            </a:r>
            <a:r>
              <a:rPr lang="el-GR" sz="1800" b="1" strike="noStrike" spc="-1" dirty="0">
                <a:solidFill>
                  <a:srgbClr val="000000"/>
                </a:solidFill>
                <a:latin typeface="Calibri"/>
              </a:rPr>
              <a:t>άριστος παιδαγωγός</a:t>
            </a:r>
            <a:r>
              <a:rPr lang="el-GR" sz="1800" b="0" strike="noStrike" spc="-1" dirty="0">
                <a:solidFill>
                  <a:srgbClr val="000000"/>
                </a:solidFill>
                <a:latin typeface="Calibri"/>
              </a:rPr>
              <a:t>, θα πρέπει να είναι </a:t>
            </a:r>
            <a:r>
              <a:rPr lang="el-GR" sz="1800" b="0" i="1" strike="noStrike" spc="-1" dirty="0">
                <a:solidFill>
                  <a:srgbClr val="000000"/>
                </a:solidFill>
                <a:latin typeface="Calibri"/>
              </a:rPr>
              <a:t>απαλλαγμένος </a:t>
            </a:r>
            <a:r>
              <a:rPr lang="el-GR" sz="1800" b="0" strike="noStrike" spc="-1" dirty="0">
                <a:solidFill>
                  <a:srgbClr val="000000"/>
                </a:solidFill>
                <a:latin typeface="Calibri"/>
              </a:rPr>
              <a:t>από την </a:t>
            </a:r>
            <a:r>
              <a:rPr lang="el-GR" sz="1800" b="0" i="1" strike="noStrike" spc="-1" dirty="0">
                <a:solidFill>
                  <a:srgbClr val="000000"/>
                </a:solidFill>
                <a:latin typeface="Calibri"/>
              </a:rPr>
              <a:t>έπαρση</a:t>
            </a:r>
            <a:r>
              <a:rPr lang="el-GR" sz="1800" b="0" strike="noStrike" spc="-1" dirty="0">
                <a:solidFill>
                  <a:srgbClr val="000000"/>
                </a:solidFill>
                <a:latin typeface="Calibri"/>
              </a:rPr>
              <a:t>, την </a:t>
            </a:r>
            <a:r>
              <a:rPr lang="el-GR" sz="1800" b="0" i="1" strike="noStrike" spc="-1" dirty="0">
                <a:solidFill>
                  <a:srgbClr val="000000"/>
                </a:solidFill>
                <a:latin typeface="Calibri"/>
              </a:rPr>
              <a:t>αλαζονεία</a:t>
            </a:r>
            <a:r>
              <a:rPr lang="el-GR" sz="1800" b="0" strike="noStrike" spc="-1" dirty="0">
                <a:solidFill>
                  <a:srgbClr val="000000"/>
                </a:solidFill>
                <a:latin typeface="Calibri"/>
              </a:rPr>
              <a:t> και από το </a:t>
            </a:r>
            <a:r>
              <a:rPr lang="el-GR" sz="1800" b="0" i="1" strike="noStrike" spc="-1" dirty="0">
                <a:solidFill>
                  <a:srgbClr val="000000"/>
                </a:solidFill>
                <a:latin typeface="Calibri"/>
              </a:rPr>
              <a:t>προστακτικό</a:t>
            </a:r>
            <a:r>
              <a:rPr lang="el-GR" sz="1800" b="0" strike="noStrike" spc="-1" dirty="0">
                <a:solidFill>
                  <a:srgbClr val="000000"/>
                </a:solidFill>
                <a:latin typeface="Calibri"/>
              </a:rPr>
              <a:t> και </a:t>
            </a:r>
            <a:r>
              <a:rPr lang="el-GR" sz="1800" b="0" i="1" strike="noStrike" spc="-1" dirty="0">
                <a:solidFill>
                  <a:srgbClr val="000000"/>
                </a:solidFill>
                <a:latin typeface="Calibri"/>
              </a:rPr>
              <a:t>εξουσιαστικό</a:t>
            </a:r>
            <a:r>
              <a:rPr lang="el-GR" sz="1800" b="0" strike="noStrike" spc="-1" dirty="0">
                <a:solidFill>
                  <a:srgbClr val="000000"/>
                </a:solidFill>
                <a:latin typeface="Calibri"/>
              </a:rPr>
              <a:t> ύφος. Θα πρέπει να είναι </a:t>
            </a:r>
            <a:r>
              <a:rPr lang="el-GR" sz="1800" b="1" strike="noStrike" spc="300" dirty="0" err="1">
                <a:solidFill>
                  <a:srgbClr val="000000"/>
                </a:solidFill>
                <a:latin typeface="Calibri"/>
              </a:rPr>
              <a:t>ανεπίδευτα</a:t>
            </a:r>
            <a:r>
              <a:rPr lang="el-GR" sz="1800" b="0" strike="noStrike" spc="300" dirty="0">
                <a:solidFill>
                  <a:srgbClr val="000000"/>
                </a:solidFill>
                <a:latin typeface="Calibri"/>
              </a:rPr>
              <a:t> και </a:t>
            </a:r>
            <a:r>
              <a:rPr lang="el-GR" sz="1800" b="1" strike="noStrike" spc="300" dirty="0">
                <a:solidFill>
                  <a:srgbClr val="000000"/>
                </a:solidFill>
                <a:latin typeface="Calibri"/>
              </a:rPr>
              <a:t>γνήσια</a:t>
            </a:r>
            <a:r>
              <a:rPr lang="el-GR" sz="1800" b="0" strike="noStrike" spc="300" dirty="0">
                <a:solidFill>
                  <a:srgbClr val="000000"/>
                </a:solidFill>
                <a:latin typeface="Calibri"/>
              </a:rPr>
              <a:t> </a:t>
            </a:r>
            <a:r>
              <a:rPr lang="el-GR" sz="1800" b="1" strike="noStrike" spc="300" dirty="0">
                <a:solidFill>
                  <a:srgbClr val="000000"/>
                </a:solidFill>
                <a:latin typeface="Calibri"/>
              </a:rPr>
              <a:t>ταπεινός</a:t>
            </a:r>
            <a:r>
              <a:rPr lang="el-GR" sz="1800" b="1" strike="noStrike" spc="-1" dirty="0">
                <a:solidFill>
                  <a:srgbClr val="000000"/>
                </a:solidFill>
                <a:latin typeface="Calibri"/>
              </a:rPr>
              <a:t>,</a:t>
            </a:r>
            <a:r>
              <a:rPr lang="el-GR" sz="1800" b="0" strike="noStrike" spc="-1" dirty="0">
                <a:solidFill>
                  <a:srgbClr val="000000"/>
                </a:solidFill>
                <a:latin typeface="Calibri"/>
              </a:rPr>
              <a:t> και να αποφεύγει κάθε περιαυτολογία, συναισθανόμενος και αναγνωρίζοντας τις δικές του ατέλειες και αδυναμίες. Τότε η </a:t>
            </a:r>
            <a:r>
              <a:rPr lang="el-GR" sz="1800" b="1" strike="noStrike" spc="-1" dirty="0">
                <a:solidFill>
                  <a:srgbClr val="000000"/>
                </a:solidFill>
                <a:latin typeface="Calibri"/>
              </a:rPr>
              <a:t>ταπείνωσή του </a:t>
            </a:r>
            <a:r>
              <a:rPr lang="el-GR" sz="1800" b="0" strike="noStrike" spc="-1" dirty="0">
                <a:solidFill>
                  <a:srgbClr val="000000"/>
                </a:solidFill>
                <a:latin typeface="Calibri"/>
              </a:rPr>
              <a:t>είναι </a:t>
            </a:r>
            <a:r>
              <a:rPr lang="el-GR" sz="1800" b="1" u="sng" strike="noStrike" dirty="0">
                <a:solidFill>
                  <a:srgbClr val="000000"/>
                </a:solidFill>
                <a:latin typeface="Calibri"/>
              </a:rPr>
              <a:t>καρπός της αυτογνωσίας </a:t>
            </a:r>
            <a:r>
              <a:rPr lang="el-GR" sz="1800" b="1" strike="noStrike" spc="-1" dirty="0">
                <a:solidFill>
                  <a:srgbClr val="000000"/>
                </a:solidFill>
                <a:latin typeface="Calibri"/>
              </a:rPr>
              <a:t>του</a:t>
            </a:r>
            <a:r>
              <a:rPr lang="el-GR" sz="1800" b="0" strike="noStrike" spc="-1" dirty="0">
                <a:solidFill>
                  <a:srgbClr val="000000"/>
                </a:solidFill>
                <a:latin typeface="Calibri"/>
              </a:rPr>
              <a:t>. Ο άξιος διδάσκαλος θα πρέπει να είναι </a:t>
            </a:r>
            <a:r>
              <a:rPr lang="el-GR" sz="1800" b="0" strike="noStrike" spc="-1" dirty="0">
                <a:solidFill>
                  <a:srgbClr val="000000"/>
                </a:solidFill>
                <a:effectLst>
                  <a:outerShdw blurRad="38100" dist="38100" dir="2700000" algn="tl">
                    <a:srgbClr val="000000">
                      <a:alpha val="43137"/>
                    </a:srgbClr>
                  </a:outerShdw>
                </a:effectLst>
                <a:latin typeface="Calibri"/>
              </a:rPr>
              <a:t>ήπιος</a:t>
            </a:r>
            <a:r>
              <a:rPr lang="el-GR" sz="1800" b="0" strike="noStrike" spc="-1" dirty="0">
                <a:solidFill>
                  <a:srgbClr val="000000"/>
                </a:solidFill>
                <a:latin typeface="Calibri"/>
              </a:rPr>
              <a:t>,  πράος και επιεικής, να μην ερεθίζεται όταν τον κατηγορούν ή τον αδικούν.</a:t>
            </a:r>
            <a:endParaRPr lang="el-GR"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dissolve">
                                      <p:cBhvr additive="repl">
                                        <p:cTn id="7" dur="5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p:cTn id="11" dur="1" fill="hold">
                                          <p:stCondLst>
                                            <p:cond delay="0"/>
                                          </p:stCondLst>
                                        </p:cTn>
                                        <p:tgtEl>
                                          <p:spTgt spid="236">
                                            <p:txEl>
                                              <p:pRg st="0" end="0"/>
                                            </p:txEl>
                                          </p:spTgt>
                                        </p:tgtEl>
                                        <p:attrNameLst>
                                          <p:attrName>style.visibility</p:attrName>
                                        </p:attrNameLst>
                                      </p:cBhvr>
                                      <p:to>
                                        <p:strVal val="visible"/>
                                      </p:to>
                                    </p:set>
                                    <p:animEffect transition="in" filter="dissolve">
                                      <p:cBhvr additive="repl">
                                        <p:cTn id="12" dur="500"/>
                                        <p:tgtEl>
                                          <p:spTgt spid="2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fill="hold" nodeType="clickEffect">
                                  <p:stCondLst>
                                    <p:cond delay="0"/>
                                  </p:stCondLst>
                                  <p:childTnLst>
                                    <p:animEffect transition="out" filter="dissolve">
                                      <p:cBhvr additive="repl">
                                        <p:cTn id="16" dur="500"/>
                                        <p:tgtEl>
                                          <p:spTgt spid="234"/>
                                        </p:tgtEl>
                                      </p:cBhvr>
                                    </p:animEffect>
                                    <p:set>
                                      <p:cBhvr>
                                        <p:cTn id="17" dur="1" fill="hold">
                                          <p:stCondLst>
                                            <p:cond delay="499"/>
                                          </p:stCondLst>
                                        </p:cTn>
                                        <p:tgtEl>
                                          <p:spTgt spid="234"/>
                                        </p:tgtEl>
                                        <p:attrNameLst>
                                          <p:attrName>style.visibility</p:attrName>
                                        </p:attrNameLst>
                                      </p:cBhvr>
                                      <p:to>
                                        <p:strVal val="hidden"/>
                                      </p:to>
                                    </p:set>
                                  </p:childTnLst>
                                </p:cTn>
                              </p:par>
                              <p:par>
                                <p:cTn id="18" presetID="9" presetClass="exit" fill="hold" nodeType="withEffect">
                                  <p:stCondLst>
                                    <p:cond delay="0"/>
                                  </p:stCondLst>
                                  <p:childTnLst>
                                    <p:animEffect transition="out" filter="dissolve">
                                      <p:cBhvr additive="repl">
                                        <p:cTn id="19" dur="500"/>
                                        <p:tgtEl>
                                          <p:spTgt spid="235"/>
                                        </p:tgtEl>
                                      </p:cBhvr>
                                    </p:animEffect>
                                    <p:set>
                                      <p:cBhvr>
                                        <p:cTn id="20" dur="1" fill="hold">
                                          <p:stCondLst>
                                            <p:cond delay="499"/>
                                          </p:stCondLst>
                                        </p:cTn>
                                        <p:tgtEl>
                                          <p:spTgt spid="235"/>
                                        </p:tgtEl>
                                        <p:attrNameLst>
                                          <p:attrName>style.visibility</p:attrName>
                                        </p:attrNameLst>
                                      </p:cBhvr>
                                      <p:to>
                                        <p:strVal val="hidden"/>
                                      </p:to>
                                    </p:set>
                                  </p:childTnLst>
                                </p:cTn>
                              </p:par>
                              <p:par>
                                <p:cTn id="21" presetID="9" presetClass="exit" fill="hold" nodeType="withEffect">
                                  <p:stCondLst>
                                    <p:cond delay="0"/>
                                  </p:stCondLst>
                                  <p:childTnLst>
                                    <p:animEffect transition="out" filter="dissolve">
                                      <p:cBhvr additive="repl">
                                        <p:cTn id="22" dur="500"/>
                                        <p:tgtEl>
                                          <p:spTgt spid="236">
                                            <p:txEl>
                                              <p:pRg st="0" end="0"/>
                                            </p:txEl>
                                          </p:spTgt>
                                        </p:tgtEl>
                                      </p:cBhvr>
                                    </p:animEffect>
                                    <p:set>
                                      <p:cBhvr>
                                        <p:cTn id="23" dur="1" fill="hold">
                                          <p:stCondLst>
                                            <p:cond delay="499"/>
                                          </p:stCondLst>
                                        </p:cTn>
                                        <p:tgtEl>
                                          <p:spTgt spid="236">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9" presetClass="entr" fill="hold" nodeType="clickEffect">
                                  <p:stCondLst>
                                    <p:cond delay="0"/>
                                  </p:stCondLst>
                                  <p:childTnLst>
                                    <p:set>
                                      <p:cBhvr>
                                        <p:cTn id="27" dur="1" fill="hold">
                                          <p:stCondLst>
                                            <p:cond delay="0"/>
                                          </p:stCondLst>
                                        </p:cTn>
                                        <p:tgtEl>
                                          <p:spTgt spid="239">
                                            <p:txEl>
                                              <p:pRg st="0" end="0"/>
                                            </p:txEl>
                                          </p:spTgt>
                                        </p:tgtEl>
                                        <p:attrNameLst>
                                          <p:attrName>style.visibility</p:attrName>
                                        </p:attrNameLst>
                                      </p:cBhvr>
                                      <p:to>
                                        <p:strVal val="visible"/>
                                      </p:to>
                                    </p:set>
                                    <p:animEffect transition="in" filter="dissolve">
                                      <p:cBhvr additive="repl">
                                        <p:cTn id="28" dur="500"/>
                                        <p:tgtEl>
                                          <p:spTgt spid="23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fill="hold" nodeType="clickEffect">
                                  <p:stCondLst>
                                    <p:cond delay="0"/>
                                  </p:stCondLst>
                                  <p:childTnLst>
                                    <p:animEffect transition="out" filter="dissolve">
                                      <p:cBhvr additive="repl">
                                        <p:cTn id="32" dur="500"/>
                                        <p:tgtEl>
                                          <p:spTgt spid="239">
                                            <p:txEl>
                                              <p:pRg st="0" end="0"/>
                                            </p:txEl>
                                          </p:spTgt>
                                        </p:tgtEl>
                                      </p:cBhvr>
                                    </p:animEffect>
                                    <p:set>
                                      <p:cBhvr>
                                        <p:cTn id="33" dur="1" fill="hold">
                                          <p:stCondLst>
                                            <p:cond delay="499"/>
                                          </p:stCondLst>
                                        </p:cTn>
                                        <p:tgtEl>
                                          <p:spTgt spid="239">
                                            <p:txEl>
                                              <p:pRg st="0" end="0"/>
                                            </p:txEl>
                                          </p:spTgt>
                                        </p:tgtEl>
                                        <p:attrNameLst>
                                          <p:attrName>style.visibility</p:attrName>
                                        </p:attrNameLst>
                                      </p:cBhvr>
                                      <p:to>
                                        <p:strVal val="hidden"/>
                                      </p:to>
                                    </p:set>
                                  </p:childTnLst>
                                </p:cTn>
                              </p:par>
                              <p:par>
                                <p:cTn id="34" presetID="9" presetClass="exit" fill="hold" nodeType="withEffect">
                                  <p:stCondLst>
                                    <p:cond delay="0"/>
                                  </p:stCondLst>
                                  <p:childTnLst>
                                    <p:animEffect transition="out" filter="dissolve">
                                      <p:cBhvr additive="repl">
                                        <p:cTn id="35" dur="500"/>
                                        <p:tgtEl>
                                          <p:spTgt spid="232"/>
                                        </p:tgtEl>
                                      </p:cBhvr>
                                    </p:animEffect>
                                    <p:set>
                                      <p:cBhvr>
                                        <p:cTn id="36" dur="1" fill="hold">
                                          <p:stCondLst>
                                            <p:cond delay="499"/>
                                          </p:stCondLst>
                                        </p:cTn>
                                        <p:tgtEl>
                                          <p:spTgt spid="23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fill="hold" nodeType="clickEffect">
                                  <p:stCondLst>
                                    <p:cond delay="0"/>
                                  </p:stCondLst>
                                  <p:childTnLst>
                                    <p:set>
                                      <p:cBhvr>
                                        <p:cTn id="40" dur="1" fill="hold">
                                          <p:stCondLst>
                                            <p:cond delay="0"/>
                                          </p:stCondLst>
                                        </p:cTn>
                                        <p:tgtEl>
                                          <p:spTgt spid="238"/>
                                        </p:tgtEl>
                                        <p:attrNameLst>
                                          <p:attrName>style.visibility</p:attrName>
                                        </p:attrNameLst>
                                      </p:cBhvr>
                                      <p:to>
                                        <p:strVal val="visible"/>
                                      </p:to>
                                    </p:set>
                                    <p:animEffect transition="in" filter="dissolve">
                                      <p:cBhvr additive="repl">
                                        <p:cTn id="41" dur="500"/>
                                        <p:tgtEl>
                                          <p:spTgt spid="238"/>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fill="hold" nodeType="clickEffect">
                                  <p:stCondLst>
                                    <p:cond delay="0"/>
                                  </p:stCondLst>
                                  <p:childTnLst>
                                    <p:set>
                                      <p:cBhvr>
                                        <p:cTn id="45" dur="1" fill="hold">
                                          <p:stCondLst>
                                            <p:cond delay="0"/>
                                          </p:stCondLst>
                                        </p:cTn>
                                        <p:tgtEl>
                                          <p:spTgt spid="237"/>
                                        </p:tgtEl>
                                        <p:attrNameLst>
                                          <p:attrName>style.visibility</p:attrName>
                                        </p:attrNameLst>
                                      </p:cBhvr>
                                      <p:to>
                                        <p:strVal val="visible"/>
                                      </p:to>
                                    </p:set>
                                    <p:animEffect transition="in" filter="dissolve">
                                      <p:cBhvr additive="repl">
                                        <p:cTn id="46"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1 - Τίτλος"/>
          <p:cNvSpPr txBox="1"/>
          <p:nvPr/>
        </p:nvSpPr>
        <p:spPr>
          <a:xfrm>
            <a:off x="0" y="1412776"/>
            <a:ext cx="5849640" cy="792088"/>
          </a:xfrm>
          <a:prstGeom prst="rect">
            <a:avLst/>
          </a:prstGeom>
          <a:noFill/>
          <a:ln w="0">
            <a:noFill/>
          </a:ln>
        </p:spPr>
        <p:txBody>
          <a:bodyPr anchor="b">
            <a:noAutofit/>
          </a:bodyPr>
          <a:lstStyle/>
          <a:p>
            <a:pPr algn="ctr">
              <a:lnSpc>
                <a:spcPct val="90000"/>
              </a:lnSpc>
            </a:pPr>
            <a:br>
              <a:rPr dirty="0"/>
            </a:br>
            <a:br>
              <a:rPr dirty="0"/>
            </a:br>
            <a:br>
              <a:rPr dirty="0"/>
            </a:br>
            <a:br>
              <a:rPr dirty="0"/>
            </a:br>
            <a:br>
              <a:rPr dirty="0"/>
            </a:br>
            <a:br>
              <a:rPr dirty="0"/>
            </a:br>
            <a:br>
              <a:rPr dirty="0"/>
            </a:br>
            <a:br>
              <a:rPr dirty="0"/>
            </a:br>
            <a:br>
              <a:rPr dirty="0"/>
            </a:br>
            <a:br>
              <a:rPr dirty="0"/>
            </a:br>
            <a:br>
              <a:rPr dirty="0"/>
            </a:br>
            <a:br>
              <a:rPr dirty="0"/>
            </a:br>
            <a:br>
              <a:rPr dirty="0"/>
            </a:br>
            <a:r>
              <a:rPr lang="el-GR" sz="1800" b="0" strike="noStrike" spc="-1" dirty="0">
                <a:solidFill>
                  <a:srgbClr val="0D0D0D"/>
                </a:solidFill>
                <a:latin typeface="Calibri Light"/>
              </a:rPr>
              <a:t>Εν κατακλείδι, </a:t>
            </a:r>
            <a:r>
              <a:rPr lang="el-GR" sz="1800" b="0" strike="noStrike" spc="-1" dirty="0">
                <a:solidFill>
                  <a:srgbClr val="000000"/>
                </a:solidFill>
                <a:latin typeface="Calibri Light"/>
              </a:rPr>
              <a:t>η θεσμική κατοχύρωση  της  </a:t>
            </a:r>
            <a:r>
              <a:rPr lang="el-GR" sz="1800" b="0" strike="noStrike" spc="599" dirty="0">
                <a:solidFill>
                  <a:srgbClr val="FF0000"/>
                </a:solidFill>
                <a:latin typeface="Calibri Light"/>
              </a:rPr>
              <a:t>εμπειρικής/βιωματικής </a:t>
            </a:r>
            <a:r>
              <a:rPr lang="el-GR" sz="1800" b="0" strike="noStrike" spc="-1" dirty="0">
                <a:solidFill>
                  <a:srgbClr val="FF0000"/>
                </a:solidFill>
                <a:latin typeface="Calibri Light"/>
              </a:rPr>
              <a:t> μάθησης  </a:t>
            </a:r>
            <a:br>
              <a:rPr dirty="0"/>
            </a:br>
            <a:r>
              <a:rPr lang="el-GR" sz="1800" b="0" strike="noStrike" spc="-1" dirty="0">
                <a:solidFill>
                  <a:srgbClr val="000000"/>
                </a:solidFill>
                <a:latin typeface="Calibri Light"/>
              </a:rPr>
              <a:t>π α ρ ά λ </a:t>
            </a:r>
            <a:r>
              <a:rPr lang="el-GR" sz="1800" b="0" strike="noStrike" spc="-1" dirty="0" err="1">
                <a:solidFill>
                  <a:srgbClr val="000000"/>
                </a:solidFill>
                <a:latin typeface="Calibri Light"/>
              </a:rPr>
              <a:t>λ</a:t>
            </a:r>
            <a:r>
              <a:rPr lang="el-GR" sz="1800" b="0" strike="noStrike" spc="-1" dirty="0">
                <a:solidFill>
                  <a:srgbClr val="000000"/>
                </a:solidFill>
                <a:latin typeface="Calibri Light"/>
              </a:rPr>
              <a:t> η λ α   με </a:t>
            </a:r>
            <a:br>
              <a:rPr dirty="0"/>
            </a:br>
            <a:r>
              <a:rPr lang="el-GR" sz="1800" b="0" strike="noStrike" spc="-1" dirty="0">
                <a:solidFill>
                  <a:srgbClr val="000000"/>
                </a:solidFill>
                <a:latin typeface="Calibri Light"/>
              </a:rPr>
              <a:t>την </a:t>
            </a:r>
            <a:r>
              <a:rPr lang="el-GR" sz="1800" b="0" strike="noStrike" spc="-1" dirty="0">
                <a:solidFill>
                  <a:srgbClr val="FF0000"/>
                </a:solidFill>
                <a:latin typeface="Calibri Light"/>
              </a:rPr>
              <a:t> </a:t>
            </a:r>
            <a:r>
              <a:rPr lang="el-GR" sz="1800" b="0" strike="noStrike" spc="-1" dirty="0">
                <a:solidFill>
                  <a:srgbClr val="7030A0"/>
                </a:solidFill>
                <a:latin typeface="Calibri Light"/>
              </a:rPr>
              <a:t>παραδοσιακή ακαδημαϊκή μάθηση </a:t>
            </a:r>
            <a:br>
              <a:rPr dirty="0"/>
            </a:br>
            <a:r>
              <a:rPr lang="el-GR" sz="1800" b="0" strike="noStrike" spc="-1" dirty="0">
                <a:solidFill>
                  <a:srgbClr val="000000"/>
                </a:solidFill>
                <a:latin typeface="Calibri Light"/>
              </a:rPr>
              <a:t>είναι μια σύγχρονη </a:t>
            </a:r>
            <a:r>
              <a:rPr lang="el-GR" sz="1800" b="0" u="sng" strike="noStrike" spc="-1" dirty="0">
                <a:solidFill>
                  <a:srgbClr val="000000"/>
                </a:solidFill>
                <a:uFillTx/>
                <a:latin typeface="Calibri Light"/>
              </a:rPr>
              <a:t>αναγκαιότητα</a:t>
            </a:r>
            <a:r>
              <a:rPr lang="el-GR" sz="1800" b="0" strike="noStrike" spc="-1" dirty="0">
                <a:solidFill>
                  <a:srgbClr val="000000"/>
                </a:solidFill>
                <a:latin typeface="Calibri Light"/>
              </a:rPr>
              <a:t>.</a:t>
            </a:r>
            <a:br>
              <a:rPr dirty="0"/>
            </a:br>
            <a:br>
              <a:rPr dirty="0"/>
            </a:br>
            <a:endParaRPr lang="el-GR" sz="1800" b="0" strike="noStrike" spc="-1" dirty="0">
              <a:solidFill>
                <a:srgbClr val="000000"/>
              </a:solidFill>
              <a:latin typeface="Calibri"/>
            </a:endParaRPr>
          </a:p>
        </p:txBody>
      </p:sp>
      <p:sp>
        <p:nvSpPr>
          <p:cNvPr id="423" name="3 - Θέση κειμένου"/>
          <p:cNvSpPr txBox="1"/>
          <p:nvPr/>
        </p:nvSpPr>
        <p:spPr>
          <a:xfrm>
            <a:off x="0" y="1052736"/>
            <a:ext cx="5619240" cy="6162024"/>
          </a:xfrm>
          <a:prstGeom prst="rect">
            <a:avLst/>
          </a:prstGeom>
          <a:noFill/>
          <a:ln w="0">
            <a:noFill/>
          </a:ln>
        </p:spPr>
        <p:txBody>
          <a:bodyPr>
            <a:normAutofit fontScale="86000" lnSpcReduction="20000"/>
          </a:bodyPr>
          <a:lstStyle/>
          <a:p>
            <a:pPr algn="ctr">
              <a:lnSpc>
                <a:spcPct val="90000"/>
              </a:lnSpc>
              <a:spcBef>
                <a:spcPts val="1001"/>
              </a:spcBef>
              <a:tabLst>
                <a:tab pos="0" algn="l"/>
              </a:tabLst>
            </a:pPr>
            <a:endParaRPr lang="el-GR" sz="2800" b="0" strike="noStrike" spc="-1" dirty="0">
              <a:solidFill>
                <a:srgbClr val="000000"/>
              </a:solidFill>
              <a:latin typeface="Calibri"/>
            </a:endParaRPr>
          </a:p>
          <a:p>
            <a:pPr algn="ctr">
              <a:lnSpc>
                <a:spcPct val="90000"/>
              </a:lnSpc>
              <a:spcBef>
                <a:spcPts val="1001"/>
              </a:spcBef>
              <a:tabLst>
                <a:tab pos="0" algn="l"/>
              </a:tabLst>
            </a:pPr>
            <a:endParaRPr lang="el-GR" sz="2800" b="0" strike="noStrike" spc="-1" dirty="0">
              <a:solidFill>
                <a:srgbClr val="000000"/>
              </a:solidFill>
              <a:latin typeface="Calibri"/>
            </a:endParaRPr>
          </a:p>
          <a:p>
            <a:pPr algn="ctr">
              <a:lnSpc>
                <a:spcPct val="90000"/>
              </a:lnSpc>
              <a:spcBef>
                <a:spcPts val="1001"/>
              </a:spcBef>
              <a:tabLst>
                <a:tab pos="0" algn="l"/>
              </a:tabLst>
            </a:pPr>
            <a:r>
              <a:rPr lang="en-US" sz="1600" b="0" strike="noStrike" spc="-1" dirty="0">
                <a:solidFill>
                  <a:srgbClr val="000000"/>
                </a:solidFill>
                <a:latin typeface="Calibri"/>
              </a:rPr>
              <a:t>K</a:t>
            </a:r>
            <a:r>
              <a:rPr lang="el-GR" sz="1600" b="0" strike="noStrike" spc="-1" dirty="0" err="1">
                <a:solidFill>
                  <a:srgbClr val="000000"/>
                </a:solidFill>
                <a:latin typeface="Calibri"/>
              </a:rPr>
              <a:t>ανείς</a:t>
            </a:r>
            <a:r>
              <a:rPr lang="el-GR" sz="1600" b="0" strike="noStrike" spc="-1" dirty="0">
                <a:solidFill>
                  <a:srgbClr val="000000"/>
                </a:solidFill>
                <a:latin typeface="Calibri"/>
              </a:rPr>
              <a:t> </a:t>
            </a:r>
            <a:r>
              <a:rPr lang="el-GR" sz="1600" b="0" i="1" strike="noStrike" spc="-1" dirty="0">
                <a:solidFill>
                  <a:srgbClr val="000000"/>
                </a:solidFill>
                <a:latin typeface="Calibri"/>
              </a:rPr>
              <a:t>δεν</a:t>
            </a:r>
            <a:r>
              <a:rPr lang="el-GR" sz="1600" b="0" strike="noStrike" spc="-1" dirty="0">
                <a:solidFill>
                  <a:srgbClr val="000000"/>
                </a:solidFill>
                <a:latin typeface="Calibri"/>
              </a:rPr>
              <a:t> μπορεί να γίνει ιατρός </a:t>
            </a:r>
            <a:r>
              <a:rPr lang="el-GR" sz="1600" b="0" i="1" strike="noStrike" spc="-1" dirty="0">
                <a:solidFill>
                  <a:srgbClr val="000000"/>
                </a:solidFill>
                <a:latin typeface="Calibri"/>
              </a:rPr>
              <a:t>διαβάζοντας τα ιατρικά βιβλία.</a:t>
            </a:r>
            <a:endParaRPr lang="el-GR" sz="1600" b="0" strike="noStrike" spc="-1" dirty="0">
              <a:solidFill>
                <a:srgbClr val="000000"/>
              </a:solidFill>
              <a:latin typeface="Calibri"/>
            </a:endParaRPr>
          </a:p>
          <a:p>
            <a:pPr algn="ctr">
              <a:lnSpc>
                <a:spcPct val="90000"/>
              </a:lnSpc>
              <a:spcBef>
                <a:spcPts val="1001"/>
              </a:spcBef>
              <a:tabLst>
                <a:tab pos="0" algn="l"/>
              </a:tabLst>
            </a:pPr>
            <a:r>
              <a:rPr lang="el-GR" sz="1600" b="1" strike="noStrike" spc="-1" dirty="0">
                <a:solidFill>
                  <a:srgbClr val="000000"/>
                </a:solidFill>
                <a:latin typeface="Calibri"/>
              </a:rPr>
              <a:t>Αριστοτέλης</a:t>
            </a:r>
            <a:r>
              <a:rPr lang="el-GR" sz="1600" b="0" strike="noStrike" spc="-1" dirty="0">
                <a:solidFill>
                  <a:srgbClr val="000000"/>
                </a:solidFill>
                <a:latin typeface="Calibri"/>
              </a:rPr>
              <a:t>, Ηθικά </a:t>
            </a:r>
            <a:r>
              <a:rPr lang="el-GR" sz="1600" b="0" strike="noStrike" spc="-1" dirty="0" err="1">
                <a:solidFill>
                  <a:srgbClr val="000000"/>
                </a:solidFill>
                <a:latin typeface="Calibri"/>
              </a:rPr>
              <a:t>Νικομάχεια</a:t>
            </a:r>
            <a:r>
              <a:rPr lang="el-GR" sz="1600" b="0" strike="noStrike" spc="-1" dirty="0">
                <a:solidFill>
                  <a:srgbClr val="000000"/>
                </a:solidFill>
                <a:latin typeface="Calibri"/>
              </a:rPr>
              <a:t> 1181 </a:t>
            </a:r>
            <a:r>
              <a:rPr lang="en-US" sz="1600" b="0" strike="noStrike" spc="-1" dirty="0">
                <a:solidFill>
                  <a:srgbClr val="000000"/>
                </a:solidFill>
                <a:latin typeface="Calibri"/>
              </a:rPr>
              <a:t>b</a:t>
            </a:r>
            <a:r>
              <a:rPr lang="el-GR" sz="1600" b="0" strike="noStrike" spc="-1" dirty="0">
                <a:solidFill>
                  <a:srgbClr val="000000"/>
                </a:solidFill>
                <a:latin typeface="Calibri"/>
              </a:rPr>
              <a:t>2 </a:t>
            </a:r>
          </a:p>
          <a:p>
            <a:pPr algn="ctr">
              <a:lnSpc>
                <a:spcPct val="90000"/>
              </a:lnSpc>
              <a:spcBef>
                <a:spcPts val="1001"/>
              </a:spcBef>
              <a:tabLst>
                <a:tab pos="0" algn="l"/>
              </a:tabLst>
            </a:pPr>
            <a:r>
              <a:rPr lang="el-GR" sz="1600" b="0" strike="noStrike" spc="-1" dirty="0">
                <a:solidFill>
                  <a:srgbClr val="000000"/>
                </a:solidFill>
                <a:latin typeface="Calibri"/>
              </a:rPr>
              <a:t>3</a:t>
            </a:r>
            <a:r>
              <a:rPr lang="en-US" sz="1600" b="0" strike="noStrike" spc="-1" dirty="0">
                <a:solidFill>
                  <a:srgbClr val="000000"/>
                </a:solidFill>
                <a:latin typeface="Calibri"/>
              </a:rPr>
              <a:t>o</a:t>
            </a:r>
            <a:r>
              <a:rPr lang="el-GR" sz="1600" b="0" strike="noStrike" spc="-1" dirty="0">
                <a:solidFill>
                  <a:srgbClr val="000000"/>
                </a:solidFill>
                <a:latin typeface="Calibri"/>
              </a:rPr>
              <a:t>ς αιώνας </a:t>
            </a:r>
            <a:r>
              <a:rPr lang="el-GR" sz="1600" b="0" strike="noStrike" spc="-1" dirty="0" err="1">
                <a:solidFill>
                  <a:srgbClr val="000000"/>
                </a:solidFill>
                <a:latin typeface="Calibri"/>
              </a:rPr>
              <a:t>π.Χ.</a:t>
            </a:r>
            <a:endParaRPr lang="el-GR" sz="1600" b="0" strike="noStrike" spc="-1" dirty="0">
              <a:solidFill>
                <a:srgbClr val="000000"/>
              </a:solidFill>
              <a:latin typeface="Calibri"/>
            </a:endParaRPr>
          </a:p>
          <a:p>
            <a:pPr algn="ctr">
              <a:lnSpc>
                <a:spcPct val="90000"/>
              </a:lnSpc>
              <a:spcBef>
                <a:spcPts val="1001"/>
              </a:spcBef>
              <a:tabLst>
                <a:tab pos="0" algn="l"/>
              </a:tabLst>
            </a:pPr>
            <a:endParaRPr lang="el-GR" sz="1600" b="0" strike="noStrike" spc="-1" dirty="0">
              <a:solidFill>
                <a:srgbClr val="000000"/>
              </a:solidFill>
              <a:latin typeface="Calibri"/>
            </a:endParaRPr>
          </a:p>
          <a:p>
            <a:pPr algn="ctr">
              <a:lnSpc>
                <a:spcPct val="90000"/>
              </a:lnSpc>
              <a:spcBef>
                <a:spcPts val="1001"/>
              </a:spcBef>
              <a:tabLst>
                <a:tab pos="0" algn="l"/>
              </a:tabLst>
            </a:pPr>
            <a:r>
              <a:rPr lang="el-GR" sz="1600" b="0" strike="noStrike" spc="-1" dirty="0">
                <a:solidFill>
                  <a:srgbClr val="000000"/>
                </a:solidFill>
                <a:latin typeface="Calibri"/>
              </a:rPr>
              <a:t>Πες μου και θα ξεχάσω. Δείξε μου και ίσως να θυμάμαι. Κάνε με να το βιώσω και θα το καταλάβω</a:t>
            </a:r>
            <a:r>
              <a:rPr lang="en-US" sz="1600" b="0" strike="noStrike" spc="-1" dirty="0">
                <a:solidFill>
                  <a:srgbClr val="000000"/>
                </a:solidFill>
                <a:latin typeface="Calibri"/>
              </a:rPr>
              <a:t>.</a:t>
            </a:r>
            <a:endParaRPr lang="el-GR" sz="1600" b="0" strike="noStrike" spc="-1" dirty="0">
              <a:solidFill>
                <a:srgbClr val="000000"/>
              </a:solidFill>
              <a:latin typeface="Calibri"/>
            </a:endParaRPr>
          </a:p>
          <a:p>
            <a:pPr algn="ctr">
              <a:lnSpc>
                <a:spcPct val="90000"/>
              </a:lnSpc>
              <a:spcBef>
                <a:spcPts val="1001"/>
              </a:spcBef>
              <a:tabLst>
                <a:tab pos="0" algn="l"/>
              </a:tabLst>
            </a:pPr>
            <a:r>
              <a:rPr lang="el-GR" sz="1600" b="1" strike="noStrike" spc="-1" dirty="0">
                <a:solidFill>
                  <a:srgbClr val="000000"/>
                </a:solidFill>
                <a:latin typeface="Calibri"/>
              </a:rPr>
              <a:t>Κομφούκιος</a:t>
            </a:r>
            <a:r>
              <a:rPr lang="en-US" sz="1600" b="0" strike="noStrike" spc="-1" dirty="0">
                <a:solidFill>
                  <a:srgbClr val="000000"/>
                </a:solidFill>
                <a:latin typeface="Calibri"/>
              </a:rPr>
              <a:t>, 450 </a:t>
            </a:r>
            <a:r>
              <a:rPr lang="el-GR" sz="1600" b="0" strike="noStrike" spc="-1" dirty="0" err="1">
                <a:solidFill>
                  <a:srgbClr val="000000"/>
                </a:solidFill>
                <a:latin typeface="Calibri"/>
              </a:rPr>
              <a:t>π.Χ.</a:t>
            </a:r>
            <a:endParaRPr lang="el-GR" sz="1600" b="0" strike="noStrike" spc="-1" dirty="0">
              <a:solidFill>
                <a:srgbClr val="000000"/>
              </a:solidFill>
              <a:latin typeface="Calibri"/>
            </a:endParaRPr>
          </a:p>
          <a:p>
            <a:pPr algn="ctr">
              <a:lnSpc>
                <a:spcPct val="90000"/>
              </a:lnSpc>
              <a:spcBef>
                <a:spcPts val="1001"/>
              </a:spcBef>
              <a:tabLst>
                <a:tab pos="0" algn="l"/>
              </a:tabLst>
            </a:pPr>
            <a:endParaRPr lang="el-GR" sz="1600" b="0" strike="noStrike" spc="-1" dirty="0">
              <a:solidFill>
                <a:srgbClr val="000000"/>
              </a:solidFill>
              <a:latin typeface="Calibri"/>
            </a:endParaRPr>
          </a:p>
          <a:p>
            <a:pPr algn="ctr">
              <a:lnSpc>
                <a:spcPct val="90000"/>
              </a:lnSpc>
              <a:spcBef>
                <a:spcPts val="1001"/>
              </a:spcBef>
              <a:tabLst>
                <a:tab pos="0" algn="l"/>
              </a:tabLst>
            </a:pPr>
            <a:r>
              <a:rPr lang="el-GR" sz="1600" b="0" strike="noStrike" spc="-1" dirty="0">
                <a:solidFill>
                  <a:srgbClr val="000000"/>
                </a:solidFill>
                <a:latin typeface="Calibri"/>
              </a:rPr>
              <a:t>Η εκπαίδευση που παίρνουμε</a:t>
            </a:r>
          </a:p>
          <a:p>
            <a:pPr algn="ctr">
              <a:lnSpc>
                <a:spcPct val="90000"/>
              </a:lnSpc>
              <a:spcBef>
                <a:spcPts val="1001"/>
              </a:spcBef>
              <a:tabLst>
                <a:tab pos="0" algn="l"/>
              </a:tabLst>
            </a:pPr>
            <a:r>
              <a:rPr lang="el-GR" sz="1600" b="0" strike="noStrike" spc="-1" dirty="0">
                <a:solidFill>
                  <a:srgbClr val="000000"/>
                </a:solidFill>
                <a:latin typeface="Calibri"/>
              </a:rPr>
              <a:t> από τις συνθήκες της ζωής είναι ανώτερη </a:t>
            </a:r>
          </a:p>
          <a:p>
            <a:pPr algn="ctr">
              <a:lnSpc>
                <a:spcPct val="90000"/>
              </a:lnSpc>
              <a:spcBef>
                <a:spcPts val="1001"/>
              </a:spcBef>
              <a:tabLst>
                <a:tab pos="0" algn="l"/>
              </a:tabLst>
            </a:pPr>
            <a:r>
              <a:rPr lang="el-GR" sz="1600" b="0" strike="noStrike" spc="-1" dirty="0">
                <a:solidFill>
                  <a:srgbClr val="000000"/>
                </a:solidFill>
                <a:latin typeface="Calibri"/>
              </a:rPr>
              <a:t>από τη διδασκαλία του σχολείου.  </a:t>
            </a:r>
          </a:p>
          <a:p>
            <a:pPr algn="ctr">
              <a:lnSpc>
                <a:spcPct val="90000"/>
              </a:lnSpc>
              <a:spcBef>
                <a:spcPts val="1001"/>
              </a:spcBef>
              <a:tabLst>
                <a:tab pos="0" algn="l"/>
              </a:tabLst>
            </a:pPr>
            <a:r>
              <a:rPr lang="el-GR" sz="1600" b="1" strike="noStrike" spc="-1" dirty="0">
                <a:solidFill>
                  <a:srgbClr val="000000"/>
                </a:solidFill>
                <a:latin typeface="Calibri"/>
              </a:rPr>
              <a:t>Σενέκας</a:t>
            </a:r>
            <a:r>
              <a:rPr lang="en-US" sz="1600" b="1" strike="noStrike" spc="-1" dirty="0">
                <a:solidFill>
                  <a:srgbClr val="000000"/>
                </a:solidFill>
                <a:latin typeface="Calibri"/>
              </a:rPr>
              <a:t>, </a:t>
            </a:r>
            <a:r>
              <a:rPr lang="en-US" sz="1600" b="0" strike="noStrike" spc="-1" dirty="0">
                <a:solidFill>
                  <a:srgbClr val="000000"/>
                </a:solidFill>
                <a:latin typeface="Calibri"/>
              </a:rPr>
              <a:t>1o</a:t>
            </a:r>
            <a:r>
              <a:rPr lang="el-GR" sz="1600" b="0" strike="noStrike" spc="-1" dirty="0">
                <a:solidFill>
                  <a:srgbClr val="000000"/>
                </a:solidFill>
                <a:latin typeface="Calibri"/>
              </a:rPr>
              <a:t>ς αιώνας </a:t>
            </a:r>
            <a:r>
              <a:rPr lang="el-GR" sz="1600" b="0" strike="noStrike" spc="-1" dirty="0" err="1">
                <a:solidFill>
                  <a:srgbClr val="000000"/>
                </a:solidFill>
                <a:latin typeface="Calibri"/>
              </a:rPr>
              <a:t>μ.Χ</a:t>
            </a:r>
            <a:r>
              <a:rPr lang="el-GR" sz="1600" b="0" strike="noStrike" spc="-1" dirty="0">
                <a:solidFill>
                  <a:srgbClr val="000000"/>
                </a:solidFill>
                <a:latin typeface="Calibri"/>
              </a:rPr>
              <a:t>.</a:t>
            </a:r>
          </a:p>
          <a:p>
            <a:pPr algn="ctr">
              <a:lnSpc>
                <a:spcPct val="90000"/>
              </a:lnSpc>
              <a:spcBef>
                <a:spcPts val="1001"/>
              </a:spcBef>
              <a:tabLst>
                <a:tab pos="0" algn="l"/>
              </a:tabLst>
            </a:pPr>
            <a:endParaRPr lang="el-GR" sz="1600" b="0" strike="noStrike" spc="-1" dirty="0">
              <a:solidFill>
                <a:srgbClr val="000000"/>
              </a:solidFill>
              <a:latin typeface="Calibri"/>
            </a:endParaRPr>
          </a:p>
          <a:p>
            <a:pPr algn="ctr">
              <a:lnSpc>
                <a:spcPct val="90000"/>
              </a:lnSpc>
              <a:spcBef>
                <a:spcPts val="1001"/>
              </a:spcBef>
              <a:tabLst>
                <a:tab pos="0" algn="l"/>
              </a:tabLst>
            </a:pPr>
            <a:r>
              <a:rPr lang="el-GR" sz="1600" b="0" strike="noStrike" spc="-1" dirty="0">
                <a:solidFill>
                  <a:srgbClr val="000000"/>
                </a:solidFill>
                <a:latin typeface="Calibri"/>
              </a:rPr>
              <a:t>Ο κυριότερος στόχος της εκπαίδευσης δεν είναι η γνώση, αλλά η </a:t>
            </a:r>
            <a:r>
              <a:rPr lang="el-GR" sz="1600" b="1" strike="noStrike" spc="-1" dirty="0">
                <a:solidFill>
                  <a:srgbClr val="000000"/>
                </a:solidFill>
                <a:latin typeface="Calibri"/>
              </a:rPr>
              <a:t>δράση</a:t>
            </a:r>
            <a:r>
              <a:rPr lang="el-GR" sz="1600" b="0" strike="noStrike" spc="-1" dirty="0">
                <a:solidFill>
                  <a:srgbClr val="000000"/>
                </a:solidFill>
                <a:latin typeface="Calibri"/>
              </a:rPr>
              <a:t>.  </a:t>
            </a:r>
          </a:p>
          <a:p>
            <a:pPr algn="ctr">
              <a:lnSpc>
                <a:spcPct val="90000"/>
              </a:lnSpc>
              <a:spcBef>
                <a:spcPts val="1001"/>
              </a:spcBef>
              <a:tabLst>
                <a:tab pos="0" algn="l"/>
              </a:tabLst>
            </a:pPr>
            <a:r>
              <a:rPr lang="el-GR" sz="1600" b="1" strike="noStrike" spc="-1" dirty="0" err="1">
                <a:solidFill>
                  <a:srgbClr val="000000"/>
                </a:solidFill>
                <a:latin typeface="Calibri"/>
              </a:rPr>
              <a:t>Herbert</a:t>
            </a:r>
            <a:r>
              <a:rPr lang="el-GR" sz="1600" b="1" strike="noStrike" spc="-1" dirty="0">
                <a:solidFill>
                  <a:srgbClr val="000000"/>
                </a:solidFill>
                <a:latin typeface="Calibri"/>
              </a:rPr>
              <a:t> </a:t>
            </a:r>
            <a:r>
              <a:rPr lang="el-GR" sz="1600" b="1" strike="noStrike" spc="-1" dirty="0" err="1">
                <a:solidFill>
                  <a:srgbClr val="000000"/>
                </a:solidFill>
                <a:latin typeface="Calibri"/>
              </a:rPr>
              <a:t>Spencer</a:t>
            </a:r>
            <a:r>
              <a:rPr lang="en-US" sz="1600" b="1" strike="noStrike" spc="-1" dirty="0">
                <a:solidFill>
                  <a:srgbClr val="000000"/>
                </a:solidFill>
                <a:latin typeface="Calibri"/>
              </a:rPr>
              <a:t> </a:t>
            </a:r>
            <a:r>
              <a:rPr lang="en-US" sz="1600" b="0" strike="noStrike" spc="-1" dirty="0">
                <a:solidFill>
                  <a:srgbClr val="000000"/>
                </a:solidFill>
                <a:latin typeface="Calibri"/>
              </a:rPr>
              <a:t>(1820-1903)</a:t>
            </a:r>
            <a:endParaRPr lang="el-GR" sz="1600" b="0" strike="noStrike" spc="-1" dirty="0">
              <a:solidFill>
                <a:srgbClr val="000000"/>
              </a:solidFill>
              <a:latin typeface="Calibri"/>
            </a:endParaRPr>
          </a:p>
          <a:p>
            <a:pPr algn="ctr">
              <a:lnSpc>
                <a:spcPct val="90000"/>
              </a:lnSpc>
              <a:spcBef>
                <a:spcPts val="1001"/>
              </a:spcBef>
              <a:tabLst>
                <a:tab pos="0" algn="l"/>
              </a:tabLst>
            </a:pPr>
            <a:endParaRPr lang="el-GR" sz="1600" b="0" strike="noStrike" spc="-1" dirty="0">
              <a:solidFill>
                <a:srgbClr val="000000"/>
              </a:solidFill>
              <a:latin typeface="Calibri"/>
            </a:endParaRPr>
          </a:p>
          <a:p>
            <a:pPr algn="ctr">
              <a:lnSpc>
                <a:spcPct val="90000"/>
              </a:lnSpc>
              <a:spcBef>
                <a:spcPts val="1001"/>
              </a:spcBef>
              <a:tabLst>
                <a:tab pos="0" algn="l"/>
              </a:tabLst>
            </a:pPr>
            <a:r>
              <a:rPr lang="el-GR" sz="1600" b="0" strike="noStrike" spc="-1" dirty="0">
                <a:solidFill>
                  <a:srgbClr val="000000"/>
                </a:solidFill>
                <a:latin typeface="Calibri"/>
              </a:rPr>
              <a:t>Υπάρχει μια στενή και αναγκαία σχέση μεταξύ της διεργασίας της </a:t>
            </a:r>
            <a:r>
              <a:rPr lang="el-GR" sz="1600" b="1" strike="noStrike" spc="-1" dirty="0">
                <a:solidFill>
                  <a:srgbClr val="000000"/>
                </a:solidFill>
                <a:latin typeface="Calibri"/>
              </a:rPr>
              <a:t>πραγματικής εμπειρίας </a:t>
            </a:r>
            <a:r>
              <a:rPr lang="el-GR" sz="1600" b="0" i="1" strike="noStrike" spc="-1" dirty="0">
                <a:solidFill>
                  <a:srgbClr val="000000"/>
                </a:solidFill>
                <a:latin typeface="Calibri"/>
              </a:rPr>
              <a:t>και</a:t>
            </a:r>
            <a:r>
              <a:rPr lang="el-GR" sz="1600" b="0" strike="noStrike" spc="-1" dirty="0">
                <a:solidFill>
                  <a:srgbClr val="000000"/>
                </a:solidFill>
                <a:latin typeface="Calibri"/>
              </a:rPr>
              <a:t> της </a:t>
            </a:r>
            <a:r>
              <a:rPr lang="el-GR" sz="1600" b="1" strike="noStrike" spc="-1" dirty="0">
                <a:solidFill>
                  <a:srgbClr val="000000"/>
                </a:solidFill>
                <a:latin typeface="Calibri"/>
              </a:rPr>
              <a:t>εκπαίδευσης</a:t>
            </a:r>
            <a:r>
              <a:rPr lang="el-GR" sz="1600" b="0" strike="noStrike" spc="-1" dirty="0">
                <a:solidFill>
                  <a:srgbClr val="000000"/>
                </a:solidFill>
                <a:latin typeface="Calibri"/>
              </a:rPr>
              <a:t>.</a:t>
            </a:r>
          </a:p>
          <a:p>
            <a:pPr algn="ctr">
              <a:lnSpc>
                <a:spcPct val="90000"/>
              </a:lnSpc>
              <a:spcBef>
                <a:spcPts val="1001"/>
              </a:spcBef>
              <a:tabLst>
                <a:tab pos="0" algn="l"/>
              </a:tabLst>
            </a:pPr>
            <a:r>
              <a:rPr lang="en-US" sz="1600" b="1" strike="noStrike" spc="-1" dirty="0">
                <a:solidFill>
                  <a:srgbClr val="000000"/>
                </a:solidFill>
                <a:latin typeface="Calibri"/>
              </a:rPr>
              <a:t>John Dewey</a:t>
            </a:r>
            <a:r>
              <a:rPr lang="en-US" sz="1600" b="0" strike="noStrike" spc="-1" dirty="0">
                <a:solidFill>
                  <a:srgbClr val="000000"/>
                </a:solidFill>
                <a:latin typeface="Calibri"/>
              </a:rPr>
              <a:t>, 1938</a:t>
            </a:r>
            <a:endParaRPr lang="el-GR" sz="1600" b="0" strike="noStrike" spc="-1" dirty="0">
              <a:solidFill>
                <a:srgbClr val="000000"/>
              </a:solidFill>
              <a:latin typeface="Calibri"/>
            </a:endParaRPr>
          </a:p>
          <a:p>
            <a:pPr>
              <a:lnSpc>
                <a:spcPct val="90000"/>
              </a:lnSpc>
              <a:spcBef>
                <a:spcPts val="1001"/>
              </a:spcBef>
              <a:tabLst>
                <a:tab pos="0" algn="l"/>
              </a:tabLst>
            </a:pPr>
            <a:endParaRPr lang="el-GR" sz="1600" b="0" strike="noStrike" spc="-1" dirty="0">
              <a:solidFill>
                <a:srgbClr val="000000"/>
              </a:solidFill>
              <a:latin typeface="Calibri"/>
            </a:endParaRPr>
          </a:p>
        </p:txBody>
      </p:sp>
      <p:sp>
        <p:nvSpPr>
          <p:cNvPr id="424" name="1 - Τίτλος"/>
          <p:cNvSpPr/>
          <p:nvPr/>
        </p:nvSpPr>
        <p:spPr>
          <a:xfrm>
            <a:off x="5619600" y="0"/>
            <a:ext cx="6571800" cy="57096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76500" lnSpcReduction="20000"/>
          </a:bodyPr>
          <a:lstStyle/>
          <a:p>
            <a:pPr algn="ctr">
              <a:lnSpc>
                <a:spcPct val="100000"/>
              </a:lnSpc>
            </a:pPr>
            <a:r>
              <a:rPr lang="el-GR" sz="2400" b="1" strike="noStrike" spc="-1">
                <a:solidFill>
                  <a:srgbClr val="000000"/>
                </a:solidFill>
                <a:latin typeface="Calibri Light"/>
              </a:rPr>
              <a:t>Έτσι θα δούμε  ένα  </a:t>
            </a:r>
            <a:r>
              <a:rPr lang="el-GR" sz="2400" b="1" strike="noStrike" spc="-1">
                <a:solidFill>
                  <a:srgbClr val="FF0000"/>
                </a:solidFill>
                <a:latin typeface="Calibri Light"/>
              </a:rPr>
              <a:t>χαμόγελο αισιοδοξίας </a:t>
            </a:r>
            <a:endParaRPr lang="el-GR" sz="2400" b="0" strike="noStrike" spc="-1">
              <a:latin typeface="Arial"/>
            </a:endParaRPr>
          </a:p>
          <a:p>
            <a:pPr algn="ctr">
              <a:lnSpc>
                <a:spcPct val="100000"/>
              </a:lnSpc>
            </a:pPr>
            <a:r>
              <a:rPr lang="el-GR" sz="2400" b="1" strike="noStrike" spc="-1">
                <a:solidFill>
                  <a:srgbClr val="000000"/>
                </a:solidFill>
                <a:latin typeface="Calibri Light"/>
              </a:rPr>
              <a:t>στο πρόσωπο των φοιτητών.</a:t>
            </a:r>
            <a:endParaRPr lang="el-GR" sz="2400" b="0" strike="noStrike" spc="-1">
              <a:latin typeface="Arial"/>
            </a:endParaRPr>
          </a:p>
        </p:txBody>
      </p:sp>
      <p:pic>
        <p:nvPicPr>
          <p:cNvPr id="425" name="Picture 3" descr="C:\Users\αγαπουλακι\Desktop\ΑΝΤΡΕΑΣ\TEACHING PAINTINGS\portrait-of-a-student-1909.jpg"/>
          <p:cNvPicPr/>
          <p:nvPr/>
        </p:nvPicPr>
        <p:blipFill>
          <a:blip r:embed="rId2" cstate="print"/>
          <a:stretch/>
        </p:blipFill>
        <p:spPr>
          <a:xfrm>
            <a:off x="5810400" y="642960"/>
            <a:ext cx="5928480" cy="6000480"/>
          </a:xfrm>
          <a:prstGeom prst="rect">
            <a:avLst/>
          </a:prstGeom>
          <a:ln w="0">
            <a:noFill/>
          </a:ln>
        </p:spPr>
      </p:pic>
      <p:pic>
        <p:nvPicPr>
          <p:cNvPr id="426" name="Picture 4" descr="C:\Users\αγαπουλακι\Desktop\ΑΝΤΡΕΑΣ\TEACHING PAINTINGS\young-man-student-1919.jpg"/>
          <p:cNvPicPr/>
          <p:nvPr/>
        </p:nvPicPr>
        <p:blipFill>
          <a:blip r:embed="rId3" cstate="print"/>
          <a:stretch/>
        </p:blipFill>
        <p:spPr>
          <a:xfrm>
            <a:off x="5850000" y="543960"/>
            <a:ext cx="6204960" cy="61434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5" presetClass="exit" fill="hold" nodeType="clickEffect">
                                  <p:stCondLst>
                                    <p:cond delay="0"/>
                                  </p:stCondLst>
                                  <p:childTnLst>
                                    <p:animEffect transition="out" filter="fade">
                                      <p:cBhvr additive="repl">
                                        <p:cTn id="6" dur="500">
                                          <p:stCondLst>
                                            <p:cond delay="0"/>
                                          </p:stCondLst>
                                        </p:cTn>
                                        <p:tgtEl>
                                          <p:spTgt spid="426"/>
                                        </p:tgtEl>
                                      </p:cBhvr>
                                    </p:animEffect>
                                    <p:anim calcmode="lin" valueType="num">
                                      <p:cBhvr additive="repl">
                                        <p:cTn id="7" dur="250">
                                          <p:stCondLst>
                                            <p:cond delay="0"/>
                                          </p:stCondLst>
                                        </p:cTn>
                                        <p:tgtEl>
                                          <p:spTgt spid="426"/>
                                        </p:tgtEl>
                                        <p:attrNameLst>
                                          <p:attrName>ppt_y</p:attrName>
                                        </p:attrNameLst>
                                      </p:cBhvr>
                                      <p:tavLst>
                                        <p:tav tm="0">
                                          <p:val>
                                            <p:strVal val="#ppt_y"/>
                                          </p:val>
                                        </p:tav>
                                        <p:tav tm="100000">
                                          <p:val>
                                            <p:strVal val="#ppt_y+.1"/>
                                          </p:val>
                                        </p:tav>
                                      </p:tavLst>
                                    </p:anim>
                                    <p:anim calcmode="lin" valueType="num">
                                      <p:cBhvr additive="repl">
                                        <p:cTn id="8" dur="250">
                                          <p:stCondLst>
                                            <p:cond delay="250"/>
                                          </p:stCondLst>
                                        </p:cTn>
                                        <p:tgtEl>
                                          <p:spTgt spid="426"/>
                                        </p:tgtEl>
                                        <p:attrNameLst>
                                          <p:attrName>ppt_y</p:attrName>
                                        </p:attrNameLst>
                                      </p:cBhvr>
                                      <p:tavLst>
                                        <p:tav tm="0">
                                          <p:val>
                                            <p:strVal val="#ppt_y"/>
                                          </p:val>
                                        </p:tav>
                                        <p:tav tm="100000">
                                          <p:val>
                                            <p:strVal val="#ppt_y-.1"/>
                                          </p:val>
                                        </p:tav>
                                      </p:tavLst>
                                    </p:anim>
                                    <p:anim calcmode="lin" valueType="num">
                                      <p:cBhvr additive="repl">
                                        <p:cTn id="9" dur="250">
                                          <p:stCondLst>
                                            <p:cond delay="250"/>
                                          </p:stCondLst>
                                        </p:cTn>
                                        <p:tgtEl>
                                          <p:spTgt spid="426"/>
                                        </p:tgtEl>
                                        <p:attrNameLst>
                                          <p:attrName>ppt_x</p:attrName>
                                        </p:attrNameLst>
                                      </p:cBhvr>
                                      <p:tavLst>
                                        <p:tav tm="0">
                                          <p:val>
                                            <p:strVal val="#ppt_x"/>
                                          </p:val>
                                        </p:tav>
                                        <p:tav tm="100000">
                                          <p:val>
                                            <p:strVal val="#ppt_x+.4"/>
                                          </p:val>
                                        </p:tav>
                                      </p:tavLst>
                                    </p:anim>
                                    <p:anim calcmode="lin" valueType="num">
                                      <p:cBhvr additive="repl">
                                        <p:cTn id="10" dur="500"/>
                                        <p:tgtEl>
                                          <p:spTgt spid="426"/>
                                        </p:tgtEl>
                                        <p:attrNameLst>
                                          <p:attrName>ppt_h</p:attrName>
                                        </p:attrNameLst>
                                      </p:cBhvr>
                                      <p:tavLst>
                                        <p:tav tm="0">
                                          <p:val>
                                            <p:strVal val="#ppt_h"/>
                                          </p:val>
                                        </p:tav>
                                        <p:tav tm="100000">
                                          <p:val>
                                            <p:strVal val="#ppt_h"/>
                                          </p:val>
                                        </p:tav>
                                      </p:tavLst>
                                    </p:anim>
                                    <p:anim calcmode="lin" valueType="num">
                                      <p:cBhvr additive="repl">
                                        <p:cTn id="11" dur="250">
                                          <p:stCondLst>
                                            <p:cond delay="0"/>
                                          </p:stCondLst>
                                        </p:cTn>
                                        <p:tgtEl>
                                          <p:spTgt spid="426"/>
                                        </p:tgtEl>
                                        <p:attrNameLst>
                                          <p:attrName>ppt_w</p:attrName>
                                        </p:attrNameLst>
                                      </p:cBhvr>
                                      <p:tavLst>
                                        <p:tav tm="0">
                                          <p:val>
                                            <p:strVal val="#ppt_w"/>
                                          </p:val>
                                        </p:tav>
                                        <p:tav tm="100000">
                                          <p:val>
                                            <p:strVal val="#ppt_w*.05"/>
                                          </p:val>
                                        </p:tav>
                                      </p:tavLst>
                                    </p:anim>
                                    <p:anim calcmode="lin" valueType="num">
                                      <p:cBhvr additive="repl">
                                        <p:cTn id="12" dur="250">
                                          <p:stCondLst>
                                            <p:cond delay="250"/>
                                          </p:stCondLst>
                                        </p:cTn>
                                        <p:tgtEl>
                                          <p:spTgt spid="426"/>
                                        </p:tgtEl>
                                        <p:attrNameLst>
                                          <p:attrName>ppt_w</p:attrName>
                                        </p:attrNameLst>
                                      </p:cBhvr>
                                      <p:tavLst>
                                        <p:tav tm="0">
                                          <p:val>
                                            <p:strVal val="#ppt_w"/>
                                          </p:val>
                                        </p:tav>
                                        <p:tav tm="100000">
                                          <p:val>
                                            <p:strVal val="#ppt_w/.05"/>
                                          </p:val>
                                        </p:tav>
                                      </p:tavLst>
                                    </p:anim>
                                    <p:anim calcmode="lin" valueType="num">
                                      <p:cBhvr additive="repl">
                                        <p:cTn id="13" dur="250">
                                          <p:stCondLst>
                                            <p:cond delay="250"/>
                                          </p:stCondLst>
                                        </p:cTn>
                                        <p:tgtEl>
                                          <p:spTgt spid="426"/>
                                        </p:tgtEl>
                                        <p:attrNameLst>
                                          <p:attrName>r</p:attrName>
                                        </p:attrNameLst>
                                      </p:cBhvr>
                                      <p:tavLst>
                                        <p:tav tm="0">
                                          <p:val>
                                            <p:strVal val="0"/>
                                          </p:val>
                                        </p:tav>
                                        <p:tav tm="100000">
                                          <p:val>
                                            <p:strVal val="-90"/>
                                          </p:val>
                                        </p:tav>
                                      </p:tavLst>
                                    </p:anim>
                                    <p:set>
                                      <p:cBhvr>
                                        <p:cTn id="14" dur="1" fill="hold">
                                          <p:stCondLst>
                                            <p:cond delay="499"/>
                                          </p:stCondLst>
                                        </p:cTn>
                                        <p:tgtEl>
                                          <p:spTgt spid="4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fill="hold" nodeType="clickEffect">
                                  <p:stCondLst>
                                    <p:cond delay="0"/>
                                  </p:stCondLst>
                                  <p:childTnLst>
                                    <p:set>
                                      <p:cBhvr>
                                        <p:cTn id="18" dur="1" fill="hold">
                                          <p:stCondLst>
                                            <p:cond delay="0"/>
                                          </p:stCondLst>
                                        </p:cTn>
                                        <p:tgtEl>
                                          <p:spTgt spid="423">
                                            <p:txEl>
                                              <p:pRg st="6" end="6"/>
                                            </p:txEl>
                                          </p:spTgt>
                                        </p:tgtEl>
                                        <p:attrNameLst>
                                          <p:attrName>style.visibility</p:attrName>
                                        </p:attrNameLst>
                                      </p:cBhvr>
                                      <p:to>
                                        <p:strVal val="visible"/>
                                      </p:to>
                                    </p:set>
                                    <p:animEffect transition="in" filter="fade">
                                      <p:cBhvr additive="repl">
                                        <p:cTn id="19" dur="500"/>
                                        <p:tgtEl>
                                          <p:spTgt spid="42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nodeType="clickEffect">
                                  <p:stCondLst>
                                    <p:cond delay="0"/>
                                  </p:stCondLst>
                                  <p:childTnLst>
                                    <p:set>
                                      <p:cBhvr>
                                        <p:cTn id="23" dur="1" fill="hold">
                                          <p:stCondLst>
                                            <p:cond delay="0"/>
                                          </p:stCondLst>
                                        </p:cTn>
                                        <p:tgtEl>
                                          <p:spTgt spid="423">
                                            <p:txEl>
                                              <p:pRg st="2" end="2"/>
                                            </p:txEl>
                                          </p:spTgt>
                                        </p:tgtEl>
                                        <p:attrNameLst>
                                          <p:attrName>style.visibility</p:attrName>
                                        </p:attrNameLst>
                                      </p:cBhvr>
                                      <p:to>
                                        <p:strVal val="visible"/>
                                      </p:to>
                                    </p:set>
                                    <p:animEffect transition="in" filter="fade">
                                      <p:cBhvr additive="repl">
                                        <p:cTn id="24" dur="500"/>
                                        <p:tgtEl>
                                          <p:spTgt spid="4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nodeType="clickEffect">
                                  <p:stCondLst>
                                    <p:cond delay="0"/>
                                  </p:stCondLst>
                                  <p:childTnLst>
                                    <p:set>
                                      <p:cBhvr>
                                        <p:cTn id="28" dur="1" fill="hold">
                                          <p:stCondLst>
                                            <p:cond delay="0"/>
                                          </p:stCondLst>
                                        </p:cTn>
                                        <p:tgtEl>
                                          <p:spTgt spid="423">
                                            <p:txEl>
                                              <p:pRg st="3" end="3"/>
                                            </p:txEl>
                                          </p:spTgt>
                                        </p:tgtEl>
                                        <p:attrNameLst>
                                          <p:attrName>style.visibility</p:attrName>
                                        </p:attrNameLst>
                                      </p:cBhvr>
                                      <p:to>
                                        <p:strVal val="visible"/>
                                      </p:to>
                                    </p:set>
                                    <p:animEffect transition="in" filter="fade">
                                      <p:cBhvr additive="repl">
                                        <p:cTn id="29" dur="500"/>
                                        <p:tgtEl>
                                          <p:spTgt spid="42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nodeType="clickEffect">
                                  <p:stCondLst>
                                    <p:cond delay="0"/>
                                  </p:stCondLst>
                                  <p:childTnLst>
                                    <p:set>
                                      <p:cBhvr>
                                        <p:cTn id="33" dur="1" fill="hold">
                                          <p:stCondLst>
                                            <p:cond delay="0"/>
                                          </p:stCondLst>
                                        </p:cTn>
                                        <p:tgtEl>
                                          <p:spTgt spid="423">
                                            <p:txEl>
                                              <p:pRg st="4" end="4"/>
                                            </p:txEl>
                                          </p:spTgt>
                                        </p:tgtEl>
                                        <p:attrNameLst>
                                          <p:attrName>style.visibility</p:attrName>
                                        </p:attrNameLst>
                                      </p:cBhvr>
                                      <p:to>
                                        <p:strVal val="visible"/>
                                      </p:to>
                                    </p:set>
                                    <p:animEffect transition="in" filter="fade">
                                      <p:cBhvr additive="repl">
                                        <p:cTn id="34" dur="500"/>
                                        <p:tgtEl>
                                          <p:spTgt spid="423">
                                            <p:txEl>
                                              <p:pRg st="4" end="4"/>
                                            </p:txEl>
                                          </p:spTgt>
                                        </p:tgtEl>
                                      </p:cBhvr>
                                    </p:animEffect>
                                  </p:childTnLst>
                                </p:cTn>
                              </p:par>
                              <p:par>
                                <p:cTn id="35" presetID="10" presetClass="entr" fill="hold" nodeType="withEffect">
                                  <p:stCondLst>
                                    <p:cond delay="0"/>
                                  </p:stCondLst>
                                  <p:childTnLst>
                                    <p:set>
                                      <p:cBhvr>
                                        <p:cTn id="36" dur="1" fill="hold">
                                          <p:stCondLst>
                                            <p:cond delay="0"/>
                                          </p:stCondLst>
                                        </p:cTn>
                                        <p:tgtEl>
                                          <p:spTgt spid="423">
                                            <p:txEl>
                                              <p:pRg st="7" end="7"/>
                                            </p:txEl>
                                          </p:spTgt>
                                        </p:tgtEl>
                                        <p:attrNameLst>
                                          <p:attrName>style.visibility</p:attrName>
                                        </p:attrNameLst>
                                      </p:cBhvr>
                                      <p:to>
                                        <p:strVal val="visible"/>
                                      </p:to>
                                    </p:set>
                                    <p:animEffect transition="in" filter="fade">
                                      <p:cBhvr additive="repl">
                                        <p:cTn id="37" dur="500"/>
                                        <p:tgtEl>
                                          <p:spTgt spid="423">
                                            <p:txEl>
                                              <p:pRg st="7" end="7"/>
                                            </p:txEl>
                                          </p:spTgt>
                                        </p:tgtEl>
                                      </p:cBhvr>
                                    </p:animEffect>
                                  </p:childTnLst>
                                </p:cTn>
                              </p:par>
                              <p:par>
                                <p:cTn id="38" presetID="10" presetClass="entr" fill="hold" nodeType="withEffect">
                                  <p:stCondLst>
                                    <p:cond delay="0"/>
                                  </p:stCondLst>
                                  <p:childTnLst>
                                    <p:set>
                                      <p:cBhvr>
                                        <p:cTn id="39" dur="1" fill="hold">
                                          <p:stCondLst>
                                            <p:cond delay="0"/>
                                          </p:stCondLst>
                                        </p:cTn>
                                        <p:tgtEl>
                                          <p:spTgt spid="423">
                                            <p:txEl>
                                              <p:pRg st="9" end="9"/>
                                            </p:txEl>
                                          </p:spTgt>
                                        </p:tgtEl>
                                        <p:attrNameLst>
                                          <p:attrName>style.visibility</p:attrName>
                                        </p:attrNameLst>
                                      </p:cBhvr>
                                      <p:to>
                                        <p:strVal val="visible"/>
                                      </p:to>
                                    </p:set>
                                    <p:animEffect transition="in" filter="fade">
                                      <p:cBhvr additive="repl">
                                        <p:cTn id="40" dur="500"/>
                                        <p:tgtEl>
                                          <p:spTgt spid="423">
                                            <p:txEl>
                                              <p:pRg st="9" end="9"/>
                                            </p:txEl>
                                          </p:spTgt>
                                        </p:tgtEl>
                                      </p:cBhvr>
                                    </p:animEffect>
                                  </p:childTnLst>
                                </p:cTn>
                              </p:par>
                              <p:par>
                                <p:cTn id="41" presetID="10" presetClass="entr" fill="hold" nodeType="withEffect">
                                  <p:stCondLst>
                                    <p:cond delay="0"/>
                                  </p:stCondLst>
                                  <p:childTnLst>
                                    <p:set>
                                      <p:cBhvr>
                                        <p:cTn id="42" dur="1" fill="hold">
                                          <p:stCondLst>
                                            <p:cond delay="0"/>
                                          </p:stCondLst>
                                        </p:cTn>
                                        <p:tgtEl>
                                          <p:spTgt spid="423">
                                            <p:txEl>
                                              <p:pRg st="10" end="10"/>
                                            </p:txEl>
                                          </p:spTgt>
                                        </p:tgtEl>
                                        <p:attrNameLst>
                                          <p:attrName>style.visibility</p:attrName>
                                        </p:attrNameLst>
                                      </p:cBhvr>
                                      <p:to>
                                        <p:strVal val="visible"/>
                                      </p:to>
                                    </p:set>
                                    <p:animEffect transition="in" filter="fade">
                                      <p:cBhvr additive="repl">
                                        <p:cTn id="43" dur="500"/>
                                        <p:tgtEl>
                                          <p:spTgt spid="423">
                                            <p:txEl>
                                              <p:pRg st="10" end="10"/>
                                            </p:txEl>
                                          </p:spTgt>
                                        </p:tgtEl>
                                      </p:cBhvr>
                                    </p:animEffect>
                                  </p:childTnLst>
                                </p:cTn>
                              </p:par>
                              <p:par>
                                <p:cTn id="44" presetID="10" presetClass="entr" fill="hold" nodeType="withEffect">
                                  <p:stCondLst>
                                    <p:cond delay="0"/>
                                  </p:stCondLst>
                                  <p:childTnLst>
                                    <p:set>
                                      <p:cBhvr>
                                        <p:cTn id="45" dur="1" fill="hold">
                                          <p:stCondLst>
                                            <p:cond delay="0"/>
                                          </p:stCondLst>
                                        </p:cTn>
                                        <p:tgtEl>
                                          <p:spTgt spid="423">
                                            <p:txEl>
                                              <p:pRg st="11" end="11"/>
                                            </p:txEl>
                                          </p:spTgt>
                                        </p:tgtEl>
                                        <p:attrNameLst>
                                          <p:attrName>style.visibility</p:attrName>
                                        </p:attrNameLst>
                                      </p:cBhvr>
                                      <p:to>
                                        <p:strVal val="visible"/>
                                      </p:to>
                                    </p:set>
                                    <p:animEffect transition="in" filter="fade">
                                      <p:cBhvr additive="repl">
                                        <p:cTn id="46" dur="500"/>
                                        <p:tgtEl>
                                          <p:spTgt spid="423">
                                            <p:txEl>
                                              <p:pRg st="11" end="11"/>
                                            </p:txEl>
                                          </p:spTgt>
                                        </p:tgtEl>
                                      </p:cBhvr>
                                    </p:animEffect>
                                  </p:childTnLst>
                                </p:cTn>
                              </p:par>
                              <p:par>
                                <p:cTn id="47" presetID="10" presetClass="entr" fill="hold" nodeType="withEffect">
                                  <p:stCondLst>
                                    <p:cond delay="0"/>
                                  </p:stCondLst>
                                  <p:childTnLst>
                                    <p:set>
                                      <p:cBhvr>
                                        <p:cTn id="48" dur="1" fill="hold">
                                          <p:stCondLst>
                                            <p:cond delay="0"/>
                                          </p:stCondLst>
                                        </p:cTn>
                                        <p:tgtEl>
                                          <p:spTgt spid="423">
                                            <p:txEl>
                                              <p:pRg st="12" end="12"/>
                                            </p:txEl>
                                          </p:spTgt>
                                        </p:tgtEl>
                                        <p:attrNameLst>
                                          <p:attrName>style.visibility</p:attrName>
                                        </p:attrNameLst>
                                      </p:cBhvr>
                                      <p:to>
                                        <p:strVal val="visible"/>
                                      </p:to>
                                    </p:set>
                                    <p:animEffect transition="in" filter="fade">
                                      <p:cBhvr additive="repl">
                                        <p:cTn id="49" dur="500"/>
                                        <p:tgtEl>
                                          <p:spTgt spid="423">
                                            <p:txEl>
                                              <p:pRg st="12" end="12"/>
                                            </p:txEl>
                                          </p:spTgt>
                                        </p:tgtEl>
                                      </p:cBhvr>
                                    </p:animEffect>
                                  </p:childTnLst>
                                </p:cTn>
                              </p:par>
                              <p:par>
                                <p:cTn id="50" presetID="10" presetClass="entr" fill="hold" nodeType="withEffect">
                                  <p:stCondLst>
                                    <p:cond delay="0"/>
                                  </p:stCondLst>
                                  <p:childTnLst>
                                    <p:set>
                                      <p:cBhvr>
                                        <p:cTn id="51" dur="1" fill="hold">
                                          <p:stCondLst>
                                            <p:cond delay="0"/>
                                          </p:stCondLst>
                                        </p:cTn>
                                        <p:tgtEl>
                                          <p:spTgt spid="423">
                                            <p:txEl>
                                              <p:pRg st="14" end="14"/>
                                            </p:txEl>
                                          </p:spTgt>
                                        </p:tgtEl>
                                        <p:attrNameLst>
                                          <p:attrName>style.visibility</p:attrName>
                                        </p:attrNameLst>
                                      </p:cBhvr>
                                      <p:to>
                                        <p:strVal val="visible"/>
                                      </p:to>
                                    </p:set>
                                    <p:animEffect transition="in" filter="fade">
                                      <p:cBhvr additive="repl">
                                        <p:cTn id="52" dur="500"/>
                                        <p:tgtEl>
                                          <p:spTgt spid="423">
                                            <p:txEl>
                                              <p:pRg st="14" end="14"/>
                                            </p:txEl>
                                          </p:spTgt>
                                        </p:tgtEl>
                                      </p:cBhvr>
                                    </p:animEffect>
                                  </p:childTnLst>
                                </p:cTn>
                              </p:par>
                              <p:par>
                                <p:cTn id="53" presetID="10" presetClass="entr" fill="hold" nodeType="withEffect">
                                  <p:stCondLst>
                                    <p:cond delay="0"/>
                                  </p:stCondLst>
                                  <p:childTnLst>
                                    <p:set>
                                      <p:cBhvr>
                                        <p:cTn id="54" dur="1" fill="hold">
                                          <p:stCondLst>
                                            <p:cond delay="0"/>
                                          </p:stCondLst>
                                        </p:cTn>
                                        <p:tgtEl>
                                          <p:spTgt spid="423">
                                            <p:txEl>
                                              <p:pRg st="15" end="15"/>
                                            </p:txEl>
                                          </p:spTgt>
                                        </p:tgtEl>
                                        <p:attrNameLst>
                                          <p:attrName>style.visibility</p:attrName>
                                        </p:attrNameLst>
                                      </p:cBhvr>
                                      <p:to>
                                        <p:strVal val="visible"/>
                                      </p:to>
                                    </p:set>
                                    <p:animEffect transition="in" filter="fade">
                                      <p:cBhvr additive="repl">
                                        <p:cTn id="55" dur="500"/>
                                        <p:tgtEl>
                                          <p:spTgt spid="423">
                                            <p:txEl>
                                              <p:pRg st="15" end="15"/>
                                            </p:txEl>
                                          </p:spTgt>
                                        </p:tgtEl>
                                      </p:cBhvr>
                                    </p:animEffect>
                                  </p:childTnLst>
                                </p:cTn>
                              </p:par>
                              <p:par>
                                <p:cTn id="56" presetID="10" presetClass="entr" fill="hold" nodeType="withEffect">
                                  <p:stCondLst>
                                    <p:cond delay="0"/>
                                  </p:stCondLst>
                                  <p:childTnLst>
                                    <p:set>
                                      <p:cBhvr>
                                        <p:cTn id="57" dur="1" fill="hold">
                                          <p:stCondLst>
                                            <p:cond delay="0"/>
                                          </p:stCondLst>
                                        </p:cTn>
                                        <p:tgtEl>
                                          <p:spTgt spid="423">
                                            <p:txEl>
                                              <p:pRg st="17" end="17"/>
                                            </p:txEl>
                                          </p:spTgt>
                                        </p:tgtEl>
                                        <p:attrNameLst>
                                          <p:attrName>style.visibility</p:attrName>
                                        </p:attrNameLst>
                                      </p:cBhvr>
                                      <p:to>
                                        <p:strVal val="visible"/>
                                      </p:to>
                                    </p:set>
                                    <p:animEffect transition="in" filter="fade">
                                      <p:cBhvr additive="repl">
                                        <p:cTn id="58" dur="500"/>
                                        <p:tgtEl>
                                          <p:spTgt spid="423">
                                            <p:txEl>
                                              <p:pRg st="17" end="17"/>
                                            </p:txEl>
                                          </p:spTgt>
                                        </p:tgtEl>
                                      </p:cBhvr>
                                    </p:animEffect>
                                  </p:childTnLst>
                                </p:cTn>
                              </p:par>
                              <p:par>
                                <p:cTn id="59" presetID="10" presetClass="entr" fill="hold" nodeType="withEffect">
                                  <p:stCondLst>
                                    <p:cond delay="0"/>
                                  </p:stCondLst>
                                  <p:childTnLst>
                                    <p:set>
                                      <p:cBhvr>
                                        <p:cTn id="60" dur="1" fill="hold">
                                          <p:stCondLst>
                                            <p:cond delay="0"/>
                                          </p:stCondLst>
                                        </p:cTn>
                                        <p:tgtEl>
                                          <p:spTgt spid="423">
                                            <p:txEl>
                                              <p:pRg st="18" end="18"/>
                                            </p:txEl>
                                          </p:spTgt>
                                        </p:tgtEl>
                                        <p:attrNameLst>
                                          <p:attrName>style.visibility</p:attrName>
                                        </p:attrNameLst>
                                      </p:cBhvr>
                                      <p:to>
                                        <p:strVal val="visible"/>
                                      </p:to>
                                    </p:set>
                                    <p:animEffect transition="in" filter="fade">
                                      <p:cBhvr additive="repl">
                                        <p:cTn id="61" dur="500"/>
                                        <p:tgtEl>
                                          <p:spTgt spid="423">
                                            <p:txEl>
                                              <p:pRg st="18" end="1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fill="hold" nodeType="clickEffect">
                                  <p:stCondLst>
                                    <p:cond delay="0"/>
                                  </p:stCondLst>
                                  <p:childTnLst>
                                    <p:set>
                                      <p:cBhvr>
                                        <p:cTn id="65" dur="1" fill="hold">
                                          <p:stCondLst>
                                            <p:cond delay="0"/>
                                          </p:stCondLst>
                                        </p:cTn>
                                        <p:tgtEl>
                                          <p:spTgt spid="422"/>
                                        </p:tgtEl>
                                        <p:attrNameLst>
                                          <p:attrName>style.visibility</p:attrName>
                                        </p:attrNameLst>
                                      </p:cBhvr>
                                      <p:to>
                                        <p:strVal val="visible"/>
                                      </p:to>
                                    </p:set>
                                    <p:animEffect transition="in" filter="fade">
                                      <p:cBhvr additive="repl">
                                        <p:cTn id="66" dur="500"/>
                                        <p:tgtEl>
                                          <p:spTgt spid="4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fill="hold" nodeType="clickEffect">
                                  <p:stCondLst>
                                    <p:cond delay="0"/>
                                  </p:stCondLst>
                                  <p:childTnLst>
                                    <p:set>
                                      <p:cBhvr>
                                        <p:cTn id="70" dur="1" fill="hold">
                                          <p:stCondLst>
                                            <p:cond delay="0"/>
                                          </p:stCondLst>
                                        </p:cTn>
                                        <p:tgtEl>
                                          <p:spTgt spid="424"/>
                                        </p:tgtEl>
                                        <p:attrNameLst>
                                          <p:attrName>style.visibility</p:attrName>
                                        </p:attrNameLst>
                                      </p:cBhvr>
                                      <p:to>
                                        <p:strVal val="visible"/>
                                      </p:to>
                                    </p:set>
                                    <p:animEffect transition="in" filter="fade">
                                      <p:cBhvr additive="repl">
                                        <p:cTn id="71" dur="500"/>
                                        <p:tgtEl>
                                          <p:spTgt spid="4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fill="hold" nodeType="clickEffect">
                                  <p:stCondLst>
                                    <p:cond delay="0"/>
                                  </p:stCondLst>
                                  <p:childTnLst>
                                    <p:set>
                                      <p:cBhvr>
                                        <p:cTn id="75" dur="1" fill="hold">
                                          <p:stCondLst>
                                            <p:cond delay="0"/>
                                          </p:stCondLst>
                                        </p:cTn>
                                        <p:tgtEl>
                                          <p:spTgt spid="425"/>
                                        </p:tgtEl>
                                        <p:attrNameLst>
                                          <p:attrName>style.visibility</p:attrName>
                                        </p:attrNameLst>
                                      </p:cBhvr>
                                      <p:to>
                                        <p:strVal val="visible"/>
                                      </p:to>
                                    </p:set>
                                    <p:animEffect transition="in" filter="fade">
                                      <p:cBhvr additive="repl">
                                        <p:cTn id="76" dur="5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1 - Ορθογώνιο"/>
          <p:cNvSpPr/>
          <p:nvPr/>
        </p:nvSpPr>
        <p:spPr>
          <a:xfrm>
            <a:off x="0" y="0"/>
            <a:ext cx="1219176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400" b="1" strike="noStrike" spc="-1">
                <a:solidFill>
                  <a:srgbClr val="000000"/>
                </a:solidFill>
                <a:latin typeface="Calibri"/>
              </a:rPr>
              <a:t>Πτυχές της Χρυσοστομικής παιδαγωγίας - ΙΙΙ</a:t>
            </a:r>
            <a:endParaRPr lang="el-GR" sz="2400" b="0" strike="noStrike" spc="-1">
              <a:latin typeface="Arial"/>
            </a:endParaRPr>
          </a:p>
        </p:txBody>
      </p:sp>
      <p:sp>
        <p:nvSpPr>
          <p:cNvPr id="241" name="2 - Ορθογώνιο"/>
          <p:cNvSpPr/>
          <p:nvPr/>
        </p:nvSpPr>
        <p:spPr>
          <a:xfrm>
            <a:off x="0" y="461520"/>
            <a:ext cx="1219176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a:solidFill>
                  <a:srgbClr val="000000"/>
                </a:solidFill>
                <a:latin typeface="Calibri"/>
              </a:rPr>
              <a:t>«Ο λόγος (του δασκάλου)», λέει ο Χρυσόστομος πρέπει να είναι «λόγος ανθρώπου που </a:t>
            </a:r>
            <a:r>
              <a:rPr lang="el-GR" sz="1800" b="1" strike="noStrike" spc="-1">
                <a:solidFill>
                  <a:srgbClr val="000000"/>
                </a:solidFill>
                <a:latin typeface="Calibri"/>
              </a:rPr>
              <a:t>διδάσκει</a:t>
            </a:r>
            <a:r>
              <a:rPr lang="el-GR" sz="1800" b="0" strike="noStrike" spc="-1">
                <a:solidFill>
                  <a:srgbClr val="000000"/>
                </a:solidFill>
                <a:latin typeface="Calibri"/>
              </a:rPr>
              <a:t> μάλλον παρά </a:t>
            </a:r>
            <a:r>
              <a:rPr lang="el-GR" sz="1800" b="0" i="1" strike="noStrike" spc="-1">
                <a:solidFill>
                  <a:srgbClr val="000000"/>
                </a:solidFill>
                <a:latin typeface="Calibri"/>
              </a:rPr>
              <a:t>ελέγχει</a:t>
            </a:r>
            <a:r>
              <a:rPr lang="el-GR" sz="1800" b="0" strike="noStrike" spc="-1">
                <a:solidFill>
                  <a:srgbClr val="000000"/>
                </a:solidFill>
                <a:latin typeface="Calibri"/>
              </a:rPr>
              <a:t>, που </a:t>
            </a:r>
            <a:r>
              <a:rPr lang="el-GR" sz="1800" b="1" strike="noStrike" spc="-1">
                <a:solidFill>
                  <a:srgbClr val="000000"/>
                </a:solidFill>
                <a:latin typeface="Calibri"/>
              </a:rPr>
              <a:t>παιδαγωγεί</a:t>
            </a:r>
            <a:r>
              <a:rPr lang="el-GR" sz="1800" b="0" strike="noStrike" spc="-1">
                <a:solidFill>
                  <a:srgbClr val="000000"/>
                </a:solidFill>
                <a:latin typeface="Calibri"/>
              </a:rPr>
              <a:t> παρά </a:t>
            </a:r>
            <a:r>
              <a:rPr lang="el-GR" sz="1800" b="0" i="1" strike="noStrike" spc="-1">
                <a:solidFill>
                  <a:srgbClr val="000000"/>
                </a:solidFill>
                <a:latin typeface="Calibri"/>
              </a:rPr>
              <a:t>τιμωρεί</a:t>
            </a:r>
            <a:r>
              <a:rPr lang="el-GR" sz="1800" b="0" strike="noStrike" spc="-1">
                <a:solidFill>
                  <a:srgbClr val="000000"/>
                </a:solidFill>
                <a:latin typeface="Calibri"/>
              </a:rPr>
              <a:t>, που </a:t>
            </a:r>
            <a:r>
              <a:rPr lang="el-GR" sz="1800" b="1" strike="noStrike" spc="-1">
                <a:solidFill>
                  <a:srgbClr val="000000"/>
                </a:solidFill>
                <a:latin typeface="Calibri"/>
              </a:rPr>
              <a:t>βάζει τάξη </a:t>
            </a:r>
            <a:r>
              <a:rPr lang="el-GR" sz="1800" b="0" strike="noStrike" spc="-1">
                <a:solidFill>
                  <a:srgbClr val="000000"/>
                </a:solidFill>
                <a:latin typeface="Calibri"/>
              </a:rPr>
              <a:t>παρά </a:t>
            </a:r>
            <a:r>
              <a:rPr lang="el-GR" sz="1800" b="0" i="1" strike="noStrike" spc="-1">
                <a:solidFill>
                  <a:srgbClr val="000000"/>
                </a:solidFill>
                <a:latin typeface="Calibri"/>
              </a:rPr>
              <a:t>διαπομπεύει</a:t>
            </a:r>
            <a:r>
              <a:rPr lang="el-GR" sz="1800" b="0" strike="noStrike" spc="-1">
                <a:solidFill>
                  <a:srgbClr val="000000"/>
                </a:solidFill>
                <a:latin typeface="Calibri"/>
              </a:rPr>
              <a:t>, που </a:t>
            </a:r>
            <a:r>
              <a:rPr lang="el-GR" sz="1800" b="1" strike="noStrike" spc="-1">
                <a:solidFill>
                  <a:srgbClr val="000000"/>
                </a:solidFill>
                <a:latin typeface="Calibri"/>
              </a:rPr>
              <a:t>διορθώνει</a:t>
            </a:r>
            <a:r>
              <a:rPr lang="el-GR" sz="1800" b="0" strike="noStrike" spc="-1">
                <a:solidFill>
                  <a:srgbClr val="000000"/>
                </a:solidFill>
                <a:latin typeface="Calibri"/>
              </a:rPr>
              <a:t> παρά </a:t>
            </a:r>
            <a:r>
              <a:rPr lang="el-GR" sz="1800" b="0" i="1" strike="noStrike" spc="-1">
                <a:solidFill>
                  <a:srgbClr val="000000"/>
                </a:solidFill>
                <a:latin typeface="Calibri"/>
              </a:rPr>
              <a:t>επεμβαίνει στη ζωή του άλλου (του μαθητού)</a:t>
            </a:r>
            <a:r>
              <a:rPr lang="el-GR" sz="1800" b="0" strike="noStrike" spc="-1">
                <a:solidFill>
                  <a:srgbClr val="000000"/>
                </a:solidFill>
                <a:latin typeface="Calibri"/>
              </a:rPr>
              <a:t>» (MG. 61 593-594).</a:t>
            </a:r>
            <a:endParaRPr lang="el-GR" sz="1800" b="0" strike="noStrike" spc="-1">
              <a:latin typeface="Arial"/>
            </a:endParaRPr>
          </a:p>
        </p:txBody>
      </p:sp>
      <p:sp>
        <p:nvSpPr>
          <p:cNvPr id="242" name="3 - Ορθογώνιο"/>
          <p:cNvSpPr/>
          <p:nvPr/>
        </p:nvSpPr>
        <p:spPr>
          <a:xfrm>
            <a:off x="0" y="1296000"/>
            <a:ext cx="9143640" cy="34148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l-GR" sz="1800" b="0" strike="noStrike" spc="-1" dirty="0">
                <a:solidFill>
                  <a:srgbClr val="000000"/>
                </a:solidFill>
                <a:latin typeface="Calibri"/>
              </a:rPr>
              <a:t>Ως </a:t>
            </a:r>
            <a:r>
              <a:rPr lang="el-GR" sz="1800" b="1" strike="noStrike" spc="-1" dirty="0">
                <a:solidFill>
                  <a:srgbClr val="000000"/>
                </a:solidFill>
                <a:latin typeface="Calibri"/>
              </a:rPr>
              <a:t>πνευματικός παιδαγωγός </a:t>
            </a:r>
            <a:r>
              <a:rPr lang="el-GR" sz="1800" b="0" strike="noStrike" spc="-1" dirty="0">
                <a:solidFill>
                  <a:srgbClr val="000000"/>
                </a:solidFill>
                <a:latin typeface="Calibri"/>
              </a:rPr>
              <a:t>ο Ιερός Χρυσόστομος με έμφαση υπογραμμίζει ότι ο διδάσκαλος οφείλει να είναι </a:t>
            </a:r>
            <a:r>
              <a:rPr lang="el-GR" sz="1800" b="0" strike="noStrike" spc="-1" dirty="0">
                <a:solidFill>
                  <a:srgbClr val="000000"/>
                </a:solidFill>
                <a:effectLst>
                  <a:outerShdw blurRad="38100" dist="38100" dir="2700000" algn="tl">
                    <a:srgbClr val="000000">
                      <a:alpha val="43137"/>
                    </a:srgbClr>
                  </a:outerShdw>
                </a:effectLst>
                <a:latin typeface="Calibri"/>
              </a:rPr>
              <a:t>συγκαταβατικός</a:t>
            </a:r>
            <a:r>
              <a:rPr lang="el-GR" sz="1800" b="0" strike="noStrike" spc="-1" dirty="0">
                <a:solidFill>
                  <a:srgbClr val="000000"/>
                </a:solidFill>
                <a:latin typeface="Calibri"/>
              </a:rPr>
              <a:t> στις αδυναμίες των μαθητών του, τους οποίους </a:t>
            </a:r>
            <a:r>
              <a:rPr lang="el-GR" sz="1800" b="0" i="1" strike="noStrike" spc="-1" dirty="0">
                <a:solidFill>
                  <a:srgbClr val="000000"/>
                </a:solidFill>
                <a:latin typeface="Calibri"/>
              </a:rPr>
              <a:t>δεν</a:t>
            </a:r>
            <a:r>
              <a:rPr lang="el-GR" sz="1800" b="0" strike="noStrike" spc="-1" dirty="0">
                <a:solidFill>
                  <a:srgbClr val="000000"/>
                </a:solidFill>
                <a:latin typeface="Calibri"/>
              </a:rPr>
              <a:t> θα πρέπει να </a:t>
            </a:r>
            <a:r>
              <a:rPr lang="el-GR" sz="1800" b="0" i="1" strike="noStrike" spc="-1" dirty="0">
                <a:solidFill>
                  <a:srgbClr val="000000"/>
                </a:solidFill>
                <a:latin typeface="Calibri"/>
              </a:rPr>
              <a:t>κολακεύει</a:t>
            </a:r>
            <a:r>
              <a:rPr lang="el-GR" sz="1800" b="0" strike="noStrike" spc="-1" dirty="0">
                <a:solidFill>
                  <a:srgbClr val="000000"/>
                </a:solidFill>
                <a:latin typeface="Calibri"/>
              </a:rPr>
              <a:t>, αλλά σε ορισμένες περιπτώσεις και θα πρέπει να τους δυσαρεστεί για το συμφέρον τους. Απέναντι στους μαθητές του θα πρέπει να είναι </a:t>
            </a:r>
            <a:r>
              <a:rPr lang="el-GR" sz="1800" b="0" strike="noStrike" spc="-1" dirty="0">
                <a:solidFill>
                  <a:srgbClr val="000000"/>
                </a:solidFill>
                <a:effectLst>
                  <a:outerShdw blurRad="38100" dist="38100" dir="2700000" algn="tl">
                    <a:srgbClr val="000000">
                      <a:alpha val="43137"/>
                    </a:srgbClr>
                  </a:outerShdw>
                </a:effectLst>
                <a:latin typeface="Calibri"/>
              </a:rPr>
              <a:t>απλός</a:t>
            </a:r>
            <a:r>
              <a:rPr lang="el-GR" sz="1800" b="0" strike="noStrike" spc="-1" dirty="0">
                <a:solidFill>
                  <a:srgbClr val="000000"/>
                </a:solidFill>
                <a:latin typeface="Calibri"/>
              </a:rPr>
              <a:t>, </a:t>
            </a:r>
            <a:r>
              <a:rPr lang="el-GR" sz="1800" b="0" strike="noStrike" spc="-1" dirty="0">
                <a:solidFill>
                  <a:srgbClr val="000000"/>
                </a:solidFill>
                <a:effectLst>
                  <a:outerShdw blurRad="38100" dist="38100" dir="2700000" algn="tl">
                    <a:srgbClr val="000000">
                      <a:alpha val="43137"/>
                    </a:srgbClr>
                  </a:outerShdw>
                </a:effectLst>
                <a:latin typeface="Calibri"/>
              </a:rPr>
              <a:t>ειλικρινής</a:t>
            </a:r>
            <a:r>
              <a:rPr lang="el-GR" sz="1800" b="0" strike="noStrike" spc="-1" dirty="0">
                <a:solidFill>
                  <a:srgbClr val="000000"/>
                </a:solidFill>
                <a:latin typeface="Calibri"/>
              </a:rPr>
              <a:t>, άδολος, </a:t>
            </a:r>
            <a:r>
              <a:rPr lang="el-GR" sz="1800" b="0" strike="noStrike" spc="-1" dirty="0">
                <a:solidFill>
                  <a:srgbClr val="000000"/>
                </a:solidFill>
                <a:effectLst>
                  <a:outerShdw blurRad="38100" dist="38100" dir="2700000" algn="tl">
                    <a:srgbClr val="000000">
                      <a:alpha val="43137"/>
                    </a:srgbClr>
                  </a:outerShdw>
                </a:effectLst>
                <a:latin typeface="Calibri"/>
              </a:rPr>
              <a:t>απονήρευτος</a:t>
            </a:r>
            <a:r>
              <a:rPr lang="el-GR" sz="1800" b="0" strike="noStrike" spc="-1" dirty="0">
                <a:solidFill>
                  <a:srgbClr val="000000"/>
                </a:solidFill>
                <a:latin typeface="Calibri"/>
              </a:rPr>
              <a:t> και πάντοτε να αποστρέφεται την ειρωνεία και την υποκρισία. Οφείλει να επιδεικνύει </a:t>
            </a:r>
            <a:r>
              <a:rPr lang="el-GR" sz="1800" b="0" strike="noStrike" spc="-1" dirty="0">
                <a:solidFill>
                  <a:srgbClr val="000000"/>
                </a:solidFill>
                <a:effectLst>
                  <a:outerShdw blurRad="38100" dist="38100" dir="2700000" algn="tl">
                    <a:srgbClr val="000000">
                      <a:alpha val="43137"/>
                    </a:srgbClr>
                  </a:outerShdw>
                </a:effectLst>
                <a:latin typeface="Calibri"/>
              </a:rPr>
              <a:t>δημοκρατικό πνεύμα</a:t>
            </a:r>
            <a:r>
              <a:rPr lang="el-GR" sz="1800" b="0" strike="noStrike" spc="-1" dirty="0">
                <a:solidFill>
                  <a:srgbClr val="000000"/>
                </a:solidFill>
                <a:latin typeface="Calibri"/>
              </a:rPr>
              <a:t> και να σέβεται τη γνώμη των μαθητών του. Δεν θα πρέπει να αντιμετωπίζει με τον ίδιο τρόπο όλους τους μαθητές, αλλά να είναι </a:t>
            </a:r>
            <a:r>
              <a:rPr lang="el-GR" sz="1800" b="0" strike="noStrike" spc="-1" dirty="0">
                <a:solidFill>
                  <a:srgbClr val="000000"/>
                </a:solidFill>
                <a:effectLst>
                  <a:outerShdw blurRad="38100" dist="38100" dir="2700000" algn="tl">
                    <a:srgbClr val="000000">
                      <a:alpha val="43137"/>
                    </a:srgbClr>
                  </a:outerShdw>
                </a:effectLst>
                <a:latin typeface="Calibri"/>
              </a:rPr>
              <a:t>άλλοτε</a:t>
            </a:r>
            <a:r>
              <a:rPr lang="el-GR" sz="1800" b="0" strike="noStrike" spc="-1" dirty="0">
                <a:solidFill>
                  <a:srgbClr val="000000"/>
                </a:solidFill>
                <a:latin typeface="Calibri"/>
              </a:rPr>
              <a:t> συγκαταβατικός και </a:t>
            </a:r>
            <a:r>
              <a:rPr lang="el-GR" sz="1800" b="0" strike="noStrike" spc="-1" dirty="0">
                <a:solidFill>
                  <a:srgbClr val="000000"/>
                </a:solidFill>
                <a:effectLst>
                  <a:outerShdw blurRad="38100" dist="38100" dir="2700000" algn="tl">
                    <a:srgbClr val="000000">
                      <a:alpha val="43137"/>
                    </a:srgbClr>
                  </a:outerShdw>
                </a:effectLst>
                <a:latin typeface="Calibri"/>
              </a:rPr>
              <a:t>άλλοτε</a:t>
            </a:r>
            <a:r>
              <a:rPr lang="el-GR" sz="1800" b="0" strike="noStrike" spc="-1" dirty="0">
                <a:solidFill>
                  <a:srgbClr val="000000"/>
                </a:solidFill>
                <a:latin typeface="Calibri"/>
              </a:rPr>
              <a:t> με διάκριση </a:t>
            </a:r>
            <a:r>
              <a:rPr lang="el-GR" sz="1800" b="0" strike="noStrike" spc="-1" dirty="0">
                <a:solidFill>
                  <a:srgbClr val="000000"/>
                </a:solidFill>
                <a:effectLst>
                  <a:outerShdw blurRad="38100" dist="38100" dir="2700000" algn="tl">
                    <a:srgbClr val="000000">
                      <a:alpha val="43137"/>
                    </a:srgbClr>
                  </a:outerShdw>
                </a:effectLst>
                <a:latin typeface="Calibri"/>
              </a:rPr>
              <a:t>αυστηρός</a:t>
            </a:r>
            <a:r>
              <a:rPr lang="el-GR" sz="1800" b="0" strike="noStrike" spc="-1" dirty="0">
                <a:solidFill>
                  <a:srgbClr val="000000"/>
                </a:solidFill>
                <a:latin typeface="Calibri"/>
              </a:rPr>
              <a:t> </a:t>
            </a:r>
            <a:r>
              <a:rPr lang="el-GR" sz="1800" b="1" strike="noStrike" spc="-1" dirty="0">
                <a:solidFill>
                  <a:srgbClr val="000000"/>
                </a:solidFill>
                <a:latin typeface="Calibri"/>
              </a:rPr>
              <a:t>ανάλογα με την περίσταση</a:t>
            </a:r>
            <a:r>
              <a:rPr lang="el-GR" sz="1800" b="0" strike="noStrike" spc="-1" dirty="0">
                <a:solidFill>
                  <a:srgbClr val="000000"/>
                </a:solidFill>
                <a:latin typeface="Calibri"/>
              </a:rPr>
              <a:t>. Ο άξιος διδάσκαλος παιδαγωγεί και διορθώνει τα κακώς κείμενα, αλλά </a:t>
            </a:r>
            <a:r>
              <a:rPr lang="el-GR" sz="1800" b="0" i="1" strike="noStrike" spc="-1" dirty="0">
                <a:solidFill>
                  <a:srgbClr val="000000"/>
                </a:solidFill>
                <a:latin typeface="Calibri"/>
              </a:rPr>
              <a:t>δεν</a:t>
            </a:r>
            <a:r>
              <a:rPr lang="el-GR" sz="1800" b="0" strike="noStrike" spc="-1" dirty="0">
                <a:solidFill>
                  <a:srgbClr val="000000"/>
                </a:solidFill>
                <a:latin typeface="Calibri"/>
              </a:rPr>
              <a:t> διαπομπεύει, </a:t>
            </a:r>
            <a:r>
              <a:rPr lang="el-GR" sz="1800" b="0" i="1" strike="noStrike" spc="-1" dirty="0">
                <a:solidFill>
                  <a:srgbClr val="000000"/>
                </a:solidFill>
                <a:latin typeface="Calibri"/>
              </a:rPr>
              <a:t>δεν</a:t>
            </a:r>
            <a:r>
              <a:rPr lang="el-GR" sz="1800" b="0" strike="noStrike" spc="-1" dirty="0">
                <a:solidFill>
                  <a:srgbClr val="000000"/>
                </a:solidFill>
                <a:latin typeface="Calibri"/>
              </a:rPr>
              <a:t> διασύρει και </a:t>
            </a:r>
            <a:r>
              <a:rPr lang="el-GR" sz="1800" b="0" i="1" strike="noStrike" spc="-1" dirty="0">
                <a:solidFill>
                  <a:srgbClr val="000000"/>
                </a:solidFill>
                <a:latin typeface="Calibri"/>
              </a:rPr>
              <a:t>δεν</a:t>
            </a:r>
            <a:r>
              <a:rPr lang="el-GR" sz="1800" b="0" strike="noStrike" spc="-1" dirty="0">
                <a:solidFill>
                  <a:srgbClr val="000000"/>
                </a:solidFill>
                <a:latin typeface="Calibri"/>
              </a:rPr>
              <a:t> εξαναγκάζει εκβιαστικά τον μαθητή. Να </a:t>
            </a:r>
            <a:r>
              <a:rPr lang="el-GR" sz="1800" b="0" i="1" strike="noStrike" spc="-1" dirty="0">
                <a:solidFill>
                  <a:srgbClr val="000000"/>
                </a:solidFill>
                <a:latin typeface="Calibri"/>
              </a:rPr>
              <a:t>μην</a:t>
            </a:r>
            <a:r>
              <a:rPr lang="el-GR" sz="1800" b="0" strike="noStrike" spc="-1" dirty="0">
                <a:solidFill>
                  <a:srgbClr val="000000"/>
                </a:solidFill>
                <a:latin typeface="Calibri"/>
              </a:rPr>
              <a:t> παραγνωρίζεται και να </a:t>
            </a:r>
            <a:r>
              <a:rPr lang="el-GR" sz="1800" b="0" i="1" strike="noStrike" spc="-1" dirty="0">
                <a:solidFill>
                  <a:srgbClr val="000000"/>
                </a:solidFill>
                <a:latin typeface="Calibri"/>
              </a:rPr>
              <a:t>μην</a:t>
            </a:r>
            <a:r>
              <a:rPr lang="el-GR" sz="1800" b="0" strike="noStrike" spc="-1" dirty="0">
                <a:solidFill>
                  <a:srgbClr val="000000"/>
                </a:solidFill>
                <a:latin typeface="Calibri"/>
              </a:rPr>
              <a:t> εξοικειώνεται υπερβολικά μαζί τους, αλλά και να </a:t>
            </a:r>
            <a:r>
              <a:rPr lang="el-GR" sz="1800" b="0" i="1" strike="noStrike" spc="-1" dirty="0">
                <a:solidFill>
                  <a:srgbClr val="000000"/>
                </a:solidFill>
                <a:latin typeface="Calibri"/>
              </a:rPr>
              <a:t>μην</a:t>
            </a:r>
            <a:r>
              <a:rPr lang="el-GR" sz="1800" b="0" strike="noStrike" spc="-1" dirty="0">
                <a:solidFill>
                  <a:srgbClr val="000000"/>
                </a:solidFill>
                <a:latin typeface="Calibri"/>
              </a:rPr>
              <a:t> απογοητεύεται εύκολα όταν οι μαθητές του </a:t>
            </a:r>
            <a:r>
              <a:rPr lang="el-GR" sz="1800" b="0" strike="noStrike" spc="-1" dirty="0" err="1">
                <a:solidFill>
                  <a:srgbClr val="000000"/>
                </a:solidFill>
                <a:latin typeface="Calibri"/>
              </a:rPr>
              <a:t>ανυπακούουν</a:t>
            </a:r>
            <a:r>
              <a:rPr lang="el-GR" sz="1800" b="0" strike="noStrike" spc="-1" dirty="0">
                <a:solidFill>
                  <a:srgbClr val="000000"/>
                </a:solidFill>
                <a:latin typeface="Calibri"/>
              </a:rPr>
              <a:t> και αδιαφορούν στις νουθεσίες του.</a:t>
            </a:r>
            <a:endParaRPr lang="el-GR" sz="1800" b="0" strike="noStrike" spc="-1" dirty="0">
              <a:latin typeface="Arial"/>
            </a:endParaRPr>
          </a:p>
        </p:txBody>
      </p:sp>
      <p:sp>
        <p:nvSpPr>
          <p:cNvPr id="243" name="4 - Ορθογώνιο"/>
          <p:cNvSpPr/>
          <p:nvPr/>
        </p:nvSpPr>
        <p:spPr>
          <a:xfrm>
            <a:off x="0" y="4628520"/>
            <a:ext cx="12191760" cy="228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«Όταν ο Χριστός ήρθε, ήθελε να διδάξει τους ανθρώπους κάθε αρετή. Ο δάσκαλος όμως δεν διδάσκει μόνο </a:t>
            </a:r>
            <a:r>
              <a:rPr lang="el-GR" sz="1800" b="1" strike="noStrike" spc="-1" dirty="0">
                <a:solidFill>
                  <a:srgbClr val="000000"/>
                </a:solidFill>
                <a:latin typeface="Calibri"/>
              </a:rPr>
              <a:t>με λόγια, αλλά και με έργα</a:t>
            </a:r>
            <a:r>
              <a:rPr lang="el-GR" sz="1800" b="0" strike="noStrike" spc="-1" dirty="0">
                <a:solidFill>
                  <a:srgbClr val="000000"/>
                </a:solidFill>
                <a:latin typeface="Calibri"/>
              </a:rPr>
              <a:t>, γιατί αυτή είναι η </a:t>
            </a:r>
            <a:r>
              <a:rPr lang="el-GR" sz="1800" b="1" strike="noStrike" spc="-1" dirty="0">
                <a:solidFill>
                  <a:srgbClr val="000000"/>
                </a:solidFill>
                <a:latin typeface="Calibri"/>
              </a:rPr>
              <a:t>άριστη διδασκαλία </a:t>
            </a:r>
            <a:r>
              <a:rPr lang="el-GR" sz="1800" b="0" strike="noStrike" spc="-1" dirty="0">
                <a:solidFill>
                  <a:srgbClr val="000000"/>
                </a:solidFill>
                <a:latin typeface="Calibri"/>
              </a:rPr>
              <a:t>του δασκάλου. Γιατί και ο κυβερνήτης, όταν βάζει δίπλα του το</a:t>
            </a:r>
            <a:r>
              <a:rPr lang="el-GR" spc="-1" dirty="0">
                <a:solidFill>
                  <a:srgbClr val="000000"/>
                </a:solidFill>
                <a:latin typeface="Calibri"/>
              </a:rPr>
              <a:t>ν</a:t>
            </a:r>
            <a:r>
              <a:rPr lang="el-GR" sz="1800" b="0" strike="noStrike" spc="-1" dirty="0">
                <a:solidFill>
                  <a:srgbClr val="000000"/>
                </a:solidFill>
                <a:latin typeface="Calibri"/>
              </a:rPr>
              <a:t> μαθητή, του δείχνει βέβαια πώς να κρατάει το τιμόνι, αλλά προσθέτει και λόγια στην πράξη, και δεν λέγει μόνο, ούτε εργάζεται μόνο.  Το ίδιο και ο οικοδόμος, αφού τοποθετήσει δίπλα του εκείνον που θέλει να μάθει πώς χτίζεται ο τοίχος, του δείχνει βέβαια με την πράξη, του δείχνει όμως και με τα λόγια. Το ίδιο κάνει και ο υφαντής και ο κεντητής και ο χρυσοχόος και ο χαλκουργός, και κάθε τέχνη έχει τον δάσκαλό της και με λόγια και με έργα. Επειδή λοιπόν και ο Χριστός ήρθε να μας διδάξει κάθε αρετή, γι’ αυτό και λέγει όσα πρέπει να κάνουμε και τα κάμνει ο Ίδιος. Γιατί λέγει, «όποιος έκαμε και δίδαξε, αυτός θα ονομασθεί μεγάλος στη Βασιλεία των Ουρανών».</a:t>
            </a:r>
            <a:endParaRPr lang="el-GR" sz="1800" b="0" strike="noStrike" spc="-1" dirty="0">
              <a:latin typeface="Arial"/>
            </a:endParaRPr>
          </a:p>
        </p:txBody>
      </p:sp>
      <p:pic>
        <p:nvPicPr>
          <p:cNvPr id="244" name="Picture 2"/>
          <p:cNvPicPr/>
          <p:nvPr/>
        </p:nvPicPr>
        <p:blipFill>
          <a:blip r:embed="rId2" cstate="print"/>
          <a:stretch/>
        </p:blipFill>
        <p:spPr>
          <a:xfrm>
            <a:off x="9276366" y="1374840"/>
            <a:ext cx="2770920" cy="2890800"/>
          </a:xfrm>
          <a:prstGeom prst="rect">
            <a:avLst/>
          </a:prstGeom>
          <a:ln w="9525">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xit" fill="hold" nodeType="clickEffect">
                                  <p:stCondLst>
                                    <p:cond delay="0"/>
                                  </p:stCondLst>
                                  <p:childTnLst>
                                    <p:animEffect transition="out" filter="dissolve">
                                      <p:cBhvr additive="repl">
                                        <p:cTn id="6" dur="500"/>
                                        <p:tgtEl>
                                          <p:spTgt spid="241"/>
                                        </p:tgtEl>
                                      </p:cBhvr>
                                    </p:animEffect>
                                    <p:set>
                                      <p:cBhvr>
                                        <p:cTn id="7" dur="1" fill="hold">
                                          <p:stCondLst>
                                            <p:cond delay="499"/>
                                          </p:stCondLst>
                                        </p:cTn>
                                        <p:tgtEl>
                                          <p:spTgt spid="2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dissolve">
                                      <p:cBhvr additive="repl">
                                        <p:cTn id="12" dur="5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fill="hold" nodeType="clickEffect">
                                  <p:stCondLst>
                                    <p:cond delay="0"/>
                                  </p:stCondLst>
                                  <p:childTnLst>
                                    <p:animEffect transition="out" filter="dissolve">
                                      <p:cBhvr additive="repl">
                                        <p:cTn id="16" dur="500"/>
                                        <p:tgtEl>
                                          <p:spTgt spid="242"/>
                                        </p:tgtEl>
                                      </p:cBhvr>
                                    </p:animEffect>
                                    <p:set>
                                      <p:cBhvr>
                                        <p:cTn id="17" dur="1" fill="hold">
                                          <p:stCondLst>
                                            <p:cond delay="499"/>
                                          </p:stCondLst>
                                        </p:cTn>
                                        <p:tgtEl>
                                          <p:spTgt spid="2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fill="hold"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dissolve">
                                      <p:cBhvr additive="repl">
                                        <p:cTn id="22"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1 - Ορθογώνιο"/>
          <p:cNvSpPr/>
          <p:nvPr/>
        </p:nvSpPr>
        <p:spPr>
          <a:xfrm>
            <a:off x="0" y="0"/>
            <a:ext cx="7611840" cy="228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endParaRPr lang="el-GR" sz="1800" b="0" strike="noStrike" spc="-1" dirty="0">
              <a:latin typeface="Arial"/>
            </a:endParaRPr>
          </a:p>
          <a:p>
            <a:pPr algn="just">
              <a:lnSpc>
                <a:spcPct val="100000"/>
              </a:lnSpc>
            </a:pPr>
            <a:r>
              <a:rPr lang="el-GR" sz="1800" b="0" strike="noStrike" spc="-1" dirty="0">
                <a:solidFill>
                  <a:srgbClr val="000000"/>
                </a:solidFill>
                <a:latin typeface="Calibri"/>
              </a:rPr>
              <a:t>Στην Παλαιά και Καινή Διαθήκη εμφανίζεται το </a:t>
            </a:r>
            <a:r>
              <a:rPr lang="el-GR" sz="1800" b="1" strike="noStrike" spc="-1" dirty="0">
                <a:solidFill>
                  <a:srgbClr val="000000"/>
                </a:solidFill>
                <a:latin typeface="Calibri"/>
              </a:rPr>
              <a:t>βίωμα</a:t>
            </a:r>
            <a:r>
              <a:rPr lang="el-GR" sz="1800" b="0" strike="noStrike" spc="-1" dirty="0">
                <a:solidFill>
                  <a:srgbClr val="000000"/>
                </a:solidFill>
                <a:latin typeface="Calibri"/>
              </a:rPr>
              <a:t> ως </a:t>
            </a:r>
            <a:r>
              <a:rPr lang="el-GR" sz="1800" b="1" strike="noStrike" spc="-1" dirty="0">
                <a:solidFill>
                  <a:srgbClr val="000000"/>
                </a:solidFill>
                <a:latin typeface="Calibri"/>
              </a:rPr>
              <a:t>μέσο</a:t>
            </a:r>
            <a:r>
              <a:rPr lang="el-GR" sz="1800" b="0" strike="noStrike" spc="-1" dirty="0">
                <a:solidFill>
                  <a:srgbClr val="000000"/>
                </a:solidFill>
                <a:latin typeface="Calibri"/>
              </a:rPr>
              <a:t> για την </a:t>
            </a:r>
            <a:r>
              <a:rPr lang="el-GR" sz="1800" b="1" strike="noStrike" spc="-1" dirty="0">
                <a:solidFill>
                  <a:srgbClr val="000000"/>
                </a:solidFill>
                <a:latin typeface="Calibri"/>
              </a:rPr>
              <a:t>κατανόηση της πίστης</a:t>
            </a:r>
            <a:r>
              <a:rPr lang="el-GR" sz="1800" b="0" strike="noStrike" spc="-1" dirty="0">
                <a:solidFill>
                  <a:srgbClr val="000000"/>
                </a:solidFill>
                <a:latin typeface="Calibri"/>
              </a:rPr>
              <a:t>. Ο </a:t>
            </a:r>
            <a:r>
              <a:rPr lang="el-GR" sz="1800" b="1" strike="noStrike" spc="-1" dirty="0">
                <a:solidFill>
                  <a:srgbClr val="000000"/>
                </a:solidFill>
                <a:latin typeface="Calibri"/>
              </a:rPr>
              <a:t>Χριστός</a:t>
            </a:r>
            <a:r>
              <a:rPr lang="el-GR" sz="1800" b="0" strike="noStrike" spc="-1" dirty="0">
                <a:solidFill>
                  <a:srgbClr val="000000"/>
                </a:solidFill>
                <a:latin typeface="Calibri"/>
              </a:rPr>
              <a:t> μέσα από την </a:t>
            </a:r>
            <a:r>
              <a:rPr lang="el-GR" sz="1800" b="1" strike="noStrike" spc="-1" dirty="0">
                <a:solidFill>
                  <a:srgbClr val="000000"/>
                </a:solidFill>
                <a:latin typeface="Calibri"/>
              </a:rPr>
              <a:t>ζωή</a:t>
            </a:r>
            <a:r>
              <a:rPr lang="el-GR" sz="1800" b="0" strike="noStrike" spc="-1" dirty="0">
                <a:solidFill>
                  <a:srgbClr val="000000"/>
                </a:solidFill>
                <a:latin typeface="Calibri"/>
              </a:rPr>
              <a:t> </a:t>
            </a:r>
            <a:r>
              <a:rPr lang="el-GR" sz="1800" b="0" u="sng" strike="noStrike" spc="-1" dirty="0">
                <a:solidFill>
                  <a:srgbClr val="000000"/>
                </a:solidFill>
                <a:uFillTx/>
                <a:latin typeface="Calibri"/>
              </a:rPr>
              <a:t>και</a:t>
            </a:r>
            <a:r>
              <a:rPr lang="el-GR" sz="1800" b="0" strike="noStrike" spc="-1" dirty="0">
                <a:solidFill>
                  <a:srgbClr val="000000"/>
                </a:solidFill>
                <a:latin typeface="Calibri"/>
              </a:rPr>
              <a:t> την </a:t>
            </a:r>
            <a:r>
              <a:rPr lang="el-GR" sz="1800" b="1" strike="noStrike" spc="-1" dirty="0">
                <a:solidFill>
                  <a:srgbClr val="000000"/>
                </a:solidFill>
                <a:latin typeface="Calibri"/>
              </a:rPr>
              <a:t>διδασκαλία</a:t>
            </a:r>
            <a:r>
              <a:rPr lang="el-GR" sz="1800" b="0" strike="noStrike" spc="-1" dirty="0">
                <a:solidFill>
                  <a:srgbClr val="000000"/>
                </a:solidFill>
                <a:latin typeface="Calibri"/>
              </a:rPr>
              <a:t> του, χρησιμοποιούσε το </a:t>
            </a:r>
            <a:r>
              <a:rPr lang="el-GR" sz="1800" b="1" strike="noStrike" spc="-1" dirty="0">
                <a:solidFill>
                  <a:srgbClr val="000000"/>
                </a:solidFill>
                <a:latin typeface="Calibri"/>
              </a:rPr>
              <a:t>βίωμα ως τρόπο διδασκαλίας</a:t>
            </a:r>
            <a:r>
              <a:rPr lang="el-GR" sz="1800" b="0" strike="noStrike" spc="-1" dirty="0">
                <a:solidFill>
                  <a:srgbClr val="000000"/>
                </a:solidFill>
                <a:latin typeface="Calibri"/>
              </a:rPr>
              <a:t>, ώστε να μπορούν οι άνθρωποι να </a:t>
            </a:r>
            <a:r>
              <a:rPr lang="el-GR" sz="1800" b="1" strike="noStrike" spc="-1" dirty="0">
                <a:solidFill>
                  <a:srgbClr val="000000"/>
                </a:solidFill>
                <a:latin typeface="Calibri"/>
              </a:rPr>
              <a:t>κατανοήσουν καλύτερα τον Λόγο Του</a:t>
            </a:r>
            <a:r>
              <a:rPr lang="el-GR" sz="1800" b="0" strike="noStrike" spc="-1" dirty="0">
                <a:solidFill>
                  <a:srgbClr val="000000"/>
                </a:solidFill>
                <a:latin typeface="Calibri"/>
              </a:rPr>
              <a:t>. Οι Προφήτες, οι Απόστολοι και οι Άγιοι, κατάφεραν να γίνουν </a:t>
            </a:r>
            <a:r>
              <a:rPr lang="el-GR" sz="1800" b="1" strike="noStrike" spc="-1" dirty="0">
                <a:solidFill>
                  <a:srgbClr val="000000"/>
                </a:solidFill>
                <a:latin typeface="Calibri"/>
              </a:rPr>
              <a:t>μέτοχοι της θείας χάρης </a:t>
            </a:r>
            <a:r>
              <a:rPr lang="el-GR" sz="1800" b="0" strike="noStrike" spc="-1" dirty="0">
                <a:solidFill>
                  <a:srgbClr val="000000"/>
                </a:solidFill>
                <a:latin typeface="Calibri"/>
              </a:rPr>
              <a:t>δηλαδή να </a:t>
            </a:r>
            <a:r>
              <a:rPr lang="el-GR" sz="1800" b="1" strike="noStrike" spc="-1" dirty="0">
                <a:solidFill>
                  <a:srgbClr val="000000"/>
                </a:solidFill>
                <a:latin typeface="Calibri"/>
              </a:rPr>
              <a:t>ενωθούν με τον Θεό</a:t>
            </a:r>
            <a:r>
              <a:rPr lang="el-GR" sz="1800" b="0" strike="noStrike" spc="-1" dirty="0">
                <a:solidFill>
                  <a:srgbClr val="000000"/>
                </a:solidFill>
                <a:latin typeface="Calibri"/>
              </a:rPr>
              <a:t>, αφού είχαν την δυνατότητα να </a:t>
            </a:r>
            <a:r>
              <a:rPr lang="el-GR" sz="1800" b="1" strike="noStrike" spc="599" dirty="0">
                <a:solidFill>
                  <a:srgbClr val="000000"/>
                </a:solidFill>
                <a:latin typeface="Calibri"/>
              </a:rPr>
              <a:t>βιώσουν</a:t>
            </a:r>
            <a:r>
              <a:rPr lang="el-GR" sz="1800" b="1" strike="noStrike" spc="-1" dirty="0">
                <a:solidFill>
                  <a:srgbClr val="000000"/>
                </a:solidFill>
                <a:latin typeface="Calibri"/>
              </a:rPr>
              <a:t> την πίστη τους</a:t>
            </a:r>
            <a:r>
              <a:rPr lang="el-GR" sz="1800" b="0" strike="noStrike" spc="-1" dirty="0">
                <a:solidFill>
                  <a:srgbClr val="000000"/>
                </a:solidFill>
                <a:latin typeface="Calibri"/>
              </a:rPr>
              <a:t>. Αυτό  φαίνεται από τον  </a:t>
            </a:r>
            <a:r>
              <a:rPr lang="el-GR" sz="1800" b="1" strike="noStrike" spc="599" dirty="0">
                <a:solidFill>
                  <a:srgbClr val="000000"/>
                </a:solidFill>
                <a:latin typeface="Calibri"/>
              </a:rPr>
              <a:t>τρόπο</a:t>
            </a:r>
            <a:r>
              <a:rPr lang="el-GR" sz="1800" b="0" strike="noStrike" spc="-1" dirty="0">
                <a:solidFill>
                  <a:srgbClr val="000000"/>
                </a:solidFill>
                <a:latin typeface="Calibri"/>
              </a:rPr>
              <a:t> με τον οποίον </a:t>
            </a:r>
            <a:r>
              <a:rPr lang="el-GR" sz="1800" b="1" strike="noStrike" spc="-1" dirty="0">
                <a:solidFill>
                  <a:srgbClr val="000000"/>
                </a:solidFill>
                <a:latin typeface="Calibri"/>
              </a:rPr>
              <a:t>ζούσαν</a:t>
            </a:r>
            <a:r>
              <a:rPr lang="en-US" sz="1800" b="0" strike="noStrike" spc="-1" dirty="0">
                <a:solidFill>
                  <a:srgbClr val="000000"/>
                </a:solidFill>
                <a:latin typeface="Calibri"/>
              </a:rPr>
              <a:t>.</a:t>
            </a:r>
            <a:endParaRPr lang="el-GR" sz="1800" b="0" strike="noStrike" spc="-1" dirty="0">
              <a:latin typeface="Arial"/>
            </a:endParaRPr>
          </a:p>
        </p:txBody>
      </p:sp>
      <p:sp>
        <p:nvSpPr>
          <p:cNvPr id="246" name="2 - Ορθογώνιο"/>
          <p:cNvSpPr/>
          <p:nvPr/>
        </p:nvSpPr>
        <p:spPr>
          <a:xfrm>
            <a:off x="0" y="2351880"/>
            <a:ext cx="7528680" cy="202987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Φαίνεται το πόσο σημαντική είναι η </a:t>
            </a:r>
            <a:r>
              <a:rPr lang="el-GR" sz="1800" b="1" strike="noStrike" spc="-1" dirty="0">
                <a:solidFill>
                  <a:srgbClr val="000000"/>
                </a:solidFill>
                <a:latin typeface="Calibri"/>
              </a:rPr>
              <a:t>εμπειρία, το βίωμα </a:t>
            </a:r>
            <a:r>
              <a:rPr lang="el-GR" sz="1800" b="0" strike="noStrike" spc="-1" dirty="0">
                <a:solidFill>
                  <a:srgbClr val="000000"/>
                </a:solidFill>
                <a:latin typeface="Calibri"/>
              </a:rPr>
              <a:t> που πρέπει να έχει ο καθένας για να είναι ο </a:t>
            </a:r>
            <a:r>
              <a:rPr lang="el-GR" sz="1800" b="1" strike="noStrike" spc="-1" dirty="0">
                <a:solidFill>
                  <a:srgbClr val="000000"/>
                </a:solidFill>
                <a:latin typeface="Calibri"/>
              </a:rPr>
              <a:t>πραγματικός ερμηνευτής του λόγου του Θεού</a:t>
            </a:r>
            <a:r>
              <a:rPr lang="el-GR" sz="1800" b="0" strike="noStrike" spc="-1" dirty="0">
                <a:solidFill>
                  <a:srgbClr val="000000"/>
                </a:solidFill>
                <a:latin typeface="Calibri"/>
              </a:rPr>
              <a:t>. Εξάλλου, αυτός  που έχει </a:t>
            </a:r>
            <a:r>
              <a:rPr lang="el-GR" sz="1800" b="1" strike="noStrike" spc="-1" dirty="0">
                <a:solidFill>
                  <a:srgbClr val="000000"/>
                </a:solidFill>
                <a:latin typeface="Calibri"/>
              </a:rPr>
              <a:t>γνωρίσει τον Χριστό μέσα από τις εμπειρίες και τα βιώματα  της ζωής του είναι αυτός </a:t>
            </a:r>
            <a:r>
              <a:rPr lang="el-GR" sz="1800" b="0" strike="noStrike" spc="-1" dirty="0">
                <a:solidFill>
                  <a:srgbClr val="000000"/>
                </a:solidFill>
                <a:latin typeface="Calibri"/>
              </a:rPr>
              <a:t>τον οποίο οι εν λόγω εμπειρίες τον έχουν </a:t>
            </a:r>
            <a:r>
              <a:rPr lang="el-GR" sz="1800" b="1" strike="noStrike" spc="-1" dirty="0">
                <a:solidFill>
                  <a:srgbClr val="000000"/>
                </a:solidFill>
                <a:latin typeface="Calibri"/>
              </a:rPr>
              <a:t>οδηγήσει</a:t>
            </a:r>
            <a:r>
              <a:rPr lang="el-GR" sz="1800" b="0" strike="noStrike" spc="-1" dirty="0">
                <a:solidFill>
                  <a:srgbClr val="000000"/>
                </a:solidFill>
                <a:latin typeface="Calibri"/>
              </a:rPr>
              <a:t> στην </a:t>
            </a:r>
            <a:r>
              <a:rPr lang="el-GR" sz="1800" b="1" strike="noStrike" spc="-1" dirty="0">
                <a:solidFill>
                  <a:srgbClr val="000000"/>
                </a:solidFill>
                <a:latin typeface="Calibri"/>
              </a:rPr>
              <a:t>ένωση του με τον Θεό</a:t>
            </a:r>
            <a:r>
              <a:rPr lang="el-GR" sz="1800" b="0" strike="noStrike" spc="-1" dirty="0">
                <a:solidFill>
                  <a:srgbClr val="000000"/>
                </a:solidFill>
                <a:latin typeface="Calibri"/>
              </a:rPr>
              <a:t>.</a:t>
            </a:r>
            <a:r>
              <a:rPr lang="el-GR" sz="1800" b="1" strike="noStrike" spc="-1" dirty="0">
                <a:solidFill>
                  <a:srgbClr val="000000"/>
                </a:solidFill>
                <a:latin typeface="Calibri"/>
              </a:rPr>
              <a:t> Για να κατανοήσει κανείς τον Θεό θα πρέπει να έχει τις κατάλληλες εμπειρίες- βιώματα, ώστε να ενωθεί πραγματικά μαζί Του.</a:t>
            </a:r>
            <a:r>
              <a:rPr lang="el-GR" sz="1800" b="0" strike="noStrike" spc="-1" dirty="0">
                <a:solidFill>
                  <a:srgbClr val="000000"/>
                </a:solidFill>
                <a:latin typeface="Calibri"/>
              </a:rPr>
              <a:t> </a:t>
            </a:r>
            <a:endParaRPr lang="el-GR" sz="1800" b="0" strike="noStrike" spc="-1" dirty="0">
              <a:latin typeface="Arial"/>
            </a:endParaRPr>
          </a:p>
        </p:txBody>
      </p:sp>
      <p:sp>
        <p:nvSpPr>
          <p:cNvPr id="247" name="3 - Ορθογώνιο"/>
          <p:cNvSpPr/>
          <p:nvPr/>
        </p:nvSpPr>
        <p:spPr>
          <a:xfrm>
            <a:off x="7374600" y="297000"/>
            <a:ext cx="4817160" cy="70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000" b="1" strike="noStrike" spc="-1">
                <a:solidFill>
                  <a:srgbClr val="000000"/>
                </a:solidFill>
                <a:latin typeface="Calibri"/>
              </a:rPr>
              <a:t>Η   </a:t>
            </a:r>
            <a:r>
              <a:rPr lang="el-GR" sz="2000" b="1" strike="noStrike" spc="599">
                <a:solidFill>
                  <a:srgbClr val="000000"/>
                </a:solidFill>
                <a:latin typeface="Calibri"/>
              </a:rPr>
              <a:t>βιωματική</a:t>
            </a:r>
            <a:r>
              <a:rPr lang="el-GR" sz="2000" b="1" strike="noStrike" spc="-1">
                <a:solidFill>
                  <a:srgbClr val="000000"/>
                </a:solidFill>
                <a:latin typeface="Calibri"/>
              </a:rPr>
              <a:t> προσέγγιση </a:t>
            </a:r>
            <a:endParaRPr lang="el-GR" sz="2000" b="0" strike="noStrike" spc="-1">
              <a:latin typeface="Arial"/>
            </a:endParaRPr>
          </a:p>
          <a:p>
            <a:pPr algn="ctr">
              <a:lnSpc>
                <a:spcPct val="100000"/>
              </a:lnSpc>
            </a:pPr>
            <a:r>
              <a:rPr lang="el-GR" sz="2000" b="1" strike="noStrike" spc="-1">
                <a:solidFill>
                  <a:srgbClr val="000000"/>
                </a:solidFill>
                <a:latin typeface="Calibri"/>
              </a:rPr>
              <a:t>του Χριστού</a:t>
            </a:r>
            <a:endParaRPr lang="el-GR" sz="2000" b="0" strike="noStrike" spc="-1">
              <a:latin typeface="Arial"/>
            </a:endParaRPr>
          </a:p>
        </p:txBody>
      </p:sp>
      <p:pic>
        <p:nvPicPr>
          <p:cNvPr id="248" name="Picture 5" descr="C:\Users\User\Desktop\christ-healing-sick-icon-591.jpg"/>
          <p:cNvPicPr/>
          <p:nvPr/>
        </p:nvPicPr>
        <p:blipFill>
          <a:blip r:embed="rId2" cstate="print"/>
          <a:stretch/>
        </p:blipFill>
        <p:spPr>
          <a:xfrm>
            <a:off x="7743960" y="1033200"/>
            <a:ext cx="4165920" cy="5379120"/>
          </a:xfrm>
          <a:prstGeom prst="rect">
            <a:avLst/>
          </a:prstGeom>
          <a:ln w="0">
            <a:noFill/>
          </a:ln>
        </p:spPr>
      </p:pic>
      <p:sp>
        <p:nvSpPr>
          <p:cNvPr id="249" name="10 - Ορθογώνιο"/>
          <p:cNvSpPr/>
          <p:nvPr/>
        </p:nvSpPr>
        <p:spPr>
          <a:xfrm>
            <a:off x="0" y="4310640"/>
            <a:ext cx="7516800" cy="255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l-GR" sz="1800" b="0" strike="noStrike" spc="-1" dirty="0">
                <a:solidFill>
                  <a:srgbClr val="000000"/>
                </a:solidFill>
                <a:latin typeface="Calibri"/>
              </a:rPr>
              <a:t>Η </a:t>
            </a:r>
            <a:r>
              <a:rPr lang="el-GR" sz="1800" b="1" strike="noStrike" spc="-1" dirty="0">
                <a:solidFill>
                  <a:srgbClr val="000000"/>
                </a:solidFill>
                <a:latin typeface="Calibri"/>
              </a:rPr>
              <a:t>βιωματική εκπαίδευση </a:t>
            </a:r>
            <a:r>
              <a:rPr lang="el-GR" sz="1800" b="0" strike="noStrike" spc="-1" dirty="0">
                <a:solidFill>
                  <a:srgbClr val="000000"/>
                </a:solidFill>
                <a:latin typeface="Calibri"/>
              </a:rPr>
              <a:t>είναι μία πρωτότυπη μορφή διδασκαλίας, η οποία στηρίζεται στις </a:t>
            </a:r>
            <a:r>
              <a:rPr lang="el-GR" sz="1800" b="1" strike="noStrike" spc="-1" dirty="0">
                <a:solidFill>
                  <a:srgbClr val="000000"/>
                </a:solidFill>
                <a:latin typeface="Calibri"/>
              </a:rPr>
              <a:t>εμπειρίες</a:t>
            </a:r>
            <a:r>
              <a:rPr lang="el-GR" sz="1800" b="0" strike="noStrike" spc="-1" dirty="0">
                <a:solidFill>
                  <a:srgbClr val="000000"/>
                </a:solidFill>
                <a:latin typeface="Calibri"/>
              </a:rPr>
              <a:t> που αποκτάει ο άνθρωπος μέσα στην ζωή του και οδηγείται </a:t>
            </a:r>
            <a:r>
              <a:rPr lang="el-GR" sz="1800" b="0" strike="noStrike" spc="-1" dirty="0">
                <a:solidFill>
                  <a:srgbClr val="000000"/>
                </a:solidFill>
                <a:effectLst>
                  <a:outerShdw blurRad="38100" dist="38100" dir="2700000" algn="tl">
                    <a:srgbClr val="000000">
                      <a:alpha val="43137"/>
                    </a:srgbClr>
                  </a:outerShdw>
                </a:effectLst>
                <a:latin typeface="Calibri"/>
              </a:rPr>
              <a:t>μέσα από αυτές, </a:t>
            </a:r>
            <a:r>
              <a:rPr lang="el-GR" sz="1800" b="0" strike="noStrike" spc="-1" dirty="0">
                <a:solidFill>
                  <a:srgbClr val="000000"/>
                </a:solidFill>
                <a:latin typeface="Calibri"/>
              </a:rPr>
              <a:t>στην </a:t>
            </a:r>
            <a:r>
              <a:rPr lang="el-GR" sz="1800" b="1" strike="noStrike" spc="-1" dirty="0">
                <a:solidFill>
                  <a:srgbClr val="000000"/>
                </a:solidFill>
                <a:latin typeface="Calibri"/>
              </a:rPr>
              <a:t>γνώση</a:t>
            </a:r>
            <a:r>
              <a:rPr lang="el-GR" sz="1800" b="0" strike="noStrike" spc="-1" dirty="0">
                <a:solidFill>
                  <a:srgbClr val="000000"/>
                </a:solidFill>
                <a:latin typeface="Calibri"/>
              </a:rPr>
              <a:t>.</a:t>
            </a:r>
            <a:r>
              <a:rPr lang="en-US" sz="1800" b="0" strike="noStrike" spc="-1" dirty="0">
                <a:solidFill>
                  <a:srgbClr val="000000"/>
                </a:solidFill>
                <a:latin typeface="Calibri"/>
              </a:rPr>
              <a:t> </a:t>
            </a:r>
            <a:r>
              <a:rPr lang="el-GR" sz="1800" b="0" strike="noStrike" spc="-1" dirty="0">
                <a:solidFill>
                  <a:srgbClr val="000000"/>
                </a:solidFill>
                <a:latin typeface="Calibri"/>
              </a:rPr>
              <a:t>Το </a:t>
            </a:r>
            <a:r>
              <a:rPr lang="el-GR" sz="1800" b="1" strike="noStrike" spc="-1" dirty="0">
                <a:solidFill>
                  <a:srgbClr val="000000"/>
                </a:solidFill>
                <a:latin typeface="Calibri"/>
              </a:rPr>
              <a:t>βίωμα</a:t>
            </a:r>
            <a:r>
              <a:rPr lang="el-GR" sz="1800" b="0" strike="noStrike" spc="-1" dirty="0">
                <a:solidFill>
                  <a:srgbClr val="000000"/>
                </a:solidFill>
                <a:latin typeface="Calibri"/>
              </a:rPr>
              <a:t> αποτελεί τμήμα της ανθρώπινης ζωής ως </a:t>
            </a:r>
            <a:r>
              <a:rPr lang="el-GR" sz="1800" b="1" u="sng" strike="noStrike" spc="-1" dirty="0">
                <a:solidFill>
                  <a:srgbClr val="000000"/>
                </a:solidFill>
                <a:uFillTx/>
                <a:latin typeface="Calibri"/>
              </a:rPr>
              <a:t>προσωπική</a:t>
            </a:r>
            <a:r>
              <a:rPr lang="el-GR" sz="1800" b="0" strike="noStrike" spc="-1" dirty="0">
                <a:solidFill>
                  <a:srgbClr val="000000"/>
                </a:solidFill>
                <a:latin typeface="Calibri"/>
              </a:rPr>
              <a:t> </a:t>
            </a:r>
            <a:r>
              <a:rPr lang="el-GR" sz="1800" b="1" strike="noStrike" spc="-1" dirty="0">
                <a:solidFill>
                  <a:srgbClr val="000000"/>
                </a:solidFill>
                <a:latin typeface="Calibri"/>
              </a:rPr>
              <a:t>εμπειρία</a:t>
            </a:r>
            <a:r>
              <a:rPr lang="el-GR" sz="1800" b="0" strike="noStrike" spc="-1" dirty="0">
                <a:solidFill>
                  <a:srgbClr val="000000"/>
                </a:solidFill>
                <a:latin typeface="Calibri"/>
              </a:rPr>
              <a:t> που </a:t>
            </a:r>
            <a:r>
              <a:rPr lang="el-GR" sz="1800" b="1" strike="noStrike" spc="-1" dirty="0">
                <a:solidFill>
                  <a:srgbClr val="000000"/>
                </a:solidFill>
                <a:latin typeface="Calibri"/>
              </a:rPr>
              <a:t>συγκινεί</a:t>
            </a:r>
            <a:r>
              <a:rPr lang="el-GR" sz="1800" b="0" strike="noStrike" spc="-1" dirty="0">
                <a:solidFill>
                  <a:srgbClr val="000000"/>
                </a:solidFill>
                <a:latin typeface="Calibri"/>
              </a:rPr>
              <a:t> καθώς και </a:t>
            </a:r>
            <a:r>
              <a:rPr lang="el-GR" sz="1800" b="1" strike="noStrike" spc="-1" dirty="0">
                <a:solidFill>
                  <a:srgbClr val="000000"/>
                </a:solidFill>
                <a:latin typeface="Calibri"/>
              </a:rPr>
              <a:t>γνώση</a:t>
            </a:r>
            <a:r>
              <a:rPr lang="el-GR" sz="1800" b="0" strike="noStrike" spc="-1" dirty="0">
                <a:solidFill>
                  <a:srgbClr val="000000"/>
                </a:solidFill>
                <a:latin typeface="Calibri"/>
              </a:rPr>
              <a:t> που </a:t>
            </a:r>
            <a:r>
              <a:rPr lang="el-GR" sz="1800" b="1" strike="noStrike" spc="-1" dirty="0">
                <a:solidFill>
                  <a:srgbClr val="000000"/>
                </a:solidFill>
                <a:latin typeface="Calibri"/>
              </a:rPr>
              <a:t>μέσω αυτής της εμπειρίας </a:t>
            </a:r>
            <a:r>
              <a:rPr lang="el-GR" sz="1800" b="0" strike="noStrike" spc="-1" dirty="0">
                <a:solidFill>
                  <a:srgbClr val="000000"/>
                </a:solidFill>
                <a:latin typeface="Calibri"/>
              </a:rPr>
              <a:t>παρέχεται (βιωματική γνώση). </a:t>
            </a:r>
            <a:r>
              <a:rPr lang="el-GR" sz="1800" b="1" strike="noStrike" spc="-1" dirty="0">
                <a:solidFill>
                  <a:srgbClr val="000000"/>
                </a:solidFill>
                <a:latin typeface="Calibri"/>
              </a:rPr>
              <a:t>Οι συγκινήσεις βιώνονται και εκφράζονται μέσω όλων των ψυχικών και σωματικών λειτουργιών</a:t>
            </a:r>
            <a:r>
              <a:rPr lang="el-GR" sz="1800" b="0" strike="noStrike" spc="-1" dirty="0">
                <a:solidFill>
                  <a:srgbClr val="000000"/>
                </a:solidFill>
                <a:latin typeface="Calibri"/>
              </a:rPr>
              <a:t>. Πρόκειται για τη </a:t>
            </a:r>
            <a:r>
              <a:rPr lang="el-GR" sz="1800" b="1" strike="noStrike" spc="-1" dirty="0">
                <a:solidFill>
                  <a:srgbClr val="000000"/>
                </a:solidFill>
                <a:latin typeface="Calibri"/>
              </a:rPr>
              <a:t>βασικότερη ανάγκη</a:t>
            </a:r>
            <a:r>
              <a:rPr lang="el-GR" sz="1800" b="0" strike="noStrike" spc="-1" dirty="0">
                <a:solidFill>
                  <a:srgbClr val="000000"/>
                </a:solidFill>
                <a:latin typeface="Calibri"/>
              </a:rPr>
              <a:t>, ισχυρότερη </a:t>
            </a:r>
            <a:r>
              <a:rPr lang="el-GR" sz="1800" b="0" i="1" strike="noStrike" spc="-1" dirty="0">
                <a:solidFill>
                  <a:srgbClr val="000000"/>
                </a:solidFill>
                <a:latin typeface="Calibri"/>
              </a:rPr>
              <a:t>και της επιβίωσης</a:t>
            </a:r>
            <a:r>
              <a:rPr lang="el-GR" sz="1800" b="0" strike="noStrike" spc="-1" dirty="0">
                <a:solidFill>
                  <a:srgbClr val="000000"/>
                </a:solidFill>
                <a:latin typeface="Calibri"/>
              </a:rPr>
              <a:t>. «Ο όρος βιωματική-επικοινωνιακή διδασκαλία, εμπεριέχει δύο επιμέρους όρους, το </a:t>
            </a:r>
            <a:r>
              <a:rPr lang="el-GR" sz="1800" b="1" strike="noStrike" spc="600" dirty="0">
                <a:solidFill>
                  <a:srgbClr val="000000"/>
                </a:solidFill>
                <a:latin typeface="Calibri"/>
              </a:rPr>
              <a:t>βίωμα</a:t>
            </a:r>
            <a:r>
              <a:rPr lang="el-GR" sz="1800" b="0" strike="noStrike" spc="-1" dirty="0">
                <a:solidFill>
                  <a:srgbClr val="000000"/>
                </a:solidFill>
                <a:latin typeface="Calibri"/>
              </a:rPr>
              <a:t> και την  </a:t>
            </a:r>
            <a:r>
              <a:rPr lang="el-GR" sz="1800" b="1" strike="noStrike" spc="600" dirty="0">
                <a:solidFill>
                  <a:srgbClr val="000000"/>
                </a:solidFill>
                <a:latin typeface="Calibri"/>
              </a:rPr>
              <a:t>επικοινωνία</a:t>
            </a:r>
            <a:r>
              <a:rPr lang="el-GR" sz="1800" b="0" strike="noStrike" spc="-1" dirty="0">
                <a:solidFill>
                  <a:srgbClr val="000000"/>
                </a:solidFill>
                <a:latin typeface="Calibri"/>
              </a:rPr>
              <a:t>. </a:t>
            </a:r>
            <a:endParaRPr lang="el-GR"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dissolve">
                                      <p:cBhvr additive="repl">
                                        <p:cTn id="7" dur="500"/>
                                        <p:tgtEl>
                                          <p:spTgt spid="2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nodeType="clickEffect">
                                  <p:stCondLst>
                                    <p:cond delay="0"/>
                                  </p:stCondLst>
                                  <p:childTnLst>
                                    <p:animEffect transition="out" filter="dissolve">
                                      <p:cBhvr additive="repl">
                                        <p:cTn id="11" dur="500"/>
                                        <p:tgtEl>
                                          <p:spTgt spid="245"/>
                                        </p:tgtEl>
                                      </p:cBhvr>
                                    </p:animEffect>
                                    <p:set>
                                      <p:cBhvr>
                                        <p:cTn id="12" dur="1" fill="hold">
                                          <p:stCondLst>
                                            <p:cond delay="499"/>
                                          </p:stCondLst>
                                        </p:cTn>
                                        <p:tgtEl>
                                          <p:spTgt spid="245"/>
                                        </p:tgtEl>
                                        <p:attrNameLst>
                                          <p:attrName>style.visibility</p:attrName>
                                        </p:attrNameLst>
                                      </p:cBhvr>
                                      <p:to>
                                        <p:strVal val="hidden"/>
                                      </p:to>
                                    </p:set>
                                  </p:childTnLst>
                                </p:cTn>
                              </p:par>
                              <p:par>
                                <p:cTn id="13" presetID="9" presetClass="exit" fill="hold" nodeType="withEffect">
                                  <p:stCondLst>
                                    <p:cond delay="0"/>
                                  </p:stCondLst>
                                  <p:childTnLst>
                                    <p:animEffect transition="out" filter="dissolve">
                                      <p:cBhvr additive="repl">
                                        <p:cTn id="14" dur="500"/>
                                        <p:tgtEl>
                                          <p:spTgt spid="246">
                                            <p:txEl>
                                              <p:pRg st="0" end="0"/>
                                            </p:txEl>
                                          </p:spTgt>
                                        </p:tgtEl>
                                      </p:cBhvr>
                                    </p:animEffect>
                                    <p:set>
                                      <p:cBhvr>
                                        <p:cTn id="15" dur="1" fill="hold">
                                          <p:stCondLst>
                                            <p:cond delay="499"/>
                                          </p:stCondLst>
                                        </p:cTn>
                                        <p:tgtEl>
                                          <p:spTgt spid="246">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fill="hold" nodeType="clickEffect">
                                  <p:stCondLst>
                                    <p:cond delay="0"/>
                                  </p:stCondLst>
                                  <p:childTnLst>
                                    <p:set>
                                      <p:cBhvr>
                                        <p:cTn id="19" dur="1" fill="hold">
                                          <p:stCondLst>
                                            <p:cond delay="0"/>
                                          </p:stCondLst>
                                        </p:cTn>
                                        <p:tgtEl>
                                          <p:spTgt spid="249"/>
                                        </p:tgtEl>
                                        <p:attrNameLst>
                                          <p:attrName>style.visibility</p:attrName>
                                        </p:attrNameLst>
                                      </p:cBhvr>
                                      <p:to>
                                        <p:strVal val="visible"/>
                                      </p:to>
                                    </p:set>
                                    <p:animEffect transition="in" filter="dissolve">
                                      <p:cBhvr additive="repl">
                                        <p:cTn id="20"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827</TotalTime>
  <Words>8600</Words>
  <Application>Microsoft Office PowerPoint</Application>
  <PresentationFormat>Ευρεία οθόνη</PresentationFormat>
  <Paragraphs>418</Paragraphs>
  <Slides>70</Slides>
  <Notes>2</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5</vt:i4>
      </vt:variant>
      <vt:variant>
        <vt:lpstr>Τίτλοι διαφανειών</vt:lpstr>
      </vt:variant>
      <vt:variant>
        <vt:i4>70</vt:i4>
      </vt:variant>
    </vt:vector>
  </HeadingPairs>
  <TitlesOfParts>
    <vt:vector size="82" baseType="lpstr">
      <vt:lpstr>Arial</vt:lpstr>
      <vt:lpstr>Calibri</vt:lpstr>
      <vt:lpstr>Calibri Light</vt:lpstr>
      <vt:lpstr>StarSymbol</vt:lpstr>
      <vt:lpstr>Symbol</vt:lpstr>
      <vt:lpstr>Times New Roman</vt:lpstr>
      <vt:lpstr>Wingdings</vt:lpstr>
      <vt:lpstr>Office Theme</vt:lpstr>
      <vt:lpstr>Office Theme</vt:lpstr>
      <vt:lpstr>Office Theme</vt:lpstr>
      <vt:lpstr>Office Theme</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Άσκηση  από την τράπεζα θεμάτων του μαθήματος.  Ελεύθερη η πρόσβαση  σε κάθε ενδιαφερόμεν-ο/-η.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subject/>
  <dc:creator>user</dc:creator>
  <dc:description/>
  <cp:lastModifiedBy>user</cp:lastModifiedBy>
  <cp:revision>62</cp:revision>
  <dcterms:created xsi:type="dcterms:W3CDTF">2024-03-10T05:14:53Z</dcterms:created>
  <dcterms:modified xsi:type="dcterms:W3CDTF">2024-03-28T11:28:42Z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vt:i4>
  </property>
  <property fmtid="{D5CDD505-2E9C-101B-9397-08002B2CF9AE}" pid="3" name="PresentationFormat">
    <vt:lpwstr>Ευρεία οθόνη</vt:lpwstr>
  </property>
  <property fmtid="{D5CDD505-2E9C-101B-9397-08002B2CF9AE}" pid="4" name="Slides">
    <vt:i4>69</vt:i4>
  </property>
</Properties>
</file>