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80" r:id="rId5"/>
    <p:sldId id="262" r:id="rId6"/>
    <p:sldId id="276" r:id="rId7"/>
    <p:sldId id="277" r:id="rId8"/>
    <p:sldId id="278" r:id="rId9"/>
    <p:sldId id="263" r:id="rId10"/>
    <p:sldId id="279" r:id="rId11"/>
    <p:sldId id="264" r:id="rId12"/>
    <p:sldId id="331" r:id="rId13"/>
    <p:sldId id="332" r:id="rId14"/>
    <p:sldId id="333" r:id="rId15"/>
    <p:sldId id="334" r:id="rId16"/>
    <p:sldId id="335" r:id="rId17"/>
    <p:sldId id="266" r:id="rId18"/>
    <p:sldId id="339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346" r:id="rId27"/>
    <p:sldId id="347" r:id="rId28"/>
    <p:sldId id="348" r:id="rId29"/>
    <p:sldId id="349" r:id="rId30"/>
    <p:sldId id="290" r:id="rId31"/>
    <p:sldId id="355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50" r:id="rId40"/>
    <p:sldId id="351" r:id="rId41"/>
    <p:sldId id="352" r:id="rId42"/>
    <p:sldId id="353" r:id="rId43"/>
    <p:sldId id="354" r:id="rId44"/>
    <p:sldId id="299" r:id="rId45"/>
    <p:sldId id="356" r:id="rId46"/>
    <p:sldId id="449" r:id="rId47"/>
    <p:sldId id="450" r:id="rId48"/>
    <p:sldId id="451" r:id="rId49"/>
    <p:sldId id="453" r:id="rId50"/>
    <p:sldId id="454" r:id="rId51"/>
    <p:sldId id="455" r:id="rId52"/>
    <p:sldId id="457" r:id="rId53"/>
    <p:sldId id="458" r:id="rId54"/>
    <p:sldId id="459" r:id="rId55"/>
    <p:sldId id="460" r:id="rId56"/>
    <p:sldId id="461" r:id="rId57"/>
    <p:sldId id="300" r:id="rId58"/>
    <p:sldId id="301" r:id="rId59"/>
    <p:sldId id="302" r:id="rId60"/>
    <p:sldId id="304" r:id="rId61"/>
    <p:sldId id="305" r:id="rId62"/>
    <p:sldId id="306" r:id="rId63"/>
    <p:sldId id="307" r:id="rId64"/>
    <p:sldId id="340" r:id="rId65"/>
    <p:sldId id="341" r:id="rId66"/>
    <p:sldId id="342" r:id="rId67"/>
    <p:sldId id="343" r:id="rId68"/>
    <p:sldId id="309" r:id="rId69"/>
    <p:sldId id="462" r:id="rId70"/>
    <p:sldId id="310" r:id="rId71"/>
    <p:sldId id="319" r:id="rId72"/>
    <p:sldId id="320" r:id="rId73"/>
    <p:sldId id="311" r:id="rId74"/>
    <p:sldId id="312" r:id="rId75"/>
    <p:sldId id="313" r:id="rId76"/>
    <p:sldId id="314" r:id="rId77"/>
    <p:sldId id="315" r:id="rId78"/>
    <p:sldId id="316" r:id="rId79"/>
    <p:sldId id="344" r:id="rId80"/>
    <p:sldId id="345" r:id="rId81"/>
    <p:sldId id="317" r:id="rId82"/>
    <p:sldId id="318" r:id="rId83"/>
    <p:sldId id="321" r:id="rId84"/>
    <p:sldId id="322" r:id="rId85"/>
    <p:sldId id="323" r:id="rId86"/>
    <p:sldId id="325" r:id="rId87"/>
    <p:sldId id="327" r:id="rId88"/>
    <p:sldId id="336" r:id="rId89"/>
    <p:sldId id="337" r:id="rId90"/>
    <p:sldId id="338" r:id="rId91"/>
    <p:sldId id="330" r:id="rId92"/>
    <p:sldId id="463" r:id="rId93"/>
    <p:sldId id="464" r:id="rId9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C82BF-7131-47BA-B11E-6B2469F8EFAC}" v="20" dt="2023-05-04T19:48:20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0186-0D80-4355-AC0F-F57F693C754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5F9E4-73C6-4CA5-AD0D-8A5DD210C99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161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7E91-D92E-41FA-BF8F-9B15D65FA02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BEC59-9393-4FD2-8E6E-5541179CFC6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378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D285-975E-4B96-9D53-3A721339D8C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E7585-6776-4179-892D-4F0C39B823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820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C3B2-4E28-4F28-BE57-71E44B22610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28D48-0991-436C-B424-EA73F65852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364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C565-485A-4964-966E-52CC9BEA839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CDF4-B319-424C-B40E-4ADA53C6295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833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D43C-6645-49F0-9ADD-799CE155B97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4AA30-1E19-4791-A221-8D254730574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28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DF32B-EAE2-45FB-BBF7-A7B66B8F309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3E303-9627-4000-ABBC-3D8D40B0A90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247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BA26-43A3-4DD9-9485-1CB4A653844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8679B-3B82-4568-BF04-5BDD0EE3C6C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355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FCD8-18B1-43AD-B551-1777D4EECE4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61C5-B2F4-45C4-83E9-FDB6D0F1F83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962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22A8-E372-4812-84BF-02DF0BDBF3F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A57A8-B087-49D7-9DB6-2DDD668609A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089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C33-F96E-48FF-8D57-814F0C77F8E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99B79-1A47-43C5-896C-8F9D4B9AF48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049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640657-5DD1-4AB8-8B24-B90B471CE26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AEED07-FEC2-4F23-8DD6-D434E586D9D8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67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862404"/>
            <a:ext cx="7920037" cy="46351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l-GR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Αιμοποιητικές Αλλοιώσεις Οστών</a:t>
            </a: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SzPct val="60000"/>
              <a:defRPr/>
            </a:pP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SzPct val="60000"/>
              <a:defRPr/>
            </a:pP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Λακιωτάκη Ελευθερία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Επίκουρη Καθηγήτρια Παθολογικής Ανατομικής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 Εργαστήριο Παθολογικής Ανατομικής ΕΚΠΑ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0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1247979"/>
            <a:ext cx="98462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i="1" u="sng" dirty="0">
                <a:solidFill>
                  <a:srgbClr val="FFC000"/>
                </a:solidFill>
              </a:rPr>
              <a:t>S-100+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i="1" u="sng" dirty="0">
                <a:solidFill>
                  <a:srgbClr val="FFC000"/>
                </a:solidFill>
              </a:rPr>
              <a:t>CD1a+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i="1" u="sng" dirty="0" err="1">
                <a:solidFill>
                  <a:srgbClr val="FFC000"/>
                </a:solidFill>
              </a:rPr>
              <a:t>Langerin</a:t>
            </a:r>
            <a:r>
              <a:rPr lang="en-US" sz="3000" b="1" i="1" u="sng" dirty="0">
                <a:solidFill>
                  <a:srgbClr val="FFC000"/>
                </a:solidFill>
              </a:rPr>
              <a:t>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rgbClr val="FFC000"/>
                </a:solidFill>
              </a:rPr>
              <a:t>Vimentin</a:t>
            </a:r>
            <a:r>
              <a:rPr lang="en-US" sz="3000" b="1" dirty="0">
                <a:solidFill>
                  <a:srgbClr val="FFC000"/>
                </a:solidFill>
              </a:rPr>
              <a:t>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C000"/>
                </a:solidFill>
              </a:rPr>
              <a:t>PGM1+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C000"/>
                </a:solidFill>
              </a:rPr>
              <a:t>HLA-DR+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C000"/>
                </a:solidFill>
              </a:rPr>
              <a:t>LCA+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BRAF+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92D050"/>
                </a:solidFill>
              </a:rPr>
              <a:t>CD30-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92D050"/>
                </a:solidFill>
              </a:rPr>
              <a:t>Β και Τ δείκτες -</a:t>
            </a:r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Ανοσοφαινότυπος</a:t>
            </a:r>
          </a:p>
        </p:txBody>
      </p:sp>
    </p:spTree>
    <p:extLst>
      <p:ext uri="{BB962C8B-B14F-4D97-AF65-F5344CB8AC3E}">
        <p14:creationId xmlns:p14="http://schemas.microsoft.com/office/powerpoint/2010/main" val="67721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584" y="5089456"/>
            <a:ext cx="362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CT</a:t>
            </a:r>
            <a:r>
              <a:rPr lang="el-GR" sz="2000" dirty="0">
                <a:solidFill>
                  <a:prstClr val="black"/>
                </a:solidFill>
              </a:rPr>
              <a:t>: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με σκληρυντικά όρια, η οποία προκαλεί κάταγμα και καθίζηση του σπονδύλου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4" y="1261509"/>
            <a:ext cx="3608120" cy="36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90" y="1160570"/>
            <a:ext cx="3697450" cy="3738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0177" y="5089456"/>
            <a:ext cx="362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τριγωνική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στην άπω </a:t>
            </a:r>
            <a:r>
              <a:rPr lang="el-GR" sz="2000" dirty="0" err="1">
                <a:solidFill>
                  <a:prstClr val="black"/>
                </a:solidFill>
              </a:rPr>
              <a:t>μετάφυση</a:t>
            </a:r>
            <a:r>
              <a:rPr lang="el-GR" sz="2000" dirty="0">
                <a:solidFill>
                  <a:prstClr val="black"/>
                </a:solidFill>
              </a:rPr>
              <a:t> του μηριαίου </a:t>
            </a:r>
          </a:p>
        </p:txBody>
      </p:sp>
    </p:spTree>
    <p:extLst>
      <p:ext uri="{BB962C8B-B14F-4D97-AF65-F5344CB8AC3E}">
        <p14:creationId xmlns:p14="http://schemas.microsoft.com/office/powerpoint/2010/main" val="291560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584" y="5089456"/>
            <a:ext cx="362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CT</a:t>
            </a:r>
            <a:r>
              <a:rPr lang="el-GR" sz="2000" dirty="0">
                <a:solidFill>
                  <a:prstClr val="black"/>
                </a:solidFill>
              </a:rPr>
              <a:t>: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στην ΑΡ άνω γνάθο με καταστροφή του φλοιού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77" y="5089456"/>
            <a:ext cx="362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CT</a:t>
            </a:r>
            <a:r>
              <a:rPr lang="el-GR" sz="2000" dirty="0">
                <a:solidFill>
                  <a:prstClr val="black"/>
                </a:solidFill>
              </a:rPr>
              <a:t>: καλά </a:t>
            </a:r>
            <a:r>
              <a:rPr lang="el-GR" sz="2000" dirty="0" err="1">
                <a:solidFill>
                  <a:prstClr val="black"/>
                </a:solidFill>
              </a:rPr>
              <a:t>περιγεγραμμένη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κρανίου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3" y="1043699"/>
            <a:ext cx="3952401" cy="3952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40" y="1043699"/>
            <a:ext cx="4013487" cy="39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3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973" y="5420957"/>
            <a:ext cx="455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Λοβωτή αλλοίωση στην πλευρά </a:t>
            </a:r>
            <a:r>
              <a:rPr lang="el-GR" sz="2000" dirty="0" err="1">
                <a:solidFill>
                  <a:prstClr val="black"/>
                </a:solidFill>
              </a:rPr>
              <a:t>κιτρινόφαιης</a:t>
            </a:r>
            <a:r>
              <a:rPr lang="el-GR" sz="2000" dirty="0">
                <a:solidFill>
                  <a:prstClr val="black"/>
                </a:solidFill>
              </a:rPr>
              <a:t> χροιάς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2845" y="5378092"/>
            <a:ext cx="561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Η αλλοίωση διηθεί πέρα από το μυελό και προκαλεί παθολογικό κάταγμα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2" y="1081589"/>
            <a:ext cx="4559819" cy="396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8" y="1081589"/>
            <a:ext cx="5185016" cy="41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958" y="5112217"/>
            <a:ext cx="772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Πολυπύρηνα γιγάντια κύτταρα, μονοπύρηνα κύτταρα με ηωσινόφιλο κυτταρόπλασμα και άφθονα ηωσινόφιλα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0263" y="5138648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Περιοχή νέκρωσης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091927"/>
            <a:ext cx="3589694" cy="3649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8" y="1022423"/>
            <a:ext cx="3902298" cy="371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63" y="1022423"/>
            <a:ext cx="3719328" cy="3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628" y="5459559"/>
            <a:ext cx="362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Μονοπύρηνα κύτταρα με </a:t>
            </a:r>
            <a:r>
              <a:rPr lang="el-GR" sz="2000" dirty="0" err="1">
                <a:solidFill>
                  <a:prstClr val="black"/>
                </a:solidFill>
              </a:rPr>
              <a:t>ηωσινοφιλο</a:t>
            </a:r>
            <a:r>
              <a:rPr lang="el-GR" sz="2000" dirty="0">
                <a:solidFill>
                  <a:prstClr val="black"/>
                </a:solidFill>
              </a:rPr>
              <a:t>-βασεόφιλο κυτταρόπλασμα και πυρήνα σε σχήμα κόκκου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0139" y="5610238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S-100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4" y="1386993"/>
            <a:ext cx="3946892" cy="395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62" y="1386992"/>
            <a:ext cx="3968819" cy="39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8081" y="5657710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CD1a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2760" y="5657710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Langerin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59" y="1161560"/>
            <a:ext cx="4293066" cy="4281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8" y="1239886"/>
            <a:ext cx="4121531" cy="41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Διαφορική Διάγνωση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21" y="1687354"/>
            <a:ext cx="11642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Οξεία/χρόνια οστεομυελίτιδα, παρασιτική-</a:t>
            </a:r>
            <a:r>
              <a:rPr lang="el-GR" sz="3000" b="1" dirty="0" err="1">
                <a:solidFill>
                  <a:srgbClr val="7030A0"/>
                </a:solidFill>
              </a:rPr>
              <a:t>μυκητιασική</a:t>
            </a:r>
            <a:r>
              <a:rPr lang="el-GR" sz="3000" b="1" dirty="0">
                <a:solidFill>
                  <a:srgbClr val="7030A0"/>
                </a:solidFill>
              </a:rPr>
              <a:t> λοίμωξη, αντίδραση ξένου σώματος </a:t>
            </a:r>
            <a:endParaRPr lang="en-US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Λεμφώματα (λέμφωμα </a:t>
            </a:r>
            <a:r>
              <a:rPr lang="en-US" sz="3000" b="1" dirty="0">
                <a:solidFill>
                  <a:srgbClr val="FF0000"/>
                </a:solidFill>
              </a:rPr>
              <a:t>Hodgkin, </a:t>
            </a:r>
            <a:r>
              <a:rPr lang="el-GR" sz="3000" b="1" dirty="0">
                <a:solidFill>
                  <a:srgbClr val="FF0000"/>
                </a:solidFill>
              </a:rPr>
              <a:t>αναπλαστικό Τ λέμφωμα)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prstClr val="black"/>
                </a:solidFill>
              </a:rPr>
              <a:t>Νόσος </a:t>
            </a:r>
            <a:r>
              <a:rPr lang="en-US" sz="3000" b="1" dirty="0" err="1">
                <a:solidFill>
                  <a:prstClr val="black"/>
                </a:solidFill>
              </a:rPr>
              <a:t>Erdheim</a:t>
            </a:r>
            <a:r>
              <a:rPr lang="en-US" sz="3000" b="1" dirty="0">
                <a:solidFill>
                  <a:prstClr val="black"/>
                </a:solidFill>
              </a:rPr>
              <a:t>-Chester</a:t>
            </a:r>
            <a:endParaRPr lang="el-GR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1351016"/>
            <a:ext cx="11365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Απαραίτητα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Ευμεγέθη στρογγυλά-ωοειδή ιστιοκύτταρα με πυρήνες με εντομή και ανοσοφαινότυπο τύπου κυττάρων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Langerhans (CD1a+, CD207+)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στο κατάλληλο ιστολογικό/ανατομικό περιβάλλον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b="1" dirty="0">
                <a:solidFill>
                  <a:srgbClr val="FF0000"/>
                </a:solidFill>
                <a:latin typeface="Calibri"/>
              </a:rPr>
              <a:t>Επιθυμη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τά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Ανάλυση μεταλλάξεων της οδού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MAPK</a:t>
            </a:r>
            <a:r>
              <a:rPr kumimoji="0" lang="el-GR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με ευαισθησία κατάλληλη για χαμηλή συχνότητα μεταλλάξεων</a:t>
            </a:r>
            <a:endParaRPr kumimoji="0" lang="el-GR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Ορθογώνιο 6">
            <a:extLst>
              <a:ext uri="{FF2B5EF4-FFF2-40B4-BE49-F238E27FC236}">
                <a16:creationId xmlns:a16="http://schemas.microsoft.com/office/drawing/2014/main" id="{643FDD91-1768-9E93-23FF-50A011939C6B}"/>
              </a:ext>
            </a:extLst>
          </p:cNvPr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59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229" y="1834225"/>
            <a:ext cx="9208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rgbClr val="FF0000"/>
                </a:solidFill>
              </a:rPr>
              <a:t>Ορισμός: </a:t>
            </a:r>
            <a:r>
              <a:rPr lang="el-GR" sz="3000" b="1" dirty="0" err="1">
                <a:solidFill>
                  <a:srgbClr val="FF0000"/>
                </a:solidFill>
              </a:rPr>
              <a:t>κλωνική</a:t>
            </a:r>
            <a:r>
              <a:rPr lang="el-GR" sz="3000" b="1" dirty="0">
                <a:solidFill>
                  <a:srgbClr val="FF0000"/>
                </a:solidFill>
              </a:rPr>
              <a:t> συστηματική νεοπλασματική εξεργασία από ιστιοκύτταρα, ορισμένα εκ των οποίων αφρώδη, με παρουσία ιστιοκυττάρων τύπου </a:t>
            </a:r>
            <a:r>
              <a:rPr lang="en-US" sz="3000" b="1" dirty="0" err="1">
                <a:solidFill>
                  <a:srgbClr val="FF0000"/>
                </a:solidFill>
              </a:rPr>
              <a:t>Touton</a:t>
            </a:r>
            <a:endParaRPr lang="el-GR" sz="3000" dirty="0">
              <a:solidFill>
                <a:srgbClr val="FF0000"/>
              </a:solidFill>
            </a:endParaRPr>
          </a:p>
          <a:p>
            <a:pPr algn="ctr"/>
            <a:endParaRPr lang="el-GR" sz="3000" dirty="0">
              <a:solidFill>
                <a:srgbClr val="FF0000"/>
              </a:solidFill>
            </a:endParaRPr>
          </a:p>
          <a:p>
            <a:pPr algn="ctr"/>
            <a:endParaRPr lang="el-GR" sz="3000" dirty="0">
              <a:solidFill>
                <a:prstClr val="black"/>
              </a:solidFill>
            </a:endParaRPr>
          </a:p>
          <a:p>
            <a:pPr algn="ctr"/>
            <a:endParaRPr lang="el-G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7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90" y="956553"/>
            <a:ext cx="10662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b="1" dirty="0" err="1">
                <a:solidFill>
                  <a:srgbClr val="FF0000"/>
                </a:solidFill>
              </a:rPr>
              <a:t>Ιστιοκυτταρικές</a:t>
            </a:r>
            <a:r>
              <a:rPr lang="el-GR" sz="3200" b="1" dirty="0">
                <a:solidFill>
                  <a:srgbClr val="FF0000"/>
                </a:solidFill>
              </a:rPr>
              <a:t> αλλοιώσεις (ιστιοκυττάρωση </a:t>
            </a:r>
            <a:r>
              <a:rPr lang="en-US" sz="3200" b="1" dirty="0">
                <a:solidFill>
                  <a:srgbClr val="FF0000"/>
                </a:solidFill>
              </a:rPr>
              <a:t>Langerhans, </a:t>
            </a:r>
            <a:r>
              <a:rPr lang="el-GR" sz="3200" b="1" dirty="0">
                <a:solidFill>
                  <a:srgbClr val="FF0000"/>
                </a:solidFill>
              </a:rPr>
              <a:t>νόσος </a:t>
            </a:r>
            <a:r>
              <a:rPr lang="en-US" sz="3200" b="1" dirty="0">
                <a:solidFill>
                  <a:srgbClr val="FF0000"/>
                </a:solidFill>
              </a:rPr>
              <a:t>Erdheim Chester, </a:t>
            </a:r>
            <a:r>
              <a:rPr lang="el-GR" sz="3200" b="1" dirty="0">
                <a:solidFill>
                  <a:srgbClr val="FF0000"/>
                </a:solidFill>
              </a:rPr>
              <a:t>νόσος </a:t>
            </a:r>
            <a:r>
              <a:rPr lang="en-US" sz="3200" b="1" dirty="0">
                <a:solidFill>
                  <a:srgbClr val="FF0000"/>
                </a:solidFill>
              </a:rPr>
              <a:t>Rosai-</a:t>
            </a:r>
            <a:r>
              <a:rPr lang="en-US" sz="3200" b="1" dirty="0" err="1">
                <a:solidFill>
                  <a:srgbClr val="FF0000"/>
                </a:solidFill>
              </a:rPr>
              <a:t>Dorfmann</a:t>
            </a:r>
            <a:r>
              <a:rPr lang="en-US" sz="3200" b="1" dirty="0">
                <a:solidFill>
                  <a:srgbClr val="FF0000"/>
                </a:solidFill>
              </a:rPr>
              <a:t>, ALK-</a:t>
            </a:r>
            <a:r>
              <a:rPr lang="el-GR" sz="3200" b="1" dirty="0">
                <a:solidFill>
                  <a:srgbClr val="FF0000"/>
                </a:solidFill>
              </a:rPr>
              <a:t>θετική ιστιοκυττάρωση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endParaRPr lang="el-GR" sz="3200" i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b="1" dirty="0">
                <a:solidFill>
                  <a:schemeClr val="accent2"/>
                </a:solidFill>
              </a:rPr>
              <a:t>Πλασματοκύτωμα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2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b="1" dirty="0">
                <a:solidFill>
                  <a:srgbClr val="00B050"/>
                </a:solidFill>
              </a:rPr>
              <a:t>Μαστοκυττάρωση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b="1" dirty="0">
                <a:solidFill>
                  <a:srgbClr val="7030A0"/>
                </a:solidFill>
              </a:rPr>
              <a:t>Πρωτοπαθές λέμφωμα των οστών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7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1183589"/>
            <a:ext cx="10856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Οστική διήθηση στο 95% των περιπτώσεων </a:t>
            </a:r>
          </a:p>
          <a:p>
            <a:r>
              <a:rPr lang="el-GR" sz="3000" b="1" dirty="0">
                <a:solidFill>
                  <a:srgbClr val="FF0000"/>
                </a:solidFill>
              </a:rPr>
              <a:t>     </a:t>
            </a:r>
            <a:r>
              <a:rPr lang="el-GR" sz="3000" b="1" dirty="0">
                <a:solidFill>
                  <a:prstClr val="black"/>
                </a:solidFill>
              </a:rPr>
              <a:t>-Συνήθως μακρά οστά (άπω μηριαίο, εγγύς-άπω άκρα κνήμης)</a:t>
            </a:r>
          </a:p>
          <a:p>
            <a:r>
              <a:rPr lang="el-GR" sz="3000" b="1" dirty="0">
                <a:solidFill>
                  <a:prstClr val="black"/>
                </a:solidFill>
              </a:rPr>
              <a:t>     -</a:t>
            </a:r>
            <a:r>
              <a:rPr lang="el-GR" sz="3000" b="1" dirty="0" err="1">
                <a:solidFill>
                  <a:prstClr val="black"/>
                </a:solidFill>
              </a:rPr>
              <a:t>Αμφοτερόπλευρη</a:t>
            </a:r>
            <a:r>
              <a:rPr lang="el-GR" sz="3000" b="1" dirty="0">
                <a:solidFill>
                  <a:prstClr val="black"/>
                </a:solidFill>
              </a:rPr>
              <a:t>-συμμετρική κατανομή</a:t>
            </a:r>
          </a:p>
          <a:p>
            <a:r>
              <a:rPr lang="el-GR" sz="3000" b="1" dirty="0">
                <a:solidFill>
                  <a:prstClr val="black"/>
                </a:solidFill>
              </a:rPr>
              <a:t>     </a:t>
            </a:r>
          </a:p>
          <a:p>
            <a:r>
              <a:rPr lang="el-GR" sz="3000" b="1" dirty="0">
                <a:solidFill>
                  <a:srgbClr val="FF0000"/>
                </a:solidFill>
              </a:rPr>
              <a:t>Σπανιότερα πλευρές, σπόνδυλοι, οστά κρανίου-προσώπου</a:t>
            </a:r>
          </a:p>
          <a:p>
            <a:endParaRPr lang="el-GR" sz="3000" b="1" dirty="0">
              <a:solidFill>
                <a:prstClr val="black"/>
              </a:solidFill>
            </a:endParaRPr>
          </a:p>
          <a:p>
            <a:endParaRPr lang="el-GR" sz="3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dirty="0" err="1">
                <a:solidFill>
                  <a:srgbClr val="FF0000"/>
                </a:solidFill>
              </a:rPr>
              <a:t>Εξωσκελετικά</a:t>
            </a:r>
            <a:r>
              <a:rPr lang="el-GR" sz="3000" b="1" dirty="0">
                <a:solidFill>
                  <a:srgbClr val="FF0000"/>
                </a:solidFill>
              </a:rPr>
              <a:t>: καρδιαγγειακό σύστημα, οπισθοπεριτόναιο, ΚΝΣ, δέρμα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759094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46" y="1404405"/>
            <a:ext cx="119387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FF0000"/>
                </a:solidFill>
              </a:rPr>
              <a:t>Σπανιότατη νόσος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FF0000"/>
                </a:solidFill>
              </a:rPr>
              <a:t>ασθενείς τυπικά 50-70 ετών (μέση ηλικία 55-60 έτη)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7030A0"/>
                </a:solidFill>
              </a:rPr>
              <a:t>Κλινική εικόνα σχετιζόμενη με την εντόπιση της προσβολής:</a:t>
            </a:r>
            <a:r>
              <a:rPr lang="el-GR" sz="2600" b="1" dirty="0">
                <a:solidFill>
                  <a:srgbClr val="FF0000"/>
                </a:solidFill>
              </a:rPr>
              <a:t> </a:t>
            </a:r>
            <a:r>
              <a:rPr lang="el-GR" sz="2600" b="1" dirty="0">
                <a:solidFill>
                  <a:srgbClr val="92D050"/>
                </a:solidFill>
              </a:rPr>
              <a:t>οστικό άλγος και οίδημα, εμπύρετο και απώλεια βάρους </a:t>
            </a:r>
          </a:p>
          <a:p>
            <a:r>
              <a:rPr lang="el-GR" sz="2600" b="1" dirty="0">
                <a:solidFill>
                  <a:srgbClr val="FF0000"/>
                </a:solidFill>
              </a:rPr>
              <a:t>    </a:t>
            </a:r>
            <a:r>
              <a:rPr lang="el-GR" sz="2600" b="1" dirty="0">
                <a:solidFill>
                  <a:srgbClr val="00B0F0"/>
                </a:solidFill>
              </a:rPr>
              <a:t>-Προσβολή καρδιαγγειακού συστήματος: περικαρδίτιδα, περικαρδιακή συλλογή, καρδιακός επιπωματισμός</a:t>
            </a:r>
          </a:p>
          <a:p>
            <a:r>
              <a:rPr lang="el-GR" sz="2600" b="1" dirty="0">
                <a:solidFill>
                  <a:srgbClr val="FF0000"/>
                </a:solidFill>
              </a:rPr>
              <a:t>     </a:t>
            </a:r>
            <a:r>
              <a:rPr lang="el-GR" sz="2600" b="1" dirty="0">
                <a:solidFill>
                  <a:srgbClr val="FFC000"/>
                </a:solidFill>
              </a:rPr>
              <a:t>-Προσβολή ΚΝΣ: εξώφθαλμος, τύφλωση, άποιος διαβήτης, σπασμοί, κεφαλαλγία</a:t>
            </a:r>
          </a:p>
          <a:p>
            <a:r>
              <a:rPr lang="el-GR" sz="2600" b="1" dirty="0">
                <a:solidFill>
                  <a:srgbClr val="FF0000"/>
                </a:solidFill>
              </a:rPr>
              <a:t>     -Δερματικά </a:t>
            </a:r>
            <a:r>
              <a:rPr lang="el-GR" sz="2600" b="1" dirty="0" err="1">
                <a:solidFill>
                  <a:srgbClr val="FF0000"/>
                </a:solidFill>
              </a:rPr>
              <a:t>ξανθελάσματα</a:t>
            </a:r>
            <a:endParaRPr lang="el-GR" sz="2600" b="1" dirty="0">
              <a:solidFill>
                <a:srgbClr val="FF0000"/>
              </a:solidFill>
            </a:endParaRPr>
          </a:p>
          <a:p>
            <a:endParaRPr lang="el-GR" sz="26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chemeClr val="accent1">
                    <a:lumMod val="75000"/>
                  </a:schemeClr>
                </a:solidFill>
              </a:rPr>
              <a:t>Πρόγνωση: σχετιζόμενη με τα συστήματα που πάσχουν, πτωχή για προσβολή του ΚΝΣ ή </a:t>
            </a:r>
            <a:r>
              <a:rPr lang="el-GR" sz="2600" b="1" dirty="0" err="1">
                <a:solidFill>
                  <a:schemeClr val="accent1">
                    <a:lumMod val="75000"/>
                  </a:schemeClr>
                </a:solidFill>
              </a:rPr>
              <a:t>πολυοργανική</a:t>
            </a:r>
            <a:r>
              <a:rPr lang="el-GR" sz="2600" b="1" dirty="0">
                <a:solidFill>
                  <a:schemeClr val="accent1">
                    <a:lumMod val="75000"/>
                  </a:schemeClr>
                </a:solidFill>
              </a:rPr>
              <a:t> προσβολή</a:t>
            </a:r>
            <a:endParaRPr lang="el-G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89141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Επιδημιολογία-Κλινική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377788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Ακτινογραφικά: </a:t>
            </a:r>
            <a:r>
              <a:rPr lang="el-GR" sz="3000" b="1" u="sng" dirty="0" err="1">
                <a:solidFill>
                  <a:srgbClr val="FF0000"/>
                </a:solidFill>
              </a:rPr>
              <a:t>αμφοτερόπλευρη</a:t>
            </a:r>
            <a:r>
              <a:rPr lang="el-GR" sz="3000" b="1" u="sng" dirty="0">
                <a:solidFill>
                  <a:srgbClr val="FF0000"/>
                </a:solidFill>
              </a:rPr>
              <a:t>, συμμετρική σκλήρυνση </a:t>
            </a:r>
            <a:r>
              <a:rPr lang="el-GR" sz="3000" dirty="0">
                <a:solidFill>
                  <a:srgbClr val="FF0000"/>
                </a:solidFill>
              </a:rPr>
              <a:t>του φλοιού και του μυελού στη </a:t>
            </a:r>
            <a:r>
              <a:rPr lang="el-GR" sz="3000" u="sng" dirty="0" err="1">
                <a:solidFill>
                  <a:srgbClr val="FF0000"/>
                </a:solidFill>
              </a:rPr>
              <a:t>διάφυση</a:t>
            </a:r>
            <a:r>
              <a:rPr lang="el-GR" sz="3000" dirty="0">
                <a:solidFill>
                  <a:srgbClr val="FF0000"/>
                </a:solidFill>
              </a:rPr>
              <a:t> και τη </a:t>
            </a:r>
            <a:r>
              <a:rPr lang="el-GR" sz="3000" u="sng" dirty="0" err="1">
                <a:solidFill>
                  <a:srgbClr val="FF0000"/>
                </a:solidFill>
              </a:rPr>
              <a:t>μετάφυση</a:t>
            </a:r>
            <a:r>
              <a:rPr lang="el-GR" sz="3000" dirty="0">
                <a:solidFill>
                  <a:srgbClr val="FF0000"/>
                </a:solidFill>
              </a:rPr>
              <a:t>, με απώλεια του ορίου φλοιού-μυελού, ΧΑΡΑΚΤΗΡΙΣΤΙΚΗ Η ΔΙΑΣΩΣΗ ΤΗΣ ΕΠΙΦΥΣΗΣ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MRI: </a:t>
            </a:r>
            <a:r>
              <a:rPr lang="el-GR" sz="3000" dirty="0">
                <a:solidFill>
                  <a:srgbClr val="FF0000"/>
                </a:solidFill>
              </a:rPr>
              <a:t>μειωμένη ένταση στις Τ1 ακολουθίες, αυξημένη ένταση στις Τ2 ακολουθίες, διάχυτη ανώμαλη απεικόνιση μυελού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CT: </a:t>
            </a:r>
            <a:r>
              <a:rPr lang="el-GR" sz="3000" dirty="0">
                <a:solidFill>
                  <a:srgbClr val="FF0000"/>
                </a:solidFill>
              </a:rPr>
              <a:t>κεντρική μυελική οστεοσκλήρυνση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-Ακτινολογικά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71166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u="sng" dirty="0">
                <a:solidFill>
                  <a:srgbClr val="7030A0"/>
                </a:solidFill>
              </a:rPr>
              <a:t>50% μετάλλαξη </a:t>
            </a:r>
            <a:r>
              <a:rPr lang="en-US" sz="3000" b="1" i="1" u="sng" dirty="0">
                <a:solidFill>
                  <a:srgbClr val="7030A0"/>
                </a:solidFill>
              </a:rPr>
              <a:t>BRAFV600E</a:t>
            </a:r>
            <a:r>
              <a:rPr lang="el-GR" sz="3000" b="1" u="sng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Μεταλλάξεις </a:t>
            </a:r>
            <a:r>
              <a:rPr lang="en-US" sz="3000" b="1" i="1" dirty="0">
                <a:solidFill>
                  <a:srgbClr val="FF0000"/>
                </a:solidFill>
              </a:rPr>
              <a:t>NRAS, PI3KCA, MAP2K1, ARAF, MA</a:t>
            </a:r>
            <a:r>
              <a:rPr lang="el-GR" sz="3000" b="1" i="1" dirty="0">
                <a:solidFill>
                  <a:srgbClr val="FF0000"/>
                </a:solidFill>
              </a:rPr>
              <a:t>Ρ</a:t>
            </a:r>
            <a:r>
              <a:rPr lang="en-US" sz="3000" b="1" i="1" dirty="0">
                <a:solidFill>
                  <a:srgbClr val="FF0000"/>
                </a:solidFill>
              </a:rPr>
              <a:t>2K2, KRAS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Ενεργοποίηση της οδού των ΜΑΡΚ κινασών και αυξημένα επίπεδα </a:t>
            </a:r>
            <a:r>
              <a:rPr lang="el-GR" sz="3000" b="1" dirty="0" err="1">
                <a:solidFill>
                  <a:srgbClr val="FF0000"/>
                </a:solidFill>
              </a:rPr>
              <a:t>ιντερφερόνης</a:t>
            </a:r>
            <a:r>
              <a:rPr lang="el-GR" sz="3000" b="1" dirty="0">
                <a:solidFill>
                  <a:srgbClr val="FF0000"/>
                </a:solidFill>
              </a:rPr>
              <a:t>, </a:t>
            </a:r>
            <a:r>
              <a:rPr lang="el-GR" sz="3000" b="1" dirty="0" err="1">
                <a:solidFill>
                  <a:srgbClr val="FF0000"/>
                </a:solidFill>
              </a:rPr>
              <a:t>ιντερλευκίνης</a:t>
            </a:r>
            <a:r>
              <a:rPr lang="el-GR" sz="3000" b="1" dirty="0">
                <a:solidFill>
                  <a:srgbClr val="FF0000"/>
                </a:solidFill>
              </a:rPr>
              <a:t> 6 και 12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-Γενετικά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396013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7" y="982086"/>
            <a:ext cx="11984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prstClr val="black"/>
                </a:solidFill>
              </a:rPr>
              <a:t>Μακροσκοπική εμφάνιση: </a:t>
            </a:r>
            <a:r>
              <a:rPr lang="el-GR" sz="2500" b="1" dirty="0" err="1">
                <a:solidFill>
                  <a:prstClr val="black"/>
                </a:solidFill>
              </a:rPr>
              <a:t>κιτρινόφαιη</a:t>
            </a:r>
            <a:r>
              <a:rPr lang="el-GR" sz="2500" b="1" dirty="0">
                <a:solidFill>
                  <a:prstClr val="black"/>
                </a:solidFill>
              </a:rPr>
              <a:t> αλλοίωση με πάχυνση των οστικών </a:t>
            </a:r>
            <a:r>
              <a:rPr lang="el-GR" sz="2500" b="1" dirty="0" err="1">
                <a:solidFill>
                  <a:prstClr val="black"/>
                </a:solidFill>
              </a:rPr>
              <a:t>δοκίδων</a:t>
            </a:r>
            <a:endParaRPr lang="el-GR" sz="25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u="sng" dirty="0">
                <a:solidFill>
                  <a:srgbClr val="FF0000"/>
                </a:solidFill>
              </a:rPr>
              <a:t>Ιστιοκύτταρα με μικρό μονήρη πυρήνα και αφρώδες κυτταρόπλασμα</a:t>
            </a:r>
            <a:endParaRPr lang="en-US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u="sng" dirty="0">
                <a:solidFill>
                  <a:srgbClr val="FF0000"/>
                </a:solidFill>
              </a:rPr>
              <a:t>Κύτταρα </a:t>
            </a:r>
            <a:r>
              <a:rPr lang="en-US" sz="2500" b="1" u="sng" dirty="0" err="1">
                <a:solidFill>
                  <a:srgbClr val="FF0000"/>
                </a:solidFill>
              </a:rPr>
              <a:t>Touton</a:t>
            </a:r>
            <a:r>
              <a:rPr lang="en-US" sz="2500" b="1" u="sng" dirty="0">
                <a:solidFill>
                  <a:srgbClr val="FF0000"/>
                </a:solidFill>
              </a:rPr>
              <a:t>: </a:t>
            </a:r>
            <a:r>
              <a:rPr lang="el-GR" sz="2500" b="1" u="sng" dirty="0">
                <a:solidFill>
                  <a:srgbClr val="FF0000"/>
                </a:solidFill>
              </a:rPr>
              <a:t>πολυπύρηνα ιστιοκύτταρα με «δαχτυλίδι πυρήνων»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7030A0"/>
                </a:solidFill>
              </a:rPr>
              <a:t>Ίνωση του υποστρώματος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prstClr val="black"/>
                </a:solidFill>
              </a:rPr>
              <a:t>Συνοδό φλεγμονώδες διήθημα: ιστιοκύτταρα, ουδετερόφιλα, λεμφοκύτταρα, πλασματοκύτταρα (ορισμένα </a:t>
            </a:r>
            <a:r>
              <a:rPr lang="en-US" sz="2500" b="1" dirty="0">
                <a:solidFill>
                  <a:prstClr val="black"/>
                </a:solidFill>
              </a:rPr>
              <a:t>IgG4+)</a:t>
            </a:r>
            <a:r>
              <a:rPr lang="el-GR" sz="2500" b="1" dirty="0">
                <a:solidFill>
                  <a:prstClr val="black"/>
                </a:solidFill>
              </a:rPr>
              <a:t>, κρύσταλλοι χοληστερόλης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u="sng" dirty="0">
                <a:solidFill>
                  <a:srgbClr val="92D050"/>
                </a:solidFill>
              </a:rPr>
              <a:t>Σκλήρυνση του </a:t>
            </a:r>
            <a:r>
              <a:rPr lang="el-GR" sz="2500" b="1" u="sng" dirty="0" err="1">
                <a:solidFill>
                  <a:srgbClr val="92D050"/>
                </a:solidFill>
              </a:rPr>
              <a:t>προϋπάρχοντος</a:t>
            </a:r>
            <a:r>
              <a:rPr lang="el-GR" sz="2500" b="1" u="sng" dirty="0">
                <a:solidFill>
                  <a:srgbClr val="92D050"/>
                </a:solidFill>
              </a:rPr>
              <a:t> οστού και παρουσία νεόπλαστου οστού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-Ιστολογικά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43556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898" y="949635"/>
            <a:ext cx="98462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CD163+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PGM1+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HLA-DR+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LCA+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BRAF+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Factor </a:t>
            </a:r>
            <a:r>
              <a:rPr lang="en-US" sz="2800" b="1" dirty="0" err="1">
                <a:solidFill>
                  <a:srgbClr val="FFC000"/>
                </a:solidFill>
              </a:rPr>
              <a:t>XIIIa</a:t>
            </a:r>
            <a:r>
              <a:rPr lang="en-US" sz="2800" b="1" dirty="0">
                <a:solidFill>
                  <a:srgbClr val="FFC000"/>
                </a:solidFill>
              </a:rPr>
              <a:t>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C000"/>
                </a:solidFill>
              </a:rPr>
              <a:t>Fascin</a:t>
            </a:r>
            <a:r>
              <a:rPr lang="en-US" sz="2800" b="1" dirty="0">
                <a:solidFill>
                  <a:srgbClr val="FFC000"/>
                </a:solidFill>
              </a:rPr>
              <a:t>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2D050"/>
                </a:solidFill>
              </a:rPr>
              <a:t>CD30-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92D050"/>
                </a:solidFill>
              </a:rPr>
              <a:t>Β και Τ δείκτες 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u="sng" dirty="0">
                <a:solidFill>
                  <a:srgbClr val="92D050"/>
                </a:solidFill>
              </a:rPr>
              <a:t>S-100</a:t>
            </a:r>
            <a:r>
              <a:rPr lang="el-GR" sz="2800" b="1" i="1" u="sng" dirty="0">
                <a:solidFill>
                  <a:srgbClr val="92D050"/>
                </a:solidFill>
              </a:rPr>
              <a:t>-</a:t>
            </a:r>
            <a:endParaRPr lang="en-US" sz="2800" b="1" i="1" u="sng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u="sng" dirty="0">
                <a:solidFill>
                  <a:srgbClr val="92D050"/>
                </a:solidFill>
              </a:rPr>
              <a:t>CD1a</a:t>
            </a:r>
            <a:r>
              <a:rPr lang="el-GR" sz="2800" b="1" i="1" u="sng" dirty="0">
                <a:solidFill>
                  <a:srgbClr val="92D050"/>
                </a:solidFill>
              </a:rPr>
              <a:t>-</a:t>
            </a:r>
            <a:endParaRPr lang="en-US" sz="2800" b="1" i="1" u="sng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u="sng" dirty="0" err="1">
                <a:solidFill>
                  <a:srgbClr val="92D050"/>
                </a:solidFill>
              </a:rPr>
              <a:t>Langerin</a:t>
            </a:r>
            <a:r>
              <a:rPr lang="el-GR" sz="2800" b="1" i="1" u="sng" dirty="0">
                <a:solidFill>
                  <a:srgbClr val="92D050"/>
                </a:solidFill>
              </a:rPr>
              <a:t>-</a:t>
            </a:r>
            <a:endParaRPr lang="en-US" sz="2800" b="1" i="1" u="sng" dirty="0">
              <a:solidFill>
                <a:srgbClr val="92D05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Ανοσοφαινότυπος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078050" y="5450207"/>
            <a:ext cx="1210615" cy="991617"/>
          </a:xfrm>
          <a:prstGeom prst="rightBrac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963927" y="5450207"/>
            <a:ext cx="5731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accent1">
                    <a:lumMod val="75000"/>
                  </a:schemeClr>
                </a:solidFill>
              </a:rPr>
              <a:t>Πιθανή παρουσία μη νεοπλασματικών κυττάρων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Langerhans </a:t>
            </a:r>
            <a:r>
              <a:rPr lang="el-GR" sz="2200" b="1" dirty="0">
                <a:solidFill>
                  <a:schemeClr val="accent1">
                    <a:lumMod val="75000"/>
                  </a:schemeClr>
                </a:solidFill>
              </a:rPr>
              <a:t>τα οποία είναι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S-100+, CD1a+,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langerin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8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584" y="5089456"/>
            <a:ext cx="3621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</a:t>
            </a:r>
            <a:r>
              <a:rPr lang="el-GR" sz="2000" dirty="0" err="1">
                <a:solidFill>
                  <a:prstClr val="black"/>
                </a:solidFill>
              </a:rPr>
              <a:t>αμφοτερόπλευρη</a:t>
            </a:r>
            <a:r>
              <a:rPr lang="el-GR" sz="2000" dirty="0">
                <a:solidFill>
                  <a:prstClr val="black"/>
                </a:solidFill>
              </a:rPr>
              <a:t> συμμετρική σκλήρυνση της </a:t>
            </a:r>
            <a:r>
              <a:rPr lang="el-GR" sz="2000" dirty="0" err="1">
                <a:solidFill>
                  <a:prstClr val="black"/>
                </a:solidFill>
              </a:rPr>
              <a:t>μετάφυσης</a:t>
            </a:r>
            <a:r>
              <a:rPr lang="el-GR" sz="2000" dirty="0">
                <a:solidFill>
                  <a:prstClr val="black"/>
                </a:solidFill>
              </a:rPr>
              <a:t> και της </a:t>
            </a:r>
            <a:r>
              <a:rPr lang="el-GR" sz="2000" dirty="0" err="1">
                <a:solidFill>
                  <a:prstClr val="black"/>
                </a:solidFill>
              </a:rPr>
              <a:t>διάφυσης</a:t>
            </a:r>
            <a:r>
              <a:rPr lang="el-GR" sz="2000" dirty="0">
                <a:solidFill>
                  <a:prstClr val="black"/>
                </a:solidFill>
              </a:rPr>
              <a:t> του μηριαίου οστού και της κνήμης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436638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77" y="5089456"/>
            <a:ext cx="362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Πυκνές σκληρυντικές εστίες του άπω μηριαίου οστού (με καταστροφή του φλοιού) και της εγγύς κνήμης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4" y="755536"/>
            <a:ext cx="4109058" cy="412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90" y="744208"/>
            <a:ext cx="4859545" cy="41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1584" y="5231125"/>
            <a:ext cx="3621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Αθροίσεις αφρωδών ιστιοκυττάρων με κεντρικά τοποθετημένους πυρήνες, χρόνια φλεγμονώδη στοιχεία και οστεοσκλήρυνση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423759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77" y="5205367"/>
            <a:ext cx="362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Αθροίσεις αφρωδών ιστιοκυττάρων με </a:t>
            </a:r>
            <a:r>
              <a:rPr lang="el-GR" sz="2000" dirty="0" err="1">
                <a:solidFill>
                  <a:prstClr val="black"/>
                </a:solidFill>
              </a:rPr>
              <a:t>κενοτοπιώδες</a:t>
            </a:r>
            <a:r>
              <a:rPr lang="el-GR" sz="2000" dirty="0">
                <a:solidFill>
                  <a:prstClr val="black"/>
                </a:solidFill>
              </a:rPr>
              <a:t>-κοκκιώδες κυτταρόπλασμα και χρόνια φλεγμονώδη στοιχεία 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0" y="1012762"/>
            <a:ext cx="4065699" cy="4088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08" y="1015397"/>
            <a:ext cx="4132400" cy="40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2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672" y="5473187"/>
            <a:ext cx="4559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Παρουσία πολυπύρηνων κυττάρων, ορισμένα με μορφολογία κυττάρων </a:t>
            </a:r>
            <a:r>
              <a:rPr lang="en-US" sz="2000" dirty="0" err="1">
                <a:solidFill>
                  <a:prstClr val="black"/>
                </a:solidFill>
              </a:rPr>
              <a:t>Touton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501033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4361" y="5523045"/>
            <a:ext cx="561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Μικρού μεγέθους πυρήνες, αραιοχρωματικό κοκκιώδες κυτταρόπλασμα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2" y="1259176"/>
            <a:ext cx="4661188" cy="3931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7" y="1259175"/>
            <a:ext cx="5056228" cy="39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976" y="5881980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BRAFV600E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28" y="1155650"/>
            <a:ext cx="4269398" cy="42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5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22098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229" y="1834225"/>
            <a:ext cx="92083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Ορισμός: </a:t>
            </a:r>
            <a:r>
              <a:rPr lang="el-GR" sz="2400" b="1" dirty="0" err="1">
                <a:solidFill>
                  <a:srgbClr val="FF0000"/>
                </a:solidFill>
              </a:rPr>
              <a:t>κλωνική</a:t>
            </a:r>
            <a:r>
              <a:rPr lang="el-GR" sz="2400" b="1" dirty="0">
                <a:solidFill>
                  <a:srgbClr val="FF0000"/>
                </a:solidFill>
              </a:rPr>
              <a:t> νεοπλασματική εξεργασία από κύτταρα </a:t>
            </a:r>
            <a:r>
              <a:rPr lang="en-GB" sz="2400" b="1" dirty="0">
                <a:solidFill>
                  <a:srgbClr val="FF0000"/>
                </a:solidFill>
              </a:rPr>
              <a:t>Langerhans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S100+, CD1a+, </a:t>
            </a:r>
            <a:r>
              <a:rPr lang="en-US" sz="2400" dirty="0" err="1">
                <a:solidFill>
                  <a:srgbClr val="FF0000"/>
                </a:solidFill>
              </a:rPr>
              <a:t>langerin</a:t>
            </a:r>
            <a:r>
              <a:rPr lang="en-US" sz="2400" dirty="0">
                <a:solidFill>
                  <a:srgbClr val="FF0000"/>
                </a:solidFill>
              </a:rPr>
              <a:t>+, </a:t>
            </a:r>
            <a:r>
              <a:rPr lang="el-GR" sz="2400" dirty="0">
                <a:solidFill>
                  <a:srgbClr val="FF0000"/>
                </a:solidFill>
              </a:rPr>
              <a:t>παρουσία κοκκίων </a:t>
            </a:r>
            <a:r>
              <a:rPr lang="en-US" sz="2400" dirty="0" err="1">
                <a:solidFill>
                  <a:srgbClr val="FF0000"/>
                </a:solidFill>
              </a:rPr>
              <a:t>Birbeck</a:t>
            </a:r>
            <a:r>
              <a:rPr lang="el-GR" sz="2400" dirty="0">
                <a:solidFill>
                  <a:srgbClr val="FF0000"/>
                </a:solidFill>
              </a:rPr>
              <a:t> στο ηλεκτρονικό μικροσκόπιο)</a:t>
            </a:r>
          </a:p>
          <a:p>
            <a:pPr algn="ctr"/>
            <a:endParaRPr lang="el-GR" sz="2400" dirty="0">
              <a:solidFill>
                <a:srgbClr val="FF0000"/>
              </a:solidFill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</a:rPr>
              <a:t>Νόσος </a:t>
            </a:r>
            <a:r>
              <a:rPr lang="en-US" sz="2400" dirty="0">
                <a:solidFill>
                  <a:srgbClr val="FF0000"/>
                </a:solidFill>
              </a:rPr>
              <a:t>Hand-</a:t>
            </a:r>
            <a:r>
              <a:rPr lang="en-US" sz="2400" dirty="0" err="1">
                <a:solidFill>
                  <a:srgbClr val="FF0000"/>
                </a:solidFill>
              </a:rPr>
              <a:t>Schueller</a:t>
            </a:r>
            <a:r>
              <a:rPr lang="en-US" sz="2400" dirty="0">
                <a:solidFill>
                  <a:srgbClr val="FF0000"/>
                </a:solidFill>
              </a:rPr>
              <a:t>-Christian: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 err="1">
                <a:solidFill>
                  <a:srgbClr val="FF0000"/>
                </a:solidFill>
              </a:rPr>
              <a:t>πολυεστιακή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LCH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</a:rPr>
              <a:t>Νόσος </a:t>
            </a:r>
            <a:r>
              <a:rPr lang="en-US" sz="2400" dirty="0">
                <a:solidFill>
                  <a:srgbClr val="FF0000"/>
                </a:solidFill>
              </a:rPr>
              <a:t>Letterer-</a:t>
            </a:r>
            <a:r>
              <a:rPr lang="en-US" sz="2400" dirty="0" err="1">
                <a:solidFill>
                  <a:srgbClr val="FF0000"/>
                </a:solidFill>
              </a:rPr>
              <a:t>Siwe</a:t>
            </a:r>
            <a:r>
              <a:rPr lang="el-GR" sz="2400" dirty="0">
                <a:solidFill>
                  <a:srgbClr val="FF0000"/>
                </a:solidFill>
              </a:rPr>
              <a:t>: εκτεταμένη </a:t>
            </a:r>
            <a:r>
              <a:rPr lang="en-US" sz="2400" dirty="0">
                <a:solidFill>
                  <a:srgbClr val="FF0000"/>
                </a:solidFill>
              </a:rPr>
              <a:t>LCH</a:t>
            </a:r>
            <a:r>
              <a:rPr lang="el-GR" sz="2400" dirty="0">
                <a:solidFill>
                  <a:srgbClr val="FF0000"/>
                </a:solidFill>
              </a:rPr>
              <a:t> με σπλαγχνική διήθηση</a:t>
            </a:r>
          </a:p>
          <a:p>
            <a:pPr algn="ctr"/>
            <a:endParaRPr lang="el-GR" sz="2400" b="1" dirty="0">
              <a:solidFill>
                <a:srgbClr val="FF0000"/>
              </a:solidFill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Σάρκωμα </a:t>
            </a:r>
            <a:r>
              <a:rPr lang="en-GB" sz="2400" b="1" dirty="0">
                <a:solidFill>
                  <a:srgbClr val="FF0000"/>
                </a:solidFill>
              </a:rPr>
              <a:t>Langerhans</a:t>
            </a:r>
            <a:r>
              <a:rPr lang="el-GR" sz="2400" b="1" dirty="0">
                <a:solidFill>
                  <a:srgbClr val="FF0000"/>
                </a:solidFill>
              </a:rPr>
              <a:t>: </a:t>
            </a:r>
            <a:r>
              <a:rPr lang="el-GR" sz="2400" dirty="0">
                <a:solidFill>
                  <a:srgbClr val="FF0000"/>
                </a:solidFill>
              </a:rPr>
              <a:t>υψηλής κακοήθειας νεόπλασμα με φαινότυπο</a:t>
            </a:r>
            <a:r>
              <a:rPr lang="en-US" sz="2400" dirty="0">
                <a:solidFill>
                  <a:srgbClr val="FF0000"/>
                </a:solidFill>
              </a:rPr>
              <a:t> LCH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endParaRPr lang="el-GR" sz="2400" b="1" dirty="0">
              <a:solidFill>
                <a:prstClr val="black"/>
              </a:solidFill>
            </a:endParaRPr>
          </a:p>
          <a:p>
            <a:pPr marL="285750" indent="-285750" algn="ctr"/>
            <a:endParaRPr lang="el-GR" sz="2400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l-GR" sz="2400" dirty="0">
              <a:solidFill>
                <a:prstClr val="black"/>
              </a:solidFill>
            </a:endParaRPr>
          </a:p>
          <a:p>
            <a:pPr algn="ctr"/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2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Διαφορική Διάγνωση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21" y="1687354"/>
            <a:ext cx="11642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Ιστιοκυττάρωση </a:t>
            </a:r>
            <a:r>
              <a:rPr lang="en-US" sz="3000" b="1" dirty="0">
                <a:solidFill>
                  <a:srgbClr val="7030A0"/>
                </a:solidFill>
              </a:rPr>
              <a:t>Langerhans</a:t>
            </a:r>
            <a:endParaRPr lang="el-GR" sz="3000" b="1" dirty="0">
              <a:solidFill>
                <a:srgbClr val="7030A0"/>
              </a:solidFill>
            </a:endParaRPr>
          </a:p>
          <a:p>
            <a:endParaRPr lang="en-US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Νόσος </a:t>
            </a:r>
            <a:r>
              <a:rPr lang="en-US" sz="3000" b="1" dirty="0">
                <a:solidFill>
                  <a:srgbClr val="FF0000"/>
                </a:solidFill>
              </a:rPr>
              <a:t>Rosai-Dorfman</a:t>
            </a: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92D050"/>
                </a:solidFill>
              </a:rPr>
              <a:t>Νόσος </a:t>
            </a:r>
            <a:r>
              <a:rPr lang="en-US" sz="3000" b="1" dirty="0" err="1">
                <a:solidFill>
                  <a:srgbClr val="92D050"/>
                </a:solidFill>
              </a:rPr>
              <a:t>Gaucher</a:t>
            </a:r>
            <a:r>
              <a:rPr lang="el-GR" sz="3000" b="1" dirty="0">
                <a:solidFill>
                  <a:srgbClr val="92D050"/>
                </a:solidFill>
              </a:rPr>
              <a:t> (σχετίζεται με </a:t>
            </a:r>
            <a:r>
              <a:rPr lang="el-GR" sz="3000" b="1" dirty="0" err="1">
                <a:solidFill>
                  <a:srgbClr val="92D050"/>
                </a:solidFill>
              </a:rPr>
              <a:t>οστεονέκρωση</a:t>
            </a:r>
            <a:r>
              <a:rPr lang="el-GR" sz="3000" b="1" dirty="0">
                <a:solidFill>
                  <a:srgbClr val="92D050"/>
                </a:solidFill>
              </a:rPr>
              <a:t> και οστεοπόρωση, απουσία οστεοσκλήρυνσης)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70C0"/>
                </a:solidFill>
              </a:rPr>
              <a:t>IgG4</a:t>
            </a:r>
            <a:r>
              <a:rPr lang="el-GR" sz="3000" b="1" dirty="0">
                <a:solidFill>
                  <a:srgbClr val="0070C0"/>
                </a:solidFill>
              </a:rPr>
              <a:t>-σχετιζόμενη νόσος</a:t>
            </a:r>
            <a:endParaRPr lang="en-US" sz="3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1351016"/>
            <a:ext cx="11365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Απαραίτητα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-Αθροίσεις αφρωδών ιστιοκυττάρων σε συνδυασμό με το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κατάλληλο ιστολογικό περιβάλλον και συμβατές ακτινολογικές πληροφορίες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b="1" dirty="0">
                <a:solidFill>
                  <a:srgbClr val="FF0000"/>
                </a:solidFill>
                <a:latin typeface="Calibri"/>
              </a:rPr>
              <a:t>Επιθυμη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τά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Ανάλυση μεταλλάξεων της οδού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MAPK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6">
            <a:extLst>
              <a:ext uri="{FF2B5EF4-FFF2-40B4-BE49-F238E27FC236}">
                <a16:creationId xmlns:a16="http://schemas.microsoft.com/office/drawing/2014/main" id="{D6FC1A0D-CCCA-0723-EEE6-E87446DE0208}"/>
              </a:ext>
            </a:extLst>
          </p:cNvPr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Erdheim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-Chester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534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229" y="1834225"/>
            <a:ext cx="92083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rgbClr val="FF0000"/>
                </a:solidFill>
              </a:rPr>
              <a:t>Ορισμός: </a:t>
            </a:r>
            <a:r>
              <a:rPr lang="el-GR" sz="3000" b="1" dirty="0" err="1">
                <a:solidFill>
                  <a:srgbClr val="FF0000"/>
                </a:solidFill>
              </a:rPr>
              <a:t>κλωνική</a:t>
            </a:r>
            <a:r>
              <a:rPr lang="el-GR" sz="3000" b="1" dirty="0">
                <a:solidFill>
                  <a:srgbClr val="FF0000"/>
                </a:solidFill>
              </a:rPr>
              <a:t> συστηματική νεοπλασματική εξεργασία από </a:t>
            </a:r>
            <a:r>
              <a:rPr lang="en-US" sz="3000" b="1" dirty="0">
                <a:solidFill>
                  <a:srgbClr val="FF0000"/>
                </a:solidFill>
              </a:rPr>
              <a:t>S-100+ </a:t>
            </a:r>
            <a:r>
              <a:rPr lang="el-GR" sz="3000" b="1" dirty="0">
                <a:solidFill>
                  <a:srgbClr val="FF0000"/>
                </a:solidFill>
              </a:rPr>
              <a:t>ιστιοκύτταρα </a:t>
            </a:r>
            <a:r>
              <a:rPr lang="el-GR" sz="3000" b="1" i="1" u="sng" dirty="0">
                <a:solidFill>
                  <a:srgbClr val="FF0000"/>
                </a:solidFill>
              </a:rPr>
              <a:t>με </a:t>
            </a:r>
            <a:r>
              <a:rPr lang="el-GR" sz="3000" b="1" i="1" u="sng" dirty="0" err="1">
                <a:solidFill>
                  <a:srgbClr val="FF0000"/>
                </a:solidFill>
              </a:rPr>
              <a:t>εμπεριπόλεση</a:t>
            </a:r>
            <a:endParaRPr lang="el-GR" sz="3000" b="1" dirty="0">
              <a:solidFill>
                <a:srgbClr val="FF0000"/>
              </a:solidFill>
            </a:endParaRPr>
          </a:p>
          <a:p>
            <a:pPr algn="ctr"/>
            <a:endParaRPr lang="el-GR" sz="3000" b="1" i="1" u="sng" dirty="0">
              <a:solidFill>
                <a:srgbClr val="FF0000"/>
              </a:solidFill>
            </a:endParaRPr>
          </a:p>
          <a:p>
            <a:pPr algn="ctr"/>
            <a:endParaRPr lang="el-GR" sz="3000" b="1" i="1" u="sng" dirty="0">
              <a:solidFill>
                <a:srgbClr val="FF0000"/>
              </a:solidFill>
            </a:endParaRPr>
          </a:p>
          <a:p>
            <a:pPr algn="ctr"/>
            <a:endParaRPr lang="el-GR" sz="3000" b="1" i="1" u="sng" dirty="0">
              <a:solidFill>
                <a:srgbClr val="FF0000"/>
              </a:solidFill>
            </a:endParaRPr>
          </a:p>
          <a:p>
            <a:pPr algn="ctr"/>
            <a:r>
              <a:rPr lang="el-GR" sz="3000" b="1" dirty="0" err="1">
                <a:solidFill>
                  <a:srgbClr val="0070C0"/>
                </a:solidFill>
              </a:rPr>
              <a:t>Εμπεριπόλεση</a:t>
            </a:r>
            <a:r>
              <a:rPr lang="el-GR" sz="3000" b="1" dirty="0">
                <a:solidFill>
                  <a:srgbClr val="0070C0"/>
                </a:solidFill>
              </a:rPr>
              <a:t>: παρουσία λεμφοκυττάρων, ουδετεροφίλων και ηωσινοφίλων εντός του κυτταροπλάσματος των ιστιοκυττάρων</a:t>
            </a:r>
            <a:endParaRPr lang="el-GR" sz="3000" dirty="0">
              <a:solidFill>
                <a:srgbClr val="0070C0"/>
              </a:solidFill>
            </a:endParaRPr>
          </a:p>
          <a:p>
            <a:pPr algn="ctr"/>
            <a:endParaRPr lang="el-G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25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1183589"/>
            <a:ext cx="108568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Κλασική εντόπιση στους </a:t>
            </a:r>
            <a:r>
              <a:rPr lang="el-GR" sz="3000" b="1" i="1" u="sng" dirty="0">
                <a:solidFill>
                  <a:srgbClr val="FF0000"/>
                </a:solidFill>
              </a:rPr>
              <a:t>λεμφαδένες</a:t>
            </a:r>
            <a:r>
              <a:rPr lang="el-GR" sz="3000" b="1" dirty="0">
                <a:solidFill>
                  <a:srgbClr val="FF0000"/>
                </a:solidFill>
              </a:rPr>
              <a:t> </a:t>
            </a:r>
            <a:endParaRPr lang="el-GR" sz="3000" b="1" dirty="0">
              <a:solidFill>
                <a:prstClr val="black"/>
              </a:solidFill>
            </a:endParaRPr>
          </a:p>
          <a:p>
            <a:endParaRPr lang="el-GR" sz="3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Πιο σπάνιες εντοπίσεις: δέρμα, ανώτερο αναπνευστικό σύστημα, οστά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Συνήθως </a:t>
            </a:r>
            <a:r>
              <a:rPr lang="el-GR" sz="3000" b="1" dirty="0" err="1">
                <a:solidFill>
                  <a:srgbClr val="FF0000"/>
                </a:solidFill>
              </a:rPr>
              <a:t>μονοστική</a:t>
            </a:r>
            <a:r>
              <a:rPr lang="el-GR" sz="3000" b="1" dirty="0">
                <a:solidFill>
                  <a:srgbClr val="FF0000"/>
                </a:solidFill>
              </a:rPr>
              <a:t>, σπανιότερα </a:t>
            </a:r>
            <a:r>
              <a:rPr lang="el-GR" sz="3000" b="1" dirty="0" err="1">
                <a:solidFill>
                  <a:srgbClr val="FF0000"/>
                </a:solidFill>
              </a:rPr>
              <a:t>πολυοστική</a:t>
            </a:r>
            <a:r>
              <a:rPr lang="el-GR" sz="3000" b="1" dirty="0">
                <a:solidFill>
                  <a:srgbClr val="FF0000"/>
                </a:solidFill>
              </a:rPr>
              <a:t> εντόπιση:</a:t>
            </a:r>
          </a:p>
          <a:p>
            <a:r>
              <a:rPr lang="el-GR" sz="3000" b="1" dirty="0">
                <a:solidFill>
                  <a:srgbClr val="FF0000"/>
                </a:solidFill>
              </a:rPr>
              <a:t>   </a:t>
            </a:r>
            <a:r>
              <a:rPr lang="el-GR" sz="3000" dirty="0">
                <a:solidFill>
                  <a:srgbClr val="FF0000"/>
                </a:solidFill>
              </a:rPr>
              <a:t> ωλένη, μηριαίο, οστά κρανίου, κνήμη, περόνη, γνάθος, ΣΣ,  </a:t>
            </a:r>
          </a:p>
          <a:p>
            <a:r>
              <a:rPr lang="el-GR" sz="3000" dirty="0">
                <a:solidFill>
                  <a:srgbClr val="FF0000"/>
                </a:solidFill>
              </a:rPr>
              <a:t>    πύελος, ιερό οστούν, οστά </a:t>
            </a:r>
            <a:r>
              <a:rPr lang="el-GR" sz="3000" dirty="0" err="1">
                <a:solidFill>
                  <a:srgbClr val="FF0000"/>
                </a:solidFill>
              </a:rPr>
              <a:t>μετακαρπικής</a:t>
            </a:r>
            <a:r>
              <a:rPr lang="el-GR" sz="3000" dirty="0">
                <a:solidFill>
                  <a:srgbClr val="FF0000"/>
                </a:solidFill>
              </a:rPr>
              <a:t> άρθρωσης, φάλαγγες </a:t>
            </a:r>
          </a:p>
          <a:p>
            <a:r>
              <a:rPr lang="el-GR" sz="3000" dirty="0">
                <a:solidFill>
                  <a:srgbClr val="FF0000"/>
                </a:solidFill>
              </a:rPr>
              <a:t>    δακτύλων, οστά </a:t>
            </a:r>
            <a:r>
              <a:rPr lang="el-GR" sz="3000" dirty="0" err="1">
                <a:solidFill>
                  <a:srgbClr val="FF0000"/>
                </a:solidFill>
              </a:rPr>
              <a:t>ποδοκνημικής</a:t>
            </a:r>
            <a:r>
              <a:rPr lang="el-GR" sz="3000" dirty="0">
                <a:solidFill>
                  <a:srgbClr val="FF0000"/>
                </a:solidFill>
              </a:rPr>
              <a:t> άρθρωσης, κλείδα, οστά </a:t>
            </a:r>
          </a:p>
          <a:p>
            <a:r>
              <a:rPr lang="el-GR" sz="3000" dirty="0">
                <a:solidFill>
                  <a:srgbClr val="FF0000"/>
                </a:solidFill>
              </a:rPr>
              <a:t>    </a:t>
            </a:r>
            <a:r>
              <a:rPr lang="el-GR" sz="3000" dirty="0" err="1">
                <a:solidFill>
                  <a:srgbClr val="FF0000"/>
                </a:solidFill>
              </a:rPr>
              <a:t>πηχεοκαρπικής</a:t>
            </a:r>
            <a:r>
              <a:rPr lang="el-GR" sz="3000" dirty="0">
                <a:solidFill>
                  <a:srgbClr val="FF0000"/>
                </a:solidFill>
              </a:rPr>
              <a:t> άρθρωσης</a:t>
            </a:r>
            <a:endParaRPr lang="el-GR" sz="3000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235324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550" y="1641336"/>
            <a:ext cx="119387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0000"/>
                </a:solidFill>
              </a:rPr>
              <a:t>Σπανιότατη νόσος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0000"/>
                </a:solidFill>
              </a:rPr>
              <a:t>μέση ηλικία 28 έτη για τις οστικές εντοπίσεις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rgbClr val="92D050"/>
                </a:solidFill>
              </a:rPr>
              <a:t>οστικό άλγος και οίδημα, ευαισθησία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    </a:t>
            </a:r>
          </a:p>
          <a:p>
            <a:endParaRPr lang="el-GR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4472C4">
                    <a:lumMod val="75000"/>
                  </a:srgbClr>
                </a:solidFill>
              </a:rPr>
              <a:t>Πρόγνωση: συνήθως ήπια κλινική πορεία</a:t>
            </a:r>
            <a:endParaRPr lang="el-GR" sz="28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89141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Επιδημιολογία-Κλινική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1529854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1529" y="2462747"/>
            <a:ext cx="9105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Ακτινογραφικά: </a:t>
            </a:r>
            <a:r>
              <a:rPr lang="el-GR" sz="3200" b="1" dirty="0" err="1">
                <a:solidFill>
                  <a:srgbClr val="FF0000"/>
                </a:solidFill>
              </a:rPr>
              <a:t>μετάφυση</a:t>
            </a:r>
            <a:r>
              <a:rPr lang="el-GR" sz="3200" b="1" dirty="0">
                <a:solidFill>
                  <a:srgbClr val="FF0000"/>
                </a:solidFill>
              </a:rPr>
              <a:t> μακρών οστών, </a:t>
            </a:r>
            <a:r>
              <a:rPr lang="el-GR" sz="3200" dirty="0">
                <a:solidFill>
                  <a:srgbClr val="FF0000"/>
                </a:solidFill>
              </a:rPr>
              <a:t>οστικές λύσεις στην κοιλότητα του μυελού, </a:t>
            </a:r>
            <a:r>
              <a:rPr lang="el-GR" sz="3200" dirty="0" err="1">
                <a:solidFill>
                  <a:srgbClr val="FF0000"/>
                </a:solidFill>
              </a:rPr>
              <a:t>αφοριζόμενες</a:t>
            </a:r>
            <a:r>
              <a:rPr lang="el-GR" sz="3200" dirty="0">
                <a:solidFill>
                  <a:srgbClr val="FF0000"/>
                </a:solidFill>
              </a:rPr>
              <a:t> από σκληρυντικά όρια, πιθανή </a:t>
            </a:r>
            <a:r>
              <a:rPr lang="el-GR" sz="3200" dirty="0" err="1">
                <a:solidFill>
                  <a:srgbClr val="FF0000"/>
                </a:solidFill>
              </a:rPr>
              <a:t>περιοστική</a:t>
            </a:r>
            <a:r>
              <a:rPr lang="el-GR" sz="3200" dirty="0">
                <a:solidFill>
                  <a:srgbClr val="FF0000"/>
                </a:solidFill>
              </a:rPr>
              <a:t> αντίδραση, σπάνια παθολογικό κάταγμα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-Ακτινολογικά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76166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657" y="2563146"/>
            <a:ext cx="11642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u="sng" dirty="0">
                <a:solidFill>
                  <a:srgbClr val="7030A0"/>
                </a:solidFill>
              </a:rPr>
              <a:t>Αμοιβαία εξαιρετέες μεταλλάξεις </a:t>
            </a:r>
            <a:r>
              <a:rPr lang="el-GR" sz="3000" b="1" i="1" u="sng" dirty="0">
                <a:solidFill>
                  <a:srgbClr val="7030A0"/>
                </a:solidFill>
              </a:rPr>
              <a:t>ΜΑΡ</a:t>
            </a:r>
            <a:r>
              <a:rPr lang="en-US" sz="3000" b="1" i="1" u="sng" dirty="0">
                <a:solidFill>
                  <a:srgbClr val="7030A0"/>
                </a:solidFill>
              </a:rPr>
              <a:t>2</a:t>
            </a:r>
            <a:r>
              <a:rPr lang="el-GR" sz="3000" b="1" i="1" u="sng" dirty="0">
                <a:solidFill>
                  <a:srgbClr val="7030A0"/>
                </a:solidFill>
              </a:rPr>
              <a:t>Κ</a:t>
            </a:r>
            <a:r>
              <a:rPr lang="en-US" sz="3000" b="1" i="1" u="sng" dirty="0">
                <a:solidFill>
                  <a:srgbClr val="7030A0"/>
                </a:solidFill>
              </a:rPr>
              <a:t>1</a:t>
            </a:r>
            <a:r>
              <a:rPr lang="el-GR" sz="3000" b="1" i="1" u="sng" dirty="0">
                <a:solidFill>
                  <a:srgbClr val="7030A0"/>
                </a:solidFill>
              </a:rPr>
              <a:t>, </a:t>
            </a:r>
            <a:r>
              <a:rPr lang="en-US" sz="3000" b="1" i="1" u="sng" dirty="0">
                <a:solidFill>
                  <a:srgbClr val="7030A0"/>
                </a:solidFill>
              </a:rPr>
              <a:t>KRAS, NRAS, ARAF, BRAF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i="1" u="sng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Μεταλλάξεις των γονιδίων </a:t>
            </a:r>
            <a:r>
              <a:rPr lang="en-US" sz="3000" b="1" i="1" dirty="0">
                <a:solidFill>
                  <a:srgbClr val="7030A0"/>
                </a:solidFill>
              </a:rPr>
              <a:t>SLC29A3</a:t>
            </a:r>
            <a:r>
              <a:rPr lang="el-GR" sz="3000" b="1" i="1" dirty="0">
                <a:solidFill>
                  <a:srgbClr val="7030A0"/>
                </a:solidFill>
              </a:rPr>
              <a:t>, </a:t>
            </a:r>
            <a:r>
              <a:rPr lang="en-US" sz="3000" b="1" i="1" dirty="0">
                <a:solidFill>
                  <a:srgbClr val="7030A0"/>
                </a:solidFill>
              </a:rPr>
              <a:t>FAS</a:t>
            </a:r>
            <a:r>
              <a:rPr lang="el-GR" sz="3000" b="1" dirty="0">
                <a:solidFill>
                  <a:srgbClr val="7030A0"/>
                </a:solidFill>
              </a:rPr>
              <a:t> σε </a:t>
            </a:r>
            <a:r>
              <a:rPr lang="el-GR" sz="3000" b="1" dirty="0" err="1">
                <a:solidFill>
                  <a:srgbClr val="7030A0"/>
                </a:solidFill>
              </a:rPr>
              <a:t>οικογενείς</a:t>
            </a:r>
            <a:r>
              <a:rPr lang="el-GR" sz="3000" b="1" dirty="0">
                <a:solidFill>
                  <a:srgbClr val="7030A0"/>
                </a:solidFill>
              </a:rPr>
              <a:t> περιπτώσεις</a:t>
            </a:r>
            <a:r>
              <a:rPr lang="el-GR" sz="3000" b="1" u="sng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-Γενετικά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2597417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7" y="866175"/>
            <a:ext cx="1198418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prstClr val="black"/>
                </a:solidFill>
              </a:rPr>
              <a:t>Μακροσκοπική εμφάνιση: καλά </a:t>
            </a:r>
            <a:r>
              <a:rPr lang="el-GR" sz="2500" b="1" dirty="0" err="1">
                <a:solidFill>
                  <a:prstClr val="black"/>
                </a:solidFill>
              </a:rPr>
              <a:t>αφοριζόμενη</a:t>
            </a:r>
            <a:r>
              <a:rPr lang="el-GR" sz="2500" b="1" dirty="0">
                <a:solidFill>
                  <a:prstClr val="black"/>
                </a:solidFill>
              </a:rPr>
              <a:t> λευκή-λευκόφαιη αλλοίωση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u="sng" dirty="0">
                <a:solidFill>
                  <a:srgbClr val="FF0000"/>
                </a:solidFill>
              </a:rPr>
              <a:t>Ιστιοκύτταρα μεγάλου μεγέθους με παρουσία λεμφοκυττάρων, πλασματοκυττάρων, ουδετεροφίλων στο κυτταρόπλασμά τους (</a:t>
            </a:r>
            <a:r>
              <a:rPr lang="el-GR" sz="2500" b="1" i="1" u="sng" dirty="0">
                <a:solidFill>
                  <a:srgbClr val="FF0000"/>
                </a:solidFill>
              </a:rPr>
              <a:t>ΕΜΠΕΡΙΠΟΛΕΣΗ</a:t>
            </a:r>
            <a:r>
              <a:rPr lang="el-GR" sz="2500" b="1" u="sng" dirty="0">
                <a:solidFill>
                  <a:srgbClr val="FF0000"/>
                </a:solidFill>
              </a:rPr>
              <a:t>)</a:t>
            </a:r>
            <a:r>
              <a:rPr lang="el-GR" sz="2500" b="1" dirty="0">
                <a:solidFill>
                  <a:srgbClr val="FF0000"/>
                </a:solidFill>
              </a:rPr>
              <a:t>, φυσαλιδώδεις πυρήνες με ευκρινή πυρήνια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7030A0"/>
                </a:solidFill>
              </a:rPr>
              <a:t>Ενδεχόμενη παρουσία νέκρωσης ή αθροίσεων ιστιοκυττάρων δίκην κοκκιωμάτων, ίνωση του υποστρώματος</a:t>
            </a:r>
            <a:endParaRPr lang="en-US" sz="25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prstClr val="black"/>
                </a:solidFill>
              </a:rPr>
              <a:t>Συνοδό φλεγμονώδες διήθημα: ουδετερόφιλα, λεμφοκύτταρα, ηωσινόφιλα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FFFF00"/>
                </a:solidFill>
              </a:rPr>
              <a:t>Η νεοπλασματική διήθηση επεκτείνεται στους μυελοχώρους και τους σωλήνες του </a:t>
            </a:r>
            <a:r>
              <a:rPr lang="en-US" sz="2500" b="1" dirty="0">
                <a:solidFill>
                  <a:srgbClr val="FFFF00"/>
                </a:solidFill>
              </a:rPr>
              <a:t>Havers</a:t>
            </a:r>
            <a:endParaRPr lang="el-GR" sz="25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u="sng" dirty="0">
                <a:solidFill>
                  <a:srgbClr val="92D050"/>
                </a:solidFill>
              </a:rPr>
              <a:t>Οστεοβλαστική/</a:t>
            </a:r>
            <a:r>
              <a:rPr lang="el-GR" sz="2500" b="1" u="sng" dirty="0" err="1">
                <a:solidFill>
                  <a:srgbClr val="92D050"/>
                </a:solidFill>
              </a:rPr>
              <a:t>οστεοκλαστική</a:t>
            </a:r>
            <a:r>
              <a:rPr lang="el-GR" sz="2500" b="1" u="sng" dirty="0">
                <a:solidFill>
                  <a:srgbClr val="92D050"/>
                </a:solidFill>
              </a:rPr>
              <a:t> δραστηριότητα πέριξ οστικών επιφανειών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-Ιστολογικά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2229620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898" y="949635"/>
            <a:ext cx="98462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i="1" u="sng" dirty="0">
                <a:solidFill>
                  <a:srgbClr val="FFC000"/>
                </a:solidFill>
              </a:rPr>
              <a:t>S-100</a:t>
            </a:r>
            <a:r>
              <a:rPr lang="el-GR" sz="2800" b="1" i="1" u="sng" dirty="0">
                <a:solidFill>
                  <a:srgbClr val="FFC000"/>
                </a:solidFill>
              </a:rPr>
              <a:t>+</a:t>
            </a:r>
            <a:endParaRPr lang="el-GR" sz="2800" b="1" i="1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i="1" u="sng" dirty="0">
                <a:solidFill>
                  <a:srgbClr val="FFC000"/>
                </a:solidFill>
              </a:rPr>
              <a:t>OCT2</a:t>
            </a:r>
            <a:r>
              <a:rPr lang="el-GR" sz="2800" b="1" i="1" u="sng" dirty="0">
                <a:solidFill>
                  <a:srgbClr val="FFC000"/>
                </a:solidFill>
              </a:rPr>
              <a:t>+</a:t>
            </a:r>
            <a:r>
              <a:rPr lang="en-GB" sz="2800" b="1" i="1" u="sng" dirty="0">
                <a:solidFill>
                  <a:srgbClr val="FFC000"/>
                </a:solidFill>
              </a:rPr>
              <a:t> </a:t>
            </a:r>
            <a:r>
              <a:rPr lang="el-GR" sz="2800" b="1" i="1" u="sng" dirty="0">
                <a:solidFill>
                  <a:srgbClr val="FFC000"/>
                </a:solidFill>
              </a:rPr>
              <a:t>και</a:t>
            </a:r>
            <a:r>
              <a:rPr lang="en-GB" sz="2800" b="1" i="1" u="sng" dirty="0">
                <a:solidFill>
                  <a:srgbClr val="FFC000"/>
                </a:solidFill>
              </a:rPr>
              <a:t> cyclinD1</a:t>
            </a:r>
            <a:r>
              <a:rPr lang="el-GR" sz="2800" b="1" i="1" u="sng" dirty="0">
                <a:solidFill>
                  <a:srgbClr val="FFC000"/>
                </a:solidFill>
              </a:rPr>
              <a:t>+</a:t>
            </a:r>
            <a:r>
              <a:rPr lang="en-GB" sz="2800" b="1" i="1" u="sng" dirty="0">
                <a:solidFill>
                  <a:srgbClr val="FFC000"/>
                </a:solidFill>
              </a:rPr>
              <a:t> </a:t>
            </a:r>
            <a:endParaRPr lang="el-GR" sz="2800" b="1" i="1" u="sng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CD163+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PGM1+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HLA-DR+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LCA+</a:t>
            </a:r>
            <a:endParaRPr lang="el-GR" sz="2800" b="1" dirty="0">
              <a:solidFill>
                <a:srgbClr val="FFC000"/>
              </a:solidFill>
            </a:endParaRPr>
          </a:p>
          <a:p>
            <a:endParaRPr lang="en-US" sz="2800" b="1" dirty="0">
              <a:solidFill>
                <a:srgbClr val="FFC000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CD30-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92D050"/>
                </a:solidFill>
              </a:rPr>
              <a:t> Β και Τ δείκτες 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92D050"/>
                </a:solidFill>
              </a:rPr>
              <a:t> </a:t>
            </a:r>
            <a:r>
              <a:rPr lang="en-US" sz="2800" b="1" i="1" u="sng" dirty="0">
                <a:solidFill>
                  <a:srgbClr val="92D050"/>
                </a:solidFill>
              </a:rPr>
              <a:t>CD1a</a:t>
            </a:r>
            <a:r>
              <a:rPr lang="el-GR" sz="2800" b="1" i="1" u="sng" dirty="0">
                <a:solidFill>
                  <a:srgbClr val="92D050"/>
                </a:solidFill>
              </a:rPr>
              <a:t>-</a:t>
            </a:r>
            <a:endParaRPr lang="en-US" sz="2800" b="1" i="1" u="sng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i="1" u="sng" dirty="0">
                <a:solidFill>
                  <a:srgbClr val="92D050"/>
                </a:solidFill>
              </a:rPr>
              <a:t> </a:t>
            </a:r>
            <a:r>
              <a:rPr lang="en-US" sz="2800" b="1" i="1" u="sng" dirty="0" err="1">
                <a:solidFill>
                  <a:srgbClr val="92D050"/>
                </a:solidFill>
              </a:rPr>
              <a:t>Langerin</a:t>
            </a:r>
            <a:r>
              <a:rPr lang="el-GR" sz="2800" b="1" i="1" u="sng" dirty="0">
                <a:solidFill>
                  <a:srgbClr val="92D050"/>
                </a:solidFill>
              </a:rPr>
              <a:t>-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Ανοσοφαινότυπος</a:t>
            </a:r>
          </a:p>
        </p:txBody>
      </p:sp>
    </p:spTree>
    <p:extLst>
      <p:ext uri="{BB962C8B-B14F-4D97-AF65-F5344CB8AC3E}">
        <p14:creationId xmlns:p14="http://schemas.microsoft.com/office/powerpoint/2010/main" val="2165056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584" y="5089456"/>
            <a:ext cx="362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A/</a:t>
            </a:r>
            <a:r>
              <a:rPr lang="el-GR" sz="2000" dirty="0">
                <a:solidFill>
                  <a:prstClr val="black"/>
                </a:solidFill>
              </a:rPr>
              <a:t>Γ: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ινιακού οστού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77" y="5089456"/>
            <a:ext cx="362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εγγύς </a:t>
            </a:r>
            <a:r>
              <a:rPr lang="el-GR" sz="2000" dirty="0" err="1">
                <a:solidFill>
                  <a:prstClr val="black"/>
                </a:solidFill>
              </a:rPr>
              <a:t>βραχιονίου</a:t>
            </a:r>
            <a:r>
              <a:rPr lang="el-GR" sz="2000" dirty="0">
                <a:solidFill>
                  <a:prstClr val="black"/>
                </a:solidFill>
              </a:rPr>
              <a:t> οστού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Rosai-Dorfman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4" y="1139021"/>
            <a:ext cx="3855415" cy="3876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1139021"/>
            <a:ext cx="3999855" cy="38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27022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Επιδημιολογία-Κλινική εικόνα</a:t>
            </a: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752898"/>
            <a:ext cx="10264462" cy="47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6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7313" y="5387351"/>
            <a:ext cx="362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μυελού του κονδύλου του μηριαίου οστού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77" y="5387351"/>
            <a:ext cx="430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MRI</a:t>
            </a:r>
            <a:r>
              <a:rPr lang="el-GR" sz="2000" dirty="0">
                <a:solidFill>
                  <a:prstClr val="black"/>
                </a:solidFill>
              </a:rPr>
              <a:t> (Τ1): περιοχές χαμηλού σήματος ενδεικτικές </a:t>
            </a:r>
            <a:r>
              <a:rPr lang="el-GR" sz="2000" dirty="0" err="1">
                <a:solidFill>
                  <a:prstClr val="black"/>
                </a:solidFill>
              </a:rPr>
              <a:t>εφαλάτωσης</a:t>
            </a:r>
            <a:r>
              <a:rPr lang="el-GR" sz="20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Rosai-Dorfman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9" y="762153"/>
            <a:ext cx="4338327" cy="4438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02" y="762152"/>
            <a:ext cx="5028718" cy="44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0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638" y="5148416"/>
            <a:ext cx="391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Καλά περίγραπτη αλλοίωση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7848" y="4917254"/>
            <a:ext cx="3620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Μεγάλου μεγέθους ιστιοκυτταρικά στοιχεία με </a:t>
            </a:r>
            <a:r>
              <a:rPr lang="el-GR" sz="2000" dirty="0" err="1">
                <a:solidFill>
                  <a:prstClr val="black"/>
                </a:solidFill>
              </a:rPr>
              <a:t>εμπεριπόλεση</a:t>
            </a:r>
            <a:r>
              <a:rPr lang="el-GR" sz="2000" dirty="0">
                <a:solidFill>
                  <a:prstClr val="black"/>
                </a:solidFill>
              </a:rPr>
              <a:t> λεμφοκυττάρων, ουδετεροφίλων και πλασματοκυττάρων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Rosai-Dorfman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009314"/>
            <a:ext cx="3883233" cy="3586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17" y="1009314"/>
            <a:ext cx="3636854" cy="3586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65" y="1009314"/>
            <a:ext cx="3502923" cy="3525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24665" y="4948962"/>
            <a:ext cx="3502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Ιστιοκυτταρικά στοιχεία με άφθονο κυτταρόπλασμα και </a:t>
            </a:r>
            <a:r>
              <a:rPr lang="el-GR" sz="2000" dirty="0" err="1">
                <a:solidFill>
                  <a:prstClr val="black"/>
                </a:solidFill>
              </a:rPr>
              <a:t>εμπεριπόλεση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328856" y="2871989"/>
            <a:ext cx="772733" cy="743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6063726" y="2285348"/>
            <a:ext cx="659046" cy="74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5469148" y="2733964"/>
            <a:ext cx="313467" cy="434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6924463" y="2952907"/>
            <a:ext cx="390661" cy="536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596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337" y="5429446"/>
            <a:ext cx="5177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Άφθονα </a:t>
            </a:r>
            <a:r>
              <a:rPr lang="el-GR" sz="2000" dirty="0" err="1">
                <a:solidFill>
                  <a:prstClr val="black"/>
                </a:solidFill>
              </a:rPr>
              <a:t>ιστιοκυτταροειδή</a:t>
            </a:r>
            <a:r>
              <a:rPr lang="el-GR" sz="2000" dirty="0">
                <a:solidFill>
                  <a:prstClr val="black"/>
                </a:solidFill>
              </a:rPr>
              <a:t> στοιχεία με </a:t>
            </a:r>
            <a:r>
              <a:rPr lang="el-GR" sz="2000" dirty="0" err="1">
                <a:solidFill>
                  <a:prstClr val="black"/>
                </a:solidFill>
              </a:rPr>
              <a:t>εμπεριπόλεση</a:t>
            </a:r>
            <a:r>
              <a:rPr lang="el-GR" sz="2000" dirty="0">
                <a:solidFill>
                  <a:prstClr val="black"/>
                </a:solidFill>
              </a:rPr>
              <a:t> και συνοδό φλεγμονώδες διήθημα αποτελούμενο κυρίως από λεμφοκύτταρα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6936" y="5429446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err="1">
                <a:solidFill>
                  <a:prstClr val="black"/>
                </a:solidFill>
              </a:rPr>
              <a:t>Εμπεριπόλεση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Rosai-Dorfman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090036"/>
            <a:ext cx="4906850" cy="4048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37" y="1129321"/>
            <a:ext cx="4669863" cy="38786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67467" y="2299425"/>
            <a:ext cx="484071" cy="469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8201622" y="2800508"/>
            <a:ext cx="659046" cy="74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7931160" y="3714900"/>
            <a:ext cx="852233" cy="827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7261464" y="3972482"/>
            <a:ext cx="659046" cy="74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8781170" y="2955049"/>
            <a:ext cx="659046" cy="74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9669815" y="1602762"/>
            <a:ext cx="541628" cy="6124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9231929" y="2369709"/>
            <a:ext cx="659046" cy="656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743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628" y="5459559"/>
            <a:ext cx="362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Πυκνές </a:t>
            </a:r>
            <a:r>
              <a:rPr lang="el-GR" sz="2000" dirty="0" err="1">
                <a:solidFill>
                  <a:prstClr val="black"/>
                </a:solidFill>
              </a:rPr>
              <a:t>ουδετεροφιλικές</a:t>
            </a:r>
            <a:r>
              <a:rPr lang="el-GR" sz="2000" dirty="0">
                <a:solidFill>
                  <a:prstClr val="black"/>
                </a:solidFill>
              </a:rPr>
              <a:t> διηθήσεις στο υπόστρωμα (</a:t>
            </a:r>
            <a:r>
              <a:rPr lang="el-GR" sz="2000">
                <a:solidFill>
                  <a:prstClr val="black"/>
                </a:solidFill>
              </a:rPr>
              <a:t>ΔΔ οστεομυελίτιδα)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9447" y="5637026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S-100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Rosai-Dorfman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7" y="1096099"/>
            <a:ext cx="4243702" cy="423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79" y="1081800"/>
            <a:ext cx="4450600" cy="45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9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 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Διαφορική Διάγνωση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21" y="1687354"/>
            <a:ext cx="11642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Ιστιοκυττάρωση </a:t>
            </a:r>
            <a:r>
              <a:rPr lang="en-US" sz="3000" b="1" dirty="0">
                <a:solidFill>
                  <a:srgbClr val="7030A0"/>
                </a:solidFill>
              </a:rPr>
              <a:t>Langerhans</a:t>
            </a:r>
            <a:endParaRPr lang="el-GR" sz="3000" b="1" dirty="0">
              <a:solidFill>
                <a:srgbClr val="7030A0"/>
              </a:solidFill>
            </a:endParaRPr>
          </a:p>
          <a:p>
            <a:endParaRPr lang="en-US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Οστεομυελίτιδα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C000"/>
                </a:solidFill>
              </a:rPr>
              <a:t>Νόσος </a:t>
            </a:r>
            <a:r>
              <a:rPr lang="en-US" sz="3000" b="1" dirty="0">
                <a:solidFill>
                  <a:srgbClr val="FFC000"/>
                </a:solidFill>
              </a:rPr>
              <a:t>Erdheim-Chester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70C0"/>
                </a:solidFill>
              </a:rPr>
              <a:t>IgG4-</a:t>
            </a:r>
            <a:r>
              <a:rPr lang="el-GR" sz="3000" b="1" dirty="0">
                <a:solidFill>
                  <a:srgbClr val="0070C0"/>
                </a:solidFill>
              </a:rPr>
              <a:t>σχετιζόμενη νόσος</a:t>
            </a:r>
            <a:endParaRPr lang="en-US" sz="3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61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1351016"/>
            <a:ext cx="11365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Απαραίτητα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Μεγάλου μεγέθους ιστιοκύτταρα με στρογγυλό πυρήνα, ευκρινή πυρήνια και άφθονο ωχρό κυτταρόπλασμα, συχνά με εμπεριπόλεση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-Άφθονα πλασματοκύτταρα στο στρώμα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   -Θετικότητα για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 S100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b="1" dirty="0">
                <a:solidFill>
                  <a:srgbClr val="FF0000"/>
                </a:solidFill>
                <a:latin typeface="Calibri"/>
              </a:rPr>
              <a:t>Επιθυμη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τά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Θετικότητα για 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OCT2 </a:t>
            </a:r>
            <a:r>
              <a:rPr kumimoji="0" lang="el-GR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cyclinD1,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 αρνητικές τις χρώσεις για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CD1a, langerin</a:t>
            </a:r>
            <a:r>
              <a:rPr kumimoji="0" lang="el-GR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και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ALK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Ορθογώνιο 6">
            <a:extLst>
              <a:ext uri="{FF2B5EF4-FFF2-40B4-BE49-F238E27FC236}">
                <a16:creationId xmlns:a16="http://schemas.microsoft.com/office/drawing/2014/main" id="{0A6AC66B-797F-3945-10E5-802CEF2F702A}"/>
              </a:ext>
            </a:extLst>
          </p:cNvPr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Rosai-Dorfman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765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-θετική Ιστιοκυττάρωση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229" y="1834225"/>
            <a:ext cx="92083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Ορισμός: ιστιοκυτταρική εξεργασία άνευ υψηλόβαθμης κυτταρολογικής ατυπίας, η οποία χαρακτηρίζεται από θετικότητα για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ανοσοϊστοχημικά, λόγω αναδιατάξεων του αντίστοιχου γονιδίου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νόσος με εκδηλώσεις από το αιμοποιητικό σύστημα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νόσος λοιπών τύπων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-Εντοπισμένη νόσος</a:t>
            </a: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95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1183589"/>
            <a:ext cx="10856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Οστική διήθηση σε </a:t>
            </a: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 λοιπών τύπων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-Συνήθως μακρά οστά (άπω μηριαίο, εγγύς-άπω άκρα κνήμης)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</a:t>
            </a: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Αμφοτερόπλευρη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-συμμετρική κατανομή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Εξωσκελετικά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ήπαρ, σπλήνας, δέρμα, ΚΝΣ, περιφερικό ΝΑ, μαστός, μαλακά μόρια</a:t>
            </a: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 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1420071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46" y="1159704"/>
            <a:ext cx="119387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Σπανιότατη νόσος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νόσος με εκδηλώσεις από το αιμοποιητικό σύστημα: βρέφη με ηπατομεγαλία, σπληνομεγαλία, αναιμία, θρομβοπενία, διαταραχές πήξης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νόσος λοιπών τύπων- Εντοπισμένη νόσος: ανάλογα με το σύστημα προσβολής, πιθανή παρουσία </a:t>
            </a:r>
            <a:r>
              <a:rPr kumimoji="0" lang="el-G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ογκόμορφης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αλλοίωσης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Πρόγνωση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νόσος με εκδηλώσεις από το αιμοποιητικό σύστημα: πιθανή αυτόματη υποστροφή, ανάγκη για υποστηρικτική θεραπεία. Θανατηφόρος σε σπάνιες περιπτώσεις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Πολυοργανική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νόσος λοιπών τύπων: πιθανή αντίσταση σε ΧΜΘ, ανταπόκριση σε αναστολείς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-Εντοπισμένη νόσος: Χειρουργική αφαίρεση, ΧΜΘ σε ατελή εξαίρεση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89141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 - Επιδημιολογία-Κλινική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357563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Πιο συνήθης η σύντηξη του </a:t>
            </a:r>
            <a:r>
              <a:rPr kumimoji="0" lang="el-GR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εξονίου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 του </a:t>
            </a:r>
            <a:r>
              <a:rPr kumimoji="0" lang="en-US" sz="30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KIF5B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στο </a:t>
            </a:r>
            <a:r>
              <a:rPr kumimoji="0" lang="el-GR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εξόνιο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 του </a:t>
            </a:r>
            <a:r>
              <a:rPr kumimoji="0" lang="en-US" sz="30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3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Σπανιότεροι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CLTC, TPM3, TFG, EML4, DCTN1, COL1A2, TRIM33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Ενεργοποίηση πολλών διαφορετικών </a:t>
            </a: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ογκογενετικών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οδών, συμπεριλαμβανομένης και αυτής των ΜΑΡΚ κινασών</a:t>
            </a: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Ιστιοκυττάρωση-Γενετικά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110937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1183589"/>
            <a:ext cx="108568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Εντοπισμένη-</a:t>
            </a:r>
            <a:r>
              <a:rPr lang="el-GR" sz="3000" b="1" dirty="0" err="1">
                <a:solidFill>
                  <a:srgbClr val="FF0000"/>
                </a:solidFill>
              </a:rPr>
              <a:t>Μονοστική</a:t>
            </a:r>
            <a:r>
              <a:rPr lang="el-GR" sz="3000" b="1" dirty="0">
                <a:solidFill>
                  <a:srgbClr val="FF0000"/>
                </a:solidFill>
              </a:rPr>
              <a:t>: </a:t>
            </a:r>
          </a:p>
          <a:p>
            <a:r>
              <a:rPr lang="el-GR" sz="3000" b="1" dirty="0">
                <a:solidFill>
                  <a:srgbClr val="FF0000"/>
                </a:solidFill>
              </a:rPr>
              <a:t>     </a:t>
            </a:r>
            <a:r>
              <a:rPr lang="el-GR" sz="3000" b="1" dirty="0"/>
              <a:t>-Κρανίο-Οστά προσώπου (γνάθος)</a:t>
            </a:r>
          </a:p>
          <a:p>
            <a:r>
              <a:rPr lang="el-GR" sz="3000" b="1" dirty="0">
                <a:solidFill>
                  <a:prstClr val="black"/>
                </a:solidFill>
              </a:rPr>
              <a:t>     -Μηριαίο οστούν</a:t>
            </a:r>
          </a:p>
          <a:p>
            <a:r>
              <a:rPr lang="el-GR" sz="3000" b="1" dirty="0">
                <a:solidFill>
                  <a:prstClr val="black"/>
                </a:solidFill>
              </a:rPr>
              <a:t>     -Σπόνδυλοι</a:t>
            </a:r>
          </a:p>
          <a:p>
            <a:r>
              <a:rPr lang="el-GR" sz="3000" b="1" dirty="0">
                <a:solidFill>
                  <a:prstClr val="black"/>
                </a:solidFill>
              </a:rPr>
              <a:t>     -Πύελος</a:t>
            </a:r>
          </a:p>
          <a:p>
            <a:r>
              <a:rPr lang="el-GR" sz="3000" b="1" dirty="0">
                <a:solidFill>
                  <a:prstClr val="black"/>
                </a:solidFill>
              </a:rPr>
              <a:t>     -Πλευρές</a:t>
            </a:r>
          </a:p>
          <a:p>
            <a:r>
              <a:rPr lang="el-GR" sz="3000" b="1" dirty="0">
                <a:solidFill>
                  <a:srgbClr val="FF0000"/>
                </a:solidFill>
              </a:rPr>
              <a:t>Σπανιότερα </a:t>
            </a:r>
            <a:r>
              <a:rPr lang="el-GR" sz="3000" b="1" dirty="0" err="1">
                <a:solidFill>
                  <a:srgbClr val="FF0000"/>
                </a:solidFill>
              </a:rPr>
              <a:t>εξωοστική</a:t>
            </a:r>
            <a:r>
              <a:rPr lang="el-GR" sz="3000" b="1" dirty="0">
                <a:solidFill>
                  <a:srgbClr val="FF0000"/>
                </a:solidFill>
              </a:rPr>
              <a:t>: λεμφαδένες, δέρμα, πνεύμονας</a:t>
            </a:r>
          </a:p>
          <a:p>
            <a:endParaRPr lang="el-GR" sz="3000" b="1" dirty="0">
              <a:solidFill>
                <a:prstClr val="black"/>
              </a:solidFill>
            </a:endParaRPr>
          </a:p>
          <a:p>
            <a:endParaRPr lang="el-GR" sz="3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Εκτεταμένη-</a:t>
            </a:r>
            <a:r>
              <a:rPr lang="el-GR" sz="3000" b="1" dirty="0" err="1">
                <a:solidFill>
                  <a:srgbClr val="FF0000"/>
                </a:solidFill>
              </a:rPr>
              <a:t>Πολυοστική</a:t>
            </a:r>
            <a:r>
              <a:rPr lang="el-GR" sz="3000" b="1" dirty="0">
                <a:solidFill>
                  <a:srgbClr val="FF0000"/>
                </a:solidFill>
              </a:rPr>
              <a:t>: οστά και πέριξ μαλακά μόρια, δέρμα, ήπαρ, σπλήνας, μυελός των οστών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3199828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7" y="1458609"/>
            <a:ext cx="119841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Μακροσκοπική εμφάνιση: </a:t>
            </a:r>
            <a:r>
              <a:rPr kumimoji="0" lang="el-G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κιτρινόφαιη</a:t>
            </a: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αλλοίωση, είτε περίγραπτη είτε με ασαφή όρια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Μεγάλη ποικιλία μορφολογικά</a:t>
            </a: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επιθηλιοειδή (ωοειδή), ατρακτόμορφα ή αφρώδη κύτταρα, πιθανή παρουσία πολυπύρηνων ή κυττάρων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Touton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Επιθηλιοειδή κύτταρα: άφθονο ηωσινόφιλο κυτταρόπλασμα, ανώμαλα πυρηνικά όρια με οδόντωση πυρήνα, λεπτά πυρήνια, πιθανές εναποθέσεις αιμοσιδηρίνης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Πιθανή παρουσία ΠΕΡΙΟΡΙΣΜΕΝΗΣ ΕΜΠΕΡΙΠΟΛΕΣΗΣ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-Ιστολογικά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2465936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14" y="1194336"/>
            <a:ext cx="11687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ALK+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(συνήθως κυτταροπλασματική, αλλά και μεμβρανική/τύπου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Golgi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έκφραση)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CD163+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PGM1+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HLA-DR+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XIIIa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Fascin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S-100±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cyclinD1±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OCT2±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CD30-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 και Τ δείκτες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CD1a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Langerin</a:t>
            </a:r>
            <a:r>
              <a:rPr kumimoji="0" lang="el-GR" sz="2400" b="1" i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Ki67 </a:t>
            </a:r>
            <a:r>
              <a:rPr kumimoji="0" lang="el-GR" sz="2400" b="1" i="1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ιδιαίτερα χαμηλό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 Ανοσοφαινότυπος</a:t>
            </a:r>
          </a:p>
        </p:txBody>
      </p:sp>
    </p:spTree>
    <p:extLst>
      <p:ext uri="{BB962C8B-B14F-4D97-AF65-F5344CB8AC3E}">
        <p14:creationId xmlns:p14="http://schemas.microsoft.com/office/powerpoint/2010/main" val="386902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1584" y="5604615"/>
            <a:ext cx="362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Διήθηση ήπατος από επιθηλιοειδή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ιστιοκυτταροειδή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κύτταρα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644908" y="6513912"/>
            <a:ext cx="547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Classification of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Haematolymphoid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Tumours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beta version, 202</a:t>
            </a: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0177" y="5347036"/>
            <a:ext cx="362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Διήθηση δέρματος από ατρακτόμορφα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ιστοκυτταροειδή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κύτταρα 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251675"/>
            <a:ext cx="4829578" cy="397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8" y="1251674"/>
            <a:ext cx="5416836" cy="38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3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672" y="5473187"/>
            <a:ext cx="455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Άφθονο διαυγές κυτταρόπλασμα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9908" y="5563344"/>
            <a:ext cx="561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Αυξημένη κυτταροβρίθεια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 </a:t>
            </a:r>
          </a:p>
        </p:txBody>
      </p:sp>
      <p:sp>
        <p:nvSpPr>
          <p:cNvPr id="11" name="5 - TextBox"/>
          <p:cNvSpPr txBox="1"/>
          <p:nvPr/>
        </p:nvSpPr>
        <p:spPr>
          <a:xfrm>
            <a:off x="6644908" y="6513912"/>
            <a:ext cx="547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Classification of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Haematolymphoid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Tumours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beta version, 202</a:t>
            </a: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5" y="1341640"/>
            <a:ext cx="4400485" cy="3513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8" y="1004442"/>
            <a:ext cx="5389433" cy="4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3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</a:t>
            </a:r>
          </a:p>
        </p:txBody>
      </p:sp>
      <p:sp>
        <p:nvSpPr>
          <p:cNvPr id="7" name="5 - TextBox"/>
          <p:cNvSpPr txBox="1"/>
          <p:nvPr/>
        </p:nvSpPr>
        <p:spPr>
          <a:xfrm>
            <a:off x="6644908" y="6513912"/>
            <a:ext cx="547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Classification of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Haematolymphoid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Tumours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beta version, 202</a:t>
            </a: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311363"/>
            <a:ext cx="3767486" cy="297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92" y="1311364"/>
            <a:ext cx="4112590" cy="3157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37" y="1314252"/>
            <a:ext cx="3213985" cy="2974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2190" y="4878567"/>
            <a:ext cx="3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Διήθηση ήπατος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1592" y="4846243"/>
            <a:ext cx="3631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Διήθηση μαστού </a:t>
            </a:r>
          </a:p>
        </p:txBody>
      </p:sp>
    </p:spTree>
    <p:extLst>
      <p:ext uri="{BB962C8B-B14F-4D97-AF65-F5344CB8AC3E}">
        <p14:creationId xmlns:p14="http://schemas.microsoft.com/office/powerpoint/2010/main" val="2578253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 Διαφορική Διάγνωση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21" y="1687354"/>
            <a:ext cx="116425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Λοιπές </a:t>
            </a:r>
            <a:r>
              <a:rPr kumimoji="0" lang="el-G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ιστιοκυτταρώσεις</a:t>
            </a: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Σε περιπτώσεις περιορισμένης ανοσοϊστοχημικής χρώσης για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πιθανόν να είναι απαραίτητος ο έλεγχος με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</a:t>
            </a: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39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1351016"/>
            <a:ext cx="113659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Απαραίτητα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Διήθηση ιστών από αθροίσεις ιστιοκυττάρων χωρίς σημαντική κυτταρολογική ατυπία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-Θετικότητα για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ή περισσότερους ιστιοκυτταρικούς δείκτες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(CD163, CD68, CD14, CD4, lysozyme)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   -Θετικότητα για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 ALK (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παρ’ότι μπορεί να είναι εστιακή και ασθενής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b="1" dirty="0">
                <a:solidFill>
                  <a:srgbClr val="FF0000"/>
                </a:solidFill>
                <a:latin typeface="Calibri"/>
              </a:rPr>
              <a:t>Επιθυμη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τά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-Ιστιοκύτταρα με ανώμαλη πυρηνική πτύχωση</a:t>
            </a:r>
            <a:endParaRPr lang="el-GR" sz="2400" i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-αναδιατάξεις του γονιδίου της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</a:t>
            </a:r>
            <a:r>
              <a:rPr kumimoji="0" lang="el-GR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6">
            <a:extLst>
              <a:ext uri="{FF2B5EF4-FFF2-40B4-BE49-F238E27FC236}">
                <a16:creationId xmlns:a16="http://schemas.microsoft.com/office/drawing/2014/main" id="{AA2B7B67-3DDB-C4C4-F64F-57A4D439480C}"/>
              </a:ext>
            </a:extLst>
          </p:cNvPr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ALK-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θετική Ιστιοκυττάρωση</a:t>
            </a:r>
          </a:p>
        </p:txBody>
      </p:sp>
    </p:spTree>
    <p:extLst>
      <p:ext uri="{BB962C8B-B14F-4D97-AF65-F5344CB8AC3E}">
        <p14:creationId xmlns:p14="http://schemas.microsoft.com/office/powerpoint/2010/main" val="1678619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229" y="1834225"/>
            <a:ext cx="920839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rgbClr val="FF0000"/>
                </a:solidFill>
              </a:rPr>
              <a:t>Ορισμός: μονήρες, εντοπισμένο, </a:t>
            </a:r>
            <a:r>
              <a:rPr lang="el-GR" sz="3000" b="1" dirty="0" err="1">
                <a:solidFill>
                  <a:srgbClr val="FF0000"/>
                </a:solidFill>
              </a:rPr>
              <a:t>ενδοστικό</a:t>
            </a:r>
            <a:r>
              <a:rPr lang="el-GR" sz="3000" b="1" dirty="0">
                <a:solidFill>
                  <a:srgbClr val="FF0000"/>
                </a:solidFill>
              </a:rPr>
              <a:t> νεόπλασμα από κλωνικά πλασματοκύτταρα. Απουσία άλλων εστιών ή κλινικής εικόνας πλασματοκυτταρικού μυελώματος </a:t>
            </a:r>
            <a:r>
              <a:rPr lang="el-GR" sz="2000" dirty="0">
                <a:solidFill>
                  <a:srgbClr val="FF0000"/>
                </a:solidFill>
              </a:rPr>
              <a:t>(</a:t>
            </a:r>
            <a:r>
              <a:rPr lang="el-GR" sz="2000" dirty="0" err="1">
                <a:solidFill>
                  <a:srgbClr val="FF0000"/>
                </a:solidFill>
              </a:rPr>
              <a:t>υπερασβεστιαιμία</a:t>
            </a:r>
            <a:r>
              <a:rPr lang="el-GR" sz="2000" dirty="0">
                <a:solidFill>
                  <a:srgbClr val="FF0000"/>
                </a:solidFill>
              </a:rPr>
              <a:t>, νεφρική δυσλειτουργία, αναιμία, οστικές εστίες)</a:t>
            </a:r>
            <a:endParaRPr lang="el-GR" sz="2000" b="1" dirty="0">
              <a:solidFill>
                <a:srgbClr val="FF0000"/>
              </a:solidFill>
            </a:endParaRPr>
          </a:p>
          <a:p>
            <a:pPr algn="ctr"/>
            <a:endParaRPr lang="el-GR" sz="3000" b="1" dirty="0">
              <a:solidFill>
                <a:srgbClr val="FF0000"/>
              </a:solidFill>
            </a:endParaRPr>
          </a:p>
          <a:p>
            <a:pPr algn="ctr"/>
            <a:r>
              <a:rPr lang="el-GR" sz="3000" b="1" dirty="0">
                <a:solidFill>
                  <a:srgbClr val="FF0000"/>
                </a:solidFill>
              </a:rPr>
              <a:t>-πολλαπλές εστίες ή μονοκλωνική πλασματοκυτταρική διήθηση σε ΟΜΒ &gt;10%</a:t>
            </a:r>
          </a:p>
          <a:p>
            <a:pPr algn="ctr"/>
            <a:endParaRPr lang="el-GR" sz="3000" b="1" dirty="0">
              <a:solidFill>
                <a:srgbClr val="FF0000"/>
              </a:solidFill>
            </a:endParaRPr>
          </a:p>
          <a:p>
            <a:pPr algn="ctr"/>
            <a:endParaRPr lang="el-GR" sz="3000" b="1" dirty="0">
              <a:solidFill>
                <a:srgbClr val="FF0000"/>
              </a:solidFill>
            </a:endParaRPr>
          </a:p>
          <a:p>
            <a:pPr algn="ctr"/>
            <a:r>
              <a:rPr lang="el-GR" sz="3000" b="1" u="sng" dirty="0">
                <a:solidFill>
                  <a:srgbClr val="FF0000"/>
                </a:solidFill>
              </a:rPr>
              <a:t>Πλασματοκυτταρικό μυέλωμα</a:t>
            </a:r>
            <a:endParaRPr lang="el-GR" sz="3000" u="sng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flipH="1">
            <a:off x="6194737" y="5035643"/>
            <a:ext cx="347730" cy="7727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0262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1441169"/>
            <a:ext cx="10856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Αξονικός σκελετός (οστά επιμήκους άξονα του σώματος)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Πύελος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Πλευρές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Οστά κρανίου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Μακρά οστά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1107584" y="433842"/>
            <a:ext cx="10006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 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37481490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591796"/>
            <a:ext cx="113041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&lt;5% όλων των πλασματοκυτταρικών νεοπλασμάτων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Μέση ηλικία 55-60 έτη, Α:Θ 2-3:1</a:t>
            </a: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92D050"/>
                </a:solidFill>
              </a:rPr>
              <a:t>Κλινική εικόνα: </a:t>
            </a:r>
            <a:r>
              <a:rPr lang="el-GR" sz="2400" b="1" u="sng" dirty="0">
                <a:solidFill>
                  <a:srgbClr val="92D050"/>
                </a:solidFill>
              </a:rPr>
              <a:t>εντοπισμένο</a:t>
            </a:r>
            <a:r>
              <a:rPr lang="el-GR" sz="2400" b="1" dirty="0">
                <a:solidFill>
                  <a:srgbClr val="92D050"/>
                </a:solidFill>
              </a:rPr>
              <a:t> οστικό άλγος, πιθανώς παθολογικό κάταγμα, μονοκλωνικό κλάσμα παραπρωτεϊνης στον ορό ή τα ούρα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400" b="1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C000"/>
                </a:solidFill>
              </a:rPr>
              <a:t>Πρόγνωση: </a:t>
            </a:r>
            <a:endParaRPr lang="el-GR" sz="2400" dirty="0">
              <a:solidFill>
                <a:srgbClr val="FFC000"/>
              </a:solidFill>
            </a:endParaRPr>
          </a:p>
          <a:p>
            <a:r>
              <a:rPr lang="el-GR" sz="2400" b="1" dirty="0">
                <a:solidFill>
                  <a:srgbClr val="FFC000"/>
                </a:solidFill>
              </a:rPr>
              <a:t>      -έλεγχος νόσου με ακτινοβόληση</a:t>
            </a:r>
          </a:p>
          <a:p>
            <a:r>
              <a:rPr lang="el-GR" sz="2400" b="1" dirty="0">
                <a:solidFill>
                  <a:srgbClr val="FFC000"/>
                </a:solidFill>
              </a:rPr>
              <a:t>      -2/3 των ασθενών                          πρόοδος σε πλασματοκυτταρικό </a:t>
            </a:r>
          </a:p>
          <a:p>
            <a:r>
              <a:rPr lang="el-GR" sz="2400" b="1" dirty="0">
                <a:solidFill>
                  <a:srgbClr val="FFC000"/>
                </a:solidFill>
              </a:rPr>
              <a:t>       μυέλωμα εντός 5 ετών</a:t>
            </a:r>
          </a:p>
          <a:p>
            <a:r>
              <a:rPr lang="el-GR" sz="2400" b="1" dirty="0">
                <a:solidFill>
                  <a:srgbClr val="FFC000"/>
                </a:solidFill>
              </a:rPr>
              <a:t>      -Παράγοντες δυσμενούς πρόγνωσης: μέγεθος &gt;5-6εκ, περιορισμένη διήθηση </a:t>
            </a:r>
          </a:p>
          <a:p>
            <a:r>
              <a:rPr lang="el-GR" sz="2400" b="1" dirty="0">
                <a:solidFill>
                  <a:srgbClr val="FFC000"/>
                </a:solidFill>
              </a:rPr>
              <a:t>      (&lt;10%) σε ΟΜΒ, μεγάλη ηλικία, παραμονή </a:t>
            </a:r>
            <a:r>
              <a:rPr lang="el-GR" sz="2400" b="1" dirty="0" err="1">
                <a:solidFill>
                  <a:srgbClr val="FFC000"/>
                </a:solidFill>
              </a:rPr>
              <a:t>παραπρωτεϊναιμίας</a:t>
            </a:r>
            <a:r>
              <a:rPr lang="el-GR" sz="2400" b="1" dirty="0">
                <a:solidFill>
                  <a:srgbClr val="FFC000"/>
                </a:solidFill>
              </a:rPr>
              <a:t> μετά τη θεραπεία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862885" y="308595"/>
            <a:ext cx="10456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 - Επιδημιολογία-Κλινική εικόνα</a:t>
            </a:r>
          </a:p>
        </p:txBody>
      </p:sp>
      <p:sp>
        <p:nvSpPr>
          <p:cNvPr id="6" name="Right Arrow 5"/>
          <p:cNvSpPr/>
          <p:nvPr/>
        </p:nvSpPr>
        <p:spPr>
          <a:xfrm flipV="1">
            <a:off x="3451538" y="5022763"/>
            <a:ext cx="1171977" cy="180304"/>
          </a:xfrm>
          <a:prstGeom prst="rightArrow">
            <a:avLst/>
          </a:prstGeom>
          <a:solidFill>
            <a:srgbClr val="FFC000">
              <a:alpha val="83000"/>
            </a:srgb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40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884" y="1591796"/>
            <a:ext cx="108568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FF0000"/>
                </a:solidFill>
              </a:rPr>
              <a:t>&lt;1% των οστικών όγκων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FF0000"/>
                </a:solidFill>
              </a:rPr>
              <a:t>5/1.000.000.000 πληθυσμού, τυπικά 0-30 ετών (εκτεταμένη νόσος τυπικά στα 2 πρώτα έτη)</a:t>
            </a:r>
            <a:r>
              <a:rPr lang="el-GR" sz="2600" dirty="0">
                <a:solidFill>
                  <a:prstClr val="black"/>
                </a:solidFill>
              </a:rPr>
              <a:t> </a:t>
            </a:r>
          </a:p>
          <a:p>
            <a:endParaRPr lang="el-GR" sz="2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92D050"/>
                </a:solidFill>
              </a:rPr>
              <a:t>Κλινική εικόνα: </a:t>
            </a:r>
            <a:r>
              <a:rPr lang="el-GR" sz="2600" b="1" dirty="0" err="1">
                <a:solidFill>
                  <a:srgbClr val="92D050"/>
                </a:solidFill>
              </a:rPr>
              <a:t>λυτικές</a:t>
            </a:r>
            <a:r>
              <a:rPr lang="el-GR" sz="2600" b="1" dirty="0">
                <a:solidFill>
                  <a:srgbClr val="92D050"/>
                </a:solidFill>
              </a:rPr>
              <a:t> αλλοιώσεις οστών, συμπτώματα ανάλογα με τα προσβαλλόμενα όργανα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600" b="1" dirty="0">
              <a:solidFill>
                <a:srgbClr val="92D050"/>
              </a:solidFill>
            </a:endParaRPr>
          </a:p>
          <a:p>
            <a:r>
              <a:rPr lang="el-GR" sz="2600" b="1" dirty="0" err="1">
                <a:solidFill>
                  <a:srgbClr val="92D050"/>
                </a:solidFill>
              </a:rPr>
              <a:t>Πολυργανική</a:t>
            </a:r>
            <a:r>
              <a:rPr lang="el-GR" sz="2600" b="1" dirty="0">
                <a:solidFill>
                  <a:srgbClr val="92D050"/>
                </a:solidFill>
              </a:rPr>
              <a:t>-συστηματική συμμετοχή: πυρετός, παγκυτταροπενία, </a:t>
            </a:r>
            <a:r>
              <a:rPr lang="el-GR" sz="2600" b="1" dirty="0" err="1">
                <a:solidFill>
                  <a:srgbClr val="92D050"/>
                </a:solidFill>
              </a:rPr>
              <a:t>ηπατοσπληνομεγαλία</a:t>
            </a:r>
            <a:r>
              <a:rPr lang="el-GR" sz="2600" b="1" dirty="0">
                <a:solidFill>
                  <a:srgbClr val="92D050"/>
                </a:solidFill>
              </a:rPr>
              <a:t> </a:t>
            </a:r>
            <a:endParaRPr lang="en-US" sz="2600" b="1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FFC000"/>
                </a:solidFill>
              </a:rPr>
              <a:t>Πρόγνωση: σχετιζόμενη με την αρχική σταδιοποίηση, επιβίωση &gt;99% για εντοπισμένη νόσο, 66% για </a:t>
            </a:r>
            <a:r>
              <a:rPr lang="el-GR" sz="2600" b="1" dirty="0" err="1">
                <a:solidFill>
                  <a:srgbClr val="FFC000"/>
                </a:solidFill>
              </a:rPr>
              <a:t>πολυοργανική</a:t>
            </a:r>
            <a:r>
              <a:rPr lang="el-GR" sz="2600" b="1" dirty="0">
                <a:solidFill>
                  <a:srgbClr val="FFC000"/>
                </a:solidFill>
              </a:rPr>
              <a:t> νόσο</a:t>
            </a:r>
            <a:endParaRPr lang="el-GR" sz="2600" dirty="0">
              <a:solidFill>
                <a:srgbClr val="FFC00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292173"/>
            <a:ext cx="7920037" cy="27022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Επιδημιολογία-Κλινική εικόνα</a:t>
            </a: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563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Ακτινογραφικά: </a:t>
            </a:r>
            <a:r>
              <a:rPr lang="el-GR" sz="3000" dirty="0">
                <a:solidFill>
                  <a:srgbClr val="FF0000"/>
                </a:solidFill>
              </a:rPr>
              <a:t>2/3 περιπτώσεων: Περίγραπτη μικτή κυρίως λυτική περιοχή εντός του μυελού/ </a:t>
            </a:r>
          </a:p>
          <a:p>
            <a:r>
              <a:rPr lang="el-GR" sz="3000" dirty="0">
                <a:solidFill>
                  <a:srgbClr val="FF0000"/>
                </a:solidFill>
              </a:rPr>
              <a:t>   1/3 περιπτώσεων: </a:t>
            </a:r>
            <a:r>
              <a:rPr lang="el-GR" sz="3000" dirty="0" err="1">
                <a:solidFill>
                  <a:srgbClr val="FF0000"/>
                </a:solidFill>
              </a:rPr>
              <a:t>πολυκυστική</a:t>
            </a:r>
            <a:r>
              <a:rPr lang="el-GR" sz="3000" dirty="0">
                <a:solidFill>
                  <a:srgbClr val="FF0000"/>
                </a:solidFill>
              </a:rPr>
              <a:t>/αμιγώς </a:t>
            </a:r>
            <a:r>
              <a:rPr lang="el-GR" sz="3000" dirty="0" err="1">
                <a:solidFill>
                  <a:srgbClr val="FF0000"/>
                </a:solidFill>
              </a:rPr>
              <a:t>λυτική</a:t>
            </a:r>
            <a:r>
              <a:rPr lang="el-GR" sz="3000" dirty="0">
                <a:solidFill>
                  <a:srgbClr val="FF0000"/>
                </a:solidFill>
              </a:rPr>
              <a:t> εμφάνιση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MRI: </a:t>
            </a:r>
            <a:r>
              <a:rPr lang="el-GR" sz="3000" dirty="0">
                <a:solidFill>
                  <a:srgbClr val="FF0000"/>
                </a:solidFill>
              </a:rPr>
              <a:t>μειωμένη ένταση στις Τ1 ακολουθίες με ενίσχυση μετά τη χορήγηση σκιαγραφικού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579550" y="433842"/>
            <a:ext cx="11165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 -Ακτινολογικά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2251182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532" y="1202936"/>
            <a:ext cx="116425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κλωνικές αναδιατάξεις </a:t>
            </a:r>
            <a:r>
              <a:rPr lang="en-US" sz="3000" b="1" dirty="0">
                <a:solidFill>
                  <a:srgbClr val="FF0000"/>
                </a:solidFill>
              </a:rPr>
              <a:t>IGH</a:t>
            </a:r>
            <a:r>
              <a:rPr lang="el-GR" sz="3000" b="1" dirty="0">
                <a:solidFill>
                  <a:srgbClr val="FF0000"/>
                </a:solidFill>
              </a:rPr>
              <a:t>,</a:t>
            </a:r>
            <a:r>
              <a:rPr lang="en-US" sz="3000" b="1" dirty="0">
                <a:solidFill>
                  <a:srgbClr val="FF0000"/>
                </a:solidFill>
              </a:rPr>
              <a:t> IGK</a:t>
            </a:r>
            <a:r>
              <a:rPr lang="el-GR" sz="3000" b="1" dirty="0">
                <a:solidFill>
                  <a:srgbClr val="FF0000"/>
                </a:solidFill>
              </a:rPr>
              <a:t> ή</a:t>
            </a:r>
            <a:r>
              <a:rPr lang="en-US" sz="3000" b="1" dirty="0">
                <a:solidFill>
                  <a:srgbClr val="FF0000"/>
                </a:solidFill>
              </a:rPr>
              <a:t> IG</a:t>
            </a:r>
            <a:r>
              <a:rPr lang="el-GR" sz="3000" b="1" dirty="0">
                <a:solidFill>
                  <a:srgbClr val="FF0000"/>
                </a:solidFill>
              </a:rPr>
              <a:t>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 err="1">
                <a:solidFill>
                  <a:srgbClr val="FF0000"/>
                </a:solidFill>
              </a:rPr>
              <a:t>Υπερδιπλοειδείς</a:t>
            </a:r>
            <a:r>
              <a:rPr lang="el-GR" sz="3000" b="1" dirty="0">
                <a:solidFill>
                  <a:srgbClr val="FF0000"/>
                </a:solidFill>
              </a:rPr>
              <a:t> περιπτώσεις: </a:t>
            </a:r>
            <a:r>
              <a:rPr lang="el-GR" sz="3000" dirty="0">
                <a:solidFill>
                  <a:srgbClr val="FF0000"/>
                </a:solidFill>
              </a:rPr>
              <a:t>48-75 χρωμοσώματα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Μη </a:t>
            </a:r>
            <a:r>
              <a:rPr lang="el-GR" sz="3000" b="1" dirty="0" err="1">
                <a:solidFill>
                  <a:srgbClr val="FF0000"/>
                </a:solidFill>
              </a:rPr>
              <a:t>υπερδιπλοειδείς</a:t>
            </a:r>
            <a:r>
              <a:rPr lang="el-GR" sz="3000" b="1" dirty="0">
                <a:solidFill>
                  <a:srgbClr val="FF0000"/>
                </a:solidFill>
              </a:rPr>
              <a:t> περιπτώσεις:</a:t>
            </a:r>
            <a:r>
              <a:rPr lang="el-GR" sz="3000" dirty="0">
                <a:solidFill>
                  <a:srgbClr val="FF0000"/>
                </a:solidFill>
              </a:rPr>
              <a:t> διαμετάθεση του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i="1" dirty="0">
                <a:solidFill>
                  <a:srgbClr val="FF0000"/>
                </a:solidFill>
              </a:rPr>
              <a:t>IGH</a:t>
            </a:r>
            <a:r>
              <a:rPr lang="el-GR" sz="3000" dirty="0">
                <a:solidFill>
                  <a:srgbClr val="FF0000"/>
                </a:solidFill>
              </a:rPr>
              <a:t> με:</a:t>
            </a:r>
          </a:p>
          <a:p>
            <a:r>
              <a:rPr lang="el-GR" sz="3000" dirty="0">
                <a:solidFill>
                  <a:srgbClr val="FF0000"/>
                </a:solidFill>
              </a:rPr>
              <a:t>    </a:t>
            </a:r>
            <a:r>
              <a:rPr lang="el-GR" sz="3000" i="1" dirty="0">
                <a:solidFill>
                  <a:srgbClr val="FF0000"/>
                </a:solidFill>
              </a:rPr>
              <a:t>-</a:t>
            </a:r>
            <a:r>
              <a:rPr lang="en-US" sz="3000" i="1" dirty="0">
                <a:solidFill>
                  <a:srgbClr val="FF0000"/>
                </a:solidFill>
              </a:rPr>
              <a:t>CCND1</a:t>
            </a:r>
          </a:p>
          <a:p>
            <a:r>
              <a:rPr lang="en-US" sz="3000" i="1" dirty="0">
                <a:solidFill>
                  <a:srgbClr val="FF0000"/>
                </a:solidFill>
              </a:rPr>
              <a:t>    -MAF</a:t>
            </a:r>
          </a:p>
          <a:p>
            <a:r>
              <a:rPr lang="en-US" sz="3000" i="1" dirty="0">
                <a:solidFill>
                  <a:srgbClr val="FF0000"/>
                </a:solidFill>
              </a:rPr>
              <a:t>    -FGFR3/NSD2</a:t>
            </a:r>
          </a:p>
          <a:p>
            <a:endParaRPr lang="en-US" sz="30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000" b="1" dirty="0" err="1">
                <a:solidFill>
                  <a:srgbClr val="FF0000"/>
                </a:solidFill>
              </a:rPr>
              <a:t>Ενεργοποιητικές</a:t>
            </a:r>
            <a:r>
              <a:rPr lang="el-GR" sz="3000" b="1" dirty="0">
                <a:solidFill>
                  <a:srgbClr val="FF0000"/>
                </a:solidFill>
              </a:rPr>
              <a:t> μεταλλάξεις </a:t>
            </a:r>
            <a:r>
              <a:rPr lang="en-US" sz="3000" b="1" i="1" dirty="0">
                <a:solidFill>
                  <a:srgbClr val="FF0000"/>
                </a:solidFill>
              </a:rPr>
              <a:t>KRAS</a:t>
            </a:r>
            <a:r>
              <a:rPr lang="el-GR" sz="3000" b="1" i="1" dirty="0">
                <a:solidFill>
                  <a:srgbClr val="FF0000"/>
                </a:solidFill>
              </a:rPr>
              <a:t>,</a:t>
            </a:r>
            <a:r>
              <a:rPr lang="en-US" sz="3000" b="1" i="1" dirty="0">
                <a:solidFill>
                  <a:srgbClr val="FF0000"/>
                </a:solidFill>
              </a:rPr>
              <a:t> NRAS</a:t>
            </a:r>
            <a:r>
              <a:rPr lang="el-GR" sz="3000" b="1" i="1" dirty="0">
                <a:solidFill>
                  <a:srgbClr val="FF0000"/>
                </a:solidFill>
              </a:rPr>
              <a:t>,</a:t>
            </a:r>
            <a:r>
              <a:rPr lang="en-US" sz="3000" b="1" i="1" dirty="0">
                <a:solidFill>
                  <a:srgbClr val="FF0000"/>
                </a:solidFill>
              </a:rPr>
              <a:t> BRAF</a:t>
            </a:r>
            <a:r>
              <a:rPr lang="el-GR" sz="3000" b="1" i="1" dirty="0">
                <a:solidFill>
                  <a:srgbClr val="FF0000"/>
                </a:solidFill>
              </a:rPr>
              <a:t>,</a:t>
            </a:r>
            <a:r>
              <a:rPr lang="en-US" sz="3000" b="1" i="1" dirty="0">
                <a:solidFill>
                  <a:srgbClr val="FF0000"/>
                </a:solidFill>
              </a:rPr>
              <a:t> NF-</a:t>
            </a:r>
            <a:r>
              <a:rPr lang="el-GR" sz="3000" b="1" i="1" dirty="0">
                <a:solidFill>
                  <a:srgbClr val="FF0000"/>
                </a:solidFill>
              </a:rPr>
              <a:t>κ</a:t>
            </a:r>
            <a:r>
              <a:rPr lang="en-US" sz="3000" b="1" i="1" dirty="0">
                <a:solidFill>
                  <a:srgbClr val="FF0000"/>
                </a:solidFill>
              </a:rPr>
              <a:t>B</a:t>
            </a:r>
            <a:r>
              <a:rPr lang="el-GR" sz="3000" b="1" i="1" dirty="0">
                <a:solidFill>
                  <a:srgbClr val="FF0000"/>
                </a:solidFill>
              </a:rPr>
              <a:t>, </a:t>
            </a:r>
            <a:r>
              <a:rPr lang="el-GR" sz="3000" b="1" dirty="0" err="1">
                <a:solidFill>
                  <a:srgbClr val="FF0000"/>
                </a:solidFill>
              </a:rPr>
              <a:t>διαμεταθέσεις</a:t>
            </a:r>
            <a:r>
              <a:rPr lang="el-GR" sz="3000" b="1" dirty="0">
                <a:solidFill>
                  <a:srgbClr val="FF0000"/>
                </a:solidFill>
              </a:rPr>
              <a:t> του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i="1" dirty="0">
                <a:solidFill>
                  <a:srgbClr val="FF0000"/>
                </a:solidFill>
              </a:rPr>
              <a:t>MYC</a:t>
            </a:r>
            <a:r>
              <a:rPr lang="el-GR" sz="3000" b="1" dirty="0">
                <a:solidFill>
                  <a:srgbClr val="FF0000"/>
                </a:solidFill>
              </a:rPr>
              <a:t>, ανωμαλίες του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i="1" dirty="0">
                <a:solidFill>
                  <a:srgbClr val="FF0000"/>
                </a:solidFill>
              </a:rPr>
              <a:t>TP53</a:t>
            </a:r>
            <a:r>
              <a:rPr lang="el-GR" sz="3000" dirty="0">
                <a:solidFill>
                  <a:srgbClr val="FF0000"/>
                </a:solidFill>
              </a:rPr>
              <a:t> </a:t>
            </a:r>
            <a:r>
              <a:rPr lang="el-GR" sz="3000" b="1" dirty="0">
                <a:solidFill>
                  <a:srgbClr val="FF0000"/>
                </a:solidFill>
              </a:rPr>
              <a:t>  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528034" y="433842"/>
            <a:ext cx="11217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 -Γενετικά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1315755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6" y="1419968"/>
            <a:ext cx="11984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prstClr val="black"/>
                </a:solidFill>
              </a:rPr>
              <a:t>Μακροσκοπική εμφάνιση: εύθρυπτη </a:t>
            </a:r>
            <a:r>
              <a:rPr lang="el-GR" sz="2800" b="1" dirty="0" err="1">
                <a:solidFill>
                  <a:prstClr val="black"/>
                </a:solidFill>
              </a:rPr>
              <a:t>φαιή</a:t>
            </a:r>
            <a:r>
              <a:rPr lang="el-GR" sz="2800" b="1" dirty="0">
                <a:solidFill>
                  <a:prstClr val="black"/>
                </a:solidFill>
              </a:rPr>
              <a:t>-καστανόφαιη αλλοίωση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0000"/>
                </a:solidFill>
              </a:rPr>
              <a:t>Διάχυτη ανάπτυξη: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     -ώριμων πλασματοκυττάρων: έκκεντρος πυρήνας με εμφάνιση «τροχού αμάξης», βασεόφιλο κυτταρόπλασμα, εναπόθεση ανοσοσφαιρίνης (σωμάτια </a:t>
            </a:r>
            <a:r>
              <a:rPr lang="en-US" sz="2800" b="1" dirty="0">
                <a:solidFill>
                  <a:srgbClr val="FF0000"/>
                </a:solidFill>
              </a:rPr>
              <a:t>Russell)</a:t>
            </a:r>
            <a:endParaRPr lang="el-GR" sz="2800" b="1" dirty="0">
              <a:solidFill>
                <a:srgbClr val="FF0000"/>
              </a:solidFill>
            </a:endParaRPr>
          </a:p>
          <a:p>
            <a:r>
              <a:rPr lang="el-GR" sz="2800" b="1" dirty="0">
                <a:solidFill>
                  <a:srgbClr val="FF0000"/>
                </a:solidFill>
              </a:rPr>
              <a:t>     -</a:t>
            </a:r>
            <a:r>
              <a:rPr lang="el-GR" sz="2800" b="1" dirty="0" err="1">
                <a:solidFill>
                  <a:srgbClr val="FF0000"/>
                </a:solidFill>
              </a:rPr>
              <a:t>πλασμαβλαστών</a:t>
            </a:r>
            <a:r>
              <a:rPr lang="el-GR" sz="2800" b="1" dirty="0">
                <a:solidFill>
                  <a:srgbClr val="FF0000"/>
                </a:solidFill>
              </a:rPr>
              <a:t>: αυξημένο μέγεθος πυρήνα με ευκρινή πυρήνια</a:t>
            </a:r>
          </a:p>
          <a:p>
            <a:endParaRPr lang="el-GR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0000"/>
                </a:solidFill>
              </a:rPr>
              <a:t>Πιθανές εναποθέσεις </a:t>
            </a:r>
            <a:r>
              <a:rPr lang="el-GR" sz="2800" b="1" dirty="0" err="1">
                <a:solidFill>
                  <a:srgbClr val="FF0000"/>
                </a:solidFill>
              </a:rPr>
              <a:t>αμυλοειδούς</a:t>
            </a:r>
            <a:endParaRPr lang="el-GR" sz="2800" b="1" dirty="0">
              <a:solidFill>
                <a:srgbClr val="FF0000"/>
              </a:solidFill>
            </a:endParaRPr>
          </a:p>
          <a:p>
            <a:endParaRPr lang="el-GR" sz="2800" b="1" dirty="0">
              <a:solidFill>
                <a:srgbClr val="92D05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1081825" y="136686"/>
            <a:ext cx="10522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 -Ιστολογικά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1268778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1247979"/>
            <a:ext cx="98462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i="1" u="sng" dirty="0">
                <a:solidFill>
                  <a:srgbClr val="FFC000"/>
                </a:solidFill>
              </a:rPr>
              <a:t>CD138+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i="1" u="sng" dirty="0">
                <a:solidFill>
                  <a:srgbClr val="FFC000"/>
                </a:solidFill>
              </a:rPr>
              <a:t>CD38+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i="1" u="sng" dirty="0">
                <a:solidFill>
                  <a:srgbClr val="FFC000"/>
                </a:solidFill>
              </a:rPr>
              <a:t>MUM1+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u="sng" dirty="0">
                <a:solidFill>
                  <a:srgbClr val="FFFF00"/>
                </a:solidFill>
              </a:rPr>
              <a:t>Μονοκλωνική έκφραση της κ ή της λ ελαφράς αλύσου</a:t>
            </a:r>
            <a:endParaRPr lang="en-US" sz="30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u="sng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Πιθανώς </a:t>
            </a:r>
            <a:r>
              <a:rPr lang="en-US" sz="3000" b="1" dirty="0" err="1">
                <a:solidFill>
                  <a:srgbClr val="7030A0"/>
                </a:solidFill>
              </a:rPr>
              <a:t>ckit</a:t>
            </a:r>
            <a:r>
              <a:rPr lang="en-US" sz="3000" b="1" dirty="0">
                <a:solidFill>
                  <a:srgbClr val="7030A0"/>
                </a:solidFill>
              </a:rPr>
              <a:t>, CD56 </a:t>
            </a:r>
            <a:r>
              <a:rPr lang="el-GR" sz="3000" b="1" dirty="0">
                <a:solidFill>
                  <a:srgbClr val="7030A0"/>
                </a:solidFill>
              </a:rPr>
              <a:t>ή/και </a:t>
            </a:r>
            <a:r>
              <a:rPr lang="en-US" sz="3000" b="1" dirty="0">
                <a:solidFill>
                  <a:srgbClr val="7030A0"/>
                </a:solidFill>
              </a:rPr>
              <a:t>cyclinD1</a:t>
            </a:r>
            <a:r>
              <a:rPr lang="el-GR" sz="3000" b="1" dirty="0">
                <a:solidFill>
                  <a:srgbClr val="7030A0"/>
                </a:solidFill>
              </a:rPr>
              <a:t> 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92D050"/>
                </a:solidFill>
              </a:rPr>
              <a:t>CD</a:t>
            </a:r>
            <a:r>
              <a:rPr lang="el-GR" sz="3000" b="1" dirty="0">
                <a:solidFill>
                  <a:srgbClr val="92D050"/>
                </a:solidFill>
              </a:rPr>
              <a:t>45</a:t>
            </a:r>
            <a:r>
              <a:rPr lang="en-US" sz="3000" b="1" dirty="0">
                <a:solidFill>
                  <a:srgbClr val="92D050"/>
                </a:solidFill>
              </a:rPr>
              <a:t>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92D050"/>
                </a:solidFill>
              </a:rPr>
              <a:t>CD19</a:t>
            </a:r>
            <a:r>
              <a:rPr lang="el-GR" sz="3000" b="1" dirty="0">
                <a:solidFill>
                  <a:srgbClr val="92D050"/>
                </a:solidFill>
              </a:rPr>
              <a:t>-</a:t>
            </a:r>
            <a:endParaRPr lang="en-US" sz="3000" b="1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92D050"/>
                </a:solidFill>
              </a:rPr>
              <a:t>CD20-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 - Ανοσοφαινότυπος</a:t>
            </a:r>
          </a:p>
        </p:txBody>
      </p:sp>
    </p:spTree>
    <p:extLst>
      <p:ext uri="{BB962C8B-B14F-4D97-AF65-F5344CB8AC3E}">
        <p14:creationId xmlns:p14="http://schemas.microsoft.com/office/powerpoint/2010/main" val="3712198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1411" y="5420957"/>
            <a:ext cx="391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πολλαπλές </a:t>
            </a:r>
            <a:r>
              <a:rPr lang="el-GR" sz="2000" dirty="0" err="1">
                <a:solidFill>
                  <a:prstClr val="black"/>
                </a:solidFill>
              </a:rPr>
              <a:t>λυτικές</a:t>
            </a:r>
            <a:r>
              <a:rPr lang="el-GR" sz="2000" dirty="0">
                <a:solidFill>
                  <a:prstClr val="black"/>
                </a:solidFill>
              </a:rPr>
              <a:t> αλλοιώσεις </a:t>
            </a:r>
            <a:r>
              <a:rPr lang="el-GR" sz="2000" dirty="0" err="1">
                <a:solidFill>
                  <a:prstClr val="black"/>
                </a:solidFill>
              </a:rPr>
              <a:t>βραχιονίου</a:t>
            </a:r>
            <a:r>
              <a:rPr lang="el-GR" sz="2000" dirty="0">
                <a:solidFill>
                  <a:prstClr val="black"/>
                </a:solidFill>
              </a:rPr>
              <a:t> οστού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372243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3431" y="5420957"/>
            <a:ext cx="376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μεγάλου μεγέθους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 </a:t>
            </a:r>
            <a:r>
              <a:rPr lang="el-GR" sz="2000" dirty="0" err="1">
                <a:solidFill>
                  <a:prstClr val="black"/>
                </a:solidFill>
              </a:rPr>
              <a:t>βραχιονίου</a:t>
            </a:r>
            <a:r>
              <a:rPr lang="el-GR" sz="2000" dirty="0">
                <a:solidFill>
                  <a:prstClr val="black"/>
                </a:solidFill>
              </a:rPr>
              <a:t> με διάβρωση του φλοιού</a:t>
            </a:r>
          </a:p>
        </p:txBody>
      </p:sp>
      <p:sp>
        <p:nvSpPr>
          <p:cNvPr id="11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8" y="956577"/>
            <a:ext cx="4369066" cy="429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56" y="956577"/>
            <a:ext cx="4875620" cy="42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5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973" y="5420957"/>
            <a:ext cx="520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CT: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λυτική</a:t>
            </a:r>
            <a:r>
              <a:rPr lang="el-GR" sz="2000" dirty="0">
                <a:solidFill>
                  <a:prstClr val="black"/>
                </a:solidFill>
              </a:rPr>
              <a:t> αλλοίωση ισχίου με ήπια </a:t>
            </a:r>
            <a:r>
              <a:rPr lang="el-GR" sz="2000" dirty="0" err="1">
                <a:solidFill>
                  <a:prstClr val="black"/>
                </a:solidFill>
              </a:rPr>
              <a:t>περιοστική</a:t>
            </a:r>
            <a:r>
              <a:rPr lang="el-GR" sz="2000" dirty="0">
                <a:solidFill>
                  <a:prstClr val="black"/>
                </a:solidFill>
              </a:rPr>
              <a:t> αλλοίωση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858" y="5378092"/>
            <a:ext cx="506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CT: </a:t>
            </a:r>
            <a:r>
              <a:rPr lang="el-GR" sz="2000" dirty="0">
                <a:solidFill>
                  <a:prstClr val="black"/>
                </a:solidFill>
              </a:rPr>
              <a:t>Μάζα ιερού με επέκταση στα μαλακά μόρια</a:t>
            </a:r>
          </a:p>
        </p:txBody>
      </p:sp>
      <p:sp>
        <p:nvSpPr>
          <p:cNvPr id="11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" y="884675"/>
            <a:ext cx="4529341" cy="4478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67" y="883586"/>
            <a:ext cx="4361486" cy="42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6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881" y="5420957"/>
            <a:ext cx="491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Λευκόφαιη μάζα αυχένα μηριαίου οστού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4369" y="5378092"/>
            <a:ext cx="51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Αιμορραγική μάζα μηριαίου οστού</a:t>
            </a:r>
          </a:p>
        </p:txBody>
      </p:sp>
      <p:sp>
        <p:nvSpPr>
          <p:cNvPr id="11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Πλασματοκύττωμα των Οστών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1" y="935488"/>
            <a:ext cx="4218797" cy="420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3" y="888022"/>
            <a:ext cx="4379186" cy="43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17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335" y="5504532"/>
            <a:ext cx="4559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Ώριμα πλασματοκύτταρα με άφθονο ηωσινόφιλο κυτταρόπλασμα και έκκεντρους πυρήνες με τροχοειδή χρωματίνη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2845" y="5378092"/>
            <a:ext cx="561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Σωμάτια </a:t>
            </a:r>
            <a:r>
              <a:rPr lang="en-US" sz="2000" dirty="0" err="1">
                <a:solidFill>
                  <a:prstClr val="black"/>
                </a:solidFill>
              </a:rPr>
              <a:t>Dutcher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1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70" y="1129584"/>
            <a:ext cx="4252783" cy="4157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75" y="1129584"/>
            <a:ext cx="4123386" cy="41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69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2" y="47257"/>
            <a:ext cx="11687969" cy="4226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032006"/>
            <a:ext cx="11568545" cy="3556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8349" y="927279"/>
            <a:ext cx="1352282" cy="167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2434107" y="4273959"/>
            <a:ext cx="1622738" cy="761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 - TextBox"/>
          <p:cNvSpPr txBox="1"/>
          <p:nvPr/>
        </p:nvSpPr>
        <p:spPr>
          <a:xfrm>
            <a:off x="5435279" y="6624584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WHO Classification of Soft Tissue and Bone Tumors, 2020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040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1351016"/>
            <a:ext cx="113659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Απαραίτητα Διαγνωστικά Κριτήρια: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Παρουσία κλωνικών πλασματοκυττάρων στα οστά ή σε εξωμυελική εντόπιση, αποδεδειγμένος με βιοψία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Απουσία κλωνικών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λεμφοκυττάρων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   -Απουσία άλλων εστιών στην κλινική εξέταση ή απεικονιστικά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Απουσία καταστροφής ιστών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hyperCalcemia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Renal insufficiency, Anaemia or Bone lesions [CRAB])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λόγω πλασματοκυτταρικού νεοπλάσματος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   -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&lt;10%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κλωνικά πλασματοκύτταρα στην ΟΜΒ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Τα πλασματοκυτώματα χωρίς διήθηση του μυελού των οστών θα πρέπει να διακρίνονται από αυτά με περιορισμένη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(&lt;10%)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διήθηση του μυελού των οστών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Ορθογώνιο 6">
            <a:extLst>
              <a:ext uri="{FF2B5EF4-FFF2-40B4-BE49-F238E27FC236}">
                <a16:creationId xmlns:a16="http://schemas.microsoft.com/office/drawing/2014/main" id="{09A06D59-1789-4926-848E-27537AF3E80F}"/>
              </a:ext>
            </a:extLst>
          </p:cNvPr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Μονήρες Πλασματοκύτωμα των Οστών</a:t>
            </a:r>
          </a:p>
        </p:txBody>
      </p:sp>
    </p:spTree>
    <p:extLst>
      <p:ext uri="{BB962C8B-B14F-4D97-AF65-F5344CB8AC3E}">
        <p14:creationId xmlns:p14="http://schemas.microsoft.com/office/powerpoint/2010/main" val="369110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Ακτινογραφικά: </a:t>
            </a:r>
            <a:r>
              <a:rPr lang="el-GR" sz="3000" dirty="0">
                <a:solidFill>
                  <a:srgbClr val="FF0000"/>
                </a:solidFill>
              </a:rPr>
              <a:t>Καλά αφορισμένη </a:t>
            </a:r>
            <a:r>
              <a:rPr lang="el-GR" sz="3000" dirty="0" err="1">
                <a:solidFill>
                  <a:srgbClr val="FF0000"/>
                </a:solidFill>
              </a:rPr>
              <a:t>λυτική</a:t>
            </a:r>
            <a:r>
              <a:rPr lang="el-GR" sz="3000" dirty="0">
                <a:solidFill>
                  <a:srgbClr val="FF0000"/>
                </a:solidFill>
              </a:rPr>
              <a:t> περιοχή, φαίνεται σαν οπή στο κρανίο, πιθανή </a:t>
            </a:r>
            <a:r>
              <a:rPr lang="el-GR" sz="3000" dirty="0" err="1">
                <a:solidFill>
                  <a:srgbClr val="FF0000"/>
                </a:solidFill>
              </a:rPr>
              <a:t>περιοστική</a:t>
            </a:r>
            <a:r>
              <a:rPr lang="el-GR" sz="3000" dirty="0">
                <a:solidFill>
                  <a:srgbClr val="FF0000"/>
                </a:solidFill>
              </a:rPr>
              <a:t> αντίδραση με διήθηση περιοστέου, καθίζηση σώματος σπονδύλων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MRI: </a:t>
            </a:r>
            <a:r>
              <a:rPr lang="el-GR" sz="3000" dirty="0">
                <a:solidFill>
                  <a:srgbClr val="FF0000"/>
                </a:solidFill>
              </a:rPr>
              <a:t>μειωμένη ένταση στις Τ1 ακολουθίες, αυξημένη ένταση στις Τ2 ακολουθίες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CT: </a:t>
            </a:r>
            <a:r>
              <a:rPr lang="el-GR" sz="3000" dirty="0">
                <a:solidFill>
                  <a:srgbClr val="FF0000"/>
                </a:solidFill>
              </a:rPr>
              <a:t>καλή απεικόνιση της έκτασης της νόσου και της </a:t>
            </a:r>
            <a:r>
              <a:rPr lang="el-GR" sz="3000" dirty="0" err="1">
                <a:solidFill>
                  <a:srgbClr val="FF0000"/>
                </a:solidFill>
              </a:rPr>
              <a:t>περιοστικής</a:t>
            </a:r>
            <a:r>
              <a:rPr lang="el-GR" sz="3000" dirty="0">
                <a:solidFill>
                  <a:srgbClr val="FF0000"/>
                </a:solidFill>
              </a:rPr>
              <a:t> αντίδρασης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27022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-Ακτινολογικά Ευρήματα</a:t>
            </a: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defRPr/>
            </a:pP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414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Μαστοκυττάρωση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WHO Classification of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Haematopoietic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and Lymphoid Tumors, 2022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DC6A7-5BEA-C50E-E433-F109F19C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" y="1018617"/>
            <a:ext cx="10607959" cy="53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434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Μαστοκυττάρωση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8" name="5 - TextBox"/>
          <p:cNvSpPr txBox="1"/>
          <p:nvPr/>
        </p:nvSpPr>
        <p:spPr>
          <a:xfrm>
            <a:off x="8152326" y="6282090"/>
            <a:ext cx="396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WHO Classification of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Haematopoietic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and Lymphoid Tumors, 2022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8D30D-1263-CCF5-F456-9D0987F1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847"/>
            <a:ext cx="12192000" cy="4799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747437"/>
            <a:ext cx="8380634" cy="520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0710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135981" y="102611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Μαστοκυττάρωση- </a:t>
            </a:r>
            <a:r>
              <a:rPr lang="el-GR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υπότυποι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622F50-A8FB-6023-E571-092367DC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" y="599471"/>
            <a:ext cx="4397121" cy="6170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9ABA6-9EAF-1610-6752-D0B2B819B13D}"/>
              </a:ext>
            </a:extLst>
          </p:cNvPr>
          <p:cNvSpPr txBox="1"/>
          <p:nvPr/>
        </p:nvSpPr>
        <p:spPr>
          <a:xfrm>
            <a:off x="207818" y="1024075"/>
            <a:ext cx="96105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Μαστοκυττάρωση μυελού των οστών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BC980-BFD0-8898-C0A4-7E3090F0ACDB}"/>
              </a:ext>
            </a:extLst>
          </p:cNvPr>
          <p:cNvSpPr txBox="1"/>
          <p:nvPr/>
        </p:nvSpPr>
        <p:spPr>
          <a:xfrm>
            <a:off x="151833" y="1755053"/>
            <a:ext cx="96105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Συστηματική μαστοκυττάρωση ήπιας βιολογικής συμπεριφοράς</a:t>
            </a:r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3A8F7-6ECE-BE43-7B82-629B145B54B0}"/>
              </a:ext>
            </a:extLst>
          </p:cNvPr>
          <p:cNvSpPr txBox="1"/>
          <p:nvPr/>
        </p:nvSpPr>
        <p:spPr>
          <a:xfrm>
            <a:off x="182367" y="2951251"/>
            <a:ext cx="9610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Έρπουσα συστηματική μαστοκυττάρωση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B80-3E2A-B251-726F-1D99B5ED4DFB}"/>
              </a:ext>
            </a:extLst>
          </p:cNvPr>
          <p:cNvSpPr txBox="1"/>
          <p:nvPr/>
        </p:nvSpPr>
        <p:spPr>
          <a:xfrm>
            <a:off x="207818" y="3824009"/>
            <a:ext cx="9610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Επιθετική συστηματική μαστοκυττάρωση </a:t>
            </a:r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B9E6A-DE72-5FD6-222C-031CA30297F5}"/>
              </a:ext>
            </a:extLst>
          </p:cNvPr>
          <p:cNvSpPr txBox="1"/>
          <p:nvPr/>
        </p:nvSpPr>
        <p:spPr>
          <a:xfrm>
            <a:off x="151833" y="4839708"/>
            <a:ext cx="117311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Συστηματική μαστοκυττάρωση με σχετιζόμενο αιματολογικό νεόπλασμα</a:t>
            </a:r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236C8-5A02-2B70-DA7F-40131C3B504F}"/>
              </a:ext>
            </a:extLst>
          </p:cNvPr>
          <p:cNvSpPr txBox="1"/>
          <p:nvPr/>
        </p:nvSpPr>
        <p:spPr>
          <a:xfrm>
            <a:off x="151833" y="5851381"/>
            <a:ext cx="961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Μαστοκυτταρική λευχαιμία</a:t>
            </a:r>
            <a:endParaRPr lang="en-GB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6E929-7943-5AC9-17AB-C7B36EAA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09" y="687385"/>
            <a:ext cx="7586923" cy="5564105"/>
          </a:xfrm>
          <a:prstGeom prst="rect">
            <a:avLst/>
          </a:prstGeom>
        </p:spPr>
      </p:pic>
      <p:sp>
        <p:nvSpPr>
          <p:cNvPr id="17" name="5 - TextBox">
            <a:extLst>
              <a:ext uri="{FF2B5EF4-FFF2-40B4-BE49-F238E27FC236}">
                <a16:creationId xmlns:a16="http://schemas.microsoft.com/office/drawing/2014/main" id="{05D8B304-7212-5ACB-F61F-078C54ED045D}"/>
              </a:ext>
            </a:extLst>
          </p:cNvPr>
          <p:cNvSpPr txBox="1"/>
          <p:nvPr/>
        </p:nvSpPr>
        <p:spPr>
          <a:xfrm>
            <a:off x="8152326" y="6282090"/>
            <a:ext cx="396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WHO Classification of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Haematopoietic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and Lymphoid Tumors, 2022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3A3F6F-FB07-4B24-507B-FF161CEABEF0}"/>
              </a:ext>
            </a:extLst>
          </p:cNvPr>
          <p:cNvSpPr/>
          <p:nvPr/>
        </p:nvSpPr>
        <p:spPr>
          <a:xfrm>
            <a:off x="207818" y="3824009"/>
            <a:ext cx="3512742" cy="861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566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642" y="1608593"/>
            <a:ext cx="10856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Διήθηση μυελού των οστών σχεδόν σε όλες τις περιπτώσεις, ενδεχομένως </a:t>
            </a:r>
            <a:r>
              <a:rPr lang="el-GR" sz="3000" b="1" dirty="0" err="1">
                <a:solidFill>
                  <a:srgbClr val="FF0000"/>
                </a:solidFill>
              </a:rPr>
              <a:t>πολυεστιακή</a:t>
            </a:r>
            <a:r>
              <a:rPr lang="el-GR" sz="3000" b="1" dirty="0">
                <a:solidFill>
                  <a:srgbClr val="FF0000"/>
                </a:solidFill>
              </a:rPr>
              <a:t> (οστά κορμού-εγγύς άκρων)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 err="1">
                <a:solidFill>
                  <a:srgbClr val="FF0000"/>
                </a:solidFill>
              </a:rPr>
              <a:t>Εξωοστική</a:t>
            </a:r>
            <a:r>
              <a:rPr lang="el-GR" sz="3000" b="1" dirty="0">
                <a:solidFill>
                  <a:srgbClr val="FF0000"/>
                </a:solidFill>
              </a:rPr>
              <a:t> νόσος: </a:t>
            </a:r>
            <a:r>
              <a:rPr lang="el-GR" sz="3000" b="1" u="sng" dirty="0">
                <a:solidFill>
                  <a:srgbClr val="FF0000"/>
                </a:solidFill>
              </a:rPr>
              <a:t>δέρμα (80% των περιπτώσεων), </a:t>
            </a:r>
            <a:r>
              <a:rPr lang="el-GR" sz="3000" dirty="0">
                <a:solidFill>
                  <a:srgbClr val="FF0000"/>
                </a:solidFill>
              </a:rPr>
              <a:t>σπλήνας, λεμφαδένες, ήπαρ, ΓΕΣ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Σπανίως λευχαιμική εικόνα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1107584" y="433842"/>
            <a:ext cx="10006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 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16355755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591796"/>
            <a:ext cx="11304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0000"/>
                </a:solidFill>
              </a:rPr>
              <a:t>Εμφάνιση σε όλες τις ηλικιακές κατηγορίες</a:t>
            </a:r>
            <a:endParaRPr lang="el-GR" sz="2800" dirty="0">
              <a:solidFill>
                <a:prstClr val="black"/>
              </a:solidFill>
            </a:endParaRPr>
          </a:p>
          <a:p>
            <a:endParaRPr lang="el-GR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92D050"/>
                </a:solidFill>
              </a:rPr>
              <a:t>Κλινική εικόνα: </a:t>
            </a:r>
          </a:p>
          <a:p>
            <a:r>
              <a:rPr lang="el-GR" sz="2800" b="1" dirty="0">
                <a:solidFill>
                  <a:srgbClr val="92D050"/>
                </a:solidFill>
              </a:rPr>
              <a:t>    -Συστηματικά συμπτώματα-σημεία: κόπωση, απώλεια βάρους, εμπύρετο, κοιλιακό άλγος, κεφαλαλγία, υπόταση, ταχυκαρδία, λεμφαδενοπάθεια</a:t>
            </a:r>
          </a:p>
          <a:p>
            <a:r>
              <a:rPr lang="el-GR" sz="2800" b="1" dirty="0">
                <a:solidFill>
                  <a:srgbClr val="92D050"/>
                </a:solidFill>
              </a:rPr>
              <a:t>    -Δερματικές εκδηλώσεις: κνησμός, εξάνθημα</a:t>
            </a:r>
          </a:p>
          <a:p>
            <a:r>
              <a:rPr lang="el-GR" sz="2800" b="1" dirty="0">
                <a:solidFill>
                  <a:srgbClr val="92D050"/>
                </a:solidFill>
              </a:rPr>
              <a:t>    -Συμπτώματα από το στηρικτικό σύστημα: οστικά άλγη,  κατάγματα, </a:t>
            </a:r>
            <a:r>
              <a:rPr lang="el-GR" sz="2800" b="1" dirty="0" err="1">
                <a:solidFill>
                  <a:srgbClr val="92D050"/>
                </a:solidFill>
              </a:rPr>
              <a:t>οστεοπενία</a:t>
            </a:r>
            <a:r>
              <a:rPr lang="el-GR" sz="2800" b="1" dirty="0">
                <a:solidFill>
                  <a:srgbClr val="92D050"/>
                </a:solidFill>
              </a:rPr>
              <a:t>/οστεοπόρωση, μυαλγίες, αρθραλγίες</a:t>
            </a:r>
          </a:p>
          <a:p>
            <a:r>
              <a:rPr lang="el-GR" sz="2800" b="1" dirty="0">
                <a:solidFill>
                  <a:srgbClr val="92D050"/>
                </a:solidFill>
              </a:rPr>
              <a:t>    -Συμπτώματα από το ΓΕΣ: διάρροια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862885" y="308595"/>
            <a:ext cx="10456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Συστηματική Μαστοκυττάρωση - Επιδημιολογία-Κλινική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2750515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Ακτινογραφικά: </a:t>
            </a:r>
            <a:r>
              <a:rPr lang="el-GR" sz="3000" dirty="0">
                <a:solidFill>
                  <a:srgbClr val="FF0000"/>
                </a:solidFill>
              </a:rPr>
              <a:t>Πολλαπλές σκληρυντικές ή σκληρυντικές-</a:t>
            </a:r>
            <a:r>
              <a:rPr lang="el-GR" sz="3000" dirty="0" err="1">
                <a:solidFill>
                  <a:srgbClr val="FF0000"/>
                </a:solidFill>
              </a:rPr>
              <a:t>λυτικές</a:t>
            </a:r>
            <a:r>
              <a:rPr lang="el-GR" sz="3000" dirty="0">
                <a:solidFill>
                  <a:srgbClr val="FF0000"/>
                </a:solidFill>
              </a:rPr>
              <a:t> εστίες, ή εμφάνιση ως διάχυτη οστεοσκλήρυνση ή οστεοπόρωση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MRI: </a:t>
            </a:r>
            <a:r>
              <a:rPr lang="el-GR" sz="3000" dirty="0">
                <a:solidFill>
                  <a:srgbClr val="FF0000"/>
                </a:solidFill>
              </a:rPr>
              <a:t>αυξημένη ένταση στις Τ2 ακολουθίες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CT: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l-GR" sz="3000" dirty="0">
                <a:solidFill>
                  <a:srgbClr val="FF0000"/>
                </a:solidFill>
              </a:rPr>
              <a:t>σκληρυντικές εστίες με αυξημένη ένταση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579550" y="433842"/>
            <a:ext cx="11165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 -Ακτινολογικά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29374260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532" y="1202936"/>
            <a:ext cx="116425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Ενεργοποιητική μετάλλαξη του κωδικονίου 816 ή άλλων σημαντικών περιοχών του γονιδίου </a:t>
            </a:r>
            <a:r>
              <a:rPr lang="el-GR" sz="3000" b="1" i="1" dirty="0">
                <a:solidFill>
                  <a:srgbClr val="FF0000"/>
                </a:solidFill>
              </a:rPr>
              <a:t>ΚΙΤ</a:t>
            </a: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Η ανεύρεση της μετάλλαξης αποτελεί </a:t>
            </a:r>
            <a:r>
              <a:rPr lang="el-GR" sz="3000" b="1" u="sng" dirty="0">
                <a:solidFill>
                  <a:srgbClr val="FF0000"/>
                </a:solidFill>
              </a:rPr>
              <a:t>έλασσον κριτήριο διάγνωσης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528034" y="433842"/>
            <a:ext cx="11217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 -Γενετικά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36863016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6" y="763145"/>
            <a:ext cx="119841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prstClr val="black"/>
                </a:solidFill>
              </a:rPr>
              <a:t>Μακροσκοπική εμφάνιση: σκληρυντική λευκόφαιη-καστανόφαιη αλλοίωση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 err="1">
                <a:solidFill>
                  <a:srgbClr val="7030A0"/>
                </a:solidFill>
              </a:rPr>
              <a:t>Πολυεστιακή</a:t>
            </a:r>
            <a:r>
              <a:rPr lang="el-GR" sz="2800" b="1" dirty="0">
                <a:solidFill>
                  <a:srgbClr val="7030A0"/>
                </a:solidFill>
              </a:rPr>
              <a:t> διήθηση από πυκνές </a:t>
            </a:r>
            <a:r>
              <a:rPr lang="el-GR" sz="2800" b="1" dirty="0" err="1">
                <a:solidFill>
                  <a:srgbClr val="7030A0"/>
                </a:solidFill>
              </a:rPr>
              <a:t>μαστοκυτταρικές</a:t>
            </a:r>
            <a:r>
              <a:rPr lang="el-GR" sz="2800" b="1" dirty="0">
                <a:solidFill>
                  <a:srgbClr val="7030A0"/>
                </a:solidFill>
              </a:rPr>
              <a:t> αθροίσεις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FFFF00"/>
                </a:solidFill>
              </a:rPr>
              <a:t>Μαστοκύτταρα: ωοειδές σχήμα, </a:t>
            </a:r>
            <a:r>
              <a:rPr lang="el-GR" sz="2800" b="1" dirty="0" err="1">
                <a:solidFill>
                  <a:srgbClr val="FFFF00"/>
                </a:solidFill>
              </a:rPr>
              <a:t>υπερχρωματικός</a:t>
            </a:r>
            <a:r>
              <a:rPr lang="el-GR" sz="2800" b="1" dirty="0">
                <a:solidFill>
                  <a:srgbClr val="FFFF00"/>
                </a:solidFill>
              </a:rPr>
              <a:t> πυρήνας, βασεόφιλο κυτταρόπλασμα, </a:t>
            </a:r>
            <a:r>
              <a:rPr lang="en-US" sz="2800" b="1" dirty="0">
                <a:solidFill>
                  <a:srgbClr val="FFFF00"/>
                </a:solidFill>
              </a:rPr>
              <a:t>Giemsa+ </a:t>
            </a:r>
            <a:r>
              <a:rPr lang="el-GR" sz="2800" b="1" dirty="0">
                <a:solidFill>
                  <a:srgbClr val="FFFF00"/>
                </a:solidFill>
              </a:rPr>
              <a:t>κοκκία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u="sng" dirty="0">
                <a:solidFill>
                  <a:srgbClr val="FF0000"/>
                </a:solidFill>
              </a:rPr>
              <a:t>Μαστοκύτταρα σε ΣΜ: &gt;25% </a:t>
            </a:r>
            <a:r>
              <a:rPr lang="el-GR" sz="2800" b="1" u="sng" dirty="0" err="1">
                <a:solidFill>
                  <a:srgbClr val="FF0000"/>
                </a:solidFill>
              </a:rPr>
              <a:t>ατρακτόμορφη</a:t>
            </a:r>
            <a:r>
              <a:rPr lang="el-GR" sz="2800" b="1" u="sng" dirty="0">
                <a:solidFill>
                  <a:srgbClr val="FF0000"/>
                </a:solidFill>
              </a:rPr>
              <a:t> ή άτυπη μορφολογία (έλασσον κριτήριο διάγνωσης)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92D050"/>
                </a:solidFill>
              </a:rPr>
              <a:t>Συνοδός αύξηση των </a:t>
            </a:r>
            <a:r>
              <a:rPr lang="el-GR" sz="2800" b="1" u="sng" dirty="0">
                <a:solidFill>
                  <a:srgbClr val="92D050"/>
                </a:solidFill>
              </a:rPr>
              <a:t>ηωσινοφίλων</a:t>
            </a:r>
            <a:r>
              <a:rPr lang="el-GR" sz="2800" b="1" dirty="0">
                <a:solidFill>
                  <a:srgbClr val="92D050"/>
                </a:solidFill>
              </a:rPr>
              <a:t> στον πέριξ ιστό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800" b="1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 err="1">
                <a:solidFill>
                  <a:srgbClr val="0070C0"/>
                </a:solidFill>
              </a:rPr>
              <a:t>Μαστοκυτταρικό</a:t>
            </a:r>
            <a:r>
              <a:rPr lang="el-GR" sz="2800" b="1" dirty="0">
                <a:solidFill>
                  <a:srgbClr val="0070C0"/>
                </a:solidFill>
              </a:rPr>
              <a:t> σάρκωμα: κύτταρα με έντονη ατυπία, χωρίς τυπική εμφάνιση μαστοκυττάρων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1081825" y="136686"/>
            <a:ext cx="10522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 -Ιστολογικά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10705008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1247979"/>
            <a:ext cx="98462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i="1" dirty="0" err="1">
                <a:solidFill>
                  <a:srgbClr val="FFC000"/>
                </a:solidFill>
              </a:rPr>
              <a:t>Μαστοκυτταρικοί</a:t>
            </a:r>
            <a:r>
              <a:rPr lang="el-GR" sz="3000" b="1" i="1" dirty="0">
                <a:solidFill>
                  <a:srgbClr val="FFC000"/>
                </a:solidFill>
              </a:rPr>
              <a:t> δείκτες: </a:t>
            </a:r>
            <a:r>
              <a:rPr lang="en-US" sz="3000" b="1" i="1" dirty="0" err="1">
                <a:solidFill>
                  <a:srgbClr val="FFC000"/>
                </a:solidFill>
              </a:rPr>
              <a:t>ckit</a:t>
            </a:r>
            <a:r>
              <a:rPr lang="en-US" sz="3000" b="1" i="1" dirty="0">
                <a:solidFill>
                  <a:srgbClr val="FFC000"/>
                </a:solidFill>
              </a:rPr>
              <a:t>, </a:t>
            </a:r>
            <a:r>
              <a:rPr lang="en-US" sz="3000" b="1" i="1" dirty="0" err="1">
                <a:solidFill>
                  <a:srgbClr val="FFC000"/>
                </a:solidFill>
              </a:rPr>
              <a:t>tryptase</a:t>
            </a:r>
            <a:endParaRPr lang="en-US" sz="3000" b="1" i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i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3000" b="1" i="1" u="sng" dirty="0">
                <a:solidFill>
                  <a:srgbClr val="7030A0"/>
                </a:solidFill>
              </a:rPr>
              <a:t>Ανώμαλη Έκφραση σε συστηματική μαστοκυττάρωση:</a:t>
            </a:r>
            <a:endParaRPr lang="el-GR" sz="3000" b="1" i="1" dirty="0">
              <a:solidFill>
                <a:srgbClr val="7030A0"/>
              </a:solidFill>
            </a:endParaRPr>
          </a:p>
          <a:p>
            <a:r>
              <a:rPr lang="el-GR" sz="3000" b="1" i="1" dirty="0">
                <a:solidFill>
                  <a:srgbClr val="7030A0"/>
                </a:solidFill>
              </a:rPr>
              <a:t>    -</a:t>
            </a:r>
            <a:r>
              <a:rPr lang="en-US" sz="3000" b="1" i="1" dirty="0">
                <a:solidFill>
                  <a:srgbClr val="7030A0"/>
                </a:solidFill>
              </a:rPr>
              <a:t>CD25 (</a:t>
            </a:r>
            <a:r>
              <a:rPr lang="el-GR" sz="3000" b="1" i="1" dirty="0">
                <a:solidFill>
                  <a:srgbClr val="7030A0"/>
                </a:solidFill>
              </a:rPr>
              <a:t>αποτελεί έλασσον κριτήριο διάγνωσης)</a:t>
            </a:r>
            <a:endParaRPr lang="en-US" sz="3000" b="1" i="1" dirty="0">
              <a:solidFill>
                <a:srgbClr val="7030A0"/>
              </a:solidFill>
            </a:endParaRPr>
          </a:p>
          <a:p>
            <a:pPr lvl="0"/>
            <a:r>
              <a:rPr lang="en-US" sz="3000" b="1" i="1" dirty="0">
                <a:solidFill>
                  <a:srgbClr val="7030A0"/>
                </a:solidFill>
              </a:rPr>
              <a:t>    -CD2</a:t>
            </a:r>
            <a:r>
              <a:rPr lang="el-GR" sz="3000" b="1" i="1" dirty="0">
                <a:solidFill>
                  <a:srgbClr val="7030A0"/>
                </a:solidFill>
              </a:rPr>
              <a:t> </a:t>
            </a:r>
            <a:r>
              <a:rPr lang="en-US" sz="3000" b="1" i="1" dirty="0">
                <a:solidFill>
                  <a:srgbClr val="7030A0"/>
                </a:solidFill>
              </a:rPr>
              <a:t>(</a:t>
            </a:r>
            <a:r>
              <a:rPr lang="el-GR" sz="3000" b="1" i="1" dirty="0">
                <a:solidFill>
                  <a:srgbClr val="7030A0"/>
                </a:solidFill>
              </a:rPr>
              <a:t>αποτελεί έλασσον κριτήριο διάγνωσης)</a:t>
            </a:r>
          </a:p>
          <a:p>
            <a:pPr lvl="0"/>
            <a:r>
              <a:rPr lang="el-GR" sz="3000" b="1" i="1" dirty="0">
                <a:solidFill>
                  <a:srgbClr val="7030A0"/>
                </a:solidFill>
              </a:rPr>
              <a:t>    </a:t>
            </a:r>
            <a:r>
              <a:rPr lang="en-US" sz="3000" b="1" i="1" dirty="0">
                <a:solidFill>
                  <a:srgbClr val="7030A0"/>
                </a:solidFill>
              </a:rPr>
              <a:t>-CD30 (</a:t>
            </a:r>
            <a:r>
              <a:rPr lang="el-GR" sz="3000" b="1" i="1" dirty="0">
                <a:solidFill>
                  <a:srgbClr val="7030A0"/>
                </a:solidFill>
              </a:rPr>
              <a:t>αποτελεί έλασσον κριτήριο διάγνωσης)</a:t>
            </a:r>
            <a:endParaRPr lang="en-US" sz="3000" b="1" i="1" dirty="0">
              <a:solidFill>
                <a:srgbClr val="7030A0"/>
              </a:solidFill>
            </a:endParaRPr>
          </a:p>
          <a:p>
            <a:r>
              <a:rPr lang="en-US" sz="3000" b="1" i="1" dirty="0">
                <a:solidFill>
                  <a:srgbClr val="7030A0"/>
                </a:solidFill>
              </a:rPr>
              <a:t>    -CD123</a:t>
            </a:r>
          </a:p>
          <a:p>
            <a:r>
              <a:rPr lang="en-US" sz="3000" b="1" i="1" dirty="0">
                <a:solidFill>
                  <a:srgbClr val="7030A0"/>
                </a:solidFill>
              </a:rPr>
              <a:t>    -CD56</a:t>
            </a:r>
          </a:p>
          <a:p>
            <a:r>
              <a:rPr lang="en-US" sz="3000" b="1" i="1" dirty="0">
                <a:solidFill>
                  <a:srgbClr val="7030A0"/>
                </a:solidFill>
              </a:rPr>
              <a:t>    </a:t>
            </a:r>
            <a:endParaRPr lang="el-GR" sz="3000" b="1" i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92D050"/>
              </a:solidFill>
            </a:endParaRPr>
          </a:p>
          <a:p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 - Ανοσοφαινότυπος</a:t>
            </a:r>
          </a:p>
        </p:txBody>
      </p:sp>
    </p:spTree>
    <p:extLst>
      <p:ext uri="{BB962C8B-B14F-4D97-AF65-F5344CB8AC3E}">
        <p14:creationId xmlns:p14="http://schemas.microsoft.com/office/powerpoint/2010/main" val="19760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9217" y="5278386"/>
            <a:ext cx="520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Α/Γ: εστιακή οστεοσκλήρυνση, οστεοπόρωση και πολλαπλές </a:t>
            </a:r>
            <a:r>
              <a:rPr lang="el-GR" sz="2000" dirty="0" err="1">
                <a:solidFill>
                  <a:prstClr val="black"/>
                </a:solidFill>
              </a:rPr>
              <a:t>λυτικές</a:t>
            </a:r>
            <a:r>
              <a:rPr lang="el-GR" sz="2000" dirty="0">
                <a:solidFill>
                  <a:prstClr val="black"/>
                </a:solidFill>
              </a:rPr>
              <a:t> αλλοιώσεις στα μηριαία οστά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WHO Classification of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Haematopoietic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and Lymphoid Tumors, 2017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588" y="1274334"/>
            <a:ext cx="5456312" cy="36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u="sng" dirty="0">
                <a:solidFill>
                  <a:srgbClr val="7030A0"/>
                </a:solidFill>
              </a:rPr>
              <a:t>50% μετάλλαξη </a:t>
            </a:r>
            <a:r>
              <a:rPr lang="en-US" sz="3000" b="1" i="1" u="sng" dirty="0">
                <a:solidFill>
                  <a:srgbClr val="7030A0"/>
                </a:solidFill>
              </a:rPr>
              <a:t>BRAFV600E</a:t>
            </a:r>
            <a:r>
              <a:rPr lang="el-GR" sz="3000" b="1" u="sng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25% μεταλλάξεις </a:t>
            </a:r>
            <a:r>
              <a:rPr lang="el-GR" sz="3000" b="1" i="1" dirty="0">
                <a:solidFill>
                  <a:srgbClr val="FF0000"/>
                </a:solidFill>
              </a:rPr>
              <a:t>ΜΑΡ2Κ1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Μεταλλάξεις </a:t>
            </a:r>
            <a:r>
              <a:rPr lang="en-US" sz="3000" b="1" i="1" dirty="0">
                <a:solidFill>
                  <a:srgbClr val="FF0000"/>
                </a:solidFill>
              </a:rPr>
              <a:t>ARAF, ERBB3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30% </a:t>
            </a:r>
            <a:r>
              <a:rPr lang="el-GR" sz="3000" b="1" dirty="0">
                <a:solidFill>
                  <a:srgbClr val="FF0000"/>
                </a:solidFill>
              </a:rPr>
              <a:t>κλωνικές αναδιατάξεις </a:t>
            </a:r>
            <a:r>
              <a:rPr lang="en-US" sz="3000" b="1" dirty="0">
                <a:solidFill>
                  <a:srgbClr val="FF0000"/>
                </a:solidFill>
              </a:rPr>
              <a:t>IGH</a:t>
            </a:r>
            <a:r>
              <a:rPr lang="el-GR" sz="3000" b="1" dirty="0">
                <a:solidFill>
                  <a:srgbClr val="FF0000"/>
                </a:solidFill>
              </a:rPr>
              <a:t> ή</a:t>
            </a:r>
            <a:r>
              <a:rPr lang="en-US" sz="3000" b="1" dirty="0">
                <a:solidFill>
                  <a:srgbClr val="FF0000"/>
                </a:solidFill>
              </a:rPr>
              <a:t> TR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-Γενετικά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27101620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307" y="5147631"/>
            <a:ext cx="1054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A) </a:t>
            </a:r>
            <a:r>
              <a:rPr lang="el-GR" sz="2000" dirty="0">
                <a:solidFill>
                  <a:prstClr val="black"/>
                </a:solidFill>
              </a:rPr>
              <a:t>Μαστοκυτταρικές αθροίσεις με συνοδό ίνωση του υποστρώματος και άφθονα ηωσινόφιλα Β)μεταχρωματικά κοκκία στη χρώση </a:t>
            </a:r>
            <a:r>
              <a:rPr lang="en-US" sz="2000" dirty="0">
                <a:solidFill>
                  <a:prstClr val="black"/>
                </a:solidFill>
              </a:rPr>
              <a:t>Giemsa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0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1" y="1327397"/>
            <a:ext cx="10715836" cy="3414353"/>
          </a:xfrm>
          <a:prstGeom prst="rect">
            <a:avLst/>
          </a:prstGeom>
        </p:spPr>
      </p:pic>
      <p:sp>
        <p:nvSpPr>
          <p:cNvPr id="12" name="5 - TextBox"/>
          <p:cNvSpPr txBox="1"/>
          <p:nvPr/>
        </p:nvSpPr>
        <p:spPr>
          <a:xfrm>
            <a:off x="8152326" y="6282090"/>
            <a:ext cx="396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WHO Classification of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Haematopoietic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and Lymphoid Tumors, 2017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6840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92" y="5795546"/>
            <a:ext cx="1079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Τα μαστοκύτταρα είναι μέσου μεγέθους με στρογγυλό-ωοειδή πυρήνα, ηωσινόφιλο κυτταρόπλασμα και παρουσία ηωσινοφίλων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39890" y="136686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Ορθογώνιο 6"/>
          <p:cNvSpPr/>
          <p:nvPr/>
        </p:nvSpPr>
        <p:spPr>
          <a:xfrm>
            <a:off x="746976" y="136686"/>
            <a:ext cx="1092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56" y="1221184"/>
            <a:ext cx="4220782" cy="43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5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Ορθογώνιο 6"/>
          <p:cNvSpPr/>
          <p:nvPr/>
        </p:nvSpPr>
        <p:spPr>
          <a:xfrm>
            <a:off x="978794" y="136686"/>
            <a:ext cx="10895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Συστηματική Μαστοκυττάρωση - Διαφορική Διάγνωση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21" y="1687354"/>
            <a:ext cx="11642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Αντιδραστικές </a:t>
            </a:r>
            <a:r>
              <a:rPr lang="el-GR" sz="3000" b="1" dirty="0" err="1">
                <a:solidFill>
                  <a:srgbClr val="7030A0"/>
                </a:solidFill>
              </a:rPr>
              <a:t>μαστοκυτταρικές</a:t>
            </a:r>
            <a:r>
              <a:rPr lang="el-GR" sz="3000" b="1" dirty="0">
                <a:solidFill>
                  <a:srgbClr val="7030A0"/>
                </a:solidFill>
              </a:rPr>
              <a:t> διηθήσεις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ΠΡΟΣΟΧΗ!!! </a:t>
            </a:r>
          </a:p>
          <a:p>
            <a:r>
              <a:rPr lang="el-GR" sz="3000" b="1" dirty="0">
                <a:solidFill>
                  <a:srgbClr val="7030A0"/>
                </a:solidFill>
              </a:rPr>
              <a:t>    Αναζήτηση τυχόν συνοδού αιματολογικού νεοπλάσματος</a:t>
            </a:r>
            <a:endParaRPr lang="el-GR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324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39890" y="433842"/>
            <a:ext cx="79200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</a:t>
            </a: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229" y="1834225"/>
            <a:ext cx="9208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rgbClr val="FF0000"/>
                </a:solidFill>
              </a:rPr>
              <a:t>Ορισμός: λεμφοϋπερπλαστικό νεόπλασμα με μονήρη ή </a:t>
            </a:r>
            <a:r>
              <a:rPr lang="el-GR" sz="3000" b="1" dirty="0" err="1">
                <a:solidFill>
                  <a:srgbClr val="FF0000"/>
                </a:solidFill>
              </a:rPr>
              <a:t>πολυεστιακή</a:t>
            </a:r>
            <a:r>
              <a:rPr lang="el-GR" sz="3000" b="1" dirty="0">
                <a:solidFill>
                  <a:srgbClr val="FF0000"/>
                </a:solidFill>
              </a:rPr>
              <a:t> εντόπιση αποκλειστικά στα οστά, χωρίς παρουσία λεμφαδενοπάθειας ή άλλων εξωλεμφαδενικών εντοπίσεων</a:t>
            </a:r>
            <a:endParaRPr lang="el-GR" sz="3000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l-GR" sz="3000" dirty="0">
              <a:solidFill>
                <a:prstClr val="black"/>
              </a:solidFill>
            </a:endParaRPr>
          </a:p>
          <a:p>
            <a:pPr algn="ctr"/>
            <a:endParaRPr lang="el-G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63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2437622"/>
            <a:ext cx="108568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Πολυεστιακό σε 10-40% των περιπτώσεων </a:t>
            </a:r>
            <a:endParaRPr lang="el-GR" sz="30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0070C0"/>
                </a:solidFill>
              </a:rPr>
              <a:t>Συνήθως στη </a:t>
            </a:r>
            <a:r>
              <a:rPr lang="el-GR" sz="3000" b="1" dirty="0" err="1">
                <a:solidFill>
                  <a:srgbClr val="0070C0"/>
                </a:solidFill>
              </a:rPr>
              <a:t>μεταδιάφυση</a:t>
            </a:r>
            <a:endParaRPr lang="el-GR" sz="3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prstClr val="black"/>
                </a:solidFill>
              </a:rPr>
              <a:t>Συνήθως μηριαίο οστούν, πύελος, σπόνδυλοι, </a:t>
            </a:r>
            <a:r>
              <a:rPr lang="el-GR" sz="3000" b="1" dirty="0" err="1">
                <a:solidFill>
                  <a:prstClr val="black"/>
                </a:solidFill>
              </a:rPr>
              <a:t>βραχιόνιο</a:t>
            </a:r>
            <a:r>
              <a:rPr lang="el-GR" sz="3000" b="1" dirty="0">
                <a:solidFill>
                  <a:prstClr val="black"/>
                </a:solidFill>
              </a:rPr>
              <a:t> οστούν</a:t>
            </a:r>
            <a:endParaRPr lang="el-GR" sz="3000" b="1" dirty="0">
              <a:solidFill>
                <a:srgbClr val="FF000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18941" y="433842"/>
            <a:ext cx="1176524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</a:t>
            </a:r>
          </a:p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-Εντόπιση</a:t>
            </a:r>
          </a:p>
        </p:txBody>
      </p:sp>
    </p:spTree>
    <p:extLst>
      <p:ext uri="{BB962C8B-B14F-4D97-AF65-F5344CB8AC3E}">
        <p14:creationId xmlns:p14="http://schemas.microsoft.com/office/powerpoint/2010/main" val="42007016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884" y="1591796"/>
            <a:ext cx="108568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7% των οστικών όγκων, 5% των εξωλεμφαδενικών λεμφωμάτων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50% &gt;40 ετών, 5</a:t>
            </a:r>
            <a:r>
              <a:rPr lang="el-GR" sz="3000" b="1" baseline="30000" dirty="0">
                <a:solidFill>
                  <a:srgbClr val="FF0000"/>
                </a:solidFill>
              </a:rPr>
              <a:t>η</a:t>
            </a:r>
            <a:r>
              <a:rPr lang="el-GR" sz="3000" b="1" dirty="0">
                <a:solidFill>
                  <a:srgbClr val="FF0000"/>
                </a:solidFill>
              </a:rPr>
              <a:t>-6</a:t>
            </a:r>
            <a:r>
              <a:rPr lang="el-GR" sz="3000" b="1" baseline="30000" dirty="0">
                <a:solidFill>
                  <a:srgbClr val="FF0000"/>
                </a:solidFill>
              </a:rPr>
              <a:t>η</a:t>
            </a:r>
            <a:r>
              <a:rPr lang="el-GR" sz="3000" b="1" dirty="0">
                <a:solidFill>
                  <a:srgbClr val="FF0000"/>
                </a:solidFill>
              </a:rPr>
              <a:t> δεκαετία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endParaRPr lang="el-GR" sz="30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92D050"/>
                </a:solidFill>
              </a:rPr>
              <a:t>Κλινική εικόνα: οστικό άλγος και οίδημα, παθολογικό κάταγμα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92D050"/>
                </a:solidFill>
              </a:rPr>
              <a:t>10% συστηματικά συμπτώματα (εμπύρετο, αναιμία, κόπωση)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292173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Οστών- Επιδημιολογία-Κλινική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41171560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Ακτινογραφικά: </a:t>
            </a:r>
            <a:r>
              <a:rPr lang="el-GR" sz="3000" dirty="0">
                <a:solidFill>
                  <a:srgbClr val="FF0000"/>
                </a:solidFill>
              </a:rPr>
              <a:t>Μεγάλου μεγέθους </a:t>
            </a:r>
            <a:r>
              <a:rPr lang="el-GR" sz="3000" dirty="0" err="1">
                <a:solidFill>
                  <a:srgbClr val="FF0000"/>
                </a:solidFill>
              </a:rPr>
              <a:t>λυτική</a:t>
            </a:r>
            <a:r>
              <a:rPr lang="el-GR" sz="3000" dirty="0">
                <a:solidFill>
                  <a:srgbClr val="FF0000"/>
                </a:solidFill>
              </a:rPr>
              <a:t> μάζα, διήθηση φλοιού, επέκταση στα μαλακά μόρια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MRI: </a:t>
            </a:r>
            <a:r>
              <a:rPr lang="el-GR" sz="3000" dirty="0">
                <a:solidFill>
                  <a:srgbClr val="FF0000"/>
                </a:solidFill>
              </a:rPr>
              <a:t>ένταση στις Τ1 ακολουθίες όμοια με τον μυ, ετερογενής στις Τ2 ακολουθίες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CT: </a:t>
            </a:r>
            <a:r>
              <a:rPr lang="el-GR" sz="3000" dirty="0" err="1">
                <a:solidFill>
                  <a:srgbClr val="FF0000"/>
                </a:solidFill>
              </a:rPr>
              <a:t>λυτική</a:t>
            </a:r>
            <a:r>
              <a:rPr lang="el-GR" sz="3000" dirty="0">
                <a:solidFill>
                  <a:srgbClr val="FF0000"/>
                </a:solidFill>
              </a:rPr>
              <a:t> ή σκληρυντική μάζα</a:t>
            </a:r>
            <a:endParaRPr lang="el-GR" sz="3000" b="1" dirty="0">
              <a:solidFill>
                <a:prstClr val="black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Οστών-Ακτινολογικά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42465232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97996"/>
            <a:ext cx="1198418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u="sng" dirty="0">
                <a:solidFill>
                  <a:srgbClr val="FF0000"/>
                </a:solidFill>
              </a:rPr>
              <a:t>Διάχυτο μεγαλοκυτταρικό Β λέμφωμα </a:t>
            </a:r>
            <a:r>
              <a:rPr lang="el-GR" sz="2500" b="1" dirty="0">
                <a:solidFill>
                  <a:srgbClr val="FF0000"/>
                </a:solidFill>
              </a:rPr>
              <a:t>(&gt;80% των περιπτώσεων)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FF0000"/>
                </a:solidFill>
              </a:rPr>
              <a:t>Λεμφοζιδιακό λέμφωμα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FF0000"/>
                </a:solidFill>
              </a:rPr>
              <a:t>Λέμφωμα οριακής ζώνης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 err="1">
                <a:solidFill>
                  <a:srgbClr val="FF0000"/>
                </a:solidFill>
              </a:rPr>
              <a:t>Λεμφοβλαστικό</a:t>
            </a:r>
            <a:r>
              <a:rPr lang="el-GR" sz="2500" b="1" dirty="0">
                <a:solidFill>
                  <a:srgbClr val="FF0000"/>
                </a:solidFill>
              </a:rPr>
              <a:t> λέμφωμα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FF0000"/>
                </a:solidFill>
              </a:rPr>
              <a:t>Λέμφωμα </a:t>
            </a:r>
            <a:r>
              <a:rPr lang="en-US" sz="2500" b="1" dirty="0">
                <a:solidFill>
                  <a:srgbClr val="FF0000"/>
                </a:solidFill>
              </a:rPr>
              <a:t>Hodgkin</a:t>
            </a: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FF0000"/>
                </a:solidFill>
              </a:rPr>
              <a:t>ALK+ </a:t>
            </a:r>
            <a:r>
              <a:rPr lang="el-GR" sz="2500" b="1" dirty="0">
                <a:solidFill>
                  <a:srgbClr val="FF0000"/>
                </a:solidFill>
              </a:rPr>
              <a:t>αναπλαστικό Τ λέμφωμα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FF0000"/>
                </a:solidFill>
              </a:rPr>
              <a:t>ALK</a:t>
            </a:r>
            <a:r>
              <a:rPr lang="el-GR" sz="2500" b="1" dirty="0">
                <a:solidFill>
                  <a:srgbClr val="FF0000"/>
                </a:solidFill>
              </a:rPr>
              <a:t>-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l-GR" sz="2500" b="1" dirty="0">
                <a:solidFill>
                  <a:srgbClr val="FF0000"/>
                </a:solidFill>
              </a:rPr>
              <a:t>αναπλαστικό Τ λέμφωμα</a:t>
            </a:r>
            <a:endParaRPr lang="el-GR" sz="2500" b="1" dirty="0">
              <a:solidFill>
                <a:srgbClr val="92D050"/>
              </a:solidFill>
            </a:endParaRP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Οστών- Ιστολογικοί τύποι</a:t>
            </a:r>
          </a:p>
        </p:txBody>
      </p:sp>
    </p:spTree>
    <p:extLst>
      <p:ext uri="{BB962C8B-B14F-4D97-AF65-F5344CB8AC3E}">
        <p14:creationId xmlns:p14="http://schemas.microsoft.com/office/powerpoint/2010/main" val="4084035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1411" y="5420957"/>
            <a:ext cx="3917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Διάχυτο μεγαλοκυτταρικό Β λέμφωμα: Αλλοίωση στο μυελό της εγγύς </a:t>
            </a:r>
            <a:r>
              <a:rPr lang="el-GR" sz="2000" dirty="0" err="1">
                <a:solidFill>
                  <a:prstClr val="black"/>
                </a:solidFill>
              </a:rPr>
              <a:t>διάφυση</a:t>
            </a:r>
            <a:r>
              <a:rPr lang="el-GR" sz="2000" dirty="0">
                <a:solidFill>
                  <a:prstClr val="black"/>
                </a:solidFill>
              </a:rPr>
              <a:t> της κνήμης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152326" y="6449517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3431" y="5420957"/>
            <a:ext cx="376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Διάχυτο μεγαλοκυτταρικό Β λέμφωμα: </a:t>
            </a:r>
            <a:r>
              <a:rPr lang="en-US" sz="2000" dirty="0">
                <a:solidFill>
                  <a:prstClr val="black"/>
                </a:solidFill>
              </a:rPr>
              <a:t>MRI: </a:t>
            </a:r>
            <a:r>
              <a:rPr lang="el-GR" sz="2000" dirty="0">
                <a:solidFill>
                  <a:prstClr val="black"/>
                </a:solidFill>
              </a:rPr>
              <a:t>Επέκταση στα μαλακά μόρια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18941" y="116137"/>
            <a:ext cx="11765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11" y="1173479"/>
            <a:ext cx="3917019" cy="3862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30" y="1292644"/>
            <a:ext cx="3764660" cy="38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72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973" y="5420957"/>
            <a:ext cx="520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Διάχυτο μεγαλοκυτταρικό Β λέμφωμα: Αλλοίωση στον αυχένα του μηριαίου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858" y="5378092"/>
            <a:ext cx="506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Διάχυτο μεγαλοκυτταρικό Β λέμφωμα: Αιμορραγική μάζα του μηριαίου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18941" y="116137"/>
            <a:ext cx="11765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" y="1065726"/>
            <a:ext cx="5046141" cy="412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8" y="1065726"/>
            <a:ext cx="5069824" cy="42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6" y="1419968"/>
            <a:ext cx="1198418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prstClr val="black"/>
                </a:solidFill>
              </a:rPr>
              <a:t>Μακροσκοπική εμφάνιση: καστανόφαιη καλά περίγραπτη αλλοίωση 1-5εκ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FF0000"/>
                </a:solidFill>
              </a:rPr>
              <a:t>Νεοπλασματικά κύτταρα</a:t>
            </a:r>
            <a:r>
              <a:rPr lang="en-GB" sz="2500" b="1" dirty="0">
                <a:solidFill>
                  <a:srgbClr val="FF0000"/>
                </a:solidFill>
              </a:rPr>
              <a:t> Langerhans</a:t>
            </a:r>
            <a:r>
              <a:rPr lang="el-GR" sz="2500" b="1" dirty="0">
                <a:solidFill>
                  <a:srgbClr val="FF0000"/>
                </a:solidFill>
              </a:rPr>
              <a:t>: ωοειδή-στρογγυλά, 10-15μ</a:t>
            </a:r>
            <a:r>
              <a:rPr lang="en-US" sz="2500" b="1" dirty="0">
                <a:solidFill>
                  <a:srgbClr val="FF0000"/>
                </a:solidFill>
              </a:rPr>
              <a:t>m, </a:t>
            </a:r>
            <a:r>
              <a:rPr lang="el-GR" sz="2500" b="1" dirty="0">
                <a:solidFill>
                  <a:srgbClr val="FF0000"/>
                </a:solidFill>
              </a:rPr>
              <a:t>ωοειδής-σχήματος κόκκου καφέ πυρήνας με εγκολπώσεις χωρίς εμφανή πυρήνια, λίγες μιτώσεις, απουσία άτυπων μιτώσεων, άφθονο ηωσινόφιλο κυτταρόπλασμα, </a:t>
            </a:r>
            <a:r>
              <a:rPr lang="el-GR" sz="2500" b="1" u="sng" dirty="0">
                <a:solidFill>
                  <a:srgbClr val="FF0000"/>
                </a:solidFill>
              </a:rPr>
              <a:t>ΧΩΡΙΣ ΚΥΤΤΑΡΟΠΛΑΣΜΑΤΙΚΕΣ ΠΡΟΣΕΚΒΟΛΕΣ!!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7030A0"/>
                </a:solidFill>
              </a:rPr>
              <a:t>Διάταξη σε πυκνές αθροίσεις ή διάσπαρτα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prstClr val="black"/>
                </a:solidFill>
              </a:rPr>
              <a:t>Συνοδό φλεγμονώδες διήθημα: συνήθως ΑΦΘΟΝΑ ΗΩΣΙΝΟΦΙΛΑ, ιστιοκύτταρα (και πολυπύρηνα), ουδετερόφιλα, λίγα λεμφοκύτταρα, ελάχιστα πλασματοκύτταρα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5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500" b="1" dirty="0">
                <a:solidFill>
                  <a:srgbClr val="92D050"/>
                </a:solidFill>
              </a:rPr>
              <a:t>Σάρκωμα </a:t>
            </a:r>
            <a:r>
              <a:rPr lang="en-GB" sz="2500" b="1" dirty="0">
                <a:solidFill>
                  <a:srgbClr val="92D050"/>
                </a:solidFill>
              </a:rPr>
              <a:t>Langerhans</a:t>
            </a:r>
            <a:r>
              <a:rPr lang="el-GR" sz="2500" b="1" dirty="0">
                <a:solidFill>
                  <a:srgbClr val="92D050"/>
                </a:solidFill>
              </a:rPr>
              <a:t>: πλειόμορφα κύτταρα, πολυάριθμες μιτώσεις, μικρός αριθμός ηωσινοφίλων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Ιστιοκυττάρωση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(LCH)</a:t>
            </a: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-Ιστολογικά Ευρήματα</a:t>
            </a:r>
          </a:p>
        </p:txBody>
      </p:sp>
    </p:spTree>
    <p:extLst>
      <p:ext uri="{BB962C8B-B14F-4D97-AF65-F5344CB8AC3E}">
        <p14:creationId xmlns:p14="http://schemas.microsoft.com/office/powerpoint/2010/main" val="37500286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881" y="5420957"/>
            <a:ext cx="491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Διάχυτο μεγαλοκυτταρικό Β λέμφωμα: μεγάλου μεγέθους κύτταρα με διάχυτο πρότυπο και οστεοδοκίδες με ανώμαλο σχήμα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152326" y="6282090"/>
            <a:ext cx="396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Nielsen-Rosenberg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Diagnostic Pathology: Bone, 2021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4369" y="5378092"/>
            <a:ext cx="519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Β οξεία λεμφοβλαστική λευχαιμία/Β </a:t>
            </a:r>
            <a:r>
              <a:rPr lang="el-GR" sz="2000" dirty="0" err="1">
                <a:solidFill>
                  <a:prstClr val="black"/>
                </a:solidFill>
              </a:rPr>
              <a:t>λεμφοβλαστικό</a:t>
            </a:r>
            <a:r>
              <a:rPr lang="el-GR" sz="2000" dirty="0">
                <a:solidFill>
                  <a:prstClr val="black"/>
                </a:solidFill>
              </a:rPr>
              <a:t> λέμφωμα: διάχυτη ανάπτυξη βλαστόμορφων κυττάρων</a:t>
            </a:r>
          </a:p>
        </p:txBody>
      </p:sp>
      <p:sp>
        <p:nvSpPr>
          <p:cNvPr id="10" name="Ορθογώνιο 6"/>
          <p:cNvSpPr/>
          <p:nvPr/>
        </p:nvSpPr>
        <p:spPr>
          <a:xfrm>
            <a:off x="218941" y="116137"/>
            <a:ext cx="11765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2" y="1077156"/>
            <a:ext cx="4913229" cy="4231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69" y="1077155"/>
            <a:ext cx="5190555" cy="4247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780" y="3477296"/>
            <a:ext cx="2169330" cy="1830990"/>
          </a:xfrm>
          <a:prstGeom prst="rect">
            <a:avLst/>
          </a:prstGeom>
          <a:ln w="539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590771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Ορθογώνιο 6"/>
          <p:cNvSpPr/>
          <p:nvPr/>
        </p:nvSpPr>
        <p:spPr>
          <a:xfrm>
            <a:off x="2239890" y="136686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Λέμφωμα των Οστών- Διαφορική Διάγνωση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21" y="1687354"/>
            <a:ext cx="11642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7030A0"/>
                </a:solidFill>
              </a:rPr>
              <a:t>Διήθηση από συστηματικό λέμφωμα (20% ασθενών με συστηματικό λέμφωμα εμφανίζουν και οστική διήθηση)</a:t>
            </a:r>
            <a:endParaRPr lang="en-US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FF0000"/>
                </a:solidFill>
              </a:rPr>
              <a:t>Οστεομυελίτιδα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>
                <a:solidFill>
                  <a:srgbClr val="0070C0"/>
                </a:solidFill>
              </a:rPr>
              <a:t>Ιστιοκυττάρωση</a:t>
            </a:r>
            <a:r>
              <a:rPr lang="en-US" sz="3000" b="1" dirty="0">
                <a:solidFill>
                  <a:srgbClr val="0070C0"/>
                </a:solidFill>
              </a:rPr>
              <a:t> Langerhans</a:t>
            </a:r>
            <a:endParaRPr lang="el-GR" sz="3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b="1" dirty="0" err="1">
                <a:solidFill>
                  <a:srgbClr val="00B050"/>
                </a:solidFill>
              </a:rPr>
              <a:t>Μικροστρογγυλοκυτταρικοί</a:t>
            </a:r>
            <a:r>
              <a:rPr lang="el-GR" sz="3000" b="1" dirty="0">
                <a:solidFill>
                  <a:srgbClr val="00B050"/>
                </a:solidFill>
              </a:rPr>
              <a:t> όγκοι (σάρκωμα</a:t>
            </a:r>
            <a:r>
              <a:rPr lang="en-US" sz="3000" b="1" dirty="0">
                <a:solidFill>
                  <a:srgbClr val="00B050"/>
                </a:solidFill>
              </a:rPr>
              <a:t> Ewing</a:t>
            </a:r>
            <a:r>
              <a:rPr lang="el-GR" sz="3000" b="1" dirty="0">
                <a:solidFill>
                  <a:srgbClr val="00B050"/>
                </a:solidFill>
              </a:rPr>
              <a:t>, </a:t>
            </a:r>
            <a:r>
              <a:rPr lang="el-GR" sz="3000" b="1" dirty="0" err="1">
                <a:solidFill>
                  <a:srgbClr val="00B050"/>
                </a:solidFill>
              </a:rPr>
              <a:t>ραβδομυοσάρκωμα</a:t>
            </a:r>
            <a:r>
              <a:rPr lang="el-GR" sz="3000" b="1" dirty="0">
                <a:solidFill>
                  <a:srgbClr val="00B050"/>
                </a:solidFill>
              </a:rPr>
              <a:t>, </a:t>
            </a:r>
            <a:r>
              <a:rPr lang="el-GR" sz="3000" b="1" dirty="0" err="1">
                <a:solidFill>
                  <a:srgbClr val="00B050"/>
                </a:solidFill>
              </a:rPr>
              <a:t>νευροβλάστωμα</a:t>
            </a:r>
            <a:r>
              <a:rPr lang="el-GR" sz="3000" b="1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92494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dirty="0"/>
              <a:t>ΜΙΑ Ή ΠΕΡΙΣΣΟΤΕΡΕΣ ΟΣΤΙΚΕΣ ΕΣΤΙΕΣ, ΧΩΡΙΣ ΕΠΕΚΤΑΣΗ ΣΕ ΆΛΛΕΣ ΕΞΩΛΕΜΦΑΔΕΝΙΚΕΣ ΘΕΣΕΙΣ Ή ΣΕ ΛΕΜΦΑΔΕΝΕΣ ΕΚΤΟΣ ΤΩΝ ΕΠΙΧΩΡΙΩΝ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dirty="0"/>
              <a:t>ΜΟΝΟΣΤΙΚΗ/ΠΟΛΥΟΣΤΙΚΗ ΠΟΙΚΙΛΙΑ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000" u="sng" dirty="0">
                <a:solidFill>
                  <a:srgbClr val="FF0000"/>
                </a:solidFill>
              </a:rPr>
              <a:t>ΑΔΥΝΑΤΗ Η ΔΙΑΚΡΙΣΗ ΑΠΌ ΤΗ ΔΙΗΘΗΣΗ ΑΠΌ </a:t>
            </a:r>
            <a:r>
              <a:rPr lang="el-GR" sz="3000" u="sng">
                <a:solidFill>
                  <a:srgbClr val="FF0000"/>
                </a:solidFill>
              </a:rPr>
              <a:t>ΣΥΣΤΗΜΑΤΙΚΟ ΕΠΙΘΕΤΙΚΟ Β ΛΕΜΦΩΜΑ</a:t>
            </a:r>
            <a:r>
              <a:rPr lang="en-US" sz="3000" u="sng">
                <a:solidFill>
                  <a:srgbClr val="FF0000"/>
                </a:solidFill>
              </a:rPr>
              <a:t> </a:t>
            </a:r>
            <a:r>
              <a:rPr lang="el-GR" sz="3000" u="sng" dirty="0">
                <a:solidFill>
                  <a:srgbClr val="FF0000"/>
                </a:solidFill>
              </a:rPr>
              <a:t>ΜΕ ΑΠΟΚΛΕΙΣΤΙΚΑ ΜΟΡΦΟΛΟΓΙΚΑ ΚΡΙΤΗΡΙΑ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Διάχυτο Μεγαλοκυτταρικό Β Λέμφωμα των Οστών</a:t>
            </a:r>
          </a:p>
        </p:txBody>
      </p:sp>
    </p:spTree>
    <p:extLst>
      <p:ext uri="{BB962C8B-B14F-4D97-AF65-F5344CB8AC3E}">
        <p14:creationId xmlns:p14="http://schemas.microsoft.com/office/powerpoint/2010/main" val="22243519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415636" y="102611"/>
            <a:ext cx="11568546" cy="3098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1" y="1687354"/>
            <a:ext cx="116425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Πιθανή παρουσία έντονου </a:t>
            </a:r>
            <a:r>
              <a:rPr lang="el-GR" sz="2400" b="1" dirty="0" err="1">
                <a:solidFill>
                  <a:srgbClr val="FF0000"/>
                </a:solidFill>
              </a:rPr>
              <a:t>ινωτικού</a:t>
            </a:r>
            <a:r>
              <a:rPr lang="el-GR" sz="2400" b="1" dirty="0">
                <a:solidFill>
                  <a:srgbClr val="FF0000"/>
                </a:solidFill>
              </a:rPr>
              <a:t> υποστρώματος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4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Artefacts </a:t>
            </a:r>
            <a:r>
              <a:rPr lang="el-GR" sz="2400" b="1" dirty="0">
                <a:solidFill>
                  <a:srgbClr val="FF0000"/>
                </a:solidFill>
              </a:rPr>
              <a:t>σχετιζόμενα με την </a:t>
            </a:r>
            <a:r>
              <a:rPr lang="el-GR" sz="2400" b="1" dirty="0" err="1">
                <a:solidFill>
                  <a:srgbClr val="FF0000"/>
                </a:solidFill>
              </a:rPr>
              <a:t>αφαλάττωση</a:t>
            </a:r>
            <a:r>
              <a:rPr lang="el-GR" sz="2400" b="1" dirty="0">
                <a:solidFill>
                  <a:srgbClr val="FF0000"/>
                </a:solidFill>
              </a:rPr>
              <a:t> ή συνθλιπτικού τύπου αλλοιώσεις καθώς και αντιδραστικού τύπου </a:t>
            </a:r>
            <a:r>
              <a:rPr lang="el-GR" sz="2400" b="1" dirty="0" err="1">
                <a:solidFill>
                  <a:srgbClr val="FF0000"/>
                </a:solidFill>
              </a:rPr>
              <a:t>ιστικύτταρα</a:t>
            </a:r>
            <a:r>
              <a:rPr lang="el-GR" sz="2400" b="1" dirty="0">
                <a:solidFill>
                  <a:srgbClr val="FF0000"/>
                </a:solidFill>
              </a:rPr>
              <a:t>/λεμφοκύτταρα μπορεί να αποκρύψουν τη διάγνωση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u="sng" dirty="0">
                <a:solidFill>
                  <a:srgbClr val="FF0000"/>
                </a:solidFill>
              </a:rPr>
              <a:t>Νεότεροι σε ηλικία</a:t>
            </a:r>
            <a:r>
              <a:rPr lang="el-GR" sz="2400" b="1" dirty="0">
                <a:solidFill>
                  <a:srgbClr val="FF0000"/>
                </a:solidFill>
              </a:rPr>
              <a:t> ασθενείς σε σχέση με αυτούς με συστηματικό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DLBCL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Πιο πιθανή η απουσία Β συμπτωμάτων, η απουσία αυξημένης </a:t>
            </a:r>
            <a:r>
              <a:rPr lang="en-US" sz="2400" b="1" dirty="0">
                <a:solidFill>
                  <a:srgbClr val="FF0000"/>
                </a:solidFill>
              </a:rPr>
              <a:t>LDH,</a:t>
            </a:r>
            <a:r>
              <a:rPr lang="el-GR" sz="2400" b="1" dirty="0">
                <a:solidFill>
                  <a:srgbClr val="FF0000"/>
                </a:solidFill>
              </a:rPr>
              <a:t> το υψηλό</a:t>
            </a:r>
            <a:r>
              <a:rPr lang="en-US" sz="2400" b="1" dirty="0">
                <a:solidFill>
                  <a:srgbClr val="FF0000"/>
                </a:solidFill>
              </a:rPr>
              <a:t> IPI score</a:t>
            </a:r>
            <a:r>
              <a:rPr lang="el-GR" sz="2400" b="1" dirty="0">
                <a:solidFill>
                  <a:srgbClr val="FF0000"/>
                </a:solidFill>
              </a:rPr>
              <a:t>, καλύτερη ανταπόκριση στην αρχική ΧΜΘ (σημαντικά καλύτερες </a:t>
            </a:r>
            <a:r>
              <a:rPr lang="en-US" sz="2400" b="1" dirty="0">
                <a:solidFill>
                  <a:srgbClr val="FF0000"/>
                </a:solidFill>
              </a:rPr>
              <a:t>OS, PFS) </a:t>
            </a:r>
            <a:endParaRPr lang="el-GR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4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Διαφορές στο </a:t>
            </a:r>
            <a:r>
              <a:rPr lang="el-GR" sz="2400" b="1" dirty="0" err="1">
                <a:solidFill>
                  <a:srgbClr val="FF0000"/>
                </a:solidFill>
              </a:rPr>
              <a:t>γενωμικό</a:t>
            </a:r>
            <a:r>
              <a:rPr lang="el-GR" sz="2400" b="1" dirty="0">
                <a:solidFill>
                  <a:srgbClr val="FF0000"/>
                </a:solidFill>
              </a:rPr>
              <a:t> προφίλ σε σχέση με το συστηματικό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DLBCL</a:t>
            </a:r>
            <a:r>
              <a:rPr lang="el-GR" sz="2400" b="1" dirty="0">
                <a:solidFill>
                  <a:srgbClr val="FF0000"/>
                </a:solidFill>
              </a:rPr>
              <a:t> με επινέμεση οστών</a:t>
            </a:r>
          </a:p>
        </p:txBody>
      </p:sp>
      <p:sp>
        <p:nvSpPr>
          <p:cNvPr id="5" name="Ορθογώνιο 6"/>
          <p:cNvSpPr/>
          <p:nvPr/>
        </p:nvSpPr>
        <p:spPr>
          <a:xfrm>
            <a:off x="2239890" y="433842"/>
            <a:ext cx="7920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Πρωτοπαθές Διάχυτο Μεγαλοκυτταρικό Β Λέμφωμα των Οστών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644908" y="6513912"/>
            <a:ext cx="547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  <a:latin typeface="Arial"/>
              </a:rPr>
              <a:t>Am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Jj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Surg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Pathol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2017;41:1309-1321, 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Β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lood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100" i="1" dirty="0" err="1">
                <a:solidFill>
                  <a:srgbClr val="FF0000"/>
                </a:solidFill>
                <a:latin typeface="Arial"/>
              </a:rPr>
              <a:t>Adv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 202</a:t>
            </a:r>
            <a:r>
              <a:rPr lang="el-GR" sz="1100" i="1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1100" i="1" dirty="0">
                <a:solidFill>
                  <a:srgbClr val="FF0000"/>
                </a:solidFill>
                <a:latin typeface="Arial"/>
              </a:rPr>
              <a:t>;5(19):3760-3775</a:t>
            </a:r>
            <a:endParaRPr lang="el-GR" sz="1100" i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7425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3655</Words>
  <Application>Microsoft Office PowerPoint</Application>
  <PresentationFormat>Ευρεία οθόνη</PresentationFormat>
  <Paragraphs>651</Paragraphs>
  <Slides>93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93</vt:i4>
      </vt:variant>
    </vt:vector>
  </HeadingPairs>
  <TitlesOfParts>
    <vt:vector size="99" baseType="lpstr">
      <vt:lpstr>Arial</vt:lpstr>
      <vt:lpstr>Calibri</vt:lpstr>
      <vt:lpstr>Calibri Light</vt:lpstr>
      <vt:lpstr>Palatino Linotype</vt:lpstr>
      <vt:lpstr>Wingdings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16mpiftekia</dc:creator>
  <cp:lastModifiedBy>Maria Giannari</cp:lastModifiedBy>
  <cp:revision>160</cp:revision>
  <dcterms:created xsi:type="dcterms:W3CDTF">2022-01-05T20:03:33Z</dcterms:created>
  <dcterms:modified xsi:type="dcterms:W3CDTF">2023-05-05T07:40:13Z</dcterms:modified>
</cp:coreProperties>
</file>