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ink/ink55.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303" r:id="rId4"/>
    <p:sldId id="267" r:id="rId5"/>
    <p:sldId id="307" r:id="rId6"/>
    <p:sldId id="306" r:id="rId7"/>
    <p:sldId id="268" r:id="rId8"/>
    <p:sldId id="258" r:id="rId9"/>
    <p:sldId id="301" r:id="rId10"/>
    <p:sldId id="305" r:id="rId11"/>
    <p:sldId id="304" r:id="rId12"/>
    <p:sldId id="269" r:id="rId13"/>
    <p:sldId id="270" r:id="rId14"/>
    <p:sldId id="271" r:id="rId15"/>
    <p:sldId id="281" r:id="rId16"/>
    <p:sldId id="275" r:id="rId17"/>
    <p:sldId id="276" r:id="rId18"/>
    <p:sldId id="277" r:id="rId19"/>
    <p:sldId id="278" r:id="rId20"/>
    <p:sldId id="287" r:id="rId21"/>
    <p:sldId id="288" r:id="rId22"/>
    <p:sldId id="310" r:id="rId23"/>
    <p:sldId id="311" r:id="rId24"/>
    <p:sldId id="312" r:id="rId25"/>
    <p:sldId id="313" r:id="rId26"/>
    <p:sldId id="297" r:id="rId27"/>
    <p:sldId id="298" r:id="rId28"/>
    <p:sldId id="300" r:id="rId29"/>
    <p:sldId id="264" r:id="rId30"/>
    <p:sldId id="266" r:id="rId31"/>
    <p:sldId id="265" r:id="rId32"/>
    <p:sldId id="308" r:id="rId33"/>
    <p:sldId id="257" r:id="rId34"/>
    <p:sldId id="309"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38" autoAdjust="0"/>
    <p:restoredTop sz="94660"/>
  </p:normalViewPr>
  <p:slideViewPr>
    <p:cSldViewPr>
      <p:cViewPr>
        <p:scale>
          <a:sx n="70" d="100"/>
          <a:sy n="70" d="100"/>
        </p:scale>
        <p:origin x="-1392" y="-3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5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5-09-06T08:04:52.53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455 48,'-25'0,"0"0,25 0,-24 0,24 0,-24 0,24 0,-49 0,49 0,-25 0,0 0,2 0,23 0,-25 0,25 0,-25 0,25 0,-24 0,-1 0,25 0,0 25,-25-25,25 0,-23 25,23-25,-50 24,50-24,0 25,0-1,0 0,0-24,0 25,0-25,-24 25,24-1,0-24,0 24,0-24,0 25,0-25,0 24,0 1,0-25,0 24,0-24,0 24,0-24,0 25,0-1,0-24,0 25,0-25,0 24,0-24,0 23,0 2,0-25,0 0,0 0,0 25,0-25,0 24,0-24,0 25,0-25,0 24,0 0,0-24,0 25,0-25,0 25,0-25,0 24,0 0,24-24,-24 25,0-25,0 24,0-24,0 25,0 0,0-25,0 0,0 0,0 0,0 0,0 23,25-23,-25 25,25-25,-25 0,0 0,23 0,-23 25,25-25,-25 0,25 0,-25 0,24 0,1 24,23-24,-48 0,0 0,0 0,25 0,0 0,-1 0,1 0,-25 0,24 0,-24 0,24 0,-24 0,25 0,-25 0,0 0,25 0,-25 0,25 0,-25 0,24 0,1 0,-1 0,-24 0,25 0,-25 0,25 0,-2 0,-23 0,25 0,-25 0,25-24,-25 24,24-25,-24 0,0 25,0-23,0 23,0-25,0 0,0 25,0-24,0 24,0-25,0 25,0-24,0 0,0-1,0 25,0-25,0 1,0 24,0-24,0 24,0-25,0 25,0-24,0-1,0 25,0 0,0-25,0 2,0 23,0-24,0 24,0-25,0 25,0-24,0-1,0 25,0-24,0 24,0-24,0 24,0-25,0 25,0-24,0-1,0 25,0-24,0 24,0-24,0 24,0-25,0 0,0 25,0-24,0 24,0-24,-24 24,24-25,0 1,0 24,0-25,-25 25,0 0,25-25,-23 25,23 0,-25 0,25-23,-25 23,1 0,24 0,-25 0,25 0,-24 0,24 0,-25 0,0 0,25 0,0 23,-25-23,1 0,24 0,0-48</inkml:trace>
  <inkml:trace contextRef="#ctx0" brushRef="#br0" timeOffset="5281">1753 48,'-24'25,"-1"-25,25 0,-24 0,24 0,-25 0,25 0,-25 0,2 0,23 0,-25 0,25 0,-25 0,25 0,-24 0,-1 0,25 0,-24 0,24 0,0 0,-24 0,-1 0,25 0,-25 0,25 0,-25 0,25 0,0 0,-24 0,24 0,-25 0,25 0,-24 0,-1 0,25 0,-25 0,2 0,23 25,-25-25,25 0,-25 24,25-24,-24 25,-1-25,25 24,0-24,0 24,0 1,0-25,0 25,0-25,0 24,0-24,0 24,0 1,0-25,0 24,0-24,0 25,0-25,0 0,0 24,0-24,0 24,0-24,0 25,0-1,0 1,0-25,0 24,0-24,0 23,0 2,0-25,0 25,0-25,0 24,0-24,0 25,0-1,0-24,0 24,0-24,0 25,25-25,-25 49,0-49,0 24,24-24,-24 25,0-25,0 0,0 0,0 0,0 0,0 24,0-24,25 0,-25 0,25 0,-25 0,23 25,-23-25,25 25,0-25,-25 0,0 0,0 0,0 0,0 0,0 0,24 0,-24 0,25 0,-25 0,24 0,-24 23,25-23,0 25,-25-25,25 0,-25 0,0 0,0 0,24 0,-24 0,24 0,-24 0,25 0,-25 0,24 0,1 0,-25 0,25 0,-25 0,23 0,-23 0,25 0,0 0,-25 0,24 0,-24 0,25-25,-25 25,24-23,0 23,1 0,-25-25,0 25,25 0,-25-25,0 25,24-24,-24-1,0 25,0 0,0-48,0 48,0-25,0 25,0-25,0 1,0 24,0-24,0 24,0-25,0 1,0 24,0-25,0 25,0-25,0 2,0 23,0-24,0 24,0-25,0 25,0-24,0-1,0 25,0-24,0 24,0-24,0 24,0-25,0 1,0 24,0-25,0 25,0-24,0 24,0-24,0-1,0 25,0-25,0 25,0-24,0 24,0-24,0-1,0 25,-24 0,24-24,0-1,-25 25,25-25,0 2,-25 23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5C60D91A-5FCC-4397-9174-CBA38627EF43}" type="datetimeFigureOut">
              <a:rPr lang="el-GR" smtClean="0"/>
              <a:pPr/>
              <a:t>29/1/2018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C60D91A-5FCC-4397-9174-CBA38627EF43}" type="datetimeFigureOut">
              <a:rPr lang="el-GR" smtClean="0"/>
              <a:pPr/>
              <a:t>29/1/2018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C60D91A-5FCC-4397-9174-CBA38627EF43}" type="datetimeFigureOut">
              <a:rPr lang="el-GR" smtClean="0"/>
              <a:pPr/>
              <a:t>29/1/2018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C60D91A-5FCC-4397-9174-CBA38627EF43}" type="datetimeFigureOut">
              <a:rPr lang="el-GR" smtClean="0"/>
              <a:pPr/>
              <a:t>29/1/2018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60D91A-5FCC-4397-9174-CBA38627EF43}" type="datetimeFigureOut">
              <a:rPr lang="el-GR" smtClean="0"/>
              <a:pPr/>
              <a:t>29/1/2018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5C60D91A-5FCC-4397-9174-CBA38627EF43}" type="datetimeFigureOut">
              <a:rPr lang="el-GR" smtClean="0"/>
              <a:pPr/>
              <a:t>29/1/2018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5C60D91A-5FCC-4397-9174-CBA38627EF43}" type="datetimeFigureOut">
              <a:rPr lang="el-GR" smtClean="0"/>
              <a:pPr/>
              <a:t>29/1/2018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5C60D91A-5FCC-4397-9174-CBA38627EF43}" type="datetimeFigureOut">
              <a:rPr lang="el-GR" smtClean="0"/>
              <a:pPr/>
              <a:t>29/1/2018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0D91A-5FCC-4397-9174-CBA38627EF43}" type="datetimeFigureOut">
              <a:rPr lang="el-GR" smtClean="0"/>
              <a:pPr/>
              <a:t>29/1/2018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60D91A-5FCC-4397-9174-CBA38627EF43}" type="datetimeFigureOut">
              <a:rPr lang="el-GR" smtClean="0"/>
              <a:pPr/>
              <a:t>29/1/2018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60D91A-5FCC-4397-9174-CBA38627EF43}" type="datetimeFigureOut">
              <a:rPr lang="el-GR" smtClean="0"/>
              <a:pPr/>
              <a:t>29/1/2018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B6B6137-83D6-4789-B32C-90E89BAF0659}"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chemeClr val="tx2">
                <a:lumMod val="60000"/>
                <a:lumOff val="40000"/>
              </a:schemeClr>
            </a:gs>
            <a:gs pos="13000">
              <a:schemeClr val="tx2">
                <a:lumMod val="60000"/>
                <a:lumOff val="40000"/>
                <a:alpha val="77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0D91A-5FCC-4397-9174-CBA38627EF43}" type="datetimeFigureOut">
              <a:rPr lang="el-GR" smtClean="0"/>
              <a:pPr/>
              <a:t>29/1/2018</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B6137-83D6-4789-B32C-90E89BAF065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7.png"/><Relationship Id="rId7" Type="http://schemas.openxmlformats.org/officeDocument/2006/relationships/customXml" Target="../ink/ink55.xml"/><Relationship Id="rId2" Type="http://schemas.openxmlformats.org/officeDocument/2006/relationships/image" Target="../media/image56.jpeg"/><Relationship Id="rId1" Type="http://schemas.openxmlformats.org/officeDocument/2006/relationships/slideLayout" Target="../slideLayouts/slideLayout7.xml"/><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28934"/>
            <a:ext cx="9144000" cy="428628"/>
          </a:xfrm>
        </p:spPr>
        <p:txBody>
          <a:bodyPr>
            <a:normAutofit fontScale="90000"/>
          </a:bodyPr>
          <a:lstStyle/>
          <a:p>
            <a:r>
              <a:rPr lang="el-GR" sz="3600" dirty="0" smtClean="0"/>
              <a:t>ΣΤΡΟΓΓΥΛΟ ΤΡΑΠΕΖΙ</a:t>
            </a:r>
            <a:r>
              <a:rPr lang="en-US" sz="3600" dirty="0" smtClean="0"/>
              <a:t/>
            </a:r>
            <a:br>
              <a:rPr lang="en-US" sz="3600" dirty="0" smtClean="0"/>
            </a:br>
            <a:r>
              <a:rPr lang="el-GR" sz="3600" dirty="0" smtClean="0"/>
              <a:t> Εκπαίδευση στην Ιατρική του σήμερα</a:t>
            </a:r>
            <a:r>
              <a:rPr lang="en-US" sz="3600" dirty="0" smtClean="0"/>
              <a:t/>
            </a:r>
            <a:br>
              <a:rPr lang="en-US" sz="3600" dirty="0" smtClean="0"/>
            </a:br>
            <a:r>
              <a:rPr lang="en-US" dirty="0"/>
              <a:t/>
            </a:r>
            <a:br>
              <a:rPr lang="en-US" dirty="0"/>
            </a:br>
            <a:r>
              <a:rPr lang="el-GR" sz="4900" b="1" dirty="0" smtClean="0">
                <a:effectLst>
                  <a:outerShdw blurRad="38100" dist="38100" dir="2700000" algn="tl">
                    <a:srgbClr val="000000">
                      <a:alpha val="43137"/>
                    </a:srgbClr>
                  </a:outerShdw>
                </a:effectLst>
              </a:rPr>
              <a:t>Σύγχρονη</a:t>
            </a:r>
            <a:r>
              <a:rPr lang="el-GR" sz="4900" b="1" dirty="0" smtClean="0"/>
              <a:t> </a:t>
            </a:r>
            <a:r>
              <a:rPr lang="el-GR" sz="4900" dirty="0" smtClean="0">
                <a:effectLst>
                  <a:outerShdw blurRad="38100" dist="38100" dir="2700000" algn="tl">
                    <a:srgbClr val="000000">
                      <a:alpha val="43137"/>
                    </a:srgbClr>
                  </a:outerShdw>
                </a:effectLst>
              </a:rPr>
              <a:t>προ</a:t>
            </a:r>
            <a:r>
              <a:rPr lang="el-GR" sz="4900" dirty="0" smtClean="0"/>
              <a:t>πτυχιακή </a:t>
            </a:r>
            <a:br>
              <a:rPr lang="el-GR" sz="4900" dirty="0" smtClean="0"/>
            </a:br>
            <a:r>
              <a:rPr lang="el-GR" sz="4900" dirty="0" smtClean="0"/>
              <a:t>ιατρική  εκπαίδευση</a:t>
            </a:r>
            <a:endParaRPr lang="el-GR" sz="4900" dirty="0"/>
          </a:p>
        </p:txBody>
      </p:sp>
      <p:sp>
        <p:nvSpPr>
          <p:cNvPr id="3" name="Subtitle 2"/>
          <p:cNvSpPr>
            <a:spLocks noGrp="1"/>
          </p:cNvSpPr>
          <p:nvPr>
            <p:ph type="subTitle" idx="1"/>
          </p:nvPr>
        </p:nvSpPr>
        <p:spPr>
          <a:xfrm>
            <a:off x="500034" y="5214950"/>
            <a:ext cx="8358246" cy="1357322"/>
          </a:xfrm>
        </p:spPr>
        <p:txBody>
          <a:bodyPr>
            <a:noAutofit/>
          </a:bodyPr>
          <a:lstStyle/>
          <a:p>
            <a:r>
              <a:rPr lang="el-GR" sz="2400" dirty="0" smtClean="0">
                <a:solidFill>
                  <a:srgbClr val="002060"/>
                </a:solidFill>
              </a:rPr>
              <a:t>Καθ. </a:t>
            </a:r>
            <a:r>
              <a:rPr lang="en-US" sz="2400" dirty="0" smtClean="0">
                <a:solidFill>
                  <a:srgbClr val="002060"/>
                </a:solidFill>
              </a:rPr>
              <a:t> </a:t>
            </a:r>
            <a:r>
              <a:rPr lang="el-GR" sz="2400" dirty="0" smtClean="0">
                <a:solidFill>
                  <a:srgbClr val="002060"/>
                </a:solidFill>
              </a:rPr>
              <a:t>Ανδρέας </a:t>
            </a:r>
            <a:r>
              <a:rPr lang="en-US" sz="2400" dirty="0" smtClean="0">
                <a:solidFill>
                  <a:srgbClr val="002060"/>
                </a:solidFill>
              </a:rPr>
              <a:t> </a:t>
            </a:r>
            <a:r>
              <a:rPr lang="el-GR" sz="2400" dirty="0" smtClean="0">
                <a:solidFill>
                  <a:srgbClr val="002060"/>
                </a:solidFill>
              </a:rPr>
              <a:t>Χ.</a:t>
            </a:r>
            <a:r>
              <a:rPr lang="en-US" sz="2400" dirty="0" smtClean="0">
                <a:solidFill>
                  <a:srgbClr val="002060"/>
                </a:solidFill>
              </a:rPr>
              <a:t> </a:t>
            </a:r>
            <a:r>
              <a:rPr lang="el-GR" sz="2400" dirty="0" smtClean="0">
                <a:solidFill>
                  <a:srgbClr val="002060"/>
                </a:solidFill>
              </a:rPr>
              <a:t> Λάζαρης</a:t>
            </a:r>
          </a:p>
          <a:p>
            <a:r>
              <a:rPr lang="el-GR" sz="2400" dirty="0" smtClean="0">
                <a:solidFill>
                  <a:srgbClr val="002060"/>
                </a:solidFill>
              </a:rPr>
              <a:t>Ιατρός-Ιστοπαθολόγος</a:t>
            </a:r>
          </a:p>
          <a:p>
            <a:r>
              <a:rPr lang="el-GR" sz="2400" dirty="0" smtClean="0">
                <a:solidFill>
                  <a:srgbClr val="002060"/>
                </a:solidFill>
              </a:rPr>
              <a:t>Α’ Εργαστήριο Παθολογικής Ανατομικής, Ιατρική Σχολή ΕΚΠΑ</a:t>
            </a:r>
            <a:endParaRPr lang="el-GR" sz="2400" dirty="0">
              <a:solidFill>
                <a:srgbClr val="002060"/>
              </a:solidFill>
            </a:endParaRPr>
          </a:p>
        </p:txBody>
      </p:sp>
      <p:sp>
        <p:nvSpPr>
          <p:cNvPr id="1026" name="AutoShape 2" descr="https://webmail01.uoa.gr/src/download.php?passed_id=50760&amp;mailbox=INBOX&amp;ent_id=1.3&amp;absolute_dl=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Users\αγαπουλακι\Downloads\image004.jpg"/>
          <p:cNvPicPr>
            <a:picLocks noChangeAspect="1" noChangeArrowheads="1"/>
          </p:cNvPicPr>
          <p:nvPr/>
        </p:nvPicPr>
        <p:blipFill>
          <a:blip r:embed="rId2" cstate="print"/>
          <a:srcRect/>
          <a:stretch>
            <a:fillRect/>
          </a:stretch>
        </p:blipFill>
        <p:spPr bwMode="auto">
          <a:xfrm>
            <a:off x="642910" y="285728"/>
            <a:ext cx="7874023" cy="134053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3071834"/>
          </a:xfrm>
        </p:spPr>
        <p:txBody>
          <a:bodyPr>
            <a:noAutofit/>
          </a:bodyPr>
          <a:lstStyle/>
          <a:p>
            <a:r>
              <a:rPr lang="el-GR" sz="2400" dirty="0" smtClean="0"/>
              <a:t>Γενικά έχει νόημα να γίνεται προσπάθεια η </a:t>
            </a:r>
            <a:r>
              <a:rPr lang="el-GR" sz="2400" b="1" dirty="0" smtClean="0"/>
              <a:t>επιτυχία</a:t>
            </a:r>
            <a:r>
              <a:rPr lang="el-GR" sz="2400" dirty="0" smtClean="0"/>
              <a:t> σε </a:t>
            </a:r>
            <a:r>
              <a:rPr lang="el-GR" sz="2400" b="1" dirty="0" smtClean="0"/>
              <a:t>όλες</a:t>
            </a:r>
            <a:r>
              <a:rPr lang="el-GR" sz="2400" dirty="0" smtClean="0"/>
              <a:t> τις εξετάσεις  (γραπτές ή προφορικές) να συναρτάται </a:t>
            </a:r>
            <a:r>
              <a:rPr lang="el-GR" sz="2400" b="1" dirty="0" smtClean="0"/>
              <a:t>όχι μόνο </a:t>
            </a:r>
            <a:r>
              <a:rPr lang="el-GR" sz="2400" dirty="0" smtClean="0"/>
              <a:t>από την </a:t>
            </a:r>
            <a:r>
              <a:rPr lang="el-GR" sz="2400" dirty="0" smtClean="0">
                <a:effectLst>
                  <a:outerShdw blurRad="38100" dist="38100" dir="2700000" algn="tl">
                    <a:srgbClr val="000000">
                      <a:alpha val="43137"/>
                    </a:srgbClr>
                  </a:outerShdw>
                </a:effectLst>
              </a:rPr>
              <a:t>παθητική μελέτη του όποιου συγγράμματος </a:t>
            </a:r>
            <a:r>
              <a:rPr lang="el-GR" sz="2400" dirty="0" smtClean="0"/>
              <a:t>αλλά </a:t>
            </a:r>
            <a:r>
              <a:rPr lang="el-GR" sz="2400" b="1" i="1" u="sng" dirty="0" smtClean="0"/>
              <a:t>και</a:t>
            </a:r>
            <a:r>
              <a:rPr lang="el-GR" sz="2400" dirty="0" smtClean="0"/>
              <a:t> από το </a:t>
            </a:r>
            <a:r>
              <a:rPr lang="el-GR" sz="2400" b="1" dirty="0" smtClean="0"/>
              <a:t>βαθμό ενεργού παρακολούθησης και συμμετοχής των φοιτητών</a:t>
            </a:r>
            <a:r>
              <a:rPr lang="el-GR" sz="2400" dirty="0" smtClean="0"/>
              <a:t> σε όλες τις πτυχές της εκπαιδευτικής λειτουργίας και τη συνεπαγόμενη απόκτηση </a:t>
            </a:r>
            <a:r>
              <a:rPr lang="el-GR" sz="2400" b="1" dirty="0" smtClean="0">
                <a:solidFill>
                  <a:srgbClr val="C00000"/>
                </a:solidFill>
              </a:rPr>
              <a:t>πρακτικών δεξιοτήτων</a:t>
            </a:r>
            <a:r>
              <a:rPr lang="el-GR" sz="2400" dirty="0" smtClean="0"/>
              <a:t>∙</a:t>
            </a:r>
            <a:r>
              <a:rPr lang="el-GR" sz="2400" b="1" dirty="0" smtClean="0"/>
              <a:t> </a:t>
            </a:r>
            <a:br>
              <a:rPr lang="el-GR" sz="2400" b="1" dirty="0" smtClean="0"/>
            </a:br>
            <a:r>
              <a:rPr lang="el-GR" sz="2400" b="1" dirty="0" smtClean="0"/>
              <a:t/>
            </a:r>
            <a:br>
              <a:rPr lang="el-GR" sz="2400" b="1" dirty="0" smtClean="0"/>
            </a:br>
            <a:endParaRPr lang="el-GR" sz="2400" dirty="0"/>
          </a:p>
        </p:txBody>
      </p:sp>
      <p:pic>
        <p:nvPicPr>
          <p:cNvPr id="2050" name="Picture 2" descr="C:\Users\αγαπουλακι\Desktop\ΑΝΤΡΕΑΣ\ΕΞΕΤΑΣΕΙΣ 19.1\ΕΙΚΟΝΕΣ ΘΕΜΑΤΩΝ ΕΞΕΤΑΣΗΣ 19.1.18\07.2ο θέμα Εικ. Β1 Χ250.png"/>
          <p:cNvPicPr>
            <a:picLocks noChangeAspect="1" noChangeArrowheads="1"/>
          </p:cNvPicPr>
          <p:nvPr/>
        </p:nvPicPr>
        <p:blipFill>
          <a:blip r:embed="rId2" cstate="print"/>
          <a:srcRect/>
          <a:stretch>
            <a:fillRect/>
          </a:stretch>
        </p:blipFill>
        <p:spPr bwMode="auto">
          <a:xfrm>
            <a:off x="500034" y="4004178"/>
            <a:ext cx="3857652" cy="2568094"/>
          </a:xfrm>
          <a:prstGeom prst="rect">
            <a:avLst/>
          </a:prstGeom>
          <a:noFill/>
        </p:spPr>
      </p:pic>
      <p:pic>
        <p:nvPicPr>
          <p:cNvPr id="2051" name="Picture 3" descr="C:\Users\αγαπουλακι\Desktop\ΑΝΤΡΕΑΣ\ΕΞΕΤΑΣΕΙΣ 19.1\ΕΙΚΟΝΕΣ ΘΕΜΑΤΩΝ ΕΞΕΤΑΣΗΣ 19.1.18\08.2ο θέμα Εικ. Β2. Χ200.gif"/>
          <p:cNvPicPr>
            <a:picLocks noChangeAspect="1" noChangeArrowheads="1"/>
          </p:cNvPicPr>
          <p:nvPr/>
        </p:nvPicPr>
        <p:blipFill>
          <a:blip r:embed="rId3" cstate="print"/>
          <a:srcRect/>
          <a:stretch>
            <a:fillRect/>
          </a:stretch>
        </p:blipFill>
        <p:spPr bwMode="auto">
          <a:xfrm>
            <a:off x="4643437" y="4000504"/>
            <a:ext cx="3861513" cy="2571768"/>
          </a:xfrm>
          <a:prstGeom prst="rect">
            <a:avLst/>
          </a:prstGeom>
          <a:noFill/>
        </p:spPr>
      </p:pic>
      <p:sp>
        <p:nvSpPr>
          <p:cNvPr id="5" name="Rectangle 4"/>
          <p:cNvSpPr/>
          <p:nvPr/>
        </p:nvSpPr>
        <p:spPr>
          <a:xfrm rot="10800000" flipV="1">
            <a:off x="0" y="2665171"/>
            <a:ext cx="9144000" cy="1015663"/>
          </a:xfrm>
          <a:prstGeom prst="rect">
            <a:avLst/>
          </a:prstGeom>
        </p:spPr>
        <p:txBody>
          <a:bodyPr wrap="square">
            <a:spAutoFit/>
          </a:bodyPr>
          <a:lstStyle/>
          <a:p>
            <a:pPr algn="just"/>
            <a:r>
              <a:rPr lang="el-GR" sz="2000" dirty="0" smtClean="0"/>
              <a:t>επί παραδείγματι, πέραν της </a:t>
            </a:r>
            <a:r>
              <a:rPr lang="el-GR" sz="2000" dirty="0" smtClean="0">
                <a:solidFill>
                  <a:srgbClr val="0070C0"/>
                </a:solidFill>
              </a:rPr>
              <a:t>γνώσεως του ορισμού </a:t>
            </a:r>
            <a:r>
              <a:rPr lang="el-GR" sz="2000" dirty="0" smtClean="0"/>
              <a:t>της ιστικής προσαρμοστικής αντίδρασης της υπερπλασίας, έχει νόημα να ζητείται η </a:t>
            </a:r>
            <a:r>
              <a:rPr lang="el-GR" sz="2000" dirty="0" smtClean="0">
                <a:solidFill>
                  <a:srgbClr val="FF0000"/>
                </a:solidFill>
              </a:rPr>
              <a:t>πρακτική αναγνώριση</a:t>
            </a:r>
            <a:r>
              <a:rPr lang="el-GR" sz="2000" dirty="0" smtClean="0"/>
              <a:t> της εν λόγω αντίδρασης, εν προκειμένω, στο βλεννογονικό ουροθήλιο.</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2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3200" dirty="0" smtClean="0"/>
              <a:t>Ο </a:t>
            </a:r>
            <a:r>
              <a:rPr lang="el-GR" sz="3200" dirty="0" smtClean="0">
                <a:effectLst>
                  <a:outerShdw blurRad="38100" dist="38100" dir="2700000" algn="tl">
                    <a:srgbClr val="000000">
                      <a:alpha val="43137"/>
                    </a:srgbClr>
                  </a:outerShdw>
                </a:effectLst>
              </a:rPr>
              <a:t>σημαντικότατος</a:t>
            </a:r>
            <a:r>
              <a:rPr lang="el-GR" sz="3200" dirty="0" smtClean="0"/>
              <a:t> </a:t>
            </a:r>
            <a:r>
              <a:rPr lang="el-GR" sz="3200" b="1" i="1" dirty="0" smtClean="0">
                <a:effectLst>
                  <a:outerShdw blurRad="38100" dist="38100" dir="2700000" algn="tl">
                    <a:srgbClr val="000000">
                      <a:alpha val="43137"/>
                    </a:srgbClr>
                  </a:outerShdw>
                </a:effectLst>
              </a:rPr>
              <a:t>συμπληρωματικός</a:t>
            </a:r>
            <a:r>
              <a:rPr lang="el-GR" sz="3200" dirty="0" smtClean="0"/>
              <a:t> ρόλος των σύγχρονων διαδικτυακών πολυμέσων στα πεδία τόσο της </a:t>
            </a:r>
            <a:r>
              <a:rPr lang="el-GR" sz="3200" dirty="0" smtClean="0">
                <a:solidFill>
                  <a:srgbClr val="0070C0"/>
                </a:solidFill>
              </a:rPr>
              <a:t>ακαδημαϊκής</a:t>
            </a:r>
            <a:r>
              <a:rPr lang="el-GR" sz="3200" dirty="0" smtClean="0"/>
              <a:t> όσο και της </a:t>
            </a:r>
            <a:r>
              <a:rPr lang="el-GR" sz="3200" dirty="0" smtClean="0">
                <a:solidFill>
                  <a:srgbClr val="C00000"/>
                </a:solidFill>
              </a:rPr>
              <a:t>βιωματικής</a:t>
            </a:r>
            <a:r>
              <a:rPr lang="el-GR" sz="3200" dirty="0" smtClean="0"/>
              <a:t> μάθησης</a:t>
            </a:r>
            <a:endParaRPr lang="el-GR" sz="3200" dirty="0"/>
          </a:p>
        </p:txBody>
      </p:sp>
      <p:pic>
        <p:nvPicPr>
          <p:cNvPr id="1026" name="Picture 2"/>
          <p:cNvPicPr>
            <a:picLocks noChangeAspect="1" noChangeArrowheads="1"/>
          </p:cNvPicPr>
          <p:nvPr/>
        </p:nvPicPr>
        <p:blipFill>
          <a:blip r:embed="rId2" cstate="print"/>
          <a:srcRect/>
          <a:stretch>
            <a:fillRect/>
          </a:stretch>
        </p:blipFill>
        <p:spPr bwMode="auto">
          <a:xfrm>
            <a:off x="-1" y="1643050"/>
            <a:ext cx="9144001" cy="514099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1714480" y="2357430"/>
            <a:ext cx="7369648" cy="4143404"/>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1714479" y="2357430"/>
            <a:ext cx="7369649" cy="41434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rmAutofit fontScale="90000"/>
          </a:bodyPr>
          <a:lstStyle/>
          <a:p>
            <a:r>
              <a:rPr lang="el-GR" sz="2800" b="1" dirty="0" smtClean="0"/>
              <a:t/>
            </a:r>
            <a:br>
              <a:rPr lang="el-GR" sz="2800" b="1" dirty="0" smtClean="0"/>
            </a:br>
            <a:r>
              <a:rPr lang="el-GR" sz="2800" b="1" dirty="0" smtClean="0"/>
              <a:t>Η </a:t>
            </a:r>
            <a:r>
              <a:rPr lang="el-GR" sz="2800" b="1" dirty="0" smtClean="0">
                <a:solidFill>
                  <a:srgbClr val="C00000"/>
                </a:solidFill>
              </a:rPr>
              <a:t>βιωματική μάθηση </a:t>
            </a:r>
            <a:r>
              <a:rPr lang="el-GR" sz="2800" b="1" dirty="0" smtClean="0"/>
              <a:t>ορίζεται ως</a:t>
            </a:r>
            <a:br>
              <a:rPr lang="el-GR" sz="2800" b="1" dirty="0" smtClean="0"/>
            </a:br>
            <a:r>
              <a:rPr lang="el-GR" sz="2800" b="1" dirty="0" smtClean="0">
                <a:solidFill>
                  <a:srgbClr val="C00000"/>
                </a:solidFill>
              </a:rPr>
              <a:t>μάθηση μέσω της αντανάκλασης της πράξης</a:t>
            </a:r>
            <a:r>
              <a:rPr lang="en-US" sz="2800" b="1" dirty="0" smtClean="0">
                <a:solidFill>
                  <a:srgbClr val="FF0000"/>
                </a:solidFill>
              </a:rPr>
              <a:t/>
            </a:r>
            <a:br>
              <a:rPr lang="en-US" sz="2800" b="1" dirty="0" smtClean="0">
                <a:solidFill>
                  <a:srgbClr val="FF0000"/>
                </a:solidFill>
              </a:rPr>
            </a:br>
            <a:endParaRPr lang="el-GR" sz="2800" dirty="0">
              <a:solidFill>
                <a:srgbClr val="FF0000"/>
              </a:solidFill>
            </a:endParaRPr>
          </a:p>
        </p:txBody>
      </p:sp>
      <p:sp>
        <p:nvSpPr>
          <p:cNvPr id="3" name="2 - Ορθογώνιο"/>
          <p:cNvSpPr/>
          <p:nvPr/>
        </p:nvSpPr>
        <p:spPr>
          <a:xfrm>
            <a:off x="0" y="928670"/>
            <a:ext cx="9144000" cy="6001643"/>
          </a:xfrm>
          <a:prstGeom prst="rect">
            <a:avLst/>
          </a:prstGeom>
        </p:spPr>
        <p:txBody>
          <a:bodyPr wrap="square">
            <a:spAutoFit/>
          </a:bodyPr>
          <a:lstStyle/>
          <a:p>
            <a:pPr algn="just"/>
            <a:r>
              <a:rPr lang="el-GR" sz="2400" dirty="0" smtClean="0"/>
              <a:t>Με την ευρεία έννοια, </a:t>
            </a:r>
            <a:r>
              <a:rPr lang="el-GR" sz="2400" b="1" dirty="0" smtClean="0">
                <a:solidFill>
                  <a:srgbClr val="C00000"/>
                </a:solidFill>
              </a:rPr>
              <a:t>βιωματική μάθηση </a:t>
            </a:r>
            <a:r>
              <a:rPr lang="el-GR" sz="2400" dirty="0" smtClean="0"/>
              <a:t>είναι κάθε μάθηση που στηρίζει τον μαθητή στην εφαρμογή των γνώσεων και στην εννοιολογική κατανόηση αληθινών προβλημάτων ή καταστάσεων, κατά την οποία ο </a:t>
            </a:r>
            <a:r>
              <a:rPr lang="el-GR" sz="2400" b="1" dirty="0" smtClean="0">
                <a:solidFill>
                  <a:srgbClr val="C00000"/>
                </a:solidFill>
              </a:rPr>
              <a:t>εκπαιδευτής/καταλύτης</a:t>
            </a:r>
            <a:r>
              <a:rPr lang="el-GR" sz="2400" dirty="0" smtClean="0"/>
              <a:t> κατευθύνει και </a:t>
            </a:r>
            <a:r>
              <a:rPr lang="el-GR" sz="2400" b="1" dirty="0" smtClean="0">
                <a:solidFill>
                  <a:srgbClr val="C00000"/>
                </a:solidFill>
              </a:rPr>
              <a:t>διευκολύνει τη μάθηση</a:t>
            </a:r>
            <a:r>
              <a:rPr lang="el-GR" sz="2400" dirty="0" smtClean="0"/>
              <a:t>, την οποία αποκτά ο μαθητευόμενος μετά  </a:t>
            </a:r>
            <a:r>
              <a:rPr lang="el-GR" sz="2400" b="1" u="sng" spc="600" dirty="0" smtClean="0"/>
              <a:t>την πράξη</a:t>
            </a:r>
            <a:r>
              <a:rPr lang="el-GR" sz="2400" dirty="0" smtClean="0"/>
              <a:t>.</a:t>
            </a:r>
            <a:r>
              <a:rPr lang="en-US" sz="2400" dirty="0" smtClean="0"/>
              <a:t> </a:t>
            </a:r>
          </a:p>
          <a:p>
            <a:pPr algn="just"/>
            <a:r>
              <a:rPr lang="el-GR" sz="2400" dirty="0" smtClean="0">
                <a:ln>
                  <a:solidFill>
                    <a:schemeClr val="tx1"/>
                  </a:solidFill>
                  <a:prstDash val="solid"/>
                </a:ln>
              </a:rPr>
              <a:t>Για να γίνει διενεργηθεί κυριολεκτικά </a:t>
            </a:r>
            <a:r>
              <a:rPr lang="el-GR" sz="2400" dirty="0" smtClean="0">
                <a:ln>
                  <a:solidFill>
                    <a:schemeClr val="tx1"/>
                  </a:solidFill>
                  <a:prstDash val="solid"/>
                </a:ln>
                <a:solidFill>
                  <a:srgbClr val="FF0000"/>
                </a:solidFill>
              </a:rPr>
              <a:t>βιωματική μάθηση</a:t>
            </a:r>
            <a:r>
              <a:rPr lang="el-GR" sz="2400" dirty="0" smtClean="0">
                <a:ln>
                  <a:solidFill>
                    <a:schemeClr val="tx1"/>
                  </a:solidFill>
                  <a:prstDash val="solid"/>
                </a:ln>
              </a:rPr>
              <a:t> π.χ. στην Παθολογική Ανατομική, θα πρέπει να τίθεται στη διάθεση του εκπαιδευόμενου </a:t>
            </a:r>
            <a:r>
              <a:rPr lang="el-GR" sz="2400" u="sng" dirty="0" smtClean="0">
                <a:ln>
                  <a:solidFill>
                    <a:schemeClr val="tx1"/>
                  </a:solidFill>
                  <a:prstDash val="solid"/>
                </a:ln>
                <a:solidFill>
                  <a:srgbClr val="FF0000"/>
                </a:solidFill>
              </a:rPr>
              <a:t>ένα πραγματικό παθολογοανατομικό εργαστήριο</a:t>
            </a:r>
            <a:r>
              <a:rPr lang="el-GR" sz="2400" dirty="0" smtClean="0">
                <a:ln>
                  <a:solidFill>
                    <a:schemeClr val="tx1"/>
                  </a:solidFill>
                  <a:prstDash val="solid"/>
                </a:ln>
              </a:rPr>
              <a:t>. Η</a:t>
            </a:r>
            <a:r>
              <a:rPr lang="en-US" sz="2400" dirty="0" smtClean="0">
                <a:ln>
                  <a:solidFill>
                    <a:schemeClr val="tx1"/>
                  </a:solidFill>
                  <a:prstDash val="solid"/>
                </a:ln>
              </a:rPr>
              <a:t> I C T </a:t>
            </a:r>
            <a:r>
              <a:rPr lang="el-GR" sz="2400" dirty="0" smtClean="0">
                <a:ln>
                  <a:solidFill>
                    <a:schemeClr val="tx1"/>
                  </a:solidFill>
                  <a:prstDash val="solid"/>
                </a:ln>
              </a:rPr>
              <a:t>μας επέτρεψε να δημιουργήσουμε ένα </a:t>
            </a:r>
            <a:r>
              <a:rPr lang="en-US" sz="2400" dirty="0" smtClean="0">
                <a:ln>
                  <a:solidFill>
                    <a:schemeClr val="tx1"/>
                  </a:solidFill>
                  <a:prstDash val="solid"/>
                </a:ln>
              </a:rPr>
              <a:t> </a:t>
            </a:r>
            <a:r>
              <a:rPr lang="en-US" sz="2400" u="sng" spc="300" dirty="0" smtClean="0">
                <a:ln>
                  <a:solidFill>
                    <a:schemeClr val="tx1"/>
                  </a:solidFill>
                  <a:prstDash val="solid"/>
                </a:ln>
                <a:effectLst>
                  <a:outerShdw blurRad="38100" dist="38100" dir="2700000" algn="tl">
                    <a:srgbClr val="000000">
                      <a:alpha val="43137"/>
                    </a:srgbClr>
                  </a:outerShdw>
                </a:effectLst>
              </a:rPr>
              <a:t>online </a:t>
            </a:r>
            <a:r>
              <a:rPr lang="el-GR" sz="2400" u="sng" spc="300" dirty="0" smtClean="0">
                <a:ln>
                  <a:solidFill>
                    <a:schemeClr val="tx1"/>
                  </a:solidFill>
                  <a:prstDash val="solid"/>
                </a:ln>
                <a:effectLst>
                  <a:outerShdw blurRad="38100" dist="38100" dir="2700000" algn="tl">
                    <a:srgbClr val="000000">
                      <a:alpha val="43137"/>
                    </a:srgbClr>
                  </a:outerShdw>
                </a:effectLst>
              </a:rPr>
              <a:t>περιβάλλον</a:t>
            </a:r>
            <a:r>
              <a:rPr lang="en-US" sz="2400" spc="300" dirty="0" smtClean="0">
                <a:ln>
                  <a:solidFill>
                    <a:schemeClr val="tx1"/>
                  </a:solidFill>
                  <a:prstDash val="solid"/>
                </a:ln>
                <a:effectLst>
                  <a:outerShdw blurRad="38100" dist="38100" dir="2700000" algn="tl">
                    <a:srgbClr val="000000">
                      <a:alpha val="43137"/>
                    </a:srgbClr>
                  </a:outerShdw>
                </a:effectLst>
              </a:rPr>
              <a:t> </a:t>
            </a:r>
            <a:r>
              <a:rPr lang="el-GR" sz="2400" dirty="0" smtClean="0">
                <a:ln>
                  <a:solidFill>
                    <a:schemeClr val="tx1"/>
                  </a:solidFill>
                  <a:prstDash val="solid"/>
                </a:ln>
                <a:effectLst>
                  <a:outerShdw blurRad="38100" dist="38100" dir="2700000" algn="tl">
                    <a:srgbClr val="000000">
                      <a:alpha val="43137"/>
                    </a:srgbClr>
                  </a:outerShdw>
                </a:effectLst>
              </a:rPr>
              <a:t>που προσομοιώνει αυτό της πραγματικής καθημερινής πρακτικής της Παθολογικής Ανατομικής</a:t>
            </a:r>
            <a:r>
              <a:rPr lang="en-US" sz="2400" dirty="0" smtClean="0">
                <a:ln>
                  <a:solidFill>
                    <a:schemeClr val="tx1"/>
                  </a:solidFill>
                  <a:prstDash val="solid"/>
                </a:ln>
              </a:rPr>
              <a:t>. </a:t>
            </a:r>
            <a:r>
              <a:rPr lang="el-GR" sz="2400" dirty="0" smtClean="0">
                <a:ln>
                  <a:solidFill>
                    <a:schemeClr val="tx1"/>
                  </a:solidFill>
                  <a:prstDash val="solid"/>
                </a:ln>
              </a:rPr>
              <a:t>Η πλατφόρμα ηλεκτρονικής μάθησης Η</a:t>
            </a:r>
            <a:r>
              <a:rPr lang="en-US" sz="2400" dirty="0" smtClean="0">
                <a:ln>
                  <a:solidFill>
                    <a:schemeClr val="tx1"/>
                  </a:solidFill>
                  <a:prstDash val="solid"/>
                </a:ln>
              </a:rPr>
              <a:t>IPON </a:t>
            </a:r>
            <a:r>
              <a:rPr lang="el-GR" sz="2400" dirty="0" smtClean="0">
                <a:ln>
                  <a:solidFill>
                    <a:schemeClr val="tx1"/>
                  </a:solidFill>
                  <a:prstDash val="solid"/>
                </a:ln>
              </a:rPr>
              <a:t>σχεδιάστηκε για να λειτουργήσει</a:t>
            </a:r>
            <a:r>
              <a:rPr lang="en-US" sz="2400" dirty="0" smtClean="0">
                <a:ln>
                  <a:solidFill>
                    <a:schemeClr val="tx1"/>
                  </a:solidFill>
                  <a:prstDash val="solid"/>
                </a:ln>
              </a:rPr>
              <a:t> </a:t>
            </a:r>
            <a:r>
              <a:rPr lang="el-GR" sz="2400" dirty="0" smtClean="0">
                <a:ln>
                  <a:solidFill>
                    <a:schemeClr val="tx1"/>
                  </a:solidFill>
                  <a:prstDash val="solid"/>
                </a:ln>
              </a:rPr>
              <a:t>μέσω της </a:t>
            </a:r>
            <a:r>
              <a:rPr lang="el-GR" sz="2400" dirty="0" smtClean="0">
                <a:ln>
                  <a:solidFill>
                    <a:schemeClr val="tx1"/>
                  </a:solidFill>
                  <a:prstDash val="solid"/>
                </a:ln>
                <a:solidFill>
                  <a:srgbClr val="FF0000"/>
                </a:solidFill>
              </a:rPr>
              <a:t>βιωματικής μάθησης</a:t>
            </a:r>
            <a:r>
              <a:rPr lang="el-GR" sz="2400" dirty="0" smtClean="0">
                <a:ln>
                  <a:solidFill>
                    <a:schemeClr val="tx1"/>
                  </a:solidFill>
                  <a:prstDash val="solid"/>
                </a:ln>
              </a:rPr>
              <a:t> προς όφελος κυρίως των φοιτητών ιατρικής και των ειδικευόμενων στην Παθολογική Ανατομική</a:t>
            </a:r>
            <a:r>
              <a:rPr lang="en-US" sz="2400" dirty="0" smtClean="0">
                <a:ln>
                  <a:solidFill>
                    <a:schemeClr val="tx1"/>
                  </a:solidFill>
                  <a:prstDash val="solid"/>
                </a:ln>
              </a:rPr>
              <a:t>,</a:t>
            </a:r>
            <a:r>
              <a:rPr lang="el-GR" sz="2400" dirty="0" smtClean="0">
                <a:ln>
                  <a:solidFill>
                    <a:schemeClr val="tx1"/>
                  </a:solidFill>
                  <a:prstDash val="solid"/>
                </a:ln>
              </a:rPr>
              <a:t> με </a:t>
            </a:r>
            <a:r>
              <a:rPr lang="el-GR" sz="2400" u="sng" dirty="0" smtClean="0">
                <a:ln>
                  <a:solidFill>
                    <a:schemeClr val="tx1"/>
                  </a:solidFill>
                  <a:prstDash val="solid"/>
                </a:ln>
              </a:rPr>
              <a:t>δραστηριότητες</a:t>
            </a:r>
            <a:r>
              <a:rPr lang="en-US" sz="2400" u="sng" dirty="0" smtClean="0">
                <a:ln>
                  <a:solidFill>
                    <a:schemeClr val="tx1"/>
                  </a:solidFill>
                  <a:prstDash val="solid"/>
                </a:ln>
              </a:rPr>
              <a:t> </a:t>
            </a:r>
            <a:r>
              <a:rPr lang="en-US" sz="2400" u="sng" spc="600" dirty="0" smtClean="0">
                <a:ln>
                  <a:solidFill>
                    <a:schemeClr val="tx1"/>
                  </a:solidFill>
                  <a:prstDash val="solid"/>
                </a:ln>
                <a:effectLst>
                  <a:outerShdw blurRad="38100" dist="38100" dir="2700000" algn="tl">
                    <a:srgbClr val="000000">
                      <a:alpha val="43137"/>
                    </a:srgbClr>
                  </a:outerShdw>
                </a:effectLst>
              </a:rPr>
              <a:t>ICT</a:t>
            </a:r>
            <a:r>
              <a:rPr lang="el-GR" sz="2400" spc="600" dirty="0" smtClean="0">
                <a:ln>
                  <a:solidFill>
                    <a:schemeClr val="tx1"/>
                  </a:solidFill>
                  <a:prstDash val="solid"/>
                </a:ln>
                <a:effectLst>
                  <a:outerShdw blurRad="38100" dist="38100" dir="2700000" algn="tl">
                    <a:srgbClr val="000000">
                      <a:alpha val="43137"/>
                    </a:srgbClr>
                  </a:outerShdw>
                </a:effectLst>
              </a:rPr>
              <a:t>,</a:t>
            </a:r>
            <a:r>
              <a:rPr lang="el-GR" sz="2400" dirty="0" smtClean="0">
                <a:ln>
                  <a:solidFill>
                    <a:schemeClr val="tx1"/>
                  </a:solidFill>
                  <a:prstDash val="solid"/>
                </a:ln>
              </a:rPr>
              <a:t>όπως </a:t>
            </a:r>
            <a:r>
              <a:rPr lang="el-GR" sz="2400" dirty="0" smtClean="0">
                <a:ln>
                  <a:solidFill>
                    <a:schemeClr val="tx1"/>
                  </a:solidFill>
                  <a:prstDash val="solid"/>
                </a:ln>
                <a:solidFill>
                  <a:srgbClr val="FF0000"/>
                </a:solidFill>
              </a:rPr>
              <a:t>εικονικά</a:t>
            </a:r>
            <a:r>
              <a:rPr lang="en-US" sz="2400" dirty="0" smtClean="0">
                <a:ln>
                  <a:solidFill>
                    <a:schemeClr val="tx1"/>
                  </a:solidFill>
                  <a:prstDash val="solid"/>
                </a:ln>
                <a:solidFill>
                  <a:srgbClr val="FF0000"/>
                </a:solidFill>
              </a:rPr>
              <a:t> </a:t>
            </a:r>
            <a:r>
              <a:rPr lang="el-GR" sz="2400" dirty="0" smtClean="0">
                <a:ln>
                  <a:solidFill>
                    <a:schemeClr val="tx1"/>
                  </a:solidFill>
                  <a:prstDash val="solid"/>
                </a:ln>
                <a:solidFill>
                  <a:srgbClr val="FF0000"/>
                </a:solidFill>
              </a:rPr>
              <a:t>πλακίδια</a:t>
            </a:r>
            <a:r>
              <a:rPr lang="en-US" sz="2400" dirty="0" smtClean="0">
                <a:ln>
                  <a:solidFill>
                    <a:schemeClr val="tx1"/>
                  </a:solidFill>
                  <a:prstDash val="solid"/>
                </a:ln>
                <a:solidFill>
                  <a:srgbClr val="FF0000"/>
                </a:solidFill>
              </a:rPr>
              <a:t>, </a:t>
            </a:r>
            <a:r>
              <a:rPr lang="el-GR" sz="2400" dirty="0" smtClean="0">
                <a:ln>
                  <a:solidFill>
                    <a:schemeClr val="tx1"/>
                  </a:solidFill>
                  <a:prstDash val="solid"/>
                </a:ln>
                <a:solidFill>
                  <a:srgbClr val="FF0000"/>
                </a:solidFill>
              </a:rPr>
              <a:t>μελέτες περιστατικών</a:t>
            </a:r>
            <a:r>
              <a:rPr lang="en-US" sz="2400" dirty="0" smtClean="0">
                <a:ln>
                  <a:solidFill>
                    <a:schemeClr val="tx1"/>
                  </a:solidFill>
                  <a:prstDash val="solid"/>
                </a:ln>
                <a:solidFill>
                  <a:srgbClr val="FF0000"/>
                </a:solidFill>
              </a:rPr>
              <a:t>, </a:t>
            </a:r>
            <a:r>
              <a:rPr lang="el-GR" sz="2400" dirty="0" smtClean="0">
                <a:ln>
                  <a:solidFill>
                    <a:schemeClr val="tx1"/>
                  </a:solidFill>
                  <a:prstDash val="solid"/>
                </a:ln>
                <a:solidFill>
                  <a:srgbClr val="FF0000"/>
                </a:solidFill>
              </a:rPr>
              <a:t>κατευθυνόμενη διαγνωστική σκέψη</a:t>
            </a:r>
            <a:r>
              <a:rPr lang="en-US" sz="2400" dirty="0" smtClean="0">
                <a:ln>
                  <a:solidFill>
                    <a:schemeClr val="tx1"/>
                  </a:solidFill>
                  <a:prstDash val="solid"/>
                </a:ln>
                <a:solidFill>
                  <a:srgbClr val="FF0000"/>
                </a:solidFill>
              </a:rPr>
              <a:t> </a:t>
            </a:r>
            <a:r>
              <a:rPr lang="el-GR" sz="2400" dirty="0" smtClean="0">
                <a:ln>
                  <a:solidFill>
                    <a:schemeClr val="tx1"/>
                  </a:solidFill>
                  <a:prstDash val="solid"/>
                </a:ln>
                <a:solidFill>
                  <a:srgbClr val="FF0000"/>
                </a:solidFill>
              </a:rPr>
              <a:t>και προσομοίωση</a:t>
            </a:r>
            <a:r>
              <a:rPr lang="en-US" sz="2400" dirty="0" smtClean="0">
                <a:ln>
                  <a:solidFill>
                    <a:schemeClr val="tx1"/>
                  </a:solidFill>
                  <a:prstDash val="solid"/>
                </a:ln>
                <a:solidFill>
                  <a:srgbClr val="FF0000"/>
                </a:solidFill>
                <a:effectLst>
                  <a:outerShdw blurRad="38100" dist="38100" dir="2700000" algn="tl">
                    <a:srgbClr val="000000">
                      <a:alpha val="43137"/>
                    </a:srgbClr>
                  </a:outerShdw>
                </a:effectLst>
              </a:rPr>
              <a:t>  </a:t>
            </a:r>
            <a:r>
              <a:rPr lang="el-GR" sz="2400" dirty="0" smtClean="0">
                <a:ln>
                  <a:solidFill>
                    <a:schemeClr val="tx1"/>
                  </a:solidFill>
                  <a:prstDash val="solid"/>
                </a:ln>
                <a:solidFill>
                  <a:srgbClr val="FF0000"/>
                </a:solidFill>
                <a:effectLst>
                  <a:outerShdw blurRad="38100" dist="38100" dir="2700000" algn="tl">
                    <a:srgbClr val="000000">
                      <a:alpha val="43137"/>
                    </a:srgbClr>
                  </a:outerShdw>
                </a:effectLst>
              </a:rPr>
              <a:t>αποφάσεων λαμβανομένων στην καθημερινή πράξη</a:t>
            </a:r>
            <a:r>
              <a:rPr lang="en-US" sz="2400" dirty="0" smtClean="0">
                <a:ln>
                  <a:solidFill>
                    <a:schemeClr val="tx1"/>
                  </a:solidFill>
                  <a:prstDash val="solid"/>
                </a:ln>
                <a:solidFill>
                  <a:srgbClr val="FF0000"/>
                </a:solidFill>
              </a:rPr>
              <a:t>. </a:t>
            </a:r>
            <a:endParaRPr lang="el-GR" sz="2400" dirty="0">
              <a:ln>
                <a:solidFill>
                  <a:schemeClr val="tx1"/>
                </a:solidFill>
                <a:prstDash val="solid"/>
              </a:ln>
              <a:solidFill>
                <a:srgbClr val="FF0000"/>
              </a:solidFill>
            </a:endParaRPr>
          </a:p>
        </p:txBody>
      </p:sp>
    </p:spTree>
    <p:extLst>
      <p:ext uri="{BB962C8B-B14F-4D97-AF65-F5344CB8AC3E}">
        <p14:creationId xmlns:p14="http://schemas.microsoft.com/office/powerpoint/2010/main" xmlns="" val="19022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13176"/>
            <a:ext cx="8229600" cy="1152128"/>
          </a:xfrm>
        </p:spPr>
        <p:txBody>
          <a:bodyPr>
            <a:normAutofit/>
          </a:bodyPr>
          <a:lstStyle/>
          <a:p>
            <a:r>
              <a:rPr lang="el-GR" sz="3200" b="1" dirty="0" smtClean="0">
                <a:solidFill>
                  <a:srgbClr val="FF0000"/>
                </a:solidFill>
              </a:rPr>
              <a:t>Κύριος σκοπός του </a:t>
            </a:r>
            <a:r>
              <a:rPr lang="en-US" sz="3200" b="1" dirty="0" smtClean="0">
                <a:solidFill>
                  <a:srgbClr val="FF0000"/>
                </a:solidFill>
              </a:rPr>
              <a:t>HIPON</a:t>
            </a:r>
            <a:endParaRPr lang="el-GR" sz="3200" b="1" dirty="0"/>
          </a:p>
        </p:txBody>
      </p:sp>
      <p:sp>
        <p:nvSpPr>
          <p:cNvPr id="3" name="2 - Θέση περιεχομένου"/>
          <p:cNvSpPr>
            <a:spLocks noGrp="1"/>
          </p:cNvSpPr>
          <p:nvPr>
            <p:ph idx="1"/>
          </p:nvPr>
        </p:nvSpPr>
        <p:spPr>
          <a:xfrm>
            <a:off x="0" y="5715016"/>
            <a:ext cx="9144000" cy="1142984"/>
          </a:xfrm>
        </p:spPr>
        <p:txBody>
          <a:bodyPr>
            <a:noAutofit/>
          </a:bodyPr>
          <a:lstStyle/>
          <a:p>
            <a:pPr algn="ctr"/>
            <a:r>
              <a:rPr lang="fr-FR" sz="2000" dirty="0" smtClean="0"/>
              <a:t>E</a:t>
            </a:r>
            <a:r>
              <a:rPr lang="el-GR" sz="2000" dirty="0" smtClean="0"/>
              <a:t>φαρμογή αρχών </a:t>
            </a:r>
            <a:r>
              <a:rPr lang="el-GR" sz="2000" b="1" dirty="0" smtClean="0">
                <a:solidFill>
                  <a:srgbClr val="FF0000"/>
                </a:solidFill>
              </a:rPr>
              <a:t>βιωματικής μάθησης </a:t>
            </a:r>
            <a:r>
              <a:rPr lang="el-GR" sz="2000" dirty="0" smtClean="0"/>
              <a:t>στο πεδίο της Ιστοπαθολογίας  προκειμένου να </a:t>
            </a:r>
            <a:r>
              <a:rPr lang="el-GR" sz="2000" b="1" dirty="0" smtClean="0">
                <a:effectLst>
                  <a:outerShdw blurRad="38100" dist="38100" dir="2700000" algn="tl">
                    <a:srgbClr val="000000">
                      <a:alpha val="43137"/>
                    </a:srgbClr>
                  </a:outerShdw>
                </a:effectLst>
              </a:rPr>
              <a:t>γεφυρωθεί</a:t>
            </a:r>
            <a:r>
              <a:rPr lang="el-GR" sz="2000" dirty="0" smtClean="0"/>
              <a:t> η </a:t>
            </a:r>
            <a:r>
              <a:rPr lang="el-GR" sz="2000" b="1" dirty="0" smtClean="0">
                <a:solidFill>
                  <a:srgbClr val="0070C0"/>
                </a:solidFill>
              </a:rPr>
              <a:t>θεωρία</a:t>
            </a:r>
            <a:r>
              <a:rPr lang="el-GR" sz="2000" dirty="0" smtClean="0"/>
              <a:t> με </a:t>
            </a:r>
            <a:r>
              <a:rPr lang="el-GR" sz="2000" b="1" spc="300" dirty="0" smtClean="0">
                <a:effectLst>
                  <a:outerShdw blurRad="38100" dist="38100" dir="2700000" algn="tl">
                    <a:srgbClr val="000000">
                      <a:alpha val="43137"/>
                    </a:srgbClr>
                  </a:outerShdw>
                </a:effectLst>
              </a:rPr>
              <a:t>την </a:t>
            </a:r>
            <a:r>
              <a:rPr lang="el-GR" sz="2000" b="1" spc="300" dirty="0" smtClean="0">
                <a:solidFill>
                  <a:srgbClr val="C00000"/>
                </a:solidFill>
                <a:effectLst>
                  <a:outerShdw blurRad="38100" dist="38100" dir="2700000" algn="tl">
                    <a:srgbClr val="000000">
                      <a:alpha val="43137"/>
                    </a:srgbClr>
                  </a:outerShdw>
                </a:effectLst>
              </a:rPr>
              <a:t>πράξη</a:t>
            </a:r>
            <a:r>
              <a:rPr lang="el-GR" sz="2000" b="1" spc="300" dirty="0" smtClean="0">
                <a:effectLst>
                  <a:outerShdw blurRad="38100" dist="38100" dir="2700000" algn="tl">
                    <a:srgbClr val="000000">
                      <a:alpha val="43137"/>
                    </a:srgbClr>
                  </a:outerShdw>
                </a:effectLst>
              </a:rPr>
              <a:t> </a:t>
            </a:r>
          </a:p>
          <a:p>
            <a:pPr algn="ctr">
              <a:buNone/>
            </a:pPr>
            <a:r>
              <a:rPr lang="el-GR" sz="2000" b="1" spc="300" dirty="0" smtClean="0">
                <a:effectLst>
                  <a:outerShdw blurRad="38100" dist="38100" dir="2700000" algn="tl">
                    <a:srgbClr val="000000">
                      <a:alpha val="43137"/>
                    </a:srgbClr>
                  </a:outerShdw>
                </a:effectLst>
              </a:rPr>
              <a:t>  </a:t>
            </a:r>
            <a:r>
              <a:rPr lang="el-GR" sz="2000" dirty="0" smtClean="0"/>
              <a:t>μέσω   </a:t>
            </a:r>
            <a:r>
              <a:rPr lang="el-GR" sz="2000" b="1" dirty="0" smtClean="0">
                <a:solidFill>
                  <a:srgbClr val="FF0000"/>
                </a:solidFill>
              </a:rPr>
              <a:t>διαδραστικών</a:t>
            </a:r>
            <a:r>
              <a:rPr lang="el-GR" sz="2000" dirty="0" smtClean="0"/>
              <a:t>  </a:t>
            </a:r>
            <a:r>
              <a:rPr lang="el-GR" sz="2000" b="1" dirty="0" smtClean="0"/>
              <a:t>μαθησιακών  δυνατοτήτων  </a:t>
            </a:r>
            <a:r>
              <a:rPr lang="el-GR" sz="2000" dirty="0" smtClean="0"/>
              <a:t>που προσφέρουν οι  </a:t>
            </a:r>
            <a:r>
              <a:rPr lang="el-GR" sz="2000" dirty="0" smtClean="0">
                <a:effectLst>
                  <a:outerShdw blurRad="38100" dist="38100" dir="2700000" algn="tl">
                    <a:srgbClr val="000000">
                      <a:alpha val="43137"/>
                    </a:srgbClr>
                  </a:outerShdw>
                </a:effectLst>
              </a:rPr>
              <a:t>Η.Υ.</a:t>
            </a:r>
            <a:r>
              <a:rPr lang="el-GR" sz="2000" dirty="0" smtClean="0"/>
              <a:t> </a:t>
            </a:r>
          </a:p>
        </p:txBody>
      </p:sp>
      <p:sp>
        <p:nvSpPr>
          <p:cNvPr id="4" name="3 - Ορθογώνιο"/>
          <p:cNvSpPr/>
          <p:nvPr/>
        </p:nvSpPr>
        <p:spPr>
          <a:xfrm>
            <a:off x="0" y="1428736"/>
            <a:ext cx="9144000" cy="4154984"/>
          </a:xfrm>
          <a:prstGeom prst="rect">
            <a:avLst/>
          </a:prstGeom>
        </p:spPr>
        <p:txBody>
          <a:bodyPr wrap="square">
            <a:spAutoFit/>
          </a:bodyPr>
          <a:lstStyle/>
          <a:p>
            <a:pPr algn="ctr"/>
            <a:r>
              <a:rPr lang="en-US" sz="2800" b="1" dirty="0" smtClean="0"/>
              <a:t>“  ICT e-modules on </a:t>
            </a:r>
            <a:r>
              <a:rPr lang="en-US" sz="2800" b="1" dirty="0" err="1" smtClean="0"/>
              <a:t>HistoPathology</a:t>
            </a:r>
            <a:r>
              <a:rPr lang="en-US" sz="2800" b="1" dirty="0" smtClean="0"/>
              <a:t>: a valuable online tool for students, researchers and professionals – </a:t>
            </a:r>
            <a:r>
              <a:rPr lang="en-US" sz="2800" b="1" spc="600" dirty="0" smtClean="0">
                <a:solidFill>
                  <a:srgbClr val="FF0000"/>
                </a:solidFill>
                <a:effectLst>
                  <a:outerShdw blurRad="38100" dist="38100" dir="2700000" algn="tl">
                    <a:srgbClr val="000000">
                      <a:alpha val="43137"/>
                    </a:srgbClr>
                  </a:outerShdw>
                </a:effectLst>
              </a:rPr>
              <a:t>HIPON</a:t>
            </a:r>
            <a:r>
              <a:rPr lang="en-US" sz="2800" b="1" dirty="0" smtClean="0">
                <a:solidFill>
                  <a:srgbClr val="FF0000"/>
                </a:solidFill>
              </a:rPr>
              <a:t> </a:t>
            </a:r>
            <a:r>
              <a:rPr lang="en-US" sz="2800" b="1" dirty="0" smtClean="0"/>
              <a:t>” </a:t>
            </a:r>
          </a:p>
          <a:p>
            <a:pPr algn="ctr"/>
            <a:r>
              <a:rPr lang="el-GR" sz="2800" dirty="0" smtClean="0"/>
              <a:t> </a:t>
            </a:r>
            <a:r>
              <a:rPr lang="el-GR" sz="2000" dirty="0" smtClean="0"/>
              <a:t>3ετές  </a:t>
            </a:r>
            <a:r>
              <a:rPr lang="el-GR" sz="2000" b="1" spc="600" dirty="0" smtClean="0"/>
              <a:t>εγχείρημα</a:t>
            </a:r>
            <a:r>
              <a:rPr lang="el-GR" sz="2000" dirty="0" smtClean="0"/>
              <a:t> </a:t>
            </a:r>
            <a:r>
              <a:rPr lang="el-GR" sz="2000" b="1" dirty="0" smtClean="0"/>
              <a:t>δημιουργίας ηλεκτρονικής εκπαιδευτικής πλατφόρμας, </a:t>
            </a:r>
          </a:p>
          <a:p>
            <a:pPr algn="ctr"/>
            <a:r>
              <a:rPr lang="el-GR" sz="2000" dirty="0" smtClean="0"/>
              <a:t>με</a:t>
            </a:r>
            <a:r>
              <a:rPr lang="el-GR" sz="2000" b="1" dirty="0" smtClean="0"/>
              <a:t> επικεφαλής εταίρο </a:t>
            </a:r>
            <a:r>
              <a:rPr lang="el-GR" sz="2000" dirty="0" smtClean="0"/>
              <a:t>την</a:t>
            </a:r>
            <a:r>
              <a:rPr lang="el-GR" sz="2000" b="1" dirty="0" smtClean="0"/>
              <a:t> Ιατρική Σχολή του ΕΚΠΑ,</a:t>
            </a:r>
          </a:p>
          <a:p>
            <a:pPr algn="ctr"/>
            <a:r>
              <a:rPr lang="el-GR" sz="2000" b="1" dirty="0" smtClean="0"/>
              <a:t> </a:t>
            </a:r>
            <a:r>
              <a:rPr lang="el-GR" sz="2000" dirty="0" smtClean="0"/>
              <a:t>υποστηριχθέν και συγχρηματοδοτηθέν από τα Προγράμματα Διά Βίου Μάθησης</a:t>
            </a:r>
          </a:p>
          <a:p>
            <a:pPr algn="ctr"/>
            <a:r>
              <a:rPr lang="el-GR" sz="2000" dirty="0" smtClean="0"/>
              <a:t>Του Εκτελεστικού Οργανισμού Εκπαίδευσης, Οπτικοακουστικών Μέσων &amp; Πολιτισμού της Επιτροπής της </a:t>
            </a:r>
            <a:r>
              <a:rPr lang="el-GR" sz="2000" dirty="0" smtClean="0">
                <a:effectLst>
                  <a:outerShdw blurRad="38100" dist="38100" dir="2700000" algn="tl">
                    <a:srgbClr val="000000">
                      <a:alpha val="43137"/>
                    </a:srgbClr>
                  </a:outerShdw>
                </a:effectLst>
              </a:rPr>
              <a:t>Ευρωπαϊκής Ένωσης  </a:t>
            </a:r>
            <a:r>
              <a:rPr lang="el-GR" sz="2000" dirty="0" smtClean="0"/>
              <a:t>(</a:t>
            </a:r>
            <a:r>
              <a:rPr lang="el-GR" sz="2000" dirty="0" smtClean="0">
                <a:effectLst>
                  <a:outerShdw blurRad="38100" dist="38100" dir="2700000" algn="tl">
                    <a:srgbClr val="000000">
                      <a:alpha val="43137"/>
                    </a:srgbClr>
                  </a:outerShdw>
                </a:effectLst>
              </a:rPr>
              <a:t>ΕΕ</a:t>
            </a:r>
            <a:r>
              <a:rPr lang="el-GR" sz="2000" dirty="0" smtClean="0"/>
              <a:t>)</a:t>
            </a:r>
            <a:endParaRPr lang="en-US" sz="2000" dirty="0" smtClean="0"/>
          </a:p>
          <a:p>
            <a:pPr algn="ctr"/>
            <a:r>
              <a:rPr lang="en-US" sz="2000" dirty="0" smtClean="0"/>
              <a:t>(project reference number: </a:t>
            </a:r>
            <a:r>
              <a:rPr lang="en-US" sz="2000" b="1" dirty="0" smtClean="0"/>
              <a:t>531203-LLP-1-2012-1-GR-KA3-KA3MP, </a:t>
            </a:r>
            <a:r>
              <a:rPr lang="en-US" sz="2000" dirty="0" smtClean="0"/>
              <a:t>Grant Agreement: 2012 – 4909 / 001 – 001, Key Activity 3- </a:t>
            </a:r>
            <a:r>
              <a:rPr lang="en-US" sz="2000" dirty="0" smtClean="0">
                <a:solidFill>
                  <a:srgbClr val="FF0000"/>
                </a:solidFill>
                <a:effectLst>
                  <a:outerShdw blurRad="38100" dist="38100" dir="2700000" algn="tl">
                    <a:srgbClr val="000000">
                      <a:alpha val="43137"/>
                    </a:srgbClr>
                  </a:outerShdw>
                </a:effectLst>
              </a:rPr>
              <a:t>ICT</a:t>
            </a:r>
            <a:r>
              <a:rPr lang="en-US" sz="2000" dirty="0" smtClean="0"/>
              <a:t> Multilateral Projects)</a:t>
            </a:r>
            <a:r>
              <a:rPr lang="el-GR" sz="2000" dirty="0" smtClean="0"/>
              <a:t>.</a:t>
            </a:r>
          </a:p>
          <a:p>
            <a:pPr algn="ctr"/>
            <a:r>
              <a:rPr lang="el-GR" sz="2400" dirty="0" smtClean="0"/>
              <a:t> </a:t>
            </a:r>
            <a:r>
              <a:rPr lang="el-GR" sz="1600" b="1" spc="600" dirty="0" smtClean="0">
                <a:solidFill>
                  <a:srgbClr val="FF0000"/>
                </a:solidFill>
                <a:effectLst>
                  <a:outerShdw blurRad="38100" dist="38100" dir="2700000" algn="tl">
                    <a:srgbClr val="000000">
                      <a:alpha val="43137"/>
                    </a:srgbClr>
                  </a:outerShdw>
                </a:effectLst>
              </a:rPr>
              <a:t>ΘΕΤΙΚΗ</a:t>
            </a:r>
            <a:r>
              <a:rPr lang="el-GR" sz="1600" dirty="0" smtClean="0"/>
              <a:t>ΕΝΔΙΑΜΕΣΗ (7.2013) ΚΑΙ ΤΕΛΙΚΗ (3.2016) </a:t>
            </a:r>
            <a:r>
              <a:rPr lang="el-GR" sz="1600" b="1" spc="300" dirty="0" smtClean="0">
                <a:solidFill>
                  <a:srgbClr val="FF0000"/>
                </a:solidFill>
                <a:effectLst>
                  <a:outerShdw blurRad="38100" dist="38100" dir="2700000" algn="tl">
                    <a:srgbClr val="000000">
                      <a:alpha val="43137"/>
                    </a:srgbClr>
                  </a:outerShdw>
                </a:effectLst>
              </a:rPr>
              <a:t>ΑΞΙΟΛΟΓΗΣΗ</a:t>
            </a:r>
            <a:r>
              <a:rPr lang="el-GR" sz="1600" b="1" dirty="0" smtClean="0">
                <a:effectLst>
                  <a:outerShdw blurRad="38100" dist="38100" dir="2700000" algn="tl">
                    <a:srgbClr val="000000">
                      <a:alpha val="43137"/>
                    </a:srgbClr>
                  </a:outerShdw>
                </a:effectLst>
              </a:rPr>
              <a:t> </a:t>
            </a:r>
          </a:p>
          <a:p>
            <a:pPr algn="ctr"/>
            <a:r>
              <a:rPr lang="el-GR" sz="1600" dirty="0" smtClean="0"/>
              <a:t>ΤΟΥ </a:t>
            </a:r>
            <a:r>
              <a:rPr lang="fr-FR" sz="1600" dirty="0" smtClean="0">
                <a:solidFill>
                  <a:srgbClr val="FF0000"/>
                </a:solidFill>
              </a:rPr>
              <a:t>HIPON</a:t>
            </a:r>
            <a:r>
              <a:rPr lang="fr-FR" sz="1600" dirty="0" smtClean="0"/>
              <a:t> </a:t>
            </a:r>
            <a:r>
              <a:rPr lang="el-GR" sz="1600" dirty="0" smtClean="0"/>
              <a:t>ΑΠΟ ΤΟΥΣ </a:t>
            </a:r>
            <a:r>
              <a:rPr lang="el-GR" sz="1600" dirty="0" smtClean="0">
                <a:effectLst>
                  <a:outerShdw blurRad="38100" dist="38100" dir="2700000" algn="tl">
                    <a:srgbClr val="000000">
                      <a:alpha val="43137"/>
                    </a:srgbClr>
                  </a:outerShdw>
                </a:effectLst>
              </a:rPr>
              <a:t>ΑΡΜΟΔΙΟΥΣ ΕΜΠΕΙΡΟΓΝΩΜΟΝΕΣ ΤΗΣ ΕΕ</a:t>
            </a:r>
            <a:r>
              <a:rPr lang="el-GR" sz="1600" dirty="0" smtClean="0"/>
              <a:t>, ΜΕ ΙΔΙΑΙΤΕΡΗ ΜΝΕΙΑ </a:t>
            </a:r>
          </a:p>
          <a:p>
            <a:pPr algn="ctr"/>
            <a:r>
              <a:rPr lang="el-GR" sz="1600" dirty="0" smtClean="0"/>
              <a:t>ΣΤΟΝ </a:t>
            </a:r>
            <a:r>
              <a:rPr lang="el-GR" sz="1600" b="1" u="sng" dirty="0" smtClean="0"/>
              <a:t>ΤΡΟΠΟ ΣΧΕΔΙΑΣΜΟΥ ΤΩΝ ΜΑΘΗΜΑΤΩΝ </a:t>
            </a:r>
            <a:r>
              <a:rPr lang="el-GR" sz="1600" dirty="0" smtClean="0"/>
              <a:t>Ο ΟΠΟΙΟΣ ΚΡΙΘΗΚΕ </a:t>
            </a:r>
            <a:r>
              <a:rPr lang="el-GR" sz="1600" dirty="0" smtClean="0">
                <a:effectLst>
                  <a:outerShdw blurRad="38100" dist="38100" dir="2700000" algn="tl">
                    <a:srgbClr val="000000">
                      <a:alpha val="43137"/>
                    </a:srgbClr>
                  </a:outerShdw>
                </a:effectLst>
              </a:rPr>
              <a:t>ΕΠΙΤΥΧΗΣ</a:t>
            </a:r>
            <a:r>
              <a:rPr lang="el-GR" sz="1600" dirty="0" smtClean="0"/>
              <a:t> ΚΑΙ </a:t>
            </a:r>
            <a:r>
              <a:rPr lang="el-GR" sz="1600" dirty="0" smtClean="0">
                <a:effectLst>
                  <a:outerShdw blurRad="38100" dist="38100" dir="2700000" algn="tl">
                    <a:srgbClr val="000000">
                      <a:alpha val="43137"/>
                    </a:srgbClr>
                  </a:outerShdw>
                </a:effectLst>
              </a:rPr>
              <a:t>ΠΟΛΛΑ ΥΠΟΣΧΟΜΕΝΟΣ</a:t>
            </a:r>
            <a:r>
              <a:rPr lang="el-GR" sz="1600" dirty="0" smtClean="0"/>
              <a:t>. </a:t>
            </a:r>
            <a:endParaRPr lang="el-GR" sz="1600" dirty="0"/>
          </a:p>
        </p:txBody>
      </p:sp>
      <p:pic>
        <p:nvPicPr>
          <p:cNvPr id="21506" name="Picture 2" descr="E:\HIPON\ΕΝΗΜΕΡΩΤΙΚΟ ΥΛΙΚΟ ΠΡΟΓΡΑΜΜΑΤΟΣ HIPON\HIPON FINAL LOGO.tif"/>
          <p:cNvPicPr>
            <a:picLocks noChangeAspect="1" noChangeArrowheads="1"/>
          </p:cNvPicPr>
          <p:nvPr/>
        </p:nvPicPr>
        <p:blipFill>
          <a:blip r:embed="rId2" cstate="print"/>
          <a:srcRect/>
          <a:stretch>
            <a:fillRect/>
          </a:stretch>
        </p:blipFill>
        <p:spPr bwMode="auto">
          <a:xfrm>
            <a:off x="971600" y="0"/>
            <a:ext cx="7467600" cy="1504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dissolve">
                                      <p:cBhvr>
                                        <p:cTn id="23" dur="500"/>
                                        <p:tgtEl>
                                          <p:spTgt spid="4">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dissolve">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r>
              <a:rPr lang="el-GR" sz="2800" b="1" spc="300" dirty="0" smtClean="0"/>
              <a:t>Πώς λειτουργεί η μάθηση</a:t>
            </a:r>
            <a:r>
              <a:rPr lang="en-US" sz="2800" b="1" spc="300" dirty="0" smtClean="0"/>
              <a:t/>
            </a:r>
            <a:br>
              <a:rPr lang="en-US" sz="2800" b="1" spc="300" dirty="0" smtClean="0"/>
            </a:br>
            <a:r>
              <a:rPr lang="en-US" sz="2800" b="1" spc="300" dirty="0" smtClean="0"/>
              <a:t> </a:t>
            </a:r>
            <a:r>
              <a:rPr lang="el-GR" sz="2800" b="1" spc="300" dirty="0" smtClean="0"/>
              <a:t>μέσω της πλατφόρμας του </a:t>
            </a:r>
            <a:r>
              <a:rPr lang="en-US" sz="2800" b="1" spc="300" dirty="0" smtClean="0"/>
              <a:t>HIPON</a:t>
            </a:r>
            <a:r>
              <a:rPr lang="el-GR" sz="2800" b="1" spc="300" dirty="0" smtClean="0"/>
              <a:t>;</a:t>
            </a:r>
            <a:r>
              <a:rPr lang="en-US" sz="2800" b="1" dirty="0" smtClean="0"/>
              <a:t/>
            </a:r>
            <a:br>
              <a:rPr lang="en-US" sz="2800" b="1" dirty="0" smtClean="0"/>
            </a:br>
            <a:endParaRPr lang="el-GR" sz="2800" dirty="0"/>
          </a:p>
        </p:txBody>
      </p:sp>
      <p:sp>
        <p:nvSpPr>
          <p:cNvPr id="3" name="2 - Ορθογώνιο"/>
          <p:cNvSpPr/>
          <p:nvPr/>
        </p:nvSpPr>
        <p:spPr>
          <a:xfrm>
            <a:off x="0" y="785794"/>
            <a:ext cx="9144000" cy="6124754"/>
          </a:xfrm>
          <a:prstGeom prst="rect">
            <a:avLst/>
          </a:prstGeom>
        </p:spPr>
        <p:txBody>
          <a:bodyPr wrap="square">
            <a:spAutoFit/>
          </a:bodyPr>
          <a:lstStyle/>
          <a:p>
            <a:pPr algn="just"/>
            <a:r>
              <a:rPr lang="el-GR" sz="2800" dirty="0" smtClean="0"/>
              <a:t>Η διαδικασία της μάθησης περιλαμβάνει την </a:t>
            </a:r>
            <a:r>
              <a:rPr lang="el-GR" sz="2800" u="sng" dirty="0" smtClean="0">
                <a:effectLst>
                  <a:outerShdw blurRad="38100" dist="38100" dir="2700000" algn="tl">
                    <a:srgbClr val="000000">
                      <a:alpha val="43137"/>
                    </a:srgbClr>
                  </a:outerShdw>
                </a:effectLst>
              </a:rPr>
              <a:t>ενσωμάτωση</a:t>
            </a:r>
            <a:r>
              <a:rPr lang="en-US" sz="2800" dirty="0" smtClean="0"/>
              <a:t>:</a:t>
            </a:r>
            <a:endParaRPr lang="el-GR" sz="2800" dirty="0" smtClean="0"/>
          </a:p>
          <a:p>
            <a:pPr algn="just"/>
            <a:endParaRPr lang="en-US" sz="2800" dirty="0" smtClean="0"/>
          </a:p>
          <a:p>
            <a:pPr algn="just"/>
            <a:r>
              <a:rPr lang="el-GR" sz="2800" b="1" spc="300" dirty="0" smtClean="0">
                <a:solidFill>
                  <a:srgbClr val="0070C0"/>
                </a:solidFill>
                <a:effectLst>
                  <a:outerShdw blurRad="38100" dist="38100" dir="2700000" algn="tl">
                    <a:srgbClr val="000000">
                      <a:alpha val="43137"/>
                    </a:srgbClr>
                  </a:outerShdw>
                </a:effectLst>
              </a:rPr>
              <a:t>Γνώσεων</a:t>
            </a:r>
            <a:r>
              <a:rPr lang="en-US" sz="2800" dirty="0" smtClean="0"/>
              <a:t>—</a:t>
            </a:r>
            <a:r>
              <a:rPr lang="el-GR" sz="2800" dirty="0" smtClean="0"/>
              <a:t>οι έννοιες, τα</a:t>
            </a:r>
            <a:r>
              <a:rPr lang="en-US" sz="2800" dirty="0" smtClean="0"/>
              <a:t> </a:t>
            </a:r>
            <a:r>
              <a:rPr lang="el-GR" sz="2800" dirty="0" smtClean="0"/>
              <a:t>δεδομένα</a:t>
            </a:r>
            <a:r>
              <a:rPr lang="en-US" sz="2800" dirty="0" smtClean="0"/>
              <a:t> </a:t>
            </a:r>
            <a:r>
              <a:rPr lang="el-GR" sz="2800" dirty="0" smtClean="0"/>
              <a:t>και οι πληροφορίες που αποκτώνται μέσω της </a:t>
            </a:r>
            <a:r>
              <a:rPr lang="el-GR" sz="2800" dirty="0" smtClean="0">
                <a:solidFill>
                  <a:srgbClr val="0070C0"/>
                </a:solidFill>
              </a:rPr>
              <a:t>συμβατικής</a:t>
            </a:r>
            <a:r>
              <a:rPr lang="el-GR" sz="2800" dirty="0" smtClean="0"/>
              <a:t> μάθησης (</a:t>
            </a:r>
            <a:r>
              <a:rPr lang="el-GR" sz="2800" dirty="0" smtClean="0">
                <a:solidFill>
                  <a:srgbClr val="0070C0"/>
                </a:solidFill>
              </a:rPr>
              <a:t>θεωρητικά μέρη</a:t>
            </a:r>
            <a:r>
              <a:rPr lang="el-GR" sz="2800" dirty="0" smtClean="0"/>
              <a:t> των κεφαλαίων Συστηματικής Παθολογικής Ανατομικής του </a:t>
            </a:r>
            <a:r>
              <a:rPr lang="en-US" sz="2800" dirty="0" smtClean="0"/>
              <a:t>HIPON)</a:t>
            </a:r>
          </a:p>
          <a:p>
            <a:pPr algn="just"/>
            <a:r>
              <a:rPr lang="el-GR" sz="2800" b="1" spc="300" dirty="0" smtClean="0">
                <a:solidFill>
                  <a:srgbClr val="C00000"/>
                </a:solidFill>
                <a:effectLst>
                  <a:outerShdw blurRad="38100" dist="38100" dir="2700000" algn="tl">
                    <a:srgbClr val="000000">
                      <a:alpha val="43137"/>
                    </a:srgbClr>
                  </a:outerShdw>
                </a:effectLst>
              </a:rPr>
              <a:t>Δραστηριοτήτων</a:t>
            </a:r>
            <a:r>
              <a:rPr lang="en-US" sz="2800" dirty="0" smtClean="0"/>
              <a:t>—</a:t>
            </a:r>
            <a:r>
              <a:rPr lang="el-GR" sz="2800" dirty="0" smtClean="0">
                <a:solidFill>
                  <a:srgbClr val="C00000"/>
                </a:solidFill>
              </a:rPr>
              <a:t>εφαρμογή</a:t>
            </a:r>
            <a:r>
              <a:rPr lang="el-GR" sz="2800" dirty="0" smtClean="0"/>
              <a:t> των γνώσεων σε ένα αληθοφανές περιβάλλον </a:t>
            </a:r>
            <a:r>
              <a:rPr lang="el-GR" sz="2800" dirty="0" smtClean="0">
                <a:solidFill>
                  <a:srgbClr val="C00000"/>
                </a:solidFill>
              </a:rPr>
              <a:t>(διαδραστικές παρουσιάσεις περιστατικών, εικονικά πλακίδια, </a:t>
            </a:r>
            <a:r>
              <a:rPr lang="el-GR" sz="2800" dirty="0" smtClean="0">
                <a:solidFill>
                  <a:srgbClr val="C00000"/>
                </a:solidFill>
                <a:effectLst>
                  <a:outerShdw blurRad="38100" dist="38100" dir="2700000" algn="tl">
                    <a:srgbClr val="000000">
                      <a:alpha val="43137"/>
                    </a:srgbClr>
                  </a:outerShdw>
                </a:effectLst>
              </a:rPr>
              <a:t>λήψη αποφάσεων</a:t>
            </a:r>
            <a:r>
              <a:rPr lang="el-GR" sz="2800" dirty="0" smtClean="0">
                <a:solidFill>
                  <a:srgbClr val="C00000"/>
                </a:solidFill>
              </a:rPr>
              <a:t>)</a:t>
            </a:r>
            <a:r>
              <a:rPr lang="en-US" sz="2800" dirty="0" smtClean="0">
                <a:solidFill>
                  <a:srgbClr val="C00000"/>
                </a:solidFill>
              </a:rPr>
              <a:t> </a:t>
            </a:r>
            <a:r>
              <a:rPr lang="en-US" sz="2800" dirty="0" smtClean="0"/>
              <a:t>   </a:t>
            </a:r>
            <a:r>
              <a:rPr lang="el-GR" sz="2800" dirty="0" smtClean="0"/>
              <a:t>και</a:t>
            </a:r>
            <a:r>
              <a:rPr lang="en-US" sz="2800" dirty="0" smtClean="0"/>
              <a:t>                                                  </a:t>
            </a:r>
          </a:p>
          <a:p>
            <a:pPr algn="just"/>
            <a:endParaRPr lang="en-US" sz="2800" dirty="0" smtClean="0"/>
          </a:p>
          <a:p>
            <a:pPr lvl="0" algn="just"/>
            <a:r>
              <a:rPr lang="el-GR" sz="2800" b="1" spc="300" dirty="0" smtClean="0">
                <a:solidFill>
                  <a:srgbClr val="C00000"/>
                </a:solidFill>
                <a:effectLst>
                  <a:outerShdw blurRad="38100" dist="38100" dir="2700000" algn="tl">
                    <a:srgbClr val="000000">
                      <a:alpha val="43137"/>
                    </a:srgbClr>
                  </a:outerShdw>
                </a:effectLst>
              </a:rPr>
              <a:t>Αντανάκλασης</a:t>
            </a:r>
            <a:r>
              <a:rPr lang="en-US" sz="2800" dirty="0" smtClean="0"/>
              <a:t>—</a:t>
            </a:r>
            <a:r>
              <a:rPr lang="el-GR" sz="2800" dirty="0" smtClean="0"/>
              <a:t>ανάλυση και σύνθεση των γνώσεων και των δραστηριοτήτων  των χρηστών της πλατφόρμας </a:t>
            </a:r>
            <a:r>
              <a:rPr lang="en-US" sz="2800" dirty="0" smtClean="0"/>
              <a:t>HIPON </a:t>
            </a:r>
            <a:r>
              <a:rPr lang="el-GR" sz="2800" dirty="0" smtClean="0"/>
              <a:t>για τη δημιουργία νέων γνώσεων (επικοινωνία χρηστών με τεχνικές μέσων κοινωνικής δικτύωσης)</a:t>
            </a:r>
          </a:p>
        </p:txBody>
      </p:sp>
      <p:sp>
        <p:nvSpPr>
          <p:cNvPr id="4" name="1 - Τίτλος"/>
          <p:cNvSpPr txBox="1">
            <a:spLocks/>
          </p:cNvSpPr>
          <p:nvPr/>
        </p:nvSpPr>
        <p:spPr>
          <a:xfrm>
            <a:off x="1979712" y="3357562"/>
            <a:ext cx="7164288" cy="2874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1 - Τίτλος"/>
          <p:cNvSpPr txBox="1">
            <a:spLocks/>
          </p:cNvSpPr>
          <p:nvPr/>
        </p:nvSpPr>
        <p:spPr>
          <a:xfrm>
            <a:off x="2339752" y="4437112"/>
            <a:ext cx="6804248" cy="1008112"/>
          </a:xfrm>
          <a:prstGeom prst="rect">
            <a:avLst/>
          </a:prstGeom>
        </p:spPr>
        <p:txBody>
          <a:bodyPr vert="horz" lIns="91440" tIns="45720" rIns="91440" bIns="45720" rtlCol="0" anchor="ctr">
            <a:normAutofit/>
          </a:bodyPr>
          <a:lstStyle/>
          <a:p>
            <a:pPr lvl="0" algn="ctr">
              <a:spcBef>
                <a:spcPct val="0"/>
              </a:spcBef>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1 - Τίτλος"/>
          <p:cNvSpPr txBox="1">
            <a:spLocks/>
          </p:cNvSpPr>
          <p:nvPr/>
        </p:nvSpPr>
        <p:spPr>
          <a:xfrm>
            <a:off x="5292080" y="6165304"/>
            <a:ext cx="3851920" cy="936104"/>
          </a:xfrm>
          <a:prstGeom prst="rect">
            <a:avLst/>
          </a:prstGeom>
        </p:spPr>
        <p:txBody>
          <a:bodyPr vert="horz" lIns="91440" tIns="45720" rIns="91440" bIns="45720" rtlCol="0" anchor="ctr">
            <a:noAutofit/>
          </a:bodyPr>
          <a:lstStyle/>
          <a:p>
            <a:pPr lvl="0" algn="ctr">
              <a:spcBef>
                <a:spcPct val="0"/>
              </a:spcBef>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12061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nodePh="1">
                                  <p:stCondLst>
                                    <p:cond delay="0"/>
                                  </p:stCondLst>
                                  <p:endCondLst>
                                    <p:cond evt="begin" delay="0">
                                      <p:tn val="12"/>
                                    </p:cond>
                                  </p:end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32"/>
          </a:xfrm>
        </p:spPr>
        <p:txBody>
          <a:bodyPr>
            <a:noAutofit/>
          </a:bodyPr>
          <a:lstStyle/>
          <a:p>
            <a:r>
              <a:rPr lang="el-GR" sz="3600" dirty="0" smtClean="0"/>
              <a:t>Αρχή </a:t>
            </a:r>
            <a:r>
              <a:rPr lang="el-GR" sz="3600" b="1" dirty="0" smtClean="0">
                <a:solidFill>
                  <a:srgbClr val="0070C0"/>
                </a:solidFill>
              </a:rPr>
              <a:t>θεωρητικού μέρους </a:t>
            </a:r>
            <a:r>
              <a:rPr lang="el-GR" sz="3600" dirty="0" smtClean="0"/>
              <a:t>του κεφαλαίου </a:t>
            </a:r>
            <a:endParaRPr lang="el-GR" sz="3600" dirty="0"/>
          </a:p>
        </p:txBody>
      </p:sp>
      <p:pic>
        <p:nvPicPr>
          <p:cNvPr id="6146" name="Picture 2"/>
          <p:cNvPicPr>
            <a:picLocks noChangeAspect="1" noChangeArrowheads="1"/>
          </p:cNvPicPr>
          <p:nvPr/>
        </p:nvPicPr>
        <p:blipFill>
          <a:blip r:embed="rId2" cstate="print"/>
          <a:srcRect/>
          <a:stretch>
            <a:fillRect/>
          </a:stretch>
        </p:blipFill>
        <p:spPr bwMode="auto">
          <a:xfrm>
            <a:off x="0" y="928670"/>
            <a:ext cx="6988460" cy="392909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785786" y="2158799"/>
            <a:ext cx="8358214" cy="4699201"/>
          </a:xfrm>
          <a:prstGeom prst="rect">
            <a:avLst/>
          </a:prstGeom>
          <a:noFill/>
          <a:ln w="9525">
            <a:noFill/>
            <a:miter lim="800000"/>
            <a:headEnd/>
            <a:tailEnd/>
          </a:ln>
          <a:effectLst/>
        </p:spPr>
      </p:pic>
      <p:sp>
        <p:nvSpPr>
          <p:cNvPr id="5" name="1 - Τίτλος"/>
          <p:cNvSpPr txBox="1">
            <a:spLocks/>
          </p:cNvSpPr>
          <p:nvPr/>
        </p:nvSpPr>
        <p:spPr>
          <a:xfrm>
            <a:off x="7000892" y="714356"/>
            <a:ext cx="2143108" cy="1428760"/>
          </a:xfrm>
          <a:prstGeom prst="rect">
            <a:avLst/>
          </a:prstGeom>
          <a:scene3d>
            <a:camera prst="orthographicFront"/>
            <a:lightRig rig="sunset" dir="t"/>
          </a:scene3d>
        </p:spPr>
        <p:txBody>
          <a:bodyPr vert="horz" lIns="91440" tIns="45720" rIns="91440" bIns="45720" rtlCol="0" anchor="b">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i="0" u="none" strike="noStrike" kern="1200" cap="none" spc="0" normalizeH="0" baseline="0" noProof="0" dirty="0" smtClean="0">
                <a:ln>
                  <a:noFill/>
                </a:ln>
                <a:solidFill>
                  <a:schemeClr val="tx1"/>
                </a:solidFill>
                <a:effectLst/>
                <a:uLnTx/>
                <a:uFillTx/>
                <a:latin typeface="+mj-lt"/>
                <a:ea typeface="+mj-ea"/>
                <a:cs typeface="+mj-cs"/>
              </a:rPr>
              <a:t>Ο</a:t>
            </a:r>
            <a:r>
              <a:rPr kumimoji="0" lang="el-GR" sz="2000" i="0" u="none" strike="noStrike" kern="1200" cap="none" spc="0" normalizeH="0" noProof="0" dirty="0" smtClean="0">
                <a:ln>
                  <a:noFill/>
                </a:ln>
                <a:solidFill>
                  <a:schemeClr val="tx1"/>
                </a:solidFill>
                <a:effectLst/>
                <a:uLnTx/>
                <a:uFillTx/>
                <a:latin typeface="+mj-lt"/>
                <a:ea typeface="+mj-ea"/>
                <a:cs typeface="+mj-cs"/>
              </a:rPr>
              <a:t> </a:t>
            </a:r>
            <a:r>
              <a:rPr kumimoji="0" lang="el-GR" sz="2000" i="0" u="none" strike="noStrike" kern="1200" cap="none" spc="0" normalizeH="0" noProof="0" dirty="0" smtClean="0">
                <a:ln>
                  <a:noFill/>
                </a:ln>
                <a:solidFill>
                  <a:srgbClr val="0070C0"/>
                </a:solidFill>
                <a:effectLst/>
                <a:uLnTx/>
                <a:uFillTx/>
                <a:latin typeface="+mj-lt"/>
                <a:ea typeface="+mj-ea"/>
                <a:cs typeface="+mj-cs"/>
              </a:rPr>
              <a:t>συμβατικός τρόπος μάθησης</a:t>
            </a:r>
            <a:r>
              <a:rPr kumimoji="0" lang="el-GR" sz="2000" i="0" u="none" strike="noStrike" kern="1200" cap="none" spc="0" normalizeH="0" noProof="0" dirty="0" smtClean="0">
                <a:ln>
                  <a:noFill/>
                </a:ln>
                <a:solidFill>
                  <a:schemeClr val="tx1"/>
                </a:solidFill>
                <a:effectLst/>
                <a:uLnTx/>
                <a:uFillTx/>
                <a:latin typeface="+mj-lt"/>
                <a:ea typeface="+mj-ea"/>
                <a:cs typeface="+mj-cs"/>
              </a:rPr>
              <a:t> δεν παραγνωρίζεται στην πλατφόρμα του </a:t>
            </a:r>
            <a:r>
              <a:rPr kumimoji="0" lang="en-US" sz="2000" i="0" u="none" strike="noStrike" kern="1200" cap="none" spc="0" normalizeH="0" noProof="0" dirty="0" smtClean="0">
                <a:ln>
                  <a:noFill/>
                </a:ln>
                <a:solidFill>
                  <a:schemeClr val="tx1"/>
                </a:solidFill>
                <a:effectLst/>
                <a:uLnTx/>
                <a:uFillTx/>
                <a:latin typeface="+mj-lt"/>
                <a:ea typeface="+mj-ea"/>
                <a:cs typeface="+mj-cs"/>
              </a:rPr>
              <a:t>HIPON</a:t>
            </a:r>
            <a:endParaRPr kumimoji="0" lang="el-GR" sz="200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0"/>
            <a:ext cx="6372200" cy="5097760"/>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5148064" y="188639"/>
            <a:ext cx="3995936" cy="3196749"/>
          </a:xfrm>
          <a:prstGeom prst="rect">
            <a:avLst/>
          </a:prstGeom>
          <a:noFill/>
          <a:ln w="9525">
            <a:noFill/>
            <a:miter lim="800000"/>
            <a:headEnd/>
            <a:tailEnd/>
          </a:ln>
        </p:spPr>
      </p:pic>
      <p:sp>
        <p:nvSpPr>
          <p:cNvPr id="4" name="Title 1"/>
          <p:cNvSpPr txBox="1">
            <a:spLocks/>
          </p:cNvSpPr>
          <p:nvPr/>
        </p:nvSpPr>
        <p:spPr>
          <a:xfrm>
            <a:off x="-1" y="4929198"/>
            <a:ext cx="2285985" cy="17145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Ο</a:t>
            </a:r>
            <a:r>
              <a:rPr kumimoji="0" lang="el-GR" sz="2400" b="0" i="0" u="none" strike="noStrike" kern="1200" cap="none" spc="0" normalizeH="0" noProof="0" dirty="0" smtClean="0">
                <a:ln>
                  <a:noFill/>
                </a:ln>
                <a:solidFill>
                  <a:schemeClr val="tx1"/>
                </a:solidFill>
                <a:effectLst/>
                <a:uLnTx/>
                <a:uFillTx/>
                <a:latin typeface="+mj-lt"/>
                <a:ea typeface="+mj-ea"/>
                <a:cs typeface="+mj-cs"/>
              </a:rPr>
              <a:t> </a:t>
            </a:r>
            <a:r>
              <a:rPr kumimoji="0" lang="el-GR" sz="2400" b="1" i="0" u="none" strike="noStrike" kern="1200" cap="none" spc="0" normalizeH="0" noProof="0" dirty="0" smtClean="0">
                <a:ln>
                  <a:noFill/>
                </a:ln>
                <a:solidFill>
                  <a:srgbClr val="0070C0"/>
                </a:solidFill>
                <a:effectLst/>
                <a:uLnTx/>
                <a:uFillTx/>
                <a:latin typeface="+mj-lt"/>
                <a:ea typeface="+mj-ea"/>
                <a:cs typeface="+mj-cs"/>
              </a:rPr>
              <a:t>παραδοσιακός </a:t>
            </a:r>
            <a:r>
              <a:rPr kumimoji="0" lang="el-GR" sz="2400" b="0" i="0" u="none" strike="noStrike" kern="1200" cap="none" spc="0" normalizeH="0" noProof="0" dirty="0" smtClean="0">
                <a:ln>
                  <a:noFill/>
                </a:ln>
                <a:solidFill>
                  <a:schemeClr val="tx1"/>
                </a:solidFill>
                <a:effectLst/>
                <a:uLnTx/>
                <a:uFillTx/>
                <a:latin typeface="+mj-lt"/>
                <a:ea typeface="+mj-ea"/>
                <a:cs typeface="+mj-cs"/>
              </a:rPr>
              <a:t>τρόπος μάθησης μέσα από την πλατφόρμα</a:t>
            </a:r>
            <a:r>
              <a:rPr kumimoji="0" lang="en-US" sz="2400" b="0" i="0" u="none" strike="noStrike" kern="1200" cap="none" spc="0" normalizeH="0" noProof="0" dirty="0" smtClean="0">
                <a:ln>
                  <a:noFill/>
                </a:ln>
                <a:solidFill>
                  <a:schemeClr val="tx1"/>
                </a:solidFill>
                <a:effectLst/>
                <a:uLnTx/>
                <a:uFillTx/>
                <a:latin typeface="+mj-lt"/>
                <a:ea typeface="+mj-ea"/>
                <a:cs typeface="+mj-cs"/>
              </a:rPr>
              <a:t>.</a:t>
            </a:r>
            <a:r>
              <a:rPr kumimoji="0" lang="el-GR" sz="2400" b="0" i="0" u="none" strike="noStrike" kern="1200" cap="none" spc="0" normalizeH="0" noProof="0" dirty="0" smtClean="0">
                <a:ln>
                  <a:noFill/>
                </a:ln>
                <a:solidFill>
                  <a:schemeClr val="tx1"/>
                </a:solidFill>
                <a:effectLst/>
                <a:uLnTx/>
                <a:uFillTx/>
                <a:latin typeface="+mj-lt"/>
                <a:ea typeface="+mj-ea"/>
                <a:cs typeface="+mj-cs"/>
              </a:rPr>
              <a:t>  </a:t>
            </a:r>
            <a:endParaRPr kumimoji="0" lang="en-US" sz="2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102405" name="Picture 5"/>
          <p:cNvPicPr>
            <a:picLocks noChangeAspect="1" noChangeArrowheads="1"/>
          </p:cNvPicPr>
          <p:nvPr/>
        </p:nvPicPr>
        <p:blipFill>
          <a:blip r:embed="rId4" cstate="print"/>
          <a:srcRect/>
          <a:stretch>
            <a:fillRect/>
          </a:stretch>
        </p:blipFill>
        <p:spPr bwMode="auto">
          <a:xfrm>
            <a:off x="2267890" y="3286124"/>
            <a:ext cx="6876110" cy="3935584"/>
          </a:xfrm>
          <a:prstGeom prst="rect">
            <a:avLst/>
          </a:prstGeom>
          <a:noFill/>
          <a:ln w="9525">
            <a:noFill/>
            <a:miter lim="800000"/>
            <a:headEnd/>
            <a:tailEnd/>
          </a:ln>
          <a:effectLst/>
        </p:spPr>
      </p:pic>
      <mc:AlternateContent xmlns:mc="http://schemas.openxmlformats.org/markup-compatibility/2006">
        <mc:Choice xmlns="" xmlns:p14="http://schemas.microsoft.com/office/powerpoint/2010/main" Requires="p14">
          <p:contentPart p14:bwMode="auto" r:id="">
            <p14:nvContentPartPr>
              <p14:cNvPr id="102401" name="Ink 1"/>
              <p14:cNvContentPartPr>
                <a14:cpLocks xmlns:a14="http://schemas.microsoft.com/office/drawing/2010/main" noRot="1" noChangeAspect="1" noEditPoints="1" noChangeArrowheads="1" noChangeShapeType="1"/>
              </p14:cNvContentPartPr>
              <p14:nvPr/>
            </p14:nvContentPartPr>
            <p14:xfrm>
              <a:off x="4222750" y="1200150"/>
              <a:ext cx="749300" cy="328613"/>
            </p14:xfrm>
          </p:contentPart>
        </mc:Choice>
        <mc:Fallback>
          <p:pic>
            <p:nvPicPr>
              <p:cNvPr id="102401" name="Ink 1"/>
              <p:cNvPicPr>
                <a:picLocks noRot="1" noChangeAspect="1" noEditPoints="1" noChangeArrowheads="1" noChangeShapeType="1"/>
              </p:cNvPicPr>
              <p:nvPr/>
            </p:nvPicPr>
            <p:blipFill>
              <a:blip r:embed="rId5" cstate="print"/>
              <a:stretch>
                <a:fillRect/>
              </a:stretch>
            </p:blipFill>
            <p:spPr>
              <a:xfrm>
                <a:off x="4213388" y="1190782"/>
                <a:ext cx="768023" cy="347350"/>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102402" name="Ink 2"/>
              <p14:cNvContentPartPr>
                <a14:cpLocks xmlns:a14="http://schemas.microsoft.com/office/drawing/2010/main" noRot="1" noChangeAspect="1" noEditPoints="1" noChangeArrowheads="1" noChangeShapeType="1"/>
              </p14:cNvContentPartPr>
              <p14:nvPr/>
            </p14:nvContentPartPr>
            <p14:xfrm>
              <a:off x="1692275" y="2781300"/>
              <a:ext cx="3414713" cy="479425"/>
            </p14:xfrm>
          </p:contentPart>
        </mc:Choice>
        <mc:Fallback>
          <p:pic>
            <p:nvPicPr>
              <p:cNvPr id="102402" name="Ink 2"/>
              <p:cNvPicPr>
                <a:picLocks noRot="1" noChangeAspect="1" noEditPoints="1" noChangeArrowheads="1" noChangeShapeType="1"/>
              </p:cNvPicPr>
              <p:nvPr/>
            </p:nvPicPr>
            <p:blipFill>
              <a:blip r:embed="rId6" cstate="print"/>
              <a:stretch>
                <a:fillRect/>
              </a:stretch>
            </p:blipFill>
            <p:spPr>
              <a:xfrm>
                <a:off x="1682915" y="2771935"/>
                <a:ext cx="3433434" cy="498155"/>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102404" name="Ink 4"/>
              <p14:cNvContentPartPr>
                <a14:cpLocks xmlns:a14="http://schemas.microsoft.com/office/drawing/2010/main" noRot="1" noChangeAspect="1" noEditPoints="1" noChangeArrowheads="1" noChangeShapeType="1"/>
              </p14:cNvContentPartPr>
              <p14:nvPr/>
            </p14:nvContentPartPr>
            <p14:xfrm>
              <a:off x="6286500" y="1651000"/>
              <a:ext cx="879475" cy="14288"/>
            </p14:xfrm>
          </p:contentPart>
        </mc:Choice>
        <mc:Fallback>
          <p:pic>
            <p:nvPicPr>
              <p:cNvPr id="102404" name="Ink 4"/>
              <p:cNvPicPr>
                <a:picLocks noRot="1" noChangeAspect="1" noEditPoints="1" noChangeArrowheads="1" noChangeShapeType="1"/>
              </p:cNvPicPr>
              <p:nvPr/>
            </p:nvPicPr>
            <p:blipFill>
              <a:blip r:embed="rId7" cstate="print"/>
              <a:stretch>
                <a:fillRect/>
              </a:stretch>
            </p:blipFill>
            <p:spPr>
              <a:xfrm>
                <a:off x="6277140" y="1641939"/>
                <a:ext cx="898195" cy="3240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Effect transition="in" filter="fade">
                                      <p:cBhvr>
                                        <p:cTn id="12"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txBox="1">
            <a:spLocks/>
          </p:cNvSpPr>
          <p:nvPr/>
        </p:nvSpPr>
        <p:spPr>
          <a:xfrm>
            <a:off x="0" y="116632"/>
            <a:ext cx="9036496" cy="86409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mj-lt"/>
                <a:ea typeface="+mj-ea"/>
                <a:cs typeface="+mj-cs"/>
              </a:rPr>
              <a:t>Εκπαιδευτικό</a:t>
            </a:r>
            <a:r>
              <a:rPr kumimoji="0" lang="el-GR" sz="2800" b="1" i="0" u="none" strike="noStrike" kern="1200" cap="none" spc="0" normalizeH="0" noProof="0" dirty="0" smtClean="0">
                <a:ln>
                  <a:noFill/>
                </a:ln>
                <a:solidFill>
                  <a:schemeClr val="tx1"/>
                </a:solidFill>
                <a:effectLst/>
                <a:uLnTx/>
                <a:uFillTx/>
                <a:latin typeface="+mj-lt"/>
                <a:ea typeface="+mj-ea"/>
                <a:cs typeface="+mj-cs"/>
              </a:rPr>
              <a:t> βίντεο διαδικτυακής πλατφόρμας </a:t>
            </a:r>
            <a:r>
              <a:rPr kumimoji="0" lang="en-US" sz="2800" b="1" i="0" u="none" strike="noStrike" kern="1200" cap="none" spc="0" normalizeH="0" noProof="0" dirty="0" smtClean="0">
                <a:ln>
                  <a:noFill/>
                </a:ln>
                <a:solidFill>
                  <a:schemeClr val="tx1"/>
                </a:solidFill>
                <a:effectLst/>
                <a:uLnTx/>
                <a:uFillTx/>
                <a:latin typeface="+mj-lt"/>
                <a:ea typeface="+mj-ea"/>
                <a:cs typeface="+mj-cs"/>
              </a:rPr>
              <a:t>HIPON</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110594" name="Picture 2"/>
          <p:cNvPicPr>
            <a:picLocks noChangeAspect="1" noChangeArrowheads="1"/>
          </p:cNvPicPr>
          <p:nvPr/>
        </p:nvPicPr>
        <p:blipFill>
          <a:blip r:embed="rId2" cstate="print"/>
          <a:srcRect/>
          <a:stretch>
            <a:fillRect/>
          </a:stretch>
        </p:blipFill>
        <p:spPr bwMode="auto">
          <a:xfrm>
            <a:off x="0" y="1071546"/>
            <a:ext cx="9148528" cy="5572164"/>
          </a:xfrm>
          <a:prstGeom prst="rect">
            <a:avLst/>
          </a:prstGeom>
          <a:noFill/>
          <a:ln w="9525">
            <a:noFill/>
            <a:miter lim="800000"/>
            <a:headEnd/>
            <a:tailEnd/>
          </a:ln>
          <a:effectLst/>
        </p:spPr>
      </p:pic>
      <mc:AlternateContent xmlns:mc="http://schemas.openxmlformats.org/markup-compatibility/2006">
        <mc:Choice xmlns="" xmlns:p14="http://schemas.microsoft.com/office/powerpoint/2010/main" Requires="p14">
          <p:contentPart p14:bwMode="auto" r:id="">
            <p14:nvContentPartPr>
              <p14:cNvPr id="110593" name="Ink 1"/>
              <p14:cNvContentPartPr>
                <a14:cpLocks xmlns:a14="http://schemas.microsoft.com/office/drawing/2010/main" noRot="1" noChangeAspect="1" noEditPoints="1" noChangeArrowheads="1" noChangeShapeType="1"/>
              </p14:cNvContentPartPr>
              <p14:nvPr/>
            </p14:nvContentPartPr>
            <p14:xfrm>
              <a:off x="6227763" y="4724400"/>
              <a:ext cx="576262" cy="360363"/>
            </p14:xfrm>
          </p:contentPart>
        </mc:Choice>
        <mc:Fallback>
          <p:pic>
            <p:nvPicPr>
              <p:cNvPr id="110593" name="Ink 1"/>
              <p:cNvPicPr>
                <a:picLocks noRot="1" noChangeAspect="1" noEditPoints="1" noChangeArrowheads="1" noChangeShapeType="1"/>
              </p:cNvPicPr>
              <p:nvPr/>
            </p:nvPicPr>
            <p:blipFill>
              <a:blip r:embed="rId3" cstate="print"/>
              <a:stretch>
                <a:fillRect/>
              </a:stretch>
            </p:blipFill>
            <p:spPr>
              <a:xfrm>
                <a:off x="6218405" y="4715049"/>
                <a:ext cx="594979" cy="379064"/>
              </a:xfrm>
              <a:prstGeom prst="rect">
                <a:avLst/>
              </a:prstGeom>
            </p:spPr>
          </p:pic>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116632"/>
            <a:ext cx="3888432" cy="864096"/>
          </a:xfrm>
        </p:spPr>
        <p:txBody>
          <a:bodyPr>
            <a:noAutofit/>
          </a:bodyPr>
          <a:lstStyle/>
          <a:p>
            <a:r>
              <a:rPr lang="el-GR" sz="2400" dirty="0" smtClean="0"/>
              <a:t>Αντίστοιχο με το βίντεο, </a:t>
            </a:r>
            <a:r>
              <a:rPr lang="el-GR" sz="2400" b="1" spc="600" dirty="0" smtClean="0">
                <a:solidFill>
                  <a:srgbClr val="C00000"/>
                </a:solidFill>
                <a:effectLst>
                  <a:outerShdw blurRad="38100" dist="38100" dir="2700000" algn="tl">
                    <a:srgbClr val="000000">
                      <a:alpha val="43137"/>
                    </a:srgbClr>
                  </a:outerShdw>
                </a:effectLst>
              </a:rPr>
              <a:t>εικονικό</a:t>
            </a:r>
            <a:r>
              <a:rPr lang="el-GR" sz="2400" dirty="0" smtClean="0">
                <a:solidFill>
                  <a:srgbClr val="C00000"/>
                </a:solidFill>
              </a:rPr>
              <a:t> πλακίδιο</a:t>
            </a:r>
            <a:endParaRPr lang="el-GR" sz="2400" dirty="0">
              <a:solidFill>
                <a:srgbClr val="C00000"/>
              </a:solidFill>
            </a:endParaRPr>
          </a:p>
        </p:txBody>
      </p:sp>
      <p:pic>
        <p:nvPicPr>
          <p:cNvPr id="89090" name="Picture 2" descr="C:\Users\ΤΑΝΙΑ\Desktop\Καταγραφή.JPG"/>
          <p:cNvPicPr>
            <a:picLocks noChangeAspect="1" noChangeArrowheads="1"/>
          </p:cNvPicPr>
          <p:nvPr/>
        </p:nvPicPr>
        <p:blipFill>
          <a:blip r:embed="rId2" cstate="print"/>
          <a:srcRect/>
          <a:stretch>
            <a:fillRect/>
          </a:stretch>
        </p:blipFill>
        <p:spPr bwMode="auto">
          <a:xfrm>
            <a:off x="0" y="1"/>
            <a:ext cx="5148063" cy="3997508"/>
          </a:xfrm>
          <a:prstGeom prst="rect">
            <a:avLst/>
          </a:prstGeom>
          <a:noFill/>
        </p:spPr>
      </p:pic>
      <p:pic>
        <p:nvPicPr>
          <p:cNvPr id="89091" name="Picture 3" descr="C:\Users\ΤΑΝΙΑ\Desktop\Καταγραφή.JPG"/>
          <p:cNvPicPr>
            <a:picLocks noChangeAspect="1" noChangeArrowheads="1"/>
          </p:cNvPicPr>
          <p:nvPr/>
        </p:nvPicPr>
        <p:blipFill>
          <a:blip r:embed="rId3" cstate="print"/>
          <a:srcRect/>
          <a:stretch>
            <a:fillRect/>
          </a:stretch>
        </p:blipFill>
        <p:spPr bwMode="auto">
          <a:xfrm>
            <a:off x="1993429" y="1187642"/>
            <a:ext cx="7150571" cy="5670358"/>
          </a:xfrm>
          <a:prstGeom prst="rect">
            <a:avLst/>
          </a:prstGeom>
          <a:noFill/>
        </p:spPr>
      </p:pic>
      <p:sp>
        <p:nvSpPr>
          <p:cNvPr id="5" name="Rectangle 4"/>
          <p:cNvSpPr/>
          <p:nvPr/>
        </p:nvSpPr>
        <p:spPr>
          <a:xfrm>
            <a:off x="0" y="4000504"/>
            <a:ext cx="2000232" cy="2862322"/>
          </a:xfrm>
          <a:prstGeom prst="rect">
            <a:avLst/>
          </a:prstGeom>
        </p:spPr>
        <p:txBody>
          <a:bodyPr wrap="square">
            <a:spAutoFit/>
          </a:bodyPr>
          <a:lstStyle/>
          <a:p>
            <a:pPr algn="ctr"/>
            <a:r>
              <a:rPr lang="el-GR" sz="2000" dirty="0" smtClean="0"/>
              <a:t>Υψηλή ευκρίνεια</a:t>
            </a:r>
          </a:p>
          <a:p>
            <a:pPr algn="ctr"/>
            <a:r>
              <a:rPr lang="el-GR" sz="2000" dirty="0" smtClean="0"/>
              <a:t>ώστε να αντιδιασταλεί η μορφολογία των καρκινικών αδένων του προστάτη με εκείνη των φυσιολογικών. </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dissolve">
                                      <p:cBhvr>
                                        <p:cTn id="7" dur="500"/>
                                        <p:tgtEl>
                                          <p:spTgt spid="890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32656"/>
          </a:xfrm>
        </p:spPr>
        <p:txBody>
          <a:bodyPr>
            <a:noAutofit/>
          </a:bodyPr>
          <a:lstStyle/>
          <a:p>
            <a:r>
              <a:rPr lang="el-GR" sz="2800" dirty="0" smtClean="0">
                <a:solidFill>
                  <a:srgbClr val="C00000"/>
                </a:solidFill>
              </a:rPr>
              <a:t>Εικονικό (ψηφιοποιημένο) πλακίδιο με οδηγίες «πλοήγησης»</a:t>
            </a:r>
            <a:endParaRPr lang="el-GR" sz="2800" dirty="0">
              <a:solidFill>
                <a:srgbClr val="C0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0" y="332656"/>
            <a:ext cx="9217024" cy="6912768"/>
          </a:xfrm>
          <a:prstGeom prst="rect">
            <a:avLst/>
          </a:prstGeom>
          <a:noFill/>
          <a:ln w="9525">
            <a:noFill/>
            <a:miter lim="800000"/>
            <a:headEnd/>
            <a:tailEnd/>
          </a:ln>
        </p:spPr>
      </p:pic>
      <mc:AlternateContent xmlns:mc="http://schemas.openxmlformats.org/markup-compatibility/2006">
        <mc:Choice xmlns="" xmlns:p14="http://schemas.microsoft.com/office/powerpoint/2010/main" Requires="p14">
          <p:contentPart p14:bwMode="auto" r:id="">
            <p14:nvContentPartPr>
              <p14:cNvPr id="80897" name="Ink 1"/>
              <p14:cNvContentPartPr>
                <a14:cpLocks xmlns:a14="http://schemas.microsoft.com/office/drawing/2010/main" noRot="1" noChangeAspect="1" noEditPoints="1" noChangeArrowheads="1" noChangeShapeType="1"/>
              </p14:cNvContentPartPr>
              <p14:nvPr/>
            </p14:nvContentPartPr>
            <p14:xfrm>
              <a:off x="80963" y="5626100"/>
              <a:ext cx="268287" cy="26988"/>
            </p14:xfrm>
          </p:contentPart>
        </mc:Choice>
        <mc:Fallback>
          <p:pic>
            <p:nvPicPr>
              <p:cNvPr id="80897" name="Ink 1"/>
              <p:cNvPicPr>
                <a:picLocks noRot="1" noChangeAspect="1" noEditPoints="1" noChangeArrowheads="1" noChangeShapeType="1"/>
              </p:cNvPicPr>
              <p:nvPr/>
            </p:nvPicPr>
            <p:blipFill>
              <a:blip r:embed="rId3" cstate="print"/>
              <a:stretch>
                <a:fillRect/>
              </a:stretch>
            </p:blipFill>
            <p:spPr>
              <a:xfrm>
                <a:off x="65118" y="5561912"/>
                <a:ext cx="299977" cy="155728"/>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80898" name="Ink 2"/>
              <p14:cNvContentPartPr>
                <a14:cpLocks xmlns:a14="http://schemas.microsoft.com/office/drawing/2010/main" noRot="1" noChangeAspect="1" noEditPoints="1" noChangeArrowheads="1" noChangeShapeType="1"/>
              </p14:cNvContentPartPr>
              <p14:nvPr/>
            </p14:nvContentPartPr>
            <p14:xfrm>
              <a:off x="339725" y="5634038"/>
              <a:ext cx="598488" cy="46037"/>
            </p14:xfrm>
          </p:contentPart>
        </mc:Choice>
        <mc:Fallback>
          <p:pic>
            <p:nvPicPr>
              <p:cNvPr id="80898" name="Ink 2"/>
              <p:cNvPicPr>
                <a:picLocks noRot="1" noChangeAspect="1" noEditPoints="1" noChangeArrowheads="1" noChangeShapeType="1"/>
              </p:cNvPicPr>
              <p:nvPr/>
            </p:nvPicPr>
            <p:blipFill>
              <a:blip r:embed="rId4" cstate="print"/>
              <a:stretch>
                <a:fillRect/>
              </a:stretch>
            </p:blipFill>
            <p:spPr>
              <a:xfrm>
                <a:off x="323520" y="5570377"/>
                <a:ext cx="630897" cy="172998"/>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80899" name="Ink 3"/>
              <p14:cNvContentPartPr>
                <a14:cpLocks xmlns:a14="http://schemas.microsoft.com/office/drawing/2010/main" noRot="1" noChangeAspect="1" noEditPoints="1" noChangeArrowheads="1" noChangeShapeType="1"/>
              </p14:cNvContentPartPr>
              <p14:nvPr/>
            </p14:nvContentPartPr>
            <p14:xfrm>
              <a:off x="1465263" y="6018213"/>
              <a:ext cx="579437" cy="1587"/>
            </p14:xfrm>
          </p:contentPart>
        </mc:Choice>
        <mc:Fallback>
          <p:pic>
            <p:nvPicPr>
              <p:cNvPr id="80899" name="Ink 3"/>
              <p:cNvPicPr>
                <a:picLocks noRot="1" noChangeAspect="1" noEditPoints="1" noChangeArrowheads="1" noChangeShapeType="1"/>
              </p:cNvPicPr>
              <p:nvPr/>
            </p:nvPicPr>
            <p:blipFill>
              <a:blip r:embed="rId5" cstate="print"/>
              <a:stretch>
                <a:fillRect/>
              </a:stretch>
            </p:blipFill>
            <p:spPr>
              <a:xfrm>
                <a:off x="1449427" y="5738901"/>
                <a:ext cx="611108" cy="560211"/>
              </a:xfrm>
              <a:prstGeom prst="rect">
                <a:avLst/>
              </a:prstGeom>
            </p:spPr>
          </p:pic>
        </mc:Fallback>
      </mc:AlternateContent>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76944"/>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ea typeface="Calibri" pitchFamily="34" charset="0"/>
                <a:cs typeface="Times New Roman" pitchFamily="18" charset="0"/>
              </a:rPr>
              <a:t>ΕΚΘΕΣΗ ΑΞΙΟΛΟΓΗΣΗΣ  ΠΡΟΠΤΥΧΙΑΚΗΣ ΕΚΠΑΙΔΕΥΣΗΣ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ea typeface="Calibri" pitchFamily="34" charset="0"/>
                <a:cs typeface="Times New Roman" pitchFamily="18" charset="0"/>
              </a:rPr>
              <a:t>ΣΤΗΝ ΠΑΘΟΛΟΓΙΚΗ ΑΝΑΤΟΜΙΚΗ</a:t>
            </a:r>
            <a:r>
              <a:rPr lang="el-GR" sz="2400" b="1" dirty="0" smtClean="0">
                <a:ea typeface="Calibri" pitchFamily="34" charset="0"/>
                <a:cs typeface="Arial" pitchFamily="34" charset="0"/>
              </a:rPr>
              <a:t> - </a:t>
            </a:r>
            <a:r>
              <a:rPr kumimoji="0" lang="el-GR" sz="2400" b="1" i="0" u="none" strike="noStrike" cap="none" normalizeH="0" baseline="0" dirty="0" smtClean="0">
                <a:ln>
                  <a:noFill/>
                </a:ln>
                <a:solidFill>
                  <a:schemeClr val="tx1"/>
                </a:solidFill>
                <a:effectLst/>
                <a:ea typeface="Calibri" pitchFamily="34" charset="0"/>
                <a:cs typeface="Times New Roman" pitchFamily="18" charset="0"/>
              </a:rPr>
              <a:t>ΑΚΑΔΗΜΑΪΚΟ ΕΤΟΣ 2016-17</a:t>
            </a:r>
            <a:endParaRPr kumimoji="0" lang="en-US" sz="24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2000" b="1"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tx1"/>
                </a:solidFill>
                <a:effectLst/>
                <a:ea typeface="Calibri" pitchFamily="34" charset="0"/>
                <a:cs typeface="Times New Roman" pitchFamily="18" charset="0"/>
              </a:rPr>
              <a:t>Κατά την εσωτερική αξιολόγηση του προπτυχιακού εκπαιδευτικού έργου του Α΄ Εργαστηρίου Παθολογικής Ανατομικής διανεμήθηκαν από αμφιθεάτρου σε ώρες υποχρεωτικής παρακολούθησης, στα μέσα Μαϊου 2017,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300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ειδικά </a:t>
            </a:r>
            <a:r>
              <a:rPr kumimoji="0" lang="el-GR" sz="200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ανώνυμα</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ερωτηματολόγια,</a:t>
            </a:r>
            <a:r>
              <a:rPr kumimoji="0" lang="el-GR" sz="2000" i="0" u="none" strike="noStrike" cap="none" normalizeH="0" dirty="0" smtClean="0">
                <a:ln>
                  <a:noFill/>
                </a:ln>
                <a:solidFill>
                  <a:schemeClr val="tx1"/>
                </a:solidFill>
                <a:effectLst/>
                <a:ea typeface="Calibri" pitchFamily="34" charset="0"/>
                <a:cs typeface="Times New Roman" pitchFamily="18" charset="0"/>
              </a:rPr>
              <a:t>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με διορία δύο εβδομάδων για τη συμπλήρωσή τους.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Ανταποκρίθηκαν</a:t>
            </a:r>
            <a:r>
              <a:rPr kumimoji="0" lang="en-US" sz="2000" i="0" u="none" strike="noStrike" cap="none" normalizeH="0" baseline="0" dirty="0" smtClean="0">
                <a:ln>
                  <a:noFill/>
                </a:ln>
                <a:solidFill>
                  <a:schemeClr val="tx1"/>
                </a:solidFill>
                <a:effectLst/>
                <a:ea typeface="Calibri" pitchFamily="34" charset="0"/>
                <a:cs typeface="Times New Roman" pitchFamily="18" charset="0"/>
              </a:rPr>
              <a:t> 70</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a:t>
            </a:r>
            <a:r>
              <a:rPr kumimoji="0" lang="en-US" sz="2000" b="1" i="0" u="none" strike="noStrike" cap="none" normalizeH="0" baseline="0" dirty="0" smtClean="0">
                <a:ln>
                  <a:noFill/>
                </a:ln>
                <a:solidFill>
                  <a:schemeClr val="tx1"/>
                </a:solidFill>
                <a:effectLst/>
                <a:ea typeface="Calibri" pitchFamily="34" charset="0"/>
                <a:cs typeface="Times New Roman" pitchFamily="18" charset="0"/>
              </a:rPr>
              <a:t> ;</a:t>
            </a:r>
            <a:r>
              <a:rPr kumimoji="0" lang="en-US" sz="2000" i="0" u="none" strike="noStrike" cap="none" normalizeH="0" baseline="0" dirty="0" smtClean="0">
                <a:ln>
                  <a:noFill/>
                </a:ln>
                <a:solidFill>
                  <a:schemeClr val="tx1"/>
                </a:solidFill>
                <a:effectLst/>
                <a:ea typeface="Calibri" pitchFamily="34" charset="0"/>
                <a:cs typeface="Times New Roman" pitchFamily="18" charset="0"/>
              </a:rPr>
              <a:t> )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τριτοετείς φοιτητές</a:t>
            </a:r>
            <a:r>
              <a:rPr kumimoji="0" lang="en-US" sz="2000" i="0" u="none" strike="noStrike" cap="none" normalizeH="0" baseline="0" dirty="0" smtClean="0">
                <a:ln>
                  <a:noFill/>
                </a:ln>
                <a:solidFill>
                  <a:schemeClr val="tx1"/>
                </a:solidFill>
                <a:effectLst/>
                <a:ea typeface="Calibri" pitchFamily="34" charset="0"/>
                <a:cs typeface="Times New Roman" pitchFamily="18" charset="0"/>
              </a:rPr>
              <a:t> (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ποσοστό</a:t>
            </a:r>
            <a:r>
              <a:rPr kumimoji="0" lang="el-GR" sz="2000" i="0" u="none" strike="noStrike" cap="none" normalizeH="0" dirty="0" smtClean="0">
                <a:ln>
                  <a:noFill/>
                </a:ln>
                <a:solidFill>
                  <a:schemeClr val="tx1"/>
                </a:solidFill>
                <a:effectLst/>
                <a:ea typeface="Calibri" pitchFamily="34" charset="0"/>
                <a:cs typeface="Times New Roman" pitchFamily="18" charset="0"/>
              </a:rPr>
              <a:t> συμμετοχής</a:t>
            </a:r>
            <a:r>
              <a:rPr kumimoji="0" lang="en-US" sz="2000" i="0" u="none" strike="noStrike" cap="none" normalizeH="0" dirty="0" smtClean="0">
                <a:ln>
                  <a:noFill/>
                </a:ln>
                <a:solidFill>
                  <a:schemeClr val="tx1"/>
                </a:solidFill>
                <a:effectLst/>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ea typeface="Calibri" pitchFamily="34" charset="0"/>
                <a:cs typeface="Times New Roman" pitchFamily="18" charset="0"/>
              </a:rPr>
              <a:t>23% </a:t>
            </a:r>
            <a:r>
              <a:rPr kumimoji="0" lang="en-US" sz="2000" i="0" u="none" strike="noStrike" cap="none" normalizeH="0" baseline="0" dirty="0" smtClean="0">
                <a:ln>
                  <a:noFill/>
                </a:ln>
                <a:solidFill>
                  <a:schemeClr val="tx1"/>
                </a:solidFill>
                <a:effectLst/>
                <a:ea typeface="Calibri" pitchFamily="34" charset="0"/>
                <a:cs typeface="Times New Roman" pitchFamily="18" charset="0"/>
              </a:rPr>
              <a:t>)</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00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tx1"/>
                </a:solidFill>
                <a:effectLst/>
                <a:ea typeface="Calibri" pitchFamily="34" charset="0"/>
                <a:cs typeface="Times New Roman" pitchFamily="18" charset="0"/>
              </a:rPr>
              <a:t>Ο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μέσος  </a:t>
            </a:r>
            <a:r>
              <a:rPr kumimoji="0" lang="el-GR" sz="2000" b="1" i="0" u="none" strike="noStrike" cap="none" spc="600" normalizeH="0" baseline="0" dirty="0" smtClean="0">
                <a:ln>
                  <a:noFill/>
                </a:ln>
                <a:solidFill>
                  <a:schemeClr val="tx1"/>
                </a:solidFill>
                <a:effectLst/>
                <a:ea typeface="Calibri" pitchFamily="34" charset="0"/>
                <a:cs typeface="Times New Roman" pitchFamily="18" charset="0"/>
              </a:rPr>
              <a:t>βαθμός ικανοποίησης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για το συνολικό εκπαιδευτικό έργο σε % ποσοστιαία κλίμακα ανήλθε στο επίπεδο του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82%</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Τα αντίστοιχα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ποσοστά ικανοποίησης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για τις </a:t>
            </a:r>
            <a:r>
              <a:rPr kumimoji="0" lang="el-GR" sz="2000" b="1" i="0" u="none" strike="noStrike" cap="none" normalizeH="0" baseline="0" dirty="0" smtClean="0">
                <a:ln>
                  <a:noFill/>
                </a:ln>
                <a:solidFill>
                  <a:srgbClr val="002060"/>
                </a:solidFill>
                <a:effectLst/>
                <a:ea typeface="Calibri" pitchFamily="34" charset="0"/>
                <a:cs typeface="Times New Roman" pitchFamily="18" charset="0"/>
              </a:rPr>
              <a:t>θεωρητικές παραδόσεις</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τις </a:t>
            </a:r>
            <a:r>
              <a:rPr kumimoji="0" lang="el-GR" sz="2000" b="1" i="0" u="none" strike="noStrike" cap="none" normalizeH="0" baseline="0" dirty="0" smtClean="0">
                <a:ln>
                  <a:noFill/>
                </a:ln>
                <a:solidFill>
                  <a:srgbClr val="7030A0"/>
                </a:solidFill>
                <a:effectLst/>
                <a:ea typeface="Calibri" pitchFamily="34" charset="0"/>
                <a:cs typeface="Times New Roman" pitchFamily="18" charset="0"/>
              </a:rPr>
              <a:t>εργαστηριακές ασκήσεις</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τα </a:t>
            </a:r>
            <a:r>
              <a:rPr kumimoji="0" lang="el-GR" sz="2000" b="1" i="0" u="none" strike="noStrike" cap="none" spc="300" normalizeH="0" baseline="0" dirty="0" smtClean="0">
                <a:ln>
                  <a:noFill/>
                </a:ln>
                <a:solidFill>
                  <a:schemeClr val="accent2">
                    <a:lumMod val="50000"/>
                  </a:schemeClr>
                </a:solidFill>
                <a:effectLst/>
                <a:ea typeface="Calibri" pitchFamily="34" charset="0"/>
                <a:cs typeface="Times New Roman" pitchFamily="18" charset="0"/>
              </a:rPr>
              <a:t>κλινικοπαθολογοανατομικά</a:t>
            </a:r>
            <a:r>
              <a:rPr kumimoji="0" lang="el-GR" sz="2000" b="1" i="0" u="none" strike="noStrike" cap="none" normalizeH="0" baseline="0" dirty="0" smtClean="0">
                <a:ln>
                  <a:noFill/>
                </a:ln>
                <a:solidFill>
                  <a:schemeClr val="accent2">
                    <a:lumMod val="50000"/>
                  </a:schemeClr>
                </a:solidFill>
                <a:effectLst/>
                <a:ea typeface="Calibri" pitchFamily="34" charset="0"/>
                <a:cs typeface="Times New Roman" pitchFamily="18" charset="0"/>
              </a:rPr>
              <a:t> φροντιστήρια</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και τα </a:t>
            </a:r>
            <a:r>
              <a:rPr kumimoji="0" lang="el-GR" sz="2000" b="1" i="0" u="none" strike="noStrike" cap="none" normalizeH="0" baseline="0" dirty="0" smtClean="0">
                <a:ln>
                  <a:noFill/>
                </a:ln>
                <a:solidFill>
                  <a:srgbClr val="FF0000"/>
                </a:solidFill>
                <a:effectLst/>
                <a:ea typeface="Calibri" pitchFamily="34" charset="0"/>
                <a:cs typeface="Times New Roman" pitchFamily="18" charset="0"/>
              </a:rPr>
              <a:t>επιπρόσθετα μαθήματα </a:t>
            </a:r>
            <a:r>
              <a:rPr kumimoji="0" lang="el-GR" sz="2000" b="1" i="0" u="none" strike="noStrike" cap="none" spc="600" normalizeH="0" baseline="0" dirty="0" smtClean="0">
                <a:ln>
                  <a:noFill/>
                </a:ln>
                <a:solidFill>
                  <a:srgbClr val="FF0000"/>
                </a:solidFill>
                <a:effectLst/>
                <a:ea typeface="Calibri" pitchFamily="34" charset="0"/>
                <a:cs typeface="Times New Roman" pitchFamily="18" charset="0"/>
              </a:rPr>
              <a:t>πρακτικού </a:t>
            </a:r>
            <a:r>
              <a:rPr kumimoji="0" lang="el-GR" sz="2000" b="1" i="0" u="none" strike="noStrike" cap="none" normalizeH="0" baseline="0" dirty="0" smtClean="0">
                <a:ln>
                  <a:noFill/>
                </a:ln>
                <a:solidFill>
                  <a:srgbClr val="FF0000"/>
                </a:solidFill>
                <a:effectLst/>
                <a:ea typeface="Calibri" pitchFamily="34" charset="0"/>
                <a:cs typeface="Times New Roman" pitchFamily="18" charset="0"/>
              </a:rPr>
              <a:t>χαρακτήρα</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ήταν,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αντίστοιχα, </a:t>
            </a:r>
            <a:r>
              <a:rPr kumimoji="0" lang="el-GR" sz="2000" b="1" i="0" u="none" strike="noStrike" cap="none" normalizeH="0" baseline="0" dirty="0" smtClean="0">
                <a:ln>
                  <a:noFill/>
                </a:ln>
                <a:solidFill>
                  <a:srgbClr val="002060"/>
                </a:solidFill>
                <a:effectLst/>
                <a:ea typeface="Calibri" pitchFamily="34" charset="0"/>
                <a:cs typeface="Times New Roman" pitchFamily="18" charset="0"/>
              </a:rPr>
              <a:t>71%</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a:t>
            </a:r>
            <a:r>
              <a:rPr kumimoji="0" lang="el-GR" sz="2000" b="1" i="0" u="none" strike="noStrike" cap="none" normalizeH="0" baseline="0" dirty="0" smtClean="0">
                <a:ln>
                  <a:noFill/>
                </a:ln>
                <a:solidFill>
                  <a:srgbClr val="7030A0"/>
                </a:solidFill>
                <a:effectLst/>
                <a:ea typeface="Calibri" pitchFamily="34" charset="0"/>
                <a:cs typeface="Times New Roman" pitchFamily="18" charset="0"/>
              </a:rPr>
              <a:t>72</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a:t>
            </a:r>
            <a:r>
              <a:rPr kumimoji="0" lang="el-GR" sz="2000" b="1" i="0" u="sng" strike="noStrike" cap="none" normalizeH="0" baseline="0" dirty="0" smtClean="0">
                <a:ln>
                  <a:noFill/>
                </a:ln>
                <a:solidFill>
                  <a:schemeClr val="accent2">
                    <a:lumMod val="50000"/>
                  </a:schemeClr>
                </a:solidFill>
                <a:effectLst/>
                <a:ea typeface="Calibri" pitchFamily="34" charset="0"/>
                <a:cs typeface="Times New Roman" pitchFamily="18" charset="0"/>
              </a:rPr>
              <a:t>83</a:t>
            </a:r>
            <a:r>
              <a:rPr kumimoji="0" lang="el-GR" sz="2000" b="1" i="0" u="sng" strike="noStrike" cap="none" normalizeH="0" baseline="0" dirty="0" smtClean="0">
                <a:ln>
                  <a:noFill/>
                </a:ln>
                <a:solidFill>
                  <a:schemeClr val="tx1"/>
                </a:solidFill>
                <a:effectLst/>
                <a:ea typeface="Calibri" pitchFamily="34" charset="0"/>
                <a:cs typeface="Times New Roman" pitchFamily="18" charset="0"/>
              </a:rPr>
              <a:t>%</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και </a:t>
            </a:r>
            <a:r>
              <a:rPr kumimoji="0" lang="el-GR" sz="2000" b="1" i="0" u="sng" strike="noStrike" cap="none" normalizeH="0" baseline="0" dirty="0" smtClean="0">
                <a:ln>
                  <a:noFill/>
                </a:ln>
                <a:solidFill>
                  <a:srgbClr val="FF0000"/>
                </a:solidFill>
                <a:effectLst/>
                <a:ea typeface="Calibri" pitchFamily="34" charset="0"/>
                <a:cs typeface="Times New Roman" pitchFamily="18" charset="0"/>
              </a:rPr>
              <a:t>89</a:t>
            </a:r>
            <a:r>
              <a:rPr kumimoji="0" lang="el-GR" sz="2000" b="1" i="0" u="sng" strike="noStrike" cap="none" normalizeH="0" baseline="0" dirty="0" smtClean="0">
                <a:ln>
                  <a:noFill/>
                </a:ln>
                <a:solidFill>
                  <a:schemeClr val="tx1"/>
                </a:solidFill>
                <a:effectLst/>
                <a:ea typeface="Calibri" pitchFamily="34" charset="0"/>
                <a:cs typeface="Times New Roman" pitchFamily="18" charset="0"/>
              </a:rPr>
              <a:t>%</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0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tx1"/>
                </a:solidFill>
                <a:effectLst/>
                <a:ea typeface="Calibri" pitchFamily="34" charset="0"/>
                <a:cs typeface="Times New Roman" pitchFamily="18" charset="0"/>
              </a:rPr>
              <a:t>Αναφορικά με τα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διαθέσιμα </a:t>
            </a:r>
            <a:r>
              <a:rPr kumimoji="0" lang="el-GR" sz="2000" b="1" i="0" u="none" strike="noStrike" cap="none" spc="300" normalizeH="0" baseline="0" dirty="0" smtClean="0">
                <a:ln>
                  <a:noFill/>
                </a:ln>
                <a:solidFill>
                  <a:schemeClr val="tx1"/>
                </a:solidFill>
                <a:effectLst/>
                <a:ea typeface="Calibri" pitchFamily="34" charset="0"/>
                <a:cs typeface="Times New Roman" pitchFamily="18" charset="0"/>
              </a:rPr>
              <a:t>διαδικτυακά εκπαιδευτικά εργαλεία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του Α΄ Εργαστηρίου Παθολογικής Ανατομικής, τα </a:t>
            </a:r>
            <a:r>
              <a:rPr kumimoji="0" lang="el-GR" sz="200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μέσα ποσοστά ικανοποίησης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ήταν: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76</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για την ηλεκτρονική εκπαιδευτική πλατφόρμα </a:t>
            </a:r>
            <a:r>
              <a:rPr kumimoji="0" lang="en-US" sz="2000" i="0" u="none" strike="noStrike" cap="none" normalizeH="0" baseline="0" dirty="0" smtClean="0">
                <a:ln>
                  <a:noFill/>
                </a:ln>
                <a:solidFill>
                  <a:schemeClr val="tx1"/>
                </a:solidFill>
                <a:effectLst/>
                <a:ea typeface="Calibri" pitchFamily="34" charset="0"/>
                <a:cs typeface="Times New Roman" pitchFamily="18" charset="0"/>
              </a:rPr>
              <a:t>HIPON </a:t>
            </a:r>
            <a:r>
              <a:rPr kumimoji="0" lang="el-GR" sz="2000" i="0" u="none" strike="noStrike" cap="none" normalizeH="0" baseline="0" dirty="0" smtClean="0">
                <a:ln>
                  <a:noFill/>
                </a:ln>
                <a:solidFill>
                  <a:schemeClr val="tx1"/>
                </a:solidFill>
                <a:effectLst/>
                <a:ea typeface="Calibri" pitchFamily="34" charset="0"/>
                <a:cs typeface="Times New Roman" pitchFamily="18" charset="0"/>
              </a:rPr>
              <a:t>και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78</a:t>
            </a:r>
            <a:r>
              <a:rPr kumimoji="0" lang="el-GR" sz="2000" i="0" u="none" strike="noStrike" cap="none" normalizeH="0" baseline="0" dirty="0" smtClean="0">
                <a:ln>
                  <a:noFill/>
                </a:ln>
                <a:solidFill>
                  <a:schemeClr val="tx1"/>
                </a:solidFill>
                <a:effectLst/>
                <a:ea typeface="Calibri" pitchFamily="34" charset="0"/>
                <a:cs typeface="Times New Roman" pitchFamily="18" charset="0"/>
              </a:rPr>
              <a:t>% για τα βιντεοσκοπημένα ανοιχτά εκπαιδευτικά μαθήματα. Ο βαθμός εξοικείωσης με την αναγνώριση βασικών παθολογοανατομικών αλλοιώσεων κατά την κρίση των εκπαιδευθέντων, κατά μέσο όρο μετρήθηκε στο 71%.  Η γραμματειακή υποστήριξη των θεμάτων προπτυχιακών φοιτητών βαθμολογήθηκε με 92%. </a:t>
            </a:r>
            <a:endParaRPr kumimoji="0" lang="el-GR" sz="200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xEl>
                                              <p:pRg st="5" end="5"/>
                                            </p:txEl>
                                          </p:spTgt>
                                        </p:tgtEl>
                                        <p:attrNameLst>
                                          <p:attrName>style.visibility</p:attrName>
                                        </p:attrNameLst>
                                      </p:cBhvr>
                                      <p:to>
                                        <p:strVal val="visible"/>
                                      </p:to>
                                    </p:set>
                                    <p:animEffect transition="in" filter="fade">
                                      <p:cBhvr>
                                        <p:cTn id="7" dur="500"/>
                                        <p:tgtEl>
                                          <p:spTgt spid="102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
                                            <p:txEl>
                                              <p:pRg st="7" end="7"/>
                                            </p:txEl>
                                          </p:spTgt>
                                        </p:tgtEl>
                                        <p:attrNameLst>
                                          <p:attrName>style.visibility</p:attrName>
                                        </p:attrNameLst>
                                      </p:cBhvr>
                                      <p:to>
                                        <p:strVal val="visible"/>
                                      </p:to>
                                    </p:set>
                                    <p:animEffect transition="in" filter="fade">
                                      <p:cBhvr>
                                        <p:cTn id="12" dur="500"/>
                                        <p:tgtEl>
                                          <p:spTgt spid="10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a:bodyPr>
          <a:lstStyle/>
          <a:p>
            <a:r>
              <a:rPr lang="el-GR" sz="2400" dirty="0" smtClean="0">
                <a:solidFill>
                  <a:srgbClr val="C00000"/>
                </a:solidFill>
              </a:rPr>
              <a:t>Καθοδήγηση </a:t>
            </a:r>
            <a:r>
              <a:rPr lang="el-GR" sz="2400" b="1" dirty="0" smtClean="0">
                <a:solidFill>
                  <a:srgbClr val="C00000"/>
                </a:solidFill>
              </a:rPr>
              <a:t>βήμα προς βήμα </a:t>
            </a:r>
            <a:r>
              <a:rPr lang="el-GR" sz="2400" dirty="0" smtClean="0"/>
              <a:t>στην </a:t>
            </a:r>
            <a:r>
              <a:rPr lang="el-GR" sz="2400" b="1" dirty="0" smtClean="0"/>
              <a:t>ορθή διαδικασία διάγνωσης</a:t>
            </a:r>
            <a:r>
              <a:rPr lang="en-US" sz="2400" b="1" dirty="0" smtClean="0"/>
              <a:t>.</a:t>
            </a:r>
            <a:r>
              <a:rPr lang="el-GR" sz="2400" b="1" dirty="0" smtClean="0"/>
              <a:t> </a:t>
            </a:r>
            <a:r>
              <a:rPr lang="el-GR" sz="2400" dirty="0" smtClean="0"/>
              <a:t/>
            </a:r>
            <a:br>
              <a:rPr lang="el-GR" sz="2400" dirty="0" smtClean="0"/>
            </a:br>
            <a:r>
              <a:rPr lang="el-GR" sz="2400" dirty="0" smtClean="0"/>
              <a:t/>
            </a:r>
            <a:br>
              <a:rPr lang="el-GR" sz="2400" dirty="0" smtClean="0"/>
            </a:br>
            <a:r>
              <a:rPr lang="el-GR" sz="2400" dirty="0" smtClean="0"/>
              <a:t>Βοηθητικές ερωτήσεις προς ανάδειξη </a:t>
            </a:r>
            <a:r>
              <a:rPr lang="el-GR" sz="2400" b="1" dirty="0" smtClean="0"/>
              <a:t>ουσιωδών</a:t>
            </a:r>
            <a:r>
              <a:rPr lang="el-GR" sz="2400" dirty="0" smtClean="0"/>
              <a:t> γνωρισμάτων.</a:t>
            </a:r>
            <a:endParaRPr lang="el-GR" sz="2400" dirty="0"/>
          </a:p>
        </p:txBody>
      </p:sp>
      <p:pic>
        <p:nvPicPr>
          <p:cNvPr id="8194" name="Picture 2"/>
          <p:cNvPicPr>
            <a:picLocks noChangeAspect="1" noChangeArrowheads="1"/>
          </p:cNvPicPr>
          <p:nvPr/>
        </p:nvPicPr>
        <p:blipFill>
          <a:blip r:embed="rId2" cstate="print"/>
          <a:srcRect/>
          <a:stretch>
            <a:fillRect/>
          </a:stretch>
        </p:blipFill>
        <p:spPr bwMode="auto">
          <a:xfrm>
            <a:off x="0" y="1214423"/>
            <a:ext cx="9572660" cy="5286412"/>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0" y="1214422"/>
            <a:ext cx="9572660" cy="5286412"/>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0" y="1214422"/>
            <a:ext cx="9572661" cy="53819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131910"/>
          </a:xfrm>
        </p:spPr>
        <p:txBody>
          <a:bodyPr>
            <a:noAutofit/>
          </a:bodyPr>
          <a:lstStyle/>
          <a:p>
            <a:r>
              <a:rPr lang="el-GR" sz="2000" b="1" dirty="0" smtClean="0">
                <a:solidFill>
                  <a:srgbClr val="C00000"/>
                </a:solidFill>
              </a:rPr>
              <a:t>Προσομοίωση</a:t>
            </a:r>
            <a:r>
              <a:rPr lang="el-GR" sz="2000" dirty="0" smtClean="0">
                <a:solidFill>
                  <a:srgbClr val="C00000"/>
                </a:solidFill>
              </a:rPr>
              <a:t> με την </a:t>
            </a:r>
            <a:r>
              <a:rPr lang="el-GR" sz="2000" b="1" dirty="0" err="1" smtClean="0">
                <a:solidFill>
                  <a:srgbClr val="C00000"/>
                </a:solidFill>
              </a:rPr>
              <a:t>καθ’ημέρα</a:t>
            </a:r>
            <a:r>
              <a:rPr lang="el-GR" sz="2000" b="1" dirty="0" smtClean="0">
                <a:solidFill>
                  <a:srgbClr val="C00000"/>
                </a:solidFill>
              </a:rPr>
              <a:t> πράξη </a:t>
            </a:r>
            <a:r>
              <a:rPr lang="el-GR" sz="2000" dirty="0" smtClean="0">
                <a:solidFill>
                  <a:srgbClr val="C00000"/>
                </a:solidFill>
              </a:rPr>
              <a:t>σε ένα </a:t>
            </a:r>
            <a:r>
              <a:rPr lang="el-GR" sz="2000" dirty="0" err="1" smtClean="0">
                <a:solidFill>
                  <a:srgbClr val="C00000"/>
                </a:solidFill>
              </a:rPr>
              <a:t>παθολογοανατομικό</a:t>
            </a:r>
            <a:r>
              <a:rPr lang="el-GR" sz="2000" dirty="0" smtClean="0">
                <a:solidFill>
                  <a:srgbClr val="C00000"/>
                </a:solidFill>
              </a:rPr>
              <a:t> εργαστήριο.</a:t>
            </a:r>
            <a:br>
              <a:rPr lang="el-GR" sz="2000" dirty="0" smtClean="0">
                <a:solidFill>
                  <a:srgbClr val="C00000"/>
                </a:solidFill>
              </a:rPr>
            </a:br>
            <a:r>
              <a:rPr lang="el-GR" sz="2000" dirty="0" smtClean="0">
                <a:solidFill>
                  <a:srgbClr val="C00000"/>
                </a:solidFill>
              </a:rPr>
              <a:t>Μετά τη μελέτη της μορφολογίας, πιθανή παραγγελία ειδικών χρώσεων, </a:t>
            </a:r>
            <a:br>
              <a:rPr lang="el-GR" sz="2000" dirty="0" smtClean="0">
                <a:solidFill>
                  <a:srgbClr val="C00000"/>
                </a:solidFill>
              </a:rPr>
            </a:br>
            <a:r>
              <a:rPr lang="el-GR" sz="2000" dirty="0" smtClean="0">
                <a:solidFill>
                  <a:srgbClr val="C00000"/>
                </a:solidFill>
              </a:rPr>
              <a:t>αναζήτηση περαιτέρω </a:t>
            </a:r>
            <a:r>
              <a:rPr lang="el-GR" sz="2000" dirty="0" err="1" smtClean="0">
                <a:solidFill>
                  <a:srgbClr val="C00000"/>
                </a:solidFill>
              </a:rPr>
              <a:t>κλινικοεργαστηριακών</a:t>
            </a:r>
            <a:r>
              <a:rPr lang="el-GR" sz="2000" dirty="0" smtClean="0">
                <a:solidFill>
                  <a:srgbClr val="C00000"/>
                </a:solidFill>
              </a:rPr>
              <a:t> δεδομένων και </a:t>
            </a:r>
            <a:br>
              <a:rPr lang="el-GR" sz="2000" dirty="0" smtClean="0">
                <a:solidFill>
                  <a:srgbClr val="C00000"/>
                </a:solidFill>
              </a:rPr>
            </a:br>
            <a:r>
              <a:rPr lang="el-GR" sz="2000" dirty="0" smtClean="0">
                <a:solidFill>
                  <a:srgbClr val="C00000"/>
                </a:solidFill>
              </a:rPr>
              <a:t>στοιχείων από το ιστορικό του ασθενούς. </a:t>
            </a:r>
            <a:br>
              <a:rPr lang="el-GR" sz="2000" dirty="0" smtClean="0">
                <a:solidFill>
                  <a:srgbClr val="C00000"/>
                </a:solidFill>
              </a:rPr>
            </a:br>
            <a:r>
              <a:rPr lang="el-GR" sz="2000" dirty="0" smtClean="0">
                <a:solidFill>
                  <a:srgbClr val="C00000"/>
                </a:solidFill>
              </a:rPr>
              <a:t> </a:t>
            </a:r>
            <a:endParaRPr lang="el-GR" sz="2000" dirty="0">
              <a:solidFill>
                <a:srgbClr val="C00000"/>
              </a:solidFill>
            </a:endParaRPr>
          </a:p>
        </p:txBody>
      </p:sp>
      <p:pic>
        <p:nvPicPr>
          <p:cNvPr id="11266" name="Picture 2"/>
          <p:cNvPicPr>
            <a:picLocks noChangeAspect="1" noChangeArrowheads="1"/>
          </p:cNvPicPr>
          <p:nvPr/>
        </p:nvPicPr>
        <p:blipFill>
          <a:blip r:embed="rId2" cstate="print"/>
          <a:srcRect/>
          <a:stretch>
            <a:fillRect/>
          </a:stretch>
        </p:blipFill>
        <p:spPr bwMode="auto">
          <a:xfrm>
            <a:off x="-1" y="1500174"/>
            <a:ext cx="7496711" cy="4214842"/>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2214546" y="3143248"/>
            <a:ext cx="9529718" cy="5357850"/>
          </a:xfrm>
          <a:prstGeom prst="rect">
            <a:avLst/>
          </a:prstGeom>
          <a:noFill/>
          <a:ln w="9525">
            <a:noFill/>
            <a:miter lim="800000"/>
            <a:headEnd/>
            <a:tailEnd/>
          </a:ln>
          <a:effectLst/>
        </p:spPr>
      </p:pic>
      <mc:AlternateContent xmlns:mc="http://schemas.openxmlformats.org/markup-compatibility/2006">
        <mc:Choice xmlns="" xmlns:p14="http://schemas.microsoft.com/office/powerpoint/2010/main" Requires="p14">
          <p:contentPart p14:bwMode="auto" r:id="">
            <p14:nvContentPartPr>
              <p14:cNvPr id="132098" name="Ink 2"/>
              <p14:cNvContentPartPr>
                <a14:cpLocks xmlns:a14="http://schemas.microsoft.com/office/drawing/2010/main" noRot="1" noChangeAspect="1" noEditPoints="1" noChangeArrowheads="1" noChangeShapeType="1"/>
              </p14:cNvContentPartPr>
              <p14:nvPr/>
            </p14:nvContentPartPr>
            <p14:xfrm>
              <a:off x="2527300" y="2473325"/>
              <a:ext cx="268288" cy="250825"/>
            </p14:xfrm>
          </p:contentPart>
        </mc:Choice>
        <mc:Fallback>
          <p:pic>
            <p:nvPicPr>
              <p:cNvPr id="132098" name="Ink 2"/>
              <p:cNvPicPr>
                <a:picLocks noRot="1" noChangeAspect="1" noEditPoints="1" noChangeArrowheads="1" noChangeShapeType="1"/>
              </p:cNvPicPr>
              <p:nvPr/>
            </p:nvPicPr>
            <p:blipFill>
              <a:blip r:embed="rId4" cstate="print"/>
              <a:stretch>
                <a:fillRect/>
              </a:stretch>
            </p:blipFill>
            <p:spPr>
              <a:xfrm>
                <a:off x="2517949" y="2463969"/>
                <a:ext cx="286989" cy="269538"/>
              </a:xfrm>
              <a:prstGeom prst="rect">
                <a:avLst/>
              </a:prstGeom>
            </p:spPr>
          </p:pic>
        </mc:Fallback>
      </mc:AlternateContent>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57554" cy="1714488"/>
          </a:xfrm>
        </p:spPr>
        <p:txBody>
          <a:bodyPr>
            <a:normAutofit fontScale="90000"/>
          </a:bodyPr>
          <a:lstStyle/>
          <a:p>
            <a:r>
              <a:rPr lang="el-GR" dirty="0" smtClean="0">
                <a:solidFill>
                  <a:srgbClr val="C00000"/>
                </a:solidFill>
              </a:rPr>
              <a:t>Επιλογή χρήσιμων ανοσοδεικτών</a:t>
            </a:r>
            <a:endParaRPr lang="el-GR" dirty="0">
              <a:solidFill>
                <a:srgbClr val="C00000"/>
              </a:solidFill>
            </a:endParaRPr>
          </a:p>
        </p:txBody>
      </p:sp>
      <p:pic>
        <p:nvPicPr>
          <p:cNvPr id="12290" name="Picture 2"/>
          <p:cNvPicPr>
            <a:picLocks noChangeAspect="1" noChangeArrowheads="1"/>
          </p:cNvPicPr>
          <p:nvPr/>
        </p:nvPicPr>
        <p:blipFill>
          <a:blip r:embed="rId2" cstate="print"/>
          <a:srcRect/>
          <a:stretch>
            <a:fillRect/>
          </a:stretch>
        </p:blipFill>
        <p:spPr bwMode="auto">
          <a:xfrm>
            <a:off x="0" y="1857364"/>
            <a:ext cx="8004962" cy="4500594"/>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3571868" y="-1071594"/>
            <a:ext cx="7242586" cy="407196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cstate="print"/>
          <a:srcRect/>
          <a:stretch>
            <a:fillRect/>
          </a:stretch>
        </p:blipFill>
        <p:spPr bwMode="auto">
          <a:xfrm>
            <a:off x="3571868" y="2761245"/>
            <a:ext cx="7215238" cy="4096755"/>
          </a:xfrm>
          <a:prstGeom prst="rect">
            <a:avLst/>
          </a:prstGeom>
          <a:noFill/>
          <a:ln w="9525">
            <a:noFill/>
            <a:miter lim="800000"/>
            <a:headEnd/>
            <a:tailEnd/>
          </a:ln>
          <a:effectLst/>
        </p:spPr>
      </p:pic>
      <mc:AlternateContent xmlns:mc="http://schemas.openxmlformats.org/markup-compatibility/2006">
        <mc:Choice xmlns="" xmlns:p14="http://schemas.microsoft.com/office/powerpoint/2010/main" Requires="p14">
          <p:contentPart p14:bwMode="auto" r:id="">
            <p14:nvContentPartPr>
              <p14:cNvPr id="133122" name="Ink 2"/>
              <p14:cNvContentPartPr>
                <a14:cpLocks xmlns:a14="http://schemas.microsoft.com/office/drawing/2010/main" noRot="1" noChangeAspect="1" noEditPoints="1" noChangeArrowheads="1" noChangeShapeType="1"/>
              </p14:cNvContentPartPr>
              <p14:nvPr/>
            </p14:nvContentPartPr>
            <p14:xfrm>
              <a:off x="2484438" y="3429000"/>
              <a:ext cx="285750" cy="231775"/>
            </p14:xfrm>
          </p:contentPart>
        </mc:Choice>
        <mc:Fallback>
          <p:pic>
            <p:nvPicPr>
              <p:cNvPr id="133122" name="Ink 2"/>
              <p:cNvPicPr>
                <a:picLocks noRot="1" noChangeAspect="1" noEditPoints="1" noChangeArrowheads="1" noChangeShapeType="1"/>
              </p:cNvPicPr>
              <p:nvPr/>
            </p:nvPicPr>
            <p:blipFill>
              <a:blip r:embed="rId5" cstate="print"/>
              <a:stretch>
                <a:fillRect/>
              </a:stretch>
            </p:blipFill>
            <p:spPr>
              <a:xfrm>
                <a:off x="2475081" y="3419643"/>
                <a:ext cx="304464" cy="250490"/>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133123" name="Ink 3"/>
              <p14:cNvContentPartPr>
                <a14:cpLocks xmlns:a14="http://schemas.microsoft.com/office/drawing/2010/main" noRot="1" noChangeAspect="1" noEditPoints="1" noChangeArrowheads="1" noChangeShapeType="1"/>
              </p14:cNvContentPartPr>
              <p14:nvPr/>
            </p14:nvContentPartPr>
            <p14:xfrm>
              <a:off x="2484438" y="4508500"/>
              <a:ext cx="366712" cy="285750"/>
            </p14:xfrm>
          </p:contentPart>
        </mc:Choice>
        <mc:Fallback>
          <p:pic>
            <p:nvPicPr>
              <p:cNvPr id="133123" name="Ink 3"/>
              <p:cNvPicPr>
                <a:picLocks noRot="1" noChangeAspect="1" noEditPoints="1" noChangeArrowheads="1" noChangeShapeType="1"/>
              </p:cNvPicPr>
              <p:nvPr/>
            </p:nvPicPr>
            <p:blipFill>
              <a:blip r:embed="rId6" cstate="print"/>
              <a:stretch>
                <a:fillRect/>
              </a:stretch>
            </p:blipFill>
            <p:spPr>
              <a:xfrm>
                <a:off x="2475081" y="4499143"/>
                <a:ext cx="385425" cy="304464"/>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133124" name="Ink 4"/>
              <p14:cNvContentPartPr>
                <a14:cpLocks xmlns:a14="http://schemas.microsoft.com/office/drawing/2010/main" noRot="1" noChangeAspect="1" noEditPoints="1" noChangeArrowheads="1" noChangeShapeType="1"/>
              </p14:cNvContentPartPr>
              <p14:nvPr/>
            </p14:nvContentPartPr>
            <p14:xfrm>
              <a:off x="5795963" y="5186363"/>
              <a:ext cx="360362" cy="239712"/>
            </p14:xfrm>
          </p:contentPart>
        </mc:Choice>
        <mc:Fallback>
          <p:pic>
            <p:nvPicPr>
              <p:cNvPr id="133124" name="Ink 4"/>
              <p:cNvPicPr>
                <a:picLocks noRot="1" noChangeAspect="1" noEditPoints="1" noChangeArrowheads="1" noChangeShapeType="1"/>
              </p:cNvPicPr>
              <p:nvPr/>
            </p:nvPicPr>
            <p:blipFill>
              <a:blip r:embed="rId7" cstate="print"/>
              <a:stretch>
                <a:fillRect/>
              </a:stretch>
            </p:blipFill>
            <p:spPr>
              <a:xfrm>
                <a:off x="5786603" y="5177005"/>
                <a:ext cx="379082" cy="258428"/>
              </a:xfrm>
              <a:prstGeom prst="rect">
                <a:avLst/>
              </a:prstGeom>
            </p:spPr>
          </p:pic>
        </mc:Fallback>
      </mc:AlternateContent>
      <mc:AlternateContent xmlns:mc="http://schemas.openxmlformats.org/markup-compatibility/2006">
        <mc:Choice xmlns="" xmlns:p14="http://schemas.microsoft.com/office/powerpoint/2010/main" Requires="p14">
          <p:contentPart p14:bwMode="auto" r:id="">
            <p14:nvContentPartPr>
              <p14:cNvPr id="133125" name="Ink 5"/>
              <p14:cNvContentPartPr>
                <a14:cpLocks xmlns:a14="http://schemas.microsoft.com/office/drawing/2010/main" noRot="1" noChangeAspect="1" noEditPoints="1" noChangeArrowheads="1" noChangeShapeType="1"/>
              </p14:cNvContentPartPr>
              <p14:nvPr/>
            </p14:nvContentPartPr>
            <p14:xfrm>
              <a:off x="5724525" y="333375"/>
              <a:ext cx="504825" cy="215900"/>
            </p14:xfrm>
          </p:contentPart>
        </mc:Choice>
        <mc:Fallback>
          <p:pic>
            <p:nvPicPr>
              <p:cNvPr id="133125" name="Ink 5"/>
              <p:cNvPicPr>
                <a:picLocks noRot="1" noChangeAspect="1" noEditPoints="1" noChangeArrowheads="1" noChangeShapeType="1"/>
              </p:cNvPicPr>
              <p:nvPr/>
            </p:nvPicPr>
            <p:blipFill>
              <a:blip r:embed="rId8" cstate="print"/>
              <a:stretch>
                <a:fillRect/>
              </a:stretch>
            </p:blipFill>
            <p:spPr>
              <a:xfrm>
                <a:off x="5715163" y="324004"/>
                <a:ext cx="523549" cy="234643"/>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25"/>
                                        </p:tgtEl>
                                        <p:attrNameLst>
                                          <p:attrName>style.visibility</p:attrName>
                                        </p:attrNameLst>
                                      </p:cBhvr>
                                      <p:to>
                                        <p:strVal val="visible"/>
                                      </p:to>
                                    </p:set>
                                    <p:animEffect transition="in" filter="fade">
                                      <p:cBhvr>
                                        <p:cTn id="12" dur="500"/>
                                        <p:tgtEl>
                                          <p:spTgt spid="133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500"/>
                                        <p:tgtEl>
                                          <p:spTgt spid="122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24"/>
                                        </p:tgtEl>
                                        <p:attrNameLst>
                                          <p:attrName>style.visibility</p:attrName>
                                        </p:attrNameLst>
                                      </p:cBhvr>
                                      <p:to>
                                        <p:strVal val="visible"/>
                                      </p:to>
                                    </p:set>
                                    <p:animEffect transition="in" filter="fade">
                                      <p:cBhvr>
                                        <p:cTn id="22"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357322"/>
          </a:xfrm>
        </p:spPr>
        <p:txBody>
          <a:bodyPr>
            <a:noAutofit/>
          </a:bodyPr>
          <a:lstStyle/>
          <a:p>
            <a:r>
              <a:rPr lang="el-GR" sz="2400" dirty="0" smtClean="0">
                <a:solidFill>
                  <a:srgbClr val="C00000"/>
                </a:solidFill>
              </a:rPr>
              <a:t>Οι </a:t>
            </a:r>
            <a:r>
              <a:rPr lang="el-GR" sz="2400" dirty="0" smtClean="0">
                <a:solidFill>
                  <a:srgbClr val="C00000"/>
                </a:solidFill>
                <a:effectLst>
                  <a:outerShdw blurRad="38100" dist="38100" dir="2700000" algn="tl">
                    <a:srgbClr val="000000">
                      <a:alpha val="43137"/>
                    </a:srgbClr>
                  </a:outerShdw>
                </a:effectLst>
              </a:rPr>
              <a:t>άστοχες</a:t>
            </a:r>
            <a:r>
              <a:rPr lang="el-GR" sz="2400" dirty="0" smtClean="0">
                <a:solidFill>
                  <a:srgbClr val="C00000"/>
                </a:solidFill>
              </a:rPr>
              <a:t> επιλογές ιατρικών εξετάσεων πρέπει να </a:t>
            </a:r>
            <a:r>
              <a:rPr lang="el-GR" sz="2400" dirty="0" smtClean="0">
                <a:solidFill>
                  <a:srgbClr val="C00000"/>
                </a:solidFill>
                <a:effectLst>
                  <a:outerShdw blurRad="38100" dist="38100" dir="2700000" algn="tl">
                    <a:srgbClr val="000000">
                      <a:alpha val="43137"/>
                    </a:srgbClr>
                  </a:outerShdw>
                </a:effectLst>
              </a:rPr>
              <a:t>αποφεύγονται</a:t>
            </a:r>
            <a:r>
              <a:rPr lang="el-GR" sz="2400" dirty="0" smtClean="0">
                <a:solidFill>
                  <a:srgbClr val="C00000"/>
                </a:solidFill>
              </a:rPr>
              <a:t> </a:t>
            </a:r>
            <a:br>
              <a:rPr lang="el-GR" sz="2400" dirty="0" smtClean="0">
                <a:solidFill>
                  <a:srgbClr val="C00000"/>
                </a:solidFill>
              </a:rPr>
            </a:br>
            <a:r>
              <a:rPr lang="el-GR" sz="2400" dirty="0" smtClean="0">
                <a:solidFill>
                  <a:srgbClr val="C00000"/>
                </a:solidFill>
              </a:rPr>
              <a:t>όχι μόνο για οικονομικούς λόγους </a:t>
            </a:r>
            <a:br>
              <a:rPr lang="el-GR" sz="2400" dirty="0" smtClean="0">
                <a:solidFill>
                  <a:srgbClr val="C00000"/>
                </a:solidFill>
              </a:rPr>
            </a:br>
            <a:r>
              <a:rPr lang="el-GR" sz="2400" dirty="0" smtClean="0">
                <a:solidFill>
                  <a:srgbClr val="C00000"/>
                </a:solidFill>
              </a:rPr>
              <a:t>αλλά και για λόγους σωστής επιστημονικής πρακτικής.</a:t>
            </a:r>
            <a:br>
              <a:rPr lang="el-GR" sz="2400" dirty="0" smtClean="0">
                <a:solidFill>
                  <a:srgbClr val="C00000"/>
                </a:solidFill>
              </a:rPr>
            </a:br>
            <a:endParaRPr lang="el-GR" sz="2400" dirty="0">
              <a:solidFill>
                <a:srgbClr val="C00000"/>
              </a:solidFill>
            </a:endParaRPr>
          </a:p>
        </p:txBody>
      </p:sp>
      <p:pic>
        <p:nvPicPr>
          <p:cNvPr id="14338" name="Picture 2"/>
          <p:cNvPicPr>
            <a:picLocks noChangeAspect="1" noChangeArrowheads="1"/>
          </p:cNvPicPr>
          <p:nvPr/>
        </p:nvPicPr>
        <p:blipFill>
          <a:blip r:embed="rId3" cstate="print"/>
          <a:srcRect/>
          <a:stretch>
            <a:fillRect/>
          </a:stretch>
        </p:blipFill>
        <p:spPr bwMode="auto">
          <a:xfrm>
            <a:off x="0" y="1500150"/>
            <a:ext cx="9529717" cy="5357850"/>
          </a:xfrm>
          <a:prstGeom prst="rect">
            <a:avLst/>
          </a:prstGeom>
          <a:noFill/>
          <a:ln w="9525">
            <a:noFill/>
            <a:miter lim="800000"/>
            <a:headEnd/>
            <a:tailEnd/>
          </a:ln>
          <a:effectLst/>
        </p:spPr>
      </p:pic>
      <mc:AlternateContent xmlns:mc="http://schemas.openxmlformats.org/markup-compatibility/2006">
        <mc:Choice xmlns="" xmlns:p14="http://schemas.microsoft.com/office/powerpoint/2010/main" Requires="p14">
          <p:contentPart p14:bwMode="auto" r:id="">
            <p14:nvContentPartPr>
              <p14:cNvPr id="135170" name="Ink 2"/>
              <p14:cNvContentPartPr>
                <a14:cpLocks xmlns:a14="http://schemas.microsoft.com/office/drawing/2010/main" noRot="1" noChangeAspect="1" noEditPoints="1" noChangeArrowheads="1" noChangeShapeType="1"/>
              </p14:cNvContentPartPr>
              <p14:nvPr/>
            </p14:nvContentPartPr>
            <p14:xfrm>
              <a:off x="2916238" y="4292600"/>
              <a:ext cx="1143000" cy="1047750"/>
            </p14:xfrm>
          </p:contentPart>
        </mc:Choice>
        <mc:Fallback>
          <p:pic>
            <p:nvPicPr>
              <p:cNvPr id="135170" name="Ink 2"/>
              <p:cNvPicPr>
                <a:picLocks noRot="1" noChangeAspect="1" noEditPoints="1" noChangeArrowheads="1" noChangeShapeType="1"/>
              </p:cNvPicPr>
              <p:nvPr/>
            </p:nvPicPr>
            <p:blipFill>
              <a:blip r:embed="rId4" cstate="print"/>
              <a:stretch>
                <a:fillRect/>
              </a:stretch>
            </p:blipFill>
            <p:spPr>
              <a:xfrm>
                <a:off x="2906881" y="4283239"/>
                <a:ext cx="1161714" cy="1066473"/>
              </a:xfrm>
              <a:prstGeom prst="rect">
                <a:avLst/>
              </a:prstGeom>
            </p:spPr>
          </p:pic>
        </mc:Fallback>
      </mc:AlternateContent>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642942"/>
          </a:xfrm>
        </p:spPr>
        <p:txBody>
          <a:bodyPr>
            <a:noAutofit/>
          </a:bodyPr>
          <a:lstStyle/>
          <a:p>
            <a:r>
              <a:rPr lang="el-GR" sz="6000" dirty="0" smtClean="0">
                <a:solidFill>
                  <a:srgbClr val="C00000"/>
                </a:solidFill>
              </a:rPr>
              <a:t>Η ώρα της απόφασης</a:t>
            </a:r>
            <a:endParaRPr lang="el-GR" sz="6000" dirty="0">
              <a:solidFill>
                <a:srgbClr val="C00000"/>
              </a:solidFill>
            </a:endParaRPr>
          </a:p>
        </p:txBody>
      </p:sp>
      <p:pic>
        <p:nvPicPr>
          <p:cNvPr id="3" name="Picture 3"/>
          <p:cNvPicPr>
            <a:picLocks noChangeAspect="1" noChangeArrowheads="1"/>
          </p:cNvPicPr>
          <p:nvPr/>
        </p:nvPicPr>
        <p:blipFill>
          <a:blip r:embed="rId2" cstate="print"/>
          <a:srcRect/>
          <a:stretch>
            <a:fillRect/>
          </a:stretch>
        </p:blipFill>
        <p:spPr bwMode="auto">
          <a:xfrm>
            <a:off x="357158" y="1285860"/>
            <a:ext cx="9572660" cy="5381994"/>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357158" y="1285860"/>
            <a:ext cx="9572660" cy="5357850"/>
          </a:xfrm>
          <a:prstGeom prst="rect">
            <a:avLst/>
          </a:prstGeom>
          <a:noFill/>
          <a:ln w="9525">
            <a:noFill/>
            <a:miter lim="800000"/>
            <a:headEnd/>
            <a:tailEnd/>
          </a:ln>
          <a:effectLst/>
        </p:spPr>
      </p:pic>
      <p:sp>
        <p:nvSpPr>
          <p:cNvPr id="5" name="Rectangle 4"/>
          <p:cNvSpPr/>
          <p:nvPr/>
        </p:nvSpPr>
        <p:spPr>
          <a:xfrm>
            <a:off x="6286512" y="2571744"/>
            <a:ext cx="2857488" cy="646331"/>
          </a:xfrm>
          <a:prstGeom prst="rect">
            <a:avLst/>
          </a:prstGeom>
        </p:spPr>
        <p:txBody>
          <a:bodyPr wrap="square">
            <a:spAutoFit/>
          </a:bodyPr>
          <a:lstStyle/>
          <a:p>
            <a:pPr algn="ctr"/>
            <a:r>
              <a:rPr lang="el-GR" dirty="0" smtClean="0"/>
              <a:t>Τα σφάλματα αποτελούν ερεθίσματα για μάθηση.</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785794"/>
            <a:ext cx="9148528" cy="5143536"/>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0" y="785794"/>
            <a:ext cx="9148528" cy="5143536"/>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0" y="785794"/>
            <a:ext cx="9144000" cy="5140990"/>
          </a:xfrm>
          <a:prstGeom prst="rect">
            <a:avLst/>
          </a:prstGeom>
          <a:noFill/>
          <a:ln w="9525">
            <a:noFill/>
            <a:miter lim="800000"/>
            <a:headEnd/>
            <a:tailEnd/>
          </a:ln>
          <a:effectLst/>
        </p:spPr>
      </p:pic>
      <p:pic>
        <p:nvPicPr>
          <p:cNvPr id="6" name="Picture 5"/>
          <p:cNvPicPr>
            <a:picLocks noChangeAspect="1" noChangeArrowheads="1"/>
          </p:cNvPicPr>
          <p:nvPr/>
        </p:nvPicPr>
        <p:blipFill>
          <a:blip r:embed="rId5" cstate="print"/>
          <a:srcRect/>
          <a:stretch>
            <a:fillRect/>
          </a:stretch>
        </p:blipFill>
        <p:spPr bwMode="auto">
          <a:xfrm>
            <a:off x="0" y="785794"/>
            <a:ext cx="9148528" cy="5143536"/>
          </a:xfrm>
          <a:prstGeom prst="rect">
            <a:avLst/>
          </a:prstGeom>
          <a:noFill/>
          <a:ln w="9525">
            <a:noFill/>
            <a:miter lim="800000"/>
            <a:headEnd/>
            <a:tailEnd/>
          </a:ln>
          <a:effectLst/>
        </p:spPr>
      </p:pic>
      <p:pic>
        <p:nvPicPr>
          <p:cNvPr id="7" name="Picture 6"/>
          <p:cNvPicPr>
            <a:picLocks noChangeAspect="1" noChangeArrowheads="1"/>
          </p:cNvPicPr>
          <p:nvPr/>
        </p:nvPicPr>
        <p:blipFill>
          <a:blip r:embed="rId6" cstate="print"/>
          <a:srcRect/>
          <a:stretch>
            <a:fillRect/>
          </a:stretch>
        </p:blipFill>
        <p:spPr bwMode="auto">
          <a:xfrm>
            <a:off x="0" y="785794"/>
            <a:ext cx="9148529" cy="5143536"/>
          </a:xfrm>
          <a:prstGeom prst="rect">
            <a:avLst/>
          </a:prstGeom>
          <a:noFill/>
          <a:ln w="9525">
            <a:noFill/>
            <a:miter lim="800000"/>
            <a:headEnd/>
            <a:tailEnd/>
          </a:ln>
          <a:effectLst/>
        </p:spPr>
      </p:pic>
      <p:sp>
        <p:nvSpPr>
          <p:cNvPr id="9" name="Title 1"/>
          <p:cNvSpPr>
            <a:spLocks noGrp="1"/>
          </p:cNvSpPr>
          <p:nvPr>
            <p:ph type="title"/>
          </p:nvPr>
        </p:nvSpPr>
        <p:spPr>
          <a:xfrm>
            <a:off x="-285784" y="0"/>
            <a:ext cx="9715568" cy="714375"/>
          </a:xfrm>
        </p:spPr>
        <p:txBody>
          <a:bodyPr>
            <a:noAutofit/>
          </a:bodyPr>
          <a:lstStyle/>
          <a:p>
            <a:r>
              <a:rPr lang="el-GR" sz="2000" b="1" dirty="0" smtClean="0">
                <a:solidFill>
                  <a:srgbClr val="C00000"/>
                </a:solidFill>
                <a:effectLst>
                  <a:outerShdw blurRad="38100" dist="38100" dir="2700000" algn="tl">
                    <a:srgbClr val="000000">
                      <a:alpha val="43137"/>
                    </a:srgbClr>
                  </a:outerShdw>
                </a:effectLst>
              </a:rPr>
              <a:t>Πλήρης δικαιολόγηση </a:t>
            </a:r>
            <a:r>
              <a:rPr lang="el-GR" sz="2000" dirty="0" smtClean="0">
                <a:solidFill>
                  <a:srgbClr val="C00000"/>
                </a:solidFill>
              </a:rPr>
              <a:t>της ορθής διάγνωσης και </a:t>
            </a:r>
            <a:r>
              <a:rPr lang="el-GR" sz="2000" b="1" dirty="0" smtClean="0">
                <a:solidFill>
                  <a:srgbClr val="C00000"/>
                </a:solidFill>
                <a:effectLst>
                  <a:outerShdw blurRad="38100" dist="38100" dir="2700000" algn="tl">
                    <a:srgbClr val="000000">
                      <a:alpha val="43137"/>
                    </a:srgbClr>
                  </a:outerShdw>
                </a:effectLst>
              </a:rPr>
              <a:t>ανάλυση της διαφοροδιάγνωσής </a:t>
            </a:r>
            <a:r>
              <a:rPr lang="el-GR" sz="2000" dirty="0" smtClean="0">
                <a:solidFill>
                  <a:srgbClr val="C00000"/>
                </a:solidFill>
              </a:rPr>
              <a:t>της.</a:t>
            </a:r>
            <a:endParaRPr lang="el-GR" sz="20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0" y="288571"/>
            <a:ext cx="9144000" cy="6832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Με σκοπό την προώθηση των  αποτελεσμάτων των προσπαθειών των συμβαλλομένων,</a:t>
            </a:r>
            <a:r>
              <a:rPr kumimoji="0" lang="el-GR" sz="1600" b="0" i="0" u="none" strike="noStrike" cap="none" normalizeH="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εκπονήθηκαν  και πραγματοποιήθηκαν οι ακόλουθες</a:t>
            </a: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l-GR" sz="16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el-GR" sz="1600" b="1" i="0" u="none" strike="noStrike" cap="none" spc="300"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δημοσιεύσεις σε επιστημονικά</a:t>
            </a:r>
            <a:r>
              <a:rPr kumimoji="0" lang="el-GR" sz="1600" b="1" i="0" u="none" strike="noStrike" cap="none" spc="300" normalizeH="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περιοδικά και ομιλίες σε συνέδρια / ανακοινώσεις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spc="300" normalizeH="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που σχετίζονται με το ΗΙΡΟΝ</a:t>
            </a:r>
            <a:endParaRPr kumimoji="0" lang="en-US" sz="1600" b="0" i="0" u="none" strike="noStrike" cap="none" normalizeH="0" baseline="0" dirty="0" smtClean="0">
              <a:ln>
                <a:noFill/>
              </a:ln>
              <a:solidFill>
                <a:srgbClr val="FFC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spc="600" normalizeH="0" baseline="0" dirty="0" smtClean="0">
                <a:ln>
                  <a:noFill/>
                </a:ln>
                <a:solidFill>
                  <a:srgbClr val="FF0000"/>
                </a:solidFill>
                <a:latin typeface="Arial" pitchFamily="34" charset="0"/>
                <a:ea typeface="Calibri" pitchFamily="34" charset="0"/>
                <a:cs typeface="Arial" pitchFamily="34" charset="0"/>
              </a:rPr>
              <a:t>-</a:t>
            </a:r>
            <a:r>
              <a:rPr kumimoji="0" lang="el-GR" sz="1400" b="1"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Calibri" pitchFamily="34" charset="0"/>
                <a:cs typeface="Arial" pitchFamily="34" charset="0"/>
              </a:rPr>
              <a:t>Πλήρη</a:t>
            </a:r>
            <a:r>
              <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latin typeface="Arial" pitchFamily="34" charset="0"/>
                <a:ea typeface="Calibri" pitchFamily="34" charset="0"/>
                <a:cs typeface="Arial" pitchFamily="34" charset="0"/>
              </a:rPr>
              <a:t> άρθρα</a:t>
            </a:r>
            <a:endParaRPr kumimoji="0" lang="el-GR" sz="1400" b="0"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1</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Web-based Attempt to Acquire Professional Experience in Pathology: The HIPON Project.  </a:t>
            </a:r>
            <a:r>
              <a:rPr kumimoji="0" lang="en-US" sz="14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MedEdPublish</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2013</a:t>
            </a:r>
            <a:r>
              <a:rPr kumimoji="0" lang="en-US" sz="1400" b="0" i="1"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400" b="0" i="1" strike="noStrike" cap="none" normalizeH="0" baseline="0" dirty="0" smtClean="0">
                <a:ln>
                  <a:noFill/>
                </a:ln>
                <a:latin typeface="Arial" pitchFamily="34" charset="0"/>
                <a:ea typeface="Calibri" pitchFamily="34" charset="0"/>
                <a:cs typeface="Arial" pitchFamily="34" charset="0"/>
              </a:rPr>
              <a:t>www.mededworld.org</a:t>
            </a:r>
            <a:r>
              <a:rPr kumimoji="0" lang="en-US" sz="1400" b="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2</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HIPON Project: Acquiring Medical Experience through an E-learning Platform. A New Perspective in Pathology Education. </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New Perspectives in Science Education. Edition 4, 2015.</a:t>
            </a:r>
            <a:endParaRPr kumimoji="0" lang="el-GR"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3</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Learning Authentically through HIPON Platform. </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The Future of Education, 2015.</a:t>
            </a:r>
            <a:endParaRPr kumimoji="0" lang="el-GR"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4</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Acquiring experience in pathology predominantly from what you see, not from what you read: the HIPON e-learning platform. </a:t>
            </a:r>
            <a:r>
              <a:rPr kumimoji="0" lang="en-US" sz="1400" b="1"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Advances in Medical Education and Practice </a:t>
            </a:r>
            <a:r>
              <a:rPr kumimoji="0" lang="en-US" sz="1400" b="1" i="1" u="none" strike="noStrike" cap="none" normalizeH="0" baseline="0" dirty="0" smtClean="0">
                <a:ln>
                  <a:noFill/>
                </a:ln>
                <a:solidFill>
                  <a:schemeClr val="tx1"/>
                </a:solidFill>
                <a:effectLst/>
                <a:latin typeface="Arial" pitchFamily="34" charset="0"/>
                <a:ea typeface="Calibri" pitchFamily="34" charset="0"/>
                <a:cs typeface="Arial" pitchFamily="34" charset="0"/>
              </a:rPr>
              <a:t>2015:6, 1-7</a:t>
            </a:r>
            <a:r>
              <a:rPr kumimoji="0" lang="en-US" sz="14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lvl="0" eaLnBrk="0" fontAlgn="base" hangingPunct="0">
              <a:spcBef>
                <a:spcPct val="0"/>
              </a:spcBef>
              <a:spcAft>
                <a:spcPct val="0"/>
              </a:spcAft>
            </a:pPr>
            <a:r>
              <a:rPr kumimoji="0" lang="en-US" sz="1400" b="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5</a:t>
            </a:r>
            <a:r>
              <a:rPr kumimoji="0" lang="en-US" sz="1400" b="0" u="none" strike="noStrike" cap="none" normalizeH="0" baseline="0" dirty="0" smtClean="0">
                <a:ln>
                  <a:noFill/>
                </a:ln>
                <a:solidFill>
                  <a:schemeClr val="tx1"/>
                </a:solidFill>
                <a:effectLst/>
                <a:latin typeface="Arial" pitchFamily="34" charset="0"/>
                <a:cs typeface="Arial" pitchFamily="34" charset="0"/>
              </a:rPr>
              <a:t>.</a:t>
            </a:r>
            <a:r>
              <a:rPr lang="en-US" sz="1400" dirty="0" smtClean="0">
                <a:latin typeface="Arial" pitchFamily="34" charset="0"/>
                <a:cs typeface="Arial" pitchFamily="34" charset="0"/>
              </a:rPr>
              <a:t> Implementation of Experimental Learning in Pathology: Impact of HIPON Project Concept and Attainment.</a:t>
            </a:r>
            <a:r>
              <a:rPr lang="en-GB" sz="1400" dirty="0" smtClean="0">
                <a:latin typeface="Arial" pitchFamily="34" charset="0"/>
                <a:cs typeface="Arial" pitchFamily="34" charset="0"/>
              </a:rPr>
              <a:t> </a:t>
            </a:r>
            <a:r>
              <a:rPr lang="en-GB" sz="1400" i="1" dirty="0" smtClean="0">
                <a:effectLst>
                  <a:outerShdw blurRad="38100" dist="38100" dir="2700000" algn="tl">
                    <a:srgbClr val="000000">
                      <a:alpha val="43137"/>
                    </a:srgbClr>
                  </a:outerShdw>
                </a:effectLst>
                <a:latin typeface="Arial" pitchFamily="34" charset="0"/>
                <a:cs typeface="Arial" pitchFamily="34" charset="0"/>
              </a:rPr>
              <a:t>International Archives of Medicine 2015  Vol.8, No 211.</a:t>
            </a:r>
            <a:endParaRPr lang="el-GR" sz="1400" i="1" dirty="0" smtClean="0">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spcBef>
                <a:spcPct val="0"/>
              </a:spcBef>
              <a:spcAft>
                <a:spcPct val="0"/>
              </a:spcAft>
            </a:pPr>
            <a:endParaRPr lang="en-GB" sz="1200" i="1" dirty="0" smtClean="0">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spcBef>
                <a:spcPct val="0"/>
              </a:spcBef>
              <a:spcAft>
                <a:spcPct val="0"/>
              </a:spcAft>
            </a:pPr>
            <a:r>
              <a:rPr kumimoji="0" lang="en-US" sz="1400" b="1" i="0" u="none" strike="noStrike" cap="none" spc="600" normalizeH="0" dirty="0" smtClean="0">
                <a:ln>
                  <a:noFill/>
                </a:ln>
                <a:solidFill>
                  <a:srgbClr val="FF0000"/>
                </a:solidFill>
                <a:effectLst/>
                <a:latin typeface="Arial" pitchFamily="34" charset="0"/>
                <a:ea typeface="Calibri" pitchFamily="34" charset="0"/>
                <a:cs typeface="Arial" pitchFamily="34" charset="0"/>
              </a:rPr>
              <a:t>-</a:t>
            </a:r>
            <a:r>
              <a:rPr lang="el-GR" sz="1400" b="1" spc="600" dirty="0" smtClean="0">
                <a:solidFill>
                  <a:srgbClr val="FF0000"/>
                </a:solidFill>
                <a:effectLst>
                  <a:outerShdw blurRad="38100" dist="38100" dir="2700000" algn="tl">
                    <a:srgbClr val="000000">
                      <a:alpha val="43137"/>
                    </a:srgbClr>
                  </a:outerShdw>
                </a:effectLst>
                <a:latin typeface="Arial" pitchFamily="34" charset="0"/>
                <a:ea typeface="Calibri" pitchFamily="34" charset="0"/>
                <a:cs typeface="Arial" pitchFamily="34" charset="0"/>
              </a:rPr>
              <a:t>Ομιλίες κατόπιν πρόσκλησης</a:t>
            </a:r>
            <a:endParaRPr kumimoji="0" lang="el-GR" sz="1400" b="0"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25</a:t>
            </a:r>
            <a:r>
              <a:rPr kumimoji="0" lang="en-US" sz="1200" b="0"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European Congress of Pathology, Lisbon 2013.</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  9</a:t>
            </a:r>
            <a:r>
              <a:rPr lang="en-US" sz="1200" baseline="300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th</a:t>
            </a:r>
            <a:r>
              <a:rPr lang="en-US" sz="1200" dirty="0" smtClean="0">
                <a:latin typeface="Arial" pitchFamily="34" charset="0"/>
                <a:ea typeface="Calibri" pitchFamily="34" charset="0"/>
                <a:cs typeface="Arial" pitchFamily="34" charset="0"/>
              </a:rPr>
              <a:t> International Forum of Medical Students and Young Doctors, Athens 2015</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pPr>
            <a:r>
              <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27</a:t>
            </a:r>
            <a:r>
              <a:rPr kumimoji="0" lang="en-US" sz="1200" b="0" i="0" u="none" strike="noStrike" cap="none" normalizeH="0" baseline="3000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European Congress of Pathology, Belgrade 2015.</a:t>
            </a:r>
            <a:endParaRPr kumimoji="0" lang="el-GR"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pPr>
            <a:endParaRPr kumimoji="0" lang="el-G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spc="600"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Calibri" pitchFamily="34" charset="0"/>
                <a:cs typeface="Arial" pitchFamily="34" charset="0"/>
              </a:rPr>
              <a:t>-Συμμετοχές</a:t>
            </a:r>
            <a:r>
              <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latin typeface="Arial" pitchFamily="34" charset="0"/>
                <a:ea typeface="Calibri" pitchFamily="34" charset="0"/>
                <a:cs typeface="Arial" pitchFamily="34" charset="0"/>
              </a:rPr>
              <a:t> – διακρίσεις σε συνέδρια</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1</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25</a:t>
            </a:r>
            <a:r>
              <a:rPr kumimoji="0" lang="en-U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European Congress of Pathology, Lisbon  2013.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Abstract published in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Virchows</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Archiv</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The European Journal of Pathology, Vol. 463, No 2: page227.</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2</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26</a:t>
            </a:r>
            <a:r>
              <a:rPr kumimoji="0" lang="en-U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European Congress of Pathology, London 2014.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Abstract published in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Virchows</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Archiv</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The European Journal of Pathology, Vol. 465, Suppl.1: pageS286.)</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3</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38</a:t>
            </a:r>
            <a:r>
              <a:rPr kumimoji="0" lang="en-U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European Congress of </a:t>
            </a:r>
            <a:r>
              <a:rPr kumimoji="0" lang="en-U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Cytopathology</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Geneva, 2014.</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Abstract published in (Journal of )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Cytopathology</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Vol. 25,Suppl.1,22-78.</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4</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30</a:t>
            </a:r>
            <a:r>
              <a:rPr kumimoji="0" lang="en-U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Congress of the International Academy of Pathology, Bangkok</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2014</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Selected </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by the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Scientific Committee </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as </a:t>
            </a:r>
            <a:r>
              <a:rPr kumimoji="0" lang="en-U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one</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of the </a:t>
            </a:r>
            <a:r>
              <a:rPr kumimoji="0" lang="en-US"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17</a:t>
            </a:r>
            <a:r>
              <a:rPr kumimoji="0" lang="en-U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out of </a:t>
            </a:r>
            <a:r>
              <a:rPr kumimoji="0" lang="en-US"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400 posters </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to be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orally presented </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 special session</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Abstract published in Pathology Vol. 46, S2: page S124.</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5</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39</a:t>
            </a:r>
            <a:r>
              <a:rPr kumimoji="0" lang="en-US" sz="12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European Congress of </a:t>
            </a:r>
            <a:r>
              <a:rPr kumimoji="0" lang="en-US"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Cytopathology</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Milan, 2015.</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Abstract published in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Cytopathology</a:t>
            </a:r>
            <a:r>
              <a:rPr lang="en-US" sz="1200" i="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 Vol. 26, Suppl.1, 38-62.</a:t>
            </a:r>
            <a:endPar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a:p>
            <a:pPr eaLnBrk="0" fontAlgn="base" hangingPunct="0">
              <a:spcBef>
                <a:spcPct val="0"/>
              </a:spcBef>
              <a:spcAft>
                <a:spcPct val="0"/>
              </a:spcAft>
            </a:pPr>
            <a:r>
              <a:rPr lang="en-US" sz="1200" dirty="0" smtClean="0">
                <a:effectLst>
                  <a:outerShdw blurRad="38100" dist="38100" dir="2700000" algn="tl">
                    <a:srgbClr val="000000">
                      <a:alpha val="43137"/>
                    </a:srgbClr>
                  </a:outerShdw>
                </a:effectLst>
                <a:latin typeface="Arial" pitchFamily="34" charset="0"/>
                <a:cs typeface="Arial" pitchFamily="34" charset="0"/>
              </a:rPr>
              <a:t>6</a:t>
            </a:r>
            <a:r>
              <a:rPr lang="en-US" sz="1200" i="1" dirty="0" smtClean="0">
                <a:effectLst>
                  <a:outerShdw blurRad="38100" dist="38100" dir="2700000" algn="tl">
                    <a:srgbClr val="000000">
                      <a:alpha val="43137"/>
                    </a:srgbClr>
                  </a:outerShdw>
                </a:effectLst>
                <a:latin typeface="Arial" pitchFamily="34" charset="0"/>
                <a:cs typeface="Arial" pitchFamily="34" charset="0"/>
              </a:rPr>
              <a:t>. </a:t>
            </a:r>
            <a:r>
              <a:rPr lang="en-US" sz="1200" dirty="0" smtClean="0">
                <a:latin typeface="Arial" pitchFamily="34" charset="0"/>
                <a:cs typeface="Arial" pitchFamily="34" charset="0"/>
              </a:rPr>
              <a:t>1st International Online </a:t>
            </a:r>
            <a:r>
              <a:rPr lang="en-US" sz="1200" dirty="0" err="1" smtClean="0">
                <a:latin typeface="Arial" pitchFamily="34" charset="0"/>
                <a:cs typeface="Arial" pitchFamily="34" charset="0"/>
              </a:rPr>
              <a:t>BioMedical</a:t>
            </a:r>
            <a:r>
              <a:rPr lang="en-US" sz="1200" dirty="0" smtClean="0">
                <a:latin typeface="Arial" pitchFamily="34" charset="0"/>
                <a:cs typeface="Arial" pitchFamily="34" charset="0"/>
              </a:rPr>
              <a:t> Conference (IOBMC 2015).</a:t>
            </a:r>
            <a:endParaRPr kumimoji="0" lang="el-GR" sz="1200" b="0" u="none" strike="noStrike" cap="none" normalizeH="0" baseline="0" dirty="0" smtClean="0">
              <a:ln>
                <a:noFill/>
              </a:ln>
              <a:solidFill>
                <a:schemeClr val="tx1"/>
              </a:solidFill>
              <a:latin typeface="Arial" pitchFamily="34" charset="0"/>
              <a:cs typeface="Arial" pitchFamily="34" charset="0"/>
            </a:endParaRPr>
          </a:p>
          <a:p>
            <a:pPr lvl="0" eaLnBrk="0" fontAlgn="base" hangingPunct="0">
              <a:spcBef>
                <a:spcPct val="0"/>
              </a:spcBef>
              <a:spcAft>
                <a:spcPct val="0"/>
              </a:spcAft>
            </a:pPr>
            <a:r>
              <a:rPr lang="en-US"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7</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26th ESC Medical Students' Conference, Berlin, 2015.</a:t>
            </a:r>
            <a:r>
              <a:rPr lang="el-GR" sz="1200" dirty="0" smtClean="0"/>
              <a:t> </a:t>
            </a:r>
            <a:r>
              <a:rPr lang="en-US"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Selected </a:t>
            </a:r>
            <a:r>
              <a:rPr lang="en-US" sz="1200" dirty="0" smtClean="0">
                <a:latin typeface="Arial" pitchFamily="34" charset="0"/>
                <a:ea typeface="Calibri" pitchFamily="34" charset="0"/>
                <a:cs typeface="Arial" pitchFamily="34" charset="0"/>
              </a:rPr>
              <a:t>by the </a:t>
            </a:r>
            <a:r>
              <a:rPr lang="en-US"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Scientific Committee  for an additional presentation </a:t>
            </a:r>
            <a:r>
              <a:rPr lang="el-GR"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 </a:t>
            </a:r>
            <a:r>
              <a:rPr lang="en-US"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before a Professors’ Committee  ( one amongst  </a:t>
            </a:r>
            <a:r>
              <a:rPr lang="en-US" sz="1200" b="1"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20%</a:t>
            </a:r>
            <a:r>
              <a:rPr lang="en-US" sz="12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 of accepted abstracts ).</a:t>
            </a:r>
            <a:endParaRPr kumimoji="0" lang="el-G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1 - Τίτλος"/>
          <p:cNvSpPr txBox="1">
            <a:spLocks/>
          </p:cNvSpPr>
          <p:nvPr/>
        </p:nvSpPr>
        <p:spPr>
          <a:xfrm>
            <a:off x="0" y="0"/>
            <a:ext cx="9144000" cy="4286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6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ΑΝΤΙΚΤΥΠΟΣ ΤΟΥ </a:t>
            </a:r>
            <a:r>
              <a:rPr kumimoji="0" lang="en-US" sz="2400" b="1" i="0" u="none" strike="noStrike" kern="1200" cap="none" spc="6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HIPON</a:t>
            </a:r>
            <a:r>
              <a:rPr kumimoji="0" lang="en-US" sz="2400" b="1" i="0" u="none" strike="noStrike" kern="1200" cap="none" spc="600" normalizeH="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  </a:t>
            </a:r>
            <a:endParaRPr kumimoji="0" lang="el-GR" sz="2400" b="0" i="0" u="none" strike="noStrike" kern="1200" cap="none" spc="60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xmlns="" val="670795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p:nvPr/>
        </p:nvPicPr>
        <p:blipFill>
          <a:blip r:embed="rId2" cstate="print">
            <a:extLst>
              <a:ext uri="{28A0092B-C50C-407E-A947-70E740481C1C}">
                <a14:useLocalDpi xmlns:a14="http://schemas.microsoft.com/office/drawing/2010/main" xmlns="" val="0"/>
              </a:ext>
            </a:extLst>
          </a:blip>
          <a:stretch>
            <a:fillRect/>
          </a:stretch>
        </p:blipFill>
        <p:spPr>
          <a:xfrm>
            <a:off x="6215074" y="214290"/>
            <a:ext cx="2606570" cy="3929090"/>
          </a:xfrm>
          <a:prstGeom prst="rect">
            <a:avLst/>
          </a:prstGeom>
          <a:ln w="3175">
            <a:solidFill>
              <a:schemeClr val="tx1"/>
            </a:solidFill>
          </a:ln>
        </p:spPr>
      </p:pic>
      <p:pic>
        <p:nvPicPr>
          <p:cNvPr id="1027" name="Picture 3"/>
          <p:cNvPicPr>
            <a:picLocks noChangeAspect="1" noChangeArrowheads="1"/>
          </p:cNvPicPr>
          <p:nvPr/>
        </p:nvPicPr>
        <p:blipFill>
          <a:blip r:embed="rId3" cstate="print"/>
          <a:srcRect/>
          <a:stretch>
            <a:fillRect/>
          </a:stretch>
        </p:blipFill>
        <p:spPr bwMode="auto">
          <a:xfrm>
            <a:off x="179512" y="836712"/>
            <a:ext cx="4149400" cy="5832648"/>
          </a:xfrm>
          <a:prstGeom prst="rect">
            <a:avLst/>
          </a:prstGeom>
          <a:noFill/>
          <a:ln w="9525">
            <a:noFill/>
            <a:miter lim="800000"/>
            <a:headEnd/>
            <a:tailEnd/>
          </a:ln>
        </p:spPr>
      </p:pic>
      <p:sp>
        <p:nvSpPr>
          <p:cNvPr id="4" name="3 - Ορθογώνιο"/>
          <p:cNvSpPr/>
          <p:nvPr/>
        </p:nvSpPr>
        <p:spPr>
          <a:xfrm>
            <a:off x="0" y="0"/>
            <a:ext cx="6286512" cy="769441"/>
          </a:xfrm>
          <a:prstGeom prst="rect">
            <a:avLst/>
          </a:prstGeom>
        </p:spPr>
        <p:txBody>
          <a:bodyPr wrap="square">
            <a:spAutoFit/>
          </a:bodyPr>
          <a:lstStyle/>
          <a:p>
            <a:pPr algn="ctr"/>
            <a:r>
              <a:rPr lang="en-US" sz="4400" dirty="0" smtClean="0">
                <a:solidFill>
                  <a:srgbClr val="FF0000"/>
                </a:solidFill>
                <a:effectLst>
                  <a:outerShdw blurRad="38100" dist="38100" dir="2700000" algn="tl">
                    <a:srgbClr val="000000">
                      <a:alpha val="43137"/>
                    </a:srgbClr>
                  </a:outerShdw>
                </a:effectLst>
              </a:rPr>
              <a:t>www.</a:t>
            </a:r>
            <a:r>
              <a:rPr lang="en-US" sz="4400" b="1" dirty="0" smtClean="0">
                <a:solidFill>
                  <a:srgbClr val="FF0000"/>
                </a:solidFill>
                <a:effectLst>
                  <a:outerShdw blurRad="38100" dist="38100" dir="2700000" algn="tl">
                    <a:srgbClr val="000000">
                      <a:alpha val="43137"/>
                    </a:srgbClr>
                  </a:outerShdw>
                </a:effectLst>
              </a:rPr>
              <a:t>hiponproject.eu</a:t>
            </a:r>
            <a:endParaRPr lang="el-GR" sz="4400" dirty="0"/>
          </a:p>
        </p:txBody>
      </p:sp>
      <mc:AlternateContent xmlns:mc="http://schemas.openxmlformats.org/markup-compatibility/2006">
        <mc:Choice xmlns:p14="http://schemas.microsoft.com/office/powerpoint/2010/main" xmlns="" Requires="p14">
          <p:contentPart p14:bwMode="auto" r:id="rId7">
            <p14:nvContentPartPr>
              <p14:cNvPr id="1026" name="Ink 2"/>
              <p14:cNvContentPartPr>
                <a14:cpLocks xmlns:a14="http://schemas.microsoft.com/office/drawing/2010/main" noRot="1" noChangeAspect="1" noEditPoints="1" noChangeArrowheads="1" noChangeShapeType="1"/>
              </p14:cNvContentPartPr>
              <p14:nvPr/>
            </p14:nvContentPartPr>
            <p14:xfrm>
              <a:off x="901700" y="6323013"/>
              <a:ext cx="669925" cy="357187"/>
            </p14:xfrm>
          </p:contentPart>
        </mc:Choice>
        <mc:Fallback>
          <p:pic>
            <p:nvPicPr>
              <p:cNvPr id="1026" name="Ink 2"/>
              <p:cNvPicPr>
                <a:picLocks noRot="1" noChangeAspect="1" noEditPoints="1" noChangeArrowheads="1" noChangeShapeType="1"/>
              </p:cNvPicPr>
              <p:nvPr/>
            </p:nvPicPr>
            <p:blipFill>
              <a:blip r:embed="rId8" cstate="print"/>
              <a:stretch>
                <a:fillRect/>
              </a:stretch>
            </p:blipFill>
            <p:spPr>
              <a:xfrm>
                <a:off x="895330" y="6316622"/>
                <a:ext cx="682665" cy="369969"/>
              </a:xfrm>
              <a:prstGeom prst="rect">
                <a:avLst/>
              </a:prstGeom>
            </p:spPr>
          </p:pic>
        </mc:Fallback>
      </mc:AlternateContent>
      <p:sp>
        <p:nvSpPr>
          <p:cNvPr id="7" name="Rectangle 6"/>
          <p:cNvSpPr/>
          <p:nvPr/>
        </p:nvSpPr>
        <p:spPr>
          <a:xfrm>
            <a:off x="4357686" y="4357694"/>
            <a:ext cx="4786314" cy="2369880"/>
          </a:xfrm>
          <a:prstGeom prst="rect">
            <a:avLst/>
          </a:prstGeom>
        </p:spPr>
        <p:txBody>
          <a:bodyPr wrap="square">
            <a:spAutoFit/>
          </a:bodyPr>
          <a:lstStyle/>
          <a:p>
            <a:pPr algn="ctr"/>
            <a:r>
              <a:rPr lang="el-GR" sz="2400" b="1" dirty="0" smtClean="0">
                <a:solidFill>
                  <a:srgbClr val="FF0000"/>
                </a:solidFill>
                <a:effectLst>
                  <a:outerShdw blurRad="38100" dist="38100" dir="2700000" algn="tl">
                    <a:srgbClr val="000000">
                      <a:alpha val="43137"/>
                    </a:srgbClr>
                  </a:outerShdw>
                </a:effectLst>
              </a:rPr>
              <a:t>ΑΝΤΙΚΤΥΠΟΣ ΤΟΥ </a:t>
            </a:r>
            <a:r>
              <a:rPr lang="en-US" sz="2400" b="1" dirty="0" smtClean="0">
                <a:solidFill>
                  <a:srgbClr val="FF0000"/>
                </a:solidFill>
                <a:effectLst>
                  <a:outerShdw blurRad="38100" dist="38100" dir="2700000" algn="tl">
                    <a:srgbClr val="000000">
                      <a:alpha val="43137"/>
                    </a:srgbClr>
                  </a:outerShdw>
                </a:effectLst>
              </a:rPr>
              <a:t>HIPON</a:t>
            </a:r>
          </a:p>
          <a:p>
            <a:pPr algn="ctr"/>
            <a:endParaRPr lang="en-US" sz="2400" b="1" dirty="0" smtClean="0">
              <a:effectLst>
                <a:outerShdw blurRad="38100" dist="38100" dir="2700000" algn="tl">
                  <a:srgbClr val="000000">
                    <a:alpha val="43137"/>
                  </a:srgbClr>
                </a:outerShdw>
              </a:effectLst>
            </a:endParaRPr>
          </a:p>
          <a:p>
            <a:pPr algn="just"/>
            <a:r>
              <a:rPr lang="en-US" sz="2000" dirty="0" smtClean="0"/>
              <a:t>H </a:t>
            </a:r>
            <a:r>
              <a:rPr lang="el-GR" sz="2000" dirty="0" smtClean="0"/>
              <a:t>Υποεπιτροπή Εκπαίδευσης της </a:t>
            </a:r>
            <a:r>
              <a:rPr lang="el-GR" sz="2000" dirty="0" smtClean="0">
                <a:effectLst>
                  <a:outerShdw blurRad="38100" dist="38100" dir="2700000" algn="tl">
                    <a:srgbClr val="000000">
                      <a:alpha val="43137"/>
                    </a:srgbClr>
                  </a:outerShdw>
                </a:effectLst>
              </a:rPr>
              <a:t>Ευρωπαϊκής Εταιρείας Παθολογικής Ανατομικής</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(Ε</a:t>
            </a:r>
            <a:r>
              <a:rPr lang="en-US" sz="2000" dirty="0" smtClean="0">
                <a:effectLst>
                  <a:outerShdw blurRad="38100" dist="38100" dir="2700000" algn="tl">
                    <a:srgbClr val="000000">
                      <a:alpha val="43137"/>
                    </a:srgbClr>
                  </a:outerShdw>
                </a:effectLst>
              </a:rPr>
              <a:t>SP</a:t>
            </a:r>
            <a:r>
              <a:rPr lang="el-GR" sz="2000"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 </a:t>
            </a:r>
            <a:r>
              <a:rPr lang="el-GR" sz="2000" dirty="0" smtClean="0"/>
              <a:t>έχει εισαγάγει την πλατφόρμα του ΗΙΡΟΝ </a:t>
            </a:r>
            <a:r>
              <a:rPr lang="el-GR" sz="2000" dirty="0" smtClean="0">
                <a:solidFill>
                  <a:srgbClr val="FF0000"/>
                </a:solidFill>
              </a:rPr>
              <a:t>ως σύνδεσμο</a:t>
            </a:r>
            <a:r>
              <a:rPr lang="en-US" sz="2000" dirty="0" smtClean="0">
                <a:solidFill>
                  <a:srgbClr val="FF0000"/>
                </a:solidFill>
              </a:rPr>
              <a:t> </a:t>
            </a:r>
            <a:r>
              <a:rPr lang="el-GR" sz="2000" dirty="0" smtClean="0"/>
              <a:t>στην </a:t>
            </a:r>
            <a:r>
              <a:rPr lang="el-GR" sz="2000" b="1" dirty="0" smtClean="0"/>
              <a:t>εκπαιδευτική της πύλη</a:t>
            </a:r>
            <a:r>
              <a:rPr lang="en-US" sz="2000" dirty="0" smtClean="0"/>
              <a:t>.</a:t>
            </a:r>
            <a:endParaRPr lang="el-GR" sz="2000" dirty="0" smtClean="0"/>
          </a:p>
        </p:txBody>
      </p:sp>
      <p:pic>
        <p:nvPicPr>
          <p:cNvPr id="3" name="Picture 2"/>
          <p:cNvPicPr>
            <a:picLocks noChangeAspect="1" noChangeArrowheads="1"/>
          </p:cNvPicPr>
          <p:nvPr/>
        </p:nvPicPr>
        <p:blipFill>
          <a:blip r:embed="rId9" cstate="print"/>
          <a:srcRect/>
          <a:stretch>
            <a:fillRect/>
          </a:stretch>
        </p:blipFill>
        <p:spPr bwMode="auto">
          <a:xfrm>
            <a:off x="4572000" y="764704"/>
            <a:ext cx="4248472" cy="3528392"/>
          </a:xfrm>
          <a:prstGeom prst="rect">
            <a:avLst/>
          </a:prstGeom>
          <a:noFill/>
          <a:ln w="9525">
            <a:noFill/>
            <a:miter lim="800000"/>
            <a:headEnd/>
            <a:tailEnd/>
          </a:ln>
        </p:spPr>
      </p:pic>
    </p:spTree>
    <p:extLst>
      <p:ext uri="{BB962C8B-B14F-4D97-AF65-F5344CB8AC3E}">
        <p14:creationId xmlns:p14="http://schemas.microsoft.com/office/powerpoint/2010/main" xmlns="" val="8442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0"/>
            <a:ext cx="5000628" cy="6858000"/>
          </a:xfrm>
        </p:spPr>
        <p:txBody>
          <a:bodyPr>
            <a:normAutofit lnSpcReduction="10000"/>
          </a:bodyPr>
          <a:lstStyle/>
          <a:p>
            <a:pPr algn="ctr"/>
            <a:r>
              <a:rPr lang="el-GR" sz="2400" b="1" dirty="0" smtClean="0">
                <a:solidFill>
                  <a:srgbClr val="C00000"/>
                </a:solidFill>
                <a:effectLst>
                  <a:outerShdw blurRad="38100" dist="38100" dir="2700000" algn="tl">
                    <a:srgbClr val="000000">
                      <a:alpha val="43137"/>
                    </a:srgbClr>
                  </a:outerShdw>
                </a:effectLst>
              </a:rPr>
              <a:t>Η ουσιώδης  </a:t>
            </a:r>
            <a:r>
              <a:rPr lang="el-GR" sz="2400" b="1" spc="600" dirty="0" smtClean="0">
                <a:solidFill>
                  <a:srgbClr val="C00000"/>
                </a:solidFill>
                <a:effectLst>
                  <a:outerShdw blurRad="38100" dist="38100" dir="2700000" algn="tl">
                    <a:srgbClr val="000000">
                      <a:alpha val="43137"/>
                    </a:srgbClr>
                  </a:outerShdw>
                </a:effectLst>
              </a:rPr>
              <a:t>καινοτομία</a:t>
            </a:r>
            <a:r>
              <a:rPr lang="el-GR" sz="2400" b="1" dirty="0" smtClean="0">
                <a:solidFill>
                  <a:srgbClr val="C00000"/>
                </a:solidFill>
                <a:effectLst>
                  <a:outerShdw blurRad="38100" dist="38100" dir="2700000" algn="tl">
                    <a:srgbClr val="000000">
                      <a:alpha val="43137"/>
                    </a:srgbClr>
                  </a:outerShdw>
                </a:effectLst>
              </a:rPr>
              <a:t> της πλατφόρμας  </a:t>
            </a:r>
            <a:r>
              <a:rPr lang="en-US" sz="2400" b="1" dirty="0" smtClean="0">
                <a:solidFill>
                  <a:srgbClr val="C00000"/>
                </a:solidFill>
                <a:effectLst>
                  <a:outerShdw blurRad="38100" dist="38100" dir="2700000" algn="tl">
                    <a:srgbClr val="000000">
                      <a:alpha val="43137"/>
                    </a:srgbClr>
                  </a:outerShdw>
                </a:effectLst>
              </a:rPr>
              <a:t>HIPON </a:t>
            </a:r>
            <a:endParaRPr lang="en-US" sz="2400" dirty="0" smtClean="0">
              <a:solidFill>
                <a:srgbClr val="C00000"/>
              </a:solidFill>
            </a:endParaRPr>
          </a:p>
          <a:p>
            <a:pPr algn="ctr"/>
            <a:r>
              <a:rPr lang="el-GR" sz="2400" dirty="0" smtClean="0">
                <a:effectLst>
                  <a:outerShdw blurRad="38100" dist="38100" dir="2700000" algn="tl">
                    <a:srgbClr val="000000">
                      <a:alpha val="43137"/>
                    </a:srgbClr>
                  </a:outerShdw>
                </a:effectLst>
              </a:rPr>
              <a:t>δεν</a:t>
            </a:r>
            <a:r>
              <a:rPr lang="el-GR" sz="2400" dirty="0" smtClean="0"/>
              <a:t> έγκειται</a:t>
            </a:r>
            <a:r>
              <a:rPr lang="en-US" sz="2400" dirty="0" smtClean="0"/>
              <a:t>:</a:t>
            </a:r>
          </a:p>
          <a:p>
            <a:pPr algn="ctr">
              <a:buFontTx/>
              <a:buChar char="-"/>
            </a:pPr>
            <a:r>
              <a:rPr lang="el-GR" sz="2400" dirty="0" smtClean="0"/>
              <a:t>στην στοιχειολόγηση των βασικών θεωρητικών δεδομένων </a:t>
            </a:r>
          </a:p>
          <a:p>
            <a:pPr algn="ctr">
              <a:buFontTx/>
              <a:buChar char="-"/>
            </a:pPr>
            <a:r>
              <a:rPr lang="el-GR" sz="2400" dirty="0" smtClean="0"/>
              <a:t>στα εκπαιδευτικά βίντεο</a:t>
            </a:r>
          </a:p>
          <a:p>
            <a:pPr algn="ctr">
              <a:buFontTx/>
              <a:buChar char="-"/>
            </a:pPr>
            <a:r>
              <a:rPr lang="el-GR" sz="2400" dirty="0" smtClean="0"/>
              <a:t>στα εικονικά (ψηφιοποιημένα) πλακίδια </a:t>
            </a:r>
          </a:p>
          <a:p>
            <a:pPr algn="ctr">
              <a:buFontTx/>
              <a:buChar char="-"/>
            </a:pPr>
            <a:r>
              <a:rPr lang="el-GR" sz="2400" dirty="0" smtClean="0"/>
              <a:t>στις δοκιμασίες με ερωτήσεις επί ιστολογικών εικόνων</a:t>
            </a:r>
          </a:p>
          <a:p>
            <a:pPr algn="ctr"/>
            <a:r>
              <a:rPr lang="el-GR" sz="2400" b="1" spc="600" dirty="0" smtClean="0">
                <a:solidFill>
                  <a:srgbClr val="C00000"/>
                </a:solidFill>
              </a:rPr>
              <a:t>παρά </a:t>
            </a:r>
          </a:p>
          <a:p>
            <a:pPr algn="ctr"/>
            <a:r>
              <a:rPr lang="el-GR" sz="2400" b="1" dirty="0" smtClean="0">
                <a:solidFill>
                  <a:srgbClr val="C00000"/>
                </a:solidFill>
              </a:rPr>
              <a:t>στη μετάδοση του </a:t>
            </a:r>
            <a:r>
              <a:rPr lang="el-GR" sz="2400" b="1" u="sng" dirty="0" smtClean="0">
                <a:solidFill>
                  <a:srgbClr val="C00000"/>
                </a:solidFill>
              </a:rPr>
              <a:t>ορθού τρόπου επαγγελματικής σκέψης </a:t>
            </a:r>
            <a:r>
              <a:rPr lang="el-GR" sz="2400" b="1" dirty="0" smtClean="0">
                <a:solidFill>
                  <a:srgbClr val="C00000"/>
                </a:solidFill>
              </a:rPr>
              <a:t> έμπειρων Παθολογοανατόμων μέσω της  ενσωμάτωσης του χρήστη σε ένα  διαδραστικό διαδικτυακό </a:t>
            </a:r>
            <a:r>
              <a:rPr lang="el-GR" sz="2400" b="1" u="sng" dirty="0" smtClean="0">
                <a:solidFill>
                  <a:srgbClr val="C00000"/>
                </a:solidFill>
              </a:rPr>
              <a:t>περιβάλλον</a:t>
            </a:r>
            <a:r>
              <a:rPr lang="el-GR" sz="2400" b="1" dirty="0" smtClean="0">
                <a:solidFill>
                  <a:srgbClr val="C00000"/>
                </a:solidFill>
              </a:rPr>
              <a:t>, προσομοιωμένο με εκείνο της </a:t>
            </a:r>
            <a:r>
              <a:rPr lang="el-GR" sz="2400" b="1" u="sng" dirty="0" smtClean="0">
                <a:solidFill>
                  <a:srgbClr val="C00000"/>
                </a:solidFill>
              </a:rPr>
              <a:t>καθημερινής άσκησης της Παθολογικής Ανατομικής. </a:t>
            </a:r>
            <a:endParaRPr lang="en-US" sz="2400" b="1" u="sng" dirty="0" smtClean="0">
              <a:solidFill>
                <a:srgbClr val="C00000"/>
              </a:solidFill>
            </a:endParaRPr>
          </a:p>
        </p:txBody>
      </p:sp>
      <p:pic>
        <p:nvPicPr>
          <p:cNvPr id="1026" name="Picture 2" descr="C:\Documents and Settings\Administrator\Επιφάνεια εργασίας\TEACHING PAINTINGS\the-student-1919.jpg!HalfHD.jpg"/>
          <p:cNvPicPr>
            <a:picLocks noGrp="1" noChangeAspect="1" noChangeArrowheads="1"/>
          </p:cNvPicPr>
          <p:nvPr>
            <p:ph idx="1"/>
          </p:nvPr>
        </p:nvPicPr>
        <p:blipFill>
          <a:blip r:embed="rId2" cstate="print"/>
          <a:srcRect/>
          <a:stretch>
            <a:fillRect/>
          </a:stretch>
        </p:blipFill>
        <p:spPr bwMode="auto">
          <a:xfrm>
            <a:off x="5072066" y="571480"/>
            <a:ext cx="3797734" cy="50720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dissolv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185214"/>
          </a:xfrm>
          <a:prstGeom prst="rect">
            <a:avLst/>
          </a:prstGeom>
        </p:spPr>
        <p:txBody>
          <a:bodyPr wrap="square">
            <a:spAutoFit/>
          </a:bodyPr>
          <a:lstStyle/>
          <a:p>
            <a:pPr algn="ctr"/>
            <a:r>
              <a:rPr lang="el-GR" sz="2800" dirty="0" smtClean="0"/>
              <a:t>Παρά την εκπληκτική πρόοδο</a:t>
            </a:r>
            <a:r>
              <a:rPr lang="en-US" sz="2800" dirty="0" smtClean="0"/>
              <a:t> </a:t>
            </a:r>
            <a:r>
              <a:rPr lang="el-GR" sz="2800" dirty="0" smtClean="0"/>
              <a:t>στην Τεχνολογία της Πληροφορικής και της Επικοινωνίας</a:t>
            </a:r>
            <a:r>
              <a:rPr lang="en-US" sz="2800" dirty="0" smtClean="0"/>
              <a:t> (</a:t>
            </a:r>
            <a:r>
              <a:rPr lang="en-US" sz="2800" dirty="0" smtClean="0">
                <a:effectLst>
                  <a:outerShdw blurRad="38100" dist="38100" dir="2700000" algn="tl">
                    <a:srgbClr val="000000">
                      <a:alpha val="43137"/>
                    </a:srgbClr>
                  </a:outerShdw>
                </a:effectLst>
              </a:rPr>
              <a:t>ICT)</a:t>
            </a:r>
            <a:r>
              <a:rPr lang="en-US" sz="2800" dirty="0" smtClean="0"/>
              <a:t>, </a:t>
            </a:r>
            <a:r>
              <a:rPr lang="el-GR" sz="2800" dirty="0" smtClean="0"/>
              <a:t>οι  </a:t>
            </a:r>
            <a:r>
              <a:rPr lang="el-GR" sz="2800" b="1" spc="600" dirty="0" smtClean="0"/>
              <a:t>άνθρωποι</a:t>
            </a:r>
            <a:r>
              <a:rPr lang="el-GR" sz="2800" b="1" dirty="0" smtClean="0"/>
              <a:t> </a:t>
            </a:r>
            <a:r>
              <a:rPr lang="el-GR" sz="2800" dirty="0" smtClean="0"/>
              <a:t>παραμένουν ο πιο σημαντικός παράγοντας του περιβάλλοντος που επιδρά στην εκπαίδευση</a:t>
            </a:r>
            <a:r>
              <a:rPr lang="el-GR" sz="2400" dirty="0" smtClean="0"/>
              <a:t>.</a:t>
            </a:r>
            <a:endParaRPr lang="en-US" sz="2400" dirty="0" smtClean="0">
              <a:solidFill>
                <a:srgbClr val="002060"/>
              </a:solidFill>
            </a:endParaRPr>
          </a:p>
          <a:p>
            <a:pPr algn="ctr"/>
            <a:r>
              <a:rPr lang="en-US" sz="2400" dirty="0" smtClean="0"/>
              <a:t> </a:t>
            </a:r>
            <a:endParaRPr lang="en-US" sz="2400" b="1" dirty="0" smtClean="0">
              <a:solidFill>
                <a:srgbClr val="1D035D"/>
              </a:solidFill>
            </a:endParaRPr>
          </a:p>
        </p:txBody>
      </p:sp>
      <p:pic>
        <p:nvPicPr>
          <p:cNvPr id="228354" name="Picture 2" descr="C:\Users\αγαπουλακι\Desktop\ΑΝΤΡΕΑΣ\TEACHING PAINTINGS\school-of-athens-detail-from-right-hand-side-showing-diogenes-on-the-steps-and-euclid-1511.jpg"/>
          <p:cNvPicPr>
            <a:picLocks noChangeAspect="1" noChangeArrowheads="1"/>
          </p:cNvPicPr>
          <p:nvPr/>
        </p:nvPicPr>
        <p:blipFill>
          <a:blip r:embed="rId2" cstate="print"/>
          <a:srcRect/>
          <a:stretch>
            <a:fillRect/>
          </a:stretch>
        </p:blipFill>
        <p:spPr bwMode="auto">
          <a:xfrm>
            <a:off x="1214414" y="2000240"/>
            <a:ext cx="6715172" cy="4478181"/>
          </a:xfrm>
          <a:prstGeom prst="rect">
            <a:avLst/>
          </a:prstGeom>
          <a:noFill/>
        </p:spPr>
      </p:pic>
    </p:spTree>
    <p:extLst>
      <p:ext uri="{BB962C8B-B14F-4D97-AF65-F5344CB8AC3E}">
        <p14:creationId xmlns:p14="http://schemas.microsoft.com/office/powerpoint/2010/main" xmlns="" val="3474549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0"/>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Στα σχόλια και προτάσεις των φοιτητών συμπεριλαμβάνονται</a:t>
            </a:r>
            <a:r>
              <a:rPr kumimoji="0" lang="en-US" sz="2800" b="0" i="0" u="none" strike="noStrike" cap="none" normalizeH="0" baseline="0" dirty="0" smtClean="0">
                <a:ln>
                  <a:noFill/>
                </a:ln>
                <a:solidFill>
                  <a:schemeClr val="tx1"/>
                </a:solidFill>
                <a:effectLst/>
                <a:ea typeface="Calibri" pitchFamily="34" charset="0"/>
                <a:cs typeface="Times New Roman" pitchFamily="18" charset="0"/>
              </a:rPr>
              <a:t>:</a:t>
            </a:r>
            <a:endParaRPr kumimoji="0" lang="el-GR" sz="2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ea typeface="Calibri" pitchFamily="34" charset="0"/>
              <a:cs typeface="Times New Roman" pitchFamily="18" charset="0"/>
            </a:endParaRPr>
          </a:p>
          <a:p>
            <a:pPr algn="just" fontAlgn="base">
              <a:spcBef>
                <a:spcPct val="0"/>
              </a:spcBef>
              <a:spcAft>
                <a:spcPct val="0"/>
              </a:spcAft>
            </a:pPr>
            <a:r>
              <a:rPr lang="el-GR" sz="2800" dirty="0" smtClean="0">
                <a:ea typeface="Calibri" pitchFamily="34" charset="0"/>
                <a:cs typeface="Times New Roman" pitchFamily="18" charset="0"/>
              </a:rPr>
              <a:t>- η ζητούμενη </a:t>
            </a:r>
            <a:r>
              <a:rPr lang="el-GR" sz="2800" dirty="0" smtClean="0">
                <a:effectLst>
                  <a:outerShdw blurRad="38100" dist="38100" dir="2700000" algn="tl">
                    <a:srgbClr val="000000">
                      <a:alpha val="43137"/>
                    </a:srgbClr>
                  </a:outerShdw>
                </a:effectLst>
                <a:ea typeface="Calibri" pitchFamily="34" charset="0"/>
                <a:cs typeface="Times New Roman" pitchFamily="18" charset="0"/>
              </a:rPr>
              <a:t>επαφή των φοιτητών με την </a:t>
            </a:r>
            <a:r>
              <a:rPr lang="el-GR" sz="2800" b="1" u="sng" spc="600" dirty="0" smtClean="0">
                <a:solidFill>
                  <a:srgbClr val="C00000"/>
                </a:solidFill>
                <a:effectLst>
                  <a:outerShdw blurRad="38100" dist="38100" dir="2700000" algn="tl">
                    <a:srgbClr val="000000">
                      <a:alpha val="43137"/>
                    </a:srgbClr>
                  </a:outerShdw>
                </a:effectLst>
                <a:ea typeface="Calibri" pitchFamily="34" charset="0"/>
                <a:cs typeface="Times New Roman" pitchFamily="18" charset="0"/>
              </a:rPr>
              <a:t>καθημερινή λειτουργία</a:t>
            </a:r>
            <a:r>
              <a:rPr lang="el-GR" sz="2800" b="1" spc="600" dirty="0" smtClean="0">
                <a:effectLst>
                  <a:outerShdw blurRad="38100" dist="38100" dir="2700000" algn="tl">
                    <a:srgbClr val="000000">
                      <a:alpha val="43137"/>
                    </a:srgbClr>
                  </a:outerShdw>
                </a:effectLst>
                <a:ea typeface="Calibri" pitchFamily="34" charset="0"/>
                <a:cs typeface="Times New Roman" pitchFamily="18" charset="0"/>
              </a:rPr>
              <a:t> </a:t>
            </a:r>
            <a:r>
              <a:rPr lang="el-GR" sz="2800" dirty="0" smtClean="0">
                <a:effectLst>
                  <a:outerShdw blurRad="38100" dist="38100" dir="2700000" algn="tl">
                    <a:srgbClr val="000000">
                      <a:alpha val="43137"/>
                    </a:srgbClr>
                  </a:outerShdw>
                </a:effectLst>
                <a:ea typeface="Calibri" pitchFamily="34" charset="0"/>
                <a:cs typeface="Times New Roman" pitchFamily="18" charset="0"/>
              </a:rPr>
              <a:t>του Εργαστηρίου.</a:t>
            </a:r>
            <a:endParaRPr lang="el-GR" sz="2800" dirty="0" smtClean="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η </a:t>
            </a:r>
            <a:r>
              <a:rPr kumimoji="0" lang="el-GR" sz="28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χρονική</a:t>
            </a:r>
            <a:r>
              <a:rPr kumimoji="0" lang="el-GR" sz="2800" b="1" i="0" u="none" strike="noStrike" cap="none" normalizeH="0" baseline="0" dirty="0" smtClean="0">
                <a:ln>
                  <a:noFill/>
                </a:ln>
                <a:solidFill>
                  <a:schemeClr val="tx1"/>
                </a:solidFill>
                <a:effectLst/>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εναρμόνιση </a:t>
            </a:r>
            <a:r>
              <a:rPr kumimoji="0" lang="el-GR" sz="28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της διδασκαλίας των επί μέρους γνωστικών αντικειμένων του εκπαιδευτικού προγράμματος</a:t>
            </a:r>
            <a:r>
              <a:rPr kumimoji="0" lang="en-US" sz="28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a:t>
            </a:r>
            <a:r>
              <a:rPr kumimoji="0" lang="el-GR" sz="28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της</a:t>
            </a:r>
            <a:r>
              <a:rPr kumimoji="0" lang="el-GR" sz="2800" b="0" i="0" u="none" strike="noStrike" cap="none" normalizeH="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Παθολογικής Ανατομικής </a:t>
            </a:r>
            <a:r>
              <a:rPr kumimoji="0" lang="el-GR" sz="28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a:t>
            </a:r>
            <a:r>
              <a:rPr kumimoji="0" lang="el-GR" sz="28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με τα άλλα μαθήματα</a:t>
            </a:r>
            <a:r>
              <a:rPr kumimoji="0" lang="el-GR" sz="28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a:t>
            </a:r>
            <a:r>
              <a:rPr kumimoji="0" lang="el-GR" sz="2800" b="0" i="0" u="none" strike="noStrike" cap="none" normalizeH="0" baseline="0" dirty="0" smtClean="0">
                <a:ln>
                  <a:noFill/>
                </a:ln>
                <a:solidFill>
                  <a:schemeClr val="tx1"/>
                </a:solidFill>
                <a:effectLst/>
                <a:ea typeface="Calibri" pitchFamily="34" charset="0"/>
                <a:cs typeface="Times New Roman" pitchFamily="18" charset="0"/>
              </a:rPr>
              <a:t>του 5ου και του 6ου εξαμήνου. </a:t>
            </a:r>
          </a:p>
          <a:p>
            <a:pPr marL="0" marR="0" lvl="0" indent="0" algn="just" defTabSz="914400" rtl="0" eaLnBrk="1" fontAlgn="base" latinLnBrk="0" hangingPunct="1">
              <a:lnSpc>
                <a:spcPct val="100000"/>
              </a:lnSpc>
              <a:spcBef>
                <a:spcPct val="0"/>
              </a:spcBef>
              <a:spcAft>
                <a:spcPct val="0"/>
              </a:spcAft>
              <a:buClrTx/>
              <a:buSzTx/>
              <a:tabLst/>
            </a:pPr>
            <a:endParaRPr kumimoji="0" lang="el-GR" sz="2800" b="0" i="0" u="none" strike="noStrike" cap="none" normalizeH="0" baseline="0" dirty="0" smtClean="0">
              <a:ln>
                <a:noFill/>
              </a:ln>
              <a:solidFill>
                <a:schemeClr val="tx1"/>
              </a:solidFill>
              <a:effectLst/>
              <a:ea typeface="Calibri" pitchFamily="34" charset="0"/>
              <a:cs typeface="Times New Roman" pitchFamily="18" charset="0"/>
            </a:endParaRPr>
          </a:p>
          <a:p>
            <a:pPr lvl="0" algn="just" fontAlgn="base">
              <a:spcBef>
                <a:spcPct val="0"/>
              </a:spcBef>
              <a:spcAft>
                <a:spcPct val="0"/>
              </a:spcAft>
              <a:buFontTx/>
              <a:buChar char="-"/>
            </a:pPr>
            <a:r>
              <a:rPr lang="el-GR" sz="2800" dirty="0" smtClean="0">
                <a:ea typeface="Calibri" pitchFamily="34" charset="0"/>
                <a:cs typeface="Times New Roman" pitchFamily="18" charset="0"/>
              </a:rPr>
              <a:t>η </a:t>
            </a:r>
            <a:r>
              <a:rPr lang="el-GR" sz="2800" dirty="0" smtClean="0">
                <a:effectLst>
                  <a:outerShdw blurRad="38100" dist="38100" dir="2700000" algn="tl">
                    <a:srgbClr val="000000">
                      <a:alpha val="43137"/>
                    </a:srgbClr>
                  </a:outerShdw>
                </a:effectLst>
                <a:ea typeface="Calibri" pitchFamily="34" charset="0"/>
                <a:cs typeface="Times New Roman" pitchFamily="18" charset="0"/>
              </a:rPr>
              <a:t>βελτίωση του εξοπλισμού.</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l-GR" sz="2800" dirty="0" smtClean="0">
                <a:cs typeface="Times New Roman" pitchFamily="18" charset="0"/>
              </a:rPr>
              <a:t>Χρήσιμη και η </a:t>
            </a:r>
            <a:r>
              <a:rPr lang="el-GR" sz="2800" b="1" dirty="0" smtClean="0">
                <a:cs typeface="Times New Roman" pitchFamily="18" charset="0"/>
              </a:rPr>
              <a:t>ατομική</a:t>
            </a:r>
            <a:r>
              <a:rPr lang="el-GR" sz="2800" dirty="0" smtClean="0">
                <a:cs typeface="Times New Roman" pitchFamily="18" charset="0"/>
              </a:rPr>
              <a:t> </a:t>
            </a:r>
            <a:r>
              <a:rPr lang="el-GR" sz="2800" b="1" dirty="0" smtClean="0">
                <a:cs typeface="Times New Roman" pitchFamily="18" charset="0"/>
              </a:rPr>
              <a:t>αξιολόγηση μελών ΔΕΠ</a:t>
            </a:r>
            <a:r>
              <a:rPr lang="el-GR" sz="2800" dirty="0" smtClean="0">
                <a:cs typeface="Times New Roman" pitchFamily="18" charset="0"/>
              </a:rPr>
              <a:t>. Δυνητικώς λαμβάνεται υπόψιν από το κάθε μέλος ΔΕΠ ως ένα συνεχές </a:t>
            </a:r>
            <a:r>
              <a:rPr lang="el-GR" sz="2800" b="1" spc="600" dirty="0" smtClean="0">
                <a:cs typeface="Times New Roman" pitchFamily="18" charset="0"/>
              </a:rPr>
              <a:t>ερέθισμα για αυτοβελτίωση</a:t>
            </a:r>
            <a:r>
              <a:rPr lang="el-GR" sz="2800" dirty="0" smtClean="0">
                <a:cs typeface="Times New Roman" pitchFamily="18" charset="0"/>
              </a:rPr>
              <a:t>.</a:t>
            </a:r>
            <a:endParaRPr kumimoji="0" lang="el-GR" sz="28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1">
                                            <p:txEl>
                                              <p:pRg st="8" end="8"/>
                                            </p:txEl>
                                          </p:spTgt>
                                        </p:tgtEl>
                                        <p:attrNameLst>
                                          <p:attrName>style.visibility</p:attrName>
                                        </p:attrNameLst>
                                      </p:cBhvr>
                                      <p:to>
                                        <p:strVal val="visible"/>
                                      </p:to>
                                    </p:set>
                                    <p:animEffect transition="in" filter="fade">
                                      <p:cBhvr>
                                        <p:cTn id="7" dur="500"/>
                                        <p:tgtEl>
                                          <p:spTgt spid="6144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rmAutofit fontScale="90000"/>
          </a:bodyPr>
          <a:lstStyle/>
          <a:p>
            <a:r>
              <a:rPr lang="el-GR" sz="3100" dirty="0" smtClean="0"/>
              <a:t/>
            </a:r>
            <a:br>
              <a:rPr lang="el-GR" sz="3100" dirty="0" smtClean="0"/>
            </a:br>
            <a:r>
              <a:rPr lang="el-GR" sz="3100" dirty="0"/>
              <a:t/>
            </a:r>
            <a:br>
              <a:rPr lang="el-GR" sz="3100" dirty="0"/>
            </a:br>
            <a:r>
              <a:rPr lang="el-GR" sz="3100" dirty="0" smtClean="0"/>
              <a:t/>
            </a:r>
            <a:br>
              <a:rPr lang="el-GR" sz="3100" dirty="0" smtClean="0"/>
            </a:br>
            <a:r>
              <a:rPr lang="el-GR" sz="3100" dirty="0" smtClean="0"/>
              <a:t>Το </a:t>
            </a:r>
            <a:r>
              <a:rPr lang="el-GR" sz="3100" dirty="0"/>
              <a:t>σύστημα εκπαίδευσης που περιλαμβάνει τη </a:t>
            </a:r>
            <a:r>
              <a:rPr lang="el-GR" sz="3100" b="1" u="sng" spc="300" dirty="0">
                <a:solidFill>
                  <a:srgbClr val="C00000"/>
                </a:solidFill>
              </a:rPr>
              <a:t>στενή σχέση</a:t>
            </a:r>
            <a:r>
              <a:rPr lang="el-GR" sz="3100" b="1" spc="300" dirty="0">
                <a:solidFill>
                  <a:srgbClr val="C00000"/>
                </a:solidFill>
              </a:rPr>
              <a:t> δασκάλου-μαθητευομένου</a:t>
            </a:r>
            <a:r>
              <a:rPr lang="el-GR" sz="3100" dirty="0"/>
              <a:t>, ακόμη και σήμερα, φαίνεται να είναι ο </a:t>
            </a:r>
            <a:r>
              <a:rPr lang="el-GR" sz="3100" u="sng" dirty="0">
                <a:effectLst>
                  <a:outerShdw blurRad="38100" dist="38100" dir="2700000" algn="tl">
                    <a:srgbClr val="000000">
                      <a:alpha val="43137"/>
                    </a:srgbClr>
                  </a:outerShdw>
                </a:effectLst>
              </a:rPr>
              <a:t>πιο σωστός και αποτελεσματικός τρόπος</a:t>
            </a:r>
            <a:r>
              <a:rPr lang="el-GR" sz="3100" dirty="0"/>
              <a:t> για να μάθει την τέχνη του ένας ιατρός.</a:t>
            </a:r>
            <a:br>
              <a:rPr lang="el-GR" sz="3100" dirty="0"/>
            </a:br>
            <a:endParaRPr lang="el-G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331640" y="1988840"/>
            <a:ext cx="6812260" cy="4555698"/>
          </a:xfrm>
          <a:prstGeom prst="rect">
            <a:avLst/>
          </a:prstGeom>
          <a:noFill/>
        </p:spPr>
      </p:pic>
    </p:spTree>
    <p:extLst>
      <p:ext uri="{BB962C8B-B14F-4D97-AF65-F5344CB8AC3E}">
        <p14:creationId xmlns:p14="http://schemas.microsoft.com/office/powerpoint/2010/main" xmlns="" val="971605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86190"/>
            <a:ext cx="9144000" cy="3046988"/>
          </a:xfrm>
          <a:prstGeom prst="rect">
            <a:avLst/>
          </a:prstGeom>
        </p:spPr>
        <p:txBody>
          <a:bodyPr wrap="square">
            <a:spAutoFit/>
          </a:bodyPr>
          <a:lstStyle/>
          <a:p>
            <a:pPr algn="ctr"/>
            <a:r>
              <a:rPr lang="el-GR" sz="2400" dirty="0" smtClean="0"/>
              <a:t>Αν και τόσο η </a:t>
            </a:r>
            <a:r>
              <a:rPr lang="el-GR" sz="2400" dirty="0" smtClean="0">
                <a:solidFill>
                  <a:schemeClr val="tx2">
                    <a:lumMod val="60000"/>
                    <a:lumOff val="40000"/>
                  </a:schemeClr>
                </a:solidFill>
              </a:rPr>
              <a:t>ακαδημαϊκή</a:t>
            </a:r>
            <a:r>
              <a:rPr lang="el-GR" sz="2400" dirty="0" smtClean="0"/>
              <a:t> όσο και η </a:t>
            </a:r>
            <a:r>
              <a:rPr lang="el-GR" sz="2400" dirty="0" smtClean="0">
                <a:solidFill>
                  <a:srgbClr val="C00000"/>
                </a:solidFill>
              </a:rPr>
              <a:t>βιωματική μάθηση</a:t>
            </a:r>
          </a:p>
          <a:p>
            <a:pPr algn="ctr"/>
            <a:r>
              <a:rPr lang="en-US" sz="2400" dirty="0" smtClean="0">
                <a:solidFill>
                  <a:srgbClr val="C00000"/>
                </a:solidFill>
              </a:rPr>
              <a:t> </a:t>
            </a:r>
            <a:r>
              <a:rPr lang="el-GR" sz="2400" i="1" dirty="0" smtClean="0"/>
              <a:t>δεν</a:t>
            </a:r>
            <a:r>
              <a:rPr lang="el-GR" sz="2400" dirty="0" smtClean="0"/>
              <a:t> προϋποθέτουν απαραιτήτως τη </a:t>
            </a:r>
            <a:r>
              <a:rPr lang="el-GR" sz="2400" i="1" dirty="0" smtClean="0"/>
              <a:t>φυσική  παρουσία </a:t>
            </a:r>
          </a:p>
          <a:p>
            <a:pPr algn="ctr"/>
            <a:r>
              <a:rPr lang="el-GR" sz="2400" dirty="0" smtClean="0"/>
              <a:t>ενός δασκάλου</a:t>
            </a:r>
            <a:r>
              <a:rPr lang="en-US" sz="2400" dirty="0" smtClean="0"/>
              <a:t>/</a:t>
            </a:r>
            <a:r>
              <a:rPr lang="el-GR" sz="2400" dirty="0" smtClean="0"/>
              <a:t>οργανωτή,</a:t>
            </a:r>
            <a:r>
              <a:rPr lang="en-US" sz="2400" dirty="0" smtClean="0"/>
              <a:t> </a:t>
            </a:r>
            <a:endParaRPr lang="el-GR" sz="2400" dirty="0" smtClean="0"/>
          </a:p>
          <a:p>
            <a:pPr algn="ctr"/>
            <a:r>
              <a:rPr lang="el-GR" sz="2400" b="1" dirty="0" smtClean="0">
                <a:solidFill>
                  <a:srgbClr val="FF0000"/>
                </a:solidFill>
              </a:rPr>
              <a:t>η</a:t>
            </a:r>
            <a:r>
              <a:rPr lang="en-US" sz="2400" dirty="0" smtClean="0">
                <a:solidFill>
                  <a:srgbClr val="FFC000"/>
                </a:solidFill>
              </a:rPr>
              <a:t>  </a:t>
            </a:r>
            <a:r>
              <a:rPr lang="el-GR" sz="2400" b="1" spc="600" dirty="0" smtClean="0">
                <a:solidFill>
                  <a:srgbClr val="FF0000"/>
                </a:solidFill>
                <a:effectLst>
                  <a:outerShdw blurRad="38100" dist="38100" dir="2700000" algn="tl">
                    <a:srgbClr val="000000">
                      <a:alpha val="43137"/>
                    </a:srgbClr>
                  </a:outerShdw>
                </a:effectLst>
              </a:rPr>
              <a:t>φυσική παρουσία </a:t>
            </a:r>
          </a:p>
          <a:p>
            <a:pPr algn="ctr"/>
            <a:r>
              <a:rPr lang="el-GR" sz="2400" b="1" spc="600" dirty="0" smtClean="0">
                <a:solidFill>
                  <a:srgbClr val="FF0000"/>
                </a:solidFill>
                <a:effectLst>
                  <a:outerShdw blurRad="38100" dist="38100" dir="2700000" algn="tl">
                    <a:srgbClr val="000000">
                      <a:alpha val="43137"/>
                    </a:srgbClr>
                  </a:outerShdw>
                </a:effectLst>
              </a:rPr>
              <a:t>ενός χαρισματικού δασκάλου</a:t>
            </a:r>
            <a:r>
              <a:rPr lang="en-US" sz="2400" b="1" dirty="0" smtClean="0">
                <a:solidFill>
                  <a:srgbClr val="FF0000"/>
                </a:solidFill>
              </a:rPr>
              <a:t> </a:t>
            </a:r>
            <a:endParaRPr lang="el-GR" sz="2400" b="1" dirty="0" smtClean="0">
              <a:solidFill>
                <a:srgbClr val="FF0000"/>
              </a:solidFill>
            </a:endParaRPr>
          </a:p>
          <a:p>
            <a:pPr algn="ctr"/>
            <a:r>
              <a:rPr lang="el-GR" sz="2400" b="1" dirty="0" smtClean="0">
                <a:solidFill>
                  <a:srgbClr val="FF0000"/>
                </a:solidFill>
              </a:rPr>
              <a:t>παραμένει αναντικατάστατη </a:t>
            </a:r>
            <a:r>
              <a:rPr lang="el-GR" sz="2400" dirty="0" smtClean="0"/>
              <a:t>στην περιπέτεια της μάθησης, </a:t>
            </a:r>
          </a:p>
          <a:p>
            <a:pPr algn="ctr"/>
            <a:r>
              <a:rPr lang="el-GR" sz="2400" dirty="0" smtClean="0"/>
              <a:t>καθώς δυνητικώς </a:t>
            </a:r>
            <a:r>
              <a:rPr lang="en-US" sz="2400" dirty="0" smtClean="0"/>
              <a:t> </a:t>
            </a:r>
            <a:r>
              <a:rPr lang="el-GR" sz="2400" dirty="0" smtClean="0">
                <a:solidFill>
                  <a:srgbClr val="FF0000"/>
                </a:solidFill>
              </a:rPr>
              <a:t>ενθαρρύνει αποφασιστικά </a:t>
            </a:r>
          </a:p>
          <a:p>
            <a:pPr algn="ctr"/>
            <a:r>
              <a:rPr lang="el-GR" sz="2400" dirty="0" smtClean="0">
                <a:solidFill>
                  <a:srgbClr val="FF0000"/>
                </a:solidFill>
              </a:rPr>
              <a:t>την </a:t>
            </a:r>
            <a:r>
              <a:rPr lang="el-GR" sz="2400" b="1" u="sng" dirty="0" smtClean="0">
                <a:solidFill>
                  <a:srgbClr val="FF0000"/>
                </a:solidFill>
                <a:effectLst>
                  <a:outerShdw blurRad="38100" dist="38100" dir="2700000" algn="tl">
                    <a:srgbClr val="000000">
                      <a:alpha val="43137"/>
                    </a:srgbClr>
                  </a:outerShdw>
                </a:effectLst>
              </a:rPr>
              <a:t>έφεση</a:t>
            </a:r>
            <a:r>
              <a:rPr lang="el-GR" sz="2400" dirty="0" smtClean="0">
                <a:solidFill>
                  <a:srgbClr val="FF0000"/>
                </a:solidFill>
              </a:rPr>
              <a:t> </a:t>
            </a:r>
            <a:r>
              <a:rPr lang="el-GR" sz="2400" b="1" u="sng" dirty="0" smtClean="0">
                <a:solidFill>
                  <a:srgbClr val="FF0000"/>
                </a:solidFill>
              </a:rPr>
              <a:t>για τη γνώση </a:t>
            </a:r>
            <a:r>
              <a:rPr lang="el-GR" sz="2400" dirty="0" smtClean="0">
                <a:solidFill>
                  <a:srgbClr val="FF0000"/>
                </a:solidFill>
              </a:rPr>
              <a:t>και συνιστά πηγή </a:t>
            </a:r>
            <a:r>
              <a:rPr lang="el-GR" sz="2400" b="1" u="sng" dirty="0" smtClean="0">
                <a:solidFill>
                  <a:srgbClr val="FF0000"/>
                </a:solidFill>
                <a:effectLst>
                  <a:outerShdw blurRad="38100" dist="38100" dir="2700000" algn="tl">
                    <a:srgbClr val="000000">
                      <a:alpha val="43137"/>
                    </a:srgbClr>
                  </a:outerShdw>
                </a:effectLst>
              </a:rPr>
              <a:t>έμπνευσης</a:t>
            </a:r>
            <a:r>
              <a:rPr lang="el-GR" sz="2400" b="1" u="sng" dirty="0" smtClean="0">
                <a:solidFill>
                  <a:srgbClr val="FF0000"/>
                </a:solidFill>
              </a:rPr>
              <a:t> για δημιουργία</a:t>
            </a:r>
            <a:r>
              <a:rPr lang="el-GR" sz="2400" dirty="0" smtClean="0"/>
              <a:t>.</a:t>
            </a:r>
            <a:endParaRPr lang="el-GR" sz="2400" spc="600" dirty="0"/>
          </a:p>
        </p:txBody>
      </p:sp>
      <p:pic>
        <p:nvPicPr>
          <p:cNvPr id="229378" name="Picture 2" descr="C:\Users\αγαπουλακι\Desktop\ΑΝΤΡΕΑΣ\TEACHING PAINTINGS\the-underground-school-1885.jpg"/>
          <p:cNvPicPr>
            <a:picLocks noChangeAspect="1" noChangeArrowheads="1"/>
          </p:cNvPicPr>
          <p:nvPr/>
        </p:nvPicPr>
        <p:blipFill>
          <a:blip r:embed="rId2" cstate="print"/>
          <a:srcRect/>
          <a:stretch>
            <a:fillRect/>
          </a:stretch>
        </p:blipFill>
        <p:spPr bwMode="auto">
          <a:xfrm>
            <a:off x="2214546" y="142852"/>
            <a:ext cx="4857783" cy="3643338"/>
          </a:xfrm>
          <a:prstGeom prst="rect">
            <a:avLst/>
          </a:prstGeom>
          <a:noFill/>
        </p:spPr>
      </p:pic>
    </p:spTree>
    <p:extLst>
      <p:ext uri="{BB962C8B-B14F-4D97-AF65-F5344CB8AC3E}">
        <p14:creationId xmlns:p14="http://schemas.microsoft.com/office/powerpoint/2010/main" xmlns="" val="2999128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Autofit/>
          </a:bodyPr>
          <a:lstStyle/>
          <a:p>
            <a:r>
              <a:rPr lang="el-GR" sz="2400" b="1" spc="300" dirty="0" smtClean="0">
                <a:effectLst>
                  <a:outerShdw blurRad="38100" dist="38100" dir="2700000" algn="tl">
                    <a:srgbClr val="000000">
                      <a:alpha val="43137"/>
                    </a:srgbClr>
                  </a:outerShdw>
                </a:effectLst>
              </a:rPr>
              <a:t>Πτυχές προσωπικότητας </a:t>
            </a:r>
            <a:r>
              <a:rPr lang="el-GR" sz="2400" dirty="0" smtClean="0">
                <a:effectLst>
                  <a:outerShdw blurRad="38100" dist="38100" dir="2700000" algn="tl">
                    <a:srgbClr val="000000">
                      <a:alpha val="43137"/>
                    </a:srgbClr>
                  </a:outerShdw>
                </a:effectLst>
              </a:rPr>
              <a:t>και </a:t>
            </a:r>
            <a:r>
              <a:rPr lang="el-GR" sz="2400" b="1" spc="300" dirty="0" smtClean="0">
                <a:effectLst>
                  <a:outerShdw blurRad="38100" dist="38100" dir="2700000" algn="tl">
                    <a:srgbClr val="000000">
                      <a:alpha val="43137"/>
                    </a:srgbClr>
                  </a:outerShdw>
                </a:effectLst>
              </a:rPr>
              <a:t>άσκηση διδασκαλίας</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σε ένα </a:t>
            </a:r>
            <a:r>
              <a:rPr lang="el-GR" sz="2400" b="1" dirty="0" smtClean="0">
                <a:effectLst>
                  <a:outerShdw blurRad="38100" dist="38100" dir="2700000" algn="tl">
                    <a:srgbClr val="000000">
                      <a:alpha val="43137"/>
                    </a:srgbClr>
                  </a:outerShdw>
                </a:effectLst>
              </a:rPr>
              <a:t>ανθρωποκεντρικό</a:t>
            </a:r>
            <a:r>
              <a:rPr lang="el-GR" sz="2400" dirty="0" smtClean="0">
                <a:effectLst>
                  <a:outerShdw blurRad="38100" dist="38100" dir="2700000" algn="tl">
                    <a:srgbClr val="000000">
                      <a:alpha val="43137"/>
                    </a:srgbClr>
                  </a:outerShdw>
                </a:effectLst>
              </a:rPr>
              <a:t> εκπαιδευτικό σύστημα.</a:t>
            </a:r>
            <a:br>
              <a:rPr lang="el-GR" sz="2400" dirty="0" smtClean="0">
                <a:effectLst>
                  <a:outerShdw blurRad="38100" dist="38100" dir="2700000" algn="tl">
                    <a:srgbClr val="000000">
                      <a:alpha val="43137"/>
                    </a:srgbClr>
                  </a:outerShdw>
                </a:effectLst>
              </a:rPr>
            </a:br>
            <a:r>
              <a:rPr lang="el-GR" sz="1800" spc="300" dirty="0" smtClean="0">
                <a:effectLst>
                  <a:outerShdw blurRad="38100" dist="38100" dir="2700000" algn="tl">
                    <a:srgbClr val="000000">
                      <a:alpha val="43137"/>
                    </a:srgbClr>
                  </a:outerShdw>
                </a:effectLst>
              </a:rPr>
              <a:t>Προσωπικές</a:t>
            </a:r>
            <a:r>
              <a:rPr lang="el-GR" sz="1800" dirty="0" smtClean="0">
                <a:effectLst>
                  <a:outerShdw blurRad="38100" dist="38100" dir="2700000" algn="tl">
                    <a:srgbClr val="000000">
                      <a:alpha val="43137"/>
                    </a:srgbClr>
                  </a:outerShdw>
                </a:effectLst>
              </a:rPr>
              <a:t> απόψεις μετά από 20 χρόνια θητείας ως μέλος ΔΕΠ. </a:t>
            </a:r>
            <a:endParaRPr lang="el-GR" sz="1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214422"/>
            <a:ext cx="9144000" cy="5643578"/>
          </a:xfrm>
        </p:spPr>
        <p:txBody>
          <a:bodyPr>
            <a:noAutofit/>
          </a:bodyPr>
          <a:lstStyle/>
          <a:p>
            <a:pPr algn="just"/>
            <a:r>
              <a:rPr lang="el-GR" sz="2000" b="1" dirty="0" smtClean="0"/>
              <a:t>Υπεράνω όλων</a:t>
            </a:r>
            <a:r>
              <a:rPr lang="en-US" sz="2000" dirty="0" smtClean="0"/>
              <a:t>: </a:t>
            </a:r>
            <a:r>
              <a:rPr lang="el-GR" sz="2000" b="1" dirty="0" smtClean="0"/>
              <a:t>ενεργός, δημιουργική διάθεση </a:t>
            </a:r>
            <a:r>
              <a:rPr lang="el-GR" sz="2000" b="1" u="sng" spc="600" dirty="0" smtClean="0"/>
              <a:t>προσφοράς</a:t>
            </a:r>
            <a:r>
              <a:rPr lang="el-GR" sz="2000" dirty="0" smtClean="0"/>
              <a:t> στους εκπαιδευόμενους. Το </a:t>
            </a:r>
            <a:r>
              <a:rPr lang="el-GR" sz="2000" dirty="0" smtClean="0">
                <a:effectLst>
                  <a:outerShdw blurRad="38100" dist="38100" dir="2700000" algn="tl">
                    <a:srgbClr val="000000">
                      <a:alpha val="43137"/>
                    </a:srgbClr>
                  </a:outerShdw>
                </a:effectLst>
              </a:rPr>
              <a:t>έκδηλο ενδιαφέρον («μεράκι») του δασκάλου για τη δουλειά του </a:t>
            </a:r>
            <a:r>
              <a:rPr lang="el-GR" sz="2000" dirty="0" smtClean="0"/>
              <a:t>μετουσιώνεται στους μαθητές ως </a:t>
            </a:r>
            <a:r>
              <a:rPr lang="el-GR" sz="2000" dirty="0" smtClean="0">
                <a:effectLst>
                  <a:outerShdw blurRad="38100" dist="38100" dir="2700000" algn="tl">
                    <a:srgbClr val="000000">
                      <a:alpha val="43137"/>
                    </a:srgbClr>
                  </a:outerShdw>
                </a:effectLst>
              </a:rPr>
              <a:t>θετική, δημιουργική στάση στη μελλοντική επαγγελματική τους δραστηριότητα</a:t>
            </a:r>
            <a:r>
              <a:rPr lang="el-GR" sz="2000" dirty="0" smtClean="0"/>
              <a:t>. Η αδιαφορία του δασκάλου δυστυχώς επηρρεάζει  ανάλογα τη στάση των μαθητών στη μελλοντική τους επαγγελματική πρακτική</a:t>
            </a:r>
            <a:r>
              <a:rPr lang="el-GR" sz="2000" dirty="0" smtClean="0"/>
              <a:t>.</a:t>
            </a:r>
          </a:p>
          <a:p>
            <a:pPr algn="just"/>
            <a:endParaRPr lang="el-GR" sz="2000" dirty="0" smtClean="0"/>
          </a:p>
          <a:p>
            <a:pPr algn="just"/>
            <a:r>
              <a:rPr lang="el-GR" sz="2000" dirty="0" smtClean="0">
                <a:effectLst>
                  <a:outerShdw blurRad="38100" dist="38100" dir="2700000" algn="tl">
                    <a:srgbClr val="000000">
                      <a:alpha val="43137"/>
                    </a:srgbClr>
                  </a:outerShdw>
                </a:effectLst>
              </a:rPr>
              <a:t>Θετική άποψη </a:t>
            </a:r>
            <a:r>
              <a:rPr lang="el-GR" sz="2000" dirty="0" smtClean="0"/>
              <a:t>για την </a:t>
            </a:r>
            <a:r>
              <a:rPr lang="el-GR" sz="2000" dirty="0" smtClean="0">
                <a:effectLst>
                  <a:outerShdw blurRad="38100" dist="38100" dir="2700000" algn="tl">
                    <a:srgbClr val="000000">
                      <a:alpha val="43137"/>
                    </a:srgbClr>
                  </a:outerShdw>
                </a:effectLst>
              </a:rPr>
              <a:t>πραγματικότητα</a:t>
            </a:r>
            <a:r>
              <a:rPr lang="el-GR" sz="2000" dirty="0" smtClean="0"/>
              <a:t> στο βαθμό που μπορούμε να </a:t>
            </a:r>
            <a:r>
              <a:rPr lang="el-GR" sz="2000" dirty="0" smtClean="0">
                <a:effectLst>
                  <a:outerShdw blurRad="38100" dist="38100" dir="2700000" algn="tl">
                    <a:srgbClr val="000000">
                      <a:alpha val="43137"/>
                    </a:srgbClr>
                  </a:outerShdw>
                </a:effectLst>
              </a:rPr>
              <a:t>τη διαμορφώσουμε</a:t>
            </a:r>
            <a:r>
              <a:rPr lang="el-GR" sz="2000" dirty="0" smtClean="0"/>
              <a:t>.  </a:t>
            </a:r>
            <a:r>
              <a:rPr lang="el-GR" sz="2000" spc="600" dirty="0" smtClean="0">
                <a:effectLst>
                  <a:outerShdw blurRad="38100" dist="38100" dir="2700000" algn="tl">
                    <a:srgbClr val="000000">
                      <a:alpha val="43137"/>
                    </a:srgbClr>
                  </a:outerShdw>
                </a:effectLst>
              </a:rPr>
              <a:t>Όχι</a:t>
            </a:r>
            <a:r>
              <a:rPr lang="el-GR" sz="2000" dirty="0" smtClean="0"/>
              <a:t>  μηδενιστική, απαξιωτική  αντίληψη ότι τίποτα δεν </a:t>
            </a:r>
            <a:r>
              <a:rPr lang="el-GR" sz="2000" dirty="0" smtClean="0"/>
              <a:t>αξίζει ή ότι </a:t>
            </a:r>
            <a:r>
              <a:rPr lang="el-GR" sz="2000" dirty="0" smtClean="0"/>
              <a:t>τίποτα δεν επιδέχεται  βελτίωσης</a:t>
            </a:r>
            <a:r>
              <a:rPr lang="el-GR" sz="2000" dirty="0" smtClean="0"/>
              <a:t>.</a:t>
            </a:r>
          </a:p>
          <a:p>
            <a:pPr algn="just"/>
            <a:endParaRPr lang="el-GR" sz="2000" dirty="0" smtClean="0"/>
          </a:p>
          <a:p>
            <a:pPr algn="just"/>
            <a:r>
              <a:rPr lang="el-GR" sz="2000" dirty="0" smtClean="0"/>
              <a:t>Έλλειψη έπαρσης, </a:t>
            </a:r>
            <a:r>
              <a:rPr lang="el-GR" sz="2000" dirty="0" smtClean="0"/>
              <a:t>βεντετισμού/ναρκισσισμού. </a:t>
            </a:r>
            <a:r>
              <a:rPr lang="el-GR" sz="2000" dirty="0" smtClean="0"/>
              <a:t>Ουδείς αναντικατάστατος. Σεβασμός και αποδοχή της αξίας των άλλων, συνεργασιμότητα επί ίσοις όροις. Κάθε δάσκαλος έχει, ανάλογα με το χαρακτήρα του,  </a:t>
            </a:r>
            <a:r>
              <a:rPr lang="el-GR" sz="2000" b="1" dirty="0" smtClean="0">
                <a:effectLst>
                  <a:outerShdw blurRad="38100" dist="38100" dir="2700000" algn="tl">
                    <a:srgbClr val="000000">
                      <a:alpha val="43137"/>
                    </a:srgbClr>
                  </a:outerShdw>
                </a:effectLst>
              </a:rPr>
              <a:t>τον </a:t>
            </a:r>
            <a:r>
              <a:rPr lang="el-GR" sz="2000" b="1" dirty="0" smtClean="0">
                <a:effectLst>
                  <a:outerShdw blurRad="38100" dist="38100" dir="2700000" algn="tl">
                    <a:srgbClr val="000000">
                      <a:alpha val="43137"/>
                    </a:srgbClr>
                  </a:outerShdw>
                </a:effectLst>
              </a:rPr>
              <a:t> </a:t>
            </a:r>
            <a:r>
              <a:rPr lang="el-GR" sz="2000" b="1" u="sng" spc="600" dirty="0" smtClean="0">
                <a:effectLst>
                  <a:outerShdw blurRad="38100" dist="38100" dir="2700000" algn="tl">
                    <a:srgbClr val="000000">
                      <a:alpha val="43137"/>
                    </a:srgbClr>
                  </a:outerShdw>
                </a:effectLst>
              </a:rPr>
              <a:t>δικό </a:t>
            </a:r>
            <a:r>
              <a:rPr lang="el-GR" sz="2000" b="1" u="sng" spc="600" dirty="0" smtClean="0">
                <a:effectLst>
                  <a:outerShdw blurRad="38100" dist="38100" dir="2700000" algn="tl">
                    <a:srgbClr val="000000">
                      <a:alpha val="43137"/>
                    </a:srgbClr>
                  </a:outerShdw>
                </a:effectLst>
              </a:rPr>
              <a:t>του</a:t>
            </a:r>
            <a:r>
              <a:rPr lang="el-GR" sz="2000" b="1" spc="600" dirty="0" smtClean="0">
                <a:effectLst>
                  <a:outerShdw blurRad="38100" dist="38100" dir="2700000" algn="tl">
                    <a:srgbClr val="000000">
                      <a:alpha val="43137"/>
                    </a:srgbClr>
                  </a:outerShdw>
                </a:effectLst>
              </a:rPr>
              <a:t> τρόπο </a:t>
            </a:r>
            <a:r>
              <a:rPr lang="el-GR" sz="2000" dirty="0" smtClean="0"/>
              <a:t>επιτυχούς διδασκαλίας, αρκεί να </a:t>
            </a:r>
            <a:r>
              <a:rPr lang="el-GR" sz="2000" b="1" dirty="0" smtClean="0">
                <a:effectLst>
                  <a:outerShdw blurRad="38100" dist="38100" dir="2700000" algn="tl">
                    <a:srgbClr val="000000">
                      <a:alpha val="43137"/>
                    </a:srgbClr>
                  </a:outerShdw>
                </a:effectLst>
              </a:rPr>
              <a:t>αυτοκινητοποιηθεί να τον αναζητήσει, να τον καθορίσει και να τον εφαρμόσει. </a:t>
            </a:r>
            <a:r>
              <a:rPr lang="el-GR" sz="2000" dirty="0" smtClean="0">
                <a:effectLst>
                  <a:outerShdw blurRad="38100" dist="38100" dir="2700000" algn="tl">
                    <a:srgbClr val="000000">
                      <a:alpha val="43137"/>
                    </a:srgbClr>
                  </a:outerShdw>
                </a:effectLst>
              </a:rPr>
              <a:t>Το </a:t>
            </a:r>
            <a:r>
              <a:rPr lang="el-GR" sz="2000" b="1" dirty="0" smtClean="0">
                <a:effectLst>
                  <a:outerShdw blurRad="38100" dist="38100" dir="2700000" algn="tl">
                    <a:srgbClr val="000000">
                      <a:alpha val="43137"/>
                    </a:srgbClr>
                  </a:outerShdw>
                </a:effectLst>
              </a:rPr>
              <a:t>κίνητρο </a:t>
            </a:r>
            <a:r>
              <a:rPr lang="el-GR" sz="2000" dirty="0" smtClean="0">
                <a:effectLst>
                  <a:outerShdw blurRad="38100" dist="38100" dir="2700000" algn="tl">
                    <a:srgbClr val="000000">
                      <a:alpha val="43137"/>
                    </a:srgbClr>
                  </a:outerShdw>
                </a:effectLst>
              </a:rPr>
              <a:t>αυτής της προσπάθειας είναι πρωτίστως </a:t>
            </a:r>
            <a:r>
              <a:rPr lang="el-GR" sz="2000" b="1" dirty="0" smtClean="0">
                <a:effectLst>
                  <a:outerShdw blurRad="38100" dist="38100" dir="2700000" algn="tl">
                    <a:srgbClr val="000000">
                      <a:alpha val="43137"/>
                    </a:srgbClr>
                  </a:outerShdw>
                </a:effectLst>
              </a:rPr>
              <a:t>εσωτερικό</a:t>
            </a:r>
            <a:r>
              <a:rPr lang="el-GR" sz="2000" dirty="0" smtClean="0">
                <a:effectLst>
                  <a:outerShdw blurRad="38100" dist="38100" dir="2700000" algn="tl">
                    <a:srgbClr val="000000">
                      <a:alpha val="43137"/>
                    </a:srgbClr>
                  </a:outerShdw>
                </a:effectLst>
              </a:rPr>
              <a:t> (εσωτερική ανάγκη).</a:t>
            </a:r>
          </a:p>
          <a:p>
            <a:pPr algn="just"/>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
                                            <p:txEl>
                                              <p:pRg st="2" end="2"/>
                                            </p:txEl>
                                          </p:spTgt>
                                        </p:tgtEl>
                                      </p:cBhvr>
                                    </p:animEffect>
                                    <p:set>
                                      <p:cBhvr>
                                        <p:cTn id="2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800" dirty="0" smtClean="0"/>
              <a:t>E</a:t>
            </a:r>
            <a:r>
              <a:rPr lang="el-GR" sz="2800" dirty="0" smtClean="0"/>
              <a:t>νδιαφέρουσες πτυχές, επιπρόσθετες των συνήθων,</a:t>
            </a:r>
            <a:br>
              <a:rPr lang="el-GR" sz="2800" dirty="0" smtClean="0"/>
            </a:br>
            <a:r>
              <a:rPr lang="el-GR" sz="2800" dirty="0" smtClean="0"/>
              <a:t>στα </a:t>
            </a:r>
            <a:r>
              <a:rPr lang="el-GR" sz="2800" dirty="0" smtClean="0">
                <a:effectLst>
                  <a:outerShdw blurRad="38100" dist="38100" dir="2700000" algn="tl">
                    <a:srgbClr val="000000">
                      <a:alpha val="43137"/>
                    </a:srgbClr>
                  </a:outerShdw>
                </a:effectLst>
              </a:rPr>
              <a:t>σύγχρονα</a:t>
            </a:r>
            <a:r>
              <a:rPr lang="el-GR" sz="2800" dirty="0" smtClean="0"/>
              <a:t> προγράμματα σπουδών</a:t>
            </a:r>
            <a:br>
              <a:rPr lang="el-GR" sz="2800" dirty="0" smtClean="0"/>
            </a:br>
            <a:r>
              <a:rPr lang="el-GR" sz="2800" spc="300" dirty="0" smtClean="0">
                <a:effectLst>
                  <a:outerShdw blurRad="38100" dist="38100" dir="2700000" algn="tl">
                    <a:srgbClr val="000000">
                      <a:alpha val="43137"/>
                    </a:srgbClr>
                  </a:outerShdw>
                </a:effectLst>
              </a:rPr>
              <a:t>διεθνώς καταξιωμένων</a:t>
            </a:r>
            <a:r>
              <a:rPr lang="el-GR" sz="2800" dirty="0" smtClean="0">
                <a:effectLst>
                  <a:outerShdw blurRad="38100" dist="38100" dir="2700000" algn="tl">
                    <a:srgbClr val="000000">
                      <a:alpha val="43137"/>
                    </a:srgbClr>
                  </a:outerShdw>
                </a:effectLst>
              </a:rPr>
              <a:t> Ιατρικών Σχολών  </a:t>
            </a:r>
            <a:endParaRPr lang="el-GR"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pPr algn="just"/>
            <a:r>
              <a:rPr lang="el-GR" sz="2400" dirty="0" smtClean="0"/>
              <a:t>Καλλιέργεια  </a:t>
            </a:r>
            <a:r>
              <a:rPr lang="el-GR" sz="2400" b="1" dirty="0" smtClean="0">
                <a:effectLst>
                  <a:outerShdw blurRad="38100" dist="38100" dir="2700000" algn="tl">
                    <a:srgbClr val="000000">
                      <a:alpha val="43137"/>
                    </a:srgbClr>
                  </a:outerShdw>
                </a:effectLst>
              </a:rPr>
              <a:t>δεξιοτήτων </a:t>
            </a:r>
            <a:r>
              <a:rPr lang="en-US" sz="2400" b="1" dirty="0" smtClean="0">
                <a:effectLst>
                  <a:outerShdw blurRad="38100" dist="38100" dir="2700000" algn="tl">
                    <a:srgbClr val="000000">
                      <a:alpha val="43137"/>
                    </a:srgbClr>
                  </a:outerShdw>
                </a:effectLst>
              </a:rPr>
              <a:t>  </a:t>
            </a:r>
            <a:r>
              <a:rPr lang="el-GR" sz="2400" b="1" spc="600" dirty="0" smtClean="0">
                <a:effectLst>
                  <a:outerShdw blurRad="38100" dist="38100" dir="2700000" algn="tl">
                    <a:srgbClr val="000000">
                      <a:alpha val="43137"/>
                    </a:srgbClr>
                  </a:outerShdw>
                </a:effectLst>
              </a:rPr>
              <a:t>επικοινωνίας</a:t>
            </a:r>
            <a:r>
              <a:rPr lang="en-US" sz="2400" spc="600" dirty="0" smtClean="0">
                <a:effectLst>
                  <a:outerShdw blurRad="38100" dist="38100" dir="2700000" algn="tl">
                    <a:srgbClr val="000000">
                      <a:alpha val="43137"/>
                    </a:srgbClr>
                  </a:outerShdw>
                </a:effectLst>
              </a:rPr>
              <a:t>.</a:t>
            </a:r>
            <a:endParaRPr lang="el-GR" sz="2400" spc="600" dirty="0" smtClean="0">
              <a:effectLst>
                <a:outerShdw blurRad="38100" dist="38100" dir="2700000" algn="tl">
                  <a:srgbClr val="000000">
                    <a:alpha val="43137"/>
                  </a:srgbClr>
                </a:outerShdw>
              </a:effectLst>
            </a:endParaRPr>
          </a:p>
          <a:p>
            <a:pPr algn="just"/>
            <a:r>
              <a:rPr lang="el-GR" sz="2400" b="1" dirty="0" smtClean="0">
                <a:effectLst>
                  <a:outerShdw blurRad="38100" dist="38100" dir="2700000" algn="tl">
                    <a:srgbClr val="000000">
                      <a:alpha val="43137"/>
                    </a:srgbClr>
                  </a:outerShdw>
                </a:effectLst>
              </a:rPr>
              <a:t>Κριτική σκέψη </a:t>
            </a:r>
            <a:r>
              <a:rPr lang="el-GR" sz="2400" dirty="0" smtClean="0"/>
              <a:t>μέσω </a:t>
            </a:r>
            <a:r>
              <a:rPr lang="el-GR" sz="2400" dirty="0" smtClean="0">
                <a:effectLst>
                  <a:outerShdw blurRad="38100" dist="38100" dir="2700000" algn="tl">
                    <a:srgbClr val="000000">
                      <a:alpha val="43137"/>
                    </a:srgbClr>
                  </a:outerShdw>
                </a:effectLst>
              </a:rPr>
              <a:t>συζήτησης περιστατικών ασθενών και επίλυσης προβλημάτων σε πρακτικά σεμινάρια</a:t>
            </a:r>
            <a:r>
              <a:rPr lang="el-GR" sz="2400" dirty="0" smtClean="0"/>
              <a:t>. Συνεργασία </a:t>
            </a:r>
            <a:r>
              <a:rPr lang="el-GR" sz="2400" b="1" dirty="0" smtClean="0">
                <a:effectLst>
                  <a:outerShdw blurRad="38100" dist="38100" dir="2700000" algn="tl">
                    <a:srgbClr val="000000">
                      <a:alpha val="43137"/>
                    </a:srgbClr>
                  </a:outerShdw>
                </a:effectLst>
              </a:rPr>
              <a:t>πρόσωπο με πρόσωπο </a:t>
            </a:r>
            <a:r>
              <a:rPr lang="el-GR" sz="2400" dirty="0" smtClean="0"/>
              <a:t>των φοιτητών </a:t>
            </a:r>
            <a:r>
              <a:rPr lang="el-GR" sz="2400" b="1" dirty="0" smtClean="0"/>
              <a:t>με τον εκπαιδευτή </a:t>
            </a:r>
            <a:r>
              <a:rPr lang="el-GR" sz="2400" dirty="0" smtClean="0"/>
              <a:t>σε </a:t>
            </a:r>
            <a:r>
              <a:rPr lang="el-GR" sz="2400" b="1" dirty="0" smtClean="0"/>
              <a:t>μικρές ομάδες  </a:t>
            </a:r>
            <a:r>
              <a:rPr lang="el-GR" sz="2400" dirty="0" smtClean="0"/>
              <a:t>για το  χειρισμό των ασθενών.</a:t>
            </a:r>
          </a:p>
          <a:p>
            <a:pPr algn="just"/>
            <a:r>
              <a:rPr lang="el-GR" sz="2400" dirty="0" smtClean="0"/>
              <a:t>Θεματολογία σχετική με την </a:t>
            </a:r>
            <a:r>
              <a:rPr lang="el-GR" sz="2400" b="1" spc="600" dirty="0" smtClean="0">
                <a:effectLst>
                  <a:outerShdw blurRad="38100" dist="38100" dir="2700000" algn="tl">
                    <a:srgbClr val="000000">
                      <a:alpha val="43137"/>
                    </a:srgbClr>
                  </a:outerShdw>
                </a:effectLst>
              </a:rPr>
              <a:t>ανθρώπινη/ανθρωπιστική  διάσταση</a:t>
            </a:r>
            <a:r>
              <a:rPr lang="el-GR" sz="2400" b="1"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της Ιατρικής</a:t>
            </a:r>
            <a:r>
              <a:rPr lang="en-US" sz="2400" dirty="0" smtClean="0">
                <a:effectLst>
                  <a:outerShdw blurRad="38100" dist="38100" dir="2700000" algn="tl">
                    <a:srgbClr val="000000">
                      <a:alpha val="43137"/>
                    </a:srgbClr>
                  </a:outerShdw>
                </a:effectLst>
              </a:rPr>
              <a:t> </a:t>
            </a:r>
            <a:r>
              <a:rPr lang="en-US" sz="2400" dirty="0" smtClean="0"/>
              <a:t>: </a:t>
            </a:r>
            <a:r>
              <a:rPr lang="el-GR" sz="2400" dirty="0" smtClean="0"/>
              <a:t>διατήρηση του </a:t>
            </a:r>
            <a:r>
              <a:rPr lang="el-GR" sz="2400" dirty="0" smtClean="0">
                <a:effectLst>
                  <a:outerShdw blurRad="38100" dist="38100" dir="2700000" algn="tl">
                    <a:srgbClr val="000000">
                      <a:alpha val="43137"/>
                    </a:srgbClr>
                  </a:outerShdw>
                </a:effectLst>
              </a:rPr>
              <a:t>ιδεαλισμού</a:t>
            </a:r>
            <a:r>
              <a:rPr lang="el-GR" sz="2400" dirty="0" smtClean="0"/>
              <a:t> και του </a:t>
            </a:r>
            <a:r>
              <a:rPr lang="el-GR" sz="2400" dirty="0" smtClean="0">
                <a:effectLst>
                  <a:outerShdw blurRad="38100" dist="38100" dir="2700000" algn="tl">
                    <a:srgbClr val="000000">
                      <a:alpha val="43137"/>
                    </a:srgbClr>
                  </a:outerShdw>
                </a:effectLst>
              </a:rPr>
              <a:t>αλτρουισμού</a:t>
            </a:r>
            <a:r>
              <a:rPr lang="en-US" sz="2400" dirty="0" smtClean="0"/>
              <a:t>, </a:t>
            </a:r>
            <a:r>
              <a:rPr lang="el-GR" sz="2400" dirty="0" smtClean="0"/>
              <a:t>η ιατρική ως </a:t>
            </a:r>
            <a:r>
              <a:rPr lang="el-GR" sz="2400" dirty="0" smtClean="0">
                <a:effectLst>
                  <a:outerShdw blurRad="38100" dist="38100" dir="2700000" algn="tl">
                    <a:srgbClr val="000000">
                      <a:alpha val="43137"/>
                    </a:srgbClr>
                  </a:outerShdw>
                </a:effectLst>
              </a:rPr>
              <a:t>κλήση-αποστολή</a:t>
            </a:r>
            <a:r>
              <a:rPr lang="el-GR" sz="2400" dirty="0" smtClean="0"/>
              <a:t>, η καλλιέργεια της </a:t>
            </a:r>
            <a:r>
              <a:rPr lang="el-GR" sz="2400" dirty="0" smtClean="0">
                <a:effectLst>
                  <a:outerShdw blurRad="38100" dist="38100" dir="2700000" algn="tl">
                    <a:srgbClr val="000000">
                      <a:alpha val="43137"/>
                    </a:srgbClr>
                  </a:outerShdw>
                </a:effectLst>
              </a:rPr>
              <a:t>κατανόησης</a:t>
            </a:r>
            <a:r>
              <a:rPr lang="el-GR" sz="2400" dirty="0" smtClean="0"/>
              <a:t> της κατάστασης του κάθε ασθενή, η αντιμετώπιση της απώλειας της ανθρώπινης ζωής, εκπαιδευτικά εργαλεία για την πρόληψη του άγχους και της εξουθένωσης. Εκπαίδευση στην </a:t>
            </a:r>
            <a:r>
              <a:rPr lang="el-GR" sz="2400" dirty="0" smtClean="0">
                <a:effectLst>
                  <a:outerShdw blurRad="38100" dist="38100" dir="2700000" algn="tl">
                    <a:srgbClr val="000000">
                      <a:alpha val="43137"/>
                    </a:srgbClr>
                  </a:outerShdw>
                </a:effectLst>
              </a:rPr>
              <a:t>ηθική</a:t>
            </a:r>
            <a:r>
              <a:rPr lang="el-GR" sz="2400" dirty="0" smtClean="0"/>
              <a:t>, ακόμη και στη λογοτεχνία, διευρύνει τη μαθησιακή εμπειρία</a:t>
            </a:r>
            <a:r>
              <a:rPr lang="en-US" sz="2400" dirty="0" smtClean="0"/>
              <a:t> (</a:t>
            </a:r>
            <a:r>
              <a:rPr lang="el-GR" sz="2400" dirty="0" smtClean="0"/>
              <a:t>και όχι μόνο) (πρότυπο Πανεπιστημίου </a:t>
            </a:r>
            <a:r>
              <a:rPr lang="en-US" sz="2400" dirty="0" smtClean="0"/>
              <a:t>Johns Hopkins)</a:t>
            </a:r>
            <a:r>
              <a:rPr lang="el-GR" sz="2400" dirty="0" smtClean="0"/>
              <a:t>.</a:t>
            </a:r>
          </a:p>
          <a:p>
            <a:pPr algn="just"/>
            <a:r>
              <a:rPr lang="el-GR" sz="2400" dirty="0" smtClean="0"/>
              <a:t>Θεματολογία σχετική με </a:t>
            </a:r>
            <a:r>
              <a:rPr lang="el-GR" sz="2400" b="1" dirty="0" smtClean="0"/>
              <a:t>αλληλεπίδραση </a:t>
            </a:r>
            <a:r>
              <a:rPr lang="el-GR" sz="2400" b="1" dirty="0" smtClean="0">
                <a:effectLst>
                  <a:outerShdw blurRad="38100" dist="38100" dir="2700000" algn="tl">
                    <a:srgbClr val="000000">
                      <a:alpha val="43137"/>
                    </a:srgbClr>
                  </a:outerShdw>
                </a:effectLst>
              </a:rPr>
              <a:t>κοινωνικοπολιτικών παραγόντων </a:t>
            </a:r>
            <a:r>
              <a:rPr lang="el-GR" sz="2400" b="1" dirty="0" smtClean="0"/>
              <a:t>και υγείας</a:t>
            </a:r>
            <a:r>
              <a:rPr lang="el-GR" sz="2400" dirty="0" smtClean="0"/>
              <a:t> </a:t>
            </a:r>
            <a:r>
              <a:rPr lang="en-US" sz="2400" dirty="0" smtClean="0"/>
              <a:t>: </a:t>
            </a:r>
            <a:r>
              <a:rPr lang="el-GR" sz="2400" dirty="0" smtClean="0"/>
              <a:t>φτώχεια, στέγαση και υγεία, υγεία των μεταναστών και των προσφύγων.</a:t>
            </a:r>
          </a:p>
          <a:p>
            <a:pPr algn="just"/>
            <a:r>
              <a:rPr lang="el-GR" sz="2400" dirty="0" smtClean="0"/>
              <a:t>Εξοικείωση με παροχή ιατρικών υπηρεσιών ανά συγκεκριμένα </a:t>
            </a:r>
            <a:r>
              <a:rPr lang="el-GR" sz="2400" b="1" dirty="0" smtClean="0">
                <a:effectLst>
                  <a:outerShdw blurRad="38100" dist="38100" dir="2700000" algn="tl">
                    <a:srgbClr val="000000">
                      <a:alpha val="43137"/>
                    </a:srgbClr>
                  </a:outerShdw>
                </a:effectLst>
              </a:rPr>
              <a:t>επίπεδα  δομών</a:t>
            </a:r>
            <a:r>
              <a:rPr lang="el-GR" sz="2400" dirty="0" smtClean="0">
                <a:effectLst>
                  <a:outerShdw blurRad="38100" dist="38100" dir="2700000" algn="tl">
                    <a:srgbClr val="000000">
                      <a:alpha val="43137"/>
                    </a:srgbClr>
                  </a:outerShdw>
                </a:effectLst>
              </a:rPr>
              <a:t> </a:t>
            </a:r>
            <a:r>
              <a:rPr lang="el-GR" sz="2400" dirty="0" smtClean="0"/>
              <a:t>ενός σύνθετου συστήματος  υγείας.</a:t>
            </a:r>
          </a:p>
          <a:p>
            <a:pPr algn="just"/>
            <a:endParaRPr lang="el-GR" dirty="0" smtClean="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1"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pPr algn="ctr"/>
            <a:r>
              <a:rPr lang="el-GR" dirty="0" smtClean="0"/>
              <a:t>«Ο μέτριος δάσκαλος μιλάει. Ο καλός δάσκαλος </a:t>
            </a:r>
            <a:r>
              <a:rPr lang="el-GR" b="1" dirty="0" smtClean="0">
                <a:solidFill>
                  <a:srgbClr val="0070C0"/>
                </a:solidFill>
              </a:rPr>
              <a:t>εξηγεί</a:t>
            </a:r>
            <a:r>
              <a:rPr lang="el-GR" dirty="0" smtClean="0"/>
              <a:t>. Ο εξαιρετικός δάσκαλος </a:t>
            </a:r>
            <a:r>
              <a:rPr lang="el-GR" b="1" dirty="0" smtClean="0">
                <a:solidFill>
                  <a:srgbClr val="C00000"/>
                </a:solidFill>
              </a:rPr>
              <a:t>δείχνει</a:t>
            </a:r>
            <a:r>
              <a:rPr lang="el-GR" dirty="0" smtClean="0"/>
              <a:t>. </a:t>
            </a:r>
          </a:p>
          <a:p>
            <a:pPr algn="ctr"/>
            <a:r>
              <a:rPr lang="el-GR" dirty="0" smtClean="0"/>
              <a:t>Ο μεγάλος δάσκαλος  </a:t>
            </a:r>
            <a:r>
              <a:rPr lang="el-GR" b="1" spc="600" dirty="0" smtClean="0">
                <a:effectLst>
                  <a:outerShdw blurRad="38100" dist="38100" dir="2700000" algn="tl">
                    <a:srgbClr val="000000">
                      <a:alpha val="43137"/>
                    </a:srgbClr>
                  </a:outerShdw>
                </a:effectLst>
              </a:rPr>
              <a:t>εμπνέει</a:t>
            </a:r>
            <a:r>
              <a:rPr lang="el-GR" dirty="0" smtClean="0"/>
              <a:t>».  </a:t>
            </a:r>
          </a:p>
          <a:p>
            <a:pPr algn="ctr"/>
            <a:r>
              <a:rPr lang="el-GR" dirty="0" smtClean="0"/>
              <a:t>William Arthur Ward, Αμερικανός συγγραφέας.</a:t>
            </a:r>
            <a:endParaRPr lang="el-GR" dirty="0"/>
          </a:p>
        </p:txBody>
      </p:sp>
      <p:sp>
        <p:nvSpPr>
          <p:cNvPr id="3" name="Rectangle 2"/>
          <p:cNvSpPr/>
          <p:nvPr/>
        </p:nvSpPr>
        <p:spPr>
          <a:xfrm>
            <a:off x="0" y="6429396"/>
            <a:ext cx="9144000" cy="369332"/>
          </a:xfrm>
          <a:prstGeom prst="rect">
            <a:avLst/>
          </a:prstGeom>
        </p:spPr>
        <p:txBody>
          <a:bodyPr wrap="square">
            <a:spAutoFit/>
          </a:bodyPr>
          <a:lstStyle/>
          <a:p>
            <a:pPr algn="ctr"/>
            <a:r>
              <a:rPr lang="en-US" dirty="0" smtClean="0"/>
              <a:t>N. </a:t>
            </a:r>
            <a:r>
              <a:rPr lang="el-GR" dirty="0" smtClean="0"/>
              <a:t>Ρόεριχ</a:t>
            </a:r>
            <a:r>
              <a:rPr lang="en-US" dirty="0" smtClean="0"/>
              <a:t>: </a:t>
            </a:r>
            <a:r>
              <a:rPr lang="el-GR" dirty="0" smtClean="0"/>
              <a:t>Η Διαθήκη του Δασκάλου.1947</a:t>
            </a:r>
            <a:endParaRPr lang="el-GR" dirty="0"/>
          </a:p>
        </p:txBody>
      </p:sp>
      <p:pic>
        <p:nvPicPr>
          <p:cNvPr id="1026" name="Picture 2" descr="C:\Users\αγαπουλακι\Desktop\testament-of-teacher-1947.jpg"/>
          <p:cNvPicPr>
            <a:picLocks noChangeAspect="1" noChangeArrowheads="1"/>
          </p:cNvPicPr>
          <p:nvPr/>
        </p:nvPicPr>
        <p:blipFill>
          <a:blip r:embed="rId2" cstate="print"/>
          <a:srcRect/>
          <a:stretch>
            <a:fillRect/>
          </a:stretch>
        </p:blipFill>
        <p:spPr bwMode="auto">
          <a:xfrm>
            <a:off x="1928794" y="1000108"/>
            <a:ext cx="5390507" cy="5429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normAutofit fontScale="90000"/>
          </a:bodyPr>
          <a:lstStyle/>
          <a:p>
            <a:r>
              <a:rPr lang="el-GR" u="sng" dirty="0" smtClean="0"/>
              <a:t/>
            </a:r>
            <a:br>
              <a:rPr lang="el-GR" u="sng" dirty="0" smtClean="0"/>
            </a:br>
            <a:r>
              <a:rPr lang="el-GR" u="sng" dirty="0"/>
              <a:t/>
            </a:r>
            <a:br>
              <a:rPr lang="el-GR" u="sng" dirty="0"/>
            </a:br>
            <a:r>
              <a:rPr lang="el-GR" u="sng" dirty="0" smtClean="0"/>
              <a:t>Επαναπροσδιορισμός </a:t>
            </a:r>
            <a:br>
              <a:rPr lang="el-GR" u="sng" dirty="0" smtClean="0"/>
            </a:br>
            <a:r>
              <a:rPr lang="el-GR" dirty="0" smtClean="0"/>
              <a:t>των εκπαιδευτικών αναγκών</a:t>
            </a:r>
            <a:r>
              <a:rPr lang="en-US" dirty="0" smtClean="0">
                <a:solidFill>
                  <a:srgbClr val="002060"/>
                </a:solidFill>
              </a:rPr>
              <a:t/>
            </a:r>
            <a:br>
              <a:rPr lang="en-US" dirty="0" smtClean="0">
                <a:solidFill>
                  <a:srgbClr val="002060"/>
                </a:solidFill>
              </a:rPr>
            </a:br>
            <a:endParaRPr lang="el-GR" dirty="0">
              <a:solidFill>
                <a:srgbClr val="002060"/>
              </a:solidFill>
            </a:endParaRPr>
          </a:p>
        </p:txBody>
      </p:sp>
      <p:sp>
        <p:nvSpPr>
          <p:cNvPr id="3" name="Rectangle 2"/>
          <p:cNvSpPr/>
          <p:nvPr/>
        </p:nvSpPr>
        <p:spPr>
          <a:xfrm>
            <a:off x="428596" y="0"/>
            <a:ext cx="8286808" cy="6863417"/>
          </a:xfrm>
          <a:prstGeom prst="rect">
            <a:avLst/>
          </a:prstGeom>
        </p:spPr>
        <p:txBody>
          <a:bodyPr wrap="square">
            <a:spAutoFit/>
          </a:bodyPr>
          <a:lstStyle/>
          <a:p>
            <a:endParaRPr lang="en-US" sz="2400" dirty="0" smtClean="0"/>
          </a:p>
          <a:p>
            <a:endParaRPr lang="en-US" sz="2400" dirty="0" smtClean="0"/>
          </a:p>
          <a:p>
            <a:pPr algn="ctr"/>
            <a:endParaRPr lang="el-GR" sz="2400" dirty="0" smtClean="0"/>
          </a:p>
          <a:p>
            <a:pPr algn="ctr"/>
            <a:r>
              <a:rPr lang="el-GR" sz="3200" b="1" dirty="0" smtClean="0">
                <a:solidFill>
                  <a:srgbClr val="C00000"/>
                </a:solidFill>
              </a:rPr>
              <a:t>Οι εκπαιδευόμενοι  θα πρέπει να μαθαίνουν </a:t>
            </a:r>
            <a:r>
              <a:rPr lang="el-GR" sz="3200" b="1" u="sng" dirty="0" smtClean="0">
                <a:solidFill>
                  <a:srgbClr val="C00000"/>
                </a:solidFill>
              </a:rPr>
              <a:t>και</a:t>
            </a:r>
            <a:r>
              <a:rPr lang="el-GR" sz="3200" b="1" dirty="0" smtClean="0">
                <a:solidFill>
                  <a:srgbClr val="C00000"/>
                </a:solidFill>
              </a:rPr>
              <a:t> μέσω της εμπειρίας.</a:t>
            </a:r>
          </a:p>
          <a:p>
            <a:pPr algn="ctr"/>
            <a:endParaRPr lang="el-GR" sz="2400" dirty="0" smtClean="0"/>
          </a:p>
          <a:p>
            <a:pPr algn="ctr"/>
            <a:r>
              <a:rPr lang="el-GR" sz="2800" dirty="0" smtClean="0"/>
              <a:t>Ο σημερινός κόσμος έχει πλημμυρίσει από </a:t>
            </a:r>
            <a:r>
              <a:rPr lang="el-GR" sz="2800" dirty="0" smtClean="0">
                <a:effectLst>
                  <a:outerShdw blurRad="38100" dist="38100" dir="2700000" algn="tl">
                    <a:srgbClr val="000000">
                      <a:alpha val="43137"/>
                    </a:srgbClr>
                  </a:outerShdw>
                </a:effectLst>
              </a:rPr>
              <a:t>πληροφορίες</a:t>
            </a:r>
            <a:r>
              <a:rPr lang="el-GR" sz="2800" dirty="0" smtClean="0"/>
              <a:t> που προέρχονται </a:t>
            </a:r>
          </a:p>
          <a:p>
            <a:pPr algn="ctr"/>
            <a:r>
              <a:rPr lang="el-GR" sz="2800" dirty="0" smtClean="0"/>
              <a:t>από </a:t>
            </a:r>
            <a:r>
              <a:rPr lang="el-GR" sz="2800" dirty="0" smtClean="0">
                <a:effectLst>
                  <a:outerShdw blurRad="38100" dist="38100" dir="2700000" algn="tl">
                    <a:srgbClr val="000000">
                      <a:alpha val="43137"/>
                    </a:srgbClr>
                  </a:outerShdw>
                </a:effectLst>
              </a:rPr>
              <a:t>έντυπες</a:t>
            </a:r>
            <a:r>
              <a:rPr lang="el-GR" sz="2800" dirty="0" smtClean="0"/>
              <a:t> και </a:t>
            </a:r>
            <a:r>
              <a:rPr lang="el-GR" sz="2800" dirty="0" smtClean="0">
                <a:effectLst>
                  <a:outerShdw blurRad="38100" dist="38100" dir="2700000" algn="tl">
                    <a:srgbClr val="000000">
                      <a:alpha val="43137"/>
                    </a:srgbClr>
                  </a:outerShdw>
                </a:effectLst>
              </a:rPr>
              <a:t>ηλεκτρονικές</a:t>
            </a:r>
            <a:r>
              <a:rPr lang="el-GR" sz="2800" dirty="0" smtClean="0"/>
              <a:t> πηγές</a:t>
            </a:r>
            <a:r>
              <a:rPr lang="en-US" sz="2800" dirty="0" smtClean="0"/>
              <a:t>. </a:t>
            </a:r>
            <a:endParaRPr lang="el-GR" sz="2800" dirty="0" smtClean="0"/>
          </a:p>
          <a:p>
            <a:pPr algn="ctr"/>
            <a:r>
              <a:rPr lang="el-GR" sz="2800" dirty="0" smtClean="0"/>
              <a:t>Η βάση της διδασκαλίας </a:t>
            </a:r>
          </a:p>
          <a:p>
            <a:pPr algn="ctr"/>
            <a:r>
              <a:rPr lang="el-GR" sz="2800" i="1" dirty="0" smtClean="0">
                <a:effectLst>
                  <a:outerShdw blurRad="38100" dist="38100" dir="2700000" algn="tl">
                    <a:srgbClr val="000000">
                      <a:alpha val="43137"/>
                    </a:srgbClr>
                  </a:outerShdw>
                </a:effectLst>
              </a:rPr>
              <a:t>δεν </a:t>
            </a:r>
            <a:r>
              <a:rPr lang="el-GR" sz="2800" dirty="0" smtClean="0"/>
              <a:t>είναι πλέον να </a:t>
            </a:r>
            <a:r>
              <a:rPr lang="el-GR" sz="2800" i="1" dirty="0" smtClean="0">
                <a:solidFill>
                  <a:srgbClr val="0070C0"/>
                </a:solidFill>
              </a:rPr>
              <a:t>μεταδίδει γνώσεις</a:t>
            </a:r>
            <a:r>
              <a:rPr lang="el-GR" sz="2800" dirty="0" smtClean="0"/>
              <a:t>, </a:t>
            </a:r>
          </a:p>
          <a:p>
            <a:pPr algn="ctr"/>
            <a:r>
              <a:rPr lang="el-GR" sz="2800" dirty="0" smtClean="0"/>
              <a:t>αλλά να </a:t>
            </a:r>
            <a:r>
              <a:rPr lang="el-GR" sz="2800" b="1" dirty="0" smtClean="0">
                <a:solidFill>
                  <a:srgbClr val="C00000"/>
                </a:solidFill>
                <a:effectLst>
                  <a:outerShdw blurRad="38100" dist="38100" dir="2700000" algn="tl">
                    <a:srgbClr val="000000">
                      <a:alpha val="43137"/>
                    </a:srgbClr>
                  </a:outerShdw>
                </a:effectLst>
              </a:rPr>
              <a:t>βοηθά τους μαθητές να τις </a:t>
            </a:r>
            <a:r>
              <a:rPr lang="el-GR" sz="2800" b="1" u="sng" dirty="0" smtClean="0">
                <a:solidFill>
                  <a:srgbClr val="C00000"/>
                </a:solidFill>
                <a:effectLst>
                  <a:outerShdw blurRad="38100" dist="38100" dir="2700000" algn="tl">
                    <a:srgbClr val="000000">
                      <a:alpha val="43137"/>
                    </a:srgbClr>
                  </a:outerShdw>
                </a:effectLst>
              </a:rPr>
              <a:t>χρησιμοποιούν</a:t>
            </a:r>
            <a:r>
              <a:rPr lang="el-GR" sz="2800" dirty="0" smtClean="0"/>
              <a:t>,</a:t>
            </a:r>
            <a:r>
              <a:rPr lang="en-US" sz="2800" dirty="0" smtClean="0"/>
              <a:t> </a:t>
            </a:r>
            <a:r>
              <a:rPr lang="el-GR" sz="2800" dirty="0" smtClean="0"/>
              <a:t>αναπτύσσοντας τις ικανότητές τους για </a:t>
            </a:r>
            <a:r>
              <a:rPr lang="el-GR" sz="2800" dirty="0" smtClean="0">
                <a:effectLst>
                  <a:outerShdw blurRad="38100" dist="38100" dir="2700000" algn="tl">
                    <a:srgbClr val="000000">
                      <a:alpha val="43137"/>
                    </a:srgbClr>
                  </a:outerShdw>
                </a:effectLst>
              </a:rPr>
              <a:t>κριτική σκέψη</a:t>
            </a:r>
            <a:r>
              <a:rPr lang="el-GR" sz="2800" dirty="0" smtClean="0"/>
              <a:t>, </a:t>
            </a:r>
            <a:r>
              <a:rPr lang="el-GR" sz="2800" dirty="0" smtClean="0">
                <a:effectLst>
                  <a:outerShdw blurRad="38100" dist="38100" dir="2700000" algn="tl">
                    <a:srgbClr val="000000">
                      <a:alpha val="43137"/>
                    </a:srgbClr>
                  </a:outerShdw>
                </a:effectLst>
              </a:rPr>
              <a:t>επίλυση προβλημάτων</a:t>
            </a:r>
            <a:r>
              <a:rPr lang="el-GR" sz="2800" dirty="0" smtClean="0"/>
              <a:t>, </a:t>
            </a:r>
          </a:p>
          <a:p>
            <a:pPr algn="ctr"/>
            <a:r>
              <a:rPr lang="el-GR" sz="2800" b="1" dirty="0" smtClean="0"/>
              <a:t>λήψη τεκμηριωμένων αποφάσεων </a:t>
            </a:r>
          </a:p>
          <a:p>
            <a:pPr algn="ctr"/>
            <a:r>
              <a:rPr lang="el-GR" sz="2800" dirty="0" smtClean="0"/>
              <a:t>και </a:t>
            </a:r>
            <a:r>
              <a:rPr lang="el-GR" sz="2800" dirty="0" smtClean="0">
                <a:effectLst>
                  <a:outerShdw blurRad="38100" dist="38100" dir="2700000" algn="tl">
                    <a:srgbClr val="000000">
                      <a:alpha val="43137"/>
                    </a:srgbClr>
                  </a:outerShdw>
                </a:effectLst>
              </a:rPr>
              <a:t>περαιτέρω δημιουργία γνώσης</a:t>
            </a:r>
            <a:r>
              <a:rPr lang="el-GR" sz="2800" dirty="0" smtClean="0"/>
              <a:t>.</a:t>
            </a:r>
            <a:endParaRPr lang="el-GR" sz="2800" dirty="0"/>
          </a:p>
        </p:txBody>
      </p:sp>
    </p:spTree>
    <p:extLst>
      <p:ext uri="{BB962C8B-B14F-4D97-AF65-F5344CB8AC3E}">
        <p14:creationId xmlns:p14="http://schemas.microsoft.com/office/powerpoint/2010/main" xmlns="" val="37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dissolve">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228998"/>
          </a:xfrm>
        </p:spPr>
        <p:txBody>
          <a:bodyPr>
            <a:noAutofit/>
          </a:bodyPr>
          <a:lstStyle/>
          <a:p>
            <a:r>
              <a:rPr lang="el-GR" sz="3200" dirty="0" smtClean="0">
                <a:effectLst>
                  <a:outerShdw blurRad="38100" dist="38100" dir="2700000" algn="tl">
                    <a:srgbClr val="000000">
                      <a:alpha val="43137"/>
                    </a:srgbClr>
                  </a:outerShdw>
                </a:effectLst>
              </a:rPr>
              <a:t>Εναρμόνιση - εξισορρόπηση</a:t>
            </a:r>
            <a:r>
              <a:rPr lang="el-GR" sz="3200" dirty="0" smtClean="0"/>
              <a:t> μεταξύ </a:t>
            </a:r>
            <a:br>
              <a:rPr lang="el-GR" sz="3200" dirty="0" smtClean="0"/>
            </a:br>
            <a:r>
              <a:rPr lang="el-GR" sz="2800" b="1" dirty="0" smtClean="0">
                <a:solidFill>
                  <a:srgbClr val="0070C0"/>
                </a:solidFill>
                <a:effectLst>
                  <a:outerShdw blurRad="38100" dist="38100" dir="2700000" algn="tl">
                    <a:srgbClr val="000000">
                      <a:alpha val="43137"/>
                    </a:srgbClr>
                  </a:outerShdw>
                </a:effectLst>
              </a:rPr>
              <a:t>ακαδημαϊκού-παραδοσιακού</a:t>
            </a:r>
            <a:r>
              <a:rPr lang="el-GR" sz="2800" dirty="0" smtClean="0"/>
              <a:t> και </a:t>
            </a:r>
            <a:r>
              <a:rPr lang="el-GR" sz="2800" b="1" dirty="0" smtClean="0">
                <a:solidFill>
                  <a:srgbClr val="C00000"/>
                </a:solidFill>
                <a:effectLst>
                  <a:outerShdw blurRad="38100" dist="38100" dir="2700000" algn="tl">
                    <a:srgbClr val="000000">
                      <a:alpha val="43137"/>
                    </a:srgbClr>
                  </a:outerShdw>
                </a:effectLst>
              </a:rPr>
              <a:t>βιωματικού-εμπειρικού</a:t>
            </a:r>
            <a:r>
              <a:rPr lang="el-GR" sz="2800" dirty="0" smtClean="0">
                <a:solidFill>
                  <a:srgbClr val="C00000"/>
                </a:solidFill>
                <a:effectLst>
                  <a:outerShdw blurRad="38100" dist="38100" dir="2700000" algn="tl">
                    <a:srgbClr val="000000">
                      <a:alpha val="43137"/>
                    </a:srgbClr>
                  </a:outerShdw>
                </a:effectLst>
              </a:rPr>
              <a:t> </a:t>
            </a:r>
            <a:r>
              <a:rPr lang="el-GR" sz="2800" dirty="0" smtClean="0">
                <a:solidFill>
                  <a:srgbClr val="C00000"/>
                </a:solidFill>
              </a:rPr>
              <a:t> </a:t>
            </a:r>
            <a:r>
              <a:rPr lang="el-GR" sz="3200" dirty="0" smtClean="0"/>
              <a:t/>
            </a:r>
            <a:br>
              <a:rPr lang="el-GR" sz="3200" dirty="0" smtClean="0"/>
            </a:br>
            <a:r>
              <a:rPr lang="el-GR" sz="3200" dirty="0" smtClean="0"/>
              <a:t>τρόπου διδασκαλίας και μάθησης .</a:t>
            </a:r>
            <a:endParaRPr lang="el-GR" sz="3200" dirty="0"/>
          </a:p>
        </p:txBody>
      </p:sp>
      <p:sp>
        <p:nvSpPr>
          <p:cNvPr id="3" name="Content Placeholder 2"/>
          <p:cNvSpPr>
            <a:spLocks noGrp="1"/>
          </p:cNvSpPr>
          <p:nvPr>
            <p:ph idx="1"/>
          </p:nvPr>
        </p:nvSpPr>
        <p:spPr>
          <a:xfrm>
            <a:off x="0" y="1772816"/>
            <a:ext cx="9144000" cy="4799456"/>
          </a:xfrm>
        </p:spPr>
        <p:txBody>
          <a:bodyPr>
            <a:noAutofit/>
          </a:bodyPr>
          <a:lstStyle/>
          <a:p>
            <a:r>
              <a:rPr lang="el-GR" sz="2000" dirty="0" smtClean="0">
                <a:solidFill>
                  <a:srgbClr val="0070C0"/>
                </a:solidFill>
              </a:rPr>
              <a:t>Ο πρώτος,  απαραίτητος για τη </a:t>
            </a:r>
            <a:r>
              <a:rPr lang="el-GR" sz="2000" b="1" u="sng" dirty="0" smtClean="0">
                <a:solidFill>
                  <a:srgbClr val="0070C0"/>
                </a:solidFill>
              </a:rPr>
              <a:t>δόμηση &amp; οργάνωση της επιστημονικής σκέψης</a:t>
            </a:r>
            <a:r>
              <a:rPr lang="el-GR" sz="2000" b="1" dirty="0" smtClean="0">
                <a:solidFill>
                  <a:srgbClr val="0070C0"/>
                </a:solidFill>
              </a:rPr>
              <a:t>.</a:t>
            </a:r>
          </a:p>
          <a:p>
            <a:endParaRPr lang="el-GR" sz="2000" b="1" dirty="0" smtClean="0">
              <a:solidFill>
                <a:srgbClr val="0070C0"/>
              </a:solidFill>
            </a:endParaRPr>
          </a:p>
          <a:p>
            <a:r>
              <a:rPr lang="el-GR" sz="2000" dirty="0" smtClean="0">
                <a:solidFill>
                  <a:srgbClr val="C00000"/>
                </a:solidFill>
              </a:rPr>
              <a:t>Ο δεύτερος, απαραίτητος για τη </a:t>
            </a:r>
            <a:r>
              <a:rPr lang="el-GR" sz="2000" b="1" u="sng" dirty="0" smtClean="0">
                <a:solidFill>
                  <a:srgbClr val="C00000"/>
                </a:solidFill>
              </a:rPr>
              <a:t>συγκρότηση  επαγγελματικής υπόστασης  &amp;  την επιτέλεση έργου</a:t>
            </a:r>
            <a:r>
              <a:rPr lang="el-GR" sz="2000" b="1" dirty="0" smtClean="0">
                <a:solidFill>
                  <a:srgbClr val="C00000"/>
                </a:solidFill>
              </a:rPr>
              <a:t>.</a:t>
            </a:r>
          </a:p>
          <a:p>
            <a:endParaRPr lang="el-GR" sz="1800" dirty="0" smtClean="0">
              <a:solidFill>
                <a:srgbClr val="C00000"/>
              </a:solidFill>
            </a:endParaRPr>
          </a:p>
          <a:p>
            <a:pPr algn="ctr"/>
            <a:r>
              <a:rPr lang="en-US" sz="1800" dirty="0" smtClean="0"/>
              <a:t>H </a:t>
            </a:r>
            <a:r>
              <a:rPr lang="el-GR" sz="1800" dirty="0" smtClean="0"/>
              <a:t>μέγιστη σημασία της εκπαίδευσης δεν συνάδει με το να επαφίεται </a:t>
            </a:r>
          </a:p>
          <a:p>
            <a:pPr algn="ctr">
              <a:buNone/>
            </a:pPr>
            <a:r>
              <a:rPr lang="el-GR" sz="1800" dirty="0" smtClean="0"/>
              <a:t>μόνο στη χαρισματικότητα μεμονωμένων «ατόμων-δασκάλων».  </a:t>
            </a:r>
          </a:p>
          <a:p>
            <a:pPr algn="ctr"/>
            <a:r>
              <a:rPr lang="el-GR" sz="1800" dirty="0" smtClean="0"/>
              <a:t>Προβάλλει επιτακτικότερη από ποτέ η ανάγκη </a:t>
            </a:r>
          </a:p>
          <a:p>
            <a:pPr algn="ctr">
              <a:buNone/>
            </a:pPr>
            <a:r>
              <a:rPr lang="el-GR" sz="1800" b="1" i="1" u="sng" spc="300" dirty="0" smtClean="0">
                <a:effectLst>
                  <a:outerShdw blurRad="38100" dist="38100" dir="2700000" algn="tl">
                    <a:srgbClr val="000000">
                      <a:alpha val="43137"/>
                    </a:srgbClr>
                  </a:outerShdw>
                </a:effectLst>
              </a:rPr>
              <a:t>ορισμού</a:t>
            </a:r>
            <a:r>
              <a:rPr lang="el-GR" sz="1800" b="1" i="1" u="sng" spc="300" dirty="0" smtClean="0"/>
              <a:t> και </a:t>
            </a:r>
            <a:r>
              <a:rPr lang="el-GR" sz="1800" b="1" i="1" u="sng" spc="600" dirty="0" smtClean="0">
                <a:effectLst>
                  <a:outerShdw blurRad="38100" dist="38100" dir="2700000" algn="tl">
                    <a:srgbClr val="000000">
                      <a:alpha val="43137"/>
                    </a:srgbClr>
                  </a:outerShdw>
                </a:effectLst>
              </a:rPr>
              <a:t>θεσμοθέτησης/καθιέρωσης</a:t>
            </a:r>
            <a:r>
              <a:rPr lang="el-GR" sz="1800" dirty="0" smtClean="0"/>
              <a:t>  </a:t>
            </a:r>
          </a:p>
          <a:p>
            <a:pPr algn="ctr">
              <a:buNone/>
            </a:pPr>
            <a:r>
              <a:rPr lang="el-GR" sz="1800" dirty="0" smtClean="0"/>
              <a:t>με το ως άνω σκεπτικό και κατά το δυνατό  ανεξαρτήτως προσώπων , </a:t>
            </a:r>
          </a:p>
          <a:p>
            <a:pPr algn="ctr">
              <a:buNone/>
            </a:pPr>
            <a:r>
              <a:rPr lang="el-GR" sz="1800" b="1" spc="600" dirty="0" smtClean="0">
                <a:effectLst>
                  <a:outerShdw blurRad="38100" dist="38100" dir="2700000" algn="tl">
                    <a:srgbClr val="000000">
                      <a:alpha val="43137"/>
                    </a:srgbClr>
                  </a:outerShdw>
                </a:effectLst>
              </a:rPr>
              <a:t>αρχών</a:t>
            </a:r>
            <a:r>
              <a:rPr lang="el-GR" sz="1800" spc="600" dirty="0" smtClean="0">
                <a:effectLst>
                  <a:outerShdw blurRad="38100" dist="38100" dir="2700000" algn="tl">
                    <a:srgbClr val="000000">
                      <a:alpha val="43137"/>
                    </a:srgbClr>
                  </a:outerShdw>
                </a:effectLst>
              </a:rPr>
              <a:t> και </a:t>
            </a:r>
            <a:r>
              <a:rPr lang="el-GR" sz="1800" b="1" spc="600" dirty="0" smtClean="0">
                <a:effectLst>
                  <a:outerShdw blurRad="38100" dist="38100" dir="2700000" algn="tl">
                    <a:srgbClr val="000000">
                      <a:alpha val="43137"/>
                    </a:srgbClr>
                  </a:outerShdw>
                </a:effectLst>
              </a:rPr>
              <a:t>κανόνων διδασκαλίας</a:t>
            </a:r>
            <a:r>
              <a:rPr lang="el-GR" sz="1800" b="1" dirty="0" smtClean="0"/>
              <a:t>, </a:t>
            </a:r>
          </a:p>
          <a:p>
            <a:pPr algn="ctr">
              <a:buNone/>
            </a:pPr>
            <a:r>
              <a:rPr lang="el-GR" sz="1800" dirty="0" smtClean="0"/>
              <a:t>η  </a:t>
            </a:r>
            <a:r>
              <a:rPr lang="el-GR" sz="1800" b="1" u="sng" spc="600" dirty="0" smtClean="0">
                <a:effectLst>
                  <a:outerShdw blurRad="38100" dist="38100" dir="2700000" algn="tl">
                    <a:srgbClr val="000000">
                      <a:alpha val="43137"/>
                    </a:srgbClr>
                  </a:outerShdw>
                </a:effectLst>
              </a:rPr>
              <a:t>εφαρμογή</a:t>
            </a:r>
            <a:r>
              <a:rPr lang="el-GR" sz="1800" b="1" spc="600" dirty="0" smtClean="0"/>
              <a:t> </a:t>
            </a:r>
            <a:r>
              <a:rPr lang="el-GR" sz="1800" dirty="0" smtClean="0"/>
              <a:t>των οποίων θα υπόκειται </a:t>
            </a:r>
            <a:endParaRPr lang="en-US" sz="1800" dirty="0" smtClean="0"/>
          </a:p>
          <a:p>
            <a:pPr algn="ctr">
              <a:buNone/>
            </a:pPr>
            <a:r>
              <a:rPr lang="el-GR" sz="1800" dirty="0" smtClean="0"/>
              <a:t>σε </a:t>
            </a:r>
            <a:r>
              <a:rPr lang="el-GR" sz="1800" i="1" dirty="0" smtClean="0">
                <a:effectLst>
                  <a:outerShdw blurRad="38100" dist="38100" dir="2700000" algn="tl">
                    <a:srgbClr val="000000">
                      <a:alpha val="43137"/>
                    </a:srgbClr>
                  </a:outerShdw>
                </a:effectLst>
              </a:rPr>
              <a:t>τακτική</a:t>
            </a:r>
            <a:r>
              <a:rPr lang="el-GR" sz="1800" dirty="0" smtClean="0"/>
              <a:t> </a:t>
            </a:r>
            <a:r>
              <a:rPr lang="el-GR" sz="1800" i="1" dirty="0" smtClean="0"/>
              <a:t>καλοπροαίρετη</a:t>
            </a:r>
            <a:r>
              <a:rPr lang="el-GR" sz="1800" dirty="0" smtClean="0"/>
              <a:t> </a:t>
            </a:r>
            <a:r>
              <a:rPr lang="el-GR" sz="1800" b="1" dirty="0" smtClean="0"/>
              <a:t>αξιολόγηση</a:t>
            </a:r>
            <a:r>
              <a:rPr lang="el-GR" sz="1800" dirty="0" smtClean="0"/>
              <a:t> και </a:t>
            </a:r>
            <a:r>
              <a:rPr lang="el-GR" sz="1800" b="1" spc="300" dirty="0" smtClean="0">
                <a:effectLst>
                  <a:outerShdw blurRad="38100" dist="38100" dir="2700000" algn="tl">
                    <a:srgbClr val="000000">
                      <a:alpha val="43137"/>
                    </a:srgbClr>
                  </a:outerShdw>
                </a:effectLst>
              </a:rPr>
              <a:t>διαπίστευση.</a:t>
            </a:r>
            <a:endParaRPr lang="en-US" sz="1800" b="1" spc="300" dirty="0" smtClean="0">
              <a:effectLst>
                <a:outerShdw blurRad="38100" dist="38100" dir="2700000" algn="tl">
                  <a:srgbClr val="000000">
                    <a:alpha val="43137"/>
                  </a:srgbClr>
                </a:outerShdw>
              </a:effectLst>
            </a:endParaRPr>
          </a:p>
          <a:p>
            <a:pPr algn="ctr">
              <a:buNone/>
            </a:pPr>
            <a:r>
              <a:rPr lang="en-US" sz="1800" b="1" spc="300" dirty="0" smtClean="0">
                <a:effectLst>
                  <a:outerShdw blurRad="38100" dist="38100" dir="2700000" algn="tl">
                    <a:srgbClr val="000000">
                      <a:alpha val="43137"/>
                    </a:srgbClr>
                  </a:outerShdw>
                </a:effectLst>
              </a:rPr>
              <a:t> </a:t>
            </a:r>
            <a:r>
              <a:rPr lang="el-GR" sz="1800" b="1" spc="300" dirty="0" smtClean="0"/>
              <a:t>Σχετικά</a:t>
            </a:r>
            <a:r>
              <a:rPr lang="el-GR" sz="1800" b="1" spc="300" dirty="0" smtClean="0">
                <a:effectLst>
                  <a:outerShdw blurRad="38100" dist="38100" dir="2700000" algn="tl">
                    <a:srgbClr val="000000">
                      <a:alpha val="43137"/>
                    </a:srgbClr>
                  </a:outerShdw>
                </a:effectLst>
              </a:rPr>
              <a:t>  </a:t>
            </a:r>
            <a:r>
              <a:rPr lang="el-GR" sz="1800" spc="300" dirty="0" smtClean="0">
                <a:effectLst>
                  <a:outerShdw blurRad="38100" dist="38100" dir="2700000" algn="tl">
                    <a:srgbClr val="000000">
                      <a:alpha val="43137"/>
                    </a:srgbClr>
                  </a:outerShdw>
                </a:effectLst>
              </a:rPr>
              <a:t>ερεθίσματα για τη θέσπιση τέτοιων αρχών </a:t>
            </a:r>
          </a:p>
          <a:p>
            <a:pPr algn="ctr">
              <a:buNone/>
            </a:pPr>
            <a:r>
              <a:rPr lang="el-GR" sz="1800" spc="300" dirty="0" smtClean="0">
                <a:effectLst>
                  <a:outerShdw blurRad="38100" dist="38100" dir="2700000" algn="tl">
                    <a:srgbClr val="000000">
                      <a:alpha val="43137"/>
                    </a:srgbClr>
                  </a:outerShdw>
                </a:effectLst>
              </a:rPr>
              <a:t>φιλοδοξεί να προσφέρει η παρούσα παρουσίαση.</a:t>
            </a:r>
            <a:endParaRPr lang="el-GR" sz="1800" dirty="0" smtClean="0"/>
          </a:p>
          <a:p>
            <a:endParaRPr lang="el-GR" sz="1800" dirty="0" smtClean="0">
              <a:solidFill>
                <a:srgbClr val="C00000"/>
              </a:solidFill>
            </a:endParaRPr>
          </a:p>
          <a:p>
            <a:endParaRPr lang="el-GR" sz="1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dissolve">
                                      <p:cBhvr>
                                        <p:cTn id="35" dur="500"/>
                                        <p:tgtEl>
                                          <p:spTgt spid="3">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dissolve">
                                      <p:cBhvr>
                                        <p:cTn id="38" dur="500"/>
                                        <p:tgtEl>
                                          <p:spTgt spid="3">
                                            <p:txEl>
                                              <p:pRg st="11" end="1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dissolve">
                                      <p:cBhvr>
                                        <p:cTn id="41" dur="500"/>
                                        <p:tgtEl>
                                          <p:spTgt spid="3">
                                            <p:txEl>
                                              <p:pRg st="12" end="12"/>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dissolve">
                                      <p:cBhvr>
                                        <p:cTn id="4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6" y="571480"/>
            <a:ext cx="2857520" cy="3357586"/>
          </a:xfrm>
        </p:spPr>
        <p:txBody>
          <a:bodyPr>
            <a:normAutofit fontScale="90000"/>
          </a:bodyPr>
          <a:lstStyle/>
          <a:p>
            <a:r>
              <a:rPr lang="el-GR" sz="2400" dirty="0" smtClean="0"/>
              <a:t>Ένα </a:t>
            </a:r>
            <a:br>
              <a:rPr lang="el-GR" sz="2400" dirty="0" smtClean="0"/>
            </a:br>
            <a:r>
              <a:rPr lang="el-GR" sz="2400" dirty="0" smtClean="0"/>
              <a:t>ξεχωριστό σύγγραμμα από τα φοιτητικά μου χρόνια,  </a:t>
            </a:r>
            <a:br>
              <a:rPr lang="el-GR" sz="2400" dirty="0" smtClean="0"/>
            </a:br>
            <a:r>
              <a:rPr lang="el-GR" sz="2400" dirty="0" smtClean="0"/>
              <a:t>τη δεκαετία του ‘80.</a:t>
            </a:r>
            <a:br>
              <a:rPr lang="el-GR" sz="2400" dirty="0" smtClean="0"/>
            </a:br>
            <a:r>
              <a:rPr lang="el-GR" sz="2400" dirty="0" smtClean="0"/>
              <a:t/>
            </a:r>
            <a:br>
              <a:rPr lang="el-GR" sz="2400" dirty="0" smtClean="0"/>
            </a:br>
            <a:r>
              <a:rPr lang="el-GR" sz="2400" dirty="0" smtClean="0"/>
              <a:t/>
            </a:r>
            <a:br>
              <a:rPr lang="el-GR" sz="2400" dirty="0" smtClean="0"/>
            </a:br>
            <a:endParaRPr lang="el-GR" sz="2400" dirty="0"/>
          </a:p>
        </p:txBody>
      </p:sp>
      <p:pic>
        <p:nvPicPr>
          <p:cNvPr id="1028" name="Picture 4" descr="http://www.parisianou.gr/images/stories/virtuemart/product/_________________4b7ce142be9b2.jpg"/>
          <p:cNvPicPr>
            <a:picLocks noChangeAspect="1" noChangeArrowheads="1"/>
          </p:cNvPicPr>
          <p:nvPr/>
        </p:nvPicPr>
        <p:blipFill>
          <a:blip r:embed="rId2" cstate="print"/>
          <a:srcRect/>
          <a:stretch>
            <a:fillRect/>
          </a:stretch>
        </p:blipFill>
        <p:spPr bwMode="auto">
          <a:xfrm>
            <a:off x="357158" y="571480"/>
            <a:ext cx="5715000" cy="5715000"/>
          </a:xfrm>
          <a:prstGeom prst="rect">
            <a:avLst/>
          </a:prstGeom>
          <a:noFill/>
        </p:spPr>
      </p:pic>
      <p:sp>
        <p:nvSpPr>
          <p:cNvPr id="4" name="Rectangle 3"/>
          <p:cNvSpPr/>
          <p:nvPr/>
        </p:nvSpPr>
        <p:spPr>
          <a:xfrm>
            <a:off x="6143636" y="3429000"/>
            <a:ext cx="3000364" cy="3416320"/>
          </a:xfrm>
          <a:prstGeom prst="rect">
            <a:avLst/>
          </a:prstGeom>
        </p:spPr>
        <p:txBody>
          <a:bodyPr wrap="square">
            <a:spAutoFit/>
          </a:bodyPr>
          <a:lstStyle/>
          <a:p>
            <a:pPr algn="ctr"/>
            <a:r>
              <a:rPr lang="el-GR" sz="2400" dirty="0" smtClean="0"/>
              <a:t>Αφετηρία το σύμπτωμα </a:t>
            </a:r>
          </a:p>
          <a:p>
            <a:pPr algn="ctr"/>
            <a:r>
              <a:rPr lang="el-GR" sz="2400" dirty="0" smtClean="0"/>
              <a:t>και όχι </a:t>
            </a:r>
          </a:p>
          <a:p>
            <a:pPr algn="ctr"/>
            <a:r>
              <a:rPr lang="el-GR" sz="2400" dirty="0" smtClean="0"/>
              <a:t>μια ειδική νοσολογική οντότητα. </a:t>
            </a:r>
            <a:br>
              <a:rPr lang="el-GR" sz="2400" dirty="0" smtClean="0"/>
            </a:br>
            <a:r>
              <a:rPr lang="el-GR" sz="2400" dirty="0" smtClean="0"/>
              <a:t>Συλλογιστική </a:t>
            </a:r>
            <a:br>
              <a:rPr lang="el-GR" sz="2400" dirty="0" smtClean="0"/>
            </a:br>
            <a:r>
              <a:rPr lang="el-GR" sz="2400" b="1" dirty="0" smtClean="0">
                <a:solidFill>
                  <a:srgbClr val="C00000"/>
                </a:solidFill>
              </a:rPr>
              <a:t>προσομοίωσης </a:t>
            </a:r>
            <a:r>
              <a:rPr lang="el-GR" sz="2400" dirty="0" smtClean="0"/>
              <a:t>προς την καθημερινή ιατρική πρακτική.</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6672"/>
            <a:ext cx="9144000" cy="2304256"/>
          </a:xfrm>
        </p:spPr>
        <p:txBody>
          <a:bodyPr>
            <a:normAutofit fontScale="90000"/>
          </a:bodyPr>
          <a:lstStyle/>
          <a:p>
            <a:r>
              <a:rPr lang="el-GR" sz="3600" dirty="0"/>
              <a:t>Περίπου το 1980 αρχίζει να κερδίζει έδαφος </a:t>
            </a:r>
            <a:r>
              <a:rPr lang="el-GR" sz="3600" dirty="0" smtClean="0"/>
              <a:t/>
            </a:r>
            <a:br>
              <a:rPr lang="el-GR" sz="3600" dirty="0" smtClean="0"/>
            </a:br>
            <a:r>
              <a:rPr lang="el-GR" sz="3600" dirty="0" smtClean="0"/>
              <a:t>η </a:t>
            </a:r>
            <a:r>
              <a:rPr lang="el-GR" sz="3600" dirty="0"/>
              <a:t>μέθοδος εκπαίδευσης ιατρών </a:t>
            </a:r>
            <a:r>
              <a:rPr lang="el-GR" sz="3600" dirty="0" smtClean="0"/>
              <a:t/>
            </a:r>
            <a:br>
              <a:rPr lang="el-GR" sz="3600" dirty="0" smtClean="0"/>
            </a:br>
            <a:r>
              <a:rPr lang="el-GR" sz="3600" dirty="0" smtClean="0"/>
              <a:t>μέσω </a:t>
            </a:r>
            <a:r>
              <a:rPr lang="el-GR" sz="3600" b="1" dirty="0" smtClean="0">
                <a:solidFill>
                  <a:schemeClr val="tx2">
                    <a:lumMod val="50000"/>
                  </a:schemeClr>
                </a:solidFill>
              </a:rPr>
              <a:t>μελέτης περιστατικών</a:t>
            </a:r>
            <a:r>
              <a:rPr lang="el-GR" sz="3600" dirty="0" smtClean="0"/>
              <a:t>, που </a:t>
            </a:r>
            <a:r>
              <a:rPr lang="el-GR" sz="3600" dirty="0"/>
              <a:t>εφαρμόζεται </a:t>
            </a:r>
            <a:r>
              <a:rPr lang="el-GR" sz="3600" i="1" dirty="0">
                <a:effectLst>
                  <a:outerShdw blurRad="38100" dist="38100" dir="2700000" algn="tl">
                    <a:srgbClr val="000000">
                      <a:alpha val="43137"/>
                    </a:srgbClr>
                  </a:outerShdw>
                </a:effectLst>
              </a:rPr>
              <a:t>συμπληρωματικά</a:t>
            </a:r>
            <a:r>
              <a:rPr lang="el-GR" sz="3600" dirty="0"/>
              <a:t> με τις άλλες βασικές μεθόδους.</a:t>
            </a:r>
            <a:br>
              <a:rPr lang="el-GR" sz="3600" dirty="0"/>
            </a:br>
            <a:r>
              <a:rPr lang="el-GR" sz="4800" dirty="0" smtClean="0"/>
              <a:t> </a:t>
            </a:r>
            <a:r>
              <a:rPr lang="en-US" dirty="0" smtClean="0"/>
              <a:t/>
            </a:r>
            <a:br>
              <a:rPr lang="en-US" dirty="0" smtClean="0"/>
            </a:br>
            <a:r>
              <a:rPr lang="en-US" dirty="0" smtClean="0"/>
              <a:t> </a:t>
            </a:r>
            <a:endParaRPr lang="el-G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79512" y="3429000"/>
            <a:ext cx="1910553" cy="2433825"/>
          </a:xfrm>
          <a:prstGeom prst="rect">
            <a:avLst/>
          </a:prstGeom>
          <a:noFill/>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195736" y="3034115"/>
            <a:ext cx="2230988" cy="3166034"/>
          </a:xfrm>
          <a:prstGeom prst="rect">
            <a:avLst/>
          </a:prstGeom>
          <a:noFill/>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4499992" y="3026828"/>
            <a:ext cx="2160240" cy="3180608"/>
          </a:xfrm>
          <a:prstGeom prst="rect">
            <a:avLst/>
          </a:prstGeom>
          <a:noFill/>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6772236" y="3929066"/>
            <a:ext cx="2157482" cy="1318461"/>
          </a:xfrm>
          <a:prstGeom prst="rect">
            <a:avLst/>
          </a:prstGeom>
          <a:noFill/>
        </p:spPr>
      </p:pic>
    </p:spTree>
    <p:extLst>
      <p:ext uri="{BB962C8B-B14F-4D97-AF65-F5344CB8AC3E}">
        <p14:creationId xmlns:p14="http://schemas.microsoft.com/office/powerpoint/2010/main" xmlns="" val="122738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4422"/>
          </a:xfrm>
        </p:spPr>
        <p:txBody>
          <a:bodyPr>
            <a:noAutofit/>
          </a:bodyPr>
          <a:lstStyle/>
          <a:p>
            <a:r>
              <a:rPr lang="en-US" sz="2400" dirty="0" smtClean="0"/>
              <a:t>H </a:t>
            </a:r>
            <a:r>
              <a:rPr lang="el-GR" sz="2400" dirty="0" smtClean="0">
                <a:effectLst>
                  <a:outerShdw blurRad="38100" dist="38100" dir="2700000" algn="tl">
                    <a:srgbClr val="000000">
                      <a:alpha val="43137"/>
                    </a:srgbClr>
                  </a:outerShdw>
                </a:effectLst>
              </a:rPr>
              <a:t>αφομοίωση της </a:t>
            </a:r>
            <a:r>
              <a:rPr lang="el-GR" sz="2400" dirty="0" smtClean="0">
                <a:solidFill>
                  <a:srgbClr val="0070C0"/>
                </a:solidFill>
                <a:effectLst>
                  <a:outerShdw blurRad="38100" dist="38100" dir="2700000" algn="tl">
                    <a:srgbClr val="000000">
                      <a:alpha val="43137"/>
                    </a:srgbClr>
                  </a:outerShdw>
                </a:effectLst>
              </a:rPr>
              <a:t>θεωρίας </a:t>
            </a:r>
            <a:r>
              <a:rPr lang="el-GR" sz="2400" dirty="0" smtClean="0">
                <a:effectLst>
                  <a:outerShdw blurRad="38100" dist="38100" dir="2700000" algn="tl">
                    <a:srgbClr val="000000">
                      <a:alpha val="43137"/>
                    </a:srgbClr>
                  </a:outerShdw>
                </a:effectLst>
              </a:rPr>
              <a:t>μέσω της </a:t>
            </a:r>
            <a:r>
              <a:rPr lang="el-GR" sz="2400" dirty="0" smtClean="0">
                <a:solidFill>
                  <a:srgbClr val="C00000"/>
                </a:solidFill>
                <a:effectLst>
                  <a:outerShdw blurRad="38100" dist="38100" dir="2700000" algn="tl">
                    <a:srgbClr val="000000">
                      <a:alpha val="43137"/>
                    </a:srgbClr>
                  </a:outerShdw>
                </a:effectLst>
              </a:rPr>
              <a:t>πράξης</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l-GR" sz="2400" b="1" dirty="0" smtClean="0"/>
              <a:t>και</a:t>
            </a:r>
            <a:r>
              <a:rPr lang="el-GR" sz="2400" dirty="0" smtClean="0"/>
              <a:t> στα ιατρικά συγγράμματα.</a:t>
            </a:r>
            <a:br>
              <a:rPr lang="el-GR" sz="2400" dirty="0" smtClean="0"/>
            </a:br>
            <a:r>
              <a:rPr lang="en-US" sz="2000" dirty="0" smtClean="0"/>
              <a:t>A. C. </a:t>
            </a:r>
            <a:r>
              <a:rPr lang="en-US" sz="2000" dirty="0" err="1" smtClean="0"/>
              <a:t>Lazaris</a:t>
            </a:r>
            <a:r>
              <a:rPr lang="en-US" sz="2000" dirty="0" smtClean="0"/>
              <a:t> (ed.) </a:t>
            </a:r>
            <a:r>
              <a:rPr lang="en-US" sz="2000" dirty="0" smtClean="0">
                <a:effectLst>
                  <a:outerShdw blurRad="38100" dist="38100" dir="2700000" algn="tl">
                    <a:srgbClr val="000000">
                      <a:alpha val="43137"/>
                    </a:srgbClr>
                  </a:outerShdw>
                </a:effectLst>
              </a:rPr>
              <a:t>CLINICAL GENITOURINARY PATHOLOGY: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A Case-based Learning Approach. SPRINGER 2018</a:t>
            </a:r>
            <a:endParaRPr lang="el-GR" sz="20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1315332"/>
            <a:ext cx="9858445" cy="55426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85784" y="1268760"/>
            <a:ext cx="10037927" cy="5589240"/>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612576" y="1268760"/>
            <a:ext cx="11054473" cy="62151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7"/>
                                        </p:tgtEl>
                                      </p:cBhvr>
                                    </p:animEffect>
                                    <p:set>
                                      <p:cBhvr>
                                        <p:cTn id="17" dur="1" fill="hold">
                                          <p:stCondLst>
                                            <p:cond delay="499"/>
                                          </p:stCondLst>
                                        </p:cTn>
                                        <p:tgtEl>
                                          <p:spTgt spid="10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Autofit/>
          </a:bodyPr>
          <a:lstStyle/>
          <a:p>
            <a:r>
              <a:rPr lang="el-GR" sz="2400" u="sng" dirty="0" smtClean="0">
                <a:effectLst>
                  <a:outerShdw blurRad="38100" dist="38100" dir="2700000" algn="tl">
                    <a:srgbClr val="000000">
                      <a:alpha val="43137"/>
                    </a:srgbClr>
                  </a:outerShdw>
                </a:effectLst>
                <a:latin typeface="+mn-lt"/>
                <a:cs typeface="Times New Roman" pitchFamily="18" charset="0"/>
              </a:rPr>
              <a:t>Ισότιμη  </a:t>
            </a:r>
            <a:r>
              <a:rPr lang="el-GR" sz="2400" u="sng" spc="300" dirty="0" smtClean="0">
                <a:effectLst>
                  <a:outerShdw blurRad="38100" dist="38100" dir="2700000" algn="tl">
                    <a:srgbClr val="000000">
                      <a:alpha val="43137"/>
                    </a:srgbClr>
                  </a:outerShdw>
                </a:effectLst>
                <a:latin typeface="+mn-lt"/>
                <a:cs typeface="Times New Roman" pitchFamily="18" charset="0"/>
              </a:rPr>
              <a:t>εξέταση</a:t>
            </a:r>
            <a:r>
              <a:rPr lang="el-GR" sz="2400" u="sng" dirty="0" smtClean="0">
                <a:effectLst>
                  <a:outerShdw blurRad="38100" dist="38100" dir="2700000" algn="tl">
                    <a:srgbClr val="000000">
                      <a:alpha val="43137"/>
                    </a:srgbClr>
                  </a:outerShdw>
                </a:effectLst>
                <a:latin typeface="+mn-lt"/>
                <a:cs typeface="Times New Roman" pitchFamily="18" charset="0"/>
              </a:rPr>
              <a:t> </a:t>
            </a:r>
            <a:r>
              <a:rPr lang="el-GR" sz="2400" dirty="0" smtClean="0">
                <a:latin typeface="+mn-lt"/>
                <a:cs typeface="Times New Roman" pitchFamily="18" charset="0"/>
              </a:rPr>
              <a:t>απόκτησης</a:t>
            </a:r>
            <a:br>
              <a:rPr lang="el-GR" sz="2400" dirty="0" smtClean="0">
                <a:latin typeface="+mn-lt"/>
                <a:cs typeface="Times New Roman" pitchFamily="18" charset="0"/>
              </a:rPr>
            </a:br>
            <a:r>
              <a:rPr lang="el-GR" sz="2400" dirty="0" smtClean="0">
                <a:latin typeface="+mn-lt"/>
                <a:cs typeface="Times New Roman" pitchFamily="18" charset="0"/>
              </a:rPr>
              <a:t> </a:t>
            </a:r>
            <a:r>
              <a:rPr lang="el-GR" sz="2400" b="1" dirty="0" smtClean="0">
                <a:latin typeface="+mn-lt"/>
                <a:cs typeface="Times New Roman" pitchFamily="18" charset="0"/>
              </a:rPr>
              <a:t>τόσο </a:t>
            </a:r>
            <a:r>
              <a:rPr lang="el-GR" sz="2400" b="1" dirty="0" smtClean="0">
                <a:solidFill>
                  <a:schemeClr val="accent2">
                    <a:lumMod val="75000"/>
                  </a:schemeClr>
                </a:solidFill>
                <a:latin typeface="+mn-lt"/>
                <a:cs typeface="Times New Roman" pitchFamily="18" charset="0"/>
              </a:rPr>
              <a:t>βιωματικής</a:t>
            </a:r>
            <a:r>
              <a:rPr lang="el-GR" sz="2400" b="1" dirty="0" smtClean="0">
                <a:latin typeface="+mn-lt"/>
                <a:cs typeface="Times New Roman" pitchFamily="18" charset="0"/>
              </a:rPr>
              <a:t> όσο και </a:t>
            </a:r>
            <a:r>
              <a:rPr lang="el-GR" sz="2400" b="1" dirty="0" smtClean="0">
                <a:solidFill>
                  <a:srgbClr val="0070C0"/>
                </a:solidFill>
                <a:latin typeface="+mn-lt"/>
                <a:cs typeface="Times New Roman" pitchFamily="18" charset="0"/>
              </a:rPr>
              <a:t>ακαδημαϊκής</a:t>
            </a:r>
            <a:r>
              <a:rPr lang="el-GR" sz="2400" b="1" dirty="0" smtClean="0">
                <a:latin typeface="+mn-lt"/>
                <a:cs typeface="Times New Roman" pitchFamily="18" charset="0"/>
              </a:rPr>
              <a:t> γνώσης </a:t>
            </a:r>
            <a:endParaRPr lang="el-GR" sz="2400" b="1" dirty="0">
              <a:latin typeface="+mn-lt"/>
              <a:cs typeface="Times New Roman" pitchFamily="18" charset="0"/>
            </a:endParaRPr>
          </a:p>
        </p:txBody>
      </p:sp>
      <p:sp>
        <p:nvSpPr>
          <p:cNvPr id="1025" name="Rectangle 1"/>
          <p:cNvSpPr>
            <a:spLocks noChangeArrowheads="1"/>
          </p:cNvSpPr>
          <p:nvPr/>
        </p:nvSpPr>
        <p:spPr bwMode="auto">
          <a:xfrm>
            <a:off x="0" y="620766"/>
            <a:ext cx="9144000"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l-GR"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l-GR" sz="1400" b="1" i="0" u="none" strike="noStrike" cap="none" normalizeH="0" baseline="0" dirty="0" smtClean="0">
                <a:ln>
                  <a:noFill/>
                </a:ln>
                <a:solidFill>
                  <a:schemeClr val="tx1"/>
                </a:solidFill>
                <a:effectLst/>
                <a:ea typeface="Calibri" pitchFamily="34" charset="0"/>
                <a:cs typeface="Times New Roman" pitchFamily="18" charset="0"/>
              </a:rPr>
              <a:t>Α.</a:t>
            </a:r>
            <a:r>
              <a:rPr kumimoji="0" lang="el-GR"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Γυναίκα 56 ετών διερευνάται για κοιλιακή μάζα, βύθιο κοιλιακό άλγος και άτυπα γαστρεντερικά ενοχλήματα. Στην αξονική τομογραφία άνω κοιλίας ανευρίσκεται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οπισθοπεριτοναϊκός</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όγκος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μ.δ</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18 εκ., ο οποίος μετατοπίζει τον ένα νεφρό και έρχεται σε στενή επαφή με την κάτω κοίλη φλέβα. Απουσιάζουν ενδείξεις μεταστατικής νόσου. Καθώς υπάρχει κίνδυνος ατελούς εξαίρεσης του συγκεκριμένου όγκου, με ιδιαίτερα αυξημένη πιθανότητα μετεγχειρητικής υποτροπής του στην κοιλιά, λαμβάνονται, υπό απεικονιστική καθοδήγηση, με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κόπτουσα</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βελόνα δύο βιοψίες πυρήνα (</a:t>
            </a:r>
            <a:r>
              <a:rPr kumimoji="0" lang="en-US"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core biopsies</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από τον όγκο, οι οποίες </a:t>
            </a:r>
            <a:r>
              <a:rPr kumimoji="0" lang="el-GR" sz="1400" b="1" i="0" u="none" strike="noStrike" cap="none" normalizeH="0" baseline="0" dirty="0" smtClean="0">
                <a:ln>
                  <a:noFill/>
                </a:ln>
                <a:solidFill>
                  <a:schemeClr val="accent2">
                    <a:lumMod val="75000"/>
                  </a:schemeClr>
                </a:solidFill>
                <a:effectLst/>
                <a:ea typeface="Calibri" pitchFamily="34" charset="0"/>
                <a:cs typeface="Times New Roman" pitchFamily="18" charset="0"/>
              </a:rPr>
              <a:t>αποστέλλονται σε δύο ξεχωριστούς </a:t>
            </a:r>
            <a:r>
              <a:rPr kumimoji="0" lang="el-GR" sz="1400" b="1" i="0" u="none" strike="noStrike" cap="none" normalizeH="0" baseline="0" dirty="0" err="1" smtClean="0">
                <a:ln>
                  <a:noFill/>
                </a:ln>
                <a:solidFill>
                  <a:schemeClr val="accent2">
                    <a:lumMod val="75000"/>
                  </a:schemeClr>
                </a:solidFill>
                <a:effectLst/>
                <a:ea typeface="Calibri" pitchFamily="34" charset="0"/>
                <a:cs typeface="Times New Roman" pitchFamily="18" charset="0"/>
              </a:rPr>
              <a:t>ιστοπαθολόγους</a:t>
            </a:r>
            <a:r>
              <a:rPr kumimoji="0" lang="el-GR" sz="1400" b="1" i="0" u="none" strike="noStrike" cap="none" normalizeH="0" baseline="0" dirty="0" smtClean="0">
                <a:ln>
                  <a:noFill/>
                </a:ln>
                <a:solidFill>
                  <a:schemeClr val="accent2">
                    <a:lumMod val="75000"/>
                  </a:schemeClr>
                </a:solidFill>
                <a:effectLst/>
                <a:ea typeface="Calibri" pitchFamily="34" charset="0"/>
                <a:cs typeface="Times New Roman" pitchFamily="18" charset="0"/>
              </a:rPr>
              <a:t> </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από τον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εντέλλοντα</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χειρουργό, με το σκεπτικό της επαλήθευσης της μικροσκοπικής διάγνωσης. Βάσει της Εικόνας 5Α</a:t>
            </a:r>
            <a:r>
              <a:rPr kumimoji="0" lang="en-US"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i</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από το ένα κυλινδροειδές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ιστοτεμάχιο</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ο πρώτος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ιστοπαθολόγος</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θέτει τη διάγνωσή του και βάσει της Εικόνας 5Α</a:t>
            </a:r>
            <a:r>
              <a:rPr kumimoji="0" lang="en-US"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ii</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από το έτερο κυλινδροειδές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ιστοτεμάχιο</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ο δεύτερος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ιστοπαθολόγος</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θέτει μια διαφορετική διάγνωση (μετά από τη μελέτη του δικού του υλικού). Δημιουργείται σύγχυση. Τελικά, αποφασίζεται </a:t>
            </a:r>
            <a:r>
              <a:rPr kumimoji="0" lang="el-GR" sz="1400" b="0" i="0" u="none" strike="noStrike" cap="none" normalizeH="0" baseline="0" dirty="0" err="1" smtClean="0">
                <a:ln>
                  <a:noFill/>
                </a:ln>
                <a:solidFill>
                  <a:schemeClr val="accent2">
                    <a:lumMod val="75000"/>
                  </a:schemeClr>
                </a:solidFill>
                <a:effectLst/>
                <a:ea typeface="Calibri" pitchFamily="34" charset="0"/>
                <a:cs typeface="Times New Roman" pitchFamily="18" charset="0"/>
              </a:rPr>
              <a:t>προεγχειρητική</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ακτινοθεραπεία. </a:t>
            </a:r>
            <a:r>
              <a:rPr kumimoji="0" lang="el-GR" sz="1400" b="0" i="0" u="none" strike="noStrike" cap="none" normalizeH="0" baseline="0" dirty="0" smtClean="0">
                <a:ln>
                  <a:noFill/>
                </a:ln>
                <a:solidFill>
                  <a:schemeClr val="accent2">
                    <a:lumMod val="75000"/>
                  </a:schemeClr>
                </a:solidFill>
                <a:effectLst>
                  <a:outerShdw blurRad="38100" dist="38100" dir="2700000" algn="tl">
                    <a:srgbClr val="000000">
                      <a:alpha val="43137"/>
                    </a:srgbClr>
                  </a:outerShdw>
                </a:effectLst>
                <a:ea typeface="Calibri" pitchFamily="34" charset="0"/>
                <a:cs typeface="Times New Roman" pitchFamily="18" charset="0"/>
              </a:rPr>
              <a:t>Αναφέρατε τις δύο  πιθανότερες, διαφορετικές ιστολογικές διαγνώσεις</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 Περί τίνος πρόκειται προφανώς; </a:t>
            </a:r>
            <a:r>
              <a:rPr kumimoji="0" lang="el-GR" sz="1400" b="1" i="0" u="none" strike="noStrike" cap="none" normalizeH="0" baseline="0" dirty="0" smtClean="0">
                <a:ln>
                  <a:noFill/>
                </a:ln>
                <a:solidFill>
                  <a:schemeClr val="accent2">
                    <a:lumMod val="75000"/>
                  </a:schemeClr>
                </a:solidFill>
                <a:effectLst/>
                <a:ea typeface="Calibri" pitchFamily="34" charset="0"/>
                <a:cs typeface="Times New Roman" pitchFamily="18" charset="0"/>
              </a:rPr>
              <a:t>Σχολιάστε το χειρισμό του </a:t>
            </a:r>
            <a:r>
              <a:rPr kumimoji="0" lang="el-GR" sz="1400" b="1" i="0" u="none" strike="noStrike" cap="none" normalizeH="0" baseline="0" dirty="0" err="1" smtClean="0">
                <a:ln>
                  <a:noFill/>
                </a:ln>
                <a:solidFill>
                  <a:schemeClr val="accent2">
                    <a:lumMod val="75000"/>
                  </a:schemeClr>
                </a:solidFill>
                <a:effectLst/>
                <a:ea typeface="Calibri" pitchFamily="34" charset="0"/>
                <a:cs typeface="Times New Roman" pitchFamily="18" charset="0"/>
              </a:rPr>
              <a:t>παθολογοανατομικού</a:t>
            </a:r>
            <a:r>
              <a:rPr kumimoji="0" lang="el-GR" sz="1400" b="1" i="0" u="none" strike="noStrike" cap="none" normalizeH="0" baseline="0" dirty="0" smtClean="0">
                <a:ln>
                  <a:noFill/>
                </a:ln>
                <a:solidFill>
                  <a:schemeClr val="accent2">
                    <a:lumMod val="75000"/>
                  </a:schemeClr>
                </a:solidFill>
                <a:effectLst/>
                <a:ea typeface="Calibri" pitchFamily="34" charset="0"/>
                <a:cs typeface="Times New Roman" pitchFamily="18" charset="0"/>
              </a:rPr>
              <a:t> υλικού </a:t>
            </a:r>
            <a:r>
              <a:rPr kumimoji="0" lang="el-GR" sz="1400" b="0" i="0" u="none" strike="noStrike" cap="none" normalizeH="0" baseline="0" dirty="0" smtClean="0">
                <a:ln>
                  <a:noFill/>
                </a:ln>
                <a:solidFill>
                  <a:schemeClr val="accent2">
                    <a:lumMod val="75000"/>
                  </a:schemeClr>
                </a:solidFill>
                <a:effectLst/>
                <a:ea typeface="Calibri" pitchFamily="34" charset="0"/>
                <a:cs typeface="Times New Roman" pitchFamily="18" charset="0"/>
              </a:rPr>
              <a:t>που ελήφθη από την εν λόγω ασθενή. </a:t>
            </a:r>
            <a:endParaRPr kumimoji="0" lang="en-US" sz="1400" b="0" i="0" u="none" strike="noStrike" cap="none" normalizeH="0" baseline="0" dirty="0" smtClean="0">
              <a:ln>
                <a:noFill/>
              </a:ln>
              <a:solidFill>
                <a:schemeClr val="accent2">
                  <a:lumMod val="75000"/>
                </a:schemeClr>
              </a:solidFill>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400" dirty="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l-GR" sz="1600" b="1" i="0" u="none" strike="noStrike" cap="none" normalizeH="0" baseline="0" dirty="0" smtClean="0">
                <a:ln>
                  <a:noFill/>
                </a:ln>
                <a:solidFill>
                  <a:schemeClr val="tx1"/>
                </a:solidFill>
                <a:effectLst/>
                <a:ea typeface="Calibri" pitchFamily="34" charset="0"/>
                <a:cs typeface="Times New Roman" pitchFamily="18" charset="0"/>
              </a:rPr>
              <a:t>Β.</a:t>
            </a:r>
            <a:r>
              <a:rPr kumimoji="0" lang="el-GR"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l-GR" sz="1600" b="0" i="0" u="none" strike="noStrike" cap="none" normalizeH="0" baseline="0" dirty="0" smtClean="0">
                <a:ln>
                  <a:noFill/>
                </a:ln>
                <a:solidFill>
                  <a:srgbClr val="0070C0"/>
                </a:solidFill>
                <a:effectLst/>
                <a:ea typeface="Calibri" pitchFamily="34" charset="0"/>
                <a:cs typeface="Times New Roman" pitchFamily="18" charset="0"/>
              </a:rPr>
              <a:t>Ποιές οι διαφορές και ποιές οι ομοιότητες μεταξύ σαρκωμάτων και καρκινωμάτων; </a:t>
            </a:r>
            <a:r>
              <a:rPr kumimoji="0" lang="en-US" sz="1600" b="0" i="0" u="none" strike="noStrike" cap="none" normalizeH="0" baseline="0" dirty="0" smtClean="0">
                <a:ln>
                  <a:noFill/>
                </a:ln>
                <a:solidFill>
                  <a:srgbClr val="0070C0"/>
                </a:solidFill>
                <a:effectLst/>
                <a:ea typeface="Calibri" pitchFamily="34" charset="0"/>
                <a:cs typeface="Times New Roman" pitchFamily="18" charset="0"/>
              </a:rPr>
              <a:t>A</a:t>
            </a:r>
            <a:r>
              <a:rPr kumimoji="0" lang="el-GR" sz="1600" b="0" i="0" u="none" strike="noStrike" cap="none" normalizeH="0" baseline="0" dirty="0" err="1" smtClean="0">
                <a:ln>
                  <a:noFill/>
                </a:ln>
                <a:solidFill>
                  <a:srgbClr val="0070C0"/>
                </a:solidFill>
                <a:effectLst/>
                <a:ea typeface="Calibri" pitchFamily="34" charset="0"/>
                <a:cs typeface="Times New Roman" pitchFamily="18" charset="0"/>
              </a:rPr>
              <a:t>πό</a:t>
            </a:r>
            <a:r>
              <a:rPr kumimoji="0" lang="el-GR" sz="1600" b="0" i="0" u="none" strike="noStrike" cap="none" normalizeH="0" baseline="0" dirty="0" smtClean="0">
                <a:ln>
                  <a:noFill/>
                </a:ln>
                <a:solidFill>
                  <a:srgbClr val="0070C0"/>
                </a:solidFill>
                <a:effectLst/>
                <a:ea typeface="Calibri" pitchFamily="34" charset="0"/>
                <a:cs typeface="Times New Roman" pitchFamily="18" charset="0"/>
              </a:rPr>
              <a:t> τι χαρακτηρίζονται οι επεμβάσεις για την αφαίρεση ενός σαρκώματος, όταν αυτές αποφασίζονται; </a:t>
            </a:r>
            <a:endParaRPr kumimoji="0" lang="el-GR" sz="1600" b="0" i="0" u="none" strike="noStrike" cap="none" normalizeH="0" baseline="0" dirty="0" smtClean="0">
              <a:ln>
                <a:noFill/>
              </a:ln>
              <a:solidFill>
                <a:srgbClr val="0070C0"/>
              </a:solidFill>
              <a:effectLst/>
              <a:cs typeface="Arial" pitchFamily="34" charset="0"/>
            </a:endParaRPr>
          </a:p>
        </p:txBody>
      </p:sp>
      <p:pic>
        <p:nvPicPr>
          <p:cNvPr id="1026" name="Picture 2" descr="C:\Users\KAV-AGRO\Desktop\ΘΕΜΑΤA ΕΞΕΤΑΣΗΣ 19.1.18\01.ΠΡΩΤΟ ΖΗΤΗΜΑ ΕΙΚ 5Αι - Α-Η Χ200.JPG"/>
          <p:cNvPicPr>
            <a:picLocks noChangeAspect="1" noChangeArrowheads="1"/>
          </p:cNvPicPr>
          <p:nvPr/>
        </p:nvPicPr>
        <p:blipFill>
          <a:blip r:embed="rId2" cstate="print"/>
          <a:srcRect/>
          <a:stretch>
            <a:fillRect/>
          </a:stretch>
        </p:blipFill>
        <p:spPr bwMode="auto">
          <a:xfrm>
            <a:off x="648734" y="3357562"/>
            <a:ext cx="3810286" cy="2857520"/>
          </a:xfrm>
          <a:prstGeom prst="rect">
            <a:avLst/>
          </a:prstGeom>
          <a:noFill/>
        </p:spPr>
      </p:pic>
      <p:pic>
        <p:nvPicPr>
          <p:cNvPr id="1027" name="Picture 3" descr="C:\Users\KAV-AGRO\Desktop\ΘΕΜΑΤA ΕΞΕΤΑΣΗΣ 19.1.18\02.ΠΡΩΤΟ ΖΗΤΗΜΑ ΕΙΚ 5Αιι - Α-Η Χ200.JPG"/>
          <p:cNvPicPr>
            <a:picLocks noChangeAspect="1" noChangeArrowheads="1"/>
          </p:cNvPicPr>
          <p:nvPr/>
        </p:nvPicPr>
        <p:blipFill>
          <a:blip r:embed="rId3" cstate="print"/>
          <a:srcRect/>
          <a:stretch>
            <a:fillRect/>
          </a:stretch>
        </p:blipFill>
        <p:spPr bwMode="auto">
          <a:xfrm>
            <a:off x="4643438" y="3357562"/>
            <a:ext cx="3810286" cy="285752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2195</Words>
  <Application>Microsoft Office PowerPoint</Application>
  <PresentationFormat>On-screen Show (4:3)</PresentationFormat>
  <Paragraphs>179</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ΣΤΡΟΓΓΥΛΟ ΤΡΑΠΕΖΙ  Εκπαίδευση στην Ιατρική του σήμερα  Σύγχρονη προπτυχιακή  ιατρική  εκπαίδευση</vt:lpstr>
      <vt:lpstr>Slide 2</vt:lpstr>
      <vt:lpstr>Slide 3</vt:lpstr>
      <vt:lpstr>  Επαναπροσδιορισμός  των εκπαιδευτικών αναγκών </vt:lpstr>
      <vt:lpstr>Εναρμόνιση - εξισορρόπηση μεταξύ  ακαδημαϊκού-παραδοσιακού και βιωματικού-εμπειρικού   τρόπου διδασκαλίας και μάθησης .</vt:lpstr>
      <vt:lpstr>Ένα  ξεχωριστό σύγγραμμα από τα φοιτητικά μου χρόνια,   τη δεκαετία του ‘80.   </vt:lpstr>
      <vt:lpstr>Περίπου το 1980 αρχίζει να κερδίζει έδαφος  η μέθοδος εκπαίδευσης ιατρών  μέσω μελέτης περιστατικών, που εφαρμόζεται συμπληρωματικά με τις άλλες βασικές μεθόδους.    </vt:lpstr>
      <vt:lpstr>H αφομοίωση της θεωρίας μέσω της πράξης  και στα ιατρικά συγγράμματα. A. C. Lazaris (ed.) CLINICAL GENITOURINARY PATHOLOGY:  A Case-based Learning Approach. SPRINGER 2018</vt:lpstr>
      <vt:lpstr>Ισότιμη  εξέταση απόκτησης  τόσο βιωματικής όσο και ακαδημαϊκής γνώσης </vt:lpstr>
      <vt:lpstr>Γενικά έχει νόημα να γίνεται προσπάθεια η επιτυχία σε όλες τις εξετάσεις  (γραπτές ή προφορικές) να συναρτάται όχι μόνο από την παθητική μελέτη του όποιου συγγράμματος αλλά και από το βαθμό ενεργού παρακολούθησης και συμμετοχής των φοιτητών σε όλες τις πτυχές της εκπαιδευτικής λειτουργίας και τη συνεπαγόμενη απόκτηση πρακτικών δεξιοτήτων∙   </vt:lpstr>
      <vt:lpstr>Ο σημαντικότατος συμπληρωματικός ρόλος των σύγχρονων διαδικτυακών πολυμέσων στα πεδία τόσο της ακαδημαϊκής όσο και της βιωματικής μάθησης</vt:lpstr>
      <vt:lpstr> Η βιωματική μάθηση ορίζεται ως μάθηση μέσω της αντανάκλασης της πράξης </vt:lpstr>
      <vt:lpstr>Κύριος σκοπός του HIPON</vt:lpstr>
      <vt:lpstr>Πώς λειτουργεί η μάθηση  μέσω της πλατφόρμας του HIPON; </vt:lpstr>
      <vt:lpstr>Αρχή θεωρητικού μέρους του κεφαλαίου </vt:lpstr>
      <vt:lpstr>Slide 16</vt:lpstr>
      <vt:lpstr>Slide 17</vt:lpstr>
      <vt:lpstr>Αντίστοιχο με το βίντεο, εικονικό πλακίδιο</vt:lpstr>
      <vt:lpstr>Εικονικό (ψηφιοποιημένο) πλακίδιο με οδηγίες «πλοήγησης»</vt:lpstr>
      <vt:lpstr>Καθοδήγηση βήμα προς βήμα στην ορθή διαδικασία διάγνωσης.   Βοηθητικές ερωτήσεις προς ανάδειξη ουσιωδών γνωρισμάτων.</vt:lpstr>
      <vt:lpstr>Προσομοίωση με την καθ’ημέρα πράξη σε ένα παθολογοανατομικό εργαστήριο. Μετά τη μελέτη της μορφολογίας, πιθανή παραγγελία ειδικών χρώσεων,  αναζήτηση περαιτέρω κλινικοεργαστηριακών δεδομένων και  στοιχείων από το ιστορικό του ασθενούς.   </vt:lpstr>
      <vt:lpstr>Επιλογή χρήσιμων ανοσοδεικτών</vt:lpstr>
      <vt:lpstr>Οι άστοχες επιλογές ιατρικών εξετάσεων πρέπει να αποφεύγονται  όχι μόνο για οικονομικούς λόγους  αλλά και για λόγους σωστής επιστημονικής πρακτικής. </vt:lpstr>
      <vt:lpstr>Η ώρα της απόφασης</vt:lpstr>
      <vt:lpstr>Πλήρης δικαιολόγηση της ορθής διάγνωσης και ανάλυση της διαφοροδιάγνωσής της.</vt:lpstr>
      <vt:lpstr>Slide 26</vt:lpstr>
      <vt:lpstr>Slide 27</vt:lpstr>
      <vt:lpstr>Slide 28</vt:lpstr>
      <vt:lpstr>Slide 29</vt:lpstr>
      <vt:lpstr>   Το σύστημα εκπαίδευσης που περιλαμβάνει τη στενή σχέση δασκάλου-μαθητευομένου, ακόμη και σήμερα, φαίνεται να είναι ο πιο σωστός και αποτελεσματικός τρόπος για να μάθει την τέχνη του ένας ιατρός. </vt:lpstr>
      <vt:lpstr>Slide 31</vt:lpstr>
      <vt:lpstr>Πτυχές προσωπικότητας και άσκηση διδασκαλίας σε ένα ανθρωποκεντρικό εκπαιδευτικό σύστημα. Προσωπικές απόψεις μετά από 20 χρόνια θητείας ως μέλος ΔΕΠ. </vt:lpstr>
      <vt:lpstr>Eνδιαφέρουσες πτυχές, επιπρόσθετες των συνήθων, στα σύγχρονα προγράμματα σπουδών διεθνώς καταξιωμένων Ιατρικών Σχολών  </vt:lpstr>
      <vt:lpstr>Slide 34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ΣΤΡΟΓΓΥΛΟ ΤΡΑΠΕΖΙ  Εκπαίδευση στην Ιατρική του σήμερα  Σύγχρονα προγράμματα προπτυχιακής εκπαίδευσης</dc:title>
  <dc:creator>αγαπουλακι</dc:creator>
  <cp:lastModifiedBy>αγαπουλακι</cp:lastModifiedBy>
  <cp:revision>134</cp:revision>
  <dcterms:created xsi:type="dcterms:W3CDTF">2017-10-31T15:33:57Z</dcterms:created>
  <dcterms:modified xsi:type="dcterms:W3CDTF">2018-01-29T15:54:20Z</dcterms:modified>
</cp:coreProperties>
</file>