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62" r:id="rId3"/>
    <p:sldId id="263" r:id="rId4"/>
    <p:sldId id="264" r:id="rId5"/>
    <p:sldId id="306" r:id="rId6"/>
    <p:sldId id="344" r:id="rId7"/>
    <p:sldId id="345" r:id="rId8"/>
    <p:sldId id="266" r:id="rId9"/>
    <p:sldId id="267" r:id="rId10"/>
    <p:sldId id="324" r:id="rId11"/>
    <p:sldId id="346" r:id="rId12"/>
    <p:sldId id="270" r:id="rId13"/>
    <p:sldId id="347" r:id="rId14"/>
    <p:sldId id="272" r:id="rId15"/>
    <p:sldId id="299" r:id="rId16"/>
    <p:sldId id="348" r:id="rId17"/>
    <p:sldId id="274" r:id="rId18"/>
    <p:sldId id="275" r:id="rId19"/>
    <p:sldId id="349" r:id="rId20"/>
    <p:sldId id="331" r:id="rId21"/>
    <p:sldId id="343" r:id="rId22"/>
    <p:sldId id="350" r:id="rId23"/>
    <p:sldId id="351" r:id="rId24"/>
    <p:sldId id="334" r:id="rId25"/>
    <p:sldId id="333" r:id="rId26"/>
    <p:sldId id="352" r:id="rId27"/>
    <p:sldId id="336" r:id="rId28"/>
    <p:sldId id="337" r:id="rId29"/>
    <p:sldId id="338" r:id="rId30"/>
    <p:sldId id="339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60093"/>
    <a:srgbClr val="E6591A"/>
    <a:srgbClr val="215D40"/>
    <a:srgbClr val="37996A"/>
    <a:srgbClr val="286E4D"/>
    <a:srgbClr val="18B859"/>
    <a:srgbClr val="3AB885"/>
    <a:srgbClr val="FF99FF"/>
    <a:srgbClr val="FFCCCC"/>
    <a:srgbClr val="DDA8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84825" autoAdjust="0"/>
  </p:normalViewPr>
  <p:slideViewPr>
    <p:cSldViewPr snapToGrid="0">
      <p:cViewPr varScale="1">
        <p:scale>
          <a:sx n="77" d="100"/>
          <a:sy n="77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39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6974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29028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107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690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18151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88267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l-GR" b="1" dirty="0"/>
              <a:t>Θετική δοκιμασία ζώνης λύκου</a:t>
            </a:r>
            <a:r>
              <a:rPr lang="en-US" b="1" dirty="0"/>
              <a:t> </a:t>
            </a:r>
            <a:r>
              <a:rPr lang="el-GR" b="1" dirty="0"/>
              <a:t>στον </a:t>
            </a:r>
            <a:r>
              <a:rPr lang="el-GR" b="1" dirty="0" err="1"/>
              <a:t>ανοσοφθορισμό</a:t>
            </a:r>
            <a:r>
              <a:rPr lang="el-GR" b="1" dirty="0"/>
              <a:t> </a:t>
            </a:r>
            <a:r>
              <a:rPr lang="el-GR" dirty="0"/>
              <a:t>: </a:t>
            </a:r>
          </a:p>
          <a:p>
            <a:pPr algn="just"/>
            <a:endParaRPr lang="el-GR" dirty="0"/>
          </a:p>
          <a:p>
            <a:pPr algn="just"/>
            <a:r>
              <a:rPr lang="el-GR" dirty="0"/>
              <a:t>Θετικό σήμα</a:t>
            </a:r>
            <a:r>
              <a:rPr lang="en-US" dirty="0"/>
              <a:t>: </a:t>
            </a:r>
            <a:r>
              <a:rPr lang="el-GR" dirty="0"/>
              <a:t>Η </a:t>
            </a:r>
            <a:r>
              <a:rPr lang="el-GR" dirty="0" err="1"/>
              <a:t>IgM</a:t>
            </a:r>
            <a:r>
              <a:rPr lang="el-GR" dirty="0"/>
              <a:t> είναι πιο συνηθισμένη, ενώ η  </a:t>
            </a:r>
            <a:r>
              <a:rPr lang="el-GR" dirty="0" err="1"/>
              <a:t>IgG</a:t>
            </a:r>
            <a:r>
              <a:rPr lang="el-GR" dirty="0"/>
              <a:t> είναι πιο συγκεκριμένη και το C3 μπορεί επίσης να συνδυαστεί με την </a:t>
            </a:r>
            <a:r>
              <a:rPr lang="el-GR" dirty="0" err="1"/>
              <a:t>IgM</a:t>
            </a:r>
            <a:r>
              <a:rPr lang="el-GR" dirty="0"/>
              <a:t>.</a:t>
            </a:r>
          </a:p>
          <a:p>
            <a:pPr algn="just"/>
            <a:r>
              <a:rPr lang="el-GR" dirty="0"/>
              <a:t>Η κοκκώδης </a:t>
            </a:r>
            <a:r>
              <a:rPr lang="el-GR" dirty="0" err="1"/>
              <a:t>ανοσοκαθήλωση</a:t>
            </a:r>
            <a:r>
              <a:rPr lang="el-GR" dirty="0"/>
              <a:t> της  </a:t>
            </a:r>
            <a:r>
              <a:rPr lang="el-GR" dirty="0" err="1"/>
              <a:t>IgM</a:t>
            </a:r>
            <a:r>
              <a:rPr lang="el-GR" dirty="0"/>
              <a:t> είναι συνεχής σε δέρμα εκτεθειμένο στον ήλιο και διακόπτεται σε δέρμα που προστατεύεται από τον ήλιο.</a:t>
            </a:r>
          </a:p>
          <a:p>
            <a:pPr algn="just"/>
            <a:endParaRPr lang="el-GR" dirty="0"/>
          </a:p>
          <a:p>
            <a:pPr algn="just"/>
            <a:r>
              <a:rPr lang="el-GR" dirty="0"/>
              <a:t>     Σε ασθενείς με </a:t>
            </a:r>
            <a:r>
              <a:rPr lang="el-GR" b="1" dirty="0"/>
              <a:t>συστηματικό λύκο</a:t>
            </a:r>
            <a:r>
              <a:rPr lang="el-GR" dirty="0"/>
              <a:t>, η ζώνη του λύκου εντοπίζεται σε αλλοιωμένο </a:t>
            </a:r>
            <a:r>
              <a:rPr lang="el-GR" b="1" dirty="0"/>
              <a:t>και</a:t>
            </a:r>
            <a:r>
              <a:rPr lang="el-GR" dirty="0"/>
              <a:t> μη αλλοιωμένο δέρμα, ενώ σε ασθενείς με δερματικό λύκο αλλά χωρίς συστηματική προσβολή, η </a:t>
            </a:r>
            <a:r>
              <a:rPr lang="el-GR" dirty="0" err="1"/>
              <a:t>ανοσοεναπόθεση</a:t>
            </a:r>
            <a:r>
              <a:rPr lang="el-GR" dirty="0"/>
              <a:t>  εντοπίζεται μόνο στο δέρμα που έχει βλάβες. 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     </a:t>
            </a:r>
            <a:r>
              <a:rPr lang="el-GR" dirty="0"/>
              <a:t>Ωστόσο, μια θετική ζώνη λύκου μπορεί να παρατηρηθεί στο εκτεθειμένο στον ήλιο δέρμα </a:t>
            </a:r>
            <a:r>
              <a:rPr lang="el-GR" i="1" dirty="0"/>
              <a:t>υγιών</a:t>
            </a:r>
            <a:r>
              <a:rPr lang="el-GR" dirty="0"/>
              <a:t> ασθενών. Η ειδικότητα αυξάνεται στο </a:t>
            </a:r>
            <a:r>
              <a:rPr lang="el-GR" b="1" dirty="0"/>
              <a:t>προστατευμένο από τον ήλιο </a:t>
            </a:r>
            <a:r>
              <a:rPr lang="el-GR" dirty="0"/>
              <a:t>δέρμα.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99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Μεμβρανοϋπερπλαστικό</a:t>
            </a:r>
            <a:r>
              <a:rPr lang="el-GR" dirty="0"/>
              <a:t> πρότυπο (</a:t>
            </a:r>
            <a:r>
              <a:rPr lang="el-GR" dirty="0" err="1"/>
              <a:t>ενδοτριχοειδική</a:t>
            </a:r>
            <a:r>
              <a:rPr lang="el-GR" dirty="0"/>
              <a:t> υπερπλασία, πάνω δεξιά </a:t>
            </a:r>
            <a:r>
              <a:rPr lang="el-GR" dirty="0" err="1"/>
              <a:t>εικ</a:t>
            </a:r>
            <a:r>
              <a:rPr lang="el-GR" dirty="0"/>
              <a:t>.). Τμηματική </a:t>
            </a:r>
            <a:r>
              <a:rPr lang="el-GR" dirty="0" err="1"/>
              <a:t>ινωδοειδής</a:t>
            </a:r>
            <a:r>
              <a:rPr lang="el-GR" dirty="0"/>
              <a:t> νέκρωση (κάτω δεξιά </a:t>
            </a:r>
            <a:r>
              <a:rPr lang="el-GR" dirty="0" err="1"/>
              <a:t>εικ</a:t>
            </a:r>
            <a:r>
              <a:rPr lang="el-GR" dirty="0"/>
              <a:t>.) συνυπολογίζεται στον δείκτη </a:t>
            </a:r>
            <a:r>
              <a:rPr lang="el-GR" dirty="0" err="1"/>
              <a:t>ενεργότητας</a:t>
            </a:r>
            <a:r>
              <a:rPr lang="el-GR" dirty="0"/>
              <a:t> της νεφρικής νόσου.</a:t>
            </a:r>
          </a:p>
          <a:p>
            <a:r>
              <a:rPr lang="el-GR" dirty="0"/>
              <a:t>Πάνω </a:t>
            </a:r>
            <a:r>
              <a:rPr lang="el-GR" dirty="0" err="1"/>
              <a:t>αρ</a:t>
            </a:r>
            <a:r>
              <a:rPr lang="el-GR" dirty="0"/>
              <a:t>. </a:t>
            </a:r>
            <a:r>
              <a:rPr lang="el-GR" dirty="0" err="1"/>
              <a:t>εικ</a:t>
            </a:r>
            <a:r>
              <a:rPr lang="el-GR" dirty="0"/>
              <a:t>. </a:t>
            </a:r>
            <a:r>
              <a:rPr lang="en-US" dirty="0"/>
              <a:t>: </a:t>
            </a:r>
            <a:r>
              <a:rPr lang="el-GR" dirty="0"/>
              <a:t> Τμηματική νέκρωση, πύκνωση και </a:t>
            </a:r>
            <a:r>
              <a:rPr lang="el-GR" dirty="0" err="1"/>
              <a:t>καρρυορηξία</a:t>
            </a:r>
            <a:r>
              <a:rPr lang="el-GR" dirty="0"/>
              <a:t>, με υπερκείμενο μηνοειδή σχηματισμό (συνυπολογιζόμενα ευρήματα για τον δείκτη </a:t>
            </a:r>
            <a:r>
              <a:rPr lang="el-GR" dirty="0" err="1"/>
              <a:t>ενεργότητας</a:t>
            </a:r>
            <a:r>
              <a:rPr lang="el-GR" dirty="0"/>
              <a:t> της νεφρικής νόσου).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595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1064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B859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B859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9" r:id="rId5"/>
    <p:sldLayoutId id="2147483670" r:id="rId6"/>
    <p:sldLayoutId id="214748367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Πολυσυστηματικά νοσήματα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</a:t>
            </a:r>
            <a:r>
              <a:rPr lang="en-US" sz="2800" dirty="0"/>
              <a:t> </a:t>
            </a:r>
            <a:r>
              <a:rPr lang="el-GR" sz="2800" dirty="0"/>
              <a:t>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</a:t>
            </a:r>
            <a:r>
              <a:rPr lang="en-US" sz="2800" dirty="0"/>
              <a:t> </a:t>
            </a:r>
            <a:r>
              <a:rPr lang="el-GR" sz="2800" dirty="0"/>
              <a:t>Χ. Μυλωνάς, Ιατρός - Ειδικός Παθολόγος</a:t>
            </a:r>
            <a:endParaRPr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9421CF-5E3F-31B7-7EBA-44475004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89" y="2241952"/>
            <a:ext cx="7483021" cy="19168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B313A9-7EAA-A9DD-9E8F-9E9AAB2B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304800"/>
          </a:xfrm>
        </p:spPr>
        <p:txBody>
          <a:bodyPr>
            <a:noAutofit/>
          </a:bodyPr>
          <a:lstStyle/>
          <a:p>
            <a:r>
              <a:rPr lang="el-GR" sz="2000" b="1" spc="600" dirty="0" err="1"/>
              <a:t>Παθολογοανατομικό</a:t>
            </a:r>
            <a:r>
              <a:rPr lang="el-GR" sz="2000" b="1" spc="600" dirty="0"/>
              <a:t> σκέλος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F7CAE5-C126-745C-8A17-7EEAF1B41399}"/>
              </a:ext>
            </a:extLst>
          </p:cNvPr>
          <p:cNvSpPr txBox="1"/>
          <p:nvPr/>
        </p:nvSpPr>
        <p:spPr>
          <a:xfrm>
            <a:off x="0" y="397163"/>
            <a:ext cx="91440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b="1" spc="300" dirty="0"/>
              <a:t>ΜΕΜΒΡΑΝΟΫΠΕΡΠΛΑΣΤΙΚΟΥ ΠΡΟΤΥΠΟΥ ΝΕΦΡΙΤΙΔΕΣ ΤΟΥ ΣΕΛ </a:t>
            </a:r>
            <a:r>
              <a:rPr lang="en-US" b="1" spc="300" dirty="0"/>
              <a:t>(LN)</a:t>
            </a:r>
            <a:endParaRPr lang="el-GR" b="1" spc="300" dirty="0"/>
          </a:p>
          <a:p>
            <a:pPr algn="just"/>
            <a:endParaRPr lang="el-GR" dirty="0"/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(Α), αμιγώς ενεργές βλάβες: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εστιακή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υπερπλαστική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LN.</a:t>
            </a: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(A / C), ενεργές και χρόνιες βλάβες: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εστιακή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υπερπλαστική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και σκληρυντική LN.</a:t>
            </a: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(C), χρόνια ανενεργής με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σπειραματική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ουλοποίηση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εστιακή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σκληρυντική LN.</a:t>
            </a: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LN κατηγορία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III (όπως η προκείμενη περίπτωση)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: ευνοϊκή πρόγνωση </a:t>
            </a:r>
            <a:r>
              <a:rPr lang="el-GR" sz="1100" i="1" dirty="0"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ιστολογική εξέλιξη και επιδείνωση της νεφρικής λειτουργίας∙ ένα μικρό ποσοστό εξελίσσεται στην κατηγορία IV και σοβαρή νεφρική βλάβη.</a:t>
            </a: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διάχυτη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LN (που περιλαμβάνει &gt; 50% των σπειραμάτων): ενεργής ή ανενεργής,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διάχυτη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ενδοτριχοειδική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ή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εξωτριχοειδική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υπερπλαστική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σπειραματονεφρίτιδα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με διάχυτες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υποενδοθηλιακές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ανοσοναποθέσεις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μεσαγγειακές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αλλοιώσεις μπορεί να υπάρχουν ή να μην υπάρχουν.</a:t>
            </a:r>
          </a:p>
          <a:p>
            <a:pPr algn="just"/>
            <a:endParaRPr lang="el-G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-S: τμηματικές βλάβες.</a:t>
            </a:r>
          </a:p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-G: σφαιρικές βλάβες.</a:t>
            </a:r>
          </a:p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-S (A) ή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-G (A), αμιγώς ενεργές βλάβες: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διάχυτη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, τμηματική ή σφαιρική,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υπερπλαστική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LN.</a:t>
            </a:r>
          </a:p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-S (A / C) ή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-G (A / C), ενεργές και χρόνιες βλάβες: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διάχυτη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τμηματική ή σφαιρική,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υπερπλαστική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800" i="1" dirty="0">
                <a:latin typeface="Calibri" panose="020F0502020204030204" pitchFamily="34" charset="0"/>
                <a:cs typeface="Calibri" panose="020F0502020204030204" pitchFamily="34" charset="0"/>
              </a:rPr>
              <a:t>και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σκληρυντική LN.</a:t>
            </a:r>
          </a:p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Κατηγορία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-S (C) ή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-G (A / C), χρόνια ανενεργής με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σπειραματική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ουλοποίηση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διάχυτη,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τμηματική ή σφαιρική, σκληρυντική LN.</a:t>
            </a:r>
          </a:p>
          <a:p>
            <a:pPr algn="just"/>
            <a:endParaRPr lang="el-G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Ιστολογικοί δείκτες  </a:t>
            </a:r>
            <a:r>
              <a:rPr lang="el-GR" sz="11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χειρότερης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 νεφρικής έκβασης είναι η </a:t>
            </a:r>
            <a:r>
              <a:rPr lang="el-GR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σημαντική διάμεση </a:t>
            </a:r>
            <a:r>
              <a:rPr lang="el-GR" sz="1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ίνωση</a:t>
            </a:r>
            <a:r>
              <a:rPr lang="el-GR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και η </a:t>
            </a:r>
            <a:r>
              <a:rPr lang="el-GR" sz="1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σωληναριακή</a:t>
            </a:r>
            <a:r>
              <a:rPr lang="el-GR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ατροφία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, η </a:t>
            </a:r>
            <a:r>
              <a:rPr lang="el-GR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αγγειακή συμμετοχή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και η </a:t>
            </a:r>
            <a:r>
              <a:rPr lang="el-GR" sz="1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θρομβωτική</a:t>
            </a:r>
            <a:r>
              <a:rPr lang="el-GR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μικροαγγειοπάθεια</a:t>
            </a:r>
            <a:r>
              <a:rPr lang="el-GR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, η τελευταία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πιθανότατα στο πλαίσιο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αντιφωσφολιπιδικού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 συνδρόμου,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επιπλέκοντος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 τον ΣΕΛ.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ED4EC77-E574-9CA7-8319-40FF50E6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44206"/>
            <a:ext cx="3408662" cy="25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7A8648-DEF6-DD48-D457-EE33A1B4EB63}"/>
              </a:ext>
            </a:extLst>
          </p:cNvPr>
          <p:cNvSpPr txBox="1"/>
          <p:nvPr/>
        </p:nvSpPr>
        <p:spPr>
          <a:xfrm>
            <a:off x="0" y="6190518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Σπείραμα με έντονη σφαιρική κυτταρική υπερπλασία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υποενδοθηλιακές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υαλώδεις εναποθέσεις δίκην συρμάτινου βρόχου (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loops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 σε περιφερικές τριχοειδικές αγκύλες και θρόμβος υαλίνης. Τρίχρωμη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Masson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αριστ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PAS.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δεξιά.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9401F548-8B76-3B43-D4EB-9547E673D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20" y="3644207"/>
            <a:ext cx="4522755" cy="25463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04AEE93D-1B2D-97C2-9E5C-E3B8FA275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25" y="3644206"/>
            <a:ext cx="3811427" cy="310540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1C3342ED-E99F-86AB-FE0D-7B184207F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743" y="346362"/>
            <a:ext cx="4151845" cy="277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se Study: Systemic Lupus Erythematosus With Lupus Nephritis and Thrombotic  Microangiopathy - Rheumatology Advisor">
            <a:extLst>
              <a:ext uri="{FF2B5EF4-FFF2-40B4-BE49-F238E27FC236}">
                <a16:creationId xmlns:a16="http://schemas.microsoft.com/office/drawing/2014/main" xmlns="" id="{3B261C85-F58B-5E3B-7E75-A6742319B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412" y="3647088"/>
            <a:ext cx="4604771" cy="30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22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 b="1" dirty="0"/>
              <a:t>Πολυσυστηματικά νοσήματα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</a:t>
            </a:r>
            <a:r>
              <a:rPr lang="en-US" sz="2800" dirty="0"/>
              <a:t> </a:t>
            </a:r>
            <a:r>
              <a:rPr lang="el-GR" sz="2800" dirty="0"/>
              <a:t>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</a:t>
            </a:r>
            <a:r>
              <a:rPr lang="en-US" sz="2800" dirty="0"/>
              <a:t> </a:t>
            </a:r>
            <a:r>
              <a:rPr lang="el-GR" sz="2800" dirty="0"/>
              <a:t>Χ. Μυλωνάς, Ιατρός -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5E359F-B18C-1756-5019-2711849EC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81" y="2432427"/>
            <a:ext cx="7783976" cy="19939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-129069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 dirty="0"/>
              <a:t>2</a:t>
            </a:r>
            <a:r>
              <a:rPr lang="el-GR" sz="2800" dirty="0"/>
              <a:t>o Περιστατικό</a:t>
            </a:r>
            <a:endParaRPr sz="2800" dirty="0"/>
          </a:p>
        </p:txBody>
      </p:sp>
      <p:sp>
        <p:nvSpPr>
          <p:cNvPr id="294" name="Google Shape;294;p8"/>
          <p:cNvSpPr txBox="1"/>
          <p:nvPr/>
        </p:nvSpPr>
        <p:spPr>
          <a:xfrm>
            <a:off x="114732" y="101600"/>
            <a:ext cx="6137211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Άνδρας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5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7 ετών προσέρχεται λόγω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δύσπνοιας 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προσπαθείας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από μηνός, με συνοδό 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ορθόπνοια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 Αναφέρει επίσης 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πληγή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στο δεξιό κάτω άκρο που 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δεν κλείνει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,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καθώς και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άλγος κάτω άκρων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κυρίως το αριστερό) στην έντονη προσπάθεια που 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υφίεται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με ξεκούραση (διαλείπουσα χωλότητα). Αναφέρει επίσης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πολυουρία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με συνοδό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πολυδιψία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 Από το ατομικό αναμνηστικό, εμφανίζει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παχυσαρκία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και πλημμελή ιατρική παρακολούθηση.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A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ρτηριακή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πίεση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1</a:t>
            </a: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0/</a:t>
            </a: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8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0mmHg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(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φ.τ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&lt;140/90), 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ολοσυστολικό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φύσημα μιτροειδούς βαλβίδας, 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ή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πιο ζυμώδες οίδημα κάτω άκρων,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μειωμένη αίσθηση στον πόνο </a:t>
            </a:r>
            <a:r>
              <a:rPr lang="el-GR" sz="1600" i="1" dirty="0">
                <a:latin typeface="Calibri" pitchFamily="34" charset="0"/>
                <a:cs typeface="Calibri" pitchFamily="34" charset="0"/>
              </a:rPr>
              <a:t>και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στις δονήσεις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στα κάτω άκρα 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άμφω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με 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συνοδές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τροφικές αλλοιώσεις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απώλεια τριχών και ατροφία δέρματος)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νευροπαθητικό έλκος πέλματος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 </a:t>
            </a: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50695B-278C-7F3D-D5DD-73E996652226}"/>
              </a:ext>
            </a:extLst>
          </p:cNvPr>
          <p:cNvSpPr txBox="1"/>
          <p:nvPr/>
        </p:nvSpPr>
        <p:spPr>
          <a:xfrm>
            <a:off x="114733" y="3845560"/>
            <a:ext cx="7848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lang="el-GR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Εργαστηριακός έλεγχος </a:t>
            </a:r>
            <a:r>
              <a:rPr kumimoji="0" lang="el-GR" sz="1600" b="1" i="0" u="sng" strike="noStrike" kern="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ορού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Κρεατινίνη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mg/dL          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φ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τ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.: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&lt;1.2)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dirty="0" err="1">
                <a:latin typeface="Calibri" pitchFamily="34" charset="0"/>
                <a:cs typeface="Calibri" pitchFamily="34" charset="0"/>
              </a:rPr>
              <a:t>Αλβουμίνη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: 35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l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              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35-45)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LDL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mg/dl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&lt;116)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HDL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6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0mg/dl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&gt;50)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Τριγλυκερίδια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0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mg/dl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 &lt;150)</a:t>
            </a:r>
          </a:p>
          <a:p>
            <a:r>
              <a:rPr lang="el-G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Γλυκόζη 250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mg/dL </a:t>
            </a:r>
            <a:r>
              <a:rPr lang="el-G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φ.τ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&lt;100)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Γενική εξέταση </a:t>
            </a:r>
            <a:r>
              <a:rPr kumimoji="0" lang="el-GR" sz="1600" b="1" i="0" u="sng" strike="noStrike" kern="0" cap="none" spc="30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ούρων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Πρωτεϊνη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+++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000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mg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πρωτεϊνης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σε ούρα 24ώρου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(φ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τ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150mg)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476EE1-DE0A-05EB-A39C-338A8510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09" y="101600"/>
            <a:ext cx="2594463" cy="3459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DB1A24-659A-C202-8F6D-93D644B4E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022" y="3630768"/>
            <a:ext cx="4833138" cy="29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479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117549" y="29442"/>
            <a:ext cx="8173011" cy="47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/>
              <a:t>Υπερηχογράφημα</a:t>
            </a:r>
            <a:r>
              <a:rPr lang="en-US" sz="3000" dirty="0"/>
              <a:t> </a:t>
            </a:r>
            <a:r>
              <a:rPr lang="el-GR" sz="3000" dirty="0"/>
              <a:t>νεφρών</a:t>
            </a:r>
            <a:r>
              <a:rPr lang="en-US" sz="3000" dirty="0"/>
              <a:t>, </a:t>
            </a:r>
            <a:r>
              <a:rPr lang="el-GR" sz="3000" dirty="0"/>
              <a:t>καρδιάς</a:t>
            </a:r>
            <a:r>
              <a:rPr lang="en-US" sz="3000" dirty="0"/>
              <a:t>, </a:t>
            </a:r>
            <a:r>
              <a:rPr lang="el-GR" sz="3000" dirty="0"/>
              <a:t>μηριαίων αρτηριών</a:t>
            </a:r>
            <a:endParaRPr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7C2147-CA47-B386-D378-21733F55B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77" y="545281"/>
            <a:ext cx="6033046" cy="1955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B63FB6-9325-96B6-AEF2-E5A0ACCFA85A}"/>
              </a:ext>
            </a:extLst>
          </p:cNvPr>
          <p:cNvSpPr txBox="1"/>
          <p:nvPr/>
        </p:nvSpPr>
        <p:spPr>
          <a:xfrm>
            <a:off x="1435395" y="6602819"/>
            <a:ext cx="709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itchFamily="34" charset="0"/>
                <a:cs typeface="Calibri" pitchFamily="34" charset="0"/>
              </a:rPr>
              <a:t>Φυσιολογικά                                                                           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                    </a:t>
            </a:r>
            <a:r>
              <a:rPr lang="el-GR" dirty="0">
                <a:latin typeface="Calibri" pitchFamily="34" charset="0"/>
                <a:cs typeface="Calibri" pitchFamily="34" charset="0"/>
              </a:rPr>
              <a:t>         Ασθενούς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A78888-AF3D-FEDF-BA1E-7036C94EB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908" y="2541181"/>
            <a:ext cx="3478042" cy="2320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4F0F9E-CA0B-4569-C954-627E3AB2F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56" y="2552314"/>
            <a:ext cx="2747158" cy="23598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65CDA2-6324-0061-A61A-EE5191383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965191"/>
            <a:ext cx="2905792" cy="16787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3DEB9D-179B-9E51-4CCE-25243EA2D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2198" y="4922875"/>
            <a:ext cx="2997909" cy="17113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8" y="1"/>
            <a:ext cx="3955312" cy="435934"/>
          </a:xfrm>
        </p:spPr>
        <p:txBody>
          <a:bodyPr>
            <a:noAutofit/>
          </a:bodyPr>
          <a:lstStyle/>
          <a:p>
            <a:r>
              <a:rPr lang="el-GR" sz="2400" dirty="0"/>
              <a:t>Βιοψία</a:t>
            </a:r>
            <a:r>
              <a:rPr lang="en-US" sz="2400" dirty="0"/>
              <a:t> </a:t>
            </a:r>
            <a:r>
              <a:rPr lang="el-GR" sz="2400" dirty="0"/>
              <a:t>νεφρού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74BADE-7DFC-9E7F-623F-7571562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44" y="6443404"/>
            <a:ext cx="7658100" cy="559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89F073-19B5-2BE7-2FE0-DF69D7317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957" y="470362"/>
            <a:ext cx="4214477" cy="296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595A5A-AA76-8167-EA1D-034C143FA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4" y="375460"/>
            <a:ext cx="3417468" cy="3021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237965-2E16-76B2-3456-7CD3DA6B3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51" y="3512021"/>
            <a:ext cx="3411939" cy="3048157"/>
          </a:xfrm>
          <a:prstGeom prst="rect">
            <a:avLst/>
          </a:prstGeom>
        </p:spPr>
      </p:pic>
      <p:pic>
        <p:nvPicPr>
          <p:cNvPr id="2050" name="Picture 2" descr="C:\Users\User\Desktop\kidneydiabeteselec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0133" y="3507475"/>
            <a:ext cx="4239214" cy="2918298"/>
          </a:xfrm>
          <a:prstGeom prst="rect">
            <a:avLst/>
          </a:prstGeom>
          <a:noFill/>
        </p:spPr>
      </p:pic>
      <p:pic>
        <p:nvPicPr>
          <p:cNvPr id="2051" name="Picture 3" descr="C:\Users\User\Desktop\kidneydiabetesmurshed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898776" y="360947"/>
            <a:ext cx="12414413" cy="6497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65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A6106-DC32-29A9-0F4D-9FE9B3C6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7516"/>
          </a:xfrm>
        </p:spPr>
        <p:txBody>
          <a:bodyPr>
            <a:noAutofit/>
          </a:bodyPr>
          <a:lstStyle/>
          <a:p>
            <a:r>
              <a:rPr lang="el-GR" sz="1800" dirty="0" err="1"/>
              <a:t>Ανοσοφθορισμός</a:t>
            </a:r>
            <a:r>
              <a:rPr lang="el-GR" sz="1800" dirty="0"/>
              <a:t> για την </a:t>
            </a:r>
            <a:r>
              <a:rPr lang="en-US" sz="1800" dirty="0" err="1"/>
              <a:t>IgG</a:t>
            </a:r>
            <a:r>
              <a:rPr lang="en-US" sz="1800" dirty="0"/>
              <a:t> : </a:t>
            </a:r>
            <a:r>
              <a:rPr lang="el-GR" sz="1800" dirty="0"/>
              <a:t>σπειράματα και ουροφόρα σωληνάρια.</a:t>
            </a:r>
            <a:br>
              <a:rPr lang="el-GR" sz="1800" dirty="0"/>
            </a:br>
            <a:r>
              <a:rPr lang="el-GR" sz="1800" dirty="0"/>
              <a:t>Παρακείμενο </a:t>
            </a:r>
            <a:r>
              <a:rPr lang="el-GR" sz="1800" dirty="0" err="1"/>
              <a:t>αρτηριόλιο</a:t>
            </a:r>
            <a:r>
              <a:rPr lang="el-GR" sz="1800" dirty="0"/>
              <a:t> στο διάμεσο υπόστρωμα του νεφρού.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F74BE7-65C3-8093-2B55-C48C052B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46462" y="1393215"/>
            <a:ext cx="6087554" cy="4364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8EE954-C6D1-0BB9-700C-14D0CEA9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93" y="3809180"/>
            <a:ext cx="2839787" cy="2791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BD962C-9CF9-D4AF-4999-9FD9F6949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40" y="6525374"/>
            <a:ext cx="8475260" cy="467834"/>
          </a:xfrm>
          <a:prstGeom prst="rect">
            <a:avLst/>
          </a:prstGeom>
        </p:spPr>
      </p:pic>
      <p:pic>
        <p:nvPicPr>
          <p:cNvPr id="3074" name="Picture 2" descr="C:\Users\User\Desktop\kidneydiabetesimmuno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185" y="590147"/>
            <a:ext cx="4159394" cy="3108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04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Ερώτηση</a:t>
            </a:r>
            <a:endParaRPr dirty="0"/>
          </a:p>
        </p:txBody>
      </p:sp>
      <p:sp>
        <p:nvSpPr>
          <p:cNvPr id="391" name="Google Shape;391;p19"/>
          <p:cNvSpPr txBox="1"/>
          <p:nvPr/>
        </p:nvSpPr>
        <p:spPr>
          <a:xfrm>
            <a:off x="0" y="1340768"/>
            <a:ext cx="9144000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ασθενούς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που προκάλεσε τις </a:t>
            </a:r>
            <a:r>
              <a:rPr lang="el-GR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πολυσυστηματικές</a:t>
            </a: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αλλοιώσεις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και ποια </a:t>
            </a:r>
            <a:r>
              <a:rPr lang="el-GR" sz="2500" b="1" dirty="0">
                <a:latin typeface="Calibri"/>
                <a:ea typeface="Calibri"/>
                <a:cs typeface="Calibri"/>
                <a:sym typeface="Calibri"/>
              </a:rPr>
              <a:t>φαρμακευτική ουσία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μπορεί να </a:t>
            </a: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μειώσει</a:t>
            </a: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 την πρόοδο της νεφρικής βλάβης του ασθενούς;</a:t>
            </a:r>
            <a:endParaRPr lang="el-GR"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9475" y="3493174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670560" y="-137072"/>
            <a:ext cx="8229600" cy="74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dirty="0"/>
              <a:t>Απάντηση </a:t>
            </a:r>
            <a:endParaRPr sz="32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551330"/>
            <a:ext cx="9144000" cy="31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SzPts val="2400"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σακχαρώδη διαβήτη τύπου ΙΙ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 Εφόσον εμφανιστεί νεφρική προσβολή [ακόμα και </a:t>
            </a:r>
            <a:r>
              <a:rPr lang="el-GR" sz="2000" dirty="0" err="1">
                <a:latin typeface="Calibri"/>
                <a:ea typeface="Calibri"/>
                <a:cs typeface="Calibri"/>
                <a:sym typeface="Calibri"/>
              </a:rPr>
              <a:t>μικρολευκωματουρία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(30-300mg/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μέρα)] με συνοδό υπέρταση, η χρήση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αναστολέων του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μετατρεπτικού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ενζύμου ή υποδοχέων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αγγειοτενσίνης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 του άξονα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ρενίνης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μειώνει τον ρυθμό νεφρικής βλάβης περισσότερο από ό,τι η χρήση άλλων </a:t>
            </a:r>
            <a:r>
              <a:rPr lang="el-GR" sz="2000" dirty="0" err="1">
                <a:latin typeface="Calibri"/>
                <a:ea typeface="Calibri"/>
                <a:cs typeface="Calibri"/>
                <a:sym typeface="Calibri"/>
              </a:rPr>
              <a:t>αντιυπερτασικών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algn="ctr">
              <a:buSzPts val="2400"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(σελίδες 655 και 789-795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algn="ctr">
              <a:buSzPts val="2400"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400"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lang="el-GR" sz="1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DB57F8-CF10-6E7B-083B-49F0270E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727" y="3490380"/>
            <a:ext cx="3443000" cy="207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12A542-C57D-8CAA-47EE-7962A57F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1" y="2549216"/>
            <a:ext cx="5401338" cy="40626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D36FA-6C10-C1C6-01F8-F3B5A07C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280" y="0"/>
            <a:ext cx="4500880" cy="435935"/>
          </a:xfrm>
        </p:spPr>
        <p:txBody>
          <a:bodyPr>
            <a:normAutofit fontScale="90000"/>
          </a:bodyPr>
          <a:lstStyle/>
          <a:p>
            <a:r>
              <a:rPr lang="el-GR" dirty="0"/>
              <a:t>Κλινικό σκέλος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54DF73-B765-5D4D-9ABF-E74A4908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5" y="531628"/>
            <a:ext cx="8813543" cy="61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3549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6FF29-8FCA-1AEA-C849-EE3784E0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9488"/>
            <a:ext cx="8229600" cy="648587"/>
          </a:xfrm>
        </p:spPr>
        <p:txBody>
          <a:bodyPr>
            <a:normAutofit/>
          </a:bodyPr>
          <a:lstStyle/>
          <a:p>
            <a:r>
              <a:rPr lang="el-GR" sz="2400" dirty="0" err="1"/>
              <a:t>Παθολογοανατομικό</a:t>
            </a:r>
            <a:r>
              <a:rPr lang="el-GR" sz="2400" dirty="0"/>
              <a:t> σκέλος διαβητικής νεφρικής νόσου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0" y="2764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sz="1200" b="1" dirty="0">
                <a:latin typeface="Calibri" pitchFamily="34" charset="0"/>
                <a:cs typeface="Calibri" pitchFamily="34" charset="0"/>
              </a:rPr>
              <a:t>διαβητική νεφρική νόσος 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είναι μια μορφολογική δομική αλλαγή στα σπειράματα που συμβαίνει λόγω </a:t>
            </a:r>
            <a:r>
              <a:rPr lang="el-GR" sz="1200" b="1" dirty="0">
                <a:latin typeface="Calibri" pitchFamily="34" charset="0"/>
                <a:cs typeface="Calibri" pitchFamily="34" charset="0"/>
              </a:rPr>
              <a:t>μακροχρόνιας υπεργλυκαιμίας</a:t>
            </a:r>
            <a:r>
              <a:rPr lang="en-US" sz="1200" b="1" dirty="0">
                <a:latin typeface="Calibri" pitchFamily="34" charset="0"/>
                <a:cs typeface="Calibri" pitchFamily="34" charset="0"/>
              </a:rPr>
              <a:t>. 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Χαρακτηρίζεται από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διεύρυνση της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μεσαγγειακής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θεμέλιας ουσίας 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και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διάχυτη πάχυνση των βασικών μεμβρανών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των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σπειραματικών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τριχοειδών, των σωληναρίων (βλ. παρακάτω εικόνα) και των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Βωμανείων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καψών (βλ. παρακάτω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εικ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.). Η επέκταση της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μεσαγγειακής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θεμέλιας ουσίας μπορεί να είναι διάχυτη, οζώδης ή και τα δύο. Επιπρόσθετες βλάβες λόγω εναπόθεσης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λιποϋαλίνης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περιλαμβάνουν αιμοφόρα αγγεία (αγγειακή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υαλίνωση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),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σπειραματικά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τριχοειδή αγγεία (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υπενδοθηλιακά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υαλινικά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καλύμματα, βλ.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εικ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. παρακάτω) και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Βωμάνειες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κάψες (καψικές σταγόνες, βλ. παρακάτω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εικ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. με χρώσεις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PAS 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και αργύρου).Η μικροσκοπία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ανοσοφθορισμού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συνήθως αποκαλύπτει διάχυτη </a:t>
            </a:r>
            <a:r>
              <a:rPr lang="el-GR" sz="1200" i="1" dirty="0">
                <a:latin typeface="Calibri" pitchFamily="34" charset="0"/>
                <a:cs typeface="Calibri" pitchFamily="34" charset="0"/>
              </a:rPr>
              <a:t>γραμμική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χρώση για την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ανοσοσφαιρίνη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IgG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κατά μήκος των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σπειραματικών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τριχοειδών αγγείων και των βασικών μεμβρανών των ουροφόρων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σωληναρίων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με ένταση συνήθως 1+.</a:t>
            </a:r>
          </a:p>
        </p:txBody>
      </p:sp>
      <p:pic>
        <p:nvPicPr>
          <p:cNvPr id="1026" name="Picture 2" descr="C:\Users\User\Desktop\kidneydiabetesmicro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157" y="1804053"/>
            <a:ext cx="2966149" cy="2224612"/>
          </a:xfrm>
          <a:prstGeom prst="rect">
            <a:avLst/>
          </a:prstGeom>
          <a:noFill/>
        </p:spPr>
      </p:pic>
      <p:pic>
        <p:nvPicPr>
          <p:cNvPr id="1027" name="Picture 3" descr="C:\Users\User\Desktop\kidneydiabetesmicro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86" y="4072799"/>
            <a:ext cx="2646579" cy="2621427"/>
          </a:xfrm>
          <a:prstGeom prst="rect">
            <a:avLst/>
          </a:prstGeom>
          <a:noFill/>
        </p:spPr>
      </p:pic>
      <p:pic>
        <p:nvPicPr>
          <p:cNvPr id="1028" name="Picture 4" descr="C:\Users\User\Desktop\kidneydiabetesmicro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4491" y="1705970"/>
            <a:ext cx="3300769" cy="2475577"/>
          </a:xfrm>
          <a:prstGeom prst="rect">
            <a:avLst/>
          </a:prstGeom>
          <a:noFill/>
        </p:spPr>
      </p:pic>
      <p:pic>
        <p:nvPicPr>
          <p:cNvPr id="1029" name="Picture 5" descr="C:\Users\User\Desktop\kidneydiabetesmicro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4492" y="4217158"/>
            <a:ext cx="3273471" cy="245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91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-108749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1o Περιστατικό</a:t>
            </a:r>
            <a:endParaRPr dirty="0"/>
          </a:p>
        </p:txBody>
      </p:sp>
      <p:sp>
        <p:nvSpPr>
          <p:cNvPr id="294" name="Google Shape;294;p8"/>
          <p:cNvSpPr txBox="1"/>
          <p:nvPr/>
        </p:nvSpPr>
        <p:spPr>
          <a:xfrm>
            <a:off x="0" y="210207"/>
            <a:ext cx="5633545" cy="443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6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lang="el-GR" sz="16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Γυναίκα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2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7 ετών προσέρχεται λόγω 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δεκατικής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πυρετικής κίνησης με 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συνοδές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αρθραλγίες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από εβδομάδος. Από το ατομικό αναμνηστικό, αναφέρει ότι εμφανίζει σύνδρομο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Raynaud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, ενώ από το οικογενειακό ιστορικό ότι η μητέρα της πάσχει από λεύκη και ο πατέρας της από θυρεοειδίτιδα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Hashimoto.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6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A</a:t>
            </a:r>
            <a:r>
              <a:rPr lang="el-GR" sz="160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ρτηριακή</a:t>
            </a:r>
            <a:r>
              <a:rPr lang="el-GR" sz="16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 πίεση </a:t>
            </a:r>
            <a:r>
              <a:rPr lang="en-US" sz="16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Arial"/>
              </a:rPr>
              <a:t>150/100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mmHg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&lt;140/90),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ήπιο ζυμώδες οίδημα κάτω άκρων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, ε</a:t>
            </a:r>
            <a:r>
              <a:rPr lang="el-GR" sz="160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ξάνθημα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δακτυλιοειδές με επηρμένα ερυθρά χείλη και απολέπιση, </a:t>
            </a:r>
            <a:r>
              <a:rPr lang="el-GR" sz="1600" b="1" dirty="0" err="1">
                <a:latin typeface="Calibri" pitchFamily="34" charset="0"/>
                <a:cs typeface="Calibri" pitchFamily="34" charset="0"/>
              </a:rPr>
              <a:t>υμενίτιδα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 καρπού και μετακαρπίων </a:t>
            </a:r>
            <a:r>
              <a:rPr lang="el-GR" sz="1600" b="1" dirty="0" err="1">
                <a:latin typeface="Calibri" pitchFamily="34" charset="0"/>
                <a:cs typeface="Calibri" pitchFamily="34" charset="0"/>
              </a:rPr>
              <a:t>άμφω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 και δεξιού γόνατος, αφθώδη έλκη στόματος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ωχρότητα επιπεφυκότων.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 </a:t>
            </a:r>
            <a:endParaRPr lang="el-GR" sz="180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50695B-278C-7F3D-D5DD-73E996652226}"/>
              </a:ext>
            </a:extLst>
          </p:cNvPr>
          <p:cNvSpPr txBox="1"/>
          <p:nvPr/>
        </p:nvSpPr>
        <p:spPr>
          <a:xfrm>
            <a:off x="0" y="3429000"/>
            <a:ext cx="796333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600" b="1" i="0" u="sng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6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Εργαστηριακός έλεγχος ορού</a:t>
            </a:r>
            <a:r>
              <a:rPr lang="el-GR" sz="16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: </a:t>
            </a:r>
          </a:p>
          <a:p>
            <a:pPr lvl="0">
              <a:buClrTx/>
              <a:defRPr/>
            </a:pP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6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.000 λευκά/</a:t>
            </a:r>
            <a:r>
              <a:rPr lang="el-GR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κυβ.χιλ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(</a:t>
            </a:r>
            <a:r>
              <a:rPr lang="el-G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φ.τ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4.000-10.000)</a:t>
            </a:r>
          </a:p>
          <a:p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Hct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                                   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(φ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.: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36-45)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80.000 PLTs </a:t>
            </a:r>
            <a:r>
              <a:rPr lang="el-G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.: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250.000-400.000)</a:t>
            </a:r>
          </a:p>
          <a:p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l-GR" sz="1600" dirty="0" err="1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Κρεατινίνη</a:t>
            </a:r>
            <a:r>
              <a:rPr lang="en-US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</a:t>
            </a:r>
            <a:r>
              <a:rPr lang="el-GR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2.5</a:t>
            </a:r>
            <a:r>
              <a:rPr lang="en-US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mg/dL           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φ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τ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.: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&lt;1.2)</a:t>
            </a:r>
          </a:p>
          <a:p>
            <a:r>
              <a:rPr lang="el-GR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ΤΚΕ 40</a:t>
            </a:r>
            <a:r>
              <a:rPr lang="en-US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l-GR" sz="1600" dirty="0" err="1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χιλ</a:t>
            </a:r>
            <a:r>
              <a:rPr lang="el-GR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/ώρα                        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(φ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τ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.: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&lt;20)</a:t>
            </a:r>
          </a:p>
          <a:p>
            <a:r>
              <a:rPr lang="en-US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CRP 20 mg/dL                           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φ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τ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.:</a:t>
            </a:r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&lt;5)</a:t>
            </a:r>
            <a:endParaRPr lang="en-US" sz="16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l-GR" sz="1600" u="sng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Γενική εξέταση ούρων</a:t>
            </a:r>
          </a:p>
          <a:p>
            <a:pPr lvl="0"/>
            <a:r>
              <a:rPr lang="el-GR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 </a:t>
            </a:r>
            <a:r>
              <a:rPr lang="en-US" sz="16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    </a:t>
            </a:r>
            <a:r>
              <a:rPr lang="el-GR" sz="16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Λεύκωμα ++</a:t>
            </a:r>
            <a:endParaRPr lang="el-GR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l-GR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20-40 ερυθρά κ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κυρίως δύσμορφα</a:t>
            </a:r>
          </a:p>
          <a:p>
            <a:pPr marL="342900" lvl="0" indent="-342900">
              <a:buFontTx/>
              <a:buChar char="-"/>
              <a:defRPr/>
            </a:pPr>
            <a:r>
              <a:rPr lang="el-GR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ερυθροκυτταρικοί</a:t>
            </a:r>
            <a:r>
              <a:rPr lang="el-GR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κύλινδροι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67EC3F-032D-2216-7B52-764249F2B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877" y="727483"/>
            <a:ext cx="3472394" cy="2604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7A0740-E3F1-E57F-47AF-B53E9EADB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211" y="3736483"/>
            <a:ext cx="2222614" cy="2959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3A083A-6596-4F07-5AFE-C9C52176E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734" y="4792718"/>
            <a:ext cx="2568202" cy="18980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 b="1" dirty="0"/>
              <a:t>Πολυσυστηματικά νοσήματα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</a:t>
            </a:r>
            <a:r>
              <a:rPr lang="en-US" sz="2800" dirty="0"/>
              <a:t> </a:t>
            </a:r>
            <a:r>
              <a:rPr lang="el-GR" sz="2800" dirty="0"/>
              <a:t>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</a:t>
            </a:r>
            <a:r>
              <a:rPr lang="en-US" sz="2800" dirty="0"/>
              <a:t> </a:t>
            </a:r>
            <a:r>
              <a:rPr lang="el-GR" sz="2800" dirty="0"/>
              <a:t>Χ. Μυλωνάς, Ιατρός -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6EC012-5EAF-B326-5C6A-8570F6D90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" y="2385748"/>
            <a:ext cx="8145389" cy="20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09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-108749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3o Περιστατικό</a:t>
            </a:r>
            <a:endParaRPr dirty="0"/>
          </a:p>
        </p:txBody>
      </p:sp>
      <p:sp>
        <p:nvSpPr>
          <p:cNvPr id="294" name="Google Shape;294;p8"/>
          <p:cNvSpPr txBox="1"/>
          <p:nvPr/>
        </p:nvSpPr>
        <p:spPr>
          <a:xfrm>
            <a:off x="114733" y="261844"/>
            <a:ext cx="6137211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Άνδρας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70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ετών προσέρχεται λόγω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προοδευτικά επιδεινούμενου οιδήματος κάτω άκρων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,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από μηνός. Αναφέρει επίσης χρόνιο διαρροϊκό σύνδρομο από 6μήνου με συνοδό απώλεια βάρους, καθώς και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άλγος στις άκρες 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χείρε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ς 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άμφω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, κυρίως το βράδυ.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Z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υμώδες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οίδημα κάτω άκρων, υπαισθησία στην κατανομή του μέσου νεύρου με θετικό σημείο παγίδευσης 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άμφω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, </a:t>
            </a:r>
            <a:r>
              <a:rPr kumimoji="0" lang="el-G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μακρογλωσσία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, απίσχναση.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50695B-278C-7F3D-D5DD-73E996652226}"/>
              </a:ext>
            </a:extLst>
          </p:cNvPr>
          <p:cNvSpPr txBox="1"/>
          <p:nvPr/>
        </p:nvSpPr>
        <p:spPr>
          <a:xfrm>
            <a:off x="114733" y="3299983"/>
            <a:ext cx="7848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Εργαστηριακός έλεγχος </a:t>
            </a:r>
            <a:r>
              <a:rPr kumimoji="0" lang="el-GR" sz="1600" b="1" i="0" u="sng" strike="noStrike" kern="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ορού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Αιματοκρίτης 30%             (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36-45)</a:t>
            </a:r>
          </a:p>
          <a:p>
            <a:pPr>
              <a:buSzPts val="2200"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Φερριτίνη </a:t>
            </a:r>
            <a:r>
              <a:rPr lang="el-GR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en-US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ng/mL </a:t>
            </a:r>
            <a:r>
              <a:rPr lang="el-G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24 </a:t>
            </a: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έως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307</a:t>
            </a: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600" dirty="0" err="1">
                <a:latin typeface="Calibri" pitchFamily="34" charset="0"/>
                <a:cs typeface="Calibri" pitchFamily="34" charset="0"/>
              </a:rPr>
              <a:t>Κρεατινίνη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1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mg/dl             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&lt;1.2)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Αλβουμίνη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20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35-45)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LDL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180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mg/dl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                    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&lt;116)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HDL 40mg/dl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&gt;50)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Τριγλυκερίδια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300 mg/dl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: &lt;150)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l-GR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600" b="1" i="0" u="sng" strike="noStrike" kern="0" cap="none" spc="0" normalizeH="0" baseline="0" noProof="0" dirty="0">
                <a:ln>
                  <a:noFill/>
                </a:ln>
                <a:solidFill>
                  <a:srgbClr val="040C28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Γενική εξέταση </a:t>
            </a:r>
            <a:r>
              <a:rPr kumimoji="0" lang="el-GR" sz="1600" b="1" i="0" u="sng" strike="noStrike" kern="0" cap="none" spc="300" normalizeH="0" baseline="0" noProof="0" dirty="0">
                <a:ln>
                  <a:noFill/>
                </a:ln>
                <a:solidFill>
                  <a:srgbClr val="040C28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ούρων</a:t>
            </a:r>
            <a:r>
              <a:rPr kumimoji="0" lang="en-US" sz="1600" b="1" i="0" strike="noStrike" kern="0" cap="none" spc="300" normalizeH="0" baseline="0" noProof="0" dirty="0">
                <a:ln>
                  <a:noFill/>
                </a:ln>
                <a:solidFill>
                  <a:srgbClr val="040C28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</a:t>
            </a:r>
            <a:endParaRPr kumimoji="0" lang="el-GR" sz="1600" b="1" i="0" strike="noStrike" kern="0" cap="none" spc="300" normalizeH="0" baseline="0" noProof="0" dirty="0">
              <a:ln>
                <a:noFill/>
              </a:ln>
              <a:solidFill>
                <a:srgbClr val="040C28"/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 err="1">
                <a:latin typeface="Calibri" pitchFamily="34" charset="0"/>
                <a:cs typeface="Calibri" pitchFamily="34" charset="0"/>
              </a:rPr>
              <a:t>Πρωτεϊνη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 ++++</a:t>
            </a:r>
          </a:p>
          <a:p>
            <a:pPr>
              <a:buClrTx/>
              <a:defRPr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Λιπώδη ωοειδή σωμάτια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στη </a:t>
            </a:r>
            <a:r>
              <a:rPr lang="el-GR" sz="1600" dirty="0" err="1">
                <a:latin typeface="Calibri" pitchFamily="34" charset="0"/>
                <a:cs typeface="Calibri" pitchFamily="34" charset="0"/>
              </a:rPr>
              <a:t>μικροσκόπηση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3.45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0 mg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πρωτείνης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σε ούρα 24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ώρου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(φ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τ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.:</a:t>
            </a:r>
            <a:r>
              <a:rPr lang="el-GR" sz="1600" dirty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150mg)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1ADD2E-DE8C-4C5E-45C4-E4BFE4D0B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372" y="4582633"/>
            <a:ext cx="2488427" cy="210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7C6261-8BBB-15CB-0D0A-475AAFFB1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70" y="2561076"/>
            <a:ext cx="3080208" cy="1860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FD59C7-1860-3332-FF06-B6F941142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679" y="5069942"/>
            <a:ext cx="2339265" cy="14727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C9DFF6-5A88-9A1D-32B5-52A1B6BBA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167" y="140272"/>
            <a:ext cx="1422312" cy="22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88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3DCFD-7717-4012-FAE7-074D7E6F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Ηλεκτροφόρηση</a:t>
            </a:r>
            <a:r>
              <a:rPr lang="el-GR" dirty="0"/>
              <a:t> πρωτεϊνών ορού </a:t>
            </a:r>
            <a:br>
              <a:rPr lang="el-GR" dirty="0"/>
            </a:br>
            <a:r>
              <a:rPr lang="el-GR" dirty="0"/>
              <a:t>και ελεύθερες άλυσοι ορού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DC69D8-58EC-BA8F-1CBE-1EBFD4DA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5" y="1662154"/>
            <a:ext cx="4372224" cy="2335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599AF4-B2C2-E0F4-F474-968256CD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972" y="1651933"/>
            <a:ext cx="4329315" cy="2398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B182A39-199B-3C76-FC67-AA858F287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91" y="3989132"/>
            <a:ext cx="7634176" cy="506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413417-0889-1125-563A-B86EC1105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796" y="4320248"/>
            <a:ext cx="4618299" cy="2316480"/>
          </a:xfrm>
          <a:prstGeom prst="rect">
            <a:avLst/>
          </a:prstGeom>
        </p:spPr>
      </p:pic>
      <p:pic>
        <p:nvPicPr>
          <p:cNvPr id="12290" name="Picture 2" descr="What are Antibodies? | Bio-Ra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85352" y="4312509"/>
            <a:ext cx="4535007" cy="2384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4557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280" y="1"/>
            <a:ext cx="4858603" cy="606056"/>
          </a:xfrm>
        </p:spPr>
        <p:txBody>
          <a:bodyPr>
            <a:noAutofit/>
          </a:bodyPr>
          <a:lstStyle/>
          <a:p>
            <a:r>
              <a:rPr lang="el-GR" sz="2800" dirty="0"/>
              <a:t>Βιοψία</a:t>
            </a:r>
            <a:r>
              <a:rPr lang="en-US" sz="2800" dirty="0"/>
              <a:t> </a:t>
            </a:r>
            <a:r>
              <a:rPr lang="el-GR" sz="2800" dirty="0"/>
              <a:t> λίπους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74BADE-7DFC-9E7F-623F-7571562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1" y="6496334"/>
            <a:ext cx="8623005" cy="506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7C3D32-7E15-1F83-806E-FAC2F229A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6" y="4313383"/>
            <a:ext cx="3341472" cy="2201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4D8E55-DFA3-B8F9-3398-745943226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59" y="700722"/>
            <a:ext cx="4285393" cy="2364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904754-9870-91AB-CBAB-06F79A693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109" y="3218763"/>
            <a:ext cx="4314561" cy="327772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AAF9DF64-326B-0716-86AC-2B512770E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19" y="700721"/>
            <a:ext cx="4434983" cy="32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020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37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/>
              <a:t>Βιοψία νεφρού</a:t>
            </a:r>
            <a:endParaRPr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F0A1B5-ED2D-9DEA-8986-29D0AA2D4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7" y="6455390"/>
            <a:ext cx="7657240" cy="402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7885E2-2F0B-0EA7-49AC-99FCDA49E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87" y="3616058"/>
            <a:ext cx="2985447" cy="2865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3B793A-F85A-9758-465D-4447B55B6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484" y="3296063"/>
            <a:ext cx="3907111" cy="3163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F4C1FE1-04BF-3DC4-4177-23E99A348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181" y="492686"/>
            <a:ext cx="3905518" cy="255718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A9ACE91C-749A-40FD-96AD-C1A544102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19" y="380062"/>
            <a:ext cx="8210733" cy="32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1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58870-BAE5-51A1-5902-EC8AEE8F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-9843"/>
            <a:ext cx="6543040" cy="275657"/>
          </a:xfrm>
        </p:spPr>
        <p:txBody>
          <a:bodyPr>
            <a:normAutofit fontScale="90000"/>
          </a:bodyPr>
          <a:lstStyle/>
          <a:p>
            <a:r>
              <a:rPr lang="el-GR" sz="1800" spc="600" dirty="0"/>
              <a:t>Βιοψία μυελού οστών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FF277F-4ED4-43DB-C734-AAD74800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" y="253188"/>
            <a:ext cx="4157330" cy="3129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49136E-88B3-C9BF-564A-20D03EB0C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97" y="3435698"/>
            <a:ext cx="4150523" cy="3125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779BC3-D0B0-C01D-56AC-9C2B97A03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86" y="6570920"/>
            <a:ext cx="7294834" cy="287079"/>
          </a:xfrm>
          <a:prstGeom prst="rect">
            <a:avLst/>
          </a:prstGeom>
        </p:spPr>
      </p:pic>
      <p:pic>
        <p:nvPicPr>
          <p:cNvPr id="4098" name="Picture 2" descr="C:\Users\User\Desktop\lymphomaprimaryamyloidmicroBansal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7129" y="3450205"/>
            <a:ext cx="4171689" cy="3117567"/>
          </a:xfrm>
          <a:prstGeom prst="rect">
            <a:avLst/>
          </a:prstGeom>
          <a:noFill/>
        </p:spPr>
      </p:pic>
      <p:pic>
        <p:nvPicPr>
          <p:cNvPr id="4099" name="Picture 3" descr="C:\Users\User\Desktop\lymphomaprimaryamyloidmicroBansal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7760" y="276447"/>
            <a:ext cx="4118528" cy="3084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7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151688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</a:t>
            </a: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ου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ασθενούς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ποιο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κλινικό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σύνδρομο εμφάνισε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σχετιζόμενο με τη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νεφρική προσβολή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el-GR"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2180" y="2980716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01967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147232"/>
            <a:ext cx="8229600" cy="74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dirty="0"/>
              <a:t>Απάντηση </a:t>
            </a:r>
            <a:endParaRPr sz="32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534390"/>
            <a:ext cx="9144000" cy="210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 ιδιοπαθή</a:t>
            </a:r>
            <a:r>
              <a:rPr lang="en-US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5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αμυλοείδωση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>
              <a:buSzPts val="2400"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25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νεφρωσικό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σύνδρομο 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σελίδα </a:t>
            </a: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656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lang="el-GR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algn="ctr">
              <a:buSzPts val="2400"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400"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lang="el-GR" sz="1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46F1AA-AE39-A17E-E3CD-10CEBD24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641" y="2381316"/>
            <a:ext cx="5465135" cy="3909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8814D7-8240-94EB-3932-12EA9CA22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68" y="1565001"/>
            <a:ext cx="3357200" cy="2517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FD6F13-F315-8E8D-431F-AC9DA2BFB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58" y="4991797"/>
            <a:ext cx="3271708" cy="14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280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2174240" y="30480"/>
            <a:ext cx="4490720" cy="799456"/>
          </a:xfrm>
        </p:spPr>
        <p:txBody>
          <a:bodyPr>
            <a:normAutofit/>
          </a:bodyPr>
          <a:lstStyle/>
          <a:p>
            <a:r>
              <a:rPr lang="el-GR" sz="3200" dirty="0"/>
              <a:t>Κλινικό σκέλος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1DEDB6-43AB-5967-171E-1C0286254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40" y="741680"/>
            <a:ext cx="5862320" cy="58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804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6FF29-8FCA-1AEA-C849-EE3784E0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23283"/>
          </a:xfrm>
        </p:spPr>
        <p:txBody>
          <a:bodyPr>
            <a:noAutofit/>
          </a:bodyPr>
          <a:lstStyle/>
          <a:p>
            <a:r>
              <a:rPr lang="el-GR" sz="2400" dirty="0" err="1"/>
              <a:t>Παθολογοανατομικό</a:t>
            </a:r>
            <a:r>
              <a:rPr lang="el-GR" sz="3200" dirty="0"/>
              <a:t> </a:t>
            </a:r>
            <a:r>
              <a:rPr lang="el-GR" sz="2400" dirty="0"/>
              <a:t>σκέλος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0" y="265814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100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sz="1100" b="1" dirty="0" err="1">
                <a:latin typeface="Calibri" pitchFamily="34" charset="0"/>
                <a:cs typeface="Calibri" pitchFamily="34" charset="0"/>
              </a:rPr>
              <a:t>αμυλοείδωση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 ελαφριάς αλυσίδας (AL) 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είναι η πιο κοινή μορφή 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συστηματικής </a:t>
            </a:r>
            <a:r>
              <a:rPr lang="el-GR" sz="1100" dirty="0" err="1">
                <a:latin typeface="Calibri" pitchFamily="34" charset="0"/>
                <a:cs typeface="Calibri" pitchFamily="34" charset="0"/>
              </a:rPr>
              <a:t>αμυλοείδωσης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∙ 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πρόκειται για σπάνιο νόσημα που μπορεί να παρουσιαστεί με ένα ευρύ φάσμα συμπτωμάτων, μερικά ασαφή, γεγονός που καθιστά δύσκολη τη διάγνωση της 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AL </a:t>
            </a:r>
            <a:r>
              <a:rPr lang="el-GR" sz="1100" dirty="0" err="1">
                <a:latin typeface="Calibri" pitchFamily="34" charset="0"/>
                <a:cs typeface="Calibri" pitchFamily="34" charset="0"/>
              </a:rPr>
              <a:t>αμυλοείδωσης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. Εντάσσεται στο φάσμα της νόσου 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εναπόθεσης </a:t>
            </a:r>
            <a:r>
              <a:rPr lang="el-GR" sz="1100" b="1" dirty="0" err="1">
                <a:latin typeface="Calibri" pitchFamily="34" charset="0"/>
                <a:cs typeface="Calibri" pitchFamily="34" charset="0"/>
              </a:rPr>
              <a:t>μονοκλωνικής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100" b="1" dirty="0" err="1">
                <a:latin typeface="Calibri" pitchFamily="34" charset="0"/>
                <a:cs typeface="Calibri" pitchFamily="34" charset="0"/>
              </a:rPr>
              <a:t>ανοσοσφαιρίνης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σε σπλάγχνα και μαλακά μόρια που οδηγεί σε δυσλειτουργία οργάνων.</a:t>
            </a:r>
          </a:p>
          <a:p>
            <a:pPr algn="just"/>
            <a:r>
              <a:rPr lang="el-GR" sz="1100" dirty="0">
                <a:latin typeface="Calibri" pitchFamily="34" charset="0"/>
                <a:cs typeface="Calibri" pitchFamily="34" charset="0"/>
              </a:rPr>
              <a:t>Υποκείμενη </a:t>
            </a:r>
            <a:r>
              <a:rPr lang="el-GR" sz="1100" b="1" dirty="0" err="1">
                <a:latin typeface="Calibri" pitchFamily="34" charset="0"/>
                <a:cs typeface="Calibri" pitchFamily="34" charset="0"/>
              </a:rPr>
              <a:t>πλασματοκυτταρική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 δυσκρασία 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ή (λιγότερο συχνά, 5 - 7%)  </a:t>
            </a:r>
            <a:r>
              <a:rPr lang="el-GR" sz="1100" dirty="0" err="1">
                <a:latin typeface="Calibri" pitchFamily="34" charset="0"/>
                <a:cs typeface="Calibri" pitchFamily="34" charset="0"/>
              </a:rPr>
              <a:t>λεμφοπλασματοκυτταρικό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νεόπλασμα.</a:t>
            </a:r>
          </a:p>
          <a:p>
            <a:pPr algn="just"/>
            <a:r>
              <a:rPr lang="el-GR" sz="1100" dirty="0">
                <a:latin typeface="Calibri" pitchFamily="34" charset="0"/>
                <a:cs typeface="Calibri" pitchFamily="34" charset="0"/>
              </a:rPr>
              <a:t>Τα 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ινίδια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του εν λόγω </a:t>
            </a:r>
            <a:r>
              <a:rPr lang="el-GR" sz="1100" dirty="0" err="1">
                <a:latin typeface="Calibri" pitchFamily="34" charset="0"/>
                <a:cs typeface="Calibri" pitchFamily="34" charset="0"/>
              </a:rPr>
              <a:t>αμυλοειδούς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αποτελούνται από ολόκληρες ή κερματισμένες 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ελαφριές αλυσίδες </a:t>
            </a:r>
            <a:r>
              <a:rPr lang="el-GR" sz="1100" b="1" dirty="0" err="1">
                <a:latin typeface="Calibri" pitchFamily="34" charset="0"/>
                <a:cs typeface="Calibri" pitchFamily="34" charset="0"/>
              </a:rPr>
              <a:t>ανοσοσφαιρίνης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r>
              <a:rPr lang="el-GR" sz="1100" dirty="0">
                <a:latin typeface="Calibri" pitchFamily="34" charset="0"/>
                <a:cs typeface="Calibri" pitchFamily="34" charset="0"/>
              </a:rPr>
              <a:t>Σχηματίζουν βήτα πτυχωμένα φύλλα (AL </a:t>
            </a:r>
            <a:r>
              <a:rPr lang="el-GR" sz="1100" dirty="0" err="1">
                <a:latin typeface="Calibri" pitchFamily="34" charset="0"/>
                <a:cs typeface="Calibri" pitchFamily="34" charset="0"/>
              </a:rPr>
              <a:t>amyloid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) σε ιστούς τα οποία δεσμεύουν το 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ερυθρό του Κονγκό 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και εμφανίζουν χαρακτηριστική διπλή διάθλαση πράσινου μήλου στο πολωμένο φως.</a:t>
            </a:r>
          </a:p>
          <a:p>
            <a:pPr algn="just"/>
            <a:r>
              <a:rPr lang="el-GR" sz="1100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sz="1100" b="1" dirty="0">
                <a:latin typeface="Calibri" pitchFamily="34" charset="0"/>
                <a:cs typeface="Calibri" pitchFamily="34" charset="0"/>
              </a:rPr>
              <a:t>πρωτεΐνη Μ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βρίσκεται στον 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ορό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ή στα 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ούρα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σε &gt; 80% των ασθενών.</a:t>
            </a:r>
          </a:p>
          <a:p>
            <a:pPr algn="just"/>
            <a:r>
              <a:rPr lang="el-GR" sz="1100" dirty="0">
                <a:latin typeface="Calibri" pitchFamily="34" charset="0"/>
                <a:cs typeface="Calibri" pitchFamily="34" charset="0"/>
              </a:rPr>
              <a:t>Τα διαγνωστικά κριτήρια για το </a:t>
            </a:r>
            <a:r>
              <a:rPr lang="el-GR" sz="1100" dirty="0" err="1">
                <a:latin typeface="Calibri" pitchFamily="34" charset="0"/>
                <a:cs typeface="Calibri" pitchFamily="34" charset="0"/>
              </a:rPr>
              <a:t>μυέλωμα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πληρούνται σε ένα υποσύνολο περιπτώσεων (12 - 15%), συνήθως το μόριο της </a:t>
            </a:r>
            <a:r>
              <a:rPr lang="el-GR" sz="1100" dirty="0" err="1">
                <a:latin typeface="Calibri" pitchFamily="34" charset="0"/>
                <a:cs typeface="Calibri" pitchFamily="34" charset="0"/>
              </a:rPr>
              <a:t>Ig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συσσωρεύεται 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προτού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υπάρξει μεγάλο φορτίο όγκου.</a:t>
            </a:r>
          </a:p>
          <a:p>
            <a:pPr algn="just"/>
            <a:r>
              <a:rPr lang="el-GR" sz="1100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sz="1100" b="1" dirty="0">
                <a:solidFill>
                  <a:srgbClr val="E6591A"/>
                </a:solidFill>
                <a:latin typeface="Calibri" pitchFamily="34" charset="0"/>
                <a:cs typeface="Calibri" pitchFamily="34" charset="0"/>
              </a:rPr>
              <a:t>πρωτοπαθής </a:t>
            </a:r>
            <a:r>
              <a:rPr lang="el-GR" sz="1100" b="1" dirty="0" err="1">
                <a:solidFill>
                  <a:srgbClr val="E6591A"/>
                </a:solidFill>
                <a:latin typeface="Calibri" pitchFamily="34" charset="0"/>
                <a:cs typeface="Calibri" pitchFamily="34" charset="0"/>
              </a:rPr>
              <a:t>αμυλοείδωση</a:t>
            </a:r>
            <a:r>
              <a:rPr lang="el-GR" sz="1100" b="1" dirty="0">
                <a:solidFill>
                  <a:srgbClr val="E6591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και η </a:t>
            </a:r>
            <a:r>
              <a:rPr lang="el-GR" sz="11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νόσος εναπόθεσης ελαφριάς αλυσίδας </a:t>
            </a:r>
            <a:r>
              <a:rPr lang="el-GR" sz="11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και βαριάς αλυσίδας (εναπόθεση </a:t>
            </a:r>
            <a:r>
              <a:rPr lang="el-GR" sz="11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μη</a:t>
            </a:r>
            <a:r>
              <a:rPr lang="el-GR" sz="11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l-GR" sz="11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αμυλοειδικής</a:t>
            </a:r>
            <a:r>
              <a:rPr lang="el-GR" sz="11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1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ανοσοσφαιρίνης</a:t>
            </a:r>
            <a:r>
              <a:rPr lang="el-GR" sz="11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στους ιστούς)</a:t>
            </a:r>
            <a:r>
              <a:rPr lang="el-GR" sz="1100" dirty="0">
                <a:latin typeface="Calibri" pitchFamily="34" charset="0"/>
                <a:cs typeface="Calibri" pitchFamily="34" charset="0"/>
              </a:rPr>
              <a:t> φαίνεται να είναι χημικά διαφορετικές εκδηλώσεις παρόμοιων παθολογικών διεργασιών.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045EC-6597-707E-3FB6-EBC1C59CBB8C}"/>
              </a:ext>
            </a:extLst>
          </p:cNvPr>
          <p:cNvSpPr txBox="1"/>
          <p:nvPr/>
        </p:nvSpPr>
        <p:spPr>
          <a:xfrm>
            <a:off x="0" y="2309091"/>
            <a:ext cx="914400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ΔΔ άλλου περιστατικού</a:t>
            </a: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Γυναίκα 77 ετών με πρόσφατη διάγνωση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πολλαπλού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μυελώματος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παρουσιάζει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ανουρία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οξεία νεφρική βλάβη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. Εργαστηριακές μελέτες δείχνουν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κρεατινίνη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 ορού 3,9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σε σύγκριση με 1,3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πριν από μερικούς μήνες. Πραγματοποιήθηκε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βιοψία νεφρού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που δείχνει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ενδοσωληναριακά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εκμαγεία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με 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κατακερματισμένη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εμφάνιση  και σχετιζόμενη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γιγαντοκυτταρική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αντίδραση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μεταχρωματική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βιολετί εμφάνιση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σε τρίχρωμη χρώση. Η χρώση με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δείχνει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μονοκλωνική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χρώση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των εκμαγείων για κάπα αλύσους μόνο, χωρίς χρώση για λάμδα. Η χρώση ερυθρού του Κονγκό είναι </a:t>
            </a:r>
            <a:r>
              <a:rPr lang="el-GR" sz="1100" i="1" dirty="0">
                <a:latin typeface="Calibri" panose="020F0502020204030204" pitchFamily="34" charset="0"/>
                <a:cs typeface="Calibri" panose="020F0502020204030204" pitchFamily="34" charset="0"/>
              </a:rPr>
              <a:t>αρνητική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και η ηλεκτρονική μικροσκοπία </a:t>
            </a:r>
            <a:r>
              <a:rPr lang="el-GR" sz="1100" i="1" dirty="0"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συμβάλλει διαγνωστικά. Ποια είναι η διάγνωση;</a:t>
            </a: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Α. </a:t>
            </a:r>
            <a:r>
              <a:rPr lang="el-GR" sz="1100" dirty="0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l-GR" sz="1100" dirty="0" err="1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αμυλοείδωση</a:t>
            </a:r>
            <a:endParaRPr lang="el-GR" sz="1100" dirty="0">
              <a:solidFill>
                <a:srgbClr val="E659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Β. </a:t>
            </a:r>
            <a:r>
              <a:rPr lang="el-GR" sz="11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Νεφροπάθεια από κυλίνδρους ελαφριάς αλυσίδας</a:t>
            </a: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Γ. </a:t>
            </a:r>
            <a:r>
              <a:rPr lang="el-G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Νόσος εναπόθεσης ελαφριάς αλυσίδας</a:t>
            </a: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Δ. </a:t>
            </a:r>
            <a:r>
              <a:rPr lang="el-GR" sz="1100" dirty="0">
                <a:solidFill>
                  <a:srgbClr val="286E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Εγγύς </a:t>
            </a:r>
            <a:r>
              <a:rPr lang="el-GR" sz="1100" dirty="0" err="1">
                <a:solidFill>
                  <a:srgbClr val="286E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σωληναριοπάθεια</a:t>
            </a:r>
            <a:r>
              <a:rPr lang="el-GR" sz="1100" dirty="0">
                <a:solidFill>
                  <a:srgbClr val="286E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ελαφριάς αλυσίδας</a:t>
            </a: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Πρόκειται για </a:t>
            </a:r>
            <a:r>
              <a:rPr lang="el-GR" sz="1100" b="1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νεφροπάθεια από κυλίνδρους ελαφριάς αλυσίδας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(Β). Η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μονοκλωνική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χρώση των εκμαγείων για κάπα ελαφριές αλυσίδες με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, τα οποία εμφανίζουν σπασμένη εμφάνιση και αντίδραση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συγκυτιακών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γιγαντοκυττάρων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στο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φωτονικό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μικροσκόπιο και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μεταχρωματική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εμφάνιση στην τρίχρωμη χρώση είναι </a:t>
            </a:r>
            <a:r>
              <a:rPr lang="el-GR" sz="1100" b="1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διαγνωστικά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της νεφροπάθειας από κυλίνδρους ελαφριάς αλυσίδας. Η απάντηση Α είναι λανθασμένη επειδή </a:t>
            </a:r>
            <a:r>
              <a:rPr lang="el-GR" sz="1100" dirty="0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χρώση ερυθρού του Κονγκό είναι </a:t>
            </a:r>
            <a:r>
              <a:rPr lang="el-GR" sz="1100" i="1" dirty="0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αρνητική</a:t>
            </a:r>
            <a:r>
              <a:rPr lang="el-GR" sz="1100" dirty="0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1100" i="1" dirty="0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1100" dirty="0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αναγνωρίζονται εναποθέσεις </a:t>
            </a:r>
            <a:r>
              <a:rPr lang="el-GR" sz="1100" dirty="0" err="1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ινιδιακού</a:t>
            </a:r>
            <a:r>
              <a:rPr lang="el-GR" sz="1100" dirty="0">
                <a:solidFill>
                  <a:srgbClr val="E65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τύπου κατά την  ηλεκτρονική μικροσκοπία.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Η απάντηση Δ είναι λανθασμένη επειδή </a:t>
            </a:r>
            <a:r>
              <a:rPr lang="el-GR" sz="1100" b="1" i="1" u="sng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1100" b="1" i="1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υπάρχει </a:t>
            </a:r>
            <a:r>
              <a:rPr lang="el-GR" sz="1100" dirty="0" err="1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μονοκλωνική</a:t>
            </a:r>
            <a:r>
              <a:rPr lang="el-GR" sz="1100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χρώση σταγονιδίων εντός των </a:t>
            </a:r>
            <a:r>
              <a:rPr lang="el-GR" sz="1100" dirty="0" err="1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σωληναρίων</a:t>
            </a:r>
            <a:r>
              <a:rPr lang="el-GR" sz="1100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με </a:t>
            </a:r>
            <a:r>
              <a:rPr lang="el-GR" sz="1100" dirty="0" err="1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r>
              <a:rPr lang="el-GR" sz="1100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1100" b="1" i="1" u="sng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1100" b="1" i="1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υπάρχουν </a:t>
            </a:r>
            <a:r>
              <a:rPr lang="el-GR" sz="1100" dirty="0" err="1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ενδοσωληναριικοί</a:t>
            </a:r>
            <a:r>
              <a:rPr lang="el-GR" sz="1100" dirty="0">
                <a:solidFill>
                  <a:srgbClr val="215D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κρύσταλλοι κατά την ηλεκτρονική μικροσκοπία.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Η απάντηση Γ είναι λανθασμένη γιατί </a:t>
            </a:r>
            <a:r>
              <a:rPr lang="el-GR" sz="11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υπάρχει </a:t>
            </a:r>
            <a:r>
              <a:rPr lang="el-GR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μονοκλωνική</a:t>
            </a:r>
            <a:r>
              <a:rPr lang="el-G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χρώση στις βασικές μεμβράνες των ουροφόρων </a:t>
            </a:r>
            <a:r>
              <a:rPr lang="el-GR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σωληναρίων</a:t>
            </a:r>
            <a:r>
              <a:rPr lang="el-G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στον </a:t>
            </a:r>
            <a:r>
              <a:rPr lang="el-GR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r>
              <a:rPr lang="el-G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η ηλεκτρονική μικροσκοπία </a:t>
            </a:r>
            <a:r>
              <a:rPr lang="el-GR" sz="11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αναδεικνύει  εναποθέσεις σαν σκόνη.</a:t>
            </a:r>
          </a:p>
          <a:p>
            <a:pPr algn="just"/>
            <a:endParaRPr lang="el-GR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EE97C01A-76D4-D109-D233-7A1D6723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09" y="3462305"/>
            <a:ext cx="1429941" cy="107666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7E7115E5-E883-179A-CC9F-CFE596B9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464625"/>
            <a:ext cx="2028102" cy="107434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9FD0DFE3-7E5C-6B64-4B94-4B7AB45D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77" y="4583519"/>
            <a:ext cx="1842904" cy="976236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843F0C82-AA36-092C-8C66-FF3D11BDD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945" y="3462304"/>
            <a:ext cx="2028102" cy="19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870D21B-5DC8-320B-AABA-C5F7B463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720" y="-321019"/>
            <a:ext cx="9381720" cy="1219653"/>
          </a:xfrm>
        </p:spPr>
        <p:txBody>
          <a:bodyPr>
            <a:noAutofit/>
          </a:bodyPr>
          <a:lstStyle/>
          <a:p>
            <a:r>
              <a:rPr lang="el-GR" sz="3000" dirty="0"/>
              <a:t>Ανοσολογικός έλεγχος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12D59A-42C0-90E7-231D-4634254BB8CE}"/>
              </a:ext>
            </a:extLst>
          </p:cNvPr>
          <p:cNvSpPr txBox="1"/>
          <p:nvPr/>
        </p:nvSpPr>
        <p:spPr>
          <a:xfrm>
            <a:off x="0" y="704193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Θετική άμεση αντίδραση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Coombs=   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+++       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. αρνητική)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Αντιπυρηνικά αντισώματα (ΑΝΑ)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=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θετικά 1:1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80       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&lt; 1:80)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el-GR" sz="2000" b="1" dirty="0">
                <a:latin typeface="Calibri" pitchFamily="34" charset="0"/>
                <a:cs typeface="Calibri" pitchFamily="34" charset="0"/>
              </a:rPr>
              <a:t>Θετικά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τα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αντισώματα έναντι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SSA (anti-Ro)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C3 = 10mg/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                                         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φ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τ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.: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90-180)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C4 =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 mg/dL                                                                        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φ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τ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.: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16-48)</a:t>
            </a:r>
            <a:endParaRPr lang="el-GR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D8F30-DFE6-DA9A-0BC6-7A1A7F89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775" y="2469580"/>
            <a:ext cx="4410220" cy="412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8CB6C4-02B3-E648-5FFD-4A3AC7630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9" y="3187261"/>
            <a:ext cx="4432786" cy="29507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4D662-B28A-09FD-F847-4D226D39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50" y="0"/>
            <a:ext cx="7424382" cy="546538"/>
          </a:xfrm>
        </p:spPr>
        <p:txBody>
          <a:bodyPr>
            <a:noAutofit/>
          </a:bodyPr>
          <a:lstStyle/>
          <a:p>
            <a:r>
              <a:rPr lang="el-GR" sz="1800" dirty="0"/>
              <a:t>Ιστολογική εξέταση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βιοψίας δέρματος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8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Κοκκώδης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ανοσοκαθήλωση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/>
              <a:t>(</a:t>
            </a:r>
            <a:r>
              <a:rPr lang="el-GR" sz="1800" dirty="0"/>
              <a:t>Ι</a:t>
            </a:r>
            <a:r>
              <a:rPr lang="en-US" sz="1800" dirty="0" err="1"/>
              <a:t>gG</a:t>
            </a:r>
            <a:r>
              <a:rPr lang="en-US" sz="1800" dirty="0"/>
              <a:t> </a:t>
            </a:r>
            <a:r>
              <a:rPr lang="el-GR" sz="1800" dirty="0"/>
              <a:t>στην παρακάτω </a:t>
            </a:r>
            <a:r>
              <a:rPr lang="el-GR" sz="1800" dirty="0" err="1"/>
              <a:t>εικ</a:t>
            </a:r>
            <a:r>
              <a:rPr lang="el-GR" sz="1800" dirty="0"/>
              <a:t>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E79B7E-80F5-12CA-BA27-116D188E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71210"/>
            <a:ext cx="9412015" cy="368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E224DF-F610-CD1B-D436-24AC55050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0" y="3285415"/>
            <a:ext cx="4380588" cy="3262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868B02-64DE-2B7B-BF26-D2E060D8D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377" y="586854"/>
            <a:ext cx="6232948" cy="251489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73039E35-D3FF-9378-E6AC-56561217C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903" y="3289111"/>
            <a:ext cx="3991084" cy="32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92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C5C66-1153-B53E-DD04-5CDDB964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2455"/>
          </a:xfrm>
        </p:spPr>
        <p:txBody>
          <a:bodyPr>
            <a:noAutofit/>
          </a:bodyPr>
          <a:lstStyle/>
          <a:p>
            <a:r>
              <a:rPr lang="el-GR" sz="1800" dirty="0"/>
              <a:t>Ιστολογική εξέταση νεφρικής βιοψίας. </a:t>
            </a:r>
            <a:br>
              <a:rPr lang="el-GR" sz="1800" dirty="0"/>
            </a:br>
            <a:r>
              <a:rPr lang="el-GR" sz="1800" dirty="0"/>
              <a:t>Αλλοιώσεις </a:t>
            </a:r>
            <a:r>
              <a:rPr lang="el-GR" sz="1800" dirty="0" err="1"/>
              <a:t>αφορώσες</a:t>
            </a:r>
            <a:r>
              <a:rPr lang="el-GR" sz="1800" dirty="0"/>
              <a:t> σε </a:t>
            </a:r>
            <a:r>
              <a:rPr lang="el-GR" sz="1800" i="1" dirty="0"/>
              <a:t>λιγότερα από τα μισά </a:t>
            </a:r>
            <a:r>
              <a:rPr lang="el-GR" sz="1800" dirty="0"/>
              <a:t>περικλειόμενα στη βιοψία σπειράματα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C33FE9-4370-6D89-2F46-69DC7F74A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6579476"/>
            <a:ext cx="9144000" cy="278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1AE84F-FB00-8342-8594-88CD5BF6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79" y="554728"/>
            <a:ext cx="3878317" cy="3263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9DFECF-C2B9-08A7-D3E3-4C10B5E5F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197" y="3849413"/>
            <a:ext cx="3899900" cy="2746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A5413E5-9A9A-C252-A9CB-83B930910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93" y="3636159"/>
            <a:ext cx="3048157" cy="29275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BBCA4E0D-40CE-6881-6BF5-397B77E8C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40" y="554728"/>
            <a:ext cx="4545582" cy="29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3E34D0-DE2F-AC00-2531-6F01CF86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7314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Ανοσοφθορισμός</a:t>
            </a:r>
            <a:r>
              <a:rPr lang="el-GR" dirty="0"/>
              <a:t> νεφρικής βιοψίας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867D03-4AC4-60A0-7C04-F23978F8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6" y="827314"/>
            <a:ext cx="6076483" cy="4208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C6703E-6616-6A07-1A7E-C1EBD801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4" y="830725"/>
            <a:ext cx="3002506" cy="2094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BCA6F6-5ED2-BF08-6739-2786D96CA142}"/>
              </a:ext>
            </a:extLst>
          </p:cNvPr>
          <p:cNvSpPr txBox="1"/>
          <p:nvPr/>
        </p:nvSpPr>
        <p:spPr>
          <a:xfrm rot="10800000" flipV="1">
            <a:off x="0" y="5102021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Διαγνωστικά κριτήρια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της εν λόγω νόσου: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Κυριαρχία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στο πλαίσιο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πλήρους φάσματος θετικότητας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στον 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(θετική έκφραση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IgM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C3, C1q, κάπα και λάμδα ελαφριές αλυσίδες).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Ιδιαίτερα σημαντική είναι η θετικότητα στο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C1q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η  </a:t>
            </a:r>
            <a:r>
              <a:rPr lang="el-GR" b="1" spc="600" dirty="0" err="1">
                <a:latin typeface="Calibri" panose="020F0502020204030204" pitchFamily="34" charset="0"/>
                <a:cs typeface="Calibri" panose="020F0502020204030204" pitchFamily="34" charset="0"/>
              </a:rPr>
              <a:t>εξω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σπειραματική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ανοσοχρώση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στις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Βωμάνειες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κάψες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και, όπως δείχνει η κάτω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δεξ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(εδώ για την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), στις αρτηρίες, στις βασικές μεμβράνες των ουροφόρων σωληναρίων και στο διάμεσο υπόστρωμα. 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θετική χρώση με τον 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είναι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κοκκώδης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C:\Users\User\Desktop\kidneysleMikhailov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9732" y="3007624"/>
            <a:ext cx="3245438" cy="2028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5692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1070517" y="1710130"/>
            <a:ext cx="742671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της ασθενούς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ποιο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κλινικό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σύνδρομο εμφάνισε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σχετιζόμενο με τη </a:t>
            </a:r>
            <a:r>
              <a:rPr lang="el-GR" sz="2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νεφρική προσβολή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112" y="3542187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322108"/>
            <a:ext cx="8229600" cy="10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2800" dirty="0"/>
              <a:t>Απάντηση</a:t>
            </a:r>
            <a:endParaRPr sz="2800"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381965"/>
            <a:ext cx="9144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Η ασθενής εμφάνισε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συστηματικό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ερυθηματώδη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λύκο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νεφριτιδικό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σύνδρομο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(σελίδες 652 και 812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 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lang="el-GR" sz="2000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2BF93D-6142-458A-01A5-2FAE8016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19" y="1043664"/>
            <a:ext cx="5937514" cy="5625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304855-F7CB-BDDC-04F2-6AC4E29E1267}"/>
              </a:ext>
            </a:extLst>
          </p:cNvPr>
          <p:cNvSpPr txBox="1"/>
          <p:nvPr/>
        </p:nvSpPr>
        <p:spPr>
          <a:xfrm rot="10800000" flipV="1">
            <a:off x="5018314" y="5166039"/>
            <a:ext cx="2536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Οι νεφρίτιδες του λύκου (LN) κατηγορίας III (συχνά), κατηγορίας IV και κατηγορίας V απαιτούν </a:t>
            </a:r>
            <a:r>
              <a:rPr lang="el-GR" sz="8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ανοσοκατασταλτική</a:t>
            </a:r>
            <a:r>
              <a:rPr lang="el-GR" sz="800" b="1" dirty="0">
                <a:latin typeface="Calibri" panose="020F0502020204030204" pitchFamily="34" charset="0"/>
                <a:cs typeface="Calibri" panose="020F0502020204030204" pitchFamily="34" charset="0"/>
              </a:rPr>
              <a:t> θεραπεία. 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Στόχος της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ανοσοκατασταλτικής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θεραπείας είναι η πλήρης ανταπόκριση (ουσιαστική μείωση της απέκκρισης πρωτεΐνης, βελτίωση ή σταθεροποίηση της </a:t>
            </a:r>
            <a:r>
              <a:rPr lang="el-G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κρεατινίνης</a:t>
            </a:r>
            <a:r>
              <a:rPr lang="el-GR" sz="800" dirty="0">
                <a:latin typeface="Calibri" panose="020F0502020204030204" pitchFamily="34" charset="0"/>
                <a:cs typeface="Calibri" panose="020F0502020204030204" pitchFamily="34" charset="0"/>
              </a:rPr>
              <a:t> ορού, βελτίωση του ιζήματος των ούρων).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9F47F2-5D5C-9EB0-E5DC-98E7237E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586"/>
            <a:ext cx="4214648" cy="1695669"/>
          </a:xfrm>
        </p:spPr>
        <p:txBody>
          <a:bodyPr>
            <a:normAutofit/>
          </a:bodyPr>
          <a:lstStyle/>
          <a:p>
            <a:r>
              <a:rPr lang="el-GR" sz="3200" b="1" dirty="0"/>
              <a:t>Κλινικό σκέλος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5E1A73-1707-9EFD-D06E-94AE459A1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11" y="169012"/>
            <a:ext cx="4537660" cy="3546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CECF20-6519-85C6-E3B5-B6C0DAFD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5" y="1525570"/>
            <a:ext cx="4210564" cy="4224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A5A180-386B-1FEF-3C02-766CA819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337" y="3911166"/>
            <a:ext cx="4521055" cy="22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79353"/>
      </p:ext>
    </p:extLst>
  </p:cSld>
  <p:clrMapOvr>
    <a:masterClrMapping/>
  </p:clrMapOvr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6266</TotalTime>
  <Words>2099</Words>
  <Application>Microsoft Office PowerPoint</Application>
  <PresentationFormat>Προβολή στην οθόνη (4:3)</PresentationFormat>
  <Paragraphs>191</Paragraphs>
  <Slides>29</Slides>
  <Notes>19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29</vt:i4>
      </vt:variant>
    </vt:vector>
  </HeadingPairs>
  <TitlesOfParts>
    <vt:vector size="31" baseType="lpstr">
      <vt:lpstr>2_Θέμα του Office</vt:lpstr>
      <vt:lpstr>Θέμα του Office</vt:lpstr>
      <vt:lpstr>Πολυσυστηματικά νοσήματα Βραχεία παρουσίαση 1ου περιστατικού</vt:lpstr>
      <vt:lpstr>1o Περιστατικό</vt:lpstr>
      <vt:lpstr>Ανοσολογικός έλεγχος</vt:lpstr>
      <vt:lpstr>Ιστολογική εξέταση βιοψίας δέρματος.  Κοκκώδης ανοσοκαθήλωση (ΙgG στην παρακάτω εικ.)</vt:lpstr>
      <vt:lpstr>Ιστολογική εξέταση νεφρικής βιοψίας.  Αλλοιώσεις αφορώσες σε λιγότερα από τα μισά περικλειόμενα στη βιοψία σπειράματα  </vt:lpstr>
      <vt:lpstr>Ανοσοφθορισμός νεφρικής βιοψίας</vt:lpstr>
      <vt:lpstr>Ερώτηση</vt:lpstr>
      <vt:lpstr>Απάντηση</vt:lpstr>
      <vt:lpstr>Κλινικό σκέλος</vt:lpstr>
      <vt:lpstr>Παθολογοανατομικό σκέλος</vt:lpstr>
      <vt:lpstr>Πολυσυστηματικά νοσήματα Βραχεία παρουσίαση 2ου περιστατικού</vt:lpstr>
      <vt:lpstr>2o Περιστατικό</vt:lpstr>
      <vt:lpstr>Υπερηχογράφημα νεφρών, καρδιάς, μηριαίων αρτηριών</vt:lpstr>
      <vt:lpstr>Βιοψία νεφρού</vt:lpstr>
      <vt:lpstr>Ανοσοφθορισμός για την IgG : σπειράματα και ουροφόρα σωληνάρια. Παρακείμενο αρτηριόλιο στο διάμεσο υπόστρωμα του νεφρού.</vt:lpstr>
      <vt:lpstr>Ερώτηση</vt:lpstr>
      <vt:lpstr>Απάντηση </vt:lpstr>
      <vt:lpstr>Κλινικό σκέλος</vt:lpstr>
      <vt:lpstr>Παθολογοανατομικό σκέλος διαβητικής νεφρικής νόσου</vt:lpstr>
      <vt:lpstr>Πολυσυστηματικά νοσήματα Βραχεία παρουσίαση 3ου περιστατικού</vt:lpstr>
      <vt:lpstr>3o Περιστατικό</vt:lpstr>
      <vt:lpstr>Ηλεκτροφόρηση πρωτεϊνών ορού  και ελεύθερες άλυσοι ορού</vt:lpstr>
      <vt:lpstr>Βιοψία  λίπους</vt:lpstr>
      <vt:lpstr>Βιοψία νεφρού</vt:lpstr>
      <vt:lpstr>Βιοψία μυελού οστών</vt:lpstr>
      <vt:lpstr>Ερώτηση</vt:lpstr>
      <vt:lpstr>Απάντηση </vt:lpstr>
      <vt:lpstr>Κλινικό σκέλος</vt:lpstr>
      <vt:lpstr>Παθολογοανατομικό σκέλος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246</cp:revision>
  <dcterms:created xsi:type="dcterms:W3CDTF">2021-08-02T10:33:48Z</dcterms:created>
  <dcterms:modified xsi:type="dcterms:W3CDTF">2023-11-16T10:11:26Z</dcterms:modified>
</cp:coreProperties>
</file>