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ink/ink18.xml" ContentType="application/inkml+xml"/>
  <Override PartName="/ppt/ink/ink47.xml" ContentType="application/inkml+xml"/>
  <Override PartName="/ppt/ink/ink65.xml" ContentType="application/inkml+xml"/>
  <Override PartName="/ppt/ink/ink76.xml" ContentType="application/inkml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ink/ink25.xml" ContentType="application/inkml+xml"/>
  <Override PartName="/ppt/ink/ink36.xml" ContentType="application/inkml+xml"/>
  <Override PartName="/ppt/ink/ink54.xml" ContentType="application/inkml+xml"/>
  <Override PartName="/ppt/ink/ink72.xml" ContentType="application/inkml+xml"/>
  <Override PartName="/ppt/ink/ink83.xml" ContentType="application/inkml+xml"/>
  <Override PartName="/ppt/ink/ink102.xml" ContentType="application/inkml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ink/ink14.xml" ContentType="application/inkml+xml"/>
  <Override PartName="/ppt/ink/ink43.xml" ContentType="application/inkml+xml"/>
  <Override PartName="/ppt/ink/ink61.xml" ContentType="application/inkml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ink/ink2.xml" ContentType="application/inkml+xml"/>
  <Override PartName="/ppt/ink/ink21.xml" ContentType="application/inkml+xml"/>
  <Override PartName="/ppt/ink/ink50.xml" ContentType="application/inkml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ink/ink88.xml" ContentType="application/inkml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ink/ink48.xml" ContentType="application/inkml+xml"/>
  <Override PartName="/ppt/ink/ink59.xml" ContentType="application/inkml+xml"/>
  <Override PartName="/ppt/ink/ink77.xml" ContentType="application/inkml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ink/ink19.xml" ContentType="application/inkml+xml"/>
  <Override PartName="/ppt/ink/ink37.xml" ContentType="application/inkml+xml"/>
  <Override PartName="/ppt/ink/ink66.xml" ContentType="application/inkml+xml"/>
  <Override PartName="/ppt/ink/ink84.xml" ContentType="application/inkml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ink/ink26.xml" ContentType="application/inkml+xml"/>
  <Override PartName="/ppt/ink/ink44.xml" ContentType="application/inkml+xml"/>
  <Override PartName="/ppt/ink/ink55.xml" ContentType="application/inkml+xml"/>
  <Override PartName="/ppt/ink/ink73.xml" ContentType="application/inkml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ink/ink3.xml" ContentType="application/inkml+xml"/>
  <Override PartName="/ppt/ink/ink15.xml" ContentType="application/inkml+xml"/>
  <Override PartName="/ppt/ink/ink33.xml" ContentType="application/inkml+xml"/>
  <Override PartName="/ppt/ink/ink62.xml" ContentType="application/inkml+xml"/>
  <Override PartName="/ppt/ink/ink80.xml" ContentType="application/inkml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ink/ink22.xml" ContentType="application/inkml+xml"/>
  <Override PartName="/ppt/ink/ink40.xml" ContentType="application/inkml+xml"/>
  <Override PartName="/ppt/ink/ink51.xml" ContentType="application/inkml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ink/ink11.xml" ContentType="application/inkml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ink/ink89.xml" ContentType="application/inkml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ink/ink49.xml" ContentType="application/inkml+xml"/>
  <Override PartName="/ppt/ink/ink67.xml" ContentType="application/inkml+xml"/>
  <Override PartName="/ppt/ink/ink78.xml" ContentType="application/inkml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ink/ink27.xml" ContentType="application/inkml+xml"/>
  <Override PartName="/ppt/ink/ink56.xml" ContentType="application/inkml+xml"/>
  <Override PartName="/ppt/ink/ink74.xml" ContentType="application/inkml+xml"/>
  <Override PartName="/ppt/ink/ink85.xml" ContentType="application/inkml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ink/ink16.xml" ContentType="application/inkml+xml"/>
  <Override PartName="/ppt/ink/ink45.xml" ContentType="application/inkml+xml"/>
  <Override PartName="/ppt/ink/ink63.xml" ContentType="application/inkml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ink/ink4.xml" ContentType="application/inkml+xml"/>
  <Override PartName="/ppt/ink/ink23.xml" ContentType="application/inkml+xml"/>
  <Override PartName="/ppt/ink/ink34.xml" ContentType="application/inkml+xml"/>
  <Override PartName="/ppt/ink/ink52.xml" ContentType="application/inkml+xml"/>
  <Override PartName="/ppt/ink/ink70.xml" ContentType="application/inkml+xml"/>
  <Override PartName="/ppt/ink/ink81.xml" ContentType="application/inkml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ink/ink12.xml" ContentType="application/inkml+xml"/>
  <Override PartName="/ppt/ink/ink41.xml" ContentType="application/inkml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ink/ink79.xml" ContentType="application/inkml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ink/ink68.xml" ContentType="application/inkml+xml"/>
  <Override PartName="/ppt/ink/ink86.xml" ContentType="application/inkml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ink/ink46.xml" ContentType="application/inkml+xml"/>
  <Override PartName="/ppt/ink/ink57.xml" ContentType="application/inkml+xml"/>
  <Override PartName="/ppt/ink/ink75.xml" ContentType="application/inkml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ink/ink17.xml" ContentType="application/inkml+xml"/>
  <Override PartName="/ppt/ink/ink35.xml" ContentType="application/inkml+xml"/>
  <Override PartName="/ppt/ink/ink64.xml" ContentType="application/inkml+xml"/>
  <Override PartName="/ppt/ink/ink82.xml" ContentType="application/inkml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ink/ink5.xml" ContentType="application/inkml+xml"/>
  <Override PartName="/ppt/ink/ink24.xml" ContentType="application/inkml+xml"/>
  <Override PartName="/ppt/ink/ink42.xml" ContentType="application/inkml+xml"/>
  <Override PartName="/ppt/ink/ink53.xml" ContentType="application/inkml+xml"/>
  <Override PartName="/ppt/ink/ink71.xml" ContentType="application/inkml+xml"/>
  <Override PartName="/ppt/slides/slide20.xml" ContentType="application/vnd.openxmlformats-officedocument.presentationml.slide+xml"/>
  <Override PartName="/ppt/ink/ink1.xml" ContentType="application/inkml+xml"/>
  <Override PartName="/ppt/ink/ink13.xml" ContentType="application/inkml+xml"/>
  <Override PartName="/ppt/ink/ink31.xml" ContentType="application/inkml+xml"/>
  <Override PartName="/ppt/ink/ink60.xml" ContentType="application/inkml+xml"/>
  <Default Extension="tiff" ContentType="image/tiff"/>
  <Override PartName="/ppt/ink/ink20.xml" ContentType="application/inkml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65" r:id="rId3"/>
    <p:sldId id="267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6" r:id="rId15"/>
    <p:sldId id="287" r:id="rId16"/>
    <p:sldId id="288" r:id="rId17"/>
    <p:sldId id="306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7" r:id="rId33"/>
    <p:sldId id="305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08" r:id="rId52"/>
    <p:sldId id="273" r:id="rId53"/>
    <p:sldId id="304" r:id="rId54"/>
    <p:sldId id="352" r:id="rId55"/>
    <p:sldId id="384" r:id="rId56"/>
    <p:sldId id="385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69" r:id="rId74"/>
    <p:sldId id="370" r:id="rId75"/>
    <p:sldId id="371" r:id="rId76"/>
    <p:sldId id="372" r:id="rId77"/>
    <p:sldId id="373" r:id="rId78"/>
    <p:sldId id="374" r:id="rId79"/>
    <p:sldId id="375" r:id="rId80"/>
    <p:sldId id="386" r:id="rId81"/>
    <p:sldId id="376" r:id="rId82"/>
    <p:sldId id="377" r:id="rId83"/>
    <p:sldId id="378" r:id="rId84"/>
    <p:sldId id="379" r:id="rId85"/>
    <p:sldId id="380" r:id="rId86"/>
    <p:sldId id="381" r:id="rId87"/>
    <p:sldId id="382" r:id="rId88"/>
    <p:sldId id="383" r:id="rId89"/>
    <p:sldId id="268" r:id="rId90"/>
    <p:sldId id="272" r:id="rId9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461"/>
    <a:srgbClr val="003399"/>
    <a:srgbClr val="1D03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2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8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6T10:11:56.22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1064 131,'-25'0,"0"0,1-25,-1 25,0 0,1 0,-1 0,0 0,1 0,-1 0,0 0,25-24,-24 24,-1 0,0 0,1 0,-1 0,0 0,1 0,-1 0,0 0,1 0,-1 0,0 0,1 0,-1 0,0 0,1 0,-1 24,0-24,1 0,24 25,-25-25,0 0,25 24,-24-24,24 24,-25-24,0 24,25 1,-24-25,-1 24,0 0,25 0,-24-24,24 25,0-1,-25-24,25 24,0 1,-25-1,25 0,0 0,-24 1,24-1,-25-24,25 24,0 0,0 1,0-1,0 0,0 1,0 23,25-48,-25 24,24 1,-24-1,25 0,0-24,-1 24,1-24,0 25,-1-25,-24 24,25-24,0 0,-1 0,-24 24,25-24,0 24,-1-24,1 0,0 0,-25 25,24-25,1 0,0 24,-1-24,-24 24,25-24,0 0,-1 0,1 0,24 0,-24 0,0 0,-1 25,26-25,-1 0,-24 0,-1 0,1 0,0 0,-1 0,26 0,-26 0,1 0,24 0,-24 0,24 0,-24 0,0 0,24 0,-24 0,24 0,-24 0,-1 0,26 0,-1 0,-24 0,-1 0,1 0,0 0,-1 0,1 0,0 0,-1 0,1 0,0-25,-1 25,1 0,24 0,1 0,-26 0,26 0,-26 0,1-24,0 24,-1 0,1 0,0-24,-1 24,26-25,-26 1,1 24,0 0,-1-24,1 24,0 0,-1-24,1 24,24-25,-24 1,0 24,-1 0,-24-24,25 24,-25-24,25 24,-25-25,24 25,1-24,-25 0,25 24,-25-24,24-1,1 1,-25 0,25-1,-25 1,0 0,0 0,0-1,0 1,0 0,0 0,0-1,0 1,0 0,0-1,0 1,-25 0,0 0,25-1,-24 25,-1 0,25-24,-25 24,1 0,-1 0,0-24,1 24,-1 0,25-24,-49-1,24 25,0 0,1 0,24-24,-25 24,-24 0,49-24,-25 24,0-25,1 25,-26 0,26 0,-1 0,0 0,1 0,-1 0,-24-24,24 24,0 0,1 0,-1 0,0 0,1 0,-1 0,0 0,1 0,-1 0,0 0,1 0,-1 0,0 0,1 0,-1 0,0 0,1 0,-1 0,0 0,1 0,-1 0,0 0,1 0,-1 24,0-24,1 0,-1 0,0 0,1 0,-1 25,0-25,1 0,24 24,-25-24,0 0,1 0,24 24,-25-24,0 0,1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3T07:48:33.74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192 0,'-39'0,"39"0,-19 0,19 0,-20 0,1 0,-1 0,-19 0,39 20,0 0,-20 0,20 0,-19 0,19 0,0 0,19-20,-19 19,0 1,0-20,0 20,0-20,0 20,20 0,-20-20,0 20,0-20,0 20,0-20,0 20,0-20,0 20,0 0,19-20,-19 20,0-20,0 20,0-20,0 20,20-20,-20 20,0-20,0 0,0 20,20-20,-20 0,19 0,-19 19,20-19,-1 0,-19 0,20 0,-20 0,19 0,-19 0,20 0,-1 0,-19-19,20-1,-20 20,20 0,-20-20,0 20,0-20,19 20,-19-20,20 20,-20-20,0 0,0 20,0-20,0 20,0-20,19 20,-19 0,0-20,0 20,0-20,0 20,0-20,0 0,0 20,0-20,0 20,0-20,0 20,0-19,0-1,0 20,0-20,0 20,0-20,0 20,0-20,-19 20,-1-20,20 0,-19 20,19-20,0 20,-40 0,40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6:50:29.2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0,'25'0,"0"0,0 0,-1 0,1 0,0 0,0 0,0 0,-1 0,-24 25,25-25,0 0,0 0,0 0,0 0,-1 0,1 0,0 0,25 25,-26-25,1 24,0-24,0 0,0 0,-1 0,1 0,0 0,0 0,0 0,-1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6:50:35.7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-1-1,'24'0,"1"0,25 0,-25 0,0 0,-1 0,1 0,0 0,0 0,0 25,0-25,-1 0,1 0,0 0,0 0,-25 26,25-26,0 0,-1 0,1 0,0 0,25 0,-25 0,-1 0,1 0,0 0,0 0,0 0,0 0,-1 0,1 0,0 0,0 0,25 0,-26 0,1 0,0 0,0 0,0 0,0 0,-1 0,1 0,0 0,0 0,0 0,0 0,-1 0,1 0,0 0,0 0,0 0,24 26,1-26,0 25,-1 1,1-26,0 0,-25 0,-1 0,-48 0,-1 0,0 0,0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6:50:39.0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0-1,'25'0,"-1"0,1 0,25 0,-25 0,24 0,-24 0,0 0,-1 0,1 0,0 0,0 0,24 0,-24 0,0 0,24 0,-24 0,24 0,-24 0,0 0,0 0,24 0,-24 0,0 0,-1 0,1 0,0 0,0 0,0 0,-1 0,1 0,0 0,0 0,-1 0,1 0,0 0,0 0,-1 0,1 0,0 0,0 0,-1 0,1 0,0 0,0 0,-1 0,1 0,0 0,0 0,-1 0,1 0,0 0,0 0,-1 0,1 0,0 0,0 0,0 0,-1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6:51:24.0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0 339,'25'0,"-1"0,1 0,0 0,0 0,0 0,-25-24,24 24,1 0,0 0,25 0,-26 0,1 0,0 0,0 0,0 0,-1 0,1 0,0 0,0 0,0 0,-1 0,1 0,0 0,0 0,0 0,-1 0,1 0,0 0,0 0,0 0,-1 24,1-24,0 0,0 0,24 0,1 23,0-23,-26 0,1 0,0 0,0 0,0 0,-1 0,26 0,-25 0,0 0,-1 0,1 0,0 0,0 24,0-24,24 0,1 23,-1-23,-24 0,0 0,0 0,0 0,-1 0,-24 24,50-24,-25 0,0 0,-1 0,26 23,0-23,-26 0,1 24,25-24,-25 0,-1 0,26 0,-25 0,0 0,-1 0,1 0,0 0,0 0,0 0,-1 0,1 0,0 0,0 0,0 0,-1 0,1 0,25 0,-25 0,-1 0,1 0,0 0,25 0,-1 0,1 0,-25 0,-1 0,1 0,0 0,0 0,0 0,-1 0,1 0,0 0,0 0,0 0,-1 0,1 0,25 0,-1 0,1-24,0 24,-1 0,1 0,-25 0,24 0,1 0,-25-23,-1 23,26-24,-25 24,24 0,-24 0,0 0,0 0,0 0,-1 0,26 0,-25 0,24 0,26 0,-75 24,74-24,-49 0,25 0,-26 0,26 0,0 0,-25 0,-1 0,1 0,0 0,0 0,0 0,-1 0,1 0,0 0,0 0,0 0,24 0,-24 0,25 0,-26 0,1 0,0 0,25 0,-1 0,1 0,-25 0,24 0,-24 0,0 0,0 0,24 0,-24 0,0 0,24 0,-24 0,0 0,25 0,-26 0,1 0,0 0,0 0,0 0,-1 0,1 0,0 0,0 0,0 0,-1 0,1-24,0 24,0 0,0 0,-25-23,-25 23,0 0,0 0,-49-24,24 24,-24-23,49 23,-25-24,26 24,-26 0,25 0,0 0,1 0,-1-23,0 23,0 0,0 0,1 0,-26 0,0 0,26 0,-26 0,0 0,26 0,-1 0,-25 0,25 0,1 0,-1 0,0-24,-25 24,26 0,-26-23,25 23,0 0,-49-24,24 24,26 0,-51-23,25-1,26 24,-26 0,25 0,0 0,-24-23,24 23,-25 0,26-24,-26 24,0 0,1 0,-1-23,25 23,1-24,-26 24,25 0,0 0,1 0,-1 0,0 0,0 0,0 0,-24 0,-1 0,25 0,-24-23,24 23,0 0,-74-24,74 24,0 0,1-23,-26 23,0 0,26 0,-1 0,0 0,0 0,0 0,1 0,-1 0,0 0,0 0,0 0,1 0,-26 0,0 0,1 23,-1-23,25 0,1 0,-1 0,0 24,25-1,-25-23,0 0,1 0,24 24,-25-24,0 0,0 0,0 23,1-23,-1 0,0 0,0 0,0 0,1 0,-1 0,25 24,-25-24,0 0,0 0,50 0,25 0,-25 0,24 0,1 23,24-23,1 0,-51 0,26 0,-25 0,24 0,-24 0,25 0,-25 0,-1 0,26 0,-25 0,0 0,24 0,-24 0,0 0,0 0,-1 0,1 0,0 0,0 0,0 0,-1 0,1 0,-25-23,25 23,0 0,0 0,-1 0,1 0,0 0,0 0,24 0,-24 0,25 0,-25 0,-1 0,26 0,-25 0,0 23,-1-23,1 0,0 0,0 0,0 0,-1 0,-48 0,-1 24,-25-24,-24 0,24 0,-24 0,-25 0,49 0,-49 0,74 0,-74 0,49 0,-49 0,49 0,26 0,-1 0,0 0,-25 0,26 0,-1 0,-25 0,1 0,24 0,-50 0,51 0,-1 0,0 0,-25 0,26 0,-26 0,25 0,0 0,1 0,-1 0,0 0,0 0,0 0,1 0,-26 23,0-23,26 0,-26 0,25 0,0 0,1 0,-1 0,-25 0,25 0,-24 0,24 0,-25 0,26 0,-26 0,25 0,-49-23,-1 23,51-24,-1 24,0 0,0 0,0 0,1 0,-1 0,-25 0,1 0,24 0,-25-23,1 23,-1 0,25 0,0 0,1 0,-1 0,0 0,0 0,0 0,1 0,-1 0,-25 0,25 0,1 0,-1 0,0 0,0 0,-49 0,49 0,-25 0,26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6:51:38.1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3,'25'0,"25"0,-1 0,1 0,-1 0,26 0,-50 0,0 0,-1 0,1 0,0 0,0 0,0 0,-1 0,1 0,0 0,0 0,0 0,-1 0,1 0,0 0,0 0,0 0,-1 0,1 0,0 0,0 0,0 0,-1 0,1 0,0 0,0 0,0 0,-1 0,1 0,0 22,0-22,0 0,-1 0,1 0,0 0,0 22,24-22,-24 0,0 0,0 0,0 0,-1 0,1 0,0 0,0 0,0 0,0 0,-1 0,1 0,0 0,0 0,0 0,-1 0,1 23,25-23,-25 0,24 0,-24 0,0 0,0 0,-1 22,1-22,25 0,-1 0,1 0,-25 0,0 0,-1 0,1 0,0 0,0 0,0 0,-1 0,26 0,-25 0,0 0,-25 23,24-23,1 0,0 0,0 0,25 0,-26 0,1 0,0 0,0 0,0 0,-1 0,1 0,0 0,0 0,0 0,-1 0,1 0,25 0,-25 0,24 0,-24 0,0 0,24 0,-24 0,0 0,0 0,0 0,-1 0,1 0,25 0,-25 0,-1 0,1 0,25 0,-25 0,-1 0,1 0,0 0,0 0,0 0,0 0,-1 0,1 0,0 0,0 0,0 0,-1 0,26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6:51:42.8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42,'25'0,"0"0,-1-15,1 15,0 0,25 0,-26 0,26 0,25 0,-26 0,-24 0,0 0,0 0,-1 0,1 0,25 0,-25 0,-1 0,1 0,0 0,0 0,0 0,-1 0,1 0,0 0,0 0,0 0,-1 0,1 0,0 0,0 0,0 0,-1 0,1 0,0 0,25 0,-1 0,1 0,-25 0,24 0,-24 0,25 0,-25 0,24 0,1 0,-25 0,24 0,-24 0,25 0,-26 0,1 0,0 0,25 0,-26 0,26 0,24 0,-49 0,25 0,-1 0,1 0,24 0,-24 0,-25 0,24 0,-24 0,0 15,0-15,0 0,-1 0,1 0,25 0,0 0,-50 15,24-15,26 0,0 0,-1 0,-24 0,25 0,-26 0,26 0,0 0,-26 0,1 0,25 0,-25 0,24 0,1 0,-25 0,-1 0,1 0,0 0,0 0,24 0,-24 0,0 0,0 0,0 0,-1 0,1 0,0 0,0 0,0 0,0 0,24 0,-24 0,0 0,0 0,-1 0,1 0,0 0,0 0,24 0,-24 0,0 0,-25 15,50-15,-26 0,1 0,0 0,0 0,0 0,-1 0,1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6:51:47.7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0,'25'0,"0"0,0 0,-1 0,1 0,0 0,0 0,0 0,0 0,0 0,-25 22,24-22,1 0,0 0,0 0,0 0,0 0,0 0,-1 0,1 0,0 0,0 0,0 0,0 0,0 0,-1 0,1 0,0 0,0 0,0 0,0 0,-1 0,1 0,-25 23,25-23,0 0,0 22,0-22,0 0,-1 0,1 0,0 0,0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6:51:53.3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0-1,'25'0,"24"0,-24 24,0-24,0 0,0 0,-1 0,1 0,0 0,0 0,0 0,0 24,0-24,24 0,-24 0,0 0,0 0,0 0,0 0,-1 0,1 0,0 0,0 0,0 0,0 24,-1-24,1 0,0 0,-25 25,25-25,0 0,0 0,0 0,-1 0,1 0,-25 24,25-24,0 0,0 0,0 0,0 0,-1 0,1 0,0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5-08-11T11:03:22.35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2689 25,'-25'0,"-25"0,-24 0,24 0,-49 0,25 0,-1 0,1 0,0 0,24-24,0 24,26 0,-1 0,0 0,-24 0,49 0,-25 0,-25 0,25 0,1 0,-26 0,50 0,-25 0,-49 0,49 0,-24 49,-1-24,-49 0,74-1,-25-24,26 25,-26 0,1 0,24-1,-50 1,51 0,-26-1,0-24,1 50,-1-25,1-1,-26 1,26 0,24 24,-25-24,1-25,24 50,-25-26,26-24,-1 25,0 0,0 24,-24-49,24 74,0-49,0 25,25-1,-24 25,-26-24,50 24,-50 0,1 25,49-50,-25 50,0-24,1-1,24 25,0-25,0 0,0 0,0 25,0 0,0 0,24 49,26-73,-50-1,0 0,25 0,-1-24,-24-1,25-24,0 49,0-24,-25-1,25 25,-1-24,-24 24,0-25,25 26,0-51,-25 1,25 24,0 1,-1-1,26 1,-50 24,49-25,-24-24,25 25,-50-26,25 1,24 25,-49-50,25 49,-25-24,50 0,-26 24,1-24,0 24,25-24,-1 0,1 24,74 25,-25 0,-25-49,0 25,-24-1,49-24,-49 0,24-1,-24 26,-1-50,1 0,49 49,-49-49,-26 0,1 0,0 0,0 0,24 0,-24 0,49 0,1 25,-1 24,0-49,50 25,0 0,0 0,-25-25,-24 0,24 0,0 0,-25 0,1 0,24 0,-25 0,25 0,1 0,-26 0,0 0,1 0,-1 0,25-25,-24 25,-1 0,25 0,0 0,0 0,0 0,-24 0,49 0,-25 0,0 0,50 0,-50-25,50 25,-25 0,-25 0,49 0,-73 0,24 0,0 0,0 0,0 0,25 0,0 0,0 0,-25 0,50 0,-25 0,0 0,0 0,-25 0,50 0,-1 0,1 0,-25 0,25 0,-50 0,25 0,0 0,-25 0,0 0,0 0,0 0,1 0,-1 0,0 0,25-25,-50 1,1 24,-26-25,25 0,1 1,-1-1,1 25,24-50,25 26,0-26,49 1,-24-1,49-24,-49 25,24-26,-24 26,-50-1,25-24,-50 25,26-1,-51 1,-24 24,49-49,-49 24,25 26,-26-50,26-1,-25 26,24-1,1 1,-25 0,0 24,24-49,1 24,-26 25,26-49,-25 0,0 0,49 0,-49-1,0-24,-1 25,26 0,-50 0,25-25,-1 25,-24 0,0 24,0-24,0 0,0 0,0-1,0 1,-24 0,24 25,-25-26,0 51,0-26,1 1,-1-1,0 25,0-49,0 50,1-1,-1-25,0 26,-25-26,26 25,-26-24,25 24,1 0,-26-49,0 25,1-1,-26-24,26 49,24-24,-24 0,24 24,-25 0,25 0,-24 1,24-1,0 0,-49-24,74 49,-25 0,-24-25,24 0,-25 0,1 1,-1-1,25 25,-49-25,0 1,-1-1,1 25,-1 0,-48-25,48 25,-24 0,25-25,-26 25,1 0,0-24,0 24,25 0,-25-25,-25 25,24 0,26 0,0 0,-1 0,26 0,-26 0,26 0,-50 0,24 0,1 0,0 0,24 0,-24 0,-1 0,26 0,-26 0,26 0,-1 0,1 0,-26 0,26 0,-1 0,-24 0,-1 0,1 0,0 0,-1 0,-24 0,25 0,-50 0,50 0,-75 25,25 24,50-24,-26 0,1-25,25 0,-25 24,0 1,49 0,0-25,1 24,-1 1,-24 0,49-25,-24 25,-1-1,0-24,1 0,-25 25,49-25,-25 0,1 25,24-25,-25 0,1 0,-26 0,1 25,24-25,-24 0,24 24,1-24,-25 0,24 0,0 0,26 0,-1 0,-25 0,25 0,25 0,-49 0,49 0,-25 0,-24 0,49 0,-50 0,0 0,1 0,-26 0,51 0,-51 0,26 0,-50-24,24 24,26 0,-26-25,26 25,24 0,-25 0,26-25,24 0,-25 25,0 0,0-24,0-1,-24 25,24-25,0 25,-24 0,-1-49,25 24,-24 25,49-25,-25 25,25-24,-25 24,0-25,25 25,-24-25,-1 0,0 25,25 0,-25-24,25-1,-25 25,25-25,-24 25,-1 0,25 0,-25 0,0 0,25-25,-24 25,-1 0,0 0,25 0,-25 0,0 0,25 0,-24 0,24 0,-25 0,0 0,0 0,25 0,-25 0,25 0,-49 0,24 0,25 0,-25 0,1 0,24 0,-25 0,25 0,-25 0,25 0,-50 0,50 0,-24 0,24 0,-25 0,25 0,-25 0,0 0,25 0,-25 0,25 0,-24 0,24 0,-25 0,0 0,25 0,-25 0,25 0,0 0,-24 0,-1 0,25 0,-25 0,0 0,25 0,0 0,-25 0,1 0,24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6T10:12:06.51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0,'25'0,"0"0,0 0,0 0,-1 0,1 0,0 0,-25 25,25-25,0 0,-1 0,1 0,-25 24,25-24,0 0,24 0,-24 0,25 0,-25 0,-1 0,26 0,-25 0,0 0,-1 0,1 0,0 0,0 0,0 0,-1 0,1 0,0 0,0 0,0 0,-1 0,1 0,0 0,0 0,0 0,-1 0,1 0,0 0,0 0,0 0,-1 0,1 0,25 0,-25 0,0 0,-25-24,24 24,1 0,0 0,25 0,-26 0</inkml:trace>
  <inkml:trace contextRef="#ctx0" brushRef="#br0" timeOffset="4453">2431 49,'25'0,"0"0,0 0,-1 0,1 0,0 0,0 0,0 0,-1 0,1 0,0 0,0 0,0 0,-25-24,24 24,1 0,0 0,0 0,0 0,-1 0,1 0,0 0,0 0,0 0,-1 0,1 0,0 0,0 0,0 0,-1 0,1 0,0 0,0 0,0 0,-1 0,1 0,0 0,0 0,0 0,0 0,-1 0,1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08:29:33.9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26,'25'0,"-1"0,-24-24,25 24,-1 0,0 0,1 0,-1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08:29:36.3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0 197,'25'0,"1"0,-1 0,0 0,0 0,0-25,0 25,-25-25,26 25,-26-24,-26-1,26 0,-25 25,0-25,0 25,0 0,0 0,-1 0,1-25,25 1,25 24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08:29:40.1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53 0,'27'0,"-1"0,1 0,-1 0,1 0,-54 0,1 0,26 25,-27-25,1 0,-1 0,1 0,26 25,-27-25,27 25,0 0,27-25,-1 0,-26 25,27-25,-1 0,1 0,-27 25,26-25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08:29:42.7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0-5,'25'0,"0"0,0 0,0 0,0 0,0 0,0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5-08-09T07:26:39.4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71,'0'0,"25"-13,25 13,24 0,-24-13,-26 13,51 0,-1 0,1 0,24 0,-25 0,1 0,-1 0,-24 0,-1 0,-24 0,-25 0,25 0,0 0,-25 0,25 0,0 0,-1 0,1 0,0 0,0 0,24 0,-24 0,0 0,25 0,-26 0,1 0,0 0,0 0,0 0,24 0,-24 0,0 0,0 0,-1 0,1 0,-25 0,25 0,0 0,0 0,24 0,-49 0,25 0,25 0,-1 0,-49 0,50 0,-50 0,25 0,-25 0,25 0,24 0,-24 0,0 0,0 0,-1 0,1 0,0 0,0 0,24 0,1 0,-25 0,25 0,-1 0,1 0,-1 0,1 0,0 0,-26 0,26 0,-25 0,-25 0,0 0,25 0,-25 0,24 0,-24 0,50 0,-25 0,0 0,24 0,-49 0,25 0,25 0,-25 0,-1 0,26 0,0 0,-1 0,-24 0,25 0,-26 0,1 0,0 0,49 0,-49 0,0 0,25 0,-26 0,26 0,0 0,-1 0,1 0,-25 0,0 0,24 0,-24 0,0 0,-25 0,25 0,-1 0,-24 0,25 0,0 0,0 0,-25 0,49 0,-24 0,0 0,0 0,24 0,-24 0,0 0,0 0,25 0,-26 0,1 0,0 0,25 0,-50 0,49 0,-24 0,-25 0,25 0,24 0,-49 0,50 0,-25 0,0 0,-25 0,24 0,1 0,-25 0,25 0,0 0,0 0,-25 0,49 0,-24 0,0 0,-25 0,25 0,24 0,1 13,-25-13,24 0,1 13,-25-13,0 0,-1 0,1 0,0 0,-25 0,25 0,0 0,-1 0,1 0,-25 0,50 0,-50 0,25 0,-1 0,-24 0,50 0,-25 0,0 0,24 0,1 0,-25 0,0 0,-1 0,26 0,-25 0,0 0,-25 0,24 0,-24 0,25 0,-25 0,50 0,-25 0,-1 0,26 0,-25 0,0 0,24 0,-24 0,0 0,0 0,24 0,-49 0,25 0,0 0,0 0,-25 0,25 0,-1 0,1 0,0 0,25 0,-26 0,1 0,0 0,0 0,0 0,-1 0,-24 0,25 0,0 0,0 0,-25 0,49 0,-24 0,0 0,25 0,-1 0,26 0,-1 0,-24 0,-1 0,1 0,0 0,-1 0,-49 0,25 0,25 0,-50 0,24 0,26 0,-25 0,0 0,24 0,-49 0,25 0,25 0,-25 0,-1 0,1 0,-25 0,25 0,-25 0,25 0,0 0,-25 0,24 0,-24 0,25 0,0 0,0 0,-25 0,25 0,-25 0,24 0,-24 0,25 0,0 0,0 0,-25 0,49 0,-49 0,25 0,25 0,-25 0,-25 0,24 0,1 0,-25 0,25 0,0 0,0 0,0 0,-25 0,24 0,1 0,0 0,-25 0,25 0,-25 0,25 0,-1 0,-24 0,25 0,-25 0,25 0,-25 0,25 0,0 0,-25 0,24 0,-24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5-08-09T07:26:49.5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34,'0'-14,"25"14,-25 0,24-14,1 14,0 0,25 0,-26 0,51 0,-26 0,1 0,24 0,-24 0,0 0,24 14,-24-14,-26 0,1 0,25 0,-50 0,24 0,-24 0,25 0,-25 0,25 0,0 0,24 0,-24 0,-25 0,50 0,-25 0,-1 0,26 14,0-14,-1 0,-24 14,25-14,24 0,-24 0,-1 0,25 0,-24 0,24 0,-24 0,0 0,-1 0,1 0,-25 0,-1 0,-24 0,25 0,-25 0,25 0,0 0,0 0,24 0,-24 0,0 0,24 0,-24 0,0 0,0 0,24 0,-24 0,0 0,0 0,-1 0,1 0,25 0,-25 0,-1 0,26 0,0 0,-26 0,26 0,-25 0,0 0,-1 0,1 0,-25 0,25 0,0 0,0 0,-1 0,1 0,25 0,-25 0,-1 0,1 0,-25 0,25 0,0 0,-1 0,1 0,-25 0,50 0,-50 0,25 0,-1 0,1 0,25 0,-25 0,-1 0,1 0,0 0,0 0,0 0,49 0,-74 0,25 0,0 0,-1 0,-24 0,25 0,0 0,0 0,0 0,-1 0,1 0,0 0,25 0,-1 0,-24 0,0 0,24 0,-24 0,0 0,-25 0,25 0,-1 0,1 0,-25 0,25 0,0 0,-25 0,49 0,-49 0,50 0,-25 0,0 0,-1 0,1 0,-25 0,0 0,0 0,25 0,0 0,-25 0,25 0,-1 0,1 0,-25 0,50 0,-50 0,25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5-08-11T10:43:24.70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2458 163,'0'-24,"-49"24,24 0,0 0,-24 0,24 0,0 0,1-25,-26 25,50 0,-25 0,25 0,-24 0,-1 0,25 0,-25 0,0 0,1 0,24 0,-25 0,0 0,25 0,-25 0,1 0,24 0,-25 0,25 0,-25 0,0 0,1 0,-26 0,1 0,24 0,0 0,-24 0,24 0,0 0,-24 0,24 0,0 0,0 0,25 0,-24 0,24 0,-25 0,25 0,-25 0,0 0,-24 0,24 0,0 0,-24 0,-1 0,-24 0,49 0,1 0,-1 0,25 0,-25 0,25 0,-25 0,1 0,24 0,-25 0,25 0,-25 0,0 0,1 0,24 0,-50 25,50-25,-25 0,-24 0,49 0,-25 24,25-24,-49 0,49 0,-25 0,25 25,-50-25,50 0,-24 0,-1 0,25 0,-25 0,0 0,25 0,-24 0,24 0,-25 0,25 24,-25-24,0 0,25 25,-24-25,-1 0,25 0,-25 0,25 0,-25 24,25-24,0 25,-24-25,24 24,-25 1,25-1,0 1,0-1,-50 1,50-25,-24 49,-1-25,25 1,-25 48,0-48,25-1,-24 1,24-1,-25 1,25 0,0-1,0 1,0 24,0 0,0-25,0 1,-25-1,25-24,0 49,0-24,0-1,0 1,0 24,0 0,0-25,0 1,0-1,0 1,0-1,0 50,25-74,-25 49,0 0,25 0,-1-24,-24-1,0 25,25-24,-25 24,0 24,0-24,0 25,0-25,0 0,0 0,0-24,0 24,0-25,0-24,0 25,0-1,0 1,0-1,0 1,0-1,0-24,0 25,0-1,0 1,0-1,0 1,0-1,0 25,0 1,0-50,0 49,0-25,0 1,0-1,0-24,0 49,0-24,0-25,0 49,0-25,0-24,0 25,0-1,0 1,0-25,0 24,0 1,0-1,0-24,0 25,0 24,0-49,0 49,0-49,0 49,0-24,0-1,0 1,0-1,0 1,0-1,0 25,0-49,0 25,0 24,0-25,0 1,0 24,0-25,0-24,0 49,0-49,0 25,0-25,0 24,0 1,0-1,0 1,25 0,-25 24,0-49,0 24,25 1,-25 24,0-49,0 24,0 25,0-49,24 49,-24-49,0 49,0-49,0 25,0-1,0-24,0 49,0-49,0 25,0-1,25 1,-25-25,0 24,0 1,25-1,-25 1,25 0,-1-1,-24-24,0 49,0-49,25 0,-25 25,0-25,0 24,0-24,0 25,0-25,0 0,0 0,0 0,0 0,25 0,0 24,-25-24,49 0,-24 25,0-1,24-24,-49 25,50-25,-50 0,24 24,-24-24,25 0,-25 25,50-25,-50 24,49-24,-24 0,24 0,-24 0,0 0,0 0,-1 25,1-25,-25 0,50 0,-1 0,-24 0,0 0,24 0,-24 0,-25 0,49 0,-24 0,-25 0,25 0,0 0,-1 0,1 0,0 0,-25 0,25 0,-25 0,49 0,-24 0,0 0,-1 0,51 0,-1 0,-25 0,-24 0,25 0,-26 0,26 0,-25 0,-1 0,1 0,0 0,0 0,24 0,-49 0,50 0,-26 0,26 0,-25 0,24 0,1 0,24 0,-25 0,26 0,-1 0,-25 0,25 0,-49 0,0 0,0 0,-1 0,1 0,0 0,0 0,-1 0,26 0,-50 0,25 0,-1 0,1 0,0 0,0 0,-1 0,26 0,-25 0,-1 0,26 0,-1 0,26 0,-51 0,26 0,-25 0,24 0,1 0,-26 0,1 0,25 0,-1 0,1 0,-1 0,1 0,-1 0,1 0,-26 0,26 0,-1 0,1 0,24-25,-24 25,-1-49,1 49,-1-24,25-1,-24 1,-1 24,1-25,-25 25,24-24,-24-1,24 25,-24-24,49 24,-49-25,49 1,1-1,23 1,-23-1,-26 0,25 1,1-1,-1 1,-25-1,-24 1,25-1,-26 1,1-1,-25 1,50-25,-50 0,49 24,-24-24,0-24,-1 24,1 24,-25-24,25-25,0 25,-1 0,-24 25,25-50,0 1,0 24,24-25,1 1,-26-26,51 26,-51-1,1-24,25 49,-26 0,1-24,25-1,-50-24,49 24,-24 1,-25 24,25 0,-25 0,0 0,24 0,-24 0,0 24,0-48,0 23,25 1,-25 25,0-25,0 24,0 1,0-25,0 24,0 25,0-49,0 25,0-1,0-24,0 49,0-49,0 25,0-25,0 24,0 0,0 1,0-1,0 1,-25-25,25 49,-24-25,24-24,-25 25,25-1,-25-24,0 25,25-1,0 1,-24-1,24 1,-25 24,0-49,25 49,-25-25,25 1,0-1,-24 25,-1-24,25 24,-25-25,25 25,-25-49,1 49,24-25,-25 25,25-49,-25 49,0-24,1-1,24 1,-50 24,50-25,-49 25,49-24,-25-1,25 25,-25-24,0 24,25 0,-24-25,24 25,-25-49,0 49,0-24,25-1,-24 25,24-24,-50 24,25-25,1 1,-26-1,25 25,1-24,-26-1,1 1,24 24,-25-25,1 0,24 1,-24 24,-1 0,1 0,-1-25,25 25,-24 0,0-24,24 24,0 0,-24 0,-1 0,50 0,-49 0,24 0,0 0,-24 0,24 0,-25 0,26 0,-1 0,-25 0,50 0,-49 0,24 0,25 0,-49 0,49 0,-25 0,0 0,0 0,25 0,-49 0,24 0,0 0,1 0,24 0,-50 0,1 0,24 0,25 0,-25 0,0 0,1 0,24 0,-25 0,0 0,25 0,-25 0,25 0,-24 0,-1 0,0 0,0 0,-24 0,24 0,-24 0,49 0,-25 0,25 0,-25 0,25 0,0 0,-49 0,49 0,-25 0,25 0,-50 0,50 0,-24 0,-1 0,0 0,0 0,25 0,-24 0,24 0,-25 0,0 0,25 0,0 0,-25 0,1 0,24 0,-25 24,25-24,-25 0,25 0,-25 0,1 25,24-25,-25 0,25 0,-25 0,25 0,-25 0,1 0,-1 0,25 0,-25 0,0 0,25 0,-49 0,49 0,-25 0,25 0,0 0,-25 0,1 0,24 0,-25 0,0 0,25 0,-25 0,25 0,-24 0,-1 0,25 0,-25 0,0 0,25 0,-24 0,24 24,-25-24,25 0,-25 0,0 0,25 0,-24 0,24 0,-25 0,0 0,0 25,25-25,0 0,-24 0,-1 0,25 0,0 0,-25 0,1 0,24 0,0 0,0 25,-25-25</inkml:trace>
  <inkml:trace contextRef="#ctx0" brushRef="#br0" timeOffset="11734">2038 5190,'-25'0,"0"-25,25 25,-25 0,25 0,-49 0,24 0,25 0,-25 0,1 0,-1 0,25 0,-25 0,25 0,-25 0,1-24,24 24,-25 0,25 0,-25 0,25 0,-49 0,24 0,25 0,-50 0,26 0,-1 0,25 0,-25 0,-24 0,49 0,-25 0,0 0,0 0,1 0,-1 0,0 0,0 0,25 0,-49 0,24 0,25 0,-25 0,1 0,-1 0,25 0,-25 0,25 0,-25 0,1 0,-1 0,25-25,-25 25,0 0,1 0,-1 0,0 0,25-24,-25 24,25 0,-49 0,49 0,-25 0,25 0,-25 0,25 0,-24 0,-1 0,0 0,25 0,-25 0,25 0,-49 0,24 0,0 0,1 0,24 0,-50 0,25 0,25 0,-49 0,49 0,-25 24,0-24,1 0,24 0,0 25,-25-25,0 0,25 24,0 1,-25-25,1 49,24-49,-25 24,25 1,-25-1,25 25,-25-24,25-1,0 25,0-24,0 0,0-1,0 1,0-1,0 25,0-49,0 25,0-25,0 24,0 1,0-25,25 0,-25 0,0 0,25 0,-25 0,25 0,-1 0,1 24,25-24,-26 0,1 0,25 0,-26 0,26 0,-25 0,24 0,-24 0,0 0,-1 0,-24 0,25 0,0 0,0 0,-1 0,-24 0,50 0,-50 0,0 0,25 0,-1 0,-24 0,50 0,-25 0,24 0,-24 0,24 0,-24 0,0 0,0 0,-1 0,1 0,-25 0,25 0,24 0,-49 0,25 0,0 0,0 0,24 0,-49 0,25 0,24 0,-24 0,0 0,0 0,-1 0,1 0,0 0,-25 0,49 0,-49 0,25 0,0 0,0 0,-1 0,26 0,-1 0,-24 0,25 0,-1 0,-24 0,0 0,-1 0,1-24,0 24,0 0,-1-25,1 25,-25 0,25-24,-25 24,0-25,0 25,25 0,-25-24,0-1,0 1,0 24,0-49,0 49,0-25,0 0,0 1,0 24,0-25,0 25,0-24,0 24,0-25,-25 25,25-24,0-1,-25 25,25-24,0 24,-25 0,25-25,-24 1,-1 24,25-25,-25 25,25 0,-25 0,25-24,-24 24,-1 0,25 0,0-25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5-08-11T10:43:40.92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3870 306,'-25'0,"1"0,24 0,-25-25,25 25,-50-24,26 0,-1 24,-25 0,1-24,24 0,0 24,-24 0,24-24,0 24,0 0,-24 0,24 0,-24-24,-1 24,0 0,26 0,-1 0,0 0,0 0,-24-25,-1 25,50 0,-24 0,-1 0,0 0,0 0,0 0,1 0,-1 0,0 0,0 0,1 0,-1 0,0 0,0 0,-24 0,24 0,0 0,-24 0,-26 0,26 0,24 0,0 0,1 0,24 0,-25 0,0 0,25-24,-25 24,0 0,1 0,-1 0,-25 0,1 0,-1 0,26 0,-26 0,0 0,-24 0,49 0,1-24,-26 24,50 0,-25 0,1 0,24 0,-25 0,0 0,0 0,25 0,-25 0,1 0,-1 0,25 0,-50-24,26 24,24 0,-50 0,25 0,1 0,-1 0,-25 0,50 0,-49 0,24 0,0 0,-24 0,-1 0,-24 0,24 0,25 0,1 0,-26 0,25 0,1 0,24 0,-25 0,0 0,25 0,-49 0,49 0,-25 0,0 0,0 0,-24 0,24 0,0 0,0 0,1 0,-1 0,0 0,0 0,1 24,-26-24,50 24,-25 0,0-24,1 0,-1 0,0 25,0-25,1 24,24 0,-25-24,25 0,0 0,-25 24,0 0,25-24,-24 24,24 25,-25-25,0 0,25 0,0 0,-25 25,25-49,0 24,0 48,0-48,0 1,0-1,0 0,0 0,0-24,0 24,0-24,0 24,0-24,0 0,0 24,25-24,-25 25,25-25,0 48,24-48,-49 24,25 0,24-24,-24 24,0 1,24-25,1 0,-25 0,0 0,49 0,-49 0,-1 0,26 0,-1 0,1 0,0 0,-1 0,1 24,-26-24,-24 0,50 0,-25 0,-1 0,1 0,25 0,-25 0,24 0,1 0,-1 0,25 0,1 0,-50 0,24 0,1 0,-1 0,-24 0,0 0,-1 0,1 0,0 0,0 0,0 0,-1 0,-24 0,25 0,0 0,-25 0,49 0,-49 0,25 0,25 0,-26 0,1 0,0 0,0 24,0-24,-1 0,1 0,49 0,-24 0,-25 0,-1 24,26-24,-25 0,0 0,-25 0,24 0,1 0,0 0,0 0,-1 0,26 0,-25 0,24 0,-24 0,0 0,24 0,26 0,-26 0,1 0,24 0,0 0,1 0,-1 0,-49 24,49-24,-24 0,-1 24,-24-24,24 0,1 0,-25 0,-1 0,26 0,24 0,-24 0,-1 0,-24 0,25 0,-1 0,1 0,-1 0,-24 0,25 0,-26 0,1 0,0 0,-25 0,25 0,-25 0,24 0,1 0,-25 0,25-24,0 24,-1 0,-24-24,0 0,0 24,0-24,0 24,0-24,0-1,0 1,0 0,0 0,0 0,0 24,0-24,0 24,0-25,0 1,-24 24,24-24,-25 24,25-24,0 0,-50 24,50-24,0 0,-24 24,-1-25,25 25,-25-24,25 24,-25 0,25-24,-24 24,24-24,0 0,-25 24,25-24,0-1,-25 25,0-24,25 0,-25 24,1-24,24 0,-25 24,25-24,-25 24,0 0</inkml:trace>
  <inkml:trace contextRef="#ctx0" brushRef="#br0" timeOffset="5907">997 3060,'0'0,"-25"0,25 0,0 0,-25 0,1 0,-1 0,25 0,-50 0,50 0,-24 0,24 0,-25 0,0 0,0 0,25 0,-24 0,24 0,-25 0,0 0,25 0,-25 0,0 0,1 0,24 0,-25 0,0 0,25 0,-49 0,49-25,-25 25,0-24,0 24,25-24,-24 24,-1-24,0 24,25 0,0-24,-25 24,0-24,25 0,-24 24,24-25,0 25,0-24,0 24,0-24,0 0,0 0,0 0,0-1,0 25,0-24,24-24,-24 24,0 0,0 24,0 0,0-25,0 1,25 24,-25-24,0 0,25 24,25-24,-26 0,51 0,-26 24,1-25,24 1,0 0,-24 24,24 0,-24-24,-1 24,1 0,-1 0,1 0,-1 0,1-24,24 24,-24-24,24 24,-24 0,24 0,-25 0,1 0,0 0,-26 0,26 0,-1 0,26 0,-1 0,-24 0,49 0,-50 0,25 0,1 0,-26 0,1 0,-1 0,1 0,-1 0,-24 0,25 0,-25 0,49 0,-25 0,26 0,-1 0,0 0,1 0,-1 0,-74 0,49 0,-24 0,0 0,0 0,0 0,-25 0,24 0,1 0,0 0,-25 0,25 0,-25 0,24 0,1 0,0 0,-25 0,49 0,-24 0,50 0,-26 24,-24-24,0 0,-1 24,1-24,-25 0,25 0,-25 0,25 0,-1 0,1 0,25 0,24 0,0 0,1 0,-26 24,-24 0,24-24,1 0,-50 0,25 0,-25 0,25 0,-1 0,-24 0,25 0,-25 0,25 0,-25 0,0 0,25 0,-25 0,24 0,-24 0,25 0,-25 0,25 0,0 0,-1 0,-24 24,25-24,0 0,-25 25,0-25,25 0,-25 24,0-24,25 0,-1 24,-24-24,50 48,-50-48,0 24,25 0,-25 1,0-25,0 24,0-24,0 0,0 24,0-24,0 0,24 0,-24 24,0-24,0 24,0-24,0 24,25-24,-25 0,0 25,0-25,0 24,0-24,0 24,0-24,0 24,-25 0,25-24,0 24,-24-24,24 0,0 25,0-25,0 24,-25-24,25 0,-25 24,25-24,-25 24,25-24,-49 0,49 0,-25 0,0 0,25 24,-25-24,25 0,-24 0,24 0,-25 0,0 0,25 0,0 0,-25 0,25 0,-24 0,-1 0,25 0,-25 0,0 0,25 0,-24 0,24 0,-25 24,25-24,-25 0,0 0,25 0,-49 0,49 0,-25 24,25-24,-25 0,0 0,25 0,0 0,-24 0,-1 0,0 0,25 0,-25 0,1 0,24 0,-25 0,0 25,0-25,25 0,-25 0,1 0,24 0,-25 0,0 0,25 0,-25 0,25 0,-24 0,24 0,-25 0,0 0,25 0,-25 0,25 0,-24 0,24 0,-25 0,0 0,0 0,25 0,-24 0,-1 0,25 0,-25 0,-25 0,26 0,-1 0,0 0,0 0,1 0,24 0,-25 0,25 0,-25 0,25 0,-49 0,24 0,0 0,25 0,-25 0,0 0,-24 0,49 0,-25 0,25 0,-25 0,1 0,24 0,-25 0,25 0,-25 0,25 0,-25 0,1 0,24 0,-25 0,25 0,-25 0,25 0,-50 0,50 0,-24 0,24 0,-25 0,25 0,-25 0,0 0,25 0,-24 0,24 0,-25 0,25 0,-25 0,0 0,25 0,-24 0,24 0,-25 0,25 0,-25 0,0 0,0 0,25 0,-24 0,-1 0,25 0,-25 0,0 0,25 0,-24 0,-1 0,25 0,-25 0,25 0,-25 0,25 0,-24 0,-1 0,25 0,-25 0,25 0,-25 0,0 0,25 0,-24 0,24 0,-25 0,25 0,-25 0,0 0,25 0,0 0,-24 0,-1 0,25 0,-25 0,25 0,0 0,-25 0,1 0,24 0,-25 0,0 0,25 0,-25 0,0 0,1 0,24 0,-25 0,25 0,-25 0,25 0,0 0,-25 0,1 0,24 0,-25 0,25 0,-50 0,50 0,-24 0,24 0,-50 0,50 0,-25 0,0 0,25 0,-24 0,-1 0,0 0,25 0,-25 0,25 0,-24 0,24 0,-25 0,0 0,25 0,-25 0,25 0,-24 0,24 0,-25 0,0 0,25 0,-25 0,25 0,-25 0,25 0,-24 0,-1 0,25 0,-25 0,25 0,-25 0,25 0,0 0,-24 0,-1 0,25 0,-25 0,25 0,-25 0,1 0,24 0,0 0,-25 0,25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08:28:13.4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0-2,'25'0,"0"0,0 0,-1 0,1 0,0 0,0 0,-1 0,-24 7,25-7,0 0,0 0,0 0,-1 0,1 0,0 0,0 0,0 0,-1 0,1 0,0 0,0 0,0 0,-1 0,1 0,0 0,0 0,-1 0,1 0,0 0,0 0,0 0,-1 0,1 0,0 0,0 0,0 0,-1 0,1 0,0 0,0 0,0 0,-1 0,1 0,0 0,0 0,0 0,-1 0,1 0,0 0,0 0,-1 0,1 0,0 0,0 0,0 0,-1 0,1 0,0 0,0 0,0 0,-1 0,1 0,0 0,0 0,-25-7,25 7,-1 0,1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5-08-11T10:44:42.4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0-4,'0'0,"25"0,-25 0,25 0,-1 0,-24 0,25 0,25 0,-50 0,50 0,-26 0,1 0,0 0,-25 0,25 0,24 0,-49 0,25 0,0 0,0 0,-25 0,25 0,-1 0,-24 0,25 0,0 0,-25 0,25 0,-25 0,49 0,-49 0,25 0,-25 0,25 0,0 0,0 0,-25 0,24 0,-24 0,25 0,0 0,0 0,-25 0,25 0,-25 0,24 0,-24 0,25 0,0 0,-25 0,25 0,-25 0,0 0,0 0,25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3T08:03:24.53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477 61,'-19'0,"-1"0,20 0,-20 0,20 0,-19 0,19 0,-20 0,0 0,20 19,-19-19,-1 0,0 0,0 0,20 0,-19 0,-1 0,20 0,-20 0,-19 20,19-20,1 20,-21-20,40 20,0-20,0 20,-20 0,20-20,0 19,-19-19,19 20,-20-20,20 0,0 20,0 0,-20-20,20 20,0-20,0 19,0-19,0 0,-19 20,19 0,0 0,0-20,0 20,0-1,0-19,0 20,0 20,0-40,0 20,0 0,0-20,0 19,0 1,0-20,0 20,0-20,0 20,0-20,0 20,19-1,-19-19,0 0,20 0,-20 20,0-20,20 0,-20 0,19 0,1 0,-20 0,20 0,0 0,-1 0,1 0,19 0,-39 0,20 0,-20 0,39 0,-19 0,0 0,19 0,1 0,-21 0,1 0,-20 0,20 0,-20 0,19 0,1-20,0 20,19 0,-19 0,-20 0,20 0,-1 0,-19 0,20 0,-20 0,20 0,0 0,-1 0,1 0,-20 0,20 0,-1 0,1 0,19 0,1 0,-20 0,19 0,-39 0,20 0,-20 0,19 0,-19 0,20 0,0 0,-20 0,19-19,-19 19,40 0,-40 0,20 0,-20 0,19 0,21-20,-21 20,1 0,-20 0,20 0,19-20,1 20,-21 0,1 0,0-20,-1 20,-19-20,0 1,20 19,-20 0,0-20,0 20,0 0,0-20,0 0,20 20,-20-20,0 20,0-20,0 20,0-19,0-1,0 20,0-20,0 20,0-20,0 20,0-20,-20 1,20 19,0-20,-20 0,20 20,0-20,-19 0,19 20,-20 0,20-19,0 19,-20-20,1 20,19 0,-20 0,20-20,-59 0,39 0,-59 0,60 1,-1 19,0-20,20 20,-20 0,-39 0,-19-20,38 20,-19 0,39 0,-19-20,39 20,-20 0,1 0,-1 0,-20 20,21-20,19 0,-20 0,20 20,-20-20,20 0,-19 0,-1 0,0 0,0 0,1 0,-1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9T09:40:48.45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1784 48,'-25'0,"-24"0,24 0,-24 0,-26 0,26 0,24 0,0 0,0 0,1 0,-1 0,0 0,0 0,1 0,-1 0,0 0,0-22,0 22,1 0,-1 0,0 0,0 0,1 0,-1 0,0 0,0 0,1 0,-1 0,0 0,0 0,0 0,1 0,-1 0,0 0,0 0,1 0,-1 0,0 0,0 0,1 0,-1 0,0 0,0 0,1 0,-1 0,-25 0,25 0,1 0,-1 0,-25 0,26 0,-1 0,0 0,0 0,25 22,-24-22,24 22,-25-22,0 0,0 23,0-23,1 0,24 22,-25-22,25 22,0 1,-25-23,25 22,-25-22,25 22,-24-22,24 45,-25-45,25 22,0 1,0-1,0 0,0 1,0-1,0 0,0 1,0-1,25 1,-25-1,24-22,-24 22,25-22,0 0,0 0,-1 23,1-23,-25 22,25 0,0-22,0 0,-25 23,24-23,1 0,0 22,0-22,-1 0,-24 22,25-22,0 0,0 23,-1-23,1 0,0 0,0 0,0 0,-1 0,1 0,0 0,0 0,-1 0,1 0,0 0,0 0,-1 0,1 0,0 0,0 0,-1 0,1 0,0 0,0 0,0 0,-1 0,1 0,0 0,0 0,-1 0,-24-23,25 23,0 0,0 0,-1 0,1 0,0 0,0 0,24 0,-24 0,0 0,24 0,-24 0,0 0,0 0,-1 0,1 0,0 0,25 0,-26 0,26 0,-25 0,-1 0,1 0,0 0,0 0,-1 0,1 0,0 0,0 0,0 0,-1 0,1 0,0 0,0 0,-1 0,1 0,0 0,0 0,-1 0,1 0,0 0,0 0,-1 0,1 0,0 0,0 0,24 0,-24 0,0 0,0 0,-1 0,1 0,0 0,0 0,-1 0,1 0,0 0,0 0,0 0,-1 0,1 0,0 0,0 0,-1 0,1 0,0 0,0 0,24 0,-24 0,0 0,0 0,-1 0,1 0,0 0,0 0,-1 0,1 0,0 0,0 0,-1 0,1 0,25 0,-25 0,-1 0,1 0,0 0,0 0,-1 0,1 0,0 0,0 0,-1 0,1 0,0 0,0 0,-1 0,1 0,0 0,0 0,-25-22,25 22,-1 0,1-22,0 22,0-23,-1 23,1 0,-25-22,25 22,0 0,-25-22,0-1,24 23,-24-22,25 22,-25-22,0-1,0 1,0-1,0 1,0 0,0-1,0 1,0 0,0-1,0 1,-25 22,1 0,-1-22,0 22,0 0,-24-23,24 1,0 22,1 0,-1-22,0 22,0-23,-24 23,24 0,-25-22,26 22,-1 0,0 0,0 0,1 0,24-22,-25 22,0 0,0 0,1 0,-1 0,0 0,0 0,0 0,25-23,-24 23,-1 0,0 0,0 0,1 0,-26 0,1 0,24 0,0 0,0 0,0 0,1 0,-1 0,0 0,-24 0,24 0,0 0,-24 0,24 0,0 0,0 0,0 0,1 0,24-22,-25 22,0 0,0 0,1 0,-26 0,25 0,1 0,-1 0,0 0,0 0,0 0,1 0,-1 0,0 0,0 0,1 0,-1 0,0 0,0 0,1 0,-1 0,0 0,0 0,1 0,-1 0,0 0,0 0,0 0,1 0,-1 0,0 0,0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3T06:11:49.5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1033 78,'-19'0,"-1"0,20 0,-59 0,0-19,0 19,20 0,20 0,-1 0,0 0,-58 0,39 0,0 0,-1 0,1 0,39 0,-20 0,20 0,0 0,-19 0,-1 19,1-19,19 19,-40 1,40-1,-19-19,19 39,-20-39,1 0,19 19,-20-19,20 19,-20-19,20 20,-19-20,-1 0,20 0,0 19,-19 0,19-19,-20 0,20 19,-20-19,1 20,19-20,-20 19,1 0,19-19,-20 0,20 20,0-20,-20 0,20 0,-19 0,-1 19,0-19,20 19,0-19,0 0,0 39,0-20,0 20,0-39,0 39,0-20,0 0,0 0,0 1,0-20,0 38,40-18,-40-1,19 20,1-20,-20 0,0-19,20 20,-20-20,39 0,39 19,-19-19,0 19,0 1,-40-1,40-19,-59 0,20 0,-20 19,19-19,1 0,0 0,19 0,0 0,-19 0,19 0,0 0,-19 0,19 0,-20 0,-19 0,20 0,0 0,-1 0,20 0,1 0,19 0,-1 0,-38 0,0 0,-1 0,1 0,-1 0,1 0,0 0,-1 0,20 0,-39 0,40 0,-21 0,1 0,-1 0,1 0,0 0,-1 0,1 0,-1 0,1 0,19 0,-19 0,0 0,-1 0,-19 0,20 0,-1-19,1 19,19 0,-19-19,-1 19,1 0,19 0,-39 0,0 0,20-20,-20 1,0 19,19 0,1 0,-20 0,20-19,-1 19,1-20,-20 1,19 19,-19-19,40-1,-40 1,19 0,1-1,0 1,-20 0,19-1,-19 20,39-19,-39 19,0-19,0 19,0-19,0-1,0 1,0 0,0-1,0-38,-19 39,19 0,0-1,-20 1,20 19,0 0,0-19,0-1,-19 20,19-19,-20 19,0-38,-19 18,0 1,0-20,-1 20,21 0,-1-1,20 1,-19 19,19-19,-79 19,1-20,-40 1,40 19,38-19,21 19,-1 0,1 0,-21 0,21 0,-1 19,1-19,19 0,-20 0,0 0,20 0,-19 19,19-19,-20 0,20 20,-19-20,-1 0,20 0,-20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3T06:12:00.46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1399 98,'-40'-23,"20"23,1 0,-1 0,20 0,-40 0,1 0,-1 0,0 0,21 0,-1 0,20 0,-20 0,0 0,0 0,-19 0,-1 0,1 0,19 0,0 0,0 0,0 0,-19 0,19 0,-20 0,21 0,19 0,-20 0,0 0,-39 0,-1 0,1 0,19 0,1 0,39 0,-20 0,-39 0,-1 0,1 0,39 0,20 0,-20 0,-19 0,19 23,-20 0,1-23,19 0,20 22,-20 1,20 0,0 0,0-23,0 45,0-22,0-1,0 1,0 0,0-1,0 1,0-23,0 46,0-24,0-22,0 46,0-24,20-22,-20 23,0 0,0 22,0-45,0 23,0 0,0-23,0 45,20-45,-20 23,0-1,0 1,19 0,1-23,-20 23,20 22,20-22,-21 22,1-45,0 46,-20-46,0 22,40 1,-40 0,19-23,-19 22,20-22,-20 0,20 0,0 23,0-23,-1 0,1 23,0-23,0 22,19-22,-19 23,20-23,-1 0,1 0,-20 0,39 0,-39 0,19 0,1 23,0-23,19 0,20 0,-19 23,-1-23,60 22,39 1,-19-23,-40 0,20 23,-40-23,0 0,-39 0,39 0,40 0,-21 0,41 0,-60 0,0 0,20 0,20 0,-79 0,39 0,-20 22,21-22,-21 0,60 0,0 0,-20 0,19 0,-58 0,-1 0,1 0,-1 0,0 0,-39 0,40 0,-21 0,1 0,19 0,0 0,1 0,-1 0,-19 0,19 0,1 0,-1 0,40 0,20 0,-40 0,60 0,-80 0,20 0,-19 0,-21 0,40 0,-19 0,19 0,20 0,0 0,0 0,0 0,-20 0,-20 0,21 0,-1 0,0 0,0 0,20 23,-39-23,39 0,-20 0,-20 0,20 0,1 0,-1 0,-20 0,-19 0,19 0,1 0,39 0,-40 0,20 0,20 0,-20 0,40 0,-40 0,0 0,-39-23,0 23,19 0,20 0,-39 0,39 0,40 0,-60 0,1 0,-21 0,21 0,-41-22,21-1,0 23,19-23,-19 1,19-1,20-45,-39 22,-1 1,1 22,-20-22,19 45,1-46,-20 24,19-1,1 0,-20-22,0 22,19-22,-19 22,20-22,-21 45,1-23,0 0,0 1,0-1,-20 0,39 0,1 1,-1-24,1 24,-40-1,20 23,-1-46,-19 46,20 0,-20-22,0 22,0-68,0 45,0 23,0-23,-39 23,-120 0,-19 0,20 0,39 0,60 0,-1 0,40 0,1 0,-1 0,20 0,-40 0,20 0,1 0,-21 0,0 0,21 0,-21 0,20 0,-19 0,-1 0,20 0,0 0,-19 0,-1 0,1 0,-1 0,20 0,0 0,20 0,-19 0,-1 0,20 0,-40 0,20 0,-19 0,-21 0,21 0,-1 0,20 0,1 0,-1 0,0 0,0 0,0 0,1 0,-1 0,20 0,-40 0,21 0,-1 0,0 0,-20 0,21 0,-1 0,-20 0,1 0,19 0,0 0,-20 0,1 0,19 0,0 0,-19 0,19 0,20 0,-40 0,20 0,20 0,-19 0,-1 0,-20 0,1 0,-21 0,21 0,-1 0,0 0,1 0,-21 0,21 0,-21 0,21 0,-1 0,20 0,1 0,-1 0,20 0,-40 0,1 0,19 0,0 0,20 0,-40 0,21 0,-21 0,0 0,1 0,-1 0,20 0,1 0,-1 0,0 0,20 0,-20 0,0 0,1 0,-1 0,-20 0,1 0,-1 0,0 0,-19 0,20 0,-21 0,21 0,19 0,-20 0,1 0,-1 0,0 0,21 0,-1 0,0 0,0 0,0 0,20 0,-19 0,-21 0,20 0,0 0,-19 0,-1 0,-19 0,-1 0,21 0,19 0,-20-22,1 22,-1 0,1 0,19 0,-20-23,1 23,-1 0,20 0,0 0,1 0,19 0,-40 0,20 0,20 0,-20 0,1 0,-1 0,0 0,0 0,-19 0,-21 0,1-23,19 23,1 0,-1 0,20 0,-19 0,-1 0,20 0,0 0,-19 0,39 0,-40 0,21-23,19 23,-20 0,-20 0,40 0,-39 0,19 0,-40 0,1 0,0 0,19 0,0 0,-19 0,19-22,1 22,-1 0,1-23,39 23,-20 0,0 0,0 0,-19 0,19 0,0 0,0 0,-19 0,-21 0,40 0,1-23,-21 23,20 0,20 0,-39-22,-1 22,-19-23,39 23,-20 0,-19 0,19 0,-19 0,39 0,0 0,0 0,1 0,-21 0,0 0,21 0,-21 0,-19 0,39 0,20 0,-40 0,40 0,-39 0,19 0,-20 0,40 0,-20 0,-19 0,39 0,-20 0,0 0,1 0,-1 0,20 0,-20 0,0 0,20 0,-20 0,20 0,-19 0,19 0,-20 0,0 0,0 0,0 0,1 0,-1 0,20 0,-20 0,0 0,0 0,20 0,-19 0,-1 0,0 0,0 0,-19 0,19 0,0 0,20 0,-20 0,20 0,-20 0,20 23,-39-23,19 0,0 0,20 22,-20-22,20 0,-39 23,-1-23,1 0,39 23,-40-23,40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3T08:30:30.64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28,'20'0,"-20"11,0-11,20 0,20 0,-40 0,20 0,-20 0,39-11,1 11,0 0,-20 0,0 0,-20 0,19 0,21 0,20 0,-21 0,1 0,-20 0,20 0,-20 0,19 0,-19 0,0 0,-20 0,20 0,19 0,1 0,-20 0,20 0,-20 0,-20 0,59 0,-19 0,0 0,-21 0,21 0,0 0,-40 0,40 0,-21 0,21 0,-20 0,20 0,-40 0,19 0,-19-12,20 12,20 0,-20 0,0 0,-20 0,20 0,19 0,1 0,-20 0,20 0,-21 0,-19 0,20 0,-20 0,40 0,0 0,-20 0,-1 0,-19 0,20 0,-20 0,20 0,-20 0,20 0,20 0,-21 0,21 0,-40 0,20 0,-20 0,20 0,0 0,19 0,-19 0,40 0,-20 0,-40 0,19 0,-19 0,20 0,0 0,20 0,-40 0,20 0,0 0,-20 0,19 0,1 0,-20 0,40 0,0 12,-1-12,1 11,0-11,19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08:28:42.4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0-1,'25'0,"-1"0,1 0,0 0,0 0,0 0,0 0,-1 0,1 0,0 0,0 0,0 0,-1 0,1 0,0 0,0 0,0 0,0 0,-1 0,1 0,0 0,0 0,0 0,0 0,-1 0,1 0,0 0,0 0,0 0,-1 0,1 0,0 0,0 0,0 0,0 0,-1 0,1 0,25 0,-25 0,-1 0,1 0,0 0,0 0,0 0,0 0,-1 0,26 0,-25 0,0 0,-1 0,1 0,0 0,0 0,0 0,0 0,-1 0,1 0,0 0,0 0,0 0,-1 0,1 0,0 0,0 0,0 0,0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3T08:05:09.94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491 46,'0'0,"0"0,-37 0,37 0,-37 0,0 0,37 0,0 37,-36-37,36 0,-37 0,37 0,-37 0,0 0,37 0,-37 0,37 0,-37 0,37 38,0-38,0 0,-37 0,0 37,37-37,-37 38,37-38,0 38,0-1,0-37,0 38,0-38,0 37,0-37,-37 0,37 38,0-1,0 1,0-38,0 38,0-38,0 37,0 1,0-1,0-37,0 38,0-38,0 38,0-1,0-37,37 0,-37 0,0 38,37-38,-37 0,37 0,-37 0,37 37,-37 1,37-38,0 38,-37-38,37 0,-37 0,37 0,-37 37,0-37,37 0,-37 0,36 0,1 0,-37 0,37 0,-37 38,0-38,37 0,-37 0,37 0,0 0,0 0,0 0,0 37,37-37,-37 0,0 0,-37 0,37 0,-37 0,37 0,-37 0,37 0,-37 0,37 0,0 0,-37 0,37 0,-37 0,37 0,-37 0,37 0,0 0,-37 0,37-37,-37 37,37 0,-37 0,37-38,0 38,-37 0,37 0,-37-37,73 37,-73-38,0 0,37 38,-37 0,37-37,-37 37,37-38,-37 38,37-37,-37-1,0 0,0 38,0-37,0-1,0 38,37-37,-37 37,0-38,0 38,0-38,-37 1,37 37,-37 0,37-38,0 38,0 0,0-37,-37-1,37 1,0 37,-37 0,37 0,-37-38,37 38,-36 0,36-38,0 38,0 0,-37 0,37-37,0 37,-74-38,74 38,-37 0,0 0,0 0,37-37,-37 37,37 0,-37 0,0 0,0 0,37 0,-37 0,37 0,-74 0,37 0,-37-38,37 38,0 0,37 0,-74 0,0 0,74 0,-37 0,37 0,-37 0,0 0,37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9:34:47.8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4,'24'0,"1"0,0 0,0 0,0 0,-1 0,1 0,0 0,0 0,-1 0,1 0,0 0,0 0,0 0,-1 0,1 0,0 0,0 0,0 0,-1 0,1 0,0 0,0 0,-1 0,1 0,0 0,0 0,0 0,-1 0,1 0,0 0,0 0,0 0,-1 0,1 0,0 0,0 18,-1-18,1 0,25 0,-50 19,25-19,-1 0,1 0,0 0,0 0,0 0,-1 0,1 0,0 0,0 0,-1 0,1 0,0 0,25 0,-26 0,1 0,0 0,0 0,0 0,-1 0,1 0,0 0,0 0,-1 0,1 0,0 0,0 0,0 0,-1 0,1 0,0 18,0-18,0 0,-1 0,1 0,0 0,0 0,-1 0,1 0,0 0,0 0,0 0,-1 0,26 0,-25 0,0 0,-1 0,1 0,0 0,24 0,-24 0,0 0,0 0,0 0,-1 0,1 0,0 0,0 0,0 0,-1 0,1 0,0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9:34:53.3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0-3,'25'0,"-1"0,1 0,0 0,0 0,0 0,-1 0,1 0,0 0,0 0,0 0,-1 0,1 0,0 0,0 0,0 0,0 0,-1 0,1 0,0 0,0 0,0 0,-1 0,1 0,0 0,0 0,0 0,-1 0,1 0,0 0,0 0,0 0,-1 0,1 0,0 0,0 0,24 0,-24 0,0 0,0 0,0 0,-1 0,1 0,0 0,0 0,0 0,-1 0,1 0,0 0,25 0,-26 0,1 0,0 0,0 0,0 0,-1 0,26 0,-25 0,0 0,24 0,-24 0,0 0,0 0,0 0,24 0,-24 0,0 0,0 0,-1 0,1 0,0 0,0 0,0 0,-1 0,1 0,0 0,0 0,24 0,-24 0,0 0,0 0,24 0,-24 0,0 0,0 0,0 0,-1 0,1 0,0 0,0 0,0 0,-1 0,1 0,0 0,0 0,0 0,0 0,-1 0,1 0,25 0,-25 0,-1 0,1 0,0 0,0 0,0 0,-1 0,1 0,25 0,-1 0,-24 0,0 0,0 0,0 0,-1 0,1 0,0 0,0 0,0 0,-1 0,1 0,0 0,0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9:35:01.7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98,'25'0,"0"0,0 0,-1 0,1 0,0 0,0 0,0 0,-1 0,1 0,0 0,0 0,0 0,-1 0,1 0,0 0,0 0,0 0,0 0,-1 0,1 0,0 0,0 0,0 0,-1 0,1 0,0 0,0 0,0 0,-1 0,1 0,0 24,25-24,-26 0,1 24,25-24,-25 0,24 0,1 0,0 25,-26-25,26 0,0 0,-26 24,26-24,0 24,-26-24,1 0,0 25,49-25,-49 0,50 24,-26-24,26 24,-1-24,-49 0,25 0,-1 24,-24-24,0 25,0-25,24 0,-24 0,25 0,-26 0,1 0,0 0,25 0,-25 0,24 0,-24 0,25 0,-1 0,1 0,-25 0,-1 0,1 0,0 0,0 0,0 0,49 0,-49 0,0 0,0 0,49 0,-49-25,49 25,-24 0,-25 0,24 0,1-24,-25 24,24 0,-24 0,0 0,0 0,-1-24,26 24,-25 0,0 0,24 0,-24 0,-25-24,75 24,-51 0,26 0,-25 0,0-25,24 25,-24 0,0 0,-25-24,0 0,25 24,-1 0,1 0,25 0,24 0,-49 0,50 0,-51 0,26 0,-25 0,0 0,-1 0,1 0,0 0,25 0,-26 0,1 0,0 0,0 0,0 0,-1 0,1 0,0 0,0 0,25 0,24 0,0 0,-49 0,50 0,-51 0,51 0,-50 0,24 0,-24 0,0 0,0-25,0 25,-1 0,1 0,0 0,25 0,-26-24,26 0,-25 24,24 0,-24 0,0 0,25 0,-26 0,1-25,0 25,0 0,24 0,1 0,0 0,-25 0,-1 0,1 0,25 0,-1 0,1 0,0 0,24 0,0 0,-49 0,25 0,-25 0,49 0,-24 0,-25 0,24 0,-24 0,49 0,-24 0,24 0,-49 0,50 0,-1 0,-49 0,25 0,-1 0,1 0,-1 0,26 0,-50 0,24 0,-24 0,25 0,-26 0,26 0,0 0,-1 0,1 0,0 0,-26 0,26 0,-25 0,24 0,1 0,-25 0,24 0,-24 0,25 0,-25 0,24 0,-24 0,25 0,-1 0,1 0,-25 0,24 0,-24 0,25 0,-25 0,-1 0,26 0,-25 0,0 0,24 0,-24 0,0 0,25 0,-1 0,1 0,-1 0,-24 0,25 0,-25 0,-1 0,1 0,0 0,0 0,0 0,-1 0,26 0,-25 0,49-24,-49 24,0 0,25 0,-1 0,-24 0,25 0,-1 0,-24 0,25 0,-26 0,1 0,0 0,0 0,0 0,-1 0,1 0,0 0,0 0,0 0,24 0,1 0,-25-24,0 24,-1 0,1 0,25 0,-25 0,49 0,0 0,1 0,-26 0,-24 0,25 0,-25 0,0 0,49 0,-24 0,-26 0,26 0,0 0,-1 0,-24 0,25 0,-1 0,-24 0,0 0,0 0,0 0,24 0,1 0,-1 0,-24 0,0 0,0 0,0 0,-1 0,26 0,-25 0,0 0,-1 0,1 0,0 0,0 0,0 0,-1 0,51 0,-25 0,-26 0,26 0,-25 0,24 0,1 0,-25 0,0 0,-1 0,1 0,0 0,0 0,0 0,-1 0,1 0,0 0,0 0,0 0,0 0,24 0,-24 0,0 0,0 0,-1 0,26 0,-25 0,0 0,-1 0,1 0,0 0,0 0,0 0,-1 0,1 0,0 0,0 0,0 0,-1 0,1 0,0 0,0 0,0 0,0 0,-1 0,26 0,-25 0,24 0,-24 0,0 0,0-25,0 25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9:35:09.3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49,'25'0,"-25"-10,25 10,-1 0,1 0,0 0,-25-10,25 10,0 0,-1 0,1 0,0 0,0 0,0 0,-1 0,1 0,0 0,0 0,0 0,-1 0,1 0,0 0,0 0,24 0,-24 0,0 0,25 0,-26 0,1 0,0 0,0 0,0 0,-1 0,1 0,0 0,0 0,0 0,-1 0,1 0,0 0,0 0,0 0,-1 0,1 0,0 0,0 0,24 0,-24 0,0 0,0 0,0 0,-1 0,1 0,0 0,0 0,0 0,-1 0,1 0,0 0,0 0,0 0,-1 0,1 0,0 0,0 0,0 0,-1 0,1 0,0 0,0 0,0 0,-1 0,1 0,0 0,0 0,0 0,-1 0,1 0,0 0,0 0,-1 0,1 0,0 0,0 0,0 0,-1 0,1 0,0 0,0 0,0 0,-1 0,1 0,0 0,0 0,0 0,-1 0,1 0,0 0,0 0,0 0,-1 0,1 0,0 0,0 0,0 0,-1 0,1 0,0 0,0 0,0 0,-1 0,1 0,0 10,0-10,0 0,-1 10,26-10,0 0,-26 0,1 0,25 0,-50 11,25-11,-1 0,1 0,0 0,0 0,0 0,-1 0,1 0,0 0,0 0,0 0,-1 0,1 0,0 0,0 0,0 0,-1 0,1 0,0 0,0 0,0 0,-1 0,-24 10,25-10,0 0,0 0,0 0,-1 0,1 0,0 0,0 0,0 0,-1 0,1 0,0 0,0 0,0 0,-1 0,1 0,0 0,0 0,0 0,-1 0,1 0,0 0,0 0,0 0,-1 0,1 0,0 0,0 0,0 0,-1 0,1 0,0 0,0 0,0 0,-25-10,24 10,1 0,0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7:53:29.05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8880,'0'-24,"0"-1,49 25,1-25,-1 25,-24 0,0 0,0 0,-1 0,-24-25,25 25,0 0,-25-25,25 25,0-25,-1 25,1 0,0 0,0-24,0 24,-1 0,1 0,0 0,-25-25,25 25,0-25,-1 25,1 0,0 0,0-25,0 25,-1 0,-24-25,50 25,-50-24,25 24,-25-25,49 25,-49-25,25 25,0-25,24 0,-49 1,25 24,0 0,0-25,0 25,-1-50,1 50,-25-25,25 25,0-24,0 24,-1-50,1 50,0-25,0 25,-1-25,1 1,-25-1,50 25,-25-50,-1 50,1-49,0 24,0 0,-25 0,25-24,-1 24,26 0,-50 0,25-24,24-1,-24 0,0 1,0 49,0-50,-1 50,-24-25,25 0,0 1,-25-1,25 0,-1-25,-24 1,25-1,0 50,-25-49,25 24,0-25,-25 1,24 24,1 0,-25 0,25-24,0-1,-25 0,25 26,-25-26,0 0,24 50,-24-24,0-26,0 0,0-24,25 49,-25-25,25 26,-25-1,0 0,25 0,-25-24,0 24,25 0,-1-25,-24 26,0-1,25 25,-25-50,0 25,0 1,0-1,0-25,0 25,0-24,0-1,0 25,0-24,0 24,0 0,0-24,0 24,0 0,0-25,0 1,0-1,0 0,0 26,0-1,0 0,0 0,0 0,-25 1,25-1,0 0,0 0,0 0,0 1,0-1,0 0,0 0,25-24,0 49,-25-25,25 0,-25 0,25 25,-1-25,-24-24,25 49,0-25,-25 0,25 0,-1 25,1-49,0 24,0 0,0 25,-1-25,1 1,0 24,0-25,0 0,-1 25,1-25,0 0,0 25,-25-24,25 24,-1-25,1 0,-25 0,74 0,-49 1,0-1,0 0,0 0,-1 25,-24-25,25 25,0 0,0-25,0 1,-1-1,26 0,-50 0,50 25,-50-25,49 1,-24-1,0 25,0-50,24 25,-24 1,24-1,-24 0,0 0,25-24,-1 49,-24-25,25-25,-26 25,1 1,25-26,-25 50,24-50,-24 50,25-49,-1-1,1 50,-26-49,1 49,25-25,-50 0,49 0,-49 0,25 25,0-24,0-1,0 0,24-25,1 1,-25-26,-1 75,1-74,25 74,-25-50,-25 25,24-24,1 24,0 0,0 0,-1 1,1-1,-25 0,25-25,-25 26,25-1,-25-50,25 26,-1 24,-24 0,25-24,0 24,0 0,-25 0,0 0,25 1,-25-1,49 0,-49-25,25 50,0-49,0 24,-1 0,1-25,0 1,0-1,-25 25,0 1,24-1,-24-25,50 1,-25 24,0 0,-25 0,24 0,-24 1,25-1,-25 0,25 25,-25-25,0 0,0 1,25-1,-25 0,0 0,0-24,0 24,0 0,25 25,-25-25,0 0,24 1,-24-1,0 0,0 0,0 0,0 0,0 1,0-1,0 0,0 0,-24 25,24-25,0 1,-25-1,25 0,0 0,0 0,-25 25,25-24,0-1,0 0,0 0,0 0,0 1,0-1,0 0,-25 25,25-25,0 0,0 1,-25-1,25 0,0 0,0 0,0 1,0-1,0 0,0 0,0 0,0 1,0-1,-24 0,24 0,0 0,0 1,0-1,0 0,0 0,0 0,0 1,0-1,-25 25,25-25,0 0,0 0,-25 25,25-25,-25 1,25-1,0 0,0 0,0 0,-25 25,25-24,0-1,0 0,0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7:53:45.45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4800 353,'-24'0,"24"-25,-25 25,1-25,0 25,-1 0,1 0,24-25,-25 25,1 0,0 0,-1 0,25-24,-24 24,-1 0,1 0,-1-25,1 25,0 0,-1 0,1 0,24-25,-49 25,25-25,-25 25,24 0,25-24,-24 24,24-25,-25 25,1 0,0 0,-1 0,1 0,-1 0,25-25,-24 25,0 0,24-24,-25 24,1 0,-1 0,1 0,0 0,-1-25,1 25,-1 0,1 0,-1 0,25-25,-24 25,0 0,-1 0,1 0,-1 0,1 0,0 0,-1-25,1 25,-1 0,1 0,-1 0,1 0,0 0,-1 0,1 0,-1 0,1 0,0 0,-1 0,1 0,-1 0,1 0,0 0,-1 0,1 0,-1 0,1 0,-1 0,25 25,-24-25,0 25,-1-25,1 0,24 25,-25-25,1 24,0 1,24 0,-25-25,1 0,24 24,-25-24,1 25,-1-25,25 25,-24-25,24 25,-24-25,24 24,-25-24,1 0,24 25,-25-25,25 25,-24-25,0 0,24 25,-25-25,25 24,0 1,-24-25,24 25,-25-25,1 0,24 25,0-1,-24-24,24 25,-25-25,25 25,0-1,-24-24,24 25,0 0,-25-25,25 25,0-1,-24-24,24 25,0 0,0 0,-25-25,25 24,0 1,-24-25,0 25,24-1,-25-24,25 25,0 0,-24-25,24 25,-25-25,25 24,-24-24,24 25,-24 0,-1 0,25-1,-24-24,-1 25,25 0,-24-1,24 1,-25-25,25 25,0 0,-24-25,24 24,-24 1,-1-25,25 25,0 0,-24-1,-1-24,25 25,0 0,-24-25,24 25,-24-25,24 24,0 1,-25-25,25 25,0-1,-24-24,24 25,-25-25,1 25,24 0,-25-25,25 24,-24 1,0 0,-1 0,1-1,-1 1,25 0,-24-1,24 1,-24 0,-1 0,1-1,-1 26,1-50,24 25,-24-1,24 1,0 0,-25 0,25-1,-24-24,24 25,0 0,-25-1,25 1,0 0,-24 24,24-24,-25-25,25 25,-24 0,24-1,0 1,-24 0,24-1,-25 1,1 0,24 0,-49-25,49 24,0 1,0 0,-24 0,24-1,0 1,-25 0,25 0,0-1,-24 1,24 0,0-1,-25 1,1-25,24 25,0 0,-25-1,25 1,-24-25,24 50,-24-50,24 24,0 1,-25-25,25 25,0-1,-24-24,24 25,0 0,-25-25,1 0,24 25,0-1,-24-24,24 25,-25 0,1 0,-1-1,25 1,-24 0,0 0,-1-25,25 24,-24-24,24 50,-25-50,25 24,-24-24,-1 25,25 25,-24-50,24 24,-24 26,-1-50,25 49,-24-49,24 25,-25 0,25-1,-24-24,24 25,-24 0,24 0,-25-1,25 1,-24 0,-1 0,25 24,-24-49,24 25,-25-1,25 1,0 0,-24-25,0 25,24-1,-25 26,25-25,-24-25,24 24,0 1,-25-25,25 25,0 24,-24-49,24 25,0 24,-24-24,-1 25,25-26,0 26,-24-25,-1-1,25 1,0 0,0 24,0-24,0 0,0-1,0 1,-24 0,24 24,0-24,0 0,0 0,-24 24,24-24,0-1,0 1,-25 0,25 0,0-1,0 1,0 0,0 24,0-24,0 24,0-24,0 0,0 24,0-24,0 25,0-26,0 26,0-1,0-24,0 0,0-1,0 1,25 25,-25-1,0-24,0 0,0-1,0 1,24 0,-24-1,0 1,0 0,0 0,0-1,0 1,24-25,-24 25,25 0,-25-1,24 1,-24 0,0 0,25 24,-1-24,-24 24,24-49,-24 25,25-25,-25 49,24-49,-24 25,25-25,-25 25,24-25,-24 25,0-1,24-24,-24 25,25 0,-1-25,-24 24,25 1,-25 0,24-25,-24 25,25-25,-1 24,-24 1,24 0,1 0,-25-1,24 1,1-25,-25 25,0 0,24-25,-24 24,0 1,24-25,-24 25,25-1,-1-24,-24 25,25 0,-1 0,-24-1,25 1,-1-25,-24 25,24 0,-24-1,25 1,-1-25,-24 25,25-25,-1 24,0-24,-24 25,25 0,-1-25,-24 25,25-25,-1 24,0-24,1 25,-1 0,1-25,-25 25,24-25,1 0,-1 24,0-24,1 25,-1-25,1 25,-1-25,0 0,-24 24,25-24,-1 0,1 0,-1 25,1-25,23 0,-48 25,25 0,-1-25,1 0,-1 0,-24 24,24-24,25 0,-24 0,-1 0,-24 25,24-25,1 0,-1 0,-24 25,25 0,-1-25,1 0,-1 0,-24 24,24-24,1 0,-1 0,1 25,-1-25,0 0,1 0,-1 0,1 0,-1 0,1 0,-1 0,0 0,1 0,-1 0,1 0,23 0,-23 0,-1 0,25 0,-24 0,-1 0,0 0,1 0,-1 0,25 0,-25 0,1 0,-1 0,1 0,-1 0,0 0,1-25,24 25,-49-24,24 24,-24-25,25 25,-1 0,0 0,-24-25,25 25,24 0,-49-25,24 25,-24-24,49 24,-25 0,-24-25,49 25,-24 0,-1-25,0 0,1 25,24-24,-25-1,0 25,1 0,-1 0,-24-25,49 25,-25 0,-24-24,25 24,-1 0,1 0,-25-25,24 25,1-25,-1 25,0 0,25-25,-24 25,23 0,-23 0,-1 0,25-24,-24 24,23-25,-23 25,-1 0,1-25,-25 0,24 25,0-24,1 24,-1-25,1 0,-1 25,0-24,-24-1,25 0,-1 25,1-25,-1-24,25-1,-25 26,-24-1,0 0,25 1,-1-26,-24 25,0 1,49-26,-49 1,24 24,-24-25,0 26,0-1,25-49,-1 49,-24 0,0 1,25-51,-25 51,0-50,0 49,0 0,24 0,1-24,-25 24,0-24,0-1,24 50,-24-25,0-24,0 24,0 1,24-1,1 0,-25 0,0 1,0-1,24 25,-24-25,25 0,-25 1,24-1,0-24,-24 24,0 0,25 25,-25-49,0 24,0 0,24-24,1 24,-25 0,24 0,-24-24,24 24,-24-24,25 24,-25 0,0-24,24 49,-24-25,0-24,25 24,-25-24,24 24,1 0,-25 0,0-24,24 24,0-49,1 24,-1 1,-24 0,25-1,-1 25,-24-24,24-1,1 1,-1-25,1 0,-25 24,24 1,1 24,-1-25,-24 26,0-50,0 24,0 25,24-24,-24 24,25-49,-25 25,0-26,0-24,0 75,0-50,0 49,0-49,0 24,0-24,0 49,0-24,0-25,0 49,0-25,0-24,0 25,0 24,0-49,0 0,0 49,0-25,0 1,0-25,0 24,0 1,0 24,0-24,0-1,0 25,0-24,0 24,0 1,0-1,0 0,0-24,0 24,0 0,0 0,0 1,0-1,0 0,0 0,0 1,0-1,0 0,0 1,0-26,0 25,0 1,0-1,0 0,0 0,0 1,0-1,0 0,0 1,-25 24,25-25,0 0,-24 0,0 1,24-1,0 0,-25 0,25 1,0-1,-24 0,24 0,0 1,-25-1,1 0,24 1,-25-1,25 0,0 0,-24 25,24-24,-24 24,24-25,-25 25,25-25,0 0,-24 25,24-24,-25 24,25-25,0 0,-24 25,24-24,0-1,-24 25,24-25,0 0,0 1,-25 24,25-25,0 0,-24 25,24-25,0 1,0-1,0 0,-25 25,25-24,0-1,-24 25,24-25,-25 25,1 0,24-25,-24 25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8:23:06.8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566 51,'-20'0,"1"0,-20 0,0 0,0 0,0 0,19 0,20 0,0 19,-59 21,20-1,-19 0,19-19,19 20,20-40,-19 0,19 0,0 19,0-19,0 40,-20-40,20 19,-19 1,19 0,-20-20,20 20,0 19,0-39,0 20,0-20,0 39,0 0,-19 1,-1-20,20-1,0 40,0-39,0-20,0 39,0-39,0 20,0 0,0 19,0 1,0 19,0-20,0 1,0-1,0-19,0 19,0-19,0 0,20-1,-20 1,0-20,0 20,19-1,1 1,-20 0,39 19,-39-19,19 0,1-1,-20-19,19 20,1 19,-1 1,1-20,-1-1,1-19,-20 20,19-20,-19 0,40 39,-40-39,19 0,1 0,-1 0,-19 0,20 0,-20 0,39 0,0 0,19 20,1-20,0 0,-20 0,-20 0,1 0,-20 0,19 0,40 0,-20 0,19 0,-19 0,1-20,18 1,-38-1,-20 20,19 0,1 0,-1 0,1-20,-20 20,19 0,1-19,-1 19,-19-20,20 20,-1-20,1 0,19 1,-39-21,39 21,-19-21,-20 1,0 19,19-19,1-1,-20 21,0-21,0 20,0-19,0 0,0-1,0 21,0-21,0 1,0 19,19-19,-19-1,0-19,0 0,0 20,0 19,0-20,-19 21,19-21,-20 21,20-1,0 20,-19-20,19 1,-20-21,20 1,0 19,-39-19,39 19,-20 0,1 0,19 1,0-1,-20 20,-19-20,20 1,-20 19,-20-20,20 0,20 1,-20 19,39 0,-20-20,20 20,-20 0,20 0,-19 0,-1 0,20 0,-39 0,20 0,-20-20,19 20,1 0,19 0,-20 0,1 0,-1 0,1 0,19 0,-39 0,19 0,20 0,-39 0,0 0,-98 0,0 0,59 0,59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8:23:12.36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735 105,'-20'0,"-20"0,-19 0,0 0,-21-20,41 20,-1 0,20 0,0 0,1 0,-1 0,-20 20,20-1,-19-19,19 0,-20 20,1 0,39-20,-20 0,20 19,0-19,0 20,-20-20,20 0,0 39,0-39,0 20,-20-20,20 39,0-19,-40 0,40 19,0-19,0 38,-19-18,19-1,0 0,0-19,0 19,0-19,0 0,0-20,0 19,19-19,1 0,-20 20,40-20,-20 20,0-1,-1-19,1 20,-20-20,20 0,0 0,0 0,-1 19,1-19,0 20,0-20,0 0,19 0,-19 0,20 0,-20 0,19 0,1 0,-20 0,0 0,-20 0,19 0,1 0,0 0,0 0,0 0,39 0,-19 0,19 0,1 0,-21 0,-19 0,0 0,20 0,-21 0,1 0,40 0,-21 0,21 0,19 0,0 0,20 0,-19 0,-41 0,21 0,-41 0,21 0,0 0,-1 0,21 0,-21 0,1 0,0 0,19 0,-19 0,-1 0,1 0,20 0,-1 0,20 0,40 0,-20 0,40 20,-60-20,1 0,-21 19,-19-19,-21 0,1 0,20 0,-40 0,20 0,19 0,-19 0,40 20,-1-20,-39 0,19 0,1 0,-20 0,0 0,39 20,-39-20,0 0,19 0,-19 0,40 0,-21 0,21 0,-1 0,1 0,19 0,0 0,-19-20,-1 20,20 0,-19 0,19 0,-19 0,-21 0,21 0,-40 0,39 0,-19 0,-21 0,21 0,0 0,19 0,1 0,19 0,0 0,0 0,-19 0,-1-20,-39 20,20-19,-20 19,-20 0,19 0,1 0,20-20,-1 20,1 0,20 0,58-20,-38 20,-1-19,20-20,-59 19,-40 20,20-20,-20 20,39-19,-39-1,0 0,20 20,-20 0,20-19,-20-1,20 0,-20 20,0-39,0 39,0-20,0-19,0 19,0 1,0 19,-20-20,0 20,20 0,-20-19,-19-1,19 20,-20-20,20 1,0 19,1-20,-1 20,0-20,-20 1,1 19,19-20,-40 0,41 20,-1-19,-40 19,21-20,-1 20,40 0,-20 0,0 0,-19-20,19 20,-20 0,21 0,-21 0,0 0,1 0,-1 0,-19 0,39 0,0 0,-20 0,1 0,-1 0,0 0,21 0,-1 0,-40 0,41 0,-1 0,-40 0,21 0,-1 0,0 0,1 0,-1 0,20 0,0 0,-19 0,19 0,0 0,20 0,-20 0,-19 0,19 0,-40 0,21 0,-1 0,1 0,-1 0,40 0,-20 0,0 0,0 0,-19 0,-1 0,20 0,1 0,19 0,-20 0,0 0,0 0,-39 0,39 0,-40-19,21 19,-1 0,40 0,-20 0,-19 0,39-20,-40 20,0 0,-19 0,39 0,-20 0,21 0,-21 0,20 0,-19 0,19 0,-20 0,1 0,19 0,0 0,-20 0,1 0,19 0,0-20,-39 20,19-19,0 19,1 0,-1-20,0 20,40 0,-19 0,19 0,-40 0,40 0,-20 0,-20 0,1-19,-1 19,-19 0,-21 0,41 0,19 0,-39 0,59-20,-20 20,-20 0,40 0,-40 0,21 0,-21 0,-19-20,39 20,0 0,-20-19,20 19,1 0,-21 0,0 0,21 0,-1 0,0 0,0 0,0 0,0 0,1 0,-1 0,0 0,0 0,-19 0,-1 0,0 0,20 0,1 0,-21 0,40 0,-20 0,0 0,20 0,-19 0,-1 0,0 0,-20 0,21 0,-21 0,0 0,1 0,19 0,0 19,-39 1,59-20,-20 0,0 0,-20 20,20-20,-19 19,19 1,0-20,-19 0,19 0,0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8:23:25.05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3812 181,'0'0,"-139"0,-39-38,79 38,20 0,-40 0,79 0,20 0,0 0,1 0,-1 0,0 0,-20 0,-19 0,39 0,0 0,-19 0,19 0,0 0,0 0,0 0,20 0,-19 0,-1 0,20 0,-40 0,20 0,-19 0,-1 0,40 0,-20 0,20 0,-20 0,1 0,-1 0,0 0,-39 0,39 0,-20 0,1 0,-1 0,0 0,20 0,-19 0,19 0,20 0,0-19,-40 19,21 0,-1 0,0 0,-20 0,20 0,1 0,-1 0,0 0,0 0,-19-19,39 19,-20 0,-20 0,40 0,-20-19,1 19,-21 0,20 0,-20 0,1 0,-1 0,1 0,-1 0,0 0,-19 0,39 0,-20-19,21 19,-1 0,0 0,0 0,0-19,20 19,-39 0,-1 0,0 0,21 0,-1 0,-40-19,41 19,-1-19,-20 19,20 0,1 0,-1 0,-20 0,0 0,21 0,-1 0,0 0,20 0,-40 0,40 0,-19 0,19 0,-20 0,0 0,0 0,-39 0,-1 0,1 0,39 0,0 0,0 0,1 0,19 0,-40 0,20 0,0 0,0 0,20 0,-19 19,-1-19,20 0,-20 0,-20 0,21 0,-1 19,20-19,-20 0,20 0,0 0,-20 19,0-19,0 19,20-19,-19 19,-1-19,0 0,20 19,0-19,-20 0,20 0,0 19,-20 0,20-19,0 0,0 19,0-19,0 19,-19-19,19 39,0-39,0 19,0 0,0-19,0 19,0 0,0 0,0-19,0 38,0-38,0 19,0 0,0 1,0-1,0 0,0 0,0-19,0 19,0 0,0 0,0-19,0 19,0 0,19 0,-19 0,20 0,0 1,-20-1,20-19,-20 19,0 0,20-19,-1 19,-19 0,20 0,0-19,0 19,0 0,-20 0,20-19,-1 19,1 1,-20-1,40-19,-20 19,-1-19,1 19,-20 0,40 0,-20 19,19-38,1 19,-20 0,19-19,-39 0,20 0,0 19,0 1,19-20,21 0,-1 0,-19 0,-20 0,0 0,-1 0,41 0,-20 0,-1 0,1 0,-1 0,1 0,0 0,19 0,-39 0,39 0,-19 0,19 0,1 0,-21 0,1 0,0 0,19 0,1 0,-41 0,1 0,40 0,-40 0,39-20,20 20,-39 0,-1 0,1 0,0 0,-20 0,39 0,-19 0,-21 0,21 0,0 0,19 0,-19 0,19 0,1-19,-21 19,1 0,-20 0,0 0,-1 0,1 0,0 0,20 0,-21 0,41 0,-21 0,21 0,-1 0,1 0,-1 0,-19 0,0 0,19 0,-39 0,39 0,-39 0,0 0,19 0,-19 0,20 0,-20 0,19-19,1 0,-20 19,19-19,-39 19,40 0,-20-19,0 19,0-19,19 19,-39-19,40 0,-20 19,-20-19,19 19,21-19,-40-1,20 20,-20-38,39 19,-39 19,20-19,-20 0,0 0,0 19,0-38,0 38,0-19,0 0,20-1,-20 1,0 19,0-19,0 0,20 0,-20 0,0 19,0-19,0 0,0 19,0-19,-20 19,20-19,-20 19,20 0,0-19,0 0,-20 19,20-20,-19 20,19 0,-20-19,0 0,20 0,0 19,0-19,0 19,0-19,0 0,0 0,0 19,-20 0,20-19,0 19,-20-19,1 0,19 19,-20 0,20-20,-20 20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3T07:52:39.40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2227 64,'-20'0,"-59"0,39 0,20 0,1 0,-21 0,0-19,1 19,-40 0,59 0,0 0,-20 0,1 0,39 0,-20 0,0 0,0 0,0 0,-39 0,19-18,-19 18,19 0,1 0,39 0,-20 0,20 0,-40 0,20 0,1 0,-1 0,-40 0,40 0,1 0,-1 0,0 0,0 0,0 0,-19 0,-1 0,20 0,1 0,-21 0,20 0,0 0,20 0,-20 0,1 0,-1 0,0 0,-20 0,1 0,39 0,-20 0,20 0,-20 0,0 0,1 0,-1 0,0 0,0 0,20 0,-40 0,1 0,19 0,0 0,0 0,1 0,-1 0,0 0,20 0,-40 18,40-18,-20 19,1-19,-1 19,-20 0,40-19,-20 19,-19 0,39 0,-20 0,0-19,-19 38,39-19,-20 19,20-20,0-18,0 19,0 0,0 0,-20-19,20 38,0-19,0-19,0 19,0 19,0-19,0 0,0 18,0-37,0 38,0-19,0 0,0 0,0 0,0 19,-20-19,20 0,-20 19,20-20,0 1,0 19,0-19,0 19,0-19,0 38,0-38,0 18,0-18,-20 19,20 0,0 0,0 0,0 0,0-1,0 1,-19 0,19 0,-20-19,20 38,0-38,0 37,0-18,0-38,0 38,0 0,0 0,0 0,0-1,0 1,0-19,0 19,0 19,0-38,20 19,-20-20,0-18,0 19,19 19,-19-19,40 19,-20-38,0 38,0-19,19 19,-19-38,0 19,-20 37,20-56,19 19,-19 0,20 0,-40 0,19-19,21 19,-20 0,0-19,0 19,19 0,1-19,-20 0,19 0,-19 19,20-19,-20 0,39 19,-19-19,-1 0,21 0,-1 0,-19 0,39 0,-20 0,21 0,-1 0,20 0,-40 0,1 0,-21 0,1 0,-20 0,39 0,-19 0,0 0,39 0,-20 0,21 0,-41 0,40 0,-19 0,-1 0,-19 0,0 0,19 0,-19 0,-1 0,21 0,-1 0,1 0,19 0,0 0,-19 0,19 0,0 0,40 0,-60 0,21 0,-1 0,-59 0,19 0,1 0,19 0,-19 0,39 0,-39 0,19-19,1 19,-1 0,1 0,-1 0,1 0,-21 0,21 0,-1 0,1 0,19 0,59 0,-19 0,-20 0,-39 0,-20 0,-1-19,40 19,-39-19,-20 0,19 19,-19-38,20 19,19 0,-19 0,0-19,-1 1,21-1,-21 0,21 0,-21 19,21-19,-21-19,41 20,-41-39,41 38,-61-19,21 19,0 20,-1-39,-19 19,0-19,0 38,0-37,-1-20,-19 19,20 0,-20 1,0 18,20-19,-20 19,0 0,0-19,-20 1,20 37,-20-57,1 19,19 38,-20 0,0-18,20 37,0-38,-20 0,0 38,20-38,-20 19,1 19,19-38,0 38,-20-19,20 0,-20 1,20 18,0-19,-20 19,20-38,-20 38,20-19,-39 19,19-19,-20-19,1 38,39-19,-20 0,0 0,0 19,0 0,20 0,-19-19,-1 19,-20-19,20 19,-19 0,19 0,0-18,-20 18,21 0,-1 0,-40-19,41 19,-1 0,0 0,0 0,0 0,-39 0,19 0,-19 0,19 0,1 0,-21 0,1 0,-1 0,60 0,-39 0,39 0,-20-19,0 19,0 0,0 0,-19 0,-1 0,0-19,1 19,-1-19,1 19,-1 0,20 0,0 0,1 0,-1 0,0 0,-20 0,20 0,-19 0,-1 0,20 0,-39 0,0 0,19-19,0 19,20-19,-19 19,19 0,0 0,0 0,1 0,-1 0,-20 0,40 0,-20 0,1 0,-1 0,0 0,0 0,-20 0,21 0,-1 0,-20 0,20 0,1 0,-21 0,40 0,-20 0,-20 0,1 0,39 0,-40 0,40 0,-39 0,19 0,0 0,20 0,-40 0,40 0,-19 0,19 0,-20 0,20 0,-40 0,20 0,0 0,1 0,-1 0,0 0,0 0,20 0,-39-19,39 19,-20 0,0 0,0 0,0-19,20 19,-19 0,19 0,-40 0,-39-19,59 19,0-19,0 19,-39 0,59 0,-40-19,-19 19,39 0,-20 0,40 0,-20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8:31:27.37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1343 298,'-20'-20,"1"20,-1-19,20 19,0-20,-19 0,-1 20,20 0,0-20,0 20,-20 0,20-19,0 19,-19 0,19-40,-20 40,20 0,-20-19,20 19,-19 0,19-20,0 20,-20-20,20 0,-19 20,-1 0,20-19,-20 19,20 0,0 0,-19-20,-1 20,1 0,-1 0,0-20,1 20,19 0,-20 0,20 0,-20 0,1 0,19 0,-20 0,1 0,19 0,-40 0,21 0,-1 0,20 0,-20 0,-19 0,39 0,-39 0,19 0,-19 0,0 0,0 0,-20 20,19-20,21 0,-20 0,-1 39,-19-39,20 40,0-40,-20 20,59-1,-20-19,20 0,0 20,-19 0,-1-1,20 1,0 0,-19 19,-1-39,20 0,0 20,0 0,-20-20,20 19,0-19,0 20,0-20,0 20,0-20,0 19,0 1,0-20,0 20,0-20,-19 20,19-1,0 1,0-20,0 20,0-20,0 19,0-19,0 20,0 0,0 0,0-20,0 19,0-19,0 20,0 0,0-1,0 1,0 0,0-1,0-19,0 20,0 0,0-20,0 20,0-1,0-19,0 40,0-40,0 19,0-19,0 40,0-40,0 20,0-1,19 1,-19 0,0-20,0 39,20-39,-20 20,0-20,20 20,-20-20,0 19,19 1,-19-20,0 20,20-20,-20 19,0 1,0 0,19-1,-19-19,0 0,0 20,20-20,-20 20,20-20,-20 0,19 20,-19-20,20 19,-20-19,20 0,-1 20,-19 0,20-20,-20 0,0 0,0 19,19-19,-19 0,0 20,20-20,0 20,-1-20,1 20,0-20,-1 0,-19 0,20 0,-20 19,19-19,-19 0,20 0,0 0,-1 0,21 0,18 0,-58 0,59 20,-39-20,0 0,-1 0,-19 0,20 0,-1 0,1 0,0 0,-1 0,21 0,-21 0,40 0,-20 0,-19 0,0 0,-20 0,19-20,-19 1,0 19,20 0,-20 0,0 0,19 0,-19-20,20 20,0-20,-1 0,1 20,-1-19,1 19,-20 0,20-20,-1 0,-19 20,40-19,-40 19,19 0,-19-20,0 0,20 20,-20 0,0-20,19 20,-19-19,0 19,0 0,0-20,20 0,-20 20,20-19,-1 19,-19-20,0 0,0 20,0-19,20 19,-20 0,0-20,0 20,0-20,20 20,-20-39,0 39,0-20,0 0,39 1,-39-1,0 0,0 0,0 20,19-19,-19-1,20 20,-20-20,0 20,0-19,0 19,0-20,0 20,0-20,0 0,0 20,0-19,0 19,0-20,0 20,0-20,0 1,0 19,0-20,0 20,0-20,0 1,0-1,0 20,0-20,0 20,0-20,-20 1,1 19,19-20,0 20,0-20,0 20,0 0,0-19,-20 19,20 0,0-20,0 0,0 20,0-20,0 20,0-19,0 19,0-20,0 0,-19 20,19-19,0 19,-20 0,20-20,0 20,-20 0,20 0,-19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8:31:09.29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2150 146,'-20'0,"-79"0,20 0,0 0,-40 0,99 0,-19 0,19 0,20 0,-20 0,20 0,-39 0,-1 0,0 0,1 0,-1 0,20 0,1 0,-1 0,0 20,0-20,-39 19,19-19,21 20,-21 0,20-20,-19 20,-1 0,1-20,-1 19,0 21,1-20,19 0,0-20,1 19,-21 1,40 0,-40 0,21 0,-21-1,1 21,-1 0,20-1,-19-19,39 0,-40 0,20-1,-19 21,-1 0,40-21,-20 1,1 0,-1 20,0-21,20 1,-59 40,59-41,-20 1,-20 20,40-20,-39 19,39 1,-60-1,60-19,-19 20,-1-1,20-19,0 0,-20 0,20 0,-20 39,20-20,-20 1,20 0,0-1,-19 21,19-1,0-19,-20 39,0-40,20 1,0-20,0 39,0 1,0-21,0 1,0 19,0-39,0 20,0-1,0 21,0-1,0-19,0-1,0-19,0 20,0-1,0 21,40-41,-21 41,-19-1,40-19,-20 19,-20 1,0-1,0 0,0-19,0-20,0 0,0 19,0 21,20-41,-20 21,0 0,0-21,19 21,-19-20,0 0,0 19,0-39,0 20,0 19,0 21,20-21,0-19,0 40,19 19,-19-40,0 1,19 0,-39-21,0 1,20 0,0 0,-20 0,0-1,20 21,0-40,-20 20,19 0,21 19,-20 1,39-20,-39 19,0-19,-1 0,1-20,20 20,-40 19,39-19,-19 0,0 0,-20-20,20 19,-20-19,19 20,1-20,0 20,0-20,0 20,19-20,-39 0,20 20,19-1,-39 1,40-20,-40 20,20-20,-20 20,20-20,-1 0,1 20,-20-20,40 0,-20 0,-20 19,39 1,-19-20,-20 0,39 20,1-20,-20 0,19 40,1-21,-1-19,-19 0,20 0,-1 20,-19-20,0 20,39-20,1 0,-41 0,1 0,20 0,-1 20,1-20,-20 0,19 0,1 0,19 0,1 0,-21 0,-19 0,0 0,19 0,1 0,-1 0,-19 0,20-20,-1 0,21 0,-41 20,21-19,19 19,-19-20,19 0,1 0,-1 20,0-39,-19 39,19-20,1 20,19-40,-20 20,-19 20,19-39,0-1,1 40,-1-39,-39 19,19 20,21-40,-1 1,0-21,21 21,-41 39,20-40,1 0,-40 40,-1-19,1 19,0-20,0 0,19-20,1 1,39-40,-59 39,19 0,21 1,-40-1,19 1,20-21,-19 21,0 19,-1-40,-39 41,20-41,-20 21,39-21,-19-19,-20 40,0-21,0 1,0 19,20-39,-20 20,0-21,0 41,0-21,0 21,0-1,0-19,0 19,0 1,0 19,-20 0,20-39,-20 19,20-19,0 19,0 0,0 1,0-1,0-19,0 19,0 20,0 1,0-1,0-20,0 20,0 20,0-39,0-1,-19 20,19 1,-20-61,0 41,20-1,0 1,0-1,0 20,0 0,-20-19,20 19,-39-39,39-1,-20 21,0 19,0-20,1 1,-21-21,20 21,1-1,-1 1,0 19,0-20,0 1,1-1,-21 0,20 21,0-21,-19 0,19 1,-19 19,-1-39,0 39,1-20,19 1,-20-1,21 0,-21-19,1 39,19-19,-20 19,40 0,-20 0,1 20,-1-39,20 39,-40-40,21 40,-1-20,20 0,-40 1,1-1,-1 20,-19-40,39 40,0-20,-39 1,39-1,-20 20,21 0,19 0,-20 0,0-20,20 20,-20 0,1 0,19 0,-20 0,0 0,20 0,-20 0,0-20,1 20,-1 0,-20 0,20 0,1 0,-1 0,0 0,0 0,1 0,-1 0,0 0,0 0,0 0,20 0,-19 0,19 0,-40 0,40 0,-20 0,20 0,-20 0,20 0,-19 0,-1 0,20 0,-20 0,0 0,1 20,-21-20,20 20,0-20,-19 20,39-20,-20 19,20-19,-20 0,20 20,-39-20,19 0,0 20,20-20,-20 20,20-20,-19 0,-1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8:12:10.20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1781 252,'0'25,"0"0,-25-25,0 0,25 24,-24-24,24 25,-25-25,0 0,0 0,1 25,-1-25,0 0,1 0,24 25,-25-25,0 0,1 0,24 24,-25-24,0 0,1 0,-1 25,0-25,1 0,-1 0,25 25,-25-25,1 0,-1 0,0 0,1 0,-1 0,0 0,1 0,-1 0,0 0,1 0,-1 0,0 0,0 0,1 0,-1 0,0 0,1-25,-1 25,0-25,1 25,24-24,0-1,-25 0,25 0,0 1,0-1,-25 25,25-25,0 1,-24 24,24-25,-25 25,25-25,-25 25,25-25,-24 25,24-24,-25-1,0 25,-24-25,24 0,1 25,-1-24,0 24,-24-25,24 25,1 0,-1 0,0 0,1 0,-1 0,0 0,0 0,1 25,-1-1,0-24,1 0,24 25,0 0,-25-25,25 25,0-1,0 1,-25 0,25 0,0-1,0 1,0 0,0-1,0 1,0 0,0 0,0-1,0 1,0 0,0 0,-24-1,24 1,0 0,0-1,0 1,0 0,0 0,0-1,0 1,0 0,0 0,0-1,0 1,0 0,24-25,-24 24,25 1,-25 0,25-25,-25 25,24-25,1 24,-25 1,25-25,-25 25,24-25,-24 25,25-25,0 24,-25 1,25-25,-1 0,-24 25,25-25,0 24,-25 1,24 0,-24 0,25-25,-25 24,25-24,-1 25,1 0,-25 0,25-25,-1 0,1 24,0-24,-1 0,1 25,0 0,-1-25,-24 25,25-25,-25 24,25-24,-1 0,-24 25,0 0,25-25,0 0,-1 0,1 0,-25 24,25-24,-1 0,1 25,0-25,-1 0,1 0,0 0,0 0,-1 0,1 0,0 0,-1 0,1 0,0 0,-1 0,1 25,0-25,-1 0,1 0,0 0,-1 0,-24 25,25-25,0 0,-1 0,1 0,0 0,-1 0,1 24,0-24,-1 0,1 0,0 0,-1 0,1 0,0 0,0 0,-25-24,24 24,1 0,0 0,-1 0,1 0,0 0,-25-25,24 25,1 0,0 0,-1 0,-24-25,25 25,0 0,-25-25,24 25,1 0,0 0,-25-24,24 24,-24-25,25 25,-25-25,25 25,-25-24,24 24,1 0,-25-25,25 25,-25-25,24 25,-24-25,25 25,0-24,-25-1,0 0,24 25,-24-25,0 1,0-1,0 0,0 0,0 1,0-1,25 25,-25-25,0 1,25 24,-25-25,25 25,-25-25,0 0,24 25,1-24,0 24,-1 0,1 0,-25-25,25 25,-25-25,24 25,-24-25,0 1,25 24,0 0,-25-25,24 25,-24-25,0 1,25 24,-25-25,0 0,25 25,-25-25,24 25,-24-24,0-1,0 0,0 0,0 1,0-1,0 0,0 1,0-1,0 0,0 0,-24 1,24-1,0 0,0 0,0 1,0-1,-25 0,25 1,-25 24,25-25,-24 25,-1-25,25 0,-25 25,1-24,-1 24,25-25,-25 25,1 0,-1 0,0 0,1 0,-1 0,0 0,0 0,1 0,-1 0,0 0,1 0,-1 0,0 0,1 0,-1 0,25 25,-25-25,1 0,-1 0,25 24,-25-24,25 25,-24-25,-1 0,0 0,25 25,-24-25,24 25,-25-25,0 0,25 24,0 1,-24-25,-1 0,25 25,-25-25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8:39:16.64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1921 101,'-20'0,"-39"-20,39 20,1 0,19 0,-20 0,-40-19,21-1,19 20,0 0,1 0,-1 0,0 0,0 0,-19 0,-1 0,1 0,19 0,0 0,0 0,20 0,-19-19,-1 19,0 0,-19 0,19 0,0 0,-20 0,1 0,19 0,0 0,20 0,-19 0,-1 0,-20 0,40 0,-19 0,-1 0,0 0,-20 0,21 0,-21 0,20 0,1 0,-1 0,0-20,20 20,-20 0,1 0,-1 0,20 0,-20 0,20 0,-40 0,21 0,-1 0,0 0,20 0,-20 0,20 0,-39 0,19 0,0 0,20 0,-19 0,19 0,0 20,-40-20,0 0,21 0,-1 19,-39 1,39-20,-20 19,21-19,-21 20,20 0,0-20,1 0,-1 19,0 1,20-20,-20 19,1-19,19 0,-20 20,20-1,0-19,-40 20,40 0,0-1,0 1,0-20,-19 19,19 1,0 0,0 19,0-39,0 19,0 40,0-39,0 19,0-19,0-1,0 1,19-20,-19 19,0-19,0 20,20-20,-20 20,0-20,0 0,20 0,0 39,19-20,-39 1,40 0,-40-1,19 1,-19-20,0 0,20 0,-20 19,20 1,0-20,19 20,1-1,-20-19,19 39,-19-39,0 0,-1 0,-19 20,20-20,0 0,-20 0,20 0,19 0,1 0,-20 0,-1 0,41 0,-1 20,-19-20,-1 0,20 0,-19 0,19 0,-19 0,-1 0,1 0,-1 0,1 0,-20 0,-1 0,-19 0,20 0,0 0,20 0,-21 0,21 0,-20-20,-1 20,1 0,0 0,19 0,-19 0,20 0,-1 0,-19 0,39 0,-39 0,20 0,-1-20,-19 20,20-19,-21 19,-19 0,20 0,0 0,-20 0,20-20,-20 20,19 0,1 0,0-19,-20 19,20-20,-1 0,1 20,-20 0,0-19,0 19,20-20,-20 20,20-19,0-1,-20 20,19-20,-19 1,0-1,0 1,0 19,0-20,20 0,-20 1,0-1,0 1,20-21,-20 1,0 20,0-1,0 0,0 1,0-1,0 1,0-1,0 20,0-20,0 20,0-19,0 19,-20-20,20 1,-20 19,20-20,0 20,0-20,-19 20,19 0,0-19,0-1,0 20,0-19,-20 19,20-20,-20 20,0 0,0 0,20-19,-19 19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8:36:02.12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2680 75,'-25'0,"0"0,0 0,1 0,-1 0,0 0,1 0,24-25,-25 25,0 0,0 0,1 0,-1 0,0 0,1 0,-1 0,0 0,-24 0,24 0,0 0,0 0,1 0,-1 0,0 0,1 0,-1 0,0 0,0 0,1 0,-1 25,0-25,1 0,-1 0,0 0,0 0,1 0,-1 0,0 24,-24-24,24 25,0-25,1 0,-26 0,1 0,24 0,25 25,-25-25,-24 0,24 0,25 24,-25-24,1 0,-1 0,-25 25,50 0,-24-25,-1 0,0 0,25 25,-24-25,-1 0,25 24,-25-24,-24 25,24-25,0 25,0-25,1 0,-1 0,25 24,-25-24,1 25,-1-25,25 25,-25-25,25 25,-49-1,49 1,-25-25,0 0,25 25,-24-1,-1-24,0 50,0-25,25-1,-24-24,-1 25,25 0,-25-25,25 24,0 1,-25-25,25 25,-24-25,24 25,-25-25,25 24,0 1,-25-25,25 25,-49 24,24-24,25 0,-25-1,25 1,-24-25,24 25,-25-25,25 24,-25 1,1 0,24-1,0 1,0 0,-25-25,25 25,0-1,0 1,-25-25,25 25,-25-25,1 24,24 1,-25-25,25 25,0 0,-25-1,25 1,0 0,0-1,-25-24,25 25,-24 0,24 0,0-1,-25-24,25 25,0 0,0-1,0 1,-25 0,25 0,0-1,0 1,0 0,-24-1,24 1,0 0,0 0,0-1,0 1,0 0,0-1,0 1,0 0,0 0,0-1,0 1,0 0,0-1,0 1,0 0,0 0,0-1,0 1,0 0,0-1,24 1,-24 0,0 0,25-25,-25 24,25 26,-25-26,0 1,24-25,-24 25,0-1,0 1,0 0,0 0,25-25,-25 24,0 1,0 0,0-1,25 26,0-50,-25 25,0-1,24 1,-24 0,25-1,-25 1,0 0,25 0,-25-1,25 1,-1 24,-24-24,25-25,-25 25,0 0,25-25,-25 24,0 1,24-25,1 25,-25-1,25 1,0 0,-25 0,24-25,1 24,0-24,-1 50,1-50,-25 24,25-24,0 0,-25 25,24 0,1-25,0 25,0-25,-25 24,24-24,1 25,0-25,-25 25,24-25,-24 24,25-24,0 25,0 0,-1-25,1 25,0-1,-1-24,-24 25,25-25,0 0,-25 25,25-25,-1 24,1-24,0 0,0 25,24 0,-24-25,-1 25,1-25,0 24,24-24,-24 25,0 0,0-25,-1 0,1 24,0-24,-1 0,1 0,0 0,0 0,-1 0,1 0,0 0,-1 0,-24 25,25-25,0 0,0 0,-1 0,1 0,0 0,0 0,-1 0,1 0,0 0,-1 0,1 0,0 0,0 0,-1 0,1 0,0 0,-1 0,1 0,0 0,0 0,-1 0,26 0,-25 0,-1 0,1 0,0 0,-1 0,-24-25,25 25,0-24,0 24,-25-25,24 25,1-25,0 25,-1-49,1 49,0 0,0-25,-1 0,1 1,0-1,24 25,-24-49,0 49,-1-25,26 0,-50 0,0-24,49 49,-49-25,25 1,-25-1,50-25,-1 1,-49 24,25 1,-1-1,-24-25,50 26,-25-26,-25-24,24 74,1-99,24 25,-49 49,75-73,-75 73,24-49,-24 49,50-49,-50 49,25-24,-1-25,1 49,-25-24,25-1,-25 25,24 1,-24-1,0 0,0-24,25 49,-25-50,0 1,0 24,0 1,0-1,0 0,25 0,-25 1,0-26,0 26,0-1,0-25,0 26,0-26,0 1,0-1,-25 26,25-26,-25 1,25-1,-24 26,24-1,0 0,0 1,-25 24,25-50,0 25,0 1,-25-1,25 0,0 1,-24-26,-1 50,25-25,0 1,-25-1,25-24,-25 24,25 0,-24 1,24-1,-25 0,25 0,0 1,-25-1,0-24,25 24,0 0,-24 0,24-24,-25 49,25-25,-25 1,25-1,0 0,-24 25,24-25,0 1,-25 24,25-25,0 0,0 1,-25 24,25-25,-25 25,25-25,-24 0,24 1,-25 24,25-25,-25 0,1 25,24-24,-25 24,25-25,0 0,-25 25,25-25,-25 25,1 0,24-24,-25 24,0-25,0 25,1 0,-1 0,0-25,1 25,-1-24,0 24,-24 0,49-25,-25 25,0 0,25-25,-25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8:36:12.89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5713 74,'-25'0,"0"0,0 0,0 0,1 0,-26-24,25 24,-24 0,-1 0,25 0,-24-25,24 25,0 0,25-25,-49 25,24 0,0 0,0 0,1 0,-1 0,0 0,0 0,1 0,-1 0,0 0,25 25,-25-25,0 0,1 0,-1 0,0 0,0 25,0-25,1 0,-1 0,0 0,0 24,1-24,-1 0,0 0,0 0,0 25,1-25,24 25,-25-25,-25 0,50 24,-24-24,-1 0,0 0,0 0,0 0,1 0,24 25,-25-25,0 0,0 25,0-25,1 0,-1 0,0 0,0 0,1 0,-1 0,25 25,-25-25,0 0,0 0,1 0,-1 0,0 0,0 0,25 24,-24-24,-1 0,0 0,0 0,0 0,1 0,-1 0,25 25,-50-25,1 0,49 25,-25-25,0 0,0 0,1 0,-1 0,-25 0,25 0,1 0,24 24,-25-24,0 0,0 0,1 0,-1 0,0 0,25 25,-25-25,0 0,1 25,-1-25,0 0,0 0,1 25,-1-25,0 0,0 0,0 0,-24 0,24 24,-25-24,1 25,24-25,-24 0,-1 0,0 25,1-25,24 0,0 25,1-25,-1 0,0 0,0 0,0 0,1 0,-1 0,25 24,-50-24,26 0,-1 0,0 0,-25 0,26 25,-1-25,0 0,0 0,25 25,-49-25,24 24,-25-24,26 0,-26 0,25 0,0 25,1-25,-1 0,0 25,0-25,1 0,-1 0,0 0,25 25,-25-25,-24 0,24 0,0 0,0 0,1 0,-1 24,0-24,0 0,0 0,-24 25,49 0,-25-25,0 0,0 0,1 25,-1-25,0 24,-24 1,24 0,0-1,0-24,25 25,-49 0,24-25,0 0,0 25,1-1,-1 1,0-25,0 50,0-50,1 0,-1 24,0-24,25 25,-25 0,0-25,25 24,-24-24,-1 25,0 0,0-25,25 25,-24-25,24 24,-50 1,50 0,-25-25,25 25,-25-25,1 49,-1-24,25-1,0 1,-25-25,25 25,-25-25,1 49,24-24,-25-25,25 25,-25 0,0-1,25 1,-49 0,49-1,0 1,-25 0,0-25,25 25,-25-1,25 1,-24 0,24 0,-25-25,25 24,-25 1,25 0,0-1,-25-24,25 25,0 0,0 0,-25-1,1 1,24 25,0-26,0 50,0-49,0 0,-25 0,25-1,0 26,0-25,0-1,0 1,0 24,0 1,0-25,0 24,0-24,0 0,0-1,0 1,0 24,0-24,0 0,0 0,0-1,0 51,0-26,25-24,-25-1,0 1,0 0,0 49,24-24,-24-26,0 26,0 24,25-25,-25 1,25-25,-25-1,0 1,0 0,0-1,25 1,0 0,-1 24,1 1,0-25,0 24,-25-24,49 24,-49 1,25-26,-25 1,25 0,0 0,-1-1,1 1,-25 0,25-25,-25 24,25 1,-25 0,24-25,1 25,-25-1,25 26,0-50,0 25,-25-1,0 1,24-25,1 25,-25-1,25 1,0 0,-1 24,1-49,0 25,0 0,24 24,-49-24,25 24,25-24,-25 0,-1 0,-24-1,25 1,25 0,-26 24,1-49,0 50,0-50,-25 24,25-24,-25 25,49 0,1 0,-50-1,49 1,-24-25,0 25,0-1,-1-24,1 25,0-25,0 50,24-26,-24 1,0-25,0 50,24-50,-24 24,0 1,0 0,-1-25,1 24,0 1,0-25,-1 25,1-25,25 49,-1-24,-24 0,25-25,-1 49,-24-49,49 25,-74 0,25-25,25 0,-50 24,25-24,24 25,-24-25,24 25,-24 0,0-25,0 0,0 24,-1-24,1 0,0 25,24 0,1-25,0 25,-26-1,1-24,25 25,74 24,-100-49,51 25,-50-25,24 25,-24-25,24 0,-24 0,0 25,0-25,0 0,-1 0,1 0,25 0,-26 0,1 0,25 0,-1 0,1 0,-25 0,0 0,-1 0,1 0,0 0,0 0,-1 0,26 0,-25 0,0 0,24 0,-24 0,24 0,1 0,-25 0,24 0,1 0,-25 0,-1 0,-24-25,50 25,0 0,-26 0,1 0,0 0,0 0,-25-25,25 25,24 0,-24 0,0 0,-1 0,1 0,0-25,0 25,0-24,-1 24,51 0,-26 0,1 0,-25-25,-1 25,1 0,25 0,-25 0,24 0,-49-25,25 25,-25-24,25 24,-1 0,1-25,0 25,0 0,0-25,-1 0,1 25,0 0,0-24,-1 24,1 0,0-25,0 25,24-25,-24 25,-25-25,25 25,0 0,-1 0,1 0,0 0,0 0,-25-24,25 24,24-25,1 25,-25-25,-1 25,1 0,0 0,0 0,-25-24,24 24,1 0,0 0,0-25,0 25,-1 0,1 0,0 0,0 0,24 0,-24 0,25 0,-1 0,-24 0,24 0,-24 0,25 0,-25 0,24 0,1 0,-1 0,-24 0,0 0,0 0,-1 0,1 0,0 0,0 0,0 0,-1 0,1 0,0 0,0 0,24 0,-24 0,0 0,24 0,1 0,-25 0,0 0,-1 0,1 0,0 0,0 0,-1 0,1 0,0 0,25 0,-1 0,-24 0,0 0,-1 0,26 0,-25 0,0 0,24 0,1 0,-26-25,1 25,0 0,0 0,0 0,-1 0,1 0,0-25,49 25,-49 0,25 0,-26 0,26 0,0 0,-1 0,1 0,-26 0,26 0,24 0,-24 0,-25 0,24 0,1 0,-1 25,-24-25,50 25,-1-25,-49 0,24 0,1 0,-1 0,26 0,-51 0,26 0,0 0,-1 0,1 0,-25 0,24 0,1 0,24 0,-49 0,0 0,24 0,1 0,-26 0,51 0,-1 0,-49 0,49 0,-49 0,0-25,24 25,1 0,-25 0,0 0,24-25,-24 25,24 0,-24-24,25 24,-1-25,-24 25,0-25,24 25,-24 0,0-25,0 1,24-1,-24 25,0 0,0-25,-25 1,49 24,-24-25,49 0,-49 25,0 0,0 0,0-25,-1 25,-24-24,25 24,-25-25,25 25,0-25,-1 25,1-49,0 49,25-50,-50 26,24-1,1-25,0 50,0-24,-25-26,49 1,-49 24,50 0,-25-24,-1 49,-24-50,50 26,-50-26,50 25,-50 1,0-1,24-24,1 49,-25-50,25 25,-25 1,0-1,25-24,-1 49,-24-25,0 0,0 0,25 1,-25-26,0 25,50 1,-50-1,0-24,25 24,-25 0,24 0,-24 1,0-1,0 0,0 0,25 1,-25-1,0-24,0-1,0 1,25 24,-25-49,25 24,-25 26,0-1,0-25,0 26,0-1,0 0,0 0,0 1,0-1,-25 25,25-25,0 1,-25-1,25 0,-25 0,25 1,0-1,-24 25,24-25,-25 0,0 25,25-24,0-1,-25 25,25-25,-25 25,1-49,-1 24,0 25,25-25,-25 1,1 24,-1-25,0 25,0-25,25 0,-25 25,1-24,-1 24,0-50,0 26,0 24,25-25,-24 25,-1-25,25 0,-25 25,0 0,25-24,-24 24,24-25,-25 25,0 0,0-25,25 0,-25 1,1 24,-1-25,0 25,25-25,-25 25,1-24,-1 24,25-25,-50 25,50-25,-25 25,1-25,-1 1,0 24,25-25,-25 25,25-25,-24 25,24-25,-25 25,25-24,-50 24,25-25,1 0,-1 25,25-24,-50-1,50 0,-49 25,24-25,0 1,-24-1,24-25,0 50,0 0,0-24,25-1,-24 25,24-25,-50 25,25-24,1 24,-1-25,0 25,-25-25,26 25,-1 0,0-25,-25 25,50-24,-24-1,-1 25,-25 0,26 0,24-25,-25 0,0 25,0 0,0 0,1-24,-1 24,0 0,-24-25,-1 0,25 25,-24-24,-1-1,1 25,24-25,-25 25,25 0,1-25,-1 25,0 0,25-24,-25 24,0 0,1 0,24-25,-25 25,0 0,0-25,1 25,-1 0,0 0,0-25,0 25,1 0,-26-24,25 24,1-25,-1 25,0 0,25-25,-25 25,0 0,1-24,-1 24,0 0,-25-25,26 25,-1-25,-25 25,26-25,-1 25,0-24,-25 24,1-25,24 0,0 25,-49-25,49 1,-24 24,24-25,0 0,0 25,1 0,24-24,-25 24,0 0,0 0,0-25,-24 0,24 25,-25-25,1 1,24 24,0-25,1 25,-26-25,25 25,0-25,1 25,-1 0,25-24,-25 24,0 0,1-25,-1 0,0 25,0 0,-24-24,-26-1,26 0,24 0,0 25,0-24,1 24,-1 0,0-25,0 25,0 0,-24-25,24 0,0 25,1 0,-1-24,0 24,0-25,0 25,1 0,-1-25,0 25,0 0,25-24,-24 24,-1 0,0-25,0 25,0-25,1 25,-1 0,0-25,0 25,0 0,25-24,-24 24,24-25,-25 25,0 0,0-25,1 25,-1 0,0 0,0-25,0 25,1 0,24-24,-25 24,25-25,-25 25,0 0,1 0,-1-25,0 25,0-24,-24 24,24-25,25 0,-25 25,0-25,1 25,24-24,-25 24,0 0,0 0,25-25,-25 25,25-25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8:40:59.77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1249 108,'-20'0,"-59"-39,20 39,-21-39,41 39,-1 0,40 0,0-20,-20 20,-39 0,-21 0,21 0,19 0,-39 0,19 0,21 0,39 0,-20 0,0 0,20 0,-20 0,0 0,20 20,-39-20,39 0,-20 0,20 19,0-19,-20 0,0 0,-19 20,39-20,-20 0,20 0,-20 19,20-19,-20 20,0-20,20 0,-20 20,1-1,19-19,-20 20,0-1,20 1,-20-20,20 19,-20-19,20 20,-20-20,1 39,19-20,-20 1,20-1,0-19,-20 40,20-40,0 19,0 1,0-1,0 1,0 19,0-39,0 19,0-19,20 20,-20-1,0 1,20-20,-20 19,0 21,19-40,1 19,-20-19,20 20,-20-20,20 19,0-19,-20 20,0-1,20 1,19-20,-19 19,0 1,20-1,-21 1,1-20,0 0,0 0,-20 0,20 0,0 0,-1 19,1-19,20 0,-20 0,0 0,19 0,-19 0,0 0,0 0,39 20,-39-20,20 0,-20 0,19 0,21 0,-40 0,-1 0,21 0,0 0,-1 0,-19 0,0 0,0 0,0 0,-1 0,21 0,0 0,-1 0,-39 0,20 0,0 0,0 0,0 0,19 0,-19 0,20 0,0 0,-1 0,-19 0,0 0,20 0,-21 0,21 0,0 0,-1 20,1-20,-20 0,0 0,-1 0,1 0,0 0,0 0,0 0,19 0,-19 0,40 0,-1 0,-39 0,20 0,-20 0,-1 0,-19-20,40 20,0 0,-20 0,19 0,-19 0,-20 0,20 0,-20 0,40-20,39 20,-39 0,19 0,1 0,-41 0,-19 0,0 0,20-19,0 19,-20-20,20 1,-20 19,20 0,-20-20,19 20,1-19,0 19,-20 0,0-20,20 20,-20-19,0 19,0-20,0 20,0-19,0 19,0-20,0 1,0 19,0-20,0 20,-20-39,20 39,0-20,0 20,-20-19,20 19,0-20,0 1,-20 19,20-20,0 1,0 19,0-39,0 39,0-20,-19 20,19-19,-20 19,20 0,0-40,0 40,-20-19,20 19,0-20,-20 20,20 0,-20-19,1-1,-21 1,0-1,20 1,-19-1,-1 20,20-19,20 19,-20-20,20 20,-19-19,-1 19,0 0,-20 0,20 0,1 0,-1 0,-40-20,1 0,19 20,20 0,-19-19,19 19,20 0,-20 0,0 0,20 0,-20 0,20 0,-20 0,1-20,-1 20,0 0,20 0,-20 0,0 0,20 0,-20 0,1 0,19 0,-20 0,0 0,20 0,-20 0,20 0,-20 0,20 0,-19 0,-1 0,0 0,0 0,0 0,0 0,20 0,-19 0,-1 0,20 0,-20 0,20 0,-20 0,20 0,-40 0,21 0,19 0,-40 0,40 0,-20 0,20 20,-20-20,20 0,-20 0,1 0,19 19,-20-19,20 0,-20 20,20-20,-20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8:40:50.16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1681 165,'-39'0,"-40"-39,0 39,0-40,40 40,-40-39,39 39,21-20,19 20,-20 0,20 0,-79 0,20-20,19 20,21 0,-40 0,59 0,-20 0,20 0,-20 0,0 0,1 0,-1 0,-19 0,19 0,-19 0,-1 0,40 0,-20 0,1 0,-1 0,20 0,-20 0,-19 0,-1 0,1 0,19 0,1 0,19 20,-40-20,40 0,-20 20,-19-20,19 20,-19-20,19 39,0-39,1 20,19-20,-20 20,0-20,20 19,-19-19,19 20,-20 0,0 19,0 1,1-21,-1 21,0-1,20-19,-19 0,19 19,0-19,0 0,-20 19,20-19,-20 19,20-19,0 39,0-19,0 19,0 0,0-19,0-1,-20 1,20 58,0-58,0 39,0-40,0 20,0 0,0 20,0-19,0-1,0 20,0-40,0 20,0-19,0-1,20 1,-20-1,0 1,0-1,20 1,-20-1,0 1,0-1,0 0,0 1,0-1,-20 1,20 19,0-39,0 39,0-20,0 21,0-21,0-19,0 39,0-39,0 19,0 1,0 19,0-39,0-1,0 1,0 0,0 19,0 1,0-21,0 21,0-20,0 19,0 1,0-1,0-39,0 40,20-1,0 20,-20-19,0-21,0 21,0-1,0-19,19 0,-19 0,0-1,0 1,0 0,20-20,-20 59,20-20,-1 1,-19-20,20 19,0 0,-20-39,39 20,-39 20,0-21,20 1,-20 20,39-1,-39-39,20 40,-20-40,0 19,0-19,0 40,20-40,-20 19,0-19,0 20,20 0,-20 0,19-1,-19 1,40-20,-40 20,0-20,0 20,19-20,-19 39,40-39,-40 20,0 19,20-39,-20 0,19 20,-19 0,20-20,-20 19,20 1,-1-20,1 20,-20-20,20 20,19-20,-39 19,40 1,-21-20,1 40,20-21,-40 1,39-20,-39 0,20 20,-1-1,1-19,0 0,39 0,0 0,-20 0,-19 0,0 0,19 0,20 0,-39 0,20 0,-1 0,0 0,1 0,78-19,-78-1,19 0,0-19,-20 39,1-40,-21 1,1 19,20-19,-1 19,0-19,1-1,-1 1,20-40,-39 59,0 0,19-39,1-20,19-20,-39 60,-1-1,21-38,-21 38,1-19,0-20,0-20,-20 20,0-39,19 0,-19 39,20-20,0 0,-20 60,0-40,0 0,0 20,0 0,0-40,0 40,0-20,0-20,0 40,0-20,-20 20,20-20,0 20,0-20,-20 39,1-19,-1 0,20 20,0-21,0 21,0-1,0 21,0-21,0 40,0-20,0-19,-20 19,0 1,20-21,0 20,0 1,0-1,0 20,0-40,-19 21,19-1,0 0,0-19,0 39,0-20,0-19,0-1,0 20,0 1,0-1,0 0,0 20,-20-20,20 1,0-1,-20 0,20 1,0-1,0 20,0-20,0 20,-19-20,19 20,-20 0,0-39,0 19,20 20,-19-20,19 1,-20 19,20-20,-20 20,-19-40,19 1,0 19,1-19,-1 19,20 0,-59-39,39 59,20-20,-20 1,1 19,-1-40,20 20,-20 20,20 0,-19 0,19-19,-20 19,20-20,-20 20,-39-20,59 20,0-19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9:25:12.31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1906 120,'0'0,"-20"0,20 0,-19 0,-1 0,0 0,20 0,-20 0,20 0,-19 0,-21-19,20 0,1 19,-41-20,41 1,-1 19,-20 0,-19 0,39 0,20-19,-19 19,-1 0,20 0,-20 0,-19 0,-1 0,1 0,-1 0,-19 0,39 0,-19 0,-1 0,40 0,-20 0,20 0,-19 0,-1 0,0 0,-19 0,19 0,-20 0,1 0,-1 0,40 0,-39 0,19 0,-19 0,-1 0,20 0,1 0,-21 19,20-19,1 19,-1-19,0 0,0 0,1 0,-1 20,-20-20,1 0,-1 19,21-19,-1 0,0 0,0 0,20 0,-19 0,19 19,-40-19,20 0,1 19,-21 0,20-19,1 39,-21-39,40 19,-20 0,20-19,0 20,0-20,-19 38,-1-38,20 19,0 0,0 1,0-20,-20 19,20 0,0-19,0 38,0 1,0-1,0-19,0 1,0-1,0 0,0 0,0 0,0 1,20 18,-20-19,20 0,19 20,-39-20,40-19,-40 19,19-19,-19 0,40 19,-20 1,-1-20,1 19,20-19,-21 19,21-19,-20 0,19 0,1 0,-1 19,20-19,-19 19,-20-19,19 20,-19-20,39 0,0 0,-39 0,20 0,-1 0,1 0,-1 0,-19 0,19 0,1 0,-1 0,1 0,-1 0,21 0,-1 0,-39-20,39 20,0 0,-19 0,-21 0,41 0,-41 0,1 0,0 0,39 0,-19 0,-1 0,1 0,-1 0,1 0,-1 0,20 0,-39 0,0 0,0 0,19 0,20 0,-19 0,19 0,-19 0,-1 0,-19 0,19 0,-19 0,0-19,0 19,-20 0,19 0,1-19,0 19,-20-19,39-20,-19 39,0-19,0 19,-1-19,1 19,-20-19,0 19,20 0,-20-19,20 19,-20-20,0 1,19 19,-19-19,0 19,20-19,-20 0,0-1,20 20,-20-19,0 0,0 0,0 19,0-19,0-1,0 20,0-19,0 0,0 19,0-19,0 19,-20-19,0-1,20 1,-19 19,19-19,0 19,-20-19,20 0,-20-1,0 20,20-19,-19 0,-1 19,0-19,0 0,-19-1,19 1,-19 0,19 0,0 19,0 0,1 0,-1-20,20 20,-20 0,20 0,-20 0,1-19,-1 19,0 0,0-19,1 19,19 0,-20 0,-20 0,21 0,-1 0,-39 0,59 0,-20 0,20 0,-20 0,-39 0,39 0,20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9:25:17.22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1171 57,'-20'0,"-19"0,-21-19,1 19,-40 0,-20 0,40 0,20 0,39 0,0 0,1 0,-41 0,-19 19,20 1,19-20,-19 0,39 0,0 0,20 0,0 19,-19-19,-1 0,20 19,-20-19,20 0,-20 0,20 19,-39-19,39 19,-20 0,20-19,-40 19,21 0,-1 0,20-19,0 19,-20 0,20 0,0-19,0 19,0-19,0 19,0 0,0-19,0 19,0-19,0 19,0-19,0 38,0-38,0 19,20-19,-20 19,20 0,19 0,-39-19,20 38,0-38,-20 19,20-19,-20 19,19 0,1-19,-20 19,0-19,20 0,0 0,-20 19,19-19,1 0,-20 0,20 19,-20-19,20 19,0-19,-1 0,1 0,20 19,-21-19,21 19,0-19,-21 0,1 0,0 0,-20 0,20 0,-1 0,1 0,39 0,-19 0,0 0,-21 0,1 0,39 0,-39 0,0 0,0 0,19 0,-19 0,0 0,19 0,-19 0,20 0,-20 0,-1 0,21 0,-1 0,-39 0,40 0,-20 0,0-19,-1 19,1-19,0 19,0-19,-1 0,-19 19,20-19,-20 0,20 0,-20 19,0-19,0 19,0-19,0 19,0-19,0 0,0 19,0-19,0 19,0-19,0 19,0-38,-20 38,20-19,0 19,0-19,0 19,0-19,0 0,-20 19,20-19,0 19,0-19,0 19,0 0,-19-19,19 0,0 19,0-19,-20 19,20 0,0 0,-20-19,20 19,-20-19,20 19,-19-19,19 19,-20-19,0 19,20 0,0 0,-20-19,20 19,0-19,-20 19,20 0,0-19,-39 19,39-19,0 19,-20 0,20-19,0-1,-20 20,20-19,0 19,-19-19,19 19,0-19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2T09:25:21.82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1294 129,'-20'0,"20"0,-20 0,0-18,-19 1,19 17,0 0,-20-17,21 0,-1 17,0 0,-40-18,21 18,19 0,0 0,0 0,1 0,19 0,-20 0,0 0,-20 0,1 0,-1 0,20 0,-39 0,19 0,-19 0,59 0,-20 0,0 0,0 0,0 0,0 0,-19 18,-1-1,1-17,19 0,20 17,-20-17,20 0,-40 35,20-35,1 34,-1-34,0 35,-20-18,21 0,-21 0,20 18,0-35,20 34,-20-34,20 18,0-18,0 17,0-17,0 34,20-34,-20 18,20-1,-20-17,20 17,0-17,-20 17,20-17,-20 0,19 0,1 0,0 0,0 35,-20-35,39 0,-39 0,20 0,20 0,-20 0,19 0,-19 0,0 0,0 0,-20 0,20 0,-20 17,19-17,21 0,0 0,-1 17,1-17,0 0,-1 0,-19 0,0 0,-20 0,20 0,39 0,-19 0,19 0,-19 0,0 0,-21 0,21 0,-40 0,20 0,0 0,0 0,-1 0,41 0,-20 0,-21 0,1 0,20 0,19 0,-19 0,0 0,-21 0,41 0,-40 0,19 0,1 0,-20 0,0-17,19 17,-19 0,20 0,-20 0,19 0,-19 0,0 0,0 0,19 0,1 0,0 0,-21 0,41 0,-40 0,19 17,-19-17,20 0,-1 0,21 0,-40 17,19-17,-19 0,20 0,-40 0,39 0,1 0,-20 0,20 0,-21 0,21 0,-20 18,39-18,-19 0,0 0,-21 0,41 0,-20 0,-1 0,-19 0,20 0,-1 0,1 0,-20 0,19 0,-19 0,40 17,-21-17,21 0,-1 0,1 0,-1 0,1 0,-1 0,-39 0,0 0,19 0,-19 0,0 0,0 0,20 0,-21 0,41 0,-40 0,19 0,1 0,19 0,-19 0,-20 0,19 0,1 0,0 0,-1 0,1 0,-20 0,20 0,-1 0,21 0,-21 0,21 0,-21 0,1 0,-20 0,20 0,-1 0,-39 0,40 0,-20 0,-1 0,1 0,0 0,20 0,19 0,-19 0,-1 0,1 0,0 0,-20 0,19 0,1 0,-40 0,40-17,-40 17,0-18,19 18,1-34,20 34,-1-35,-19 18,0 0,-20 0,20-18,-20 35,0-17,0-17,0 34,0-18,0-16,0 34,0-17,0 17,-20-35,0 35,20-17,0 17,-20-17,20-1,-19 18,-1-17,-20 17,20-17,1 0,-1 17,0-18,-20 1,20 17,1 0,-1 0,-20 0,20 0,0 0,-19-17,19 17,20-17,-40 17,40 0,-19 0,-21 0,0 0,20 0,1 0,-21 0,20 0,0 0,-19 0,39 0,-20 0,-40 0,41 0,19 0,-40 0,20 0,0 0,0 0,-19 0,19 0,0 0,-19 0,19 0,20 0,-40 0,0 0,21 0,-1 0,0 0,-20 0,40 0,-20 0,1 0,-1 0,0 0,-20 0,21 0,-21 0,0 0,1 0,19 0,0 0,0 0,20 0,-20 0,1 0,-21 0,-20 0,41 0,-21 0,20 0,-20 0,1-18,39 18,-20 0,0 0,0 0,20 0,-19 0,-41 0,20 0,1 0,-21 0,21 0,19 0,-20 0,1 0,19 0,0 0,0 0,-39 0,-1 0,1 0,19 0,0-17,1 17,-1 0,1 0,-1 0,20 0,-39-17,19 17,-20 0,-19 0,20 0,19 0,20 0,-39 0,59 0,-20 0,20 0,-20 0,20 0,-39 0,-1 0,0 0,20 0,-19 0,-1 0,0 0,-19 0,19 0,1 0,19 0,-20 0,20 0,1 0,-1 0,0 0,0 0,0 0,-19 0,-1 0,20 0,0 0,-19 17,39-17,-20 0,0 0,20 0,-20 0,20 0,-20 0,1 0,-1 17,-20 1,20-18,20 0,-19 0,-1 17,20-17,-20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6T10:16:07.42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74,'25'0,"0"0,-1 0,1 0,-25-20,25 20,0 0,0 0,-25-20,24 20,1 0,0-20,0 20,0 0,-1 0,1 0,0 0,0 0,0 0,0 0,-1 0,1 0,0 0,0 0,0 0,-1 0,1 0,0 0,0 0,0 0,-1 0,1 0,0 0,0 0,0 0,-1 0,1 0,-25 20,25-20,0 0,0 0,-1 0,-24 20,25-20,0 0,0 0,0 0,0 0,24 0,-24 0,0 0,0 0,-1 0,1 0,0 0,0 0,0 0,-1 0,1 0,0 0,0 0,0 0,-1 0,1 0,0 0,0 0,0 0,0 0,-1 0,1 0,0 0,0 0,0 0,-1 0,26 0,-25 0,24 0,-24 0,0 0,0 0,24 0,-24 0,0 0,0 0,0 0,24 0,-24 0,0 0,0 0,0 0,-1 0,1 0,0 0,0 0,0 0,-1 0,1 0,0 0,0 0,0 0,-1 0,26 0,-25 0,0 0,24 0,-24 0,0 20,0-20,0 0,-1 0,1 0,0 0,0 0,0 0,-1 0,1 0,0 0,25 0,-1 21,-24-21,0 0,24 20,-24-20,0 0,0 0,0 0,24 0,-24 0,0 0,0 0,24 0,-24 0,0 0,25 0,-26 0,1 0,0 0,25 0,-26 0,26 0,-25 0,0 0,-1 0,1 0,0 0,0 0,24 0,-24 0,25 0,24 0,-49 0,25 0,24 0,-49 0,25 0,-1 0,1 0,-1 0,26 0,-50 0,24 0,1 0,-25-20,0 20,-1 0,1 0,25 0,-25 0,-25-21,24 21,26 0,-25 0,24-20,-24 20,0 0,25 0,-26 0,1 0,0 0,0 0,0 0,24 0,-24 0,25-20,-25 20,-1 0,1 0,0 0,0 0,0 0,-1 0,1 0,0 0,25 0,-26 0,26 0,-25 0,0 0,0 0,24 0,1 0,-25 0,-1 0,1 0,0 0,0 0,0 0,-1 0,1 0,0 0,25 0,-26 0,26 0,-25 0,0 0,-1 20,1-20,0 0,0 0,0 0,0 0,-1 0,1 0,0 0,0 0,0 0,-1 0,1 0,0 0,0 0,0 0,24 0,1 0,-25 0,24 0,-24 0,0 0,0 0,0 0,-1 0,1 0,25 0,-25 0,-1 0,1 0,25 0,-1 0,26 0,-50 0,24 0,1 0,-25 0,24 0,-24 0,0 0,0 0,0 0,-1 0,1 0,0 0,0 0,0 0,24 0,-24 0,0 0,0 0,24 0,-24 0,0 0,0 0,-1 0,26 0,-25 0,24 0,-24 0,0 0,25 0,-25 0,-1 0,26 0,-25 0,24 0,-24 0,0 0,25-20,-26 20,1 0,25 0,-25 0,24-20,-24 20,0 0,25 0,-1 0,1 0,-1 0,-24 0,0 0,0 0,0 0,-1 0,1 0,0 0,0 0,0 0,-1 0,1 0,0 0,25 0,-26 0,51 0,-50 0,0 0,-1 0,1 0,0 0,0 0,0 0,-1 0,1 0,0 0,0 0,0 0,-1 0,1 0,0 0,0 0,0 0,-1 0,1 0,0 0,0 0,0 0,0 0,24 20,-24-20,0 0,0 0,-1 0,1 0,0 0,0 20,0-20,-1 0,1 0,0 0,0 0,0 0,-1 20,1-20,0 0,0 0,24 0,-24 0,0 0,25 0,-25 0,-1 0,1 0,25 0,-25 0,-1 0,1 0,0 0,0 0,0 0,-1 0,1 0,0 0,0 0,24 0,1 0,-25 0,25 0,-26 0,1 0,0 0,0 0,0 0,-1 0,1 0,0 0,0 0,24 0,-24 0,0 0,0-20,0 20,24 0,-24 0,25 0,-26 0,1 0,0 0,0 0,25 0,-26 0,1 0,0 0,0 0,0 0,-1 0,1 0,0 0,0 0,0 0,-1 0,-24-20,50 20,-25 0,0 0,-1 0,1 0,0-20,0 20,0 0,-1 0,1 0,0 0,0 0,0 0,0 0,24 0,-24 0,0 0,0 0,-1 0,1 0,0 0,0 0,0 0,-1 0,1 0,0 0,0 0,0 0,-1 0,1 0,0 0,0 0,0 0,0 0,-1 0,1 0,25 0,-25 0,-1 0,1 0,0 0,0 0,0 0,-1 0,1 0,0 0,0 0,0 0,-1 0,1 0,0 0,0 0,0 0,-1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3T06:57:32.27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577 72,'-20'0,"-20"-21,1 0,39 21,-20 0,0 0,-20 0,1 0,39 0,-20 0,0 0,-20 0,1 0,-1 0,40 0,-20 0,20 0,-20 21,0-21,1 21,19 0,-20 0,0-21,20 0,0 0,0 21,-20-21,20 0,0 0,0 21,-20-21,20 21,0-21,0 21,0-21,-20 22,20-22,0 21,-19 0,19-21,0 21,0-21,0 21,0-21,0 21,0 0,0-21,0 21,0 0,0 0,0-21,19 21,-19-21,0 21,0-21,20 21,-20-21,0 21,20-21,40 0,-41 21,41 0,-20-21,-1 0,1 0,0 0,-40 0,20 0,-1 0,1 0,20 0,0 0,-21 0,1 0,0 0,-20 0,20 0,-20 0,20 0,0 0,19 0,-19 0,0 0,0 0,-20 0,20 0,-20 0,19 0,1 0,0 0,0 0,0 0,0 0,-1 0,21 0,-20 0,40 0,-41 0,21 0,-20 0,20 0,-21 0,1 0,0 0,20 0,-20 0,19 0,-19 0,20 0,-1 0,1 0,-20 0,20 0,19 0,-19 0,-1 21,-19-21,0 0,20 0,-1 0,-39 0,20 0,0 0,0 0,0 0,0 0,-20 0,20 0,19 0,-19 0,40 0,-21 0,1 0,0 21,19-21,-19 0,-20 0,-20 0,39 0,-39 0,20 0,0 0,0 0,19 0,-19 0,20 0,0 0,-1 0,-19 0,40 0,-40 0,-1 0,21 21,-20-21,0 0,39 21,-19-42,19 21,1 0,-1 0,1 0,-40 0,0 0,-1 0,-19 0,20-21,0 0,0 0,0 0,0 21,-20 0,19-21,-19 21,0-21,0 0,0 21,0-21,0 0,0 21,0-21,0 0,0 0,0 21,0-21,0 0,-19 21,19-21,-20 0,20 0,-20 0,0 21,20-22,0 1,-20 21,20-21,-20 21,20 0,0 0,-19-21,-1 0,-20 0,20 21,0-21,1 0,-1 21,20-21,-20 21,20 0,-20 0,20-21,0 21,-20 0,-59 0,0 0,19 0,-19 0,19 0,40 0,20 0,-39 0,-21 21,1-21,19 0,20 21,-20-21,21 0,-1 0,0 0,-20 0,1 0,39 0,-40 21,20-21,-39 0,-1 0,1-21,19 21,20 0,20 0,-20 0,-20 21,-19-21,-1 0,41 0,-21 21,0-21,20 0,1 0,-1 21,-60-21,21 0,-1 0,21 0,19 0,0 0,20 0,-59 0,-60 0,39 0,21 0,39 0,0 0,-20 0,1 0,-1 0,20 0,20 0,-40-21,-39 0,39 21,21 0,19-21</inkml:trace>
  <inkml:trace contextRef="#ctx0" brushRef="#br0" timeOffset="8817">636 2891,'0'0,"-19"-21,-1 21,20 0,0 0,-60-42,21 21,-1 21,20 0,20 0,-40 0,1 0,-1 0,0 0,21 0,19 21,0 21,0-42,0 21,0 0,0 0,0 0,0-21,0 43,0-43,0 21,0-21,0 21,19-21,-19 21,0 0,0-21,20 0,-20 21,0-21,0 0,0 21,20-21,-20 0,0 21,20-21,0 21,-20-21,0 0,0 21,20-21,-20 0,0 0,19 0,-19 21,20-21,0 0,-20 0,20 21,-20-21,20 0,-20 0,0 21,20-21,-20 21,19-21,-19 0,0 21,20-21,0 0,0 0,0 0,-20 0,20 0,-1 0,1-21,-20 0,20 21,-20-21,20 21,-20 0,0-21,0 0,0 21,0-21,0 21,-20-21,20 21,0-21,0 0,0 21,-20-21,20 21,0-21,0 21,0-21,0 0,0 21,0-21,0 21,0-21,0 21,0-22,0 22,0-21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7T09:10:09.12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2231 122,'-25'0,"1"0,-1 0,0 0,0 0,1 0,-1 0,0 0,1 0,-1 0,0 0,0 0,1 0,-1 0,0 0,0 0,1 0,-1 0,25-24,-25 24,0 0,1 0,24-23,-25 23,0 0,0 0,1 0,-1 0,0 0,1 0,-1-24,-25 24,26 0,-1 0,0 0,0 0,1 0,-1 0,0 0,0 0,1 0,24-23,-25 23,0 0,0 0,1 0,-1 0,0 0,1 0,-1 0,0 0,0 0,1 0,-1 0,0 0,0 0,1 0,-1 0,0 0,0 0,1 0,-1 0,0 0,1 0,-1-23,0 23,0 0,1 0,-1 0,0 0,0 0,1 0,-1 0,0 0,0 0,1 0,-1 0,0 0,0 0,1 0,-1 0,0 0,25 23,-24-23,-1 0,0 23,0-23,1 0,-1 24,0-24,25 23,-25 1,25-1,-24-23,24 24,0-1,-25-23,25 24,0-1,0 1,0-1,0 1,0-1,0 1,0-1,0 0,0 1,0-1,0 1,25-24,-25 23,24-23,-24 24,25-24,0 0,0 0,-25 23,24-23,1 0,-25 24,25-24,0 0,-1 0,-24 23,25-23,0 0,-1 0,-24 24,25-24,0 0,0 0,-25 23,24-23,1 0,0 0,0 0,-1 0,1 0,0 0,0 0,-1 0,1 0,0 0,0 0,-1 0,1 0,0 0,-1 0,1 0,0 0,0 0,-1 0,1 0,0 0,0 0,-1 0,1 0,0 0,0 0,-1 0,1 0,0 0,-1 0,1 0,0 0,0 0,-1 0,1 0,0 0,0 0,-1 0,1 0,0 0,0 0,-1 0,1 0,0 0,0 0,-1 0,1 0,0 0,-1 0,1 0,0 0,0 0,-1 0,1 0,0 0,0 0,-1 0,26 0,-25 0,-1 0,1 0,0 0,0 0,-1 0,1 0,0 0,-1 0,1 0,0 0,0 0,-1 0,1 0,0 0,0 0,-1 0,1 0,0 0,-25 24,25-24,-1 0,1 0,0 0,0 0,-1 0,1 0,-25 23,25-23,-1 0,1 0,0 0,0 0,-1 0,-24 24,25-24,25 0,-26 0,26 0,-25 0,-1 0,1 0,0 0,-1 0,1 0,0 23,0-23,-1 0,1 0,0 0,0 0,24 0,1 0,-26 0,26 0,-25 0,-1 0,1 0,0 0,-1 0,1 0,0 0,0 0,-1 0,1 0,0 0,0 0,-1 0,1 0,0 0,0 0,-1 0,1 0,0 0,0 0,24 0,-24 0,-1 0,26 0,-25 0,-1 0,26 0,-25 0,-1 0,1 0,0 0,0 0,24 0,-24 0,24 0,1 0,-26 0,1 0,25-23,-26 23,1-24,0 24,-25-23,25 23,24-24,-24 24,-25-23,25-1,-1 24,-24-23,25-1,-25 1,0-1,0 1,0-1,0 1,0-1,0 1,0 0,-25 23,1 0,24-24,-25 24,0-23,0 23,1 0,24-24,-25 24,0 0,0 0,1 0,-1 0,25-23,-25 23,0 0,1 0,-1 0,-24 0,24-24,-25 24,1 0,24 0,0-23,1 23,-1 0,0 0,0 0,1 0,-1 0,0 0,0 0,1 0,-26 0,26 0,-1 0,0 0,0-24,-24 24,24 0,0 0,1 0,-1 0,0 0,0 0,1 0,-1 0,0 0,0 0,1 0,-26 0,26 0,-26 0,25 0,-24 0,24 0,0 0,1 0,-1-23,0 23,0 0,1 0,24-24,-25 24,0 0,0 0,1 0,-26 0,26 0,-26 0,25 0,1 0,-1 0,0 0,0 0,1 0,-1 0,0 0,0 0,1 0,-1 0,0 0,1 0,-1 0,0 0,0 0,1 0,-1 0,0 0,0 0,1 0,-1 0,0 0,0 0,1 0,-1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7T09:39:50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0 210,'25'0,"-1"0,1 0,0 0,0 0,0 0,-1 0,1 0,0 0,0 0,0 0,-1 0,1 0,0 0,0 0,-1 0,1 0,0 0,0 0,0 0,-1 0,1 0,0 0,0 0,-1 0,1 0,0 0,0 0,-25-193,25 193,-1 0,1 0,0 0,0 0,-1 0,1 0,0 0,0 0,0 0,-1 0,1 0,0 0,0 0,0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7T09:39:55.2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0 123,'25'0,"-1"0,1 0,0 0,0 0,0 0,0 0,0 0,0 0,0 0,0 0,-25-24,25 24,0 0,0 0,0 0,-25-24,25 24,-1 0,1 0,0 0,0 0,-25-24,25 24,0 0,0 0,-25-25,25 25,0 0,0 0,0 0,0 0,-25-24,25 24,0 0,-1 0,1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7T09:40:00.9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0 122,'0'-24,"25"24,25 0,-26 0,1 0,0 0,0 0,0 0,-1 0,1 0,0 0,0 0,-25-24,24 24,1 0,0 0,0 0,0 0,-1-24,1 24,0 0,0 0,-1 0,1 0,0 0,0 0,0 0,-1 0,1 0,0 0,0 0,-1 0,1 0,-25-24,25 24,0 0,0 0,-1-24,1 24,0 0,0 0,-1 0,1 0,0 0,0 0,0 0,-1 0,1 0,0 0,-25 24,25-24,-1 0,1 0,-25 24,25-24,0 0,0 0,-1 0,-24 24,25-24,0 0,0 0,-1 0,1 0,0 0,0 0,0 0,-1 0,1 0,0 0,0 0,-1 0,1 0,0 0,0 0,0 0,-1 0,1 0,0 0,0 0,-1 0,1 0,0 0,0 0,0 0,-1 0,1 0,0 0,0 0,-1 0,1 0,0 0,0 0,0 0,24 0,-24 0,0 0,-1 0,1 0,0 0,25 0,-50 24,24-24,1 0,25 0,-26 24,1-24,0 0,0 0,0 0,-1 0,1 0,0 0,0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7T09:51:56.07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721 38,'-25'0,"0"0,1 0,24-23,-25 23,0 0,0 0,1 0,-1 0,0 0,1 0,-1 0,0 0,0 0,1 0,-1 0,0 0,1 0,-1 0,0 0,0 0,1 0,-1 23,0-23,1 23,-1-23,25 23,-25 1,0-1,1-23,24 23,0 0,0 0,0 0,-25-23,25 23,0 0,0 0,0 0,0 0,0 0,25-23,-1 0,-24 23,0 0,25-23,-25 23,25-23,0 0,-25 24,24-24,1 0,0 0,-25 23,24-23,1 0,0 0,-25 23,25-23,-1 0,1 0,0 0,-1 0,1 0,0 0,0 0,-1 0,1 0,24 0,-24 0,0 0,0 0,-1 0,1 0,0 0,-1 0,1 0,0 0,0 0,-1 0,1 0,0 0,-1 0,1 0,0 0,0 0,-1 0,1 0,0 0,-1 0,1 0,0 0,0 0,-1 0,1 0,0 0,-1 0,1 0,0 0,0 0,-1 0,1 0,0 0,-1 0,1 0,-25-23,25 23,0 0,-25-23,24 23,1 0,-25-24,25 24,-25-23,0 0,24 23,-24-23,0 0,25 23,-25-23,0 0,0 0,0 0,0 0,-25 23,25-23,0 0,0 0,-24 23,-1-23,0 23,25-23,-24 23,24-24,-25 24,0-23,0 23,25-23,-24 23,-1 0,0 0,25-23,-24 23,-1 0,0 0,0 0,1 0,-1 0,0 0,1 0,-1 0,0 0,0 0,1 0,-1 0,0 0,1 0,-1 23,0-23,0 0,1 0,-1 0,25 23,-25-23,1 0,-1 0,0 0,0 0,1 0,-1 0,0 0,1 0,-1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10:17:54.67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671 323,'0'-25,"0"0,0 0,0 0,0 1,0-1,0 0,0 0,-25 25,25-25,-24 0,0 25,-1-24,1-1,0 25,-1 0,1 0,0 0,24-25,-25 25,1 0,0 0,-1 0,1 0,0 0,-1 0,1 0,0 0,-1 0,1 0,0 0,-1 0,1 0,0 0,-1 0,25 25,0 0,-24-25,24 24,0 1,0 0,0 0,-25-25,25 25,0 0,0-1,0 1,0 0,0 0,0 0,0 0,0 0,0-1,0 1,0 0,0 0,25-25,-25 25,24-25,-24 25,25-25,-1 0,-24 24,24-24,-24 25,25-25,-25 25,24-25,0 0,-24 25,25-25,-1 0,0 0,-24 25,25-25,-1 0,-24 25,24-25,1 0,-1 0,0 24,1-24,-1 0,0 0,1 0,-1 0,-24-24,24 24,1 0,-25-25,24 25,0 0,-24-25,25 25,-25-25,24 25,1-25,-25 0,0 1,0-1,24 25,-24-25,0 0,0 0,0 0,0 1,0-1,0 0,0 0,0 0,0 0,0 0,-24 25,24-24,-25 24,25-25,0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10:18:40.02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744 220,'0'-24,"0"-1,0 1,-25 24,25-24,-25 24,25-25,-25 25,25-24,-25 24,25-25,-24 25,-1 0,25-24,-25 24,0 0,1 0,24-25,-25 25,0 0,0 0,0 0,1 0,-1 0,0 0,0 0,1 0,-1 0,25 25,-25-25,0 0,1 0,24 24,-25-24,25 25,-25-25,0 0,0 24,1-24,24 25,-25-25,25 24,-25-24,25 24,0 1,-25-1,25 1,0-1,0 1,0-1,0 1,0-1,0 1,0-1,0 1,0-1,0 0,25-24,-25 25,25-25,-25 24,25-24,-25 25,24-25,-24 24,25-24,0 0,0 0,-25 25,25-25,-1 0,1 0,-25 24,25-24,0 0,-1 0,1 0,0 0,0 0,-1 0,1 0,0 0,0 0,0 0,-1 0,1 0,0 0,0 0,-25-24,24 24,1 0,-25-25,25 1,0-1,-25 1,0-1,25 1,-25 0,24 24,-24-25,0 1,0-1,25 1,-25-1,0 1,0-1,0 1,0-1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10:18:44.40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891 207,'0'-25,"0"1,-25 24,1-24,-1-1,1 25,24-24,-25 24,1 0,-25 0,24-24,-24 24,24 0,25-25,-24 25,-1-24,1 24,-1 0,1 0,-1 0,1 0,-1 0,1 0,-1 0,0 0,1 0,-1 0,1 0,-1 24,1-24,24 25,-25-25,1 0,24 24,-25-24,1 24,24 1,-25-25,25 24,-24-24,-1 24,25 1,0-1,-25-24,25 24,0 1,0-1,0 0,0 1,0-1,0 0,0 1,0-1,0 1,0-1,0 0,25-24,-25 25,25-25,-25 24,24-24,1 0,-25 24,24-24,1 25,-1-25,-24 24,25-24,-25 24,24-24,1 0,-25 25,24-1,1-24,-25 24,24-24,1 0,0 0,-1 0,-24 25,25-25,-1 0,1 0,-1 0,1 0,-25 24,24-24,1 0,-1 0,1 0,-1 0,1 0,-25-24,25 24,-1 0,1-25,-1 25,1-24,-1 0,1-1,-1 25,-24-24,25 24,-25-24,24 24,-24-25,25 1,-1 0,-24-1,25 25,-25-24,0 0,25-1,-25 1,0-1,0 1,0 0,0-1,0 1,0 0,0-1,0 1,-25 24,25-24,0-1,0 1,0 0,-25 24,25-25,-24 25,24-24,-25 24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9T08:18:18.08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937 279,'0'-29,"-30"1,30-1,0 0,-30 29,30-29,-29 29,29-29,0 0,0 0,-30 29,0 0,1 0,-1-29,-30 29,31 0,-1 0,0 0,1 0,-1 0,0 0,1 0,-1 0,0 0,0 0,1 0,-1 0,0 0,1 0,-1 0,0 0,1 0,-1 0,0 0,0 0,1 0,29 29,0 0,0 0,-30-29,30 29,0 0,0 0,0 0,0-1,0 1,0 0,0 0,0 0,0 0,0 0,0 0,30-29,-30 29,29-29,-29 29,30-29,-30 29,30-29,0 0,-1 0,1 0,-30 29,30-29,-30 29,29-29,1 0,0 0,-30 29,29-29,1 0,-30 29,30-29,0 0,-1 0,1 0,0 0,-1 0,1 0,0 0,-1 0,1 0,0 0,0 0,-1 0,1 0,0 0,-1 0,-29-29,30 29,-30-29,0 0,30 29,-30-29,29 29,-29-29,0 0,30 29,-30-29,0 0,0 0,0 0,0 0,0 0,0 0,0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9T08:18:39.38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1389 262,'0'-29,"0"1,-48 28,48-29,0 1,0-1,-48 29,1 0,47-28,-48 28,0 0,1-29,-1 29,0 0,1-28,-1 28,48-29,-48 29,0 0,1 0,-1 0,0 0,1 0,-1 0,0 0,0 0,1 0,-1 0,0 0,48 29,-47-29,-1 0,48 28,-48-28,48 29,-47-29,47 28,-48-28,0 0,48 29,0-1,-48-28,48 29,0-1,0 1,0-1,0 1,0-1,0 1,0-1,48-28,-48 29,48-29,-48 28,48-28,-48 29,47-29,-47 28,48-28,0 0,-48 29,47-29,-47 28,48-28,0 0,-1 0,1 0,0 0,0 0,-1 0,1 0,0 0,-1 0,1 0,0 0,0 0,-1 0,1 0,0 0,-48-28,47 28,1 0,-48-29,48 29,-48-28,47 28,-47-29,48 29,-48-28,0-1,0 1,48 28,-48-29,0 1,0-1,0 1,0-1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10:25:35.83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1930 159,'0'-24,"-24"24,-1 0,0 0,25-23,-25 23,1 0,-1 0,25-23,-25 23,0 0,25-24,-24 24,-1 0,0 0,1 0,-1 0,0 0,0-23,1 23,-1 0,0 0,0 0,1 0,-1 0,0 0,0-24,1 24,-1 0,0 0,0 0,1 0,-1 0,0 0,0 0,1 0,-1 0,0 0,1 0,-1 0,0 0,0 0,1 0,-1 0,0 0,0 0,1 0,-1 0,0 0,0 0,1 0,-1 0,0 0,-24 0,24 0,-24 24,24-24,0 0,0 23,1-23,-1 0,0 0,0 0,1 0,-1 0,25 24,-25-24,0 0,1 0,-1 0,-25 0,26 0,24 23,-25-23,0 0,1 0,24 23,-25-23,25 24,-25-24,25 23,-25-23,25 24,-24-24,24 23,0 0,-25 1,25-1,0 1,0-1,0 0,0 1,25-24,-1 0,-24 23,25-23,-25 24,25-24,0 0,-25 23,24-23,1 0,0 0,-1 0,-24 23,25-23,0 0,0 0,-1 0,1 0,0 0,-25 24,25-24,-1 0,1 0,0 0,0 0,-1 23,1-23,-25 24,25-24,0 0,-1 0,1 0,0 0,24 0,-49 23,25-23,0 0,-1 0,1 0,0 0,0 0,-1 0,-24 24,25-24,25 0,-26 23,1-23,25 0,-1 0,-24 0,-1 0,1 0,0 0,-25 23,25-23,-1 0,1 0,0 0,0 0,-1 0,1 0,0 0,0 0,-1 0,1 0,0 0,0 0,-1 0,1 0,0 0,0 0,-1 0,1 0,0 0,-1 0,1 0,0 0,0 0,-1 0,1 0,25 0,-26 0,1 0,-25-23,25 23,0 0,-1 0,-24-23,25 23,0-24,0 24,-25-23,0-1,24 24,1-23,-25-1,25 24,-25-23,24 23,-24-23,0-1,0 1,0-1,0 1,0 0,0-1,-24 24,24-23,-25 23,25-24,-25 1,25 0,-24-1,-1 24,0 0,25-23,-25 23,25-24,0 1,-24 23,-1 0,0 0,0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8T10:25:42.63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1142 77,'-25'0,"1"0,-1 0,0 0,0 0,1 0,-26-23,26 23,-1 0,-25 0,26 0,-26 0,25-24,1 24,-1 0,0 0,0 0,1-23,-1 23,0 0,1 0,-1 0,0 0,0 0,1 0,-1 0,0 0,0 0,1 0,-1 0,25 23,-25-23,1 24,-1-24,0 0,25 23,-25-23,1 0,24 23,-25-23,0 24,25-1,-25-23,1 23,24 1,-25-24,25 23,0 1,-25-24,25 23,0 0,-25 1,25-1,0 1,0-1,0 0,0 1,25-24,-25 23,25-23,0 0,-1 0,-24 23,25-23,0 0,0 0,-1 0,-24 24,25-24,0 0,0 0,-25 23,24-23,1 0,0 0,-1 0,1 0,0 0,0 0,-1 0,1 0,0 0,0 0,-1 0,1 0,24 0,-24 0,0 0,0 0,24 0,-24 0,24 0,-24 0,0 0,24 0,-24 0,0 0,-25 24,49-24,-24 0,0 0,-1 0,1 0,0 0,-25 23,25-23,-1 0,1 0,0 0,0 0,-1 0,1 0,0 0,-1 0,1 0,0 0,0 0,-1 0,1 0,0 0,0 0,-1 0,1 0,0 0,-1 0,1 0,0 0,0 0,-1 0,1 0,0 0,0 0,-1 0,26 0,-25 0,-1 0,1 0,0 0,-1 0,1 0,0-23,0 23,-1 0,-24-24,0 1,25 23,0 0,0 0,-25-24,24 24,-24-23,25 23,-25-23,25 23,-25-24,24 24,-24-23,25 23,-25-23,25-1,-25 1,0-1,0 1,0 0,-25-1,25 1,0-1,0 1,-25 23,25-23,-24 23,24-24,-25 24,0 0,25-23,-49 0,24 23,0 0,1 0,-1 0,0 0,0 0,1 0,24-24,-25 24,0 0,1 0,-1 0,0 0,0 0,1 0,-1 0,0 0,0 0,1 0,-1 0,-25 0,26 0,-1 24,0-24,1 0,-1 0,0 0,25 23,-25-23,1 0,-1 0,0 0,0 0,1 0,-1 0,0 0,1 0,-1 0,0 0,0 0,1 0,-1 0,0 0,0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6T08:57:38.15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2410 254,'0'-27,"-24"27,24-26,-25 26,1 0,24-27,-25 27,1 0,-1 0,1 0,-1 0,1 0,24-26,-24 26,-1 0,1 0,-1 0,1 0,-1 0,25-27,-24 27,0 0,-1 0,25-26,-24 26,-1 0,1 0,-1 0,1 0,0 0,24-27,-25 27,1 0,-1 0,1 0,-1-26,1 26,-1 0,1 0,0 0,-1 0,1-27,-1 27,1 0,-1 0,1 0,0 0,-1 0,1 0,-1 0,1 0,-1 0,1 0,-1 0,1 0,0 0,-1 0,1 0,-1 0,1 0,-1 0,1 0,0 0,-1 0,1 0,-1 0,-24 0,25 0,0 0,-1 0,1 0,-1 0,1 0,-1 0,1 0,-1 0,1 0,0 0,-1 0,25 27,-24-27,-1 0,1 0,-1 0,1 26,0-26,-1 0,25 27,-24-27,24 26,-25-26,1 0,-1 27,1-27,0 0,24 26,-25-26,25 27,-24-27,24 26,-25-26,1 27,-1-27,25 26,-24-26,24 27,0-1,-25 1,25-1,0 1,0-1,-24-26,24 27,0-1,0 1,-24-27,24 27,0-1,-25-26,25 27,0-1,0 1,0-1,0 1,0-1,0 1,0-1,0 1,0-1,0 1,0-1,0 1,0-1,0 1,-24-27,24 27,0-1,0 1,0-1,0 1,0-1,0 1,0-1,0 1,0-1,0 1,0-1,0 1,0-1,0 27,0-26,0 53,0-54,0 1,0-1,0 1,0-1,0 1,0-1,0 1,0-1,0 1,0-1,0 1,0-1,0 1,0-1,0 1,0 0,0-1,0 1,0-1,0 1,0-1,0 1,0-1,0 1,0-1,0 1,0-1,0 1,0-1,0 1,0-1,0 1,0-1,0 28,0-28,24 1,-24-1,0 1,25-27,-25 26,0 1,24-27,-24 26,24-26,1 0,-25 27,0-1,24-26,-24 27,25-27,-1 0,-24 26,25-26,24 27,-25-1,0-26,1 0,-25 27,24-27,1 0,-1 0,1 26,-1-26,0 27,1-27,-1 0,1 0,-1 0,25 0,0 0,0 0,0 0,-25 0,-24 27,25-27,-1 0,0 0,1 0,-1 0,1 0,-1 0,1 0,-1 0,-24-27,24 27,1 0,-1 0,1-27,-1 27,1 0,-1 0,0 0,1 0,-1 0,1 0,-25-26,24 26,1 0,-1 0,1 0,-1 0,0 0,-24-27,25 27,-1 0,25 0,-24 0,-1 0,-24-26,24 26,1-27,-1 27,1 0,-25-26,24 26,1 0,-1 0,1 0,-1 0,0-27,1 27,-25-26,24 26,-24-27,25 27,-1 0,1 0,-1-26,0 26,1 0,-1-27,1 1,24 26,-25-27,0 1,1-1,-1 27,1-26,-1 26,1-27,-25 0,24 27,1-26,-1-1,0 1,1 26,-1-53,1 53,-1-27,1 1,-1-1,25-26,0 27,-49-1,24 1,1-1,-25-26,48 53,-48-53,49 0,-24 53,-1-53,1 0,-1 53,-24-27,0-26,25 27,-1-27,-24 0,49 0,-25-1,-24 28,25-54,-1 27,1 0,-25 27,0-1,0 1,24-1,-24 1,0-1,24 1,-24-1,0 1,0-1,0 0,0 1,0-1,0 1,0-1,0 1,0-1,0 1,0-1,0 1,0-1,0 1,0-1,-24 27,0-26,-1-1,1 1,24-1,-25 27,1 0,24-27,-25 27,1-26,0 26,-1-27,25 1,-24 26,-1 0,-24-27,25 27,-1-26,1 26,0 0,-1-27,1 1,-1 26,1 0,-1 0,25-27,-24 27,0 0,24-26,-25 26,1 0,-1 0,1 0,-1-27,1 27,24-26,-24 26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25T09:11:16.777"/>
    </inkml:context>
    <inkml:brush xml:id="br0">
      <inkml:brushProperty name="width" value="0.05292" units="cm"/>
      <inkml:brushProperty name="height" value="0.05292" units="cm"/>
      <inkml:brushProperty name="color" value="#17365D"/>
      <inkml:brushProperty name="fitToCurve" value="1"/>
    </inkml:brush>
  </inkml:definitions>
  <inkml:trace contextRef="#ctx0" brushRef="#br0">0-4,'24'0,"1"0,0 0,0 0,0 0,-1 0,1 0,0 0,0 0,0 0,-1 0,1 0,0 0,0 0,0 0,0 0,-1 0,1 0,0 0,0 0,0 0,-1 0,1 0,0 0,0 0,0 0,-1 0,1 0,0 0,0 0,0 0,0 0,-1 0,1 0,0 0,0 0,0 0,-1 0,1 0,0 0,0 0,0 0,-1 10,1-10,0 0,0 0,0 0,-1 0,1 0,0 0,0 0,0 0,0 0,-1 0,1 0,0 0,0 0,0 0,-1 0,1 0,0 0,0 0,0 0,-1 0,1 0,0 0,0 0,0 0,0 0,-1 0,1 0,0 0,0 0,0 0,24 0,-24 0,0 0,24 0,-24 0,0 0,0 0,0 0,-1 0,1 0,0 0,0 0,0 0,0 0,-1 0,1 0,0 0,0 0,0 0,-1 0,1 0,0 0,0 0,0 0,-1 0,1 0,0 0,25 0,-26 0,1 0,0 0,0 0,0 0,0 0,-1 0,1 0,-25-10,25 10,0 0,0 0,-1 0,1 0,0 0,0 0,0 0,-1 0,1 0,0 0,0 0,0 0,0 0,-1 0,1 0,0 0,0 0,0 0,-1 0,1 0,0 0,0 0,0 0,-1 0,1 0,0 0,0 0,0 0,-1 0,1 0,0 0,0 0,0 0,0 0,-1 0,1 0,0 0,25 0,-26 0,1 0,0 0,0 0,0 0,-1 0,1 0,0 0,0 0,0 0,0 0,-1 0,1 0,0 0,0 0,0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25T09:11:27.442"/>
    </inkml:context>
    <inkml:brush xml:id="br0">
      <inkml:brushProperty name="width" value="0.05292" units="cm"/>
      <inkml:brushProperty name="height" value="0.05292" units="cm"/>
      <inkml:brushProperty name="color" value="#17365D"/>
      <inkml:brushProperty name="fitToCurve" value="1"/>
    </inkml:brush>
  </inkml:definitions>
  <inkml:trace contextRef="#ctx0" brushRef="#br0">0 0,'25'0,"0"0,0 0,-1 0,1 0,0 0,0 0,0 0,-1 0,1 0,0 0,0 0,0 0,-25 66,24-66,1 0,0 0,0 0,0 0,0 0,-1 0,1 0,0 0,0 0,0 0,-1 0,1 0,0 0,0 0,0 0,-1 0,1 0,0 0,0 0,0 0,0 0,-1 0,1 0,0 0,0 0,0 0,-1 0,1 0,0 0,0 0,0 0,-1 0,1 0,0 0,0 0,0 0,-1 0,1 0,0 0,0 0,0 0,0 0,-1 0,1 0,0 0,0 0,0 0,-1 0,1 0,0 0,0 0,0 0,-1 0,1 0,0 0,0 0,0 0,0 0,-1 0,1 0,0 0,0 0,0 0,-1 0,1 0,0 0,0 0,0 0,-1 0,1 0,0 0,0 0,0 0,-1 0,1 0,0 0,0 0,0 0,0 0,-1 0,1 0,0 0,0 0,0 0,-1 0,1 0,0 0,0 0,0 0,-1 0,1 0,0 0,0 0,0 0,0 0,-1 0,1 0,0 0,0 0,0 0,-1 0,1 0,0 0,0 0,0 0,-1 0,1 0,0 0,0 0,0 0,-1 0,1 0,0 0,0 0,0 0,0 0,-1 0,1 0,0 0,0 0,0 0,-1 0,1 0,0 0,0 0,0 0,-1 0,1 0,0 0,0 0,0 0,0 0,-1 0,1 0,0 0,0 0,0 0,-1 0,1 0,0 0,0 0,0 0,-1 0,1 0,0 0,0 0,0 0,-1 0,1 0,0 0,0 0,0 0,0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26T08:51:52.100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26T08:53:00.106"/>
    </inkml:context>
    <inkml:brush xml:id="br0">
      <inkml:brushProperty name="width" value="0.08819" units="cm"/>
      <inkml:brushProperty name="height" value="0.35278" units="cm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0-1,'25'0,"-25"24,25-24,0 0,0 0,0 0,0 0,-1 0,-24 25,25-25,0 0,0 0,0 0,0 0,0 0,0 0,-1 0,1 25,0-25,0 0,0 0,0 0,0 0,-1 0,1 0,0 0,0 0,0 0,-25 24,25-24,0 0,-1 0,1 0,-25 25,25-25,0 0,0 0,0 0,0 0,0 0,-1 0,1 0,0 0,0 0,-25 24,50-24,-25 0,-1 0,1 0,0 0,0 0,0 0,0 0,0 0,-1 0,1 0,0 0,25 0,-25 0,0 0,0 0,-1 0,1 0,0 0,0 0,0 0,0 0,0 0,-1 0,1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26T08:53:07.629"/>
    </inkml:context>
    <inkml:brush xml:id="br0">
      <inkml:brushProperty name="width" value="0.08819" units="cm"/>
      <inkml:brushProperty name="height" value="0.35278" units="cm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0,'25'0,"0"0,-1 0,1 0,0 0,0 0,0 0,-1 0,1 0,0 0,-25 7,25-7,0 0,-1 0,1 0,0 0,0 0,0 0,-1 0,1 0,0 0,0 0,0 0,-1 0,1 0,0 0,0 0,0 0,-1 0,1 0,0 0,0 0,0 0,-1 0,1 0,0 0,0 0,0 0,-1 0,1 0,0 0,0 0,0 0,-1 0,1 0,0 0,0 0,0 0,-1 0,1 0,0 0,0 0,0 0,-1 0,1 0,0 0,0 0,0 0,-1 0,1 0,0 0,0 0,0 0,-1 0,1 0,0 0,0 0,0 0,-1 0,1 0,0 0,0 0,0 0,-1 0,1 0,0 0,0 0,0 0,-1 0,1 0,0 0,0 0,0 0,-1 0,1 0,0 0,25 0,-26 0,1 0,0 0,0 0,0 0,-1 0,1 0,0 0,0 0,0 0,-1 0,1 0,0 0,0 0,0 0,-1 0,1 0,0 0,0 0,-1 0,1 0,0 0,0 0,0 0,-1 0,1 0,0 0,0 0,0 0,-1 0,1 0,0 0,0 0,0 0,-1 0,1 0,0 0,0 0,0 0,-1 0,1 0,0 0,0 0,0 0,-1 0,1 0,0 0,0 0,0 0,-1 0,1 0,0 0,0 0,0 0,-1 0,1 0,0 0,0 0,0 0,-1 0,1 0,0 0,25 0,-26 0,1 0,0 0,0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20T06:27:09.2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2,'25'0,"0"0,0 0,0 0,0 0,0 0,-1 0,1 0,0 0,0 0,0 0,0 0,0 0,0 0,0 0,0 0,25 26,-25-26,0 0,0 0,0 0,0 0,0 0,0 25,0-25,0 0,0 0,0 0,0 0,-25 26,25-26,0 0,0 0,0 0,-25 26,25-26,-1 0,1 0,0 0,0 0,0 26,0-26,0 0,0 0,25 0,-25 0,0 0,0 25,0-25,0 0,-50 0,0 0,0 0,0 0,0 0,0 0,0 0,0 0,0 0,0 0,0 0,0 0,0 0,0 0,1 0,-26 0,25 0,0 0,0 0,0 0,0 0,0 0,0 0,0 0,0 0,0 0,0 0,0 0,0 0,0 0,0 0,0 0,0 0,0 0,0 0,0 0,25 26,-25-26,0 0,25 26,0-52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9:53:25.7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0 235,'25'0,"-1"0,1 0,0 0,0 0,25 0,-1 0,-24 24,0-24,0 0,-1 0,1 0,0 0,0 0,0 0,-1 0,1 0,0 0,0 0,0 0,-1 0,1 0,0 0,0 0,0 0,-1 23,1-23,0 0,0 0,0 0,-1 0,26 0,-25 0,24 0,-24 0,0 0,25 0,-26 0,1 24,0-24,0 0,0 0,24 0,-24 0,0 0,0 23,24-23,-24 0,25 0,-1 0,-24 24,0-24,25 23,-26-23,1 0,25 0,-25 0,-1 0,1 24,25-24,-1 0,-24 0,0 0,0 0,24 23,-24-23,25 0,-1 0,-24 0,0 0,0 0,0 0,24 0,-24 0,25 0,-25 0,24 0,1 0,-1 0,-24 0,25 0,-25 0,-1 0,1 0,0 0,25 0,-26 0,1 0,25 0,-25 0,-1 0,1 0,0 0,0 0,0 0,-1 0,1 0,0 0,0 0,0 0,-1 0,26 0,-25 0,24 0,-24 0,0 0,0 0,0 0,24 0,-24 0,25 0,-25 0,-1 0,26 0,0 0,49 24,-25-1,-24-23,24 0,-49 0,25 24,-1-24,-24 0,0 0,0 0,-1 0,1 0,0 0,0 0,0 0,-1 0,1 0,0 0,0 0,0 0,-1 0,1 0,0 0,0 0,0 0,0 0,-1 0,1 0,25-24,-1 24,26 0,-1 0,-24 0,-1 0,-24 0,-25-23,25 23,0 0,0-24,-1 24,1-23,0 23,0 0,-25-24,0 1,0-1,0 1,0-1,0 1,25 23,-25-24,-25 24,-25 0,25 0,1-23,-26 23,25 0,-24 0,24 0,0-24,0 24,0 0,1 0,-1-23,0 23,0 0,0 0,-24 0,-26-24,1 24,24 0,25 0,1-23,-1 23,-25 0,25 0,1 0,-51 0,50 0,-24 0,24 0,-25 0,50-24,-49 24,24 0,-49 0,49-23,0 23,0-24,0 24,1 0,-1 0,0 0,0 0,0 0,-24 0,24 0,0 0,0 0,1 0,-26 0,25 0,0 0,0-23,1 23,-1 0,0 0,0 0,0 0,1 0,-1 0,0 0,0 0,0 0,1 0,-1 0,0 0,0 0,0 0,1 0,-1 0,0 0,0 0,-24 0,-1 0,25 0,-24 0,24 0,0 0,-25 0,1 0,24 0,-25 0,26 0,-51 0,26 0,24 0,-25 0,25 0,-24 0,-1 0,25 0,0 0,1 0,-1 0,0 0,0 0,0 0,1 0,-1 0,0 0,0 0,0 0,1 0,-26 0,0 0,-24 23,49-23,-24 0,-1 0,0 0,26 0,-1 0,-50 0,75 24,-24-24,-1 0,-50 0,1 0,49 0,-25 0,1 0,-1 0,25 0,1 0,-26 0,25 0,0 0,1 0,-1 0,0 0,0 0,0 0,1 0,-1 0,-25 0,25 0,-49 0,24 0,26 0,-26 0,0 0,26 0,-1 0,0 0,25 23,-25-23,0 0,1 24,-1-24,0 0,25 23,25-23,0 0,-1 0,51 24,-50-24,49 0,-49 23,49-23,-49 0,74 0,-74 0,25 0,-26 0,1 0,25 0,-25 0,-1 0,1 0,25 0,-25 0,24 0,-24 0,25 0,-26 0,26 0,-25 0,49 0,-24 0,-25 0,49 0,-49 0,0 0,24 0,-24 0,25 0,-25 0,24 0,1 0,-25 0,24 0,-24 0,0 0,0 0,24 0,-24 0,25 0,-26 0,1 0,0 0,0 0,24 0,-24 0,25 0,-25 0,24 0,1 24,-25-24,0 0,-1 0,1 0,0 0,0 0,0 0,-1 0,26 0,-25 23,24-23,-24 0,0 0,0 0,0 0,-1 0,1 0,25 24,-25-24,24 0,-24 0,0 0,0 0,-1 0,1 0,0 0,0 0,0 0,24 0,1 0,-50 23,25-23,24 0,-24 0,0 0,0 0,-1 24,26-24,-25 0,0 0,24 0,-24 0,25 0,-25 0,-1 0,1 0,0 0,0 0,0 0,-1 0,1 0,0 0,0 0,0 0,-1 0,1 0,0 0,25 23,-26-23,1 24,0-24,0 0,0 0,-1 0,1 0,0 0,0 0,0 0,-1 23,1-23,0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9:53:34.9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51,'25'0,"0"0,0 0,0 0,-1 0,1 0,0 0,0 0,0 0,-25-26,25 26,-1 0,1 0,0 0,0 0,0 0,-1 0,1 0,0 0,0 0,0 0,0 0,-1 0,1 0,0 0,0 0,0 0,-1 0,1 0,0 0,0 0,0 0,0 0,-1 0,1 0,0 0,0 0,0 0,-1 0,1 0,0 0,0 0,0 0,0 0,-1 0,1 0,0 0,0 0,0 0,0 0,-1 0,1 0,0 0,0 0,0 0,-1 0,1 0,0 0,0 0,0 0,0 0,-1 0,1 0,0 0,0 0,0 0,-1 0,1 0,-25-27,25 27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5-08-15T09:53:38.7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44,'0'-10,"25"10,-1 0,1 0,0 0,25 0,-26 0,1-9,0 9,0 0,0 0,24 0,-24 0,0 0,25 0,-26 0,1 0,0 0,0 0,0 0,-1 0,26 0,-25 0,0 0,0 0,-1 0,1 0,25 0,-25 0,-1 0,1 0,0 0,0 0,0 0,0 0,-1 0,1 0,25 0,-25 0,-1 0,1 0,0 0,0 0,24 0,-24 0,0 0,0 0,0 0,0 0,-1 0,1 0,0 0,0 0,0 0,-1 0,1 0,0 0,0 0,0 0,0 0,-1 0,1 0,0 0,0 0,0 0,-1 0,1 0,0 0,0 0,0 0,-1 0,1 0,0 0,0 0,25 0,-26 0,1 0,0 0,0 0,0 0,-1 0,1 0,0 0,0 0,0 0,-25 9,0 1,-25-10,-25 0,25 0,-24 10,24-1,-25-9,1 0,24 0,0 0,0 0,0 0,1 0,-1 0,0 0,-25 0,1 0,24 0,-25 0,26 0,-1 0,0 0,0 0,0 0,0 0,1 0,-1 0,0 0,0 0,0 0,1 0,-1 0,0 0,0 0,0 0,0 0,1 0,-1 0,0 0,0 0,0 0,1 0,-1 0,0 0,0 0,0 0,1 0,-1 0,0 0,0 0,0 0,0 0,1 0,-1 0,0 0,0 0,0 0,1 0,-1 0,0 0,0 0,0 0,0 0,1 0,-1 0,0 0,0 0,0 0,1 0,-1 0,0 0,0 0,0 0,0 0,1 0,-1 0,0 0,0 0,0 0,1 0,-1 0,0 0,0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1T06:17:56.1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5-08-11T06:17:56.8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4212-17E8-4325-B530-16ECC360F990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A5FE6-3A1C-47E6-9FC8-B73EF94462D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251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A5FE6-3A1C-47E6-9FC8-B73EF94462D5}" type="slidenum">
              <a:rPr lang="el-GR" smtClean="0"/>
              <a:pPr/>
              <a:t>59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A5FE6-3A1C-47E6-9FC8-B73EF94462D5}" type="slidenum">
              <a:rPr lang="el-GR" smtClean="0"/>
              <a:pPr/>
              <a:t>82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D908E-BC9E-4078-ABEB-A5BA7D86968D}" type="datetimeFigureOut">
              <a:rPr lang="el-GR" smtClean="0"/>
              <a:pPr/>
              <a:t>5/12/2015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8D1D2-49CC-4DD0-BE25-74EFA5BE72F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customXml" Target="../ink/ink25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1.xml"/><Relationship Id="rId18" Type="http://schemas.openxmlformats.org/officeDocument/2006/relationships/image" Target="../media/image37.emf"/><Relationship Id="rId3" Type="http://schemas.openxmlformats.org/officeDocument/2006/relationships/customXml" Target="../ink/ink26.xml"/><Relationship Id="rId17" Type="http://schemas.openxmlformats.org/officeDocument/2006/relationships/customXml" Target="../ink/ink3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customXml" Target="../ink/ink27.xml"/><Relationship Id="rId4" Type="http://schemas.openxmlformats.org/officeDocument/2006/relationships/image" Target="../media/image34.emf"/><Relationship Id="rId1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8.png"/><Relationship Id="rId7" Type="http://schemas.openxmlformats.org/officeDocument/2006/relationships/customXml" Target="../ink/ink3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customXml" Target="../ink/ink35.xml"/><Relationship Id="rId10" Type="http://schemas.openxmlformats.org/officeDocument/2006/relationships/image" Target="../media/image52.emf"/><Relationship Id="rId4" Type="http://schemas.openxmlformats.org/officeDocument/2006/relationships/image" Target="../media/image49.png"/><Relationship Id="rId9" Type="http://schemas.openxmlformats.org/officeDocument/2006/relationships/customXml" Target="../ink/ink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customXml" Target="../ink/ink41.xml"/><Relationship Id="rId7" Type="http://schemas.openxmlformats.org/officeDocument/2006/relationships/customXml" Target="../ink/ink4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emf"/><Relationship Id="rId5" Type="http://schemas.openxmlformats.org/officeDocument/2006/relationships/customXml" Target="../ink/ink42.xml"/><Relationship Id="rId10" Type="http://schemas.openxmlformats.org/officeDocument/2006/relationships/image" Target="../media/image64.emf"/><Relationship Id="rId4" Type="http://schemas.openxmlformats.org/officeDocument/2006/relationships/image" Target="../media/image61.emf"/><Relationship Id="rId9" Type="http://schemas.openxmlformats.org/officeDocument/2006/relationships/customXml" Target="../ink/ink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0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6.xml"/><Relationship Id="rId5" Type="http://schemas.openxmlformats.org/officeDocument/2006/relationships/image" Target="../media/image69.emf"/><Relationship Id="rId4" Type="http://schemas.openxmlformats.org/officeDocument/2006/relationships/customXml" Target="../ink/ink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4.jpeg"/><Relationship Id="rId7" Type="http://schemas.openxmlformats.org/officeDocument/2006/relationships/customXml" Target="../ink/ink48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5" Type="http://schemas.openxmlformats.org/officeDocument/2006/relationships/customXml" Target="../ink/ink47.xml"/><Relationship Id="rId10" Type="http://schemas.openxmlformats.org/officeDocument/2006/relationships/image" Target="../media/image78.emf"/><Relationship Id="rId4" Type="http://schemas.openxmlformats.org/officeDocument/2006/relationships/image" Target="../media/image75.jpeg"/><Relationship Id="rId9" Type="http://schemas.openxmlformats.org/officeDocument/2006/relationships/customXml" Target="../ink/ink4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80.jpeg"/><Relationship Id="rId7" Type="http://schemas.openxmlformats.org/officeDocument/2006/relationships/customXml" Target="../ink/ink51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emf"/><Relationship Id="rId5" Type="http://schemas.openxmlformats.org/officeDocument/2006/relationships/customXml" Target="../ink/ink50.xml"/><Relationship Id="rId10" Type="http://schemas.openxmlformats.org/officeDocument/2006/relationships/image" Target="../media/image84.emf"/><Relationship Id="rId4" Type="http://schemas.openxmlformats.org/officeDocument/2006/relationships/image" Target="../media/image81.jpeg"/><Relationship Id="rId9" Type="http://schemas.openxmlformats.org/officeDocument/2006/relationships/customXml" Target="../ink/ink5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3" Type="http://schemas.openxmlformats.org/officeDocument/2006/relationships/image" Target="../media/image86.jpeg"/><Relationship Id="rId7" Type="http://schemas.openxmlformats.org/officeDocument/2006/relationships/image" Target="../media/image88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4.xml"/><Relationship Id="rId5" Type="http://schemas.openxmlformats.org/officeDocument/2006/relationships/image" Target="../media/image87.emf"/><Relationship Id="rId4" Type="http://schemas.openxmlformats.org/officeDocument/2006/relationships/customXml" Target="../ink/ink53.xml"/><Relationship Id="rId9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6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customXml" Target="../ink/ink57.xml"/><Relationship Id="rId4" Type="http://schemas.openxmlformats.org/officeDocument/2006/relationships/image" Target="../media/image9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6.jpeg"/><Relationship Id="rId7" Type="http://schemas.openxmlformats.org/officeDocument/2006/relationships/customXml" Target="../ink/ink60.xml"/><Relationship Id="rId12" Type="http://schemas.openxmlformats.org/officeDocument/2006/relationships/image" Target="../media/image101.e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emf"/><Relationship Id="rId11" Type="http://schemas.openxmlformats.org/officeDocument/2006/relationships/customXml" Target="../ink/ink62.xml"/><Relationship Id="rId5" Type="http://schemas.openxmlformats.org/officeDocument/2006/relationships/customXml" Target="../ink/ink59.xml"/><Relationship Id="rId10" Type="http://schemas.openxmlformats.org/officeDocument/2006/relationships/image" Target="../media/image100.emf"/><Relationship Id="rId4" Type="http://schemas.openxmlformats.org/officeDocument/2006/relationships/image" Target="../media/image97.jpeg"/><Relationship Id="rId9" Type="http://schemas.openxmlformats.org/officeDocument/2006/relationships/customXml" Target="../ink/ink6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5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3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customXml" Target="../ink/ink65.xml"/><Relationship Id="rId7" Type="http://schemas.openxmlformats.org/officeDocument/2006/relationships/customXml" Target="../ink/ink67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emf"/><Relationship Id="rId5" Type="http://schemas.openxmlformats.org/officeDocument/2006/relationships/customXml" Target="../ink/ink66.xml"/><Relationship Id="rId4" Type="http://schemas.openxmlformats.org/officeDocument/2006/relationships/image" Target="../media/image12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8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customXml" Target="../ink/ink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emf"/><Relationship Id="rId4" Type="http://schemas.openxmlformats.org/officeDocument/2006/relationships/customXml" Target="../ink/ink7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image" Target="../media/image140.png"/><Relationship Id="rId7" Type="http://schemas.openxmlformats.org/officeDocument/2006/relationships/customXml" Target="../ink/ink72.xml"/><Relationship Id="rId12" Type="http://schemas.openxmlformats.org/officeDocument/2006/relationships/image" Target="../media/image145.e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emf"/><Relationship Id="rId11" Type="http://schemas.openxmlformats.org/officeDocument/2006/relationships/customXml" Target="../ink/ink74.xml"/><Relationship Id="rId5" Type="http://schemas.openxmlformats.org/officeDocument/2006/relationships/customXml" Target="../ink/ink71.xml"/><Relationship Id="rId10" Type="http://schemas.openxmlformats.org/officeDocument/2006/relationships/image" Target="../media/image144.emf"/><Relationship Id="rId4" Type="http://schemas.openxmlformats.org/officeDocument/2006/relationships/image" Target="../media/image141.png"/><Relationship Id="rId9" Type="http://schemas.openxmlformats.org/officeDocument/2006/relationships/customXml" Target="../ink/ink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49.em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76.xml"/><Relationship Id="rId5" Type="http://schemas.openxmlformats.org/officeDocument/2006/relationships/image" Target="../media/image148.emf"/><Relationship Id="rId4" Type="http://schemas.openxmlformats.org/officeDocument/2006/relationships/customXml" Target="../ink/ink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7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8.xml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11" Type="http://schemas.openxmlformats.org/officeDocument/2006/relationships/image" Target="../media/image161.emf"/><Relationship Id="rId5" Type="http://schemas.openxmlformats.org/officeDocument/2006/relationships/image" Target="../media/image157.png"/><Relationship Id="rId10" Type="http://schemas.openxmlformats.org/officeDocument/2006/relationships/customXml" Target="../ink/ink79.xml"/><Relationship Id="rId4" Type="http://schemas.openxmlformats.org/officeDocument/2006/relationships/image" Target="../media/image156.png"/><Relationship Id="rId9" Type="http://schemas.openxmlformats.org/officeDocument/2006/relationships/image" Target="../media/image160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emf"/><Relationship Id="rId3" Type="http://schemas.openxmlformats.org/officeDocument/2006/relationships/image" Target="../media/image163.png"/><Relationship Id="rId7" Type="http://schemas.openxmlformats.org/officeDocument/2006/relationships/customXml" Target="../ink/ink81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emf"/><Relationship Id="rId5" Type="http://schemas.openxmlformats.org/officeDocument/2006/relationships/customXml" Target="../ink/ink80.xml"/><Relationship Id="rId10" Type="http://schemas.openxmlformats.org/officeDocument/2006/relationships/image" Target="../media/image167.emf"/><Relationship Id="rId4" Type="http://schemas.openxmlformats.org/officeDocument/2006/relationships/image" Target="../media/image164.png"/><Relationship Id="rId9" Type="http://schemas.openxmlformats.org/officeDocument/2006/relationships/customXml" Target="../ink/ink8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5.emf"/><Relationship Id="rId5" Type="http://schemas.openxmlformats.org/officeDocument/2006/relationships/customXml" Target="../ink/ink83.xml"/><Relationship Id="rId4" Type="http://schemas.openxmlformats.org/officeDocument/2006/relationships/image" Target="../media/image1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customXml" Target="../ink/ink12.xml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customXml" Target="../ink/ink84.xml"/><Relationship Id="rId7" Type="http://schemas.openxmlformats.org/officeDocument/2006/relationships/customXml" Target="../ink/ink86.xm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emf"/><Relationship Id="rId5" Type="http://schemas.openxmlformats.org/officeDocument/2006/relationships/customXml" Target="../ink/ink85.xml"/><Relationship Id="rId4" Type="http://schemas.openxmlformats.org/officeDocument/2006/relationships/image" Target="../media/image196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12" Type="http://schemas.openxmlformats.org/officeDocument/2006/relationships/image" Target="../media/image205.emf"/><Relationship Id="rId38" Type="http://schemas.openxmlformats.org/officeDocument/2006/relationships/image" Target="../media/image206.emf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3.png"/><Relationship Id="rId11" Type="http://schemas.openxmlformats.org/officeDocument/2006/relationships/customXml" Target="../ink/ink89.xml"/><Relationship Id="rId37" Type="http://schemas.openxmlformats.org/officeDocument/2006/relationships/customXml" Target="../ink/ink102.xml"/><Relationship Id="rId5" Type="http://schemas.openxmlformats.org/officeDocument/2006/relationships/image" Target="../media/image202.jpeg"/><Relationship Id="rId10" Type="http://schemas.openxmlformats.org/officeDocument/2006/relationships/image" Target="../media/image204.emf"/><Relationship Id="rId4" Type="http://schemas.openxmlformats.org/officeDocument/2006/relationships/image" Target="../media/image201.jpeg"/><Relationship Id="rId9" Type="http://schemas.openxmlformats.org/officeDocument/2006/relationships/customXml" Target="../ink/ink8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customXml" Target="../ink/ink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registrar.iupui.edu/experiential-learning.html" TargetMode="External"/><Relationship Id="rId2" Type="http://schemas.openxmlformats.org/officeDocument/2006/relationships/hyperlink" Target="http://www.aee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ns.utexas.edu/fri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12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11" Type="http://schemas.openxmlformats.org/officeDocument/2006/relationships/customXml" Target="../ink/ink23.xml"/><Relationship Id="rId5" Type="http://schemas.openxmlformats.org/officeDocument/2006/relationships/customXml" Target="../ink/ink20.xml"/><Relationship Id="rId10" Type="http://schemas.openxmlformats.org/officeDocument/2006/relationships/image" Target="../media/image25.emf"/><Relationship Id="rId4" Type="http://schemas.openxmlformats.org/officeDocument/2006/relationships/image" Target="../media/image22.emf"/><Relationship Id="rId9" Type="http://schemas.openxmlformats.org/officeDocument/2006/relationships/customXml" Target="../ink/ink2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928670"/>
            <a:ext cx="9144000" cy="35804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ECP 2015 </a:t>
            </a:r>
            <a:r>
              <a:rPr lang="en-US" sz="4000" b="1" dirty="0" smtClean="0"/>
              <a:t>Belgrade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European Society of Pathology (ESP)/</a:t>
            </a:r>
            <a:br>
              <a:rPr lang="en-US" sz="3600" b="1" dirty="0" smtClean="0"/>
            </a:br>
            <a:r>
              <a:rPr lang="en-US" sz="3600" b="1" dirty="0" smtClean="0"/>
              <a:t>American Society for Clinical Pathology (ASCP)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Special Session, 7.9.2015</a:t>
            </a:r>
            <a:br>
              <a:rPr lang="en-US" sz="3600" b="1" dirty="0" smtClean="0"/>
            </a:br>
            <a:r>
              <a:rPr lang="en-US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</a:t>
            </a:r>
            <a:r>
              <a:rPr lang="en-US" sz="4900" b="1" dirty="0" smtClean="0">
                <a:solidFill>
                  <a:srgbClr val="FF0000"/>
                </a:solidFill>
              </a:rPr>
              <a:t> </a:t>
            </a:r>
            <a:r>
              <a:rPr lang="en-US" sz="4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4900" b="1" dirty="0" smtClean="0">
                <a:solidFill>
                  <a:srgbClr val="FF0000"/>
                </a:solidFill>
              </a:rPr>
              <a:t> platform 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dirty="0" smtClean="0"/>
              <a:t>as a tool for 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pathology education</a:t>
            </a:r>
            <a:r>
              <a:rPr lang="el-G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</a:t>
            </a:r>
            <a:r>
              <a:rPr lang="en-US" sz="5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hiponproject.eu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6165304"/>
            <a:ext cx="6400800" cy="69269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 </a:t>
            </a: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Andreas </a:t>
            </a: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Lazaris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Pathologist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5" name="Picture 1" descr="C:\Documents and Settings\Administrator\Επιφάνεια εργασίας\ECP2015_B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7683" cy="1340768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5500702"/>
            <a:ext cx="91440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Applying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Experiential </a:t>
            </a:r>
            <a:r>
              <a:rPr lang="en-US" sz="3200" dirty="0" smtClean="0">
                <a:solidFill>
                  <a:schemeClr val="tx1">
                    <a:tint val="75000"/>
                  </a:schemeClr>
                </a:solidFill>
              </a:rPr>
              <a:t>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earning in Pathology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Acute inflammation. Still images PDF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239315" cy="692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5013176"/>
            <a:ext cx="8219256" cy="165618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Refined  </a:t>
            </a:r>
            <a:r>
              <a:rPr lang="en-US" sz="2400" spc="600" dirty="0" smtClean="0"/>
              <a:t>analysis</a:t>
            </a:r>
          </a:p>
          <a:p>
            <a:pPr algn="ctr"/>
            <a:r>
              <a:rPr lang="en-US" sz="2400" dirty="0" smtClean="0"/>
              <a:t>of  </a:t>
            </a:r>
            <a:r>
              <a:rPr lang="en-US" sz="2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patterns </a:t>
            </a:r>
            <a:r>
              <a:rPr lang="en-US" sz="2400" dirty="0" smtClean="0"/>
              <a:t>of </a:t>
            </a:r>
            <a:r>
              <a:rPr lang="en-US" sz="2400" dirty="0" err="1" smtClean="0"/>
              <a:t>neoplasia</a:t>
            </a:r>
            <a:r>
              <a:rPr lang="en-US" sz="2400" dirty="0" smtClean="0"/>
              <a:t> in various tissues.</a:t>
            </a:r>
          </a:p>
          <a:p>
            <a:pPr algn="ctr"/>
            <a:r>
              <a:rPr lang="en-US" sz="2400" dirty="0" smtClean="0"/>
              <a:t>Crystallization of multiannual experience </a:t>
            </a:r>
          </a:p>
          <a:p>
            <a:pPr algn="ctr"/>
            <a:r>
              <a:rPr lang="en-US" sz="2400" dirty="0" smtClean="0"/>
              <a:t>teaching  basic pathology to undergraduate medical students. </a:t>
            </a:r>
            <a:endParaRPr lang="el-GR" sz="2400" dirty="0"/>
          </a:p>
        </p:txBody>
      </p:sp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-428660" y="0"/>
            <a:ext cx="9572660" cy="692696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 smtClean="0"/>
              <a:t> MOD</a:t>
            </a:r>
            <a:r>
              <a:rPr lang="en-US" sz="3200" dirty="0" smtClean="0"/>
              <a:t>A</a:t>
            </a:r>
            <a:r>
              <a:rPr lang="en-US" sz="3200" b="0" dirty="0" smtClean="0"/>
              <a:t>: </a:t>
            </a:r>
            <a:r>
              <a:rPr lang="en-US" sz="3200" b="0" dirty="0" err="1" smtClean="0"/>
              <a:t>Neoplasia</a:t>
            </a:r>
            <a:r>
              <a:rPr lang="en-US" sz="3200" b="0" dirty="0" smtClean="0"/>
              <a:t> course. Static images PDF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</a:t>
            </a:r>
            <a:r>
              <a:rPr lang="en-US" sz="3200" b="0" dirty="0" smtClean="0"/>
              <a:t>.</a:t>
            </a:r>
            <a:endParaRPr lang="el-GR" sz="3200" b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1498" y="1700808"/>
            <a:ext cx="451250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4788024" y="548680"/>
            <a:ext cx="4355976" cy="1080120"/>
          </a:xfrm>
          <a:prstGeom prst="rect">
            <a:avLst/>
          </a:prstGeom>
          <a:scene3d>
            <a:camera prst="orthographicFront"/>
            <a:lightRig rig="sunset" dir="t"/>
          </a:scene3d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 </a:t>
            </a:r>
            <a:r>
              <a:rPr kumimoji="0" lang="en-US" sz="2000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conventional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  teaching/learning </a:t>
            </a:r>
          </a:p>
          <a:p>
            <a:pPr lvl="0" algn="ctr">
              <a:spcBef>
                <a:spcPct val="0"/>
              </a:spcBef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 </a:t>
            </a:r>
            <a:r>
              <a:rPr lang="en-US" sz="20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not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neglected in HIPON. 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844893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HIPON MOD</a:t>
            </a:r>
            <a:r>
              <a:rPr lang="en-US" sz="3600" b="1" dirty="0" smtClean="0"/>
              <a:t>A</a:t>
            </a:r>
            <a:r>
              <a:rPr lang="en-US" sz="3600" dirty="0" smtClean="0"/>
              <a:t>: General Pathology </a:t>
            </a:r>
            <a:r>
              <a:rPr lang="en-US" sz="3600" dirty="0" err="1" smtClean="0"/>
              <a:t>Histo</a:t>
            </a:r>
            <a:r>
              <a:rPr lang="en-US" sz="3600" dirty="0" smtClean="0"/>
              <a:t>-Book </a:t>
            </a:r>
            <a:endParaRPr lang="el-GR" sz="3600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87638" y="4348163"/>
              <a:ext cx="3054350" cy="19050"/>
            </p14:xfrm>
          </p:contentPart>
        </mc:Choice>
        <mc:Fallback>
          <p:pic>
            <p:nvPicPr>
              <p:cNvPr id="1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71797" y="4313756"/>
                <a:ext cx="3086391" cy="87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0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95588" y="3830638"/>
              <a:ext cx="1616075" cy="26987"/>
            </p14:xfrm>
          </p:contentPart>
        </mc:Choice>
        <mc:Fallback>
          <p:pic>
            <p:nvPicPr>
              <p:cNvPr id="10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779748" y="3768603"/>
                <a:ext cx="1647756" cy="15105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752861" cy="5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>
            <a:noAutofit/>
          </a:bodyPr>
          <a:lstStyle/>
          <a:p>
            <a:r>
              <a:rPr lang="en-US" sz="3600" dirty="0" smtClean="0"/>
              <a:t>HIPON MOD</a:t>
            </a:r>
            <a:r>
              <a:rPr lang="en-US" sz="3600" b="1" dirty="0" smtClean="0"/>
              <a:t>B</a:t>
            </a:r>
            <a:r>
              <a:rPr lang="en-US" sz="3600" dirty="0" smtClean="0"/>
              <a:t>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en-US" sz="3200" dirty="0" smtClean="0"/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 Pathology </a:t>
            </a:r>
            <a:r>
              <a:rPr lang="en-US" sz="3200" dirty="0" smtClean="0"/>
              <a:t>Courses/Chapters.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Content developers: </a:t>
            </a:r>
            <a:r>
              <a:rPr lang="en-US" sz="2800" dirty="0" err="1" smtClean="0"/>
              <a:t>UoA</a:t>
            </a:r>
            <a:r>
              <a:rPr lang="en-US" sz="2800" dirty="0" smtClean="0"/>
              <a:t> (GR) &amp; UZSM (HR) </a:t>
            </a:r>
            <a:endParaRPr lang="el-GR" sz="2800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7987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71775" y="2852738"/>
              <a:ext cx="2339975" cy="2081212"/>
            </p14:xfrm>
          </p:contentPart>
        </mc:Choice>
        <mc:Fallback>
          <p:pic>
            <p:nvPicPr>
              <p:cNvPr id="7987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62422" y="2843378"/>
                <a:ext cx="2358680" cy="2099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79875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76538" y="5670550"/>
              <a:ext cx="1741487" cy="1116013"/>
            </p14:xfrm>
          </p:contentPart>
        </mc:Choice>
        <mc:Fallback>
          <p:pic>
            <p:nvPicPr>
              <p:cNvPr id="79875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767177" y="5661193"/>
                <a:ext cx="1760209" cy="1134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3">
            <p14:nvContentPartPr>
              <p14:cNvPr id="7987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97225" y="4027488"/>
              <a:ext cx="339725" cy="1587"/>
            </p14:xfrm>
          </p:contentPart>
        </mc:Choice>
        <mc:Fallback>
          <p:pic>
            <p:nvPicPr>
              <p:cNvPr id="7987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-1080"/>
                <a:ext cx="3398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7">
            <p14:nvContentPartPr>
              <p14:cNvPr id="79881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29088" y="2549525"/>
              <a:ext cx="500062" cy="230188"/>
            </p14:xfrm>
          </p:contentPart>
        </mc:Choice>
        <mc:Fallback>
          <p:pic>
            <p:nvPicPr>
              <p:cNvPr id="79881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4119728" y="2540159"/>
                <a:ext cx="518783" cy="248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 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b="1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</a:t>
            </a:r>
            <a:r>
              <a:rPr lang="en-US" dirty="0" smtClean="0"/>
              <a:t>1: </a:t>
            </a:r>
            <a:br>
              <a:rPr lang="en-US" dirty="0" smtClean="0"/>
            </a:br>
            <a:r>
              <a:rPr lang="en-US" dirty="0" smtClean="0"/>
              <a:t>Prostate Gland</a:t>
            </a:r>
            <a:endParaRPr lang="el-GR" dirty="0"/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864027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8295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17713" y="2438400"/>
              <a:ext cx="1447800" cy="258763"/>
            </p14:xfrm>
          </p:contentPart>
        </mc:Choice>
        <mc:Fallback>
          <p:pic>
            <p:nvPicPr>
              <p:cNvPr id="8295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08358" y="2429043"/>
                <a:ext cx="1466509" cy="27747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28184" y="188640"/>
            <a:ext cx="2458616" cy="2016224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 </a:t>
            </a:r>
            <a:r>
              <a:rPr lang="en-US" sz="3200" dirty="0" smtClean="0"/>
              <a:t>Prostate gland chapter</a:t>
            </a:r>
            <a:br>
              <a:rPr lang="en-US" sz="3200" dirty="0" smtClean="0"/>
            </a:br>
            <a: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section</a:t>
            </a:r>
            <a:endParaRPr lang="el-GR" sz="3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603449"/>
            <a:ext cx="6048672" cy="48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3310" y="2276872"/>
            <a:ext cx="63007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564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8353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3214678" y="5072074"/>
            <a:ext cx="5429288" cy="57150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dirty="0" smtClean="0"/>
              <a:t>Enlargeable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images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r>
              <a:rPr lang="en-US" sz="2800" dirty="0" smtClean="0"/>
              <a:t>HIPON Prostate gland chapter</a:t>
            </a:r>
            <a:r>
              <a:rPr lang="en-US" sz="2800" spc="300" dirty="0" smtClean="0"/>
              <a:t>.</a:t>
            </a: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Glossary terms-resources clicks.</a:t>
            </a:r>
            <a:endParaRPr lang="el-GR" sz="2800" dirty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70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72200" cy="509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39"/>
            <a:ext cx="3995936" cy="319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500098" y="4643446"/>
            <a:ext cx="3286149" cy="221455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O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riginal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ppt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file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as  a  </a:t>
            </a:r>
            <a:r>
              <a:rPr kumimoji="0" lang="en-US" sz="2800" b="0" i="0" u="none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link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deepen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knowledge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890" y="3286124"/>
            <a:ext cx="6876110" cy="393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02401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22750" y="1200150"/>
              <a:ext cx="749300" cy="328613"/>
            </p14:xfrm>
          </p:contentPart>
        </mc:Choice>
        <mc:Fallback>
          <p:pic>
            <p:nvPicPr>
              <p:cNvPr id="102401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213388" y="1190782"/>
                <a:ext cx="768023" cy="347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10240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92275" y="2781300"/>
              <a:ext cx="3414713" cy="479425"/>
            </p14:xfrm>
          </p:contentPart>
        </mc:Choice>
        <mc:Fallback>
          <p:pic>
            <p:nvPicPr>
              <p:cNvPr id="10240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82915" y="2771935"/>
                <a:ext cx="3433434" cy="498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10240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86500" y="1651000"/>
              <a:ext cx="879475" cy="14288"/>
            </p14:xfrm>
          </p:contentPart>
        </mc:Choice>
        <mc:Fallback>
          <p:pic>
            <p:nvPicPr>
              <p:cNvPr id="10240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277140" y="1641939"/>
                <a:ext cx="898195" cy="3240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365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500826" y="285728"/>
            <a:ext cx="2643174" cy="321471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Additional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original files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as  </a:t>
            </a:r>
            <a:r>
              <a:rPr kumimoji="0" lang="en-US" sz="3600" b="0" i="0" u="none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links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deepen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knowledge.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351" y="3500438"/>
            <a:ext cx="736964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500438"/>
            <a:ext cx="762377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5000636"/>
            <a:ext cx="1785918" cy="1857364"/>
          </a:xfrm>
          <a:prstGeom prst="rect">
            <a:avLst/>
          </a:prstGeom>
          <a:scene3d>
            <a:camera prst="orthographicFront"/>
            <a:lightRig rig="sunset" dir="t"/>
          </a:scene3d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 </a:t>
            </a:r>
            <a:r>
              <a:rPr kumimoji="0" lang="en-US" sz="1600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conventional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way of  teaching/learning </a:t>
            </a:r>
          </a:p>
          <a:p>
            <a:pPr lvl="0" algn="ctr">
              <a:spcBef>
                <a:spcPct val="0"/>
              </a:spcBef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  </a:t>
            </a:r>
            <a:r>
              <a:rPr lang="en-US" sz="16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not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neglected in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HIPON. </a:t>
            </a:r>
            <a:endParaRPr kumimoji="0" lang="el-GR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214950"/>
            <a:ext cx="8229600" cy="95035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HIPON’s</a:t>
            </a:r>
            <a:r>
              <a:rPr lang="en-US" sz="3200" b="1" dirty="0" smtClean="0"/>
              <a:t> principal aim: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857892"/>
            <a:ext cx="9144000" cy="100010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Application of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experiential learning principles </a:t>
            </a:r>
            <a:r>
              <a:rPr lang="en-US" dirty="0" smtClean="0"/>
              <a:t>in the field of</a:t>
            </a:r>
            <a:r>
              <a:rPr lang="el-GR" dirty="0" smtClean="0"/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Pathology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endParaRPr lang="el-GR" dirty="0" smtClean="0"/>
          </a:p>
          <a:p>
            <a:pPr algn="ctr">
              <a:buNone/>
            </a:pPr>
            <a:r>
              <a:rPr lang="en-US" dirty="0" smtClean="0"/>
              <a:t>namely,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r>
              <a:rPr lang="en-US" dirty="0" smtClean="0"/>
              <a:t> of </a:t>
            </a:r>
            <a:r>
              <a:rPr lang="en-US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</a:t>
            </a:r>
            <a:r>
              <a:rPr lang="en-US" dirty="0" smtClean="0"/>
              <a:t> and </a:t>
            </a:r>
            <a:r>
              <a:rPr lang="en-US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in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Pathology</a:t>
            </a:r>
            <a:r>
              <a:rPr lang="en-US" dirty="0" smtClean="0"/>
              <a:t> through  </a:t>
            </a:r>
            <a:r>
              <a:rPr lang="en-US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experience-based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</a:t>
            </a:r>
            <a:r>
              <a:rPr lang="en-US" dirty="0" smtClean="0"/>
              <a:t> learning activities.</a:t>
            </a:r>
            <a:endParaRPr lang="el-GR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0" y="1571612"/>
            <a:ext cx="9144000" cy="41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“ ICT e-modules on </a:t>
            </a:r>
            <a:r>
              <a:rPr lang="en-US" sz="2800" b="1" dirty="0" err="1" smtClean="0"/>
              <a:t>HistoPathology</a:t>
            </a:r>
            <a:r>
              <a:rPr lang="en-US" sz="2800" b="1" dirty="0" smtClean="0"/>
              <a:t>: a valuable online tool for students, researchers and professionals – </a:t>
            </a:r>
            <a:r>
              <a:rPr lang="en-US" sz="28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” </a:t>
            </a:r>
          </a:p>
          <a:p>
            <a:pPr algn="ctr"/>
            <a:r>
              <a:rPr lang="en-US" sz="2800" dirty="0" smtClean="0"/>
              <a:t>is a 3-year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r>
              <a:rPr lang="en-US" sz="2800" dirty="0" smtClean="0"/>
              <a:t> supported and co-funded by the </a:t>
            </a:r>
          </a:p>
          <a:p>
            <a:pPr algn="ctr"/>
            <a:r>
              <a:rPr lang="en-US" sz="2800" b="1" spc="300" dirty="0" smtClean="0"/>
              <a:t>Lifelong  Learning  Program </a:t>
            </a:r>
          </a:p>
          <a:p>
            <a:pPr algn="ctr"/>
            <a:r>
              <a:rPr lang="en-US" sz="2800" b="1" dirty="0" smtClean="0"/>
              <a:t>of the Education, Audiovisual and Culture Executive Agency, </a:t>
            </a:r>
          </a:p>
          <a:p>
            <a:pPr algn="ctr"/>
            <a:r>
              <a:rPr lang="en-US" sz="28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Commission of the European Union </a:t>
            </a:r>
          </a:p>
          <a:p>
            <a:pPr algn="ctr"/>
            <a:r>
              <a:rPr lang="en-US" sz="2800" dirty="0" smtClean="0"/>
              <a:t>(project reference number: </a:t>
            </a:r>
            <a:r>
              <a:rPr lang="en-US" sz="2800" b="1" dirty="0" smtClean="0"/>
              <a:t>531203-LLP-1-2012-1-GR-KA3-KA3MP, </a:t>
            </a:r>
            <a:r>
              <a:rPr lang="en-US" sz="2800" dirty="0" smtClean="0"/>
              <a:t>Grant Agreement: 2012 – 4909 / 001 – 001, Key Activity 3-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</a:t>
            </a:r>
            <a:r>
              <a:rPr lang="en-US" sz="2800" dirty="0" smtClean="0"/>
              <a:t> Multilateral Projects)</a:t>
            </a:r>
            <a:endParaRPr lang="el-GR" sz="2800" dirty="0"/>
          </a:p>
        </p:txBody>
      </p:sp>
      <p:pic>
        <p:nvPicPr>
          <p:cNvPr id="21506" name="Picture 2" descr="E:\HIPON\ΕΝΗΜΕΡΩΤΙΚΟ ΥΛΙΚΟ ΠΡΟΓΡΑΜΜΑΤΟΣ HIPON\HIPON FINAL LOG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467600" cy="150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395536" y="116632"/>
            <a:ext cx="864096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Prostate gland pathology.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Educational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video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852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10593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27763" y="4724400"/>
              <a:ext cx="576262" cy="360363"/>
            </p14:xfrm>
          </p:contentPart>
        </mc:Choice>
        <mc:Fallback>
          <p:pic>
            <p:nvPicPr>
              <p:cNvPr id="110593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18405" y="4715049"/>
                <a:ext cx="594979" cy="3790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148064" y="116632"/>
            <a:ext cx="3888432" cy="864096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Prostate gland pathology.</a:t>
            </a:r>
            <a:br>
              <a:rPr lang="en-US" sz="2400" dirty="0" smtClean="0"/>
            </a:br>
            <a:r>
              <a:rPr lang="en-US" sz="2400" b="1" dirty="0" smtClean="0"/>
              <a:t>Virtual (digitalized) slide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corresponding to the video.</a:t>
            </a:r>
            <a:endParaRPr lang="el-GR" sz="2400" dirty="0"/>
          </a:p>
        </p:txBody>
      </p:sp>
      <p:pic>
        <p:nvPicPr>
          <p:cNvPr id="89090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48063" cy="3997508"/>
          </a:xfrm>
          <a:prstGeom prst="rect">
            <a:avLst/>
          </a:prstGeom>
          <a:noFill/>
        </p:spPr>
      </p:pic>
      <p:pic>
        <p:nvPicPr>
          <p:cNvPr id="89091" name="Picture 3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3429" y="1187642"/>
            <a:ext cx="7150571" cy="56703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000504"/>
            <a:ext cx="2000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smtClean="0"/>
              <a:t>Α </a:t>
            </a:r>
            <a:r>
              <a:rPr lang="en-US" sz="2000" b="1" dirty="0" smtClean="0"/>
              <a:t>resolution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able to highlight the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particular  morphological features </a:t>
            </a:r>
            <a:r>
              <a:rPr lang="en-US" sz="2000" dirty="0" smtClean="0"/>
              <a:t>of </a:t>
            </a:r>
          </a:p>
          <a:p>
            <a:pPr algn="ctr"/>
            <a:r>
              <a:rPr lang="en-US" sz="2000" dirty="0" err="1" smtClean="0"/>
              <a:t>tumour</a:t>
            </a:r>
            <a:r>
              <a:rPr lang="en-US" sz="2000" dirty="0" smtClean="0"/>
              <a:t> glands </a:t>
            </a:r>
          </a:p>
          <a:p>
            <a:pPr algn="ctr"/>
            <a:r>
              <a:rPr lang="en-US" sz="2000" dirty="0" smtClean="0"/>
              <a:t>compared to</a:t>
            </a:r>
          </a:p>
          <a:p>
            <a:pPr algn="ctr"/>
            <a:r>
              <a:rPr lang="en-US" sz="2000" dirty="0" smtClean="0"/>
              <a:t>the entrapped benign ones.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INTERACTIVE</a:t>
            </a:r>
            <a:r>
              <a:rPr lang="en-US" dirty="0" smtClean="0"/>
              <a:t> CASE PRESENTATION </a:t>
            </a:r>
            <a:endParaRPr lang="el-GR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94662" cy="67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15713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70175" y="1562100"/>
              <a:ext cx="946150" cy="26988"/>
            </p14:xfrm>
          </p:contentPart>
        </mc:Choice>
        <mc:Fallback>
          <p:pic>
            <p:nvPicPr>
              <p:cNvPr id="115713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54334" y="1497548"/>
                <a:ext cx="977832" cy="1560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1571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05100" y="2643188"/>
              <a:ext cx="1196975" cy="1587"/>
            </p14:xfrm>
          </p:contentPart>
        </mc:Choice>
        <mc:Fallback>
          <p:pic>
            <p:nvPicPr>
              <p:cNvPr id="11571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89260" y="2363876"/>
                <a:ext cx="1228654" cy="560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115715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63863" y="4187825"/>
              <a:ext cx="4689475" cy="125413"/>
            </p14:xfrm>
          </p:contentPart>
        </mc:Choice>
        <mc:Fallback>
          <p:pic>
            <p:nvPicPr>
              <p:cNvPr id="115715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948023" y="4124579"/>
                <a:ext cx="4721156" cy="251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11571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3388" y="4224338"/>
              <a:ext cx="1643062" cy="34925"/>
            </p14:xfrm>
          </p:contentPart>
        </mc:Choice>
        <mc:Fallback>
          <p:pic>
            <p:nvPicPr>
              <p:cNvPr id="11571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957548" y="4145533"/>
                <a:ext cx="1674742" cy="19253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4414" y="4365104"/>
            <a:ext cx="7143800" cy="421218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Educational methodology in presenting</a:t>
            </a:r>
            <a:r>
              <a:rPr lang="el-GR" sz="2800" dirty="0" smtClean="0"/>
              <a:t> </a:t>
            </a:r>
            <a:r>
              <a:rPr lang="en-US" sz="2800" dirty="0" smtClean="0"/>
              <a:t>cases</a:t>
            </a:r>
            <a:endParaRPr lang="el-GR" sz="28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4282" y="4857760"/>
            <a:ext cx="8572560" cy="1739592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/>
              <a:t>- Booting from </a:t>
            </a:r>
            <a:r>
              <a:rPr lang="el-GR" sz="2800" dirty="0" smtClean="0"/>
              <a:t> </a:t>
            </a:r>
            <a:r>
              <a:rPr lang="en-US" sz="2800" b="1" dirty="0" smtClean="0"/>
              <a:t>low</a:t>
            </a:r>
            <a:r>
              <a:rPr lang="en-US" sz="2800" dirty="0" smtClean="0"/>
              <a:t> magnifications; the latter </a:t>
            </a:r>
            <a:r>
              <a:rPr lang="el-GR" sz="2800" dirty="0" smtClean="0"/>
              <a:t> </a:t>
            </a:r>
            <a:r>
              <a:rPr lang="en-US" sz="2800" dirty="0" smtClean="0"/>
              <a:t>are  crucial for the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 assessment of histological  </a:t>
            </a:r>
            <a:r>
              <a:rPr lang="en-US" sz="28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patterns</a:t>
            </a:r>
            <a:r>
              <a:rPr lang="en-US" sz="2800" dirty="0" smtClean="0"/>
              <a:t>.</a:t>
            </a:r>
            <a:endParaRPr lang="el-GR" sz="2800" dirty="0" smtClean="0"/>
          </a:p>
          <a:p>
            <a:pPr algn="just"/>
            <a:r>
              <a:rPr lang="el-GR" sz="2800" dirty="0" smtClean="0"/>
              <a:t>-</a:t>
            </a:r>
            <a:r>
              <a:rPr lang="en-US" sz="2800" dirty="0" smtClean="0"/>
              <a:t> Evaluating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staining differences and</a:t>
            </a:r>
            <a:r>
              <a:rPr lang="en-US" sz="2800" dirty="0" smtClean="0"/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differences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/>
              <a:t>with regard to glandular structures.</a:t>
            </a:r>
          </a:p>
          <a:p>
            <a:pPr algn="just"/>
            <a:endParaRPr lang="el-GR" sz="2800" dirty="0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125" b="3125"/>
          <a:stretch>
            <a:fillRect/>
          </a:stretch>
        </p:blipFill>
        <p:spPr bwMode="auto">
          <a:xfrm>
            <a:off x="0" y="116632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6632"/>
            <a:ext cx="5141894" cy="411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-Point Star 5"/>
          <p:cNvSpPr/>
          <p:nvPr/>
        </p:nvSpPr>
        <p:spPr>
          <a:xfrm>
            <a:off x="5572132" y="1285860"/>
            <a:ext cx="571504" cy="500066"/>
          </a:xfrm>
          <a:prstGeom prst="star4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4-Point Star 6"/>
          <p:cNvSpPr/>
          <p:nvPr/>
        </p:nvSpPr>
        <p:spPr>
          <a:xfrm>
            <a:off x="7000892" y="1795450"/>
            <a:ext cx="500066" cy="490542"/>
          </a:xfrm>
          <a:prstGeom prst="star4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BE04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Arrow 7"/>
          <p:cNvSpPr/>
          <p:nvPr/>
        </p:nvSpPr>
        <p:spPr>
          <a:xfrm rot="3588928">
            <a:off x="8138440" y="1260630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ight Arrow 8"/>
          <p:cNvSpPr/>
          <p:nvPr/>
        </p:nvSpPr>
        <p:spPr>
          <a:xfrm rot="5552585">
            <a:off x="6443476" y="1436344"/>
            <a:ext cx="642942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</a:t>
            </a:r>
            <a:r>
              <a:rPr lang="en-US" dirty="0" smtClean="0"/>
              <a:t> questions</a:t>
            </a:r>
            <a:r>
              <a:rPr lang="el-GR" dirty="0" smtClean="0"/>
              <a:t> </a:t>
            </a:r>
            <a:r>
              <a:rPr lang="en-US" dirty="0" smtClean="0"/>
              <a:t>in order to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distinguish</a:t>
            </a:r>
            <a:r>
              <a:rPr lang="en-US" dirty="0" smtClean="0"/>
              <a:t> and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properly evaluate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the diagnostic characteristics of various microscopic structures.</a:t>
            </a:r>
            <a:endParaRPr lang="el-GR" dirty="0"/>
          </a:p>
        </p:txBody>
      </p:sp>
      <p:pic>
        <p:nvPicPr>
          <p:cNvPr id="92162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4575176" cy="4077072"/>
          </a:xfrm>
          <a:prstGeom prst="rect">
            <a:avLst/>
          </a:prstGeom>
          <a:noFill/>
        </p:spPr>
      </p:pic>
      <p:pic>
        <p:nvPicPr>
          <p:cNvPr id="92163" name="Picture 3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9559" y="2348880"/>
            <a:ext cx="4664441" cy="4084891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113665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00563" y="2366963"/>
              <a:ext cx="1973262" cy="3197225"/>
            </p14:xfrm>
          </p:contentPart>
        </mc:Choice>
        <mc:Fallback>
          <p:pic>
            <p:nvPicPr>
              <p:cNvPr id="113665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491203" y="2357603"/>
                <a:ext cx="1991983" cy="3215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11366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07050" y="3000375"/>
              <a:ext cx="1957388" cy="2759075"/>
            </p14:xfrm>
          </p:contentPart>
        </mc:Choice>
        <mc:Fallback>
          <p:pic>
            <p:nvPicPr>
              <p:cNvPr id="11366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597690" y="2991015"/>
                <a:ext cx="1976109" cy="277779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785850" y="6215082"/>
            <a:ext cx="10715700" cy="64291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Focusing attention </a:t>
            </a:r>
            <a:r>
              <a:rPr lang="en-US" sz="2800" dirty="0" smtClean="0"/>
              <a:t>upon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essential </a:t>
            </a:r>
            <a:r>
              <a:rPr lang="en-US" sz="2800" dirty="0" smtClean="0"/>
              <a:t>field for diagnosis.</a:t>
            </a:r>
            <a:endParaRPr lang="el-GR" sz="2800" dirty="0"/>
          </a:p>
        </p:txBody>
      </p:sp>
      <p:pic>
        <p:nvPicPr>
          <p:cNvPr id="93189" name="Picture 5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962525" cy="6200775"/>
          </a:xfrm>
          <a:prstGeom prst="rect">
            <a:avLst/>
          </a:prstGeom>
          <a:noFill/>
        </p:spPr>
      </p:pic>
      <p:pic>
        <p:nvPicPr>
          <p:cNvPr id="7" name="Picture 4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5805264"/>
          </a:xfrm>
          <a:prstGeom prst="rect">
            <a:avLst/>
          </a:prstGeom>
          <a:noFill/>
        </p:spPr>
      </p:pic>
      <p:sp>
        <p:nvSpPr>
          <p:cNvPr id="6" name="Left Arrow 5"/>
          <p:cNvSpPr/>
          <p:nvPr/>
        </p:nvSpPr>
        <p:spPr>
          <a:xfrm rot="16200000">
            <a:off x="4278193" y="2579799"/>
            <a:ext cx="642942" cy="3410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Up-Down Arrow 7"/>
          <p:cNvSpPr/>
          <p:nvPr/>
        </p:nvSpPr>
        <p:spPr>
          <a:xfrm rot="1928164">
            <a:off x="5414774" y="2780728"/>
            <a:ext cx="314715" cy="84199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3429000" cy="2286000"/>
          </a:xfrm>
          <a:prstGeom prst="rect">
            <a:avLst/>
          </a:prstGeom>
          <a:noFill/>
        </p:spPr>
      </p:pic>
      <p:pic>
        <p:nvPicPr>
          <p:cNvPr id="94211" name="Picture 3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2628900" cy="2552700"/>
          </a:xfrm>
          <a:prstGeom prst="rect">
            <a:avLst/>
          </a:prstGeom>
          <a:noFill/>
        </p:spPr>
      </p:pic>
      <p:pic>
        <p:nvPicPr>
          <p:cNvPr id="94212" name="Picture 4" descr="C:\Users\ΤΑΝΙΑ\Desktop\Καταγραφή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852936"/>
            <a:ext cx="7781925" cy="36861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357554" y="3143248"/>
            <a:ext cx="3286148" cy="314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r>
              <a:rPr lang="en-US" sz="4800" dirty="0" smtClean="0"/>
              <a:t> with </a:t>
            </a:r>
            <a:r>
              <a:rPr lang="en-US" sz="4800" dirty="0" smtClean="0">
                <a:solidFill>
                  <a:srgbClr val="FF0000"/>
                </a:solidFill>
              </a:rPr>
              <a:t>daily practice</a:t>
            </a:r>
            <a:r>
              <a:rPr lang="el-GR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and questioning</a:t>
            </a:r>
            <a:endParaRPr lang="el-GR" sz="4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9421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28775" y="1177925"/>
              <a:ext cx="514350" cy="558800"/>
            </p14:xfrm>
          </p:contentPart>
        </mc:Choice>
        <mc:Fallback>
          <p:pic>
            <p:nvPicPr>
              <p:cNvPr id="9421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19417" y="1168570"/>
                <a:ext cx="533067" cy="577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9421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37150" y="700088"/>
              <a:ext cx="2149475" cy="322262"/>
            </p14:xfrm>
          </p:contentPart>
        </mc:Choice>
        <mc:Fallback>
          <p:pic>
            <p:nvPicPr>
              <p:cNvPr id="9421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127790" y="690737"/>
                <a:ext cx="2168194" cy="34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9421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5825" y="3294063"/>
              <a:ext cx="1450975" cy="400050"/>
            </p14:xfrm>
          </p:contentPart>
        </mc:Choice>
        <mc:Fallback>
          <p:pic>
            <p:nvPicPr>
              <p:cNvPr id="9421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876464" y="3284650"/>
                <a:ext cx="1469697" cy="41887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188640"/>
            <a:ext cx="4463926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apposite option!</a:t>
            </a:r>
            <a:endParaRPr lang="el-GR" dirty="0"/>
          </a:p>
        </p:txBody>
      </p:sp>
      <p:pic>
        <p:nvPicPr>
          <p:cNvPr id="95234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816424" cy="2367407"/>
          </a:xfrm>
          <a:prstGeom prst="rect">
            <a:avLst/>
          </a:prstGeom>
          <a:noFill/>
        </p:spPr>
      </p:pic>
      <p:pic>
        <p:nvPicPr>
          <p:cNvPr id="95235" name="Picture 3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4250570" cy="2736304"/>
          </a:xfrm>
          <a:prstGeom prst="rect">
            <a:avLst/>
          </a:prstGeom>
          <a:noFill/>
        </p:spPr>
      </p:pic>
      <p:pic>
        <p:nvPicPr>
          <p:cNvPr id="95236" name="Picture 4" descr="C:\Users\ΤΑΝΙΑ\Desktop\Καταγραφή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654093" y="1466587"/>
            <a:ext cx="6308916" cy="404105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00034" y="2071678"/>
            <a:ext cx="31432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Can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minimal staining  </a:t>
            </a:r>
            <a:r>
              <a:rPr lang="en-US" sz="1400" dirty="0" smtClean="0"/>
              <a:t>be evaluated as  </a:t>
            </a:r>
            <a:r>
              <a:rPr lang="en-US" sz="1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</a:t>
            </a:r>
            <a:r>
              <a:rPr lang="el-GR" sz="1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basal cells</a:t>
            </a:r>
            <a:r>
              <a:rPr lang="en-US" sz="1400" dirty="0" smtClean="0"/>
              <a:t>?</a:t>
            </a:r>
            <a:endParaRPr lang="el-GR" sz="1400" dirty="0" smtClean="0"/>
          </a:p>
          <a:p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571472" y="2714620"/>
            <a:ext cx="371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 frequent query in </a:t>
            </a:r>
          </a:p>
          <a:p>
            <a:pPr algn="ctr"/>
            <a:r>
              <a:rPr lang="en-US" b="1" dirty="0" smtClean="0"/>
              <a:t>daily practice </a:t>
            </a:r>
          </a:p>
          <a:p>
            <a:pPr algn="ctr"/>
            <a:r>
              <a:rPr lang="en-US" b="1" dirty="0" smtClean="0"/>
              <a:t>of  prostate gland pathology</a:t>
            </a:r>
            <a:r>
              <a:rPr lang="en-US" dirty="0" smtClean="0"/>
              <a:t>.</a:t>
            </a:r>
            <a:endParaRPr lang="el-GR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9523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50938" y="1128713"/>
              <a:ext cx="542925" cy="522287"/>
            </p14:xfrm>
          </p:contentPart>
        </mc:Choice>
        <mc:Fallback>
          <p:pic>
            <p:nvPicPr>
              <p:cNvPr id="9523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41577" y="1119361"/>
                <a:ext cx="561647" cy="540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95238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00325" y="3829050"/>
              <a:ext cx="1651000" cy="1714500"/>
            </p14:xfrm>
          </p:contentPart>
        </mc:Choice>
        <mc:Fallback>
          <p:pic>
            <p:nvPicPr>
              <p:cNvPr id="95238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90965" y="3819691"/>
                <a:ext cx="1669720" cy="17332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95240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9338" y="2708275"/>
              <a:ext cx="982662" cy="581025"/>
            </p14:xfrm>
          </p:contentPart>
        </mc:Choice>
        <mc:Fallback>
          <p:pic>
            <p:nvPicPr>
              <p:cNvPr id="95240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849976" y="2698915"/>
                <a:ext cx="1001386" cy="59974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7810500" cy="3676650"/>
          </a:xfrm>
          <a:prstGeom prst="rect">
            <a:avLst/>
          </a:prstGeom>
          <a:noFill/>
        </p:spPr>
      </p:pic>
      <p:pic>
        <p:nvPicPr>
          <p:cNvPr id="96259" name="Picture 3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76872"/>
            <a:ext cx="7203156" cy="458112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43306" y="2285992"/>
            <a:ext cx="4857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appraisal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this staining</a:t>
            </a:r>
          </a:p>
          <a:p>
            <a:pPr algn="ctr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imposed owing to its expression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 morphologically</a:t>
            </a:r>
            <a:r>
              <a:rPr lang="en-US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distinct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structures,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already identified by the user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hematoxylin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-eosin staining.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662" y="4786322"/>
            <a:ext cx="2571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immunohistochemical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findings </a:t>
            </a:r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pc="600" dirty="0" smtClean="0"/>
              <a:t>acquire </a:t>
            </a:r>
            <a:r>
              <a:rPr lang="en-US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meaning</a:t>
            </a:r>
            <a:r>
              <a:rPr lang="en-US" spc="600" dirty="0" smtClean="0"/>
              <a:t> </a:t>
            </a:r>
            <a:endParaRPr lang="el-GR" spc="600" dirty="0" smtClean="0"/>
          </a:p>
          <a:p>
            <a:pPr algn="ctr"/>
            <a:r>
              <a:rPr lang="en-US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en-US" dirty="0" smtClean="0"/>
              <a:t> when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 to </a:t>
            </a:r>
            <a:r>
              <a:rPr lang="en-US" dirty="0" smtClean="0"/>
              <a:t>the </a:t>
            </a:r>
            <a:r>
              <a:rPr lang="en-US" b="1" dirty="0" smtClean="0"/>
              <a:t>morphological data.</a:t>
            </a:r>
            <a:endParaRPr lang="el-GR" b="1" dirty="0"/>
          </a:p>
        </p:txBody>
      </p:sp>
      <p:sp>
        <p:nvSpPr>
          <p:cNvPr id="6" name="Rectangle 5"/>
          <p:cNvSpPr/>
          <p:nvPr/>
        </p:nvSpPr>
        <p:spPr>
          <a:xfrm>
            <a:off x="4857752" y="428604"/>
            <a:ext cx="24288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Another reasonable choice</a:t>
            </a:r>
            <a:r>
              <a:rPr lang="el-GR" sz="3600" dirty="0" smtClean="0"/>
              <a:t>.</a:t>
            </a:r>
            <a:endParaRPr lang="el-GR" sz="3600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96260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8025" y="1008063"/>
              <a:ext cx="763588" cy="342900"/>
            </p14:xfrm>
          </p:contentPart>
        </mc:Choice>
        <mc:Fallback>
          <p:pic>
            <p:nvPicPr>
              <p:cNvPr id="96260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98665" y="998708"/>
                <a:ext cx="782309" cy="361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9626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27313" y="3573463"/>
              <a:ext cx="1312862" cy="1438275"/>
            </p14:xfrm>
          </p:contentPart>
        </mc:Choice>
        <mc:Fallback>
          <p:pic>
            <p:nvPicPr>
              <p:cNvPr id="9626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17953" y="3564103"/>
                <a:ext cx="1331581" cy="1456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96262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03575" y="4687888"/>
              <a:ext cx="4260850" cy="2170112"/>
            </p14:xfrm>
          </p:contentPart>
        </mc:Choice>
        <mc:Fallback>
          <p:pic>
            <p:nvPicPr>
              <p:cNvPr id="96262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194215" y="4678528"/>
                <a:ext cx="4279570" cy="218883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20888"/>
            <a:ext cx="8911983" cy="4176464"/>
          </a:xfrm>
          <a:prstGeom prst="rect">
            <a:avLst/>
          </a:prstGeom>
          <a:noFill/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0" y="0"/>
            <a:ext cx="9144000" cy="235743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/>
              <a:t>As regards HIPON cases,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all marker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options are </a:t>
            </a:r>
            <a:r>
              <a:rPr lang="en-US" sz="3600" spc="300" dirty="0" smtClean="0">
                <a:latin typeface="+mj-lt"/>
                <a:ea typeface="+mj-ea"/>
                <a:cs typeface="+mj-cs"/>
              </a:rPr>
              <a:t>pertinent</a:t>
            </a:r>
            <a:r>
              <a:rPr lang="el-GR" sz="3600" dirty="0" smtClean="0">
                <a:latin typeface="+mj-lt"/>
                <a:ea typeface="+mj-ea"/>
                <a:cs typeface="+mj-cs"/>
              </a:rPr>
              <a:t>.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The users need to exert themselves to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select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 </a:t>
            </a:r>
            <a:r>
              <a:rPr lang="en-US" sz="3600" b="1" spc="600" dirty="0" smtClean="0">
                <a:latin typeface="+mj-lt"/>
                <a:ea typeface="+mj-ea"/>
                <a:cs typeface="+mj-cs"/>
              </a:rPr>
              <a:t>only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 smtClean="0">
                <a:latin typeface="+mj-lt"/>
                <a:ea typeface="+mj-ea"/>
                <a:cs typeface="+mj-cs"/>
              </a:rPr>
              <a:t>immunomarkers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of  </a:t>
            </a:r>
            <a:r>
              <a:rPr lang="en-US" sz="3600" b="1" spc="300" dirty="0" smtClean="0">
                <a:latin typeface="+mj-lt"/>
                <a:ea typeface="+mj-ea"/>
                <a:cs typeface="+mj-cs"/>
              </a:rPr>
              <a:t>essential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diagnostic value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.</a:t>
            </a:r>
            <a:endParaRPr kumimoji="0" lang="el-G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9728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72000" y="3068638"/>
              <a:ext cx="1008063" cy="322262"/>
            </p14:xfrm>
          </p:contentPart>
        </mc:Choice>
        <mc:Fallback>
          <p:pic>
            <p:nvPicPr>
              <p:cNvPr id="9728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62639" y="3059276"/>
                <a:ext cx="1026784" cy="340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9728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6375" y="4778375"/>
              <a:ext cx="865188" cy="1651000"/>
            </p14:xfrm>
          </p:contentPart>
        </mc:Choice>
        <mc:Fallback>
          <p:pic>
            <p:nvPicPr>
              <p:cNvPr id="9728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97014" y="4769015"/>
                <a:ext cx="883910" cy="1669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en-US" b="1" spc="600" dirty="0" smtClean="0">
                <a:solidFill>
                  <a:srgbClr val="FF0000"/>
                </a:solidFill>
              </a:rPr>
              <a:t>HIPON</a:t>
            </a:r>
            <a:r>
              <a:rPr lang="en-US" dirty="0" smtClean="0"/>
              <a:t>  </a:t>
            </a:r>
            <a:r>
              <a:rPr lang="en-US" b="1" dirty="0" smtClean="0"/>
              <a:t>EU</a:t>
            </a:r>
            <a:r>
              <a:rPr lang="en-US" dirty="0" smtClean="0"/>
              <a:t>  PARTNERS </a:t>
            </a:r>
            <a:endParaRPr lang="el-GR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823449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Medical Faculty of the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National and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Kapodistrian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University of Athens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(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UoA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, Head partner)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-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University of Zagreb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School of Medicine (UZSM)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-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Radboud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University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cs typeface="Arial" pitchFamily="34" charset="0"/>
              </a:rPr>
              <a:t>Nijmegen Medical Centre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(RUNMC)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cs typeface="Arial" pitchFamily="34" charset="0"/>
              </a:rPr>
              <a:t>-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Centre for the Advancement of Research &amp; Development in Educational Technology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cs typeface="Arial" pitchFamily="34" charset="0"/>
              </a:rPr>
              <a:t>(CARDET), </a:t>
            </a:r>
            <a:r>
              <a:rPr lang="en-US" sz="3200" dirty="0" smtClean="0">
                <a:cs typeface="Arial" pitchFamily="34" charset="0"/>
              </a:rPr>
              <a:t>Nicosia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cs typeface="Arial" pitchFamily="34" charset="0"/>
              </a:rPr>
              <a:t>-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Faculty of Computer Science and Engineering,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Ss. Cyril and Methodius University,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cs typeface="Arial" pitchFamily="34" charset="0"/>
              </a:rPr>
              <a:t>Skopje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041232" cy="643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357562"/>
            <a:ext cx="50673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20707" cy="2561340"/>
          </a:xfrm>
          <a:prstGeom prst="rect">
            <a:avLst/>
          </a:prstGeom>
          <a:noFill/>
        </p:spPr>
      </p:pic>
      <p:pic>
        <p:nvPicPr>
          <p:cNvPr id="99331" name="Picture 3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708920"/>
            <a:ext cx="7200800" cy="2782327"/>
          </a:xfrm>
          <a:prstGeom prst="rect">
            <a:avLst/>
          </a:prstGeom>
          <a:noFill/>
        </p:spPr>
      </p:pic>
      <p:pic>
        <p:nvPicPr>
          <p:cNvPr id="99332" name="Picture 4" descr="C:\Users\ΤΑΝΙΑ\Desktop\Καταγραφή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589240"/>
            <a:ext cx="7200800" cy="99448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9933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49325" y="1150938"/>
              <a:ext cx="979488" cy="334962"/>
            </p14:xfrm>
          </p:contentPart>
        </mc:Choice>
        <mc:Fallback>
          <p:pic>
            <p:nvPicPr>
              <p:cNvPr id="9933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39966" y="1141584"/>
                <a:ext cx="998207" cy="3536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9933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06463" y="2720975"/>
              <a:ext cx="515937" cy="265113"/>
            </p14:xfrm>
          </p:contentPart>
        </mc:Choice>
        <mc:Fallback>
          <p:pic>
            <p:nvPicPr>
              <p:cNvPr id="9933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97102" y="2711622"/>
                <a:ext cx="534659" cy="2838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9933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9313" y="5572125"/>
              <a:ext cx="1944687" cy="236538"/>
            </p14:xfrm>
          </p:contentPart>
        </mc:Choice>
        <mc:Fallback>
          <p:pic>
            <p:nvPicPr>
              <p:cNvPr id="9933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839950" y="5562764"/>
                <a:ext cx="1963414" cy="255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99336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3388" y="2017713"/>
              <a:ext cx="4822825" cy="46037"/>
            </p14:xfrm>
          </p:contentPart>
        </mc:Choice>
        <mc:Fallback>
          <p:pic>
            <p:nvPicPr>
              <p:cNvPr id="99336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964028" y="2008434"/>
                <a:ext cx="4841545" cy="6459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step-by-step analysis</a:t>
            </a:r>
            <a:r>
              <a:rPr lang="en-US" sz="3600" dirty="0" smtClean="0"/>
              <a:t> </a:t>
            </a:r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n-US" sz="3600" dirty="0" smtClean="0"/>
              <a:t>of the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</a:t>
            </a:r>
            <a:r>
              <a:rPr lang="en-US" sz="3600" dirty="0" smtClean="0"/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  </a:t>
            </a:r>
            <a:r>
              <a:rPr lang="en-US" sz="36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inductive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reasoning.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7"/>
            <a:ext cx="9144000" cy="514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010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0108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00108"/>
            <a:ext cx="914853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100010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4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00108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4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00010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4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000108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Users\ΤΑΝΙΑ\Desktop\Καταγραφή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556792"/>
            <a:ext cx="5688632" cy="4102103"/>
          </a:xfrm>
          <a:prstGeom prst="rect">
            <a:avLst/>
          </a:prstGeom>
          <a:noFill/>
        </p:spPr>
      </p:pic>
      <p:pic>
        <p:nvPicPr>
          <p:cNvPr id="4" name="Picture 6" descr="C:\Users\ΤΑΝΙΑ\Desktop\Καταγραφή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571612"/>
            <a:ext cx="5962243" cy="471490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57166"/>
            <a:ext cx="9144000" cy="92869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TEST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IMAGES</a:t>
            </a:r>
            <a:endParaRPr kumimoji="0" lang="el-GR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9600" dirty="0" smtClean="0"/>
              <a:t>AIMING  AT </a:t>
            </a:r>
            <a:r>
              <a:rPr 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CONSOLIDATING</a:t>
            </a:r>
            <a:r>
              <a:rPr lang="en-US" sz="9600" dirty="0" smtClean="0">
                <a:solidFill>
                  <a:srgbClr val="FF0000"/>
                </a:solidFill>
              </a:rPr>
              <a:t> THE KNOWLEDGE</a:t>
            </a:r>
            <a:r>
              <a:rPr lang="el-GR" sz="9600" dirty="0" smtClean="0">
                <a:solidFill>
                  <a:srgbClr val="FF0000"/>
                </a:solidFill>
              </a:rPr>
              <a:t> </a:t>
            </a:r>
            <a:endParaRPr lang="en-US" sz="9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8000" dirty="0" smtClean="0"/>
              <a:t>APPROACHED IN THE CHAPTER</a:t>
            </a:r>
            <a:endParaRPr lang="el-GR" sz="80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571612"/>
            <a:ext cx="600079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00958" y="4714884"/>
            <a:ext cx="1214446" cy="18573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Ε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xplanations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of </a:t>
            </a:r>
            <a:r>
              <a:rPr lang="en-US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answers,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available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 a link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11161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4213" y="3141663"/>
              <a:ext cx="1150937" cy="1185862"/>
            </p14:xfrm>
          </p:contentPart>
        </mc:Choice>
        <mc:Fallback>
          <p:pic>
            <p:nvPicPr>
              <p:cNvPr id="11161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74853" y="3132303"/>
                <a:ext cx="1169657" cy="120458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07154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 MODB - Unit</a:t>
            </a:r>
            <a:r>
              <a:rPr lang="en-US" dirty="0" smtClean="0"/>
              <a:t> h </a:t>
            </a:r>
            <a:r>
              <a:rPr lang="en-US" b="1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</a:t>
            </a:r>
            <a:r>
              <a:rPr lang="en-US" dirty="0" smtClean="0"/>
              <a:t> 1: Kidney </a:t>
            </a:r>
            <a:r>
              <a:rPr lang="en-US" dirty="0" err="1" smtClean="0"/>
              <a:t>tumours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2800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63713" y="3357563"/>
              <a:ext cx="1687512" cy="277812"/>
            </p14:xfrm>
          </p:contentPart>
        </mc:Choice>
        <mc:Fallback>
          <p:pic>
            <p:nvPicPr>
              <p:cNvPr id="12800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754354" y="3348207"/>
                <a:ext cx="1706230" cy="29652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Autofit/>
          </a:bodyPr>
          <a:lstStyle/>
          <a:p>
            <a:r>
              <a:rPr lang="en-US" sz="3600" dirty="0" smtClean="0"/>
              <a:t>Unit h – Chapter 1:  </a:t>
            </a:r>
            <a:r>
              <a:rPr lang="el-GR" sz="3600" dirty="0" smtClean="0"/>
              <a:t>Β</a:t>
            </a:r>
            <a:r>
              <a:rPr lang="en-US" sz="3600" dirty="0" err="1" smtClean="0"/>
              <a:t>eginning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of the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section </a:t>
            </a:r>
            <a:r>
              <a:rPr lang="en-US" sz="3600" dirty="0" smtClean="0"/>
              <a:t>inside the chapter.</a:t>
            </a:r>
            <a:endParaRPr lang="el-GR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698846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58799"/>
            <a:ext cx="8358214" cy="46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7000892" y="928670"/>
            <a:ext cx="2143108" cy="1214446"/>
          </a:xfrm>
          <a:prstGeom prst="rect">
            <a:avLst/>
          </a:prstGeom>
          <a:scene3d>
            <a:camera prst="orthographicFront"/>
            <a:lightRig rig="sunset" dir="t"/>
          </a:scene3d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 </a:t>
            </a:r>
            <a:r>
              <a:rPr kumimoji="0" lang="en-US" sz="2000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conventional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way 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  teaching/learning </a:t>
            </a:r>
          </a:p>
          <a:p>
            <a:pPr lvl="0" algn="ctr">
              <a:spcBef>
                <a:spcPct val="0"/>
              </a:spcBef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 </a:t>
            </a:r>
            <a:r>
              <a:rPr lang="en-US" sz="20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not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neglected </a:t>
            </a:r>
          </a:p>
          <a:p>
            <a:pPr lvl="0" algn="ctr">
              <a:spcBef>
                <a:spcPct val="0"/>
              </a:spcBef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HIPON. 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1430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b="1" dirty="0" smtClean="0"/>
              <a:t>concise and focused on the essentials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n-US" dirty="0" smtClean="0"/>
              <a:t>development of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part.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28736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r>
              <a:rPr lang="en-US" sz="3200" dirty="0" smtClean="0"/>
              <a:t>HIPON Kidney </a:t>
            </a:r>
            <a:r>
              <a:rPr lang="en-US" sz="3200" dirty="0" err="1" smtClean="0"/>
              <a:t>tumours</a:t>
            </a:r>
            <a:r>
              <a:rPr lang="en-US" sz="3200" dirty="0" smtClean="0"/>
              <a:t> chapter</a:t>
            </a:r>
            <a:r>
              <a:rPr lang="en-US" sz="3200" spc="300" dirty="0" smtClean="0"/>
              <a:t>.</a:t>
            </a:r>
            <a: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Glossary terms-resources-links  </a:t>
            </a:r>
            <a:r>
              <a:rPr lang="en-US" sz="3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clicks</a:t>
            </a:r>
            <a: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3200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29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51500" y="3860800"/>
              <a:ext cx="384175" cy="69850"/>
            </p14:xfrm>
          </p:contentPart>
        </mc:Choice>
        <mc:Fallback>
          <p:pic>
            <p:nvPicPr>
              <p:cNvPr id="129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635658" y="3797071"/>
                <a:ext cx="415860" cy="196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29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27538" y="4797425"/>
              <a:ext cx="287337" cy="44450"/>
            </p14:xfrm>
          </p:contentPart>
        </mc:Choice>
        <mc:Fallback>
          <p:pic>
            <p:nvPicPr>
              <p:cNvPr id="129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411695" y="4733822"/>
                <a:ext cx="319023" cy="1720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1290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71775" y="4941888"/>
              <a:ext cx="990600" cy="44450"/>
            </p14:xfrm>
          </p:contentPart>
        </mc:Choice>
        <mc:Fallback>
          <p:pic>
            <p:nvPicPr>
              <p:cNvPr id="1290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755937" y="4878285"/>
                <a:ext cx="1022276" cy="17201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r>
              <a:rPr lang="en-US" sz="3200" dirty="0" smtClean="0"/>
              <a:t>HIPON Kidney </a:t>
            </a:r>
            <a:r>
              <a:rPr lang="en-US" sz="3200" dirty="0" err="1" smtClean="0"/>
              <a:t>tumours</a:t>
            </a:r>
            <a:r>
              <a:rPr lang="en-US" sz="3200" dirty="0" smtClean="0"/>
              <a:t> chapter</a:t>
            </a:r>
            <a:r>
              <a:rPr lang="en-US" sz="3200" spc="300" dirty="0" smtClean="0"/>
              <a:t>.</a:t>
            </a:r>
            <a: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Glossary terms-resources-links  </a:t>
            </a:r>
            <a:r>
              <a:rPr lang="en-US" sz="3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clicks</a:t>
            </a:r>
            <a:r>
              <a:rPr lang="en-US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3200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428736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tutorial </a:t>
            </a:r>
            <a:r>
              <a:rPr lang="en-US" dirty="0" smtClean="0"/>
              <a:t>that highlights 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microscopic features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clear cell renal cell carcinoma.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9148485" cy="51435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3005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6163" y="4687888"/>
              <a:ext cx="588962" cy="187325"/>
            </p14:xfrm>
          </p:contentPart>
        </mc:Choice>
        <mc:Fallback>
          <p:pic>
            <p:nvPicPr>
              <p:cNvPr id="13005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116803" y="4678504"/>
                <a:ext cx="607682" cy="20609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 WEB PORTAL</a:t>
            </a:r>
            <a:r>
              <a:rPr lang="en-US" dirty="0" smtClean="0"/>
              <a:t>(www.hiponproject.eu)</a:t>
            </a:r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78142"/>
            <a:ext cx="7973144" cy="597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76801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1650" y="1946275"/>
              <a:ext cx="973138" cy="376238"/>
            </p14:xfrm>
          </p:contentPart>
        </mc:Choice>
        <mc:Fallback>
          <p:pic>
            <p:nvPicPr>
              <p:cNvPr id="76801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572289" y="1936923"/>
                <a:ext cx="991859" cy="3949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7680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20988" y="2205038"/>
              <a:ext cx="1250950" cy="19050"/>
            </p14:xfrm>
          </p:contentPart>
        </mc:Choice>
        <mc:Fallback>
          <p:pic>
            <p:nvPicPr>
              <p:cNvPr id="7680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11626" y="2195693"/>
                <a:ext cx="1269675" cy="3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7680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89025" y="1527175"/>
              <a:ext cx="598488" cy="9525"/>
            </p14:xfrm>
          </p:contentPart>
        </mc:Choice>
        <mc:Fallback>
          <p:pic>
            <p:nvPicPr>
              <p:cNvPr id="7680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73181" y="1457325"/>
                <a:ext cx="630177" cy="14962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</a:t>
            </a:r>
            <a:r>
              <a:rPr lang="en-US" dirty="0" smtClean="0"/>
              <a:t>he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video-corresponding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digitalized slide, </a:t>
            </a:r>
            <a:r>
              <a:rPr lang="en-US" dirty="0" smtClean="0"/>
              <a:t>made available to HIPON users for study.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9572660" cy="514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2"/>
            <a:ext cx="957266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3071810"/>
            <a:ext cx="23574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en-US" sz="2000" dirty="0" smtClean="0"/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pushing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tumour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border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buFontTx/>
              <a:buChar char="-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of necrosis</a:t>
            </a:r>
          </a:p>
          <a:p>
            <a:pPr algn="ctr">
              <a:buFontTx/>
              <a:buChar char="-"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Char char="-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“Water-clear” cytoplasm, 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developed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fibrovascular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septa around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tumour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nests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Recording of the step by step diagnostic approach </a:t>
            </a:r>
            <a:br>
              <a:rPr lang="en-US" sz="3600" dirty="0" smtClean="0"/>
            </a:br>
            <a:r>
              <a:rPr lang="en-US" sz="3600" dirty="0" smtClean="0"/>
              <a:t>of a kidney </a:t>
            </a:r>
            <a:r>
              <a:rPr lang="en-US" sz="3600" dirty="0" err="1" smtClean="0"/>
              <a:t>tumour</a:t>
            </a:r>
            <a:r>
              <a:rPr lang="en-US" sz="3600" dirty="0" smtClean="0"/>
              <a:t>. Assistive questions.</a:t>
            </a:r>
            <a:endParaRPr lang="el-GR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3"/>
            <a:ext cx="95726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5726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9572661" cy="538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r>
              <a:rPr lang="en-US" dirty="0" smtClean="0"/>
              <a:t> with the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everyday concern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n-US" dirty="0" smtClean="0"/>
              <a:t>for a proper diagnosis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00174"/>
            <a:ext cx="749671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143248"/>
            <a:ext cx="952971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13209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27300" y="2473325"/>
              <a:ext cx="268288" cy="250825"/>
            </p14:xfrm>
          </p:contentPart>
        </mc:Choice>
        <mc:Fallback>
          <p:pic>
            <p:nvPicPr>
              <p:cNvPr id="13209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517949" y="2463969"/>
                <a:ext cx="286989" cy="26953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57554" cy="1714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Selection 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helpful </a:t>
            </a:r>
            <a:r>
              <a:rPr lang="en-US" dirty="0" smtClean="0"/>
              <a:t>markers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80049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-1071594"/>
            <a:ext cx="724258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761245"/>
            <a:ext cx="7215238" cy="409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3312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84438" y="3429000"/>
              <a:ext cx="285750" cy="231775"/>
            </p14:xfrm>
          </p:contentPart>
        </mc:Choice>
        <mc:Fallback>
          <p:pic>
            <p:nvPicPr>
              <p:cNvPr id="13312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75081" y="3419643"/>
                <a:ext cx="304464" cy="250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13312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84438" y="4508500"/>
              <a:ext cx="366712" cy="285750"/>
            </p14:xfrm>
          </p:contentPart>
        </mc:Choice>
        <mc:Fallback>
          <p:pic>
            <p:nvPicPr>
              <p:cNvPr id="13312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475081" y="4499143"/>
                <a:ext cx="385425" cy="304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1331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95963" y="5186363"/>
              <a:ext cx="360362" cy="239712"/>
            </p14:xfrm>
          </p:contentPart>
        </mc:Choice>
        <mc:Fallback>
          <p:pic>
            <p:nvPicPr>
              <p:cNvPr id="1331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786603" y="5177005"/>
                <a:ext cx="379082" cy="258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133125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24525" y="333375"/>
              <a:ext cx="504825" cy="215900"/>
            </p14:xfrm>
          </p:contentPart>
        </mc:Choice>
        <mc:Fallback>
          <p:pic>
            <p:nvPicPr>
              <p:cNvPr id="133125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715163" y="324004"/>
                <a:ext cx="523549" cy="23464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96" y="274638"/>
            <a:ext cx="1571604" cy="215423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2 more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n-US" sz="3600" dirty="0" smtClean="0"/>
              <a:t> choices.</a:t>
            </a:r>
            <a:endParaRPr lang="el-GR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749666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293" y="2638100"/>
            <a:ext cx="7505707" cy="42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13414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39975" y="1990725"/>
              <a:ext cx="795338" cy="241300"/>
            </p14:xfrm>
          </p:contentPart>
        </mc:Choice>
        <mc:Fallback>
          <p:pic>
            <p:nvPicPr>
              <p:cNvPr id="13414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30614" y="1981361"/>
                <a:ext cx="814060" cy="260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13414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00500" y="4884738"/>
              <a:ext cx="849313" cy="214312"/>
            </p14:xfrm>
          </p:contentPart>
        </mc:Choice>
        <mc:Fallback>
          <p:pic>
            <p:nvPicPr>
              <p:cNvPr id="13414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991139" y="4875357"/>
                <a:ext cx="868035" cy="23307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useless options </a:t>
            </a:r>
            <a:r>
              <a:rPr lang="en-US" sz="3200" dirty="0" smtClean="0"/>
              <a:t>should be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avoided</a:t>
            </a:r>
            <a:r>
              <a:rPr lang="en-US" sz="3200" dirty="0" smtClean="0"/>
              <a:t>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n-US" sz="3200" dirty="0" smtClean="0"/>
              <a:t>not only for economic reasons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n-US" sz="3200" dirty="0" smtClean="0"/>
              <a:t>but also for reasons of good scientific practice</a:t>
            </a:r>
            <a:r>
              <a:rPr lang="el-GR" sz="3200" dirty="0" smtClean="0"/>
              <a:t>.</a:t>
            </a:r>
            <a:endParaRPr lang="el-GR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50"/>
            <a:ext cx="952971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3517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6238" y="4292600"/>
              <a:ext cx="1143000" cy="1047750"/>
            </p14:xfrm>
          </p:contentPart>
        </mc:Choice>
        <mc:Fallback>
          <p:pic>
            <p:nvPicPr>
              <p:cNvPr id="13517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906881" y="4283239"/>
                <a:ext cx="1161714" cy="106647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Autofit/>
          </a:bodyPr>
          <a:lstStyle/>
          <a:p>
            <a:r>
              <a:rPr lang="en-US" sz="6000" dirty="0" smtClean="0"/>
              <a:t>Time for decision!</a:t>
            </a:r>
            <a:endParaRPr lang="el-GR" sz="6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9572660" cy="53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957266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286512" y="2571744"/>
            <a:ext cx="28574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Mistakes</a:t>
            </a:r>
            <a:r>
              <a:rPr lang="en-US" dirty="0" smtClean="0"/>
              <a:t> are actually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for learning</a:t>
            </a:r>
            <a:r>
              <a:rPr lang="en-US" dirty="0" smtClean="0"/>
              <a:t>.</a:t>
            </a:r>
            <a:endParaRPr lang="el-GR" dirty="0" smtClean="0"/>
          </a:p>
          <a:p>
            <a:pPr algn="ctr"/>
            <a:r>
              <a:rPr lang="en-US" dirty="0" smtClean="0"/>
              <a:t> It’s obvious that if something in the diagnostic procedure goes wrong, there will be benefit in review and change.</a:t>
            </a:r>
            <a:endParaRPr lang="el-GR" dirty="0" smtClean="0"/>
          </a:p>
          <a:p>
            <a:pPr algn="ctr"/>
            <a:r>
              <a:rPr lang="en-US" dirty="0" smtClean="0"/>
              <a:t> This possibility is offered to HIPON platform users who can go back and retry the diagnostic test. At the end of each case,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correct </a:t>
            </a:r>
            <a:r>
              <a:rPr lang="en-US" dirty="0" smtClean="0"/>
              <a:t>as well as all the wrong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diagnoses </a:t>
            </a:r>
            <a:r>
              <a:rPr lang="en-US" dirty="0" smtClean="0"/>
              <a:t>are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deftly analyzed</a:t>
            </a:r>
            <a:r>
              <a:rPr lang="en-US" dirty="0" smtClean="0"/>
              <a:t>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794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5794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85794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529" y="3571876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285784" y="0"/>
            <a:ext cx="9715568" cy="714375"/>
          </a:xfrm>
        </p:spPr>
        <p:txBody>
          <a:bodyPr>
            <a:noAutofit/>
          </a:bodyPr>
          <a:lstStyle/>
          <a:p>
            <a:r>
              <a:rPr lang="en-US" sz="2000" dirty="0" smtClean="0"/>
              <a:t>A </a:t>
            </a:r>
            <a:r>
              <a:rPr lang="en-US" sz="2000" b="1" dirty="0" smtClean="0"/>
              <a:t>thorough analysis </a:t>
            </a:r>
            <a:r>
              <a:rPr lang="en-US" sz="2000" dirty="0" smtClean="0"/>
              <a:t>of the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 diagnosis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of the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differential diagnoses </a:t>
            </a:r>
            <a:r>
              <a:rPr lang="en-US" sz="2000" dirty="0" smtClean="0"/>
              <a:t>at the end of each case presentation section .</a:t>
            </a:r>
            <a:endParaRPr lang="el-GR" sz="2000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1372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90850" y="5000625"/>
              <a:ext cx="1509713" cy="9525"/>
            </p14:xfrm>
          </p:contentPart>
        </mc:Choice>
        <mc:Fallback>
          <p:pic>
            <p:nvPicPr>
              <p:cNvPr id="1372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981491" y="4989368"/>
                <a:ext cx="1528431" cy="32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0">
            <p14:nvContentPartPr>
              <p14:cNvPr id="13721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00563" y="5589588"/>
              <a:ext cx="1492250" cy="45719"/>
            </p14:xfrm>
          </p:contentPart>
        </mc:Choice>
        <mc:Fallback>
          <p:pic>
            <p:nvPicPr>
              <p:cNvPr id="13721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491203" y="5580228"/>
                <a:ext cx="1510971" cy="6443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Testing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embedment</a:t>
            </a:r>
            <a:r>
              <a:rPr lang="en-US" dirty="0" smtClean="0"/>
              <a:t> of knowledge</a:t>
            </a:r>
            <a:br>
              <a:rPr lang="en-US" dirty="0" smtClean="0"/>
            </a:br>
            <a:r>
              <a:rPr lang="en-US" dirty="0" smtClean="0"/>
              <a:t>at the end of chapter.</a:t>
            </a:r>
            <a:endParaRPr lang="el-G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29" y="135729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8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48481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305575" y="36595050"/>
              <a:ext cx="0" cy="0"/>
            </p14:xfrm>
          </p:contentPart>
        </mc:Choice>
        <mc:Fallback>
          <p:pic>
            <p:nvPicPr>
              <p:cNvPr id="148481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05575" y="3659505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14848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07113" y="2393950"/>
              <a:ext cx="600075" cy="52388"/>
            </p14:xfrm>
          </p:contentPart>
        </mc:Choice>
        <mc:Fallback>
          <p:pic>
            <p:nvPicPr>
              <p:cNvPr id="14848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091274" y="2330439"/>
                <a:ext cx="631753" cy="179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14848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30513" y="2544763"/>
              <a:ext cx="1384300" cy="9525"/>
            </p14:xfrm>
          </p:contentPart>
        </mc:Choice>
        <mc:Fallback>
          <p:pic>
            <p:nvPicPr>
              <p:cNvPr id="14848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814672" y="2474913"/>
                <a:ext cx="1415982" cy="14962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en-US" dirty="0" smtClean="0"/>
              <a:t>True or false</a:t>
            </a:r>
            <a:r>
              <a:rPr lang="el-GR" dirty="0" smtClean="0"/>
              <a:t> ?</a:t>
            </a:r>
            <a:endParaRPr lang="el-G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357298"/>
            <a:ext cx="9144001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9" y="135729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57298"/>
            <a:ext cx="914848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US" dirty="0" smtClean="0"/>
              <a:t>HIPON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platform</a:t>
            </a:r>
            <a:r>
              <a:rPr lang="en-US" dirty="0" smtClean="0"/>
              <a:t>: central page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508437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88065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0263" y="1446213"/>
              <a:ext cx="608012" cy="1587"/>
            </p14:xfrm>
          </p:contentPart>
        </mc:Choice>
        <mc:Fallback>
          <p:pic>
            <p:nvPicPr>
              <p:cNvPr id="88065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14424" y="1166901"/>
                <a:ext cx="639691" cy="56021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/>
          <a:lstStyle/>
          <a:p>
            <a:r>
              <a:rPr lang="en-US" dirty="0" smtClean="0"/>
              <a:t>Well done!</a:t>
            </a:r>
            <a:endParaRPr lang="el-G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87" y="1357298"/>
            <a:ext cx="9148487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In order that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grounds and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results of our efforts are  </a:t>
            </a:r>
            <a:r>
              <a:rPr kumimoji="0" lang="en-US" b="0" i="0" u="none" strike="noStrike" cap="none" spc="30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promoted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the following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0" u="none" strike="noStrike" cap="none" spc="30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HIPON-related journal publications and conference speeches / announcements / papers</a:t>
            </a:r>
            <a:r>
              <a:rPr kumimoji="0" lang="en-US" b="0" i="0" u="none" strike="noStrike" cap="none" spc="30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b="0" i="0" u="none" strike="noStrike" cap="none" spc="30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have been carried out: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en-US" sz="1600" b="1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Full paper </a:t>
            </a:r>
            <a:r>
              <a:rPr kumimoji="0" lang="en-US" sz="1600" b="1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publications</a:t>
            </a:r>
            <a:endParaRPr kumimoji="0" lang="el-GR" sz="1600" b="0" i="0" u="none" strike="noStrike" cap="none" spc="600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A Web-based Attempt to Acquire Professional Experience in Pathology: The HIPON Project. 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MedEdPublish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2013</a:t>
            </a:r>
            <a:r>
              <a:rPr kumimoji="0" lang="en-US" sz="16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  </a:t>
            </a:r>
            <a:r>
              <a:rPr kumimoji="0" lang="en-US" sz="1600" b="0" i="1" strike="noStrike" cap="none" normalizeH="0" baseline="0" dirty="0" smtClean="0">
                <a:ln>
                  <a:noFill/>
                </a:ln>
                <a:latin typeface="Arial" pitchFamily="34" charset="0"/>
                <a:ea typeface="Calibri" pitchFamily="34" charset="0"/>
                <a:cs typeface="Arial" pitchFamily="34" charset="0"/>
              </a:rPr>
              <a:t>www.mededworld.org</a:t>
            </a:r>
            <a:r>
              <a:rPr kumimoji="0" lang="en-US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HIPON Project: Acquiring Medical Experience through an E-learning Platform. A New Perspective in Pathology Education.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New Perspectives in Science Education. Edition 4, 2015.</a:t>
            </a: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Learning Authentically through HIPON Platform.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The Future of Education, 2015.</a:t>
            </a: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Acquiring experience in pathology predominantly from what you see, not from what you read: the HIPON e-learning platform. 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Advances in Medical Education and Practice 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2015:6, 1-7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kumimoji="0" 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Implementation of Experimental Learning in Pathology: Impact of HIPON Project Concept and Attainment.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International Archives of Medicine 2015  Vol.8, No 211.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en-US" sz="1600" b="1" i="0" u="none" strike="noStrike" cap="none" spc="30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Conference   invited speeches  on HIPON </a:t>
            </a:r>
            <a:endParaRPr kumimoji="0" lang="el-GR" sz="1600" b="0" i="0" u="none" strike="noStrike" cap="none" spc="300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25</a:t>
            </a:r>
            <a:r>
              <a:rPr kumimoji="0" lang="en-U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Pathology, Lisbon 2013.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 9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International Forum of Medical Students and Young Doctors, Athens 2015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27</a:t>
            </a:r>
            <a:r>
              <a:rPr kumimoji="0" lang="en-U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Pathology, Belgrade 2015.</a:t>
            </a: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1600" b="1" i="0" u="none" strike="noStrike" cap="none" spc="30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Conference participations with abstracts</a:t>
            </a:r>
            <a:endParaRPr kumimoji="0" lang="el-GR" sz="1600" b="0" i="0" u="none" strike="noStrike" cap="none" spc="300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25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Pathology, Lisbon  2013.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Abstract published in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Virchows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Archiv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The European Journal of Pathology, Vol. 463, No 2: page227.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26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Pathology, London 2014.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Abstract published in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Virchows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Archiv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The European Journal of Pathology, Vol. 465, Suppl.1: pageS286.)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38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Cytopathology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Geneva, 2014.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Abstract published in (Journal of )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Cytopathology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Vol. 25,Suppl.1,22-78.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30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Congress of the International Academy of Pathology, Bangkok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2014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Selected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by the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Scientific Committee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as one of the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out of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400 posters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 be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orally presented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at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 special session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Abstract published in Pathology Vol. 46, S2: page S124.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5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39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Cytopathology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Milan, 2015.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Abstract published in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Cytopathology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Vol. 26, Suppl.1, 38-62.</a:t>
            </a:r>
            <a:endParaRPr kumimoji="0" lang="en-US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1st International Online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BioMedical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Conference (IOBMC 2015).</a:t>
            </a:r>
            <a:endParaRPr kumimoji="0" lang="el-GR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26th ESC Medical Students' Conference, Berlin, 2015.</a:t>
            </a:r>
            <a:r>
              <a:rPr lang="el-GR" sz="1200" dirty="0" smtClean="0"/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Selected </a:t>
            </a:r>
            <a:r>
              <a:rPr lang="en-US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by the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Scientific Committee  for an additional presentation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before a Professors’ Committee  ( one amongst 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20%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of accepted abstracts ).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0" y="0"/>
            <a:ext cx="9144000" cy="4286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HIPON</a:t>
            </a:r>
            <a:r>
              <a:rPr kumimoji="0" lang="en-US" sz="2400" b="1" i="0" u="none" strike="noStrike" kern="1200" cap="none" spc="60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IMPACT</a:t>
            </a:r>
            <a:endParaRPr kumimoji="0" lang="el-GR" sz="2400" b="0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36712"/>
            <a:ext cx="4392488" cy="58326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41494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1259632" y="0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hiponproject.eu</a:t>
            </a:r>
            <a:endParaRPr lang="el-GR" sz="4400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12595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99300" y="5581650"/>
              <a:ext cx="446088" cy="71438"/>
            </p14:xfrm>
          </p:contentPart>
        </mc:Choice>
        <mc:Fallback>
          <p:pic>
            <p:nvPicPr>
              <p:cNvPr id="12595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083458" y="5518150"/>
                <a:ext cx="477771" cy="19843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HIPON</a:t>
            </a:r>
            <a:r>
              <a:rPr lang="en-US" dirty="0" smtClean="0"/>
              <a:t>  </a:t>
            </a:r>
            <a:r>
              <a:rPr lang="en-US" spc="600" dirty="0" smtClean="0"/>
              <a:t>perspectives</a:t>
            </a:r>
            <a:endParaRPr lang="el-GR" spc="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642918"/>
            <a:ext cx="8568952" cy="621508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HIPON 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 platform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n-US" dirty="0" smtClean="0"/>
              <a:t> conceived and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created</a:t>
            </a:r>
            <a:r>
              <a:rPr lang="en-US" dirty="0" smtClean="0"/>
              <a:t> in an </a:t>
            </a:r>
            <a:r>
              <a:rPr lang="en-US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earnest</a:t>
            </a:r>
            <a:r>
              <a:rPr lang="en-US" dirty="0" smtClean="0"/>
              <a:t> and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conscientious</a:t>
            </a:r>
            <a:r>
              <a:rPr lang="en-US" dirty="0" smtClean="0"/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attempt </a:t>
            </a:r>
            <a:r>
              <a:rPr lang="en-US" dirty="0" smtClean="0"/>
              <a:t>to </a:t>
            </a:r>
            <a:r>
              <a:rPr lang="en-US" u="sng" spc="600" dirty="0" smtClean="0"/>
              <a:t>record </a:t>
            </a:r>
            <a:r>
              <a:rPr lang="en-US" u="sng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 expertise</a:t>
            </a:r>
            <a:r>
              <a:rPr lang="el-GR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in Pathology interconnected with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pronounced educational benefit</a:t>
            </a:r>
            <a:r>
              <a:rPr lang="en-US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for its users, and  is therefore worthy of enrichment.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A proposal of its insertion </a:t>
            </a:r>
            <a:r>
              <a:rPr lang="en-US" dirty="0" smtClean="0">
                <a:solidFill>
                  <a:srgbClr val="FF0000"/>
                </a:solidFill>
              </a:rPr>
              <a:t>as a link </a:t>
            </a:r>
            <a:r>
              <a:rPr lang="en-US" dirty="0" smtClean="0"/>
              <a:t>at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portal of the ESP </a:t>
            </a:r>
            <a:r>
              <a:rPr lang="en-US" dirty="0" smtClean="0"/>
              <a:t>has been addressed to the ESP Education Subcommittee and is under consideration. The contribution 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cases, structured </a:t>
            </a:r>
            <a:r>
              <a:rPr lang="en-US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 template and  principles</a:t>
            </a:r>
            <a:r>
              <a:rPr lang="en-US" dirty="0" smtClean="0"/>
              <a:t>, </a:t>
            </a:r>
            <a:r>
              <a:rPr lang="en-US" spc="300" dirty="0" smtClean="0"/>
              <a:t>from the </a:t>
            </a:r>
            <a:r>
              <a:rPr lang="en-US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 working groups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preferably under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care </a:t>
            </a:r>
            <a:r>
              <a:rPr lang="fr-FR" dirty="0" smtClean="0"/>
              <a:t>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ESP Education Subcommittee appointed representative,</a:t>
            </a:r>
            <a:r>
              <a:rPr lang="en-US" dirty="0" smtClean="0"/>
              <a:t> hopefully appears as  an interesting perspective of HIPON expansion, provided there are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colleagues</a:t>
            </a:r>
            <a:r>
              <a:rPr lang="en-US" dirty="0" smtClean="0"/>
              <a:t> who will </a:t>
            </a:r>
            <a:r>
              <a:rPr lang="en-US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truly</a:t>
            </a:r>
            <a:r>
              <a:rPr lang="en-US" dirty="0" smtClean="0"/>
              <a:t> believe in this endeavor and will </a:t>
            </a:r>
            <a:r>
              <a:rPr lang="en-US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seriously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deal with it</a:t>
            </a:r>
            <a:r>
              <a:rPr lang="en-US" dirty="0" smtClean="0"/>
              <a:t>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260648"/>
            <a:ext cx="5000628" cy="6597352"/>
          </a:xfrm>
        </p:spPr>
        <p:txBody>
          <a:bodyPr>
            <a:normAutofit fontScale="40000" lnSpcReduction="20000"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70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en-US" sz="7000" dirty="0" smtClean="0"/>
              <a:t>  is </a:t>
            </a:r>
            <a:r>
              <a:rPr lang="en-US" sz="7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7000" u="sng" dirty="0" smtClean="0"/>
              <a:t> just  getting excellent grades in theory exams </a:t>
            </a:r>
            <a:r>
              <a:rPr lang="en-US" sz="7000" dirty="0" smtClean="0"/>
              <a:t> but </a:t>
            </a:r>
            <a:r>
              <a:rPr lang="en-US" sz="7000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useful skills</a:t>
            </a:r>
            <a:r>
              <a:rPr lang="en-US" sz="7000" dirty="0" smtClean="0"/>
              <a:t>.</a:t>
            </a:r>
          </a:p>
          <a:p>
            <a:pPr algn="ctr"/>
            <a:r>
              <a:rPr lang="en-US" sz="7000" dirty="0" smtClean="0">
                <a:solidFill>
                  <a:srgbClr val="FF0000"/>
                </a:solidFill>
              </a:rPr>
              <a:t>Skills</a:t>
            </a:r>
            <a:r>
              <a:rPr lang="en-US" sz="7000" dirty="0" smtClean="0"/>
              <a:t> are developed partly  </a:t>
            </a:r>
            <a:r>
              <a:rPr lang="en-US" sz="7000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</a:t>
            </a:r>
            <a:r>
              <a:rPr lang="en-US" sz="7000" u="sng" dirty="0" smtClean="0"/>
              <a:t>consciously</a:t>
            </a:r>
            <a:r>
              <a:rPr lang="en-US" sz="7000" dirty="0" smtClean="0"/>
              <a:t> </a:t>
            </a:r>
          </a:p>
          <a:p>
            <a:pPr algn="ctr"/>
            <a:r>
              <a:rPr lang="en-US" sz="7000" dirty="0" smtClean="0"/>
              <a:t>as you  soak up </a:t>
            </a:r>
          </a:p>
          <a:p>
            <a:pPr algn="ctr"/>
            <a:r>
              <a:rPr lang="en-US" sz="7000" dirty="0" smtClean="0"/>
              <a:t>the beliefs, attitudes and perceptions </a:t>
            </a:r>
          </a:p>
          <a:p>
            <a:pPr algn="ctr"/>
            <a:r>
              <a:rPr lang="en-US" sz="7000" dirty="0" smtClean="0"/>
              <a:t>of  your </a:t>
            </a:r>
            <a:r>
              <a:rPr lang="en-US" sz="7000" b="1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en-US" sz="7000" spc="600" dirty="0" smtClean="0"/>
              <a:t>.</a:t>
            </a:r>
          </a:p>
          <a:p>
            <a:pPr algn="ctr"/>
            <a:r>
              <a:rPr lang="en-US" sz="7000" dirty="0" smtClean="0"/>
              <a:t>An </a:t>
            </a:r>
            <a:r>
              <a:rPr lang="en-US" sz="7000" b="1" dirty="0" smtClean="0">
                <a:solidFill>
                  <a:srgbClr val="FF0000"/>
                </a:solidFill>
              </a:rPr>
              <a:t>intelligence catalyst </a:t>
            </a:r>
            <a:r>
              <a:rPr lang="en-US" sz="7000" dirty="0" smtClean="0"/>
              <a:t>is an </a:t>
            </a:r>
            <a:r>
              <a:rPr lang="en-US" sz="70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en-US" sz="7000" dirty="0" smtClean="0"/>
              <a:t> </a:t>
            </a:r>
          </a:p>
          <a:p>
            <a:pPr algn="ctr"/>
            <a:r>
              <a:rPr lang="en-US" sz="7000" dirty="0" smtClean="0"/>
              <a:t>that </a:t>
            </a:r>
            <a:r>
              <a:rPr lang="en-US" sz="70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speeds up </a:t>
            </a:r>
          </a:p>
          <a:p>
            <a:pPr algn="ctr"/>
            <a:r>
              <a:rPr lang="en-US" sz="7000" dirty="0" smtClean="0">
                <a:solidFill>
                  <a:srgbClr val="FF0000"/>
                </a:solidFill>
              </a:rPr>
              <a:t>your ability to learn</a:t>
            </a:r>
            <a:r>
              <a:rPr lang="en-US" sz="7000" dirty="0" smtClean="0"/>
              <a:t>. </a:t>
            </a:r>
          </a:p>
          <a:p>
            <a:pPr algn="ctr"/>
            <a:r>
              <a:rPr lang="en-US" sz="7000" dirty="0" smtClean="0"/>
              <a:t> If you need </a:t>
            </a:r>
            <a:r>
              <a:rPr lang="en-US" sz="7000" b="1" u="sng" dirty="0" smtClean="0">
                <a:solidFill>
                  <a:srgbClr val="FF0000"/>
                </a:solidFill>
              </a:rPr>
              <a:t>useful skills</a:t>
            </a:r>
            <a:r>
              <a:rPr lang="en-US" sz="7000" dirty="0" smtClean="0"/>
              <a:t>, </a:t>
            </a:r>
          </a:p>
          <a:p>
            <a:pPr algn="ctr"/>
            <a:r>
              <a:rPr lang="en-US" sz="7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</a:t>
            </a:r>
            <a:r>
              <a:rPr lang="en-US" sz="7000" dirty="0" smtClean="0"/>
              <a:t> a </a:t>
            </a:r>
            <a:r>
              <a:rPr lang="en-US" sz="7000" dirty="0" smtClean="0">
                <a:solidFill>
                  <a:srgbClr val="FF0000"/>
                </a:solidFill>
              </a:rPr>
              <a:t>catalyst</a:t>
            </a:r>
            <a:r>
              <a:rPr lang="en-US" sz="7000" dirty="0" smtClean="0"/>
              <a:t> is a </a:t>
            </a:r>
            <a:r>
              <a:rPr lang="en-US" sz="7000" b="1" dirty="0" smtClean="0">
                <a:solidFill>
                  <a:srgbClr val="FF0000"/>
                </a:solidFill>
              </a:rPr>
              <a:t>must</a:t>
            </a:r>
            <a:r>
              <a:rPr lang="en-US" sz="7000" dirty="0" smtClean="0"/>
              <a:t>.</a:t>
            </a:r>
          </a:p>
          <a:p>
            <a:endParaRPr lang="el-GR" sz="3800" dirty="0"/>
          </a:p>
        </p:txBody>
      </p:sp>
      <p:pic>
        <p:nvPicPr>
          <p:cNvPr id="1026" name="Picture 2" descr="C:\Documents and Settings\Administrator\Επιφάνεια εργασίας\TEACHING PAINTINGS\the-student-1919.jpg!HalfH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571480"/>
            <a:ext cx="3643338" cy="486589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00562" y="5357826"/>
            <a:ext cx="464343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by  </a:t>
            </a:r>
            <a:r>
              <a:rPr lang="en-US" sz="28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osmosis</a:t>
            </a:r>
            <a:r>
              <a:rPr lang="en-US" sz="2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need for </a:t>
            </a:r>
          </a:p>
          <a:p>
            <a:pPr algn="ctr"/>
            <a:r>
              <a:rPr lang="en-US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instant enactment and institutionalizing.</a:t>
            </a:r>
            <a:endParaRPr lang="en-US" b="1" spc="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71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The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background </a:t>
            </a:r>
            <a:r>
              <a:rPr lang="en-US" sz="4000" dirty="0" smtClean="0"/>
              <a:t>of </a:t>
            </a:r>
            <a:r>
              <a:rPr lang="en-US" sz="4000" dirty="0" smtClean="0">
                <a:solidFill>
                  <a:srgbClr val="FF0000"/>
                </a:solidFill>
              </a:rPr>
              <a:t>HIPON</a:t>
            </a:r>
            <a:endParaRPr lang="el-GR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Despite amazing advances in Information and Communication Technology 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ICT)</a:t>
            </a:r>
            <a:r>
              <a:rPr lang="en-US" sz="2400" dirty="0" smtClean="0"/>
              <a:t>, </a:t>
            </a:r>
            <a:r>
              <a:rPr lang="en-US" sz="2400" b="1" spc="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r>
              <a:rPr lang="en-US" sz="2400" dirty="0" smtClean="0"/>
              <a:t> remain </a:t>
            </a:r>
            <a:r>
              <a:rPr lang="en-US" sz="2400" b="1" dirty="0" smtClean="0">
                <a:solidFill>
                  <a:srgbClr val="002060"/>
                </a:solidFill>
              </a:rPr>
              <a:t>the  </a:t>
            </a:r>
            <a:r>
              <a:rPr lang="en-US" sz="2400" b="1" spc="600" dirty="0" smtClean="0">
                <a:solidFill>
                  <a:srgbClr val="002060"/>
                </a:solidFill>
              </a:rPr>
              <a:t>most</a:t>
            </a:r>
            <a:r>
              <a:rPr lang="en-US" sz="2400" b="1" dirty="0" smtClean="0">
                <a:solidFill>
                  <a:srgbClr val="002060"/>
                </a:solidFill>
              </a:rPr>
              <a:t> important</a:t>
            </a:r>
            <a:r>
              <a:rPr lang="en-US" sz="2400" dirty="0" smtClean="0">
                <a:solidFill>
                  <a:srgbClr val="002060"/>
                </a:solidFill>
              </a:rPr>
              <a:t> factor of your </a:t>
            </a:r>
            <a:r>
              <a:rPr lang="en-US" sz="2400" spc="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en-US" sz="2400" dirty="0" smtClean="0">
                <a:solidFill>
                  <a:srgbClr val="002060"/>
                </a:solidFill>
              </a:rPr>
              <a:t> to </a:t>
            </a:r>
            <a:r>
              <a:rPr lang="en-US" sz="2400" b="1" dirty="0" smtClean="0">
                <a:solidFill>
                  <a:srgbClr val="002060"/>
                </a:solidFill>
              </a:rPr>
              <a:t>influence</a:t>
            </a:r>
            <a:r>
              <a:rPr lang="en-US" sz="2400" dirty="0" smtClean="0">
                <a:solidFill>
                  <a:srgbClr val="002060"/>
                </a:solidFill>
              </a:rPr>
              <a:t> your self-education.</a:t>
            </a:r>
          </a:p>
          <a:p>
            <a:pPr algn="ctr"/>
            <a:r>
              <a:rPr lang="en-US" sz="2400" dirty="0" smtClean="0"/>
              <a:t> By   </a:t>
            </a:r>
            <a:r>
              <a:rPr lang="en-US" sz="2400" b="1" spc="600" dirty="0" smtClean="0">
                <a:solidFill>
                  <a:srgbClr val="002060"/>
                </a:solidFill>
              </a:rPr>
              <a:t>building relationships </a:t>
            </a:r>
            <a:r>
              <a:rPr lang="en-US" sz="2400" dirty="0" smtClean="0">
                <a:solidFill>
                  <a:srgbClr val="002060"/>
                </a:solidFill>
              </a:rPr>
              <a:t>with people</a:t>
            </a:r>
            <a:r>
              <a:rPr lang="en-US" sz="2400" dirty="0" smtClean="0"/>
              <a:t> who have skills, </a:t>
            </a:r>
          </a:p>
          <a:p>
            <a:pPr algn="ctr"/>
            <a:r>
              <a:rPr lang="en-US" sz="2400" dirty="0" smtClean="0"/>
              <a:t>the beliefs, attitudes and perceptions they have, will rub off on you. </a:t>
            </a:r>
            <a:endParaRPr lang="en-US" sz="2400" b="1" dirty="0" smtClean="0">
              <a:solidFill>
                <a:srgbClr val="1D035D"/>
              </a:solidFill>
            </a:endParaRPr>
          </a:p>
        </p:txBody>
      </p:sp>
      <p:pic>
        <p:nvPicPr>
          <p:cNvPr id="228354" name="Picture 2" descr="C:\Users\αγαπουλακι\Desktop\ΑΝΤΡΕΑΣ\TEACHING PAINTINGS\school-of-athens-detail-from-right-hand-side-showing-diogenes-on-the-steps-and-euclid-1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000240"/>
            <a:ext cx="6715172" cy="4478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7194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Despite the fact that experiential learning is not defined by the presence of a teacher/facilitator since its mechanism is the learner’s reflection on experience using analytical skills, the  </a:t>
            </a:r>
            <a:r>
              <a:rPr lang="en-US" sz="2400" b="1" spc="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presence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of  a  </a:t>
            </a:r>
            <a:r>
              <a:rPr lang="en-US" sz="2400" b="1" spc="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charismatic teacher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smtClean="0"/>
              <a:t>remains </a:t>
            </a:r>
            <a:r>
              <a:rPr lang="en-US" sz="2400" b="1" spc="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indispensable</a:t>
            </a:r>
          </a:p>
          <a:p>
            <a:pPr algn="ctr"/>
            <a:r>
              <a:rPr lang="en-US" sz="2400" spc="600" dirty="0" smtClean="0"/>
              <a:t> </a:t>
            </a:r>
            <a:r>
              <a:rPr lang="en-US" sz="2400" dirty="0" smtClean="0"/>
              <a:t>in the adventure of learning</a:t>
            </a:r>
            <a:r>
              <a:rPr lang="el-GR" sz="2400" dirty="0" smtClean="0"/>
              <a:t> </a:t>
            </a:r>
            <a:r>
              <a:rPr lang="en-US" sz="2400" dirty="0" smtClean="0"/>
              <a:t>especially because it </a:t>
            </a:r>
          </a:p>
          <a:p>
            <a:pPr algn="ctr"/>
            <a:r>
              <a:rPr lang="en-US" sz="2400" b="1" spc="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decisively</a:t>
            </a:r>
            <a:r>
              <a:rPr lang="en-US" sz="2400" spc="600" dirty="0" smtClean="0"/>
              <a:t> </a:t>
            </a:r>
            <a:r>
              <a:rPr lang="en-US" sz="2400" b="1" spc="600" dirty="0" smtClean="0">
                <a:solidFill>
                  <a:srgbClr val="1D035D"/>
                </a:solidFill>
              </a:rPr>
              <a:t>fosters the </a:t>
            </a:r>
            <a:r>
              <a:rPr lang="en-US" sz="2400" b="1" spc="600" dirty="0" smtClean="0">
                <a:solidFill>
                  <a:srgbClr val="1D0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appeal</a:t>
            </a:r>
            <a:r>
              <a:rPr lang="en-US" sz="2400" b="1" spc="600" dirty="0" smtClean="0">
                <a:solidFill>
                  <a:srgbClr val="1D035D"/>
                </a:solidFill>
              </a:rPr>
              <a:t> for</a:t>
            </a:r>
          </a:p>
          <a:p>
            <a:pPr algn="ctr"/>
            <a:r>
              <a:rPr lang="en-US" sz="2400" b="1" spc="600" dirty="0" smtClean="0">
                <a:solidFill>
                  <a:srgbClr val="1D035D"/>
                </a:solidFill>
              </a:rPr>
              <a:t> achievement of knowledge.</a:t>
            </a:r>
            <a:r>
              <a:rPr lang="en-US" sz="2400" spc="600" dirty="0" smtClean="0">
                <a:solidFill>
                  <a:srgbClr val="1D035D"/>
                </a:solidFill>
              </a:rPr>
              <a:t> </a:t>
            </a:r>
            <a:endParaRPr lang="el-GR" sz="2400" spc="600" dirty="0"/>
          </a:p>
        </p:txBody>
      </p:sp>
      <p:pic>
        <p:nvPicPr>
          <p:cNvPr id="229378" name="Picture 2" descr="C:\Users\αγαπουλακι\Desktop\ΑΝΤΡΕΑΣ\TEACHING PAINTINGS\the-underground-school-1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5728"/>
            <a:ext cx="4857783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Any teaching event will be more </a:t>
            </a:r>
            <a:r>
              <a:rPr lang="en-US" dirty="0" smtClean="0">
                <a:solidFill>
                  <a:srgbClr val="FF0000"/>
                </a:solidFill>
              </a:rPr>
              <a:t>successful</a:t>
            </a:r>
            <a:r>
              <a:rPr lang="en-US" dirty="0" smtClean="0"/>
              <a:t> if the </a:t>
            </a:r>
            <a:r>
              <a:rPr lang="en-US" b="1" dirty="0" smtClean="0">
                <a:solidFill>
                  <a:srgbClr val="FF0000"/>
                </a:solidFill>
              </a:rPr>
              <a:t>teacher</a:t>
            </a:r>
            <a:r>
              <a:rPr lang="en-US" dirty="0" smtClean="0"/>
              <a:t>: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is 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enthusiastic</a:t>
            </a:r>
          </a:p>
          <a:p>
            <a:r>
              <a:rPr lang="en-US" dirty="0" smtClean="0"/>
              <a:t>has </a:t>
            </a:r>
            <a:r>
              <a:rPr lang="en-US" dirty="0" smtClean="0">
                <a:solidFill>
                  <a:srgbClr val="FF0000"/>
                </a:solidFill>
              </a:rPr>
              <a:t>organized</a:t>
            </a:r>
            <a:r>
              <a:rPr lang="en-US" dirty="0" smtClean="0"/>
              <a:t> the session </a:t>
            </a:r>
            <a:r>
              <a:rPr lang="en-US" dirty="0" smtClean="0">
                <a:solidFill>
                  <a:srgbClr val="FF0000"/>
                </a:solidFill>
              </a:rPr>
              <a:t>well </a:t>
            </a:r>
          </a:p>
          <a:p>
            <a:r>
              <a:rPr lang="en-US" dirty="0" smtClean="0"/>
              <a:t>has  a  </a:t>
            </a:r>
            <a:r>
              <a:rPr lang="en-US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</a:t>
            </a:r>
            <a:r>
              <a:rPr lang="en-US" dirty="0" smtClean="0"/>
              <a:t> for the subject</a:t>
            </a:r>
          </a:p>
          <a:p>
            <a:r>
              <a:rPr lang="en-US" dirty="0" smtClean="0"/>
              <a:t>can  </a:t>
            </a:r>
            <a:r>
              <a:rPr lang="en-US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conceptualize</a:t>
            </a:r>
            <a:r>
              <a:rPr lang="en-US" dirty="0" smtClean="0"/>
              <a:t> the topic</a:t>
            </a:r>
          </a:p>
          <a:p>
            <a:r>
              <a:rPr lang="en-US" dirty="0" smtClean="0"/>
              <a:t>is able to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</a:t>
            </a:r>
            <a:r>
              <a:rPr lang="en-US" dirty="0" smtClean="0"/>
              <a:t>an </a:t>
            </a:r>
            <a:r>
              <a:rPr lang="en-US" b="1" u="sng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learning environment </a:t>
            </a:r>
            <a:r>
              <a:rPr lang="en-US" dirty="0" smtClean="0"/>
              <a:t>in his/her class</a:t>
            </a:r>
          </a:p>
          <a:p>
            <a:r>
              <a:rPr lang="en-US" dirty="0" smtClean="0"/>
              <a:t>is able to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feelings </a:t>
            </a:r>
            <a:r>
              <a:rPr lang="en-US" dirty="0" smtClean="0"/>
              <a:t>of  the learners</a:t>
            </a:r>
          </a:p>
          <a:p>
            <a:r>
              <a:rPr lang="en-US" dirty="0" smtClean="0"/>
              <a:t>understands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n-US" dirty="0" smtClean="0"/>
              <a:t> people learn, according to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trends </a:t>
            </a:r>
            <a:r>
              <a:rPr lang="en-US" dirty="0" smtClean="0"/>
              <a:t>in teaching learning process.</a:t>
            </a:r>
          </a:p>
          <a:p>
            <a:r>
              <a:rPr lang="en-US" dirty="0" smtClean="0"/>
              <a:t>has </a:t>
            </a:r>
            <a:r>
              <a:rPr lang="en-US" dirty="0" smtClean="0">
                <a:solidFill>
                  <a:srgbClr val="FF0000"/>
                </a:solidFill>
              </a:rPr>
              <a:t>skills</a:t>
            </a:r>
            <a:r>
              <a:rPr lang="en-US" dirty="0" smtClean="0"/>
              <a:t> in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  <a:r>
              <a:rPr lang="en-US" dirty="0" smtClean="0"/>
              <a:t> and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managing learning</a:t>
            </a:r>
          </a:p>
          <a:p>
            <a:r>
              <a:rPr lang="en-US" dirty="0" smtClean="0"/>
              <a:t>is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</a:t>
            </a:r>
            <a:r>
              <a:rPr lang="en-US" dirty="0" smtClean="0"/>
              <a:t> to context and “classroom” events</a:t>
            </a:r>
          </a:p>
          <a:p>
            <a:r>
              <a:rPr lang="en-US" dirty="0" smtClean="0"/>
              <a:t>is teaching with the preferred teaching style</a:t>
            </a:r>
          </a:p>
          <a:p>
            <a:r>
              <a:rPr lang="en-US" dirty="0" smtClean="0"/>
              <a:t>helps the students feel a sense of ownership for what was learned.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2304256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Why do you think </a:t>
            </a:r>
            <a:br>
              <a:rPr lang="en-US" sz="5300" dirty="0" smtClean="0"/>
            </a:br>
            <a:r>
              <a:rPr lang="en-US" sz="5300" dirty="0" smtClean="0"/>
              <a:t>these students look so</a:t>
            </a:r>
            <a:br>
              <a:rPr lang="en-US" sz="5300" dirty="0" smtClean="0"/>
            </a:br>
            <a:r>
              <a:rPr lang="en-US" sz="5300" dirty="0" smtClean="0"/>
              <a:t>half-hearted, incurious, </a:t>
            </a:r>
            <a:br>
              <a:rPr lang="en-US" sz="5300" dirty="0" smtClean="0"/>
            </a:br>
            <a:r>
              <a:rPr lang="en-US" sz="5300" dirty="0" smtClean="0"/>
              <a:t>glum and dispirited?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1026" name="Picture 2" descr="E:\HIPON\ΕΝΗΜΕΡΩΤΙΚΟ ΥΛΙΚΟ ΠΡΟΓΡΑΜΜΑΤΟΣ HIPON\HIPON IMPACT\TEACHING PAINTINGS\girl-student-1880.jpg!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2068790" cy="3672408"/>
          </a:xfrm>
          <a:prstGeom prst="rect">
            <a:avLst/>
          </a:prstGeom>
          <a:noFill/>
        </p:spPr>
      </p:pic>
      <p:pic>
        <p:nvPicPr>
          <p:cNvPr id="1027" name="Picture 3" descr="E:\HIPON\ΕΝΗΜΕΡΩΤΙΚΟ ΥΛΙΚΟ ΠΡΟΓΡΑΜΜΑΤΟΣ HIPON\HIPON IMPACT\TEACHING PAINTINGS\the-student-1881.jpg!H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780928"/>
            <a:ext cx="2230988" cy="3672408"/>
          </a:xfrm>
          <a:prstGeom prst="rect">
            <a:avLst/>
          </a:prstGeom>
          <a:noFill/>
        </p:spPr>
      </p:pic>
      <p:pic>
        <p:nvPicPr>
          <p:cNvPr id="1028" name="Picture 4" descr="E:\HIPON\ΕΝΗΜΕΡΩΤΙΚΟ ΥΛΙΚΟ ΠΡΟΓΡΑΜΜΑΤΟΣ HIPON\HIPON IMPACT\TEACHING PAINTINGS\the-student-1903.jpg!H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80928"/>
            <a:ext cx="2160240" cy="3672408"/>
          </a:xfrm>
          <a:prstGeom prst="rect">
            <a:avLst/>
          </a:prstGeom>
          <a:noFill/>
        </p:spPr>
      </p:pic>
      <p:pic>
        <p:nvPicPr>
          <p:cNvPr id="1029" name="Picture 5" descr="E:\HIPON\ΕΝΗΜΕΡΩΤΙΚΟ ΥΛΙΚΟ ΠΡΟΓΡΑΜΜΑΤΟΣ HIPON\HIPON IMPACT\TEACHING PAINTINGS\the-student-self-portrait.jpg!H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2236" y="2780928"/>
            <a:ext cx="2371764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-214338"/>
            <a:ext cx="5214942" cy="6786610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4400" b="1" dirty="0" smtClean="0"/>
          </a:p>
          <a:p>
            <a:pPr algn="ctr"/>
            <a:r>
              <a:rPr lang="en-US" sz="4400" b="1" dirty="0" smtClean="0"/>
              <a:t>-</a:t>
            </a:r>
            <a:r>
              <a:rPr lang="en-US" sz="7200" dirty="0" smtClean="0"/>
              <a:t> </a:t>
            </a:r>
            <a:r>
              <a:rPr lang="en-US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inclination</a:t>
            </a:r>
            <a:r>
              <a:rPr lang="en-US" sz="7200" dirty="0" smtClean="0"/>
              <a:t> to  </a:t>
            </a:r>
            <a:r>
              <a:rPr lang="en-US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</a:t>
            </a:r>
            <a:r>
              <a:rPr lang="en-US" sz="7200" dirty="0" smtClean="0"/>
              <a:t> knowledge ( or anything else, actually…).</a:t>
            </a:r>
          </a:p>
          <a:p>
            <a:pPr algn="ctr">
              <a:buFontTx/>
              <a:buChar char="-"/>
            </a:pPr>
            <a:endParaRPr lang="en-US" sz="7200" dirty="0" smtClean="0"/>
          </a:p>
          <a:p>
            <a:pPr algn="ctr">
              <a:buFontTx/>
              <a:buChar char="-"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Profuse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theorizing</a:t>
            </a:r>
            <a:r>
              <a:rPr lang="en-US" sz="7200" dirty="0" smtClean="0"/>
              <a:t>: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</a:t>
            </a:r>
            <a:r>
              <a:rPr lang="en-US" sz="7200" dirty="0" smtClean="0"/>
              <a:t> learning of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concepts</a:t>
            </a:r>
            <a:r>
              <a:rPr lang="en-US" sz="7200" dirty="0" smtClean="0"/>
              <a:t> and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theories</a:t>
            </a:r>
            <a:r>
              <a:rPr lang="en-US" sz="7200" dirty="0" smtClean="0"/>
              <a:t> through study and reflection on the 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</a:t>
            </a:r>
            <a:r>
              <a:rPr lang="en-US" sz="7200" dirty="0" smtClean="0"/>
              <a:t>.</a:t>
            </a:r>
          </a:p>
          <a:p>
            <a:pPr algn="ctr">
              <a:buFontTx/>
              <a:buChar char="-"/>
            </a:pPr>
            <a:endParaRPr lang="en-US" sz="7200" dirty="0" smtClean="0"/>
          </a:p>
          <a:p>
            <a:pPr algn="ctr">
              <a:buFontTx/>
              <a:buChar char="-"/>
            </a:pPr>
            <a:r>
              <a:rPr lang="en-US" sz="7200" dirty="0" smtClean="0"/>
              <a:t>  A sense of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  </a:t>
            </a:r>
            <a:r>
              <a:rPr lang="el-G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routine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processing </a:t>
            </a:r>
            <a:endParaRPr lang="el-GR" sz="7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regarding teaching tasks</a:t>
            </a:r>
            <a:r>
              <a:rPr lang="en-US" sz="7200" dirty="0" smtClean="0"/>
              <a:t>. </a:t>
            </a:r>
            <a:r>
              <a:rPr lang="el-GR" sz="7200" dirty="0" smtClean="0"/>
              <a:t> </a:t>
            </a:r>
            <a:endParaRPr lang="en-US" sz="7200" dirty="0" smtClean="0"/>
          </a:p>
          <a:p>
            <a:pPr algn="ctr"/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Sloth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smtClean="0"/>
              <a:t>and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complacency</a:t>
            </a:r>
            <a:r>
              <a:rPr lang="en-US" sz="7200" dirty="0" smtClean="0"/>
              <a:t>.</a:t>
            </a:r>
          </a:p>
          <a:p>
            <a:pPr algn="ctr"/>
            <a:r>
              <a:rPr lang="en-US" sz="7200" spc="600" dirty="0" smtClean="0"/>
              <a:t>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</a:t>
            </a:r>
            <a:r>
              <a:rPr lang="en-US" sz="7200" spc="600" dirty="0" smtClean="0"/>
              <a:t> </a:t>
            </a:r>
            <a:r>
              <a:rPr lang="en-US" sz="7200" dirty="0" smtClean="0"/>
              <a:t>of concern, inspiration, creative flair or  </a:t>
            </a:r>
            <a:r>
              <a:rPr lang="en-US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 mood</a:t>
            </a:r>
            <a:r>
              <a:rPr lang="en-US" sz="7200" dirty="0" smtClean="0"/>
              <a:t>.</a:t>
            </a:r>
          </a:p>
          <a:p>
            <a:pPr algn="ctr"/>
            <a:r>
              <a:rPr lang="en-US" sz="7200" spc="600" dirty="0" smtClean="0"/>
              <a:t> </a:t>
            </a:r>
            <a:r>
              <a:rPr lang="el-GR" sz="7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Νο</a:t>
            </a:r>
            <a:r>
              <a:rPr lang="el-GR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transmissibility </a:t>
            </a:r>
            <a:r>
              <a:rPr lang="el-G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appeal for learning</a:t>
            </a:r>
            <a:r>
              <a:rPr lang="en-US" sz="7200" dirty="0" smtClean="0"/>
              <a:t>. </a:t>
            </a:r>
            <a:r>
              <a:rPr lang="el-GR" sz="7200" dirty="0" smtClean="0"/>
              <a:t> </a:t>
            </a:r>
          </a:p>
          <a:p>
            <a:pPr algn="ctr"/>
            <a:r>
              <a:rPr lang="en-US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Unwillingness</a:t>
            </a:r>
            <a:r>
              <a:rPr lang="en-US" sz="7200" dirty="0" smtClean="0"/>
              <a:t> to implement innovative methods. </a:t>
            </a:r>
          </a:p>
          <a:p>
            <a:pPr algn="ctr">
              <a:buFontTx/>
              <a:buChar char="-"/>
            </a:pPr>
            <a:endParaRPr lang="en-US" sz="7200" dirty="0" smtClean="0"/>
          </a:p>
          <a:p>
            <a:pPr algn="ctr">
              <a:buFontTx/>
              <a:buChar char="-"/>
            </a:pPr>
            <a:r>
              <a:rPr lang="en-US" sz="7200" dirty="0" smtClean="0"/>
              <a:t>The 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incentive </a:t>
            </a:r>
            <a:r>
              <a:rPr lang="en-US" sz="7200" dirty="0" smtClean="0"/>
              <a:t>for any educational endeavor is  </a:t>
            </a:r>
            <a:r>
              <a:rPr lang="en-US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reciprocation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7200" dirty="0" smtClean="0"/>
              <a:t> determined  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solely</a:t>
            </a:r>
            <a:r>
              <a:rPr lang="en-US" sz="7200" spc="600" dirty="0" smtClean="0"/>
              <a:t> </a:t>
            </a:r>
            <a:r>
              <a:rPr lang="en-US" sz="7200" dirty="0" smtClean="0"/>
              <a:t>on the basis of the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</a:t>
            </a:r>
            <a:r>
              <a:rPr lang="en-US" sz="7200" dirty="0" smtClean="0"/>
              <a:t>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 </a:t>
            </a:r>
            <a:r>
              <a:rPr lang="en-US" sz="7200" dirty="0" smtClean="0"/>
              <a:t>of those involved. </a:t>
            </a:r>
          </a:p>
          <a:p>
            <a:pPr algn="ctr"/>
            <a:r>
              <a:rPr lang="en-US" sz="7200" dirty="0" smtClean="0"/>
              <a:t> A  prolonged era of</a:t>
            </a:r>
          </a:p>
          <a:p>
            <a:pPr algn="ctr"/>
            <a:r>
              <a:rPr lang="en-US" sz="7200" dirty="0" smtClean="0"/>
              <a:t> </a:t>
            </a:r>
            <a:r>
              <a:rPr lang="en-US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humanistic values </a:t>
            </a:r>
            <a:r>
              <a:rPr lang="el-GR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decline</a:t>
            </a:r>
            <a:r>
              <a:rPr lang="en-US" sz="7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sz="7200" dirty="0" smtClean="0"/>
              <a:t>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crowding </a:t>
            </a:r>
            <a:r>
              <a:rPr lang="el-G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any  </a:t>
            </a:r>
            <a:r>
              <a:rPr lang="en-US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spirituality.</a:t>
            </a:r>
          </a:p>
          <a:p>
            <a:pPr algn="ctr"/>
            <a:r>
              <a:rPr lang="en-US" sz="7200" dirty="0" smtClean="0"/>
              <a:t> From a sociological standpoint :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social trend</a:t>
            </a:r>
            <a:r>
              <a:rPr lang="en-US" sz="7200" dirty="0" smtClean="0"/>
              <a:t> and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individuals’ propensity </a:t>
            </a:r>
            <a:r>
              <a:rPr lang="en-US" sz="7200" dirty="0" smtClean="0"/>
              <a:t>towards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materialistic</a:t>
            </a:r>
            <a:r>
              <a:rPr lang="en-US" sz="7200" dirty="0" smtClean="0"/>
              <a:t>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wealth accumulation </a:t>
            </a:r>
            <a:r>
              <a:rPr lang="el-GR" sz="7200" dirty="0" smtClean="0"/>
              <a:t>(</a:t>
            </a:r>
            <a:r>
              <a:rPr lang="en-US" sz="7200" dirty="0" smtClean="0"/>
              <a:t>deification</a:t>
            </a:r>
            <a:r>
              <a:rPr lang="el-GR" sz="7200" dirty="0" smtClean="0"/>
              <a:t> </a:t>
            </a:r>
            <a:r>
              <a:rPr lang="en-US" sz="7200" dirty="0" smtClean="0"/>
              <a:t>of consumerism, pointless comforts, obsession for luxurious living</a:t>
            </a:r>
            <a:r>
              <a:rPr lang="el-GR" sz="7200" dirty="0" smtClean="0"/>
              <a:t>)</a:t>
            </a:r>
            <a:r>
              <a:rPr lang="en-US" sz="7200" dirty="0" smtClean="0"/>
              <a:t>.</a:t>
            </a:r>
          </a:p>
          <a:p>
            <a:pPr algn="ctr">
              <a:buFontTx/>
              <a:buChar char="-"/>
            </a:pPr>
            <a:endParaRPr lang="el-GR" sz="7200" dirty="0"/>
          </a:p>
        </p:txBody>
      </p:sp>
      <p:pic>
        <p:nvPicPr>
          <p:cNvPr id="2050" name="Picture 2" descr="E:\HIPON\ΕΝΗΜΕΡΩΤΙΚΟ ΥΛΙΚΟ ΠΡΟΓΡΑΜΜΑΤΟΣ HIPON\HIPON IMPACT\TEACHING PAINTINGS\teacher-1882.jpg!H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428736"/>
            <a:ext cx="3857652" cy="4619087"/>
          </a:xfrm>
          <a:prstGeom prst="rect">
            <a:avLst/>
          </a:prstGeom>
          <a:noFill/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7072330" y="285728"/>
            <a:ext cx="2071670" cy="3357586"/>
          </a:xfrm>
        </p:spPr>
        <p:txBody>
          <a:bodyPr>
            <a:normAutofit/>
          </a:bodyPr>
          <a:lstStyle/>
          <a:p>
            <a:pPr algn="ctr"/>
            <a:r>
              <a:rPr lang="en-US" spc="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Read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l-G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your </a:t>
            </a:r>
            <a:r>
              <a:rPr lang="el-G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pc="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books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b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study the material and practice, </a:t>
            </a:r>
            <a:r>
              <a:rPr lang="el-G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l-G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practice, </a:t>
            </a:r>
            <a:r>
              <a:rPr lang="el-G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l-G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practice!</a:t>
            </a:r>
            <a:endParaRPr lang="el-G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9190" y="357166"/>
            <a:ext cx="4214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Certainly, their teacher </a:t>
            </a:r>
          </a:p>
          <a:p>
            <a:pPr algn="ctr"/>
            <a:r>
              <a:rPr lang="en-US" sz="2400" b="1" dirty="0" smtClean="0"/>
              <a:t>has something to do with this.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7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8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General Pathology Courses</a:t>
            </a:r>
            <a:r>
              <a:rPr lang="en-US" sz="2000" dirty="0" smtClean="0"/>
              <a:t>:  </a:t>
            </a:r>
            <a:r>
              <a:rPr lang="en-US" sz="20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slides </a:t>
            </a:r>
            <a:r>
              <a:rPr lang="en-US" sz="2000" dirty="0" smtClean="0"/>
              <a:t>of characteristic cases, </a:t>
            </a:r>
            <a:br>
              <a:rPr lang="en-US" sz="2000" dirty="0" smtClean="0"/>
            </a:br>
            <a:r>
              <a:rPr lang="en-US" sz="2000" dirty="0" smtClean="0"/>
              <a:t>a  genuine  </a:t>
            </a:r>
            <a:r>
              <a:rPr lang="en-US" sz="2000" spc="300" dirty="0" smtClean="0"/>
              <a:t>source</a:t>
            </a:r>
            <a:r>
              <a:rPr lang="en-US" sz="2000" dirty="0" smtClean="0"/>
              <a:t> of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experience-based learning. </a:t>
            </a:r>
            <a:r>
              <a:rPr lang="en-US" sz="1800" dirty="0" smtClean="0"/>
              <a:t>Clinical basics are mentioned initially.</a:t>
            </a:r>
            <a:r>
              <a:rPr lang="en-US" sz="2000" dirty="0" smtClean="0"/>
              <a:t> Content developer: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RUNMC</a:t>
            </a:r>
            <a:r>
              <a:rPr lang="en-US" sz="2000" dirty="0" smtClean="0"/>
              <a:t> (NL) </a:t>
            </a:r>
            <a:endParaRPr lang="el-G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44408" cy="618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74753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71775" y="4005263"/>
              <a:ext cx="2143125" cy="922337"/>
            </p14:xfrm>
          </p:contentPart>
        </mc:Choice>
        <mc:Fallback>
          <p:pic>
            <p:nvPicPr>
              <p:cNvPr id="74753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62415" y="3995899"/>
                <a:ext cx="2161845" cy="94106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57752" cy="71435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The   </a:t>
            </a:r>
            <a:r>
              <a:rPr lang="en-US" sz="2400" spc="600" dirty="0" smtClean="0">
                <a:solidFill>
                  <a:srgbClr val="FF0000"/>
                </a:solidFill>
              </a:rPr>
              <a:t>teaching </a:t>
            </a:r>
            <a:r>
              <a:rPr lang="en-US" sz="2400" dirty="0" smtClean="0">
                <a:solidFill>
                  <a:srgbClr val="FF0000"/>
                </a:solidFill>
              </a:rPr>
              <a:t> process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is  a   </a:t>
            </a:r>
            <a:r>
              <a:rPr lang="en-US" sz="2400" spc="600" dirty="0" smtClean="0">
                <a:solidFill>
                  <a:srgbClr val="FF0000"/>
                </a:solidFill>
              </a:rPr>
              <a:t>sharing</a:t>
            </a:r>
            <a:r>
              <a:rPr lang="en-US" sz="2400" dirty="0" smtClean="0">
                <a:solidFill>
                  <a:srgbClr val="FF0000"/>
                </a:solidFill>
              </a:rPr>
              <a:t>  process.</a:t>
            </a:r>
            <a:endParaRPr lang="el-GR" sz="24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71480"/>
            <a:ext cx="5000628" cy="285752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What can 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</a:t>
            </a:r>
            <a:r>
              <a:rPr lang="en-US" sz="2400" dirty="0" smtClean="0"/>
              <a:t>  actually </a:t>
            </a:r>
            <a:r>
              <a:rPr lang="en-US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</a:t>
            </a:r>
            <a:r>
              <a:rPr lang="en-US" sz="2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with his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en-US" sz="2400" dirty="0" smtClean="0"/>
              <a:t>?</a:t>
            </a:r>
            <a:endParaRPr lang="el-GR" sz="2400" dirty="0" smtClean="0"/>
          </a:p>
          <a:p>
            <a:r>
              <a:rPr lang="el-GR" sz="2400" dirty="0" smtClean="0"/>
              <a:t>Α </a:t>
            </a:r>
            <a:r>
              <a:rPr lang="en-US" sz="2400" dirty="0" smtClean="0"/>
              <a:t>  </a:t>
            </a:r>
            <a:r>
              <a:rPr lang="en-US" sz="2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passion</a:t>
            </a:r>
            <a:r>
              <a:rPr lang="en-US" sz="2400" dirty="0" smtClean="0"/>
              <a:t>  for   </a:t>
            </a:r>
            <a:r>
              <a:rPr lang="en-US" sz="2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endParaRPr lang="el-GR" sz="2400" spc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dirty="0" smtClean="0"/>
              <a:t>Α </a:t>
            </a:r>
            <a:r>
              <a:rPr lang="en-US" sz="2400" dirty="0" smtClean="0"/>
              <a:t>  </a:t>
            </a:r>
            <a:r>
              <a:rPr lang="en-US" sz="2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 worldview</a:t>
            </a:r>
            <a:endParaRPr lang="el-GR" sz="2400" spc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/>
              <a:t>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zest</a:t>
            </a:r>
            <a:r>
              <a:rPr lang="en-US" sz="2400" dirty="0" smtClean="0"/>
              <a:t> for a </a:t>
            </a:r>
            <a:r>
              <a:rPr lang="en-US" sz="2400" spc="300" dirty="0" smtClean="0"/>
              <a:t>creative occupation</a:t>
            </a:r>
          </a:p>
          <a:p>
            <a:pPr algn="ctr"/>
            <a:r>
              <a:rPr lang="el-GR" sz="2400" dirty="0" smtClean="0"/>
              <a:t>Α </a:t>
            </a:r>
            <a:r>
              <a:rPr lang="en-US" sz="2400" dirty="0" smtClean="0"/>
              <a:t> mood  for </a:t>
            </a:r>
          </a:p>
          <a:p>
            <a:r>
              <a:rPr lang="en-US" sz="24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r>
              <a:rPr lang="en-US" sz="2400" dirty="0" smtClean="0"/>
              <a:t> and  </a:t>
            </a:r>
            <a:r>
              <a:rPr lang="en-US" sz="2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offering</a:t>
            </a:r>
            <a:endParaRPr lang="el-GR" sz="24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αγαπουλακι\Desktop\ΑΝΤΡΕΑΣ\TEACHING PAINTINGS\teacher-s-birthday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00438"/>
            <a:ext cx="4071966" cy="3143272"/>
          </a:xfrm>
          <a:prstGeom prst="rect">
            <a:avLst/>
          </a:prstGeom>
          <a:noFill/>
        </p:spPr>
      </p:pic>
      <p:pic>
        <p:nvPicPr>
          <p:cNvPr id="3075" name="Picture 3" descr="C:\Users\αγαπουλακι\Desktop\ΑΝΤΡΕΑΣ\TEACHING PAINTINGS\teacher-s-birthd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89"/>
            <a:ext cx="4071966" cy="3184051"/>
          </a:xfrm>
          <a:prstGeom prst="rect">
            <a:avLst/>
          </a:prstGeom>
          <a:noFill/>
        </p:spPr>
      </p:pic>
      <p:pic>
        <p:nvPicPr>
          <p:cNvPr id="3076" name="Picture 4" descr="C:\Users\αγαπουλακι\Desktop\ΑΝΤΡΕΑΣ\TEACHING PAINTINGS\teacher-visito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00438"/>
            <a:ext cx="4072255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4714876" cy="135732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Losing  interest in learning</a:t>
            </a:r>
            <a:r>
              <a:rPr lang="el-GR" sz="2400" dirty="0" smtClean="0"/>
              <a:t> </a:t>
            </a:r>
            <a:r>
              <a:rPr lang="en-US" sz="2400" dirty="0" smtClean="0"/>
              <a:t>is a valid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for protest </a:t>
            </a:r>
            <a:r>
              <a:rPr lang="en-US" sz="2400" dirty="0" smtClean="0"/>
              <a:t>aimed at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upgrading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spc="300" dirty="0" smtClean="0">
                <a:solidFill>
                  <a:srgbClr val="FF0000"/>
                </a:solidFill>
              </a:rPr>
              <a:t>teachers and teaching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428736"/>
            <a:ext cx="4929190" cy="54292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4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bother?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Life-changing  </a:t>
            </a:r>
            <a:r>
              <a:rPr lang="en-US" sz="2400" dirty="0" smtClean="0"/>
              <a:t>teachers committed to excellence inspire and encourage students to strive for greatness and see the best in themselves.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Teachers are founts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en-US" sz="2400" dirty="0" smtClean="0"/>
              <a:t>; they have already been where their students are going, undergone what the latter will go through and are in a position to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 along </a:t>
            </a:r>
            <a:r>
              <a:rPr lang="en-US" sz="2400" dirty="0" smtClean="0"/>
              <a:t>lessons, not only regarding subject matter, but </a:t>
            </a:r>
            <a:r>
              <a:rPr lang="en-US" sz="2400" dirty="0" smtClean="0">
                <a:solidFill>
                  <a:srgbClr val="FF0000"/>
                </a:solidFill>
              </a:rPr>
              <a:t>lessons on life</a:t>
            </a:r>
            <a:r>
              <a:rPr lang="en-US" sz="2400" dirty="0" smtClean="0"/>
              <a:t>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Teachers should be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reinventing </a:t>
            </a:r>
            <a:r>
              <a:rPr lang="en-US" sz="2400" dirty="0" smtClean="0"/>
              <a:t>themselves, their occupation, the tools and techniques they employ, their relationship with students in order to better serve schools and students.</a:t>
            </a:r>
            <a:endParaRPr lang="el-GR" sz="2400" dirty="0"/>
          </a:p>
        </p:txBody>
      </p:sp>
      <p:pic>
        <p:nvPicPr>
          <p:cNvPr id="2050" name="Picture 2" descr="C:\Users\αγαπουλακι\Desktop\ΑΝΤΡΕΑΣ\TEACHING PAINTINGS\brussels-studen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4071966" cy="6478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Restoring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 in learning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is an  </a:t>
            </a:r>
            <a:r>
              <a:rPr lang="en-US" spc="600" dirty="0" smtClean="0">
                <a:solidFill>
                  <a:srgbClr val="FF0000"/>
                </a:solidFill>
              </a:rPr>
              <a:t>imperative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2050" name="Picture 2" descr="C:\Users\αγαπουλακι\Desktop\ΑΝΤΡΕΑΣ\TEACHING PAINTINGS\village-school.jpg!Half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42984"/>
            <a:ext cx="7286676" cy="5463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784" y="0"/>
            <a:ext cx="9787006" cy="1142984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Redefining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educational needs.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Students should also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from experience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596" y="1214422"/>
            <a:ext cx="82868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Teachers  know that in order to get </a:t>
            </a:r>
            <a:r>
              <a:rPr lang="en-US" sz="2400" dirty="0" smtClean="0">
                <a:solidFill>
                  <a:srgbClr val="FF0000"/>
                </a:solidFill>
              </a:rPr>
              <a:t>students</a:t>
            </a:r>
            <a:r>
              <a:rPr lang="en-US" sz="2400" dirty="0" smtClean="0"/>
              <a:t> to truly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responsibility for their own education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- the curriculum must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 to their lives; there must be “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meaning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the student in the learning”</a:t>
            </a:r>
            <a:endParaRPr lang="en-US" sz="2400" dirty="0" smtClean="0"/>
          </a:p>
          <a:p>
            <a:r>
              <a:rPr lang="en-US" sz="2400" dirty="0" smtClean="0"/>
              <a:t>- learning activities must engage their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curiosity and must be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personally relevant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student</a:t>
            </a:r>
            <a:endParaRPr lang="en-US" sz="2400" dirty="0" smtClean="0"/>
          </a:p>
          <a:p>
            <a:r>
              <a:rPr lang="en-US" sz="2400" dirty="0" smtClean="0"/>
              <a:t>- and assessments must measure  </a:t>
            </a:r>
            <a:r>
              <a:rPr lang="en-US" sz="24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</a:t>
            </a:r>
            <a:r>
              <a:rPr lang="en-US" sz="2400" dirty="0" smtClean="0">
                <a:solidFill>
                  <a:srgbClr val="FF0000"/>
                </a:solidFill>
              </a:rPr>
              <a:t> accomplishments </a:t>
            </a:r>
            <a:r>
              <a:rPr lang="en-US" sz="2400" dirty="0" smtClean="0"/>
              <a:t>and be an integral part of learning.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Today's world is awash in  </a:t>
            </a:r>
            <a:r>
              <a:rPr lang="en-US" sz="2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en-US" sz="2400" dirty="0" smtClean="0"/>
              <a:t> from a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multitude of print and electronic sources</a:t>
            </a:r>
            <a:r>
              <a:rPr lang="en-US" sz="2400" dirty="0" smtClean="0"/>
              <a:t>. The fundamental job of teaching is no longer to distribute facts but to  </a:t>
            </a:r>
            <a:r>
              <a:rPr lang="en-US" sz="2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students learn how to use them</a:t>
            </a:r>
            <a:r>
              <a:rPr lang="en-US" sz="2400" dirty="0" smtClean="0"/>
              <a:t> by developing their abilities </a:t>
            </a:r>
            <a:r>
              <a:rPr lang="en-US" sz="2400" dirty="0" smtClean="0">
                <a:solidFill>
                  <a:srgbClr val="FF0000"/>
                </a:solidFill>
              </a:rPr>
              <a:t>to think critically, </a:t>
            </a:r>
            <a:r>
              <a:rPr lang="en-US" sz="2400" b="1" dirty="0" smtClean="0">
                <a:solidFill>
                  <a:srgbClr val="FF0000"/>
                </a:solidFill>
              </a:rPr>
              <a:t>solve problems</a:t>
            </a:r>
            <a:r>
              <a:rPr lang="en-US" sz="2400" dirty="0" smtClean="0">
                <a:solidFill>
                  <a:srgbClr val="FF0000"/>
                </a:solidFill>
              </a:rPr>
              <a:t>, make informed judgments, and create knowledge that benefits both the students and society</a:t>
            </a:r>
            <a:r>
              <a:rPr lang="en-US" sz="2400" dirty="0" smtClean="0"/>
              <a:t>. 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85884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conventional, formal approach to teaching.</a:t>
            </a:r>
            <a:br>
              <a:rPr lang="en-US" sz="2800" dirty="0" smtClean="0"/>
            </a:br>
            <a:r>
              <a:rPr lang="en-US" sz="2800" dirty="0" smtClean="0"/>
              <a:t>A current need for  </a:t>
            </a:r>
            <a:r>
              <a:rPr lang="en-US" sz="28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redefining</a:t>
            </a:r>
            <a:r>
              <a:rPr lang="en-US" sz="2800" dirty="0" smtClean="0"/>
              <a:t> 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n-US" sz="2800" dirty="0" smtClean="0"/>
              <a:t>the role of the teacher and his multifaceted profession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n-US" sz="2800" dirty="0" smtClean="0"/>
              <a:t> beyond merely circulating information.</a:t>
            </a:r>
            <a:endParaRPr lang="el-GR" sz="2800" dirty="0"/>
          </a:p>
        </p:txBody>
      </p:sp>
      <p:pic>
        <p:nvPicPr>
          <p:cNvPr id="1026" name="Picture 2" descr="C:\Users\αγαπουλακι\Desktop\ΑΝΤΡΕΑΣ\TEACHING PAINTINGS\the-teacher-1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643050"/>
            <a:ext cx="3617207" cy="5072098"/>
          </a:xfrm>
          <a:prstGeom prst="rect">
            <a:avLst/>
          </a:prstGeom>
          <a:noFill/>
        </p:spPr>
      </p:pic>
      <p:pic>
        <p:nvPicPr>
          <p:cNvPr id="1027" name="Picture 3" descr="C:\Users\αγαπουλακι\Desktop\ΑΝΤΡΕΑΣ\TEACHING PAINTINGS\a-scholar-1631-λόγιος δάσκαλο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4222377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3008313" cy="114300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Reinventing  the teacher’s role 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57166"/>
            <a:ext cx="5568950" cy="650083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Many teachers today are encouraged to adapt and adopt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practices </a:t>
            </a:r>
            <a:r>
              <a:rPr lang="en-US" dirty="0" smtClean="0"/>
              <a:t>that acknowledge </a:t>
            </a:r>
            <a:r>
              <a:rPr lang="en-US" b="1" dirty="0" smtClean="0">
                <a:solidFill>
                  <a:srgbClr val="FF0000"/>
                </a:solidFill>
              </a:rPr>
              <a:t>both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the art and science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of </a:t>
            </a:r>
            <a:r>
              <a:rPr lang="en-US" dirty="0" smtClean="0">
                <a:solidFill>
                  <a:srgbClr val="FF0000"/>
                </a:solidFill>
              </a:rPr>
              <a:t>learning</a:t>
            </a:r>
            <a:r>
              <a:rPr lang="en-US" dirty="0" smtClean="0"/>
              <a:t>. 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They understand that the essence of education is a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relationship</a:t>
            </a:r>
            <a:r>
              <a:rPr lang="en-US" dirty="0" smtClean="0"/>
              <a:t> between a </a:t>
            </a:r>
            <a:r>
              <a:rPr lang="en-US" dirty="0" smtClean="0">
                <a:solidFill>
                  <a:srgbClr val="FF0000"/>
                </a:solidFill>
              </a:rPr>
              <a:t>knowledgeable, caring adult </a:t>
            </a:r>
            <a:r>
              <a:rPr lang="en-US" dirty="0" smtClean="0"/>
              <a:t>and a </a:t>
            </a:r>
            <a:r>
              <a:rPr lang="en-US" dirty="0" smtClean="0">
                <a:solidFill>
                  <a:srgbClr val="FF0000"/>
                </a:solidFill>
              </a:rPr>
              <a:t>secure, motivated student</a:t>
            </a:r>
            <a:r>
              <a:rPr lang="en-US" dirty="0" smtClean="0"/>
              <a:t>. They grasp that their most important role is to get to know </a:t>
            </a:r>
            <a:r>
              <a:rPr lang="en-US" dirty="0" smtClean="0">
                <a:solidFill>
                  <a:srgbClr val="FF0000"/>
                </a:solidFill>
              </a:rPr>
              <a:t>each student as an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order to comprehend his or her personal qualities. </a:t>
            </a:r>
            <a:r>
              <a:rPr lang="en-US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learning methodologies</a:t>
            </a:r>
            <a:r>
              <a:rPr lang="en-US" dirty="0" smtClean="0"/>
              <a:t> are very effective to find out students creativity and talent.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1435100"/>
            <a:ext cx="3286148" cy="5137172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026" name="Picture 2" descr="C:\Users\αγαπουλακι\Desktop\ΑΝΤΡΕΑΣ\TEACHING PAINTINGS\schoolmaster-1665.jpg!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40" y="1357298"/>
            <a:ext cx="3845864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1546"/>
            <a:ext cx="4357686" cy="564360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dirty="0" smtClean="0"/>
              <a:t>      Imagine yourself </a:t>
            </a:r>
          </a:p>
          <a:p>
            <a:pPr algn="ctr">
              <a:buNone/>
            </a:pPr>
            <a:r>
              <a:rPr lang="en-US" dirty="0" smtClean="0"/>
              <a:t>      listening to a lecture.</a:t>
            </a:r>
          </a:p>
          <a:p>
            <a:pPr algn="ctr">
              <a:buNone/>
            </a:pPr>
            <a:r>
              <a:rPr lang="en-US" dirty="0" smtClean="0"/>
              <a:t>     Even if the content of the lecture is interesting to you, and the presenter does a reasonable job, </a:t>
            </a:r>
          </a:p>
          <a:p>
            <a:pPr algn="ctr">
              <a:buNone/>
            </a:pPr>
            <a:r>
              <a:rPr lang="en-US" dirty="0" smtClean="0"/>
              <a:t>     you may find your mind wandering. </a:t>
            </a:r>
          </a:p>
          <a:p>
            <a:pPr algn="ctr">
              <a:buNone/>
            </a:pPr>
            <a:r>
              <a:rPr lang="en-US" dirty="0" smtClean="0"/>
              <a:t>     This is because </a:t>
            </a:r>
          </a:p>
          <a:p>
            <a:pPr algn="ctr">
              <a:buNone/>
            </a:pPr>
            <a:r>
              <a:rPr lang="en-US" dirty="0" smtClean="0"/>
              <a:t>the </a:t>
            </a:r>
            <a:r>
              <a:rPr lang="en-US" b="1" dirty="0" smtClean="0"/>
              <a:t>learning process</a:t>
            </a:r>
            <a:r>
              <a:rPr lang="en-US" dirty="0" smtClean="0"/>
              <a:t>, </a:t>
            </a:r>
          </a:p>
          <a:p>
            <a:pPr algn="ctr">
              <a:buNone/>
            </a:pPr>
            <a:r>
              <a:rPr lang="en-US" dirty="0" smtClean="0"/>
              <a:t>     which for a lecture is essentially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one-way</a:t>
            </a:r>
            <a:r>
              <a:rPr lang="en-US" dirty="0" smtClean="0"/>
              <a:t> from the instructor as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provider</a:t>
            </a:r>
            <a:r>
              <a:rPr lang="en-US" dirty="0" smtClean="0"/>
              <a:t> to you as recipient,</a:t>
            </a:r>
          </a:p>
          <a:p>
            <a:pPr algn="ctr">
              <a:buNone/>
            </a:pPr>
            <a:r>
              <a:rPr lang="en-US" dirty="0" smtClean="0"/>
              <a:t>     </a:t>
            </a:r>
            <a:r>
              <a:rPr lang="en-US" u="sng" dirty="0" smtClean="0"/>
              <a:t>does </a:t>
            </a:r>
            <a:r>
              <a:rPr lang="en-US" b="1" u="sng" dirty="0" smtClean="0"/>
              <a:t>not</a:t>
            </a:r>
            <a:r>
              <a:rPr lang="en-US" u="sng" dirty="0" smtClean="0"/>
              <a:t> require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active involvement </a:t>
            </a:r>
            <a:r>
              <a:rPr lang="en-US" dirty="0" smtClean="0"/>
              <a:t>to proceed.</a:t>
            </a: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involvement  </a:t>
            </a:r>
            <a:r>
              <a:rPr lang="en-US" sz="4000" dirty="0" smtClean="0"/>
              <a:t>increases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value</a:t>
            </a:r>
            <a:endParaRPr lang="el-GR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9026" name="Picture 2" descr="C:\Users\αγαπουλακι\Desktop\ΑΝΤΡΕΑΣ\TEACHING PAINTINGS\scholars-at-a-lecture.jpg!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000108"/>
            <a:ext cx="4572032" cy="534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643446"/>
            <a:ext cx="9144000" cy="2214554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>
                <a:ea typeface="Times New Roman" pitchFamily="18" charset="0"/>
                <a:cs typeface="Arial" pitchFamily="34" charset="0"/>
              </a:rPr>
              <a:t>Tuning in to how students really learn prompted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HIPON</a:t>
            </a:r>
            <a:r>
              <a:rPr lang="en-US" sz="2000" dirty="0" smtClean="0">
                <a:ea typeface="Times New Roman" pitchFamily="18" charset="0"/>
                <a:cs typeface="Arial" pitchFamily="34" charset="0"/>
              </a:rPr>
              <a:t> educators to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downgrade teaching that is primarily information-based</a:t>
            </a:r>
            <a:r>
              <a:rPr lang="en-US" sz="2000" dirty="0" smtClean="0">
                <a:ea typeface="Times New Roman" pitchFamily="18" charset="0"/>
                <a:cs typeface="Arial" pitchFamily="34" charset="0"/>
              </a:rPr>
              <a:t> in favor of </a:t>
            </a:r>
            <a:r>
              <a:rPr lang="en-US" sz="20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instruction that challenges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students to take an </a:t>
            </a:r>
            <a:r>
              <a:rPr lang="en-US" sz="2000" b="1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active role </a:t>
            </a:r>
            <a:r>
              <a:rPr lang="en-US" sz="2000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in learning </a:t>
            </a:r>
            <a:r>
              <a:rPr lang="en-US" sz="20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through the interactive </a:t>
            </a:r>
            <a:r>
              <a:rPr lang="en-US" sz="20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HIPON </a:t>
            </a:r>
            <a:r>
              <a:rPr lang="en-US" sz="2000" b="1" i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platform</a:t>
            </a:r>
            <a:r>
              <a:rPr lang="en-US" sz="2000" b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dirty="0" smtClean="0">
                <a:ea typeface="Times New Roman" pitchFamily="18" charset="0"/>
                <a:cs typeface="Arial" pitchFamily="34" charset="0"/>
              </a:rPr>
              <a:t>and </a:t>
            </a:r>
            <a:r>
              <a:rPr lang="en-US" sz="20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develop their abilities to </a:t>
            </a:r>
            <a:r>
              <a:rPr lang="en-US" sz="20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think critically, solve problems and make informed judgments</a:t>
            </a:r>
            <a:r>
              <a:rPr lang="en-US" sz="2000" dirty="0" smtClean="0">
                <a:ea typeface="Times New Roman" pitchFamily="18" charset="0"/>
                <a:cs typeface="Arial" pitchFamily="34" charset="0"/>
              </a:rPr>
              <a:t>.  Making something of this informal learning situation may indeed be initially confusing for a learner who is used to being “fed” information in lectures.</a:t>
            </a:r>
            <a:endParaRPr lang="el-GR" sz="2000" dirty="0"/>
          </a:p>
        </p:txBody>
      </p:sp>
      <p:pic>
        <p:nvPicPr>
          <p:cNvPr id="2050" name="Picture 2" descr="C:\Users\αγαπουλακι\Desktop\cone_of_learning_we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42852"/>
            <a:ext cx="695316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Experiential Learning is </a:t>
            </a:r>
            <a:r>
              <a:rPr lang="en-US" sz="3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defined</a:t>
            </a:r>
            <a:r>
              <a:rPr lang="en-US" sz="3600" b="1" dirty="0" smtClean="0">
                <a:solidFill>
                  <a:srgbClr val="FF0000"/>
                </a:solidFill>
              </a:rPr>
              <a:t> as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Learning through Reflection on Doing.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0" y="3143248"/>
            <a:ext cx="9144000" cy="385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Broadly, experiential learning is any learning that supports students in </a:t>
            </a:r>
            <a:r>
              <a:rPr lang="en-US" sz="2000" b="1" spc="600" dirty="0" smtClean="0">
                <a:solidFill>
                  <a:srgbClr val="FF0000"/>
                </a:solidFill>
              </a:rPr>
              <a:t>applying</a:t>
            </a:r>
            <a:r>
              <a:rPr lang="en-US" sz="2000" dirty="0" smtClean="0"/>
              <a:t> their knowledge and conceptual understanding to </a:t>
            </a:r>
            <a:r>
              <a:rPr lang="en-US" sz="2000" dirty="0" smtClean="0">
                <a:solidFill>
                  <a:srgbClr val="FF0000"/>
                </a:solidFill>
              </a:rPr>
              <a:t>real-world problems </a:t>
            </a:r>
            <a:r>
              <a:rPr lang="en-US" sz="2000" dirty="0" smtClean="0"/>
              <a:t>or situations where the </a:t>
            </a:r>
            <a:r>
              <a:rPr lang="en-US" sz="2000" dirty="0" smtClean="0">
                <a:solidFill>
                  <a:srgbClr val="FF0000"/>
                </a:solidFill>
              </a:rPr>
              <a:t>instructor/</a:t>
            </a:r>
            <a:r>
              <a:rPr lang="en-US" sz="2000" u="sng" dirty="0" smtClean="0">
                <a:solidFill>
                  <a:srgbClr val="FF0000"/>
                </a:solidFill>
              </a:rPr>
              <a:t>facilitator</a:t>
            </a:r>
            <a:r>
              <a:rPr lang="en-US" sz="2000" dirty="0" smtClean="0"/>
              <a:t> directs and </a:t>
            </a:r>
            <a:r>
              <a:rPr lang="en-US" sz="2000" u="sng" spc="300" dirty="0" smtClean="0">
                <a:solidFill>
                  <a:srgbClr val="FF0000"/>
                </a:solidFill>
              </a:rPr>
              <a:t>facilitates</a:t>
            </a:r>
            <a:r>
              <a:rPr lang="en-US" sz="2000" dirty="0" smtClean="0">
                <a:solidFill>
                  <a:srgbClr val="FF0000"/>
                </a:solidFill>
              </a:rPr>
              <a:t> learning</a:t>
            </a:r>
            <a:r>
              <a:rPr lang="en-US" sz="2000" dirty="0" smtClean="0"/>
              <a:t>. 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In order that experiential learning of Pathology is literally conducted, a real Pathology lab should be at the learners’ disposal;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I C T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allowed us to create an </a:t>
            </a:r>
            <a:r>
              <a:rPr lang="en-US" sz="2000" u="sng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</a:t>
            </a:r>
            <a:r>
              <a:rPr lang="en-US" sz="2000" b="1" u="sng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spc="3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simulating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that of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daily Pathology practice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. </a:t>
            </a:r>
            <a:r>
              <a:rPr lang="en-US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HIPON </a:t>
            </a:r>
            <a:r>
              <a:rPr lang="en-US" sz="2000" b="1" i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e</a:t>
            </a:r>
            <a:r>
              <a:rPr lang="en-US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-learning platform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was designed to serve as an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intelligence catalyst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setting for experiential learning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to the benefit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primarily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of</a:t>
            </a:r>
            <a:r>
              <a:rPr lang="el-GR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n-US" sz="2000" b="1" spc="3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students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and </a:t>
            </a:r>
            <a:r>
              <a:rPr lang="en-US" sz="2000" b="1" spc="3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 in Pathology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,</a:t>
            </a:r>
            <a:r>
              <a:rPr lang="el-GR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through </a:t>
            </a:r>
            <a:r>
              <a:rPr lang="en-US" sz="2000" spc="600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-embedded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such as </a:t>
            </a:r>
            <a:r>
              <a:rPr lang="en-US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slides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, </a:t>
            </a:r>
            <a:r>
              <a:rPr lang="en-US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case-based studies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, guided inquiry, and </a:t>
            </a:r>
            <a:r>
              <a:rPr lang="en-US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simulations</a:t>
            </a:r>
            <a:r>
              <a:rPr lang="el-GR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 </a:t>
            </a:r>
            <a:r>
              <a:rPr lang="en-US" sz="2000" b="1" spc="6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everyday  practice</a:t>
            </a:r>
            <a:r>
              <a:rPr lang="el-GR" sz="2000" b="1" spc="6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b="1" spc="6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. We took</a:t>
            </a:r>
            <a:r>
              <a:rPr lang="el-GR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care to make the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as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real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and 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engaging</a:t>
            </a:r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</a:rPr>
              <a:t> as possible.</a:t>
            </a:r>
            <a:endParaRPr lang="el-GR" sz="2000" dirty="0">
              <a:ln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3074" name="Picture 2" descr="C:\Documents and Settings\Administrator\Επιφάνεια εργασίας\xaristotle-680x274.jpg.pagespeed.ic.PkN8ta-h4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928670"/>
            <a:ext cx="5429288" cy="2187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260648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By engaging in  </a:t>
            </a:r>
            <a:r>
              <a:rPr lang="en-US" sz="3600" dirty="0" smtClean="0">
                <a:solidFill>
                  <a:srgbClr val="FF0000"/>
                </a:solidFill>
              </a:rPr>
              <a:t>guided</a:t>
            </a:r>
            <a:r>
              <a:rPr lang="en-US" sz="3600" dirty="0" smtClean="0"/>
              <a:t>, </a:t>
            </a:r>
            <a:r>
              <a:rPr lang="en-US" sz="3600" dirty="0" smtClean="0">
                <a:solidFill>
                  <a:srgbClr val="FF0000"/>
                </a:solidFill>
              </a:rPr>
              <a:t>authentic</a:t>
            </a:r>
            <a:r>
              <a:rPr lang="en-US" sz="3600" dirty="0" smtClean="0"/>
              <a:t>, </a:t>
            </a:r>
          </a:p>
          <a:p>
            <a:pPr algn="ctr"/>
            <a:r>
              <a:rPr lang="en-US" sz="3600" b="1" spc="300" dirty="0" smtClean="0">
                <a:solidFill>
                  <a:srgbClr val="FF0000"/>
                </a:solidFill>
              </a:rPr>
              <a:t>real-world</a:t>
            </a:r>
            <a:r>
              <a:rPr lang="en-US" sz="3600" b="1" dirty="0" smtClean="0">
                <a:solidFill>
                  <a:srgbClr val="FF0000"/>
                </a:solidFill>
              </a:rPr>
              <a:t> experiences</a:t>
            </a:r>
            <a:r>
              <a:rPr lang="en-US" sz="3600" dirty="0" smtClean="0"/>
              <a:t>, individuals: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-deepen their knowledge through </a:t>
            </a:r>
            <a:r>
              <a:rPr lang="en-US" sz="3600" dirty="0" smtClean="0">
                <a:solidFill>
                  <a:srgbClr val="FF0000"/>
                </a:solidFill>
              </a:rPr>
              <a:t>repeatedly acting </a:t>
            </a:r>
            <a:r>
              <a:rPr lang="en-US" sz="3600" dirty="0" smtClean="0"/>
              <a:t>and then </a:t>
            </a:r>
            <a:r>
              <a:rPr lang="en-US" sz="3600" dirty="0" smtClean="0">
                <a:solidFill>
                  <a:srgbClr val="FF0000"/>
                </a:solidFill>
              </a:rPr>
              <a:t>reflecting</a:t>
            </a:r>
            <a:r>
              <a:rPr lang="en-US" sz="3600" dirty="0" smtClean="0"/>
              <a:t> on this action,</a:t>
            </a:r>
          </a:p>
          <a:p>
            <a:pPr algn="ctr"/>
            <a:r>
              <a:rPr lang="en-US" sz="3600" dirty="0" smtClean="0"/>
              <a:t>-develop </a:t>
            </a:r>
            <a:r>
              <a:rPr lang="en-US" sz="3600" dirty="0" smtClean="0">
                <a:solidFill>
                  <a:srgbClr val="FF0000"/>
                </a:solidFill>
              </a:rPr>
              <a:t>skills</a:t>
            </a:r>
            <a:r>
              <a:rPr lang="en-US" sz="3600" dirty="0" smtClean="0"/>
              <a:t> through </a:t>
            </a:r>
            <a:r>
              <a:rPr lang="en-US" sz="3600" dirty="0" smtClean="0">
                <a:solidFill>
                  <a:srgbClr val="FF0000"/>
                </a:solidFill>
              </a:rPr>
              <a:t>practice and reflection</a:t>
            </a:r>
            <a:r>
              <a:rPr lang="en-US" sz="3600" dirty="0" smtClean="0"/>
              <a:t>,</a:t>
            </a:r>
          </a:p>
          <a:p>
            <a:pPr algn="ctr"/>
            <a:r>
              <a:rPr lang="en-US" sz="3600" dirty="0" smtClean="0"/>
              <a:t>-support the construction of </a:t>
            </a:r>
            <a:r>
              <a:rPr lang="en-US" sz="3600" dirty="0" smtClean="0">
                <a:solidFill>
                  <a:srgbClr val="FF0000"/>
                </a:solidFill>
              </a:rPr>
              <a:t>new</a:t>
            </a:r>
            <a:r>
              <a:rPr lang="en-US" sz="3600" dirty="0" smtClean="0"/>
              <a:t> understandings when placed in novel situations, and</a:t>
            </a:r>
          </a:p>
          <a:p>
            <a:pPr algn="ctr"/>
            <a:r>
              <a:rPr lang="en-US" sz="3600" dirty="0" smtClean="0"/>
              <a:t>-</a:t>
            </a:r>
            <a:r>
              <a:rPr lang="en-US" sz="3600" dirty="0" smtClean="0">
                <a:solidFill>
                  <a:srgbClr val="FF0000"/>
                </a:solidFill>
              </a:rPr>
              <a:t>extend their learning </a:t>
            </a:r>
            <a:r>
              <a:rPr lang="en-US" sz="3600" dirty="0" smtClean="0"/>
              <a:t>as they bring their learning back to the classroom.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3265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Liver with fatty change and cirrhosis. H-E virtual slide</a:t>
            </a:r>
            <a:endParaRPr lang="el-G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217024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80897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63" y="5626100"/>
              <a:ext cx="268287" cy="26988"/>
            </p14:xfrm>
          </p:contentPart>
        </mc:Choice>
        <mc:Fallback>
          <p:pic>
            <p:nvPicPr>
              <p:cNvPr id="80897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5118" y="5561912"/>
                <a:ext cx="299977" cy="155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8089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9725" y="5634038"/>
              <a:ext cx="598488" cy="46037"/>
            </p14:xfrm>
          </p:contentPart>
        </mc:Choice>
        <mc:Fallback>
          <p:pic>
            <p:nvPicPr>
              <p:cNvPr id="8089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3520" y="5570377"/>
                <a:ext cx="630897" cy="1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8089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65263" y="6018213"/>
              <a:ext cx="579437" cy="1587"/>
            </p14:xfrm>
          </p:contentPart>
        </mc:Choice>
        <mc:Fallback>
          <p:pic>
            <p:nvPicPr>
              <p:cNvPr id="8089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49427" y="5738901"/>
                <a:ext cx="611108" cy="56021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en-US" sz="3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3200" b="1" dirty="0" smtClean="0"/>
              <a:t>is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experiential learning </a:t>
            </a:r>
            <a:r>
              <a:rPr lang="en-US" sz="3200" b="1" dirty="0" smtClean="0">
                <a:solidFill>
                  <a:srgbClr val="FF0000"/>
                </a:solidFill>
              </a:rPr>
              <a:t>important</a:t>
            </a:r>
            <a:r>
              <a:rPr lang="en-US" sz="3200" b="1" dirty="0" smtClean="0"/>
              <a:t>?</a:t>
            </a:r>
            <a:br>
              <a:rPr lang="en-US" sz="3200" b="1" dirty="0" smtClean="0"/>
            </a:br>
            <a:endParaRPr lang="el-GR" sz="3200" dirty="0"/>
          </a:p>
        </p:txBody>
      </p:sp>
      <p:sp>
        <p:nvSpPr>
          <p:cNvPr id="3" name="2 - Ορθογώνιο"/>
          <p:cNvSpPr/>
          <p:nvPr/>
        </p:nvSpPr>
        <p:spPr>
          <a:xfrm>
            <a:off x="0" y="40466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smtClean="0"/>
              <a:t>Experiential learning teaches students the  </a:t>
            </a:r>
            <a:r>
              <a:rPr lang="en-US" sz="2400" b="1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competencies</a:t>
            </a:r>
            <a:r>
              <a:rPr lang="en-US" sz="2400" b="1" u="sng" dirty="0" smtClean="0"/>
              <a:t> they </a:t>
            </a:r>
            <a:r>
              <a:rPr lang="en-US" sz="2400" b="1" u="sng" dirty="0" smtClean="0">
                <a:solidFill>
                  <a:srgbClr val="FF0000"/>
                </a:solidFill>
              </a:rPr>
              <a:t>need for  </a:t>
            </a:r>
            <a:r>
              <a:rPr lang="en-US" sz="2400" b="1" u="sng" spc="600" dirty="0" smtClean="0">
                <a:solidFill>
                  <a:srgbClr val="FF0000"/>
                </a:solidFill>
              </a:rPr>
              <a:t>real-world success</a:t>
            </a:r>
            <a:r>
              <a:rPr lang="en-US" sz="2400" b="1" dirty="0" smtClean="0"/>
              <a:t>.</a:t>
            </a:r>
            <a:endParaRPr lang="el-GR" sz="2400" dirty="0"/>
          </a:p>
        </p:txBody>
      </p:sp>
      <p:sp>
        <p:nvSpPr>
          <p:cNvPr id="4" name="3 - Ορθογώνιο"/>
          <p:cNvSpPr/>
          <p:nvPr/>
        </p:nvSpPr>
        <p:spPr>
          <a:xfrm>
            <a:off x="0" y="119675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smtClean="0"/>
              <a:t>Experiential learning  </a:t>
            </a:r>
            <a:r>
              <a:rPr lang="en-US" sz="2400" b="1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motivates</a:t>
            </a:r>
            <a:r>
              <a:rPr lang="en-US" sz="2400" b="1" u="sng" dirty="0" smtClean="0"/>
              <a:t> students</a:t>
            </a:r>
            <a:r>
              <a:rPr lang="en-US" sz="2400" b="1" dirty="0" smtClean="0"/>
              <a:t>. </a:t>
            </a:r>
          </a:p>
          <a:p>
            <a:pPr algn="just"/>
            <a:r>
              <a:rPr lang="en-US" sz="2400" dirty="0" smtClean="0"/>
              <a:t>Experiential learning provides the conditions for </a:t>
            </a:r>
            <a:r>
              <a:rPr lang="en-US" sz="2400" dirty="0" smtClean="0">
                <a:solidFill>
                  <a:srgbClr val="FF0000"/>
                </a:solidFill>
              </a:rPr>
              <a:t>optimally</a:t>
            </a:r>
            <a:r>
              <a:rPr lang="en-US" sz="2400" dirty="0" smtClean="0"/>
              <a:t> supporting student learning. When students are </a:t>
            </a:r>
            <a:r>
              <a:rPr lang="en-US" sz="2400" dirty="0" smtClean="0">
                <a:solidFill>
                  <a:srgbClr val="FF0000"/>
                </a:solidFill>
              </a:rPr>
              <a:t>engaged in </a:t>
            </a:r>
            <a:r>
              <a:rPr lang="en-US" sz="24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experiences that they see the relevance of</a:t>
            </a:r>
            <a:r>
              <a:rPr lang="en-US" sz="2400" dirty="0" smtClean="0"/>
              <a:t>, they have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motivation to learn</a:t>
            </a:r>
            <a:r>
              <a:rPr lang="en-US" sz="2400" dirty="0" smtClean="0"/>
              <a:t>. Students are also motivated when they are provided </a:t>
            </a:r>
            <a:r>
              <a:rPr lang="en-US" sz="2400" dirty="0" smtClean="0">
                <a:solidFill>
                  <a:srgbClr val="FF0000"/>
                </a:solidFill>
              </a:rPr>
              <a:t>opportunities for practice and feedback</a:t>
            </a:r>
            <a:r>
              <a:rPr lang="en-US" sz="2400" dirty="0" smtClean="0"/>
              <a:t>. </a:t>
            </a:r>
            <a:endParaRPr lang="el-GR" sz="2400" dirty="0"/>
          </a:p>
        </p:txBody>
      </p:sp>
      <p:sp>
        <p:nvSpPr>
          <p:cNvPr id="5" name="4 - Ορθογώνιο"/>
          <p:cNvSpPr/>
          <p:nvPr/>
        </p:nvSpPr>
        <p:spPr>
          <a:xfrm>
            <a:off x="0" y="350100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smtClean="0"/>
              <a:t>Experiential learning creates  </a:t>
            </a:r>
            <a:r>
              <a:rPr lang="en-US" sz="2400" b="1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self-directed</a:t>
            </a:r>
            <a:r>
              <a:rPr lang="en-US" sz="2400" b="1" u="sng" dirty="0" smtClean="0">
                <a:solidFill>
                  <a:srgbClr val="FF0000"/>
                </a:solidFill>
              </a:rPr>
              <a:t> learners</a:t>
            </a:r>
            <a:r>
              <a:rPr lang="en-US" sz="2400" b="1" dirty="0" smtClean="0"/>
              <a:t>. </a:t>
            </a:r>
          </a:p>
          <a:p>
            <a:pPr algn="just"/>
            <a:r>
              <a:rPr lang="en-US" sz="2400" dirty="0" smtClean="0"/>
              <a:t>Through experiential learning, students are confronted with unfamiliar situations and tasks in a </a:t>
            </a:r>
            <a:r>
              <a:rPr lang="en-US" sz="2400" dirty="0" smtClean="0">
                <a:solidFill>
                  <a:srgbClr val="FF0000"/>
                </a:solidFill>
              </a:rPr>
              <a:t>real-world context</a:t>
            </a:r>
            <a:r>
              <a:rPr lang="en-US" sz="2400" dirty="0" smtClean="0"/>
              <a:t>. To complete these tasks, students need to figure out what they know, what they do not know, and how to learn it. This requires students to: </a:t>
            </a:r>
            <a:r>
              <a:rPr lang="en-US" sz="2400" dirty="0" smtClean="0">
                <a:solidFill>
                  <a:srgbClr val="FF0000"/>
                </a:solidFill>
              </a:rPr>
              <a:t>reflect on their prior knowledge and deepen it</a:t>
            </a:r>
            <a:r>
              <a:rPr lang="en-US" sz="2400" dirty="0" smtClean="0"/>
              <a:t> through reflection; transfer their previous learning to </a:t>
            </a:r>
            <a:r>
              <a:rPr lang="en-US" sz="2400" dirty="0" smtClean="0">
                <a:solidFill>
                  <a:srgbClr val="FF0000"/>
                </a:solidFill>
              </a:rPr>
              <a:t>new</a:t>
            </a:r>
            <a:r>
              <a:rPr lang="en-US" sz="2400" dirty="0" smtClean="0"/>
              <a:t> contexts; master </a:t>
            </a:r>
            <a:r>
              <a:rPr lang="en-US" sz="2400" dirty="0" smtClean="0">
                <a:solidFill>
                  <a:srgbClr val="FF0000"/>
                </a:solidFill>
              </a:rPr>
              <a:t>new</a:t>
            </a:r>
            <a:r>
              <a:rPr lang="en-US" sz="2400" dirty="0" smtClean="0"/>
              <a:t> concepts, principles, and skills; and be able to articulate how they developed this mastery. Ultimately, these skills create students who become </a:t>
            </a:r>
            <a:r>
              <a:rPr lang="en-US" sz="2400" dirty="0" smtClean="0">
                <a:solidFill>
                  <a:srgbClr val="FF0000"/>
                </a:solidFill>
              </a:rPr>
              <a:t>self-directed, life-long learners</a:t>
            </a:r>
            <a:r>
              <a:rPr lang="en-US" sz="2400" dirty="0" smtClean="0"/>
              <a:t>.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tl.utexas.edu/sites/default/files/Doris%20Figure%20V2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316416" cy="6089479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2058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24588" y="1455738"/>
              <a:ext cx="1839912" cy="179387"/>
            </p14:xfrm>
          </p:contentPart>
        </mc:Choice>
        <mc:Fallback>
          <p:pic>
            <p:nvPicPr>
              <p:cNvPr id="2058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08748" y="1391980"/>
                <a:ext cx="1871591" cy="306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2058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64388" y="1773238"/>
              <a:ext cx="608012" cy="19050"/>
            </p14:xfrm>
          </p:contentPart>
        </mc:Choice>
        <mc:Fallback>
          <p:pic>
            <p:nvPicPr>
              <p:cNvPr id="2058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148549" y="1709978"/>
                <a:ext cx="639691" cy="145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2058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00788" y="2060575"/>
              <a:ext cx="822325" cy="36513"/>
            </p14:xfrm>
          </p:contentPart>
        </mc:Choice>
        <mc:Fallback>
          <p:pic>
            <p:nvPicPr>
              <p:cNvPr id="2058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284946" y="1980787"/>
                <a:ext cx="854008" cy="19608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en-US" b="1" spc="300" dirty="0" smtClean="0"/>
              <a:t>How</a:t>
            </a:r>
            <a:r>
              <a:rPr lang="en-US" b="1" dirty="0" smtClean="0"/>
              <a:t>  does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experiential learning</a:t>
            </a:r>
            <a:r>
              <a:rPr lang="en-US" b="1" dirty="0" smtClean="0"/>
              <a:t>  </a:t>
            </a:r>
            <a:r>
              <a:rPr lang="en-US" b="1" spc="300" dirty="0" smtClean="0">
                <a:solidFill>
                  <a:srgbClr val="FF0000"/>
                </a:solidFill>
              </a:rPr>
              <a:t>work</a:t>
            </a:r>
            <a:r>
              <a:rPr lang="en-US" b="1" dirty="0" smtClean="0"/>
              <a:t>?</a:t>
            </a:r>
            <a:br>
              <a:rPr lang="en-US" b="1" dirty="0" smtClean="0"/>
            </a:br>
            <a:endParaRPr lang="el-GR" dirty="0"/>
          </a:p>
        </p:txBody>
      </p:sp>
      <p:sp>
        <p:nvSpPr>
          <p:cNvPr id="3" name="2 - Ορθογώνιο"/>
          <p:cNvSpPr/>
          <p:nvPr/>
        </p:nvSpPr>
        <p:spPr>
          <a:xfrm>
            <a:off x="0" y="620688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The experiential learning  process includes the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r>
              <a:rPr lang="en-US" sz="3200" dirty="0" smtClean="0"/>
              <a:t> of:</a:t>
            </a:r>
          </a:p>
          <a:p>
            <a:pPr algn="just"/>
            <a:endParaRPr lang="en-US" sz="3200" dirty="0" smtClean="0"/>
          </a:p>
          <a:p>
            <a:pPr algn="just"/>
            <a:r>
              <a:rPr lang="en-US" sz="32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en-US" sz="3200" dirty="0" smtClean="0"/>
              <a:t>—the concepts, facts, and information acquired through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</a:t>
            </a:r>
            <a:r>
              <a:rPr lang="en-US" sz="3200" dirty="0" smtClean="0"/>
              <a:t> learning and past experience;</a:t>
            </a:r>
          </a:p>
          <a:p>
            <a:pPr algn="just"/>
            <a:endParaRPr lang="en-US" sz="3200" dirty="0" smtClean="0"/>
          </a:p>
          <a:p>
            <a:pPr algn="just"/>
            <a:r>
              <a:rPr lang="en-US" sz="32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  <a:r>
              <a:rPr lang="en-US" sz="3200" dirty="0" smtClean="0"/>
              <a:t>—the application of knowledge to a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“real world” setting </a:t>
            </a:r>
            <a:r>
              <a:rPr lang="en-US" sz="3200" dirty="0" smtClean="0"/>
              <a:t>;                                                              </a:t>
            </a:r>
          </a:p>
          <a:p>
            <a:pPr algn="just"/>
            <a:r>
              <a:rPr lang="en-US" sz="3200" dirty="0" smtClean="0"/>
              <a:t>and</a:t>
            </a:r>
          </a:p>
          <a:p>
            <a:pPr lvl="0" algn="just"/>
            <a:r>
              <a:rPr lang="en-US" sz="32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</a:t>
            </a:r>
            <a:r>
              <a:rPr lang="en-US" sz="3200" dirty="0" smtClean="0"/>
              <a:t>—the analysis and synthesis of knowledge and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  <a:r>
              <a:rPr lang="en-US" sz="3200" dirty="0" smtClean="0"/>
              <a:t> to create new knowledge.</a:t>
            </a:r>
            <a:endParaRPr lang="el-GR" sz="3200" dirty="0" smtClean="0"/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1979712" y="3357562"/>
            <a:ext cx="7164288" cy="287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HIPON MODB chapters’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theoretical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parts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2339752" y="4437112"/>
            <a:ext cx="680424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HIPON </a:t>
            </a:r>
            <a:r>
              <a:rPr lang="en-US" sz="3800" b="1" spc="300" dirty="0" smtClean="0">
                <a:solidFill>
                  <a:srgbClr val="FF0000"/>
                </a:solidFill>
              </a:rPr>
              <a:t>case presentations, </a:t>
            </a:r>
          </a:p>
          <a:p>
            <a:pPr lvl="0" algn="ctr">
              <a:spcBef>
                <a:spcPct val="0"/>
              </a:spcBef>
            </a:pPr>
            <a:r>
              <a:rPr lang="en-US" sz="3800" b="1" spc="300" dirty="0" smtClean="0">
                <a:solidFill>
                  <a:srgbClr val="FF0000"/>
                </a:solidFill>
              </a:rPr>
              <a:t>virtual slides</a:t>
            </a:r>
            <a:r>
              <a:rPr lang="el-GR" sz="3800" b="1" spc="300" dirty="0" smtClean="0">
                <a:solidFill>
                  <a:srgbClr val="FF0000"/>
                </a:solidFill>
              </a:rPr>
              <a:t>,</a:t>
            </a:r>
            <a:r>
              <a:rPr lang="en-US" sz="3800" b="1" spc="300" dirty="0" smtClean="0">
                <a:solidFill>
                  <a:srgbClr val="FF0000"/>
                </a:solidFill>
              </a:rPr>
              <a:t> decision making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5292080" y="6165304"/>
            <a:ext cx="385192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HIPON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-book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does experiential learning </a:t>
            </a:r>
            <a:r>
              <a:rPr lang="en-US" b="1" dirty="0" smtClean="0">
                <a:solidFill>
                  <a:srgbClr val="FF0000"/>
                </a:solidFill>
              </a:rPr>
              <a:t>look like</a:t>
            </a:r>
            <a:r>
              <a:rPr lang="en-US" b="1" dirty="0" smtClean="0"/>
              <a:t>? (I) </a:t>
            </a:r>
            <a:br>
              <a:rPr lang="en-US" b="1" dirty="0" smtClean="0"/>
            </a:br>
            <a:endParaRPr lang="el-GR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1009160"/>
            <a:ext cx="91440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Experiences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are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carefully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chosen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for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their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learning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potential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i.e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whether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they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provide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opportunities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for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students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to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practice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deepen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emergent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skills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encounter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novel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unpredictable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situations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that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support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new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learning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learn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from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natural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consequences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mistakes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, and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successes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).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Throughout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experiential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learning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process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learner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actively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engaged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in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posing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questions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investigating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experimenting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being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curious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solving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problems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assuming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responsibility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being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creative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and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constructing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meaning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and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challenged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to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take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initiative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make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decisions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and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accountable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for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results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2357422" y="5949280"/>
            <a:ext cx="7215238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HIPON </a:t>
            </a:r>
            <a:r>
              <a:rPr kumimoji="0" lang="en-US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-book,</a:t>
            </a:r>
            <a:r>
              <a:rPr kumimoji="0" lang="en-US" sz="32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200" b="1" spc="300" dirty="0" smtClean="0">
                <a:solidFill>
                  <a:srgbClr val="FF0000"/>
                </a:solidFill>
              </a:rPr>
              <a:t>case presentations and online game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1000100" y="3356992"/>
            <a:ext cx="82963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HIPON</a:t>
            </a:r>
            <a:r>
              <a:rPr kumimoji="0" lang="en-US" sz="32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200" b="1" spc="300" dirty="0" smtClean="0">
                <a:solidFill>
                  <a:srgbClr val="FF0000"/>
                </a:solidFill>
              </a:rPr>
              <a:t>case presentations, online game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86895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does experiential learning </a:t>
            </a:r>
            <a:r>
              <a:rPr lang="en-US" b="1" dirty="0" smtClean="0">
                <a:solidFill>
                  <a:srgbClr val="FF0000"/>
                </a:solidFill>
              </a:rPr>
              <a:t>look like</a:t>
            </a:r>
            <a:r>
              <a:rPr lang="en-US" b="1" dirty="0" smtClean="0"/>
              <a:t>? (II) </a:t>
            </a:r>
            <a:br>
              <a:rPr lang="en-US" b="1" dirty="0" smtClean="0"/>
            </a:br>
            <a:endParaRPr lang="el-GR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857232"/>
            <a:ext cx="91440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Reflection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on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learning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during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after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one’s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experiences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an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integral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component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of the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learning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process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This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reflection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leads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to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analysis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critical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thinking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and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synthesis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Learners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are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engaged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intellectually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emotionally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socially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and/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or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physically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which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produces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perception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that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the </a:t>
            </a:r>
            <a:r>
              <a:rPr kumimoji="0" lang="el-GR" sz="28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learning</a:t>
            </a:r>
            <a:r>
              <a:rPr kumimoji="0" lang="el-GR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task</a:t>
            </a:r>
            <a:r>
              <a:rPr kumimoji="0" lang="el-GR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el-GR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sz="2800" b="1" i="0" u="sng" strike="noStrike" cap="none" spc="30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authentic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Relationships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are developed and nurtured: learner to self, 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learner to others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and learner to the world at large.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Learners discuss how issues raised can be useful in future situations.</a:t>
            </a:r>
            <a:endParaRPr kumimoji="0" lang="el-G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3131840" y="5877272"/>
            <a:ext cx="601216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 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HIPON </a:t>
            </a:r>
            <a:r>
              <a:rPr kumimoji="0" lang="en-US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-book, </a:t>
            </a:r>
          </a:p>
          <a:p>
            <a:pPr lvl="0" algn="ctr">
              <a:spcBef>
                <a:spcPct val="0"/>
              </a:spcBef>
            </a:pP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media HIPON pages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:\HIPON\ΕΝΗΜΕΡΩΤΙΚΟ ΥΛΙΚΟ ΠΡΟΓΡΑΜΜΑΤΟΣ HIPON\HIPON IMPACT\TEACHER ROLE\f96a20d32308266695909158c8931d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05064"/>
            <a:ext cx="2088232" cy="2619138"/>
          </a:xfrm>
          <a:prstGeom prst="rect">
            <a:avLst/>
          </a:prstGeom>
          <a:noFill/>
        </p:spPr>
      </p:pic>
      <p:pic>
        <p:nvPicPr>
          <p:cNvPr id="39939" name="Picture 3" descr="N:\HIPON\ΕΝΗΜΕΡΩΤΙΚΟ ΥΛΙΚΟ ΠΡΟΓΡΑΜΜΑΤΟΣ HIPON\HIPON IMPACT\TEACHER ROLE\qualities-of-a-good-role-mod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140968"/>
            <a:ext cx="3124633" cy="3240360"/>
          </a:xfrm>
          <a:prstGeom prst="rect">
            <a:avLst/>
          </a:prstGeom>
          <a:noFill/>
        </p:spPr>
      </p:pic>
      <p:pic>
        <p:nvPicPr>
          <p:cNvPr id="39940" name="Picture 4" descr="N:\HIPON\ΕΝΗΜΕΡΩΤΙΚΟ ΥΛΙΚΟ ΠΡΟΓΡΑΜΜΑΤΟΣ HIPON\HIPON IMPACT\TEACHER ROLE\role-of-teacher-13-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4005064"/>
            <a:ext cx="3644597" cy="2736304"/>
          </a:xfrm>
          <a:prstGeom prst="rect">
            <a:avLst/>
          </a:prstGeom>
          <a:noFill/>
        </p:spPr>
      </p:pic>
      <p:pic>
        <p:nvPicPr>
          <p:cNvPr id="39941" name="Picture 5" descr="N:\HIPON\ΕΝΗΜΕΡΩΤΙΚΟ ΥΛΙΚΟ ΠΡΟΓΡΑΜΜΑΤΟΣ HIPON\HIPON IMPACT\TEACHER ROLE\Teacher-Rol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04664"/>
            <a:ext cx="3240360" cy="2430270"/>
          </a:xfrm>
          <a:prstGeom prst="rect">
            <a:avLst/>
          </a:prstGeom>
          <a:noFill/>
        </p:spPr>
      </p:pic>
      <p:pic>
        <p:nvPicPr>
          <p:cNvPr id="39942" name="Picture 6" descr="N:\HIPON\ΕΝΗΜΕΡΩΤΙΚΟ ΥΛΙΚΟ ΠΡΟΓΡΑΜΜΑΤΟΣ HIPON\HIPON IMPACT\TEACHER ROLE\TEACHER ROLE 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16632"/>
            <a:ext cx="5123378" cy="3240360"/>
          </a:xfrm>
          <a:prstGeom prst="rect">
            <a:avLst/>
          </a:prstGeom>
          <a:noFill/>
        </p:spPr>
      </p:pic>
      <p:sp>
        <p:nvSpPr>
          <p:cNvPr id="8" name="7 - Δεξιό βέλος"/>
          <p:cNvSpPr/>
          <p:nvPr/>
        </p:nvSpPr>
        <p:spPr>
          <a:xfrm rot="245151">
            <a:off x="2562922" y="491790"/>
            <a:ext cx="432048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20685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7016225" y="149626638"/>
              <a:ext cx="0" cy="0"/>
            </p14:xfrm>
          </p:contentPart>
        </mc:Choice>
        <mc:Fallback>
          <p:pic>
            <p:nvPicPr>
              <p:cNvPr id="20685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7016225" y="149626638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20685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6996838" y="152425400"/>
              <a:ext cx="0" cy="0"/>
            </p14:xfrm>
          </p:contentPart>
        </mc:Choice>
        <mc:Fallback>
          <p:pic>
            <p:nvPicPr>
              <p:cNvPr id="20685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6996838" y="15242540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37">
            <p14:nvContentPartPr>
              <p14:cNvPr id="206865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57688" y="5621338"/>
              <a:ext cx="122237" cy="165100"/>
            </p14:xfrm>
          </p:contentPart>
        </mc:Choice>
        <mc:Fallback>
          <p:pic>
            <p:nvPicPr>
              <p:cNvPr id="206865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4348313" y="5611986"/>
                <a:ext cx="140987" cy="18380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5728"/>
          </a:xfrm>
        </p:spPr>
        <p:txBody>
          <a:bodyPr>
            <a:noAutofit/>
          </a:bodyPr>
          <a:lstStyle/>
          <a:p>
            <a:r>
              <a:rPr lang="el-GR" sz="2400" dirty="0" smtClean="0"/>
              <a:t>Α</a:t>
            </a:r>
            <a:r>
              <a:rPr lang="en-US" sz="2400" dirty="0" smtClean="0"/>
              <a:t>  </a:t>
            </a:r>
            <a:r>
              <a:rPr lang="en-US" sz="2400" b="1" spc="600" dirty="0" smtClean="0"/>
              <a:t>distinct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 strategy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dirty="0" smtClean="0"/>
              <a:t> </a:t>
            </a:r>
            <a:r>
              <a:rPr lang="en-US" sz="2400" dirty="0" smtClean="0"/>
              <a:t> </a:t>
            </a:r>
            <a:r>
              <a:rPr lang="el-GR" sz="2400" dirty="0" smtClean="0"/>
              <a:t>Α</a:t>
            </a:r>
            <a:r>
              <a:rPr lang="en-US" sz="2400" dirty="0" smtClean="0"/>
              <a:t>  </a:t>
            </a:r>
            <a:r>
              <a:rPr lang="en-US" sz="2400" b="1" spc="600" dirty="0" smtClean="0"/>
              <a:t>distinct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teacher’s  role.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14290"/>
            <a:ext cx="9144000" cy="6811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 Teaching</a:t>
            </a:r>
            <a:r>
              <a:rPr lang="en-US" sz="2400" dirty="0" smtClean="0"/>
              <a:t> is an activity which is </a:t>
            </a:r>
            <a:r>
              <a:rPr lang="en-US" sz="2400" b="1" u="sng" spc="600" dirty="0" smtClean="0">
                <a:solidFill>
                  <a:srgbClr val="FF0000"/>
                </a:solidFill>
              </a:rPr>
              <a:t>helping</a:t>
            </a:r>
            <a:r>
              <a:rPr lang="en-US" sz="2400" u="sng" dirty="0" smtClean="0"/>
              <a:t> the student in </a:t>
            </a:r>
            <a:r>
              <a:rPr lang="en-US" sz="2400" u="sng" dirty="0" smtClean="0">
                <a:solidFill>
                  <a:srgbClr val="FF0000"/>
                </a:solidFill>
              </a:rPr>
              <a:t>learning</a:t>
            </a:r>
            <a:r>
              <a:rPr lang="en-US" sz="2400" dirty="0" smtClean="0"/>
              <a:t>. Teaching and learning are being modified due to </a:t>
            </a:r>
            <a:r>
              <a:rPr lang="en-US" sz="2400" dirty="0" smtClean="0">
                <a:solidFill>
                  <a:srgbClr val="FF0000"/>
                </a:solidFill>
              </a:rPr>
              <a:t>innovations</a:t>
            </a:r>
            <a:r>
              <a:rPr lang="en-US" sz="2400" dirty="0" smtClean="0"/>
              <a:t> in education. Teachers have to understand the modern trends in teaching-learning process and </a:t>
            </a:r>
            <a:r>
              <a:rPr lang="en-US" sz="2400" dirty="0" smtClean="0">
                <a:solidFill>
                  <a:srgbClr val="FF0000"/>
                </a:solidFill>
              </a:rPr>
              <a:t>make learning more </a:t>
            </a:r>
            <a:r>
              <a:rPr lang="en-US" sz="2400" b="1" dirty="0" smtClean="0">
                <a:solidFill>
                  <a:srgbClr val="FF0000"/>
                </a:solidFill>
              </a:rPr>
              <a:t>interesting and interactive</a:t>
            </a:r>
            <a:r>
              <a:rPr lang="en-US" sz="2400" dirty="0" smtClean="0"/>
              <a:t>, so that students may  be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motivated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learn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having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personally   </a:t>
            </a:r>
            <a:r>
              <a:rPr lang="en-US" sz="2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experienced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value of a subject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en-US" sz="2400" dirty="0" smtClean="0"/>
              <a:t>- By implementing </a:t>
            </a:r>
            <a:r>
              <a:rPr lang="en-US" sz="2400" dirty="0" smtClean="0">
                <a:solidFill>
                  <a:srgbClr val="FF0000"/>
                </a:solidFill>
              </a:rPr>
              <a:t>experiential learning</a:t>
            </a:r>
            <a:r>
              <a:rPr lang="en-US" sz="2400" dirty="0" smtClean="0"/>
              <a:t>, there is a move to a more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r>
              <a:rPr lang="en-US" sz="2400" dirty="0" smtClean="0">
                <a:solidFill>
                  <a:srgbClr val="FF0000"/>
                </a:solidFill>
              </a:rPr>
              <a:t>-centered</a:t>
            </a:r>
            <a:r>
              <a:rPr lang="en-US" sz="2400" dirty="0" smtClean="0"/>
              <a:t> view of learning which has required a fundamental shift in the role of the medical teacher. No longer is the teacher seen predominantly as a provider of information, but rather as a </a:t>
            </a:r>
            <a:r>
              <a:rPr lang="en-US" sz="2400" b="1" u="sng" spc="600" dirty="0" smtClean="0">
                <a:solidFill>
                  <a:srgbClr val="FF0000"/>
                </a:solidFill>
              </a:rPr>
              <a:t>facilitator</a:t>
            </a:r>
            <a:r>
              <a:rPr lang="en-US" sz="2400" dirty="0" smtClean="0">
                <a:solidFill>
                  <a:srgbClr val="FF0000"/>
                </a:solidFill>
              </a:rPr>
              <a:t> or manager of the student’s learning; </a:t>
            </a: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learner</a:t>
            </a:r>
            <a:r>
              <a:rPr lang="en-US" sz="2400" dirty="0" smtClean="0"/>
              <a:t> is the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</a:t>
            </a:r>
            <a:r>
              <a:rPr lang="en-US" sz="2400" dirty="0" smtClean="0">
                <a:solidFill>
                  <a:srgbClr val="FF0000"/>
                </a:solidFill>
              </a:rPr>
              <a:t>teacher</a:t>
            </a:r>
            <a:r>
              <a:rPr lang="en-US" sz="2400" dirty="0" smtClean="0"/>
              <a:t>. </a:t>
            </a:r>
          </a:p>
          <a:p>
            <a:pPr algn="just"/>
            <a:r>
              <a:rPr lang="en-US" sz="2400" dirty="0" smtClean="0"/>
              <a:t>- Students must </a:t>
            </a:r>
            <a:r>
              <a:rPr lang="en-US" sz="2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control </a:t>
            </a:r>
            <a:r>
              <a:rPr lang="en-US" sz="2400" dirty="0" smtClean="0"/>
              <a:t>of their own learning. In the experiential learning procedure, the “instructor” is a </a:t>
            </a:r>
            <a:r>
              <a:rPr lang="en-US" sz="2400" dirty="0" smtClean="0">
                <a:solidFill>
                  <a:srgbClr val="FF0000"/>
                </a:solidFill>
              </a:rPr>
              <a:t>guide</a:t>
            </a:r>
            <a:r>
              <a:rPr lang="en-US" sz="2400" dirty="0" smtClean="0"/>
              <a:t>, a </a:t>
            </a:r>
            <a:r>
              <a:rPr lang="en-US" sz="2400" dirty="0" smtClean="0">
                <a:solidFill>
                  <a:srgbClr val="FF0000"/>
                </a:solidFill>
              </a:rPr>
              <a:t>cheerleader</a:t>
            </a:r>
            <a:r>
              <a:rPr lang="en-US" sz="2400" dirty="0" smtClean="0"/>
              <a:t>, a </a:t>
            </a:r>
            <a:r>
              <a:rPr lang="en-US" sz="2400" dirty="0" smtClean="0">
                <a:solidFill>
                  <a:srgbClr val="FF0000"/>
                </a:solidFill>
              </a:rPr>
              <a:t>resource</a:t>
            </a:r>
            <a:r>
              <a:rPr lang="en-US" sz="2400" dirty="0" smtClean="0"/>
              <a:t>, and a </a:t>
            </a:r>
            <a:r>
              <a:rPr lang="en-US" sz="2400" dirty="0" smtClean="0">
                <a:solidFill>
                  <a:srgbClr val="FF0000"/>
                </a:solidFill>
              </a:rPr>
              <a:t>support</a:t>
            </a:r>
            <a:r>
              <a:rPr lang="en-US" sz="2400" dirty="0" smtClean="0"/>
              <a:t>. Suitable experiences are carefully chosen for their learning potential by the teacher who </a:t>
            </a:r>
            <a:r>
              <a:rPr lang="en-US" sz="2400" dirty="0" smtClean="0">
                <a:solidFill>
                  <a:srgbClr val="FF0000"/>
                </a:solidFill>
              </a:rPr>
              <a:t>commences</a:t>
            </a:r>
            <a:r>
              <a:rPr lang="en-US" sz="2400" dirty="0" smtClean="0"/>
              <a:t> the experience and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guides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students</a:t>
            </a:r>
            <a:r>
              <a:rPr lang="en-US" sz="2400" dirty="0" smtClean="0"/>
              <a:t> through the process of </a:t>
            </a:r>
            <a:r>
              <a:rPr lang="en-US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 and determining solutions </a:t>
            </a:r>
            <a:r>
              <a:rPr lang="en-US" sz="2400" b="1" u="sng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themselves</a:t>
            </a:r>
            <a:r>
              <a:rPr lang="en-US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24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During </a:t>
            </a:r>
            <a:r>
              <a:rPr lang="en-US" b="1" dirty="0" smtClean="0"/>
              <a:t>experiential learning</a:t>
            </a:r>
            <a:r>
              <a:rPr lang="en-US" dirty="0" smtClean="0"/>
              <a:t>, the </a:t>
            </a:r>
            <a:r>
              <a:rPr lang="en-US" b="1" spc="600" dirty="0" smtClean="0">
                <a:solidFill>
                  <a:srgbClr val="FF0000"/>
                </a:solidFill>
              </a:rPr>
              <a:t>facilitator’s  role </a:t>
            </a:r>
            <a:r>
              <a:rPr lang="en-US" dirty="0" smtClean="0"/>
              <a:t>is to:</a:t>
            </a:r>
            <a:endParaRPr lang="el-GR" dirty="0"/>
          </a:p>
        </p:txBody>
      </p:sp>
      <p:sp>
        <p:nvSpPr>
          <p:cNvPr id="3" name="2 - Ορθογώνιο"/>
          <p:cNvSpPr/>
          <p:nvPr/>
        </p:nvSpPr>
        <p:spPr>
          <a:xfrm>
            <a:off x="0" y="1556792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-Select </a:t>
            </a:r>
            <a:r>
              <a:rPr lang="en-US" sz="2800" dirty="0" smtClean="0">
                <a:solidFill>
                  <a:srgbClr val="FF0000"/>
                </a:solidFill>
              </a:rPr>
              <a:t>suitable</a:t>
            </a:r>
            <a:r>
              <a:rPr lang="en-US" sz="2800" dirty="0" smtClean="0"/>
              <a:t> experiences that meet the criteria above.</a:t>
            </a:r>
          </a:p>
          <a:p>
            <a:pPr algn="just"/>
            <a:r>
              <a:rPr lang="en-US" sz="2800" dirty="0" smtClean="0"/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Pose problems</a:t>
            </a:r>
            <a:r>
              <a:rPr lang="en-US" sz="2800" dirty="0" smtClean="0"/>
              <a:t>, set boundaries, </a:t>
            </a:r>
            <a:r>
              <a:rPr lang="en-US" sz="2800" dirty="0" smtClean="0">
                <a:solidFill>
                  <a:srgbClr val="FF0000"/>
                </a:solidFill>
              </a:rPr>
              <a:t>support learners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provide suitable resource</a:t>
            </a:r>
            <a:r>
              <a:rPr lang="en-US" sz="2800" dirty="0" smtClean="0"/>
              <a:t>, ensure physical and emotional safety, and </a:t>
            </a:r>
            <a:r>
              <a:rPr lang="en-US" sz="2800" dirty="0" smtClean="0">
                <a:solidFill>
                  <a:srgbClr val="FF0000"/>
                </a:solidFill>
              </a:rPr>
              <a:t>facilitate the learning process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dirty="0" smtClean="0"/>
              <a:t>-Recognize and encourage spontaneous opportunities for learning, engagement with challenging situations, experimentation (that does not jeopardize the wellbeing of others) and discovery of solutions.</a:t>
            </a:r>
          </a:p>
          <a:p>
            <a:pPr algn="just"/>
            <a:r>
              <a:rPr lang="en-US" sz="2800" dirty="0" smtClean="0"/>
              <a:t>-Help the learner notice </a:t>
            </a:r>
            <a:r>
              <a:rPr lang="en-US" sz="2800" b="1" dirty="0" smtClean="0">
                <a:solidFill>
                  <a:srgbClr val="FF0000"/>
                </a:solidFill>
              </a:rPr>
              <a:t>the  </a:t>
            </a:r>
            <a:r>
              <a:rPr lang="en-US" sz="2800" b="1" spc="600" dirty="0" smtClean="0">
                <a:solidFill>
                  <a:srgbClr val="FF0000"/>
                </a:solidFill>
              </a:rPr>
              <a:t>connections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between one context and another, </a:t>
            </a:r>
            <a:r>
              <a:rPr lang="en-US" sz="2800" b="1" dirty="0" smtClean="0">
                <a:solidFill>
                  <a:srgbClr val="FF0000"/>
                </a:solidFill>
              </a:rPr>
              <a:t>between  </a:t>
            </a:r>
            <a:r>
              <a:rPr lang="en-US" sz="2800" b="1" spc="600" dirty="0" smtClean="0">
                <a:solidFill>
                  <a:srgbClr val="FF0000"/>
                </a:solidFill>
              </a:rPr>
              <a:t>theory</a:t>
            </a:r>
            <a:r>
              <a:rPr lang="en-US" sz="2800" b="1" dirty="0" smtClean="0">
                <a:solidFill>
                  <a:srgbClr val="FF0000"/>
                </a:solidFill>
              </a:rPr>
              <a:t> and the </a:t>
            </a:r>
            <a:r>
              <a:rPr lang="en-US" sz="2800" b="1" spc="600" dirty="0" smtClean="0">
                <a:solidFill>
                  <a:srgbClr val="FF0000"/>
                </a:solidFill>
              </a:rPr>
              <a:t>experience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and encouraging this examination repeatedly.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</a:t>
            </a:r>
            <a:r>
              <a:rPr lang="en-US" sz="3200" dirty="0" smtClean="0"/>
              <a:t> as a  </a:t>
            </a:r>
            <a:r>
              <a:rPr lang="en-US" sz="32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facilitator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 learning</a:t>
            </a:r>
            <a:endParaRPr lang="el-G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71546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Making the shift from teacher as expert to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facilitator</a:t>
            </a:r>
            <a:r>
              <a:rPr lang="en-US" sz="2400" dirty="0" smtClean="0"/>
              <a:t> is sometimes seen as diminishing a teacher’s power and authority, but this should </a:t>
            </a:r>
            <a:r>
              <a:rPr lang="en-US" sz="2400" b="1" dirty="0" smtClean="0"/>
              <a:t>not</a:t>
            </a:r>
            <a:r>
              <a:rPr lang="en-US" sz="2400" dirty="0" smtClean="0"/>
              <a:t> be the case. 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Facilitating learning is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empowering</a:t>
            </a:r>
            <a:r>
              <a:rPr lang="en-US" sz="2400" dirty="0" smtClean="0"/>
              <a:t> for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</a:t>
            </a:r>
            <a:r>
              <a:rPr lang="en-US" sz="2400" dirty="0" smtClean="0"/>
              <a:t> the learner and the teacher and  </a:t>
            </a:r>
            <a:r>
              <a:rPr lang="en-US" sz="24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frees </a:t>
            </a:r>
            <a:r>
              <a:rPr lang="en-US" sz="2400" dirty="0" smtClean="0"/>
              <a:t>the teacher from many of the burdens that having to be an ‘expert’ might entail. It would traditionally have been seen as a weakness for a teacher to say ‘I don’t know, let’s find out’ or ‘I don’t know, do any of you students know the answer?’ and clearly clinical teachers need to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more </a:t>
            </a:r>
            <a:r>
              <a:rPr lang="en-US" sz="2400" dirty="0" smtClean="0"/>
              <a:t>about many topics than their students or trainees, but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science is changing so rapidly </a:t>
            </a:r>
            <a:r>
              <a:rPr lang="en-US" sz="2400" dirty="0" smtClean="0"/>
              <a:t>that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one can know everything</a:t>
            </a:r>
            <a:r>
              <a:rPr lang="en-US" sz="2400" dirty="0" smtClean="0"/>
              <a:t>. Implementing an </a:t>
            </a:r>
            <a:r>
              <a:rPr lang="en-US" sz="2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evidence-based approach </a:t>
            </a:r>
            <a:r>
              <a:rPr lang="en-US" sz="2400" dirty="0" smtClean="0"/>
              <a:t>to clinical learning and to medical practice involves finding out about the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latest research</a:t>
            </a:r>
            <a:r>
              <a:rPr lang="en-US" sz="2400" dirty="0" smtClean="0"/>
              <a:t>. Teachers can use these techniques and this approach to </a:t>
            </a:r>
            <a:r>
              <a:rPr lang="en-US" sz="2400" b="1" dirty="0" smtClean="0">
                <a:solidFill>
                  <a:srgbClr val="FF0000"/>
                </a:solidFill>
              </a:rPr>
              <a:t>facilitate</a:t>
            </a:r>
            <a:r>
              <a:rPr lang="en-US" sz="2400" dirty="0" smtClean="0"/>
              <a:t> their  </a:t>
            </a:r>
            <a:r>
              <a:rPr lang="en-US" sz="24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and </a:t>
            </a:r>
            <a:r>
              <a:rPr lang="en-US" sz="2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students’/trainees’ </a:t>
            </a:r>
            <a:r>
              <a:rPr lang="en-US" sz="2400" b="1" spc="300" dirty="0" smtClean="0">
                <a:solidFill>
                  <a:srgbClr val="FF0000"/>
                </a:solidFill>
              </a:rPr>
              <a:t>learning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5357818" cy="669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The introduction of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experiential learning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based on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real cases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 as presented in HIPON, is directly related to this fundamental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change in the student-teacher relationship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. In HIPON case presentations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practical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teachers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share with the user their thoughts as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reflective practitioners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 helping to illuminate, for the student, the process of clinic-pathologic diagnosis making. In this regard, </a:t>
            </a:r>
            <a:r>
              <a:rPr lang="en-US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educator’s most important responsibility is to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search out and construct meaningful educational experiences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that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allow students to solve real-world problems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; the result is that any </a:t>
            </a:r>
            <a:r>
              <a:rPr kumimoji="0" lang="en-US" sz="2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abstract, inert knowledge that students used to memorize from dusty textbooks </a:t>
            </a:r>
            <a:r>
              <a:rPr kumimoji="0" lang="en-US" sz="240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…</a:t>
            </a:r>
            <a:endParaRPr kumimoji="0" lang="el-G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4" name="Picture 2" descr="C:\Users\αγαπουλακι\Desktop\ΑΝΤΡΕΑΣ\TEACHING PAINTINGS\learning-by-heart-1883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597066" cy="468052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istrator\Επιφάνεια εργασίας\the-hard-lesson-1884.jpg!H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7"/>
            <a:ext cx="310084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6064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Liver with fatty change and cirrhosis. Sirius-red virtual slide</a:t>
            </a:r>
            <a:endParaRPr lang="el-G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240011" cy="693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83969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425" y="5054600"/>
              <a:ext cx="2027238" cy="179388"/>
            </p14:xfrm>
          </p:contentPart>
        </mc:Choice>
        <mc:Fallback>
          <p:pic>
            <p:nvPicPr>
              <p:cNvPr id="83969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2584" y="4990842"/>
                <a:ext cx="2058919" cy="306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8397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63" y="6180138"/>
              <a:ext cx="1339850" cy="44450"/>
            </p14:xfrm>
          </p:contentPart>
        </mc:Choice>
        <mc:Fallback>
          <p:pic>
            <p:nvPicPr>
              <p:cNvPr id="8397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5124" y="6116173"/>
                <a:ext cx="1371528" cy="1720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8397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900" y="6367463"/>
              <a:ext cx="1455738" cy="26987"/>
            </p14:xfrm>
          </p:contentPart>
        </mc:Choice>
        <mc:Fallback>
          <p:pic>
            <p:nvPicPr>
              <p:cNvPr id="8397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3061" y="6301120"/>
                <a:ext cx="1487416" cy="159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8397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900" y="6518275"/>
              <a:ext cx="376238" cy="26988"/>
            </p14:xfrm>
          </p:contentPart>
        </mc:Choice>
        <mc:Fallback>
          <p:pic>
            <p:nvPicPr>
              <p:cNvPr id="8397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3058" y="6454943"/>
                <a:ext cx="407921" cy="153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8397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60525" y="6323013"/>
              <a:ext cx="393700" cy="44450"/>
            </p14:xfrm>
          </p:contentPart>
        </mc:Choice>
        <mc:Fallback>
          <p:pic>
            <p:nvPicPr>
              <p:cNvPr id="8397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44691" y="6259048"/>
                <a:ext cx="425369" cy="17201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7166"/>
            <a:ext cx="44291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comes </a:t>
            </a:r>
            <a:r>
              <a:rPr lang="en-US" sz="28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alive</a:t>
            </a:r>
            <a:r>
              <a:rPr lang="en-US" sz="28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as they participate in 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practical application</a:t>
            </a:r>
            <a:r>
              <a:rPr lang="en-US" sz="2800" b="1" dirty="0" smtClean="0">
                <a:ea typeface="Times New Roman" pitchFamily="18" charset="0"/>
                <a:cs typeface="Arial" pitchFamily="34" charset="0"/>
              </a:rPr>
              <a:t> of knowledge.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Experiential activities </a:t>
            </a:r>
            <a:r>
              <a:rPr lang="en-US" sz="2800" dirty="0" smtClean="0">
                <a:ea typeface="Times New Roman" pitchFamily="18" charset="0"/>
                <a:cs typeface="Arial" pitchFamily="34" charset="0"/>
              </a:rPr>
              <a:t>must allow the students to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make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connections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dirty="0" smtClean="0">
                <a:ea typeface="Times New Roman" pitchFamily="18" charset="0"/>
                <a:cs typeface="Arial" pitchFamily="34" charset="0"/>
              </a:rPr>
              <a:t>between the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learning</a:t>
            </a:r>
            <a:r>
              <a:rPr lang="en-US" sz="2800" dirty="0" smtClean="0">
                <a:ea typeface="Times New Roman" pitchFamily="18" charset="0"/>
                <a:cs typeface="Arial" pitchFamily="34" charset="0"/>
              </a:rPr>
              <a:t> they are doing and the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world</a:t>
            </a:r>
            <a:r>
              <a:rPr lang="en-US" sz="2800" dirty="0" smtClean="0">
                <a:ea typeface="Times New Roman" pitchFamily="18" charset="0"/>
                <a:cs typeface="Arial" pitchFamily="34" charset="0"/>
              </a:rPr>
              <a:t>. Where one gets in touch with specific areas of knowledge from a teacher, one really learns how to implement that knowledge, how to live it, from a so called “mentor”. </a:t>
            </a:r>
            <a:endParaRPr lang="el-GR" sz="2800" dirty="0" smtClean="0">
              <a:cs typeface="Arial" pitchFamily="34" charset="0"/>
            </a:endParaRPr>
          </a:p>
        </p:txBody>
      </p:sp>
      <p:pic>
        <p:nvPicPr>
          <p:cNvPr id="3" name="Picture 2" descr="C:\Users\αγαπουλακι\Desktop\smiling-young-gir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428604"/>
            <a:ext cx="4286280" cy="5898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Instructor</a:t>
            </a:r>
            <a:r>
              <a:rPr lang="en-US" sz="2800" spc="300" dirty="0" smtClean="0"/>
              <a:t>  </a:t>
            </a:r>
            <a:r>
              <a:rPr lang="en-US" sz="2800" b="1" spc="300" dirty="0" smtClean="0"/>
              <a:t>Roles</a:t>
            </a:r>
            <a:r>
              <a:rPr lang="en-US" sz="2800" spc="300" dirty="0" smtClean="0"/>
              <a:t> </a:t>
            </a:r>
            <a:r>
              <a:rPr lang="en-US" sz="2800" dirty="0" smtClean="0"/>
              <a:t>in  </a:t>
            </a:r>
            <a:r>
              <a:rPr lang="en-US" sz="2800" b="1" dirty="0" smtClean="0">
                <a:solidFill>
                  <a:srgbClr val="FF0000"/>
                </a:solidFill>
              </a:rPr>
              <a:t>Experiential Learning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/>
              <a:t>In experiential learning, the instructor</a:t>
            </a:r>
            <a:r>
              <a:rPr lang="el-GR" sz="2400" dirty="0" smtClean="0"/>
              <a:t> </a:t>
            </a:r>
            <a:r>
              <a:rPr lang="en-US" sz="2400" dirty="0" smtClean="0"/>
              <a:t> </a:t>
            </a:r>
            <a:r>
              <a:rPr lang="en-US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guides</a:t>
            </a:r>
            <a:r>
              <a:rPr lang="en-US" sz="2400" dirty="0" smtClean="0"/>
              <a:t> rather than directs</a:t>
            </a:r>
            <a:endParaRPr lang="el-GR" sz="2400" dirty="0" smtClean="0"/>
          </a:p>
          <a:p>
            <a:pPr algn="ctr"/>
            <a:r>
              <a:rPr lang="en-US" sz="2400" dirty="0" smtClean="0"/>
              <a:t> the learning process where students are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naturally interested </a:t>
            </a:r>
            <a:r>
              <a:rPr lang="en-US" sz="2400" dirty="0" smtClean="0"/>
              <a:t>in learning. The instructor assumes the role of  </a:t>
            </a:r>
            <a:r>
              <a:rPr lang="en-US" sz="2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facilitator</a:t>
            </a:r>
            <a:r>
              <a:rPr lang="en-US" sz="2400" spc="600" dirty="0" smtClean="0"/>
              <a:t> </a:t>
            </a:r>
            <a:r>
              <a:rPr lang="en-US" sz="2400" dirty="0" smtClean="0"/>
              <a:t>and is guided by a number of steps crucial to experiential learning .</a:t>
            </a:r>
          </a:p>
          <a:p>
            <a:endParaRPr lang="en-US" sz="2400" dirty="0" smtClean="0"/>
          </a:p>
          <a:p>
            <a:pPr marL="457200" indent="-457200">
              <a:buAutoNum type="arabicPeriod"/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willing to accept a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teacher-centric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in the classroom. 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 the learning experience in a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positive, non-dominating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way. 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Identify an experience in which students will find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 and be personally </a:t>
            </a:r>
            <a:r>
              <a:rPr 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committed. 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 the purpose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experiential learning situation to the students. </a:t>
            </a:r>
          </a:p>
          <a:p>
            <a:pPr marL="457200" indent="-457200"/>
            <a:r>
              <a:rPr lang="el-GR" sz="20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20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feelings and thoughts with your students and let them know that you are learning from the experience too. </a:t>
            </a:r>
          </a:p>
          <a:p>
            <a:pPr marL="457200" indent="-457200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   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course learning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 activities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experiences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students know what they are supposed to do. </a:t>
            </a:r>
          </a:p>
          <a:p>
            <a:pPr marL="457200" indent="-457200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  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relevant and meaningful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help students succeed. </a:t>
            </a: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   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students to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 solutions on their own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 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a sense of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between the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nurturing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aspects of teaching. </a:t>
            </a:r>
          </a:p>
          <a:p>
            <a:pPr marL="457200" indent="-457200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Clarify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students’  and instructor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r>
              <a:rPr lang="en-US" sz="2800" spc="600" dirty="0" smtClean="0"/>
              <a:t>  </a:t>
            </a:r>
            <a:r>
              <a:rPr lang="en-US" sz="28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Roles</a:t>
            </a:r>
            <a:r>
              <a:rPr lang="en-US" sz="2800" spc="600" dirty="0" smtClean="0"/>
              <a:t> </a:t>
            </a:r>
            <a:r>
              <a:rPr lang="en-US" sz="2800" dirty="0" smtClean="0"/>
              <a:t>in  </a:t>
            </a:r>
            <a:r>
              <a:rPr lang="en-US" sz="2800" b="1" spc="300" dirty="0" smtClean="0">
                <a:solidFill>
                  <a:srgbClr val="FF0000"/>
                </a:solidFill>
              </a:rPr>
              <a:t>Experiential Learning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dirty="0" smtClean="0"/>
              <a:t>Qualities of </a:t>
            </a:r>
            <a:r>
              <a:rPr lang="en-US" sz="2400" dirty="0" smtClean="0">
                <a:solidFill>
                  <a:srgbClr val="FF0000"/>
                </a:solidFill>
              </a:rPr>
              <a:t>experiential learning </a:t>
            </a:r>
            <a:r>
              <a:rPr lang="en-US" sz="2400" dirty="0" smtClean="0"/>
              <a:t>are those in which students decide themselves to be 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personally involved in the learning experience </a:t>
            </a:r>
            <a:r>
              <a:rPr lang="en-US" sz="2400" dirty="0" smtClean="0"/>
              <a:t>(students are actively participating in their own learning and have a personal role in the direction of learning). Students are not completely left to teach themselves; however, the </a:t>
            </a:r>
            <a:r>
              <a:rPr lang="en-US" sz="2400" dirty="0" smtClean="0">
                <a:solidFill>
                  <a:srgbClr val="FF0000"/>
                </a:solidFill>
              </a:rPr>
              <a:t>instructor</a:t>
            </a:r>
            <a:r>
              <a:rPr lang="en-US" sz="2400" dirty="0" smtClean="0"/>
              <a:t> assumes the role of guide and </a:t>
            </a:r>
            <a:r>
              <a:rPr lang="en-US" sz="2400" dirty="0" smtClean="0">
                <a:solidFill>
                  <a:srgbClr val="FF0000"/>
                </a:solidFill>
              </a:rPr>
              <a:t>facilitates</a:t>
            </a:r>
            <a:r>
              <a:rPr lang="en-US" sz="2400" dirty="0" smtClean="0"/>
              <a:t> the learning process. </a:t>
            </a:r>
          </a:p>
          <a:p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will be involved in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which are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social and personal. 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will be allowed freedom in the classroom as long as they make headway in the learning process. 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often will need to be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difficult and challenging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while discovering. 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will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self-evaluate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their own progression or success in the learning process which becomes the primary means of assessment. 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will learn from the learning process and become open to change. This change includes less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reliance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instructor and more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fellow peers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development of skills to investigate (research) and learn from an </a:t>
            </a:r>
            <a:r>
              <a:rPr lang="en-US" sz="20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authentic experience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the ability to objectively self-evaluate one’s performance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40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Experiential Learning </a:t>
            </a:r>
          </a:p>
          <a:p>
            <a:pPr algn="ctr"/>
            <a:r>
              <a:rPr lang="en-US" sz="24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Selected References</a:t>
            </a:r>
          </a:p>
          <a:p>
            <a:pPr algn="ctr"/>
            <a:endParaRPr lang="en-US" sz="2800" b="1" dirty="0" smtClean="0"/>
          </a:p>
          <a:p>
            <a:r>
              <a:rPr lang="en-US" sz="1600" dirty="0" smtClean="0"/>
              <a:t>-Ambrose, S. A., Bridges, M. W., </a:t>
            </a:r>
            <a:r>
              <a:rPr lang="en-US" sz="1600" dirty="0" err="1" smtClean="0"/>
              <a:t>DiPietro</a:t>
            </a:r>
            <a:r>
              <a:rPr lang="en-US" sz="1600" dirty="0" smtClean="0"/>
              <a:t>, M., Lovett, M. C., &amp; Norman, M. K. (2010).  How learning works: 7 research-based principles for smart teaching.  San Francisco, CA: </a:t>
            </a:r>
            <a:r>
              <a:rPr lang="en-US" sz="1600" dirty="0" err="1" smtClean="0"/>
              <a:t>Jossey</a:t>
            </a:r>
            <a:r>
              <a:rPr lang="en-US" sz="1600" dirty="0" smtClean="0"/>
              <a:t>- Bass.</a:t>
            </a:r>
            <a:br>
              <a:rPr lang="en-US" sz="1600" dirty="0" smtClean="0"/>
            </a:br>
            <a:r>
              <a:rPr lang="en-US" sz="1600" dirty="0" smtClean="0"/>
              <a:t>-Association for Experiential Education. (2007-2014). Retrieved from </a:t>
            </a:r>
            <a:r>
              <a:rPr lang="en-US" sz="1600" dirty="0" smtClean="0">
                <a:hlinkClick r:id="rId2"/>
              </a:rPr>
              <a:t>http://www.aee.org/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r>
              <a:rPr lang="en-US" sz="1600" dirty="0" smtClean="0"/>
              <a:t>-Bass, R.  (2012, March/April). Disrupting ourselves: The problem of learning in higher education.  EDUCAUSE Review, 47(2).</a:t>
            </a:r>
            <a:br>
              <a:rPr lang="en-US" sz="1600" dirty="0" smtClean="0"/>
            </a:br>
            <a:r>
              <a:rPr lang="en-US" sz="1600" dirty="0" smtClean="0"/>
              <a:t>-</a:t>
            </a:r>
            <a:r>
              <a:rPr lang="en-US" sz="1600" dirty="0" err="1" smtClean="0"/>
              <a:t>Boud</a:t>
            </a:r>
            <a:r>
              <a:rPr lang="en-US" sz="1600" dirty="0" smtClean="0"/>
              <a:t>, D., Cohen, R., &amp; Walker, D. (Eds.). (1993). Using experience for learning.  Bristol, PA: Open University Press.</a:t>
            </a:r>
            <a:br>
              <a:rPr lang="en-US" sz="1600" dirty="0" smtClean="0"/>
            </a:br>
            <a:r>
              <a:rPr lang="en-US" sz="1600" dirty="0" smtClean="0"/>
              <a:t>-Indiana University. (2006). Experiential learning notations on Indiana University official transcripts. Retrieved from </a:t>
            </a:r>
            <a:r>
              <a:rPr lang="en-US" sz="1600" dirty="0" smtClean="0">
                <a:hlinkClick r:id="rId3"/>
              </a:rPr>
              <a:t>http://registrar.iupui.edu/experiential-learning.html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r>
              <a:rPr lang="en-US" sz="1600" dirty="0" smtClean="0"/>
              <a:t>-Kolb, D. A. (1984).  Experiential learning: Experience as the source of learning and development. Englewood Cliffs, NJ: Prentice-Hall.</a:t>
            </a:r>
          </a:p>
          <a:p>
            <a:r>
              <a:rPr lang="en-US" sz="1600" dirty="0" smtClean="0"/>
              <a:t>-Lave, J., &amp; Wenger, E.  (1991). Situated learning: Legitimate peripheral participation. New York: Cambridge University.</a:t>
            </a:r>
          </a:p>
          <a:p>
            <a:r>
              <a:rPr lang="en-US" sz="1600" dirty="0" smtClean="0"/>
              <a:t>-Linn, P. L., Howard, A., and Miller, E. (</a:t>
            </a:r>
            <a:r>
              <a:rPr lang="en-US" sz="1600" dirty="0" err="1" smtClean="0"/>
              <a:t>Eds</a:t>
            </a:r>
            <a:r>
              <a:rPr lang="en-US" sz="1600" dirty="0" smtClean="0"/>
              <a:t>). (2004). The handbook for research in cooperative education and internships. Mahwah, NJ: Lawrence Erlbaum Associates.</a:t>
            </a:r>
            <a:br>
              <a:rPr lang="en-US" sz="1600" dirty="0" smtClean="0"/>
            </a:br>
            <a:r>
              <a:rPr lang="en-US" sz="1600" dirty="0" smtClean="0"/>
              <a:t>-Moore, D. T. (2010). Forms and issues in experiential learning. In D. M. </a:t>
            </a:r>
            <a:r>
              <a:rPr lang="en-US" sz="1600" dirty="0" err="1" smtClean="0"/>
              <a:t>Qualters</a:t>
            </a:r>
            <a:r>
              <a:rPr lang="en-US" sz="1600" dirty="0" smtClean="0"/>
              <a:t> (Ed.) New Directions for Teaching and Learning (pp. 3-13). New York City, NY: Wiley.</a:t>
            </a:r>
            <a:br>
              <a:rPr lang="en-US" sz="1600" dirty="0" smtClean="0"/>
            </a:br>
            <a:r>
              <a:rPr lang="en-US" sz="1600" dirty="0" smtClean="0"/>
              <a:t>-</a:t>
            </a:r>
            <a:r>
              <a:rPr lang="en-US" sz="1600" dirty="0" err="1" smtClean="0"/>
              <a:t>Schon</a:t>
            </a:r>
            <a:r>
              <a:rPr lang="en-US" sz="1600" dirty="0" smtClean="0"/>
              <a:t>, D. (1983).  The reflective practitioner:  How professionals think in action.  New York City, NY: Basic books.</a:t>
            </a:r>
            <a:br>
              <a:rPr lang="en-US" sz="1600" dirty="0" smtClean="0"/>
            </a:br>
            <a:r>
              <a:rPr lang="en-US" sz="1600" dirty="0" smtClean="0"/>
              <a:t>-The University of Texas at Austin College of Natural Sciences. (2013). Freshman Research Initiative Retrieved from </a:t>
            </a:r>
            <a:r>
              <a:rPr lang="en-US" sz="1600" dirty="0" smtClean="0">
                <a:hlinkClick r:id="rId4"/>
              </a:rPr>
              <a:t>http://cns.utexas.edu/fri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r>
              <a:rPr lang="en-US" sz="1600" dirty="0" smtClean="0"/>
              <a:t>-</a:t>
            </a:r>
            <a:r>
              <a:rPr lang="en-US" sz="1600" dirty="0" err="1" smtClean="0"/>
              <a:t>Wurdinger</a:t>
            </a:r>
            <a:r>
              <a:rPr lang="en-US" sz="1600" dirty="0" smtClean="0"/>
              <a:t>, D. D., &amp; Carlson, J. A. (2010).  Teaching for experiential learning:  Five approaches that work.  Lanham, MD: </a:t>
            </a:r>
            <a:r>
              <a:rPr lang="en-US" sz="1600" dirty="0" err="1" smtClean="0"/>
              <a:t>Rowman</a:t>
            </a:r>
            <a:r>
              <a:rPr lang="en-US" sz="1600" dirty="0" smtClean="0"/>
              <a:t> &amp; Littlefield Education.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en-US" spc="600" dirty="0" smtClean="0"/>
              <a:t>Comparisons </a:t>
            </a:r>
            <a:endParaRPr lang="el-GR" spc="600" dirty="0"/>
          </a:p>
        </p:txBody>
      </p:sp>
      <p:sp>
        <p:nvSpPr>
          <p:cNvPr id="3" name="Rectangle 2"/>
          <p:cNvSpPr/>
          <p:nvPr/>
        </p:nvSpPr>
        <p:spPr>
          <a:xfrm>
            <a:off x="0" y="785794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Experiential learning </a:t>
            </a:r>
            <a:r>
              <a:rPr lang="en-US" sz="2800" dirty="0" smtClean="0"/>
              <a:t>is most easily compared with conventional, formal, </a:t>
            </a:r>
            <a:r>
              <a:rPr lang="en-US" sz="2800" b="1" dirty="0" smtClean="0"/>
              <a:t>academic learning</a:t>
            </a:r>
            <a:r>
              <a:rPr lang="en-US" sz="2800" dirty="0" smtClean="0"/>
              <a:t>, the process of acquiring information through the study of a subject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the necessity for direct experience</a:t>
            </a:r>
            <a:r>
              <a:rPr lang="en-US" sz="2800" dirty="0" smtClean="0"/>
              <a:t>. While the dimensions of </a:t>
            </a:r>
            <a:r>
              <a:rPr lang="en-US" sz="2800" b="1" dirty="0" smtClean="0">
                <a:solidFill>
                  <a:srgbClr val="FF0000"/>
                </a:solidFill>
              </a:rPr>
              <a:t>experiential learning </a:t>
            </a:r>
            <a:r>
              <a:rPr lang="en-US" sz="2800" dirty="0" smtClean="0"/>
              <a:t>are </a:t>
            </a:r>
            <a:r>
              <a:rPr lang="en-US" sz="2800" dirty="0" smtClean="0">
                <a:solidFill>
                  <a:srgbClr val="FF0000"/>
                </a:solidFill>
              </a:rPr>
              <a:t>analysis, initiative, and immersion</a:t>
            </a:r>
            <a:r>
              <a:rPr lang="en-US" sz="2800" dirty="0" smtClean="0"/>
              <a:t>, the dimensions of </a:t>
            </a:r>
            <a:r>
              <a:rPr lang="en-US" sz="2800" b="1" dirty="0" smtClean="0"/>
              <a:t>academic learning </a:t>
            </a:r>
            <a:r>
              <a:rPr lang="en-US" sz="2800" dirty="0" smtClean="0"/>
              <a:t>are 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constructive learning</a:t>
            </a:r>
            <a:r>
              <a:rPr lang="en-US" sz="2800" dirty="0" smtClean="0"/>
              <a:t> and 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reproductive learning</a:t>
            </a:r>
            <a:r>
              <a:rPr lang="en-US" sz="2800" dirty="0" smtClean="0"/>
              <a:t>. </a:t>
            </a:r>
          </a:p>
          <a:p>
            <a:pPr algn="ctr"/>
            <a:r>
              <a:rPr lang="en-US" sz="2800" dirty="0" smtClean="0"/>
              <a:t>Though </a:t>
            </a:r>
            <a:r>
              <a:rPr lang="en-US" sz="2800" dirty="0" smtClean="0">
                <a:solidFill>
                  <a:srgbClr val="00B0F0"/>
                </a:solidFill>
              </a:rPr>
              <a:t>both</a:t>
            </a:r>
            <a:r>
              <a:rPr lang="en-US" sz="2800" dirty="0" smtClean="0"/>
              <a:t> methods aim at </a:t>
            </a:r>
            <a:r>
              <a:rPr lang="en-US" sz="2800" b="1" dirty="0" smtClean="0">
                <a:solidFill>
                  <a:srgbClr val="00B0F0"/>
                </a:solidFill>
              </a:rPr>
              <a:t>instilling new knowledge </a:t>
            </a:r>
            <a:r>
              <a:rPr lang="en-US" sz="2800" dirty="0" smtClean="0"/>
              <a:t>in the learner, </a:t>
            </a:r>
            <a:r>
              <a:rPr lang="en-US" sz="2800" b="1" dirty="0" smtClean="0"/>
              <a:t>academic learning </a:t>
            </a:r>
            <a:r>
              <a:rPr lang="en-US" sz="2800" dirty="0" smtClean="0"/>
              <a:t>does so through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classroom-based techniques</a:t>
            </a:r>
            <a:r>
              <a:rPr lang="en-US" sz="2800" dirty="0" smtClean="0"/>
              <a:t>, whereas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experiential learning </a:t>
            </a:r>
            <a:r>
              <a:rPr lang="en-US" sz="28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actively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involves </a:t>
            </a:r>
            <a:r>
              <a:rPr lang="en-US" sz="2800" dirty="0" smtClean="0"/>
              <a:t>the learner in a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concrete experience; experiential activities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actually so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interactive and dynamic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there are innumerable ways learning activities can turn out, especially in vocational education.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Differences</a:t>
            </a:r>
            <a:r>
              <a:rPr lang="en-US" sz="2800" dirty="0" smtClean="0"/>
              <a:t> between </a:t>
            </a:r>
            <a:br>
              <a:rPr lang="en-US" sz="2800" dirty="0" smtClean="0"/>
            </a:br>
            <a:r>
              <a:rPr lang="en-US" sz="2700" dirty="0" smtClean="0"/>
              <a:t>conventional , academic  training and teaching and </a:t>
            </a:r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experiential learning.</a:t>
            </a:r>
            <a:endParaRPr lang="el-GR" sz="2700" dirty="0"/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683568" y="764707"/>
          <a:ext cx="7776864" cy="5971762"/>
        </p:xfrm>
        <a:graphic>
          <a:graphicData uri="http://schemas.openxmlformats.org/drawingml/2006/table">
            <a:tbl>
              <a:tblPr/>
              <a:tblGrid>
                <a:gridCol w="3779411"/>
                <a:gridCol w="3997453"/>
              </a:tblGrid>
              <a:tr h="639784"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1" spc="600" dirty="0" err="1" smtClean="0">
                          <a:latin typeface="+mn-lt"/>
                        </a:rPr>
                        <a:t>Conventional</a:t>
                      </a:r>
                      <a:r>
                        <a:rPr lang="fr-FR" sz="1800" b="1" spc="600" dirty="0" smtClean="0">
                          <a:latin typeface="+mn-lt"/>
                        </a:rPr>
                        <a:t> </a:t>
                      </a:r>
                      <a:r>
                        <a:rPr lang="fr-FR" sz="1800" b="1" spc="600" dirty="0">
                          <a:latin typeface="+mn-lt"/>
                        </a:rPr>
                        <a:t>training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2000" b="1" spc="600" dirty="0" err="1" smtClean="0">
                          <a:solidFill>
                            <a:srgbClr val="DD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Experiential</a:t>
                      </a:r>
                      <a:r>
                        <a:rPr lang="fr-FR" sz="2000" b="1" spc="600" dirty="0" smtClean="0">
                          <a:solidFill>
                            <a:srgbClr val="DD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fr-FR" sz="2000" b="1" spc="600" dirty="0" err="1">
                          <a:solidFill>
                            <a:srgbClr val="DD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learning</a:t>
                      </a:r>
                      <a:endParaRPr lang="fr-FR" sz="2000" b="1" spc="600" dirty="0">
                        <a:solidFill>
                          <a:srgbClr val="DD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01295">
                <a:tc>
                  <a:txBody>
                    <a:bodyPr/>
                    <a:lstStyle/>
                    <a:p>
                      <a:pPr fontAlgn="t"/>
                      <a:r>
                        <a:rPr lang="fr-FR" sz="1600" dirty="0">
                          <a:latin typeface="+mn-lt"/>
                        </a:rPr>
                        <a:t>training-</a:t>
                      </a:r>
                      <a:r>
                        <a:rPr lang="fr-FR" sz="1600" dirty="0" err="1">
                          <a:latin typeface="+mn-lt"/>
                        </a:rPr>
                        <a:t>centred</a:t>
                      </a:r>
                      <a:r>
                        <a:rPr lang="fr-FR" sz="1600" dirty="0">
                          <a:latin typeface="+mn-lt"/>
                        </a:rPr>
                        <a:t>/</a:t>
                      </a:r>
                      <a:r>
                        <a:rPr lang="fr-FR" sz="1600" dirty="0" err="1">
                          <a:latin typeface="+mn-lt"/>
                        </a:rPr>
                        <a:t>focused</a:t>
                      </a:r>
                      <a:r>
                        <a:rPr lang="fr-FR" sz="1600" dirty="0">
                          <a:latin typeface="+mn-lt"/>
                        </a:rPr>
                        <a:t> - </a:t>
                      </a:r>
                      <a:r>
                        <a:rPr lang="fr-FR" sz="1600" spc="300" dirty="0" err="1">
                          <a:latin typeface="+mn-lt"/>
                        </a:rPr>
                        <a:t>theoretical</a:t>
                      </a:r>
                      <a:endParaRPr lang="fr-FR" sz="1600" spc="300" dirty="0">
                        <a:latin typeface="+mn-lt"/>
                      </a:endParaRP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600" b="1" spc="3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learner</a:t>
                      </a:r>
                      <a:r>
                        <a:rPr lang="fr-FR" sz="1600" b="1" spc="3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-cent</a:t>
                      </a:r>
                      <a:r>
                        <a:rPr lang="en-US" sz="1600" b="1" spc="3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</a:t>
                      </a:r>
                      <a:r>
                        <a:rPr lang="fr-FR" sz="1600" b="1" spc="3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red</a:t>
                      </a:r>
                      <a:r>
                        <a:rPr lang="fr-FR" sz="1600" b="1" spc="3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</a:t>
                      </a:r>
                      <a:r>
                        <a:rPr lang="fr-FR" sz="1600" b="1" spc="3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focused</a:t>
                      </a:r>
                      <a:r>
                        <a:rPr lang="fr-FR" sz="1600" b="1" spc="3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fr-FR" sz="16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 </a:t>
                      </a:r>
                      <a:r>
                        <a:rPr lang="fr-FR" sz="1600" b="1" spc="3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really</a:t>
                      </a:r>
                      <a:r>
                        <a:rPr lang="fr-FR" sz="16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fr-FR" sz="1600" b="1" spc="3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doing</a:t>
                      </a:r>
                      <a:r>
                        <a:rPr lang="fr-FR" sz="1600" b="1" spc="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fr-FR" sz="1600" b="1" spc="3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it</a:t>
                      </a:r>
                      <a:endParaRPr lang="fr-FR" sz="1600" b="1" spc="3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7589"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latin typeface="+mn-lt"/>
                        </a:rPr>
                        <a:t>prescribed fixed design and content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600" dirty="0">
                          <a:solidFill>
                            <a:srgbClr val="FF0000"/>
                          </a:solidFill>
                          <a:latin typeface="+mn-lt"/>
                        </a:rPr>
                        <a:t>flexible open </a:t>
                      </a:r>
                      <a:r>
                        <a:rPr lang="fr-FR" sz="1600" dirty="0" err="1">
                          <a:solidFill>
                            <a:srgbClr val="FF0000"/>
                          </a:solidFill>
                          <a:latin typeface="+mn-lt"/>
                        </a:rPr>
                        <a:t>possibilities</a:t>
                      </a:r>
                      <a:endParaRPr lang="fr-FR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39784">
                <a:tc>
                  <a:txBody>
                    <a:bodyPr/>
                    <a:lstStyle/>
                    <a:p>
                      <a:pPr fontAlgn="t"/>
                      <a:r>
                        <a:rPr lang="fr-FR" sz="1600" dirty="0">
                          <a:latin typeface="+mn-lt"/>
                        </a:rPr>
                        <a:t>for </a:t>
                      </a:r>
                      <a:r>
                        <a:rPr lang="fr-FR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external</a:t>
                      </a:r>
                      <a:r>
                        <a:rPr lang="fr-F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fr-FR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fr-FR" sz="1600" dirty="0" err="1" smtClean="0">
                          <a:latin typeface="+mn-lt"/>
                        </a:rPr>
                        <a:t>needs</a:t>
                      </a:r>
                      <a:r>
                        <a:rPr lang="fr-FR" sz="1600" dirty="0" smtClean="0">
                          <a:latin typeface="+mn-lt"/>
                        </a:rPr>
                        <a:t> </a:t>
                      </a:r>
                      <a:r>
                        <a:rPr lang="fr-FR" sz="1600" dirty="0">
                          <a:latin typeface="+mn-lt"/>
                        </a:rPr>
                        <a:t>(organisation, </a:t>
                      </a:r>
                      <a:r>
                        <a:rPr lang="fr-FR" sz="1600" spc="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exams</a:t>
                      </a:r>
                      <a:r>
                        <a:rPr lang="fr-FR" sz="1600" dirty="0">
                          <a:latin typeface="+mn-lt"/>
                        </a:rPr>
                        <a:t>, </a:t>
                      </a:r>
                      <a:r>
                        <a:rPr lang="fr-FR" sz="1600" dirty="0" err="1">
                          <a:latin typeface="+mn-lt"/>
                        </a:rPr>
                        <a:t>etc</a:t>
                      </a:r>
                      <a:r>
                        <a:rPr lang="fr-FR" sz="1600" dirty="0">
                          <a:latin typeface="+mn-lt"/>
                        </a:rPr>
                        <a:t>)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for  </a:t>
                      </a:r>
                      <a:r>
                        <a:rPr lang="en-US" sz="1600" b="1" spc="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internal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growth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and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discovery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39784">
                <a:tc>
                  <a:txBody>
                    <a:bodyPr/>
                    <a:lstStyle/>
                    <a:p>
                      <a:pPr fontAlgn="t"/>
                      <a:r>
                        <a:rPr lang="fr-FR" sz="1600" dirty="0" err="1">
                          <a:latin typeface="+mn-lt"/>
                        </a:rPr>
                        <a:t>transfers</a:t>
                      </a:r>
                      <a:r>
                        <a:rPr lang="fr-FR" sz="1600" dirty="0">
                          <a:latin typeface="+mn-lt"/>
                        </a:rPr>
                        <a:t>/</a:t>
                      </a:r>
                      <a:r>
                        <a:rPr lang="fr-FR" sz="1600" spc="3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explains</a:t>
                      </a:r>
                      <a:r>
                        <a:rPr lang="fr-FR" sz="1600" dirty="0">
                          <a:latin typeface="+mn-lt"/>
                        </a:rPr>
                        <a:t> </a:t>
                      </a:r>
                      <a:r>
                        <a:rPr lang="fr-FR" sz="1600" dirty="0" err="1">
                          <a:latin typeface="+mn-lt"/>
                        </a:rPr>
                        <a:t>knowledge</a:t>
                      </a:r>
                      <a:r>
                        <a:rPr lang="fr-FR" sz="1600" dirty="0">
                          <a:latin typeface="+mn-lt"/>
                        </a:rPr>
                        <a:t>/</a:t>
                      </a:r>
                      <a:r>
                        <a:rPr lang="fr-FR" sz="1600" dirty="0" err="1">
                          <a:latin typeface="+mn-lt"/>
                        </a:rPr>
                        <a:t>skills</a:t>
                      </a:r>
                      <a:endParaRPr lang="fr-FR" sz="1600" dirty="0">
                        <a:latin typeface="+mn-lt"/>
                      </a:endParaRP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6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develops</a:t>
                      </a:r>
                      <a:r>
                        <a:rPr lang="fr-FR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</a:t>
                      </a:r>
                      <a:r>
                        <a:rPr lang="fr-FR" sz="1600" b="1" spc="3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knowledge</a:t>
                      </a:r>
                      <a:r>
                        <a:rPr lang="fr-FR" sz="1600" b="1" spc="3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/ </a:t>
                      </a:r>
                      <a:r>
                        <a:rPr lang="fr-FR" sz="1600" b="1" spc="3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skills</a:t>
                      </a:r>
                      <a:r>
                        <a:rPr lang="fr-FR" sz="1600" b="1" spc="3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fr-FR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 </a:t>
                      </a:r>
                      <a:r>
                        <a:rPr lang="fr-FR" sz="16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emotions</a:t>
                      </a:r>
                      <a:r>
                        <a:rPr lang="fr-FR" sz="1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via  </a:t>
                      </a:r>
                      <a:r>
                        <a:rPr lang="fr-FR" sz="1600" b="1" spc="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experience</a:t>
                      </a:r>
                      <a:endParaRPr lang="fr-FR" sz="1600" b="1" spc="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39784">
                <a:tc>
                  <a:txBody>
                    <a:bodyPr/>
                    <a:lstStyle/>
                    <a:p>
                      <a:pPr fontAlgn="t"/>
                      <a:r>
                        <a:rPr lang="fr-FR" sz="1600" dirty="0" err="1">
                          <a:latin typeface="+mn-lt"/>
                        </a:rPr>
                        <a:t>fixed</a:t>
                      </a:r>
                      <a:r>
                        <a:rPr lang="fr-FR" sz="1600" dirty="0">
                          <a:latin typeface="+mn-lt"/>
                        </a:rPr>
                        <a:t> </a:t>
                      </a:r>
                      <a:r>
                        <a:rPr lang="fr-FR" sz="1600" dirty="0" err="1">
                          <a:latin typeface="+mn-lt"/>
                        </a:rPr>
                        <a:t>structured</a:t>
                      </a:r>
                      <a:r>
                        <a:rPr lang="fr-FR" sz="1600" dirty="0">
                          <a:latin typeface="+mn-lt"/>
                        </a:rPr>
                        <a:t> </a:t>
                      </a:r>
                      <a:r>
                        <a:rPr lang="fr-FR" sz="1600" dirty="0" err="1">
                          <a:latin typeface="+mn-lt"/>
                        </a:rPr>
                        <a:t>delivery</a:t>
                      </a:r>
                      <a:r>
                        <a:rPr lang="fr-FR" sz="1600" dirty="0">
                          <a:latin typeface="+mn-lt"/>
                        </a:rPr>
                        <a:t>/facilitation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not delivered, minimal facilitation, unstructured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39784">
                <a:tc>
                  <a:txBody>
                    <a:bodyPr/>
                    <a:lstStyle/>
                    <a:p>
                      <a:pPr fontAlgn="t"/>
                      <a:r>
                        <a:rPr lang="fr-FR" sz="1600">
                          <a:latin typeface="+mn-lt"/>
                        </a:rPr>
                        <a:t>timebound measurable components (mostly)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not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latin typeface="+mn-lt"/>
                        </a:rPr>
                        <a:t>timebound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, more difficult to measure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7589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latin typeface="+mn-lt"/>
                        </a:rPr>
                        <a:t>suitable for groups and fixed outcomes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600" b="1" spc="3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individually</a:t>
                      </a:r>
                      <a:r>
                        <a:rPr lang="fr-FR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fr-FR" sz="16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directed</a:t>
                      </a:r>
                      <a:r>
                        <a:rPr lang="fr-FR" sz="1600" dirty="0">
                          <a:solidFill>
                            <a:srgbClr val="FF0000"/>
                          </a:solidFill>
                          <a:latin typeface="+mn-lt"/>
                        </a:rPr>
                        <a:t>, flexible </a:t>
                      </a:r>
                      <a:r>
                        <a:rPr lang="fr-FR" sz="1600" dirty="0" err="1">
                          <a:solidFill>
                            <a:srgbClr val="FF0000"/>
                          </a:solidFill>
                          <a:latin typeface="+mn-lt"/>
                        </a:rPr>
                        <a:t>outcomes</a:t>
                      </a:r>
                      <a:endParaRPr lang="fr-FR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396369"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latin typeface="+mn-lt"/>
                        </a:rPr>
                        <a:t>examples: </a:t>
                      </a:r>
                      <a:r>
                        <a:rPr lang="en-US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powerpoint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presentations</a:t>
                      </a:r>
                      <a:r>
                        <a:rPr lang="en-US" sz="1600" dirty="0">
                          <a:latin typeface="+mn-lt"/>
                        </a:rPr>
                        <a:t>, chalk-and-talk classes, 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reading</a:t>
                      </a:r>
                      <a:r>
                        <a:rPr lang="en-US" sz="1600" dirty="0">
                          <a:latin typeface="+mn-lt"/>
                        </a:rPr>
                        <a:t>, 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attending lectures</a:t>
                      </a:r>
                      <a:r>
                        <a:rPr lang="en-US" sz="1600" dirty="0">
                          <a:latin typeface="+mn-lt"/>
                        </a:rPr>
                        <a:t>, 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exam study</a:t>
                      </a:r>
                      <a:r>
                        <a:rPr lang="en-US" sz="1600" dirty="0">
                          <a:latin typeface="+mn-lt"/>
                        </a:rPr>
                        <a:t>, observation, planning and </a:t>
                      </a:r>
                      <a:r>
                        <a:rPr lang="en-US" sz="1600" dirty="0" err="1">
                          <a:latin typeface="+mn-lt"/>
                        </a:rPr>
                        <a:t>hypothesising</a:t>
                      </a:r>
                      <a:r>
                        <a:rPr lang="en-US" sz="1600" dirty="0">
                          <a:latin typeface="+mn-lt"/>
                        </a:rPr>
                        <a:t>, 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theoretical work</a:t>
                      </a:r>
                      <a:r>
                        <a:rPr lang="en-US" sz="1600" dirty="0">
                          <a:latin typeface="+mn-lt"/>
                        </a:rPr>
                        <a:t>, unreal role-play.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examples: learning a physical activity,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games and exercises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, drama and role-play which becomes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real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,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actually doing the job or task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, 'outward bound' activities, teaching others, hobbies, pastimes, passions.</a:t>
                      </a:r>
                    </a:p>
                  </a:txBody>
                  <a:tcPr marL="53182" marR="53182" marT="53182" marB="5318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43372" cy="642939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It is a fact, however, that formal teaching, </a:t>
            </a:r>
            <a:br>
              <a:rPr lang="en-US" sz="3600" dirty="0" smtClean="0"/>
            </a:br>
            <a:r>
              <a:rPr lang="en-US" sz="3600" dirty="0" smtClean="0"/>
              <a:t>is 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no way </a:t>
            </a:r>
            <a:r>
              <a:rPr lang="en-US" sz="3600" dirty="0" err="1" smtClean="0"/>
              <a:t>uneducative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err="1" smtClean="0"/>
              <a:t>ab</a:t>
            </a:r>
            <a:r>
              <a:rPr lang="en-US" sz="3600" dirty="0" smtClean="0"/>
              <a:t> initio, </a:t>
            </a:r>
            <a:br>
              <a:rPr lang="en-US" sz="3600" dirty="0" smtClean="0"/>
            </a:br>
            <a:r>
              <a:rPr lang="en-US" sz="3600" dirty="0" smtClean="0"/>
              <a:t>and has certainly been well served</a:t>
            </a:r>
            <a:br>
              <a:rPr lang="en-US" sz="3600" dirty="0" smtClean="0"/>
            </a:br>
            <a:r>
              <a:rPr lang="en-US" sz="3600" dirty="0" smtClean="0"/>
              <a:t>in many cases </a:t>
            </a:r>
            <a:br>
              <a:rPr lang="en-US" sz="3600" dirty="0" smtClean="0"/>
            </a:br>
            <a:r>
              <a:rPr lang="en-US" sz="3600" dirty="0" smtClean="0"/>
              <a:t> by  inspired and effective educators.</a:t>
            </a:r>
            <a:endParaRPr lang="el-GR" sz="3600" dirty="0"/>
          </a:p>
        </p:txBody>
      </p:sp>
      <p:pic>
        <p:nvPicPr>
          <p:cNvPr id="1026" name="Picture 2" descr="C:\Users\αγαπουλακι\Desktop\ΑΝΤΡΕΑΣ\TEACHING PAINTINGS\portrait-of-k-i-golovachevsky-and-the-younger-pupils-of-the-academ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14290"/>
            <a:ext cx="4649257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-142900"/>
            <a:ext cx="9144000" cy="706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Therefore, </a:t>
            </a:r>
            <a:r>
              <a:rPr kumimoji="0" lang="en-US" sz="2400" b="1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traditional</a:t>
            </a:r>
            <a:r>
              <a:rPr kumimoji="0" lang="en-US" sz="2400" b="1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teacher’s roles are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also apparent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in HIPON platform,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at  a  </a:t>
            </a:r>
            <a:r>
              <a:rPr lang="en-US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slightly   </a:t>
            </a:r>
            <a:r>
              <a:rPr lang="en-US" sz="2400" spc="6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secondary </a:t>
            </a:r>
            <a:r>
              <a:rPr kumimoji="0" lang="en-US" sz="2400" b="0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level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 though: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en-US" sz="2400" b="0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information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acquired through </a:t>
            </a:r>
            <a:r>
              <a:rPr kumimoji="0" lang="en-US" sz="2400" b="0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formal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learning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and past experience and  always directly relevant to the practice of pathology is provided in the theoretical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section of each Systemic Pathology HIPON chapter and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remains to be skillfully applied to the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following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“real world” setting of the cases’ diagnosis section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. After all, a teacher remains to some degree a person who </a:t>
            </a:r>
            <a:r>
              <a:rPr kumimoji="0" lang="en-US" sz="2400" b="0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at first</a:t>
            </a:r>
            <a:r>
              <a:rPr kumimoji="0" lang="en-US" sz="2400" b="0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imparts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to the student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given body of information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(in addition to skill and capability); then, of course, the teacher should provide the student with valuable opportunities to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apply theory to practice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-the role of teacher as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resource material developer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is evident in the selected references and web pages links of each HIPON chapter. Implementing an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evidence-based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approach to pathology learning and practice involves finding out about the latest research and propose it as studying material.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-the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assessment of the users’ competence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is possible through the image-based, stimulating tests at the end of each Systemic Pathology chapter.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  <a:ln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l-GR" sz="3200" spc="600" dirty="0" smtClean="0">
                <a:solidFill>
                  <a:srgbClr val="FF0000"/>
                </a:solidFill>
              </a:rPr>
              <a:t>Ε</a:t>
            </a:r>
            <a:r>
              <a:rPr lang="en-US" sz="3200" spc="600" dirty="0" err="1" smtClean="0">
                <a:solidFill>
                  <a:srgbClr val="FF0000"/>
                </a:solidFill>
              </a:rPr>
              <a:t>xperiencing</a:t>
            </a:r>
            <a:r>
              <a:rPr lang="en-US" sz="3200" spc="600" dirty="0" smtClean="0">
                <a:solidFill>
                  <a:srgbClr val="FF0000"/>
                </a:solidFill>
              </a:rPr>
              <a:t> the </a:t>
            </a:r>
            <a:r>
              <a:rPr lang="en-US" sz="3200" spc="600" dirty="0" smtClean="0">
                <a:ln cmpd="sng">
                  <a:solidFill>
                    <a:srgbClr val="FF0000">
                      <a:alpha val="73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  <a:r>
              <a:rPr lang="en-US" sz="32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spc="600" dirty="0" smtClean="0">
                <a:solidFill>
                  <a:srgbClr val="FF0000"/>
                </a:solidFill>
              </a:rPr>
              <a:t>of knowledge</a:t>
            </a:r>
            <a:endParaRPr lang="el-GR" sz="3200" spc="6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71480"/>
            <a:ext cx="4786314" cy="6072230"/>
          </a:xfrm>
        </p:spPr>
        <p:txBody>
          <a:bodyPr>
            <a:noAutofit/>
          </a:bodyPr>
          <a:lstStyle/>
          <a:p>
            <a:pPr algn="ctr"/>
            <a:r>
              <a:rPr lang="el-GR" sz="2400" dirty="0" smtClean="0"/>
              <a:t>Το </a:t>
            </a:r>
            <a:r>
              <a:rPr lang="en-US" sz="2400" dirty="0" smtClean="0"/>
              <a:t>sum up, teachers in general  increasingly understand that they must</a:t>
            </a:r>
          </a:p>
          <a:p>
            <a:pPr algn="just"/>
            <a:r>
              <a:rPr lang="en-US" sz="2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of learning </a:t>
            </a:r>
            <a:r>
              <a:rPr lang="en-US" sz="2400" dirty="0" smtClean="0"/>
              <a:t>and </a:t>
            </a:r>
            <a:r>
              <a:rPr lang="en-US" sz="2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positive world view and perception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sz="2400" dirty="0" smtClean="0"/>
              <a:t>They no longer see their primary role as a benevolent dictator deciding what's best for the powerless underlings in their care. They've found they accomplish more if they somehow adopt the </a:t>
            </a:r>
            <a:r>
              <a:rPr lang="en-US" sz="2400" b="1" dirty="0" smtClean="0"/>
              <a:t>role</a:t>
            </a:r>
            <a:r>
              <a:rPr lang="en-US" sz="2400" dirty="0" smtClean="0"/>
              <a:t> of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guides, </a:t>
            </a:r>
            <a:r>
              <a:rPr lang="en-US" sz="2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facilitators in learning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 </a:t>
            </a:r>
            <a:r>
              <a:rPr lang="en-US" sz="24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co-learners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pic>
        <p:nvPicPr>
          <p:cNvPr id="1026" name="Picture 2" descr="C:\Users\αγαπουλακι\Desktop\ΑΝΤΡΕΑΣ\TEACHING PAINTINGS\bird-experiencing-light-19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071546"/>
            <a:ext cx="4214842" cy="524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-82654"/>
            <a:ext cx="9144000" cy="69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The most complete answer to the question: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en-US" sz="3200" b="1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Why</a:t>
            </a:r>
            <a:r>
              <a:rPr kumimoji="0" lang="en-US" sz="3200" b="0" i="0" u="none" strike="noStrike" cap="none" spc="6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should one teach?”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is simple and concise: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“ </a:t>
            </a:r>
            <a:r>
              <a:rPr kumimoji="0" lang="en-US" sz="3200" b="0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Teach </a:t>
            </a:r>
            <a:r>
              <a:rPr kumimoji="0" lang="en-US" sz="3200" b="1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to make a difference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”.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How, where and to whom one makes a difference is up to him/her.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HIPON partners </a:t>
            </a:r>
            <a:r>
              <a:rPr lang="en-US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have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frankly attempted to make a difference in pathology teaching through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HIPON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platform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in which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students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decide themselves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to be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personally involved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in the learning, practical, problem-solving experience.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Students learn through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student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-rather than instructor-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centered experiences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by </a:t>
            </a:r>
            <a:r>
              <a:rPr kumimoji="0" lang="en-US" sz="2400" b="0" i="0" u="none" strike="noStrike" cap="none" spc="3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doing, discovering, reflecting and </a:t>
            </a:r>
            <a:r>
              <a:rPr kumimoji="0" lang="en-US" sz="2400" b="0" i="0" u="none" strike="noStrike" cap="none" spc="30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applying</a:t>
            </a:r>
            <a:r>
              <a:rPr kumimoji="0" lang="en-US" sz="2400" b="0" i="0" u="none" strike="noStrike" cap="none" spc="30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Through these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simulating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experiences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students develop communication skills and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self-confidence,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and gain and strengthen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decision making skills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by responding to and solving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real world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problems and processes. Thereby, when they next find themselves in an environment that presents a challenge like the challenge presented in the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simulation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, they will more readily recall that experience and the things that they have learned from it.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</a:t>
            </a:r>
            <a:r>
              <a:rPr lang="en-US" b="1" dirty="0" smtClean="0"/>
              <a:t>A</a:t>
            </a:r>
            <a:r>
              <a:rPr lang="en-US" dirty="0" smtClean="0"/>
              <a:t>: Inflammation course original links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31641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71681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14563" y="3259138"/>
              <a:ext cx="4438650" cy="1697037"/>
            </p14:xfrm>
          </p:contentPart>
        </mc:Choice>
        <mc:Fallback>
          <p:pic>
            <p:nvPicPr>
              <p:cNvPr id="71681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205203" y="3249776"/>
                <a:ext cx="4457371" cy="1715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7168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11600" y="3554413"/>
              <a:ext cx="61913" cy="9525"/>
            </p14:xfrm>
          </p:contentPart>
        </mc:Choice>
        <mc:Fallback>
          <p:pic>
            <p:nvPicPr>
              <p:cNvPr id="7168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95762" y="3489936"/>
                <a:ext cx="93589" cy="138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7168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19538" y="3813175"/>
              <a:ext cx="73025" cy="71438"/>
            </p14:xfrm>
          </p:contentPart>
        </mc:Choice>
        <mc:Fallback>
          <p:pic>
            <p:nvPicPr>
              <p:cNvPr id="7168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903710" y="3749314"/>
                <a:ext cx="104681" cy="1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7168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19538" y="4187825"/>
              <a:ext cx="63500" cy="53975"/>
            </p14:xfrm>
          </p:contentPart>
        </mc:Choice>
        <mc:Fallback>
          <p:pic>
            <p:nvPicPr>
              <p:cNvPr id="7168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903663" y="4124494"/>
                <a:ext cx="95250" cy="180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71685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19538" y="4500563"/>
              <a:ext cx="63500" cy="1587"/>
            </p14:xfrm>
          </p:contentPart>
        </mc:Choice>
        <mc:Fallback>
          <p:pic>
            <p:nvPicPr>
              <p:cNvPr id="71685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903663" y="4221251"/>
                <a:ext cx="95250" cy="56021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500174"/>
            <a:ext cx="4214810" cy="114300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pc="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Experiential learning </a:t>
            </a:r>
            <a:br>
              <a:rPr lang="en-US" spc="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pc="3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institutional establishment</a:t>
            </a:r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n-US" spc="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alongside</a:t>
            </a:r>
            <a:br>
              <a:rPr lang="en-US" spc="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formal / academic learning )</a:t>
            </a:r>
            <a:r>
              <a:rPr lang="el-GR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contemporary  </a:t>
            </a:r>
            <a:r>
              <a:rPr lang="en-US" spc="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necessity</a:t>
            </a:r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l-GR" sz="280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4282" y="1857364"/>
            <a:ext cx="3857652" cy="535785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I hear and I forget, I see and I remember,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 and I understand</a:t>
            </a:r>
            <a:r>
              <a:rPr lang="en-US" sz="2000" dirty="0" smtClean="0"/>
              <a:t>.</a:t>
            </a:r>
          </a:p>
          <a:p>
            <a:pPr algn="ctr"/>
            <a:r>
              <a:rPr lang="en-US" sz="2000" b="1" dirty="0" smtClean="0"/>
              <a:t>Confucius</a:t>
            </a:r>
            <a:r>
              <a:rPr lang="en-US" sz="2000" dirty="0" smtClean="0"/>
              <a:t>, 450 BC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Tell me and I forget, </a:t>
            </a:r>
          </a:p>
          <a:p>
            <a:pPr algn="ctr"/>
            <a:r>
              <a:rPr lang="en-US" sz="2000" dirty="0" smtClean="0"/>
              <a:t>Teach me and I remember,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 me and I will learn.</a:t>
            </a:r>
          </a:p>
          <a:p>
            <a:pPr algn="ctr"/>
            <a:r>
              <a:rPr lang="en-US" sz="2000" dirty="0" smtClean="0"/>
              <a:t> </a:t>
            </a:r>
            <a:r>
              <a:rPr lang="en-US" sz="2000" b="1" dirty="0" smtClean="0"/>
              <a:t>Benjamin Franklin</a:t>
            </a:r>
            <a:r>
              <a:rPr lang="en-US" sz="2000" dirty="0" smtClean="0"/>
              <a:t>, 1750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There is an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intimate and necessary relation </a:t>
            </a:r>
            <a:r>
              <a:rPr lang="en-US" sz="2000" dirty="0" smtClean="0"/>
              <a:t>between the process of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experience </a:t>
            </a:r>
            <a:r>
              <a:rPr lang="en-US" sz="2000" dirty="0" smtClean="0"/>
              <a:t>and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en-US" sz="2000" dirty="0" smtClean="0"/>
              <a:t>.</a:t>
            </a:r>
          </a:p>
          <a:p>
            <a:pPr algn="ctr"/>
            <a:r>
              <a:rPr lang="en-US" sz="2000" dirty="0" smtClean="0"/>
              <a:t> </a:t>
            </a:r>
            <a:r>
              <a:rPr lang="en-US" sz="2000" b="1" dirty="0" smtClean="0"/>
              <a:t>John Dewey</a:t>
            </a:r>
            <a:r>
              <a:rPr lang="en-US" sz="2000" dirty="0" smtClean="0"/>
              <a:t>, 1938</a:t>
            </a:r>
          </a:p>
          <a:p>
            <a:endParaRPr lang="el-GR" dirty="0"/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4214810" y="0"/>
            <a:ext cx="4929190" cy="571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promising smile on students’ face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8003" name="Picture 3" descr="C:\Users\αγαπουλακι\Desktop\ΑΝΤΡΕΑΣ\TEACHING PAINTINGS\portrait-of-a-student-1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7" y="642894"/>
            <a:ext cx="4446604" cy="6000816"/>
          </a:xfrm>
          <a:prstGeom prst="rect">
            <a:avLst/>
          </a:prstGeom>
          <a:noFill/>
        </p:spPr>
      </p:pic>
      <p:pic>
        <p:nvPicPr>
          <p:cNvPr id="128004" name="Picture 4" descr="C:\Users\αγαπουλακι\Desktop\ΑΝΤΡΕΑΣ\TEACHING PAINTINGS\young-man-student-1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7166"/>
            <a:ext cx="4654025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2464</TotalTime>
  <Words>4608</Words>
  <Application>Microsoft Office PowerPoint</Application>
  <PresentationFormat>On-screen Show (4:3)</PresentationFormat>
  <Paragraphs>379</Paragraphs>
  <Slides>90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Θέμα του Office</vt:lpstr>
      <vt:lpstr>    ECP 2015 Belgrade European Society of Pathology (ESP)/ American Society for Clinical Pathology (ASCP) Special Session, 7.9.2015 HIPON e platform  as a tool for pathology education. www.hiponproject.eu  </vt:lpstr>
      <vt:lpstr>HIPON’s principal aim:</vt:lpstr>
      <vt:lpstr>HIPON  EU  PARTNERS </vt:lpstr>
      <vt:lpstr>HIPON WEB PORTAL(www.hiponproject.eu)</vt:lpstr>
      <vt:lpstr>HIPON e platform: central page</vt:lpstr>
      <vt:lpstr>MODA: General Pathology Courses:  Virtual slides of characteristic cases,  a  genuine  source of  experience-based learning. Clinical basics are mentioned initially. Content developer: RUNMC (NL) </vt:lpstr>
      <vt:lpstr>Liver with fatty change and cirrhosis. H-E virtual slide</vt:lpstr>
      <vt:lpstr>Liver with fatty change and cirrhosis. Sirius-red virtual slide</vt:lpstr>
      <vt:lpstr>MODA: Inflammation course original links</vt:lpstr>
      <vt:lpstr>Acute inflammation. Still images PDF link.</vt:lpstr>
      <vt:lpstr> MODA: Neoplasia course. Static images PDF link.</vt:lpstr>
      <vt:lpstr>HIPON MODA: General Pathology Histo-Book </vt:lpstr>
      <vt:lpstr>HIPON MODB:  31 Systemic Pathology Courses/Chapters.  Content developers: UoA (GR) &amp; UZSM (HR) </vt:lpstr>
      <vt:lpstr>ΜΟDΒ - Unit i - Chapter1:  Prostate Gland</vt:lpstr>
      <vt:lpstr>HIPON Prostate gland chapter theoretical section</vt:lpstr>
      <vt:lpstr>Slide 16</vt:lpstr>
      <vt:lpstr>HIPON Prostate gland chapter.  Glossary terms-resources clicks.</vt:lpstr>
      <vt:lpstr>Slide 18</vt:lpstr>
      <vt:lpstr>Slide 19</vt:lpstr>
      <vt:lpstr>Slide 20</vt:lpstr>
      <vt:lpstr>Prostate gland pathology. Virtual (digitalized) slide, corresponding to the video.</vt:lpstr>
      <vt:lpstr>INTERACTIVE CASE PRESENTATION </vt:lpstr>
      <vt:lpstr>Educational methodology in presenting cases</vt:lpstr>
      <vt:lpstr>Guiding questions in order to distinguish and properly evaluate   the diagnostic characteristics of various microscopic structures.</vt:lpstr>
      <vt:lpstr>Focusing attention upon the most essential field for diagnosis.</vt:lpstr>
      <vt:lpstr>Slide 26</vt:lpstr>
      <vt:lpstr>An apposite option!</vt:lpstr>
      <vt:lpstr>Slide 28</vt:lpstr>
      <vt:lpstr>Slide 29</vt:lpstr>
      <vt:lpstr>Slide 30</vt:lpstr>
      <vt:lpstr>Slide 31</vt:lpstr>
      <vt:lpstr>A step-by-step analysis  of the correct diagnosis  inductive reasoning.</vt:lpstr>
      <vt:lpstr>Slide 33</vt:lpstr>
      <vt:lpstr>HIPON MODB - Unit h - Chapter 1: Kidney tumours</vt:lpstr>
      <vt:lpstr>Unit h – Chapter 1:  Βeginning  of the theoretical section inside the chapter.</vt:lpstr>
      <vt:lpstr>A concise and focused on the essentials development of the theoretical part.</vt:lpstr>
      <vt:lpstr>HIPON Kidney tumours chapter.  Glossary terms-resources-links  clicks.</vt:lpstr>
      <vt:lpstr>HIPON Kidney tumours chapter.  Glossary terms-resources-links  clicks.</vt:lpstr>
      <vt:lpstr>Α video tutorial that highlights  the key microscopic features  of clear cell renal cell carcinoma.</vt:lpstr>
      <vt:lpstr>Τhe  video-corresponding digitalized slide, made available to HIPON users for study.</vt:lpstr>
      <vt:lpstr>Recording of the step by step diagnostic approach  of a kidney tumour. Assistive questions.</vt:lpstr>
      <vt:lpstr>Simulation with the everyday concern  for a proper diagnosis.</vt:lpstr>
      <vt:lpstr>Selection of helpful markers</vt:lpstr>
      <vt:lpstr>2 more right choices.</vt:lpstr>
      <vt:lpstr>The useless options should be avoided  not only for economic reasons  but also for reasons of good scientific practice.</vt:lpstr>
      <vt:lpstr>Time for decision!</vt:lpstr>
      <vt:lpstr>A thorough analysis of the correct diagnosis  and of the relative differential diagnoses at the end of each case presentation section .</vt:lpstr>
      <vt:lpstr>Testing embedment of knowledge at the end of chapter.</vt:lpstr>
      <vt:lpstr>True or false ?</vt:lpstr>
      <vt:lpstr>Well done!</vt:lpstr>
      <vt:lpstr>Slide 51</vt:lpstr>
      <vt:lpstr>Slide 52</vt:lpstr>
      <vt:lpstr>HIPON  perspectives</vt:lpstr>
      <vt:lpstr>Slide 54</vt:lpstr>
      <vt:lpstr>Slide 55</vt:lpstr>
      <vt:lpstr>Slide 56</vt:lpstr>
      <vt:lpstr>Any teaching event will be more successful if the teacher:</vt:lpstr>
      <vt:lpstr>Why do you think  these students look so half-hearted, incurious,  glum and dispirited?  </vt:lpstr>
      <vt:lpstr>Read  your  books,  study the material and practice,  practice,  practice!</vt:lpstr>
      <vt:lpstr>The   teaching  process  is  a   sharing  process.</vt:lpstr>
      <vt:lpstr>Losing  interest in learning is a valid reason for protest aimed at  upgrading   teachers and teaching.</vt:lpstr>
      <vt:lpstr>Restoring interest in learning  is an  imperative. </vt:lpstr>
      <vt:lpstr>Redefining educational needs. Students should also learn from experience.</vt:lpstr>
      <vt:lpstr>The conventional, formal approach to teaching. A current need for  redefining  the role of the teacher and his multifaceted profession  beyond merely circulating information.</vt:lpstr>
      <vt:lpstr>Reinventing  the teacher’s role </vt:lpstr>
      <vt:lpstr>Active involvement  increases learning value</vt:lpstr>
      <vt:lpstr>Slide 67</vt:lpstr>
      <vt:lpstr>Experiential Learning is defined as  Learning through Reflection on Doing.  </vt:lpstr>
      <vt:lpstr>Slide 69</vt:lpstr>
      <vt:lpstr>Why is experiential learning important? </vt:lpstr>
      <vt:lpstr>Slide 71</vt:lpstr>
      <vt:lpstr>How  does experiential learning  work? </vt:lpstr>
      <vt:lpstr>What does experiential learning look like? (I)  </vt:lpstr>
      <vt:lpstr>What does experiential learning look like? (II)  </vt:lpstr>
      <vt:lpstr>Slide 75</vt:lpstr>
      <vt:lpstr>Α  distinct teaching  strategy  -  Α  distinct teacher’s  role. </vt:lpstr>
      <vt:lpstr>During experiential learning, the facilitator’s  role is to:</vt:lpstr>
      <vt:lpstr>The teacher as a  facilitator of  learning</vt:lpstr>
      <vt:lpstr>Slide 79</vt:lpstr>
      <vt:lpstr>Slide 80</vt:lpstr>
      <vt:lpstr>Slide 81</vt:lpstr>
      <vt:lpstr>Slide 82</vt:lpstr>
      <vt:lpstr>Slide 83</vt:lpstr>
      <vt:lpstr>Comparisons </vt:lpstr>
      <vt:lpstr>Differences between  conventional , academic  training and teaching and experiential learning.</vt:lpstr>
      <vt:lpstr>It is a fact, however, that formal teaching,  is  in no way uneducative  ab initio,  and has certainly been well served in many cases   by  inspired and effective educators.</vt:lpstr>
      <vt:lpstr>Slide 87</vt:lpstr>
      <vt:lpstr>Εxperiencing the light of knowledge</vt:lpstr>
      <vt:lpstr>Slide 89</vt:lpstr>
      <vt:lpstr>             Experiential learning  institutional establishment ( alongside  formal / academic learning ) is a contemporary  necessity.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Jennifer</dc:creator>
  <cp:lastModifiedBy>αγαπουλακι</cp:lastModifiedBy>
  <cp:revision>398</cp:revision>
  <dcterms:created xsi:type="dcterms:W3CDTF">2015-08-06T05:06:58Z</dcterms:created>
  <dcterms:modified xsi:type="dcterms:W3CDTF">2015-12-05T11:42:52Z</dcterms:modified>
</cp:coreProperties>
</file>