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50" autoAdjust="0"/>
  </p:normalViewPr>
  <p:slideViewPr>
    <p:cSldViewPr snapToGrid="0">
      <p:cViewPr varScale="1">
        <p:scale>
          <a:sx n="102" d="100"/>
          <a:sy n="102" d="100"/>
        </p:scale>
        <p:origin x="-82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180219045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2614341741"/>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154964774"/>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81071874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4238274842"/>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317086753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2699454192"/>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211506581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156875000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308910569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106932982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40125220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115591215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266027147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2"/>
          <p:cNvSpPr>
            <a:spLocks noGrp="1"/>
          </p:cNvSpPr>
          <p:nvPr>
            <p:ph type="ftr" sz="quarter" idx="11"/>
          </p:nvPr>
        </p:nvSpPr>
        <p:spPr/>
        <p:txBody>
          <a:bodyPr/>
          <a:lstStyle/>
          <a:p>
            <a:endParaRPr lang="x-none"/>
          </a:p>
        </p:txBody>
      </p:sp>
      <p:sp>
        <p:nvSpPr>
          <p:cNvPr id="6" name="Slide Number Placeholder 3"/>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217077220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331426086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38DF7-7B76-47BF-919B-5D1B16779222}" type="datetimeFigureOut">
              <a:rPr lang="x-none" smtClean="0"/>
              <a:pPr/>
              <a:t>10/1/2020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317554503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538DF7-7B76-47BF-919B-5D1B16779222}" type="datetimeFigureOut">
              <a:rPr lang="x-none" smtClean="0"/>
              <a:pPr/>
              <a:t>10/1/2020</a:t>
            </a:fld>
            <a:endParaRPr lang="x-non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x-none"/>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7FE34B1-722C-4186-B150-17F47FEBB9FB}" type="slidenum">
              <a:rPr lang="x-none" smtClean="0"/>
              <a:pPr/>
              <a:t>‹#›</a:t>
            </a:fld>
            <a:endParaRPr lang="x-none"/>
          </a:p>
        </p:txBody>
      </p:sp>
    </p:spTree>
    <p:extLst>
      <p:ext uri="{BB962C8B-B14F-4D97-AF65-F5344CB8AC3E}">
        <p14:creationId xmlns:p14="http://schemas.microsoft.com/office/powerpoint/2010/main" xmlns="" val="370980092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p:wipe dir="d"/>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F576A5C-51BA-4F64-8224-13A2515445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6F59DE4-6203-4DD3-AAB4-73B4CD21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16">
            <a:extLst>
              <a:ext uri="{FF2B5EF4-FFF2-40B4-BE49-F238E27FC236}">
                <a16:creationId xmlns:a16="http://schemas.microsoft.com/office/drawing/2014/main" xmlns="" id="{CC56C2D5-4646-4F60-A7B4-EADB838844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dirty="0">
              <a:solidFill>
                <a:schemeClr val="tx1"/>
              </a:solidFill>
            </a:endParaRPr>
          </a:p>
        </p:txBody>
      </p:sp>
      <p:sp useBgFill="1">
        <p:nvSpPr>
          <p:cNvPr id="15" name="Freeform 5">
            <a:extLst>
              <a:ext uri="{FF2B5EF4-FFF2-40B4-BE49-F238E27FC236}">
                <a16:creationId xmlns:a16="http://schemas.microsoft.com/office/drawing/2014/main" xmlns="" id="{902B4FBC-AAA1-4643-96FC-DC635FC549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xmlns="" id="{C6F6F178-F3C5-41BB-A7C3-AF301D416AF0}"/>
              </a:ext>
            </a:extLst>
          </p:cNvPr>
          <p:cNvSpPr>
            <a:spLocks noGrp="1"/>
          </p:cNvSpPr>
          <p:nvPr>
            <p:ph type="ctrTitle"/>
          </p:nvPr>
        </p:nvSpPr>
        <p:spPr>
          <a:xfrm>
            <a:off x="636916" y="4854346"/>
            <a:ext cx="9149350" cy="868026"/>
          </a:xfrm>
        </p:spPr>
        <p:txBody>
          <a:bodyPr>
            <a:normAutofit/>
          </a:bodyPr>
          <a:lstStyle/>
          <a:p>
            <a:r>
              <a:rPr lang="el-GR" sz="4800" b="1" dirty="0">
                <a:latin typeface="+mn-lt"/>
              </a:rPr>
              <a:t>Η ΒΙΒΛΟΣ ΣΤΟ ΙΣΛΑΜ </a:t>
            </a:r>
            <a:endParaRPr lang="x-none" sz="4800">
              <a:latin typeface="+mn-lt"/>
            </a:endParaRPr>
          </a:p>
        </p:txBody>
      </p:sp>
      <p:pic>
        <p:nvPicPr>
          <p:cNvPr id="4" name="Εικόνα 9">
            <a:extLst>
              <a:ext uri="{FF2B5EF4-FFF2-40B4-BE49-F238E27FC236}">
                <a16:creationId xmlns:a16="http://schemas.microsoft.com/office/drawing/2014/main" xmlns="" id="{4E2C365E-6467-4AE3-9687-384A72BF90F0}"/>
              </a:ext>
            </a:extLst>
          </p:cNvPr>
          <p:cNvPicPr/>
          <p:nvPr/>
        </p:nvPicPr>
        <p:blipFill>
          <a:blip r:embed="rId3" cstate="print"/>
          <a:stretch>
            <a:fillRect/>
          </a:stretch>
        </p:blipFill>
        <p:spPr bwMode="auto">
          <a:xfrm>
            <a:off x="635458" y="640081"/>
            <a:ext cx="5878292" cy="3291844"/>
          </a:xfrm>
          <a:prstGeom prst="rect">
            <a:avLst/>
          </a:prstGeom>
          <a:noFill/>
          <a:effectLst/>
        </p:spPr>
      </p:pic>
    </p:spTree>
    <p:extLst>
      <p:ext uri="{BB962C8B-B14F-4D97-AF65-F5344CB8AC3E}">
        <p14:creationId xmlns:p14="http://schemas.microsoft.com/office/powerpoint/2010/main" xmlns="" val="2659260047"/>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D5545E-868E-4EB3-847F-9EBD56B5328E}"/>
              </a:ext>
            </a:extLst>
          </p:cNvPr>
          <p:cNvSpPr>
            <a:spLocks noGrp="1"/>
          </p:cNvSpPr>
          <p:nvPr>
            <p:ph type="title"/>
          </p:nvPr>
        </p:nvSpPr>
        <p:spPr>
          <a:xfrm>
            <a:off x="885261" y="0"/>
            <a:ext cx="9404723" cy="1400530"/>
          </a:xfrm>
        </p:spPr>
        <p:txBody>
          <a:bodyPr/>
          <a:lstStyle/>
          <a:p>
            <a:pPr algn="ctr"/>
            <a:r>
              <a:rPr lang="el-GR" dirty="0">
                <a:solidFill>
                  <a:schemeClr val="tx1"/>
                </a:solidFill>
                <a:latin typeface="Calibri" panose="020F0502020204030204" pitchFamily="34" charset="0"/>
                <a:cs typeface="Calibri" panose="020F0502020204030204" pitchFamily="34" charset="0"/>
              </a:rPr>
              <a:t>Τις θείες αποκαλύψεις (τα θεόπνευστα βιβλία) που δέχεται το Ισλάμ</a:t>
            </a:r>
            <a:r>
              <a:rPr lang="x-none" dirty="0">
                <a:solidFill>
                  <a:schemeClr val="bg1"/>
                </a:solidFill>
                <a:latin typeface="Calibri" panose="020F0502020204030204" pitchFamily="34" charset="0"/>
                <a:cs typeface="Calibri" panose="020F0502020204030204" pitchFamily="34" charset="0"/>
              </a:rPr>
              <a:t/>
            </a:r>
            <a:br>
              <a:rPr lang="x-none" dirty="0">
                <a:solidFill>
                  <a:schemeClr val="bg1"/>
                </a:solidFill>
                <a:latin typeface="Calibri" panose="020F0502020204030204" pitchFamily="34" charset="0"/>
                <a:cs typeface="Calibri" panose="020F0502020204030204" pitchFamily="34" charset="0"/>
              </a:rPr>
            </a:br>
            <a:endParaRPr lang="x-none"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ED288609-BA18-464F-8480-96AC887E8D18}"/>
              </a:ext>
            </a:extLst>
          </p:cNvPr>
          <p:cNvSpPr>
            <a:spLocks noGrp="1"/>
          </p:cNvSpPr>
          <p:nvPr>
            <p:ph idx="1"/>
          </p:nvPr>
        </p:nvSpPr>
        <p:spPr>
          <a:xfrm>
            <a:off x="1173651" y="1673091"/>
            <a:ext cx="9771014" cy="4805082"/>
          </a:xfrm>
        </p:spPr>
        <p:txBody>
          <a:bodyPr>
            <a:normAutofit fontScale="25000" lnSpcReduction="20000"/>
          </a:bodyPr>
          <a:lstStyle/>
          <a:p>
            <a:pPr algn="just"/>
            <a:r>
              <a:rPr lang="el-GR" sz="9200" dirty="0">
                <a:solidFill>
                  <a:schemeClr val="bg1"/>
                </a:solidFill>
                <a:latin typeface="Calibri" panose="020F0502020204030204" pitchFamily="34" charset="0"/>
                <a:cs typeface="Calibri" panose="020F0502020204030204" pitchFamily="34" charset="0"/>
              </a:rPr>
              <a:t>Το τρίτο άρθρο της ισλαμικής πίστεως (arkān al-īmān)  (το Σύμβολο της Πίστεως των μουσουλμάνων) τονίζει την αποδοχή των ιερών βιβλίων (αποκαλύψεων) του Θεού προς την </a:t>
            </a:r>
            <a:r>
              <a:rPr lang="el-GR" sz="9200" dirty="0" smtClean="0">
                <a:solidFill>
                  <a:schemeClr val="bg1"/>
                </a:solidFill>
                <a:latin typeface="Calibri" panose="020F0502020204030204" pitchFamily="34" charset="0"/>
                <a:cs typeface="Calibri" panose="020F0502020204030204" pitchFamily="34" charset="0"/>
              </a:rPr>
              <a:t>ανθρωπότητα.</a:t>
            </a:r>
            <a:endParaRPr lang="x-none" sz="9200" dirty="0">
              <a:solidFill>
                <a:schemeClr val="bg1"/>
              </a:solidFill>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Τα  βιβλία αυτά είναι θεόπνευστα. Εμπεριέχουν την αποκάλυψη του θείου μηνύματος </a:t>
            </a:r>
            <a:r>
              <a:rPr lang="el-GR" sz="9200" dirty="0" smtClean="0">
                <a:solidFill>
                  <a:schemeClr val="bg1"/>
                </a:solidFill>
                <a:latin typeface="Calibri" panose="020F0502020204030204" pitchFamily="34" charset="0"/>
                <a:cs typeface="Calibri" panose="020F0502020204030204" pitchFamily="34" charset="0"/>
              </a:rPr>
              <a:t>.</a:t>
            </a:r>
            <a:r>
              <a:rPr lang="el-GR" sz="9200" dirty="0">
                <a:solidFill>
                  <a:schemeClr val="bg1"/>
                </a:solidFill>
                <a:latin typeface="Calibri" panose="020F0502020204030204" pitchFamily="34" charset="0"/>
                <a:cs typeface="Calibri" panose="020F0502020204030204" pitchFamily="34" charset="0"/>
              </a:rPr>
              <a:t> </a:t>
            </a:r>
            <a:endParaRPr lang="el-GR" sz="9200" dirty="0" smtClean="0">
              <a:solidFill>
                <a:schemeClr val="bg1"/>
              </a:solidFill>
              <a:latin typeface="Calibri" panose="020F0502020204030204" pitchFamily="34" charset="0"/>
              <a:cs typeface="Calibri" panose="020F0502020204030204" pitchFamily="34" charset="0"/>
            </a:endParaRPr>
          </a:p>
          <a:p>
            <a:endParaRPr lang="en-GB" sz="9200" dirty="0">
              <a:solidFill>
                <a:schemeClr val="bg1"/>
              </a:solidFill>
              <a:latin typeface="Calibri" panose="020F0502020204030204" pitchFamily="34" charset="0"/>
              <a:cs typeface="Calibri" panose="020F0502020204030204" pitchFamily="34" charset="0"/>
            </a:endParaRPr>
          </a:p>
          <a:p>
            <a:pPr marL="0" indent="0" algn="ctr">
              <a:buNone/>
            </a:pPr>
            <a:r>
              <a:rPr lang="el-GR" sz="12800" dirty="0">
                <a:latin typeface="Calibri" panose="020F0502020204030204" pitchFamily="34" charset="0"/>
                <a:cs typeface="Calibri" panose="020F0502020204030204" pitchFamily="34" charset="0"/>
              </a:rPr>
              <a:t>Τα βιβλία αυτά είναι τα ακόλουθα: </a:t>
            </a:r>
            <a:endParaRPr lang="x-none" sz="11200" dirty="0">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Η Βίβλος του Αβραάμ (Ṣuḥuf ʾIbrāhīm)</a:t>
            </a:r>
            <a:endParaRPr lang="x-none" sz="9200" dirty="0">
              <a:solidFill>
                <a:schemeClr val="bg1"/>
              </a:solidFill>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Η </a:t>
            </a:r>
            <a:r>
              <a:rPr lang="en-US" sz="9200" dirty="0">
                <a:solidFill>
                  <a:schemeClr val="bg1"/>
                </a:solidFill>
                <a:latin typeface="Calibri" panose="020F0502020204030204" pitchFamily="34" charset="0"/>
                <a:cs typeface="Calibri" panose="020F0502020204030204" pitchFamily="34" charset="0"/>
              </a:rPr>
              <a:t>Torah</a:t>
            </a:r>
            <a:r>
              <a:rPr lang="el-GR" sz="9200" dirty="0">
                <a:solidFill>
                  <a:schemeClr val="bg1"/>
                </a:solidFill>
                <a:latin typeface="Calibri" panose="020F0502020204030204" pitchFamily="34" charset="0"/>
                <a:cs typeface="Calibri" panose="020F0502020204030204" pitchFamily="34" charset="0"/>
              </a:rPr>
              <a:t> (</a:t>
            </a:r>
            <a:r>
              <a:rPr lang="en-US" sz="9200" i="1" dirty="0">
                <a:solidFill>
                  <a:schemeClr val="bg1"/>
                </a:solidFill>
                <a:latin typeface="Calibri" panose="020F0502020204030204" pitchFamily="34" charset="0"/>
                <a:cs typeface="Calibri" panose="020F0502020204030204" pitchFamily="34" charset="0"/>
              </a:rPr>
              <a:t>al</a:t>
            </a:r>
            <a:r>
              <a:rPr lang="el-GR" sz="9200" i="1" dirty="0">
                <a:solidFill>
                  <a:schemeClr val="bg1"/>
                </a:solidFill>
                <a:latin typeface="Calibri" panose="020F0502020204030204" pitchFamily="34" charset="0"/>
                <a:cs typeface="Calibri" panose="020F0502020204030204" pitchFamily="34" charset="0"/>
              </a:rPr>
              <a:t>-</a:t>
            </a:r>
            <a:r>
              <a:rPr lang="en-GB" sz="9200" i="1" dirty="0">
                <a:solidFill>
                  <a:schemeClr val="bg1"/>
                </a:solidFill>
                <a:latin typeface="Calibri" panose="020F0502020204030204" pitchFamily="34" charset="0"/>
                <a:cs typeface="Calibri" panose="020F0502020204030204" pitchFamily="34" charset="0"/>
              </a:rPr>
              <a:t>Tawr</a:t>
            </a:r>
            <a:r>
              <a:rPr lang="el-GR" sz="9200" i="1" dirty="0">
                <a:solidFill>
                  <a:schemeClr val="bg1"/>
                </a:solidFill>
                <a:latin typeface="Calibri" panose="020F0502020204030204" pitchFamily="34" charset="0"/>
                <a:cs typeface="Calibri" panose="020F0502020204030204" pitchFamily="34" charset="0"/>
              </a:rPr>
              <a:t>ā</a:t>
            </a:r>
            <a:r>
              <a:rPr lang="en-GB" sz="9200" i="1" dirty="0">
                <a:solidFill>
                  <a:schemeClr val="bg1"/>
                </a:solidFill>
                <a:latin typeface="Calibri" panose="020F0502020204030204" pitchFamily="34" charset="0"/>
                <a:cs typeface="Calibri" panose="020F0502020204030204" pitchFamily="34" charset="0"/>
              </a:rPr>
              <a:t>t</a:t>
            </a:r>
            <a:r>
              <a:rPr lang="el-GR" sz="9200" dirty="0">
                <a:solidFill>
                  <a:schemeClr val="bg1"/>
                </a:solidFill>
                <a:latin typeface="Calibri" panose="020F0502020204030204" pitchFamily="34" charset="0"/>
                <a:cs typeface="Calibri" panose="020F0502020204030204" pitchFamily="34" charset="0"/>
              </a:rPr>
              <a:t>) </a:t>
            </a:r>
            <a:endParaRPr lang="x-none" sz="9200" dirty="0">
              <a:solidFill>
                <a:schemeClr val="bg1"/>
              </a:solidFill>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Οι Ψαλμοί (</a:t>
            </a:r>
            <a:r>
              <a:rPr lang="en-US" sz="9200" i="1" dirty="0">
                <a:solidFill>
                  <a:schemeClr val="bg1"/>
                </a:solidFill>
                <a:latin typeface="Calibri" panose="020F0502020204030204" pitchFamily="34" charset="0"/>
                <a:cs typeface="Calibri" panose="020F0502020204030204" pitchFamily="34" charset="0"/>
              </a:rPr>
              <a:t>al</a:t>
            </a:r>
            <a:r>
              <a:rPr lang="el-GR" sz="9200" i="1" dirty="0">
                <a:solidFill>
                  <a:schemeClr val="bg1"/>
                </a:solidFill>
                <a:latin typeface="Calibri" panose="020F0502020204030204" pitchFamily="34" charset="0"/>
                <a:cs typeface="Calibri" panose="020F0502020204030204" pitchFamily="34" charset="0"/>
              </a:rPr>
              <a:t>-</a:t>
            </a:r>
            <a:r>
              <a:rPr lang="en-US" sz="9200" i="1" dirty="0">
                <a:solidFill>
                  <a:schemeClr val="bg1"/>
                </a:solidFill>
                <a:latin typeface="Calibri" panose="020F0502020204030204" pitchFamily="34" charset="0"/>
                <a:cs typeface="Calibri" panose="020F0502020204030204" pitchFamily="34" charset="0"/>
              </a:rPr>
              <a:t>Zab</a:t>
            </a:r>
            <a:r>
              <a:rPr lang="el-GR" sz="9200" i="1" dirty="0">
                <a:solidFill>
                  <a:schemeClr val="bg1"/>
                </a:solidFill>
                <a:latin typeface="Calibri" panose="020F0502020204030204" pitchFamily="34" charset="0"/>
                <a:cs typeface="Calibri" panose="020F0502020204030204" pitchFamily="34" charset="0"/>
              </a:rPr>
              <a:t>ū</a:t>
            </a:r>
            <a:r>
              <a:rPr lang="en-US" sz="9200" i="1" dirty="0">
                <a:solidFill>
                  <a:schemeClr val="bg1"/>
                </a:solidFill>
                <a:latin typeface="Calibri" panose="020F0502020204030204" pitchFamily="34" charset="0"/>
                <a:cs typeface="Calibri" panose="020F0502020204030204" pitchFamily="34" charset="0"/>
              </a:rPr>
              <a:t>r</a:t>
            </a:r>
            <a:r>
              <a:rPr lang="el-GR" sz="9200" dirty="0">
                <a:solidFill>
                  <a:schemeClr val="bg1"/>
                </a:solidFill>
                <a:latin typeface="Calibri" panose="020F0502020204030204" pitchFamily="34" charset="0"/>
                <a:cs typeface="Calibri" panose="020F0502020204030204" pitchFamily="34" charset="0"/>
              </a:rPr>
              <a:t>) </a:t>
            </a:r>
            <a:endParaRPr lang="x-none" sz="9200" dirty="0">
              <a:solidFill>
                <a:schemeClr val="bg1"/>
              </a:solidFill>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Το Ευαγγέλιο (</a:t>
            </a:r>
            <a:r>
              <a:rPr lang="en-US" sz="9200" i="1" dirty="0">
                <a:solidFill>
                  <a:schemeClr val="bg1"/>
                </a:solidFill>
                <a:latin typeface="Calibri" panose="020F0502020204030204" pitchFamily="34" charset="0"/>
                <a:cs typeface="Calibri" panose="020F0502020204030204" pitchFamily="34" charset="0"/>
              </a:rPr>
              <a:t>al</a:t>
            </a:r>
            <a:r>
              <a:rPr lang="el-GR" sz="9200" i="1" dirty="0">
                <a:solidFill>
                  <a:schemeClr val="bg1"/>
                </a:solidFill>
                <a:latin typeface="Calibri" panose="020F0502020204030204" pitchFamily="34" charset="0"/>
                <a:cs typeface="Calibri" panose="020F0502020204030204" pitchFamily="34" charset="0"/>
              </a:rPr>
              <a:t>-Injīl</a:t>
            </a:r>
            <a:r>
              <a:rPr lang="el-GR" sz="9200" dirty="0">
                <a:solidFill>
                  <a:schemeClr val="bg1"/>
                </a:solidFill>
                <a:latin typeface="Calibri" panose="020F0502020204030204" pitchFamily="34" charset="0"/>
                <a:cs typeface="Calibri" panose="020F0502020204030204" pitchFamily="34" charset="0"/>
              </a:rPr>
              <a:t>)</a:t>
            </a:r>
            <a:endParaRPr lang="x-none" sz="9200" dirty="0">
              <a:solidFill>
                <a:schemeClr val="bg1"/>
              </a:solidFill>
              <a:latin typeface="Calibri" panose="020F0502020204030204" pitchFamily="34" charset="0"/>
              <a:cs typeface="Calibri" panose="020F0502020204030204" pitchFamily="34" charset="0"/>
            </a:endParaRPr>
          </a:p>
          <a:p>
            <a:pPr algn="just"/>
            <a:r>
              <a:rPr lang="el-GR" sz="9200" dirty="0">
                <a:solidFill>
                  <a:schemeClr val="bg1"/>
                </a:solidFill>
                <a:latin typeface="Calibri" panose="020F0502020204030204" pitchFamily="34" charset="0"/>
                <a:cs typeface="Calibri" panose="020F0502020204030204" pitchFamily="34" charset="0"/>
              </a:rPr>
              <a:t>Το Κοράνιο (</a:t>
            </a:r>
            <a:r>
              <a:rPr lang="en-GB" sz="9200" i="1" dirty="0">
                <a:solidFill>
                  <a:schemeClr val="bg1"/>
                </a:solidFill>
                <a:latin typeface="Calibri" panose="020F0502020204030204" pitchFamily="34" charset="0"/>
                <a:cs typeface="Calibri" panose="020F0502020204030204" pitchFamily="34" charset="0"/>
              </a:rPr>
              <a:t>al</a:t>
            </a:r>
            <a:r>
              <a:rPr lang="el-GR" sz="9200" i="1" dirty="0">
                <a:solidFill>
                  <a:schemeClr val="bg1"/>
                </a:solidFill>
                <a:latin typeface="Calibri" panose="020F0502020204030204" pitchFamily="34" charset="0"/>
                <a:cs typeface="Calibri" panose="020F0502020204030204" pitchFamily="34" charset="0"/>
              </a:rPr>
              <a:t>-</a:t>
            </a:r>
            <a:r>
              <a:rPr lang="en-GB" sz="9200" i="1" dirty="0">
                <a:solidFill>
                  <a:schemeClr val="bg1"/>
                </a:solidFill>
                <a:latin typeface="Calibri" panose="020F0502020204030204" pitchFamily="34" charset="0"/>
                <a:cs typeface="Calibri" panose="020F0502020204030204" pitchFamily="34" charset="0"/>
              </a:rPr>
              <a:t>Qur</a:t>
            </a:r>
            <a:r>
              <a:rPr lang="el-GR" sz="9200" i="1" dirty="0">
                <a:solidFill>
                  <a:schemeClr val="bg1"/>
                </a:solidFill>
                <a:latin typeface="Calibri" panose="020F0502020204030204" pitchFamily="34" charset="0"/>
                <a:cs typeface="Calibri" panose="020F0502020204030204" pitchFamily="34" charset="0"/>
              </a:rPr>
              <a:t>ʾā</a:t>
            </a:r>
            <a:r>
              <a:rPr lang="en-GB" sz="9200" i="1" dirty="0">
                <a:solidFill>
                  <a:schemeClr val="bg1"/>
                </a:solidFill>
                <a:latin typeface="Calibri" panose="020F0502020204030204" pitchFamily="34" charset="0"/>
                <a:cs typeface="Calibri" panose="020F0502020204030204" pitchFamily="34" charset="0"/>
              </a:rPr>
              <a:t>n</a:t>
            </a:r>
            <a:r>
              <a:rPr lang="el-GR" sz="9200" dirty="0">
                <a:solidFill>
                  <a:schemeClr val="bg1"/>
                </a:solidFill>
                <a:latin typeface="Calibri" panose="020F0502020204030204" pitchFamily="34" charset="0"/>
                <a:cs typeface="Calibri" panose="020F0502020204030204" pitchFamily="34" charset="0"/>
              </a:rPr>
              <a:t>)</a:t>
            </a:r>
            <a:endParaRPr lang="x-none" sz="92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352578653"/>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3EEAA4-8485-4312-BBBA-6108AA189668}"/>
              </a:ext>
            </a:extLst>
          </p:cNvPr>
          <p:cNvSpPr>
            <a:spLocks noGrp="1"/>
          </p:cNvSpPr>
          <p:nvPr>
            <p:ph idx="1"/>
          </p:nvPr>
        </p:nvSpPr>
        <p:spPr>
          <a:xfrm>
            <a:off x="610942" y="744623"/>
            <a:ext cx="9377119" cy="2406540"/>
          </a:xfrm>
          <a:ln>
            <a:noFill/>
          </a:ln>
        </p:spPr>
        <p:txBody>
          <a:bodyPr>
            <a:normAutofit/>
          </a:bodyPr>
          <a:lstStyle/>
          <a:p>
            <a:pPr algn="just"/>
            <a:r>
              <a:rPr lang="el-GR" sz="2400" dirty="0">
                <a:solidFill>
                  <a:schemeClr val="bg1"/>
                </a:solidFill>
                <a:latin typeface="Calibri" panose="020F0502020204030204" pitchFamily="34" charset="0"/>
                <a:cs typeface="Calibri" panose="020F0502020204030204" pitchFamily="34" charset="0"/>
              </a:rPr>
              <a:t>Τα βιβλία αυτά, σύμφωνα με την ισλαμική διδασκαλία, βρίσκονται στον ουρανό, στη μητέρα των βιβλίων (ʾ</a:t>
            </a:r>
            <a:r>
              <a:rPr lang="en-US" sz="2400" dirty="0">
                <a:solidFill>
                  <a:schemeClr val="bg1"/>
                </a:solidFill>
                <a:latin typeface="Calibri" panose="020F0502020204030204" pitchFamily="34" charset="0"/>
                <a:cs typeface="Calibri" panose="020F0502020204030204" pitchFamily="34" charset="0"/>
              </a:rPr>
              <a:t>U</a:t>
            </a:r>
            <a:r>
              <a:rPr lang="en-GB" sz="2400" dirty="0">
                <a:solidFill>
                  <a:schemeClr val="bg1"/>
                </a:solidFill>
                <a:latin typeface="Calibri" panose="020F0502020204030204" pitchFamily="34" charset="0"/>
                <a:cs typeface="Calibri" panose="020F0502020204030204" pitchFamily="34" charset="0"/>
              </a:rPr>
              <a:t>mm al</a:t>
            </a:r>
            <a:r>
              <a:rPr lang="el-GR" sz="2400" dirty="0">
                <a:solidFill>
                  <a:schemeClr val="bg1"/>
                </a:solidFill>
                <a:latin typeface="Calibri" panose="020F0502020204030204" pitchFamily="34" charset="0"/>
                <a:cs typeface="Calibri" panose="020F0502020204030204" pitchFamily="34" charset="0"/>
              </a:rPr>
              <a:t>-</a:t>
            </a:r>
            <a:r>
              <a:rPr lang="en-GB" sz="2400" dirty="0">
                <a:solidFill>
                  <a:schemeClr val="bg1"/>
                </a:solidFill>
                <a:latin typeface="Calibri" panose="020F0502020204030204" pitchFamily="34" charset="0"/>
                <a:cs typeface="Calibri" panose="020F0502020204030204" pitchFamily="34" charset="0"/>
              </a:rPr>
              <a:t>kutub</a:t>
            </a:r>
            <a:r>
              <a:rPr lang="el-GR" sz="2400" dirty="0" smtClean="0">
                <a:solidFill>
                  <a:schemeClr val="bg1"/>
                </a:solidFill>
                <a:latin typeface="Calibri" panose="020F0502020204030204" pitchFamily="34" charset="0"/>
                <a:cs typeface="Calibri" panose="020F0502020204030204" pitchFamily="34" charset="0"/>
              </a:rPr>
              <a:t>).</a:t>
            </a:r>
            <a:endParaRPr lang="x-none" sz="2400" dirty="0">
              <a:solidFill>
                <a:schemeClr val="bg1"/>
              </a:solidFill>
              <a:latin typeface="Calibri" panose="020F0502020204030204" pitchFamily="34" charset="0"/>
              <a:cs typeface="Calibri" panose="020F0502020204030204" pitchFamily="34" charset="0"/>
            </a:endParaRPr>
          </a:p>
          <a:p>
            <a:pPr algn="just"/>
            <a:r>
              <a:rPr lang="el-GR" sz="2400" dirty="0">
                <a:solidFill>
                  <a:schemeClr val="bg1"/>
                </a:solidFill>
                <a:latin typeface="Calibri" panose="020F0502020204030204" pitchFamily="34" charset="0"/>
                <a:cs typeface="Calibri" panose="020F0502020204030204" pitchFamily="34" charset="0"/>
              </a:rPr>
              <a:t>Όλα αυτά είναι γραμμένα από το Θεό στον προφυλαγμένο αιώνιο πίνακα (</a:t>
            </a:r>
            <a:r>
              <a:rPr lang="en-GB" sz="2400" dirty="0">
                <a:solidFill>
                  <a:schemeClr val="bg1"/>
                </a:solidFill>
                <a:latin typeface="Calibri" panose="020F0502020204030204" pitchFamily="34" charset="0"/>
                <a:cs typeface="Calibri" panose="020F0502020204030204" pitchFamily="34" charset="0"/>
              </a:rPr>
              <a:t>a</a:t>
            </a:r>
            <a:r>
              <a:rPr lang="el-GR" sz="2400" dirty="0">
                <a:solidFill>
                  <a:schemeClr val="bg1"/>
                </a:solidFill>
                <a:latin typeface="Calibri" panose="020F0502020204030204" pitchFamily="34" charset="0"/>
                <a:cs typeface="Calibri" panose="020F0502020204030204" pitchFamily="34" charset="0"/>
              </a:rPr>
              <a:t>l-</a:t>
            </a:r>
            <a:r>
              <a:rPr lang="en-GB" sz="2400" dirty="0">
                <a:solidFill>
                  <a:schemeClr val="bg1"/>
                </a:solidFill>
                <a:latin typeface="Calibri" panose="020F0502020204030204" pitchFamily="34" charset="0"/>
                <a:cs typeface="Calibri" panose="020F0502020204030204" pitchFamily="34" charset="0"/>
              </a:rPr>
              <a:t>l</a:t>
            </a:r>
            <a:r>
              <a:rPr lang="el-GR" sz="2400" dirty="0">
                <a:solidFill>
                  <a:schemeClr val="bg1"/>
                </a:solidFill>
                <a:latin typeface="Calibri" panose="020F0502020204030204" pitchFamily="34" charset="0"/>
                <a:cs typeface="Calibri" panose="020F0502020204030204" pitchFamily="34" charset="0"/>
              </a:rPr>
              <a:t>a</a:t>
            </a:r>
            <a:r>
              <a:rPr lang="en-GB" sz="2400" dirty="0">
                <a:solidFill>
                  <a:schemeClr val="bg1"/>
                </a:solidFill>
                <a:latin typeface="Calibri" panose="020F0502020204030204" pitchFamily="34" charset="0"/>
                <a:cs typeface="Calibri" panose="020F0502020204030204" pitchFamily="34" charset="0"/>
              </a:rPr>
              <a:t>u</a:t>
            </a:r>
            <a:r>
              <a:rPr lang="el-GR" sz="2400" dirty="0">
                <a:solidFill>
                  <a:schemeClr val="bg1"/>
                </a:solidFill>
                <a:latin typeface="Calibri" panose="020F0502020204030204" pitchFamily="34" charset="0"/>
                <a:cs typeface="Calibri" panose="020F0502020204030204" pitchFamily="34" charset="0"/>
              </a:rPr>
              <a:t>h al-</a:t>
            </a:r>
            <a:r>
              <a:rPr lang="en-GB" sz="2400" dirty="0">
                <a:solidFill>
                  <a:schemeClr val="bg1"/>
                </a:solidFill>
                <a:latin typeface="Calibri" panose="020F0502020204030204" pitchFamily="34" charset="0"/>
                <a:cs typeface="Calibri" panose="020F0502020204030204" pitchFamily="34" charset="0"/>
              </a:rPr>
              <a:t>m</a:t>
            </a:r>
            <a:r>
              <a:rPr lang="el-GR" sz="2400" dirty="0">
                <a:solidFill>
                  <a:schemeClr val="bg1"/>
                </a:solidFill>
                <a:latin typeface="Calibri" panose="020F0502020204030204" pitchFamily="34" charset="0"/>
                <a:cs typeface="Calibri" panose="020F0502020204030204" pitchFamily="34" charset="0"/>
              </a:rPr>
              <a:t>aḥfūẓ), πριν τη δημιουργία του Σύμπαντος </a:t>
            </a:r>
            <a:r>
              <a:rPr lang="el-GR" sz="2400" dirty="0" smtClean="0">
                <a:solidFill>
                  <a:schemeClr val="bg1"/>
                </a:solidFill>
                <a:latin typeface="Calibri" panose="020F0502020204030204" pitchFamily="34" charset="0"/>
                <a:cs typeface="Calibri" panose="020F0502020204030204" pitchFamily="34" charset="0"/>
              </a:rPr>
              <a:t>κόσμου.</a:t>
            </a:r>
            <a:endParaRPr lang="x-none" sz="2400" dirty="0">
              <a:solidFill>
                <a:schemeClr val="bg1"/>
              </a:solidFill>
              <a:latin typeface="Calibri" panose="020F0502020204030204" pitchFamily="34" charset="0"/>
              <a:cs typeface="Calibri" panose="020F0502020204030204" pitchFamily="34" charset="0"/>
            </a:endParaRPr>
          </a:p>
        </p:txBody>
      </p:sp>
      <p:sp>
        <p:nvSpPr>
          <p:cNvPr id="5" name="4 - Ορθογώνιο"/>
          <p:cNvSpPr/>
          <p:nvPr/>
        </p:nvSpPr>
        <p:spPr>
          <a:xfrm>
            <a:off x="726830" y="3175169"/>
            <a:ext cx="9739533" cy="2677656"/>
          </a:xfrm>
          <a:prstGeom prst="rect">
            <a:avLst/>
          </a:prstGeom>
          <a:solidFill>
            <a:schemeClr val="bg2">
              <a:lumMod val="75000"/>
            </a:schemeClr>
          </a:solidFill>
        </p:spPr>
        <p:txBody>
          <a:bodyPr wrap="square">
            <a:spAutoFit/>
          </a:bodyPr>
          <a:lstStyle/>
          <a:p>
            <a:pPr algn="just"/>
            <a:r>
              <a:rPr lang="el-GR" sz="2400" b="1" i="1" dirty="0" smtClean="0">
                <a:solidFill>
                  <a:schemeClr val="bg1"/>
                </a:solidFill>
              </a:rPr>
              <a:t>Το Κοράνιο αναφέρει: «Έχουμε στείλει και άλλους Αποστόλους πριν από σένα (δηλ. πριν από το Μωάμεθ), και τους έχουμε κάνει να έχουν συζύγους και απογόνους. Ποτέ όμως ένας Απόστολος δεν είναι ικανός να έρθει με ένα σημείο χωρίς να το εγκρίνει ο </a:t>
            </a:r>
            <a:r>
              <a:rPr lang="en-GB" sz="2400" b="1" i="1" dirty="0" smtClean="0">
                <a:solidFill>
                  <a:schemeClr val="bg1"/>
                </a:solidFill>
              </a:rPr>
              <a:t>All</a:t>
            </a:r>
            <a:r>
              <a:rPr lang="el-GR" sz="2400" b="1" i="1" dirty="0" smtClean="0">
                <a:solidFill>
                  <a:schemeClr val="bg1"/>
                </a:solidFill>
              </a:rPr>
              <a:t>ā</a:t>
            </a:r>
            <a:r>
              <a:rPr lang="en-GB" sz="2400" b="1" i="1" dirty="0" smtClean="0">
                <a:solidFill>
                  <a:schemeClr val="bg1"/>
                </a:solidFill>
              </a:rPr>
              <a:t>h</a:t>
            </a:r>
            <a:r>
              <a:rPr lang="el-GR" sz="2400" b="1" i="1" dirty="0" smtClean="0">
                <a:solidFill>
                  <a:schemeClr val="bg1"/>
                </a:solidFill>
              </a:rPr>
              <a:t>. Για κάθε περίοδο υπάρχει ένα βιβλίο. Ο </a:t>
            </a:r>
            <a:r>
              <a:rPr lang="en-GB" sz="2400" b="1" i="1" dirty="0" smtClean="0">
                <a:solidFill>
                  <a:schemeClr val="bg1"/>
                </a:solidFill>
              </a:rPr>
              <a:t>All</a:t>
            </a:r>
            <a:r>
              <a:rPr lang="el-GR" sz="2400" b="1" i="1" dirty="0" smtClean="0">
                <a:solidFill>
                  <a:schemeClr val="bg1"/>
                </a:solidFill>
              </a:rPr>
              <a:t>ā</a:t>
            </a:r>
            <a:r>
              <a:rPr lang="en-GB" sz="2400" b="1" i="1" dirty="0" smtClean="0">
                <a:solidFill>
                  <a:schemeClr val="bg1"/>
                </a:solidFill>
              </a:rPr>
              <a:t>h</a:t>
            </a:r>
            <a:r>
              <a:rPr lang="el-GR" sz="2400" b="1" i="1" dirty="0" smtClean="0">
                <a:solidFill>
                  <a:schemeClr val="bg1"/>
                </a:solidFill>
              </a:rPr>
              <a:t> εξαφανίζει ή επικυρώνει κάθε τι που θέλει. Σ’ αυτόν υπάρχει η μητέρα του βιβλίου» (Κοράνιο 13:39).</a:t>
            </a:r>
            <a:endParaRPr lang="el-GR" sz="2400" b="1" dirty="0">
              <a:solidFill>
                <a:schemeClr val="bg1"/>
              </a:solidFill>
            </a:endParaRPr>
          </a:p>
        </p:txBody>
      </p:sp>
    </p:spTree>
    <p:extLst>
      <p:ext uri="{BB962C8B-B14F-4D97-AF65-F5344CB8AC3E}">
        <p14:creationId xmlns:p14="http://schemas.microsoft.com/office/powerpoint/2010/main" xmlns="" val="3381380873"/>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CDDF6B-6488-41E1-8200-DED3131F7BC6}"/>
              </a:ext>
            </a:extLst>
          </p:cNvPr>
          <p:cNvSpPr>
            <a:spLocks noGrp="1"/>
          </p:cNvSpPr>
          <p:nvPr>
            <p:ph idx="1"/>
          </p:nvPr>
        </p:nvSpPr>
        <p:spPr>
          <a:xfrm>
            <a:off x="717452" y="844062"/>
            <a:ext cx="9332401" cy="5404337"/>
          </a:xfrm>
        </p:spPr>
        <p:txBody>
          <a:bodyPr>
            <a:normAutofit/>
          </a:bodyPr>
          <a:lstStyle/>
          <a:p>
            <a:pPr algn="just"/>
            <a:r>
              <a:rPr lang="el-GR" sz="2800" dirty="0">
                <a:solidFill>
                  <a:schemeClr val="bg1"/>
                </a:solidFill>
                <a:latin typeface="Calibri" panose="020F0502020204030204" pitchFamily="34" charset="0"/>
                <a:cs typeface="Calibri" panose="020F0502020204030204" pitchFamily="34" charset="0"/>
              </a:rPr>
              <a:t>Το αρχικό μήνυμα των προ του Κορανίου βιβλίων, ήταν η διακήρυξη του μονοθεϊσμού (</a:t>
            </a:r>
            <a:r>
              <a:rPr lang="en-US" sz="2800" i="1" dirty="0">
                <a:solidFill>
                  <a:schemeClr val="bg1"/>
                </a:solidFill>
                <a:latin typeface="Calibri" panose="020F0502020204030204" pitchFamily="34" charset="0"/>
                <a:cs typeface="Calibri" panose="020F0502020204030204" pitchFamily="34" charset="0"/>
              </a:rPr>
              <a:t>al</a:t>
            </a:r>
            <a:r>
              <a:rPr lang="el-GR" sz="2800" i="1" dirty="0">
                <a:solidFill>
                  <a:schemeClr val="bg1"/>
                </a:solidFill>
                <a:latin typeface="Calibri" panose="020F0502020204030204" pitchFamily="34" charset="0"/>
                <a:cs typeface="Calibri" panose="020F0502020204030204" pitchFamily="34" charset="0"/>
              </a:rPr>
              <a:t>-</a:t>
            </a:r>
            <a:r>
              <a:rPr lang="en-US" sz="2800" i="1" dirty="0">
                <a:solidFill>
                  <a:schemeClr val="bg1"/>
                </a:solidFill>
                <a:latin typeface="Calibri" panose="020F0502020204030204" pitchFamily="34" charset="0"/>
                <a:cs typeface="Calibri" panose="020F0502020204030204" pitchFamily="34" charset="0"/>
              </a:rPr>
              <a:t>t</a:t>
            </a:r>
            <a:r>
              <a:rPr lang="el-GR" sz="2800" i="1" dirty="0">
                <a:solidFill>
                  <a:schemeClr val="bg1"/>
                </a:solidFill>
                <a:latin typeface="Calibri" panose="020F0502020204030204" pitchFamily="34" charset="0"/>
                <a:cs typeface="Calibri" panose="020F0502020204030204" pitchFamily="34" charset="0"/>
              </a:rPr>
              <a:t>awḥīd</a:t>
            </a:r>
            <a:r>
              <a:rPr lang="el-GR" sz="2800" dirty="0">
                <a:solidFill>
                  <a:schemeClr val="bg1"/>
                </a:solidFill>
                <a:latin typeface="Calibri" panose="020F0502020204030204" pitchFamily="34" charset="0"/>
                <a:cs typeface="Calibri" panose="020F0502020204030204" pitchFamily="34" charset="0"/>
              </a:rPr>
              <a:t>) και η προαναγγελία του ερχομού του τελευταίου των Προφητών, του </a:t>
            </a:r>
            <a:r>
              <a:rPr lang="el-GR" sz="2800" dirty="0" smtClean="0">
                <a:solidFill>
                  <a:schemeClr val="bg1"/>
                </a:solidFill>
                <a:latin typeface="Calibri" panose="020F0502020204030204" pitchFamily="34" charset="0"/>
                <a:cs typeface="Calibri" panose="020F0502020204030204" pitchFamily="34" charset="0"/>
              </a:rPr>
              <a:t>Μωάμεθ.</a:t>
            </a:r>
          </a:p>
          <a:p>
            <a:pPr algn="just"/>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Τα βιβλία αυτά, θεολογικά έχουν το ίδιο ακριβώς περιεχόμενο μεταξύ τους, ενώ διαφοροποιούνται ως προς το </a:t>
            </a:r>
            <a:r>
              <a:rPr lang="el-GR" sz="2800" dirty="0" smtClean="0">
                <a:solidFill>
                  <a:schemeClr val="bg1"/>
                </a:solidFill>
                <a:latin typeface="Calibri" panose="020F0502020204030204" pitchFamily="34" charset="0"/>
                <a:cs typeface="Calibri" panose="020F0502020204030204" pitchFamily="34" charset="0"/>
              </a:rPr>
              <a:t>νόμο.</a:t>
            </a:r>
          </a:p>
          <a:p>
            <a:pPr algn="just"/>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Το κάθε βιβλίο εμπεριέχει διαφορετικό νόμο στον κάθε λαό που </a:t>
            </a:r>
            <a:r>
              <a:rPr lang="el-GR" sz="2800" dirty="0" smtClean="0">
                <a:solidFill>
                  <a:schemeClr val="bg1"/>
                </a:solidFill>
                <a:latin typeface="Calibri" panose="020F0502020204030204" pitchFamily="34" charset="0"/>
                <a:cs typeface="Calibri" panose="020F0502020204030204" pitchFamily="34" charset="0"/>
              </a:rPr>
              <a:t>απευθύνεται.</a:t>
            </a:r>
            <a:endParaRPr lang="x-none" sz="2800" dirty="0">
              <a:solidFill>
                <a:schemeClr val="bg1"/>
              </a:solidFill>
              <a:latin typeface="Calibri" panose="020F0502020204030204" pitchFamily="34" charset="0"/>
              <a:cs typeface="Calibri" panose="020F0502020204030204" pitchFamily="34" charset="0"/>
            </a:endParaRPr>
          </a:p>
          <a:p>
            <a:pPr marL="0" indent="0">
              <a:buNone/>
            </a:pPr>
            <a:endParaRPr lang="x-none" sz="2800" dirty="0"/>
          </a:p>
        </p:txBody>
      </p:sp>
    </p:spTree>
    <p:extLst>
      <p:ext uri="{BB962C8B-B14F-4D97-AF65-F5344CB8AC3E}">
        <p14:creationId xmlns:p14="http://schemas.microsoft.com/office/powerpoint/2010/main" xmlns="" val="402147275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58DD9E-6A04-430B-A1A2-57C3980DE601}"/>
              </a:ext>
            </a:extLst>
          </p:cNvPr>
          <p:cNvSpPr>
            <a:spLocks noGrp="1"/>
          </p:cNvSpPr>
          <p:nvPr>
            <p:ph idx="1"/>
          </p:nvPr>
        </p:nvSpPr>
        <p:spPr>
          <a:xfrm>
            <a:off x="464234" y="576776"/>
            <a:ext cx="9585619" cy="5671624"/>
          </a:xfrm>
        </p:spPr>
        <p:txBody>
          <a:bodyPr>
            <a:normAutofit/>
          </a:bodyPr>
          <a:lstStyle/>
          <a:p>
            <a:pPr algn="just"/>
            <a:r>
              <a:rPr lang="el-GR" sz="2800" dirty="0">
                <a:solidFill>
                  <a:schemeClr val="bg1"/>
                </a:solidFill>
                <a:latin typeface="Calibri" panose="020F0502020204030204" pitchFamily="34" charset="0"/>
                <a:cs typeface="Calibri" panose="020F0502020204030204" pitchFamily="34" charset="0"/>
              </a:rPr>
              <a:t>Υπάρχουν και άλλες θείες αποκαλύψεις, οι οποίες δεν είναι γνωστές στην ανθρωπότητα </a:t>
            </a:r>
            <a:endParaRPr lang="x-none" sz="2800" dirty="0">
              <a:solidFill>
                <a:schemeClr val="bg1"/>
              </a:solidFill>
              <a:latin typeface="Calibri" panose="020F0502020204030204" pitchFamily="34" charset="0"/>
              <a:cs typeface="Calibri" panose="020F0502020204030204" pitchFamily="34" charset="0"/>
            </a:endParaRPr>
          </a:p>
          <a:p>
            <a:pPr marL="0" indent="0" algn="just">
              <a:buNone/>
            </a:pPr>
            <a:r>
              <a:rPr lang="el-GR" sz="2800" dirty="0">
                <a:solidFill>
                  <a:schemeClr val="bg1"/>
                </a:solidFill>
                <a:latin typeface="Calibri" panose="020F0502020204030204" pitchFamily="34" charset="0"/>
                <a:cs typeface="Calibri" panose="020F0502020204030204" pitchFamily="34" charset="0"/>
              </a:rPr>
              <a:t> </a:t>
            </a:r>
            <a:endParaRPr lang="x-none" sz="2800" dirty="0">
              <a:solidFill>
                <a:schemeClr val="bg1"/>
              </a:solidFill>
              <a:latin typeface="Calibri" panose="020F0502020204030204" pitchFamily="34" charset="0"/>
              <a:cs typeface="Calibri" panose="020F0502020204030204" pitchFamily="34" charset="0"/>
            </a:endParaRPr>
          </a:p>
          <a:p>
            <a:pPr algn="just"/>
            <a:r>
              <a:rPr lang="en-GB" sz="2800" dirty="0">
                <a:solidFill>
                  <a:schemeClr val="bg1"/>
                </a:solidFill>
                <a:latin typeface="Calibri" panose="020F0502020204030204" pitchFamily="34" charset="0"/>
                <a:cs typeface="Calibri" panose="020F0502020204030204" pitchFamily="34" charset="0"/>
              </a:rPr>
              <a:t>O</a:t>
            </a:r>
            <a:r>
              <a:rPr lang="el-GR" sz="2800" dirty="0">
                <a:solidFill>
                  <a:schemeClr val="bg1"/>
                </a:solidFill>
                <a:latin typeface="Calibri" panose="020F0502020204030204" pitchFamily="34" charset="0"/>
                <a:cs typeface="Calibri" panose="020F0502020204030204" pitchFamily="34" charset="0"/>
              </a:rPr>
              <a:t> Θεός έστειλε σε κάθε λαό και έθνος την αποκάλυψή του</a:t>
            </a:r>
            <a:endParaRPr lang="x-none" sz="2800" dirty="0">
              <a:solidFill>
                <a:schemeClr val="bg1"/>
              </a:solidFill>
              <a:latin typeface="Calibri" panose="020F0502020204030204" pitchFamily="34" charset="0"/>
              <a:cs typeface="Calibri" panose="020F0502020204030204" pitchFamily="34" charset="0"/>
            </a:endParaRPr>
          </a:p>
          <a:p>
            <a:pPr marL="0" indent="0">
              <a:buNone/>
            </a:pPr>
            <a:r>
              <a:rPr lang="el-GR" sz="2800" dirty="0">
                <a:solidFill>
                  <a:schemeClr val="bg1"/>
                </a:solidFill>
                <a:latin typeface="Calibri" panose="020F0502020204030204" pitchFamily="34" charset="0"/>
                <a:cs typeface="Calibri" panose="020F0502020204030204" pitchFamily="34" charset="0"/>
              </a:rPr>
              <a:t> </a:t>
            </a:r>
            <a:endParaRPr lang="x-none" sz="2800" dirty="0">
              <a:solidFill>
                <a:schemeClr val="bg1"/>
              </a:solidFill>
              <a:latin typeface="Calibri" panose="020F0502020204030204" pitchFamily="34" charset="0"/>
              <a:cs typeface="Calibri" panose="020F0502020204030204" pitchFamily="34" charset="0"/>
            </a:endParaRPr>
          </a:p>
          <a:p>
            <a:endParaRPr lang="x-none" sz="2800" dirty="0"/>
          </a:p>
        </p:txBody>
      </p:sp>
      <p:sp>
        <p:nvSpPr>
          <p:cNvPr id="4" name="3 - Ορθογώνιο"/>
          <p:cNvSpPr/>
          <p:nvPr/>
        </p:nvSpPr>
        <p:spPr>
          <a:xfrm>
            <a:off x="558019" y="3572246"/>
            <a:ext cx="9359704" cy="1384995"/>
          </a:xfrm>
          <a:prstGeom prst="rect">
            <a:avLst/>
          </a:prstGeom>
          <a:solidFill>
            <a:schemeClr val="bg2">
              <a:lumMod val="75000"/>
            </a:schemeClr>
          </a:solidFill>
        </p:spPr>
        <p:txBody>
          <a:bodyPr wrap="square">
            <a:spAutoFit/>
          </a:bodyPr>
          <a:lstStyle/>
          <a:p>
            <a:pPr algn="just"/>
            <a:r>
              <a:rPr lang="el-GR" sz="2800" dirty="0" smtClean="0">
                <a:solidFill>
                  <a:schemeClr val="bg1"/>
                </a:solidFill>
                <a:latin typeface="Calibri" panose="020F0502020204030204" pitchFamily="34" charset="0"/>
                <a:cs typeface="Calibri" panose="020F0502020204030204" pitchFamily="34" charset="0"/>
              </a:rPr>
              <a:t>Το Κοράνιο αναφέρει: </a:t>
            </a:r>
            <a:r>
              <a:rPr lang="el-GR" sz="2800" i="1" dirty="0" smtClean="0">
                <a:solidFill>
                  <a:schemeClr val="bg1"/>
                </a:solidFill>
                <a:latin typeface="Calibri" panose="020F0502020204030204" pitchFamily="34" charset="0"/>
                <a:cs typeface="Calibri" panose="020F0502020204030204" pitchFamily="34" charset="0"/>
              </a:rPr>
              <a:t>«Πράγματι, στείλαμε σε κάθε έθνος έναν απόστολο, (με την εντολή): ‘’Να λατρεύετε μόνο τον </a:t>
            </a:r>
            <a:r>
              <a:rPr lang="en-GB" sz="2800" i="1" dirty="0" smtClean="0">
                <a:solidFill>
                  <a:schemeClr val="bg1"/>
                </a:solidFill>
                <a:latin typeface="Calibri" panose="020F0502020204030204" pitchFamily="34" charset="0"/>
                <a:cs typeface="Calibri" panose="020F0502020204030204" pitchFamily="34" charset="0"/>
              </a:rPr>
              <a:t>All</a:t>
            </a:r>
            <a:r>
              <a:rPr lang="el-GR" sz="2800" i="1" dirty="0" smtClean="0">
                <a:solidFill>
                  <a:schemeClr val="bg1"/>
                </a:solidFill>
                <a:latin typeface="Calibri" panose="020F0502020204030204" pitchFamily="34" charset="0"/>
                <a:cs typeface="Calibri" panose="020F0502020204030204" pitchFamily="34" charset="0"/>
              </a:rPr>
              <a:t>ā</a:t>
            </a:r>
            <a:r>
              <a:rPr lang="en-GB" sz="2800" i="1" dirty="0" smtClean="0">
                <a:solidFill>
                  <a:schemeClr val="bg1"/>
                </a:solidFill>
                <a:latin typeface="Calibri" panose="020F0502020204030204" pitchFamily="34" charset="0"/>
                <a:cs typeface="Calibri" panose="020F0502020204030204" pitchFamily="34" charset="0"/>
              </a:rPr>
              <a:t>h</a:t>
            </a:r>
            <a:r>
              <a:rPr lang="el-GR" sz="2800" i="1" dirty="0" smtClean="0">
                <a:solidFill>
                  <a:schemeClr val="bg1"/>
                </a:solidFill>
                <a:latin typeface="Calibri" panose="020F0502020204030204" pitchFamily="34" charset="0"/>
                <a:cs typeface="Calibri" panose="020F0502020204030204" pitchFamily="34" charset="0"/>
              </a:rPr>
              <a:t> και να αποφεύγετε την ειδωλολατρία’’» (Κοράνιο 16:36) .</a:t>
            </a:r>
            <a:endParaRPr lang="x-none"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7333359"/>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1285D-A3D4-4AF2-8B7A-C41081F98F3F}"/>
              </a:ext>
            </a:extLst>
          </p:cNvPr>
          <p:cNvSpPr>
            <a:spLocks noGrp="1"/>
          </p:cNvSpPr>
          <p:nvPr>
            <p:ph type="title"/>
          </p:nvPr>
        </p:nvSpPr>
        <p:spPr>
          <a:xfrm>
            <a:off x="2210443" y="249437"/>
            <a:ext cx="6624067" cy="1223983"/>
          </a:xfrm>
        </p:spPr>
        <p:txBody>
          <a:bodyPr>
            <a:noAutofit/>
          </a:bodyPr>
          <a:lstStyle/>
          <a:p>
            <a:pPr algn="ctr">
              <a:lnSpc>
                <a:spcPct val="90000"/>
              </a:lnSpc>
            </a:pPr>
            <a:r>
              <a:rPr lang="el-GR" dirty="0">
                <a:solidFill>
                  <a:schemeClr val="tx1"/>
                </a:solidFill>
                <a:latin typeface="Calibri" panose="020F0502020204030204" pitchFamily="34" charset="0"/>
                <a:cs typeface="Calibri" panose="020F0502020204030204" pitchFamily="34" charset="0"/>
              </a:rPr>
              <a:t>Ανάλυση των βιβλίων: </a:t>
            </a:r>
            <a:r>
              <a:rPr lang="x-none" dirty="0">
                <a:solidFill>
                  <a:schemeClr val="tx1"/>
                </a:solidFill>
                <a:latin typeface="Calibri" panose="020F0502020204030204" pitchFamily="34" charset="0"/>
                <a:cs typeface="Calibri" panose="020F0502020204030204" pitchFamily="34" charset="0"/>
              </a:rPr>
              <a:t/>
            </a:r>
            <a:br>
              <a:rPr lang="x-none" dirty="0">
                <a:solidFill>
                  <a:schemeClr val="tx1"/>
                </a:solidFill>
                <a:latin typeface="Calibri" panose="020F0502020204030204" pitchFamily="34" charset="0"/>
                <a:cs typeface="Calibri" panose="020F0502020204030204" pitchFamily="34" charset="0"/>
              </a:rPr>
            </a:b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CA2E583D-804E-48D6-BF0E-B5678A995F42}"/>
              </a:ext>
            </a:extLst>
          </p:cNvPr>
          <p:cNvSpPr>
            <a:spLocks noGrp="1"/>
          </p:cNvSpPr>
          <p:nvPr>
            <p:ph idx="1"/>
          </p:nvPr>
        </p:nvSpPr>
        <p:spPr>
          <a:xfrm>
            <a:off x="222449" y="1109678"/>
            <a:ext cx="7739865" cy="3701473"/>
          </a:xfrm>
        </p:spPr>
        <p:txBody>
          <a:bodyPr>
            <a:normAutofit/>
          </a:bodyPr>
          <a:lstStyle/>
          <a:p>
            <a:pPr marL="0" indent="0" algn="just">
              <a:lnSpc>
                <a:spcPct val="90000"/>
              </a:lnSpc>
              <a:buNone/>
            </a:pPr>
            <a:r>
              <a:rPr lang="el-GR" dirty="0">
                <a:solidFill>
                  <a:schemeClr val="bg1"/>
                </a:solidFill>
                <a:latin typeface="Calibri" panose="020F0502020204030204" pitchFamily="34" charset="0"/>
                <a:cs typeface="Calibri" panose="020F0502020204030204" pitchFamily="34" charset="0"/>
              </a:rPr>
              <a:t>Η Βίβλος του Αβραάμ (Ṣuḥuf ʾIbrāhīm)</a:t>
            </a:r>
            <a:endParaRPr lang="x-none" dirty="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dirty="0">
                <a:solidFill>
                  <a:schemeClr val="bg1"/>
                </a:solidFill>
                <a:latin typeface="Calibri" panose="020F0502020204030204" pitchFamily="34" charset="0"/>
                <a:cs typeface="Calibri" panose="020F0502020204030204" pitchFamily="34" charset="0"/>
              </a:rPr>
              <a:t>Σύμφωνα με την κορανική διδασκαλία ο Θεός αποκάλυψε το μήνυμά του και στον Αβραάμ, μέσω ενός ιερού </a:t>
            </a:r>
            <a:r>
              <a:rPr lang="el-GR" dirty="0" smtClean="0">
                <a:solidFill>
                  <a:schemeClr val="bg1"/>
                </a:solidFill>
                <a:latin typeface="Calibri" panose="020F0502020204030204" pitchFamily="34" charset="0"/>
                <a:cs typeface="Calibri" panose="020F0502020204030204" pitchFamily="34" charset="0"/>
              </a:rPr>
              <a:t>βιβλίου.</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Σύναψε διαθήκη μαζί </a:t>
            </a:r>
            <a:r>
              <a:rPr lang="el-GR" dirty="0" smtClean="0">
                <a:solidFill>
                  <a:schemeClr val="bg1"/>
                </a:solidFill>
                <a:latin typeface="Calibri" panose="020F0502020204030204" pitchFamily="34" charset="0"/>
                <a:cs typeface="Calibri" panose="020F0502020204030204" pitchFamily="34" charset="0"/>
              </a:rPr>
              <a:t>του.</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Οι γραφές αυτές, σύμφωνα με την ισλαμική παράδοση, καταγράφηκαν από τον ίδιο, καθώς και από τους οπαδούς </a:t>
            </a:r>
            <a:r>
              <a:rPr lang="el-GR" dirty="0" smtClean="0">
                <a:solidFill>
                  <a:schemeClr val="bg1"/>
                </a:solidFill>
                <a:latin typeface="Calibri" panose="020F0502020204030204" pitchFamily="34" charset="0"/>
                <a:cs typeface="Calibri" panose="020F0502020204030204" pitchFamily="34" charset="0"/>
              </a:rPr>
              <a:t>του.</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Θεωρείται ένα βιβλίο, το οποίο έχει </a:t>
            </a:r>
            <a:r>
              <a:rPr lang="el-GR" dirty="0" smtClean="0">
                <a:solidFill>
                  <a:schemeClr val="bg1"/>
                </a:solidFill>
                <a:latin typeface="Calibri" panose="020F0502020204030204" pitchFamily="34" charset="0"/>
                <a:cs typeface="Calibri" panose="020F0502020204030204" pitchFamily="34" charset="0"/>
              </a:rPr>
              <a:t>χαθεί.</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Για το βιβλίο αυτό δεν είναι τίποτε γνωστό, ούτε το όνομά </a:t>
            </a:r>
            <a:r>
              <a:rPr lang="el-GR" dirty="0" smtClean="0">
                <a:solidFill>
                  <a:schemeClr val="bg1"/>
                </a:solidFill>
                <a:latin typeface="Calibri" panose="020F0502020204030204" pitchFamily="34" charset="0"/>
                <a:cs typeface="Calibri" panose="020F0502020204030204" pitchFamily="34" charset="0"/>
              </a:rPr>
              <a:t>του.</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smtClean="0">
                <a:solidFill>
                  <a:schemeClr val="bg1"/>
                </a:solidFill>
                <a:latin typeface="Calibri" panose="020F0502020204030204" pitchFamily="34" charset="0"/>
                <a:cs typeface="Calibri" panose="020F0502020204030204" pitchFamily="34" charset="0"/>
              </a:rPr>
              <a:t>Μόνο </a:t>
            </a:r>
            <a:r>
              <a:rPr lang="el-GR" dirty="0">
                <a:solidFill>
                  <a:schemeClr val="bg1"/>
                </a:solidFill>
                <a:latin typeface="Calibri" panose="020F0502020204030204" pitchFamily="34" charset="0"/>
                <a:cs typeface="Calibri" panose="020F0502020204030204" pitchFamily="34" charset="0"/>
              </a:rPr>
              <a:t>δύο κορανικά χωρία, τα οποία κάνουν αναφορά στο βιβλίο αυτό: </a:t>
            </a:r>
            <a:endParaRPr lang="x-none" dirty="0">
              <a:solidFill>
                <a:schemeClr val="bg1"/>
              </a:solidFill>
              <a:latin typeface="Calibri" panose="020F0502020204030204" pitchFamily="34" charset="0"/>
              <a:cs typeface="Calibri" panose="020F0502020204030204" pitchFamily="34" charset="0"/>
            </a:endParaRPr>
          </a:p>
        </p:txBody>
      </p:sp>
      <p:pic>
        <p:nvPicPr>
          <p:cNvPr id="16" name="Εικόνα 15">
            <a:extLst>
              <a:ext uri="{FF2B5EF4-FFF2-40B4-BE49-F238E27FC236}">
                <a16:creationId xmlns:a16="http://schemas.microsoft.com/office/drawing/2014/main" xmlns="" id="{B09888F2-FAD6-44D1-9996-18A2619F6B93}"/>
              </a:ext>
            </a:extLst>
          </p:cNvPr>
          <p:cNvPicPr/>
          <p:nvPr/>
        </p:nvPicPr>
        <p:blipFill rotWithShape="1">
          <a:blip r:embed="rId3" cstate="print"/>
          <a:srcRect r="2559" b="-2"/>
          <a:stretch/>
        </p:blipFill>
        <p:spPr bwMode="auto">
          <a:xfrm>
            <a:off x="9161124" y="1342322"/>
            <a:ext cx="3030876" cy="3063080"/>
          </a:xfrm>
          <a:prstGeom prst="rect">
            <a:avLst/>
          </a:prstGeom>
          <a:noFill/>
          <a:effectLst>
            <a:outerShdw blurRad="50800" dist="38100" dir="5400000" algn="t" rotWithShape="0">
              <a:prstClr val="black">
                <a:alpha val="43000"/>
              </a:prstClr>
            </a:outerShdw>
          </a:effectLst>
        </p:spPr>
      </p:pic>
      <p:sp>
        <p:nvSpPr>
          <p:cNvPr id="5" name="4 - Ορθογώνιο"/>
          <p:cNvSpPr/>
          <p:nvPr/>
        </p:nvSpPr>
        <p:spPr>
          <a:xfrm>
            <a:off x="276664" y="4826675"/>
            <a:ext cx="8726660" cy="2031325"/>
          </a:xfrm>
          <a:prstGeom prst="rect">
            <a:avLst/>
          </a:prstGeom>
          <a:solidFill>
            <a:schemeClr val="bg2">
              <a:lumMod val="75000"/>
            </a:schemeClr>
          </a:solidFill>
        </p:spPr>
        <p:txBody>
          <a:bodyPr wrap="square">
            <a:spAutoFit/>
          </a:bodyPr>
          <a:lstStyle/>
          <a:p>
            <a:pPr algn="just">
              <a:lnSpc>
                <a:spcPct val="90000"/>
              </a:lnSpc>
            </a:pPr>
            <a:r>
              <a:rPr lang="el-GR" sz="2000" i="1" dirty="0" smtClean="0">
                <a:solidFill>
                  <a:schemeClr val="bg1"/>
                </a:solidFill>
                <a:latin typeface="Calibri" panose="020F0502020204030204" pitchFamily="34" charset="0"/>
                <a:cs typeface="Calibri" panose="020F0502020204030204" pitchFamily="34" charset="0"/>
              </a:rPr>
              <a:t>«Αυτές οι προειδοποιήσεις (ενν. για τα έσχατα) είναι γραμμένες στις Βίβλους των πρώτων (των αρχαίων αποκαλύψεων)… στις Βίβλους του Αβραάμ και του Μωυσή» (Κοράνιο 87:18-19).</a:t>
            </a:r>
            <a:endParaRPr lang="x-none" sz="2000" i="1" smtClean="0">
              <a:solidFill>
                <a:schemeClr val="bg1"/>
              </a:solidFill>
              <a:latin typeface="Calibri" panose="020F0502020204030204" pitchFamily="34" charset="0"/>
              <a:cs typeface="Calibri" panose="020F0502020204030204" pitchFamily="34" charset="0"/>
            </a:endParaRPr>
          </a:p>
          <a:p>
            <a:pPr algn="just">
              <a:lnSpc>
                <a:spcPct val="90000"/>
              </a:lnSpc>
            </a:pPr>
            <a:r>
              <a:rPr lang="el-GR" sz="2000" i="1" dirty="0" smtClean="0">
                <a:solidFill>
                  <a:schemeClr val="bg1"/>
                </a:solidFill>
                <a:latin typeface="Calibri" panose="020F0502020204030204" pitchFamily="34" charset="0"/>
                <a:cs typeface="Calibri" panose="020F0502020204030204" pitchFamily="34" charset="0"/>
              </a:rPr>
              <a:t>«Μήπως δεν έχει πληροφορηθεί για το περιεχόμενο στις σελίδες (της Βίβλου) του Μωυσή και του Αβραάμ που ήταν συνεπείς στις υποχρεώσεις του;» (Κοράνιο 53</a:t>
            </a:r>
            <a:r>
              <a:rPr lang="en-GB" sz="2000" i="1" dirty="0" smtClean="0">
                <a:solidFill>
                  <a:schemeClr val="bg1"/>
                </a:solidFill>
                <a:latin typeface="Calibri" panose="020F0502020204030204" pitchFamily="34" charset="0"/>
                <a:cs typeface="Calibri" panose="020F0502020204030204" pitchFamily="34" charset="0"/>
              </a:rPr>
              <a:t>:36)</a:t>
            </a:r>
            <a:r>
              <a:rPr lang="el-GR" sz="2000" i="1" dirty="0" smtClean="0">
                <a:solidFill>
                  <a:schemeClr val="bg1"/>
                </a:solidFill>
                <a:latin typeface="Calibri" panose="020F0502020204030204" pitchFamily="34" charset="0"/>
                <a:cs typeface="Calibri" panose="020F0502020204030204" pitchFamily="34" charset="0"/>
              </a:rPr>
              <a:t>.</a:t>
            </a:r>
            <a:endParaRPr lang="x-none" sz="2000" i="1" smtClean="0">
              <a:solidFill>
                <a:schemeClr val="bg1"/>
              </a:solidFill>
              <a:latin typeface="Calibri" panose="020F0502020204030204" pitchFamily="34" charset="0"/>
              <a:cs typeface="Calibri" panose="020F0502020204030204" pitchFamily="34" charset="0"/>
            </a:endParaRPr>
          </a:p>
          <a:p>
            <a:pPr>
              <a:lnSpc>
                <a:spcPct val="90000"/>
              </a:lnSpc>
            </a:pPr>
            <a:endParaRPr lang="x-none" sz="2000" dirty="0"/>
          </a:p>
        </p:txBody>
      </p:sp>
    </p:spTree>
    <p:extLst>
      <p:ext uri="{BB962C8B-B14F-4D97-AF65-F5344CB8AC3E}">
        <p14:creationId xmlns:p14="http://schemas.microsoft.com/office/powerpoint/2010/main" xmlns="" val="2188599223"/>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Εικόνα 12">
            <a:extLst>
              <a:ext uri="{FF2B5EF4-FFF2-40B4-BE49-F238E27FC236}">
                <a16:creationId xmlns:a16="http://schemas.microsoft.com/office/drawing/2014/main" xmlns="" id="{48B82E66-736A-44CE-8D6B-EEF0CFF29558}"/>
              </a:ext>
            </a:extLst>
          </p:cNvPr>
          <p:cNvPicPr/>
          <p:nvPr/>
        </p:nvPicPr>
        <p:blipFill rotWithShape="1">
          <a:blip r:embed="rId3" cstate="print">
            <a:duotone>
              <a:prstClr val="black"/>
              <a:schemeClr val="accent5">
                <a:tint val="45000"/>
                <a:satMod val="400000"/>
              </a:schemeClr>
            </a:duotone>
            <a:alphaModFix amt="15000"/>
          </a:blip>
          <a:srcRect t="8518" b="12535"/>
          <a:stretch/>
        </p:blipFill>
        <p:spPr bwMode="auto">
          <a:xfrm>
            <a:off x="20" y="10"/>
            <a:ext cx="12191980" cy="6857990"/>
          </a:xfrm>
          <a:prstGeom prst="rect">
            <a:avLst/>
          </a:prstGeom>
          <a:noFill/>
        </p:spPr>
      </p:pic>
      <p:sp>
        <p:nvSpPr>
          <p:cNvPr id="2" name="Title 1">
            <a:extLst>
              <a:ext uri="{FF2B5EF4-FFF2-40B4-BE49-F238E27FC236}">
                <a16:creationId xmlns:a16="http://schemas.microsoft.com/office/drawing/2014/main" xmlns="" id="{018BA540-85E1-40F8-AE83-FE78FA3DA17C}"/>
              </a:ext>
            </a:extLst>
          </p:cNvPr>
          <p:cNvSpPr>
            <a:spLocks noGrp="1"/>
          </p:cNvSpPr>
          <p:nvPr>
            <p:ph type="title"/>
          </p:nvPr>
        </p:nvSpPr>
        <p:spPr>
          <a:xfrm>
            <a:off x="660179" y="0"/>
            <a:ext cx="9404723" cy="893197"/>
          </a:xfrm>
        </p:spPr>
        <p:txBody>
          <a:bodyPr>
            <a:normAutofit fontScale="90000"/>
          </a:bodyPr>
          <a:lstStyle/>
          <a:p>
            <a:pPr algn="ctr"/>
            <a:r>
              <a:rPr lang="el-GR" sz="4700" dirty="0">
                <a:solidFill>
                  <a:schemeClr val="tx1"/>
                </a:solidFill>
                <a:latin typeface="Calibri" panose="020F0502020204030204" pitchFamily="34" charset="0"/>
                <a:cs typeface="Calibri" panose="020F0502020204030204" pitchFamily="34" charset="0"/>
              </a:rPr>
              <a:t>Η </a:t>
            </a:r>
            <a:r>
              <a:rPr lang="en-US" sz="4700" dirty="0">
                <a:solidFill>
                  <a:schemeClr val="tx1"/>
                </a:solidFill>
                <a:latin typeface="Calibri" panose="020F0502020204030204" pitchFamily="34" charset="0"/>
                <a:cs typeface="Calibri" panose="020F0502020204030204" pitchFamily="34" charset="0"/>
              </a:rPr>
              <a:t>Torah</a:t>
            </a:r>
            <a:r>
              <a:rPr lang="el-GR" sz="4700" dirty="0">
                <a:solidFill>
                  <a:schemeClr val="tx1"/>
                </a:solidFill>
                <a:latin typeface="Calibri" panose="020F0502020204030204" pitchFamily="34" charset="0"/>
                <a:cs typeface="Calibri" panose="020F0502020204030204" pitchFamily="34" charset="0"/>
              </a:rPr>
              <a:t> (</a:t>
            </a:r>
            <a:r>
              <a:rPr lang="en-US" sz="4700" i="1" dirty="0">
                <a:solidFill>
                  <a:schemeClr val="tx1"/>
                </a:solidFill>
                <a:latin typeface="Calibri" panose="020F0502020204030204" pitchFamily="34" charset="0"/>
                <a:cs typeface="Calibri" panose="020F0502020204030204" pitchFamily="34" charset="0"/>
              </a:rPr>
              <a:t>al</a:t>
            </a:r>
            <a:r>
              <a:rPr lang="el-GR" sz="4700" i="1" dirty="0">
                <a:solidFill>
                  <a:schemeClr val="tx1"/>
                </a:solidFill>
                <a:latin typeface="Calibri" panose="020F0502020204030204" pitchFamily="34" charset="0"/>
                <a:cs typeface="Calibri" panose="020F0502020204030204" pitchFamily="34" charset="0"/>
              </a:rPr>
              <a:t>-</a:t>
            </a:r>
            <a:r>
              <a:rPr lang="en-GB" sz="4700" i="1" dirty="0">
                <a:solidFill>
                  <a:schemeClr val="tx1"/>
                </a:solidFill>
                <a:latin typeface="Calibri" panose="020F0502020204030204" pitchFamily="34" charset="0"/>
                <a:cs typeface="Calibri" panose="020F0502020204030204" pitchFamily="34" charset="0"/>
              </a:rPr>
              <a:t>Tawr</a:t>
            </a:r>
            <a:r>
              <a:rPr lang="el-GR" sz="4700" i="1" dirty="0">
                <a:solidFill>
                  <a:schemeClr val="tx1"/>
                </a:solidFill>
                <a:latin typeface="Calibri" panose="020F0502020204030204" pitchFamily="34" charset="0"/>
                <a:cs typeface="Calibri" panose="020F0502020204030204" pitchFamily="34" charset="0"/>
              </a:rPr>
              <a:t>ā</a:t>
            </a:r>
            <a:r>
              <a:rPr lang="en-GB" sz="4700" i="1" dirty="0">
                <a:solidFill>
                  <a:schemeClr val="tx1"/>
                </a:solidFill>
                <a:latin typeface="Calibri" panose="020F0502020204030204" pitchFamily="34" charset="0"/>
                <a:cs typeface="Calibri" panose="020F0502020204030204" pitchFamily="34" charset="0"/>
              </a:rPr>
              <a:t>t</a:t>
            </a:r>
            <a:r>
              <a:rPr lang="el-GR" sz="4700" dirty="0">
                <a:solidFill>
                  <a:schemeClr val="tx1"/>
                </a:solidFill>
                <a:latin typeface="Calibri" panose="020F0502020204030204" pitchFamily="34" charset="0"/>
                <a:cs typeface="Calibri" panose="020F0502020204030204" pitchFamily="34" charset="0"/>
              </a:rPr>
              <a:t>) </a:t>
            </a:r>
            <a:r>
              <a:rPr lang="x-none"/>
              <a:t/>
            </a:r>
            <a:br>
              <a:rPr lang="x-none"/>
            </a:br>
            <a:endParaRPr lang="x-none" dirty="0"/>
          </a:p>
        </p:txBody>
      </p:sp>
      <p:sp>
        <p:nvSpPr>
          <p:cNvPr id="10" name="Rectangle 9">
            <a:extLst>
              <a:ext uri="{FF2B5EF4-FFF2-40B4-BE49-F238E27FC236}">
                <a16:creationId xmlns:a16="http://schemas.microsoft.com/office/drawing/2014/main" xmlns="" id="{B6301731-CD34-4213-B979-1F8EE9C38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F09783C3-A76A-4AB3-8A87-29AD30FF3761}"/>
              </a:ext>
            </a:extLst>
          </p:cNvPr>
          <p:cNvSpPr>
            <a:spLocks noGrp="1"/>
          </p:cNvSpPr>
          <p:nvPr>
            <p:ph idx="1"/>
          </p:nvPr>
        </p:nvSpPr>
        <p:spPr>
          <a:xfrm>
            <a:off x="1103312" y="1500028"/>
            <a:ext cx="8946541" cy="4748372"/>
          </a:xfrm>
          <a:noFill/>
        </p:spPr>
        <p:txBody>
          <a:bodyPr anchor="ctr">
            <a:noAutofit/>
          </a:bodyPr>
          <a:lstStyle/>
          <a:p>
            <a:pPr algn="just">
              <a:lnSpc>
                <a:spcPct val="90000"/>
              </a:lnSpc>
            </a:pPr>
            <a:r>
              <a:rPr lang="el-GR" dirty="0">
                <a:solidFill>
                  <a:schemeClr val="bg1"/>
                </a:solidFill>
                <a:latin typeface="Calibri" panose="020F0502020204030204" pitchFamily="34" charset="0"/>
                <a:cs typeface="Calibri" panose="020F0502020204030204" pitchFamily="34" charset="0"/>
              </a:rPr>
              <a:t>Την αποκάλυψε ο Θεός στο Μωυσή</a:t>
            </a:r>
            <a:endParaRPr lang="x-none">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dirty="0">
                <a:solidFill>
                  <a:schemeClr val="bg1"/>
                </a:solidFill>
                <a:latin typeface="Calibri" panose="020F0502020204030204" pitchFamily="34" charset="0"/>
                <a:cs typeface="Calibri" panose="020F0502020204030204" pitchFamily="34" charset="0"/>
              </a:rPr>
              <a:t>Το Κοράνιο αναφέρεται στην Torah δεκαοκτώ φορές και επιβεβαιώνει ότι αποτελεί μέρος του λόγου του Θεού </a:t>
            </a:r>
            <a:r>
              <a:rPr lang="el-GR" dirty="0" smtClean="0">
                <a:solidFill>
                  <a:schemeClr val="bg1"/>
                </a:solidFill>
                <a:latin typeface="Calibri" panose="020F0502020204030204" pitchFamily="34" charset="0"/>
                <a:cs typeface="Calibri" panose="020F0502020204030204" pitchFamily="34" charset="0"/>
              </a:rPr>
              <a:t>.</a:t>
            </a:r>
            <a:endParaRPr lang="x-none">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dirty="0" smtClean="0">
                <a:solidFill>
                  <a:schemeClr val="bg1"/>
                </a:solidFill>
                <a:latin typeface="Calibri" panose="020F0502020204030204" pitchFamily="34" charset="0"/>
                <a:cs typeface="Calibri" panose="020F0502020204030204" pitchFamily="34" charset="0"/>
              </a:rPr>
              <a:t> </a:t>
            </a:r>
            <a:r>
              <a:rPr lang="el-GR" i="1" dirty="0" smtClean="0">
                <a:solidFill>
                  <a:schemeClr val="bg1"/>
                </a:solidFill>
                <a:latin typeface="Calibri" panose="020F0502020204030204" pitchFamily="34" charset="0"/>
                <a:cs typeface="Calibri" panose="020F0502020204030204" pitchFamily="34" charset="0"/>
              </a:rPr>
              <a:t>«Εμείς είμαστε που αποκαλύψαμε το Νόμο (στο Μωυσή) που σ’ αυτό υπάρχει η καθοδήγηση και το φως» (Κοράνιο 5:44).</a:t>
            </a:r>
            <a:endParaRPr lang="x-none" i="1" smtClean="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i="1" dirty="0" smtClean="0">
                <a:solidFill>
                  <a:schemeClr val="bg1"/>
                </a:solidFill>
                <a:latin typeface="Calibri" panose="020F0502020204030204" pitchFamily="34" charset="0"/>
                <a:cs typeface="Calibri" panose="020F0502020204030204" pitchFamily="34" charset="0"/>
              </a:rPr>
              <a:t>«Ο </a:t>
            </a:r>
            <a:r>
              <a:rPr lang="en-GB" i="1" dirty="0" smtClean="0">
                <a:solidFill>
                  <a:schemeClr val="bg1"/>
                </a:solidFill>
                <a:latin typeface="Calibri" panose="020F0502020204030204" pitchFamily="34" charset="0"/>
                <a:cs typeface="Calibri" panose="020F0502020204030204" pitchFamily="34" charset="0"/>
              </a:rPr>
              <a:t>All</a:t>
            </a:r>
            <a:r>
              <a:rPr lang="el-GR" i="1" dirty="0" smtClean="0">
                <a:solidFill>
                  <a:schemeClr val="bg1"/>
                </a:solidFill>
                <a:latin typeface="Calibri" panose="020F0502020204030204" pitchFamily="34" charset="0"/>
                <a:cs typeface="Calibri" panose="020F0502020204030204" pitchFamily="34" charset="0"/>
              </a:rPr>
              <a:t>ā</a:t>
            </a:r>
            <a:r>
              <a:rPr lang="en-GB" i="1" dirty="0" smtClean="0">
                <a:solidFill>
                  <a:schemeClr val="bg1"/>
                </a:solidFill>
                <a:latin typeface="Calibri" panose="020F0502020204030204" pitchFamily="34" charset="0"/>
                <a:cs typeface="Calibri" panose="020F0502020204030204" pitchFamily="34" charset="0"/>
              </a:rPr>
              <a:t>h</a:t>
            </a:r>
            <a:r>
              <a:rPr lang="el-GR" i="1" dirty="0" smtClean="0">
                <a:solidFill>
                  <a:schemeClr val="bg1"/>
                </a:solidFill>
                <a:latin typeface="Calibri" panose="020F0502020204030204" pitchFamily="34" charset="0"/>
                <a:cs typeface="Calibri" panose="020F0502020204030204" pitchFamily="34" charset="0"/>
              </a:rPr>
              <a:t> έστειλε την </a:t>
            </a:r>
            <a:r>
              <a:rPr lang="en-US" i="1" dirty="0" smtClean="0">
                <a:solidFill>
                  <a:schemeClr val="bg1"/>
                </a:solidFill>
                <a:latin typeface="Calibri" panose="020F0502020204030204" pitchFamily="34" charset="0"/>
                <a:cs typeface="Calibri" panose="020F0502020204030204" pitchFamily="34" charset="0"/>
              </a:rPr>
              <a:t>Torah</a:t>
            </a:r>
            <a:r>
              <a:rPr lang="el-GR" i="1" dirty="0" smtClean="0">
                <a:solidFill>
                  <a:schemeClr val="bg1"/>
                </a:solidFill>
                <a:latin typeface="Calibri" panose="020F0502020204030204" pitchFamily="34" charset="0"/>
                <a:cs typeface="Calibri" panose="020F0502020204030204" pitchFamily="34" charset="0"/>
              </a:rPr>
              <a:t>»  (Κοράνιο 3:3).  </a:t>
            </a:r>
            <a:endParaRPr lang="x-none" i="1" smtClean="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i="1" dirty="0" smtClean="0">
                <a:solidFill>
                  <a:schemeClr val="bg1"/>
                </a:solidFill>
                <a:latin typeface="Calibri" panose="020F0502020204030204" pitchFamily="34" charset="0"/>
                <a:cs typeface="Calibri" panose="020F0502020204030204" pitchFamily="34" charset="0"/>
              </a:rPr>
              <a:t>«Και δώσαμε στο Μωυσή τη Βίβλο […] και την κάναμε οδηγό για τα παιδιά του Ισραήλ» (Κοράνιο 32:23).   </a:t>
            </a:r>
            <a:endParaRPr lang="x-none" i="1" smtClean="0">
              <a:solidFill>
                <a:schemeClr val="bg1"/>
              </a:solidFill>
              <a:latin typeface="Calibri" panose="020F0502020204030204" pitchFamily="34" charset="0"/>
              <a:cs typeface="Calibri" panose="020F0502020204030204" pitchFamily="34" charset="0"/>
            </a:endParaRPr>
          </a:p>
          <a:p>
            <a:pPr algn="just">
              <a:lnSpc>
                <a:spcPct val="90000"/>
              </a:lnSpc>
            </a:pPr>
            <a:r>
              <a:rPr lang="el-GR" dirty="0" smtClean="0">
                <a:solidFill>
                  <a:schemeClr val="bg1"/>
                </a:solidFill>
                <a:latin typeface="Calibri" panose="020F0502020204030204" pitchFamily="34" charset="0"/>
                <a:cs typeface="Calibri" panose="020F0502020204030204" pitchFamily="34" charset="0"/>
              </a:rPr>
              <a:t>Η </a:t>
            </a:r>
            <a:r>
              <a:rPr lang="el-GR" dirty="0">
                <a:solidFill>
                  <a:schemeClr val="bg1"/>
                </a:solidFill>
                <a:latin typeface="Calibri" panose="020F0502020204030204" pitchFamily="34" charset="0"/>
                <a:cs typeface="Calibri" panose="020F0502020204030204" pitchFamily="34" charset="0"/>
              </a:rPr>
              <a:t>αποκάλυψη αυτή, σύμφωνα με το Μωάμεθ δεν έγινε μέσω ενός αγγέλου, όπως π.χ. στην περίπτωση του Μωάμεθ, αλλά απευθείας από τον ίδιο το Θεό στο </a:t>
            </a:r>
            <a:r>
              <a:rPr lang="el-GR" dirty="0" smtClean="0">
                <a:solidFill>
                  <a:schemeClr val="bg1"/>
                </a:solidFill>
                <a:latin typeface="Calibri" panose="020F0502020204030204" pitchFamily="34" charset="0"/>
                <a:cs typeface="Calibri" panose="020F0502020204030204" pitchFamily="34" charset="0"/>
              </a:rPr>
              <a:t>Μωυσή.</a:t>
            </a:r>
            <a:endParaRPr lang="x-none">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Το βιβλίο αυτό απευθύνεται αποκλειστικά στους </a:t>
            </a:r>
            <a:r>
              <a:rPr lang="el-GR" dirty="0" smtClean="0">
                <a:solidFill>
                  <a:schemeClr val="bg1"/>
                </a:solidFill>
                <a:latin typeface="Calibri" panose="020F0502020204030204" pitchFamily="34" charset="0"/>
                <a:cs typeface="Calibri" panose="020F0502020204030204" pitchFamily="34" charset="0"/>
              </a:rPr>
              <a:t>ιουδαίους.</a:t>
            </a:r>
            <a:endParaRPr lang="x-none">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Εμπεριέχει θεολογικές αναφορές (πρόσκληση στο μονοθεϊσμό, αναφορά στην Ημέρα της Κρίσεως,  στον Παράδεισο (Jannah) και την Κόλαση (Jahannam) κ.ά. (Κοράνιο 87:19</a:t>
            </a:r>
            <a:r>
              <a:rPr lang="el-GR" dirty="0" smtClean="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 </a:t>
            </a:r>
            <a:endParaRPr lang="x-none">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Εμπεριέχει επίσης και νομικές διατάξεις προς τον ιουδαϊκό λαό (για τη μοιχεία, την κλοπή, το φόνο κ.ά.) (Κοράνιο 5:43</a:t>
            </a:r>
            <a:r>
              <a:rPr lang="el-GR" dirty="0" smtClean="0">
                <a:solidFill>
                  <a:schemeClr val="bg1"/>
                </a:solidFill>
                <a:latin typeface="Calibri" panose="020F0502020204030204" pitchFamily="34" charset="0"/>
                <a:cs typeface="Calibri" panose="020F0502020204030204" pitchFamily="34" charset="0"/>
              </a:rPr>
              <a:t>).</a:t>
            </a:r>
            <a:endParaRPr lang="x-none">
              <a:solidFill>
                <a:schemeClr val="bg1"/>
              </a:solidFill>
              <a:latin typeface="Calibri" panose="020F0502020204030204" pitchFamily="34" charset="0"/>
              <a:cs typeface="Calibri" panose="020F0502020204030204" pitchFamily="34" charset="0"/>
            </a:endParaRPr>
          </a:p>
          <a:p>
            <a:pPr>
              <a:lnSpc>
                <a:spcPct val="90000"/>
              </a:lnSpc>
            </a:pPr>
            <a:endParaRPr lang="x-none" dirty="0"/>
          </a:p>
        </p:txBody>
      </p:sp>
    </p:spTree>
    <p:extLst>
      <p:ext uri="{BB962C8B-B14F-4D97-AF65-F5344CB8AC3E}">
        <p14:creationId xmlns:p14="http://schemas.microsoft.com/office/powerpoint/2010/main" xmlns="" val="768030879"/>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D241D-0AB9-4A0B-9BFF-15D8B7670D5E}"/>
              </a:ext>
            </a:extLst>
          </p:cNvPr>
          <p:cNvSpPr>
            <a:spLocks noGrp="1"/>
          </p:cNvSpPr>
          <p:nvPr>
            <p:ph type="title"/>
          </p:nvPr>
        </p:nvSpPr>
        <p:spPr>
          <a:xfrm>
            <a:off x="2166424" y="277574"/>
            <a:ext cx="7214155" cy="1016653"/>
          </a:xfrm>
        </p:spPr>
        <p:txBody>
          <a:bodyPr>
            <a:normAutofit fontScale="90000"/>
          </a:bodyPr>
          <a:lstStyle/>
          <a:p>
            <a:pPr algn="ctr">
              <a:lnSpc>
                <a:spcPct val="90000"/>
              </a:lnSpc>
            </a:pPr>
            <a:r>
              <a:rPr lang="el-GR" dirty="0">
                <a:solidFill>
                  <a:schemeClr val="tx1"/>
                </a:solidFill>
                <a:latin typeface="Calibri" panose="020F0502020204030204" pitchFamily="34" charset="0"/>
                <a:cs typeface="Calibri" panose="020F0502020204030204" pitchFamily="34" charset="0"/>
              </a:rPr>
              <a:t>Οι Ψαλμοί (</a:t>
            </a:r>
            <a:r>
              <a:rPr lang="en-US" i="1" dirty="0">
                <a:solidFill>
                  <a:schemeClr val="tx1"/>
                </a:solidFill>
                <a:latin typeface="Calibri" panose="020F0502020204030204" pitchFamily="34" charset="0"/>
                <a:cs typeface="Calibri" panose="020F0502020204030204" pitchFamily="34" charset="0"/>
              </a:rPr>
              <a:t>al</a:t>
            </a:r>
            <a:r>
              <a:rPr lang="el-GR" i="1" dirty="0">
                <a:solidFill>
                  <a:schemeClr val="tx1"/>
                </a:solidFill>
                <a:latin typeface="Calibri" panose="020F0502020204030204" pitchFamily="34" charset="0"/>
                <a:cs typeface="Calibri" panose="020F0502020204030204" pitchFamily="34" charset="0"/>
              </a:rPr>
              <a:t>-</a:t>
            </a:r>
            <a:r>
              <a:rPr lang="en-US" i="1" dirty="0">
                <a:solidFill>
                  <a:schemeClr val="tx1"/>
                </a:solidFill>
                <a:latin typeface="Calibri" panose="020F0502020204030204" pitchFamily="34" charset="0"/>
                <a:cs typeface="Calibri" panose="020F0502020204030204" pitchFamily="34" charset="0"/>
              </a:rPr>
              <a:t>Zabūr</a:t>
            </a:r>
            <a:r>
              <a:rPr lang="el-GR" dirty="0">
                <a:solidFill>
                  <a:schemeClr val="tx1"/>
                </a:solidFill>
                <a:latin typeface="Calibri" panose="020F0502020204030204" pitchFamily="34" charset="0"/>
                <a:cs typeface="Calibri" panose="020F0502020204030204" pitchFamily="34" charset="0"/>
              </a:rPr>
              <a:t>) </a:t>
            </a:r>
            <a:r>
              <a:rPr lang="x-none" sz="3900" dirty="0">
                <a:solidFill>
                  <a:schemeClr val="tx1"/>
                </a:solidFill>
              </a:rPr>
              <a:t/>
            </a:r>
            <a:br>
              <a:rPr lang="x-none" sz="3900" dirty="0">
                <a:solidFill>
                  <a:schemeClr val="tx1"/>
                </a:solidFill>
              </a:rPr>
            </a:br>
            <a:endParaRPr lang="x-none" sz="3900" dirty="0">
              <a:solidFill>
                <a:schemeClr val="tx1"/>
              </a:solidFill>
            </a:endParaRPr>
          </a:p>
        </p:txBody>
      </p:sp>
      <p:sp>
        <p:nvSpPr>
          <p:cNvPr id="3" name="Content Placeholder 2">
            <a:extLst>
              <a:ext uri="{FF2B5EF4-FFF2-40B4-BE49-F238E27FC236}">
                <a16:creationId xmlns:a16="http://schemas.microsoft.com/office/drawing/2014/main" xmlns="" id="{4343BAE0-0D2C-4D5B-922E-0CB896177683}"/>
              </a:ext>
            </a:extLst>
          </p:cNvPr>
          <p:cNvSpPr>
            <a:spLocks noGrp="1"/>
          </p:cNvSpPr>
          <p:nvPr>
            <p:ph idx="1"/>
          </p:nvPr>
        </p:nvSpPr>
        <p:spPr>
          <a:xfrm>
            <a:off x="281354" y="1111348"/>
            <a:ext cx="7329267" cy="5359790"/>
          </a:xfrm>
        </p:spPr>
        <p:txBody>
          <a:bodyPr>
            <a:normAutofit/>
          </a:bodyPr>
          <a:lstStyle/>
          <a:p>
            <a:pPr algn="just">
              <a:lnSpc>
                <a:spcPct val="90000"/>
              </a:lnSpc>
            </a:pPr>
            <a:r>
              <a:rPr lang="el-GR" sz="2200" dirty="0">
                <a:solidFill>
                  <a:schemeClr val="bg1"/>
                </a:solidFill>
                <a:latin typeface="Calibri" panose="020F0502020204030204" pitchFamily="34" charset="0"/>
                <a:cs typeface="Calibri" panose="020F0502020204030204" pitchFamily="34" charset="0"/>
              </a:rPr>
              <a:t>Στην αραβική γλώσσα η λέξη </a:t>
            </a:r>
            <a:r>
              <a:rPr lang="en-US" sz="2200" dirty="0">
                <a:solidFill>
                  <a:schemeClr val="bg1"/>
                </a:solidFill>
                <a:latin typeface="Calibri" panose="020F0502020204030204" pitchFamily="34" charset="0"/>
                <a:cs typeface="Calibri" panose="020F0502020204030204" pitchFamily="34" charset="0"/>
              </a:rPr>
              <a:t>Zab</a:t>
            </a:r>
            <a:r>
              <a:rPr lang="el-GR" sz="2200" dirty="0">
                <a:solidFill>
                  <a:schemeClr val="bg1"/>
                </a:solidFill>
                <a:latin typeface="Calibri" panose="020F0502020204030204" pitchFamily="34" charset="0"/>
                <a:cs typeface="Calibri" panose="020F0502020204030204" pitchFamily="34" charset="0"/>
              </a:rPr>
              <a:t>ū</a:t>
            </a:r>
            <a:r>
              <a:rPr lang="en-US" sz="2200" dirty="0">
                <a:solidFill>
                  <a:schemeClr val="bg1"/>
                </a:solidFill>
                <a:latin typeface="Calibri" panose="020F0502020204030204" pitchFamily="34" charset="0"/>
                <a:cs typeface="Calibri" panose="020F0502020204030204" pitchFamily="34" charset="0"/>
              </a:rPr>
              <a:t>r </a:t>
            </a:r>
            <a:r>
              <a:rPr lang="el-GR" sz="2200" dirty="0">
                <a:solidFill>
                  <a:schemeClr val="bg1"/>
                </a:solidFill>
                <a:latin typeface="Calibri" panose="020F0502020204030204" pitchFamily="34" charset="0"/>
                <a:cs typeface="Calibri" panose="020F0502020204030204" pitchFamily="34" charset="0"/>
              </a:rPr>
              <a:t>σημαίνει «επιγραφή», «γραφή» ή «βιβλίο</a:t>
            </a:r>
            <a:r>
              <a:rPr lang="el-GR" sz="2200" dirty="0" smtClean="0">
                <a:solidFill>
                  <a:schemeClr val="bg1"/>
                </a:solidFill>
                <a:latin typeface="Calibri" panose="020F0502020204030204" pitchFamily="34" charset="0"/>
                <a:cs typeface="Calibri" panose="020F0502020204030204" pitchFamily="34" charset="0"/>
              </a:rPr>
              <a:t>».</a:t>
            </a:r>
            <a:endParaRPr lang="x-none" sz="22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2200" dirty="0">
                <a:solidFill>
                  <a:schemeClr val="bg1"/>
                </a:solidFill>
                <a:latin typeface="Calibri" panose="020F0502020204030204" pitchFamily="34" charset="0"/>
                <a:cs typeface="Calibri" panose="020F0502020204030204" pitchFamily="34" charset="0"/>
              </a:rPr>
              <a:t>Τους ψαλμούς τους αποκάλυψε ο Θεός στο </a:t>
            </a:r>
            <a:r>
              <a:rPr lang="el-GR" sz="2200" dirty="0" smtClean="0">
                <a:solidFill>
                  <a:schemeClr val="bg1"/>
                </a:solidFill>
                <a:latin typeface="Calibri" panose="020F0502020204030204" pitchFamily="34" charset="0"/>
                <a:cs typeface="Calibri" panose="020F0502020204030204" pitchFamily="34" charset="0"/>
              </a:rPr>
              <a:t>Δαυΐδ.</a:t>
            </a:r>
            <a:r>
              <a:rPr lang="el-GR" sz="2200" dirty="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2200" dirty="0">
                <a:solidFill>
                  <a:schemeClr val="bg1"/>
                </a:solidFill>
                <a:latin typeface="Calibri" panose="020F0502020204030204" pitchFamily="34" charset="0"/>
                <a:cs typeface="Calibri" panose="020F0502020204030204" pitchFamily="34" charset="0"/>
              </a:rPr>
              <a:t>Το Κοράνιο αναφέρεται τρεις φορές στο βιβλίο των </a:t>
            </a:r>
            <a:r>
              <a:rPr lang="el-GR" sz="2200" dirty="0" smtClean="0">
                <a:solidFill>
                  <a:schemeClr val="bg1"/>
                </a:solidFill>
                <a:latin typeface="Calibri" panose="020F0502020204030204" pitchFamily="34" charset="0"/>
                <a:cs typeface="Calibri" panose="020F0502020204030204" pitchFamily="34" charset="0"/>
              </a:rPr>
              <a:t>Ψαλμών.</a:t>
            </a:r>
            <a:r>
              <a:rPr lang="el-GR" sz="2200" dirty="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sz="2200" i="1" dirty="0">
                <a:solidFill>
                  <a:schemeClr val="bg1"/>
                </a:solidFill>
                <a:latin typeface="Calibri" panose="020F0502020204030204" pitchFamily="34" charset="0"/>
                <a:cs typeface="Calibri" panose="020F0502020204030204" pitchFamily="34" charset="0"/>
              </a:rPr>
              <a:t>«Στο Δαυΐδ δώσαμε τους Ψαλμούς» (Κοράνιο 4:163</a:t>
            </a:r>
            <a:r>
              <a:rPr lang="el-GR" sz="2200" i="1" dirty="0" smtClean="0">
                <a:solidFill>
                  <a:schemeClr val="bg1"/>
                </a:solidFill>
                <a:latin typeface="Calibri" panose="020F0502020204030204" pitchFamily="34" charset="0"/>
                <a:cs typeface="Calibri" panose="020F0502020204030204" pitchFamily="34" charset="0"/>
              </a:rPr>
              <a:t>).</a:t>
            </a:r>
            <a:r>
              <a:rPr lang="el-GR" sz="2200" i="1" dirty="0">
                <a:solidFill>
                  <a:schemeClr val="bg1"/>
                </a:solidFill>
                <a:latin typeface="Calibri" panose="020F0502020204030204" pitchFamily="34" charset="0"/>
                <a:cs typeface="Calibri" panose="020F0502020204030204" pitchFamily="34" charset="0"/>
              </a:rPr>
              <a:t> </a:t>
            </a:r>
            <a:endParaRPr lang="x-none" sz="2200" i="1" dirty="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sz="2200" i="1" dirty="0">
                <a:solidFill>
                  <a:schemeClr val="bg1"/>
                </a:solidFill>
                <a:latin typeface="Calibri" panose="020F0502020204030204" pitchFamily="34" charset="0"/>
                <a:cs typeface="Calibri" panose="020F0502020204030204" pitchFamily="34" charset="0"/>
              </a:rPr>
              <a:t>«Έχουμε προτιμήσει μερικούς προφήτες από άλλους, και δώσαμε στο Δαυΐδ ένα ζεβούρ (βιβλίο σταλμένο σ’ αυτόν)» (Κοράνιο 17:55</a:t>
            </a:r>
            <a:r>
              <a:rPr lang="el-GR" sz="2200" i="1" dirty="0" smtClean="0">
                <a:solidFill>
                  <a:schemeClr val="bg1"/>
                </a:solidFill>
                <a:latin typeface="Calibri" panose="020F0502020204030204" pitchFamily="34" charset="0"/>
                <a:cs typeface="Calibri" panose="020F0502020204030204" pitchFamily="34" charset="0"/>
              </a:rPr>
              <a:t>).</a:t>
            </a:r>
            <a:r>
              <a:rPr lang="el-GR" sz="2200" i="1" dirty="0">
                <a:solidFill>
                  <a:schemeClr val="bg1"/>
                </a:solidFill>
                <a:latin typeface="Calibri" panose="020F0502020204030204" pitchFamily="34" charset="0"/>
                <a:cs typeface="Calibri" panose="020F0502020204030204" pitchFamily="34" charset="0"/>
              </a:rPr>
              <a:t> </a:t>
            </a:r>
            <a:endParaRPr lang="x-none" sz="2200" i="1" dirty="0">
              <a:solidFill>
                <a:schemeClr val="bg1"/>
              </a:solidFill>
              <a:latin typeface="Calibri" panose="020F0502020204030204" pitchFamily="34" charset="0"/>
              <a:cs typeface="Calibri" panose="020F0502020204030204" pitchFamily="34" charset="0"/>
            </a:endParaRPr>
          </a:p>
          <a:p>
            <a:pPr algn="just">
              <a:lnSpc>
                <a:spcPct val="90000"/>
              </a:lnSpc>
            </a:pPr>
            <a:r>
              <a:rPr lang="el-GR" sz="2200" dirty="0">
                <a:solidFill>
                  <a:schemeClr val="bg1"/>
                </a:solidFill>
                <a:latin typeface="Calibri" panose="020F0502020204030204" pitchFamily="34" charset="0"/>
                <a:cs typeface="Calibri" panose="020F0502020204030204" pitchFamily="34" charset="0"/>
              </a:rPr>
              <a:t>Θεολογικά περιείχε τις ίδιες αναφορές με την </a:t>
            </a:r>
            <a:r>
              <a:rPr lang="el-GR" sz="2200" dirty="0" smtClean="0">
                <a:solidFill>
                  <a:schemeClr val="bg1"/>
                </a:solidFill>
                <a:latin typeface="Calibri" panose="020F0502020204030204" pitchFamily="34" charset="0"/>
                <a:cs typeface="Calibri" panose="020F0502020204030204" pitchFamily="34" charset="0"/>
              </a:rPr>
              <a:t>Torah.</a:t>
            </a:r>
            <a:endParaRPr lang="x-none" sz="22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2200" dirty="0">
                <a:solidFill>
                  <a:schemeClr val="bg1"/>
                </a:solidFill>
                <a:latin typeface="Calibri" panose="020F0502020204030204" pitchFamily="34" charset="0"/>
                <a:cs typeface="Calibri" panose="020F0502020204030204" pitchFamily="34" charset="0"/>
              </a:rPr>
              <a:t>Πρόκειται για ένα βιβλίο υμνολογίας προς το </a:t>
            </a:r>
            <a:r>
              <a:rPr lang="el-GR" sz="2200" dirty="0" smtClean="0">
                <a:solidFill>
                  <a:schemeClr val="bg1"/>
                </a:solidFill>
                <a:latin typeface="Calibri" panose="020F0502020204030204" pitchFamily="34" charset="0"/>
                <a:cs typeface="Calibri" panose="020F0502020204030204" pitchFamily="34" charset="0"/>
              </a:rPr>
              <a:t>Θεό.</a:t>
            </a:r>
            <a:endParaRPr lang="x-none" sz="22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2200" dirty="0">
                <a:solidFill>
                  <a:schemeClr val="bg1"/>
                </a:solidFill>
                <a:latin typeface="Calibri" panose="020F0502020204030204" pitchFamily="34" charset="0"/>
                <a:cs typeface="Calibri" panose="020F0502020204030204" pitchFamily="34" charset="0"/>
              </a:rPr>
              <a:t>Ο Μωάμεθ αναφέρει ότι ο Δαυΐδ συνήθιζε να διατάζει τα ζώα να απαγγέλουν αποσπάσματα από τους </a:t>
            </a:r>
            <a:r>
              <a:rPr lang="el-GR" sz="2200" dirty="0" smtClean="0">
                <a:solidFill>
                  <a:schemeClr val="bg1"/>
                </a:solidFill>
                <a:latin typeface="Calibri" panose="020F0502020204030204" pitchFamily="34" charset="0"/>
                <a:cs typeface="Calibri" panose="020F0502020204030204" pitchFamily="34" charset="0"/>
              </a:rPr>
              <a:t>Ψαλμούς. </a:t>
            </a:r>
            <a:endParaRPr lang="x-none" sz="2200" dirty="0">
              <a:solidFill>
                <a:schemeClr val="bg1"/>
              </a:solidFill>
              <a:latin typeface="Calibri" panose="020F0502020204030204" pitchFamily="34" charset="0"/>
              <a:cs typeface="Calibri" panose="020F0502020204030204" pitchFamily="34" charset="0"/>
            </a:endParaRPr>
          </a:p>
        </p:txBody>
      </p:sp>
      <p:pic>
        <p:nvPicPr>
          <p:cNvPr id="6" name="Εικόνα 13" descr="A picture containing indoor, table, sitting, bed&#10;&#10;Description automatically generated">
            <a:extLst>
              <a:ext uri="{FF2B5EF4-FFF2-40B4-BE49-F238E27FC236}">
                <a16:creationId xmlns:a16="http://schemas.microsoft.com/office/drawing/2014/main" xmlns="" id="{85E7932C-F194-4AC5-935D-04600BD9A2BD}"/>
              </a:ext>
            </a:extLst>
          </p:cNvPr>
          <p:cNvPicPr/>
          <p:nvPr/>
        </p:nvPicPr>
        <p:blipFill rotWithShape="1">
          <a:blip r:embed="rId3" cstate="print"/>
          <a:srcRect t="13710"/>
          <a:stretch/>
        </p:blipFill>
        <p:spPr bwMode="auto">
          <a:xfrm>
            <a:off x="8015876" y="1531708"/>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4183757424"/>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664DB-2486-4D05-99FA-2B2A769A4A82}"/>
              </a:ext>
            </a:extLst>
          </p:cNvPr>
          <p:cNvSpPr>
            <a:spLocks noGrp="1"/>
          </p:cNvSpPr>
          <p:nvPr>
            <p:ph type="title"/>
          </p:nvPr>
        </p:nvSpPr>
        <p:spPr>
          <a:xfrm>
            <a:off x="662998" y="221303"/>
            <a:ext cx="9252154" cy="1223983"/>
          </a:xfrm>
        </p:spPr>
        <p:txBody>
          <a:bodyPr>
            <a:normAutofit/>
          </a:bodyPr>
          <a:lstStyle/>
          <a:p>
            <a:pPr algn="ctr"/>
            <a:r>
              <a:rPr lang="el-GR" dirty="0"/>
              <a:t> </a:t>
            </a:r>
            <a:r>
              <a:rPr lang="el-GR" dirty="0">
                <a:solidFill>
                  <a:schemeClr val="tx1"/>
                </a:solidFill>
                <a:latin typeface="Calibri" panose="020F0502020204030204" pitchFamily="34" charset="0"/>
                <a:cs typeface="Calibri" panose="020F0502020204030204" pitchFamily="34" charset="0"/>
              </a:rPr>
              <a:t>Το Ευαγγέλιο (</a:t>
            </a:r>
            <a:r>
              <a:rPr lang="en-US" i="1" dirty="0">
                <a:solidFill>
                  <a:schemeClr val="tx1"/>
                </a:solidFill>
                <a:latin typeface="Calibri" panose="020F0502020204030204" pitchFamily="34" charset="0"/>
                <a:cs typeface="Calibri" panose="020F0502020204030204" pitchFamily="34" charset="0"/>
              </a:rPr>
              <a:t>al</a:t>
            </a:r>
            <a:r>
              <a:rPr lang="el-GR" i="1" dirty="0">
                <a:solidFill>
                  <a:schemeClr val="tx1"/>
                </a:solidFill>
                <a:latin typeface="Calibri" panose="020F0502020204030204" pitchFamily="34" charset="0"/>
                <a:cs typeface="Calibri" panose="020F0502020204030204" pitchFamily="34" charset="0"/>
              </a:rPr>
              <a:t>-Injīl</a:t>
            </a:r>
            <a:r>
              <a:rPr lang="el-GR" dirty="0">
                <a:solidFill>
                  <a:schemeClr val="tx1"/>
                </a:solidFill>
                <a:latin typeface="Calibri" panose="020F0502020204030204" pitchFamily="34" charset="0"/>
                <a:cs typeface="Calibri" panose="020F0502020204030204" pitchFamily="34" charset="0"/>
              </a:rPr>
              <a:t>)</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50F8A364-E5EF-47A7-B583-D0180F9B1CC9}"/>
              </a:ext>
            </a:extLst>
          </p:cNvPr>
          <p:cNvSpPr>
            <a:spLocks noGrp="1"/>
          </p:cNvSpPr>
          <p:nvPr>
            <p:ph idx="1"/>
          </p:nvPr>
        </p:nvSpPr>
        <p:spPr>
          <a:xfrm>
            <a:off x="182881" y="1083212"/>
            <a:ext cx="6723560" cy="5165187"/>
          </a:xfrm>
        </p:spPr>
        <p:txBody>
          <a:bodyPr>
            <a:noAutofit/>
          </a:bodyPr>
          <a:lstStyle/>
          <a:p>
            <a:pPr algn="just">
              <a:lnSpc>
                <a:spcPct val="90000"/>
              </a:lnSpc>
            </a:pPr>
            <a:r>
              <a:rPr lang="en-GB" dirty="0">
                <a:solidFill>
                  <a:schemeClr val="bg1"/>
                </a:solidFill>
                <a:latin typeface="Calibri" panose="020F0502020204030204" pitchFamily="34" charset="0"/>
                <a:cs typeface="Calibri" panose="020F0502020204030204" pitchFamily="34" charset="0"/>
              </a:rPr>
              <a:t>T</a:t>
            </a:r>
            <a:r>
              <a:rPr lang="el-GR" dirty="0">
                <a:solidFill>
                  <a:schemeClr val="bg1"/>
                </a:solidFill>
                <a:latin typeface="Calibri" panose="020F0502020204030204" pitchFamily="34" charset="0"/>
                <a:cs typeface="Calibri" panose="020F0502020204030204" pitchFamily="34" charset="0"/>
              </a:rPr>
              <a:t>ο Ευαγγέλιο το αποκάλυψε ο Θεός στον </a:t>
            </a:r>
            <a:r>
              <a:rPr lang="el-GR" dirty="0" smtClean="0">
                <a:solidFill>
                  <a:schemeClr val="bg1"/>
                </a:solidFill>
                <a:latin typeface="Calibri" panose="020F0502020204030204" pitchFamily="34" charset="0"/>
                <a:cs typeface="Calibri" panose="020F0502020204030204" pitchFamily="34" charset="0"/>
              </a:rPr>
              <a:t>Ιησού.</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Ο όρος «Ευαγγέλιο» (</a:t>
            </a:r>
            <a:r>
              <a:rPr lang="en-GB" i="1" dirty="0">
                <a:solidFill>
                  <a:schemeClr val="bg1"/>
                </a:solidFill>
                <a:latin typeface="Calibri" panose="020F0502020204030204" pitchFamily="34" charset="0"/>
                <a:cs typeface="Calibri" panose="020F0502020204030204" pitchFamily="34" charset="0"/>
              </a:rPr>
              <a:t>Inj</a:t>
            </a:r>
            <a:r>
              <a:rPr lang="el-GR" i="1" dirty="0">
                <a:solidFill>
                  <a:schemeClr val="bg1"/>
                </a:solidFill>
                <a:latin typeface="Calibri" panose="020F0502020204030204" pitchFamily="34" charset="0"/>
                <a:cs typeface="Calibri" panose="020F0502020204030204" pitchFamily="34" charset="0"/>
              </a:rPr>
              <a:t>ī</a:t>
            </a:r>
            <a:r>
              <a:rPr lang="en-GB" i="1" dirty="0">
                <a:solidFill>
                  <a:schemeClr val="bg1"/>
                </a:solidFill>
                <a:latin typeface="Calibri" panose="020F0502020204030204" pitchFamily="34" charset="0"/>
                <a:cs typeface="Calibri" panose="020F0502020204030204" pitchFamily="34" charset="0"/>
              </a:rPr>
              <a:t>l</a:t>
            </a:r>
            <a:r>
              <a:rPr lang="el-GR" dirty="0">
                <a:solidFill>
                  <a:schemeClr val="bg1"/>
                </a:solidFill>
                <a:latin typeface="Calibri" panose="020F0502020204030204" pitchFamily="34" charset="0"/>
                <a:cs typeface="Calibri" panose="020F0502020204030204" pitchFamily="34" charset="0"/>
              </a:rPr>
              <a:t>) απαντάται δώδεκα φορές στο </a:t>
            </a:r>
            <a:r>
              <a:rPr lang="el-GR" dirty="0" smtClean="0">
                <a:solidFill>
                  <a:schemeClr val="bg1"/>
                </a:solidFill>
                <a:latin typeface="Calibri" panose="020F0502020204030204" pitchFamily="34" charset="0"/>
                <a:cs typeface="Calibri" panose="020F0502020204030204" pitchFamily="34" charset="0"/>
              </a:rPr>
              <a:t>Κοράνιο.</a:t>
            </a:r>
            <a:r>
              <a:rPr lang="ar-SA" dirty="0">
                <a:solidFill>
                  <a:schemeClr val="bg1"/>
                </a:solidFill>
                <a:latin typeface="Calibri" panose="020F0502020204030204" pitchFamily="34" charset="0"/>
                <a:cs typeface="Calibri" panose="020F0502020204030204" pitchFamily="34" charset="0"/>
              </a:rPr>
              <a:t> </a:t>
            </a:r>
            <a:endParaRPr lang="x-none" dirty="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i="1" dirty="0">
                <a:solidFill>
                  <a:schemeClr val="bg1"/>
                </a:solidFill>
                <a:latin typeface="Calibri" panose="020F0502020204030204" pitchFamily="34" charset="0"/>
                <a:cs typeface="Calibri" panose="020F0502020204030204" pitchFamily="34" charset="0"/>
              </a:rPr>
              <a:t> «Και πάνω στα χέρια τους στείλαμε τον Ιησού, τον γιο της Μαριάμ, επικυρώνοντας τις Γραφές (</a:t>
            </a:r>
            <a:r>
              <a:rPr lang="en-GB" i="1" dirty="0">
                <a:solidFill>
                  <a:schemeClr val="bg1"/>
                </a:solidFill>
                <a:latin typeface="Calibri" panose="020F0502020204030204" pitchFamily="34" charset="0"/>
                <a:cs typeface="Calibri" panose="020F0502020204030204" pitchFamily="34" charset="0"/>
              </a:rPr>
              <a:t>Tawr</a:t>
            </a:r>
            <a:r>
              <a:rPr lang="el-GR" i="1" dirty="0">
                <a:solidFill>
                  <a:schemeClr val="bg1"/>
                </a:solidFill>
                <a:latin typeface="Calibri" panose="020F0502020204030204" pitchFamily="34" charset="0"/>
                <a:cs typeface="Calibri" panose="020F0502020204030204" pitchFamily="34" charset="0"/>
              </a:rPr>
              <a:t>ā</a:t>
            </a:r>
            <a:r>
              <a:rPr lang="en-GB" i="1" dirty="0">
                <a:solidFill>
                  <a:schemeClr val="bg1"/>
                </a:solidFill>
                <a:latin typeface="Calibri" panose="020F0502020204030204" pitchFamily="34" charset="0"/>
                <a:cs typeface="Calibri" panose="020F0502020204030204" pitchFamily="34" charset="0"/>
              </a:rPr>
              <a:t>t</a:t>
            </a:r>
            <a:r>
              <a:rPr lang="el-GR" i="1" dirty="0">
                <a:solidFill>
                  <a:schemeClr val="bg1"/>
                </a:solidFill>
                <a:latin typeface="Calibri" panose="020F0502020204030204" pitchFamily="34" charset="0"/>
                <a:cs typeface="Calibri" panose="020F0502020204030204" pitchFamily="34" charset="0"/>
              </a:rPr>
              <a:t>) που είχαν σταλεί πριν απ’ αυτόν, και του δώσαμε το Ευαγγέλιο, στο οποίο υπάρχει η καθοδήγηση και το φως, καθώς και η επικύρωση των Γραφών που είχαν σταλεί πριν απ’ αυτόν» </a:t>
            </a:r>
            <a:r>
              <a:rPr lang="el-GR" i="1" dirty="0" smtClean="0">
                <a:solidFill>
                  <a:schemeClr val="bg1"/>
                </a:solidFill>
                <a:latin typeface="Calibri" panose="020F0502020204030204" pitchFamily="34" charset="0"/>
                <a:cs typeface="Calibri" panose="020F0502020204030204" pitchFamily="34" charset="0"/>
              </a:rPr>
              <a:t>(Κοράνιο </a:t>
            </a:r>
            <a:r>
              <a:rPr lang="el-GR" i="1" dirty="0">
                <a:solidFill>
                  <a:schemeClr val="bg1"/>
                </a:solidFill>
                <a:latin typeface="Calibri" panose="020F0502020204030204" pitchFamily="34" charset="0"/>
                <a:cs typeface="Calibri" panose="020F0502020204030204" pitchFamily="34" charset="0"/>
              </a:rPr>
              <a:t>5: </a:t>
            </a:r>
            <a:r>
              <a:rPr lang="el-GR" i="1" dirty="0" smtClean="0">
                <a:solidFill>
                  <a:schemeClr val="bg1"/>
                </a:solidFill>
                <a:latin typeface="Calibri" panose="020F0502020204030204" pitchFamily="34" charset="0"/>
                <a:cs typeface="Calibri" panose="020F0502020204030204" pitchFamily="34" charset="0"/>
              </a:rPr>
              <a:t>46).</a:t>
            </a:r>
            <a:endParaRPr lang="en-GB" i="1" dirty="0">
              <a:solidFill>
                <a:schemeClr val="bg1"/>
              </a:solidFill>
              <a:latin typeface="Calibri" panose="020F0502020204030204" pitchFamily="34" charset="0"/>
              <a:cs typeface="Calibri" panose="020F0502020204030204" pitchFamily="34" charset="0"/>
            </a:endParaRPr>
          </a:p>
          <a:p>
            <a:pPr marL="0" indent="0" algn="just">
              <a:lnSpc>
                <a:spcPct val="90000"/>
              </a:lnSpc>
              <a:buNone/>
            </a:pPr>
            <a:r>
              <a:rPr lang="el-GR" i="1" dirty="0">
                <a:solidFill>
                  <a:schemeClr val="bg1"/>
                </a:solidFill>
                <a:latin typeface="Calibri" panose="020F0502020204030204" pitchFamily="34" charset="0"/>
                <a:cs typeface="Calibri" panose="020F0502020204030204" pitchFamily="34" charset="0"/>
              </a:rPr>
              <a:t>«Στείλαμε τον Ιησού, τον γιο της Μαριάμ, και του δώσαμε το Ευαγγέλιο και βάλαμε στις καρδιές εκείνων που τον ακολούθησαν τον οίκτο και την ευσπλαχνία» </a:t>
            </a:r>
            <a:r>
              <a:rPr lang="el-GR" i="1" dirty="0" smtClean="0">
                <a:solidFill>
                  <a:schemeClr val="bg1"/>
                </a:solidFill>
                <a:latin typeface="Calibri" panose="020F0502020204030204" pitchFamily="34" charset="0"/>
                <a:cs typeface="Calibri" panose="020F0502020204030204" pitchFamily="34" charset="0"/>
              </a:rPr>
              <a:t>(Κοράνιο </a:t>
            </a:r>
            <a:r>
              <a:rPr lang="el-GR" i="1" dirty="0">
                <a:solidFill>
                  <a:schemeClr val="bg1"/>
                </a:solidFill>
                <a:latin typeface="Calibri" panose="020F0502020204030204" pitchFamily="34" charset="0"/>
                <a:cs typeface="Calibri" panose="020F0502020204030204" pitchFamily="34" charset="0"/>
              </a:rPr>
              <a:t>57: </a:t>
            </a:r>
            <a:r>
              <a:rPr lang="el-GR" i="1" dirty="0" smtClean="0">
                <a:solidFill>
                  <a:schemeClr val="bg1"/>
                </a:solidFill>
                <a:latin typeface="Calibri" panose="020F0502020204030204" pitchFamily="34" charset="0"/>
                <a:cs typeface="Calibri" panose="020F0502020204030204" pitchFamily="34" charset="0"/>
              </a:rPr>
              <a:t>27).</a:t>
            </a:r>
            <a:endParaRPr lang="x-none" i="1"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Θεολογικά περιέχει το ίδιο περιεχόμενο με τα προηγούμενα, διαφέρει μόνο στο </a:t>
            </a:r>
            <a:r>
              <a:rPr lang="el-GR" dirty="0" smtClean="0">
                <a:solidFill>
                  <a:schemeClr val="bg1"/>
                </a:solidFill>
                <a:latin typeface="Calibri" panose="020F0502020204030204" pitchFamily="34" charset="0"/>
                <a:cs typeface="Calibri" panose="020F0502020204030204" pitchFamily="34" charset="0"/>
              </a:rPr>
              <a:t>νόμο.</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Απευθύνεται και αυτό στον ιουδαϊκό λαό και όχι σε όλη την </a:t>
            </a:r>
            <a:r>
              <a:rPr lang="el-GR" dirty="0" smtClean="0">
                <a:solidFill>
                  <a:schemeClr val="bg1"/>
                </a:solidFill>
                <a:latin typeface="Calibri" panose="020F0502020204030204" pitchFamily="34" charset="0"/>
                <a:cs typeface="Calibri" panose="020F0502020204030204" pitchFamily="34" charset="0"/>
              </a:rPr>
              <a:t>οικουμένη.</a:t>
            </a:r>
            <a:endParaRPr lang="x-none" dirty="0">
              <a:solidFill>
                <a:schemeClr val="bg1"/>
              </a:solidFill>
              <a:latin typeface="Calibri" panose="020F0502020204030204" pitchFamily="34" charset="0"/>
              <a:cs typeface="Calibri" panose="020F0502020204030204" pitchFamily="34" charset="0"/>
            </a:endParaRPr>
          </a:p>
          <a:p>
            <a:pPr algn="just">
              <a:lnSpc>
                <a:spcPct val="90000"/>
              </a:lnSpc>
            </a:pPr>
            <a:r>
              <a:rPr lang="el-GR" dirty="0">
                <a:solidFill>
                  <a:schemeClr val="bg1"/>
                </a:solidFill>
                <a:latin typeface="Calibri" panose="020F0502020204030204" pitchFamily="34" charset="0"/>
                <a:cs typeface="Calibri" panose="020F0502020204030204" pitchFamily="34" charset="0"/>
              </a:rPr>
              <a:t>Εστάλη, προκειμένου να βελτιώσει σε ορισμένα σημεία το νόμο του </a:t>
            </a:r>
            <a:r>
              <a:rPr lang="el-GR" dirty="0" smtClean="0">
                <a:solidFill>
                  <a:schemeClr val="bg1"/>
                </a:solidFill>
                <a:latin typeface="Calibri" panose="020F0502020204030204" pitchFamily="34" charset="0"/>
                <a:cs typeface="Calibri" panose="020F0502020204030204" pitchFamily="34" charset="0"/>
              </a:rPr>
              <a:t>Μωυσέως.</a:t>
            </a:r>
            <a:endParaRPr lang="x-none" dirty="0">
              <a:solidFill>
                <a:schemeClr val="bg1"/>
              </a:solidFill>
              <a:latin typeface="Calibri" panose="020F0502020204030204" pitchFamily="34" charset="0"/>
              <a:cs typeface="Calibri" panose="020F0502020204030204" pitchFamily="34" charset="0"/>
            </a:endParaRPr>
          </a:p>
          <a:p>
            <a:pPr>
              <a:lnSpc>
                <a:spcPct val="90000"/>
              </a:lnSpc>
            </a:pPr>
            <a:endParaRPr lang="x-none" dirty="0"/>
          </a:p>
        </p:txBody>
      </p:sp>
      <p:pic>
        <p:nvPicPr>
          <p:cNvPr id="4" name="Εικόνα 14">
            <a:extLst>
              <a:ext uri="{FF2B5EF4-FFF2-40B4-BE49-F238E27FC236}">
                <a16:creationId xmlns:a16="http://schemas.microsoft.com/office/drawing/2014/main" xmlns="" id="{14AB76D2-C10A-463F-803F-450A161A47A1}"/>
              </a:ext>
            </a:extLst>
          </p:cNvPr>
          <p:cNvPicPr/>
          <p:nvPr/>
        </p:nvPicPr>
        <p:blipFill rotWithShape="1">
          <a:blip r:embed="rId3" cstate="print"/>
          <a:srcRect l="12770" r="15879" b="-2"/>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1085211946"/>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DB731-A13B-4E19-86B1-9DD42AE1F3D8}"/>
              </a:ext>
            </a:extLst>
          </p:cNvPr>
          <p:cNvSpPr>
            <a:spLocks noGrp="1"/>
          </p:cNvSpPr>
          <p:nvPr>
            <p:ph type="title"/>
          </p:nvPr>
        </p:nvSpPr>
        <p:spPr>
          <a:xfrm>
            <a:off x="1577397" y="179100"/>
            <a:ext cx="8284055" cy="1223983"/>
          </a:xfrm>
        </p:spPr>
        <p:txBody>
          <a:bodyPr>
            <a:normAutofit/>
          </a:bodyPr>
          <a:lstStyle/>
          <a:p>
            <a:pPr algn="ctr">
              <a:lnSpc>
                <a:spcPct val="90000"/>
              </a:lnSpc>
            </a:pPr>
            <a:r>
              <a:rPr lang="el-GR" sz="3900" dirty="0">
                <a:solidFill>
                  <a:schemeClr val="tx1"/>
                </a:solidFill>
                <a:latin typeface="Calibri" panose="020F0502020204030204" pitchFamily="34" charset="0"/>
                <a:cs typeface="Calibri" panose="020F0502020204030204" pitchFamily="34" charset="0"/>
              </a:rPr>
              <a:t>Το Κοράνιο (</a:t>
            </a:r>
            <a:r>
              <a:rPr lang="en-GB" sz="3900" i="1" dirty="0">
                <a:solidFill>
                  <a:schemeClr val="tx1"/>
                </a:solidFill>
                <a:latin typeface="Calibri" panose="020F0502020204030204" pitchFamily="34" charset="0"/>
                <a:cs typeface="Calibri" panose="020F0502020204030204" pitchFamily="34" charset="0"/>
              </a:rPr>
              <a:t>al</a:t>
            </a:r>
            <a:r>
              <a:rPr lang="el-GR" sz="3900" i="1" dirty="0">
                <a:solidFill>
                  <a:schemeClr val="tx1"/>
                </a:solidFill>
                <a:latin typeface="Calibri" panose="020F0502020204030204" pitchFamily="34" charset="0"/>
                <a:cs typeface="Calibri" panose="020F0502020204030204" pitchFamily="34" charset="0"/>
              </a:rPr>
              <a:t>-</a:t>
            </a:r>
            <a:r>
              <a:rPr lang="en-GB" sz="3900" i="1" dirty="0">
                <a:solidFill>
                  <a:schemeClr val="tx1"/>
                </a:solidFill>
                <a:latin typeface="Calibri" panose="020F0502020204030204" pitchFamily="34" charset="0"/>
                <a:cs typeface="Calibri" panose="020F0502020204030204" pitchFamily="34" charset="0"/>
              </a:rPr>
              <a:t>Qur</a:t>
            </a:r>
            <a:r>
              <a:rPr lang="el-GR" sz="3900" i="1" dirty="0">
                <a:solidFill>
                  <a:schemeClr val="tx1"/>
                </a:solidFill>
                <a:latin typeface="Calibri" panose="020F0502020204030204" pitchFamily="34" charset="0"/>
                <a:cs typeface="Calibri" panose="020F0502020204030204" pitchFamily="34" charset="0"/>
              </a:rPr>
              <a:t>ʾā</a:t>
            </a:r>
            <a:r>
              <a:rPr lang="en-GB" sz="3900" i="1" dirty="0">
                <a:solidFill>
                  <a:schemeClr val="tx1"/>
                </a:solidFill>
                <a:latin typeface="Calibri" panose="020F0502020204030204" pitchFamily="34" charset="0"/>
                <a:cs typeface="Calibri" panose="020F0502020204030204" pitchFamily="34" charset="0"/>
              </a:rPr>
              <a:t>n</a:t>
            </a:r>
            <a:r>
              <a:rPr lang="el-GR" sz="3900" dirty="0">
                <a:solidFill>
                  <a:schemeClr val="tx1"/>
                </a:solidFill>
                <a:latin typeface="Calibri" panose="020F0502020204030204" pitchFamily="34" charset="0"/>
                <a:cs typeface="Calibri" panose="020F0502020204030204" pitchFamily="34" charset="0"/>
              </a:rPr>
              <a:t>)</a:t>
            </a:r>
            <a:r>
              <a:rPr lang="x-none" sz="3900" dirty="0">
                <a:solidFill>
                  <a:schemeClr val="tx1"/>
                </a:solidFill>
              </a:rPr>
              <a:t/>
            </a:r>
            <a:br>
              <a:rPr lang="x-none" sz="3900" dirty="0">
                <a:solidFill>
                  <a:schemeClr val="tx1"/>
                </a:solidFill>
              </a:rPr>
            </a:br>
            <a:endParaRPr lang="x-none" sz="3900" dirty="0">
              <a:solidFill>
                <a:schemeClr val="tx1"/>
              </a:solidFill>
            </a:endParaRPr>
          </a:p>
        </p:txBody>
      </p:sp>
      <p:sp>
        <p:nvSpPr>
          <p:cNvPr id="3" name="Content Placeholder 2">
            <a:extLst>
              <a:ext uri="{FF2B5EF4-FFF2-40B4-BE49-F238E27FC236}">
                <a16:creationId xmlns:a16="http://schemas.microsoft.com/office/drawing/2014/main" xmlns="" id="{DB3404B2-BA00-4D05-9126-AE660CED2C76}"/>
              </a:ext>
            </a:extLst>
          </p:cNvPr>
          <p:cNvSpPr>
            <a:spLocks noGrp="1"/>
          </p:cNvSpPr>
          <p:nvPr>
            <p:ph idx="1"/>
          </p:nvPr>
        </p:nvSpPr>
        <p:spPr>
          <a:xfrm>
            <a:off x="277402" y="942535"/>
            <a:ext cx="6770512" cy="5915465"/>
          </a:xfrm>
        </p:spPr>
        <p:txBody>
          <a:bodyPr>
            <a:normAutofit/>
          </a:bodyPr>
          <a:lstStyle/>
          <a:p>
            <a:pPr algn="just">
              <a:lnSpc>
                <a:spcPct val="90000"/>
              </a:lnSpc>
            </a:pPr>
            <a:r>
              <a:rPr lang="en-GB" sz="1800" dirty="0">
                <a:solidFill>
                  <a:schemeClr val="bg1"/>
                </a:solidFill>
                <a:latin typeface="Calibri" panose="020F0502020204030204" pitchFamily="34" charset="0"/>
                <a:cs typeface="Calibri" panose="020F0502020204030204" pitchFamily="34" charset="0"/>
              </a:rPr>
              <a:t>Qur</a:t>
            </a:r>
            <a:r>
              <a:rPr lang="el-GR" sz="1800" dirty="0">
                <a:solidFill>
                  <a:schemeClr val="bg1"/>
                </a:solidFill>
                <a:latin typeface="Calibri" panose="020F0502020204030204" pitchFamily="34" charset="0"/>
                <a:cs typeface="Calibri" panose="020F0502020204030204" pitchFamily="34" charset="0"/>
              </a:rPr>
              <a:t>ʾā</a:t>
            </a:r>
            <a:r>
              <a:rPr lang="en-GB" sz="1800" dirty="0">
                <a:solidFill>
                  <a:schemeClr val="bg1"/>
                </a:solidFill>
                <a:latin typeface="Calibri" panose="020F0502020204030204" pitchFamily="34" charset="0"/>
                <a:cs typeface="Calibri" panose="020F0502020204030204" pitchFamily="34" charset="0"/>
              </a:rPr>
              <a:t>n</a:t>
            </a:r>
            <a:r>
              <a:rPr lang="el-GR" sz="1800" dirty="0">
                <a:solidFill>
                  <a:schemeClr val="bg1"/>
                </a:solidFill>
                <a:latin typeface="Calibri" panose="020F0502020204030204" pitchFamily="34" charset="0"/>
                <a:cs typeface="Calibri" panose="020F0502020204030204" pitchFamily="34" charset="0"/>
              </a:rPr>
              <a:t> στην αραβική γλώσσα σημαίνει «απαγγελία</a:t>
            </a:r>
            <a:r>
              <a:rPr lang="el-GR" sz="1800" dirty="0" smtClean="0">
                <a:solidFill>
                  <a:schemeClr val="bg1"/>
                </a:solidFill>
                <a:latin typeface="Calibri" panose="020F0502020204030204" pitchFamily="34" charset="0"/>
                <a:cs typeface="Calibri" panose="020F0502020204030204" pitchFamily="34" charset="0"/>
              </a:rPr>
              <a:t>».</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Ο όρος Κοράνιο απαντάται στο ίδιο το κείμενο περί τις εβδομήντα φορές και το νόημά του </a:t>
            </a:r>
            <a:r>
              <a:rPr lang="el-GR" sz="1800" dirty="0" smtClean="0">
                <a:solidFill>
                  <a:schemeClr val="bg1"/>
                </a:solidFill>
                <a:latin typeface="Calibri" panose="020F0502020204030204" pitchFamily="34" charset="0"/>
                <a:cs typeface="Calibri" panose="020F0502020204030204" pitchFamily="34" charset="0"/>
              </a:rPr>
              <a:t>ποικίλει.</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Αποτελείται από 114 τμήματα που ονομάζονται </a:t>
            </a:r>
            <a:r>
              <a:rPr lang="en-GB" sz="1800" dirty="0">
                <a:solidFill>
                  <a:schemeClr val="bg1"/>
                </a:solidFill>
                <a:latin typeface="Calibri" panose="020F0502020204030204" pitchFamily="34" charset="0"/>
                <a:cs typeface="Calibri" panose="020F0502020204030204" pitchFamily="34" charset="0"/>
              </a:rPr>
              <a:t>suwar </a:t>
            </a:r>
            <a:r>
              <a:rPr lang="el-GR" sz="1800" dirty="0">
                <a:solidFill>
                  <a:schemeClr val="bg1"/>
                </a:solidFill>
                <a:latin typeface="Calibri" panose="020F0502020204030204" pitchFamily="34" charset="0"/>
                <a:cs typeface="Calibri" panose="020F0502020204030204" pitchFamily="34" charset="0"/>
              </a:rPr>
              <a:t>(ενικ. </a:t>
            </a:r>
            <a:r>
              <a:rPr lang="en-GB" sz="1800" dirty="0">
                <a:solidFill>
                  <a:schemeClr val="bg1"/>
                </a:solidFill>
                <a:latin typeface="Calibri" panose="020F0502020204030204" pitchFamily="34" charset="0"/>
                <a:cs typeface="Calibri" panose="020F0502020204030204" pitchFamily="34" charset="0"/>
              </a:rPr>
              <a:t>s</a:t>
            </a:r>
            <a:r>
              <a:rPr lang="el-GR" sz="1800" dirty="0">
                <a:solidFill>
                  <a:schemeClr val="bg1"/>
                </a:solidFill>
                <a:latin typeface="Calibri" panose="020F0502020204030204" pitchFamily="34" charset="0"/>
                <a:cs typeface="Calibri" panose="020F0502020204030204" pitchFamily="34" charset="0"/>
              </a:rPr>
              <a:t>ū</a:t>
            </a:r>
            <a:r>
              <a:rPr lang="en-GB" sz="1800" dirty="0">
                <a:solidFill>
                  <a:schemeClr val="bg1"/>
                </a:solidFill>
                <a:latin typeface="Calibri" panose="020F0502020204030204" pitchFamily="34" charset="0"/>
                <a:cs typeface="Calibri" panose="020F0502020204030204" pitchFamily="34" charset="0"/>
              </a:rPr>
              <a:t>ra</a:t>
            </a:r>
            <a:r>
              <a:rPr lang="el-GR" sz="1800" dirty="0" smtClean="0">
                <a:solidFill>
                  <a:schemeClr val="bg1"/>
                </a:solidFill>
                <a:latin typeface="Calibri" panose="020F0502020204030204" pitchFamily="34" charset="0"/>
                <a:cs typeface="Calibri" panose="020F0502020204030204" pitchFamily="34" charset="0"/>
              </a:rPr>
              <a:t>).</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Πρόκειται για την τελευταία και πιο ολοκληρωμένη αποκάλυψη του Θεούς τον </a:t>
            </a:r>
            <a:r>
              <a:rPr lang="el-GR" sz="1800" dirty="0" smtClean="0">
                <a:solidFill>
                  <a:schemeClr val="bg1"/>
                </a:solidFill>
                <a:latin typeface="Calibri" panose="020F0502020204030204" pitchFamily="34" charset="0"/>
                <a:cs typeface="Calibri" panose="020F0502020204030204" pitchFamily="34" charset="0"/>
              </a:rPr>
              <a:t>κόσμο.</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Αποτελεί την τελική διαθήκη του Θεού προς την ανθρωπότητα, προκειμένου να τους οδηγήσει στον ορθό </a:t>
            </a:r>
            <a:r>
              <a:rPr lang="el-GR" sz="1800" dirty="0" smtClean="0">
                <a:solidFill>
                  <a:schemeClr val="bg1"/>
                </a:solidFill>
                <a:latin typeface="Calibri" panose="020F0502020204030204" pitchFamily="34" charset="0"/>
                <a:cs typeface="Calibri" panose="020F0502020204030204" pitchFamily="34" charset="0"/>
              </a:rPr>
              <a:t>δρόμο.</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Θεωρείται τέλειο ως </a:t>
            </a:r>
            <a:r>
              <a:rPr lang="el-GR" sz="1800" dirty="0" smtClean="0">
                <a:solidFill>
                  <a:schemeClr val="bg1"/>
                </a:solidFill>
                <a:latin typeface="Calibri" panose="020F0502020204030204" pitchFamily="34" charset="0"/>
                <a:cs typeface="Calibri" panose="020F0502020204030204" pitchFamily="34" charset="0"/>
              </a:rPr>
              <a:t>κείμενο.</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Δεν εμφανίζεται ως κάτι καινούργιο, ως μια νέα μονοθεϊστική αποκάλυψη, αλλά ως μια επανόρθωση των λαθών των προηγούμενων αποκαλύψεων από τους οπαδούς </a:t>
            </a:r>
            <a:r>
              <a:rPr lang="el-GR" sz="1800" dirty="0" smtClean="0">
                <a:solidFill>
                  <a:schemeClr val="bg1"/>
                </a:solidFill>
                <a:latin typeface="Calibri" panose="020F0502020204030204" pitchFamily="34" charset="0"/>
                <a:cs typeface="Calibri" panose="020F0502020204030204" pitchFamily="34" charset="0"/>
              </a:rPr>
              <a:t>τους.</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gn="just">
              <a:lnSpc>
                <a:spcPct val="90000"/>
              </a:lnSpc>
            </a:pPr>
            <a:r>
              <a:rPr lang="el-GR" sz="1800" dirty="0">
                <a:solidFill>
                  <a:schemeClr val="bg1"/>
                </a:solidFill>
                <a:latin typeface="Calibri" panose="020F0502020204030204" pitchFamily="34" charset="0"/>
                <a:cs typeface="Calibri" panose="020F0502020204030204" pitchFamily="34" charset="0"/>
              </a:rPr>
              <a:t>Το Κοράνιο αποτελεί την αρχική, αρχέτυπη και τελικά τη μία και μοναδική θεϊκή αποκάλυψη, η οποία έρχεται να διορθώσει εκ των υστέρων τα λάθη και τις παραλείψεις που τέλεσαν αυτοί που παρέλαβαν τις προηγούμενες αποκαλύψεις (οι ιουδαίοι και οι χριστιανοί</a:t>
            </a:r>
            <a:r>
              <a:rPr lang="el-GR" sz="1800" dirty="0" smtClean="0">
                <a:solidFill>
                  <a:schemeClr val="bg1"/>
                </a:solidFill>
                <a:latin typeface="Calibri" panose="020F0502020204030204" pitchFamily="34" charset="0"/>
                <a:cs typeface="Calibri" panose="020F0502020204030204" pitchFamily="34" charset="0"/>
              </a:rPr>
              <a:t>).</a:t>
            </a:r>
            <a:r>
              <a:rPr lang="el-GR" sz="1800" dirty="0">
                <a:solidFill>
                  <a:schemeClr val="bg1"/>
                </a:solidFill>
                <a:latin typeface="Calibri" panose="020F0502020204030204" pitchFamily="34" charset="0"/>
                <a:cs typeface="Calibri" panose="020F0502020204030204" pitchFamily="34" charset="0"/>
              </a:rPr>
              <a:t> </a:t>
            </a:r>
            <a:endParaRPr lang="x-none" sz="1800" dirty="0">
              <a:solidFill>
                <a:schemeClr val="bg1"/>
              </a:solidFill>
              <a:latin typeface="Calibri" panose="020F0502020204030204" pitchFamily="34" charset="0"/>
              <a:cs typeface="Calibri" panose="020F0502020204030204" pitchFamily="34" charset="0"/>
            </a:endParaRPr>
          </a:p>
          <a:p>
            <a:pPr>
              <a:lnSpc>
                <a:spcPct val="90000"/>
              </a:lnSpc>
            </a:pPr>
            <a:endParaRPr lang="x-none" sz="1800" dirty="0"/>
          </a:p>
        </p:txBody>
      </p:sp>
      <p:pic>
        <p:nvPicPr>
          <p:cNvPr id="4" name="Εικόνα 17">
            <a:extLst>
              <a:ext uri="{FF2B5EF4-FFF2-40B4-BE49-F238E27FC236}">
                <a16:creationId xmlns:a16="http://schemas.microsoft.com/office/drawing/2014/main" xmlns="" id="{E0D0B34A-3E3F-440A-B7D3-9B3913AF1B1A}"/>
              </a:ext>
            </a:extLst>
          </p:cNvPr>
          <p:cNvPicPr/>
          <p:nvPr/>
        </p:nvPicPr>
        <p:blipFill rotWithShape="1">
          <a:blip r:embed="rId3" cstate="print"/>
          <a:srcRect l="2686" r="1" b="1"/>
          <a:stretch/>
        </p:blipFill>
        <p:spPr bwMode="auto">
          <a:xfrm>
            <a:off x="7627165" y="2010011"/>
            <a:ext cx="4338409" cy="3208156"/>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1810526152"/>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0E965F-7D0D-4733-AD77-3669E166038D}"/>
              </a:ext>
            </a:extLst>
          </p:cNvPr>
          <p:cNvSpPr>
            <a:spLocks noGrp="1"/>
          </p:cNvSpPr>
          <p:nvPr>
            <p:ph idx="1"/>
          </p:nvPr>
        </p:nvSpPr>
        <p:spPr>
          <a:xfrm>
            <a:off x="379828" y="379828"/>
            <a:ext cx="9670025" cy="6216181"/>
          </a:xfrm>
        </p:spPr>
        <p:txBody>
          <a:bodyPr>
            <a:normAutofit fontScale="92500" lnSpcReduction="10000"/>
          </a:bodyPr>
          <a:lstStyle/>
          <a:p>
            <a:pPr algn="just"/>
            <a:r>
              <a:rPr lang="el-GR" sz="2700" dirty="0">
                <a:solidFill>
                  <a:schemeClr val="bg1"/>
                </a:solidFill>
                <a:latin typeface="Calibri" panose="020F0502020204030204" pitchFamily="34" charset="0"/>
                <a:cs typeface="Calibri" panose="020F0502020204030204" pitchFamily="34" charset="0"/>
              </a:rPr>
              <a:t>Είναι γραμμένο στην αραβική </a:t>
            </a:r>
            <a:r>
              <a:rPr lang="el-GR" sz="2700" dirty="0" smtClean="0">
                <a:solidFill>
                  <a:schemeClr val="bg1"/>
                </a:solidFill>
                <a:latin typeface="Calibri" panose="020F0502020204030204" pitchFamily="34" charset="0"/>
                <a:cs typeface="Calibri" panose="020F0502020204030204" pitchFamily="34" charset="0"/>
              </a:rPr>
              <a:t>γλώσσα</a:t>
            </a:r>
            <a:r>
              <a:rPr lang="el-GR" sz="2700" dirty="0">
                <a:solidFill>
                  <a:schemeClr val="bg1"/>
                </a:solidFill>
                <a:latin typeface="Calibri" panose="020F0502020204030204" pitchFamily="34" charset="0"/>
                <a:cs typeface="Calibri" panose="020F0502020204030204" pitchFamily="34" charset="0"/>
              </a:rPr>
              <a:t>.</a:t>
            </a:r>
            <a:endParaRPr lang="x-none" sz="2700" dirty="0">
              <a:solidFill>
                <a:schemeClr val="bg1"/>
              </a:solidFill>
              <a:latin typeface="Calibri" panose="020F0502020204030204" pitchFamily="34" charset="0"/>
              <a:cs typeface="Calibri" panose="020F0502020204030204" pitchFamily="34" charset="0"/>
            </a:endParaRPr>
          </a:p>
          <a:p>
            <a:pPr algn="just"/>
            <a:r>
              <a:rPr lang="el-GR" sz="2700" dirty="0">
                <a:solidFill>
                  <a:schemeClr val="bg1"/>
                </a:solidFill>
                <a:latin typeface="Calibri" panose="020F0502020204030204" pitchFamily="34" charset="0"/>
                <a:cs typeface="Calibri" panose="020F0502020204030204" pitchFamily="34" charset="0"/>
              </a:rPr>
              <a:t>Θεολογικά έχει το ίδιο περιεχόμενο με τα προηγούμενα </a:t>
            </a:r>
            <a:r>
              <a:rPr lang="el-GR" sz="2700" dirty="0" smtClean="0">
                <a:solidFill>
                  <a:schemeClr val="bg1"/>
                </a:solidFill>
                <a:latin typeface="Calibri" panose="020F0502020204030204" pitchFamily="34" charset="0"/>
                <a:cs typeface="Calibri" panose="020F0502020204030204" pitchFamily="34" charset="0"/>
              </a:rPr>
              <a:t>βιβλία.</a:t>
            </a:r>
            <a:r>
              <a:rPr lang="el-GR" sz="2700" dirty="0">
                <a:solidFill>
                  <a:schemeClr val="bg1"/>
                </a:solidFill>
                <a:latin typeface="Calibri" panose="020F0502020204030204" pitchFamily="34" charset="0"/>
                <a:cs typeface="Calibri" panose="020F0502020204030204" pitchFamily="34" charset="0"/>
              </a:rPr>
              <a:t> </a:t>
            </a:r>
            <a:endParaRPr lang="x-none" sz="2700" dirty="0">
              <a:solidFill>
                <a:schemeClr val="bg1"/>
              </a:solidFill>
              <a:latin typeface="Calibri" panose="020F0502020204030204" pitchFamily="34" charset="0"/>
              <a:cs typeface="Calibri" panose="020F0502020204030204" pitchFamily="34" charset="0"/>
            </a:endParaRPr>
          </a:p>
          <a:p>
            <a:pPr algn="just"/>
            <a:r>
              <a:rPr lang="el-GR" sz="2700" dirty="0">
                <a:solidFill>
                  <a:schemeClr val="bg1"/>
                </a:solidFill>
                <a:latin typeface="Calibri" panose="020F0502020204030204" pitchFamily="34" charset="0"/>
                <a:cs typeface="Calibri" panose="020F0502020204030204" pitchFamily="34" charset="0"/>
              </a:rPr>
              <a:t>Οι νομικές διατάξεις </a:t>
            </a:r>
            <a:r>
              <a:rPr lang="el-GR" sz="2700" dirty="0" smtClean="0">
                <a:solidFill>
                  <a:schemeClr val="bg1"/>
                </a:solidFill>
                <a:latin typeface="Calibri" panose="020F0502020204030204" pitchFamily="34" charset="0"/>
                <a:cs typeface="Calibri" panose="020F0502020204030204" pitchFamily="34" charset="0"/>
              </a:rPr>
              <a:t>διαφέρουν.</a:t>
            </a:r>
            <a:r>
              <a:rPr lang="el-GR" sz="2700" dirty="0">
                <a:solidFill>
                  <a:schemeClr val="bg1"/>
                </a:solidFill>
                <a:latin typeface="Calibri" panose="020F0502020204030204" pitchFamily="34" charset="0"/>
                <a:cs typeface="Calibri" panose="020F0502020204030204" pitchFamily="34" charset="0"/>
              </a:rPr>
              <a:t> </a:t>
            </a:r>
            <a:endParaRPr lang="x-none" sz="2700" dirty="0">
              <a:solidFill>
                <a:schemeClr val="bg1"/>
              </a:solidFill>
              <a:latin typeface="Calibri" panose="020F0502020204030204" pitchFamily="34" charset="0"/>
              <a:cs typeface="Calibri" panose="020F0502020204030204" pitchFamily="34" charset="0"/>
            </a:endParaRPr>
          </a:p>
          <a:p>
            <a:pPr algn="just"/>
            <a:r>
              <a:rPr lang="el-GR" sz="2700" dirty="0">
                <a:solidFill>
                  <a:schemeClr val="bg1"/>
                </a:solidFill>
                <a:latin typeface="Calibri" panose="020F0502020204030204" pitchFamily="34" charset="0"/>
                <a:cs typeface="Calibri" panose="020F0502020204030204" pitchFamily="34" charset="0"/>
              </a:rPr>
              <a:t>Το μήνυμα του είναι παγκόσμιο. Αφορά όλη την ανθρωπότητα και όχι μόνο τους </a:t>
            </a:r>
            <a:r>
              <a:rPr lang="el-GR" sz="2700" dirty="0" smtClean="0">
                <a:solidFill>
                  <a:schemeClr val="bg1"/>
                </a:solidFill>
                <a:latin typeface="Calibri" panose="020F0502020204030204" pitchFamily="34" charset="0"/>
                <a:cs typeface="Calibri" panose="020F0502020204030204" pitchFamily="34" charset="0"/>
              </a:rPr>
              <a:t>Άραβες.</a:t>
            </a:r>
            <a:endParaRPr lang="x-none" sz="2700" dirty="0">
              <a:solidFill>
                <a:schemeClr val="bg1"/>
              </a:solidFill>
              <a:latin typeface="Calibri" panose="020F0502020204030204" pitchFamily="34" charset="0"/>
              <a:cs typeface="Calibri" panose="020F0502020204030204" pitchFamily="34" charset="0"/>
            </a:endParaRPr>
          </a:p>
          <a:p>
            <a:pPr algn="just"/>
            <a:r>
              <a:rPr lang="el-GR" sz="2700" dirty="0">
                <a:solidFill>
                  <a:schemeClr val="bg1"/>
                </a:solidFill>
                <a:latin typeface="Calibri" panose="020F0502020204030204" pitchFamily="34" charset="0"/>
                <a:cs typeface="Calibri" panose="020F0502020204030204" pitchFamily="34" charset="0"/>
              </a:rPr>
              <a:t>Το βιβλίο αυτό αποκαλύφθηκε από το Θεό δια του αρχαγγέλου Γαβριήλ στο </a:t>
            </a:r>
            <a:r>
              <a:rPr lang="el-GR" sz="2700" dirty="0" smtClean="0">
                <a:solidFill>
                  <a:schemeClr val="bg1"/>
                </a:solidFill>
                <a:latin typeface="Calibri" panose="020F0502020204030204" pitchFamily="34" charset="0"/>
                <a:cs typeface="Calibri" panose="020F0502020204030204" pitchFamily="34" charset="0"/>
              </a:rPr>
              <a:t>Μωάμεθ.</a:t>
            </a:r>
            <a:r>
              <a:rPr lang="el-GR" sz="2700" dirty="0">
                <a:solidFill>
                  <a:schemeClr val="bg1"/>
                </a:solidFill>
                <a:latin typeface="Calibri" panose="020F0502020204030204" pitchFamily="34" charset="0"/>
                <a:cs typeface="Calibri" panose="020F0502020204030204" pitchFamily="34" charset="0"/>
              </a:rPr>
              <a:t> </a:t>
            </a:r>
            <a:endParaRPr lang="x-none" sz="2700" dirty="0">
              <a:solidFill>
                <a:schemeClr val="bg1"/>
              </a:solidFill>
              <a:latin typeface="Calibri" panose="020F0502020204030204" pitchFamily="34" charset="0"/>
              <a:cs typeface="Calibri" panose="020F0502020204030204" pitchFamily="34" charset="0"/>
            </a:endParaRPr>
          </a:p>
          <a:p>
            <a:pPr marL="0" indent="0" algn="just">
              <a:buNone/>
            </a:pPr>
            <a:r>
              <a:rPr lang="el-GR" sz="2700" i="1" dirty="0">
                <a:solidFill>
                  <a:schemeClr val="bg1"/>
                </a:solidFill>
                <a:latin typeface="Calibri" panose="020F0502020204030204" pitchFamily="34" charset="0"/>
                <a:cs typeface="Calibri" panose="020F0502020204030204" pitchFamily="34" charset="0"/>
              </a:rPr>
              <a:t>«Στείλαμε σε εσένα (ενν. στο Μωάμεθ) το βιβλίο (ενν. το Κοράνιο) που έχει εξήγηση για όλα τα πράγματα, καθοδήγηση, ευσπλαχνία και καλά νέα για τους μουσουλμάνους» (Κοράνιο 16:89</a:t>
            </a:r>
            <a:r>
              <a:rPr lang="el-GR" sz="2700" i="1" dirty="0" smtClean="0">
                <a:solidFill>
                  <a:schemeClr val="bg1"/>
                </a:solidFill>
                <a:latin typeface="Calibri" panose="020F0502020204030204" pitchFamily="34" charset="0"/>
                <a:cs typeface="Calibri" panose="020F0502020204030204" pitchFamily="34" charset="0"/>
              </a:rPr>
              <a:t>).</a:t>
            </a:r>
            <a:endParaRPr lang="x-none" sz="2700" i="1" dirty="0">
              <a:solidFill>
                <a:schemeClr val="bg1"/>
              </a:solidFill>
              <a:latin typeface="Calibri" panose="020F0502020204030204" pitchFamily="34" charset="0"/>
              <a:cs typeface="Calibri" panose="020F0502020204030204" pitchFamily="34" charset="0"/>
            </a:endParaRPr>
          </a:p>
          <a:p>
            <a:pPr marL="0" indent="0" algn="just">
              <a:buNone/>
            </a:pPr>
            <a:r>
              <a:rPr lang="el-GR" sz="2700" i="1" dirty="0">
                <a:solidFill>
                  <a:schemeClr val="bg1"/>
                </a:solidFill>
                <a:latin typeface="Calibri" panose="020F0502020204030204" pitchFamily="34" charset="0"/>
                <a:cs typeface="Calibri" panose="020F0502020204030204" pitchFamily="34" charset="0"/>
              </a:rPr>
              <a:t>«Το Ραμαζάνι είναι ο μήνας που εστάλη κάτω το Κοράνιο σαν οδηγός στο ανθρώπινο γένος, με φανερά σύμβολα από την καθοδήγηση και το κριτήριο ανάμεσα από το καλό και το κακό» (Κοράνιο 2:185</a:t>
            </a:r>
            <a:r>
              <a:rPr lang="el-GR" sz="2700" i="1" dirty="0" smtClean="0">
                <a:solidFill>
                  <a:schemeClr val="bg1"/>
                </a:solidFill>
                <a:latin typeface="Calibri" panose="020F0502020204030204" pitchFamily="34" charset="0"/>
                <a:cs typeface="Calibri" panose="020F0502020204030204" pitchFamily="34" charset="0"/>
              </a:rPr>
              <a:t>).</a:t>
            </a:r>
            <a:r>
              <a:rPr lang="el-GR" sz="2700" i="1" dirty="0">
                <a:solidFill>
                  <a:schemeClr val="bg1"/>
                </a:solidFill>
                <a:latin typeface="Calibri" panose="020F0502020204030204" pitchFamily="34" charset="0"/>
                <a:cs typeface="Calibri" panose="020F0502020204030204" pitchFamily="34" charset="0"/>
              </a:rPr>
              <a:t> </a:t>
            </a:r>
            <a:endParaRPr lang="x-none" sz="2700" i="1" dirty="0">
              <a:solidFill>
                <a:schemeClr val="bg1"/>
              </a:solidFill>
              <a:latin typeface="Calibri" panose="020F0502020204030204" pitchFamily="34" charset="0"/>
              <a:cs typeface="Calibri" panose="020F0502020204030204" pitchFamily="34" charset="0"/>
            </a:endParaRPr>
          </a:p>
          <a:p>
            <a:pPr algn="just"/>
            <a:r>
              <a:rPr lang="el-GR" sz="2700" dirty="0">
                <a:solidFill>
                  <a:schemeClr val="bg1"/>
                </a:solidFill>
                <a:latin typeface="Calibri" panose="020F0502020204030204" pitchFamily="34" charset="0"/>
                <a:cs typeface="Calibri" panose="020F0502020204030204" pitchFamily="34" charset="0"/>
              </a:rPr>
              <a:t>Θεωρείται το θαύμα του Μωάμεθ προς την ανθρωπότητα (</a:t>
            </a:r>
            <a:r>
              <a:rPr lang="el-GR" sz="2700" i="1" dirty="0">
                <a:solidFill>
                  <a:schemeClr val="bg1"/>
                </a:solidFill>
                <a:latin typeface="Calibri" panose="020F0502020204030204" pitchFamily="34" charset="0"/>
                <a:cs typeface="Calibri" panose="020F0502020204030204" pitchFamily="34" charset="0"/>
              </a:rPr>
              <a:t>I</a:t>
            </a:r>
            <a:r>
              <a:rPr lang="el-GR" sz="2700" dirty="0">
                <a:solidFill>
                  <a:schemeClr val="bg1"/>
                </a:solidFill>
                <a:latin typeface="Calibri" panose="020F0502020204030204" pitchFamily="34" charset="0"/>
                <a:cs typeface="Calibri" panose="020F0502020204030204" pitchFamily="34" charset="0"/>
              </a:rPr>
              <a:t>ʿ</a:t>
            </a:r>
            <a:r>
              <a:rPr lang="el-GR" sz="2700" i="1" dirty="0">
                <a:solidFill>
                  <a:schemeClr val="bg1"/>
                </a:solidFill>
                <a:latin typeface="Calibri" panose="020F0502020204030204" pitchFamily="34" charset="0"/>
                <a:cs typeface="Calibri" panose="020F0502020204030204" pitchFamily="34" charset="0"/>
              </a:rPr>
              <a:t>jāz </a:t>
            </a:r>
            <a:r>
              <a:rPr lang="el-GR" sz="2700" i="1" dirty="0" smtClean="0">
                <a:solidFill>
                  <a:schemeClr val="bg1"/>
                </a:solidFill>
                <a:latin typeface="Calibri" panose="020F0502020204030204" pitchFamily="34" charset="0"/>
                <a:cs typeface="Calibri" panose="020F0502020204030204" pitchFamily="34" charset="0"/>
              </a:rPr>
              <a:t>al-</a:t>
            </a:r>
            <a:r>
              <a:rPr lang="el-GR" sz="2700" i="1" dirty="0" err="1" smtClean="0">
                <a:solidFill>
                  <a:schemeClr val="bg1"/>
                </a:solidFill>
                <a:latin typeface="Calibri" panose="020F0502020204030204" pitchFamily="34" charset="0"/>
                <a:cs typeface="Calibri" panose="020F0502020204030204" pitchFamily="34" charset="0"/>
              </a:rPr>
              <a:t>Qur</a:t>
            </a:r>
            <a:r>
              <a:rPr lang="el-GR" sz="2700" dirty="0" err="1" smtClean="0">
                <a:solidFill>
                  <a:schemeClr val="bg1"/>
                </a:solidFill>
                <a:latin typeface="Calibri" panose="020F0502020204030204" pitchFamily="34" charset="0"/>
                <a:cs typeface="Calibri" panose="020F0502020204030204" pitchFamily="34" charset="0"/>
              </a:rPr>
              <a:t>ʾ</a:t>
            </a:r>
            <a:r>
              <a:rPr lang="en-US" sz="2700" dirty="0" smtClean="0">
                <a:solidFill>
                  <a:schemeClr val="bg1"/>
                </a:solidFill>
                <a:latin typeface="Calibri" panose="020F0502020204030204" pitchFamily="34" charset="0"/>
                <a:cs typeface="Calibri" panose="020F0502020204030204" pitchFamily="34" charset="0"/>
              </a:rPr>
              <a:t>an</a:t>
            </a:r>
            <a:r>
              <a:rPr lang="el-GR" sz="2700" dirty="0" smtClean="0">
                <a:solidFill>
                  <a:schemeClr val="bg1"/>
                </a:solidFill>
                <a:latin typeface="Calibri" panose="020F0502020204030204" pitchFamily="34" charset="0"/>
                <a:cs typeface="Calibri" panose="020F0502020204030204" pitchFamily="34" charset="0"/>
              </a:rPr>
              <a:t>).</a:t>
            </a:r>
            <a:endParaRPr lang="x-none" sz="2700" dirty="0">
              <a:solidFill>
                <a:schemeClr val="bg1"/>
              </a:solidFill>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xmlns="" val="213930079"/>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22CDB7-9C3B-4BD4-B00B-752A3FEA5C18}"/>
              </a:ext>
            </a:extLst>
          </p:cNvPr>
          <p:cNvSpPr>
            <a:spLocks noGrp="1"/>
          </p:cNvSpPr>
          <p:nvPr>
            <p:ph type="title"/>
          </p:nvPr>
        </p:nvSpPr>
        <p:spPr/>
        <p:txBody>
          <a:bodyPr/>
          <a:lstStyle/>
          <a:p>
            <a:pPr algn="ctr"/>
            <a:r>
              <a:rPr lang="el-GR" sz="4400" b="1" dirty="0">
                <a:solidFill>
                  <a:schemeClr val="tx1"/>
                </a:solidFill>
                <a:latin typeface="Calibri" panose="020F0502020204030204" pitchFamily="34" charset="0"/>
                <a:cs typeface="Calibri" panose="020F0502020204030204" pitchFamily="34" charset="0"/>
              </a:rPr>
              <a:t>ΘΕΜΑΤΑ</a:t>
            </a:r>
            <a:r>
              <a:rPr lang="el-GR" sz="4400" dirty="0">
                <a:solidFill>
                  <a:schemeClr val="tx1"/>
                </a:solidFill>
                <a:latin typeface="Calibri" panose="020F0502020204030204" pitchFamily="34" charset="0"/>
                <a:cs typeface="Calibri" panose="020F0502020204030204" pitchFamily="34" charset="0"/>
              </a:rPr>
              <a:t> </a:t>
            </a:r>
            <a:r>
              <a:rPr lang="el-GR" sz="4400" b="1" dirty="0">
                <a:solidFill>
                  <a:schemeClr val="tx1"/>
                </a:solidFill>
                <a:latin typeface="Calibri" panose="020F0502020204030204" pitchFamily="34" charset="0"/>
                <a:cs typeface="Calibri" panose="020F0502020204030204" pitchFamily="34" charset="0"/>
              </a:rPr>
              <a:t>ΜΑΘΗΜΑΤΟΣ</a:t>
            </a:r>
            <a:endParaRPr lang="x-none" sz="44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83304B2-14A7-4253-A620-F69D8BB254C4}"/>
              </a:ext>
            </a:extLst>
          </p:cNvPr>
          <p:cNvSpPr>
            <a:spLocks noGrp="1"/>
          </p:cNvSpPr>
          <p:nvPr>
            <p:ph idx="1"/>
          </p:nvPr>
        </p:nvSpPr>
        <p:spPr>
          <a:xfrm>
            <a:off x="1103312" y="1378634"/>
            <a:ext cx="8946541" cy="5106572"/>
          </a:xfrm>
        </p:spPr>
        <p:txBody>
          <a:bodyPr>
            <a:normAutofit fontScale="47500" lnSpcReduction="20000"/>
          </a:bodyPr>
          <a:lstStyle/>
          <a:p>
            <a:pPr algn="just">
              <a:buFont typeface="Wingdings" pitchFamily="2" charset="2"/>
              <a:buChar char="v"/>
            </a:pPr>
            <a:r>
              <a:rPr lang="el-GR" sz="7000" dirty="0" smtClean="0">
                <a:solidFill>
                  <a:schemeClr val="bg1"/>
                </a:solidFill>
                <a:latin typeface="Calibri" panose="020F0502020204030204" pitchFamily="34" charset="0"/>
                <a:cs typeface="Calibri" panose="020F0502020204030204" pitchFamily="34" charset="0"/>
              </a:rPr>
              <a:t>Τι </a:t>
            </a:r>
            <a:r>
              <a:rPr lang="el-GR" sz="7000" dirty="0">
                <a:solidFill>
                  <a:schemeClr val="bg1"/>
                </a:solidFill>
                <a:latin typeface="Calibri" panose="020F0502020204030204" pitchFamily="34" charset="0"/>
                <a:cs typeface="Calibri" panose="020F0502020204030204" pitchFamily="34" charset="0"/>
              </a:rPr>
              <a:t>είναι το Ισλάμ; (Σύντομη παρουσίασή του)</a:t>
            </a:r>
            <a:endParaRPr lang="x-none" sz="7000" dirty="0">
              <a:solidFill>
                <a:schemeClr val="bg1"/>
              </a:solidFill>
              <a:latin typeface="Calibri" panose="020F0502020204030204" pitchFamily="34" charset="0"/>
              <a:cs typeface="Calibri" panose="020F0502020204030204" pitchFamily="34" charset="0"/>
            </a:endParaRPr>
          </a:p>
          <a:p>
            <a:pPr algn="just">
              <a:buFont typeface="Wingdings" pitchFamily="2" charset="2"/>
              <a:buChar char="v"/>
            </a:pPr>
            <a:r>
              <a:rPr lang="el-GR" sz="7000" dirty="0" smtClean="0">
                <a:solidFill>
                  <a:schemeClr val="bg1"/>
                </a:solidFill>
                <a:latin typeface="Calibri" panose="020F0502020204030204" pitchFamily="34" charset="0"/>
                <a:cs typeface="Calibri" panose="020F0502020204030204" pitchFamily="34" charset="0"/>
              </a:rPr>
              <a:t>Τις </a:t>
            </a:r>
            <a:r>
              <a:rPr lang="el-GR" sz="7000" dirty="0">
                <a:solidFill>
                  <a:schemeClr val="bg1"/>
                </a:solidFill>
                <a:latin typeface="Calibri" panose="020F0502020204030204" pitchFamily="34" charset="0"/>
                <a:cs typeface="Calibri" panose="020F0502020204030204" pitchFamily="34" charset="0"/>
              </a:rPr>
              <a:t>θείες αποκαλύψεις (τα θεόπνευστα βιβλία) που δέχεται το Ισλάμ</a:t>
            </a:r>
            <a:endParaRPr lang="x-none" sz="7000" dirty="0">
              <a:solidFill>
                <a:schemeClr val="bg1"/>
              </a:solidFill>
              <a:latin typeface="Calibri" panose="020F0502020204030204" pitchFamily="34" charset="0"/>
              <a:cs typeface="Calibri" panose="020F0502020204030204" pitchFamily="34" charset="0"/>
            </a:endParaRPr>
          </a:p>
          <a:p>
            <a:pPr algn="just">
              <a:buFont typeface="Wingdings" pitchFamily="2" charset="2"/>
              <a:buChar char="v"/>
            </a:pPr>
            <a:r>
              <a:rPr lang="el-GR" sz="7000" dirty="0" smtClean="0">
                <a:solidFill>
                  <a:schemeClr val="bg1"/>
                </a:solidFill>
                <a:latin typeface="Calibri" panose="020F0502020204030204" pitchFamily="34" charset="0"/>
                <a:cs typeface="Calibri" panose="020F0502020204030204" pitchFamily="34" charset="0"/>
              </a:rPr>
              <a:t>Τις </a:t>
            </a:r>
            <a:r>
              <a:rPr lang="el-GR" sz="7000" dirty="0">
                <a:solidFill>
                  <a:schemeClr val="bg1"/>
                </a:solidFill>
                <a:latin typeface="Calibri" panose="020F0502020204030204" pitchFamily="34" charset="0"/>
                <a:cs typeface="Calibri" panose="020F0502020204030204" pitchFamily="34" charset="0"/>
              </a:rPr>
              <a:t>θεωρίες προσέγγισης της Βίβλου στην ισλαμική σκέψη</a:t>
            </a:r>
            <a:endParaRPr lang="x-none" sz="7000" dirty="0">
              <a:solidFill>
                <a:schemeClr val="bg1"/>
              </a:solidFill>
              <a:latin typeface="Calibri" panose="020F0502020204030204" pitchFamily="34" charset="0"/>
              <a:cs typeface="Calibri" panose="020F0502020204030204" pitchFamily="34" charset="0"/>
            </a:endParaRPr>
          </a:p>
          <a:p>
            <a:pPr algn="just">
              <a:buFont typeface="Wingdings" pitchFamily="2" charset="2"/>
              <a:buChar char="v"/>
            </a:pPr>
            <a:r>
              <a:rPr lang="el-GR" sz="7000" dirty="0" smtClean="0">
                <a:solidFill>
                  <a:schemeClr val="bg1"/>
                </a:solidFill>
                <a:latin typeface="Calibri" panose="020F0502020204030204" pitchFamily="34" charset="0"/>
                <a:cs typeface="Calibri" panose="020F0502020204030204" pitchFamily="34" charset="0"/>
              </a:rPr>
              <a:t>Τη </a:t>
            </a:r>
            <a:r>
              <a:rPr lang="el-GR" sz="7000" dirty="0">
                <a:solidFill>
                  <a:schemeClr val="bg1"/>
                </a:solidFill>
                <a:latin typeface="Calibri" panose="020F0502020204030204" pitchFamily="34" charset="0"/>
                <a:cs typeface="Calibri" panose="020F0502020204030204" pitchFamily="34" charset="0"/>
              </a:rPr>
              <a:t>χρήση της Βίβλου στην ισλαμική γραμματεία</a:t>
            </a:r>
            <a:endParaRPr lang="x-none" sz="7000" dirty="0">
              <a:solidFill>
                <a:schemeClr val="bg1"/>
              </a:solidFill>
              <a:latin typeface="Calibri" panose="020F0502020204030204" pitchFamily="34" charset="0"/>
              <a:cs typeface="Calibri" panose="020F0502020204030204" pitchFamily="34" charset="0"/>
            </a:endParaRPr>
          </a:p>
          <a:p>
            <a:pPr algn="just">
              <a:buFont typeface="Wingdings" pitchFamily="2" charset="2"/>
              <a:buChar char="v"/>
            </a:pPr>
            <a:r>
              <a:rPr lang="el-GR" sz="7000" dirty="0" smtClean="0">
                <a:solidFill>
                  <a:schemeClr val="bg1"/>
                </a:solidFill>
                <a:latin typeface="Calibri" panose="020F0502020204030204" pitchFamily="34" charset="0"/>
                <a:cs typeface="Calibri" panose="020F0502020204030204" pitchFamily="34" charset="0"/>
              </a:rPr>
              <a:t>Τέλος</a:t>
            </a:r>
            <a:r>
              <a:rPr lang="el-GR" sz="7000" dirty="0">
                <a:solidFill>
                  <a:schemeClr val="bg1"/>
                </a:solidFill>
                <a:latin typeface="Calibri" panose="020F0502020204030204" pitchFamily="34" charset="0"/>
                <a:cs typeface="Calibri" panose="020F0502020204030204" pitchFamily="34" charset="0"/>
              </a:rPr>
              <a:t>, για το αν υπάρχει κοινός τόπος με τους μουσουλμάνους και κατά πόσο μπορεί να λάβει χώρα ένας σύγχρονος ισλαμο-χριστιανικός διάλογος επί τη βάσει της Αγίας Γραφής; (Συζήτηση)</a:t>
            </a:r>
            <a:endParaRPr lang="x-none" sz="7000" dirty="0">
              <a:solidFill>
                <a:schemeClr val="bg1"/>
              </a:solidFill>
              <a:latin typeface="Calibri" panose="020F0502020204030204" pitchFamily="34" charset="0"/>
              <a:cs typeface="Calibri" panose="020F0502020204030204" pitchFamily="34" charset="0"/>
            </a:endParaRPr>
          </a:p>
          <a:p>
            <a:pPr>
              <a:buFont typeface="Wingdings" pitchFamily="2" charset="2"/>
              <a:buChar char="v"/>
            </a:pPr>
            <a:endParaRPr lang="x-none" dirty="0"/>
          </a:p>
        </p:txBody>
      </p:sp>
    </p:spTree>
    <p:extLst>
      <p:ext uri="{BB962C8B-B14F-4D97-AF65-F5344CB8AC3E}">
        <p14:creationId xmlns:p14="http://schemas.microsoft.com/office/powerpoint/2010/main" xmlns="" val="4279202610"/>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3249F-F292-4341-A474-D61BE1EB1DA5}"/>
              </a:ext>
            </a:extLst>
          </p:cNvPr>
          <p:cNvSpPr>
            <a:spLocks noGrp="1"/>
          </p:cNvSpPr>
          <p:nvPr>
            <p:ph type="title"/>
          </p:nvPr>
        </p:nvSpPr>
        <p:spPr/>
        <p:txBody>
          <a:bodyPr/>
          <a:lstStyle/>
          <a:p>
            <a:pPr algn="ctr"/>
            <a:r>
              <a:rPr lang="el-GR" dirty="0">
                <a:solidFill>
                  <a:schemeClr val="tx1"/>
                </a:solidFill>
                <a:latin typeface="Calibri" panose="020F0502020204030204" pitchFamily="34" charset="0"/>
                <a:cs typeface="Calibri" panose="020F0502020204030204" pitchFamily="34" charset="0"/>
              </a:rPr>
              <a:t>Τάσσεις προσέγγισης της Βίβλου στην ισλαμική σκέψη</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8C439966-1F1D-4925-8099-9AEDC6EB6E93}"/>
              </a:ext>
            </a:extLst>
          </p:cNvPr>
          <p:cNvSpPr>
            <a:spLocks noGrp="1"/>
          </p:cNvSpPr>
          <p:nvPr>
            <p:ph idx="1"/>
          </p:nvPr>
        </p:nvSpPr>
        <p:spPr>
          <a:xfrm>
            <a:off x="301454" y="2376475"/>
            <a:ext cx="8946541" cy="3644498"/>
          </a:xfrm>
        </p:spPr>
        <p:txBody>
          <a:bodyPr>
            <a:normAutofit/>
          </a:bodyPr>
          <a:lstStyle/>
          <a:p>
            <a:pPr marL="0" indent="0" algn="just">
              <a:buNone/>
            </a:pPr>
            <a:r>
              <a:rPr lang="el-GR" sz="3200" dirty="0">
                <a:solidFill>
                  <a:schemeClr val="bg1"/>
                </a:solidFill>
                <a:latin typeface="Calibri" panose="020F0502020204030204" pitchFamily="34" charset="0"/>
                <a:cs typeface="Calibri" panose="020F0502020204030204" pitchFamily="34" charset="0"/>
              </a:rPr>
              <a:t>Πέντε </a:t>
            </a:r>
            <a:r>
              <a:rPr lang="el-GR" sz="3200" dirty="0" smtClean="0">
                <a:solidFill>
                  <a:schemeClr val="bg1"/>
                </a:solidFill>
                <a:latin typeface="Calibri" panose="020F0502020204030204" pitchFamily="34" charset="0"/>
                <a:cs typeface="Calibri" panose="020F0502020204030204" pitchFamily="34" charset="0"/>
              </a:rPr>
              <a:t>είναι</a:t>
            </a:r>
            <a:r>
              <a:rPr lang="en-US" sz="3200" dirty="0" smtClean="0">
                <a:solidFill>
                  <a:schemeClr val="bg1"/>
                </a:solidFill>
                <a:latin typeface="Calibri" panose="020F0502020204030204" pitchFamily="34" charset="0"/>
                <a:cs typeface="Calibri" panose="020F0502020204030204" pitchFamily="34" charset="0"/>
              </a:rPr>
              <a:t>,</a:t>
            </a:r>
            <a:r>
              <a:rPr lang="el-GR" sz="3200" dirty="0" smtClean="0">
                <a:solidFill>
                  <a:schemeClr val="bg1"/>
                </a:solidFill>
                <a:latin typeface="Calibri" panose="020F0502020204030204" pitchFamily="34" charset="0"/>
                <a:cs typeface="Calibri" panose="020F0502020204030204" pitchFamily="34" charset="0"/>
              </a:rPr>
              <a:t> ουσιαστικά</a:t>
            </a:r>
            <a:r>
              <a:rPr lang="en-US" sz="3200" dirty="0" smtClean="0">
                <a:solidFill>
                  <a:schemeClr val="bg1"/>
                </a:solidFill>
                <a:latin typeface="Calibri" panose="020F0502020204030204" pitchFamily="34" charset="0"/>
                <a:cs typeface="Calibri" panose="020F0502020204030204" pitchFamily="34" charset="0"/>
              </a:rPr>
              <a:t>,</a:t>
            </a:r>
            <a:r>
              <a:rPr lang="el-GR" sz="3200" dirty="0" smtClean="0">
                <a:solidFill>
                  <a:schemeClr val="bg1"/>
                </a:solidFill>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οι τάσσεις που αναπτύχθηκαν στον ισλαμικό κόσμο αναφορικά με τη θέση της Βίβλου εντός του Ισλάμ. Η πρώτη μπορεί να χαρακτηριστεί θετική, ενώ οι υπόλοιπες παρουσιάζουν περισσότερο μια αρνητική τάση</a:t>
            </a:r>
            <a:r>
              <a:rPr lang="el-GR" sz="3200" dirty="0" smtClean="0">
                <a:solidFill>
                  <a:schemeClr val="bg1"/>
                </a:solidFill>
                <a:latin typeface="Calibri" panose="020F0502020204030204" pitchFamily="34" charset="0"/>
                <a:cs typeface="Calibri" panose="020F0502020204030204" pitchFamily="34" charset="0"/>
              </a:rPr>
              <a:t>.</a:t>
            </a:r>
            <a:endParaRPr lang="x-none" sz="3200" dirty="0"/>
          </a:p>
          <a:p>
            <a:endParaRPr lang="x-none" sz="3200" dirty="0"/>
          </a:p>
        </p:txBody>
      </p:sp>
    </p:spTree>
    <p:extLst>
      <p:ext uri="{BB962C8B-B14F-4D97-AF65-F5344CB8AC3E}">
        <p14:creationId xmlns:p14="http://schemas.microsoft.com/office/powerpoint/2010/main" xmlns="" val="192012184"/>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0898E-0C37-4732-8304-BC2D3FAD5E6A}"/>
              </a:ext>
            </a:extLst>
          </p:cNvPr>
          <p:cNvSpPr>
            <a:spLocks noGrp="1"/>
          </p:cNvSpPr>
          <p:nvPr>
            <p:ph type="title"/>
          </p:nvPr>
        </p:nvSpPr>
        <p:spPr/>
        <p:txBody>
          <a:bodyPr/>
          <a:lstStyle/>
          <a:p>
            <a:pPr algn="ctr"/>
            <a:r>
              <a:rPr lang="el-GR" dirty="0">
                <a:solidFill>
                  <a:schemeClr val="tx1"/>
                </a:solidFill>
                <a:latin typeface="Calibri" panose="020F0502020204030204" pitchFamily="34" charset="0"/>
                <a:cs typeface="Calibri" panose="020F0502020204030204" pitchFamily="34" charset="0"/>
              </a:rPr>
              <a:t>Η Βίβλος είναι μέρος της αποκάλυψης του Θεού</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8A1245F4-AE23-458B-B3DB-D09E4933E0D5}"/>
              </a:ext>
            </a:extLst>
          </p:cNvPr>
          <p:cNvSpPr>
            <a:spLocks noGrp="1"/>
          </p:cNvSpPr>
          <p:nvPr>
            <p:ph idx="1"/>
          </p:nvPr>
        </p:nvSpPr>
        <p:spPr/>
        <p:txBody>
          <a:bodyPr/>
          <a:lstStyle/>
          <a:p>
            <a:pPr marL="0" indent="0" algn="just">
              <a:buNone/>
            </a:pPr>
            <a:r>
              <a:rPr lang="el-GR" sz="2500" dirty="0">
                <a:solidFill>
                  <a:schemeClr val="bg1"/>
                </a:solidFill>
                <a:latin typeface="Calibri" panose="020F0502020204030204" pitchFamily="34" charset="0"/>
                <a:cs typeface="Calibri" panose="020F0502020204030204" pitchFamily="34" charset="0"/>
              </a:rPr>
              <a:t>Σύμφωνα με μια πρώτη θεωρία, η Βίβλος και ειδικότερα τα ευαγγέλια αποτελούν μέρος της θείας αποκαλύψεως. Οι μουσουλμάνοι μπορούν να τη χρησιμοποιούν ως αξιόπιστο βιβλίο. Η θεωρία αυτή εκπροσωπείται κυρίως από τους μουσουλμάνους ιστορικούς, όπως είναι ο Ibn Qutaybah (828-889) και ο Al-Yaʿqūbī (;-897/8). Οι εν λόγω ιστορικοί χρησιμοποίησαν τη Βίβλο ως πηγή γνώσεως για ιστορικά και ερμηνευτικά ζητήματα. Ειδικότερα κατέφυγαν στη Βίβλο προκειμένου να κάνουν λόγο για τη δημιουργία του κόσμου και του ανθρώπου, την ιστορία του Ισραήλ, καθώς και των προφητών πριν από την έλευση του Μωάμεθ.</a:t>
            </a:r>
            <a:endParaRPr lang="x-none" sz="2500" dirty="0">
              <a:solidFill>
                <a:schemeClr val="bg1"/>
              </a:solidFill>
              <a:latin typeface="Calibri" panose="020F0502020204030204" pitchFamily="34" charset="0"/>
              <a:cs typeface="Calibri" panose="020F0502020204030204" pitchFamily="34" charset="0"/>
            </a:endParaRPr>
          </a:p>
          <a:p>
            <a:pPr marL="0" indent="0" algn="just">
              <a:buNone/>
            </a:pPr>
            <a:endParaRPr lang="x-none" dirty="0"/>
          </a:p>
        </p:txBody>
      </p:sp>
    </p:spTree>
    <p:extLst>
      <p:ext uri="{BB962C8B-B14F-4D97-AF65-F5344CB8AC3E}">
        <p14:creationId xmlns:p14="http://schemas.microsoft.com/office/powerpoint/2010/main" xmlns="" val="245775091"/>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48B7F-4786-4712-9AFA-A3793753C61C}"/>
              </a:ext>
            </a:extLst>
          </p:cNvPr>
          <p:cNvSpPr>
            <a:spLocks noGrp="1"/>
          </p:cNvSpPr>
          <p:nvPr>
            <p:ph type="title"/>
          </p:nvPr>
        </p:nvSpPr>
        <p:spPr>
          <a:xfrm>
            <a:off x="646111" y="452718"/>
            <a:ext cx="9404723" cy="924019"/>
          </a:xfrm>
        </p:spPr>
        <p:txBody>
          <a:bodyPr/>
          <a:lstStyle/>
          <a:p>
            <a:pPr algn="ctr"/>
            <a:r>
              <a:rPr lang="el-GR" dirty="0">
                <a:solidFill>
                  <a:schemeClr val="tx1"/>
                </a:solidFill>
                <a:latin typeface="Calibri" panose="020F0502020204030204" pitchFamily="34" charset="0"/>
                <a:cs typeface="Calibri" panose="020F0502020204030204" pitchFamily="34" charset="0"/>
              </a:rPr>
              <a:t>Παραδείγματα:</a:t>
            </a:r>
            <a:r>
              <a:rPr lang="x-none" dirty="0">
                <a:solidFill>
                  <a:schemeClr val="tx1"/>
                </a:solidFill>
                <a:latin typeface="Calibri" panose="020F0502020204030204" pitchFamily="34" charset="0"/>
                <a:cs typeface="Calibri" panose="020F0502020204030204" pitchFamily="34" charset="0"/>
              </a:rPr>
              <a:t/>
            </a:r>
            <a:br>
              <a:rPr lang="x-none" dirty="0">
                <a:solidFill>
                  <a:schemeClr val="tx1"/>
                </a:solidFill>
                <a:latin typeface="Calibri" panose="020F0502020204030204" pitchFamily="34" charset="0"/>
                <a:cs typeface="Calibri" panose="020F0502020204030204" pitchFamily="34" charset="0"/>
              </a:rPr>
            </a:b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FE5C6EE1-1026-4CF9-9F1C-2F8521653815}"/>
              </a:ext>
            </a:extLst>
          </p:cNvPr>
          <p:cNvSpPr>
            <a:spLocks noGrp="1"/>
          </p:cNvSpPr>
          <p:nvPr>
            <p:ph idx="1"/>
          </p:nvPr>
        </p:nvSpPr>
        <p:spPr>
          <a:xfrm>
            <a:off x="780836" y="1304818"/>
            <a:ext cx="9269017" cy="5188449"/>
          </a:xfrm>
        </p:spPr>
        <p:txBody>
          <a:bodyPr>
            <a:normAutofit fontScale="92500" lnSpcReduction="20000"/>
          </a:bodyPr>
          <a:lstStyle/>
          <a:p>
            <a:pPr algn="just"/>
            <a:r>
              <a:rPr lang="el-GR" sz="2200" dirty="0">
                <a:solidFill>
                  <a:schemeClr val="bg1"/>
                </a:solidFill>
                <a:latin typeface="Calibri" panose="020F0502020204030204" pitchFamily="34" charset="0"/>
                <a:cs typeface="Calibri" panose="020F0502020204030204" pitchFamily="34" charset="0"/>
              </a:rPr>
              <a:t>Ο Ibn Qutaybah στο έργο του «Περί Γνώσεως», όπου καταγράφει την ιστορία των προφητών πριν την εμφάνιση του Ισλάμ, αντλεί αρκετές πληροφορίες από την Πεντάτευχο και τα Ευαγγέλια, προκειμένου να εξιστορήσει τα γεγονότα </a:t>
            </a:r>
            <a:r>
              <a:rPr lang="en-US" sz="2200" dirty="0" smtClean="0">
                <a:solidFill>
                  <a:schemeClr val="bg1"/>
                </a:solidFill>
                <a:latin typeface="Calibri" panose="020F0502020204030204" pitchFamily="34" charset="0"/>
                <a:cs typeface="Calibri" panose="020F0502020204030204" pitchFamily="34" charset="0"/>
              </a:rPr>
              <a:t>.</a:t>
            </a:r>
            <a:r>
              <a:rPr lang="el-GR" sz="2200" dirty="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pPr algn="just"/>
            <a:r>
              <a:rPr lang="en-GB" sz="2200" dirty="0">
                <a:solidFill>
                  <a:schemeClr val="bg1"/>
                </a:solidFill>
                <a:latin typeface="Calibri" panose="020F0502020204030204" pitchFamily="34" charset="0"/>
                <a:cs typeface="Calibri" panose="020F0502020204030204" pitchFamily="34" charset="0"/>
              </a:rPr>
              <a:t>O Al</a:t>
            </a:r>
            <a:r>
              <a:rPr lang="el-GR" sz="2200" dirty="0">
                <a:solidFill>
                  <a:schemeClr val="bg1"/>
                </a:solidFill>
                <a:latin typeface="Calibri" panose="020F0502020204030204" pitchFamily="34" charset="0"/>
                <a:cs typeface="Calibri" panose="020F0502020204030204" pitchFamily="34" charset="0"/>
              </a:rPr>
              <a:t>-</a:t>
            </a:r>
            <a:r>
              <a:rPr lang="en-GB" sz="2200" dirty="0">
                <a:solidFill>
                  <a:schemeClr val="bg1"/>
                </a:solidFill>
                <a:latin typeface="Calibri" panose="020F0502020204030204" pitchFamily="34" charset="0"/>
                <a:cs typeface="Calibri" panose="020F0502020204030204" pitchFamily="34" charset="0"/>
              </a:rPr>
              <a:t>Ya</a:t>
            </a:r>
            <a:r>
              <a:rPr lang="el-GR" sz="2200" dirty="0">
                <a:solidFill>
                  <a:schemeClr val="bg1"/>
                </a:solidFill>
                <a:latin typeface="Calibri" panose="020F0502020204030204" pitchFamily="34" charset="0"/>
                <a:cs typeface="Calibri" panose="020F0502020204030204" pitchFamily="34" charset="0"/>
              </a:rPr>
              <a:t>ʿ</a:t>
            </a:r>
            <a:r>
              <a:rPr lang="en-GB" sz="2200" dirty="0">
                <a:solidFill>
                  <a:schemeClr val="bg1"/>
                </a:solidFill>
                <a:latin typeface="Calibri" panose="020F0502020204030204" pitchFamily="34" charset="0"/>
                <a:cs typeface="Calibri" panose="020F0502020204030204" pitchFamily="34" charset="0"/>
              </a:rPr>
              <a:t>q</a:t>
            </a:r>
            <a:r>
              <a:rPr lang="el-GR" sz="2200" dirty="0">
                <a:solidFill>
                  <a:schemeClr val="bg1"/>
                </a:solidFill>
                <a:latin typeface="Calibri" panose="020F0502020204030204" pitchFamily="34" charset="0"/>
                <a:cs typeface="Calibri" panose="020F0502020204030204" pitchFamily="34" charset="0"/>
              </a:rPr>
              <a:t>ū</a:t>
            </a:r>
            <a:r>
              <a:rPr lang="en-GB" sz="2200" dirty="0">
                <a:solidFill>
                  <a:schemeClr val="bg1"/>
                </a:solidFill>
                <a:latin typeface="Calibri" panose="020F0502020204030204" pitchFamily="34" charset="0"/>
                <a:cs typeface="Calibri" panose="020F0502020204030204" pitchFamily="34" charset="0"/>
              </a:rPr>
              <a:t>b</a:t>
            </a:r>
            <a:r>
              <a:rPr lang="el-GR" sz="2200" dirty="0">
                <a:solidFill>
                  <a:schemeClr val="bg1"/>
                </a:solidFill>
                <a:latin typeface="Calibri" panose="020F0502020204030204" pitchFamily="34" charset="0"/>
                <a:cs typeface="Calibri" panose="020F0502020204030204" pitchFamily="34" charset="0"/>
              </a:rPr>
              <a:t>ī χρησιμοποιεί αρκετά αποσπάσματα από τα τέσσερα ευαγγέλια στο έργο του «Περί Ιστορίας</a:t>
            </a:r>
            <a:r>
              <a:rPr lang="el-GR" sz="2200" dirty="0" smtClean="0">
                <a:solidFill>
                  <a:schemeClr val="bg1"/>
                </a:solidFill>
                <a:latin typeface="Calibri" panose="020F0502020204030204" pitchFamily="34" charset="0"/>
                <a:cs typeface="Calibri" panose="020F0502020204030204" pitchFamily="34" charset="0"/>
              </a:rPr>
              <a:t>»</a:t>
            </a:r>
            <a:r>
              <a:rPr lang="en-US" sz="2200" dirty="0" smtClean="0">
                <a:solidFill>
                  <a:schemeClr val="bg1"/>
                </a:solidFill>
                <a:latin typeface="Calibri" panose="020F0502020204030204" pitchFamily="34" charset="0"/>
                <a:cs typeface="Calibri" panose="020F0502020204030204" pitchFamily="34" charset="0"/>
              </a:rPr>
              <a:t>.</a:t>
            </a:r>
            <a:endParaRPr lang="x-none" sz="2200" dirty="0">
              <a:solidFill>
                <a:schemeClr val="bg1"/>
              </a:solidFill>
              <a:latin typeface="Calibri" panose="020F0502020204030204" pitchFamily="34" charset="0"/>
              <a:cs typeface="Calibri" panose="020F0502020204030204" pitchFamily="34" charset="0"/>
            </a:endParaRPr>
          </a:p>
          <a:p>
            <a:pPr algn="just"/>
            <a:r>
              <a:rPr lang="el-GR" sz="2200" dirty="0">
                <a:solidFill>
                  <a:schemeClr val="bg1"/>
                </a:solidFill>
                <a:latin typeface="Calibri" panose="020F0502020204030204" pitchFamily="34" charset="0"/>
                <a:cs typeface="Calibri" panose="020F0502020204030204" pitchFamily="34" charset="0"/>
              </a:rPr>
              <a:t>Ο al-Qasim </a:t>
            </a:r>
            <a:r>
              <a:rPr lang="en-GB" sz="2200" dirty="0">
                <a:solidFill>
                  <a:schemeClr val="bg1"/>
                </a:solidFill>
                <a:latin typeface="Calibri" panose="020F0502020204030204" pitchFamily="34" charset="0"/>
                <a:cs typeface="Calibri" panose="020F0502020204030204" pitchFamily="34" charset="0"/>
              </a:rPr>
              <a:t>ibn</a:t>
            </a:r>
            <a:r>
              <a:rPr lang="el-GR" sz="2200" dirty="0">
                <a:solidFill>
                  <a:schemeClr val="bg1"/>
                </a:solidFill>
                <a:latin typeface="Calibri" panose="020F0502020204030204" pitchFamily="34" charset="0"/>
                <a:cs typeface="Calibri" panose="020F0502020204030204" pitchFamily="34" charset="0"/>
              </a:rPr>
              <a:t> Ibrāhīm al-Rassī (785-860) χρησιμοποίησε τη Βίβλο για υποστηρίξει τις θεολογικές του θέσεις. Λχ. καταφεύγει στο βιβλίο της Εξόδου «</a:t>
            </a:r>
            <a:r>
              <a:rPr lang="el-GR" sz="2200" i="1" dirty="0">
                <a:solidFill>
                  <a:schemeClr val="bg1"/>
                </a:solidFill>
                <a:latin typeface="Calibri" panose="020F0502020204030204" pitchFamily="34" charset="0"/>
                <a:cs typeface="Calibri" panose="020F0502020204030204" pitchFamily="34" charset="0"/>
              </a:rPr>
              <a:t>ἐγώ εἰμι ὁ Θεὸς τοῦ πατρός σου, Θεὸς ῾Αβραὰμ καὶ Θεὸς ᾿Ισαὰκ καὶ Θεὸς ᾿Ιακώβ. ἀπέστρεψε δὲ Μωυσῆς τὸ πρόσωπον αὐτοῦ· εὐλαβεῖτο γὰρ κατεμβλέψαι ἐνώπιον τοῦ Θεοῦ</a:t>
            </a:r>
            <a:r>
              <a:rPr lang="el-GR" sz="2200" dirty="0">
                <a:solidFill>
                  <a:schemeClr val="bg1"/>
                </a:solidFill>
                <a:latin typeface="Calibri" panose="020F0502020204030204" pitchFamily="34" charset="0"/>
                <a:cs typeface="Calibri" panose="020F0502020204030204" pitchFamily="34" charset="0"/>
              </a:rPr>
              <a:t>» (Εξοδ. 3, 6), προκειμένου να υποστηρίξει την ενότητα του Θεού και των ιδιοτήτων του. Ομοίως προκειμένου να αντικρούσει την άποψη ότι ορισμένα κορανικά χωρία ακυρώνονται από άλλα χωρία, παραπέμπει στο Ευαγγέλιο του Ματθαίου και ειδικότερα στις δηλώσεις του Χριστού ότι ο ίδιος δεν ήλθε για να καταργήσει το μωσαϊκό νόμο (Ματθ. 5: 17,18,21,22).</a:t>
            </a:r>
            <a:endParaRPr lang="x-none" sz="2200" dirty="0">
              <a:solidFill>
                <a:schemeClr val="bg1"/>
              </a:solidFill>
              <a:latin typeface="Calibri" panose="020F0502020204030204" pitchFamily="34" charset="0"/>
              <a:cs typeface="Calibri" panose="020F0502020204030204" pitchFamily="34" charset="0"/>
            </a:endParaRPr>
          </a:p>
          <a:p>
            <a:pPr algn="just"/>
            <a:r>
              <a:rPr lang="el-GR" sz="2200" dirty="0">
                <a:solidFill>
                  <a:schemeClr val="bg1"/>
                </a:solidFill>
                <a:latin typeface="Calibri" panose="020F0502020204030204" pitchFamily="34" charset="0"/>
                <a:cs typeface="Calibri" panose="020F0502020204030204" pitchFamily="34" charset="0"/>
              </a:rPr>
              <a:t>Ανάλογη τάση παρατηρείται και νωρίτερα στην ισλαμική παράδοση, από τα λεγόμενα Isrā'īliyyat = περί </a:t>
            </a:r>
            <a:r>
              <a:rPr lang="el-GR" sz="2200" dirty="0" smtClean="0">
                <a:solidFill>
                  <a:schemeClr val="bg1"/>
                </a:solidFill>
                <a:latin typeface="Calibri" panose="020F0502020204030204" pitchFamily="34" charset="0"/>
                <a:cs typeface="Calibri" panose="020F0502020204030204" pitchFamily="34" charset="0"/>
              </a:rPr>
              <a:t>ισραηλιτών</a:t>
            </a:r>
            <a:r>
              <a:rPr lang="en-US" sz="2200" dirty="0" smtClean="0">
                <a:solidFill>
                  <a:schemeClr val="bg1"/>
                </a:solidFill>
                <a:latin typeface="Calibri" panose="020F0502020204030204" pitchFamily="34" charset="0"/>
                <a:cs typeface="Calibri" panose="020F0502020204030204" pitchFamily="34" charset="0"/>
              </a:rPr>
              <a:t>.</a:t>
            </a:r>
            <a:endParaRPr lang="x-none" sz="2200" dirty="0">
              <a:solidFill>
                <a:schemeClr val="bg1"/>
              </a:solidFill>
              <a:latin typeface="Calibri" panose="020F0502020204030204" pitchFamily="34" charset="0"/>
              <a:cs typeface="Calibri" panose="020F0502020204030204" pitchFamily="34" charset="0"/>
            </a:endParaRPr>
          </a:p>
          <a:p>
            <a:pPr algn="just"/>
            <a:r>
              <a:rPr lang="el-GR" sz="2200" dirty="0">
                <a:solidFill>
                  <a:schemeClr val="bg1"/>
                </a:solidFill>
                <a:latin typeface="Calibri" panose="020F0502020204030204" pitchFamily="34" charset="0"/>
                <a:cs typeface="Calibri" panose="020F0502020204030204" pitchFamily="34" charset="0"/>
              </a:rPr>
              <a:t>Εκεί η ισλαμική παράδοση δανείζεται ιστορίες των πατριαρχών και των προφητών από τη Βίβλο, προκειμένου να περιγραφούν πιο αναλυτικά οι ιστορίες </a:t>
            </a:r>
            <a:r>
              <a:rPr lang="el-GR" sz="2200" dirty="0" smtClean="0">
                <a:solidFill>
                  <a:schemeClr val="bg1"/>
                </a:solidFill>
                <a:latin typeface="Calibri" panose="020F0502020204030204" pitchFamily="34" charset="0"/>
                <a:cs typeface="Calibri" panose="020F0502020204030204" pitchFamily="34" charset="0"/>
              </a:rPr>
              <a:t>τους</a:t>
            </a:r>
            <a:r>
              <a:rPr lang="en-US" sz="2200" dirty="0" smtClean="0">
                <a:solidFill>
                  <a:schemeClr val="bg1"/>
                </a:solidFill>
                <a:latin typeface="Calibri" panose="020F0502020204030204" pitchFamily="34" charset="0"/>
                <a:cs typeface="Calibri" panose="020F0502020204030204" pitchFamily="34" charset="0"/>
              </a:rPr>
              <a:t>.</a:t>
            </a:r>
            <a:r>
              <a:rPr lang="el-GR" sz="2200" dirty="0" smtClean="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xmlns="" val="2403264211"/>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C6C98-D126-46B4-85C2-B41EA348757C}"/>
              </a:ext>
            </a:extLst>
          </p:cNvPr>
          <p:cNvSpPr>
            <a:spLocks noGrp="1"/>
          </p:cNvSpPr>
          <p:nvPr>
            <p:ph type="title"/>
          </p:nvPr>
        </p:nvSpPr>
        <p:spPr>
          <a:xfrm>
            <a:off x="646111" y="452718"/>
            <a:ext cx="9404723" cy="1016486"/>
          </a:xfrm>
        </p:spPr>
        <p:txBody>
          <a:bodyPr/>
          <a:lstStyle/>
          <a:p>
            <a:pPr algn="ctr"/>
            <a:r>
              <a:rPr lang="el-GR" dirty="0">
                <a:solidFill>
                  <a:schemeClr val="tx1"/>
                </a:solidFill>
                <a:latin typeface="Calibri" panose="020F0502020204030204" pitchFamily="34" charset="0"/>
                <a:cs typeface="Calibri" panose="020F0502020204030204" pitchFamily="34" charset="0"/>
              </a:rPr>
              <a:t>Ισλαμοποίηση της Βίβλου</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C396CCF-B04D-4690-A6E0-C11FB97D7E2C}"/>
              </a:ext>
            </a:extLst>
          </p:cNvPr>
          <p:cNvSpPr>
            <a:spLocks noGrp="1"/>
          </p:cNvSpPr>
          <p:nvPr>
            <p:ph idx="1"/>
          </p:nvPr>
        </p:nvSpPr>
        <p:spPr>
          <a:xfrm>
            <a:off x="914400" y="1325366"/>
            <a:ext cx="9608234" cy="5532634"/>
          </a:xfrm>
        </p:spPr>
        <p:txBody>
          <a:bodyPr>
            <a:normAutofit/>
          </a:bodyPr>
          <a:lstStyle/>
          <a:p>
            <a:pPr algn="just"/>
            <a:r>
              <a:rPr lang="el-GR" sz="2100" dirty="0">
                <a:solidFill>
                  <a:schemeClr val="bg1"/>
                </a:solidFill>
                <a:latin typeface="Calibri" panose="020F0502020204030204" pitchFamily="34" charset="0"/>
                <a:cs typeface="Calibri" panose="020F0502020204030204" pitchFamily="34" charset="0"/>
              </a:rPr>
              <a:t>Η δεύτερη θεωρία έχει να κάνει με την «ισλαμοποίηση» της Βίβλου. Οι μουσουλμάνοι λόγιοι που υποστήριξαν αυτή τη θεωρία, προσπάθησαν να αποτινάξουν από τη Βίβλο, όλα εκείνα τα στοιχεία που δε συνάδουν με την ισλαμική διδασκαλία και παράλληλα να την εντάξουν σε ένα «ισλαμικό πλαίσιο». Να της δώσουν ισλαμική χροιά. Κύριος εκπρόσωπος αυτής της θεωρίας υπήρξε ο μουσουλμάνος λόγιος al-Rassī, για τον οποίο έγινε λόγος παραπάνω. Στο ίδιο πλαίσιο κινήθηκαν αρκετοί μουσουλμάνοι συγγραφείς.</a:t>
            </a:r>
            <a:endParaRPr lang="x-none" sz="2100" dirty="0">
              <a:solidFill>
                <a:schemeClr val="bg1"/>
              </a:solidFill>
              <a:latin typeface="Calibri" panose="020F0502020204030204" pitchFamily="34" charset="0"/>
              <a:cs typeface="Calibri" panose="020F0502020204030204" pitchFamily="34" charset="0"/>
            </a:endParaRPr>
          </a:p>
          <a:p>
            <a:pPr algn="just"/>
            <a:r>
              <a:rPr lang="el-GR" sz="2100" dirty="0">
                <a:solidFill>
                  <a:schemeClr val="bg1"/>
                </a:solidFill>
                <a:latin typeface="Calibri" panose="020F0502020204030204" pitchFamily="34" charset="0"/>
                <a:cs typeface="Calibri" panose="020F0502020204030204" pitchFamily="34" charset="0"/>
              </a:rPr>
              <a:t>Ο al-Rassī στο αντιρρητικό του έργο «</a:t>
            </a:r>
            <a:r>
              <a:rPr lang="el-GR" sz="2100" i="1" dirty="0">
                <a:solidFill>
                  <a:schemeClr val="bg1"/>
                </a:solidFill>
                <a:latin typeface="Calibri" panose="020F0502020204030204" pitchFamily="34" charset="0"/>
                <a:cs typeface="Calibri" panose="020F0502020204030204" pitchFamily="34" charset="0"/>
              </a:rPr>
              <a:t>Αντιρρητικός λόγος κατά χριστιανών</a:t>
            </a:r>
            <a:r>
              <a:rPr lang="el-GR" sz="2100" dirty="0">
                <a:solidFill>
                  <a:schemeClr val="bg1"/>
                </a:solidFill>
                <a:latin typeface="Calibri" panose="020F0502020204030204" pitchFamily="34" charset="0"/>
                <a:cs typeface="Calibri" panose="020F0502020204030204" pitchFamily="34" charset="0"/>
              </a:rPr>
              <a:t>», παραθέτει τα πρώτα οκτώ κεφάλαια του ευαγγελίου του Ματθαίου με προσθαφαιρέσεις, εναλλαγές που καθιστούν το κείμενο πιο συμβατό με την ισλαμική διδασκαλία. Για παράδειγμα, αντί των ακόλουθων λόγων του Ιωάννη του Βαπτιστή για το Χριστό: «</a:t>
            </a:r>
            <a:r>
              <a:rPr lang="el-GR" sz="2100" i="1" dirty="0">
                <a:solidFill>
                  <a:schemeClr val="bg1"/>
                </a:solidFill>
                <a:latin typeface="Calibri" panose="020F0502020204030204" pitchFamily="34" charset="0"/>
                <a:cs typeface="Calibri" panose="020F0502020204030204" pitchFamily="34" charset="0"/>
              </a:rPr>
              <a:t>ὁ δὲ ὀπίσω μου ἐρχόμενος ἰσχυρότερός μου ἐστίν, οὗ οὐκ εἰμὶ ἱκανὸς τὰ ὑποδήματα βαστάσαι· αὐτὸς ὑμᾶς βαπτίσει ἐν Πνεύματι ῾Αγίῳ καὶ πυρί</a:t>
            </a:r>
            <a:r>
              <a:rPr lang="el-GR" sz="2100" dirty="0">
                <a:solidFill>
                  <a:schemeClr val="bg1"/>
                </a:solidFill>
                <a:latin typeface="Calibri" panose="020F0502020204030204" pitchFamily="34" charset="0"/>
                <a:cs typeface="Calibri" panose="020F0502020204030204" pitchFamily="34" charset="0"/>
              </a:rPr>
              <a:t>», ο ίδιος αλλάζει τη φράση διατυπώνοντάς την, ως εξής: «</a:t>
            </a:r>
            <a:r>
              <a:rPr lang="el-GR" sz="2100" i="1" dirty="0">
                <a:solidFill>
                  <a:schemeClr val="bg1"/>
                </a:solidFill>
                <a:latin typeface="Calibri" panose="020F0502020204030204" pitchFamily="34" charset="0"/>
                <a:cs typeface="Calibri" panose="020F0502020204030204" pitchFamily="34" charset="0"/>
              </a:rPr>
              <a:t>Εκείνος που έρχεται έπειτα από εμένα (δηλ. ο Χριστός), είναι περισσότερο ευνοημένος από το Θεό απ’ ότι εγώ ο ίδιος</a:t>
            </a:r>
            <a:r>
              <a:rPr lang="el-GR" sz="2100" dirty="0">
                <a:solidFill>
                  <a:schemeClr val="bg1"/>
                </a:solidFill>
                <a:latin typeface="Calibri" panose="020F0502020204030204" pitchFamily="34" charset="0"/>
                <a:cs typeface="Calibri" panose="020F0502020204030204" pitchFamily="34" charset="0"/>
              </a:rPr>
              <a:t>».</a:t>
            </a:r>
            <a:endParaRPr lang="x-none" sz="2100" dirty="0">
              <a:solidFill>
                <a:schemeClr val="bg1"/>
              </a:solidFill>
              <a:latin typeface="Calibri" panose="020F0502020204030204" pitchFamily="34" charset="0"/>
              <a:cs typeface="Calibri" panose="020F0502020204030204" pitchFamily="34" charset="0"/>
            </a:endParaRPr>
          </a:p>
          <a:p>
            <a:endParaRPr lang="x-none" sz="2100" dirty="0"/>
          </a:p>
        </p:txBody>
      </p:sp>
    </p:spTree>
    <p:extLst>
      <p:ext uri="{BB962C8B-B14F-4D97-AF65-F5344CB8AC3E}">
        <p14:creationId xmlns:p14="http://schemas.microsoft.com/office/powerpoint/2010/main" xmlns="" val="2734313763"/>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6D55D-6735-4F84-9DB9-8CA15DE5B7B9}"/>
              </a:ext>
            </a:extLst>
          </p:cNvPr>
          <p:cNvSpPr>
            <a:spLocks noGrp="1"/>
          </p:cNvSpPr>
          <p:nvPr>
            <p:ph type="title"/>
          </p:nvPr>
        </p:nvSpPr>
        <p:spPr>
          <a:xfrm>
            <a:off x="646111" y="452718"/>
            <a:ext cx="9404723" cy="1211695"/>
          </a:xfrm>
        </p:spPr>
        <p:txBody>
          <a:bodyPr/>
          <a:lstStyle/>
          <a:p>
            <a:pPr algn="ctr"/>
            <a:r>
              <a:rPr lang="el-GR" sz="3800" dirty="0">
                <a:solidFill>
                  <a:schemeClr val="tx1"/>
                </a:solidFill>
                <a:latin typeface="Calibri" panose="020F0502020204030204" pitchFamily="34" charset="0"/>
                <a:cs typeface="Calibri" panose="020F0502020204030204" pitchFamily="34" charset="0"/>
              </a:rPr>
              <a:t>Λόγος περί αλλοίωσης της</a:t>
            </a:r>
            <a:r>
              <a:rPr lang="el-GR" sz="3800" i="1" dirty="0">
                <a:solidFill>
                  <a:schemeClr val="tx1"/>
                </a:solidFill>
                <a:latin typeface="Calibri" panose="020F0502020204030204" pitchFamily="34" charset="0"/>
                <a:cs typeface="Calibri" panose="020F0502020204030204" pitchFamily="34" charset="0"/>
              </a:rPr>
              <a:t> </a:t>
            </a:r>
            <a:r>
              <a:rPr lang="el-GR" sz="3800" dirty="0">
                <a:solidFill>
                  <a:schemeClr val="tx1"/>
                </a:solidFill>
                <a:latin typeface="Calibri" panose="020F0502020204030204" pitchFamily="34" charset="0"/>
                <a:cs typeface="Calibri" panose="020F0502020204030204" pitchFamily="34" charset="0"/>
              </a:rPr>
              <a:t>Βίβλου</a:t>
            </a:r>
            <a:r>
              <a:rPr lang="el-GR" sz="3800" i="1" dirty="0">
                <a:solidFill>
                  <a:schemeClr val="tx1"/>
                </a:solidFill>
                <a:latin typeface="Calibri" panose="020F0502020204030204" pitchFamily="34" charset="0"/>
                <a:cs typeface="Calibri" panose="020F0502020204030204" pitchFamily="34" charset="0"/>
              </a:rPr>
              <a:t> </a:t>
            </a:r>
            <a:r>
              <a:rPr lang="el-GR" sz="3800" dirty="0">
                <a:solidFill>
                  <a:schemeClr val="tx1"/>
                </a:solidFill>
                <a:latin typeface="Calibri" panose="020F0502020204030204" pitchFamily="34" charset="0"/>
                <a:cs typeface="Calibri" panose="020F0502020204030204" pitchFamily="34" charset="0"/>
              </a:rPr>
              <a:t>(</a:t>
            </a:r>
            <a:r>
              <a:rPr lang="el-GR" sz="3800" i="1" dirty="0">
                <a:solidFill>
                  <a:schemeClr val="tx1"/>
                </a:solidFill>
                <a:latin typeface="Calibri" panose="020F0502020204030204" pitchFamily="34" charset="0"/>
                <a:cs typeface="Calibri" panose="020F0502020204030204" pitchFamily="34" charset="0"/>
              </a:rPr>
              <a:t>taḥrīf</a:t>
            </a:r>
            <a:r>
              <a:rPr lang="el-GR" sz="3800" dirty="0">
                <a:solidFill>
                  <a:schemeClr val="tx1"/>
                </a:solidFill>
                <a:latin typeface="Calibri" panose="020F0502020204030204" pitchFamily="34" charset="0"/>
                <a:cs typeface="Calibri" panose="020F0502020204030204" pitchFamily="34" charset="0"/>
              </a:rPr>
              <a:t>) και οι σχετικές θεωρίες</a:t>
            </a:r>
            <a:endParaRPr lang="x-none" sz="38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F22AB17D-8371-40D8-974B-2788CDCEFEE0}"/>
              </a:ext>
            </a:extLst>
          </p:cNvPr>
          <p:cNvSpPr>
            <a:spLocks noGrp="1"/>
          </p:cNvSpPr>
          <p:nvPr>
            <p:ph idx="1"/>
          </p:nvPr>
        </p:nvSpPr>
        <p:spPr>
          <a:xfrm>
            <a:off x="523982" y="1664414"/>
            <a:ext cx="9525871" cy="5044612"/>
          </a:xfrm>
        </p:spPr>
        <p:txBody>
          <a:bodyPr>
            <a:normAutofit fontScale="92500" lnSpcReduction="20000"/>
          </a:bodyPr>
          <a:lstStyle/>
          <a:p>
            <a:pPr algn="just"/>
            <a:r>
              <a:rPr lang="el-GR" dirty="0" smtClean="0">
                <a:solidFill>
                  <a:schemeClr val="bg1"/>
                </a:solidFill>
                <a:latin typeface="Calibri" panose="020F0502020204030204" pitchFamily="34" charset="0"/>
                <a:cs typeface="Calibri" panose="020F0502020204030204" pitchFamily="34" charset="0"/>
              </a:rPr>
              <a:t>Οι </a:t>
            </a:r>
            <a:r>
              <a:rPr lang="el-GR" dirty="0">
                <a:solidFill>
                  <a:schemeClr val="bg1"/>
                </a:solidFill>
                <a:latin typeface="Calibri" panose="020F0502020204030204" pitchFamily="34" charset="0"/>
                <a:cs typeface="Calibri" panose="020F0502020204030204" pitchFamily="34" charset="0"/>
              </a:rPr>
              <a:t>άλλες τάσεις υπήρξαν περισσότερο αρνητικές ως προς την προσέγγιση της Βίβλου και στηρίχθηκαν στην κορανική διδασκαλία περί αλλοίωσης της. Σύμφωνα με την κορανική διδασκαλία, με την επικράτηση του Ιουδαϊσμού και του Χριστιανισμού, οι ιερές Γραφές (</a:t>
            </a:r>
            <a:r>
              <a:rPr lang="en-US" dirty="0">
                <a:solidFill>
                  <a:schemeClr val="bg1"/>
                </a:solidFill>
                <a:latin typeface="Calibri" panose="020F0502020204030204" pitchFamily="34" charset="0"/>
                <a:cs typeface="Calibri" panose="020F0502020204030204" pitchFamily="34" charset="0"/>
              </a:rPr>
              <a:t>Torah</a:t>
            </a:r>
            <a:r>
              <a:rPr lang="el-GR" dirty="0">
                <a:solidFill>
                  <a:schemeClr val="bg1"/>
                </a:solidFill>
                <a:latin typeface="Calibri" panose="020F0502020204030204" pitchFamily="34" charset="0"/>
                <a:cs typeface="Calibri" panose="020F0502020204030204" pitchFamily="34" charset="0"/>
              </a:rPr>
              <a:t>, Ψαλμοί και Ευαγγέλιο) υπέστησαν αλλοίωση (</a:t>
            </a:r>
            <a:r>
              <a:rPr lang="el-GR" i="1" dirty="0">
                <a:solidFill>
                  <a:schemeClr val="bg1"/>
                </a:solidFill>
                <a:latin typeface="Calibri" panose="020F0502020204030204" pitchFamily="34" charset="0"/>
                <a:cs typeface="Calibri" panose="020F0502020204030204" pitchFamily="34" charset="0"/>
              </a:rPr>
              <a:t>taḥrīf</a:t>
            </a:r>
            <a:r>
              <a:rPr lang="el-GR" dirty="0">
                <a:solidFill>
                  <a:schemeClr val="bg1"/>
                </a:solidFill>
                <a:latin typeface="Calibri" panose="020F0502020204030204" pitchFamily="34" charset="0"/>
                <a:cs typeface="Calibri" panose="020F0502020204030204" pitchFamily="34" charset="0"/>
              </a:rPr>
              <a:t>) από τους οπαδούς της Βίβλου (</a:t>
            </a:r>
            <a:r>
              <a:rPr lang="en-GB" i="1" dirty="0">
                <a:solidFill>
                  <a:schemeClr val="bg1"/>
                </a:solidFill>
                <a:latin typeface="Calibri" panose="020F0502020204030204" pitchFamily="34" charset="0"/>
                <a:cs typeface="Calibri" panose="020F0502020204030204" pitchFamily="34" charset="0"/>
              </a:rPr>
              <a:t>ahl al</a:t>
            </a:r>
            <a:r>
              <a:rPr lang="el-GR" i="1" dirty="0">
                <a:solidFill>
                  <a:schemeClr val="bg1"/>
                </a:solidFill>
                <a:latin typeface="Calibri" panose="020F0502020204030204" pitchFamily="34" charset="0"/>
                <a:cs typeface="Calibri" panose="020F0502020204030204" pitchFamily="34" charset="0"/>
              </a:rPr>
              <a:t>-</a:t>
            </a:r>
            <a:r>
              <a:rPr lang="en-GB" i="1" dirty="0">
                <a:solidFill>
                  <a:schemeClr val="bg1"/>
                </a:solidFill>
                <a:latin typeface="Calibri" panose="020F0502020204030204" pitchFamily="34" charset="0"/>
                <a:cs typeface="Calibri" panose="020F0502020204030204" pitchFamily="34" charset="0"/>
              </a:rPr>
              <a:t>kitab</a:t>
            </a:r>
            <a:r>
              <a:rPr lang="el-GR" dirty="0">
                <a:solidFill>
                  <a:schemeClr val="bg1"/>
                </a:solidFill>
                <a:latin typeface="Calibri" panose="020F0502020204030204" pitchFamily="34" charset="0"/>
                <a:cs typeface="Calibri" panose="020F0502020204030204" pitchFamily="34" charset="0"/>
              </a:rPr>
              <a:t>), με αποτέλεσμα να αμφισβητείται η γνησιότητα και η αξιοπιστία τους </a:t>
            </a:r>
            <a:r>
              <a:rPr lang="en-US" dirty="0" smtClean="0">
                <a:solidFill>
                  <a:schemeClr val="bg1"/>
                </a:solidFill>
                <a:latin typeface="Calibri" panose="020F0502020204030204" pitchFamily="34" charset="0"/>
                <a:cs typeface="Calibri" panose="020F0502020204030204" pitchFamily="34" charset="0"/>
              </a:rPr>
              <a:t>(</a:t>
            </a:r>
            <a:r>
              <a:rPr lang="el-GR" dirty="0" smtClean="0">
                <a:solidFill>
                  <a:schemeClr val="bg1"/>
                </a:solidFill>
                <a:latin typeface="Calibri" panose="020F0502020204030204" pitchFamily="34" charset="0"/>
                <a:cs typeface="Calibri" panose="020F0502020204030204" pitchFamily="34" charset="0"/>
              </a:rPr>
              <a:t>Κοράνιο 2:79</a:t>
            </a:r>
            <a:r>
              <a:rPr lang="en-US" dirty="0" smtClean="0">
                <a:solidFill>
                  <a:schemeClr val="bg1"/>
                </a:solidFill>
                <a:latin typeface="Calibri" panose="020F0502020204030204" pitchFamily="34" charset="0"/>
                <a:cs typeface="Calibri" panose="020F0502020204030204" pitchFamily="34" charset="0"/>
              </a:rPr>
              <a:t>)</a:t>
            </a:r>
            <a:r>
              <a:rPr lang="el-GR" dirty="0" smtClean="0">
                <a:solidFill>
                  <a:schemeClr val="bg1"/>
                </a:solidFill>
                <a:latin typeface="Calibri" panose="020F0502020204030204" pitchFamily="34" charset="0"/>
                <a:cs typeface="Calibri" panose="020F0502020204030204" pitchFamily="34" charset="0"/>
              </a:rPr>
              <a:t>. </a:t>
            </a:r>
            <a:endParaRPr lang="x-none" dirty="0">
              <a:solidFill>
                <a:schemeClr val="bg1"/>
              </a:solidFill>
              <a:latin typeface="Calibri" panose="020F0502020204030204" pitchFamily="34" charset="0"/>
              <a:cs typeface="Calibri" panose="020F0502020204030204" pitchFamily="34" charset="0"/>
            </a:endParaRPr>
          </a:p>
          <a:p>
            <a:pPr marL="0" indent="0" algn="just">
              <a:buNone/>
            </a:pPr>
            <a:r>
              <a:rPr lang="el-GR" i="1" dirty="0">
                <a:solidFill>
                  <a:schemeClr val="bg1"/>
                </a:solidFill>
                <a:latin typeface="Calibri" panose="020F0502020204030204" pitchFamily="34" charset="0"/>
                <a:cs typeface="Calibri" panose="020F0502020204030204" pitchFamily="34" charset="0"/>
              </a:rPr>
              <a:t>«Αλλοίμονο λοιπόν σ’ αυτούς που γράφουν το Βιβλίο με τα χέρια τους και λένε: ”Αυτό είναι από τον </a:t>
            </a:r>
            <a:r>
              <a:rPr lang="en-GB" i="1" dirty="0">
                <a:solidFill>
                  <a:schemeClr val="bg1"/>
                </a:solidFill>
                <a:latin typeface="Calibri" panose="020F0502020204030204" pitchFamily="34" charset="0"/>
                <a:cs typeface="Calibri" panose="020F0502020204030204" pitchFamily="34" charset="0"/>
              </a:rPr>
              <a:t>All</a:t>
            </a:r>
            <a:r>
              <a:rPr lang="el-GR" i="1" dirty="0">
                <a:solidFill>
                  <a:schemeClr val="bg1"/>
                </a:solidFill>
                <a:latin typeface="Calibri" panose="020F0502020204030204" pitchFamily="34" charset="0"/>
                <a:cs typeface="Calibri" panose="020F0502020204030204" pitchFamily="34" charset="0"/>
              </a:rPr>
              <a:t>ā</a:t>
            </a:r>
            <a:r>
              <a:rPr lang="en-GB" i="1" dirty="0">
                <a:solidFill>
                  <a:schemeClr val="bg1"/>
                </a:solidFill>
                <a:latin typeface="Calibri" panose="020F0502020204030204" pitchFamily="34" charset="0"/>
                <a:cs typeface="Calibri" panose="020F0502020204030204" pitchFamily="34" charset="0"/>
              </a:rPr>
              <a:t>h</a:t>
            </a:r>
            <a:r>
              <a:rPr lang="el-GR" i="1" dirty="0">
                <a:solidFill>
                  <a:schemeClr val="bg1"/>
                </a:solidFill>
                <a:latin typeface="Calibri" panose="020F0502020204030204" pitchFamily="34" charset="0"/>
                <a:cs typeface="Calibri" panose="020F0502020204030204" pitchFamily="34" charset="0"/>
              </a:rPr>
              <a:t>”, για να κερδίσουν άθλιο τίμημα…» (Κοράνιο 2:79</a:t>
            </a:r>
            <a:r>
              <a:rPr lang="el-GR" i="1" dirty="0" smtClean="0">
                <a:solidFill>
                  <a:schemeClr val="bg1"/>
                </a:solidFill>
                <a:latin typeface="Calibri" panose="020F0502020204030204" pitchFamily="34" charset="0"/>
                <a:cs typeface="Calibri" panose="020F0502020204030204" pitchFamily="34" charset="0"/>
              </a:rPr>
              <a:t>)</a:t>
            </a:r>
            <a:r>
              <a:rPr lang="en-US" i="1" dirty="0" smtClean="0">
                <a:solidFill>
                  <a:schemeClr val="bg1"/>
                </a:solidFill>
                <a:latin typeface="Calibri" panose="020F0502020204030204" pitchFamily="34" charset="0"/>
                <a:cs typeface="Calibri" panose="020F0502020204030204" pitchFamily="34" charset="0"/>
              </a:rPr>
              <a:t>.</a:t>
            </a:r>
            <a:endParaRPr lang="x-none" i="1" dirty="0">
              <a:solidFill>
                <a:schemeClr val="bg1"/>
              </a:solidFill>
              <a:latin typeface="Calibri" panose="020F0502020204030204" pitchFamily="34" charset="0"/>
              <a:cs typeface="Calibri" panose="020F0502020204030204" pitchFamily="34" charset="0"/>
            </a:endParaRPr>
          </a:p>
          <a:p>
            <a:pPr marL="0" indent="0" algn="just">
              <a:buNone/>
            </a:pPr>
            <a:r>
              <a:rPr lang="el-GR" i="1" dirty="0">
                <a:solidFill>
                  <a:schemeClr val="bg1"/>
                </a:solidFill>
                <a:latin typeface="Calibri" panose="020F0502020204030204" pitchFamily="34" charset="0"/>
                <a:cs typeface="Calibri" panose="020F0502020204030204" pitchFamily="34" charset="0"/>
              </a:rPr>
              <a:t> «Επειδή όμως αθέτησαν τη Συμφωνία (Διαθήκη) τους, τους αναθεματίσαμε και σκληρύναμε τις καρδιές τους. Παραποίησαν τις λέξεις κι αγνόησαν ένα μεγάλο μέρος από το μήνυμα που τους εστάλη, κι ακόμα θα τους βρεις να κατρακυλούν σε (νέες) δολοπλοκίες (εξαιρούνται λίγοι από αυτούς) […] Και από εκείνους, ακόμη, που είπαν “είμαστε Χριστιανοί” δεχθήκαμε μια συμφωνία, αλλά αγνόησαν ένα μεγάλο μέρος από το μήνυμα που τους εστάλη» </a:t>
            </a:r>
            <a:r>
              <a:rPr lang="en-US" i="1" dirty="0" smtClean="0">
                <a:solidFill>
                  <a:schemeClr val="bg1"/>
                </a:solidFill>
                <a:latin typeface="Calibri" panose="020F0502020204030204" pitchFamily="34" charset="0"/>
                <a:cs typeface="Calibri" panose="020F0502020204030204" pitchFamily="34" charset="0"/>
              </a:rPr>
              <a:t>(K</a:t>
            </a:r>
            <a:r>
              <a:rPr lang="el-GR" i="1" dirty="0" err="1" smtClean="0">
                <a:solidFill>
                  <a:schemeClr val="bg1"/>
                </a:solidFill>
                <a:latin typeface="Calibri" panose="020F0502020204030204" pitchFamily="34" charset="0"/>
                <a:cs typeface="Calibri" panose="020F0502020204030204" pitchFamily="34" charset="0"/>
              </a:rPr>
              <a:t>οράνιο</a:t>
            </a:r>
            <a:r>
              <a:rPr lang="el-GR" i="1" dirty="0" smtClean="0">
                <a:solidFill>
                  <a:schemeClr val="bg1"/>
                </a:solidFill>
                <a:latin typeface="Calibri" panose="020F0502020204030204" pitchFamily="34" charset="0"/>
                <a:cs typeface="Calibri" panose="020F0502020204030204" pitchFamily="34" charset="0"/>
              </a:rPr>
              <a:t> 5:13-15</a:t>
            </a:r>
            <a:r>
              <a:rPr lang="en-US" i="1" dirty="0" smtClean="0">
                <a:solidFill>
                  <a:schemeClr val="bg1"/>
                </a:solidFill>
                <a:latin typeface="Calibri" panose="020F0502020204030204" pitchFamily="34" charset="0"/>
                <a:cs typeface="Calibri" panose="020F0502020204030204" pitchFamily="34" charset="0"/>
              </a:rPr>
              <a:t>).</a:t>
            </a:r>
            <a:endParaRPr lang="x-none" i="1" dirty="0">
              <a:solidFill>
                <a:schemeClr val="bg1"/>
              </a:solidFill>
              <a:latin typeface="Calibri" panose="020F0502020204030204" pitchFamily="34" charset="0"/>
              <a:cs typeface="Calibri" panose="020F0502020204030204" pitchFamily="34" charset="0"/>
            </a:endParaRPr>
          </a:p>
          <a:p>
            <a:pPr algn="just"/>
            <a:r>
              <a:rPr lang="el-GR" dirty="0">
                <a:solidFill>
                  <a:schemeClr val="bg1"/>
                </a:solidFill>
                <a:latin typeface="Calibri" panose="020F0502020204030204" pitchFamily="34" charset="0"/>
                <a:cs typeface="Calibri" panose="020F0502020204030204" pitchFamily="34" charset="0"/>
              </a:rPr>
              <a:t>Έτσι, με αφορμή την κορανική αναφορά περί αλλοίωσης της Βίβλου, οι μουσουλμάνοι διατύπωσαν διαφορετικές απόψεις περί αυτού του θέματος. Τρεις είναι οι επικρατέστερες θεωρίες, οι οποίες κυριαρχούν στον ισλαμικό κόσμο, αναφορικά με την αλλοίωση της Βίβλου, εκ μέρους των ιουδαίων και των χριστιανών. </a:t>
            </a:r>
            <a:endParaRPr lang="x-none" dirty="0">
              <a:solidFill>
                <a:schemeClr val="bg1"/>
              </a:solidFill>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xmlns="" val="595466399"/>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174083-E188-45BD-BE21-B1B70C693D6F}"/>
              </a:ext>
            </a:extLst>
          </p:cNvPr>
          <p:cNvSpPr>
            <a:spLocks noGrp="1"/>
          </p:cNvSpPr>
          <p:nvPr>
            <p:ph idx="1"/>
          </p:nvPr>
        </p:nvSpPr>
        <p:spPr>
          <a:xfrm>
            <a:off x="407964" y="267287"/>
            <a:ext cx="9641890" cy="6431466"/>
          </a:xfrm>
        </p:spPr>
        <p:txBody>
          <a:bodyPr>
            <a:normAutofit fontScale="85000" lnSpcReduction="20000"/>
          </a:bodyPr>
          <a:lstStyle/>
          <a:p>
            <a:pPr algn="just"/>
            <a:r>
              <a:rPr lang="el-GR" sz="2600" dirty="0">
                <a:solidFill>
                  <a:schemeClr val="bg1"/>
                </a:solidFill>
                <a:latin typeface="Calibri" panose="020F0502020204030204" pitchFamily="34" charset="0"/>
                <a:cs typeface="Calibri" panose="020F0502020204030204" pitchFamily="34" charset="0"/>
              </a:rPr>
              <a:t>Η πρώτη αφορά στην αλλοίωση αυτού του κειμένου της Γραφής (</a:t>
            </a:r>
            <a:r>
              <a:rPr lang="el-GR" sz="2600" i="1" dirty="0">
                <a:solidFill>
                  <a:schemeClr val="bg1"/>
                </a:solidFill>
                <a:latin typeface="Calibri" panose="020F0502020204030204" pitchFamily="34" charset="0"/>
                <a:cs typeface="Calibri" panose="020F0502020204030204" pitchFamily="34" charset="0"/>
              </a:rPr>
              <a:t>taḥrīf al-Naṣṣ</a:t>
            </a:r>
            <a:r>
              <a:rPr lang="el-GR" sz="2600" dirty="0">
                <a:solidFill>
                  <a:schemeClr val="bg1"/>
                </a:solidFill>
                <a:latin typeface="Calibri" panose="020F0502020204030204" pitchFamily="34" charset="0"/>
                <a:cs typeface="Calibri" panose="020F0502020204030204" pitchFamily="34" charset="0"/>
              </a:rPr>
              <a:t>) ή (</a:t>
            </a:r>
            <a:r>
              <a:rPr lang="el-GR" sz="2600" i="1" dirty="0">
                <a:solidFill>
                  <a:schemeClr val="bg1"/>
                </a:solidFill>
                <a:latin typeface="Calibri" panose="020F0502020204030204" pitchFamily="34" charset="0"/>
                <a:cs typeface="Calibri" panose="020F0502020204030204" pitchFamily="34" charset="0"/>
              </a:rPr>
              <a:t>taḥrīf al-lafẓ</a:t>
            </a:r>
            <a:r>
              <a:rPr lang="el-GR" sz="2600" dirty="0">
                <a:solidFill>
                  <a:schemeClr val="bg1"/>
                </a:solidFill>
                <a:latin typeface="Calibri" panose="020F0502020204030204" pitchFamily="34" charset="0"/>
                <a:cs typeface="Calibri" panose="020F0502020204030204" pitchFamily="34" charset="0"/>
              </a:rPr>
              <a:t>). Σύμφωνα με την πρώτη θεωρία, οι οπαδοί της Βίβλου αλλοίωσαν τα ίδια τα κείμενα τους. Πρόκειται λοιπόν, για εσκεμμένη παραχάραξη της Βίβλου, με τέτοιο τρόπο, ώστε το περιεχόμενο να είναι διαφορετικό από το αρχικό κείμενο. Βασικός εκπρόσωπος αυτής της θεωρίας υπήρξε ο μουσουλμάνος λόγιος Ibn Ḥazm (994-1064).</a:t>
            </a:r>
            <a:endParaRPr lang="x-none" sz="2600" dirty="0">
              <a:solidFill>
                <a:schemeClr val="bg1"/>
              </a:solidFill>
              <a:latin typeface="Calibri" panose="020F0502020204030204" pitchFamily="34" charset="0"/>
              <a:cs typeface="Calibri" panose="020F0502020204030204" pitchFamily="34" charset="0"/>
            </a:endParaRPr>
          </a:p>
          <a:p>
            <a:pPr algn="just"/>
            <a:r>
              <a:rPr lang="el-GR" sz="2600" dirty="0">
                <a:solidFill>
                  <a:schemeClr val="bg1"/>
                </a:solidFill>
                <a:latin typeface="Calibri" panose="020F0502020204030204" pitchFamily="34" charset="0"/>
                <a:cs typeface="Calibri" panose="020F0502020204030204" pitchFamily="34" charset="0"/>
              </a:rPr>
              <a:t>Οι υποστηρικτές αυτής της θεωρίας δεν κατέφυγαν στη Βίβλο προκειμένου να επιχειρηματολογήσουν μέσα απ’ αυτήν, αλλά επιχείρησαν να αποδείξουν τη μη αξιοπιστία της και τις κατ’ αυτούς αντιφάσεις της. </a:t>
            </a:r>
            <a:endParaRPr lang="x-none" sz="2600" dirty="0">
              <a:solidFill>
                <a:schemeClr val="bg1"/>
              </a:solidFill>
              <a:latin typeface="Calibri" panose="020F0502020204030204" pitchFamily="34" charset="0"/>
              <a:cs typeface="Calibri" panose="020F0502020204030204" pitchFamily="34" charset="0"/>
            </a:endParaRPr>
          </a:p>
          <a:p>
            <a:pPr algn="just"/>
            <a:r>
              <a:rPr lang="el-GR" sz="2600" dirty="0">
                <a:solidFill>
                  <a:schemeClr val="bg1"/>
                </a:solidFill>
                <a:latin typeface="Calibri" panose="020F0502020204030204" pitchFamily="34" charset="0"/>
                <a:cs typeface="Calibri" panose="020F0502020204030204" pitchFamily="34" charset="0"/>
              </a:rPr>
              <a:t>Η δεύτερη θεωρία, αφορά στην αλλοίωση της ερμηνείας και της κατανόησης του κειμένου (</a:t>
            </a:r>
            <a:r>
              <a:rPr lang="el-GR" sz="2600" i="1" dirty="0">
                <a:solidFill>
                  <a:schemeClr val="bg1"/>
                </a:solidFill>
                <a:latin typeface="Calibri" panose="020F0502020204030204" pitchFamily="34" charset="0"/>
                <a:cs typeface="Calibri" panose="020F0502020204030204" pitchFamily="34" charset="0"/>
              </a:rPr>
              <a:t>taḥrīf al-Maʿānī</a:t>
            </a:r>
            <a:r>
              <a:rPr lang="el-GR" sz="2600" dirty="0">
                <a:solidFill>
                  <a:schemeClr val="bg1"/>
                </a:solidFill>
                <a:latin typeface="Calibri" panose="020F0502020204030204" pitchFamily="34" charset="0"/>
                <a:cs typeface="Calibri" panose="020F0502020204030204" pitchFamily="34" charset="0"/>
              </a:rPr>
              <a:t>). Η δεύτερη μορφή αλλοίωσης είναι η πλέον διαδεδομένη στην πρώιμη ισλαμική ερμηνεία και έχει να κάνει με την παρερμηνεία του κειμένου. Οι οπαδοί της Βίβλου αλλοιώνουν τις Γραφές τους, διότι τις παρερμηνεύουν. </a:t>
            </a:r>
            <a:endParaRPr lang="x-none" sz="2600" dirty="0">
              <a:solidFill>
                <a:schemeClr val="bg1"/>
              </a:solidFill>
              <a:latin typeface="Calibri" panose="020F0502020204030204" pitchFamily="34" charset="0"/>
              <a:cs typeface="Calibri" panose="020F0502020204030204" pitchFamily="34" charset="0"/>
            </a:endParaRPr>
          </a:p>
          <a:p>
            <a:pPr algn="just"/>
            <a:r>
              <a:rPr lang="el-GR" sz="2600" dirty="0">
                <a:solidFill>
                  <a:schemeClr val="bg1"/>
                </a:solidFill>
                <a:latin typeface="Calibri" panose="020F0502020204030204" pitchFamily="34" charset="0"/>
                <a:cs typeface="Calibri" panose="020F0502020204030204" pitchFamily="34" charset="0"/>
              </a:rPr>
              <a:t>Αυτό οδήγησε αρκετούς μουσουλμάνους συγγραφείς να προσφύγουν στη Βίβλο, προκειμένου να την επανερμηνεύσουν.  </a:t>
            </a:r>
            <a:endParaRPr lang="x-none" sz="2600" dirty="0">
              <a:solidFill>
                <a:schemeClr val="bg1"/>
              </a:solidFill>
              <a:latin typeface="Calibri" panose="020F0502020204030204" pitchFamily="34" charset="0"/>
              <a:cs typeface="Calibri" panose="020F0502020204030204" pitchFamily="34" charset="0"/>
            </a:endParaRPr>
          </a:p>
          <a:p>
            <a:pPr algn="just"/>
            <a:r>
              <a:rPr lang="el-GR" sz="2600" dirty="0">
                <a:solidFill>
                  <a:schemeClr val="bg1"/>
                </a:solidFill>
                <a:latin typeface="Calibri" panose="020F0502020204030204" pitchFamily="34" charset="0"/>
                <a:cs typeface="Calibri" panose="020F0502020204030204" pitchFamily="34" charset="0"/>
              </a:rPr>
              <a:t>Η τρίτη θεωρία βρίσκεται στο μεταίχμιο μεταξύ της πρώτης και της δεύτερης, και υποστηρίζει ότι η Βίβλος εμπεριέχει αρκετά ανόθευτα αποσπάσματα, μαζί με τα αλλοιωμένα. Τη θεωρία αυτή την υποστήριξαν αρκετοί μουσουλμάνοι συγγραφείς, όπως ο </a:t>
            </a:r>
            <a:r>
              <a:rPr lang="en-US" sz="2600" dirty="0" err="1">
                <a:solidFill>
                  <a:schemeClr val="bg1"/>
                </a:solidFill>
                <a:latin typeface="Calibri" panose="020F0502020204030204" pitchFamily="34" charset="0"/>
                <a:cs typeface="Calibri" panose="020F0502020204030204" pitchFamily="34" charset="0"/>
              </a:rPr>
              <a:t>Taq</a:t>
            </a:r>
            <a:r>
              <a:rPr lang="el-GR" sz="2600" dirty="0">
                <a:solidFill>
                  <a:schemeClr val="bg1"/>
                </a:solidFill>
                <a:latin typeface="Calibri" panose="020F0502020204030204" pitchFamily="34" charset="0"/>
                <a:cs typeface="Calibri" panose="020F0502020204030204" pitchFamily="34" charset="0"/>
              </a:rPr>
              <a:t>ī </a:t>
            </a:r>
            <a:r>
              <a:rPr lang="en-US" sz="2600" dirty="0">
                <a:solidFill>
                  <a:schemeClr val="bg1"/>
                </a:solidFill>
                <a:latin typeface="Calibri" panose="020F0502020204030204" pitchFamily="34" charset="0"/>
                <a:cs typeface="Calibri" panose="020F0502020204030204" pitchFamily="34" charset="0"/>
              </a:rPr>
              <a:t>al</a:t>
            </a:r>
            <a:r>
              <a:rPr lang="el-GR" sz="2600" dirty="0">
                <a:solidFill>
                  <a:schemeClr val="bg1"/>
                </a:solidFill>
                <a:latin typeface="Calibri" panose="020F0502020204030204" pitchFamily="34" charset="0"/>
                <a:cs typeface="Calibri" panose="020F0502020204030204" pitchFamily="34" charset="0"/>
              </a:rPr>
              <a:t>-</a:t>
            </a:r>
            <a:r>
              <a:rPr lang="en-US" sz="2600" dirty="0">
                <a:solidFill>
                  <a:schemeClr val="bg1"/>
                </a:solidFill>
                <a:latin typeface="Calibri" panose="020F0502020204030204" pitchFamily="34" charset="0"/>
                <a:cs typeface="Calibri" panose="020F0502020204030204" pitchFamily="34" charset="0"/>
              </a:rPr>
              <a:t>D</a:t>
            </a:r>
            <a:r>
              <a:rPr lang="el-GR" sz="2600" dirty="0">
                <a:solidFill>
                  <a:schemeClr val="bg1"/>
                </a:solidFill>
                <a:latin typeface="Calibri" panose="020F0502020204030204" pitchFamily="34" charset="0"/>
                <a:cs typeface="Calibri" panose="020F0502020204030204" pitchFamily="34" charset="0"/>
              </a:rPr>
              <a:t>ī</a:t>
            </a:r>
            <a:r>
              <a:rPr lang="en-US" sz="2600" dirty="0">
                <a:solidFill>
                  <a:schemeClr val="bg1"/>
                </a:solidFill>
                <a:latin typeface="Calibri" panose="020F0502020204030204" pitchFamily="34" charset="0"/>
                <a:cs typeface="Calibri" panose="020F0502020204030204" pitchFamily="34" charset="0"/>
              </a:rPr>
              <a:t>n</a:t>
            </a:r>
            <a:r>
              <a:rPr lang="en-US" sz="2600" b="1" dirty="0">
                <a:solidFill>
                  <a:schemeClr val="bg1"/>
                </a:solidFill>
                <a:latin typeface="Calibri" panose="020F0502020204030204" pitchFamily="34" charset="0"/>
                <a:cs typeface="Calibri" panose="020F0502020204030204" pitchFamily="34" charset="0"/>
              </a:rPr>
              <a:t> </a:t>
            </a:r>
            <a:r>
              <a:rPr lang="en-US" sz="2600" dirty="0">
                <a:solidFill>
                  <a:schemeClr val="bg1"/>
                </a:solidFill>
                <a:latin typeface="Calibri" panose="020F0502020204030204" pitchFamily="34" charset="0"/>
                <a:cs typeface="Calibri" panose="020F0502020204030204" pitchFamily="34" charset="0"/>
              </a:rPr>
              <a:t>a</a:t>
            </a:r>
            <a:r>
              <a:rPr lang="el-GR" sz="2600" dirty="0">
                <a:solidFill>
                  <a:schemeClr val="bg1"/>
                </a:solidFill>
                <a:latin typeface="Calibri" panose="020F0502020204030204" pitchFamily="34" charset="0"/>
                <a:cs typeface="Calibri" panose="020F0502020204030204" pitchFamily="34" charset="0"/>
              </a:rPr>
              <a:t>l-Jaʿfarī (1185-1270), ο Taqī a</a:t>
            </a:r>
            <a:r>
              <a:rPr lang="en-GB" sz="2600" dirty="0">
                <a:solidFill>
                  <a:schemeClr val="bg1"/>
                </a:solidFill>
                <a:latin typeface="Calibri" panose="020F0502020204030204" pitchFamily="34" charset="0"/>
                <a:cs typeface="Calibri" panose="020F0502020204030204" pitchFamily="34" charset="0"/>
              </a:rPr>
              <a:t>l</a:t>
            </a:r>
            <a:r>
              <a:rPr lang="el-GR" sz="2600" dirty="0">
                <a:solidFill>
                  <a:schemeClr val="bg1"/>
                </a:solidFill>
                <a:latin typeface="Calibri" panose="020F0502020204030204" pitchFamily="34" charset="0"/>
                <a:cs typeface="Calibri" panose="020F0502020204030204" pitchFamily="34" charset="0"/>
              </a:rPr>
              <a:t>-Dīn Aḥmad </a:t>
            </a:r>
            <a:r>
              <a:rPr lang="en-GB" sz="2600" dirty="0">
                <a:solidFill>
                  <a:schemeClr val="bg1"/>
                </a:solidFill>
                <a:latin typeface="Calibri" panose="020F0502020204030204" pitchFamily="34" charset="0"/>
                <a:cs typeface="Calibri" panose="020F0502020204030204" pitchFamily="34" charset="0"/>
              </a:rPr>
              <a:t>I</a:t>
            </a:r>
            <a:r>
              <a:rPr lang="el-GR" sz="2600" dirty="0">
                <a:solidFill>
                  <a:schemeClr val="bg1"/>
                </a:solidFill>
                <a:latin typeface="Calibri" panose="020F0502020204030204" pitchFamily="34" charset="0"/>
                <a:cs typeface="Calibri" panose="020F0502020204030204" pitchFamily="34" charset="0"/>
              </a:rPr>
              <a:t>bn Taymiyyah (1263-1328), κ.ά.</a:t>
            </a:r>
            <a:endParaRPr lang="x-none" sz="26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92184574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56897-0506-435F-94FB-A82C590F5C78}"/>
              </a:ext>
            </a:extLst>
          </p:cNvPr>
          <p:cNvSpPr>
            <a:spLocks noGrp="1"/>
          </p:cNvSpPr>
          <p:nvPr>
            <p:ph type="title"/>
          </p:nvPr>
        </p:nvSpPr>
        <p:spPr>
          <a:xfrm>
            <a:off x="646111" y="424583"/>
            <a:ext cx="9404723" cy="1098680"/>
          </a:xfrm>
        </p:spPr>
        <p:txBody>
          <a:bodyPr/>
          <a:lstStyle/>
          <a:p>
            <a:pPr algn="ctr"/>
            <a:r>
              <a:rPr lang="el-GR" dirty="0">
                <a:solidFill>
                  <a:schemeClr val="tx1"/>
                </a:solidFill>
                <a:latin typeface="Calibri" panose="020F0502020204030204" pitchFamily="34" charset="0"/>
                <a:cs typeface="Calibri" panose="020F0502020204030204" pitchFamily="34" charset="0"/>
              </a:rPr>
              <a:t>Παράδειγμα: </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924B78F8-2D06-4E0C-88DA-4E78BFA6FAA1}"/>
              </a:ext>
            </a:extLst>
          </p:cNvPr>
          <p:cNvSpPr>
            <a:spLocks noGrp="1"/>
          </p:cNvSpPr>
          <p:nvPr>
            <p:ph idx="1"/>
          </p:nvPr>
        </p:nvSpPr>
        <p:spPr>
          <a:xfrm>
            <a:off x="239152" y="1181686"/>
            <a:ext cx="9810702" cy="5066713"/>
          </a:xfrm>
        </p:spPr>
        <p:txBody>
          <a:bodyPr>
            <a:normAutofit/>
          </a:bodyPr>
          <a:lstStyle/>
          <a:p>
            <a:pPr marL="0" indent="0" algn="just">
              <a:buNone/>
            </a:pPr>
            <a:r>
              <a:rPr lang="el-GR" sz="2500" dirty="0">
                <a:solidFill>
                  <a:schemeClr val="bg1"/>
                </a:solidFill>
                <a:latin typeface="Calibri" panose="020F0502020204030204" pitchFamily="34" charset="0"/>
                <a:cs typeface="Calibri" panose="020F0502020204030204" pitchFamily="34" charset="0"/>
              </a:rPr>
              <a:t>ο </a:t>
            </a:r>
            <a:r>
              <a:rPr lang="en-US" sz="2500" dirty="0">
                <a:solidFill>
                  <a:schemeClr val="bg1"/>
                </a:solidFill>
                <a:latin typeface="Calibri" panose="020F0502020204030204" pitchFamily="34" charset="0"/>
                <a:cs typeface="Calibri" panose="020F0502020204030204" pitchFamily="34" charset="0"/>
              </a:rPr>
              <a:t>a</a:t>
            </a:r>
            <a:r>
              <a:rPr lang="el-GR" sz="2500" dirty="0">
                <a:solidFill>
                  <a:schemeClr val="bg1"/>
                </a:solidFill>
                <a:latin typeface="Calibri" panose="020F0502020204030204" pitchFamily="34" charset="0"/>
                <a:cs typeface="Calibri" panose="020F0502020204030204" pitchFamily="34" charset="0"/>
              </a:rPr>
              <a:t>l-Jaʿfarī, ο οποίος ασχολήθηκε με την πολεμική κατά του Χριστιανισμού και έγραψε πολεμικά έργα κατά των χριστιανών, στην προσπάθειά του να επιχειρηματολογήσει με βιβλικά χωρία υπέρ του προφητικού αξιώματος του Ιησού Χριστού και ταυτόχρονα να αναιρέσει τη θεότητά του, αφού ολοκλήρωσε την επιχειρηματολογία του, διατυπώνει τα εξής: «</a:t>
            </a:r>
            <a:r>
              <a:rPr lang="el-GR" sz="2500" i="1" dirty="0">
                <a:solidFill>
                  <a:schemeClr val="bg1"/>
                </a:solidFill>
                <a:latin typeface="Calibri" panose="020F0502020204030204" pitchFamily="34" charset="0"/>
                <a:cs typeface="Calibri" panose="020F0502020204030204" pitchFamily="34" charset="0"/>
              </a:rPr>
              <a:t>Αποδείχθηκε με όσα παρουσιάσαμε </a:t>
            </a:r>
            <a:r>
              <a:rPr lang="el-GR" sz="2500" dirty="0">
                <a:solidFill>
                  <a:schemeClr val="bg1"/>
                </a:solidFill>
                <a:latin typeface="Calibri" panose="020F0502020204030204" pitchFamily="34" charset="0"/>
                <a:cs typeface="Calibri" panose="020F0502020204030204" pitchFamily="34" charset="0"/>
              </a:rPr>
              <a:t>[ενν. με τα βιβλικά χωρία που παρέθεσε] </a:t>
            </a:r>
            <a:r>
              <a:rPr lang="el-GR" sz="2500" i="1" dirty="0">
                <a:solidFill>
                  <a:schemeClr val="bg1"/>
                </a:solidFill>
                <a:latin typeface="Calibri" panose="020F0502020204030204" pitchFamily="34" charset="0"/>
                <a:cs typeface="Calibri" panose="020F0502020204030204" pitchFamily="34" charset="0"/>
              </a:rPr>
              <a:t>η προφητική και αποστολική προέλευση και ιδιότητα του Χριστού μέσα από το κείμενο των Ευαγγελίων του. Αυτά τα κείμενα </a:t>
            </a:r>
            <a:r>
              <a:rPr lang="el-GR" sz="2500" dirty="0">
                <a:solidFill>
                  <a:schemeClr val="bg1"/>
                </a:solidFill>
                <a:latin typeface="Calibri" panose="020F0502020204030204" pitchFamily="34" charset="0"/>
                <a:cs typeface="Calibri" panose="020F0502020204030204" pitchFamily="34" charset="0"/>
              </a:rPr>
              <a:t>[ενν. τα βιβλικά]</a:t>
            </a:r>
            <a:r>
              <a:rPr lang="el-GR" sz="2500" i="1" dirty="0">
                <a:solidFill>
                  <a:schemeClr val="bg1"/>
                </a:solidFill>
                <a:latin typeface="Calibri" panose="020F0502020204030204" pitchFamily="34" charset="0"/>
                <a:cs typeface="Calibri" panose="020F0502020204030204" pitchFamily="34" charset="0"/>
              </a:rPr>
              <a:t> τα προστάτευσε ο Θεός από την ανταλλαγή και τα θωράκισε από την αλλοίωση </a:t>
            </a:r>
            <a:r>
              <a:rPr lang="el-GR" sz="2500" dirty="0">
                <a:solidFill>
                  <a:schemeClr val="bg1"/>
                </a:solidFill>
                <a:latin typeface="Calibri" panose="020F0502020204030204" pitchFamily="34" charset="0"/>
                <a:cs typeface="Calibri" panose="020F0502020204030204" pitchFamily="34" charset="0"/>
              </a:rPr>
              <a:t>[ενν. από την αλλοίωση των κειμένων από τους οπαδούς της Βίβλου και εν προκειμένω από τους χριστιανούς</a:t>
            </a:r>
            <a:r>
              <a:rPr lang="el-GR" sz="2500" dirty="0" smtClean="0">
                <a:solidFill>
                  <a:schemeClr val="bg1"/>
                </a:solidFill>
                <a:latin typeface="Calibri" panose="020F0502020204030204" pitchFamily="34" charset="0"/>
                <a:cs typeface="Calibri" panose="020F0502020204030204" pitchFamily="34" charset="0"/>
              </a:rPr>
              <a:t>]»</a:t>
            </a:r>
            <a:r>
              <a:rPr lang="en-US" sz="2500" dirty="0" smtClean="0">
                <a:solidFill>
                  <a:schemeClr val="bg1"/>
                </a:solidFill>
                <a:latin typeface="Calibri" panose="020F0502020204030204" pitchFamily="34" charset="0"/>
                <a:cs typeface="Calibri" panose="020F0502020204030204" pitchFamily="34" charset="0"/>
              </a:rPr>
              <a:t>.</a:t>
            </a:r>
            <a:endParaRPr lang="x-none" sz="2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2067215"/>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02957-3CCC-44D5-93F6-A42737F595FD}"/>
              </a:ext>
            </a:extLst>
          </p:cNvPr>
          <p:cNvSpPr>
            <a:spLocks noGrp="1"/>
          </p:cNvSpPr>
          <p:nvPr>
            <p:ph type="title"/>
          </p:nvPr>
        </p:nvSpPr>
        <p:spPr>
          <a:xfrm>
            <a:off x="660178" y="168812"/>
            <a:ext cx="9404723" cy="1400530"/>
          </a:xfrm>
        </p:spPr>
        <p:txBody>
          <a:bodyPr/>
          <a:lstStyle/>
          <a:p>
            <a:pPr algn="ctr"/>
            <a:r>
              <a:rPr lang="el-GR" sz="4000" b="1" dirty="0">
                <a:solidFill>
                  <a:schemeClr val="tx1"/>
                </a:solidFill>
                <a:latin typeface="Calibri" panose="020F0502020204030204" pitchFamily="34" charset="0"/>
                <a:cs typeface="Calibri" panose="020F0502020204030204" pitchFamily="34" charset="0"/>
              </a:rPr>
              <a:t>Η χρήση της Βίβλου στην ισλαμική γραμματεία</a:t>
            </a:r>
            <a:endParaRPr lang="x-none" sz="40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9BE7F754-0379-498B-BB73-363031E1E0DB}"/>
              </a:ext>
            </a:extLst>
          </p:cNvPr>
          <p:cNvSpPr>
            <a:spLocks noGrp="1"/>
          </p:cNvSpPr>
          <p:nvPr>
            <p:ph idx="1"/>
          </p:nvPr>
        </p:nvSpPr>
        <p:spPr>
          <a:xfrm>
            <a:off x="450166" y="1561514"/>
            <a:ext cx="9945859" cy="5296486"/>
          </a:xfrm>
        </p:spPr>
        <p:txBody>
          <a:bodyPr>
            <a:normAutofit/>
          </a:bodyPr>
          <a:lstStyle/>
          <a:p>
            <a:pPr algn="just"/>
            <a:r>
              <a:rPr lang="el-GR" sz="2200" dirty="0">
                <a:solidFill>
                  <a:schemeClr val="bg1"/>
                </a:solidFill>
              </a:rPr>
              <a:t>Μεγάλο μέρος της ισλαμικής γραμματείας κατέφυγε στη Βίβλο. Η χρήση της Βίβλου έγινε για τρεις βασικούς λόγους: </a:t>
            </a:r>
            <a:endParaRPr lang="x-none" sz="2200" dirty="0">
              <a:solidFill>
                <a:schemeClr val="bg1"/>
              </a:solidFill>
            </a:endParaRPr>
          </a:p>
          <a:p>
            <a:pPr algn="just"/>
            <a:r>
              <a:rPr lang="el-GR" sz="2200" dirty="0">
                <a:solidFill>
                  <a:schemeClr val="bg1"/>
                </a:solidFill>
              </a:rPr>
              <a:t>(</a:t>
            </a:r>
            <a:r>
              <a:rPr lang="en-GB" sz="2200" dirty="0">
                <a:solidFill>
                  <a:schemeClr val="bg1"/>
                </a:solidFill>
              </a:rPr>
              <a:t>E</a:t>
            </a:r>
            <a:r>
              <a:rPr lang="el-GR" sz="2200" dirty="0">
                <a:solidFill>
                  <a:schemeClr val="bg1"/>
                </a:solidFill>
              </a:rPr>
              <a:t>νημερωτική) Επιχειρώντας οι μουσουλμάνοι συγγραφείς να αντλήσουν πληροφορίες μέσα από τα ίδια τα βιβλικά κείμενα (ιστορικές, ερμηνευτικές κλπ</a:t>
            </a:r>
            <a:r>
              <a:rPr lang="el-GR" sz="2200" dirty="0" smtClean="0">
                <a:solidFill>
                  <a:schemeClr val="bg1"/>
                </a:solidFill>
              </a:rPr>
              <a:t>.)</a:t>
            </a:r>
            <a:r>
              <a:rPr lang="en-US" sz="2200" dirty="0" smtClean="0">
                <a:solidFill>
                  <a:schemeClr val="bg1"/>
                </a:solidFill>
              </a:rPr>
              <a:t>.</a:t>
            </a:r>
            <a:endParaRPr lang="x-none" sz="2200" dirty="0">
              <a:solidFill>
                <a:schemeClr val="bg1"/>
              </a:solidFill>
            </a:endParaRPr>
          </a:p>
          <a:p>
            <a:pPr algn="just"/>
            <a:r>
              <a:rPr lang="el-GR" sz="2200" dirty="0">
                <a:solidFill>
                  <a:schemeClr val="bg1"/>
                </a:solidFill>
              </a:rPr>
              <a:t> (Πολεμική) Προκειμένου να αναιρέσουν τα χριστιανικά δόγματα, τα οποία δε συνάδουν με τα αντίστοιχα ισλαμικά, όπως είναι το δόγμα της Αγίας Τριάδος, το πρόσωπο του Ιησού Χριστού, η μη αξιοπιστία της Βίβλου κ.ά. </a:t>
            </a:r>
            <a:endParaRPr lang="x-none" sz="2200" dirty="0">
              <a:solidFill>
                <a:schemeClr val="bg1"/>
              </a:solidFill>
            </a:endParaRPr>
          </a:p>
          <a:p>
            <a:pPr algn="just"/>
            <a:r>
              <a:rPr lang="el-GR" sz="2200" dirty="0">
                <a:solidFill>
                  <a:schemeClr val="bg1"/>
                </a:solidFill>
              </a:rPr>
              <a:t> (Απολογητική) να αναδείξουν την ισλαμική διδασκαλία, όπως τον απόλυτο και άκαμπτο μονοθεϊσμό, τις προφητείες που αφορούν το πρόσωπο του Μωάμεθ κ.ά. </a:t>
            </a:r>
            <a:endParaRPr lang="x-none" sz="2200" dirty="0">
              <a:solidFill>
                <a:schemeClr val="bg1"/>
              </a:solidFill>
            </a:endParaRPr>
          </a:p>
          <a:p>
            <a:pPr algn="just"/>
            <a:endParaRPr lang="x-none" sz="2200" dirty="0"/>
          </a:p>
        </p:txBody>
      </p:sp>
    </p:spTree>
    <p:extLst>
      <p:ext uri="{BB962C8B-B14F-4D97-AF65-F5344CB8AC3E}">
        <p14:creationId xmlns:p14="http://schemas.microsoft.com/office/powerpoint/2010/main" xmlns="" val="2031439104"/>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AAB9D-B6EA-4050-93EA-4AC252FA687F}"/>
              </a:ext>
            </a:extLst>
          </p:cNvPr>
          <p:cNvSpPr>
            <a:spLocks noGrp="1"/>
          </p:cNvSpPr>
          <p:nvPr>
            <p:ph type="title"/>
          </p:nvPr>
        </p:nvSpPr>
        <p:spPr/>
        <p:txBody>
          <a:bodyPr/>
          <a:lstStyle/>
          <a:p>
            <a:r>
              <a:rPr lang="el-GR" dirty="0">
                <a:solidFill>
                  <a:schemeClr val="tx1"/>
                </a:solidFill>
                <a:latin typeface="Calibri" panose="020F0502020204030204" pitchFamily="34" charset="0"/>
                <a:cs typeface="Calibri" panose="020F0502020204030204" pitchFamily="34" charset="0"/>
              </a:rPr>
              <a:t>Πολεμική:</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ECD553B-C4E2-4CBA-8B47-E40B59A19E4A}"/>
              </a:ext>
            </a:extLst>
          </p:cNvPr>
          <p:cNvSpPr>
            <a:spLocks noGrp="1"/>
          </p:cNvSpPr>
          <p:nvPr>
            <p:ph idx="1"/>
          </p:nvPr>
        </p:nvSpPr>
        <p:spPr/>
        <p:txBody>
          <a:bodyPr/>
          <a:lstStyle/>
          <a:p>
            <a:r>
              <a:rPr lang="el-GR" sz="4000" b="1" dirty="0">
                <a:solidFill>
                  <a:schemeClr val="bg1"/>
                </a:solidFill>
                <a:latin typeface="Calibri" panose="020F0502020204030204" pitchFamily="34" charset="0"/>
                <a:cs typeface="Calibri" panose="020F0502020204030204" pitchFamily="34" charset="0"/>
              </a:rPr>
              <a:t>Το δόγμα της Αγίας Τριάδος</a:t>
            </a:r>
          </a:p>
          <a:p>
            <a:r>
              <a:rPr lang="el-GR" sz="4000" b="1" dirty="0">
                <a:solidFill>
                  <a:schemeClr val="bg1"/>
                </a:solidFill>
                <a:latin typeface="Calibri" panose="020F0502020204030204" pitchFamily="34" charset="0"/>
                <a:cs typeface="Calibri" panose="020F0502020204030204" pitchFamily="34" charset="0"/>
              </a:rPr>
              <a:t>Το πρόσωπο του Ιησού Χριστού</a:t>
            </a:r>
          </a:p>
          <a:p>
            <a:r>
              <a:rPr lang="el-GR" sz="4000" b="1" dirty="0">
                <a:solidFill>
                  <a:schemeClr val="bg1"/>
                </a:solidFill>
                <a:latin typeface="Calibri" panose="020F0502020204030204" pitchFamily="34" charset="0"/>
                <a:cs typeface="Calibri" panose="020F0502020204030204" pitchFamily="34" charset="0"/>
              </a:rPr>
              <a:t>Η μη αξιοπιστία της Βίβλου</a:t>
            </a:r>
            <a:endParaRPr lang="x-none" sz="40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4143514131"/>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59B37-0863-42CF-85DD-C9C1E9898A13}"/>
              </a:ext>
            </a:extLst>
          </p:cNvPr>
          <p:cNvSpPr>
            <a:spLocks noGrp="1"/>
          </p:cNvSpPr>
          <p:nvPr>
            <p:ph type="title"/>
          </p:nvPr>
        </p:nvSpPr>
        <p:spPr/>
        <p:txBody>
          <a:bodyPr/>
          <a:lstStyle/>
          <a:p>
            <a:r>
              <a:rPr lang="el-GR" dirty="0">
                <a:solidFill>
                  <a:schemeClr val="tx1"/>
                </a:solidFill>
                <a:latin typeface="Calibri" panose="020F0502020204030204" pitchFamily="34" charset="0"/>
                <a:cs typeface="Calibri" panose="020F0502020204030204" pitchFamily="34" charset="0"/>
              </a:rPr>
              <a:t>Το δόγμα της Αγίας Τριάδος</a:t>
            </a:r>
            <a:r>
              <a:rPr lang="el-GR" sz="4400" dirty="0">
                <a:solidFill>
                  <a:schemeClr val="tx1"/>
                </a:solidFill>
                <a:latin typeface="Calibri" panose="020F0502020204030204" pitchFamily="34" charset="0"/>
                <a:cs typeface="Calibri" panose="020F0502020204030204" pitchFamily="34" charset="0"/>
              </a:rPr>
              <a:t/>
            </a:r>
            <a:br>
              <a:rPr lang="el-GR" sz="4400" dirty="0">
                <a:solidFill>
                  <a:schemeClr val="tx1"/>
                </a:solidFill>
                <a:latin typeface="Calibri" panose="020F0502020204030204" pitchFamily="34" charset="0"/>
                <a:cs typeface="Calibri" panose="020F0502020204030204" pitchFamily="34" charset="0"/>
              </a:rPr>
            </a:br>
            <a:endParaRPr lang="x-none" dirty="0">
              <a:solidFill>
                <a:schemeClr val="tx1"/>
              </a:solidFill>
            </a:endParaRPr>
          </a:p>
        </p:txBody>
      </p:sp>
      <p:sp>
        <p:nvSpPr>
          <p:cNvPr id="3" name="Content Placeholder 2">
            <a:extLst>
              <a:ext uri="{FF2B5EF4-FFF2-40B4-BE49-F238E27FC236}">
                <a16:creationId xmlns:a16="http://schemas.microsoft.com/office/drawing/2014/main" xmlns="" id="{769258C2-9D4C-45DE-A7AD-A0C4B7A64ABB}"/>
              </a:ext>
            </a:extLst>
          </p:cNvPr>
          <p:cNvSpPr>
            <a:spLocks noGrp="1"/>
          </p:cNvSpPr>
          <p:nvPr>
            <p:ph idx="1"/>
          </p:nvPr>
        </p:nvSpPr>
        <p:spPr>
          <a:xfrm>
            <a:off x="604912" y="1547446"/>
            <a:ext cx="9444942" cy="4700953"/>
          </a:xfrm>
        </p:spPr>
        <p:txBody>
          <a:bodyPr>
            <a:normAutofit/>
          </a:bodyPr>
          <a:lstStyle/>
          <a:p>
            <a:pPr algn="just"/>
            <a:r>
              <a:rPr lang="el-GR" sz="2200" dirty="0">
                <a:solidFill>
                  <a:schemeClr val="bg1"/>
                </a:solidFill>
                <a:latin typeface="Calibri" panose="020F0502020204030204" pitchFamily="34" charset="0"/>
                <a:cs typeface="Calibri" panose="020F0502020204030204" pitchFamily="34" charset="0"/>
              </a:rPr>
              <a:t>Το Ισλάμ αρνείται κατηγορηματικά τη διδασκαλία περί Αγίας Τριάδος, αφού προβάλλει έναν άκαμπτο και απόλυτο μονοθεϊσμό (</a:t>
            </a:r>
            <a:r>
              <a:rPr lang="en-US" sz="2200" i="1" dirty="0">
                <a:solidFill>
                  <a:schemeClr val="bg1"/>
                </a:solidFill>
                <a:latin typeface="Calibri" panose="020F0502020204030204" pitchFamily="34" charset="0"/>
                <a:cs typeface="Calibri" panose="020F0502020204030204" pitchFamily="34" charset="0"/>
              </a:rPr>
              <a:t>al</a:t>
            </a:r>
            <a:r>
              <a:rPr lang="el-GR" sz="2200" i="1" dirty="0">
                <a:solidFill>
                  <a:schemeClr val="bg1"/>
                </a:solidFill>
                <a:latin typeface="Calibri" panose="020F0502020204030204" pitchFamily="34" charset="0"/>
                <a:cs typeface="Calibri" panose="020F0502020204030204" pitchFamily="34" charset="0"/>
              </a:rPr>
              <a:t>-</a:t>
            </a:r>
            <a:r>
              <a:rPr lang="en-GB" sz="2200" i="1" dirty="0">
                <a:solidFill>
                  <a:schemeClr val="bg1"/>
                </a:solidFill>
                <a:latin typeface="Calibri" panose="020F0502020204030204" pitchFamily="34" charset="0"/>
                <a:cs typeface="Calibri" panose="020F0502020204030204" pitchFamily="34" charset="0"/>
              </a:rPr>
              <a:t>tawḥ</a:t>
            </a:r>
            <a:r>
              <a:rPr lang="el-GR" sz="2200" i="1" dirty="0">
                <a:solidFill>
                  <a:schemeClr val="bg1"/>
                </a:solidFill>
                <a:latin typeface="Calibri" panose="020F0502020204030204" pitchFamily="34" charset="0"/>
                <a:cs typeface="Calibri" panose="020F0502020204030204" pitchFamily="34" charset="0"/>
              </a:rPr>
              <a:t>ī</a:t>
            </a:r>
            <a:r>
              <a:rPr lang="en-GB" sz="2200" i="1" dirty="0">
                <a:solidFill>
                  <a:schemeClr val="bg1"/>
                </a:solidFill>
                <a:latin typeface="Calibri" panose="020F0502020204030204" pitchFamily="34" charset="0"/>
                <a:cs typeface="Calibri" panose="020F0502020204030204" pitchFamily="34" charset="0"/>
              </a:rPr>
              <a:t>d</a:t>
            </a:r>
            <a:r>
              <a:rPr lang="el-GR" sz="2200" dirty="0">
                <a:solidFill>
                  <a:schemeClr val="bg1"/>
                </a:solidFill>
                <a:latin typeface="Calibri" panose="020F0502020204030204" pitchFamily="34" charset="0"/>
                <a:cs typeface="Calibri" panose="020F0502020204030204" pitchFamily="34" charset="0"/>
              </a:rPr>
              <a:t>), ο οποίος, ουσιαστικά, αποτελεί τον πυρήνα και την πεμπτουσία </a:t>
            </a:r>
            <a:r>
              <a:rPr lang="el-GR" sz="2200" dirty="0" smtClean="0">
                <a:solidFill>
                  <a:schemeClr val="bg1"/>
                </a:solidFill>
                <a:latin typeface="Calibri" panose="020F0502020204030204" pitchFamily="34" charset="0"/>
                <a:cs typeface="Calibri" panose="020F0502020204030204" pitchFamily="34" charset="0"/>
              </a:rPr>
              <a:t>του</a:t>
            </a:r>
            <a:r>
              <a:rPr lang="en-US" sz="2200" dirty="0" smtClean="0">
                <a:solidFill>
                  <a:schemeClr val="bg1"/>
                </a:solidFill>
                <a:latin typeface="Calibri" panose="020F0502020204030204" pitchFamily="34" charset="0"/>
                <a:cs typeface="Calibri" panose="020F0502020204030204" pitchFamily="34" charset="0"/>
              </a:rPr>
              <a:t>.</a:t>
            </a:r>
            <a:r>
              <a:rPr lang="el-GR" sz="2200" dirty="0" smtClean="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pPr marL="0" indent="0" algn="just">
              <a:buNone/>
            </a:pPr>
            <a:r>
              <a:rPr lang="el-GR" sz="2200" i="1" dirty="0">
                <a:solidFill>
                  <a:schemeClr val="bg1"/>
                </a:solidFill>
                <a:latin typeface="Calibri" panose="020F0502020204030204" pitchFamily="34" charset="0"/>
                <a:cs typeface="Calibri" panose="020F0502020204030204" pitchFamily="34" charset="0"/>
              </a:rPr>
              <a:t>«Πράγματι βλασφήμησαν όσοι είπαν [ενν. οι χριστιανοί] ”Ο </a:t>
            </a:r>
            <a:r>
              <a:rPr lang="en-GB" sz="2200" i="1" dirty="0">
                <a:solidFill>
                  <a:schemeClr val="bg1"/>
                </a:solidFill>
                <a:latin typeface="Calibri" panose="020F0502020204030204" pitchFamily="34" charset="0"/>
                <a:cs typeface="Calibri" panose="020F0502020204030204" pitchFamily="34" charset="0"/>
              </a:rPr>
              <a:t>All</a:t>
            </a:r>
            <a:r>
              <a:rPr lang="el-GR" sz="2200" i="1" dirty="0">
                <a:solidFill>
                  <a:schemeClr val="bg1"/>
                </a:solidFill>
                <a:latin typeface="Calibri" panose="020F0502020204030204" pitchFamily="34" charset="0"/>
                <a:cs typeface="Calibri" panose="020F0502020204030204" pitchFamily="34" charset="0"/>
              </a:rPr>
              <a:t>ā</a:t>
            </a:r>
            <a:r>
              <a:rPr lang="en-GB" sz="2200" i="1" dirty="0">
                <a:solidFill>
                  <a:schemeClr val="bg1"/>
                </a:solidFill>
                <a:latin typeface="Calibri" panose="020F0502020204030204" pitchFamily="34" charset="0"/>
                <a:cs typeface="Calibri" panose="020F0502020204030204" pitchFamily="34" charset="0"/>
              </a:rPr>
              <a:t>h</a:t>
            </a:r>
            <a:r>
              <a:rPr lang="el-GR" sz="2200" i="1" dirty="0">
                <a:solidFill>
                  <a:schemeClr val="bg1"/>
                </a:solidFill>
                <a:latin typeface="Calibri" panose="020F0502020204030204" pitchFamily="34" charset="0"/>
                <a:cs typeface="Calibri" panose="020F0502020204030204" pitchFamily="34" charset="0"/>
              </a:rPr>
              <a:t> είναι ένας από τους τρεις της Τριάδας”, γιατί δεν υπάρχει άλλος Θεός εκτός από ένα Θεό» (Κοράνιο 5:73</a:t>
            </a:r>
            <a:r>
              <a:rPr lang="el-GR" sz="2200" i="1" dirty="0" smtClean="0">
                <a:solidFill>
                  <a:schemeClr val="bg1"/>
                </a:solidFill>
                <a:latin typeface="Calibri" panose="020F0502020204030204" pitchFamily="34" charset="0"/>
                <a:cs typeface="Calibri" panose="020F0502020204030204" pitchFamily="34" charset="0"/>
              </a:rPr>
              <a:t>)</a:t>
            </a:r>
            <a:r>
              <a:rPr lang="en-US" sz="2200" i="1" dirty="0" smtClean="0">
                <a:solidFill>
                  <a:schemeClr val="bg1"/>
                </a:solidFill>
                <a:latin typeface="Calibri" panose="020F0502020204030204" pitchFamily="34" charset="0"/>
                <a:cs typeface="Calibri" panose="020F0502020204030204" pitchFamily="34" charset="0"/>
              </a:rPr>
              <a:t>.</a:t>
            </a:r>
            <a:r>
              <a:rPr lang="el-GR" sz="2200" i="1" dirty="0">
                <a:solidFill>
                  <a:schemeClr val="bg1"/>
                </a:solidFill>
                <a:latin typeface="Calibri" panose="020F0502020204030204" pitchFamily="34" charset="0"/>
                <a:cs typeface="Calibri" panose="020F0502020204030204" pitchFamily="34" charset="0"/>
              </a:rPr>
              <a:t> </a:t>
            </a:r>
            <a:endParaRPr lang="x-none" sz="2200" i="1" dirty="0">
              <a:solidFill>
                <a:schemeClr val="bg1"/>
              </a:solidFill>
              <a:latin typeface="Calibri" panose="020F0502020204030204" pitchFamily="34" charset="0"/>
              <a:cs typeface="Calibri" panose="020F0502020204030204" pitchFamily="34" charset="0"/>
            </a:endParaRPr>
          </a:p>
          <a:p>
            <a:pPr algn="just"/>
            <a:r>
              <a:rPr lang="el-GR" sz="2200" dirty="0">
                <a:solidFill>
                  <a:schemeClr val="bg1"/>
                </a:solidFill>
                <a:latin typeface="Calibri" panose="020F0502020204030204" pitchFamily="34" charset="0"/>
                <a:cs typeface="Calibri" panose="020F0502020204030204" pitchFamily="34" charset="0"/>
              </a:rPr>
              <a:t>Αυτό οδήγησε αρκετούς μουσουλμάνους συγγραφείς στο να αναιρέσουν τη διδασκαλία περί Αγίας Τριάδος, μέσα από τα βιβλικά </a:t>
            </a:r>
            <a:r>
              <a:rPr lang="el-GR" sz="2200" dirty="0" smtClean="0">
                <a:solidFill>
                  <a:schemeClr val="bg1"/>
                </a:solidFill>
                <a:latin typeface="Calibri" panose="020F0502020204030204" pitchFamily="34" charset="0"/>
                <a:cs typeface="Calibri" panose="020F0502020204030204" pitchFamily="34" charset="0"/>
              </a:rPr>
              <a:t>κείμενα</a:t>
            </a:r>
            <a:r>
              <a:rPr lang="en-US" sz="2200" dirty="0" smtClean="0">
                <a:solidFill>
                  <a:schemeClr val="bg1"/>
                </a:solidFill>
                <a:latin typeface="Calibri" panose="020F0502020204030204" pitchFamily="34" charset="0"/>
                <a:cs typeface="Calibri" panose="020F0502020204030204" pitchFamily="34" charset="0"/>
              </a:rPr>
              <a:t>.</a:t>
            </a:r>
            <a:endParaRPr lang="x-none" sz="2200" dirty="0">
              <a:solidFill>
                <a:schemeClr val="bg1"/>
              </a:solidFill>
              <a:latin typeface="Calibri" panose="020F0502020204030204" pitchFamily="34" charset="0"/>
              <a:cs typeface="Calibri" panose="020F0502020204030204" pitchFamily="34" charset="0"/>
            </a:endParaRPr>
          </a:p>
          <a:p>
            <a:pPr algn="just"/>
            <a:r>
              <a:rPr lang="el-GR" sz="2200" dirty="0">
                <a:solidFill>
                  <a:schemeClr val="bg1"/>
                </a:solidFill>
                <a:latin typeface="Calibri" panose="020F0502020204030204" pitchFamily="34" charset="0"/>
                <a:cs typeface="Calibri" panose="020F0502020204030204" pitchFamily="34" charset="0"/>
              </a:rPr>
              <a:t>Άλλοι προσπάθησαν να ερμηνεύσουν με το δικό τους τρόπο, τα βιβλικά χωρία που αναφέρονται στην τριαδικότητα του </a:t>
            </a:r>
            <a:r>
              <a:rPr lang="el-GR" sz="2200" dirty="0" smtClean="0">
                <a:solidFill>
                  <a:schemeClr val="bg1"/>
                </a:solidFill>
                <a:latin typeface="Calibri" panose="020F0502020204030204" pitchFamily="34" charset="0"/>
                <a:cs typeface="Calibri" panose="020F0502020204030204" pitchFamily="34" charset="0"/>
              </a:rPr>
              <a:t>Θεού</a:t>
            </a:r>
            <a:r>
              <a:rPr lang="en-US" sz="2200" dirty="0" smtClean="0">
                <a:solidFill>
                  <a:schemeClr val="bg1"/>
                </a:solidFill>
                <a:latin typeface="Calibri" panose="020F0502020204030204" pitchFamily="34" charset="0"/>
                <a:cs typeface="Calibri" panose="020F0502020204030204" pitchFamily="34" charset="0"/>
              </a:rPr>
              <a:t>.</a:t>
            </a:r>
            <a:r>
              <a:rPr lang="el-GR" sz="2200" dirty="0" smtClean="0">
                <a:solidFill>
                  <a:schemeClr val="bg1"/>
                </a:solidFill>
                <a:latin typeface="Calibri" panose="020F0502020204030204" pitchFamily="34" charset="0"/>
                <a:cs typeface="Calibri" panose="020F0502020204030204" pitchFamily="34" charset="0"/>
              </a:rPr>
              <a:t> </a:t>
            </a:r>
            <a:endParaRPr lang="x-none" sz="22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582906686"/>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31E9-AD4B-4521-A737-C6DDD9E02EEE}"/>
              </a:ext>
            </a:extLst>
          </p:cNvPr>
          <p:cNvSpPr>
            <a:spLocks noGrp="1"/>
          </p:cNvSpPr>
          <p:nvPr>
            <p:ph type="title"/>
          </p:nvPr>
        </p:nvSpPr>
        <p:spPr>
          <a:xfrm>
            <a:off x="3363993" y="298742"/>
            <a:ext cx="4467601" cy="893851"/>
          </a:xfrm>
        </p:spPr>
        <p:txBody>
          <a:bodyPr>
            <a:normAutofit/>
          </a:bodyPr>
          <a:lstStyle/>
          <a:p>
            <a:pPr algn="ctr">
              <a:lnSpc>
                <a:spcPct val="90000"/>
              </a:lnSpc>
            </a:pPr>
            <a:r>
              <a:rPr lang="el-GR" sz="4400" b="1" dirty="0">
                <a:solidFill>
                  <a:schemeClr val="tx1"/>
                </a:solidFill>
                <a:latin typeface="Calibri" panose="020F0502020204030204" pitchFamily="34" charset="0"/>
                <a:cs typeface="Calibri" panose="020F0502020204030204" pitchFamily="34" charset="0"/>
              </a:rPr>
              <a:t>Τι είναι το Ισλάμ</a:t>
            </a:r>
            <a:r>
              <a:rPr lang="el-GR" sz="4400" b="1" dirty="0" smtClean="0">
                <a:solidFill>
                  <a:schemeClr val="tx1"/>
                </a:solidFill>
                <a:latin typeface="Calibri" panose="020F0502020204030204" pitchFamily="34" charset="0"/>
                <a:cs typeface="Calibri" panose="020F0502020204030204" pitchFamily="34" charset="0"/>
              </a:rPr>
              <a:t>;</a:t>
            </a:r>
            <a:endParaRPr lang="x-none" sz="2800" dirty="0">
              <a:solidFill>
                <a:schemeClr val="tx1"/>
              </a:solidFill>
            </a:endParaRPr>
          </a:p>
        </p:txBody>
      </p:sp>
      <p:sp>
        <p:nvSpPr>
          <p:cNvPr id="3" name="Content Placeholder 2">
            <a:extLst>
              <a:ext uri="{FF2B5EF4-FFF2-40B4-BE49-F238E27FC236}">
                <a16:creationId xmlns:a16="http://schemas.microsoft.com/office/drawing/2014/main" xmlns="" id="{4D09D718-7CDB-4697-8F01-93FD179CA748}"/>
              </a:ext>
            </a:extLst>
          </p:cNvPr>
          <p:cNvSpPr>
            <a:spLocks noGrp="1"/>
          </p:cNvSpPr>
          <p:nvPr>
            <p:ph idx="1"/>
          </p:nvPr>
        </p:nvSpPr>
        <p:spPr>
          <a:xfrm>
            <a:off x="647700" y="1931542"/>
            <a:ext cx="3754987" cy="4582275"/>
          </a:xfrm>
        </p:spPr>
        <p:txBody>
          <a:bodyPr>
            <a:normAutofit/>
          </a:bodyPr>
          <a:lstStyle/>
          <a:p>
            <a:pPr marL="0" indent="0" algn="ctr">
              <a:buNone/>
            </a:pPr>
            <a:r>
              <a:rPr lang="el-GR" sz="2500" dirty="0">
                <a:solidFill>
                  <a:schemeClr val="bg1"/>
                </a:solidFill>
                <a:latin typeface="Calibri" panose="020F0502020204030204" pitchFamily="34" charset="0"/>
                <a:cs typeface="Calibri" panose="020F0502020204030204" pitchFamily="34" charset="0"/>
              </a:rPr>
              <a:t>Συνοψίζεται σε δύο φράσεις ή δύο «ομολογίες»: </a:t>
            </a:r>
            <a:endParaRPr lang="x-none" sz="2500" dirty="0">
              <a:solidFill>
                <a:schemeClr val="bg1"/>
              </a:solidFill>
              <a:latin typeface="Calibri" panose="020F0502020204030204" pitchFamily="34" charset="0"/>
              <a:cs typeface="Calibri" panose="020F0502020204030204" pitchFamily="34" charset="0"/>
            </a:endParaRPr>
          </a:p>
          <a:p>
            <a:pPr algn="just"/>
            <a:r>
              <a:rPr lang="el-GR" sz="2500" dirty="0">
                <a:solidFill>
                  <a:schemeClr val="bg1"/>
                </a:solidFill>
                <a:latin typeface="Calibri" panose="020F0502020204030204" pitchFamily="34" charset="0"/>
                <a:cs typeface="Calibri" panose="020F0502020204030204" pitchFamily="34" charset="0"/>
              </a:rPr>
              <a:t>(lā ʾilāha ʾillā </a:t>
            </a:r>
            <a:r>
              <a:rPr lang="en-GB" sz="2500" dirty="0">
                <a:solidFill>
                  <a:schemeClr val="bg1"/>
                </a:solidFill>
                <a:latin typeface="Calibri" panose="020F0502020204030204" pitchFamily="34" charset="0"/>
                <a:cs typeface="Calibri" panose="020F0502020204030204" pitchFamily="34" charset="0"/>
              </a:rPr>
              <a:t>A</a:t>
            </a:r>
            <a:r>
              <a:rPr lang="el-GR" sz="2500" dirty="0">
                <a:solidFill>
                  <a:schemeClr val="bg1"/>
                </a:solidFill>
                <a:latin typeface="Calibri" panose="020F0502020204030204" pitchFamily="34" charset="0"/>
                <a:cs typeface="Calibri" panose="020F0502020204030204" pitchFamily="34" charset="0"/>
              </a:rPr>
              <a:t>llāh </a:t>
            </a:r>
            <a:r>
              <a:rPr lang="en-GB" sz="2500" dirty="0">
                <a:solidFill>
                  <a:schemeClr val="bg1"/>
                </a:solidFill>
                <a:latin typeface="Calibri" panose="020F0502020204030204" pitchFamily="34" charset="0"/>
                <a:cs typeface="Calibri" panose="020F0502020204030204" pitchFamily="34" charset="0"/>
              </a:rPr>
              <a:t>w </a:t>
            </a:r>
            <a:r>
              <a:rPr lang="el-GR" sz="2500" dirty="0">
                <a:solidFill>
                  <a:schemeClr val="bg1"/>
                </a:solidFill>
                <a:latin typeface="Calibri" panose="020F0502020204030204" pitchFamily="34" charset="0"/>
                <a:cs typeface="Calibri" panose="020F0502020204030204" pitchFamily="34" charset="0"/>
              </a:rPr>
              <a:t>muḥammadun rasūlu </a:t>
            </a:r>
            <a:r>
              <a:rPr lang="en-GB" sz="2500" dirty="0">
                <a:solidFill>
                  <a:schemeClr val="bg1"/>
                </a:solidFill>
                <a:latin typeface="Calibri" panose="020F0502020204030204" pitchFamily="34" charset="0"/>
                <a:cs typeface="Calibri" panose="020F0502020204030204" pitchFamily="34" charset="0"/>
              </a:rPr>
              <a:t>u</a:t>
            </a:r>
            <a:r>
              <a:rPr lang="el-GR" sz="2500" dirty="0">
                <a:solidFill>
                  <a:schemeClr val="bg1"/>
                </a:solidFill>
                <a:latin typeface="Calibri" panose="020F0502020204030204" pitchFamily="34" charset="0"/>
                <a:cs typeface="Calibri" panose="020F0502020204030204" pitchFamily="34" charset="0"/>
              </a:rPr>
              <a:t>llāh)</a:t>
            </a:r>
            <a:endParaRPr lang="x-none" sz="2500" dirty="0">
              <a:solidFill>
                <a:schemeClr val="bg1"/>
              </a:solidFill>
              <a:latin typeface="Calibri" panose="020F0502020204030204" pitchFamily="34" charset="0"/>
              <a:cs typeface="Calibri" panose="020F0502020204030204" pitchFamily="34" charset="0"/>
            </a:endParaRPr>
          </a:p>
          <a:p>
            <a:pPr algn="just"/>
            <a:r>
              <a:rPr lang="el-GR" sz="2500" dirty="0">
                <a:solidFill>
                  <a:schemeClr val="bg1"/>
                </a:solidFill>
                <a:latin typeface="Calibri" panose="020F0502020204030204" pitchFamily="34" charset="0"/>
                <a:cs typeface="Calibri" panose="020F0502020204030204" pitchFamily="34" charset="0"/>
              </a:rPr>
              <a:t> «Δεν υπάρχει άλλος Θεός εκτός από τον </a:t>
            </a:r>
            <a:r>
              <a:rPr lang="en-GB" sz="2500" dirty="0">
                <a:solidFill>
                  <a:schemeClr val="bg1"/>
                </a:solidFill>
                <a:latin typeface="Calibri" panose="020F0502020204030204" pitchFamily="34" charset="0"/>
                <a:cs typeface="Calibri" panose="020F0502020204030204" pitchFamily="34" charset="0"/>
              </a:rPr>
              <a:t>All</a:t>
            </a:r>
            <a:r>
              <a:rPr lang="el-GR" sz="2500" dirty="0">
                <a:solidFill>
                  <a:schemeClr val="bg1"/>
                </a:solidFill>
                <a:latin typeface="Calibri" panose="020F0502020204030204" pitchFamily="34" charset="0"/>
                <a:cs typeface="Calibri" panose="020F0502020204030204" pitchFamily="34" charset="0"/>
              </a:rPr>
              <a:t>ā</a:t>
            </a:r>
            <a:r>
              <a:rPr lang="en-GB" sz="2500" dirty="0">
                <a:solidFill>
                  <a:schemeClr val="bg1"/>
                </a:solidFill>
                <a:latin typeface="Calibri" panose="020F0502020204030204" pitchFamily="34" charset="0"/>
                <a:cs typeface="Calibri" panose="020F0502020204030204" pitchFamily="34" charset="0"/>
              </a:rPr>
              <a:t>h</a:t>
            </a:r>
            <a:r>
              <a:rPr lang="el-GR" sz="2500" dirty="0">
                <a:solidFill>
                  <a:schemeClr val="bg1"/>
                </a:solidFill>
                <a:latin typeface="Calibri" panose="020F0502020204030204" pitchFamily="34" charset="0"/>
                <a:cs typeface="Calibri" panose="020F0502020204030204" pitchFamily="34" charset="0"/>
              </a:rPr>
              <a:t> και</a:t>
            </a:r>
            <a:r>
              <a:rPr lang="en-GB" sz="2500" dirty="0">
                <a:solidFill>
                  <a:schemeClr val="bg1"/>
                </a:solidFill>
                <a:latin typeface="Calibri" panose="020F0502020204030204" pitchFamily="34" charset="0"/>
                <a:cs typeface="Calibri" panose="020F0502020204030204" pitchFamily="34" charset="0"/>
              </a:rPr>
              <a:t> </a:t>
            </a:r>
            <a:r>
              <a:rPr lang="el-GR" sz="2500" dirty="0">
                <a:solidFill>
                  <a:schemeClr val="bg1"/>
                </a:solidFill>
                <a:latin typeface="Calibri" panose="020F0502020204030204" pitchFamily="34" charset="0"/>
                <a:cs typeface="Calibri" panose="020F0502020204030204" pitchFamily="34" charset="0"/>
              </a:rPr>
              <a:t>αγγελιοφόρος του είναι ο Μωάμεθ» </a:t>
            </a:r>
            <a:endParaRPr lang="x-none" sz="2500" dirty="0">
              <a:solidFill>
                <a:schemeClr val="bg1"/>
              </a:solidFill>
              <a:latin typeface="Calibri" panose="020F0502020204030204" pitchFamily="34" charset="0"/>
              <a:cs typeface="Calibri" panose="020F0502020204030204" pitchFamily="34" charset="0"/>
            </a:endParaRPr>
          </a:p>
          <a:p>
            <a:endParaRPr lang="x-none" sz="1800" dirty="0"/>
          </a:p>
        </p:txBody>
      </p:sp>
      <p:pic>
        <p:nvPicPr>
          <p:cNvPr id="18" name="Εικόνα 3">
            <a:extLst>
              <a:ext uri="{FF2B5EF4-FFF2-40B4-BE49-F238E27FC236}">
                <a16:creationId xmlns:a16="http://schemas.microsoft.com/office/drawing/2014/main" xmlns="" id="{1CBF1080-B195-441F-958B-CE4AD27DDB6F}"/>
              </a:ext>
            </a:extLst>
          </p:cNvPr>
          <p:cNvPicPr/>
          <p:nvPr/>
        </p:nvPicPr>
        <p:blipFill>
          <a:blip r:embed="rId3" cstate="print"/>
          <a:srcRect/>
          <a:stretch>
            <a:fillRect/>
          </a:stretch>
        </p:blipFill>
        <p:spPr bwMode="auto">
          <a:xfrm>
            <a:off x="5777501" y="2153189"/>
            <a:ext cx="5448300" cy="2551622"/>
          </a:xfrm>
          <a:prstGeom prst="rect">
            <a:avLst/>
          </a:prstGeom>
          <a:noFill/>
          <a:ln w="9525">
            <a:noFill/>
            <a:miter lim="800000"/>
            <a:headEnd/>
            <a:tailEnd/>
          </a:ln>
        </p:spPr>
      </p:pic>
    </p:spTree>
    <p:extLst>
      <p:ext uri="{BB962C8B-B14F-4D97-AF65-F5344CB8AC3E}">
        <p14:creationId xmlns:p14="http://schemas.microsoft.com/office/powerpoint/2010/main" xmlns="" val="2146734772"/>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112BD-FA47-4660-99D4-AF21A0436744}"/>
              </a:ext>
            </a:extLst>
          </p:cNvPr>
          <p:cNvSpPr>
            <a:spLocks noGrp="1"/>
          </p:cNvSpPr>
          <p:nvPr>
            <p:ph type="title"/>
          </p:nvPr>
        </p:nvSpPr>
        <p:spPr>
          <a:xfrm>
            <a:off x="646111" y="196948"/>
            <a:ext cx="9404723" cy="900332"/>
          </a:xfrm>
        </p:spPr>
        <p:txBody>
          <a:bodyPr/>
          <a:lstStyle/>
          <a:p>
            <a:pPr algn="ctr"/>
            <a:r>
              <a:rPr lang="el-GR" sz="3600" dirty="0">
                <a:solidFill>
                  <a:schemeClr val="tx1"/>
                </a:solidFill>
              </a:rPr>
              <a:t>Παραδείγματα:</a:t>
            </a:r>
            <a:r>
              <a:rPr lang="x-none" sz="3600" dirty="0">
                <a:solidFill>
                  <a:schemeClr val="tx1"/>
                </a:solidFill>
              </a:rPr>
              <a:t/>
            </a:r>
            <a:br>
              <a:rPr lang="x-none" sz="3600" dirty="0">
                <a:solidFill>
                  <a:schemeClr val="tx1"/>
                </a:solidFill>
              </a:rPr>
            </a:br>
            <a:endParaRPr lang="x-none" sz="3600" dirty="0">
              <a:solidFill>
                <a:schemeClr val="tx1"/>
              </a:solidFill>
            </a:endParaRPr>
          </a:p>
        </p:txBody>
      </p:sp>
      <p:sp>
        <p:nvSpPr>
          <p:cNvPr id="3" name="Content Placeholder 2">
            <a:extLst>
              <a:ext uri="{FF2B5EF4-FFF2-40B4-BE49-F238E27FC236}">
                <a16:creationId xmlns:a16="http://schemas.microsoft.com/office/drawing/2014/main" xmlns="" id="{884CF5DB-813E-48A5-94B1-1885BD90FC60}"/>
              </a:ext>
            </a:extLst>
          </p:cNvPr>
          <p:cNvSpPr>
            <a:spLocks noGrp="1"/>
          </p:cNvSpPr>
          <p:nvPr>
            <p:ph idx="1"/>
          </p:nvPr>
        </p:nvSpPr>
        <p:spPr>
          <a:xfrm>
            <a:off x="645131" y="1232899"/>
            <a:ext cx="10299534" cy="5322645"/>
          </a:xfrm>
        </p:spPr>
        <p:txBody>
          <a:bodyPr>
            <a:normAutofit fontScale="40000" lnSpcReduction="20000"/>
          </a:bodyPr>
          <a:lstStyle/>
          <a:p>
            <a:pPr algn="just"/>
            <a:r>
              <a:rPr lang="el-GR" sz="4500" dirty="0">
                <a:solidFill>
                  <a:schemeClr val="bg1"/>
                </a:solidFill>
                <a:latin typeface="Calibri" panose="020F0502020204030204" pitchFamily="34" charset="0"/>
                <a:cs typeface="Calibri" panose="020F0502020204030204" pitchFamily="34" charset="0"/>
              </a:rPr>
              <a:t>Ο </a:t>
            </a:r>
            <a:r>
              <a:rPr lang="en-GB" sz="4500" dirty="0">
                <a:solidFill>
                  <a:schemeClr val="bg1"/>
                </a:solidFill>
                <a:latin typeface="Calibri" panose="020F0502020204030204" pitchFamily="34" charset="0"/>
                <a:cs typeface="Calibri" panose="020F0502020204030204" pitchFamily="34" charset="0"/>
              </a:rPr>
              <a:t>Al</a:t>
            </a:r>
            <a:r>
              <a:rPr lang="el-GR" sz="4500" dirty="0">
                <a:solidFill>
                  <a:schemeClr val="bg1"/>
                </a:solidFill>
                <a:latin typeface="Calibri" panose="020F0502020204030204" pitchFamily="34" charset="0"/>
                <a:cs typeface="Calibri" panose="020F0502020204030204" pitchFamily="34" charset="0"/>
              </a:rPr>
              <a:t>-</a:t>
            </a:r>
            <a:r>
              <a:rPr lang="en-GB" sz="4500" dirty="0">
                <a:solidFill>
                  <a:schemeClr val="bg1"/>
                </a:solidFill>
                <a:latin typeface="Calibri" panose="020F0502020204030204" pitchFamily="34" charset="0"/>
                <a:cs typeface="Calibri" panose="020F0502020204030204" pitchFamily="34" charset="0"/>
              </a:rPr>
              <a:t>N</a:t>
            </a:r>
            <a:r>
              <a:rPr lang="el-GR" sz="4500" dirty="0">
                <a:solidFill>
                  <a:schemeClr val="bg1"/>
                </a:solidFill>
                <a:latin typeface="Calibri" panose="020F0502020204030204" pitchFamily="34" charset="0"/>
                <a:cs typeface="Calibri" panose="020F0502020204030204" pitchFamily="34" charset="0"/>
              </a:rPr>
              <a:t>ā</a:t>
            </a:r>
            <a:r>
              <a:rPr lang="en-GB" sz="4500" dirty="0">
                <a:solidFill>
                  <a:schemeClr val="bg1"/>
                </a:solidFill>
                <a:latin typeface="Calibri" panose="020F0502020204030204" pitchFamily="34" charset="0"/>
                <a:cs typeface="Calibri" panose="020F0502020204030204" pitchFamily="34" charset="0"/>
              </a:rPr>
              <a:t>shi</a:t>
            </a:r>
            <a:r>
              <a:rPr lang="el-GR" sz="4500" dirty="0">
                <a:solidFill>
                  <a:schemeClr val="bg1"/>
                </a:solidFill>
                <a:latin typeface="Calibri" panose="020F0502020204030204" pitchFamily="34" charset="0"/>
                <a:cs typeface="Calibri" panose="020F0502020204030204" pitchFamily="34" charset="0"/>
              </a:rPr>
              <a:t>ʾ </a:t>
            </a:r>
            <a:r>
              <a:rPr lang="en-GB" sz="4500" dirty="0">
                <a:solidFill>
                  <a:schemeClr val="bg1"/>
                </a:solidFill>
                <a:latin typeface="Calibri" panose="020F0502020204030204" pitchFamily="34" charset="0"/>
                <a:cs typeface="Calibri" panose="020F0502020204030204" pitchFamily="34" charset="0"/>
              </a:rPr>
              <a:t>al</a:t>
            </a:r>
            <a:r>
              <a:rPr lang="el-GR" sz="4500" dirty="0">
                <a:solidFill>
                  <a:schemeClr val="bg1"/>
                </a:solidFill>
                <a:latin typeface="Calibri" panose="020F0502020204030204" pitchFamily="34" charset="0"/>
                <a:cs typeface="Calibri" panose="020F0502020204030204" pitchFamily="34" charset="0"/>
              </a:rPr>
              <a:t>-</a:t>
            </a:r>
            <a:r>
              <a:rPr lang="en-GB" sz="4500" dirty="0">
                <a:solidFill>
                  <a:schemeClr val="bg1"/>
                </a:solidFill>
                <a:latin typeface="Calibri" panose="020F0502020204030204" pitchFamily="34" charset="0"/>
                <a:cs typeface="Calibri" panose="020F0502020204030204" pitchFamily="34" charset="0"/>
              </a:rPr>
              <a:t>Akbar</a:t>
            </a:r>
            <a:r>
              <a:rPr lang="el-GR" sz="4500" dirty="0">
                <a:solidFill>
                  <a:schemeClr val="bg1"/>
                </a:solidFill>
                <a:latin typeface="Calibri" panose="020F0502020204030204" pitchFamily="34" charset="0"/>
                <a:cs typeface="Calibri" panose="020F0502020204030204" pitchFamily="34" charset="0"/>
              </a:rPr>
              <a:t> (;-906) ισχυρίζεται, ότι υπάρχουν δύο κατηγορίες χριστιανών που ασπάζονται το Τριαδολογικό δόγμα, οι ορθολογιστές και οι παραδοσιακοί. Οι πρώτοι, οι ορθολογιστές, επικαλούνται λογικά επιχειρήματα για να αποδείξουν και να τεκμηριώσουν το δόγμα της Αγίας Τριάδος, ενώ οι δεύτεροι, οι παραδοσιακοί, προσφεύγουν στο Ευαγγέλιο και στην ευρύτερη χριστιανική παράδοση προκειμένου να θεμελιώσουν αγιογραφικά το εν λόγω </a:t>
            </a:r>
            <a:r>
              <a:rPr lang="el-GR" sz="4500" dirty="0" smtClean="0">
                <a:solidFill>
                  <a:schemeClr val="bg1"/>
                </a:solidFill>
                <a:latin typeface="Calibri" panose="020F0502020204030204" pitchFamily="34" charset="0"/>
                <a:cs typeface="Calibri" panose="020F0502020204030204" pitchFamily="34" charset="0"/>
              </a:rPr>
              <a:t>δόγμα</a:t>
            </a:r>
            <a:r>
              <a:rPr lang="en-US" sz="4500" dirty="0" smtClean="0">
                <a:solidFill>
                  <a:schemeClr val="bg1"/>
                </a:solidFill>
                <a:latin typeface="Calibri" panose="020F0502020204030204" pitchFamily="34" charset="0"/>
                <a:cs typeface="Calibri" panose="020F0502020204030204" pitchFamily="34" charset="0"/>
              </a:rPr>
              <a:t>.</a:t>
            </a:r>
            <a:r>
              <a:rPr lang="el-GR" sz="4500" dirty="0" smtClean="0">
                <a:solidFill>
                  <a:schemeClr val="bg1"/>
                </a:solidFill>
                <a:latin typeface="Calibri" panose="020F0502020204030204" pitchFamily="34" charset="0"/>
                <a:cs typeface="Calibri" panose="020F0502020204030204" pitchFamily="34" charset="0"/>
              </a:rPr>
              <a:t> </a:t>
            </a:r>
            <a:r>
              <a:rPr lang="el-GR" sz="4500" dirty="0">
                <a:solidFill>
                  <a:schemeClr val="bg1"/>
                </a:solidFill>
                <a:latin typeface="Calibri" panose="020F0502020204030204" pitchFamily="34" charset="0"/>
                <a:cs typeface="Calibri" panose="020F0502020204030204" pitchFamily="34" charset="0"/>
              </a:rPr>
              <a:t> </a:t>
            </a:r>
            <a:endParaRPr lang="x-none" sz="4500" dirty="0">
              <a:solidFill>
                <a:schemeClr val="bg1"/>
              </a:solidFill>
              <a:latin typeface="Calibri" panose="020F0502020204030204" pitchFamily="34" charset="0"/>
              <a:cs typeface="Calibri" panose="020F0502020204030204" pitchFamily="34" charset="0"/>
            </a:endParaRPr>
          </a:p>
          <a:p>
            <a:pPr algn="just"/>
            <a:r>
              <a:rPr lang="el-GR" sz="4500" dirty="0">
                <a:solidFill>
                  <a:schemeClr val="bg1"/>
                </a:solidFill>
                <a:latin typeface="Calibri" panose="020F0502020204030204" pitchFamily="34" charset="0"/>
                <a:cs typeface="Calibri" panose="020F0502020204030204" pitchFamily="34" charset="0"/>
              </a:rPr>
              <a:t>Ωστόσο, ο ίδιος ισχυρίζεται, ότι οι παραδοσιακοί χριστιανοί που καταφεύγουν στο Ευαγγέλιο προκειμένου να τεκμηριώσουν το Τριαδολογικό δόγμα, χρησιμοποιούν το γνωστό και κλασικό χωρίο του Ευαγγελίου, κατά το οποίο ο Χριστός προτρέπει τους μαθητές του να πορευθούν και να διδάξουν σε όλα τα έθνη, βαπτίζοντάς τα εις το όνομα των προσώπων της Αγίας Τριάδος (Ματθ. 28,19</a:t>
            </a:r>
            <a:r>
              <a:rPr lang="el-GR" sz="4500" dirty="0" smtClean="0">
                <a:solidFill>
                  <a:schemeClr val="bg1"/>
                </a:solidFill>
                <a:latin typeface="Calibri" panose="020F0502020204030204" pitchFamily="34" charset="0"/>
                <a:cs typeface="Calibri" panose="020F0502020204030204" pitchFamily="34" charset="0"/>
              </a:rPr>
              <a:t>)</a:t>
            </a:r>
            <a:r>
              <a:rPr lang="en-US" sz="4500" dirty="0" smtClean="0">
                <a:solidFill>
                  <a:schemeClr val="bg1"/>
                </a:solidFill>
                <a:latin typeface="Calibri" panose="020F0502020204030204" pitchFamily="34" charset="0"/>
                <a:cs typeface="Calibri" panose="020F0502020204030204" pitchFamily="34" charset="0"/>
              </a:rPr>
              <a:t>.</a:t>
            </a:r>
            <a:r>
              <a:rPr lang="el-GR" sz="4500" dirty="0">
                <a:solidFill>
                  <a:schemeClr val="bg1"/>
                </a:solidFill>
                <a:latin typeface="Calibri" panose="020F0502020204030204" pitchFamily="34" charset="0"/>
                <a:cs typeface="Calibri" panose="020F0502020204030204" pitchFamily="34" charset="0"/>
              </a:rPr>
              <a:t> </a:t>
            </a:r>
            <a:endParaRPr lang="x-none" sz="4500" dirty="0">
              <a:solidFill>
                <a:schemeClr val="bg1"/>
              </a:solidFill>
              <a:latin typeface="Calibri" panose="020F0502020204030204" pitchFamily="34" charset="0"/>
              <a:cs typeface="Calibri" panose="020F0502020204030204" pitchFamily="34" charset="0"/>
            </a:endParaRPr>
          </a:p>
          <a:p>
            <a:pPr algn="just"/>
            <a:r>
              <a:rPr lang="el-GR" sz="4500" dirty="0">
                <a:solidFill>
                  <a:schemeClr val="bg1"/>
                </a:solidFill>
                <a:latin typeface="Calibri" panose="020F0502020204030204" pitchFamily="34" charset="0"/>
                <a:cs typeface="Calibri" panose="020F0502020204030204" pitchFamily="34" charset="0"/>
              </a:rPr>
              <a:t>Ως απάντηση στον ισχυρισμό των παραδοσιακών χριστιανών, εκείνων δηλ. που επικαλούνται το συγκεκριμένο βιβλικό χωρίο για να τεκμηριώσουν το Τριαδολογικό δόγμα, ο </a:t>
            </a:r>
            <a:r>
              <a:rPr lang="en-GB" sz="4500" dirty="0">
                <a:solidFill>
                  <a:schemeClr val="bg1"/>
                </a:solidFill>
                <a:latin typeface="Calibri" panose="020F0502020204030204" pitchFamily="34" charset="0"/>
                <a:cs typeface="Calibri" panose="020F0502020204030204" pitchFamily="34" charset="0"/>
              </a:rPr>
              <a:t>al</a:t>
            </a:r>
            <a:r>
              <a:rPr lang="el-GR" sz="4500" dirty="0">
                <a:solidFill>
                  <a:schemeClr val="bg1"/>
                </a:solidFill>
                <a:latin typeface="Calibri" panose="020F0502020204030204" pitchFamily="34" charset="0"/>
                <a:cs typeface="Calibri" panose="020F0502020204030204" pitchFamily="34" charset="0"/>
              </a:rPr>
              <a:t>-</a:t>
            </a:r>
            <a:r>
              <a:rPr lang="en-GB" sz="4500" dirty="0">
                <a:solidFill>
                  <a:schemeClr val="bg1"/>
                </a:solidFill>
                <a:latin typeface="Calibri" panose="020F0502020204030204" pitchFamily="34" charset="0"/>
                <a:cs typeface="Calibri" panose="020F0502020204030204" pitchFamily="34" charset="0"/>
              </a:rPr>
              <a:t>N</a:t>
            </a:r>
            <a:r>
              <a:rPr lang="el-GR" sz="4500" dirty="0">
                <a:solidFill>
                  <a:schemeClr val="bg1"/>
                </a:solidFill>
                <a:latin typeface="Calibri" panose="020F0502020204030204" pitchFamily="34" charset="0"/>
                <a:cs typeface="Calibri" panose="020F0502020204030204" pitchFamily="34" charset="0"/>
              </a:rPr>
              <a:t>ā</a:t>
            </a:r>
            <a:r>
              <a:rPr lang="en-GB" sz="4500" dirty="0">
                <a:solidFill>
                  <a:schemeClr val="bg1"/>
                </a:solidFill>
                <a:latin typeface="Calibri" panose="020F0502020204030204" pitchFamily="34" charset="0"/>
                <a:cs typeface="Calibri" panose="020F0502020204030204" pitchFamily="34" charset="0"/>
              </a:rPr>
              <a:t>shi</a:t>
            </a:r>
            <a:r>
              <a:rPr lang="el-GR" sz="4500" dirty="0">
                <a:solidFill>
                  <a:schemeClr val="bg1"/>
                </a:solidFill>
                <a:latin typeface="Calibri" panose="020F0502020204030204" pitchFamily="34" charset="0"/>
                <a:cs typeface="Calibri" panose="020F0502020204030204" pitchFamily="34" charset="0"/>
              </a:rPr>
              <a:t>ʾ ισχυρίζεται, ότι το χωρίο αυτό του Ευαγγελίου του Ματθαίου δεν καθιστά απολύτως τίποτε σαφές και δεν αποδεικνύει τίποτε για το δόγμα της Αγίας Τριάδος. </a:t>
            </a:r>
            <a:endParaRPr lang="x-none" sz="4500" dirty="0">
              <a:solidFill>
                <a:schemeClr val="bg1"/>
              </a:solidFill>
              <a:latin typeface="Calibri" panose="020F0502020204030204" pitchFamily="34" charset="0"/>
              <a:cs typeface="Calibri" panose="020F0502020204030204" pitchFamily="34" charset="0"/>
            </a:endParaRPr>
          </a:p>
          <a:p>
            <a:pPr algn="just"/>
            <a:r>
              <a:rPr lang="el-GR" sz="4500" dirty="0">
                <a:solidFill>
                  <a:schemeClr val="bg1"/>
                </a:solidFill>
                <a:latin typeface="Calibri" panose="020F0502020204030204" pitchFamily="34" charset="0"/>
                <a:cs typeface="Calibri" panose="020F0502020204030204" pitchFamily="34" charset="0"/>
              </a:rPr>
              <a:t>«</a:t>
            </a:r>
            <a:r>
              <a:rPr lang="el-GR" sz="4500" i="1" dirty="0">
                <a:solidFill>
                  <a:schemeClr val="bg1"/>
                </a:solidFill>
                <a:latin typeface="Calibri" panose="020F0502020204030204" pitchFamily="34" charset="0"/>
                <a:cs typeface="Calibri" panose="020F0502020204030204" pitchFamily="34" charset="0"/>
              </a:rPr>
              <a:t>Δεν υπάρχει καμία σαφής αναφορά </a:t>
            </a:r>
            <a:r>
              <a:rPr lang="el-GR" sz="4500" dirty="0">
                <a:solidFill>
                  <a:schemeClr val="bg1"/>
                </a:solidFill>
                <a:latin typeface="Calibri" panose="020F0502020204030204" pitchFamily="34" charset="0"/>
                <a:cs typeface="Calibri" panose="020F0502020204030204" pitchFamily="34" charset="0"/>
              </a:rPr>
              <a:t>[ενν. στο εν λόγω χωρίο σχετικά με τις υποστάσεις της Αγίας Τριάδος],</a:t>
            </a:r>
            <a:r>
              <a:rPr lang="el-GR" sz="4500" i="1" dirty="0">
                <a:solidFill>
                  <a:schemeClr val="bg1"/>
                </a:solidFill>
                <a:latin typeface="Calibri" panose="020F0502020204030204" pitchFamily="34" charset="0"/>
                <a:cs typeface="Calibri" panose="020F0502020204030204" pitchFamily="34" charset="0"/>
              </a:rPr>
              <a:t> ότι είναι αδημιούργητες και δεν έχουν χρονική αρχή, ούτε και ότι είναι μία ουσία ή ό,τι άλλο· επιπλέον, δε συναντάμε στο Ευαγγέλιο τους όρους «ουσία» και «υποστάσεις». Τουναντίον, οι όροι αυτοί αποτελούν φιλοσοφικούς όρους της αρχαιοελληνικής φιλοσοφίας, οι οποίοι παρεισέφρησαν σε αυτούς </a:t>
            </a:r>
            <a:r>
              <a:rPr lang="el-GR" sz="4500" dirty="0">
                <a:solidFill>
                  <a:schemeClr val="bg1"/>
                </a:solidFill>
                <a:latin typeface="Calibri" panose="020F0502020204030204" pitchFamily="34" charset="0"/>
                <a:cs typeface="Calibri" panose="020F0502020204030204" pitchFamily="34" charset="0"/>
              </a:rPr>
              <a:t>[ενν. τους Χριστιανούς]».</a:t>
            </a:r>
            <a:endParaRPr lang="x-none" sz="4500" dirty="0">
              <a:solidFill>
                <a:schemeClr val="bg1"/>
              </a:solidFill>
              <a:latin typeface="Calibri" panose="020F0502020204030204" pitchFamily="34" charset="0"/>
              <a:cs typeface="Calibri" panose="020F0502020204030204" pitchFamily="34" charset="0"/>
            </a:endParaRPr>
          </a:p>
          <a:p>
            <a:pPr algn="just"/>
            <a:r>
              <a:rPr lang="el-GR" sz="4500" dirty="0">
                <a:solidFill>
                  <a:schemeClr val="bg1"/>
                </a:solidFill>
                <a:latin typeface="Calibri" panose="020F0502020204030204" pitchFamily="34" charset="0"/>
                <a:cs typeface="Calibri" panose="020F0502020204030204" pitchFamily="34" charset="0"/>
              </a:rPr>
              <a:t>Άρα, για το μουσουλμάνο λόγιο, το δόγμα της Αγίας Τριάδος αποτελεί φιλοσοφική επιρροή, στην οποία ενέδωσαν οι χριστιανοί. Επομένως, γι’ αυτόν, το δόγμα αυτό δεν ευσταθεί </a:t>
            </a:r>
            <a:r>
              <a:rPr lang="el-GR" sz="4500" dirty="0" smtClean="0">
                <a:solidFill>
                  <a:schemeClr val="bg1"/>
                </a:solidFill>
                <a:latin typeface="Calibri" panose="020F0502020204030204" pitchFamily="34" charset="0"/>
                <a:cs typeface="Calibri" panose="020F0502020204030204" pitchFamily="34" charset="0"/>
              </a:rPr>
              <a:t>βιβλικά</a:t>
            </a:r>
            <a:r>
              <a:rPr lang="en-US" sz="4500" dirty="0" smtClean="0">
                <a:solidFill>
                  <a:schemeClr val="bg1"/>
                </a:solidFill>
                <a:latin typeface="Calibri" panose="020F0502020204030204" pitchFamily="34" charset="0"/>
                <a:cs typeface="Calibri" panose="020F0502020204030204" pitchFamily="34" charset="0"/>
              </a:rPr>
              <a:t>.</a:t>
            </a:r>
            <a:endParaRPr lang="x-none" sz="45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600015258"/>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524E49-D1DE-4275-9090-F21429C88448}"/>
              </a:ext>
            </a:extLst>
          </p:cNvPr>
          <p:cNvSpPr>
            <a:spLocks noGrp="1"/>
          </p:cNvSpPr>
          <p:nvPr>
            <p:ph idx="1"/>
          </p:nvPr>
        </p:nvSpPr>
        <p:spPr>
          <a:xfrm>
            <a:off x="1103312" y="590843"/>
            <a:ext cx="8946541" cy="6089573"/>
          </a:xfrm>
        </p:spPr>
        <p:txBody>
          <a:bodyPr>
            <a:normAutofit lnSpcReduction="10000"/>
          </a:bodyPr>
          <a:lstStyle/>
          <a:p>
            <a:pPr algn="just"/>
            <a:r>
              <a:rPr lang="el-GR" dirty="0">
                <a:solidFill>
                  <a:schemeClr val="bg1"/>
                </a:solidFill>
                <a:latin typeface="Calibri" panose="020F0502020204030204" pitchFamily="34" charset="0"/>
                <a:cs typeface="Calibri" panose="020F0502020204030204" pitchFamily="34" charset="0"/>
              </a:rPr>
              <a:t>Άλλοι μουσουλμάνοι συγγραφείς επιχείρησαν να εξηγήσουν και να ερμηνεύσουν το εν λόγω χωρίο (Ματθ. 28,19) μέσα από τη δική τους </a:t>
            </a:r>
            <a:r>
              <a:rPr lang="el-GR" dirty="0" smtClean="0">
                <a:solidFill>
                  <a:schemeClr val="bg1"/>
                </a:solidFill>
                <a:latin typeface="Calibri" panose="020F0502020204030204" pitchFamily="34" charset="0"/>
                <a:cs typeface="Calibri" panose="020F0502020204030204" pitchFamily="34" charset="0"/>
              </a:rPr>
              <a:t>οπτική</a:t>
            </a:r>
            <a:r>
              <a:rPr lang="en-US" dirty="0" smtClean="0">
                <a:solidFill>
                  <a:schemeClr val="bg1"/>
                </a:solidFill>
                <a:latin typeface="Calibri" panose="020F0502020204030204" pitchFamily="34" charset="0"/>
                <a:cs typeface="Calibri" panose="020F0502020204030204" pitchFamily="34" charset="0"/>
              </a:rPr>
              <a:t>.</a:t>
            </a:r>
            <a:r>
              <a:rPr lang="el-GR" dirty="0" smtClean="0">
                <a:solidFill>
                  <a:schemeClr val="bg1"/>
                </a:solidFill>
                <a:latin typeface="Calibri" panose="020F0502020204030204" pitchFamily="34" charset="0"/>
                <a:cs typeface="Calibri" panose="020F0502020204030204" pitchFamily="34" charset="0"/>
              </a:rPr>
              <a:t> </a:t>
            </a:r>
            <a:endParaRPr lang="x-none" dirty="0">
              <a:solidFill>
                <a:schemeClr val="bg1"/>
              </a:solidFill>
              <a:latin typeface="Calibri" panose="020F0502020204030204" pitchFamily="34" charset="0"/>
              <a:cs typeface="Calibri" panose="020F0502020204030204" pitchFamily="34" charset="0"/>
            </a:endParaRPr>
          </a:p>
          <a:p>
            <a:pPr algn="just"/>
            <a:r>
              <a:rPr lang="en-GB" dirty="0">
                <a:solidFill>
                  <a:schemeClr val="bg1"/>
                </a:solidFill>
                <a:latin typeface="Calibri" panose="020F0502020204030204" pitchFamily="34" charset="0"/>
                <a:cs typeface="Calibri" panose="020F0502020204030204" pitchFamily="34" charset="0"/>
              </a:rPr>
              <a:t>O I</a:t>
            </a:r>
            <a:r>
              <a:rPr lang="el-GR" dirty="0">
                <a:solidFill>
                  <a:schemeClr val="bg1"/>
                </a:solidFill>
                <a:latin typeface="Calibri" panose="020F0502020204030204" pitchFamily="34" charset="0"/>
                <a:cs typeface="Calibri" panose="020F0502020204030204" pitchFamily="34" charset="0"/>
              </a:rPr>
              <a:t>bn Taymiyyah ερμηνεύει το συγκεκριμένο χωρίο ως εξής: </a:t>
            </a:r>
            <a:endParaRPr lang="x-none" dirty="0">
              <a:solidFill>
                <a:schemeClr val="bg1"/>
              </a:solidFill>
              <a:latin typeface="Calibri" panose="020F0502020204030204" pitchFamily="34" charset="0"/>
              <a:cs typeface="Calibri" panose="020F0502020204030204" pitchFamily="34" charset="0"/>
            </a:endParaRPr>
          </a:p>
          <a:p>
            <a:pPr algn="just"/>
            <a:r>
              <a:rPr lang="el-GR" dirty="0">
                <a:solidFill>
                  <a:schemeClr val="bg1"/>
                </a:solidFill>
                <a:latin typeface="Calibri" panose="020F0502020204030204" pitchFamily="34" charset="0"/>
                <a:cs typeface="Calibri" panose="020F0502020204030204" pitchFamily="34" charset="0"/>
              </a:rPr>
              <a:t>«Η προτροπή του Χριστού να βαπτίζουν τον κόσμο </a:t>
            </a:r>
            <a:r>
              <a:rPr lang="el-GR" i="1" dirty="0">
                <a:solidFill>
                  <a:schemeClr val="bg1"/>
                </a:solidFill>
                <a:latin typeface="Calibri" panose="020F0502020204030204" pitchFamily="34" charset="0"/>
                <a:cs typeface="Calibri" panose="020F0502020204030204" pitchFamily="34" charset="0"/>
              </a:rPr>
              <a:t>εἰς τὸ ὄνομα τοῦ Πατρὸς καὶ τοῦ Υἱοῦ καὶ τοῦ ῾Αγίου Πνεύματος</a:t>
            </a:r>
            <a:r>
              <a:rPr lang="el-GR" dirty="0">
                <a:solidFill>
                  <a:schemeClr val="bg1"/>
                </a:solidFill>
                <a:latin typeface="Calibri" panose="020F0502020204030204" pitchFamily="34" charset="0"/>
                <a:cs typeface="Calibri" panose="020F0502020204030204" pitchFamily="34" charset="0"/>
              </a:rPr>
              <a:t>, δεν υποδηλώνει το δόγμα της Αγίας Τριάδος, αλλά υποδεικνύει στους πιστούς να πιστεύουν στο Θεό, ο οποίος είναι «ο Πατήρ», στον προφήτη του Θεού, δηλ. στον Ιησού Χριστό, ο οποίος είναι «ο Υιός» και στον άγγελο του Θεού, μέσω του οποίου αποκαλύφθηκε το μήνυμα του Θεού δια του προφήτη Χριστού, ο οποίος άγγελος είναι ο Γαβριήλ δηλ. το «Άγιο Πνεύμα</a:t>
            </a:r>
            <a:r>
              <a:rPr lang="el-GR" dirty="0" smtClean="0">
                <a:solidFill>
                  <a:schemeClr val="bg1"/>
                </a:solidFill>
                <a:latin typeface="Calibri" panose="020F0502020204030204" pitchFamily="34" charset="0"/>
                <a:cs typeface="Calibri" panose="020F0502020204030204" pitchFamily="34" charset="0"/>
              </a:rPr>
              <a:t>»</a:t>
            </a:r>
            <a:r>
              <a:rPr lang="en-US" dirty="0" smtClean="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 </a:t>
            </a:r>
            <a:endParaRPr lang="x-none" dirty="0">
              <a:solidFill>
                <a:schemeClr val="bg1"/>
              </a:solidFill>
              <a:latin typeface="Calibri" panose="020F0502020204030204" pitchFamily="34" charset="0"/>
              <a:cs typeface="Calibri" panose="020F0502020204030204" pitchFamily="34" charset="0"/>
            </a:endParaRPr>
          </a:p>
          <a:p>
            <a:pPr algn="just"/>
            <a:r>
              <a:rPr lang="el-GR" dirty="0">
                <a:solidFill>
                  <a:schemeClr val="bg1"/>
                </a:solidFill>
                <a:latin typeface="Calibri" panose="020F0502020204030204" pitchFamily="34" charset="0"/>
                <a:cs typeface="Calibri" panose="020F0502020204030204" pitchFamily="34" charset="0"/>
              </a:rPr>
              <a:t>Έτσι το παραπάνω χωρίο για τον </a:t>
            </a:r>
            <a:r>
              <a:rPr lang="en-GB" dirty="0">
                <a:solidFill>
                  <a:schemeClr val="bg1"/>
                </a:solidFill>
                <a:latin typeface="Calibri" panose="020F0502020204030204" pitchFamily="34" charset="0"/>
                <a:cs typeface="Calibri" panose="020F0502020204030204" pitchFamily="34" charset="0"/>
              </a:rPr>
              <a:t>I</a:t>
            </a:r>
            <a:r>
              <a:rPr lang="el-GR" dirty="0">
                <a:solidFill>
                  <a:schemeClr val="bg1"/>
                </a:solidFill>
                <a:latin typeface="Calibri" panose="020F0502020204030204" pitchFamily="34" charset="0"/>
                <a:cs typeface="Calibri" panose="020F0502020204030204" pitchFamily="34" charset="0"/>
              </a:rPr>
              <a:t>bn Taymiyyah δεν είναι τίποτε περισσότερο από μια θεία εντολή προς τον κόσμο να πιστέψει στο Θεό (τον Πατέρα), στους προφήτες και αγγελιοφόρους του Θεού (δηλ. στον Υιό δηλ. στο Χριστό ως εκπρόσωπο των προφητών του Θεού και στους αγγέλους του Θεού (στο Άγιο Πνεύμα, το οποίο κατά τη σουνιτική παράδοση είναι ο αρχάγγελος Γαβριήλ</a:t>
            </a:r>
            <a:r>
              <a:rPr lang="el-GR" dirty="0" smtClean="0">
                <a:solidFill>
                  <a:schemeClr val="bg1"/>
                </a:solidFill>
                <a:latin typeface="Calibri" panose="020F0502020204030204" pitchFamily="34" charset="0"/>
                <a:cs typeface="Calibri" panose="020F0502020204030204" pitchFamily="34" charset="0"/>
              </a:rPr>
              <a:t>)</a:t>
            </a:r>
            <a:r>
              <a:rPr lang="en-US" dirty="0" smtClean="0">
                <a:solidFill>
                  <a:schemeClr val="bg1"/>
                </a:solidFill>
                <a:latin typeface="Calibri" panose="020F0502020204030204" pitchFamily="34" charset="0"/>
                <a:cs typeface="Calibri" panose="020F0502020204030204" pitchFamily="34" charset="0"/>
              </a:rPr>
              <a:t>.</a:t>
            </a:r>
            <a:endParaRPr lang="x-none" dirty="0">
              <a:solidFill>
                <a:schemeClr val="bg1"/>
              </a:solidFill>
              <a:latin typeface="Calibri" panose="020F0502020204030204" pitchFamily="34" charset="0"/>
              <a:cs typeface="Calibri" panose="020F0502020204030204" pitchFamily="34" charset="0"/>
            </a:endParaRPr>
          </a:p>
          <a:p>
            <a:pPr algn="just"/>
            <a:r>
              <a:rPr lang="el-GR" dirty="0">
                <a:solidFill>
                  <a:schemeClr val="bg1"/>
                </a:solidFill>
                <a:latin typeface="Calibri" panose="020F0502020204030204" pitchFamily="34" charset="0"/>
                <a:cs typeface="Calibri" panose="020F0502020204030204" pitchFamily="34" charset="0"/>
              </a:rPr>
              <a:t>Ο </a:t>
            </a:r>
            <a:r>
              <a:rPr lang="en-GB" dirty="0">
                <a:solidFill>
                  <a:schemeClr val="bg1"/>
                </a:solidFill>
                <a:latin typeface="Calibri" panose="020F0502020204030204" pitchFamily="34" charset="0"/>
                <a:cs typeface="Calibri" panose="020F0502020204030204" pitchFamily="34" charset="0"/>
              </a:rPr>
              <a:t>I</a:t>
            </a:r>
            <a:r>
              <a:rPr lang="el-GR" dirty="0">
                <a:solidFill>
                  <a:schemeClr val="bg1"/>
                </a:solidFill>
                <a:latin typeface="Calibri" panose="020F0502020204030204" pitchFamily="34" charset="0"/>
                <a:cs typeface="Calibri" panose="020F0502020204030204" pitchFamily="34" charset="0"/>
              </a:rPr>
              <a:t>bn Taymiyyah διαβλέπει ότι στο συγκεκριμένο χωρίο (Ματθ. 28,19) διατυπώνονται επιγραμματικά τα τρία βασικά άρθρα της δογματικής διδασκαλίας του Ισλάμ , που είναι η πίστη στο Θεό, στους προφήτες και στους αγγέλους του (arkān al-</a:t>
            </a:r>
            <a:r>
              <a:rPr lang="el-GR" dirty="0" err="1">
                <a:solidFill>
                  <a:schemeClr val="bg1"/>
                </a:solidFill>
                <a:latin typeface="Calibri" panose="020F0502020204030204" pitchFamily="34" charset="0"/>
                <a:cs typeface="Calibri" panose="020F0502020204030204" pitchFamily="34" charset="0"/>
              </a:rPr>
              <a:t>īmān</a:t>
            </a:r>
            <a:r>
              <a:rPr lang="el-GR" dirty="0" smtClean="0">
                <a:solidFill>
                  <a:schemeClr val="bg1"/>
                </a:solidFill>
                <a:latin typeface="Calibri" panose="020F0502020204030204" pitchFamily="34" charset="0"/>
                <a:cs typeface="Calibri" panose="020F0502020204030204" pitchFamily="34" charset="0"/>
              </a:rPr>
              <a:t>)</a:t>
            </a:r>
            <a:r>
              <a:rPr lang="en-US" dirty="0" smtClean="0">
                <a:solidFill>
                  <a:schemeClr val="bg1"/>
                </a:solidFill>
                <a:latin typeface="Calibri" panose="020F0502020204030204" pitchFamily="34" charset="0"/>
                <a:cs typeface="Calibri" panose="020F0502020204030204" pitchFamily="34" charset="0"/>
              </a:rPr>
              <a:t>.</a:t>
            </a:r>
            <a:endParaRPr lang="x-none"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2836964895"/>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32B1D-94D8-418F-91AA-7BB1E841B5F1}"/>
              </a:ext>
            </a:extLst>
          </p:cNvPr>
          <p:cNvSpPr>
            <a:spLocks noGrp="1"/>
          </p:cNvSpPr>
          <p:nvPr>
            <p:ph type="title"/>
          </p:nvPr>
        </p:nvSpPr>
        <p:spPr>
          <a:xfrm>
            <a:off x="646111" y="452718"/>
            <a:ext cx="9404723" cy="658630"/>
          </a:xfrm>
        </p:spPr>
        <p:txBody>
          <a:bodyPr/>
          <a:lstStyle/>
          <a:p>
            <a:pPr algn="ctr"/>
            <a:r>
              <a:rPr lang="el-GR" b="1" dirty="0">
                <a:solidFill>
                  <a:schemeClr val="tx1"/>
                </a:solidFill>
                <a:latin typeface="Calibri" panose="020F0502020204030204" pitchFamily="34" charset="0"/>
                <a:cs typeface="Calibri" panose="020F0502020204030204" pitchFamily="34" charset="0"/>
              </a:rPr>
              <a:t>Το πρόσωπο του Ιησού Χριστού: </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285C6694-853D-4E2C-8D2F-0F9C1BED2F6C}"/>
              </a:ext>
            </a:extLst>
          </p:cNvPr>
          <p:cNvSpPr>
            <a:spLocks noGrp="1"/>
          </p:cNvSpPr>
          <p:nvPr>
            <p:ph idx="1"/>
          </p:nvPr>
        </p:nvSpPr>
        <p:spPr>
          <a:xfrm>
            <a:off x="1089244" y="1940377"/>
            <a:ext cx="8946541" cy="4195481"/>
          </a:xfrm>
        </p:spPr>
        <p:txBody>
          <a:bodyPr/>
          <a:lstStyle/>
          <a:p>
            <a:pPr marL="0" indent="0" algn="just">
              <a:buNone/>
            </a:pPr>
            <a:r>
              <a:rPr lang="el-GR" sz="3600" dirty="0">
                <a:solidFill>
                  <a:schemeClr val="bg1"/>
                </a:solidFill>
                <a:latin typeface="Calibri" panose="020F0502020204030204" pitchFamily="34" charset="0"/>
                <a:cs typeface="Calibri" panose="020F0502020204030204" pitchFamily="34" charset="0"/>
              </a:rPr>
              <a:t>Η βιβλική επιχειρηματολογία των μουσουλμάνων συγγραφέων, σχετικά με το πρόσωπο του Ιησού Χριστού κινήθηκε σε σε βασικούς άξονες:</a:t>
            </a:r>
            <a:endParaRPr lang="x-none" sz="3600" dirty="0">
              <a:solidFill>
                <a:schemeClr val="bg1"/>
              </a:solidFill>
              <a:latin typeface="Calibri" panose="020F0502020204030204" pitchFamily="34" charset="0"/>
              <a:cs typeface="Calibri" panose="020F0502020204030204" pitchFamily="34" charset="0"/>
            </a:endParaRPr>
          </a:p>
          <a:p>
            <a:pPr algn="just"/>
            <a:r>
              <a:rPr lang="el-GR" sz="3600" b="1" dirty="0">
                <a:solidFill>
                  <a:schemeClr val="bg1"/>
                </a:solidFill>
                <a:latin typeface="Calibri" panose="020F0502020204030204" pitchFamily="34" charset="0"/>
                <a:cs typeface="Calibri" panose="020F0502020204030204" pitchFamily="34" charset="0"/>
              </a:rPr>
              <a:t>Κατά της </a:t>
            </a:r>
            <a:r>
              <a:rPr lang="el-GR" sz="3600" b="1" dirty="0" smtClean="0">
                <a:solidFill>
                  <a:schemeClr val="bg1"/>
                </a:solidFill>
                <a:latin typeface="Calibri" panose="020F0502020204030204" pitchFamily="34" charset="0"/>
                <a:cs typeface="Calibri" panose="020F0502020204030204" pitchFamily="34" charset="0"/>
              </a:rPr>
              <a:t>θεότητάς </a:t>
            </a:r>
            <a:r>
              <a:rPr lang="el-GR" sz="3600" b="1" dirty="0">
                <a:solidFill>
                  <a:schemeClr val="bg1"/>
                </a:solidFill>
                <a:latin typeface="Calibri" panose="020F0502020204030204" pitchFamily="34" charset="0"/>
                <a:cs typeface="Calibri" panose="020F0502020204030204" pitchFamily="34" charset="0"/>
              </a:rPr>
              <a:t>του </a:t>
            </a:r>
            <a:endParaRPr lang="x-none" sz="3600" b="1" dirty="0">
              <a:solidFill>
                <a:schemeClr val="bg1"/>
              </a:solidFill>
              <a:latin typeface="Calibri" panose="020F0502020204030204" pitchFamily="34" charset="0"/>
              <a:cs typeface="Calibri" panose="020F0502020204030204" pitchFamily="34" charset="0"/>
            </a:endParaRPr>
          </a:p>
          <a:p>
            <a:pPr algn="just"/>
            <a:r>
              <a:rPr lang="el-GR" sz="3600" b="1" dirty="0">
                <a:solidFill>
                  <a:schemeClr val="bg1"/>
                </a:solidFill>
                <a:latin typeface="Calibri" panose="020F0502020204030204" pitchFamily="34" charset="0"/>
                <a:cs typeface="Calibri" panose="020F0502020204030204" pitchFamily="34" charset="0"/>
              </a:rPr>
              <a:t> Κατά της </a:t>
            </a:r>
            <a:r>
              <a:rPr lang="el-GR" sz="3600" b="1" dirty="0" smtClean="0">
                <a:solidFill>
                  <a:schemeClr val="bg1"/>
                </a:solidFill>
                <a:latin typeface="Calibri" panose="020F0502020204030204" pitchFamily="34" charset="0"/>
                <a:cs typeface="Calibri" panose="020F0502020204030204" pitchFamily="34" charset="0"/>
              </a:rPr>
              <a:t>σταύρωσής </a:t>
            </a:r>
            <a:r>
              <a:rPr lang="el-GR" sz="3600" b="1" dirty="0">
                <a:solidFill>
                  <a:schemeClr val="bg1"/>
                </a:solidFill>
                <a:latin typeface="Calibri" panose="020F0502020204030204" pitchFamily="34" charset="0"/>
                <a:cs typeface="Calibri" panose="020F0502020204030204" pitchFamily="34" charset="0"/>
              </a:rPr>
              <a:t>του </a:t>
            </a:r>
            <a:endParaRPr lang="x-none" sz="3600" b="1"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13678485"/>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230FB-3935-4CEB-98AE-8F7502607CF1}"/>
              </a:ext>
            </a:extLst>
          </p:cNvPr>
          <p:cNvSpPr>
            <a:spLocks noGrp="1"/>
          </p:cNvSpPr>
          <p:nvPr>
            <p:ph type="title"/>
          </p:nvPr>
        </p:nvSpPr>
        <p:spPr>
          <a:xfrm>
            <a:off x="547637" y="0"/>
            <a:ext cx="9404723" cy="970671"/>
          </a:xfrm>
        </p:spPr>
        <p:txBody>
          <a:bodyPr/>
          <a:lstStyle/>
          <a:p>
            <a:pPr algn="ctr"/>
            <a:r>
              <a:rPr lang="el-GR" dirty="0">
                <a:solidFill>
                  <a:schemeClr val="tx1"/>
                </a:solidFill>
                <a:latin typeface="Calibri" panose="020F0502020204030204" pitchFamily="34" charset="0"/>
                <a:cs typeface="Calibri" panose="020F0502020204030204" pitchFamily="34" charset="0"/>
              </a:rPr>
              <a:t>Κατά της θεότητάς του </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5BBFECBA-0A1A-4596-B3A9-523ECADBC513}"/>
              </a:ext>
            </a:extLst>
          </p:cNvPr>
          <p:cNvSpPr>
            <a:spLocks noGrp="1"/>
          </p:cNvSpPr>
          <p:nvPr>
            <p:ph idx="1"/>
          </p:nvPr>
        </p:nvSpPr>
        <p:spPr>
          <a:xfrm>
            <a:off x="793823" y="1138518"/>
            <a:ext cx="8946541" cy="5346688"/>
          </a:xfrm>
        </p:spPr>
        <p:txBody>
          <a:bodyPr>
            <a:normAutofit/>
          </a:bodyPr>
          <a:lstStyle/>
          <a:p>
            <a:pPr algn="just"/>
            <a:r>
              <a:rPr lang="el-GR" sz="3200" dirty="0">
                <a:solidFill>
                  <a:schemeClr val="bg1"/>
                </a:solidFill>
                <a:latin typeface="Calibri" panose="020F0502020204030204" pitchFamily="34" charset="0"/>
                <a:cs typeface="Calibri" panose="020F0502020204030204" pitchFamily="34" charset="0"/>
              </a:rPr>
              <a:t>Το Ισλάμ αρνείται τη θεότητα του </a:t>
            </a:r>
            <a:r>
              <a:rPr lang="el-GR" sz="3200" dirty="0" smtClean="0">
                <a:solidFill>
                  <a:schemeClr val="bg1"/>
                </a:solidFill>
                <a:latin typeface="Calibri" panose="020F0502020204030204" pitchFamily="34" charset="0"/>
                <a:cs typeface="Calibri" panose="020F0502020204030204" pitchFamily="34" charset="0"/>
              </a:rPr>
              <a:t>Χριστού</a:t>
            </a:r>
            <a:r>
              <a:rPr lang="en-US" sz="3200" dirty="0" smtClean="0">
                <a:solidFill>
                  <a:schemeClr val="bg1"/>
                </a:solidFill>
                <a:latin typeface="Calibri" panose="020F0502020204030204" pitchFamily="34" charset="0"/>
                <a:cs typeface="Calibri" panose="020F0502020204030204" pitchFamily="34" charset="0"/>
              </a:rPr>
              <a:t>:</a:t>
            </a:r>
            <a:r>
              <a:rPr lang="el-GR" sz="3200" dirty="0">
                <a:solidFill>
                  <a:schemeClr val="bg1"/>
                </a:solidFill>
                <a:latin typeface="Calibri" panose="020F0502020204030204" pitchFamily="34" charset="0"/>
                <a:cs typeface="Calibri" panose="020F0502020204030204" pitchFamily="34" charset="0"/>
              </a:rPr>
              <a:t> </a:t>
            </a:r>
            <a:endParaRPr lang="x-none" sz="3200" dirty="0">
              <a:solidFill>
                <a:schemeClr val="bg1"/>
              </a:solidFill>
              <a:latin typeface="Calibri" panose="020F0502020204030204" pitchFamily="34" charset="0"/>
              <a:cs typeface="Calibri" panose="020F0502020204030204" pitchFamily="34" charset="0"/>
            </a:endParaRPr>
          </a:p>
          <a:p>
            <a:pPr marL="0" indent="0" algn="just">
              <a:buNone/>
            </a:pPr>
            <a:r>
              <a:rPr lang="el-GR" sz="3200" i="1" dirty="0">
                <a:solidFill>
                  <a:schemeClr val="bg1"/>
                </a:solidFill>
                <a:latin typeface="Calibri" panose="020F0502020204030204" pitchFamily="34" charset="0"/>
                <a:cs typeface="Calibri" panose="020F0502020204030204" pitchFamily="34" charset="0"/>
              </a:rPr>
              <a:t>«Βλασφημούν βέβαια όποιοι λένε, ότι “ο Allāh είναι ο Χριστός, ο γιος της Μαριάμ”. Ο Χριστός είπε: “Ω, τέκνα του Ισραήλ! Λατρεύετε τον Allāh, τον Κύριό μου και Κύριό σας”» (Κοράνιο 5:72</a:t>
            </a:r>
            <a:r>
              <a:rPr lang="el-GR" sz="3200" i="1" dirty="0" smtClean="0">
                <a:solidFill>
                  <a:schemeClr val="bg1"/>
                </a:solidFill>
                <a:latin typeface="Calibri" panose="020F0502020204030204" pitchFamily="34" charset="0"/>
                <a:cs typeface="Calibri" panose="020F0502020204030204" pitchFamily="34" charset="0"/>
              </a:rPr>
              <a:t>)</a:t>
            </a:r>
            <a:r>
              <a:rPr lang="en-US" sz="3200" i="1" dirty="0" smtClean="0">
                <a:solidFill>
                  <a:schemeClr val="bg1"/>
                </a:solidFill>
                <a:latin typeface="Calibri" panose="020F0502020204030204" pitchFamily="34" charset="0"/>
                <a:cs typeface="Calibri" panose="020F0502020204030204" pitchFamily="34" charset="0"/>
              </a:rPr>
              <a:t>.</a:t>
            </a:r>
            <a:endParaRPr lang="x-none" sz="3200" i="1" dirty="0">
              <a:solidFill>
                <a:schemeClr val="bg1"/>
              </a:solidFill>
              <a:latin typeface="Calibri" panose="020F0502020204030204" pitchFamily="34" charset="0"/>
              <a:cs typeface="Calibri" panose="020F0502020204030204" pitchFamily="34" charset="0"/>
            </a:endParaRPr>
          </a:p>
          <a:p>
            <a:pPr algn="just"/>
            <a:r>
              <a:rPr lang="el-GR" sz="3200" b="1" dirty="0">
                <a:solidFill>
                  <a:schemeClr val="bg1"/>
                </a:solidFill>
                <a:latin typeface="Calibri" panose="020F0502020204030204" pitchFamily="34" charset="0"/>
                <a:cs typeface="Calibri" panose="020F0502020204030204" pitchFamily="34" charset="0"/>
              </a:rPr>
              <a:t>Αυτό οδήγησε αρκετούς μουσουλμάνους συγγραφείς στο να αναιρέσουν τη διδασκαλία περί της θείας φύσεως του Χριστού, μέσα από τα βιβλικά κείμενα και ταυτόχρονα να αναδείξουν την ανθρωπότητά </a:t>
            </a:r>
            <a:r>
              <a:rPr lang="el-GR" sz="3200" b="1" dirty="0" smtClean="0">
                <a:solidFill>
                  <a:schemeClr val="bg1"/>
                </a:solidFill>
                <a:latin typeface="Calibri" panose="020F0502020204030204" pitchFamily="34" charset="0"/>
                <a:cs typeface="Calibri" panose="020F0502020204030204" pitchFamily="34" charset="0"/>
              </a:rPr>
              <a:t>του</a:t>
            </a:r>
            <a:r>
              <a:rPr lang="en-US" sz="3200" b="1" dirty="0" smtClean="0">
                <a:solidFill>
                  <a:schemeClr val="bg1"/>
                </a:solidFill>
                <a:latin typeface="Calibri" panose="020F0502020204030204" pitchFamily="34" charset="0"/>
                <a:cs typeface="Calibri" panose="020F0502020204030204" pitchFamily="34" charset="0"/>
              </a:rPr>
              <a:t>.</a:t>
            </a:r>
            <a:r>
              <a:rPr lang="el-GR" sz="3200" b="1" dirty="0">
                <a:solidFill>
                  <a:schemeClr val="bg1"/>
                </a:solidFill>
                <a:latin typeface="Calibri" panose="020F0502020204030204" pitchFamily="34" charset="0"/>
                <a:cs typeface="Calibri" panose="020F0502020204030204" pitchFamily="34" charset="0"/>
              </a:rPr>
              <a:t> </a:t>
            </a:r>
            <a:endParaRPr lang="x-none" sz="3200" b="1" dirty="0">
              <a:solidFill>
                <a:schemeClr val="bg1"/>
              </a:solidFill>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xmlns="" val="106126172"/>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23AF4-E4CE-459F-A20C-C09CC753DF48}"/>
              </a:ext>
            </a:extLst>
          </p:cNvPr>
          <p:cNvSpPr>
            <a:spLocks noGrp="1"/>
          </p:cNvSpPr>
          <p:nvPr>
            <p:ph type="title"/>
          </p:nvPr>
        </p:nvSpPr>
        <p:spPr>
          <a:xfrm>
            <a:off x="942535" y="0"/>
            <a:ext cx="8265241" cy="970671"/>
          </a:xfrm>
        </p:spPr>
        <p:txBody>
          <a:bodyPr/>
          <a:lstStyle/>
          <a:p>
            <a:pPr algn="ctr"/>
            <a:r>
              <a:rPr lang="el-GR" dirty="0">
                <a:solidFill>
                  <a:schemeClr val="tx1"/>
                </a:solidFill>
                <a:latin typeface="Calibri" panose="020F0502020204030204" pitchFamily="34" charset="0"/>
                <a:cs typeface="Calibri" panose="020F0502020204030204" pitchFamily="34" charset="0"/>
              </a:rPr>
              <a:t>Παραδείγματα:</a:t>
            </a:r>
            <a:r>
              <a:rPr lang="x-none" dirty="0">
                <a:solidFill>
                  <a:schemeClr val="tx1"/>
                </a:solidFill>
                <a:latin typeface="Calibri" panose="020F0502020204030204" pitchFamily="34" charset="0"/>
                <a:cs typeface="Calibri" panose="020F0502020204030204" pitchFamily="34" charset="0"/>
              </a:rPr>
              <a:t/>
            </a:r>
            <a:br>
              <a:rPr lang="x-none" dirty="0">
                <a:solidFill>
                  <a:schemeClr val="tx1"/>
                </a:solidFill>
                <a:latin typeface="Calibri" panose="020F0502020204030204" pitchFamily="34" charset="0"/>
                <a:cs typeface="Calibri" panose="020F0502020204030204" pitchFamily="34" charset="0"/>
              </a:rPr>
            </a:b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D7BF773C-8D18-4F95-9974-BFB08D55A4C3}"/>
              </a:ext>
            </a:extLst>
          </p:cNvPr>
          <p:cNvSpPr>
            <a:spLocks noGrp="1"/>
          </p:cNvSpPr>
          <p:nvPr>
            <p:ph idx="1"/>
          </p:nvPr>
        </p:nvSpPr>
        <p:spPr>
          <a:xfrm>
            <a:off x="1103312" y="1209822"/>
            <a:ext cx="8946541" cy="5233181"/>
          </a:xfrm>
        </p:spPr>
        <p:txBody>
          <a:bodyPr>
            <a:normAutofit/>
          </a:bodyPr>
          <a:lstStyle/>
          <a:p>
            <a:pPr algn="just"/>
            <a:r>
              <a:rPr lang="el-GR" sz="2900" dirty="0">
                <a:solidFill>
                  <a:schemeClr val="bg1"/>
                </a:solidFill>
                <a:latin typeface="Calibri" panose="020F0502020204030204" pitchFamily="34" charset="0"/>
                <a:cs typeface="Calibri" panose="020F0502020204030204" pitchFamily="34" charset="0"/>
              </a:rPr>
              <a:t>ο al-Jaʿfarī σχολιάζοντας το ευαγγέλιο του Ματθαίου, γράφει: </a:t>
            </a:r>
            <a:endParaRPr lang="x-none" sz="2900" dirty="0">
              <a:solidFill>
                <a:schemeClr val="bg1"/>
              </a:solidFill>
              <a:latin typeface="Calibri" panose="020F0502020204030204" pitchFamily="34" charset="0"/>
              <a:cs typeface="Calibri" panose="020F0502020204030204" pitchFamily="34" charset="0"/>
            </a:endParaRPr>
          </a:p>
          <a:p>
            <a:pPr marL="0" indent="0" algn="just">
              <a:buNone/>
            </a:pPr>
            <a:r>
              <a:rPr lang="el-GR" sz="2900" dirty="0">
                <a:solidFill>
                  <a:schemeClr val="bg1"/>
                </a:solidFill>
                <a:latin typeface="Calibri" panose="020F0502020204030204" pitchFamily="34" charset="0"/>
                <a:cs typeface="Calibri" panose="020F0502020204030204" pitchFamily="34" charset="0"/>
              </a:rPr>
              <a:t> </a:t>
            </a:r>
            <a:r>
              <a:rPr lang="el-GR" sz="2900" i="1" dirty="0">
                <a:solidFill>
                  <a:schemeClr val="bg1"/>
                </a:solidFill>
                <a:latin typeface="Calibri" panose="020F0502020204030204" pitchFamily="34" charset="0"/>
                <a:cs typeface="Calibri" panose="020F0502020204030204" pitchFamily="34" charset="0"/>
              </a:rPr>
              <a:t>«Ο Ματθαίος [ενν. ο ευαγγελιστής] δίνει τη μαρτυρία, ότι ο Χριστός πείνασε (“καὶ νηστεύσας […] ὕστερον ἐπείνασε”: Ματθ. 4, 2), ενώ το Ευαγγέλιο αναφέρει, ότι “ο Θεός δεν τρώει, δεν πίνει (</a:t>
            </a:r>
            <a:r>
              <a:rPr lang="en-US" sz="2900" i="1" dirty="0">
                <a:solidFill>
                  <a:schemeClr val="bg1"/>
                </a:solidFill>
                <a:latin typeface="Calibri" panose="020F0502020204030204" pitchFamily="34" charset="0"/>
                <a:cs typeface="Calibri" panose="020F0502020204030204" pitchFamily="34" charset="0"/>
              </a:rPr>
              <a:t>sic</a:t>
            </a:r>
            <a:r>
              <a:rPr lang="el-GR" sz="2900" i="1" dirty="0">
                <a:solidFill>
                  <a:schemeClr val="bg1"/>
                </a:solidFill>
                <a:latin typeface="Calibri" panose="020F0502020204030204" pitchFamily="34" charset="0"/>
                <a:cs typeface="Calibri" panose="020F0502020204030204" pitchFamily="34" charset="0"/>
              </a:rPr>
              <a:t>)</a:t>
            </a:r>
            <a:r>
              <a:rPr lang="el-GR" sz="2900" i="1" baseline="30000" dirty="0">
                <a:solidFill>
                  <a:schemeClr val="bg1"/>
                </a:solidFill>
                <a:latin typeface="Calibri" panose="020F0502020204030204" pitchFamily="34" charset="0"/>
                <a:cs typeface="Calibri" panose="020F0502020204030204" pitchFamily="34" charset="0"/>
              </a:rPr>
              <a:t> </a:t>
            </a:r>
            <a:r>
              <a:rPr lang="el-GR" sz="2900" i="1" dirty="0">
                <a:solidFill>
                  <a:schemeClr val="bg1"/>
                </a:solidFill>
                <a:latin typeface="Calibri" panose="020F0502020204030204" pitchFamily="34" charset="0"/>
                <a:cs typeface="Calibri" panose="020F0502020204030204" pitchFamily="34" charset="0"/>
              </a:rPr>
              <a:t>και δεν είναι δυνατόν να τον δει κανείς” και αν αποδειχθεί, σύμφωνα με τα λόγια των φίλων και μαθητών του Χριστού, ότι ο Χριστός πράγματι πείνασε, […] τότε αποδεικνύεται, ότι είναι δούλος του Θεού</a:t>
            </a:r>
            <a:r>
              <a:rPr lang="el-GR" sz="2900" i="1" dirty="0" smtClean="0">
                <a:solidFill>
                  <a:schemeClr val="bg1"/>
                </a:solidFill>
                <a:latin typeface="Calibri" panose="020F0502020204030204" pitchFamily="34" charset="0"/>
                <a:cs typeface="Calibri" panose="020F0502020204030204" pitchFamily="34" charset="0"/>
              </a:rPr>
              <a:t>»</a:t>
            </a:r>
            <a:r>
              <a:rPr lang="en-US" sz="2900" i="1" dirty="0" smtClean="0">
                <a:solidFill>
                  <a:schemeClr val="bg1"/>
                </a:solidFill>
                <a:latin typeface="Calibri" panose="020F0502020204030204" pitchFamily="34" charset="0"/>
                <a:cs typeface="Calibri" panose="020F0502020204030204" pitchFamily="34" charset="0"/>
              </a:rPr>
              <a:t>.</a:t>
            </a:r>
            <a:endParaRPr lang="x-none" sz="2900" i="1"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933287002"/>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07C3AA-94CC-4406-8C83-691A4E0982A2}"/>
              </a:ext>
            </a:extLst>
          </p:cNvPr>
          <p:cNvSpPr>
            <a:spLocks noGrp="1"/>
          </p:cNvSpPr>
          <p:nvPr>
            <p:ph idx="1"/>
          </p:nvPr>
        </p:nvSpPr>
        <p:spPr>
          <a:xfrm>
            <a:off x="948568" y="407963"/>
            <a:ext cx="8946541" cy="6119446"/>
          </a:xfrm>
        </p:spPr>
        <p:txBody>
          <a:bodyPr>
            <a:normAutofit fontScale="92500" lnSpcReduction="20000"/>
          </a:bodyPr>
          <a:lstStyle/>
          <a:p>
            <a:pPr algn="just"/>
            <a:r>
              <a:rPr lang="el-GR" sz="2800" dirty="0">
                <a:solidFill>
                  <a:schemeClr val="bg1"/>
                </a:solidFill>
                <a:latin typeface="Calibri" panose="020F0502020204030204" pitchFamily="34" charset="0"/>
                <a:cs typeface="Calibri" panose="020F0502020204030204" pitchFamily="34" charset="0"/>
              </a:rPr>
              <a:t>Ο ʿAlī ibn Sahl Rabban al-Ṭabarī (περ. 780­860) σχολιάζει το χωρίο (Ματθ. 26, 28), ως αναιρετικό κατά της θεότητας του </a:t>
            </a:r>
            <a:r>
              <a:rPr lang="el-GR" sz="2800" dirty="0" smtClean="0">
                <a:solidFill>
                  <a:schemeClr val="bg1"/>
                </a:solidFill>
                <a:latin typeface="Calibri" panose="020F0502020204030204" pitchFamily="34" charset="0"/>
                <a:cs typeface="Calibri" panose="020F0502020204030204" pitchFamily="34" charset="0"/>
              </a:rPr>
              <a:t>Χριστού</a:t>
            </a:r>
            <a:r>
              <a:rPr lang="en-US" sz="2800" dirty="0" smtClean="0">
                <a:solidFill>
                  <a:schemeClr val="bg1"/>
                </a:solidFill>
                <a:latin typeface="Calibri" panose="020F0502020204030204" pitchFamily="34" charset="0"/>
                <a:cs typeface="Calibri" panose="020F0502020204030204" pitchFamily="34" charset="0"/>
              </a:rPr>
              <a:t>:</a:t>
            </a:r>
            <a:r>
              <a:rPr lang="el-GR" sz="2800" dirty="0">
                <a:solidFill>
                  <a:schemeClr val="bg1"/>
                </a:solidFill>
                <a:latin typeface="Calibri" panose="020F0502020204030204" pitchFamily="34" charset="0"/>
                <a:cs typeface="Calibri" panose="020F0502020204030204" pitchFamily="34" charset="0"/>
              </a:rPr>
              <a:t> </a:t>
            </a:r>
            <a:endParaRPr lang="x-none" sz="2800" dirty="0">
              <a:solidFill>
                <a:schemeClr val="bg1"/>
              </a:solidFill>
              <a:latin typeface="Calibri" panose="020F0502020204030204" pitchFamily="34" charset="0"/>
              <a:cs typeface="Calibri" panose="020F0502020204030204" pitchFamily="34" charset="0"/>
            </a:endParaRPr>
          </a:p>
          <a:p>
            <a:pPr marL="0" indent="0" algn="just">
              <a:buNone/>
            </a:pPr>
            <a:r>
              <a:rPr lang="el-GR" sz="2800" dirty="0">
                <a:solidFill>
                  <a:schemeClr val="bg1"/>
                </a:solidFill>
                <a:latin typeface="Calibri" panose="020F0502020204030204" pitchFamily="34" charset="0"/>
                <a:cs typeface="Calibri" panose="020F0502020204030204" pitchFamily="34" charset="0"/>
              </a:rPr>
              <a:t> «</a:t>
            </a:r>
            <a:r>
              <a:rPr lang="el-GR" sz="2800" i="1" dirty="0">
                <a:solidFill>
                  <a:schemeClr val="bg1"/>
                </a:solidFill>
                <a:latin typeface="Calibri" panose="020F0502020204030204" pitchFamily="34" charset="0"/>
                <a:cs typeface="Calibri" panose="020F0502020204030204" pitchFamily="34" charset="0"/>
              </a:rPr>
              <a:t>Ἐσθιόντων δὲ αὐτῶν λαβὼν ὁ ᾿Ιησοῦς τὸν ἄρτον καὶ εὐχαριστήσας ἔκλασε καὶ ἐδίδου τοῖς μαθηταῖς καὶ εἶπε· λάβετε φάγετε· τοῦτό ἐστι τὸ σῶμά μου· καὶ λαβὼν τὸ ποτήριον καὶ εὐχαριστήσας ἔδωκεν αὐτοῖς λέγων </a:t>
            </a:r>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 τοῦτο γάρ ἐστι τὸ αἷμά μου</a:t>
            </a:r>
            <a:r>
              <a:rPr lang="el-GR" sz="2800" dirty="0">
                <a:solidFill>
                  <a:schemeClr val="bg1"/>
                </a:solidFill>
                <a:latin typeface="Calibri" panose="020F0502020204030204" pitchFamily="34" charset="0"/>
                <a:cs typeface="Calibri" panose="020F0502020204030204" pitchFamily="34" charset="0"/>
              </a:rPr>
              <a:t>» (Ματθ. 26, 28). </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Επ’ αυτού σχολιάζει, ότι από το παραπάνω χωρίο συνάγεται το συμπέρασμα, ότι ο Χριστός είχε σάρκα και αίμα και προσθέτει, ότι αυτό σημαίνει, ότι αποτελείται από σώμα, διαθέτει δηλ. σώμα και συμπληρώνει, ότι είναι γνωστό, ότι κάθε σώμα διαθέτει ύψος, πλάτος και βάθος, πράγμα που σημαίνει, ότι δύναται να ζυγισθεί και να μετρηθεί. Υπ’ αυτή την έννοια, ο al-Ṭabarī θέλει να επισημάνει, ότι δεν είναι δυνατόν να έχει η θεότητα όλα αυτά τα ανθρώπινα χαρακτηριστικά, με τα οποία περιγράφεται στο Ευαγγέλιο ο Ιησούς </a:t>
            </a:r>
            <a:r>
              <a:rPr lang="el-GR" sz="2800" dirty="0" smtClean="0">
                <a:solidFill>
                  <a:schemeClr val="bg1"/>
                </a:solidFill>
                <a:latin typeface="Calibri" panose="020F0502020204030204" pitchFamily="34" charset="0"/>
                <a:cs typeface="Calibri" panose="020F0502020204030204" pitchFamily="34" charset="0"/>
              </a:rPr>
              <a:t>Χριστός</a:t>
            </a:r>
            <a:r>
              <a:rPr lang="en-US"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2009771084"/>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223F24-5820-459C-BE2E-2B85CEB61558}"/>
              </a:ext>
            </a:extLst>
          </p:cNvPr>
          <p:cNvSpPr>
            <a:spLocks noGrp="1"/>
          </p:cNvSpPr>
          <p:nvPr>
            <p:ph idx="1"/>
          </p:nvPr>
        </p:nvSpPr>
        <p:spPr>
          <a:xfrm>
            <a:off x="1103312" y="506438"/>
            <a:ext cx="8946541" cy="6063174"/>
          </a:xfrm>
        </p:spPr>
        <p:txBody>
          <a:bodyPr>
            <a:normAutofit/>
          </a:bodyPr>
          <a:lstStyle/>
          <a:p>
            <a:pPr algn="just"/>
            <a:r>
              <a:rPr lang="el-GR" sz="2400" b="1" dirty="0">
                <a:solidFill>
                  <a:schemeClr val="bg1"/>
                </a:solidFill>
                <a:latin typeface="Calibri" panose="020F0502020204030204" pitchFamily="34" charset="0"/>
                <a:cs typeface="Calibri" panose="020F0502020204030204" pitchFamily="34" charset="0"/>
              </a:rPr>
              <a:t>Επιχείρησαν να αποδείξουν μέσα από βιβλικά χωρία, την προφητική ιδιότητα του </a:t>
            </a:r>
            <a:r>
              <a:rPr lang="el-GR" sz="2400" b="1" dirty="0" smtClean="0">
                <a:solidFill>
                  <a:schemeClr val="bg1"/>
                </a:solidFill>
                <a:latin typeface="Calibri" panose="020F0502020204030204" pitchFamily="34" charset="0"/>
                <a:cs typeface="Calibri" panose="020F0502020204030204" pitchFamily="34" charset="0"/>
              </a:rPr>
              <a:t>Χριστού</a:t>
            </a:r>
            <a:r>
              <a:rPr lang="en-US" sz="2400" b="1" dirty="0" smtClean="0">
                <a:solidFill>
                  <a:schemeClr val="bg1"/>
                </a:solidFill>
                <a:latin typeface="Calibri" panose="020F0502020204030204" pitchFamily="34" charset="0"/>
                <a:cs typeface="Calibri" panose="020F0502020204030204" pitchFamily="34" charset="0"/>
              </a:rPr>
              <a:t>:</a:t>
            </a:r>
            <a:r>
              <a:rPr lang="el-GR" sz="2400" b="1" dirty="0">
                <a:solidFill>
                  <a:schemeClr val="bg1"/>
                </a:solidFill>
                <a:latin typeface="Calibri" panose="020F0502020204030204" pitchFamily="34" charset="0"/>
                <a:cs typeface="Calibri" panose="020F0502020204030204" pitchFamily="34" charset="0"/>
              </a:rPr>
              <a:t> </a:t>
            </a:r>
          </a:p>
          <a:p>
            <a:pPr marL="0" indent="0" algn="just">
              <a:buNone/>
            </a:pPr>
            <a:r>
              <a:rPr lang="el-GR" sz="2400" dirty="0">
                <a:solidFill>
                  <a:schemeClr val="bg1"/>
                </a:solidFill>
                <a:latin typeface="Calibri" panose="020F0502020204030204" pitchFamily="34" charset="0"/>
                <a:cs typeface="Calibri" panose="020F0502020204030204" pitchFamily="34" charset="0"/>
              </a:rPr>
              <a:t>«</a:t>
            </a:r>
            <a:r>
              <a:rPr lang="el-GR" sz="2400" i="1" dirty="0">
                <a:solidFill>
                  <a:schemeClr val="bg1"/>
                </a:solidFill>
                <a:latin typeface="Calibri" panose="020F0502020204030204" pitchFamily="34" charset="0"/>
                <a:cs typeface="Calibri" panose="020F0502020204030204" pitchFamily="34" charset="0"/>
              </a:rPr>
              <a:t>οὗτός ἐστιν ᾿Ιησοῦς ὁ προφήτης ὁ ἀπὸ Ναζαρὲτ τῆς Γαλιλαίας</a:t>
            </a:r>
            <a:r>
              <a:rPr lang="el-GR" sz="2400" dirty="0">
                <a:solidFill>
                  <a:schemeClr val="bg1"/>
                </a:solidFill>
                <a:latin typeface="Calibri" panose="020F0502020204030204" pitchFamily="34" charset="0"/>
                <a:cs typeface="Calibri" panose="020F0502020204030204" pitchFamily="34" charset="0"/>
              </a:rPr>
              <a:t>» (Ματθ. 21, 11</a:t>
            </a:r>
            <a:r>
              <a:rPr lang="el-GR" sz="2400" dirty="0" smtClean="0">
                <a:solidFill>
                  <a:schemeClr val="bg1"/>
                </a:solidFill>
                <a:latin typeface="Calibri" panose="020F0502020204030204" pitchFamily="34" charset="0"/>
                <a:cs typeface="Calibri" panose="020F0502020204030204" pitchFamily="34" charset="0"/>
              </a:rPr>
              <a:t>)</a:t>
            </a:r>
            <a:endParaRPr lang="x-none" sz="2400" dirty="0">
              <a:solidFill>
                <a:schemeClr val="bg1"/>
              </a:solidFill>
              <a:latin typeface="Calibri" panose="020F0502020204030204" pitchFamily="34" charset="0"/>
              <a:cs typeface="Calibri" panose="020F0502020204030204" pitchFamily="34" charset="0"/>
            </a:endParaRPr>
          </a:p>
          <a:p>
            <a:pPr algn="just"/>
            <a:r>
              <a:rPr lang="el-GR" sz="2400" dirty="0">
                <a:solidFill>
                  <a:schemeClr val="bg1"/>
                </a:solidFill>
                <a:latin typeface="Calibri" panose="020F0502020204030204" pitchFamily="34" charset="0"/>
                <a:cs typeface="Calibri" panose="020F0502020204030204" pitchFamily="34" charset="0"/>
              </a:rPr>
              <a:t>Ο al-Jaʿfarī σχολιάζει το συγκεκριμένο χωρίο ως εξής:</a:t>
            </a:r>
            <a:endParaRPr lang="x-none" sz="2400" dirty="0">
              <a:solidFill>
                <a:schemeClr val="bg1"/>
              </a:solidFill>
              <a:latin typeface="Calibri" panose="020F0502020204030204" pitchFamily="34" charset="0"/>
              <a:cs typeface="Calibri" panose="020F0502020204030204" pitchFamily="34" charset="0"/>
            </a:endParaRPr>
          </a:p>
          <a:p>
            <a:pPr marL="0" indent="0" algn="just">
              <a:buNone/>
            </a:pPr>
            <a:r>
              <a:rPr lang="el-GR" sz="2400" dirty="0">
                <a:solidFill>
                  <a:schemeClr val="bg1"/>
                </a:solidFill>
                <a:latin typeface="Calibri" panose="020F0502020204030204" pitchFamily="34" charset="0"/>
                <a:cs typeface="Calibri" panose="020F0502020204030204" pitchFamily="34" charset="0"/>
              </a:rPr>
              <a:t>«</a:t>
            </a:r>
            <a:r>
              <a:rPr lang="el-GR" sz="2400" i="1" dirty="0">
                <a:solidFill>
                  <a:schemeClr val="bg1"/>
                </a:solidFill>
                <a:latin typeface="Calibri" panose="020F0502020204030204" pitchFamily="34" charset="0"/>
                <a:cs typeface="Calibri" panose="020F0502020204030204" pitchFamily="34" charset="0"/>
              </a:rPr>
              <a:t>Το γεγονός, ότι ο λαός αποκαλεί το Χριστό «προφήτη από τη Ναζαρέτ», όπως αυτό σώζεται από τον ευαγγελιστή Ματθαίο, για το μουσουλμάνο λόγιο αποτελεί σαφέστατη μαρτυρία, ότι ο Χριστός είναι προφήτης του Θεού, προφήτης μεταξύ των προφητών</a:t>
            </a:r>
            <a:r>
              <a:rPr lang="el-GR" sz="2400" dirty="0" smtClean="0">
                <a:solidFill>
                  <a:schemeClr val="bg1"/>
                </a:solidFill>
                <a:latin typeface="Calibri" panose="020F0502020204030204" pitchFamily="34" charset="0"/>
                <a:cs typeface="Calibri" panose="020F0502020204030204" pitchFamily="34" charset="0"/>
              </a:rPr>
              <a:t>»</a:t>
            </a:r>
            <a:r>
              <a:rPr lang="en-US" sz="2400" dirty="0" smtClean="0">
                <a:solidFill>
                  <a:schemeClr val="bg1"/>
                </a:solidFill>
                <a:latin typeface="Calibri" panose="020F0502020204030204" pitchFamily="34" charset="0"/>
                <a:cs typeface="Calibri" panose="020F0502020204030204" pitchFamily="34" charset="0"/>
              </a:rPr>
              <a:t>.</a:t>
            </a:r>
            <a:endParaRPr lang="x-none" sz="2400" dirty="0">
              <a:solidFill>
                <a:schemeClr val="bg1"/>
              </a:solidFill>
              <a:latin typeface="Calibri" panose="020F0502020204030204" pitchFamily="34" charset="0"/>
              <a:cs typeface="Calibri" panose="020F0502020204030204" pitchFamily="34" charset="0"/>
            </a:endParaRPr>
          </a:p>
          <a:p>
            <a:pPr algn="just"/>
            <a:r>
              <a:rPr lang="el-GR" sz="2400" dirty="0">
                <a:solidFill>
                  <a:schemeClr val="bg1"/>
                </a:solidFill>
                <a:latin typeface="Calibri" panose="020F0502020204030204" pitchFamily="34" charset="0"/>
                <a:cs typeface="Calibri" panose="020F0502020204030204" pitchFamily="34" charset="0"/>
              </a:rPr>
              <a:t>«</a:t>
            </a:r>
            <a:r>
              <a:rPr lang="el-GR" sz="2400" i="1" dirty="0">
                <a:solidFill>
                  <a:schemeClr val="bg1"/>
                </a:solidFill>
                <a:latin typeface="Calibri" panose="020F0502020204030204" pitchFamily="34" charset="0"/>
                <a:cs typeface="Calibri" panose="020F0502020204030204" pitchFamily="34" charset="0"/>
              </a:rPr>
              <a:t>προφήτης μέγας ἐγήγερται ἐν ἡμῖν</a:t>
            </a:r>
            <a:r>
              <a:rPr lang="el-GR" sz="2400" dirty="0">
                <a:solidFill>
                  <a:schemeClr val="bg1"/>
                </a:solidFill>
                <a:latin typeface="Calibri" panose="020F0502020204030204" pitchFamily="34" charset="0"/>
                <a:cs typeface="Calibri" panose="020F0502020204030204" pitchFamily="34" charset="0"/>
              </a:rPr>
              <a:t>» (Λουκ. 7, 16) </a:t>
            </a:r>
            <a:endParaRPr lang="x-none" sz="2400" dirty="0">
              <a:solidFill>
                <a:schemeClr val="bg1"/>
              </a:solidFill>
              <a:latin typeface="Calibri" panose="020F0502020204030204" pitchFamily="34" charset="0"/>
              <a:cs typeface="Calibri" panose="020F0502020204030204" pitchFamily="34" charset="0"/>
            </a:endParaRPr>
          </a:p>
          <a:p>
            <a:pPr marL="0" indent="0" algn="just">
              <a:buNone/>
            </a:pPr>
            <a:r>
              <a:rPr lang="el-GR" sz="2400" dirty="0">
                <a:solidFill>
                  <a:schemeClr val="bg1"/>
                </a:solidFill>
                <a:latin typeface="Calibri" panose="020F0502020204030204" pitchFamily="34" charset="0"/>
                <a:cs typeface="Calibri" panose="020F0502020204030204" pitchFamily="34" charset="0"/>
              </a:rPr>
              <a:t>Ο al-Jaʿfarī υπογραμμίζει ότι η παραπάνω ομολογία του πλήθους αποτελεί μια σημαντική μαρτυρία για την προφητική καταγωγή του Ιησού. Εκείνο που καθιστά ισχυρή αυτή τη μαρτυρία είναι, ότι προέρχεται από το λαό της εποχής του </a:t>
            </a:r>
            <a:r>
              <a:rPr lang="el-GR" sz="2400" dirty="0" smtClean="0">
                <a:solidFill>
                  <a:schemeClr val="bg1"/>
                </a:solidFill>
                <a:latin typeface="Calibri" panose="020F0502020204030204" pitchFamily="34" charset="0"/>
                <a:cs typeface="Calibri" panose="020F0502020204030204" pitchFamily="34" charset="0"/>
              </a:rPr>
              <a:t>Χριστού</a:t>
            </a:r>
            <a:r>
              <a:rPr lang="en-US" sz="2400" dirty="0" smtClean="0">
                <a:solidFill>
                  <a:schemeClr val="bg1"/>
                </a:solidFill>
                <a:latin typeface="Calibri" panose="020F0502020204030204" pitchFamily="34" charset="0"/>
                <a:cs typeface="Calibri" panose="020F0502020204030204" pitchFamily="34" charset="0"/>
              </a:rPr>
              <a:t>.</a:t>
            </a:r>
            <a:endParaRPr lang="x-none" sz="2400" dirty="0">
              <a:solidFill>
                <a:schemeClr val="bg1"/>
              </a:solidFill>
              <a:latin typeface="Calibri" panose="020F0502020204030204" pitchFamily="34" charset="0"/>
              <a:cs typeface="Calibri" panose="020F0502020204030204" pitchFamily="34" charset="0"/>
            </a:endParaRPr>
          </a:p>
          <a:p>
            <a:pPr marL="0" indent="0">
              <a:buNone/>
            </a:pPr>
            <a:endParaRPr lang="x-none" sz="2400" dirty="0"/>
          </a:p>
        </p:txBody>
      </p:sp>
    </p:spTree>
    <p:extLst>
      <p:ext uri="{BB962C8B-B14F-4D97-AF65-F5344CB8AC3E}">
        <p14:creationId xmlns:p14="http://schemas.microsoft.com/office/powerpoint/2010/main" xmlns="" val="1990978844"/>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E9C2E-497F-4CFF-A121-D05A7BF78E7F}"/>
              </a:ext>
            </a:extLst>
          </p:cNvPr>
          <p:cNvSpPr>
            <a:spLocks noGrp="1"/>
          </p:cNvSpPr>
          <p:nvPr>
            <p:ph type="title"/>
          </p:nvPr>
        </p:nvSpPr>
        <p:spPr>
          <a:xfrm>
            <a:off x="646111" y="452718"/>
            <a:ext cx="9404723" cy="1170599"/>
          </a:xfrm>
        </p:spPr>
        <p:txBody>
          <a:bodyPr/>
          <a:lstStyle/>
          <a:p>
            <a:r>
              <a:rPr lang="el-GR" sz="3200" b="1" dirty="0">
                <a:solidFill>
                  <a:schemeClr val="bg1"/>
                </a:solidFill>
                <a:latin typeface="Calibri" panose="020F0502020204030204" pitchFamily="34" charset="0"/>
                <a:cs typeface="Calibri" panose="020F0502020204030204" pitchFamily="34" charset="0"/>
              </a:rPr>
              <a:t>Προσπάθησαν να αναιρέσουν την έννοια του Χριστού ως Υιού του Θεού μέσα από την Αγία Γραφή</a:t>
            </a:r>
            <a:r>
              <a:rPr lang="x-none" sz="4000" dirty="0">
                <a:solidFill>
                  <a:schemeClr val="bg1"/>
                </a:solidFill>
                <a:latin typeface="Calibri" panose="020F0502020204030204" pitchFamily="34" charset="0"/>
                <a:cs typeface="Calibri" panose="020F0502020204030204" pitchFamily="34" charset="0"/>
              </a:rPr>
              <a:t/>
            </a:r>
            <a:br>
              <a:rPr lang="x-none" sz="4000" dirty="0">
                <a:solidFill>
                  <a:schemeClr val="bg1"/>
                </a:solidFill>
                <a:latin typeface="Calibri" panose="020F0502020204030204" pitchFamily="34" charset="0"/>
                <a:cs typeface="Calibri" panose="020F0502020204030204" pitchFamily="34" charset="0"/>
              </a:rPr>
            </a:br>
            <a:endParaRPr lang="x-none" sz="4000" dirty="0"/>
          </a:p>
        </p:txBody>
      </p:sp>
      <p:sp>
        <p:nvSpPr>
          <p:cNvPr id="3" name="Content Placeholder 2">
            <a:extLst>
              <a:ext uri="{FF2B5EF4-FFF2-40B4-BE49-F238E27FC236}">
                <a16:creationId xmlns:a16="http://schemas.microsoft.com/office/drawing/2014/main" xmlns="" id="{5F41AA9C-C3C2-49C9-B26F-1587F6C22AD1}"/>
              </a:ext>
            </a:extLst>
          </p:cNvPr>
          <p:cNvSpPr>
            <a:spLocks noGrp="1"/>
          </p:cNvSpPr>
          <p:nvPr>
            <p:ph idx="1"/>
          </p:nvPr>
        </p:nvSpPr>
        <p:spPr>
          <a:xfrm>
            <a:off x="1103312" y="1623317"/>
            <a:ext cx="8946541" cy="4833753"/>
          </a:xfrm>
        </p:spPr>
        <p:txBody>
          <a:bodyPr>
            <a:normAutofit fontScale="92500" lnSpcReduction="20000"/>
          </a:bodyPr>
          <a:lstStyle/>
          <a:p>
            <a:pPr algn="just"/>
            <a:r>
              <a:rPr lang="el-GR" sz="2800" dirty="0">
                <a:solidFill>
                  <a:schemeClr val="bg1"/>
                </a:solidFill>
                <a:latin typeface="Calibri" panose="020F0502020204030204" pitchFamily="34" charset="0"/>
                <a:cs typeface="Calibri" panose="020F0502020204030204" pitchFamily="34" charset="0"/>
              </a:rPr>
              <a:t>Ο al-Jaʿfarī στο πολεμικό του έργο </a:t>
            </a:r>
            <a:r>
              <a:rPr lang="el-GR" sz="2800" i="1" dirty="0" smtClean="0">
                <a:solidFill>
                  <a:schemeClr val="bg1"/>
                </a:solidFill>
                <a:latin typeface="Calibri" panose="020F0502020204030204" pitchFamily="34" charset="0"/>
                <a:cs typeface="Calibri" panose="020F0502020204030204" pitchFamily="34" charset="0"/>
              </a:rPr>
              <a:t>Αντιρρητικός λόγος κατά χριστιανών</a:t>
            </a:r>
            <a:r>
              <a:rPr lang="el-GR" sz="2800" dirty="0" smtClean="0">
                <a:solidFill>
                  <a:schemeClr val="bg1"/>
                </a:solidFill>
                <a:latin typeface="Calibri" panose="020F0502020204030204" pitchFamily="34" charset="0"/>
                <a:cs typeface="Calibri" panose="020F0502020204030204" pitchFamily="34" charset="0"/>
              </a:rPr>
              <a:t>, </a:t>
            </a:r>
            <a:r>
              <a:rPr lang="el-GR" sz="2800" dirty="0">
                <a:solidFill>
                  <a:schemeClr val="bg1"/>
                </a:solidFill>
                <a:latin typeface="Calibri" panose="020F0502020204030204" pitchFamily="34" charset="0"/>
                <a:cs typeface="Calibri" panose="020F0502020204030204" pitchFamily="34" charset="0"/>
              </a:rPr>
              <a:t>επιχειρεί να αποδείξει με επιχειρήματα αντλημένα μέσα από την Αγία Γραφή, ότι ο τίτλος «Υιός του Θεού» που αποδίδεται στο Χριστό, είναι τιμητικός και ότι αποδίδεται και σε άλλες προσωπικότητες της Αγίας Γραφής αλλά και στον ίδιο τον Ισραήλ, τον εκλεκτό λαό του Θεού. Υποστηρίζει, ότι, όπως ο Χριστός προσφωνείται στα Ευαγγέλια ως «Υιός του Θεού» από τον ίδιο το Θεό  («</a:t>
            </a:r>
            <a:r>
              <a:rPr lang="el-GR" sz="2800" i="1" dirty="0">
                <a:solidFill>
                  <a:schemeClr val="bg1"/>
                </a:solidFill>
                <a:latin typeface="Calibri" panose="020F0502020204030204" pitchFamily="34" charset="0"/>
                <a:cs typeface="Calibri" panose="020F0502020204030204" pitchFamily="34" charset="0"/>
              </a:rPr>
              <a:t>…οὗτός ἐστιν ὁ υἱός μου ὁ ἀγαπητός…</a:t>
            </a:r>
            <a:r>
              <a:rPr lang="el-GR" sz="2800" dirty="0">
                <a:solidFill>
                  <a:schemeClr val="bg1"/>
                </a:solidFill>
                <a:latin typeface="Calibri" panose="020F0502020204030204" pitchFamily="34" charset="0"/>
                <a:cs typeface="Calibri" panose="020F0502020204030204" pitchFamily="34" charset="0"/>
              </a:rPr>
              <a:t>» [Ματθ. 3, 17]), ομοίως στην Παλαιά Διαθήκη ο τίτλος αυτός αποδίδεται και στο λαό του Ισραήλ, τον οποίο ο Θεός αποκαλεί Υιό του («</a:t>
            </a:r>
            <a:r>
              <a:rPr lang="el-GR" sz="2800" i="1" dirty="0">
                <a:solidFill>
                  <a:schemeClr val="bg1"/>
                </a:solidFill>
                <a:latin typeface="Calibri" panose="020F0502020204030204" pitchFamily="34" charset="0"/>
                <a:cs typeface="Calibri" panose="020F0502020204030204" pitchFamily="34" charset="0"/>
              </a:rPr>
              <a:t>υἱὸς πρωτότοκός μου ᾿Ισραή</a:t>
            </a:r>
            <a:r>
              <a:rPr lang="el-GR" sz="2800" dirty="0">
                <a:solidFill>
                  <a:schemeClr val="bg1"/>
                </a:solidFill>
                <a:latin typeface="Calibri" panose="020F0502020204030204" pitchFamily="34" charset="0"/>
                <a:cs typeface="Calibri" panose="020F0502020204030204" pitchFamily="34" charset="0"/>
              </a:rPr>
              <a:t>λ» [Εξόδ. 4, 22]). Ο ίδιος τίτλος αποδίδεται και στον Προφήτη Δαυΐδ («</a:t>
            </a:r>
            <a:r>
              <a:rPr lang="el-GR" sz="2800" i="1" dirty="0">
                <a:solidFill>
                  <a:schemeClr val="bg1"/>
                </a:solidFill>
                <a:latin typeface="Calibri" panose="020F0502020204030204" pitchFamily="34" charset="0"/>
                <a:cs typeface="Calibri" panose="020F0502020204030204" pitchFamily="34" charset="0"/>
              </a:rPr>
              <a:t>Κύριος εἶπε πρός με· υἱός μου εἶ σύ</a:t>
            </a:r>
            <a:r>
              <a:rPr lang="el-GR" sz="2800" dirty="0">
                <a:solidFill>
                  <a:schemeClr val="bg1"/>
                </a:solidFill>
                <a:latin typeface="Calibri" panose="020F0502020204030204" pitchFamily="34" charset="0"/>
                <a:cs typeface="Calibri" panose="020F0502020204030204" pitchFamily="34" charset="0"/>
              </a:rPr>
              <a:t>» [Ψαλμ. 2, 7</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880534045"/>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AF211-CC20-493B-AD09-03E0F9BCB2A4}"/>
              </a:ext>
            </a:extLst>
          </p:cNvPr>
          <p:cNvSpPr>
            <a:spLocks noGrp="1"/>
          </p:cNvSpPr>
          <p:nvPr>
            <p:ph type="title"/>
          </p:nvPr>
        </p:nvSpPr>
        <p:spPr/>
        <p:txBody>
          <a:bodyPr/>
          <a:lstStyle/>
          <a:p>
            <a:pPr algn="ctr"/>
            <a:r>
              <a:rPr lang="el-GR" sz="3200" b="1" dirty="0">
                <a:solidFill>
                  <a:schemeClr val="bg1"/>
                </a:solidFill>
                <a:latin typeface="Calibri" panose="020F0502020204030204" pitchFamily="34" charset="0"/>
                <a:cs typeface="Calibri" panose="020F0502020204030204" pitchFamily="34" charset="0"/>
              </a:rPr>
              <a:t>Τα κλασικά χωρία που χρησιμοποίησαν για να αντικρούσουν τη θεότητά του ήταν τα ακόλουθα:</a:t>
            </a:r>
            <a:r>
              <a:rPr lang="x-none" sz="3200" b="1" dirty="0">
                <a:solidFill>
                  <a:schemeClr val="bg1"/>
                </a:solidFill>
                <a:latin typeface="Calibri" panose="020F0502020204030204" pitchFamily="34" charset="0"/>
                <a:cs typeface="Calibri" panose="020F0502020204030204" pitchFamily="34" charset="0"/>
              </a:rPr>
              <a:t/>
            </a:r>
            <a:br>
              <a:rPr lang="x-none" sz="3200" b="1" dirty="0">
                <a:solidFill>
                  <a:schemeClr val="bg1"/>
                </a:solidFill>
                <a:latin typeface="Calibri" panose="020F0502020204030204" pitchFamily="34" charset="0"/>
                <a:cs typeface="Calibri" panose="020F0502020204030204" pitchFamily="34" charset="0"/>
              </a:rPr>
            </a:br>
            <a:endParaRPr lang="x-none" sz="3200"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6C170D9-CF21-4013-A6F1-CE9DAF6534DE}"/>
              </a:ext>
            </a:extLst>
          </p:cNvPr>
          <p:cNvSpPr>
            <a:spLocks noGrp="1"/>
          </p:cNvSpPr>
          <p:nvPr>
            <p:ph idx="1"/>
          </p:nvPr>
        </p:nvSpPr>
        <p:spPr>
          <a:xfrm>
            <a:off x="1103312" y="1674055"/>
            <a:ext cx="8946541" cy="4881489"/>
          </a:xfrm>
        </p:spPr>
        <p:txBody>
          <a:bodyPr>
            <a:normAutofit lnSpcReduction="10000"/>
          </a:bodyPr>
          <a:lstStyle/>
          <a:p>
            <a:pPr algn="just"/>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Περὶ δὲ τῆς ἡμέρας ἐκείνης ἢ τῆς ὥρας οὐδεὶς οἶδεν, οὐδὲ οἱ ἄγγελοι ἐν οὐρανῷ, οὐδὲ ὁ υἱός, εἰ μὴ ὁ πατήρ</a:t>
            </a:r>
            <a:r>
              <a:rPr lang="el-GR" sz="2800" dirty="0">
                <a:solidFill>
                  <a:schemeClr val="bg1"/>
                </a:solidFill>
                <a:latin typeface="Calibri" panose="020F0502020204030204" pitchFamily="34" charset="0"/>
                <a:cs typeface="Calibri" panose="020F0502020204030204" pitchFamily="34" charset="0"/>
              </a:rPr>
              <a:t>» (Μάρκ. 13, 32</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τί με λέγεις ἀγαθόν; οὐδεὶς ἀγαθὸς εἰ μὴ εἷς ὁ Θεός</a:t>
            </a:r>
            <a:r>
              <a:rPr lang="el-GR" sz="2800" dirty="0">
                <a:solidFill>
                  <a:schemeClr val="bg1"/>
                </a:solidFill>
                <a:latin typeface="Calibri" panose="020F0502020204030204" pitchFamily="34" charset="0"/>
                <a:cs typeface="Calibri" panose="020F0502020204030204" pitchFamily="34" charset="0"/>
              </a:rPr>
              <a:t>» (Ματθ. 19, 17</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ἀναβαίνω πρὸς τὸν πατέρα μου καὶ πατέρα ὑμῶν, καὶ Θεόν μου καὶ Θεὸν ὑμῶν</a:t>
            </a:r>
            <a:r>
              <a:rPr lang="el-GR" sz="2800" dirty="0">
                <a:solidFill>
                  <a:schemeClr val="bg1"/>
                </a:solidFill>
                <a:latin typeface="Calibri" panose="020F0502020204030204" pitchFamily="34" charset="0"/>
                <a:cs typeface="Calibri" panose="020F0502020204030204" pitchFamily="34" charset="0"/>
              </a:rPr>
              <a:t>» (Ιωάν. 20, 17</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Ἐλωῒ Ἐλωΐ, λιμᾶ σαβαχθανί; ὅ ἐστι μεθερμηνευόμενον, ὁ Θεός μου ὁ Θεός μου, εἰς τί με ἐγκατέλιπες;</a:t>
            </a:r>
            <a:r>
              <a:rPr lang="el-GR" sz="2800" dirty="0">
                <a:solidFill>
                  <a:schemeClr val="bg1"/>
                </a:solidFill>
                <a:latin typeface="Calibri" panose="020F0502020204030204" pitchFamily="34" charset="0"/>
                <a:cs typeface="Calibri" panose="020F0502020204030204" pitchFamily="34" charset="0"/>
              </a:rPr>
              <a:t>» (Μάρκ. 15, 34</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a:t>
            </a:r>
            <a:r>
              <a:rPr lang="el-GR" sz="2800" i="1" dirty="0">
                <a:solidFill>
                  <a:schemeClr val="bg1"/>
                </a:solidFill>
                <a:latin typeface="Calibri" panose="020F0502020204030204" pitchFamily="34" charset="0"/>
                <a:cs typeface="Calibri" panose="020F0502020204030204" pitchFamily="34" charset="0"/>
              </a:rPr>
              <a:t>ὁ πατήρ μου μείζων μού ἐστι</a:t>
            </a:r>
            <a:r>
              <a:rPr lang="el-GR" sz="2800" dirty="0">
                <a:solidFill>
                  <a:schemeClr val="bg1"/>
                </a:solidFill>
                <a:latin typeface="Calibri" panose="020F0502020204030204" pitchFamily="34" charset="0"/>
                <a:cs typeface="Calibri" panose="020F0502020204030204" pitchFamily="34" charset="0"/>
              </a:rPr>
              <a:t>» (Ιωάν. 14, 28</a:t>
            </a:r>
            <a:r>
              <a:rPr lang="el-GR"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894442201"/>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98ED5-DF89-422C-BC55-2170C52D4448}"/>
              </a:ext>
            </a:extLst>
          </p:cNvPr>
          <p:cNvSpPr>
            <a:spLocks noGrp="1"/>
          </p:cNvSpPr>
          <p:nvPr>
            <p:ph type="title"/>
          </p:nvPr>
        </p:nvSpPr>
        <p:spPr>
          <a:xfrm>
            <a:off x="646111" y="196948"/>
            <a:ext cx="9404723" cy="759655"/>
          </a:xfrm>
        </p:spPr>
        <p:txBody>
          <a:bodyPr/>
          <a:lstStyle/>
          <a:p>
            <a:pPr algn="ctr"/>
            <a:r>
              <a:rPr lang="el-GR" sz="3600" dirty="0">
                <a:solidFill>
                  <a:schemeClr val="tx1"/>
                </a:solidFill>
                <a:latin typeface="Calibri" panose="020F0502020204030204" pitchFamily="34" charset="0"/>
                <a:cs typeface="Calibri" panose="020F0502020204030204" pitchFamily="34" charset="0"/>
              </a:rPr>
              <a:t>Κατά της σταύρωσής του </a:t>
            </a:r>
            <a:endParaRPr lang="x-none" sz="36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511D1D7-6561-4643-A65E-8A38FBA1283D}"/>
              </a:ext>
            </a:extLst>
          </p:cNvPr>
          <p:cNvSpPr>
            <a:spLocks noGrp="1"/>
          </p:cNvSpPr>
          <p:nvPr>
            <p:ph idx="1"/>
          </p:nvPr>
        </p:nvSpPr>
        <p:spPr>
          <a:xfrm>
            <a:off x="1004838" y="998806"/>
            <a:ext cx="8946541" cy="5303520"/>
          </a:xfrm>
        </p:spPr>
        <p:txBody>
          <a:bodyPr>
            <a:noAutofit/>
          </a:bodyPr>
          <a:lstStyle/>
          <a:p>
            <a:pPr algn="just"/>
            <a:r>
              <a:rPr lang="el-GR" sz="3200" dirty="0">
                <a:solidFill>
                  <a:schemeClr val="bg1"/>
                </a:solidFill>
                <a:latin typeface="Calibri" panose="020F0502020204030204" pitchFamily="34" charset="0"/>
                <a:cs typeface="Calibri" panose="020F0502020204030204" pitchFamily="34" charset="0"/>
              </a:rPr>
              <a:t>Το Ισλάμ αρνείται τη σταύρωση του </a:t>
            </a:r>
            <a:r>
              <a:rPr lang="el-GR" sz="3200" dirty="0" smtClean="0">
                <a:solidFill>
                  <a:schemeClr val="bg1"/>
                </a:solidFill>
                <a:latin typeface="Calibri" panose="020F0502020204030204" pitchFamily="34" charset="0"/>
                <a:cs typeface="Calibri" panose="020F0502020204030204" pitchFamily="34" charset="0"/>
              </a:rPr>
              <a:t>Χριστού</a:t>
            </a:r>
            <a:r>
              <a:rPr lang="en-US" sz="3200" dirty="0" smtClean="0">
                <a:solidFill>
                  <a:schemeClr val="bg1"/>
                </a:solidFill>
                <a:latin typeface="Calibri" panose="020F0502020204030204" pitchFamily="34" charset="0"/>
                <a:cs typeface="Calibri" panose="020F0502020204030204" pitchFamily="34" charset="0"/>
              </a:rPr>
              <a:t>:</a:t>
            </a:r>
            <a:endParaRPr lang="el-GR" sz="3200" dirty="0">
              <a:solidFill>
                <a:schemeClr val="bg1"/>
              </a:solidFill>
              <a:latin typeface="Calibri" panose="020F0502020204030204" pitchFamily="34" charset="0"/>
              <a:cs typeface="Calibri" panose="020F0502020204030204" pitchFamily="34" charset="0"/>
            </a:endParaRPr>
          </a:p>
          <a:p>
            <a:pPr marL="0" indent="0" algn="just">
              <a:buNone/>
            </a:pPr>
            <a:r>
              <a:rPr lang="el-GR" sz="3200" i="1" dirty="0">
                <a:solidFill>
                  <a:schemeClr val="bg1"/>
                </a:solidFill>
                <a:latin typeface="Calibri" panose="020F0502020204030204" pitchFamily="34" charset="0"/>
                <a:cs typeface="Calibri" panose="020F0502020204030204" pitchFamily="34" charset="0"/>
              </a:rPr>
              <a:t> «Κι όμως δεν τον σκότωσαν κι ούτε τον σταύρωσαν, αλλά έτσι φαίνεται σ' αυτούς (wa-lākin shubbiha lahum) […] αλλά ο  Allāh τον σήκωσε ψηλά κοντά του [τον πήρε σ’ ένα μέρος που να μην μπορούν οι εχθροί να τον βρουν] γιατί ο Allāh είναι Πανίσχυρος, Σοφός» (Κοράνιο 4:157-158</a:t>
            </a:r>
            <a:r>
              <a:rPr lang="el-GR" sz="3200" i="1" dirty="0" smtClean="0">
                <a:solidFill>
                  <a:schemeClr val="bg1"/>
                </a:solidFill>
                <a:latin typeface="Calibri" panose="020F0502020204030204" pitchFamily="34" charset="0"/>
                <a:cs typeface="Calibri" panose="020F0502020204030204" pitchFamily="34" charset="0"/>
              </a:rPr>
              <a:t>)</a:t>
            </a:r>
            <a:r>
              <a:rPr lang="en-US" sz="3200" i="1" dirty="0" smtClean="0">
                <a:solidFill>
                  <a:schemeClr val="bg1"/>
                </a:solidFill>
                <a:latin typeface="Calibri" panose="020F0502020204030204" pitchFamily="34" charset="0"/>
                <a:cs typeface="Calibri" panose="020F0502020204030204" pitchFamily="34" charset="0"/>
              </a:rPr>
              <a:t>.</a:t>
            </a:r>
            <a:endParaRPr lang="x-none" sz="3200" i="1" dirty="0">
              <a:solidFill>
                <a:schemeClr val="bg1"/>
              </a:solidFill>
              <a:latin typeface="Calibri" panose="020F0502020204030204" pitchFamily="34" charset="0"/>
              <a:cs typeface="Calibri" panose="020F0502020204030204" pitchFamily="34" charset="0"/>
            </a:endParaRPr>
          </a:p>
          <a:p>
            <a:pPr algn="just"/>
            <a:r>
              <a:rPr lang="el-GR" sz="3200" b="1" dirty="0">
                <a:solidFill>
                  <a:schemeClr val="bg1"/>
                </a:solidFill>
                <a:latin typeface="Calibri" panose="020F0502020204030204" pitchFamily="34" charset="0"/>
                <a:cs typeface="Calibri" panose="020F0502020204030204" pitchFamily="34" charset="0"/>
              </a:rPr>
              <a:t>Αυτό οδήγησε τους μουσουλμάνους συγγραφείς να χρησιμοποιήσουν τα ευαγγέλια, προκειμένου να αναιρέσουν τη σταύρωση του Χριστού, ως </a:t>
            </a:r>
            <a:r>
              <a:rPr lang="el-GR" sz="3200" b="1" dirty="0" smtClean="0">
                <a:solidFill>
                  <a:schemeClr val="bg1"/>
                </a:solidFill>
                <a:latin typeface="Calibri" panose="020F0502020204030204" pitchFamily="34" charset="0"/>
                <a:cs typeface="Calibri" panose="020F0502020204030204" pitchFamily="34" charset="0"/>
              </a:rPr>
              <a:t>γεγονός</a:t>
            </a:r>
            <a:r>
              <a:rPr lang="en-US" sz="3200" b="1" dirty="0" smtClean="0">
                <a:solidFill>
                  <a:schemeClr val="bg1"/>
                </a:solidFill>
                <a:latin typeface="Calibri" panose="020F0502020204030204" pitchFamily="34" charset="0"/>
                <a:cs typeface="Calibri" panose="020F0502020204030204" pitchFamily="34" charset="0"/>
              </a:rPr>
              <a:t>.</a:t>
            </a:r>
            <a:endParaRPr lang="x-none" sz="3200" b="1" dirty="0">
              <a:solidFill>
                <a:schemeClr val="bg1"/>
              </a:solidFill>
              <a:latin typeface="Calibri" panose="020F0502020204030204" pitchFamily="34" charset="0"/>
              <a:cs typeface="Calibri" panose="020F0502020204030204" pitchFamily="34" charset="0"/>
            </a:endParaRPr>
          </a:p>
          <a:p>
            <a:pPr algn="just"/>
            <a:endParaRPr lang="x-none" sz="2400" dirty="0"/>
          </a:p>
        </p:txBody>
      </p:sp>
    </p:spTree>
    <p:extLst>
      <p:ext uri="{BB962C8B-B14F-4D97-AF65-F5344CB8AC3E}">
        <p14:creationId xmlns:p14="http://schemas.microsoft.com/office/powerpoint/2010/main" xmlns="" val="1252199088"/>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3D8A4-9599-48C1-9FEC-1F7120743877}"/>
              </a:ext>
            </a:extLst>
          </p:cNvPr>
          <p:cNvSpPr>
            <a:spLocks noGrp="1"/>
          </p:cNvSpPr>
          <p:nvPr>
            <p:ph type="title"/>
          </p:nvPr>
        </p:nvSpPr>
        <p:spPr/>
        <p:txBody>
          <a:bodyPr/>
          <a:lstStyle/>
          <a:p>
            <a:pPr algn="ctr"/>
            <a:r>
              <a:rPr lang="el-GR" dirty="0">
                <a:latin typeface="Calibri" panose="020F0502020204030204" pitchFamily="34" charset="0"/>
                <a:cs typeface="Calibri" panose="020F0502020204030204" pitchFamily="34" charset="0"/>
              </a:rPr>
              <a:t>Βασικό χαρακτηριστικό της διδασκαλίας του Ισλάμ, είναι</a:t>
            </a:r>
            <a:r>
              <a:rPr lang="el-GR" dirty="0" smtClean="0">
                <a:latin typeface="Calibri" panose="020F0502020204030204" pitchFamily="34" charset="0"/>
                <a:cs typeface="Calibri" panose="020F0502020204030204" pitchFamily="34" charset="0"/>
              </a:rPr>
              <a:t>:</a:t>
            </a:r>
            <a:endParaRPr lang="x-none" dirty="0"/>
          </a:p>
        </p:txBody>
      </p:sp>
      <p:sp>
        <p:nvSpPr>
          <p:cNvPr id="3" name="Content Placeholder 2">
            <a:extLst>
              <a:ext uri="{FF2B5EF4-FFF2-40B4-BE49-F238E27FC236}">
                <a16:creationId xmlns:a16="http://schemas.microsoft.com/office/drawing/2014/main" xmlns="" id="{432060CC-A345-4A3E-B236-C6060C13B614}"/>
              </a:ext>
            </a:extLst>
          </p:cNvPr>
          <p:cNvSpPr>
            <a:spLocks noGrp="1"/>
          </p:cNvSpPr>
          <p:nvPr>
            <p:ph idx="1"/>
          </p:nvPr>
        </p:nvSpPr>
        <p:spPr>
          <a:xfrm>
            <a:off x="625009" y="2574386"/>
            <a:ext cx="8946541" cy="3052690"/>
          </a:xfrm>
        </p:spPr>
        <p:txBody>
          <a:bodyPr>
            <a:normAutofit/>
          </a:bodyPr>
          <a:lstStyle/>
          <a:p>
            <a:pPr marL="0" indent="0">
              <a:buNone/>
            </a:pPr>
            <a:endParaRPr lang="x-none" sz="3200" dirty="0">
              <a:solidFill>
                <a:schemeClr val="bg1"/>
              </a:solidFill>
              <a:latin typeface="Calibri" panose="020F0502020204030204" pitchFamily="34" charset="0"/>
              <a:cs typeface="Calibri" panose="020F0502020204030204" pitchFamily="34" charset="0"/>
            </a:endParaRPr>
          </a:p>
          <a:p>
            <a:pPr algn="just"/>
            <a:r>
              <a:rPr lang="en-US" sz="3200" dirty="0" smtClean="0">
                <a:solidFill>
                  <a:schemeClr val="bg1"/>
                </a:solidFill>
                <a:latin typeface="Calibri" panose="020F0502020204030204" pitchFamily="34" charset="0"/>
                <a:cs typeface="Calibri" panose="020F0502020204030204" pitchFamily="34" charset="0"/>
              </a:rPr>
              <a:t>H</a:t>
            </a:r>
            <a:r>
              <a:rPr lang="el-GR" sz="3200" dirty="0" smtClean="0">
                <a:solidFill>
                  <a:schemeClr val="bg1"/>
                </a:solidFill>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πίστη στον απόλυτο μονοθεϊσμό (</a:t>
            </a:r>
            <a:r>
              <a:rPr lang="en-US" sz="3200" i="1" dirty="0">
                <a:solidFill>
                  <a:schemeClr val="bg1"/>
                </a:solidFill>
                <a:latin typeface="Calibri" panose="020F0502020204030204" pitchFamily="34" charset="0"/>
                <a:cs typeface="Calibri" panose="020F0502020204030204" pitchFamily="34" charset="0"/>
              </a:rPr>
              <a:t>al</a:t>
            </a:r>
            <a:r>
              <a:rPr lang="el-GR" sz="3200" i="1" dirty="0">
                <a:solidFill>
                  <a:schemeClr val="bg1"/>
                </a:solidFill>
                <a:latin typeface="Calibri" panose="020F0502020204030204" pitchFamily="34" charset="0"/>
                <a:cs typeface="Calibri" panose="020F0502020204030204" pitchFamily="34" charset="0"/>
              </a:rPr>
              <a:t>-</a:t>
            </a:r>
            <a:r>
              <a:rPr lang="en-US" sz="3200" i="1" dirty="0">
                <a:solidFill>
                  <a:schemeClr val="bg1"/>
                </a:solidFill>
                <a:latin typeface="Calibri" panose="020F0502020204030204" pitchFamily="34" charset="0"/>
                <a:cs typeface="Calibri" panose="020F0502020204030204" pitchFamily="34" charset="0"/>
              </a:rPr>
              <a:t>t</a:t>
            </a:r>
            <a:r>
              <a:rPr lang="el-GR" sz="3200" i="1" dirty="0">
                <a:solidFill>
                  <a:schemeClr val="bg1"/>
                </a:solidFill>
                <a:latin typeface="Calibri" panose="020F0502020204030204" pitchFamily="34" charset="0"/>
                <a:cs typeface="Calibri" panose="020F0502020204030204" pitchFamily="34" charset="0"/>
              </a:rPr>
              <a:t>awḥīd</a:t>
            </a:r>
            <a:r>
              <a:rPr lang="el-GR" sz="3200" dirty="0">
                <a:solidFill>
                  <a:schemeClr val="bg1"/>
                </a:solidFill>
                <a:latin typeface="Calibri" panose="020F0502020204030204" pitchFamily="34" charset="0"/>
                <a:cs typeface="Calibri" panose="020F0502020204030204" pitchFamily="34" charset="0"/>
              </a:rPr>
              <a:t>) </a:t>
            </a:r>
            <a:endParaRPr lang="x-none" sz="3200" dirty="0">
              <a:solidFill>
                <a:schemeClr val="bg1"/>
              </a:solidFill>
              <a:latin typeface="Calibri" panose="020F0502020204030204" pitchFamily="34" charset="0"/>
              <a:cs typeface="Calibri" panose="020F0502020204030204" pitchFamily="34" charset="0"/>
            </a:endParaRPr>
          </a:p>
          <a:p>
            <a:pPr algn="just"/>
            <a:r>
              <a:rPr lang="el-GR" sz="3200" dirty="0" smtClean="0">
                <a:solidFill>
                  <a:schemeClr val="bg1"/>
                </a:solidFill>
                <a:latin typeface="Calibri" panose="020F0502020204030204" pitchFamily="34" charset="0"/>
                <a:cs typeface="Calibri" panose="020F0502020204030204" pitchFamily="34" charset="0"/>
              </a:rPr>
              <a:t>Στην </a:t>
            </a:r>
            <a:r>
              <a:rPr lang="el-GR" sz="3200" dirty="0">
                <a:solidFill>
                  <a:schemeClr val="bg1"/>
                </a:solidFill>
                <a:latin typeface="Calibri" panose="020F0502020204030204" pitchFamily="34" charset="0"/>
                <a:cs typeface="Calibri" panose="020F0502020204030204" pitchFamily="34" charset="0"/>
              </a:rPr>
              <a:t>προφητική ιδιότητα του Μωάμεθ, ως έσχατου όλων των Προφητών και αγγελιοφόρων του </a:t>
            </a:r>
            <a:r>
              <a:rPr lang="el-GR" sz="3200" dirty="0" smtClean="0">
                <a:solidFill>
                  <a:schemeClr val="bg1"/>
                </a:solidFill>
                <a:latin typeface="Calibri" panose="020F0502020204030204" pitchFamily="34" charset="0"/>
                <a:cs typeface="Calibri" panose="020F0502020204030204" pitchFamily="34" charset="0"/>
              </a:rPr>
              <a:t>Θεού</a:t>
            </a:r>
            <a:endParaRPr lang="x-none"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8201364"/>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E211D-B8C5-4FA1-8C72-E5D6BEEEED7F}"/>
              </a:ext>
            </a:extLst>
          </p:cNvPr>
          <p:cNvSpPr>
            <a:spLocks noGrp="1"/>
          </p:cNvSpPr>
          <p:nvPr>
            <p:ph type="title"/>
          </p:nvPr>
        </p:nvSpPr>
        <p:spPr>
          <a:xfrm>
            <a:off x="646111" y="1"/>
            <a:ext cx="9404723" cy="914400"/>
          </a:xfrm>
        </p:spPr>
        <p:txBody>
          <a:bodyPr/>
          <a:lstStyle/>
          <a:p>
            <a:pPr algn="ctr"/>
            <a:r>
              <a:rPr lang="el-GR" sz="3600" dirty="0">
                <a:solidFill>
                  <a:schemeClr val="tx1"/>
                </a:solidFill>
                <a:latin typeface="Calibri" panose="020F0502020204030204" pitchFamily="34" charset="0"/>
                <a:cs typeface="Calibri" panose="020F0502020204030204" pitchFamily="34" charset="0"/>
              </a:rPr>
              <a:t>Παραδείγματα</a:t>
            </a:r>
            <a:r>
              <a:rPr lang="el-GR" dirty="0">
                <a:solidFill>
                  <a:schemeClr val="tx1"/>
                </a:solidFill>
                <a:latin typeface="Calibri" panose="020F0502020204030204" pitchFamily="34" charset="0"/>
                <a:cs typeface="Calibri" panose="020F0502020204030204" pitchFamily="34" charset="0"/>
              </a:rPr>
              <a:t>:</a:t>
            </a:r>
            <a:r>
              <a:rPr lang="x-none" dirty="0">
                <a:solidFill>
                  <a:schemeClr val="tx1"/>
                </a:solidFill>
              </a:rPr>
              <a:t/>
            </a:r>
            <a:br>
              <a:rPr lang="x-none" dirty="0">
                <a:solidFill>
                  <a:schemeClr val="tx1"/>
                </a:solidFill>
              </a:rPr>
            </a:br>
            <a:endParaRPr lang="x-none" dirty="0">
              <a:solidFill>
                <a:schemeClr val="tx1"/>
              </a:solidFill>
            </a:endParaRPr>
          </a:p>
        </p:txBody>
      </p:sp>
      <p:sp>
        <p:nvSpPr>
          <p:cNvPr id="3" name="Content Placeholder 2">
            <a:extLst>
              <a:ext uri="{FF2B5EF4-FFF2-40B4-BE49-F238E27FC236}">
                <a16:creationId xmlns:a16="http://schemas.microsoft.com/office/drawing/2014/main" xmlns="" id="{5DF574B0-EAE6-44AC-BD6E-32481C851443}"/>
              </a:ext>
            </a:extLst>
          </p:cNvPr>
          <p:cNvSpPr>
            <a:spLocks noGrp="1"/>
          </p:cNvSpPr>
          <p:nvPr>
            <p:ph idx="1"/>
          </p:nvPr>
        </p:nvSpPr>
        <p:spPr>
          <a:xfrm>
            <a:off x="976703" y="689317"/>
            <a:ext cx="8946541" cy="6428936"/>
          </a:xfrm>
        </p:spPr>
        <p:txBody>
          <a:bodyPr>
            <a:normAutofit fontScale="70000" lnSpcReduction="20000"/>
          </a:bodyPr>
          <a:lstStyle/>
          <a:p>
            <a:endParaRPr lang="el-GR" sz="2600" dirty="0">
              <a:latin typeface="Calibri" panose="020F0502020204030204" pitchFamily="34" charset="0"/>
              <a:cs typeface="Calibri" panose="020F0502020204030204" pitchFamily="34" charset="0"/>
            </a:endParaRPr>
          </a:p>
          <a:p>
            <a:pPr algn="just"/>
            <a:r>
              <a:rPr lang="el-GR" sz="3400" dirty="0">
                <a:solidFill>
                  <a:schemeClr val="bg1"/>
                </a:solidFill>
                <a:latin typeface="Calibri" panose="020F0502020204030204" pitchFamily="34" charset="0"/>
                <a:cs typeface="Calibri" panose="020F0502020204030204" pitchFamily="34" charset="0"/>
              </a:rPr>
              <a:t>Ο </a:t>
            </a:r>
            <a:r>
              <a:rPr lang="en-GB" sz="3400" dirty="0">
                <a:solidFill>
                  <a:schemeClr val="bg1"/>
                </a:solidFill>
                <a:latin typeface="Calibri" panose="020F0502020204030204" pitchFamily="34" charset="0"/>
                <a:cs typeface="Calibri" panose="020F0502020204030204" pitchFamily="34" charset="0"/>
              </a:rPr>
              <a:t>Shih</a:t>
            </a:r>
            <a:r>
              <a:rPr lang="el-GR" sz="3400" dirty="0">
                <a:solidFill>
                  <a:schemeClr val="bg1"/>
                </a:solidFill>
                <a:latin typeface="Calibri" panose="020F0502020204030204" pitchFamily="34" charset="0"/>
                <a:cs typeface="Calibri" panose="020F0502020204030204" pitchFamily="34" charset="0"/>
              </a:rPr>
              <a:t>ā</a:t>
            </a:r>
            <a:r>
              <a:rPr lang="en-GB" sz="3400" dirty="0">
                <a:solidFill>
                  <a:schemeClr val="bg1"/>
                </a:solidFill>
                <a:latin typeface="Calibri" panose="020F0502020204030204" pitchFamily="34" charset="0"/>
                <a:cs typeface="Calibri" panose="020F0502020204030204" pitchFamily="34" charset="0"/>
              </a:rPr>
              <a:t>b al</a:t>
            </a:r>
            <a:r>
              <a:rPr lang="el-GR" sz="3400" dirty="0">
                <a:solidFill>
                  <a:schemeClr val="bg1"/>
                </a:solidFill>
                <a:latin typeface="Calibri" panose="020F0502020204030204" pitchFamily="34" charset="0"/>
                <a:cs typeface="Calibri" panose="020F0502020204030204" pitchFamily="34" charset="0"/>
              </a:rPr>
              <a:t>-</a:t>
            </a:r>
            <a:r>
              <a:rPr lang="en-GB" sz="3400" dirty="0">
                <a:solidFill>
                  <a:schemeClr val="bg1"/>
                </a:solidFill>
                <a:latin typeface="Calibri" panose="020F0502020204030204" pitchFamily="34" charset="0"/>
                <a:cs typeface="Calibri" panose="020F0502020204030204" pitchFamily="34" charset="0"/>
              </a:rPr>
              <a:t>D</a:t>
            </a:r>
            <a:r>
              <a:rPr lang="el-GR" sz="3400" dirty="0">
                <a:solidFill>
                  <a:schemeClr val="bg1"/>
                </a:solidFill>
                <a:latin typeface="Calibri" panose="020F0502020204030204" pitchFamily="34" charset="0"/>
                <a:cs typeface="Calibri" panose="020F0502020204030204" pitchFamily="34" charset="0"/>
              </a:rPr>
              <a:t>ī</a:t>
            </a:r>
            <a:r>
              <a:rPr lang="en-GB" sz="3400" dirty="0">
                <a:solidFill>
                  <a:schemeClr val="bg1"/>
                </a:solidFill>
                <a:latin typeface="Calibri" panose="020F0502020204030204" pitchFamily="34" charset="0"/>
                <a:cs typeface="Calibri" panose="020F0502020204030204" pitchFamily="34" charset="0"/>
              </a:rPr>
              <a:t>n </a:t>
            </a:r>
            <a:r>
              <a:rPr lang="en-US" sz="3400" dirty="0">
                <a:solidFill>
                  <a:schemeClr val="bg1"/>
                </a:solidFill>
                <a:latin typeface="Calibri" panose="020F0502020204030204" pitchFamily="34" charset="0"/>
                <a:cs typeface="Calibri" panose="020F0502020204030204" pitchFamily="34" charset="0"/>
              </a:rPr>
              <a:t>a</a:t>
            </a:r>
            <a:r>
              <a:rPr lang="en-GB" sz="3400" dirty="0">
                <a:solidFill>
                  <a:schemeClr val="bg1"/>
                </a:solidFill>
                <a:latin typeface="Calibri" panose="020F0502020204030204" pitchFamily="34" charset="0"/>
                <a:cs typeface="Calibri" panose="020F0502020204030204" pitchFamily="34" charset="0"/>
              </a:rPr>
              <a:t>l</a:t>
            </a:r>
            <a:r>
              <a:rPr lang="el-GR" sz="3400" dirty="0">
                <a:solidFill>
                  <a:schemeClr val="bg1"/>
                </a:solidFill>
                <a:latin typeface="Calibri" panose="020F0502020204030204" pitchFamily="34" charset="0"/>
                <a:cs typeface="Calibri" panose="020F0502020204030204" pitchFamily="34" charset="0"/>
              </a:rPr>
              <a:t>-</a:t>
            </a:r>
            <a:r>
              <a:rPr lang="en-GB" sz="3400" dirty="0">
                <a:solidFill>
                  <a:schemeClr val="bg1"/>
                </a:solidFill>
                <a:latin typeface="Calibri" panose="020F0502020204030204" pitchFamily="34" charset="0"/>
                <a:cs typeface="Calibri" panose="020F0502020204030204" pitchFamily="34" charset="0"/>
              </a:rPr>
              <a:t>Qar</a:t>
            </a:r>
            <a:r>
              <a:rPr lang="el-GR" sz="3400" dirty="0">
                <a:solidFill>
                  <a:schemeClr val="bg1"/>
                </a:solidFill>
                <a:latin typeface="Calibri" panose="020F0502020204030204" pitchFamily="34" charset="0"/>
                <a:cs typeface="Calibri" panose="020F0502020204030204" pitchFamily="34" charset="0"/>
              </a:rPr>
              <a:t>ā</a:t>
            </a:r>
            <a:r>
              <a:rPr lang="en-GB" sz="3400" dirty="0">
                <a:solidFill>
                  <a:schemeClr val="bg1"/>
                </a:solidFill>
                <a:latin typeface="Calibri" panose="020F0502020204030204" pitchFamily="34" charset="0"/>
                <a:cs typeface="Calibri" panose="020F0502020204030204" pitchFamily="34" charset="0"/>
              </a:rPr>
              <a:t>f</a:t>
            </a:r>
            <a:r>
              <a:rPr lang="el-GR" sz="3400" dirty="0">
                <a:solidFill>
                  <a:schemeClr val="bg1"/>
                </a:solidFill>
                <a:latin typeface="Calibri" panose="020F0502020204030204" pitchFamily="34" charset="0"/>
                <a:cs typeface="Calibri" panose="020F0502020204030204" pitchFamily="34" charset="0"/>
              </a:rPr>
              <a:t>ī (1228-1285) παραπέμπει στην αφήγηση της Μεταμορφώσεως του Χριστού στο όρος Θαβώρ, κατά την οποία ο Χριστός έλαμψε μπροστά στους μαθητές του και εμφανίσθηκε ενώπιόν τους μαζί με τους δύο κορυφαίους προφήτες, το Μωυσή και τον Ηλία (Λουκ. 9, 28-36</a:t>
            </a:r>
            <a:r>
              <a:rPr lang="el-GR" sz="3400" dirty="0" smtClean="0">
                <a:solidFill>
                  <a:schemeClr val="bg1"/>
                </a:solidFill>
                <a:latin typeface="Calibri" panose="020F0502020204030204" pitchFamily="34" charset="0"/>
                <a:cs typeface="Calibri" panose="020F0502020204030204" pitchFamily="34" charset="0"/>
              </a:rPr>
              <a:t>)</a:t>
            </a:r>
            <a:r>
              <a:rPr lang="en-US" sz="3400" dirty="0" smtClean="0">
                <a:solidFill>
                  <a:schemeClr val="bg1"/>
                </a:solidFill>
                <a:latin typeface="Calibri" panose="020F0502020204030204" pitchFamily="34" charset="0"/>
                <a:cs typeface="Calibri" panose="020F0502020204030204" pitchFamily="34" charset="0"/>
              </a:rPr>
              <a:t>.</a:t>
            </a:r>
            <a:r>
              <a:rPr lang="el-GR" sz="3400" dirty="0" smtClean="0">
                <a:solidFill>
                  <a:schemeClr val="bg1"/>
                </a:solidFill>
                <a:latin typeface="Calibri" panose="020F0502020204030204" pitchFamily="34" charset="0"/>
                <a:cs typeface="Calibri" panose="020F0502020204030204" pitchFamily="34" charset="0"/>
              </a:rPr>
              <a:t> </a:t>
            </a:r>
            <a:r>
              <a:rPr lang="el-GR" sz="3400" dirty="0">
                <a:solidFill>
                  <a:schemeClr val="bg1"/>
                </a:solidFill>
                <a:latin typeface="Calibri" panose="020F0502020204030204" pitchFamily="34" charset="0"/>
                <a:cs typeface="Calibri" panose="020F0502020204030204" pitchFamily="34" charset="0"/>
              </a:rPr>
              <a:t>Το γεγονός αυτό της Μεταμορφώσεως αποτελεί, κατά τον </a:t>
            </a:r>
            <a:r>
              <a:rPr lang="en-US" sz="3400" dirty="0">
                <a:solidFill>
                  <a:schemeClr val="bg1"/>
                </a:solidFill>
                <a:latin typeface="Calibri" panose="020F0502020204030204" pitchFamily="34" charset="0"/>
                <a:cs typeface="Calibri" panose="020F0502020204030204" pitchFamily="34" charset="0"/>
              </a:rPr>
              <a:t>a</a:t>
            </a:r>
            <a:r>
              <a:rPr lang="en-GB" sz="3400" dirty="0">
                <a:solidFill>
                  <a:schemeClr val="bg1"/>
                </a:solidFill>
                <a:latin typeface="Calibri" panose="020F0502020204030204" pitchFamily="34" charset="0"/>
                <a:cs typeface="Calibri" panose="020F0502020204030204" pitchFamily="34" charset="0"/>
              </a:rPr>
              <a:t>l</a:t>
            </a:r>
            <a:r>
              <a:rPr lang="el-GR" sz="3400" dirty="0">
                <a:solidFill>
                  <a:schemeClr val="bg1"/>
                </a:solidFill>
                <a:latin typeface="Calibri" panose="020F0502020204030204" pitchFamily="34" charset="0"/>
                <a:cs typeface="Calibri" panose="020F0502020204030204" pitchFamily="34" charset="0"/>
              </a:rPr>
              <a:t>-</a:t>
            </a:r>
            <a:r>
              <a:rPr lang="en-GB" sz="3400" dirty="0">
                <a:solidFill>
                  <a:schemeClr val="bg1"/>
                </a:solidFill>
                <a:latin typeface="Calibri" panose="020F0502020204030204" pitchFamily="34" charset="0"/>
                <a:cs typeface="Calibri" panose="020F0502020204030204" pitchFamily="34" charset="0"/>
              </a:rPr>
              <a:t>Qar</a:t>
            </a:r>
            <a:r>
              <a:rPr lang="el-GR" sz="3400" dirty="0">
                <a:solidFill>
                  <a:schemeClr val="bg1"/>
                </a:solidFill>
                <a:latin typeface="Calibri" panose="020F0502020204030204" pitchFamily="34" charset="0"/>
                <a:cs typeface="Calibri" panose="020F0502020204030204" pitchFamily="34" charset="0"/>
              </a:rPr>
              <a:t>ā</a:t>
            </a:r>
            <a:r>
              <a:rPr lang="en-GB" sz="3400" dirty="0">
                <a:solidFill>
                  <a:schemeClr val="bg1"/>
                </a:solidFill>
                <a:latin typeface="Calibri" panose="020F0502020204030204" pitchFamily="34" charset="0"/>
                <a:cs typeface="Calibri" panose="020F0502020204030204" pitchFamily="34" charset="0"/>
              </a:rPr>
              <a:t>f</a:t>
            </a:r>
            <a:r>
              <a:rPr lang="el-GR" sz="3400" dirty="0">
                <a:solidFill>
                  <a:schemeClr val="bg1"/>
                </a:solidFill>
                <a:latin typeface="Calibri" panose="020F0502020204030204" pitchFamily="34" charset="0"/>
                <a:cs typeface="Calibri" panose="020F0502020204030204" pitchFamily="34" charset="0"/>
              </a:rPr>
              <a:t>ī, απόδειξη, ότι ο Χριστός υψώθηκε από το Θεό στους ουρανούς και στη θέση του ήλθε ένα άλλο πρόσωπο, το οποίο στη συνέχεια </a:t>
            </a:r>
            <a:r>
              <a:rPr lang="el-GR" sz="3400" dirty="0" smtClean="0">
                <a:solidFill>
                  <a:schemeClr val="bg1"/>
                </a:solidFill>
                <a:latin typeface="Calibri" panose="020F0502020204030204" pitchFamily="34" charset="0"/>
                <a:cs typeface="Calibri" panose="020F0502020204030204" pitchFamily="34" charset="0"/>
              </a:rPr>
              <a:t>σταυρώθηκε</a:t>
            </a:r>
            <a:r>
              <a:rPr lang="en-US" sz="3400" dirty="0" smtClean="0">
                <a:solidFill>
                  <a:schemeClr val="bg1"/>
                </a:solidFill>
                <a:latin typeface="Calibri" panose="020F0502020204030204" pitchFamily="34" charset="0"/>
                <a:cs typeface="Calibri" panose="020F0502020204030204" pitchFamily="34" charset="0"/>
              </a:rPr>
              <a:t>.</a:t>
            </a:r>
            <a:endParaRPr lang="x-none" sz="3400" dirty="0">
              <a:solidFill>
                <a:schemeClr val="bg1"/>
              </a:solidFill>
              <a:latin typeface="Calibri" panose="020F0502020204030204" pitchFamily="34" charset="0"/>
              <a:cs typeface="Calibri" panose="020F0502020204030204" pitchFamily="34" charset="0"/>
            </a:endParaRPr>
          </a:p>
          <a:p>
            <a:pPr algn="just"/>
            <a:r>
              <a:rPr lang="el-GR" sz="3400" dirty="0">
                <a:solidFill>
                  <a:schemeClr val="bg1"/>
                </a:solidFill>
                <a:latin typeface="Calibri" panose="020F0502020204030204" pitchFamily="34" charset="0"/>
                <a:cs typeface="Calibri" panose="020F0502020204030204" pitchFamily="34" charset="0"/>
              </a:rPr>
              <a:t>Αυτό που πιστοποιεί, για το μουσουλμάνο λόγιο, ότι στη Μεταμόρφωση του Χριστού πήρε τη θέση του Χριστού κάποιος άλλος, είναι, ότι άλλαξε το πρόσωπο, η όψη του, αλλά και τα ρούχα του, όπως περιγράφεται στο Ευαγγέλιο: «</a:t>
            </a:r>
            <a:r>
              <a:rPr lang="el-GR" sz="3400" i="1" dirty="0">
                <a:solidFill>
                  <a:schemeClr val="bg1"/>
                </a:solidFill>
                <a:latin typeface="Calibri" panose="020F0502020204030204" pitchFamily="34" charset="0"/>
                <a:cs typeface="Calibri" panose="020F0502020204030204" pitchFamily="34" charset="0"/>
              </a:rPr>
              <a:t>καὶ ἐγένετο ἐν τῷ προσεύχεσθαι αὐτὸν τὸ εἶδος τοῦ προσώπου αὐτοῦ ἕτερον καὶ ὁ ἱματισμὸς αὐτοῦ λευκὸς ἐξαστράπτων</a:t>
            </a:r>
            <a:r>
              <a:rPr lang="el-GR" sz="3400" dirty="0">
                <a:solidFill>
                  <a:schemeClr val="bg1"/>
                </a:solidFill>
                <a:latin typeface="Calibri" panose="020F0502020204030204" pitchFamily="34" charset="0"/>
                <a:cs typeface="Calibri" panose="020F0502020204030204" pitchFamily="34" charset="0"/>
              </a:rPr>
              <a:t>» (Λουκ. 9, 29</a:t>
            </a:r>
            <a:r>
              <a:rPr lang="el-GR" sz="3400" dirty="0" smtClean="0">
                <a:solidFill>
                  <a:schemeClr val="bg1"/>
                </a:solidFill>
                <a:latin typeface="Calibri" panose="020F0502020204030204" pitchFamily="34" charset="0"/>
                <a:cs typeface="Calibri" panose="020F0502020204030204" pitchFamily="34" charset="0"/>
              </a:rPr>
              <a:t>)</a:t>
            </a:r>
            <a:r>
              <a:rPr lang="en-US" sz="3400" dirty="0" smtClean="0">
                <a:solidFill>
                  <a:schemeClr val="bg1"/>
                </a:solidFill>
                <a:latin typeface="Calibri" panose="020F0502020204030204" pitchFamily="34" charset="0"/>
                <a:cs typeface="Calibri" panose="020F0502020204030204" pitchFamily="34" charset="0"/>
              </a:rPr>
              <a:t>.</a:t>
            </a:r>
            <a:r>
              <a:rPr lang="el-GR" sz="3400" dirty="0" smtClean="0">
                <a:solidFill>
                  <a:schemeClr val="bg1"/>
                </a:solidFill>
                <a:latin typeface="Calibri" panose="020F0502020204030204" pitchFamily="34" charset="0"/>
                <a:cs typeface="Calibri" panose="020F0502020204030204" pitchFamily="34" charset="0"/>
              </a:rPr>
              <a:t> </a:t>
            </a:r>
            <a:r>
              <a:rPr lang="el-GR" sz="3400" dirty="0">
                <a:solidFill>
                  <a:schemeClr val="bg1"/>
                </a:solidFill>
                <a:latin typeface="Calibri" panose="020F0502020204030204" pitchFamily="34" charset="0"/>
                <a:cs typeface="Calibri" panose="020F0502020204030204" pitchFamily="34" charset="0"/>
              </a:rPr>
              <a:t>Μάλιστα, η παρουσία των προφητών (Μωυσή και Ηλία), καθώς και ο ύπνος των μαθητών του Ιησού, πιστοποιούν την ανάληψη του Χριστού στους </a:t>
            </a:r>
            <a:r>
              <a:rPr lang="el-GR" sz="3400" dirty="0" smtClean="0">
                <a:solidFill>
                  <a:schemeClr val="bg1"/>
                </a:solidFill>
                <a:latin typeface="Calibri" panose="020F0502020204030204" pitchFamily="34" charset="0"/>
                <a:cs typeface="Calibri" panose="020F0502020204030204" pitchFamily="34" charset="0"/>
              </a:rPr>
              <a:t>ουρανούς</a:t>
            </a:r>
            <a:r>
              <a:rPr lang="en-US" sz="3400" dirty="0" smtClean="0">
                <a:solidFill>
                  <a:schemeClr val="bg1"/>
                </a:solidFill>
                <a:latin typeface="Calibri" panose="020F0502020204030204" pitchFamily="34" charset="0"/>
                <a:cs typeface="Calibri" panose="020F0502020204030204" pitchFamily="34" charset="0"/>
              </a:rPr>
              <a:t>.</a:t>
            </a:r>
            <a:endParaRPr lang="x-none" sz="34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003353606"/>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6B8630-D5C9-4E42-9D1C-59EF0EB4F0E6}"/>
              </a:ext>
            </a:extLst>
          </p:cNvPr>
          <p:cNvSpPr>
            <a:spLocks noGrp="1"/>
          </p:cNvSpPr>
          <p:nvPr>
            <p:ph idx="1"/>
          </p:nvPr>
        </p:nvSpPr>
        <p:spPr>
          <a:xfrm>
            <a:off x="1103312" y="211015"/>
            <a:ext cx="8946541" cy="5373859"/>
          </a:xfrm>
        </p:spPr>
        <p:txBody>
          <a:bodyPr>
            <a:noAutofit/>
          </a:bodyPr>
          <a:lstStyle/>
          <a:p>
            <a:pPr algn="just"/>
            <a:r>
              <a:rPr lang="el-GR" sz="2800" dirty="0">
                <a:solidFill>
                  <a:schemeClr val="bg1"/>
                </a:solidFill>
                <a:latin typeface="Calibri" panose="020F0502020204030204" pitchFamily="34" charset="0"/>
                <a:cs typeface="Calibri" panose="020F0502020204030204" pitchFamily="34" charset="0"/>
              </a:rPr>
              <a:t>Σε άλλο σημείο ο </a:t>
            </a:r>
            <a:r>
              <a:rPr lang="it-IT" sz="2800" dirty="0">
                <a:solidFill>
                  <a:schemeClr val="bg1"/>
                </a:solidFill>
                <a:latin typeface="Calibri" panose="020F0502020204030204" pitchFamily="34" charset="0"/>
                <a:cs typeface="Calibri" panose="020F0502020204030204" pitchFamily="34" charset="0"/>
              </a:rPr>
              <a:t>al</a:t>
            </a:r>
            <a:r>
              <a:rPr lang="el-GR" sz="2800" dirty="0">
                <a:solidFill>
                  <a:schemeClr val="bg1"/>
                </a:solidFill>
                <a:latin typeface="Calibri" panose="020F0502020204030204" pitchFamily="34" charset="0"/>
                <a:cs typeface="Calibri" panose="020F0502020204030204" pitchFamily="34" charset="0"/>
              </a:rPr>
              <a:t>-</a:t>
            </a:r>
            <a:r>
              <a:rPr lang="it-IT" sz="2800" dirty="0">
                <a:solidFill>
                  <a:schemeClr val="bg1"/>
                </a:solidFill>
                <a:latin typeface="Calibri" panose="020F0502020204030204" pitchFamily="34" charset="0"/>
                <a:cs typeface="Calibri" panose="020F0502020204030204" pitchFamily="34" charset="0"/>
              </a:rPr>
              <a:t>Qar</a:t>
            </a:r>
            <a:r>
              <a:rPr lang="el-GR" sz="2800" dirty="0">
                <a:solidFill>
                  <a:schemeClr val="bg1"/>
                </a:solidFill>
                <a:latin typeface="Calibri" panose="020F0502020204030204" pitchFamily="34" charset="0"/>
                <a:cs typeface="Calibri" panose="020F0502020204030204" pitchFamily="34" charset="0"/>
              </a:rPr>
              <a:t>ā</a:t>
            </a:r>
            <a:r>
              <a:rPr lang="it-IT" sz="2800" dirty="0">
                <a:solidFill>
                  <a:schemeClr val="bg1"/>
                </a:solidFill>
                <a:latin typeface="Calibri" panose="020F0502020204030204" pitchFamily="34" charset="0"/>
                <a:cs typeface="Calibri" panose="020F0502020204030204" pitchFamily="34" charset="0"/>
              </a:rPr>
              <a:t>f</a:t>
            </a:r>
            <a:r>
              <a:rPr lang="el-GR" sz="2800" dirty="0">
                <a:solidFill>
                  <a:schemeClr val="bg1"/>
                </a:solidFill>
                <a:latin typeface="Calibri" panose="020F0502020204030204" pitchFamily="34" charset="0"/>
                <a:cs typeface="Calibri" panose="020F0502020204030204" pitchFamily="34" charset="0"/>
              </a:rPr>
              <a:t>ī παραπέμποντας στην περιγραφή του Ευαγγελίου, ότι ο Χριστός πάνω στο σταυρό δίψασε [«</a:t>
            </a:r>
            <a:r>
              <a:rPr lang="el-GR" sz="2800" i="1" dirty="0">
                <a:solidFill>
                  <a:schemeClr val="bg1"/>
                </a:solidFill>
                <a:latin typeface="Calibri" panose="020F0502020204030204" pitchFamily="34" charset="0"/>
                <a:cs typeface="Calibri" panose="020F0502020204030204" pitchFamily="34" charset="0"/>
              </a:rPr>
              <a:t>Μετὰ τοῦτο εἰδὼς ὁ ᾿Ιησοῦς ὅτι πάντα ἤδη τετέλεσται, ἵνα τελειωθῇ ἡ γραφή, λέγει· διψῶ</a:t>
            </a:r>
            <a:r>
              <a:rPr lang="el-GR" sz="2800" dirty="0">
                <a:solidFill>
                  <a:schemeClr val="bg1"/>
                </a:solidFill>
                <a:latin typeface="Calibri" panose="020F0502020204030204" pitchFamily="34" charset="0"/>
                <a:cs typeface="Calibri" panose="020F0502020204030204" pitchFamily="34" charset="0"/>
              </a:rPr>
              <a:t>» (Ιωάν. 19, 28)], σημειώνει, ότι αυτό αποδεικνύει, ότι εκείνος που ευρίσκετο επί του σταυρού δεν ήταν τελικά ο Χριστός αλλά κάποιος </a:t>
            </a:r>
            <a:r>
              <a:rPr lang="el-GR" sz="2800" dirty="0" smtClean="0">
                <a:solidFill>
                  <a:schemeClr val="bg1"/>
                </a:solidFill>
                <a:latin typeface="Calibri" panose="020F0502020204030204" pitchFamily="34" charset="0"/>
                <a:cs typeface="Calibri" panose="020F0502020204030204" pitchFamily="34" charset="0"/>
              </a:rPr>
              <a:t>άλλος</a:t>
            </a:r>
            <a:r>
              <a:rPr lang="en-US"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Διερωτάται, επίσης, πώς είναι δυνατόν ο Χριστός, ο οποίος άντεξε σαράντα ημέρες και σαράντα νύκτες χωρίς νερό και τροφή στην έρημο (Ματθ. 4, 1-2), ενώ επίσης είχε απαντήσει στους μαθητές του, που του ζητούσαν να φάγει, «</a:t>
            </a:r>
            <a:r>
              <a:rPr lang="el-GR" sz="2800" i="1" dirty="0">
                <a:solidFill>
                  <a:schemeClr val="bg1"/>
                </a:solidFill>
                <a:latin typeface="Calibri" panose="020F0502020204030204" pitchFamily="34" charset="0"/>
                <a:cs typeface="Calibri" panose="020F0502020204030204" pitchFamily="34" charset="0"/>
              </a:rPr>
              <a:t>ἐγὼ βρῶσιν ἔχω φαγεῖν, ἣν ὑμεῖς οὐκ οἴδατε</a:t>
            </a:r>
            <a:r>
              <a:rPr lang="el-GR" sz="2800" dirty="0">
                <a:solidFill>
                  <a:schemeClr val="bg1"/>
                </a:solidFill>
                <a:latin typeface="Calibri" panose="020F0502020204030204" pitchFamily="34" charset="0"/>
                <a:cs typeface="Calibri" panose="020F0502020204030204" pitchFamily="34" charset="0"/>
              </a:rPr>
              <a:t>» (Ιωάν. 4, 31-32), να μην άντεξε επί του σταυρού για μία ώρα χωρίς </a:t>
            </a:r>
            <a:r>
              <a:rPr lang="el-GR" sz="2800" dirty="0" smtClean="0">
                <a:solidFill>
                  <a:schemeClr val="bg1"/>
                </a:solidFill>
                <a:latin typeface="Calibri" panose="020F0502020204030204" pitchFamily="34" charset="0"/>
                <a:cs typeface="Calibri" panose="020F0502020204030204" pitchFamily="34" charset="0"/>
              </a:rPr>
              <a:t>νερό</a:t>
            </a:r>
            <a:r>
              <a:rPr lang="en-US" sz="2800" dirty="0" smtClean="0">
                <a:solidFill>
                  <a:schemeClr val="bg1"/>
                </a:solidFill>
                <a:latin typeface="Calibri" panose="020F0502020204030204" pitchFamily="34" charset="0"/>
                <a:cs typeface="Calibri" panose="020F0502020204030204" pitchFamily="34" charset="0"/>
              </a:rPr>
              <a:t>;</a:t>
            </a:r>
            <a:r>
              <a:rPr lang="el-GR" sz="2800" dirty="0" smtClean="0">
                <a:solidFill>
                  <a:schemeClr val="bg1"/>
                </a:solidFill>
                <a:latin typeface="Calibri" panose="020F0502020204030204" pitchFamily="34" charset="0"/>
                <a:cs typeface="Calibri" panose="020F0502020204030204" pitchFamily="34" charset="0"/>
              </a:rPr>
              <a:t> </a:t>
            </a:r>
            <a:endParaRPr lang="x-none" sz="2800" dirty="0">
              <a:solidFill>
                <a:schemeClr val="bg1"/>
              </a:solidFill>
              <a:latin typeface="Calibri" panose="020F0502020204030204" pitchFamily="34" charset="0"/>
              <a:cs typeface="Calibri" panose="020F0502020204030204" pitchFamily="34" charset="0"/>
            </a:endParaRPr>
          </a:p>
          <a:p>
            <a:endParaRPr lang="x-none" sz="2400" dirty="0"/>
          </a:p>
        </p:txBody>
      </p:sp>
    </p:spTree>
    <p:extLst>
      <p:ext uri="{BB962C8B-B14F-4D97-AF65-F5344CB8AC3E}">
        <p14:creationId xmlns:p14="http://schemas.microsoft.com/office/powerpoint/2010/main" xmlns="" val="1942045860"/>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5E26B-CCF9-4D68-A454-D98508AF6F32}"/>
              </a:ext>
            </a:extLst>
          </p:cNvPr>
          <p:cNvSpPr>
            <a:spLocks noGrp="1"/>
          </p:cNvSpPr>
          <p:nvPr>
            <p:ph type="title"/>
          </p:nvPr>
        </p:nvSpPr>
        <p:spPr>
          <a:xfrm>
            <a:off x="646111" y="211016"/>
            <a:ext cx="9404723" cy="970670"/>
          </a:xfrm>
        </p:spPr>
        <p:txBody>
          <a:bodyPr/>
          <a:lstStyle/>
          <a:p>
            <a:pPr algn="ctr"/>
            <a:r>
              <a:rPr lang="el-GR" sz="3600" dirty="0">
                <a:solidFill>
                  <a:schemeClr val="tx1"/>
                </a:solidFill>
                <a:latin typeface="Calibri" panose="020F0502020204030204" pitchFamily="34" charset="0"/>
                <a:cs typeface="Calibri" panose="020F0502020204030204" pitchFamily="34" charset="0"/>
              </a:rPr>
              <a:t>Η μη αξιοπιστία της Βίβλου</a:t>
            </a:r>
            <a:endParaRPr lang="x-none" sz="36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1470D217-61B9-4432-895A-B876F7A78767}"/>
              </a:ext>
            </a:extLst>
          </p:cNvPr>
          <p:cNvSpPr>
            <a:spLocks noGrp="1"/>
          </p:cNvSpPr>
          <p:nvPr>
            <p:ph idx="1"/>
          </p:nvPr>
        </p:nvSpPr>
        <p:spPr>
          <a:xfrm>
            <a:off x="945222" y="787790"/>
            <a:ext cx="9104631" cy="6070209"/>
          </a:xfrm>
        </p:spPr>
        <p:txBody>
          <a:bodyPr>
            <a:normAutofit fontScale="77500" lnSpcReduction="20000"/>
          </a:bodyPr>
          <a:lstStyle/>
          <a:p>
            <a:endParaRPr lang="el-GR" dirty="0"/>
          </a:p>
          <a:p>
            <a:pPr algn="just">
              <a:buNone/>
            </a:pPr>
            <a:r>
              <a:rPr lang="en-US" dirty="0" smtClean="0">
                <a:solidFill>
                  <a:schemeClr val="bg1"/>
                </a:solidFill>
                <a:latin typeface="Calibri" panose="020F0502020204030204" pitchFamily="34" charset="0"/>
                <a:cs typeface="Calibri" panose="020F0502020204030204" pitchFamily="34" charset="0"/>
              </a:rPr>
              <a:t>      </a:t>
            </a:r>
            <a:r>
              <a:rPr lang="el-GR" sz="2600" b="1" dirty="0" smtClean="0">
                <a:solidFill>
                  <a:schemeClr val="bg1"/>
                </a:solidFill>
                <a:latin typeface="Calibri" panose="020F0502020204030204" pitchFamily="34" charset="0"/>
                <a:cs typeface="Calibri" panose="020F0502020204030204" pitchFamily="34" charset="0"/>
              </a:rPr>
              <a:t>Η επιχειρηματολογία των μουσουλμάνων συγγραφέων κινήθηκε με βάση το παρακάτω πλαίσιο:</a:t>
            </a:r>
            <a:endParaRPr lang="x-none" sz="2600" b="1" smtClean="0">
              <a:solidFill>
                <a:schemeClr val="bg1"/>
              </a:solidFill>
              <a:latin typeface="Calibri" panose="020F0502020204030204" pitchFamily="34" charset="0"/>
              <a:cs typeface="Calibri" panose="020F0502020204030204" pitchFamily="34" charset="0"/>
            </a:endParaRPr>
          </a:p>
          <a:p>
            <a:pPr algn="just"/>
            <a:r>
              <a:rPr lang="el-GR" sz="2600" dirty="0" smtClean="0">
                <a:solidFill>
                  <a:schemeClr val="bg1"/>
                </a:solidFill>
                <a:latin typeface="Calibri" panose="020F0502020204030204" pitchFamily="34" charset="0"/>
                <a:cs typeface="Calibri" panose="020F0502020204030204" pitchFamily="34" charset="0"/>
              </a:rPr>
              <a:t>Το βασικό επιχείρημα των μουσουλμάνων συγγραφέων κατά της αξιοπιστίας της Βίβλου, συνδεόταν με το γεγονός, ότι τα Ευαγγέλια, τα οποία δέχονται στον κανόνα τους οι χριστιανοί ως ιερά βιβλία δεν είναι ένα ενιαίο βιβλίο, δηλ. ένα Ευαγγέλιο, αλλά τέσσερα διαφορετικά και τα οποία, μάλιστα, αντιφάσκουν μεταξύ τους</a:t>
            </a:r>
            <a:r>
              <a:rPr lang="en-US" sz="2600" dirty="0" smtClean="0">
                <a:solidFill>
                  <a:schemeClr val="bg1"/>
                </a:solidFill>
                <a:latin typeface="Calibri" panose="020F0502020204030204" pitchFamily="34" charset="0"/>
                <a:cs typeface="Calibri" panose="020F0502020204030204" pitchFamily="34" charset="0"/>
              </a:rPr>
              <a:t>.</a:t>
            </a:r>
            <a:endParaRPr lang="x-none" sz="2600" smtClean="0">
              <a:solidFill>
                <a:schemeClr val="bg1"/>
              </a:solidFill>
              <a:latin typeface="Calibri" panose="020F0502020204030204" pitchFamily="34" charset="0"/>
              <a:cs typeface="Calibri" panose="020F0502020204030204" pitchFamily="34" charset="0"/>
            </a:endParaRPr>
          </a:p>
          <a:p>
            <a:pPr algn="just">
              <a:buNone/>
            </a:pPr>
            <a:r>
              <a:rPr lang="en-US" sz="2600" dirty="0" smtClean="0">
                <a:solidFill>
                  <a:schemeClr val="bg1"/>
                </a:solidFill>
                <a:latin typeface="Calibri" panose="020F0502020204030204" pitchFamily="34" charset="0"/>
                <a:cs typeface="Calibri" panose="020F0502020204030204" pitchFamily="34" charset="0"/>
              </a:rPr>
              <a:t>       </a:t>
            </a:r>
            <a:r>
              <a:rPr lang="el-GR" sz="2600" dirty="0" smtClean="0">
                <a:solidFill>
                  <a:schemeClr val="bg1"/>
                </a:solidFill>
                <a:latin typeface="Calibri" panose="020F0502020204030204" pitchFamily="34" charset="0"/>
                <a:cs typeface="Calibri" panose="020F0502020204030204" pitchFamily="34" charset="0"/>
              </a:rPr>
              <a:t>Δύο σύγχρονοι μουσουλμάνοι στοχαστές, ο ʿ</a:t>
            </a:r>
            <a:r>
              <a:rPr lang="en-US" sz="2600" dirty="0" smtClean="0">
                <a:solidFill>
                  <a:schemeClr val="bg1"/>
                </a:solidFill>
                <a:latin typeface="Calibri" panose="020F0502020204030204" pitchFamily="34" charset="0"/>
                <a:cs typeface="Calibri" panose="020F0502020204030204" pitchFamily="34" charset="0"/>
              </a:rPr>
              <a:t>Abd al</a:t>
            </a:r>
            <a:r>
              <a:rPr lang="el-GR" sz="2600" dirty="0" smtClean="0">
                <a:solidFill>
                  <a:schemeClr val="bg1"/>
                </a:solidFill>
                <a:latin typeface="Calibri" panose="020F0502020204030204" pitchFamily="34" charset="0"/>
                <a:cs typeface="Calibri" panose="020F0502020204030204" pitchFamily="34" charset="0"/>
              </a:rPr>
              <a:t>-</a:t>
            </a:r>
            <a:r>
              <a:rPr lang="en-US" sz="2600" dirty="0" err="1" smtClean="0">
                <a:solidFill>
                  <a:schemeClr val="bg1"/>
                </a:solidFill>
                <a:latin typeface="Calibri" panose="020F0502020204030204" pitchFamily="34" charset="0"/>
                <a:cs typeface="Calibri" panose="020F0502020204030204" pitchFamily="34" charset="0"/>
              </a:rPr>
              <a:t>Wahh</a:t>
            </a:r>
            <a:r>
              <a:rPr lang="el-GR" sz="2600" dirty="0" smtClean="0">
                <a:solidFill>
                  <a:schemeClr val="bg1"/>
                </a:solidFill>
                <a:latin typeface="Calibri" panose="020F0502020204030204" pitchFamily="34" charset="0"/>
                <a:cs typeface="Calibri" panose="020F0502020204030204" pitchFamily="34" charset="0"/>
              </a:rPr>
              <a:t>ā</a:t>
            </a:r>
            <a:r>
              <a:rPr lang="en-US" sz="2600" dirty="0" smtClean="0">
                <a:solidFill>
                  <a:schemeClr val="bg1"/>
                </a:solidFill>
                <a:latin typeface="Calibri" panose="020F0502020204030204" pitchFamily="34" charset="0"/>
                <a:cs typeface="Calibri" panose="020F0502020204030204" pitchFamily="34" charset="0"/>
              </a:rPr>
              <a:t>b al</a:t>
            </a:r>
            <a:r>
              <a:rPr lang="el-GR" sz="2600" dirty="0" smtClean="0">
                <a:solidFill>
                  <a:schemeClr val="bg1"/>
                </a:solidFill>
                <a:latin typeface="Calibri" panose="020F0502020204030204" pitchFamily="34" charset="0"/>
                <a:cs typeface="Calibri" panose="020F0502020204030204" pitchFamily="34" charset="0"/>
              </a:rPr>
              <a:t>-</a:t>
            </a:r>
            <a:r>
              <a:rPr lang="en-US" sz="2600" dirty="0" smtClean="0">
                <a:solidFill>
                  <a:schemeClr val="bg1"/>
                </a:solidFill>
                <a:latin typeface="Calibri" panose="020F0502020204030204" pitchFamily="34" charset="0"/>
                <a:cs typeface="Calibri" panose="020F0502020204030204" pitchFamily="34" charset="0"/>
              </a:rPr>
              <a:t>Na</a:t>
            </a:r>
            <a:r>
              <a:rPr lang="en-GB" sz="2600" dirty="0" smtClean="0">
                <a:solidFill>
                  <a:schemeClr val="bg1"/>
                </a:solidFill>
                <a:latin typeface="Calibri" panose="020F0502020204030204" pitchFamily="34" charset="0"/>
                <a:cs typeface="Calibri" panose="020F0502020204030204" pitchFamily="34" charset="0"/>
              </a:rPr>
              <a:t>j</a:t>
            </a:r>
            <a:r>
              <a:rPr lang="en-US" sz="2600" dirty="0" smtClean="0">
                <a:solidFill>
                  <a:schemeClr val="bg1"/>
                </a:solidFill>
                <a:latin typeface="Calibri" panose="020F0502020204030204" pitchFamily="34" charset="0"/>
                <a:cs typeface="Calibri" panose="020F0502020204030204" pitchFamily="34" charset="0"/>
              </a:rPr>
              <a:t>j</a:t>
            </a:r>
            <a:r>
              <a:rPr lang="el-GR" sz="2600" dirty="0" smtClean="0">
                <a:solidFill>
                  <a:schemeClr val="bg1"/>
                </a:solidFill>
                <a:latin typeface="Calibri" panose="020F0502020204030204" pitchFamily="34" charset="0"/>
                <a:cs typeface="Calibri" panose="020F0502020204030204" pitchFamily="34" charset="0"/>
              </a:rPr>
              <a:t>ā</a:t>
            </a:r>
            <a:r>
              <a:rPr lang="en-US" sz="2600" dirty="0" smtClean="0">
                <a:solidFill>
                  <a:schemeClr val="bg1"/>
                </a:solidFill>
                <a:latin typeface="Calibri" panose="020F0502020204030204" pitchFamily="34" charset="0"/>
                <a:cs typeface="Calibri" panose="020F0502020204030204" pitchFamily="34" charset="0"/>
              </a:rPr>
              <a:t>r</a:t>
            </a:r>
            <a:r>
              <a:rPr lang="el-GR" sz="2600" dirty="0" smtClean="0">
                <a:solidFill>
                  <a:schemeClr val="bg1"/>
                </a:solidFill>
                <a:latin typeface="Calibri" panose="020F0502020204030204" pitchFamily="34" charset="0"/>
                <a:cs typeface="Calibri" panose="020F0502020204030204" pitchFamily="34" charset="0"/>
              </a:rPr>
              <a:t> (1862-1941) και </a:t>
            </a:r>
            <a:r>
              <a:rPr lang="en-GB" sz="2600" dirty="0" smtClean="0">
                <a:solidFill>
                  <a:schemeClr val="bg1"/>
                </a:solidFill>
                <a:latin typeface="Calibri" panose="020F0502020204030204" pitchFamily="34" charset="0"/>
                <a:cs typeface="Calibri" panose="020F0502020204030204" pitchFamily="34" charset="0"/>
              </a:rPr>
              <a:t>o Muḥammad Ab</a:t>
            </a:r>
            <a:r>
              <a:rPr lang="el-GR" sz="2600" dirty="0" smtClean="0">
                <a:solidFill>
                  <a:schemeClr val="bg1"/>
                </a:solidFill>
                <a:latin typeface="Calibri" panose="020F0502020204030204" pitchFamily="34" charset="0"/>
                <a:cs typeface="Calibri" panose="020F0502020204030204" pitchFamily="34" charset="0"/>
              </a:rPr>
              <a:t>ū </a:t>
            </a:r>
            <a:r>
              <a:rPr lang="en-GB" sz="2600" dirty="0" smtClean="0">
                <a:solidFill>
                  <a:schemeClr val="bg1"/>
                </a:solidFill>
                <a:latin typeface="Calibri" panose="020F0502020204030204" pitchFamily="34" charset="0"/>
                <a:cs typeface="Calibri" panose="020F0502020204030204" pitchFamily="34" charset="0"/>
              </a:rPr>
              <a:t>Zahra</a:t>
            </a:r>
            <a:r>
              <a:rPr lang="el-GR" sz="2600" dirty="0" smtClean="0">
                <a:solidFill>
                  <a:schemeClr val="bg1"/>
                </a:solidFill>
                <a:latin typeface="Calibri" panose="020F0502020204030204" pitchFamily="34" charset="0"/>
                <a:cs typeface="Calibri" panose="020F0502020204030204" pitchFamily="34" charset="0"/>
              </a:rPr>
              <a:t> (1898-1974) αναφέρουν, ότι το «Ευαγγέλιο του Ιησού», στο οποίο αναφέρεται το Κοράνιο {Κοράνιο 5: 46}, αλλά και ο ίδιος ο Απόστολος Παύλος, «</a:t>
            </a:r>
            <a:r>
              <a:rPr lang="el-GR" sz="2600" i="1" dirty="0" err="1" smtClean="0">
                <a:solidFill>
                  <a:schemeClr val="bg1"/>
                </a:solidFill>
                <a:latin typeface="Calibri" panose="020F0502020204030204" pitchFamily="34" charset="0"/>
                <a:cs typeface="Calibri" panose="020F0502020204030204" pitchFamily="34" charset="0"/>
              </a:rPr>
              <a:t>συνεργὸν</a:t>
            </a:r>
            <a:r>
              <a:rPr lang="el-GR" sz="2600" i="1" dirty="0" smtClean="0">
                <a:solidFill>
                  <a:schemeClr val="bg1"/>
                </a:solidFill>
                <a:latin typeface="Calibri" panose="020F0502020204030204" pitchFamily="34" charset="0"/>
                <a:cs typeface="Calibri" panose="020F0502020204030204" pitchFamily="34" charset="0"/>
              </a:rPr>
              <a:t> ἡμῶν ἐν τῷ εὐαγγελίῳ τοῦ Χριστοῦ</a:t>
            </a:r>
            <a:r>
              <a:rPr lang="el-GR" sz="2600" dirty="0" smtClean="0">
                <a:solidFill>
                  <a:schemeClr val="bg1"/>
                </a:solidFill>
                <a:latin typeface="Calibri" panose="020F0502020204030204" pitchFamily="34" charset="0"/>
                <a:cs typeface="Calibri" panose="020F0502020204030204" pitchFamily="34" charset="0"/>
              </a:rPr>
              <a:t>» (Α’ </a:t>
            </a:r>
            <a:r>
              <a:rPr lang="el-GR" sz="2600" dirty="0" err="1" smtClean="0">
                <a:solidFill>
                  <a:schemeClr val="bg1"/>
                </a:solidFill>
                <a:latin typeface="Calibri" panose="020F0502020204030204" pitchFamily="34" charset="0"/>
                <a:cs typeface="Calibri" panose="020F0502020204030204" pitchFamily="34" charset="0"/>
              </a:rPr>
              <a:t>Θεσ</a:t>
            </a:r>
            <a:r>
              <a:rPr lang="el-GR" sz="2600" dirty="0" smtClean="0">
                <a:solidFill>
                  <a:schemeClr val="bg1"/>
                </a:solidFill>
                <a:latin typeface="Calibri" panose="020F0502020204030204" pitchFamily="34" charset="0"/>
                <a:cs typeface="Calibri" panose="020F0502020204030204" pitchFamily="34" charset="0"/>
              </a:rPr>
              <a:t>. 3, 2.), το οποίο παρέδωσε ο ίδιος ο Χριστός στους μαθητές του, προκειμένου να μεταφέρουν το μήνυμά του (δηλ. τη διδασκαλία του απόλυτου μονοθεϊσμού και της αναγγελίας του ερχομού του Προφήτη Μωάμεθ), πλέον δε διασώζεται</a:t>
            </a:r>
            <a:r>
              <a:rPr lang="en-US" sz="2600" dirty="0" smtClean="0">
                <a:solidFill>
                  <a:schemeClr val="bg1"/>
                </a:solidFill>
                <a:latin typeface="Calibri" panose="020F0502020204030204" pitchFamily="34" charset="0"/>
                <a:cs typeface="Calibri" panose="020F0502020204030204" pitchFamily="34" charset="0"/>
              </a:rPr>
              <a:t>.</a:t>
            </a:r>
            <a:endParaRPr lang="x-none" sz="2600" smtClean="0">
              <a:solidFill>
                <a:schemeClr val="bg1"/>
              </a:solidFill>
              <a:latin typeface="Calibri" panose="020F0502020204030204" pitchFamily="34" charset="0"/>
              <a:cs typeface="Calibri" panose="020F0502020204030204" pitchFamily="34" charset="0"/>
            </a:endParaRPr>
          </a:p>
          <a:p>
            <a:pPr algn="just">
              <a:buNone/>
            </a:pPr>
            <a:r>
              <a:rPr lang="en-US" sz="2600" dirty="0" smtClean="0">
                <a:solidFill>
                  <a:schemeClr val="bg1"/>
                </a:solidFill>
                <a:latin typeface="Calibri" panose="020F0502020204030204" pitchFamily="34" charset="0"/>
                <a:cs typeface="Calibri" panose="020F0502020204030204" pitchFamily="34" charset="0"/>
              </a:rPr>
              <a:t>      </a:t>
            </a:r>
            <a:r>
              <a:rPr lang="el-GR" sz="2600" dirty="0" smtClean="0">
                <a:solidFill>
                  <a:schemeClr val="bg1"/>
                </a:solidFill>
                <a:latin typeface="Calibri" panose="020F0502020204030204" pitchFamily="34" charset="0"/>
                <a:cs typeface="Calibri" panose="020F0502020204030204" pitchFamily="34" charset="0"/>
              </a:rPr>
              <a:t>Αυτό, άλλωστε είναι και το γνήσιο Ευαγγέλιο, το οποίο απέστειλε ο Θεός στον προφήτη και Απόστολο του, τον Ιησού Χριστό</a:t>
            </a:r>
            <a:r>
              <a:rPr lang="en-US" sz="2600" dirty="0" smtClean="0">
                <a:solidFill>
                  <a:schemeClr val="bg1"/>
                </a:solidFill>
                <a:latin typeface="Calibri" panose="020F0502020204030204" pitchFamily="34" charset="0"/>
                <a:cs typeface="Calibri" panose="020F0502020204030204" pitchFamily="34" charset="0"/>
              </a:rPr>
              <a:t>.</a:t>
            </a:r>
            <a:endParaRPr lang="el-GR" sz="2600" dirty="0" smtClean="0">
              <a:solidFill>
                <a:schemeClr val="bg1"/>
              </a:solidFill>
              <a:latin typeface="Calibri" panose="020F0502020204030204" pitchFamily="34" charset="0"/>
              <a:cs typeface="Calibri" panose="020F0502020204030204" pitchFamily="34" charset="0"/>
            </a:endParaRPr>
          </a:p>
          <a:p>
            <a:pPr algn="just">
              <a:buNone/>
            </a:pPr>
            <a:r>
              <a:rPr lang="en-US" sz="2600" dirty="0" smtClean="0">
                <a:solidFill>
                  <a:schemeClr val="bg1"/>
                </a:solidFill>
                <a:latin typeface="Calibri" panose="020F0502020204030204" pitchFamily="34" charset="0"/>
                <a:cs typeface="Calibri" panose="020F0502020204030204" pitchFamily="34" charset="0"/>
              </a:rPr>
              <a:t>      </a:t>
            </a:r>
            <a:r>
              <a:rPr lang="el-GR" sz="2600" dirty="0" smtClean="0">
                <a:solidFill>
                  <a:schemeClr val="bg1"/>
                </a:solidFill>
                <a:latin typeface="Calibri" panose="020F0502020204030204" pitchFamily="34" charset="0"/>
                <a:cs typeface="Calibri" panose="020F0502020204030204" pitchFamily="34" charset="0"/>
              </a:rPr>
              <a:t>Ο ʿ</a:t>
            </a:r>
            <a:r>
              <a:rPr lang="en-US" sz="2600" dirty="0" smtClean="0">
                <a:solidFill>
                  <a:schemeClr val="bg1"/>
                </a:solidFill>
                <a:latin typeface="Calibri" panose="020F0502020204030204" pitchFamily="34" charset="0"/>
                <a:cs typeface="Calibri" panose="020F0502020204030204" pitchFamily="34" charset="0"/>
              </a:rPr>
              <a:t>Abd al</a:t>
            </a:r>
            <a:r>
              <a:rPr lang="el-GR" sz="2600" dirty="0" smtClean="0">
                <a:solidFill>
                  <a:schemeClr val="bg1"/>
                </a:solidFill>
                <a:latin typeface="Calibri" panose="020F0502020204030204" pitchFamily="34" charset="0"/>
                <a:cs typeface="Calibri" panose="020F0502020204030204" pitchFamily="34" charset="0"/>
              </a:rPr>
              <a:t>-</a:t>
            </a:r>
            <a:r>
              <a:rPr lang="en-US" sz="2600" dirty="0" err="1" smtClean="0">
                <a:solidFill>
                  <a:schemeClr val="bg1"/>
                </a:solidFill>
                <a:latin typeface="Calibri" panose="020F0502020204030204" pitchFamily="34" charset="0"/>
                <a:cs typeface="Calibri" panose="020F0502020204030204" pitchFamily="34" charset="0"/>
              </a:rPr>
              <a:t>Wahh</a:t>
            </a:r>
            <a:r>
              <a:rPr lang="el-GR" sz="2600" dirty="0" smtClean="0">
                <a:solidFill>
                  <a:schemeClr val="bg1"/>
                </a:solidFill>
                <a:latin typeface="Calibri" panose="020F0502020204030204" pitchFamily="34" charset="0"/>
                <a:cs typeface="Calibri" panose="020F0502020204030204" pitchFamily="34" charset="0"/>
              </a:rPr>
              <a:t>ā</a:t>
            </a:r>
            <a:r>
              <a:rPr lang="en-US" sz="2600" dirty="0" smtClean="0">
                <a:solidFill>
                  <a:schemeClr val="bg1"/>
                </a:solidFill>
                <a:latin typeface="Calibri" panose="020F0502020204030204" pitchFamily="34" charset="0"/>
                <a:cs typeface="Calibri" panose="020F0502020204030204" pitchFamily="34" charset="0"/>
              </a:rPr>
              <a:t>b al</a:t>
            </a:r>
            <a:r>
              <a:rPr lang="el-GR" sz="2600" dirty="0" smtClean="0">
                <a:solidFill>
                  <a:schemeClr val="bg1"/>
                </a:solidFill>
                <a:latin typeface="Calibri" panose="020F0502020204030204" pitchFamily="34" charset="0"/>
                <a:cs typeface="Calibri" panose="020F0502020204030204" pitchFamily="34" charset="0"/>
              </a:rPr>
              <a:t>-</a:t>
            </a:r>
            <a:r>
              <a:rPr lang="en-US" sz="2600" dirty="0" err="1" smtClean="0">
                <a:solidFill>
                  <a:schemeClr val="bg1"/>
                </a:solidFill>
                <a:latin typeface="Calibri" panose="020F0502020204030204" pitchFamily="34" charset="0"/>
                <a:cs typeface="Calibri" panose="020F0502020204030204" pitchFamily="34" charset="0"/>
              </a:rPr>
              <a:t>Naj</a:t>
            </a:r>
            <a:r>
              <a:rPr lang="el-GR" sz="2600" dirty="0" smtClean="0">
                <a:solidFill>
                  <a:schemeClr val="bg1"/>
                </a:solidFill>
                <a:latin typeface="Calibri" panose="020F0502020204030204" pitchFamily="34" charset="0"/>
                <a:cs typeface="Calibri" panose="020F0502020204030204" pitchFamily="34" charset="0"/>
              </a:rPr>
              <a:t>ā</a:t>
            </a:r>
            <a:r>
              <a:rPr lang="en-US" sz="2600" dirty="0" smtClean="0">
                <a:solidFill>
                  <a:schemeClr val="bg1"/>
                </a:solidFill>
                <a:latin typeface="Calibri" panose="020F0502020204030204" pitchFamily="34" charset="0"/>
                <a:cs typeface="Calibri" panose="020F0502020204030204" pitchFamily="34" charset="0"/>
              </a:rPr>
              <a:t>r</a:t>
            </a:r>
            <a:r>
              <a:rPr lang="el-GR" sz="2600" dirty="0" smtClean="0">
                <a:solidFill>
                  <a:schemeClr val="bg1"/>
                </a:solidFill>
                <a:latin typeface="Calibri" panose="020F0502020204030204" pitchFamily="34" charset="0"/>
                <a:cs typeface="Calibri" panose="020F0502020204030204" pitchFamily="34" charset="0"/>
              </a:rPr>
              <a:t>, υποστηρίζει ωστόσο, ότι αυτά τα Ευαγγέλια που διασώζονται από τους χριστιανούς -τα γνωστά τέσσερα Ευαγγέλια- αποτελούν διάφορες ιστορίες, τις οποίες επινόησαν οι μαθητές του Χριστού ή κάποια άλλα μέλη της πρώτης χριστιανικής κοινότητας</a:t>
            </a:r>
            <a:r>
              <a:rPr lang="en-US" sz="2600" dirty="0" smtClean="0">
                <a:solidFill>
                  <a:schemeClr val="bg1"/>
                </a:solidFill>
                <a:latin typeface="Calibri" panose="020F0502020204030204" pitchFamily="34" charset="0"/>
                <a:cs typeface="Calibri" panose="020F0502020204030204" pitchFamily="34" charset="0"/>
              </a:rPr>
              <a:t>.</a:t>
            </a:r>
            <a:endParaRPr lang="x-none" sz="2600" smtClean="0">
              <a:solidFill>
                <a:schemeClr val="bg1"/>
              </a:solidFill>
              <a:latin typeface="Calibri" panose="020F0502020204030204" pitchFamily="34" charset="0"/>
              <a:cs typeface="Calibri" panose="020F0502020204030204" pitchFamily="34" charset="0"/>
            </a:endParaRPr>
          </a:p>
          <a:p>
            <a:endParaRPr lang="x-none"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4102084930"/>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DAA9CC-D0DB-4D0C-82D0-DE2120FF4B9D}"/>
              </a:ext>
            </a:extLst>
          </p:cNvPr>
          <p:cNvSpPr>
            <a:spLocks noGrp="1"/>
          </p:cNvSpPr>
          <p:nvPr>
            <p:ph idx="1"/>
          </p:nvPr>
        </p:nvSpPr>
        <p:spPr>
          <a:xfrm>
            <a:off x="1229922" y="365762"/>
            <a:ext cx="8946541" cy="6274190"/>
          </a:xfrm>
        </p:spPr>
        <p:txBody>
          <a:bodyPr>
            <a:normAutofit lnSpcReduction="10000"/>
          </a:bodyPr>
          <a:lstStyle/>
          <a:p>
            <a:pPr algn="just"/>
            <a:r>
              <a:rPr lang="el-GR" sz="2800" dirty="0">
                <a:solidFill>
                  <a:schemeClr val="bg1"/>
                </a:solidFill>
                <a:latin typeface="Calibri" panose="020F0502020204030204" pitchFamily="34" charset="0"/>
                <a:cs typeface="Calibri" panose="020F0502020204030204" pitchFamily="34" charset="0"/>
              </a:rPr>
              <a:t>Οι χριστιανοί θα έπρεπε να διαθέτουν ένα και μόνο Ευαγγέλιο, το οποίο θα είχε αποστείλει ο Θεός στο ανθρώπινο γένος και όχι τέσσερις διαφορετικές εκδοχές </a:t>
            </a:r>
            <a:r>
              <a:rPr lang="el-GR" sz="2800" dirty="0" smtClean="0">
                <a:solidFill>
                  <a:schemeClr val="bg1"/>
                </a:solidFill>
                <a:latin typeface="Calibri" panose="020F0502020204030204" pitchFamily="34" charset="0"/>
                <a:cs typeface="Calibri" panose="020F0502020204030204" pitchFamily="34" charset="0"/>
              </a:rPr>
              <a:t>του</a:t>
            </a:r>
            <a:r>
              <a:rPr lang="en-US"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r>
              <a:rPr lang="el-GR" sz="2800" dirty="0">
                <a:solidFill>
                  <a:schemeClr val="bg1"/>
                </a:solidFill>
                <a:latin typeface="Calibri" panose="020F0502020204030204" pitchFamily="34" charset="0"/>
                <a:cs typeface="Calibri" panose="020F0502020204030204" pitchFamily="34" charset="0"/>
              </a:rPr>
              <a:t>Τα Ευαγγέλια των χριστιανών συνετάχθησαν, το καθένα από αυτά, από διαφορετικό έθνος και σε διαφορετικό τόπο, με διαφορετικό τρόπο </a:t>
            </a:r>
            <a:r>
              <a:rPr lang="el-GR" sz="2800" dirty="0" smtClean="0">
                <a:solidFill>
                  <a:schemeClr val="bg1"/>
                </a:solidFill>
                <a:latin typeface="Calibri" panose="020F0502020204030204" pitchFamily="34" charset="0"/>
                <a:cs typeface="Calibri" panose="020F0502020204030204" pitchFamily="34" charset="0"/>
              </a:rPr>
              <a:t>γραφής</a:t>
            </a:r>
            <a:r>
              <a:rPr lang="en-US" sz="2800" dirty="0" smtClean="0">
                <a:solidFill>
                  <a:schemeClr val="bg1"/>
                </a:solidFill>
                <a:latin typeface="Calibri" panose="020F0502020204030204" pitchFamily="34" charset="0"/>
                <a:cs typeface="Calibri" panose="020F0502020204030204" pitchFamily="34" charset="0"/>
              </a:rPr>
              <a:t>.</a:t>
            </a:r>
            <a:endParaRPr lang="x-none" sz="2800" smtClean="0">
              <a:solidFill>
                <a:schemeClr val="bg1"/>
              </a:solidFill>
              <a:latin typeface="Calibri" panose="020F0502020204030204" pitchFamily="34" charset="0"/>
              <a:cs typeface="Calibri" panose="020F0502020204030204" pitchFamily="34" charset="0"/>
            </a:endParaRPr>
          </a:p>
          <a:p>
            <a:pPr algn="just"/>
            <a:r>
              <a:rPr lang="el-GR" sz="2800" dirty="0" smtClean="0">
                <a:solidFill>
                  <a:schemeClr val="bg1"/>
                </a:solidFill>
                <a:latin typeface="Calibri" panose="020F0502020204030204" pitchFamily="34" charset="0"/>
                <a:cs typeface="Calibri" panose="020F0502020204030204" pitchFamily="34" charset="0"/>
              </a:rPr>
              <a:t>Τα Ευαγγέλια των χριστιανών περιγράφουν αφηγήσεις και έχουν ιστορικές αναφορές, οι οποίες ήταν άγνωστες στον ίδιο το Χριστό, αλλά και στους μαθητές του</a:t>
            </a:r>
            <a:r>
              <a:rPr lang="en-US" sz="2800" dirty="0" smtClean="0">
                <a:solidFill>
                  <a:schemeClr val="bg1"/>
                </a:solidFill>
                <a:latin typeface="Calibri" panose="020F0502020204030204" pitchFamily="34" charset="0"/>
                <a:cs typeface="Calibri" panose="020F0502020204030204" pitchFamily="34" charset="0"/>
              </a:rPr>
              <a:t>.</a:t>
            </a:r>
            <a:endParaRPr lang="x-none" sz="2800" smtClean="0">
              <a:solidFill>
                <a:schemeClr val="bg1"/>
              </a:solidFill>
              <a:latin typeface="Calibri" panose="020F0502020204030204" pitchFamily="34" charset="0"/>
              <a:cs typeface="Calibri" panose="020F0502020204030204" pitchFamily="34" charset="0"/>
            </a:endParaRPr>
          </a:p>
          <a:p>
            <a:pPr algn="just"/>
            <a:r>
              <a:rPr lang="el-GR" sz="2800" dirty="0" smtClean="0">
                <a:solidFill>
                  <a:schemeClr val="bg1"/>
                </a:solidFill>
                <a:latin typeface="Calibri" panose="020F0502020204030204" pitchFamily="34" charset="0"/>
                <a:cs typeface="Calibri" panose="020F0502020204030204" pitchFamily="34" charset="0"/>
              </a:rPr>
              <a:t>Το </a:t>
            </a:r>
            <a:r>
              <a:rPr lang="el-GR" sz="2800" dirty="0">
                <a:solidFill>
                  <a:schemeClr val="bg1"/>
                </a:solidFill>
                <a:latin typeface="Calibri" panose="020F0502020204030204" pitchFamily="34" charset="0"/>
                <a:cs typeface="Calibri" panose="020F0502020204030204" pitchFamily="34" charset="0"/>
              </a:rPr>
              <a:t>γεγονός, ότι τα Ευαγγέλια προέρχονται από τέσσερις διαφορετικούς συγγραφείς, έχει ως αποτέλεσμα οι εν λόγω συγγραφείς, οι ευαγγελιστές, να παρουσιάζουν μεταξύ τους διαφορές, αντιφάσεις, </a:t>
            </a:r>
            <a:r>
              <a:rPr lang="el-GR" sz="2800" dirty="0" smtClean="0">
                <a:solidFill>
                  <a:schemeClr val="bg1"/>
                </a:solidFill>
                <a:latin typeface="Calibri" panose="020F0502020204030204" pitchFamily="34" charset="0"/>
                <a:cs typeface="Calibri" panose="020F0502020204030204" pitchFamily="34" charset="0"/>
              </a:rPr>
              <a:t>προσθαφαιρέσεις</a:t>
            </a:r>
            <a:r>
              <a:rPr lang="en-US" sz="2800" dirty="0" smtClean="0">
                <a:solidFill>
                  <a:schemeClr val="bg1"/>
                </a:solidFill>
                <a:latin typeface="Calibri" panose="020F0502020204030204" pitchFamily="34" charset="0"/>
                <a:cs typeface="Calibri" panose="020F0502020204030204" pitchFamily="34" charset="0"/>
              </a:rPr>
              <a:t>.</a:t>
            </a:r>
            <a:endParaRPr lang="x-none" sz="2800" dirty="0">
              <a:solidFill>
                <a:schemeClr val="bg1"/>
              </a:solidFill>
              <a:latin typeface="Calibri" panose="020F0502020204030204" pitchFamily="34" charset="0"/>
              <a:cs typeface="Calibri" panose="020F0502020204030204" pitchFamily="34" charset="0"/>
            </a:endParaRPr>
          </a:p>
          <a:p>
            <a:pPr algn="just"/>
            <a:endParaRPr lang="x-non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08074512"/>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14C5D-4982-4D77-B956-7492108B5C4C}"/>
              </a:ext>
            </a:extLst>
          </p:cNvPr>
          <p:cNvSpPr>
            <a:spLocks noGrp="1"/>
          </p:cNvSpPr>
          <p:nvPr>
            <p:ph type="title"/>
          </p:nvPr>
        </p:nvSpPr>
        <p:spPr>
          <a:xfrm>
            <a:off x="646111" y="407962"/>
            <a:ext cx="9404723" cy="1463041"/>
          </a:xfrm>
        </p:spPr>
        <p:txBody>
          <a:bodyPr/>
          <a:lstStyle/>
          <a:p>
            <a:pPr algn="ctr"/>
            <a:r>
              <a:rPr lang="el-GR" sz="3600" dirty="0">
                <a:solidFill>
                  <a:schemeClr val="tx1"/>
                </a:solidFill>
                <a:latin typeface="Calibri" panose="020F0502020204030204" pitchFamily="34" charset="0"/>
                <a:cs typeface="Calibri" panose="020F0502020204030204" pitchFamily="34" charset="0"/>
              </a:rPr>
              <a:t>Παρουσιάζουν αντιφάσεις μεταξύ τους σε ιστορικά και θεολογικά </a:t>
            </a:r>
            <a:r>
              <a:rPr lang="el-GR" sz="3600" dirty="0" smtClean="0">
                <a:solidFill>
                  <a:schemeClr val="tx1"/>
                </a:solidFill>
                <a:latin typeface="Calibri" panose="020F0502020204030204" pitchFamily="34" charset="0"/>
                <a:cs typeface="Calibri" panose="020F0502020204030204" pitchFamily="34" charset="0"/>
              </a:rPr>
              <a:t>ζητήματα</a:t>
            </a:r>
            <a:r>
              <a:rPr lang="en-US" sz="3600" dirty="0" smtClean="0">
                <a:solidFill>
                  <a:schemeClr val="tx1"/>
                </a:solidFill>
                <a:latin typeface="Calibri" panose="020F0502020204030204" pitchFamily="34" charset="0"/>
                <a:cs typeface="Calibri" panose="020F0502020204030204" pitchFamily="34" charset="0"/>
              </a:rPr>
              <a:t>:</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68A534C3-1C8F-48DC-B02B-AF6688CE705F}"/>
              </a:ext>
            </a:extLst>
          </p:cNvPr>
          <p:cNvSpPr>
            <a:spLocks noGrp="1"/>
          </p:cNvSpPr>
          <p:nvPr>
            <p:ph idx="1"/>
          </p:nvPr>
        </p:nvSpPr>
        <p:spPr>
          <a:xfrm>
            <a:off x="1103312" y="1659988"/>
            <a:ext cx="9559999" cy="4768947"/>
          </a:xfrm>
        </p:spPr>
        <p:txBody>
          <a:bodyPr>
            <a:normAutofit fontScale="77500" lnSpcReduction="20000"/>
          </a:bodyPr>
          <a:lstStyle/>
          <a:p>
            <a:pPr marL="0" indent="0">
              <a:buNone/>
            </a:pPr>
            <a:r>
              <a:rPr lang="el-GR" sz="3000" b="1" dirty="0">
                <a:solidFill>
                  <a:schemeClr val="bg1"/>
                </a:solidFill>
                <a:latin typeface="Calibri" panose="020F0502020204030204" pitchFamily="34" charset="0"/>
                <a:cs typeface="Calibri" panose="020F0502020204030204" pitchFamily="34" charset="0"/>
              </a:rPr>
              <a:t>Θεολογικά:</a:t>
            </a:r>
            <a:endParaRPr lang="x-none" sz="3000" b="1" dirty="0">
              <a:solidFill>
                <a:schemeClr val="bg1"/>
              </a:solidFill>
              <a:latin typeface="Calibri" panose="020F0502020204030204" pitchFamily="34" charset="0"/>
              <a:cs typeface="Calibri" panose="020F0502020204030204" pitchFamily="34" charset="0"/>
            </a:endParaRPr>
          </a:p>
          <a:p>
            <a:r>
              <a:rPr lang="el-GR" sz="3000" dirty="0">
                <a:solidFill>
                  <a:schemeClr val="bg1"/>
                </a:solidFill>
                <a:latin typeface="Calibri" panose="020F0502020204030204" pitchFamily="34" charset="0"/>
                <a:cs typeface="Calibri" panose="020F0502020204030204" pitchFamily="34" charset="0"/>
              </a:rPr>
              <a:t>Για παράδειγμα ο al-Ṭabarī θεωρεί αντιφατική τη Γραφή, διότι, ενώ σε κάποια σημεία της αναφέρεται στη θεότητα του Χριστού, σε άλλα σημεία γίνεται αναφορά στην ανθρώπινη φύση του, με αποτέλεσμα, κατά τον ισχυρισμό του, να αναιρείται η πρώτη </a:t>
            </a:r>
            <a:r>
              <a:rPr lang="el-GR" sz="3000" dirty="0" smtClean="0">
                <a:solidFill>
                  <a:schemeClr val="bg1"/>
                </a:solidFill>
                <a:latin typeface="Calibri" panose="020F0502020204030204" pitchFamily="34" charset="0"/>
                <a:cs typeface="Calibri" panose="020F0502020204030204" pitchFamily="34" charset="0"/>
              </a:rPr>
              <a:t>αναφορά</a:t>
            </a:r>
            <a:r>
              <a:rPr lang="en-US" sz="3000" dirty="0" smtClean="0">
                <a:solidFill>
                  <a:schemeClr val="bg1"/>
                </a:solidFill>
                <a:latin typeface="Calibri" panose="020F0502020204030204" pitchFamily="34" charset="0"/>
                <a:cs typeface="Calibri" panose="020F0502020204030204" pitchFamily="34" charset="0"/>
              </a:rPr>
              <a:t>.</a:t>
            </a:r>
            <a:r>
              <a:rPr lang="el-GR" sz="3000" dirty="0">
                <a:solidFill>
                  <a:schemeClr val="bg1"/>
                </a:solidFill>
                <a:latin typeface="Calibri" panose="020F0502020204030204" pitchFamily="34" charset="0"/>
                <a:cs typeface="Calibri" panose="020F0502020204030204" pitchFamily="34" charset="0"/>
              </a:rPr>
              <a:t> </a:t>
            </a:r>
            <a:endParaRPr lang="x-none" sz="3000" dirty="0">
              <a:solidFill>
                <a:schemeClr val="bg1"/>
              </a:solidFill>
              <a:latin typeface="Calibri" panose="020F0502020204030204" pitchFamily="34" charset="0"/>
              <a:cs typeface="Calibri" panose="020F0502020204030204" pitchFamily="34" charset="0"/>
            </a:endParaRPr>
          </a:p>
          <a:p>
            <a:pPr marL="0" indent="0">
              <a:buNone/>
            </a:pPr>
            <a:r>
              <a:rPr lang="el-GR" sz="3000" b="1" dirty="0">
                <a:solidFill>
                  <a:schemeClr val="bg1"/>
                </a:solidFill>
                <a:latin typeface="Calibri" panose="020F0502020204030204" pitchFamily="34" charset="0"/>
                <a:cs typeface="Calibri" panose="020F0502020204030204" pitchFamily="34" charset="0"/>
              </a:rPr>
              <a:t>Ιστορικά:</a:t>
            </a:r>
            <a:endParaRPr lang="x-none" sz="3000" b="1" dirty="0">
              <a:solidFill>
                <a:schemeClr val="bg1"/>
              </a:solidFill>
              <a:latin typeface="Calibri" panose="020F0502020204030204" pitchFamily="34" charset="0"/>
              <a:cs typeface="Calibri" panose="020F0502020204030204" pitchFamily="34" charset="0"/>
            </a:endParaRPr>
          </a:p>
          <a:p>
            <a:r>
              <a:rPr lang="el-GR" sz="3000" dirty="0">
                <a:solidFill>
                  <a:schemeClr val="bg1"/>
                </a:solidFill>
                <a:latin typeface="Calibri" panose="020F0502020204030204" pitchFamily="34" charset="0"/>
                <a:cs typeface="Calibri" panose="020F0502020204030204" pitchFamily="34" charset="0"/>
              </a:rPr>
              <a:t>Μια ακόμη κριτική του al-Ṭabarī για την αντίφαση των Ευαγγελίων αφορά στην ημέρα της ανάστασης του </a:t>
            </a:r>
            <a:r>
              <a:rPr lang="el-GR" sz="3000" dirty="0" smtClean="0">
                <a:solidFill>
                  <a:schemeClr val="bg1"/>
                </a:solidFill>
                <a:latin typeface="Calibri" panose="020F0502020204030204" pitchFamily="34" charset="0"/>
                <a:cs typeface="Calibri" panose="020F0502020204030204" pitchFamily="34" charset="0"/>
              </a:rPr>
              <a:t>Χριστού</a:t>
            </a:r>
            <a:r>
              <a:rPr lang="en-US" sz="3000" dirty="0" smtClean="0">
                <a:solidFill>
                  <a:schemeClr val="bg1"/>
                </a:solidFill>
                <a:latin typeface="Calibri" panose="020F0502020204030204" pitchFamily="34" charset="0"/>
                <a:cs typeface="Calibri" panose="020F0502020204030204" pitchFamily="34" charset="0"/>
              </a:rPr>
              <a:t>:</a:t>
            </a:r>
            <a:endParaRPr lang="x-none" sz="3000" dirty="0">
              <a:solidFill>
                <a:schemeClr val="bg1"/>
              </a:solidFill>
              <a:latin typeface="Calibri" panose="020F0502020204030204" pitchFamily="34" charset="0"/>
              <a:cs typeface="Calibri" panose="020F0502020204030204" pitchFamily="34" charset="0"/>
            </a:endParaRPr>
          </a:p>
          <a:p>
            <a:pPr marL="0" indent="0" algn="just">
              <a:buNone/>
            </a:pPr>
            <a:r>
              <a:rPr lang="el-GR" sz="3000" dirty="0">
                <a:solidFill>
                  <a:schemeClr val="bg1"/>
                </a:solidFill>
                <a:latin typeface="Calibri" panose="020F0502020204030204" pitchFamily="34" charset="0"/>
                <a:cs typeface="Calibri" panose="020F0502020204030204" pitchFamily="34" charset="0"/>
              </a:rPr>
              <a:t>Ισχυρίζεται, ότι ενώ ο Ματθαίος αναφέρει, ότι ο Χριστός αναστήθηκε το βράδυ του Σαββάτου («</a:t>
            </a:r>
            <a:r>
              <a:rPr lang="el-GR" sz="3000" i="1" dirty="0">
                <a:solidFill>
                  <a:schemeClr val="bg1"/>
                </a:solidFill>
                <a:latin typeface="Calibri" panose="020F0502020204030204" pitchFamily="34" charset="0"/>
                <a:cs typeface="Calibri" panose="020F0502020204030204" pitchFamily="34" charset="0"/>
              </a:rPr>
              <a:t>Ὀψὲ δὲ σαββάτων</a:t>
            </a:r>
            <a:r>
              <a:rPr lang="el-GR" sz="3000" dirty="0">
                <a:solidFill>
                  <a:schemeClr val="bg1"/>
                </a:solidFill>
                <a:latin typeface="Calibri" panose="020F0502020204030204" pitchFamily="34" charset="0"/>
                <a:cs typeface="Calibri" panose="020F0502020204030204" pitchFamily="34" charset="0"/>
              </a:rPr>
              <a:t>») (Ματθ. 28, 1), ταυτόχρονα οι άλλοι τρεις ευαγγελιστές (Μάρκος, Λουκάς, Ιωάννης) αναφέρουν στα Ευαγγέλιά τους, ότι αναστήθηκε την Κυριακή το πρωί (Μάρκ. 16, 1-13 – Λουκ. 24, 1-12 – Ιωάν. 20, 1-10</a:t>
            </a:r>
            <a:r>
              <a:rPr lang="el-GR" sz="3000" dirty="0" smtClean="0">
                <a:solidFill>
                  <a:schemeClr val="bg1"/>
                </a:solidFill>
                <a:latin typeface="Calibri" panose="020F0502020204030204" pitchFamily="34" charset="0"/>
                <a:cs typeface="Calibri" panose="020F0502020204030204" pitchFamily="34" charset="0"/>
              </a:rPr>
              <a:t>)</a:t>
            </a:r>
            <a:r>
              <a:rPr lang="en-US" sz="3000" dirty="0" smtClean="0">
                <a:solidFill>
                  <a:schemeClr val="bg1"/>
                </a:solidFill>
                <a:latin typeface="Calibri" panose="020F0502020204030204" pitchFamily="34" charset="0"/>
                <a:cs typeface="Calibri" panose="020F0502020204030204" pitchFamily="34" charset="0"/>
              </a:rPr>
              <a:t>.</a:t>
            </a:r>
            <a:endParaRPr lang="x-none" sz="30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517711801"/>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52CD7-8B6A-4399-9597-D1189E331834}"/>
              </a:ext>
            </a:extLst>
          </p:cNvPr>
          <p:cNvSpPr>
            <a:spLocks noGrp="1"/>
          </p:cNvSpPr>
          <p:nvPr>
            <p:ph type="title"/>
          </p:nvPr>
        </p:nvSpPr>
        <p:spPr>
          <a:xfrm>
            <a:off x="533569" y="211016"/>
            <a:ext cx="9404723" cy="956603"/>
          </a:xfrm>
        </p:spPr>
        <p:txBody>
          <a:bodyPr/>
          <a:lstStyle/>
          <a:p>
            <a:pPr algn="ctr"/>
            <a:r>
              <a:rPr lang="el-GR" sz="3600" dirty="0">
                <a:solidFill>
                  <a:schemeClr val="tx1"/>
                </a:solidFill>
                <a:latin typeface="Calibri" panose="020F0502020204030204" pitchFamily="34" charset="0"/>
                <a:cs typeface="Calibri" panose="020F0502020204030204" pitchFamily="34" charset="0"/>
              </a:rPr>
              <a:t>Απολογητική:</a:t>
            </a:r>
            <a:r>
              <a:rPr lang="x-none" dirty="0">
                <a:solidFill>
                  <a:schemeClr val="tx1"/>
                </a:solidFill>
              </a:rPr>
              <a:t/>
            </a:r>
            <a:br>
              <a:rPr lang="x-none" dirty="0">
                <a:solidFill>
                  <a:schemeClr val="tx1"/>
                </a:solidFill>
              </a:rPr>
            </a:br>
            <a:endParaRPr lang="x-none" dirty="0">
              <a:solidFill>
                <a:schemeClr val="tx1"/>
              </a:solidFill>
            </a:endParaRPr>
          </a:p>
        </p:txBody>
      </p:sp>
      <p:sp>
        <p:nvSpPr>
          <p:cNvPr id="3" name="Content Placeholder 2">
            <a:extLst>
              <a:ext uri="{FF2B5EF4-FFF2-40B4-BE49-F238E27FC236}">
                <a16:creationId xmlns:a16="http://schemas.microsoft.com/office/drawing/2014/main" xmlns="" id="{AA5DAA61-AC2B-4A96-805D-40921E8CC498}"/>
              </a:ext>
            </a:extLst>
          </p:cNvPr>
          <p:cNvSpPr>
            <a:spLocks noGrp="1"/>
          </p:cNvSpPr>
          <p:nvPr>
            <p:ph idx="1"/>
          </p:nvPr>
        </p:nvSpPr>
        <p:spPr>
          <a:xfrm>
            <a:off x="920432" y="1209822"/>
            <a:ext cx="10488466" cy="4909624"/>
          </a:xfrm>
        </p:spPr>
        <p:txBody>
          <a:bodyPr>
            <a:normAutofit/>
          </a:bodyPr>
          <a:lstStyle/>
          <a:p>
            <a:pPr algn="just">
              <a:buNone/>
            </a:pPr>
            <a:r>
              <a:rPr lang="el-GR" sz="3600" dirty="0" smtClean="0">
                <a:solidFill>
                  <a:schemeClr val="bg1"/>
                </a:solidFill>
                <a:latin typeface="Calibri" panose="020F0502020204030204" pitchFamily="34" charset="0"/>
                <a:cs typeface="Calibri" panose="020F0502020204030204" pitchFamily="34" charset="0"/>
              </a:rPr>
              <a:t>Η βιβλική επιχειρηματολογία των μουσουλμάνων συγγραφέων, σχετικά με την απολογητική, στηρίχθηκε σε βασικούς άξονες, κυρίως:</a:t>
            </a:r>
            <a:endParaRPr lang="en-US" sz="3600" b="1" dirty="0" smtClean="0">
              <a:solidFill>
                <a:schemeClr val="bg1"/>
              </a:solidFill>
              <a:latin typeface="Calibri" panose="020F0502020204030204" pitchFamily="34" charset="0"/>
              <a:cs typeface="Calibri" panose="020F0502020204030204" pitchFamily="34" charset="0"/>
            </a:endParaRPr>
          </a:p>
          <a:p>
            <a:pPr algn="just"/>
            <a:r>
              <a:rPr lang="el-GR" sz="3600" b="1" dirty="0" smtClean="0">
                <a:solidFill>
                  <a:schemeClr val="bg1"/>
                </a:solidFill>
                <a:latin typeface="Calibri" panose="020F0502020204030204" pitchFamily="34" charset="0"/>
                <a:cs typeface="Calibri" panose="020F0502020204030204" pitchFamily="34" charset="0"/>
              </a:rPr>
              <a:t>Η </a:t>
            </a:r>
            <a:r>
              <a:rPr lang="el-GR" sz="3600" b="1" dirty="0">
                <a:solidFill>
                  <a:schemeClr val="bg1"/>
                </a:solidFill>
                <a:latin typeface="Calibri" panose="020F0502020204030204" pitchFamily="34" charset="0"/>
                <a:cs typeface="Calibri" panose="020F0502020204030204" pitchFamily="34" charset="0"/>
              </a:rPr>
              <a:t>διδασκαλία περί </a:t>
            </a:r>
            <a:r>
              <a:rPr lang="el-GR" sz="3600" b="1" dirty="0" smtClean="0">
                <a:solidFill>
                  <a:schemeClr val="bg1"/>
                </a:solidFill>
                <a:latin typeface="Calibri" panose="020F0502020204030204" pitchFamily="34" charset="0"/>
                <a:cs typeface="Calibri" panose="020F0502020204030204" pitchFamily="34" charset="0"/>
              </a:rPr>
              <a:t>μονοθεϊσμού</a:t>
            </a:r>
            <a:endParaRPr lang="en-US" sz="3600" b="1" dirty="0" smtClean="0">
              <a:solidFill>
                <a:schemeClr val="bg1"/>
              </a:solidFill>
              <a:latin typeface="Calibri" panose="020F0502020204030204" pitchFamily="34" charset="0"/>
              <a:cs typeface="Calibri" panose="020F0502020204030204" pitchFamily="34" charset="0"/>
            </a:endParaRPr>
          </a:p>
          <a:p>
            <a:pPr algn="just"/>
            <a:r>
              <a:rPr lang="el-GR" sz="3600" b="1" dirty="0" smtClean="0">
                <a:solidFill>
                  <a:schemeClr val="bg1"/>
                </a:solidFill>
                <a:latin typeface="Calibri" panose="020F0502020204030204" pitchFamily="34" charset="0"/>
                <a:cs typeface="Calibri" panose="020F0502020204030204" pitchFamily="34" charset="0"/>
              </a:rPr>
              <a:t>Οι βιβλικές προφητείες για το Μωάμεθ </a:t>
            </a:r>
            <a:endParaRPr lang="el-GR" sz="3600" b="1" dirty="0">
              <a:solidFill>
                <a:schemeClr val="bg1"/>
              </a:solidFill>
              <a:latin typeface="Calibri" panose="020F0502020204030204" pitchFamily="34" charset="0"/>
              <a:cs typeface="Calibri" panose="020F0502020204030204" pitchFamily="34" charset="0"/>
            </a:endParaRPr>
          </a:p>
          <a:p>
            <a:pPr marL="0" indent="0">
              <a:buNone/>
            </a:pPr>
            <a:endParaRPr lang="x-none" sz="3600" dirty="0"/>
          </a:p>
        </p:txBody>
      </p:sp>
    </p:spTree>
    <p:extLst>
      <p:ext uri="{BB962C8B-B14F-4D97-AF65-F5344CB8AC3E}">
        <p14:creationId xmlns:p14="http://schemas.microsoft.com/office/powerpoint/2010/main" xmlns="" val="2569765181"/>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6FDF4-F4E1-4ECE-A137-A9C4DEE186EB}"/>
              </a:ext>
            </a:extLst>
          </p:cNvPr>
          <p:cNvSpPr>
            <a:spLocks noGrp="1"/>
          </p:cNvSpPr>
          <p:nvPr>
            <p:ph type="title"/>
          </p:nvPr>
        </p:nvSpPr>
        <p:spPr>
          <a:xfrm>
            <a:off x="646111" y="239152"/>
            <a:ext cx="9404723" cy="998805"/>
          </a:xfrm>
        </p:spPr>
        <p:txBody>
          <a:bodyPr/>
          <a:lstStyle/>
          <a:p>
            <a:pPr algn="ctr"/>
            <a:r>
              <a:rPr lang="el-GR" dirty="0">
                <a:solidFill>
                  <a:schemeClr val="tx1"/>
                </a:solidFill>
                <a:latin typeface="Calibri" panose="020F0502020204030204" pitchFamily="34" charset="0"/>
                <a:cs typeface="Calibri" panose="020F0502020204030204" pitchFamily="34" charset="0"/>
              </a:rPr>
              <a:t>Βιβλικές προφητείες για το Μωάμεθ </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E2CAC429-8033-454E-BE9A-0AF870357199}"/>
              </a:ext>
            </a:extLst>
          </p:cNvPr>
          <p:cNvSpPr>
            <a:spLocks noGrp="1"/>
          </p:cNvSpPr>
          <p:nvPr>
            <p:ph idx="1"/>
          </p:nvPr>
        </p:nvSpPr>
        <p:spPr>
          <a:xfrm>
            <a:off x="962635" y="1237955"/>
            <a:ext cx="9686608" cy="5022167"/>
          </a:xfrm>
        </p:spPr>
        <p:txBody>
          <a:bodyPr>
            <a:normAutofit fontScale="92500" lnSpcReduction="20000"/>
          </a:bodyPr>
          <a:lstStyle/>
          <a:p>
            <a:pPr algn="just"/>
            <a:r>
              <a:rPr lang="el-GR" sz="3600" dirty="0">
                <a:solidFill>
                  <a:schemeClr val="bg1"/>
                </a:solidFill>
                <a:latin typeface="Calibri" panose="020F0502020204030204" pitchFamily="34" charset="0"/>
                <a:cs typeface="Calibri" panose="020F0502020204030204" pitchFamily="34" charset="0"/>
              </a:rPr>
              <a:t>Στις αρχές του 8</a:t>
            </a:r>
            <a:r>
              <a:rPr lang="el-GR" sz="3600" baseline="30000" dirty="0">
                <a:solidFill>
                  <a:schemeClr val="bg1"/>
                </a:solidFill>
                <a:latin typeface="Calibri" panose="020F0502020204030204" pitchFamily="34" charset="0"/>
                <a:cs typeface="Calibri" panose="020F0502020204030204" pitchFamily="34" charset="0"/>
              </a:rPr>
              <a:t>ου</a:t>
            </a:r>
            <a:r>
              <a:rPr lang="el-GR" sz="3600" dirty="0">
                <a:solidFill>
                  <a:schemeClr val="bg1"/>
                </a:solidFill>
                <a:latin typeface="Calibri" panose="020F0502020204030204" pitchFamily="34" charset="0"/>
                <a:cs typeface="Calibri" panose="020F0502020204030204" pitchFamily="34" charset="0"/>
              </a:rPr>
              <a:t> αιώνα, από τους πρώτους χριστιανούς συγγραφείς που ήλθε αντιμέτωπος με την ισλαμική θρησκεία, ο άγιος Ιωάννης ο Δαμασκηνός (περ. 676 -749), στο έργο του </a:t>
            </a:r>
            <a:r>
              <a:rPr lang="el-GR" sz="3600" i="1" dirty="0">
                <a:solidFill>
                  <a:schemeClr val="bg1"/>
                </a:solidFill>
                <a:latin typeface="Calibri" panose="020F0502020204030204" pitchFamily="34" charset="0"/>
                <a:cs typeface="Calibri" panose="020F0502020204030204" pitchFamily="34" charset="0"/>
              </a:rPr>
              <a:t>Περί αἰρέσεων</a:t>
            </a:r>
            <a:r>
              <a:rPr lang="el-GR" sz="3600" dirty="0">
                <a:solidFill>
                  <a:schemeClr val="bg1"/>
                </a:solidFill>
                <a:latin typeface="Calibri" panose="020F0502020204030204" pitchFamily="34" charset="0"/>
                <a:cs typeface="Calibri" panose="020F0502020204030204" pitchFamily="34" charset="0"/>
              </a:rPr>
              <a:t>, προκαλεί τους μουσουλμάνους και επιζητά απ’ αυτούς να παρουσιάσουν αποδείξεις και μαρτυρίες μέσα από τη Βίβλο, οι οποίες να προφητεύουν την έλευση του Προφήτη του Ισλάμ, </a:t>
            </a:r>
            <a:r>
              <a:rPr lang="el-GR" sz="3600" dirty="0" smtClean="0">
                <a:solidFill>
                  <a:schemeClr val="bg1"/>
                </a:solidFill>
                <a:latin typeface="Calibri" panose="020F0502020204030204" pitchFamily="34" charset="0"/>
                <a:cs typeface="Calibri" panose="020F0502020204030204" pitchFamily="34" charset="0"/>
              </a:rPr>
              <a:t>Μωάμεθ</a:t>
            </a:r>
            <a:r>
              <a:rPr lang="en-US" sz="3600" dirty="0" smtClean="0">
                <a:solidFill>
                  <a:schemeClr val="bg1"/>
                </a:solidFill>
                <a:latin typeface="Calibri" panose="020F0502020204030204" pitchFamily="34" charset="0"/>
                <a:cs typeface="Calibri" panose="020F0502020204030204" pitchFamily="34" charset="0"/>
              </a:rPr>
              <a:t>:</a:t>
            </a:r>
            <a:r>
              <a:rPr lang="el-GR" sz="3600" dirty="0" smtClean="0">
                <a:solidFill>
                  <a:schemeClr val="bg1"/>
                </a:solidFill>
                <a:latin typeface="Calibri" panose="020F0502020204030204" pitchFamily="34" charset="0"/>
                <a:cs typeface="Calibri" panose="020F0502020204030204" pitchFamily="34" charset="0"/>
              </a:rPr>
              <a:t> </a:t>
            </a:r>
            <a:r>
              <a:rPr lang="el-GR" sz="3600" dirty="0">
                <a:solidFill>
                  <a:schemeClr val="bg1"/>
                </a:solidFill>
                <a:latin typeface="Calibri" panose="020F0502020204030204" pitchFamily="34" charset="0"/>
                <a:cs typeface="Calibri" panose="020F0502020204030204" pitchFamily="34" charset="0"/>
              </a:rPr>
              <a:t>«</a:t>
            </a:r>
            <a:r>
              <a:rPr lang="el-GR" sz="3600" i="1" dirty="0">
                <a:solidFill>
                  <a:schemeClr val="bg1"/>
                </a:solidFill>
                <a:latin typeface="Calibri" panose="020F0502020204030204" pitchFamily="34" charset="0"/>
                <a:cs typeface="Calibri" panose="020F0502020204030204" pitchFamily="34" charset="0"/>
              </a:rPr>
              <a:t>Καὶ τὶς ἐστὶν ὁ μαρτυρῶν, ὅτι γραφὴν αὐτῶ δέδωκεν ὁ Θεός; Καὶ τὶς τῶν προφητῶν προεἶπεν ὅτι τοιοῦτος ἀνίσταται προφήτης</a:t>
            </a:r>
            <a:r>
              <a:rPr lang="el-GR" sz="3600" i="1" dirty="0" smtClean="0">
                <a:solidFill>
                  <a:schemeClr val="bg1"/>
                </a:solidFill>
                <a:latin typeface="Calibri" panose="020F0502020204030204" pitchFamily="34" charset="0"/>
                <a:cs typeface="Calibri" panose="020F0502020204030204" pitchFamily="34" charset="0"/>
              </a:rPr>
              <a:t>;»</a:t>
            </a:r>
            <a:r>
              <a:rPr lang="en-US" sz="3600" i="1" dirty="0" smtClean="0">
                <a:solidFill>
                  <a:schemeClr val="bg1"/>
                </a:solidFill>
                <a:latin typeface="Calibri" panose="020F0502020204030204" pitchFamily="34" charset="0"/>
                <a:cs typeface="Calibri" panose="020F0502020204030204" pitchFamily="34" charset="0"/>
              </a:rPr>
              <a:t>.</a:t>
            </a:r>
            <a:endParaRPr lang="x-none" sz="36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72729282"/>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7DFCED-D63F-4678-B06F-DF5341EBBE12}"/>
              </a:ext>
            </a:extLst>
          </p:cNvPr>
          <p:cNvSpPr>
            <a:spLocks noGrp="1"/>
          </p:cNvSpPr>
          <p:nvPr>
            <p:ph idx="1"/>
          </p:nvPr>
        </p:nvSpPr>
        <p:spPr>
          <a:xfrm>
            <a:off x="1103312" y="407964"/>
            <a:ext cx="8946541" cy="6246054"/>
          </a:xfrm>
        </p:spPr>
        <p:txBody>
          <a:bodyPr>
            <a:normAutofit fontScale="85000" lnSpcReduction="20000"/>
          </a:bodyPr>
          <a:lstStyle/>
          <a:p>
            <a:pPr algn="just"/>
            <a:r>
              <a:rPr lang="el-GR" sz="4000" dirty="0">
                <a:solidFill>
                  <a:schemeClr val="bg1"/>
                </a:solidFill>
                <a:latin typeface="Calibri" panose="020F0502020204030204" pitchFamily="34" charset="0"/>
                <a:cs typeface="Calibri" panose="020F0502020204030204" pitchFamily="34" charset="0"/>
              </a:rPr>
              <a:t>Με εκκίνηση την παραπάνω αναφορά του αγίου Ιωάννη του Δαμασκηνού, οι μουσουλμάνοι με τη σειρά τους, έσπευσαν να επιχειρηματολογήσουν μέσα από τη Βίβλο σχετικές προφητείες για το πρόσωπο του </a:t>
            </a:r>
            <a:r>
              <a:rPr lang="el-GR" sz="4000" dirty="0" smtClean="0">
                <a:solidFill>
                  <a:schemeClr val="bg1"/>
                </a:solidFill>
                <a:latin typeface="Calibri" panose="020F0502020204030204" pitchFamily="34" charset="0"/>
                <a:cs typeface="Calibri" panose="020F0502020204030204" pitchFamily="34" charset="0"/>
              </a:rPr>
              <a:t>Μωάμεθ</a:t>
            </a:r>
            <a:r>
              <a:rPr lang="en-US" sz="4000" dirty="0" smtClean="0">
                <a:solidFill>
                  <a:schemeClr val="bg1"/>
                </a:solidFill>
                <a:latin typeface="Calibri" panose="020F0502020204030204" pitchFamily="34" charset="0"/>
                <a:cs typeface="Calibri" panose="020F0502020204030204" pitchFamily="34" charset="0"/>
              </a:rPr>
              <a:t>. </a:t>
            </a:r>
            <a:r>
              <a:rPr lang="el-GR" sz="4000" dirty="0" smtClean="0">
                <a:solidFill>
                  <a:schemeClr val="bg1"/>
                </a:solidFill>
                <a:latin typeface="Calibri" panose="020F0502020204030204" pitchFamily="34" charset="0"/>
                <a:cs typeface="Calibri" panose="020F0502020204030204" pitchFamily="34" charset="0"/>
              </a:rPr>
              <a:t>Ανέλαβαν </a:t>
            </a:r>
            <a:r>
              <a:rPr lang="el-GR" sz="4000" dirty="0">
                <a:solidFill>
                  <a:schemeClr val="bg1"/>
                </a:solidFill>
                <a:latin typeface="Calibri" panose="020F0502020204030204" pitchFamily="34" charset="0"/>
                <a:cs typeface="Calibri" panose="020F0502020204030204" pitchFamily="34" charset="0"/>
              </a:rPr>
              <a:t>να προβάλουν επιχειρήματα στους χριστιανούς, ότι στην Αγία Γραφή εντοπίζονται πολλά σημεία, τα οποία προφήτευαν και άνοιγαν το δρόμο για την έλευση του προφήτη του Ισλάμ, Μωάμεθ </a:t>
            </a:r>
            <a:r>
              <a:rPr lang="en-US" sz="4000" dirty="0" smtClean="0">
                <a:solidFill>
                  <a:schemeClr val="bg1"/>
                </a:solidFill>
                <a:latin typeface="Calibri" panose="020F0502020204030204" pitchFamily="34" charset="0"/>
                <a:cs typeface="Calibri" panose="020F0502020204030204" pitchFamily="34" charset="0"/>
              </a:rPr>
              <a:t>.</a:t>
            </a:r>
            <a:endParaRPr lang="x-none" sz="4000" dirty="0">
              <a:solidFill>
                <a:schemeClr val="bg1"/>
              </a:solidFill>
              <a:latin typeface="Calibri" panose="020F0502020204030204" pitchFamily="34" charset="0"/>
              <a:cs typeface="Calibri" panose="020F0502020204030204" pitchFamily="34" charset="0"/>
            </a:endParaRPr>
          </a:p>
          <a:p>
            <a:pPr algn="just"/>
            <a:r>
              <a:rPr lang="el-GR" sz="4000" dirty="0">
                <a:solidFill>
                  <a:schemeClr val="bg1"/>
                </a:solidFill>
                <a:latin typeface="Calibri" panose="020F0502020204030204" pitchFamily="34" charset="0"/>
                <a:cs typeface="Calibri" panose="020F0502020204030204" pitchFamily="34" charset="0"/>
              </a:rPr>
              <a:t>Πρωτοστάτες σε αυτό το εγχείρημα υπήρξαν οι μουσουλμάνοι λόγιοι, al-Ṭabarī και Ibn Qutayba, ενώ στη συνέχεια ακολούθησαν και </a:t>
            </a:r>
            <a:r>
              <a:rPr lang="el-GR" sz="4000" dirty="0" smtClean="0">
                <a:solidFill>
                  <a:schemeClr val="bg1"/>
                </a:solidFill>
                <a:latin typeface="Calibri" panose="020F0502020204030204" pitchFamily="34" charset="0"/>
                <a:cs typeface="Calibri" panose="020F0502020204030204" pitchFamily="34" charset="0"/>
              </a:rPr>
              <a:t>άλλοι</a:t>
            </a:r>
            <a:r>
              <a:rPr lang="en-US" sz="4000" dirty="0" smtClean="0">
                <a:solidFill>
                  <a:schemeClr val="bg1"/>
                </a:solidFill>
                <a:latin typeface="Calibri" panose="020F0502020204030204" pitchFamily="34" charset="0"/>
                <a:cs typeface="Calibri" panose="020F0502020204030204" pitchFamily="34" charset="0"/>
              </a:rPr>
              <a:t>.</a:t>
            </a:r>
            <a:endParaRPr lang="x-none" sz="40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639063001"/>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ACE37B-3D8E-4293-8B22-037490A251FC}"/>
              </a:ext>
            </a:extLst>
          </p:cNvPr>
          <p:cNvSpPr>
            <a:spLocks noGrp="1"/>
          </p:cNvSpPr>
          <p:nvPr>
            <p:ph idx="1"/>
          </p:nvPr>
        </p:nvSpPr>
        <p:spPr>
          <a:xfrm>
            <a:off x="1103312" y="633045"/>
            <a:ext cx="9714743" cy="5992837"/>
          </a:xfrm>
        </p:spPr>
        <p:txBody>
          <a:bodyPr>
            <a:normAutofit lnSpcReduction="10000"/>
          </a:bodyPr>
          <a:lstStyle/>
          <a:p>
            <a:pPr marL="0" indent="0" algn="just">
              <a:buNone/>
            </a:pPr>
            <a:r>
              <a:rPr lang="el-GR" sz="4000" b="1" dirty="0">
                <a:solidFill>
                  <a:schemeClr val="bg1"/>
                </a:solidFill>
                <a:latin typeface="Calibri" panose="020F0502020204030204" pitchFamily="34" charset="0"/>
                <a:cs typeface="Calibri" panose="020F0502020204030204" pitchFamily="34" charset="0"/>
              </a:rPr>
              <a:t>Χρησιμοποίησαν χωρία από την Παλαιά Διαθήκη, αλλά και από την Καινή Διαθήκη</a:t>
            </a:r>
            <a:endParaRPr lang="x-none" sz="4000" b="1" dirty="0">
              <a:solidFill>
                <a:schemeClr val="bg1"/>
              </a:solidFill>
              <a:latin typeface="Calibri" panose="020F0502020204030204" pitchFamily="34" charset="0"/>
              <a:cs typeface="Calibri" panose="020F0502020204030204" pitchFamily="34" charset="0"/>
            </a:endParaRPr>
          </a:p>
          <a:p>
            <a:pPr marL="0" indent="0" algn="just">
              <a:buNone/>
            </a:pPr>
            <a:endParaRPr lang="el-GR" sz="4000" dirty="0">
              <a:solidFill>
                <a:schemeClr val="bg1"/>
              </a:solidFill>
              <a:latin typeface="Calibri" panose="020F0502020204030204" pitchFamily="34" charset="0"/>
              <a:cs typeface="Calibri" panose="020F0502020204030204" pitchFamily="34" charset="0"/>
            </a:endParaRPr>
          </a:p>
          <a:p>
            <a:pPr marL="0" indent="0" algn="just">
              <a:buNone/>
            </a:pPr>
            <a:r>
              <a:rPr lang="el-GR" sz="4000" dirty="0">
                <a:solidFill>
                  <a:schemeClr val="bg1"/>
                </a:solidFill>
                <a:latin typeface="Calibri" panose="020F0502020204030204" pitchFamily="34" charset="0"/>
                <a:cs typeface="Calibri" panose="020F0502020204030204" pitchFamily="34" charset="0"/>
              </a:rPr>
              <a:t>Κλασικά χωρία της Παλαιάς Διαθήκης:</a:t>
            </a:r>
            <a:endParaRPr lang="x-none" sz="4000" dirty="0">
              <a:solidFill>
                <a:schemeClr val="bg1"/>
              </a:solidFill>
              <a:latin typeface="Calibri" panose="020F0502020204030204" pitchFamily="34" charset="0"/>
              <a:cs typeface="Calibri" panose="020F0502020204030204" pitchFamily="34" charset="0"/>
            </a:endParaRPr>
          </a:p>
          <a:p>
            <a:pPr algn="just"/>
            <a:r>
              <a:rPr lang="el-GR" sz="4000" b="1" dirty="0">
                <a:solidFill>
                  <a:schemeClr val="bg1"/>
                </a:solidFill>
                <a:latin typeface="Calibri" panose="020F0502020204030204" pitchFamily="34" charset="0"/>
                <a:cs typeface="Calibri" panose="020F0502020204030204" pitchFamily="34" charset="0"/>
              </a:rPr>
              <a:t>Γεν. 16, 11-12, 49, 10</a:t>
            </a:r>
            <a:endParaRPr lang="x-none" sz="4000" b="1" dirty="0">
              <a:solidFill>
                <a:schemeClr val="bg1"/>
              </a:solidFill>
              <a:latin typeface="Calibri" panose="020F0502020204030204" pitchFamily="34" charset="0"/>
              <a:cs typeface="Calibri" panose="020F0502020204030204" pitchFamily="34" charset="0"/>
            </a:endParaRPr>
          </a:p>
          <a:p>
            <a:pPr algn="just"/>
            <a:r>
              <a:rPr lang="el-GR" sz="4000" b="1" dirty="0">
                <a:solidFill>
                  <a:schemeClr val="bg1"/>
                </a:solidFill>
                <a:latin typeface="Calibri" panose="020F0502020204030204" pitchFamily="34" charset="0"/>
                <a:cs typeface="Calibri" panose="020F0502020204030204" pitchFamily="34" charset="0"/>
              </a:rPr>
              <a:t>Ψαλμ. 44, 2-5, 48, 131</a:t>
            </a:r>
            <a:endParaRPr lang="x-none" sz="4000" b="1" dirty="0">
              <a:solidFill>
                <a:schemeClr val="bg1"/>
              </a:solidFill>
              <a:latin typeface="Calibri" panose="020F0502020204030204" pitchFamily="34" charset="0"/>
              <a:cs typeface="Calibri" panose="020F0502020204030204" pitchFamily="34" charset="0"/>
            </a:endParaRPr>
          </a:p>
          <a:p>
            <a:pPr algn="just"/>
            <a:r>
              <a:rPr lang="el-GR" sz="4000" b="1" dirty="0">
                <a:solidFill>
                  <a:schemeClr val="bg1"/>
                </a:solidFill>
                <a:latin typeface="Calibri" panose="020F0502020204030204" pitchFamily="34" charset="0"/>
                <a:cs typeface="Calibri" panose="020F0502020204030204" pitchFamily="34" charset="0"/>
              </a:rPr>
              <a:t>Ησ. 42, 1-9, 49, 1-3</a:t>
            </a:r>
            <a:endParaRPr lang="x-none" sz="4000" b="1" dirty="0">
              <a:solidFill>
                <a:schemeClr val="bg1"/>
              </a:solidFill>
              <a:latin typeface="Calibri" panose="020F0502020204030204" pitchFamily="34" charset="0"/>
              <a:cs typeface="Calibri" panose="020F0502020204030204" pitchFamily="34" charset="0"/>
            </a:endParaRPr>
          </a:p>
          <a:p>
            <a:pPr algn="just"/>
            <a:r>
              <a:rPr lang="el-GR" sz="4000" b="1" dirty="0">
                <a:solidFill>
                  <a:schemeClr val="bg1"/>
                </a:solidFill>
                <a:latin typeface="Calibri" panose="020F0502020204030204" pitchFamily="34" charset="0"/>
                <a:cs typeface="Calibri" panose="020F0502020204030204" pitchFamily="34" charset="0"/>
              </a:rPr>
              <a:t>Ιερεμ. 1, 5-10</a:t>
            </a:r>
            <a:endParaRPr lang="x-none" sz="4000" b="1" dirty="0">
              <a:solidFill>
                <a:schemeClr val="bg1"/>
              </a:solidFill>
              <a:latin typeface="Calibri" panose="020F0502020204030204" pitchFamily="34" charset="0"/>
              <a:cs typeface="Calibri" panose="020F0502020204030204" pitchFamily="34" charset="0"/>
            </a:endParaRPr>
          </a:p>
          <a:p>
            <a:pPr algn="just"/>
            <a:r>
              <a:rPr lang="el-GR" sz="4000" b="1" dirty="0">
                <a:solidFill>
                  <a:schemeClr val="bg1"/>
                </a:solidFill>
                <a:latin typeface="Calibri" panose="020F0502020204030204" pitchFamily="34" charset="0"/>
                <a:cs typeface="Calibri" panose="020F0502020204030204" pitchFamily="34" charset="0"/>
              </a:rPr>
              <a:t>Δαν. 2, 31-44, 12, 12</a:t>
            </a:r>
            <a:endParaRPr lang="x-none" sz="4000" b="1" dirty="0">
              <a:solidFill>
                <a:schemeClr val="bg1"/>
              </a:solidFill>
              <a:latin typeface="Calibri" panose="020F0502020204030204" pitchFamily="34" charset="0"/>
              <a:cs typeface="Calibri" panose="020F0502020204030204" pitchFamily="34" charset="0"/>
            </a:endParaRPr>
          </a:p>
          <a:p>
            <a:pPr algn="just"/>
            <a:endParaRPr lang="x-none" dirty="0"/>
          </a:p>
        </p:txBody>
      </p:sp>
    </p:spTree>
    <p:extLst>
      <p:ext uri="{BB962C8B-B14F-4D97-AF65-F5344CB8AC3E}">
        <p14:creationId xmlns:p14="http://schemas.microsoft.com/office/powerpoint/2010/main" xmlns="" val="1345187322"/>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5674-8860-4CCD-9551-160B2A644968}"/>
              </a:ext>
            </a:extLst>
          </p:cNvPr>
          <p:cNvSpPr>
            <a:spLocks noGrp="1"/>
          </p:cNvSpPr>
          <p:nvPr>
            <p:ph type="title"/>
          </p:nvPr>
        </p:nvSpPr>
        <p:spPr>
          <a:xfrm>
            <a:off x="646111" y="225084"/>
            <a:ext cx="9404723" cy="1181686"/>
          </a:xfrm>
        </p:spPr>
        <p:txBody>
          <a:bodyPr/>
          <a:lstStyle/>
          <a:p>
            <a:pPr algn="ctr"/>
            <a:r>
              <a:rPr lang="x-none" sz="3600" dirty="0">
                <a:solidFill>
                  <a:schemeClr val="bg1"/>
                </a:solidFill>
                <a:latin typeface="Calibri" panose="020F0502020204030204" pitchFamily="34" charset="0"/>
                <a:cs typeface="Calibri" panose="020F0502020204030204" pitchFamily="34" charset="0"/>
              </a:rPr>
              <a:t> </a:t>
            </a:r>
            <a:r>
              <a:rPr lang="el-GR" sz="3600" dirty="0">
                <a:solidFill>
                  <a:schemeClr val="tx1"/>
                </a:solidFill>
                <a:latin typeface="Calibri" panose="020F0502020204030204" pitchFamily="34" charset="0"/>
                <a:cs typeface="Calibri" panose="020F0502020204030204" pitchFamily="34" charset="0"/>
              </a:rPr>
              <a:t>Παραδείγματα επιχειρημάτων από την Παλαιά Διαθήκη:</a:t>
            </a:r>
            <a:r>
              <a:rPr lang="x-none" sz="3600" dirty="0">
                <a:solidFill>
                  <a:schemeClr val="bg1"/>
                </a:solidFill>
                <a:latin typeface="Calibri" panose="020F0502020204030204" pitchFamily="34" charset="0"/>
                <a:cs typeface="Calibri" panose="020F0502020204030204" pitchFamily="34" charset="0"/>
              </a:rPr>
              <a:t/>
            </a:r>
            <a:br>
              <a:rPr lang="x-none" sz="3600" dirty="0">
                <a:solidFill>
                  <a:schemeClr val="bg1"/>
                </a:solidFill>
                <a:latin typeface="Calibri" panose="020F0502020204030204" pitchFamily="34" charset="0"/>
                <a:cs typeface="Calibri" panose="020F0502020204030204" pitchFamily="34" charset="0"/>
              </a:rPr>
            </a:br>
            <a:endParaRPr lang="x-none" sz="36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BC3A37F0-6BF5-43E0-B32A-27FDB7D319DA}"/>
              </a:ext>
            </a:extLst>
          </p:cNvPr>
          <p:cNvSpPr>
            <a:spLocks noGrp="1"/>
          </p:cNvSpPr>
          <p:nvPr>
            <p:ph idx="1"/>
          </p:nvPr>
        </p:nvSpPr>
        <p:spPr>
          <a:xfrm>
            <a:off x="1104293" y="1434906"/>
            <a:ext cx="9446476" cy="4909623"/>
          </a:xfrm>
        </p:spPr>
        <p:txBody>
          <a:bodyPr>
            <a:noAutofit/>
          </a:bodyPr>
          <a:lstStyle/>
          <a:p>
            <a:pPr algn="just">
              <a:buNone/>
            </a:pPr>
            <a:r>
              <a:rPr lang="en-US" sz="1800" dirty="0" smtClean="0">
                <a:solidFill>
                  <a:schemeClr val="bg1"/>
                </a:solidFill>
                <a:latin typeface="Calibri" panose="020F0502020204030204" pitchFamily="34" charset="0"/>
                <a:cs typeface="Calibri" panose="020F0502020204030204" pitchFamily="34" charset="0"/>
              </a:rPr>
              <a:t>      </a:t>
            </a:r>
            <a:r>
              <a:rPr lang="el-GR" sz="1800" dirty="0" smtClean="0">
                <a:solidFill>
                  <a:schemeClr val="bg1"/>
                </a:solidFill>
                <a:latin typeface="Calibri" panose="020F0502020204030204" pitchFamily="34" charset="0"/>
                <a:cs typeface="Calibri" panose="020F0502020204030204" pitchFamily="34" charset="0"/>
              </a:rPr>
              <a:t>Το </a:t>
            </a:r>
            <a:r>
              <a:rPr lang="el-GR" sz="1800" dirty="0">
                <a:solidFill>
                  <a:schemeClr val="bg1"/>
                </a:solidFill>
                <a:latin typeface="Calibri" panose="020F0502020204030204" pitchFamily="34" charset="0"/>
                <a:cs typeface="Calibri" panose="020F0502020204030204" pitchFamily="34" charset="0"/>
              </a:rPr>
              <a:t>όραμα του Ησαΐα με τους δύο άνδρες που ανέβησαν ο ένας σε όνο και ο άλλος στην καμήλα («</a:t>
            </a:r>
            <a:r>
              <a:rPr lang="el-GR" sz="1800" i="1" dirty="0">
                <a:solidFill>
                  <a:schemeClr val="bg1"/>
                </a:solidFill>
                <a:latin typeface="Calibri" panose="020F0502020204030204" pitchFamily="34" charset="0"/>
                <a:cs typeface="Calibri" panose="020F0502020204030204" pitchFamily="34" charset="0"/>
              </a:rPr>
              <a:t>οὕτως εἶπε πρός με Κύριος· βαδίσας σεαυτῷ στῆσον σκοπὸν καὶ ὃ ἂν ἴδῃς ἀνάγγειλον· καὶ εἶδον ἀναβάτας ἱππεῖς δύο καὶ ἀναβάτην ὄνου καὶ ἀναβάτην καμήλου. ἀκρόασαι ἀκρόασιν πολλὴν </a:t>
            </a:r>
            <a:r>
              <a:rPr lang="el-GR" sz="1800" dirty="0">
                <a:solidFill>
                  <a:schemeClr val="bg1"/>
                </a:solidFill>
                <a:latin typeface="Calibri" panose="020F0502020204030204" pitchFamily="34" charset="0"/>
                <a:cs typeface="Calibri" panose="020F0502020204030204" pitchFamily="34" charset="0"/>
              </a:rPr>
              <a:t>[…]</a:t>
            </a:r>
            <a:r>
              <a:rPr lang="el-GR" sz="1800" i="1" dirty="0">
                <a:solidFill>
                  <a:schemeClr val="bg1"/>
                </a:solidFill>
                <a:latin typeface="Calibri" panose="020F0502020204030204" pitchFamily="34" charset="0"/>
                <a:cs typeface="Calibri" panose="020F0502020204030204" pitchFamily="34" charset="0"/>
              </a:rPr>
              <a:t> καὶ ἀποκριθεὶς εἶπε· πέπτωκε πέπτωκε Βαβυλών, καὶ πάντα τὰ ἀγάλματα αὐτῆς…</a:t>
            </a:r>
            <a:r>
              <a:rPr lang="el-GR" sz="1800" dirty="0">
                <a:solidFill>
                  <a:schemeClr val="bg1"/>
                </a:solidFill>
                <a:latin typeface="Calibri" panose="020F0502020204030204" pitchFamily="34" charset="0"/>
                <a:cs typeface="Calibri" panose="020F0502020204030204" pitchFamily="34" charset="0"/>
              </a:rPr>
              <a:t>» [Ησ. 21, 6-7, 9</a:t>
            </a:r>
            <a:r>
              <a:rPr lang="el-GR" sz="1800" dirty="0" smtClean="0">
                <a:solidFill>
                  <a:schemeClr val="bg1"/>
                </a:solidFill>
                <a:latin typeface="Calibri" panose="020F0502020204030204" pitchFamily="34" charset="0"/>
                <a:cs typeface="Calibri" panose="020F0502020204030204" pitchFamily="34" charset="0"/>
              </a:rPr>
              <a:t>])</a:t>
            </a:r>
            <a:r>
              <a:rPr lang="en-US" sz="1800" dirty="0" smtClean="0">
                <a:solidFill>
                  <a:schemeClr val="bg1"/>
                </a:solidFill>
                <a:latin typeface="Calibri" panose="020F0502020204030204" pitchFamily="34" charset="0"/>
                <a:cs typeface="Calibri" panose="020F0502020204030204" pitchFamily="34" charset="0"/>
              </a:rPr>
              <a:t>.</a:t>
            </a:r>
            <a:endParaRPr lang="x-none" sz="1800" dirty="0">
              <a:solidFill>
                <a:schemeClr val="bg1"/>
              </a:solidFill>
              <a:latin typeface="Calibri" panose="020F0502020204030204" pitchFamily="34" charset="0"/>
              <a:cs typeface="Calibri" panose="020F0502020204030204" pitchFamily="34" charset="0"/>
            </a:endParaRPr>
          </a:p>
          <a:p>
            <a:pPr algn="just"/>
            <a:r>
              <a:rPr lang="el-GR" sz="1800" dirty="0">
                <a:solidFill>
                  <a:schemeClr val="bg1"/>
                </a:solidFill>
                <a:latin typeface="Calibri" panose="020F0502020204030204" pitchFamily="34" charset="0"/>
                <a:cs typeface="Calibri" panose="020F0502020204030204" pitchFamily="34" charset="0"/>
              </a:rPr>
              <a:t>Σύμφωνα με τους μουσουλμάνους απολογητές, το χωρίο αυτό προφητεύει τον Ιησού και το Μωάμεθ, καθώς ο άνδρας ο οποίος σύμφωνα με το όραμα του Ησαΐα ανέβηκε σε όνο είναι ο Χριστός, ο υιός της Μαριάμ, ενώ ο άνδρας που ανέβηκε στην καμήλα δεν είναι άλλος από τον προφήτη </a:t>
            </a:r>
            <a:r>
              <a:rPr lang="el-GR" sz="1800" dirty="0" smtClean="0">
                <a:solidFill>
                  <a:schemeClr val="bg1"/>
                </a:solidFill>
                <a:latin typeface="Calibri" panose="020F0502020204030204" pitchFamily="34" charset="0"/>
                <a:cs typeface="Calibri" panose="020F0502020204030204" pitchFamily="34" charset="0"/>
              </a:rPr>
              <a:t>Μωάμεθ</a:t>
            </a:r>
            <a:r>
              <a:rPr lang="en-US" sz="1800" dirty="0" smtClean="0">
                <a:solidFill>
                  <a:schemeClr val="bg1"/>
                </a:solidFill>
                <a:latin typeface="Calibri" panose="020F0502020204030204" pitchFamily="34" charset="0"/>
                <a:cs typeface="Calibri" panose="020F0502020204030204" pitchFamily="34" charset="0"/>
              </a:rPr>
              <a:t>.</a:t>
            </a:r>
            <a:endParaRPr lang="x-none" sz="1800" dirty="0">
              <a:solidFill>
                <a:schemeClr val="bg1"/>
              </a:solidFill>
              <a:latin typeface="Calibri" panose="020F0502020204030204" pitchFamily="34" charset="0"/>
              <a:cs typeface="Calibri" panose="020F0502020204030204" pitchFamily="34" charset="0"/>
            </a:endParaRPr>
          </a:p>
          <a:p>
            <a:pPr algn="just"/>
            <a:r>
              <a:rPr lang="el-GR" sz="1800" dirty="0">
                <a:solidFill>
                  <a:schemeClr val="bg1"/>
                </a:solidFill>
                <a:latin typeface="Calibri" panose="020F0502020204030204" pitchFamily="34" charset="0"/>
                <a:cs typeface="Calibri" panose="020F0502020204030204" pitchFamily="34" charset="0"/>
              </a:rPr>
              <a:t>Διαβλέπουν, μάλιστα, ότι εκείνο που αποδεικνύει, ότι ο άνδρας που ανέβηκε στην καμήλα είναι ο Μωάμεθ, είναι, ότι αυτός ο άνδρας, σύμφωνα με το εν λόγω όραμα, κατέστρεψε τα είδωλα της Βαβυλώνας, «</a:t>
            </a:r>
            <a:r>
              <a:rPr lang="el-GR" sz="1800" i="1" dirty="0">
                <a:solidFill>
                  <a:schemeClr val="bg1"/>
                </a:solidFill>
                <a:latin typeface="Calibri" panose="020F0502020204030204" pitchFamily="34" charset="0"/>
                <a:cs typeface="Calibri" panose="020F0502020204030204" pitchFamily="34" charset="0"/>
              </a:rPr>
              <a:t>πέπτωκε πέπτωκε Βαβυλών, καὶ πάντα τὰ ἀγάλματα αὐτῆς, καὶ τὰ χειροποίητα αὐτῆς συνετρίβησαν εἰς τὴν γῆν</a:t>
            </a:r>
            <a:r>
              <a:rPr lang="el-GR" sz="1800" dirty="0">
                <a:solidFill>
                  <a:schemeClr val="bg1"/>
                </a:solidFill>
                <a:latin typeface="Calibri" panose="020F0502020204030204" pitchFamily="34" charset="0"/>
                <a:cs typeface="Calibri" panose="020F0502020204030204" pitchFamily="34" charset="0"/>
              </a:rPr>
              <a:t>» (Ησ. 21, 9) και ως γνωστόν, η καταστροφή των ειδώλων, για την οποία κάνει λόγο το χωρίο αυτό, αποτελεί μια προφητεία, μια προαναγγελία για τις αντίστοιχες καταστροφές του Μωάμεθ προς τα είδωλα των Αράβων </a:t>
            </a:r>
            <a:r>
              <a:rPr lang="el-GR" sz="1800" dirty="0" smtClean="0">
                <a:solidFill>
                  <a:schemeClr val="bg1"/>
                </a:solidFill>
                <a:latin typeface="Calibri" panose="020F0502020204030204" pitchFamily="34" charset="0"/>
                <a:cs typeface="Calibri" panose="020F0502020204030204" pitchFamily="34" charset="0"/>
              </a:rPr>
              <a:t>ειδωλολατρών</a:t>
            </a:r>
            <a:r>
              <a:rPr lang="en-US" sz="1800" dirty="0" smtClean="0">
                <a:solidFill>
                  <a:schemeClr val="bg1"/>
                </a:solidFill>
                <a:latin typeface="Calibri" panose="020F0502020204030204" pitchFamily="34" charset="0"/>
                <a:cs typeface="Calibri" panose="020F0502020204030204" pitchFamily="34" charset="0"/>
              </a:rPr>
              <a:t>.</a:t>
            </a:r>
            <a:endParaRPr lang="x-none"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90291942"/>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1D1653-7FE5-4AD9-96A2-36A04D0117FB}"/>
              </a:ext>
            </a:extLst>
          </p:cNvPr>
          <p:cNvSpPr>
            <a:spLocks noGrp="1"/>
          </p:cNvSpPr>
          <p:nvPr>
            <p:ph idx="1"/>
          </p:nvPr>
        </p:nvSpPr>
        <p:spPr>
          <a:xfrm>
            <a:off x="554672" y="1630185"/>
            <a:ext cx="4338409" cy="4196185"/>
          </a:xfrm>
        </p:spPr>
        <p:txBody>
          <a:bodyPr>
            <a:normAutofit/>
          </a:bodyPr>
          <a:lstStyle/>
          <a:p>
            <a:pPr algn="just"/>
            <a:r>
              <a:rPr lang="el-GR" sz="2900" dirty="0">
                <a:solidFill>
                  <a:schemeClr val="bg1"/>
                </a:solidFill>
                <a:latin typeface="Calibri" panose="020F0502020204030204" pitchFamily="34" charset="0"/>
                <a:cs typeface="Calibri" panose="020F0502020204030204" pitchFamily="34" charset="0"/>
              </a:rPr>
              <a:t>Ο πυρήνας και η πεμπτουσία του Ισλάμ είναι ο απόλυτος και αυστηρός </a:t>
            </a:r>
            <a:r>
              <a:rPr lang="el-GR" sz="2900" dirty="0" smtClean="0">
                <a:solidFill>
                  <a:schemeClr val="bg1"/>
                </a:solidFill>
                <a:latin typeface="Calibri" panose="020F0502020204030204" pitchFamily="34" charset="0"/>
                <a:cs typeface="Calibri" panose="020F0502020204030204" pitchFamily="34" charset="0"/>
              </a:rPr>
              <a:t>μονοθεϊσμός</a:t>
            </a:r>
            <a:r>
              <a:rPr lang="en-US" sz="2900" dirty="0" smtClean="0">
                <a:solidFill>
                  <a:schemeClr val="bg1"/>
                </a:solidFill>
                <a:latin typeface="Calibri" panose="020F0502020204030204" pitchFamily="34" charset="0"/>
                <a:cs typeface="Calibri" panose="020F0502020204030204" pitchFamily="34" charset="0"/>
              </a:rPr>
              <a:t>.</a:t>
            </a:r>
            <a:r>
              <a:rPr lang="el-GR" sz="2900" dirty="0" smtClean="0">
                <a:solidFill>
                  <a:schemeClr val="bg1"/>
                </a:solidFill>
                <a:latin typeface="Calibri" panose="020F0502020204030204" pitchFamily="34" charset="0"/>
                <a:cs typeface="Calibri" panose="020F0502020204030204" pitchFamily="34" charset="0"/>
              </a:rPr>
              <a:t> </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Είναι κατεξοχήν μονοθεϊστική </a:t>
            </a:r>
            <a:r>
              <a:rPr lang="el-GR" sz="2900" dirty="0" smtClean="0">
                <a:solidFill>
                  <a:schemeClr val="bg1"/>
                </a:solidFill>
                <a:latin typeface="Calibri" panose="020F0502020204030204" pitchFamily="34" charset="0"/>
                <a:cs typeface="Calibri" panose="020F0502020204030204" pitchFamily="34" charset="0"/>
              </a:rPr>
              <a:t>θρησκεία</a:t>
            </a:r>
            <a:r>
              <a:rPr lang="en-US" sz="2900" dirty="0" smtClean="0">
                <a:solidFill>
                  <a:schemeClr val="bg1"/>
                </a:solidFill>
                <a:latin typeface="Calibri" panose="020F0502020204030204" pitchFamily="34" charset="0"/>
                <a:cs typeface="Calibri" panose="020F0502020204030204" pitchFamily="34" charset="0"/>
              </a:rPr>
              <a:t>.</a:t>
            </a:r>
            <a:endParaRPr lang="x-none" sz="2900" dirty="0">
              <a:solidFill>
                <a:schemeClr val="bg1"/>
              </a:solidFill>
              <a:latin typeface="Calibri" panose="020F0502020204030204" pitchFamily="34" charset="0"/>
              <a:cs typeface="Calibri" panose="020F0502020204030204" pitchFamily="34" charset="0"/>
            </a:endParaRPr>
          </a:p>
          <a:p>
            <a:pPr marL="0" indent="0">
              <a:buNone/>
            </a:pPr>
            <a:endParaRPr lang="x-none" dirty="0"/>
          </a:p>
        </p:txBody>
      </p:sp>
      <p:pic>
        <p:nvPicPr>
          <p:cNvPr id="4" name="Εικόνα 1">
            <a:extLst>
              <a:ext uri="{FF2B5EF4-FFF2-40B4-BE49-F238E27FC236}">
                <a16:creationId xmlns:a16="http://schemas.microsoft.com/office/drawing/2014/main" xmlns="" id="{32118826-6337-4AD9-9E4C-BEEFA559F280}"/>
              </a:ext>
            </a:extLst>
          </p:cNvPr>
          <p:cNvPicPr/>
          <p:nvPr/>
        </p:nvPicPr>
        <p:blipFill rotWithShape="1">
          <a:blip r:embed="rId3" cstate="print"/>
          <a:srcRect l="3264" r="4771"/>
          <a:stretch/>
        </p:blipFill>
        <p:spPr bwMode="auto">
          <a:xfrm>
            <a:off x="6513343" y="1575581"/>
            <a:ext cx="4602822" cy="3314444"/>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1840585821"/>
      </p:ext>
    </p:ext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5E64A-1E9A-4DF0-BC4A-5E3F6AB6A653}"/>
              </a:ext>
            </a:extLst>
          </p:cNvPr>
          <p:cNvSpPr>
            <a:spLocks noGrp="1"/>
          </p:cNvSpPr>
          <p:nvPr>
            <p:ph type="title"/>
          </p:nvPr>
        </p:nvSpPr>
        <p:spPr>
          <a:xfrm>
            <a:off x="646111" y="182880"/>
            <a:ext cx="9404723" cy="787791"/>
          </a:xfrm>
        </p:spPr>
        <p:txBody>
          <a:bodyPr/>
          <a:lstStyle/>
          <a:p>
            <a:pPr algn="ctr"/>
            <a:r>
              <a:rPr lang="el-GR" sz="3200" dirty="0">
                <a:solidFill>
                  <a:schemeClr val="tx1"/>
                </a:solidFill>
                <a:latin typeface="Calibri" panose="020F0502020204030204" pitchFamily="34" charset="0"/>
                <a:cs typeface="Calibri" panose="020F0502020204030204" pitchFamily="34" charset="0"/>
              </a:rPr>
              <a:t>Καινή Διαθήκη:</a:t>
            </a:r>
            <a:r>
              <a:rPr lang="x-none" sz="3600" dirty="0">
                <a:solidFill>
                  <a:schemeClr val="bg1"/>
                </a:solidFill>
                <a:latin typeface="Calibri" panose="020F0502020204030204" pitchFamily="34" charset="0"/>
                <a:cs typeface="Calibri" panose="020F0502020204030204" pitchFamily="34" charset="0"/>
              </a:rPr>
              <a:t/>
            </a:r>
            <a:br>
              <a:rPr lang="x-none" sz="3600" dirty="0">
                <a:solidFill>
                  <a:schemeClr val="bg1"/>
                </a:solidFill>
                <a:latin typeface="Calibri" panose="020F0502020204030204" pitchFamily="34" charset="0"/>
                <a:cs typeface="Calibri" panose="020F0502020204030204" pitchFamily="34" charset="0"/>
              </a:rPr>
            </a:br>
            <a:endParaRPr lang="x-none" sz="36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3348A12-3AB2-4228-B6EF-8CF9B447ECEE}"/>
              </a:ext>
            </a:extLst>
          </p:cNvPr>
          <p:cNvSpPr>
            <a:spLocks noGrp="1"/>
          </p:cNvSpPr>
          <p:nvPr>
            <p:ph idx="1"/>
          </p:nvPr>
        </p:nvSpPr>
        <p:spPr>
          <a:xfrm>
            <a:off x="1103312" y="801858"/>
            <a:ext cx="8946541" cy="5866228"/>
          </a:xfrm>
        </p:spPr>
        <p:txBody>
          <a:bodyPr>
            <a:normAutofit fontScale="70000" lnSpcReduction="20000"/>
          </a:bodyPr>
          <a:lstStyle/>
          <a:p>
            <a:pPr algn="just">
              <a:buNone/>
            </a:pPr>
            <a:r>
              <a:rPr lang="en-US" sz="2300" dirty="0" smtClean="0">
                <a:solidFill>
                  <a:schemeClr val="bg1"/>
                </a:solidFill>
                <a:latin typeface="Calibri" panose="020F0502020204030204" pitchFamily="34" charset="0"/>
                <a:cs typeface="Calibri" panose="020F0502020204030204" pitchFamily="34" charset="0"/>
              </a:rPr>
              <a:t>        </a:t>
            </a:r>
            <a:r>
              <a:rPr lang="el-GR" sz="2300" b="1" dirty="0" smtClean="0">
                <a:solidFill>
                  <a:schemeClr val="bg1"/>
                </a:solidFill>
                <a:latin typeface="Calibri" panose="020F0502020204030204" pitchFamily="34" charset="0"/>
                <a:cs typeface="Calibri" panose="020F0502020204030204" pitchFamily="34" charset="0"/>
              </a:rPr>
              <a:t>Ένα </a:t>
            </a:r>
            <a:r>
              <a:rPr lang="el-GR" sz="2300" b="1" dirty="0">
                <a:solidFill>
                  <a:schemeClr val="bg1"/>
                </a:solidFill>
                <a:latin typeface="Calibri" panose="020F0502020204030204" pitchFamily="34" charset="0"/>
                <a:cs typeface="Calibri" panose="020F0502020204030204" pitchFamily="34" charset="0"/>
              </a:rPr>
              <a:t>από τα βασικότερα επιχειρήματα αρκετών μουσουλμάνων απολογητών, στηρίζεται στο χωρίο του Ευαγγελίου του Ιωάννη, για την υπόσχεση του Χριστού, ότι μετά από αυτόν θα έλθει ο Παράκλητος: «</a:t>
            </a:r>
            <a:r>
              <a:rPr lang="el-GR" sz="2300" b="1" i="1" dirty="0">
                <a:solidFill>
                  <a:schemeClr val="bg1"/>
                </a:solidFill>
                <a:latin typeface="Calibri" panose="020F0502020204030204" pitchFamily="34" charset="0"/>
                <a:cs typeface="Calibri" panose="020F0502020204030204" pitchFamily="34" charset="0"/>
              </a:rPr>
              <a:t>ὁ δὲ παράκλητος, τὸ Πνεῦμα τὸ ῞Αγιον ὃ πέμψει ὁ πατὴρ ἐν τῷ ὀνόματί μου, ἐκεῖνος ὑμᾶς διδάξει πάντα καὶ ὑπομνήσει ὑμᾶς πάντα ἃ εἶπον ὑμῖν</a:t>
            </a:r>
            <a:r>
              <a:rPr lang="el-GR" sz="2300" b="1" dirty="0">
                <a:solidFill>
                  <a:schemeClr val="bg1"/>
                </a:solidFill>
                <a:latin typeface="Calibri" panose="020F0502020204030204" pitchFamily="34" charset="0"/>
                <a:cs typeface="Calibri" panose="020F0502020204030204" pitchFamily="34" charset="0"/>
              </a:rPr>
              <a:t>» (Ιωάν. 14, 26</a:t>
            </a:r>
            <a:r>
              <a:rPr lang="el-GR" sz="2300" b="1" dirty="0" smtClean="0">
                <a:solidFill>
                  <a:schemeClr val="bg1"/>
                </a:solidFill>
                <a:latin typeface="Calibri" panose="020F0502020204030204" pitchFamily="34" charset="0"/>
                <a:cs typeface="Calibri" panose="020F0502020204030204" pitchFamily="34" charset="0"/>
              </a:rPr>
              <a:t>)</a:t>
            </a:r>
            <a:r>
              <a:rPr lang="en-US" sz="2300" b="1" dirty="0" smtClean="0">
                <a:solidFill>
                  <a:schemeClr val="bg1"/>
                </a:solidFill>
                <a:latin typeface="Calibri" panose="020F0502020204030204" pitchFamily="34" charset="0"/>
                <a:cs typeface="Calibri" panose="020F0502020204030204" pitchFamily="34" charset="0"/>
              </a:rPr>
              <a:t>.</a:t>
            </a:r>
            <a:endParaRPr lang="x-none" sz="2300" b="1"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ο al-Jaʿfarī σχολιάζοντας το χωρίο αυτό παρατηρεί: «</a:t>
            </a:r>
            <a:r>
              <a:rPr lang="el-GR" sz="2300" i="1" dirty="0">
                <a:solidFill>
                  <a:schemeClr val="bg1"/>
                </a:solidFill>
                <a:latin typeface="Calibri" panose="020F0502020204030204" pitchFamily="34" charset="0"/>
                <a:cs typeface="Calibri" panose="020F0502020204030204" pitchFamily="34" charset="0"/>
              </a:rPr>
              <a:t>Ο Παράκλητος είναι ο Μωάμεθ, ο αγγελιοφόρος του Θεού – ας είναι η ειρήνη και οι προσευχές του Θεού επάνω σ’ αυτόν – και είναι εκείνος, τον οποίο απέστειλε ο Θεός μετά το Χριστό και επίσης εκείνος που δίδαξε τα πάντα στον κόσμο</a:t>
            </a:r>
            <a:r>
              <a:rPr lang="el-GR" sz="2300" dirty="0">
                <a:solidFill>
                  <a:schemeClr val="bg1"/>
                </a:solidFill>
                <a:latin typeface="Calibri" panose="020F0502020204030204" pitchFamily="34" charset="0"/>
                <a:cs typeface="Calibri" panose="020F0502020204030204" pitchFamily="34" charset="0"/>
              </a:rPr>
              <a:t> […] </a:t>
            </a:r>
            <a:r>
              <a:rPr lang="el-GR" sz="2300" i="1" dirty="0">
                <a:solidFill>
                  <a:schemeClr val="bg1"/>
                </a:solidFill>
                <a:latin typeface="Calibri" panose="020F0502020204030204" pitchFamily="34" charset="0"/>
                <a:cs typeface="Calibri" panose="020F0502020204030204" pitchFamily="34" charset="0"/>
              </a:rPr>
              <a:t>Επίσης γνωρίζουμε, ότι οι χριστιανοί διαφώνησαν μεταξύ τους ως προς την ερμηνεία του ονόματός του· έτσι, κάποιοι ισχυρίστηκαν, ότι είναι ο ένδοξος, άλλοι, ότι είναι ο παρηγορητής, ενώ οι περισσότεροι εξ αυτών, ότι είναι ο σωτήρας</a:t>
            </a:r>
            <a:r>
              <a:rPr lang="el-GR" sz="2300" dirty="0" smtClean="0">
                <a:solidFill>
                  <a:schemeClr val="bg1"/>
                </a:solidFill>
                <a:latin typeface="Calibri" panose="020F0502020204030204" pitchFamily="34" charset="0"/>
                <a:cs typeface="Calibri" panose="020F0502020204030204" pitchFamily="34" charset="0"/>
              </a:rPr>
              <a:t>»</a:t>
            </a:r>
            <a:r>
              <a:rPr lang="en-US" sz="2300" dirty="0" smtClean="0">
                <a:solidFill>
                  <a:schemeClr val="bg1"/>
                </a:solidFill>
                <a:latin typeface="Calibri" panose="020F0502020204030204" pitchFamily="34" charset="0"/>
                <a:cs typeface="Calibri" panose="020F0502020204030204" pitchFamily="34" charset="0"/>
              </a:rPr>
              <a:t>.</a:t>
            </a:r>
            <a:endParaRPr lang="x-none"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Εάν πράγματι γίνει δεκτή η επικρατέστερη άποψη των χριστιανών, ότι ο Παράκλητος, στον οποίο αναφέρεται το παραπάνω ευαγγελικό χωρίο είναι σωτήρας, τότε, πράγματι, δεν μπορεί να είναι άλλος από τον Προφήτη </a:t>
            </a:r>
            <a:r>
              <a:rPr lang="el-GR" sz="2300" dirty="0" smtClean="0">
                <a:solidFill>
                  <a:schemeClr val="bg1"/>
                </a:solidFill>
                <a:latin typeface="Calibri" panose="020F0502020204030204" pitchFamily="34" charset="0"/>
                <a:cs typeface="Calibri" panose="020F0502020204030204" pitchFamily="34" charset="0"/>
              </a:rPr>
              <a:t>Μωάμεθ</a:t>
            </a:r>
            <a:r>
              <a:rPr lang="en-US" sz="2300" dirty="0" smtClean="0">
                <a:solidFill>
                  <a:schemeClr val="bg1"/>
                </a:solidFill>
                <a:latin typeface="Calibri" panose="020F0502020204030204" pitchFamily="34" charset="0"/>
                <a:cs typeface="Calibri" panose="020F0502020204030204" pitchFamily="34" charset="0"/>
              </a:rPr>
              <a:t>.</a:t>
            </a:r>
            <a:endParaRPr lang="el-GR"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 Ο Μωάμεθ έσωσε τον κόσμο, την ανθρωπότητα από την απιστία, την αμαρτία και την </a:t>
            </a:r>
            <a:r>
              <a:rPr lang="el-GR" sz="2300" dirty="0" smtClean="0">
                <a:solidFill>
                  <a:schemeClr val="bg1"/>
                </a:solidFill>
                <a:latin typeface="Calibri" panose="020F0502020204030204" pitchFamily="34" charset="0"/>
                <a:cs typeface="Calibri" panose="020F0502020204030204" pitchFamily="34" charset="0"/>
              </a:rPr>
              <a:t>άγνοια</a:t>
            </a:r>
            <a:r>
              <a:rPr lang="en-US" sz="2300" dirty="0" smtClean="0">
                <a:solidFill>
                  <a:schemeClr val="bg1"/>
                </a:solidFill>
                <a:latin typeface="Calibri" panose="020F0502020204030204" pitchFamily="34" charset="0"/>
                <a:cs typeface="Calibri" panose="020F0502020204030204" pitchFamily="34" charset="0"/>
              </a:rPr>
              <a:t>.</a:t>
            </a:r>
            <a:endParaRPr lang="x-none"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Αυτό, μάλιστα, το επέτυχε στρέφοντας τον κόσμο στο μονοθεϊσμό και τη λατρεία στο ένα και μοναδικό Θεό (</a:t>
            </a:r>
            <a:r>
              <a:rPr lang="en-US" sz="2300" i="1" dirty="0">
                <a:solidFill>
                  <a:schemeClr val="bg1"/>
                </a:solidFill>
                <a:latin typeface="Calibri" panose="020F0502020204030204" pitchFamily="34" charset="0"/>
                <a:cs typeface="Calibri" panose="020F0502020204030204" pitchFamily="34" charset="0"/>
              </a:rPr>
              <a:t>al</a:t>
            </a:r>
            <a:r>
              <a:rPr lang="el-GR" sz="2300" i="1" dirty="0">
                <a:solidFill>
                  <a:schemeClr val="bg1"/>
                </a:solidFill>
                <a:latin typeface="Calibri" panose="020F0502020204030204" pitchFamily="34" charset="0"/>
                <a:cs typeface="Calibri" panose="020F0502020204030204" pitchFamily="34" charset="0"/>
              </a:rPr>
              <a:t>-</a:t>
            </a:r>
            <a:r>
              <a:rPr lang="en-GB" sz="2300" i="1" dirty="0">
                <a:solidFill>
                  <a:schemeClr val="bg1"/>
                </a:solidFill>
                <a:latin typeface="Calibri" panose="020F0502020204030204" pitchFamily="34" charset="0"/>
                <a:cs typeface="Calibri" panose="020F0502020204030204" pitchFamily="34" charset="0"/>
              </a:rPr>
              <a:t>tawḥ</a:t>
            </a:r>
            <a:r>
              <a:rPr lang="el-GR" sz="2300" i="1" dirty="0">
                <a:solidFill>
                  <a:schemeClr val="bg1"/>
                </a:solidFill>
                <a:latin typeface="Calibri" panose="020F0502020204030204" pitchFamily="34" charset="0"/>
                <a:cs typeface="Calibri" panose="020F0502020204030204" pitchFamily="34" charset="0"/>
              </a:rPr>
              <a:t>ī</a:t>
            </a:r>
            <a:r>
              <a:rPr lang="en-GB" sz="2300" i="1" dirty="0">
                <a:solidFill>
                  <a:schemeClr val="bg1"/>
                </a:solidFill>
                <a:latin typeface="Calibri" panose="020F0502020204030204" pitchFamily="34" charset="0"/>
                <a:cs typeface="Calibri" panose="020F0502020204030204" pitchFamily="34" charset="0"/>
              </a:rPr>
              <a:t>d</a:t>
            </a:r>
            <a:r>
              <a:rPr lang="el-GR" sz="2300" dirty="0" smtClean="0">
                <a:solidFill>
                  <a:schemeClr val="bg1"/>
                </a:solidFill>
                <a:latin typeface="Calibri" panose="020F0502020204030204" pitchFamily="34" charset="0"/>
                <a:cs typeface="Calibri" panose="020F0502020204030204" pitchFamily="34" charset="0"/>
              </a:rPr>
              <a:t>)</a:t>
            </a:r>
            <a:r>
              <a:rPr lang="en-US" sz="2300" dirty="0" smtClean="0">
                <a:solidFill>
                  <a:schemeClr val="bg1"/>
                </a:solidFill>
                <a:latin typeface="Calibri" panose="020F0502020204030204" pitchFamily="34" charset="0"/>
                <a:cs typeface="Calibri" panose="020F0502020204030204" pitchFamily="34" charset="0"/>
              </a:rPr>
              <a:t>.</a:t>
            </a:r>
            <a:endParaRPr lang="x-none"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Εάν, όμως, ισχύει η άποψη ορισμένων χριστιανών, ότι η λέξη </a:t>
            </a:r>
            <a:r>
              <a:rPr lang="el-GR" sz="2300" i="1" dirty="0">
                <a:solidFill>
                  <a:schemeClr val="bg1"/>
                </a:solidFill>
                <a:latin typeface="Calibri" panose="020F0502020204030204" pitchFamily="34" charset="0"/>
                <a:cs typeface="Calibri" panose="020F0502020204030204" pitchFamily="34" charset="0"/>
              </a:rPr>
              <a:t>Παράκλητος</a:t>
            </a:r>
            <a:r>
              <a:rPr lang="el-GR" sz="2300" dirty="0">
                <a:solidFill>
                  <a:schemeClr val="bg1"/>
                </a:solidFill>
                <a:latin typeface="Calibri" panose="020F0502020204030204" pitchFamily="34" charset="0"/>
                <a:cs typeface="Calibri" panose="020F0502020204030204" pitchFamily="34" charset="0"/>
              </a:rPr>
              <a:t> ερμηνεύεται ως </a:t>
            </a:r>
            <a:r>
              <a:rPr lang="el-GR" sz="2300" i="1" dirty="0">
                <a:solidFill>
                  <a:schemeClr val="bg1"/>
                </a:solidFill>
                <a:latin typeface="Calibri" panose="020F0502020204030204" pitchFamily="34" charset="0"/>
                <a:cs typeface="Calibri" panose="020F0502020204030204" pitchFamily="34" charset="0"/>
              </a:rPr>
              <a:t>ένδοξος </a:t>
            </a:r>
            <a:r>
              <a:rPr lang="el-GR" sz="2300" dirty="0">
                <a:solidFill>
                  <a:schemeClr val="bg1"/>
                </a:solidFill>
                <a:latin typeface="Calibri" panose="020F0502020204030204" pitchFamily="34" charset="0"/>
                <a:cs typeface="Calibri" panose="020F0502020204030204" pitchFamily="34" charset="0"/>
              </a:rPr>
              <a:t>(</a:t>
            </a:r>
            <a:r>
              <a:rPr lang="en-GB" sz="2300" i="1" dirty="0">
                <a:solidFill>
                  <a:schemeClr val="bg1"/>
                </a:solidFill>
                <a:latin typeface="Calibri" panose="020F0502020204030204" pitchFamily="34" charset="0"/>
                <a:cs typeface="Calibri" panose="020F0502020204030204" pitchFamily="34" charset="0"/>
              </a:rPr>
              <a:t>al</a:t>
            </a:r>
            <a:r>
              <a:rPr lang="el-GR" sz="2300" i="1" dirty="0">
                <a:solidFill>
                  <a:schemeClr val="bg1"/>
                </a:solidFill>
                <a:latin typeface="Calibri" panose="020F0502020204030204" pitchFamily="34" charset="0"/>
                <a:cs typeface="Calibri" panose="020F0502020204030204" pitchFamily="34" charset="0"/>
              </a:rPr>
              <a:t>-</a:t>
            </a:r>
            <a:r>
              <a:rPr lang="en-GB" sz="2300" i="1" dirty="0">
                <a:solidFill>
                  <a:schemeClr val="bg1"/>
                </a:solidFill>
                <a:latin typeface="Calibri" panose="020F0502020204030204" pitchFamily="34" charset="0"/>
                <a:cs typeface="Calibri" panose="020F0502020204030204" pitchFamily="34" charset="0"/>
              </a:rPr>
              <a:t>ḥamid</a:t>
            </a:r>
            <a:r>
              <a:rPr lang="el-GR" sz="2300" dirty="0">
                <a:solidFill>
                  <a:schemeClr val="bg1"/>
                </a:solidFill>
                <a:latin typeface="Calibri" panose="020F0502020204030204" pitchFamily="34" charset="0"/>
                <a:cs typeface="Calibri" panose="020F0502020204030204" pitchFamily="34" charset="0"/>
              </a:rPr>
              <a:t>), αυτό ενισχύει ακόμη περισσότερο το ισλαμικό επιχείρημα, αφού η λέξη αυτή συγγενεύει με την αντίστοιχη λέξη (</a:t>
            </a:r>
            <a:r>
              <a:rPr lang="en-GB" sz="2300" i="1" dirty="0">
                <a:solidFill>
                  <a:schemeClr val="bg1"/>
                </a:solidFill>
                <a:latin typeface="Calibri" panose="020F0502020204030204" pitchFamily="34" charset="0"/>
                <a:cs typeface="Calibri" panose="020F0502020204030204" pitchFamily="34" charset="0"/>
              </a:rPr>
              <a:t>Muḥammad</a:t>
            </a:r>
            <a:r>
              <a:rPr lang="el-GR" sz="2300" dirty="0" smtClean="0">
                <a:solidFill>
                  <a:schemeClr val="bg1"/>
                </a:solidFill>
                <a:latin typeface="Calibri" panose="020F0502020204030204" pitchFamily="34" charset="0"/>
                <a:cs typeface="Calibri" panose="020F0502020204030204" pitchFamily="34" charset="0"/>
              </a:rPr>
              <a:t>)</a:t>
            </a:r>
            <a:r>
              <a:rPr lang="en-US" sz="2300" dirty="0" smtClean="0">
                <a:solidFill>
                  <a:schemeClr val="bg1"/>
                </a:solidFill>
                <a:latin typeface="Calibri" panose="020F0502020204030204" pitchFamily="34" charset="0"/>
                <a:cs typeface="Calibri" panose="020F0502020204030204" pitchFamily="34" charset="0"/>
              </a:rPr>
              <a:t>.</a:t>
            </a:r>
            <a:endParaRPr lang="x-none"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Έχοντας ως βάση την αραβική γλώσσα το όνομα του προφήτη του Ισλάμ Μωάμεθ είναι συνώνυμο με τη λέξη </a:t>
            </a:r>
            <a:r>
              <a:rPr lang="el-GR" sz="2300" i="1" dirty="0" smtClean="0">
                <a:solidFill>
                  <a:schemeClr val="bg1"/>
                </a:solidFill>
                <a:latin typeface="Calibri" panose="020F0502020204030204" pitchFamily="34" charset="0"/>
                <a:cs typeface="Calibri" panose="020F0502020204030204" pitchFamily="34" charset="0"/>
              </a:rPr>
              <a:t>ένδοξος</a:t>
            </a:r>
            <a:r>
              <a:rPr lang="en-US" sz="2300" i="1" dirty="0" smtClean="0">
                <a:solidFill>
                  <a:schemeClr val="bg1"/>
                </a:solidFill>
                <a:latin typeface="Calibri" panose="020F0502020204030204" pitchFamily="34" charset="0"/>
                <a:cs typeface="Calibri" panose="020F0502020204030204" pitchFamily="34" charset="0"/>
              </a:rPr>
              <a:t>.</a:t>
            </a:r>
            <a:endParaRPr lang="x-none" sz="2300" dirty="0">
              <a:solidFill>
                <a:schemeClr val="bg1"/>
              </a:solidFill>
              <a:latin typeface="Calibri" panose="020F0502020204030204" pitchFamily="34" charset="0"/>
              <a:cs typeface="Calibri" panose="020F0502020204030204" pitchFamily="34" charset="0"/>
            </a:endParaRPr>
          </a:p>
          <a:p>
            <a:pPr algn="just"/>
            <a:r>
              <a:rPr lang="el-GR" sz="2300" dirty="0">
                <a:solidFill>
                  <a:schemeClr val="bg1"/>
                </a:solidFill>
                <a:latin typeface="Calibri" panose="020F0502020204030204" pitchFamily="34" charset="0"/>
                <a:cs typeface="Calibri" panose="020F0502020204030204" pitchFamily="34" charset="0"/>
              </a:rPr>
              <a:t>Καταλήγει στο συμπέρασμα, ότι σε κάθε περίπτωση, είτε γίνει δεκτή η μία ερμηνεία της λέξης </a:t>
            </a:r>
            <a:r>
              <a:rPr lang="el-GR" sz="2300" i="1" dirty="0">
                <a:solidFill>
                  <a:schemeClr val="bg1"/>
                </a:solidFill>
                <a:latin typeface="Calibri" panose="020F0502020204030204" pitchFamily="34" charset="0"/>
                <a:cs typeface="Calibri" panose="020F0502020204030204" pitchFamily="34" charset="0"/>
              </a:rPr>
              <a:t>Παράκλητος</a:t>
            </a:r>
            <a:r>
              <a:rPr lang="el-GR" sz="2300" dirty="0">
                <a:solidFill>
                  <a:schemeClr val="bg1"/>
                </a:solidFill>
                <a:latin typeface="Calibri" panose="020F0502020204030204" pitchFamily="34" charset="0"/>
                <a:cs typeface="Calibri" panose="020F0502020204030204" pitchFamily="34" charset="0"/>
              </a:rPr>
              <a:t>, εκείνη του σωτήρα, είτε η άλλη ερμηνεία, εκείνη του ενδόξου, ο Παράκλητος, ο οποίος αναφέρεται στο Ευαγγέλιο του Ιωάννη δεν είναι άλλος από τον προφήτη </a:t>
            </a:r>
            <a:r>
              <a:rPr lang="el-GR" sz="2300" dirty="0" smtClean="0">
                <a:solidFill>
                  <a:schemeClr val="bg1"/>
                </a:solidFill>
                <a:latin typeface="Calibri" panose="020F0502020204030204" pitchFamily="34" charset="0"/>
                <a:cs typeface="Calibri" panose="020F0502020204030204" pitchFamily="34" charset="0"/>
              </a:rPr>
              <a:t>Μωάμεθ</a:t>
            </a:r>
            <a:r>
              <a:rPr lang="en-US" sz="2300" dirty="0" smtClean="0">
                <a:solidFill>
                  <a:schemeClr val="bg1"/>
                </a:solidFill>
                <a:latin typeface="Calibri" panose="020F0502020204030204" pitchFamily="34" charset="0"/>
                <a:cs typeface="Calibri" panose="020F0502020204030204" pitchFamily="34" charset="0"/>
              </a:rPr>
              <a:t>.</a:t>
            </a:r>
            <a:endParaRPr lang="x-none" sz="2200" dirty="0">
              <a:solidFill>
                <a:schemeClr val="bg1"/>
              </a:solidFill>
              <a:latin typeface="Calibri" panose="020F0502020204030204" pitchFamily="34" charset="0"/>
              <a:cs typeface="Calibri" panose="020F0502020204030204" pitchFamily="34" charset="0"/>
            </a:endParaRPr>
          </a:p>
          <a:p>
            <a:pPr algn="just"/>
            <a:endParaRPr lang="x-none"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640958408"/>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46B7FD-0FD0-4D76-96CB-3566DEE08A4A}"/>
              </a:ext>
            </a:extLst>
          </p:cNvPr>
          <p:cNvSpPr>
            <a:spLocks noGrp="1"/>
          </p:cNvSpPr>
          <p:nvPr>
            <p:ph idx="1"/>
          </p:nvPr>
        </p:nvSpPr>
        <p:spPr>
          <a:xfrm>
            <a:off x="1440936" y="1364566"/>
            <a:ext cx="8946541" cy="4572000"/>
          </a:xfrm>
        </p:spPr>
        <p:txBody>
          <a:bodyPr/>
          <a:lstStyle/>
          <a:p>
            <a:pPr marL="0" indent="0" algn="just">
              <a:buNone/>
            </a:pPr>
            <a:r>
              <a:rPr lang="el-GR" sz="4000" b="1" dirty="0">
                <a:latin typeface="Calibri" panose="020F0502020204030204" pitchFamily="34" charset="0"/>
                <a:cs typeface="Calibri" panose="020F0502020204030204" pitchFamily="34" charset="0"/>
              </a:rPr>
              <a:t>Υπάρχει κοινός τόπος με τους μουσουλμάνους και αν ναι, μπορεί να λάβει χώρα ένας σύγχρονος ισλαμο-χριστιανικός διάλογος επί τη βάσει της Αγίας Γραφής;</a:t>
            </a:r>
            <a:endParaRPr lang="x-none" sz="4000" dirty="0">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395887645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F1DF25-B6F5-4CAB-9F59-B2A98CA74731}"/>
              </a:ext>
            </a:extLst>
          </p:cNvPr>
          <p:cNvSpPr>
            <a:spLocks noGrp="1"/>
          </p:cNvSpPr>
          <p:nvPr>
            <p:ph idx="1"/>
          </p:nvPr>
        </p:nvSpPr>
        <p:spPr/>
        <p:txBody>
          <a:bodyPr>
            <a:normAutofit/>
          </a:bodyPr>
          <a:lstStyle/>
          <a:p>
            <a:pPr algn="just"/>
            <a:r>
              <a:rPr lang="el-GR" sz="3200" dirty="0">
                <a:solidFill>
                  <a:schemeClr val="bg1"/>
                </a:solidFill>
                <a:latin typeface="Calibri" panose="020F0502020204030204" pitchFamily="34" charset="0"/>
                <a:cs typeface="Calibri" panose="020F0502020204030204" pitchFamily="34" charset="0"/>
              </a:rPr>
              <a:t>Το Ισλάμ διαθέτει επίσης και τις βασικές αρχές της δογματικής του διδασκαλίας, καθώς και της πρακτικής ζωής των </a:t>
            </a:r>
            <a:r>
              <a:rPr lang="el-GR" sz="3200" dirty="0" smtClean="0">
                <a:solidFill>
                  <a:schemeClr val="bg1"/>
                </a:solidFill>
                <a:latin typeface="Calibri" panose="020F0502020204030204" pitchFamily="34" charset="0"/>
                <a:cs typeface="Calibri" panose="020F0502020204030204" pitchFamily="34" charset="0"/>
              </a:rPr>
              <a:t>πιστών</a:t>
            </a:r>
            <a:r>
              <a:rPr lang="en-US" sz="3200" dirty="0" smtClean="0">
                <a:solidFill>
                  <a:schemeClr val="bg1"/>
                </a:solidFill>
                <a:latin typeface="Calibri" panose="020F0502020204030204" pitchFamily="34" charset="0"/>
                <a:cs typeface="Calibri" panose="020F0502020204030204" pitchFamily="34" charset="0"/>
              </a:rPr>
              <a:t>.</a:t>
            </a:r>
            <a:endParaRPr lang="x-none" sz="3200" dirty="0">
              <a:solidFill>
                <a:schemeClr val="bg1"/>
              </a:solidFill>
              <a:latin typeface="Calibri" panose="020F0502020204030204" pitchFamily="34" charset="0"/>
              <a:cs typeface="Calibri" panose="020F0502020204030204" pitchFamily="34" charset="0"/>
            </a:endParaRPr>
          </a:p>
          <a:p>
            <a:pPr algn="just"/>
            <a:r>
              <a:rPr lang="el-GR" sz="3200" dirty="0">
                <a:solidFill>
                  <a:schemeClr val="bg1"/>
                </a:solidFill>
                <a:latin typeface="Calibri" panose="020F0502020204030204" pitchFamily="34" charset="0"/>
                <a:cs typeface="Calibri" panose="020F0502020204030204" pitchFamily="34" charset="0"/>
              </a:rPr>
              <a:t> Χωρίζεται σε πυλώνες του Ισλάμ (arkān </a:t>
            </a:r>
            <a:r>
              <a:rPr lang="en-GB" sz="3200" dirty="0">
                <a:solidFill>
                  <a:schemeClr val="bg1"/>
                </a:solidFill>
                <a:latin typeface="Calibri" panose="020F0502020204030204" pitchFamily="34" charset="0"/>
                <a:cs typeface="Calibri" panose="020F0502020204030204" pitchFamily="34" charset="0"/>
              </a:rPr>
              <a:t>al</a:t>
            </a:r>
            <a:r>
              <a:rPr lang="el-GR" sz="3200" dirty="0">
                <a:solidFill>
                  <a:schemeClr val="bg1"/>
                </a:solidFill>
                <a:latin typeface="Calibri" panose="020F0502020204030204" pitchFamily="34" charset="0"/>
                <a:cs typeface="Calibri" panose="020F0502020204030204" pitchFamily="34" charset="0"/>
              </a:rPr>
              <a:t>-</a:t>
            </a:r>
            <a:r>
              <a:rPr lang="en-GB" sz="3200" dirty="0">
                <a:solidFill>
                  <a:schemeClr val="bg1"/>
                </a:solidFill>
                <a:latin typeface="Calibri" panose="020F0502020204030204" pitchFamily="34" charset="0"/>
                <a:cs typeface="Calibri" panose="020F0502020204030204" pitchFamily="34" charset="0"/>
              </a:rPr>
              <a:t>Isl</a:t>
            </a:r>
            <a:r>
              <a:rPr lang="el-GR" sz="3200" dirty="0">
                <a:solidFill>
                  <a:schemeClr val="bg1"/>
                </a:solidFill>
                <a:latin typeface="Calibri" panose="020F0502020204030204" pitchFamily="34" charset="0"/>
                <a:cs typeface="Calibri" panose="020F0502020204030204" pitchFamily="34" charset="0"/>
              </a:rPr>
              <a:t>ā</a:t>
            </a:r>
            <a:r>
              <a:rPr lang="en-GB" sz="3200" dirty="0">
                <a:solidFill>
                  <a:schemeClr val="bg1"/>
                </a:solidFill>
                <a:latin typeface="Calibri" panose="020F0502020204030204" pitchFamily="34" charset="0"/>
                <a:cs typeface="Calibri" panose="020F0502020204030204" pitchFamily="34" charset="0"/>
              </a:rPr>
              <a:t>m</a:t>
            </a:r>
            <a:r>
              <a:rPr lang="el-GR" sz="3200" dirty="0">
                <a:solidFill>
                  <a:schemeClr val="bg1"/>
                </a:solidFill>
                <a:latin typeface="Calibri" panose="020F0502020204030204" pitchFamily="34" charset="0"/>
                <a:cs typeface="Calibri" panose="020F0502020204030204" pitchFamily="34" charset="0"/>
              </a:rPr>
              <a:t>) και σε άρθρα της πίστεως (arkān al-</a:t>
            </a:r>
            <a:r>
              <a:rPr lang="el-GR" sz="3200" dirty="0" err="1">
                <a:solidFill>
                  <a:schemeClr val="bg1"/>
                </a:solidFill>
                <a:latin typeface="Calibri" panose="020F0502020204030204" pitchFamily="34" charset="0"/>
                <a:cs typeface="Calibri" panose="020F0502020204030204" pitchFamily="34" charset="0"/>
              </a:rPr>
              <a:t>īmān</a:t>
            </a:r>
            <a:r>
              <a:rPr lang="el-GR" sz="3200" dirty="0" smtClean="0">
                <a:solidFill>
                  <a:schemeClr val="bg1"/>
                </a:solidFill>
                <a:latin typeface="Calibri" panose="020F0502020204030204" pitchFamily="34" charset="0"/>
                <a:cs typeface="Calibri" panose="020F0502020204030204" pitchFamily="34" charset="0"/>
              </a:rPr>
              <a:t>)</a:t>
            </a:r>
            <a:r>
              <a:rPr lang="en-US" sz="3200" dirty="0" smtClean="0">
                <a:solidFill>
                  <a:schemeClr val="bg1"/>
                </a:solidFill>
                <a:latin typeface="Calibri" panose="020F0502020204030204" pitchFamily="34" charset="0"/>
                <a:cs typeface="Calibri" panose="020F0502020204030204" pitchFamily="34" charset="0"/>
              </a:rPr>
              <a:t>.</a:t>
            </a:r>
            <a:r>
              <a:rPr lang="el-GR" sz="3200" dirty="0" smtClean="0">
                <a:solidFill>
                  <a:schemeClr val="bg1"/>
                </a:solidFill>
                <a:latin typeface="Calibri" panose="020F0502020204030204" pitchFamily="34" charset="0"/>
                <a:cs typeface="Calibri" panose="020F0502020204030204" pitchFamily="34" charset="0"/>
              </a:rPr>
              <a:t> </a:t>
            </a:r>
            <a:endParaRPr lang="x-none" sz="3200" dirty="0">
              <a:solidFill>
                <a:schemeClr val="bg1"/>
              </a:solidFill>
              <a:latin typeface="Calibri" panose="020F0502020204030204" pitchFamily="34" charset="0"/>
              <a:cs typeface="Calibri" panose="020F0502020204030204" pitchFamily="34" charset="0"/>
            </a:endParaRPr>
          </a:p>
          <a:p>
            <a:endParaRPr lang="x-none" sz="3200" dirty="0"/>
          </a:p>
        </p:txBody>
      </p:sp>
    </p:spTree>
    <p:extLst>
      <p:ext uri="{BB962C8B-B14F-4D97-AF65-F5344CB8AC3E}">
        <p14:creationId xmlns:p14="http://schemas.microsoft.com/office/powerpoint/2010/main" xmlns="" val="1628733991"/>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2D883-F4FD-4D3F-A0AD-76435A65B29C}"/>
              </a:ext>
            </a:extLst>
          </p:cNvPr>
          <p:cNvSpPr>
            <a:spLocks noGrp="1"/>
          </p:cNvSpPr>
          <p:nvPr>
            <p:ph type="title"/>
          </p:nvPr>
        </p:nvSpPr>
        <p:spPr/>
        <p:txBody>
          <a:bodyPr/>
          <a:lstStyle/>
          <a:p>
            <a:r>
              <a:rPr lang="el-GR" dirty="0">
                <a:solidFill>
                  <a:schemeClr val="tx1"/>
                </a:solidFill>
                <a:latin typeface="Calibri" panose="020F0502020204030204" pitchFamily="34" charset="0"/>
                <a:cs typeface="Calibri" panose="020F0502020204030204" pitchFamily="34" charset="0"/>
              </a:rPr>
              <a:t>Οι πυλώνες του Ισλάμ (arkān </a:t>
            </a:r>
            <a:r>
              <a:rPr lang="en-GB" dirty="0">
                <a:solidFill>
                  <a:schemeClr val="tx1"/>
                </a:solidFill>
                <a:latin typeface="Calibri" panose="020F0502020204030204" pitchFamily="34" charset="0"/>
                <a:cs typeface="Calibri" panose="020F0502020204030204" pitchFamily="34" charset="0"/>
              </a:rPr>
              <a:t>al-Isl</a:t>
            </a:r>
            <a:r>
              <a:rPr lang="el-GR" dirty="0">
                <a:solidFill>
                  <a:schemeClr val="tx1"/>
                </a:solidFill>
                <a:latin typeface="Calibri" panose="020F0502020204030204" pitchFamily="34" charset="0"/>
                <a:cs typeface="Calibri" panose="020F0502020204030204" pitchFamily="34" charset="0"/>
              </a:rPr>
              <a:t>ā</a:t>
            </a:r>
            <a:r>
              <a:rPr lang="en-GB" dirty="0">
                <a:solidFill>
                  <a:schemeClr val="tx1"/>
                </a:solidFill>
                <a:latin typeface="Calibri" panose="020F0502020204030204" pitchFamily="34" charset="0"/>
                <a:cs typeface="Calibri" panose="020F0502020204030204" pitchFamily="34" charset="0"/>
              </a:rPr>
              <a:t>m</a:t>
            </a:r>
            <a:r>
              <a:rPr lang="el-GR" dirty="0">
                <a:solidFill>
                  <a:schemeClr val="tx1"/>
                </a:solidFill>
                <a:latin typeface="Calibri" panose="020F0502020204030204" pitchFamily="34" charset="0"/>
                <a:cs typeface="Calibri" panose="020F0502020204030204" pitchFamily="34" charset="0"/>
              </a:rPr>
              <a:t>) ή του ισλαμικού Δικαίου, είναι οι εξής:</a:t>
            </a:r>
            <a:r>
              <a:rPr lang="x-none" sz="3600" dirty="0">
                <a:solidFill>
                  <a:schemeClr val="tx1"/>
                </a:solidFill>
                <a:latin typeface="Calibri" panose="020F0502020204030204" pitchFamily="34" charset="0"/>
                <a:cs typeface="Calibri" panose="020F0502020204030204" pitchFamily="34" charset="0"/>
              </a:rPr>
              <a:t/>
            </a:r>
            <a:br>
              <a:rPr lang="x-none" sz="3600" dirty="0">
                <a:solidFill>
                  <a:schemeClr val="tx1"/>
                </a:solidFill>
                <a:latin typeface="Calibri" panose="020F0502020204030204" pitchFamily="34" charset="0"/>
                <a:cs typeface="Calibri" panose="020F0502020204030204" pitchFamily="34" charset="0"/>
              </a:rPr>
            </a:br>
            <a:endParaRPr lang="x-none" sz="36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68CA470-570E-48DD-B5F0-4E2B3029C7A7}"/>
              </a:ext>
            </a:extLst>
          </p:cNvPr>
          <p:cNvSpPr>
            <a:spLocks noGrp="1"/>
          </p:cNvSpPr>
          <p:nvPr>
            <p:ph idx="1"/>
          </p:nvPr>
        </p:nvSpPr>
        <p:spPr/>
        <p:txBody>
          <a:bodyPr/>
          <a:lstStyle/>
          <a:p>
            <a:pPr algn="just"/>
            <a:r>
              <a:rPr lang="el-GR" sz="2900" dirty="0" smtClean="0">
                <a:solidFill>
                  <a:schemeClr val="bg1"/>
                </a:solidFill>
                <a:latin typeface="Calibri" panose="020F0502020204030204" pitchFamily="34" charset="0"/>
                <a:cs typeface="Calibri" panose="020F0502020204030204" pitchFamily="34" charset="0"/>
              </a:rPr>
              <a:t>Η </a:t>
            </a:r>
            <a:r>
              <a:rPr lang="el-GR" sz="2900" dirty="0">
                <a:solidFill>
                  <a:schemeClr val="bg1"/>
                </a:solidFill>
                <a:latin typeface="Calibri" panose="020F0502020204030204" pitchFamily="34" charset="0"/>
                <a:cs typeface="Calibri" panose="020F0502020204030204" pitchFamily="34" charset="0"/>
              </a:rPr>
              <a:t>ομολογία πίστεως (shahāda) στον ένα και μοναδικό Θεό</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smtClean="0">
                <a:solidFill>
                  <a:schemeClr val="bg1"/>
                </a:solidFill>
                <a:latin typeface="Calibri" panose="020F0502020204030204" pitchFamily="34" charset="0"/>
                <a:cs typeface="Calibri" panose="020F0502020204030204" pitchFamily="34" charset="0"/>
              </a:rPr>
              <a:t>Η </a:t>
            </a:r>
            <a:r>
              <a:rPr lang="el-GR" sz="2900" dirty="0">
                <a:solidFill>
                  <a:schemeClr val="bg1"/>
                </a:solidFill>
                <a:latin typeface="Calibri" panose="020F0502020204030204" pitchFamily="34" charset="0"/>
                <a:cs typeface="Calibri" panose="020F0502020204030204" pitchFamily="34" charset="0"/>
              </a:rPr>
              <a:t>προσευχή (ṣalāt)</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 </a:t>
            </a:r>
            <a:r>
              <a:rPr lang="el-GR" sz="2900" dirty="0" smtClean="0">
                <a:solidFill>
                  <a:schemeClr val="bg1"/>
                </a:solidFill>
                <a:latin typeface="Calibri" panose="020F0502020204030204" pitchFamily="34" charset="0"/>
                <a:cs typeface="Calibri" panose="020F0502020204030204" pitchFamily="34" charset="0"/>
              </a:rPr>
              <a:t>Η </a:t>
            </a:r>
            <a:r>
              <a:rPr lang="el-GR" sz="2900" dirty="0">
                <a:solidFill>
                  <a:schemeClr val="bg1"/>
                </a:solidFill>
                <a:latin typeface="Calibri" panose="020F0502020204030204" pitchFamily="34" charset="0"/>
                <a:cs typeface="Calibri" panose="020F0502020204030204" pitchFamily="34" charset="0"/>
              </a:rPr>
              <a:t>νηστεία (ṣawm)</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 </a:t>
            </a:r>
            <a:r>
              <a:rPr lang="el-GR" sz="2900" dirty="0" smtClean="0">
                <a:solidFill>
                  <a:schemeClr val="bg1"/>
                </a:solidFill>
                <a:latin typeface="Calibri" panose="020F0502020204030204" pitchFamily="34" charset="0"/>
                <a:cs typeface="Calibri" panose="020F0502020204030204" pitchFamily="34" charset="0"/>
              </a:rPr>
              <a:t>Η </a:t>
            </a:r>
            <a:r>
              <a:rPr lang="el-GR" sz="2900" dirty="0">
                <a:solidFill>
                  <a:schemeClr val="bg1"/>
                </a:solidFill>
                <a:latin typeface="Calibri" panose="020F0502020204030204" pitchFamily="34" charset="0"/>
                <a:cs typeface="Calibri" panose="020F0502020204030204" pitchFamily="34" charset="0"/>
              </a:rPr>
              <a:t>φορολογία ή νομοθετημένη ελεημοσύνη (zakāt) </a:t>
            </a:r>
            <a:endParaRPr lang="x-none" sz="2900" dirty="0">
              <a:solidFill>
                <a:schemeClr val="bg1"/>
              </a:solidFill>
              <a:latin typeface="Calibri" panose="020F0502020204030204" pitchFamily="34" charset="0"/>
              <a:cs typeface="Calibri" panose="020F0502020204030204" pitchFamily="34" charset="0"/>
            </a:endParaRPr>
          </a:p>
          <a:p>
            <a:pPr algn="just"/>
            <a:r>
              <a:rPr lang="en-GB" sz="2900" dirty="0">
                <a:solidFill>
                  <a:schemeClr val="bg1"/>
                </a:solidFill>
                <a:latin typeface="Calibri" panose="020F0502020204030204" pitchFamily="34" charset="0"/>
                <a:cs typeface="Calibri" panose="020F0502020204030204" pitchFamily="34" charset="0"/>
              </a:rPr>
              <a:t> </a:t>
            </a:r>
            <a:r>
              <a:rPr lang="el-GR" sz="2900" dirty="0" smtClean="0">
                <a:solidFill>
                  <a:schemeClr val="bg1"/>
                </a:solidFill>
                <a:latin typeface="Calibri" panose="020F0502020204030204" pitchFamily="34" charset="0"/>
                <a:cs typeface="Calibri" panose="020F0502020204030204" pitchFamily="34" charset="0"/>
              </a:rPr>
              <a:t>Η </a:t>
            </a:r>
            <a:r>
              <a:rPr lang="el-GR" sz="2900" dirty="0">
                <a:solidFill>
                  <a:schemeClr val="bg1"/>
                </a:solidFill>
                <a:latin typeface="Calibri" panose="020F0502020204030204" pitchFamily="34" charset="0"/>
                <a:cs typeface="Calibri" panose="020F0502020204030204" pitchFamily="34" charset="0"/>
              </a:rPr>
              <a:t>«ιερά αποδημία», το ιερό προσκύνημα στη Μέκκα (hajj)</a:t>
            </a:r>
            <a:endParaRPr lang="x-none" sz="2900" dirty="0">
              <a:solidFill>
                <a:schemeClr val="bg1"/>
              </a:solidFill>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81724025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0B626-8079-4159-AB1F-84515266DB4F}"/>
              </a:ext>
            </a:extLst>
          </p:cNvPr>
          <p:cNvSpPr>
            <a:spLocks noGrp="1"/>
          </p:cNvSpPr>
          <p:nvPr>
            <p:ph type="title"/>
          </p:nvPr>
        </p:nvSpPr>
        <p:spPr/>
        <p:txBody>
          <a:bodyPr/>
          <a:lstStyle/>
          <a:p>
            <a:r>
              <a:rPr lang="el-GR" dirty="0">
                <a:solidFill>
                  <a:schemeClr val="tx1"/>
                </a:solidFill>
                <a:latin typeface="Calibri" panose="020F0502020204030204" pitchFamily="34" charset="0"/>
                <a:cs typeface="Calibri" panose="020F0502020204030204" pitchFamily="34" charset="0"/>
              </a:rPr>
              <a:t>Τα άρθρα της πίστεως (arkān al-īmān) είναι τα εξής:</a:t>
            </a:r>
            <a:endParaRPr lang="x-none"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572F47B-9B5D-49BF-9F6E-C34D552D7535}"/>
              </a:ext>
            </a:extLst>
          </p:cNvPr>
          <p:cNvSpPr>
            <a:spLocks noGrp="1"/>
          </p:cNvSpPr>
          <p:nvPr>
            <p:ph idx="1"/>
          </p:nvPr>
        </p:nvSpPr>
        <p:spPr/>
        <p:txBody>
          <a:bodyPr>
            <a:normAutofit/>
          </a:bodyPr>
          <a:lstStyle/>
          <a:p>
            <a:pPr algn="just"/>
            <a:r>
              <a:rPr lang="el-GR" sz="2900" dirty="0">
                <a:solidFill>
                  <a:schemeClr val="bg1"/>
                </a:solidFill>
                <a:latin typeface="Calibri" panose="020F0502020204030204" pitchFamily="34" charset="0"/>
                <a:cs typeface="Calibri" panose="020F0502020204030204" pitchFamily="34" charset="0"/>
              </a:rPr>
              <a:t>Πίστη στη μοναδικότητα του Θεού (</a:t>
            </a:r>
            <a:r>
              <a:rPr lang="en-GB" sz="2900" dirty="0">
                <a:solidFill>
                  <a:schemeClr val="bg1"/>
                </a:solidFill>
                <a:latin typeface="Calibri" panose="020F0502020204030204" pitchFamily="34" charset="0"/>
                <a:cs typeface="Calibri" panose="020F0502020204030204" pitchFamily="34" charset="0"/>
              </a:rPr>
              <a:t>All</a:t>
            </a:r>
            <a:r>
              <a:rPr lang="el-GR" sz="2900" dirty="0">
                <a:solidFill>
                  <a:schemeClr val="bg1"/>
                </a:solidFill>
                <a:latin typeface="Calibri" panose="020F0502020204030204" pitchFamily="34" charset="0"/>
                <a:cs typeface="Calibri" panose="020F0502020204030204" pitchFamily="34" charset="0"/>
              </a:rPr>
              <a:t>ā</a:t>
            </a:r>
            <a:r>
              <a:rPr lang="en-GB" sz="2900" dirty="0">
                <a:solidFill>
                  <a:schemeClr val="bg1"/>
                </a:solidFill>
                <a:latin typeface="Calibri" panose="020F0502020204030204" pitchFamily="34" charset="0"/>
                <a:cs typeface="Calibri" panose="020F0502020204030204" pitchFamily="34" charset="0"/>
              </a:rPr>
              <a:t>h</a:t>
            </a:r>
            <a:r>
              <a:rPr lang="el-GR" sz="2900" dirty="0">
                <a:solidFill>
                  <a:schemeClr val="bg1"/>
                </a:solidFill>
                <a:latin typeface="Calibri" panose="020F0502020204030204" pitchFamily="34" charset="0"/>
                <a:cs typeface="Calibri" panose="020F0502020204030204" pitchFamily="34" charset="0"/>
              </a:rPr>
              <a:t>)</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Στου αγγέλους</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Στα βιβλία του Θεού (θείες αποκαλύψεις) </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Στους προφήτες και αγγελιοφόρους του Θεού </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Στην Ημέρα της Κρίσεως </a:t>
            </a:r>
            <a:endParaRPr lang="x-none" sz="2900" dirty="0">
              <a:solidFill>
                <a:schemeClr val="bg1"/>
              </a:solidFill>
              <a:latin typeface="Calibri" panose="020F0502020204030204" pitchFamily="34" charset="0"/>
              <a:cs typeface="Calibri" panose="020F0502020204030204" pitchFamily="34" charset="0"/>
            </a:endParaRPr>
          </a:p>
          <a:p>
            <a:pPr algn="just"/>
            <a:r>
              <a:rPr lang="el-GR" sz="2900" dirty="0">
                <a:solidFill>
                  <a:schemeClr val="bg1"/>
                </a:solidFill>
                <a:latin typeface="Calibri" panose="020F0502020204030204" pitchFamily="34" charset="0"/>
                <a:cs typeface="Calibri" panose="020F0502020204030204" pitchFamily="34" charset="0"/>
              </a:rPr>
              <a:t>Στο θείο διάταγμα (qadar)</a:t>
            </a:r>
            <a:endParaRPr lang="x-none" sz="2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7766461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Εικόνα 4">
            <a:extLst>
              <a:ext uri="{FF2B5EF4-FFF2-40B4-BE49-F238E27FC236}">
                <a16:creationId xmlns:a16="http://schemas.microsoft.com/office/drawing/2014/main" xmlns="" id="{31279F51-661B-4B5F-8D5C-99C8A73ED77E}"/>
              </a:ext>
            </a:extLst>
          </p:cNvPr>
          <p:cNvPicPr/>
          <p:nvPr/>
        </p:nvPicPr>
        <p:blipFill rotWithShape="1">
          <a:blip r:embed="rId3" cstate="print"/>
          <a:srcRect t="10892" r="-1" b="22794"/>
          <a:stretch/>
        </p:blipFill>
        <p:spPr bwMode="auto">
          <a:xfrm>
            <a:off x="7582274" y="412189"/>
            <a:ext cx="3480307" cy="1969676"/>
          </a:xfrm>
          <a:prstGeom prst="rect">
            <a:avLst/>
          </a:prstGeom>
          <a:noFill/>
          <a:effectLst>
            <a:outerShdw blurRad="50800" dist="38100" dir="5400000" algn="t" rotWithShape="0">
              <a:prstClr val="black">
                <a:alpha val="43000"/>
              </a:prstClr>
            </a:outerShdw>
          </a:effectLst>
        </p:spPr>
      </p:pic>
      <p:sp>
        <p:nvSpPr>
          <p:cNvPr id="15" name="Rectangle 14">
            <a:extLst>
              <a:ext uri="{FF2B5EF4-FFF2-40B4-BE49-F238E27FC236}">
                <a16:creationId xmlns:a16="http://schemas.microsoft.com/office/drawing/2014/main" xmlns="" id="{100D082B-181C-4757-BCC0-CFA271637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Εικόνα 11">
            <a:extLst>
              <a:ext uri="{FF2B5EF4-FFF2-40B4-BE49-F238E27FC236}">
                <a16:creationId xmlns:a16="http://schemas.microsoft.com/office/drawing/2014/main" xmlns="" id="{E89116BB-40B1-4B3C-9F93-115882C78E13}"/>
              </a:ext>
            </a:extLst>
          </p:cNvPr>
          <p:cNvPicPr/>
          <p:nvPr/>
        </p:nvPicPr>
        <p:blipFill rotWithShape="1">
          <a:blip r:embed="rId4" cstate="print"/>
          <a:srcRect r="-4" b="7559"/>
          <a:stretch/>
        </p:blipFill>
        <p:spPr bwMode="auto">
          <a:xfrm>
            <a:off x="7554138" y="2613162"/>
            <a:ext cx="3480307" cy="1969676"/>
          </a:xfrm>
          <a:prstGeom prst="rect">
            <a:avLst/>
          </a:prstGeom>
          <a:noFill/>
          <a:effectLst>
            <a:outerShdw blurRad="50800" dist="38100" dir="5400000" algn="t" rotWithShape="0">
              <a:prstClr val="black">
                <a:alpha val="43000"/>
              </a:prstClr>
            </a:outerShdw>
          </a:effectLst>
        </p:spPr>
      </p:pic>
      <p:pic>
        <p:nvPicPr>
          <p:cNvPr id="22" name="Εικόνα 8">
            <a:extLst>
              <a:ext uri="{FF2B5EF4-FFF2-40B4-BE49-F238E27FC236}">
                <a16:creationId xmlns:a16="http://schemas.microsoft.com/office/drawing/2014/main" xmlns="" id="{6226374B-0032-4677-9777-E96C77507686}"/>
              </a:ext>
            </a:extLst>
          </p:cNvPr>
          <p:cNvPicPr/>
          <p:nvPr/>
        </p:nvPicPr>
        <p:blipFill>
          <a:blip r:embed="rId5" cstate="print"/>
          <a:srcRect/>
          <a:stretch>
            <a:fillRect/>
          </a:stretch>
        </p:blipFill>
        <p:spPr bwMode="auto">
          <a:xfrm>
            <a:off x="7554138" y="4870405"/>
            <a:ext cx="3480307" cy="1735878"/>
          </a:xfrm>
          <a:prstGeom prst="rect">
            <a:avLst/>
          </a:prstGeom>
          <a:noFill/>
          <a:ln w="9525">
            <a:noFill/>
            <a:miter lim="800000"/>
            <a:headEnd/>
            <a:tailEnd/>
          </a:ln>
        </p:spPr>
      </p:pic>
      <p:sp>
        <p:nvSpPr>
          <p:cNvPr id="8" name="Content Placeholder 2">
            <a:extLst>
              <a:ext uri="{FF2B5EF4-FFF2-40B4-BE49-F238E27FC236}">
                <a16:creationId xmlns:a16="http://schemas.microsoft.com/office/drawing/2014/main" xmlns="" id="{D0469C51-71BF-4D18-91F2-D05358D512D0}"/>
              </a:ext>
            </a:extLst>
          </p:cNvPr>
          <p:cNvSpPr>
            <a:spLocks noGrp="1"/>
          </p:cNvSpPr>
          <p:nvPr>
            <p:ph idx="1"/>
          </p:nvPr>
        </p:nvSpPr>
        <p:spPr>
          <a:xfrm>
            <a:off x="487430" y="599473"/>
            <a:ext cx="6253484" cy="2059321"/>
          </a:xfrm>
        </p:spPr>
        <p:txBody>
          <a:bodyPr>
            <a:normAutofit/>
          </a:bodyPr>
          <a:lstStyle/>
          <a:p>
            <a:pPr marL="0" indent="0" algn="just">
              <a:lnSpc>
                <a:spcPct val="90000"/>
              </a:lnSpc>
              <a:buNone/>
            </a:pPr>
            <a:r>
              <a:rPr lang="el-GR" sz="2800" b="1" dirty="0" smtClean="0">
                <a:solidFill>
                  <a:schemeClr val="bg1"/>
                </a:solidFill>
              </a:rPr>
              <a:t>Ως θρησκεία γεννήθηκε στην Αραβική Χερσόνησο τον 7</a:t>
            </a:r>
            <a:r>
              <a:rPr lang="el-GR" sz="2800" b="1" baseline="30000" dirty="0" smtClean="0">
                <a:solidFill>
                  <a:schemeClr val="bg1"/>
                </a:solidFill>
              </a:rPr>
              <a:t>ο</a:t>
            </a:r>
            <a:r>
              <a:rPr lang="el-GR" sz="2800" b="1" dirty="0" smtClean="0">
                <a:solidFill>
                  <a:schemeClr val="bg1"/>
                </a:solidFill>
              </a:rPr>
              <a:t> αι., από τον Μωάμεθ.</a:t>
            </a:r>
          </a:p>
        </p:txBody>
      </p:sp>
      <p:sp>
        <p:nvSpPr>
          <p:cNvPr id="11" name="10 - Ορθογώνιο"/>
          <p:cNvSpPr/>
          <p:nvPr/>
        </p:nvSpPr>
        <p:spPr>
          <a:xfrm>
            <a:off x="403274" y="2812590"/>
            <a:ext cx="6096000" cy="1815882"/>
          </a:xfrm>
          <a:prstGeom prst="rect">
            <a:avLst/>
          </a:prstGeom>
        </p:spPr>
        <p:txBody>
          <a:bodyPr wrap="square">
            <a:spAutoFit/>
          </a:bodyPr>
          <a:lstStyle/>
          <a:p>
            <a:pPr algn="just"/>
            <a:r>
              <a:rPr lang="el-GR" sz="2800" b="1" dirty="0" smtClean="0">
                <a:solidFill>
                  <a:schemeClr val="bg1"/>
                </a:solidFill>
              </a:rPr>
              <a:t>Πολύ γρήγορα εξαπλώθηκε στις γύρω περιοχές και αποτέλεσε μια παγκόσμια θρησκεία με πολιτικές διαστάσεις.</a:t>
            </a:r>
            <a:endParaRPr lang="el-GR" sz="2800" b="1" dirty="0">
              <a:solidFill>
                <a:schemeClr val="bg1"/>
              </a:solidFill>
            </a:endParaRPr>
          </a:p>
        </p:txBody>
      </p:sp>
      <p:sp>
        <p:nvSpPr>
          <p:cNvPr id="12" name="11 - Ορθογώνιο"/>
          <p:cNvSpPr/>
          <p:nvPr/>
        </p:nvSpPr>
        <p:spPr>
          <a:xfrm>
            <a:off x="431410" y="5089380"/>
            <a:ext cx="6096000" cy="1384995"/>
          </a:xfrm>
          <a:prstGeom prst="rect">
            <a:avLst/>
          </a:prstGeom>
        </p:spPr>
        <p:txBody>
          <a:bodyPr wrap="square">
            <a:spAutoFit/>
          </a:bodyPr>
          <a:lstStyle/>
          <a:p>
            <a:pPr algn="just"/>
            <a:r>
              <a:rPr lang="el-GR" sz="2800" b="1" dirty="0" smtClean="0">
                <a:solidFill>
                  <a:schemeClr val="bg1"/>
                </a:solidFill>
              </a:rPr>
              <a:t>Σήμερα αποτελεί τη δεύτερη αριθμητικά μεγαλύτερη θρησκεία στον κόσμο. </a:t>
            </a:r>
            <a:endParaRPr lang="el-GR" sz="2800" b="1" dirty="0">
              <a:solidFill>
                <a:schemeClr val="bg1"/>
              </a:solidFill>
            </a:endParaRPr>
          </a:p>
        </p:txBody>
      </p:sp>
    </p:spTree>
    <p:extLst>
      <p:ext uri="{BB962C8B-B14F-4D97-AF65-F5344CB8AC3E}">
        <p14:creationId xmlns:p14="http://schemas.microsoft.com/office/powerpoint/2010/main" xmlns="" val="1970673081"/>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499</TotalTime>
  <Words>4583</Words>
  <Application>Microsoft Office PowerPoint</Application>
  <PresentationFormat>Προσαρμογή</PresentationFormat>
  <Paragraphs>247</Paragraphs>
  <Slides>51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Ion</vt:lpstr>
      <vt:lpstr>Η ΒΙΒΛΟΣ ΣΤΟ ΙΣΛΑΜ </vt:lpstr>
      <vt:lpstr>ΘΕΜΑΤΑ ΜΑΘΗΜΑΤΟΣ</vt:lpstr>
      <vt:lpstr>Τι είναι το Ισλάμ;</vt:lpstr>
      <vt:lpstr>Βασικό χαρακτηριστικό της διδασκαλίας του Ισλάμ, είναι:</vt:lpstr>
      <vt:lpstr>Διαφάνεια 5</vt:lpstr>
      <vt:lpstr>Διαφάνεια 6</vt:lpstr>
      <vt:lpstr>Οι πυλώνες του Ισλάμ (arkān al-Islām) ή του ισλαμικού Δικαίου, είναι οι εξής: </vt:lpstr>
      <vt:lpstr>Τα άρθρα της πίστεως (arkān al-īmān) είναι τα εξής:</vt:lpstr>
      <vt:lpstr>Διαφάνεια 9</vt:lpstr>
      <vt:lpstr>Τις θείες αποκαλύψεις (τα θεόπνευστα βιβλία) που δέχεται το Ισλάμ </vt:lpstr>
      <vt:lpstr>Διαφάνεια 11</vt:lpstr>
      <vt:lpstr>Διαφάνεια 12</vt:lpstr>
      <vt:lpstr>Διαφάνεια 13</vt:lpstr>
      <vt:lpstr>Ανάλυση των βιβλίων:  </vt:lpstr>
      <vt:lpstr>Η Torah (al-Tawrāt)  </vt:lpstr>
      <vt:lpstr>Οι Ψαλμοί (al-Zabūr)  </vt:lpstr>
      <vt:lpstr> Το Ευαγγέλιο (al-Injīl)</vt:lpstr>
      <vt:lpstr>Το Κοράνιο (al-Qurʾān) </vt:lpstr>
      <vt:lpstr>Διαφάνεια 19</vt:lpstr>
      <vt:lpstr>Τάσσεις προσέγγισης της Βίβλου στην ισλαμική σκέψη</vt:lpstr>
      <vt:lpstr>Η Βίβλος είναι μέρος της αποκάλυψης του Θεού </vt:lpstr>
      <vt:lpstr>Παραδείγματα: </vt:lpstr>
      <vt:lpstr>Ισλαμοποίηση της Βίβλου</vt:lpstr>
      <vt:lpstr>Λόγος περί αλλοίωσης της Βίβλου (taḥrīf) και οι σχετικές θεωρίες</vt:lpstr>
      <vt:lpstr>Διαφάνεια 25</vt:lpstr>
      <vt:lpstr>Παράδειγμα:  </vt:lpstr>
      <vt:lpstr>Η χρήση της Βίβλου στην ισλαμική γραμματεία</vt:lpstr>
      <vt:lpstr>Πολεμική:</vt:lpstr>
      <vt:lpstr>Το δόγμα της Αγίας Τριάδος </vt:lpstr>
      <vt:lpstr>Παραδείγματα: </vt:lpstr>
      <vt:lpstr>Διαφάνεια 31</vt:lpstr>
      <vt:lpstr>Το πρόσωπο του Ιησού Χριστού: </vt:lpstr>
      <vt:lpstr>Κατά της θεότητάς του </vt:lpstr>
      <vt:lpstr>Παραδείγματα: </vt:lpstr>
      <vt:lpstr>Διαφάνεια 35</vt:lpstr>
      <vt:lpstr>Διαφάνεια 36</vt:lpstr>
      <vt:lpstr>Προσπάθησαν να αναιρέσουν την έννοια του Χριστού ως Υιού του Θεού μέσα από την Αγία Γραφή </vt:lpstr>
      <vt:lpstr>Τα κλασικά χωρία που χρησιμοποίησαν για να αντικρούσουν τη θεότητά του ήταν τα ακόλουθα: </vt:lpstr>
      <vt:lpstr>Κατά της σταύρωσής του </vt:lpstr>
      <vt:lpstr>Παραδείγματα: </vt:lpstr>
      <vt:lpstr>Διαφάνεια 41</vt:lpstr>
      <vt:lpstr>Η μη αξιοπιστία της Βίβλου</vt:lpstr>
      <vt:lpstr>Διαφάνεια 43</vt:lpstr>
      <vt:lpstr>Παρουσιάζουν αντιφάσεις μεταξύ τους σε ιστορικά και θεολογικά ζητήματα: </vt:lpstr>
      <vt:lpstr>Απολογητική: </vt:lpstr>
      <vt:lpstr>Βιβλικές προφητείες για το Μωάμεθ </vt:lpstr>
      <vt:lpstr>Διαφάνεια 47</vt:lpstr>
      <vt:lpstr>Διαφάνεια 48</vt:lpstr>
      <vt:lpstr> Παραδείγματα επιχειρημάτων από την Παλαιά Διαθήκη: </vt:lpstr>
      <vt:lpstr>Καινή Διαθήκη: </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ΒΙΒΛΟΣ ΣΤΟ ΙΣΛΑΜ</dc:title>
  <dc:creator>Antoniou Minas</dc:creator>
  <cp:lastModifiedBy>ΣΩΤΗΡΗΣ</cp:lastModifiedBy>
  <cp:revision>90</cp:revision>
  <dcterms:created xsi:type="dcterms:W3CDTF">2020-01-08T20:59:43Z</dcterms:created>
  <dcterms:modified xsi:type="dcterms:W3CDTF">2020-01-10T07:48:38Z</dcterms:modified>
</cp:coreProperties>
</file>