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9" r:id="rId2"/>
    <p:sldId id="315" r:id="rId3"/>
    <p:sldId id="288" r:id="rId4"/>
    <p:sldId id="289" r:id="rId5"/>
    <p:sldId id="290" r:id="rId6"/>
    <p:sldId id="291" r:id="rId7"/>
    <p:sldId id="292" r:id="rId8"/>
    <p:sldId id="310" r:id="rId9"/>
    <p:sldId id="311" r:id="rId10"/>
    <p:sldId id="286" r:id="rId11"/>
    <p:sldId id="312" r:id="rId12"/>
    <p:sldId id="287" r:id="rId13"/>
    <p:sldId id="313" r:id="rId14"/>
    <p:sldId id="257" r:id="rId15"/>
    <p:sldId id="314" r:id="rId16"/>
    <p:sldId id="258" r:id="rId17"/>
    <p:sldId id="259" r:id="rId18"/>
    <p:sldId id="260" r:id="rId19"/>
    <p:sldId id="264" r:id="rId20"/>
    <p:sldId id="263" r:id="rId21"/>
    <p:sldId id="262" r:id="rId22"/>
    <p:sldId id="261" r:id="rId23"/>
    <p:sldId id="265" r:id="rId24"/>
    <p:sldId id="266" r:id="rId25"/>
    <p:sldId id="267" r:id="rId26"/>
    <p:sldId id="268" r:id="rId27"/>
    <p:sldId id="269" r:id="rId28"/>
    <p:sldId id="270" r:id="rId29"/>
    <p:sldId id="271" r:id="rId30"/>
    <p:sldId id="272" r:id="rId31"/>
    <p:sldId id="273" r:id="rId32"/>
    <p:sldId id="274" r:id="rId33"/>
    <p:sldId id="275" r:id="rId34"/>
    <p:sldId id="276" r:id="rId35"/>
    <p:sldId id="277" r:id="rId36"/>
    <p:sldId id="278" r:id="rId37"/>
    <p:sldId id="279" r:id="rId38"/>
    <p:sldId id="280" r:id="rId39"/>
    <p:sldId id="281" r:id="rId40"/>
    <p:sldId id="282" r:id="rId41"/>
    <p:sldId id="301" r:id="rId42"/>
    <p:sldId id="302" r:id="rId43"/>
    <p:sldId id="303" r:id="rId44"/>
    <p:sldId id="285" r:id="rId45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23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32" units="1/cm"/>
          <inkml:channelProperty channel="Y" name="resolution" value="32" units="1/cm"/>
        </inkml:channelProperties>
      </inkml:inkSource>
      <inkml:timestamp xml:id="ts0" timeString="2015-09-06T08:04:52.531"/>
    </inkml:context>
    <inkml:brush xml:id="br0">
      <inkml:brushProperty name="width" value="0.03528" units="cm"/>
      <inkml:brushProperty name="height" value="0.03528" units="cm"/>
      <inkml:brushProperty name="fitToCurve" value="1"/>
      <inkml:brushProperty name="ignorePressure" value="1"/>
    </inkml:brush>
  </inkml:definitions>
  <inkml:trace contextRef="#ctx0" brushRef="#br0">455 48,'-25'0,"0"0,25 0,-24 0,24 0,-24 0,24 0,-49 0,49 0,-25 0,0 0,2 0,23 0,-25 0,25 0,-25 0,25 0,-24 0,-1 0,25 0,0 25,-25-25,25 0,-23 25,23-25,-50 24,50-24,0 25,0-1,0 0,0-24,0 25,0-25,-24 25,24-1,0-24,0 24,0-24,0 25,0-25,0 24,0 1,0-25,0 24,0-24,0 24,0-24,0 25,0-1,0-24,0 25,0-25,0 24,0-24,0 23,0 2,0-25,0 0,0 0,0 25,0-25,0 24,0-24,0 25,0-25,0 24,0 0,0-24,0 25,0-25,0 25,0-25,0 24,0 0,24-24,-24 25,0-25,0 24,0-24,0 25,0 0,0-25,0 0,0 0,0 0,0 0,0 23,25-23,-25 25,25-25,-25 0,0 0,23 0,-23 25,25-25,-25 0,25 0,-25 0,24 0,1 24,23-24,-48 0,0 0,0 0,25 0,0 0,-1 0,1 0,-25 0,24 0,-24 0,24 0,-24 0,25 0,-25 0,0 0,25 0,-25 0,25 0,-25 0,24 0,1 0,-1 0,-24 0,25 0,-25 0,25 0,-2 0,-23 0,25 0,-25 0,25-24,-25 24,24-25,-24 0,0 25,0-23,0 23,0-25,0 0,0 25,0-24,0 24,0-25,0 25,0-24,0 0,0-1,0 25,0-25,0 1,0 24,0-24,0 24,0-25,0 25,0-24,0-1,0 25,0 0,0-25,0 2,0 23,0-24,0 24,0-25,0 25,0-24,0-1,0 25,0-24,0 24,0-24,0 24,0-25,0 25,0-24,0-1,0 25,0-24,0 24,0-24,0 24,0-25,0 0,0 25,0-24,0 24,0-24,-24 24,24-25,0 1,0 24,0-25,-25 25,0 0,25-25,-23 25,23 0,-25 0,25-23,-25 23,1 0,24 0,-25 0,25 0,-24 0,24 0,-25 0,0 0,25 0,0 23,-25-23,1 0,24 0,0-48</inkml:trace>
  <inkml:trace contextRef="#ctx0" brushRef="#br0" timeOffset="5281">1753 48,'-24'25,"-1"-25,25 0,-24 0,24 0,-25 0,25 0,-25 0,2 0,23 0,-25 0,25 0,-25 0,25 0,-24 0,-1 0,25 0,-24 0,24 0,0 0,-24 0,-1 0,25 0,-25 0,25 0,-25 0,25 0,0 0,-24 0,24 0,-25 0,25 0,-24 0,-1 0,25 0,-25 0,2 0,23 25,-25-25,25 0,-25 24,25-24,-24 25,-1-25,25 24,0-24,0 24,0 1,0-25,0 25,0-25,0 24,0-24,0 24,0 1,0-25,0 24,0-24,0 25,0-25,0 0,0 24,0-24,0 24,0-24,0 25,0-1,0 1,0-25,0 24,0-24,0 23,0 2,0-25,0 25,0-25,0 24,0-24,0 25,0-1,0-24,0 24,0-24,0 25,25-25,-25 49,0-49,0 24,24-24,-24 25,0-25,0 0,0 0,0 0,0 0,0 24,0-24,25 0,-25 0,25 0,-25 0,23 25,-23-25,25 25,0-25,-25 0,0 0,0 0,0 0,0 0,0 0,24 0,-24 0,25 0,-25 0,24 0,-24 23,25-23,0 25,-25-25,25 0,-25 0,0 0,0 0,24 0,-24 0,24 0,-24 0,25 0,-25 0,24 0,1 0,-25 0,25 0,-25 0,23 0,-23 0,25 0,0 0,-25 0,24 0,-24 0,25-25,-25 25,24-23,0 23,1 0,-25-25,0 25,25 0,-25-25,0 25,24-24,-24-1,0 25,0 0,0-48,0 48,0-25,0 25,0-25,0 1,0 24,0-24,0 24,0-25,0 1,0 24,0-25,0 25,0-25,0 2,0 23,0-24,0 24,0-25,0 25,0-24,0-1,0 25,0-24,0 24,0-24,0 24,0-25,0 1,0 24,0-25,0 25,0-24,0 24,0-24,0-1,0 25,0-25,0 25,0-24,0 24,0-24,0-1,0 25,-24 0,24-24,0-1,-25 25,25-25,0 2,-25 23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8B19-07E1-4EDE-8EAD-3288368C6B05}" type="datetimeFigureOut">
              <a:rPr lang="el-GR" smtClean="0"/>
              <a:pPr/>
              <a:t>14/9/2018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D59DC-233C-4EB0-A0C5-117A00D131E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8B19-07E1-4EDE-8EAD-3288368C6B05}" type="datetimeFigureOut">
              <a:rPr lang="el-GR" smtClean="0"/>
              <a:pPr/>
              <a:t>14/9/2018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D59DC-233C-4EB0-A0C5-117A00D131E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8B19-07E1-4EDE-8EAD-3288368C6B05}" type="datetimeFigureOut">
              <a:rPr lang="el-GR" smtClean="0"/>
              <a:pPr/>
              <a:t>14/9/2018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D59DC-233C-4EB0-A0C5-117A00D131E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8B19-07E1-4EDE-8EAD-3288368C6B05}" type="datetimeFigureOut">
              <a:rPr lang="el-GR" smtClean="0"/>
              <a:pPr/>
              <a:t>14/9/2018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D59DC-233C-4EB0-A0C5-117A00D131E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8B19-07E1-4EDE-8EAD-3288368C6B05}" type="datetimeFigureOut">
              <a:rPr lang="el-GR" smtClean="0"/>
              <a:pPr/>
              <a:t>14/9/2018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D59DC-233C-4EB0-A0C5-117A00D131E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8B19-07E1-4EDE-8EAD-3288368C6B05}" type="datetimeFigureOut">
              <a:rPr lang="el-GR" smtClean="0"/>
              <a:pPr/>
              <a:t>14/9/2018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D59DC-233C-4EB0-A0C5-117A00D131E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8B19-07E1-4EDE-8EAD-3288368C6B05}" type="datetimeFigureOut">
              <a:rPr lang="el-GR" smtClean="0"/>
              <a:pPr/>
              <a:t>14/9/2018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D59DC-233C-4EB0-A0C5-117A00D131E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8B19-07E1-4EDE-8EAD-3288368C6B05}" type="datetimeFigureOut">
              <a:rPr lang="el-GR" smtClean="0"/>
              <a:pPr/>
              <a:t>14/9/2018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D59DC-233C-4EB0-A0C5-117A00D131E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8B19-07E1-4EDE-8EAD-3288368C6B05}" type="datetimeFigureOut">
              <a:rPr lang="el-GR" smtClean="0"/>
              <a:pPr/>
              <a:t>14/9/2018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D59DC-233C-4EB0-A0C5-117A00D131E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8B19-07E1-4EDE-8EAD-3288368C6B05}" type="datetimeFigureOut">
              <a:rPr lang="el-GR" smtClean="0"/>
              <a:pPr/>
              <a:t>14/9/2018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D59DC-233C-4EB0-A0C5-117A00D131E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38B19-07E1-4EDE-8EAD-3288368C6B05}" type="datetimeFigureOut">
              <a:rPr lang="el-GR" smtClean="0"/>
              <a:pPr/>
              <a:t>14/9/2018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D59DC-233C-4EB0-A0C5-117A00D131E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38B19-07E1-4EDE-8EAD-3288368C6B05}" type="datetimeFigureOut">
              <a:rPr lang="el-GR" smtClean="0"/>
              <a:pPr/>
              <a:t>14/9/2018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BD59DC-233C-4EB0-A0C5-117A00D131E4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emf"/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customXml" Target="../ink/ink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179512" y="2214554"/>
            <a:ext cx="8784976" cy="3214710"/>
          </a:xfrm>
        </p:spPr>
        <p:txBody>
          <a:bodyPr>
            <a:normAutofit/>
          </a:bodyPr>
          <a:lstStyle/>
          <a:p>
            <a:r>
              <a:rPr lang="el-GR" sz="27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l-GR" sz="27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l-G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l-GR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el-GR" sz="2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l-GR" sz="2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el-GR" sz="3100" b="1" dirty="0">
              <a:solidFill>
                <a:srgbClr val="002060"/>
              </a:solidFill>
            </a:endParaRPr>
          </a:p>
        </p:txBody>
      </p:sp>
      <p:sp>
        <p:nvSpPr>
          <p:cNvPr id="1026" name="AutoShape 2" descr="https://webmail01.uoa.gr/src/download.php?passed_id=28089&amp;mailbox=INBOX&amp;ent_id=1.2.2&amp;absolute_dl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4" name="Picture 2" descr="C:\Users\αγαπουλακι\Desktop\15ο  ΠΑΝΕΛ ΣΥΝΕΔΡΙΟ ΠΑΘ. ΑΝΑΤ\ΛΟΓΟΤΥΠΟΣ 15ο Πανελλήνιο Συνέδριο Παθολογικής Ανατομικής, 8-11_6_2016, Grand Serai, Ιωάννινα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285728"/>
            <a:ext cx="5969616" cy="1714488"/>
          </a:xfrm>
          <a:prstGeom prst="rect">
            <a:avLst/>
          </a:prstGeom>
          <a:noFill/>
        </p:spPr>
      </p:pic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0" y="2285992"/>
            <a:ext cx="9144000" cy="372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28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Η 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l-GR" sz="2800" b="1" i="0" u="none" strike="noStrike" cap="none" spc="300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ΔΙΑΔΙΚΤΥΑΚΗ ΠΛΑΤΦΟΡΜΑ </a:t>
            </a:r>
            <a:r>
              <a:rPr kumimoji="0" lang="el-GR" sz="2800" b="1" i="0" u="none" strike="noStrike" cap="none" spc="300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en-US" sz="2800" b="1" i="0" u="none" strike="noStrike" cap="none" spc="30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HIPON</a:t>
            </a:r>
            <a:r>
              <a:rPr kumimoji="0" lang="el-GR" sz="2800" b="1" i="0" u="none" strike="noStrike" cap="none" spc="300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en-US" sz="2800" b="1" i="0" u="none" strike="noStrike" cap="none" spc="300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Calibri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28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ΩΣ ΕΡΓΑΛΕΙΟ </a:t>
            </a:r>
            <a:r>
              <a:rPr kumimoji="0" lang="el-GR" sz="2800" b="1" i="0" u="none" strike="noStrike" cap="none" spc="60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ΑΠΟΚΤΗΣΗΣ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2800" b="1" i="0" u="none" strike="noStrike" cap="none" spc="60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ΔΙΑΓΝΩΣΤΙΚΗΣ ΕΜΠΕΙΡΙΑΣ </a:t>
            </a:r>
            <a:endParaRPr kumimoji="0" lang="en-US" sz="2800" b="1" i="0" u="none" strike="noStrike" cap="none" spc="600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28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ΣΤΗΝ ΙΣΤΟΠΑΘΟΛΟΓΙΑ</a:t>
            </a:r>
            <a:endParaRPr kumimoji="0" lang="en-US" sz="2800" b="1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X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Λάζαρης</a:t>
            </a: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 Α. Λιακέα,  Γ.-Ε. Θωμοπούλου,  Ε.Σ. </a:t>
            </a:r>
            <a:r>
              <a:rPr kumimoji="0" lang="el-GR" sz="24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Πατσούρης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Α</a:t>
            </a:r>
            <a:r>
              <a:rPr kumimoji="0" lang="el-GR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 pitchFamily="34" charset="0"/>
                <a:cs typeface="Times New Roman" pitchFamily="18" charset="0"/>
              </a:rPr>
              <a:t>’</a:t>
            </a:r>
            <a:r>
              <a:rPr kumimoji="0" lang="el-GR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Εργαστήριο Παθολογικής Ανατομικής, Ιατρική Σχολή ΕΚΠΑ</a:t>
            </a:r>
            <a:endParaRPr kumimoji="0" lang="el-G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1546"/>
          </a:xfrm>
        </p:spPr>
        <p:txBody>
          <a:bodyPr>
            <a:normAutofit fontScale="90000"/>
          </a:bodyPr>
          <a:lstStyle/>
          <a:p>
            <a:r>
              <a:rPr lang="el-GR" sz="3100" dirty="0" smtClean="0"/>
              <a:t/>
            </a:r>
            <a:br>
              <a:rPr lang="el-GR" sz="3100" dirty="0" smtClean="0"/>
            </a:br>
            <a:r>
              <a:rPr lang="el-GR" sz="3100" dirty="0"/>
              <a:t/>
            </a:r>
            <a:br>
              <a:rPr lang="el-GR" sz="3100" dirty="0"/>
            </a:br>
            <a:r>
              <a:rPr lang="el-GR" sz="3100" dirty="0" smtClean="0"/>
              <a:t/>
            </a:r>
            <a:br>
              <a:rPr lang="el-GR" sz="3100" dirty="0" smtClean="0"/>
            </a:br>
            <a:r>
              <a:rPr lang="el-GR" sz="3100" dirty="0" smtClean="0"/>
              <a:t>Το </a:t>
            </a:r>
            <a:r>
              <a:rPr lang="el-GR" sz="3100" dirty="0"/>
              <a:t>σύστημα εκπαίδευσης που περιλαμβάνει τη </a:t>
            </a:r>
            <a:r>
              <a:rPr lang="el-GR" sz="3100" b="1" u="sng" dirty="0">
                <a:solidFill>
                  <a:srgbClr val="FFC000"/>
                </a:solidFill>
              </a:rPr>
              <a:t>στενή σχέση </a:t>
            </a:r>
            <a:r>
              <a:rPr lang="el-GR" sz="3100" b="1" dirty="0">
                <a:solidFill>
                  <a:srgbClr val="FFC000"/>
                </a:solidFill>
              </a:rPr>
              <a:t>δασκάλου-μαθητευομένου</a:t>
            </a:r>
            <a:r>
              <a:rPr lang="el-GR" sz="3100" dirty="0"/>
              <a:t>, ακόμη και σήμερα, φαίνεται να είναι ο πιο σωστός και αποτελεσματικός τρόπος για να μάθει την τέχνη του ένας ιατρός.</a:t>
            </a:r>
            <a:br>
              <a:rPr lang="el-GR" sz="3100" dirty="0"/>
            </a:br>
            <a:endParaRPr lang="el-G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0100" y="1844824"/>
            <a:ext cx="7286676" cy="48729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7160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916832"/>
          </a:xfrm>
        </p:spPr>
        <p:txBody>
          <a:bodyPr>
            <a:normAutofit fontScale="90000"/>
          </a:bodyPr>
          <a:lstStyle/>
          <a:p>
            <a:r>
              <a:rPr lang="el-GR" u="sng" dirty="0" smtClean="0"/>
              <a:t/>
            </a:r>
            <a:br>
              <a:rPr lang="el-GR" u="sng" dirty="0" smtClean="0"/>
            </a:br>
            <a:r>
              <a:rPr lang="el-GR" u="sng" dirty="0"/>
              <a:t/>
            </a:r>
            <a:br>
              <a:rPr lang="el-GR" u="sng" dirty="0"/>
            </a:br>
            <a:r>
              <a:rPr lang="el-GR" u="sng" dirty="0" smtClean="0">
                <a:solidFill>
                  <a:srgbClr val="FF0000"/>
                </a:solidFill>
              </a:rPr>
              <a:t>Επαναπροσδιορισμός </a:t>
            </a:r>
            <a:r>
              <a:rPr lang="el-GR" dirty="0" smtClean="0">
                <a:solidFill>
                  <a:srgbClr val="FF0000"/>
                </a:solidFill>
              </a:rPr>
              <a:t>των εκπαιδευτικών αναγκών.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8596" y="1214422"/>
            <a:ext cx="8286808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 smtClean="0"/>
          </a:p>
          <a:p>
            <a:endParaRPr lang="en-US" sz="2400" dirty="0" smtClean="0"/>
          </a:p>
          <a:p>
            <a:pPr algn="ctr"/>
            <a:endParaRPr lang="el-GR" sz="2400" dirty="0" smtClean="0"/>
          </a:p>
          <a:p>
            <a:pPr algn="ctr"/>
            <a:r>
              <a:rPr lang="el-GR" sz="3200" b="1" dirty="0" smtClean="0">
                <a:solidFill>
                  <a:srgbClr val="FF0000"/>
                </a:solidFill>
              </a:rPr>
              <a:t>Οι μαθητές θα πρέπει να μαθαίνουν και από την εμπειρία.</a:t>
            </a:r>
          </a:p>
          <a:p>
            <a:pPr algn="ctr"/>
            <a:endParaRPr lang="el-GR" sz="2400" dirty="0" smtClean="0"/>
          </a:p>
          <a:p>
            <a:pPr algn="ctr"/>
            <a:r>
              <a:rPr lang="el-GR" sz="2400" dirty="0" smtClean="0"/>
              <a:t>Ο σημερινός κόσμος έχει πλημμυρίσει από πληροφορίες που προέρχονται από έντυπες και ηλεκτρονικές πηγές</a:t>
            </a:r>
            <a:r>
              <a:rPr lang="en-US" sz="2400" dirty="0" smtClean="0"/>
              <a:t>. </a:t>
            </a:r>
            <a:r>
              <a:rPr lang="el-GR" sz="2400" dirty="0" smtClean="0"/>
              <a:t>Η βάση της διδασκαλίας δεν είναι πλέον να μεταδίδει γνώσεις, αλλά να </a:t>
            </a:r>
            <a: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βοηθά τους μαθητές να τις χρησιμοποιούν</a:t>
            </a:r>
            <a:r>
              <a:rPr lang="el-GR" sz="2400" dirty="0" smtClean="0"/>
              <a:t>,</a:t>
            </a:r>
            <a:r>
              <a:rPr lang="en-US" sz="2400" dirty="0" smtClean="0"/>
              <a:t> </a:t>
            </a:r>
            <a:r>
              <a:rPr lang="el-GR" sz="2400" dirty="0" smtClean="0"/>
              <a:t>αναπτύσσοντας τις ικανότητές τους για κριτική σκέψη, επίλυση προβλημάτων, λήψη τεκμηριωμένων αποφάσεων και για την περαιτέρω δημιουργία γνώσης .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370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2304256"/>
          </a:xfrm>
        </p:spPr>
        <p:txBody>
          <a:bodyPr>
            <a:normAutofit fontScale="90000"/>
          </a:bodyPr>
          <a:lstStyle/>
          <a:p>
            <a:r>
              <a:rPr lang="el-GR" sz="3600" dirty="0"/>
              <a:t>Περίπου το 1980 αρχίζει να κερδίζει έδαφος η μέθοδος εκπαίδευσης ιατρών μέσω </a:t>
            </a:r>
            <a:r>
              <a:rPr lang="el-GR" sz="3600" b="1" dirty="0" smtClean="0">
                <a:solidFill>
                  <a:srgbClr val="FFC000"/>
                </a:solidFill>
              </a:rPr>
              <a:t>μελέτης περιστατικών</a:t>
            </a:r>
            <a:r>
              <a:rPr lang="el-GR" sz="3600" dirty="0" smtClean="0"/>
              <a:t>, που </a:t>
            </a:r>
            <a:r>
              <a:rPr lang="el-GR" sz="3600" dirty="0"/>
              <a:t>εφαρμόζεται συμπληρωματικά με τις άλλες βασικές μεθόδους.</a:t>
            </a:r>
            <a:br>
              <a:rPr lang="el-GR" sz="3600" dirty="0"/>
            </a:br>
            <a:r>
              <a:rPr lang="el-GR" sz="4800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endParaRPr lang="el-G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3299431"/>
            <a:ext cx="2068790" cy="2635401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95736" y="3034115"/>
            <a:ext cx="2230988" cy="3166034"/>
          </a:xfrm>
          <a:prstGeom prst="rect">
            <a:avLst/>
          </a:prstGeom>
          <a:noFill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9992" y="3026828"/>
            <a:ext cx="2160240" cy="3180608"/>
          </a:xfrm>
          <a:prstGeom prst="rect">
            <a:avLst/>
          </a:prstGeom>
          <a:noFill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72236" y="3892426"/>
            <a:ext cx="2371764" cy="14494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273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>
            <a:normAutofit fontScale="90000"/>
          </a:bodyPr>
          <a:lstStyle/>
          <a:p>
            <a:r>
              <a:rPr lang="el-GR" sz="2800" b="1" dirty="0" smtClean="0"/>
              <a:t/>
            </a:r>
            <a:br>
              <a:rPr lang="el-GR" sz="2800" b="1" dirty="0" smtClean="0"/>
            </a:br>
            <a:r>
              <a:rPr lang="el-GR" sz="2800" b="1" dirty="0" smtClean="0"/>
              <a:t>Η </a:t>
            </a:r>
            <a:r>
              <a:rPr lang="el-GR" sz="2800" b="1" dirty="0" smtClean="0">
                <a:solidFill>
                  <a:srgbClr val="FF0000"/>
                </a:solidFill>
              </a:rPr>
              <a:t>Βιωματική Μάθηση </a:t>
            </a:r>
            <a:r>
              <a:rPr lang="el-GR" sz="2800" b="1" dirty="0" smtClean="0"/>
              <a:t>ορίζεται ως</a:t>
            </a:r>
            <a:br>
              <a:rPr lang="el-GR" sz="2800" b="1" dirty="0" smtClean="0"/>
            </a:br>
            <a:r>
              <a:rPr lang="el-GR" sz="2800" b="1" dirty="0" smtClean="0">
                <a:solidFill>
                  <a:srgbClr val="FF0000"/>
                </a:solidFill>
              </a:rPr>
              <a:t>Μάθηση μέσω της Αντανάκλασης της Πράξης</a:t>
            </a:r>
            <a:r>
              <a:rPr lang="en-US" sz="2800" b="1" dirty="0" smtClean="0">
                <a:solidFill>
                  <a:srgbClr val="FF0000"/>
                </a:solidFill>
              </a:rPr>
              <a:t/>
            </a:r>
            <a:br>
              <a:rPr lang="en-US" sz="2800" b="1" dirty="0" smtClean="0">
                <a:solidFill>
                  <a:srgbClr val="FF0000"/>
                </a:solidFill>
              </a:rPr>
            </a:br>
            <a:endParaRPr lang="el-GR" sz="2800" dirty="0">
              <a:solidFill>
                <a:srgbClr val="FF0000"/>
              </a:solidFill>
            </a:endParaRPr>
          </a:p>
        </p:txBody>
      </p:sp>
      <p:sp>
        <p:nvSpPr>
          <p:cNvPr id="3" name="2 - Ορθογώνιο"/>
          <p:cNvSpPr/>
          <p:nvPr/>
        </p:nvSpPr>
        <p:spPr>
          <a:xfrm>
            <a:off x="0" y="3143248"/>
            <a:ext cx="91440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dirty="0" smtClean="0"/>
              <a:t>Με την ευρεία έννοια, βιωματική μάθηση είναι κάθε μάθηση που στηρίζει τον μαθητή στην εφαρμογή των γνώσεων και στην εννοιολογική κατανόηση αληθινών προβλημάτων ή καταστάσεων, κατά την οποία ο </a:t>
            </a:r>
            <a:r>
              <a:rPr lang="el-GR" b="1" dirty="0" smtClean="0">
                <a:solidFill>
                  <a:srgbClr val="FF0000"/>
                </a:solidFill>
              </a:rPr>
              <a:t>εκπαιδευτής/καταλύτης</a:t>
            </a:r>
            <a:r>
              <a:rPr lang="el-GR" dirty="0" smtClean="0"/>
              <a:t> κατευθύνει και </a:t>
            </a:r>
            <a:r>
              <a:rPr lang="el-GR" b="1" dirty="0" smtClean="0">
                <a:solidFill>
                  <a:srgbClr val="FF0000"/>
                </a:solidFill>
              </a:rPr>
              <a:t>διευκολύνει τη μάθηση</a:t>
            </a:r>
            <a:r>
              <a:rPr lang="el-GR" dirty="0" smtClean="0"/>
              <a:t>, την οποία αποκτά ο μαθητευόμενος μετά την πράξη.</a:t>
            </a:r>
            <a:r>
              <a:rPr lang="en-US" dirty="0" smtClean="0"/>
              <a:t> </a:t>
            </a:r>
          </a:p>
          <a:p>
            <a:pPr algn="just"/>
            <a:r>
              <a:rPr lang="el-GR" smtClean="0">
                <a:ln>
                  <a:solidFill>
                    <a:schemeClr val="tx1"/>
                  </a:solidFill>
                  <a:prstDash val="solid"/>
                </a:ln>
              </a:rPr>
              <a:t>Για </a:t>
            </a:r>
            <a:r>
              <a:rPr lang="el-GR" smtClean="0">
                <a:ln>
                  <a:solidFill>
                    <a:schemeClr val="tx1"/>
                  </a:solidFill>
                  <a:prstDash val="solid"/>
                </a:ln>
              </a:rPr>
              <a:t>να </a:t>
            </a:r>
            <a:r>
              <a:rPr lang="el-GR" dirty="0" smtClean="0">
                <a:ln>
                  <a:solidFill>
                    <a:schemeClr val="tx1"/>
                  </a:solidFill>
                  <a:prstDash val="solid"/>
                </a:ln>
              </a:rPr>
              <a:t>διενεργηθεί κυριολεκτικά βιωματική μάθηση στην Παθολογική Ανατομική, θα πρέπει να τίθεται στη διάθεση του εκπαιδευόμενου </a:t>
            </a:r>
            <a:r>
              <a:rPr lang="el-GR" u="sng" dirty="0" smtClean="0">
                <a:ln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</a:rPr>
              <a:t>ένα πραγματικό </a:t>
            </a:r>
            <a:r>
              <a:rPr lang="el-GR" u="sng" dirty="0" err="1" smtClean="0">
                <a:ln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</a:rPr>
              <a:t>Παθολογοανατομικό</a:t>
            </a:r>
            <a:r>
              <a:rPr lang="el-GR" u="sng" dirty="0" smtClean="0">
                <a:ln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</a:rPr>
              <a:t> εργαστήριο</a:t>
            </a:r>
            <a:r>
              <a:rPr lang="el-GR" dirty="0" smtClean="0">
                <a:ln>
                  <a:solidFill>
                    <a:schemeClr val="tx1"/>
                  </a:solidFill>
                  <a:prstDash val="solid"/>
                </a:ln>
              </a:rPr>
              <a:t>. Η</a:t>
            </a:r>
            <a:r>
              <a:rPr lang="en-US" dirty="0" smtClean="0">
                <a:ln>
                  <a:solidFill>
                    <a:schemeClr val="tx1"/>
                  </a:solidFill>
                  <a:prstDash val="solid"/>
                </a:ln>
              </a:rPr>
              <a:t> I C T </a:t>
            </a:r>
            <a:r>
              <a:rPr lang="el-GR" dirty="0" smtClean="0">
                <a:ln>
                  <a:solidFill>
                    <a:schemeClr val="tx1"/>
                  </a:solidFill>
                  <a:prstDash val="solid"/>
                </a:ln>
              </a:rPr>
              <a:t>μας επέτρεψε να δημιουργήσουμε ένα </a:t>
            </a:r>
            <a:r>
              <a:rPr lang="en-US" dirty="0" smtClean="0">
                <a:ln>
                  <a:solidFill>
                    <a:schemeClr val="tx1"/>
                  </a:solidFill>
                  <a:prstDash val="solid"/>
                </a:ln>
              </a:rPr>
              <a:t> </a:t>
            </a:r>
            <a:r>
              <a:rPr lang="en-US" u="sng" spc="300" dirty="0" smtClean="0">
                <a:ln>
                  <a:solidFill>
                    <a:schemeClr val="tx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online </a:t>
            </a:r>
            <a:r>
              <a:rPr lang="el-GR" u="sng" spc="300" dirty="0" smtClean="0">
                <a:ln>
                  <a:solidFill>
                    <a:schemeClr val="tx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περιβάλλον</a:t>
            </a:r>
            <a:r>
              <a:rPr lang="en-US" spc="300" dirty="0" smtClean="0">
                <a:ln>
                  <a:solidFill>
                    <a:schemeClr val="tx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dirty="0" smtClean="0">
                <a:ln>
                  <a:solidFill>
                    <a:schemeClr val="tx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που προσομοιώνει αυτό της πραγματικής καθημερινής πρακτικής της Παθολογικής Ανατομικής</a:t>
            </a:r>
            <a:r>
              <a:rPr lang="en-US" dirty="0" smtClean="0">
                <a:ln>
                  <a:solidFill>
                    <a:schemeClr val="tx1"/>
                  </a:solidFill>
                  <a:prstDash val="solid"/>
                </a:ln>
              </a:rPr>
              <a:t>. </a:t>
            </a:r>
            <a:r>
              <a:rPr lang="el-GR" dirty="0" smtClean="0">
                <a:ln>
                  <a:solidFill>
                    <a:schemeClr val="tx1"/>
                  </a:solidFill>
                  <a:prstDash val="solid"/>
                </a:ln>
              </a:rPr>
              <a:t>Η πλατφόρμα ηλεκτρονικής μάθησης Η</a:t>
            </a:r>
            <a:r>
              <a:rPr lang="en-US" dirty="0" smtClean="0">
                <a:ln>
                  <a:solidFill>
                    <a:schemeClr val="tx1"/>
                  </a:solidFill>
                  <a:prstDash val="solid"/>
                </a:ln>
              </a:rPr>
              <a:t>IPON </a:t>
            </a:r>
            <a:r>
              <a:rPr lang="el-GR" dirty="0" smtClean="0">
                <a:ln>
                  <a:solidFill>
                    <a:schemeClr val="tx1"/>
                  </a:solidFill>
                  <a:prstDash val="solid"/>
                </a:ln>
              </a:rPr>
              <a:t>σχεδιάστηκε για να λειτουργήσει</a:t>
            </a:r>
            <a:r>
              <a:rPr lang="en-US" dirty="0" smtClean="0">
                <a:ln>
                  <a:solidFill>
                    <a:schemeClr val="tx1"/>
                  </a:solidFill>
                  <a:prstDash val="solid"/>
                </a:ln>
              </a:rPr>
              <a:t> </a:t>
            </a:r>
            <a:r>
              <a:rPr lang="el-GR" dirty="0" smtClean="0">
                <a:ln>
                  <a:solidFill>
                    <a:schemeClr val="tx1"/>
                  </a:solidFill>
                  <a:prstDash val="solid"/>
                </a:ln>
              </a:rPr>
              <a:t>μέσω της βιωματικής μάθησης προς όφελος κυρίως των φοιτητών ιατρικής και των ειδικευόμενων στην Παθολογική Ανατομική</a:t>
            </a:r>
            <a:r>
              <a:rPr lang="en-US" dirty="0" smtClean="0">
                <a:ln>
                  <a:solidFill>
                    <a:schemeClr val="tx1"/>
                  </a:solidFill>
                  <a:prstDash val="solid"/>
                </a:ln>
              </a:rPr>
              <a:t>,</a:t>
            </a:r>
            <a:r>
              <a:rPr lang="el-GR" dirty="0" smtClean="0">
                <a:ln>
                  <a:solidFill>
                    <a:schemeClr val="tx1"/>
                  </a:solidFill>
                  <a:prstDash val="solid"/>
                </a:ln>
              </a:rPr>
              <a:t> με </a:t>
            </a:r>
            <a:r>
              <a:rPr lang="el-GR" u="sng" dirty="0" smtClean="0">
                <a:ln>
                  <a:solidFill>
                    <a:schemeClr val="tx1"/>
                  </a:solidFill>
                  <a:prstDash val="solid"/>
                </a:ln>
              </a:rPr>
              <a:t>δραστηριότητες</a:t>
            </a:r>
            <a:r>
              <a:rPr lang="en-US" u="sng" dirty="0" smtClean="0">
                <a:ln>
                  <a:solidFill>
                    <a:schemeClr val="tx1"/>
                  </a:solidFill>
                  <a:prstDash val="solid"/>
                </a:ln>
              </a:rPr>
              <a:t> </a:t>
            </a:r>
            <a:r>
              <a:rPr lang="en-US" u="sng" spc="600" dirty="0" smtClean="0">
                <a:ln>
                  <a:solidFill>
                    <a:schemeClr val="tx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ICT</a:t>
            </a:r>
            <a:r>
              <a:rPr lang="el-GR" spc="600" dirty="0" smtClean="0">
                <a:ln>
                  <a:solidFill>
                    <a:schemeClr val="tx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l-GR" dirty="0" smtClean="0">
                <a:ln>
                  <a:solidFill>
                    <a:schemeClr val="tx1"/>
                  </a:solidFill>
                  <a:prstDash val="solid"/>
                </a:ln>
              </a:rPr>
              <a:t>όπως εικονικά</a:t>
            </a:r>
            <a:r>
              <a:rPr lang="en-US" dirty="0" smtClean="0">
                <a:ln>
                  <a:solidFill>
                    <a:schemeClr val="tx1"/>
                  </a:solidFill>
                  <a:prstDash val="solid"/>
                </a:ln>
              </a:rPr>
              <a:t> </a:t>
            </a:r>
            <a:r>
              <a:rPr lang="el-GR" dirty="0" smtClean="0">
                <a:ln>
                  <a:solidFill>
                    <a:schemeClr val="tx1"/>
                  </a:solidFill>
                  <a:prstDash val="solid"/>
                </a:ln>
              </a:rPr>
              <a:t>πλακίδια</a:t>
            </a:r>
            <a:r>
              <a:rPr lang="en-US" dirty="0" smtClean="0">
                <a:ln>
                  <a:solidFill>
                    <a:schemeClr val="tx1"/>
                  </a:solidFill>
                  <a:prstDash val="solid"/>
                </a:ln>
              </a:rPr>
              <a:t>, </a:t>
            </a:r>
            <a:r>
              <a:rPr lang="el-GR" dirty="0" smtClean="0">
                <a:ln>
                  <a:solidFill>
                    <a:schemeClr val="tx1"/>
                  </a:solidFill>
                  <a:prstDash val="solid"/>
                </a:ln>
              </a:rPr>
              <a:t>μελέτες περιστατικών</a:t>
            </a:r>
            <a:r>
              <a:rPr lang="en-US" dirty="0" smtClean="0">
                <a:ln>
                  <a:solidFill>
                    <a:schemeClr val="tx1"/>
                  </a:solidFill>
                  <a:prstDash val="solid"/>
                </a:ln>
              </a:rPr>
              <a:t>, </a:t>
            </a:r>
            <a:r>
              <a:rPr lang="el-GR" dirty="0" smtClean="0">
                <a:ln>
                  <a:solidFill>
                    <a:schemeClr val="tx1"/>
                  </a:solidFill>
                  <a:prstDash val="solid"/>
                </a:ln>
              </a:rPr>
              <a:t>κατευθυνόμενη διαγνωστική σκέψη</a:t>
            </a:r>
            <a:r>
              <a:rPr lang="en-US" dirty="0" smtClean="0">
                <a:ln>
                  <a:solidFill>
                    <a:schemeClr val="tx1"/>
                  </a:solidFill>
                  <a:prstDash val="solid"/>
                </a:ln>
              </a:rPr>
              <a:t> </a:t>
            </a:r>
            <a:r>
              <a:rPr lang="el-GR" dirty="0" smtClean="0">
                <a:ln>
                  <a:solidFill>
                    <a:schemeClr val="tx1"/>
                  </a:solidFill>
                  <a:prstDash val="solid"/>
                </a:ln>
              </a:rPr>
              <a:t>και προσομοίωση</a:t>
            </a:r>
            <a:r>
              <a:rPr lang="en-US" dirty="0" smtClean="0">
                <a:ln>
                  <a:solidFill>
                    <a:schemeClr val="tx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l-GR" dirty="0" smtClean="0">
                <a:ln>
                  <a:solidFill>
                    <a:schemeClr val="tx1"/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αποφάσεων λαμβανομένων στην καθημερινή πράξη</a:t>
            </a:r>
            <a:r>
              <a:rPr lang="en-US" dirty="0" smtClean="0">
                <a:ln>
                  <a:solidFill>
                    <a:schemeClr val="tx1"/>
                  </a:solidFill>
                  <a:prstDash val="solid"/>
                </a:ln>
              </a:rPr>
              <a:t>. </a:t>
            </a:r>
            <a:endParaRPr lang="el-GR" dirty="0">
              <a:ln>
                <a:solidFill>
                  <a:schemeClr val="tx1"/>
                </a:solidFill>
                <a:prstDash val="solid"/>
              </a:ln>
            </a:endParaRPr>
          </a:p>
        </p:txBody>
      </p:sp>
      <p:pic>
        <p:nvPicPr>
          <p:cNvPr id="3074" name="Picture 2" descr="C:\Documents and Settings\Administrator\Επιφάνεια εργασίας\xaristotle-680x274.jpg.pagespeed.ic.PkN8ta-h4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928670"/>
            <a:ext cx="5429288" cy="21876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0222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4857760"/>
            <a:ext cx="8229600" cy="1307544"/>
          </a:xfrm>
        </p:spPr>
        <p:txBody>
          <a:bodyPr>
            <a:normAutofit/>
          </a:bodyPr>
          <a:lstStyle/>
          <a:p>
            <a:r>
              <a:rPr lang="el-GR" sz="3200" b="1" dirty="0" smtClean="0">
                <a:solidFill>
                  <a:srgbClr val="FF0000"/>
                </a:solidFill>
              </a:rPr>
              <a:t>Κύριος σκοπός του </a:t>
            </a:r>
            <a:r>
              <a:rPr lang="en-US" sz="3200" b="1" dirty="0" smtClean="0">
                <a:solidFill>
                  <a:srgbClr val="FF0000"/>
                </a:solidFill>
              </a:rPr>
              <a:t>HIPON</a:t>
            </a:r>
            <a:endParaRPr lang="el-GR" sz="3200" b="1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5857892"/>
            <a:ext cx="9144000" cy="1000108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fr-FR" dirty="0" smtClean="0"/>
              <a:t>E</a:t>
            </a:r>
            <a:r>
              <a:rPr lang="el-GR" dirty="0" smtClean="0"/>
              <a:t>φαρμογή αρχών </a:t>
            </a:r>
            <a:r>
              <a:rPr lang="el-GR" b="1" dirty="0" smtClean="0">
                <a:solidFill>
                  <a:srgbClr val="FF0000"/>
                </a:solidFill>
              </a:rPr>
              <a:t>βιωματικής μάθησης </a:t>
            </a:r>
            <a:r>
              <a:rPr lang="el-GR" dirty="0" smtClean="0"/>
              <a:t>στο πεδίο της Ιστοπαθολογίας  προκειμένου να </a:t>
            </a:r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γεφυρωθεί</a:t>
            </a:r>
            <a:r>
              <a:rPr lang="el-GR" dirty="0" smtClean="0"/>
              <a:t> η </a:t>
            </a:r>
            <a:r>
              <a:rPr lang="el-GR" b="1" dirty="0" smtClean="0"/>
              <a:t>θεωρία</a:t>
            </a:r>
            <a:r>
              <a:rPr lang="el-GR" dirty="0" smtClean="0"/>
              <a:t> με </a:t>
            </a:r>
            <a:r>
              <a:rPr lang="el-GR" b="1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την πράξη </a:t>
            </a:r>
            <a:r>
              <a:rPr lang="el-GR" dirty="0" smtClean="0"/>
              <a:t>μέσω των  </a:t>
            </a:r>
            <a:r>
              <a:rPr lang="el-GR" b="1" dirty="0" smtClean="0">
                <a:solidFill>
                  <a:srgbClr val="FF0000"/>
                </a:solidFill>
              </a:rPr>
              <a:t>διαδραστικών</a:t>
            </a:r>
            <a:r>
              <a:rPr lang="el-GR" dirty="0" smtClean="0"/>
              <a:t>  </a:t>
            </a:r>
            <a:r>
              <a:rPr lang="el-GR" b="1" dirty="0" smtClean="0"/>
              <a:t>μαθησιακών  δυνατοτήτων  </a:t>
            </a:r>
            <a:r>
              <a:rPr lang="el-GR" dirty="0" smtClean="0"/>
              <a:t>που προσφέρουν οι  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Η.Υ.</a:t>
            </a:r>
            <a:r>
              <a:rPr lang="el-GR" dirty="0" smtClean="0"/>
              <a:t> </a:t>
            </a:r>
          </a:p>
        </p:txBody>
      </p:sp>
      <p:sp>
        <p:nvSpPr>
          <p:cNvPr id="4" name="3 - Ορθογώνιο"/>
          <p:cNvSpPr/>
          <p:nvPr/>
        </p:nvSpPr>
        <p:spPr>
          <a:xfrm>
            <a:off x="0" y="1428736"/>
            <a:ext cx="9144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/>
              <a:t>“ ICT e-modules on </a:t>
            </a:r>
            <a:r>
              <a:rPr lang="en-US" sz="2800" b="1" dirty="0" err="1" smtClean="0"/>
              <a:t>HistoPathology</a:t>
            </a:r>
            <a:r>
              <a:rPr lang="en-US" sz="2800" b="1" dirty="0" smtClean="0"/>
              <a:t>: a valuable online tool for students, researchers and professionals – </a:t>
            </a:r>
            <a:r>
              <a:rPr lang="en-US" sz="2800" b="1" spc="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HIPON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smtClean="0"/>
              <a:t>” </a:t>
            </a:r>
          </a:p>
          <a:p>
            <a:pPr algn="ctr"/>
            <a:r>
              <a:rPr lang="el-GR" sz="2800" dirty="0" smtClean="0"/>
              <a:t> </a:t>
            </a:r>
            <a:r>
              <a:rPr lang="el-GR" sz="2000" dirty="0" smtClean="0"/>
              <a:t>3ετές εγχείρημα </a:t>
            </a:r>
            <a:r>
              <a:rPr lang="el-GR" sz="2000" b="1" dirty="0" smtClean="0"/>
              <a:t>δημιουργίας ηλεκτρονικής εκπαιδευτικής πλατφόρμας  </a:t>
            </a:r>
            <a:r>
              <a:rPr lang="el-GR" sz="2000" dirty="0" smtClean="0"/>
              <a:t>υποστηριχθέν και συγχρηματοδοτηθέν </a:t>
            </a:r>
          </a:p>
          <a:p>
            <a:pPr algn="ctr"/>
            <a:r>
              <a:rPr lang="el-GR" sz="2000" dirty="0" smtClean="0"/>
              <a:t>από τα Προγράμματα Διά Βίου Μάθησης</a:t>
            </a:r>
          </a:p>
          <a:p>
            <a:pPr algn="ctr"/>
            <a:r>
              <a:rPr lang="el-GR" sz="2000" dirty="0" smtClean="0"/>
              <a:t>Του Εκτελεστικού Οργανισμού Εκπαίδευσης, Οπτικοακουστικών Μέσων &amp; Πολιτισμού της Επιτροπής της </a:t>
            </a: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Ευρωπαϊκής Ένωσης  </a:t>
            </a:r>
            <a:r>
              <a:rPr lang="el-GR" sz="2000" dirty="0" smtClean="0"/>
              <a:t>(ΕΕ)</a:t>
            </a:r>
            <a:endParaRPr lang="en-US" sz="2000" dirty="0" smtClean="0"/>
          </a:p>
          <a:p>
            <a:pPr algn="ctr"/>
            <a:r>
              <a:rPr lang="en-US" sz="2000" dirty="0" smtClean="0"/>
              <a:t>(project reference number: </a:t>
            </a:r>
            <a:r>
              <a:rPr lang="en-US" sz="2000" b="1" dirty="0" smtClean="0"/>
              <a:t>531203-LLP-1-2012-1-GR-KA3-KA3MP, </a:t>
            </a:r>
            <a:r>
              <a:rPr lang="en-US" sz="2000" dirty="0" smtClean="0"/>
              <a:t>Grant Agreement: 2012 – 4909 / 001 – 001, Key Activity 3- 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ICT</a:t>
            </a:r>
            <a:r>
              <a:rPr lang="en-US" sz="2000" dirty="0" smtClean="0"/>
              <a:t> Multilateral Projects)</a:t>
            </a:r>
            <a:r>
              <a:rPr lang="el-GR" sz="2000" dirty="0" smtClean="0"/>
              <a:t>.</a:t>
            </a:r>
          </a:p>
          <a:p>
            <a:pPr algn="ctr"/>
            <a:r>
              <a:rPr lang="el-GR" sz="2400" dirty="0" smtClean="0"/>
              <a:t> </a:t>
            </a:r>
            <a:r>
              <a:rPr lang="el-GR" sz="2400" b="1" spc="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ΘΕΤΙΚΗ</a:t>
            </a:r>
            <a:r>
              <a:rPr lang="el-GR" sz="2400" b="1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l-GR" sz="2400" dirty="0" smtClean="0"/>
              <a:t>ΕΝΔΙΑΜΕΣΗ (7.2013) ΚΑΙ ΤΕΛΙΚΗ (3.2016) 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ΑΞΙΟΛΟΓΗΣΗ</a:t>
            </a:r>
            <a:r>
              <a:rPr 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l-GR" sz="2400" dirty="0" smtClean="0"/>
              <a:t>ΤΟΥ </a:t>
            </a:r>
            <a:r>
              <a:rPr lang="fr-FR" sz="2400" dirty="0" smtClean="0">
                <a:solidFill>
                  <a:srgbClr val="FF0000"/>
                </a:solidFill>
              </a:rPr>
              <a:t>HIPON</a:t>
            </a:r>
            <a:r>
              <a:rPr lang="fr-FR" sz="2400" dirty="0" smtClean="0"/>
              <a:t> </a:t>
            </a:r>
            <a:r>
              <a:rPr lang="el-GR" sz="2400" dirty="0" smtClean="0"/>
              <a:t>ΑΠΟ ΤΗΝ ΕΕ. </a:t>
            </a:r>
            <a:endParaRPr lang="el-GR" sz="2400" dirty="0"/>
          </a:p>
        </p:txBody>
      </p:sp>
      <p:pic>
        <p:nvPicPr>
          <p:cNvPr id="21506" name="Picture 2" descr="E:\HIPON\ΕΝΗΜΕΡΩΤΙΚΟ ΥΛΙΚΟ ΠΡΟΓΡΑΜΜΑΤΟΣ HIPON\HIPON FINAL LOGO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0"/>
            <a:ext cx="7467600" cy="1504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txBody>
          <a:bodyPr>
            <a:noAutofit/>
          </a:bodyPr>
          <a:lstStyle/>
          <a:p>
            <a:r>
              <a:rPr lang="el-GR" sz="2800" b="1" spc="300" dirty="0" smtClean="0">
                <a:solidFill>
                  <a:srgbClr val="FF0000"/>
                </a:solidFill>
              </a:rPr>
              <a:t>Πώς λειτουργεί η βιωματική μάθηση</a:t>
            </a:r>
            <a:r>
              <a:rPr lang="en-US" sz="2800" b="1" spc="300" dirty="0" smtClean="0">
                <a:solidFill>
                  <a:srgbClr val="FF0000"/>
                </a:solidFill>
              </a:rPr>
              <a:t/>
            </a:r>
            <a:br>
              <a:rPr lang="en-US" sz="2800" b="1" spc="300" dirty="0" smtClean="0">
                <a:solidFill>
                  <a:srgbClr val="FF0000"/>
                </a:solidFill>
              </a:rPr>
            </a:br>
            <a:r>
              <a:rPr lang="en-US" sz="2800" b="1" spc="300" dirty="0" smtClean="0">
                <a:solidFill>
                  <a:srgbClr val="FF0000"/>
                </a:solidFill>
              </a:rPr>
              <a:t> </a:t>
            </a:r>
            <a:r>
              <a:rPr lang="el-GR" sz="2800" b="1" spc="300" dirty="0" smtClean="0">
                <a:solidFill>
                  <a:srgbClr val="FF0000"/>
                </a:solidFill>
              </a:rPr>
              <a:t>μέσω της πλατφόρμας του </a:t>
            </a:r>
            <a:r>
              <a:rPr lang="en-US" sz="2800" b="1" spc="300" dirty="0" smtClean="0">
                <a:solidFill>
                  <a:srgbClr val="FF0000"/>
                </a:solidFill>
              </a:rPr>
              <a:t>HIPON</a:t>
            </a:r>
            <a:r>
              <a:rPr lang="el-GR" sz="2800" b="1" spc="300" dirty="0" smtClean="0">
                <a:solidFill>
                  <a:srgbClr val="FF0000"/>
                </a:solidFill>
              </a:rPr>
              <a:t>;</a:t>
            </a:r>
            <a:r>
              <a:rPr lang="en-US" sz="2800" b="1" dirty="0" smtClean="0">
                <a:solidFill>
                  <a:srgbClr val="FF0000"/>
                </a:solidFill>
              </a:rPr>
              <a:t/>
            </a:r>
            <a:br>
              <a:rPr lang="en-US" sz="2800" b="1" dirty="0" smtClean="0">
                <a:solidFill>
                  <a:srgbClr val="FF0000"/>
                </a:solidFill>
              </a:rPr>
            </a:br>
            <a:endParaRPr lang="el-GR" sz="2800" dirty="0">
              <a:solidFill>
                <a:srgbClr val="FF0000"/>
              </a:solidFill>
            </a:endParaRPr>
          </a:p>
        </p:txBody>
      </p:sp>
      <p:sp>
        <p:nvSpPr>
          <p:cNvPr id="3" name="2 - Ορθογώνιο"/>
          <p:cNvSpPr/>
          <p:nvPr/>
        </p:nvSpPr>
        <p:spPr>
          <a:xfrm>
            <a:off x="0" y="620688"/>
            <a:ext cx="914400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sz="2800" dirty="0" smtClean="0"/>
              <a:t>Η διαδικασία της βιωματικής μάθησης περιλαμβάνει την ενσωμάτωση</a:t>
            </a:r>
            <a:r>
              <a:rPr lang="en-US" sz="2800" dirty="0" smtClean="0"/>
              <a:t>:</a:t>
            </a:r>
          </a:p>
          <a:p>
            <a:pPr algn="just"/>
            <a:r>
              <a:rPr lang="el-GR" sz="2800" b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Γνώσεων</a:t>
            </a:r>
            <a:r>
              <a:rPr lang="en-US" sz="2800" dirty="0" smtClean="0"/>
              <a:t>—</a:t>
            </a:r>
            <a:r>
              <a:rPr lang="el-GR" sz="2800" dirty="0" smtClean="0"/>
              <a:t>οι έννοιες, τα</a:t>
            </a:r>
            <a:r>
              <a:rPr lang="en-US" sz="2800" dirty="0" smtClean="0"/>
              <a:t> </a:t>
            </a:r>
            <a:r>
              <a:rPr lang="el-GR" sz="2800" dirty="0" smtClean="0"/>
              <a:t>δεδομένα</a:t>
            </a:r>
            <a:r>
              <a:rPr lang="en-US" sz="2800" dirty="0" smtClean="0"/>
              <a:t> </a:t>
            </a:r>
            <a:r>
              <a:rPr lang="el-GR" sz="2800" dirty="0" smtClean="0"/>
              <a:t>και οι πληροφορίες που αποκτώνται μέσω της συμβατικής μάθησης και της προηγούμενης πείρας (θεωρητικά μέρη των κεφαλαίων Συστηματικής Παθολογικής Ανατομικής του </a:t>
            </a:r>
            <a:r>
              <a:rPr lang="en-US" sz="2800" dirty="0" smtClean="0"/>
              <a:t>HIPON)</a:t>
            </a:r>
          </a:p>
          <a:p>
            <a:pPr algn="just"/>
            <a:r>
              <a:rPr lang="el-GR" sz="2800" b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Δραστηριοτήτων</a:t>
            </a:r>
            <a:r>
              <a:rPr lang="en-US" sz="2800" dirty="0" smtClean="0"/>
              <a:t>—</a:t>
            </a:r>
            <a:r>
              <a:rPr lang="el-GR" sz="2800" dirty="0" smtClean="0"/>
              <a:t>εφαρμογή των γνώσεων στον αληθινό κόσμο (παρουσιάσεις περιστατικών, εικονικά πλακίδια, λήψη αποφάσεων)</a:t>
            </a:r>
            <a:r>
              <a:rPr lang="en-US" sz="2800" dirty="0" smtClean="0"/>
              <a:t>                                                      </a:t>
            </a:r>
          </a:p>
          <a:p>
            <a:pPr algn="just"/>
            <a:r>
              <a:rPr lang="el-GR" sz="2800" dirty="0" smtClean="0"/>
              <a:t>και</a:t>
            </a:r>
            <a:endParaRPr lang="en-US" sz="2800" dirty="0" smtClean="0"/>
          </a:p>
          <a:p>
            <a:pPr lvl="0" algn="just"/>
            <a:r>
              <a:rPr lang="el-GR" sz="2800" b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Αντανάκλασης</a:t>
            </a:r>
            <a:r>
              <a:rPr lang="en-US" sz="2800" dirty="0" smtClean="0"/>
              <a:t>—</a:t>
            </a:r>
            <a:r>
              <a:rPr lang="el-GR" sz="2800" dirty="0" smtClean="0"/>
              <a:t>ανάλυση και σύνθεση των γνώσεων και των δραστηριοτήτων  των χρηστών της πλατφόρμας </a:t>
            </a:r>
            <a:r>
              <a:rPr lang="en-US" sz="2800" dirty="0" smtClean="0"/>
              <a:t>HIPON </a:t>
            </a:r>
            <a:r>
              <a:rPr lang="el-GR" sz="2800" dirty="0" smtClean="0"/>
              <a:t>για τη δημιουργία νέων γνώσεων ( επικοινωνία χρηστών με τεχνικές μέσων κοινωνικής δικτύωσης)</a:t>
            </a:r>
          </a:p>
        </p:txBody>
      </p:sp>
      <p:sp>
        <p:nvSpPr>
          <p:cNvPr id="4" name="1 - Τίτλος"/>
          <p:cNvSpPr txBox="1">
            <a:spLocks/>
          </p:cNvSpPr>
          <p:nvPr/>
        </p:nvSpPr>
        <p:spPr>
          <a:xfrm>
            <a:off x="1979712" y="3357562"/>
            <a:ext cx="7164288" cy="2874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1 - Τίτλος"/>
          <p:cNvSpPr txBox="1">
            <a:spLocks/>
          </p:cNvSpPr>
          <p:nvPr/>
        </p:nvSpPr>
        <p:spPr>
          <a:xfrm>
            <a:off x="2339752" y="4437112"/>
            <a:ext cx="6804248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el-GR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1 - Τίτλος"/>
          <p:cNvSpPr txBox="1">
            <a:spLocks/>
          </p:cNvSpPr>
          <p:nvPr/>
        </p:nvSpPr>
        <p:spPr>
          <a:xfrm>
            <a:off x="5292080" y="6165304"/>
            <a:ext cx="3851920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</a:t>
            </a:r>
            <a:endParaRPr kumimoji="0" lang="el-G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06188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2918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ΟΙ ΚΥΡΙΟΙ ΕΤΑΙΡΟΙ ΤΟΥ </a:t>
            </a:r>
            <a:r>
              <a:rPr lang="en-US" dirty="0" smtClean="0">
                <a:solidFill>
                  <a:srgbClr val="FF0000"/>
                </a:solidFill>
              </a:rPr>
              <a:t>HIPON </a:t>
            </a: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0" y="857232"/>
            <a:ext cx="9144000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-</a:t>
            </a:r>
            <a:r>
              <a:rPr kumimoji="0" lang="el-G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Ιατρική Σχολή ΕΚΠΑ 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(</a:t>
            </a:r>
            <a:r>
              <a:rPr kumimoji="0" lang="el-GR" sz="3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ΝΚ</a:t>
            </a:r>
            <a:r>
              <a:rPr kumimoji="0" lang="en-US" sz="3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UA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en-US" sz="3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3200" dirty="0" smtClean="0">
                <a:latin typeface="Times New Roman" pitchFamily="18" charset="0"/>
                <a:cs typeface="Times New Roman" pitchFamily="18" charset="0"/>
              </a:rPr>
              <a:t>ε</a:t>
            </a:r>
            <a:r>
              <a:rPr kumimoji="0" lang="el-GR" sz="3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πικεφαλής εταίρος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) 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l-GR" sz="3200" dirty="0" smtClean="0">
                <a:latin typeface="Times New Roman" pitchFamily="18" charset="0"/>
                <a:cs typeface="Times New Roman" pitchFamily="18" charset="0"/>
              </a:rPr>
              <a:t> Ιατρική Σχολή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3200" dirty="0" smtClean="0">
                <a:latin typeface="Times New Roman" pitchFamily="18" charset="0"/>
                <a:cs typeface="Times New Roman" pitchFamily="18" charset="0"/>
              </a:rPr>
              <a:t>Πανεπιστημίου Ζάγκρεμπ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l-G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Κροατία 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(UZSM)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-</a:t>
            </a:r>
            <a:r>
              <a:rPr kumimoji="0" lang="el-G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Ιατρικό Κέντρο Πανεπιστημίου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Radboud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Nijmegen</a:t>
            </a:r>
            <a:r>
              <a:rPr kumimoji="0" lang="el-G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Ολλανδία 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(RUNMC)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l-GR" sz="3200" dirty="0" smtClean="0">
                <a:latin typeface="Times New Roman" pitchFamily="18" charset="0"/>
                <a:cs typeface="Times New Roman" pitchFamily="18" charset="0"/>
              </a:rPr>
              <a:t>Κέντρο Προώθησης Έρευνας και Ανάπτυξης της Τεχνολογίας στην Εκπαίδευση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(CARDET), </a:t>
            </a:r>
            <a:r>
              <a:rPr kumimoji="0" lang="el-G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Λευκωσία.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el-G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Τμήμα Μηχανικής</a:t>
            </a:r>
            <a:r>
              <a:rPr kumimoji="0" lang="el-GR" sz="3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και Επιστήμης Ηλεκτρονικών Υπολογιστών, Πανεπιστήμιο Αγίων Κυρίλλου και Μεθοδίου (</a:t>
            </a:r>
            <a:r>
              <a:rPr kumimoji="0" lang="en-US" sz="3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UKIM)</a:t>
            </a:r>
            <a:r>
              <a:rPr kumimoji="0" lang="el-GR" sz="3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, Σκόπια, ΠΓΔΜ.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el-GR" sz="3200" baseline="0" dirty="0" smtClean="0">
                <a:latin typeface="Times New Roman" pitchFamily="18" charset="0"/>
                <a:cs typeface="Times New Roman" pitchFamily="18" charset="0"/>
              </a:rPr>
              <a:t> Κλινική του Κλήβλαντ, Οχάιο, ΗΠΑ ( συνδεόμενος εταίρος)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>
            <a:noAutofit/>
          </a:bodyPr>
          <a:lstStyle/>
          <a:p>
            <a:r>
              <a:rPr lang="el-G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 ΔΙΑΔΙΚΤΥΑΚΗ ΠΥΛΗ ΤΟΥ </a:t>
            </a: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HIPON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 smtClean="0"/>
              <a:t>(</a:t>
            </a:r>
            <a:r>
              <a:rPr lang="en-US" sz="3200" dirty="0" smtClean="0">
                <a:solidFill>
                  <a:srgbClr val="FF0000"/>
                </a:solidFill>
              </a:rPr>
              <a:t>www.hiponproject.eu</a:t>
            </a:r>
            <a:r>
              <a:rPr lang="en-US" sz="3200" dirty="0" smtClean="0"/>
              <a:t>)</a:t>
            </a:r>
            <a:endParaRPr lang="el-GR" sz="32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878142"/>
            <a:ext cx="7973144" cy="5979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>
            <a:normAutofit/>
          </a:bodyPr>
          <a:lstStyle/>
          <a:p>
            <a:r>
              <a:rPr lang="fr-FR" sz="2800" dirty="0" smtClean="0"/>
              <a:t>K</a:t>
            </a:r>
            <a:r>
              <a:rPr lang="el-GR" sz="2800" dirty="0" smtClean="0"/>
              <a:t>εντρική σελίδα ηλεκτρονικής εκπαιδευτικής πλατφόρμας</a:t>
            </a:r>
            <a:endParaRPr lang="el-GR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764704"/>
            <a:ext cx="8508437" cy="638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372200" cy="509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88639"/>
            <a:ext cx="3995936" cy="3196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-1" y="4929198"/>
            <a:ext cx="2285985" cy="171451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l-G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Ο</a:t>
            </a:r>
            <a:r>
              <a:rPr kumimoji="0" lang="el-GR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παραδοσιακός τρόπος μάθησης μέσα από την πλατφόρμα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</a:t>
            </a:r>
            <a:r>
              <a:rPr kumimoji="0" lang="el-GR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40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890" y="3286124"/>
            <a:ext cx="6876110" cy="3935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48017" y="936012"/>
            <a:ext cx="6647967" cy="4985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- Τίτλος"/>
          <p:cNvSpPr txBox="1">
            <a:spLocks/>
          </p:cNvSpPr>
          <p:nvPr/>
        </p:nvSpPr>
        <p:spPr>
          <a:xfrm>
            <a:off x="395536" y="116632"/>
            <a:ext cx="8640960" cy="86409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Εκπαιδευτικό</a:t>
            </a:r>
            <a:r>
              <a:rPr kumimoji="0" lang="el-GR" sz="2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βίντεο</a:t>
            </a:r>
            <a:endParaRPr kumimoji="0" lang="el-GR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71546"/>
            <a:ext cx="9148528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148064" y="116632"/>
            <a:ext cx="3888432" cy="864096"/>
          </a:xfrm>
        </p:spPr>
        <p:txBody>
          <a:bodyPr>
            <a:noAutofit/>
          </a:bodyPr>
          <a:lstStyle/>
          <a:p>
            <a:r>
              <a:rPr lang="el-GR" sz="2400" dirty="0" smtClean="0"/>
              <a:t>Αντίστοιχο με το βίντεο, εικονικό πλακίδιο</a:t>
            </a:r>
            <a:endParaRPr lang="el-GR" sz="2400" dirty="0"/>
          </a:p>
        </p:txBody>
      </p:sp>
      <p:pic>
        <p:nvPicPr>
          <p:cNvPr id="89090" name="Picture 2" descr="C:\Users\ΤΑΝΙΑ\Desktop\Καταγραφή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5148063" cy="3997508"/>
          </a:xfrm>
          <a:prstGeom prst="rect">
            <a:avLst/>
          </a:prstGeom>
          <a:noFill/>
        </p:spPr>
      </p:pic>
      <p:pic>
        <p:nvPicPr>
          <p:cNvPr id="89091" name="Picture 3" descr="C:\Users\ΤΑΝΙΑ\Desktop\Καταγραφή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93429" y="1187642"/>
            <a:ext cx="7150571" cy="5670358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4000504"/>
            <a:ext cx="200023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000" dirty="0" smtClean="0"/>
              <a:t>Υψηλή ευκρίνεια</a:t>
            </a:r>
          </a:p>
          <a:p>
            <a:pPr algn="ctr"/>
            <a:r>
              <a:rPr lang="el-GR" sz="2000" dirty="0" smtClean="0"/>
              <a:t>ώστε να αντιδιασταλεί η μορφολογία των καρκινικών αδένων του προστάτη με εκείνη των φυσιολογικών. </a:t>
            </a:r>
            <a:endParaRPr lang="el-GR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9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32656"/>
          </a:xfrm>
        </p:spPr>
        <p:txBody>
          <a:bodyPr>
            <a:noAutofit/>
          </a:bodyPr>
          <a:lstStyle/>
          <a:p>
            <a:r>
              <a:rPr lang="el-GR" sz="2800" dirty="0" smtClean="0"/>
              <a:t>Εικονικό (ψηφιοποιημένο) πλακίδιο με οδηγίες «πλοήγησης»</a:t>
            </a:r>
            <a:endParaRPr lang="el-GR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6"/>
            <a:ext cx="9217024" cy="6912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0"/>
            <a:ext cx="8572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5" descr="C:\Users\ΤΑΝΙΑ\Desktop\Καταγραφή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1556792"/>
            <a:ext cx="5688632" cy="4102103"/>
          </a:xfrm>
          <a:prstGeom prst="rect">
            <a:avLst/>
          </a:prstGeom>
          <a:noFill/>
        </p:spPr>
      </p:pic>
      <p:pic>
        <p:nvPicPr>
          <p:cNvPr id="4" name="Picture 6" descr="C:\Users\ΤΑΝΙΑ\Desktop\Καταγραφή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12" y="1571612"/>
            <a:ext cx="5962243" cy="4714908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357166"/>
            <a:ext cx="9144000" cy="928694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algn="ctr">
              <a:spcBef>
                <a:spcPct val="0"/>
              </a:spcBef>
              <a:defRPr/>
            </a:pPr>
            <a:r>
              <a:rPr kumimoji="0" lang="el-G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ΔΟΚΙΜΑΣΙΑ</a:t>
            </a:r>
            <a:r>
              <a:rPr kumimoji="0" lang="el-GR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ΕΜΠΕΔΩΣΗΣ ΓΝΩΣΗΣ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l-GR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162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14612" y="1571612"/>
            <a:ext cx="6000792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7500958" y="4714884"/>
            <a:ext cx="1214446" cy="18573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Εξηγήσεις</a:t>
            </a:r>
            <a:r>
              <a:rPr kumimoji="0" lang="el-GR" sz="1400" b="0" i="0" u="none" strike="noStrike" kern="1200" cap="none" spc="0" normalizeH="0" noProof="0" dirty="0" smtClean="0">
                <a:ln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των απαντήσεων, ως σύνδεσμος</a:t>
            </a:r>
            <a:endParaRPr kumimoji="0" lang="el-GR" sz="14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001156" cy="1071546"/>
          </a:xfrm>
        </p:spPr>
        <p:txBody>
          <a:bodyPr>
            <a:normAutofit/>
          </a:bodyPr>
          <a:lstStyle/>
          <a:p>
            <a:r>
              <a:rPr lang="el-G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Συστηματική Παθολογική Ανατομική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HIPON </a:t>
            </a:r>
            <a:r>
              <a:rPr lang="el-G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Ενότητα </a:t>
            </a:r>
            <a:r>
              <a:rPr lang="en-US" sz="3200" dirty="0" smtClean="0"/>
              <a:t>h </a:t>
            </a:r>
            <a:r>
              <a:rPr lang="en-US" sz="3200" b="1" dirty="0" smtClean="0"/>
              <a:t>–</a:t>
            </a:r>
            <a:r>
              <a:rPr lang="en-US" sz="3200" dirty="0" smtClean="0"/>
              <a:t> </a:t>
            </a:r>
            <a:r>
              <a:rPr lang="el-G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Κεφάλαιο </a:t>
            </a:r>
            <a:r>
              <a:rPr lang="en-US" sz="3200" dirty="0" smtClean="0"/>
              <a:t>1:</a:t>
            </a:r>
            <a:r>
              <a:rPr lang="el-GR" sz="3200" dirty="0" smtClean="0"/>
              <a:t> Όγκοι νεφρού</a:t>
            </a:r>
            <a:endParaRPr lang="el-GR" sz="32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4422"/>
            <a:ext cx="9148529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32"/>
          </a:xfrm>
        </p:spPr>
        <p:txBody>
          <a:bodyPr>
            <a:noAutofit/>
          </a:bodyPr>
          <a:lstStyle/>
          <a:p>
            <a:r>
              <a:rPr lang="el-GR" sz="3600" dirty="0" smtClean="0"/>
              <a:t>Αρχή θεωρητικού μέρους του κεφαλαίου </a:t>
            </a:r>
            <a:endParaRPr lang="el-GR" sz="36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28670"/>
            <a:ext cx="6988460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2158799"/>
            <a:ext cx="8358214" cy="4699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1 - Τίτλος"/>
          <p:cNvSpPr txBox="1">
            <a:spLocks/>
          </p:cNvSpPr>
          <p:nvPr/>
        </p:nvSpPr>
        <p:spPr>
          <a:xfrm>
            <a:off x="7000892" y="714356"/>
            <a:ext cx="2143108" cy="1428760"/>
          </a:xfrm>
          <a:prstGeom prst="rect">
            <a:avLst/>
          </a:prstGeom>
          <a:scene3d>
            <a:camera prst="orthographicFront"/>
            <a:lightRig rig="sunset" dir="t"/>
          </a:scene3d>
        </p:spPr>
        <p:txBody>
          <a:bodyPr vert="horz" lIns="91440" tIns="45720" rIns="91440" bIns="45720" rtlCol="0" anchor="b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Ο</a:t>
            </a:r>
            <a:r>
              <a:rPr kumimoji="0" lang="el-GR" sz="20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συμβατικός τρόπος μάθησης δεν παραγνωρίζεται στην πλατφόρμα του </a:t>
            </a:r>
            <a:r>
              <a:rPr kumimoji="0" lang="en-US" sz="20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HIPON</a:t>
            </a:r>
            <a:endParaRPr kumimoji="0" lang="el-GR" sz="2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142852"/>
            <a:ext cx="8715436" cy="1143008"/>
          </a:xfrm>
        </p:spPr>
        <p:txBody>
          <a:bodyPr>
            <a:normAutofit fontScale="90000"/>
          </a:bodyPr>
          <a:lstStyle/>
          <a:p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Παράθεση βασικών θεωρητικών δεδομένων.</a:t>
            </a:r>
            <a:endParaRPr lang="el-G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428736"/>
            <a:ext cx="9148529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736"/>
            <a:ext cx="9144000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ΓΛΩΣΣΑΡΙ-ΠΗΓΕΣ-ΣΥΝΔΕΣΜΟΙ 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85860"/>
          </a:xfrm>
        </p:spPr>
        <p:txBody>
          <a:bodyPr>
            <a:noAutofit/>
          </a:bodyPr>
          <a:lstStyle/>
          <a:p>
            <a:endParaRPr lang="el-GR" sz="3200" dirty="0"/>
          </a:p>
        </p:txBody>
      </p:sp>
      <p:pic>
        <p:nvPicPr>
          <p:cNvPr id="6041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736"/>
            <a:ext cx="9148528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8736"/>
            <a:ext cx="9148529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1428736"/>
            <a:ext cx="9148529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Εκπαιδευτικό βίντεο με τα βασικά μορφολογικά γνωρίσματα του διαυγοκυτταρικού ΝΚΚ</a:t>
            </a:r>
            <a:endParaRPr lang="el-G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14488"/>
            <a:ext cx="9148485" cy="51435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l-GR" sz="3100" dirty="0" smtClean="0"/>
              <a:t>Στη σύγχρονη πραγματικότητα μία </a:t>
            </a:r>
            <a:r>
              <a:rPr lang="el-GR" sz="3100" dirty="0"/>
              <a:t>από τις </a:t>
            </a:r>
            <a:r>
              <a:rPr lang="el-GR" sz="3100" dirty="0" smtClean="0"/>
              <a:t>δημοφιλείς </a:t>
            </a:r>
            <a:r>
              <a:rPr lang="el-GR" sz="3100" dirty="0"/>
              <a:t>επιλογές είναι </a:t>
            </a:r>
            <a:r>
              <a:rPr lang="el-GR" sz="3100" dirty="0" smtClean="0"/>
              <a:t>και η </a:t>
            </a:r>
            <a:r>
              <a:rPr lang="el-GR" sz="3100" dirty="0"/>
              <a:t>διαδικτυακή </a:t>
            </a:r>
            <a:r>
              <a:rPr lang="el-GR" sz="3100" dirty="0" smtClean="0"/>
              <a:t>εκπαίδευση</a:t>
            </a:r>
            <a:r>
              <a:rPr lang="en-US" sz="3100" dirty="0" smtClean="0"/>
              <a:t>.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63" y="1668621"/>
            <a:ext cx="5403273" cy="4389120"/>
          </a:xfrm>
        </p:spPr>
      </p:pic>
    </p:spTree>
    <p:extLst>
      <p:ext uri="{BB962C8B-B14F-4D97-AF65-F5344CB8AC3E}">
        <p14:creationId xmlns:p14="http://schemas.microsoft.com/office/powerpoint/2010/main" val="147522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l-GR" sz="3200" dirty="0" smtClean="0"/>
              <a:t>Το αντίστοιχο με το βίντεο, εικονικό πλακίδιο στη διάθεση των χρηστών της πλατφόρμας.</a:t>
            </a:r>
            <a:endParaRPr lang="el-GR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71612"/>
            <a:ext cx="9148529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71612"/>
            <a:ext cx="9572660" cy="5140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71612"/>
            <a:ext cx="9572660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0" y="3071810"/>
            <a:ext cx="235742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Char char="-"/>
            </a:pPr>
            <a:r>
              <a:rPr lang="en-US" sz="2000" dirty="0" smtClean="0"/>
              <a:t> </a:t>
            </a:r>
            <a:r>
              <a:rPr lang="el-G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Απωστική παρυφή </a:t>
            </a:r>
            <a:endPara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>
              <a:buFontTx/>
              <a:buChar char="-"/>
            </a:pPr>
            <a:r>
              <a:rPr lang="el-G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Περιοχή νέκρωσης</a:t>
            </a:r>
            <a:endPara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FontTx/>
              <a:buChar char="-"/>
            </a:pPr>
            <a:endPara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FontTx/>
              <a:buChar char="-"/>
            </a:pP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Διαυγές, καθαρό σα νερό, κυτταρόπλασμα , πλήρη ινοαγγειακά διαφραγμάτια πέριξ νεοπλασματικών κυψελών.</a:t>
            </a:r>
            <a:endParaRPr lang="el-G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85860"/>
          </a:xfrm>
        </p:spPr>
        <p:txBody>
          <a:bodyPr>
            <a:normAutofit/>
          </a:bodyPr>
          <a:lstStyle/>
          <a:p>
            <a:r>
              <a:rPr lang="el-GR" sz="2400" dirty="0" smtClean="0"/>
              <a:t>Καθοδήγηση </a:t>
            </a:r>
            <a:r>
              <a:rPr lang="el-GR" sz="2400" b="1" dirty="0" smtClean="0"/>
              <a:t>βήμα προς βήμα </a:t>
            </a:r>
            <a:r>
              <a:rPr lang="el-GR" sz="2400" dirty="0" smtClean="0"/>
              <a:t>στην </a:t>
            </a:r>
            <a:r>
              <a:rPr lang="el-GR" sz="2400" b="1" dirty="0" smtClean="0"/>
              <a:t>ορθή διαδικασία διάγνωσης </a:t>
            </a:r>
            <a:r>
              <a:rPr lang="el-GR" sz="2400" dirty="0" smtClean="0"/>
              <a:t/>
            </a:r>
            <a:br>
              <a:rPr lang="el-GR" sz="2400" dirty="0" smtClean="0"/>
            </a:br>
            <a:r>
              <a:rPr lang="el-GR" sz="2400" dirty="0" smtClean="0"/>
              <a:t>ενός όγκου του νεφρού.</a:t>
            </a:r>
            <a:br>
              <a:rPr lang="el-GR" sz="2400" dirty="0" smtClean="0"/>
            </a:br>
            <a:r>
              <a:rPr lang="el-GR" sz="2400" dirty="0" smtClean="0"/>
              <a:t>Βοηθητικές ερωτήσεις προς ανάδειξη </a:t>
            </a:r>
            <a:r>
              <a:rPr lang="el-GR" sz="2400" b="1" dirty="0" smtClean="0"/>
              <a:t>ουσιωδών</a:t>
            </a:r>
            <a:r>
              <a:rPr lang="el-GR" sz="2400" dirty="0" smtClean="0"/>
              <a:t> γνωρισμάτων.</a:t>
            </a:r>
            <a:endParaRPr lang="el-GR" sz="2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4423"/>
            <a:ext cx="9572660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14422"/>
            <a:ext cx="9572660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14422"/>
            <a:ext cx="9572661" cy="5381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/>
          </a:bodyPr>
          <a:lstStyle/>
          <a:p>
            <a:r>
              <a:rPr lang="el-GR" dirty="0" smtClean="0"/>
              <a:t>Προσομοίωση με την καθ’ημέρα πράξη </a:t>
            </a:r>
            <a:endParaRPr lang="el-GR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500174"/>
            <a:ext cx="7496711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3143248"/>
            <a:ext cx="9529718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3357554" cy="1714488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Επιλογή χρήσιμων ανοσοδεικτών</a:t>
            </a:r>
            <a:endParaRPr lang="el-GR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57364"/>
            <a:ext cx="8004962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-1071594"/>
            <a:ext cx="7242586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68" y="2761245"/>
            <a:ext cx="7215238" cy="4096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9520" y="274638"/>
            <a:ext cx="1714480" cy="2154230"/>
          </a:xfrm>
        </p:spPr>
        <p:txBody>
          <a:bodyPr>
            <a:normAutofit fontScale="90000"/>
          </a:bodyPr>
          <a:lstStyle/>
          <a:p>
            <a:r>
              <a:rPr lang="el-GR" sz="3600" dirty="0" smtClean="0"/>
              <a:t>Δύο ακόμη εύστοχες επιλογές</a:t>
            </a:r>
            <a:r>
              <a:rPr lang="en-US" sz="3600" dirty="0" smtClean="0"/>
              <a:t>.</a:t>
            </a:r>
            <a:endParaRPr lang="el-GR" sz="36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7496668" cy="4214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8293" y="2638100"/>
            <a:ext cx="7505707" cy="421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5728"/>
            <a:ext cx="9144000" cy="1357322"/>
          </a:xfrm>
        </p:spPr>
        <p:txBody>
          <a:bodyPr>
            <a:noAutofit/>
          </a:bodyPr>
          <a:lstStyle/>
          <a:p>
            <a:r>
              <a:rPr lang="el-GR" sz="3200" dirty="0" smtClean="0"/>
              <a:t>Οι </a:t>
            </a:r>
            <a:r>
              <a:rPr lang="el-G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άστοχες</a:t>
            </a:r>
            <a:r>
              <a:rPr lang="el-GR" sz="3200" dirty="0" smtClean="0"/>
              <a:t> επιλογές πρέπει να </a:t>
            </a:r>
            <a:r>
              <a:rPr lang="el-G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αποφεύγονται</a:t>
            </a:r>
            <a:r>
              <a:rPr lang="el-GR" sz="3200" dirty="0" smtClean="0"/>
              <a:t> όχι μόνο για οικονομικούς λόγους αλλά και για λόγους σωστής επιστημονικής πρακτικής.</a:t>
            </a:r>
            <a:br>
              <a:rPr lang="el-GR" sz="3200" dirty="0" smtClean="0"/>
            </a:br>
            <a:endParaRPr lang="el-GR" sz="32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00150"/>
            <a:ext cx="9529717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642942"/>
          </a:xfrm>
        </p:spPr>
        <p:txBody>
          <a:bodyPr>
            <a:noAutofit/>
          </a:bodyPr>
          <a:lstStyle/>
          <a:p>
            <a:r>
              <a:rPr lang="el-GR" sz="6000" dirty="0" smtClean="0"/>
              <a:t>Η ώρα της απόφασης</a:t>
            </a:r>
            <a:endParaRPr lang="el-GR" sz="6000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285860"/>
            <a:ext cx="9572660" cy="5381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285860"/>
            <a:ext cx="9572660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6286512" y="2571744"/>
            <a:ext cx="2857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dirty="0" smtClean="0"/>
              <a:t>Τα σφάλματα αποτελούν ερεθίσματα για μάθηση.</a:t>
            </a:r>
            <a:endParaRPr lang="el-G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85794"/>
            <a:ext cx="9148528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85794"/>
            <a:ext cx="9148528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85794"/>
            <a:ext cx="9144000" cy="5140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785794"/>
            <a:ext cx="9148528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785794"/>
            <a:ext cx="9148529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4529" y="3571876"/>
            <a:ext cx="9148529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-285784" y="0"/>
            <a:ext cx="9715568" cy="714375"/>
          </a:xfrm>
        </p:spPr>
        <p:txBody>
          <a:bodyPr>
            <a:noAutofit/>
          </a:bodyPr>
          <a:lstStyle/>
          <a:p>
            <a:r>
              <a:rPr lang="el-G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Πλήρης δικαιολόγηση </a:t>
            </a:r>
            <a:r>
              <a:rPr lang="el-GR" sz="2000" dirty="0" smtClean="0"/>
              <a:t>της ορθής διάγνωσης και </a:t>
            </a:r>
            <a:r>
              <a:rPr lang="el-G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ανάλυση της διαφοροδιάγνωσής </a:t>
            </a:r>
            <a:r>
              <a:rPr lang="el-GR" sz="2000" dirty="0" smtClean="0"/>
              <a:t>της.</a:t>
            </a:r>
            <a:endParaRPr lang="el-GR" sz="20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Έλεγχος εμπέδωσης γνώσης στο τέλος κάθε κεφαλαίου.</a:t>
            </a:r>
            <a:endParaRPr lang="el-GR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57298"/>
            <a:ext cx="9148529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529" y="1357298"/>
            <a:ext cx="9148529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357298"/>
            <a:ext cx="9144000" cy="5140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/>
          <a:lstStyle/>
          <a:p>
            <a:r>
              <a:rPr lang="el-GR" dirty="0" smtClean="0"/>
              <a:t>Σωστό ή λάθος</a:t>
            </a:r>
            <a:r>
              <a:rPr lang="en-US" dirty="0" smtClean="0"/>
              <a:t>;</a:t>
            </a:r>
            <a:endParaRPr lang="el-GR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57298"/>
            <a:ext cx="9144000" cy="5140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1357298"/>
            <a:ext cx="9144001" cy="5140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529" y="1357298"/>
            <a:ext cx="9148529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9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357298"/>
            <a:ext cx="9148486" cy="514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Σύγκριση διαδικτυακής </a:t>
            </a:r>
            <a:br>
              <a:rPr lang="el-GR" dirty="0" smtClean="0"/>
            </a:br>
            <a:r>
              <a:rPr lang="el-GR" dirty="0" smtClean="0"/>
              <a:t>και συμβατικής εκπαίδευσης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68621"/>
            <a:ext cx="8229600" cy="4389120"/>
          </a:xfrm>
        </p:spPr>
      </p:pic>
    </p:spTree>
    <p:extLst>
      <p:ext uri="{BB962C8B-B14F-4D97-AF65-F5344CB8AC3E}">
        <p14:creationId xmlns:p14="http://schemas.microsoft.com/office/powerpoint/2010/main" val="49586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274786"/>
          </a:xfrm>
        </p:spPr>
        <p:txBody>
          <a:bodyPr/>
          <a:lstStyle/>
          <a:p>
            <a:r>
              <a:rPr lang="el-GR" dirty="0" smtClean="0"/>
              <a:t>Συγχαρητήρια!</a:t>
            </a:r>
            <a:endParaRPr lang="el-GR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487" y="1357298"/>
            <a:ext cx="9148487" cy="514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1"/>
          <p:cNvSpPr>
            <a:spLocks noChangeArrowheads="1"/>
          </p:cNvSpPr>
          <p:nvPr/>
        </p:nvSpPr>
        <p:spPr bwMode="auto">
          <a:xfrm>
            <a:off x="0" y="214290"/>
            <a:ext cx="9144000" cy="7078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Με σκοπό την προώθηση των  αποτελεσμάτων των προσπαθειών των συμβαλλομένων εκπονήθηκαν  και πραγματοποιήθηκανοι ακόλουθες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l-G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l-GR" sz="1600" b="1" i="0" u="none" strike="noStrike" cap="none" spc="300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δημοσιεύσεις σε επιστημονικά</a:t>
            </a:r>
            <a:r>
              <a:rPr kumimoji="0" lang="el-GR" sz="1600" b="1" i="0" u="none" strike="noStrike" cap="none" spc="300" normalizeH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 περιοδικά και ομιλίες σε συνέδρια /ανακοινώσεις που σχετίζονται με το ΗΙΡΟΝ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400" b="1" i="0" u="none" strike="noStrike" cap="none" spc="600" normalizeH="0" baseline="0" dirty="0" smtClean="0">
                <a:ln>
                  <a:noFill/>
                </a:ln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-</a:t>
            </a:r>
            <a:r>
              <a:rPr kumimoji="0" lang="el-GR" sz="1400" b="1" i="0" u="none" strike="noStrike" cap="none" spc="600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Πλήρη</a:t>
            </a:r>
            <a:r>
              <a:rPr kumimoji="0" lang="el-GR" sz="1400" b="1" i="0" u="none" strike="noStrike" cap="none" spc="600" normalizeH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 άρθρα</a:t>
            </a:r>
            <a:endParaRPr kumimoji="0" lang="el-GR" sz="1400" b="0" i="0" u="none" strike="noStrike" cap="none" spc="600" normalizeH="0" baseline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1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 A Web-based Attempt to Acquire Professional Experience in Pathology: The HIPON Project.  </a:t>
            </a:r>
            <a:r>
              <a:rPr kumimoji="0" lang="en-US" sz="14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MedEdPublish</a:t>
            </a:r>
            <a:r>
              <a:rPr kumimoji="0" lang="en-US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 2013</a:t>
            </a:r>
            <a:r>
              <a:rPr kumimoji="0" lang="en-US" sz="1400" b="0" i="1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  </a:t>
            </a:r>
            <a:r>
              <a:rPr kumimoji="0" lang="en-US" sz="1400" b="0" i="1" strike="noStrike" cap="none" normalizeH="0" baseline="0" dirty="0" smtClean="0">
                <a:ln>
                  <a:noFill/>
                </a:ln>
                <a:latin typeface="Arial" pitchFamily="34" charset="0"/>
                <a:ea typeface="Calibri" pitchFamily="34" charset="0"/>
                <a:cs typeface="Arial" pitchFamily="34" charset="0"/>
              </a:rPr>
              <a:t>www.mededworld.org</a:t>
            </a:r>
            <a:r>
              <a:rPr kumimoji="0" lang="en-US" sz="1400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el-G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2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 HIPON Project: Acquiring Medical Experience through an E-learning Platform. A New Perspective in Pathology Education. </a:t>
            </a:r>
            <a:r>
              <a:rPr kumimoji="0" lang="en-US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New Perspectives in Science Education. Edition 4, 2015.</a:t>
            </a:r>
            <a:endParaRPr kumimoji="0" lang="el-G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3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 Learning Authentically through HIPON Platform. </a:t>
            </a:r>
            <a:r>
              <a:rPr kumimoji="0" lang="en-US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The Future of Education, 2015.</a:t>
            </a:r>
            <a:endParaRPr kumimoji="0" lang="el-G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4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 Acquiring experience in pathology predominantly from what you see, not from what you read: the HIPON e-learning platform. </a:t>
            </a:r>
            <a:r>
              <a:rPr kumimoji="0" lang="en-US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Advances in Medical Education and Practice </a:t>
            </a:r>
            <a:r>
              <a:rPr kumimoji="0" lang="en-US" sz="1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2015:6, 1-7</a:t>
            </a:r>
            <a:r>
              <a:rPr kumimoji="0" lang="en-US" sz="1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14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</a:t>
            </a:r>
            <a:r>
              <a:rPr kumimoji="0" lang="en-US" sz="14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.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Implementation of Experimental Learning in Pathology: Impact of HIPON Project Concept and Attainment.</a:t>
            </a:r>
            <a:r>
              <a:rPr lang="en-GB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GB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International Archives of Medicine 2015  Vol.8, No 211.</a:t>
            </a:r>
            <a:endParaRPr lang="el-GR" sz="14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2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1400" b="1" i="0" u="none" strike="noStrike" cap="none" spc="600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-</a:t>
            </a:r>
            <a:r>
              <a:rPr lang="el-GR" sz="1400" b="1" spc="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Ομιλίες κατόπιν πρόσκλησης</a:t>
            </a:r>
            <a:endParaRPr kumimoji="0" lang="el-GR" sz="1400" b="0" i="0" u="none" strike="noStrike" cap="none" spc="600" normalizeH="0" baseline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25</a:t>
            </a:r>
            <a:r>
              <a:rPr kumimoji="0" lang="en-US" sz="12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th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European Congress of Pathology, Lisbon 2013.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  9</a:t>
            </a:r>
            <a:r>
              <a:rPr lang="en-US" sz="12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th</a:t>
            </a:r>
            <a:r>
              <a:rPr lang="en-US" sz="12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 International Forum of Medical Students and Young Doctors, Athens 2015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3"/>
              <a:tabLst/>
            </a:pPr>
            <a:r>
              <a:rPr kumimoji="0" lang="el-G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  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27</a:t>
            </a:r>
            <a:r>
              <a:rPr kumimoji="0" lang="en-US" sz="12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th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European Congress of Pathology, Belgrade 2015.</a:t>
            </a:r>
            <a:endParaRPr kumimoji="0" lang="el-G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3"/>
              <a:tabLst/>
            </a:pPr>
            <a:endParaRPr kumimoji="0" lang="el-G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1400" b="1" i="0" u="none" strike="noStrike" cap="none" spc="600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-Συμμετοχές</a:t>
            </a:r>
            <a:r>
              <a:rPr kumimoji="0" lang="el-GR" sz="1400" b="1" i="0" u="none" strike="noStrike" cap="none" spc="600" normalizeH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 – διακρίσεις σε συνέδρια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1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 25</a:t>
            </a:r>
            <a:r>
              <a:rPr kumimoji="0" lang="en-US" sz="12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th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European Congress of Pathology, Lisbon  2013. </a:t>
            </a:r>
            <a:r>
              <a:rPr kumimoji="0" lang="en-US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Abstract published in </a:t>
            </a:r>
            <a:r>
              <a:rPr kumimoji="0" lang="en-US" sz="12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Virchows</a:t>
            </a:r>
            <a:r>
              <a:rPr kumimoji="0" lang="en-US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12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Archiv</a:t>
            </a:r>
            <a:r>
              <a:rPr kumimoji="0" lang="en-US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 The European Journal of Pathology, Vol. 463, No 2: page227.</a:t>
            </a:r>
            <a:endParaRPr kumimoji="0" lang="el-G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2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 26</a:t>
            </a:r>
            <a:r>
              <a:rPr kumimoji="0" lang="en-US" sz="12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th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European Congress of Pathology, London 2014. </a:t>
            </a:r>
            <a:r>
              <a:rPr kumimoji="0" lang="en-US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Abstract published in </a:t>
            </a:r>
            <a:r>
              <a:rPr kumimoji="0" lang="en-US" sz="12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Virchows</a:t>
            </a:r>
            <a:r>
              <a:rPr kumimoji="0" lang="en-US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12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Archiv</a:t>
            </a:r>
            <a:r>
              <a:rPr kumimoji="0" lang="en-US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 The European Journal of Pathology, Vol. 465, Suppl.1: pageS286.)</a:t>
            </a:r>
            <a:endParaRPr kumimoji="0" lang="el-G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3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 38</a:t>
            </a:r>
            <a:r>
              <a:rPr kumimoji="0" lang="en-US" sz="12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th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European Congress of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Cytopathology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Geneva, 2014.</a:t>
            </a:r>
            <a:r>
              <a:rPr kumimoji="0" lang="en-US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Abstract published in (Journal of ) </a:t>
            </a:r>
            <a:r>
              <a:rPr kumimoji="0" lang="en-US" sz="12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Cytopathology</a:t>
            </a:r>
            <a:r>
              <a:rPr kumimoji="0" lang="en-US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, Vol. 25,Suppl.1,22-78.</a:t>
            </a:r>
            <a:endParaRPr kumimoji="0" lang="el-G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4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 30</a:t>
            </a:r>
            <a:r>
              <a:rPr kumimoji="0" lang="en-US" sz="12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th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Congress of the International Academy of Pathology, Bangkok</a:t>
            </a:r>
            <a:r>
              <a:rPr kumimoji="0" lang="en-US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2014</a:t>
            </a:r>
            <a:r>
              <a:rPr kumimoji="0" lang="en-US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Selected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by the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Scientific Committee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as one of the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17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out of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400 posters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to be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orally presented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at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a special session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  <a:r>
              <a:rPr kumimoji="0" lang="en-US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Abstract published in Pathology Vol. 46, S2: page S124.</a:t>
            </a:r>
            <a:endParaRPr kumimoji="0" lang="el-G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5</a:t>
            </a:r>
            <a:r>
              <a:rPr kumimoji="0" lang="en-US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39</a:t>
            </a:r>
            <a:r>
              <a:rPr kumimoji="0" lang="en-US" sz="12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th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European Congress of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Cytopathology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Milan, 2015.</a:t>
            </a:r>
            <a:r>
              <a:rPr kumimoji="0" lang="en-US" sz="1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Abstract published in </a:t>
            </a:r>
            <a:r>
              <a:rPr kumimoji="0" lang="en-US" sz="12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Cytopathology</a:t>
            </a:r>
            <a:r>
              <a:rPr lang="en-US" sz="1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 Vol. 26, Suppl.1, 38-62.</a:t>
            </a:r>
            <a:endParaRPr kumimoji="0" lang="en-US" sz="12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</a:t>
            </a:r>
            <a:r>
              <a:rPr lang="en-US" sz="1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1st International Online </a:t>
            </a:r>
            <a:r>
              <a:rPr lang="en-US" sz="1200" dirty="0" err="1" smtClean="0">
                <a:latin typeface="Arial" pitchFamily="34" charset="0"/>
                <a:cs typeface="Arial" pitchFamily="34" charset="0"/>
              </a:rPr>
              <a:t>BioMedical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 Conference (IOBMC 2015).</a:t>
            </a:r>
            <a:endParaRPr kumimoji="0" lang="el-GR" sz="12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7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 26th ESC Medical Students' Conference, Berlin, 2015.</a:t>
            </a:r>
            <a:r>
              <a:rPr lang="el-GR" sz="1200" dirty="0" smtClean="0"/>
              <a:t> </a:t>
            </a: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Selected </a:t>
            </a:r>
            <a:r>
              <a:rPr lang="en-US" sz="12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by the </a:t>
            </a: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Scientific Committee  for an additional presentation </a:t>
            </a:r>
            <a:r>
              <a:rPr lang="el-GR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before a Professors’ Committee  ( one amongst  </a:t>
            </a:r>
            <a:r>
              <a:rPr lang="en-US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20%</a:t>
            </a: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 of accepted abstracts ).</a:t>
            </a:r>
            <a:endParaRPr kumimoji="0" lang="el-G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1 - Τίτλος"/>
          <p:cNvSpPr txBox="1">
            <a:spLocks/>
          </p:cNvSpPr>
          <p:nvPr/>
        </p:nvSpPr>
        <p:spPr>
          <a:xfrm>
            <a:off x="0" y="0"/>
            <a:ext cx="9144000" cy="42860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60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ΑΝΤΙΚΤΥΠΟΣ ΤΟΥ </a:t>
            </a:r>
            <a:r>
              <a:rPr kumimoji="0" lang="en-US" sz="2400" b="1" i="0" u="none" strike="noStrike" kern="1200" cap="none" spc="60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HIPON</a:t>
            </a:r>
            <a:r>
              <a:rPr kumimoji="0" lang="en-US" sz="2400" b="1" i="0" u="none" strike="noStrike" kern="1200" cap="none" spc="60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 </a:t>
            </a:r>
            <a:endParaRPr kumimoji="0" lang="el-GR" sz="2400" b="0" i="0" u="none" strike="noStrike" kern="1200" cap="none" spc="60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7079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074" y="214290"/>
            <a:ext cx="2606570" cy="392909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836712"/>
            <a:ext cx="4149400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Ορθογώνιο"/>
          <p:cNvSpPr/>
          <p:nvPr/>
        </p:nvSpPr>
        <p:spPr>
          <a:xfrm>
            <a:off x="0" y="0"/>
            <a:ext cx="62865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hiponproject.eu</a:t>
            </a:r>
            <a:endParaRPr lang="el-GR" sz="44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26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901700" y="6323013"/>
              <a:ext cx="669925" cy="357187"/>
            </p14:xfrm>
          </p:contentPart>
        </mc:Choice>
        <mc:Fallback xmlns="">
          <p:pic>
            <p:nvPicPr>
              <p:cNvPr id="1026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95330" y="6316622"/>
                <a:ext cx="682665" cy="369969"/>
              </a:xfrm>
              <a:prstGeom prst="rect">
                <a:avLst/>
              </a:prstGeom>
            </p:spPr>
          </p:pic>
        </mc:Fallback>
      </mc:AlternateContent>
      <p:sp>
        <p:nvSpPr>
          <p:cNvPr id="7" name="Rectangle 6"/>
          <p:cNvSpPr/>
          <p:nvPr/>
        </p:nvSpPr>
        <p:spPr>
          <a:xfrm>
            <a:off x="4357686" y="4357694"/>
            <a:ext cx="4786314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ΑΝΤΙΚΤΥΠΟΣ ΤΟΥ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HIPON</a:t>
            </a:r>
          </a:p>
          <a:p>
            <a:pPr algn="ctr"/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en-US" sz="2000" dirty="0" smtClean="0"/>
              <a:t>H </a:t>
            </a:r>
            <a:r>
              <a:rPr lang="el-GR" sz="2000" dirty="0" smtClean="0"/>
              <a:t>Υποεπιτροπή Εκπαίδευσης της </a:t>
            </a: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Ευρωπαϊκής Εταιρείας Παθολογικής Ανατομικής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(Ε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</a:t>
            </a:r>
            <a:r>
              <a:rPr lang="el-G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000" dirty="0" smtClean="0"/>
              <a:t>έχει εισάγει την πλατφόρμα του ΗΙΡΟΝ </a:t>
            </a:r>
            <a:r>
              <a:rPr lang="el-GR" sz="2000" dirty="0" smtClean="0">
                <a:solidFill>
                  <a:srgbClr val="FF0000"/>
                </a:solidFill>
              </a:rPr>
              <a:t>ως σύνδεσμο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l-GR" sz="2000" dirty="0" smtClean="0"/>
              <a:t>στην εκπαιδευτική της πύλη</a:t>
            </a:r>
            <a:r>
              <a:rPr lang="en-US" sz="2000" dirty="0" smtClean="0"/>
              <a:t>.</a:t>
            </a:r>
            <a:endParaRPr lang="el-GR" sz="2000" dirty="0" smtClean="0"/>
          </a:p>
        </p:txBody>
      </p:sp>
    </p:spTree>
    <p:extLst>
      <p:ext uri="{BB962C8B-B14F-4D97-AF65-F5344CB8AC3E}">
        <p14:creationId xmlns:p14="http://schemas.microsoft.com/office/powerpoint/2010/main" val="84425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Προοπτικές του </a:t>
            </a:r>
            <a:r>
              <a:rPr lang="en-US" b="1" dirty="0">
                <a:solidFill>
                  <a:srgbClr val="FF0000"/>
                </a:solidFill>
              </a:rPr>
              <a:t>HIPON</a:t>
            </a:r>
            <a:endParaRPr lang="el-GR" spc="600" dirty="0">
              <a:solidFill>
                <a:srgbClr val="FF0000"/>
              </a:solidFill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251520" y="1000108"/>
            <a:ext cx="8568952" cy="5857892"/>
          </a:xfrm>
        </p:spPr>
        <p:txBody>
          <a:bodyPr>
            <a:normAutofit/>
          </a:bodyPr>
          <a:lstStyle/>
          <a:p>
            <a:pPr algn="just"/>
            <a:r>
              <a:rPr lang="el-GR" sz="2600" dirty="0" smtClean="0">
                <a:solidFill>
                  <a:srgbClr val="FF0000"/>
                </a:solidFill>
              </a:rPr>
              <a:t>Η ηλεκτρονική πλατφόρμα </a:t>
            </a:r>
            <a:r>
              <a:rPr lang="en-US" sz="2600" dirty="0" smtClean="0">
                <a:solidFill>
                  <a:srgbClr val="FF0000"/>
                </a:solidFill>
              </a:rPr>
              <a:t>HIPON </a:t>
            </a:r>
            <a:r>
              <a:rPr lang="el-GR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συνελήφθη ως ιδέα και υλοποιήθηκε στο πλαίσιο μιας σοβαρής και συνειδητής προσπάθειας </a:t>
            </a:r>
            <a:r>
              <a:rPr lang="el-GR" sz="2600" u="sng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καταγραφής της διαγνωστικής εμπειρίας</a:t>
            </a:r>
            <a:r>
              <a:rPr lang="el-GR" sz="2600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600" dirty="0" smtClean="0"/>
              <a:t>στην Παθολογική Ανατομική</a:t>
            </a:r>
            <a:r>
              <a:rPr lang="en-US" sz="2600" dirty="0" smtClean="0"/>
              <a:t> </a:t>
            </a:r>
            <a:r>
              <a:rPr lang="el-GR" sz="2600" dirty="0" smtClean="0"/>
              <a:t>σε συνδυασμό με ένα</a:t>
            </a:r>
            <a:r>
              <a:rPr lang="el-GR" sz="2600" dirty="0"/>
              <a:t> </a:t>
            </a:r>
            <a:r>
              <a:rPr lang="el-GR" sz="2600" u="sng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σαφές εκπαιδευτικό όφελος</a:t>
            </a:r>
            <a:r>
              <a:rPr lang="en-US" sz="2600" spc="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600" dirty="0" smtClean="0"/>
              <a:t>για τους χρήστες της. Ως εκ τούτου, αξίζει να </a:t>
            </a:r>
            <a:r>
              <a:rPr lang="el-GR" sz="2600" b="1" dirty="0" smtClean="0"/>
              <a:t>εμπλουτιστεί</a:t>
            </a:r>
            <a:r>
              <a:rPr lang="el-GR" sz="2600" dirty="0" smtClean="0"/>
              <a:t>, κυρίως με </a:t>
            </a:r>
            <a:r>
              <a:rPr lang="el-GR" sz="2600" b="1" dirty="0" smtClean="0"/>
              <a:t>εκπαιδευτικά περιστατικά</a:t>
            </a:r>
            <a:r>
              <a:rPr lang="el-GR" sz="2600" dirty="0" smtClean="0"/>
              <a:t>, πλέον, </a:t>
            </a:r>
            <a:r>
              <a:rPr lang="el-GR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διαβαθμιζόμενα</a:t>
            </a:r>
            <a:r>
              <a:rPr lang="el-GR" sz="2600" dirty="0" smtClean="0"/>
              <a:t> ανάλογα με το </a:t>
            </a:r>
            <a:r>
              <a:rPr lang="el-GR" sz="2600" u="sng" dirty="0" smtClean="0"/>
              <a:t>επίπεδο γνώσεων</a:t>
            </a:r>
            <a:r>
              <a:rPr lang="el-GR" sz="2600" dirty="0" smtClean="0"/>
              <a:t> των χρηστών της πλατφόρμας (προπτυχιακών φοιτητών, ειδικευομένων Παθολογοανατόμων, εξειδικευμένων Παθολογοανατόμων). Αναζητούνται </a:t>
            </a:r>
            <a:r>
              <a:rPr lang="el-GR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έμπειροι</a:t>
            </a:r>
            <a:r>
              <a:rPr lang="el-GR" sz="2600" dirty="0" smtClean="0"/>
              <a:t> συνάδελφοι που </a:t>
            </a:r>
            <a:r>
              <a:rPr lang="el-GR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υιοθετούν τη στρατηγική του </a:t>
            </a:r>
            <a:r>
              <a:rPr lang="en-U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HIPON </a:t>
            </a:r>
            <a:r>
              <a:rPr lang="el-GR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600" dirty="0" smtClean="0"/>
              <a:t>και είναι </a:t>
            </a:r>
            <a:r>
              <a:rPr lang="en-US" sz="2600" dirty="0" smtClean="0"/>
              <a:t> </a:t>
            </a:r>
            <a:r>
              <a:rPr lang="el-GR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πρόθυμοι να συνεργαστούν</a:t>
            </a:r>
            <a:r>
              <a:rPr lang="el-GR" sz="2600" dirty="0" smtClean="0"/>
              <a:t>.</a:t>
            </a:r>
            <a:endParaRPr lang="en-US" sz="2600" dirty="0" smtClean="0"/>
          </a:p>
        </p:txBody>
      </p:sp>
    </p:spTree>
    <p:extLst>
      <p:ext uri="{BB962C8B-B14F-4D97-AF65-F5344CB8AC3E}">
        <p14:creationId xmlns:p14="http://schemas.microsoft.com/office/powerpoint/2010/main" val="3290491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0" y="0"/>
            <a:ext cx="5000628" cy="6858000"/>
          </a:xfrm>
        </p:spPr>
        <p:txBody>
          <a:bodyPr>
            <a:normAutofit lnSpcReduction="10000"/>
          </a:bodyPr>
          <a:lstStyle/>
          <a:p>
            <a:pPr algn="ctr"/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 ουσιώδης  </a:t>
            </a:r>
            <a:r>
              <a:rPr lang="el-GR" sz="2400" b="1" spc="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καινοτομία</a:t>
            </a:r>
            <a:r>
              <a:rPr lang="el-GR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της πλατφόρμας του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HIPON </a:t>
            </a:r>
            <a:endParaRPr lang="en-US" sz="2400" dirty="0" smtClean="0"/>
          </a:p>
          <a:p>
            <a:pPr algn="ctr"/>
            <a:r>
              <a:rPr lang="el-G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δεν</a:t>
            </a:r>
            <a:r>
              <a:rPr lang="el-GR" sz="2400" dirty="0" smtClean="0"/>
              <a:t> έγκειται</a:t>
            </a:r>
            <a:r>
              <a:rPr lang="en-US" sz="2400" dirty="0" smtClean="0"/>
              <a:t>:</a:t>
            </a:r>
          </a:p>
          <a:p>
            <a:pPr algn="ctr">
              <a:buFontTx/>
              <a:buChar char="-"/>
            </a:pPr>
            <a:r>
              <a:rPr lang="el-GR" sz="2400" dirty="0" smtClean="0"/>
              <a:t>στην στοιχειολόγηση των βασικών θεωρητικών δεδομένων </a:t>
            </a:r>
          </a:p>
          <a:p>
            <a:pPr algn="ctr">
              <a:buFontTx/>
              <a:buChar char="-"/>
            </a:pPr>
            <a:r>
              <a:rPr lang="el-GR" sz="2400" dirty="0" smtClean="0"/>
              <a:t>στα εκπαιδευτικά βίντεο</a:t>
            </a:r>
          </a:p>
          <a:p>
            <a:pPr algn="ctr">
              <a:buFontTx/>
              <a:buChar char="-"/>
            </a:pPr>
            <a:r>
              <a:rPr lang="el-GR" sz="2400" dirty="0" smtClean="0"/>
              <a:t>στα εικονικά (ψηφιοποιημένα) πλακίδια </a:t>
            </a:r>
          </a:p>
          <a:p>
            <a:pPr algn="ctr">
              <a:buFontTx/>
              <a:buChar char="-"/>
            </a:pPr>
            <a:r>
              <a:rPr lang="el-GR" sz="2400" dirty="0" smtClean="0"/>
              <a:t>στις δοκιμασίες με ερωτήσεις επί ιστολογικών εικόνων</a:t>
            </a:r>
          </a:p>
          <a:p>
            <a:pPr algn="ctr"/>
            <a:r>
              <a:rPr lang="el-GR" sz="2400" b="1" spc="600" dirty="0" smtClean="0">
                <a:solidFill>
                  <a:srgbClr val="FF0000"/>
                </a:solidFill>
              </a:rPr>
              <a:t>παρά </a:t>
            </a:r>
          </a:p>
          <a:p>
            <a:pPr algn="ctr"/>
            <a:r>
              <a:rPr lang="el-GR" sz="2400" b="1" dirty="0" smtClean="0">
                <a:solidFill>
                  <a:srgbClr val="FF0000"/>
                </a:solidFill>
              </a:rPr>
              <a:t>στη μετάδοση του </a:t>
            </a:r>
            <a:r>
              <a:rPr lang="el-GR" sz="2400" b="1" u="sng" dirty="0" smtClean="0">
                <a:solidFill>
                  <a:srgbClr val="FF0000"/>
                </a:solidFill>
              </a:rPr>
              <a:t>ορθού τρόπου επαγγελματικής σκέψης </a:t>
            </a:r>
            <a:r>
              <a:rPr lang="el-GR" sz="2400" b="1" dirty="0" smtClean="0">
                <a:solidFill>
                  <a:srgbClr val="FF0000"/>
                </a:solidFill>
              </a:rPr>
              <a:t> έμπειρων Παθολογοανατόμων μέσω της  ενσωμάτωσης του χρήστη σε ένα  διαδραστικό διαδικτυακό </a:t>
            </a:r>
            <a:r>
              <a:rPr lang="el-GR" sz="2400" b="1" u="sng" dirty="0" smtClean="0">
                <a:solidFill>
                  <a:srgbClr val="FF0000"/>
                </a:solidFill>
              </a:rPr>
              <a:t>περιβάλλον</a:t>
            </a:r>
            <a:r>
              <a:rPr lang="el-GR" sz="2400" b="1" dirty="0" smtClean="0">
                <a:solidFill>
                  <a:srgbClr val="FF0000"/>
                </a:solidFill>
              </a:rPr>
              <a:t>, προσομοιωμένο με εκείνο της </a:t>
            </a:r>
            <a:r>
              <a:rPr lang="el-GR" sz="2400" b="1" u="sng" dirty="0" smtClean="0">
                <a:solidFill>
                  <a:srgbClr val="FF0000"/>
                </a:solidFill>
              </a:rPr>
              <a:t>καθημερινής άσκησης της Παθολογικής Ανατομικής. </a:t>
            </a:r>
            <a:endParaRPr lang="en-US" sz="2400" b="1" u="sng" dirty="0" smtClean="0">
              <a:solidFill>
                <a:srgbClr val="FF0000"/>
              </a:solidFill>
            </a:endParaRPr>
          </a:p>
        </p:txBody>
      </p:sp>
      <p:pic>
        <p:nvPicPr>
          <p:cNvPr id="1026" name="Picture 2" descr="C:\Documents and Settings\Administrator\Επιφάνεια εργασίας\TEACHING PAINTINGS\the-student-1919.jpg!HalfHD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571480"/>
            <a:ext cx="3797734" cy="50720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el-GR" dirty="0" smtClean="0"/>
              <a:t/>
            </a:r>
            <a:br>
              <a:rPr lang="el-GR" dirty="0" smtClean="0"/>
            </a:br>
            <a:r>
              <a:rPr lang="el-GR" dirty="0" smtClean="0"/>
              <a:t>Τα </a:t>
            </a:r>
            <a:r>
              <a:rPr lang="el-GR" dirty="0"/>
              <a:t>πιο σημαντικά πλεονεκτήματα της ηλεκτρονικής εκπαίδευσης.</a:t>
            </a:r>
            <a:br>
              <a:rPr lang="el-GR" dirty="0"/>
            </a:b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7207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l-GR" b="1" dirty="0" smtClean="0">
                <a:solidFill>
                  <a:srgbClr val="FFC000"/>
                </a:solidFill>
              </a:rPr>
              <a:t>Ο </a:t>
            </a:r>
            <a:r>
              <a:rPr lang="el-GR" b="1" dirty="0">
                <a:solidFill>
                  <a:srgbClr val="FFC000"/>
                </a:solidFill>
              </a:rPr>
              <a:t>χρόνος </a:t>
            </a:r>
            <a:r>
              <a:rPr lang="el-GR" b="1" dirty="0" smtClean="0">
                <a:solidFill>
                  <a:srgbClr val="FFC000"/>
                </a:solidFill>
              </a:rPr>
              <a:t>είναι χρήμα</a:t>
            </a:r>
            <a:r>
              <a:rPr lang="el-GR" dirty="0" smtClean="0">
                <a:solidFill>
                  <a:srgbClr val="FFC000"/>
                </a:solidFill>
              </a:rPr>
              <a:t>: </a:t>
            </a:r>
            <a:r>
              <a:rPr lang="el-GR" dirty="0"/>
              <a:t>Αυτό είναι το βασικό πλεονέκτημα της ηλεκτρονικής εκπαίδευσης. </a:t>
            </a:r>
            <a:endParaRPr lang="el-GR" dirty="0" smtClean="0"/>
          </a:p>
          <a:p>
            <a:pPr marL="0" indent="0">
              <a:buNone/>
            </a:pPr>
            <a:r>
              <a:rPr lang="el-GR" b="1" dirty="0">
                <a:solidFill>
                  <a:srgbClr val="FFC000"/>
                </a:solidFill>
              </a:rPr>
              <a:t>Ευκολία και </a:t>
            </a:r>
            <a:r>
              <a:rPr lang="el-GR" b="1" dirty="0" smtClean="0">
                <a:solidFill>
                  <a:srgbClr val="FFC000"/>
                </a:solidFill>
              </a:rPr>
              <a:t>ευελιξία: </a:t>
            </a:r>
            <a:r>
              <a:rPr lang="el-GR" dirty="0" smtClean="0"/>
              <a:t>Το </a:t>
            </a:r>
            <a:r>
              <a:rPr lang="el-GR" dirty="0"/>
              <a:t>εκπαιδευτικό λογισμικό μπορεί να είναι </a:t>
            </a:r>
            <a:r>
              <a:rPr lang="el-GR" dirty="0" err="1"/>
              <a:t>προσβάσιμο</a:t>
            </a:r>
            <a:r>
              <a:rPr lang="el-GR" dirty="0"/>
              <a:t> για τους μαθητές όταν και όπου το χρειάζονται</a:t>
            </a:r>
            <a:r>
              <a:rPr lang="el-GR" dirty="0" smtClean="0"/>
              <a:t>.</a:t>
            </a:r>
          </a:p>
          <a:p>
            <a:pPr marL="0" indent="0">
              <a:buNone/>
            </a:pPr>
            <a:r>
              <a:rPr lang="el-GR" b="1" dirty="0" smtClean="0">
                <a:solidFill>
                  <a:srgbClr val="FFC000"/>
                </a:solidFill>
              </a:rPr>
              <a:t>Άμεσα αποτελέσματα στην αξιολόγηση</a:t>
            </a:r>
            <a:r>
              <a:rPr lang="el-GR" dirty="0" smtClean="0">
                <a:solidFill>
                  <a:srgbClr val="FFC000"/>
                </a:solidFill>
              </a:rPr>
              <a:t>: </a:t>
            </a:r>
            <a:r>
              <a:rPr lang="el-GR" dirty="0" smtClean="0"/>
              <a:t>Οι </a:t>
            </a:r>
            <a:r>
              <a:rPr lang="el-GR" dirty="0"/>
              <a:t>περισσότερες διαδικτυακές πλατφόρμες μάθησης περιλαμβάνουν </a:t>
            </a:r>
            <a:r>
              <a:rPr lang="el-GR" dirty="0" smtClean="0"/>
              <a:t> δοκιμασίες online  </a:t>
            </a:r>
            <a:r>
              <a:rPr lang="el-GR" dirty="0"/>
              <a:t> και άλλα εργαλεία που επιταχύνουν σημαντικά τη διαδικασία </a:t>
            </a:r>
            <a:r>
              <a:rPr lang="el-GR" dirty="0" smtClean="0"/>
              <a:t>αξιολόγησης συγκριτικά με τη συμβατική εκπαίδευση.</a:t>
            </a:r>
            <a:endParaRPr lang="el-GR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21965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solidFill>
                  <a:srgbClr val="FFC000"/>
                </a:solidFill>
              </a:rPr>
              <a:t>Εξοικονόμηση χρημάτων 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 smtClean="0"/>
              <a:t>Η </a:t>
            </a:r>
            <a:r>
              <a:rPr lang="el-GR" dirty="0" err="1"/>
              <a:t>οnline</a:t>
            </a:r>
            <a:r>
              <a:rPr lang="el-GR" dirty="0"/>
              <a:t> διδασκαλία </a:t>
            </a:r>
            <a:r>
              <a:rPr lang="el-GR" dirty="0" smtClean="0"/>
              <a:t>επιτρέπει στους εκπαιδευόμενους </a:t>
            </a:r>
            <a:r>
              <a:rPr lang="el-GR" dirty="0"/>
              <a:t>να </a:t>
            </a:r>
            <a:r>
              <a:rPr lang="el-GR" dirty="0" smtClean="0"/>
              <a:t>εξαλείψουν </a:t>
            </a:r>
            <a:r>
              <a:rPr lang="el-GR" dirty="0"/>
              <a:t>τα έξοδα μεταφοράς. Επιπλέον ορισμένες τάξεις δεν απαιτούν  παραδοσιακά </a:t>
            </a:r>
            <a:r>
              <a:rPr lang="el-GR" dirty="0" smtClean="0"/>
              <a:t>επιστημονικά </a:t>
            </a:r>
            <a:r>
              <a:rPr lang="el-GR" dirty="0"/>
              <a:t>βιβλία, καθώς τα υλικά ανάγνωσης μπορεί να είναι διαθέσιμα είτε μέσω των δικών τους πηγών ή σε συνεργασία τους με </a:t>
            </a:r>
            <a:r>
              <a:rPr lang="el-GR" i="1" dirty="0"/>
              <a:t>e</a:t>
            </a:r>
            <a:r>
              <a:rPr lang="el-GR" dirty="0"/>
              <a:t>-βιβλιοθήκες και άλλους ψηφιακούς εκδότες.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7079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srgbClr val="FFC000"/>
                </a:solidFill>
              </a:rPr>
              <a:t>Επιπλέον υπάρχουν ενδείξεις ότι</a:t>
            </a:r>
            <a:endParaRPr lang="el-GR" dirty="0">
              <a:solidFill>
                <a:srgbClr val="FFC000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l-GR" dirty="0"/>
              <a:t>Τα οnline μαθήματα μπορεί να είναι λιγότερο </a:t>
            </a:r>
            <a:r>
              <a:rPr lang="el-GR" dirty="0" smtClean="0"/>
              <a:t>αγχωτικά.</a:t>
            </a:r>
          </a:p>
          <a:p>
            <a:r>
              <a:rPr lang="el-GR" dirty="0"/>
              <a:t>Κατά μέσο όρο, οι </a:t>
            </a:r>
            <a:r>
              <a:rPr lang="el-GR" dirty="0" smtClean="0"/>
              <a:t>εκπαιδευόμενοι </a:t>
            </a:r>
            <a:r>
              <a:rPr lang="el-GR" dirty="0"/>
              <a:t>σε διαδικτυακές συνθήκες μάθησης αποδίδουν ελαφρώς καλύτερα από ό, τι εκείνοι που διδάσκονται </a:t>
            </a:r>
            <a:r>
              <a:rPr lang="el-GR" dirty="0" smtClean="0"/>
              <a:t>με παραδοσιακό τρόπο.</a:t>
            </a:r>
          </a:p>
          <a:p>
            <a:r>
              <a:rPr lang="el-GR" dirty="0" smtClean="0"/>
              <a:t>Τα </a:t>
            </a:r>
            <a:r>
              <a:rPr lang="el-GR" dirty="0"/>
              <a:t>νέα μοντέλα διδασκαλίας που ήδη </a:t>
            </a:r>
            <a:r>
              <a:rPr lang="el-GR" dirty="0" smtClean="0"/>
              <a:t>αναδύονται </a:t>
            </a:r>
            <a:r>
              <a:rPr lang="el-GR" dirty="0"/>
              <a:t>έχουν τη δυνατότητα να οδηγήσουν την ηλεκτρονική εκπαιδευτική εμπειρία σε ακόμα μεγαλύτερα επιτεύγματα.</a:t>
            </a:r>
          </a:p>
        </p:txBody>
      </p:sp>
    </p:spTree>
    <p:extLst>
      <p:ext uri="{BB962C8B-B14F-4D97-AF65-F5344CB8AC3E}">
        <p14:creationId xmlns:p14="http://schemas.microsoft.com/office/powerpoint/2010/main" val="45917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800" dirty="0" smtClean="0"/>
              <a:t>Παρά την εκπληκτική πρόοδο</a:t>
            </a:r>
            <a:r>
              <a:rPr lang="en-US" sz="2800" dirty="0" smtClean="0"/>
              <a:t> </a:t>
            </a:r>
            <a:r>
              <a:rPr lang="el-GR" sz="2800" dirty="0" smtClean="0"/>
              <a:t>στην Τεχνολογία της Πληροφορικής και της Επικοινωνίας</a:t>
            </a:r>
            <a:r>
              <a:rPr lang="en-US" sz="2800" dirty="0" smtClean="0"/>
              <a:t> (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ICT)</a:t>
            </a:r>
            <a:r>
              <a:rPr lang="en-US" sz="2800" dirty="0" smtClean="0"/>
              <a:t>, </a:t>
            </a:r>
            <a:r>
              <a:rPr lang="el-GR" sz="2800" dirty="0" smtClean="0"/>
              <a:t>οι </a:t>
            </a:r>
            <a:r>
              <a:rPr lang="el-GR" sz="2800" b="1" dirty="0" smtClean="0"/>
              <a:t>άνθρωποι </a:t>
            </a:r>
            <a:r>
              <a:rPr lang="el-GR" sz="2800" dirty="0" smtClean="0"/>
              <a:t>παραμένουν ο πιο σημαντικός παράγοντας του περιβάλλοντος που επιδρά στην (αυτο)εκπαίδευση</a:t>
            </a:r>
            <a:r>
              <a:rPr lang="el-GR" sz="2400" dirty="0" smtClean="0"/>
              <a:t>.</a:t>
            </a:r>
            <a:endParaRPr lang="en-US" sz="2400" dirty="0" smtClean="0">
              <a:solidFill>
                <a:srgbClr val="002060"/>
              </a:solidFill>
            </a:endParaRPr>
          </a:p>
          <a:p>
            <a:pPr algn="ctr"/>
            <a:r>
              <a:rPr lang="en-US" sz="2400" dirty="0" smtClean="0"/>
              <a:t> </a:t>
            </a:r>
            <a:endParaRPr lang="en-US" sz="2400" b="1" dirty="0" smtClean="0">
              <a:solidFill>
                <a:srgbClr val="1D035D"/>
              </a:solidFill>
            </a:endParaRPr>
          </a:p>
        </p:txBody>
      </p:sp>
      <p:pic>
        <p:nvPicPr>
          <p:cNvPr id="228354" name="Picture 2" descr="C:\Users\αγαπουλακι\Desktop\ΑΝΤΡΕΑΣ\TEACHING PAINTINGS\school-of-athens-detail-from-right-hand-side-showing-diogenes-on-the-steps-and-euclid-15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2000240"/>
            <a:ext cx="6715172" cy="44781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7454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929066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800" dirty="0" smtClean="0"/>
              <a:t>Αν και η βιωματική μάθηση</a:t>
            </a:r>
            <a:r>
              <a:rPr lang="en-US" sz="2800" dirty="0" smtClean="0"/>
              <a:t> </a:t>
            </a:r>
            <a:r>
              <a:rPr lang="el-GR" sz="2800" dirty="0" smtClean="0"/>
              <a:t>δεν προϋποθέτει τη φυσική  παρουσία ενός δασκάλου</a:t>
            </a:r>
            <a:r>
              <a:rPr lang="en-US" sz="2800" dirty="0" smtClean="0"/>
              <a:t>/</a:t>
            </a:r>
            <a:r>
              <a:rPr lang="el-GR" sz="2800" dirty="0" smtClean="0"/>
              <a:t>οργανωτή,</a:t>
            </a:r>
            <a:r>
              <a:rPr lang="en-US" sz="2800" dirty="0" smtClean="0"/>
              <a:t> </a:t>
            </a:r>
            <a:endParaRPr lang="el-GR" sz="2800" dirty="0" smtClean="0"/>
          </a:p>
          <a:p>
            <a:pPr algn="ctr"/>
            <a:r>
              <a:rPr lang="el-GR" sz="2800" b="1" dirty="0" smtClean="0">
                <a:solidFill>
                  <a:srgbClr val="FF0000"/>
                </a:solidFill>
              </a:rPr>
              <a:t>η</a:t>
            </a:r>
            <a:r>
              <a:rPr lang="en-US" sz="2800" dirty="0" smtClean="0">
                <a:solidFill>
                  <a:srgbClr val="FFC000"/>
                </a:solidFill>
              </a:rPr>
              <a:t>  </a:t>
            </a:r>
            <a:r>
              <a:rPr lang="el-GR" sz="2800" b="1" spc="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φυσική παρουσία </a:t>
            </a:r>
          </a:p>
          <a:p>
            <a:pPr algn="ctr"/>
            <a:r>
              <a:rPr lang="el-GR" sz="2800" b="1" spc="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ενός χαρισματικού δασκάλου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endParaRPr lang="el-GR" sz="2800" b="1" dirty="0" smtClean="0">
              <a:solidFill>
                <a:srgbClr val="FF0000"/>
              </a:solidFill>
            </a:endParaRPr>
          </a:p>
          <a:p>
            <a:pPr algn="ctr"/>
            <a:r>
              <a:rPr lang="el-GR" sz="2800" b="1" dirty="0" smtClean="0">
                <a:solidFill>
                  <a:srgbClr val="FF0000"/>
                </a:solidFill>
              </a:rPr>
              <a:t>παραμένει αναντικατάστατη </a:t>
            </a:r>
            <a:r>
              <a:rPr lang="el-GR" sz="2800" dirty="0" smtClean="0"/>
              <a:t>στην περιπέτεια της μάθησης, καθώς</a:t>
            </a:r>
            <a:r>
              <a:rPr lang="en-US" sz="2800" dirty="0" smtClean="0"/>
              <a:t> </a:t>
            </a:r>
            <a:r>
              <a:rPr lang="el-GR" sz="2800" dirty="0" smtClean="0">
                <a:solidFill>
                  <a:srgbClr val="FF0000"/>
                </a:solidFill>
              </a:rPr>
              <a:t>ενθαρρύνει αποφασιστικά την </a:t>
            </a:r>
            <a:r>
              <a:rPr lang="el-GR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έφεση</a:t>
            </a:r>
            <a:r>
              <a:rPr lang="el-GR" sz="2800" dirty="0" smtClean="0">
                <a:solidFill>
                  <a:srgbClr val="FF0000"/>
                </a:solidFill>
              </a:rPr>
              <a:t> για τη γνώση</a:t>
            </a:r>
            <a:r>
              <a:rPr lang="el-GR" sz="2800" dirty="0" smtClean="0"/>
              <a:t>.</a:t>
            </a:r>
            <a:endParaRPr lang="el-GR" sz="2800" spc="600" dirty="0"/>
          </a:p>
        </p:txBody>
      </p:sp>
      <p:pic>
        <p:nvPicPr>
          <p:cNvPr id="229378" name="Picture 2" descr="C:\Users\αγαπουλακι\Desktop\ΑΝΤΡΕΑΣ\TEACHING PAINTINGS\the-underground-school-18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285728"/>
            <a:ext cx="4857783" cy="3643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9912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1545</Words>
  <Application>Microsoft Office PowerPoint</Application>
  <PresentationFormat>Προβολή στην οθόνη (4:3)</PresentationFormat>
  <Paragraphs>134</Paragraphs>
  <Slides>44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44</vt:i4>
      </vt:variant>
    </vt:vector>
  </HeadingPairs>
  <TitlesOfParts>
    <vt:vector size="45" baseType="lpstr">
      <vt:lpstr>Θέμα του Office</vt:lpstr>
      <vt:lpstr>   </vt:lpstr>
      <vt:lpstr>Παρουσίαση του PowerPoint</vt:lpstr>
      <vt:lpstr> Στη σύγχρονη πραγματικότητα μία από τις δημοφιλείς επιλογές είναι και η διαδικτυακή εκπαίδευση.</vt:lpstr>
      <vt:lpstr>Σύγκριση διαδικτυακής  και συμβατικής εκπαίδευσης</vt:lpstr>
      <vt:lpstr> Τα πιο σημαντικά πλεονεκτήματα της ηλεκτρονικής εκπαίδευσης. </vt:lpstr>
      <vt:lpstr>Εξοικονόμηση χρημάτων </vt:lpstr>
      <vt:lpstr>Επιπλέον υπάρχουν ενδείξεις ότι</vt:lpstr>
      <vt:lpstr>Παρουσίαση του PowerPoint</vt:lpstr>
      <vt:lpstr>Παρουσίαση του PowerPoint</vt:lpstr>
      <vt:lpstr>   Το σύστημα εκπαίδευσης που περιλαμβάνει τη στενή σχέση δασκάλου-μαθητευομένου, ακόμη και σήμερα, φαίνεται να είναι ο πιο σωστός και αποτελεσματικός τρόπος για να μάθει την τέχνη του ένας ιατρός. </vt:lpstr>
      <vt:lpstr>  Επαναπροσδιορισμός των εκπαιδευτικών αναγκών. </vt:lpstr>
      <vt:lpstr>Περίπου το 1980 αρχίζει να κερδίζει έδαφος η μέθοδος εκπαίδευσης ιατρών μέσω μελέτης περιστατικών, που εφαρμόζεται συμπληρωματικά με τις άλλες βασικές μεθόδους.    </vt:lpstr>
      <vt:lpstr> Η Βιωματική Μάθηση ορίζεται ως Μάθηση μέσω της Αντανάκλασης της Πράξης </vt:lpstr>
      <vt:lpstr>Κύριος σκοπός του HIPON</vt:lpstr>
      <vt:lpstr>Πώς λειτουργεί η βιωματική μάθηση  μέσω της πλατφόρμας του HIPON; </vt:lpstr>
      <vt:lpstr>ΟΙ ΚΥΡΙΟΙ ΕΤΑΙΡΟΙ ΤΟΥ HIPON </vt:lpstr>
      <vt:lpstr>Η ΔΙΑΔΙΚΤΥΑΚΗ ΠΥΛΗ ΤΟΥ HIPON (www.hiponproject.eu)</vt:lpstr>
      <vt:lpstr>Kεντρική σελίδα ηλεκτρονικής εκπαιδευτικής πλατφόρμας</vt:lpstr>
      <vt:lpstr>Παρουσίαση του PowerPoint</vt:lpstr>
      <vt:lpstr>Παρουσίαση του PowerPoint</vt:lpstr>
      <vt:lpstr>Αντίστοιχο με το βίντεο, εικονικό πλακίδιο</vt:lpstr>
      <vt:lpstr>Εικονικό (ψηφιοποιημένο) πλακίδιο με οδηγίες «πλοήγησης»</vt:lpstr>
      <vt:lpstr>Παρουσίαση του PowerPoint</vt:lpstr>
      <vt:lpstr>Συστηματική Παθολογική Ανατομική HIPON   Ενότητα h – Κεφάλαιο 1: Όγκοι νεφρού</vt:lpstr>
      <vt:lpstr>Αρχή θεωρητικού μέρους του κεφαλαίου </vt:lpstr>
      <vt:lpstr>Παράθεση βασικών θεωρητικών δεδομένων.</vt:lpstr>
      <vt:lpstr>ΓΛΩΣΣΑΡΙ-ΠΗΓΕΣ-ΣΥΝΔΕΣΜΟΙ </vt:lpstr>
      <vt:lpstr>Παρουσίαση του PowerPoint</vt:lpstr>
      <vt:lpstr>Εκπαιδευτικό βίντεο με τα βασικά μορφολογικά γνωρίσματα του διαυγοκυτταρικού ΝΚΚ</vt:lpstr>
      <vt:lpstr>Το αντίστοιχο με το βίντεο, εικονικό πλακίδιο στη διάθεση των χρηστών της πλατφόρμας.</vt:lpstr>
      <vt:lpstr>Καθοδήγηση βήμα προς βήμα στην ορθή διαδικασία διάγνωσης  ενός όγκου του νεφρού. Βοηθητικές ερωτήσεις προς ανάδειξη ουσιωδών γνωρισμάτων.</vt:lpstr>
      <vt:lpstr>Προσομοίωση με την καθ’ημέρα πράξη </vt:lpstr>
      <vt:lpstr>Επιλογή χρήσιμων ανοσοδεικτών</vt:lpstr>
      <vt:lpstr>Δύο ακόμη εύστοχες επιλογές.</vt:lpstr>
      <vt:lpstr>Οι άστοχες επιλογές πρέπει να αποφεύγονται όχι μόνο για οικονομικούς λόγους αλλά και για λόγους σωστής επιστημονικής πρακτικής. </vt:lpstr>
      <vt:lpstr>Η ώρα της απόφασης</vt:lpstr>
      <vt:lpstr>Πλήρης δικαιολόγηση της ορθής διάγνωσης και ανάλυση της διαφοροδιάγνωσής της.</vt:lpstr>
      <vt:lpstr>Έλεγχος εμπέδωσης γνώσης στο τέλος κάθε κεφαλαίου.</vt:lpstr>
      <vt:lpstr>Σωστό ή λάθος;</vt:lpstr>
      <vt:lpstr>Συγχαρητήρια!</vt:lpstr>
      <vt:lpstr>Παρουσίαση του PowerPoint</vt:lpstr>
      <vt:lpstr>Παρουσίαση του PowerPoint</vt:lpstr>
      <vt:lpstr>Προοπτικές του HIPON</vt:lpstr>
      <vt:lpstr>Παρουσίαση του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KAV-AGRO</dc:creator>
  <cp:lastModifiedBy>Νεφέλη</cp:lastModifiedBy>
  <cp:revision>33</cp:revision>
  <dcterms:created xsi:type="dcterms:W3CDTF">2016-06-01T05:58:04Z</dcterms:created>
  <dcterms:modified xsi:type="dcterms:W3CDTF">2018-09-14T15:45:56Z</dcterms:modified>
</cp:coreProperties>
</file>